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3"/>
  </p:notesMasterIdLst>
  <p:sldIdLst>
    <p:sldId id="256" r:id="rId2"/>
    <p:sldId id="264" r:id="rId3"/>
    <p:sldId id="295" r:id="rId4"/>
    <p:sldId id="656" r:id="rId5"/>
    <p:sldId id="711" r:id="rId6"/>
    <p:sldId id="657" r:id="rId7"/>
    <p:sldId id="713" r:id="rId8"/>
    <p:sldId id="714" r:id="rId9"/>
    <p:sldId id="715" r:id="rId10"/>
    <p:sldId id="716" r:id="rId11"/>
    <p:sldId id="717" r:id="rId12"/>
    <p:sldId id="658" r:id="rId13"/>
    <p:sldId id="296" r:id="rId14"/>
    <p:sldId id="531" r:id="rId15"/>
    <p:sldId id="660" r:id="rId16"/>
    <p:sldId id="661" r:id="rId17"/>
    <p:sldId id="720" r:id="rId18"/>
    <p:sldId id="721" r:id="rId19"/>
    <p:sldId id="297" r:id="rId20"/>
    <p:sldId id="532" r:id="rId21"/>
    <p:sldId id="663" r:id="rId22"/>
    <p:sldId id="722" r:id="rId23"/>
    <p:sldId id="664" r:id="rId24"/>
    <p:sldId id="665" r:id="rId25"/>
    <p:sldId id="725" r:id="rId26"/>
    <p:sldId id="726" r:id="rId27"/>
    <p:sldId id="727" r:id="rId28"/>
    <p:sldId id="728" r:id="rId29"/>
    <p:sldId id="729" r:id="rId30"/>
    <p:sldId id="730" r:id="rId31"/>
    <p:sldId id="669" r:id="rId32"/>
    <p:sldId id="670" r:id="rId33"/>
    <p:sldId id="731" r:id="rId34"/>
    <p:sldId id="732" r:id="rId35"/>
    <p:sldId id="733" r:id="rId36"/>
    <p:sldId id="736" r:id="rId37"/>
    <p:sldId id="737" r:id="rId38"/>
    <p:sldId id="738" r:id="rId39"/>
    <p:sldId id="739" r:id="rId40"/>
    <p:sldId id="671" r:id="rId41"/>
    <p:sldId id="744" r:id="rId42"/>
    <p:sldId id="745" r:id="rId43"/>
    <p:sldId id="746" r:id="rId44"/>
    <p:sldId id="747" r:id="rId45"/>
    <p:sldId id="298" r:id="rId46"/>
    <p:sldId id="533" r:id="rId47"/>
    <p:sldId id="666" r:id="rId48"/>
    <p:sldId id="667" r:id="rId49"/>
    <p:sldId id="328" r:id="rId50"/>
    <p:sldId id="460" r:id="rId51"/>
    <p:sldId id="268" r:id="rId5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微型计算机原理与接口技术(第2版)王向慧 主编  中国水利水电出版社 ISBN 978-7-5170-3719-4" id="{493B8340-FD09-4E3F-847A-9C30FE64137F}">
          <p14:sldIdLst>
            <p14:sldId id="256"/>
          </p14:sldIdLst>
        </p14:section>
        <p14:section name="第8章  中断技术及中断控制器" id="{D2D38677-5862-4EE6-9B54-955FC108E852}">
          <p14:sldIdLst>
            <p14:sldId id="264"/>
            <p14:sldId id="295"/>
            <p14:sldId id="656"/>
            <p14:sldId id="711"/>
            <p14:sldId id="657"/>
            <p14:sldId id="713"/>
            <p14:sldId id="714"/>
            <p14:sldId id="715"/>
            <p14:sldId id="716"/>
            <p14:sldId id="717"/>
            <p14:sldId id="658"/>
            <p14:sldId id="296"/>
            <p14:sldId id="531"/>
            <p14:sldId id="660"/>
            <p14:sldId id="661"/>
            <p14:sldId id="720"/>
            <p14:sldId id="721"/>
            <p14:sldId id="297"/>
            <p14:sldId id="532"/>
            <p14:sldId id="663"/>
            <p14:sldId id="722"/>
            <p14:sldId id="664"/>
            <p14:sldId id="665"/>
            <p14:sldId id="725"/>
            <p14:sldId id="726"/>
            <p14:sldId id="727"/>
            <p14:sldId id="728"/>
            <p14:sldId id="729"/>
            <p14:sldId id="730"/>
            <p14:sldId id="669"/>
            <p14:sldId id="670"/>
            <p14:sldId id="731"/>
            <p14:sldId id="732"/>
            <p14:sldId id="733"/>
            <p14:sldId id="736"/>
            <p14:sldId id="737"/>
            <p14:sldId id="738"/>
            <p14:sldId id="739"/>
            <p14:sldId id="671"/>
            <p14:sldId id="744"/>
            <p14:sldId id="745"/>
            <p14:sldId id="746"/>
            <p14:sldId id="747"/>
            <p14:sldId id="298"/>
            <p14:sldId id="533"/>
            <p14:sldId id="666"/>
            <p14:sldId id="667"/>
            <p14:sldId id="328"/>
            <p14:sldId id="460"/>
            <p14:sldId id="26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5CC"/>
    <a:srgbClr val="CCFACC"/>
    <a:srgbClr val="CCEBCC"/>
    <a:srgbClr val="CCF1CC"/>
    <a:srgbClr val="CCFFBE"/>
    <a:srgbClr val="CCFFD5"/>
    <a:srgbClr val="C3FFCC"/>
    <a:srgbClr val="D7FFCC"/>
    <a:srgbClr val="0E94B4"/>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59" autoAdjust="0"/>
    <p:restoredTop sz="86372" autoAdjust="0"/>
  </p:normalViewPr>
  <p:slideViewPr>
    <p:cSldViewPr>
      <p:cViewPr varScale="1">
        <p:scale>
          <a:sx n="67" d="100"/>
          <a:sy n="67" d="100"/>
        </p:scale>
        <p:origin x="-1158" y="-108"/>
      </p:cViewPr>
      <p:guideLst>
        <p:guide orient="horz" pos="2160"/>
        <p:guide pos="2880"/>
      </p:guideLst>
    </p:cSldViewPr>
  </p:slideViewPr>
  <p:outlineViewPr>
    <p:cViewPr>
      <p:scale>
        <a:sx n="50" d="100"/>
        <a:sy n="50" d="100"/>
      </p:scale>
      <p:origin x="0" y="0"/>
    </p:cViewPr>
  </p:outlineViewPr>
  <p:notesTextViewPr>
    <p:cViewPr>
      <p:scale>
        <a:sx n="1" d="1"/>
        <a:sy n="1" d="1"/>
      </p:scale>
      <p:origin x="0" y="0"/>
    </p:cViewPr>
  </p:notesTextViewPr>
  <p:sorterViewPr>
    <p:cViewPr>
      <p:scale>
        <a:sx n="100" d="100"/>
        <a:sy n="100" d="100"/>
      </p:scale>
      <p:origin x="0" y="1169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BFEB64-1AFE-4F85-93DA-6F0B2D38D535}" type="datetimeFigureOut">
              <a:rPr lang="zh-CN" altLang="en-US" smtClean="0"/>
              <a:t>2016/2/24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C3E269-C9C4-4A00-B75C-26B379CA3570}" type="slidenum">
              <a:rPr lang="zh-CN" altLang="en-US" smtClean="0"/>
              <a:t>‹#›</a:t>
            </a:fld>
            <a:endParaRPr lang="zh-CN" altLang="en-US"/>
          </a:p>
        </p:txBody>
      </p:sp>
    </p:spTree>
    <p:extLst>
      <p:ext uri="{BB962C8B-B14F-4D97-AF65-F5344CB8AC3E}">
        <p14:creationId xmlns:p14="http://schemas.microsoft.com/office/powerpoint/2010/main" val="163615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88D48C"/>
                </a:solidFill>
              </a:rPr>
              <a:t>微型计算机原理与接口技术（第二版）</a:t>
            </a:r>
            <a:endParaRPr lang="en-US" altLang="zh-CN" sz="1200" b="1" dirty="0" smtClean="0">
              <a:solidFill>
                <a:srgbClr val="88D48C"/>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88D48C"/>
                </a:solidFill>
              </a:rPr>
              <a:t>王向慧 主编</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中国水利水电出版社  </a:t>
            </a:r>
            <a:r>
              <a:rPr lang="en-US" altLang="zh-CN" sz="1200"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ISBN 978-7-5170-3719-4</a:t>
            </a:r>
            <a:endParaRPr lang="en-US" altLang="zh-CN"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endParaRPr>
          </a:p>
          <a:p>
            <a:endParaRPr lang="zh-CN" altLang="en-US" dirty="0"/>
          </a:p>
        </p:txBody>
      </p:sp>
      <p:sp>
        <p:nvSpPr>
          <p:cNvPr id="4" name="灯片编号占位符 3"/>
          <p:cNvSpPr>
            <a:spLocks noGrp="1"/>
          </p:cNvSpPr>
          <p:nvPr>
            <p:ph type="sldNum" sz="quarter" idx="10"/>
          </p:nvPr>
        </p:nvSpPr>
        <p:spPr/>
        <p:txBody>
          <a:bodyPr/>
          <a:lstStyle/>
          <a:p>
            <a:fld id="{47C3E269-C9C4-4A00-B75C-26B379CA3570}" type="slidenum">
              <a:rPr lang="zh-CN" altLang="en-US" smtClean="0"/>
              <a:t>1</a:t>
            </a:fld>
            <a:endParaRPr lang="zh-CN" altLang="en-US"/>
          </a:p>
        </p:txBody>
      </p:sp>
    </p:spTree>
    <p:extLst>
      <p:ext uri="{BB962C8B-B14F-4D97-AF65-F5344CB8AC3E}">
        <p14:creationId xmlns:p14="http://schemas.microsoft.com/office/powerpoint/2010/main" val="1850218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a:t>
            </a:fld>
            <a:endParaRPr lang="zh-CN" altLang="en-US"/>
          </a:p>
        </p:txBody>
      </p:sp>
    </p:spTree>
    <p:extLst>
      <p:ext uri="{BB962C8B-B14F-4D97-AF65-F5344CB8AC3E}">
        <p14:creationId xmlns:p14="http://schemas.microsoft.com/office/powerpoint/2010/main" val="3996044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a:t>
            </a:fld>
            <a:endParaRPr lang="zh-CN" altLang="en-US"/>
          </a:p>
        </p:txBody>
      </p:sp>
    </p:spTree>
    <p:extLst>
      <p:ext uri="{BB962C8B-B14F-4D97-AF65-F5344CB8AC3E}">
        <p14:creationId xmlns:p14="http://schemas.microsoft.com/office/powerpoint/2010/main" val="2344695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13</a:t>
            </a:fld>
            <a:endParaRPr lang="zh-CN" altLang="en-US"/>
          </a:p>
        </p:txBody>
      </p:sp>
    </p:spTree>
    <p:extLst>
      <p:ext uri="{BB962C8B-B14F-4D97-AF65-F5344CB8AC3E}">
        <p14:creationId xmlns:p14="http://schemas.microsoft.com/office/powerpoint/2010/main" val="904524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19</a:t>
            </a:fld>
            <a:endParaRPr lang="zh-CN" altLang="en-US"/>
          </a:p>
        </p:txBody>
      </p:sp>
    </p:spTree>
    <p:extLst>
      <p:ext uri="{BB962C8B-B14F-4D97-AF65-F5344CB8AC3E}">
        <p14:creationId xmlns:p14="http://schemas.microsoft.com/office/powerpoint/2010/main" val="1691199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45</a:t>
            </a:fld>
            <a:endParaRPr lang="zh-CN" altLang="en-US"/>
          </a:p>
        </p:txBody>
      </p:sp>
    </p:spTree>
    <p:extLst>
      <p:ext uri="{BB962C8B-B14F-4D97-AF65-F5344CB8AC3E}">
        <p14:creationId xmlns:p14="http://schemas.microsoft.com/office/powerpoint/2010/main" val="4114346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49</a:t>
            </a:fld>
            <a:endParaRPr lang="zh-CN" altLang="en-US"/>
          </a:p>
        </p:txBody>
      </p:sp>
    </p:spTree>
    <p:extLst>
      <p:ext uri="{BB962C8B-B14F-4D97-AF65-F5344CB8AC3E}">
        <p14:creationId xmlns:p14="http://schemas.microsoft.com/office/powerpoint/2010/main" val="1223730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50</a:t>
            </a:fld>
            <a:endParaRPr lang="zh-CN" altLang="en-US"/>
          </a:p>
        </p:txBody>
      </p:sp>
    </p:spTree>
    <p:extLst>
      <p:ext uri="{BB962C8B-B14F-4D97-AF65-F5344CB8AC3E}">
        <p14:creationId xmlns:p14="http://schemas.microsoft.com/office/powerpoint/2010/main" val="2044288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51</a:t>
            </a:fld>
            <a:endParaRPr lang="zh-CN" altLang="en-US"/>
          </a:p>
        </p:txBody>
      </p:sp>
    </p:spTree>
    <p:extLst>
      <p:ext uri="{BB962C8B-B14F-4D97-AF65-F5344CB8AC3E}">
        <p14:creationId xmlns:p14="http://schemas.microsoft.com/office/powerpoint/2010/main" val="25900685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2.wav"/></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slide" Target="../slides/slide5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audio" Target="../media/audio2.wav"/><Relationship Id="rId1" Type="http://schemas.openxmlformats.org/officeDocument/2006/relationships/slideMaster" Target="../slideMasters/slideMaster1.xml"/><Relationship Id="rId5" Type="http://schemas.openxmlformats.org/officeDocument/2006/relationships/slide" Target="../slides/slide50.xml"/><Relationship Id="rId4" Type="http://schemas.openxmlformats.org/officeDocument/2006/relationships/image" Target="../media/image5.gi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84" name="图片 83"/>
          <p:cNvPicPr>
            <a:picLocks noChangeAspect="1"/>
          </p:cNvPicPr>
          <p:nvPr userDrawn="1"/>
        </p:nvPicPr>
        <p:blipFill rotWithShape="1">
          <a:blip r:embed="rId3">
            <a:extLst>
              <a:ext uri="{28A0092B-C50C-407E-A947-70E740481C1C}">
                <a14:useLocalDpi xmlns:a14="http://schemas.microsoft.com/office/drawing/2010/main" val="0"/>
              </a:ext>
            </a:extLst>
          </a:blip>
          <a:srcRect l="51637" t="15732" r="564" b="43843"/>
          <a:stretch/>
        </p:blipFill>
        <p:spPr>
          <a:xfrm>
            <a:off x="0" y="0"/>
            <a:ext cx="9144000" cy="5587999"/>
          </a:xfrm>
          <a:prstGeom prst="rect">
            <a:avLst/>
          </a:prstGeom>
          <a:effectLst>
            <a:glow rad="228600">
              <a:schemeClr val="accent2">
                <a:satMod val="175000"/>
                <a:alpha val="40000"/>
              </a:schemeClr>
            </a:glow>
            <a:reflection blurRad="6350" stA="50000" endA="275" endPos="40000" dist="101600" dir="5400000" sy="-100000" algn="bl" rotWithShape="0"/>
            <a:softEdge rad="31750"/>
          </a:effectLst>
        </p:spPr>
      </p:pic>
      <p:sp>
        <p:nvSpPr>
          <p:cNvPr id="6" name="矩形 5"/>
          <p:cNvSpPr/>
          <p:nvPr userDrawn="1"/>
        </p:nvSpPr>
        <p:spPr>
          <a:xfrm>
            <a:off x="0" y="-27384"/>
            <a:ext cx="9144000" cy="5588220"/>
          </a:xfrm>
          <a:prstGeom prst="rect">
            <a:avLst/>
          </a:prstGeom>
          <a:solidFill>
            <a:srgbClr val="CCFFCC">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9" name="Text Box 78"/>
          <p:cNvSpPr txBox="1">
            <a:spLocks noChangeArrowheads="1"/>
          </p:cNvSpPr>
          <p:nvPr userDrawn="1"/>
        </p:nvSpPr>
        <p:spPr bwMode="auto">
          <a:xfrm>
            <a:off x="703907" y="5661248"/>
            <a:ext cx="77565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sz="2800"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中国水利水电出版社  </a:t>
            </a:r>
            <a:r>
              <a:rPr lang="en-US" altLang="zh-CN" sz="2800"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ISBN </a:t>
            </a:r>
            <a:r>
              <a:rPr lang="en-US" altLang="zh-CN" sz="2800" b="1" dirty="0" smtClean="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978-7-5170-3719-4</a:t>
            </a:r>
            <a:endParaRPr lang="en-US" altLang="zh-CN"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endParaRPr>
          </a:p>
        </p:txBody>
      </p:sp>
      <p:sp>
        <p:nvSpPr>
          <p:cNvPr id="87" name="Text Box 78"/>
          <p:cNvSpPr txBox="1">
            <a:spLocks noChangeArrowheads="1"/>
          </p:cNvSpPr>
          <p:nvPr userDrawn="1"/>
        </p:nvSpPr>
        <p:spPr bwMode="auto">
          <a:xfrm>
            <a:off x="5561251" y="4773483"/>
            <a:ext cx="3135312" cy="81575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lIns="91440" tIns="45720" rIns="91440" bIns="45720" rtlCol="0" anchor="t">
            <a:noAutofit/>
          </a:bodyPr>
          <a:lstStyle>
            <a:lvl1pPr indent="0" algn="r">
              <a:spcBef>
                <a:spcPct val="20000"/>
              </a:spcBef>
              <a:buClr>
                <a:schemeClr val="accent1"/>
              </a:buClr>
              <a:buSzPct val="76000"/>
              <a:buFont typeface="Wingdings 2" pitchFamily="18" charset="2"/>
              <a:buNone/>
              <a:defRPr sz="3200" b="1">
                <a:solidFill>
                  <a:srgbClr val="669900"/>
                </a:solidFill>
                <a:effectLst/>
                <a:latin typeface="仿宋" pitchFamily="49" charset="-122"/>
                <a:ea typeface="仿宋" pitchFamily="49" charset="-122"/>
              </a:defRPr>
            </a:lvl1pPr>
            <a:lvl2pPr indent="0" algn="ctr">
              <a:spcBef>
                <a:spcPct val="20000"/>
              </a:spcBef>
              <a:buClr>
                <a:schemeClr val="accent1"/>
              </a:buClr>
              <a:buSzPct val="76000"/>
              <a:buFont typeface="Wingdings 2" pitchFamily="18" charset="2"/>
              <a:buNone/>
              <a:defRPr sz="2200">
                <a:solidFill>
                  <a:schemeClr val="tx1">
                    <a:tint val="75000"/>
                  </a:schemeClr>
                </a:solidFill>
              </a:defRPr>
            </a:lvl2pPr>
            <a:lvl3pPr indent="0" algn="ctr">
              <a:spcBef>
                <a:spcPct val="20000"/>
              </a:spcBef>
              <a:buClr>
                <a:schemeClr val="accent1"/>
              </a:buClr>
              <a:buSzPct val="76000"/>
              <a:buFont typeface="Wingdings 2" pitchFamily="18" charset="2"/>
              <a:buNone/>
              <a:defRPr sz="2000">
                <a:solidFill>
                  <a:schemeClr val="tx1">
                    <a:tint val="75000"/>
                  </a:schemeClr>
                </a:solidFill>
              </a:defRPr>
            </a:lvl3pPr>
            <a:lvl4pPr indent="0" algn="ctr">
              <a:spcBef>
                <a:spcPct val="20000"/>
              </a:spcBef>
              <a:buClr>
                <a:schemeClr val="accent1"/>
              </a:buClr>
              <a:buSzPct val="76000"/>
              <a:buFont typeface="Wingdings 2" pitchFamily="18" charset="2"/>
              <a:buNone/>
              <a:defRPr>
                <a:solidFill>
                  <a:schemeClr val="tx1">
                    <a:tint val="75000"/>
                  </a:schemeClr>
                </a:solidFill>
              </a:defRPr>
            </a:lvl4pPr>
            <a:lvl5pPr indent="0" algn="ctr">
              <a:spcBef>
                <a:spcPct val="20000"/>
              </a:spcBef>
              <a:buClr>
                <a:schemeClr val="accent1"/>
              </a:buClr>
              <a:buSzPct val="76000"/>
              <a:buFont typeface="Wingdings 2" pitchFamily="18" charset="2"/>
              <a:buNone/>
              <a:defRPr sz="1600" baseline="0">
                <a:solidFill>
                  <a:schemeClr val="tx1">
                    <a:tint val="75000"/>
                  </a:schemeClr>
                </a:solidFill>
              </a:defRPr>
            </a:lvl5pPr>
            <a:lvl6pPr indent="0" algn="ctr">
              <a:spcBef>
                <a:spcPct val="20000"/>
              </a:spcBef>
              <a:buClr>
                <a:schemeClr val="accent1"/>
              </a:buClr>
              <a:buSzPct val="76000"/>
              <a:buFont typeface="Wingdings 2" pitchFamily="18" charset="2"/>
              <a:buNone/>
              <a:defRPr sz="1400">
                <a:solidFill>
                  <a:schemeClr val="tx1">
                    <a:tint val="75000"/>
                  </a:schemeClr>
                </a:solidFill>
              </a:defRPr>
            </a:lvl6pPr>
            <a:lvl7pPr indent="0" algn="ctr">
              <a:spcBef>
                <a:spcPct val="20000"/>
              </a:spcBef>
              <a:buClr>
                <a:schemeClr val="accent1"/>
              </a:buClr>
              <a:buSzPct val="76000"/>
              <a:buFont typeface="Wingdings 2" pitchFamily="18" charset="2"/>
              <a:buNone/>
              <a:defRPr sz="1400">
                <a:solidFill>
                  <a:schemeClr val="tx1">
                    <a:tint val="75000"/>
                  </a:schemeClr>
                </a:solidFill>
              </a:defRPr>
            </a:lvl7pPr>
            <a:lvl8pPr indent="0" algn="ctr">
              <a:spcBef>
                <a:spcPct val="20000"/>
              </a:spcBef>
              <a:buClr>
                <a:schemeClr val="accent1"/>
              </a:buClr>
              <a:buSzPct val="76000"/>
              <a:buFont typeface="Wingdings 2" pitchFamily="18" charset="2"/>
              <a:buNone/>
              <a:defRPr sz="1400">
                <a:solidFill>
                  <a:schemeClr val="tx1">
                    <a:tint val="75000"/>
                  </a:schemeClr>
                </a:solidFill>
              </a:defRPr>
            </a:lvl8pPr>
            <a:lvl9pPr indent="0" algn="ctr">
              <a:spcBef>
                <a:spcPct val="20000"/>
              </a:spcBef>
              <a:buClr>
                <a:schemeClr val="accent1"/>
              </a:buClr>
              <a:buSzPct val="76000"/>
              <a:buFont typeface="Wingdings 2" pitchFamily="18" charset="2"/>
              <a:buNone/>
              <a:defRPr sz="1400">
                <a:solidFill>
                  <a:schemeClr val="tx1">
                    <a:tint val="75000"/>
                  </a:schemeClr>
                </a:solidFill>
              </a:defRPr>
            </a:lvl9pPr>
          </a:lstStyle>
          <a:p>
            <a:pPr lvl="0"/>
            <a:r>
              <a:rPr lang="zh-CN" altLang="en-US" sz="2800" dirty="0" smtClean="0">
                <a:solidFill>
                  <a:srgbClr val="009600"/>
                </a:solidFill>
                <a:effectLst>
                  <a:outerShdw blurRad="38100" dist="38100" dir="2700000" algn="tl">
                    <a:srgbClr val="000000">
                      <a:alpha val="43137"/>
                    </a:srgbClr>
                  </a:outerShdw>
                </a:effectLst>
                <a:latin typeface="黑体" pitchFamily="49" charset="-122"/>
                <a:ea typeface="黑体" pitchFamily="49" charset="-122"/>
              </a:rPr>
              <a:t>王向慧 主编</a:t>
            </a:r>
            <a:endParaRPr lang="en-US" altLang="zh-CN" sz="2800" dirty="0">
              <a:solidFill>
                <a:srgbClr val="0096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88" name="WordArt 69">
            <a:hlinkHover r:id="" action="ppaction://noaction" highlightClick="1">
              <a:snd r:embed="rId4" name="CAMERA.WAV"/>
            </a:hlinkHover>
          </p:cNvPr>
          <p:cNvSpPr>
            <a:spLocks noChangeArrowheads="1" noChangeShapeType="1" noTextEdit="1"/>
          </p:cNvSpPr>
          <p:nvPr userDrawn="1"/>
        </p:nvSpPr>
        <p:spPr bwMode="auto">
          <a:xfrm>
            <a:off x="539553" y="1772816"/>
            <a:ext cx="8136904" cy="1944216"/>
          </a:xfrm>
          <a:prstGeom prst="rect">
            <a:avLst/>
          </a:prstGeom>
          <a:extLst>
            <a:ext uri="{91240B29-F687-4F45-9708-019B960494DF}">
              <a14:hiddenLine xmlns:a14="http://schemas.microsoft.com/office/drawing/2010/main" w="9525" cap="rnd">
                <a:solidFill>
                  <a:srgbClr val="000000"/>
                </a:solidFill>
                <a:round/>
                <a:headEnd/>
                <a:tailEnd/>
              </a14:hiddenLine>
            </a:ext>
          </a:extLst>
        </p:spPr>
        <p:txBody>
          <a:bodyPr wrap="none" fromWordArt="1">
            <a:prstTxWarp prst="textPlain">
              <a:avLst>
                <a:gd name="adj" fmla="val 50000"/>
              </a:avLst>
            </a:prstTxWarp>
          </a:bodyPr>
          <a:lstStyle/>
          <a:p>
            <a:pPr algn="ctr">
              <a:lnSpc>
                <a:spcPts val="3500"/>
              </a:lnSpc>
            </a:pPr>
            <a:r>
              <a:rPr lang="zh-CN" altLang="en-US" sz="3600" b="1" kern="10" dirty="0" smtClean="0">
                <a:solidFill>
                  <a:srgbClr val="7E542A"/>
                </a:solidFill>
                <a:effectLst>
                  <a:outerShdw dist="45791" dir="2021404" algn="ctr" rotWithShape="0">
                    <a:srgbClr val="C0C0C0"/>
                  </a:outerShdw>
                </a:effectLst>
                <a:latin typeface="隶书" pitchFamily="49" charset="-122"/>
                <a:ea typeface="隶书" pitchFamily="49" charset="-122"/>
              </a:rPr>
              <a:t>微型计算机原理</a:t>
            </a:r>
            <a:endParaRPr lang="en-US" altLang="zh-CN" sz="3600" b="1" kern="10" dirty="0" smtClean="0">
              <a:solidFill>
                <a:srgbClr val="7E542A"/>
              </a:solidFill>
              <a:effectLst>
                <a:outerShdw dist="45791" dir="2021404" algn="ctr" rotWithShape="0">
                  <a:srgbClr val="C0C0C0"/>
                </a:outerShdw>
              </a:effectLst>
              <a:latin typeface="隶书" pitchFamily="49" charset="-122"/>
              <a:ea typeface="隶书" pitchFamily="49" charset="-122"/>
            </a:endParaRPr>
          </a:p>
          <a:p>
            <a:pPr algn="ctr">
              <a:lnSpc>
                <a:spcPts val="3500"/>
              </a:lnSpc>
            </a:pPr>
            <a:r>
              <a:rPr lang="zh-CN" altLang="en-US" sz="3600" b="1" kern="10" dirty="0" smtClean="0">
                <a:solidFill>
                  <a:srgbClr val="7E542A"/>
                </a:solidFill>
                <a:effectLst>
                  <a:outerShdw dist="45791" dir="2021404" algn="ctr" rotWithShape="0">
                    <a:srgbClr val="C0C0C0"/>
                  </a:outerShdw>
                </a:effectLst>
                <a:latin typeface="隶书" pitchFamily="49" charset="-122"/>
                <a:ea typeface="隶书" pitchFamily="49" charset="-122"/>
              </a:rPr>
              <a:t>与接口技术</a:t>
            </a:r>
            <a:endParaRPr lang="zh-CN" altLang="en-US" sz="3600" b="1" kern="10" dirty="0">
              <a:solidFill>
                <a:srgbClr val="7E542A"/>
              </a:solidFill>
              <a:effectLst>
                <a:outerShdw dist="45791" dir="2021404" algn="ctr" rotWithShape="0">
                  <a:srgbClr val="C0C0C0"/>
                </a:outerShdw>
              </a:effectLst>
              <a:latin typeface="隶书" pitchFamily="49" charset="-122"/>
              <a:ea typeface="隶书" pitchFamily="49" charset="-122"/>
            </a:endParaRPr>
          </a:p>
        </p:txBody>
      </p:sp>
      <p:sp>
        <p:nvSpPr>
          <p:cNvPr id="7" name="Text Box 78"/>
          <p:cNvSpPr txBox="1">
            <a:spLocks noChangeArrowheads="1"/>
          </p:cNvSpPr>
          <p:nvPr userDrawn="1"/>
        </p:nvSpPr>
        <p:spPr bwMode="auto">
          <a:xfrm>
            <a:off x="2833639" y="4005064"/>
            <a:ext cx="347672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zh-CN" altLang="en-US"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（第</a:t>
            </a:r>
            <a:r>
              <a:rPr lang="en-US" altLang="zh-CN"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8</a:t>
            </a:r>
            <a:r>
              <a:rPr lang="zh-CN" altLang="en-US"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章）</a:t>
            </a:r>
            <a:endParaRPr lang="en-US" altLang="zh-CN" sz="3200" b="1" dirty="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750" fill="hold"/>
                                        <p:tgtEl>
                                          <p:spTgt spid="88"/>
                                        </p:tgtEl>
                                        <p:attrNameLst>
                                          <p:attrName>ppt_w</p:attrName>
                                        </p:attrNameLst>
                                      </p:cBhvr>
                                      <p:tavLst>
                                        <p:tav tm="0">
                                          <p:val>
                                            <p:fltVal val="0"/>
                                          </p:val>
                                        </p:tav>
                                        <p:tav tm="100000">
                                          <p:val>
                                            <p:strVal val="#ppt_w"/>
                                          </p:val>
                                        </p:tav>
                                      </p:tavLst>
                                    </p:anim>
                                    <p:anim calcmode="lin" valueType="num">
                                      <p:cBhvr>
                                        <p:cTn id="8" dur="750" fill="hold"/>
                                        <p:tgtEl>
                                          <p:spTgt spid="8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750"/>
                                        <p:tgtEl>
                                          <p:spTgt spid="8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29"/>
                                        </p:tgtEl>
                                        <p:attrNameLst>
                                          <p:attrName>style.visibility</p:attrName>
                                        </p:attrNameLst>
                                      </p:cBhvr>
                                      <p:to>
                                        <p:strVal val="visible"/>
                                      </p:to>
                                    </p:set>
                                    <p:animEffect transition="in" filter="fade">
                                      <p:cBhvr>
                                        <p:cTn id="16" dur="500"/>
                                        <p:tgtEl>
                                          <p:spTgt spid="12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87" grpId="0"/>
      <p:bldP spid="88" grpId="0"/>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0" y="485800"/>
            <a:ext cx="9144000" cy="1143000"/>
          </a:xfrm>
          <a:prstGeom prst="rect">
            <a:avLst/>
          </a:prstGeom>
        </p:spPr>
        <p:txBody>
          <a:bodyPr>
            <a:normAutofit/>
          </a:bodyPr>
          <a:lstStyle>
            <a:lvl1pPr algn="ctr">
              <a:defRPr sz="5400" b="1" baseline="0">
                <a:solidFill>
                  <a:srgbClr val="FF0066"/>
                </a:solidFill>
                <a:effectLst/>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331640" y="1916832"/>
            <a:ext cx="6624736" cy="4120092"/>
          </a:xfrm>
          <a:prstGeom prst="rect">
            <a:avLst/>
          </a:prstGeom>
          <a:gradFill flip="none" rotWithShape="1">
            <a:gsLst>
              <a:gs pos="0">
                <a:srgbClr val="FFE7E7"/>
              </a:gs>
              <a:gs pos="44000">
                <a:srgbClr val="CEFEE0">
                  <a:shade val="67500"/>
                  <a:satMod val="115000"/>
                  <a:lumMod val="79000"/>
                  <a:lumOff val="21000"/>
                  <a:alpha val="41000"/>
                </a:srgbClr>
              </a:gs>
              <a:gs pos="100000">
                <a:srgbClr val="CEFEE0">
                  <a:shade val="100000"/>
                  <a:satMod val="115000"/>
                </a:srgbClr>
              </a:gs>
            </a:gsLst>
            <a:lin ang="18900000" scaled="1"/>
            <a:tileRect/>
          </a:gradFill>
          <a:ln w="127000" cmpd="tri">
            <a:solidFill>
              <a:srgbClr val="808080"/>
            </a:solidFill>
            <a:miter lim="800000"/>
            <a:headEnd/>
            <a:tailEnd/>
          </a:ln>
        </p:spPr>
        <p:txBody>
          <a:bodyPr lIns="90000" tIns="46800" rIns="90000" bIns="46800"/>
          <a:lstStyle>
            <a:lvl1pPr marL="360000" indent="0">
              <a:lnSpc>
                <a:spcPct val="130000"/>
              </a:lnSpc>
              <a:spcBef>
                <a:spcPts val="600"/>
              </a:spcBef>
              <a:spcAft>
                <a:spcPts val="600"/>
              </a:spcAft>
              <a:buNone/>
              <a:defRPr kumimoji="1" lang="zh-CN" altLang="en-US" sz="3600" b="1" dirty="0" smtClean="0">
                <a:solidFill>
                  <a:srgbClr val="00264C"/>
                </a:solidFill>
                <a:latin typeface="Times New Roman" pitchFamily="18" charset="0"/>
                <a:ea typeface="楷体_GB2312" pitchFamily="49" charset="-122"/>
              </a:defRPr>
            </a:lvl1pPr>
          </a:lstStyle>
          <a:p>
            <a:pPr lvl="0" indent="-342900" fontAlgn="base">
              <a:lnSpc>
                <a:spcPct val="115000"/>
              </a:lnSpc>
              <a:spcBef>
                <a:spcPct val="10000"/>
              </a:spcBef>
              <a:spcAft>
                <a:spcPct val="10000"/>
              </a:spcAft>
              <a:buClr>
                <a:srgbClr val="003366"/>
              </a:buClr>
            </a:pPr>
            <a:r>
              <a:rPr lang="zh-CN" altLang="en-US" smtClean="0"/>
              <a:t>单击此处编辑母版文本样式</a:t>
            </a:r>
          </a:p>
        </p:txBody>
      </p:sp>
      <p:grpSp>
        <p:nvGrpSpPr>
          <p:cNvPr id="5" name="组合 4"/>
          <p:cNvGrpSpPr/>
          <p:nvPr userDrawn="1"/>
        </p:nvGrpSpPr>
        <p:grpSpPr>
          <a:xfrm rot="15991068" flipH="1" flipV="1">
            <a:off x="4374197" y="1927409"/>
            <a:ext cx="450144" cy="9213967"/>
            <a:chOff x="132766" y="116632"/>
            <a:chExt cx="615173" cy="6563931"/>
          </a:xfrm>
        </p:grpSpPr>
        <p:grpSp>
          <p:nvGrpSpPr>
            <p:cNvPr id="7" name="Group 1"/>
            <p:cNvGrpSpPr/>
            <p:nvPr userDrawn="1"/>
          </p:nvGrpSpPr>
          <p:grpSpPr>
            <a:xfrm rot="5400000">
              <a:off x="-2927472" y="3176870"/>
              <a:ext cx="6556745" cy="436269"/>
              <a:chOff x="-19045" y="216550"/>
              <a:chExt cx="9180548" cy="649224"/>
            </a:xfrm>
          </p:grpSpPr>
          <p:sp>
            <p:nvSpPr>
              <p:cNvPr id="14"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8" name="Group 1"/>
            <p:cNvGrpSpPr/>
            <p:nvPr userDrawn="1"/>
          </p:nvGrpSpPr>
          <p:grpSpPr>
            <a:xfrm rot="5607016">
              <a:off x="-2748568" y="3184056"/>
              <a:ext cx="6556745" cy="436269"/>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9" name="Group 1"/>
            <p:cNvGrpSpPr/>
            <p:nvPr userDrawn="1"/>
          </p:nvGrpSpPr>
          <p:grpSpPr>
            <a:xfrm rot="5520000">
              <a:off x="-2838453" y="3184056"/>
              <a:ext cx="6556745" cy="436269"/>
              <a:chOff x="-19045" y="216550"/>
              <a:chExt cx="9180548" cy="649224"/>
            </a:xfrm>
          </p:grpSpPr>
          <p:sp>
            <p:nvSpPr>
              <p:cNvPr id="10"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grpSp>
        <p:nvGrpSpPr>
          <p:cNvPr id="16" name="组合 15"/>
          <p:cNvGrpSpPr/>
          <p:nvPr userDrawn="1"/>
        </p:nvGrpSpPr>
        <p:grpSpPr>
          <a:xfrm rot="16200000">
            <a:off x="4374197" y="-4355384"/>
            <a:ext cx="450144" cy="9213967"/>
            <a:chOff x="132766" y="116632"/>
            <a:chExt cx="615173" cy="6563931"/>
          </a:xfrm>
        </p:grpSpPr>
        <p:grpSp>
          <p:nvGrpSpPr>
            <p:cNvPr id="17" name="Group 1"/>
            <p:cNvGrpSpPr/>
            <p:nvPr userDrawn="1"/>
          </p:nvGrpSpPr>
          <p:grpSpPr>
            <a:xfrm rot="5400000">
              <a:off x="-2927472" y="3176870"/>
              <a:ext cx="6556745" cy="436269"/>
              <a:chOff x="-19045" y="216550"/>
              <a:chExt cx="9180548" cy="649224"/>
            </a:xfrm>
          </p:grpSpPr>
          <p:sp>
            <p:nvSpPr>
              <p:cNvPr id="24"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18" name="Group 1"/>
            <p:cNvGrpSpPr/>
            <p:nvPr userDrawn="1"/>
          </p:nvGrpSpPr>
          <p:grpSpPr>
            <a:xfrm rot="5607016">
              <a:off x="-2748568" y="3184056"/>
              <a:ext cx="6556745" cy="436269"/>
              <a:chOff x="-19045" y="216550"/>
              <a:chExt cx="9180548" cy="649224"/>
            </a:xfrm>
          </p:grpSpPr>
          <p:sp>
            <p:nvSpPr>
              <p:cNvPr id="2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19" name="Group 1"/>
            <p:cNvGrpSpPr/>
            <p:nvPr userDrawn="1"/>
          </p:nvGrpSpPr>
          <p:grpSpPr>
            <a:xfrm rot="5520000">
              <a:off x="-2838453" y="3184056"/>
              <a:ext cx="6556745" cy="436269"/>
              <a:chOff x="-19045" y="216550"/>
              <a:chExt cx="9180548" cy="649224"/>
            </a:xfrm>
          </p:grpSpPr>
          <p:sp>
            <p:nvSpPr>
              <p:cNvPr id="20"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第8章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143000"/>
          </a:xfrm>
          <a:prstGeom prst="rect">
            <a:avLst/>
          </a:prstGeom>
        </p:spPr>
        <p:txBody>
          <a:bodyPr>
            <a:noAutofit/>
          </a:bodyPr>
          <a:lstStyle>
            <a:lvl1pPr algn="ctr">
              <a:defRPr sz="4900" b="0" baseline="0">
                <a:solidFill>
                  <a:srgbClr val="0066FF"/>
                </a:solidFill>
                <a:effectLst>
                  <a:outerShdw blurRad="38100" dist="38100" dir="2700000" algn="tl">
                    <a:srgbClr val="000000">
                      <a:alpha val="43137"/>
                    </a:srgbClr>
                  </a:outerShdw>
                </a:effectLst>
                <a:latin typeface="Times New Roman" pitchFamily="18" charset="0"/>
                <a:ea typeface="隶书" pitchFamily="49" charset="-122"/>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331640" y="1988840"/>
            <a:ext cx="6840000" cy="3907463"/>
          </a:xfrm>
          <a:prstGeom prst="rect">
            <a:avLst/>
          </a:prstGeom>
          <a:noFill/>
          <a:ln w="127000" cmpd="tri">
            <a:noFill/>
            <a:miter lim="800000"/>
            <a:headEnd/>
            <a:tailEnd/>
          </a:ln>
        </p:spPr>
        <p:txBody>
          <a:bodyPr lIns="90000" tIns="46800" rIns="90000" bIns="46800">
            <a:normAutofit/>
          </a:bodyPr>
          <a:lstStyle>
            <a:lvl1pPr marL="0" indent="0">
              <a:lnSpc>
                <a:spcPct val="150000"/>
              </a:lnSpc>
              <a:buNone/>
              <a:defRPr kumimoji="1" lang="zh-CN" altLang="en-US" sz="3300" b="1" dirty="0" smtClean="0">
                <a:solidFill>
                  <a:srgbClr val="00264C"/>
                </a:solidFill>
                <a:latin typeface="Times New Roman" pitchFamily="18" charset="0"/>
                <a:ea typeface="楷体_GB2312" pitchFamily="49" charset="-122"/>
              </a:defRPr>
            </a:lvl1pPr>
          </a:lstStyle>
          <a:p>
            <a:pPr lvl="0" indent="-342900" fontAlgn="base">
              <a:lnSpc>
                <a:spcPct val="115000"/>
              </a:lnSpc>
              <a:spcBef>
                <a:spcPct val="10000"/>
              </a:spcBef>
              <a:spcAft>
                <a:spcPct val="10000"/>
              </a:spcAft>
              <a:buClr>
                <a:srgbClr val="003366"/>
              </a:buClr>
            </a:pPr>
            <a:r>
              <a:rPr lang="zh-CN" altLang="en-US" smtClean="0"/>
              <a:t>单击此处编辑母版文本样式</a:t>
            </a:r>
          </a:p>
        </p:txBody>
      </p:sp>
      <p:sp>
        <p:nvSpPr>
          <p:cNvPr id="5" name="椭圆 4">
            <a:hlinkClick r:id="rId2" action="ppaction://hlinksldjump" highlightClick="1"/>
          </p:cNvPr>
          <p:cNvSpPr/>
          <p:nvPr userDrawn="1"/>
        </p:nvSpPr>
        <p:spPr>
          <a:xfrm>
            <a:off x="251520" y="6273352"/>
            <a:ext cx="720000" cy="360000"/>
          </a:xfrm>
          <a:prstGeom prst="ellipse">
            <a:avLst/>
          </a:prstGeom>
          <a:solidFill>
            <a:srgbClr val="0E94B4"/>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200" b="1" dirty="0" smtClean="0">
                <a:solidFill>
                  <a:srgbClr val="003366"/>
                </a:solidFill>
                <a:latin typeface="黑体" pitchFamily="49" charset="-122"/>
                <a:ea typeface="黑体" pitchFamily="49" charset="-122"/>
              </a:rPr>
              <a:t>第</a:t>
            </a:r>
            <a:r>
              <a:rPr lang="en-US" altLang="zh-CN" sz="1200" b="1" dirty="0" smtClean="0">
                <a:solidFill>
                  <a:srgbClr val="003366"/>
                </a:solidFill>
                <a:latin typeface="黑体" pitchFamily="49" charset="-122"/>
                <a:ea typeface="黑体" pitchFamily="49" charset="-122"/>
              </a:rPr>
              <a:t>8</a:t>
            </a:r>
            <a:r>
              <a:rPr lang="zh-CN" altLang="en-US" sz="1200" b="1" dirty="0" smtClean="0">
                <a:solidFill>
                  <a:srgbClr val="003366"/>
                </a:solidFill>
                <a:latin typeface="黑体" pitchFamily="49" charset="-122"/>
                <a:ea typeface="黑体" pitchFamily="49" charset="-122"/>
              </a:rPr>
              <a:t>章</a:t>
            </a:r>
            <a:endParaRPr lang="zh-CN" altLang="en-US" sz="1200" b="1" dirty="0">
              <a:solidFill>
                <a:srgbClr val="003366"/>
              </a:solidFill>
              <a:latin typeface="黑体" pitchFamily="49" charset="-122"/>
              <a:ea typeface="黑体" pitchFamily="49" charset="-122"/>
            </a:endParaRPr>
          </a:p>
        </p:txBody>
      </p:sp>
      <p:sp>
        <p:nvSpPr>
          <p:cNvPr id="27" name="WordArt 68">
            <a:hlinkHover r:id="" action="ppaction://noaction" highlightClick="1">
              <a:snd r:embed="rId3"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28" name="组合 27"/>
          <p:cNvGrpSpPr/>
          <p:nvPr userDrawn="1"/>
        </p:nvGrpSpPr>
        <p:grpSpPr>
          <a:xfrm rot="831228" flipH="1" flipV="1">
            <a:off x="7751771" y="-358263"/>
            <a:ext cx="1407733" cy="2301214"/>
            <a:chOff x="129483" y="5266558"/>
            <a:chExt cx="1116307" cy="1824821"/>
          </a:xfrm>
        </p:grpSpPr>
        <p:pic>
          <p:nvPicPr>
            <p:cNvPr id="29" name="Picture 2"/>
            <p:cNvPicPr>
              <a:picLocks noChangeAspect="1" noChangeArrowheads="1"/>
            </p:cNvPicPr>
            <p:nvPr/>
          </p:nvPicPr>
          <p:blipFill rotWithShape="1">
            <a:blip r:embed="rId4" cstate="email">
              <a:duotone>
                <a:prstClr val="black"/>
                <a:schemeClr val="accent1">
                  <a:tint val="45000"/>
                  <a:satMod val="400000"/>
                </a:schemeClr>
              </a:duotone>
              <a:extLst>
                <a:ext uri="{28A0092B-C50C-407E-A947-70E740481C1C}">
                  <a14:useLocalDpi xmlns:a14="http://schemas.microsoft.com/office/drawing/2010/main" val="0"/>
                </a:ext>
              </a:extLst>
            </a:blip>
            <a:srcRect l="32502" t="40184" r="10235" b="-1"/>
            <a:stretch/>
          </p:blipFill>
          <p:spPr bwMode="auto">
            <a:xfrm rot="328260" flipV="1">
              <a:off x="129483" y="5266558"/>
              <a:ext cx="743447" cy="16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
            <p:cNvPicPr>
              <a:picLocks noChangeAspect="1" noChangeArrowheads="1"/>
            </p:cNvPicPr>
            <p:nvPr/>
          </p:nvPicPr>
          <p:blipFill rotWithShape="1">
            <a:blip r:embed="rId4" cstate="email">
              <a:duotone>
                <a:schemeClr val="accent1">
                  <a:shade val="45000"/>
                  <a:satMod val="135000"/>
                </a:schemeClr>
                <a:prstClr val="white"/>
              </a:duotone>
              <a:extLst>
                <a:ext uri="{28A0092B-C50C-407E-A947-70E740481C1C}">
                  <a14:useLocalDpi xmlns:a14="http://schemas.microsoft.com/office/drawing/2010/main" val="0"/>
                </a:ext>
              </a:extLst>
            </a:blip>
            <a:srcRect l="32502" t="64176" r="10235"/>
            <a:stretch/>
          </p:blipFill>
          <p:spPr bwMode="auto">
            <a:xfrm rot="1697679" flipV="1">
              <a:off x="502343" y="6020560"/>
              <a:ext cx="743447" cy="107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764765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第8章_仅标题">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9144000" cy="1008112"/>
          </a:xfrm>
          <a:prstGeom prst="rect">
            <a:avLst/>
          </a:prstGeom>
        </p:spPr>
        <p:txBody>
          <a:bodyPr>
            <a:normAutofit/>
          </a:bodyPr>
          <a:lstStyle>
            <a:lvl1pPr algn="ctr">
              <a:defRPr sz="4000" b="1" spc="200" baseline="0">
                <a:solidFill>
                  <a:srgbClr val="002060"/>
                </a:solidFill>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grpSp>
        <p:nvGrpSpPr>
          <p:cNvPr id="4" name="组合 3"/>
          <p:cNvGrpSpPr/>
          <p:nvPr userDrawn="1"/>
        </p:nvGrpSpPr>
        <p:grpSpPr>
          <a:xfrm>
            <a:off x="19730" y="-219685"/>
            <a:ext cx="9210205" cy="7279532"/>
            <a:chOff x="19730" y="-219685"/>
            <a:chExt cx="9210205" cy="7279532"/>
          </a:xfrm>
        </p:grpSpPr>
        <p:grpSp>
          <p:nvGrpSpPr>
            <p:cNvPr id="58" name="组合 57"/>
            <p:cNvGrpSpPr/>
            <p:nvPr userDrawn="1"/>
          </p:nvGrpSpPr>
          <p:grpSpPr>
            <a:xfrm>
              <a:off x="19730" y="5235026"/>
              <a:ext cx="1116307" cy="1824821"/>
              <a:chOff x="129483" y="5266558"/>
              <a:chExt cx="1116307" cy="1824821"/>
            </a:xfrm>
          </p:grpSpPr>
          <p:pic>
            <p:nvPicPr>
              <p:cNvPr id="59" name="Picture 2"/>
              <p:cNvPicPr>
                <a:picLocks noChangeAspect="1"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l="32502" t="40184" r="10235" b="-1"/>
              <a:stretch/>
            </p:blipFill>
            <p:spPr bwMode="auto">
              <a:xfrm rot="328260" flipV="1">
                <a:off x="129483" y="5266558"/>
                <a:ext cx="743447" cy="16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2"/>
              <p:cNvPicPr>
                <a:picLocks noChangeAspect="1" noChangeArrowheads="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val="0"/>
                  </a:ext>
                </a:extLst>
              </a:blip>
              <a:srcRect l="32502" t="64176" r="10235"/>
              <a:stretch/>
            </p:blipFill>
            <p:spPr bwMode="auto">
              <a:xfrm rot="1697679" flipV="1">
                <a:off x="502343" y="6020560"/>
                <a:ext cx="743447" cy="107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1" name="组合 60"/>
            <p:cNvGrpSpPr/>
            <p:nvPr userDrawn="1"/>
          </p:nvGrpSpPr>
          <p:grpSpPr>
            <a:xfrm rot="10560000" flipV="1">
              <a:off x="7789775" y="-219685"/>
              <a:ext cx="1440160" cy="3964098"/>
              <a:chOff x="-63236" y="-296416"/>
              <a:chExt cx="1592321" cy="4382926"/>
            </a:xfrm>
          </p:grpSpPr>
          <p:pic>
            <p:nvPicPr>
              <p:cNvPr id="62" name="Picture 2"/>
              <p:cNvPicPr>
                <a:picLocks noChangeAspect="1"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l="32502" t="9321" r="10235"/>
              <a:stretch/>
            </p:blipFill>
            <p:spPr bwMode="auto">
              <a:xfrm rot="21271740">
                <a:off x="-63236" y="-121897"/>
                <a:ext cx="1239484" cy="4208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2"/>
              <p:cNvPicPr>
                <a:picLocks noChangeAspect="1" noChangeArrowheads="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val="0"/>
                  </a:ext>
                </a:extLst>
              </a:blip>
              <a:srcRect l="32502" t="35636" r="10235"/>
              <a:stretch/>
            </p:blipFill>
            <p:spPr bwMode="auto">
              <a:xfrm rot="19902321">
                <a:off x="289601" y="-296416"/>
                <a:ext cx="1239484" cy="3207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3" name="组合 2"/>
          <p:cNvGrpSpPr/>
          <p:nvPr userDrawn="1"/>
        </p:nvGrpSpPr>
        <p:grpSpPr>
          <a:xfrm>
            <a:off x="4644088" y="6417360"/>
            <a:ext cx="3960360" cy="252000"/>
            <a:chOff x="4644088" y="6417360"/>
            <a:chExt cx="3960360" cy="252000"/>
          </a:xfrm>
        </p:grpSpPr>
        <p:sp>
          <p:nvSpPr>
            <p:cNvPr id="14" name="AutoShape 66">
              <a:hlinkClick r:id="rId3" action="ppaction://hlinksldjump" highlightClick="1"/>
            </p:cNvPr>
            <p:cNvSpPr>
              <a:spLocks noChangeArrowheads="1"/>
            </p:cNvSpPr>
            <p:nvPr userDrawn="1"/>
          </p:nvSpPr>
          <p:spPr bwMode="auto">
            <a:xfrm>
              <a:off x="788444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a:solidFill>
                    <a:srgbClr val="4D4D4D"/>
                  </a:solidFill>
                  <a:latin typeface="隶书" pitchFamily="49" charset="-122"/>
                  <a:ea typeface="隶书" pitchFamily="49" charset="-122"/>
                </a:rPr>
                <a:t>退出</a:t>
              </a:r>
            </a:p>
          </p:txBody>
        </p:sp>
        <p:sp>
          <p:nvSpPr>
            <p:cNvPr id="16" name="AutoShape 69">
              <a:hlinkClick r:id="" action="ppaction://hlinkshowjump?jump=nextslide" highlightClick="1"/>
            </p:cNvPr>
            <p:cNvSpPr>
              <a:spLocks noChangeArrowheads="1"/>
            </p:cNvSpPr>
            <p:nvPr userDrawn="1"/>
          </p:nvSpPr>
          <p:spPr bwMode="auto">
            <a:xfrm>
              <a:off x="5724040"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a:solidFill>
                    <a:srgbClr val="4D4D4D"/>
                  </a:solidFill>
                  <a:latin typeface="隶书" pitchFamily="49" charset="-122"/>
                  <a:ea typeface="隶书" pitchFamily="49" charset="-122"/>
                </a:rPr>
                <a:t>下页</a:t>
              </a:r>
            </a:p>
          </p:txBody>
        </p:sp>
        <p:sp>
          <p:nvSpPr>
            <p:cNvPr id="17" name="AutoShape 69">
              <a:hlinkClick r:id="" action="ppaction://hlinkshowjump?jump=previousslide" highlightClick="1"/>
            </p:cNvPr>
            <p:cNvSpPr>
              <a:spLocks noChangeArrowheads="1"/>
            </p:cNvSpPr>
            <p:nvPr userDrawn="1"/>
          </p:nvSpPr>
          <p:spPr bwMode="auto">
            <a:xfrm>
              <a:off x="464408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a:solidFill>
                    <a:srgbClr val="4D4D4D"/>
                  </a:solidFill>
                  <a:latin typeface="隶书" pitchFamily="49" charset="-122"/>
                  <a:ea typeface="隶书" pitchFamily="49" charset="-122"/>
                </a:rPr>
                <a:t>上页</a:t>
              </a:r>
            </a:p>
          </p:txBody>
        </p:sp>
        <p:sp>
          <p:nvSpPr>
            <p:cNvPr id="18" name="AutoShape 69">
              <a:hlinkClick r:id="rId4" action="ppaction://hlinksldjump" highlightClick="1"/>
            </p:cNvPr>
            <p:cNvSpPr>
              <a:spLocks noChangeArrowheads="1"/>
            </p:cNvSpPr>
            <p:nvPr userDrawn="1"/>
          </p:nvSpPr>
          <p:spPr bwMode="auto">
            <a:xfrm>
              <a:off x="680432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smtClean="0">
                  <a:solidFill>
                    <a:srgbClr val="4D4D4D"/>
                  </a:solidFill>
                  <a:latin typeface="隶书" pitchFamily="49" charset="-122"/>
                  <a:ea typeface="隶书" pitchFamily="49" charset="-122"/>
                </a:rPr>
                <a:t>帮助</a:t>
              </a:r>
              <a:endParaRPr lang="zh-CN" altLang="en-US" dirty="0">
                <a:solidFill>
                  <a:srgbClr val="4D4D4D"/>
                </a:solidFill>
                <a:latin typeface="隶书" pitchFamily="49" charset="-122"/>
                <a:ea typeface="隶书" pitchFamily="49" charset="-122"/>
              </a:endParaRPr>
            </a:p>
          </p:txBody>
        </p:sp>
      </p:grpSp>
      <p:sp>
        <p:nvSpPr>
          <p:cNvPr id="21" name="椭圆 20">
            <a:hlinkClick r:id="rId5" action="ppaction://hlinksldjump" highlightClick="1"/>
            <a:hlinkHover r:id="" action="ppaction://noaction" highlightClick="1"/>
          </p:cNvPr>
          <p:cNvSpPr/>
          <p:nvPr userDrawn="1"/>
        </p:nvSpPr>
        <p:spPr>
          <a:xfrm>
            <a:off x="251520" y="6381368"/>
            <a:ext cx="720000" cy="360000"/>
          </a:xfrm>
          <a:prstGeom prst="ellipse">
            <a:avLst/>
          </a:prstGeom>
          <a:solidFill>
            <a:srgbClr val="0E94B4">
              <a:alpha val="50196"/>
            </a:srgbClr>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200" b="1" dirty="0" smtClean="0">
                <a:solidFill>
                  <a:srgbClr val="003366"/>
                </a:solidFill>
                <a:latin typeface="黑体" pitchFamily="49" charset="-122"/>
                <a:ea typeface="黑体" pitchFamily="49" charset="-122"/>
              </a:rPr>
              <a:t>第</a:t>
            </a:r>
            <a:r>
              <a:rPr lang="en-US" altLang="zh-CN" sz="1200" b="1" dirty="0" smtClean="0">
                <a:solidFill>
                  <a:srgbClr val="003366"/>
                </a:solidFill>
                <a:latin typeface="黑体" pitchFamily="49" charset="-122"/>
                <a:ea typeface="黑体" pitchFamily="49" charset="-122"/>
              </a:rPr>
              <a:t>8</a:t>
            </a:r>
            <a:r>
              <a:rPr lang="zh-CN" altLang="en-US" sz="1200" b="1" dirty="0" smtClean="0">
                <a:solidFill>
                  <a:srgbClr val="003366"/>
                </a:solidFill>
                <a:latin typeface="黑体" pitchFamily="49" charset="-122"/>
                <a:ea typeface="黑体" pitchFamily="49" charset="-122"/>
              </a:rPr>
              <a:t>章</a:t>
            </a:r>
            <a:endParaRPr lang="zh-CN" altLang="en-US" sz="1200" b="1" dirty="0">
              <a:solidFill>
                <a:srgbClr val="003366"/>
              </a:solidFill>
              <a:latin typeface="黑体" pitchFamily="49" charset="-122"/>
              <a:ea typeface="黑体" pitchFamily="49" charset="-122"/>
            </a:endParaRPr>
          </a:p>
        </p:txBody>
      </p:sp>
    </p:spTree>
    <p:extLst>
      <p:ext uri="{BB962C8B-B14F-4D97-AF65-F5344CB8AC3E}">
        <p14:creationId xmlns:p14="http://schemas.microsoft.com/office/powerpoint/2010/main" val="3252103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学习目标_仅标题">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152128"/>
          </a:xfrm>
          <a:prstGeom prst="rect">
            <a:avLst/>
          </a:prstGeom>
        </p:spPr>
        <p:txBody>
          <a:bodyPr vert="horz" lIns="91440" tIns="45720" rIns="91440" bIns="45720" rtlCol="0" anchor="b">
            <a:noAutofit/>
          </a:bodyPr>
          <a:lstStyle>
            <a:lvl1pPr algn="ctr">
              <a:defRPr lang="en-US" sz="4800" b="1" baseline="0" dirty="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pPr lvl="0" algn="ctr"/>
            <a:r>
              <a:rPr lang="zh-CN" altLang="en-US" smtClean="0"/>
              <a:t>单击此处编辑母版标题样式</a:t>
            </a:r>
            <a:endParaRPr lang="en-US" dirty="0"/>
          </a:p>
        </p:txBody>
      </p:sp>
      <p:sp>
        <p:nvSpPr>
          <p:cNvPr id="15" name="WordArt 68">
            <a:hlinkHover r:id="" action="ppaction://noaction" highlightClick="1">
              <a:snd r:embed="rId2"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5" name="组合 4"/>
          <p:cNvGrpSpPr/>
          <p:nvPr userDrawn="1"/>
        </p:nvGrpSpPr>
        <p:grpSpPr>
          <a:xfrm>
            <a:off x="-396552" y="-80727"/>
            <a:ext cx="9793088" cy="7001943"/>
            <a:chOff x="-396552" y="-80727"/>
            <a:chExt cx="9793088" cy="7001943"/>
          </a:xfrm>
        </p:grpSpPr>
        <p:sp>
          <p:nvSpPr>
            <p:cNvPr id="14" name="AutoShape 66">
              <a:hlinkClick r:id="" action="ppaction://hlinkshowjump?jump=lastslideviewed" highlightClick="1"/>
            </p:cNvPr>
            <p:cNvSpPr>
              <a:spLocks noChangeArrowheads="1"/>
            </p:cNvSpPr>
            <p:nvPr userDrawn="1"/>
          </p:nvSpPr>
          <p:spPr bwMode="auto">
            <a:xfrm>
              <a:off x="766842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smtClean="0">
                  <a:solidFill>
                    <a:srgbClr val="4D4D4D"/>
                  </a:solidFill>
                  <a:latin typeface="隶书" pitchFamily="49" charset="-122"/>
                  <a:ea typeface="隶书" pitchFamily="49" charset="-122"/>
                </a:rPr>
                <a:t>返回</a:t>
              </a:r>
              <a:endParaRPr lang="zh-CN" altLang="en-US" sz="1800" dirty="0">
                <a:solidFill>
                  <a:srgbClr val="4D4D4D"/>
                </a:solidFill>
                <a:latin typeface="隶书" pitchFamily="49" charset="-122"/>
                <a:ea typeface="隶书" pitchFamily="49" charset="-122"/>
              </a:endParaRPr>
            </a:p>
          </p:txBody>
        </p:sp>
        <p:grpSp>
          <p:nvGrpSpPr>
            <p:cNvPr id="3" name="组合 2"/>
            <p:cNvGrpSpPr/>
            <p:nvPr userDrawn="1"/>
          </p:nvGrpSpPr>
          <p:grpSpPr>
            <a:xfrm>
              <a:off x="-396552" y="-80727"/>
              <a:ext cx="9793088" cy="7001943"/>
              <a:chOff x="-396552" y="-80727"/>
              <a:chExt cx="9793088" cy="7001943"/>
            </a:xfrm>
          </p:grpSpPr>
          <p:grpSp>
            <p:nvGrpSpPr>
              <p:cNvPr id="36" name="组合 35"/>
              <p:cNvGrpSpPr/>
              <p:nvPr userDrawn="1"/>
            </p:nvGrpSpPr>
            <p:grpSpPr>
              <a:xfrm rot="10800000">
                <a:off x="-396552" y="6453336"/>
                <a:ext cx="3563132" cy="467880"/>
                <a:chOff x="6024778" y="-99392"/>
                <a:chExt cx="3563132" cy="672897"/>
              </a:xfrm>
            </p:grpSpPr>
            <p:sp>
              <p:nvSpPr>
                <p:cNvPr id="37" name="Freeform 18"/>
                <p:cNvSpPr>
                  <a:spLocks/>
                </p:cNvSpPr>
                <p:nvPr userDrawn="1"/>
              </p:nvSpPr>
              <p:spPr bwMode="hidden">
                <a:xfrm rot="289506" flipV="1">
                  <a:off x="6024778" y="-99392"/>
                  <a:ext cx="3441341" cy="56491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8" name="Freeform 18"/>
                <p:cNvSpPr>
                  <a:spLocks/>
                </p:cNvSpPr>
                <p:nvPr userDrawn="1"/>
              </p:nvSpPr>
              <p:spPr bwMode="hidden">
                <a:xfrm rot="21366215" flipV="1">
                  <a:off x="6621894" y="40120"/>
                  <a:ext cx="2583866" cy="461279"/>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9" name="Freeform 18"/>
                <p:cNvSpPr>
                  <a:spLocks/>
                </p:cNvSpPr>
                <p:nvPr userDrawn="1"/>
              </p:nvSpPr>
              <p:spPr bwMode="hidden">
                <a:xfrm rot="21072894" flipV="1">
                  <a:off x="7355063" y="46658"/>
                  <a:ext cx="22328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0" name="Freeform 18"/>
                <p:cNvSpPr>
                  <a:spLocks/>
                </p:cNvSpPr>
                <p:nvPr userDrawn="1"/>
              </p:nvSpPr>
              <p:spPr bwMode="hidden">
                <a:xfrm rot="20545305" flipV="1">
                  <a:off x="8255793" y="79204"/>
                  <a:ext cx="12591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nvGrpSpPr>
              <p:cNvPr id="41" name="组合 40"/>
              <p:cNvGrpSpPr/>
              <p:nvPr userDrawn="1"/>
            </p:nvGrpSpPr>
            <p:grpSpPr>
              <a:xfrm>
                <a:off x="6193444" y="-80727"/>
                <a:ext cx="3203092" cy="507447"/>
                <a:chOff x="6156176" y="-80727"/>
                <a:chExt cx="3203092" cy="606480"/>
              </a:xfrm>
            </p:grpSpPr>
            <p:sp>
              <p:nvSpPr>
                <p:cNvPr id="42" name="Freeform 18"/>
                <p:cNvSpPr>
                  <a:spLocks/>
                </p:cNvSpPr>
                <p:nvPr userDrawn="1"/>
              </p:nvSpPr>
              <p:spPr bwMode="hidden">
                <a:xfrm rot="289506" flipV="1">
                  <a:off x="6156176" y="-80727"/>
                  <a:ext cx="3093607" cy="48356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3" name="Freeform 18"/>
                <p:cNvSpPr>
                  <a:spLocks/>
                </p:cNvSpPr>
                <p:nvPr userDrawn="1"/>
              </p:nvSpPr>
              <p:spPr bwMode="hidden">
                <a:xfrm rot="21366215" flipV="1">
                  <a:off x="6692956" y="69175"/>
                  <a:ext cx="2322777" cy="39485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4" name="Freeform 18"/>
                <p:cNvSpPr>
                  <a:spLocks/>
                </p:cNvSpPr>
                <p:nvPr userDrawn="1"/>
              </p:nvSpPr>
              <p:spPr bwMode="hidden">
                <a:xfrm rot="21072894" flipV="1">
                  <a:off x="7352041" y="74772"/>
                  <a:ext cx="2007227"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5" name="Freeform 18"/>
                <p:cNvSpPr>
                  <a:spLocks/>
                </p:cNvSpPr>
                <p:nvPr userDrawn="1"/>
              </p:nvSpPr>
              <p:spPr bwMode="hidden">
                <a:xfrm rot="20545305" flipV="1">
                  <a:off x="8161756" y="102631"/>
                  <a:ext cx="1131915"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6" name="Freeform 18"/>
                <p:cNvSpPr>
                  <a:spLocks/>
                </p:cNvSpPr>
                <p:nvPr/>
              </p:nvSpPr>
              <p:spPr bwMode="hidden">
                <a:xfrm rot="19383611" flipV="1">
                  <a:off x="8673645" y="112348"/>
                  <a:ext cx="648000" cy="3960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sp>
          <p:nvSpPr>
            <p:cNvPr id="47" name="AutoShape 69">
              <a:hlinkClick r:id="rId3" action="ppaction://hlinksldjump" highlightClick="1"/>
            </p:cNvPr>
            <p:cNvSpPr>
              <a:spLocks noChangeArrowheads="1"/>
            </p:cNvSpPr>
            <p:nvPr userDrawn="1"/>
          </p:nvSpPr>
          <p:spPr bwMode="auto">
            <a:xfrm>
              <a:off x="658830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smtClean="0">
                  <a:solidFill>
                    <a:srgbClr val="4D4D4D"/>
                  </a:solidFill>
                  <a:latin typeface="隶书" pitchFamily="49" charset="-122"/>
                  <a:ea typeface="隶书" pitchFamily="49" charset="-122"/>
                </a:rPr>
                <a:t>目录</a:t>
              </a:r>
              <a:endParaRPr lang="zh-CN" altLang="en-US" dirty="0">
                <a:solidFill>
                  <a:srgbClr val="4D4D4D"/>
                </a:solidFill>
                <a:latin typeface="隶书" pitchFamily="49" charset="-122"/>
                <a:ea typeface="隶书" pitchFamily="49" charset="-122"/>
              </a:endParaRPr>
            </a:p>
          </p:txBody>
        </p:sp>
      </p:grpSp>
    </p:spTree>
    <p:extLst>
      <p:ext uri="{BB962C8B-B14F-4D97-AF65-F5344CB8AC3E}">
        <p14:creationId xmlns:p14="http://schemas.microsoft.com/office/powerpoint/2010/main" val="4118807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帮助">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9144000" cy="1152128"/>
          </a:xfrm>
          <a:prstGeom prst="rect">
            <a:avLst/>
          </a:prstGeom>
        </p:spPr>
        <p:txBody>
          <a:bodyPr vert="horz" lIns="91440" tIns="45720" rIns="91440" bIns="45720" rtlCol="0" anchor="b">
            <a:noAutofit/>
          </a:bodyPr>
          <a:lstStyle>
            <a:lvl1pPr algn="ctr">
              <a:defRPr lang="en-US" sz="4800" b="1" baseline="0" dirty="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pPr lvl="0" algn="ctr"/>
            <a:r>
              <a:rPr lang="zh-CN" altLang="en-US" smtClean="0"/>
              <a:t>单击此处编辑母版标题样式</a:t>
            </a:r>
            <a:endParaRPr lang="en-US" dirty="0"/>
          </a:p>
        </p:txBody>
      </p:sp>
      <p:sp>
        <p:nvSpPr>
          <p:cNvPr id="15" name="WordArt 68">
            <a:hlinkHover r:id="" action="ppaction://noaction" highlightClick="1">
              <a:snd r:embed="rId2"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5" name="组合 4"/>
          <p:cNvGrpSpPr/>
          <p:nvPr userDrawn="1"/>
        </p:nvGrpSpPr>
        <p:grpSpPr>
          <a:xfrm>
            <a:off x="-396552" y="-80727"/>
            <a:ext cx="9793088" cy="7001943"/>
            <a:chOff x="-396552" y="-80727"/>
            <a:chExt cx="9793088" cy="7001943"/>
          </a:xfrm>
        </p:grpSpPr>
        <p:sp>
          <p:nvSpPr>
            <p:cNvPr id="14" name="AutoShape 66">
              <a:hlinkClick r:id="" action="ppaction://hlinkshowjump?jump=lastslideviewed" highlightClick="1"/>
            </p:cNvPr>
            <p:cNvSpPr>
              <a:spLocks noChangeArrowheads="1"/>
            </p:cNvSpPr>
            <p:nvPr userDrawn="1"/>
          </p:nvSpPr>
          <p:spPr bwMode="auto">
            <a:xfrm>
              <a:off x="766842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smtClean="0">
                  <a:solidFill>
                    <a:srgbClr val="4D4D4D"/>
                  </a:solidFill>
                  <a:latin typeface="隶书" pitchFamily="49" charset="-122"/>
                  <a:ea typeface="隶书" pitchFamily="49" charset="-122"/>
                </a:rPr>
                <a:t>返回</a:t>
              </a:r>
              <a:endParaRPr lang="zh-CN" altLang="en-US" sz="1800" dirty="0">
                <a:solidFill>
                  <a:srgbClr val="4D4D4D"/>
                </a:solidFill>
                <a:latin typeface="隶书" pitchFamily="49" charset="-122"/>
                <a:ea typeface="隶书" pitchFamily="49" charset="-122"/>
              </a:endParaRPr>
            </a:p>
          </p:txBody>
        </p:sp>
        <p:grpSp>
          <p:nvGrpSpPr>
            <p:cNvPr id="3" name="组合 2"/>
            <p:cNvGrpSpPr/>
            <p:nvPr userDrawn="1"/>
          </p:nvGrpSpPr>
          <p:grpSpPr>
            <a:xfrm>
              <a:off x="-396552" y="-80727"/>
              <a:ext cx="9793088" cy="7001943"/>
              <a:chOff x="-396552" y="-80727"/>
              <a:chExt cx="9793088" cy="7001943"/>
            </a:xfrm>
          </p:grpSpPr>
          <p:grpSp>
            <p:nvGrpSpPr>
              <p:cNvPr id="36" name="组合 35"/>
              <p:cNvGrpSpPr/>
              <p:nvPr userDrawn="1"/>
            </p:nvGrpSpPr>
            <p:grpSpPr>
              <a:xfrm rot="10800000">
                <a:off x="-396552" y="6453336"/>
                <a:ext cx="3563132" cy="467880"/>
                <a:chOff x="6024778" y="-99392"/>
                <a:chExt cx="3563132" cy="672897"/>
              </a:xfrm>
            </p:grpSpPr>
            <p:sp>
              <p:nvSpPr>
                <p:cNvPr id="37" name="Freeform 18"/>
                <p:cNvSpPr>
                  <a:spLocks/>
                </p:cNvSpPr>
                <p:nvPr userDrawn="1"/>
              </p:nvSpPr>
              <p:spPr bwMode="hidden">
                <a:xfrm rot="289506" flipV="1">
                  <a:off x="6024778" y="-99392"/>
                  <a:ext cx="3441341" cy="56491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8" name="Freeform 18"/>
                <p:cNvSpPr>
                  <a:spLocks/>
                </p:cNvSpPr>
                <p:nvPr userDrawn="1"/>
              </p:nvSpPr>
              <p:spPr bwMode="hidden">
                <a:xfrm rot="21366215" flipV="1">
                  <a:off x="6621894" y="40120"/>
                  <a:ext cx="2583866" cy="461279"/>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9" name="Freeform 18"/>
                <p:cNvSpPr>
                  <a:spLocks/>
                </p:cNvSpPr>
                <p:nvPr userDrawn="1"/>
              </p:nvSpPr>
              <p:spPr bwMode="hidden">
                <a:xfrm rot="21072894" flipV="1">
                  <a:off x="7355063" y="46658"/>
                  <a:ext cx="22328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0" name="Freeform 18"/>
                <p:cNvSpPr>
                  <a:spLocks/>
                </p:cNvSpPr>
                <p:nvPr userDrawn="1"/>
              </p:nvSpPr>
              <p:spPr bwMode="hidden">
                <a:xfrm rot="20545305" flipV="1">
                  <a:off x="8255793" y="79204"/>
                  <a:ext cx="12591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nvGrpSpPr>
              <p:cNvPr id="41" name="组合 40"/>
              <p:cNvGrpSpPr/>
              <p:nvPr userDrawn="1"/>
            </p:nvGrpSpPr>
            <p:grpSpPr>
              <a:xfrm>
                <a:off x="6193444" y="-80727"/>
                <a:ext cx="3203092" cy="507447"/>
                <a:chOff x="6156176" y="-80727"/>
                <a:chExt cx="3203092" cy="606480"/>
              </a:xfrm>
            </p:grpSpPr>
            <p:sp>
              <p:nvSpPr>
                <p:cNvPr id="42" name="Freeform 18"/>
                <p:cNvSpPr>
                  <a:spLocks/>
                </p:cNvSpPr>
                <p:nvPr userDrawn="1"/>
              </p:nvSpPr>
              <p:spPr bwMode="hidden">
                <a:xfrm rot="289506" flipV="1">
                  <a:off x="6156176" y="-80727"/>
                  <a:ext cx="3093607" cy="48356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3" name="Freeform 18"/>
                <p:cNvSpPr>
                  <a:spLocks/>
                </p:cNvSpPr>
                <p:nvPr userDrawn="1"/>
              </p:nvSpPr>
              <p:spPr bwMode="hidden">
                <a:xfrm rot="21366215" flipV="1">
                  <a:off x="6692956" y="69175"/>
                  <a:ext cx="2322777" cy="39485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4" name="Freeform 18"/>
                <p:cNvSpPr>
                  <a:spLocks/>
                </p:cNvSpPr>
                <p:nvPr userDrawn="1"/>
              </p:nvSpPr>
              <p:spPr bwMode="hidden">
                <a:xfrm rot="21072894" flipV="1">
                  <a:off x="7352041" y="74772"/>
                  <a:ext cx="2007227"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5" name="Freeform 18"/>
                <p:cNvSpPr>
                  <a:spLocks/>
                </p:cNvSpPr>
                <p:nvPr userDrawn="1"/>
              </p:nvSpPr>
              <p:spPr bwMode="hidden">
                <a:xfrm rot="20545305" flipV="1">
                  <a:off x="8161756" y="102631"/>
                  <a:ext cx="1131915"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6" name="Freeform 18"/>
                <p:cNvSpPr>
                  <a:spLocks/>
                </p:cNvSpPr>
                <p:nvPr/>
              </p:nvSpPr>
              <p:spPr bwMode="hidden">
                <a:xfrm rot="19383611" flipV="1">
                  <a:off x="8673645" y="112348"/>
                  <a:ext cx="648000" cy="3960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sp>
          <p:nvSpPr>
            <p:cNvPr id="47" name="AutoShape 69">
              <a:hlinkClick r:id="rId3" action="ppaction://hlinksldjump" highlightClick="1"/>
            </p:cNvPr>
            <p:cNvSpPr>
              <a:spLocks noChangeArrowheads="1"/>
            </p:cNvSpPr>
            <p:nvPr userDrawn="1"/>
          </p:nvSpPr>
          <p:spPr bwMode="auto">
            <a:xfrm>
              <a:off x="658830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smtClean="0">
                  <a:solidFill>
                    <a:srgbClr val="4D4D4D"/>
                  </a:solidFill>
                  <a:latin typeface="隶书" pitchFamily="49" charset="-122"/>
                  <a:ea typeface="隶书" pitchFamily="49" charset="-122"/>
                </a:rPr>
                <a:t>目录</a:t>
              </a:r>
              <a:endParaRPr lang="zh-CN" altLang="en-US" dirty="0">
                <a:solidFill>
                  <a:srgbClr val="4D4D4D"/>
                </a:solidFill>
                <a:latin typeface="隶书" pitchFamily="49" charset="-122"/>
                <a:ea typeface="隶书" pitchFamily="49" charset="-122"/>
              </a:endParaRPr>
            </a:p>
          </p:txBody>
        </p:sp>
      </p:grpSp>
      <p:grpSp>
        <p:nvGrpSpPr>
          <p:cNvPr id="20" name="组合 19"/>
          <p:cNvGrpSpPr/>
          <p:nvPr userDrawn="1"/>
        </p:nvGrpSpPr>
        <p:grpSpPr>
          <a:xfrm>
            <a:off x="291996" y="980728"/>
            <a:ext cx="8568952" cy="5375434"/>
            <a:chOff x="291996" y="980728"/>
            <a:chExt cx="8568952" cy="5375434"/>
          </a:xfrm>
        </p:grpSpPr>
        <p:grpSp>
          <p:nvGrpSpPr>
            <p:cNvPr id="21" name="组合 20"/>
            <p:cNvGrpSpPr/>
            <p:nvPr/>
          </p:nvGrpSpPr>
          <p:grpSpPr>
            <a:xfrm>
              <a:off x="291996" y="2252162"/>
              <a:ext cx="8568952" cy="4104000"/>
              <a:chOff x="291996" y="2540194"/>
              <a:chExt cx="8568952" cy="4104000"/>
            </a:xfrm>
          </p:grpSpPr>
          <p:sp>
            <p:nvSpPr>
              <p:cNvPr id="34" name="Rectangle 19"/>
              <p:cNvSpPr>
                <a:spLocks noChangeArrowheads="1"/>
              </p:cNvSpPr>
              <p:nvPr/>
            </p:nvSpPr>
            <p:spPr bwMode="auto">
              <a:xfrm>
                <a:off x="291996" y="2540194"/>
                <a:ext cx="8568952" cy="4104000"/>
              </a:xfrm>
              <a:prstGeom prst="rect">
                <a:avLst/>
              </a:prstGeom>
              <a:solidFill>
                <a:srgbClr val="EAEAEA">
                  <a:alpha val="50196"/>
                </a:srgbClr>
              </a:solidFill>
              <a:ln w="38100">
                <a:solidFill>
                  <a:srgbClr val="00B050"/>
                </a:solidFill>
                <a:prstDash val="sysDot"/>
                <a:miter lim="800000"/>
                <a:headEnd/>
                <a:tailEnd/>
              </a:ln>
              <a:effectLst/>
              <a:extLst/>
            </p:spPr>
            <p:txBody>
              <a:bodyPr wrap="none" anchor="ctr"/>
              <a:lstStyle/>
              <a:p>
                <a:pPr>
                  <a:lnSpc>
                    <a:spcPct val="90000"/>
                  </a:lnSpc>
                  <a:buFontTx/>
                  <a:buNone/>
                </a:pPr>
                <a:endParaRPr lang="zh-CN" altLang="zh-CN" sz="2800" spc="-500" dirty="0">
                  <a:solidFill>
                    <a:srgbClr val="000066"/>
                  </a:solidFill>
                  <a:latin typeface="Times New Roman" pitchFamily="18" charset="0"/>
                  <a:ea typeface="华文楷体" pitchFamily="2" charset="-122"/>
                </a:endParaRPr>
              </a:p>
            </p:txBody>
          </p:sp>
          <p:sp>
            <p:nvSpPr>
              <p:cNvPr id="35" name="Text Box 18"/>
              <p:cNvSpPr txBox="1">
                <a:spLocks noChangeArrowheads="1"/>
              </p:cNvSpPr>
              <p:nvPr/>
            </p:nvSpPr>
            <p:spPr bwMode="auto">
              <a:xfrm>
                <a:off x="291996" y="2564904"/>
                <a:ext cx="8424936" cy="40680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lnSpc>
                    <a:spcPct val="90000"/>
                  </a:lnSpc>
                  <a:spcBef>
                    <a:spcPts val="200"/>
                  </a:spcBef>
                  <a:spcAft>
                    <a:spcPts val="800"/>
                  </a:spcAft>
                  <a:buBlip>
                    <a:blip r:embed="rId4"/>
                  </a:buBlip>
                </a:pPr>
                <a:r>
                  <a:rPr lang="zh-CN" altLang="en-US" sz="2800" spc="-150" dirty="0" smtClean="0">
                    <a:solidFill>
                      <a:srgbClr val="000066"/>
                    </a:solidFill>
                    <a:latin typeface="Times New Roman" pitchFamily="18" charset="0"/>
                    <a:ea typeface="隶书" pitchFamily="49" charset="-122"/>
                  </a:rPr>
                  <a:t>若选择</a:t>
                </a:r>
                <a:r>
                  <a:rPr lang="zh-CN" altLang="en-US" sz="2800" spc="-150" dirty="0">
                    <a:solidFill>
                      <a:srgbClr val="000066"/>
                    </a:solidFill>
                    <a:latin typeface="Times New Roman" pitchFamily="18" charset="0"/>
                    <a:ea typeface="隶书" pitchFamily="49" charset="-122"/>
                  </a:rPr>
                  <a:t>学习内容，可移动鼠标至</a:t>
                </a:r>
                <a:r>
                  <a:rPr lang="zh-CN" altLang="en-US" sz="2800" spc="-150" dirty="0" smtClean="0">
                    <a:solidFill>
                      <a:srgbClr val="000066"/>
                    </a:solidFill>
                    <a:latin typeface="Times New Roman" pitchFamily="18" charset="0"/>
                    <a:ea typeface="隶书" pitchFamily="49" charset="-122"/>
                  </a:rPr>
                  <a:t>相关</a:t>
                </a:r>
                <a:r>
                  <a:rPr lang="zh-CN" altLang="en-US" sz="2800" spc="-150" dirty="0">
                    <a:solidFill>
                      <a:srgbClr val="000066"/>
                    </a:solidFill>
                    <a:latin typeface="Times New Roman" pitchFamily="18" charset="0"/>
                    <a:ea typeface="隶书" pitchFamily="49" charset="-122"/>
                  </a:rPr>
                  <a:t>目录</a:t>
                </a:r>
                <a:r>
                  <a:rPr lang="zh-CN" altLang="en-US" sz="2800" spc="-150" dirty="0" smtClean="0">
                    <a:solidFill>
                      <a:srgbClr val="0000CC"/>
                    </a:solidFill>
                    <a:latin typeface="Times New Roman" pitchFamily="18" charset="0"/>
                    <a:ea typeface="隶书" pitchFamily="49" charset="-122"/>
                  </a:rPr>
                  <a:t>选项</a:t>
                </a:r>
                <a:r>
                  <a:rPr lang="zh-CN" altLang="en-US" sz="2800" spc="-150" dirty="0" smtClean="0">
                    <a:solidFill>
                      <a:srgbClr val="000066"/>
                    </a:solidFill>
                    <a:latin typeface="Times New Roman" pitchFamily="18" charset="0"/>
                    <a:ea typeface="隶书" pitchFamily="49" charset="-122"/>
                  </a:rPr>
                  <a:t>单击。</a:t>
                </a:r>
                <a:endParaRPr lang="zh-CN" altLang="en-US" sz="2800" spc="-150" dirty="0">
                  <a:solidFill>
                    <a:srgbClr val="000066"/>
                  </a:solidFill>
                  <a:latin typeface="Times New Roman" pitchFamily="18" charset="0"/>
                  <a:ea typeface="隶书" pitchFamily="49" charset="-122"/>
                </a:endParaRPr>
              </a:p>
              <a:p>
                <a:pPr marL="457200" indent="-457200" algn="just">
                  <a:lnSpc>
                    <a:spcPct val="90000"/>
                  </a:lnSpc>
                  <a:spcBef>
                    <a:spcPts val="200"/>
                  </a:spcBef>
                  <a:spcAft>
                    <a:spcPts val="800"/>
                  </a:spcAft>
                  <a:buBlip>
                    <a:blip r:embed="rId4"/>
                  </a:buBlip>
                </a:pPr>
                <a:r>
                  <a:rPr lang="zh-CN" altLang="en-US" sz="2800" spc="-150" dirty="0">
                    <a:solidFill>
                      <a:srgbClr val="000066"/>
                    </a:solidFill>
                    <a:latin typeface="Times New Roman" pitchFamily="18" charset="0"/>
                    <a:ea typeface="隶书" pitchFamily="49" charset="-122"/>
                  </a:rPr>
                  <a:t>单击“</a:t>
                </a:r>
                <a:r>
                  <a:rPr lang="zh-CN" altLang="en-US" sz="2800" spc="-150" dirty="0">
                    <a:solidFill>
                      <a:srgbClr val="0000CC"/>
                    </a:solidFill>
                    <a:latin typeface="Times New Roman" pitchFamily="18" charset="0"/>
                    <a:ea typeface="隶书" pitchFamily="49" charset="-122"/>
                  </a:rPr>
                  <a:t>上页</a:t>
                </a:r>
                <a:r>
                  <a:rPr lang="zh-CN" altLang="en-US" sz="2800" spc="-1500" dirty="0">
                    <a:solidFill>
                      <a:srgbClr val="000066"/>
                    </a:solidFill>
                    <a:latin typeface="Times New Roman" pitchFamily="18" charset="0"/>
                    <a:ea typeface="隶书" pitchFamily="49" charset="-122"/>
                  </a:rPr>
                  <a:t>”、</a:t>
                </a:r>
                <a:r>
                  <a:rPr lang="zh-CN" altLang="en-US" sz="2800" spc="-1500" dirty="0" smtClean="0">
                    <a:solidFill>
                      <a:srgbClr val="000066"/>
                    </a:solidFill>
                    <a:latin typeface="Times New Roman" pitchFamily="18" charset="0"/>
                    <a:ea typeface="隶书" pitchFamily="49" charset="-122"/>
                  </a:rPr>
                  <a:t>“</a:t>
                </a:r>
                <a:r>
                  <a:rPr lang="zh-CN" altLang="en-US" sz="2800" spc="-150" dirty="0" smtClean="0">
                    <a:solidFill>
                      <a:srgbClr val="000066"/>
                    </a:solidFill>
                    <a:latin typeface="Times New Roman" pitchFamily="18" charset="0"/>
                    <a:ea typeface="隶书" pitchFamily="49" charset="-122"/>
                  </a:rPr>
                  <a:t> </a:t>
                </a:r>
                <a:r>
                  <a:rPr lang="zh-CN" altLang="en-US" sz="2800" spc="-150" dirty="0" smtClean="0">
                    <a:solidFill>
                      <a:srgbClr val="0000CC"/>
                    </a:solidFill>
                    <a:latin typeface="Times New Roman" pitchFamily="18" charset="0"/>
                    <a:ea typeface="隶书" pitchFamily="49" charset="-122"/>
                  </a:rPr>
                  <a:t>下页</a:t>
                </a:r>
                <a:r>
                  <a:rPr lang="zh-CN" altLang="en-US" sz="2800" spc="-150" dirty="0" smtClean="0">
                    <a:solidFill>
                      <a:srgbClr val="000066"/>
                    </a:solidFill>
                    <a:latin typeface="Times New Roman" pitchFamily="18" charset="0"/>
                    <a:ea typeface="隶书" pitchFamily="49" charset="-122"/>
                  </a:rPr>
                  <a:t>”</a:t>
                </a:r>
                <a:r>
                  <a:rPr lang="zh-CN" altLang="en-US" sz="2800" spc="-150" dirty="0">
                    <a:solidFill>
                      <a:srgbClr val="000066"/>
                    </a:solidFill>
                    <a:latin typeface="Times New Roman" pitchFamily="18" charset="0"/>
                    <a:ea typeface="隶书" pitchFamily="49" charset="-122"/>
                  </a:rPr>
                  <a:t>按钮</a:t>
                </a:r>
                <a:r>
                  <a:rPr lang="zh-CN" altLang="en-US" sz="2800" spc="-150" dirty="0" smtClean="0">
                    <a:solidFill>
                      <a:srgbClr val="000066"/>
                    </a:solidFill>
                    <a:latin typeface="Times New Roman" pitchFamily="18" charset="0"/>
                    <a:ea typeface="隶书" pitchFamily="49" charset="-122"/>
                  </a:rPr>
                  <a:t>可前后</a:t>
                </a:r>
                <a:r>
                  <a:rPr lang="zh-CN" altLang="en-US" sz="2800" spc="-150" dirty="0">
                    <a:solidFill>
                      <a:srgbClr val="000066"/>
                    </a:solidFill>
                    <a:latin typeface="Times New Roman" pitchFamily="18" charset="0"/>
                    <a:ea typeface="隶书" pitchFamily="49" charset="-122"/>
                  </a:rPr>
                  <a:t>翻页选择</a:t>
                </a:r>
                <a:r>
                  <a:rPr lang="zh-CN" altLang="en-US" sz="2800" spc="-150" dirty="0" smtClean="0">
                    <a:solidFill>
                      <a:srgbClr val="000066"/>
                    </a:solidFill>
                    <a:latin typeface="Times New Roman" pitchFamily="18" charset="0"/>
                    <a:ea typeface="隶书" pitchFamily="49" charset="-122"/>
                  </a:rPr>
                  <a:t>学习，单击</a:t>
                </a:r>
                <a:r>
                  <a:rPr lang="zh-CN" altLang="en-US" sz="2800" spc="-150" dirty="0">
                    <a:solidFill>
                      <a:srgbClr val="000066"/>
                    </a:solidFill>
                    <a:latin typeface="Times New Roman" pitchFamily="18" charset="0"/>
                    <a:ea typeface="隶书" pitchFamily="49" charset="-122"/>
                  </a:rPr>
                  <a:t>鼠标或</a:t>
                </a:r>
                <a:r>
                  <a:rPr lang="zh-CN" altLang="en-US" sz="2800" spc="-150" dirty="0" smtClean="0">
                    <a:solidFill>
                      <a:srgbClr val="000066"/>
                    </a:solidFill>
                    <a:latin typeface="Times New Roman" pitchFamily="18" charset="0"/>
                    <a:ea typeface="隶书" pitchFamily="49" charset="-122"/>
                  </a:rPr>
                  <a:t>空格、回车等键</a:t>
                </a:r>
                <a:r>
                  <a:rPr lang="zh-CN" altLang="en-US" sz="2800" spc="-150" dirty="0">
                    <a:solidFill>
                      <a:srgbClr val="000066"/>
                    </a:solidFill>
                    <a:latin typeface="Times New Roman" pitchFamily="18" charset="0"/>
                    <a:ea typeface="隶书" pitchFamily="49" charset="-122"/>
                  </a:rPr>
                  <a:t>可顺序学习。</a:t>
                </a:r>
              </a:p>
              <a:p>
                <a:pPr marL="457200" indent="-457200" algn="just">
                  <a:lnSpc>
                    <a:spcPct val="90000"/>
                  </a:lnSpc>
                  <a:spcBef>
                    <a:spcPts val="200"/>
                  </a:spcBef>
                  <a:spcAft>
                    <a:spcPts val="800"/>
                  </a:spcAft>
                  <a:buBlip>
                    <a:blip r:embed="rId4"/>
                  </a:buBlip>
                </a:pPr>
                <a:r>
                  <a:rPr lang="zh-CN" altLang="en-US" sz="2800" spc="-150" dirty="0" smtClean="0">
                    <a:solidFill>
                      <a:srgbClr val="000066"/>
                    </a:solidFill>
                    <a:latin typeface="Times New Roman" pitchFamily="18" charset="0"/>
                    <a:ea typeface="隶书" pitchFamily="49" charset="-122"/>
                  </a:rPr>
                  <a:t>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目录</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按钮可转至章目录，单击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帮助</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按钮可转到帮助</a:t>
                </a:r>
                <a:r>
                  <a:rPr lang="zh-CN" altLang="en-US" sz="2800" spc="-150" dirty="0">
                    <a:solidFill>
                      <a:srgbClr val="000066"/>
                    </a:solidFill>
                    <a:latin typeface="隶书" pitchFamily="49" charset="-122"/>
                    <a:ea typeface="隶书" pitchFamily="49" charset="-122"/>
                  </a:rPr>
                  <a:t>页</a:t>
                </a:r>
                <a:r>
                  <a:rPr lang="zh-CN" altLang="en-US" sz="2800" spc="-150" dirty="0" smtClean="0">
                    <a:solidFill>
                      <a:srgbClr val="000066"/>
                    </a:solidFill>
                    <a:latin typeface="隶书" pitchFamily="49" charset="-122"/>
                    <a:ea typeface="隶书" pitchFamily="49" charset="-122"/>
                  </a:rPr>
                  <a:t>，单击</a:t>
                </a:r>
                <a:r>
                  <a:rPr lang="zh-CN" altLang="en-US" sz="2800" spc="-150" dirty="0">
                    <a:solidFill>
                      <a:srgbClr val="000066"/>
                    </a:solidFill>
                    <a:latin typeface="隶书" pitchFamily="49" charset="-122"/>
                    <a:ea typeface="隶书" pitchFamily="49" charset="-122"/>
                  </a:rPr>
                  <a:t>“</a:t>
                </a:r>
                <a:r>
                  <a:rPr lang="zh-CN" altLang="en-US" sz="2800" spc="-150" dirty="0">
                    <a:solidFill>
                      <a:srgbClr val="0000CC"/>
                    </a:solidFill>
                    <a:latin typeface="隶书" pitchFamily="49" charset="-122"/>
                    <a:ea typeface="隶书" pitchFamily="49" charset="-122"/>
                  </a:rPr>
                  <a:t>返回</a:t>
                </a:r>
                <a:r>
                  <a:rPr lang="zh-CN" altLang="en-US" sz="2800" spc="-150" dirty="0">
                    <a:solidFill>
                      <a:srgbClr val="000066"/>
                    </a:solidFill>
                    <a:latin typeface="隶书" pitchFamily="49" charset="-122"/>
                    <a:ea typeface="隶书" pitchFamily="49" charset="-122"/>
                  </a:rPr>
                  <a:t>”按钮可返回继续学习。</a:t>
                </a:r>
              </a:p>
              <a:p>
                <a:pPr marL="457200" indent="-457200" algn="just">
                  <a:lnSpc>
                    <a:spcPct val="90000"/>
                  </a:lnSpc>
                  <a:spcBef>
                    <a:spcPts val="200"/>
                  </a:spcBef>
                  <a:spcAft>
                    <a:spcPts val="800"/>
                  </a:spcAft>
                  <a:buBlip>
                    <a:blip r:embed="rId4"/>
                  </a:buBlip>
                </a:pPr>
                <a:r>
                  <a:rPr lang="zh-CN" altLang="en-US" sz="2800" spc="-150" dirty="0" smtClean="0">
                    <a:solidFill>
                      <a:srgbClr val="000066"/>
                    </a:solidFill>
                    <a:latin typeface="隶书" pitchFamily="49" charset="-122"/>
                    <a:ea typeface="隶书" pitchFamily="49" charset="-122"/>
                  </a:rPr>
                  <a:t>在</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习题与思考</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页，单击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答案</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按钮可在填空处显示参考答案，单击</a:t>
                </a:r>
                <a:r>
                  <a:rPr lang="zh-CN" altLang="en-US" sz="2800" spc="-150" dirty="0" smtClean="0">
                    <a:solidFill>
                      <a:srgbClr val="0000CC"/>
                    </a:solidFill>
                    <a:latin typeface="隶书" pitchFamily="49" charset="-122"/>
                    <a:ea typeface="隶书" pitchFamily="49" charset="-122"/>
                  </a:rPr>
                  <a:t>填空处</a:t>
                </a:r>
                <a:r>
                  <a:rPr lang="zh-CN" altLang="en-US" sz="2800" spc="-150" dirty="0" smtClean="0">
                    <a:solidFill>
                      <a:srgbClr val="000066"/>
                    </a:solidFill>
                    <a:latin typeface="隶书" pitchFamily="49" charset="-122"/>
                    <a:ea typeface="隶书" pitchFamily="49" charset="-122"/>
                  </a:rPr>
                  <a:t>可短暂显示参考答案。</a:t>
                </a:r>
                <a:endParaRPr lang="en-US" altLang="zh-CN" sz="2800" spc="-150" dirty="0" smtClean="0">
                  <a:solidFill>
                    <a:srgbClr val="000066"/>
                  </a:solidFill>
                  <a:latin typeface="隶书" pitchFamily="49" charset="-122"/>
                  <a:ea typeface="隶书" pitchFamily="49" charset="-122"/>
                </a:endParaRPr>
              </a:p>
              <a:p>
                <a:pPr marL="457200" indent="-457200">
                  <a:lnSpc>
                    <a:spcPct val="90000"/>
                  </a:lnSpc>
                  <a:spcBef>
                    <a:spcPts val="200"/>
                  </a:spcBef>
                  <a:spcAft>
                    <a:spcPts val="800"/>
                  </a:spcAft>
                  <a:buBlip>
                    <a:blip r:embed="rId4"/>
                  </a:buBlip>
                </a:pPr>
                <a:r>
                  <a:rPr lang="zh-CN" altLang="en-US" sz="2800" spc="-150" dirty="0" smtClean="0">
                    <a:solidFill>
                      <a:srgbClr val="000066"/>
                    </a:solidFill>
                    <a:latin typeface="隶书" pitchFamily="49" charset="-122"/>
                    <a:ea typeface="隶书" pitchFamily="49" charset="-122"/>
                  </a:rPr>
                  <a:t>在各</a:t>
                </a:r>
                <a:r>
                  <a:rPr lang="zh-CN" altLang="en-US" sz="2800" spc="-150" dirty="0" smtClean="0">
                    <a:solidFill>
                      <a:srgbClr val="000066"/>
                    </a:solidFill>
                    <a:latin typeface="隶书" pitchFamily="49" charset="-122"/>
                    <a:ea typeface="隶书" pitchFamily="49" charset="-122"/>
                  </a:rPr>
                  <a:t>章目录页</a:t>
                </a:r>
                <a:r>
                  <a:rPr lang="zh-CN" altLang="en-US" sz="2800" spc="-150" dirty="0" smtClean="0">
                    <a:solidFill>
                      <a:srgbClr val="000066"/>
                    </a:solidFill>
                    <a:latin typeface="隶书" pitchFamily="49" charset="-122"/>
                    <a:ea typeface="隶书" pitchFamily="49" charset="-122"/>
                  </a:rPr>
                  <a:t>，单击</a:t>
                </a:r>
                <a:r>
                  <a:rPr lang="en-US" altLang="zh-CN" sz="2800" spc="-150" dirty="0" smtClean="0">
                    <a:solidFill>
                      <a:srgbClr val="000066"/>
                    </a:solidFill>
                    <a:latin typeface="隶书" pitchFamily="49" charset="-122"/>
                    <a:ea typeface="隶书" pitchFamily="49" charset="-122"/>
                  </a:rPr>
                  <a:t>“</a:t>
                </a:r>
                <a:r>
                  <a:rPr lang="zh-CN" altLang="en-US" sz="2800" spc="-150" dirty="0">
                    <a:solidFill>
                      <a:srgbClr val="0000CC"/>
                    </a:solidFill>
                    <a:latin typeface="隶书" pitchFamily="49" charset="-122"/>
                    <a:ea typeface="隶书" pitchFamily="49" charset="-122"/>
                  </a:rPr>
                  <a:t>学习目标</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按钮可了解本章的学习内容和要求。</a:t>
                </a:r>
                <a:endParaRPr lang="zh-CN" altLang="en-US" sz="2800" spc="-150" dirty="0">
                  <a:solidFill>
                    <a:srgbClr val="000066"/>
                  </a:solidFill>
                  <a:latin typeface="隶书" pitchFamily="49" charset="-122"/>
                  <a:ea typeface="隶书" pitchFamily="49" charset="-122"/>
                </a:endParaRPr>
              </a:p>
            </p:txBody>
          </p:sp>
        </p:grpSp>
        <p:sp>
          <p:nvSpPr>
            <p:cNvPr id="22" name="Text Box 15"/>
            <p:cNvSpPr txBox="1">
              <a:spLocks noChangeArrowheads="1"/>
            </p:cNvSpPr>
            <p:nvPr/>
          </p:nvSpPr>
          <p:spPr bwMode="auto">
            <a:xfrm>
              <a:off x="379770" y="980728"/>
              <a:ext cx="8384460" cy="82484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85000"/>
                </a:lnSpc>
              </a:pPr>
              <a:r>
                <a:rPr lang="zh-CN" altLang="en-US" sz="2800" dirty="0">
                  <a:solidFill>
                    <a:srgbClr val="000066"/>
                  </a:solidFill>
                  <a:latin typeface="Times New Roman" pitchFamily="18" charset="0"/>
                  <a:ea typeface="隶书" pitchFamily="49" charset="-122"/>
                </a:rPr>
                <a:t>　　</a:t>
              </a:r>
              <a:r>
                <a:rPr lang="zh-CN" altLang="en-US" sz="2800" dirty="0" smtClean="0">
                  <a:solidFill>
                    <a:srgbClr val="000066"/>
                  </a:solidFill>
                  <a:latin typeface="Times New Roman" pitchFamily="18" charset="0"/>
                  <a:ea typeface="隶书" pitchFamily="49" charset="-122"/>
                </a:rPr>
                <a:t>本电子课件配合</a:t>
              </a:r>
              <a:r>
                <a:rPr lang="en-US" altLang="zh-CN" sz="2800" dirty="0" smtClean="0">
                  <a:solidFill>
                    <a:srgbClr val="000066"/>
                  </a:solidFill>
                  <a:latin typeface="Times New Roman" pitchFamily="18" charset="0"/>
                  <a:ea typeface="隶书" pitchFamily="49" charset="-122"/>
                </a:rPr>
                <a:t>《</a:t>
              </a:r>
              <a:r>
                <a:rPr lang="zh-CN" altLang="en-US" sz="2800" dirty="0">
                  <a:solidFill>
                    <a:srgbClr val="000066"/>
                  </a:solidFill>
                  <a:latin typeface="Times New Roman" pitchFamily="18" charset="0"/>
                  <a:ea typeface="隶书" pitchFamily="49" charset="-122"/>
                </a:rPr>
                <a:t>微型计算机原理与接口技术</a:t>
              </a:r>
              <a:r>
                <a:rPr lang="en-US" altLang="zh-CN" sz="2800" dirty="0">
                  <a:solidFill>
                    <a:srgbClr val="000066"/>
                  </a:solidFill>
                  <a:latin typeface="Times New Roman" pitchFamily="18" charset="0"/>
                  <a:ea typeface="隶书" pitchFamily="49" charset="-122"/>
                </a:rPr>
                <a:t>》</a:t>
              </a:r>
              <a:r>
                <a:rPr lang="zh-CN" altLang="en-US" sz="2800" dirty="0" smtClean="0">
                  <a:solidFill>
                    <a:srgbClr val="000066"/>
                  </a:solidFill>
                  <a:latin typeface="Times New Roman" pitchFamily="18" charset="0"/>
                  <a:ea typeface="隶书" pitchFamily="49" charset="-122"/>
                </a:rPr>
                <a:t>（</a:t>
              </a:r>
              <a:r>
                <a:rPr lang="en-US" altLang="zh-CN" sz="2800" dirty="0" smtClean="0">
                  <a:solidFill>
                    <a:srgbClr val="000066"/>
                  </a:solidFill>
                  <a:latin typeface="Times New Roman" pitchFamily="18" charset="0"/>
                  <a:ea typeface="隶书" pitchFamily="49" charset="-122"/>
                </a:rPr>
                <a:t>ISBN </a:t>
              </a:r>
              <a:r>
                <a:rPr lang="en-US" altLang="zh-CN" sz="2800" dirty="0">
                  <a:solidFill>
                    <a:srgbClr val="000066"/>
                  </a:solidFill>
                  <a:latin typeface="Times New Roman" pitchFamily="18" charset="0"/>
                  <a:ea typeface="隶书" pitchFamily="49" charset="-122"/>
                </a:rPr>
                <a:t>978-7-5170-3719-4</a:t>
              </a:r>
              <a:r>
                <a:rPr lang="zh-CN" altLang="en-US" sz="2800" dirty="0">
                  <a:solidFill>
                    <a:srgbClr val="000066"/>
                  </a:solidFill>
                  <a:latin typeface="Times New Roman" pitchFamily="18" charset="0"/>
                  <a:ea typeface="隶书" pitchFamily="49" charset="-122"/>
                </a:rPr>
                <a:t>）课程教学而编制。</a:t>
              </a:r>
            </a:p>
          </p:txBody>
        </p:sp>
        <p:sp>
          <p:nvSpPr>
            <p:cNvPr id="23" name="Text Box 16"/>
            <p:cNvSpPr txBox="1">
              <a:spLocks noChangeArrowheads="1"/>
            </p:cNvSpPr>
            <p:nvPr/>
          </p:nvSpPr>
          <p:spPr bwMode="auto">
            <a:xfrm>
              <a:off x="379770" y="1772816"/>
              <a:ext cx="2819400" cy="50167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5000"/>
                </a:lnSpc>
                <a:buFontTx/>
                <a:buNone/>
              </a:pPr>
              <a:r>
                <a:rPr lang="zh-CN" altLang="en-US" sz="2800" dirty="0">
                  <a:solidFill>
                    <a:srgbClr val="000066"/>
                  </a:solidFill>
                  <a:latin typeface="Times New Roman" pitchFamily="18" charset="0"/>
                  <a:ea typeface="隶书" pitchFamily="49" charset="-122"/>
                </a:rPr>
                <a:t>　</a:t>
              </a:r>
              <a:r>
                <a:rPr lang="zh-CN" altLang="en-US" sz="2800" dirty="0" smtClean="0">
                  <a:solidFill>
                    <a:srgbClr val="000066"/>
                  </a:solidFill>
                  <a:latin typeface="Times New Roman" pitchFamily="18" charset="0"/>
                  <a:ea typeface="隶书" pitchFamily="49" charset="-122"/>
                </a:rPr>
                <a:t>　使用</a:t>
              </a:r>
              <a:r>
                <a:rPr lang="zh-CN" altLang="en-US" sz="2800" dirty="0">
                  <a:solidFill>
                    <a:srgbClr val="000066"/>
                  </a:solidFill>
                  <a:latin typeface="Times New Roman" pitchFamily="18" charset="0"/>
                  <a:ea typeface="隶书" pitchFamily="49" charset="-122"/>
                </a:rPr>
                <a:t>方法：</a:t>
              </a:r>
            </a:p>
          </p:txBody>
        </p:sp>
        <p:grpSp>
          <p:nvGrpSpPr>
            <p:cNvPr id="24" name="组合 23"/>
            <p:cNvGrpSpPr/>
            <p:nvPr/>
          </p:nvGrpSpPr>
          <p:grpSpPr>
            <a:xfrm>
              <a:off x="1810620" y="2320630"/>
              <a:ext cx="5830588" cy="3565586"/>
              <a:chOff x="1810620" y="2320630"/>
              <a:chExt cx="5830588" cy="3565586"/>
            </a:xfrm>
          </p:grpSpPr>
          <p:sp>
            <p:nvSpPr>
              <p:cNvPr id="25" name="矩形 24">
                <a:hlinkClick r:id="rId5" action="ppaction://hlinksldjump"/>
                <a:hlinkHover r:id="rId5" action="ppaction://hlinksldjump" highlightClick="1"/>
              </p:cNvPr>
              <p:cNvSpPr/>
              <p:nvPr/>
            </p:nvSpPr>
            <p:spPr>
              <a:xfrm>
                <a:off x="6892022" y="2320630"/>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hlinkClick r:id="rId5" action="ppaction://hlinksldjump"/>
                <a:hlinkHover r:id="rId5" action="ppaction://hlinksldjump" highlightClick="1"/>
              </p:cNvPr>
              <p:cNvSpPr/>
              <p:nvPr/>
            </p:nvSpPr>
            <p:spPr>
              <a:xfrm>
                <a:off x="1835696" y="284611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hlinkClick r:id="rId5" action="ppaction://hlinksldjump"/>
                <a:hlinkHover r:id="rId5" action="ppaction://hlinksldjump" highlightClick="1"/>
              </p:cNvPr>
              <p:cNvSpPr/>
              <p:nvPr/>
            </p:nvSpPr>
            <p:spPr>
              <a:xfrm>
                <a:off x="6921208" y="375985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hlinkClick r:id="rId5" action="ppaction://hlinksldjump"/>
                <a:hlinkHover r:id="rId5" action="ppaction://hlinksldjump" highlightClick="1"/>
              </p:cNvPr>
              <p:cNvSpPr/>
              <p:nvPr/>
            </p:nvSpPr>
            <p:spPr>
              <a:xfrm>
                <a:off x="4175996" y="4158393"/>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hlinkClick r:id="rId5" action="ppaction://hlinksldjump"/>
                <a:hlinkHover r:id="rId5" action="ppaction://hlinksldjump" highlightClick="1"/>
              </p:cNvPr>
              <p:cNvSpPr/>
              <p:nvPr/>
            </p:nvSpPr>
            <p:spPr>
              <a:xfrm>
                <a:off x="5220072" y="4677846"/>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hlinkClick r:id="rId5" action="ppaction://hlinksldjump"/>
                <a:hlinkHover r:id="rId5" action="ppaction://hlinksldjump" highlightClick="1"/>
              </p:cNvPr>
              <p:cNvSpPr/>
              <p:nvPr/>
            </p:nvSpPr>
            <p:spPr>
              <a:xfrm>
                <a:off x="3196064" y="284611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hlinkClick r:id="rId5" action="ppaction://hlinksldjump"/>
                <a:hlinkHover r:id="rId5" action="ppaction://hlinksldjump" highlightClick="1"/>
              </p:cNvPr>
              <p:cNvSpPr/>
              <p:nvPr/>
            </p:nvSpPr>
            <p:spPr>
              <a:xfrm>
                <a:off x="1810620" y="375985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hlinkClick r:id="rId5" action="ppaction://hlinksldjump"/>
                <a:hlinkHover r:id="rId5" action="ppaction://hlinksldjump" highlightClick="1"/>
              </p:cNvPr>
              <p:cNvSpPr/>
              <p:nvPr/>
            </p:nvSpPr>
            <p:spPr>
              <a:xfrm>
                <a:off x="3868766" y="5056930"/>
                <a:ext cx="1044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hlinkClick r:id="rId5" action="ppaction://hlinksldjump"/>
                <a:hlinkHover r:id="rId5" action="ppaction://hlinksldjump" highlightClick="1"/>
              </p:cNvPr>
              <p:cNvSpPr/>
              <p:nvPr/>
            </p:nvSpPr>
            <p:spPr>
              <a:xfrm>
                <a:off x="3847604" y="5560990"/>
                <a:ext cx="1404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754379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再见">
    <p:spTree>
      <p:nvGrpSpPr>
        <p:cNvPr id="1" name=""/>
        <p:cNvGrpSpPr/>
        <p:nvPr/>
      </p:nvGrpSpPr>
      <p:grpSpPr>
        <a:xfrm>
          <a:off x="0" y="0"/>
          <a:ext cx="0" cy="0"/>
          <a:chOff x="0" y="0"/>
          <a:chExt cx="0" cy="0"/>
        </a:xfrm>
      </p:grpSpPr>
      <p:grpSp>
        <p:nvGrpSpPr>
          <p:cNvPr id="27" name="Group 90"/>
          <p:cNvGrpSpPr>
            <a:grpSpLocks/>
          </p:cNvGrpSpPr>
          <p:nvPr userDrawn="1"/>
        </p:nvGrpSpPr>
        <p:grpSpPr bwMode="auto">
          <a:xfrm>
            <a:off x="-17463" y="0"/>
            <a:ext cx="9144001" cy="6858000"/>
            <a:chOff x="-11" y="0"/>
            <a:chExt cx="5760" cy="4320"/>
          </a:xfrm>
        </p:grpSpPr>
        <p:grpSp>
          <p:nvGrpSpPr>
            <p:cNvPr id="28" name="Group 89"/>
            <p:cNvGrpSpPr>
              <a:grpSpLocks/>
            </p:cNvGrpSpPr>
            <p:nvPr/>
          </p:nvGrpSpPr>
          <p:grpSpPr bwMode="auto">
            <a:xfrm>
              <a:off x="-11" y="0"/>
              <a:ext cx="5760" cy="4320"/>
              <a:chOff x="-11" y="0"/>
              <a:chExt cx="5760" cy="4320"/>
            </a:xfrm>
          </p:grpSpPr>
          <p:grpSp>
            <p:nvGrpSpPr>
              <p:cNvPr id="30" name="Group 88"/>
              <p:cNvGrpSpPr>
                <a:grpSpLocks/>
              </p:cNvGrpSpPr>
              <p:nvPr/>
            </p:nvGrpSpPr>
            <p:grpSpPr bwMode="auto">
              <a:xfrm>
                <a:off x="-11" y="0"/>
                <a:ext cx="5760" cy="4320"/>
                <a:chOff x="-11" y="0"/>
                <a:chExt cx="5760" cy="4320"/>
              </a:xfrm>
            </p:grpSpPr>
            <p:sp>
              <p:nvSpPr>
                <p:cNvPr id="37" name="Rectangle 73"/>
                <p:cNvSpPr>
                  <a:spLocks noChangeArrowheads="1"/>
                </p:cNvSpPr>
                <p:nvPr/>
              </p:nvSpPr>
              <p:spPr bwMode="auto">
                <a:xfrm>
                  <a:off x="-11" y="0"/>
                  <a:ext cx="5760" cy="4320"/>
                </a:xfrm>
                <a:prstGeom prst="rect">
                  <a:avLst/>
                </a:prstGeom>
                <a:gradFill rotWithShape="0">
                  <a:gsLst>
                    <a:gs pos="0">
                      <a:srgbClr val="EBFFEB"/>
                    </a:gs>
                    <a:gs pos="100000">
                      <a:srgbClr val="CBDCCB"/>
                    </a:gs>
                  </a:gsLst>
                  <a:path path="shape">
                    <a:fillToRect l="50000" t="50000" r="50000" b="50000"/>
                  </a:path>
                </a:gra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8" name="Rectangle 74"/>
                <p:cNvSpPr>
                  <a:spLocks noChangeArrowheads="1"/>
                </p:cNvSpPr>
                <p:nvPr/>
              </p:nvSpPr>
              <p:spPr bwMode="auto">
                <a:xfrm>
                  <a:off x="133" y="144"/>
                  <a:ext cx="5472" cy="4032"/>
                </a:xfrm>
                <a:prstGeom prst="rect">
                  <a:avLst/>
                </a:prstGeom>
                <a:solidFill>
                  <a:srgbClr val="E8D1FF"/>
                </a:soli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31" name="Group 87"/>
              <p:cNvGrpSpPr>
                <a:grpSpLocks/>
              </p:cNvGrpSpPr>
              <p:nvPr/>
            </p:nvGrpSpPr>
            <p:grpSpPr bwMode="auto">
              <a:xfrm>
                <a:off x="229" y="240"/>
                <a:ext cx="5280" cy="3840"/>
                <a:chOff x="229" y="240"/>
                <a:chExt cx="5280" cy="3840"/>
              </a:xfrm>
            </p:grpSpPr>
            <p:sp>
              <p:nvSpPr>
                <p:cNvPr id="32" name="Rectangle 76"/>
                <p:cNvSpPr>
                  <a:spLocks noChangeArrowheads="1"/>
                </p:cNvSpPr>
                <p:nvPr/>
              </p:nvSpPr>
              <p:spPr bwMode="auto">
                <a:xfrm>
                  <a:off x="229" y="240"/>
                  <a:ext cx="5280" cy="3840"/>
                </a:xfrm>
                <a:prstGeom prst="rect">
                  <a:avLst/>
                </a:prstGeom>
                <a:gradFill rotWithShape="0">
                  <a:gsLst>
                    <a:gs pos="0">
                      <a:schemeClr val="bg1"/>
                    </a:gs>
                    <a:gs pos="100000">
                      <a:srgbClr val="8ACC8A"/>
                    </a:gs>
                  </a:gsLst>
                  <a:path path="shape">
                    <a:fillToRect l="50000" t="50000" r="50000" b="50000"/>
                  </a:path>
                </a:gra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nvGrpSpPr>
                <p:cNvPr id="33" name="Group 85"/>
                <p:cNvGrpSpPr>
                  <a:grpSpLocks/>
                </p:cNvGrpSpPr>
                <p:nvPr/>
              </p:nvGrpSpPr>
              <p:grpSpPr bwMode="auto">
                <a:xfrm>
                  <a:off x="3133" y="3349"/>
                  <a:ext cx="1662" cy="672"/>
                  <a:chOff x="3133" y="3349"/>
                  <a:chExt cx="1662" cy="672"/>
                </a:xfrm>
              </p:grpSpPr>
              <p:sp>
                <p:nvSpPr>
                  <p:cNvPr id="34" name="Text Box 46"/>
                  <p:cNvSpPr txBox="1">
                    <a:spLocks noChangeArrowheads="1"/>
                  </p:cNvSpPr>
                  <p:nvPr/>
                </p:nvSpPr>
                <p:spPr bwMode="auto">
                  <a:xfrm>
                    <a:off x="3133" y="3349"/>
                    <a:ext cx="114"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endParaRPr lang="zh-CN"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楷体_GB2312" pitchFamily="49" charset="-122"/>
                    </a:endParaRPr>
                  </a:p>
                </p:txBody>
              </p:sp>
              <p:sp>
                <p:nvSpPr>
                  <p:cNvPr id="35" name="Text Box 47"/>
                  <p:cNvSpPr txBox="1">
                    <a:spLocks noChangeArrowheads="1"/>
                  </p:cNvSpPr>
                  <p:nvPr/>
                </p:nvSpPr>
                <p:spPr bwMode="auto">
                  <a:xfrm>
                    <a:off x="3343" y="3733"/>
                    <a:ext cx="930"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r>
                      <a:rPr lang="en-US"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rPr>
                      <a:t>                 </a:t>
                    </a:r>
                  </a:p>
                </p:txBody>
              </p:sp>
              <p:sp>
                <p:nvSpPr>
                  <p:cNvPr id="36" name="Text Box 48"/>
                  <p:cNvSpPr txBox="1">
                    <a:spLocks noChangeArrowheads="1"/>
                  </p:cNvSpPr>
                  <p:nvPr/>
                </p:nvSpPr>
                <p:spPr bwMode="auto">
                  <a:xfrm>
                    <a:off x="4681" y="3710"/>
                    <a:ext cx="114"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endParaRPr lang="zh-CN"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华文仿宋" pitchFamily="2" charset="-122"/>
                    </a:endParaRPr>
                  </a:p>
                </p:txBody>
              </p:sp>
            </p:grpSp>
          </p:grpSp>
        </p:grpSp>
        <p:sp>
          <p:nvSpPr>
            <p:cNvPr id="29" name="Rectangle 75"/>
            <p:cNvSpPr>
              <a:spLocks noChangeArrowheads="1"/>
            </p:cNvSpPr>
            <p:nvPr/>
          </p:nvSpPr>
          <p:spPr bwMode="auto">
            <a:xfrm>
              <a:off x="295" y="292"/>
              <a:ext cx="5147" cy="3735"/>
            </a:xfrm>
            <a:prstGeom prst="rect">
              <a:avLst/>
            </a:prstGeom>
            <a:noFill/>
            <a:ln w="6350">
              <a:solidFill>
                <a:srgbClr val="339966"/>
              </a:solidFill>
              <a:miter lim="800000"/>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sp>
        <p:nvSpPr>
          <p:cNvPr id="39" name="AutoShape 205"/>
          <p:cNvSpPr>
            <a:spLocks noChangeArrowheads="1"/>
          </p:cNvSpPr>
          <p:nvPr userDrawn="1"/>
        </p:nvSpPr>
        <p:spPr bwMode="auto">
          <a:xfrm rot="938891">
            <a:off x="2291640" y="1384504"/>
            <a:ext cx="370074" cy="333192"/>
          </a:xfrm>
          <a:prstGeom prst="star4">
            <a:avLst>
              <a:gd name="adj" fmla="val 12500"/>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0" name="AutoShape 206"/>
          <p:cNvSpPr>
            <a:spLocks noChangeArrowheads="1"/>
          </p:cNvSpPr>
          <p:nvPr userDrawn="1"/>
        </p:nvSpPr>
        <p:spPr bwMode="auto">
          <a:xfrm>
            <a:off x="942357" y="1188584"/>
            <a:ext cx="460605" cy="414702"/>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1" name="AutoShape 207"/>
          <p:cNvSpPr>
            <a:spLocks noChangeArrowheads="1"/>
          </p:cNvSpPr>
          <p:nvPr userDrawn="1"/>
        </p:nvSpPr>
        <p:spPr bwMode="auto">
          <a:xfrm>
            <a:off x="7643228" y="4005064"/>
            <a:ext cx="355038" cy="342900"/>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2" name="WordArt 9">
            <a:hlinkClick r:id="" action="ppaction://hlinkshowjump?jump=endshow">
              <a:snd r:embed="rId1" name="chimes.wav"/>
            </a:hlinkClick>
          </p:cNvPr>
          <p:cNvSpPr>
            <a:spLocks noChangeArrowheads="1" noChangeShapeType="1" noTextEdit="1"/>
          </p:cNvSpPr>
          <p:nvPr userDrawn="1"/>
        </p:nvSpPr>
        <p:spPr bwMode="auto">
          <a:xfrm>
            <a:off x="2460221" y="2358383"/>
            <a:ext cx="4495800" cy="2325182"/>
          </a:xfrm>
          <a:prstGeom prst="rect">
            <a:avLst/>
          </a:prstGeom>
        </p:spPr>
        <p:txBody>
          <a:bodyPr wrap="none" fromWordArt="1">
            <a:prstTxWarp prst="textPlain">
              <a:avLst>
                <a:gd name="adj" fmla="val 50000"/>
              </a:avLst>
            </a:prstTxWarp>
          </a:bodyPr>
          <a:lstStyle/>
          <a:p>
            <a:pPr algn="ctr"/>
            <a:r>
              <a:rPr lang="zh-CN" altLang="en-US" sz="3600" kern="10" dirty="0">
                <a:ln w="9525">
                  <a:solidFill>
                    <a:srgbClr val="E99C03"/>
                  </a:solid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再见</a:t>
            </a:r>
          </a:p>
        </p:txBody>
      </p:sp>
      <p:sp>
        <p:nvSpPr>
          <p:cNvPr id="43" name="AutoShape 205"/>
          <p:cNvSpPr>
            <a:spLocks noChangeArrowheads="1"/>
          </p:cNvSpPr>
          <p:nvPr userDrawn="1"/>
        </p:nvSpPr>
        <p:spPr bwMode="auto">
          <a:xfrm rot="938891">
            <a:off x="7231063" y="5314058"/>
            <a:ext cx="370074" cy="333192"/>
          </a:xfrm>
          <a:prstGeom prst="star4">
            <a:avLst>
              <a:gd name="adj" fmla="val 12500"/>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4" name="AutoShape 206"/>
          <p:cNvSpPr>
            <a:spLocks noChangeArrowheads="1"/>
          </p:cNvSpPr>
          <p:nvPr userDrawn="1"/>
        </p:nvSpPr>
        <p:spPr bwMode="auto">
          <a:xfrm>
            <a:off x="1013153" y="2438234"/>
            <a:ext cx="460605" cy="414702"/>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Tree>
    <p:extLst>
      <p:ext uri="{BB962C8B-B14F-4D97-AF65-F5344CB8AC3E}">
        <p14:creationId xmlns:p14="http://schemas.microsoft.com/office/powerpoint/2010/main" val="2359288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animEffect transition="in" filter="fade">
                                      <p:cBhvr>
                                        <p:cTn id="22" dur="500"/>
                                        <p:tgtEl>
                                          <p:spTgt spid="44"/>
                                        </p:tgtEl>
                                      </p:cBhvr>
                                    </p:animEffect>
                                  </p:childTnLst>
                                </p:cTn>
                              </p:par>
                            </p:childTnLst>
                          </p:cTn>
                        </p:par>
                        <p:par>
                          <p:cTn id="23" fill="hold">
                            <p:stCondLst>
                              <p:cond delay="1500"/>
                            </p:stCondLst>
                            <p:childTnLst>
                              <p:par>
                                <p:cTn id="24" presetID="10" presetClass="exit" presetSubtype="0" fill="hold" grpId="0" nodeType="afterEffect">
                                  <p:stCondLst>
                                    <p:cond delay="0"/>
                                  </p:stCondLst>
                                  <p:childTnLst>
                                    <p:animEffect transition="out" filter="fade">
                                      <p:cBhvr>
                                        <p:cTn id="25" dur="500"/>
                                        <p:tgtEl>
                                          <p:spTgt spid="39"/>
                                        </p:tgtEl>
                                      </p:cBhvr>
                                    </p:animEffect>
                                    <p:set>
                                      <p:cBhvr>
                                        <p:cTn id="26" dur="1" fill="hold">
                                          <p:stCondLst>
                                            <p:cond delay="499"/>
                                          </p:stCondLst>
                                        </p:cTn>
                                        <p:tgtEl>
                                          <p:spTgt spid="39"/>
                                        </p:tgtEl>
                                        <p:attrNameLst>
                                          <p:attrName>style.visibility</p:attrName>
                                        </p:attrNameLst>
                                      </p:cBhvr>
                                      <p:to>
                                        <p:strVal val="hidden"/>
                                      </p:to>
                                    </p:set>
                                  </p:childTnLst>
                                </p:cTn>
                              </p:par>
                              <p:par>
                                <p:cTn id="27" presetID="31"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p:cTn id="29" dur="1000" fill="hold"/>
                                        <p:tgtEl>
                                          <p:spTgt spid="43"/>
                                        </p:tgtEl>
                                        <p:attrNameLst>
                                          <p:attrName>ppt_w</p:attrName>
                                        </p:attrNameLst>
                                      </p:cBhvr>
                                      <p:tavLst>
                                        <p:tav tm="0">
                                          <p:val>
                                            <p:fltVal val="0"/>
                                          </p:val>
                                        </p:tav>
                                        <p:tav tm="100000">
                                          <p:val>
                                            <p:strVal val="#ppt_w"/>
                                          </p:val>
                                        </p:tav>
                                      </p:tavLst>
                                    </p:anim>
                                    <p:anim calcmode="lin" valueType="num">
                                      <p:cBhvr>
                                        <p:cTn id="30" dur="1000" fill="hold"/>
                                        <p:tgtEl>
                                          <p:spTgt spid="43"/>
                                        </p:tgtEl>
                                        <p:attrNameLst>
                                          <p:attrName>ppt_h</p:attrName>
                                        </p:attrNameLst>
                                      </p:cBhvr>
                                      <p:tavLst>
                                        <p:tav tm="0">
                                          <p:val>
                                            <p:fltVal val="0"/>
                                          </p:val>
                                        </p:tav>
                                        <p:tav tm="100000">
                                          <p:val>
                                            <p:strVal val="#ppt_h"/>
                                          </p:val>
                                        </p:tav>
                                      </p:tavLst>
                                    </p:anim>
                                    <p:anim calcmode="lin" valueType="num">
                                      <p:cBhvr>
                                        <p:cTn id="31" dur="1000" fill="hold"/>
                                        <p:tgtEl>
                                          <p:spTgt spid="43"/>
                                        </p:tgtEl>
                                        <p:attrNameLst>
                                          <p:attrName>style.rotation</p:attrName>
                                        </p:attrNameLst>
                                      </p:cBhvr>
                                      <p:tavLst>
                                        <p:tav tm="0">
                                          <p:val>
                                            <p:fltVal val="90"/>
                                          </p:val>
                                        </p:tav>
                                        <p:tav tm="100000">
                                          <p:val>
                                            <p:fltVal val="0"/>
                                          </p:val>
                                        </p:tav>
                                      </p:tavLst>
                                    </p:anim>
                                    <p:animEffect transition="in" filter="fade">
                                      <p:cBhvr>
                                        <p:cTn id="32" dur="1000"/>
                                        <p:tgtEl>
                                          <p:spTgt spid="43"/>
                                        </p:tgtEl>
                                      </p:cBhvr>
                                    </p:animEffect>
                                  </p:childTnLst>
                                </p:cTn>
                              </p:par>
                            </p:childTnLst>
                          </p:cTn>
                        </p:par>
                        <p:par>
                          <p:cTn id="33" fill="hold">
                            <p:stCondLst>
                              <p:cond delay="2500"/>
                            </p:stCondLst>
                            <p:childTnLst>
                              <p:par>
                                <p:cTn id="34" presetID="10" presetClass="exit" presetSubtype="0" fill="hold" grpId="0" nodeType="afterEffect">
                                  <p:stCondLst>
                                    <p:cond delay="0"/>
                                  </p:stCondLst>
                                  <p:childTnLst>
                                    <p:animEffect transition="out" filter="fade">
                                      <p:cBhvr>
                                        <p:cTn id="35" dur="500"/>
                                        <p:tgtEl>
                                          <p:spTgt spid="40"/>
                                        </p:tgtEl>
                                      </p:cBhvr>
                                    </p:animEffect>
                                    <p:set>
                                      <p:cBhvr>
                                        <p:cTn id="36"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CCFFCC"/>
            </a:gs>
            <a:gs pos="88000">
              <a:srgbClr val="A7C373"/>
            </a:gs>
            <a:gs pos="72000">
              <a:srgbClr val="CDE2A8"/>
            </a:gs>
            <a:gs pos="100000">
              <a:schemeClr val="bg2">
                <a:tint val="89000"/>
                <a:shade val="62000"/>
                <a:satMod val="110000"/>
                <a:lumMod val="72000"/>
              </a:schemeClr>
            </a:gs>
          </a:gsLst>
          <a:lin ang="5400000" scaled="0"/>
        </a:gradFill>
        <a:effectLst/>
      </p:bgPr>
    </p:bg>
    <p:spTree>
      <p:nvGrpSpPr>
        <p:cNvPr id="1" name=""/>
        <p:cNvGrpSpPr/>
        <p:nvPr/>
      </p:nvGrpSpPr>
      <p:grpSpPr>
        <a:xfrm>
          <a:off x="0" y="0"/>
          <a:ext cx="0" cy="0"/>
          <a:chOff x="0" y="0"/>
          <a:chExt cx="0" cy="0"/>
        </a:xfrm>
      </p:grpSpPr>
      <p:grpSp>
        <p:nvGrpSpPr>
          <p:cNvPr id="5" name="组合 4"/>
          <p:cNvGrpSpPr/>
          <p:nvPr userDrawn="1"/>
        </p:nvGrpSpPr>
        <p:grpSpPr>
          <a:xfrm>
            <a:off x="-304800" y="-243408"/>
            <a:ext cx="9932332" cy="7308000"/>
            <a:chOff x="-304800" y="-243408"/>
            <a:chExt cx="9932332" cy="7308000"/>
          </a:xfrm>
        </p:grpSpPr>
        <p:grpSp>
          <p:nvGrpSpPr>
            <p:cNvPr id="233" name="Group 41"/>
            <p:cNvGrpSpPr/>
            <p:nvPr/>
          </p:nvGrpSpPr>
          <p:grpSpPr>
            <a:xfrm>
              <a:off x="-304800" y="-10234"/>
              <a:ext cx="9932332" cy="6858000"/>
              <a:chOff x="-382404" y="0"/>
              <a:chExt cx="9932332" cy="6858000"/>
            </a:xfrm>
          </p:grpSpPr>
          <p:grpSp>
            <p:nvGrpSpPr>
              <p:cNvPr id="234" name="Group 44"/>
              <p:cNvGrpSpPr/>
              <p:nvPr/>
            </p:nvGrpSpPr>
            <p:grpSpPr>
              <a:xfrm>
                <a:off x="0" y="0"/>
                <a:ext cx="9144000" cy="6858000"/>
                <a:chOff x="0" y="0"/>
                <a:chExt cx="9144000" cy="6858000"/>
              </a:xfrm>
            </p:grpSpPr>
            <p:grpSp>
              <p:nvGrpSpPr>
                <p:cNvPr id="257" name="Group 4"/>
                <p:cNvGrpSpPr/>
                <p:nvPr/>
              </p:nvGrpSpPr>
              <p:grpSpPr>
                <a:xfrm>
                  <a:off x="0" y="0"/>
                  <a:ext cx="2514600" cy="6858000"/>
                  <a:chOff x="0" y="0"/>
                  <a:chExt cx="2514600" cy="6858000"/>
                </a:xfrm>
              </p:grpSpPr>
              <p:sp>
                <p:nvSpPr>
                  <p:cNvPr id="269"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8" name="Group 5"/>
                <p:cNvGrpSpPr/>
                <p:nvPr/>
              </p:nvGrpSpPr>
              <p:grpSpPr>
                <a:xfrm>
                  <a:off x="422910" y="0"/>
                  <a:ext cx="2514600" cy="6858000"/>
                  <a:chOff x="0" y="0"/>
                  <a:chExt cx="2514600" cy="6858000"/>
                </a:xfrm>
              </p:grpSpPr>
              <p:sp>
                <p:nvSpPr>
                  <p:cNvPr id="266"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9" name="Group 9"/>
                <p:cNvGrpSpPr/>
                <p:nvPr/>
              </p:nvGrpSpPr>
              <p:grpSpPr>
                <a:xfrm rot="10800000">
                  <a:off x="6629400" y="0"/>
                  <a:ext cx="2514600" cy="6858000"/>
                  <a:chOff x="0" y="0"/>
                  <a:chExt cx="2514600" cy="6858000"/>
                </a:xfrm>
              </p:grpSpPr>
              <p:sp>
                <p:nvSpPr>
                  <p:cNvPr id="263"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0"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5"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6"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7"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8"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72" name="Picture 6" descr="CoverOverlay.png"/>
            <p:cNvPicPr>
              <a:picLocks/>
            </p:cNvPicPr>
            <p:nvPr/>
          </p:nvPicPr>
          <p:blipFill>
            <a:blip r:embed="rId9" cstate="print"/>
            <a:stretch>
              <a:fillRect/>
            </a:stretch>
          </p:blipFill>
          <p:spPr>
            <a:xfrm>
              <a:off x="-215798" y="-243408"/>
              <a:ext cx="9576000" cy="73080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73" name="Rectangle 65"/>
            <p:cNvSpPr/>
            <p:nvPr userDrawn="1"/>
          </p:nvSpPr>
          <p:spPr>
            <a:xfrm>
              <a:off x="46608" y="46376"/>
              <a:ext cx="9097392" cy="6750000"/>
            </a:xfrm>
            <a:prstGeom prst="rect">
              <a:avLst/>
            </a:prstGeom>
            <a:solidFill>
              <a:schemeClr val="bg1">
                <a:alpha val="80000"/>
              </a:schemeClr>
            </a:solidFill>
            <a:ln w="6350">
              <a:solidFill>
                <a:srgbClr val="BFEF5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组合 2"/>
            <p:cNvGrpSpPr/>
            <p:nvPr userDrawn="1"/>
          </p:nvGrpSpPr>
          <p:grpSpPr>
            <a:xfrm>
              <a:off x="466839" y="3162318"/>
              <a:ext cx="8297553" cy="821119"/>
              <a:chOff x="466839" y="3162318"/>
              <a:chExt cx="8297553" cy="821119"/>
            </a:xfrm>
          </p:grpSpPr>
          <p:sp>
            <p:nvSpPr>
              <p:cNvPr id="91" name="WordArt 75"/>
              <p:cNvSpPr>
                <a:spLocks noChangeArrowheads="1" noChangeShapeType="1" noTextEdit="1"/>
              </p:cNvSpPr>
              <p:nvPr/>
            </p:nvSpPr>
            <p:spPr bwMode="auto">
              <a:xfrm rot="19537802">
                <a:off x="2058230" y="3387200"/>
                <a:ext cx="3960000" cy="504000"/>
              </a:xfrm>
              <a:prstGeom prst="rect">
                <a:avLst/>
              </a:prstGeom>
              <a:extLst>
                <a:ext uri="{AF507438-7753-43E0-B8FC-AC1667EBCBE1}">
                  <a14:hiddenEffects xmlns:a14="http://schemas.microsoft.com/office/drawing/2010/main">
                    <a:effectLst/>
                  </a14:hiddenEffects>
                </a:ext>
              </a:extLst>
            </p:spPr>
            <p:txBody>
              <a:bodyPr wrap="none" fromWordArt="1">
                <a:prstTxWarp prst="textWave2">
                  <a:avLst>
                    <a:gd name="adj1" fmla="val 13005"/>
                    <a:gd name="adj2" fmla="val 0"/>
                  </a:avLst>
                </a:prstTxWarp>
              </a:bodyPr>
              <a:lstStyle/>
              <a:p>
                <a:pPr algn="ctr"/>
                <a:r>
                  <a:rPr lang="zh-CN" altLang="en-US" sz="2800" i="1" kern="10" dirty="0" smtClean="0">
                    <a:ln w="9525">
                      <a:solidFill>
                        <a:srgbClr val="99FF99">
                          <a:alpha val="50000"/>
                        </a:srgbClr>
                      </a:solidFill>
                      <a:round/>
                      <a:headEnd/>
                      <a:tailEnd/>
                    </a:ln>
                    <a:solidFill>
                      <a:srgbClr val="CCEBCC"/>
                    </a:solidFill>
                    <a:ea typeface="楷体_GB2312"/>
                  </a:rPr>
                  <a:t>微型计算机原理与接口技术</a:t>
                </a:r>
                <a:endParaRPr lang="zh-CN" altLang="en-US" sz="2800" i="1" kern="10" dirty="0">
                  <a:ln w="9525">
                    <a:solidFill>
                      <a:srgbClr val="99FF99">
                        <a:alpha val="50000"/>
                      </a:srgbClr>
                    </a:solidFill>
                    <a:round/>
                    <a:headEnd/>
                    <a:tailEnd/>
                  </a:ln>
                  <a:solidFill>
                    <a:srgbClr val="CCEBCC"/>
                  </a:solidFill>
                  <a:ea typeface="楷体_GB2312"/>
                </a:endParaRPr>
              </a:p>
            </p:txBody>
          </p:sp>
          <p:sp>
            <p:nvSpPr>
              <p:cNvPr id="92" name="WordArt 76"/>
              <p:cNvSpPr>
                <a:spLocks noChangeArrowheads="1" noChangeShapeType="1" noTextEdit="1"/>
              </p:cNvSpPr>
              <p:nvPr/>
            </p:nvSpPr>
            <p:spPr bwMode="auto">
              <a:xfrm rot="19520900">
                <a:off x="466839" y="3162318"/>
                <a:ext cx="3132000" cy="468000"/>
              </a:xfrm>
              <a:prstGeom prst="rect">
                <a:avLst/>
              </a:prstGeom>
              <a:extLst>
                <a:ext uri="{AF507438-7753-43E0-B8FC-AC1667EBCBE1}">
                  <a14:hiddenEffects xmlns:a14="http://schemas.microsoft.com/office/drawing/2010/main">
                    <a:effectLst/>
                  </a14:hiddenEffects>
                </a:ext>
              </a:extLst>
            </p:spPr>
            <p:txBody>
              <a:bodyPr wrap="none" fromWordArt="1">
                <a:prstTxWarp prst="textWave2">
                  <a:avLst>
                    <a:gd name="adj1" fmla="val 13005"/>
                    <a:gd name="adj2" fmla="val 0"/>
                  </a:avLst>
                </a:prstTxWarp>
              </a:bodyPr>
              <a:lstStyle/>
              <a:p>
                <a:pPr algn="ctr"/>
                <a:r>
                  <a:rPr lang="zh-CN" altLang="en-US" sz="2800" i="1" kern="10" dirty="0">
                    <a:ln w="9525">
                      <a:solidFill>
                        <a:srgbClr val="99FF99">
                          <a:alpha val="50000"/>
                        </a:srgbClr>
                      </a:solidFill>
                      <a:round/>
                      <a:headEnd/>
                      <a:tailEnd/>
                    </a:ln>
                    <a:solidFill>
                      <a:srgbClr val="CCEBCC"/>
                    </a:solidFill>
                    <a:ea typeface="楷体_GB2312"/>
                  </a:rPr>
                  <a:t>中国水利水电出版社</a:t>
                </a:r>
              </a:p>
            </p:txBody>
          </p:sp>
          <p:sp>
            <p:nvSpPr>
              <p:cNvPr id="48" name="WordArt 75"/>
              <p:cNvSpPr>
                <a:spLocks noChangeArrowheads="1" noChangeShapeType="1" noTextEdit="1"/>
              </p:cNvSpPr>
              <p:nvPr userDrawn="1"/>
            </p:nvSpPr>
            <p:spPr bwMode="auto">
              <a:xfrm rot="19537802">
                <a:off x="4477621" y="3479437"/>
                <a:ext cx="4286771" cy="504000"/>
              </a:xfrm>
              <a:prstGeom prst="rect">
                <a:avLst/>
              </a:prstGeom>
              <a:extLst>
                <a:ext uri="{AF507438-7753-43E0-B8FC-AC1667EBCBE1}">
                  <a14:hiddenEffects xmlns:a14="http://schemas.microsoft.com/office/drawing/2010/main">
                    <a:effectLst/>
                  </a14:hiddenEffects>
                </a:ext>
              </a:extLst>
            </p:spPr>
            <p:txBody>
              <a:bodyPr wrap="none" numCol="1" fromWordArt="1">
                <a:prstTxWarp prst="textWave2">
                  <a:avLst>
                    <a:gd name="adj1" fmla="val 13005"/>
                    <a:gd name="adj2" fmla="val 0"/>
                  </a:avLst>
                </a:prstTxWarp>
              </a:bodyPr>
              <a:lstStyle/>
              <a:p>
                <a:pPr lvl="0" algn="ctr"/>
                <a:r>
                  <a:rPr lang="en-US" altLang="zh-CN" sz="2800" i="1" kern="10" dirty="0" smtClean="0">
                    <a:ln w="9525">
                      <a:solidFill>
                        <a:srgbClr val="99FF99">
                          <a:alpha val="50000"/>
                        </a:srgbClr>
                      </a:solidFill>
                      <a:round/>
                      <a:headEnd/>
                      <a:tailEnd/>
                    </a:ln>
                    <a:solidFill>
                      <a:srgbClr val="CCEBCC"/>
                    </a:solidFill>
                    <a:ea typeface="楷体_GB2312"/>
                  </a:rPr>
                  <a:t>ISBN 978-7-5170-3719-4</a:t>
                </a:r>
                <a:endParaRPr lang="zh-CN" altLang="en-US" sz="2800" i="1" kern="10" dirty="0">
                  <a:ln w="9525">
                    <a:solidFill>
                      <a:srgbClr val="99FF99">
                        <a:alpha val="50000"/>
                      </a:srgbClr>
                    </a:solidFill>
                    <a:round/>
                    <a:headEnd/>
                    <a:tailEnd/>
                  </a:ln>
                  <a:solidFill>
                    <a:srgbClr val="CCEBCC"/>
                  </a:solidFill>
                  <a:ea typeface="楷体_GB2312"/>
                </a:endParaRPr>
              </a:p>
            </p:txBody>
          </p:sp>
        </p:grpSp>
        <p:sp>
          <p:nvSpPr>
            <p:cNvPr id="4" name="矩形 3"/>
            <p:cNvSpPr/>
            <p:nvPr userDrawn="1"/>
          </p:nvSpPr>
          <p:spPr>
            <a:xfrm>
              <a:off x="0" y="-10234"/>
              <a:ext cx="9197853" cy="68066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4" name="Title Placeholder 1"/>
          <p:cNvSpPr>
            <a:spLocks noGrp="1"/>
          </p:cNvSpPr>
          <p:nvPr>
            <p:ph type="title"/>
          </p:nvPr>
        </p:nvSpPr>
        <p:spPr>
          <a:xfrm>
            <a:off x="1043490" y="1017430"/>
            <a:ext cx="7024744" cy="1143000"/>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275" name="Text Placeholder 2"/>
          <p:cNvSpPr>
            <a:spLocks noGrp="1"/>
          </p:cNvSpPr>
          <p:nvPr>
            <p:ph type="body" idx="1"/>
          </p:nvPr>
        </p:nvSpPr>
        <p:spPr>
          <a:xfrm>
            <a:off x="1043492" y="2313418"/>
            <a:ext cx="6777317" cy="3508977"/>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276" name="Footer Placeholder 4"/>
          <p:cNvSpPr>
            <a:spLocks noGrp="1"/>
          </p:cNvSpPr>
          <p:nvPr>
            <p:ph type="ftr" sz="quarter" idx="3"/>
          </p:nvPr>
        </p:nvSpPr>
        <p:spPr>
          <a:xfrm>
            <a:off x="4641448" y="5841926"/>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81" r:id="rId3"/>
    <p:sldLayoutId id="2147483697" r:id="rId4"/>
    <p:sldLayoutId id="2147483691" r:id="rId5"/>
    <p:sldLayoutId id="2147483701" r:id="rId6"/>
    <p:sldLayoutId id="2147483673" r:id="rId7"/>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slide" Target="slide15.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45.xml"/><Relationship Id="rId7" Type="http://schemas.openxmlformats.org/officeDocument/2006/relationships/slide" Target="slide24.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slide" Target="slide21.xml"/><Relationship Id="rId5" Type="http://schemas.openxmlformats.org/officeDocument/2006/relationships/slide" Target="slide23.xml"/><Relationship Id="rId10" Type="http://schemas.openxmlformats.org/officeDocument/2006/relationships/slide" Target="slide31.xml"/><Relationship Id="rId4" Type="http://schemas.openxmlformats.org/officeDocument/2006/relationships/slide" Target="slide20.xml"/><Relationship Id="rId9" Type="http://schemas.openxmlformats.org/officeDocument/2006/relationships/slide" Target="slide32.xml"/></Relationships>
</file>

<file path=ppt/slides/_rels/slide2.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3.xml"/><Relationship Id="rId7" Type="http://schemas.openxmlformats.org/officeDocument/2006/relationships/slide" Target="slide48.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45.xml"/><Relationship Id="rId4" Type="http://schemas.openxmlformats.org/officeDocument/2006/relationships/slide" Target="slide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7" Type="http://schemas.openxmlformats.org/officeDocument/2006/relationships/slide" Target="slide30.xml"/><Relationship Id="rId2" Type="http://schemas.openxmlformats.org/officeDocument/2006/relationships/slide" Target="slide25.xml"/><Relationship Id="rId1" Type="http://schemas.openxmlformats.org/officeDocument/2006/relationships/slideLayout" Target="../slideLayouts/slideLayout4.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8" Type="http://schemas.openxmlformats.org/officeDocument/2006/relationships/slide" Target="slide39.xml"/><Relationship Id="rId3" Type="http://schemas.openxmlformats.org/officeDocument/2006/relationships/slide" Target="slide34.xml"/><Relationship Id="rId7" Type="http://schemas.openxmlformats.org/officeDocument/2006/relationships/slide" Target="slide38.xml"/><Relationship Id="rId2" Type="http://schemas.openxmlformats.org/officeDocument/2006/relationships/slide" Target="slide33.xml"/><Relationship Id="rId1" Type="http://schemas.openxmlformats.org/officeDocument/2006/relationships/slideLayout" Target="../slideLayouts/slideLayout4.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slide" Target="slide47.xml"/></Relationships>
</file>

<file path=ppt/slides/_rels/slide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4.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4294967295"/>
          </p:nvPr>
        </p:nvSpPr>
        <p:spPr>
          <a:xfrm>
            <a:off x="6444208" y="188640"/>
            <a:ext cx="2304256" cy="387614"/>
          </a:xfrm>
        </p:spPr>
        <p:txBody>
          <a:bodyPr anchor="ctr">
            <a:noAutofit/>
          </a:bodyPr>
          <a:lstStyle/>
          <a:p>
            <a:pPr algn="ctr"/>
            <a:r>
              <a:rPr lang="zh-CN" altLang="en-US" sz="800" b="1" dirty="0" smtClean="0">
                <a:solidFill>
                  <a:srgbClr val="88D48C"/>
                </a:solidFill>
              </a:rPr>
              <a:t>微型计算机原理与接口技术（第二版）</a:t>
            </a:r>
            <a:endParaRPr lang="zh-CN" altLang="en-US" sz="800" b="1" dirty="0">
              <a:solidFill>
                <a:srgbClr val="88D48C"/>
              </a:solidFill>
            </a:endParaRPr>
          </a:p>
        </p:txBody>
      </p:sp>
    </p:spTree>
    <p:extLst>
      <p:ext uri="{BB962C8B-B14F-4D97-AF65-F5344CB8AC3E}">
        <p14:creationId xmlns:p14="http://schemas.microsoft.com/office/powerpoint/2010/main" val="3706149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395536" y="3343048"/>
            <a:ext cx="8352928" cy="2936732"/>
            <a:chOff x="395536" y="3343048"/>
            <a:chExt cx="8352928" cy="2936732"/>
          </a:xfrm>
        </p:grpSpPr>
        <p:sp>
          <p:nvSpPr>
            <p:cNvPr id="28" name="矩形 27"/>
            <p:cNvSpPr/>
            <p:nvPr/>
          </p:nvSpPr>
          <p:spPr>
            <a:xfrm>
              <a:off x="395536" y="3363780"/>
              <a:ext cx="8352928" cy="2916000"/>
            </a:xfrm>
            <a:prstGeom prst="rect">
              <a:avLst/>
            </a:prstGeom>
            <a:solidFill>
              <a:schemeClr val="bg1">
                <a:lumMod val="85000"/>
                <a:alpha val="89804"/>
              </a:schemeClr>
            </a:solidFill>
            <a:ln w="31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29" name="矩形 28"/>
            <p:cNvSpPr/>
            <p:nvPr/>
          </p:nvSpPr>
          <p:spPr>
            <a:xfrm>
              <a:off x="395536" y="3343048"/>
              <a:ext cx="2339102" cy="489534"/>
            </a:xfrm>
            <a:prstGeom prst="rect">
              <a:avLst/>
            </a:prstGeom>
            <a:noFill/>
            <a:ln w="9525">
              <a:noFill/>
              <a:prstDash val="solid"/>
              <a:miter lim="800000"/>
              <a:headEnd/>
              <a:tailEnd/>
            </a:ln>
            <a:effectLst/>
          </p:spPr>
          <p:txBody>
            <a:bodyPr wrap="square" tIns="108000" bIns="72000">
              <a:spAutoFit/>
            </a:bodyPr>
            <a:lstStyle/>
            <a:p>
              <a:pPr algn="just">
                <a:spcBef>
                  <a:spcPts val="300"/>
                </a:spcBef>
                <a:spcAft>
                  <a:spcPts val="300"/>
                </a:spcAft>
              </a:pPr>
              <a:r>
                <a:rPr lang="zh-CN" altLang="zh-CN" sz="2000" dirty="0">
                  <a:latin typeface="黑体" pitchFamily="49" charset="-122"/>
                  <a:ea typeface="黑体" pitchFamily="49" charset="-122"/>
                  <a:cs typeface="Times New Roman" pitchFamily="18" charset="0"/>
                </a:rPr>
                <a:t>中断嵌套示意</a:t>
              </a:r>
              <a:r>
                <a:rPr lang="zh-CN" altLang="zh-CN" sz="2000" dirty="0" smtClean="0">
                  <a:latin typeface="黑体" pitchFamily="49" charset="-122"/>
                  <a:ea typeface="黑体" pitchFamily="49" charset="-122"/>
                  <a:cs typeface="Times New Roman" pitchFamily="18" charset="0"/>
                </a:rPr>
                <a:t>图</a:t>
              </a:r>
              <a:r>
                <a:rPr lang="zh-CN" altLang="en-US" sz="2000" dirty="0" smtClean="0">
                  <a:latin typeface="黑体" pitchFamily="49" charset="-122"/>
                  <a:ea typeface="黑体" pitchFamily="49" charset="-122"/>
                  <a:cs typeface="Times New Roman" pitchFamily="18" charset="0"/>
                </a:rPr>
                <a:t>：</a:t>
              </a:r>
              <a:endParaRPr lang="zh-CN" altLang="en-US" sz="2000" dirty="0">
                <a:latin typeface="黑体" pitchFamily="49" charset="-122"/>
                <a:ea typeface="黑体" pitchFamily="49" charset="-122"/>
                <a:cs typeface="Times New Roman" pitchFamily="18" charset="0"/>
              </a:endParaRPr>
            </a:p>
          </p:txBody>
        </p:sp>
      </p:grpSp>
      <p:sp>
        <p:nvSpPr>
          <p:cNvPr id="2" name="标题 1"/>
          <p:cNvSpPr>
            <a:spLocks noGrp="1"/>
          </p:cNvSpPr>
          <p:nvPr>
            <p:ph type="title"/>
          </p:nvPr>
        </p:nvSpPr>
        <p:spPr>
          <a:xfrm>
            <a:off x="540000" y="1124744"/>
            <a:ext cx="2441694"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4</a:t>
            </a:r>
            <a:r>
              <a:rPr lang="zh-CN" altLang="zh-CN" sz="3200" b="0" spc="0" dirty="0">
                <a:solidFill>
                  <a:schemeClr val="tx1"/>
                </a:solidFill>
                <a:ea typeface="黑体" pitchFamily="49" charset="-122"/>
              </a:rPr>
              <a:t>．中断</a:t>
            </a:r>
            <a:r>
              <a:rPr lang="zh-CN" altLang="en-US" sz="3200" b="0" spc="0" dirty="0">
                <a:solidFill>
                  <a:schemeClr val="tx1"/>
                </a:solidFill>
                <a:ea typeface="黑体" pitchFamily="49" charset="-122"/>
              </a:rPr>
              <a:t>嵌套</a:t>
            </a:r>
          </a:p>
        </p:txBody>
      </p:sp>
      <p:sp>
        <p:nvSpPr>
          <p:cNvPr id="10"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8.1.2  </a:t>
            </a:r>
            <a:r>
              <a:rPr lang="zh-CN" altLang="zh-CN" smtClean="0"/>
              <a:t>中断的基本原理</a:t>
            </a:r>
            <a:endParaRPr lang="zh-CN" altLang="en-US" dirty="0"/>
          </a:p>
        </p:txBody>
      </p:sp>
      <p:sp>
        <p:nvSpPr>
          <p:cNvPr id="4" name="Text Box 50"/>
          <p:cNvSpPr txBox="1">
            <a:spLocks noChangeArrowheads="1"/>
          </p:cNvSpPr>
          <p:nvPr/>
        </p:nvSpPr>
        <p:spPr bwMode="auto">
          <a:xfrm>
            <a:off x="395536" y="1686294"/>
            <a:ext cx="8352928" cy="1692000"/>
          </a:xfrm>
          <a:prstGeom prst="rect">
            <a:avLst/>
          </a:prstGeom>
          <a:noFill/>
          <a:ln w="9525">
            <a:noFill/>
            <a:prstDash val="solid"/>
            <a:miter lim="800000"/>
            <a:headEnd/>
            <a:tailEnd/>
          </a:ln>
          <a:effectLst/>
          <a:extLst/>
        </p:spPr>
        <p:txBody>
          <a:bodyPr wrap="square" tIns="108000" bIns="72000">
            <a:spAutoFit/>
          </a:bodyPr>
          <a:lstStyle>
            <a:defPPr>
              <a:defRPr lang="zh-CN"/>
            </a:defPPr>
            <a:lvl1pPr algn="just">
              <a:lnSpc>
                <a:spcPct val="120000"/>
              </a:lnSpc>
              <a:spcBef>
                <a:spcPts val="300"/>
              </a:spcBef>
              <a:spcAft>
                <a:spcPts val="300"/>
              </a:spcAft>
              <a:defRPr sz="2400">
                <a:solidFill>
                  <a:srgbClr val="002060"/>
                </a:solidFill>
                <a:latin typeface="Times New Roman" pitchFamily="18" charset="0"/>
                <a:ea typeface="宋体" pitchFamily="2" charset="-122"/>
                <a:cs typeface="Times New Roman" pitchFamily="18" charset="0"/>
              </a:defRPr>
            </a:lvl1pPr>
          </a:lstStyle>
          <a:p>
            <a:pPr>
              <a:lnSpc>
                <a:spcPct val="100000"/>
              </a:lnSpc>
            </a:pPr>
            <a:r>
              <a:rPr lang="zh-CN" altLang="en-US" dirty="0"/>
              <a:t>　　</a:t>
            </a:r>
            <a:r>
              <a:rPr lang="zh-CN" altLang="zh-CN" dirty="0"/>
              <a:t>在处理某一中断的过程中，又有比当前中断优先级更高的中断请求，</a:t>
            </a:r>
            <a:r>
              <a:rPr lang="en-US" altLang="zh-CN" dirty="0"/>
              <a:t>CPU</a:t>
            </a:r>
            <a:r>
              <a:rPr lang="zh-CN" altLang="zh-CN" dirty="0" smtClean="0"/>
              <a:t>挂起</a:t>
            </a:r>
            <a:r>
              <a:rPr lang="zh-CN" altLang="zh-CN" dirty="0"/>
              <a:t>原中断服务子程序的执行，转去执行新的中断处理，处理完毕后自动返回到挂起的原中断服务子程序继续执行。此时若有低级或同级的中断请求均不响应</a:t>
            </a:r>
            <a:r>
              <a:rPr lang="zh-CN" altLang="zh-CN" dirty="0" smtClean="0"/>
              <a:t>。</a:t>
            </a:r>
            <a:endParaRPr lang="zh-CN" altLang="zh-CN" dirty="0"/>
          </a:p>
        </p:txBody>
      </p:sp>
      <p:sp>
        <p:nvSpPr>
          <p:cNvPr id="5" name="Text Box 3"/>
          <p:cNvSpPr txBox="1">
            <a:spLocks noChangeArrowheads="1"/>
          </p:cNvSpPr>
          <p:nvPr/>
        </p:nvSpPr>
        <p:spPr bwMode="auto">
          <a:xfrm>
            <a:off x="1503463" y="3856256"/>
            <a:ext cx="2004381" cy="4791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type="none" w="sm" len="sm"/>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主程序</a:t>
            </a:r>
            <a:endParaRPr kumimoji="0" lang="zh-CN" sz="20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6" name="Text Box 4"/>
          <p:cNvSpPr txBox="1">
            <a:spLocks noChangeArrowheads="1"/>
          </p:cNvSpPr>
          <p:nvPr/>
        </p:nvSpPr>
        <p:spPr bwMode="auto">
          <a:xfrm>
            <a:off x="3493924" y="3745498"/>
            <a:ext cx="2839539" cy="70066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type="none" w="sm" len="sm"/>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优先级低的</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中断服务子程序</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7" name="Text Box 5"/>
          <p:cNvSpPr txBox="1">
            <a:spLocks noChangeArrowheads="1"/>
          </p:cNvSpPr>
          <p:nvPr/>
        </p:nvSpPr>
        <p:spPr bwMode="auto">
          <a:xfrm>
            <a:off x="5908925" y="3745498"/>
            <a:ext cx="2839539" cy="70066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type="none" w="sm" len="sm"/>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优先级高的</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中断服务子程序</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9" name="Text Box 7"/>
          <p:cNvSpPr txBox="1">
            <a:spLocks noChangeArrowheads="1"/>
          </p:cNvSpPr>
          <p:nvPr/>
        </p:nvSpPr>
        <p:spPr bwMode="auto">
          <a:xfrm>
            <a:off x="4294285" y="5815656"/>
            <a:ext cx="1204020" cy="479150"/>
          </a:xfrm>
          <a:prstGeom prst="rect">
            <a:avLst/>
          </a:prstGeom>
          <a:noFill/>
          <a:ln>
            <a:noFill/>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t" anchorCtr="0" compatLnSpc="1">
            <a:prstTxWarp prst="textNoShape">
              <a:avLst/>
            </a:prstTxWarp>
          </a:bodyPr>
          <a:lstStyle>
            <a:defPPr>
              <a:defRPr lang="zh-CN"/>
            </a:defPPr>
            <a:lvl1pPr marR="0" lvl="0" indent="0" algn="ctr" fontAlgn="base">
              <a:lnSpc>
                <a:spcPct val="100000"/>
              </a:lnSpc>
              <a:spcBef>
                <a:spcPct val="0"/>
              </a:spcBef>
              <a:spcAft>
                <a:spcPct val="0"/>
              </a:spcAft>
              <a:buClrTx/>
              <a:buSzTx/>
              <a:buFontTx/>
              <a:buNone/>
              <a:tabLst/>
              <a:defRPr kumimoji="0" sz="2000" b="0" i="0" u="none" strike="noStrike" cap="none" normalizeH="0" baseline="0">
                <a:ln>
                  <a:noFill/>
                </a:ln>
                <a:effectLst/>
                <a:latin typeface="Times New Roman" pitchFamily="18" charset="0"/>
                <a:ea typeface="宋体" pitchFamily="2" charset="-122"/>
                <a:cs typeface="宋体" pitchFamily="2" charset="-122"/>
              </a:defRPr>
            </a:lvl1pPr>
          </a:lstStyle>
          <a:p>
            <a:r>
              <a:rPr lang="zh-CN" dirty="0">
                <a:solidFill>
                  <a:srgbClr val="002060"/>
                </a:solidFill>
              </a:rPr>
              <a:t>返回</a:t>
            </a:r>
          </a:p>
        </p:txBody>
      </p:sp>
      <p:sp>
        <p:nvSpPr>
          <p:cNvPr id="11" name="Text Box 8"/>
          <p:cNvSpPr txBox="1">
            <a:spLocks noChangeArrowheads="1"/>
          </p:cNvSpPr>
          <p:nvPr/>
        </p:nvSpPr>
        <p:spPr bwMode="auto">
          <a:xfrm>
            <a:off x="6657089" y="5815656"/>
            <a:ext cx="1204020" cy="4791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type="none" w="sm" len="sm"/>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返回</a:t>
            </a:r>
            <a:endParaRPr kumimoji="0" lang="zh-CN" sz="20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14" name="Line 11"/>
          <p:cNvSpPr>
            <a:spLocks noChangeShapeType="1"/>
          </p:cNvSpPr>
          <p:nvPr/>
        </p:nvSpPr>
        <p:spPr bwMode="auto">
          <a:xfrm>
            <a:off x="4888262" y="4490634"/>
            <a:ext cx="0" cy="600985"/>
          </a:xfrm>
          <a:prstGeom prst="line">
            <a:avLst/>
          </a:prstGeom>
          <a:noFill/>
          <a:ln w="28575">
            <a:solidFill>
              <a:srgbClr val="0070C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27" name="组合 26"/>
          <p:cNvGrpSpPr/>
          <p:nvPr/>
        </p:nvGrpSpPr>
        <p:grpSpPr>
          <a:xfrm>
            <a:off x="2686604" y="4869619"/>
            <a:ext cx="2150164" cy="481558"/>
            <a:chOff x="2686604" y="4740117"/>
            <a:chExt cx="2150164" cy="481558"/>
          </a:xfrm>
        </p:grpSpPr>
        <p:sp>
          <p:nvSpPr>
            <p:cNvPr id="8" name="Text Box 6"/>
            <p:cNvSpPr txBox="1">
              <a:spLocks noChangeArrowheads="1"/>
            </p:cNvSpPr>
            <p:nvPr/>
          </p:nvSpPr>
          <p:spPr bwMode="auto">
            <a:xfrm>
              <a:off x="2686604" y="4740117"/>
              <a:ext cx="1872147" cy="48155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type="none" w="sm" len="sm"/>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ts val="20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中断请求</a:t>
              </a:r>
              <a:endParaRPr kumimoji="0" lang="zh-CN" sz="20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15" name="Line 12"/>
            <p:cNvSpPr>
              <a:spLocks noChangeShapeType="1"/>
            </p:cNvSpPr>
            <p:nvPr/>
          </p:nvSpPr>
          <p:spPr bwMode="auto">
            <a:xfrm>
              <a:off x="4442904" y="4956338"/>
              <a:ext cx="393864" cy="0"/>
            </a:xfrm>
            <a:prstGeom prst="line">
              <a:avLst/>
            </a:prstGeom>
            <a:noFill/>
            <a:ln w="28575">
              <a:solidFill>
                <a:srgbClr val="FF0000"/>
              </a:solidFill>
              <a:prstDash val="sysDash"/>
              <a:round/>
              <a:headEnd/>
              <a:tailEnd type="arrow"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sp>
        <p:nvSpPr>
          <p:cNvPr id="16" name="Line 13"/>
          <p:cNvSpPr>
            <a:spLocks noChangeShapeType="1"/>
          </p:cNvSpPr>
          <p:nvPr/>
        </p:nvSpPr>
        <p:spPr bwMode="auto">
          <a:xfrm>
            <a:off x="4902179" y="5202377"/>
            <a:ext cx="0" cy="600985"/>
          </a:xfrm>
          <a:prstGeom prst="line">
            <a:avLst/>
          </a:prstGeom>
          <a:noFill/>
          <a:ln w="28575">
            <a:solidFill>
              <a:srgbClr val="0070C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26" name="组合 25"/>
          <p:cNvGrpSpPr/>
          <p:nvPr/>
        </p:nvGrpSpPr>
        <p:grpSpPr>
          <a:xfrm>
            <a:off x="539552" y="4869619"/>
            <a:ext cx="1914548" cy="481558"/>
            <a:chOff x="539552" y="4740117"/>
            <a:chExt cx="1914548" cy="481558"/>
          </a:xfrm>
        </p:grpSpPr>
        <p:sp>
          <p:nvSpPr>
            <p:cNvPr id="3" name="Text Box 2"/>
            <p:cNvSpPr txBox="1">
              <a:spLocks noChangeArrowheads="1"/>
            </p:cNvSpPr>
            <p:nvPr/>
          </p:nvSpPr>
          <p:spPr bwMode="auto">
            <a:xfrm>
              <a:off x="539552" y="4740117"/>
              <a:ext cx="1872147" cy="48155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type="none" w="sm" len="sm"/>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中断请求</a:t>
              </a:r>
              <a:endParaRPr kumimoji="0" lang="zh-CN" sz="20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17" name="Line 14"/>
            <p:cNvSpPr>
              <a:spLocks noChangeShapeType="1"/>
            </p:cNvSpPr>
            <p:nvPr/>
          </p:nvSpPr>
          <p:spPr bwMode="auto">
            <a:xfrm>
              <a:off x="2060236" y="4956338"/>
              <a:ext cx="393864" cy="0"/>
            </a:xfrm>
            <a:prstGeom prst="line">
              <a:avLst/>
            </a:prstGeom>
            <a:noFill/>
            <a:ln w="28575">
              <a:solidFill>
                <a:srgbClr val="FF0000"/>
              </a:solidFill>
              <a:prstDash val="sysDash"/>
              <a:round/>
              <a:headEnd/>
              <a:tailEnd type="arrow"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sp>
        <p:nvSpPr>
          <p:cNvPr id="18" name="Line 15"/>
          <p:cNvSpPr>
            <a:spLocks noChangeShapeType="1"/>
          </p:cNvSpPr>
          <p:nvPr/>
        </p:nvSpPr>
        <p:spPr bwMode="auto">
          <a:xfrm>
            <a:off x="7259796" y="4488707"/>
            <a:ext cx="0" cy="1310802"/>
          </a:xfrm>
          <a:prstGeom prst="line">
            <a:avLst/>
          </a:prstGeom>
          <a:noFill/>
          <a:ln w="28575">
            <a:solidFill>
              <a:srgbClr val="0070C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9" name="Line 16"/>
          <p:cNvSpPr>
            <a:spLocks noChangeShapeType="1"/>
          </p:cNvSpPr>
          <p:nvPr/>
        </p:nvSpPr>
        <p:spPr bwMode="auto">
          <a:xfrm flipH="1" flipV="1">
            <a:off x="2518120" y="5194672"/>
            <a:ext cx="2367358" cy="600985"/>
          </a:xfrm>
          <a:prstGeom prst="line">
            <a:avLst/>
          </a:prstGeom>
          <a:noFill/>
          <a:ln w="28575">
            <a:solidFill>
              <a:srgbClr val="0070C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0" name="Line 17"/>
          <p:cNvSpPr>
            <a:spLocks noChangeShapeType="1"/>
          </p:cNvSpPr>
          <p:nvPr/>
        </p:nvSpPr>
        <p:spPr bwMode="auto">
          <a:xfrm flipV="1">
            <a:off x="2518120" y="4484855"/>
            <a:ext cx="2367358" cy="600985"/>
          </a:xfrm>
          <a:prstGeom prst="line">
            <a:avLst/>
          </a:prstGeom>
          <a:noFill/>
          <a:ln w="28575">
            <a:solidFill>
              <a:srgbClr val="0070C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1" name="Line 18"/>
          <p:cNvSpPr>
            <a:spLocks noChangeShapeType="1"/>
          </p:cNvSpPr>
          <p:nvPr/>
        </p:nvSpPr>
        <p:spPr bwMode="auto">
          <a:xfrm flipH="1" flipV="1">
            <a:off x="4885478" y="5190819"/>
            <a:ext cx="2367358" cy="600985"/>
          </a:xfrm>
          <a:prstGeom prst="line">
            <a:avLst/>
          </a:prstGeom>
          <a:noFill/>
          <a:ln w="28575">
            <a:solidFill>
              <a:srgbClr val="0070C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2" name="Line 19"/>
          <p:cNvSpPr>
            <a:spLocks noChangeShapeType="1"/>
          </p:cNvSpPr>
          <p:nvPr/>
        </p:nvSpPr>
        <p:spPr bwMode="auto">
          <a:xfrm flipV="1">
            <a:off x="4895221" y="4487744"/>
            <a:ext cx="2367358" cy="600985"/>
          </a:xfrm>
          <a:prstGeom prst="line">
            <a:avLst/>
          </a:prstGeom>
          <a:noFill/>
          <a:ln w="28575">
            <a:solidFill>
              <a:srgbClr val="0070C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3" name="Line 20"/>
          <p:cNvSpPr>
            <a:spLocks noChangeShapeType="1"/>
          </p:cNvSpPr>
          <p:nvPr/>
        </p:nvSpPr>
        <p:spPr bwMode="auto">
          <a:xfrm>
            <a:off x="2506986" y="4270080"/>
            <a:ext cx="4175" cy="818649"/>
          </a:xfrm>
          <a:prstGeom prst="line">
            <a:avLst/>
          </a:prstGeom>
          <a:noFill/>
          <a:ln w="28575">
            <a:solidFill>
              <a:srgbClr val="0070C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4" name="Line 21"/>
          <p:cNvSpPr>
            <a:spLocks noChangeShapeType="1"/>
          </p:cNvSpPr>
          <p:nvPr/>
        </p:nvSpPr>
        <p:spPr bwMode="auto">
          <a:xfrm>
            <a:off x="2518120" y="5194672"/>
            <a:ext cx="0" cy="818649"/>
          </a:xfrm>
          <a:prstGeom prst="line">
            <a:avLst/>
          </a:prstGeom>
          <a:noFill/>
          <a:ln w="28575">
            <a:solidFill>
              <a:srgbClr val="0070C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Tree>
    <p:extLst>
      <p:ext uri="{BB962C8B-B14F-4D97-AF65-F5344CB8AC3E}">
        <p14:creationId xmlns:p14="http://schemas.microsoft.com/office/powerpoint/2010/main" val="1454755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999"/>
                                          </p:stCondLst>
                                        </p:cTn>
                                        <p:tgtEl>
                                          <p:spTgt spid="5"/>
                                        </p:tgtEl>
                                        <p:attrNameLst>
                                          <p:attrName>style.visibility</p:attrName>
                                        </p:attrNameLst>
                                      </p:cBhvr>
                                      <p:to>
                                        <p:strVal val="visible"/>
                                      </p:to>
                                    </p:se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1000"/>
                                        <p:tgtEl>
                                          <p:spTgt spid="23"/>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1000"/>
                                        <p:tgtEl>
                                          <p:spTgt spid="26"/>
                                        </p:tgtEl>
                                      </p:cBhvr>
                                    </p:animEffect>
                                  </p:childTnLst>
                                </p:cTn>
                              </p:par>
                            </p:childTnLst>
                          </p:cTn>
                        </p:par>
                        <p:par>
                          <p:cTn id="24" fill="hold">
                            <p:stCondLst>
                              <p:cond delay="3500"/>
                            </p:stCondLst>
                            <p:childTnLst>
                              <p:par>
                                <p:cTn id="25" presetID="2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1000"/>
                                        <p:tgtEl>
                                          <p:spTgt spid="20"/>
                                        </p:tgtEl>
                                      </p:cBhvr>
                                    </p:animEffect>
                                  </p:childTnLst>
                                </p:cTn>
                              </p:par>
                            </p:childTnLst>
                          </p:cTn>
                        </p:par>
                        <p:par>
                          <p:cTn id="28" fill="hold">
                            <p:stCondLst>
                              <p:cond delay="4500"/>
                            </p:stCondLst>
                            <p:childTnLst>
                              <p:par>
                                <p:cTn id="29" presetID="1" presetClass="entr" presetSubtype="0" fill="hold" grpId="0" nodeType="afterEffect">
                                  <p:stCondLst>
                                    <p:cond delay="0"/>
                                  </p:stCondLst>
                                  <p:childTnLst>
                                    <p:set>
                                      <p:cBhvr>
                                        <p:cTn id="30" dur="1" fill="hold">
                                          <p:stCondLst>
                                            <p:cond delay="9"/>
                                          </p:stCondLst>
                                        </p:cTn>
                                        <p:tgtEl>
                                          <p:spTgt spid="6"/>
                                        </p:tgtEl>
                                        <p:attrNameLst>
                                          <p:attrName>style.visibility</p:attrName>
                                        </p:attrNameLst>
                                      </p:cBhvr>
                                      <p:to>
                                        <p:strVal val="visible"/>
                                      </p:to>
                                    </p:set>
                                  </p:childTnLst>
                                </p:cTn>
                              </p:par>
                              <p:par>
                                <p:cTn id="31" presetID="22" presetClass="entr" presetSubtype="1"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up)">
                                      <p:cBhvr>
                                        <p:cTn id="33" dur="1000"/>
                                        <p:tgtEl>
                                          <p:spTgt spid="14"/>
                                        </p:tgtEl>
                                      </p:cBhvr>
                                    </p:animEffect>
                                  </p:childTnLst>
                                </p:cTn>
                              </p:par>
                            </p:childTnLst>
                          </p:cTn>
                        </p:par>
                        <p:par>
                          <p:cTn id="34" fill="hold">
                            <p:stCondLst>
                              <p:cond delay="5500"/>
                            </p:stCondLst>
                            <p:childTnLst>
                              <p:par>
                                <p:cTn id="35" presetID="22" presetClass="entr" presetSubtype="8"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1000"/>
                                        <p:tgtEl>
                                          <p:spTgt spid="27"/>
                                        </p:tgtEl>
                                      </p:cBhvr>
                                    </p:animEffect>
                                  </p:childTnLst>
                                </p:cTn>
                              </p:par>
                            </p:childTnLst>
                          </p:cTn>
                        </p:par>
                        <p:par>
                          <p:cTn id="38" fill="hold">
                            <p:stCondLst>
                              <p:cond delay="65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1000"/>
                                        <p:tgtEl>
                                          <p:spTgt spid="22"/>
                                        </p:tgtEl>
                                      </p:cBhvr>
                                    </p:animEffect>
                                  </p:childTnLst>
                                </p:cTn>
                              </p:par>
                            </p:childTnLst>
                          </p:cTn>
                        </p:par>
                        <p:par>
                          <p:cTn id="42" fill="hold">
                            <p:stCondLst>
                              <p:cond delay="7500"/>
                            </p:stCondLst>
                            <p:childTnLst>
                              <p:par>
                                <p:cTn id="43" presetID="1" presetClass="entr" presetSubtype="0" fill="hold" grpId="0" nodeType="afterEffect">
                                  <p:stCondLst>
                                    <p:cond delay="0"/>
                                  </p:stCondLst>
                                  <p:childTnLst>
                                    <p:set>
                                      <p:cBhvr>
                                        <p:cTn id="44" dur="1" fill="hold">
                                          <p:stCondLst>
                                            <p:cond delay="9"/>
                                          </p:stCondLst>
                                        </p:cTn>
                                        <p:tgtEl>
                                          <p:spTgt spid="7"/>
                                        </p:tgtEl>
                                        <p:attrNameLst>
                                          <p:attrName>style.visibility</p:attrName>
                                        </p:attrNameLst>
                                      </p:cBhvr>
                                      <p:to>
                                        <p:strVal val="visible"/>
                                      </p:to>
                                    </p:set>
                                  </p:childTnLst>
                                </p:cTn>
                              </p:par>
                              <p:par>
                                <p:cTn id="45" presetID="22" presetClass="entr" presetSubtype="1"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1000"/>
                                        <p:tgtEl>
                                          <p:spTgt spid="18"/>
                                        </p:tgtEl>
                                      </p:cBhvr>
                                    </p:animEffect>
                                  </p:childTnLst>
                                </p:cTn>
                              </p:par>
                            </p:childTnLst>
                          </p:cTn>
                        </p:par>
                        <p:par>
                          <p:cTn id="48" fill="hold">
                            <p:stCondLst>
                              <p:cond delay="85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
                                        <p:tgtEl>
                                          <p:spTgt spid="11"/>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right)">
                                      <p:cBhvr>
                                        <p:cTn id="54" dur="1000"/>
                                        <p:tgtEl>
                                          <p:spTgt spid="21"/>
                                        </p:tgtEl>
                                      </p:cBhvr>
                                    </p:animEffect>
                                  </p:childTnLst>
                                </p:cTn>
                              </p:par>
                            </p:childTnLst>
                          </p:cTn>
                        </p:par>
                        <p:par>
                          <p:cTn id="55" fill="hold">
                            <p:stCondLst>
                              <p:cond delay="9500"/>
                            </p:stCondLst>
                            <p:childTnLst>
                              <p:par>
                                <p:cTn id="56" presetID="22" presetClass="entr" presetSubtype="1"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up)">
                                      <p:cBhvr>
                                        <p:cTn id="58" dur="1000"/>
                                        <p:tgtEl>
                                          <p:spTgt spid="16"/>
                                        </p:tgtEl>
                                      </p:cBhvr>
                                    </p:animEffect>
                                  </p:childTnLst>
                                </p:cTn>
                              </p:par>
                            </p:childTnLst>
                          </p:cTn>
                        </p:par>
                        <p:par>
                          <p:cTn id="59" fill="hold">
                            <p:stCondLst>
                              <p:cond delay="10500"/>
                            </p:stCondLst>
                            <p:childTnLst>
                              <p:par>
                                <p:cTn id="60" presetID="1" presetClass="entr" presetSubtype="0" fill="hold" grpId="0" nodeType="afterEffect">
                                  <p:stCondLst>
                                    <p:cond delay="0"/>
                                  </p:stCondLst>
                                  <p:childTnLst>
                                    <p:set>
                                      <p:cBhvr>
                                        <p:cTn id="61" dur="1" fill="hold">
                                          <p:stCondLst>
                                            <p:cond delay="9"/>
                                          </p:stCondLst>
                                        </p:cTn>
                                        <p:tgtEl>
                                          <p:spTgt spid="9"/>
                                        </p:tgtEl>
                                        <p:attrNameLst>
                                          <p:attrName>style.visibility</p:attrName>
                                        </p:attrNameLst>
                                      </p:cBhvr>
                                      <p:to>
                                        <p:strVal val="visible"/>
                                      </p:to>
                                    </p:set>
                                  </p:childTnLst>
                                </p:cTn>
                              </p:par>
                              <p:par>
                                <p:cTn id="62" presetID="22" presetClass="entr" presetSubtype="2"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right)">
                                      <p:cBhvr>
                                        <p:cTn id="64" dur="1000"/>
                                        <p:tgtEl>
                                          <p:spTgt spid="19"/>
                                        </p:tgtEl>
                                      </p:cBhvr>
                                    </p:animEffect>
                                  </p:childTnLst>
                                </p:cTn>
                              </p:par>
                            </p:childTnLst>
                          </p:cTn>
                        </p:par>
                        <p:par>
                          <p:cTn id="65" fill="hold">
                            <p:stCondLst>
                              <p:cond delay="11500"/>
                            </p:stCondLst>
                            <p:childTnLst>
                              <p:par>
                                <p:cTn id="66" presetID="22" presetClass="entr" presetSubtype="1"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up)">
                                      <p:cBhvr>
                                        <p:cTn id="6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P spid="11" grpId="0"/>
      <p:bldP spid="14" grpId="0" animBg="1"/>
      <p:bldP spid="16" grpId="0" animBg="1"/>
      <p:bldP spid="18" grpId="0" animBg="1"/>
      <p:bldP spid="19" grpId="0" animBg="1"/>
      <p:bldP spid="20" grpId="0" animBg="1"/>
      <p:bldP spid="21" grpId="0" animBg="1"/>
      <p:bldP spid="22" grpId="0" animBg="1"/>
      <p:bldP spid="23"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3262432"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5</a:t>
            </a:r>
            <a:r>
              <a:rPr lang="zh-CN" altLang="zh-CN" sz="3200" b="0" spc="0" dirty="0">
                <a:solidFill>
                  <a:schemeClr val="tx1"/>
                </a:solidFill>
                <a:ea typeface="黑体" pitchFamily="49" charset="-122"/>
              </a:rPr>
              <a:t>．中断</a:t>
            </a:r>
            <a:r>
              <a:rPr lang="zh-CN" altLang="en-US" sz="3200" b="0" spc="0" dirty="0">
                <a:solidFill>
                  <a:schemeClr val="tx1"/>
                </a:solidFill>
                <a:ea typeface="黑体" pitchFamily="49" charset="-122"/>
              </a:rPr>
              <a:t>响应过程</a:t>
            </a:r>
          </a:p>
        </p:txBody>
      </p:sp>
      <p:sp>
        <p:nvSpPr>
          <p:cNvPr id="10"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8.1.2  </a:t>
            </a:r>
            <a:r>
              <a:rPr lang="zh-CN" altLang="zh-CN" smtClean="0"/>
              <a:t>中断的基本原理</a:t>
            </a:r>
            <a:endParaRPr lang="zh-CN" altLang="en-US" dirty="0"/>
          </a:p>
        </p:txBody>
      </p:sp>
      <p:sp>
        <p:nvSpPr>
          <p:cNvPr id="4" name="Text Box 17"/>
          <p:cNvSpPr txBox="1">
            <a:spLocks noChangeArrowheads="1"/>
          </p:cNvSpPr>
          <p:nvPr/>
        </p:nvSpPr>
        <p:spPr bwMode="auto">
          <a:xfrm>
            <a:off x="612000" y="2852936"/>
            <a:ext cx="7920000" cy="3348948"/>
          </a:xfrm>
          <a:prstGeom prst="rect">
            <a:avLst/>
          </a:prstGeom>
          <a:solidFill>
            <a:schemeClr val="bg2">
              <a:lumMod val="40000"/>
              <a:lumOff val="60000"/>
            </a:schemeClr>
          </a:solidFill>
          <a:ln>
            <a:solidFill>
              <a:srgbClr val="FF0000"/>
            </a:solidFill>
          </a:ln>
          <a:effectLst/>
          <a:extLst/>
        </p:spPr>
        <p:txBody>
          <a:bodyPr wrap="square" lIns="90000" tIns="180000" rIns="90000" bIns="180000">
            <a:spAutoFit/>
          </a:bodyPr>
          <a:lstStyle/>
          <a:p>
            <a:pPr indent="396000" algn="l" eaLnBrk="0" hangingPunct="0">
              <a:spcBef>
                <a:spcPts val="600"/>
              </a:spcBef>
              <a:spcAft>
                <a:spcPts val="600"/>
              </a:spcAft>
              <a:buFontTx/>
              <a:buNone/>
            </a:pPr>
            <a:r>
              <a:rPr lang="zh-CN" altLang="en-US"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a:t>
            </a:r>
            <a:r>
              <a:rPr lang="zh-CN" altLang="en-US" sz="2400" dirty="0">
                <a:solidFill>
                  <a:srgbClr val="002060"/>
                </a:solidFill>
                <a:latin typeface="Times New Roman" pitchFamily="18" charset="0"/>
                <a:ea typeface="宋体" pitchFamily="2" charset="-122"/>
                <a:cs typeface="Times New Roman" pitchFamily="18" charset="0"/>
              </a:rPr>
              <a:t>）识别中断源</a:t>
            </a:r>
          </a:p>
          <a:p>
            <a:pPr indent="396000" algn="l" eaLnBrk="0" hangingPunct="0">
              <a:spcBef>
                <a:spcPts val="600"/>
              </a:spcBef>
              <a:spcAft>
                <a:spcPts val="600"/>
              </a:spcAft>
              <a:buFontTx/>
              <a:buNone/>
            </a:pPr>
            <a:r>
              <a:rPr lang="zh-CN" altLang="en-US"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2</a:t>
            </a:r>
            <a:r>
              <a:rPr lang="zh-CN" altLang="en-US" sz="2400" dirty="0">
                <a:solidFill>
                  <a:srgbClr val="002060"/>
                </a:solidFill>
                <a:latin typeface="Times New Roman" pitchFamily="18" charset="0"/>
                <a:ea typeface="宋体" pitchFamily="2" charset="-122"/>
                <a:cs typeface="Times New Roman" pitchFamily="18" charset="0"/>
              </a:rPr>
              <a:t>）关中断、保</a:t>
            </a:r>
            <a:r>
              <a:rPr lang="zh-CN" altLang="en-US" sz="2400" dirty="0" smtClean="0">
                <a:solidFill>
                  <a:srgbClr val="002060"/>
                </a:solidFill>
                <a:latin typeface="Times New Roman" pitchFamily="18" charset="0"/>
                <a:ea typeface="宋体" pitchFamily="2" charset="-122"/>
                <a:cs typeface="Times New Roman" pitchFamily="18" charset="0"/>
              </a:rPr>
              <a:t>护现场、</a:t>
            </a:r>
            <a:r>
              <a:rPr lang="zh-CN" altLang="en-US" sz="2400" dirty="0">
                <a:solidFill>
                  <a:srgbClr val="002060"/>
                </a:solidFill>
                <a:latin typeface="Times New Roman" pitchFamily="18" charset="0"/>
                <a:ea typeface="宋体" pitchFamily="2" charset="-122"/>
                <a:cs typeface="Times New Roman" pitchFamily="18" charset="0"/>
              </a:rPr>
              <a:t>保</a:t>
            </a:r>
            <a:r>
              <a:rPr lang="zh-CN" altLang="en-US" sz="2400" dirty="0" smtClean="0">
                <a:solidFill>
                  <a:srgbClr val="002060"/>
                </a:solidFill>
                <a:latin typeface="Times New Roman" pitchFamily="18" charset="0"/>
                <a:ea typeface="宋体" pitchFamily="2" charset="-122"/>
                <a:cs typeface="Times New Roman" pitchFamily="18" charset="0"/>
              </a:rPr>
              <a:t>护断点</a:t>
            </a:r>
            <a:endParaRPr lang="zh-CN" altLang="en-US" sz="2400" dirty="0">
              <a:solidFill>
                <a:srgbClr val="002060"/>
              </a:solidFill>
              <a:latin typeface="Times New Roman" pitchFamily="18" charset="0"/>
              <a:ea typeface="宋体" pitchFamily="2" charset="-122"/>
              <a:cs typeface="Times New Roman" pitchFamily="18" charset="0"/>
            </a:endParaRPr>
          </a:p>
          <a:p>
            <a:pPr indent="396000" algn="l" eaLnBrk="0" hangingPunct="0">
              <a:spcBef>
                <a:spcPts val="600"/>
              </a:spcBef>
              <a:spcAft>
                <a:spcPts val="600"/>
              </a:spcAft>
              <a:buFontTx/>
              <a:buNone/>
            </a:pPr>
            <a:r>
              <a:rPr lang="zh-CN" altLang="en-US"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3</a:t>
            </a:r>
            <a:r>
              <a:rPr lang="zh-CN" altLang="en-US" sz="2400" dirty="0">
                <a:solidFill>
                  <a:srgbClr val="002060"/>
                </a:solidFill>
                <a:latin typeface="Times New Roman" pitchFamily="18" charset="0"/>
                <a:ea typeface="宋体" pitchFamily="2" charset="-122"/>
                <a:cs typeface="Times New Roman" pitchFamily="18" charset="0"/>
              </a:rPr>
              <a:t>）开中断</a:t>
            </a:r>
          </a:p>
          <a:p>
            <a:pPr indent="396000" algn="l" eaLnBrk="0" hangingPunct="0">
              <a:spcBef>
                <a:spcPts val="600"/>
              </a:spcBef>
              <a:spcAft>
                <a:spcPts val="600"/>
              </a:spcAft>
              <a:buFontTx/>
              <a:buNone/>
            </a:pPr>
            <a:r>
              <a:rPr lang="zh-CN" altLang="en-US"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4</a:t>
            </a:r>
            <a:r>
              <a:rPr lang="zh-CN" altLang="en-US" sz="2400" dirty="0">
                <a:solidFill>
                  <a:srgbClr val="002060"/>
                </a:solidFill>
                <a:latin typeface="Times New Roman" pitchFamily="18" charset="0"/>
                <a:ea typeface="宋体" pitchFamily="2" charset="-122"/>
                <a:cs typeface="Times New Roman" pitchFamily="18" charset="0"/>
              </a:rPr>
              <a:t>）中断服务</a:t>
            </a:r>
          </a:p>
          <a:p>
            <a:pPr indent="396000" algn="l" eaLnBrk="0" hangingPunct="0">
              <a:spcBef>
                <a:spcPts val="600"/>
              </a:spcBef>
              <a:spcAft>
                <a:spcPts val="600"/>
              </a:spcAft>
              <a:buFontTx/>
              <a:buNone/>
            </a:pPr>
            <a:r>
              <a:rPr lang="zh-CN" altLang="en-US"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5</a:t>
            </a:r>
            <a:r>
              <a:rPr lang="zh-CN" altLang="en-US" sz="2400" dirty="0">
                <a:solidFill>
                  <a:srgbClr val="002060"/>
                </a:solidFill>
                <a:latin typeface="Times New Roman" pitchFamily="18" charset="0"/>
                <a:ea typeface="宋体" pitchFamily="2" charset="-122"/>
                <a:cs typeface="Times New Roman" pitchFamily="18" charset="0"/>
              </a:rPr>
              <a:t>）关中断</a:t>
            </a:r>
          </a:p>
          <a:p>
            <a:pPr indent="396000" eaLnBrk="0" hangingPunct="0">
              <a:spcBef>
                <a:spcPts val="600"/>
              </a:spcBef>
              <a:spcAft>
                <a:spcPts val="600"/>
              </a:spcAft>
            </a:pPr>
            <a:r>
              <a:rPr lang="zh-CN" altLang="en-US"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6</a:t>
            </a:r>
            <a:r>
              <a:rPr lang="zh-CN" altLang="en-US" sz="2400" dirty="0">
                <a:solidFill>
                  <a:srgbClr val="002060"/>
                </a:solidFill>
                <a:latin typeface="Times New Roman" pitchFamily="18" charset="0"/>
                <a:ea typeface="宋体" pitchFamily="2" charset="-122"/>
                <a:cs typeface="Times New Roman" pitchFamily="18" charset="0"/>
              </a:rPr>
              <a:t>）恢复断点、恢复现</a:t>
            </a:r>
            <a:r>
              <a:rPr lang="zh-CN" altLang="en-US" sz="2400" dirty="0" smtClean="0">
                <a:solidFill>
                  <a:srgbClr val="002060"/>
                </a:solidFill>
                <a:latin typeface="Times New Roman" pitchFamily="18" charset="0"/>
                <a:ea typeface="宋体" pitchFamily="2" charset="-122"/>
                <a:cs typeface="Times New Roman" pitchFamily="18" charset="0"/>
              </a:rPr>
              <a:t>场、</a:t>
            </a:r>
            <a:r>
              <a:rPr lang="zh-CN" altLang="en-US" sz="2400" dirty="0">
                <a:solidFill>
                  <a:srgbClr val="002060"/>
                </a:solidFill>
                <a:latin typeface="Times New Roman" pitchFamily="18" charset="0"/>
                <a:ea typeface="宋体" pitchFamily="2" charset="-122"/>
                <a:cs typeface="Times New Roman" pitchFamily="18" charset="0"/>
              </a:rPr>
              <a:t>开中断，中断返回 </a:t>
            </a:r>
          </a:p>
        </p:txBody>
      </p:sp>
      <p:sp>
        <p:nvSpPr>
          <p:cNvPr id="3" name="矩形 2"/>
          <p:cNvSpPr/>
          <p:nvPr/>
        </p:nvSpPr>
        <p:spPr>
          <a:xfrm>
            <a:off x="540000" y="1772816"/>
            <a:ext cx="8064000" cy="920422"/>
          </a:xfrm>
          <a:prstGeom prst="rect">
            <a:avLst/>
          </a:prstGeom>
          <a:noFill/>
          <a:ln w="9525">
            <a:noFill/>
            <a:prstDash val="solid"/>
            <a:miter lim="800000"/>
            <a:headEnd/>
            <a:tailEnd/>
          </a:ln>
          <a:effectLst/>
        </p:spPr>
        <p:txBody>
          <a:bodyPr wrap="square" tIns="108000" bIns="72000">
            <a:spAutoFit/>
          </a:bodyPr>
          <a:lstStyle/>
          <a:p>
            <a:pPr algn="just">
              <a:spcBef>
                <a:spcPts val="300"/>
              </a:spcBef>
              <a:spcAft>
                <a:spcPts val="300"/>
              </a:spcAft>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如</a:t>
            </a:r>
            <a:r>
              <a:rPr lang="zh-CN" altLang="zh-CN" sz="2400" dirty="0">
                <a:solidFill>
                  <a:srgbClr val="002060"/>
                </a:solidFill>
                <a:latin typeface="Times New Roman" pitchFamily="18" charset="0"/>
                <a:ea typeface="宋体" pitchFamily="2" charset="-122"/>
                <a:cs typeface="Times New Roman" pitchFamily="18" charset="0"/>
              </a:rPr>
              <a:t>果</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响应某一中断请求，就会调用相应的中断服务子程序进行中断处理。具体过程包括以下几个步骤：</a:t>
            </a:r>
          </a:p>
        </p:txBody>
      </p:sp>
    </p:spTree>
    <p:extLst>
      <p:ext uri="{BB962C8B-B14F-4D97-AF65-F5344CB8AC3E}">
        <p14:creationId xmlns:p14="http://schemas.microsoft.com/office/powerpoint/2010/main" val="1454755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8.1.3  </a:t>
            </a:r>
            <a:r>
              <a:rPr lang="zh-CN" altLang="zh-CN" dirty="0"/>
              <a:t>中断技术的特点</a:t>
            </a:r>
            <a:endParaRPr lang="zh-CN" altLang="en-US" dirty="0"/>
          </a:p>
        </p:txBody>
      </p:sp>
      <p:sp>
        <p:nvSpPr>
          <p:cNvPr id="3" name="标题 1"/>
          <p:cNvSpPr txBox="1">
            <a:spLocks/>
          </p:cNvSpPr>
          <p:nvPr/>
        </p:nvSpPr>
        <p:spPr>
          <a:xfrm>
            <a:off x="540000" y="1141881"/>
            <a:ext cx="6019597" cy="492443"/>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sz="2600" dirty="0">
                <a:cs typeface="Times New Roman" pitchFamily="18" charset="0"/>
              </a:rPr>
              <a:t>1</a:t>
            </a:r>
            <a:r>
              <a:rPr lang="zh-CN" altLang="zh-CN" sz="2600" dirty="0">
                <a:cs typeface="Times New Roman" pitchFamily="18" charset="0"/>
              </a:rPr>
              <a:t>．中断技术中硬件与软件的分工与配合</a:t>
            </a:r>
            <a:endParaRPr lang="zh-CN" altLang="en-US" sz="2600" dirty="0">
              <a:cs typeface="Times New Roman" pitchFamily="18" charset="0"/>
            </a:endParaRPr>
          </a:p>
        </p:txBody>
      </p:sp>
      <p:sp>
        <p:nvSpPr>
          <p:cNvPr id="4" name="标题 1"/>
          <p:cNvSpPr txBox="1">
            <a:spLocks/>
          </p:cNvSpPr>
          <p:nvPr/>
        </p:nvSpPr>
        <p:spPr>
          <a:xfrm>
            <a:off x="540000" y="3140968"/>
            <a:ext cx="4352474" cy="492443"/>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sz="2600" dirty="0" smtClean="0">
                <a:cs typeface="Times New Roman" pitchFamily="18" charset="0"/>
              </a:rPr>
              <a:t>2</a:t>
            </a:r>
            <a:r>
              <a:rPr lang="zh-CN" altLang="zh-CN" sz="2600" dirty="0" smtClean="0">
                <a:cs typeface="Times New Roman" pitchFamily="18" charset="0"/>
              </a:rPr>
              <a:t>．</a:t>
            </a:r>
            <a:r>
              <a:rPr lang="zh-CN" altLang="zh-CN" sz="2600" dirty="0">
                <a:cs typeface="Times New Roman" pitchFamily="18" charset="0"/>
              </a:rPr>
              <a:t>中</a:t>
            </a:r>
            <a:r>
              <a:rPr lang="zh-CN" altLang="zh-CN" sz="2600" dirty="0" smtClean="0">
                <a:cs typeface="Times New Roman" pitchFamily="18" charset="0"/>
              </a:rPr>
              <a:t>断</a:t>
            </a:r>
            <a:r>
              <a:rPr lang="zh-CN" altLang="zh-CN" sz="2600" dirty="0">
                <a:cs typeface="Times New Roman" pitchFamily="18" charset="0"/>
              </a:rPr>
              <a:t>方式与查询方式的区</a:t>
            </a:r>
            <a:endParaRPr lang="zh-CN" altLang="en-US" sz="2600" dirty="0">
              <a:cs typeface="Times New Roman" pitchFamily="18" charset="0"/>
            </a:endParaRPr>
          </a:p>
        </p:txBody>
      </p:sp>
      <p:sp>
        <p:nvSpPr>
          <p:cNvPr id="5" name="标题 1"/>
          <p:cNvSpPr txBox="1">
            <a:spLocks/>
          </p:cNvSpPr>
          <p:nvPr/>
        </p:nvSpPr>
        <p:spPr>
          <a:xfrm>
            <a:off x="539999" y="4462249"/>
            <a:ext cx="6686446" cy="492443"/>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sz="2600" dirty="0" smtClean="0">
                <a:cs typeface="Times New Roman" pitchFamily="18" charset="0"/>
              </a:rPr>
              <a:t>3</a:t>
            </a:r>
            <a:r>
              <a:rPr lang="zh-CN" altLang="zh-CN" sz="2600" dirty="0" smtClean="0">
                <a:cs typeface="Times New Roman" pitchFamily="18" charset="0"/>
              </a:rPr>
              <a:t>．</a:t>
            </a:r>
            <a:r>
              <a:rPr lang="zh-CN" altLang="zh-CN" sz="2600" dirty="0">
                <a:cs typeface="Times New Roman" pitchFamily="18" charset="0"/>
              </a:rPr>
              <a:t>执行中断服务子程序与调用子程序的比较</a:t>
            </a:r>
            <a:endParaRPr lang="zh-CN" altLang="en-US" sz="2600" dirty="0">
              <a:cs typeface="Times New Roman" pitchFamily="18" charset="0"/>
            </a:endParaRPr>
          </a:p>
        </p:txBody>
      </p:sp>
      <p:sp>
        <p:nvSpPr>
          <p:cNvPr id="6" name="矩形 5"/>
          <p:cNvSpPr/>
          <p:nvPr/>
        </p:nvSpPr>
        <p:spPr>
          <a:xfrm>
            <a:off x="1058346" y="3627560"/>
            <a:ext cx="7229604" cy="757130"/>
          </a:xfrm>
          <a:prstGeom prst="rect">
            <a:avLst/>
          </a:prstGeom>
          <a:solidFill>
            <a:schemeClr val="bg1">
              <a:lumMod val="95000"/>
            </a:schemeClr>
          </a:solidFill>
          <a:ln>
            <a:solidFill>
              <a:srgbClr val="FF0000"/>
            </a:solidFill>
            <a:prstDash val="dash"/>
          </a:ln>
        </p:spPr>
        <p:txBody>
          <a:bodyPr wrap="square">
            <a:spAutoFit/>
          </a:bodyPr>
          <a:lstStyle/>
          <a:p>
            <a:pPr marL="342900" indent="-342900">
              <a:lnSpc>
                <a:spcPct val="90000"/>
              </a:lnSpc>
              <a:buSzPct val="80000"/>
              <a:buFont typeface="Wingdings" pitchFamily="2" charset="2"/>
              <a:buChar char="u"/>
            </a:pPr>
            <a:r>
              <a:rPr lang="en-US" altLang="zh-CN"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工</a:t>
            </a:r>
            <a:r>
              <a:rPr lang="zh-CN" altLang="zh-CN" sz="2400" dirty="0">
                <a:solidFill>
                  <a:srgbClr val="002060"/>
                </a:solidFill>
                <a:latin typeface="Times New Roman" pitchFamily="18" charset="0"/>
                <a:ea typeface="宋体" pitchFamily="2" charset="-122"/>
                <a:cs typeface="Times New Roman" pitchFamily="18" charset="0"/>
              </a:rPr>
              <a:t>作过程中起主动作用的角色不同。</a:t>
            </a:r>
          </a:p>
          <a:p>
            <a:pPr marL="342900" indent="-342900">
              <a:lnSpc>
                <a:spcPct val="90000"/>
              </a:lnSpc>
              <a:buSzPct val="80000"/>
              <a:buFont typeface="Wingdings" pitchFamily="2" charset="2"/>
              <a:buChar char="u"/>
            </a:pPr>
            <a:r>
              <a:rPr lang="en-US" altLang="zh-CN"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工</a:t>
            </a:r>
            <a:r>
              <a:rPr lang="zh-CN" altLang="zh-CN" sz="2400" dirty="0">
                <a:solidFill>
                  <a:srgbClr val="002060"/>
                </a:solidFill>
                <a:latin typeface="Times New Roman" pitchFamily="18" charset="0"/>
                <a:ea typeface="宋体" pitchFamily="2" charset="-122"/>
                <a:cs typeface="Times New Roman" pitchFamily="18" charset="0"/>
              </a:rPr>
              <a:t>作过程中</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与外设工作的并</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串行方式不同。</a:t>
            </a:r>
          </a:p>
        </p:txBody>
      </p:sp>
      <p:sp>
        <p:nvSpPr>
          <p:cNvPr id="7" name="矩形 6"/>
          <p:cNvSpPr/>
          <p:nvPr/>
        </p:nvSpPr>
        <p:spPr>
          <a:xfrm>
            <a:off x="1058346" y="4926806"/>
            <a:ext cx="7229604" cy="1404000"/>
          </a:xfrm>
          <a:prstGeom prst="rect">
            <a:avLst/>
          </a:prstGeom>
          <a:solidFill>
            <a:schemeClr val="bg1">
              <a:lumMod val="95000"/>
            </a:schemeClr>
          </a:solidFill>
          <a:ln>
            <a:solidFill>
              <a:srgbClr val="FF0000"/>
            </a:solidFill>
            <a:prstDash val="dash"/>
          </a:ln>
        </p:spPr>
        <p:txBody>
          <a:bodyPr wrap="square">
            <a:spAutoFit/>
          </a:bodyPr>
          <a:lstStyle/>
          <a:p>
            <a:pPr marL="342900" indent="-342900">
              <a:lnSpc>
                <a:spcPct val="90000"/>
              </a:lnSpc>
              <a:buSzPct val="80000"/>
              <a:buFont typeface="Wingdings" pitchFamily="2" charset="2"/>
              <a:buChar char="u"/>
            </a:pPr>
            <a:r>
              <a:rPr lang="en-US" altLang="zh-CN"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进</a:t>
            </a:r>
            <a:r>
              <a:rPr lang="zh-CN" altLang="zh-CN" sz="2400" dirty="0">
                <a:solidFill>
                  <a:srgbClr val="002060"/>
                </a:solidFill>
                <a:latin typeface="Times New Roman" pitchFamily="18" charset="0"/>
                <a:ea typeface="宋体" pitchFamily="2" charset="-122"/>
                <a:cs typeface="Times New Roman" pitchFamily="18" charset="0"/>
              </a:rPr>
              <a:t>入子程序的时机不同。</a:t>
            </a:r>
          </a:p>
          <a:p>
            <a:pPr marL="342900" indent="-342900">
              <a:lnSpc>
                <a:spcPct val="90000"/>
              </a:lnSpc>
              <a:buSzPct val="80000"/>
              <a:buFont typeface="Wingdings" pitchFamily="2" charset="2"/>
              <a:buChar char="u"/>
            </a:pPr>
            <a:r>
              <a:rPr lang="en-US" altLang="zh-CN"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保</a:t>
            </a:r>
            <a:r>
              <a:rPr lang="zh-CN" altLang="zh-CN" sz="2400" dirty="0">
                <a:solidFill>
                  <a:srgbClr val="002060"/>
                </a:solidFill>
                <a:latin typeface="Times New Roman" pitchFamily="18" charset="0"/>
                <a:ea typeface="宋体" pitchFamily="2" charset="-122"/>
                <a:cs typeface="Times New Roman" pitchFamily="18" charset="0"/>
              </a:rPr>
              <a:t>护断点的手段不同。</a:t>
            </a:r>
          </a:p>
          <a:p>
            <a:pPr marL="342900" indent="-342900">
              <a:lnSpc>
                <a:spcPct val="90000"/>
              </a:lnSpc>
              <a:buSzPct val="80000"/>
              <a:buFont typeface="Wingdings" pitchFamily="2" charset="2"/>
              <a:buChar char="u"/>
            </a:pPr>
            <a:r>
              <a:rPr lang="en-US" altLang="zh-CN"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入口地址的形成方法不同。</a:t>
            </a:r>
          </a:p>
          <a:p>
            <a:pPr marL="342900" indent="-342900">
              <a:lnSpc>
                <a:spcPct val="90000"/>
              </a:lnSpc>
              <a:buSzPct val="80000"/>
              <a:buFont typeface="Wingdings" pitchFamily="2" charset="2"/>
              <a:buChar char="u"/>
            </a:pPr>
            <a:r>
              <a:rPr lang="en-US" altLang="zh-CN"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返回指令不同。</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8" name="矩形 7"/>
          <p:cNvSpPr/>
          <p:nvPr/>
        </p:nvSpPr>
        <p:spPr>
          <a:xfrm>
            <a:off x="1058346" y="1657266"/>
            <a:ext cx="7229604" cy="1421928"/>
          </a:xfrm>
          <a:prstGeom prst="rect">
            <a:avLst/>
          </a:prstGeom>
          <a:solidFill>
            <a:schemeClr val="bg1">
              <a:lumMod val="95000"/>
            </a:schemeClr>
          </a:solidFill>
          <a:ln>
            <a:solidFill>
              <a:srgbClr val="FF0000"/>
            </a:solidFill>
            <a:prstDash val="dash"/>
          </a:ln>
        </p:spPr>
        <p:txBody>
          <a:bodyPr wrap="square">
            <a:spAutoFit/>
          </a:bodyPr>
          <a:lstStyle/>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硬</a:t>
            </a:r>
            <a:r>
              <a:rPr lang="zh-CN" altLang="zh-CN" sz="2400" dirty="0" smtClean="0">
                <a:solidFill>
                  <a:srgbClr val="002060"/>
                </a:solidFill>
                <a:latin typeface="Times New Roman" pitchFamily="18" charset="0"/>
                <a:ea typeface="宋体" pitchFamily="2" charset="-122"/>
                <a:cs typeface="Times New Roman" pitchFamily="18" charset="0"/>
              </a:rPr>
              <a:t>件</a:t>
            </a:r>
            <a:r>
              <a:rPr lang="zh-CN" altLang="en-US" sz="2400" dirty="0" smtClean="0">
                <a:solidFill>
                  <a:srgbClr val="002060"/>
                </a:solidFill>
                <a:latin typeface="Times New Roman" pitchFamily="18" charset="0"/>
                <a:ea typeface="宋体" pitchFamily="2" charset="-122"/>
                <a:cs typeface="Times New Roman" pitchFamily="18" charset="0"/>
              </a:rPr>
              <a:t>负责</a:t>
            </a:r>
            <a:r>
              <a:rPr lang="zh-CN" altLang="zh-CN" sz="2400" dirty="0" smtClean="0">
                <a:solidFill>
                  <a:srgbClr val="002060"/>
                </a:solidFill>
                <a:latin typeface="Times New Roman" pitchFamily="18" charset="0"/>
                <a:ea typeface="宋体" pitchFamily="2" charset="-122"/>
                <a:cs typeface="Times New Roman" pitchFamily="18" charset="0"/>
              </a:rPr>
              <a:t>检</a:t>
            </a:r>
            <a:r>
              <a:rPr lang="zh-CN" altLang="zh-CN" sz="2400" dirty="0">
                <a:solidFill>
                  <a:srgbClr val="002060"/>
                </a:solidFill>
                <a:latin typeface="Times New Roman" pitchFamily="18" charset="0"/>
                <a:ea typeface="宋体" pitchFamily="2" charset="-122"/>
                <a:cs typeface="Times New Roman" pitchFamily="18" charset="0"/>
              </a:rPr>
              <a:t>测、接收、传送中断源的中断请求信号，管理中断屏蔽、中断判优、断点保护与恢复，形成中断服务子程序的入口地址。</a:t>
            </a:r>
          </a:p>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软</a:t>
            </a:r>
            <a:r>
              <a:rPr lang="zh-CN" altLang="zh-CN" sz="2400" dirty="0" smtClean="0">
                <a:solidFill>
                  <a:srgbClr val="002060"/>
                </a:solidFill>
                <a:latin typeface="Times New Roman" pitchFamily="18" charset="0"/>
                <a:ea typeface="宋体" pitchFamily="2" charset="-122"/>
                <a:cs typeface="Times New Roman" pitchFamily="18" charset="0"/>
              </a:rPr>
              <a:t>件</a:t>
            </a:r>
            <a:r>
              <a:rPr lang="zh-CN" altLang="en-US" sz="2400" dirty="0" smtClean="0">
                <a:solidFill>
                  <a:srgbClr val="002060"/>
                </a:solidFill>
                <a:latin typeface="Times New Roman" pitchFamily="18" charset="0"/>
                <a:ea typeface="宋体" pitchFamily="2" charset="-122"/>
                <a:cs typeface="Times New Roman" pitchFamily="18" charset="0"/>
              </a:rPr>
              <a:t>最</a:t>
            </a:r>
            <a:r>
              <a:rPr lang="zh-CN" altLang="zh-CN" sz="2400" dirty="0" smtClean="0">
                <a:solidFill>
                  <a:srgbClr val="002060"/>
                </a:solidFill>
                <a:latin typeface="Times New Roman" pitchFamily="18" charset="0"/>
                <a:ea typeface="宋体" pitchFamily="2" charset="-122"/>
                <a:cs typeface="Times New Roman" pitchFamily="18" charset="0"/>
              </a:rPr>
              <a:t>主</a:t>
            </a:r>
            <a:r>
              <a:rPr lang="zh-CN" altLang="zh-CN" sz="2400" dirty="0">
                <a:solidFill>
                  <a:srgbClr val="002060"/>
                </a:solidFill>
                <a:latin typeface="Times New Roman" pitchFamily="18" charset="0"/>
                <a:ea typeface="宋体" pitchFamily="2" charset="-122"/>
                <a:cs typeface="Times New Roman" pitchFamily="18" charset="0"/>
              </a:rPr>
              <a:t>要的工作就是进行控制或数据交换。</a:t>
            </a:r>
          </a:p>
        </p:txBody>
      </p:sp>
    </p:spTree>
    <p:extLst>
      <p:ext uri="{BB962C8B-B14F-4D97-AF65-F5344CB8AC3E}">
        <p14:creationId xmlns:p14="http://schemas.microsoft.com/office/powerpoint/2010/main" val="1545778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Right)">
                                      <p:cBhvr>
                                        <p:cTn id="15" dur="500"/>
                                        <p:tgtEl>
                                          <p:spTgt spid="4"/>
                                        </p:tgtEl>
                                      </p:cBhvr>
                                    </p:animEffect>
                                  </p:childTnLst>
                                </p:cTn>
                              </p:par>
                            </p:childTnLst>
                          </p:cTn>
                        </p:par>
                        <p:par>
                          <p:cTn id="16" fill="hold">
                            <p:stCondLst>
                              <p:cond delay="500"/>
                            </p:stCondLst>
                            <p:childTnLst>
                              <p:par>
                                <p:cTn id="17" presetID="1" presetClass="entr" presetSubtype="0" fill="hold" grpId="0" nodeType="afterEffect">
                                  <p:stCondLst>
                                    <p:cond delay="50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8" presetClass="entr" presetSubtype="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trips(downRight)">
                                      <p:cBhvr>
                                        <p:cTn id="23" dur="500"/>
                                        <p:tgtEl>
                                          <p:spTgt spid="5"/>
                                        </p:tgtEl>
                                      </p:cBhvr>
                                    </p:animEffect>
                                  </p:childTnLst>
                                </p:cTn>
                              </p:par>
                            </p:childTnLst>
                          </p:cTn>
                        </p:par>
                        <p:par>
                          <p:cTn id="24" fill="hold">
                            <p:stCondLst>
                              <p:cond delay="500"/>
                            </p:stCondLst>
                            <p:childTnLst>
                              <p:par>
                                <p:cTn id="25" presetID="1" presetClass="entr" presetSubtype="0" fill="hold" grpId="0" nodeType="afterEffect">
                                  <p:stCondLst>
                                    <p:cond delay="50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92696"/>
            <a:ext cx="9144000" cy="1143000"/>
          </a:xfrm>
        </p:spPr>
        <p:txBody>
          <a:bodyPr/>
          <a:lstStyle/>
          <a:p>
            <a:r>
              <a:rPr lang="en-US" altLang="zh-CN" dirty="0"/>
              <a:t>8.2  8086</a:t>
            </a:r>
            <a:r>
              <a:rPr lang="zh-CN" altLang="zh-CN" dirty="0"/>
              <a:t>中断系统</a:t>
            </a:r>
            <a:endParaRPr lang="zh-CN" altLang="en-US" dirty="0"/>
          </a:p>
        </p:txBody>
      </p:sp>
      <p:sp>
        <p:nvSpPr>
          <p:cNvPr id="3" name="内容占位符 2"/>
          <p:cNvSpPr>
            <a:spLocks noGrp="1"/>
          </p:cNvSpPr>
          <p:nvPr>
            <p:ph idx="1"/>
          </p:nvPr>
        </p:nvSpPr>
        <p:spPr>
          <a:xfrm>
            <a:off x="2771800" y="2401857"/>
            <a:ext cx="5184576" cy="3691439"/>
          </a:xfrm>
        </p:spPr>
        <p:txBody>
          <a:bodyPr/>
          <a:lstStyle/>
          <a:p>
            <a:pPr>
              <a:lnSpc>
                <a:spcPct val="180000"/>
              </a:lnSpc>
            </a:pPr>
            <a:r>
              <a:rPr lang="en-US" altLang="zh-CN" dirty="0"/>
              <a:t>8.2.1  </a:t>
            </a:r>
            <a:r>
              <a:rPr lang="zh-CN" altLang="zh-CN" dirty="0"/>
              <a:t>中断</a:t>
            </a:r>
            <a:r>
              <a:rPr lang="zh-CN" altLang="zh-CN" dirty="0" smtClean="0"/>
              <a:t>类型</a:t>
            </a:r>
            <a:endParaRPr lang="en-US" altLang="zh-CN" dirty="0" smtClean="0"/>
          </a:p>
          <a:p>
            <a:pPr>
              <a:lnSpc>
                <a:spcPct val="180000"/>
              </a:lnSpc>
            </a:pPr>
            <a:r>
              <a:rPr lang="en-US" altLang="zh-CN" dirty="0"/>
              <a:t>8.2.2  </a:t>
            </a:r>
            <a:r>
              <a:rPr lang="zh-CN" altLang="zh-CN" dirty="0"/>
              <a:t>中断向量</a:t>
            </a:r>
            <a:r>
              <a:rPr lang="zh-CN" altLang="zh-CN" dirty="0" smtClean="0"/>
              <a:t>表</a:t>
            </a:r>
            <a:endParaRPr lang="en-US" altLang="zh-CN" dirty="0" smtClean="0"/>
          </a:p>
          <a:p>
            <a:pPr>
              <a:lnSpc>
                <a:spcPct val="180000"/>
              </a:lnSpc>
            </a:pPr>
            <a:r>
              <a:rPr lang="en-US" altLang="zh-CN" dirty="0"/>
              <a:t>8.2.3  </a:t>
            </a:r>
            <a:r>
              <a:rPr lang="zh-CN" altLang="zh-CN" dirty="0"/>
              <a:t>中断管理</a:t>
            </a:r>
            <a:endParaRPr lang="zh-CN" altLang="en-US" dirty="0"/>
          </a:p>
        </p:txBody>
      </p:sp>
      <p:sp>
        <p:nvSpPr>
          <p:cNvPr id="4" name="对角圆角矩形 3"/>
          <p:cNvSpPr/>
          <p:nvPr/>
        </p:nvSpPr>
        <p:spPr>
          <a:xfrm flipH="1">
            <a:off x="1907704" y="2276872"/>
            <a:ext cx="5328592" cy="3384376"/>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1" name="组合 10"/>
          <p:cNvGrpSpPr/>
          <p:nvPr/>
        </p:nvGrpSpPr>
        <p:grpSpPr>
          <a:xfrm>
            <a:off x="2627784" y="2681156"/>
            <a:ext cx="3600400" cy="2592288"/>
            <a:chOff x="2627784" y="2681156"/>
            <a:chExt cx="3600400" cy="2592288"/>
          </a:xfrm>
        </p:grpSpPr>
        <p:sp>
          <p:nvSpPr>
            <p:cNvPr id="6" name="矩形 5">
              <a:hlinkClick r:id="rId3" action="ppaction://hlinksldjump"/>
            </p:cNvPr>
            <p:cNvSpPr/>
            <p:nvPr/>
          </p:nvSpPr>
          <p:spPr>
            <a:xfrm>
              <a:off x="2627784" y="2681156"/>
              <a:ext cx="316835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2627784" y="4697380"/>
              <a:ext cx="316835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5" action="ppaction://hlinksldjump"/>
            </p:cNvPr>
            <p:cNvSpPr/>
            <p:nvPr/>
          </p:nvSpPr>
          <p:spPr>
            <a:xfrm>
              <a:off x="2627784" y="3689268"/>
              <a:ext cx="360040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95195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8.2.1  </a:t>
            </a:r>
            <a:r>
              <a:rPr lang="zh-CN" altLang="zh-CN" dirty="0"/>
              <a:t>中断类型</a:t>
            </a:r>
            <a:endParaRPr lang="zh-CN" altLang="en-US" dirty="0"/>
          </a:p>
        </p:txBody>
      </p:sp>
      <p:grpSp>
        <p:nvGrpSpPr>
          <p:cNvPr id="22" name="组合 21"/>
          <p:cNvGrpSpPr/>
          <p:nvPr/>
        </p:nvGrpSpPr>
        <p:grpSpPr>
          <a:xfrm>
            <a:off x="611560" y="1484784"/>
            <a:ext cx="7920880" cy="4485120"/>
            <a:chOff x="323528" y="1484784"/>
            <a:chExt cx="7920880" cy="4485120"/>
          </a:xfrm>
        </p:grpSpPr>
        <p:sp>
          <p:nvSpPr>
            <p:cNvPr id="17" name="矩形 16"/>
            <p:cNvSpPr/>
            <p:nvPr/>
          </p:nvSpPr>
          <p:spPr>
            <a:xfrm>
              <a:off x="323528" y="1484784"/>
              <a:ext cx="7920880" cy="4485120"/>
            </a:xfrm>
            <a:prstGeom prst="rect">
              <a:avLst/>
            </a:prstGeom>
            <a:solidFill>
              <a:schemeClr val="bg1">
                <a:lumMod val="95000"/>
                <a:alpha val="89804"/>
              </a:schemeClr>
            </a:solidFill>
            <a:ln w="31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5" name="Text Box 24"/>
            <p:cNvSpPr txBox="1">
              <a:spLocks noChangeArrowheads="1"/>
            </p:cNvSpPr>
            <p:nvPr/>
          </p:nvSpPr>
          <p:spPr bwMode="auto">
            <a:xfrm>
              <a:off x="827584" y="3926798"/>
              <a:ext cx="167969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a:spAutoFit/>
            </a:bodyPr>
            <a:lstStyle/>
            <a:p>
              <a:pPr>
                <a:buFontTx/>
                <a:buNone/>
              </a:pPr>
              <a:r>
                <a:rPr lang="zh-CN" altLang="en-US" sz="2400" dirty="0">
                  <a:solidFill>
                    <a:srgbClr val="002060"/>
                  </a:solidFill>
                  <a:latin typeface="宋体" pitchFamily="2" charset="-122"/>
                  <a:ea typeface="宋体" pitchFamily="2" charset="-122"/>
                </a:rPr>
                <a:t>中断源</a:t>
              </a:r>
            </a:p>
          </p:txBody>
        </p:sp>
        <p:sp>
          <p:nvSpPr>
            <p:cNvPr id="7" name="AutoShape 20"/>
            <p:cNvSpPr>
              <a:spLocks/>
            </p:cNvSpPr>
            <p:nvPr/>
          </p:nvSpPr>
          <p:spPr bwMode="auto">
            <a:xfrm>
              <a:off x="2031512" y="2949892"/>
              <a:ext cx="217488" cy="2499573"/>
            </a:xfrm>
            <a:prstGeom prst="leftBrace">
              <a:avLst>
                <a:gd name="adj1" fmla="val 67153"/>
                <a:gd name="adj2" fmla="val 49264"/>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rgbClr val="002060"/>
                </a:solidFill>
                <a:latin typeface="宋体" pitchFamily="2" charset="-122"/>
                <a:ea typeface="宋体" pitchFamily="2" charset="-122"/>
              </a:endParaRPr>
            </a:p>
          </p:txBody>
        </p:sp>
        <p:sp>
          <p:nvSpPr>
            <p:cNvPr id="8" name="Text Box 21"/>
            <p:cNvSpPr txBox="1">
              <a:spLocks noChangeArrowheads="1"/>
            </p:cNvSpPr>
            <p:nvPr/>
          </p:nvSpPr>
          <p:spPr bwMode="auto">
            <a:xfrm>
              <a:off x="2417399" y="2836432"/>
              <a:ext cx="1447800" cy="461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dirty="0">
                  <a:solidFill>
                    <a:srgbClr val="002060"/>
                  </a:solidFill>
                  <a:latin typeface="宋体" pitchFamily="2" charset="-122"/>
                  <a:ea typeface="宋体" pitchFamily="2" charset="-122"/>
                </a:rPr>
                <a:t>内</a:t>
              </a:r>
              <a:r>
                <a:rPr lang="zh-CN" altLang="en-US" sz="2400" dirty="0" smtClean="0">
                  <a:solidFill>
                    <a:srgbClr val="002060"/>
                  </a:solidFill>
                  <a:latin typeface="宋体" pitchFamily="2" charset="-122"/>
                  <a:ea typeface="宋体" pitchFamily="2" charset="-122"/>
                </a:rPr>
                <a:t>部</a:t>
              </a:r>
              <a:r>
                <a:rPr lang="zh-CN" altLang="en-US" sz="2400" dirty="0">
                  <a:solidFill>
                    <a:srgbClr val="002060"/>
                  </a:solidFill>
                  <a:latin typeface="宋体" pitchFamily="2" charset="-122"/>
                  <a:ea typeface="宋体" pitchFamily="2" charset="-122"/>
                </a:rPr>
                <a:t>中</a:t>
              </a:r>
              <a:r>
                <a:rPr lang="zh-CN" altLang="en-US" sz="2400" dirty="0" smtClean="0">
                  <a:solidFill>
                    <a:srgbClr val="002060"/>
                  </a:solidFill>
                  <a:latin typeface="宋体" pitchFamily="2" charset="-122"/>
                  <a:ea typeface="宋体" pitchFamily="2" charset="-122"/>
                </a:rPr>
                <a:t>断</a:t>
              </a:r>
              <a:endParaRPr lang="zh-CN" altLang="en-US" sz="2400" dirty="0">
                <a:solidFill>
                  <a:srgbClr val="002060"/>
                </a:solidFill>
                <a:latin typeface="宋体" pitchFamily="2" charset="-122"/>
                <a:ea typeface="宋体" pitchFamily="2" charset="-122"/>
              </a:endParaRPr>
            </a:p>
          </p:txBody>
        </p:sp>
        <p:sp>
          <p:nvSpPr>
            <p:cNvPr id="9" name="AutoShape 22"/>
            <p:cNvSpPr>
              <a:spLocks/>
            </p:cNvSpPr>
            <p:nvPr/>
          </p:nvSpPr>
          <p:spPr bwMode="auto">
            <a:xfrm>
              <a:off x="4050309" y="4812894"/>
              <a:ext cx="144000" cy="889679"/>
            </a:xfrm>
            <a:prstGeom prst="leftBrace">
              <a:avLst>
                <a:gd name="adj1" fmla="val 61538"/>
                <a:gd name="adj2" fmla="val 49293"/>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rgbClr val="002060"/>
                </a:solidFill>
                <a:latin typeface="宋体" pitchFamily="2" charset="-122"/>
                <a:ea typeface="宋体" pitchFamily="2" charset="-122"/>
              </a:endParaRPr>
            </a:p>
          </p:txBody>
        </p:sp>
        <p:sp>
          <p:nvSpPr>
            <p:cNvPr id="10" name="Text Box 23"/>
            <p:cNvSpPr txBox="1">
              <a:spLocks noChangeArrowheads="1"/>
            </p:cNvSpPr>
            <p:nvPr/>
          </p:nvSpPr>
          <p:spPr bwMode="auto">
            <a:xfrm>
              <a:off x="4264165" y="4638552"/>
              <a:ext cx="3430608" cy="123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buFontTx/>
                <a:buNone/>
                <a:defRPr sz="2400">
                  <a:solidFill>
                    <a:srgbClr val="002060"/>
                  </a:solidFill>
                  <a:latin typeface="宋体" pitchFamily="2" charset="-122"/>
                  <a:ea typeface="宋体" pitchFamily="2" charset="-122"/>
                </a:defRPr>
              </a:lvl1pPr>
            </a:lstStyle>
            <a:p>
              <a:pPr>
                <a:lnSpc>
                  <a:spcPct val="150000"/>
                </a:lnSpc>
              </a:pPr>
              <a:r>
                <a:rPr lang="zh-CN" altLang="en-US" dirty="0"/>
                <a:t>非屏蔽中断（</a:t>
              </a:r>
              <a:r>
                <a:rPr lang="en-US" altLang="zh-CN" dirty="0"/>
                <a:t>NMI</a:t>
              </a:r>
              <a:r>
                <a:rPr lang="zh-CN" altLang="en-US" dirty="0"/>
                <a:t>）</a:t>
              </a:r>
            </a:p>
            <a:p>
              <a:pPr>
                <a:lnSpc>
                  <a:spcPct val="150000"/>
                </a:lnSpc>
              </a:pPr>
              <a:r>
                <a:rPr lang="zh-CN" altLang="en-US" dirty="0"/>
                <a:t>可屏蔽中断（</a:t>
              </a:r>
              <a:r>
                <a:rPr lang="en-US" altLang="zh-CN" dirty="0"/>
                <a:t>INTR</a:t>
              </a:r>
              <a:r>
                <a:rPr lang="zh-CN" altLang="en-US" dirty="0"/>
                <a:t>）</a:t>
              </a:r>
            </a:p>
          </p:txBody>
        </p:sp>
        <p:sp>
          <p:nvSpPr>
            <p:cNvPr id="12" name="Text Box 27"/>
            <p:cNvSpPr txBox="1">
              <a:spLocks noChangeArrowheads="1"/>
            </p:cNvSpPr>
            <p:nvPr/>
          </p:nvSpPr>
          <p:spPr bwMode="auto">
            <a:xfrm>
              <a:off x="4278453" y="1643088"/>
              <a:ext cx="341632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buFontTx/>
                <a:buNone/>
              </a:pPr>
              <a:r>
                <a:rPr lang="zh-CN" altLang="en-US" sz="2400" dirty="0">
                  <a:solidFill>
                    <a:srgbClr val="002060"/>
                  </a:solidFill>
                  <a:latin typeface="宋体" pitchFamily="2" charset="-122"/>
                  <a:ea typeface="宋体" pitchFamily="2" charset="-122"/>
                </a:rPr>
                <a:t>除</a:t>
              </a:r>
              <a:r>
                <a:rPr lang="zh-CN" altLang="en-US" sz="2400" dirty="0" smtClean="0">
                  <a:solidFill>
                    <a:srgbClr val="002060"/>
                  </a:solidFill>
                  <a:latin typeface="宋体" pitchFamily="2" charset="-122"/>
                  <a:ea typeface="宋体" pitchFamily="2" charset="-122"/>
                </a:rPr>
                <a:t>法出错</a:t>
              </a:r>
              <a:r>
                <a:rPr lang="zh-CN" altLang="en-US" sz="2400" dirty="0">
                  <a:solidFill>
                    <a:srgbClr val="002060"/>
                  </a:solidFill>
                  <a:latin typeface="宋体" pitchFamily="2" charset="-122"/>
                  <a:ea typeface="宋体" pitchFamily="2" charset="-122"/>
                </a:rPr>
                <a:t>中断（</a:t>
              </a:r>
              <a:r>
                <a:rPr lang="en-US" altLang="zh-CN" sz="2400" dirty="0">
                  <a:solidFill>
                    <a:srgbClr val="002060"/>
                  </a:solidFill>
                  <a:latin typeface="宋体" pitchFamily="2" charset="-122"/>
                  <a:ea typeface="宋体" pitchFamily="2" charset="-122"/>
                </a:rPr>
                <a:t>INT 0</a:t>
              </a:r>
              <a:r>
                <a:rPr lang="zh-CN" altLang="en-US" sz="2400" dirty="0">
                  <a:solidFill>
                    <a:srgbClr val="002060"/>
                  </a:solidFill>
                  <a:latin typeface="宋体" pitchFamily="2" charset="-122"/>
                  <a:ea typeface="宋体" pitchFamily="2" charset="-122"/>
                </a:rPr>
                <a:t>）</a:t>
              </a:r>
            </a:p>
            <a:p>
              <a:pPr>
                <a:lnSpc>
                  <a:spcPct val="150000"/>
                </a:lnSpc>
              </a:pPr>
              <a:r>
                <a:rPr lang="zh-CN" altLang="en-US" sz="2400" dirty="0">
                  <a:solidFill>
                    <a:srgbClr val="002060"/>
                  </a:solidFill>
                  <a:latin typeface="宋体" pitchFamily="2" charset="-122"/>
                  <a:ea typeface="宋体" pitchFamily="2" charset="-122"/>
                </a:rPr>
                <a:t>单步中断（</a:t>
              </a:r>
              <a:r>
                <a:rPr lang="en-US" altLang="zh-CN" sz="2400" dirty="0">
                  <a:solidFill>
                    <a:srgbClr val="002060"/>
                  </a:solidFill>
                  <a:latin typeface="宋体" pitchFamily="2" charset="-122"/>
                  <a:ea typeface="宋体" pitchFamily="2" charset="-122"/>
                </a:rPr>
                <a:t>INT 1</a:t>
              </a:r>
              <a:r>
                <a:rPr lang="zh-CN" altLang="en-US" sz="2400" dirty="0" smtClean="0">
                  <a:solidFill>
                    <a:srgbClr val="002060"/>
                  </a:solidFill>
                  <a:latin typeface="宋体" pitchFamily="2" charset="-122"/>
                  <a:ea typeface="宋体" pitchFamily="2" charset="-122"/>
                </a:rPr>
                <a:t>）</a:t>
              </a:r>
              <a:endParaRPr lang="en-US" altLang="zh-CN" sz="2400" dirty="0" smtClean="0">
                <a:solidFill>
                  <a:srgbClr val="002060"/>
                </a:solidFill>
                <a:latin typeface="宋体" pitchFamily="2" charset="-122"/>
                <a:ea typeface="宋体" pitchFamily="2" charset="-122"/>
              </a:endParaRPr>
            </a:p>
            <a:p>
              <a:pPr>
                <a:lnSpc>
                  <a:spcPct val="150000"/>
                </a:lnSpc>
              </a:pPr>
              <a:r>
                <a:rPr lang="zh-CN" altLang="en-US" sz="2400" dirty="0">
                  <a:solidFill>
                    <a:srgbClr val="002060"/>
                  </a:solidFill>
                  <a:latin typeface="宋体" pitchFamily="2" charset="-122"/>
                  <a:ea typeface="宋体" pitchFamily="2" charset="-122"/>
                </a:rPr>
                <a:t>断点中断（</a:t>
              </a:r>
              <a:r>
                <a:rPr lang="en-US" altLang="zh-CN" sz="2400" dirty="0">
                  <a:solidFill>
                    <a:srgbClr val="002060"/>
                  </a:solidFill>
                  <a:latin typeface="宋体" pitchFamily="2" charset="-122"/>
                  <a:ea typeface="宋体" pitchFamily="2" charset="-122"/>
                </a:rPr>
                <a:t>INT 3</a:t>
              </a:r>
              <a:r>
                <a:rPr lang="zh-CN" altLang="en-US" sz="2400" dirty="0">
                  <a:solidFill>
                    <a:srgbClr val="002060"/>
                  </a:solidFill>
                  <a:latin typeface="宋体" pitchFamily="2" charset="-122"/>
                  <a:ea typeface="宋体" pitchFamily="2" charset="-122"/>
                </a:rPr>
                <a:t>）</a:t>
              </a:r>
            </a:p>
            <a:p>
              <a:pPr>
                <a:lnSpc>
                  <a:spcPct val="150000"/>
                </a:lnSpc>
                <a:buFontTx/>
                <a:buNone/>
              </a:pPr>
              <a:r>
                <a:rPr lang="zh-CN" altLang="en-US" sz="2400" dirty="0" smtClean="0">
                  <a:solidFill>
                    <a:srgbClr val="002060"/>
                  </a:solidFill>
                  <a:latin typeface="宋体" pitchFamily="2" charset="-122"/>
                  <a:ea typeface="宋体" pitchFamily="2" charset="-122"/>
                </a:rPr>
                <a:t>溢</a:t>
              </a:r>
              <a:r>
                <a:rPr lang="zh-CN" altLang="en-US" sz="2400" dirty="0">
                  <a:solidFill>
                    <a:srgbClr val="002060"/>
                  </a:solidFill>
                  <a:latin typeface="宋体" pitchFamily="2" charset="-122"/>
                  <a:ea typeface="宋体" pitchFamily="2" charset="-122"/>
                </a:rPr>
                <a:t>出中断（</a:t>
              </a:r>
              <a:r>
                <a:rPr lang="en-US" altLang="zh-CN" sz="2400" dirty="0">
                  <a:solidFill>
                    <a:srgbClr val="002060"/>
                  </a:solidFill>
                  <a:latin typeface="宋体" pitchFamily="2" charset="-122"/>
                  <a:ea typeface="宋体" pitchFamily="2" charset="-122"/>
                </a:rPr>
                <a:t>INT 4</a:t>
              </a:r>
              <a:r>
                <a:rPr lang="zh-CN" altLang="en-US" sz="2400" dirty="0" smtClean="0">
                  <a:solidFill>
                    <a:srgbClr val="002060"/>
                  </a:solidFill>
                  <a:latin typeface="宋体" pitchFamily="2" charset="-122"/>
                  <a:ea typeface="宋体" pitchFamily="2" charset="-122"/>
                </a:rPr>
                <a:t>）</a:t>
              </a:r>
              <a:endParaRPr lang="en-US" altLang="zh-CN" sz="2400" dirty="0" smtClean="0">
                <a:solidFill>
                  <a:srgbClr val="002060"/>
                </a:solidFill>
                <a:latin typeface="宋体" pitchFamily="2" charset="-122"/>
                <a:ea typeface="宋体" pitchFamily="2" charset="-122"/>
              </a:endParaRPr>
            </a:p>
            <a:p>
              <a:pPr>
                <a:lnSpc>
                  <a:spcPct val="150000"/>
                </a:lnSpc>
              </a:pPr>
              <a:r>
                <a:rPr lang="zh-CN" altLang="en-US" sz="2400" dirty="0" smtClean="0">
                  <a:solidFill>
                    <a:srgbClr val="002060"/>
                  </a:solidFill>
                  <a:latin typeface="宋体" pitchFamily="2" charset="-122"/>
                  <a:ea typeface="宋体" pitchFamily="2" charset="-122"/>
                </a:rPr>
                <a:t>内部</a:t>
              </a:r>
              <a:r>
                <a:rPr lang="zh-CN" altLang="en-US" sz="2400" dirty="0">
                  <a:solidFill>
                    <a:srgbClr val="002060"/>
                  </a:solidFill>
                  <a:latin typeface="宋体" pitchFamily="2" charset="-122"/>
                  <a:ea typeface="宋体" pitchFamily="2" charset="-122"/>
                </a:rPr>
                <a:t>指</a:t>
              </a:r>
              <a:r>
                <a:rPr lang="zh-CN" altLang="en-US" sz="2400" dirty="0" smtClean="0">
                  <a:solidFill>
                    <a:srgbClr val="002060"/>
                  </a:solidFill>
                  <a:latin typeface="宋体" pitchFamily="2" charset="-122"/>
                  <a:ea typeface="宋体" pitchFamily="2" charset="-122"/>
                </a:rPr>
                <a:t>令中断（</a:t>
              </a:r>
              <a:r>
                <a:rPr lang="en-US" altLang="zh-CN" sz="2400" dirty="0">
                  <a:solidFill>
                    <a:srgbClr val="002060"/>
                  </a:solidFill>
                  <a:latin typeface="宋体" pitchFamily="2" charset="-122"/>
                  <a:ea typeface="宋体" pitchFamily="2" charset="-122"/>
                </a:rPr>
                <a:t>INT n</a:t>
              </a:r>
              <a:r>
                <a:rPr lang="zh-CN" altLang="en-US" sz="2400" dirty="0" smtClean="0">
                  <a:solidFill>
                    <a:srgbClr val="002060"/>
                  </a:solidFill>
                  <a:latin typeface="宋体" pitchFamily="2" charset="-122"/>
                  <a:ea typeface="宋体" pitchFamily="2" charset="-122"/>
                </a:rPr>
                <a:t>）</a:t>
              </a:r>
              <a:endParaRPr lang="zh-CN" altLang="en-US" sz="2400" dirty="0">
                <a:solidFill>
                  <a:srgbClr val="002060"/>
                </a:solidFill>
                <a:latin typeface="宋体" pitchFamily="2" charset="-122"/>
                <a:ea typeface="宋体" pitchFamily="2" charset="-122"/>
              </a:endParaRPr>
            </a:p>
          </p:txBody>
        </p:sp>
        <p:sp>
          <p:nvSpPr>
            <p:cNvPr id="13" name="AutoShape 28"/>
            <p:cNvSpPr>
              <a:spLocks/>
            </p:cNvSpPr>
            <p:nvPr/>
          </p:nvSpPr>
          <p:spPr bwMode="auto">
            <a:xfrm>
              <a:off x="4036021" y="1790369"/>
              <a:ext cx="150813" cy="2626670"/>
            </a:xfrm>
            <a:prstGeom prst="leftBrace">
              <a:avLst>
                <a:gd name="adj1" fmla="val 96842"/>
                <a:gd name="adj2" fmla="val 49264"/>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rgbClr val="002060"/>
                </a:solidFill>
                <a:latin typeface="宋体" pitchFamily="2" charset="-122"/>
                <a:ea typeface="宋体" pitchFamily="2" charset="-122"/>
              </a:endParaRPr>
            </a:p>
          </p:txBody>
        </p:sp>
        <p:sp>
          <p:nvSpPr>
            <p:cNvPr id="19" name="Text Box 21"/>
            <p:cNvSpPr txBox="1">
              <a:spLocks noChangeArrowheads="1"/>
            </p:cNvSpPr>
            <p:nvPr/>
          </p:nvSpPr>
          <p:spPr bwMode="auto">
            <a:xfrm>
              <a:off x="2411760" y="4997847"/>
              <a:ext cx="1447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dirty="0" smtClean="0">
                  <a:solidFill>
                    <a:srgbClr val="002060"/>
                  </a:solidFill>
                  <a:latin typeface="宋体" pitchFamily="2" charset="-122"/>
                  <a:ea typeface="宋体" pitchFamily="2" charset="-122"/>
                </a:rPr>
                <a:t>外部</a:t>
              </a:r>
              <a:r>
                <a:rPr lang="zh-CN" altLang="en-US" sz="2400" dirty="0">
                  <a:solidFill>
                    <a:srgbClr val="002060"/>
                  </a:solidFill>
                  <a:latin typeface="宋体" pitchFamily="2" charset="-122"/>
                  <a:ea typeface="宋体" pitchFamily="2" charset="-122"/>
                </a:rPr>
                <a:t>中断</a:t>
              </a:r>
            </a:p>
          </p:txBody>
        </p:sp>
      </p:grpSp>
    </p:spTree>
    <p:extLst>
      <p:ext uri="{BB962C8B-B14F-4D97-AF65-F5344CB8AC3E}">
        <p14:creationId xmlns:p14="http://schemas.microsoft.com/office/powerpoint/2010/main" val="236701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8.2.2  </a:t>
            </a:r>
            <a:r>
              <a:rPr lang="zh-CN" altLang="zh-CN" dirty="0"/>
              <a:t>中断向量表</a:t>
            </a:r>
            <a:endParaRPr lang="zh-CN" altLang="en-US" dirty="0"/>
          </a:p>
        </p:txBody>
      </p:sp>
      <p:sp>
        <p:nvSpPr>
          <p:cNvPr id="5" name="Text Box 7"/>
          <p:cNvSpPr txBox="1">
            <a:spLocks noChangeArrowheads="1"/>
          </p:cNvSpPr>
          <p:nvPr/>
        </p:nvSpPr>
        <p:spPr bwMode="auto">
          <a:xfrm>
            <a:off x="378000" y="1122362"/>
            <a:ext cx="8388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buFontTx/>
              <a:buNone/>
            </a:pPr>
            <a:r>
              <a:rPr lang="zh-CN" altLang="en-US" sz="2400" dirty="0" smtClean="0">
                <a:solidFill>
                  <a:srgbClr val="3030C0"/>
                </a:solidFill>
                <a:latin typeface="宋体" pitchFamily="2" charset="-122"/>
                <a:ea typeface="宋体" pitchFamily="2" charset="-122"/>
                <a:cs typeface="Times New Roman" pitchFamily="18" charset="0"/>
              </a:rPr>
              <a:t>　　</a:t>
            </a:r>
            <a:r>
              <a:rPr lang="zh-CN" altLang="en-US" sz="2400" dirty="0">
                <a:solidFill>
                  <a:srgbClr val="3030C0"/>
                </a:solidFill>
                <a:latin typeface="黑体" pitchFamily="49" charset="-122"/>
                <a:ea typeface="黑体" pitchFamily="49" charset="-122"/>
                <a:cs typeface="Times New Roman" pitchFamily="18" charset="0"/>
              </a:rPr>
              <a:t>中断向量</a:t>
            </a:r>
            <a:r>
              <a:rPr lang="zh-CN" altLang="en-US" sz="2400" dirty="0">
                <a:solidFill>
                  <a:schemeClr val="tx1"/>
                </a:solidFill>
                <a:latin typeface="宋体" pitchFamily="2" charset="-122"/>
                <a:ea typeface="宋体" pitchFamily="2" charset="-122"/>
                <a:cs typeface="Times New Roman" pitchFamily="18" charset="0"/>
              </a:rPr>
              <a:t>：</a:t>
            </a:r>
            <a:r>
              <a:rPr lang="zh-CN" altLang="en-US" sz="2400" dirty="0">
                <a:solidFill>
                  <a:srgbClr val="002060"/>
                </a:solidFill>
                <a:latin typeface="宋体" pitchFamily="2" charset="-122"/>
                <a:ea typeface="宋体" pitchFamily="2" charset="-122"/>
                <a:cs typeface="Times New Roman" pitchFamily="18" charset="0"/>
              </a:rPr>
              <a:t>中断服务子程序的入口地址，每个中断服</a:t>
            </a:r>
            <a:r>
              <a:rPr lang="zh-CN" altLang="en-US" sz="2400" dirty="0" smtClean="0">
                <a:solidFill>
                  <a:srgbClr val="002060"/>
                </a:solidFill>
                <a:latin typeface="宋体" pitchFamily="2" charset="-122"/>
                <a:ea typeface="宋体" pitchFamily="2" charset="-122"/>
                <a:cs typeface="Times New Roman" pitchFamily="18" charset="0"/>
              </a:rPr>
              <a:t>务子</a:t>
            </a:r>
            <a:r>
              <a:rPr lang="zh-CN" altLang="en-US" sz="2400" dirty="0">
                <a:solidFill>
                  <a:srgbClr val="002060"/>
                </a:solidFill>
                <a:latin typeface="宋体" pitchFamily="2" charset="-122"/>
                <a:ea typeface="宋体" pitchFamily="2" charset="-122"/>
                <a:cs typeface="Times New Roman" pitchFamily="18" charset="0"/>
              </a:rPr>
              <a:t>程序对应一个中断类型</a:t>
            </a:r>
            <a:r>
              <a:rPr lang="zh-CN" altLang="en-US" sz="2400" dirty="0" smtClean="0">
                <a:solidFill>
                  <a:srgbClr val="002060"/>
                </a:solidFill>
                <a:latin typeface="宋体" pitchFamily="2" charset="-122"/>
                <a:ea typeface="宋体" pitchFamily="2" charset="-122"/>
                <a:cs typeface="Times New Roman" pitchFamily="18" charset="0"/>
              </a:rPr>
              <a:t>号。</a:t>
            </a:r>
            <a:endParaRPr lang="zh-CN" altLang="en-US" sz="2400" dirty="0">
              <a:solidFill>
                <a:srgbClr val="002060"/>
              </a:solidFill>
              <a:latin typeface="宋体" pitchFamily="2" charset="-122"/>
              <a:ea typeface="宋体" pitchFamily="2" charset="-122"/>
              <a:cs typeface="Times New Roman" pitchFamily="18" charset="0"/>
            </a:endParaRPr>
          </a:p>
          <a:p>
            <a:pPr algn="just">
              <a:buFontTx/>
              <a:buNone/>
            </a:pPr>
            <a:r>
              <a:rPr lang="zh-CN" altLang="en-US" sz="2400" dirty="0" smtClean="0">
                <a:solidFill>
                  <a:srgbClr val="3030C0"/>
                </a:solidFill>
                <a:latin typeface="宋体" pitchFamily="2" charset="-122"/>
                <a:ea typeface="宋体" pitchFamily="2" charset="-122"/>
                <a:cs typeface="Times New Roman" pitchFamily="18" charset="0"/>
              </a:rPr>
              <a:t>　　</a:t>
            </a:r>
            <a:r>
              <a:rPr lang="zh-CN" altLang="en-US" sz="2400" dirty="0" smtClean="0">
                <a:solidFill>
                  <a:srgbClr val="3030C0"/>
                </a:solidFill>
                <a:latin typeface="黑体" pitchFamily="49" charset="-122"/>
                <a:ea typeface="黑体" pitchFamily="49" charset="-122"/>
                <a:cs typeface="Times New Roman" pitchFamily="18" charset="0"/>
              </a:rPr>
              <a:t>中</a:t>
            </a:r>
            <a:r>
              <a:rPr lang="zh-CN" altLang="en-US" sz="2400" dirty="0">
                <a:solidFill>
                  <a:srgbClr val="3030C0"/>
                </a:solidFill>
                <a:latin typeface="黑体" pitchFamily="49" charset="-122"/>
                <a:ea typeface="黑体" pitchFamily="49" charset="-122"/>
                <a:cs typeface="Times New Roman" pitchFamily="18" charset="0"/>
              </a:rPr>
              <a:t>断向量表</a:t>
            </a:r>
            <a:r>
              <a:rPr lang="zh-CN" altLang="en-US" sz="2400" dirty="0">
                <a:solidFill>
                  <a:schemeClr val="tx1"/>
                </a:solidFill>
                <a:latin typeface="宋体" pitchFamily="2" charset="-122"/>
                <a:ea typeface="宋体" pitchFamily="2" charset="-122"/>
                <a:cs typeface="Times New Roman" pitchFamily="18" charset="0"/>
              </a:rPr>
              <a:t>：</a:t>
            </a:r>
            <a:r>
              <a:rPr lang="zh-CN" altLang="en-US" sz="2400" spc="-100" dirty="0">
                <a:solidFill>
                  <a:srgbClr val="002060"/>
                </a:solidFill>
                <a:latin typeface="宋体" pitchFamily="2" charset="-122"/>
                <a:ea typeface="宋体" pitchFamily="2" charset="-122"/>
                <a:cs typeface="Times New Roman" pitchFamily="18" charset="0"/>
              </a:rPr>
              <a:t>存放中断向量</a:t>
            </a:r>
            <a:r>
              <a:rPr lang="zh-CN" altLang="en-US" sz="2400" spc="-100" dirty="0" smtClean="0">
                <a:solidFill>
                  <a:srgbClr val="002060"/>
                </a:solidFill>
                <a:latin typeface="宋体" pitchFamily="2" charset="-122"/>
                <a:ea typeface="宋体" pitchFamily="2" charset="-122"/>
                <a:cs typeface="Times New Roman" pitchFamily="18" charset="0"/>
              </a:rPr>
              <a:t>的</a:t>
            </a:r>
            <a:r>
              <a:rPr lang="zh-CN" altLang="en-US" sz="2400" spc="-100" dirty="0">
                <a:solidFill>
                  <a:srgbClr val="002060"/>
                </a:solidFill>
                <a:latin typeface="宋体" pitchFamily="2" charset="-122"/>
                <a:ea typeface="宋体" pitchFamily="2" charset="-122"/>
                <a:cs typeface="Times New Roman" pitchFamily="18" charset="0"/>
              </a:rPr>
              <a:t>存</a:t>
            </a:r>
            <a:r>
              <a:rPr lang="zh-CN" altLang="en-US" sz="2400" spc="-100" dirty="0" smtClean="0">
                <a:solidFill>
                  <a:srgbClr val="002060"/>
                </a:solidFill>
                <a:latin typeface="宋体" pitchFamily="2" charset="-122"/>
                <a:ea typeface="宋体" pitchFamily="2" charset="-122"/>
                <a:cs typeface="Times New Roman" pitchFamily="18" charset="0"/>
              </a:rPr>
              <a:t>储</a:t>
            </a:r>
            <a:r>
              <a:rPr lang="zh-CN" altLang="en-US" sz="2400" spc="-100" dirty="0">
                <a:solidFill>
                  <a:srgbClr val="002060"/>
                </a:solidFill>
                <a:latin typeface="宋体" pitchFamily="2" charset="-122"/>
                <a:ea typeface="宋体" pitchFamily="2" charset="-122"/>
                <a:cs typeface="Times New Roman" pitchFamily="18" charset="0"/>
              </a:rPr>
              <a:t>区</a:t>
            </a:r>
            <a:r>
              <a:rPr lang="zh-CN" altLang="en-US" sz="2400" spc="-100" dirty="0" smtClean="0">
                <a:solidFill>
                  <a:srgbClr val="002060"/>
                </a:solidFill>
                <a:latin typeface="Times New Roman" pitchFamily="18" charset="0"/>
                <a:ea typeface="宋体" pitchFamily="2" charset="-122"/>
                <a:cs typeface="Times New Roman" pitchFamily="18" charset="0"/>
              </a:rPr>
              <a:t>（</a:t>
            </a:r>
            <a:r>
              <a:rPr lang="en-US" altLang="zh-CN" sz="2400" spc="-100" dirty="0" smtClean="0">
                <a:solidFill>
                  <a:srgbClr val="002060"/>
                </a:solidFill>
                <a:latin typeface="Times New Roman" pitchFamily="18" charset="0"/>
                <a:ea typeface="宋体" pitchFamily="2" charset="-122"/>
                <a:cs typeface="Times New Roman" pitchFamily="18" charset="0"/>
              </a:rPr>
              <a:t>0~3FFH</a:t>
            </a:r>
            <a:r>
              <a:rPr lang="zh-CN" altLang="en-US" sz="2400" spc="-100" dirty="0" smtClean="0">
                <a:solidFill>
                  <a:srgbClr val="002060"/>
                </a:solidFill>
                <a:latin typeface="Times New Roman" pitchFamily="18" charset="0"/>
                <a:ea typeface="宋体" pitchFamily="2" charset="-122"/>
                <a:cs typeface="Times New Roman" pitchFamily="18" charset="0"/>
              </a:rPr>
              <a:t>）。</a:t>
            </a:r>
            <a:r>
              <a:rPr lang="zh-CN" altLang="zh-CN" sz="2400" spc="-100" dirty="0" smtClean="0">
                <a:solidFill>
                  <a:srgbClr val="002060"/>
                </a:solidFill>
                <a:latin typeface="宋体" pitchFamily="2" charset="-122"/>
                <a:ea typeface="宋体" pitchFamily="2" charset="-122"/>
                <a:cs typeface="Times New Roman" pitchFamily="18" charset="0"/>
              </a:rPr>
              <a:t>根</a:t>
            </a:r>
            <a:r>
              <a:rPr lang="zh-CN" altLang="zh-CN" sz="2400" spc="-100" dirty="0">
                <a:solidFill>
                  <a:srgbClr val="002060"/>
                </a:solidFill>
                <a:latin typeface="宋体" pitchFamily="2" charset="-122"/>
                <a:ea typeface="宋体" pitchFamily="2" charset="-122"/>
                <a:cs typeface="Times New Roman" pitchFamily="18" charset="0"/>
              </a:rPr>
              <a:t>据中断类型号</a:t>
            </a:r>
            <a:r>
              <a:rPr lang="zh-CN" altLang="zh-CN" sz="2400" spc="-100" dirty="0" smtClean="0">
                <a:solidFill>
                  <a:srgbClr val="002060"/>
                </a:solidFill>
                <a:latin typeface="宋体" pitchFamily="2" charset="-122"/>
                <a:ea typeface="宋体" pitchFamily="2" charset="-122"/>
                <a:cs typeface="Times New Roman" pitchFamily="18" charset="0"/>
              </a:rPr>
              <a:t>查中</a:t>
            </a:r>
            <a:r>
              <a:rPr lang="zh-CN" altLang="zh-CN" sz="2400" spc="-100" dirty="0">
                <a:solidFill>
                  <a:srgbClr val="002060"/>
                </a:solidFill>
                <a:latin typeface="宋体" pitchFamily="2" charset="-122"/>
                <a:ea typeface="宋体" pitchFamily="2" charset="-122"/>
                <a:cs typeface="Times New Roman" pitchFamily="18" charset="0"/>
              </a:rPr>
              <a:t>断向量</a:t>
            </a:r>
            <a:r>
              <a:rPr lang="zh-CN" altLang="zh-CN" sz="2400" spc="-100" dirty="0" smtClean="0">
                <a:solidFill>
                  <a:srgbClr val="002060"/>
                </a:solidFill>
                <a:latin typeface="宋体" pitchFamily="2" charset="-122"/>
                <a:ea typeface="宋体" pitchFamily="2" charset="-122"/>
                <a:cs typeface="Times New Roman" pitchFamily="18" charset="0"/>
              </a:rPr>
              <a:t>表</a:t>
            </a:r>
            <a:r>
              <a:rPr lang="zh-CN" altLang="en-US" sz="2400" spc="-100" dirty="0" smtClean="0">
                <a:solidFill>
                  <a:srgbClr val="002060"/>
                </a:solidFill>
                <a:latin typeface="宋体" pitchFamily="2" charset="-122"/>
                <a:ea typeface="宋体" pitchFamily="2" charset="-122"/>
                <a:cs typeface="Times New Roman" pitchFamily="18" charset="0"/>
              </a:rPr>
              <a:t>可</a:t>
            </a:r>
            <a:r>
              <a:rPr lang="zh-CN" altLang="zh-CN" sz="2400" spc="-100" dirty="0" smtClean="0">
                <a:solidFill>
                  <a:srgbClr val="002060"/>
                </a:solidFill>
                <a:latin typeface="宋体" pitchFamily="2" charset="-122"/>
                <a:ea typeface="宋体" pitchFamily="2" charset="-122"/>
                <a:cs typeface="Times New Roman" pitchFamily="18" charset="0"/>
              </a:rPr>
              <a:t>获</a:t>
            </a:r>
            <a:r>
              <a:rPr lang="zh-CN" altLang="zh-CN" sz="2400" spc="-100" dirty="0">
                <a:solidFill>
                  <a:srgbClr val="002060"/>
                </a:solidFill>
                <a:latin typeface="宋体" pitchFamily="2" charset="-122"/>
                <a:ea typeface="宋体" pitchFamily="2" charset="-122"/>
                <a:cs typeface="Times New Roman" pitchFamily="18" charset="0"/>
              </a:rPr>
              <a:t>取相应中断服务子程序的入口地址</a:t>
            </a:r>
            <a:r>
              <a:rPr lang="zh-CN" altLang="en-US" sz="2400" spc="-100" dirty="0" smtClean="0">
                <a:solidFill>
                  <a:srgbClr val="002060"/>
                </a:solidFill>
                <a:latin typeface="宋体" pitchFamily="2" charset="-122"/>
                <a:ea typeface="宋体" pitchFamily="2" charset="-122"/>
                <a:cs typeface="Times New Roman" pitchFamily="18" charset="0"/>
              </a:rPr>
              <a:t>。</a:t>
            </a:r>
            <a:endParaRPr lang="zh-CN" altLang="en-US" sz="2400" spc="-100" dirty="0">
              <a:solidFill>
                <a:schemeClr val="tx1"/>
              </a:solidFill>
              <a:latin typeface="宋体" pitchFamily="2" charset="-122"/>
              <a:ea typeface="宋体" pitchFamily="2" charset="-122"/>
              <a:cs typeface="Times New Roman" pitchFamily="18" charset="0"/>
            </a:endParaRPr>
          </a:p>
        </p:txBody>
      </p:sp>
      <p:grpSp>
        <p:nvGrpSpPr>
          <p:cNvPr id="3" name="组合 2"/>
          <p:cNvGrpSpPr/>
          <p:nvPr/>
        </p:nvGrpSpPr>
        <p:grpSpPr>
          <a:xfrm>
            <a:off x="819051" y="2692022"/>
            <a:ext cx="7137325" cy="3617297"/>
            <a:chOff x="819051" y="2692022"/>
            <a:chExt cx="7137325" cy="3617297"/>
          </a:xfrm>
        </p:grpSpPr>
        <p:pic>
          <p:nvPicPr>
            <p:cNvPr id="30721" name="Picture 1" descr="C:\Users\Administrator\AppData\Roaming\Tencent\Users\44194298\QQ\WinTemp\RichOle\5K7XS[W]V{5K677H~_KGV7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0364" y="2692022"/>
              <a:ext cx="6546012" cy="3617297"/>
            </a:xfrm>
            <a:prstGeom prst="rect">
              <a:avLst/>
            </a:prstGeom>
            <a:noFill/>
            <a:ln>
              <a:solidFill>
                <a:srgbClr val="FF0000"/>
              </a:solidFill>
              <a:prstDash val="dash"/>
            </a:ln>
            <a:extLst>
              <a:ext uri="{909E8E84-426E-40DD-AFC4-6F175D3DCCD1}">
                <a14:hiddenFill xmlns:a14="http://schemas.microsoft.com/office/drawing/2010/main">
                  <a:solidFill>
                    <a:srgbClr val="FFFFFF"/>
                  </a:solidFill>
                </a14:hiddenFill>
              </a:ext>
            </a:extLst>
          </p:spPr>
        </p:pic>
        <p:sp>
          <p:nvSpPr>
            <p:cNvPr id="4" name="Text Box 15"/>
            <p:cNvSpPr txBox="1">
              <a:spLocks noChangeArrowheads="1"/>
            </p:cNvSpPr>
            <p:nvPr/>
          </p:nvSpPr>
          <p:spPr bwMode="auto">
            <a:xfrm>
              <a:off x="819051" y="2781304"/>
              <a:ext cx="464166" cy="33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wordArtVertRtl" wrap="square">
              <a:spAutoFit/>
            </a:bodyPr>
            <a:lstStyle>
              <a:lvl1pPr eaLnBrk="0" hangingPunct="0">
                <a:defRPr kumimoji="1" sz="2400" b="1">
                  <a:solidFill>
                    <a:schemeClr val="tx1"/>
                  </a:solidFill>
                  <a:latin typeface="Times New Roman" pitchFamily="18" charset="0"/>
                  <a:ea typeface="华文楷体" pitchFamily="2" charset="-122"/>
                </a:defRPr>
              </a:lvl1pPr>
              <a:lvl2pPr marL="742950" indent="-285750" eaLnBrk="0" hangingPunct="0">
                <a:defRPr kumimoji="1" sz="2400" b="1">
                  <a:solidFill>
                    <a:schemeClr val="tx1"/>
                  </a:solidFill>
                  <a:latin typeface="Times New Roman" pitchFamily="18" charset="0"/>
                  <a:ea typeface="华文楷体" pitchFamily="2" charset="-122"/>
                </a:defRPr>
              </a:lvl2pPr>
              <a:lvl3pPr marL="1143000" indent="-228600" eaLnBrk="0" hangingPunct="0">
                <a:defRPr kumimoji="1" sz="2400" b="1">
                  <a:solidFill>
                    <a:schemeClr val="tx1"/>
                  </a:solidFill>
                  <a:latin typeface="Times New Roman" pitchFamily="18" charset="0"/>
                  <a:ea typeface="华文楷体" pitchFamily="2" charset="-122"/>
                </a:defRPr>
              </a:lvl3pPr>
              <a:lvl4pPr marL="1600200" indent="-228600" eaLnBrk="0" hangingPunct="0">
                <a:defRPr kumimoji="1" sz="2400" b="1">
                  <a:solidFill>
                    <a:schemeClr val="tx1"/>
                  </a:solidFill>
                  <a:latin typeface="Times New Roman" pitchFamily="18" charset="0"/>
                  <a:ea typeface="华文楷体" pitchFamily="2" charset="-122"/>
                </a:defRPr>
              </a:lvl4pPr>
              <a:lvl5pPr marL="2057400" indent="-228600" eaLnBrk="0" hangingPunct="0">
                <a:defRPr kumimoji="1" sz="2400" b="1">
                  <a:solidFill>
                    <a:schemeClr val="tx1"/>
                  </a:solidFill>
                  <a:latin typeface="Times New Roman" pitchFamily="18" charset="0"/>
                  <a:ea typeface="华文楷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华文楷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华文楷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华文楷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华文楷体" pitchFamily="2" charset="-122"/>
                </a:defRPr>
              </a:lvl9pPr>
            </a:lstStyle>
            <a:p>
              <a:pPr algn="ctr" eaLnBrk="1" hangingPunct="1"/>
              <a:r>
                <a:rPr lang="en-US" altLang="zh-CN" sz="1800" b="0" dirty="0" smtClean="0">
                  <a:solidFill>
                    <a:srgbClr val="003366"/>
                  </a:solidFill>
                  <a:latin typeface="黑体" pitchFamily="49" charset="-122"/>
                  <a:ea typeface="黑体" pitchFamily="49" charset="-122"/>
                </a:rPr>
                <a:t>8086</a:t>
              </a:r>
              <a:r>
                <a:rPr lang="zh-CN" altLang="en-US" sz="1800" b="0" dirty="0" smtClean="0">
                  <a:solidFill>
                    <a:srgbClr val="003366"/>
                  </a:solidFill>
                  <a:latin typeface="黑体" pitchFamily="49" charset="-122"/>
                  <a:ea typeface="黑体" pitchFamily="49" charset="-122"/>
                </a:rPr>
                <a:t>中</a:t>
              </a:r>
              <a:r>
                <a:rPr lang="zh-CN" altLang="en-US" sz="1800" b="0" dirty="0">
                  <a:solidFill>
                    <a:srgbClr val="003366"/>
                  </a:solidFill>
                  <a:latin typeface="黑体" pitchFamily="49" charset="-122"/>
                  <a:ea typeface="黑体" pitchFamily="49" charset="-122"/>
                </a:rPr>
                <a:t>断向量表</a:t>
              </a:r>
            </a:p>
          </p:txBody>
        </p:sp>
      </p:grpSp>
    </p:spTree>
    <p:extLst>
      <p:ext uri="{BB962C8B-B14F-4D97-AF65-F5344CB8AC3E}">
        <p14:creationId xmlns:p14="http://schemas.microsoft.com/office/powerpoint/2010/main" val="1058971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8.2.3  </a:t>
            </a:r>
            <a:r>
              <a:rPr lang="zh-CN" altLang="zh-CN" dirty="0"/>
              <a:t>中断管理</a:t>
            </a:r>
            <a:endParaRPr lang="zh-CN" altLang="en-US" dirty="0"/>
          </a:p>
        </p:txBody>
      </p:sp>
      <p:sp>
        <p:nvSpPr>
          <p:cNvPr id="6" name="标题 1"/>
          <p:cNvSpPr txBox="1">
            <a:spLocks/>
          </p:cNvSpPr>
          <p:nvPr/>
        </p:nvSpPr>
        <p:spPr>
          <a:xfrm>
            <a:off x="540000" y="1124744"/>
            <a:ext cx="4451860"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a:t>１</a:t>
            </a:r>
            <a:r>
              <a:rPr lang="zh-CN" altLang="zh-CN" dirty="0"/>
              <a:t>．中断类型号的获取</a:t>
            </a:r>
            <a:endParaRPr lang="zh-CN" altLang="en-US" dirty="0"/>
          </a:p>
        </p:txBody>
      </p:sp>
      <p:sp>
        <p:nvSpPr>
          <p:cNvPr id="7" name="Text Box 50"/>
          <p:cNvSpPr txBox="1">
            <a:spLocks noChangeArrowheads="1"/>
          </p:cNvSpPr>
          <p:nvPr/>
        </p:nvSpPr>
        <p:spPr bwMode="auto">
          <a:xfrm>
            <a:off x="450000" y="1859165"/>
            <a:ext cx="8244000" cy="4375213"/>
          </a:xfrm>
          <a:prstGeom prst="rect">
            <a:avLst/>
          </a:prstGeom>
          <a:solidFill>
            <a:srgbClr val="DDDDFF">
              <a:alpha val="49804"/>
            </a:srgbClr>
          </a:solidFill>
          <a:ln w="9525">
            <a:solidFill>
              <a:srgbClr val="0070C0"/>
            </a:solidFill>
            <a:prstDash val="solid"/>
            <a:miter lim="800000"/>
            <a:headEnd/>
            <a:tailEnd/>
          </a:ln>
          <a:effectLst/>
          <a:extLst/>
        </p:spPr>
        <p:txBody>
          <a:bodyPr wrap="square" tIns="108000" bIns="72000">
            <a:spAutoFit/>
          </a:bodyPr>
          <a:lstStyle>
            <a:defPPr>
              <a:defRPr lang="zh-CN"/>
            </a:defPPr>
            <a:lvl1pPr algn="just">
              <a:lnSpc>
                <a:spcPct val="120000"/>
              </a:lnSpc>
              <a:spcBef>
                <a:spcPts val="300"/>
              </a:spcBef>
              <a:spcAft>
                <a:spcPts val="300"/>
              </a:spcAft>
              <a:defRPr sz="2400">
                <a:solidFill>
                  <a:srgbClr val="002060"/>
                </a:solidFill>
                <a:latin typeface="Times New Roman" pitchFamily="18" charset="0"/>
                <a:ea typeface="宋体" pitchFamily="2" charset="-122"/>
                <a:cs typeface="Times New Roman" pitchFamily="18" charset="0"/>
              </a:defRPr>
            </a:lvl1pPr>
          </a:lstStyle>
          <a:p>
            <a:pPr>
              <a:lnSpc>
                <a:spcPct val="100000"/>
              </a:lnSpc>
            </a:pPr>
            <a:r>
              <a:rPr lang="zh-CN" altLang="zh-CN" dirty="0" smtClean="0">
                <a:solidFill>
                  <a:srgbClr val="0070C0"/>
                </a:solidFill>
              </a:rPr>
              <a:t>（</a:t>
            </a:r>
            <a:r>
              <a:rPr lang="en-US" altLang="zh-CN" dirty="0">
                <a:solidFill>
                  <a:srgbClr val="0070C0"/>
                </a:solidFill>
              </a:rPr>
              <a:t>1</a:t>
            </a:r>
            <a:r>
              <a:rPr lang="zh-CN" altLang="zh-CN" dirty="0">
                <a:solidFill>
                  <a:srgbClr val="0070C0"/>
                </a:solidFill>
              </a:rPr>
              <a:t>）直接获</a:t>
            </a:r>
            <a:r>
              <a:rPr lang="zh-CN" altLang="zh-CN" dirty="0" smtClean="0">
                <a:solidFill>
                  <a:srgbClr val="0070C0"/>
                </a:solidFill>
              </a:rPr>
              <a:t>取</a:t>
            </a:r>
            <a:r>
              <a:rPr lang="zh-CN" altLang="en-US" dirty="0" smtClean="0">
                <a:solidFill>
                  <a:srgbClr val="0070C0"/>
                </a:solidFill>
              </a:rPr>
              <a:t>：</a:t>
            </a:r>
            <a:endParaRPr lang="zh-CN" altLang="zh-CN" dirty="0">
              <a:solidFill>
                <a:srgbClr val="0070C0"/>
              </a:solidFill>
            </a:endParaRPr>
          </a:p>
          <a:p>
            <a:pPr marL="612000" indent="-342900">
              <a:lnSpc>
                <a:spcPct val="100000"/>
              </a:lnSpc>
              <a:buFont typeface="Arial" pitchFamily="34" charset="0"/>
              <a:buChar char="•"/>
            </a:pPr>
            <a:r>
              <a:rPr lang="zh-CN" altLang="zh-CN" dirty="0"/>
              <a:t>对</a:t>
            </a:r>
            <a:r>
              <a:rPr lang="zh-CN" altLang="zh-CN" dirty="0" smtClean="0"/>
              <a:t>于</a:t>
            </a:r>
            <a:r>
              <a:rPr lang="en-US" altLang="zh-CN" dirty="0" smtClean="0"/>
              <a:t>0</a:t>
            </a:r>
            <a:r>
              <a:rPr lang="zh-CN" altLang="zh-CN" dirty="0"/>
              <a:t>～</a:t>
            </a:r>
            <a:r>
              <a:rPr lang="en-US" altLang="zh-CN" dirty="0" smtClean="0"/>
              <a:t>4</a:t>
            </a:r>
            <a:r>
              <a:rPr lang="zh-CN" altLang="zh-CN" dirty="0" smtClean="0"/>
              <a:t>号中</a:t>
            </a:r>
            <a:r>
              <a:rPr lang="zh-CN" altLang="zh-CN" dirty="0"/>
              <a:t>断，系统已经规定</a:t>
            </a:r>
            <a:r>
              <a:rPr lang="zh-CN" altLang="zh-CN" dirty="0" smtClean="0"/>
              <a:t>了中断原</a:t>
            </a:r>
            <a:r>
              <a:rPr lang="zh-CN" altLang="zh-CN" dirty="0"/>
              <a:t>因</a:t>
            </a:r>
            <a:r>
              <a:rPr lang="zh-CN" altLang="zh-CN" dirty="0" smtClean="0"/>
              <a:t>，只</a:t>
            </a:r>
            <a:r>
              <a:rPr lang="zh-CN" altLang="zh-CN" dirty="0"/>
              <a:t>要有中断产生，</a:t>
            </a:r>
            <a:r>
              <a:rPr lang="en-US" altLang="zh-CN" dirty="0"/>
              <a:t>CPU</a:t>
            </a:r>
            <a:r>
              <a:rPr lang="zh-CN" altLang="zh-CN" dirty="0"/>
              <a:t>就可以确定中断类型</a:t>
            </a:r>
            <a:r>
              <a:rPr lang="zh-CN" altLang="zh-CN" dirty="0" smtClean="0"/>
              <a:t>号</a:t>
            </a:r>
            <a:r>
              <a:rPr lang="zh-CN" altLang="en-US" dirty="0"/>
              <a:t>。</a:t>
            </a:r>
            <a:endParaRPr lang="en-US" altLang="zh-CN" dirty="0" smtClean="0"/>
          </a:p>
          <a:p>
            <a:pPr marL="612000" indent="-342900">
              <a:lnSpc>
                <a:spcPct val="100000"/>
              </a:lnSpc>
              <a:buFont typeface="Arial" pitchFamily="34" charset="0"/>
              <a:buChar char="•"/>
            </a:pPr>
            <a:r>
              <a:rPr lang="zh-CN" altLang="zh-CN" dirty="0" smtClean="0"/>
              <a:t>许</a:t>
            </a:r>
            <a:r>
              <a:rPr lang="zh-CN" altLang="zh-CN" dirty="0"/>
              <a:t>多系统调用功能</a:t>
            </a:r>
            <a:r>
              <a:rPr lang="zh-CN" altLang="zh-CN" dirty="0" smtClean="0"/>
              <a:t>都由</a:t>
            </a:r>
            <a:r>
              <a:rPr lang="en-US" altLang="zh-CN" dirty="0"/>
              <a:t>INT n</a:t>
            </a:r>
            <a:r>
              <a:rPr lang="zh-CN" altLang="zh-CN" dirty="0"/>
              <a:t>指令直接获得中断类型</a:t>
            </a:r>
            <a:r>
              <a:rPr lang="zh-CN" altLang="zh-CN" dirty="0" smtClean="0"/>
              <a:t>号</a:t>
            </a:r>
            <a:r>
              <a:rPr lang="zh-CN" altLang="en-US" dirty="0" smtClean="0"/>
              <a:t>。</a:t>
            </a:r>
            <a:endParaRPr lang="en-US" altLang="zh-CN" dirty="0" smtClean="0"/>
          </a:p>
          <a:p>
            <a:pPr marL="612000" indent="-342900">
              <a:lnSpc>
                <a:spcPct val="100000"/>
              </a:lnSpc>
              <a:buFont typeface="Arial" pitchFamily="34" charset="0"/>
              <a:buChar char="•"/>
            </a:pPr>
            <a:r>
              <a:rPr lang="zh-CN" altLang="zh-CN" dirty="0" smtClean="0"/>
              <a:t>对</a:t>
            </a:r>
            <a:r>
              <a:rPr lang="zh-CN" altLang="zh-CN" dirty="0"/>
              <a:t>于非屏蔽中断，只要</a:t>
            </a:r>
            <a:r>
              <a:rPr lang="en-US" altLang="zh-CN" dirty="0"/>
              <a:t>NMI</a:t>
            </a:r>
            <a:r>
              <a:rPr lang="zh-CN" altLang="zh-CN" dirty="0"/>
              <a:t>引脚有中断请求，</a:t>
            </a:r>
            <a:r>
              <a:rPr lang="en-US" altLang="zh-CN" dirty="0"/>
              <a:t>CPU</a:t>
            </a:r>
            <a:r>
              <a:rPr lang="zh-CN" altLang="zh-CN" dirty="0"/>
              <a:t>会自动调</a:t>
            </a:r>
            <a:r>
              <a:rPr lang="zh-CN" altLang="zh-CN" dirty="0" smtClean="0"/>
              <a:t>用</a:t>
            </a:r>
            <a:r>
              <a:rPr lang="en-US" altLang="zh-CN" dirty="0" smtClean="0"/>
              <a:t>2</a:t>
            </a:r>
            <a:r>
              <a:rPr lang="zh-CN" altLang="en-US" dirty="0" smtClean="0"/>
              <a:t>号</a:t>
            </a:r>
            <a:r>
              <a:rPr lang="zh-CN" altLang="zh-CN" dirty="0" smtClean="0"/>
              <a:t>中</a:t>
            </a:r>
            <a:r>
              <a:rPr lang="zh-CN" altLang="zh-CN" dirty="0"/>
              <a:t>断服务子程序。</a:t>
            </a:r>
          </a:p>
          <a:p>
            <a:pPr>
              <a:lnSpc>
                <a:spcPct val="100000"/>
              </a:lnSpc>
              <a:spcBef>
                <a:spcPts val="1200"/>
              </a:spcBef>
            </a:pPr>
            <a:r>
              <a:rPr lang="zh-CN" altLang="zh-CN" dirty="0" smtClean="0">
                <a:solidFill>
                  <a:srgbClr val="0070C0"/>
                </a:solidFill>
              </a:rPr>
              <a:t>（</a:t>
            </a:r>
            <a:r>
              <a:rPr lang="en-US" altLang="zh-CN" dirty="0">
                <a:solidFill>
                  <a:srgbClr val="0070C0"/>
                </a:solidFill>
              </a:rPr>
              <a:t>2</a:t>
            </a:r>
            <a:r>
              <a:rPr lang="zh-CN" altLang="zh-CN" dirty="0">
                <a:solidFill>
                  <a:srgbClr val="0070C0"/>
                </a:solidFill>
              </a:rPr>
              <a:t>）外部硬件提</a:t>
            </a:r>
            <a:r>
              <a:rPr lang="zh-CN" altLang="zh-CN" dirty="0" smtClean="0">
                <a:solidFill>
                  <a:srgbClr val="0070C0"/>
                </a:solidFill>
              </a:rPr>
              <a:t>供</a:t>
            </a:r>
            <a:r>
              <a:rPr lang="zh-CN" altLang="en-US" dirty="0" smtClean="0">
                <a:solidFill>
                  <a:srgbClr val="0070C0"/>
                </a:solidFill>
              </a:rPr>
              <a:t>：</a:t>
            </a:r>
            <a:endParaRPr lang="zh-CN" altLang="zh-CN" dirty="0">
              <a:solidFill>
                <a:srgbClr val="0070C0"/>
              </a:solidFill>
            </a:endParaRPr>
          </a:p>
          <a:p>
            <a:pPr>
              <a:lnSpc>
                <a:spcPct val="100000"/>
              </a:lnSpc>
            </a:pPr>
            <a:r>
              <a:rPr lang="zh-CN" altLang="en-US" dirty="0" smtClean="0"/>
              <a:t>　　</a:t>
            </a:r>
            <a:r>
              <a:rPr lang="zh-CN" altLang="zh-CN" dirty="0" smtClean="0"/>
              <a:t>对</a:t>
            </a:r>
            <a:r>
              <a:rPr lang="zh-CN" altLang="zh-CN" dirty="0"/>
              <a:t>于外部引入的</a:t>
            </a:r>
            <a:r>
              <a:rPr lang="en-US" altLang="zh-CN" dirty="0"/>
              <a:t>INTR</a:t>
            </a:r>
            <a:r>
              <a:rPr lang="zh-CN" altLang="zh-CN" dirty="0"/>
              <a:t>中断，系统中有专门的硬件中断控制器</a:t>
            </a:r>
            <a:r>
              <a:rPr lang="en-US" altLang="zh-CN" dirty="0"/>
              <a:t>8259A</a:t>
            </a:r>
            <a:r>
              <a:rPr lang="zh-CN" altLang="zh-CN" dirty="0"/>
              <a:t>进行中断管理，由</a:t>
            </a:r>
            <a:r>
              <a:rPr lang="en-US" altLang="zh-CN" dirty="0"/>
              <a:t>8259A</a:t>
            </a:r>
            <a:r>
              <a:rPr lang="zh-CN" altLang="zh-CN" dirty="0"/>
              <a:t>负责向</a:t>
            </a:r>
            <a:r>
              <a:rPr lang="en-US" altLang="zh-CN" dirty="0"/>
              <a:t>CPU</a:t>
            </a:r>
            <a:r>
              <a:rPr lang="zh-CN" altLang="zh-CN" dirty="0"/>
              <a:t>提供被响</a:t>
            </a:r>
            <a:r>
              <a:rPr lang="zh-CN" altLang="zh-CN" dirty="0" smtClean="0"/>
              <a:t>应</a:t>
            </a:r>
            <a:r>
              <a:rPr lang="zh-CN" altLang="en-US" dirty="0" smtClean="0"/>
              <a:t>的</a:t>
            </a:r>
            <a:r>
              <a:rPr lang="zh-CN" altLang="zh-CN" dirty="0" smtClean="0"/>
              <a:t>中</a:t>
            </a:r>
            <a:r>
              <a:rPr lang="zh-CN" altLang="zh-CN" dirty="0"/>
              <a:t>断源的中断类型号</a:t>
            </a:r>
            <a:r>
              <a:rPr lang="zh-CN" altLang="zh-CN" dirty="0" smtClean="0"/>
              <a:t>。</a:t>
            </a:r>
            <a:endParaRPr lang="zh-CN" altLang="zh-CN" dirty="0"/>
          </a:p>
        </p:txBody>
      </p:sp>
    </p:spTree>
    <p:extLst>
      <p:ext uri="{BB962C8B-B14F-4D97-AF65-F5344CB8AC3E}">
        <p14:creationId xmlns:p14="http://schemas.microsoft.com/office/powerpoint/2010/main" val="1448131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6545382"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2</a:t>
            </a:r>
            <a:r>
              <a:rPr lang="zh-CN" altLang="zh-CN" sz="3200" b="0" spc="0" dirty="0">
                <a:solidFill>
                  <a:schemeClr val="tx1"/>
                </a:solidFill>
                <a:ea typeface="黑体" pitchFamily="49" charset="-122"/>
              </a:rPr>
              <a:t>．中断服务子程序入口地址的确定</a:t>
            </a:r>
            <a:endParaRPr lang="zh-CN" altLang="en-US" sz="3200" b="0" spc="0" dirty="0">
              <a:solidFill>
                <a:schemeClr val="tx1"/>
              </a:solidFill>
              <a:ea typeface="黑体" pitchFamily="49" charset="-122"/>
            </a:endParaRPr>
          </a:p>
        </p:txBody>
      </p:sp>
      <p:sp>
        <p:nvSpPr>
          <p:cNvPr id="3" name="矩形 2"/>
          <p:cNvSpPr/>
          <p:nvPr/>
        </p:nvSpPr>
        <p:spPr>
          <a:xfrm>
            <a:off x="360000" y="1804348"/>
            <a:ext cx="8424000" cy="1289753"/>
          </a:xfrm>
          <a:prstGeom prst="rect">
            <a:avLst/>
          </a:prstGeom>
          <a:solidFill>
            <a:srgbClr val="F2F2F2">
              <a:alpha val="50196"/>
            </a:srgbClr>
          </a:solidFill>
          <a:ln w="9525">
            <a:solidFill>
              <a:srgbClr val="FF0000"/>
            </a:solidFill>
            <a:prstDash val="dash"/>
            <a:miter lim="800000"/>
            <a:headEnd/>
            <a:tailEnd/>
          </a:ln>
          <a:effectLst/>
        </p:spPr>
        <p:txBody>
          <a:bodyPr wrap="square" tIns="108000" bIns="72000">
            <a:spAutoFit/>
          </a:bodyPr>
          <a:lstStyle/>
          <a:p>
            <a:pPr algn="just">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8086 </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根据获得的中断类型号，将其乘以</a:t>
            </a:r>
            <a:r>
              <a:rPr lang="en-US" altLang="zh-CN" sz="2400" dirty="0">
                <a:solidFill>
                  <a:srgbClr val="002060"/>
                </a:solidFill>
                <a:latin typeface="Times New Roman" pitchFamily="18" charset="0"/>
                <a:ea typeface="宋体" pitchFamily="2" charset="-122"/>
                <a:cs typeface="Times New Roman" pitchFamily="18" charset="0"/>
              </a:rPr>
              <a:t>4</a:t>
            </a:r>
            <a:r>
              <a:rPr lang="zh-CN" altLang="zh-CN" sz="2400" dirty="0">
                <a:solidFill>
                  <a:srgbClr val="002060"/>
                </a:solidFill>
                <a:latin typeface="Times New Roman" pitchFamily="18" charset="0"/>
                <a:ea typeface="宋体" pitchFamily="2" charset="-122"/>
                <a:cs typeface="Times New Roman" pitchFamily="18" charset="0"/>
              </a:rPr>
              <a:t>后，得到在中断向量表中的存储地址，按照这个地址从中断向量表中取出中断向量，并送入</a:t>
            </a:r>
            <a:r>
              <a:rPr lang="en-US" altLang="zh-CN" sz="2400" dirty="0">
                <a:solidFill>
                  <a:srgbClr val="002060"/>
                </a:solidFill>
                <a:latin typeface="Times New Roman" pitchFamily="18" charset="0"/>
                <a:ea typeface="宋体" pitchFamily="2" charset="-122"/>
                <a:cs typeface="Times New Roman" pitchFamily="18" charset="0"/>
              </a:rPr>
              <a:t>CS:IP</a:t>
            </a:r>
            <a:r>
              <a:rPr lang="zh-CN" altLang="zh-CN" sz="2400" dirty="0">
                <a:solidFill>
                  <a:srgbClr val="002060"/>
                </a:solidFill>
                <a:latin typeface="Times New Roman" pitchFamily="18" charset="0"/>
                <a:ea typeface="宋体" pitchFamily="2" charset="-122"/>
                <a:cs typeface="Times New Roman" pitchFamily="18" charset="0"/>
              </a:rPr>
              <a:t>，从而转入中断服务子程序执行。</a:t>
            </a:r>
          </a:p>
        </p:txBody>
      </p:sp>
      <p:sp>
        <p:nvSpPr>
          <p:cNvPr id="6"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8.2.3  </a:t>
            </a:r>
            <a:r>
              <a:rPr lang="zh-CN" altLang="zh-CN" smtClean="0"/>
              <a:t>中断管理</a:t>
            </a:r>
            <a:endParaRPr lang="zh-CN" altLang="en-US" dirty="0"/>
          </a:p>
        </p:txBody>
      </p:sp>
      <p:sp>
        <p:nvSpPr>
          <p:cNvPr id="7" name="标题 1"/>
          <p:cNvSpPr txBox="1">
            <a:spLocks/>
          </p:cNvSpPr>
          <p:nvPr/>
        </p:nvSpPr>
        <p:spPr>
          <a:xfrm>
            <a:off x="540000" y="3216316"/>
            <a:ext cx="3262432"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a:t>3</a:t>
            </a:r>
            <a:r>
              <a:rPr lang="zh-CN" altLang="zh-CN" dirty="0"/>
              <a:t>．中断响应顺序</a:t>
            </a:r>
            <a:endParaRPr lang="zh-CN" altLang="en-US" dirty="0"/>
          </a:p>
        </p:txBody>
      </p:sp>
      <p:sp>
        <p:nvSpPr>
          <p:cNvPr id="8" name="矩形 7"/>
          <p:cNvSpPr/>
          <p:nvPr/>
        </p:nvSpPr>
        <p:spPr>
          <a:xfrm>
            <a:off x="360000" y="3873099"/>
            <a:ext cx="8424000" cy="2436221"/>
          </a:xfrm>
          <a:prstGeom prst="rect">
            <a:avLst/>
          </a:prstGeom>
          <a:solidFill>
            <a:srgbClr val="F2F2F2">
              <a:alpha val="50196"/>
            </a:srgbClr>
          </a:solidFill>
          <a:ln w="9525">
            <a:solidFill>
              <a:srgbClr val="FF0000"/>
            </a:solidFill>
            <a:prstDash val="dash"/>
            <a:miter lim="800000"/>
            <a:headEnd/>
            <a:tailEnd/>
          </a:ln>
          <a:effectLst/>
        </p:spPr>
        <p:txBody>
          <a:bodyPr wrap="square" tIns="108000" bIns="72000">
            <a:spAutoFit/>
          </a:bodyPr>
          <a:lstStyle/>
          <a:p>
            <a:pPr>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en-US" altLang="zh-CN" sz="2400" dirty="0">
                <a:solidFill>
                  <a:srgbClr val="002060"/>
                </a:solidFill>
                <a:latin typeface="Times New Roman" pitchFamily="18" charset="0"/>
                <a:ea typeface="宋体" pitchFamily="2" charset="-122"/>
                <a:cs typeface="Times New Roman" pitchFamily="18" charset="0"/>
              </a:rPr>
              <a:t>8086</a:t>
            </a:r>
            <a:r>
              <a:rPr lang="zh-CN" altLang="zh-CN" sz="2400" dirty="0">
                <a:solidFill>
                  <a:srgbClr val="002060"/>
                </a:solidFill>
                <a:latin typeface="Times New Roman" pitchFamily="18" charset="0"/>
                <a:ea typeface="宋体" pitchFamily="2" charset="-122"/>
                <a:cs typeface="Times New Roman" pitchFamily="18" charset="0"/>
              </a:rPr>
              <a:t>内部的中断控制逻辑电路负责将各类中断源的中</a:t>
            </a:r>
            <a:r>
              <a:rPr lang="zh-CN" altLang="zh-CN" sz="2400" dirty="0" smtClean="0">
                <a:solidFill>
                  <a:srgbClr val="002060"/>
                </a:solidFill>
                <a:latin typeface="Times New Roman" pitchFamily="18" charset="0"/>
                <a:ea typeface="宋体" pitchFamily="2" charset="-122"/>
                <a:cs typeface="Times New Roman" pitchFamily="18" charset="0"/>
              </a:rPr>
              <a:t>断</a:t>
            </a:r>
            <a:r>
              <a:rPr lang="zh-CN" altLang="en-US" sz="2400" dirty="0">
                <a:solidFill>
                  <a:srgbClr val="002060"/>
                </a:solidFill>
                <a:latin typeface="Times New Roman" pitchFamily="18" charset="0"/>
                <a:ea typeface="宋体" pitchFamily="2" charset="-122"/>
                <a:cs typeface="Times New Roman" pitchFamily="18" charset="0"/>
              </a:rPr>
              <a:t>优</a:t>
            </a:r>
            <a:r>
              <a:rPr lang="zh-CN" altLang="zh-CN" sz="2400" dirty="0" smtClean="0">
                <a:solidFill>
                  <a:srgbClr val="002060"/>
                </a:solidFill>
                <a:latin typeface="Times New Roman" pitchFamily="18" charset="0"/>
                <a:ea typeface="宋体" pitchFamily="2" charset="-122"/>
                <a:cs typeface="Times New Roman" pitchFamily="18" charset="0"/>
              </a:rPr>
              <a:t>先</a:t>
            </a:r>
            <a:r>
              <a:rPr lang="zh-CN" altLang="zh-CN" sz="2400" dirty="0">
                <a:solidFill>
                  <a:srgbClr val="002060"/>
                </a:solidFill>
                <a:latin typeface="Times New Roman" pitchFamily="18" charset="0"/>
                <a:ea typeface="宋体" pitchFamily="2" charset="-122"/>
                <a:cs typeface="Times New Roman" pitchFamily="18" charset="0"/>
              </a:rPr>
              <a:t>级排队，其由高到低的优先级顺</a:t>
            </a:r>
            <a:r>
              <a:rPr lang="zh-CN" altLang="zh-CN" sz="2400" dirty="0" smtClean="0">
                <a:solidFill>
                  <a:srgbClr val="002060"/>
                </a:solidFill>
                <a:latin typeface="Times New Roman" pitchFamily="18" charset="0"/>
                <a:ea typeface="宋体" pitchFamily="2" charset="-122"/>
                <a:cs typeface="Times New Roman" pitchFamily="18" charset="0"/>
              </a:rPr>
              <a:t>序：</a:t>
            </a:r>
            <a:endParaRPr lang="en-US" altLang="zh-CN" sz="2400" dirty="0" smtClean="0">
              <a:solidFill>
                <a:srgbClr val="002060"/>
              </a:solidFill>
              <a:latin typeface="Times New Roman" pitchFamily="18" charset="0"/>
              <a:ea typeface="宋体" pitchFamily="2" charset="-122"/>
              <a:cs typeface="Times New Roman" pitchFamily="18" charset="0"/>
            </a:endParaRPr>
          </a:p>
          <a:p>
            <a:r>
              <a:rPr lang="zh-CN" altLang="en-US" sz="2400" dirty="0" smtClean="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1</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内</a:t>
            </a:r>
            <a:r>
              <a:rPr lang="zh-CN" altLang="zh-CN" sz="2400" dirty="0">
                <a:solidFill>
                  <a:srgbClr val="002060"/>
                </a:solidFill>
                <a:latin typeface="Times New Roman" pitchFamily="18" charset="0"/>
                <a:ea typeface="宋体" pitchFamily="2" charset="-122"/>
                <a:cs typeface="Times New Roman" pitchFamily="18" charset="0"/>
              </a:rPr>
              <a:t>部中断（包括除法出错中断、指令中断、溢出中断</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r>
              <a:rPr lang="zh-CN" altLang="en-US" sz="2400" dirty="0" smtClean="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2）</a:t>
            </a:r>
            <a:r>
              <a:rPr lang="zh-CN" altLang="zh-CN" sz="2400" dirty="0" smtClean="0">
                <a:solidFill>
                  <a:srgbClr val="002060"/>
                </a:solidFill>
                <a:latin typeface="Times New Roman" pitchFamily="18" charset="0"/>
                <a:ea typeface="宋体" pitchFamily="2" charset="-122"/>
                <a:cs typeface="Times New Roman" pitchFamily="18" charset="0"/>
              </a:rPr>
              <a:t>非</a:t>
            </a:r>
            <a:r>
              <a:rPr lang="zh-CN" altLang="zh-CN" sz="2400" dirty="0">
                <a:solidFill>
                  <a:srgbClr val="002060"/>
                </a:solidFill>
                <a:latin typeface="Times New Roman" pitchFamily="18" charset="0"/>
                <a:ea typeface="宋体" pitchFamily="2" charset="-122"/>
                <a:cs typeface="Times New Roman" pitchFamily="18" charset="0"/>
              </a:rPr>
              <a:t>屏蔽中</a:t>
            </a:r>
            <a:r>
              <a:rPr lang="zh-CN" altLang="zh-CN" sz="2400" dirty="0" smtClean="0">
                <a:solidFill>
                  <a:srgbClr val="002060"/>
                </a:solidFill>
                <a:latin typeface="Times New Roman" pitchFamily="18" charset="0"/>
                <a:ea typeface="宋体" pitchFamily="2" charset="-122"/>
                <a:cs typeface="Times New Roman" pitchFamily="18" charset="0"/>
              </a:rPr>
              <a:t>断</a:t>
            </a:r>
            <a:endParaRPr lang="en-US" altLang="zh-CN" sz="2400" dirty="0" smtClean="0">
              <a:solidFill>
                <a:srgbClr val="002060"/>
              </a:solidFill>
              <a:latin typeface="Times New Roman" pitchFamily="18" charset="0"/>
              <a:ea typeface="宋体" pitchFamily="2" charset="-122"/>
              <a:cs typeface="Times New Roman" pitchFamily="18" charset="0"/>
            </a:endParaRPr>
          </a:p>
          <a:p>
            <a:r>
              <a:rPr lang="en-US" altLang="zh-CN" sz="2400" dirty="0" smtClean="0">
                <a:solidFill>
                  <a:srgbClr val="002060"/>
                </a:solidFill>
                <a:latin typeface="Times New Roman" pitchFamily="18" charset="0"/>
                <a:ea typeface="宋体" pitchFamily="2" charset="-122"/>
                <a:cs typeface="Times New Roman" pitchFamily="18" charset="0"/>
              </a:rPr>
              <a:t> 3）</a:t>
            </a:r>
            <a:r>
              <a:rPr lang="zh-CN" altLang="zh-CN" sz="2400" dirty="0" smtClean="0">
                <a:solidFill>
                  <a:srgbClr val="002060"/>
                </a:solidFill>
                <a:latin typeface="Times New Roman" pitchFamily="18" charset="0"/>
                <a:ea typeface="宋体" pitchFamily="2" charset="-122"/>
                <a:cs typeface="Times New Roman" pitchFamily="18" charset="0"/>
              </a:rPr>
              <a:t>可</a:t>
            </a:r>
            <a:r>
              <a:rPr lang="zh-CN" altLang="zh-CN" sz="2400" dirty="0">
                <a:solidFill>
                  <a:srgbClr val="002060"/>
                </a:solidFill>
                <a:latin typeface="Times New Roman" pitchFamily="18" charset="0"/>
                <a:ea typeface="宋体" pitchFamily="2" charset="-122"/>
                <a:cs typeface="Times New Roman" pitchFamily="18" charset="0"/>
              </a:rPr>
              <a:t>屏蔽中</a:t>
            </a:r>
            <a:r>
              <a:rPr lang="zh-CN" altLang="zh-CN" sz="2400" dirty="0" smtClean="0">
                <a:solidFill>
                  <a:srgbClr val="002060"/>
                </a:solidFill>
                <a:latin typeface="Times New Roman" pitchFamily="18" charset="0"/>
                <a:ea typeface="宋体" pitchFamily="2" charset="-122"/>
                <a:cs typeface="Times New Roman" pitchFamily="18" charset="0"/>
              </a:rPr>
              <a:t>断</a:t>
            </a:r>
            <a:r>
              <a:rPr lang="zh-CN" altLang="en-US" sz="2400" spc="-50" dirty="0" smtClean="0">
                <a:solidFill>
                  <a:srgbClr val="002060"/>
                </a:solidFill>
                <a:latin typeface="Times New Roman" pitchFamily="18" charset="0"/>
                <a:ea typeface="宋体" pitchFamily="2" charset="-122"/>
                <a:cs typeface="Times New Roman" pitchFamily="18" charset="0"/>
              </a:rPr>
              <a:t>（</a:t>
            </a:r>
            <a:r>
              <a:rPr lang="zh-CN" altLang="zh-CN" sz="2400" spc="-100" dirty="0" smtClean="0">
                <a:solidFill>
                  <a:srgbClr val="002060"/>
                </a:solidFill>
                <a:latin typeface="Times New Roman" pitchFamily="18" charset="0"/>
                <a:ea typeface="宋体" pitchFamily="2" charset="-122"/>
                <a:cs typeface="Times New Roman" pitchFamily="18" charset="0"/>
              </a:rPr>
              <a:t>各</a:t>
            </a:r>
            <a:r>
              <a:rPr lang="zh-CN" altLang="zh-CN" sz="2400" spc="-100" dirty="0">
                <a:solidFill>
                  <a:srgbClr val="002060"/>
                </a:solidFill>
                <a:latin typeface="Times New Roman" pitchFamily="18" charset="0"/>
                <a:ea typeface="宋体" pitchFamily="2" charset="-122"/>
                <a:cs typeface="Times New Roman" pitchFamily="18" charset="0"/>
              </a:rPr>
              <a:t>个可屏蔽中断请</a:t>
            </a:r>
            <a:r>
              <a:rPr lang="zh-CN" altLang="zh-CN" sz="2400" spc="-100" dirty="0" smtClean="0">
                <a:solidFill>
                  <a:srgbClr val="002060"/>
                </a:solidFill>
                <a:latin typeface="Times New Roman" pitchFamily="18" charset="0"/>
                <a:ea typeface="宋体" pitchFamily="2" charset="-122"/>
                <a:cs typeface="Times New Roman" pitchFamily="18" charset="0"/>
              </a:rPr>
              <a:t>求优</a:t>
            </a:r>
            <a:r>
              <a:rPr lang="zh-CN" altLang="zh-CN" sz="2400" spc="-100" dirty="0">
                <a:solidFill>
                  <a:srgbClr val="002060"/>
                </a:solidFill>
                <a:latin typeface="Times New Roman" pitchFamily="18" charset="0"/>
                <a:ea typeface="宋体" pitchFamily="2" charset="-122"/>
                <a:cs typeface="Times New Roman" pitchFamily="18" charset="0"/>
              </a:rPr>
              <a:t>先级由</a:t>
            </a:r>
            <a:r>
              <a:rPr lang="en-US" altLang="zh-CN" sz="2400" spc="-100" dirty="0">
                <a:solidFill>
                  <a:srgbClr val="002060"/>
                </a:solidFill>
                <a:latin typeface="Times New Roman" pitchFamily="18" charset="0"/>
                <a:ea typeface="宋体" pitchFamily="2" charset="-122"/>
                <a:cs typeface="Times New Roman" pitchFamily="18" charset="0"/>
              </a:rPr>
              <a:t>8259A</a:t>
            </a:r>
            <a:r>
              <a:rPr lang="zh-CN" altLang="zh-CN" sz="2400" spc="-100" dirty="0">
                <a:solidFill>
                  <a:srgbClr val="002060"/>
                </a:solidFill>
                <a:latin typeface="Times New Roman" pitchFamily="18" charset="0"/>
                <a:ea typeface="宋体" pitchFamily="2" charset="-122"/>
                <a:cs typeface="Times New Roman" pitchFamily="18" charset="0"/>
              </a:rPr>
              <a:t>排队确定</a:t>
            </a:r>
            <a:r>
              <a:rPr lang="zh-CN" altLang="en-US" sz="2400" spc="-50" dirty="0">
                <a:solidFill>
                  <a:srgbClr val="002060"/>
                </a:solidFill>
                <a:latin typeface="Times New Roman" pitchFamily="18" charset="0"/>
                <a:ea typeface="宋体" pitchFamily="2" charset="-122"/>
                <a:cs typeface="Times New Roman" pitchFamily="18" charset="0"/>
              </a:rPr>
              <a:t>）</a:t>
            </a:r>
            <a:endParaRPr lang="zh-CN" altLang="zh-CN" sz="2400" spc="-50" dirty="0">
              <a:solidFill>
                <a:srgbClr val="002060"/>
              </a:solidFill>
              <a:latin typeface="Times New Roman" pitchFamily="18" charset="0"/>
              <a:ea typeface="宋体" pitchFamily="2" charset="-122"/>
              <a:cs typeface="Times New Roman" pitchFamily="18" charset="0"/>
            </a:endParaRPr>
          </a:p>
          <a:p>
            <a:r>
              <a:rPr lang="en-US" altLang="zh-CN" sz="2400" dirty="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4）</a:t>
            </a:r>
            <a:r>
              <a:rPr lang="zh-CN" altLang="zh-CN" sz="2400" dirty="0" smtClean="0">
                <a:solidFill>
                  <a:srgbClr val="002060"/>
                </a:solidFill>
                <a:latin typeface="Times New Roman" pitchFamily="18" charset="0"/>
                <a:ea typeface="宋体" pitchFamily="2" charset="-122"/>
                <a:cs typeface="Times New Roman" pitchFamily="18" charset="0"/>
              </a:rPr>
              <a:t>单</a:t>
            </a:r>
            <a:r>
              <a:rPr lang="zh-CN" altLang="zh-CN" sz="2400" dirty="0">
                <a:solidFill>
                  <a:srgbClr val="002060"/>
                </a:solidFill>
                <a:latin typeface="Times New Roman" pitchFamily="18" charset="0"/>
                <a:ea typeface="宋体" pitchFamily="2" charset="-122"/>
                <a:cs typeface="Times New Roman" pitchFamily="18" charset="0"/>
              </a:rPr>
              <a:t>步中断</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3716926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25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Right)">
                                      <p:cBhvr>
                                        <p:cTn id="15" dur="500"/>
                                        <p:tgtEl>
                                          <p:spTgt spid="7"/>
                                        </p:tgtEl>
                                      </p:cBhvr>
                                    </p:animEffect>
                                  </p:childTnLst>
                                </p:cTn>
                              </p:par>
                            </p:childTnLst>
                          </p:cTn>
                        </p:par>
                        <p:par>
                          <p:cTn id="16" fill="hold">
                            <p:stCondLst>
                              <p:cond delay="500"/>
                            </p:stCondLst>
                            <p:childTnLst>
                              <p:par>
                                <p:cTn id="17" presetID="1" presetClass="entr" presetSubtype="0" fill="hold" grpId="0" nodeType="afterEffect">
                                  <p:stCondLst>
                                    <p:cond delay="25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11"/>
          <p:cNvSpPr txBox="1">
            <a:spLocks noChangeArrowheads="1"/>
          </p:cNvSpPr>
          <p:nvPr/>
        </p:nvSpPr>
        <p:spPr bwMode="auto">
          <a:xfrm>
            <a:off x="360000" y="3068960"/>
            <a:ext cx="8280000" cy="3168000"/>
          </a:xfrm>
          <a:prstGeom prst="rect">
            <a:avLst/>
          </a:prstGeom>
          <a:solidFill>
            <a:schemeClr val="bg1">
              <a:lumMod val="95000"/>
            </a:schemeClr>
          </a:solidFill>
          <a:ln>
            <a:solidFill>
              <a:srgbClr val="FF0000"/>
            </a:solidFill>
            <a:prstDash val="dash"/>
          </a:ln>
          <a:effectLst/>
          <a:extLst/>
        </p:spPr>
        <p:txBody>
          <a:bodyPr wrap="square" lIns="108000" tIns="108000" rIns="0" bIns="0">
            <a:spAutoFit/>
          </a:bodyPr>
          <a:lstStyle>
            <a:defPPr>
              <a:defRPr lang="zh-CN"/>
            </a:defPPr>
            <a:lvl1pPr>
              <a:lnSpc>
                <a:spcPct val="135000"/>
              </a:lnSpc>
              <a:buFontTx/>
              <a:buNone/>
              <a:defRPr sz="2400">
                <a:solidFill>
                  <a:srgbClr val="002060"/>
                </a:solidFill>
                <a:latin typeface="宋体" pitchFamily="2" charset="-122"/>
                <a:ea typeface="宋体" pitchFamily="2" charset="-122"/>
                <a:cs typeface="Times New Roman" pitchFamily="18" charset="0"/>
              </a:defRPr>
            </a:lvl1pPr>
          </a:lstStyle>
          <a:p>
            <a:pPr>
              <a:lnSpc>
                <a:spcPct val="100000"/>
              </a:lnSpc>
            </a:pPr>
            <a:r>
              <a:rPr lang="zh-CN" altLang="en-US" dirty="0" smtClean="0">
                <a:solidFill>
                  <a:srgbClr val="0070C0"/>
                </a:solidFill>
                <a:latin typeface="黑体" pitchFamily="49" charset="-122"/>
                <a:ea typeface="黑体" pitchFamily="49" charset="-122"/>
              </a:rPr>
              <a:t>　</a:t>
            </a:r>
            <a:r>
              <a:rPr lang="zh-CN" altLang="zh-CN" dirty="0" smtClean="0">
                <a:solidFill>
                  <a:srgbClr val="0070C0"/>
                </a:solidFill>
                <a:latin typeface="黑体" pitchFamily="49" charset="-122"/>
                <a:ea typeface="黑体" pitchFamily="49" charset="-122"/>
              </a:rPr>
              <a:t>方</a:t>
            </a:r>
            <a:r>
              <a:rPr lang="zh-CN" altLang="zh-CN" dirty="0">
                <a:solidFill>
                  <a:srgbClr val="0070C0"/>
                </a:solidFill>
                <a:latin typeface="黑体" pitchFamily="49" charset="-122"/>
                <a:ea typeface="黑体" pitchFamily="49" charset="-122"/>
              </a:rPr>
              <a:t>法</a:t>
            </a:r>
            <a:r>
              <a:rPr lang="en-US" altLang="zh-CN" dirty="0" smtClean="0">
                <a:solidFill>
                  <a:srgbClr val="0070C0"/>
                </a:solidFill>
                <a:latin typeface="黑体" pitchFamily="49" charset="-122"/>
                <a:ea typeface="黑体" pitchFamily="49" charset="-122"/>
              </a:rPr>
              <a:t>1 </a:t>
            </a:r>
            <a:r>
              <a:rPr lang="zh-CN" altLang="zh-CN" dirty="0" smtClean="0">
                <a:solidFill>
                  <a:srgbClr val="0070C0"/>
                </a:solidFill>
                <a:latin typeface="黑体" pitchFamily="49" charset="-122"/>
                <a:ea typeface="黑体" pitchFamily="49" charset="-122"/>
              </a:rPr>
              <a:t>使</a:t>
            </a:r>
            <a:r>
              <a:rPr lang="zh-CN" altLang="zh-CN" dirty="0">
                <a:solidFill>
                  <a:srgbClr val="0070C0"/>
                </a:solidFill>
                <a:latin typeface="黑体" pitchFamily="49" charset="-122"/>
                <a:ea typeface="黑体" pitchFamily="49" charset="-122"/>
              </a:rPr>
              <a:t>用</a:t>
            </a:r>
            <a:r>
              <a:rPr lang="en-US" altLang="zh-CN" dirty="0">
                <a:solidFill>
                  <a:srgbClr val="0070C0"/>
                </a:solidFill>
                <a:latin typeface="黑体" pitchFamily="49" charset="-122"/>
                <a:ea typeface="黑体" pitchFamily="49" charset="-122"/>
              </a:rPr>
              <a:t>MOV</a:t>
            </a:r>
            <a:r>
              <a:rPr lang="zh-CN" altLang="zh-CN" dirty="0">
                <a:solidFill>
                  <a:srgbClr val="0070C0"/>
                </a:solidFill>
                <a:latin typeface="黑体" pitchFamily="49" charset="-122"/>
                <a:ea typeface="黑体" pitchFamily="49" charset="-122"/>
              </a:rPr>
              <a:t>指令直接装入</a:t>
            </a:r>
            <a:r>
              <a:rPr lang="zh-CN" altLang="zh-CN" dirty="0" smtClean="0">
                <a:solidFill>
                  <a:srgbClr val="0070C0"/>
                </a:solidFill>
                <a:latin typeface="黑体" pitchFamily="49" charset="-122"/>
                <a:ea typeface="黑体" pitchFamily="49" charset="-122"/>
              </a:rPr>
              <a:t>法</a:t>
            </a:r>
            <a:r>
              <a:rPr lang="zh-CN" altLang="en-US" dirty="0" smtClean="0">
                <a:solidFill>
                  <a:srgbClr val="0070C0"/>
                </a:solidFill>
                <a:latin typeface="黑体" pitchFamily="49" charset="-122"/>
                <a:ea typeface="黑体" pitchFamily="49" charset="-122"/>
              </a:rPr>
              <a:t>：</a:t>
            </a:r>
            <a:endParaRPr lang="en-US" altLang="zh-CN" dirty="0" smtClean="0">
              <a:solidFill>
                <a:srgbClr val="0070C0"/>
              </a:solidFill>
              <a:latin typeface="黑体" pitchFamily="49" charset="-122"/>
              <a:ea typeface="黑体" pitchFamily="49" charset="-122"/>
            </a:endParaRPr>
          </a:p>
          <a:p>
            <a:pPr>
              <a:lnSpc>
                <a:spcPct val="100000"/>
              </a:lnSpc>
            </a:pPr>
            <a:r>
              <a:rPr lang="en-US" altLang="zh-CN" dirty="0" smtClean="0"/>
              <a:t>XOR AX,AX</a:t>
            </a:r>
            <a:endParaRPr lang="zh-CN" altLang="zh-CN" dirty="0"/>
          </a:p>
          <a:p>
            <a:pPr>
              <a:lnSpc>
                <a:spcPct val="100000"/>
              </a:lnSpc>
            </a:pPr>
            <a:r>
              <a:rPr lang="en-US" altLang="zh-CN" dirty="0" smtClean="0"/>
              <a:t>MOV DS,AX　　　;</a:t>
            </a:r>
            <a:r>
              <a:rPr lang="zh-CN" altLang="zh-CN" dirty="0"/>
              <a:t>确定中断向量表的段基址为</a:t>
            </a:r>
            <a:r>
              <a:rPr lang="en-US" altLang="zh-CN" dirty="0"/>
              <a:t>0000H</a:t>
            </a:r>
            <a:endParaRPr lang="zh-CN" altLang="zh-CN" dirty="0"/>
          </a:p>
          <a:p>
            <a:pPr>
              <a:lnSpc>
                <a:spcPct val="100000"/>
              </a:lnSpc>
            </a:pPr>
            <a:r>
              <a:rPr lang="en-US" altLang="zh-CN" dirty="0" smtClean="0"/>
              <a:t>MOV BX,60H*4 　;</a:t>
            </a:r>
            <a:r>
              <a:rPr lang="zh-CN" altLang="zh-CN" spc="-230" dirty="0"/>
              <a:t>确定</a:t>
            </a:r>
            <a:r>
              <a:rPr lang="en-US" altLang="zh-CN" spc="-230" dirty="0"/>
              <a:t>60H</a:t>
            </a:r>
            <a:r>
              <a:rPr lang="zh-CN" altLang="zh-CN" spc="-230" dirty="0"/>
              <a:t>号中断向</a:t>
            </a:r>
            <a:r>
              <a:rPr lang="zh-CN" altLang="zh-CN" spc="-230" dirty="0" smtClean="0"/>
              <a:t>量</a:t>
            </a:r>
            <a:r>
              <a:rPr lang="zh-CN" altLang="en-US" spc="-230" dirty="0" smtClean="0"/>
              <a:t>位于</a:t>
            </a:r>
            <a:r>
              <a:rPr lang="zh-CN" altLang="zh-CN" spc="-230" dirty="0" smtClean="0"/>
              <a:t>中</a:t>
            </a:r>
            <a:r>
              <a:rPr lang="zh-CN" altLang="zh-CN" spc="-230" dirty="0"/>
              <a:t>断向量</a:t>
            </a:r>
            <a:r>
              <a:rPr lang="zh-CN" altLang="zh-CN" spc="-230" dirty="0" smtClean="0"/>
              <a:t>表的</a:t>
            </a:r>
            <a:r>
              <a:rPr lang="zh-CN" altLang="zh-CN" spc="-230" dirty="0"/>
              <a:t>偏移地址</a:t>
            </a:r>
          </a:p>
          <a:p>
            <a:pPr>
              <a:lnSpc>
                <a:spcPct val="100000"/>
              </a:lnSpc>
            </a:pPr>
            <a:r>
              <a:rPr lang="en-US" altLang="zh-CN" dirty="0" smtClean="0"/>
              <a:t>MOV AX,OFFSET INT_PRO</a:t>
            </a:r>
            <a:endParaRPr lang="zh-CN" altLang="zh-CN" dirty="0"/>
          </a:p>
          <a:p>
            <a:pPr>
              <a:lnSpc>
                <a:spcPct val="100000"/>
              </a:lnSpc>
            </a:pPr>
            <a:r>
              <a:rPr lang="en-US" altLang="zh-CN" dirty="0" smtClean="0"/>
              <a:t>MOV [</a:t>
            </a:r>
            <a:r>
              <a:rPr lang="en-US" altLang="zh-CN" dirty="0"/>
              <a:t>BX],</a:t>
            </a:r>
            <a:r>
              <a:rPr lang="en-US" altLang="zh-CN" dirty="0" smtClean="0"/>
              <a:t>AX　　;</a:t>
            </a:r>
            <a:r>
              <a:rPr lang="zh-CN" altLang="zh-CN" spc="-100" dirty="0"/>
              <a:t>向中断向量表装入</a:t>
            </a:r>
            <a:r>
              <a:rPr lang="en-US" altLang="zh-CN" spc="-100" dirty="0"/>
              <a:t>INT_PRO</a:t>
            </a:r>
            <a:r>
              <a:rPr lang="zh-CN" altLang="zh-CN" spc="-100" dirty="0"/>
              <a:t>子程序的偏移地址</a:t>
            </a:r>
          </a:p>
          <a:p>
            <a:pPr>
              <a:lnSpc>
                <a:spcPct val="100000"/>
              </a:lnSpc>
            </a:pPr>
            <a:r>
              <a:rPr lang="en-US" altLang="zh-CN" dirty="0" smtClean="0"/>
              <a:t>MOV AX,SEG </a:t>
            </a:r>
            <a:r>
              <a:rPr lang="en-US" altLang="zh-CN" dirty="0"/>
              <a:t>INT_PRO</a:t>
            </a:r>
            <a:endParaRPr lang="zh-CN" altLang="zh-CN" dirty="0"/>
          </a:p>
          <a:p>
            <a:pPr>
              <a:lnSpc>
                <a:spcPct val="100000"/>
              </a:lnSpc>
            </a:pPr>
            <a:r>
              <a:rPr lang="en-US" altLang="zh-CN" dirty="0" smtClean="0"/>
              <a:t>MOV [</a:t>
            </a:r>
            <a:r>
              <a:rPr lang="en-US" altLang="zh-CN" dirty="0"/>
              <a:t>BX+2],</a:t>
            </a:r>
            <a:r>
              <a:rPr lang="en-US" altLang="zh-CN" dirty="0" smtClean="0"/>
              <a:t>AX　;</a:t>
            </a:r>
            <a:r>
              <a:rPr lang="zh-CN" altLang="zh-CN" spc="-50" dirty="0"/>
              <a:t>向中断向量表装入</a:t>
            </a:r>
            <a:r>
              <a:rPr lang="en-US" altLang="zh-CN" spc="-50" dirty="0"/>
              <a:t>INT_PRO</a:t>
            </a:r>
            <a:r>
              <a:rPr lang="zh-CN" altLang="zh-CN" spc="-50" dirty="0"/>
              <a:t>子程序的段基址</a:t>
            </a:r>
          </a:p>
        </p:txBody>
      </p:sp>
      <p:sp>
        <p:nvSpPr>
          <p:cNvPr id="10" name="Text Box 211"/>
          <p:cNvSpPr txBox="1">
            <a:spLocks noChangeArrowheads="1"/>
          </p:cNvSpPr>
          <p:nvPr/>
        </p:nvSpPr>
        <p:spPr bwMode="auto">
          <a:xfrm>
            <a:off x="436200" y="3145160"/>
            <a:ext cx="8280000" cy="3168000"/>
          </a:xfrm>
          <a:prstGeom prst="rect">
            <a:avLst/>
          </a:prstGeom>
          <a:solidFill>
            <a:schemeClr val="bg1">
              <a:lumMod val="95000"/>
            </a:schemeClr>
          </a:solidFill>
          <a:ln>
            <a:solidFill>
              <a:srgbClr val="FF0000"/>
            </a:solidFill>
            <a:prstDash val="dash"/>
          </a:ln>
          <a:effectLst/>
          <a:extLst/>
        </p:spPr>
        <p:txBody>
          <a:bodyPr wrap="square" lIns="108000" tIns="108000" rIns="0" bIns="0">
            <a:spAutoFit/>
          </a:bodyPr>
          <a:lstStyle>
            <a:defPPr>
              <a:defRPr lang="zh-CN"/>
            </a:defPPr>
            <a:lvl1pPr>
              <a:lnSpc>
                <a:spcPct val="100000"/>
              </a:lnSpc>
              <a:buFontTx/>
              <a:buNone/>
              <a:defRPr sz="2400">
                <a:solidFill>
                  <a:srgbClr val="002060"/>
                </a:solidFill>
                <a:latin typeface="宋体" pitchFamily="2" charset="-122"/>
                <a:ea typeface="宋体" pitchFamily="2" charset="-122"/>
                <a:cs typeface="Times New Roman" pitchFamily="18" charset="0"/>
              </a:defRPr>
            </a:lvl1pPr>
          </a:lstStyle>
          <a:p>
            <a:pPr>
              <a:lnSpc>
                <a:spcPct val="90000"/>
              </a:lnSpc>
            </a:pPr>
            <a:r>
              <a:rPr lang="zh-CN" altLang="en-US" dirty="0">
                <a:solidFill>
                  <a:srgbClr val="0070C0"/>
                </a:solidFill>
                <a:latin typeface="黑体" pitchFamily="49" charset="-122"/>
                <a:ea typeface="黑体" pitchFamily="49" charset="-122"/>
              </a:rPr>
              <a:t>　</a:t>
            </a:r>
            <a:r>
              <a:rPr lang="zh-CN" altLang="zh-CN" dirty="0">
                <a:solidFill>
                  <a:srgbClr val="0070C0"/>
                </a:solidFill>
                <a:latin typeface="黑体" pitchFamily="49" charset="-122"/>
                <a:ea typeface="黑体" pitchFamily="49" charset="-122"/>
              </a:rPr>
              <a:t>方法</a:t>
            </a:r>
            <a:r>
              <a:rPr lang="en-US" altLang="zh-CN" dirty="0">
                <a:solidFill>
                  <a:srgbClr val="0070C0"/>
                </a:solidFill>
                <a:latin typeface="黑体" pitchFamily="49" charset="-122"/>
                <a:ea typeface="黑体" pitchFamily="49" charset="-122"/>
              </a:rPr>
              <a:t>2 </a:t>
            </a:r>
            <a:r>
              <a:rPr lang="zh-CN" altLang="zh-CN" dirty="0">
                <a:solidFill>
                  <a:srgbClr val="0070C0"/>
                </a:solidFill>
                <a:latin typeface="黑体" pitchFamily="49" charset="-122"/>
                <a:ea typeface="黑体" pitchFamily="49" charset="-122"/>
              </a:rPr>
              <a:t>使用串存指令装入法</a:t>
            </a:r>
            <a:r>
              <a:rPr lang="zh-CN" altLang="en-US" dirty="0">
                <a:solidFill>
                  <a:srgbClr val="0070C0"/>
                </a:solidFill>
                <a:latin typeface="黑体" pitchFamily="49" charset="-122"/>
                <a:ea typeface="黑体" pitchFamily="49" charset="-122"/>
              </a:rPr>
              <a:t>：</a:t>
            </a:r>
            <a:endParaRPr lang="en-US" altLang="zh-CN" dirty="0">
              <a:solidFill>
                <a:srgbClr val="0070C0"/>
              </a:solidFill>
              <a:latin typeface="黑体" pitchFamily="49" charset="-122"/>
              <a:ea typeface="黑体" pitchFamily="49" charset="-122"/>
            </a:endParaRPr>
          </a:p>
          <a:p>
            <a:pPr>
              <a:lnSpc>
                <a:spcPct val="90000"/>
              </a:lnSpc>
            </a:pPr>
            <a:r>
              <a:rPr lang="en-US" altLang="zh-CN" dirty="0" smtClean="0"/>
              <a:t>CLD </a:t>
            </a:r>
            <a:endParaRPr lang="zh-CN" altLang="zh-CN" dirty="0"/>
          </a:p>
          <a:p>
            <a:pPr>
              <a:lnSpc>
                <a:spcPct val="90000"/>
              </a:lnSpc>
            </a:pPr>
            <a:r>
              <a:rPr lang="en-US" altLang="zh-CN" dirty="0"/>
              <a:t>XOR </a:t>
            </a:r>
            <a:r>
              <a:rPr lang="en-US" altLang="zh-CN" dirty="0" smtClean="0"/>
              <a:t>AX,AX</a:t>
            </a:r>
            <a:endParaRPr lang="zh-CN" altLang="zh-CN" dirty="0"/>
          </a:p>
          <a:p>
            <a:pPr>
              <a:lnSpc>
                <a:spcPct val="90000"/>
              </a:lnSpc>
            </a:pPr>
            <a:r>
              <a:rPr lang="en-US" altLang="zh-CN" dirty="0"/>
              <a:t>MOV </a:t>
            </a:r>
            <a:r>
              <a:rPr lang="en-US" altLang="zh-CN" dirty="0" smtClean="0"/>
              <a:t>ES,AX　　　;</a:t>
            </a:r>
            <a:r>
              <a:rPr lang="zh-CN" altLang="zh-CN" dirty="0"/>
              <a:t>确定中断向量表的段基址为</a:t>
            </a:r>
            <a:r>
              <a:rPr lang="en-US" altLang="zh-CN" dirty="0"/>
              <a:t>0000H</a:t>
            </a:r>
            <a:endParaRPr lang="zh-CN" altLang="zh-CN" dirty="0"/>
          </a:p>
          <a:p>
            <a:pPr>
              <a:lnSpc>
                <a:spcPct val="90000"/>
              </a:lnSpc>
            </a:pPr>
            <a:r>
              <a:rPr lang="en-US" altLang="zh-CN" dirty="0"/>
              <a:t>MOV </a:t>
            </a:r>
            <a:r>
              <a:rPr lang="en-US" altLang="zh-CN" dirty="0" smtClean="0"/>
              <a:t>DI,60H*4</a:t>
            </a:r>
            <a:r>
              <a:rPr lang="zh-CN" altLang="en-US" dirty="0"/>
              <a:t> </a:t>
            </a:r>
            <a:r>
              <a:rPr lang="en-US" altLang="zh-CN" dirty="0" smtClean="0"/>
              <a:t>　;</a:t>
            </a:r>
            <a:r>
              <a:rPr lang="zh-CN" altLang="zh-CN" spc="-230" dirty="0"/>
              <a:t>确定</a:t>
            </a:r>
            <a:r>
              <a:rPr lang="en-US" altLang="zh-CN" spc="-230" dirty="0"/>
              <a:t>60H</a:t>
            </a:r>
            <a:r>
              <a:rPr lang="zh-CN" altLang="zh-CN" spc="-230" dirty="0"/>
              <a:t>号中断向</a:t>
            </a:r>
            <a:r>
              <a:rPr lang="zh-CN" altLang="zh-CN" spc="-230" dirty="0" smtClean="0"/>
              <a:t>量</a:t>
            </a:r>
            <a:r>
              <a:rPr lang="zh-CN" altLang="en-US" spc="-230" dirty="0" smtClean="0"/>
              <a:t>位于</a:t>
            </a:r>
            <a:r>
              <a:rPr lang="zh-CN" altLang="zh-CN" spc="-230" dirty="0" smtClean="0"/>
              <a:t>中</a:t>
            </a:r>
            <a:r>
              <a:rPr lang="zh-CN" altLang="zh-CN" spc="-230" dirty="0"/>
              <a:t>断向量</a:t>
            </a:r>
            <a:r>
              <a:rPr lang="zh-CN" altLang="zh-CN" spc="-230" dirty="0" smtClean="0"/>
              <a:t>表的</a:t>
            </a:r>
            <a:r>
              <a:rPr lang="zh-CN" altLang="zh-CN" spc="-230" dirty="0"/>
              <a:t>偏移地址</a:t>
            </a:r>
          </a:p>
          <a:p>
            <a:pPr>
              <a:lnSpc>
                <a:spcPct val="90000"/>
              </a:lnSpc>
            </a:pPr>
            <a:r>
              <a:rPr lang="en-US" altLang="zh-CN" dirty="0"/>
              <a:t>MOV </a:t>
            </a:r>
            <a:r>
              <a:rPr lang="en-US" altLang="zh-CN" dirty="0" smtClean="0"/>
              <a:t>AX,OFFSET </a:t>
            </a:r>
            <a:r>
              <a:rPr lang="en-US" altLang="zh-CN" dirty="0"/>
              <a:t>INT_PRO </a:t>
            </a:r>
            <a:endParaRPr lang="zh-CN" altLang="zh-CN" dirty="0"/>
          </a:p>
          <a:p>
            <a:pPr>
              <a:lnSpc>
                <a:spcPct val="90000"/>
              </a:lnSpc>
            </a:pPr>
            <a:r>
              <a:rPr lang="en-US" altLang="zh-CN" dirty="0" smtClean="0"/>
              <a:t>STOSW　　　　　;</a:t>
            </a:r>
            <a:r>
              <a:rPr lang="zh-CN" altLang="zh-CN" spc="-200" dirty="0"/>
              <a:t>向中断向量表装入</a:t>
            </a:r>
            <a:r>
              <a:rPr lang="en-US" altLang="zh-CN" spc="-200" dirty="0"/>
              <a:t>INT_PRO</a:t>
            </a:r>
            <a:r>
              <a:rPr lang="zh-CN" altLang="zh-CN" spc="-200" dirty="0"/>
              <a:t>子程序的偏移地址</a:t>
            </a:r>
          </a:p>
          <a:p>
            <a:pPr>
              <a:lnSpc>
                <a:spcPct val="90000"/>
              </a:lnSpc>
            </a:pPr>
            <a:r>
              <a:rPr lang="en-US" altLang="zh-CN" dirty="0"/>
              <a:t>MOV </a:t>
            </a:r>
            <a:r>
              <a:rPr lang="en-US" altLang="zh-CN" dirty="0" smtClean="0"/>
              <a:t>AX,SEG </a:t>
            </a:r>
            <a:r>
              <a:rPr lang="en-US" altLang="zh-CN" dirty="0"/>
              <a:t>INT_PRO</a:t>
            </a:r>
            <a:endParaRPr lang="zh-CN" altLang="zh-CN" dirty="0"/>
          </a:p>
          <a:p>
            <a:pPr>
              <a:lnSpc>
                <a:spcPct val="90000"/>
              </a:lnSpc>
            </a:pPr>
            <a:r>
              <a:rPr lang="en-US" altLang="zh-CN" dirty="0" smtClean="0"/>
              <a:t>STOSW　　　　　;</a:t>
            </a:r>
            <a:r>
              <a:rPr lang="zh-CN" altLang="zh-CN" spc="-100" dirty="0"/>
              <a:t>向中断向量表装入</a:t>
            </a:r>
            <a:r>
              <a:rPr lang="en-US" altLang="zh-CN" spc="-100" dirty="0"/>
              <a:t>INT_PRO</a:t>
            </a:r>
            <a:r>
              <a:rPr lang="zh-CN" altLang="zh-CN" spc="-100" dirty="0"/>
              <a:t>子程序的段基址</a:t>
            </a:r>
          </a:p>
        </p:txBody>
      </p:sp>
      <p:sp>
        <p:nvSpPr>
          <p:cNvPr id="11" name="Text Box 211"/>
          <p:cNvSpPr txBox="1">
            <a:spLocks noChangeArrowheads="1"/>
          </p:cNvSpPr>
          <p:nvPr/>
        </p:nvSpPr>
        <p:spPr bwMode="auto">
          <a:xfrm>
            <a:off x="512400" y="3221360"/>
            <a:ext cx="8280000" cy="3100643"/>
          </a:xfrm>
          <a:prstGeom prst="rect">
            <a:avLst/>
          </a:prstGeom>
          <a:solidFill>
            <a:schemeClr val="bg1">
              <a:lumMod val="95000"/>
            </a:schemeClr>
          </a:solidFill>
          <a:ln>
            <a:solidFill>
              <a:srgbClr val="FF0000"/>
            </a:solidFill>
            <a:prstDash val="dash"/>
          </a:ln>
          <a:effectLst/>
          <a:extLst/>
        </p:spPr>
        <p:txBody>
          <a:bodyPr wrap="square" lIns="108000" tIns="108000" rIns="0" bIns="0">
            <a:spAutoFit/>
          </a:bodyPr>
          <a:lstStyle>
            <a:defPPr>
              <a:defRPr lang="zh-CN"/>
            </a:defPPr>
            <a:lvl1pPr>
              <a:lnSpc>
                <a:spcPct val="135000"/>
              </a:lnSpc>
              <a:buFontTx/>
              <a:buNone/>
              <a:defRPr sz="2400">
                <a:solidFill>
                  <a:srgbClr val="002060"/>
                </a:solidFill>
                <a:latin typeface="宋体" pitchFamily="2" charset="-122"/>
                <a:ea typeface="宋体" pitchFamily="2" charset="-122"/>
                <a:cs typeface="Times New Roman" pitchFamily="18" charset="0"/>
              </a:defRPr>
            </a:lvl1pPr>
          </a:lstStyle>
          <a:p>
            <a:pPr>
              <a:lnSpc>
                <a:spcPct val="90000"/>
              </a:lnSpc>
            </a:pPr>
            <a:r>
              <a:rPr lang="zh-CN" altLang="en-US" dirty="0" smtClean="0"/>
              <a:t>　</a:t>
            </a:r>
            <a:r>
              <a:rPr lang="zh-CN" altLang="zh-CN" dirty="0" smtClean="0">
                <a:solidFill>
                  <a:srgbClr val="0070C0"/>
                </a:solidFill>
                <a:latin typeface="黑体" pitchFamily="49" charset="-122"/>
                <a:ea typeface="黑体" pitchFamily="49" charset="-122"/>
              </a:rPr>
              <a:t>方法</a:t>
            </a:r>
            <a:r>
              <a:rPr lang="en-US" altLang="zh-CN" dirty="0" smtClean="0">
                <a:solidFill>
                  <a:srgbClr val="0070C0"/>
                </a:solidFill>
                <a:latin typeface="黑体" pitchFamily="49" charset="-122"/>
                <a:ea typeface="黑体" pitchFamily="49" charset="-122"/>
              </a:rPr>
              <a:t>3 </a:t>
            </a:r>
            <a:r>
              <a:rPr lang="zh-CN" altLang="zh-CN" dirty="0" smtClean="0">
                <a:solidFill>
                  <a:srgbClr val="0070C0"/>
                </a:solidFill>
                <a:latin typeface="黑体" pitchFamily="49" charset="-122"/>
                <a:ea typeface="黑体" pitchFamily="49" charset="-122"/>
              </a:rPr>
              <a:t>使用</a:t>
            </a:r>
            <a:r>
              <a:rPr lang="zh-CN" altLang="zh-CN" dirty="0">
                <a:solidFill>
                  <a:srgbClr val="0070C0"/>
                </a:solidFill>
                <a:latin typeface="黑体" pitchFamily="49" charset="-122"/>
                <a:ea typeface="黑体" pitchFamily="49" charset="-122"/>
              </a:rPr>
              <a:t>系统功能调用装入法</a:t>
            </a:r>
            <a:r>
              <a:rPr lang="zh-CN" altLang="en-US" dirty="0" smtClean="0">
                <a:solidFill>
                  <a:srgbClr val="0070C0"/>
                </a:solidFill>
                <a:latin typeface="黑体" pitchFamily="49" charset="-122"/>
                <a:ea typeface="黑体" pitchFamily="49" charset="-122"/>
              </a:rPr>
              <a:t>：</a:t>
            </a:r>
            <a:endParaRPr lang="en-US" altLang="zh-CN" dirty="0" smtClean="0">
              <a:solidFill>
                <a:srgbClr val="0070C0"/>
              </a:solidFill>
              <a:latin typeface="黑体" pitchFamily="49" charset="-122"/>
              <a:ea typeface="黑体" pitchFamily="49" charset="-122"/>
            </a:endParaRPr>
          </a:p>
          <a:p>
            <a:pPr>
              <a:lnSpc>
                <a:spcPct val="90000"/>
              </a:lnSpc>
            </a:pPr>
            <a:r>
              <a:rPr lang="en-US" altLang="zh-CN" dirty="0" smtClean="0"/>
              <a:t>PUSH DS</a:t>
            </a:r>
            <a:endParaRPr lang="zh-CN" altLang="zh-CN" dirty="0"/>
          </a:p>
          <a:p>
            <a:pPr>
              <a:lnSpc>
                <a:spcPct val="90000"/>
              </a:lnSpc>
            </a:pPr>
            <a:r>
              <a:rPr lang="en-US" altLang="zh-CN" dirty="0"/>
              <a:t>MOV </a:t>
            </a:r>
            <a:r>
              <a:rPr lang="en-US" altLang="zh-CN" dirty="0" smtClean="0"/>
              <a:t>AX,SEG </a:t>
            </a:r>
            <a:r>
              <a:rPr lang="en-US" altLang="zh-CN" dirty="0"/>
              <a:t>INT_PRO	</a:t>
            </a:r>
            <a:endParaRPr lang="zh-CN" altLang="zh-CN" dirty="0"/>
          </a:p>
          <a:p>
            <a:pPr>
              <a:lnSpc>
                <a:spcPct val="90000"/>
              </a:lnSpc>
            </a:pPr>
            <a:r>
              <a:rPr lang="en-US" altLang="zh-CN" dirty="0"/>
              <a:t>MOV </a:t>
            </a:r>
            <a:r>
              <a:rPr lang="en-US" altLang="zh-CN" dirty="0" smtClean="0"/>
              <a:t>DS,AX　　　;</a:t>
            </a:r>
            <a:r>
              <a:rPr lang="zh-CN" altLang="zh-CN" dirty="0"/>
              <a:t>取</a:t>
            </a:r>
            <a:r>
              <a:rPr lang="en-US" altLang="zh-CN" dirty="0"/>
              <a:t>INT_PRO</a:t>
            </a:r>
            <a:r>
              <a:rPr lang="zh-CN" altLang="zh-CN" dirty="0"/>
              <a:t>子程序的段基址，预置于</a:t>
            </a:r>
            <a:r>
              <a:rPr lang="en-US" altLang="zh-CN" dirty="0"/>
              <a:t>DS</a:t>
            </a:r>
            <a:r>
              <a:rPr lang="zh-CN" altLang="zh-CN" dirty="0"/>
              <a:t>中</a:t>
            </a:r>
          </a:p>
          <a:p>
            <a:pPr>
              <a:lnSpc>
                <a:spcPct val="90000"/>
              </a:lnSpc>
            </a:pPr>
            <a:r>
              <a:rPr lang="en-US" altLang="zh-CN" dirty="0" smtClean="0"/>
              <a:t>LEA DX,INT_PRO ;</a:t>
            </a:r>
            <a:r>
              <a:rPr lang="zh-CN" altLang="zh-CN" dirty="0"/>
              <a:t>取</a:t>
            </a:r>
            <a:r>
              <a:rPr lang="en-US" altLang="zh-CN" dirty="0"/>
              <a:t>INT_PRO</a:t>
            </a:r>
            <a:r>
              <a:rPr lang="zh-CN" altLang="zh-CN" dirty="0"/>
              <a:t>子程序的偏移地</a:t>
            </a:r>
            <a:r>
              <a:rPr lang="zh-CN" altLang="zh-CN" dirty="0" smtClean="0"/>
              <a:t>址</a:t>
            </a:r>
            <a:r>
              <a:rPr lang="zh-CN" altLang="en-US" dirty="0"/>
              <a:t>，</a:t>
            </a:r>
            <a:r>
              <a:rPr lang="zh-CN" altLang="en-US" dirty="0" smtClean="0"/>
              <a:t>置</a:t>
            </a:r>
            <a:r>
              <a:rPr lang="zh-CN" altLang="zh-CN" dirty="0" smtClean="0"/>
              <a:t>于</a:t>
            </a:r>
            <a:r>
              <a:rPr lang="en-US" altLang="zh-CN" dirty="0"/>
              <a:t>DX</a:t>
            </a:r>
            <a:r>
              <a:rPr lang="zh-CN" altLang="zh-CN" dirty="0"/>
              <a:t>中</a:t>
            </a:r>
          </a:p>
          <a:p>
            <a:pPr>
              <a:lnSpc>
                <a:spcPct val="90000"/>
              </a:lnSpc>
            </a:pPr>
            <a:r>
              <a:rPr lang="en-US" altLang="zh-CN" dirty="0"/>
              <a:t>MOV </a:t>
            </a:r>
            <a:r>
              <a:rPr lang="en-US" altLang="zh-CN" dirty="0" smtClean="0"/>
              <a:t>AL,60H 　　;</a:t>
            </a:r>
            <a:r>
              <a:rPr lang="zh-CN" altLang="zh-CN" dirty="0"/>
              <a:t>中断类型号</a:t>
            </a:r>
            <a:r>
              <a:rPr lang="en-US" altLang="zh-CN" dirty="0"/>
              <a:t>60H</a:t>
            </a:r>
            <a:r>
              <a:rPr lang="zh-CN" altLang="zh-CN" dirty="0"/>
              <a:t>预置于</a:t>
            </a:r>
            <a:r>
              <a:rPr lang="en-US" altLang="zh-CN" dirty="0"/>
              <a:t>AL</a:t>
            </a:r>
            <a:r>
              <a:rPr lang="zh-CN" altLang="zh-CN" dirty="0"/>
              <a:t>中</a:t>
            </a:r>
          </a:p>
          <a:p>
            <a:pPr>
              <a:lnSpc>
                <a:spcPct val="90000"/>
              </a:lnSpc>
            </a:pPr>
            <a:r>
              <a:rPr lang="en-US" altLang="zh-CN" dirty="0"/>
              <a:t>MOV </a:t>
            </a:r>
            <a:r>
              <a:rPr lang="en-US" altLang="zh-CN" dirty="0" smtClean="0"/>
              <a:t>AH,25H</a:t>
            </a:r>
            <a:endParaRPr lang="zh-CN" altLang="zh-CN" dirty="0"/>
          </a:p>
          <a:p>
            <a:pPr>
              <a:lnSpc>
                <a:spcPct val="90000"/>
              </a:lnSpc>
            </a:pPr>
            <a:r>
              <a:rPr lang="en-US" altLang="zh-CN" dirty="0"/>
              <a:t>INT </a:t>
            </a:r>
            <a:r>
              <a:rPr lang="en-US" altLang="zh-CN" dirty="0" smtClean="0"/>
              <a:t>21H　　　　;</a:t>
            </a:r>
            <a:r>
              <a:rPr lang="en-US" altLang="zh-CN" dirty="0"/>
              <a:t>25H</a:t>
            </a:r>
            <a:r>
              <a:rPr lang="zh-CN" altLang="zh-CN" dirty="0"/>
              <a:t>号系统功能调用</a:t>
            </a:r>
          </a:p>
          <a:p>
            <a:pPr>
              <a:lnSpc>
                <a:spcPct val="90000"/>
              </a:lnSpc>
            </a:pPr>
            <a:r>
              <a:rPr lang="en-US" altLang="zh-CN" dirty="0"/>
              <a:t>POP </a:t>
            </a:r>
            <a:r>
              <a:rPr lang="en-US" altLang="zh-CN" dirty="0" smtClean="0"/>
              <a:t>DS</a:t>
            </a:r>
            <a:endParaRPr lang="zh-CN" altLang="zh-CN" dirty="0"/>
          </a:p>
        </p:txBody>
      </p:sp>
      <p:sp>
        <p:nvSpPr>
          <p:cNvPr id="2" name="标题 1"/>
          <p:cNvSpPr>
            <a:spLocks noGrp="1"/>
          </p:cNvSpPr>
          <p:nvPr>
            <p:ph type="title"/>
          </p:nvPr>
        </p:nvSpPr>
        <p:spPr>
          <a:xfrm>
            <a:off x="540000" y="1124744"/>
            <a:ext cx="4083169"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4</a:t>
            </a:r>
            <a:r>
              <a:rPr lang="zh-CN" altLang="zh-CN" sz="3200" b="0" spc="0" dirty="0">
                <a:solidFill>
                  <a:schemeClr val="tx1"/>
                </a:solidFill>
                <a:ea typeface="黑体" pitchFamily="49" charset="-122"/>
              </a:rPr>
              <a:t>．中断向量表的设置</a:t>
            </a:r>
            <a:endParaRPr lang="zh-CN" altLang="en-US" sz="3200" b="0" spc="0" dirty="0">
              <a:solidFill>
                <a:schemeClr val="tx1"/>
              </a:solidFill>
              <a:ea typeface="黑体" pitchFamily="49" charset="-122"/>
            </a:endParaRPr>
          </a:p>
        </p:txBody>
      </p:sp>
      <p:sp>
        <p:nvSpPr>
          <p:cNvPr id="3" name="矩形 2"/>
          <p:cNvSpPr/>
          <p:nvPr/>
        </p:nvSpPr>
        <p:spPr>
          <a:xfrm>
            <a:off x="360000" y="1669276"/>
            <a:ext cx="8424000" cy="811367"/>
          </a:xfrm>
          <a:prstGeom prst="rect">
            <a:avLst/>
          </a:prstGeom>
          <a:noFill/>
          <a:ln w="9525">
            <a:noFill/>
            <a:prstDash val="dash"/>
            <a:miter lim="800000"/>
            <a:headEnd/>
            <a:tailEnd/>
          </a:ln>
          <a:effectLst/>
        </p:spPr>
        <p:txBody>
          <a:bodyPr wrap="square" tIns="36000" bIns="36000">
            <a:spAutoFit/>
          </a:bodyPr>
          <a:lstStyle/>
          <a:p>
            <a:pPr algn="just">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开机上电时，中断向量</a:t>
            </a:r>
            <a:r>
              <a:rPr lang="zh-CN" altLang="en-US" sz="2400" dirty="0">
                <a:solidFill>
                  <a:srgbClr val="002060"/>
                </a:solidFill>
                <a:latin typeface="Times New Roman" pitchFamily="18" charset="0"/>
                <a:ea typeface="宋体" pitchFamily="2" charset="-122"/>
                <a:cs typeface="Times New Roman" pitchFamily="18" charset="0"/>
              </a:rPr>
              <a:t>被</a:t>
            </a:r>
            <a:r>
              <a:rPr lang="zh-CN" altLang="zh-CN" sz="2400" dirty="0">
                <a:solidFill>
                  <a:srgbClr val="002060"/>
                </a:solidFill>
                <a:latin typeface="Times New Roman" pitchFamily="18" charset="0"/>
                <a:ea typeface="宋体" pitchFamily="2" charset="-122"/>
                <a:cs typeface="Times New Roman" pitchFamily="18" charset="0"/>
              </a:rPr>
              <a:t>装入内存最低端</a:t>
            </a:r>
            <a:r>
              <a:rPr lang="en-US" altLang="zh-CN" sz="2400" dirty="0" smtClean="0">
                <a:solidFill>
                  <a:srgbClr val="002060"/>
                </a:solidFill>
                <a:latin typeface="Times New Roman" pitchFamily="18" charset="0"/>
                <a:ea typeface="宋体" pitchFamily="2" charset="-122"/>
                <a:cs typeface="Times New Roman" pitchFamily="18" charset="0"/>
              </a:rPr>
              <a:t>0~3FFH</a:t>
            </a:r>
            <a:r>
              <a:rPr lang="zh-CN" altLang="zh-CN" sz="2400" dirty="0">
                <a:solidFill>
                  <a:srgbClr val="002060"/>
                </a:solidFill>
                <a:latin typeface="Times New Roman" pitchFamily="18" charset="0"/>
                <a:ea typeface="宋体" pitchFamily="2" charset="-122"/>
                <a:cs typeface="Times New Roman" pitchFamily="18" charset="0"/>
              </a:rPr>
              <a:t>区间</a:t>
            </a:r>
            <a:r>
              <a:rPr lang="zh-CN" altLang="en-US" sz="2400" dirty="0">
                <a:solidFill>
                  <a:srgbClr val="002060"/>
                </a:solidFill>
                <a:latin typeface="Times New Roman" pitchFamily="18" charset="0"/>
                <a:ea typeface="宋体" pitchFamily="2" charset="-122"/>
                <a:cs typeface="Times New Roman" pitchFamily="18" charset="0"/>
              </a:rPr>
              <a:t>的</a:t>
            </a:r>
            <a:r>
              <a:rPr lang="zh-CN" altLang="zh-CN" sz="2400" dirty="0">
                <a:solidFill>
                  <a:srgbClr val="002060"/>
                </a:solidFill>
                <a:latin typeface="Times New Roman" pitchFamily="18" charset="0"/>
                <a:ea typeface="宋体" pitchFamily="2" charset="-122"/>
                <a:cs typeface="Times New Roman" pitchFamily="18" charset="0"/>
              </a:rPr>
              <a:t>中断向量表中。表内存放</a:t>
            </a:r>
            <a:r>
              <a:rPr lang="en-US" altLang="zh-CN" sz="2400" dirty="0">
                <a:solidFill>
                  <a:srgbClr val="002060"/>
                </a:solidFill>
                <a:latin typeface="Times New Roman" pitchFamily="18" charset="0"/>
                <a:ea typeface="宋体" pitchFamily="2" charset="-122"/>
                <a:cs typeface="Times New Roman" pitchFamily="18" charset="0"/>
              </a:rPr>
              <a:t>256</a:t>
            </a:r>
            <a:r>
              <a:rPr lang="zh-CN" altLang="zh-CN" sz="2400" dirty="0">
                <a:solidFill>
                  <a:srgbClr val="002060"/>
                </a:solidFill>
                <a:latin typeface="Times New Roman" pitchFamily="18" charset="0"/>
                <a:ea typeface="宋体" pitchFamily="2" charset="-122"/>
                <a:cs typeface="Times New Roman" pitchFamily="18" charset="0"/>
              </a:rPr>
              <a:t>个中断类型的中断向量</a:t>
            </a:r>
            <a:r>
              <a:rPr lang="zh-CN" altLang="en-US" sz="2400" dirty="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6"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8.2.3  </a:t>
            </a:r>
            <a:r>
              <a:rPr lang="zh-CN" altLang="zh-CN" smtClean="0"/>
              <a:t>中断管理</a:t>
            </a:r>
            <a:endParaRPr lang="zh-CN" altLang="en-US" dirty="0"/>
          </a:p>
        </p:txBody>
      </p:sp>
      <p:sp>
        <p:nvSpPr>
          <p:cNvPr id="4" name="矩形 3"/>
          <p:cNvSpPr/>
          <p:nvPr/>
        </p:nvSpPr>
        <p:spPr>
          <a:xfrm>
            <a:off x="360000" y="2490374"/>
            <a:ext cx="8424000" cy="504000"/>
          </a:xfrm>
          <a:prstGeom prst="rect">
            <a:avLst/>
          </a:prstGeom>
          <a:solidFill>
            <a:srgbClr val="F2F2F2">
              <a:alpha val="50196"/>
            </a:srgbClr>
          </a:solidFill>
          <a:ln w="9525">
            <a:solidFill>
              <a:srgbClr val="FF0000"/>
            </a:solidFill>
            <a:prstDash val="dash"/>
            <a:miter lim="800000"/>
            <a:headEnd/>
            <a:tailEnd/>
          </a:ln>
          <a:effectLst/>
        </p:spPr>
        <p:txBody>
          <a:bodyPr wrap="square" tIns="36000" bIns="36000" anchor="ctr" anchorCtr="0">
            <a:spAutoFit/>
          </a:bodyPr>
          <a:lstStyle/>
          <a:p>
            <a:pPr algn="just">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例：</a:t>
            </a:r>
            <a:r>
              <a:rPr lang="zh-CN" altLang="zh-CN" sz="2400" dirty="0">
                <a:solidFill>
                  <a:srgbClr val="002060"/>
                </a:solidFill>
                <a:latin typeface="Times New Roman" pitchFamily="18" charset="0"/>
                <a:ea typeface="宋体" pitchFamily="2" charset="-122"/>
                <a:cs typeface="Times New Roman" pitchFamily="18" charset="0"/>
              </a:rPr>
              <a:t>将某子程序（</a:t>
            </a:r>
            <a:r>
              <a:rPr lang="en-US" altLang="zh-CN" sz="2400" dirty="0">
                <a:solidFill>
                  <a:srgbClr val="002060"/>
                </a:solidFill>
                <a:latin typeface="Times New Roman" pitchFamily="18" charset="0"/>
                <a:ea typeface="宋体" pitchFamily="2" charset="-122"/>
                <a:cs typeface="Times New Roman" pitchFamily="18" charset="0"/>
              </a:rPr>
              <a:t>INT_PRO</a:t>
            </a:r>
            <a:r>
              <a:rPr lang="zh-CN" altLang="zh-CN" sz="2400" dirty="0">
                <a:solidFill>
                  <a:srgbClr val="002060"/>
                </a:solidFill>
                <a:latin typeface="Times New Roman" pitchFamily="18" charset="0"/>
                <a:ea typeface="宋体" pitchFamily="2" charset="-122"/>
                <a:cs typeface="Times New Roman" pitchFamily="18" charset="0"/>
              </a:rPr>
              <a:t>）设为</a:t>
            </a:r>
            <a:r>
              <a:rPr lang="en-US" altLang="zh-CN" sz="2400" dirty="0">
                <a:solidFill>
                  <a:srgbClr val="002060"/>
                </a:solidFill>
                <a:latin typeface="Times New Roman" pitchFamily="18" charset="0"/>
                <a:ea typeface="宋体" pitchFamily="2" charset="-122"/>
                <a:cs typeface="Times New Roman" pitchFamily="18" charset="0"/>
              </a:rPr>
              <a:t>60H</a:t>
            </a:r>
            <a:r>
              <a:rPr lang="zh-CN" altLang="zh-CN" sz="2400" dirty="0">
                <a:solidFill>
                  <a:srgbClr val="002060"/>
                </a:solidFill>
                <a:latin typeface="Times New Roman" pitchFamily="18" charset="0"/>
                <a:ea typeface="宋体" pitchFamily="2" charset="-122"/>
                <a:cs typeface="Times New Roman" pitchFamily="18" charset="0"/>
              </a:rPr>
              <a:t>号中断服务子程序：</a:t>
            </a:r>
          </a:p>
        </p:txBody>
      </p:sp>
    </p:spTree>
    <p:extLst>
      <p:ext uri="{BB962C8B-B14F-4D97-AF65-F5344CB8AC3E}">
        <p14:creationId xmlns:p14="http://schemas.microsoft.com/office/powerpoint/2010/main" val="24443373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25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2" grpId="0"/>
      <p:bldP spid="3"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  8259A</a:t>
            </a:r>
            <a:r>
              <a:rPr lang="zh-CN" altLang="zh-CN" dirty="0"/>
              <a:t>中断控制器</a:t>
            </a:r>
            <a:endParaRPr lang="zh-CN" altLang="en-US" dirty="0"/>
          </a:p>
        </p:txBody>
      </p:sp>
      <p:sp>
        <p:nvSpPr>
          <p:cNvPr id="3" name="内容占位符 2"/>
          <p:cNvSpPr>
            <a:spLocks noGrp="1"/>
          </p:cNvSpPr>
          <p:nvPr>
            <p:ph idx="1"/>
          </p:nvPr>
        </p:nvSpPr>
        <p:spPr>
          <a:xfrm>
            <a:off x="1908464" y="1947896"/>
            <a:ext cx="6695984" cy="4392488"/>
          </a:xfrm>
        </p:spPr>
        <p:txBody>
          <a:bodyPr>
            <a:noAutofit/>
          </a:bodyPr>
          <a:lstStyle/>
          <a:p>
            <a:pPr>
              <a:lnSpc>
                <a:spcPct val="100000"/>
              </a:lnSpc>
            </a:pPr>
            <a:r>
              <a:rPr lang="en-US" altLang="zh-CN" sz="3200" dirty="0"/>
              <a:t>8.3.1  8259A</a:t>
            </a:r>
            <a:r>
              <a:rPr lang="zh-CN" altLang="zh-CN" sz="3200" dirty="0"/>
              <a:t>的主要</a:t>
            </a:r>
            <a:r>
              <a:rPr lang="zh-CN" altLang="zh-CN" sz="3200" dirty="0" smtClean="0"/>
              <a:t>特性</a:t>
            </a:r>
            <a:endParaRPr lang="en-US" altLang="zh-CN" sz="3200" dirty="0" smtClean="0"/>
          </a:p>
          <a:p>
            <a:pPr>
              <a:lnSpc>
                <a:spcPct val="100000"/>
              </a:lnSpc>
            </a:pPr>
            <a:r>
              <a:rPr lang="en-US" altLang="zh-CN" sz="3200" dirty="0"/>
              <a:t>8.3.2  8259A</a:t>
            </a:r>
            <a:r>
              <a:rPr lang="zh-CN" altLang="zh-CN" sz="3200" dirty="0"/>
              <a:t>的内部</a:t>
            </a:r>
            <a:r>
              <a:rPr lang="zh-CN" altLang="zh-CN" sz="3200" dirty="0" smtClean="0"/>
              <a:t>结构</a:t>
            </a:r>
            <a:endParaRPr lang="en-US" altLang="zh-CN" sz="3200" dirty="0" smtClean="0"/>
          </a:p>
          <a:p>
            <a:pPr>
              <a:lnSpc>
                <a:spcPct val="100000"/>
              </a:lnSpc>
            </a:pPr>
            <a:r>
              <a:rPr lang="en-US" altLang="zh-CN" sz="3200" dirty="0"/>
              <a:t>8.3.3  8259A</a:t>
            </a:r>
            <a:r>
              <a:rPr lang="zh-CN" altLang="zh-CN" sz="3200" dirty="0"/>
              <a:t>的引脚</a:t>
            </a:r>
            <a:r>
              <a:rPr lang="zh-CN" altLang="zh-CN" sz="3200" dirty="0" smtClean="0"/>
              <a:t>功能</a:t>
            </a:r>
            <a:endParaRPr lang="en-US" altLang="zh-CN" sz="3200" dirty="0" smtClean="0"/>
          </a:p>
          <a:p>
            <a:pPr>
              <a:lnSpc>
                <a:spcPct val="100000"/>
              </a:lnSpc>
            </a:pPr>
            <a:r>
              <a:rPr lang="en-US" altLang="zh-CN" sz="3200" dirty="0"/>
              <a:t>8.3.4  8259A</a:t>
            </a:r>
            <a:r>
              <a:rPr lang="zh-CN" altLang="zh-CN" sz="3200" dirty="0"/>
              <a:t>的中断管理</a:t>
            </a:r>
            <a:r>
              <a:rPr lang="zh-CN" altLang="zh-CN" sz="3200" dirty="0" smtClean="0"/>
              <a:t>方式</a:t>
            </a:r>
            <a:endParaRPr lang="en-US" altLang="zh-CN" sz="3200" dirty="0" smtClean="0"/>
          </a:p>
          <a:p>
            <a:pPr>
              <a:lnSpc>
                <a:spcPct val="100000"/>
              </a:lnSpc>
            </a:pPr>
            <a:r>
              <a:rPr lang="en-US" altLang="zh-CN" sz="3200" dirty="0"/>
              <a:t>8.3.5  8259A</a:t>
            </a:r>
            <a:r>
              <a:rPr lang="zh-CN" altLang="zh-CN" sz="3200" dirty="0"/>
              <a:t>的中断响应</a:t>
            </a:r>
            <a:r>
              <a:rPr lang="zh-CN" altLang="zh-CN" sz="3200" dirty="0" smtClean="0"/>
              <a:t>过程</a:t>
            </a:r>
            <a:endParaRPr lang="en-US" altLang="zh-CN" sz="3200" dirty="0" smtClean="0"/>
          </a:p>
          <a:p>
            <a:pPr>
              <a:lnSpc>
                <a:spcPct val="100000"/>
              </a:lnSpc>
            </a:pPr>
            <a:r>
              <a:rPr lang="en-US" altLang="zh-CN" sz="3200" dirty="0"/>
              <a:t>8.3.6  8259A</a:t>
            </a:r>
            <a:r>
              <a:rPr lang="zh-CN" altLang="zh-CN" sz="3200" dirty="0"/>
              <a:t>的控制</a:t>
            </a:r>
            <a:r>
              <a:rPr lang="zh-CN" altLang="zh-CN" sz="3200" dirty="0" smtClean="0"/>
              <a:t>字</a:t>
            </a:r>
            <a:endParaRPr lang="en-US" altLang="zh-CN" sz="3200" dirty="0" smtClean="0"/>
          </a:p>
          <a:p>
            <a:pPr>
              <a:lnSpc>
                <a:spcPct val="100000"/>
              </a:lnSpc>
            </a:pPr>
            <a:r>
              <a:rPr lang="en-US" altLang="zh-CN" sz="3200" dirty="0"/>
              <a:t>8.3.7  8259A</a:t>
            </a:r>
            <a:r>
              <a:rPr lang="zh-CN" altLang="zh-CN" sz="3200" dirty="0"/>
              <a:t>的编程</a:t>
            </a:r>
            <a:endParaRPr lang="zh-CN" altLang="en-US" sz="3200" dirty="0"/>
          </a:p>
        </p:txBody>
      </p:sp>
      <p:sp>
        <p:nvSpPr>
          <p:cNvPr id="4" name="对角圆角矩形 3"/>
          <p:cNvSpPr/>
          <p:nvPr/>
        </p:nvSpPr>
        <p:spPr>
          <a:xfrm flipH="1">
            <a:off x="1259632" y="1844824"/>
            <a:ext cx="6696744" cy="4320480"/>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sp>
        <p:nvSpPr>
          <p:cNvPr id="8" name="矩形 7">
            <a:hlinkClick r:id="rId3" action="ppaction://hlinksldjump"/>
          </p:cNvPr>
          <p:cNvSpPr/>
          <p:nvPr/>
        </p:nvSpPr>
        <p:spPr>
          <a:xfrm>
            <a:off x="1835695" y="4192025"/>
            <a:ext cx="8956165"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835696" y="1944596"/>
            <a:ext cx="5391090" cy="4106188"/>
            <a:chOff x="1835696" y="1944596"/>
            <a:chExt cx="5391090" cy="4106188"/>
          </a:xfrm>
        </p:grpSpPr>
        <p:sp>
          <p:nvSpPr>
            <p:cNvPr id="6" name="矩形 5">
              <a:hlinkClick r:id="rId4" action="ppaction://hlinksldjump"/>
            </p:cNvPr>
            <p:cNvSpPr/>
            <p:nvPr/>
          </p:nvSpPr>
          <p:spPr>
            <a:xfrm>
              <a:off x="1835696" y="1944596"/>
              <a:ext cx="460851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1835696" y="3121304"/>
              <a:ext cx="460851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6" action="ppaction://hlinksldjump"/>
            </p:cNvPr>
            <p:cNvSpPr/>
            <p:nvPr/>
          </p:nvSpPr>
          <p:spPr>
            <a:xfrm>
              <a:off x="1835696" y="2532950"/>
              <a:ext cx="460851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7" action="ppaction://hlinksldjump"/>
            </p:cNvPr>
            <p:cNvSpPr/>
            <p:nvPr/>
          </p:nvSpPr>
          <p:spPr>
            <a:xfrm>
              <a:off x="1835696" y="3709658"/>
              <a:ext cx="539109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8" action="ppaction://hlinksldjump"/>
            </p:cNvPr>
            <p:cNvSpPr/>
            <p:nvPr/>
          </p:nvSpPr>
          <p:spPr>
            <a:xfrm>
              <a:off x="1835696" y="5474720"/>
              <a:ext cx="374441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9" action="ppaction://hlinksldjump"/>
            </p:cNvPr>
            <p:cNvSpPr/>
            <p:nvPr/>
          </p:nvSpPr>
          <p:spPr>
            <a:xfrm>
              <a:off x="1835696" y="4886366"/>
              <a:ext cx="410445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10" action="ppaction://hlinksldjump"/>
            </p:cNvPr>
            <p:cNvSpPr/>
            <p:nvPr/>
          </p:nvSpPr>
          <p:spPr>
            <a:xfrm>
              <a:off x="1835696" y="4298012"/>
              <a:ext cx="539109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67391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4800" dirty="0"/>
              <a:t>第</a:t>
            </a:r>
            <a:r>
              <a:rPr lang="en-US" altLang="zh-CN" sz="4800" dirty="0"/>
              <a:t>8</a:t>
            </a:r>
            <a:r>
              <a:rPr lang="zh-CN" altLang="zh-CN" sz="4800" dirty="0"/>
              <a:t>章</a:t>
            </a:r>
            <a:r>
              <a:rPr lang="en-US" altLang="zh-CN" sz="4800" dirty="0"/>
              <a:t>  </a:t>
            </a:r>
            <a:r>
              <a:rPr lang="zh-CN" altLang="zh-CN" sz="4800" dirty="0"/>
              <a:t>中断技术及中断控制器</a:t>
            </a:r>
            <a:endParaRPr lang="zh-CN" altLang="en-US" sz="4800" dirty="0"/>
          </a:p>
        </p:txBody>
      </p:sp>
      <p:sp>
        <p:nvSpPr>
          <p:cNvPr id="3" name="内容占位符 2"/>
          <p:cNvSpPr>
            <a:spLocks noGrp="1"/>
          </p:cNvSpPr>
          <p:nvPr>
            <p:ph idx="1"/>
          </p:nvPr>
        </p:nvSpPr>
        <p:spPr>
          <a:xfrm>
            <a:off x="696958" y="1916832"/>
            <a:ext cx="7763474" cy="3888432"/>
          </a:xfrm>
        </p:spPr>
        <p:txBody>
          <a:bodyPr>
            <a:noAutofit/>
          </a:bodyPr>
          <a:lstStyle/>
          <a:p>
            <a:pPr>
              <a:lnSpc>
                <a:spcPct val="150000"/>
              </a:lnSpc>
              <a:spcAft>
                <a:spcPts val="0"/>
              </a:spcAft>
            </a:pPr>
            <a:r>
              <a:rPr lang="en-US" altLang="zh-CN" sz="3300" dirty="0"/>
              <a:t>8.1  </a:t>
            </a:r>
            <a:r>
              <a:rPr lang="zh-CN" altLang="zh-CN" sz="3300" dirty="0"/>
              <a:t>中断技术概述</a:t>
            </a:r>
            <a:endParaRPr lang="en-US" altLang="zh-CN" sz="3300" dirty="0" smtClean="0"/>
          </a:p>
          <a:p>
            <a:pPr>
              <a:lnSpc>
                <a:spcPct val="120000"/>
              </a:lnSpc>
            </a:pPr>
            <a:r>
              <a:rPr lang="en-US" altLang="zh-CN" sz="3300" dirty="0"/>
              <a:t>8.2  8086</a:t>
            </a:r>
            <a:r>
              <a:rPr lang="zh-CN" altLang="zh-CN" sz="3300" dirty="0"/>
              <a:t>中断系统</a:t>
            </a:r>
            <a:endParaRPr lang="en-US" altLang="zh-CN" sz="3300" dirty="0"/>
          </a:p>
          <a:p>
            <a:pPr>
              <a:lnSpc>
                <a:spcPct val="120000"/>
              </a:lnSpc>
            </a:pPr>
            <a:r>
              <a:rPr lang="en-US" altLang="zh-CN" sz="3300" dirty="0"/>
              <a:t>8.3  8259A</a:t>
            </a:r>
            <a:r>
              <a:rPr lang="zh-CN" altLang="zh-CN" sz="3300" dirty="0"/>
              <a:t>中断控制器</a:t>
            </a:r>
            <a:endParaRPr lang="en-US" altLang="zh-CN" sz="3300" dirty="0" smtClean="0"/>
          </a:p>
          <a:p>
            <a:pPr>
              <a:lnSpc>
                <a:spcPct val="120000"/>
              </a:lnSpc>
            </a:pPr>
            <a:r>
              <a:rPr lang="en-US" altLang="zh-CN" sz="3300" dirty="0"/>
              <a:t>8.4  8259A</a:t>
            </a:r>
            <a:r>
              <a:rPr lang="zh-CN" altLang="zh-CN" sz="3300" dirty="0"/>
              <a:t>在微型计算机系统中的</a:t>
            </a:r>
            <a:r>
              <a:rPr lang="zh-CN" altLang="zh-CN" sz="3300" dirty="0" smtClean="0"/>
              <a:t>应用</a:t>
            </a:r>
            <a:endParaRPr lang="en-US" altLang="zh-CN" sz="3300" dirty="0" smtClean="0"/>
          </a:p>
          <a:p>
            <a:pPr>
              <a:lnSpc>
                <a:spcPct val="120000"/>
              </a:lnSpc>
            </a:pPr>
            <a:r>
              <a:rPr lang="zh-CN" altLang="en-US" sz="3300" dirty="0" smtClean="0"/>
              <a:t>习题与</a:t>
            </a:r>
            <a:r>
              <a:rPr lang="zh-CN" altLang="en-US" sz="3300" dirty="0"/>
              <a:t>思考</a:t>
            </a:r>
          </a:p>
        </p:txBody>
      </p:sp>
      <p:grpSp>
        <p:nvGrpSpPr>
          <p:cNvPr id="9" name="组合 8"/>
          <p:cNvGrpSpPr/>
          <p:nvPr/>
        </p:nvGrpSpPr>
        <p:grpSpPr>
          <a:xfrm>
            <a:off x="755576" y="2073864"/>
            <a:ext cx="7416824" cy="3572636"/>
            <a:chOff x="755576" y="2073864"/>
            <a:chExt cx="7416824" cy="3572636"/>
          </a:xfrm>
        </p:grpSpPr>
        <p:sp>
          <p:nvSpPr>
            <p:cNvPr id="4" name="矩形 3">
              <a:hlinkClick r:id="rId3" action="ppaction://hlinksldjump"/>
            </p:cNvPr>
            <p:cNvSpPr/>
            <p:nvPr/>
          </p:nvSpPr>
          <p:spPr>
            <a:xfrm>
              <a:off x="755576" y="2073864"/>
              <a:ext cx="381642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55576" y="3572150"/>
              <a:ext cx="446449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55576" y="4321293"/>
              <a:ext cx="741682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755576" y="2823007"/>
              <a:ext cx="381642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755576" y="5070436"/>
              <a:ext cx="259228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hlinkClick r:id="rId8" action="ppaction://hlinksldjump" highlightClick="1"/>
            <a:hlinkHover r:id="" action="ppaction://noaction" highlightClick="1"/>
          </p:cNvPr>
          <p:cNvSpPr/>
          <p:nvPr/>
        </p:nvSpPr>
        <p:spPr>
          <a:xfrm>
            <a:off x="7524328" y="6213562"/>
            <a:ext cx="1530168" cy="46166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400" b="1" spc="-30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隶书" pitchFamily="49" charset="-122"/>
                <a:ea typeface="隶书" pitchFamily="49" charset="-122"/>
              </a:rPr>
              <a:t>学习目标</a:t>
            </a:r>
            <a:endParaRPr lang="zh-CN" altLang="en-US" sz="2400" b="1" spc="-30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隶书" pitchFamily="49" charset="-122"/>
              <a:ea typeface="隶书" pitchFamily="49" charset="-122"/>
            </a:endParaRPr>
          </a:p>
        </p:txBody>
      </p:sp>
    </p:spTree>
    <p:extLst>
      <p:ext uri="{BB962C8B-B14F-4D97-AF65-F5344CB8AC3E}">
        <p14:creationId xmlns:p14="http://schemas.microsoft.com/office/powerpoint/2010/main" val="2885462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8.3.1  8259A</a:t>
            </a:r>
            <a:r>
              <a:rPr lang="zh-CN" altLang="zh-CN" dirty="0"/>
              <a:t>的主要特性</a:t>
            </a:r>
            <a:endParaRPr lang="zh-CN" altLang="en-US" dirty="0"/>
          </a:p>
        </p:txBody>
      </p:sp>
      <p:sp>
        <p:nvSpPr>
          <p:cNvPr id="3" name="Text Box 23"/>
          <p:cNvSpPr txBox="1">
            <a:spLocks noChangeArrowheads="1"/>
          </p:cNvSpPr>
          <p:nvPr/>
        </p:nvSpPr>
        <p:spPr bwMode="auto">
          <a:xfrm>
            <a:off x="504000" y="1628800"/>
            <a:ext cx="8136000" cy="4277408"/>
          </a:xfrm>
          <a:prstGeom prst="rect">
            <a:avLst/>
          </a:prstGeom>
          <a:solidFill>
            <a:schemeClr val="accent6">
              <a:lumMod val="20000"/>
              <a:lumOff val="80000"/>
              <a:alpha val="50196"/>
            </a:schemeClr>
          </a:solidFill>
          <a:ln w="9525">
            <a:solidFill>
              <a:srgbClr val="FF0000"/>
            </a:solidFill>
            <a:prstDash val="dash"/>
            <a:miter lim="800000"/>
            <a:headEnd/>
            <a:tailEnd/>
          </a:ln>
          <a:effectLst/>
          <a:extLst/>
        </p:spPr>
        <p:txBody>
          <a:bodyPr lIns="216000" tIns="180000" rIns="216000" bIns="180000">
            <a:spAutoFit/>
          </a:bodyPr>
          <a:lstStyle>
            <a:lvl1pPr marL="457200" indent="-457200" algn="l">
              <a:defRPr kumimoji="1" sz="2400">
                <a:solidFill>
                  <a:schemeClr val="tx1"/>
                </a:solidFill>
                <a:latin typeface="Times New Roman" pitchFamily="18" charset="0"/>
                <a:ea typeface="宋体" pitchFamily="2" charset="-122"/>
              </a:defRPr>
            </a:lvl1pPr>
            <a:lvl2pPr marL="914400" indent="-457200" algn="l">
              <a:defRPr kumimoji="1" sz="2400">
                <a:solidFill>
                  <a:schemeClr val="tx1"/>
                </a:solidFill>
                <a:latin typeface="Times New Roman" pitchFamily="18" charset="0"/>
                <a:ea typeface="宋体" pitchFamily="2" charset="-122"/>
              </a:defRPr>
            </a:lvl2pPr>
            <a:lvl3pPr marL="1371600" indent="-457200" algn="l">
              <a:defRPr kumimoji="1" sz="2400">
                <a:solidFill>
                  <a:schemeClr val="tx1"/>
                </a:solidFill>
                <a:latin typeface="Times New Roman" pitchFamily="18" charset="0"/>
                <a:ea typeface="宋体" pitchFamily="2" charset="-122"/>
              </a:defRPr>
            </a:lvl3pPr>
            <a:lvl4pPr marL="1828800" indent="-457200" algn="l">
              <a:defRPr kumimoji="1" sz="2400">
                <a:solidFill>
                  <a:schemeClr val="tx1"/>
                </a:solidFill>
                <a:latin typeface="Times New Roman" pitchFamily="18" charset="0"/>
                <a:ea typeface="宋体" pitchFamily="2" charset="-122"/>
              </a:defRPr>
            </a:lvl4pPr>
            <a:lvl5pPr marL="2286000" indent="-457200" algn="l">
              <a:defRPr kumimoji="1" sz="2400">
                <a:solidFill>
                  <a:schemeClr val="tx1"/>
                </a:solidFill>
                <a:latin typeface="Times New Roman" pitchFamily="18" charset="0"/>
                <a:ea typeface="宋体" pitchFamily="2" charset="-122"/>
              </a:defRPr>
            </a:lvl5pPr>
            <a:lvl6pPr marL="2743200" indent="-457200" fontAlgn="base">
              <a:spcBef>
                <a:spcPct val="0"/>
              </a:spcBef>
              <a:spcAft>
                <a:spcPct val="0"/>
              </a:spcAft>
              <a:defRPr kumimoji="1" sz="2400">
                <a:solidFill>
                  <a:schemeClr val="tx1"/>
                </a:solidFill>
                <a:latin typeface="Times New Roman" pitchFamily="18" charset="0"/>
                <a:ea typeface="宋体" pitchFamily="2" charset="-122"/>
              </a:defRPr>
            </a:lvl6pPr>
            <a:lvl7pPr marL="3200400" indent="-457200" fontAlgn="base">
              <a:spcBef>
                <a:spcPct val="0"/>
              </a:spcBef>
              <a:spcAft>
                <a:spcPct val="0"/>
              </a:spcAft>
              <a:defRPr kumimoji="1" sz="2400">
                <a:solidFill>
                  <a:schemeClr val="tx1"/>
                </a:solidFill>
                <a:latin typeface="Times New Roman" pitchFamily="18" charset="0"/>
                <a:ea typeface="宋体" pitchFamily="2" charset="-122"/>
              </a:defRPr>
            </a:lvl7pPr>
            <a:lvl8pPr marL="3657600" indent="-457200" fontAlgn="base">
              <a:spcBef>
                <a:spcPct val="0"/>
              </a:spcBef>
              <a:spcAft>
                <a:spcPct val="0"/>
              </a:spcAft>
              <a:defRPr kumimoji="1" sz="2400">
                <a:solidFill>
                  <a:schemeClr val="tx1"/>
                </a:solidFill>
                <a:latin typeface="Times New Roman" pitchFamily="18" charset="0"/>
                <a:ea typeface="宋体" pitchFamily="2" charset="-122"/>
              </a:defRPr>
            </a:lvl8pPr>
            <a:lvl9pPr marL="4114800" indent="-457200"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ts val="800"/>
              </a:spcBef>
              <a:spcAft>
                <a:spcPts val="600"/>
              </a:spcAft>
              <a:buSzPct val="80000"/>
              <a:buFont typeface="Wingdings" pitchFamily="2" charset="2"/>
              <a:buChar char="u"/>
            </a:pPr>
            <a:r>
              <a:rPr lang="en-US" altLang="zh-CN" sz="2800" dirty="0">
                <a:solidFill>
                  <a:srgbClr val="002060"/>
                </a:solidFill>
                <a:latin typeface="宋体" pitchFamily="2" charset="-122"/>
              </a:rPr>
              <a:t>NMOS</a:t>
            </a:r>
            <a:r>
              <a:rPr lang="zh-CN" altLang="en-US" sz="2800" dirty="0">
                <a:solidFill>
                  <a:srgbClr val="002060"/>
                </a:solidFill>
                <a:latin typeface="宋体" pitchFamily="2" charset="-122"/>
              </a:rPr>
              <a:t>工艺，单一</a:t>
            </a:r>
            <a:r>
              <a:rPr lang="en-US" altLang="zh-CN" sz="2800" dirty="0">
                <a:solidFill>
                  <a:srgbClr val="002060"/>
                </a:solidFill>
                <a:latin typeface="宋体" pitchFamily="2" charset="-122"/>
              </a:rPr>
              <a:t>+5V</a:t>
            </a:r>
            <a:r>
              <a:rPr lang="zh-CN" altLang="en-US" sz="2800" dirty="0">
                <a:solidFill>
                  <a:srgbClr val="002060"/>
                </a:solidFill>
                <a:latin typeface="宋体" pitchFamily="2" charset="-122"/>
              </a:rPr>
              <a:t>电源，全静态工作</a:t>
            </a:r>
            <a:r>
              <a:rPr lang="en-US" altLang="zh-CN" sz="2800" dirty="0">
                <a:solidFill>
                  <a:srgbClr val="002060"/>
                </a:solidFill>
                <a:latin typeface="宋体" pitchFamily="2" charset="-122"/>
              </a:rPr>
              <a:t>(</a:t>
            </a:r>
            <a:r>
              <a:rPr lang="zh-CN" altLang="en-US" sz="2800" dirty="0">
                <a:solidFill>
                  <a:srgbClr val="002060"/>
                </a:solidFill>
                <a:latin typeface="宋体" pitchFamily="2" charset="-122"/>
              </a:rPr>
              <a:t>无需外加时钟</a:t>
            </a:r>
            <a:r>
              <a:rPr lang="en-US" altLang="zh-CN" sz="2800" dirty="0" smtClean="0">
                <a:solidFill>
                  <a:srgbClr val="002060"/>
                </a:solidFill>
                <a:latin typeface="宋体" pitchFamily="2" charset="-122"/>
              </a:rPr>
              <a:t>)。</a:t>
            </a:r>
            <a:endParaRPr lang="en-US" altLang="zh-CN" sz="2800" dirty="0">
              <a:solidFill>
                <a:srgbClr val="002060"/>
              </a:solidFill>
              <a:latin typeface="宋体" pitchFamily="2" charset="-122"/>
            </a:endParaRPr>
          </a:p>
          <a:p>
            <a:pPr>
              <a:spcBef>
                <a:spcPts val="800"/>
              </a:spcBef>
              <a:spcAft>
                <a:spcPts val="600"/>
              </a:spcAft>
              <a:buSzPct val="80000"/>
              <a:buFont typeface="Wingdings" pitchFamily="2" charset="2"/>
              <a:buChar char="u"/>
            </a:pPr>
            <a:r>
              <a:rPr lang="en-US" altLang="zh-CN" sz="2800" dirty="0">
                <a:solidFill>
                  <a:srgbClr val="002060"/>
                </a:solidFill>
                <a:latin typeface="宋体" pitchFamily="2" charset="-122"/>
              </a:rPr>
              <a:t>1</a:t>
            </a:r>
            <a:r>
              <a:rPr lang="zh-CN" altLang="en-US" sz="2800" dirty="0">
                <a:solidFill>
                  <a:srgbClr val="002060"/>
                </a:solidFill>
                <a:latin typeface="宋体" pitchFamily="2" charset="-122"/>
              </a:rPr>
              <a:t>片</a:t>
            </a:r>
            <a:r>
              <a:rPr lang="en-US" altLang="zh-CN" sz="2800" dirty="0">
                <a:solidFill>
                  <a:srgbClr val="002060"/>
                </a:solidFill>
                <a:latin typeface="宋体" pitchFamily="2" charset="-122"/>
              </a:rPr>
              <a:t>8259A</a:t>
            </a:r>
            <a:r>
              <a:rPr lang="zh-CN" altLang="en-US" sz="2800" dirty="0">
                <a:solidFill>
                  <a:srgbClr val="002060"/>
                </a:solidFill>
                <a:latin typeface="宋体" pitchFamily="2" charset="-122"/>
              </a:rPr>
              <a:t>能管理</a:t>
            </a:r>
            <a:r>
              <a:rPr lang="en-US" altLang="zh-CN" sz="2800" dirty="0">
                <a:solidFill>
                  <a:srgbClr val="002060"/>
                </a:solidFill>
                <a:latin typeface="宋体" pitchFamily="2" charset="-122"/>
              </a:rPr>
              <a:t>8</a:t>
            </a:r>
            <a:r>
              <a:rPr lang="zh-CN" altLang="en-US" sz="2800" dirty="0">
                <a:solidFill>
                  <a:srgbClr val="002060"/>
                </a:solidFill>
                <a:latin typeface="宋体" pitchFamily="2" charset="-122"/>
              </a:rPr>
              <a:t>级中</a:t>
            </a:r>
            <a:r>
              <a:rPr lang="zh-CN" altLang="en-US" sz="2800" dirty="0" smtClean="0">
                <a:solidFill>
                  <a:srgbClr val="002060"/>
                </a:solidFill>
                <a:latin typeface="宋体" pitchFamily="2" charset="-122"/>
              </a:rPr>
              <a:t>断。</a:t>
            </a:r>
            <a:endParaRPr lang="zh-CN" altLang="en-US" sz="2800" dirty="0">
              <a:solidFill>
                <a:srgbClr val="002060"/>
              </a:solidFill>
              <a:latin typeface="宋体" pitchFamily="2" charset="-122"/>
            </a:endParaRPr>
          </a:p>
          <a:p>
            <a:pPr>
              <a:spcBef>
                <a:spcPts val="800"/>
              </a:spcBef>
              <a:spcAft>
                <a:spcPts val="600"/>
              </a:spcAft>
              <a:buSzPct val="80000"/>
              <a:buFont typeface="Wingdings" pitchFamily="2" charset="2"/>
              <a:buChar char="u"/>
            </a:pPr>
            <a:r>
              <a:rPr lang="zh-CN" altLang="en-US" sz="2800" dirty="0">
                <a:solidFill>
                  <a:srgbClr val="002060"/>
                </a:solidFill>
                <a:latin typeface="宋体" pitchFamily="2" charset="-122"/>
              </a:rPr>
              <a:t>可用</a:t>
            </a:r>
            <a:r>
              <a:rPr lang="en-US" altLang="zh-CN" sz="2800" dirty="0">
                <a:solidFill>
                  <a:srgbClr val="002060"/>
                </a:solidFill>
                <a:latin typeface="宋体" pitchFamily="2" charset="-122"/>
              </a:rPr>
              <a:t>9</a:t>
            </a:r>
            <a:r>
              <a:rPr lang="zh-CN" altLang="en-US" sz="2800" dirty="0">
                <a:solidFill>
                  <a:srgbClr val="002060"/>
                </a:solidFill>
                <a:latin typeface="宋体" pitchFamily="2" charset="-122"/>
              </a:rPr>
              <a:t>片</a:t>
            </a:r>
            <a:r>
              <a:rPr lang="en-US" altLang="zh-CN" sz="2800" dirty="0">
                <a:solidFill>
                  <a:srgbClr val="002060"/>
                </a:solidFill>
                <a:latin typeface="宋体" pitchFamily="2" charset="-122"/>
              </a:rPr>
              <a:t>8259A</a:t>
            </a:r>
            <a:r>
              <a:rPr lang="zh-CN" altLang="en-US" sz="2800" dirty="0">
                <a:solidFill>
                  <a:srgbClr val="002060"/>
                </a:solidFill>
                <a:latin typeface="宋体" pitchFamily="2" charset="-122"/>
              </a:rPr>
              <a:t>级联成</a:t>
            </a:r>
            <a:r>
              <a:rPr lang="en-US" altLang="zh-CN" sz="2800" dirty="0">
                <a:solidFill>
                  <a:srgbClr val="002060"/>
                </a:solidFill>
                <a:latin typeface="宋体" pitchFamily="2" charset="-122"/>
              </a:rPr>
              <a:t>64</a:t>
            </a:r>
            <a:r>
              <a:rPr lang="zh-CN" altLang="en-US" sz="2800" dirty="0">
                <a:solidFill>
                  <a:srgbClr val="002060"/>
                </a:solidFill>
                <a:latin typeface="宋体" pitchFamily="2" charset="-122"/>
              </a:rPr>
              <a:t>级主从式中断系</a:t>
            </a:r>
            <a:r>
              <a:rPr lang="zh-CN" altLang="en-US" sz="2800" dirty="0" smtClean="0">
                <a:solidFill>
                  <a:srgbClr val="002060"/>
                </a:solidFill>
                <a:latin typeface="宋体" pitchFamily="2" charset="-122"/>
              </a:rPr>
              <a:t>统。</a:t>
            </a:r>
            <a:endParaRPr lang="zh-CN" altLang="en-US" sz="2800" dirty="0">
              <a:solidFill>
                <a:srgbClr val="002060"/>
              </a:solidFill>
              <a:latin typeface="宋体" pitchFamily="2" charset="-122"/>
            </a:endParaRPr>
          </a:p>
          <a:p>
            <a:pPr>
              <a:spcBef>
                <a:spcPts val="800"/>
              </a:spcBef>
              <a:spcAft>
                <a:spcPts val="600"/>
              </a:spcAft>
              <a:buSzPct val="80000"/>
              <a:buFont typeface="Wingdings" pitchFamily="2" charset="2"/>
              <a:buChar char="u"/>
            </a:pPr>
            <a:r>
              <a:rPr lang="zh-CN" altLang="en-US" sz="2800" dirty="0">
                <a:solidFill>
                  <a:srgbClr val="002060"/>
                </a:solidFill>
                <a:latin typeface="宋体" pitchFamily="2" charset="-122"/>
              </a:rPr>
              <a:t>具有中断判优、中断允许、中断屏蔽等功</a:t>
            </a:r>
            <a:r>
              <a:rPr lang="zh-CN" altLang="en-US" sz="2800" dirty="0" smtClean="0">
                <a:solidFill>
                  <a:srgbClr val="002060"/>
                </a:solidFill>
                <a:latin typeface="宋体" pitchFamily="2" charset="-122"/>
              </a:rPr>
              <a:t>能。</a:t>
            </a:r>
            <a:endParaRPr lang="zh-CN" altLang="en-US" sz="2800" dirty="0">
              <a:solidFill>
                <a:srgbClr val="002060"/>
              </a:solidFill>
              <a:latin typeface="宋体" pitchFamily="2" charset="-122"/>
            </a:endParaRPr>
          </a:p>
          <a:p>
            <a:pPr>
              <a:spcBef>
                <a:spcPts val="800"/>
              </a:spcBef>
              <a:spcAft>
                <a:spcPts val="600"/>
              </a:spcAft>
              <a:buSzPct val="80000"/>
              <a:buFont typeface="Wingdings" pitchFamily="2" charset="2"/>
              <a:buChar char="u"/>
            </a:pPr>
            <a:r>
              <a:rPr lang="zh-CN" altLang="en-US" sz="2800" dirty="0">
                <a:solidFill>
                  <a:srgbClr val="002060"/>
                </a:solidFill>
                <a:latin typeface="宋体" pitchFamily="2" charset="-122"/>
              </a:rPr>
              <a:t>可编程选择不同的工作方</a:t>
            </a:r>
            <a:r>
              <a:rPr lang="zh-CN" altLang="en-US" sz="2800" dirty="0" smtClean="0">
                <a:solidFill>
                  <a:srgbClr val="002060"/>
                </a:solidFill>
                <a:latin typeface="宋体" pitchFamily="2" charset="-122"/>
              </a:rPr>
              <a:t>式。</a:t>
            </a:r>
            <a:endParaRPr lang="zh-CN" altLang="en-US" sz="2800" dirty="0">
              <a:solidFill>
                <a:srgbClr val="002060"/>
              </a:solidFill>
              <a:latin typeface="宋体" pitchFamily="2" charset="-122"/>
            </a:endParaRPr>
          </a:p>
          <a:p>
            <a:pPr>
              <a:spcBef>
                <a:spcPts val="800"/>
              </a:spcBef>
              <a:spcAft>
                <a:spcPts val="600"/>
              </a:spcAft>
              <a:buSzPct val="80000"/>
              <a:buFont typeface="Wingdings" pitchFamily="2" charset="2"/>
              <a:buChar char="u"/>
            </a:pPr>
            <a:r>
              <a:rPr lang="zh-CN" altLang="en-US" sz="2800" dirty="0">
                <a:solidFill>
                  <a:srgbClr val="002060"/>
                </a:solidFill>
                <a:latin typeface="宋体" pitchFamily="2" charset="-122"/>
              </a:rPr>
              <a:t>自动向</a:t>
            </a:r>
            <a:r>
              <a:rPr lang="en-US" altLang="zh-CN" sz="2800" dirty="0">
                <a:solidFill>
                  <a:srgbClr val="002060"/>
                </a:solidFill>
                <a:latin typeface="宋体" pitchFamily="2" charset="-122"/>
              </a:rPr>
              <a:t>CPU</a:t>
            </a:r>
            <a:r>
              <a:rPr lang="zh-CN" altLang="en-US" sz="2800" dirty="0">
                <a:solidFill>
                  <a:srgbClr val="002060"/>
                </a:solidFill>
                <a:latin typeface="宋体" pitchFamily="2" charset="-122"/>
              </a:rPr>
              <a:t>提供中断类型</a:t>
            </a:r>
            <a:r>
              <a:rPr lang="zh-CN" altLang="en-US" sz="2800" dirty="0" smtClean="0">
                <a:solidFill>
                  <a:srgbClr val="002060"/>
                </a:solidFill>
                <a:latin typeface="宋体" pitchFamily="2" charset="-122"/>
              </a:rPr>
              <a:t>号。</a:t>
            </a:r>
            <a:endParaRPr lang="zh-CN" altLang="en-US" sz="2800" dirty="0">
              <a:solidFill>
                <a:srgbClr val="002060"/>
              </a:solidFill>
              <a:latin typeface="宋体" pitchFamily="2" charset="-122"/>
            </a:endParaRPr>
          </a:p>
        </p:txBody>
      </p:sp>
    </p:spTree>
    <p:extLst>
      <p:ext uri="{BB962C8B-B14F-4D97-AF65-F5344CB8AC3E}">
        <p14:creationId xmlns:p14="http://schemas.microsoft.com/office/powerpoint/2010/main" val="236701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4624"/>
            <a:ext cx="9144000" cy="1008112"/>
          </a:xfrm>
        </p:spPr>
        <p:txBody>
          <a:bodyPr/>
          <a:lstStyle/>
          <a:p>
            <a:r>
              <a:rPr lang="en-US" altLang="zh-CN" dirty="0"/>
              <a:t>8.3.2  8259A</a:t>
            </a:r>
            <a:r>
              <a:rPr lang="zh-CN" altLang="zh-CN" dirty="0"/>
              <a:t>的内部结构</a:t>
            </a:r>
            <a:endParaRPr lang="zh-CN" altLang="en-US" dirty="0"/>
          </a:p>
        </p:txBody>
      </p:sp>
      <p:grpSp>
        <p:nvGrpSpPr>
          <p:cNvPr id="94" name="组合 93"/>
          <p:cNvGrpSpPr/>
          <p:nvPr/>
        </p:nvGrpSpPr>
        <p:grpSpPr>
          <a:xfrm>
            <a:off x="381000" y="1268760"/>
            <a:ext cx="8382000" cy="4896544"/>
            <a:chOff x="478948" y="1268760"/>
            <a:chExt cx="8382000" cy="4896544"/>
          </a:xfrm>
        </p:grpSpPr>
        <p:sp>
          <p:nvSpPr>
            <p:cNvPr id="4" name="Rectangle 19"/>
            <p:cNvSpPr>
              <a:spLocks noChangeArrowheads="1"/>
            </p:cNvSpPr>
            <p:nvPr/>
          </p:nvSpPr>
          <p:spPr bwMode="auto">
            <a:xfrm>
              <a:off x="478948" y="1268760"/>
              <a:ext cx="8382000" cy="4896544"/>
            </a:xfrm>
            <a:prstGeom prst="rect">
              <a:avLst/>
            </a:prstGeom>
            <a:solidFill>
              <a:srgbClr val="FFFFFF">
                <a:alpha val="50196"/>
              </a:srgbClr>
            </a:solidFill>
            <a:ln w="19050">
              <a:solidFill>
                <a:srgbClr val="CC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5" name="Line 227"/>
            <p:cNvSpPr>
              <a:spLocks noChangeShapeType="1"/>
            </p:cNvSpPr>
            <p:nvPr/>
          </p:nvSpPr>
          <p:spPr bwMode="auto">
            <a:xfrm>
              <a:off x="6266294" y="4388465"/>
              <a:ext cx="334963" cy="0"/>
            </a:xfrm>
            <a:prstGeom prst="line">
              <a:avLst/>
            </a:prstGeom>
            <a:noFill/>
            <a:ln w="38100">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 name="Line 226"/>
            <p:cNvSpPr>
              <a:spLocks noChangeShapeType="1"/>
            </p:cNvSpPr>
            <p:nvPr/>
          </p:nvSpPr>
          <p:spPr bwMode="auto">
            <a:xfrm>
              <a:off x="4875798" y="4388465"/>
              <a:ext cx="432000" cy="0"/>
            </a:xfrm>
            <a:prstGeom prst="line">
              <a:avLst/>
            </a:prstGeom>
            <a:noFill/>
            <a:ln w="3810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6" name="Line 221"/>
            <p:cNvSpPr>
              <a:spLocks noChangeShapeType="1"/>
            </p:cNvSpPr>
            <p:nvPr/>
          </p:nvSpPr>
          <p:spPr bwMode="auto">
            <a:xfrm rot="5400000">
              <a:off x="4250889" y="3462214"/>
              <a:ext cx="381000" cy="0"/>
            </a:xfrm>
            <a:prstGeom prst="line">
              <a:avLst/>
            </a:prstGeom>
            <a:noFill/>
            <a:ln w="38100">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 name="Line 240"/>
            <p:cNvSpPr>
              <a:spLocks noChangeShapeType="1"/>
            </p:cNvSpPr>
            <p:nvPr/>
          </p:nvSpPr>
          <p:spPr bwMode="auto">
            <a:xfrm>
              <a:off x="7137291" y="3271714"/>
              <a:ext cx="0" cy="373062"/>
            </a:xfrm>
            <a:prstGeom prst="line">
              <a:avLst/>
            </a:prstGeom>
            <a:noFill/>
            <a:ln w="38100">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0" name="Text Box 43"/>
            <p:cNvSpPr txBox="1">
              <a:spLocks noChangeArrowheads="1"/>
            </p:cNvSpPr>
            <p:nvPr/>
          </p:nvSpPr>
          <p:spPr bwMode="auto">
            <a:xfrm>
              <a:off x="4073516" y="3611329"/>
              <a:ext cx="954107" cy="1554272"/>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中断</a:t>
              </a:r>
            </a:p>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服务</a:t>
              </a:r>
            </a:p>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寄存器</a:t>
              </a:r>
            </a:p>
            <a:p>
              <a:pPr algn="ctr">
                <a:spcBef>
                  <a:spcPts val="300"/>
                </a:spcBef>
                <a:spcAft>
                  <a:spcPts val="300"/>
                </a:spcAft>
                <a:buFontTx/>
                <a:buNone/>
              </a:pPr>
              <a:r>
                <a:rPr lang="en-US" altLang="zh-CN" sz="2000" dirty="0">
                  <a:solidFill>
                    <a:srgbClr val="002060"/>
                  </a:solidFill>
                  <a:latin typeface="Times New Roman" pitchFamily="18" charset="0"/>
                  <a:ea typeface="宋体" pitchFamily="2" charset="-122"/>
                  <a:cs typeface="Times New Roman" pitchFamily="18" charset="0"/>
                </a:rPr>
                <a:t>ISR</a:t>
              </a:r>
            </a:p>
          </p:txBody>
        </p:sp>
        <p:sp>
          <p:nvSpPr>
            <p:cNvPr id="11" name="Text Box 107"/>
            <p:cNvSpPr txBox="1">
              <a:spLocks noChangeArrowheads="1"/>
            </p:cNvSpPr>
            <p:nvPr/>
          </p:nvSpPr>
          <p:spPr bwMode="auto">
            <a:xfrm>
              <a:off x="5292725" y="3611329"/>
              <a:ext cx="972000" cy="1554272"/>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中断</a:t>
              </a:r>
            </a:p>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优先级</a:t>
              </a:r>
            </a:p>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分析器</a:t>
              </a:r>
            </a:p>
            <a:p>
              <a:pPr algn="ctr">
                <a:spcBef>
                  <a:spcPts val="300"/>
                </a:spcBef>
                <a:spcAft>
                  <a:spcPts val="300"/>
                </a:spcAft>
                <a:buFontTx/>
                <a:buNone/>
              </a:pPr>
              <a:r>
                <a:rPr lang="en-US" altLang="zh-CN" sz="2000" dirty="0">
                  <a:solidFill>
                    <a:srgbClr val="002060"/>
                  </a:solidFill>
                  <a:latin typeface="Times New Roman" pitchFamily="18" charset="0"/>
                  <a:ea typeface="宋体" pitchFamily="2" charset="-122"/>
                  <a:cs typeface="Times New Roman" pitchFamily="18" charset="0"/>
                </a:rPr>
                <a:t>PR</a:t>
              </a:r>
            </a:p>
          </p:txBody>
        </p:sp>
        <p:sp>
          <p:nvSpPr>
            <p:cNvPr id="78" name="Text Box 42"/>
            <p:cNvSpPr txBox="1">
              <a:spLocks noChangeArrowheads="1"/>
            </p:cNvSpPr>
            <p:nvPr/>
          </p:nvSpPr>
          <p:spPr bwMode="auto">
            <a:xfrm>
              <a:off x="4128979" y="2168815"/>
              <a:ext cx="3374348" cy="707644"/>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52000" tIns="216000" rIns="252000" bIns="180000" anchor="ctr" anchorCtr="0">
              <a:spAutoFit/>
            </a:bodyPr>
            <a:lstStyle/>
            <a:p>
              <a:pPr algn="ctr">
                <a:buFontTx/>
                <a:buNone/>
              </a:pPr>
              <a:r>
                <a:rPr lang="en-US" altLang="zh-CN" sz="2000" dirty="0">
                  <a:solidFill>
                    <a:srgbClr val="002060"/>
                  </a:solidFill>
                  <a:latin typeface="Times New Roman" pitchFamily="18" charset="0"/>
                  <a:ea typeface="宋体" pitchFamily="2" charset="-122"/>
                  <a:cs typeface="Times New Roman" pitchFamily="18" charset="0"/>
                </a:rPr>
                <a:t>  </a:t>
              </a:r>
              <a:r>
                <a:rPr lang="zh-CN" altLang="en-US" sz="2000" dirty="0" smtClean="0">
                  <a:solidFill>
                    <a:srgbClr val="002060"/>
                  </a:solidFill>
                  <a:latin typeface="Times New Roman" pitchFamily="18" charset="0"/>
                  <a:ea typeface="宋体" pitchFamily="2" charset="-122"/>
                  <a:cs typeface="Times New Roman" pitchFamily="18" charset="0"/>
                </a:rPr>
                <a:t>控制逻辑 </a:t>
              </a:r>
              <a:endParaRPr lang="zh-CN" altLang="en-US" sz="2000" dirty="0">
                <a:solidFill>
                  <a:srgbClr val="002060"/>
                </a:solidFill>
                <a:latin typeface="Times New Roman" pitchFamily="18" charset="0"/>
                <a:ea typeface="宋体" pitchFamily="2" charset="-122"/>
                <a:cs typeface="Times New Roman" pitchFamily="18" charset="0"/>
              </a:endParaRPr>
            </a:p>
          </p:txBody>
        </p:sp>
        <p:sp>
          <p:nvSpPr>
            <p:cNvPr id="12" name="Text Box 108"/>
            <p:cNvSpPr txBox="1">
              <a:spLocks noChangeArrowheads="1"/>
            </p:cNvSpPr>
            <p:nvPr/>
          </p:nvSpPr>
          <p:spPr bwMode="auto">
            <a:xfrm>
              <a:off x="6547599" y="3611329"/>
              <a:ext cx="954107" cy="1554272"/>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中断</a:t>
              </a:r>
            </a:p>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请求</a:t>
              </a:r>
            </a:p>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寄存器</a:t>
              </a:r>
            </a:p>
            <a:p>
              <a:pPr algn="ctr">
                <a:spcBef>
                  <a:spcPts val="300"/>
                </a:spcBef>
                <a:spcAft>
                  <a:spcPts val="300"/>
                </a:spcAft>
                <a:buFontTx/>
                <a:buNone/>
              </a:pPr>
              <a:r>
                <a:rPr lang="en-US" altLang="zh-CN" sz="2000" dirty="0">
                  <a:solidFill>
                    <a:srgbClr val="002060"/>
                  </a:solidFill>
                  <a:latin typeface="Times New Roman" pitchFamily="18" charset="0"/>
                  <a:ea typeface="宋体" pitchFamily="2" charset="-122"/>
                  <a:cs typeface="Times New Roman" pitchFamily="18" charset="0"/>
                </a:rPr>
                <a:t>IRR</a:t>
              </a:r>
            </a:p>
          </p:txBody>
        </p:sp>
        <p:sp>
          <p:nvSpPr>
            <p:cNvPr id="18" name="Line 218"/>
            <p:cNvSpPr>
              <a:spLocks noChangeShapeType="1"/>
            </p:cNvSpPr>
            <p:nvPr/>
          </p:nvSpPr>
          <p:spPr bwMode="auto">
            <a:xfrm>
              <a:off x="3065463" y="2401888"/>
              <a:ext cx="609600" cy="0"/>
            </a:xfrm>
            <a:prstGeom prst="line">
              <a:avLst/>
            </a:prstGeom>
            <a:noFill/>
            <a:ln w="3810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2" name="Line 217"/>
            <p:cNvSpPr>
              <a:spLocks noChangeShapeType="1"/>
            </p:cNvSpPr>
            <p:nvPr/>
          </p:nvSpPr>
          <p:spPr bwMode="auto">
            <a:xfrm flipH="1">
              <a:off x="3768725" y="1411288"/>
              <a:ext cx="0" cy="4608512"/>
            </a:xfrm>
            <a:prstGeom prst="line">
              <a:avLst/>
            </a:prstGeom>
            <a:noFill/>
            <a:ln w="762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3" name="Line 219"/>
            <p:cNvSpPr>
              <a:spLocks noChangeShapeType="1"/>
            </p:cNvSpPr>
            <p:nvPr/>
          </p:nvSpPr>
          <p:spPr bwMode="auto">
            <a:xfrm flipH="1">
              <a:off x="3692525" y="1411288"/>
              <a:ext cx="0" cy="4608512"/>
            </a:xfrm>
            <a:prstGeom prst="line">
              <a:avLst/>
            </a:prstGeom>
            <a:noFill/>
            <a:ln w="762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 name="Line 220"/>
            <p:cNvSpPr>
              <a:spLocks noChangeShapeType="1"/>
            </p:cNvSpPr>
            <p:nvPr/>
          </p:nvSpPr>
          <p:spPr bwMode="auto">
            <a:xfrm>
              <a:off x="3702050" y="3181444"/>
              <a:ext cx="4533900" cy="0"/>
            </a:xfrm>
            <a:prstGeom prst="line">
              <a:avLst/>
            </a:prstGeom>
            <a:noFill/>
            <a:ln w="762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grpSp>
          <p:nvGrpSpPr>
            <p:cNvPr id="90" name="组合 89"/>
            <p:cNvGrpSpPr/>
            <p:nvPr/>
          </p:nvGrpSpPr>
          <p:grpSpPr>
            <a:xfrm>
              <a:off x="2956292" y="2564904"/>
              <a:ext cx="1177925" cy="2732584"/>
              <a:chOff x="2956292" y="2564904"/>
              <a:chExt cx="1177925" cy="2732584"/>
            </a:xfrm>
          </p:grpSpPr>
          <p:sp>
            <p:nvSpPr>
              <p:cNvPr id="16" name="Line 215"/>
              <p:cNvSpPr>
                <a:spLocks noChangeShapeType="1"/>
              </p:cNvSpPr>
              <p:nvPr/>
            </p:nvSpPr>
            <p:spPr bwMode="auto">
              <a:xfrm flipV="1">
                <a:off x="3419842" y="2564904"/>
                <a:ext cx="714375"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1" name="Line 222"/>
              <p:cNvSpPr>
                <a:spLocks noChangeShapeType="1"/>
              </p:cNvSpPr>
              <p:nvPr/>
            </p:nvSpPr>
            <p:spPr bwMode="auto">
              <a:xfrm>
                <a:off x="3419842" y="2570272"/>
                <a:ext cx="0" cy="2727216"/>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2" name="Line 223"/>
              <p:cNvSpPr>
                <a:spLocks noChangeShapeType="1"/>
              </p:cNvSpPr>
              <p:nvPr/>
            </p:nvSpPr>
            <p:spPr bwMode="auto">
              <a:xfrm flipH="1" flipV="1">
                <a:off x="3084542" y="5297486"/>
                <a:ext cx="3353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3" name="Line 224"/>
              <p:cNvSpPr>
                <a:spLocks noChangeShapeType="1"/>
              </p:cNvSpPr>
              <p:nvPr/>
            </p:nvSpPr>
            <p:spPr bwMode="auto">
              <a:xfrm>
                <a:off x="2956292" y="3893880"/>
                <a:ext cx="463550" cy="0"/>
              </a:xfrm>
              <a:prstGeom prst="line">
                <a:avLst/>
              </a:prstGeom>
              <a:noFill/>
              <a:ln w="9525">
                <a:solidFill>
                  <a:srgbClr val="CC3300"/>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grpSp>
        <p:sp>
          <p:nvSpPr>
            <p:cNvPr id="24" name="Line 225"/>
            <p:cNvSpPr>
              <a:spLocks noChangeShapeType="1"/>
            </p:cNvSpPr>
            <p:nvPr/>
          </p:nvSpPr>
          <p:spPr bwMode="auto">
            <a:xfrm>
              <a:off x="3702050" y="3240182"/>
              <a:ext cx="4533900" cy="0"/>
            </a:xfrm>
            <a:prstGeom prst="line">
              <a:avLst/>
            </a:prstGeom>
            <a:noFill/>
            <a:ln w="762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0" name="Line 231"/>
            <p:cNvSpPr>
              <a:spLocks noChangeShapeType="1"/>
            </p:cNvSpPr>
            <p:nvPr/>
          </p:nvSpPr>
          <p:spPr bwMode="auto">
            <a:xfrm>
              <a:off x="5292725" y="1945313"/>
              <a:ext cx="0" cy="219075"/>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1" name="Line 232"/>
            <p:cNvSpPr>
              <a:spLocks noChangeShapeType="1"/>
            </p:cNvSpPr>
            <p:nvPr/>
          </p:nvSpPr>
          <p:spPr bwMode="auto">
            <a:xfrm>
              <a:off x="6511925" y="1945313"/>
              <a:ext cx="0" cy="219075"/>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68" name="Text Box 234"/>
            <p:cNvSpPr txBox="1">
              <a:spLocks noChangeArrowheads="1"/>
            </p:cNvSpPr>
            <p:nvPr/>
          </p:nvSpPr>
          <p:spPr bwMode="auto">
            <a:xfrm>
              <a:off x="4911725" y="1612265"/>
              <a:ext cx="777875" cy="40005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Tx/>
                <a:buNone/>
              </a:pPr>
              <a:r>
                <a:rPr lang="en-US" altLang="zh-CN" sz="2000" dirty="0">
                  <a:solidFill>
                    <a:srgbClr val="C00000"/>
                  </a:solidFill>
                  <a:latin typeface="Times New Roman" pitchFamily="18" charset="0"/>
                  <a:ea typeface="宋体" pitchFamily="2" charset="-122"/>
                  <a:cs typeface="Times New Roman" pitchFamily="18" charset="0"/>
                </a:rPr>
                <a:t>INTA</a:t>
              </a:r>
            </a:p>
          </p:txBody>
        </p:sp>
        <p:sp>
          <p:nvSpPr>
            <p:cNvPr id="69" name="Line 235"/>
            <p:cNvSpPr>
              <a:spLocks noChangeShapeType="1"/>
            </p:cNvSpPr>
            <p:nvPr/>
          </p:nvSpPr>
          <p:spPr bwMode="auto">
            <a:xfrm>
              <a:off x="5019457" y="1689944"/>
              <a:ext cx="504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31" name="Text Box 236"/>
            <p:cNvSpPr txBox="1">
              <a:spLocks noChangeArrowheads="1"/>
            </p:cNvSpPr>
            <p:nvPr/>
          </p:nvSpPr>
          <p:spPr bwMode="auto">
            <a:xfrm>
              <a:off x="6219825" y="1612265"/>
              <a:ext cx="612775" cy="40005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Tx/>
                <a:buNone/>
              </a:pPr>
              <a:r>
                <a:rPr lang="en-US" altLang="zh-CN" sz="2000">
                  <a:solidFill>
                    <a:srgbClr val="C00000"/>
                  </a:solidFill>
                  <a:latin typeface="Times New Roman" pitchFamily="18" charset="0"/>
                  <a:ea typeface="宋体" pitchFamily="2" charset="-122"/>
                  <a:cs typeface="Times New Roman" pitchFamily="18" charset="0"/>
                </a:rPr>
                <a:t>INT</a:t>
              </a:r>
            </a:p>
          </p:txBody>
        </p:sp>
        <p:sp>
          <p:nvSpPr>
            <p:cNvPr id="32" name="Line 237"/>
            <p:cNvSpPr>
              <a:spLocks noChangeShapeType="1"/>
            </p:cNvSpPr>
            <p:nvPr/>
          </p:nvSpPr>
          <p:spPr bwMode="auto">
            <a:xfrm>
              <a:off x="5778725" y="2884468"/>
              <a:ext cx="0" cy="720000"/>
            </a:xfrm>
            <a:prstGeom prst="line">
              <a:avLst/>
            </a:prstGeom>
            <a:noFill/>
            <a:ln w="9525">
              <a:solidFill>
                <a:srgbClr val="CC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33" name="Line 238"/>
            <p:cNvSpPr>
              <a:spLocks noChangeShapeType="1"/>
            </p:cNvSpPr>
            <p:nvPr/>
          </p:nvSpPr>
          <p:spPr bwMode="auto">
            <a:xfrm>
              <a:off x="6932498" y="2884468"/>
              <a:ext cx="0" cy="720000"/>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34" name="Line 239"/>
            <p:cNvSpPr>
              <a:spLocks noChangeShapeType="1"/>
            </p:cNvSpPr>
            <p:nvPr/>
          </p:nvSpPr>
          <p:spPr bwMode="auto">
            <a:xfrm>
              <a:off x="4659774" y="2884468"/>
              <a:ext cx="0" cy="72000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8" name="Text Box 24"/>
            <p:cNvSpPr txBox="1">
              <a:spLocks noChangeArrowheads="1"/>
            </p:cNvSpPr>
            <p:nvPr/>
          </p:nvSpPr>
          <p:spPr bwMode="auto">
            <a:xfrm>
              <a:off x="2066725" y="3351833"/>
              <a:ext cx="1026000" cy="1092607"/>
            </a:xfrm>
            <a:prstGeom prst="rect">
              <a:avLst/>
            </a:prstGeom>
            <a:solidFill>
              <a:srgbClr val="CCCCFF"/>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读</a:t>
              </a:r>
              <a:r>
                <a:rPr lang="en-US" altLang="zh-CN" sz="2000" dirty="0">
                  <a:solidFill>
                    <a:srgbClr val="002060"/>
                  </a:solidFill>
                  <a:latin typeface="Times New Roman" pitchFamily="18" charset="0"/>
                  <a:ea typeface="宋体" pitchFamily="2" charset="-122"/>
                  <a:cs typeface="Times New Roman" pitchFamily="18" charset="0"/>
                </a:rPr>
                <a:t>/</a:t>
              </a:r>
              <a:r>
                <a:rPr lang="zh-CN" altLang="en-US" sz="2000" dirty="0">
                  <a:solidFill>
                    <a:srgbClr val="002060"/>
                  </a:solidFill>
                  <a:latin typeface="Times New Roman" pitchFamily="18" charset="0"/>
                  <a:ea typeface="宋体" pitchFamily="2" charset="-122"/>
                  <a:cs typeface="Times New Roman" pitchFamily="18" charset="0"/>
                </a:rPr>
                <a:t>写</a:t>
              </a:r>
            </a:p>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控制</a:t>
              </a:r>
            </a:p>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逻辑</a:t>
              </a:r>
            </a:p>
          </p:txBody>
        </p:sp>
        <p:sp>
          <p:nvSpPr>
            <p:cNvPr id="9" name="Text Box 41"/>
            <p:cNvSpPr txBox="1">
              <a:spLocks noChangeArrowheads="1"/>
            </p:cNvSpPr>
            <p:nvPr/>
          </p:nvSpPr>
          <p:spPr bwMode="auto">
            <a:xfrm>
              <a:off x="2066725" y="4749125"/>
              <a:ext cx="1024639" cy="1092607"/>
            </a:xfrm>
            <a:prstGeom prst="rect">
              <a:avLst/>
            </a:prstGeom>
            <a:solidFill>
              <a:srgbClr val="CCCCFF"/>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级</a:t>
              </a:r>
              <a:r>
                <a:rPr lang="zh-CN" altLang="en-US" sz="2000" dirty="0" smtClean="0">
                  <a:solidFill>
                    <a:srgbClr val="002060"/>
                  </a:solidFill>
                  <a:latin typeface="Times New Roman" pitchFamily="18" charset="0"/>
                  <a:ea typeface="宋体" pitchFamily="2" charset="-122"/>
                  <a:cs typeface="Times New Roman" pitchFamily="18" charset="0"/>
                </a:rPr>
                <a:t>联</a:t>
              </a:r>
              <a:endParaRPr lang="en-US" altLang="zh-CN" sz="2000" dirty="0" smtClean="0">
                <a:solidFill>
                  <a:srgbClr val="002060"/>
                </a:solidFill>
                <a:latin typeface="Times New Roman" pitchFamily="18" charset="0"/>
                <a:ea typeface="宋体" pitchFamily="2" charset="-122"/>
                <a:cs typeface="Times New Roman" pitchFamily="18" charset="0"/>
              </a:endParaRPr>
            </a:p>
            <a:p>
              <a:pPr algn="ctr">
                <a:spcBef>
                  <a:spcPts val="300"/>
                </a:spcBef>
                <a:buFontTx/>
                <a:buNone/>
              </a:pPr>
              <a:r>
                <a:rPr lang="zh-CN" altLang="en-US" sz="2000" dirty="0" smtClean="0">
                  <a:solidFill>
                    <a:srgbClr val="002060"/>
                  </a:solidFill>
                  <a:latin typeface="Times New Roman" pitchFamily="18" charset="0"/>
                  <a:ea typeface="宋体" pitchFamily="2" charset="-122"/>
                  <a:cs typeface="Times New Roman" pitchFamily="18" charset="0"/>
                </a:rPr>
                <a:t>缓冲器</a:t>
              </a:r>
              <a:endParaRPr lang="zh-CN" altLang="en-US" sz="2000" dirty="0">
                <a:solidFill>
                  <a:srgbClr val="002060"/>
                </a:solidFill>
                <a:latin typeface="Times New Roman" pitchFamily="18" charset="0"/>
                <a:ea typeface="宋体" pitchFamily="2" charset="-122"/>
                <a:cs typeface="Times New Roman" pitchFamily="18" charset="0"/>
              </a:endParaRPr>
            </a:p>
            <a:p>
              <a:pPr algn="ctr">
                <a:spcBef>
                  <a:spcPts val="300"/>
                </a:spcBef>
                <a:buFontTx/>
                <a:buNone/>
              </a:pPr>
              <a:r>
                <a:rPr lang="en-US" altLang="zh-CN" sz="2000" dirty="0">
                  <a:solidFill>
                    <a:srgbClr val="002060"/>
                  </a:solidFill>
                  <a:latin typeface="Times New Roman" pitchFamily="18" charset="0"/>
                  <a:ea typeface="宋体" pitchFamily="2" charset="-122"/>
                  <a:cs typeface="Times New Roman" pitchFamily="18" charset="0"/>
                </a:rPr>
                <a:t>/</a:t>
              </a:r>
              <a:r>
                <a:rPr lang="zh-CN" altLang="en-US" sz="2000" dirty="0">
                  <a:solidFill>
                    <a:srgbClr val="002060"/>
                  </a:solidFill>
                  <a:latin typeface="Times New Roman" pitchFamily="18" charset="0"/>
                  <a:ea typeface="宋体" pitchFamily="2" charset="-122"/>
                  <a:cs typeface="Times New Roman" pitchFamily="18" charset="0"/>
                </a:rPr>
                <a:t>比较器</a:t>
              </a:r>
            </a:p>
          </p:txBody>
        </p:sp>
        <p:sp>
          <p:nvSpPr>
            <p:cNvPr id="74" name="Line 213"/>
            <p:cNvSpPr>
              <a:spLocks noChangeShapeType="1"/>
            </p:cNvSpPr>
            <p:nvPr/>
          </p:nvSpPr>
          <p:spPr bwMode="auto">
            <a:xfrm>
              <a:off x="950153" y="2401888"/>
              <a:ext cx="1143000" cy="0"/>
            </a:xfrm>
            <a:prstGeom prst="line">
              <a:avLst/>
            </a:prstGeom>
            <a:noFill/>
            <a:ln w="3810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5" name="Text Box 214"/>
            <p:cNvSpPr txBox="1">
              <a:spLocks noChangeArrowheads="1"/>
            </p:cNvSpPr>
            <p:nvPr/>
          </p:nvSpPr>
          <p:spPr bwMode="auto">
            <a:xfrm>
              <a:off x="1094507" y="2370247"/>
              <a:ext cx="9525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dirty="0">
                  <a:solidFill>
                    <a:srgbClr val="002060"/>
                  </a:solidFill>
                  <a:latin typeface="Times New Roman" pitchFamily="18" charset="0"/>
                  <a:ea typeface="宋体" pitchFamily="2" charset="-122"/>
                  <a:cs typeface="Times New Roman" pitchFamily="18" charset="0"/>
                </a:rPr>
                <a:t>D7~D0</a:t>
              </a:r>
            </a:p>
          </p:txBody>
        </p:sp>
        <p:grpSp>
          <p:nvGrpSpPr>
            <p:cNvPr id="91" name="组合 90"/>
            <p:cNvGrpSpPr/>
            <p:nvPr/>
          </p:nvGrpSpPr>
          <p:grpSpPr>
            <a:xfrm>
              <a:off x="1044159" y="3337546"/>
              <a:ext cx="598488" cy="1171574"/>
              <a:chOff x="1027842" y="3337546"/>
              <a:chExt cx="598488" cy="1171574"/>
            </a:xfrm>
          </p:grpSpPr>
          <p:sp>
            <p:nvSpPr>
              <p:cNvPr id="36" name="Text Box 244"/>
              <p:cNvSpPr txBox="1">
                <a:spLocks noChangeArrowheads="1"/>
              </p:cNvSpPr>
              <p:nvPr/>
            </p:nvSpPr>
            <p:spPr bwMode="auto">
              <a:xfrm>
                <a:off x="1127855" y="3845763"/>
                <a:ext cx="4984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Times New Roman" pitchFamily="18" charset="0"/>
                    <a:ea typeface="宋体" pitchFamily="2" charset="-122"/>
                    <a:cs typeface="Times New Roman" pitchFamily="18" charset="0"/>
                  </a:rPr>
                  <a:t>A0</a:t>
                </a:r>
              </a:p>
            </p:txBody>
          </p:sp>
          <p:sp>
            <p:nvSpPr>
              <p:cNvPr id="37" name="Text Box 245"/>
              <p:cNvSpPr txBox="1">
                <a:spLocks noChangeArrowheads="1"/>
              </p:cNvSpPr>
              <p:nvPr/>
            </p:nvSpPr>
            <p:spPr bwMode="auto">
              <a:xfrm>
                <a:off x="1083405" y="3337546"/>
                <a:ext cx="5429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a:solidFill>
                      <a:srgbClr val="C00000"/>
                    </a:solidFill>
                    <a:latin typeface="Times New Roman" pitchFamily="18" charset="0"/>
                    <a:ea typeface="宋体" pitchFamily="2" charset="-122"/>
                    <a:cs typeface="Times New Roman" pitchFamily="18" charset="0"/>
                  </a:rPr>
                  <a:t>RD</a:t>
                </a:r>
              </a:p>
            </p:txBody>
          </p:sp>
          <p:sp>
            <p:nvSpPr>
              <p:cNvPr id="38" name="Line 246"/>
              <p:cNvSpPr>
                <a:spLocks noChangeShapeType="1"/>
              </p:cNvSpPr>
              <p:nvPr/>
            </p:nvSpPr>
            <p:spPr bwMode="auto">
              <a:xfrm>
                <a:off x="1213092" y="3413746"/>
                <a:ext cx="324000" cy="0"/>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a:solidFill>
                    <a:srgbClr val="C00000"/>
                  </a:solidFill>
                  <a:latin typeface="Times New Roman" pitchFamily="18" charset="0"/>
                  <a:ea typeface="宋体" pitchFamily="2" charset="-122"/>
                  <a:cs typeface="Times New Roman" pitchFamily="18" charset="0"/>
                </a:endParaRPr>
              </a:p>
            </p:txBody>
          </p:sp>
          <p:sp>
            <p:nvSpPr>
              <p:cNvPr id="39" name="Text Box 247"/>
              <p:cNvSpPr txBox="1">
                <a:spLocks noChangeArrowheads="1"/>
              </p:cNvSpPr>
              <p:nvPr/>
            </p:nvSpPr>
            <p:spPr bwMode="auto">
              <a:xfrm>
                <a:off x="1027842" y="3626471"/>
                <a:ext cx="5984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a:solidFill>
                      <a:srgbClr val="C00000"/>
                    </a:solidFill>
                    <a:latin typeface="Times New Roman" pitchFamily="18" charset="0"/>
                    <a:ea typeface="宋体" pitchFamily="2" charset="-122"/>
                    <a:cs typeface="Times New Roman" pitchFamily="18" charset="0"/>
                  </a:rPr>
                  <a:t>WR</a:t>
                </a:r>
              </a:p>
            </p:txBody>
          </p:sp>
          <p:sp>
            <p:nvSpPr>
              <p:cNvPr id="40" name="Line 248"/>
              <p:cNvSpPr>
                <a:spLocks noChangeShapeType="1"/>
              </p:cNvSpPr>
              <p:nvPr/>
            </p:nvSpPr>
            <p:spPr bwMode="auto">
              <a:xfrm>
                <a:off x="1140326" y="3702671"/>
                <a:ext cx="381000" cy="0"/>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a:solidFill>
                    <a:srgbClr val="C00000"/>
                  </a:solidFill>
                  <a:latin typeface="Times New Roman" pitchFamily="18" charset="0"/>
                  <a:ea typeface="宋体" pitchFamily="2" charset="-122"/>
                  <a:cs typeface="Times New Roman" pitchFamily="18" charset="0"/>
                </a:endParaRPr>
              </a:p>
            </p:txBody>
          </p:sp>
          <p:sp>
            <p:nvSpPr>
              <p:cNvPr id="66" name="Text Box 242"/>
              <p:cNvSpPr txBox="1">
                <a:spLocks noChangeArrowheads="1"/>
              </p:cNvSpPr>
              <p:nvPr/>
            </p:nvSpPr>
            <p:spPr bwMode="auto">
              <a:xfrm>
                <a:off x="1127855" y="4109070"/>
                <a:ext cx="4984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a:solidFill>
                      <a:srgbClr val="C00000"/>
                    </a:solidFill>
                    <a:latin typeface="Times New Roman" pitchFamily="18" charset="0"/>
                    <a:ea typeface="宋体" pitchFamily="2" charset="-122"/>
                    <a:cs typeface="Times New Roman" pitchFamily="18" charset="0"/>
                  </a:rPr>
                  <a:t>CS</a:t>
                </a:r>
              </a:p>
            </p:txBody>
          </p:sp>
          <p:sp>
            <p:nvSpPr>
              <p:cNvPr id="67" name="Line 249"/>
              <p:cNvSpPr>
                <a:spLocks noChangeShapeType="1"/>
              </p:cNvSpPr>
              <p:nvPr/>
            </p:nvSpPr>
            <p:spPr bwMode="auto">
              <a:xfrm>
                <a:off x="1233326" y="4185270"/>
                <a:ext cx="288000" cy="0"/>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a:solidFill>
                    <a:srgbClr val="C00000"/>
                  </a:solidFill>
                  <a:latin typeface="Times New Roman" pitchFamily="18" charset="0"/>
                  <a:ea typeface="宋体" pitchFamily="2" charset="-122"/>
                  <a:cs typeface="Times New Roman" pitchFamily="18" charset="0"/>
                </a:endParaRPr>
              </a:p>
            </p:txBody>
          </p:sp>
        </p:grpSp>
        <p:grpSp>
          <p:nvGrpSpPr>
            <p:cNvPr id="92" name="组合 91"/>
            <p:cNvGrpSpPr/>
            <p:nvPr/>
          </p:nvGrpSpPr>
          <p:grpSpPr>
            <a:xfrm>
              <a:off x="1601435" y="3534722"/>
              <a:ext cx="457200" cy="756000"/>
              <a:chOff x="1720741" y="3534722"/>
              <a:chExt cx="457200" cy="756000"/>
            </a:xfrm>
          </p:grpSpPr>
          <p:sp>
            <p:nvSpPr>
              <p:cNvPr id="35" name="Line 243"/>
              <p:cNvSpPr>
                <a:spLocks noChangeShapeType="1"/>
              </p:cNvSpPr>
              <p:nvPr/>
            </p:nvSpPr>
            <p:spPr bwMode="auto">
              <a:xfrm>
                <a:off x="1720741" y="4038722"/>
                <a:ext cx="4572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42" name="Line 250"/>
              <p:cNvSpPr>
                <a:spLocks noChangeShapeType="1"/>
              </p:cNvSpPr>
              <p:nvPr/>
            </p:nvSpPr>
            <p:spPr bwMode="auto">
              <a:xfrm>
                <a:off x="1720741" y="3534722"/>
                <a:ext cx="4572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43" name="Line 251"/>
              <p:cNvSpPr>
                <a:spLocks noChangeShapeType="1"/>
              </p:cNvSpPr>
              <p:nvPr/>
            </p:nvSpPr>
            <p:spPr bwMode="auto">
              <a:xfrm>
                <a:off x="1720741" y="3786721"/>
                <a:ext cx="4572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44" name="Line 252"/>
              <p:cNvSpPr>
                <a:spLocks noChangeShapeType="1"/>
              </p:cNvSpPr>
              <p:nvPr/>
            </p:nvSpPr>
            <p:spPr bwMode="auto">
              <a:xfrm>
                <a:off x="1720741" y="4290722"/>
                <a:ext cx="4572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grpSp>
        <p:sp>
          <p:nvSpPr>
            <p:cNvPr id="45" name="Line 254"/>
            <p:cNvSpPr>
              <a:spLocks noChangeShapeType="1"/>
            </p:cNvSpPr>
            <p:nvPr/>
          </p:nvSpPr>
          <p:spPr bwMode="auto">
            <a:xfrm>
              <a:off x="1580704" y="5631189"/>
              <a:ext cx="477838" cy="0"/>
            </a:xfrm>
            <a:prstGeom prst="line">
              <a:avLst/>
            </a:prstGeom>
            <a:noFill/>
            <a:ln w="9525">
              <a:solidFill>
                <a:srgbClr val="CC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47" name="Line 259"/>
            <p:cNvSpPr>
              <a:spLocks noChangeShapeType="1"/>
            </p:cNvSpPr>
            <p:nvPr/>
          </p:nvSpPr>
          <p:spPr bwMode="auto">
            <a:xfrm>
              <a:off x="1580704" y="4945389"/>
              <a:ext cx="477838" cy="0"/>
            </a:xfrm>
            <a:prstGeom prst="line">
              <a:avLst/>
            </a:prstGeom>
            <a:noFill/>
            <a:ln w="9525">
              <a:solidFill>
                <a:srgbClr val="CC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50" name="Line 262"/>
            <p:cNvSpPr>
              <a:spLocks noChangeShapeType="1"/>
            </p:cNvSpPr>
            <p:nvPr/>
          </p:nvSpPr>
          <p:spPr bwMode="auto">
            <a:xfrm>
              <a:off x="1580704" y="5173989"/>
              <a:ext cx="477838" cy="0"/>
            </a:xfrm>
            <a:prstGeom prst="line">
              <a:avLst/>
            </a:prstGeom>
            <a:noFill/>
            <a:ln w="9525">
              <a:solidFill>
                <a:srgbClr val="CC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grpSp>
          <p:nvGrpSpPr>
            <p:cNvPr id="93" name="组合 92"/>
            <p:cNvGrpSpPr/>
            <p:nvPr/>
          </p:nvGrpSpPr>
          <p:grpSpPr>
            <a:xfrm>
              <a:off x="658506" y="4726532"/>
              <a:ext cx="984141" cy="1134974"/>
              <a:chOff x="658506" y="4726532"/>
              <a:chExt cx="984141" cy="1134974"/>
            </a:xfrm>
          </p:grpSpPr>
          <p:sp>
            <p:nvSpPr>
              <p:cNvPr id="63" name="Text Box 256"/>
              <p:cNvSpPr txBox="1">
                <a:spLocks noChangeArrowheads="1"/>
              </p:cNvSpPr>
              <p:nvPr/>
            </p:nvSpPr>
            <p:spPr bwMode="auto">
              <a:xfrm>
                <a:off x="658506" y="5464631"/>
                <a:ext cx="9683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dirty="0">
                    <a:solidFill>
                      <a:srgbClr val="C00000"/>
                    </a:solidFill>
                    <a:latin typeface="Times New Roman" pitchFamily="18" charset="0"/>
                    <a:ea typeface="宋体" pitchFamily="2" charset="-122"/>
                    <a:cs typeface="Times New Roman" pitchFamily="18" charset="0"/>
                  </a:rPr>
                  <a:t>SP/ EN</a:t>
                </a:r>
              </a:p>
            </p:txBody>
          </p:sp>
          <p:sp>
            <p:nvSpPr>
              <p:cNvPr id="64" name="Line 257"/>
              <p:cNvSpPr>
                <a:spLocks noChangeShapeType="1"/>
              </p:cNvSpPr>
              <p:nvPr/>
            </p:nvSpPr>
            <p:spPr bwMode="auto">
              <a:xfrm>
                <a:off x="750472" y="5548764"/>
                <a:ext cx="324000" cy="0"/>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65" name="Line 258"/>
              <p:cNvSpPr>
                <a:spLocks noChangeShapeType="1"/>
              </p:cNvSpPr>
              <p:nvPr/>
            </p:nvSpPr>
            <p:spPr bwMode="auto">
              <a:xfrm>
                <a:off x="1176140" y="5556597"/>
                <a:ext cx="324000" cy="0"/>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48" name="Text Box 260"/>
              <p:cNvSpPr txBox="1">
                <a:spLocks noChangeArrowheads="1"/>
              </p:cNvSpPr>
              <p:nvPr/>
            </p:nvSpPr>
            <p:spPr bwMode="auto">
              <a:xfrm>
                <a:off x="829847" y="4726532"/>
                <a:ext cx="8128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a:solidFill>
                      <a:srgbClr val="C00000"/>
                    </a:solidFill>
                    <a:latin typeface="Times New Roman" pitchFamily="18" charset="0"/>
                    <a:ea typeface="宋体" pitchFamily="2" charset="-122"/>
                    <a:cs typeface="Times New Roman" pitchFamily="18" charset="0"/>
                  </a:rPr>
                  <a:t>CAS0</a:t>
                </a:r>
              </a:p>
            </p:txBody>
          </p:sp>
          <p:sp>
            <p:nvSpPr>
              <p:cNvPr id="49" name="Text Box 261"/>
              <p:cNvSpPr txBox="1">
                <a:spLocks noChangeArrowheads="1"/>
              </p:cNvSpPr>
              <p:nvPr/>
            </p:nvSpPr>
            <p:spPr bwMode="auto">
              <a:xfrm>
                <a:off x="829847" y="4969420"/>
                <a:ext cx="8128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a:solidFill>
                      <a:srgbClr val="C00000"/>
                    </a:solidFill>
                    <a:latin typeface="Times New Roman" pitchFamily="18" charset="0"/>
                    <a:ea typeface="宋体" pitchFamily="2" charset="-122"/>
                    <a:cs typeface="Times New Roman" pitchFamily="18" charset="0"/>
                  </a:rPr>
                  <a:t>CAS1</a:t>
                </a:r>
              </a:p>
            </p:txBody>
          </p:sp>
          <p:sp>
            <p:nvSpPr>
              <p:cNvPr id="51" name="Text Box 263"/>
              <p:cNvSpPr txBox="1">
                <a:spLocks noChangeArrowheads="1"/>
              </p:cNvSpPr>
              <p:nvPr/>
            </p:nvSpPr>
            <p:spPr bwMode="auto">
              <a:xfrm>
                <a:off x="829847" y="5183732"/>
                <a:ext cx="8128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a:solidFill>
                      <a:srgbClr val="C00000"/>
                    </a:solidFill>
                    <a:latin typeface="Times New Roman" pitchFamily="18" charset="0"/>
                    <a:ea typeface="宋体" pitchFamily="2" charset="-122"/>
                    <a:cs typeface="Times New Roman" pitchFamily="18" charset="0"/>
                  </a:rPr>
                  <a:t>CAS2</a:t>
                </a:r>
              </a:p>
            </p:txBody>
          </p:sp>
        </p:grpSp>
        <p:sp>
          <p:nvSpPr>
            <p:cNvPr id="52" name="Line 264"/>
            <p:cNvSpPr>
              <a:spLocks noChangeShapeType="1"/>
            </p:cNvSpPr>
            <p:nvPr/>
          </p:nvSpPr>
          <p:spPr bwMode="auto">
            <a:xfrm>
              <a:off x="1580704" y="5402589"/>
              <a:ext cx="477838" cy="0"/>
            </a:xfrm>
            <a:prstGeom prst="line">
              <a:avLst/>
            </a:prstGeom>
            <a:noFill/>
            <a:ln w="9525">
              <a:solidFill>
                <a:srgbClr val="CC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62" name="Text Box 20"/>
            <p:cNvSpPr txBox="1">
              <a:spLocks noChangeArrowheads="1"/>
            </p:cNvSpPr>
            <p:nvPr/>
          </p:nvSpPr>
          <p:spPr bwMode="auto">
            <a:xfrm>
              <a:off x="2105735" y="1856551"/>
              <a:ext cx="954107" cy="1092607"/>
            </a:xfrm>
            <a:prstGeom prst="rect">
              <a:avLst/>
            </a:prstGeom>
            <a:solidFill>
              <a:srgbClr val="CCCCFF"/>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数据</a:t>
              </a:r>
            </a:p>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总线</a:t>
              </a:r>
            </a:p>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缓冲器</a:t>
              </a:r>
            </a:p>
          </p:txBody>
        </p:sp>
        <p:grpSp>
          <p:nvGrpSpPr>
            <p:cNvPr id="83" name="组合 82"/>
            <p:cNvGrpSpPr/>
            <p:nvPr/>
          </p:nvGrpSpPr>
          <p:grpSpPr>
            <a:xfrm>
              <a:off x="7503327" y="3522086"/>
              <a:ext cx="1254081" cy="1728000"/>
              <a:chOff x="7467644" y="3804325"/>
              <a:chExt cx="1254081" cy="1515800"/>
            </a:xfrm>
          </p:grpSpPr>
          <p:sp>
            <p:nvSpPr>
              <p:cNvPr id="53" name="Text Box 265"/>
              <p:cNvSpPr txBox="1">
                <a:spLocks noChangeArrowheads="1"/>
              </p:cNvSpPr>
              <p:nvPr/>
            </p:nvSpPr>
            <p:spPr bwMode="auto">
              <a:xfrm>
                <a:off x="7858125" y="3804325"/>
                <a:ext cx="863600" cy="151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ts val="500"/>
                  </a:spcBef>
                  <a:spcAft>
                    <a:spcPts val="500"/>
                  </a:spcAft>
                  <a:buFontTx/>
                  <a:buNone/>
                </a:pPr>
                <a:r>
                  <a:rPr lang="en-US" altLang="zh-CN" sz="2000" dirty="0">
                    <a:solidFill>
                      <a:srgbClr val="002060"/>
                    </a:solidFill>
                    <a:latin typeface="Times New Roman" pitchFamily="18" charset="0"/>
                    <a:ea typeface="宋体" pitchFamily="2" charset="-122"/>
                    <a:cs typeface="Times New Roman" pitchFamily="18" charset="0"/>
                  </a:rPr>
                  <a:t>IRQ0</a:t>
                </a:r>
              </a:p>
              <a:p>
                <a:pPr algn="ctr">
                  <a:spcBef>
                    <a:spcPts val="500"/>
                  </a:spcBef>
                  <a:spcAft>
                    <a:spcPts val="500"/>
                  </a:spcAft>
                  <a:buFontTx/>
                  <a:buNone/>
                </a:pPr>
                <a:endParaRPr lang="en-US" altLang="zh-CN" sz="2000" dirty="0">
                  <a:solidFill>
                    <a:srgbClr val="002060"/>
                  </a:solidFill>
                  <a:latin typeface="Times New Roman" pitchFamily="18" charset="0"/>
                  <a:ea typeface="宋体" pitchFamily="2" charset="-122"/>
                  <a:cs typeface="Times New Roman" pitchFamily="18" charset="0"/>
                </a:endParaRPr>
              </a:p>
              <a:p>
                <a:pPr algn="ctr">
                  <a:spcBef>
                    <a:spcPts val="500"/>
                  </a:spcBef>
                  <a:spcAft>
                    <a:spcPts val="500"/>
                  </a:spcAft>
                  <a:buFontTx/>
                  <a:buNone/>
                </a:pPr>
                <a:endParaRPr lang="en-US" altLang="zh-CN" sz="2000" dirty="0">
                  <a:solidFill>
                    <a:srgbClr val="002060"/>
                  </a:solidFill>
                  <a:latin typeface="Times New Roman" pitchFamily="18" charset="0"/>
                  <a:ea typeface="宋体" pitchFamily="2" charset="-122"/>
                  <a:cs typeface="Times New Roman" pitchFamily="18" charset="0"/>
                </a:endParaRPr>
              </a:p>
              <a:p>
                <a:pPr algn="ctr">
                  <a:spcBef>
                    <a:spcPts val="500"/>
                  </a:spcBef>
                  <a:spcAft>
                    <a:spcPts val="500"/>
                  </a:spcAft>
                  <a:buFontTx/>
                  <a:buNone/>
                </a:pPr>
                <a:r>
                  <a:rPr lang="en-US" altLang="zh-CN" sz="2000" dirty="0">
                    <a:solidFill>
                      <a:srgbClr val="002060"/>
                    </a:solidFill>
                    <a:latin typeface="Times New Roman" pitchFamily="18" charset="0"/>
                    <a:ea typeface="宋体" pitchFamily="2" charset="-122"/>
                    <a:cs typeface="Times New Roman" pitchFamily="18" charset="0"/>
                  </a:rPr>
                  <a:t>IRQ7</a:t>
                </a:r>
              </a:p>
            </p:txBody>
          </p:sp>
          <p:grpSp>
            <p:nvGrpSpPr>
              <p:cNvPr id="82" name="组合 81"/>
              <p:cNvGrpSpPr/>
              <p:nvPr/>
            </p:nvGrpSpPr>
            <p:grpSpPr>
              <a:xfrm>
                <a:off x="7467644" y="4002087"/>
                <a:ext cx="457200" cy="1116000"/>
                <a:chOff x="7483410" y="4002087"/>
                <a:chExt cx="457200" cy="1066800"/>
              </a:xfrm>
            </p:grpSpPr>
            <p:sp>
              <p:nvSpPr>
                <p:cNvPr id="54" name="Line 266"/>
                <p:cNvSpPr>
                  <a:spLocks noChangeShapeType="1"/>
                </p:cNvSpPr>
                <p:nvPr/>
              </p:nvSpPr>
              <p:spPr bwMode="auto">
                <a:xfrm>
                  <a:off x="7483410" y="40020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5" name="Line 267"/>
                <p:cNvSpPr>
                  <a:spLocks noChangeShapeType="1"/>
                </p:cNvSpPr>
                <p:nvPr/>
              </p:nvSpPr>
              <p:spPr bwMode="auto">
                <a:xfrm>
                  <a:off x="7483410" y="41544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6" name="Line 268"/>
                <p:cNvSpPr>
                  <a:spLocks noChangeShapeType="1"/>
                </p:cNvSpPr>
                <p:nvPr/>
              </p:nvSpPr>
              <p:spPr bwMode="auto">
                <a:xfrm>
                  <a:off x="7483410" y="43068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7" name="Line 269"/>
                <p:cNvSpPr>
                  <a:spLocks noChangeShapeType="1"/>
                </p:cNvSpPr>
                <p:nvPr/>
              </p:nvSpPr>
              <p:spPr bwMode="auto">
                <a:xfrm>
                  <a:off x="7483410" y="44592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8" name="Line 270"/>
                <p:cNvSpPr>
                  <a:spLocks noChangeShapeType="1"/>
                </p:cNvSpPr>
                <p:nvPr/>
              </p:nvSpPr>
              <p:spPr bwMode="auto">
                <a:xfrm>
                  <a:off x="7483410" y="46116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9" name="Line 271"/>
                <p:cNvSpPr>
                  <a:spLocks noChangeShapeType="1"/>
                </p:cNvSpPr>
                <p:nvPr/>
              </p:nvSpPr>
              <p:spPr bwMode="auto">
                <a:xfrm>
                  <a:off x="7483410" y="47640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60" name="Line 272"/>
                <p:cNvSpPr>
                  <a:spLocks noChangeShapeType="1"/>
                </p:cNvSpPr>
                <p:nvPr/>
              </p:nvSpPr>
              <p:spPr bwMode="auto">
                <a:xfrm>
                  <a:off x="7483410" y="49164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61" name="Line 273"/>
                <p:cNvSpPr>
                  <a:spLocks noChangeShapeType="1"/>
                </p:cNvSpPr>
                <p:nvPr/>
              </p:nvSpPr>
              <p:spPr bwMode="auto">
                <a:xfrm>
                  <a:off x="7483410" y="50688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grpSp>
          <p:sp>
            <p:nvSpPr>
              <p:cNvPr id="81" name="Text Box 265"/>
              <p:cNvSpPr txBox="1">
                <a:spLocks noChangeArrowheads="1"/>
              </p:cNvSpPr>
              <p:nvPr/>
            </p:nvSpPr>
            <p:spPr bwMode="auto">
              <a:xfrm>
                <a:off x="8068559" y="4240808"/>
                <a:ext cx="492443" cy="712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ctr">
                  <a:spcBef>
                    <a:spcPct val="5000"/>
                  </a:spcBef>
                  <a:buFontTx/>
                  <a:buNone/>
                </a:pPr>
                <a:r>
                  <a:rPr lang="en-US" altLang="zh-CN" sz="2000" dirty="0" smtClean="0">
                    <a:solidFill>
                      <a:srgbClr val="002060"/>
                    </a:solidFill>
                    <a:latin typeface="Times New Roman" pitchFamily="18" charset="0"/>
                    <a:ea typeface="宋体" pitchFamily="2" charset="-122"/>
                    <a:cs typeface="Times New Roman" pitchFamily="18" charset="0"/>
                  </a:rPr>
                  <a:t>……</a:t>
                </a:r>
                <a:endParaRPr lang="en-US" altLang="zh-CN" sz="2000" dirty="0">
                  <a:solidFill>
                    <a:srgbClr val="002060"/>
                  </a:solidFill>
                  <a:latin typeface="Times New Roman" pitchFamily="18" charset="0"/>
                  <a:ea typeface="宋体" pitchFamily="2" charset="-122"/>
                  <a:cs typeface="Times New Roman" pitchFamily="18" charset="0"/>
                </a:endParaRPr>
              </a:p>
            </p:txBody>
          </p:sp>
        </p:grpSp>
        <p:grpSp>
          <p:nvGrpSpPr>
            <p:cNvPr id="88" name="组合 87"/>
            <p:cNvGrpSpPr/>
            <p:nvPr/>
          </p:nvGrpSpPr>
          <p:grpSpPr>
            <a:xfrm>
              <a:off x="3805129" y="5165903"/>
              <a:ext cx="3403799" cy="695603"/>
              <a:chOff x="3805129" y="4939288"/>
              <a:chExt cx="3403799" cy="695603"/>
            </a:xfrm>
          </p:grpSpPr>
          <p:sp>
            <p:nvSpPr>
              <p:cNvPr id="17" name="Line 216"/>
              <p:cNvSpPr>
                <a:spLocks noChangeShapeType="1"/>
              </p:cNvSpPr>
              <p:nvPr/>
            </p:nvSpPr>
            <p:spPr bwMode="auto">
              <a:xfrm>
                <a:off x="4659774" y="4939288"/>
                <a:ext cx="0" cy="304800"/>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6" name="Line 228"/>
              <p:cNvSpPr>
                <a:spLocks noChangeShapeType="1"/>
              </p:cNvSpPr>
              <p:nvPr/>
            </p:nvSpPr>
            <p:spPr bwMode="auto">
              <a:xfrm flipV="1">
                <a:off x="3805129" y="5450339"/>
                <a:ext cx="647700" cy="0"/>
              </a:xfrm>
              <a:prstGeom prst="line">
                <a:avLst/>
              </a:prstGeom>
              <a:noFill/>
              <a:ln w="3810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7" name="Line 229"/>
              <p:cNvSpPr>
                <a:spLocks noChangeShapeType="1"/>
              </p:cNvSpPr>
              <p:nvPr/>
            </p:nvSpPr>
            <p:spPr bwMode="auto">
              <a:xfrm>
                <a:off x="5778725" y="4939288"/>
                <a:ext cx="0" cy="304800"/>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8" name="Line 230"/>
              <p:cNvSpPr>
                <a:spLocks noChangeShapeType="1"/>
              </p:cNvSpPr>
              <p:nvPr/>
            </p:nvSpPr>
            <p:spPr bwMode="auto">
              <a:xfrm>
                <a:off x="6932498" y="4939288"/>
                <a:ext cx="0" cy="304800"/>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3" name="Text Box 109"/>
              <p:cNvSpPr txBox="1">
                <a:spLocks noChangeArrowheads="1"/>
              </p:cNvSpPr>
              <p:nvPr/>
            </p:nvSpPr>
            <p:spPr bwMode="auto">
              <a:xfrm>
                <a:off x="4436928" y="5234781"/>
                <a:ext cx="2772000" cy="400110"/>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Tx/>
                  <a:buNone/>
                </a:pPr>
                <a:r>
                  <a:rPr lang="zh-CN" altLang="en-US" sz="2000" dirty="0" smtClean="0">
                    <a:solidFill>
                      <a:srgbClr val="002060"/>
                    </a:solidFill>
                    <a:latin typeface="Times New Roman" pitchFamily="18" charset="0"/>
                    <a:ea typeface="宋体" pitchFamily="2" charset="-122"/>
                    <a:cs typeface="Times New Roman" pitchFamily="18" charset="0"/>
                  </a:rPr>
                  <a:t>中断屏蔽寄存器 </a:t>
                </a:r>
                <a:r>
                  <a:rPr lang="en-US" altLang="zh-CN" sz="2000" dirty="0">
                    <a:solidFill>
                      <a:srgbClr val="002060"/>
                    </a:solidFill>
                    <a:latin typeface="Times New Roman" pitchFamily="18" charset="0"/>
                    <a:ea typeface="宋体" pitchFamily="2" charset="-122"/>
                    <a:cs typeface="Times New Roman" pitchFamily="18" charset="0"/>
                  </a:rPr>
                  <a:t>IMR</a:t>
                </a:r>
              </a:p>
            </p:txBody>
          </p:sp>
        </p:grpSp>
      </p:grpSp>
    </p:spTree>
    <p:extLst>
      <p:ext uri="{BB962C8B-B14F-4D97-AF65-F5344CB8AC3E}">
        <p14:creationId xmlns:p14="http://schemas.microsoft.com/office/powerpoint/2010/main" val="2227781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381000" y="1268760"/>
            <a:ext cx="8382000" cy="4716000"/>
            <a:chOff x="478948" y="1377304"/>
            <a:chExt cx="8382000" cy="4716000"/>
          </a:xfrm>
        </p:grpSpPr>
        <p:sp>
          <p:nvSpPr>
            <p:cNvPr id="4" name="Rectangle 19"/>
            <p:cNvSpPr>
              <a:spLocks noChangeArrowheads="1"/>
            </p:cNvSpPr>
            <p:nvPr/>
          </p:nvSpPr>
          <p:spPr bwMode="auto">
            <a:xfrm>
              <a:off x="478948" y="1377304"/>
              <a:ext cx="8382000" cy="4716000"/>
            </a:xfrm>
            <a:prstGeom prst="rect">
              <a:avLst/>
            </a:prstGeom>
            <a:solidFill>
              <a:srgbClr val="FFFFFF">
                <a:alpha val="50196"/>
              </a:srgbClr>
            </a:solidFill>
            <a:ln w="19050">
              <a:solidFill>
                <a:srgbClr val="CC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5" name="Line 227"/>
            <p:cNvSpPr>
              <a:spLocks noChangeShapeType="1"/>
            </p:cNvSpPr>
            <p:nvPr/>
          </p:nvSpPr>
          <p:spPr bwMode="auto">
            <a:xfrm>
              <a:off x="6266294" y="4388465"/>
              <a:ext cx="334963" cy="0"/>
            </a:xfrm>
            <a:prstGeom prst="line">
              <a:avLst/>
            </a:prstGeom>
            <a:noFill/>
            <a:ln w="38100">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 name="Line 226"/>
            <p:cNvSpPr>
              <a:spLocks noChangeShapeType="1"/>
            </p:cNvSpPr>
            <p:nvPr/>
          </p:nvSpPr>
          <p:spPr bwMode="auto">
            <a:xfrm>
              <a:off x="4875798" y="4388465"/>
              <a:ext cx="432000" cy="0"/>
            </a:xfrm>
            <a:prstGeom prst="line">
              <a:avLst/>
            </a:prstGeom>
            <a:noFill/>
            <a:ln w="3810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6" name="Line 221"/>
            <p:cNvSpPr>
              <a:spLocks noChangeShapeType="1"/>
            </p:cNvSpPr>
            <p:nvPr/>
          </p:nvSpPr>
          <p:spPr bwMode="auto">
            <a:xfrm rot="5400000">
              <a:off x="4250889" y="3462214"/>
              <a:ext cx="381000" cy="0"/>
            </a:xfrm>
            <a:prstGeom prst="line">
              <a:avLst/>
            </a:prstGeom>
            <a:noFill/>
            <a:ln w="38100">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 name="Line 240"/>
            <p:cNvSpPr>
              <a:spLocks noChangeShapeType="1"/>
            </p:cNvSpPr>
            <p:nvPr/>
          </p:nvSpPr>
          <p:spPr bwMode="auto">
            <a:xfrm>
              <a:off x="7137291" y="3271714"/>
              <a:ext cx="0" cy="373062"/>
            </a:xfrm>
            <a:prstGeom prst="line">
              <a:avLst/>
            </a:prstGeom>
            <a:noFill/>
            <a:ln w="38100">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0" name="Text Box 43"/>
            <p:cNvSpPr txBox="1">
              <a:spLocks noChangeArrowheads="1"/>
            </p:cNvSpPr>
            <p:nvPr/>
          </p:nvSpPr>
          <p:spPr bwMode="auto">
            <a:xfrm>
              <a:off x="4073516" y="3611329"/>
              <a:ext cx="954107" cy="1554272"/>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中断</a:t>
              </a:r>
            </a:p>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服务</a:t>
              </a:r>
            </a:p>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寄存器</a:t>
              </a:r>
            </a:p>
            <a:p>
              <a:pPr algn="ctr">
                <a:spcBef>
                  <a:spcPts val="300"/>
                </a:spcBef>
                <a:spcAft>
                  <a:spcPts val="300"/>
                </a:spcAft>
                <a:buFontTx/>
                <a:buNone/>
              </a:pPr>
              <a:r>
                <a:rPr lang="en-US" altLang="zh-CN" sz="2000" dirty="0">
                  <a:solidFill>
                    <a:srgbClr val="002060"/>
                  </a:solidFill>
                  <a:latin typeface="Times New Roman" pitchFamily="18" charset="0"/>
                  <a:ea typeface="宋体" pitchFamily="2" charset="-122"/>
                  <a:cs typeface="Times New Roman" pitchFamily="18" charset="0"/>
                </a:rPr>
                <a:t>ISR</a:t>
              </a:r>
            </a:p>
          </p:txBody>
        </p:sp>
        <p:sp>
          <p:nvSpPr>
            <p:cNvPr id="11" name="Text Box 107"/>
            <p:cNvSpPr txBox="1">
              <a:spLocks noChangeArrowheads="1"/>
            </p:cNvSpPr>
            <p:nvPr/>
          </p:nvSpPr>
          <p:spPr bwMode="auto">
            <a:xfrm>
              <a:off x="5292725" y="3611329"/>
              <a:ext cx="972000" cy="1554272"/>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中断</a:t>
              </a:r>
            </a:p>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优先级</a:t>
              </a:r>
            </a:p>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分析器</a:t>
              </a:r>
            </a:p>
            <a:p>
              <a:pPr algn="ctr">
                <a:spcBef>
                  <a:spcPts val="300"/>
                </a:spcBef>
                <a:spcAft>
                  <a:spcPts val="300"/>
                </a:spcAft>
                <a:buFontTx/>
                <a:buNone/>
              </a:pPr>
              <a:r>
                <a:rPr lang="en-US" altLang="zh-CN" sz="2000" dirty="0">
                  <a:solidFill>
                    <a:srgbClr val="002060"/>
                  </a:solidFill>
                  <a:latin typeface="Times New Roman" pitchFamily="18" charset="0"/>
                  <a:ea typeface="宋体" pitchFamily="2" charset="-122"/>
                  <a:cs typeface="Times New Roman" pitchFamily="18" charset="0"/>
                </a:rPr>
                <a:t>PR</a:t>
              </a:r>
            </a:p>
          </p:txBody>
        </p:sp>
        <p:sp>
          <p:nvSpPr>
            <p:cNvPr id="78" name="Text Box 42"/>
            <p:cNvSpPr txBox="1">
              <a:spLocks noChangeArrowheads="1"/>
            </p:cNvSpPr>
            <p:nvPr/>
          </p:nvSpPr>
          <p:spPr bwMode="auto">
            <a:xfrm>
              <a:off x="4128979" y="2168815"/>
              <a:ext cx="3374348" cy="707644"/>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52000" tIns="216000" rIns="252000" bIns="180000" anchor="ctr" anchorCtr="0">
              <a:spAutoFit/>
            </a:bodyPr>
            <a:lstStyle/>
            <a:p>
              <a:pPr algn="ctr">
                <a:buFontTx/>
                <a:buNone/>
              </a:pPr>
              <a:r>
                <a:rPr lang="en-US" altLang="zh-CN" sz="2000" dirty="0">
                  <a:solidFill>
                    <a:srgbClr val="002060"/>
                  </a:solidFill>
                  <a:latin typeface="Times New Roman" pitchFamily="18" charset="0"/>
                  <a:ea typeface="宋体" pitchFamily="2" charset="-122"/>
                  <a:cs typeface="Times New Roman" pitchFamily="18" charset="0"/>
                </a:rPr>
                <a:t>  </a:t>
              </a:r>
              <a:r>
                <a:rPr lang="zh-CN" altLang="en-US" sz="2000" dirty="0" smtClean="0">
                  <a:solidFill>
                    <a:srgbClr val="002060"/>
                  </a:solidFill>
                  <a:latin typeface="Times New Roman" pitchFamily="18" charset="0"/>
                  <a:ea typeface="宋体" pitchFamily="2" charset="-122"/>
                  <a:cs typeface="Times New Roman" pitchFamily="18" charset="0"/>
                </a:rPr>
                <a:t>控制逻辑 </a:t>
              </a:r>
              <a:endParaRPr lang="zh-CN" altLang="en-US" sz="2000" dirty="0">
                <a:solidFill>
                  <a:srgbClr val="002060"/>
                </a:solidFill>
                <a:latin typeface="Times New Roman" pitchFamily="18" charset="0"/>
                <a:ea typeface="宋体" pitchFamily="2" charset="-122"/>
                <a:cs typeface="Times New Roman" pitchFamily="18" charset="0"/>
              </a:endParaRPr>
            </a:p>
          </p:txBody>
        </p:sp>
        <p:sp>
          <p:nvSpPr>
            <p:cNvPr id="12" name="Text Box 108"/>
            <p:cNvSpPr txBox="1">
              <a:spLocks noChangeArrowheads="1"/>
            </p:cNvSpPr>
            <p:nvPr/>
          </p:nvSpPr>
          <p:spPr bwMode="auto">
            <a:xfrm>
              <a:off x="6547599" y="3611329"/>
              <a:ext cx="954107" cy="1554272"/>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中断</a:t>
              </a:r>
            </a:p>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请求</a:t>
              </a:r>
            </a:p>
            <a:p>
              <a:pPr algn="ctr">
                <a:spcBef>
                  <a:spcPts val="300"/>
                </a:spcBef>
                <a:spcAft>
                  <a:spcPts val="300"/>
                </a:spcAft>
                <a:buFontTx/>
                <a:buNone/>
              </a:pPr>
              <a:r>
                <a:rPr lang="zh-CN" altLang="en-US" sz="2000" dirty="0">
                  <a:solidFill>
                    <a:srgbClr val="002060"/>
                  </a:solidFill>
                  <a:latin typeface="Times New Roman" pitchFamily="18" charset="0"/>
                  <a:ea typeface="宋体" pitchFamily="2" charset="-122"/>
                  <a:cs typeface="Times New Roman" pitchFamily="18" charset="0"/>
                </a:rPr>
                <a:t>寄存器</a:t>
              </a:r>
            </a:p>
            <a:p>
              <a:pPr algn="ctr">
                <a:spcBef>
                  <a:spcPts val="300"/>
                </a:spcBef>
                <a:spcAft>
                  <a:spcPts val="300"/>
                </a:spcAft>
                <a:buFontTx/>
                <a:buNone/>
              </a:pPr>
              <a:r>
                <a:rPr lang="en-US" altLang="zh-CN" sz="2000" dirty="0">
                  <a:solidFill>
                    <a:srgbClr val="002060"/>
                  </a:solidFill>
                  <a:latin typeface="Times New Roman" pitchFamily="18" charset="0"/>
                  <a:ea typeface="宋体" pitchFamily="2" charset="-122"/>
                  <a:cs typeface="Times New Roman" pitchFamily="18" charset="0"/>
                </a:rPr>
                <a:t>IRR</a:t>
              </a:r>
            </a:p>
          </p:txBody>
        </p:sp>
        <p:sp>
          <p:nvSpPr>
            <p:cNvPr id="18" name="Line 218"/>
            <p:cNvSpPr>
              <a:spLocks noChangeShapeType="1"/>
            </p:cNvSpPr>
            <p:nvPr/>
          </p:nvSpPr>
          <p:spPr bwMode="auto">
            <a:xfrm>
              <a:off x="3065463" y="2401888"/>
              <a:ext cx="609600" cy="0"/>
            </a:xfrm>
            <a:prstGeom prst="line">
              <a:avLst/>
            </a:prstGeom>
            <a:noFill/>
            <a:ln w="3810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2" name="Line 217"/>
            <p:cNvSpPr>
              <a:spLocks noChangeShapeType="1"/>
            </p:cNvSpPr>
            <p:nvPr/>
          </p:nvSpPr>
          <p:spPr bwMode="auto">
            <a:xfrm flipH="1">
              <a:off x="3768725" y="1411288"/>
              <a:ext cx="0" cy="4608512"/>
            </a:xfrm>
            <a:prstGeom prst="line">
              <a:avLst/>
            </a:prstGeom>
            <a:noFill/>
            <a:ln w="762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3" name="Line 219"/>
            <p:cNvSpPr>
              <a:spLocks noChangeShapeType="1"/>
            </p:cNvSpPr>
            <p:nvPr/>
          </p:nvSpPr>
          <p:spPr bwMode="auto">
            <a:xfrm flipH="1">
              <a:off x="3692525" y="1411288"/>
              <a:ext cx="0" cy="4608512"/>
            </a:xfrm>
            <a:prstGeom prst="line">
              <a:avLst/>
            </a:prstGeom>
            <a:noFill/>
            <a:ln w="762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 name="Line 220"/>
            <p:cNvSpPr>
              <a:spLocks noChangeShapeType="1"/>
            </p:cNvSpPr>
            <p:nvPr/>
          </p:nvSpPr>
          <p:spPr bwMode="auto">
            <a:xfrm>
              <a:off x="3702050" y="3181444"/>
              <a:ext cx="4533900" cy="0"/>
            </a:xfrm>
            <a:prstGeom prst="line">
              <a:avLst/>
            </a:prstGeom>
            <a:noFill/>
            <a:ln w="762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grpSp>
          <p:nvGrpSpPr>
            <p:cNvPr id="90" name="组合 89"/>
            <p:cNvGrpSpPr/>
            <p:nvPr/>
          </p:nvGrpSpPr>
          <p:grpSpPr>
            <a:xfrm>
              <a:off x="2956292" y="2564904"/>
              <a:ext cx="1177925" cy="2732584"/>
              <a:chOff x="2956292" y="2564904"/>
              <a:chExt cx="1177925" cy="2732584"/>
            </a:xfrm>
          </p:grpSpPr>
          <p:sp>
            <p:nvSpPr>
              <p:cNvPr id="16" name="Line 215"/>
              <p:cNvSpPr>
                <a:spLocks noChangeShapeType="1"/>
              </p:cNvSpPr>
              <p:nvPr/>
            </p:nvSpPr>
            <p:spPr bwMode="auto">
              <a:xfrm flipV="1">
                <a:off x="3419842" y="2564904"/>
                <a:ext cx="714375"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1" name="Line 222"/>
              <p:cNvSpPr>
                <a:spLocks noChangeShapeType="1"/>
              </p:cNvSpPr>
              <p:nvPr/>
            </p:nvSpPr>
            <p:spPr bwMode="auto">
              <a:xfrm>
                <a:off x="3419842" y="2570272"/>
                <a:ext cx="0" cy="2727216"/>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2" name="Line 223"/>
              <p:cNvSpPr>
                <a:spLocks noChangeShapeType="1"/>
              </p:cNvSpPr>
              <p:nvPr/>
            </p:nvSpPr>
            <p:spPr bwMode="auto">
              <a:xfrm flipH="1" flipV="1">
                <a:off x="3084542" y="5297486"/>
                <a:ext cx="3353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3" name="Line 224"/>
              <p:cNvSpPr>
                <a:spLocks noChangeShapeType="1"/>
              </p:cNvSpPr>
              <p:nvPr/>
            </p:nvSpPr>
            <p:spPr bwMode="auto">
              <a:xfrm>
                <a:off x="2956292" y="3893880"/>
                <a:ext cx="463550" cy="0"/>
              </a:xfrm>
              <a:prstGeom prst="line">
                <a:avLst/>
              </a:prstGeom>
              <a:noFill/>
              <a:ln w="9525">
                <a:solidFill>
                  <a:srgbClr val="CC3300"/>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grpSp>
        <p:sp>
          <p:nvSpPr>
            <p:cNvPr id="24" name="Line 225"/>
            <p:cNvSpPr>
              <a:spLocks noChangeShapeType="1"/>
            </p:cNvSpPr>
            <p:nvPr/>
          </p:nvSpPr>
          <p:spPr bwMode="auto">
            <a:xfrm>
              <a:off x="3702050" y="3240182"/>
              <a:ext cx="4533900" cy="0"/>
            </a:xfrm>
            <a:prstGeom prst="line">
              <a:avLst/>
            </a:prstGeom>
            <a:noFill/>
            <a:ln w="762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0" name="Line 231"/>
            <p:cNvSpPr>
              <a:spLocks noChangeShapeType="1"/>
            </p:cNvSpPr>
            <p:nvPr/>
          </p:nvSpPr>
          <p:spPr bwMode="auto">
            <a:xfrm>
              <a:off x="5292725" y="1945313"/>
              <a:ext cx="0" cy="219075"/>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1" name="Line 232"/>
            <p:cNvSpPr>
              <a:spLocks noChangeShapeType="1"/>
            </p:cNvSpPr>
            <p:nvPr/>
          </p:nvSpPr>
          <p:spPr bwMode="auto">
            <a:xfrm>
              <a:off x="6511925" y="1945313"/>
              <a:ext cx="0" cy="219075"/>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68" name="Text Box 234"/>
            <p:cNvSpPr txBox="1">
              <a:spLocks noChangeArrowheads="1"/>
            </p:cNvSpPr>
            <p:nvPr/>
          </p:nvSpPr>
          <p:spPr bwMode="auto">
            <a:xfrm>
              <a:off x="4911725" y="1612265"/>
              <a:ext cx="777875" cy="40005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Tx/>
                <a:buNone/>
              </a:pPr>
              <a:r>
                <a:rPr lang="en-US" altLang="zh-CN" sz="2000" dirty="0">
                  <a:solidFill>
                    <a:srgbClr val="C00000"/>
                  </a:solidFill>
                  <a:latin typeface="Times New Roman" pitchFamily="18" charset="0"/>
                  <a:ea typeface="宋体" pitchFamily="2" charset="-122"/>
                  <a:cs typeface="Times New Roman" pitchFamily="18" charset="0"/>
                </a:rPr>
                <a:t>INTA</a:t>
              </a:r>
            </a:p>
          </p:txBody>
        </p:sp>
        <p:sp>
          <p:nvSpPr>
            <p:cNvPr id="69" name="Line 235"/>
            <p:cNvSpPr>
              <a:spLocks noChangeShapeType="1"/>
            </p:cNvSpPr>
            <p:nvPr/>
          </p:nvSpPr>
          <p:spPr bwMode="auto">
            <a:xfrm>
              <a:off x="5019457" y="1658412"/>
              <a:ext cx="504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31" name="Text Box 236"/>
            <p:cNvSpPr txBox="1">
              <a:spLocks noChangeArrowheads="1"/>
            </p:cNvSpPr>
            <p:nvPr/>
          </p:nvSpPr>
          <p:spPr bwMode="auto">
            <a:xfrm>
              <a:off x="6219825" y="1612265"/>
              <a:ext cx="612775" cy="400050"/>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33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Tx/>
                <a:buNone/>
              </a:pPr>
              <a:r>
                <a:rPr lang="en-US" altLang="zh-CN" sz="2000">
                  <a:solidFill>
                    <a:srgbClr val="C00000"/>
                  </a:solidFill>
                  <a:latin typeface="Times New Roman" pitchFamily="18" charset="0"/>
                  <a:ea typeface="宋体" pitchFamily="2" charset="-122"/>
                  <a:cs typeface="Times New Roman" pitchFamily="18" charset="0"/>
                </a:rPr>
                <a:t>INT</a:t>
              </a:r>
            </a:p>
          </p:txBody>
        </p:sp>
        <p:sp>
          <p:nvSpPr>
            <p:cNvPr id="32" name="Line 237"/>
            <p:cNvSpPr>
              <a:spLocks noChangeShapeType="1"/>
            </p:cNvSpPr>
            <p:nvPr/>
          </p:nvSpPr>
          <p:spPr bwMode="auto">
            <a:xfrm>
              <a:off x="5778725" y="2884468"/>
              <a:ext cx="0" cy="720000"/>
            </a:xfrm>
            <a:prstGeom prst="line">
              <a:avLst/>
            </a:prstGeom>
            <a:noFill/>
            <a:ln w="9525">
              <a:solidFill>
                <a:srgbClr val="CC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33" name="Line 238"/>
            <p:cNvSpPr>
              <a:spLocks noChangeShapeType="1"/>
            </p:cNvSpPr>
            <p:nvPr/>
          </p:nvSpPr>
          <p:spPr bwMode="auto">
            <a:xfrm>
              <a:off x="6932498" y="2884468"/>
              <a:ext cx="0" cy="720000"/>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34" name="Line 239"/>
            <p:cNvSpPr>
              <a:spLocks noChangeShapeType="1"/>
            </p:cNvSpPr>
            <p:nvPr/>
          </p:nvSpPr>
          <p:spPr bwMode="auto">
            <a:xfrm>
              <a:off x="4659774" y="2884468"/>
              <a:ext cx="0" cy="72000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8" name="Text Box 24"/>
            <p:cNvSpPr txBox="1">
              <a:spLocks noChangeArrowheads="1"/>
            </p:cNvSpPr>
            <p:nvPr/>
          </p:nvSpPr>
          <p:spPr bwMode="auto">
            <a:xfrm>
              <a:off x="2066725" y="3351833"/>
              <a:ext cx="1026000" cy="1092607"/>
            </a:xfrm>
            <a:prstGeom prst="rect">
              <a:avLst/>
            </a:prstGeom>
            <a:solidFill>
              <a:srgbClr val="CCCCFF"/>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读</a:t>
              </a:r>
              <a:r>
                <a:rPr lang="en-US" altLang="zh-CN" sz="2000" dirty="0">
                  <a:solidFill>
                    <a:srgbClr val="002060"/>
                  </a:solidFill>
                  <a:latin typeface="Times New Roman" pitchFamily="18" charset="0"/>
                  <a:ea typeface="宋体" pitchFamily="2" charset="-122"/>
                  <a:cs typeface="Times New Roman" pitchFamily="18" charset="0"/>
                </a:rPr>
                <a:t>/</a:t>
              </a:r>
              <a:r>
                <a:rPr lang="zh-CN" altLang="en-US" sz="2000" dirty="0">
                  <a:solidFill>
                    <a:srgbClr val="002060"/>
                  </a:solidFill>
                  <a:latin typeface="Times New Roman" pitchFamily="18" charset="0"/>
                  <a:ea typeface="宋体" pitchFamily="2" charset="-122"/>
                  <a:cs typeface="Times New Roman" pitchFamily="18" charset="0"/>
                </a:rPr>
                <a:t>写</a:t>
              </a:r>
            </a:p>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控制</a:t>
              </a:r>
            </a:p>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逻辑</a:t>
              </a:r>
            </a:p>
          </p:txBody>
        </p:sp>
        <p:sp>
          <p:nvSpPr>
            <p:cNvPr id="9" name="Text Box 41"/>
            <p:cNvSpPr txBox="1">
              <a:spLocks noChangeArrowheads="1"/>
            </p:cNvSpPr>
            <p:nvPr/>
          </p:nvSpPr>
          <p:spPr bwMode="auto">
            <a:xfrm>
              <a:off x="2066725" y="4749125"/>
              <a:ext cx="1024639" cy="1092607"/>
            </a:xfrm>
            <a:prstGeom prst="rect">
              <a:avLst/>
            </a:prstGeom>
            <a:solidFill>
              <a:srgbClr val="CCCCFF"/>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级</a:t>
              </a:r>
              <a:r>
                <a:rPr lang="zh-CN" altLang="en-US" sz="2000" dirty="0" smtClean="0">
                  <a:solidFill>
                    <a:srgbClr val="002060"/>
                  </a:solidFill>
                  <a:latin typeface="Times New Roman" pitchFamily="18" charset="0"/>
                  <a:ea typeface="宋体" pitchFamily="2" charset="-122"/>
                  <a:cs typeface="Times New Roman" pitchFamily="18" charset="0"/>
                </a:rPr>
                <a:t>联</a:t>
              </a:r>
              <a:endParaRPr lang="en-US" altLang="zh-CN" sz="2000" dirty="0" smtClean="0">
                <a:solidFill>
                  <a:srgbClr val="002060"/>
                </a:solidFill>
                <a:latin typeface="Times New Roman" pitchFamily="18" charset="0"/>
                <a:ea typeface="宋体" pitchFamily="2" charset="-122"/>
                <a:cs typeface="Times New Roman" pitchFamily="18" charset="0"/>
              </a:endParaRPr>
            </a:p>
            <a:p>
              <a:pPr algn="ctr">
                <a:spcBef>
                  <a:spcPts val="300"/>
                </a:spcBef>
                <a:buFontTx/>
                <a:buNone/>
              </a:pPr>
              <a:r>
                <a:rPr lang="zh-CN" altLang="en-US" sz="2000" dirty="0" smtClean="0">
                  <a:solidFill>
                    <a:srgbClr val="002060"/>
                  </a:solidFill>
                  <a:latin typeface="Times New Roman" pitchFamily="18" charset="0"/>
                  <a:ea typeface="宋体" pitchFamily="2" charset="-122"/>
                  <a:cs typeface="Times New Roman" pitchFamily="18" charset="0"/>
                </a:rPr>
                <a:t>缓冲器</a:t>
              </a:r>
              <a:endParaRPr lang="zh-CN" altLang="en-US" sz="2000" dirty="0">
                <a:solidFill>
                  <a:srgbClr val="002060"/>
                </a:solidFill>
                <a:latin typeface="Times New Roman" pitchFamily="18" charset="0"/>
                <a:ea typeface="宋体" pitchFamily="2" charset="-122"/>
                <a:cs typeface="Times New Roman" pitchFamily="18" charset="0"/>
              </a:endParaRPr>
            </a:p>
            <a:p>
              <a:pPr algn="ctr">
                <a:spcBef>
                  <a:spcPts val="300"/>
                </a:spcBef>
                <a:buFontTx/>
                <a:buNone/>
              </a:pPr>
              <a:r>
                <a:rPr lang="en-US" altLang="zh-CN" sz="2000" dirty="0">
                  <a:solidFill>
                    <a:srgbClr val="002060"/>
                  </a:solidFill>
                  <a:latin typeface="Times New Roman" pitchFamily="18" charset="0"/>
                  <a:ea typeface="宋体" pitchFamily="2" charset="-122"/>
                  <a:cs typeface="Times New Roman" pitchFamily="18" charset="0"/>
                </a:rPr>
                <a:t>/</a:t>
              </a:r>
              <a:r>
                <a:rPr lang="zh-CN" altLang="en-US" sz="2000" dirty="0">
                  <a:solidFill>
                    <a:srgbClr val="002060"/>
                  </a:solidFill>
                  <a:latin typeface="Times New Roman" pitchFamily="18" charset="0"/>
                  <a:ea typeface="宋体" pitchFamily="2" charset="-122"/>
                  <a:cs typeface="Times New Roman" pitchFamily="18" charset="0"/>
                </a:rPr>
                <a:t>比较器</a:t>
              </a:r>
            </a:p>
          </p:txBody>
        </p:sp>
        <p:sp>
          <p:nvSpPr>
            <p:cNvPr id="74" name="Line 213"/>
            <p:cNvSpPr>
              <a:spLocks noChangeShapeType="1"/>
            </p:cNvSpPr>
            <p:nvPr/>
          </p:nvSpPr>
          <p:spPr bwMode="auto">
            <a:xfrm>
              <a:off x="950153" y="2401888"/>
              <a:ext cx="1143000" cy="0"/>
            </a:xfrm>
            <a:prstGeom prst="line">
              <a:avLst/>
            </a:prstGeom>
            <a:noFill/>
            <a:ln w="3810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5" name="Text Box 214"/>
            <p:cNvSpPr txBox="1">
              <a:spLocks noChangeArrowheads="1"/>
            </p:cNvSpPr>
            <p:nvPr/>
          </p:nvSpPr>
          <p:spPr bwMode="auto">
            <a:xfrm>
              <a:off x="1062975" y="2370247"/>
              <a:ext cx="9525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dirty="0">
                  <a:solidFill>
                    <a:srgbClr val="002060"/>
                  </a:solidFill>
                  <a:latin typeface="Times New Roman" pitchFamily="18" charset="0"/>
                  <a:ea typeface="宋体" pitchFamily="2" charset="-122"/>
                  <a:cs typeface="Times New Roman" pitchFamily="18" charset="0"/>
                </a:rPr>
                <a:t>D7~D0</a:t>
              </a:r>
            </a:p>
          </p:txBody>
        </p:sp>
        <p:grpSp>
          <p:nvGrpSpPr>
            <p:cNvPr id="91" name="组合 90"/>
            <p:cNvGrpSpPr/>
            <p:nvPr/>
          </p:nvGrpSpPr>
          <p:grpSpPr>
            <a:xfrm>
              <a:off x="1044159" y="3337546"/>
              <a:ext cx="598488" cy="1171574"/>
              <a:chOff x="1027842" y="3337546"/>
              <a:chExt cx="598488" cy="1171574"/>
            </a:xfrm>
          </p:grpSpPr>
          <p:sp>
            <p:nvSpPr>
              <p:cNvPr id="36" name="Text Box 244"/>
              <p:cNvSpPr txBox="1">
                <a:spLocks noChangeArrowheads="1"/>
              </p:cNvSpPr>
              <p:nvPr/>
            </p:nvSpPr>
            <p:spPr bwMode="auto">
              <a:xfrm>
                <a:off x="1127855" y="3845763"/>
                <a:ext cx="4984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Times New Roman" pitchFamily="18" charset="0"/>
                    <a:ea typeface="宋体" pitchFamily="2" charset="-122"/>
                    <a:cs typeface="Times New Roman" pitchFamily="18" charset="0"/>
                  </a:rPr>
                  <a:t>A0</a:t>
                </a:r>
              </a:p>
            </p:txBody>
          </p:sp>
          <p:sp>
            <p:nvSpPr>
              <p:cNvPr id="37" name="Text Box 245"/>
              <p:cNvSpPr txBox="1">
                <a:spLocks noChangeArrowheads="1"/>
              </p:cNvSpPr>
              <p:nvPr/>
            </p:nvSpPr>
            <p:spPr bwMode="auto">
              <a:xfrm>
                <a:off x="1083405" y="3337546"/>
                <a:ext cx="5429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a:solidFill>
                      <a:srgbClr val="C00000"/>
                    </a:solidFill>
                    <a:latin typeface="Times New Roman" pitchFamily="18" charset="0"/>
                    <a:ea typeface="宋体" pitchFamily="2" charset="-122"/>
                    <a:cs typeface="Times New Roman" pitchFamily="18" charset="0"/>
                  </a:rPr>
                  <a:t>RD</a:t>
                </a:r>
              </a:p>
            </p:txBody>
          </p:sp>
          <p:sp>
            <p:nvSpPr>
              <p:cNvPr id="38" name="Line 246"/>
              <p:cNvSpPr>
                <a:spLocks noChangeShapeType="1"/>
              </p:cNvSpPr>
              <p:nvPr/>
            </p:nvSpPr>
            <p:spPr bwMode="auto">
              <a:xfrm>
                <a:off x="1213092" y="3413746"/>
                <a:ext cx="324000" cy="0"/>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a:solidFill>
                    <a:srgbClr val="C00000"/>
                  </a:solidFill>
                  <a:latin typeface="Times New Roman" pitchFamily="18" charset="0"/>
                  <a:ea typeface="宋体" pitchFamily="2" charset="-122"/>
                  <a:cs typeface="Times New Roman" pitchFamily="18" charset="0"/>
                </a:endParaRPr>
              </a:p>
            </p:txBody>
          </p:sp>
          <p:sp>
            <p:nvSpPr>
              <p:cNvPr id="39" name="Text Box 247"/>
              <p:cNvSpPr txBox="1">
                <a:spLocks noChangeArrowheads="1"/>
              </p:cNvSpPr>
              <p:nvPr/>
            </p:nvSpPr>
            <p:spPr bwMode="auto">
              <a:xfrm>
                <a:off x="1027842" y="3626471"/>
                <a:ext cx="5984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a:solidFill>
                      <a:srgbClr val="C00000"/>
                    </a:solidFill>
                    <a:latin typeface="Times New Roman" pitchFamily="18" charset="0"/>
                    <a:ea typeface="宋体" pitchFamily="2" charset="-122"/>
                    <a:cs typeface="Times New Roman" pitchFamily="18" charset="0"/>
                  </a:rPr>
                  <a:t>WR</a:t>
                </a:r>
              </a:p>
            </p:txBody>
          </p:sp>
          <p:sp>
            <p:nvSpPr>
              <p:cNvPr id="40" name="Line 248"/>
              <p:cNvSpPr>
                <a:spLocks noChangeShapeType="1"/>
              </p:cNvSpPr>
              <p:nvPr/>
            </p:nvSpPr>
            <p:spPr bwMode="auto">
              <a:xfrm>
                <a:off x="1140326" y="3702671"/>
                <a:ext cx="381000" cy="0"/>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a:solidFill>
                    <a:srgbClr val="C00000"/>
                  </a:solidFill>
                  <a:latin typeface="Times New Roman" pitchFamily="18" charset="0"/>
                  <a:ea typeface="宋体" pitchFamily="2" charset="-122"/>
                  <a:cs typeface="Times New Roman" pitchFamily="18" charset="0"/>
                </a:endParaRPr>
              </a:p>
            </p:txBody>
          </p:sp>
          <p:sp>
            <p:nvSpPr>
              <p:cNvPr id="66" name="Text Box 242"/>
              <p:cNvSpPr txBox="1">
                <a:spLocks noChangeArrowheads="1"/>
              </p:cNvSpPr>
              <p:nvPr/>
            </p:nvSpPr>
            <p:spPr bwMode="auto">
              <a:xfrm>
                <a:off x="1127855" y="4109070"/>
                <a:ext cx="4984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a:solidFill>
                      <a:srgbClr val="C00000"/>
                    </a:solidFill>
                    <a:latin typeface="Times New Roman" pitchFamily="18" charset="0"/>
                    <a:ea typeface="宋体" pitchFamily="2" charset="-122"/>
                    <a:cs typeface="Times New Roman" pitchFamily="18" charset="0"/>
                  </a:rPr>
                  <a:t>CS</a:t>
                </a:r>
              </a:p>
            </p:txBody>
          </p:sp>
          <p:sp>
            <p:nvSpPr>
              <p:cNvPr id="67" name="Line 249"/>
              <p:cNvSpPr>
                <a:spLocks noChangeShapeType="1"/>
              </p:cNvSpPr>
              <p:nvPr/>
            </p:nvSpPr>
            <p:spPr bwMode="auto">
              <a:xfrm>
                <a:off x="1233326" y="4185270"/>
                <a:ext cx="288000" cy="0"/>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a:solidFill>
                    <a:srgbClr val="C00000"/>
                  </a:solidFill>
                  <a:latin typeface="Times New Roman" pitchFamily="18" charset="0"/>
                  <a:ea typeface="宋体" pitchFamily="2" charset="-122"/>
                  <a:cs typeface="Times New Roman" pitchFamily="18" charset="0"/>
                </a:endParaRPr>
              </a:p>
            </p:txBody>
          </p:sp>
        </p:grpSp>
        <p:grpSp>
          <p:nvGrpSpPr>
            <p:cNvPr id="92" name="组合 91"/>
            <p:cNvGrpSpPr/>
            <p:nvPr/>
          </p:nvGrpSpPr>
          <p:grpSpPr>
            <a:xfrm>
              <a:off x="1601435" y="3534722"/>
              <a:ext cx="457200" cy="756000"/>
              <a:chOff x="1720741" y="3534722"/>
              <a:chExt cx="457200" cy="756000"/>
            </a:xfrm>
          </p:grpSpPr>
          <p:sp>
            <p:nvSpPr>
              <p:cNvPr id="35" name="Line 243"/>
              <p:cNvSpPr>
                <a:spLocks noChangeShapeType="1"/>
              </p:cNvSpPr>
              <p:nvPr/>
            </p:nvSpPr>
            <p:spPr bwMode="auto">
              <a:xfrm>
                <a:off x="1720741" y="4038722"/>
                <a:ext cx="4572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42" name="Line 250"/>
              <p:cNvSpPr>
                <a:spLocks noChangeShapeType="1"/>
              </p:cNvSpPr>
              <p:nvPr/>
            </p:nvSpPr>
            <p:spPr bwMode="auto">
              <a:xfrm>
                <a:off x="1720741" y="3534722"/>
                <a:ext cx="4572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43" name="Line 251"/>
              <p:cNvSpPr>
                <a:spLocks noChangeShapeType="1"/>
              </p:cNvSpPr>
              <p:nvPr/>
            </p:nvSpPr>
            <p:spPr bwMode="auto">
              <a:xfrm>
                <a:off x="1720741" y="3786721"/>
                <a:ext cx="4572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44" name="Line 252"/>
              <p:cNvSpPr>
                <a:spLocks noChangeShapeType="1"/>
              </p:cNvSpPr>
              <p:nvPr/>
            </p:nvSpPr>
            <p:spPr bwMode="auto">
              <a:xfrm>
                <a:off x="1720741" y="4290722"/>
                <a:ext cx="4572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grpSp>
        <p:sp>
          <p:nvSpPr>
            <p:cNvPr id="45" name="Line 254"/>
            <p:cNvSpPr>
              <a:spLocks noChangeShapeType="1"/>
            </p:cNvSpPr>
            <p:nvPr/>
          </p:nvSpPr>
          <p:spPr bwMode="auto">
            <a:xfrm>
              <a:off x="1580704" y="5631189"/>
              <a:ext cx="477838" cy="0"/>
            </a:xfrm>
            <a:prstGeom prst="line">
              <a:avLst/>
            </a:prstGeom>
            <a:noFill/>
            <a:ln w="9525">
              <a:solidFill>
                <a:srgbClr val="CC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47" name="Line 259"/>
            <p:cNvSpPr>
              <a:spLocks noChangeShapeType="1"/>
            </p:cNvSpPr>
            <p:nvPr/>
          </p:nvSpPr>
          <p:spPr bwMode="auto">
            <a:xfrm>
              <a:off x="1580704" y="4945389"/>
              <a:ext cx="477838" cy="0"/>
            </a:xfrm>
            <a:prstGeom prst="line">
              <a:avLst/>
            </a:prstGeom>
            <a:noFill/>
            <a:ln w="9525">
              <a:solidFill>
                <a:srgbClr val="CC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50" name="Line 262"/>
            <p:cNvSpPr>
              <a:spLocks noChangeShapeType="1"/>
            </p:cNvSpPr>
            <p:nvPr/>
          </p:nvSpPr>
          <p:spPr bwMode="auto">
            <a:xfrm>
              <a:off x="1580704" y="5173989"/>
              <a:ext cx="477838" cy="0"/>
            </a:xfrm>
            <a:prstGeom prst="line">
              <a:avLst/>
            </a:prstGeom>
            <a:noFill/>
            <a:ln w="9525">
              <a:solidFill>
                <a:srgbClr val="CC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grpSp>
          <p:nvGrpSpPr>
            <p:cNvPr id="93" name="组合 92"/>
            <p:cNvGrpSpPr/>
            <p:nvPr/>
          </p:nvGrpSpPr>
          <p:grpSpPr>
            <a:xfrm>
              <a:off x="658506" y="4726532"/>
              <a:ext cx="984141" cy="1134974"/>
              <a:chOff x="658506" y="4726532"/>
              <a:chExt cx="984141" cy="1134974"/>
            </a:xfrm>
          </p:grpSpPr>
          <p:sp>
            <p:nvSpPr>
              <p:cNvPr id="63" name="Text Box 256"/>
              <p:cNvSpPr txBox="1">
                <a:spLocks noChangeArrowheads="1"/>
              </p:cNvSpPr>
              <p:nvPr/>
            </p:nvSpPr>
            <p:spPr bwMode="auto">
              <a:xfrm>
                <a:off x="658506" y="5464631"/>
                <a:ext cx="9683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dirty="0">
                    <a:solidFill>
                      <a:srgbClr val="C00000"/>
                    </a:solidFill>
                    <a:latin typeface="Times New Roman" pitchFamily="18" charset="0"/>
                    <a:ea typeface="宋体" pitchFamily="2" charset="-122"/>
                    <a:cs typeface="Times New Roman" pitchFamily="18" charset="0"/>
                  </a:rPr>
                  <a:t>SP/ EN</a:t>
                </a:r>
              </a:p>
            </p:txBody>
          </p:sp>
          <p:sp>
            <p:nvSpPr>
              <p:cNvPr id="64" name="Line 257"/>
              <p:cNvSpPr>
                <a:spLocks noChangeShapeType="1"/>
              </p:cNvSpPr>
              <p:nvPr/>
            </p:nvSpPr>
            <p:spPr bwMode="auto">
              <a:xfrm>
                <a:off x="750472" y="5548764"/>
                <a:ext cx="324000" cy="0"/>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65" name="Line 258"/>
              <p:cNvSpPr>
                <a:spLocks noChangeShapeType="1"/>
              </p:cNvSpPr>
              <p:nvPr/>
            </p:nvSpPr>
            <p:spPr bwMode="auto">
              <a:xfrm>
                <a:off x="1176140" y="5556597"/>
                <a:ext cx="324000" cy="0"/>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48" name="Text Box 260"/>
              <p:cNvSpPr txBox="1">
                <a:spLocks noChangeArrowheads="1"/>
              </p:cNvSpPr>
              <p:nvPr/>
            </p:nvSpPr>
            <p:spPr bwMode="auto">
              <a:xfrm>
                <a:off x="829847" y="4726532"/>
                <a:ext cx="8128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a:solidFill>
                      <a:srgbClr val="C00000"/>
                    </a:solidFill>
                    <a:latin typeface="Times New Roman" pitchFamily="18" charset="0"/>
                    <a:ea typeface="宋体" pitchFamily="2" charset="-122"/>
                    <a:cs typeface="Times New Roman" pitchFamily="18" charset="0"/>
                  </a:rPr>
                  <a:t>CAS0</a:t>
                </a:r>
              </a:p>
            </p:txBody>
          </p:sp>
          <p:sp>
            <p:nvSpPr>
              <p:cNvPr id="49" name="Text Box 261"/>
              <p:cNvSpPr txBox="1">
                <a:spLocks noChangeArrowheads="1"/>
              </p:cNvSpPr>
              <p:nvPr/>
            </p:nvSpPr>
            <p:spPr bwMode="auto">
              <a:xfrm>
                <a:off x="829847" y="4969420"/>
                <a:ext cx="8128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a:solidFill>
                      <a:srgbClr val="C00000"/>
                    </a:solidFill>
                    <a:latin typeface="Times New Roman" pitchFamily="18" charset="0"/>
                    <a:ea typeface="宋体" pitchFamily="2" charset="-122"/>
                    <a:cs typeface="Times New Roman" pitchFamily="18" charset="0"/>
                  </a:rPr>
                  <a:t>CAS1</a:t>
                </a:r>
              </a:p>
            </p:txBody>
          </p:sp>
          <p:sp>
            <p:nvSpPr>
              <p:cNvPr id="51" name="Text Box 263"/>
              <p:cNvSpPr txBox="1">
                <a:spLocks noChangeArrowheads="1"/>
              </p:cNvSpPr>
              <p:nvPr/>
            </p:nvSpPr>
            <p:spPr bwMode="auto">
              <a:xfrm>
                <a:off x="829847" y="5183732"/>
                <a:ext cx="8128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a:solidFill>
                      <a:srgbClr val="C00000"/>
                    </a:solidFill>
                    <a:latin typeface="Times New Roman" pitchFamily="18" charset="0"/>
                    <a:ea typeface="宋体" pitchFamily="2" charset="-122"/>
                    <a:cs typeface="Times New Roman" pitchFamily="18" charset="0"/>
                  </a:rPr>
                  <a:t>CAS2</a:t>
                </a:r>
              </a:p>
            </p:txBody>
          </p:sp>
        </p:grpSp>
        <p:sp>
          <p:nvSpPr>
            <p:cNvPr id="52" name="Line 264"/>
            <p:cNvSpPr>
              <a:spLocks noChangeShapeType="1"/>
            </p:cNvSpPr>
            <p:nvPr/>
          </p:nvSpPr>
          <p:spPr bwMode="auto">
            <a:xfrm>
              <a:off x="1580704" y="5402589"/>
              <a:ext cx="477838" cy="0"/>
            </a:xfrm>
            <a:prstGeom prst="line">
              <a:avLst/>
            </a:prstGeom>
            <a:noFill/>
            <a:ln w="9525">
              <a:solidFill>
                <a:srgbClr val="CC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C00000"/>
                </a:solidFill>
                <a:latin typeface="Times New Roman" pitchFamily="18" charset="0"/>
                <a:ea typeface="宋体" pitchFamily="2" charset="-122"/>
                <a:cs typeface="Times New Roman" pitchFamily="18" charset="0"/>
              </a:endParaRPr>
            </a:p>
          </p:txBody>
        </p:sp>
        <p:sp>
          <p:nvSpPr>
            <p:cNvPr id="62" name="Text Box 20"/>
            <p:cNvSpPr txBox="1">
              <a:spLocks noChangeArrowheads="1"/>
            </p:cNvSpPr>
            <p:nvPr/>
          </p:nvSpPr>
          <p:spPr bwMode="auto">
            <a:xfrm>
              <a:off x="2105735" y="1856551"/>
              <a:ext cx="954107" cy="1092607"/>
            </a:xfrm>
            <a:prstGeom prst="rect">
              <a:avLst/>
            </a:prstGeom>
            <a:solidFill>
              <a:srgbClr val="CCCCFF"/>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数据</a:t>
              </a:r>
            </a:p>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总线</a:t>
              </a:r>
            </a:p>
            <a:p>
              <a:pPr algn="ctr">
                <a:spcBef>
                  <a:spcPts val="300"/>
                </a:spcBef>
                <a:buFontTx/>
                <a:buNone/>
              </a:pPr>
              <a:r>
                <a:rPr lang="zh-CN" altLang="en-US" sz="2000" dirty="0">
                  <a:solidFill>
                    <a:srgbClr val="002060"/>
                  </a:solidFill>
                  <a:latin typeface="Times New Roman" pitchFamily="18" charset="0"/>
                  <a:ea typeface="宋体" pitchFamily="2" charset="-122"/>
                  <a:cs typeface="Times New Roman" pitchFamily="18" charset="0"/>
                </a:rPr>
                <a:t>缓冲器</a:t>
              </a:r>
            </a:p>
          </p:txBody>
        </p:sp>
        <p:grpSp>
          <p:nvGrpSpPr>
            <p:cNvPr id="83" name="组合 82"/>
            <p:cNvGrpSpPr/>
            <p:nvPr/>
          </p:nvGrpSpPr>
          <p:grpSpPr>
            <a:xfrm>
              <a:off x="7503327" y="3522086"/>
              <a:ext cx="1093358" cy="1728000"/>
              <a:chOff x="7467644" y="3804325"/>
              <a:chExt cx="1093358" cy="1515800"/>
            </a:xfrm>
          </p:grpSpPr>
          <p:sp>
            <p:nvSpPr>
              <p:cNvPr id="53" name="Text Box 265"/>
              <p:cNvSpPr txBox="1">
                <a:spLocks noChangeArrowheads="1"/>
              </p:cNvSpPr>
              <p:nvPr/>
            </p:nvSpPr>
            <p:spPr bwMode="auto">
              <a:xfrm>
                <a:off x="7915597" y="3804325"/>
                <a:ext cx="645405" cy="151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500"/>
                  </a:spcBef>
                  <a:spcAft>
                    <a:spcPts val="500"/>
                  </a:spcAft>
                  <a:buFontTx/>
                  <a:buNone/>
                </a:pPr>
                <a:r>
                  <a:rPr lang="en-US" altLang="zh-CN" sz="2000" dirty="0" smtClean="0">
                    <a:solidFill>
                      <a:srgbClr val="002060"/>
                    </a:solidFill>
                    <a:latin typeface="Times New Roman" pitchFamily="18" charset="0"/>
                    <a:ea typeface="宋体" pitchFamily="2" charset="-122"/>
                    <a:cs typeface="Times New Roman" pitchFamily="18" charset="0"/>
                  </a:rPr>
                  <a:t>IR0</a:t>
                </a:r>
                <a:endParaRPr lang="en-US" altLang="zh-CN" sz="2000" dirty="0">
                  <a:solidFill>
                    <a:srgbClr val="002060"/>
                  </a:solidFill>
                  <a:latin typeface="Times New Roman" pitchFamily="18" charset="0"/>
                  <a:ea typeface="宋体" pitchFamily="2" charset="-122"/>
                  <a:cs typeface="Times New Roman" pitchFamily="18" charset="0"/>
                </a:endParaRPr>
              </a:p>
              <a:p>
                <a:pPr>
                  <a:spcBef>
                    <a:spcPts val="500"/>
                  </a:spcBef>
                  <a:spcAft>
                    <a:spcPts val="500"/>
                  </a:spcAft>
                  <a:buFontTx/>
                  <a:buNone/>
                </a:pPr>
                <a:endParaRPr lang="en-US" altLang="zh-CN" sz="2000" dirty="0">
                  <a:solidFill>
                    <a:srgbClr val="002060"/>
                  </a:solidFill>
                  <a:latin typeface="Times New Roman" pitchFamily="18" charset="0"/>
                  <a:ea typeface="宋体" pitchFamily="2" charset="-122"/>
                  <a:cs typeface="Times New Roman" pitchFamily="18" charset="0"/>
                </a:endParaRPr>
              </a:p>
              <a:p>
                <a:pPr>
                  <a:spcBef>
                    <a:spcPts val="500"/>
                  </a:spcBef>
                  <a:spcAft>
                    <a:spcPts val="500"/>
                  </a:spcAft>
                  <a:buFontTx/>
                  <a:buNone/>
                </a:pPr>
                <a:endParaRPr lang="en-US" altLang="zh-CN" sz="2000" dirty="0">
                  <a:solidFill>
                    <a:srgbClr val="002060"/>
                  </a:solidFill>
                  <a:latin typeface="Times New Roman" pitchFamily="18" charset="0"/>
                  <a:ea typeface="宋体" pitchFamily="2" charset="-122"/>
                  <a:cs typeface="Times New Roman" pitchFamily="18" charset="0"/>
                </a:endParaRPr>
              </a:p>
              <a:p>
                <a:pPr>
                  <a:spcBef>
                    <a:spcPts val="500"/>
                  </a:spcBef>
                  <a:spcAft>
                    <a:spcPts val="500"/>
                  </a:spcAft>
                  <a:buFontTx/>
                  <a:buNone/>
                </a:pPr>
                <a:r>
                  <a:rPr lang="en-US" altLang="zh-CN" sz="2000" dirty="0" smtClean="0">
                    <a:solidFill>
                      <a:srgbClr val="002060"/>
                    </a:solidFill>
                    <a:latin typeface="Times New Roman" pitchFamily="18" charset="0"/>
                    <a:ea typeface="宋体" pitchFamily="2" charset="-122"/>
                    <a:cs typeface="Times New Roman" pitchFamily="18" charset="0"/>
                  </a:rPr>
                  <a:t>IR7</a:t>
                </a:r>
                <a:endParaRPr lang="en-US" altLang="zh-CN" sz="2000" dirty="0">
                  <a:solidFill>
                    <a:srgbClr val="002060"/>
                  </a:solidFill>
                  <a:latin typeface="Times New Roman" pitchFamily="18" charset="0"/>
                  <a:ea typeface="宋体" pitchFamily="2" charset="-122"/>
                  <a:cs typeface="Times New Roman" pitchFamily="18" charset="0"/>
                </a:endParaRPr>
              </a:p>
            </p:txBody>
          </p:sp>
          <p:grpSp>
            <p:nvGrpSpPr>
              <p:cNvPr id="82" name="组合 81"/>
              <p:cNvGrpSpPr/>
              <p:nvPr/>
            </p:nvGrpSpPr>
            <p:grpSpPr>
              <a:xfrm>
                <a:off x="7467644" y="4002087"/>
                <a:ext cx="457200" cy="1116000"/>
                <a:chOff x="7483410" y="4002087"/>
                <a:chExt cx="457200" cy="1066800"/>
              </a:xfrm>
            </p:grpSpPr>
            <p:sp>
              <p:nvSpPr>
                <p:cNvPr id="54" name="Line 266"/>
                <p:cNvSpPr>
                  <a:spLocks noChangeShapeType="1"/>
                </p:cNvSpPr>
                <p:nvPr/>
              </p:nvSpPr>
              <p:spPr bwMode="auto">
                <a:xfrm>
                  <a:off x="7483410" y="40020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5" name="Line 267"/>
                <p:cNvSpPr>
                  <a:spLocks noChangeShapeType="1"/>
                </p:cNvSpPr>
                <p:nvPr/>
              </p:nvSpPr>
              <p:spPr bwMode="auto">
                <a:xfrm>
                  <a:off x="7483410" y="41544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6" name="Line 268"/>
                <p:cNvSpPr>
                  <a:spLocks noChangeShapeType="1"/>
                </p:cNvSpPr>
                <p:nvPr/>
              </p:nvSpPr>
              <p:spPr bwMode="auto">
                <a:xfrm>
                  <a:off x="7483410" y="43068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7" name="Line 269"/>
                <p:cNvSpPr>
                  <a:spLocks noChangeShapeType="1"/>
                </p:cNvSpPr>
                <p:nvPr/>
              </p:nvSpPr>
              <p:spPr bwMode="auto">
                <a:xfrm>
                  <a:off x="7483410" y="44592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8" name="Line 270"/>
                <p:cNvSpPr>
                  <a:spLocks noChangeShapeType="1"/>
                </p:cNvSpPr>
                <p:nvPr/>
              </p:nvSpPr>
              <p:spPr bwMode="auto">
                <a:xfrm>
                  <a:off x="7483410" y="46116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9" name="Line 271"/>
                <p:cNvSpPr>
                  <a:spLocks noChangeShapeType="1"/>
                </p:cNvSpPr>
                <p:nvPr/>
              </p:nvSpPr>
              <p:spPr bwMode="auto">
                <a:xfrm>
                  <a:off x="7483410" y="47640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60" name="Line 272"/>
                <p:cNvSpPr>
                  <a:spLocks noChangeShapeType="1"/>
                </p:cNvSpPr>
                <p:nvPr/>
              </p:nvSpPr>
              <p:spPr bwMode="auto">
                <a:xfrm>
                  <a:off x="7483410" y="49164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61" name="Line 273"/>
                <p:cNvSpPr>
                  <a:spLocks noChangeShapeType="1"/>
                </p:cNvSpPr>
                <p:nvPr/>
              </p:nvSpPr>
              <p:spPr bwMode="auto">
                <a:xfrm>
                  <a:off x="7483410" y="5068887"/>
                  <a:ext cx="4572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grpSp>
          <p:sp>
            <p:nvSpPr>
              <p:cNvPr id="81" name="Text Box 265"/>
              <p:cNvSpPr txBox="1">
                <a:spLocks noChangeArrowheads="1"/>
              </p:cNvSpPr>
              <p:nvPr/>
            </p:nvSpPr>
            <p:spPr bwMode="auto">
              <a:xfrm>
                <a:off x="8068559" y="4240808"/>
                <a:ext cx="492443" cy="712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ctr">
                  <a:spcBef>
                    <a:spcPct val="5000"/>
                  </a:spcBef>
                  <a:buFontTx/>
                  <a:buNone/>
                </a:pPr>
                <a:r>
                  <a:rPr lang="en-US" altLang="zh-CN" sz="2000" dirty="0" smtClean="0">
                    <a:solidFill>
                      <a:srgbClr val="002060"/>
                    </a:solidFill>
                    <a:latin typeface="Times New Roman" pitchFamily="18" charset="0"/>
                    <a:ea typeface="宋体" pitchFamily="2" charset="-122"/>
                    <a:cs typeface="Times New Roman" pitchFamily="18" charset="0"/>
                  </a:rPr>
                  <a:t>……</a:t>
                </a:r>
                <a:endParaRPr lang="en-US" altLang="zh-CN" sz="2000" dirty="0">
                  <a:solidFill>
                    <a:srgbClr val="002060"/>
                  </a:solidFill>
                  <a:latin typeface="Times New Roman" pitchFamily="18" charset="0"/>
                  <a:ea typeface="宋体" pitchFamily="2" charset="-122"/>
                  <a:cs typeface="Times New Roman" pitchFamily="18" charset="0"/>
                </a:endParaRPr>
              </a:p>
            </p:txBody>
          </p:sp>
        </p:grpSp>
        <p:grpSp>
          <p:nvGrpSpPr>
            <p:cNvPr id="88" name="组合 87"/>
            <p:cNvGrpSpPr/>
            <p:nvPr/>
          </p:nvGrpSpPr>
          <p:grpSpPr>
            <a:xfrm>
              <a:off x="3805129" y="5165903"/>
              <a:ext cx="3403799" cy="695603"/>
              <a:chOff x="3805129" y="4939288"/>
              <a:chExt cx="3403799" cy="695603"/>
            </a:xfrm>
          </p:grpSpPr>
          <p:sp>
            <p:nvSpPr>
              <p:cNvPr id="17" name="Line 216"/>
              <p:cNvSpPr>
                <a:spLocks noChangeShapeType="1"/>
              </p:cNvSpPr>
              <p:nvPr/>
            </p:nvSpPr>
            <p:spPr bwMode="auto">
              <a:xfrm>
                <a:off x="4659774" y="4939288"/>
                <a:ext cx="0" cy="304800"/>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6" name="Line 228"/>
              <p:cNvSpPr>
                <a:spLocks noChangeShapeType="1"/>
              </p:cNvSpPr>
              <p:nvPr/>
            </p:nvSpPr>
            <p:spPr bwMode="auto">
              <a:xfrm flipV="1">
                <a:off x="3805129" y="5450339"/>
                <a:ext cx="647700" cy="0"/>
              </a:xfrm>
              <a:prstGeom prst="line">
                <a:avLst/>
              </a:prstGeom>
              <a:noFill/>
              <a:ln w="3810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7" name="Line 229"/>
              <p:cNvSpPr>
                <a:spLocks noChangeShapeType="1"/>
              </p:cNvSpPr>
              <p:nvPr/>
            </p:nvSpPr>
            <p:spPr bwMode="auto">
              <a:xfrm>
                <a:off x="5778725" y="4939288"/>
                <a:ext cx="0" cy="304800"/>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8" name="Line 230"/>
              <p:cNvSpPr>
                <a:spLocks noChangeShapeType="1"/>
              </p:cNvSpPr>
              <p:nvPr/>
            </p:nvSpPr>
            <p:spPr bwMode="auto">
              <a:xfrm>
                <a:off x="6932498" y="4939288"/>
                <a:ext cx="0" cy="304800"/>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3" name="Text Box 109"/>
              <p:cNvSpPr txBox="1">
                <a:spLocks noChangeArrowheads="1"/>
              </p:cNvSpPr>
              <p:nvPr/>
            </p:nvSpPr>
            <p:spPr bwMode="auto">
              <a:xfrm>
                <a:off x="4436928" y="5234781"/>
                <a:ext cx="2772000" cy="400110"/>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Tx/>
                  <a:buNone/>
                </a:pPr>
                <a:r>
                  <a:rPr lang="zh-CN" altLang="en-US" sz="2000" dirty="0" smtClean="0">
                    <a:solidFill>
                      <a:srgbClr val="002060"/>
                    </a:solidFill>
                    <a:latin typeface="Times New Roman" pitchFamily="18" charset="0"/>
                    <a:ea typeface="宋体" pitchFamily="2" charset="-122"/>
                    <a:cs typeface="Times New Roman" pitchFamily="18" charset="0"/>
                  </a:rPr>
                  <a:t>中断屏蔽寄存器 </a:t>
                </a:r>
                <a:r>
                  <a:rPr lang="en-US" altLang="zh-CN" sz="2000" dirty="0">
                    <a:solidFill>
                      <a:srgbClr val="002060"/>
                    </a:solidFill>
                    <a:latin typeface="Times New Roman" pitchFamily="18" charset="0"/>
                    <a:ea typeface="宋体" pitchFamily="2" charset="-122"/>
                    <a:cs typeface="Times New Roman" pitchFamily="18" charset="0"/>
                  </a:rPr>
                  <a:t>IMR</a:t>
                </a:r>
              </a:p>
            </p:txBody>
          </p:sp>
        </p:grpSp>
      </p:grpSp>
      <p:sp>
        <p:nvSpPr>
          <p:cNvPr id="79" name="矩形 78"/>
          <p:cNvSpPr/>
          <p:nvPr/>
        </p:nvSpPr>
        <p:spPr>
          <a:xfrm>
            <a:off x="384242" y="3385642"/>
            <a:ext cx="8362992" cy="2988000"/>
          </a:xfrm>
          <a:prstGeom prst="rect">
            <a:avLst/>
          </a:prstGeom>
          <a:solidFill>
            <a:srgbClr val="F2F2F2"/>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84" name="Rectangle 24"/>
          <p:cNvSpPr>
            <a:spLocks noChangeArrowheads="1"/>
          </p:cNvSpPr>
          <p:nvPr/>
        </p:nvSpPr>
        <p:spPr bwMode="auto">
          <a:xfrm>
            <a:off x="3261278" y="3424225"/>
            <a:ext cx="5076000" cy="2448000"/>
          </a:xfrm>
          <a:prstGeom prst="rect">
            <a:avLst/>
          </a:prstGeom>
          <a:solidFill>
            <a:schemeClr val="bg1">
              <a:lumMod val="95000"/>
            </a:schemeClr>
          </a:solidFill>
          <a:ln w="6350">
            <a:solidFill>
              <a:srgbClr val="CC66FF"/>
            </a:solidFill>
            <a:prstDash val="sysDash"/>
            <a:miter lim="800000"/>
            <a:headEnd/>
            <a:tailEnd/>
          </a:ln>
          <a:effectLst/>
          <a:extLst/>
        </p:spPr>
        <p:txBody>
          <a:bodyPr lIns="180000" tIns="144000" rIns="180000" bIns="144000"/>
          <a:lstStyle/>
          <a:p>
            <a:pPr algn="just">
              <a:lnSpc>
                <a:spcPct val="130000"/>
              </a:lnSpc>
            </a:pPr>
            <a:r>
              <a:rPr lang="zh-CN" altLang="en-US" sz="2200" dirty="0">
                <a:solidFill>
                  <a:srgbClr val="002060"/>
                </a:solidFill>
                <a:latin typeface="Times New Roman" pitchFamily="18" charset="0"/>
                <a:ea typeface="宋体" pitchFamily="2" charset="-122"/>
              </a:rPr>
              <a:t>　　</a:t>
            </a:r>
            <a:r>
              <a:rPr lang="en-US" altLang="zh-CN" sz="2200" dirty="0">
                <a:solidFill>
                  <a:srgbClr val="002060"/>
                </a:solidFill>
                <a:latin typeface="Times New Roman" pitchFamily="18" charset="0"/>
                <a:ea typeface="宋体" pitchFamily="2" charset="-122"/>
              </a:rPr>
              <a:t>8</a:t>
            </a:r>
            <a:r>
              <a:rPr lang="zh-CN" altLang="zh-CN" sz="2200" dirty="0">
                <a:solidFill>
                  <a:srgbClr val="002060"/>
                </a:solidFill>
                <a:latin typeface="Times New Roman" pitchFamily="18" charset="0"/>
                <a:ea typeface="宋体" pitchFamily="2" charset="-122"/>
              </a:rPr>
              <a:t>位双向三态缓冲器</a:t>
            </a:r>
            <a:r>
              <a:rPr lang="zh-CN" altLang="en-US" sz="2200" dirty="0">
                <a:solidFill>
                  <a:srgbClr val="002060"/>
                </a:solidFill>
                <a:latin typeface="Times New Roman" pitchFamily="18" charset="0"/>
                <a:ea typeface="宋体" pitchFamily="2" charset="-122"/>
              </a:rPr>
              <a:t>，</a:t>
            </a:r>
            <a:r>
              <a:rPr lang="zh-CN" altLang="zh-CN" sz="2200" dirty="0">
                <a:solidFill>
                  <a:srgbClr val="002060"/>
                </a:solidFill>
                <a:latin typeface="Times New Roman" pitchFamily="18" charset="0"/>
                <a:ea typeface="宋体" pitchFamily="2" charset="-122"/>
              </a:rPr>
              <a:t>是825</a:t>
            </a:r>
            <a:r>
              <a:rPr lang="en-US" altLang="zh-CN" sz="2200" dirty="0">
                <a:solidFill>
                  <a:srgbClr val="002060"/>
                </a:solidFill>
                <a:latin typeface="Times New Roman" pitchFamily="18" charset="0"/>
                <a:ea typeface="宋体" pitchFamily="2" charset="-122"/>
              </a:rPr>
              <a:t>9A</a:t>
            </a:r>
            <a:r>
              <a:rPr lang="zh-CN" altLang="en-US" sz="2200" dirty="0">
                <a:solidFill>
                  <a:srgbClr val="002060"/>
                </a:solidFill>
                <a:latin typeface="Times New Roman" pitchFamily="18" charset="0"/>
                <a:ea typeface="宋体" pitchFamily="2" charset="-122"/>
              </a:rPr>
              <a:t>与系统</a:t>
            </a:r>
            <a:r>
              <a:rPr lang="zh-CN" altLang="zh-CN" sz="2200" dirty="0">
                <a:solidFill>
                  <a:srgbClr val="002060"/>
                </a:solidFill>
                <a:latin typeface="Times New Roman" pitchFamily="18" charset="0"/>
                <a:ea typeface="宋体" pitchFamily="2" charset="-122"/>
              </a:rPr>
              <a:t>数据总线的接口</a:t>
            </a:r>
            <a:r>
              <a:rPr lang="zh-CN" altLang="en-US" sz="2200" dirty="0">
                <a:solidFill>
                  <a:srgbClr val="002060"/>
                </a:solidFill>
                <a:latin typeface="Times New Roman" pitchFamily="18" charset="0"/>
                <a:ea typeface="宋体" pitchFamily="2" charset="-122"/>
              </a:rPr>
              <a:t>。</a:t>
            </a:r>
            <a:r>
              <a:rPr lang="en-US" altLang="zh-CN" sz="2200" dirty="0">
                <a:solidFill>
                  <a:srgbClr val="002060"/>
                </a:solidFill>
                <a:latin typeface="Times New Roman" pitchFamily="18" charset="0"/>
                <a:ea typeface="宋体" pitchFamily="2" charset="-122"/>
              </a:rPr>
              <a:t>CPU</a:t>
            </a:r>
            <a:r>
              <a:rPr lang="zh-CN" altLang="zh-CN" sz="2200" dirty="0">
                <a:solidFill>
                  <a:srgbClr val="002060"/>
                </a:solidFill>
                <a:latin typeface="Times New Roman" pitchFamily="18" charset="0"/>
                <a:ea typeface="宋体" pitchFamily="2" charset="-122"/>
              </a:rPr>
              <a:t>通过它对</a:t>
            </a:r>
            <a:r>
              <a:rPr lang="en-US" altLang="zh-CN" sz="2200" dirty="0">
                <a:solidFill>
                  <a:srgbClr val="002060"/>
                </a:solidFill>
                <a:latin typeface="Times New Roman" pitchFamily="18" charset="0"/>
                <a:ea typeface="宋体" pitchFamily="2" charset="-122"/>
              </a:rPr>
              <a:t>8259A</a:t>
            </a:r>
            <a:r>
              <a:rPr lang="zh-CN" altLang="zh-CN" sz="2200" dirty="0">
                <a:solidFill>
                  <a:srgbClr val="002060"/>
                </a:solidFill>
                <a:latin typeface="Times New Roman" pitchFamily="18" charset="0"/>
                <a:ea typeface="宋体" pitchFamily="2" charset="-122"/>
              </a:rPr>
              <a:t>写入控制字，或读取</a:t>
            </a:r>
            <a:r>
              <a:rPr lang="en-US" altLang="zh-CN" sz="2200" dirty="0">
                <a:solidFill>
                  <a:srgbClr val="002060"/>
                </a:solidFill>
                <a:latin typeface="Times New Roman" pitchFamily="18" charset="0"/>
                <a:ea typeface="宋体" pitchFamily="2" charset="-122"/>
              </a:rPr>
              <a:t>8259A</a:t>
            </a:r>
            <a:r>
              <a:rPr lang="zh-CN" altLang="zh-CN" sz="2200" dirty="0">
                <a:solidFill>
                  <a:srgbClr val="002060"/>
                </a:solidFill>
                <a:latin typeface="Times New Roman" pitchFamily="18" charset="0"/>
                <a:ea typeface="宋体" pitchFamily="2" charset="-122"/>
              </a:rPr>
              <a:t>状态字，或者在中断响应周期传送中断类型号。</a:t>
            </a:r>
            <a:endParaRPr lang="en-US" altLang="zh-CN" sz="2200" dirty="0">
              <a:solidFill>
                <a:srgbClr val="002060"/>
              </a:solidFill>
              <a:latin typeface="Times New Roman" pitchFamily="18" charset="0"/>
              <a:ea typeface="宋体" pitchFamily="2" charset="-122"/>
            </a:endParaRPr>
          </a:p>
        </p:txBody>
      </p:sp>
      <mc:AlternateContent xmlns:mc="http://schemas.openxmlformats.org/markup-compatibility/2006" xmlns:a14="http://schemas.microsoft.com/office/drawing/2010/main">
        <mc:Choice Requires="a14">
          <p:sp>
            <p:nvSpPr>
              <p:cNvPr id="85" name="Rectangle 24"/>
              <p:cNvSpPr>
                <a:spLocks noChangeArrowheads="1"/>
              </p:cNvSpPr>
              <p:nvPr/>
            </p:nvSpPr>
            <p:spPr bwMode="auto">
              <a:xfrm>
                <a:off x="3320577" y="3474089"/>
                <a:ext cx="5076000" cy="2448000"/>
              </a:xfrm>
              <a:prstGeom prst="rect">
                <a:avLst/>
              </a:prstGeom>
              <a:solidFill>
                <a:schemeClr val="bg1">
                  <a:lumMod val="95000"/>
                </a:schemeClr>
              </a:solidFill>
              <a:ln w="6350">
                <a:solidFill>
                  <a:srgbClr val="FF0000"/>
                </a:solidFill>
                <a:prstDash val="sysDash"/>
                <a:miter lim="800000"/>
                <a:headEnd/>
                <a:tailEnd/>
              </a:ln>
              <a:effectLst/>
              <a:extLst/>
            </p:spPr>
            <p:txBody>
              <a:bodyPr lIns="180000" tIns="144000" rIns="180000" bIns="144000"/>
              <a:lstStyle/>
              <a:p>
                <a:pPr algn="just">
                  <a:lnSpc>
                    <a:spcPct val="180000"/>
                  </a:lnSpc>
                </a:pPr>
                <a:r>
                  <a:rPr lang="zh-CN" altLang="en-US" sz="2200" dirty="0" smtClean="0">
                    <a:solidFill>
                      <a:srgbClr val="002060"/>
                    </a:solidFill>
                    <a:latin typeface="Times New Roman" pitchFamily="18" charset="0"/>
                    <a:ea typeface="宋体" pitchFamily="2" charset="-122"/>
                  </a:rPr>
                  <a:t>　　</a:t>
                </a:r>
                <a:r>
                  <a:rPr lang="zh-CN" altLang="zh-CN" sz="2200" dirty="0">
                    <a:solidFill>
                      <a:srgbClr val="002060"/>
                    </a:solidFill>
                    <a:latin typeface="Times New Roman" pitchFamily="18" charset="0"/>
                    <a:ea typeface="宋体" pitchFamily="2" charset="-122"/>
                  </a:rPr>
                  <a:t>接收来自</a:t>
                </a:r>
                <a:r>
                  <a:rPr lang="en-US" altLang="zh-CN" sz="2200" dirty="0">
                    <a:solidFill>
                      <a:srgbClr val="002060"/>
                    </a:solidFill>
                    <a:latin typeface="Times New Roman" pitchFamily="18" charset="0"/>
                    <a:ea typeface="宋体" pitchFamily="2" charset="-122"/>
                  </a:rPr>
                  <a:t>CPU</a:t>
                </a:r>
                <a:r>
                  <a:rPr lang="zh-CN" altLang="zh-CN" sz="2200" dirty="0">
                    <a:solidFill>
                      <a:srgbClr val="002060"/>
                    </a:solidFill>
                    <a:latin typeface="Times New Roman" pitchFamily="18" charset="0"/>
                    <a:ea typeface="宋体" pitchFamily="2" charset="-122"/>
                  </a:rPr>
                  <a:t>的读</a:t>
                </a:r>
                <a:r>
                  <a:rPr lang="en-US" altLang="zh-CN" sz="2200" dirty="0">
                    <a:solidFill>
                      <a:srgbClr val="002060"/>
                    </a:solidFill>
                    <a:latin typeface="Times New Roman" pitchFamily="18" charset="0"/>
                    <a:ea typeface="宋体" pitchFamily="2" charset="-122"/>
                  </a:rPr>
                  <a:t>/</a:t>
                </a:r>
                <a:r>
                  <a:rPr lang="zh-CN" altLang="zh-CN" sz="2200" dirty="0">
                    <a:solidFill>
                      <a:srgbClr val="002060"/>
                    </a:solidFill>
                    <a:latin typeface="Times New Roman" pitchFamily="18" charset="0"/>
                    <a:ea typeface="宋体" pitchFamily="2" charset="-122"/>
                  </a:rPr>
                  <a:t>写控制信号，配合片选信</a:t>
                </a:r>
                <a:r>
                  <a:rPr lang="zh-CN" altLang="zh-CN" sz="2200" dirty="0" smtClean="0">
                    <a:solidFill>
                      <a:srgbClr val="002060"/>
                    </a:solidFill>
                    <a:latin typeface="Times New Roman" pitchFamily="18" charset="0"/>
                    <a:ea typeface="宋体" pitchFamily="2" charset="-122"/>
                  </a:rPr>
                  <a:t>号</a:t>
                </a:r>
                <a14:m>
                  <m:oMath xmlns:m="http://schemas.openxmlformats.org/officeDocument/2006/math">
                    <m:acc>
                      <m:accPr>
                        <m:chr m:val="̅"/>
                        <m:ctrlPr>
                          <a:rPr lang="zh-CN" altLang="en-US" sz="2200" i="1" smtClean="0">
                            <a:solidFill>
                              <a:srgbClr val="002060"/>
                            </a:solidFill>
                            <a:latin typeface="Cambria Math"/>
                            <a:ea typeface="宋体" pitchFamily="2" charset="-122"/>
                          </a:rPr>
                        </m:ctrlPr>
                      </m:accPr>
                      <m:e>
                        <m:r>
                          <m:rPr>
                            <m:sty m:val="p"/>
                          </m:rPr>
                          <a:rPr lang="en-US" altLang="zh-CN" sz="2200" b="0" i="0" smtClean="0">
                            <a:solidFill>
                              <a:srgbClr val="002060"/>
                            </a:solidFill>
                            <a:latin typeface="Cambria Math"/>
                            <a:ea typeface="宋体" pitchFamily="2" charset="-122"/>
                          </a:rPr>
                          <m:t>CS</m:t>
                        </m:r>
                      </m:e>
                    </m:acc>
                  </m:oMath>
                </a14:m>
                <a:r>
                  <a:rPr lang="zh-CN" altLang="zh-CN" sz="2200" dirty="0">
                    <a:solidFill>
                      <a:srgbClr val="002060"/>
                    </a:solidFill>
                    <a:latin typeface="Times New Roman" pitchFamily="18" charset="0"/>
                    <a:ea typeface="宋体" pitchFamily="2" charset="-122"/>
                  </a:rPr>
                  <a:t>和地址信号</a:t>
                </a:r>
                <a:r>
                  <a:rPr lang="en-US" altLang="zh-CN" sz="2200" dirty="0">
                    <a:solidFill>
                      <a:srgbClr val="002060"/>
                    </a:solidFill>
                    <a:latin typeface="Times New Roman" pitchFamily="18" charset="0"/>
                    <a:ea typeface="宋体" pitchFamily="2" charset="-122"/>
                  </a:rPr>
                  <a:t>A0</a:t>
                </a:r>
                <a:r>
                  <a:rPr lang="zh-CN" altLang="zh-CN" sz="2200" dirty="0">
                    <a:solidFill>
                      <a:srgbClr val="002060"/>
                    </a:solidFill>
                    <a:latin typeface="Times New Roman" pitchFamily="18" charset="0"/>
                    <a:ea typeface="宋体" pitchFamily="2" charset="-122"/>
                  </a:rPr>
                  <a:t>，完成对</a:t>
                </a:r>
                <a:r>
                  <a:rPr lang="en-US" altLang="zh-CN" sz="2200" dirty="0">
                    <a:solidFill>
                      <a:srgbClr val="002060"/>
                    </a:solidFill>
                    <a:latin typeface="Times New Roman" pitchFamily="18" charset="0"/>
                    <a:ea typeface="宋体" pitchFamily="2" charset="-122"/>
                  </a:rPr>
                  <a:t>8259A</a:t>
                </a:r>
                <a:r>
                  <a:rPr lang="zh-CN" altLang="zh-CN" sz="2200" dirty="0">
                    <a:solidFill>
                      <a:srgbClr val="002060"/>
                    </a:solidFill>
                    <a:latin typeface="Times New Roman" pitchFamily="18" charset="0"/>
                    <a:ea typeface="宋体" pitchFamily="2" charset="-122"/>
                  </a:rPr>
                  <a:t>内部指定寄存器的读</a:t>
                </a:r>
                <a:r>
                  <a:rPr lang="en-US" altLang="zh-CN" sz="2200" dirty="0">
                    <a:solidFill>
                      <a:srgbClr val="002060"/>
                    </a:solidFill>
                    <a:latin typeface="Times New Roman" pitchFamily="18" charset="0"/>
                    <a:ea typeface="宋体" pitchFamily="2" charset="-122"/>
                  </a:rPr>
                  <a:t>/</a:t>
                </a:r>
                <a:r>
                  <a:rPr lang="zh-CN" altLang="zh-CN" sz="2200" dirty="0">
                    <a:solidFill>
                      <a:srgbClr val="002060"/>
                    </a:solidFill>
                    <a:latin typeface="Times New Roman" pitchFamily="18" charset="0"/>
                    <a:ea typeface="宋体" pitchFamily="2" charset="-122"/>
                  </a:rPr>
                  <a:t>写操作</a:t>
                </a:r>
                <a:r>
                  <a:rPr lang="zh-CN" altLang="en-US" sz="2200" dirty="0">
                    <a:solidFill>
                      <a:srgbClr val="002060"/>
                    </a:solidFill>
                    <a:latin typeface="Times New Roman" pitchFamily="18" charset="0"/>
                    <a:ea typeface="宋体" pitchFamily="2" charset="-122"/>
                  </a:rPr>
                  <a:t>。</a:t>
                </a:r>
              </a:p>
            </p:txBody>
          </p:sp>
        </mc:Choice>
        <mc:Fallback xmlns="">
          <p:sp>
            <p:nvSpPr>
              <p:cNvPr id="85" name="Rectangle 24"/>
              <p:cNvSpPr>
                <a:spLocks noRot="1" noChangeAspect="1" noMove="1" noResize="1" noEditPoints="1" noAdjustHandles="1" noChangeArrowheads="1" noChangeShapeType="1" noTextEdit="1"/>
              </p:cNvSpPr>
              <p:nvPr/>
            </p:nvSpPr>
            <p:spPr bwMode="auto">
              <a:xfrm>
                <a:off x="3320577" y="3474089"/>
                <a:ext cx="5076000" cy="2448000"/>
              </a:xfrm>
              <a:prstGeom prst="rect">
                <a:avLst/>
              </a:prstGeom>
              <a:blipFill rotWithShape="1">
                <a:blip r:embed="rId2"/>
                <a:stretch>
                  <a:fillRect r="-5162"/>
                </a:stretch>
              </a:blipFill>
              <a:ln w="6350">
                <a:solidFill>
                  <a:srgbClr val="FF0000"/>
                </a:solidFill>
                <a:prstDash val="sysDash"/>
                <a:miter lim="800000"/>
                <a:headEnd/>
                <a:tailEnd/>
              </a:ln>
              <a:effectLst/>
              <a:extLst/>
            </p:spPr>
            <p:txBody>
              <a:bodyPr/>
              <a:lstStyle/>
              <a:p>
                <a:r>
                  <a:rPr lang="zh-CN" altLang="en-US">
                    <a:noFill/>
                  </a:rPr>
                  <a:t> </a:t>
                </a:r>
              </a:p>
            </p:txBody>
          </p:sp>
        </mc:Fallback>
      </mc:AlternateContent>
      <p:sp>
        <p:nvSpPr>
          <p:cNvPr id="80" name="Rectangle 24"/>
          <p:cNvSpPr>
            <a:spLocks noChangeArrowheads="1"/>
          </p:cNvSpPr>
          <p:nvPr/>
        </p:nvSpPr>
        <p:spPr bwMode="auto">
          <a:xfrm>
            <a:off x="384242" y="3365936"/>
            <a:ext cx="8280920" cy="29880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lang="en-US" altLang="zh-CN" sz="2400" dirty="0">
                <a:solidFill>
                  <a:srgbClr val="002060"/>
                </a:solidFill>
                <a:latin typeface="Times New Roman" pitchFamily="18" charset="0"/>
                <a:ea typeface="宋体" pitchFamily="2" charset="-122"/>
              </a:rPr>
              <a:t>1</a:t>
            </a:r>
            <a:r>
              <a:rPr lang="zh-CN" altLang="zh-CN" sz="2400" dirty="0">
                <a:solidFill>
                  <a:srgbClr val="002060"/>
                </a:solidFill>
                <a:latin typeface="Times New Roman" pitchFamily="18" charset="0"/>
                <a:ea typeface="宋体" pitchFamily="2" charset="-122"/>
              </a:rPr>
              <a:t>．数据总线缓冲器</a:t>
            </a:r>
          </a:p>
          <a:p>
            <a:pPr algn="just"/>
            <a:r>
              <a:rPr lang="en-US" altLang="zh-CN" sz="2400" dirty="0">
                <a:solidFill>
                  <a:srgbClr val="002060"/>
                </a:solidFill>
                <a:latin typeface="Times New Roman" pitchFamily="18" charset="0"/>
                <a:ea typeface="宋体" pitchFamily="2" charset="-122"/>
              </a:rPr>
              <a:t>2</a:t>
            </a:r>
            <a:r>
              <a:rPr lang="zh-CN" altLang="zh-CN" sz="2400" dirty="0">
                <a:solidFill>
                  <a:srgbClr val="002060"/>
                </a:solidFill>
                <a:latin typeface="Times New Roman" pitchFamily="18" charset="0"/>
                <a:ea typeface="宋体" pitchFamily="2" charset="-122"/>
              </a:rPr>
              <a:t>．读</a:t>
            </a:r>
            <a:r>
              <a:rPr lang="en-US" altLang="zh-CN" sz="2400" dirty="0">
                <a:solidFill>
                  <a:srgbClr val="002060"/>
                </a:solidFill>
                <a:latin typeface="Times New Roman" pitchFamily="18" charset="0"/>
                <a:ea typeface="宋体" pitchFamily="2" charset="-122"/>
              </a:rPr>
              <a:t>/</a:t>
            </a:r>
            <a:r>
              <a:rPr lang="zh-CN" altLang="zh-CN" sz="2400" dirty="0">
                <a:solidFill>
                  <a:srgbClr val="002060"/>
                </a:solidFill>
                <a:latin typeface="Times New Roman" pitchFamily="18" charset="0"/>
                <a:ea typeface="宋体" pitchFamily="2" charset="-122"/>
              </a:rPr>
              <a:t>写控制逻辑</a:t>
            </a:r>
          </a:p>
          <a:p>
            <a:pPr algn="just"/>
            <a:r>
              <a:rPr lang="en-US" altLang="zh-CN" sz="2400" dirty="0">
                <a:solidFill>
                  <a:srgbClr val="002060"/>
                </a:solidFill>
                <a:latin typeface="Times New Roman" pitchFamily="18" charset="0"/>
                <a:ea typeface="宋体" pitchFamily="2" charset="-122"/>
              </a:rPr>
              <a:t>3</a:t>
            </a:r>
            <a:r>
              <a:rPr lang="zh-CN" altLang="zh-CN" sz="2400" dirty="0">
                <a:solidFill>
                  <a:srgbClr val="002060"/>
                </a:solidFill>
                <a:latin typeface="Times New Roman" pitchFamily="18" charset="0"/>
                <a:ea typeface="宋体" pitchFamily="2" charset="-122"/>
              </a:rPr>
              <a:t>．中断请求寄存</a:t>
            </a:r>
            <a:r>
              <a:rPr lang="zh-CN" altLang="en-US" sz="2400" dirty="0">
                <a:solidFill>
                  <a:srgbClr val="002060"/>
                </a:solidFill>
                <a:latin typeface="Times New Roman" pitchFamily="18" charset="0"/>
                <a:ea typeface="宋体" pitchFamily="2" charset="-122"/>
              </a:rPr>
              <a:t>器</a:t>
            </a:r>
            <a:endParaRPr lang="zh-CN" altLang="zh-CN" sz="2400" dirty="0">
              <a:solidFill>
                <a:srgbClr val="002060"/>
              </a:solidFill>
              <a:latin typeface="Times New Roman" pitchFamily="18" charset="0"/>
              <a:ea typeface="宋体" pitchFamily="2" charset="-122"/>
            </a:endParaRPr>
          </a:p>
          <a:p>
            <a:pPr algn="just"/>
            <a:r>
              <a:rPr lang="en-US" altLang="zh-CN" sz="2400" dirty="0">
                <a:solidFill>
                  <a:srgbClr val="002060"/>
                </a:solidFill>
                <a:latin typeface="Times New Roman" pitchFamily="18" charset="0"/>
                <a:ea typeface="宋体" pitchFamily="2" charset="-122"/>
              </a:rPr>
              <a:t>4</a:t>
            </a:r>
            <a:r>
              <a:rPr lang="zh-CN" altLang="zh-CN" sz="2400" dirty="0">
                <a:solidFill>
                  <a:srgbClr val="002060"/>
                </a:solidFill>
                <a:latin typeface="Times New Roman" pitchFamily="18" charset="0"/>
                <a:ea typeface="宋体" pitchFamily="2" charset="-122"/>
              </a:rPr>
              <a:t>．中断屏蔽寄存</a:t>
            </a:r>
            <a:r>
              <a:rPr lang="zh-CN" altLang="en-US" sz="2400" dirty="0">
                <a:solidFill>
                  <a:srgbClr val="002060"/>
                </a:solidFill>
                <a:latin typeface="Times New Roman" pitchFamily="18" charset="0"/>
                <a:ea typeface="宋体" pitchFamily="2" charset="-122"/>
              </a:rPr>
              <a:t>器</a:t>
            </a:r>
            <a:endParaRPr lang="en-US" altLang="zh-CN" sz="2400" dirty="0">
              <a:solidFill>
                <a:srgbClr val="002060"/>
              </a:solidFill>
              <a:latin typeface="Times New Roman" pitchFamily="18" charset="0"/>
              <a:ea typeface="宋体" pitchFamily="2" charset="-122"/>
            </a:endParaRPr>
          </a:p>
          <a:p>
            <a:pPr algn="just"/>
            <a:r>
              <a:rPr lang="en-US" altLang="zh-CN" sz="2400" dirty="0">
                <a:solidFill>
                  <a:srgbClr val="002060"/>
                </a:solidFill>
                <a:latin typeface="Times New Roman" pitchFamily="18" charset="0"/>
                <a:ea typeface="宋体" pitchFamily="2" charset="-122"/>
              </a:rPr>
              <a:t>5．</a:t>
            </a:r>
            <a:r>
              <a:rPr lang="zh-CN" altLang="zh-CN" sz="2400" dirty="0">
                <a:solidFill>
                  <a:srgbClr val="002060"/>
                </a:solidFill>
                <a:latin typeface="Times New Roman" pitchFamily="18" charset="0"/>
                <a:ea typeface="宋体" pitchFamily="2" charset="-122"/>
              </a:rPr>
              <a:t>中断服务寄存</a:t>
            </a:r>
            <a:r>
              <a:rPr lang="zh-CN" altLang="en-US" sz="2400" dirty="0">
                <a:solidFill>
                  <a:srgbClr val="002060"/>
                </a:solidFill>
                <a:latin typeface="Times New Roman" pitchFamily="18" charset="0"/>
                <a:ea typeface="宋体" pitchFamily="2" charset="-122"/>
              </a:rPr>
              <a:t>器</a:t>
            </a:r>
            <a:endParaRPr lang="en-US" altLang="zh-CN" sz="2400" dirty="0">
              <a:solidFill>
                <a:srgbClr val="002060"/>
              </a:solidFill>
              <a:latin typeface="Times New Roman" pitchFamily="18" charset="0"/>
              <a:ea typeface="宋体" pitchFamily="2" charset="-122"/>
            </a:endParaRPr>
          </a:p>
          <a:p>
            <a:pPr algn="just"/>
            <a:r>
              <a:rPr lang="en-US" altLang="zh-CN" sz="2400" dirty="0">
                <a:solidFill>
                  <a:srgbClr val="002060"/>
                </a:solidFill>
                <a:latin typeface="Times New Roman" pitchFamily="18" charset="0"/>
                <a:ea typeface="宋体" pitchFamily="2" charset="-122"/>
              </a:rPr>
              <a:t>6．</a:t>
            </a:r>
            <a:r>
              <a:rPr lang="zh-CN" altLang="zh-CN" sz="2400" dirty="0">
                <a:solidFill>
                  <a:srgbClr val="002060"/>
                </a:solidFill>
                <a:latin typeface="Times New Roman" pitchFamily="18" charset="0"/>
                <a:ea typeface="宋体" pitchFamily="2" charset="-122"/>
              </a:rPr>
              <a:t>中</a:t>
            </a:r>
            <a:r>
              <a:rPr lang="zh-CN" altLang="zh-CN" sz="2400" spc="-150" dirty="0">
                <a:solidFill>
                  <a:srgbClr val="002060"/>
                </a:solidFill>
                <a:latin typeface="Times New Roman" pitchFamily="18" charset="0"/>
                <a:ea typeface="宋体" pitchFamily="2" charset="-122"/>
              </a:rPr>
              <a:t>断优先级分析器</a:t>
            </a:r>
            <a:endParaRPr lang="en-US" altLang="zh-CN" sz="2400" spc="-150" dirty="0">
              <a:solidFill>
                <a:srgbClr val="002060"/>
              </a:solidFill>
              <a:latin typeface="Times New Roman" pitchFamily="18" charset="0"/>
              <a:ea typeface="宋体" pitchFamily="2" charset="-122"/>
            </a:endParaRPr>
          </a:p>
          <a:p>
            <a:pPr algn="just"/>
            <a:r>
              <a:rPr lang="en-US" altLang="zh-CN" sz="2400" dirty="0">
                <a:solidFill>
                  <a:srgbClr val="002060"/>
                </a:solidFill>
                <a:latin typeface="Times New Roman" pitchFamily="18" charset="0"/>
                <a:ea typeface="宋体" pitchFamily="2" charset="-122"/>
              </a:rPr>
              <a:t>7．</a:t>
            </a:r>
            <a:r>
              <a:rPr lang="zh-CN" altLang="zh-CN" sz="2400" dirty="0">
                <a:solidFill>
                  <a:srgbClr val="002060"/>
                </a:solidFill>
                <a:latin typeface="Times New Roman" pitchFamily="18" charset="0"/>
                <a:ea typeface="宋体" pitchFamily="2" charset="-122"/>
              </a:rPr>
              <a:t>控制逻辑</a:t>
            </a:r>
            <a:endParaRPr lang="en-US" altLang="zh-CN" sz="2400" dirty="0">
              <a:solidFill>
                <a:srgbClr val="002060"/>
              </a:solidFill>
              <a:latin typeface="Times New Roman" pitchFamily="18" charset="0"/>
              <a:ea typeface="宋体" pitchFamily="2" charset="-122"/>
            </a:endParaRPr>
          </a:p>
          <a:p>
            <a:pPr algn="just"/>
            <a:r>
              <a:rPr lang="en-US" altLang="zh-CN" sz="2400" dirty="0">
                <a:solidFill>
                  <a:srgbClr val="002060"/>
                </a:solidFill>
                <a:latin typeface="Times New Roman" pitchFamily="18" charset="0"/>
                <a:ea typeface="宋体" pitchFamily="2" charset="-122"/>
              </a:rPr>
              <a:t>8．</a:t>
            </a:r>
            <a:r>
              <a:rPr lang="zh-CN" altLang="zh-CN" sz="2400" dirty="0">
                <a:solidFill>
                  <a:srgbClr val="002060"/>
                </a:solidFill>
                <a:latin typeface="Times New Roman" pitchFamily="18" charset="0"/>
                <a:ea typeface="宋体" pitchFamily="2" charset="-122"/>
              </a:rPr>
              <a:t>级</a:t>
            </a:r>
            <a:r>
              <a:rPr lang="zh-CN" altLang="zh-CN" sz="2400" spc="-100" dirty="0">
                <a:solidFill>
                  <a:srgbClr val="002060"/>
                </a:solidFill>
                <a:latin typeface="Times New Roman" pitchFamily="18" charset="0"/>
                <a:ea typeface="宋体" pitchFamily="2" charset="-122"/>
              </a:rPr>
              <a:t>联缓冲器</a:t>
            </a:r>
            <a:r>
              <a:rPr lang="en-US" altLang="zh-CN" sz="2400" spc="-100" dirty="0">
                <a:solidFill>
                  <a:srgbClr val="002060"/>
                </a:solidFill>
                <a:latin typeface="Times New Roman" pitchFamily="18" charset="0"/>
                <a:ea typeface="宋体" pitchFamily="2" charset="-122"/>
              </a:rPr>
              <a:t>/</a:t>
            </a:r>
            <a:r>
              <a:rPr lang="zh-CN" altLang="zh-CN" sz="2400" spc="-100" dirty="0">
                <a:solidFill>
                  <a:srgbClr val="002060"/>
                </a:solidFill>
                <a:latin typeface="Times New Roman" pitchFamily="18" charset="0"/>
                <a:ea typeface="宋体" pitchFamily="2" charset="-122"/>
              </a:rPr>
              <a:t>比较器</a:t>
            </a:r>
            <a:endParaRPr lang="zh-CN" altLang="en-US" sz="2400" spc="-100" dirty="0">
              <a:solidFill>
                <a:srgbClr val="002060"/>
              </a:solidFill>
              <a:latin typeface="Times New Roman" pitchFamily="18" charset="0"/>
              <a:ea typeface="宋体" pitchFamily="2" charset="-122"/>
            </a:endParaRPr>
          </a:p>
        </p:txBody>
      </p:sp>
      <p:sp>
        <p:nvSpPr>
          <p:cNvPr id="86" name="Rectangle 24"/>
          <p:cNvSpPr>
            <a:spLocks noChangeArrowheads="1"/>
          </p:cNvSpPr>
          <p:nvPr/>
        </p:nvSpPr>
        <p:spPr bwMode="auto">
          <a:xfrm>
            <a:off x="3379876" y="3523953"/>
            <a:ext cx="5076000" cy="2448000"/>
          </a:xfrm>
          <a:prstGeom prst="rect">
            <a:avLst/>
          </a:prstGeom>
          <a:solidFill>
            <a:schemeClr val="bg1">
              <a:lumMod val="95000"/>
            </a:schemeClr>
          </a:solidFill>
          <a:ln w="6350">
            <a:solidFill>
              <a:srgbClr val="CC66FF"/>
            </a:solidFill>
            <a:prstDash val="sysDash"/>
            <a:miter lim="800000"/>
            <a:headEnd/>
            <a:tailEnd/>
          </a:ln>
          <a:effectLst/>
          <a:extLst/>
        </p:spPr>
        <p:txBody>
          <a:bodyPr lIns="180000" tIns="144000" rIns="180000" bIns="144000"/>
          <a:lstStyle/>
          <a:p>
            <a:pPr algn="just">
              <a:lnSpc>
                <a:spcPct val="130000"/>
              </a:lnSpc>
            </a:pPr>
            <a:r>
              <a:rPr lang="zh-CN" altLang="en-US" sz="2200" dirty="0">
                <a:solidFill>
                  <a:srgbClr val="002060"/>
                </a:solidFill>
                <a:latin typeface="Times New Roman" pitchFamily="18" charset="0"/>
                <a:ea typeface="宋体" pitchFamily="2" charset="-122"/>
              </a:rPr>
              <a:t>　　</a:t>
            </a:r>
            <a:r>
              <a:rPr lang="en-US" altLang="zh-CN" sz="2200" dirty="0">
                <a:solidFill>
                  <a:srgbClr val="002060"/>
                </a:solidFill>
                <a:latin typeface="Times New Roman" pitchFamily="18" charset="0"/>
                <a:ea typeface="宋体" pitchFamily="2" charset="-122"/>
              </a:rPr>
              <a:t>IRR</a:t>
            </a:r>
            <a:r>
              <a:rPr lang="zh-CN" altLang="zh-CN" sz="2200" dirty="0">
                <a:solidFill>
                  <a:srgbClr val="002060"/>
                </a:solidFill>
                <a:latin typeface="Times New Roman" pitchFamily="18" charset="0"/>
                <a:ea typeface="宋体" pitchFamily="2" charset="-122"/>
              </a:rPr>
              <a:t>为</a:t>
            </a:r>
            <a:r>
              <a:rPr lang="en-US" altLang="zh-CN" sz="2200" dirty="0">
                <a:solidFill>
                  <a:srgbClr val="002060"/>
                </a:solidFill>
                <a:latin typeface="Times New Roman" pitchFamily="18" charset="0"/>
                <a:ea typeface="宋体" pitchFamily="2" charset="-122"/>
              </a:rPr>
              <a:t>8</a:t>
            </a:r>
            <a:r>
              <a:rPr lang="zh-CN" altLang="zh-CN" sz="2200" dirty="0">
                <a:solidFill>
                  <a:srgbClr val="002060"/>
                </a:solidFill>
                <a:latin typeface="Times New Roman" pitchFamily="18" charset="0"/>
                <a:ea typeface="宋体" pitchFamily="2" charset="-122"/>
              </a:rPr>
              <a:t>位寄存器，用于记录外部中断请求。它的</a:t>
            </a:r>
            <a:r>
              <a:rPr lang="en-US" altLang="zh-CN" sz="2200" dirty="0">
                <a:solidFill>
                  <a:srgbClr val="002060"/>
                </a:solidFill>
                <a:latin typeface="Times New Roman" pitchFamily="18" charset="0"/>
                <a:ea typeface="宋体" pitchFamily="2" charset="-122"/>
              </a:rPr>
              <a:t>8</a:t>
            </a:r>
            <a:r>
              <a:rPr lang="zh-CN" altLang="zh-CN" sz="2200" dirty="0">
                <a:solidFill>
                  <a:srgbClr val="002060"/>
                </a:solidFill>
                <a:latin typeface="Times New Roman" pitchFamily="18" charset="0"/>
                <a:ea typeface="宋体" pitchFamily="2" charset="-122"/>
              </a:rPr>
              <a:t>个位</a:t>
            </a:r>
            <a:r>
              <a:rPr lang="en-US" altLang="zh-CN" sz="2200" dirty="0">
                <a:solidFill>
                  <a:srgbClr val="002060"/>
                </a:solidFill>
                <a:latin typeface="Times New Roman" pitchFamily="18" charset="0"/>
                <a:ea typeface="宋体" pitchFamily="2" charset="-122"/>
              </a:rPr>
              <a:t>D0</a:t>
            </a:r>
            <a:r>
              <a:rPr lang="zh-CN" altLang="zh-CN" sz="2200" dirty="0">
                <a:solidFill>
                  <a:srgbClr val="002060"/>
                </a:solidFill>
                <a:latin typeface="Times New Roman" pitchFamily="18" charset="0"/>
                <a:ea typeface="宋体" pitchFamily="2" charset="-122"/>
              </a:rPr>
              <a:t>～</a:t>
            </a:r>
            <a:r>
              <a:rPr lang="en-US" altLang="zh-CN" sz="2200" dirty="0">
                <a:solidFill>
                  <a:srgbClr val="002060"/>
                </a:solidFill>
                <a:latin typeface="Times New Roman" pitchFamily="18" charset="0"/>
                <a:ea typeface="宋体" pitchFamily="2" charset="-122"/>
              </a:rPr>
              <a:t>D7</a:t>
            </a:r>
            <a:r>
              <a:rPr lang="zh-CN" altLang="zh-CN" sz="2200" dirty="0">
                <a:solidFill>
                  <a:srgbClr val="002060"/>
                </a:solidFill>
                <a:latin typeface="Times New Roman" pitchFamily="18" charset="0"/>
                <a:ea typeface="宋体" pitchFamily="2" charset="-122"/>
              </a:rPr>
              <a:t>分别与外部中断请求信号线</a:t>
            </a:r>
            <a:r>
              <a:rPr lang="en-US" altLang="zh-CN" sz="2200" dirty="0">
                <a:solidFill>
                  <a:srgbClr val="002060"/>
                </a:solidFill>
                <a:latin typeface="Times New Roman" pitchFamily="18" charset="0"/>
                <a:ea typeface="宋体" pitchFamily="2" charset="-122"/>
              </a:rPr>
              <a:t>IR0</a:t>
            </a:r>
            <a:r>
              <a:rPr lang="zh-CN" altLang="zh-CN" sz="2200" dirty="0">
                <a:solidFill>
                  <a:srgbClr val="002060"/>
                </a:solidFill>
                <a:latin typeface="Times New Roman" pitchFamily="18" charset="0"/>
                <a:ea typeface="宋体" pitchFamily="2" charset="-122"/>
              </a:rPr>
              <a:t>～</a:t>
            </a:r>
            <a:r>
              <a:rPr lang="en-US" altLang="zh-CN" sz="2200" dirty="0">
                <a:solidFill>
                  <a:srgbClr val="002060"/>
                </a:solidFill>
                <a:latin typeface="Times New Roman" pitchFamily="18" charset="0"/>
                <a:ea typeface="宋体" pitchFamily="2" charset="-122"/>
              </a:rPr>
              <a:t>IR7</a:t>
            </a:r>
            <a:r>
              <a:rPr lang="zh-CN" altLang="zh-CN" sz="2200" dirty="0">
                <a:solidFill>
                  <a:srgbClr val="002060"/>
                </a:solidFill>
                <a:latin typeface="Times New Roman" pitchFamily="18" charset="0"/>
                <a:ea typeface="宋体" pitchFamily="2" charset="-122"/>
              </a:rPr>
              <a:t>相对应，当某个中断请求信号线上有中断请求时，</a:t>
            </a:r>
            <a:r>
              <a:rPr lang="en-US" altLang="zh-CN" sz="2200" dirty="0">
                <a:solidFill>
                  <a:srgbClr val="002060"/>
                </a:solidFill>
                <a:latin typeface="Times New Roman" pitchFamily="18" charset="0"/>
                <a:ea typeface="宋体" pitchFamily="2" charset="-122"/>
              </a:rPr>
              <a:t>IRR</a:t>
            </a:r>
            <a:r>
              <a:rPr lang="zh-CN" altLang="zh-CN" sz="2200" dirty="0">
                <a:solidFill>
                  <a:srgbClr val="002060"/>
                </a:solidFill>
                <a:latin typeface="Times New Roman" pitchFamily="18" charset="0"/>
                <a:ea typeface="宋体" pitchFamily="2" charset="-122"/>
              </a:rPr>
              <a:t>寄存器的相应位置</a:t>
            </a:r>
            <a:r>
              <a:rPr lang="en-US" altLang="zh-CN" sz="2200" dirty="0">
                <a:solidFill>
                  <a:srgbClr val="002060"/>
                </a:solidFill>
                <a:latin typeface="Times New Roman" pitchFamily="18" charset="0"/>
                <a:ea typeface="宋体" pitchFamily="2" charset="-122"/>
              </a:rPr>
              <a:t>1</a:t>
            </a:r>
            <a:r>
              <a:rPr lang="zh-CN" altLang="zh-CN" sz="2200" dirty="0" smtClean="0">
                <a:solidFill>
                  <a:srgbClr val="002060"/>
                </a:solidFill>
                <a:latin typeface="Times New Roman" pitchFamily="18" charset="0"/>
                <a:ea typeface="宋体" pitchFamily="2" charset="-122"/>
              </a:rPr>
              <a:t>。</a:t>
            </a:r>
            <a:endParaRPr lang="zh-CN" altLang="zh-CN" sz="2200" dirty="0">
              <a:solidFill>
                <a:srgbClr val="002060"/>
              </a:solidFill>
              <a:latin typeface="Times New Roman" pitchFamily="18" charset="0"/>
              <a:ea typeface="宋体" pitchFamily="2" charset="-122"/>
            </a:endParaRPr>
          </a:p>
        </p:txBody>
      </p:sp>
      <p:sp>
        <p:nvSpPr>
          <p:cNvPr id="87" name="Rectangle 24"/>
          <p:cNvSpPr>
            <a:spLocks noChangeArrowheads="1"/>
          </p:cNvSpPr>
          <p:nvPr/>
        </p:nvSpPr>
        <p:spPr bwMode="auto">
          <a:xfrm>
            <a:off x="3439175" y="3573817"/>
            <a:ext cx="5076000" cy="2448000"/>
          </a:xfrm>
          <a:prstGeom prst="rect">
            <a:avLst/>
          </a:prstGeom>
          <a:solidFill>
            <a:schemeClr val="bg1">
              <a:lumMod val="95000"/>
            </a:schemeClr>
          </a:solidFill>
          <a:ln w="6350">
            <a:solidFill>
              <a:srgbClr val="FF0000"/>
            </a:solidFill>
            <a:prstDash val="sysDash"/>
            <a:miter lim="800000"/>
            <a:headEnd/>
            <a:tailEnd/>
          </a:ln>
          <a:effectLst/>
          <a:extLst/>
        </p:spPr>
        <p:txBody>
          <a:bodyPr lIns="180000" tIns="144000" rIns="180000" bIns="144000"/>
          <a:lstStyle/>
          <a:p>
            <a:pPr algn="just">
              <a:lnSpc>
                <a:spcPct val="130000"/>
              </a:lnSpc>
            </a:pPr>
            <a:r>
              <a:rPr lang="zh-CN" altLang="en-US" sz="2200" dirty="0">
                <a:solidFill>
                  <a:srgbClr val="002060"/>
                </a:solidFill>
                <a:latin typeface="Times New Roman" pitchFamily="18" charset="0"/>
                <a:ea typeface="宋体" pitchFamily="2" charset="-122"/>
              </a:rPr>
              <a:t>　　</a:t>
            </a:r>
            <a:r>
              <a:rPr lang="en-US" altLang="zh-CN" sz="2200" dirty="0">
                <a:solidFill>
                  <a:srgbClr val="002060"/>
                </a:solidFill>
                <a:latin typeface="Times New Roman" pitchFamily="18" charset="0"/>
                <a:ea typeface="宋体" pitchFamily="2" charset="-122"/>
              </a:rPr>
              <a:t>IMR</a:t>
            </a:r>
            <a:r>
              <a:rPr lang="zh-CN" altLang="zh-CN" sz="2200" dirty="0">
                <a:solidFill>
                  <a:srgbClr val="002060"/>
                </a:solidFill>
                <a:latin typeface="Times New Roman" pitchFamily="18" charset="0"/>
                <a:ea typeface="宋体" pitchFamily="2" charset="-122"/>
              </a:rPr>
              <a:t>也是</a:t>
            </a:r>
            <a:r>
              <a:rPr lang="en-US" altLang="zh-CN" sz="2200" dirty="0">
                <a:solidFill>
                  <a:srgbClr val="002060"/>
                </a:solidFill>
                <a:latin typeface="Times New Roman" pitchFamily="18" charset="0"/>
                <a:ea typeface="宋体" pitchFamily="2" charset="-122"/>
              </a:rPr>
              <a:t>8</a:t>
            </a:r>
            <a:r>
              <a:rPr lang="zh-CN" altLang="zh-CN" sz="2200" dirty="0">
                <a:solidFill>
                  <a:srgbClr val="002060"/>
                </a:solidFill>
                <a:latin typeface="Times New Roman" pitchFamily="18" charset="0"/>
                <a:ea typeface="宋体" pitchFamily="2" charset="-122"/>
              </a:rPr>
              <a:t>位寄存器，用来存放中断屏蔽字，可由用户通过编程进行设置。</a:t>
            </a:r>
            <a:r>
              <a:rPr lang="en-US" altLang="zh-CN" sz="2200" dirty="0">
                <a:solidFill>
                  <a:srgbClr val="002060"/>
                </a:solidFill>
                <a:latin typeface="Times New Roman" pitchFamily="18" charset="0"/>
                <a:ea typeface="宋体" pitchFamily="2" charset="-122"/>
              </a:rPr>
              <a:t>IMR</a:t>
            </a:r>
            <a:r>
              <a:rPr lang="zh-CN" altLang="zh-CN" sz="2200" dirty="0">
                <a:solidFill>
                  <a:srgbClr val="002060"/>
                </a:solidFill>
                <a:latin typeface="Times New Roman" pitchFamily="18" charset="0"/>
                <a:ea typeface="宋体" pitchFamily="2" charset="-122"/>
              </a:rPr>
              <a:t>的各位分别与</a:t>
            </a:r>
            <a:r>
              <a:rPr lang="en-US" altLang="zh-CN" sz="2200" dirty="0">
                <a:solidFill>
                  <a:srgbClr val="002060"/>
                </a:solidFill>
                <a:latin typeface="Times New Roman" pitchFamily="18" charset="0"/>
                <a:ea typeface="宋体" pitchFamily="2" charset="-122"/>
              </a:rPr>
              <a:t>8</a:t>
            </a:r>
            <a:r>
              <a:rPr lang="zh-CN" altLang="zh-CN" sz="2200" dirty="0">
                <a:solidFill>
                  <a:srgbClr val="002060"/>
                </a:solidFill>
                <a:latin typeface="Times New Roman" pitchFamily="18" charset="0"/>
                <a:ea typeface="宋体" pitchFamily="2" charset="-122"/>
              </a:rPr>
              <a:t>个中断源相对应，通过对</a:t>
            </a:r>
            <a:r>
              <a:rPr lang="en-US" altLang="zh-CN" sz="2200" dirty="0">
                <a:solidFill>
                  <a:srgbClr val="002060"/>
                </a:solidFill>
                <a:latin typeface="Times New Roman" pitchFamily="18" charset="0"/>
                <a:ea typeface="宋体" pitchFamily="2" charset="-122"/>
              </a:rPr>
              <a:t>IMR</a:t>
            </a:r>
            <a:r>
              <a:rPr lang="zh-CN" altLang="zh-CN" sz="2200" dirty="0">
                <a:solidFill>
                  <a:srgbClr val="002060"/>
                </a:solidFill>
                <a:latin typeface="Times New Roman" pitchFamily="18" charset="0"/>
                <a:ea typeface="宋体" pitchFamily="2" charset="-122"/>
              </a:rPr>
              <a:t>各位清</a:t>
            </a:r>
            <a:r>
              <a:rPr lang="en-US" altLang="zh-CN" sz="2200" dirty="0">
                <a:solidFill>
                  <a:srgbClr val="002060"/>
                </a:solidFill>
                <a:latin typeface="Times New Roman" pitchFamily="18" charset="0"/>
                <a:ea typeface="宋体" pitchFamily="2" charset="-122"/>
              </a:rPr>
              <a:t>0</a:t>
            </a:r>
            <a:r>
              <a:rPr lang="zh-CN" altLang="zh-CN" sz="2200" dirty="0">
                <a:solidFill>
                  <a:srgbClr val="002060"/>
                </a:solidFill>
                <a:latin typeface="Times New Roman" pitchFamily="18" charset="0"/>
                <a:ea typeface="宋体" pitchFamily="2" charset="-122"/>
              </a:rPr>
              <a:t>或置</a:t>
            </a:r>
            <a:r>
              <a:rPr lang="en-US" altLang="zh-CN" sz="2200" dirty="0">
                <a:solidFill>
                  <a:srgbClr val="002060"/>
                </a:solidFill>
                <a:latin typeface="Times New Roman" pitchFamily="18" charset="0"/>
                <a:ea typeface="宋体" pitchFamily="2" charset="-122"/>
              </a:rPr>
              <a:t>1</a:t>
            </a:r>
            <a:r>
              <a:rPr lang="zh-CN" altLang="zh-CN" sz="2200" dirty="0">
                <a:solidFill>
                  <a:srgbClr val="002060"/>
                </a:solidFill>
                <a:latin typeface="Times New Roman" pitchFamily="18" charset="0"/>
                <a:ea typeface="宋体" pitchFamily="2" charset="-122"/>
              </a:rPr>
              <a:t>，可以允许或屏蔽对应中断源的中断请求</a:t>
            </a:r>
            <a:r>
              <a:rPr lang="zh-CN" altLang="zh-CN" sz="2200" dirty="0" smtClean="0">
                <a:solidFill>
                  <a:srgbClr val="002060"/>
                </a:solidFill>
                <a:latin typeface="Times New Roman" pitchFamily="18" charset="0"/>
                <a:ea typeface="宋体" pitchFamily="2" charset="-122"/>
              </a:rPr>
              <a:t>。</a:t>
            </a:r>
            <a:endParaRPr lang="zh-CN" altLang="zh-CN" sz="2200" dirty="0">
              <a:solidFill>
                <a:srgbClr val="002060"/>
              </a:solidFill>
              <a:latin typeface="Times New Roman" pitchFamily="18" charset="0"/>
              <a:ea typeface="宋体" pitchFamily="2" charset="-122"/>
            </a:endParaRPr>
          </a:p>
        </p:txBody>
      </p:sp>
      <p:sp>
        <p:nvSpPr>
          <p:cNvPr id="89" name="Rectangle 24"/>
          <p:cNvSpPr>
            <a:spLocks noChangeArrowheads="1"/>
          </p:cNvSpPr>
          <p:nvPr/>
        </p:nvSpPr>
        <p:spPr bwMode="auto">
          <a:xfrm>
            <a:off x="3498474" y="3623681"/>
            <a:ext cx="5076000" cy="2448000"/>
          </a:xfrm>
          <a:prstGeom prst="rect">
            <a:avLst/>
          </a:prstGeom>
          <a:solidFill>
            <a:schemeClr val="bg1">
              <a:lumMod val="95000"/>
            </a:schemeClr>
          </a:solidFill>
          <a:ln w="6350">
            <a:solidFill>
              <a:srgbClr val="CC66FF"/>
            </a:solidFill>
            <a:prstDash val="sysDash"/>
            <a:miter lim="800000"/>
            <a:headEnd/>
            <a:tailEnd/>
          </a:ln>
          <a:effectLst/>
          <a:extLst/>
        </p:spPr>
        <p:txBody>
          <a:bodyPr lIns="180000" tIns="144000" rIns="180000" bIns="144000"/>
          <a:lstStyle/>
          <a:p>
            <a:pPr algn="just">
              <a:lnSpc>
                <a:spcPct val="130000"/>
              </a:lnSpc>
            </a:pPr>
            <a:r>
              <a:rPr lang="zh-CN" altLang="en-US" sz="2200" dirty="0">
                <a:solidFill>
                  <a:srgbClr val="002060"/>
                </a:solidFill>
                <a:latin typeface="Times New Roman" pitchFamily="18" charset="0"/>
                <a:ea typeface="宋体" pitchFamily="2" charset="-122"/>
              </a:rPr>
              <a:t>　　</a:t>
            </a:r>
            <a:r>
              <a:rPr lang="en-US" altLang="zh-CN" sz="2200" dirty="0">
                <a:solidFill>
                  <a:srgbClr val="002060"/>
                </a:solidFill>
                <a:latin typeface="Times New Roman" pitchFamily="18" charset="0"/>
                <a:ea typeface="宋体" pitchFamily="2" charset="-122"/>
              </a:rPr>
              <a:t>ISR</a:t>
            </a:r>
            <a:r>
              <a:rPr lang="zh-CN" altLang="zh-CN" sz="2200" dirty="0">
                <a:solidFill>
                  <a:srgbClr val="002060"/>
                </a:solidFill>
                <a:latin typeface="Times New Roman" pitchFamily="18" charset="0"/>
                <a:ea typeface="宋体" pitchFamily="2" charset="-122"/>
              </a:rPr>
              <a:t>也为</a:t>
            </a:r>
            <a:r>
              <a:rPr lang="en-US" altLang="zh-CN" sz="2200" dirty="0">
                <a:solidFill>
                  <a:srgbClr val="002060"/>
                </a:solidFill>
                <a:latin typeface="Times New Roman" pitchFamily="18" charset="0"/>
                <a:ea typeface="宋体" pitchFamily="2" charset="-122"/>
              </a:rPr>
              <a:t>8</a:t>
            </a:r>
            <a:r>
              <a:rPr lang="zh-CN" altLang="zh-CN" sz="2200" dirty="0">
                <a:solidFill>
                  <a:srgbClr val="002060"/>
                </a:solidFill>
                <a:latin typeface="Times New Roman" pitchFamily="18" charset="0"/>
                <a:ea typeface="宋体" pitchFamily="2" charset="-122"/>
              </a:rPr>
              <a:t>位寄存器，用于存放中断服务标志位。</a:t>
            </a:r>
            <a:r>
              <a:rPr lang="en-US" altLang="zh-CN" sz="2200" dirty="0">
                <a:solidFill>
                  <a:srgbClr val="002060"/>
                </a:solidFill>
                <a:latin typeface="Times New Roman" pitchFamily="18" charset="0"/>
                <a:ea typeface="宋体" pitchFamily="2" charset="-122"/>
              </a:rPr>
              <a:t>ISR</a:t>
            </a:r>
            <a:r>
              <a:rPr lang="zh-CN" altLang="zh-CN" sz="2200" dirty="0">
                <a:solidFill>
                  <a:srgbClr val="002060"/>
                </a:solidFill>
                <a:latin typeface="Times New Roman" pitchFamily="18" charset="0"/>
                <a:ea typeface="宋体" pitchFamily="2" charset="-122"/>
              </a:rPr>
              <a:t>的各位与</a:t>
            </a:r>
            <a:r>
              <a:rPr lang="en-US" altLang="zh-CN" sz="2200" dirty="0">
                <a:solidFill>
                  <a:srgbClr val="002060"/>
                </a:solidFill>
                <a:latin typeface="Times New Roman" pitchFamily="18" charset="0"/>
                <a:ea typeface="宋体" pitchFamily="2" charset="-122"/>
              </a:rPr>
              <a:t>8</a:t>
            </a:r>
            <a:r>
              <a:rPr lang="zh-CN" altLang="zh-CN" sz="2200" dirty="0">
                <a:solidFill>
                  <a:srgbClr val="002060"/>
                </a:solidFill>
                <a:latin typeface="Times New Roman" pitchFamily="18" charset="0"/>
                <a:ea typeface="宋体" pitchFamily="2" charset="-122"/>
              </a:rPr>
              <a:t>个中断源相对应，若某位为</a:t>
            </a:r>
            <a:r>
              <a:rPr lang="en-US" altLang="zh-CN" sz="2200" dirty="0">
                <a:solidFill>
                  <a:srgbClr val="002060"/>
                </a:solidFill>
                <a:latin typeface="Times New Roman" pitchFamily="18" charset="0"/>
                <a:ea typeface="宋体" pitchFamily="2" charset="-122"/>
              </a:rPr>
              <a:t>1</a:t>
            </a:r>
            <a:r>
              <a:rPr lang="zh-CN" altLang="zh-CN" sz="2200" dirty="0">
                <a:solidFill>
                  <a:srgbClr val="002060"/>
                </a:solidFill>
                <a:latin typeface="Times New Roman" pitchFamily="18" charset="0"/>
                <a:ea typeface="宋体" pitchFamily="2" charset="-122"/>
              </a:rPr>
              <a:t>，表示相应中断源的中断请求已被接受，正被</a:t>
            </a:r>
            <a:r>
              <a:rPr lang="en-US" altLang="zh-CN" sz="2200" dirty="0">
                <a:solidFill>
                  <a:srgbClr val="002060"/>
                </a:solidFill>
                <a:latin typeface="Times New Roman" pitchFamily="18" charset="0"/>
                <a:ea typeface="宋体" pitchFamily="2" charset="-122"/>
              </a:rPr>
              <a:t>CPU</a:t>
            </a:r>
            <a:r>
              <a:rPr lang="zh-CN" altLang="zh-CN" sz="2200" dirty="0">
                <a:solidFill>
                  <a:srgbClr val="002060"/>
                </a:solidFill>
                <a:latin typeface="Times New Roman" pitchFamily="18" charset="0"/>
                <a:ea typeface="宋体" pitchFamily="2" charset="-122"/>
              </a:rPr>
              <a:t>服务。</a:t>
            </a:r>
          </a:p>
        </p:txBody>
      </p:sp>
      <p:sp>
        <p:nvSpPr>
          <p:cNvPr id="2" name="标题 1"/>
          <p:cNvSpPr>
            <a:spLocks noGrp="1"/>
          </p:cNvSpPr>
          <p:nvPr>
            <p:ph type="title"/>
          </p:nvPr>
        </p:nvSpPr>
        <p:spPr>
          <a:xfrm>
            <a:off x="0" y="44624"/>
            <a:ext cx="9144000" cy="1008112"/>
          </a:xfrm>
        </p:spPr>
        <p:txBody>
          <a:bodyPr/>
          <a:lstStyle/>
          <a:p>
            <a:r>
              <a:rPr lang="en-US" altLang="zh-CN" dirty="0"/>
              <a:t>8.3.2  8259A</a:t>
            </a:r>
            <a:r>
              <a:rPr lang="zh-CN" altLang="zh-CN" dirty="0"/>
              <a:t>的内部结构</a:t>
            </a:r>
            <a:endParaRPr lang="zh-CN" altLang="en-US" dirty="0"/>
          </a:p>
        </p:txBody>
      </p:sp>
      <p:sp>
        <p:nvSpPr>
          <p:cNvPr id="95" name="Rectangle 24"/>
          <p:cNvSpPr>
            <a:spLocks noChangeArrowheads="1"/>
          </p:cNvSpPr>
          <p:nvPr/>
        </p:nvSpPr>
        <p:spPr bwMode="auto">
          <a:xfrm>
            <a:off x="3557773" y="3673545"/>
            <a:ext cx="5076000" cy="2448000"/>
          </a:xfrm>
          <a:prstGeom prst="rect">
            <a:avLst/>
          </a:prstGeom>
          <a:solidFill>
            <a:schemeClr val="bg1">
              <a:lumMod val="95000"/>
            </a:schemeClr>
          </a:solidFill>
          <a:ln w="6350">
            <a:solidFill>
              <a:srgbClr val="FF0000"/>
            </a:solidFill>
            <a:prstDash val="sysDash"/>
            <a:miter lim="800000"/>
            <a:headEnd/>
            <a:tailEnd/>
          </a:ln>
          <a:effectLst/>
          <a:extLst/>
        </p:spPr>
        <p:txBody>
          <a:bodyPr lIns="144000" tIns="72000" rIns="144000" bIns="72000"/>
          <a:lstStyle/>
          <a:p>
            <a:pPr algn="just">
              <a:lnSpc>
                <a:spcPct val="87000"/>
              </a:lnSpc>
            </a:pPr>
            <a:r>
              <a:rPr lang="zh-CN" altLang="en-US" sz="2200" dirty="0">
                <a:solidFill>
                  <a:srgbClr val="002060"/>
                </a:solidFill>
                <a:latin typeface="Times New Roman" pitchFamily="18" charset="0"/>
                <a:ea typeface="宋体" pitchFamily="2" charset="-122"/>
              </a:rPr>
              <a:t>　　</a:t>
            </a:r>
            <a:r>
              <a:rPr lang="en-US" altLang="zh-CN" sz="2200" dirty="0">
                <a:solidFill>
                  <a:srgbClr val="002060"/>
                </a:solidFill>
                <a:latin typeface="Times New Roman" pitchFamily="18" charset="0"/>
                <a:ea typeface="宋体" pitchFamily="2" charset="-122"/>
              </a:rPr>
              <a:t>PR</a:t>
            </a:r>
            <a:r>
              <a:rPr lang="zh-CN" altLang="zh-CN" sz="2200" dirty="0">
                <a:solidFill>
                  <a:srgbClr val="002060"/>
                </a:solidFill>
                <a:latin typeface="Times New Roman" pitchFamily="18" charset="0"/>
                <a:ea typeface="宋体" pitchFamily="2" charset="-122"/>
              </a:rPr>
              <a:t>用来识别各中断请求信号的优先级别。在中断响应期</a:t>
            </a:r>
            <a:r>
              <a:rPr lang="zh-CN" altLang="zh-CN" sz="2200" dirty="0" smtClean="0">
                <a:solidFill>
                  <a:srgbClr val="002060"/>
                </a:solidFill>
                <a:latin typeface="Times New Roman" pitchFamily="18" charset="0"/>
                <a:ea typeface="宋体" pitchFamily="2" charset="-122"/>
              </a:rPr>
              <a:t>间根</a:t>
            </a:r>
            <a:r>
              <a:rPr lang="zh-CN" altLang="zh-CN" sz="2200" dirty="0">
                <a:solidFill>
                  <a:srgbClr val="002060"/>
                </a:solidFill>
                <a:latin typeface="Times New Roman" pitchFamily="18" charset="0"/>
                <a:ea typeface="宋体" pitchFamily="2" charset="-122"/>
              </a:rPr>
              <a:t>据</a:t>
            </a:r>
            <a:r>
              <a:rPr lang="en-US" altLang="zh-CN" sz="2200" dirty="0">
                <a:solidFill>
                  <a:srgbClr val="002060"/>
                </a:solidFill>
                <a:latin typeface="Times New Roman" pitchFamily="18" charset="0"/>
                <a:ea typeface="宋体" pitchFamily="2" charset="-122"/>
              </a:rPr>
              <a:t>IMR</a:t>
            </a:r>
            <a:r>
              <a:rPr lang="zh-CN" altLang="zh-CN" sz="2200" dirty="0">
                <a:solidFill>
                  <a:srgbClr val="002060"/>
                </a:solidFill>
                <a:latin typeface="Times New Roman" pitchFamily="18" charset="0"/>
                <a:ea typeface="宋体" pitchFamily="2" charset="-122"/>
              </a:rPr>
              <a:t>和控制逻辑规定的优先级别，从当前</a:t>
            </a:r>
            <a:r>
              <a:rPr lang="en-US" altLang="zh-CN" sz="2200" dirty="0">
                <a:solidFill>
                  <a:srgbClr val="002060"/>
                </a:solidFill>
                <a:latin typeface="Times New Roman" pitchFamily="18" charset="0"/>
                <a:ea typeface="宋体" pitchFamily="2" charset="-122"/>
              </a:rPr>
              <a:t>IRR</a:t>
            </a:r>
            <a:r>
              <a:rPr lang="zh-CN" altLang="zh-CN" sz="2200" dirty="0">
                <a:solidFill>
                  <a:srgbClr val="002060"/>
                </a:solidFill>
                <a:latin typeface="Times New Roman" pitchFamily="18" charset="0"/>
                <a:ea typeface="宋体" pitchFamily="2" charset="-122"/>
              </a:rPr>
              <a:t>中找出优先级最高的中断请求位送入</a:t>
            </a:r>
            <a:r>
              <a:rPr lang="en-US" altLang="zh-CN" sz="2200" dirty="0">
                <a:solidFill>
                  <a:srgbClr val="002060"/>
                </a:solidFill>
                <a:latin typeface="Times New Roman" pitchFamily="18" charset="0"/>
                <a:ea typeface="宋体" pitchFamily="2" charset="-122"/>
              </a:rPr>
              <a:t>ISR</a:t>
            </a:r>
            <a:r>
              <a:rPr lang="zh-CN" altLang="zh-CN" sz="2200" dirty="0" smtClean="0">
                <a:solidFill>
                  <a:srgbClr val="002060"/>
                </a:solidFill>
                <a:latin typeface="Times New Roman" pitchFamily="18" charset="0"/>
                <a:ea typeface="宋体" pitchFamily="2" charset="-122"/>
              </a:rPr>
              <a:t>。</a:t>
            </a:r>
            <a:r>
              <a:rPr lang="zh-CN" altLang="en-US" sz="2200" dirty="0" smtClean="0">
                <a:solidFill>
                  <a:srgbClr val="002060"/>
                </a:solidFill>
                <a:latin typeface="Times New Roman" pitchFamily="18" charset="0"/>
                <a:ea typeface="宋体" pitchFamily="2" charset="-122"/>
              </a:rPr>
              <a:t>若当前</a:t>
            </a:r>
            <a:r>
              <a:rPr lang="zh-CN" altLang="zh-CN" sz="2200" dirty="0" smtClean="0">
                <a:solidFill>
                  <a:srgbClr val="002060"/>
                </a:solidFill>
                <a:latin typeface="Times New Roman" pitchFamily="18" charset="0"/>
                <a:ea typeface="宋体" pitchFamily="2" charset="-122"/>
              </a:rPr>
              <a:t>中</a:t>
            </a:r>
            <a:r>
              <a:rPr lang="zh-CN" altLang="zh-CN" sz="2200" dirty="0">
                <a:solidFill>
                  <a:srgbClr val="002060"/>
                </a:solidFill>
                <a:latin typeface="Times New Roman" pitchFamily="18" charset="0"/>
                <a:ea typeface="宋体" pitchFamily="2" charset="-122"/>
              </a:rPr>
              <a:t>断服务未结束</a:t>
            </a:r>
            <a:r>
              <a:rPr lang="zh-CN" altLang="zh-CN" sz="2200" dirty="0" smtClean="0">
                <a:solidFill>
                  <a:srgbClr val="002060"/>
                </a:solidFill>
                <a:latin typeface="Times New Roman" pitchFamily="18" charset="0"/>
                <a:ea typeface="宋体" pitchFamily="2" charset="-122"/>
              </a:rPr>
              <a:t>时又</a:t>
            </a:r>
            <a:r>
              <a:rPr lang="zh-CN" altLang="zh-CN" sz="2200" dirty="0">
                <a:solidFill>
                  <a:srgbClr val="002060"/>
                </a:solidFill>
                <a:latin typeface="Times New Roman" pitchFamily="18" charset="0"/>
                <a:ea typeface="宋体" pitchFamily="2" charset="-122"/>
              </a:rPr>
              <a:t>有中断请求，则</a:t>
            </a:r>
            <a:r>
              <a:rPr lang="en-US" altLang="zh-CN" sz="2200" dirty="0">
                <a:solidFill>
                  <a:srgbClr val="002060"/>
                </a:solidFill>
                <a:latin typeface="Times New Roman" pitchFamily="18" charset="0"/>
                <a:ea typeface="宋体" pitchFamily="2" charset="-122"/>
              </a:rPr>
              <a:t>PR</a:t>
            </a:r>
            <a:r>
              <a:rPr lang="zh-CN" altLang="zh-CN" sz="2200" dirty="0">
                <a:solidFill>
                  <a:srgbClr val="002060"/>
                </a:solidFill>
                <a:latin typeface="Times New Roman" pitchFamily="18" charset="0"/>
                <a:ea typeface="宋体" pitchFamily="2" charset="-122"/>
              </a:rPr>
              <a:t>负责比较</a:t>
            </a:r>
            <a:r>
              <a:rPr lang="en-US" altLang="zh-CN" sz="2200" dirty="0">
                <a:solidFill>
                  <a:srgbClr val="002060"/>
                </a:solidFill>
                <a:latin typeface="Times New Roman" pitchFamily="18" charset="0"/>
                <a:ea typeface="宋体" pitchFamily="2" charset="-122"/>
              </a:rPr>
              <a:t>ISR</a:t>
            </a:r>
            <a:r>
              <a:rPr lang="zh-CN" altLang="zh-CN" sz="2200" dirty="0">
                <a:solidFill>
                  <a:srgbClr val="002060"/>
                </a:solidFill>
                <a:latin typeface="Times New Roman" pitchFamily="18" charset="0"/>
                <a:ea typeface="宋体" pitchFamily="2" charset="-122"/>
              </a:rPr>
              <a:t>中当前正被服务的与后来的中断请求的优先级，以决定是否向</a:t>
            </a:r>
            <a:r>
              <a:rPr lang="en-US" altLang="zh-CN" sz="2200" dirty="0">
                <a:solidFill>
                  <a:srgbClr val="002060"/>
                </a:solidFill>
                <a:latin typeface="Times New Roman" pitchFamily="18" charset="0"/>
                <a:ea typeface="宋体" pitchFamily="2" charset="-122"/>
              </a:rPr>
              <a:t>CPU</a:t>
            </a:r>
            <a:r>
              <a:rPr lang="zh-CN" altLang="zh-CN" sz="2200" dirty="0">
                <a:solidFill>
                  <a:srgbClr val="002060"/>
                </a:solidFill>
                <a:latin typeface="Times New Roman" pitchFamily="18" charset="0"/>
                <a:ea typeface="宋体" pitchFamily="2" charset="-122"/>
              </a:rPr>
              <a:t>发出中断请</a:t>
            </a:r>
            <a:r>
              <a:rPr lang="zh-CN" altLang="zh-CN" sz="2200" dirty="0" smtClean="0">
                <a:solidFill>
                  <a:srgbClr val="002060"/>
                </a:solidFill>
                <a:latin typeface="Times New Roman" pitchFamily="18" charset="0"/>
                <a:ea typeface="宋体" pitchFamily="2" charset="-122"/>
              </a:rPr>
              <a:t>求</a:t>
            </a:r>
            <a:r>
              <a:rPr lang="zh-CN" altLang="en-US" sz="2200" dirty="0" smtClean="0">
                <a:solidFill>
                  <a:srgbClr val="002060"/>
                </a:solidFill>
                <a:latin typeface="Times New Roman" pitchFamily="18" charset="0"/>
                <a:ea typeface="宋体" pitchFamily="2" charset="-122"/>
              </a:rPr>
              <a:t>（</a:t>
            </a:r>
            <a:r>
              <a:rPr lang="zh-CN" altLang="zh-CN" sz="2200" dirty="0" smtClean="0">
                <a:solidFill>
                  <a:srgbClr val="002060"/>
                </a:solidFill>
                <a:latin typeface="Times New Roman" pitchFamily="18" charset="0"/>
                <a:ea typeface="宋体" pitchFamily="2" charset="-122"/>
              </a:rPr>
              <a:t>中</a:t>
            </a:r>
            <a:r>
              <a:rPr lang="zh-CN" altLang="zh-CN" sz="2200" dirty="0">
                <a:solidFill>
                  <a:srgbClr val="002060"/>
                </a:solidFill>
                <a:latin typeface="Times New Roman" pitchFamily="18" charset="0"/>
                <a:ea typeface="宋体" pitchFamily="2" charset="-122"/>
              </a:rPr>
              <a:t>断嵌</a:t>
            </a:r>
            <a:r>
              <a:rPr lang="zh-CN" altLang="zh-CN" sz="2200" dirty="0" smtClean="0">
                <a:solidFill>
                  <a:srgbClr val="002060"/>
                </a:solidFill>
                <a:latin typeface="Times New Roman" pitchFamily="18" charset="0"/>
                <a:ea typeface="宋体" pitchFamily="2" charset="-122"/>
              </a:rPr>
              <a:t>套</a:t>
            </a:r>
            <a:r>
              <a:rPr lang="zh-CN" altLang="en-US" sz="2200" dirty="0" smtClean="0">
                <a:solidFill>
                  <a:srgbClr val="002060"/>
                </a:solidFill>
                <a:latin typeface="Times New Roman" pitchFamily="18" charset="0"/>
                <a:ea typeface="宋体" pitchFamily="2" charset="-122"/>
              </a:rPr>
              <a:t>）</a:t>
            </a:r>
            <a:r>
              <a:rPr lang="zh-CN" altLang="zh-CN" sz="2200" dirty="0" smtClean="0">
                <a:solidFill>
                  <a:srgbClr val="002060"/>
                </a:solidFill>
                <a:latin typeface="Times New Roman" pitchFamily="18" charset="0"/>
                <a:ea typeface="宋体" pitchFamily="2" charset="-122"/>
              </a:rPr>
              <a:t>。</a:t>
            </a:r>
            <a:endParaRPr lang="zh-CN" altLang="zh-CN" sz="2200" dirty="0">
              <a:solidFill>
                <a:srgbClr val="002060"/>
              </a:solidFill>
              <a:latin typeface="Times New Roman" pitchFamily="18" charset="0"/>
              <a:ea typeface="宋体" pitchFamily="2" charset="-122"/>
            </a:endParaRPr>
          </a:p>
        </p:txBody>
      </p:sp>
      <p:sp>
        <p:nvSpPr>
          <p:cNvPr id="96" name="Rectangle 24"/>
          <p:cNvSpPr>
            <a:spLocks noChangeArrowheads="1"/>
          </p:cNvSpPr>
          <p:nvPr/>
        </p:nvSpPr>
        <p:spPr bwMode="auto">
          <a:xfrm>
            <a:off x="3617072" y="3723409"/>
            <a:ext cx="5076000" cy="2448000"/>
          </a:xfrm>
          <a:prstGeom prst="rect">
            <a:avLst/>
          </a:prstGeom>
          <a:solidFill>
            <a:schemeClr val="bg1">
              <a:lumMod val="95000"/>
            </a:schemeClr>
          </a:solidFill>
          <a:ln w="6350">
            <a:solidFill>
              <a:srgbClr val="CC66FF"/>
            </a:solidFill>
            <a:prstDash val="sysDash"/>
            <a:miter lim="800000"/>
            <a:headEnd/>
            <a:tailEnd/>
          </a:ln>
          <a:effectLst/>
          <a:extLst/>
        </p:spPr>
        <p:txBody>
          <a:bodyPr lIns="180000" tIns="144000" rIns="180000" bIns="144000"/>
          <a:lstStyle/>
          <a:p>
            <a:pPr algn="just">
              <a:lnSpc>
                <a:spcPct val="110000"/>
              </a:lnSpc>
            </a:pPr>
            <a:r>
              <a:rPr lang="zh-CN" altLang="en-US" sz="2200" dirty="0">
                <a:solidFill>
                  <a:srgbClr val="002060"/>
                </a:solidFill>
                <a:latin typeface="Times New Roman" pitchFamily="18" charset="0"/>
                <a:ea typeface="宋体" pitchFamily="2" charset="-122"/>
              </a:rPr>
              <a:t>　　</a:t>
            </a:r>
            <a:r>
              <a:rPr lang="zh-CN" altLang="zh-CN" sz="2200" dirty="0">
                <a:solidFill>
                  <a:srgbClr val="002060"/>
                </a:solidFill>
                <a:latin typeface="Times New Roman" pitchFamily="18" charset="0"/>
                <a:ea typeface="宋体" pitchFamily="2" charset="-122"/>
              </a:rPr>
              <a:t>在</a:t>
            </a:r>
            <a:r>
              <a:rPr lang="en-US" altLang="zh-CN" sz="2200" dirty="0">
                <a:solidFill>
                  <a:srgbClr val="002060"/>
                </a:solidFill>
                <a:latin typeface="Times New Roman" pitchFamily="18" charset="0"/>
                <a:ea typeface="宋体" pitchFamily="2" charset="-122"/>
              </a:rPr>
              <a:t>8259A</a:t>
            </a:r>
            <a:r>
              <a:rPr lang="zh-CN" altLang="zh-CN" sz="2200" dirty="0">
                <a:solidFill>
                  <a:srgbClr val="002060"/>
                </a:solidFill>
                <a:latin typeface="Times New Roman" pitchFamily="18" charset="0"/>
                <a:ea typeface="宋体" pitchFamily="2" charset="-122"/>
              </a:rPr>
              <a:t>的控制逻辑电路中，有一组初始化命令寄存器（</a:t>
            </a:r>
            <a:r>
              <a:rPr lang="en-US" altLang="zh-CN" sz="2200" dirty="0">
                <a:solidFill>
                  <a:srgbClr val="002060"/>
                </a:solidFill>
                <a:latin typeface="Times New Roman" pitchFamily="18" charset="0"/>
                <a:ea typeface="宋体" pitchFamily="2" charset="-122"/>
              </a:rPr>
              <a:t>ICW1</a:t>
            </a:r>
            <a:r>
              <a:rPr lang="zh-CN" altLang="zh-CN" sz="2200" dirty="0">
                <a:solidFill>
                  <a:srgbClr val="002060"/>
                </a:solidFill>
                <a:latin typeface="Times New Roman" pitchFamily="18" charset="0"/>
                <a:ea typeface="宋体" pitchFamily="2" charset="-122"/>
              </a:rPr>
              <a:t>～</a:t>
            </a:r>
            <a:r>
              <a:rPr lang="en-US" altLang="zh-CN" sz="2200" dirty="0">
                <a:solidFill>
                  <a:srgbClr val="002060"/>
                </a:solidFill>
                <a:latin typeface="Times New Roman" pitchFamily="18" charset="0"/>
                <a:ea typeface="宋体" pitchFamily="2" charset="-122"/>
              </a:rPr>
              <a:t>ICW4</a:t>
            </a:r>
            <a:r>
              <a:rPr lang="zh-CN" altLang="zh-CN" sz="2200" dirty="0">
                <a:solidFill>
                  <a:srgbClr val="002060"/>
                </a:solidFill>
                <a:latin typeface="Times New Roman" pitchFamily="18" charset="0"/>
                <a:ea typeface="宋体" pitchFamily="2" charset="-122"/>
              </a:rPr>
              <a:t>）和一组操作命令寄存器（</a:t>
            </a:r>
            <a:r>
              <a:rPr lang="en-US" altLang="zh-CN" sz="2200" dirty="0">
                <a:solidFill>
                  <a:srgbClr val="002060"/>
                </a:solidFill>
                <a:latin typeface="Times New Roman" pitchFamily="18" charset="0"/>
                <a:ea typeface="宋体" pitchFamily="2" charset="-122"/>
              </a:rPr>
              <a:t>OCW1</a:t>
            </a:r>
            <a:r>
              <a:rPr lang="zh-CN" altLang="zh-CN" sz="2200" dirty="0">
                <a:solidFill>
                  <a:srgbClr val="002060"/>
                </a:solidFill>
                <a:latin typeface="Times New Roman" pitchFamily="18" charset="0"/>
                <a:ea typeface="宋体" pitchFamily="2" charset="-122"/>
              </a:rPr>
              <a:t>～</a:t>
            </a:r>
            <a:r>
              <a:rPr lang="en-US" altLang="zh-CN" sz="2200" dirty="0">
                <a:solidFill>
                  <a:srgbClr val="002060"/>
                </a:solidFill>
                <a:latin typeface="Times New Roman" pitchFamily="18" charset="0"/>
                <a:ea typeface="宋体" pitchFamily="2" charset="-122"/>
              </a:rPr>
              <a:t>OCW3</a:t>
            </a:r>
            <a:r>
              <a:rPr lang="zh-CN" altLang="zh-CN" sz="2200" dirty="0">
                <a:solidFill>
                  <a:srgbClr val="002060"/>
                </a:solidFill>
                <a:latin typeface="Times New Roman" pitchFamily="18" charset="0"/>
                <a:ea typeface="宋体" pitchFamily="2" charset="-122"/>
              </a:rPr>
              <a:t>），这</a:t>
            </a:r>
            <a:r>
              <a:rPr lang="en-US" altLang="zh-CN" sz="2200" dirty="0">
                <a:solidFill>
                  <a:srgbClr val="002060"/>
                </a:solidFill>
                <a:latin typeface="Times New Roman" pitchFamily="18" charset="0"/>
                <a:ea typeface="宋体" pitchFamily="2" charset="-122"/>
              </a:rPr>
              <a:t>7</a:t>
            </a:r>
            <a:r>
              <a:rPr lang="zh-CN" altLang="zh-CN" sz="2200" dirty="0">
                <a:solidFill>
                  <a:srgbClr val="002060"/>
                </a:solidFill>
                <a:latin typeface="Times New Roman" pitchFamily="18" charset="0"/>
                <a:ea typeface="宋体" pitchFamily="2" charset="-122"/>
              </a:rPr>
              <a:t>个寄存器可由用户通过编程进行设置，控制逻辑电路可以根据程序要求来管理</a:t>
            </a:r>
            <a:r>
              <a:rPr lang="en-US" altLang="zh-CN" sz="2200" dirty="0">
                <a:solidFill>
                  <a:srgbClr val="002060"/>
                </a:solidFill>
                <a:latin typeface="Times New Roman" pitchFamily="18" charset="0"/>
                <a:ea typeface="宋体" pitchFamily="2" charset="-122"/>
              </a:rPr>
              <a:t>8259A</a:t>
            </a:r>
            <a:r>
              <a:rPr lang="zh-CN" altLang="zh-CN" sz="2200" dirty="0">
                <a:solidFill>
                  <a:srgbClr val="002060"/>
                </a:solidFill>
                <a:latin typeface="Times New Roman" pitchFamily="18" charset="0"/>
                <a:ea typeface="宋体" pitchFamily="2" charset="-122"/>
              </a:rPr>
              <a:t>的全部工作。</a:t>
            </a:r>
          </a:p>
        </p:txBody>
      </p:sp>
      <p:sp>
        <p:nvSpPr>
          <p:cNvPr id="97" name="Rectangle 24"/>
          <p:cNvSpPr>
            <a:spLocks noChangeArrowheads="1"/>
          </p:cNvSpPr>
          <p:nvPr/>
        </p:nvSpPr>
        <p:spPr bwMode="auto">
          <a:xfrm>
            <a:off x="3676372" y="3773274"/>
            <a:ext cx="5076000" cy="2448000"/>
          </a:xfrm>
          <a:prstGeom prst="rect">
            <a:avLst/>
          </a:prstGeom>
          <a:solidFill>
            <a:schemeClr val="bg1">
              <a:lumMod val="95000"/>
            </a:schemeClr>
          </a:solidFill>
          <a:ln w="6350">
            <a:solidFill>
              <a:srgbClr val="FF0000"/>
            </a:solidFill>
            <a:prstDash val="sysDash"/>
            <a:miter lim="800000"/>
            <a:headEnd/>
            <a:tailEnd/>
          </a:ln>
          <a:effectLst/>
          <a:extLst/>
        </p:spPr>
        <p:txBody>
          <a:bodyPr lIns="180000" tIns="144000" rIns="180000" bIns="144000"/>
          <a:lstStyle/>
          <a:p>
            <a:pPr algn="just">
              <a:lnSpc>
                <a:spcPct val="130000"/>
              </a:lnSpc>
            </a:pPr>
            <a:r>
              <a:rPr lang="zh-CN" altLang="en-US" sz="2200" dirty="0">
                <a:solidFill>
                  <a:srgbClr val="002060"/>
                </a:solidFill>
                <a:latin typeface="Times New Roman" pitchFamily="18" charset="0"/>
                <a:ea typeface="宋体" pitchFamily="2" charset="-122"/>
              </a:rPr>
              <a:t>　　</a:t>
            </a:r>
            <a:r>
              <a:rPr lang="zh-CN" altLang="zh-CN" sz="2200" dirty="0">
                <a:solidFill>
                  <a:srgbClr val="002060"/>
                </a:solidFill>
                <a:latin typeface="Times New Roman" pitchFamily="18" charset="0"/>
                <a:ea typeface="宋体" pitchFamily="2" charset="-122"/>
              </a:rPr>
              <a:t>用于</a:t>
            </a:r>
            <a:r>
              <a:rPr lang="en-US" altLang="zh-CN" sz="2200" dirty="0">
                <a:solidFill>
                  <a:srgbClr val="002060"/>
                </a:solidFill>
                <a:latin typeface="Times New Roman" pitchFamily="18" charset="0"/>
                <a:ea typeface="宋体" pitchFamily="2" charset="-122"/>
              </a:rPr>
              <a:t>8259A</a:t>
            </a:r>
            <a:r>
              <a:rPr lang="zh-CN" altLang="zh-CN" sz="2200" dirty="0">
                <a:solidFill>
                  <a:srgbClr val="002060"/>
                </a:solidFill>
                <a:latin typeface="Times New Roman" pitchFamily="18" charset="0"/>
                <a:ea typeface="宋体" pitchFamily="2" charset="-122"/>
              </a:rPr>
              <a:t>的级联和缓冲方式。在级联方式中用作比较器</a:t>
            </a:r>
            <a:r>
              <a:rPr lang="zh-CN" altLang="zh-CN" sz="2200" dirty="0" smtClean="0">
                <a:solidFill>
                  <a:srgbClr val="002060"/>
                </a:solidFill>
                <a:latin typeface="Times New Roman" pitchFamily="18" charset="0"/>
                <a:ea typeface="宋体" pitchFamily="2" charset="-122"/>
              </a:rPr>
              <a:t>。</a:t>
            </a:r>
            <a:endParaRPr lang="en-US" altLang="zh-CN" sz="2200" dirty="0" smtClean="0">
              <a:solidFill>
                <a:srgbClr val="002060"/>
              </a:solidFill>
              <a:latin typeface="Times New Roman" pitchFamily="18" charset="0"/>
              <a:ea typeface="宋体" pitchFamily="2" charset="-122"/>
            </a:endParaRPr>
          </a:p>
          <a:p>
            <a:pPr algn="just">
              <a:lnSpc>
                <a:spcPct val="130000"/>
              </a:lnSpc>
            </a:pPr>
            <a:r>
              <a:rPr lang="zh-CN" altLang="en-US" sz="2200" dirty="0">
                <a:solidFill>
                  <a:srgbClr val="002060"/>
                </a:solidFill>
                <a:latin typeface="Times New Roman" pitchFamily="18" charset="0"/>
                <a:ea typeface="宋体" pitchFamily="2" charset="-122"/>
              </a:rPr>
              <a:t>　</a:t>
            </a:r>
            <a:r>
              <a:rPr lang="zh-CN" altLang="en-US" sz="2200" dirty="0" smtClean="0">
                <a:solidFill>
                  <a:srgbClr val="002060"/>
                </a:solidFill>
                <a:latin typeface="Times New Roman" pitchFamily="18" charset="0"/>
                <a:ea typeface="宋体" pitchFamily="2" charset="-122"/>
              </a:rPr>
              <a:t>　</a:t>
            </a:r>
            <a:r>
              <a:rPr lang="zh-CN" altLang="zh-CN" sz="2200" dirty="0" smtClean="0">
                <a:solidFill>
                  <a:srgbClr val="002060"/>
                </a:solidFill>
                <a:latin typeface="Times New Roman" pitchFamily="18" charset="0"/>
                <a:ea typeface="宋体" pitchFamily="2" charset="-122"/>
              </a:rPr>
              <a:t>当</a:t>
            </a:r>
            <a:r>
              <a:rPr lang="zh-CN" altLang="zh-CN" sz="2200" dirty="0">
                <a:solidFill>
                  <a:srgbClr val="002060"/>
                </a:solidFill>
                <a:latin typeface="Times New Roman" pitchFamily="18" charset="0"/>
                <a:ea typeface="宋体" pitchFamily="2" charset="-122"/>
              </a:rPr>
              <a:t>系统中的外部中断源超过</a:t>
            </a:r>
            <a:r>
              <a:rPr lang="en-US" altLang="zh-CN" sz="2200" dirty="0">
                <a:solidFill>
                  <a:srgbClr val="002060"/>
                </a:solidFill>
                <a:latin typeface="Times New Roman" pitchFamily="18" charset="0"/>
                <a:ea typeface="宋体" pitchFamily="2" charset="-122"/>
              </a:rPr>
              <a:t>8</a:t>
            </a:r>
            <a:r>
              <a:rPr lang="zh-CN" altLang="zh-CN" sz="2200" dirty="0">
                <a:solidFill>
                  <a:srgbClr val="002060"/>
                </a:solidFill>
                <a:latin typeface="Times New Roman" pitchFamily="18" charset="0"/>
                <a:ea typeface="宋体" pitchFamily="2" charset="-122"/>
              </a:rPr>
              <a:t>个时，可以使用多片</a:t>
            </a:r>
            <a:r>
              <a:rPr lang="en-US" altLang="zh-CN" sz="2200" dirty="0">
                <a:solidFill>
                  <a:srgbClr val="002060"/>
                </a:solidFill>
                <a:latin typeface="Times New Roman" pitchFamily="18" charset="0"/>
                <a:ea typeface="宋体" pitchFamily="2" charset="-122"/>
              </a:rPr>
              <a:t>8259A</a:t>
            </a:r>
            <a:r>
              <a:rPr lang="zh-CN" altLang="zh-CN" sz="2200" dirty="0">
                <a:solidFill>
                  <a:srgbClr val="002060"/>
                </a:solidFill>
                <a:latin typeface="Times New Roman" pitchFamily="18" charset="0"/>
                <a:ea typeface="宋体" pitchFamily="2" charset="-122"/>
              </a:rPr>
              <a:t>，采用主从式结构级联，最多可以组合</a:t>
            </a:r>
            <a:r>
              <a:rPr lang="en-US" altLang="zh-CN" sz="2200" dirty="0">
                <a:solidFill>
                  <a:srgbClr val="002060"/>
                </a:solidFill>
                <a:latin typeface="Times New Roman" pitchFamily="18" charset="0"/>
                <a:ea typeface="宋体" pitchFamily="2" charset="-122"/>
              </a:rPr>
              <a:t>64</a:t>
            </a:r>
            <a:r>
              <a:rPr lang="zh-CN" altLang="zh-CN" sz="2200" dirty="0">
                <a:solidFill>
                  <a:srgbClr val="002060"/>
                </a:solidFill>
                <a:latin typeface="Times New Roman" pitchFamily="18" charset="0"/>
                <a:ea typeface="宋体" pitchFamily="2" charset="-122"/>
              </a:rPr>
              <a:t>级中断。</a:t>
            </a:r>
          </a:p>
        </p:txBody>
      </p:sp>
    </p:spTree>
    <p:extLst>
      <p:ext uri="{BB962C8B-B14F-4D97-AF65-F5344CB8AC3E}">
        <p14:creationId xmlns:p14="http://schemas.microsoft.com/office/powerpoint/2010/main" val="42098351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2000" fill="hold"/>
                                        <p:tgtEl>
                                          <p:spTgt spid="94"/>
                                        </p:tgtEl>
                                      </p:cBhvr>
                                      <p:by x="100000" y="50000"/>
                                    </p:animScale>
                                  </p:childTnLst>
                                </p:cTn>
                              </p:par>
                              <p:par>
                                <p:cTn id="7" presetID="64" presetClass="path" presetSubtype="0" accel="50000" decel="50000" fill="hold" nodeType="withEffect">
                                  <p:stCondLst>
                                    <p:cond delay="0"/>
                                  </p:stCondLst>
                                  <p:childTnLst>
                                    <p:animMotion origin="layout" path="M 0 0.02546 L 0 -0.21597 " pathEditMode="relative" rAng="0" ptsTypes="AA">
                                      <p:cBhvr>
                                        <p:cTn id="8" dur="2000" fill="hold"/>
                                        <p:tgtEl>
                                          <p:spTgt spid="94"/>
                                        </p:tgtEl>
                                        <p:attrNameLst>
                                          <p:attrName>ppt_x</p:attrName>
                                          <p:attrName>ppt_y</p:attrName>
                                        </p:attrNameLst>
                                      </p:cBhvr>
                                      <p:rCtr x="0" y="-12083"/>
                                    </p:animMotion>
                                  </p:childTnLst>
                                </p:cTn>
                              </p:par>
                            </p:childTnLst>
                          </p:cTn>
                        </p:par>
                        <p:par>
                          <p:cTn id="9" fill="hold">
                            <p:stCondLst>
                              <p:cond delay="2000"/>
                            </p:stCondLst>
                            <p:childTnLst>
                              <p:par>
                                <p:cTn id="10" presetID="1"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childTnLst>
                                </p:cTn>
                              </p:par>
                              <p:par>
                                <p:cTn id="12" presetID="1" presetClass="entr" presetSubtype="0" fill="hold" grpId="0" nodeType="withEffect">
                                  <p:stCondLst>
                                    <p:cond delay="500"/>
                                  </p:stCondLst>
                                  <p:childTnLst>
                                    <p:set>
                                      <p:cBhvr>
                                        <p:cTn id="13" dur="1" fill="hold">
                                          <p:stCondLst>
                                            <p:cond delay="0"/>
                                          </p:stCondLst>
                                        </p:cTn>
                                        <p:tgtEl>
                                          <p:spTgt spid="80">
                                            <p:txEl>
                                              <p:pRg st="0" end="0"/>
                                            </p:txEl>
                                          </p:spTgt>
                                        </p:tgtEl>
                                        <p:attrNameLst>
                                          <p:attrName>style.visibility</p:attrName>
                                        </p:attrNameLst>
                                      </p:cBhvr>
                                      <p:to>
                                        <p:strVal val="visible"/>
                                      </p:to>
                                    </p:set>
                                  </p:childTnLst>
                                </p:cTn>
                              </p:par>
                              <p:par>
                                <p:cTn id="14" presetID="1" presetClass="entr" presetSubtype="0" fill="hold" grpId="0" nodeType="withEffect">
                                  <p:stCondLst>
                                    <p:cond delay="500"/>
                                  </p:stCondLst>
                                  <p:childTnLst>
                                    <p:set>
                                      <p:cBhvr>
                                        <p:cTn id="15" dur="1" fill="hold">
                                          <p:stCondLst>
                                            <p:cond delay="0"/>
                                          </p:stCondLst>
                                        </p:cTn>
                                        <p:tgtEl>
                                          <p:spTgt spid="80">
                                            <p:txEl>
                                              <p:pRg st="1" end="1"/>
                                            </p:txEl>
                                          </p:spTgt>
                                        </p:tgtEl>
                                        <p:attrNameLst>
                                          <p:attrName>style.visibility</p:attrName>
                                        </p:attrNameLst>
                                      </p:cBhvr>
                                      <p:to>
                                        <p:strVal val="visible"/>
                                      </p:to>
                                    </p:set>
                                  </p:childTnLst>
                                </p:cTn>
                              </p:par>
                              <p:par>
                                <p:cTn id="16" presetID="1" presetClass="entr" presetSubtype="0" fill="hold" grpId="0" nodeType="withEffect">
                                  <p:stCondLst>
                                    <p:cond delay="500"/>
                                  </p:stCondLst>
                                  <p:childTnLst>
                                    <p:set>
                                      <p:cBhvr>
                                        <p:cTn id="17" dur="1" fill="hold">
                                          <p:stCondLst>
                                            <p:cond delay="0"/>
                                          </p:stCondLst>
                                        </p:cTn>
                                        <p:tgtEl>
                                          <p:spTgt spid="80">
                                            <p:txEl>
                                              <p:pRg st="2" end="2"/>
                                            </p:txEl>
                                          </p:spTgt>
                                        </p:tgtEl>
                                        <p:attrNameLst>
                                          <p:attrName>style.visibility</p:attrName>
                                        </p:attrNameLst>
                                      </p:cBhvr>
                                      <p:to>
                                        <p:strVal val="visible"/>
                                      </p:to>
                                    </p:set>
                                  </p:childTnLst>
                                </p:cTn>
                              </p:par>
                              <p:par>
                                <p:cTn id="18" presetID="1" presetClass="entr" presetSubtype="0" fill="hold" grpId="0" nodeType="withEffect">
                                  <p:stCondLst>
                                    <p:cond delay="500"/>
                                  </p:stCondLst>
                                  <p:childTnLst>
                                    <p:set>
                                      <p:cBhvr>
                                        <p:cTn id="19" dur="1" fill="hold">
                                          <p:stCondLst>
                                            <p:cond delay="0"/>
                                          </p:stCondLst>
                                        </p:cTn>
                                        <p:tgtEl>
                                          <p:spTgt spid="80">
                                            <p:txEl>
                                              <p:pRg st="3" end="3"/>
                                            </p:txEl>
                                          </p:spTgt>
                                        </p:tgtEl>
                                        <p:attrNameLst>
                                          <p:attrName>style.visibility</p:attrName>
                                        </p:attrNameLst>
                                      </p:cBhvr>
                                      <p:to>
                                        <p:strVal val="visible"/>
                                      </p:to>
                                    </p:set>
                                  </p:childTnLst>
                                </p:cTn>
                              </p:par>
                              <p:par>
                                <p:cTn id="20" presetID="1" presetClass="entr" presetSubtype="0" fill="hold" grpId="0" nodeType="withEffect">
                                  <p:stCondLst>
                                    <p:cond delay="500"/>
                                  </p:stCondLst>
                                  <p:childTnLst>
                                    <p:set>
                                      <p:cBhvr>
                                        <p:cTn id="21" dur="1" fill="hold">
                                          <p:stCondLst>
                                            <p:cond delay="0"/>
                                          </p:stCondLst>
                                        </p:cTn>
                                        <p:tgtEl>
                                          <p:spTgt spid="80">
                                            <p:txEl>
                                              <p:pRg st="4" end="4"/>
                                            </p:txEl>
                                          </p:spTgt>
                                        </p:tgtEl>
                                        <p:attrNameLst>
                                          <p:attrName>style.visibility</p:attrName>
                                        </p:attrNameLst>
                                      </p:cBhvr>
                                      <p:to>
                                        <p:strVal val="visible"/>
                                      </p:to>
                                    </p:set>
                                  </p:childTnLst>
                                </p:cTn>
                              </p:par>
                              <p:par>
                                <p:cTn id="22" presetID="1" presetClass="entr" presetSubtype="0" fill="hold" grpId="0" nodeType="withEffect">
                                  <p:stCondLst>
                                    <p:cond delay="500"/>
                                  </p:stCondLst>
                                  <p:childTnLst>
                                    <p:set>
                                      <p:cBhvr>
                                        <p:cTn id="23" dur="1" fill="hold">
                                          <p:stCondLst>
                                            <p:cond delay="0"/>
                                          </p:stCondLst>
                                        </p:cTn>
                                        <p:tgtEl>
                                          <p:spTgt spid="80">
                                            <p:txEl>
                                              <p:pRg st="5" end="5"/>
                                            </p:txEl>
                                          </p:spTgt>
                                        </p:tgtEl>
                                        <p:attrNameLst>
                                          <p:attrName>style.visibility</p:attrName>
                                        </p:attrNameLst>
                                      </p:cBhvr>
                                      <p:to>
                                        <p:strVal val="visible"/>
                                      </p:to>
                                    </p:set>
                                  </p:childTnLst>
                                </p:cTn>
                              </p:par>
                              <p:par>
                                <p:cTn id="24" presetID="1" presetClass="entr" presetSubtype="0" fill="hold" grpId="0" nodeType="withEffect">
                                  <p:stCondLst>
                                    <p:cond delay="500"/>
                                  </p:stCondLst>
                                  <p:childTnLst>
                                    <p:set>
                                      <p:cBhvr>
                                        <p:cTn id="25" dur="1" fill="hold">
                                          <p:stCondLst>
                                            <p:cond delay="0"/>
                                          </p:stCondLst>
                                        </p:cTn>
                                        <p:tgtEl>
                                          <p:spTgt spid="80">
                                            <p:txEl>
                                              <p:pRg st="6" end="6"/>
                                            </p:txEl>
                                          </p:spTgt>
                                        </p:tgtEl>
                                        <p:attrNameLst>
                                          <p:attrName>style.visibility</p:attrName>
                                        </p:attrNameLst>
                                      </p:cBhvr>
                                      <p:to>
                                        <p:strVal val="visible"/>
                                      </p:to>
                                    </p:set>
                                  </p:childTnLst>
                                </p:cTn>
                              </p:par>
                              <p:par>
                                <p:cTn id="26" presetID="1" presetClass="entr" presetSubtype="0" fill="hold" grpId="0" nodeType="withEffect">
                                  <p:stCondLst>
                                    <p:cond delay="500"/>
                                  </p:stCondLst>
                                  <p:childTnLst>
                                    <p:set>
                                      <p:cBhvr>
                                        <p:cTn id="27" dur="1" fill="hold">
                                          <p:stCondLst>
                                            <p:cond delay="0"/>
                                          </p:stCondLst>
                                        </p:cTn>
                                        <p:tgtEl>
                                          <p:spTgt spid="80">
                                            <p:txEl>
                                              <p:pRg st="7" end="7"/>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3" presetClass="emph" presetSubtype="2" fill="hold" nodeType="clickEffect">
                                  <p:stCondLst>
                                    <p:cond delay="0"/>
                                  </p:stCondLst>
                                  <p:childTnLst>
                                    <p:animClr clrSpc="rgb" dir="cw">
                                      <p:cBhvr override="childStyle">
                                        <p:cTn id="31" dur="10" fill="hold"/>
                                        <p:tgtEl>
                                          <p:spTgt spid="80">
                                            <p:txEl>
                                              <p:pRg st="0" end="0"/>
                                            </p:txEl>
                                          </p:spTgt>
                                        </p:tgtEl>
                                        <p:attrNameLst>
                                          <p:attrName>style.color</p:attrName>
                                        </p:attrNameLst>
                                      </p:cBhvr>
                                      <p:to>
                                        <a:srgbClr val="FF0000"/>
                                      </p:to>
                                    </p:animClr>
                                  </p:childTnLst>
                                </p:cTn>
                              </p:par>
                            </p:childTnLst>
                          </p:cTn>
                        </p:par>
                        <p:par>
                          <p:cTn id="32" fill="hold">
                            <p:stCondLst>
                              <p:cond delay="10"/>
                            </p:stCondLst>
                            <p:childTnLst>
                              <p:par>
                                <p:cTn id="33" presetID="1" presetClass="entr" presetSubtype="0" fill="hold" grpId="0" nodeType="afterEffect">
                                  <p:stCondLst>
                                    <p:cond delay="750"/>
                                  </p:stCondLst>
                                  <p:childTnLst>
                                    <p:set>
                                      <p:cBhvr>
                                        <p:cTn id="34" dur="1" fill="hold">
                                          <p:stCondLst>
                                            <p:cond delay="0"/>
                                          </p:stCondLst>
                                        </p:cTn>
                                        <p:tgtEl>
                                          <p:spTgt spid="8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 presetClass="emph" presetSubtype="2" fill="hold" nodeType="clickEffect">
                                  <p:stCondLst>
                                    <p:cond delay="0"/>
                                  </p:stCondLst>
                                  <p:childTnLst>
                                    <p:animClr clrSpc="rgb" dir="cw">
                                      <p:cBhvr override="childStyle">
                                        <p:cTn id="38" dur="10" fill="hold"/>
                                        <p:tgtEl>
                                          <p:spTgt spid="80">
                                            <p:txEl>
                                              <p:pRg st="1" end="1"/>
                                            </p:txEl>
                                          </p:spTgt>
                                        </p:tgtEl>
                                        <p:attrNameLst>
                                          <p:attrName>style.color</p:attrName>
                                        </p:attrNameLst>
                                      </p:cBhvr>
                                      <p:to>
                                        <a:srgbClr val="FF0000"/>
                                      </p:to>
                                    </p:animClr>
                                  </p:childTnLst>
                                </p:cTn>
                              </p:par>
                            </p:childTnLst>
                          </p:cTn>
                        </p:par>
                        <p:par>
                          <p:cTn id="39" fill="hold">
                            <p:stCondLst>
                              <p:cond delay="10"/>
                            </p:stCondLst>
                            <p:childTnLst>
                              <p:par>
                                <p:cTn id="40" presetID="1" presetClass="entr" presetSubtype="0" fill="hold" grpId="0" nodeType="afterEffect">
                                  <p:stCondLst>
                                    <p:cond delay="750"/>
                                  </p:stCondLst>
                                  <p:childTnLst>
                                    <p:set>
                                      <p:cBhvr>
                                        <p:cTn id="41" dur="1" fill="hold">
                                          <p:stCondLst>
                                            <p:cond delay="0"/>
                                          </p:stCondLst>
                                        </p:cTn>
                                        <p:tgtEl>
                                          <p:spTgt spid="8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3" presetClass="emph" presetSubtype="2" fill="hold" nodeType="clickEffect">
                                  <p:stCondLst>
                                    <p:cond delay="0"/>
                                  </p:stCondLst>
                                  <p:childTnLst>
                                    <p:animClr clrSpc="rgb" dir="cw">
                                      <p:cBhvr override="childStyle">
                                        <p:cTn id="45" dur="10" fill="hold"/>
                                        <p:tgtEl>
                                          <p:spTgt spid="80">
                                            <p:txEl>
                                              <p:pRg st="2" end="2"/>
                                            </p:txEl>
                                          </p:spTgt>
                                        </p:tgtEl>
                                        <p:attrNameLst>
                                          <p:attrName>style.color</p:attrName>
                                        </p:attrNameLst>
                                      </p:cBhvr>
                                      <p:to>
                                        <a:srgbClr val="FF0000"/>
                                      </p:to>
                                    </p:animClr>
                                  </p:childTnLst>
                                </p:cTn>
                              </p:par>
                            </p:childTnLst>
                          </p:cTn>
                        </p:par>
                        <p:par>
                          <p:cTn id="46" fill="hold">
                            <p:stCondLst>
                              <p:cond delay="10"/>
                            </p:stCondLst>
                            <p:childTnLst>
                              <p:par>
                                <p:cTn id="47" presetID="1" presetClass="entr" presetSubtype="0" fill="hold" grpId="0" nodeType="afterEffect">
                                  <p:stCondLst>
                                    <p:cond delay="750"/>
                                  </p:stCondLst>
                                  <p:childTnLst>
                                    <p:set>
                                      <p:cBhvr>
                                        <p:cTn id="48" dur="1" fill="hold">
                                          <p:stCondLst>
                                            <p:cond delay="0"/>
                                          </p:stCondLst>
                                        </p:cTn>
                                        <p:tgtEl>
                                          <p:spTgt spid="8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3" presetClass="emph" presetSubtype="2" accel="100000" fill="hold" nodeType="clickEffect">
                                  <p:stCondLst>
                                    <p:cond delay="0"/>
                                  </p:stCondLst>
                                  <p:childTnLst>
                                    <p:animClr clrSpc="rgb" dir="cw">
                                      <p:cBhvr override="childStyle">
                                        <p:cTn id="52" dur="10" fill="hold"/>
                                        <p:tgtEl>
                                          <p:spTgt spid="80">
                                            <p:txEl>
                                              <p:pRg st="3" end="3"/>
                                            </p:txEl>
                                          </p:spTgt>
                                        </p:tgtEl>
                                        <p:attrNameLst>
                                          <p:attrName>style.color</p:attrName>
                                        </p:attrNameLst>
                                      </p:cBhvr>
                                      <p:to>
                                        <a:srgbClr val="FF0000"/>
                                      </p:to>
                                    </p:animClr>
                                  </p:childTnLst>
                                </p:cTn>
                              </p:par>
                            </p:childTnLst>
                          </p:cTn>
                        </p:par>
                        <p:par>
                          <p:cTn id="53" fill="hold">
                            <p:stCondLst>
                              <p:cond delay="10"/>
                            </p:stCondLst>
                            <p:childTnLst>
                              <p:par>
                                <p:cTn id="54" presetID="1" presetClass="entr" presetSubtype="0" fill="hold" grpId="0" nodeType="afterEffect">
                                  <p:stCondLst>
                                    <p:cond delay="750"/>
                                  </p:stCondLst>
                                  <p:childTnLst>
                                    <p:set>
                                      <p:cBhvr>
                                        <p:cTn id="55" dur="1" fill="hold">
                                          <p:stCondLst>
                                            <p:cond delay="0"/>
                                          </p:stCondLst>
                                        </p:cTn>
                                        <p:tgtEl>
                                          <p:spTgt spid="87"/>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3" presetClass="emph" presetSubtype="2" accel="100000" fill="hold" nodeType="clickEffect">
                                  <p:stCondLst>
                                    <p:cond delay="0"/>
                                  </p:stCondLst>
                                  <p:childTnLst>
                                    <p:animClr clrSpc="rgb" dir="cw">
                                      <p:cBhvr override="childStyle">
                                        <p:cTn id="59" dur="10" fill="hold"/>
                                        <p:tgtEl>
                                          <p:spTgt spid="80">
                                            <p:txEl>
                                              <p:pRg st="4" end="4"/>
                                            </p:txEl>
                                          </p:spTgt>
                                        </p:tgtEl>
                                        <p:attrNameLst>
                                          <p:attrName>style.color</p:attrName>
                                        </p:attrNameLst>
                                      </p:cBhvr>
                                      <p:to>
                                        <a:srgbClr val="FF0000"/>
                                      </p:to>
                                    </p:animClr>
                                  </p:childTnLst>
                                </p:cTn>
                              </p:par>
                            </p:childTnLst>
                          </p:cTn>
                        </p:par>
                        <p:par>
                          <p:cTn id="60" fill="hold">
                            <p:stCondLst>
                              <p:cond delay="10"/>
                            </p:stCondLst>
                            <p:childTnLst>
                              <p:par>
                                <p:cTn id="61" presetID="1" presetClass="entr" presetSubtype="0" fill="hold" grpId="0" nodeType="afterEffect">
                                  <p:stCondLst>
                                    <p:cond delay="750"/>
                                  </p:stCondLst>
                                  <p:childTnLst>
                                    <p:set>
                                      <p:cBhvr>
                                        <p:cTn id="62" dur="1" fill="hold">
                                          <p:stCondLst>
                                            <p:cond delay="0"/>
                                          </p:stCondLst>
                                        </p:cTn>
                                        <p:tgtEl>
                                          <p:spTgt spid="8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3" presetClass="emph" presetSubtype="2" accel="100000" fill="hold" nodeType="clickEffect">
                                  <p:stCondLst>
                                    <p:cond delay="0"/>
                                  </p:stCondLst>
                                  <p:childTnLst>
                                    <p:animClr clrSpc="rgb" dir="cw">
                                      <p:cBhvr override="childStyle">
                                        <p:cTn id="66" dur="10" fill="hold"/>
                                        <p:tgtEl>
                                          <p:spTgt spid="80">
                                            <p:txEl>
                                              <p:pRg st="5" end="5"/>
                                            </p:txEl>
                                          </p:spTgt>
                                        </p:tgtEl>
                                        <p:attrNameLst>
                                          <p:attrName>style.color</p:attrName>
                                        </p:attrNameLst>
                                      </p:cBhvr>
                                      <p:to>
                                        <a:srgbClr val="FF0000"/>
                                      </p:to>
                                    </p:animClr>
                                  </p:childTnLst>
                                </p:cTn>
                              </p:par>
                            </p:childTnLst>
                          </p:cTn>
                        </p:par>
                        <p:par>
                          <p:cTn id="67" fill="hold">
                            <p:stCondLst>
                              <p:cond delay="10"/>
                            </p:stCondLst>
                            <p:childTnLst>
                              <p:par>
                                <p:cTn id="68" presetID="1" presetClass="entr" presetSubtype="0" fill="hold" grpId="0" nodeType="afterEffect">
                                  <p:stCondLst>
                                    <p:cond delay="750"/>
                                  </p:stCondLst>
                                  <p:childTnLst>
                                    <p:set>
                                      <p:cBhvr>
                                        <p:cTn id="69" dur="1" fill="hold">
                                          <p:stCondLst>
                                            <p:cond delay="0"/>
                                          </p:stCondLst>
                                        </p:cTn>
                                        <p:tgtEl>
                                          <p:spTgt spid="95"/>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3" presetClass="emph" presetSubtype="2" accel="100000" fill="hold" nodeType="clickEffect">
                                  <p:stCondLst>
                                    <p:cond delay="0"/>
                                  </p:stCondLst>
                                  <p:childTnLst>
                                    <p:animClr clrSpc="rgb" dir="cw">
                                      <p:cBhvr override="childStyle">
                                        <p:cTn id="73" dur="10" fill="hold"/>
                                        <p:tgtEl>
                                          <p:spTgt spid="80">
                                            <p:txEl>
                                              <p:pRg st="6" end="6"/>
                                            </p:txEl>
                                          </p:spTgt>
                                        </p:tgtEl>
                                        <p:attrNameLst>
                                          <p:attrName>style.color</p:attrName>
                                        </p:attrNameLst>
                                      </p:cBhvr>
                                      <p:to>
                                        <a:srgbClr val="FF0000"/>
                                      </p:to>
                                    </p:animClr>
                                  </p:childTnLst>
                                </p:cTn>
                              </p:par>
                            </p:childTnLst>
                          </p:cTn>
                        </p:par>
                        <p:par>
                          <p:cTn id="74" fill="hold">
                            <p:stCondLst>
                              <p:cond delay="10"/>
                            </p:stCondLst>
                            <p:childTnLst>
                              <p:par>
                                <p:cTn id="75" presetID="1" presetClass="entr" presetSubtype="0" fill="hold" grpId="0" nodeType="afterEffect">
                                  <p:stCondLst>
                                    <p:cond delay="750"/>
                                  </p:stCondLst>
                                  <p:childTnLst>
                                    <p:set>
                                      <p:cBhvr>
                                        <p:cTn id="76" dur="1" fill="hold">
                                          <p:stCondLst>
                                            <p:cond delay="0"/>
                                          </p:stCondLst>
                                        </p:cTn>
                                        <p:tgtEl>
                                          <p:spTgt spid="96"/>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3" presetClass="emph" presetSubtype="2" accel="100000" fill="hold" nodeType="clickEffect">
                                  <p:stCondLst>
                                    <p:cond delay="0"/>
                                  </p:stCondLst>
                                  <p:childTnLst>
                                    <p:animClr clrSpc="rgb" dir="cw">
                                      <p:cBhvr override="childStyle">
                                        <p:cTn id="80" dur="10" fill="hold"/>
                                        <p:tgtEl>
                                          <p:spTgt spid="80">
                                            <p:txEl>
                                              <p:pRg st="7" end="7"/>
                                            </p:txEl>
                                          </p:spTgt>
                                        </p:tgtEl>
                                        <p:attrNameLst>
                                          <p:attrName>style.color</p:attrName>
                                        </p:attrNameLst>
                                      </p:cBhvr>
                                      <p:to>
                                        <a:srgbClr val="FF0000"/>
                                      </p:to>
                                    </p:animClr>
                                  </p:childTnLst>
                                </p:cTn>
                              </p:par>
                            </p:childTnLst>
                          </p:cTn>
                        </p:par>
                        <p:par>
                          <p:cTn id="81" fill="hold">
                            <p:stCondLst>
                              <p:cond delay="10"/>
                            </p:stCondLst>
                            <p:childTnLst>
                              <p:par>
                                <p:cTn id="82" presetID="1" presetClass="entr" presetSubtype="0" fill="hold" grpId="0" nodeType="afterEffect">
                                  <p:stCondLst>
                                    <p:cond delay="750"/>
                                  </p:stCondLst>
                                  <p:childTnLst>
                                    <p:set>
                                      <p:cBhvr>
                                        <p:cTn id="83"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4" grpId="0" animBg="1"/>
      <p:bldP spid="85" grpId="0" animBg="1"/>
      <p:bldP spid="80" grpId="0" build="allAtOnce"/>
      <p:bldP spid="86" grpId="0" animBg="1"/>
      <p:bldP spid="87" grpId="0" animBg="1"/>
      <p:bldP spid="89" grpId="0" animBg="1"/>
      <p:bldP spid="95" grpId="0" animBg="1"/>
      <p:bldP spid="96" grpId="0" animBg="1"/>
      <p:bldP spid="9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8.3.3  8259A</a:t>
            </a:r>
            <a:r>
              <a:rPr lang="zh-CN" altLang="zh-CN" dirty="0"/>
              <a:t>的引脚功能</a:t>
            </a:r>
            <a:endParaRPr lang="zh-CN" altLang="en-US" dirty="0"/>
          </a:p>
        </p:txBody>
      </p:sp>
      <p:grpSp>
        <p:nvGrpSpPr>
          <p:cNvPr id="52" name="组合 51"/>
          <p:cNvGrpSpPr/>
          <p:nvPr/>
        </p:nvGrpSpPr>
        <p:grpSpPr>
          <a:xfrm>
            <a:off x="207573" y="1770036"/>
            <a:ext cx="4032448" cy="3775127"/>
            <a:chOff x="207573" y="1770036"/>
            <a:chExt cx="4032448" cy="3775127"/>
          </a:xfrm>
        </p:grpSpPr>
        <p:sp>
          <p:nvSpPr>
            <p:cNvPr id="46" name="矩形 45"/>
            <p:cNvSpPr/>
            <p:nvPr/>
          </p:nvSpPr>
          <p:spPr>
            <a:xfrm>
              <a:off x="387997" y="1770036"/>
              <a:ext cx="3312000" cy="3775127"/>
            </a:xfrm>
            <a:prstGeom prst="rect">
              <a:avLst/>
            </a:prstGeom>
            <a:solidFill>
              <a:schemeClr val="bg1">
                <a:lumMod val="95000"/>
                <a:alpha val="89804"/>
              </a:schemeClr>
            </a:solidFill>
            <a:ln w="31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44" name="矩形 43"/>
            <p:cNvSpPr/>
            <p:nvPr/>
          </p:nvSpPr>
          <p:spPr>
            <a:xfrm>
              <a:off x="1467477" y="2003227"/>
              <a:ext cx="1066800" cy="3313113"/>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 Box 23"/>
            <p:cNvSpPr txBox="1">
              <a:spLocks noChangeArrowheads="1"/>
            </p:cNvSpPr>
            <p:nvPr/>
          </p:nvSpPr>
          <p:spPr bwMode="auto">
            <a:xfrm>
              <a:off x="2868421" y="2003227"/>
              <a:ext cx="1371600" cy="3356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Vcc</a:t>
              </a:r>
            </a:p>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A0</a:t>
              </a:r>
            </a:p>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INTA</a:t>
              </a:r>
            </a:p>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IRQ7</a:t>
              </a:r>
            </a:p>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IRQ6</a:t>
              </a:r>
            </a:p>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IRQ5</a:t>
              </a:r>
            </a:p>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IRQ4</a:t>
              </a:r>
            </a:p>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IRQ3</a:t>
              </a:r>
            </a:p>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IRQ2</a:t>
              </a:r>
            </a:p>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IRQ1</a:t>
              </a:r>
            </a:p>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IRQ0</a:t>
              </a:r>
            </a:p>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INT</a:t>
              </a:r>
            </a:p>
            <a:p>
              <a:pPr algn="l">
                <a:lnSpc>
                  <a:spcPct val="85000"/>
                </a:lnSpc>
                <a:spcBef>
                  <a:spcPts val="300"/>
                </a:spcBef>
                <a:buFontTx/>
                <a:buNone/>
              </a:pPr>
              <a:r>
                <a:rPr lang="en-US" altLang="zh-CN" sz="1600" dirty="0">
                  <a:solidFill>
                    <a:srgbClr val="002060"/>
                  </a:solidFill>
                  <a:latin typeface="Times New Roman" pitchFamily="18" charset="0"/>
                  <a:ea typeface="宋体" pitchFamily="2" charset="-122"/>
                  <a:cs typeface="Times New Roman" pitchFamily="18" charset="0"/>
                </a:rPr>
                <a:t>SP/EN</a:t>
              </a:r>
            </a:p>
            <a:p>
              <a:pPr algn="l">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CAS2</a:t>
              </a:r>
            </a:p>
          </p:txBody>
        </p:sp>
        <p:sp>
          <p:nvSpPr>
            <p:cNvPr id="6" name="Text Box 11"/>
            <p:cNvSpPr txBox="1">
              <a:spLocks noChangeArrowheads="1"/>
            </p:cNvSpPr>
            <p:nvPr/>
          </p:nvSpPr>
          <p:spPr bwMode="auto">
            <a:xfrm>
              <a:off x="1467477" y="1850827"/>
              <a:ext cx="457200" cy="3446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45000"/>
                </a:lnSpc>
                <a:spcBef>
                  <a:spcPct val="50000"/>
                </a:spcBef>
                <a:buFontTx/>
                <a:buNone/>
              </a:pPr>
              <a:endParaRPr lang="en-US" altLang="zh-CN" sz="1600">
                <a:solidFill>
                  <a:srgbClr val="002060"/>
                </a:solidFill>
                <a:latin typeface="Times New Roman" pitchFamily="18" charset="0"/>
                <a:ea typeface="宋体" pitchFamily="2" charset="-122"/>
                <a:cs typeface="Times New Roman" pitchFamily="18" charset="0"/>
              </a:endParaRP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1</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2</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3</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4</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5</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6</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7</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8</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9</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10</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11</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12</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13</a:t>
              </a:r>
            </a:p>
            <a:p>
              <a:pPr algn="l">
                <a:lnSpc>
                  <a:spcPct val="45000"/>
                </a:lnSpc>
                <a:spcBef>
                  <a:spcPct val="50000"/>
                </a:spcBef>
                <a:buFontTx/>
                <a:buNone/>
              </a:pPr>
              <a:r>
                <a:rPr lang="en-US" altLang="zh-CN" sz="1600">
                  <a:solidFill>
                    <a:srgbClr val="002060"/>
                  </a:solidFill>
                  <a:latin typeface="Times New Roman" pitchFamily="18" charset="0"/>
                  <a:ea typeface="宋体" pitchFamily="2" charset="-122"/>
                  <a:cs typeface="Times New Roman" pitchFamily="18" charset="0"/>
                </a:rPr>
                <a:t>14</a:t>
              </a:r>
            </a:p>
          </p:txBody>
        </p:sp>
        <p:sp>
          <p:nvSpPr>
            <p:cNvPr id="7" name="Text Box 12"/>
            <p:cNvSpPr txBox="1">
              <a:spLocks noChangeArrowheads="1"/>
            </p:cNvSpPr>
            <p:nvPr/>
          </p:nvSpPr>
          <p:spPr bwMode="auto">
            <a:xfrm>
              <a:off x="1816727" y="2997796"/>
              <a:ext cx="3683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en-US" altLang="zh-CN" sz="1600" dirty="0">
                  <a:solidFill>
                    <a:srgbClr val="FF0000"/>
                  </a:solidFill>
                  <a:latin typeface="Times New Roman" pitchFamily="18" charset="0"/>
                  <a:ea typeface="宋体" pitchFamily="2" charset="-122"/>
                  <a:cs typeface="Times New Roman" pitchFamily="18" charset="0"/>
                </a:rPr>
                <a:t>8</a:t>
              </a:r>
            </a:p>
            <a:p>
              <a:pPr algn="ctr">
                <a:buFontTx/>
                <a:buNone/>
              </a:pPr>
              <a:r>
                <a:rPr lang="en-US" altLang="zh-CN" sz="1600" dirty="0">
                  <a:solidFill>
                    <a:srgbClr val="FF0000"/>
                  </a:solidFill>
                  <a:latin typeface="Times New Roman" pitchFamily="18" charset="0"/>
                  <a:ea typeface="宋体" pitchFamily="2" charset="-122"/>
                  <a:cs typeface="Times New Roman" pitchFamily="18" charset="0"/>
                </a:rPr>
                <a:t>2</a:t>
              </a:r>
            </a:p>
            <a:p>
              <a:pPr algn="ctr">
                <a:buFontTx/>
                <a:buNone/>
              </a:pPr>
              <a:r>
                <a:rPr lang="en-US" altLang="zh-CN" sz="1600" dirty="0">
                  <a:solidFill>
                    <a:srgbClr val="FF0000"/>
                  </a:solidFill>
                  <a:latin typeface="Times New Roman" pitchFamily="18" charset="0"/>
                  <a:ea typeface="宋体" pitchFamily="2" charset="-122"/>
                  <a:cs typeface="Times New Roman" pitchFamily="18" charset="0"/>
                </a:rPr>
                <a:t>59A</a:t>
              </a:r>
            </a:p>
          </p:txBody>
        </p:sp>
        <p:sp>
          <p:nvSpPr>
            <p:cNvPr id="8" name="Line 13"/>
            <p:cNvSpPr>
              <a:spLocks noChangeShapeType="1"/>
            </p:cNvSpPr>
            <p:nvPr/>
          </p:nvSpPr>
          <p:spPr bwMode="auto">
            <a:xfrm>
              <a:off x="2534277" y="2595365"/>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9" name="Line 14"/>
            <p:cNvSpPr>
              <a:spLocks noChangeShapeType="1"/>
            </p:cNvSpPr>
            <p:nvPr/>
          </p:nvSpPr>
          <p:spPr bwMode="auto">
            <a:xfrm>
              <a:off x="2534277" y="2841427"/>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10" name="Line 15"/>
            <p:cNvSpPr>
              <a:spLocks noChangeShapeType="1"/>
            </p:cNvSpPr>
            <p:nvPr/>
          </p:nvSpPr>
          <p:spPr bwMode="auto">
            <a:xfrm>
              <a:off x="2534277" y="3070027"/>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11" name="Line 16"/>
            <p:cNvSpPr>
              <a:spLocks noChangeShapeType="1"/>
            </p:cNvSpPr>
            <p:nvPr/>
          </p:nvSpPr>
          <p:spPr bwMode="auto">
            <a:xfrm>
              <a:off x="2534277" y="3298627"/>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12" name="Line 17"/>
            <p:cNvSpPr>
              <a:spLocks noChangeShapeType="1"/>
            </p:cNvSpPr>
            <p:nvPr/>
          </p:nvSpPr>
          <p:spPr bwMode="auto">
            <a:xfrm flipH="1">
              <a:off x="2534277" y="3755827"/>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13" name="Line 18"/>
            <p:cNvSpPr>
              <a:spLocks noChangeShapeType="1"/>
            </p:cNvSpPr>
            <p:nvPr/>
          </p:nvSpPr>
          <p:spPr bwMode="auto">
            <a:xfrm flipH="1">
              <a:off x="2534277" y="3984427"/>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14" name="Line 19"/>
            <p:cNvSpPr>
              <a:spLocks noChangeShapeType="1"/>
            </p:cNvSpPr>
            <p:nvPr/>
          </p:nvSpPr>
          <p:spPr bwMode="auto">
            <a:xfrm flipH="1">
              <a:off x="2534277" y="2155627"/>
              <a:ext cx="38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15" name="Line 20"/>
            <p:cNvSpPr>
              <a:spLocks noChangeShapeType="1"/>
            </p:cNvSpPr>
            <p:nvPr/>
          </p:nvSpPr>
          <p:spPr bwMode="auto">
            <a:xfrm>
              <a:off x="2534277" y="3527227"/>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16" name="Line 21"/>
            <p:cNvSpPr>
              <a:spLocks noChangeShapeType="1"/>
            </p:cNvSpPr>
            <p:nvPr/>
          </p:nvSpPr>
          <p:spPr bwMode="auto">
            <a:xfrm>
              <a:off x="2534277" y="2366765"/>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17" name="Line 22"/>
            <p:cNvSpPr>
              <a:spLocks noChangeShapeType="1"/>
            </p:cNvSpPr>
            <p:nvPr/>
          </p:nvSpPr>
          <p:spPr bwMode="auto">
            <a:xfrm flipH="1">
              <a:off x="2534277" y="4213027"/>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18" name="Line 25"/>
            <p:cNvSpPr>
              <a:spLocks noChangeShapeType="1"/>
            </p:cNvSpPr>
            <p:nvPr/>
          </p:nvSpPr>
          <p:spPr bwMode="auto">
            <a:xfrm>
              <a:off x="2534277" y="4459090"/>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19" name="Line 26"/>
            <p:cNvSpPr>
              <a:spLocks noChangeShapeType="1"/>
            </p:cNvSpPr>
            <p:nvPr/>
          </p:nvSpPr>
          <p:spPr bwMode="auto">
            <a:xfrm>
              <a:off x="2534277" y="468769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20" name="Line 27"/>
            <p:cNvSpPr>
              <a:spLocks noChangeShapeType="1"/>
            </p:cNvSpPr>
            <p:nvPr/>
          </p:nvSpPr>
          <p:spPr bwMode="auto">
            <a:xfrm>
              <a:off x="2534277" y="4916290"/>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21" name="Line 28"/>
            <p:cNvSpPr>
              <a:spLocks noChangeShapeType="1"/>
            </p:cNvSpPr>
            <p:nvPr/>
          </p:nvSpPr>
          <p:spPr bwMode="auto">
            <a:xfrm>
              <a:off x="2534277" y="5144890"/>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22" name="Line 29"/>
            <p:cNvSpPr>
              <a:spLocks noChangeShapeType="1"/>
            </p:cNvSpPr>
            <p:nvPr/>
          </p:nvSpPr>
          <p:spPr bwMode="auto">
            <a:xfrm>
              <a:off x="1086477" y="2155627"/>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23" name="Line 30"/>
            <p:cNvSpPr>
              <a:spLocks noChangeShapeType="1"/>
            </p:cNvSpPr>
            <p:nvPr/>
          </p:nvSpPr>
          <p:spPr bwMode="auto">
            <a:xfrm>
              <a:off x="1086477" y="2384227"/>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24" name="Line 31"/>
            <p:cNvSpPr>
              <a:spLocks noChangeShapeType="1"/>
            </p:cNvSpPr>
            <p:nvPr/>
          </p:nvSpPr>
          <p:spPr bwMode="auto">
            <a:xfrm>
              <a:off x="1086477" y="2612827"/>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25" name="Line 32"/>
            <p:cNvSpPr>
              <a:spLocks noChangeShapeType="1"/>
            </p:cNvSpPr>
            <p:nvPr/>
          </p:nvSpPr>
          <p:spPr bwMode="auto">
            <a:xfrm>
              <a:off x="1086477" y="2841427"/>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26" name="Line 33"/>
            <p:cNvSpPr>
              <a:spLocks noChangeShapeType="1"/>
            </p:cNvSpPr>
            <p:nvPr/>
          </p:nvSpPr>
          <p:spPr bwMode="auto">
            <a:xfrm>
              <a:off x="1086477" y="3070027"/>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27" name="Line 34"/>
            <p:cNvSpPr>
              <a:spLocks noChangeShapeType="1"/>
            </p:cNvSpPr>
            <p:nvPr/>
          </p:nvSpPr>
          <p:spPr bwMode="auto">
            <a:xfrm>
              <a:off x="1086477" y="3298627"/>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28" name="Line 35"/>
            <p:cNvSpPr>
              <a:spLocks noChangeShapeType="1"/>
            </p:cNvSpPr>
            <p:nvPr/>
          </p:nvSpPr>
          <p:spPr bwMode="auto">
            <a:xfrm>
              <a:off x="1086477" y="3527227"/>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29" name="Line 36"/>
            <p:cNvSpPr>
              <a:spLocks noChangeShapeType="1"/>
            </p:cNvSpPr>
            <p:nvPr/>
          </p:nvSpPr>
          <p:spPr bwMode="auto">
            <a:xfrm>
              <a:off x="1086477" y="3755827"/>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30" name="Line 37"/>
            <p:cNvSpPr>
              <a:spLocks noChangeShapeType="1"/>
            </p:cNvSpPr>
            <p:nvPr/>
          </p:nvSpPr>
          <p:spPr bwMode="auto">
            <a:xfrm>
              <a:off x="1086477" y="3984427"/>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31" name="Line 38"/>
            <p:cNvSpPr>
              <a:spLocks noChangeShapeType="1"/>
            </p:cNvSpPr>
            <p:nvPr/>
          </p:nvSpPr>
          <p:spPr bwMode="auto">
            <a:xfrm>
              <a:off x="1086477" y="4213027"/>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32" name="Line 39"/>
            <p:cNvSpPr>
              <a:spLocks noChangeShapeType="1"/>
            </p:cNvSpPr>
            <p:nvPr/>
          </p:nvSpPr>
          <p:spPr bwMode="auto">
            <a:xfrm>
              <a:off x="1086477" y="4459090"/>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33" name="Line 40"/>
            <p:cNvSpPr>
              <a:spLocks noChangeShapeType="1"/>
            </p:cNvSpPr>
            <p:nvPr/>
          </p:nvSpPr>
          <p:spPr bwMode="auto">
            <a:xfrm>
              <a:off x="1086477" y="4705152"/>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34" name="Line 41"/>
            <p:cNvSpPr>
              <a:spLocks noChangeShapeType="1"/>
            </p:cNvSpPr>
            <p:nvPr/>
          </p:nvSpPr>
          <p:spPr bwMode="auto">
            <a:xfrm>
              <a:off x="1086477" y="4916290"/>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35" name="Line 42"/>
            <p:cNvSpPr>
              <a:spLocks noChangeShapeType="1"/>
            </p:cNvSpPr>
            <p:nvPr/>
          </p:nvSpPr>
          <p:spPr bwMode="auto">
            <a:xfrm>
              <a:off x="1086477" y="5144890"/>
              <a:ext cx="38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36" name="Line 44"/>
            <p:cNvSpPr>
              <a:spLocks noChangeShapeType="1"/>
            </p:cNvSpPr>
            <p:nvPr/>
          </p:nvSpPr>
          <p:spPr bwMode="auto">
            <a:xfrm>
              <a:off x="797552" y="2034977"/>
              <a:ext cx="216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37" name="Text Box 46"/>
            <p:cNvSpPr txBox="1">
              <a:spLocks noChangeArrowheads="1"/>
            </p:cNvSpPr>
            <p:nvPr/>
          </p:nvSpPr>
          <p:spPr bwMode="auto">
            <a:xfrm>
              <a:off x="207573" y="2003227"/>
              <a:ext cx="914400" cy="331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CS</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WR</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RD</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D7</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D6</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D5</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D4</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D3</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D2</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D1</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D0</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CAS0</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CAS1</a:t>
              </a:r>
            </a:p>
            <a:p>
              <a:pPr algn="r">
                <a:lnSpc>
                  <a:spcPct val="85000"/>
                </a:lnSpc>
                <a:spcBef>
                  <a:spcPct val="10000"/>
                </a:spcBef>
                <a:buFontTx/>
                <a:buNone/>
              </a:pPr>
              <a:r>
                <a:rPr lang="en-US" altLang="zh-CN" sz="1600" dirty="0">
                  <a:solidFill>
                    <a:srgbClr val="002060"/>
                  </a:solidFill>
                  <a:latin typeface="Times New Roman" pitchFamily="18" charset="0"/>
                  <a:ea typeface="宋体" pitchFamily="2" charset="-122"/>
                  <a:cs typeface="Times New Roman" pitchFamily="18" charset="0"/>
                </a:rPr>
                <a:t>GND</a:t>
              </a:r>
            </a:p>
          </p:txBody>
        </p:sp>
        <p:sp>
          <p:nvSpPr>
            <p:cNvPr id="38" name="Line 49"/>
            <p:cNvSpPr>
              <a:spLocks noChangeShapeType="1"/>
            </p:cNvSpPr>
            <p:nvPr/>
          </p:nvSpPr>
          <p:spPr bwMode="auto">
            <a:xfrm>
              <a:off x="702302" y="2263577"/>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39" name="Line 50"/>
            <p:cNvSpPr>
              <a:spLocks noChangeShapeType="1"/>
            </p:cNvSpPr>
            <p:nvPr/>
          </p:nvSpPr>
          <p:spPr bwMode="auto">
            <a:xfrm>
              <a:off x="754690" y="2493765"/>
              <a:ext cx="252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40" name="Line 51"/>
            <p:cNvSpPr>
              <a:spLocks noChangeShapeType="1"/>
            </p:cNvSpPr>
            <p:nvPr/>
          </p:nvSpPr>
          <p:spPr bwMode="auto">
            <a:xfrm>
              <a:off x="2951790" y="2492177"/>
              <a:ext cx="432000"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41" name="Line 54"/>
            <p:cNvSpPr>
              <a:spLocks noChangeShapeType="1"/>
            </p:cNvSpPr>
            <p:nvPr/>
          </p:nvSpPr>
          <p:spPr bwMode="auto">
            <a:xfrm>
              <a:off x="2976223" y="4813102"/>
              <a:ext cx="180000"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42" name="Line 261"/>
            <p:cNvSpPr>
              <a:spLocks noChangeShapeType="1"/>
            </p:cNvSpPr>
            <p:nvPr/>
          </p:nvSpPr>
          <p:spPr bwMode="auto">
            <a:xfrm>
              <a:off x="3232777" y="4813102"/>
              <a:ext cx="257175"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1600">
                <a:solidFill>
                  <a:srgbClr val="002060"/>
                </a:solidFill>
                <a:latin typeface="Times New Roman" pitchFamily="18" charset="0"/>
                <a:ea typeface="宋体" pitchFamily="2" charset="-122"/>
                <a:cs typeface="Times New Roman" pitchFamily="18" charset="0"/>
              </a:endParaRPr>
            </a:p>
          </p:txBody>
        </p:sp>
        <p:sp>
          <p:nvSpPr>
            <p:cNvPr id="43" name="Text Box 265"/>
            <p:cNvSpPr txBox="1">
              <a:spLocks noChangeArrowheads="1"/>
            </p:cNvSpPr>
            <p:nvPr/>
          </p:nvSpPr>
          <p:spPr bwMode="auto">
            <a:xfrm>
              <a:off x="2073902" y="1850827"/>
              <a:ext cx="457200" cy="3678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lnSpc>
                  <a:spcPct val="45000"/>
                </a:lnSpc>
                <a:spcBef>
                  <a:spcPct val="50000"/>
                </a:spcBef>
                <a:buFontTx/>
                <a:buNone/>
              </a:pPr>
              <a:endParaRPr lang="en-US" altLang="zh-CN" sz="1600" dirty="0">
                <a:solidFill>
                  <a:srgbClr val="002060"/>
                </a:solidFill>
                <a:latin typeface="Times New Roman" pitchFamily="18" charset="0"/>
                <a:ea typeface="宋体" pitchFamily="2" charset="-122"/>
                <a:cs typeface="Times New Roman" pitchFamily="18" charset="0"/>
              </a:endParaRP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28</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27</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26</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25</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24</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23</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22</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21</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20</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19</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18</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17</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16</a:t>
              </a:r>
            </a:p>
            <a:p>
              <a:pPr algn="r">
                <a:lnSpc>
                  <a:spcPct val="45000"/>
                </a:lnSpc>
                <a:spcBef>
                  <a:spcPct val="50000"/>
                </a:spcBef>
                <a:buFontTx/>
                <a:buNone/>
              </a:pPr>
              <a:r>
                <a:rPr lang="en-US" altLang="zh-CN" sz="1600" dirty="0">
                  <a:solidFill>
                    <a:srgbClr val="002060"/>
                  </a:solidFill>
                  <a:latin typeface="Times New Roman" pitchFamily="18" charset="0"/>
                  <a:ea typeface="宋体" pitchFamily="2" charset="-122"/>
                  <a:cs typeface="Times New Roman" pitchFamily="18" charset="0"/>
                </a:rPr>
                <a:t>15</a:t>
              </a:r>
            </a:p>
            <a:p>
              <a:pPr algn="r">
                <a:lnSpc>
                  <a:spcPct val="45000"/>
                </a:lnSpc>
                <a:spcBef>
                  <a:spcPct val="50000"/>
                </a:spcBef>
                <a:buFontTx/>
                <a:buNone/>
              </a:pPr>
              <a:endParaRPr lang="en-US" altLang="zh-CN" sz="1600" dirty="0">
                <a:solidFill>
                  <a:srgbClr val="002060"/>
                </a:solidFill>
                <a:latin typeface="Times New Roman" pitchFamily="18" charset="0"/>
                <a:ea typeface="宋体" pitchFamily="2" charset="-122"/>
                <a:cs typeface="Times New Roman" pitchFamily="18" charset="0"/>
              </a:endParaRPr>
            </a:p>
          </p:txBody>
        </p:sp>
      </p:grpSp>
      <mc:AlternateContent xmlns:mc="http://schemas.openxmlformats.org/markup-compatibility/2006" xmlns:a14="http://schemas.microsoft.com/office/drawing/2010/main">
        <mc:Choice Requires="a14">
          <p:graphicFrame>
            <p:nvGraphicFramePr>
              <p:cNvPr id="48" name="表格 47"/>
              <p:cNvGraphicFramePr>
                <a:graphicFrameLocks noGrp="1"/>
              </p:cNvGraphicFramePr>
              <p:nvPr>
                <p:extLst>
                  <p:ext uri="{D42A27DB-BD31-4B8C-83A1-F6EECF244321}">
                    <p14:modId xmlns:p14="http://schemas.microsoft.com/office/powerpoint/2010/main" val="2181012886"/>
                  </p:ext>
                </p:extLst>
              </p:nvPr>
            </p:nvGraphicFramePr>
            <p:xfrm>
              <a:off x="3807973" y="1353343"/>
              <a:ext cx="5012498" cy="4608513"/>
            </p:xfrm>
            <a:graphic>
              <a:graphicData uri="http://schemas.openxmlformats.org/drawingml/2006/table">
                <a:tbl>
                  <a:tblPr>
                    <a:tableStyleId>{5C22544A-7EE6-4342-B048-85BDC9FD1C3A}</a:tableStyleId>
                  </a:tblPr>
                  <a:tblGrid>
                    <a:gridCol w="385475"/>
                    <a:gridCol w="385475"/>
                    <a:gridCol w="386796"/>
                    <a:gridCol w="444779"/>
                    <a:gridCol w="444779"/>
                    <a:gridCol w="444779"/>
                    <a:gridCol w="2520415"/>
                  </a:tblGrid>
                  <a:tr h="494033">
                    <a:tc>
                      <a:txBody>
                        <a:bodyPr/>
                        <a:lstStyle/>
                        <a:p>
                          <a:pPr algn="ctr">
                            <a:lnSpc>
                              <a:spcPct val="100000"/>
                            </a:lnSpc>
                            <a:spcBef>
                              <a:spcPts val="250"/>
                            </a:spcBef>
                            <a:spcAft>
                              <a:spcPts val="250"/>
                            </a:spcAft>
                          </a:pPr>
                          <a14:m>
                            <m:oMathPara xmlns:m="http://schemas.openxmlformats.org/officeDocument/2006/math">
                              <m:oMathParaPr>
                                <m:jc m:val="centerGroup"/>
                              </m:oMathParaPr>
                              <m:oMath xmlns:m="http://schemas.openxmlformats.org/officeDocument/2006/math">
                                <m:acc>
                                  <m:accPr>
                                    <m:chr m:val="̅"/>
                                    <m:ctrlPr>
                                      <a:rPr lang="en-US" altLang="zh-CN" sz="1800" i="1" kern="100" smtClean="0">
                                        <a:solidFill>
                                          <a:srgbClr val="002060"/>
                                        </a:solidFill>
                                        <a:effectLst/>
                                        <a:latin typeface="Cambria Math"/>
                                        <a:ea typeface="宋体" pitchFamily="2" charset="-122"/>
                                        <a:cs typeface="Times New Roman" pitchFamily="18" charset="0"/>
                                      </a:rPr>
                                    </m:ctrlPr>
                                  </m:accPr>
                                  <m:e>
                                    <m:r>
                                      <m:rPr>
                                        <m:sty m:val="p"/>
                                      </m:rPr>
                                      <a:rPr lang="zh-CN" altLang="en-US" sz="1800" b="0" i="0" kern="100" smtClean="0">
                                        <a:solidFill>
                                          <a:srgbClr val="002060"/>
                                        </a:solidFill>
                                        <a:effectLst/>
                                        <a:latin typeface="Cambria Math"/>
                                        <a:ea typeface="宋体" pitchFamily="2" charset="-122"/>
                                        <a:cs typeface="Times New Roman" pitchFamily="18" charset="0"/>
                                      </a:rPr>
                                      <m:t>CS</m:t>
                                    </m:r>
                                  </m:e>
                                </m:acc>
                              </m:oMath>
                            </m:oMathPara>
                          </a14:m>
                          <a:endParaRPr lang="en-US" sz="1800" kern="100" dirty="0">
                            <a:solidFill>
                              <a:srgbClr val="002060"/>
                            </a:solidFill>
                            <a:effectLst/>
                            <a:latin typeface="Times New Roman" pitchFamily="18" charset="0"/>
                            <a:ea typeface="宋体" pitchFamily="2" charset="-122"/>
                            <a:cs typeface="Times New Roman" pitchFamily="18" charset="0"/>
                          </a:endParaRPr>
                        </a:p>
                      </a:txBody>
                      <a:tcPr marL="68580" marR="68580" marT="72000" marB="0" anchor="ctr">
                        <a:lnL w="12700" cap="flat" cmpd="sng" algn="ctr">
                          <a:solidFill>
                            <a:srgbClr val="00B05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60000"/>
                            <a:lumOff val="40000"/>
                          </a:schemeClr>
                        </a:solidFill>
                      </a:tcPr>
                    </a:tc>
                    <a:tc>
                      <a:txBody>
                        <a:bodyPr/>
                        <a:lstStyle/>
                        <a:p>
                          <a:pPr algn="ctr">
                            <a:lnSpc>
                              <a:spcPct val="100000"/>
                            </a:lnSpc>
                            <a:spcBef>
                              <a:spcPts val="250"/>
                            </a:spcBef>
                            <a:spcAft>
                              <a:spcPts val="250"/>
                            </a:spcAft>
                          </a:pPr>
                          <a14:m>
                            <m:oMathPara xmlns:m="http://schemas.openxmlformats.org/officeDocument/2006/math">
                              <m:oMathParaPr>
                                <m:jc m:val="centerGroup"/>
                              </m:oMathParaPr>
                              <m:oMath xmlns:m="http://schemas.openxmlformats.org/officeDocument/2006/math">
                                <m:acc>
                                  <m:accPr>
                                    <m:chr m:val="̅"/>
                                    <m:ctrlPr>
                                      <a:rPr lang="en-US" altLang="zh-CN" sz="1800" i="1" kern="100" smtClean="0">
                                        <a:solidFill>
                                          <a:srgbClr val="002060"/>
                                        </a:solidFill>
                                        <a:effectLst/>
                                        <a:latin typeface="Cambria Math"/>
                                        <a:ea typeface="宋体" pitchFamily="2" charset="-122"/>
                                        <a:cs typeface="Times New Roman" pitchFamily="18" charset="0"/>
                                      </a:rPr>
                                    </m:ctrlPr>
                                  </m:accPr>
                                  <m:e>
                                    <m:r>
                                      <m:rPr>
                                        <m:sty m:val="p"/>
                                      </m:rPr>
                                      <a:rPr lang="en-US" altLang="zh-CN" sz="1800" b="0" i="0" kern="100" smtClean="0">
                                        <a:solidFill>
                                          <a:srgbClr val="002060"/>
                                        </a:solidFill>
                                        <a:effectLst/>
                                        <a:latin typeface="Cambria Math"/>
                                        <a:ea typeface="宋体" pitchFamily="2" charset="-122"/>
                                        <a:cs typeface="Times New Roman" pitchFamily="18" charset="0"/>
                                      </a:rPr>
                                      <m:t>RD</m:t>
                                    </m:r>
                                  </m:e>
                                </m:acc>
                              </m:oMath>
                            </m:oMathPara>
                          </a14:m>
                          <a:endParaRPr lang="en-US" sz="1800" kern="100" dirty="0">
                            <a:solidFill>
                              <a:srgbClr val="002060"/>
                            </a:solidFill>
                            <a:effectLst/>
                            <a:latin typeface="Times New Roman" pitchFamily="18" charset="0"/>
                            <a:ea typeface="宋体" pitchFamily="2" charset="-122"/>
                            <a:cs typeface="Times New Roman" pitchFamily="18" charset="0"/>
                          </a:endParaRPr>
                        </a:p>
                      </a:txBody>
                      <a:tcPr marL="68580" marR="68580"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60000"/>
                            <a:lumOff val="40000"/>
                          </a:schemeClr>
                        </a:solidFill>
                      </a:tcPr>
                    </a:tc>
                    <a:tc>
                      <a:txBody>
                        <a:bodyPr/>
                        <a:lstStyle/>
                        <a:p>
                          <a:pPr algn="ctr">
                            <a:lnSpc>
                              <a:spcPct val="100000"/>
                            </a:lnSpc>
                            <a:spcBef>
                              <a:spcPts val="250"/>
                            </a:spcBef>
                            <a:spcAft>
                              <a:spcPts val="250"/>
                            </a:spcAft>
                          </a:pPr>
                          <a14:m>
                            <m:oMathPara xmlns:m="http://schemas.openxmlformats.org/officeDocument/2006/math">
                              <m:oMathParaPr>
                                <m:jc m:val="centerGroup"/>
                              </m:oMathParaPr>
                              <m:oMath xmlns:m="http://schemas.openxmlformats.org/officeDocument/2006/math">
                                <m:acc>
                                  <m:accPr>
                                    <m:chr m:val="̅"/>
                                    <m:ctrlPr>
                                      <a:rPr lang="en-US" altLang="zh-CN" sz="1800" i="1" kern="100" smtClean="0">
                                        <a:solidFill>
                                          <a:srgbClr val="002060"/>
                                        </a:solidFill>
                                        <a:effectLst/>
                                        <a:latin typeface="Cambria Math"/>
                                        <a:ea typeface="宋体" pitchFamily="2" charset="-122"/>
                                        <a:cs typeface="Times New Roman" pitchFamily="18" charset="0"/>
                                      </a:rPr>
                                    </m:ctrlPr>
                                  </m:accPr>
                                  <m:e>
                                    <m:r>
                                      <m:rPr>
                                        <m:sty m:val="p"/>
                                      </m:rPr>
                                      <a:rPr lang="en-US" altLang="zh-CN" sz="1800" b="0" i="0" kern="100" smtClean="0">
                                        <a:solidFill>
                                          <a:srgbClr val="002060"/>
                                        </a:solidFill>
                                        <a:effectLst/>
                                        <a:latin typeface="Cambria Math"/>
                                        <a:ea typeface="宋体" pitchFamily="2" charset="-122"/>
                                        <a:cs typeface="Times New Roman" pitchFamily="18" charset="0"/>
                                      </a:rPr>
                                      <m:t>WR</m:t>
                                    </m:r>
                                  </m:e>
                                </m:acc>
                              </m:oMath>
                            </m:oMathPara>
                          </a14:m>
                          <a:endParaRPr lang="en-US" sz="1800" kern="100" dirty="0">
                            <a:solidFill>
                              <a:srgbClr val="002060"/>
                            </a:solidFill>
                            <a:effectLst/>
                            <a:latin typeface="Times New Roman" pitchFamily="18" charset="0"/>
                            <a:ea typeface="宋体" pitchFamily="2" charset="-122"/>
                            <a:cs typeface="Times New Roman" pitchFamily="18" charset="0"/>
                          </a:endParaRPr>
                        </a:p>
                      </a:txBody>
                      <a:tcPr marL="68580" marR="68580"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60000"/>
                            <a:lumOff val="40000"/>
                          </a:schemeClr>
                        </a:solidFill>
                      </a:tcPr>
                    </a:tc>
                    <a:tc>
                      <a:txBody>
                        <a:bodyPr/>
                        <a:lstStyle/>
                        <a:p>
                          <a:pPr algn="ctr">
                            <a:lnSpc>
                              <a:spcPct val="100000"/>
                            </a:lnSpc>
                            <a:spcBef>
                              <a:spcPts val="250"/>
                            </a:spcBef>
                            <a:spcAft>
                              <a:spcPts val="250"/>
                            </a:spcAft>
                          </a:pPr>
                          <a:r>
                            <a:rPr lang="en-US" sz="1800" kern="100" dirty="0">
                              <a:solidFill>
                                <a:srgbClr val="002060"/>
                              </a:solidFill>
                              <a:effectLst/>
                              <a:latin typeface="Times New Roman" pitchFamily="18" charset="0"/>
                              <a:ea typeface="宋体" pitchFamily="2" charset="-122"/>
                              <a:cs typeface="Times New Roman" pitchFamily="18" charset="0"/>
                            </a:rPr>
                            <a:t>A0</a:t>
                          </a:r>
                          <a:endParaRPr lang="zh-CN" sz="1800" kern="1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60000"/>
                            <a:lumOff val="40000"/>
                          </a:schemeClr>
                        </a:solidFill>
                      </a:tcPr>
                    </a:tc>
                    <a:tc>
                      <a:txBody>
                        <a:bodyPr/>
                        <a:lstStyle/>
                        <a:p>
                          <a:pPr algn="ctr">
                            <a:lnSpc>
                              <a:spcPct val="100000"/>
                            </a:lnSpc>
                            <a:spcBef>
                              <a:spcPts val="250"/>
                            </a:spcBef>
                            <a:spcAft>
                              <a:spcPts val="250"/>
                            </a:spcAft>
                          </a:pPr>
                          <a:r>
                            <a:rPr lang="en-US" sz="1800" kern="100" dirty="0">
                              <a:solidFill>
                                <a:srgbClr val="002060"/>
                              </a:solidFill>
                              <a:effectLst/>
                              <a:latin typeface="Times New Roman" pitchFamily="18" charset="0"/>
                              <a:ea typeface="宋体" pitchFamily="2" charset="-122"/>
                              <a:cs typeface="Times New Roman" pitchFamily="18" charset="0"/>
                            </a:rPr>
                            <a:t>D4</a:t>
                          </a:r>
                          <a:endParaRPr lang="zh-CN" sz="1800" kern="1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60000"/>
                            <a:lumOff val="40000"/>
                          </a:schemeClr>
                        </a:solidFill>
                      </a:tcPr>
                    </a:tc>
                    <a:tc>
                      <a:txBody>
                        <a:bodyPr/>
                        <a:lstStyle/>
                        <a:p>
                          <a:pPr algn="ctr">
                            <a:lnSpc>
                              <a:spcPct val="100000"/>
                            </a:lnSpc>
                            <a:spcBef>
                              <a:spcPts val="250"/>
                            </a:spcBef>
                            <a:spcAft>
                              <a:spcPts val="250"/>
                            </a:spcAft>
                          </a:pPr>
                          <a:r>
                            <a:rPr lang="en-US" sz="1800" kern="100" dirty="0">
                              <a:solidFill>
                                <a:srgbClr val="002060"/>
                              </a:solidFill>
                              <a:effectLst/>
                              <a:latin typeface="Times New Roman" pitchFamily="18" charset="0"/>
                              <a:ea typeface="宋体" pitchFamily="2" charset="-122"/>
                              <a:cs typeface="Times New Roman" pitchFamily="18" charset="0"/>
                            </a:rPr>
                            <a:t>D3</a:t>
                          </a:r>
                          <a:endParaRPr lang="zh-CN" sz="1800" kern="1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60000"/>
                            <a:lumOff val="40000"/>
                          </a:schemeClr>
                        </a:solidFill>
                      </a:tcPr>
                    </a:tc>
                    <a:tc>
                      <a:txBody>
                        <a:bodyPr/>
                        <a:lstStyle/>
                        <a:p>
                          <a:pPr algn="ctr">
                            <a:lnSpc>
                              <a:spcPct val="100000"/>
                            </a:lnSpc>
                            <a:spcBef>
                              <a:spcPts val="250"/>
                            </a:spcBef>
                            <a:spcAft>
                              <a:spcPts val="250"/>
                            </a:spcAft>
                          </a:pPr>
                          <a:r>
                            <a:rPr lang="zh-CN" sz="1800" kern="100" dirty="0">
                              <a:solidFill>
                                <a:srgbClr val="002060"/>
                              </a:solidFill>
                              <a:effectLst/>
                              <a:latin typeface="Times New Roman" pitchFamily="18" charset="0"/>
                              <a:ea typeface="宋体" pitchFamily="2" charset="-122"/>
                              <a:cs typeface="Times New Roman" pitchFamily="18" charset="0"/>
                            </a:rPr>
                            <a:t>操作</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60000"/>
                            <a:lumOff val="40000"/>
                          </a:schemeClr>
                        </a:solidFill>
                      </a:tcPr>
                    </a:tc>
                  </a:tr>
                  <a:tr h="840884">
                    <a:tc rowSpan="6">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rowSpan="2">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rowSpan="2">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数据总线←</a:t>
                          </a:r>
                          <a:r>
                            <a:rPr lang="en-US" sz="1800" dirty="0">
                              <a:solidFill>
                                <a:srgbClr val="002060"/>
                              </a:solidFill>
                              <a:effectLst/>
                              <a:latin typeface="Times New Roman" pitchFamily="18" charset="0"/>
                              <a:ea typeface="宋体" pitchFamily="2" charset="-122"/>
                              <a:cs typeface="Times New Roman" pitchFamily="18" charset="0"/>
                            </a:rPr>
                            <a:t>IRR</a:t>
                          </a:r>
                          <a:r>
                            <a:rPr lang="zh-CN" sz="1800" dirty="0">
                              <a:solidFill>
                                <a:srgbClr val="002060"/>
                              </a:solidFill>
                              <a:effectLst/>
                              <a:latin typeface="Times New Roman" pitchFamily="18" charset="0"/>
                              <a:ea typeface="宋体" pitchFamily="2" charset="-122"/>
                              <a:cs typeface="Times New Roman" pitchFamily="18" charset="0"/>
                            </a:rPr>
                            <a:t>、</a:t>
                          </a:r>
                          <a:r>
                            <a:rPr lang="en-US" sz="1800" dirty="0">
                              <a:solidFill>
                                <a:srgbClr val="002060"/>
                              </a:solidFill>
                              <a:effectLst/>
                              <a:latin typeface="Times New Roman" pitchFamily="18" charset="0"/>
                              <a:ea typeface="宋体" pitchFamily="2" charset="-122"/>
                              <a:cs typeface="Times New Roman" pitchFamily="18" charset="0"/>
                            </a:rPr>
                            <a:t>ISR</a:t>
                          </a:r>
                          <a:r>
                            <a:rPr lang="zh-CN" sz="1800" dirty="0">
                              <a:solidFill>
                                <a:srgbClr val="002060"/>
                              </a:solidFill>
                              <a:effectLst/>
                              <a:latin typeface="Times New Roman" pitchFamily="18" charset="0"/>
                              <a:ea typeface="宋体" pitchFamily="2" charset="-122"/>
                              <a:cs typeface="Times New Roman" pitchFamily="18" charset="0"/>
                            </a:rPr>
                            <a:t>或当前中断源编</a:t>
                          </a:r>
                          <a:r>
                            <a:rPr lang="zh-CN" sz="1800" dirty="0" smtClean="0">
                              <a:solidFill>
                                <a:srgbClr val="002060"/>
                              </a:solidFill>
                              <a:effectLst/>
                              <a:latin typeface="Times New Roman" pitchFamily="18" charset="0"/>
                              <a:ea typeface="宋体" pitchFamily="2" charset="-122"/>
                              <a:cs typeface="Times New Roman" pitchFamily="18" charset="0"/>
                            </a:rPr>
                            <a:t>码</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0545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数据总线←</a:t>
                          </a:r>
                          <a:r>
                            <a:rPr lang="en-US" sz="1800">
                              <a:solidFill>
                                <a:srgbClr val="002060"/>
                              </a:solidFill>
                              <a:effectLst/>
                              <a:latin typeface="Times New Roman" pitchFamily="18" charset="0"/>
                              <a:ea typeface="宋体" pitchFamily="2" charset="-122"/>
                              <a:cs typeface="Times New Roman" pitchFamily="18" charset="0"/>
                            </a:rPr>
                            <a:t>IMR</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05452">
                    <a:tc vMerge="1">
                      <a:txBody>
                        <a:bodyPr/>
                        <a:lstStyle/>
                        <a:p>
                          <a:endParaRPr lang="zh-CN" altLang="en-US"/>
                        </a:p>
                      </a:txBody>
                      <a:tcPr/>
                    </a:tc>
                    <a:tc rowSpan="4">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rowSpan="4">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rowSpan="3">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数据总线→</a:t>
                          </a:r>
                          <a:r>
                            <a:rPr lang="en-US" sz="1800">
                              <a:solidFill>
                                <a:srgbClr val="002060"/>
                              </a:solidFill>
                              <a:effectLst/>
                              <a:latin typeface="Times New Roman" pitchFamily="18" charset="0"/>
                              <a:ea typeface="宋体" pitchFamily="2" charset="-122"/>
                              <a:cs typeface="Times New Roman" pitchFamily="18" charset="0"/>
                            </a:rPr>
                            <a:t>OCW2</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0545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数据总线→</a:t>
                          </a:r>
                          <a:r>
                            <a:rPr lang="en-US" sz="1800">
                              <a:solidFill>
                                <a:srgbClr val="002060"/>
                              </a:solidFill>
                              <a:effectLst/>
                              <a:latin typeface="Times New Roman" pitchFamily="18" charset="0"/>
                              <a:ea typeface="宋体" pitchFamily="2" charset="-122"/>
                              <a:cs typeface="Times New Roman" pitchFamily="18" charset="0"/>
                            </a:rPr>
                            <a:t>OCW3</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0545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数据总线→</a:t>
                          </a:r>
                          <a:r>
                            <a:rPr lang="en-US" sz="1800">
                              <a:solidFill>
                                <a:srgbClr val="002060"/>
                              </a:solidFill>
                              <a:effectLst/>
                              <a:latin typeface="Times New Roman" pitchFamily="18" charset="0"/>
                              <a:ea typeface="宋体" pitchFamily="2" charset="-122"/>
                              <a:cs typeface="Times New Roman" pitchFamily="18" charset="0"/>
                            </a:rPr>
                            <a:t>ICW1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84088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数据总线→</a:t>
                          </a:r>
                          <a:r>
                            <a:rPr lang="en-US" sz="1800" dirty="0">
                              <a:solidFill>
                                <a:srgbClr val="002060"/>
                              </a:solidFill>
                              <a:effectLst/>
                              <a:latin typeface="Times New Roman" pitchFamily="18" charset="0"/>
                              <a:ea typeface="宋体" pitchFamily="2" charset="-122"/>
                              <a:cs typeface="Times New Roman" pitchFamily="18" charset="0"/>
                            </a:rPr>
                            <a:t>ICW2</a:t>
                          </a:r>
                          <a:r>
                            <a:rPr lang="zh-CN" sz="1800" dirty="0">
                              <a:solidFill>
                                <a:srgbClr val="002060"/>
                              </a:solidFill>
                              <a:effectLst/>
                              <a:latin typeface="Times New Roman" pitchFamily="18" charset="0"/>
                              <a:ea typeface="宋体" pitchFamily="2" charset="-122"/>
                              <a:cs typeface="Times New Roman" pitchFamily="18" charset="0"/>
                            </a:rPr>
                            <a:t>、</a:t>
                          </a:r>
                          <a:r>
                            <a:rPr lang="en-US" sz="1800" dirty="0">
                              <a:solidFill>
                                <a:srgbClr val="002060"/>
                              </a:solidFill>
                              <a:effectLst/>
                              <a:latin typeface="Times New Roman" pitchFamily="18" charset="0"/>
                              <a:ea typeface="宋体" pitchFamily="2" charset="-122"/>
                              <a:cs typeface="Times New Roman" pitchFamily="18" charset="0"/>
                            </a:rPr>
                            <a:t>ICW3</a:t>
                          </a:r>
                          <a:r>
                            <a:rPr lang="zh-CN" sz="1800" dirty="0">
                              <a:solidFill>
                                <a:srgbClr val="002060"/>
                              </a:solidFill>
                              <a:effectLst/>
                              <a:latin typeface="Times New Roman" pitchFamily="18" charset="0"/>
                              <a:ea typeface="宋体" pitchFamily="2" charset="-122"/>
                              <a:cs typeface="Times New Roman" pitchFamily="18" charset="0"/>
                            </a:rPr>
                            <a:t>、</a:t>
                          </a:r>
                          <a:r>
                            <a:rPr lang="en-US" sz="1800" dirty="0">
                              <a:solidFill>
                                <a:srgbClr val="002060"/>
                              </a:solidFill>
                              <a:effectLst/>
                              <a:latin typeface="Times New Roman" pitchFamily="18" charset="0"/>
                              <a:ea typeface="宋体" pitchFamily="2" charset="-122"/>
                              <a:cs typeface="Times New Roman" pitchFamily="18" charset="0"/>
                            </a:rPr>
                            <a:t>ICW4</a:t>
                          </a:r>
                          <a:r>
                            <a:rPr lang="zh-CN" sz="1800" dirty="0">
                              <a:solidFill>
                                <a:srgbClr val="002060"/>
                              </a:solidFill>
                              <a:effectLst/>
                              <a:latin typeface="Times New Roman" pitchFamily="18" charset="0"/>
                              <a:ea typeface="宋体" pitchFamily="2" charset="-122"/>
                              <a:cs typeface="Times New Roman" pitchFamily="18" charset="0"/>
                            </a:rPr>
                            <a:t>、</a:t>
                          </a:r>
                          <a:r>
                            <a:rPr lang="en-US" sz="1800" dirty="0" smtClean="0">
                              <a:solidFill>
                                <a:srgbClr val="002060"/>
                              </a:solidFill>
                              <a:effectLst/>
                              <a:latin typeface="Times New Roman" pitchFamily="18" charset="0"/>
                              <a:ea typeface="宋体" pitchFamily="2" charset="-122"/>
                              <a:cs typeface="Times New Roman" pitchFamily="18" charset="0"/>
                            </a:rPr>
                            <a:t>OCW1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05452">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无操作</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05452">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禁止</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r>
                </a:tbl>
              </a:graphicData>
            </a:graphic>
          </p:graphicFrame>
        </mc:Choice>
        <mc:Fallback xmlns="">
          <p:graphicFrame>
            <p:nvGraphicFramePr>
              <p:cNvPr id="48" name="表格 47"/>
              <p:cNvGraphicFramePr>
                <a:graphicFrameLocks noGrp="1"/>
              </p:cNvGraphicFramePr>
              <p:nvPr>
                <p:extLst>
                  <p:ext uri="{D42A27DB-BD31-4B8C-83A1-F6EECF244321}">
                    <p14:modId xmlns:p14="http://schemas.microsoft.com/office/powerpoint/2010/main" val="2181012886"/>
                  </p:ext>
                </p:extLst>
              </p:nvPr>
            </p:nvGraphicFramePr>
            <p:xfrm>
              <a:off x="3807973" y="1353343"/>
              <a:ext cx="5012498" cy="4608513"/>
            </p:xfrm>
            <a:graphic>
              <a:graphicData uri="http://schemas.openxmlformats.org/drawingml/2006/table">
                <a:tbl>
                  <a:tblPr>
                    <a:tableStyleId>{5C22544A-7EE6-4342-B048-85BDC9FD1C3A}</a:tableStyleId>
                  </a:tblPr>
                  <a:tblGrid>
                    <a:gridCol w="385475"/>
                    <a:gridCol w="385475"/>
                    <a:gridCol w="386796"/>
                    <a:gridCol w="444779"/>
                    <a:gridCol w="444779"/>
                    <a:gridCol w="444779"/>
                    <a:gridCol w="2520415"/>
                  </a:tblGrid>
                  <a:tr h="494033">
                    <a:tc>
                      <a:txBody>
                        <a:bodyPr/>
                        <a:lstStyle/>
                        <a:p>
                          <a:endParaRPr lang="zh-CN"/>
                        </a:p>
                      </a:txBody>
                      <a:tcPr marL="68580" marR="68580" marT="72000" marB="0" anchor="ctr">
                        <a:lnL w="12700" cap="flat" cmpd="sng" algn="ctr">
                          <a:solidFill>
                            <a:srgbClr val="00B05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rotWithShape="1">
                          <a:blip r:embed="rId2"/>
                          <a:stretch>
                            <a:fillRect l="-1587" r="-1204762" b="-849383"/>
                          </a:stretch>
                        </a:blipFill>
                      </a:tcPr>
                    </a:tc>
                    <a:tc>
                      <a:txBody>
                        <a:bodyPr/>
                        <a:lstStyle/>
                        <a:p>
                          <a:endParaRPr lang="zh-CN"/>
                        </a:p>
                      </a:txBody>
                      <a:tcPr marL="68580" marR="68580"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rotWithShape="1">
                          <a:blip r:embed="rId2"/>
                          <a:stretch>
                            <a:fillRect l="-101587" r="-1104762" b="-849383"/>
                          </a:stretch>
                        </a:blipFill>
                      </a:tcPr>
                    </a:tc>
                    <a:tc>
                      <a:txBody>
                        <a:bodyPr/>
                        <a:lstStyle/>
                        <a:p>
                          <a:endParaRPr lang="zh-CN"/>
                        </a:p>
                      </a:txBody>
                      <a:tcPr marL="68580" marR="68580"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rotWithShape="1">
                          <a:blip r:embed="rId2"/>
                          <a:stretch>
                            <a:fillRect l="-198438" r="-987500" b="-849383"/>
                          </a:stretch>
                        </a:blipFill>
                      </a:tcPr>
                    </a:tc>
                    <a:tc>
                      <a:txBody>
                        <a:bodyPr/>
                        <a:lstStyle/>
                        <a:p>
                          <a:pPr algn="ctr">
                            <a:lnSpc>
                              <a:spcPct val="100000"/>
                            </a:lnSpc>
                            <a:spcBef>
                              <a:spcPts val="250"/>
                            </a:spcBef>
                            <a:spcAft>
                              <a:spcPts val="250"/>
                            </a:spcAft>
                          </a:pPr>
                          <a:r>
                            <a:rPr lang="en-US" sz="1800" kern="100" dirty="0">
                              <a:solidFill>
                                <a:srgbClr val="002060"/>
                              </a:solidFill>
                              <a:effectLst/>
                              <a:latin typeface="Times New Roman" pitchFamily="18" charset="0"/>
                              <a:ea typeface="宋体" pitchFamily="2" charset="-122"/>
                              <a:cs typeface="Times New Roman" pitchFamily="18" charset="0"/>
                            </a:rPr>
                            <a:t>A0</a:t>
                          </a:r>
                          <a:endParaRPr lang="zh-CN" sz="1800" kern="1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60000"/>
                            <a:lumOff val="40000"/>
                          </a:schemeClr>
                        </a:solidFill>
                      </a:tcPr>
                    </a:tc>
                    <a:tc>
                      <a:txBody>
                        <a:bodyPr/>
                        <a:lstStyle/>
                        <a:p>
                          <a:pPr algn="ctr">
                            <a:lnSpc>
                              <a:spcPct val="100000"/>
                            </a:lnSpc>
                            <a:spcBef>
                              <a:spcPts val="250"/>
                            </a:spcBef>
                            <a:spcAft>
                              <a:spcPts val="250"/>
                            </a:spcAft>
                          </a:pPr>
                          <a:r>
                            <a:rPr lang="en-US" sz="1800" kern="100" dirty="0">
                              <a:solidFill>
                                <a:srgbClr val="002060"/>
                              </a:solidFill>
                              <a:effectLst/>
                              <a:latin typeface="Times New Roman" pitchFamily="18" charset="0"/>
                              <a:ea typeface="宋体" pitchFamily="2" charset="-122"/>
                              <a:cs typeface="Times New Roman" pitchFamily="18" charset="0"/>
                            </a:rPr>
                            <a:t>D4</a:t>
                          </a:r>
                          <a:endParaRPr lang="zh-CN" sz="1800" kern="1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60000"/>
                            <a:lumOff val="40000"/>
                          </a:schemeClr>
                        </a:solidFill>
                      </a:tcPr>
                    </a:tc>
                    <a:tc>
                      <a:txBody>
                        <a:bodyPr/>
                        <a:lstStyle/>
                        <a:p>
                          <a:pPr algn="ctr">
                            <a:lnSpc>
                              <a:spcPct val="100000"/>
                            </a:lnSpc>
                            <a:spcBef>
                              <a:spcPts val="250"/>
                            </a:spcBef>
                            <a:spcAft>
                              <a:spcPts val="250"/>
                            </a:spcAft>
                          </a:pPr>
                          <a:r>
                            <a:rPr lang="en-US" sz="1800" kern="100" dirty="0">
                              <a:solidFill>
                                <a:srgbClr val="002060"/>
                              </a:solidFill>
                              <a:effectLst/>
                              <a:latin typeface="Times New Roman" pitchFamily="18" charset="0"/>
                              <a:ea typeface="宋体" pitchFamily="2" charset="-122"/>
                              <a:cs typeface="Times New Roman" pitchFamily="18" charset="0"/>
                            </a:rPr>
                            <a:t>D3</a:t>
                          </a:r>
                          <a:endParaRPr lang="zh-CN" sz="1800" kern="1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60000"/>
                            <a:lumOff val="40000"/>
                          </a:schemeClr>
                        </a:solidFill>
                      </a:tcPr>
                    </a:tc>
                    <a:tc>
                      <a:txBody>
                        <a:bodyPr/>
                        <a:lstStyle/>
                        <a:p>
                          <a:pPr algn="ctr">
                            <a:lnSpc>
                              <a:spcPct val="100000"/>
                            </a:lnSpc>
                            <a:spcBef>
                              <a:spcPts val="250"/>
                            </a:spcBef>
                            <a:spcAft>
                              <a:spcPts val="250"/>
                            </a:spcAft>
                          </a:pPr>
                          <a:r>
                            <a:rPr lang="zh-CN" sz="1800" kern="100" dirty="0">
                              <a:solidFill>
                                <a:srgbClr val="002060"/>
                              </a:solidFill>
                              <a:effectLst/>
                              <a:latin typeface="Times New Roman" pitchFamily="18" charset="0"/>
                              <a:ea typeface="宋体" pitchFamily="2" charset="-122"/>
                              <a:cs typeface="Times New Roman" pitchFamily="18" charset="0"/>
                            </a:rPr>
                            <a:t>操作</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lumMod val="60000"/>
                            <a:lumOff val="40000"/>
                          </a:schemeClr>
                        </a:solidFill>
                      </a:tcPr>
                    </a:tc>
                  </a:tr>
                  <a:tr h="840884">
                    <a:tc rowSpan="6">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rowSpan="2">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rowSpan="2">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数据总线←</a:t>
                          </a:r>
                          <a:r>
                            <a:rPr lang="en-US" sz="1800" dirty="0">
                              <a:solidFill>
                                <a:srgbClr val="002060"/>
                              </a:solidFill>
                              <a:effectLst/>
                              <a:latin typeface="Times New Roman" pitchFamily="18" charset="0"/>
                              <a:ea typeface="宋体" pitchFamily="2" charset="-122"/>
                              <a:cs typeface="Times New Roman" pitchFamily="18" charset="0"/>
                            </a:rPr>
                            <a:t>IRR</a:t>
                          </a:r>
                          <a:r>
                            <a:rPr lang="zh-CN" sz="1800" dirty="0">
                              <a:solidFill>
                                <a:srgbClr val="002060"/>
                              </a:solidFill>
                              <a:effectLst/>
                              <a:latin typeface="Times New Roman" pitchFamily="18" charset="0"/>
                              <a:ea typeface="宋体" pitchFamily="2" charset="-122"/>
                              <a:cs typeface="Times New Roman" pitchFamily="18" charset="0"/>
                            </a:rPr>
                            <a:t>、</a:t>
                          </a:r>
                          <a:r>
                            <a:rPr lang="en-US" sz="1800" dirty="0">
                              <a:solidFill>
                                <a:srgbClr val="002060"/>
                              </a:solidFill>
                              <a:effectLst/>
                              <a:latin typeface="Times New Roman" pitchFamily="18" charset="0"/>
                              <a:ea typeface="宋体" pitchFamily="2" charset="-122"/>
                              <a:cs typeface="Times New Roman" pitchFamily="18" charset="0"/>
                            </a:rPr>
                            <a:t>ISR</a:t>
                          </a:r>
                          <a:r>
                            <a:rPr lang="zh-CN" sz="1800" dirty="0">
                              <a:solidFill>
                                <a:srgbClr val="002060"/>
                              </a:solidFill>
                              <a:effectLst/>
                              <a:latin typeface="Times New Roman" pitchFamily="18" charset="0"/>
                              <a:ea typeface="宋体" pitchFamily="2" charset="-122"/>
                              <a:cs typeface="Times New Roman" pitchFamily="18" charset="0"/>
                            </a:rPr>
                            <a:t>或当前中断源编</a:t>
                          </a:r>
                          <a:r>
                            <a:rPr lang="zh-CN" sz="1800" dirty="0" smtClean="0">
                              <a:solidFill>
                                <a:srgbClr val="002060"/>
                              </a:solidFill>
                              <a:effectLst/>
                              <a:latin typeface="Times New Roman" pitchFamily="18" charset="0"/>
                              <a:ea typeface="宋体" pitchFamily="2" charset="-122"/>
                              <a:cs typeface="Times New Roman" pitchFamily="18" charset="0"/>
                            </a:rPr>
                            <a:t>码</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0545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数据总线←</a:t>
                          </a:r>
                          <a:r>
                            <a:rPr lang="en-US" sz="1800">
                              <a:solidFill>
                                <a:srgbClr val="002060"/>
                              </a:solidFill>
                              <a:effectLst/>
                              <a:latin typeface="Times New Roman" pitchFamily="18" charset="0"/>
                              <a:ea typeface="宋体" pitchFamily="2" charset="-122"/>
                              <a:cs typeface="Times New Roman" pitchFamily="18" charset="0"/>
                            </a:rPr>
                            <a:t>IMR</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05452">
                    <a:tc vMerge="1">
                      <a:txBody>
                        <a:bodyPr/>
                        <a:lstStyle/>
                        <a:p>
                          <a:endParaRPr lang="zh-CN" altLang="en-US"/>
                        </a:p>
                      </a:txBody>
                      <a:tcPr/>
                    </a:tc>
                    <a:tc rowSpan="4">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rowSpan="4">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rowSpan="3">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数据总线→</a:t>
                          </a:r>
                          <a:r>
                            <a:rPr lang="en-US" sz="1800">
                              <a:solidFill>
                                <a:srgbClr val="002060"/>
                              </a:solidFill>
                              <a:effectLst/>
                              <a:latin typeface="Times New Roman" pitchFamily="18" charset="0"/>
                              <a:ea typeface="宋体" pitchFamily="2" charset="-122"/>
                              <a:cs typeface="Times New Roman" pitchFamily="18" charset="0"/>
                            </a:rPr>
                            <a:t>OCW2</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0545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数据总线→</a:t>
                          </a:r>
                          <a:r>
                            <a:rPr lang="en-US" sz="1800">
                              <a:solidFill>
                                <a:srgbClr val="002060"/>
                              </a:solidFill>
                              <a:effectLst/>
                              <a:latin typeface="Times New Roman" pitchFamily="18" charset="0"/>
                              <a:ea typeface="宋体" pitchFamily="2" charset="-122"/>
                              <a:cs typeface="Times New Roman" pitchFamily="18" charset="0"/>
                            </a:rPr>
                            <a:t>OCW3</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05452">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数据总线→</a:t>
                          </a:r>
                          <a:r>
                            <a:rPr lang="en-US" sz="1800">
                              <a:solidFill>
                                <a:srgbClr val="002060"/>
                              </a:solidFill>
                              <a:effectLst/>
                              <a:latin typeface="Times New Roman" pitchFamily="18" charset="0"/>
                              <a:ea typeface="宋体" pitchFamily="2" charset="-122"/>
                              <a:cs typeface="Times New Roman" pitchFamily="18" charset="0"/>
                            </a:rPr>
                            <a:t>ICW1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84088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数据总线→</a:t>
                          </a:r>
                          <a:r>
                            <a:rPr lang="en-US" sz="1800" dirty="0">
                              <a:solidFill>
                                <a:srgbClr val="002060"/>
                              </a:solidFill>
                              <a:effectLst/>
                              <a:latin typeface="Times New Roman" pitchFamily="18" charset="0"/>
                              <a:ea typeface="宋体" pitchFamily="2" charset="-122"/>
                              <a:cs typeface="Times New Roman" pitchFamily="18" charset="0"/>
                            </a:rPr>
                            <a:t>ICW2</a:t>
                          </a:r>
                          <a:r>
                            <a:rPr lang="zh-CN" sz="1800" dirty="0">
                              <a:solidFill>
                                <a:srgbClr val="002060"/>
                              </a:solidFill>
                              <a:effectLst/>
                              <a:latin typeface="Times New Roman" pitchFamily="18" charset="0"/>
                              <a:ea typeface="宋体" pitchFamily="2" charset="-122"/>
                              <a:cs typeface="Times New Roman" pitchFamily="18" charset="0"/>
                            </a:rPr>
                            <a:t>、</a:t>
                          </a:r>
                          <a:r>
                            <a:rPr lang="en-US" sz="1800" dirty="0">
                              <a:solidFill>
                                <a:srgbClr val="002060"/>
                              </a:solidFill>
                              <a:effectLst/>
                              <a:latin typeface="Times New Roman" pitchFamily="18" charset="0"/>
                              <a:ea typeface="宋体" pitchFamily="2" charset="-122"/>
                              <a:cs typeface="Times New Roman" pitchFamily="18" charset="0"/>
                            </a:rPr>
                            <a:t>ICW3</a:t>
                          </a:r>
                          <a:r>
                            <a:rPr lang="zh-CN" sz="1800" dirty="0">
                              <a:solidFill>
                                <a:srgbClr val="002060"/>
                              </a:solidFill>
                              <a:effectLst/>
                              <a:latin typeface="Times New Roman" pitchFamily="18" charset="0"/>
                              <a:ea typeface="宋体" pitchFamily="2" charset="-122"/>
                              <a:cs typeface="Times New Roman" pitchFamily="18" charset="0"/>
                            </a:rPr>
                            <a:t>、</a:t>
                          </a:r>
                          <a:r>
                            <a:rPr lang="en-US" sz="1800" dirty="0">
                              <a:solidFill>
                                <a:srgbClr val="002060"/>
                              </a:solidFill>
                              <a:effectLst/>
                              <a:latin typeface="Times New Roman" pitchFamily="18" charset="0"/>
                              <a:ea typeface="宋体" pitchFamily="2" charset="-122"/>
                              <a:cs typeface="Times New Roman" pitchFamily="18" charset="0"/>
                            </a:rPr>
                            <a:t>ICW4</a:t>
                          </a:r>
                          <a:r>
                            <a:rPr lang="zh-CN" sz="1800" dirty="0">
                              <a:solidFill>
                                <a:srgbClr val="002060"/>
                              </a:solidFill>
                              <a:effectLst/>
                              <a:latin typeface="Times New Roman" pitchFamily="18" charset="0"/>
                              <a:ea typeface="宋体" pitchFamily="2" charset="-122"/>
                              <a:cs typeface="Times New Roman" pitchFamily="18" charset="0"/>
                            </a:rPr>
                            <a:t>、</a:t>
                          </a:r>
                          <a:r>
                            <a:rPr lang="en-US" sz="1800" dirty="0" smtClean="0">
                              <a:solidFill>
                                <a:srgbClr val="002060"/>
                              </a:solidFill>
                              <a:effectLst/>
                              <a:latin typeface="Times New Roman" pitchFamily="18" charset="0"/>
                              <a:ea typeface="宋体" pitchFamily="2" charset="-122"/>
                              <a:cs typeface="Times New Roman" pitchFamily="18" charset="0"/>
                            </a:rPr>
                            <a:t>OCW1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05452">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无操作</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05452">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just">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禁止</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r>
                </a:tbl>
              </a:graphicData>
            </a:graphic>
          </p:graphicFrame>
        </mc:Fallback>
      </mc:AlternateContent>
    </p:spTree>
    <p:extLst>
      <p:ext uri="{BB962C8B-B14F-4D97-AF65-F5344CB8AC3E}">
        <p14:creationId xmlns:p14="http://schemas.microsoft.com/office/powerpoint/2010/main" val="34461456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8.3.4  8259A</a:t>
            </a:r>
            <a:r>
              <a:rPr lang="zh-CN" altLang="zh-CN" dirty="0"/>
              <a:t>的中断管理方式</a:t>
            </a:r>
            <a:endParaRPr lang="zh-CN" altLang="en-US" dirty="0"/>
          </a:p>
        </p:txBody>
      </p:sp>
      <p:sp>
        <p:nvSpPr>
          <p:cNvPr id="33" name="矩形 32"/>
          <p:cNvSpPr/>
          <p:nvPr/>
        </p:nvSpPr>
        <p:spPr>
          <a:xfrm>
            <a:off x="1062000" y="1556792"/>
            <a:ext cx="7020000" cy="4356000"/>
          </a:xfrm>
          <a:prstGeom prst="rect">
            <a:avLst/>
          </a:prstGeom>
          <a:solidFill>
            <a:schemeClr val="bg1">
              <a:lumMod val="95000"/>
              <a:alpha val="89804"/>
            </a:schemeClr>
          </a:solidFill>
          <a:ln w="3175">
            <a:solidFill>
              <a:srgbClr val="CC66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grpSp>
        <p:nvGrpSpPr>
          <p:cNvPr id="34" name="组合 33"/>
          <p:cNvGrpSpPr/>
          <p:nvPr/>
        </p:nvGrpSpPr>
        <p:grpSpPr>
          <a:xfrm>
            <a:off x="1222462" y="1711099"/>
            <a:ext cx="6699076" cy="4006199"/>
            <a:chOff x="1043608" y="1715814"/>
            <a:chExt cx="6629400" cy="4006199"/>
          </a:xfrm>
        </p:grpSpPr>
        <p:sp>
          <p:nvSpPr>
            <p:cNvPr id="35" name="Text Box 3">
              <a:hlinkClick r:id="rId2" action="ppaction://hlinksldjump"/>
            </p:cNvPr>
            <p:cNvSpPr txBox="1">
              <a:spLocks noChangeArrowheads="1"/>
            </p:cNvSpPr>
            <p:nvPr/>
          </p:nvSpPr>
          <p:spPr bwMode="auto">
            <a:xfrm>
              <a:off x="1043608" y="1715814"/>
              <a:ext cx="6629400" cy="609398"/>
            </a:xfrm>
            <a:prstGeom prst="rect">
              <a:avLst/>
            </a:prstGeom>
            <a:solidFill>
              <a:srgbClr val="EAFAC9">
                <a:alpha val="54902"/>
              </a:srgbClr>
            </a:solidFill>
            <a:ln w="9525">
              <a:solidFill>
                <a:schemeClr val="bg1">
                  <a:lumMod val="85000"/>
                </a:schemeClr>
              </a:solidFill>
              <a:miter lim="800000"/>
              <a:headEnd/>
              <a:tailEnd/>
            </a:ln>
            <a:effectLst/>
            <a:extLst/>
          </p:spPr>
          <p:txBody>
            <a:bodyPr wrap="square" lIns="720000" rIns="108000">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pPr>
                <a:spcBef>
                  <a:spcPct val="50000"/>
                </a:spcBef>
              </a:pPr>
              <a:r>
                <a:rPr lang="en-US" altLang="zh-CN" dirty="0">
                  <a:ea typeface="宋体" pitchFamily="2" charset="-122"/>
                </a:rPr>
                <a:t>1</a:t>
              </a:r>
              <a:r>
                <a:rPr lang="zh-CN" altLang="en-US" dirty="0">
                  <a:ea typeface="宋体" pitchFamily="2" charset="-122"/>
                </a:rPr>
                <a:t>．中断嵌套方式</a:t>
              </a:r>
            </a:p>
          </p:txBody>
        </p:sp>
        <p:sp>
          <p:nvSpPr>
            <p:cNvPr id="36" name="Text Box 4">
              <a:hlinkClick r:id="rId3" action="ppaction://hlinksldjump"/>
            </p:cNvPr>
            <p:cNvSpPr txBox="1">
              <a:spLocks noChangeArrowheads="1"/>
            </p:cNvSpPr>
            <p:nvPr/>
          </p:nvSpPr>
          <p:spPr bwMode="auto">
            <a:xfrm>
              <a:off x="1043608" y="2395170"/>
              <a:ext cx="6629400" cy="609398"/>
            </a:xfrm>
            <a:prstGeom prst="rect">
              <a:avLst/>
            </a:prstGeom>
            <a:solidFill>
              <a:srgbClr val="EAFAC9">
                <a:alpha val="54902"/>
              </a:srgbClr>
            </a:solidFill>
            <a:ln w="9525">
              <a:solidFill>
                <a:schemeClr val="bg1">
                  <a:lumMod val="85000"/>
                </a:schemeClr>
              </a:solidFill>
              <a:miter lim="800000"/>
              <a:headEnd/>
              <a:tailEnd/>
            </a:ln>
            <a:effectLst/>
            <a:extLst/>
          </p:spPr>
          <p:txBody>
            <a:bodyPr lIns="720000" rIns="108000">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pPr>
                <a:spcBef>
                  <a:spcPct val="50000"/>
                </a:spcBef>
              </a:pPr>
              <a:r>
                <a:rPr lang="en-US" altLang="zh-CN" dirty="0">
                  <a:ea typeface="宋体" pitchFamily="2" charset="-122"/>
                </a:rPr>
                <a:t>2</a:t>
              </a:r>
              <a:r>
                <a:rPr lang="zh-CN" altLang="en-US" dirty="0">
                  <a:ea typeface="宋体" pitchFamily="2" charset="-122"/>
                </a:rPr>
                <a:t>．中断优先级循环方式</a:t>
              </a:r>
            </a:p>
          </p:txBody>
        </p:sp>
        <p:sp>
          <p:nvSpPr>
            <p:cNvPr id="37" name="Text Box 5">
              <a:hlinkClick r:id="rId4" action="ppaction://hlinksldjump"/>
            </p:cNvPr>
            <p:cNvSpPr txBox="1">
              <a:spLocks noChangeArrowheads="1"/>
            </p:cNvSpPr>
            <p:nvPr/>
          </p:nvSpPr>
          <p:spPr bwMode="auto">
            <a:xfrm>
              <a:off x="1043608" y="3074202"/>
              <a:ext cx="6629400" cy="609398"/>
            </a:xfrm>
            <a:prstGeom prst="rect">
              <a:avLst/>
            </a:prstGeom>
            <a:solidFill>
              <a:srgbClr val="EAFAC9">
                <a:alpha val="54902"/>
              </a:srgbClr>
            </a:solidFill>
            <a:ln w="9525">
              <a:solidFill>
                <a:schemeClr val="bg1">
                  <a:lumMod val="85000"/>
                </a:schemeClr>
              </a:solidFill>
              <a:miter lim="800000"/>
              <a:headEnd/>
              <a:tailEnd/>
            </a:ln>
            <a:effectLst/>
            <a:extLst/>
          </p:spPr>
          <p:txBody>
            <a:bodyPr wrap="square" lIns="720000" rIns="108000">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pPr>
                <a:spcBef>
                  <a:spcPct val="50000"/>
                </a:spcBef>
              </a:pPr>
              <a:r>
                <a:rPr lang="en-US" altLang="zh-CN" dirty="0">
                  <a:ea typeface="宋体" pitchFamily="2" charset="-122"/>
                </a:rPr>
                <a:t>3</a:t>
              </a:r>
              <a:r>
                <a:rPr lang="zh-CN" altLang="en-US" dirty="0">
                  <a:ea typeface="宋体" pitchFamily="2" charset="-122"/>
                </a:rPr>
                <a:t>．中断屏蔽方式</a:t>
              </a:r>
            </a:p>
          </p:txBody>
        </p:sp>
        <p:sp>
          <p:nvSpPr>
            <p:cNvPr id="38" name="Text Box 6">
              <a:hlinkClick r:id="rId5" action="ppaction://hlinksldjump"/>
            </p:cNvPr>
            <p:cNvSpPr txBox="1">
              <a:spLocks noChangeArrowheads="1"/>
            </p:cNvSpPr>
            <p:nvPr/>
          </p:nvSpPr>
          <p:spPr bwMode="auto">
            <a:xfrm>
              <a:off x="1043608" y="3753557"/>
              <a:ext cx="6629400" cy="609398"/>
            </a:xfrm>
            <a:prstGeom prst="rect">
              <a:avLst/>
            </a:prstGeom>
            <a:solidFill>
              <a:srgbClr val="EAFAC9">
                <a:alpha val="54902"/>
              </a:srgbClr>
            </a:solidFill>
            <a:ln w="9525">
              <a:solidFill>
                <a:schemeClr val="bg1">
                  <a:lumMod val="85000"/>
                </a:schemeClr>
              </a:solidFill>
              <a:miter lim="800000"/>
              <a:headEnd/>
              <a:tailEnd/>
            </a:ln>
            <a:effectLst/>
            <a:extLst/>
          </p:spPr>
          <p:txBody>
            <a:bodyPr wrap="square" lIns="720000" rIns="108000">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r>
                <a:rPr lang="en-US" altLang="zh-CN" dirty="0">
                  <a:ea typeface="宋体" pitchFamily="2" charset="-122"/>
                </a:rPr>
                <a:t>4</a:t>
              </a:r>
              <a:r>
                <a:rPr lang="zh-CN" altLang="en-US" dirty="0">
                  <a:ea typeface="宋体" pitchFamily="2" charset="-122"/>
                </a:rPr>
                <a:t>．中断结束方式</a:t>
              </a:r>
            </a:p>
          </p:txBody>
        </p:sp>
        <p:sp>
          <p:nvSpPr>
            <p:cNvPr id="39" name="Text Box 7">
              <a:hlinkClick r:id="rId6" action="ppaction://hlinksldjump"/>
            </p:cNvPr>
            <p:cNvSpPr txBox="1">
              <a:spLocks noChangeArrowheads="1"/>
            </p:cNvSpPr>
            <p:nvPr/>
          </p:nvSpPr>
          <p:spPr bwMode="auto">
            <a:xfrm>
              <a:off x="1043608" y="4434835"/>
              <a:ext cx="6629400" cy="609398"/>
            </a:xfrm>
            <a:prstGeom prst="rect">
              <a:avLst/>
            </a:prstGeom>
            <a:solidFill>
              <a:srgbClr val="EAFAC9">
                <a:alpha val="54902"/>
              </a:srgbClr>
            </a:solidFill>
            <a:ln w="9525">
              <a:solidFill>
                <a:schemeClr val="bg1">
                  <a:lumMod val="85000"/>
                </a:schemeClr>
              </a:solidFill>
              <a:miter lim="800000"/>
              <a:headEnd/>
              <a:tailEnd/>
            </a:ln>
            <a:effectLst/>
            <a:extLst/>
          </p:spPr>
          <p:txBody>
            <a:bodyPr lIns="720000" rIns="108000">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r>
                <a:rPr lang="en-US" altLang="zh-CN" dirty="0">
                  <a:ea typeface="宋体" pitchFamily="2" charset="-122"/>
                </a:rPr>
                <a:t>5</a:t>
              </a:r>
              <a:r>
                <a:rPr lang="zh-CN" altLang="en-US" dirty="0">
                  <a:ea typeface="宋体" pitchFamily="2" charset="-122"/>
                </a:rPr>
                <a:t>．中断请求的引入方式</a:t>
              </a:r>
            </a:p>
          </p:txBody>
        </p:sp>
        <p:sp>
          <p:nvSpPr>
            <p:cNvPr id="40" name="Text Box 9">
              <a:hlinkClick r:id="rId7" action="ppaction://hlinksldjump"/>
            </p:cNvPr>
            <p:cNvSpPr txBox="1">
              <a:spLocks noChangeArrowheads="1"/>
            </p:cNvSpPr>
            <p:nvPr/>
          </p:nvSpPr>
          <p:spPr bwMode="auto">
            <a:xfrm>
              <a:off x="1043608" y="5112615"/>
              <a:ext cx="6629400" cy="609398"/>
            </a:xfrm>
            <a:prstGeom prst="rect">
              <a:avLst/>
            </a:prstGeom>
            <a:solidFill>
              <a:srgbClr val="EAFAC9">
                <a:alpha val="54902"/>
              </a:srgbClr>
            </a:solidFill>
            <a:ln w="9525">
              <a:solidFill>
                <a:schemeClr val="bg1">
                  <a:lumMod val="85000"/>
                </a:schemeClr>
              </a:solidFill>
              <a:miter lim="800000"/>
              <a:headEnd/>
              <a:tailEnd/>
            </a:ln>
            <a:effectLst/>
            <a:extLst/>
          </p:spPr>
          <p:txBody>
            <a:bodyPr lIns="720000" rIns="108000">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r>
                <a:rPr lang="en-US" altLang="zh-CN" dirty="0">
                  <a:ea typeface="宋体" pitchFamily="2" charset="-122"/>
                </a:rPr>
                <a:t>6</a:t>
              </a:r>
              <a:r>
                <a:rPr lang="zh-CN" altLang="en-US" dirty="0">
                  <a:ea typeface="宋体" pitchFamily="2" charset="-122"/>
                </a:rPr>
                <a:t>．级联方式</a:t>
              </a:r>
            </a:p>
          </p:txBody>
        </p:sp>
      </p:grpSp>
    </p:spTree>
    <p:extLst>
      <p:ext uri="{BB962C8B-B14F-4D97-AF65-F5344CB8AC3E}">
        <p14:creationId xmlns:p14="http://schemas.microsoft.com/office/powerpoint/2010/main" val="13392869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3262432"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1</a:t>
            </a:r>
            <a:r>
              <a:rPr lang="zh-CN" altLang="zh-CN" sz="3200" b="0" spc="0" dirty="0">
                <a:solidFill>
                  <a:schemeClr val="tx1"/>
                </a:solidFill>
                <a:ea typeface="黑体" pitchFamily="49" charset="-122"/>
              </a:rPr>
              <a:t>．中断</a:t>
            </a:r>
            <a:r>
              <a:rPr lang="zh-CN" altLang="en-US" sz="3200" b="0" spc="0" dirty="0">
                <a:solidFill>
                  <a:schemeClr val="tx1"/>
                </a:solidFill>
                <a:ea typeface="黑体" pitchFamily="49" charset="-122"/>
              </a:rPr>
              <a:t>嵌套方式</a:t>
            </a:r>
          </a:p>
        </p:txBody>
      </p:sp>
      <p:sp>
        <p:nvSpPr>
          <p:cNvPr id="3" name="矩形 2"/>
          <p:cNvSpPr/>
          <p:nvPr/>
        </p:nvSpPr>
        <p:spPr>
          <a:xfrm>
            <a:off x="611560" y="2317348"/>
            <a:ext cx="7920880" cy="1659085"/>
          </a:xfrm>
          <a:prstGeom prst="rect">
            <a:avLst/>
          </a:prstGeom>
          <a:solidFill>
            <a:schemeClr val="bg1">
              <a:lumMod val="95000"/>
              <a:alpha val="50196"/>
            </a:schemeClr>
          </a:solidFill>
          <a:ln w="9525">
            <a:solidFill>
              <a:srgbClr val="FF0000"/>
            </a:solidFill>
            <a:prstDash val="dash"/>
            <a:miter lim="800000"/>
            <a:headEnd/>
            <a:tailEnd/>
          </a:ln>
          <a:effectLst/>
        </p:spPr>
        <p:txBody>
          <a:bodyPr wrap="square" tIns="108000" bIns="72000">
            <a:spAutoFit/>
          </a:bodyPr>
          <a:lstStyle/>
          <a:p>
            <a:pPr algn="just">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适</a:t>
            </a:r>
            <a:r>
              <a:rPr lang="zh-CN" altLang="zh-CN" sz="2400" dirty="0">
                <a:solidFill>
                  <a:srgbClr val="002060"/>
                </a:solidFill>
                <a:latin typeface="Times New Roman" pitchFamily="18" charset="0"/>
                <a:ea typeface="宋体" pitchFamily="2" charset="-122"/>
                <a:cs typeface="Times New Roman" pitchFamily="18" charset="0"/>
              </a:rPr>
              <a:t>于单片</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系</a:t>
            </a:r>
            <a:r>
              <a:rPr lang="zh-CN" altLang="zh-CN" sz="2400" dirty="0" smtClean="0">
                <a:solidFill>
                  <a:srgbClr val="002060"/>
                </a:solidFill>
                <a:latin typeface="Times New Roman" pitchFamily="18" charset="0"/>
                <a:ea typeface="宋体" pitchFamily="2" charset="-122"/>
                <a:cs typeface="Times New Roman" pitchFamily="18" charset="0"/>
              </a:rPr>
              <a:t>统</a:t>
            </a:r>
            <a:r>
              <a:rPr lang="zh-CN" altLang="en-US" sz="2400" dirty="0" smtClean="0">
                <a:solidFill>
                  <a:srgbClr val="002060"/>
                </a:solidFill>
                <a:latin typeface="Times New Roman" pitchFamily="18" charset="0"/>
                <a:ea typeface="宋体" pitchFamily="2" charset="-122"/>
                <a:cs typeface="Times New Roman" pitchFamily="18" charset="0"/>
              </a:rPr>
              <a:t>或级联系统中的从片</a:t>
            </a:r>
            <a:r>
              <a:rPr lang="zh-CN" altLang="zh-CN" sz="2400" dirty="0" smtClean="0">
                <a:solidFill>
                  <a:srgbClr val="002060"/>
                </a:solidFill>
                <a:latin typeface="Times New Roman" pitchFamily="18" charset="0"/>
                <a:ea typeface="宋体" pitchFamily="2" charset="-122"/>
                <a:cs typeface="Times New Roman" pitchFamily="18" charset="0"/>
              </a:rPr>
              <a:t>。此</a:t>
            </a:r>
            <a:r>
              <a:rPr lang="zh-CN" altLang="zh-CN" sz="2400" dirty="0">
                <a:solidFill>
                  <a:srgbClr val="002060"/>
                </a:solidFill>
                <a:latin typeface="Times New Roman" pitchFamily="18" charset="0"/>
                <a:ea typeface="宋体" pitchFamily="2" charset="-122"/>
                <a:cs typeface="Times New Roman" pitchFamily="18" charset="0"/>
              </a:rPr>
              <a:t>方式下</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的中断请求输入端具有固</a:t>
            </a:r>
            <a:r>
              <a:rPr lang="zh-CN" altLang="zh-CN" sz="2400" dirty="0" smtClean="0">
                <a:solidFill>
                  <a:srgbClr val="002060"/>
                </a:solidFill>
                <a:latin typeface="Times New Roman" pitchFamily="18" charset="0"/>
                <a:ea typeface="宋体" pitchFamily="2" charset="-122"/>
                <a:cs typeface="Times New Roman" pitchFamily="18" charset="0"/>
              </a:rPr>
              <a:t>定优</a:t>
            </a:r>
            <a:r>
              <a:rPr lang="zh-CN" altLang="zh-CN" sz="2400" dirty="0">
                <a:solidFill>
                  <a:srgbClr val="002060"/>
                </a:solidFill>
                <a:latin typeface="Times New Roman" pitchFamily="18" charset="0"/>
                <a:ea typeface="宋体" pitchFamily="2" charset="-122"/>
                <a:cs typeface="Times New Roman" pitchFamily="18" charset="0"/>
              </a:rPr>
              <a:t>先</a:t>
            </a:r>
            <a:r>
              <a:rPr lang="zh-CN" altLang="zh-CN" sz="2400" dirty="0" smtClean="0">
                <a:solidFill>
                  <a:srgbClr val="002060"/>
                </a:solidFill>
                <a:latin typeface="Times New Roman" pitchFamily="18" charset="0"/>
                <a:ea typeface="宋体" pitchFamily="2" charset="-122"/>
                <a:cs typeface="Times New Roman" pitchFamily="18" charset="0"/>
              </a:rPr>
              <a:t>级</a:t>
            </a:r>
            <a:r>
              <a:rPr lang="zh-CN" altLang="en-US" sz="2400" dirty="0" smtClean="0">
                <a:solidFill>
                  <a:srgbClr val="002060"/>
                </a:solidFill>
                <a:latin typeface="Times New Roman" pitchFamily="18" charset="0"/>
                <a:ea typeface="宋体" pitchFamily="2" charset="-122"/>
                <a:cs typeface="Times New Roman" pitchFamily="18" charset="0"/>
              </a:rPr>
              <a:t>：</a:t>
            </a:r>
            <a:r>
              <a:rPr lang="en-US" altLang="zh-CN" sz="2400" dirty="0" smtClean="0">
                <a:solidFill>
                  <a:srgbClr val="002060"/>
                </a:solidFill>
                <a:latin typeface="Times New Roman" pitchFamily="18" charset="0"/>
                <a:ea typeface="宋体" pitchFamily="2" charset="-122"/>
                <a:cs typeface="Times New Roman" pitchFamily="18" charset="0"/>
              </a:rPr>
              <a:t>IR0</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IR1</a:t>
            </a:r>
            <a:r>
              <a:rPr lang="zh-CN" altLang="zh-CN" sz="2400" dirty="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IR7</a:t>
            </a:r>
            <a:r>
              <a:rPr lang="zh-CN" altLang="zh-CN" sz="2400" dirty="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当</a:t>
            </a:r>
            <a:r>
              <a:rPr lang="zh-CN" altLang="zh-CN" sz="2400" dirty="0">
                <a:solidFill>
                  <a:srgbClr val="002060"/>
                </a:solidFill>
                <a:latin typeface="Times New Roman" pitchFamily="18" charset="0"/>
                <a:ea typeface="宋体" pitchFamily="2" charset="-122"/>
                <a:cs typeface="Times New Roman" pitchFamily="18" charset="0"/>
              </a:rPr>
              <a:t>响</a:t>
            </a:r>
            <a:r>
              <a:rPr lang="zh-CN" altLang="zh-CN" sz="2400" dirty="0" smtClean="0">
                <a:solidFill>
                  <a:srgbClr val="002060"/>
                </a:solidFill>
                <a:latin typeface="Times New Roman" pitchFamily="18" charset="0"/>
                <a:ea typeface="宋体" pitchFamily="2" charset="-122"/>
                <a:cs typeface="Times New Roman" pitchFamily="18" charset="0"/>
              </a:rPr>
              <a:t>应</a:t>
            </a:r>
            <a:r>
              <a:rPr lang="zh-CN" altLang="en-US" sz="2400" dirty="0" smtClean="0">
                <a:solidFill>
                  <a:srgbClr val="002060"/>
                </a:solidFill>
                <a:latin typeface="Times New Roman" pitchFamily="18" charset="0"/>
                <a:ea typeface="宋体" pitchFamily="2" charset="-122"/>
                <a:cs typeface="Times New Roman" pitchFamily="18" charset="0"/>
              </a:rPr>
              <a:t>某</a:t>
            </a:r>
            <a:r>
              <a:rPr lang="zh-CN" altLang="zh-CN" sz="2400" dirty="0" smtClean="0">
                <a:solidFill>
                  <a:srgbClr val="002060"/>
                </a:solidFill>
                <a:latin typeface="Times New Roman" pitchFamily="18" charset="0"/>
                <a:ea typeface="宋体" pitchFamily="2" charset="-122"/>
                <a:cs typeface="Times New Roman" pitchFamily="18" charset="0"/>
              </a:rPr>
              <a:t>中断时，屏</a:t>
            </a:r>
            <a:r>
              <a:rPr lang="zh-CN" altLang="zh-CN" sz="2400" dirty="0">
                <a:solidFill>
                  <a:srgbClr val="002060"/>
                </a:solidFill>
                <a:latin typeface="Times New Roman" pitchFamily="18" charset="0"/>
                <a:ea typeface="宋体" pitchFamily="2" charset="-122"/>
                <a:cs typeface="Times New Roman" pitchFamily="18" charset="0"/>
              </a:rPr>
              <a:t>蔽同级和低级的中断请求，只有比它更高级的中断请求到来时，才可以中断嵌套</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9"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8.3.4  8259A</a:t>
            </a:r>
            <a:r>
              <a:rPr lang="zh-CN" altLang="zh-CN" smtClean="0"/>
              <a:t>的中断管理方式</a:t>
            </a:r>
            <a:endParaRPr lang="zh-CN" altLang="en-US" dirty="0"/>
          </a:p>
        </p:txBody>
      </p:sp>
      <p:sp>
        <p:nvSpPr>
          <p:cNvPr id="4" name="矩形 3"/>
          <p:cNvSpPr/>
          <p:nvPr/>
        </p:nvSpPr>
        <p:spPr>
          <a:xfrm>
            <a:off x="360040" y="1772816"/>
            <a:ext cx="4211960" cy="523220"/>
          </a:xfrm>
          <a:prstGeom prst="rect">
            <a:avLst/>
          </a:prstGeom>
        </p:spPr>
        <p:txBody>
          <a:bodyPr wrap="square">
            <a:spAutoFit/>
          </a:bodyPr>
          <a:lstStyle/>
          <a:p>
            <a:r>
              <a:rPr lang="zh-CN" altLang="zh-CN" sz="2800" dirty="0">
                <a:solidFill>
                  <a:srgbClr val="002060"/>
                </a:solidFill>
                <a:latin typeface="宋体" pitchFamily="2" charset="-122"/>
                <a:ea typeface="宋体" pitchFamily="2" charset="-122"/>
              </a:rPr>
              <a:t>（</a:t>
            </a:r>
            <a:r>
              <a:rPr lang="en-US" altLang="zh-CN" sz="2800" dirty="0">
                <a:solidFill>
                  <a:srgbClr val="002060"/>
                </a:solidFill>
                <a:latin typeface="宋体" pitchFamily="2" charset="-122"/>
                <a:ea typeface="宋体" pitchFamily="2" charset="-122"/>
              </a:rPr>
              <a:t>1</a:t>
            </a:r>
            <a:r>
              <a:rPr lang="zh-CN" altLang="zh-CN" sz="2800" dirty="0">
                <a:solidFill>
                  <a:srgbClr val="002060"/>
                </a:solidFill>
                <a:latin typeface="宋体" pitchFamily="2" charset="-122"/>
                <a:ea typeface="宋体" pitchFamily="2" charset="-122"/>
              </a:rPr>
              <a:t>）普通全嵌套方</a:t>
            </a:r>
            <a:r>
              <a:rPr lang="zh-CN" altLang="zh-CN" sz="2800" dirty="0" smtClean="0">
                <a:solidFill>
                  <a:srgbClr val="002060"/>
                </a:solidFill>
                <a:latin typeface="宋体" pitchFamily="2" charset="-122"/>
                <a:ea typeface="宋体" pitchFamily="2" charset="-122"/>
              </a:rPr>
              <a:t>式</a:t>
            </a:r>
            <a:endParaRPr lang="zh-CN" altLang="zh-CN" sz="2800" dirty="0">
              <a:solidFill>
                <a:srgbClr val="002060"/>
              </a:solidFill>
              <a:latin typeface="宋体" pitchFamily="2" charset="-122"/>
              <a:ea typeface="宋体" pitchFamily="2" charset="-122"/>
            </a:endParaRPr>
          </a:p>
        </p:txBody>
      </p:sp>
      <p:sp>
        <p:nvSpPr>
          <p:cNvPr id="10" name="矩形 9"/>
          <p:cNvSpPr/>
          <p:nvPr/>
        </p:nvSpPr>
        <p:spPr>
          <a:xfrm>
            <a:off x="360040" y="4117548"/>
            <a:ext cx="4211960" cy="523220"/>
          </a:xfrm>
          <a:prstGeom prst="rect">
            <a:avLst/>
          </a:prstGeom>
        </p:spPr>
        <p:txBody>
          <a:bodyPr wrap="square">
            <a:spAutoFit/>
          </a:bodyPr>
          <a:lstStyle/>
          <a:p>
            <a:r>
              <a:rPr lang="zh-CN" altLang="zh-CN" sz="2800" dirty="0" smtClean="0">
                <a:solidFill>
                  <a:srgbClr val="002060"/>
                </a:solidFill>
                <a:latin typeface="宋体" pitchFamily="2" charset="-122"/>
                <a:ea typeface="宋体" pitchFamily="2" charset="-122"/>
              </a:rPr>
              <a:t>（</a:t>
            </a:r>
            <a:r>
              <a:rPr lang="en-US" altLang="zh-CN" sz="2800" dirty="0">
                <a:solidFill>
                  <a:srgbClr val="002060"/>
                </a:solidFill>
                <a:latin typeface="宋体" pitchFamily="2" charset="-122"/>
                <a:ea typeface="宋体" pitchFamily="2" charset="-122"/>
              </a:rPr>
              <a:t>2</a:t>
            </a:r>
            <a:r>
              <a:rPr lang="zh-CN" altLang="zh-CN" sz="2800" dirty="0">
                <a:solidFill>
                  <a:srgbClr val="002060"/>
                </a:solidFill>
                <a:latin typeface="宋体" pitchFamily="2" charset="-122"/>
                <a:ea typeface="宋体" pitchFamily="2" charset="-122"/>
              </a:rPr>
              <a:t>）特殊全嵌套方式</a:t>
            </a:r>
          </a:p>
        </p:txBody>
      </p:sp>
      <p:sp>
        <p:nvSpPr>
          <p:cNvPr id="11" name="矩形 10"/>
          <p:cNvSpPr/>
          <p:nvPr/>
        </p:nvSpPr>
        <p:spPr>
          <a:xfrm>
            <a:off x="611560" y="4651221"/>
            <a:ext cx="7920880" cy="1659085"/>
          </a:xfrm>
          <a:prstGeom prst="rect">
            <a:avLst/>
          </a:prstGeom>
          <a:solidFill>
            <a:schemeClr val="bg1">
              <a:lumMod val="95000"/>
              <a:alpha val="50196"/>
            </a:schemeClr>
          </a:solidFill>
          <a:ln w="9525">
            <a:solidFill>
              <a:srgbClr val="FF0000"/>
            </a:solidFill>
            <a:prstDash val="dash"/>
            <a:miter lim="800000"/>
            <a:headEnd/>
            <a:tailEnd/>
          </a:ln>
          <a:effectLst/>
        </p:spPr>
        <p:txBody>
          <a:bodyPr wrap="square" tIns="108000" bIns="72000">
            <a:spAutoFit/>
          </a:bodyPr>
          <a:lstStyle/>
          <a:p>
            <a:pPr algn="just">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此</a:t>
            </a:r>
            <a:r>
              <a:rPr lang="zh-CN" altLang="zh-CN" sz="2400" dirty="0">
                <a:solidFill>
                  <a:srgbClr val="002060"/>
                </a:solidFill>
                <a:latin typeface="Times New Roman" pitchFamily="18" charset="0"/>
                <a:ea typeface="宋体" pitchFamily="2" charset="-122"/>
                <a:cs typeface="Times New Roman" pitchFamily="18" charset="0"/>
              </a:rPr>
              <a:t>方式不屏蔽同级中断请</a:t>
            </a:r>
            <a:r>
              <a:rPr lang="zh-CN" altLang="zh-CN" sz="2400" dirty="0" smtClean="0">
                <a:solidFill>
                  <a:srgbClr val="002060"/>
                </a:solidFill>
                <a:latin typeface="Times New Roman" pitchFamily="18" charset="0"/>
                <a:ea typeface="宋体" pitchFamily="2" charset="-122"/>
                <a:cs typeface="Times New Roman" pitchFamily="18" charset="0"/>
              </a:rPr>
              <a:t>求</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一</a:t>
            </a:r>
            <a:r>
              <a:rPr lang="zh-CN" altLang="zh-CN" sz="2400" dirty="0">
                <a:solidFill>
                  <a:srgbClr val="002060"/>
                </a:solidFill>
                <a:latin typeface="Times New Roman" pitchFamily="18" charset="0"/>
                <a:ea typeface="宋体" pitchFamily="2" charset="-122"/>
                <a:cs typeface="Times New Roman" pitchFamily="18" charset="0"/>
              </a:rPr>
              <a:t>般用</a:t>
            </a:r>
            <a:r>
              <a:rPr lang="zh-CN" altLang="zh-CN" sz="2400" dirty="0" smtClean="0">
                <a:solidFill>
                  <a:srgbClr val="002060"/>
                </a:solidFill>
                <a:latin typeface="Times New Roman" pitchFamily="18" charset="0"/>
                <a:ea typeface="宋体" pitchFamily="2" charset="-122"/>
                <a:cs typeface="Times New Roman" pitchFamily="18" charset="0"/>
              </a:rPr>
              <a:t>于</a:t>
            </a:r>
            <a:r>
              <a:rPr lang="en-US" altLang="zh-CN" sz="2400" dirty="0" smtClean="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级</a:t>
            </a:r>
            <a:r>
              <a:rPr lang="zh-CN" altLang="zh-CN" sz="2400" dirty="0" smtClean="0">
                <a:solidFill>
                  <a:srgbClr val="002060"/>
                </a:solidFill>
                <a:latin typeface="Times New Roman" pitchFamily="18" charset="0"/>
                <a:ea typeface="宋体" pitchFamily="2" charset="-122"/>
                <a:cs typeface="Times New Roman" pitchFamily="18" charset="0"/>
              </a:rPr>
              <a:t>联系</a:t>
            </a:r>
            <a:r>
              <a:rPr lang="zh-CN" altLang="zh-CN" sz="2400" dirty="0">
                <a:solidFill>
                  <a:srgbClr val="002060"/>
                </a:solidFill>
                <a:latin typeface="Times New Roman" pitchFamily="18" charset="0"/>
                <a:ea typeface="宋体" pitchFamily="2" charset="-122"/>
                <a:cs typeface="Times New Roman" pitchFamily="18" charset="0"/>
              </a:rPr>
              <a:t>统中</a:t>
            </a:r>
            <a:r>
              <a:rPr lang="zh-CN" altLang="en-US" sz="2400" dirty="0">
                <a:solidFill>
                  <a:srgbClr val="002060"/>
                </a:solidFill>
                <a:latin typeface="Times New Roman" pitchFamily="18" charset="0"/>
                <a:ea typeface="宋体" pitchFamily="2" charset="-122"/>
                <a:cs typeface="Times New Roman" pitchFamily="18" charset="0"/>
              </a:rPr>
              <a:t>的</a:t>
            </a:r>
            <a:r>
              <a:rPr lang="zh-CN" altLang="zh-CN" sz="2400" dirty="0">
                <a:solidFill>
                  <a:srgbClr val="002060"/>
                </a:solidFill>
                <a:latin typeface="Times New Roman" pitchFamily="18" charset="0"/>
                <a:ea typeface="宋体" pitchFamily="2" charset="-122"/>
                <a:cs typeface="Times New Roman" pitchFamily="18" charset="0"/>
              </a:rPr>
              <a:t>主</a:t>
            </a:r>
            <a:r>
              <a:rPr lang="zh-CN" altLang="zh-CN" sz="2400" dirty="0" smtClean="0">
                <a:solidFill>
                  <a:srgbClr val="002060"/>
                </a:solidFill>
                <a:latin typeface="Times New Roman" pitchFamily="18" charset="0"/>
                <a:ea typeface="宋体" pitchFamily="2" charset="-122"/>
                <a:cs typeface="Times New Roman" pitchFamily="18" charset="0"/>
              </a:rPr>
              <a:t>片</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当某</a:t>
            </a:r>
            <a:r>
              <a:rPr lang="zh-CN" altLang="zh-CN" sz="2400" dirty="0">
                <a:solidFill>
                  <a:srgbClr val="002060"/>
                </a:solidFill>
                <a:latin typeface="Times New Roman" pitchFamily="18" charset="0"/>
                <a:ea typeface="宋体" pitchFamily="2" charset="-122"/>
                <a:cs typeface="Times New Roman" pitchFamily="18" charset="0"/>
              </a:rPr>
              <a:t>一从片的中断请</a:t>
            </a:r>
            <a:r>
              <a:rPr lang="zh-CN" altLang="zh-CN" sz="2400" dirty="0" smtClean="0">
                <a:solidFill>
                  <a:srgbClr val="002060"/>
                </a:solidFill>
                <a:latin typeface="Times New Roman" pitchFamily="18" charset="0"/>
                <a:ea typeface="宋体" pitchFamily="2" charset="-122"/>
                <a:cs typeface="Times New Roman" pitchFamily="18" charset="0"/>
              </a:rPr>
              <a:t>求正</a:t>
            </a:r>
            <a:r>
              <a:rPr lang="zh-CN" altLang="zh-CN" sz="2400" dirty="0">
                <a:solidFill>
                  <a:srgbClr val="002060"/>
                </a:solidFill>
                <a:latin typeface="Times New Roman" pitchFamily="18" charset="0"/>
                <a:ea typeface="宋体" pitchFamily="2" charset="-122"/>
                <a:cs typeface="Times New Roman" pitchFamily="18" charset="0"/>
              </a:rPr>
              <a:t>在处理时，不</a:t>
            </a:r>
            <a:r>
              <a:rPr lang="zh-CN" altLang="zh-CN" sz="2400" dirty="0" smtClean="0">
                <a:solidFill>
                  <a:srgbClr val="002060"/>
                </a:solidFill>
                <a:latin typeface="Times New Roman" pitchFamily="18" charset="0"/>
                <a:ea typeface="宋体" pitchFamily="2" charset="-122"/>
                <a:cs typeface="Times New Roman" pitchFamily="18" charset="0"/>
              </a:rPr>
              <a:t>仅主</a:t>
            </a:r>
            <a:r>
              <a:rPr lang="zh-CN" altLang="zh-CN" sz="2400" dirty="0">
                <a:solidFill>
                  <a:srgbClr val="002060"/>
                </a:solidFill>
                <a:latin typeface="Times New Roman" pitchFamily="18" charset="0"/>
                <a:ea typeface="宋体" pitchFamily="2" charset="-122"/>
                <a:cs typeface="Times New Roman" pitchFamily="18" charset="0"/>
              </a:rPr>
              <a:t>片上更高</a:t>
            </a:r>
            <a:r>
              <a:rPr lang="zh-CN" altLang="zh-CN" sz="2400" dirty="0" smtClean="0">
                <a:solidFill>
                  <a:srgbClr val="002060"/>
                </a:solidFill>
                <a:latin typeface="Times New Roman" pitchFamily="18" charset="0"/>
                <a:ea typeface="宋体" pitchFamily="2" charset="-122"/>
                <a:cs typeface="Times New Roman" pitchFamily="18" charset="0"/>
              </a:rPr>
              <a:t>级中</a:t>
            </a:r>
            <a:r>
              <a:rPr lang="zh-CN" altLang="zh-CN" sz="2400" dirty="0">
                <a:solidFill>
                  <a:srgbClr val="002060"/>
                </a:solidFill>
                <a:latin typeface="Times New Roman" pitchFamily="18" charset="0"/>
                <a:ea typeface="宋体" pitchFamily="2" charset="-122"/>
                <a:cs typeface="Times New Roman" pitchFamily="18" charset="0"/>
              </a:rPr>
              <a:t>断请求可以响应</a:t>
            </a:r>
            <a:r>
              <a:rPr lang="zh-CN" altLang="zh-CN" sz="2400" dirty="0" smtClean="0">
                <a:solidFill>
                  <a:srgbClr val="002060"/>
                </a:solidFill>
                <a:latin typeface="Times New Roman" pitchFamily="18" charset="0"/>
                <a:ea typeface="宋体" pitchFamily="2" charset="-122"/>
                <a:cs typeface="Times New Roman" pitchFamily="18" charset="0"/>
              </a:rPr>
              <a:t>，且</a:t>
            </a:r>
            <a:r>
              <a:rPr lang="zh-CN" altLang="zh-CN" sz="2400" dirty="0">
                <a:solidFill>
                  <a:srgbClr val="002060"/>
                </a:solidFill>
                <a:latin typeface="Times New Roman" pitchFamily="18" charset="0"/>
                <a:ea typeface="宋体" pitchFamily="2" charset="-122"/>
                <a:cs typeface="Times New Roman" pitchFamily="18" charset="0"/>
              </a:rPr>
              <a:t>对主片上同级中断请求也会响应，即来自同一从片的高级中断请求也允许进入。</a:t>
            </a:r>
          </a:p>
        </p:txBody>
      </p:sp>
    </p:spTree>
    <p:extLst>
      <p:ext uri="{BB962C8B-B14F-4D97-AF65-F5344CB8AC3E}">
        <p14:creationId xmlns:p14="http://schemas.microsoft.com/office/powerpoint/2010/main" val="22751997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mph" presetSubtype="2" fill="hold" grpId="2" nodeType="clickEffect">
                                  <p:stCondLst>
                                    <p:cond delay="0"/>
                                  </p:stCondLst>
                                  <p:childTnLst>
                                    <p:animClr clrSpc="rgb" dir="cw">
                                      <p:cBhvr override="childStyle">
                                        <p:cTn id="12" dur="500" fill="hold"/>
                                        <p:tgtEl>
                                          <p:spTgt spid="4"/>
                                        </p:tgtEl>
                                        <p:attrNameLst>
                                          <p:attrName>style.color</p:attrName>
                                        </p:attrNameLst>
                                      </p:cBhvr>
                                      <p:to>
                                        <a:srgbClr val="FF0000"/>
                                      </p:to>
                                    </p:animClr>
                                  </p:childTnLst>
                                </p:cTn>
                              </p:par>
                              <p:par>
                                <p:cTn id="13" presetID="32" presetClass="emph" presetSubtype="0" fill="hold" grpId="1" nodeType="withEffect">
                                  <p:stCondLst>
                                    <p:cond delay="0"/>
                                  </p:stCondLst>
                                  <p:childTnLst>
                                    <p:animRot by="120000">
                                      <p:cBhvr>
                                        <p:cTn id="14" dur="150" fill="hold">
                                          <p:stCondLst>
                                            <p:cond delay="0"/>
                                          </p:stCondLst>
                                        </p:cTn>
                                        <p:tgtEl>
                                          <p:spTgt spid="4"/>
                                        </p:tgtEl>
                                        <p:attrNameLst>
                                          <p:attrName>r</p:attrName>
                                        </p:attrNameLst>
                                      </p:cBhvr>
                                    </p:animRot>
                                    <p:animRot by="-240000">
                                      <p:cBhvr>
                                        <p:cTn id="15" dur="300" fill="hold">
                                          <p:stCondLst>
                                            <p:cond delay="300"/>
                                          </p:stCondLst>
                                        </p:cTn>
                                        <p:tgtEl>
                                          <p:spTgt spid="4"/>
                                        </p:tgtEl>
                                        <p:attrNameLst>
                                          <p:attrName>r</p:attrName>
                                        </p:attrNameLst>
                                      </p:cBhvr>
                                    </p:animRot>
                                    <p:animRot by="240000">
                                      <p:cBhvr>
                                        <p:cTn id="16" dur="300" fill="hold">
                                          <p:stCondLst>
                                            <p:cond delay="600"/>
                                          </p:stCondLst>
                                        </p:cTn>
                                        <p:tgtEl>
                                          <p:spTgt spid="4"/>
                                        </p:tgtEl>
                                        <p:attrNameLst>
                                          <p:attrName>r</p:attrName>
                                        </p:attrNameLst>
                                      </p:cBhvr>
                                    </p:animRot>
                                    <p:animRot by="-240000">
                                      <p:cBhvr>
                                        <p:cTn id="17" dur="300" fill="hold">
                                          <p:stCondLst>
                                            <p:cond delay="900"/>
                                          </p:stCondLst>
                                        </p:cTn>
                                        <p:tgtEl>
                                          <p:spTgt spid="4"/>
                                        </p:tgtEl>
                                        <p:attrNameLst>
                                          <p:attrName>r</p:attrName>
                                        </p:attrNameLst>
                                      </p:cBhvr>
                                    </p:animRot>
                                    <p:animRot by="120000">
                                      <p:cBhvr>
                                        <p:cTn id="18" dur="300" fill="hold">
                                          <p:stCondLst>
                                            <p:cond delay="1200"/>
                                          </p:stCondLst>
                                        </p:cTn>
                                        <p:tgtEl>
                                          <p:spTgt spid="4"/>
                                        </p:tgtEl>
                                        <p:attrNameLst>
                                          <p:attrName>r</p:attrName>
                                        </p:attrNameLst>
                                      </p:cBhvr>
                                    </p:animRot>
                                  </p:childTnLst>
                                </p:cTn>
                              </p:par>
                            </p:childTnLst>
                          </p:cTn>
                        </p:par>
                        <p:par>
                          <p:cTn id="19" fill="hold">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3" presetClass="emph" presetSubtype="2" fill="hold" grpId="1" nodeType="clickEffect">
                                  <p:stCondLst>
                                    <p:cond delay="0"/>
                                  </p:stCondLst>
                                  <p:childTnLst>
                                    <p:animClr clrSpc="rgb" dir="cw">
                                      <p:cBhvr override="childStyle">
                                        <p:cTn id="25" dur="500" fill="hold"/>
                                        <p:tgtEl>
                                          <p:spTgt spid="10"/>
                                        </p:tgtEl>
                                        <p:attrNameLst>
                                          <p:attrName>style.color</p:attrName>
                                        </p:attrNameLst>
                                      </p:cBhvr>
                                      <p:to>
                                        <a:srgbClr val="FF0000"/>
                                      </p:to>
                                    </p:animClr>
                                  </p:childTnLst>
                                </p:cTn>
                              </p:par>
                              <p:par>
                                <p:cTn id="26" presetID="32" presetClass="emph" presetSubtype="0" fill="hold" grpId="2" nodeType="withEffect">
                                  <p:stCondLst>
                                    <p:cond delay="0"/>
                                  </p:stCondLst>
                                  <p:childTnLst>
                                    <p:animRot by="120000">
                                      <p:cBhvr>
                                        <p:cTn id="27" dur="150" fill="hold">
                                          <p:stCondLst>
                                            <p:cond delay="0"/>
                                          </p:stCondLst>
                                        </p:cTn>
                                        <p:tgtEl>
                                          <p:spTgt spid="10"/>
                                        </p:tgtEl>
                                        <p:attrNameLst>
                                          <p:attrName>r</p:attrName>
                                        </p:attrNameLst>
                                      </p:cBhvr>
                                    </p:animRot>
                                    <p:animRot by="-240000">
                                      <p:cBhvr>
                                        <p:cTn id="28" dur="300" fill="hold">
                                          <p:stCondLst>
                                            <p:cond delay="300"/>
                                          </p:stCondLst>
                                        </p:cTn>
                                        <p:tgtEl>
                                          <p:spTgt spid="10"/>
                                        </p:tgtEl>
                                        <p:attrNameLst>
                                          <p:attrName>r</p:attrName>
                                        </p:attrNameLst>
                                      </p:cBhvr>
                                    </p:animRot>
                                    <p:animRot by="240000">
                                      <p:cBhvr>
                                        <p:cTn id="29" dur="300" fill="hold">
                                          <p:stCondLst>
                                            <p:cond delay="600"/>
                                          </p:stCondLst>
                                        </p:cTn>
                                        <p:tgtEl>
                                          <p:spTgt spid="10"/>
                                        </p:tgtEl>
                                        <p:attrNameLst>
                                          <p:attrName>r</p:attrName>
                                        </p:attrNameLst>
                                      </p:cBhvr>
                                    </p:animRot>
                                    <p:animRot by="-240000">
                                      <p:cBhvr>
                                        <p:cTn id="30" dur="300" fill="hold">
                                          <p:stCondLst>
                                            <p:cond delay="900"/>
                                          </p:stCondLst>
                                        </p:cTn>
                                        <p:tgtEl>
                                          <p:spTgt spid="10"/>
                                        </p:tgtEl>
                                        <p:attrNameLst>
                                          <p:attrName>r</p:attrName>
                                        </p:attrNameLst>
                                      </p:cBhvr>
                                    </p:animRot>
                                    <p:animRot by="120000">
                                      <p:cBhvr>
                                        <p:cTn id="31" dur="300" fill="hold">
                                          <p:stCondLst>
                                            <p:cond delay="1200"/>
                                          </p:stCondLst>
                                        </p:cTn>
                                        <p:tgtEl>
                                          <p:spTgt spid="10"/>
                                        </p:tgtEl>
                                        <p:attrNameLst>
                                          <p:attrName>r</p:attrName>
                                        </p:attrNameLst>
                                      </p:cBhvr>
                                    </p:animRot>
                                  </p:childTnLst>
                                </p:cTn>
                              </p:par>
                            </p:childTnLst>
                          </p:cTn>
                        </p:par>
                        <p:par>
                          <p:cTn id="32" fill="hold">
                            <p:stCondLst>
                              <p:cond delay="1500"/>
                            </p:stCondLst>
                            <p:childTnLst>
                              <p:par>
                                <p:cTn id="33" presetID="1"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4" grpId="1"/>
      <p:bldP spid="4" grpId="2"/>
      <p:bldP spid="10" grpId="0"/>
      <p:bldP spid="10" grpId="1"/>
      <p:bldP spid="10" grpId="2"/>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4493538"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2</a:t>
            </a:r>
            <a:r>
              <a:rPr lang="zh-CN" altLang="zh-CN" sz="3200" b="0" spc="0" dirty="0">
                <a:solidFill>
                  <a:schemeClr val="tx1"/>
                </a:solidFill>
                <a:ea typeface="黑体" pitchFamily="49" charset="-122"/>
              </a:rPr>
              <a:t>．中断</a:t>
            </a:r>
            <a:r>
              <a:rPr lang="zh-CN" altLang="en-US" sz="3200" b="0" spc="0" dirty="0">
                <a:solidFill>
                  <a:schemeClr val="tx1"/>
                </a:solidFill>
                <a:ea typeface="黑体" pitchFamily="49" charset="-122"/>
              </a:rPr>
              <a:t>优先级循环方式</a:t>
            </a:r>
          </a:p>
        </p:txBody>
      </p:sp>
      <p:sp>
        <p:nvSpPr>
          <p:cNvPr id="9"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8.3.4  8259A</a:t>
            </a:r>
            <a:r>
              <a:rPr lang="zh-CN" altLang="zh-CN" smtClean="0"/>
              <a:t>的中断管理方式</a:t>
            </a:r>
            <a:endParaRPr lang="zh-CN" altLang="en-US" dirty="0"/>
          </a:p>
        </p:txBody>
      </p:sp>
      <p:sp>
        <p:nvSpPr>
          <p:cNvPr id="5" name="矩形 4"/>
          <p:cNvSpPr/>
          <p:nvPr/>
        </p:nvSpPr>
        <p:spPr>
          <a:xfrm>
            <a:off x="611560" y="2317348"/>
            <a:ext cx="7920880" cy="811367"/>
          </a:xfrm>
          <a:prstGeom prst="rect">
            <a:avLst/>
          </a:prstGeom>
          <a:solidFill>
            <a:schemeClr val="bg1">
              <a:lumMod val="85000"/>
              <a:alpha val="50196"/>
            </a:schemeClr>
          </a:solidFill>
          <a:ln w="9525">
            <a:solidFill>
              <a:srgbClr val="0070C0"/>
            </a:solidFill>
            <a:prstDash val="dash"/>
            <a:miter lim="800000"/>
            <a:headEnd/>
            <a:tailEnd/>
          </a:ln>
          <a:effectLst/>
        </p:spPr>
        <p:txBody>
          <a:bodyPr wrap="square" lIns="108000" tIns="36000" rIns="108000" bIns="36000">
            <a:spAutoFit/>
          </a:bodyPr>
          <a:lstStyle/>
          <a:p>
            <a:pPr algn="just">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固定优先级方式时，从</a:t>
            </a:r>
            <a:r>
              <a:rPr lang="zh-CN" altLang="zh-CN" sz="2400" dirty="0" smtClean="0">
                <a:solidFill>
                  <a:srgbClr val="002060"/>
                </a:solidFill>
                <a:latin typeface="Times New Roman" pitchFamily="18" charset="0"/>
                <a:ea typeface="宋体" pitchFamily="2" charset="-122"/>
                <a:cs typeface="Times New Roman" pitchFamily="18" charset="0"/>
              </a:rPr>
              <a:t>高到</a:t>
            </a:r>
            <a:r>
              <a:rPr lang="zh-CN" altLang="zh-CN" sz="2400" dirty="0">
                <a:solidFill>
                  <a:srgbClr val="002060"/>
                </a:solidFill>
                <a:latin typeface="Times New Roman" pitchFamily="18" charset="0"/>
                <a:ea typeface="宋体" pitchFamily="2" charset="-122"/>
                <a:cs typeface="Times New Roman" pitchFamily="18" charset="0"/>
              </a:rPr>
              <a:t>低级的中断请求依次为</a:t>
            </a:r>
            <a:r>
              <a:rPr lang="en-US" altLang="zh-CN" sz="2400" dirty="0">
                <a:solidFill>
                  <a:srgbClr val="002060"/>
                </a:solidFill>
                <a:latin typeface="Times New Roman" pitchFamily="18" charset="0"/>
                <a:ea typeface="宋体" pitchFamily="2" charset="-122"/>
                <a:cs typeface="Times New Roman" pitchFamily="18" charset="0"/>
              </a:rPr>
              <a:t>IR0</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IR1</a:t>
            </a:r>
            <a:r>
              <a:rPr lang="zh-CN" altLang="zh-CN" sz="2400" dirty="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IR7</a:t>
            </a:r>
            <a:r>
              <a:rPr lang="zh-CN" altLang="zh-CN" sz="2400" dirty="0" smtClean="0">
                <a:solidFill>
                  <a:srgbClr val="002060"/>
                </a:solidFill>
                <a:latin typeface="Times New Roman" pitchFamily="18" charset="0"/>
                <a:ea typeface="宋体" pitchFamily="2" charset="-122"/>
                <a:cs typeface="Times New Roman" pitchFamily="18" charset="0"/>
              </a:rPr>
              <a:t>，且</a:t>
            </a:r>
            <a:r>
              <a:rPr lang="zh-CN" altLang="zh-CN" sz="2400" dirty="0">
                <a:solidFill>
                  <a:srgbClr val="002060"/>
                </a:solidFill>
                <a:latin typeface="Times New Roman" pitchFamily="18" charset="0"/>
                <a:ea typeface="宋体" pitchFamily="2" charset="-122"/>
                <a:cs typeface="Times New Roman" pitchFamily="18" charset="0"/>
              </a:rPr>
              <a:t>这种优先级排队顺序固定不变</a:t>
            </a:r>
            <a:r>
              <a:rPr lang="zh-CN" altLang="en-US" sz="2400" dirty="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6" name="矩形 5"/>
          <p:cNvSpPr/>
          <p:nvPr/>
        </p:nvSpPr>
        <p:spPr>
          <a:xfrm>
            <a:off x="360040" y="1788582"/>
            <a:ext cx="4572000" cy="523220"/>
          </a:xfrm>
          <a:prstGeom prst="rect">
            <a:avLst/>
          </a:prstGeom>
        </p:spPr>
        <p:txBody>
          <a:bodyPr wrap="square">
            <a:spAutoFit/>
          </a:bodyPr>
          <a:lstStyle/>
          <a:p>
            <a:r>
              <a:rPr lang="zh-CN" altLang="zh-CN" sz="2800" dirty="0">
                <a:solidFill>
                  <a:srgbClr val="002060"/>
                </a:solidFill>
                <a:latin typeface="宋体" pitchFamily="2" charset="-122"/>
                <a:ea typeface="宋体" pitchFamily="2" charset="-122"/>
              </a:rPr>
              <a:t>（</a:t>
            </a:r>
            <a:r>
              <a:rPr lang="en-US" altLang="zh-CN" sz="2800" dirty="0">
                <a:solidFill>
                  <a:srgbClr val="002060"/>
                </a:solidFill>
                <a:latin typeface="宋体" pitchFamily="2" charset="-122"/>
                <a:ea typeface="宋体" pitchFamily="2" charset="-122"/>
              </a:rPr>
              <a:t>1</a:t>
            </a:r>
            <a:r>
              <a:rPr lang="zh-CN" altLang="zh-CN" sz="2800" dirty="0">
                <a:solidFill>
                  <a:srgbClr val="002060"/>
                </a:solidFill>
                <a:latin typeface="宋体" pitchFamily="2" charset="-122"/>
                <a:ea typeface="宋体" pitchFamily="2" charset="-122"/>
              </a:rPr>
              <a:t>）固定优先级方式</a:t>
            </a:r>
          </a:p>
        </p:txBody>
      </p:sp>
      <p:sp>
        <p:nvSpPr>
          <p:cNvPr id="7" name="矩形 6"/>
          <p:cNvSpPr/>
          <p:nvPr/>
        </p:nvSpPr>
        <p:spPr>
          <a:xfrm>
            <a:off x="360040" y="3197210"/>
            <a:ext cx="4860032" cy="523220"/>
          </a:xfrm>
          <a:prstGeom prst="rect">
            <a:avLst/>
          </a:prstGeom>
        </p:spPr>
        <p:txBody>
          <a:bodyPr wrap="square">
            <a:spAutoFit/>
          </a:bodyPr>
          <a:lstStyle/>
          <a:p>
            <a:r>
              <a:rPr lang="zh-CN" altLang="zh-CN" sz="2800" dirty="0">
                <a:solidFill>
                  <a:srgbClr val="002060"/>
                </a:solidFill>
                <a:latin typeface="宋体" pitchFamily="2" charset="-122"/>
                <a:ea typeface="宋体" pitchFamily="2" charset="-122"/>
              </a:rPr>
              <a:t>（</a:t>
            </a:r>
            <a:r>
              <a:rPr lang="en-US" altLang="zh-CN" sz="2800" dirty="0">
                <a:solidFill>
                  <a:srgbClr val="002060"/>
                </a:solidFill>
                <a:latin typeface="宋体" pitchFamily="2" charset="-122"/>
                <a:ea typeface="宋体" pitchFamily="2" charset="-122"/>
              </a:rPr>
              <a:t>2</a:t>
            </a:r>
            <a:r>
              <a:rPr lang="zh-CN" altLang="zh-CN" sz="2800" dirty="0">
                <a:solidFill>
                  <a:srgbClr val="002060"/>
                </a:solidFill>
                <a:latin typeface="宋体" pitchFamily="2" charset="-122"/>
                <a:ea typeface="宋体" pitchFamily="2" charset="-122"/>
              </a:rPr>
              <a:t>）自动循环优先级方式</a:t>
            </a:r>
          </a:p>
        </p:txBody>
      </p:sp>
      <p:sp>
        <p:nvSpPr>
          <p:cNvPr id="8" name="矩形 7"/>
          <p:cNvSpPr/>
          <p:nvPr/>
        </p:nvSpPr>
        <p:spPr>
          <a:xfrm>
            <a:off x="611560" y="3730883"/>
            <a:ext cx="7920880" cy="811367"/>
          </a:xfrm>
          <a:prstGeom prst="rect">
            <a:avLst/>
          </a:prstGeom>
          <a:solidFill>
            <a:schemeClr val="bg1">
              <a:lumMod val="85000"/>
              <a:alpha val="50196"/>
            </a:schemeClr>
          </a:solidFill>
          <a:ln w="9525">
            <a:solidFill>
              <a:srgbClr val="0070C0"/>
            </a:solidFill>
            <a:prstDash val="dash"/>
            <a:miter lim="800000"/>
            <a:headEnd/>
            <a:tailEnd/>
          </a:ln>
          <a:effectLst/>
        </p:spPr>
        <p:txBody>
          <a:bodyPr wrap="square" lIns="108000" tIns="36000" rIns="108000" bIns="36000">
            <a:spAutoFit/>
          </a:bodyPr>
          <a:lstStyle/>
          <a:p>
            <a:pPr algn="just">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该方式</a:t>
            </a:r>
            <a:r>
              <a:rPr lang="zh-CN" altLang="zh-CN" sz="2400" dirty="0" smtClean="0">
                <a:solidFill>
                  <a:srgbClr val="002060"/>
                </a:solidFill>
                <a:latin typeface="Times New Roman" pitchFamily="18" charset="0"/>
                <a:ea typeface="宋体" pitchFamily="2" charset="-122"/>
                <a:cs typeface="Times New Roman" pitchFamily="18" charset="0"/>
              </a:rPr>
              <a:t>下</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当</a:t>
            </a:r>
            <a:r>
              <a:rPr lang="zh-CN" altLang="zh-CN" sz="2400" dirty="0">
                <a:solidFill>
                  <a:srgbClr val="002060"/>
                </a:solidFill>
                <a:latin typeface="Times New Roman" pitchFamily="18" charset="0"/>
                <a:ea typeface="宋体" pitchFamily="2" charset="-122"/>
                <a:cs typeface="Times New Roman" pitchFamily="18" charset="0"/>
              </a:rPr>
              <a:t>某中断源的中断请求得到服</a:t>
            </a:r>
            <a:r>
              <a:rPr lang="zh-CN" altLang="zh-CN" sz="2400" dirty="0" smtClean="0">
                <a:solidFill>
                  <a:srgbClr val="002060"/>
                </a:solidFill>
                <a:latin typeface="Times New Roman" pitchFamily="18" charset="0"/>
                <a:ea typeface="宋体" pitchFamily="2" charset="-122"/>
                <a:cs typeface="Times New Roman" pitchFamily="18" charset="0"/>
              </a:rPr>
              <a:t>务后其</a:t>
            </a:r>
            <a:r>
              <a:rPr lang="zh-CN" altLang="zh-CN" sz="2400" dirty="0">
                <a:solidFill>
                  <a:srgbClr val="002060"/>
                </a:solidFill>
                <a:latin typeface="Times New Roman" pitchFamily="18" charset="0"/>
                <a:ea typeface="宋体" pitchFamily="2" charset="-122"/>
                <a:cs typeface="Times New Roman" pitchFamily="18" charset="0"/>
              </a:rPr>
              <a:t>优先级自动降为最低，最高优先级分配给它相邻的下一中断源</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10" name="矩形 9"/>
          <p:cNvSpPr/>
          <p:nvPr/>
        </p:nvSpPr>
        <p:spPr>
          <a:xfrm>
            <a:off x="360040" y="4621604"/>
            <a:ext cx="4860032" cy="523220"/>
          </a:xfrm>
          <a:prstGeom prst="rect">
            <a:avLst/>
          </a:prstGeom>
        </p:spPr>
        <p:txBody>
          <a:bodyPr wrap="square">
            <a:spAutoFit/>
          </a:bodyPr>
          <a:lstStyle/>
          <a:p>
            <a:r>
              <a:rPr lang="zh-CN" altLang="zh-CN" sz="2800" dirty="0" smtClean="0">
                <a:solidFill>
                  <a:srgbClr val="002060"/>
                </a:solidFill>
                <a:latin typeface="宋体" pitchFamily="2" charset="-122"/>
                <a:ea typeface="宋体" pitchFamily="2" charset="-122"/>
              </a:rPr>
              <a:t>（</a:t>
            </a:r>
            <a:r>
              <a:rPr lang="en-US" altLang="zh-CN" sz="2800" dirty="0" smtClean="0">
                <a:solidFill>
                  <a:srgbClr val="002060"/>
                </a:solidFill>
                <a:latin typeface="宋体" pitchFamily="2" charset="-122"/>
                <a:ea typeface="宋体" pitchFamily="2" charset="-122"/>
              </a:rPr>
              <a:t>3</a:t>
            </a:r>
            <a:r>
              <a:rPr lang="zh-CN" altLang="zh-CN" sz="2800" dirty="0" smtClean="0">
                <a:solidFill>
                  <a:srgbClr val="002060"/>
                </a:solidFill>
                <a:latin typeface="宋体" pitchFamily="2" charset="-122"/>
                <a:ea typeface="宋体" pitchFamily="2" charset="-122"/>
              </a:rPr>
              <a:t>）</a:t>
            </a:r>
            <a:r>
              <a:rPr lang="zh-CN" altLang="en-US" sz="2800" dirty="0" smtClean="0">
                <a:solidFill>
                  <a:srgbClr val="002060"/>
                </a:solidFill>
                <a:latin typeface="宋体" pitchFamily="2" charset="-122"/>
                <a:ea typeface="宋体" pitchFamily="2" charset="-122"/>
              </a:rPr>
              <a:t>特殊</a:t>
            </a:r>
            <a:r>
              <a:rPr lang="zh-CN" altLang="zh-CN" sz="2800" dirty="0" smtClean="0">
                <a:solidFill>
                  <a:srgbClr val="002060"/>
                </a:solidFill>
                <a:latin typeface="宋体" pitchFamily="2" charset="-122"/>
                <a:ea typeface="宋体" pitchFamily="2" charset="-122"/>
              </a:rPr>
              <a:t>循</a:t>
            </a:r>
            <a:r>
              <a:rPr lang="zh-CN" altLang="zh-CN" sz="2800" dirty="0">
                <a:solidFill>
                  <a:srgbClr val="002060"/>
                </a:solidFill>
                <a:latin typeface="宋体" pitchFamily="2" charset="-122"/>
                <a:ea typeface="宋体" pitchFamily="2" charset="-122"/>
              </a:rPr>
              <a:t>环优先级方式</a:t>
            </a:r>
          </a:p>
        </p:txBody>
      </p:sp>
      <p:sp>
        <p:nvSpPr>
          <p:cNvPr id="11" name="矩形 10"/>
          <p:cNvSpPr/>
          <p:nvPr/>
        </p:nvSpPr>
        <p:spPr>
          <a:xfrm>
            <a:off x="611560" y="5163930"/>
            <a:ext cx="7920880" cy="1180699"/>
          </a:xfrm>
          <a:prstGeom prst="rect">
            <a:avLst/>
          </a:prstGeom>
          <a:solidFill>
            <a:schemeClr val="bg1">
              <a:lumMod val="85000"/>
              <a:alpha val="50196"/>
            </a:schemeClr>
          </a:solidFill>
          <a:ln w="9525">
            <a:solidFill>
              <a:srgbClr val="0070C0"/>
            </a:solidFill>
            <a:prstDash val="dash"/>
            <a:miter lim="800000"/>
            <a:headEnd/>
            <a:tailEnd/>
          </a:ln>
          <a:effectLst/>
        </p:spPr>
        <p:txBody>
          <a:bodyPr wrap="square" lIns="108000" tIns="36000" rIns="108000" bIns="36000">
            <a:spAutoFit/>
          </a:bodyPr>
          <a:lstStyle/>
          <a:p>
            <a:pPr algn="just">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该方</a:t>
            </a:r>
            <a:r>
              <a:rPr lang="zh-CN" altLang="zh-CN" sz="2400" dirty="0" smtClean="0">
                <a:solidFill>
                  <a:srgbClr val="002060"/>
                </a:solidFill>
                <a:latin typeface="Times New Roman" pitchFamily="18" charset="0"/>
                <a:ea typeface="宋体" pitchFamily="2" charset="-122"/>
                <a:cs typeface="Times New Roman" pitchFamily="18" charset="0"/>
              </a:rPr>
              <a:t>式</a:t>
            </a:r>
            <a:r>
              <a:rPr lang="zh-CN" altLang="en-US" sz="2400" dirty="0" smtClean="0">
                <a:solidFill>
                  <a:srgbClr val="002060"/>
                </a:solidFill>
                <a:latin typeface="Times New Roman" pitchFamily="18" charset="0"/>
                <a:ea typeface="宋体" pitchFamily="2" charset="-122"/>
                <a:cs typeface="Times New Roman" pitchFamily="18" charset="0"/>
              </a:rPr>
              <a:t>下，</a:t>
            </a:r>
            <a:r>
              <a:rPr lang="zh-CN" altLang="zh-CN" sz="2400" dirty="0" smtClean="0">
                <a:solidFill>
                  <a:srgbClr val="002060"/>
                </a:solidFill>
                <a:latin typeface="Times New Roman" pitchFamily="18" charset="0"/>
                <a:ea typeface="宋体" pitchFamily="2" charset="-122"/>
                <a:cs typeface="Times New Roman" pitchFamily="18" charset="0"/>
              </a:rPr>
              <a:t>可通</a:t>
            </a:r>
            <a:r>
              <a:rPr lang="zh-CN" altLang="zh-CN" sz="2400" dirty="0">
                <a:solidFill>
                  <a:srgbClr val="002060"/>
                </a:solidFill>
                <a:latin typeface="Times New Roman" pitchFamily="18" charset="0"/>
                <a:ea typeface="宋体" pitchFamily="2" charset="-122"/>
                <a:cs typeface="Times New Roman" pitchFamily="18" charset="0"/>
              </a:rPr>
              <a:t>过编程指定优先级顺序。通过</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操作命令字</a:t>
            </a:r>
            <a:r>
              <a:rPr lang="en-US" altLang="zh-CN" sz="2400" dirty="0" smtClean="0">
                <a:solidFill>
                  <a:srgbClr val="002060"/>
                </a:solidFill>
                <a:latin typeface="Times New Roman" pitchFamily="18" charset="0"/>
                <a:ea typeface="宋体" pitchFamily="2" charset="-122"/>
                <a:cs typeface="Times New Roman" pitchFamily="18" charset="0"/>
              </a:rPr>
              <a:t>OCW2</a:t>
            </a:r>
            <a:r>
              <a:rPr lang="zh-CN" altLang="zh-CN" sz="2400" dirty="0" smtClean="0">
                <a:solidFill>
                  <a:srgbClr val="002060"/>
                </a:solidFill>
                <a:latin typeface="Times New Roman" pitchFamily="18" charset="0"/>
                <a:ea typeface="宋体" pitchFamily="2" charset="-122"/>
                <a:cs typeface="Times New Roman" pitchFamily="18" charset="0"/>
              </a:rPr>
              <a:t>的</a:t>
            </a:r>
            <a:r>
              <a:rPr lang="en-US" altLang="zh-CN" sz="2400" dirty="0">
                <a:solidFill>
                  <a:srgbClr val="002060"/>
                </a:solidFill>
                <a:latin typeface="Times New Roman" pitchFamily="18" charset="0"/>
                <a:ea typeface="宋体" pitchFamily="2" charset="-122"/>
                <a:cs typeface="Times New Roman" pitchFamily="18" charset="0"/>
              </a:rPr>
              <a:t>D2D1D0</a:t>
            </a:r>
            <a:r>
              <a:rPr lang="zh-CN" altLang="zh-CN" sz="2400" dirty="0">
                <a:solidFill>
                  <a:srgbClr val="002060"/>
                </a:solidFill>
                <a:latin typeface="Times New Roman" pitchFamily="18" charset="0"/>
                <a:ea typeface="宋体" pitchFamily="2" charset="-122"/>
                <a:cs typeface="Times New Roman" pitchFamily="18" charset="0"/>
              </a:rPr>
              <a:t>位指定某中断源的优先级为最低，其他自动循环</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636309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0"/>
                                  </p:iterate>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iterate type="lt">
                                    <p:tmAbs val="0"/>
                                  </p:iterate>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iterate type="lt">
                                    <p:tmAbs val="0"/>
                                  </p:iterate>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grpId="2" nodeType="clickEffect">
                                  <p:stCondLst>
                                    <p:cond delay="0"/>
                                  </p:stCondLst>
                                  <p:iterate type="lt">
                                    <p:tmPct val="0"/>
                                  </p:iterate>
                                  <p:childTnLst>
                                    <p:animClr clrSpc="rgb" dir="cw">
                                      <p:cBhvr override="childStyle">
                                        <p:cTn id="14" dur="500" fill="hold"/>
                                        <p:tgtEl>
                                          <p:spTgt spid="6"/>
                                        </p:tgtEl>
                                        <p:attrNameLst>
                                          <p:attrName>style.color</p:attrName>
                                        </p:attrNameLst>
                                      </p:cBhvr>
                                      <p:to>
                                        <a:srgbClr val="FF0000"/>
                                      </p:to>
                                    </p:animClr>
                                  </p:childTnLst>
                                </p:cTn>
                              </p:par>
                              <p:par>
                                <p:cTn id="15" presetID="34" presetClass="emph" presetSubtype="0" fill="hold" grpId="1" nodeType="with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6"/>
                                        </p:tgtEl>
                                        <p:attrNameLst>
                                          <p:attrName>ppt_x</p:attrName>
                                          <p:attrName>ppt_y</p:attrName>
                                        </p:attrNameLst>
                                      </p:cBhvr>
                                    </p:animMotion>
                                    <p:animRot by="1500000">
                                      <p:cBhvr>
                                        <p:cTn id="17" dur="125" fill="hold">
                                          <p:stCondLst>
                                            <p:cond delay="0"/>
                                          </p:stCondLst>
                                        </p:cTn>
                                        <p:tgtEl>
                                          <p:spTgt spid="6"/>
                                        </p:tgtEl>
                                        <p:attrNameLst>
                                          <p:attrName>r</p:attrName>
                                        </p:attrNameLst>
                                      </p:cBhvr>
                                    </p:animRot>
                                    <p:animRot by="-1500000">
                                      <p:cBhvr>
                                        <p:cTn id="18" dur="125" fill="hold">
                                          <p:stCondLst>
                                            <p:cond delay="125"/>
                                          </p:stCondLst>
                                        </p:cTn>
                                        <p:tgtEl>
                                          <p:spTgt spid="6"/>
                                        </p:tgtEl>
                                        <p:attrNameLst>
                                          <p:attrName>r</p:attrName>
                                        </p:attrNameLst>
                                      </p:cBhvr>
                                    </p:animRot>
                                    <p:animRot by="-1500000">
                                      <p:cBhvr>
                                        <p:cTn id="19" dur="125" fill="hold">
                                          <p:stCondLst>
                                            <p:cond delay="250"/>
                                          </p:stCondLst>
                                        </p:cTn>
                                        <p:tgtEl>
                                          <p:spTgt spid="6"/>
                                        </p:tgtEl>
                                        <p:attrNameLst>
                                          <p:attrName>r</p:attrName>
                                        </p:attrNameLst>
                                      </p:cBhvr>
                                    </p:animRot>
                                    <p:animRot by="1500000">
                                      <p:cBhvr>
                                        <p:cTn id="20" dur="125" fill="hold">
                                          <p:stCondLst>
                                            <p:cond delay="375"/>
                                          </p:stCondLst>
                                        </p:cTn>
                                        <p:tgtEl>
                                          <p:spTgt spid="6"/>
                                        </p:tgtEl>
                                        <p:attrNameLst>
                                          <p:attrName>r</p:attrName>
                                        </p:attrNameLst>
                                      </p:cBhvr>
                                    </p:animRot>
                                  </p:childTnLst>
                                </p:cTn>
                              </p:par>
                            </p:childTnLst>
                          </p:cTn>
                        </p:par>
                        <p:par>
                          <p:cTn id="21" fill="hold">
                            <p:stCondLst>
                              <p:cond delay="950"/>
                            </p:stCondLst>
                            <p:childTnLst>
                              <p:par>
                                <p:cTn id="22" presetID="1"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mph" presetSubtype="2" fill="hold" grpId="1" nodeType="clickEffect">
                                  <p:stCondLst>
                                    <p:cond delay="0"/>
                                  </p:stCondLst>
                                  <p:iterate type="lt">
                                    <p:tmPct val="0"/>
                                  </p:iterate>
                                  <p:childTnLst>
                                    <p:animClr clrSpc="rgb" dir="cw">
                                      <p:cBhvr override="childStyle">
                                        <p:cTn id="27" dur="500" fill="hold"/>
                                        <p:tgtEl>
                                          <p:spTgt spid="7"/>
                                        </p:tgtEl>
                                        <p:attrNameLst>
                                          <p:attrName>style.color</p:attrName>
                                        </p:attrNameLst>
                                      </p:cBhvr>
                                      <p:to>
                                        <a:srgbClr val="FF0000"/>
                                      </p:to>
                                    </p:animClr>
                                  </p:childTnLst>
                                </p:cTn>
                              </p:par>
                              <p:par>
                                <p:cTn id="28" presetID="34" presetClass="emph" presetSubtype="0" fill="hold" grpId="2" nodeType="withEffect">
                                  <p:stCondLst>
                                    <p:cond delay="0"/>
                                  </p:stCondLst>
                                  <p:iterate type="lt">
                                    <p:tmPct val="10000"/>
                                  </p:iterate>
                                  <p:childTnLst>
                                    <p:animMotion origin="layout" path="M 0.0 0.0 L 0.0 -0.07213" pathEditMode="relative" ptsTypes="">
                                      <p:cBhvr>
                                        <p:cTn id="29" dur="250" accel="50000" decel="50000" autoRev="1" fill="hold">
                                          <p:stCondLst>
                                            <p:cond delay="0"/>
                                          </p:stCondLst>
                                        </p:cTn>
                                        <p:tgtEl>
                                          <p:spTgt spid="7"/>
                                        </p:tgtEl>
                                        <p:attrNameLst>
                                          <p:attrName>ppt_x</p:attrName>
                                          <p:attrName>ppt_y</p:attrName>
                                        </p:attrNameLst>
                                      </p:cBhvr>
                                    </p:animMotion>
                                    <p:animRot by="1500000">
                                      <p:cBhvr>
                                        <p:cTn id="30" dur="125" fill="hold">
                                          <p:stCondLst>
                                            <p:cond delay="0"/>
                                          </p:stCondLst>
                                        </p:cTn>
                                        <p:tgtEl>
                                          <p:spTgt spid="7"/>
                                        </p:tgtEl>
                                        <p:attrNameLst>
                                          <p:attrName>r</p:attrName>
                                        </p:attrNameLst>
                                      </p:cBhvr>
                                    </p:animRot>
                                    <p:animRot by="-1500000">
                                      <p:cBhvr>
                                        <p:cTn id="31" dur="125" fill="hold">
                                          <p:stCondLst>
                                            <p:cond delay="125"/>
                                          </p:stCondLst>
                                        </p:cTn>
                                        <p:tgtEl>
                                          <p:spTgt spid="7"/>
                                        </p:tgtEl>
                                        <p:attrNameLst>
                                          <p:attrName>r</p:attrName>
                                        </p:attrNameLst>
                                      </p:cBhvr>
                                    </p:animRot>
                                    <p:animRot by="-1500000">
                                      <p:cBhvr>
                                        <p:cTn id="32" dur="125" fill="hold">
                                          <p:stCondLst>
                                            <p:cond delay="250"/>
                                          </p:stCondLst>
                                        </p:cTn>
                                        <p:tgtEl>
                                          <p:spTgt spid="7"/>
                                        </p:tgtEl>
                                        <p:attrNameLst>
                                          <p:attrName>r</p:attrName>
                                        </p:attrNameLst>
                                      </p:cBhvr>
                                    </p:animRot>
                                    <p:animRot by="1500000">
                                      <p:cBhvr>
                                        <p:cTn id="33" dur="125" fill="hold">
                                          <p:stCondLst>
                                            <p:cond delay="375"/>
                                          </p:stCondLst>
                                        </p:cTn>
                                        <p:tgtEl>
                                          <p:spTgt spid="7"/>
                                        </p:tgtEl>
                                        <p:attrNameLst>
                                          <p:attrName>r</p:attrName>
                                        </p:attrNameLst>
                                      </p:cBhvr>
                                    </p:animRot>
                                  </p:childTnLst>
                                </p:cTn>
                              </p:par>
                            </p:childTnLst>
                          </p:cTn>
                        </p:par>
                        <p:par>
                          <p:cTn id="34" fill="hold">
                            <p:stCondLst>
                              <p:cond delay="1050"/>
                            </p:stCondLst>
                            <p:childTnLst>
                              <p:par>
                                <p:cTn id="35" presetID="1"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3" presetClass="emph" presetSubtype="2" fill="hold" grpId="1" nodeType="clickEffect">
                                  <p:stCondLst>
                                    <p:cond delay="0"/>
                                  </p:stCondLst>
                                  <p:iterate type="lt">
                                    <p:tmPct val="0"/>
                                  </p:iterate>
                                  <p:childTnLst>
                                    <p:animClr clrSpc="rgb" dir="cw">
                                      <p:cBhvr override="childStyle">
                                        <p:cTn id="40" dur="500" fill="hold"/>
                                        <p:tgtEl>
                                          <p:spTgt spid="10"/>
                                        </p:tgtEl>
                                        <p:attrNameLst>
                                          <p:attrName>style.color</p:attrName>
                                        </p:attrNameLst>
                                      </p:cBhvr>
                                      <p:to>
                                        <a:srgbClr val="FF0000"/>
                                      </p:to>
                                    </p:animClr>
                                  </p:childTnLst>
                                </p:cTn>
                              </p:par>
                              <p:par>
                                <p:cTn id="41" presetID="34" presetClass="emph" presetSubtype="0" fill="hold" grpId="2" nodeType="withEffect">
                                  <p:stCondLst>
                                    <p:cond delay="0"/>
                                  </p:stCondLst>
                                  <p:iterate type="lt">
                                    <p:tmPct val="10000"/>
                                  </p:iterate>
                                  <p:childTnLst>
                                    <p:animMotion origin="layout" path="M 0.0 0.0 L 0.0 -0.07213" pathEditMode="relative" ptsTypes="">
                                      <p:cBhvr>
                                        <p:cTn id="42" dur="250" accel="50000" decel="50000" autoRev="1" fill="hold">
                                          <p:stCondLst>
                                            <p:cond delay="0"/>
                                          </p:stCondLst>
                                        </p:cTn>
                                        <p:tgtEl>
                                          <p:spTgt spid="10"/>
                                        </p:tgtEl>
                                        <p:attrNameLst>
                                          <p:attrName>ppt_x</p:attrName>
                                          <p:attrName>ppt_y</p:attrName>
                                        </p:attrNameLst>
                                      </p:cBhvr>
                                    </p:animMotion>
                                    <p:animRot by="1500000">
                                      <p:cBhvr>
                                        <p:cTn id="43" dur="125" fill="hold">
                                          <p:stCondLst>
                                            <p:cond delay="0"/>
                                          </p:stCondLst>
                                        </p:cTn>
                                        <p:tgtEl>
                                          <p:spTgt spid="10"/>
                                        </p:tgtEl>
                                        <p:attrNameLst>
                                          <p:attrName>r</p:attrName>
                                        </p:attrNameLst>
                                      </p:cBhvr>
                                    </p:animRot>
                                    <p:animRot by="-1500000">
                                      <p:cBhvr>
                                        <p:cTn id="44" dur="125" fill="hold">
                                          <p:stCondLst>
                                            <p:cond delay="125"/>
                                          </p:stCondLst>
                                        </p:cTn>
                                        <p:tgtEl>
                                          <p:spTgt spid="10"/>
                                        </p:tgtEl>
                                        <p:attrNameLst>
                                          <p:attrName>r</p:attrName>
                                        </p:attrNameLst>
                                      </p:cBhvr>
                                    </p:animRot>
                                    <p:animRot by="-1500000">
                                      <p:cBhvr>
                                        <p:cTn id="45" dur="125" fill="hold">
                                          <p:stCondLst>
                                            <p:cond delay="250"/>
                                          </p:stCondLst>
                                        </p:cTn>
                                        <p:tgtEl>
                                          <p:spTgt spid="10"/>
                                        </p:tgtEl>
                                        <p:attrNameLst>
                                          <p:attrName>r</p:attrName>
                                        </p:attrNameLst>
                                      </p:cBhvr>
                                    </p:animRot>
                                    <p:animRot by="1500000">
                                      <p:cBhvr>
                                        <p:cTn id="46" dur="125" fill="hold">
                                          <p:stCondLst>
                                            <p:cond delay="375"/>
                                          </p:stCondLst>
                                        </p:cTn>
                                        <p:tgtEl>
                                          <p:spTgt spid="10"/>
                                        </p:tgtEl>
                                        <p:attrNameLst>
                                          <p:attrName>r</p:attrName>
                                        </p:attrNameLst>
                                      </p:cBhvr>
                                    </p:animRot>
                                  </p:childTnLst>
                                </p:cTn>
                              </p:par>
                            </p:childTnLst>
                          </p:cTn>
                        </p:par>
                        <p:par>
                          <p:cTn id="47" fill="hold">
                            <p:stCondLst>
                              <p:cond delay="1050"/>
                            </p:stCondLst>
                            <p:childTnLst>
                              <p:par>
                                <p:cTn id="48" presetID="1"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6" grpId="1"/>
      <p:bldP spid="6" grpId="2"/>
      <p:bldP spid="7" grpId="0"/>
      <p:bldP spid="7" grpId="1"/>
      <p:bldP spid="7" grpId="2"/>
      <p:bldP spid="8" grpId="0" animBg="1"/>
      <p:bldP spid="10" grpId="0"/>
      <p:bldP spid="10" grpId="1"/>
      <p:bldP spid="10" grpId="2"/>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3262432"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3</a:t>
            </a:r>
            <a:r>
              <a:rPr lang="zh-CN" altLang="zh-CN" sz="3200" b="0" spc="0" dirty="0">
                <a:solidFill>
                  <a:schemeClr val="tx1"/>
                </a:solidFill>
                <a:ea typeface="黑体" pitchFamily="49" charset="-122"/>
              </a:rPr>
              <a:t>．中断</a:t>
            </a:r>
            <a:r>
              <a:rPr lang="zh-CN" altLang="en-US" sz="3200" b="0" spc="0" dirty="0">
                <a:solidFill>
                  <a:schemeClr val="tx1"/>
                </a:solidFill>
                <a:ea typeface="黑体" pitchFamily="49" charset="-122"/>
              </a:rPr>
              <a:t>屏蔽方式</a:t>
            </a:r>
          </a:p>
        </p:txBody>
      </p:sp>
      <p:sp>
        <p:nvSpPr>
          <p:cNvPr id="9"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8.3.4  8259A</a:t>
            </a:r>
            <a:r>
              <a:rPr lang="zh-CN" altLang="zh-CN" smtClean="0"/>
              <a:t>的中断管理方式</a:t>
            </a:r>
            <a:endParaRPr lang="zh-CN" altLang="en-US" dirty="0"/>
          </a:p>
        </p:txBody>
      </p:sp>
      <p:sp>
        <p:nvSpPr>
          <p:cNvPr id="4" name="矩形 3"/>
          <p:cNvSpPr/>
          <p:nvPr/>
        </p:nvSpPr>
        <p:spPr>
          <a:xfrm>
            <a:off x="755576" y="2317348"/>
            <a:ext cx="7632848" cy="986978"/>
          </a:xfrm>
          <a:prstGeom prst="rect">
            <a:avLst/>
          </a:prstGeom>
          <a:solidFill>
            <a:schemeClr val="bg2">
              <a:lumMod val="20000"/>
              <a:lumOff val="80000"/>
              <a:alpha val="50196"/>
            </a:schemeClr>
          </a:solidFill>
          <a:ln w="9525">
            <a:solidFill>
              <a:srgbClr val="00B050"/>
            </a:solidFill>
            <a:prstDash val="dash"/>
            <a:miter lim="800000"/>
            <a:headEnd/>
            <a:tailEnd/>
          </a:ln>
          <a:effectLst/>
        </p:spPr>
        <p:txBody>
          <a:bodyPr wrap="square" tIns="108000" bIns="72000">
            <a:spAutoFit/>
          </a:bodyPr>
          <a:lstStyle/>
          <a:p>
            <a:pPr algn="just">
              <a:lnSpc>
                <a:spcPct val="114000"/>
              </a:lnSpc>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该方式是对中断屏蔽寄存器</a:t>
            </a:r>
            <a:r>
              <a:rPr lang="en-US" altLang="zh-CN" sz="2400" dirty="0">
                <a:solidFill>
                  <a:srgbClr val="002060"/>
                </a:solidFill>
                <a:latin typeface="Times New Roman" pitchFamily="18" charset="0"/>
                <a:ea typeface="宋体" pitchFamily="2" charset="-122"/>
                <a:cs typeface="Times New Roman" pitchFamily="18" charset="0"/>
              </a:rPr>
              <a:t>IMR</a:t>
            </a:r>
            <a:r>
              <a:rPr lang="zh-CN" altLang="zh-CN" sz="2400" dirty="0">
                <a:solidFill>
                  <a:srgbClr val="002060"/>
                </a:solidFill>
                <a:latin typeface="Times New Roman" pitchFamily="18" charset="0"/>
                <a:ea typeface="宋体" pitchFamily="2" charset="-122"/>
                <a:cs typeface="Times New Roman" pitchFamily="18" charset="0"/>
              </a:rPr>
              <a:t>的某一位或几位置</a:t>
            </a:r>
            <a:r>
              <a:rPr lang="en-US" altLang="zh-CN" sz="2400" dirty="0">
                <a:solidFill>
                  <a:srgbClr val="002060"/>
                </a:solidFill>
                <a:latin typeface="Times New Roman" pitchFamily="18" charset="0"/>
                <a:ea typeface="宋体" pitchFamily="2" charset="-122"/>
                <a:cs typeface="Times New Roman" pitchFamily="18" charset="0"/>
              </a:rPr>
              <a:t>1</a:t>
            </a:r>
            <a:r>
              <a:rPr lang="zh-CN" altLang="zh-CN" sz="2400" dirty="0">
                <a:solidFill>
                  <a:srgbClr val="002060"/>
                </a:solidFill>
                <a:latin typeface="Times New Roman" pitchFamily="18" charset="0"/>
                <a:ea typeface="宋体" pitchFamily="2" charset="-122"/>
                <a:cs typeface="Times New Roman" pitchFamily="18" charset="0"/>
              </a:rPr>
              <a:t>，从而屏蔽相对应的中断请求</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5" name="矩形 4"/>
          <p:cNvSpPr/>
          <p:nvPr/>
        </p:nvSpPr>
        <p:spPr>
          <a:xfrm>
            <a:off x="360040" y="1772816"/>
            <a:ext cx="4211960" cy="523220"/>
          </a:xfrm>
          <a:prstGeom prst="rect">
            <a:avLst/>
          </a:prstGeom>
        </p:spPr>
        <p:txBody>
          <a:bodyPr wrap="square">
            <a:spAutoFit/>
          </a:bodyPr>
          <a:lstStyle/>
          <a:p>
            <a:r>
              <a:rPr lang="zh-CN" altLang="zh-CN" sz="2800" dirty="0">
                <a:solidFill>
                  <a:srgbClr val="002060"/>
                </a:solidFill>
                <a:latin typeface="宋体" pitchFamily="2" charset="-122"/>
                <a:ea typeface="宋体" pitchFamily="2" charset="-122"/>
              </a:rPr>
              <a:t>（</a:t>
            </a:r>
            <a:r>
              <a:rPr lang="en-US" altLang="zh-CN" sz="2800" dirty="0">
                <a:solidFill>
                  <a:srgbClr val="002060"/>
                </a:solidFill>
                <a:latin typeface="宋体" pitchFamily="2" charset="-122"/>
                <a:ea typeface="宋体" pitchFamily="2" charset="-122"/>
              </a:rPr>
              <a:t>1</a:t>
            </a:r>
            <a:r>
              <a:rPr lang="zh-CN" altLang="zh-CN" sz="2800" dirty="0">
                <a:solidFill>
                  <a:srgbClr val="002060"/>
                </a:solidFill>
                <a:latin typeface="宋体" pitchFamily="2" charset="-122"/>
                <a:ea typeface="宋体" pitchFamily="2" charset="-122"/>
              </a:rPr>
              <a:t>）普</a:t>
            </a:r>
            <a:r>
              <a:rPr lang="zh-CN" altLang="zh-CN" sz="2800" dirty="0" smtClean="0">
                <a:solidFill>
                  <a:srgbClr val="002060"/>
                </a:solidFill>
                <a:latin typeface="宋体" pitchFamily="2" charset="-122"/>
                <a:ea typeface="宋体" pitchFamily="2" charset="-122"/>
              </a:rPr>
              <a:t>通</a:t>
            </a:r>
            <a:r>
              <a:rPr lang="zh-CN" altLang="en-US" sz="2800" dirty="0" smtClean="0">
                <a:solidFill>
                  <a:srgbClr val="002060"/>
                </a:solidFill>
                <a:latin typeface="宋体" pitchFamily="2" charset="-122"/>
                <a:ea typeface="宋体" pitchFamily="2" charset="-122"/>
              </a:rPr>
              <a:t>屏蔽</a:t>
            </a:r>
            <a:r>
              <a:rPr lang="zh-CN" altLang="zh-CN" sz="2800" dirty="0" smtClean="0">
                <a:solidFill>
                  <a:srgbClr val="002060"/>
                </a:solidFill>
                <a:latin typeface="宋体" pitchFamily="2" charset="-122"/>
                <a:ea typeface="宋体" pitchFamily="2" charset="-122"/>
              </a:rPr>
              <a:t>方式</a:t>
            </a:r>
            <a:endParaRPr lang="zh-CN" altLang="zh-CN" sz="2800" dirty="0">
              <a:solidFill>
                <a:srgbClr val="002060"/>
              </a:solidFill>
              <a:latin typeface="宋体" pitchFamily="2" charset="-122"/>
              <a:ea typeface="宋体" pitchFamily="2" charset="-122"/>
            </a:endParaRPr>
          </a:p>
        </p:txBody>
      </p:sp>
      <p:sp>
        <p:nvSpPr>
          <p:cNvPr id="6" name="矩形 5"/>
          <p:cNvSpPr/>
          <p:nvPr/>
        </p:nvSpPr>
        <p:spPr>
          <a:xfrm>
            <a:off x="360040" y="3485242"/>
            <a:ext cx="4211960" cy="523220"/>
          </a:xfrm>
          <a:prstGeom prst="rect">
            <a:avLst/>
          </a:prstGeom>
        </p:spPr>
        <p:txBody>
          <a:bodyPr wrap="square">
            <a:spAutoFit/>
          </a:bodyPr>
          <a:lstStyle/>
          <a:p>
            <a:r>
              <a:rPr lang="zh-CN" altLang="zh-CN" sz="2800" dirty="0" smtClean="0">
                <a:solidFill>
                  <a:srgbClr val="002060"/>
                </a:solidFill>
                <a:latin typeface="宋体" pitchFamily="2" charset="-122"/>
                <a:ea typeface="宋体" pitchFamily="2" charset="-122"/>
              </a:rPr>
              <a:t>（</a:t>
            </a:r>
            <a:r>
              <a:rPr lang="en-US" altLang="zh-CN" sz="2800" dirty="0">
                <a:solidFill>
                  <a:srgbClr val="002060"/>
                </a:solidFill>
                <a:latin typeface="宋体" pitchFamily="2" charset="-122"/>
                <a:ea typeface="宋体" pitchFamily="2" charset="-122"/>
              </a:rPr>
              <a:t>2</a:t>
            </a:r>
            <a:r>
              <a:rPr lang="zh-CN" altLang="zh-CN" sz="2800" dirty="0">
                <a:solidFill>
                  <a:srgbClr val="002060"/>
                </a:solidFill>
                <a:latin typeface="宋体" pitchFamily="2" charset="-122"/>
                <a:ea typeface="宋体" pitchFamily="2" charset="-122"/>
              </a:rPr>
              <a:t>）特</a:t>
            </a:r>
            <a:r>
              <a:rPr lang="zh-CN" altLang="zh-CN" sz="2800" dirty="0" smtClean="0">
                <a:solidFill>
                  <a:srgbClr val="002060"/>
                </a:solidFill>
                <a:latin typeface="宋体" pitchFamily="2" charset="-122"/>
                <a:ea typeface="宋体" pitchFamily="2" charset="-122"/>
              </a:rPr>
              <a:t>殊</a:t>
            </a:r>
            <a:r>
              <a:rPr lang="zh-CN" altLang="en-US" sz="2800" dirty="0" smtClean="0">
                <a:solidFill>
                  <a:srgbClr val="002060"/>
                </a:solidFill>
                <a:latin typeface="宋体" pitchFamily="2" charset="-122"/>
                <a:ea typeface="宋体" pitchFamily="2" charset="-122"/>
              </a:rPr>
              <a:t>屏蔽</a:t>
            </a:r>
            <a:r>
              <a:rPr lang="zh-CN" altLang="zh-CN" sz="2800" dirty="0" smtClean="0">
                <a:solidFill>
                  <a:srgbClr val="002060"/>
                </a:solidFill>
                <a:latin typeface="宋体" pitchFamily="2" charset="-122"/>
                <a:ea typeface="宋体" pitchFamily="2" charset="-122"/>
              </a:rPr>
              <a:t>方</a:t>
            </a:r>
            <a:r>
              <a:rPr lang="zh-CN" altLang="zh-CN" sz="2800" dirty="0">
                <a:solidFill>
                  <a:srgbClr val="002060"/>
                </a:solidFill>
                <a:latin typeface="宋体" pitchFamily="2" charset="-122"/>
                <a:ea typeface="宋体" pitchFamily="2" charset="-122"/>
              </a:rPr>
              <a:t>式</a:t>
            </a:r>
          </a:p>
        </p:txBody>
      </p:sp>
      <p:sp>
        <p:nvSpPr>
          <p:cNvPr id="7" name="矩形 6"/>
          <p:cNvSpPr/>
          <p:nvPr/>
        </p:nvSpPr>
        <p:spPr>
          <a:xfrm>
            <a:off x="755576" y="4018915"/>
            <a:ext cx="7632848" cy="2250016"/>
          </a:xfrm>
          <a:prstGeom prst="rect">
            <a:avLst/>
          </a:prstGeom>
          <a:solidFill>
            <a:schemeClr val="bg2">
              <a:lumMod val="20000"/>
              <a:lumOff val="80000"/>
              <a:alpha val="50196"/>
            </a:schemeClr>
          </a:solidFill>
          <a:ln w="9525">
            <a:solidFill>
              <a:srgbClr val="00B050"/>
            </a:solidFill>
            <a:prstDash val="dash"/>
            <a:miter lim="800000"/>
            <a:headEnd/>
            <a:tailEnd/>
          </a:ln>
          <a:effectLst/>
        </p:spPr>
        <p:txBody>
          <a:bodyPr wrap="square" tIns="108000" bIns="72000">
            <a:spAutoFit/>
          </a:bodyPr>
          <a:lstStyle/>
          <a:p>
            <a:pPr algn="just">
              <a:lnSpc>
                <a:spcPct val="114000"/>
              </a:lnSpc>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该方式下，在某个中断处理过程中，所有未被屏蔽的中断请求均可被响应，即使低级别的中断请求也可以进入。特殊屏蔽方式可以在系统运行过程中的任何时候根据需要进行设置或禁止，从而动态地改变系统的优先结构。</a:t>
            </a:r>
          </a:p>
        </p:txBody>
      </p:sp>
    </p:spTree>
    <p:extLst>
      <p:ext uri="{BB962C8B-B14F-4D97-AF65-F5344CB8AC3E}">
        <p14:creationId xmlns:p14="http://schemas.microsoft.com/office/powerpoint/2010/main" val="1354325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mph" presetSubtype="2" fill="hold" grpId="2" nodeType="clickEffect">
                                  <p:stCondLst>
                                    <p:cond delay="0"/>
                                  </p:stCondLst>
                                  <p:childTnLst>
                                    <p:animClr clrSpc="rgb" dir="cw">
                                      <p:cBhvr override="childStyle">
                                        <p:cTn id="12" dur="500" fill="hold"/>
                                        <p:tgtEl>
                                          <p:spTgt spid="5"/>
                                        </p:tgtEl>
                                        <p:attrNameLst>
                                          <p:attrName>style.color</p:attrName>
                                        </p:attrNameLst>
                                      </p:cBhvr>
                                      <p:to>
                                        <a:srgbClr val="FF0000"/>
                                      </p:to>
                                    </p:animClr>
                                  </p:childTnLst>
                                </p:cTn>
                              </p:par>
                              <p:par>
                                <p:cTn id="13" presetID="32" presetClass="emph" presetSubtype="0" fill="hold" grpId="1" nodeType="withEffect">
                                  <p:stCondLst>
                                    <p:cond delay="0"/>
                                  </p:stCondLst>
                                  <p:childTnLst>
                                    <p:animRot by="120000">
                                      <p:cBhvr>
                                        <p:cTn id="14" dur="150" fill="hold">
                                          <p:stCondLst>
                                            <p:cond delay="0"/>
                                          </p:stCondLst>
                                        </p:cTn>
                                        <p:tgtEl>
                                          <p:spTgt spid="5"/>
                                        </p:tgtEl>
                                        <p:attrNameLst>
                                          <p:attrName>r</p:attrName>
                                        </p:attrNameLst>
                                      </p:cBhvr>
                                    </p:animRot>
                                    <p:animRot by="-240000">
                                      <p:cBhvr>
                                        <p:cTn id="15" dur="300" fill="hold">
                                          <p:stCondLst>
                                            <p:cond delay="300"/>
                                          </p:stCondLst>
                                        </p:cTn>
                                        <p:tgtEl>
                                          <p:spTgt spid="5"/>
                                        </p:tgtEl>
                                        <p:attrNameLst>
                                          <p:attrName>r</p:attrName>
                                        </p:attrNameLst>
                                      </p:cBhvr>
                                    </p:animRot>
                                    <p:animRot by="240000">
                                      <p:cBhvr>
                                        <p:cTn id="16" dur="300" fill="hold">
                                          <p:stCondLst>
                                            <p:cond delay="600"/>
                                          </p:stCondLst>
                                        </p:cTn>
                                        <p:tgtEl>
                                          <p:spTgt spid="5"/>
                                        </p:tgtEl>
                                        <p:attrNameLst>
                                          <p:attrName>r</p:attrName>
                                        </p:attrNameLst>
                                      </p:cBhvr>
                                    </p:animRot>
                                    <p:animRot by="-240000">
                                      <p:cBhvr>
                                        <p:cTn id="17" dur="300" fill="hold">
                                          <p:stCondLst>
                                            <p:cond delay="900"/>
                                          </p:stCondLst>
                                        </p:cTn>
                                        <p:tgtEl>
                                          <p:spTgt spid="5"/>
                                        </p:tgtEl>
                                        <p:attrNameLst>
                                          <p:attrName>r</p:attrName>
                                        </p:attrNameLst>
                                      </p:cBhvr>
                                    </p:animRot>
                                    <p:animRot by="120000">
                                      <p:cBhvr>
                                        <p:cTn id="18" dur="300" fill="hold">
                                          <p:stCondLst>
                                            <p:cond delay="1200"/>
                                          </p:stCondLst>
                                        </p:cTn>
                                        <p:tgtEl>
                                          <p:spTgt spid="5"/>
                                        </p:tgtEl>
                                        <p:attrNameLst>
                                          <p:attrName>r</p:attrName>
                                        </p:attrNameLst>
                                      </p:cBhvr>
                                    </p:animRot>
                                  </p:childTnLst>
                                </p:cTn>
                              </p:par>
                            </p:childTnLst>
                          </p:cTn>
                        </p:par>
                        <p:par>
                          <p:cTn id="19" fill="hold">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3" presetClass="emph" presetSubtype="2" fill="hold" grpId="1" nodeType="clickEffect">
                                  <p:stCondLst>
                                    <p:cond delay="0"/>
                                  </p:stCondLst>
                                  <p:childTnLst>
                                    <p:animClr clrSpc="rgb" dir="cw">
                                      <p:cBhvr override="childStyle">
                                        <p:cTn id="25" dur="500" fill="hold"/>
                                        <p:tgtEl>
                                          <p:spTgt spid="6"/>
                                        </p:tgtEl>
                                        <p:attrNameLst>
                                          <p:attrName>style.color</p:attrName>
                                        </p:attrNameLst>
                                      </p:cBhvr>
                                      <p:to>
                                        <a:srgbClr val="FF0000"/>
                                      </p:to>
                                    </p:animClr>
                                  </p:childTnLst>
                                </p:cTn>
                              </p:par>
                              <p:par>
                                <p:cTn id="26" presetID="32" presetClass="emph" presetSubtype="0" fill="hold" grpId="2" nodeType="withEffect">
                                  <p:stCondLst>
                                    <p:cond delay="0"/>
                                  </p:stCondLst>
                                  <p:childTnLst>
                                    <p:animRot by="120000">
                                      <p:cBhvr>
                                        <p:cTn id="27" dur="150" fill="hold">
                                          <p:stCondLst>
                                            <p:cond delay="0"/>
                                          </p:stCondLst>
                                        </p:cTn>
                                        <p:tgtEl>
                                          <p:spTgt spid="6"/>
                                        </p:tgtEl>
                                        <p:attrNameLst>
                                          <p:attrName>r</p:attrName>
                                        </p:attrNameLst>
                                      </p:cBhvr>
                                    </p:animRot>
                                    <p:animRot by="-240000">
                                      <p:cBhvr>
                                        <p:cTn id="28" dur="300" fill="hold">
                                          <p:stCondLst>
                                            <p:cond delay="300"/>
                                          </p:stCondLst>
                                        </p:cTn>
                                        <p:tgtEl>
                                          <p:spTgt spid="6"/>
                                        </p:tgtEl>
                                        <p:attrNameLst>
                                          <p:attrName>r</p:attrName>
                                        </p:attrNameLst>
                                      </p:cBhvr>
                                    </p:animRot>
                                    <p:animRot by="240000">
                                      <p:cBhvr>
                                        <p:cTn id="29" dur="300" fill="hold">
                                          <p:stCondLst>
                                            <p:cond delay="600"/>
                                          </p:stCondLst>
                                        </p:cTn>
                                        <p:tgtEl>
                                          <p:spTgt spid="6"/>
                                        </p:tgtEl>
                                        <p:attrNameLst>
                                          <p:attrName>r</p:attrName>
                                        </p:attrNameLst>
                                      </p:cBhvr>
                                    </p:animRot>
                                    <p:animRot by="-240000">
                                      <p:cBhvr>
                                        <p:cTn id="30" dur="300" fill="hold">
                                          <p:stCondLst>
                                            <p:cond delay="900"/>
                                          </p:stCondLst>
                                        </p:cTn>
                                        <p:tgtEl>
                                          <p:spTgt spid="6"/>
                                        </p:tgtEl>
                                        <p:attrNameLst>
                                          <p:attrName>r</p:attrName>
                                        </p:attrNameLst>
                                      </p:cBhvr>
                                    </p:animRot>
                                    <p:animRot by="120000">
                                      <p:cBhvr>
                                        <p:cTn id="31" dur="300" fill="hold">
                                          <p:stCondLst>
                                            <p:cond delay="1200"/>
                                          </p:stCondLst>
                                        </p:cTn>
                                        <p:tgtEl>
                                          <p:spTgt spid="6"/>
                                        </p:tgtEl>
                                        <p:attrNameLst>
                                          <p:attrName>r</p:attrName>
                                        </p:attrNameLst>
                                      </p:cBhvr>
                                    </p:animRot>
                                  </p:childTnLst>
                                </p:cTn>
                              </p:par>
                            </p:childTnLst>
                          </p:cTn>
                        </p:par>
                        <p:par>
                          <p:cTn id="32" fill="hold">
                            <p:stCondLst>
                              <p:cond delay="1500"/>
                            </p:stCondLst>
                            <p:childTnLst>
                              <p:par>
                                <p:cTn id="33" presetID="1"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 grpId="1"/>
      <p:bldP spid="5" grpId="2"/>
      <p:bldP spid="6" grpId="0"/>
      <p:bldP spid="6" grpId="1"/>
      <p:bldP spid="6" grpId="2"/>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3262432"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4</a:t>
            </a:r>
            <a:r>
              <a:rPr lang="zh-CN" altLang="zh-CN" sz="3200" b="0" spc="0" dirty="0">
                <a:solidFill>
                  <a:schemeClr val="tx1"/>
                </a:solidFill>
                <a:ea typeface="黑体" pitchFamily="49" charset="-122"/>
              </a:rPr>
              <a:t>．中断</a:t>
            </a:r>
            <a:r>
              <a:rPr lang="zh-CN" altLang="en-US" sz="3200" b="0" spc="0" dirty="0">
                <a:solidFill>
                  <a:schemeClr val="tx1"/>
                </a:solidFill>
                <a:ea typeface="黑体" pitchFamily="49" charset="-122"/>
              </a:rPr>
              <a:t>结束方式</a:t>
            </a:r>
          </a:p>
        </p:txBody>
      </p:sp>
      <p:sp>
        <p:nvSpPr>
          <p:cNvPr id="9"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8.3.4  8259A</a:t>
            </a:r>
            <a:r>
              <a:rPr lang="zh-CN" altLang="zh-CN" smtClean="0"/>
              <a:t>的中断管理方式</a:t>
            </a:r>
            <a:endParaRPr lang="zh-CN" altLang="en-US" dirty="0"/>
          </a:p>
        </p:txBody>
      </p:sp>
      <mc:AlternateContent xmlns:mc="http://schemas.openxmlformats.org/markup-compatibility/2006" xmlns:a14="http://schemas.microsoft.com/office/drawing/2010/main">
        <mc:Choice Requires="a14">
          <p:sp>
            <p:nvSpPr>
              <p:cNvPr id="4" name="矩形 3"/>
              <p:cNvSpPr/>
              <p:nvPr/>
            </p:nvSpPr>
            <p:spPr>
              <a:xfrm>
                <a:off x="611560" y="2317348"/>
                <a:ext cx="7920880" cy="760017"/>
              </a:xfrm>
              <a:prstGeom prst="rect">
                <a:avLst/>
              </a:prstGeom>
              <a:solidFill>
                <a:schemeClr val="bg1">
                  <a:lumMod val="85000"/>
                  <a:alpha val="50196"/>
                </a:schemeClr>
              </a:solidFill>
              <a:ln w="9525">
                <a:solidFill>
                  <a:srgbClr val="C00000"/>
                </a:solidFill>
                <a:prstDash val="dash"/>
                <a:miter lim="800000"/>
                <a:headEnd/>
                <a:tailEnd/>
              </a:ln>
              <a:effectLst/>
            </p:spPr>
            <p:txBody>
              <a:bodyPr wrap="square" lIns="108000" tIns="46800" rIns="108000" bIns="46800">
                <a:spAutoFit/>
              </a:bodyPr>
              <a:lstStyle/>
              <a:p>
                <a:pPr algn="just">
                  <a:lnSpc>
                    <a:spcPct val="90000"/>
                  </a:lnSpc>
                  <a:spcBef>
                    <a:spcPts val="300"/>
                  </a:spcBef>
                  <a:spcAft>
                    <a:spcPts val="300"/>
                  </a:spcAft>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在</a:t>
                </a:r>
                <a:r>
                  <a:rPr lang="zh-CN" altLang="zh-CN" sz="2400" dirty="0">
                    <a:solidFill>
                      <a:srgbClr val="002060"/>
                    </a:solidFill>
                    <a:latin typeface="Times New Roman" pitchFamily="18" charset="0"/>
                    <a:ea typeface="宋体" pitchFamily="2" charset="-122"/>
                    <a:cs typeface="Times New Roman" pitchFamily="18" charset="0"/>
                  </a:rPr>
                  <a:t>第</a:t>
                </a:r>
                <a:r>
                  <a:rPr lang="en-US" altLang="zh-CN" sz="2400" dirty="0">
                    <a:solidFill>
                      <a:srgbClr val="002060"/>
                    </a:solidFill>
                    <a:latin typeface="Times New Roman" pitchFamily="18" charset="0"/>
                    <a:ea typeface="宋体" pitchFamily="2" charset="-122"/>
                    <a:cs typeface="Times New Roman" pitchFamily="18" charset="0"/>
                  </a:rPr>
                  <a:t>2</a:t>
                </a:r>
                <a:r>
                  <a:rPr lang="zh-CN" altLang="zh-CN" sz="2400" dirty="0">
                    <a:solidFill>
                      <a:srgbClr val="002060"/>
                    </a:solidFill>
                    <a:latin typeface="Times New Roman" pitchFamily="18" charset="0"/>
                    <a:ea typeface="宋体" pitchFamily="2" charset="-122"/>
                    <a:cs typeface="Times New Roman" pitchFamily="18" charset="0"/>
                  </a:rPr>
                  <a:t>个中断响应信</a:t>
                </a:r>
                <a:r>
                  <a:rPr lang="zh-CN" altLang="zh-CN" sz="2400" dirty="0" smtClean="0">
                    <a:solidFill>
                      <a:srgbClr val="002060"/>
                    </a:solidFill>
                    <a:latin typeface="Times New Roman" pitchFamily="18" charset="0"/>
                    <a:ea typeface="宋体" pitchFamily="2" charset="-122"/>
                    <a:cs typeface="Times New Roman" pitchFamily="18" charset="0"/>
                  </a:rPr>
                  <a:t>号</a:t>
                </a:r>
                <a14:m>
                  <m:oMath xmlns:m="http://schemas.openxmlformats.org/officeDocument/2006/math">
                    <m:acc>
                      <m:accPr>
                        <m:chr m:val="̅"/>
                        <m:ctrlPr>
                          <a:rPr lang="zh-CN" altLang="en-US" sz="2400" i="1" smtClean="0">
                            <a:solidFill>
                              <a:srgbClr val="002060"/>
                            </a:solidFill>
                            <a:latin typeface="Cambria Math"/>
                            <a:ea typeface="宋体" pitchFamily="2" charset="-122"/>
                            <a:cs typeface="Times New Roman" pitchFamily="18" charset="0"/>
                          </a:rPr>
                        </m:ctrlPr>
                      </m:accPr>
                      <m:e>
                        <m:r>
                          <m:rPr>
                            <m:sty m:val="p"/>
                          </m:rPr>
                          <a:rPr lang="en-US" altLang="zh-CN" sz="2400" b="0" i="0" smtClean="0">
                            <a:solidFill>
                              <a:srgbClr val="002060"/>
                            </a:solidFill>
                            <a:latin typeface="Cambria Math"/>
                            <a:ea typeface="宋体" pitchFamily="2" charset="-122"/>
                            <a:cs typeface="Times New Roman" pitchFamily="18" charset="0"/>
                          </a:rPr>
                          <m:t>INTA</m:t>
                        </m:r>
                      </m:e>
                    </m:acc>
                  </m:oMath>
                </a14:m>
                <a:r>
                  <a:rPr lang="en-US" altLang="zh-CN" sz="2400" dirty="0" smtClean="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结束时，</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自动将</a:t>
                </a:r>
                <a:r>
                  <a:rPr lang="en-US" altLang="zh-CN" sz="2400" dirty="0">
                    <a:solidFill>
                      <a:srgbClr val="002060"/>
                    </a:solidFill>
                    <a:latin typeface="Times New Roman" pitchFamily="18" charset="0"/>
                    <a:ea typeface="宋体" pitchFamily="2" charset="-122"/>
                    <a:cs typeface="Times New Roman" pitchFamily="18" charset="0"/>
                  </a:rPr>
                  <a:t>ISR</a:t>
                </a:r>
                <a:r>
                  <a:rPr lang="zh-CN" altLang="zh-CN" sz="2400" dirty="0">
                    <a:solidFill>
                      <a:srgbClr val="002060"/>
                    </a:solidFill>
                    <a:latin typeface="Times New Roman" pitchFamily="18" charset="0"/>
                    <a:ea typeface="宋体" pitchFamily="2" charset="-122"/>
                    <a:cs typeface="Times New Roman" pitchFamily="18" charset="0"/>
                  </a:rPr>
                  <a:t>的相应位清</a:t>
                </a:r>
                <a:r>
                  <a:rPr lang="en-US" altLang="zh-CN" sz="2400" dirty="0">
                    <a:solidFill>
                      <a:srgbClr val="002060"/>
                    </a:solidFill>
                    <a:latin typeface="Times New Roman" pitchFamily="18" charset="0"/>
                    <a:ea typeface="宋体" pitchFamily="2" charset="-122"/>
                    <a:cs typeface="Times New Roman" pitchFamily="18" charset="0"/>
                  </a:rPr>
                  <a:t>0</a:t>
                </a:r>
                <a:r>
                  <a:rPr lang="zh-CN" altLang="zh-CN" sz="2400" dirty="0" smtClean="0">
                    <a:solidFill>
                      <a:srgbClr val="002060"/>
                    </a:solidFill>
                    <a:latin typeface="Times New Roman" pitchFamily="18" charset="0"/>
                    <a:ea typeface="宋体" pitchFamily="2" charset="-122"/>
                    <a:cs typeface="Times New Roman" pitchFamily="18" charset="0"/>
                  </a:rPr>
                  <a:t>。这种方式只适于无中断嵌套的场合</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mc:Choice>
        <mc:Fallback xmlns="">
          <p:sp>
            <p:nvSpPr>
              <p:cNvPr id="4" name="矩形 3"/>
              <p:cNvSpPr>
                <a:spLocks noRot="1" noChangeAspect="1" noMove="1" noResize="1" noEditPoints="1" noAdjustHandles="1" noChangeArrowheads="1" noChangeShapeType="1" noTextEdit="1"/>
              </p:cNvSpPr>
              <p:nvPr/>
            </p:nvSpPr>
            <p:spPr>
              <a:xfrm>
                <a:off x="611560" y="2317348"/>
                <a:ext cx="7920880" cy="760017"/>
              </a:xfrm>
              <a:prstGeom prst="rect">
                <a:avLst/>
              </a:prstGeom>
              <a:blipFill rotWithShape="1">
                <a:blip r:embed="rId2"/>
                <a:stretch>
                  <a:fillRect l="-845" t="-12598" r="-922" b="-16535"/>
                </a:stretch>
              </a:blipFill>
              <a:ln w="9525">
                <a:solidFill>
                  <a:srgbClr val="C00000"/>
                </a:solidFill>
                <a:prstDash val="dash"/>
                <a:miter lim="800000"/>
                <a:headEnd/>
                <a:tailEnd/>
              </a:ln>
              <a:effectLst/>
            </p:spPr>
            <p:txBody>
              <a:bodyPr/>
              <a:lstStyle/>
              <a:p>
                <a:r>
                  <a:rPr lang="zh-CN" altLang="en-US">
                    <a:noFill/>
                  </a:rPr>
                  <a:t> </a:t>
                </a:r>
              </a:p>
            </p:txBody>
          </p:sp>
        </mc:Fallback>
      </mc:AlternateContent>
      <p:sp>
        <p:nvSpPr>
          <p:cNvPr id="5" name="矩形 4"/>
          <p:cNvSpPr/>
          <p:nvPr/>
        </p:nvSpPr>
        <p:spPr>
          <a:xfrm>
            <a:off x="360040" y="1788582"/>
            <a:ext cx="4572000" cy="523220"/>
          </a:xfrm>
          <a:prstGeom prst="rect">
            <a:avLst/>
          </a:prstGeom>
        </p:spPr>
        <p:txBody>
          <a:bodyPr wrap="square">
            <a:spAutoFit/>
          </a:bodyPr>
          <a:lstStyle/>
          <a:p>
            <a:r>
              <a:rPr lang="zh-CN" altLang="zh-CN" sz="2800" dirty="0">
                <a:solidFill>
                  <a:srgbClr val="002060"/>
                </a:solidFill>
                <a:latin typeface="宋体" pitchFamily="2" charset="-122"/>
                <a:ea typeface="宋体" pitchFamily="2" charset="-122"/>
              </a:rPr>
              <a:t>（</a:t>
            </a:r>
            <a:r>
              <a:rPr lang="en-US" altLang="zh-CN" sz="2800" dirty="0">
                <a:solidFill>
                  <a:srgbClr val="002060"/>
                </a:solidFill>
                <a:latin typeface="宋体" pitchFamily="2" charset="-122"/>
                <a:ea typeface="宋体" pitchFamily="2" charset="-122"/>
              </a:rPr>
              <a:t>1</a:t>
            </a:r>
            <a:r>
              <a:rPr lang="zh-CN" altLang="zh-CN" sz="2800" dirty="0">
                <a:solidFill>
                  <a:srgbClr val="002060"/>
                </a:solidFill>
                <a:latin typeface="宋体" pitchFamily="2" charset="-122"/>
                <a:ea typeface="宋体" pitchFamily="2" charset="-122"/>
              </a:rPr>
              <a:t>）自动中断结束方式</a:t>
            </a:r>
          </a:p>
        </p:txBody>
      </p:sp>
      <p:sp>
        <p:nvSpPr>
          <p:cNvPr id="6" name="矩形 5"/>
          <p:cNvSpPr/>
          <p:nvPr/>
        </p:nvSpPr>
        <p:spPr>
          <a:xfrm>
            <a:off x="360040" y="3068960"/>
            <a:ext cx="4860032" cy="523220"/>
          </a:xfrm>
          <a:prstGeom prst="rect">
            <a:avLst/>
          </a:prstGeom>
        </p:spPr>
        <p:txBody>
          <a:bodyPr wrap="square">
            <a:spAutoFit/>
          </a:bodyPr>
          <a:lstStyle/>
          <a:p>
            <a:r>
              <a:rPr lang="zh-CN" altLang="zh-CN" sz="2800" dirty="0">
                <a:solidFill>
                  <a:srgbClr val="002060"/>
                </a:solidFill>
                <a:latin typeface="宋体" pitchFamily="2" charset="-122"/>
                <a:ea typeface="宋体" pitchFamily="2" charset="-122"/>
              </a:rPr>
              <a:t>（</a:t>
            </a:r>
            <a:r>
              <a:rPr lang="en-US" altLang="zh-CN" sz="2800" dirty="0">
                <a:solidFill>
                  <a:srgbClr val="002060"/>
                </a:solidFill>
                <a:latin typeface="宋体" pitchFamily="2" charset="-122"/>
                <a:ea typeface="宋体" pitchFamily="2" charset="-122"/>
              </a:rPr>
              <a:t>2</a:t>
            </a:r>
            <a:r>
              <a:rPr lang="zh-CN" altLang="zh-CN" sz="2800" dirty="0">
                <a:solidFill>
                  <a:srgbClr val="002060"/>
                </a:solidFill>
                <a:latin typeface="宋体" pitchFamily="2" charset="-122"/>
                <a:ea typeface="宋体" pitchFamily="2" charset="-122"/>
              </a:rPr>
              <a:t>）普通中断结束方式</a:t>
            </a:r>
          </a:p>
        </p:txBody>
      </p:sp>
      <p:sp>
        <p:nvSpPr>
          <p:cNvPr id="7" name="矩形 6"/>
          <p:cNvSpPr/>
          <p:nvPr/>
        </p:nvSpPr>
        <p:spPr>
          <a:xfrm>
            <a:off x="611560" y="3602633"/>
            <a:ext cx="7920880" cy="1091710"/>
          </a:xfrm>
          <a:prstGeom prst="rect">
            <a:avLst/>
          </a:prstGeom>
          <a:solidFill>
            <a:schemeClr val="bg1">
              <a:lumMod val="85000"/>
              <a:alpha val="50196"/>
            </a:schemeClr>
          </a:solidFill>
          <a:ln w="9525">
            <a:solidFill>
              <a:srgbClr val="C00000"/>
            </a:solidFill>
            <a:prstDash val="dash"/>
            <a:miter lim="800000"/>
            <a:headEnd/>
            <a:tailEnd/>
          </a:ln>
          <a:effectLst/>
        </p:spPr>
        <p:txBody>
          <a:bodyPr wrap="square" lIns="108000" tIns="46800" rIns="108000" bIns="46800">
            <a:spAutoFit/>
          </a:bodyPr>
          <a:lstStyle/>
          <a:p>
            <a:pPr algn="just">
              <a:lnSpc>
                <a:spcPct val="90000"/>
              </a:lnSpc>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该命令</a:t>
            </a:r>
            <a:r>
              <a:rPr lang="zh-CN" altLang="zh-CN" sz="2400" dirty="0" smtClean="0">
                <a:solidFill>
                  <a:srgbClr val="002060"/>
                </a:solidFill>
                <a:latin typeface="Times New Roman" pitchFamily="18" charset="0"/>
                <a:ea typeface="宋体" pitchFamily="2" charset="-122"/>
                <a:cs typeface="Times New Roman" pitchFamily="18" charset="0"/>
              </a:rPr>
              <a:t>通过操</a:t>
            </a:r>
            <a:r>
              <a:rPr lang="zh-CN" altLang="zh-CN" sz="2400" dirty="0">
                <a:solidFill>
                  <a:srgbClr val="002060"/>
                </a:solidFill>
                <a:latin typeface="Times New Roman" pitchFamily="18" charset="0"/>
                <a:ea typeface="宋体" pitchFamily="2" charset="-122"/>
                <a:cs typeface="Times New Roman" pitchFamily="18" charset="0"/>
              </a:rPr>
              <a:t>作命令字</a:t>
            </a:r>
            <a:r>
              <a:rPr lang="en-US" altLang="zh-CN" sz="2400" dirty="0" smtClean="0">
                <a:solidFill>
                  <a:srgbClr val="002060"/>
                </a:solidFill>
                <a:latin typeface="Times New Roman" pitchFamily="18" charset="0"/>
                <a:ea typeface="宋体" pitchFamily="2" charset="-122"/>
                <a:cs typeface="Times New Roman" pitchFamily="18" charset="0"/>
              </a:rPr>
              <a:t>OCW2</a:t>
            </a:r>
            <a:r>
              <a:rPr lang="zh-CN" altLang="zh-CN" sz="2400" dirty="0" smtClean="0">
                <a:solidFill>
                  <a:srgbClr val="002060"/>
                </a:solidFill>
                <a:latin typeface="Times New Roman" pitchFamily="18" charset="0"/>
                <a:ea typeface="宋体" pitchFamily="2" charset="-122"/>
                <a:cs typeface="Times New Roman" pitchFamily="18" charset="0"/>
              </a:rPr>
              <a:t>向</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发</a:t>
            </a:r>
            <a:r>
              <a:rPr lang="zh-CN" altLang="zh-CN" sz="2400" dirty="0" smtClean="0">
                <a:solidFill>
                  <a:srgbClr val="002060"/>
                </a:solidFill>
                <a:latin typeface="Times New Roman" pitchFamily="18" charset="0"/>
                <a:ea typeface="宋体" pitchFamily="2" charset="-122"/>
                <a:cs typeface="Times New Roman" pitchFamily="18" charset="0"/>
              </a:rPr>
              <a:t>出，</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便将</a:t>
            </a:r>
            <a:r>
              <a:rPr lang="en-US" altLang="zh-CN" sz="2400" dirty="0">
                <a:solidFill>
                  <a:srgbClr val="002060"/>
                </a:solidFill>
                <a:latin typeface="Times New Roman" pitchFamily="18" charset="0"/>
                <a:ea typeface="宋体" pitchFamily="2" charset="-122"/>
                <a:cs typeface="Times New Roman" pitchFamily="18" charset="0"/>
              </a:rPr>
              <a:t>ISR</a:t>
            </a:r>
            <a:r>
              <a:rPr lang="zh-CN" altLang="zh-CN" sz="2400" dirty="0">
                <a:solidFill>
                  <a:srgbClr val="002060"/>
                </a:solidFill>
                <a:latin typeface="Times New Roman" pitchFamily="18" charset="0"/>
                <a:ea typeface="宋体" pitchFamily="2" charset="-122"/>
                <a:cs typeface="Times New Roman" pitchFamily="18" charset="0"/>
              </a:rPr>
              <a:t>中当前最高优先级别位清</a:t>
            </a:r>
            <a:r>
              <a:rPr lang="en-US" altLang="zh-CN" sz="2400" dirty="0">
                <a:solidFill>
                  <a:srgbClr val="002060"/>
                </a:solidFill>
                <a:latin typeface="Times New Roman" pitchFamily="18" charset="0"/>
                <a:ea typeface="宋体" pitchFamily="2" charset="-122"/>
                <a:cs typeface="Times New Roman" pitchFamily="18" charset="0"/>
              </a:rPr>
              <a:t>0</a:t>
            </a:r>
            <a:r>
              <a:rPr lang="zh-CN" altLang="zh-CN" sz="2400" dirty="0">
                <a:solidFill>
                  <a:srgbClr val="002060"/>
                </a:solidFill>
                <a:latin typeface="Times New Roman" pitchFamily="18" charset="0"/>
                <a:ea typeface="宋体" pitchFamily="2" charset="-122"/>
                <a:cs typeface="Times New Roman" pitchFamily="18" charset="0"/>
              </a:rPr>
              <a:t>，结束当前正在处理的中断</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该</a:t>
            </a:r>
            <a:r>
              <a:rPr lang="zh-CN" altLang="zh-CN" sz="2400" dirty="0" smtClean="0">
                <a:solidFill>
                  <a:srgbClr val="002060"/>
                </a:solidFill>
                <a:latin typeface="Times New Roman" pitchFamily="18" charset="0"/>
                <a:ea typeface="宋体" pitchFamily="2" charset="-122"/>
                <a:cs typeface="Times New Roman" pitchFamily="18" charset="0"/>
              </a:rPr>
              <a:t>方式仅适于普通全嵌套方式下的场合。</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8" name="矩形 7"/>
          <p:cNvSpPr/>
          <p:nvPr/>
        </p:nvSpPr>
        <p:spPr>
          <a:xfrm>
            <a:off x="360040" y="4697095"/>
            <a:ext cx="4860032" cy="523220"/>
          </a:xfrm>
          <a:prstGeom prst="rect">
            <a:avLst/>
          </a:prstGeom>
        </p:spPr>
        <p:txBody>
          <a:bodyPr wrap="square">
            <a:spAutoFit/>
          </a:bodyPr>
          <a:lstStyle/>
          <a:p>
            <a:r>
              <a:rPr lang="zh-CN" altLang="zh-CN" sz="2800" dirty="0">
                <a:solidFill>
                  <a:srgbClr val="002060"/>
                </a:solidFill>
                <a:latin typeface="宋体" pitchFamily="2" charset="-122"/>
                <a:ea typeface="宋体" pitchFamily="2" charset="-122"/>
              </a:rPr>
              <a:t>（</a:t>
            </a:r>
            <a:r>
              <a:rPr lang="en-US" altLang="zh-CN" sz="2800" dirty="0">
                <a:solidFill>
                  <a:srgbClr val="002060"/>
                </a:solidFill>
                <a:latin typeface="宋体" pitchFamily="2" charset="-122"/>
                <a:ea typeface="宋体" pitchFamily="2" charset="-122"/>
              </a:rPr>
              <a:t>3</a:t>
            </a:r>
            <a:r>
              <a:rPr lang="zh-CN" altLang="zh-CN" sz="2800" dirty="0">
                <a:solidFill>
                  <a:srgbClr val="002060"/>
                </a:solidFill>
                <a:latin typeface="宋体" pitchFamily="2" charset="-122"/>
                <a:ea typeface="宋体" pitchFamily="2" charset="-122"/>
              </a:rPr>
              <a:t>）特殊中断结束方式</a:t>
            </a:r>
          </a:p>
        </p:txBody>
      </p:sp>
      <p:sp>
        <p:nvSpPr>
          <p:cNvPr id="10" name="矩形 9"/>
          <p:cNvSpPr/>
          <p:nvPr/>
        </p:nvSpPr>
        <p:spPr>
          <a:xfrm>
            <a:off x="611560" y="5239421"/>
            <a:ext cx="7920880" cy="1091710"/>
          </a:xfrm>
          <a:prstGeom prst="rect">
            <a:avLst/>
          </a:prstGeom>
          <a:solidFill>
            <a:schemeClr val="bg1">
              <a:lumMod val="85000"/>
              <a:alpha val="50196"/>
            </a:schemeClr>
          </a:solidFill>
          <a:ln w="9525">
            <a:solidFill>
              <a:srgbClr val="C00000"/>
            </a:solidFill>
            <a:prstDash val="dash"/>
            <a:miter lim="800000"/>
            <a:headEnd/>
            <a:tailEnd/>
          </a:ln>
          <a:effectLst/>
        </p:spPr>
        <p:txBody>
          <a:bodyPr wrap="square" lIns="108000" tIns="46800" rIns="108000" bIns="46800">
            <a:spAutoFit/>
          </a:bodyPr>
          <a:lstStyle/>
          <a:p>
            <a:pPr algn="just">
              <a:lnSpc>
                <a:spcPct val="90000"/>
              </a:lnSpc>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当</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工作于特殊全嵌套方式下，可选</a:t>
            </a:r>
            <a:r>
              <a:rPr lang="zh-CN" altLang="zh-CN" sz="2400" dirty="0" smtClean="0">
                <a:solidFill>
                  <a:srgbClr val="002060"/>
                </a:solidFill>
                <a:latin typeface="Times New Roman" pitchFamily="18" charset="0"/>
                <a:ea typeface="宋体" pitchFamily="2" charset="-122"/>
                <a:cs typeface="Times New Roman" pitchFamily="18" charset="0"/>
              </a:rPr>
              <a:t>择</a:t>
            </a:r>
            <a:r>
              <a:rPr lang="zh-CN" altLang="en-US" sz="2400" dirty="0" smtClean="0">
                <a:solidFill>
                  <a:srgbClr val="002060"/>
                </a:solidFill>
                <a:latin typeface="Times New Roman" pitchFamily="18" charset="0"/>
                <a:ea typeface="宋体" pitchFamily="2" charset="-122"/>
                <a:cs typeface="Times New Roman" pitchFamily="18" charset="0"/>
              </a:rPr>
              <a:t>这种</a:t>
            </a:r>
            <a:r>
              <a:rPr lang="en-US" altLang="zh-CN" sz="2400" dirty="0" smtClean="0">
                <a:solidFill>
                  <a:srgbClr val="002060"/>
                </a:solidFill>
                <a:latin typeface="Times New Roman" pitchFamily="18" charset="0"/>
                <a:ea typeface="宋体" pitchFamily="2" charset="-122"/>
                <a:cs typeface="Times New Roman" pitchFamily="18" charset="0"/>
              </a:rPr>
              <a:t>EOI</a:t>
            </a:r>
            <a:r>
              <a:rPr lang="zh-CN" altLang="zh-CN" sz="2400" dirty="0" smtClean="0">
                <a:solidFill>
                  <a:srgbClr val="002060"/>
                </a:solidFill>
                <a:latin typeface="Times New Roman" pitchFamily="18" charset="0"/>
                <a:ea typeface="宋体" pitchFamily="2" charset="-122"/>
                <a:cs typeface="Times New Roman" pitchFamily="18" charset="0"/>
              </a:rPr>
              <a:t>方</a:t>
            </a:r>
            <a:r>
              <a:rPr lang="zh-CN" altLang="zh-CN" sz="2400" dirty="0">
                <a:solidFill>
                  <a:srgbClr val="002060"/>
                </a:solidFill>
                <a:latin typeface="Times New Roman" pitchFamily="18" charset="0"/>
                <a:ea typeface="宋体" pitchFamily="2" charset="-122"/>
                <a:cs typeface="Times New Roman" pitchFamily="18" charset="0"/>
              </a:rPr>
              <a:t>式。通</a:t>
            </a:r>
            <a:r>
              <a:rPr lang="zh-CN" altLang="zh-CN" sz="2400" dirty="0" smtClean="0">
                <a:solidFill>
                  <a:srgbClr val="002060"/>
                </a:solidFill>
                <a:latin typeface="Times New Roman" pitchFamily="18" charset="0"/>
                <a:ea typeface="宋体" pitchFamily="2" charset="-122"/>
                <a:cs typeface="Times New Roman" pitchFamily="18" charset="0"/>
              </a:rPr>
              <a:t>过操</a:t>
            </a:r>
            <a:r>
              <a:rPr lang="zh-CN" altLang="zh-CN" sz="2400" dirty="0">
                <a:solidFill>
                  <a:srgbClr val="002060"/>
                </a:solidFill>
                <a:latin typeface="Times New Roman" pitchFamily="18" charset="0"/>
                <a:ea typeface="宋体" pitchFamily="2" charset="-122"/>
                <a:cs typeface="Times New Roman" pitchFamily="18" charset="0"/>
              </a:rPr>
              <a:t>作命令字</a:t>
            </a:r>
            <a:r>
              <a:rPr lang="en-US" altLang="zh-CN" sz="2400" dirty="0">
                <a:solidFill>
                  <a:srgbClr val="002060"/>
                </a:solidFill>
                <a:latin typeface="Times New Roman" pitchFamily="18" charset="0"/>
                <a:ea typeface="宋体" pitchFamily="2" charset="-122"/>
                <a:cs typeface="Times New Roman" pitchFamily="18" charset="0"/>
              </a:rPr>
              <a:t>OCW2</a:t>
            </a:r>
            <a:r>
              <a:rPr lang="zh-CN" altLang="zh-CN" sz="2400" dirty="0">
                <a:solidFill>
                  <a:srgbClr val="002060"/>
                </a:solidFill>
                <a:latin typeface="Times New Roman" pitchFamily="18" charset="0"/>
                <a:ea typeface="宋体" pitchFamily="2" charset="-122"/>
                <a:cs typeface="Times New Roman" pitchFamily="18" charset="0"/>
              </a:rPr>
              <a:t>，向</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传送一个特殊</a:t>
            </a:r>
            <a:r>
              <a:rPr lang="en-US" altLang="zh-CN" sz="2400" dirty="0">
                <a:solidFill>
                  <a:srgbClr val="002060"/>
                </a:solidFill>
                <a:latin typeface="Times New Roman" pitchFamily="18" charset="0"/>
                <a:ea typeface="宋体" pitchFamily="2" charset="-122"/>
                <a:cs typeface="Times New Roman" pitchFamily="18" charset="0"/>
              </a:rPr>
              <a:t>EOI</a:t>
            </a:r>
            <a:r>
              <a:rPr lang="zh-CN" altLang="zh-CN" sz="2400" dirty="0">
                <a:solidFill>
                  <a:srgbClr val="002060"/>
                </a:solidFill>
                <a:latin typeface="Times New Roman" pitchFamily="18" charset="0"/>
                <a:ea typeface="宋体" pitchFamily="2" charset="-122"/>
                <a:cs typeface="Times New Roman" pitchFamily="18" charset="0"/>
              </a:rPr>
              <a:t>命令，来清除</a:t>
            </a:r>
            <a:r>
              <a:rPr lang="en-US" altLang="zh-CN" sz="2400" dirty="0">
                <a:solidFill>
                  <a:srgbClr val="002060"/>
                </a:solidFill>
                <a:latin typeface="Times New Roman" pitchFamily="18" charset="0"/>
                <a:ea typeface="宋体" pitchFamily="2" charset="-122"/>
                <a:cs typeface="Times New Roman" pitchFamily="18" charset="0"/>
              </a:rPr>
              <a:t>ISR</a:t>
            </a:r>
            <a:r>
              <a:rPr lang="zh-CN" altLang="zh-CN" sz="2400" dirty="0">
                <a:solidFill>
                  <a:srgbClr val="002060"/>
                </a:solidFill>
                <a:latin typeface="Times New Roman" pitchFamily="18" charset="0"/>
                <a:ea typeface="宋体" pitchFamily="2" charset="-122"/>
                <a:cs typeface="Times New Roman" pitchFamily="18" charset="0"/>
              </a:rPr>
              <a:t>中的指定位。</a:t>
            </a:r>
          </a:p>
        </p:txBody>
      </p:sp>
    </p:spTree>
    <p:extLst>
      <p:ext uri="{BB962C8B-B14F-4D97-AF65-F5344CB8AC3E}">
        <p14:creationId xmlns:p14="http://schemas.microsoft.com/office/powerpoint/2010/main" val="1808724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0"/>
                                  </p:iterate>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iterate type="lt">
                                    <p:tmAbs val="0"/>
                                  </p:iterate>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iterate type="lt">
                                    <p:tmAbs val="0"/>
                                  </p:iterate>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grpId="2" nodeType="clickEffect">
                                  <p:stCondLst>
                                    <p:cond delay="0"/>
                                  </p:stCondLst>
                                  <p:iterate type="lt">
                                    <p:tmPct val="0"/>
                                  </p:iterate>
                                  <p:childTnLst>
                                    <p:animClr clrSpc="rgb" dir="cw">
                                      <p:cBhvr override="childStyle">
                                        <p:cTn id="14" dur="500" fill="hold"/>
                                        <p:tgtEl>
                                          <p:spTgt spid="5"/>
                                        </p:tgtEl>
                                        <p:attrNameLst>
                                          <p:attrName>style.color</p:attrName>
                                        </p:attrNameLst>
                                      </p:cBhvr>
                                      <p:to>
                                        <a:srgbClr val="FF0000"/>
                                      </p:to>
                                    </p:animClr>
                                  </p:childTnLst>
                                </p:cTn>
                              </p:par>
                              <p:par>
                                <p:cTn id="15" presetID="34" presetClass="emph" presetSubtype="0" fill="hold" grpId="1" nodeType="with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5"/>
                                        </p:tgtEl>
                                        <p:attrNameLst>
                                          <p:attrName>ppt_x</p:attrName>
                                          <p:attrName>ppt_y</p:attrName>
                                        </p:attrNameLst>
                                      </p:cBhvr>
                                    </p:animMotion>
                                    <p:animRot by="1500000">
                                      <p:cBhvr>
                                        <p:cTn id="17" dur="125" fill="hold">
                                          <p:stCondLst>
                                            <p:cond delay="0"/>
                                          </p:stCondLst>
                                        </p:cTn>
                                        <p:tgtEl>
                                          <p:spTgt spid="5"/>
                                        </p:tgtEl>
                                        <p:attrNameLst>
                                          <p:attrName>r</p:attrName>
                                        </p:attrNameLst>
                                      </p:cBhvr>
                                    </p:animRot>
                                    <p:animRot by="-1500000">
                                      <p:cBhvr>
                                        <p:cTn id="18" dur="125" fill="hold">
                                          <p:stCondLst>
                                            <p:cond delay="125"/>
                                          </p:stCondLst>
                                        </p:cTn>
                                        <p:tgtEl>
                                          <p:spTgt spid="5"/>
                                        </p:tgtEl>
                                        <p:attrNameLst>
                                          <p:attrName>r</p:attrName>
                                        </p:attrNameLst>
                                      </p:cBhvr>
                                    </p:animRot>
                                    <p:animRot by="-1500000">
                                      <p:cBhvr>
                                        <p:cTn id="19" dur="125" fill="hold">
                                          <p:stCondLst>
                                            <p:cond delay="250"/>
                                          </p:stCondLst>
                                        </p:cTn>
                                        <p:tgtEl>
                                          <p:spTgt spid="5"/>
                                        </p:tgtEl>
                                        <p:attrNameLst>
                                          <p:attrName>r</p:attrName>
                                        </p:attrNameLst>
                                      </p:cBhvr>
                                    </p:animRot>
                                    <p:animRot by="1500000">
                                      <p:cBhvr>
                                        <p:cTn id="20" dur="125" fill="hold">
                                          <p:stCondLst>
                                            <p:cond delay="375"/>
                                          </p:stCondLst>
                                        </p:cTn>
                                        <p:tgtEl>
                                          <p:spTgt spid="5"/>
                                        </p:tgtEl>
                                        <p:attrNameLst>
                                          <p:attrName>r</p:attrName>
                                        </p:attrNameLst>
                                      </p:cBhvr>
                                    </p:animRot>
                                  </p:childTnLst>
                                </p:cTn>
                              </p:par>
                            </p:childTnLst>
                          </p:cTn>
                        </p:par>
                        <p:par>
                          <p:cTn id="21" fill="hold">
                            <p:stCondLst>
                              <p:cond delay="1000"/>
                            </p:stCondLst>
                            <p:childTnLst>
                              <p:par>
                                <p:cTn id="22" presetID="1"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mph" presetSubtype="2" fill="hold" grpId="1" nodeType="clickEffect">
                                  <p:stCondLst>
                                    <p:cond delay="0"/>
                                  </p:stCondLst>
                                  <p:iterate type="lt">
                                    <p:tmPct val="0"/>
                                  </p:iterate>
                                  <p:childTnLst>
                                    <p:animClr clrSpc="rgb" dir="cw">
                                      <p:cBhvr override="childStyle">
                                        <p:cTn id="27" dur="500" fill="hold"/>
                                        <p:tgtEl>
                                          <p:spTgt spid="6"/>
                                        </p:tgtEl>
                                        <p:attrNameLst>
                                          <p:attrName>style.color</p:attrName>
                                        </p:attrNameLst>
                                      </p:cBhvr>
                                      <p:to>
                                        <a:srgbClr val="FF0000"/>
                                      </p:to>
                                    </p:animClr>
                                  </p:childTnLst>
                                </p:cTn>
                              </p:par>
                              <p:par>
                                <p:cTn id="28" presetID="34" presetClass="emph" presetSubtype="0" fill="hold" grpId="2" nodeType="withEffect">
                                  <p:stCondLst>
                                    <p:cond delay="0"/>
                                  </p:stCondLst>
                                  <p:iterate type="lt">
                                    <p:tmPct val="10000"/>
                                  </p:iterate>
                                  <p:childTnLst>
                                    <p:animMotion origin="layout" path="M 0.0 0.0 L 0.0 -0.07213" pathEditMode="relative" ptsTypes="">
                                      <p:cBhvr>
                                        <p:cTn id="29" dur="250" accel="50000" decel="50000" autoRev="1" fill="hold">
                                          <p:stCondLst>
                                            <p:cond delay="0"/>
                                          </p:stCondLst>
                                        </p:cTn>
                                        <p:tgtEl>
                                          <p:spTgt spid="6"/>
                                        </p:tgtEl>
                                        <p:attrNameLst>
                                          <p:attrName>ppt_x</p:attrName>
                                          <p:attrName>ppt_y</p:attrName>
                                        </p:attrNameLst>
                                      </p:cBhvr>
                                    </p:animMotion>
                                    <p:animRot by="1500000">
                                      <p:cBhvr>
                                        <p:cTn id="30" dur="125" fill="hold">
                                          <p:stCondLst>
                                            <p:cond delay="0"/>
                                          </p:stCondLst>
                                        </p:cTn>
                                        <p:tgtEl>
                                          <p:spTgt spid="6"/>
                                        </p:tgtEl>
                                        <p:attrNameLst>
                                          <p:attrName>r</p:attrName>
                                        </p:attrNameLst>
                                      </p:cBhvr>
                                    </p:animRot>
                                    <p:animRot by="-1500000">
                                      <p:cBhvr>
                                        <p:cTn id="31" dur="125" fill="hold">
                                          <p:stCondLst>
                                            <p:cond delay="125"/>
                                          </p:stCondLst>
                                        </p:cTn>
                                        <p:tgtEl>
                                          <p:spTgt spid="6"/>
                                        </p:tgtEl>
                                        <p:attrNameLst>
                                          <p:attrName>r</p:attrName>
                                        </p:attrNameLst>
                                      </p:cBhvr>
                                    </p:animRot>
                                    <p:animRot by="-1500000">
                                      <p:cBhvr>
                                        <p:cTn id="32" dur="125" fill="hold">
                                          <p:stCondLst>
                                            <p:cond delay="250"/>
                                          </p:stCondLst>
                                        </p:cTn>
                                        <p:tgtEl>
                                          <p:spTgt spid="6"/>
                                        </p:tgtEl>
                                        <p:attrNameLst>
                                          <p:attrName>r</p:attrName>
                                        </p:attrNameLst>
                                      </p:cBhvr>
                                    </p:animRot>
                                    <p:animRot by="1500000">
                                      <p:cBhvr>
                                        <p:cTn id="33" dur="125" fill="hold">
                                          <p:stCondLst>
                                            <p:cond delay="375"/>
                                          </p:stCondLst>
                                        </p:cTn>
                                        <p:tgtEl>
                                          <p:spTgt spid="6"/>
                                        </p:tgtEl>
                                        <p:attrNameLst>
                                          <p:attrName>r</p:attrName>
                                        </p:attrNameLst>
                                      </p:cBhvr>
                                    </p:animRot>
                                  </p:childTnLst>
                                </p:cTn>
                              </p:par>
                            </p:childTnLst>
                          </p:cTn>
                        </p:par>
                        <p:par>
                          <p:cTn id="34" fill="hold">
                            <p:stCondLst>
                              <p:cond delay="1000"/>
                            </p:stCondLst>
                            <p:childTnLst>
                              <p:par>
                                <p:cTn id="35" presetID="1"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3" presetClass="emph" presetSubtype="2" fill="hold" grpId="1" nodeType="clickEffect">
                                  <p:stCondLst>
                                    <p:cond delay="0"/>
                                  </p:stCondLst>
                                  <p:iterate type="lt">
                                    <p:tmPct val="0"/>
                                  </p:iterate>
                                  <p:childTnLst>
                                    <p:animClr clrSpc="rgb" dir="cw">
                                      <p:cBhvr override="childStyle">
                                        <p:cTn id="40" dur="500" fill="hold"/>
                                        <p:tgtEl>
                                          <p:spTgt spid="8"/>
                                        </p:tgtEl>
                                        <p:attrNameLst>
                                          <p:attrName>style.color</p:attrName>
                                        </p:attrNameLst>
                                      </p:cBhvr>
                                      <p:to>
                                        <a:srgbClr val="FF0000"/>
                                      </p:to>
                                    </p:animClr>
                                  </p:childTnLst>
                                </p:cTn>
                              </p:par>
                              <p:par>
                                <p:cTn id="41" presetID="34" presetClass="emph" presetSubtype="0" fill="hold" grpId="2" nodeType="withEffect">
                                  <p:stCondLst>
                                    <p:cond delay="0"/>
                                  </p:stCondLst>
                                  <p:iterate type="lt">
                                    <p:tmPct val="10000"/>
                                  </p:iterate>
                                  <p:childTnLst>
                                    <p:animMotion origin="layout" path="M 0.0 0.0 L 0.0 -0.07213" pathEditMode="relative" ptsTypes="">
                                      <p:cBhvr>
                                        <p:cTn id="42" dur="250" accel="50000" decel="50000" autoRev="1" fill="hold">
                                          <p:stCondLst>
                                            <p:cond delay="0"/>
                                          </p:stCondLst>
                                        </p:cTn>
                                        <p:tgtEl>
                                          <p:spTgt spid="8"/>
                                        </p:tgtEl>
                                        <p:attrNameLst>
                                          <p:attrName>ppt_x</p:attrName>
                                          <p:attrName>ppt_y</p:attrName>
                                        </p:attrNameLst>
                                      </p:cBhvr>
                                    </p:animMotion>
                                    <p:animRot by="1500000">
                                      <p:cBhvr>
                                        <p:cTn id="43" dur="125" fill="hold">
                                          <p:stCondLst>
                                            <p:cond delay="0"/>
                                          </p:stCondLst>
                                        </p:cTn>
                                        <p:tgtEl>
                                          <p:spTgt spid="8"/>
                                        </p:tgtEl>
                                        <p:attrNameLst>
                                          <p:attrName>r</p:attrName>
                                        </p:attrNameLst>
                                      </p:cBhvr>
                                    </p:animRot>
                                    <p:animRot by="-1500000">
                                      <p:cBhvr>
                                        <p:cTn id="44" dur="125" fill="hold">
                                          <p:stCondLst>
                                            <p:cond delay="125"/>
                                          </p:stCondLst>
                                        </p:cTn>
                                        <p:tgtEl>
                                          <p:spTgt spid="8"/>
                                        </p:tgtEl>
                                        <p:attrNameLst>
                                          <p:attrName>r</p:attrName>
                                        </p:attrNameLst>
                                      </p:cBhvr>
                                    </p:animRot>
                                    <p:animRot by="-1500000">
                                      <p:cBhvr>
                                        <p:cTn id="45" dur="125" fill="hold">
                                          <p:stCondLst>
                                            <p:cond delay="250"/>
                                          </p:stCondLst>
                                        </p:cTn>
                                        <p:tgtEl>
                                          <p:spTgt spid="8"/>
                                        </p:tgtEl>
                                        <p:attrNameLst>
                                          <p:attrName>r</p:attrName>
                                        </p:attrNameLst>
                                      </p:cBhvr>
                                    </p:animRot>
                                    <p:animRot by="1500000">
                                      <p:cBhvr>
                                        <p:cTn id="46" dur="125" fill="hold">
                                          <p:stCondLst>
                                            <p:cond delay="375"/>
                                          </p:stCondLst>
                                        </p:cTn>
                                        <p:tgtEl>
                                          <p:spTgt spid="8"/>
                                        </p:tgtEl>
                                        <p:attrNameLst>
                                          <p:attrName>r</p:attrName>
                                        </p:attrNameLst>
                                      </p:cBhvr>
                                    </p:animRot>
                                  </p:childTnLst>
                                </p:cTn>
                              </p:par>
                            </p:childTnLst>
                          </p:cTn>
                        </p:par>
                        <p:par>
                          <p:cTn id="47" fill="hold">
                            <p:stCondLst>
                              <p:cond delay="1000"/>
                            </p:stCondLst>
                            <p:childTnLst>
                              <p:par>
                                <p:cTn id="48" presetID="1"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 grpId="1"/>
      <p:bldP spid="5" grpId="2"/>
      <p:bldP spid="6" grpId="0"/>
      <p:bldP spid="6" grpId="1"/>
      <p:bldP spid="6" grpId="2"/>
      <p:bldP spid="7" grpId="0" animBg="1"/>
      <p:bldP spid="8" grpId="0"/>
      <p:bldP spid="8" grpId="1"/>
      <p:bldP spid="8" grpId="2"/>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4493538"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5</a:t>
            </a:r>
            <a:r>
              <a:rPr lang="zh-CN" altLang="zh-CN" sz="3200" b="0" spc="0" dirty="0">
                <a:solidFill>
                  <a:schemeClr val="tx1"/>
                </a:solidFill>
                <a:ea typeface="黑体" pitchFamily="49" charset="-122"/>
              </a:rPr>
              <a:t>．中断</a:t>
            </a:r>
            <a:r>
              <a:rPr lang="zh-CN" altLang="en-US" sz="3200" b="0" spc="0" dirty="0">
                <a:solidFill>
                  <a:schemeClr val="tx1"/>
                </a:solidFill>
                <a:ea typeface="黑体" pitchFamily="49" charset="-122"/>
              </a:rPr>
              <a:t>请求的引入方式</a:t>
            </a:r>
          </a:p>
        </p:txBody>
      </p:sp>
      <p:sp>
        <p:nvSpPr>
          <p:cNvPr id="9"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8.3.4  8259A</a:t>
            </a:r>
            <a:r>
              <a:rPr lang="zh-CN" altLang="zh-CN" smtClean="0"/>
              <a:t>的中断管理方式</a:t>
            </a:r>
            <a:endParaRPr lang="zh-CN" altLang="en-US" dirty="0"/>
          </a:p>
        </p:txBody>
      </p:sp>
      <p:sp>
        <p:nvSpPr>
          <p:cNvPr id="4" name="矩形 3"/>
          <p:cNvSpPr/>
          <p:nvPr/>
        </p:nvSpPr>
        <p:spPr>
          <a:xfrm>
            <a:off x="467544" y="2317348"/>
            <a:ext cx="8208912" cy="920422"/>
          </a:xfrm>
          <a:prstGeom prst="rect">
            <a:avLst/>
          </a:prstGeom>
          <a:solidFill>
            <a:schemeClr val="bg1">
              <a:lumMod val="95000"/>
              <a:alpha val="50196"/>
            </a:schemeClr>
          </a:solidFill>
          <a:ln w="9525">
            <a:solidFill>
              <a:srgbClr val="FFFFFF"/>
            </a:solidFill>
            <a:prstDash val="dash"/>
            <a:miter lim="800000"/>
            <a:headEnd/>
            <a:tailEnd/>
          </a:ln>
          <a:effectLst/>
        </p:spPr>
        <p:txBody>
          <a:bodyPr wrap="square" lIns="108000" tIns="90000" rIns="108000" bIns="90000">
            <a:spAutoFit/>
          </a:bodyPr>
          <a:lstStyle/>
          <a:p>
            <a:pPr algn="just">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该方式下，当</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的中断请求输入端</a:t>
            </a:r>
            <a:r>
              <a:rPr lang="en-US" altLang="zh-CN" sz="2400" dirty="0">
                <a:solidFill>
                  <a:srgbClr val="002060"/>
                </a:solidFill>
                <a:latin typeface="Times New Roman" pitchFamily="18" charset="0"/>
                <a:ea typeface="宋体" pitchFamily="2" charset="-122"/>
                <a:cs typeface="Times New Roman" pitchFamily="18" charset="0"/>
              </a:rPr>
              <a:t>IR</a:t>
            </a:r>
            <a:r>
              <a:rPr lang="zh-CN" altLang="zh-CN" sz="2400" dirty="0">
                <a:solidFill>
                  <a:srgbClr val="002060"/>
                </a:solidFill>
                <a:latin typeface="Times New Roman" pitchFamily="18" charset="0"/>
                <a:ea typeface="宋体" pitchFamily="2" charset="-122"/>
                <a:cs typeface="Times New Roman" pitchFamily="18" charset="0"/>
              </a:rPr>
              <a:t>上出现上升</a:t>
            </a:r>
            <a:r>
              <a:rPr lang="zh-CN" altLang="zh-CN" sz="2400" dirty="0" smtClean="0">
                <a:solidFill>
                  <a:srgbClr val="002060"/>
                </a:solidFill>
                <a:latin typeface="Times New Roman" pitchFamily="18" charset="0"/>
                <a:ea typeface="宋体" pitchFamily="2" charset="-122"/>
                <a:cs typeface="Times New Roman" pitchFamily="18" charset="0"/>
              </a:rPr>
              <a:t>沿时</a:t>
            </a:r>
            <a:r>
              <a:rPr lang="zh-CN" altLang="zh-CN" sz="2400" dirty="0">
                <a:solidFill>
                  <a:srgbClr val="002060"/>
                </a:solidFill>
                <a:latin typeface="Times New Roman" pitchFamily="18" charset="0"/>
                <a:ea typeface="宋体" pitchFamily="2" charset="-122"/>
                <a:cs typeface="Times New Roman" pitchFamily="18" charset="0"/>
              </a:rPr>
              <a:t>，表示有中断请求</a:t>
            </a:r>
            <a:r>
              <a:rPr lang="zh-CN" altLang="en-US" sz="2400" dirty="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5" name="矩形 4"/>
          <p:cNvSpPr/>
          <p:nvPr/>
        </p:nvSpPr>
        <p:spPr>
          <a:xfrm>
            <a:off x="360040" y="1788582"/>
            <a:ext cx="4572000" cy="523220"/>
          </a:xfrm>
          <a:prstGeom prst="rect">
            <a:avLst/>
          </a:prstGeom>
        </p:spPr>
        <p:txBody>
          <a:bodyPr wrap="square">
            <a:spAutoFit/>
          </a:bodyPr>
          <a:lstStyle/>
          <a:p>
            <a:r>
              <a:rPr lang="zh-CN" altLang="zh-CN" sz="2800" dirty="0">
                <a:solidFill>
                  <a:srgbClr val="002060"/>
                </a:solidFill>
                <a:latin typeface="宋体" pitchFamily="2" charset="-122"/>
                <a:ea typeface="宋体" pitchFamily="2" charset="-122"/>
              </a:rPr>
              <a:t>（</a:t>
            </a:r>
            <a:r>
              <a:rPr lang="en-US" altLang="zh-CN" sz="2800" dirty="0">
                <a:solidFill>
                  <a:srgbClr val="002060"/>
                </a:solidFill>
                <a:latin typeface="宋体" pitchFamily="2" charset="-122"/>
                <a:ea typeface="宋体" pitchFamily="2" charset="-122"/>
              </a:rPr>
              <a:t>1</a:t>
            </a:r>
            <a:r>
              <a:rPr lang="zh-CN" altLang="zh-CN" sz="2800" dirty="0">
                <a:solidFill>
                  <a:srgbClr val="002060"/>
                </a:solidFill>
                <a:latin typeface="宋体" pitchFamily="2" charset="-122"/>
                <a:ea typeface="宋体" pitchFamily="2" charset="-122"/>
              </a:rPr>
              <a:t>）边沿触发方式</a:t>
            </a:r>
          </a:p>
        </p:txBody>
      </p:sp>
      <p:sp>
        <p:nvSpPr>
          <p:cNvPr id="6" name="矩形 5"/>
          <p:cNvSpPr/>
          <p:nvPr/>
        </p:nvSpPr>
        <p:spPr>
          <a:xfrm>
            <a:off x="360040" y="3285509"/>
            <a:ext cx="4860032" cy="523220"/>
          </a:xfrm>
          <a:prstGeom prst="rect">
            <a:avLst/>
          </a:prstGeom>
        </p:spPr>
        <p:txBody>
          <a:bodyPr wrap="square">
            <a:spAutoFit/>
          </a:bodyPr>
          <a:lstStyle/>
          <a:p>
            <a:r>
              <a:rPr lang="zh-CN" altLang="zh-CN" sz="2800" dirty="0">
                <a:solidFill>
                  <a:srgbClr val="002060"/>
                </a:solidFill>
                <a:latin typeface="宋体" pitchFamily="2" charset="-122"/>
                <a:ea typeface="宋体" pitchFamily="2" charset="-122"/>
              </a:rPr>
              <a:t>（</a:t>
            </a:r>
            <a:r>
              <a:rPr lang="en-US" altLang="zh-CN" sz="2800" dirty="0">
                <a:solidFill>
                  <a:srgbClr val="002060"/>
                </a:solidFill>
                <a:latin typeface="宋体" pitchFamily="2" charset="-122"/>
                <a:ea typeface="宋体" pitchFamily="2" charset="-122"/>
              </a:rPr>
              <a:t>2</a:t>
            </a:r>
            <a:r>
              <a:rPr lang="zh-CN" altLang="zh-CN" sz="2800" dirty="0">
                <a:solidFill>
                  <a:srgbClr val="002060"/>
                </a:solidFill>
                <a:latin typeface="宋体" pitchFamily="2" charset="-122"/>
                <a:ea typeface="宋体" pitchFamily="2" charset="-122"/>
              </a:rPr>
              <a:t>）电平触发方式</a:t>
            </a:r>
          </a:p>
        </p:txBody>
      </p:sp>
      <p:sp>
        <p:nvSpPr>
          <p:cNvPr id="7" name="矩形 6"/>
          <p:cNvSpPr/>
          <p:nvPr/>
        </p:nvSpPr>
        <p:spPr>
          <a:xfrm>
            <a:off x="467544" y="3803416"/>
            <a:ext cx="8208912" cy="551090"/>
          </a:xfrm>
          <a:prstGeom prst="rect">
            <a:avLst/>
          </a:prstGeom>
          <a:solidFill>
            <a:schemeClr val="bg1">
              <a:lumMod val="95000"/>
              <a:alpha val="50196"/>
            </a:schemeClr>
          </a:solidFill>
          <a:ln w="9525">
            <a:solidFill>
              <a:srgbClr val="FFFFFF"/>
            </a:solidFill>
            <a:prstDash val="dash"/>
            <a:miter lim="800000"/>
            <a:headEnd/>
            <a:tailEnd/>
          </a:ln>
          <a:effectLst/>
        </p:spPr>
        <p:txBody>
          <a:bodyPr wrap="square" lIns="108000" tIns="90000" rIns="108000" bIns="90000">
            <a:spAutoFit/>
          </a:bodyPr>
          <a:lstStyle/>
          <a:p>
            <a:pPr algn="just">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当</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采样到</a:t>
            </a:r>
            <a:r>
              <a:rPr lang="en-US" altLang="zh-CN" sz="2400" dirty="0">
                <a:solidFill>
                  <a:srgbClr val="002060"/>
                </a:solidFill>
                <a:latin typeface="Times New Roman" pitchFamily="18" charset="0"/>
                <a:ea typeface="宋体" pitchFamily="2" charset="-122"/>
                <a:cs typeface="Times New Roman" pitchFamily="18" charset="0"/>
              </a:rPr>
              <a:t>IR</a:t>
            </a:r>
            <a:r>
              <a:rPr lang="zh-CN" altLang="zh-CN" sz="2400" dirty="0">
                <a:solidFill>
                  <a:srgbClr val="002060"/>
                </a:solidFill>
                <a:latin typeface="Times New Roman" pitchFamily="18" charset="0"/>
                <a:ea typeface="宋体" pitchFamily="2" charset="-122"/>
                <a:cs typeface="Times New Roman" pitchFamily="18" charset="0"/>
              </a:rPr>
              <a:t>端出现高电平时，表示有中断请求。</a:t>
            </a:r>
          </a:p>
        </p:txBody>
      </p:sp>
      <p:sp>
        <p:nvSpPr>
          <p:cNvPr id="8" name="矩形 7"/>
          <p:cNvSpPr/>
          <p:nvPr/>
        </p:nvSpPr>
        <p:spPr>
          <a:xfrm>
            <a:off x="360040" y="4477241"/>
            <a:ext cx="4860032" cy="523220"/>
          </a:xfrm>
          <a:prstGeom prst="rect">
            <a:avLst/>
          </a:prstGeom>
        </p:spPr>
        <p:txBody>
          <a:bodyPr wrap="square">
            <a:spAutoFit/>
          </a:bodyPr>
          <a:lstStyle/>
          <a:p>
            <a:r>
              <a:rPr lang="zh-CN" altLang="zh-CN" sz="2800" dirty="0">
                <a:solidFill>
                  <a:srgbClr val="002060"/>
                </a:solidFill>
                <a:latin typeface="宋体" pitchFamily="2" charset="-122"/>
                <a:ea typeface="宋体" pitchFamily="2" charset="-122"/>
              </a:rPr>
              <a:t>（</a:t>
            </a:r>
            <a:r>
              <a:rPr lang="en-US" altLang="zh-CN" sz="2800" dirty="0">
                <a:solidFill>
                  <a:srgbClr val="002060"/>
                </a:solidFill>
                <a:latin typeface="宋体" pitchFamily="2" charset="-122"/>
                <a:ea typeface="宋体" pitchFamily="2" charset="-122"/>
              </a:rPr>
              <a:t>3</a:t>
            </a:r>
            <a:r>
              <a:rPr lang="zh-CN" altLang="zh-CN" sz="2800" dirty="0">
                <a:solidFill>
                  <a:srgbClr val="002060"/>
                </a:solidFill>
                <a:latin typeface="宋体" pitchFamily="2" charset="-122"/>
                <a:ea typeface="宋体" pitchFamily="2" charset="-122"/>
              </a:rPr>
              <a:t>）程序查询方式</a:t>
            </a:r>
          </a:p>
        </p:txBody>
      </p:sp>
      <p:sp>
        <p:nvSpPr>
          <p:cNvPr id="10" name="矩形 9"/>
          <p:cNvSpPr/>
          <p:nvPr/>
        </p:nvSpPr>
        <p:spPr>
          <a:xfrm>
            <a:off x="467544" y="5003801"/>
            <a:ext cx="8208912" cy="1289753"/>
          </a:xfrm>
          <a:prstGeom prst="rect">
            <a:avLst/>
          </a:prstGeom>
          <a:solidFill>
            <a:schemeClr val="bg1">
              <a:lumMod val="95000"/>
              <a:alpha val="50196"/>
            </a:schemeClr>
          </a:solidFill>
          <a:ln w="9525">
            <a:solidFill>
              <a:srgbClr val="FFFFFF"/>
            </a:solidFill>
            <a:prstDash val="dash"/>
            <a:miter lim="800000"/>
            <a:headEnd/>
            <a:tailEnd/>
          </a:ln>
          <a:effectLst/>
        </p:spPr>
        <p:txBody>
          <a:bodyPr wrap="square" lIns="108000" tIns="90000" rIns="108000" bIns="90000">
            <a:spAutoFit/>
          </a:bodyPr>
          <a:lstStyle/>
          <a:p>
            <a:pPr algn="just">
              <a:spcBef>
                <a:spcPts val="300"/>
              </a:spcBef>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该方式下，</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通过软件查</a:t>
            </a:r>
            <a:r>
              <a:rPr lang="zh-CN" altLang="zh-CN" sz="2400" dirty="0" smtClean="0">
                <a:solidFill>
                  <a:srgbClr val="002060"/>
                </a:solidFill>
                <a:latin typeface="Times New Roman" pitchFamily="18" charset="0"/>
                <a:ea typeface="宋体" pitchFamily="2" charset="-122"/>
                <a:cs typeface="Times New Roman" pitchFamily="18" charset="0"/>
              </a:rPr>
              <a:t>询的</a:t>
            </a:r>
            <a:r>
              <a:rPr lang="zh-CN" altLang="zh-CN" sz="2400" dirty="0">
                <a:solidFill>
                  <a:srgbClr val="002060"/>
                </a:solidFill>
                <a:latin typeface="Times New Roman" pitchFamily="18" charset="0"/>
                <a:ea typeface="宋体" pitchFamily="2" charset="-122"/>
                <a:cs typeface="Times New Roman" pitchFamily="18" charset="0"/>
              </a:rPr>
              <a:t>方法识别</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的中断请</a:t>
            </a:r>
            <a:r>
              <a:rPr lang="zh-CN" altLang="zh-CN" sz="2400" dirty="0" smtClean="0">
                <a:solidFill>
                  <a:srgbClr val="002060"/>
                </a:solidFill>
                <a:latin typeface="Times New Roman" pitchFamily="18" charset="0"/>
                <a:ea typeface="宋体" pitchFamily="2" charset="-122"/>
                <a:cs typeface="Times New Roman" pitchFamily="18" charset="0"/>
              </a:rPr>
              <a:t>求</a:t>
            </a:r>
            <a:r>
              <a:rPr lang="zh-CN" altLang="en-US" sz="2400" dirty="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方法：</a:t>
            </a:r>
            <a:r>
              <a:rPr lang="zh-CN" altLang="en-US" sz="2400" dirty="0" smtClean="0">
                <a:solidFill>
                  <a:srgbClr val="002060"/>
                </a:solidFill>
                <a:latin typeface="Times New Roman" pitchFamily="18" charset="0"/>
                <a:ea typeface="宋体" pitchFamily="2" charset="-122"/>
                <a:cs typeface="Times New Roman" pitchFamily="18" charset="0"/>
              </a:rPr>
              <a:t>先设置查询中断状态（将</a:t>
            </a:r>
            <a:r>
              <a:rPr lang="en-US" altLang="zh-CN" sz="2400" dirty="0" smtClean="0">
                <a:solidFill>
                  <a:srgbClr val="002060"/>
                </a:solidFill>
                <a:latin typeface="Times New Roman" pitchFamily="18" charset="0"/>
                <a:ea typeface="宋体" pitchFamily="2" charset="-122"/>
                <a:cs typeface="Times New Roman" pitchFamily="18" charset="0"/>
              </a:rPr>
              <a:t>OCW3</a:t>
            </a:r>
            <a:r>
              <a:rPr lang="zh-CN" altLang="zh-CN" sz="2400" dirty="0" smtClean="0">
                <a:solidFill>
                  <a:srgbClr val="002060"/>
                </a:solidFill>
                <a:latin typeface="Times New Roman" pitchFamily="18" charset="0"/>
                <a:ea typeface="宋体" pitchFamily="2" charset="-122"/>
                <a:cs typeface="Times New Roman" pitchFamily="18" charset="0"/>
              </a:rPr>
              <a:t>命令字的</a:t>
            </a:r>
            <a:r>
              <a:rPr lang="en-US" altLang="zh-CN" sz="2400" dirty="0" smtClean="0">
                <a:solidFill>
                  <a:srgbClr val="002060"/>
                </a:solidFill>
                <a:latin typeface="Times New Roman" pitchFamily="18" charset="0"/>
                <a:ea typeface="宋体" pitchFamily="2" charset="-122"/>
                <a:cs typeface="Times New Roman" pitchFamily="18" charset="0"/>
              </a:rPr>
              <a:t>D2</a:t>
            </a:r>
            <a:r>
              <a:rPr lang="zh-CN" altLang="en-US" sz="2400" dirty="0" smtClean="0">
                <a:solidFill>
                  <a:srgbClr val="002060"/>
                </a:solidFill>
                <a:latin typeface="Times New Roman" pitchFamily="18" charset="0"/>
                <a:ea typeface="宋体" pitchFamily="2" charset="-122"/>
                <a:cs typeface="Times New Roman" pitchFamily="18" charset="0"/>
              </a:rPr>
              <a:t>置</a:t>
            </a:r>
            <a:r>
              <a:rPr lang="en-US" altLang="zh-CN" sz="2400" dirty="0" smtClean="0">
                <a:solidFill>
                  <a:srgbClr val="002060"/>
                </a:solidFill>
                <a:latin typeface="Times New Roman" pitchFamily="18" charset="0"/>
                <a:ea typeface="宋体" pitchFamily="2" charset="-122"/>
                <a:cs typeface="Times New Roman" pitchFamily="18" charset="0"/>
              </a:rPr>
              <a:t>1）</a:t>
            </a:r>
            <a:r>
              <a:rPr lang="zh-CN" altLang="zh-CN" sz="2400" dirty="0" smtClean="0">
                <a:solidFill>
                  <a:srgbClr val="002060"/>
                </a:solidFill>
                <a:latin typeface="Times New Roman" pitchFamily="18" charset="0"/>
                <a:ea typeface="宋体" pitchFamily="2" charset="-122"/>
                <a:cs typeface="Times New Roman" pitchFamily="18" charset="0"/>
              </a:rPr>
              <a:t>，然</a:t>
            </a:r>
            <a:r>
              <a:rPr lang="zh-CN" altLang="zh-CN" sz="2400" dirty="0">
                <a:solidFill>
                  <a:srgbClr val="002060"/>
                </a:solidFill>
                <a:latin typeface="Times New Roman" pitchFamily="18" charset="0"/>
                <a:ea typeface="宋体" pitchFamily="2" charset="-122"/>
                <a:cs typeface="Times New Roman" pitchFamily="18" charset="0"/>
              </a:rPr>
              <a:t>后读取</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的中断状态</a:t>
            </a:r>
            <a:r>
              <a:rPr lang="zh-CN" altLang="zh-CN" sz="2400" dirty="0" smtClean="0">
                <a:solidFill>
                  <a:srgbClr val="002060"/>
                </a:solidFill>
                <a:latin typeface="Times New Roman" pitchFamily="18" charset="0"/>
                <a:ea typeface="宋体" pitchFamily="2" charset="-122"/>
                <a:cs typeface="Times New Roman" pitchFamily="18" charset="0"/>
              </a:rPr>
              <a:t>字</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3283862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0"/>
                                  </p:iterate>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iterate type="lt">
                                    <p:tmAbs val="0"/>
                                  </p:iterate>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iterate type="lt">
                                    <p:tmAbs val="0"/>
                                  </p:iterate>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grpId="2" nodeType="clickEffect">
                                  <p:stCondLst>
                                    <p:cond delay="0"/>
                                  </p:stCondLst>
                                  <p:iterate type="lt">
                                    <p:tmPct val="0"/>
                                  </p:iterate>
                                  <p:childTnLst>
                                    <p:animClr clrSpc="rgb" dir="cw">
                                      <p:cBhvr override="childStyle">
                                        <p:cTn id="14" dur="500" fill="hold"/>
                                        <p:tgtEl>
                                          <p:spTgt spid="5"/>
                                        </p:tgtEl>
                                        <p:attrNameLst>
                                          <p:attrName>style.color</p:attrName>
                                        </p:attrNameLst>
                                      </p:cBhvr>
                                      <p:to>
                                        <a:srgbClr val="FF0000"/>
                                      </p:to>
                                    </p:animClr>
                                  </p:childTnLst>
                                </p:cTn>
                              </p:par>
                              <p:par>
                                <p:cTn id="15" presetID="32" presetClass="emph" presetSubtype="0" fill="hold" grpId="1" nodeType="withEffect">
                                  <p:stCondLst>
                                    <p:cond delay="0"/>
                                  </p:stCondLst>
                                  <p:iterate type="lt">
                                    <p:tmPct val="0"/>
                                  </p:iterate>
                                  <p:childTnLst>
                                    <p:animRot by="120000">
                                      <p:cBhvr>
                                        <p:cTn id="16" dur="100" fill="hold">
                                          <p:stCondLst>
                                            <p:cond delay="0"/>
                                          </p:stCondLst>
                                        </p:cTn>
                                        <p:tgtEl>
                                          <p:spTgt spid="5"/>
                                        </p:tgtEl>
                                        <p:attrNameLst>
                                          <p:attrName>r</p:attrName>
                                        </p:attrNameLst>
                                      </p:cBhvr>
                                    </p:animRot>
                                    <p:animRot by="-240000">
                                      <p:cBhvr>
                                        <p:cTn id="17" dur="200" fill="hold">
                                          <p:stCondLst>
                                            <p:cond delay="200"/>
                                          </p:stCondLst>
                                        </p:cTn>
                                        <p:tgtEl>
                                          <p:spTgt spid="5"/>
                                        </p:tgtEl>
                                        <p:attrNameLst>
                                          <p:attrName>r</p:attrName>
                                        </p:attrNameLst>
                                      </p:cBhvr>
                                    </p:animRot>
                                    <p:animRot by="240000">
                                      <p:cBhvr>
                                        <p:cTn id="18" dur="200" fill="hold">
                                          <p:stCondLst>
                                            <p:cond delay="400"/>
                                          </p:stCondLst>
                                        </p:cTn>
                                        <p:tgtEl>
                                          <p:spTgt spid="5"/>
                                        </p:tgtEl>
                                        <p:attrNameLst>
                                          <p:attrName>r</p:attrName>
                                        </p:attrNameLst>
                                      </p:cBhvr>
                                    </p:animRot>
                                    <p:animRot by="-240000">
                                      <p:cBhvr>
                                        <p:cTn id="19" dur="200" fill="hold">
                                          <p:stCondLst>
                                            <p:cond delay="600"/>
                                          </p:stCondLst>
                                        </p:cTn>
                                        <p:tgtEl>
                                          <p:spTgt spid="5"/>
                                        </p:tgtEl>
                                        <p:attrNameLst>
                                          <p:attrName>r</p:attrName>
                                        </p:attrNameLst>
                                      </p:cBhvr>
                                    </p:animRot>
                                    <p:animRot by="120000">
                                      <p:cBhvr>
                                        <p:cTn id="20" dur="200" fill="hold">
                                          <p:stCondLst>
                                            <p:cond delay="800"/>
                                          </p:stCondLst>
                                        </p:cTn>
                                        <p:tgtEl>
                                          <p:spTgt spid="5"/>
                                        </p:tgtEl>
                                        <p:attrNameLst>
                                          <p:attrName>r</p:attrName>
                                        </p:attrNameLst>
                                      </p:cBhvr>
                                    </p:animRot>
                                  </p:childTnLst>
                                </p:cTn>
                              </p:par>
                            </p:childTnLst>
                          </p:cTn>
                        </p:par>
                        <p:par>
                          <p:cTn id="21" fill="hold">
                            <p:stCondLst>
                              <p:cond delay="1000"/>
                            </p:stCondLst>
                            <p:childTnLst>
                              <p:par>
                                <p:cTn id="22" presetID="1"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mph" presetSubtype="2" fill="hold" grpId="1" nodeType="clickEffect">
                                  <p:stCondLst>
                                    <p:cond delay="0"/>
                                  </p:stCondLst>
                                  <p:iterate type="lt">
                                    <p:tmPct val="0"/>
                                  </p:iterate>
                                  <p:childTnLst>
                                    <p:animClr clrSpc="rgb" dir="cw">
                                      <p:cBhvr override="childStyle">
                                        <p:cTn id="27" dur="500" fill="hold"/>
                                        <p:tgtEl>
                                          <p:spTgt spid="6"/>
                                        </p:tgtEl>
                                        <p:attrNameLst>
                                          <p:attrName>style.color</p:attrName>
                                        </p:attrNameLst>
                                      </p:cBhvr>
                                      <p:to>
                                        <a:srgbClr val="FF0000"/>
                                      </p:to>
                                    </p:animClr>
                                  </p:childTnLst>
                                </p:cTn>
                              </p:par>
                              <p:par>
                                <p:cTn id="28" presetID="32" presetClass="emph" presetSubtype="0" fill="hold" grpId="2" nodeType="withEffect">
                                  <p:stCondLst>
                                    <p:cond delay="0"/>
                                  </p:stCondLst>
                                  <p:iterate type="lt">
                                    <p:tmPct val="0"/>
                                  </p:iterate>
                                  <p:childTnLst>
                                    <p:animRot by="120000">
                                      <p:cBhvr>
                                        <p:cTn id="29" dur="100" fill="hold">
                                          <p:stCondLst>
                                            <p:cond delay="0"/>
                                          </p:stCondLst>
                                        </p:cTn>
                                        <p:tgtEl>
                                          <p:spTgt spid="6"/>
                                        </p:tgtEl>
                                        <p:attrNameLst>
                                          <p:attrName>r</p:attrName>
                                        </p:attrNameLst>
                                      </p:cBhvr>
                                    </p:animRot>
                                    <p:animRot by="-240000">
                                      <p:cBhvr>
                                        <p:cTn id="30" dur="200" fill="hold">
                                          <p:stCondLst>
                                            <p:cond delay="200"/>
                                          </p:stCondLst>
                                        </p:cTn>
                                        <p:tgtEl>
                                          <p:spTgt spid="6"/>
                                        </p:tgtEl>
                                        <p:attrNameLst>
                                          <p:attrName>r</p:attrName>
                                        </p:attrNameLst>
                                      </p:cBhvr>
                                    </p:animRot>
                                    <p:animRot by="240000">
                                      <p:cBhvr>
                                        <p:cTn id="31" dur="200" fill="hold">
                                          <p:stCondLst>
                                            <p:cond delay="400"/>
                                          </p:stCondLst>
                                        </p:cTn>
                                        <p:tgtEl>
                                          <p:spTgt spid="6"/>
                                        </p:tgtEl>
                                        <p:attrNameLst>
                                          <p:attrName>r</p:attrName>
                                        </p:attrNameLst>
                                      </p:cBhvr>
                                    </p:animRot>
                                    <p:animRot by="-240000">
                                      <p:cBhvr>
                                        <p:cTn id="32" dur="200" fill="hold">
                                          <p:stCondLst>
                                            <p:cond delay="600"/>
                                          </p:stCondLst>
                                        </p:cTn>
                                        <p:tgtEl>
                                          <p:spTgt spid="6"/>
                                        </p:tgtEl>
                                        <p:attrNameLst>
                                          <p:attrName>r</p:attrName>
                                        </p:attrNameLst>
                                      </p:cBhvr>
                                    </p:animRot>
                                    <p:animRot by="120000">
                                      <p:cBhvr>
                                        <p:cTn id="33" dur="200" fill="hold">
                                          <p:stCondLst>
                                            <p:cond delay="800"/>
                                          </p:stCondLst>
                                        </p:cTn>
                                        <p:tgtEl>
                                          <p:spTgt spid="6"/>
                                        </p:tgtEl>
                                        <p:attrNameLst>
                                          <p:attrName>r</p:attrName>
                                        </p:attrNameLst>
                                      </p:cBhvr>
                                    </p:animRot>
                                  </p:childTnLst>
                                </p:cTn>
                              </p:par>
                            </p:childTnLst>
                          </p:cTn>
                        </p:par>
                        <p:par>
                          <p:cTn id="34" fill="hold">
                            <p:stCondLst>
                              <p:cond delay="1000"/>
                            </p:stCondLst>
                            <p:childTnLst>
                              <p:par>
                                <p:cTn id="35" presetID="1"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3" presetClass="emph" presetSubtype="2" fill="hold" grpId="1" nodeType="clickEffect">
                                  <p:stCondLst>
                                    <p:cond delay="0"/>
                                  </p:stCondLst>
                                  <p:iterate type="lt">
                                    <p:tmPct val="0"/>
                                  </p:iterate>
                                  <p:childTnLst>
                                    <p:animClr clrSpc="rgb" dir="cw">
                                      <p:cBhvr override="childStyle">
                                        <p:cTn id="40" dur="500" fill="hold"/>
                                        <p:tgtEl>
                                          <p:spTgt spid="8"/>
                                        </p:tgtEl>
                                        <p:attrNameLst>
                                          <p:attrName>style.color</p:attrName>
                                        </p:attrNameLst>
                                      </p:cBhvr>
                                      <p:to>
                                        <a:srgbClr val="FF0000"/>
                                      </p:to>
                                    </p:animClr>
                                  </p:childTnLst>
                                </p:cTn>
                              </p:par>
                              <p:par>
                                <p:cTn id="41" presetID="32" presetClass="emph" presetSubtype="0" fill="hold" grpId="2" nodeType="withEffect">
                                  <p:stCondLst>
                                    <p:cond delay="0"/>
                                  </p:stCondLst>
                                  <p:iterate type="lt">
                                    <p:tmPct val="0"/>
                                  </p:iterate>
                                  <p:childTnLst>
                                    <p:animRot by="120000">
                                      <p:cBhvr>
                                        <p:cTn id="42" dur="100" fill="hold">
                                          <p:stCondLst>
                                            <p:cond delay="0"/>
                                          </p:stCondLst>
                                        </p:cTn>
                                        <p:tgtEl>
                                          <p:spTgt spid="8"/>
                                        </p:tgtEl>
                                        <p:attrNameLst>
                                          <p:attrName>r</p:attrName>
                                        </p:attrNameLst>
                                      </p:cBhvr>
                                    </p:animRot>
                                    <p:animRot by="-240000">
                                      <p:cBhvr>
                                        <p:cTn id="43" dur="200" fill="hold">
                                          <p:stCondLst>
                                            <p:cond delay="200"/>
                                          </p:stCondLst>
                                        </p:cTn>
                                        <p:tgtEl>
                                          <p:spTgt spid="8"/>
                                        </p:tgtEl>
                                        <p:attrNameLst>
                                          <p:attrName>r</p:attrName>
                                        </p:attrNameLst>
                                      </p:cBhvr>
                                    </p:animRot>
                                    <p:animRot by="240000">
                                      <p:cBhvr>
                                        <p:cTn id="44" dur="200" fill="hold">
                                          <p:stCondLst>
                                            <p:cond delay="400"/>
                                          </p:stCondLst>
                                        </p:cTn>
                                        <p:tgtEl>
                                          <p:spTgt spid="8"/>
                                        </p:tgtEl>
                                        <p:attrNameLst>
                                          <p:attrName>r</p:attrName>
                                        </p:attrNameLst>
                                      </p:cBhvr>
                                    </p:animRot>
                                    <p:animRot by="-240000">
                                      <p:cBhvr>
                                        <p:cTn id="45" dur="200" fill="hold">
                                          <p:stCondLst>
                                            <p:cond delay="600"/>
                                          </p:stCondLst>
                                        </p:cTn>
                                        <p:tgtEl>
                                          <p:spTgt spid="8"/>
                                        </p:tgtEl>
                                        <p:attrNameLst>
                                          <p:attrName>r</p:attrName>
                                        </p:attrNameLst>
                                      </p:cBhvr>
                                    </p:animRot>
                                    <p:animRot by="120000">
                                      <p:cBhvr>
                                        <p:cTn id="46" dur="200" fill="hold">
                                          <p:stCondLst>
                                            <p:cond delay="800"/>
                                          </p:stCondLst>
                                        </p:cTn>
                                        <p:tgtEl>
                                          <p:spTgt spid="8"/>
                                        </p:tgtEl>
                                        <p:attrNameLst>
                                          <p:attrName>r</p:attrName>
                                        </p:attrNameLst>
                                      </p:cBhvr>
                                    </p:animRot>
                                  </p:childTnLst>
                                </p:cTn>
                              </p:par>
                            </p:childTnLst>
                          </p:cTn>
                        </p:par>
                        <p:par>
                          <p:cTn id="47" fill="hold">
                            <p:stCondLst>
                              <p:cond delay="1000"/>
                            </p:stCondLst>
                            <p:childTnLst>
                              <p:par>
                                <p:cTn id="48" presetID="1"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5" grpId="1"/>
      <p:bldP spid="5" grpId="2"/>
      <p:bldP spid="6" grpId="0"/>
      <p:bldP spid="6" grpId="1"/>
      <p:bldP spid="6" grpId="2"/>
      <p:bldP spid="7" grpId="0" animBg="1"/>
      <p:bldP spid="8" grpId="0"/>
      <p:bldP spid="8" grpId="1"/>
      <p:bldP spid="8" grpId="2"/>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745673"/>
            <a:ext cx="9144000" cy="1143000"/>
          </a:xfrm>
        </p:spPr>
        <p:txBody>
          <a:bodyPr/>
          <a:lstStyle/>
          <a:p>
            <a:r>
              <a:rPr lang="en-US" altLang="zh-CN" dirty="0"/>
              <a:t>8.1  </a:t>
            </a:r>
            <a:r>
              <a:rPr lang="zh-CN" altLang="zh-CN" dirty="0"/>
              <a:t>中断技术概述</a:t>
            </a:r>
            <a:endParaRPr lang="zh-CN" altLang="en-US" dirty="0"/>
          </a:p>
        </p:txBody>
      </p:sp>
      <p:sp>
        <p:nvSpPr>
          <p:cNvPr id="3" name="内容占位符 2"/>
          <p:cNvSpPr>
            <a:spLocks noGrp="1"/>
          </p:cNvSpPr>
          <p:nvPr>
            <p:ph idx="1"/>
          </p:nvPr>
        </p:nvSpPr>
        <p:spPr>
          <a:xfrm>
            <a:off x="2268504" y="2401858"/>
            <a:ext cx="5975904" cy="3384376"/>
          </a:xfrm>
        </p:spPr>
        <p:txBody>
          <a:bodyPr/>
          <a:lstStyle/>
          <a:p>
            <a:pPr>
              <a:lnSpc>
                <a:spcPct val="180000"/>
              </a:lnSpc>
            </a:pPr>
            <a:r>
              <a:rPr lang="en-US" altLang="zh-CN" dirty="0"/>
              <a:t>8.1.1  </a:t>
            </a:r>
            <a:r>
              <a:rPr lang="zh-CN" altLang="zh-CN" dirty="0"/>
              <a:t>中断技术中的</a:t>
            </a:r>
            <a:r>
              <a:rPr lang="zh-CN" altLang="zh-CN" dirty="0" smtClean="0"/>
              <a:t>概念</a:t>
            </a:r>
            <a:endParaRPr lang="en-US" altLang="zh-CN" dirty="0" smtClean="0"/>
          </a:p>
          <a:p>
            <a:pPr>
              <a:lnSpc>
                <a:spcPct val="180000"/>
              </a:lnSpc>
            </a:pPr>
            <a:r>
              <a:rPr lang="en-US" altLang="zh-CN" dirty="0"/>
              <a:t>8.1.2  </a:t>
            </a:r>
            <a:r>
              <a:rPr lang="zh-CN" altLang="zh-CN" dirty="0"/>
              <a:t>中断的</a:t>
            </a:r>
            <a:r>
              <a:rPr lang="zh-CN" altLang="zh-CN" dirty="0" smtClean="0"/>
              <a:t>基本原理</a:t>
            </a:r>
            <a:endParaRPr lang="en-US" altLang="zh-CN" dirty="0" smtClean="0"/>
          </a:p>
          <a:p>
            <a:pPr>
              <a:lnSpc>
                <a:spcPct val="180000"/>
              </a:lnSpc>
            </a:pPr>
            <a:r>
              <a:rPr lang="en-US" altLang="zh-CN" dirty="0"/>
              <a:t>8.1.3  </a:t>
            </a:r>
            <a:r>
              <a:rPr lang="zh-CN" altLang="zh-CN" dirty="0"/>
              <a:t>中断技术的特点</a:t>
            </a:r>
            <a:endParaRPr lang="zh-CN" altLang="en-US" dirty="0"/>
          </a:p>
        </p:txBody>
      </p:sp>
      <p:sp>
        <p:nvSpPr>
          <p:cNvPr id="4" name="对角圆角矩形 3"/>
          <p:cNvSpPr/>
          <p:nvPr/>
        </p:nvSpPr>
        <p:spPr>
          <a:xfrm flipH="1">
            <a:off x="1475656" y="2329849"/>
            <a:ext cx="6336704" cy="3456384"/>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1" name="组合 10"/>
          <p:cNvGrpSpPr/>
          <p:nvPr/>
        </p:nvGrpSpPr>
        <p:grpSpPr>
          <a:xfrm>
            <a:off x="2123728" y="2679424"/>
            <a:ext cx="5040560" cy="2579272"/>
            <a:chOff x="2123728" y="2679424"/>
            <a:chExt cx="5040560" cy="2579272"/>
          </a:xfrm>
        </p:grpSpPr>
        <p:sp>
          <p:nvSpPr>
            <p:cNvPr id="6" name="矩形 5">
              <a:hlinkClick r:id="rId3" action="ppaction://hlinksldjump"/>
            </p:cNvPr>
            <p:cNvSpPr/>
            <p:nvPr/>
          </p:nvSpPr>
          <p:spPr>
            <a:xfrm>
              <a:off x="2123728" y="2679424"/>
              <a:ext cx="504056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2123728" y="4682632"/>
              <a:ext cx="446449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5" action="ppaction://hlinksldjump"/>
            </p:cNvPr>
            <p:cNvSpPr/>
            <p:nvPr/>
          </p:nvSpPr>
          <p:spPr>
            <a:xfrm>
              <a:off x="2123728" y="3681028"/>
              <a:ext cx="446449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86609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023708"/>
            <a:ext cx="2441694"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6</a:t>
            </a:r>
            <a:r>
              <a:rPr lang="zh-CN" altLang="zh-CN" sz="3200" b="0" spc="0" dirty="0">
                <a:solidFill>
                  <a:schemeClr val="tx1"/>
                </a:solidFill>
                <a:ea typeface="黑体" pitchFamily="49" charset="-122"/>
              </a:rPr>
              <a:t>．</a:t>
            </a:r>
            <a:r>
              <a:rPr lang="zh-CN" altLang="en-US" sz="3200" b="0" spc="0" dirty="0">
                <a:solidFill>
                  <a:schemeClr val="tx1"/>
                </a:solidFill>
                <a:ea typeface="黑体" pitchFamily="49" charset="-122"/>
              </a:rPr>
              <a:t>级联方式</a:t>
            </a:r>
          </a:p>
        </p:txBody>
      </p:sp>
      <p:sp>
        <p:nvSpPr>
          <p:cNvPr id="9" name="标题 1"/>
          <p:cNvSpPr txBox="1">
            <a:spLocks/>
          </p:cNvSpPr>
          <p:nvPr/>
        </p:nvSpPr>
        <p:spPr>
          <a:xfrm>
            <a:off x="0" y="44624"/>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8.3.4  8259A</a:t>
            </a:r>
            <a:r>
              <a:rPr lang="zh-CN" altLang="zh-CN" dirty="0" smtClean="0"/>
              <a:t>的中断管理方式</a:t>
            </a:r>
            <a:endParaRPr lang="zh-CN" altLang="en-US" dirty="0"/>
          </a:p>
        </p:txBody>
      </p:sp>
      <p:grpSp>
        <p:nvGrpSpPr>
          <p:cNvPr id="29696" name="组合 29695"/>
          <p:cNvGrpSpPr/>
          <p:nvPr/>
        </p:nvGrpSpPr>
        <p:grpSpPr>
          <a:xfrm>
            <a:off x="643092" y="1042283"/>
            <a:ext cx="8053773" cy="5294101"/>
            <a:chOff x="643092" y="1042283"/>
            <a:chExt cx="8053773" cy="5294101"/>
          </a:xfrm>
        </p:grpSpPr>
        <p:pic>
          <p:nvPicPr>
            <p:cNvPr id="29697" name="Picture 1" descr="C:\Users\Administrator\AppData\Roaming\Tencent\Users\44194298\QQ\WinTemp\RichOle\$7]PIC1G3CM6R2V}{3QHDEW.pn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643092" y="1620384"/>
              <a:ext cx="8053773" cy="4716000"/>
            </a:xfrm>
            <a:prstGeom prst="rect">
              <a:avLst/>
            </a:prstGeom>
            <a:noFill/>
            <a:ln w="19050">
              <a:solidFill>
                <a:srgbClr val="00B050"/>
              </a:solidFill>
            </a:ln>
            <a:extLst>
              <a:ext uri="{909E8E84-426E-40DD-AFC4-6F175D3DCCD1}">
                <a14:hiddenFill xmlns:a14="http://schemas.microsoft.com/office/drawing/2010/main">
                  <a:solidFill>
                    <a:srgbClr val="FFFFFF"/>
                  </a:solidFill>
                </a14:hiddenFill>
              </a:ext>
            </a:extLst>
          </p:spPr>
        </p:pic>
        <p:sp>
          <p:nvSpPr>
            <p:cNvPr id="3" name="矩形 2"/>
            <p:cNvSpPr/>
            <p:nvPr/>
          </p:nvSpPr>
          <p:spPr>
            <a:xfrm>
              <a:off x="4139952" y="1042283"/>
              <a:ext cx="3168352" cy="461665"/>
            </a:xfrm>
            <a:prstGeom prst="rect">
              <a:avLst/>
            </a:prstGeom>
          </p:spPr>
          <p:txBody>
            <a:bodyPr vert="horz" wrap="square">
              <a:spAutoFit/>
            </a:bodyPr>
            <a:lstStyle/>
            <a:p>
              <a:r>
                <a:rPr lang="en-US" altLang="zh-CN" sz="2400" dirty="0">
                  <a:solidFill>
                    <a:srgbClr val="002060"/>
                  </a:solidFill>
                  <a:latin typeface="Times New Roman" pitchFamily="18" charset="0"/>
                  <a:ea typeface="宋体" pitchFamily="2" charset="-122"/>
                  <a:cs typeface="Times New Roman" pitchFamily="18" charset="0"/>
                </a:rPr>
                <a:t>3</a:t>
              </a:r>
              <a:r>
                <a:rPr lang="zh-CN" altLang="zh-CN" sz="2400" dirty="0">
                  <a:solidFill>
                    <a:srgbClr val="002060"/>
                  </a:solidFill>
                  <a:latin typeface="Times New Roman" pitchFamily="18" charset="0"/>
                  <a:ea typeface="宋体" pitchFamily="2" charset="-122"/>
                  <a:cs typeface="Times New Roman" pitchFamily="18" charset="0"/>
                </a:rPr>
                <a:t>片</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级联示</a:t>
              </a:r>
              <a:r>
                <a:rPr lang="zh-CN" altLang="zh-CN" sz="2400" dirty="0" smtClean="0">
                  <a:solidFill>
                    <a:srgbClr val="002060"/>
                  </a:solidFill>
                  <a:latin typeface="Times New Roman" pitchFamily="18" charset="0"/>
                  <a:ea typeface="宋体" pitchFamily="2" charset="-122"/>
                  <a:cs typeface="Times New Roman" pitchFamily="18" charset="0"/>
                </a:rPr>
                <a:t>例</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en-US" sz="2400" dirty="0">
                <a:solidFill>
                  <a:srgbClr val="002060"/>
                </a:solidFill>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val="4236511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9696"/>
                                        </p:tgtEl>
                                        <p:attrNameLst>
                                          <p:attrName>style.visibility</p:attrName>
                                        </p:attrNameLst>
                                      </p:cBhvr>
                                      <p:to>
                                        <p:strVal val="visible"/>
                                      </p:to>
                                    </p:set>
                                    <p:animEffect transition="in" filter="wheel(1)">
                                      <p:cBhvr>
                                        <p:cTn id="7" dur="2000"/>
                                        <p:tgtEl>
                                          <p:spTgt spid="296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8.3.5  8259A</a:t>
            </a:r>
            <a:r>
              <a:rPr lang="zh-CN" altLang="zh-CN" dirty="0"/>
              <a:t>的中断响应过程</a:t>
            </a:r>
            <a:endParaRPr lang="zh-CN" altLang="en-US" dirty="0"/>
          </a:p>
        </p:txBody>
      </p:sp>
      <mc:AlternateContent xmlns:mc="http://schemas.openxmlformats.org/markup-compatibility/2006" xmlns:a14="http://schemas.microsoft.com/office/drawing/2010/main">
        <mc:Choice Requires="a14">
          <p:sp>
            <p:nvSpPr>
              <p:cNvPr id="117" name="Text Box 7"/>
              <p:cNvSpPr txBox="1">
                <a:spLocks noChangeArrowheads="1"/>
              </p:cNvSpPr>
              <p:nvPr/>
            </p:nvSpPr>
            <p:spPr bwMode="auto">
              <a:xfrm>
                <a:off x="396000" y="1340768"/>
                <a:ext cx="8352000" cy="4807855"/>
              </a:xfrm>
              <a:prstGeom prst="rect">
                <a:avLst/>
              </a:prstGeom>
              <a:solidFill>
                <a:srgbClr val="EAEAEA">
                  <a:alpha val="50196"/>
                </a:srgbClr>
              </a:solidFill>
              <a:ln>
                <a:solidFill>
                  <a:srgbClr val="C00000"/>
                </a:solidFill>
                <a:prstDash val="dash"/>
              </a:ln>
              <a:effectLst/>
              <a:extLst/>
            </p:spPr>
            <p:txBody>
              <a:bodyPr>
                <a:spAutoFit/>
              </a:bodyPr>
              <a:lstStyle>
                <a:defPPr>
                  <a:defRPr lang="zh-CN"/>
                </a:defPPr>
                <a:lvl1pPr algn="just">
                  <a:lnSpc>
                    <a:spcPct val="120000"/>
                  </a:lnSpc>
                  <a:spcBef>
                    <a:spcPct val="30000"/>
                  </a:spcBef>
                  <a:buFontTx/>
                  <a:buNone/>
                  <a:defRPr sz="2400">
                    <a:latin typeface="宋体" pitchFamily="2" charset="-122"/>
                    <a:ea typeface="宋体" pitchFamily="2" charset="-122"/>
                  </a:defRPr>
                </a:lvl1pPr>
              </a:lstStyle>
              <a:p>
                <a:pPr marL="457200" indent="-457200" algn="l">
                  <a:lnSpc>
                    <a:spcPct val="113000"/>
                  </a:lnSpc>
                  <a:spcBef>
                    <a:spcPts val="600"/>
                  </a:spcBef>
                  <a:buFont typeface="+mj-lt"/>
                  <a:buAutoNum type="arabicPeriod"/>
                </a:pPr>
                <a:r>
                  <a:rPr lang="en-US" altLang="zh-CN" dirty="0" smtClean="0">
                    <a:solidFill>
                      <a:srgbClr val="002060"/>
                    </a:solidFill>
                  </a:rPr>
                  <a:t>IR0</a:t>
                </a:r>
                <a:r>
                  <a:rPr lang="zh-CN" altLang="en-US" dirty="0">
                    <a:solidFill>
                      <a:srgbClr val="002060"/>
                    </a:solidFill>
                  </a:rPr>
                  <a:t>～</a:t>
                </a:r>
                <a:r>
                  <a:rPr lang="en-US" altLang="zh-CN" dirty="0">
                    <a:solidFill>
                      <a:srgbClr val="002060"/>
                    </a:solidFill>
                  </a:rPr>
                  <a:t>IR7</a:t>
                </a:r>
                <a:r>
                  <a:rPr lang="zh-CN" altLang="en-US" dirty="0">
                    <a:solidFill>
                      <a:srgbClr val="002060"/>
                    </a:solidFill>
                  </a:rPr>
                  <a:t>有中断请求，</a:t>
                </a:r>
                <a:r>
                  <a:rPr lang="en-US" altLang="zh-CN" dirty="0">
                    <a:solidFill>
                      <a:srgbClr val="002060"/>
                    </a:solidFill>
                  </a:rPr>
                  <a:t>8259A</a:t>
                </a:r>
                <a:r>
                  <a:rPr lang="zh-CN" altLang="en-US" dirty="0">
                    <a:solidFill>
                      <a:srgbClr val="002060"/>
                    </a:solidFill>
                  </a:rPr>
                  <a:t>的</a:t>
                </a:r>
                <a:r>
                  <a:rPr lang="en-US" altLang="zh-CN" dirty="0">
                    <a:solidFill>
                      <a:srgbClr val="002060"/>
                    </a:solidFill>
                  </a:rPr>
                  <a:t>IRR</a:t>
                </a:r>
                <a:r>
                  <a:rPr lang="zh-CN" altLang="en-US" dirty="0">
                    <a:solidFill>
                      <a:srgbClr val="002060"/>
                    </a:solidFill>
                  </a:rPr>
                  <a:t>的相应位置</a:t>
                </a:r>
                <a:r>
                  <a:rPr lang="en-US" altLang="zh-CN" dirty="0" smtClean="0">
                    <a:solidFill>
                      <a:srgbClr val="002060"/>
                    </a:solidFill>
                  </a:rPr>
                  <a:t>1。</a:t>
                </a:r>
                <a:endParaRPr lang="en-US" altLang="zh-CN" dirty="0">
                  <a:solidFill>
                    <a:srgbClr val="002060"/>
                  </a:solidFill>
                </a:endParaRPr>
              </a:p>
              <a:p>
                <a:pPr marL="457200" indent="-457200" algn="l">
                  <a:lnSpc>
                    <a:spcPct val="113000"/>
                  </a:lnSpc>
                  <a:spcBef>
                    <a:spcPts val="600"/>
                  </a:spcBef>
                  <a:buFont typeface="+mj-lt"/>
                  <a:buAutoNum type="arabicPeriod"/>
                </a:pPr>
                <a:r>
                  <a:rPr lang="en-US" altLang="zh-CN" dirty="0" smtClean="0">
                    <a:solidFill>
                      <a:srgbClr val="002060"/>
                    </a:solidFill>
                  </a:rPr>
                  <a:t>IRR</a:t>
                </a:r>
                <a:r>
                  <a:rPr lang="zh-CN" altLang="en-US" dirty="0">
                    <a:solidFill>
                      <a:srgbClr val="002060"/>
                    </a:solidFill>
                  </a:rPr>
                  <a:t>与</a:t>
                </a:r>
                <a:r>
                  <a:rPr lang="en-US" altLang="zh-CN" dirty="0">
                    <a:solidFill>
                      <a:srgbClr val="002060"/>
                    </a:solidFill>
                  </a:rPr>
                  <a:t>IMR</a:t>
                </a:r>
                <a:r>
                  <a:rPr lang="zh-CN" altLang="en-US" dirty="0">
                    <a:solidFill>
                      <a:srgbClr val="002060"/>
                    </a:solidFill>
                  </a:rPr>
                  <a:t>相应位比较后，封锁或发送中断请求给</a:t>
                </a:r>
                <a:r>
                  <a:rPr lang="en-US" altLang="zh-CN" dirty="0" smtClean="0">
                    <a:solidFill>
                      <a:srgbClr val="002060"/>
                    </a:solidFill>
                  </a:rPr>
                  <a:t>PR。</a:t>
                </a:r>
                <a:endParaRPr lang="en-US" altLang="zh-CN" dirty="0">
                  <a:solidFill>
                    <a:srgbClr val="002060"/>
                  </a:solidFill>
                </a:endParaRPr>
              </a:p>
              <a:p>
                <a:pPr marL="457200" indent="-457200" algn="l">
                  <a:lnSpc>
                    <a:spcPct val="113000"/>
                  </a:lnSpc>
                  <a:spcBef>
                    <a:spcPts val="600"/>
                  </a:spcBef>
                  <a:buFont typeface="+mj-lt"/>
                  <a:buAutoNum type="arabicPeriod"/>
                </a:pPr>
                <a:r>
                  <a:rPr lang="en-US" altLang="zh-CN" dirty="0" smtClean="0">
                    <a:solidFill>
                      <a:srgbClr val="002060"/>
                    </a:solidFill>
                  </a:rPr>
                  <a:t>PR</a:t>
                </a:r>
                <a:r>
                  <a:rPr lang="zh-CN" altLang="en-US" dirty="0">
                    <a:solidFill>
                      <a:srgbClr val="002060"/>
                    </a:solidFill>
                  </a:rPr>
                  <a:t>分析后，把当前最高优先级的中断请求</a:t>
                </a:r>
                <a:r>
                  <a:rPr lang="zh-CN" altLang="en-US" dirty="0" smtClean="0">
                    <a:solidFill>
                      <a:srgbClr val="002060"/>
                    </a:solidFill>
                  </a:rPr>
                  <a:t>由</a:t>
                </a:r>
                <a:r>
                  <a:rPr lang="en-US" altLang="zh-CN" dirty="0" smtClean="0">
                    <a:solidFill>
                      <a:srgbClr val="002060"/>
                    </a:solidFill>
                  </a:rPr>
                  <a:t>INT</a:t>
                </a:r>
                <a:r>
                  <a:rPr lang="zh-CN" altLang="en-US" dirty="0">
                    <a:solidFill>
                      <a:srgbClr val="002060"/>
                    </a:solidFill>
                  </a:rPr>
                  <a:t>送至</a:t>
                </a:r>
                <a:r>
                  <a:rPr lang="en-US" altLang="zh-CN" dirty="0" smtClean="0">
                    <a:solidFill>
                      <a:srgbClr val="002060"/>
                    </a:solidFill>
                  </a:rPr>
                  <a:t>CPU。</a:t>
                </a:r>
                <a:endParaRPr lang="en-US" altLang="zh-CN" dirty="0">
                  <a:solidFill>
                    <a:srgbClr val="002060"/>
                  </a:solidFill>
                </a:endParaRPr>
              </a:p>
              <a:p>
                <a:pPr marL="457200" indent="-457200" algn="l">
                  <a:lnSpc>
                    <a:spcPct val="113000"/>
                  </a:lnSpc>
                  <a:spcBef>
                    <a:spcPts val="600"/>
                  </a:spcBef>
                  <a:buFont typeface="+mj-lt"/>
                  <a:buAutoNum type="arabicPeriod"/>
                </a:pPr>
                <a:r>
                  <a:rPr lang="zh-CN" altLang="en-US" dirty="0" smtClean="0">
                    <a:solidFill>
                      <a:srgbClr val="002060"/>
                    </a:solidFill>
                  </a:rPr>
                  <a:t>若</a:t>
                </a:r>
                <a:r>
                  <a:rPr lang="en-US" altLang="zh-CN" dirty="0">
                    <a:solidFill>
                      <a:srgbClr val="002060"/>
                    </a:solidFill>
                  </a:rPr>
                  <a:t>IF=1</a:t>
                </a:r>
                <a:r>
                  <a:rPr lang="zh-CN" altLang="en-US" dirty="0">
                    <a:solidFill>
                      <a:srgbClr val="002060"/>
                    </a:solidFill>
                  </a:rPr>
                  <a:t>，</a:t>
                </a:r>
                <a:r>
                  <a:rPr lang="en-US" altLang="zh-CN" dirty="0">
                    <a:solidFill>
                      <a:srgbClr val="002060"/>
                    </a:solidFill>
                  </a:rPr>
                  <a:t>CPU</a:t>
                </a:r>
                <a:r>
                  <a:rPr lang="zh-CN" altLang="en-US" dirty="0">
                    <a:solidFill>
                      <a:srgbClr val="002060"/>
                    </a:solidFill>
                  </a:rPr>
                  <a:t>执行完当前指令后，连续发出</a:t>
                </a:r>
                <a:r>
                  <a:rPr lang="en-US" altLang="zh-CN" dirty="0">
                    <a:solidFill>
                      <a:srgbClr val="002060"/>
                    </a:solidFill>
                  </a:rPr>
                  <a:t>2</a:t>
                </a:r>
                <a:r>
                  <a:rPr lang="zh-CN" altLang="en-US" dirty="0">
                    <a:solidFill>
                      <a:srgbClr val="002060"/>
                    </a:solidFill>
                  </a:rPr>
                  <a:t>个</a:t>
                </a:r>
                <a14:m>
                  <m:oMath xmlns:m="http://schemas.openxmlformats.org/officeDocument/2006/math">
                    <m:acc>
                      <m:accPr>
                        <m:chr m:val="̅"/>
                        <m:ctrlPr>
                          <a:rPr lang="zh-CN" altLang="en-US" i="1">
                            <a:solidFill>
                              <a:srgbClr val="002060"/>
                            </a:solidFill>
                            <a:latin typeface="Cambria Math"/>
                            <a:cs typeface="Times New Roman" pitchFamily="18" charset="0"/>
                          </a:rPr>
                        </m:ctrlPr>
                      </m:accPr>
                      <m:e>
                        <m:r>
                          <m:rPr>
                            <m:sty m:val="p"/>
                          </m:rPr>
                          <a:rPr lang="en-US" altLang="zh-CN">
                            <a:solidFill>
                              <a:srgbClr val="002060"/>
                            </a:solidFill>
                            <a:latin typeface="Cambria Math"/>
                            <a:cs typeface="Times New Roman" pitchFamily="18" charset="0"/>
                          </a:rPr>
                          <m:t>INTA</m:t>
                        </m:r>
                      </m:e>
                    </m:acc>
                  </m:oMath>
                </a14:m>
                <a:r>
                  <a:rPr lang="zh-CN" altLang="en-US" dirty="0" smtClean="0">
                    <a:solidFill>
                      <a:srgbClr val="002060"/>
                    </a:solidFill>
                  </a:rPr>
                  <a:t>信号。</a:t>
                </a:r>
                <a:endParaRPr lang="zh-CN" altLang="en-US" dirty="0">
                  <a:solidFill>
                    <a:srgbClr val="002060"/>
                  </a:solidFill>
                </a:endParaRPr>
              </a:p>
              <a:p>
                <a:pPr marL="457200" indent="-457200" algn="l">
                  <a:lnSpc>
                    <a:spcPct val="113000"/>
                  </a:lnSpc>
                  <a:spcBef>
                    <a:spcPts val="600"/>
                  </a:spcBef>
                  <a:buFont typeface="+mj-lt"/>
                  <a:buAutoNum type="arabicPeriod"/>
                </a:pPr>
                <a:r>
                  <a:rPr lang="zh-CN" altLang="en-US" dirty="0" smtClean="0">
                    <a:solidFill>
                      <a:srgbClr val="002060"/>
                    </a:solidFill>
                  </a:rPr>
                  <a:t>接</a:t>
                </a:r>
                <a:r>
                  <a:rPr lang="zh-CN" altLang="en-US" dirty="0">
                    <a:solidFill>
                      <a:srgbClr val="002060"/>
                    </a:solidFill>
                  </a:rPr>
                  <a:t>到第</a:t>
                </a:r>
                <a:r>
                  <a:rPr lang="en-US" altLang="zh-CN" dirty="0">
                    <a:solidFill>
                      <a:srgbClr val="002060"/>
                    </a:solidFill>
                  </a:rPr>
                  <a:t>1</a:t>
                </a:r>
                <a:r>
                  <a:rPr lang="zh-CN" altLang="en-US" dirty="0">
                    <a:solidFill>
                      <a:srgbClr val="002060"/>
                    </a:solidFill>
                  </a:rPr>
                  <a:t>个</a:t>
                </a:r>
                <a14:m>
                  <m:oMath xmlns:m="http://schemas.openxmlformats.org/officeDocument/2006/math">
                    <m:acc>
                      <m:accPr>
                        <m:chr m:val="̅"/>
                        <m:ctrlPr>
                          <a:rPr lang="zh-CN" altLang="en-US" i="1">
                            <a:solidFill>
                              <a:srgbClr val="002060"/>
                            </a:solidFill>
                            <a:latin typeface="Cambria Math"/>
                            <a:cs typeface="Times New Roman" pitchFamily="18" charset="0"/>
                          </a:rPr>
                        </m:ctrlPr>
                      </m:accPr>
                      <m:e>
                        <m:r>
                          <m:rPr>
                            <m:sty m:val="p"/>
                          </m:rPr>
                          <a:rPr lang="en-US" altLang="zh-CN">
                            <a:solidFill>
                              <a:srgbClr val="002060"/>
                            </a:solidFill>
                            <a:latin typeface="Cambria Math"/>
                            <a:cs typeface="Times New Roman" pitchFamily="18" charset="0"/>
                          </a:rPr>
                          <m:t>INTA</m:t>
                        </m:r>
                      </m:e>
                    </m:acc>
                  </m:oMath>
                </a14:m>
                <a:r>
                  <a:rPr lang="zh-CN" altLang="en-US" dirty="0" smtClean="0">
                    <a:solidFill>
                      <a:srgbClr val="002060"/>
                    </a:solidFill>
                  </a:rPr>
                  <a:t>后</a:t>
                </a:r>
                <a:r>
                  <a:rPr lang="zh-CN" altLang="en-US" dirty="0">
                    <a:solidFill>
                      <a:srgbClr val="002060"/>
                    </a:solidFill>
                  </a:rPr>
                  <a:t>，</a:t>
                </a:r>
                <a:r>
                  <a:rPr lang="en-US" altLang="zh-CN" dirty="0">
                    <a:solidFill>
                      <a:srgbClr val="002060"/>
                    </a:solidFill>
                  </a:rPr>
                  <a:t>8259A</a:t>
                </a:r>
                <a:r>
                  <a:rPr lang="zh-CN" altLang="en-US" dirty="0">
                    <a:solidFill>
                      <a:srgbClr val="002060"/>
                    </a:solidFill>
                  </a:rPr>
                  <a:t>的</a:t>
                </a:r>
                <a:r>
                  <a:rPr lang="en-US" altLang="zh-CN" dirty="0">
                    <a:solidFill>
                      <a:srgbClr val="002060"/>
                    </a:solidFill>
                  </a:rPr>
                  <a:t>ISR</a:t>
                </a:r>
                <a:r>
                  <a:rPr lang="zh-CN" altLang="en-US" dirty="0">
                    <a:solidFill>
                      <a:srgbClr val="002060"/>
                    </a:solidFill>
                  </a:rPr>
                  <a:t>和</a:t>
                </a:r>
                <a:r>
                  <a:rPr lang="en-US" altLang="zh-CN" dirty="0">
                    <a:solidFill>
                      <a:srgbClr val="002060"/>
                    </a:solidFill>
                  </a:rPr>
                  <a:t>IRR</a:t>
                </a:r>
                <a:r>
                  <a:rPr lang="zh-CN" altLang="en-US" dirty="0">
                    <a:solidFill>
                      <a:srgbClr val="002060"/>
                    </a:solidFill>
                  </a:rPr>
                  <a:t>对应位分别置</a:t>
                </a:r>
                <a:r>
                  <a:rPr lang="en-US" altLang="zh-CN" dirty="0">
                    <a:solidFill>
                      <a:srgbClr val="002060"/>
                    </a:solidFill>
                  </a:rPr>
                  <a:t>1</a:t>
                </a:r>
                <a:r>
                  <a:rPr lang="zh-CN" altLang="en-US" dirty="0">
                    <a:solidFill>
                      <a:srgbClr val="002060"/>
                    </a:solidFill>
                  </a:rPr>
                  <a:t>清</a:t>
                </a:r>
                <a:r>
                  <a:rPr lang="en-US" altLang="zh-CN" dirty="0" smtClean="0">
                    <a:solidFill>
                      <a:srgbClr val="002060"/>
                    </a:solidFill>
                  </a:rPr>
                  <a:t>0。</a:t>
                </a:r>
                <a:endParaRPr lang="en-US" altLang="zh-CN" dirty="0">
                  <a:solidFill>
                    <a:srgbClr val="002060"/>
                  </a:solidFill>
                </a:endParaRPr>
              </a:p>
              <a:p>
                <a:pPr marL="457200" indent="-457200" algn="l">
                  <a:lnSpc>
                    <a:spcPct val="113000"/>
                  </a:lnSpc>
                  <a:spcBef>
                    <a:spcPts val="600"/>
                  </a:spcBef>
                  <a:buFont typeface="+mj-lt"/>
                  <a:buAutoNum type="arabicPeriod"/>
                </a:pPr>
                <a:r>
                  <a:rPr lang="zh-CN" altLang="en-US" dirty="0" smtClean="0">
                    <a:solidFill>
                      <a:srgbClr val="002060"/>
                    </a:solidFill>
                  </a:rPr>
                  <a:t>接</a:t>
                </a:r>
                <a:r>
                  <a:rPr lang="zh-CN" altLang="en-US" dirty="0">
                    <a:solidFill>
                      <a:srgbClr val="002060"/>
                    </a:solidFill>
                  </a:rPr>
                  <a:t>到第</a:t>
                </a:r>
                <a:r>
                  <a:rPr lang="en-US" altLang="zh-CN" dirty="0">
                    <a:solidFill>
                      <a:srgbClr val="002060"/>
                    </a:solidFill>
                  </a:rPr>
                  <a:t>2</a:t>
                </a:r>
                <a:r>
                  <a:rPr lang="zh-CN" altLang="en-US" dirty="0">
                    <a:solidFill>
                      <a:srgbClr val="002060"/>
                    </a:solidFill>
                  </a:rPr>
                  <a:t>个</a:t>
                </a:r>
                <a14:m>
                  <m:oMath xmlns:m="http://schemas.openxmlformats.org/officeDocument/2006/math">
                    <m:acc>
                      <m:accPr>
                        <m:chr m:val="̅"/>
                        <m:ctrlPr>
                          <a:rPr lang="zh-CN" altLang="en-US" i="1">
                            <a:solidFill>
                              <a:srgbClr val="002060"/>
                            </a:solidFill>
                            <a:latin typeface="Cambria Math"/>
                            <a:cs typeface="Times New Roman" pitchFamily="18" charset="0"/>
                          </a:rPr>
                        </m:ctrlPr>
                      </m:accPr>
                      <m:e>
                        <m:r>
                          <m:rPr>
                            <m:sty m:val="p"/>
                          </m:rPr>
                          <a:rPr lang="en-US" altLang="zh-CN">
                            <a:solidFill>
                              <a:srgbClr val="002060"/>
                            </a:solidFill>
                            <a:latin typeface="Cambria Math"/>
                            <a:cs typeface="Times New Roman" pitchFamily="18" charset="0"/>
                          </a:rPr>
                          <m:t>INTA</m:t>
                        </m:r>
                      </m:e>
                    </m:acc>
                  </m:oMath>
                </a14:m>
                <a:r>
                  <a:rPr lang="zh-CN" altLang="en-US" dirty="0" smtClean="0">
                    <a:solidFill>
                      <a:srgbClr val="002060"/>
                    </a:solidFill>
                  </a:rPr>
                  <a:t>后</a:t>
                </a:r>
                <a:r>
                  <a:rPr lang="zh-CN" altLang="en-US" dirty="0">
                    <a:solidFill>
                      <a:srgbClr val="002060"/>
                    </a:solidFill>
                  </a:rPr>
                  <a:t>，</a:t>
                </a:r>
                <a:r>
                  <a:rPr lang="en-US" altLang="zh-CN" dirty="0">
                    <a:solidFill>
                      <a:srgbClr val="002060"/>
                    </a:solidFill>
                  </a:rPr>
                  <a:t>8259A</a:t>
                </a:r>
                <a:r>
                  <a:rPr lang="zh-CN" altLang="en-US" dirty="0">
                    <a:solidFill>
                      <a:srgbClr val="002060"/>
                    </a:solidFill>
                  </a:rPr>
                  <a:t>把中断类型号送上数据总</a:t>
                </a:r>
                <a:r>
                  <a:rPr lang="zh-CN" altLang="en-US" dirty="0" smtClean="0">
                    <a:solidFill>
                      <a:srgbClr val="002060"/>
                    </a:solidFill>
                  </a:rPr>
                  <a:t>线。</a:t>
                </a:r>
                <a:endParaRPr lang="zh-CN" altLang="en-US" dirty="0">
                  <a:solidFill>
                    <a:srgbClr val="002060"/>
                  </a:solidFill>
                </a:endParaRPr>
              </a:p>
              <a:p>
                <a:pPr marL="457200" indent="-457200" algn="l">
                  <a:lnSpc>
                    <a:spcPct val="113000"/>
                  </a:lnSpc>
                  <a:spcBef>
                    <a:spcPts val="600"/>
                  </a:spcBef>
                  <a:buFont typeface="+mj-lt"/>
                  <a:buAutoNum type="arabicPeriod"/>
                </a:pPr>
                <a:r>
                  <a:rPr lang="en-US" altLang="zh-CN" dirty="0" smtClean="0">
                    <a:solidFill>
                      <a:srgbClr val="002060"/>
                    </a:solidFill>
                  </a:rPr>
                  <a:t>CPU</a:t>
                </a:r>
                <a:r>
                  <a:rPr lang="zh-CN" altLang="zh-CN" dirty="0">
                    <a:solidFill>
                      <a:srgbClr val="002060"/>
                    </a:solidFill>
                  </a:rPr>
                  <a:t>收到中断类型号</a:t>
                </a:r>
                <a:r>
                  <a:rPr lang="zh-CN" altLang="zh-CN" dirty="0" smtClean="0">
                    <a:solidFill>
                      <a:srgbClr val="002060"/>
                    </a:solidFill>
                  </a:rPr>
                  <a:t>，查</a:t>
                </a:r>
                <a:r>
                  <a:rPr lang="zh-CN" altLang="zh-CN" dirty="0">
                    <a:solidFill>
                      <a:srgbClr val="002060"/>
                    </a:solidFill>
                  </a:rPr>
                  <a:t>询中断向量表，获取中断服务子程序的入口地址</a:t>
                </a:r>
                <a:r>
                  <a:rPr lang="zh-CN" altLang="zh-CN" dirty="0" smtClean="0">
                    <a:solidFill>
                      <a:srgbClr val="002060"/>
                    </a:solidFill>
                  </a:rPr>
                  <a:t>，转</a:t>
                </a:r>
                <a:r>
                  <a:rPr lang="zh-CN" altLang="zh-CN" dirty="0">
                    <a:solidFill>
                      <a:srgbClr val="002060"/>
                    </a:solidFill>
                  </a:rPr>
                  <a:t>入对应的中断服务子程序执</a:t>
                </a:r>
                <a:r>
                  <a:rPr lang="zh-CN" altLang="zh-CN" dirty="0" smtClean="0">
                    <a:solidFill>
                      <a:srgbClr val="002060"/>
                    </a:solidFill>
                  </a:rPr>
                  <a:t>行</a:t>
                </a:r>
                <a:r>
                  <a:rPr lang="zh-CN" altLang="en-US" dirty="0" smtClean="0">
                    <a:solidFill>
                      <a:srgbClr val="002060"/>
                    </a:solidFill>
                  </a:rPr>
                  <a:t>。</a:t>
                </a:r>
                <a:endParaRPr lang="en-US" altLang="zh-CN" dirty="0" smtClean="0">
                  <a:solidFill>
                    <a:srgbClr val="002060"/>
                  </a:solidFill>
                </a:endParaRPr>
              </a:p>
              <a:p>
                <a:pPr marL="457200" indent="-457200" algn="l">
                  <a:lnSpc>
                    <a:spcPct val="113000"/>
                  </a:lnSpc>
                  <a:spcBef>
                    <a:spcPts val="600"/>
                  </a:spcBef>
                  <a:buFont typeface="+mj-lt"/>
                  <a:buAutoNum type="arabicPeriod"/>
                </a:pPr>
                <a:r>
                  <a:rPr lang="zh-CN" altLang="en-US" dirty="0" smtClean="0">
                    <a:solidFill>
                      <a:srgbClr val="002060"/>
                    </a:solidFill>
                  </a:rPr>
                  <a:t>若是</a:t>
                </a:r>
                <a:r>
                  <a:rPr lang="zh-CN" altLang="zh-CN" dirty="0" smtClean="0">
                    <a:solidFill>
                      <a:srgbClr val="002060"/>
                    </a:solidFill>
                  </a:rPr>
                  <a:t>自动</a:t>
                </a:r>
                <a:r>
                  <a:rPr lang="en-US" altLang="zh-CN" dirty="0" smtClean="0">
                    <a:solidFill>
                      <a:srgbClr val="002060"/>
                    </a:solidFill>
                  </a:rPr>
                  <a:t>EOI</a:t>
                </a:r>
                <a:r>
                  <a:rPr lang="zh-CN" altLang="zh-CN" dirty="0" smtClean="0">
                    <a:solidFill>
                      <a:srgbClr val="002060"/>
                    </a:solidFill>
                  </a:rPr>
                  <a:t>方式</a:t>
                </a:r>
                <a:r>
                  <a:rPr lang="zh-CN" altLang="zh-CN" dirty="0">
                    <a:solidFill>
                      <a:srgbClr val="002060"/>
                    </a:solidFill>
                  </a:rPr>
                  <a:t>，则在第</a:t>
                </a:r>
                <a:r>
                  <a:rPr lang="en-US" altLang="zh-CN" dirty="0">
                    <a:solidFill>
                      <a:srgbClr val="002060"/>
                    </a:solidFill>
                  </a:rPr>
                  <a:t>2</a:t>
                </a:r>
                <a:r>
                  <a:rPr lang="zh-CN" altLang="zh-CN" dirty="0" smtClean="0">
                    <a:solidFill>
                      <a:srgbClr val="002060"/>
                    </a:solidFill>
                  </a:rPr>
                  <a:t>个</a:t>
                </a:r>
                <a14:m>
                  <m:oMath xmlns:m="http://schemas.openxmlformats.org/officeDocument/2006/math">
                    <m:acc>
                      <m:accPr>
                        <m:chr m:val="̅"/>
                        <m:ctrlPr>
                          <a:rPr lang="zh-CN" altLang="en-US" i="1">
                            <a:solidFill>
                              <a:srgbClr val="002060"/>
                            </a:solidFill>
                            <a:latin typeface="Cambria Math"/>
                            <a:cs typeface="Times New Roman" pitchFamily="18" charset="0"/>
                          </a:rPr>
                        </m:ctrlPr>
                      </m:accPr>
                      <m:e>
                        <m:r>
                          <m:rPr>
                            <m:sty m:val="p"/>
                          </m:rPr>
                          <a:rPr lang="en-US" altLang="zh-CN">
                            <a:solidFill>
                              <a:srgbClr val="002060"/>
                            </a:solidFill>
                            <a:latin typeface="Cambria Math"/>
                            <a:cs typeface="Times New Roman" pitchFamily="18" charset="0"/>
                          </a:rPr>
                          <m:t>INTA</m:t>
                        </m:r>
                      </m:e>
                    </m:acc>
                  </m:oMath>
                </a14:m>
                <a:r>
                  <a:rPr lang="zh-CN" altLang="zh-CN" dirty="0" smtClean="0">
                    <a:solidFill>
                      <a:srgbClr val="002060"/>
                    </a:solidFill>
                  </a:rPr>
                  <a:t>结</a:t>
                </a:r>
                <a:r>
                  <a:rPr lang="zh-CN" altLang="zh-CN" dirty="0">
                    <a:solidFill>
                      <a:srgbClr val="002060"/>
                    </a:solidFill>
                  </a:rPr>
                  <a:t>束</a:t>
                </a:r>
                <a:r>
                  <a:rPr lang="zh-CN" altLang="zh-CN" dirty="0" smtClean="0">
                    <a:solidFill>
                      <a:srgbClr val="002060"/>
                    </a:solidFill>
                  </a:rPr>
                  <a:t>时</a:t>
                </a:r>
                <a:r>
                  <a:rPr lang="zh-CN" altLang="en-US" dirty="0" smtClean="0">
                    <a:solidFill>
                      <a:srgbClr val="002060"/>
                    </a:solidFill>
                  </a:rPr>
                  <a:t>就</a:t>
                </a:r>
                <a:r>
                  <a:rPr lang="zh-CN" altLang="zh-CN" dirty="0" smtClean="0">
                    <a:solidFill>
                      <a:srgbClr val="002060"/>
                    </a:solidFill>
                  </a:rPr>
                  <a:t>将</a:t>
                </a:r>
                <a:r>
                  <a:rPr lang="en-US" altLang="zh-CN" dirty="0">
                    <a:solidFill>
                      <a:srgbClr val="002060"/>
                    </a:solidFill>
                  </a:rPr>
                  <a:t>ISR</a:t>
                </a:r>
                <a:r>
                  <a:rPr lang="zh-CN" altLang="zh-CN" dirty="0">
                    <a:solidFill>
                      <a:srgbClr val="002060"/>
                    </a:solidFill>
                  </a:rPr>
                  <a:t>的相应位清</a:t>
                </a:r>
                <a:r>
                  <a:rPr lang="en-US" altLang="zh-CN" dirty="0">
                    <a:solidFill>
                      <a:srgbClr val="002060"/>
                    </a:solidFill>
                  </a:rPr>
                  <a:t>0</a:t>
                </a:r>
                <a:r>
                  <a:rPr lang="zh-CN" altLang="zh-CN" dirty="0">
                    <a:solidFill>
                      <a:srgbClr val="002060"/>
                    </a:solidFill>
                  </a:rPr>
                  <a:t>；否</a:t>
                </a:r>
                <a:r>
                  <a:rPr lang="zh-CN" altLang="zh-CN" dirty="0" smtClean="0">
                    <a:solidFill>
                      <a:srgbClr val="002060"/>
                    </a:solidFill>
                  </a:rPr>
                  <a:t>则由</a:t>
                </a:r>
                <a:r>
                  <a:rPr lang="zh-CN" altLang="zh-CN" dirty="0">
                    <a:solidFill>
                      <a:srgbClr val="002060"/>
                    </a:solidFill>
                  </a:rPr>
                  <a:t>中断服务子程序结束时发</a:t>
                </a:r>
                <a:r>
                  <a:rPr lang="zh-CN" altLang="zh-CN" dirty="0" smtClean="0">
                    <a:solidFill>
                      <a:srgbClr val="002060"/>
                    </a:solidFill>
                  </a:rPr>
                  <a:t>出</a:t>
                </a:r>
                <a:r>
                  <a:rPr lang="en-US" altLang="zh-CN" dirty="0" smtClean="0">
                    <a:solidFill>
                      <a:srgbClr val="002060"/>
                    </a:solidFill>
                  </a:rPr>
                  <a:t>EOI</a:t>
                </a:r>
                <a:r>
                  <a:rPr lang="zh-CN" altLang="zh-CN" dirty="0">
                    <a:solidFill>
                      <a:srgbClr val="002060"/>
                    </a:solidFill>
                  </a:rPr>
                  <a:t>命令来复位。</a:t>
                </a:r>
                <a:endParaRPr lang="zh-CN" altLang="en-US" dirty="0">
                  <a:solidFill>
                    <a:srgbClr val="002060"/>
                  </a:solidFill>
                </a:endParaRPr>
              </a:p>
            </p:txBody>
          </p:sp>
        </mc:Choice>
        <mc:Fallback xmlns="">
          <p:sp>
            <p:nvSpPr>
              <p:cNvPr id="117" name="Text Box 7"/>
              <p:cNvSpPr txBox="1">
                <a:spLocks noRot="1" noChangeAspect="1" noMove="1" noResize="1" noEditPoints="1" noAdjustHandles="1" noChangeArrowheads="1" noChangeShapeType="1" noTextEdit="1"/>
              </p:cNvSpPr>
              <p:nvPr/>
            </p:nvSpPr>
            <p:spPr bwMode="auto">
              <a:xfrm>
                <a:off x="396000" y="1340768"/>
                <a:ext cx="8352000" cy="4807855"/>
              </a:xfrm>
              <a:prstGeom prst="rect">
                <a:avLst/>
              </a:prstGeom>
              <a:blipFill rotWithShape="1">
                <a:blip r:embed="rId2"/>
                <a:stretch>
                  <a:fillRect l="-729" t="-1011" r="-3571" b="-632"/>
                </a:stretch>
              </a:blipFill>
              <a:ln>
                <a:solidFill>
                  <a:srgbClr val="C00000"/>
                </a:solidFill>
                <a:prstDash val="dash"/>
              </a:ln>
              <a:effectLst/>
              <a:extLst/>
            </p:spPr>
            <p:txBody>
              <a:bodyPr/>
              <a:lstStyle/>
              <a:p>
                <a:r>
                  <a:rPr lang="zh-CN" altLang="en-US">
                    <a:noFill/>
                  </a:rPr>
                  <a:t> </a:t>
                </a:r>
              </a:p>
            </p:txBody>
          </p:sp>
        </mc:Fallback>
      </mc:AlternateContent>
    </p:spTree>
    <p:extLst>
      <p:ext uri="{BB962C8B-B14F-4D97-AF65-F5344CB8AC3E}">
        <p14:creationId xmlns:p14="http://schemas.microsoft.com/office/powerpoint/2010/main" val="17085346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8.3.6  8259A</a:t>
            </a:r>
            <a:r>
              <a:rPr lang="zh-CN" altLang="zh-CN" dirty="0"/>
              <a:t>的控制字</a:t>
            </a:r>
            <a:endParaRPr lang="zh-CN" altLang="en-US" dirty="0"/>
          </a:p>
        </p:txBody>
      </p:sp>
      <p:grpSp>
        <p:nvGrpSpPr>
          <p:cNvPr id="16" name="组合 15"/>
          <p:cNvGrpSpPr/>
          <p:nvPr/>
        </p:nvGrpSpPr>
        <p:grpSpPr>
          <a:xfrm>
            <a:off x="502382" y="1726865"/>
            <a:ext cx="7632000" cy="2221491"/>
            <a:chOff x="502382" y="1726865"/>
            <a:chExt cx="7632000" cy="2221491"/>
          </a:xfrm>
        </p:grpSpPr>
        <p:sp>
          <p:nvSpPr>
            <p:cNvPr id="5" name="Text Box 3">
              <a:hlinkClick r:id="rId2" action="ppaction://hlinksldjump"/>
            </p:cNvPr>
            <p:cNvSpPr txBox="1">
              <a:spLocks noChangeArrowheads="1"/>
            </p:cNvSpPr>
            <p:nvPr/>
          </p:nvSpPr>
          <p:spPr bwMode="auto">
            <a:xfrm>
              <a:off x="502382" y="1726865"/>
              <a:ext cx="7632000" cy="503590"/>
            </a:xfrm>
            <a:prstGeom prst="rect">
              <a:avLst/>
            </a:prstGeom>
            <a:solidFill>
              <a:srgbClr val="FBFEF4">
                <a:alpha val="54902"/>
              </a:srgbClr>
            </a:solidFill>
            <a:ln w="9525">
              <a:solidFill>
                <a:schemeClr val="bg1">
                  <a:lumMod val="85000"/>
                </a:schemeClr>
              </a:solidFill>
              <a:miter lim="800000"/>
              <a:headEnd/>
              <a:tailEnd/>
            </a:ln>
            <a:effectLst/>
            <a:extLst/>
          </p:spPr>
          <p:txBody>
            <a:bodyPr wrap="square" lIns="108000" tIns="39600" rIns="108000" bIns="36000">
              <a:spAutoFit/>
            </a:bodyPr>
            <a:lstStyle>
              <a:defPPr>
                <a:defRPr lang="zh-CN"/>
              </a:defPPr>
              <a:lvl1pPr>
                <a:lnSpc>
                  <a:spcPct val="100000"/>
                </a:lnSpc>
                <a:spcBef>
                  <a:spcPts val="0"/>
                </a:spcBef>
                <a:spcAft>
                  <a:spcPts val="0"/>
                </a:spcAft>
                <a:buFontTx/>
                <a:buNone/>
                <a:defRPr sz="2800">
                  <a:solidFill>
                    <a:srgbClr val="002060"/>
                  </a:solidFill>
                  <a:latin typeface="Times New Roman" pitchFamily="18" charset="0"/>
                  <a:ea typeface="楷体_GB2312"/>
                  <a:cs typeface="Times New Roman" pitchFamily="18" charset="0"/>
                </a:defRPr>
              </a:lvl1pPr>
            </a:lstStyle>
            <a:p>
              <a:r>
                <a:rPr lang="zh-CN" altLang="zh-CN" dirty="0"/>
                <a:t>（</a:t>
              </a:r>
              <a:r>
                <a:rPr lang="en-US" altLang="zh-CN" dirty="0"/>
                <a:t>1</a:t>
              </a:r>
              <a:r>
                <a:rPr lang="zh-CN" altLang="zh-CN" dirty="0"/>
                <a:t>）</a:t>
              </a:r>
              <a:r>
                <a:rPr lang="en-US" altLang="zh-CN" dirty="0"/>
                <a:t>ICW1　</a:t>
              </a:r>
              <a:r>
                <a:rPr lang="zh-CN" altLang="zh-CN" dirty="0"/>
                <a:t>芯片控制初始化命令字</a:t>
              </a:r>
              <a:endParaRPr lang="zh-CN" altLang="en-US" dirty="0"/>
            </a:p>
          </p:txBody>
        </p:sp>
        <p:sp>
          <p:nvSpPr>
            <p:cNvPr id="6" name="Text Box 4">
              <a:hlinkClick r:id="rId3" action="ppaction://hlinksldjump"/>
            </p:cNvPr>
            <p:cNvSpPr txBox="1">
              <a:spLocks noChangeArrowheads="1"/>
            </p:cNvSpPr>
            <p:nvPr/>
          </p:nvSpPr>
          <p:spPr bwMode="auto">
            <a:xfrm>
              <a:off x="502382" y="2292638"/>
              <a:ext cx="7092000" cy="503590"/>
            </a:xfrm>
            <a:prstGeom prst="rect">
              <a:avLst/>
            </a:prstGeom>
            <a:solidFill>
              <a:srgbClr val="F6FDE7">
                <a:alpha val="54902"/>
              </a:srgbClr>
            </a:solidFill>
            <a:ln w="9525">
              <a:solidFill>
                <a:schemeClr val="bg1">
                  <a:lumMod val="85000"/>
                </a:schemeClr>
              </a:solidFill>
              <a:miter lim="800000"/>
              <a:headEnd/>
              <a:tailEnd/>
            </a:ln>
            <a:effectLst/>
            <a:extLst/>
          </p:spPr>
          <p:txBody>
            <a:bodyPr wrap="square" lIns="108000" tIns="39600" rIns="108000" bIns="36000">
              <a:spAutoFit/>
            </a:bodyPr>
            <a:lstStyle>
              <a:defPPr>
                <a:defRPr lang="zh-CN"/>
              </a:defPPr>
              <a:lvl1pPr>
                <a:lnSpc>
                  <a:spcPct val="100000"/>
                </a:lnSpc>
                <a:spcBef>
                  <a:spcPts val="0"/>
                </a:spcBef>
                <a:spcAft>
                  <a:spcPts val="0"/>
                </a:spcAft>
                <a:buFontTx/>
                <a:buNone/>
                <a:defRPr sz="2800">
                  <a:solidFill>
                    <a:srgbClr val="002060"/>
                  </a:solidFill>
                  <a:latin typeface="Times New Roman" pitchFamily="18" charset="0"/>
                  <a:ea typeface="楷体_GB2312"/>
                  <a:cs typeface="Times New Roman" pitchFamily="18" charset="0"/>
                </a:defRPr>
              </a:lvl1pPr>
            </a:lstStyle>
            <a:p>
              <a:r>
                <a:rPr lang="zh-CN" altLang="zh-CN" dirty="0"/>
                <a:t>（</a:t>
              </a:r>
              <a:r>
                <a:rPr lang="en-US" altLang="zh-CN" dirty="0"/>
                <a:t>2</a:t>
              </a:r>
              <a:r>
                <a:rPr lang="zh-CN" altLang="zh-CN" dirty="0"/>
                <a:t>）</a:t>
              </a:r>
              <a:r>
                <a:rPr lang="en-US" altLang="zh-CN" dirty="0"/>
                <a:t>ICW2　</a:t>
              </a:r>
              <a:r>
                <a:rPr lang="zh-CN" altLang="zh-CN" dirty="0"/>
                <a:t>设置中断类型号</a:t>
              </a:r>
              <a:endParaRPr lang="zh-CN" altLang="en-US" dirty="0"/>
            </a:p>
          </p:txBody>
        </p:sp>
        <p:sp>
          <p:nvSpPr>
            <p:cNvPr id="7" name="Text Box 5">
              <a:hlinkClick r:id="rId4" action="ppaction://hlinksldjump"/>
            </p:cNvPr>
            <p:cNvSpPr txBox="1">
              <a:spLocks noChangeArrowheads="1"/>
            </p:cNvSpPr>
            <p:nvPr/>
          </p:nvSpPr>
          <p:spPr bwMode="auto">
            <a:xfrm>
              <a:off x="502382" y="2868702"/>
              <a:ext cx="6552000" cy="503590"/>
            </a:xfrm>
            <a:prstGeom prst="rect">
              <a:avLst/>
            </a:prstGeom>
            <a:solidFill>
              <a:srgbClr val="F0FBD9">
                <a:alpha val="54902"/>
              </a:srgbClr>
            </a:solidFill>
            <a:ln w="9525">
              <a:solidFill>
                <a:schemeClr val="bg1">
                  <a:lumMod val="85000"/>
                </a:schemeClr>
              </a:solidFill>
              <a:miter lim="800000"/>
              <a:headEnd/>
              <a:tailEnd/>
            </a:ln>
            <a:effectLst/>
            <a:extLst/>
          </p:spPr>
          <p:txBody>
            <a:bodyPr wrap="square" lIns="108000" tIns="39600" rIns="108000" bIns="36000">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pPr>
                <a:lnSpc>
                  <a:spcPct val="100000"/>
                </a:lnSpc>
                <a:spcBef>
                  <a:spcPts val="0"/>
                </a:spcBef>
                <a:spcAft>
                  <a:spcPts val="0"/>
                </a:spcAft>
              </a:pPr>
              <a:r>
                <a:rPr lang="zh-CN" altLang="zh-CN" dirty="0"/>
                <a:t>（</a:t>
              </a:r>
              <a:r>
                <a:rPr lang="en-US" altLang="zh-CN" dirty="0"/>
                <a:t>3</a:t>
              </a:r>
              <a:r>
                <a:rPr lang="zh-CN" altLang="zh-CN" dirty="0"/>
                <a:t>）</a:t>
              </a:r>
              <a:r>
                <a:rPr lang="en-US" altLang="zh-CN" dirty="0" smtClean="0"/>
                <a:t>ICW3　</a:t>
              </a:r>
              <a:r>
                <a:rPr lang="zh-CN" altLang="zh-CN" dirty="0" smtClean="0"/>
                <a:t>级</a:t>
              </a:r>
              <a:r>
                <a:rPr lang="zh-CN" altLang="zh-CN" dirty="0"/>
                <a:t>联命令字</a:t>
              </a:r>
              <a:endParaRPr lang="zh-CN" altLang="en-US" dirty="0">
                <a:ea typeface="宋体" pitchFamily="2" charset="-122"/>
              </a:endParaRPr>
            </a:p>
          </p:txBody>
        </p:sp>
        <p:sp>
          <p:nvSpPr>
            <p:cNvPr id="8" name="Text Box 6">
              <a:hlinkClick r:id="rId5" action="ppaction://hlinksldjump"/>
            </p:cNvPr>
            <p:cNvSpPr txBox="1">
              <a:spLocks noChangeArrowheads="1"/>
            </p:cNvSpPr>
            <p:nvPr/>
          </p:nvSpPr>
          <p:spPr bwMode="auto">
            <a:xfrm>
              <a:off x="502382" y="3444766"/>
              <a:ext cx="6012000" cy="503590"/>
            </a:xfrm>
            <a:prstGeom prst="rect">
              <a:avLst/>
            </a:prstGeom>
            <a:solidFill>
              <a:srgbClr val="EAFAC9">
                <a:alpha val="54902"/>
              </a:srgbClr>
            </a:solidFill>
            <a:ln w="9525">
              <a:solidFill>
                <a:schemeClr val="bg1">
                  <a:lumMod val="85000"/>
                </a:schemeClr>
              </a:solidFill>
              <a:miter lim="800000"/>
              <a:headEnd/>
              <a:tailEnd/>
            </a:ln>
            <a:effectLst/>
            <a:extLst/>
          </p:spPr>
          <p:txBody>
            <a:bodyPr wrap="square" lIns="108000" tIns="39600" rIns="108000" bIns="36000">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pPr>
                <a:lnSpc>
                  <a:spcPct val="100000"/>
                </a:lnSpc>
                <a:spcBef>
                  <a:spcPts val="0"/>
                </a:spcBef>
                <a:spcAft>
                  <a:spcPts val="0"/>
                </a:spcAft>
              </a:pPr>
              <a:r>
                <a:rPr lang="zh-CN" altLang="zh-CN" dirty="0"/>
                <a:t>（</a:t>
              </a:r>
              <a:r>
                <a:rPr lang="en-US" altLang="zh-CN" dirty="0"/>
                <a:t>4</a:t>
              </a:r>
              <a:r>
                <a:rPr lang="zh-CN" altLang="zh-CN" dirty="0"/>
                <a:t>）</a:t>
              </a:r>
              <a:r>
                <a:rPr lang="en-US" altLang="zh-CN" dirty="0" smtClean="0"/>
                <a:t>ICW4　</a:t>
              </a:r>
              <a:r>
                <a:rPr lang="zh-CN" altLang="zh-CN" dirty="0" smtClean="0"/>
                <a:t>设</a:t>
              </a:r>
              <a:r>
                <a:rPr lang="zh-CN" altLang="zh-CN" dirty="0"/>
                <a:t>定</a:t>
              </a:r>
              <a:r>
                <a:rPr lang="en-US" altLang="zh-CN" dirty="0" smtClean="0"/>
                <a:t>8259A</a:t>
              </a:r>
              <a:r>
                <a:rPr lang="zh-CN" altLang="zh-CN" dirty="0" smtClean="0"/>
                <a:t>工</a:t>
              </a:r>
              <a:r>
                <a:rPr lang="zh-CN" altLang="zh-CN" dirty="0"/>
                <a:t>作方式</a:t>
              </a:r>
              <a:endParaRPr lang="zh-CN" altLang="en-US" dirty="0">
                <a:ea typeface="宋体" pitchFamily="2" charset="-122"/>
              </a:endParaRPr>
            </a:p>
          </p:txBody>
        </p:sp>
      </p:grpSp>
      <p:sp>
        <p:nvSpPr>
          <p:cNvPr id="11" name="标题 1"/>
          <p:cNvSpPr txBox="1">
            <a:spLocks/>
          </p:cNvSpPr>
          <p:nvPr/>
        </p:nvSpPr>
        <p:spPr>
          <a:xfrm>
            <a:off x="540000" y="1124744"/>
            <a:ext cx="3262432"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a:t>1</a:t>
            </a:r>
            <a:r>
              <a:rPr lang="zh-CN" altLang="zh-CN" dirty="0"/>
              <a:t>．初始化命令字</a:t>
            </a:r>
            <a:endParaRPr lang="zh-CN" altLang="en-US" dirty="0"/>
          </a:p>
        </p:txBody>
      </p:sp>
      <p:sp>
        <p:nvSpPr>
          <p:cNvPr id="12" name="标题 1"/>
          <p:cNvSpPr txBox="1">
            <a:spLocks/>
          </p:cNvSpPr>
          <p:nvPr/>
        </p:nvSpPr>
        <p:spPr>
          <a:xfrm>
            <a:off x="540000" y="4011886"/>
            <a:ext cx="2852063"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a:t>2</a:t>
            </a:r>
            <a:r>
              <a:rPr lang="zh-CN" altLang="zh-CN" dirty="0"/>
              <a:t>．操作命令字</a:t>
            </a:r>
            <a:endParaRPr lang="zh-CN" altLang="en-US" dirty="0"/>
          </a:p>
        </p:txBody>
      </p:sp>
      <p:grpSp>
        <p:nvGrpSpPr>
          <p:cNvPr id="17" name="组合 16"/>
          <p:cNvGrpSpPr/>
          <p:nvPr/>
        </p:nvGrpSpPr>
        <p:grpSpPr>
          <a:xfrm>
            <a:off x="502380" y="4587950"/>
            <a:ext cx="8280001" cy="1655718"/>
            <a:chOff x="502380" y="4587950"/>
            <a:chExt cx="8280001" cy="1655718"/>
          </a:xfrm>
        </p:grpSpPr>
        <p:sp>
          <p:nvSpPr>
            <p:cNvPr id="9" name="Text Box 7">
              <a:hlinkClick r:id="rId6" action="ppaction://hlinksldjump"/>
            </p:cNvPr>
            <p:cNvSpPr txBox="1">
              <a:spLocks noChangeArrowheads="1"/>
            </p:cNvSpPr>
            <p:nvPr/>
          </p:nvSpPr>
          <p:spPr bwMode="auto">
            <a:xfrm>
              <a:off x="502382" y="4587950"/>
              <a:ext cx="6624000" cy="503590"/>
            </a:xfrm>
            <a:prstGeom prst="rect">
              <a:avLst/>
            </a:prstGeom>
            <a:solidFill>
              <a:srgbClr val="E2F8B6">
                <a:alpha val="54902"/>
              </a:srgbClr>
            </a:solidFill>
            <a:ln w="9525">
              <a:solidFill>
                <a:schemeClr val="bg1">
                  <a:lumMod val="85000"/>
                </a:schemeClr>
              </a:solidFill>
              <a:miter lim="800000"/>
              <a:headEnd/>
              <a:tailEnd/>
            </a:ln>
            <a:effectLst/>
            <a:extLst/>
          </p:spPr>
          <p:txBody>
            <a:bodyPr wrap="square" lIns="108000" tIns="39600" rIns="108000" bIns="36000">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pPr>
                <a:lnSpc>
                  <a:spcPct val="100000"/>
                </a:lnSpc>
                <a:spcBef>
                  <a:spcPts val="0"/>
                </a:spcBef>
                <a:spcAft>
                  <a:spcPts val="0"/>
                </a:spcAft>
              </a:pPr>
              <a:r>
                <a:rPr lang="zh-CN" altLang="zh-CN" dirty="0"/>
                <a:t>（</a:t>
              </a:r>
              <a:r>
                <a:rPr lang="en-US" altLang="zh-CN" dirty="0"/>
                <a:t>1</a:t>
              </a:r>
              <a:r>
                <a:rPr lang="zh-CN" altLang="zh-CN" dirty="0"/>
                <a:t>）</a:t>
              </a:r>
              <a:r>
                <a:rPr lang="en-US" altLang="zh-CN" dirty="0" smtClean="0"/>
                <a:t>OCW1　</a:t>
              </a:r>
              <a:r>
                <a:rPr lang="zh-CN" altLang="zh-CN" dirty="0" smtClean="0"/>
                <a:t>中</a:t>
              </a:r>
              <a:r>
                <a:rPr lang="zh-CN" altLang="zh-CN" dirty="0"/>
                <a:t>断屏蔽字</a:t>
              </a:r>
              <a:endParaRPr lang="zh-CN" altLang="en-US" dirty="0">
                <a:ea typeface="宋体" pitchFamily="2" charset="-122"/>
              </a:endParaRPr>
            </a:p>
          </p:txBody>
        </p:sp>
        <p:sp>
          <p:nvSpPr>
            <p:cNvPr id="10" name="Text Box 9">
              <a:hlinkClick r:id="rId7" action="ppaction://hlinksldjump"/>
            </p:cNvPr>
            <p:cNvSpPr txBox="1">
              <a:spLocks noChangeArrowheads="1"/>
            </p:cNvSpPr>
            <p:nvPr/>
          </p:nvSpPr>
          <p:spPr bwMode="auto">
            <a:xfrm>
              <a:off x="502380" y="5164014"/>
              <a:ext cx="7452000" cy="503590"/>
            </a:xfrm>
            <a:prstGeom prst="rect">
              <a:avLst/>
            </a:prstGeom>
            <a:solidFill>
              <a:srgbClr val="D9F6A0">
                <a:alpha val="54902"/>
              </a:srgbClr>
            </a:solidFill>
            <a:ln w="9525">
              <a:solidFill>
                <a:schemeClr val="bg1">
                  <a:lumMod val="85000"/>
                </a:schemeClr>
              </a:solidFill>
              <a:miter lim="800000"/>
              <a:headEnd/>
              <a:tailEnd/>
            </a:ln>
            <a:effectLst/>
            <a:extLst/>
          </p:spPr>
          <p:txBody>
            <a:bodyPr wrap="square" lIns="108000" tIns="39600" rIns="108000" bIns="36000">
              <a:spAutoFit/>
            </a:bodyPr>
            <a:lstStyle>
              <a:defPPr>
                <a:defRPr lang="zh-CN"/>
              </a:defPPr>
              <a:lvl1pPr>
                <a:lnSpc>
                  <a:spcPct val="100000"/>
                </a:lnSpc>
                <a:spcBef>
                  <a:spcPts val="0"/>
                </a:spcBef>
                <a:spcAft>
                  <a:spcPts val="0"/>
                </a:spcAft>
                <a:buFontTx/>
                <a:buNone/>
                <a:defRPr sz="2800">
                  <a:solidFill>
                    <a:srgbClr val="002060"/>
                  </a:solidFill>
                  <a:latin typeface="Times New Roman" pitchFamily="18" charset="0"/>
                  <a:ea typeface="楷体_GB2312"/>
                  <a:cs typeface="Times New Roman" pitchFamily="18" charset="0"/>
                </a:defRPr>
              </a:lvl1pPr>
            </a:lstStyle>
            <a:p>
              <a:r>
                <a:rPr lang="zh-CN" altLang="zh-CN" dirty="0"/>
                <a:t>（</a:t>
              </a:r>
              <a:r>
                <a:rPr lang="en-US" altLang="zh-CN" dirty="0"/>
                <a:t>2</a:t>
              </a:r>
              <a:r>
                <a:rPr lang="zh-CN" altLang="zh-CN" dirty="0"/>
                <a:t>）</a:t>
              </a:r>
              <a:r>
                <a:rPr lang="en-US" altLang="zh-CN" dirty="0"/>
                <a:t>OCW2　</a:t>
              </a:r>
              <a:r>
                <a:rPr lang="zh-CN" altLang="zh-CN" dirty="0"/>
                <a:t>设置中断优先级和</a:t>
              </a:r>
              <a:r>
                <a:rPr lang="en-US" altLang="zh-CN" dirty="0"/>
                <a:t>EOI</a:t>
              </a:r>
              <a:r>
                <a:rPr lang="zh-CN" altLang="zh-CN" dirty="0"/>
                <a:t>方式</a:t>
              </a:r>
              <a:endParaRPr lang="zh-CN" altLang="en-US" dirty="0"/>
            </a:p>
          </p:txBody>
        </p:sp>
        <p:sp>
          <p:nvSpPr>
            <p:cNvPr id="15" name="Text Box 7">
              <a:hlinkClick r:id="rId8" action="ppaction://hlinksldjump"/>
            </p:cNvPr>
            <p:cNvSpPr txBox="1">
              <a:spLocks noChangeArrowheads="1"/>
            </p:cNvSpPr>
            <p:nvPr/>
          </p:nvSpPr>
          <p:spPr bwMode="auto">
            <a:xfrm>
              <a:off x="502381" y="5740078"/>
              <a:ext cx="8280000" cy="503590"/>
            </a:xfrm>
            <a:prstGeom prst="rect">
              <a:avLst/>
            </a:prstGeom>
            <a:solidFill>
              <a:srgbClr val="D4F593">
                <a:alpha val="54902"/>
              </a:srgbClr>
            </a:solidFill>
            <a:ln w="9525">
              <a:solidFill>
                <a:schemeClr val="bg1">
                  <a:lumMod val="85000"/>
                </a:schemeClr>
              </a:solidFill>
              <a:miter lim="800000"/>
              <a:headEnd/>
              <a:tailEnd/>
            </a:ln>
            <a:effectLst/>
            <a:extLst/>
          </p:spPr>
          <p:txBody>
            <a:bodyPr wrap="square" lIns="108000" tIns="39600" rIns="0" bIns="36000">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pPr>
                <a:lnSpc>
                  <a:spcPct val="100000"/>
                </a:lnSpc>
                <a:spcBef>
                  <a:spcPts val="0"/>
                </a:spcBef>
                <a:spcAft>
                  <a:spcPts val="0"/>
                </a:spcAft>
              </a:pPr>
              <a:r>
                <a:rPr lang="zh-CN" altLang="zh-CN" dirty="0" smtClean="0"/>
                <a:t>（</a:t>
              </a:r>
              <a:r>
                <a:rPr lang="en-US" altLang="zh-CN" dirty="0" smtClean="0"/>
                <a:t>3</a:t>
              </a:r>
              <a:r>
                <a:rPr lang="zh-CN" altLang="zh-CN" dirty="0" smtClean="0"/>
                <a:t>）</a:t>
              </a:r>
              <a:r>
                <a:rPr lang="en-US" altLang="zh-CN" dirty="0" smtClean="0"/>
                <a:t>OCW3　</a:t>
              </a:r>
              <a:r>
                <a:rPr lang="zh-CN" altLang="zh-CN" spc="-200" dirty="0"/>
                <a:t>设置</a:t>
              </a:r>
              <a:r>
                <a:rPr lang="en-US" altLang="zh-CN" spc="-200" dirty="0"/>
                <a:t>/</a:t>
              </a:r>
              <a:r>
                <a:rPr lang="zh-CN" altLang="zh-CN" spc="-200" dirty="0"/>
                <a:t>清除特殊屏蔽方</a:t>
              </a:r>
              <a:r>
                <a:rPr lang="zh-CN" altLang="zh-CN" spc="-200" dirty="0" smtClean="0"/>
                <a:t>式</a:t>
              </a:r>
              <a:r>
                <a:rPr lang="zh-CN" altLang="en-US" spc="-200" dirty="0" smtClean="0"/>
                <a:t>、</a:t>
              </a:r>
              <a:r>
                <a:rPr lang="zh-CN" altLang="zh-CN" spc="-200" dirty="0" smtClean="0"/>
                <a:t>读寄</a:t>
              </a:r>
              <a:r>
                <a:rPr lang="zh-CN" altLang="zh-CN" spc="-200" dirty="0"/>
                <a:t>存</a:t>
              </a:r>
              <a:r>
                <a:rPr lang="zh-CN" altLang="zh-CN" spc="-200" dirty="0" smtClean="0"/>
                <a:t>器状态</a:t>
              </a:r>
              <a:endParaRPr lang="zh-CN" altLang="en-US" spc="-200" dirty="0">
                <a:ea typeface="宋体" pitchFamily="2" charset="-122"/>
              </a:endParaRPr>
            </a:p>
          </p:txBody>
        </p:sp>
      </p:grpSp>
    </p:spTree>
    <p:extLst>
      <p:ext uri="{BB962C8B-B14F-4D97-AF65-F5344CB8AC3E}">
        <p14:creationId xmlns:p14="http://schemas.microsoft.com/office/powerpoint/2010/main" val="9356579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6420347" cy="584775"/>
          </a:xfrm>
          <a:noFill/>
        </p:spPr>
        <p:txBody>
          <a:bodyPr vert="horz" wrap="none" lIns="91440" tIns="45720" rIns="91440" bIns="45720" rtlCol="0" anchor="ctr" anchorCtr="0">
            <a:spAutoFit/>
          </a:bodyPr>
          <a:lstStyle/>
          <a:p>
            <a:pPr algn="l"/>
            <a:r>
              <a:rPr lang="zh-CN" altLang="en-US" sz="3200" b="0" spc="0" dirty="0">
                <a:solidFill>
                  <a:schemeClr val="tx1"/>
                </a:solidFill>
                <a:ea typeface="黑体" pitchFamily="49" charset="-122"/>
              </a:rPr>
              <a:t>（</a:t>
            </a:r>
            <a:r>
              <a:rPr lang="en-US" altLang="zh-CN" sz="3200" b="0" spc="0" dirty="0">
                <a:solidFill>
                  <a:schemeClr val="tx1"/>
                </a:solidFill>
                <a:ea typeface="黑体" pitchFamily="49" charset="-122"/>
              </a:rPr>
              <a:t>1）ICW1 </a:t>
            </a:r>
            <a:r>
              <a:rPr lang="zh-CN" altLang="zh-CN" sz="3200" b="0" spc="0" dirty="0">
                <a:solidFill>
                  <a:schemeClr val="tx1"/>
                </a:solidFill>
                <a:ea typeface="黑体" pitchFamily="49" charset="-122"/>
              </a:rPr>
              <a:t>芯片控制初始化命令字</a:t>
            </a:r>
            <a:endParaRPr lang="zh-CN" altLang="en-US" sz="3200" b="0" spc="0" dirty="0">
              <a:solidFill>
                <a:schemeClr val="tx1"/>
              </a:solidFill>
              <a:ea typeface="黑体" pitchFamily="49" charset="-122"/>
            </a:endParaRPr>
          </a:p>
        </p:txBody>
      </p:sp>
      <p:sp>
        <p:nvSpPr>
          <p:cNvPr id="12"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8.3.6  8259A</a:t>
            </a:r>
            <a:r>
              <a:rPr lang="zh-CN" altLang="zh-CN" smtClean="0"/>
              <a:t>的控制字</a:t>
            </a:r>
            <a:endParaRPr lang="zh-CN" altLang="en-US" dirty="0"/>
          </a:p>
        </p:txBody>
      </p:sp>
      <p:grpSp>
        <p:nvGrpSpPr>
          <p:cNvPr id="5" name="组合 4"/>
          <p:cNvGrpSpPr/>
          <p:nvPr/>
        </p:nvGrpSpPr>
        <p:grpSpPr>
          <a:xfrm>
            <a:off x="386100" y="1988840"/>
            <a:ext cx="8352000" cy="3960440"/>
            <a:chOff x="386100" y="1988840"/>
            <a:chExt cx="8352000" cy="3960440"/>
          </a:xfrm>
        </p:grpSpPr>
        <p:sp>
          <p:nvSpPr>
            <p:cNvPr id="89" name="矩形 88"/>
            <p:cNvSpPr/>
            <p:nvPr/>
          </p:nvSpPr>
          <p:spPr>
            <a:xfrm>
              <a:off x="386100" y="1988840"/>
              <a:ext cx="8352000" cy="3960440"/>
            </a:xfrm>
            <a:prstGeom prst="rect">
              <a:avLst/>
            </a:prstGeom>
            <a:solidFill>
              <a:schemeClr val="bg2">
                <a:lumMod val="20000"/>
                <a:lumOff val="80000"/>
                <a:alpha val="49804"/>
              </a:schemeClr>
            </a:solidFill>
            <a:ln w="952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27" name="Text Box 27"/>
            <p:cNvSpPr txBox="1">
              <a:spLocks noChangeArrowheads="1"/>
            </p:cNvSpPr>
            <p:nvPr/>
          </p:nvSpPr>
          <p:spPr bwMode="auto">
            <a:xfrm>
              <a:off x="1482517" y="2430116"/>
              <a:ext cx="2460319"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2000" dirty="0" smtClean="0">
                  <a:solidFill>
                    <a:srgbClr val="002060"/>
                  </a:solidFill>
                  <a:latin typeface="宋体" pitchFamily="2" charset="-122"/>
                  <a:ea typeface="宋体" pitchFamily="2" charset="-122"/>
                  <a:cs typeface="宋体" pitchFamily="2" charset="-122"/>
                </a:rPr>
                <a:t>未</a:t>
              </a:r>
              <a:r>
                <a:rPr lang="zh-CN" altLang="en-US" sz="2000" dirty="0">
                  <a:solidFill>
                    <a:srgbClr val="002060"/>
                  </a:solidFill>
                  <a:latin typeface="宋体" pitchFamily="2" charset="-122"/>
                  <a:ea typeface="宋体" pitchFamily="2" charset="-122"/>
                  <a:cs typeface="宋体" pitchFamily="2" charset="-122"/>
                </a:rPr>
                <a:t>用</a:t>
              </a:r>
              <a:endPar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29" name="Text Box 45"/>
            <p:cNvSpPr txBox="1">
              <a:spLocks noChangeArrowheads="1"/>
            </p:cNvSpPr>
            <p:nvPr/>
          </p:nvSpPr>
          <p:spPr bwMode="auto">
            <a:xfrm>
              <a:off x="3739155" y="2430116"/>
              <a:ext cx="1241778"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zh-CN"/>
              </a:defPPr>
              <a:lvl1pPr marR="0" lvl="0" indent="0" algn="ctr" fontAlgn="base">
                <a:lnSpc>
                  <a:spcPct val="100000"/>
                </a:lnSpc>
                <a:spcBef>
                  <a:spcPct val="0"/>
                </a:spcBef>
                <a:spcAft>
                  <a:spcPct val="0"/>
                </a:spcAft>
                <a:buClrTx/>
                <a:buSzTx/>
                <a:buFontTx/>
                <a:buNone/>
                <a:tabLst/>
                <a:defRPr sz="2000">
                  <a:solidFill>
                    <a:srgbClr val="002060"/>
                  </a:solidFill>
                  <a:latin typeface="宋体" pitchFamily="2" charset="-122"/>
                  <a:ea typeface="宋体" pitchFamily="2" charset="-122"/>
                  <a:cs typeface="宋体" pitchFamily="2" charset="-122"/>
                </a:defRPr>
              </a:lvl1pPr>
            </a:lstStyle>
            <a:p>
              <a:r>
                <a:rPr lang="zh-CN" altLang="en-US" dirty="0"/>
                <a:t>特征位</a:t>
              </a:r>
            </a:p>
            <a:p>
              <a:endParaRPr lang="zh-CN" dirty="0"/>
            </a:p>
          </p:txBody>
        </p:sp>
        <p:sp>
          <p:nvSpPr>
            <p:cNvPr id="30" name="Text Box 28"/>
            <p:cNvSpPr txBox="1">
              <a:spLocks noChangeArrowheads="1"/>
            </p:cNvSpPr>
            <p:nvPr/>
          </p:nvSpPr>
          <p:spPr bwMode="auto">
            <a:xfrm>
              <a:off x="4751503" y="2430116"/>
              <a:ext cx="84234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LTIM</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31" name="Text Box 29"/>
            <p:cNvSpPr txBox="1">
              <a:spLocks noChangeArrowheads="1"/>
            </p:cNvSpPr>
            <p:nvPr/>
          </p:nvSpPr>
          <p:spPr bwMode="auto">
            <a:xfrm>
              <a:off x="6415586" y="2430116"/>
              <a:ext cx="848647"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SNGL</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39" name="Text Box 36"/>
            <p:cNvSpPr txBox="1">
              <a:spLocks noChangeArrowheads="1"/>
            </p:cNvSpPr>
            <p:nvPr/>
          </p:nvSpPr>
          <p:spPr bwMode="auto">
            <a:xfrm>
              <a:off x="2317694" y="3573282"/>
              <a:ext cx="177217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边沿触发</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40" name="Text Box 37"/>
            <p:cNvSpPr txBox="1">
              <a:spLocks noChangeArrowheads="1"/>
            </p:cNvSpPr>
            <p:nvPr/>
          </p:nvSpPr>
          <p:spPr bwMode="auto">
            <a:xfrm>
              <a:off x="2317694" y="3842158"/>
              <a:ext cx="177217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电平触发</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45" name="Text Box 53"/>
            <p:cNvSpPr txBox="1">
              <a:spLocks noChangeArrowheads="1"/>
            </p:cNvSpPr>
            <p:nvPr/>
          </p:nvSpPr>
          <p:spPr bwMode="auto">
            <a:xfrm>
              <a:off x="6189878" y="4879332"/>
              <a:ext cx="1502687"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不写</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ICW4</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46" name="Text Box 56"/>
            <p:cNvSpPr txBox="1">
              <a:spLocks noChangeArrowheads="1"/>
            </p:cNvSpPr>
            <p:nvPr/>
          </p:nvSpPr>
          <p:spPr bwMode="auto">
            <a:xfrm>
              <a:off x="6189878" y="5165555"/>
              <a:ext cx="1646705"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写</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ICW4</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47" name="Text Box 57"/>
            <p:cNvSpPr txBox="1">
              <a:spLocks noChangeArrowheads="1"/>
            </p:cNvSpPr>
            <p:nvPr/>
          </p:nvSpPr>
          <p:spPr bwMode="auto">
            <a:xfrm>
              <a:off x="5015101" y="4031461"/>
              <a:ext cx="1619756"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级联使用</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48" name="Text Box 58"/>
            <p:cNvSpPr txBox="1">
              <a:spLocks noChangeArrowheads="1"/>
            </p:cNvSpPr>
            <p:nvPr/>
          </p:nvSpPr>
          <p:spPr bwMode="auto">
            <a:xfrm>
              <a:off x="5015101" y="4320575"/>
              <a:ext cx="1619755"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单片使用</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50" name="AutoShape 23"/>
            <p:cNvCxnSpPr>
              <a:cxnSpLocks noChangeShapeType="1"/>
            </p:cNvCxnSpPr>
            <p:nvPr/>
          </p:nvCxnSpPr>
          <p:spPr bwMode="auto">
            <a:xfrm>
              <a:off x="1461040" y="2424913"/>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51" name="AutoShape 24"/>
            <p:cNvCxnSpPr>
              <a:cxnSpLocks noChangeShapeType="1"/>
            </p:cNvCxnSpPr>
            <p:nvPr/>
          </p:nvCxnSpPr>
          <p:spPr bwMode="auto">
            <a:xfrm>
              <a:off x="4754017" y="2424913"/>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52" name="AutoShape 25"/>
            <p:cNvCxnSpPr>
              <a:cxnSpLocks noChangeShapeType="1"/>
            </p:cNvCxnSpPr>
            <p:nvPr/>
          </p:nvCxnSpPr>
          <p:spPr bwMode="auto">
            <a:xfrm>
              <a:off x="8062072" y="2424913"/>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53" name="AutoShape 26"/>
            <p:cNvCxnSpPr>
              <a:cxnSpLocks noChangeShapeType="1"/>
            </p:cNvCxnSpPr>
            <p:nvPr/>
          </p:nvCxnSpPr>
          <p:spPr bwMode="auto">
            <a:xfrm>
              <a:off x="6413573" y="2421441"/>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58" name="AutoShape 44"/>
            <p:cNvCxnSpPr>
              <a:cxnSpLocks noChangeShapeType="1"/>
            </p:cNvCxnSpPr>
            <p:nvPr/>
          </p:nvCxnSpPr>
          <p:spPr bwMode="auto">
            <a:xfrm>
              <a:off x="3944845" y="2421441"/>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62" name="AutoShape 54"/>
            <p:cNvCxnSpPr>
              <a:cxnSpLocks noChangeShapeType="1"/>
            </p:cNvCxnSpPr>
            <p:nvPr/>
          </p:nvCxnSpPr>
          <p:spPr bwMode="auto">
            <a:xfrm flipH="1">
              <a:off x="7686280" y="3371005"/>
              <a:ext cx="0" cy="1680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3" name="AutoShape 55"/>
            <p:cNvCxnSpPr>
              <a:cxnSpLocks noChangeShapeType="1"/>
            </p:cNvCxnSpPr>
            <p:nvPr/>
          </p:nvCxnSpPr>
          <p:spPr bwMode="auto">
            <a:xfrm flipH="1">
              <a:off x="7516877" y="5050049"/>
              <a:ext cx="16940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6" name="AutoShape 34"/>
            <p:cNvCxnSpPr>
              <a:cxnSpLocks noChangeShapeType="1"/>
            </p:cNvCxnSpPr>
            <p:nvPr/>
          </p:nvCxnSpPr>
          <p:spPr bwMode="auto">
            <a:xfrm flipH="1">
              <a:off x="4341893" y="3362286"/>
              <a:ext cx="0" cy="37268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7" name="AutoShape 35"/>
            <p:cNvCxnSpPr>
              <a:cxnSpLocks noChangeShapeType="1"/>
            </p:cNvCxnSpPr>
            <p:nvPr/>
          </p:nvCxnSpPr>
          <p:spPr bwMode="auto">
            <a:xfrm flipH="1">
              <a:off x="4170819" y="3749694"/>
              <a:ext cx="16940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8" name="Rectangle 14"/>
            <p:cNvSpPr>
              <a:spLocks noChangeArrowheads="1"/>
            </p:cNvSpPr>
            <p:nvPr/>
          </p:nvSpPr>
          <p:spPr bwMode="auto">
            <a:xfrm>
              <a:off x="1461040" y="2922529"/>
              <a:ext cx="6601032" cy="443835"/>
            </a:xfrm>
            <a:prstGeom prst="rect">
              <a:avLst/>
            </a:prstGeom>
            <a:solidFill>
              <a:schemeClr val="accent4">
                <a:lumMod val="20000"/>
                <a:lumOff val="8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69" name="AutoShape 15"/>
            <p:cNvCxnSpPr>
              <a:cxnSpLocks noChangeShapeType="1"/>
            </p:cNvCxnSpPr>
            <p:nvPr/>
          </p:nvCxnSpPr>
          <p:spPr bwMode="auto">
            <a:xfrm>
              <a:off x="2288305" y="292253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0" name="AutoShape 16"/>
            <p:cNvCxnSpPr>
              <a:cxnSpLocks noChangeShapeType="1"/>
            </p:cNvCxnSpPr>
            <p:nvPr/>
          </p:nvCxnSpPr>
          <p:spPr bwMode="auto">
            <a:xfrm>
              <a:off x="3115571" y="292253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1" name="AutoShape 17"/>
            <p:cNvCxnSpPr>
              <a:cxnSpLocks noChangeShapeType="1"/>
            </p:cNvCxnSpPr>
            <p:nvPr/>
          </p:nvCxnSpPr>
          <p:spPr bwMode="auto">
            <a:xfrm>
              <a:off x="3942836" y="292253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2" name="AutoShape 18"/>
            <p:cNvCxnSpPr>
              <a:cxnSpLocks noChangeShapeType="1"/>
            </p:cNvCxnSpPr>
            <p:nvPr/>
          </p:nvCxnSpPr>
          <p:spPr bwMode="auto">
            <a:xfrm>
              <a:off x="4754017" y="292253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3" name="AutoShape 19"/>
            <p:cNvCxnSpPr>
              <a:cxnSpLocks noChangeShapeType="1"/>
            </p:cNvCxnSpPr>
            <p:nvPr/>
          </p:nvCxnSpPr>
          <p:spPr bwMode="auto">
            <a:xfrm>
              <a:off x="5596360" y="292253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4" name="AutoShape 20"/>
            <p:cNvCxnSpPr>
              <a:cxnSpLocks noChangeShapeType="1"/>
            </p:cNvCxnSpPr>
            <p:nvPr/>
          </p:nvCxnSpPr>
          <p:spPr bwMode="auto">
            <a:xfrm>
              <a:off x="6415584" y="292253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5" name="AutoShape 21"/>
            <p:cNvCxnSpPr>
              <a:cxnSpLocks noChangeShapeType="1"/>
            </p:cNvCxnSpPr>
            <p:nvPr/>
          </p:nvCxnSpPr>
          <p:spPr bwMode="auto">
            <a:xfrm>
              <a:off x="7242850" y="292253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9" name="Text Box 20"/>
            <p:cNvSpPr txBox="1">
              <a:spLocks noChangeArrowheads="1"/>
            </p:cNvSpPr>
            <p:nvPr/>
          </p:nvSpPr>
          <p:spPr bwMode="auto">
            <a:xfrm>
              <a:off x="1476392" y="2974379"/>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D7</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0" name="Text Box 21"/>
            <p:cNvSpPr txBox="1">
              <a:spLocks noChangeArrowheads="1"/>
            </p:cNvSpPr>
            <p:nvPr/>
          </p:nvSpPr>
          <p:spPr bwMode="auto">
            <a:xfrm>
              <a:off x="2313533" y="2974379"/>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D6</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1" name="Text Box 22"/>
            <p:cNvSpPr txBox="1">
              <a:spLocks noChangeArrowheads="1"/>
            </p:cNvSpPr>
            <p:nvPr/>
          </p:nvSpPr>
          <p:spPr bwMode="auto">
            <a:xfrm>
              <a:off x="3135543" y="2974379"/>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D5</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22" name="Text Box 23"/>
            <p:cNvSpPr txBox="1">
              <a:spLocks noChangeArrowheads="1"/>
            </p:cNvSpPr>
            <p:nvPr/>
          </p:nvSpPr>
          <p:spPr bwMode="auto">
            <a:xfrm>
              <a:off x="3965119" y="2974379"/>
              <a:ext cx="82957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1</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3" name="Text Box 24"/>
            <p:cNvSpPr txBox="1">
              <a:spLocks noChangeArrowheads="1"/>
            </p:cNvSpPr>
            <p:nvPr/>
          </p:nvSpPr>
          <p:spPr bwMode="auto">
            <a:xfrm>
              <a:off x="4787130" y="2974379"/>
              <a:ext cx="82957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D3</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24" name="Text Box 25"/>
            <p:cNvSpPr txBox="1">
              <a:spLocks noChangeArrowheads="1"/>
            </p:cNvSpPr>
            <p:nvPr/>
          </p:nvSpPr>
          <p:spPr bwMode="auto">
            <a:xfrm>
              <a:off x="5626794" y="2974379"/>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D2</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25" name="Text Box 26"/>
            <p:cNvSpPr txBox="1">
              <a:spLocks noChangeArrowheads="1"/>
            </p:cNvSpPr>
            <p:nvPr/>
          </p:nvSpPr>
          <p:spPr bwMode="auto">
            <a:xfrm>
              <a:off x="6448804" y="2974379"/>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D1</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26" name="Text Box 27"/>
            <p:cNvSpPr txBox="1">
              <a:spLocks noChangeArrowheads="1"/>
            </p:cNvSpPr>
            <p:nvPr/>
          </p:nvSpPr>
          <p:spPr bwMode="auto">
            <a:xfrm>
              <a:off x="7270816" y="2974379"/>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cxnSp>
          <p:nvCxnSpPr>
            <p:cNvPr id="78" name="AutoShape 26"/>
            <p:cNvCxnSpPr>
              <a:cxnSpLocks noChangeShapeType="1"/>
            </p:cNvCxnSpPr>
            <p:nvPr/>
          </p:nvCxnSpPr>
          <p:spPr bwMode="auto">
            <a:xfrm>
              <a:off x="5593846" y="2421441"/>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79" name="Text Box 28"/>
            <p:cNvSpPr txBox="1">
              <a:spLocks noChangeArrowheads="1"/>
            </p:cNvSpPr>
            <p:nvPr/>
          </p:nvSpPr>
          <p:spPr bwMode="auto">
            <a:xfrm>
              <a:off x="5608022" y="2430116"/>
              <a:ext cx="828000"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未用</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80" name="AutoShape 25"/>
            <p:cNvCxnSpPr>
              <a:cxnSpLocks noChangeShapeType="1"/>
            </p:cNvCxnSpPr>
            <p:nvPr/>
          </p:nvCxnSpPr>
          <p:spPr bwMode="auto">
            <a:xfrm>
              <a:off x="7242265" y="2424913"/>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81" name="Text Box 29"/>
            <p:cNvSpPr txBox="1">
              <a:spLocks noChangeArrowheads="1"/>
            </p:cNvSpPr>
            <p:nvPr/>
          </p:nvSpPr>
          <p:spPr bwMode="auto">
            <a:xfrm>
              <a:off x="7238325" y="2430116"/>
              <a:ext cx="848647"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ICW4</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82" name="AutoShape 48"/>
            <p:cNvCxnSpPr>
              <a:cxnSpLocks noChangeShapeType="1"/>
            </p:cNvCxnSpPr>
            <p:nvPr/>
          </p:nvCxnSpPr>
          <p:spPr bwMode="auto">
            <a:xfrm flipH="1">
              <a:off x="6835792" y="3383389"/>
              <a:ext cx="0" cy="80303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3" name="AutoShape 49"/>
            <p:cNvCxnSpPr>
              <a:cxnSpLocks noChangeShapeType="1"/>
            </p:cNvCxnSpPr>
            <p:nvPr/>
          </p:nvCxnSpPr>
          <p:spPr bwMode="auto">
            <a:xfrm flipH="1">
              <a:off x="6666389" y="4186423"/>
              <a:ext cx="16940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87" name="组合 86"/>
          <p:cNvGrpSpPr/>
          <p:nvPr/>
        </p:nvGrpSpPr>
        <p:grpSpPr>
          <a:xfrm>
            <a:off x="1028696" y="2430116"/>
            <a:ext cx="396875" cy="1012263"/>
            <a:chOff x="434696" y="2251218"/>
            <a:chExt cx="396875" cy="1012263"/>
          </a:xfrm>
        </p:grpSpPr>
        <p:sp>
          <p:nvSpPr>
            <p:cNvPr id="76" name="Rectangle 4"/>
            <p:cNvSpPr>
              <a:spLocks noChangeArrowheads="1"/>
            </p:cNvSpPr>
            <p:nvPr/>
          </p:nvSpPr>
          <p:spPr bwMode="auto">
            <a:xfrm>
              <a:off x="471531" y="2743631"/>
              <a:ext cx="304800" cy="442800"/>
            </a:xfrm>
            <a:prstGeom prst="rect">
              <a:avLst/>
            </a:prstGeom>
            <a:solidFill>
              <a:schemeClr val="accent6">
                <a:lumMod val="20000"/>
                <a:lumOff val="80000"/>
              </a:schemeClr>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Times New Roman" pitchFamily="18" charset="0"/>
                <a:cs typeface="Times New Roman" pitchFamily="18" charset="0"/>
              </a:endParaRPr>
            </a:p>
          </p:txBody>
        </p:sp>
        <p:sp>
          <p:nvSpPr>
            <p:cNvPr id="3" name="Text Box 2"/>
            <p:cNvSpPr txBox="1">
              <a:spLocks noChangeArrowheads="1"/>
            </p:cNvSpPr>
            <p:nvPr/>
          </p:nvSpPr>
          <p:spPr bwMode="auto">
            <a:xfrm>
              <a:off x="434696" y="2795481"/>
              <a:ext cx="396875"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0</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sp>
          <p:nvSpPr>
            <p:cNvPr id="4" name="Text Box 3"/>
            <p:cNvSpPr txBox="1">
              <a:spLocks noChangeArrowheads="1"/>
            </p:cNvSpPr>
            <p:nvPr/>
          </p:nvSpPr>
          <p:spPr bwMode="auto">
            <a:xfrm>
              <a:off x="434696" y="2251218"/>
              <a:ext cx="396875" cy="43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A0</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val="252380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1778" y="1813292"/>
            <a:ext cx="7560840" cy="2195022"/>
            <a:chOff x="307762" y="1813292"/>
            <a:chExt cx="7560840" cy="2195022"/>
          </a:xfrm>
        </p:grpSpPr>
        <p:sp>
          <p:nvSpPr>
            <p:cNvPr id="59" name="矩形 58"/>
            <p:cNvSpPr/>
            <p:nvPr/>
          </p:nvSpPr>
          <p:spPr>
            <a:xfrm>
              <a:off x="307762" y="1813292"/>
              <a:ext cx="7560840" cy="2195022"/>
            </a:xfrm>
            <a:prstGeom prst="rect">
              <a:avLst/>
            </a:prstGeom>
            <a:solidFill>
              <a:schemeClr val="bg2">
                <a:lumMod val="20000"/>
                <a:lumOff val="80000"/>
                <a:alpha val="49804"/>
              </a:scheme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5" name="Text Box 27"/>
            <p:cNvSpPr txBox="1">
              <a:spLocks noChangeArrowheads="1"/>
            </p:cNvSpPr>
            <p:nvPr/>
          </p:nvSpPr>
          <p:spPr bwMode="auto">
            <a:xfrm>
              <a:off x="992445" y="2069524"/>
              <a:ext cx="866545"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T7</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6" name="Text Box 45"/>
            <p:cNvSpPr txBox="1">
              <a:spLocks noChangeArrowheads="1"/>
            </p:cNvSpPr>
            <p:nvPr/>
          </p:nvSpPr>
          <p:spPr bwMode="auto">
            <a:xfrm>
              <a:off x="3452764" y="2069524"/>
              <a:ext cx="851860"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zh-CN"/>
              </a:defPPr>
              <a:lvl1pPr marR="0" lvl="0" indent="0" algn="ctr" fontAlgn="base">
                <a:lnSpc>
                  <a:spcPct val="100000"/>
                </a:lnSpc>
                <a:spcBef>
                  <a:spcPct val="0"/>
                </a:spcBef>
                <a:spcAft>
                  <a:spcPct val="0"/>
                </a:spcAft>
                <a:buClrTx/>
                <a:buSzTx/>
                <a:buFontTx/>
                <a:buNone/>
                <a:tabLst/>
                <a:defRPr sz="2000">
                  <a:solidFill>
                    <a:srgbClr val="002060"/>
                  </a:solidFill>
                  <a:latin typeface="宋体" pitchFamily="2" charset="-122"/>
                  <a:ea typeface="宋体" pitchFamily="2" charset="-122"/>
                  <a:cs typeface="宋体" pitchFamily="2" charset="-122"/>
                </a:defRPr>
              </a:lvl1pPr>
            </a:lstStyle>
            <a:p>
              <a:r>
                <a:rPr lang="en-US" altLang="zh-CN" dirty="0" smtClean="0"/>
                <a:t>T4</a:t>
              </a:r>
              <a:endParaRPr lang="zh-CN" altLang="en-US" dirty="0"/>
            </a:p>
            <a:p>
              <a:endParaRPr lang="zh-CN" dirty="0"/>
            </a:p>
          </p:txBody>
        </p:sp>
        <p:sp>
          <p:nvSpPr>
            <p:cNvPr id="7" name="Text Box 28"/>
            <p:cNvSpPr txBox="1">
              <a:spLocks noChangeArrowheads="1"/>
            </p:cNvSpPr>
            <p:nvPr/>
          </p:nvSpPr>
          <p:spPr bwMode="auto">
            <a:xfrm>
              <a:off x="4261431" y="2069524"/>
              <a:ext cx="84234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T3</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16" name="AutoShape 23"/>
            <p:cNvCxnSpPr>
              <a:cxnSpLocks noChangeShapeType="1"/>
            </p:cNvCxnSpPr>
            <p:nvPr/>
          </p:nvCxnSpPr>
          <p:spPr bwMode="auto">
            <a:xfrm>
              <a:off x="970968" y="2060848"/>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7" name="AutoShape 24"/>
            <p:cNvCxnSpPr>
              <a:cxnSpLocks noChangeShapeType="1"/>
            </p:cNvCxnSpPr>
            <p:nvPr/>
          </p:nvCxnSpPr>
          <p:spPr bwMode="auto">
            <a:xfrm>
              <a:off x="4263945" y="2064321"/>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8" name="AutoShape 25"/>
            <p:cNvCxnSpPr>
              <a:cxnSpLocks noChangeShapeType="1"/>
            </p:cNvCxnSpPr>
            <p:nvPr/>
          </p:nvCxnSpPr>
          <p:spPr bwMode="auto">
            <a:xfrm>
              <a:off x="7572000" y="2064321"/>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0" name="AutoShape 44"/>
            <p:cNvCxnSpPr>
              <a:cxnSpLocks noChangeShapeType="1"/>
            </p:cNvCxnSpPr>
            <p:nvPr/>
          </p:nvCxnSpPr>
          <p:spPr bwMode="auto">
            <a:xfrm>
              <a:off x="3454773" y="2060849"/>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25" name="Rectangle 14"/>
            <p:cNvSpPr>
              <a:spLocks noChangeArrowheads="1"/>
            </p:cNvSpPr>
            <p:nvPr/>
          </p:nvSpPr>
          <p:spPr bwMode="auto">
            <a:xfrm>
              <a:off x="970968" y="2561937"/>
              <a:ext cx="6601032" cy="443835"/>
            </a:xfrm>
            <a:prstGeom prst="rect">
              <a:avLst/>
            </a:prstGeom>
            <a:solidFill>
              <a:schemeClr val="accent6">
                <a:lumMod val="20000"/>
                <a:lumOff val="8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26" name="AutoShape 15"/>
            <p:cNvCxnSpPr>
              <a:cxnSpLocks noChangeShapeType="1"/>
            </p:cNvCxnSpPr>
            <p:nvPr/>
          </p:nvCxnSpPr>
          <p:spPr bwMode="auto">
            <a:xfrm>
              <a:off x="1798233" y="2561938"/>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7" name="AutoShape 16"/>
            <p:cNvCxnSpPr>
              <a:cxnSpLocks noChangeShapeType="1"/>
            </p:cNvCxnSpPr>
            <p:nvPr/>
          </p:nvCxnSpPr>
          <p:spPr bwMode="auto">
            <a:xfrm>
              <a:off x="2625499" y="2561938"/>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8" name="AutoShape 17"/>
            <p:cNvCxnSpPr>
              <a:cxnSpLocks noChangeShapeType="1"/>
            </p:cNvCxnSpPr>
            <p:nvPr/>
          </p:nvCxnSpPr>
          <p:spPr bwMode="auto">
            <a:xfrm>
              <a:off x="3452764" y="2561938"/>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 name="AutoShape 18"/>
            <p:cNvCxnSpPr>
              <a:cxnSpLocks noChangeShapeType="1"/>
            </p:cNvCxnSpPr>
            <p:nvPr/>
          </p:nvCxnSpPr>
          <p:spPr bwMode="auto">
            <a:xfrm>
              <a:off x="4263945" y="2561938"/>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 name="AutoShape 19"/>
            <p:cNvCxnSpPr>
              <a:cxnSpLocks noChangeShapeType="1"/>
            </p:cNvCxnSpPr>
            <p:nvPr/>
          </p:nvCxnSpPr>
          <p:spPr bwMode="auto">
            <a:xfrm>
              <a:off x="5106288" y="2561938"/>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 name="AutoShape 20"/>
            <p:cNvCxnSpPr>
              <a:cxnSpLocks noChangeShapeType="1"/>
            </p:cNvCxnSpPr>
            <p:nvPr/>
          </p:nvCxnSpPr>
          <p:spPr bwMode="auto">
            <a:xfrm>
              <a:off x="5925512" y="2561938"/>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 name="AutoShape 21"/>
            <p:cNvCxnSpPr>
              <a:cxnSpLocks noChangeShapeType="1"/>
            </p:cNvCxnSpPr>
            <p:nvPr/>
          </p:nvCxnSpPr>
          <p:spPr bwMode="auto">
            <a:xfrm>
              <a:off x="6752778" y="2561938"/>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3" name="Text Box 20"/>
            <p:cNvSpPr txBox="1">
              <a:spLocks noChangeArrowheads="1"/>
            </p:cNvSpPr>
            <p:nvPr/>
          </p:nvSpPr>
          <p:spPr bwMode="auto">
            <a:xfrm>
              <a:off x="986320" y="2613787"/>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D7</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4" name="Text Box 21"/>
            <p:cNvSpPr txBox="1">
              <a:spLocks noChangeArrowheads="1"/>
            </p:cNvSpPr>
            <p:nvPr/>
          </p:nvSpPr>
          <p:spPr bwMode="auto">
            <a:xfrm>
              <a:off x="1823461" y="2613787"/>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D6</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5" name="Text Box 22"/>
            <p:cNvSpPr txBox="1">
              <a:spLocks noChangeArrowheads="1"/>
            </p:cNvSpPr>
            <p:nvPr/>
          </p:nvSpPr>
          <p:spPr bwMode="auto">
            <a:xfrm>
              <a:off x="2645471" y="2613787"/>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D5</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36" name="Text Box 23"/>
            <p:cNvSpPr txBox="1">
              <a:spLocks noChangeArrowheads="1"/>
            </p:cNvSpPr>
            <p:nvPr/>
          </p:nvSpPr>
          <p:spPr bwMode="auto">
            <a:xfrm>
              <a:off x="3475047" y="2613787"/>
              <a:ext cx="82957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D4</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7" name="Text Box 24"/>
            <p:cNvSpPr txBox="1">
              <a:spLocks noChangeArrowheads="1"/>
            </p:cNvSpPr>
            <p:nvPr/>
          </p:nvSpPr>
          <p:spPr bwMode="auto">
            <a:xfrm>
              <a:off x="4297058" y="2613787"/>
              <a:ext cx="82957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D3</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38" name="Text Box 25"/>
            <p:cNvSpPr txBox="1">
              <a:spLocks noChangeArrowheads="1"/>
            </p:cNvSpPr>
            <p:nvPr/>
          </p:nvSpPr>
          <p:spPr bwMode="auto">
            <a:xfrm>
              <a:off x="5136722" y="2613787"/>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D2</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39" name="Text Box 26"/>
            <p:cNvSpPr txBox="1">
              <a:spLocks noChangeArrowheads="1"/>
            </p:cNvSpPr>
            <p:nvPr/>
          </p:nvSpPr>
          <p:spPr bwMode="auto">
            <a:xfrm>
              <a:off x="5958732" y="2613787"/>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D1</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40" name="Text Box 27"/>
            <p:cNvSpPr txBox="1">
              <a:spLocks noChangeArrowheads="1"/>
            </p:cNvSpPr>
            <p:nvPr/>
          </p:nvSpPr>
          <p:spPr bwMode="auto">
            <a:xfrm>
              <a:off x="6780744" y="2613787"/>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cxnSp>
          <p:nvCxnSpPr>
            <p:cNvPr id="42" name="AutoShape 26"/>
            <p:cNvCxnSpPr>
              <a:cxnSpLocks noChangeShapeType="1"/>
            </p:cNvCxnSpPr>
            <p:nvPr/>
          </p:nvCxnSpPr>
          <p:spPr bwMode="auto">
            <a:xfrm>
              <a:off x="5103774" y="2060849"/>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43" name="Text Box 28"/>
            <p:cNvSpPr txBox="1">
              <a:spLocks noChangeArrowheads="1"/>
            </p:cNvSpPr>
            <p:nvPr/>
          </p:nvSpPr>
          <p:spPr bwMode="auto">
            <a:xfrm>
              <a:off x="5117950" y="2069524"/>
              <a:ext cx="2454050"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8259A</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自动填入</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51" name="AutoShape 23"/>
            <p:cNvCxnSpPr>
              <a:cxnSpLocks noChangeShapeType="1"/>
            </p:cNvCxnSpPr>
            <p:nvPr/>
          </p:nvCxnSpPr>
          <p:spPr bwMode="auto">
            <a:xfrm>
              <a:off x="1777314" y="2060848"/>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52" name="AutoShape 23"/>
            <p:cNvCxnSpPr>
              <a:cxnSpLocks noChangeShapeType="1"/>
            </p:cNvCxnSpPr>
            <p:nvPr/>
          </p:nvCxnSpPr>
          <p:spPr bwMode="auto">
            <a:xfrm>
              <a:off x="2625499" y="2060848"/>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53" name="Text Box 27"/>
            <p:cNvSpPr txBox="1">
              <a:spLocks noChangeArrowheads="1"/>
            </p:cNvSpPr>
            <p:nvPr/>
          </p:nvSpPr>
          <p:spPr bwMode="auto">
            <a:xfrm>
              <a:off x="1781129" y="2069524"/>
              <a:ext cx="866545"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T6</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54" name="Text Box 27"/>
            <p:cNvSpPr txBox="1">
              <a:spLocks noChangeArrowheads="1"/>
            </p:cNvSpPr>
            <p:nvPr/>
          </p:nvSpPr>
          <p:spPr bwMode="auto">
            <a:xfrm>
              <a:off x="2604236" y="2069524"/>
              <a:ext cx="866545"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T5</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55" name="AutoShape 31"/>
            <p:cNvSpPr>
              <a:spLocks/>
            </p:cNvSpPr>
            <p:nvPr/>
          </p:nvSpPr>
          <p:spPr bwMode="auto">
            <a:xfrm rot="16200000">
              <a:off x="3011608" y="1134143"/>
              <a:ext cx="65963" cy="3996000"/>
            </a:xfrm>
            <a:prstGeom prst="leftBracket">
              <a:avLst>
                <a:gd name="adj" fmla="val 22383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3" name="矩形 2"/>
            <p:cNvSpPr/>
            <p:nvPr/>
          </p:nvSpPr>
          <p:spPr>
            <a:xfrm>
              <a:off x="1115616" y="3381150"/>
              <a:ext cx="3197632" cy="400110"/>
            </a:xfrm>
            <a:prstGeom prst="rect">
              <a:avLst/>
            </a:prstGeom>
            <a:noFill/>
            <a:ln>
              <a:noFill/>
            </a:ln>
          </p:spPr>
          <p:txBody>
            <a:bodyPr vert="horz" wrap="square" lIns="0" tIns="0" rIns="0" bIns="0" numCol="1" anchor="t" anchorCtr="0" compatLnSpc="1">
              <a:prstTxWarp prst="textNoShape">
                <a:avLst/>
              </a:prstTxWarp>
            </a:bodyPr>
            <a:lstStyle/>
            <a:p>
              <a:pPr algn="ctr" fontAlgn="base">
                <a:spcBef>
                  <a:spcPct val="0"/>
                </a:spcBef>
                <a:spcAft>
                  <a:spcPct val="0"/>
                </a:spcAft>
              </a:pPr>
              <a:r>
                <a:rPr lang="zh-CN" altLang="zh-CN" sz="2000" dirty="0">
                  <a:solidFill>
                    <a:srgbClr val="002060"/>
                  </a:solidFill>
                  <a:latin typeface="宋体" pitchFamily="2" charset="-122"/>
                  <a:ea typeface="宋体" pitchFamily="2" charset="-122"/>
                  <a:cs typeface="宋体" pitchFamily="2" charset="-122"/>
                </a:rPr>
                <a:t>规定中断类型号的高</a:t>
              </a:r>
              <a:r>
                <a:rPr lang="en-US" altLang="zh-CN" sz="2000" dirty="0">
                  <a:solidFill>
                    <a:srgbClr val="002060"/>
                  </a:solidFill>
                  <a:latin typeface="宋体" pitchFamily="2" charset="-122"/>
                  <a:ea typeface="宋体" pitchFamily="2" charset="-122"/>
                  <a:cs typeface="宋体" pitchFamily="2" charset="-122"/>
                </a:rPr>
                <a:t>5</a:t>
              </a:r>
              <a:r>
                <a:rPr lang="zh-CN" altLang="zh-CN" sz="2000" dirty="0">
                  <a:solidFill>
                    <a:srgbClr val="002060"/>
                  </a:solidFill>
                  <a:latin typeface="宋体" pitchFamily="2" charset="-122"/>
                  <a:ea typeface="宋体" pitchFamily="2" charset="-122"/>
                  <a:cs typeface="宋体" pitchFamily="2" charset="-122"/>
                </a:rPr>
                <a:t>位</a:t>
              </a:r>
              <a:endParaRPr lang="zh-CN" altLang="en-US" sz="2000" dirty="0">
                <a:solidFill>
                  <a:srgbClr val="002060"/>
                </a:solidFill>
                <a:latin typeface="宋体" pitchFamily="2" charset="-122"/>
                <a:ea typeface="宋体" pitchFamily="2" charset="-122"/>
                <a:cs typeface="宋体" pitchFamily="2" charset="-122"/>
              </a:endParaRPr>
            </a:p>
          </p:txBody>
        </p:sp>
        <p:cxnSp>
          <p:nvCxnSpPr>
            <p:cNvPr id="56" name="AutoShape 34"/>
            <p:cNvCxnSpPr>
              <a:cxnSpLocks noChangeShapeType="1"/>
            </p:cNvCxnSpPr>
            <p:nvPr/>
          </p:nvCxnSpPr>
          <p:spPr bwMode="auto">
            <a:xfrm flipH="1">
              <a:off x="4283968" y="3162468"/>
              <a:ext cx="0" cy="37268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 name="AutoShape 35"/>
            <p:cNvCxnSpPr>
              <a:cxnSpLocks noChangeShapeType="1"/>
            </p:cNvCxnSpPr>
            <p:nvPr/>
          </p:nvCxnSpPr>
          <p:spPr bwMode="auto">
            <a:xfrm flipH="1">
              <a:off x="4115242" y="3534110"/>
              <a:ext cx="16940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03" name="AutoShape 34"/>
            <p:cNvCxnSpPr>
              <a:cxnSpLocks noChangeShapeType="1"/>
            </p:cNvCxnSpPr>
            <p:nvPr/>
          </p:nvCxnSpPr>
          <p:spPr bwMode="auto">
            <a:xfrm flipH="1">
              <a:off x="6356434" y="3165678"/>
              <a:ext cx="0" cy="2160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4" name="AutoShape 46"/>
            <p:cNvSpPr>
              <a:spLocks/>
            </p:cNvSpPr>
            <p:nvPr/>
          </p:nvSpPr>
          <p:spPr bwMode="auto">
            <a:xfrm rot="16200000">
              <a:off x="6327800" y="2016143"/>
              <a:ext cx="65963" cy="2232000"/>
            </a:xfrm>
            <a:prstGeom prst="leftBracket">
              <a:avLst>
                <a:gd name="adj" fmla="val 22383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grpSp>
      <p:grpSp>
        <p:nvGrpSpPr>
          <p:cNvPr id="41" name="组合 40"/>
          <p:cNvGrpSpPr/>
          <p:nvPr/>
        </p:nvGrpSpPr>
        <p:grpSpPr>
          <a:xfrm>
            <a:off x="682640" y="2069524"/>
            <a:ext cx="396875" cy="976263"/>
            <a:chOff x="434696" y="2251218"/>
            <a:chExt cx="396875" cy="976263"/>
          </a:xfrm>
        </p:grpSpPr>
        <p:sp>
          <p:nvSpPr>
            <p:cNvPr id="48" name="Rectangle 4"/>
            <p:cNvSpPr>
              <a:spLocks noChangeArrowheads="1"/>
            </p:cNvSpPr>
            <p:nvPr/>
          </p:nvSpPr>
          <p:spPr bwMode="auto">
            <a:xfrm>
              <a:off x="471531" y="2743631"/>
              <a:ext cx="304800" cy="442800"/>
            </a:xfrm>
            <a:prstGeom prst="rect">
              <a:avLst/>
            </a:prstGeom>
            <a:solidFill>
              <a:schemeClr val="accent6">
                <a:lumMod val="20000"/>
                <a:lumOff val="80000"/>
              </a:schemeClr>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Times New Roman" pitchFamily="18" charset="0"/>
                <a:cs typeface="Times New Roman" pitchFamily="18" charset="0"/>
              </a:endParaRPr>
            </a:p>
          </p:txBody>
        </p:sp>
        <p:sp>
          <p:nvSpPr>
            <p:cNvPr id="49" name="Text Box 2"/>
            <p:cNvSpPr txBox="1">
              <a:spLocks noChangeArrowheads="1"/>
            </p:cNvSpPr>
            <p:nvPr/>
          </p:nvSpPr>
          <p:spPr bwMode="auto">
            <a:xfrm>
              <a:off x="434696" y="2795481"/>
              <a:ext cx="396875"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1</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sp>
          <p:nvSpPr>
            <p:cNvPr id="50" name="Text Box 3"/>
            <p:cNvSpPr txBox="1">
              <a:spLocks noChangeArrowheads="1"/>
            </p:cNvSpPr>
            <p:nvPr/>
          </p:nvSpPr>
          <p:spPr bwMode="auto">
            <a:xfrm>
              <a:off x="434696" y="2251218"/>
              <a:ext cx="396875"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A0</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grpSp>
      <p:sp>
        <p:nvSpPr>
          <p:cNvPr id="2" name="标题 1"/>
          <p:cNvSpPr>
            <a:spLocks noGrp="1"/>
          </p:cNvSpPr>
          <p:nvPr>
            <p:ph type="title"/>
          </p:nvPr>
        </p:nvSpPr>
        <p:spPr>
          <a:xfrm>
            <a:off x="540000" y="1124744"/>
            <a:ext cx="5189241" cy="584775"/>
          </a:xfrm>
          <a:noFill/>
        </p:spPr>
        <p:txBody>
          <a:bodyPr vert="horz" wrap="none" lIns="91440" tIns="45720" rIns="91440" bIns="45720" rtlCol="0" anchor="ctr" anchorCtr="0">
            <a:spAutoFit/>
          </a:bodyPr>
          <a:lstStyle/>
          <a:p>
            <a:pPr algn="l"/>
            <a:r>
              <a:rPr lang="zh-CN" altLang="en-US" sz="3200" b="0" spc="0" dirty="0">
                <a:solidFill>
                  <a:schemeClr val="tx1"/>
                </a:solidFill>
                <a:ea typeface="黑体" pitchFamily="49" charset="-122"/>
              </a:rPr>
              <a:t>（</a:t>
            </a:r>
            <a:r>
              <a:rPr lang="en-US" altLang="zh-CN" sz="3200" b="0" spc="0" dirty="0">
                <a:solidFill>
                  <a:schemeClr val="tx1"/>
                </a:solidFill>
                <a:ea typeface="黑体" pitchFamily="49" charset="-122"/>
              </a:rPr>
              <a:t>2）ICW2 </a:t>
            </a:r>
            <a:r>
              <a:rPr lang="zh-CN" altLang="zh-CN" sz="3200" b="0" spc="0" dirty="0">
                <a:solidFill>
                  <a:schemeClr val="tx1"/>
                </a:solidFill>
                <a:ea typeface="黑体" pitchFamily="49" charset="-122"/>
              </a:rPr>
              <a:t>设置中断</a:t>
            </a:r>
            <a:r>
              <a:rPr lang="zh-CN" altLang="en-US" sz="3200" b="0" spc="0" dirty="0">
                <a:solidFill>
                  <a:schemeClr val="tx1"/>
                </a:solidFill>
                <a:ea typeface="黑体" pitchFamily="49" charset="-122"/>
              </a:rPr>
              <a:t>类型号</a:t>
            </a:r>
          </a:p>
        </p:txBody>
      </p:sp>
      <p:sp>
        <p:nvSpPr>
          <p:cNvPr id="12"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8.3.6  8259A</a:t>
            </a:r>
            <a:r>
              <a:rPr lang="zh-CN" altLang="zh-CN" smtClean="0"/>
              <a:t>的控制字</a:t>
            </a:r>
            <a:endParaRPr lang="zh-CN" altLang="en-US" dirty="0"/>
          </a:p>
        </p:txBody>
      </p:sp>
      <p:grpSp>
        <p:nvGrpSpPr>
          <p:cNvPr id="107" name="组合 106"/>
          <p:cNvGrpSpPr/>
          <p:nvPr/>
        </p:nvGrpSpPr>
        <p:grpSpPr>
          <a:xfrm>
            <a:off x="5612436" y="3381702"/>
            <a:ext cx="3064020" cy="2893307"/>
            <a:chOff x="5468420" y="3381702"/>
            <a:chExt cx="3064020" cy="2893307"/>
          </a:xfrm>
        </p:grpSpPr>
        <p:sp>
          <p:nvSpPr>
            <p:cNvPr id="105" name="矩形 104"/>
            <p:cNvSpPr/>
            <p:nvPr/>
          </p:nvSpPr>
          <p:spPr>
            <a:xfrm>
              <a:off x="5468420" y="3400521"/>
              <a:ext cx="3064020" cy="2874487"/>
            </a:xfrm>
            <a:prstGeom prst="rect">
              <a:avLst/>
            </a:prstGeom>
            <a:solidFill>
              <a:srgbClr val="FFFFFF"/>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grpSp>
          <p:nvGrpSpPr>
            <p:cNvPr id="102" name="组合 101"/>
            <p:cNvGrpSpPr/>
            <p:nvPr/>
          </p:nvGrpSpPr>
          <p:grpSpPr>
            <a:xfrm>
              <a:off x="5472338" y="3381702"/>
              <a:ext cx="3060102" cy="2893307"/>
              <a:chOff x="7632578" y="3492064"/>
              <a:chExt cx="4140222" cy="2893307"/>
            </a:xfrm>
          </p:grpSpPr>
          <p:sp>
            <p:nvSpPr>
              <p:cNvPr id="61" name="Rectangle 374"/>
              <p:cNvSpPr>
                <a:spLocks noChangeArrowheads="1"/>
              </p:cNvSpPr>
              <p:nvPr/>
            </p:nvSpPr>
            <p:spPr bwMode="auto">
              <a:xfrm>
                <a:off x="10392726" y="6051899"/>
                <a:ext cx="1380074" cy="333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111</a:t>
                </a:r>
              </a:p>
            </p:txBody>
          </p:sp>
          <p:sp>
            <p:nvSpPr>
              <p:cNvPr id="62" name="Rectangle 371"/>
              <p:cNvSpPr>
                <a:spLocks noChangeArrowheads="1"/>
              </p:cNvSpPr>
              <p:nvPr/>
            </p:nvSpPr>
            <p:spPr bwMode="auto">
              <a:xfrm>
                <a:off x="7632578" y="6051899"/>
                <a:ext cx="1993440" cy="333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IR7</a:t>
                </a:r>
                <a:endParaRPr lang="en-US" altLang="zh-CN" sz="2000" dirty="0">
                  <a:solidFill>
                    <a:srgbClr val="002060"/>
                  </a:solidFill>
                  <a:latin typeface="Times New Roman" pitchFamily="18" charset="0"/>
                  <a:ea typeface="宋体" pitchFamily="2" charset="-122"/>
                </a:endParaRPr>
              </a:p>
            </p:txBody>
          </p:sp>
          <p:sp>
            <p:nvSpPr>
              <p:cNvPr id="63" name="Rectangle 370"/>
              <p:cNvSpPr>
                <a:spLocks noChangeArrowheads="1"/>
              </p:cNvSpPr>
              <p:nvPr/>
            </p:nvSpPr>
            <p:spPr bwMode="auto">
              <a:xfrm>
                <a:off x="10392726" y="5734951"/>
                <a:ext cx="1380074"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110</a:t>
                </a:r>
              </a:p>
            </p:txBody>
          </p:sp>
          <p:sp>
            <p:nvSpPr>
              <p:cNvPr id="64" name="Rectangle 367"/>
              <p:cNvSpPr>
                <a:spLocks noChangeArrowheads="1"/>
              </p:cNvSpPr>
              <p:nvPr/>
            </p:nvSpPr>
            <p:spPr bwMode="auto">
              <a:xfrm>
                <a:off x="7632578" y="5734951"/>
                <a:ext cx="1993440"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IR6</a:t>
                </a:r>
                <a:endParaRPr lang="en-US" altLang="zh-CN" sz="2000" dirty="0">
                  <a:solidFill>
                    <a:srgbClr val="002060"/>
                  </a:solidFill>
                  <a:latin typeface="Times New Roman" pitchFamily="18" charset="0"/>
                  <a:ea typeface="宋体" pitchFamily="2" charset="-122"/>
                </a:endParaRPr>
              </a:p>
            </p:txBody>
          </p:sp>
          <p:sp>
            <p:nvSpPr>
              <p:cNvPr id="65" name="Rectangle 366"/>
              <p:cNvSpPr>
                <a:spLocks noChangeArrowheads="1"/>
              </p:cNvSpPr>
              <p:nvPr/>
            </p:nvSpPr>
            <p:spPr bwMode="auto">
              <a:xfrm>
                <a:off x="10392726" y="5418002"/>
                <a:ext cx="1380074"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101</a:t>
                </a:r>
              </a:p>
            </p:txBody>
          </p:sp>
          <p:sp>
            <p:nvSpPr>
              <p:cNvPr id="66" name="Rectangle 363"/>
              <p:cNvSpPr>
                <a:spLocks noChangeArrowheads="1"/>
              </p:cNvSpPr>
              <p:nvPr/>
            </p:nvSpPr>
            <p:spPr bwMode="auto">
              <a:xfrm>
                <a:off x="7632578" y="5418002"/>
                <a:ext cx="1993440"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IR5</a:t>
                </a:r>
                <a:endParaRPr lang="en-US" altLang="zh-CN" sz="2000" dirty="0">
                  <a:solidFill>
                    <a:srgbClr val="002060"/>
                  </a:solidFill>
                  <a:latin typeface="Times New Roman" pitchFamily="18" charset="0"/>
                  <a:ea typeface="宋体" pitchFamily="2" charset="-122"/>
                </a:endParaRPr>
              </a:p>
            </p:txBody>
          </p:sp>
          <p:sp>
            <p:nvSpPr>
              <p:cNvPr id="67" name="Rectangle 362"/>
              <p:cNvSpPr>
                <a:spLocks noChangeArrowheads="1"/>
              </p:cNvSpPr>
              <p:nvPr/>
            </p:nvSpPr>
            <p:spPr bwMode="auto">
              <a:xfrm>
                <a:off x="10392726" y="5101054"/>
                <a:ext cx="1380074"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100</a:t>
                </a:r>
              </a:p>
            </p:txBody>
          </p:sp>
          <p:sp>
            <p:nvSpPr>
              <p:cNvPr id="68" name="Rectangle 359"/>
              <p:cNvSpPr>
                <a:spLocks noChangeArrowheads="1"/>
              </p:cNvSpPr>
              <p:nvPr/>
            </p:nvSpPr>
            <p:spPr bwMode="auto">
              <a:xfrm>
                <a:off x="7632578" y="5101054"/>
                <a:ext cx="1993440"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IR4</a:t>
                </a:r>
                <a:endParaRPr lang="en-US" altLang="zh-CN" sz="2000" dirty="0">
                  <a:solidFill>
                    <a:srgbClr val="002060"/>
                  </a:solidFill>
                  <a:latin typeface="Times New Roman" pitchFamily="18" charset="0"/>
                  <a:ea typeface="宋体" pitchFamily="2" charset="-122"/>
                </a:endParaRPr>
              </a:p>
            </p:txBody>
          </p:sp>
          <p:sp>
            <p:nvSpPr>
              <p:cNvPr id="69" name="Rectangle 358"/>
              <p:cNvSpPr>
                <a:spLocks noChangeArrowheads="1"/>
              </p:cNvSpPr>
              <p:nvPr/>
            </p:nvSpPr>
            <p:spPr bwMode="auto">
              <a:xfrm>
                <a:off x="10392726" y="4784105"/>
                <a:ext cx="1380074"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011</a:t>
                </a:r>
              </a:p>
            </p:txBody>
          </p:sp>
          <p:sp>
            <p:nvSpPr>
              <p:cNvPr id="70" name="Rectangle 355"/>
              <p:cNvSpPr>
                <a:spLocks noChangeArrowheads="1"/>
              </p:cNvSpPr>
              <p:nvPr/>
            </p:nvSpPr>
            <p:spPr bwMode="auto">
              <a:xfrm>
                <a:off x="7632578" y="4784105"/>
                <a:ext cx="1993440"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IR3</a:t>
                </a:r>
                <a:endParaRPr lang="en-US" altLang="zh-CN" sz="2000" dirty="0">
                  <a:solidFill>
                    <a:srgbClr val="002060"/>
                  </a:solidFill>
                  <a:latin typeface="Times New Roman" pitchFamily="18" charset="0"/>
                  <a:ea typeface="宋体" pitchFamily="2" charset="-122"/>
                </a:endParaRPr>
              </a:p>
            </p:txBody>
          </p:sp>
          <p:sp>
            <p:nvSpPr>
              <p:cNvPr id="71" name="Rectangle 354"/>
              <p:cNvSpPr>
                <a:spLocks noChangeArrowheads="1"/>
              </p:cNvSpPr>
              <p:nvPr/>
            </p:nvSpPr>
            <p:spPr bwMode="auto">
              <a:xfrm>
                <a:off x="10392726" y="4467157"/>
                <a:ext cx="1380074"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010</a:t>
                </a:r>
              </a:p>
            </p:txBody>
          </p:sp>
          <p:sp>
            <p:nvSpPr>
              <p:cNvPr id="72" name="Rectangle 351"/>
              <p:cNvSpPr>
                <a:spLocks noChangeArrowheads="1"/>
              </p:cNvSpPr>
              <p:nvPr/>
            </p:nvSpPr>
            <p:spPr bwMode="auto">
              <a:xfrm>
                <a:off x="7632578" y="4467157"/>
                <a:ext cx="1993440"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IR2</a:t>
                </a:r>
                <a:endParaRPr lang="en-US" altLang="zh-CN" sz="2000" dirty="0">
                  <a:solidFill>
                    <a:srgbClr val="002060"/>
                  </a:solidFill>
                  <a:latin typeface="Times New Roman" pitchFamily="18" charset="0"/>
                  <a:ea typeface="宋体" pitchFamily="2" charset="-122"/>
                </a:endParaRPr>
              </a:p>
            </p:txBody>
          </p:sp>
          <p:sp>
            <p:nvSpPr>
              <p:cNvPr id="73" name="Rectangle 350"/>
              <p:cNvSpPr>
                <a:spLocks noChangeArrowheads="1"/>
              </p:cNvSpPr>
              <p:nvPr/>
            </p:nvSpPr>
            <p:spPr bwMode="auto">
              <a:xfrm>
                <a:off x="10392726" y="4150208"/>
                <a:ext cx="1380074"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001</a:t>
                </a:r>
              </a:p>
            </p:txBody>
          </p:sp>
          <p:sp>
            <p:nvSpPr>
              <p:cNvPr id="74" name="Rectangle 347"/>
              <p:cNvSpPr>
                <a:spLocks noChangeArrowheads="1"/>
              </p:cNvSpPr>
              <p:nvPr/>
            </p:nvSpPr>
            <p:spPr bwMode="auto">
              <a:xfrm>
                <a:off x="7632578" y="4150208"/>
                <a:ext cx="1993440"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IR1</a:t>
                </a:r>
                <a:endParaRPr lang="en-US" altLang="zh-CN" sz="2000" dirty="0">
                  <a:solidFill>
                    <a:srgbClr val="002060"/>
                  </a:solidFill>
                  <a:latin typeface="Times New Roman" pitchFamily="18" charset="0"/>
                  <a:ea typeface="宋体" pitchFamily="2" charset="-122"/>
                </a:endParaRPr>
              </a:p>
            </p:txBody>
          </p:sp>
          <p:sp>
            <p:nvSpPr>
              <p:cNvPr id="75" name="Rectangle 346"/>
              <p:cNvSpPr>
                <a:spLocks noChangeArrowheads="1"/>
              </p:cNvSpPr>
              <p:nvPr/>
            </p:nvSpPr>
            <p:spPr bwMode="auto">
              <a:xfrm>
                <a:off x="10392726" y="3833260"/>
                <a:ext cx="1380074"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000</a:t>
                </a:r>
              </a:p>
            </p:txBody>
          </p:sp>
          <p:sp>
            <p:nvSpPr>
              <p:cNvPr id="76" name="Rectangle 345"/>
              <p:cNvSpPr>
                <a:spLocks noChangeArrowheads="1"/>
              </p:cNvSpPr>
              <p:nvPr/>
            </p:nvSpPr>
            <p:spPr bwMode="auto">
              <a:xfrm>
                <a:off x="9647349" y="3833260"/>
                <a:ext cx="766708" cy="255211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zh-CN" altLang="en-US" sz="2000" dirty="0">
                    <a:solidFill>
                      <a:srgbClr val="002060"/>
                    </a:solidFill>
                    <a:latin typeface="Times New Roman" pitchFamily="18" charset="0"/>
                    <a:ea typeface="宋体" pitchFamily="2" charset="-122"/>
                  </a:rPr>
                  <a:t>则自</a:t>
                </a:r>
              </a:p>
              <a:p>
                <a:pPr algn="ctr">
                  <a:spcBef>
                    <a:spcPct val="20000"/>
                  </a:spcBef>
                  <a:buFontTx/>
                  <a:buNone/>
                </a:pPr>
                <a:r>
                  <a:rPr lang="zh-CN" altLang="en-US" sz="2000" dirty="0">
                    <a:solidFill>
                      <a:srgbClr val="002060"/>
                    </a:solidFill>
                    <a:latin typeface="Times New Roman" pitchFamily="18" charset="0"/>
                    <a:ea typeface="宋体" pitchFamily="2" charset="-122"/>
                  </a:rPr>
                  <a:t>动</a:t>
                </a:r>
              </a:p>
              <a:p>
                <a:pPr algn="ctr">
                  <a:spcBef>
                    <a:spcPct val="20000"/>
                  </a:spcBef>
                  <a:buFontTx/>
                  <a:buNone/>
                </a:pPr>
                <a:r>
                  <a:rPr lang="zh-CN" altLang="en-US" sz="2000" dirty="0">
                    <a:solidFill>
                      <a:srgbClr val="002060"/>
                    </a:solidFill>
                    <a:latin typeface="Times New Roman" pitchFamily="18" charset="0"/>
                    <a:ea typeface="宋体" pitchFamily="2" charset="-122"/>
                  </a:rPr>
                  <a:t>填</a:t>
                </a:r>
              </a:p>
              <a:p>
                <a:pPr algn="ctr">
                  <a:spcBef>
                    <a:spcPct val="20000"/>
                  </a:spcBef>
                  <a:buFontTx/>
                  <a:buNone/>
                </a:pPr>
                <a:r>
                  <a:rPr lang="zh-CN" altLang="en-US" sz="2000" dirty="0">
                    <a:solidFill>
                      <a:srgbClr val="002060"/>
                    </a:solidFill>
                    <a:latin typeface="Times New Roman" pitchFamily="18" charset="0"/>
                    <a:ea typeface="宋体" pitchFamily="2" charset="-122"/>
                  </a:rPr>
                  <a:t>入</a:t>
                </a:r>
              </a:p>
            </p:txBody>
          </p:sp>
          <p:sp>
            <p:nvSpPr>
              <p:cNvPr id="77" name="Rectangle 343"/>
              <p:cNvSpPr>
                <a:spLocks noChangeArrowheads="1"/>
              </p:cNvSpPr>
              <p:nvPr/>
            </p:nvSpPr>
            <p:spPr bwMode="auto">
              <a:xfrm>
                <a:off x="7632578" y="3833260"/>
                <a:ext cx="1993440" cy="31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IR0</a:t>
                </a:r>
                <a:endParaRPr lang="en-US" altLang="zh-CN" sz="2000" dirty="0">
                  <a:solidFill>
                    <a:srgbClr val="002060"/>
                  </a:solidFill>
                  <a:latin typeface="Times New Roman" pitchFamily="18" charset="0"/>
                  <a:ea typeface="宋体" pitchFamily="2" charset="-122"/>
                </a:endParaRPr>
              </a:p>
            </p:txBody>
          </p:sp>
          <p:sp>
            <p:nvSpPr>
              <p:cNvPr id="78" name="Rectangle 342"/>
              <p:cNvSpPr>
                <a:spLocks noChangeArrowheads="1"/>
              </p:cNvSpPr>
              <p:nvPr/>
            </p:nvSpPr>
            <p:spPr bwMode="auto">
              <a:xfrm>
                <a:off x="9626018" y="3509143"/>
                <a:ext cx="2146782" cy="316800"/>
              </a:xfrm>
              <a:prstGeom prst="rect">
                <a:avLst/>
              </a:prstGeom>
              <a:solidFill>
                <a:schemeClr val="bg1">
                  <a:lumMod val="8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dirty="0">
                    <a:solidFill>
                      <a:srgbClr val="002060"/>
                    </a:solidFill>
                    <a:latin typeface="Times New Roman" pitchFamily="18" charset="0"/>
                    <a:ea typeface="宋体" pitchFamily="2" charset="-122"/>
                  </a:rPr>
                  <a:t>D2D1D0</a:t>
                </a:r>
              </a:p>
            </p:txBody>
          </p:sp>
          <p:sp>
            <p:nvSpPr>
              <p:cNvPr id="79" name="Rectangle 339"/>
              <p:cNvSpPr>
                <a:spLocks noChangeArrowheads="1"/>
              </p:cNvSpPr>
              <p:nvPr/>
            </p:nvSpPr>
            <p:spPr bwMode="auto">
              <a:xfrm>
                <a:off x="7632578" y="3509143"/>
                <a:ext cx="1993440" cy="316800"/>
              </a:xfrm>
              <a:prstGeom prst="rect">
                <a:avLst/>
              </a:prstGeom>
              <a:solidFill>
                <a:schemeClr val="bg1">
                  <a:lumMod val="8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zh-CN" altLang="en-US" spc="-100" dirty="0">
                    <a:solidFill>
                      <a:srgbClr val="002060"/>
                    </a:solidFill>
                    <a:latin typeface="Times New Roman" pitchFamily="18" charset="0"/>
                    <a:ea typeface="宋体" pitchFamily="2" charset="-122"/>
                  </a:rPr>
                  <a:t>若</a:t>
                </a:r>
                <a:r>
                  <a:rPr lang="en-US" altLang="zh-CN" spc="-100" dirty="0" smtClean="0">
                    <a:solidFill>
                      <a:srgbClr val="002060"/>
                    </a:solidFill>
                    <a:latin typeface="Times New Roman" pitchFamily="18" charset="0"/>
                    <a:ea typeface="宋体" pitchFamily="2" charset="-122"/>
                  </a:rPr>
                  <a:t>IRi </a:t>
                </a:r>
                <a:r>
                  <a:rPr lang="zh-CN" altLang="en-US" spc="-200" dirty="0" smtClean="0">
                    <a:solidFill>
                      <a:srgbClr val="002060"/>
                    </a:solidFill>
                    <a:latin typeface="Times New Roman" pitchFamily="18" charset="0"/>
                    <a:ea typeface="宋体" pitchFamily="2" charset="-122"/>
                  </a:rPr>
                  <a:t>有</a:t>
                </a:r>
                <a:r>
                  <a:rPr lang="zh-CN" altLang="en-US" spc="-200" dirty="0">
                    <a:solidFill>
                      <a:srgbClr val="002060"/>
                    </a:solidFill>
                    <a:latin typeface="Times New Roman" pitchFamily="18" charset="0"/>
                    <a:ea typeface="宋体" pitchFamily="2" charset="-122"/>
                  </a:rPr>
                  <a:t>请求</a:t>
                </a:r>
              </a:p>
            </p:txBody>
          </p:sp>
          <p:sp>
            <p:nvSpPr>
              <p:cNvPr id="80" name="Line 375"/>
              <p:cNvSpPr>
                <a:spLocks noChangeShapeType="1"/>
              </p:cNvSpPr>
              <p:nvPr/>
            </p:nvSpPr>
            <p:spPr bwMode="auto">
              <a:xfrm>
                <a:off x="7632578" y="3507830"/>
                <a:ext cx="414022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81" name="Line 376"/>
              <p:cNvSpPr>
                <a:spLocks noChangeShapeType="1"/>
              </p:cNvSpPr>
              <p:nvPr/>
            </p:nvSpPr>
            <p:spPr bwMode="auto">
              <a:xfrm>
                <a:off x="7632578" y="3833260"/>
                <a:ext cx="414022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82" name="Line 377"/>
              <p:cNvSpPr>
                <a:spLocks noChangeShapeType="1"/>
              </p:cNvSpPr>
              <p:nvPr/>
            </p:nvSpPr>
            <p:spPr bwMode="auto">
              <a:xfrm>
                <a:off x="7632578" y="4150208"/>
                <a:ext cx="19934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83" name="Line 378"/>
              <p:cNvSpPr>
                <a:spLocks noChangeShapeType="1"/>
              </p:cNvSpPr>
              <p:nvPr/>
            </p:nvSpPr>
            <p:spPr bwMode="auto">
              <a:xfrm>
                <a:off x="7632578" y="4467157"/>
                <a:ext cx="19934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84" name="Line 379"/>
              <p:cNvSpPr>
                <a:spLocks noChangeShapeType="1"/>
              </p:cNvSpPr>
              <p:nvPr/>
            </p:nvSpPr>
            <p:spPr bwMode="auto">
              <a:xfrm>
                <a:off x="7632578" y="4784105"/>
                <a:ext cx="19934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85" name="Line 380"/>
              <p:cNvSpPr>
                <a:spLocks noChangeShapeType="1"/>
              </p:cNvSpPr>
              <p:nvPr/>
            </p:nvSpPr>
            <p:spPr bwMode="auto">
              <a:xfrm>
                <a:off x="7632578" y="5101054"/>
                <a:ext cx="19934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86" name="Line 381"/>
              <p:cNvSpPr>
                <a:spLocks noChangeShapeType="1"/>
              </p:cNvSpPr>
              <p:nvPr/>
            </p:nvSpPr>
            <p:spPr bwMode="auto">
              <a:xfrm>
                <a:off x="7632578" y="5418002"/>
                <a:ext cx="19934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87" name="Line 382"/>
              <p:cNvSpPr>
                <a:spLocks noChangeShapeType="1"/>
              </p:cNvSpPr>
              <p:nvPr/>
            </p:nvSpPr>
            <p:spPr bwMode="auto">
              <a:xfrm>
                <a:off x="7632578" y="5734951"/>
                <a:ext cx="19934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88" name="Line 383"/>
              <p:cNvSpPr>
                <a:spLocks noChangeShapeType="1"/>
              </p:cNvSpPr>
              <p:nvPr/>
            </p:nvSpPr>
            <p:spPr bwMode="auto">
              <a:xfrm>
                <a:off x="7632578" y="6051899"/>
                <a:ext cx="19934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89" name="Line 384"/>
              <p:cNvSpPr>
                <a:spLocks noChangeShapeType="1"/>
              </p:cNvSpPr>
              <p:nvPr/>
            </p:nvSpPr>
            <p:spPr bwMode="auto">
              <a:xfrm>
                <a:off x="7632578" y="6385371"/>
                <a:ext cx="414022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90" name="Line 385"/>
              <p:cNvSpPr>
                <a:spLocks noChangeShapeType="1"/>
              </p:cNvSpPr>
              <p:nvPr/>
            </p:nvSpPr>
            <p:spPr bwMode="auto">
              <a:xfrm>
                <a:off x="7632578" y="3524909"/>
                <a:ext cx="0" cy="2860462"/>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91" name="Line 386"/>
              <p:cNvSpPr>
                <a:spLocks noChangeShapeType="1"/>
              </p:cNvSpPr>
              <p:nvPr/>
            </p:nvSpPr>
            <p:spPr bwMode="auto">
              <a:xfrm>
                <a:off x="9626018" y="3492064"/>
                <a:ext cx="0" cy="289330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92" name="Line 389"/>
              <p:cNvSpPr>
                <a:spLocks noChangeShapeType="1"/>
              </p:cNvSpPr>
              <p:nvPr/>
            </p:nvSpPr>
            <p:spPr bwMode="auto">
              <a:xfrm>
                <a:off x="11772800" y="3507830"/>
                <a:ext cx="0" cy="2877541"/>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93" name="Line 423"/>
              <p:cNvSpPr>
                <a:spLocks noChangeShapeType="1"/>
              </p:cNvSpPr>
              <p:nvPr/>
            </p:nvSpPr>
            <p:spPr bwMode="auto">
              <a:xfrm>
                <a:off x="10392726" y="3833260"/>
                <a:ext cx="0" cy="255211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94" name="Line 425"/>
              <p:cNvSpPr>
                <a:spLocks noChangeShapeType="1"/>
              </p:cNvSpPr>
              <p:nvPr/>
            </p:nvSpPr>
            <p:spPr bwMode="auto">
              <a:xfrm>
                <a:off x="10392726" y="4150208"/>
                <a:ext cx="138007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95" name="Line 427"/>
              <p:cNvSpPr>
                <a:spLocks noChangeShapeType="1"/>
              </p:cNvSpPr>
              <p:nvPr/>
            </p:nvSpPr>
            <p:spPr bwMode="auto">
              <a:xfrm>
                <a:off x="10392726" y="4467157"/>
                <a:ext cx="138007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96" name="Line 429"/>
              <p:cNvSpPr>
                <a:spLocks noChangeShapeType="1"/>
              </p:cNvSpPr>
              <p:nvPr/>
            </p:nvSpPr>
            <p:spPr bwMode="auto">
              <a:xfrm>
                <a:off x="10392726" y="4784105"/>
                <a:ext cx="138007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97" name="Line 431"/>
              <p:cNvSpPr>
                <a:spLocks noChangeShapeType="1"/>
              </p:cNvSpPr>
              <p:nvPr/>
            </p:nvSpPr>
            <p:spPr bwMode="auto">
              <a:xfrm>
                <a:off x="10392726" y="5101054"/>
                <a:ext cx="138007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98" name="Line 433"/>
              <p:cNvSpPr>
                <a:spLocks noChangeShapeType="1"/>
              </p:cNvSpPr>
              <p:nvPr/>
            </p:nvSpPr>
            <p:spPr bwMode="auto">
              <a:xfrm>
                <a:off x="10392726" y="5418002"/>
                <a:ext cx="138007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99" name="Line 435"/>
              <p:cNvSpPr>
                <a:spLocks noChangeShapeType="1"/>
              </p:cNvSpPr>
              <p:nvPr/>
            </p:nvSpPr>
            <p:spPr bwMode="auto">
              <a:xfrm>
                <a:off x="10392726" y="5734951"/>
                <a:ext cx="138007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00" name="Line 437"/>
              <p:cNvSpPr>
                <a:spLocks noChangeShapeType="1"/>
              </p:cNvSpPr>
              <p:nvPr/>
            </p:nvSpPr>
            <p:spPr bwMode="auto">
              <a:xfrm>
                <a:off x="10392726" y="6051899"/>
                <a:ext cx="138007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grpSp>
      </p:grpSp>
    </p:spTree>
    <p:extLst>
      <p:ext uri="{BB962C8B-B14F-4D97-AF65-F5344CB8AC3E}">
        <p14:creationId xmlns:p14="http://schemas.microsoft.com/office/powerpoint/2010/main" val="544859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up)">
                                      <p:cBhvr>
                                        <p:cTn id="7" dur="500"/>
                                        <p:tgtEl>
                                          <p:spTgt spid="107"/>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4368504" cy="584775"/>
          </a:xfrm>
          <a:noFill/>
        </p:spPr>
        <p:txBody>
          <a:bodyPr vert="horz" wrap="none" lIns="91440" tIns="45720" rIns="91440" bIns="45720" rtlCol="0" anchor="ctr" anchorCtr="0">
            <a:spAutoFit/>
          </a:bodyPr>
          <a:lstStyle/>
          <a:p>
            <a:pPr algn="l"/>
            <a:r>
              <a:rPr lang="zh-CN" altLang="en-US" sz="3200" b="0" spc="0" dirty="0">
                <a:solidFill>
                  <a:schemeClr val="tx1"/>
                </a:solidFill>
                <a:ea typeface="黑体" pitchFamily="49" charset="-122"/>
              </a:rPr>
              <a:t>（</a:t>
            </a:r>
            <a:r>
              <a:rPr lang="en-US" altLang="zh-CN" sz="3200" b="0" spc="0" dirty="0">
                <a:solidFill>
                  <a:schemeClr val="tx1"/>
                </a:solidFill>
                <a:ea typeface="黑体" pitchFamily="49" charset="-122"/>
              </a:rPr>
              <a:t>3）ICW3 </a:t>
            </a:r>
            <a:r>
              <a:rPr lang="zh-CN" altLang="zh-CN" sz="3200" b="0" spc="0" dirty="0">
                <a:solidFill>
                  <a:schemeClr val="tx1"/>
                </a:solidFill>
                <a:ea typeface="黑体" pitchFamily="49" charset="-122"/>
              </a:rPr>
              <a:t>级联命令字</a:t>
            </a:r>
            <a:endParaRPr lang="zh-CN" altLang="en-US" sz="3200" b="0" spc="0" dirty="0">
              <a:solidFill>
                <a:schemeClr val="tx1"/>
              </a:solidFill>
              <a:ea typeface="黑体" pitchFamily="49" charset="-122"/>
            </a:endParaRPr>
          </a:p>
        </p:txBody>
      </p:sp>
      <p:sp>
        <p:nvSpPr>
          <p:cNvPr id="12"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8.3.6  8259A</a:t>
            </a:r>
            <a:r>
              <a:rPr lang="zh-CN" altLang="zh-CN" smtClean="0"/>
              <a:t>的控制字</a:t>
            </a:r>
            <a:endParaRPr lang="zh-CN" altLang="en-US" dirty="0"/>
          </a:p>
        </p:txBody>
      </p:sp>
      <p:sp>
        <p:nvSpPr>
          <p:cNvPr id="4" name="Text Box 137"/>
          <p:cNvSpPr txBox="1">
            <a:spLocks noChangeArrowheads="1"/>
          </p:cNvSpPr>
          <p:nvPr/>
        </p:nvSpPr>
        <p:spPr bwMode="auto">
          <a:xfrm>
            <a:off x="323528" y="1700808"/>
            <a:ext cx="33698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Char char="•"/>
            </a:pPr>
            <a:r>
              <a:rPr lang="zh-CN" altLang="en-US" sz="2400" dirty="0">
                <a:solidFill>
                  <a:srgbClr val="002060"/>
                </a:solidFill>
                <a:latin typeface="Times New Roman" pitchFamily="18" charset="0"/>
                <a:ea typeface="宋体" pitchFamily="2" charset="-122"/>
              </a:rPr>
              <a:t>　主片初始化命令字：</a:t>
            </a:r>
          </a:p>
        </p:txBody>
      </p:sp>
      <p:sp>
        <p:nvSpPr>
          <p:cNvPr id="5" name="Text Box 137"/>
          <p:cNvSpPr txBox="1">
            <a:spLocks noChangeArrowheads="1"/>
          </p:cNvSpPr>
          <p:nvPr/>
        </p:nvSpPr>
        <p:spPr bwMode="auto">
          <a:xfrm>
            <a:off x="323528" y="3933056"/>
            <a:ext cx="33698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Char char="•"/>
            </a:pPr>
            <a:r>
              <a:rPr lang="zh-CN" altLang="en-US" sz="2400" dirty="0">
                <a:solidFill>
                  <a:srgbClr val="002060"/>
                </a:solidFill>
                <a:latin typeface="Times New Roman" pitchFamily="18" charset="0"/>
                <a:ea typeface="宋体" pitchFamily="2" charset="-122"/>
              </a:rPr>
              <a:t>　</a:t>
            </a:r>
            <a:r>
              <a:rPr lang="zh-CN" altLang="en-US" sz="2400" dirty="0" smtClean="0">
                <a:solidFill>
                  <a:srgbClr val="002060"/>
                </a:solidFill>
                <a:latin typeface="Times New Roman" pitchFamily="18" charset="0"/>
                <a:ea typeface="宋体" pitchFamily="2" charset="-122"/>
              </a:rPr>
              <a:t>从片</a:t>
            </a:r>
            <a:r>
              <a:rPr lang="zh-CN" altLang="en-US" sz="2400" dirty="0">
                <a:solidFill>
                  <a:srgbClr val="002060"/>
                </a:solidFill>
                <a:latin typeface="Times New Roman" pitchFamily="18" charset="0"/>
                <a:ea typeface="宋体" pitchFamily="2" charset="-122"/>
              </a:rPr>
              <a:t>初始化命令字：</a:t>
            </a:r>
          </a:p>
        </p:txBody>
      </p:sp>
      <p:grpSp>
        <p:nvGrpSpPr>
          <p:cNvPr id="158" name="组合 157"/>
          <p:cNvGrpSpPr/>
          <p:nvPr/>
        </p:nvGrpSpPr>
        <p:grpSpPr>
          <a:xfrm>
            <a:off x="307762" y="2169040"/>
            <a:ext cx="5328000" cy="1358159"/>
            <a:chOff x="307762" y="2060848"/>
            <a:chExt cx="7410624" cy="1358159"/>
          </a:xfrm>
        </p:grpSpPr>
        <p:grpSp>
          <p:nvGrpSpPr>
            <p:cNvPr id="3" name="组合 2"/>
            <p:cNvGrpSpPr/>
            <p:nvPr/>
          </p:nvGrpSpPr>
          <p:grpSpPr>
            <a:xfrm>
              <a:off x="307762" y="2060848"/>
              <a:ext cx="7410624" cy="1358159"/>
              <a:chOff x="307762" y="2420888"/>
              <a:chExt cx="7410624" cy="1358159"/>
            </a:xfrm>
          </p:grpSpPr>
          <p:sp>
            <p:nvSpPr>
              <p:cNvPr id="7" name="矩形 6"/>
              <p:cNvSpPr/>
              <p:nvPr/>
            </p:nvSpPr>
            <p:spPr>
              <a:xfrm>
                <a:off x="307762" y="2420888"/>
                <a:ext cx="7410624" cy="1358159"/>
              </a:xfrm>
              <a:prstGeom prst="rect">
                <a:avLst/>
              </a:prstGeom>
              <a:solidFill>
                <a:schemeClr val="bg2">
                  <a:lumMod val="20000"/>
                  <a:lumOff val="80000"/>
                  <a:alpha val="49804"/>
                </a:scheme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8" name="Text Box 27"/>
              <p:cNvSpPr txBox="1">
                <a:spLocks noChangeArrowheads="1"/>
              </p:cNvSpPr>
              <p:nvPr/>
            </p:nvSpPr>
            <p:spPr bwMode="auto">
              <a:xfrm>
                <a:off x="992445" y="2570330"/>
                <a:ext cx="866545"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IR</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7</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9" name="Text Box 45"/>
              <p:cNvSpPr txBox="1">
                <a:spLocks noChangeArrowheads="1"/>
              </p:cNvSpPr>
              <p:nvPr/>
            </p:nvSpPr>
            <p:spPr bwMode="auto">
              <a:xfrm>
                <a:off x="3452764" y="2570330"/>
                <a:ext cx="851860"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zh-CN"/>
                </a:defPPr>
                <a:lvl1pPr marR="0" lvl="0" indent="0" algn="ctr" fontAlgn="base">
                  <a:lnSpc>
                    <a:spcPct val="100000"/>
                  </a:lnSpc>
                  <a:spcBef>
                    <a:spcPct val="0"/>
                  </a:spcBef>
                  <a:spcAft>
                    <a:spcPct val="0"/>
                  </a:spcAft>
                  <a:buClrTx/>
                  <a:buSzTx/>
                  <a:buFontTx/>
                  <a:buNone/>
                  <a:tabLst/>
                  <a:defRPr sz="2000">
                    <a:solidFill>
                      <a:srgbClr val="002060"/>
                    </a:solidFill>
                    <a:latin typeface="宋体" pitchFamily="2" charset="-122"/>
                    <a:ea typeface="宋体" pitchFamily="2" charset="-122"/>
                    <a:cs typeface="宋体" pitchFamily="2" charset="-122"/>
                  </a:defRPr>
                </a:lvl1pPr>
              </a:lstStyle>
              <a:p>
                <a:r>
                  <a:rPr lang="en-US" altLang="zh-CN" dirty="0" smtClean="0"/>
                  <a:t>IR4</a:t>
                </a:r>
                <a:endParaRPr lang="zh-CN" altLang="en-US" dirty="0"/>
              </a:p>
              <a:p>
                <a:endParaRPr lang="zh-CN" dirty="0"/>
              </a:p>
            </p:txBody>
          </p:sp>
          <p:sp>
            <p:nvSpPr>
              <p:cNvPr id="10" name="Text Box 28"/>
              <p:cNvSpPr txBox="1">
                <a:spLocks noChangeArrowheads="1"/>
              </p:cNvSpPr>
              <p:nvPr/>
            </p:nvSpPr>
            <p:spPr bwMode="auto">
              <a:xfrm>
                <a:off x="4261431" y="2570330"/>
                <a:ext cx="84234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IR</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3</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11" name="AutoShape 23"/>
              <p:cNvCxnSpPr>
                <a:cxnSpLocks noChangeShapeType="1"/>
              </p:cNvCxnSpPr>
              <p:nvPr/>
            </p:nvCxnSpPr>
            <p:spPr bwMode="auto">
              <a:xfrm>
                <a:off x="970968" y="2561654"/>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3" name="AutoShape 24"/>
              <p:cNvCxnSpPr>
                <a:cxnSpLocks noChangeShapeType="1"/>
              </p:cNvCxnSpPr>
              <p:nvPr/>
            </p:nvCxnSpPr>
            <p:spPr bwMode="auto">
              <a:xfrm>
                <a:off x="4263945" y="2565127"/>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4" name="AutoShape 25"/>
              <p:cNvCxnSpPr>
                <a:cxnSpLocks noChangeShapeType="1"/>
              </p:cNvCxnSpPr>
              <p:nvPr/>
            </p:nvCxnSpPr>
            <p:spPr bwMode="auto">
              <a:xfrm>
                <a:off x="7572000" y="2565127"/>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5" name="AutoShape 44"/>
              <p:cNvCxnSpPr>
                <a:cxnSpLocks noChangeShapeType="1"/>
              </p:cNvCxnSpPr>
              <p:nvPr/>
            </p:nvCxnSpPr>
            <p:spPr bwMode="auto">
              <a:xfrm>
                <a:off x="3454773" y="2561655"/>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16" name="Rectangle 14"/>
              <p:cNvSpPr>
                <a:spLocks noChangeArrowheads="1"/>
              </p:cNvSpPr>
              <p:nvPr/>
            </p:nvSpPr>
            <p:spPr bwMode="auto">
              <a:xfrm>
                <a:off x="970968" y="3062743"/>
                <a:ext cx="6601032" cy="443835"/>
              </a:xfrm>
              <a:prstGeom prst="rect">
                <a:avLst/>
              </a:prstGeom>
              <a:solidFill>
                <a:srgbClr val="F2F2F2"/>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17" name="AutoShape 15"/>
              <p:cNvCxnSpPr>
                <a:cxnSpLocks noChangeShapeType="1"/>
              </p:cNvCxnSpPr>
              <p:nvPr/>
            </p:nvCxnSpPr>
            <p:spPr bwMode="auto">
              <a:xfrm>
                <a:off x="1798233" y="306274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 name="AutoShape 16"/>
              <p:cNvCxnSpPr>
                <a:cxnSpLocks noChangeShapeType="1"/>
              </p:cNvCxnSpPr>
              <p:nvPr/>
            </p:nvCxnSpPr>
            <p:spPr bwMode="auto">
              <a:xfrm>
                <a:off x="2625499" y="306274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 name="AutoShape 17"/>
              <p:cNvCxnSpPr>
                <a:cxnSpLocks noChangeShapeType="1"/>
              </p:cNvCxnSpPr>
              <p:nvPr/>
            </p:nvCxnSpPr>
            <p:spPr bwMode="auto">
              <a:xfrm>
                <a:off x="3452764" y="306274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0" name="AutoShape 18"/>
              <p:cNvCxnSpPr>
                <a:cxnSpLocks noChangeShapeType="1"/>
              </p:cNvCxnSpPr>
              <p:nvPr/>
            </p:nvCxnSpPr>
            <p:spPr bwMode="auto">
              <a:xfrm>
                <a:off x="4263945" y="306274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1" name="AutoShape 19"/>
              <p:cNvCxnSpPr>
                <a:cxnSpLocks noChangeShapeType="1"/>
              </p:cNvCxnSpPr>
              <p:nvPr/>
            </p:nvCxnSpPr>
            <p:spPr bwMode="auto">
              <a:xfrm>
                <a:off x="5106288" y="306274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 name="AutoShape 20"/>
              <p:cNvCxnSpPr>
                <a:cxnSpLocks noChangeShapeType="1"/>
              </p:cNvCxnSpPr>
              <p:nvPr/>
            </p:nvCxnSpPr>
            <p:spPr bwMode="auto">
              <a:xfrm>
                <a:off x="5925512" y="306274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3" name="AutoShape 21"/>
              <p:cNvCxnSpPr>
                <a:cxnSpLocks noChangeShapeType="1"/>
              </p:cNvCxnSpPr>
              <p:nvPr/>
            </p:nvCxnSpPr>
            <p:spPr bwMode="auto">
              <a:xfrm>
                <a:off x="6752778" y="306274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4" name="Text Box 20"/>
              <p:cNvSpPr txBox="1">
                <a:spLocks noChangeArrowheads="1"/>
              </p:cNvSpPr>
              <p:nvPr/>
            </p:nvSpPr>
            <p:spPr bwMode="auto">
              <a:xfrm>
                <a:off x="986320" y="3114593"/>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D7</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5" name="Text Box 21"/>
              <p:cNvSpPr txBox="1">
                <a:spLocks noChangeArrowheads="1"/>
              </p:cNvSpPr>
              <p:nvPr/>
            </p:nvSpPr>
            <p:spPr bwMode="auto">
              <a:xfrm>
                <a:off x="1823461" y="3114593"/>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D6</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6" name="Text Box 22"/>
              <p:cNvSpPr txBox="1">
                <a:spLocks noChangeArrowheads="1"/>
              </p:cNvSpPr>
              <p:nvPr/>
            </p:nvSpPr>
            <p:spPr bwMode="auto">
              <a:xfrm>
                <a:off x="2645471" y="3114593"/>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D5</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27" name="Text Box 23"/>
              <p:cNvSpPr txBox="1">
                <a:spLocks noChangeArrowheads="1"/>
              </p:cNvSpPr>
              <p:nvPr/>
            </p:nvSpPr>
            <p:spPr bwMode="auto">
              <a:xfrm>
                <a:off x="3475047" y="3114593"/>
                <a:ext cx="82957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D4</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8" name="Text Box 24"/>
              <p:cNvSpPr txBox="1">
                <a:spLocks noChangeArrowheads="1"/>
              </p:cNvSpPr>
              <p:nvPr/>
            </p:nvSpPr>
            <p:spPr bwMode="auto">
              <a:xfrm>
                <a:off x="4297058" y="3114593"/>
                <a:ext cx="82957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D3</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29" name="Text Box 25"/>
              <p:cNvSpPr txBox="1">
                <a:spLocks noChangeArrowheads="1"/>
              </p:cNvSpPr>
              <p:nvPr/>
            </p:nvSpPr>
            <p:spPr bwMode="auto">
              <a:xfrm>
                <a:off x="5136722" y="3114593"/>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D2</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30" name="Text Box 26"/>
              <p:cNvSpPr txBox="1">
                <a:spLocks noChangeArrowheads="1"/>
              </p:cNvSpPr>
              <p:nvPr/>
            </p:nvSpPr>
            <p:spPr bwMode="auto">
              <a:xfrm>
                <a:off x="5958732" y="3114593"/>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D1</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31" name="Text Box 27"/>
              <p:cNvSpPr txBox="1">
                <a:spLocks noChangeArrowheads="1"/>
              </p:cNvSpPr>
              <p:nvPr/>
            </p:nvSpPr>
            <p:spPr bwMode="auto">
              <a:xfrm>
                <a:off x="6780744" y="3114593"/>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cxnSp>
            <p:nvCxnSpPr>
              <p:cNvPr id="32" name="AutoShape 26"/>
              <p:cNvCxnSpPr>
                <a:cxnSpLocks noChangeShapeType="1"/>
              </p:cNvCxnSpPr>
              <p:nvPr/>
            </p:nvCxnSpPr>
            <p:spPr bwMode="auto">
              <a:xfrm>
                <a:off x="5103774" y="2561655"/>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4" name="AutoShape 23"/>
              <p:cNvCxnSpPr>
                <a:cxnSpLocks noChangeShapeType="1"/>
              </p:cNvCxnSpPr>
              <p:nvPr/>
            </p:nvCxnSpPr>
            <p:spPr bwMode="auto">
              <a:xfrm>
                <a:off x="1817060" y="2561654"/>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5" name="AutoShape 23"/>
              <p:cNvCxnSpPr>
                <a:cxnSpLocks noChangeShapeType="1"/>
              </p:cNvCxnSpPr>
              <p:nvPr/>
            </p:nvCxnSpPr>
            <p:spPr bwMode="auto">
              <a:xfrm>
                <a:off x="2625499" y="2561654"/>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36" name="Text Box 27"/>
              <p:cNvSpPr txBox="1">
                <a:spLocks noChangeArrowheads="1"/>
              </p:cNvSpPr>
              <p:nvPr/>
            </p:nvSpPr>
            <p:spPr bwMode="auto">
              <a:xfrm>
                <a:off x="1781129" y="2570330"/>
                <a:ext cx="866545"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IR</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6</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37" name="Text Box 27"/>
              <p:cNvSpPr txBox="1">
                <a:spLocks noChangeArrowheads="1"/>
              </p:cNvSpPr>
              <p:nvPr/>
            </p:nvSpPr>
            <p:spPr bwMode="auto">
              <a:xfrm>
                <a:off x="2604236" y="2570330"/>
                <a:ext cx="866545"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IR</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5</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48" name="Text Box 28"/>
              <p:cNvSpPr txBox="1">
                <a:spLocks noChangeArrowheads="1"/>
              </p:cNvSpPr>
              <p:nvPr/>
            </p:nvSpPr>
            <p:spPr bwMode="auto">
              <a:xfrm>
                <a:off x="5889897" y="2570330"/>
                <a:ext cx="84234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IR1</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49" name="AutoShape 24"/>
              <p:cNvCxnSpPr>
                <a:cxnSpLocks noChangeShapeType="1"/>
              </p:cNvCxnSpPr>
              <p:nvPr/>
            </p:nvCxnSpPr>
            <p:spPr bwMode="auto">
              <a:xfrm>
                <a:off x="5892411" y="2561655"/>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50" name="AutoShape 26"/>
              <p:cNvCxnSpPr>
                <a:cxnSpLocks noChangeShapeType="1"/>
              </p:cNvCxnSpPr>
              <p:nvPr/>
            </p:nvCxnSpPr>
            <p:spPr bwMode="auto">
              <a:xfrm>
                <a:off x="6752113" y="2561655"/>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51" name="Text Box 28"/>
              <p:cNvSpPr txBox="1">
                <a:spLocks noChangeArrowheads="1"/>
              </p:cNvSpPr>
              <p:nvPr/>
            </p:nvSpPr>
            <p:spPr bwMode="auto">
              <a:xfrm>
                <a:off x="6738227" y="2570330"/>
                <a:ext cx="84234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IR0</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52" name="Text Box 28"/>
              <p:cNvSpPr txBox="1">
                <a:spLocks noChangeArrowheads="1"/>
              </p:cNvSpPr>
              <p:nvPr/>
            </p:nvSpPr>
            <p:spPr bwMode="auto">
              <a:xfrm>
                <a:off x="5088865" y="2570330"/>
                <a:ext cx="84234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IR2</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grpSp>
        <p:sp>
          <p:nvSpPr>
            <p:cNvPr id="67" name="AutoShape 31"/>
            <p:cNvSpPr>
              <a:spLocks/>
            </p:cNvSpPr>
            <p:nvPr/>
          </p:nvSpPr>
          <p:spPr bwMode="auto">
            <a:xfrm rot="16200000">
              <a:off x="4253608" y="30668"/>
              <a:ext cx="65963" cy="6480000"/>
            </a:xfrm>
            <a:prstGeom prst="leftBracket">
              <a:avLst>
                <a:gd name="adj" fmla="val 22383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grpSp>
      <p:grpSp>
        <p:nvGrpSpPr>
          <p:cNvPr id="44" name="组合 43"/>
          <p:cNvGrpSpPr/>
          <p:nvPr/>
        </p:nvGrpSpPr>
        <p:grpSpPr>
          <a:xfrm>
            <a:off x="383411" y="2318482"/>
            <a:ext cx="396875" cy="976263"/>
            <a:chOff x="434696" y="2251218"/>
            <a:chExt cx="396875" cy="976263"/>
          </a:xfrm>
        </p:grpSpPr>
        <p:sp>
          <p:nvSpPr>
            <p:cNvPr id="45" name="Rectangle 4"/>
            <p:cNvSpPr>
              <a:spLocks noChangeArrowheads="1"/>
            </p:cNvSpPr>
            <p:nvPr/>
          </p:nvSpPr>
          <p:spPr bwMode="auto">
            <a:xfrm>
              <a:off x="471531" y="2743631"/>
              <a:ext cx="304800" cy="442800"/>
            </a:xfrm>
            <a:prstGeom prst="rect">
              <a:avLst/>
            </a:prstGeom>
            <a:solidFill>
              <a:schemeClr val="accent6">
                <a:lumMod val="20000"/>
                <a:lumOff val="80000"/>
              </a:schemeClr>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Times New Roman" pitchFamily="18" charset="0"/>
                <a:cs typeface="Times New Roman" pitchFamily="18" charset="0"/>
              </a:endParaRPr>
            </a:p>
          </p:txBody>
        </p:sp>
        <p:sp>
          <p:nvSpPr>
            <p:cNvPr id="46" name="Text Box 2"/>
            <p:cNvSpPr txBox="1">
              <a:spLocks noChangeArrowheads="1"/>
            </p:cNvSpPr>
            <p:nvPr/>
          </p:nvSpPr>
          <p:spPr bwMode="auto">
            <a:xfrm>
              <a:off x="434696" y="2795481"/>
              <a:ext cx="396875"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1</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sp>
          <p:nvSpPr>
            <p:cNvPr id="47" name="Text Box 3"/>
            <p:cNvSpPr txBox="1">
              <a:spLocks noChangeArrowheads="1"/>
            </p:cNvSpPr>
            <p:nvPr/>
          </p:nvSpPr>
          <p:spPr bwMode="auto">
            <a:xfrm>
              <a:off x="434696" y="2251218"/>
              <a:ext cx="396875"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A0</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grpSp>
      <p:grpSp>
        <p:nvGrpSpPr>
          <p:cNvPr id="159" name="组合 158"/>
          <p:cNvGrpSpPr/>
          <p:nvPr/>
        </p:nvGrpSpPr>
        <p:grpSpPr>
          <a:xfrm>
            <a:off x="307762" y="4430873"/>
            <a:ext cx="5328000" cy="1332000"/>
            <a:chOff x="307762" y="4689288"/>
            <a:chExt cx="7410624" cy="1332000"/>
          </a:xfrm>
        </p:grpSpPr>
        <p:sp>
          <p:nvSpPr>
            <p:cNvPr id="72" name="矩形 71"/>
            <p:cNvSpPr/>
            <p:nvPr/>
          </p:nvSpPr>
          <p:spPr>
            <a:xfrm>
              <a:off x="307762" y="4689288"/>
              <a:ext cx="7410624" cy="1332000"/>
            </a:xfrm>
            <a:prstGeom prst="rect">
              <a:avLst/>
            </a:prstGeom>
            <a:solidFill>
              <a:schemeClr val="bg2">
                <a:lumMod val="20000"/>
                <a:lumOff val="80000"/>
                <a:alpha val="49804"/>
              </a:scheme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75" name="Text Box 28"/>
            <p:cNvSpPr txBox="1">
              <a:spLocks noChangeArrowheads="1"/>
            </p:cNvSpPr>
            <p:nvPr/>
          </p:nvSpPr>
          <p:spPr bwMode="auto">
            <a:xfrm>
              <a:off x="970969" y="4805828"/>
              <a:ext cx="4132806"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2000" dirty="0" smtClean="0">
                  <a:solidFill>
                    <a:srgbClr val="002060"/>
                  </a:solidFill>
                  <a:latin typeface="宋体" pitchFamily="2" charset="-122"/>
                  <a:ea typeface="宋体" pitchFamily="2" charset="-122"/>
                  <a:cs typeface="宋体" pitchFamily="2" charset="-122"/>
                </a:rPr>
                <a:t>未</a:t>
              </a:r>
              <a:r>
                <a:rPr lang="zh-CN" altLang="en-US" sz="2000" dirty="0">
                  <a:solidFill>
                    <a:srgbClr val="002060"/>
                  </a:solidFill>
                  <a:latin typeface="宋体" pitchFamily="2" charset="-122"/>
                  <a:ea typeface="宋体" pitchFamily="2" charset="-122"/>
                  <a:cs typeface="宋体" pitchFamily="2" charset="-122"/>
                </a:rPr>
                <a:t>用</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76" name="AutoShape 23"/>
            <p:cNvCxnSpPr>
              <a:cxnSpLocks noChangeShapeType="1"/>
            </p:cNvCxnSpPr>
            <p:nvPr/>
          </p:nvCxnSpPr>
          <p:spPr bwMode="auto">
            <a:xfrm>
              <a:off x="970968" y="4797152"/>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78" name="AutoShape 25"/>
            <p:cNvCxnSpPr>
              <a:cxnSpLocks noChangeShapeType="1"/>
            </p:cNvCxnSpPr>
            <p:nvPr/>
          </p:nvCxnSpPr>
          <p:spPr bwMode="auto">
            <a:xfrm>
              <a:off x="7572000" y="4800625"/>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80" name="Rectangle 14"/>
            <p:cNvSpPr>
              <a:spLocks noChangeArrowheads="1"/>
            </p:cNvSpPr>
            <p:nvPr/>
          </p:nvSpPr>
          <p:spPr bwMode="auto">
            <a:xfrm>
              <a:off x="970968" y="5298241"/>
              <a:ext cx="6601032" cy="443835"/>
            </a:xfrm>
            <a:prstGeom prst="rect">
              <a:avLst/>
            </a:prstGeom>
            <a:solidFill>
              <a:srgbClr val="F2F2F2"/>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81" name="AutoShape 15"/>
            <p:cNvCxnSpPr>
              <a:cxnSpLocks noChangeShapeType="1"/>
            </p:cNvCxnSpPr>
            <p:nvPr/>
          </p:nvCxnSpPr>
          <p:spPr bwMode="auto">
            <a:xfrm>
              <a:off x="1798233" y="5298242"/>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2" name="AutoShape 16"/>
            <p:cNvCxnSpPr>
              <a:cxnSpLocks noChangeShapeType="1"/>
            </p:cNvCxnSpPr>
            <p:nvPr/>
          </p:nvCxnSpPr>
          <p:spPr bwMode="auto">
            <a:xfrm>
              <a:off x="2625499" y="5298242"/>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3" name="AutoShape 17"/>
            <p:cNvCxnSpPr>
              <a:cxnSpLocks noChangeShapeType="1"/>
            </p:cNvCxnSpPr>
            <p:nvPr/>
          </p:nvCxnSpPr>
          <p:spPr bwMode="auto">
            <a:xfrm>
              <a:off x="3452764" y="5298242"/>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4" name="AutoShape 18"/>
            <p:cNvCxnSpPr>
              <a:cxnSpLocks noChangeShapeType="1"/>
            </p:cNvCxnSpPr>
            <p:nvPr/>
          </p:nvCxnSpPr>
          <p:spPr bwMode="auto">
            <a:xfrm>
              <a:off x="4263945" y="5298242"/>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5" name="AutoShape 19"/>
            <p:cNvCxnSpPr>
              <a:cxnSpLocks noChangeShapeType="1"/>
            </p:cNvCxnSpPr>
            <p:nvPr/>
          </p:nvCxnSpPr>
          <p:spPr bwMode="auto">
            <a:xfrm>
              <a:off x="5106288" y="5298242"/>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6" name="AutoShape 20"/>
            <p:cNvCxnSpPr>
              <a:cxnSpLocks noChangeShapeType="1"/>
            </p:cNvCxnSpPr>
            <p:nvPr/>
          </p:nvCxnSpPr>
          <p:spPr bwMode="auto">
            <a:xfrm>
              <a:off x="5925512" y="5298242"/>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7" name="AutoShape 21"/>
            <p:cNvCxnSpPr>
              <a:cxnSpLocks noChangeShapeType="1"/>
            </p:cNvCxnSpPr>
            <p:nvPr/>
          </p:nvCxnSpPr>
          <p:spPr bwMode="auto">
            <a:xfrm>
              <a:off x="6752778" y="5298242"/>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8" name="Text Box 20"/>
            <p:cNvSpPr txBox="1">
              <a:spLocks noChangeArrowheads="1"/>
            </p:cNvSpPr>
            <p:nvPr/>
          </p:nvSpPr>
          <p:spPr bwMode="auto">
            <a:xfrm>
              <a:off x="986320" y="5350091"/>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D7</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89" name="Text Box 21"/>
            <p:cNvSpPr txBox="1">
              <a:spLocks noChangeArrowheads="1"/>
            </p:cNvSpPr>
            <p:nvPr/>
          </p:nvSpPr>
          <p:spPr bwMode="auto">
            <a:xfrm>
              <a:off x="1823461" y="5350091"/>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D6</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90" name="Text Box 22"/>
            <p:cNvSpPr txBox="1">
              <a:spLocks noChangeArrowheads="1"/>
            </p:cNvSpPr>
            <p:nvPr/>
          </p:nvSpPr>
          <p:spPr bwMode="auto">
            <a:xfrm>
              <a:off x="2645471" y="5350091"/>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D5</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91" name="Text Box 23"/>
            <p:cNvSpPr txBox="1">
              <a:spLocks noChangeArrowheads="1"/>
            </p:cNvSpPr>
            <p:nvPr/>
          </p:nvSpPr>
          <p:spPr bwMode="auto">
            <a:xfrm>
              <a:off x="3475047" y="5350091"/>
              <a:ext cx="82957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D4</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92" name="Text Box 24"/>
            <p:cNvSpPr txBox="1">
              <a:spLocks noChangeArrowheads="1"/>
            </p:cNvSpPr>
            <p:nvPr/>
          </p:nvSpPr>
          <p:spPr bwMode="auto">
            <a:xfrm>
              <a:off x="4297058" y="5350091"/>
              <a:ext cx="82957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D3</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93" name="Text Box 25"/>
            <p:cNvSpPr txBox="1">
              <a:spLocks noChangeArrowheads="1"/>
            </p:cNvSpPr>
            <p:nvPr/>
          </p:nvSpPr>
          <p:spPr bwMode="auto">
            <a:xfrm>
              <a:off x="5136722" y="5350091"/>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D2</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94" name="Text Box 26"/>
            <p:cNvSpPr txBox="1">
              <a:spLocks noChangeArrowheads="1"/>
            </p:cNvSpPr>
            <p:nvPr/>
          </p:nvSpPr>
          <p:spPr bwMode="auto">
            <a:xfrm>
              <a:off x="5958732" y="5350091"/>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D1</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95" name="Text Box 27"/>
            <p:cNvSpPr txBox="1">
              <a:spLocks noChangeArrowheads="1"/>
            </p:cNvSpPr>
            <p:nvPr/>
          </p:nvSpPr>
          <p:spPr bwMode="auto">
            <a:xfrm>
              <a:off x="6780744" y="5350091"/>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cxnSp>
          <p:nvCxnSpPr>
            <p:cNvPr id="96" name="AutoShape 26"/>
            <p:cNvCxnSpPr>
              <a:cxnSpLocks noChangeShapeType="1"/>
            </p:cNvCxnSpPr>
            <p:nvPr/>
          </p:nvCxnSpPr>
          <p:spPr bwMode="auto">
            <a:xfrm>
              <a:off x="5103774" y="4797153"/>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101" name="Text Box 28"/>
            <p:cNvSpPr txBox="1">
              <a:spLocks noChangeArrowheads="1"/>
            </p:cNvSpPr>
            <p:nvPr/>
          </p:nvSpPr>
          <p:spPr bwMode="auto">
            <a:xfrm>
              <a:off x="5889897" y="4805828"/>
              <a:ext cx="84234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ID1</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102" name="AutoShape 24"/>
            <p:cNvCxnSpPr>
              <a:cxnSpLocks noChangeShapeType="1"/>
            </p:cNvCxnSpPr>
            <p:nvPr/>
          </p:nvCxnSpPr>
          <p:spPr bwMode="auto">
            <a:xfrm>
              <a:off x="5892411" y="4797153"/>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3" name="AutoShape 26"/>
            <p:cNvCxnSpPr>
              <a:cxnSpLocks noChangeShapeType="1"/>
            </p:cNvCxnSpPr>
            <p:nvPr/>
          </p:nvCxnSpPr>
          <p:spPr bwMode="auto">
            <a:xfrm>
              <a:off x="6732240" y="4797153"/>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104" name="Text Box 28"/>
            <p:cNvSpPr txBox="1">
              <a:spLocks noChangeArrowheads="1"/>
            </p:cNvSpPr>
            <p:nvPr/>
          </p:nvSpPr>
          <p:spPr bwMode="auto">
            <a:xfrm>
              <a:off x="6738227" y="4805828"/>
              <a:ext cx="84234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ID0</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05" name="Text Box 28"/>
            <p:cNvSpPr txBox="1">
              <a:spLocks noChangeArrowheads="1"/>
            </p:cNvSpPr>
            <p:nvPr/>
          </p:nvSpPr>
          <p:spPr bwMode="auto">
            <a:xfrm>
              <a:off x="5088865" y="4805828"/>
              <a:ext cx="84234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ID2</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10" name="AutoShape 31"/>
            <p:cNvSpPr>
              <a:spLocks/>
            </p:cNvSpPr>
            <p:nvPr/>
          </p:nvSpPr>
          <p:spPr bwMode="auto">
            <a:xfrm rot="16200000">
              <a:off x="6286661" y="4673199"/>
              <a:ext cx="79903" cy="2399953"/>
            </a:xfrm>
            <a:prstGeom prst="leftBracket">
              <a:avLst>
                <a:gd name="adj" fmla="val 22383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grpSp>
      <p:grpSp>
        <p:nvGrpSpPr>
          <p:cNvPr id="106" name="组合 105"/>
          <p:cNvGrpSpPr/>
          <p:nvPr/>
        </p:nvGrpSpPr>
        <p:grpSpPr>
          <a:xfrm>
            <a:off x="383411" y="4547413"/>
            <a:ext cx="396875" cy="976263"/>
            <a:chOff x="434696" y="2251218"/>
            <a:chExt cx="396875" cy="976263"/>
          </a:xfrm>
        </p:grpSpPr>
        <p:sp>
          <p:nvSpPr>
            <p:cNvPr id="107" name="Rectangle 4"/>
            <p:cNvSpPr>
              <a:spLocks noChangeArrowheads="1"/>
            </p:cNvSpPr>
            <p:nvPr/>
          </p:nvSpPr>
          <p:spPr bwMode="auto">
            <a:xfrm>
              <a:off x="471531" y="2743631"/>
              <a:ext cx="304800" cy="442800"/>
            </a:xfrm>
            <a:prstGeom prst="rect">
              <a:avLst/>
            </a:prstGeom>
            <a:solidFill>
              <a:schemeClr val="accent6">
                <a:lumMod val="20000"/>
                <a:lumOff val="80000"/>
              </a:schemeClr>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Times New Roman" pitchFamily="18" charset="0"/>
                <a:cs typeface="Times New Roman" pitchFamily="18" charset="0"/>
              </a:endParaRPr>
            </a:p>
          </p:txBody>
        </p:sp>
        <p:sp>
          <p:nvSpPr>
            <p:cNvPr id="108" name="Text Box 2"/>
            <p:cNvSpPr txBox="1">
              <a:spLocks noChangeArrowheads="1"/>
            </p:cNvSpPr>
            <p:nvPr/>
          </p:nvSpPr>
          <p:spPr bwMode="auto">
            <a:xfrm>
              <a:off x="434696" y="2795481"/>
              <a:ext cx="396875"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1</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sp>
          <p:nvSpPr>
            <p:cNvPr id="109" name="Text Box 3"/>
            <p:cNvSpPr txBox="1">
              <a:spLocks noChangeArrowheads="1"/>
            </p:cNvSpPr>
            <p:nvPr/>
          </p:nvSpPr>
          <p:spPr bwMode="auto">
            <a:xfrm>
              <a:off x="434696" y="2251218"/>
              <a:ext cx="396875"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A0</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grpSp>
      <p:grpSp>
        <p:nvGrpSpPr>
          <p:cNvPr id="98" name="组合 97"/>
          <p:cNvGrpSpPr/>
          <p:nvPr/>
        </p:nvGrpSpPr>
        <p:grpSpPr>
          <a:xfrm>
            <a:off x="3147595" y="1537185"/>
            <a:ext cx="5517148" cy="2107829"/>
            <a:chOff x="3147595" y="1537185"/>
            <a:chExt cx="5517148" cy="2107829"/>
          </a:xfrm>
        </p:grpSpPr>
        <p:grpSp>
          <p:nvGrpSpPr>
            <p:cNvPr id="53" name="Group 571"/>
            <p:cNvGrpSpPr>
              <a:grpSpLocks/>
            </p:cNvGrpSpPr>
            <p:nvPr/>
          </p:nvGrpSpPr>
          <p:grpSpPr bwMode="auto">
            <a:xfrm>
              <a:off x="6144463" y="1537185"/>
              <a:ext cx="2520280" cy="1004888"/>
              <a:chOff x="2832" y="1767"/>
              <a:chExt cx="1808" cy="633"/>
            </a:xfrm>
          </p:grpSpPr>
          <p:sp>
            <p:nvSpPr>
              <p:cNvPr id="54" name="Rectangle 572"/>
              <p:cNvSpPr>
                <a:spLocks noChangeArrowheads="1"/>
              </p:cNvSpPr>
              <p:nvPr/>
            </p:nvSpPr>
            <p:spPr bwMode="auto">
              <a:xfrm>
                <a:off x="3248" y="2189"/>
                <a:ext cx="1392" cy="211"/>
              </a:xfrm>
              <a:prstGeom prst="rect">
                <a:avLst/>
              </a:prstGeom>
              <a:solidFill>
                <a:schemeClr val="bg2">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zh-CN" altLang="en-US" sz="1600" dirty="0" smtClean="0">
                    <a:solidFill>
                      <a:schemeClr val="tx1"/>
                    </a:solidFill>
                    <a:latin typeface="Times New Roman" pitchFamily="18" charset="0"/>
                    <a:ea typeface="宋体" pitchFamily="2" charset="-122"/>
                  </a:rPr>
                  <a:t>有</a:t>
                </a:r>
                <a:endParaRPr lang="zh-CN" altLang="en-US" sz="1600" dirty="0">
                  <a:solidFill>
                    <a:schemeClr val="tx1"/>
                  </a:solidFill>
                  <a:latin typeface="Times New Roman" pitchFamily="18" charset="0"/>
                  <a:ea typeface="宋体" pitchFamily="2" charset="-122"/>
                </a:endParaRPr>
              </a:p>
            </p:txBody>
          </p:sp>
          <p:sp>
            <p:nvSpPr>
              <p:cNvPr id="55" name="Rectangle 573"/>
              <p:cNvSpPr>
                <a:spLocks noChangeArrowheads="1"/>
              </p:cNvSpPr>
              <p:nvPr/>
            </p:nvSpPr>
            <p:spPr bwMode="auto">
              <a:xfrm>
                <a:off x="2832" y="2189"/>
                <a:ext cx="416" cy="211"/>
              </a:xfrm>
              <a:prstGeom prst="rect">
                <a:avLst/>
              </a:prstGeom>
              <a:solidFill>
                <a:schemeClr val="bg2">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1600" dirty="0">
                    <a:solidFill>
                      <a:schemeClr val="tx1"/>
                    </a:solidFill>
                    <a:latin typeface="Times New Roman" pitchFamily="18" charset="0"/>
                    <a:ea typeface="宋体" pitchFamily="2" charset="-122"/>
                  </a:rPr>
                  <a:t>1</a:t>
                </a:r>
              </a:p>
            </p:txBody>
          </p:sp>
          <p:sp>
            <p:nvSpPr>
              <p:cNvPr id="56" name="Rectangle 574"/>
              <p:cNvSpPr>
                <a:spLocks noChangeArrowheads="1"/>
              </p:cNvSpPr>
              <p:nvPr/>
            </p:nvSpPr>
            <p:spPr bwMode="auto">
              <a:xfrm>
                <a:off x="3248" y="1978"/>
                <a:ext cx="1392" cy="211"/>
              </a:xfrm>
              <a:prstGeom prst="rect">
                <a:avLst/>
              </a:prstGeom>
              <a:solidFill>
                <a:schemeClr val="bg2">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zh-CN" altLang="en-US" sz="1600" dirty="0" smtClean="0">
                    <a:latin typeface="Times New Roman" pitchFamily="18" charset="0"/>
                    <a:ea typeface="宋体" pitchFamily="2" charset="-122"/>
                  </a:rPr>
                  <a:t>否</a:t>
                </a:r>
                <a:endParaRPr lang="zh-CN" altLang="en-US" sz="1600" dirty="0">
                  <a:solidFill>
                    <a:schemeClr val="tx1"/>
                  </a:solidFill>
                  <a:latin typeface="Times New Roman" pitchFamily="18" charset="0"/>
                  <a:ea typeface="宋体" pitchFamily="2" charset="-122"/>
                </a:endParaRPr>
              </a:p>
            </p:txBody>
          </p:sp>
          <p:sp>
            <p:nvSpPr>
              <p:cNvPr id="57" name="Rectangle 575"/>
              <p:cNvSpPr>
                <a:spLocks noChangeArrowheads="1"/>
              </p:cNvSpPr>
              <p:nvPr/>
            </p:nvSpPr>
            <p:spPr bwMode="auto">
              <a:xfrm>
                <a:off x="2832" y="1978"/>
                <a:ext cx="416" cy="211"/>
              </a:xfrm>
              <a:prstGeom prst="rect">
                <a:avLst/>
              </a:prstGeom>
              <a:solidFill>
                <a:schemeClr val="bg2">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1600" dirty="0">
                    <a:solidFill>
                      <a:schemeClr val="tx1"/>
                    </a:solidFill>
                    <a:latin typeface="Times New Roman" pitchFamily="18" charset="0"/>
                    <a:ea typeface="宋体" pitchFamily="2" charset="-122"/>
                  </a:rPr>
                  <a:t>0</a:t>
                </a:r>
              </a:p>
            </p:txBody>
          </p:sp>
          <p:sp>
            <p:nvSpPr>
              <p:cNvPr id="58" name="Rectangle 576"/>
              <p:cNvSpPr>
                <a:spLocks noChangeArrowheads="1"/>
              </p:cNvSpPr>
              <p:nvPr/>
            </p:nvSpPr>
            <p:spPr bwMode="auto">
              <a:xfrm>
                <a:off x="3248" y="1767"/>
                <a:ext cx="1392" cy="211"/>
              </a:xfrm>
              <a:prstGeom prst="rect">
                <a:avLst/>
              </a:prstGeom>
              <a:solidFill>
                <a:schemeClr val="accent2">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1600" dirty="0" smtClean="0">
                    <a:solidFill>
                      <a:schemeClr val="tx1"/>
                    </a:solidFill>
                    <a:latin typeface="Times New Roman" pitchFamily="18" charset="0"/>
                    <a:ea typeface="宋体" pitchFamily="2" charset="-122"/>
                  </a:rPr>
                  <a:t>IRi</a:t>
                </a:r>
                <a:r>
                  <a:rPr lang="zh-CN" altLang="en-US" sz="1600" dirty="0">
                    <a:solidFill>
                      <a:schemeClr val="tx1"/>
                    </a:solidFill>
                    <a:latin typeface="Times New Roman" pitchFamily="18" charset="0"/>
                    <a:ea typeface="宋体" pitchFamily="2" charset="-122"/>
                  </a:rPr>
                  <a:t>是否有从片接入</a:t>
                </a:r>
              </a:p>
            </p:txBody>
          </p:sp>
          <p:sp>
            <p:nvSpPr>
              <p:cNvPr id="59" name="Rectangle 577"/>
              <p:cNvSpPr>
                <a:spLocks noChangeArrowheads="1"/>
              </p:cNvSpPr>
              <p:nvPr/>
            </p:nvSpPr>
            <p:spPr bwMode="auto">
              <a:xfrm>
                <a:off x="2832" y="1767"/>
                <a:ext cx="416" cy="211"/>
              </a:xfrm>
              <a:prstGeom prst="rect">
                <a:avLst/>
              </a:prstGeom>
              <a:solidFill>
                <a:schemeClr val="accent2">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1600" dirty="0">
                    <a:solidFill>
                      <a:schemeClr val="tx1"/>
                    </a:solidFill>
                    <a:latin typeface="Times New Roman" pitchFamily="18" charset="0"/>
                    <a:ea typeface="宋体" pitchFamily="2" charset="-122"/>
                  </a:rPr>
                  <a:t>Di</a:t>
                </a:r>
              </a:p>
            </p:txBody>
          </p:sp>
          <p:sp>
            <p:nvSpPr>
              <p:cNvPr id="60" name="Line 578"/>
              <p:cNvSpPr>
                <a:spLocks noChangeShapeType="1"/>
              </p:cNvSpPr>
              <p:nvPr/>
            </p:nvSpPr>
            <p:spPr bwMode="auto">
              <a:xfrm>
                <a:off x="2832" y="1767"/>
                <a:ext cx="1808"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p>
            </p:txBody>
          </p:sp>
          <p:sp>
            <p:nvSpPr>
              <p:cNvPr id="61" name="Line 579"/>
              <p:cNvSpPr>
                <a:spLocks noChangeShapeType="1"/>
              </p:cNvSpPr>
              <p:nvPr/>
            </p:nvSpPr>
            <p:spPr bwMode="auto">
              <a:xfrm>
                <a:off x="2832" y="1978"/>
                <a:ext cx="180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p>
            </p:txBody>
          </p:sp>
          <p:sp>
            <p:nvSpPr>
              <p:cNvPr id="62" name="Line 580"/>
              <p:cNvSpPr>
                <a:spLocks noChangeShapeType="1"/>
              </p:cNvSpPr>
              <p:nvPr/>
            </p:nvSpPr>
            <p:spPr bwMode="auto">
              <a:xfrm>
                <a:off x="2832" y="2189"/>
                <a:ext cx="180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p>
            </p:txBody>
          </p:sp>
          <p:sp>
            <p:nvSpPr>
              <p:cNvPr id="63" name="Line 581"/>
              <p:cNvSpPr>
                <a:spLocks noChangeShapeType="1"/>
              </p:cNvSpPr>
              <p:nvPr/>
            </p:nvSpPr>
            <p:spPr bwMode="auto">
              <a:xfrm>
                <a:off x="2832" y="2400"/>
                <a:ext cx="1808"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p>
            </p:txBody>
          </p:sp>
          <p:sp>
            <p:nvSpPr>
              <p:cNvPr id="64" name="Line 582"/>
              <p:cNvSpPr>
                <a:spLocks noChangeShapeType="1"/>
              </p:cNvSpPr>
              <p:nvPr/>
            </p:nvSpPr>
            <p:spPr bwMode="auto">
              <a:xfrm>
                <a:off x="2832" y="1767"/>
                <a:ext cx="0" cy="633"/>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p>
            </p:txBody>
          </p:sp>
          <p:sp>
            <p:nvSpPr>
              <p:cNvPr id="65" name="Line 583"/>
              <p:cNvSpPr>
                <a:spLocks noChangeShapeType="1"/>
              </p:cNvSpPr>
              <p:nvPr/>
            </p:nvSpPr>
            <p:spPr bwMode="auto">
              <a:xfrm>
                <a:off x="3248" y="1767"/>
                <a:ext cx="0" cy="63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p>
            </p:txBody>
          </p:sp>
          <p:sp>
            <p:nvSpPr>
              <p:cNvPr id="66" name="Line 584"/>
              <p:cNvSpPr>
                <a:spLocks noChangeShapeType="1"/>
              </p:cNvSpPr>
              <p:nvPr/>
            </p:nvSpPr>
            <p:spPr bwMode="auto">
              <a:xfrm>
                <a:off x="4640" y="1767"/>
                <a:ext cx="0" cy="633"/>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p>
            </p:txBody>
          </p:sp>
        </p:grpSp>
        <p:grpSp>
          <p:nvGrpSpPr>
            <p:cNvPr id="79" name="组合 78"/>
            <p:cNvGrpSpPr/>
            <p:nvPr/>
          </p:nvGrpSpPr>
          <p:grpSpPr>
            <a:xfrm>
              <a:off x="3147595" y="1700808"/>
              <a:ext cx="2996868" cy="1944206"/>
              <a:chOff x="3147595" y="1700808"/>
              <a:chExt cx="2996868" cy="1944206"/>
            </a:xfrm>
          </p:grpSpPr>
          <p:cxnSp>
            <p:nvCxnSpPr>
              <p:cNvPr id="68" name="AutoShape 34"/>
              <p:cNvCxnSpPr>
                <a:cxnSpLocks noChangeShapeType="1"/>
              </p:cNvCxnSpPr>
              <p:nvPr/>
            </p:nvCxnSpPr>
            <p:spPr bwMode="auto">
              <a:xfrm>
                <a:off x="3147595" y="3409384"/>
                <a:ext cx="0" cy="23563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9" name="AutoShape 35"/>
              <p:cNvCxnSpPr>
                <a:cxnSpLocks noChangeShapeType="1"/>
              </p:cNvCxnSpPr>
              <p:nvPr/>
            </p:nvCxnSpPr>
            <p:spPr bwMode="auto">
              <a:xfrm flipH="1">
                <a:off x="3154331" y="3645014"/>
                <a:ext cx="257748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0" name="AutoShape 34"/>
              <p:cNvCxnSpPr>
                <a:cxnSpLocks noChangeShapeType="1"/>
              </p:cNvCxnSpPr>
              <p:nvPr/>
            </p:nvCxnSpPr>
            <p:spPr bwMode="auto">
              <a:xfrm>
                <a:off x="5731814" y="1704666"/>
                <a:ext cx="0" cy="194034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1" name="AutoShape 34"/>
              <p:cNvCxnSpPr>
                <a:cxnSpLocks noChangeShapeType="1"/>
              </p:cNvCxnSpPr>
              <p:nvPr/>
            </p:nvCxnSpPr>
            <p:spPr bwMode="auto">
              <a:xfrm flipH="1">
                <a:off x="5744895" y="1700808"/>
                <a:ext cx="399568"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grpSp>
        <p:nvGrpSpPr>
          <p:cNvPr id="100" name="组合 99"/>
          <p:cNvGrpSpPr/>
          <p:nvPr/>
        </p:nvGrpSpPr>
        <p:grpSpPr>
          <a:xfrm>
            <a:off x="4628242" y="3321320"/>
            <a:ext cx="4187450" cy="2985326"/>
            <a:chOff x="4628242" y="3321320"/>
            <a:chExt cx="4187450" cy="2985326"/>
          </a:xfrm>
        </p:grpSpPr>
        <p:grpSp>
          <p:nvGrpSpPr>
            <p:cNvPr id="77" name="组合 76"/>
            <p:cNvGrpSpPr/>
            <p:nvPr/>
          </p:nvGrpSpPr>
          <p:grpSpPr>
            <a:xfrm>
              <a:off x="4628242" y="3557260"/>
              <a:ext cx="1397050" cy="2385166"/>
              <a:chOff x="4628242" y="3557260"/>
              <a:chExt cx="1397050" cy="2385166"/>
            </a:xfrm>
          </p:grpSpPr>
          <p:grpSp>
            <p:nvGrpSpPr>
              <p:cNvPr id="111" name="组合 110"/>
              <p:cNvGrpSpPr/>
              <p:nvPr/>
            </p:nvGrpSpPr>
            <p:grpSpPr>
              <a:xfrm>
                <a:off x="4628242" y="5654426"/>
                <a:ext cx="1239902" cy="288000"/>
                <a:chOff x="4155718" y="3327335"/>
                <a:chExt cx="1239902" cy="372686"/>
              </a:xfrm>
            </p:grpSpPr>
            <p:cxnSp>
              <p:nvCxnSpPr>
                <p:cNvPr id="112" name="AutoShape 34"/>
                <p:cNvCxnSpPr>
                  <a:cxnSpLocks noChangeShapeType="1"/>
                </p:cNvCxnSpPr>
                <p:nvPr/>
              </p:nvCxnSpPr>
              <p:spPr bwMode="auto">
                <a:xfrm flipH="1">
                  <a:off x="4155718" y="3327335"/>
                  <a:ext cx="0" cy="37268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13" name="AutoShape 35"/>
                <p:cNvCxnSpPr>
                  <a:cxnSpLocks noChangeShapeType="1"/>
                </p:cNvCxnSpPr>
                <p:nvPr/>
              </p:nvCxnSpPr>
              <p:spPr bwMode="auto">
                <a:xfrm flipH="1">
                  <a:off x="4162597" y="3698977"/>
                  <a:ext cx="123302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162" name="AutoShape 34"/>
              <p:cNvCxnSpPr>
                <a:cxnSpLocks noChangeShapeType="1"/>
              </p:cNvCxnSpPr>
              <p:nvPr/>
            </p:nvCxnSpPr>
            <p:spPr bwMode="auto">
              <a:xfrm flipH="1">
                <a:off x="5865763" y="3561118"/>
                <a:ext cx="0" cy="238130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3" name="AutoShape 34"/>
              <p:cNvCxnSpPr>
                <a:cxnSpLocks noChangeShapeType="1"/>
              </p:cNvCxnSpPr>
              <p:nvPr/>
            </p:nvCxnSpPr>
            <p:spPr bwMode="auto">
              <a:xfrm flipH="1" flipV="1">
                <a:off x="5865763" y="3557260"/>
                <a:ext cx="159529"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99" name="组合 98"/>
            <p:cNvGrpSpPr/>
            <p:nvPr/>
          </p:nvGrpSpPr>
          <p:grpSpPr>
            <a:xfrm>
              <a:off x="6041058" y="3321320"/>
              <a:ext cx="2774634" cy="2985326"/>
              <a:chOff x="6041058" y="3321320"/>
              <a:chExt cx="2774634" cy="2985326"/>
            </a:xfrm>
          </p:grpSpPr>
          <p:sp>
            <p:nvSpPr>
              <p:cNvPr id="115" name="矩形 114"/>
              <p:cNvSpPr/>
              <p:nvPr/>
            </p:nvSpPr>
            <p:spPr>
              <a:xfrm>
                <a:off x="6043692" y="3321320"/>
                <a:ext cx="2772000" cy="2985326"/>
              </a:xfrm>
              <a:prstGeom prst="rect">
                <a:avLst/>
              </a:prstGeom>
              <a:solidFill>
                <a:srgbClr val="FFFFFF"/>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117" name="Rectangle 374"/>
              <p:cNvSpPr>
                <a:spLocks noChangeArrowheads="1"/>
              </p:cNvSpPr>
              <p:nvPr/>
            </p:nvSpPr>
            <p:spPr bwMode="auto">
              <a:xfrm>
                <a:off x="6044880" y="5985769"/>
                <a:ext cx="1259998" cy="32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111</a:t>
                </a:r>
              </a:p>
            </p:txBody>
          </p:sp>
          <p:sp>
            <p:nvSpPr>
              <p:cNvPr id="118" name="Rectangle 371"/>
              <p:cNvSpPr>
                <a:spLocks noChangeArrowheads="1"/>
              </p:cNvSpPr>
              <p:nvPr/>
            </p:nvSpPr>
            <p:spPr bwMode="auto">
              <a:xfrm>
                <a:off x="7319746" y="5985769"/>
                <a:ext cx="1473382" cy="32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IR7</a:t>
                </a:r>
                <a:endParaRPr lang="en-US" altLang="zh-CN" sz="2000" dirty="0">
                  <a:solidFill>
                    <a:srgbClr val="002060"/>
                  </a:solidFill>
                  <a:latin typeface="Times New Roman" pitchFamily="18" charset="0"/>
                  <a:ea typeface="宋体" pitchFamily="2" charset="-122"/>
                </a:endParaRPr>
              </a:p>
            </p:txBody>
          </p:sp>
          <p:sp>
            <p:nvSpPr>
              <p:cNvPr id="119" name="Rectangle 370"/>
              <p:cNvSpPr>
                <a:spLocks noChangeArrowheads="1"/>
              </p:cNvSpPr>
              <p:nvPr/>
            </p:nvSpPr>
            <p:spPr bwMode="auto">
              <a:xfrm>
                <a:off x="6044880" y="5680793"/>
                <a:ext cx="1259998"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110</a:t>
                </a:r>
              </a:p>
            </p:txBody>
          </p:sp>
          <p:sp>
            <p:nvSpPr>
              <p:cNvPr id="120" name="Rectangle 367"/>
              <p:cNvSpPr>
                <a:spLocks noChangeArrowheads="1"/>
              </p:cNvSpPr>
              <p:nvPr/>
            </p:nvSpPr>
            <p:spPr bwMode="auto">
              <a:xfrm>
                <a:off x="7319746" y="5680793"/>
                <a:ext cx="1473382"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IR6</a:t>
                </a:r>
                <a:endParaRPr lang="en-US" altLang="zh-CN" sz="2000" dirty="0">
                  <a:solidFill>
                    <a:srgbClr val="002060"/>
                  </a:solidFill>
                  <a:latin typeface="Times New Roman" pitchFamily="18" charset="0"/>
                  <a:ea typeface="宋体" pitchFamily="2" charset="-122"/>
                </a:endParaRPr>
              </a:p>
            </p:txBody>
          </p:sp>
          <p:sp>
            <p:nvSpPr>
              <p:cNvPr id="121" name="Rectangle 366"/>
              <p:cNvSpPr>
                <a:spLocks noChangeArrowheads="1"/>
              </p:cNvSpPr>
              <p:nvPr/>
            </p:nvSpPr>
            <p:spPr bwMode="auto">
              <a:xfrm>
                <a:off x="6044880" y="5375815"/>
                <a:ext cx="1259998"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101</a:t>
                </a:r>
              </a:p>
            </p:txBody>
          </p:sp>
          <p:sp>
            <p:nvSpPr>
              <p:cNvPr id="122" name="Rectangle 363"/>
              <p:cNvSpPr>
                <a:spLocks noChangeArrowheads="1"/>
              </p:cNvSpPr>
              <p:nvPr/>
            </p:nvSpPr>
            <p:spPr bwMode="auto">
              <a:xfrm>
                <a:off x="7319746" y="5375815"/>
                <a:ext cx="1473382"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IR5</a:t>
                </a:r>
                <a:endParaRPr lang="en-US" altLang="zh-CN" sz="2000" dirty="0">
                  <a:solidFill>
                    <a:srgbClr val="002060"/>
                  </a:solidFill>
                  <a:latin typeface="Times New Roman" pitchFamily="18" charset="0"/>
                  <a:ea typeface="宋体" pitchFamily="2" charset="-122"/>
                </a:endParaRPr>
              </a:p>
            </p:txBody>
          </p:sp>
          <p:sp>
            <p:nvSpPr>
              <p:cNvPr id="123" name="Rectangle 362"/>
              <p:cNvSpPr>
                <a:spLocks noChangeArrowheads="1"/>
              </p:cNvSpPr>
              <p:nvPr/>
            </p:nvSpPr>
            <p:spPr bwMode="auto">
              <a:xfrm>
                <a:off x="6044880" y="5070838"/>
                <a:ext cx="1259998"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100</a:t>
                </a:r>
              </a:p>
            </p:txBody>
          </p:sp>
          <p:sp>
            <p:nvSpPr>
              <p:cNvPr id="124" name="Rectangle 359"/>
              <p:cNvSpPr>
                <a:spLocks noChangeArrowheads="1"/>
              </p:cNvSpPr>
              <p:nvPr/>
            </p:nvSpPr>
            <p:spPr bwMode="auto">
              <a:xfrm>
                <a:off x="7319746" y="5070838"/>
                <a:ext cx="1473382"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IR4</a:t>
                </a:r>
                <a:endParaRPr lang="en-US" altLang="zh-CN" sz="2000" dirty="0">
                  <a:solidFill>
                    <a:srgbClr val="002060"/>
                  </a:solidFill>
                  <a:latin typeface="Times New Roman" pitchFamily="18" charset="0"/>
                  <a:ea typeface="宋体" pitchFamily="2" charset="-122"/>
                </a:endParaRPr>
              </a:p>
            </p:txBody>
          </p:sp>
          <p:sp>
            <p:nvSpPr>
              <p:cNvPr id="125" name="Rectangle 358"/>
              <p:cNvSpPr>
                <a:spLocks noChangeArrowheads="1"/>
              </p:cNvSpPr>
              <p:nvPr/>
            </p:nvSpPr>
            <p:spPr bwMode="auto">
              <a:xfrm>
                <a:off x="6044880" y="4765860"/>
                <a:ext cx="1259998"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011</a:t>
                </a:r>
              </a:p>
            </p:txBody>
          </p:sp>
          <p:sp>
            <p:nvSpPr>
              <p:cNvPr id="126" name="Rectangle 355"/>
              <p:cNvSpPr>
                <a:spLocks noChangeArrowheads="1"/>
              </p:cNvSpPr>
              <p:nvPr/>
            </p:nvSpPr>
            <p:spPr bwMode="auto">
              <a:xfrm>
                <a:off x="7319746" y="4765860"/>
                <a:ext cx="1473382"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IR3</a:t>
                </a:r>
                <a:endParaRPr lang="en-US" altLang="zh-CN" sz="2000" dirty="0">
                  <a:solidFill>
                    <a:srgbClr val="002060"/>
                  </a:solidFill>
                  <a:latin typeface="Times New Roman" pitchFamily="18" charset="0"/>
                  <a:ea typeface="宋体" pitchFamily="2" charset="-122"/>
                </a:endParaRPr>
              </a:p>
            </p:txBody>
          </p:sp>
          <p:sp>
            <p:nvSpPr>
              <p:cNvPr id="127" name="Rectangle 354"/>
              <p:cNvSpPr>
                <a:spLocks noChangeArrowheads="1"/>
              </p:cNvSpPr>
              <p:nvPr/>
            </p:nvSpPr>
            <p:spPr bwMode="auto">
              <a:xfrm>
                <a:off x="6044880" y="4460884"/>
                <a:ext cx="1259998"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010</a:t>
                </a:r>
              </a:p>
            </p:txBody>
          </p:sp>
          <p:sp>
            <p:nvSpPr>
              <p:cNvPr id="128" name="Rectangle 351"/>
              <p:cNvSpPr>
                <a:spLocks noChangeArrowheads="1"/>
              </p:cNvSpPr>
              <p:nvPr/>
            </p:nvSpPr>
            <p:spPr bwMode="auto">
              <a:xfrm>
                <a:off x="7319746" y="4460884"/>
                <a:ext cx="1473382"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IR2</a:t>
                </a:r>
                <a:endParaRPr lang="en-US" altLang="zh-CN" sz="2000" dirty="0">
                  <a:solidFill>
                    <a:srgbClr val="002060"/>
                  </a:solidFill>
                  <a:latin typeface="Times New Roman" pitchFamily="18" charset="0"/>
                  <a:ea typeface="宋体" pitchFamily="2" charset="-122"/>
                </a:endParaRPr>
              </a:p>
            </p:txBody>
          </p:sp>
          <p:sp>
            <p:nvSpPr>
              <p:cNvPr id="129" name="Rectangle 350"/>
              <p:cNvSpPr>
                <a:spLocks noChangeArrowheads="1"/>
              </p:cNvSpPr>
              <p:nvPr/>
            </p:nvSpPr>
            <p:spPr bwMode="auto">
              <a:xfrm>
                <a:off x="6044880" y="4155906"/>
                <a:ext cx="1259998"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a:solidFill>
                      <a:srgbClr val="002060"/>
                    </a:solidFill>
                    <a:latin typeface="Times New Roman" pitchFamily="18" charset="0"/>
                    <a:ea typeface="宋体" pitchFamily="2" charset="-122"/>
                  </a:rPr>
                  <a:t>001</a:t>
                </a:r>
              </a:p>
            </p:txBody>
          </p:sp>
          <p:sp>
            <p:nvSpPr>
              <p:cNvPr id="130" name="Rectangle 347"/>
              <p:cNvSpPr>
                <a:spLocks noChangeArrowheads="1"/>
              </p:cNvSpPr>
              <p:nvPr/>
            </p:nvSpPr>
            <p:spPr bwMode="auto">
              <a:xfrm>
                <a:off x="7319746" y="4155906"/>
                <a:ext cx="1473382"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IR1</a:t>
                </a:r>
                <a:endParaRPr lang="en-US" altLang="zh-CN" sz="2000" dirty="0">
                  <a:solidFill>
                    <a:srgbClr val="002060"/>
                  </a:solidFill>
                  <a:latin typeface="Times New Roman" pitchFamily="18" charset="0"/>
                  <a:ea typeface="宋体" pitchFamily="2" charset="-122"/>
                </a:endParaRPr>
              </a:p>
            </p:txBody>
          </p:sp>
          <p:sp>
            <p:nvSpPr>
              <p:cNvPr id="131" name="Rectangle 346"/>
              <p:cNvSpPr>
                <a:spLocks noChangeArrowheads="1"/>
              </p:cNvSpPr>
              <p:nvPr/>
            </p:nvSpPr>
            <p:spPr bwMode="auto">
              <a:xfrm>
                <a:off x="6044880" y="3850929"/>
                <a:ext cx="1259998"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a:solidFill>
                      <a:srgbClr val="002060"/>
                    </a:solidFill>
                    <a:latin typeface="Times New Roman" pitchFamily="18" charset="0"/>
                    <a:ea typeface="宋体" pitchFamily="2" charset="-122"/>
                  </a:rPr>
                  <a:t>000</a:t>
                </a:r>
              </a:p>
            </p:txBody>
          </p:sp>
          <p:sp>
            <p:nvSpPr>
              <p:cNvPr id="133" name="Rectangle 343"/>
              <p:cNvSpPr>
                <a:spLocks noChangeArrowheads="1"/>
              </p:cNvSpPr>
              <p:nvPr/>
            </p:nvSpPr>
            <p:spPr bwMode="auto">
              <a:xfrm>
                <a:off x="7319746" y="3850929"/>
                <a:ext cx="1473382" cy="30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sz="2000" dirty="0" smtClean="0">
                    <a:solidFill>
                      <a:srgbClr val="002060"/>
                    </a:solidFill>
                    <a:latin typeface="Times New Roman" pitchFamily="18" charset="0"/>
                    <a:ea typeface="宋体" pitchFamily="2" charset="-122"/>
                  </a:rPr>
                  <a:t>IR0</a:t>
                </a:r>
                <a:endParaRPr lang="en-US" altLang="zh-CN" sz="2000" dirty="0">
                  <a:solidFill>
                    <a:srgbClr val="002060"/>
                  </a:solidFill>
                  <a:latin typeface="Times New Roman" pitchFamily="18" charset="0"/>
                  <a:ea typeface="宋体" pitchFamily="2" charset="-122"/>
                </a:endParaRPr>
              </a:p>
            </p:txBody>
          </p:sp>
          <p:sp>
            <p:nvSpPr>
              <p:cNvPr id="134" name="Rectangle 342"/>
              <p:cNvSpPr>
                <a:spLocks noChangeArrowheads="1"/>
              </p:cNvSpPr>
              <p:nvPr/>
            </p:nvSpPr>
            <p:spPr bwMode="auto">
              <a:xfrm>
                <a:off x="6044880" y="3334841"/>
                <a:ext cx="1259998" cy="516087"/>
              </a:xfrm>
              <a:prstGeom prst="rect">
                <a:avLst/>
              </a:prstGeom>
              <a:solidFill>
                <a:schemeClr val="accent5">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20000"/>
                  </a:spcBef>
                  <a:buFontTx/>
                  <a:buNone/>
                </a:pPr>
                <a:r>
                  <a:rPr lang="en-US" altLang="zh-CN" dirty="0">
                    <a:solidFill>
                      <a:srgbClr val="002060"/>
                    </a:solidFill>
                    <a:latin typeface="Times New Roman" pitchFamily="18" charset="0"/>
                    <a:ea typeface="宋体" pitchFamily="2" charset="-122"/>
                  </a:rPr>
                  <a:t>D2D1D0</a:t>
                </a:r>
              </a:p>
            </p:txBody>
          </p:sp>
          <p:sp>
            <p:nvSpPr>
              <p:cNvPr id="135" name="Rectangle 339"/>
              <p:cNvSpPr>
                <a:spLocks noChangeArrowheads="1"/>
              </p:cNvSpPr>
              <p:nvPr/>
            </p:nvSpPr>
            <p:spPr bwMode="auto">
              <a:xfrm>
                <a:off x="7240484" y="3334841"/>
                <a:ext cx="1556562" cy="516087"/>
              </a:xfrm>
              <a:prstGeom prst="rect">
                <a:avLst/>
              </a:prstGeom>
              <a:solidFill>
                <a:schemeClr val="accent5">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36000" rIns="0" bIns="0" anchor="ctr"/>
              <a:lstStyle/>
              <a:p>
                <a:pPr algn="ctr">
                  <a:lnSpc>
                    <a:spcPct val="85000"/>
                  </a:lnSpc>
                  <a:buFontTx/>
                  <a:buNone/>
                </a:pPr>
                <a:r>
                  <a:rPr lang="zh-CN" altLang="en-US" sz="1600" dirty="0">
                    <a:solidFill>
                      <a:srgbClr val="002060"/>
                    </a:solidFill>
                    <a:latin typeface="Times New Roman" pitchFamily="18" charset="0"/>
                    <a:ea typeface="宋体" pitchFamily="2" charset="-122"/>
                    <a:cs typeface="Times New Roman" pitchFamily="18" charset="0"/>
                  </a:rPr>
                  <a:t>从片</a:t>
                </a:r>
                <a:r>
                  <a:rPr lang="en-US" altLang="zh-CN" sz="1600" dirty="0">
                    <a:solidFill>
                      <a:srgbClr val="002060"/>
                    </a:solidFill>
                    <a:latin typeface="Times New Roman" pitchFamily="18" charset="0"/>
                    <a:ea typeface="宋体" pitchFamily="2" charset="-122"/>
                    <a:cs typeface="Times New Roman" pitchFamily="18" charset="0"/>
                  </a:rPr>
                  <a:t>INT</a:t>
                </a:r>
                <a:r>
                  <a:rPr lang="zh-CN" altLang="en-US" sz="1600" dirty="0">
                    <a:solidFill>
                      <a:srgbClr val="002060"/>
                    </a:solidFill>
                    <a:latin typeface="Times New Roman" pitchFamily="18" charset="0"/>
                    <a:ea typeface="宋体" pitchFamily="2" charset="-122"/>
                    <a:cs typeface="Times New Roman" pitchFamily="18" charset="0"/>
                  </a:rPr>
                  <a:t>接</a:t>
                </a:r>
                <a:r>
                  <a:rPr lang="zh-CN" altLang="en-US" sz="1600" dirty="0" smtClean="0">
                    <a:solidFill>
                      <a:srgbClr val="002060"/>
                    </a:solidFill>
                    <a:latin typeface="Times New Roman" pitchFamily="18" charset="0"/>
                    <a:ea typeface="宋体" pitchFamily="2" charset="-122"/>
                    <a:cs typeface="Times New Roman" pitchFamily="18" charset="0"/>
                  </a:rPr>
                  <a:t>入</a:t>
                </a:r>
                <a:endParaRPr lang="en-US" altLang="zh-CN" sz="1600" dirty="0" smtClean="0">
                  <a:solidFill>
                    <a:srgbClr val="002060"/>
                  </a:solidFill>
                  <a:latin typeface="Times New Roman" pitchFamily="18" charset="0"/>
                  <a:ea typeface="宋体" pitchFamily="2" charset="-122"/>
                  <a:cs typeface="Times New Roman" pitchFamily="18" charset="0"/>
                </a:endParaRPr>
              </a:p>
              <a:p>
                <a:pPr algn="ctr">
                  <a:lnSpc>
                    <a:spcPct val="85000"/>
                  </a:lnSpc>
                  <a:buFontTx/>
                  <a:buNone/>
                </a:pPr>
                <a:r>
                  <a:rPr lang="zh-CN" altLang="en-US" sz="1600" dirty="0" smtClean="0">
                    <a:solidFill>
                      <a:srgbClr val="002060"/>
                    </a:solidFill>
                    <a:latin typeface="Times New Roman" pitchFamily="18" charset="0"/>
                    <a:ea typeface="宋体" pitchFamily="2" charset="-122"/>
                    <a:cs typeface="Times New Roman" pitchFamily="18" charset="0"/>
                  </a:rPr>
                  <a:t>主片</a:t>
                </a:r>
                <a:r>
                  <a:rPr lang="en-US" altLang="zh-CN" sz="1600" dirty="0" smtClean="0">
                    <a:solidFill>
                      <a:srgbClr val="002060"/>
                    </a:solidFill>
                    <a:latin typeface="Times New Roman" pitchFamily="18" charset="0"/>
                    <a:ea typeface="宋体" pitchFamily="2" charset="-122"/>
                    <a:cs typeface="Times New Roman" pitchFamily="18" charset="0"/>
                  </a:rPr>
                  <a:t>IRi</a:t>
                </a:r>
                <a:r>
                  <a:rPr lang="zh-CN" altLang="en-US" sz="1600" dirty="0" smtClean="0">
                    <a:solidFill>
                      <a:srgbClr val="002060"/>
                    </a:solidFill>
                    <a:latin typeface="Times New Roman" pitchFamily="18" charset="0"/>
                    <a:ea typeface="宋体" pitchFamily="2" charset="-122"/>
                    <a:cs typeface="Times New Roman" pitchFamily="18" charset="0"/>
                  </a:rPr>
                  <a:t>引脚</a:t>
                </a:r>
                <a:endParaRPr lang="zh-CN" altLang="en-US" sz="1600" spc="-200" dirty="0">
                  <a:solidFill>
                    <a:srgbClr val="002060"/>
                  </a:solidFill>
                  <a:latin typeface="Times New Roman" pitchFamily="18" charset="0"/>
                  <a:ea typeface="宋体" pitchFamily="2" charset="-122"/>
                  <a:cs typeface="Times New Roman" pitchFamily="18" charset="0"/>
                </a:endParaRPr>
              </a:p>
            </p:txBody>
          </p:sp>
          <p:sp>
            <p:nvSpPr>
              <p:cNvPr id="136" name="Line 375"/>
              <p:cNvSpPr>
                <a:spLocks noChangeShapeType="1"/>
              </p:cNvSpPr>
              <p:nvPr/>
            </p:nvSpPr>
            <p:spPr bwMode="auto">
              <a:xfrm>
                <a:off x="6041058" y="3321320"/>
                <a:ext cx="2736304"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37" name="Line 376"/>
              <p:cNvSpPr>
                <a:spLocks noChangeShapeType="1"/>
              </p:cNvSpPr>
              <p:nvPr/>
            </p:nvSpPr>
            <p:spPr bwMode="auto">
              <a:xfrm>
                <a:off x="6041058" y="3850929"/>
                <a:ext cx="27363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38" name="Line 377"/>
              <p:cNvSpPr>
                <a:spLocks noChangeShapeType="1"/>
              </p:cNvSpPr>
              <p:nvPr/>
            </p:nvSpPr>
            <p:spPr bwMode="auto">
              <a:xfrm>
                <a:off x="7319746" y="4155906"/>
                <a:ext cx="147338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39" name="Line 378"/>
              <p:cNvSpPr>
                <a:spLocks noChangeShapeType="1"/>
              </p:cNvSpPr>
              <p:nvPr/>
            </p:nvSpPr>
            <p:spPr bwMode="auto">
              <a:xfrm>
                <a:off x="7319746" y="4460884"/>
                <a:ext cx="147338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40" name="Line 379"/>
              <p:cNvSpPr>
                <a:spLocks noChangeShapeType="1"/>
              </p:cNvSpPr>
              <p:nvPr/>
            </p:nvSpPr>
            <p:spPr bwMode="auto">
              <a:xfrm>
                <a:off x="7319746" y="4765860"/>
                <a:ext cx="147338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41" name="Line 380"/>
              <p:cNvSpPr>
                <a:spLocks noChangeShapeType="1"/>
              </p:cNvSpPr>
              <p:nvPr/>
            </p:nvSpPr>
            <p:spPr bwMode="auto">
              <a:xfrm>
                <a:off x="7319746" y="5070838"/>
                <a:ext cx="147338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42" name="Line 381"/>
              <p:cNvSpPr>
                <a:spLocks noChangeShapeType="1"/>
              </p:cNvSpPr>
              <p:nvPr/>
            </p:nvSpPr>
            <p:spPr bwMode="auto">
              <a:xfrm>
                <a:off x="7319746" y="5375815"/>
                <a:ext cx="147338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43" name="Line 382"/>
              <p:cNvSpPr>
                <a:spLocks noChangeShapeType="1"/>
              </p:cNvSpPr>
              <p:nvPr/>
            </p:nvSpPr>
            <p:spPr bwMode="auto">
              <a:xfrm>
                <a:off x="7319746" y="5680793"/>
                <a:ext cx="147338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44" name="Line 383"/>
              <p:cNvSpPr>
                <a:spLocks noChangeShapeType="1"/>
              </p:cNvSpPr>
              <p:nvPr/>
            </p:nvSpPr>
            <p:spPr bwMode="auto">
              <a:xfrm>
                <a:off x="7319746" y="5985769"/>
                <a:ext cx="147338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45" name="Line 384"/>
              <p:cNvSpPr>
                <a:spLocks noChangeShapeType="1"/>
              </p:cNvSpPr>
              <p:nvPr/>
            </p:nvSpPr>
            <p:spPr bwMode="auto">
              <a:xfrm>
                <a:off x="6044880" y="6306646"/>
                <a:ext cx="273248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50" name="Line 425"/>
              <p:cNvSpPr>
                <a:spLocks noChangeShapeType="1"/>
              </p:cNvSpPr>
              <p:nvPr/>
            </p:nvSpPr>
            <p:spPr bwMode="auto">
              <a:xfrm>
                <a:off x="6044880" y="4155906"/>
                <a:ext cx="1278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51" name="Line 427"/>
              <p:cNvSpPr>
                <a:spLocks noChangeShapeType="1"/>
              </p:cNvSpPr>
              <p:nvPr/>
            </p:nvSpPr>
            <p:spPr bwMode="auto">
              <a:xfrm>
                <a:off x="6044880" y="4460884"/>
                <a:ext cx="1278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52" name="Line 429"/>
              <p:cNvSpPr>
                <a:spLocks noChangeShapeType="1"/>
              </p:cNvSpPr>
              <p:nvPr/>
            </p:nvSpPr>
            <p:spPr bwMode="auto">
              <a:xfrm>
                <a:off x="6044880" y="4765860"/>
                <a:ext cx="1278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53" name="Line 431"/>
              <p:cNvSpPr>
                <a:spLocks noChangeShapeType="1"/>
              </p:cNvSpPr>
              <p:nvPr/>
            </p:nvSpPr>
            <p:spPr bwMode="auto">
              <a:xfrm>
                <a:off x="6044880" y="5070838"/>
                <a:ext cx="1278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54" name="Line 433"/>
              <p:cNvSpPr>
                <a:spLocks noChangeShapeType="1"/>
              </p:cNvSpPr>
              <p:nvPr/>
            </p:nvSpPr>
            <p:spPr bwMode="auto">
              <a:xfrm>
                <a:off x="6044880" y="5375815"/>
                <a:ext cx="1278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55" name="Line 435"/>
              <p:cNvSpPr>
                <a:spLocks noChangeShapeType="1"/>
              </p:cNvSpPr>
              <p:nvPr/>
            </p:nvSpPr>
            <p:spPr bwMode="auto">
              <a:xfrm>
                <a:off x="6044880" y="5680793"/>
                <a:ext cx="1278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56" name="Line 437"/>
              <p:cNvSpPr>
                <a:spLocks noChangeShapeType="1"/>
              </p:cNvSpPr>
              <p:nvPr/>
            </p:nvSpPr>
            <p:spPr bwMode="auto">
              <a:xfrm>
                <a:off x="6044880" y="5985769"/>
                <a:ext cx="1278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grpSp>
            <p:nvGrpSpPr>
              <p:cNvPr id="164" name="组合 163"/>
              <p:cNvGrpSpPr/>
              <p:nvPr/>
            </p:nvGrpSpPr>
            <p:grpSpPr>
              <a:xfrm>
                <a:off x="6041058" y="3321320"/>
                <a:ext cx="2755988" cy="2985326"/>
                <a:chOff x="6041058" y="3321320"/>
                <a:chExt cx="2755988" cy="2985326"/>
              </a:xfrm>
            </p:grpSpPr>
            <p:sp>
              <p:nvSpPr>
                <p:cNvPr id="165" name="Line 385"/>
                <p:cNvSpPr>
                  <a:spLocks noChangeShapeType="1"/>
                </p:cNvSpPr>
                <p:nvPr/>
              </p:nvSpPr>
              <p:spPr bwMode="auto">
                <a:xfrm>
                  <a:off x="8793128" y="3321320"/>
                  <a:ext cx="3918" cy="2985326"/>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66" name="Line 386"/>
                <p:cNvSpPr>
                  <a:spLocks noChangeShapeType="1"/>
                </p:cNvSpPr>
                <p:nvPr/>
              </p:nvSpPr>
              <p:spPr bwMode="auto">
                <a:xfrm>
                  <a:off x="7240484" y="3321320"/>
                  <a:ext cx="0" cy="298532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sp>
              <p:nvSpPr>
                <p:cNvPr id="167" name="Line 389"/>
                <p:cNvSpPr>
                  <a:spLocks noChangeShapeType="1"/>
                </p:cNvSpPr>
                <p:nvPr/>
              </p:nvSpPr>
              <p:spPr bwMode="auto">
                <a:xfrm>
                  <a:off x="6041058" y="3321320"/>
                  <a:ext cx="0" cy="2985326"/>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sz="2000">
                    <a:solidFill>
                      <a:srgbClr val="002060"/>
                    </a:solidFill>
                  </a:endParaRPr>
                </a:p>
              </p:txBody>
            </p:sp>
          </p:grpSp>
        </p:grpSp>
      </p:grpSp>
    </p:spTree>
    <p:extLst>
      <p:ext uri="{BB962C8B-B14F-4D97-AF65-F5344CB8AC3E}">
        <p14:creationId xmlns:p14="http://schemas.microsoft.com/office/powerpoint/2010/main" val="825830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4" presetClass="entr" presetSubtype="5" fill="hold" nodeType="clickEffect">
                                  <p:stCondLst>
                                    <p:cond delay="0"/>
                                  </p:stCondLst>
                                  <p:childTnLst>
                                    <p:set>
                                      <p:cBhvr>
                                        <p:cTn id="12" dur="1" fill="hold">
                                          <p:stCondLst>
                                            <p:cond delay="0"/>
                                          </p:stCondLst>
                                        </p:cTn>
                                        <p:tgtEl>
                                          <p:spTgt spid="158"/>
                                        </p:tgtEl>
                                        <p:attrNameLst>
                                          <p:attrName>style.visibility</p:attrName>
                                        </p:attrNameLst>
                                      </p:cBhvr>
                                      <p:to>
                                        <p:strVal val="visible"/>
                                      </p:to>
                                    </p:set>
                                    <p:animEffect transition="in" filter="randombar(vertical)">
                                      <p:cBhvr>
                                        <p:cTn id="13" dur="500"/>
                                        <p:tgtEl>
                                          <p:spTgt spid="15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wipe(left)">
                                      <p:cBhvr>
                                        <p:cTn id="18" dur="2000"/>
                                        <p:tgtEl>
                                          <p:spTgt spid="98"/>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4" presetClass="entr" presetSubtype="5" fill="hold" nodeType="clickEffect">
                                  <p:stCondLst>
                                    <p:cond delay="0"/>
                                  </p:stCondLst>
                                  <p:childTnLst>
                                    <p:set>
                                      <p:cBhvr>
                                        <p:cTn id="28" dur="1" fill="hold">
                                          <p:stCondLst>
                                            <p:cond delay="0"/>
                                          </p:stCondLst>
                                        </p:cTn>
                                        <p:tgtEl>
                                          <p:spTgt spid="159"/>
                                        </p:tgtEl>
                                        <p:attrNameLst>
                                          <p:attrName>style.visibility</p:attrName>
                                        </p:attrNameLst>
                                      </p:cBhvr>
                                      <p:to>
                                        <p:strVal val="visible"/>
                                      </p:to>
                                    </p:set>
                                    <p:animEffect transition="in" filter="randombar(vertical)">
                                      <p:cBhvr>
                                        <p:cTn id="29" dur="500"/>
                                        <p:tgtEl>
                                          <p:spTgt spid="15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00"/>
                                        </p:tgtEl>
                                        <p:attrNameLst>
                                          <p:attrName>style.visibility</p:attrName>
                                        </p:attrNameLst>
                                      </p:cBhvr>
                                      <p:to>
                                        <p:strVal val="visible"/>
                                      </p:to>
                                    </p:set>
                                    <p:animEffect transition="in" filter="wipe(left)">
                                      <p:cBhvr>
                                        <p:cTn id="34" dur="2000"/>
                                        <p:tgtEl>
                                          <p:spTgt spid="100"/>
                                        </p:tgtEl>
                                      </p:cBhvr>
                                    </p:animEffect>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5896166" cy="584775"/>
          </a:xfrm>
          <a:noFill/>
        </p:spPr>
        <p:txBody>
          <a:bodyPr vert="horz" wrap="none" lIns="91440" tIns="45720" rIns="91440" bIns="45720" rtlCol="0" anchor="ctr" anchorCtr="0">
            <a:spAutoFit/>
          </a:bodyPr>
          <a:lstStyle/>
          <a:p>
            <a:pPr algn="l"/>
            <a:r>
              <a:rPr lang="zh-CN" altLang="en-US" sz="3200" b="0" spc="0" dirty="0">
                <a:solidFill>
                  <a:schemeClr val="tx1"/>
                </a:solidFill>
                <a:ea typeface="黑体" pitchFamily="49" charset="-122"/>
              </a:rPr>
              <a:t>（</a:t>
            </a:r>
            <a:r>
              <a:rPr lang="en-US" altLang="zh-CN" sz="3200" b="0" spc="0" dirty="0">
                <a:solidFill>
                  <a:schemeClr val="tx1"/>
                </a:solidFill>
                <a:ea typeface="黑体" pitchFamily="49" charset="-122"/>
              </a:rPr>
              <a:t>4）ICW4 </a:t>
            </a:r>
            <a:r>
              <a:rPr lang="zh-CN" altLang="zh-CN" sz="3200" b="0" spc="0" dirty="0">
                <a:solidFill>
                  <a:schemeClr val="tx1"/>
                </a:solidFill>
                <a:ea typeface="黑体" pitchFamily="49" charset="-122"/>
              </a:rPr>
              <a:t>设定</a:t>
            </a:r>
            <a:r>
              <a:rPr lang="en-US" altLang="zh-CN" sz="3200" b="0" spc="0" dirty="0">
                <a:solidFill>
                  <a:schemeClr val="tx1"/>
                </a:solidFill>
                <a:ea typeface="黑体" pitchFamily="49" charset="-122"/>
              </a:rPr>
              <a:t>8259A</a:t>
            </a:r>
            <a:r>
              <a:rPr lang="zh-CN" altLang="zh-CN" sz="3200" b="0" spc="0" dirty="0">
                <a:solidFill>
                  <a:schemeClr val="tx1"/>
                </a:solidFill>
                <a:ea typeface="黑体" pitchFamily="49" charset="-122"/>
              </a:rPr>
              <a:t>工作方式</a:t>
            </a:r>
            <a:endParaRPr lang="zh-CN" altLang="en-US" sz="3200" b="0" spc="0" dirty="0">
              <a:solidFill>
                <a:schemeClr val="tx1"/>
              </a:solidFill>
              <a:ea typeface="黑体" pitchFamily="49" charset="-122"/>
            </a:endParaRPr>
          </a:p>
        </p:txBody>
      </p:sp>
      <p:sp>
        <p:nvSpPr>
          <p:cNvPr id="12"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8.3.6  8259A</a:t>
            </a:r>
            <a:r>
              <a:rPr lang="zh-CN" altLang="zh-CN" smtClean="0"/>
              <a:t>的控制字</a:t>
            </a:r>
            <a:endParaRPr lang="zh-CN" altLang="en-US" dirty="0"/>
          </a:p>
        </p:txBody>
      </p:sp>
      <p:grpSp>
        <p:nvGrpSpPr>
          <p:cNvPr id="65" name="组合 64"/>
          <p:cNvGrpSpPr/>
          <p:nvPr/>
        </p:nvGrpSpPr>
        <p:grpSpPr>
          <a:xfrm>
            <a:off x="386100" y="1788582"/>
            <a:ext cx="8352000" cy="4356000"/>
            <a:chOff x="386100" y="1788582"/>
            <a:chExt cx="8352000" cy="4356000"/>
          </a:xfrm>
        </p:grpSpPr>
        <p:sp>
          <p:nvSpPr>
            <p:cNvPr id="5" name="矩形 4"/>
            <p:cNvSpPr/>
            <p:nvPr/>
          </p:nvSpPr>
          <p:spPr>
            <a:xfrm>
              <a:off x="386100" y="1788582"/>
              <a:ext cx="8352000" cy="4356000"/>
            </a:xfrm>
            <a:prstGeom prst="rect">
              <a:avLst/>
            </a:prstGeom>
            <a:solidFill>
              <a:schemeClr val="bg2">
                <a:lumMod val="20000"/>
                <a:lumOff val="80000"/>
                <a:alpha val="49804"/>
              </a:scheme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Text Box 27"/>
            <p:cNvSpPr txBox="1">
              <a:spLocks noChangeArrowheads="1"/>
            </p:cNvSpPr>
            <p:nvPr/>
          </p:nvSpPr>
          <p:spPr bwMode="auto">
            <a:xfrm>
              <a:off x="1482517" y="2070076"/>
              <a:ext cx="2460319"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2000" dirty="0" smtClean="0">
                  <a:solidFill>
                    <a:srgbClr val="002060"/>
                  </a:solidFill>
                  <a:latin typeface="宋体" pitchFamily="2" charset="-122"/>
                  <a:ea typeface="宋体" pitchFamily="2" charset="-122"/>
                  <a:cs typeface="宋体" pitchFamily="2" charset="-122"/>
                </a:rPr>
                <a:t>未</a:t>
              </a:r>
              <a:r>
                <a:rPr lang="zh-CN" altLang="en-US" sz="2000" dirty="0">
                  <a:solidFill>
                    <a:srgbClr val="002060"/>
                  </a:solidFill>
                  <a:latin typeface="宋体" pitchFamily="2" charset="-122"/>
                  <a:ea typeface="宋体" pitchFamily="2" charset="-122"/>
                  <a:cs typeface="宋体" pitchFamily="2" charset="-122"/>
                </a:rPr>
                <a:t>用</a:t>
              </a:r>
              <a:endPar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7" name="Text Box 45"/>
            <p:cNvSpPr txBox="1">
              <a:spLocks noChangeArrowheads="1"/>
            </p:cNvSpPr>
            <p:nvPr/>
          </p:nvSpPr>
          <p:spPr bwMode="auto">
            <a:xfrm>
              <a:off x="3739155" y="2070076"/>
              <a:ext cx="1241778"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zh-CN"/>
              </a:defPPr>
              <a:lvl1pPr marR="0" lvl="0" indent="0" algn="ctr" fontAlgn="base">
                <a:lnSpc>
                  <a:spcPct val="100000"/>
                </a:lnSpc>
                <a:spcBef>
                  <a:spcPct val="0"/>
                </a:spcBef>
                <a:spcAft>
                  <a:spcPct val="0"/>
                </a:spcAft>
                <a:buClrTx/>
                <a:buSzTx/>
                <a:buFontTx/>
                <a:buNone/>
                <a:tabLst/>
                <a:defRPr sz="2000">
                  <a:solidFill>
                    <a:srgbClr val="002060"/>
                  </a:solidFill>
                  <a:latin typeface="宋体" pitchFamily="2" charset="-122"/>
                  <a:ea typeface="宋体" pitchFamily="2" charset="-122"/>
                  <a:cs typeface="宋体" pitchFamily="2" charset="-122"/>
                </a:defRPr>
              </a:lvl1pPr>
            </a:lstStyle>
            <a:p>
              <a:r>
                <a:rPr lang="en-US" altLang="zh-CN" dirty="0" smtClean="0"/>
                <a:t>SFNM</a:t>
              </a:r>
              <a:endParaRPr lang="zh-CN" altLang="en-US" dirty="0"/>
            </a:p>
            <a:p>
              <a:endParaRPr lang="zh-CN" dirty="0"/>
            </a:p>
          </p:txBody>
        </p:sp>
        <p:sp>
          <p:nvSpPr>
            <p:cNvPr id="8" name="Text Box 28"/>
            <p:cNvSpPr txBox="1">
              <a:spLocks noChangeArrowheads="1"/>
            </p:cNvSpPr>
            <p:nvPr/>
          </p:nvSpPr>
          <p:spPr bwMode="auto">
            <a:xfrm>
              <a:off x="4751503" y="2070076"/>
              <a:ext cx="84234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BUF</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9" name="Text Box 29"/>
            <p:cNvSpPr txBox="1">
              <a:spLocks noChangeArrowheads="1"/>
            </p:cNvSpPr>
            <p:nvPr/>
          </p:nvSpPr>
          <p:spPr bwMode="auto">
            <a:xfrm>
              <a:off x="6415586" y="2070076"/>
              <a:ext cx="848647"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AEOI</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0" name="Text Box 36"/>
            <p:cNvSpPr txBox="1">
              <a:spLocks noChangeArrowheads="1"/>
            </p:cNvSpPr>
            <p:nvPr/>
          </p:nvSpPr>
          <p:spPr bwMode="auto">
            <a:xfrm>
              <a:off x="2317694" y="3213242"/>
              <a:ext cx="177217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lang="zh-CN" altLang="en-US" sz="2000" dirty="0">
                  <a:solidFill>
                    <a:srgbClr val="002060"/>
                  </a:solidFill>
                  <a:latin typeface="宋体" pitchFamily="2" charset="-122"/>
                  <a:ea typeface="宋体" pitchFamily="2" charset="-122"/>
                  <a:cs typeface="宋体" pitchFamily="2" charset="-122"/>
                </a:rPr>
                <a:t>普</a:t>
              </a:r>
              <a:r>
                <a:rPr lang="zh-CN" altLang="en-US" sz="2000" dirty="0" smtClean="0">
                  <a:solidFill>
                    <a:srgbClr val="002060"/>
                  </a:solidFill>
                  <a:latin typeface="宋体" pitchFamily="2" charset="-122"/>
                  <a:ea typeface="宋体" pitchFamily="2" charset="-122"/>
                  <a:cs typeface="宋体" pitchFamily="2" charset="-122"/>
                </a:rPr>
                <a:t>通全</a:t>
              </a:r>
              <a:r>
                <a:rPr lang="zh-CN" altLang="en-US" sz="2000" dirty="0">
                  <a:solidFill>
                    <a:srgbClr val="002060"/>
                  </a:solidFill>
                  <a:latin typeface="宋体" pitchFamily="2" charset="-122"/>
                  <a:ea typeface="宋体" pitchFamily="2" charset="-122"/>
                  <a:cs typeface="宋体" pitchFamily="2" charset="-122"/>
                </a:rPr>
                <a:t>嵌套</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1" name="Text Box 37"/>
            <p:cNvSpPr txBox="1">
              <a:spLocks noChangeArrowheads="1"/>
            </p:cNvSpPr>
            <p:nvPr/>
          </p:nvSpPr>
          <p:spPr bwMode="auto">
            <a:xfrm>
              <a:off x="2317694" y="3482118"/>
              <a:ext cx="177217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特殊全嵌套</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3" name="Text Box 53"/>
            <p:cNvSpPr txBox="1">
              <a:spLocks noChangeArrowheads="1"/>
            </p:cNvSpPr>
            <p:nvPr/>
          </p:nvSpPr>
          <p:spPr bwMode="auto">
            <a:xfrm>
              <a:off x="5316790" y="5390210"/>
              <a:ext cx="2098720"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8080/8085</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模式</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4" name="Text Box 56"/>
            <p:cNvSpPr txBox="1">
              <a:spLocks noChangeArrowheads="1"/>
            </p:cNvSpPr>
            <p:nvPr/>
          </p:nvSpPr>
          <p:spPr bwMode="auto">
            <a:xfrm>
              <a:off x="5316790" y="5676433"/>
              <a:ext cx="2098720"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8086/8088</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模式</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5" name="Text Box 57"/>
            <p:cNvSpPr txBox="1">
              <a:spLocks noChangeArrowheads="1"/>
            </p:cNvSpPr>
            <p:nvPr/>
          </p:nvSpPr>
          <p:spPr bwMode="auto">
            <a:xfrm>
              <a:off x="5062399" y="4739247"/>
              <a:ext cx="1619756"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非自动结束</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6" name="Text Box 58"/>
            <p:cNvSpPr txBox="1">
              <a:spLocks noChangeArrowheads="1"/>
            </p:cNvSpPr>
            <p:nvPr/>
          </p:nvSpPr>
          <p:spPr bwMode="auto">
            <a:xfrm>
              <a:off x="5062399" y="5028361"/>
              <a:ext cx="1619755"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自动结束</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17" name="AutoShape 23"/>
            <p:cNvCxnSpPr>
              <a:cxnSpLocks noChangeShapeType="1"/>
            </p:cNvCxnSpPr>
            <p:nvPr/>
          </p:nvCxnSpPr>
          <p:spPr bwMode="auto">
            <a:xfrm>
              <a:off x="1461040" y="2064873"/>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8" name="AutoShape 24"/>
            <p:cNvCxnSpPr>
              <a:cxnSpLocks noChangeShapeType="1"/>
            </p:cNvCxnSpPr>
            <p:nvPr/>
          </p:nvCxnSpPr>
          <p:spPr bwMode="auto">
            <a:xfrm>
              <a:off x="4754017" y="2064873"/>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9" name="AutoShape 25"/>
            <p:cNvCxnSpPr>
              <a:cxnSpLocks noChangeShapeType="1"/>
            </p:cNvCxnSpPr>
            <p:nvPr/>
          </p:nvCxnSpPr>
          <p:spPr bwMode="auto">
            <a:xfrm>
              <a:off x="8062072" y="2064873"/>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0" name="AutoShape 26"/>
            <p:cNvCxnSpPr>
              <a:cxnSpLocks noChangeShapeType="1"/>
            </p:cNvCxnSpPr>
            <p:nvPr/>
          </p:nvCxnSpPr>
          <p:spPr bwMode="auto">
            <a:xfrm>
              <a:off x="6413573" y="2061401"/>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1" name="AutoShape 44"/>
            <p:cNvCxnSpPr>
              <a:cxnSpLocks noChangeShapeType="1"/>
            </p:cNvCxnSpPr>
            <p:nvPr/>
          </p:nvCxnSpPr>
          <p:spPr bwMode="auto">
            <a:xfrm>
              <a:off x="3944845" y="2061401"/>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2" name="AutoShape 54"/>
            <p:cNvCxnSpPr>
              <a:cxnSpLocks noChangeShapeType="1"/>
            </p:cNvCxnSpPr>
            <p:nvPr/>
          </p:nvCxnSpPr>
          <p:spPr bwMode="auto">
            <a:xfrm flipH="1">
              <a:off x="7662648" y="3010965"/>
              <a:ext cx="0" cy="254996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3" name="AutoShape 55"/>
            <p:cNvCxnSpPr>
              <a:cxnSpLocks noChangeShapeType="1"/>
            </p:cNvCxnSpPr>
            <p:nvPr/>
          </p:nvCxnSpPr>
          <p:spPr bwMode="auto">
            <a:xfrm flipH="1">
              <a:off x="7485345" y="5560927"/>
              <a:ext cx="16940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4" name="AutoShape 34"/>
            <p:cNvCxnSpPr>
              <a:cxnSpLocks noChangeShapeType="1"/>
            </p:cNvCxnSpPr>
            <p:nvPr/>
          </p:nvCxnSpPr>
          <p:spPr bwMode="auto">
            <a:xfrm flipH="1">
              <a:off x="4341893" y="3002246"/>
              <a:ext cx="0" cy="37268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 name="AutoShape 35"/>
            <p:cNvCxnSpPr>
              <a:cxnSpLocks noChangeShapeType="1"/>
            </p:cNvCxnSpPr>
            <p:nvPr/>
          </p:nvCxnSpPr>
          <p:spPr bwMode="auto">
            <a:xfrm flipH="1">
              <a:off x="4170819" y="3373888"/>
              <a:ext cx="16940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6" name="Rectangle 14"/>
            <p:cNvSpPr>
              <a:spLocks noChangeArrowheads="1"/>
            </p:cNvSpPr>
            <p:nvPr/>
          </p:nvSpPr>
          <p:spPr bwMode="auto">
            <a:xfrm>
              <a:off x="1461040" y="2562489"/>
              <a:ext cx="6601032" cy="443835"/>
            </a:xfrm>
            <a:prstGeom prst="rect">
              <a:avLst/>
            </a:prstGeom>
            <a:solidFill>
              <a:schemeClr val="bg2">
                <a:lumMod val="40000"/>
                <a:lumOff val="6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27" name="AutoShape 15"/>
            <p:cNvCxnSpPr>
              <a:cxnSpLocks noChangeShapeType="1"/>
            </p:cNvCxnSpPr>
            <p:nvPr/>
          </p:nvCxnSpPr>
          <p:spPr bwMode="auto">
            <a:xfrm>
              <a:off x="2288305" y="256249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8" name="AutoShape 16"/>
            <p:cNvCxnSpPr>
              <a:cxnSpLocks noChangeShapeType="1"/>
            </p:cNvCxnSpPr>
            <p:nvPr/>
          </p:nvCxnSpPr>
          <p:spPr bwMode="auto">
            <a:xfrm>
              <a:off x="3115571" y="256249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 name="AutoShape 17"/>
            <p:cNvCxnSpPr>
              <a:cxnSpLocks noChangeShapeType="1"/>
            </p:cNvCxnSpPr>
            <p:nvPr/>
          </p:nvCxnSpPr>
          <p:spPr bwMode="auto">
            <a:xfrm>
              <a:off x="3942836" y="256249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 name="AutoShape 18"/>
            <p:cNvCxnSpPr>
              <a:cxnSpLocks noChangeShapeType="1"/>
            </p:cNvCxnSpPr>
            <p:nvPr/>
          </p:nvCxnSpPr>
          <p:spPr bwMode="auto">
            <a:xfrm>
              <a:off x="4754017" y="256249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 name="AutoShape 19"/>
            <p:cNvCxnSpPr>
              <a:cxnSpLocks noChangeShapeType="1"/>
            </p:cNvCxnSpPr>
            <p:nvPr/>
          </p:nvCxnSpPr>
          <p:spPr bwMode="auto">
            <a:xfrm>
              <a:off x="5596360" y="256249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 name="AutoShape 20"/>
            <p:cNvCxnSpPr>
              <a:cxnSpLocks noChangeShapeType="1"/>
            </p:cNvCxnSpPr>
            <p:nvPr/>
          </p:nvCxnSpPr>
          <p:spPr bwMode="auto">
            <a:xfrm>
              <a:off x="6415584" y="256249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3" name="AutoShape 21"/>
            <p:cNvCxnSpPr>
              <a:cxnSpLocks noChangeShapeType="1"/>
            </p:cNvCxnSpPr>
            <p:nvPr/>
          </p:nvCxnSpPr>
          <p:spPr bwMode="auto">
            <a:xfrm>
              <a:off x="7242850" y="2562490"/>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4" name="Text Box 20"/>
            <p:cNvSpPr txBox="1">
              <a:spLocks noChangeArrowheads="1"/>
            </p:cNvSpPr>
            <p:nvPr/>
          </p:nvSpPr>
          <p:spPr bwMode="auto">
            <a:xfrm>
              <a:off x="1476392" y="2614339"/>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D7</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5" name="Text Box 21"/>
            <p:cNvSpPr txBox="1">
              <a:spLocks noChangeArrowheads="1"/>
            </p:cNvSpPr>
            <p:nvPr/>
          </p:nvSpPr>
          <p:spPr bwMode="auto">
            <a:xfrm>
              <a:off x="2313533" y="2614339"/>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D6</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6" name="Text Box 22"/>
            <p:cNvSpPr txBox="1">
              <a:spLocks noChangeArrowheads="1"/>
            </p:cNvSpPr>
            <p:nvPr/>
          </p:nvSpPr>
          <p:spPr bwMode="auto">
            <a:xfrm>
              <a:off x="3135543" y="2614339"/>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D5</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37" name="Text Box 23"/>
            <p:cNvSpPr txBox="1">
              <a:spLocks noChangeArrowheads="1"/>
            </p:cNvSpPr>
            <p:nvPr/>
          </p:nvSpPr>
          <p:spPr bwMode="auto">
            <a:xfrm>
              <a:off x="3965119" y="2614339"/>
              <a:ext cx="82957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2000" dirty="0" smtClean="0">
                  <a:solidFill>
                    <a:srgbClr val="002060"/>
                  </a:solidFill>
                  <a:latin typeface="Times New Roman" pitchFamily="18" charset="0"/>
                  <a:ea typeface="宋体" pitchFamily="2" charset="-122"/>
                  <a:cs typeface="Times New Roman" pitchFamily="18" charset="0"/>
                </a:rPr>
                <a:t>D4</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8" name="Text Box 24"/>
            <p:cNvSpPr txBox="1">
              <a:spLocks noChangeArrowheads="1"/>
            </p:cNvSpPr>
            <p:nvPr/>
          </p:nvSpPr>
          <p:spPr bwMode="auto">
            <a:xfrm>
              <a:off x="4787130" y="2614339"/>
              <a:ext cx="82957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D3</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39" name="Text Box 25"/>
            <p:cNvSpPr txBox="1">
              <a:spLocks noChangeArrowheads="1"/>
            </p:cNvSpPr>
            <p:nvPr/>
          </p:nvSpPr>
          <p:spPr bwMode="auto">
            <a:xfrm>
              <a:off x="5626794" y="2614339"/>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D2</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40" name="Text Box 26"/>
            <p:cNvSpPr txBox="1">
              <a:spLocks noChangeArrowheads="1"/>
            </p:cNvSpPr>
            <p:nvPr/>
          </p:nvSpPr>
          <p:spPr bwMode="auto">
            <a:xfrm>
              <a:off x="6448804" y="2614339"/>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D1</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41" name="Text Box 27"/>
            <p:cNvSpPr txBox="1">
              <a:spLocks noChangeArrowheads="1"/>
            </p:cNvSpPr>
            <p:nvPr/>
          </p:nvSpPr>
          <p:spPr bwMode="auto">
            <a:xfrm>
              <a:off x="7270816" y="2614339"/>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cxnSp>
          <p:nvCxnSpPr>
            <p:cNvPr id="42" name="AutoShape 26"/>
            <p:cNvCxnSpPr>
              <a:cxnSpLocks noChangeShapeType="1"/>
            </p:cNvCxnSpPr>
            <p:nvPr/>
          </p:nvCxnSpPr>
          <p:spPr bwMode="auto">
            <a:xfrm>
              <a:off x="5593846" y="2061401"/>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43" name="Text Box 28"/>
            <p:cNvSpPr txBox="1">
              <a:spLocks noChangeArrowheads="1"/>
            </p:cNvSpPr>
            <p:nvPr/>
          </p:nvSpPr>
          <p:spPr bwMode="auto">
            <a:xfrm>
              <a:off x="5608022" y="2070076"/>
              <a:ext cx="828000"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M/S</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44" name="AutoShape 25"/>
            <p:cNvCxnSpPr>
              <a:cxnSpLocks noChangeShapeType="1"/>
            </p:cNvCxnSpPr>
            <p:nvPr/>
          </p:nvCxnSpPr>
          <p:spPr bwMode="auto">
            <a:xfrm>
              <a:off x="7242265" y="2064873"/>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45" name="Text Box 29"/>
            <p:cNvSpPr txBox="1">
              <a:spLocks noChangeArrowheads="1"/>
            </p:cNvSpPr>
            <p:nvPr/>
          </p:nvSpPr>
          <p:spPr bwMode="auto">
            <a:xfrm>
              <a:off x="7238325" y="2070076"/>
              <a:ext cx="848647"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2000" dirty="0">
                  <a:solidFill>
                    <a:srgbClr val="002060"/>
                  </a:solidFill>
                  <a:latin typeface="Times New Roman" pitchFamily="18" charset="0"/>
                  <a:ea typeface="宋体" pitchFamily="2" charset="-122"/>
                  <a:cs typeface="Times New Roman" pitchFamily="18" charset="0"/>
                </a:rPr>
                <a:t>μ</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PM</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46" name="AutoShape 48"/>
            <p:cNvCxnSpPr>
              <a:cxnSpLocks noChangeShapeType="1"/>
            </p:cNvCxnSpPr>
            <p:nvPr/>
          </p:nvCxnSpPr>
          <p:spPr bwMode="auto">
            <a:xfrm>
              <a:off x="6835792" y="3023349"/>
              <a:ext cx="0" cy="188662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7" name="AutoShape 49"/>
            <p:cNvCxnSpPr>
              <a:cxnSpLocks noChangeShapeType="1"/>
            </p:cNvCxnSpPr>
            <p:nvPr/>
          </p:nvCxnSpPr>
          <p:spPr bwMode="auto">
            <a:xfrm flipH="1">
              <a:off x="6666389" y="4909975"/>
              <a:ext cx="16940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6" name="AutoShape 32"/>
            <p:cNvSpPr>
              <a:spLocks/>
            </p:cNvSpPr>
            <p:nvPr/>
          </p:nvSpPr>
          <p:spPr bwMode="auto">
            <a:xfrm rot="16200000">
              <a:off x="5553985" y="2378995"/>
              <a:ext cx="65963" cy="1538935"/>
            </a:xfrm>
            <a:prstGeom prst="leftBracket">
              <a:avLst>
                <a:gd name="adj" fmla="val 22383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57" name="AutoShape 34"/>
            <p:cNvCxnSpPr>
              <a:cxnSpLocks noChangeShapeType="1"/>
            </p:cNvCxnSpPr>
            <p:nvPr/>
          </p:nvCxnSpPr>
          <p:spPr bwMode="auto">
            <a:xfrm>
              <a:off x="5595878" y="3201944"/>
              <a:ext cx="0" cy="73111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8" name="AutoShape 35"/>
            <p:cNvCxnSpPr>
              <a:cxnSpLocks noChangeShapeType="1"/>
            </p:cNvCxnSpPr>
            <p:nvPr/>
          </p:nvCxnSpPr>
          <p:spPr bwMode="auto">
            <a:xfrm flipH="1">
              <a:off x="5424804" y="3948822"/>
              <a:ext cx="16940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9" name="Text Box 36"/>
            <p:cNvSpPr txBox="1">
              <a:spLocks noChangeArrowheads="1"/>
            </p:cNvSpPr>
            <p:nvPr/>
          </p:nvSpPr>
          <p:spPr bwMode="auto">
            <a:xfrm>
              <a:off x="4051259" y="3800793"/>
              <a:ext cx="177217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fontAlgn="base">
                <a:spcBef>
                  <a:spcPct val="0"/>
                </a:spcBef>
                <a:spcAft>
                  <a:spcPct val="0"/>
                </a:spcAf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a:t>
              </a:r>
              <a:r>
                <a:rPr lang="en-US" altLang="zh-CN" sz="2000" dirty="0" smtClean="0"/>
                <a:t>x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非缓冲</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60" name="Text Box 37"/>
            <p:cNvSpPr txBox="1">
              <a:spLocks noChangeArrowheads="1"/>
            </p:cNvSpPr>
            <p:nvPr/>
          </p:nvSpPr>
          <p:spPr bwMode="auto">
            <a:xfrm>
              <a:off x="3835947" y="4101201"/>
              <a:ext cx="177217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缓冲</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从片</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61" name="Text Box 37"/>
            <p:cNvSpPr txBox="1">
              <a:spLocks noChangeArrowheads="1"/>
            </p:cNvSpPr>
            <p:nvPr/>
          </p:nvSpPr>
          <p:spPr bwMode="auto">
            <a:xfrm>
              <a:off x="3835947" y="4396055"/>
              <a:ext cx="177217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n-US" altLang="zh-CN" sz="2000" dirty="0">
                  <a:solidFill>
                    <a:srgbClr val="002060"/>
                  </a:solidFill>
                  <a:latin typeface="宋体" pitchFamily="2" charset="-122"/>
                  <a:ea typeface="宋体" pitchFamily="2" charset="-122"/>
                  <a:cs typeface="宋体" pitchFamily="2" charset="-122"/>
                </a:rPr>
                <a:t>1</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缓冲</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主片</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grpSp>
      <p:grpSp>
        <p:nvGrpSpPr>
          <p:cNvPr id="48" name="组合 47"/>
          <p:cNvGrpSpPr/>
          <p:nvPr/>
        </p:nvGrpSpPr>
        <p:grpSpPr>
          <a:xfrm>
            <a:off x="1028696" y="2070076"/>
            <a:ext cx="396875" cy="1012263"/>
            <a:chOff x="434696" y="2251218"/>
            <a:chExt cx="396875" cy="1012263"/>
          </a:xfrm>
        </p:grpSpPr>
        <p:sp>
          <p:nvSpPr>
            <p:cNvPr id="49" name="Rectangle 4"/>
            <p:cNvSpPr>
              <a:spLocks noChangeArrowheads="1"/>
            </p:cNvSpPr>
            <p:nvPr/>
          </p:nvSpPr>
          <p:spPr bwMode="auto">
            <a:xfrm>
              <a:off x="471531" y="2743631"/>
              <a:ext cx="304800" cy="442800"/>
            </a:xfrm>
            <a:prstGeom prst="rect">
              <a:avLst/>
            </a:prstGeom>
            <a:solidFill>
              <a:schemeClr val="accent6">
                <a:lumMod val="20000"/>
                <a:lumOff val="80000"/>
              </a:schemeClr>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Times New Roman" pitchFamily="18" charset="0"/>
                <a:cs typeface="Times New Roman" pitchFamily="18" charset="0"/>
              </a:endParaRPr>
            </a:p>
          </p:txBody>
        </p:sp>
        <p:sp>
          <p:nvSpPr>
            <p:cNvPr id="50" name="Text Box 2"/>
            <p:cNvSpPr txBox="1">
              <a:spLocks noChangeArrowheads="1"/>
            </p:cNvSpPr>
            <p:nvPr/>
          </p:nvSpPr>
          <p:spPr bwMode="auto">
            <a:xfrm>
              <a:off x="434696" y="2795481"/>
              <a:ext cx="396875"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1</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sp>
          <p:nvSpPr>
            <p:cNvPr id="51" name="Text Box 3"/>
            <p:cNvSpPr txBox="1">
              <a:spLocks noChangeArrowheads="1"/>
            </p:cNvSpPr>
            <p:nvPr/>
          </p:nvSpPr>
          <p:spPr bwMode="auto">
            <a:xfrm>
              <a:off x="434696" y="2251218"/>
              <a:ext cx="396875" cy="43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A0</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val="4069669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4528804" cy="584775"/>
          </a:xfrm>
          <a:noFill/>
        </p:spPr>
        <p:txBody>
          <a:bodyPr vert="horz" wrap="none" lIns="91440" tIns="45720" rIns="91440" bIns="45720" rtlCol="0" anchor="ctr" anchorCtr="0">
            <a:spAutoFit/>
          </a:bodyPr>
          <a:lstStyle/>
          <a:p>
            <a:pPr algn="l"/>
            <a:r>
              <a:rPr lang="zh-CN" altLang="en-US" sz="3200" b="0" spc="0" dirty="0">
                <a:solidFill>
                  <a:schemeClr val="tx1"/>
                </a:solidFill>
                <a:ea typeface="黑体" pitchFamily="49" charset="-122"/>
              </a:rPr>
              <a:t>（</a:t>
            </a:r>
            <a:r>
              <a:rPr lang="en-US" altLang="zh-CN" sz="3200" b="0" spc="0" dirty="0">
                <a:solidFill>
                  <a:schemeClr val="tx1"/>
                </a:solidFill>
                <a:ea typeface="黑体" pitchFamily="49" charset="-122"/>
              </a:rPr>
              <a:t>1）OCW1 </a:t>
            </a:r>
            <a:r>
              <a:rPr lang="zh-CN" altLang="zh-CN" sz="3200" b="0" spc="0" dirty="0">
                <a:solidFill>
                  <a:schemeClr val="tx1"/>
                </a:solidFill>
                <a:ea typeface="黑体" pitchFamily="49" charset="-122"/>
              </a:rPr>
              <a:t>中断屏蔽字</a:t>
            </a:r>
            <a:endParaRPr lang="zh-CN" altLang="en-US" sz="3200" b="0" spc="0" dirty="0">
              <a:solidFill>
                <a:schemeClr val="tx1"/>
              </a:solidFill>
              <a:ea typeface="黑体" pitchFamily="49" charset="-122"/>
            </a:endParaRPr>
          </a:p>
        </p:txBody>
      </p:sp>
      <p:sp>
        <p:nvSpPr>
          <p:cNvPr id="12"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8.3.6  8259A</a:t>
            </a:r>
            <a:r>
              <a:rPr lang="zh-CN" altLang="zh-CN" smtClean="0"/>
              <a:t>的控制字</a:t>
            </a:r>
            <a:endParaRPr lang="zh-CN" altLang="en-US" dirty="0"/>
          </a:p>
        </p:txBody>
      </p:sp>
      <p:sp>
        <p:nvSpPr>
          <p:cNvPr id="5" name="矩形 4"/>
          <p:cNvSpPr/>
          <p:nvPr/>
        </p:nvSpPr>
        <p:spPr>
          <a:xfrm>
            <a:off x="324000" y="1788582"/>
            <a:ext cx="8496000" cy="4428000"/>
          </a:xfrm>
          <a:prstGeom prst="rect">
            <a:avLst/>
          </a:prstGeom>
          <a:solidFill>
            <a:schemeClr val="bg2">
              <a:lumMod val="20000"/>
              <a:lumOff val="80000"/>
              <a:alpha val="49804"/>
            </a:scheme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Text Box 27"/>
          <p:cNvSpPr txBox="1">
            <a:spLocks noChangeArrowheads="1"/>
          </p:cNvSpPr>
          <p:nvPr/>
        </p:nvSpPr>
        <p:spPr bwMode="auto">
          <a:xfrm>
            <a:off x="891663" y="2085290"/>
            <a:ext cx="742422"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M7</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7" name="Text Box 45"/>
          <p:cNvSpPr txBox="1">
            <a:spLocks noChangeArrowheads="1"/>
          </p:cNvSpPr>
          <p:nvPr/>
        </p:nvSpPr>
        <p:spPr bwMode="auto">
          <a:xfrm>
            <a:off x="2999567" y="2085290"/>
            <a:ext cx="729840"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zh-CN"/>
            </a:defPPr>
            <a:lvl1pPr marR="0" lvl="0" indent="0" algn="ctr" fontAlgn="base">
              <a:lnSpc>
                <a:spcPct val="100000"/>
              </a:lnSpc>
              <a:spcBef>
                <a:spcPct val="0"/>
              </a:spcBef>
              <a:spcAft>
                <a:spcPct val="0"/>
              </a:spcAft>
              <a:buClrTx/>
              <a:buSzTx/>
              <a:buFontTx/>
              <a:buNone/>
              <a:tabLst/>
              <a:defRPr sz="2000">
                <a:solidFill>
                  <a:srgbClr val="002060"/>
                </a:solidFill>
                <a:latin typeface="宋体" pitchFamily="2" charset="-122"/>
                <a:ea typeface="宋体" pitchFamily="2" charset="-122"/>
                <a:cs typeface="宋体" pitchFamily="2" charset="-122"/>
              </a:defRPr>
            </a:lvl1pPr>
          </a:lstStyle>
          <a:p>
            <a:r>
              <a:rPr lang="en-US" altLang="zh-CN" dirty="0" smtClean="0"/>
              <a:t>M4</a:t>
            </a:r>
            <a:endParaRPr lang="zh-CN" altLang="en-US" dirty="0"/>
          </a:p>
          <a:p>
            <a:endParaRPr lang="zh-CN" dirty="0"/>
          </a:p>
        </p:txBody>
      </p:sp>
      <p:sp>
        <p:nvSpPr>
          <p:cNvPr id="8" name="Text Box 28"/>
          <p:cNvSpPr txBox="1">
            <a:spLocks noChangeArrowheads="1"/>
          </p:cNvSpPr>
          <p:nvPr/>
        </p:nvSpPr>
        <p:spPr bwMode="auto">
          <a:xfrm>
            <a:off x="3706689" y="2085290"/>
            <a:ext cx="721686"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M3</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9" name="AutoShape 23"/>
          <p:cNvCxnSpPr>
            <a:cxnSpLocks noChangeShapeType="1"/>
          </p:cNvCxnSpPr>
          <p:nvPr/>
        </p:nvCxnSpPr>
        <p:spPr bwMode="auto">
          <a:xfrm>
            <a:off x="873262" y="2076614"/>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 name="AutoShape 24"/>
          <p:cNvCxnSpPr>
            <a:cxnSpLocks noChangeShapeType="1"/>
          </p:cNvCxnSpPr>
          <p:nvPr/>
        </p:nvCxnSpPr>
        <p:spPr bwMode="auto">
          <a:xfrm>
            <a:off x="3694555" y="2080087"/>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1" name="AutoShape 25"/>
          <p:cNvCxnSpPr>
            <a:cxnSpLocks noChangeShapeType="1"/>
          </p:cNvCxnSpPr>
          <p:nvPr/>
        </p:nvCxnSpPr>
        <p:spPr bwMode="auto">
          <a:xfrm>
            <a:off x="6528767" y="2080087"/>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3" name="AutoShape 44"/>
          <p:cNvCxnSpPr>
            <a:cxnSpLocks noChangeShapeType="1"/>
          </p:cNvCxnSpPr>
          <p:nvPr/>
        </p:nvCxnSpPr>
        <p:spPr bwMode="auto">
          <a:xfrm>
            <a:off x="3001289" y="2076615"/>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14" name="Rectangle 14"/>
          <p:cNvSpPr>
            <a:spLocks noChangeArrowheads="1"/>
          </p:cNvSpPr>
          <p:nvPr/>
        </p:nvSpPr>
        <p:spPr bwMode="auto">
          <a:xfrm>
            <a:off x="873262" y="2577703"/>
            <a:ext cx="5655505" cy="443835"/>
          </a:xfrm>
          <a:prstGeom prst="rect">
            <a:avLst/>
          </a:prstGeom>
          <a:solidFill>
            <a:schemeClr val="accent6">
              <a:lumMod val="20000"/>
              <a:lumOff val="8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15" name="AutoShape 15"/>
          <p:cNvCxnSpPr>
            <a:cxnSpLocks noChangeShapeType="1"/>
          </p:cNvCxnSpPr>
          <p:nvPr/>
        </p:nvCxnSpPr>
        <p:spPr bwMode="auto">
          <a:xfrm>
            <a:off x="1582030"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 name="AutoShape 16"/>
          <p:cNvCxnSpPr>
            <a:cxnSpLocks noChangeShapeType="1"/>
          </p:cNvCxnSpPr>
          <p:nvPr/>
        </p:nvCxnSpPr>
        <p:spPr bwMode="auto">
          <a:xfrm>
            <a:off x="2290799"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 name="AutoShape 17"/>
          <p:cNvCxnSpPr>
            <a:cxnSpLocks noChangeShapeType="1"/>
          </p:cNvCxnSpPr>
          <p:nvPr/>
        </p:nvCxnSpPr>
        <p:spPr bwMode="auto">
          <a:xfrm>
            <a:off x="2999567"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 name="AutoShape 18"/>
          <p:cNvCxnSpPr>
            <a:cxnSpLocks noChangeShapeType="1"/>
          </p:cNvCxnSpPr>
          <p:nvPr/>
        </p:nvCxnSpPr>
        <p:spPr bwMode="auto">
          <a:xfrm>
            <a:off x="3694555"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 name="AutoShape 19"/>
          <p:cNvCxnSpPr>
            <a:cxnSpLocks noChangeShapeType="1"/>
          </p:cNvCxnSpPr>
          <p:nvPr/>
        </p:nvCxnSpPr>
        <p:spPr bwMode="auto">
          <a:xfrm>
            <a:off x="4416242"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0" name="AutoShape 20"/>
          <p:cNvCxnSpPr>
            <a:cxnSpLocks noChangeShapeType="1"/>
          </p:cNvCxnSpPr>
          <p:nvPr/>
        </p:nvCxnSpPr>
        <p:spPr bwMode="auto">
          <a:xfrm>
            <a:off x="5118121"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1" name="AutoShape 21"/>
          <p:cNvCxnSpPr>
            <a:cxnSpLocks noChangeShapeType="1"/>
          </p:cNvCxnSpPr>
          <p:nvPr/>
        </p:nvCxnSpPr>
        <p:spPr bwMode="auto">
          <a:xfrm>
            <a:off x="5826890"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2" name="Text Box 20"/>
          <p:cNvSpPr txBox="1">
            <a:spLocks noChangeArrowheads="1"/>
          </p:cNvSpPr>
          <p:nvPr/>
        </p:nvSpPr>
        <p:spPr bwMode="auto">
          <a:xfrm>
            <a:off x="886415" y="2629553"/>
            <a:ext cx="710748"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D7</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3" name="Text Box 21"/>
          <p:cNvSpPr txBox="1">
            <a:spLocks noChangeArrowheads="1"/>
          </p:cNvSpPr>
          <p:nvPr/>
        </p:nvSpPr>
        <p:spPr bwMode="auto">
          <a:xfrm>
            <a:off x="1603645" y="2629553"/>
            <a:ext cx="710748"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D6</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4" name="Text Box 22"/>
          <p:cNvSpPr txBox="1">
            <a:spLocks noChangeArrowheads="1"/>
          </p:cNvSpPr>
          <p:nvPr/>
        </p:nvSpPr>
        <p:spPr bwMode="auto">
          <a:xfrm>
            <a:off x="2307910" y="2629553"/>
            <a:ext cx="710748"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D5</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25" name="Text Box 23"/>
          <p:cNvSpPr txBox="1">
            <a:spLocks noChangeArrowheads="1"/>
          </p:cNvSpPr>
          <p:nvPr/>
        </p:nvSpPr>
        <p:spPr bwMode="auto">
          <a:xfrm>
            <a:off x="3018659" y="2629553"/>
            <a:ext cx="710749"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D4</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6" name="Text Box 24"/>
          <p:cNvSpPr txBox="1">
            <a:spLocks noChangeArrowheads="1"/>
          </p:cNvSpPr>
          <p:nvPr/>
        </p:nvSpPr>
        <p:spPr bwMode="auto">
          <a:xfrm>
            <a:off x="3722925" y="2629553"/>
            <a:ext cx="710749"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D3</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27" name="Text Box 25"/>
          <p:cNvSpPr txBox="1">
            <a:spLocks noChangeArrowheads="1"/>
          </p:cNvSpPr>
          <p:nvPr/>
        </p:nvSpPr>
        <p:spPr bwMode="auto">
          <a:xfrm>
            <a:off x="4442316" y="2629553"/>
            <a:ext cx="710748"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D2</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28" name="Text Box 26"/>
          <p:cNvSpPr txBox="1">
            <a:spLocks noChangeArrowheads="1"/>
          </p:cNvSpPr>
          <p:nvPr/>
        </p:nvSpPr>
        <p:spPr bwMode="auto">
          <a:xfrm>
            <a:off x="5146582" y="2629553"/>
            <a:ext cx="710748"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D1</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29" name="Text Box 27"/>
          <p:cNvSpPr txBox="1">
            <a:spLocks noChangeArrowheads="1"/>
          </p:cNvSpPr>
          <p:nvPr/>
        </p:nvSpPr>
        <p:spPr bwMode="auto">
          <a:xfrm>
            <a:off x="5850850" y="2629553"/>
            <a:ext cx="710748"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cxnSp>
        <p:nvCxnSpPr>
          <p:cNvPr id="30" name="AutoShape 26"/>
          <p:cNvCxnSpPr>
            <a:cxnSpLocks noChangeShapeType="1"/>
          </p:cNvCxnSpPr>
          <p:nvPr/>
        </p:nvCxnSpPr>
        <p:spPr bwMode="auto">
          <a:xfrm>
            <a:off x="4414088" y="2076615"/>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2" name="AutoShape 23"/>
          <p:cNvCxnSpPr>
            <a:cxnSpLocks noChangeShapeType="1"/>
          </p:cNvCxnSpPr>
          <p:nvPr/>
        </p:nvCxnSpPr>
        <p:spPr bwMode="auto">
          <a:xfrm>
            <a:off x="1592684" y="2076614"/>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3" name="AutoShape 23"/>
          <p:cNvCxnSpPr>
            <a:cxnSpLocks noChangeShapeType="1"/>
          </p:cNvCxnSpPr>
          <p:nvPr/>
        </p:nvCxnSpPr>
        <p:spPr bwMode="auto">
          <a:xfrm>
            <a:off x="2290799" y="2076614"/>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34" name="Text Box 27"/>
          <p:cNvSpPr txBox="1">
            <a:spLocks noChangeArrowheads="1"/>
          </p:cNvSpPr>
          <p:nvPr/>
        </p:nvSpPr>
        <p:spPr bwMode="auto">
          <a:xfrm>
            <a:off x="1567376" y="2085290"/>
            <a:ext cx="742422"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M6</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35" name="Text Box 27"/>
          <p:cNvSpPr txBox="1">
            <a:spLocks noChangeArrowheads="1"/>
          </p:cNvSpPr>
          <p:nvPr/>
        </p:nvSpPr>
        <p:spPr bwMode="auto">
          <a:xfrm>
            <a:off x="2272582" y="2085290"/>
            <a:ext cx="742422"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M5</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89" name="Text Box 45"/>
          <p:cNvSpPr txBox="1">
            <a:spLocks noChangeArrowheads="1"/>
          </p:cNvSpPr>
          <p:nvPr/>
        </p:nvSpPr>
        <p:spPr bwMode="auto">
          <a:xfrm>
            <a:off x="5109728" y="2085290"/>
            <a:ext cx="729840"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zh-CN"/>
            </a:defPPr>
            <a:lvl1pPr marR="0" lvl="0" indent="0" algn="ctr" fontAlgn="base">
              <a:lnSpc>
                <a:spcPct val="100000"/>
              </a:lnSpc>
              <a:spcBef>
                <a:spcPct val="0"/>
              </a:spcBef>
              <a:spcAft>
                <a:spcPct val="0"/>
              </a:spcAft>
              <a:buClrTx/>
              <a:buSzTx/>
              <a:buFontTx/>
              <a:buNone/>
              <a:tabLst/>
              <a:defRPr sz="2000">
                <a:solidFill>
                  <a:srgbClr val="002060"/>
                </a:solidFill>
                <a:latin typeface="宋体" pitchFamily="2" charset="-122"/>
                <a:ea typeface="宋体" pitchFamily="2" charset="-122"/>
                <a:cs typeface="宋体" pitchFamily="2" charset="-122"/>
              </a:defRPr>
            </a:lvl1pPr>
          </a:lstStyle>
          <a:p>
            <a:r>
              <a:rPr lang="en-US" altLang="zh-CN" dirty="0" smtClean="0"/>
              <a:t>M1</a:t>
            </a:r>
            <a:endParaRPr lang="zh-CN" altLang="en-US" dirty="0"/>
          </a:p>
          <a:p>
            <a:endParaRPr lang="zh-CN" dirty="0"/>
          </a:p>
        </p:txBody>
      </p:sp>
      <p:sp>
        <p:nvSpPr>
          <p:cNvPr id="90" name="Text Box 28"/>
          <p:cNvSpPr txBox="1">
            <a:spLocks noChangeArrowheads="1"/>
          </p:cNvSpPr>
          <p:nvPr/>
        </p:nvSpPr>
        <p:spPr bwMode="auto">
          <a:xfrm>
            <a:off x="5829234" y="2085290"/>
            <a:ext cx="721686"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M0</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91" name="AutoShape 24"/>
          <p:cNvCxnSpPr>
            <a:cxnSpLocks noChangeShapeType="1"/>
          </p:cNvCxnSpPr>
          <p:nvPr/>
        </p:nvCxnSpPr>
        <p:spPr bwMode="auto">
          <a:xfrm>
            <a:off x="5824712" y="2080087"/>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2" name="AutoShape 44"/>
          <p:cNvCxnSpPr>
            <a:cxnSpLocks noChangeShapeType="1"/>
          </p:cNvCxnSpPr>
          <p:nvPr/>
        </p:nvCxnSpPr>
        <p:spPr bwMode="auto">
          <a:xfrm>
            <a:off x="5099159" y="2080087"/>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94" name="Text Box 28"/>
          <p:cNvSpPr txBox="1">
            <a:spLocks noChangeArrowheads="1"/>
          </p:cNvSpPr>
          <p:nvPr/>
        </p:nvSpPr>
        <p:spPr bwMode="auto">
          <a:xfrm>
            <a:off x="4403774" y="2085290"/>
            <a:ext cx="721686"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M2</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grpSp>
        <p:nvGrpSpPr>
          <p:cNvPr id="109" name="组合 108"/>
          <p:cNvGrpSpPr/>
          <p:nvPr/>
        </p:nvGrpSpPr>
        <p:grpSpPr>
          <a:xfrm>
            <a:off x="6050719" y="3037428"/>
            <a:ext cx="2769281" cy="832408"/>
            <a:chOff x="7236296" y="3021662"/>
            <a:chExt cx="2769281" cy="832408"/>
          </a:xfrm>
        </p:grpSpPr>
        <p:sp>
          <p:nvSpPr>
            <p:cNvPr id="95" name="Text Box 53"/>
            <p:cNvSpPr txBox="1">
              <a:spLocks noChangeArrowheads="1"/>
            </p:cNvSpPr>
            <p:nvPr/>
          </p:nvSpPr>
          <p:spPr bwMode="auto">
            <a:xfrm>
              <a:off x="7450201" y="3128396"/>
              <a:ext cx="2555376"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禁止</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IR0</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端中断请求</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96" name="Text Box 56"/>
            <p:cNvSpPr txBox="1">
              <a:spLocks noChangeArrowheads="1"/>
            </p:cNvSpPr>
            <p:nvPr/>
          </p:nvSpPr>
          <p:spPr bwMode="auto">
            <a:xfrm>
              <a:off x="7450199" y="3414619"/>
              <a:ext cx="2555378"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允许</a:t>
              </a:r>
              <a:r>
                <a:rPr lang="en-US" altLang="zh-CN" sz="2000" dirty="0" smtClean="0">
                  <a:solidFill>
                    <a:srgbClr val="002060"/>
                  </a:solidFill>
                  <a:latin typeface="宋体" pitchFamily="2" charset="-122"/>
                  <a:ea typeface="宋体" pitchFamily="2" charset="-122"/>
                  <a:cs typeface="宋体" pitchFamily="2" charset="-122"/>
                </a:rPr>
                <a:t>IR0</a:t>
              </a:r>
              <a:r>
                <a:rPr lang="zh-CN" altLang="en-US" sz="2000" dirty="0" smtClean="0">
                  <a:solidFill>
                    <a:srgbClr val="002060"/>
                  </a:solidFill>
                  <a:latin typeface="宋体" pitchFamily="2" charset="-122"/>
                  <a:ea typeface="宋体" pitchFamily="2" charset="-122"/>
                  <a:cs typeface="宋体" pitchFamily="2" charset="-122"/>
                </a:rPr>
                <a:t>端中断请求</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97" name="AutoShape 54"/>
            <p:cNvCxnSpPr>
              <a:cxnSpLocks noChangeShapeType="1"/>
            </p:cNvCxnSpPr>
            <p:nvPr/>
          </p:nvCxnSpPr>
          <p:spPr bwMode="auto">
            <a:xfrm>
              <a:off x="7236296" y="3021662"/>
              <a:ext cx="0" cy="27542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8" name="AutoShape 55"/>
            <p:cNvCxnSpPr>
              <a:cxnSpLocks noChangeShapeType="1"/>
            </p:cNvCxnSpPr>
            <p:nvPr/>
          </p:nvCxnSpPr>
          <p:spPr bwMode="auto">
            <a:xfrm flipH="1">
              <a:off x="7238954" y="3297088"/>
              <a:ext cx="16940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
        <p:nvSpPr>
          <p:cNvPr id="99" name="Text Box 53"/>
          <p:cNvSpPr txBox="1">
            <a:spLocks noChangeArrowheads="1"/>
          </p:cNvSpPr>
          <p:nvPr/>
        </p:nvSpPr>
        <p:spPr bwMode="auto">
          <a:xfrm>
            <a:off x="1495652" y="5383809"/>
            <a:ext cx="3230879"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禁止</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IR7</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端中断请求</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00" name="Text Box 56"/>
          <p:cNvSpPr txBox="1">
            <a:spLocks noChangeArrowheads="1"/>
          </p:cNvSpPr>
          <p:nvPr/>
        </p:nvSpPr>
        <p:spPr bwMode="auto">
          <a:xfrm>
            <a:off x="1495650" y="5670032"/>
            <a:ext cx="3230881"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允许</a:t>
            </a:r>
            <a:r>
              <a:rPr lang="en-US" altLang="zh-CN" sz="2000" dirty="0" smtClean="0">
                <a:solidFill>
                  <a:srgbClr val="002060"/>
                </a:solidFill>
                <a:latin typeface="宋体" pitchFamily="2" charset="-122"/>
                <a:ea typeface="宋体" pitchFamily="2" charset="-122"/>
                <a:cs typeface="宋体" pitchFamily="2" charset="-122"/>
              </a:rPr>
              <a:t>IR7</a:t>
            </a:r>
            <a:r>
              <a:rPr lang="zh-CN" altLang="en-US" sz="2000" dirty="0" smtClean="0">
                <a:solidFill>
                  <a:srgbClr val="002060"/>
                </a:solidFill>
                <a:latin typeface="宋体" pitchFamily="2" charset="-122"/>
                <a:ea typeface="宋体" pitchFamily="2" charset="-122"/>
                <a:cs typeface="宋体" pitchFamily="2" charset="-122"/>
              </a:rPr>
              <a:t>端中断请求</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101" name="AutoShape 54"/>
          <p:cNvCxnSpPr>
            <a:cxnSpLocks noChangeShapeType="1"/>
          </p:cNvCxnSpPr>
          <p:nvPr/>
        </p:nvCxnSpPr>
        <p:spPr bwMode="auto">
          <a:xfrm>
            <a:off x="1235280" y="3030021"/>
            <a:ext cx="0" cy="25402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02" name="AutoShape 55"/>
          <p:cNvCxnSpPr>
            <a:cxnSpLocks noChangeShapeType="1"/>
          </p:cNvCxnSpPr>
          <p:nvPr/>
        </p:nvCxnSpPr>
        <p:spPr bwMode="auto">
          <a:xfrm flipH="1">
            <a:off x="1235280" y="5570292"/>
            <a:ext cx="16940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3" name="Text Box 53"/>
          <p:cNvSpPr txBox="1">
            <a:spLocks noChangeArrowheads="1"/>
          </p:cNvSpPr>
          <p:nvPr/>
        </p:nvSpPr>
        <p:spPr bwMode="auto">
          <a:xfrm>
            <a:off x="2212245" y="4718434"/>
            <a:ext cx="3230879"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禁止</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IR6</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端中断请求</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04" name="Text Box 56"/>
          <p:cNvSpPr txBox="1">
            <a:spLocks noChangeArrowheads="1"/>
          </p:cNvSpPr>
          <p:nvPr/>
        </p:nvSpPr>
        <p:spPr bwMode="auto">
          <a:xfrm>
            <a:off x="2212243" y="5004657"/>
            <a:ext cx="3230881"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允许</a:t>
            </a:r>
            <a:r>
              <a:rPr lang="en-US" altLang="zh-CN" sz="2000" dirty="0" smtClean="0">
                <a:solidFill>
                  <a:srgbClr val="002060"/>
                </a:solidFill>
                <a:latin typeface="宋体" pitchFamily="2" charset="-122"/>
                <a:ea typeface="宋体" pitchFamily="2" charset="-122"/>
                <a:cs typeface="宋体" pitchFamily="2" charset="-122"/>
              </a:rPr>
              <a:t>IR6</a:t>
            </a:r>
            <a:r>
              <a:rPr lang="zh-CN" altLang="en-US" sz="2000" dirty="0" smtClean="0">
                <a:solidFill>
                  <a:srgbClr val="002060"/>
                </a:solidFill>
                <a:latin typeface="宋体" pitchFamily="2" charset="-122"/>
                <a:ea typeface="宋体" pitchFamily="2" charset="-122"/>
                <a:cs typeface="宋体" pitchFamily="2" charset="-122"/>
              </a:rPr>
              <a:t>端中断请求</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105" name="AutoShape 54"/>
          <p:cNvCxnSpPr>
            <a:cxnSpLocks noChangeShapeType="1"/>
          </p:cNvCxnSpPr>
          <p:nvPr/>
        </p:nvCxnSpPr>
        <p:spPr bwMode="auto">
          <a:xfrm>
            <a:off x="1951873" y="3030021"/>
            <a:ext cx="0" cy="187489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06" name="AutoShape 55"/>
          <p:cNvCxnSpPr>
            <a:cxnSpLocks noChangeShapeType="1"/>
          </p:cNvCxnSpPr>
          <p:nvPr/>
        </p:nvCxnSpPr>
        <p:spPr bwMode="auto">
          <a:xfrm flipH="1">
            <a:off x="1951873" y="4904917"/>
            <a:ext cx="169403"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8" name="Text Box 53"/>
          <p:cNvSpPr txBox="1">
            <a:spLocks noChangeArrowheads="1"/>
          </p:cNvSpPr>
          <p:nvPr/>
        </p:nvSpPr>
        <p:spPr bwMode="auto">
          <a:xfrm rot="20117878">
            <a:off x="4246448" y="3895688"/>
            <a:ext cx="1348941"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 ……</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grpSp>
        <p:nvGrpSpPr>
          <p:cNvPr id="42" name="组合 41"/>
          <p:cNvGrpSpPr/>
          <p:nvPr/>
        </p:nvGrpSpPr>
        <p:grpSpPr>
          <a:xfrm>
            <a:off x="404480" y="2069524"/>
            <a:ext cx="396875" cy="976263"/>
            <a:chOff x="434696" y="2251218"/>
            <a:chExt cx="396875" cy="976263"/>
          </a:xfrm>
        </p:grpSpPr>
        <p:sp>
          <p:nvSpPr>
            <p:cNvPr id="43" name="Rectangle 4"/>
            <p:cNvSpPr>
              <a:spLocks noChangeArrowheads="1"/>
            </p:cNvSpPr>
            <p:nvPr/>
          </p:nvSpPr>
          <p:spPr bwMode="auto">
            <a:xfrm>
              <a:off x="471531" y="2743631"/>
              <a:ext cx="304800" cy="442800"/>
            </a:xfrm>
            <a:prstGeom prst="rect">
              <a:avLst/>
            </a:prstGeom>
            <a:solidFill>
              <a:schemeClr val="accent6">
                <a:lumMod val="20000"/>
                <a:lumOff val="80000"/>
              </a:schemeClr>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Times New Roman" pitchFamily="18" charset="0"/>
                <a:cs typeface="Times New Roman" pitchFamily="18" charset="0"/>
              </a:endParaRPr>
            </a:p>
          </p:txBody>
        </p:sp>
        <p:sp>
          <p:nvSpPr>
            <p:cNvPr id="44" name="Text Box 2"/>
            <p:cNvSpPr txBox="1">
              <a:spLocks noChangeArrowheads="1"/>
            </p:cNvSpPr>
            <p:nvPr/>
          </p:nvSpPr>
          <p:spPr bwMode="auto">
            <a:xfrm>
              <a:off x="434696" y="2795481"/>
              <a:ext cx="396875"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1</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sp>
          <p:nvSpPr>
            <p:cNvPr id="45" name="Text Box 3"/>
            <p:cNvSpPr txBox="1">
              <a:spLocks noChangeArrowheads="1"/>
            </p:cNvSpPr>
            <p:nvPr/>
          </p:nvSpPr>
          <p:spPr bwMode="auto">
            <a:xfrm>
              <a:off x="434696" y="2251218"/>
              <a:ext cx="396875"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A0</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val="649661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8222123" cy="584775"/>
          </a:xfrm>
          <a:noFill/>
        </p:spPr>
        <p:txBody>
          <a:bodyPr vert="horz" wrap="none" lIns="91440" tIns="45720" rIns="91440" bIns="45720" rtlCol="0" anchor="ctr" anchorCtr="0">
            <a:spAutoFit/>
          </a:bodyPr>
          <a:lstStyle/>
          <a:p>
            <a:pPr algn="l"/>
            <a:r>
              <a:rPr lang="zh-CN" altLang="en-US" sz="3200" b="0" spc="0" dirty="0">
                <a:solidFill>
                  <a:schemeClr val="tx1"/>
                </a:solidFill>
                <a:ea typeface="黑体" pitchFamily="49" charset="-122"/>
              </a:rPr>
              <a:t>（</a:t>
            </a:r>
            <a:r>
              <a:rPr lang="en-US" altLang="zh-CN" sz="3200" b="0" spc="0" dirty="0">
                <a:solidFill>
                  <a:schemeClr val="tx1"/>
                </a:solidFill>
                <a:ea typeface="黑体" pitchFamily="49" charset="-122"/>
              </a:rPr>
              <a:t>2）OCW2 </a:t>
            </a:r>
            <a:r>
              <a:rPr lang="zh-CN" altLang="zh-CN" sz="3200" b="0" spc="0" dirty="0">
                <a:solidFill>
                  <a:schemeClr val="tx1"/>
                </a:solidFill>
                <a:ea typeface="黑体" pitchFamily="49" charset="-122"/>
              </a:rPr>
              <a:t>设置中断优先级和中断结束方式</a:t>
            </a:r>
            <a:endParaRPr lang="zh-CN" altLang="en-US" sz="3200" b="0" spc="0" dirty="0">
              <a:solidFill>
                <a:schemeClr val="tx1"/>
              </a:solidFill>
              <a:ea typeface="黑体" pitchFamily="49" charset="-122"/>
            </a:endParaRPr>
          </a:p>
        </p:txBody>
      </p:sp>
      <p:sp>
        <p:nvSpPr>
          <p:cNvPr id="12"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8.3.6  8259A</a:t>
            </a:r>
            <a:r>
              <a:rPr lang="zh-CN" altLang="zh-CN" smtClean="0"/>
              <a:t>的控制字</a:t>
            </a:r>
            <a:endParaRPr lang="zh-CN" altLang="en-US" dirty="0"/>
          </a:p>
        </p:txBody>
      </p:sp>
      <p:grpSp>
        <p:nvGrpSpPr>
          <p:cNvPr id="4" name="组合 3"/>
          <p:cNvGrpSpPr/>
          <p:nvPr/>
        </p:nvGrpSpPr>
        <p:grpSpPr>
          <a:xfrm>
            <a:off x="489810" y="1902886"/>
            <a:ext cx="8416958" cy="4438319"/>
            <a:chOff x="489810" y="1902886"/>
            <a:chExt cx="8416958" cy="4438319"/>
          </a:xfrm>
        </p:grpSpPr>
        <p:sp>
          <p:nvSpPr>
            <p:cNvPr id="5" name="矩形 4"/>
            <p:cNvSpPr/>
            <p:nvPr/>
          </p:nvSpPr>
          <p:spPr>
            <a:xfrm>
              <a:off x="489810" y="1902886"/>
              <a:ext cx="8136904" cy="4356000"/>
            </a:xfrm>
            <a:prstGeom prst="rect">
              <a:avLst/>
            </a:prstGeom>
            <a:solidFill>
              <a:schemeClr val="bg2">
                <a:lumMod val="20000"/>
                <a:lumOff val="80000"/>
                <a:alpha val="49804"/>
              </a:schemeClr>
            </a:solidFill>
            <a:ln w="952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22" name="Text Box 27"/>
            <p:cNvSpPr txBox="1">
              <a:spLocks noChangeArrowheads="1"/>
            </p:cNvSpPr>
            <p:nvPr/>
          </p:nvSpPr>
          <p:spPr bwMode="auto">
            <a:xfrm>
              <a:off x="1337974" y="2085290"/>
              <a:ext cx="907862"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R</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24" name="Text Box 28"/>
            <p:cNvSpPr txBox="1">
              <a:spLocks noChangeArrowheads="1"/>
            </p:cNvSpPr>
            <p:nvPr/>
          </p:nvSpPr>
          <p:spPr bwMode="auto">
            <a:xfrm>
              <a:off x="3934477" y="2085290"/>
              <a:ext cx="171085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特征位</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25" name="AutoShape 23"/>
            <p:cNvCxnSpPr>
              <a:cxnSpLocks noChangeShapeType="1"/>
            </p:cNvCxnSpPr>
            <p:nvPr/>
          </p:nvCxnSpPr>
          <p:spPr bwMode="auto">
            <a:xfrm>
              <a:off x="1342769" y="2076614"/>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7" name="AutoShape 25"/>
            <p:cNvCxnSpPr>
              <a:cxnSpLocks noChangeShapeType="1"/>
            </p:cNvCxnSpPr>
            <p:nvPr/>
          </p:nvCxnSpPr>
          <p:spPr bwMode="auto">
            <a:xfrm>
              <a:off x="8217593" y="2080087"/>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8" name="AutoShape 44"/>
            <p:cNvCxnSpPr>
              <a:cxnSpLocks noChangeShapeType="1"/>
            </p:cNvCxnSpPr>
            <p:nvPr/>
          </p:nvCxnSpPr>
          <p:spPr bwMode="auto">
            <a:xfrm>
              <a:off x="3917705" y="2076615"/>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29" name="Rectangle 14"/>
            <p:cNvSpPr>
              <a:spLocks noChangeArrowheads="1"/>
            </p:cNvSpPr>
            <p:nvPr/>
          </p:nvSpPr>
          <p:spPr bwMode="auto">
            <a:xfrm>
              <a:off x="1315473" y="2577703"/>
              <a:ext cx="6915768" cy="443835"/>
            </a:xfrm>
            <a:prstGeom prst="rect">
              <a:avLst/>
            </a:prstGeom>
            <a:solidFill>
              <a:schemeClr val="accent6">
                <a:lumMod val="20000"/>
                <a:lumOff val="8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30" name="AutoShape 15"/>
            <p:cNvCxnSpPr>
              <a:cxnSpLocks noChangeShapeType="1"/>
            </p:cNvCxnSpPr>
            <p:nvPr/>
          </p:nvCxnSpPr>
          <p:spPr bwMode="auto">
            <a:xfrm>
              <a:off x="2182182"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 name="AutoShape 16"/>
            <p:cNvCxnSpPr>
              <a:cxnSpLocks noChangeShapeType="1"/>
            </p:cNvCxnSpPr>
            <p:nvPr/>
          </p:nvCxnSpPr>
          <p:spPr bwMode="auto">
            <a:xfrm>
              <a:off x="3048892"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 name="AutoShape 17"/>
            <p:cNvCxnSpPr>
              <a:cxnSpLocks noChangeShapeType="1"/>
            </p:cNvCxnSpPr>
            <p:nvPr/>
          </p:nvCxnSpPr>
          <p:spPr bwMode="auto">
            <a:xfrm>
              <a:off x="3915601"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3" name="AutoShape 18"/>
            <p:cNvCxnSpPr>
              <a:cxnSpLocks noChangeShapeType="1"/>
            </p:cNvCxnSpPr>
            <p:nvPr/>
          </p:nvCxnSpPr>
          <p:spPr bwMode="auto">
            <a:xfrm>
              <a:off x="4765458"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4" name="AutoShape 19"/>
            <p:cNvCxnSpPr>
              <a:cxnSpLocks noChangeShapeType="1"/>
            </p:cNvCxnSpPr>
            <p:nvPr/>
          </p:nvCxnSpPr>
          <p:spPr bwMode="auto">
            <a:xfrm>
              <a:off x="5647964"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5" name="AutoShape 20"/>
            <p:cNvCxnSpPr>
              <a:cxnSpLocks noChangeShapeType="1"/>
            </p:cNvCxnSpPr>
            <p:nvPr/>
          </p:nvCxnSpPr>
          <p:spPr bwMode="auto">
            <a:xfrm>
              <a:off x="6506249"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6" name="AutoShape 21"/>
            <p:cNvCxnSpPr>
              <a:cxnSpLocks noChangeShapeType="1"/>
            </p:cNvCxnSpPr>
            <p:nvPr/>
          </p:nvCxnSpPr>
          <p:spPr bwMode="auto">
            <a:xfrm>
              <a:off x="7372959" y="257770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7" name="Text Box 20"/>
            <p:cNvSpPr txBox="1">
              <a:spLocks noChangeArrowheads="1"/>
            </p:cNvSpPr>
            <p:nvPr/>
          </p:nvSpPr>
          <p:spPr bwMode="auto">
            <a:xfrm>
              <a:off x="1331557" y="2629553"/>
              <a:ext cx="869130"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D7</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8" name="Text Box 21"/>
            <p:cNvSpPr txBox="1">
              <a:spLocks noChangeArrowheads="1"/>
            </p:cNvSpPr>
            <p:nvPr/>
          </p:nvSpPr>
          <p:spPr bwMode="auto">
            <a:xfrm>
              <a:off x="2208613" y="2629553"/>
              <a:ext cx="869130"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D6</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9" name="Text Box 22"/>
            <p:cNvSpPr txBox="1">
              <a:spLocks noChangeArrowheads="1"/>
            </p:cNvSpPr>
            <p:nvPr/>
          </p:nvSpPr>
          <p:spPr bwMode="auto">
            <a:xfrm>
              <a:off x="3069816" y="2629553"/>
              <a:ext cx="869130"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D5</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40" name="Text Box 23"/>
            <p:cNvSpPr txBox="1">
              <a:spLocks noChangeArrowheads="1"/>
            </p:cNvSpPr>
            <p:nvPr/>
          </p:nvSpPr>
          <p:spPr bwMode="auto">
            <a:xfrm>
              <a:off x="3938946" y="2629553"/>
              <a:ext cx="869131"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41" name="Text Box 24"/>
            <p:cNvSpPr txBox="1">
              <a:spLocks noChangeArrowheads="1"/>
            </p:cNvSpPr>
            <p:nvPr/>
          </p:nvSpPr>
          <p:spPr bwMode="auto">
            <a:xfrm>
              <a:off x="4800150" y="2629553"/>
              <a:ext cx="869131"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42" name="Text Box 25"/>
            <p:cNvSpPr txBox="1">
              <a:spLocks noChangeArrowheads="1"/>
            </p:cNvSpPr>
            <p:nvPr/>
          </p:nvSpPr>
          <p:spPr bwMode="auto">
            <a:xfrm>
              <a:off x="5679849" y="2629553"/>
              <a:ext cx="869130"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D2</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43" name="Text Box 26"/>
            <p:cNvSpPr txBox="1">
              <a:spLocks noChangeArrowheads="1"/>
            </p:cNvSpPr>
            <p:nvPr/>
          </p:nvSpPr>
          <p:spPr bwMode="auto">
            <a:xfrm>
              <a:off x="6541053" y="2629553"/>
              <a:ext cx="869130"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D1</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44" name="Text Box 27"/>
            <p:cNvSpPr txBox="1">
              <a:spLocks noChangeArrowheads="1"/>
            </p:cNvSpPr>
            <p:nvPr/>
          </p:nvSpPr>
          <p:spPr bwMode="auto">
            <a:xfrm>
              <a:off x="7402258" y="2629553"/>
              <a:ext cx="869130"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cxnSp>
          <p:nvCxnSpPr>
            <p:cNvPr id="45" name="AutoShape 26"/>
            <p:cNvCxnSpPr>
              <a:cxnSpLocks noChangeShapeType="1"/>
            </p:cNvCxnSpPr>
            <p:nvPr/>
          </p:nvCxnSpPr>
          <p:spPr bwMode="auto">
            <a:xfrm>
              <a:off x="5645330" y="2076615"/>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6" name="AutoShape 23"/>
            <p:cNvCxnSpPr>
              <a:cxnSpLocks noChangeShapeType="1"/>
            </p:cNvCxnSpPr>
            <p:nvPr/>
          </p:nvCxnSpPr>
          <p:spPr bwMode="auto">
            <a:xfrm>
              <a:off x="2187561" y="2076614"/>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7" name="AutoShape 23"/>
            <p:cNvCxnSpPr>
              <a:cxnSpLocks noChangeShapeType="1"/>
            </p:cNvCxnSpPr>
            <p:nvPr/>
          </p:nvCxnSpPr>
          <p:spPr bwMode="auto">
            <a:xfrm>
              <a:off x="3048892" y="2076614"/>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48" name="Text Box 27"/>
            <p:cNvSpPr txBox="1">
              <a:spLocks noChangeArrowheads="1"/>
            </p:cNvSpPr>
            <p:nvPr/>
          </p:nvSpPr>
          <p:spPr bwMode="auto">
            <a:xfrm>
              <a:off x="2164262" y="2085290"/>
              <a:ext cx="907862"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SL</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49" name="Text Box 27"/>
            <p:cNvSpPr txBox="1">
              <a:spLocks noChangeArrowheads="1"/>
            </p:cNvSpPr>
            <p:nvPr/>
          </p:nvSpPr>
          <p:spPr bwMode="auto">
            <a:xfrm>
              <a:off x="3026615" y="2085290"/>
              <a:ext cx="907862"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EOI</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50" name="Text Box 45"/>
            <p:cNvSpPr txBox="1">
              <a:spLocks noChangeArrowheads="1"/>
            </p:cNvSpPr>
            <p:nvPr/>
          </p:nvSpPr>
          <p:spPr bwMode="auto">
            <a:xfrm>
              <a:off x="6487835" y="2085290"/>
              <a:ext cx="892477"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zh-CN"/>
              </a:defPPr>
              <a:lvl1pPr marR="0" lvl="0" indent="0" algn="ctr" fontAlgn="base">
                <a:lnSpc>
                  <a:spcPct val="100000"/>
                </a:lnSpc>
                <a:spcBef>
                  <a:spcPct val="0"/>
                </a:spcBef>
                <a:spcAft>
                  <a:spcPct val="0"/>
                </a:spcAft>
                <a:buClrTx/>
                <a:buSzTx/>
                <a:buFontTx/>
                <a:buNone/>
                <a:tabLst/>
                <a:defRPr sz="2000">
                  <a:solidFill>
                    <a:srgbClr val="002060"/>
                  </a:solidFill>
                  <a:latin typeface="宋体" pitchFamily="2" charset="-122"/>
                  <a:ea typeface="宋体" pitchFamily="2" charset="-122"/>
                  <a:cs typeface="宋体" pitchFamily="2" charset="-122"/>
                </a:defRPr>
              </a:lvl1pPr>
            </a:lstStyle>
            <a:p>
              <a:r>
                <a:rPr lang="en-US" altLang="zh-CN" dirty="0" smtClean="0"/>
                <a:t>L1</a:t>
              </a:r>
              <a:endParaRPr lang="zh-CN" altLang="en-US" dirty="0"/>
            </a:p>
            <a:p>
              <a:endParaRPr lang="zh-CN" dirty="0"/>
            </a:p>
          </p:txBody>
        </p:sp>
        <p:sp>
          <p:nvSpPr>
            <p:cNvPr id="51" name="Text Box 28"/>
            <p:cNvSpPr txBox="1">
              <a:spLocks noChangeArrowheads="1"/>
            </p:cNvSpPr>
            <p:nvPr/>
          </p:nvSpPr>
          <p:spPr bwMode="auto">
            <a:xfrm>
              <a:off x="7360529" y="2085290"/>
              <a:ext cx="882506"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L0</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52" name="AutoShape 24"/>
            <p:cNvCxnSpPr>
              <a:cxnSpLocks noChangeShapeType="1"/>
            </p:cNvCxnSpPr>
            <p:nvPr/>
          </p:nvCxnSpPr>
          <p:spPr bwMode="auto">
            <a:xfrm>
              <a:off x="7376543" y="2080087"/>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53" name="AutoShape 44"/>
            <p:cNvCxnSpPr>
              <a:cxnSpLocks noChangeShapeType="1"/>
            </p:cNvCxnSpPr>
            <p:nvPr/>
          </p:nvCxnSpPr>
          <p:spPr bwMode="auto">
            <a:xfrm>
              <a:off x="6502568" y="2080087"/>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54" name="Text Box 28"/>
            <p:cNvSpPr txBox="1">
              <a:spLocks noChangeArrowheads="1"/>
            </p:cNvSpPr>
            <p:nvPr/>
          </p:nvSpPr>
          <p:spPr bwMode="auto">
            <a:xfrm>
              <a:off x="5631071" y="2085290"/>
              <a:ext cx="882506"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L2</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8" name="Text Box 53"/>
            <p:cNvSpPr txBox="1">
              <a:spLocks noChangeArrowheads="1"/>
            </p:cNvSpPr>
            <p:nvPr/>
          </p:nvSpPr>
          <p:spPr bwMode="auto">
            <a:xfrm>
              <a:off x="7373886" y="3433763"/>
              <a:ext cx="1532882" cy="2688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ts val="30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000 IR0</a:t>
              </a:r>
            </a:p>
            <a:p>
              <a:pPr marL="0" marR="0" lvl="0" indent="0" defTabSz="914400" rtl="0" eaLnBrk="1" fontAlgn="base" latinLnBrk="0" hangingPunct="1">
                <a:lnSpc>
                  <a:spcPct val="100000"/>
                </a:lnSpc>
                <a:spcBef>
                  <a:spcPct val="0"/>
                </a:spcBef>
                <a:spcAft>
                  <a:spcPts val="30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001 IR1</a:t>
              </a:r>
            </a:p>
            <a:p>
              <a:pPr marL="0" marR="0" lvl="0" indent="0" defTabSz="914400" rtl="0" eaLnBrk="1" fontAlgn="base" latinLnBrk="0" hangingPunct="1">
                <a:lnSpc>
                  <a:spcPct val="100000"/>
                </a:lnSpc>
                <a:spcBef>
                  <a:spcPct val="0"/>
                </a:spcBef>
                <a:spcAft>
                  <a:spcPts val="30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010 IR2</a:t>
              </a:r>
            </a:p>
            <a:p>
              <a:pPr marL="0" marR="0" lvl="0" indent="0" defTabSz="914400" rtl="0" eaLnBrk="1" fontAlgn="base" latinLnBrk="0" hangingPunct="1">
                <a:lnSpc>
                  <a:spcPct val="100000"/>
                </a:lnSpc>
                <a:spcBef>
                  <a:spcPct val="0"/>
                </a:spcBef>
                <a:spcAft>
                  <a:spcPts val="30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011 IR3</a:t>
              </a:r>
            </a:p>
            <a:p>
              <a:pPr marL="0" marR="0" lvl="0" indent="0" defTabSz="914400" rtl="0" eaLnBrk="1" fontAlgn="base" latinLnBrk="0" hangingPunct="1">
                <a:lnSpc>
                  <a:spcPct val="100000"/>
                </a:lnSpc>
                <a:spcBef>
                  <a:spcPct val="0"/>
                </a:spcBef>
                <a:spcAft>
                  <a:spcPts val="30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100 IR4</a:t>
              </a:r>
            </a:p>
            <a:p>
              <a:pPr marL="0" marR="0" lvl="0" indent="0" defTabSz="914400" rtl="0" eaLnBrk="1" fontAlgn="base" latinLnBrk="0" hangingPunct="1">
                <a:lnSpc>
                  <a:spcPct val="100000"/>
                </a:lnSpc>
                <a:spcBef>
                  <a:spcPct val="0"/>
                </a:spcBef>
                <a:spcAft>
                  <a:spcPts val="30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101 IR5</a:t>
              </a:r>
            </a:p>
            <a:p>
              <a:pPr marL="0" marR="0" lvl="0" indent="0" defTabSz="914400" rtl="0" eaLnBrk="1" fontAlgn="base" latinLnBrk="0" hangingPunct="1">
                <a:lnSpc>
                  <a:spcPct val="100000"/>
                </a:lnSpc>
                <a:spcBef>
                  <a:spcPct val="0"/>
                </a:spcBef>
                <a:spcAft>
                  <a:spcPts val="30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110 IR6</a:t>
              </a:r>
            </a:p>
            <a:p>
              <a:pPr marL="0" marR="0" lvl="0" indent="0" defTabSz="914400" rtl="0" eaLnBrk="1" fontAlgn="base" latinLnBrk="0" hangingPunct="1">
                <a:lnSpc>
                  <a:spcPct val="100000"/>
                </a:lnSpc>
                <a:spcBef>
                  <a:spcPct val="0"/>
                </a:spcBef>
                <a:spcAft>
                  <a:spcPts val="300"/>
                </a:spcAft>
                <a:buClrTx/>
                <a:buSzTx/>
                <a:buFontTx/>
                <a:buNone/>
                <a:tabLst/>
              </a:pPr>
              <a:r>
                <a:rPr lang="en-US" altLang="zh-CN" sz="2000" dirty="0" smtClean="0">
                  <a:solidFill>
                    <a:srgbClr val="002060"/>
                  </a:solidFill>
                  <a:latin typeface="宋体" pitchFamily="2" charset="-122"/>
                  <a:ea typeface="宋体" pitchFamily="2" charset="-122"/>
                  <a:cs typeface="宋体" pitchFamily="2" charset="-122"/>
                </a:rPr>
                <a:t>111 IR7</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15" name="AutoShape 54"/>
            <p:cNvCxnSpPr>
              <a:cxnSpLocks noChangeShapeType="1"/>
            </p:cNvCxnSpPr>
            <p:nvPr/>
          </p:nvCxnSpPr>
          <p:spPr bwMode="auto">
            <a:xfrm>
              <a:off x="2612677" y="3200612"/>
              <a:ext cx="0" cy="3960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 name="AutoShape 55"/>
            <p:cNvCxnSpPr>
              <a:cxnSpLocks noChangeShapeType="1"/>
            </p:cNvCxnSpPr>
            <p:nvPr/>
          </p:nvCxnSpPr>
          <p:spPr bwMode="auto">
            <a:xfrm flipH="1">
              <a:off x="2614635" y="3601530"/>
              <a:ext cx="207152"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9" name="AutoShape 31"/>
            <p:cNvSpPr>
              <a:spLocks/>
            </p:cNvSpPr>
            <p:nvPr/>
          </p:nvSpPr>
          <p:spPr bwMode="auto">
            <a:xfrm rot="16200000">
              <a:off x="2581146" y="1912998"/>
              <a:ext cx="65963" cy="2509264"/>
            </a:xfrm>
            <a:prstGeom prst="leftBracket">
              <a:avLst>
                <a:gd name="adj" fmla="val 22383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grpSp>
          <p:nvGrpSpPr>
            <p:cNvPr id="62" name="组合 61"/>
            <p:cNvGrpSpPr/>
            <p:nvPr/>
          </p:nvGrpSpPr>
          <p:grpSpPr>
            <a:xfrm>
              <a:off x="2923671" y="3457576"/>
              <a:ext cx="4194371" cy="2883629"/>
              <a:chOff x="2876550" y="1609725"/>
              <a:chExt cx="2025650" cy="1406525"/>
            </a:xfrm>
          </p:grpSpPr>
          <p:sp>
            <p:nvSpPr>
              <p:cNvPr id="63" name="Text Box 2"/>
              <p:cNvSpPr txBox="1">
                <a:spLocks noChangeArrowheads="1"/>
              </p:cNvSpPr>
              <p:nvPr/>
            </p:nvSpPr>
            <p:spPr bwMode="auto">
              <a:xfrm>
                <a:off x="2876550" y="1609725"/>
                <a:ext cx="1547813"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001 </a:t>
                </a:r>
                <a:r>
                  <a:rPr kumimoji="0" lang="zh-CN" altLang="en-US"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普通</a:t>
                </a: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EOI</a:t>
                </a:r>
                <a:r>
                  <a:rPr kumimoji="0" lang="zh-CN" altLang="en-US"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方式</a:t>
                </a:r>
                <a:endParaRPr kumimoji="0" lang="zh-CN" sz="48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64" name="Text Box 3"/>
              <p:cNvSpPr txBox="1">
                <a:spLocks noChangeArrowheads="1"/>
              </p:cNvSpPr>
              <p:nvPr/>
            </p:nvSpPr>
            <p:spPr bwMode="auto">
              <a:xfrm>
                <a:off x="2876550" y="1773238"/>
                <a:ext cx="1547813"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011 </a:t>
                </a:r>
                <a:r>
                  <a:rPr kumimoji="0" lang="zh-CN" altLang="en-US"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特殊</a:t>
                </a: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EOI</a:t>
                </a:r>
                <a:r>
                  <a:rPr kumimoji="0" lang="zh-CN" altLang="en-US"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方式</a:t>
                </a:r>
                <a:endParaRPr kumimoji="0" lang="zh-CN" sz="48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65" name="Text Box 4"/>
              <p:cNvSpPr txBox="1">
                <a:spLocks noChangeArrowheads="1"/>
              </p:cNvSpPr>
              <p:nvPr/>
            </p:nvSpPr>
            <p:spPr bwMode="auto">
              <a:xfrm>
                <a:off x="2876550" y="1944688"/>
                <a:ext cx="202565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101 </a:t>
                </a: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自动循环优先级普通</a:t>
                </a: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EOI</a:t>
                </a: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方式</a:t>
                </a:r>
                <a:endParaRPr kumimoji="0" lang="zh-CN" sz="48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66" name="Text Box 5"/>
              <p:cNvSpPr txBox="1">
                <a:spLocks noChangeArrowheads="1"/>
              </p:cNvSpPr>
              <p:nvPr/>
            </p:nvSpPr>
            <p:spPr bwMode="auto">
              <a:xfrm>
                <a:off x="2876550" y="2108200"/>
                <a:ext cx="1963738"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111 </a:t>
                </a: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特殊循环优先级特殊</a:t>
                </a: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EOI</a:t>
                </a: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方式</a:t>
                </a:r>
                <a:endParaRPr kumimoji="0" lang="zh-CN" sz="48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67" name="Text Box 6"/>
              <p:cNvSpPr txBox="1">
                <a:spLocks noChangeArrowheads="1"/>
              </p:cNvSpPr>
              <p:nvPr/>
            </p:nvSpPr>
            <p:spPr bwMode="auto">
              <a:xfrm>
                <a:off x="2876550" y="2276475"/>
                <a:ext cx="1800225"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100 </a:t>
                </a:r>
                <a:r>
                  <a:rPr kumimoji="0" lang="zh-CN" altLang="en-US"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设置自动循环优先级</a:t>
                </a:r>
                <a:endParaRPr kumimoji="0" lang="zh-CN" sz="48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68" name="Text Box 7"/>
              <p:cNvSpPr txBox="1">
                <a:spLocks noChangeArrowheads="1"/>
              </p:cNvSpPr>
              <p:nvPr/>
            </p:nvSpPr>
            <p:spPr bwMode="auto">
              <a:xfrm>
                <a:off x="2876550" y="2439988"/>
                <a:ext cx="17018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000 </a:t>
                </a:r>
                <a:r>
                  <a:rPr kumimoji="0" lang="zh-CN" altLang="en-US"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清除自动循环优先级</a:t>
                </a:r>
                <a:endParaRPr kumimoji="0" lang="zh-CN" sz="48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69" name="Text Box 8"/>
              <p:cNvSpPr txBox="1">
                <a:spLocks noChangeArrowheads="1"/>
              </p:cNvSpPr>
              <p:nvPr/>
            </p:nvSpPr>
            <p:spPr bwMode="auto">
              <a:xfrm>
                <a:off x="2876550" y="2611438"/>
                <a:ext cx="1762125"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110 </a:t>
                </a: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设置特殊循环优先级</a:t>
                </a:r>
                <a:endParaRPr kumimoji="0" lang="zh-CN" sz="48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70" name="Text Box 9"/>
              <p:cNvSpPr txBox="1">
                <a:spLocks noChangeArrowheads="1"/>
              </p:cNvSpPr>
              <p:nvPr/>
            </p:nvSpPr>
            <p:spPr bwMode="auto">
              <a:xfrm>
                <a:off x="2876550" y="2774950"/>
                <a:ext cx="1547813"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010 </a:t>
                </a: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无效</a:t>
                </a:r>
                <a:endParaRPr kumimoji="0" lang="zh-CN" sz="48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grpSp>
        <p:cxnSp>
          <p:nvCxnSpPr>
            <p:cNvPr id="71" name="AutoShape 54"/>
            <p:cNvCxnSpPr>
              <a:cxnSpLocks noChangeShapeType="1"/>
            </p:cNvCxnSpPr>
            <p:nvPr/>
          </p:nvCxnSpPr>
          <p:spPr bwMode="auto">
            <a:xfrm>
              <a:off x="6944473" y="3206932"/>
              <a:ext cx="0" cy="3960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2" name="AutoShape 55"/>
            <p:cNvCxnSpPr>
              <a:cxnSpLocks noChangeShapeType="1"/>
            </p:cNvCxnSpPr>
            <p:nvPr/>
          </p:nvCxnSpPr>
          <p:spPr bwMode="auto">
            <a:xfrm flipH="1">
              <a:off x="6941954" y="3603087"/>
              <a:ext cx="352177"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3" name="AutoShape 31"/>
            <p:cNvSpPr>
              <a:spLocks/>
            </p:cNvSpPr>
            <p:nvPr/>
          </p:nvSpPr>
          <p:spPr bwMode="auto">
            <a:xfrm rot="16200000">
              <a:off x="6923341" y="1919318"/>
              <a:ext cx="65963" cy="2509264"/>
            </a:xfrm>
            <a:prstGeom prst="leftBracket">
              <a:avLst>
                <a:gd name="adj" fmla="val 22383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grpSp>
      <p:grpSp>
        <p:nvGrpSpPr>
          <p:cNvPr id="55" name="组合 54"/>
          <p:cNvGrpSpPr/>
          <p:nvPr/>
        </p:nvGrpSpPr>
        <p:grpSpPr>
          <a:xfrm>
            <a:off x="802894" y="2069524"/>
            <a:ext cx="485314" cy="976263"/>
            <a:chOff x="434696" y="2251218"/>
            <a:chExt cx="396875" cy="976263"/>
          </a:xfrm>
        </p:grpSpPr>
        <p:sp>
          <p:nvSpPr>
            <p:cNvPr id="56" name="Rectangle 4"/>
            <p:cNvSpPr>
              <a:spLocks noChangeArrowheads="1"/>
            </p:cNvSpPr>
            <p:nvPr/>
          </p:nvSpPr>
          <p:spPr bwMode="auto">
            <a:xfrm>
              <a:off x="471531" y="2743631"/>
              <a:ext cx="304800" cy="442800"/>
            </a:xfrm>
            <a:prstGeom prst="rect">
              <a:avLst/>
            </a:prstGeom>
            <a:solidFill>
              <a:schemeClr val="accent6">
                <a:lumMod val="20000"/>
                <a:lumOff val="80000"/>
              </a:schemeClr>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Times New Roman" pitchFamily="18" charset="0"/>
                <a:cs typeface="Times New Roman" pitchFamily="18" charset="0"/>
              </a:endParaRPr>
            </a:p>
          </p:txBody>
        </p:sp>
        <p:sp>
          <p:nvSpPr>
            <p:cNvPr id="57" name="Text Box 2"/>
            <p:cNvSpPr txBox="1">
              <a:spLocks noChangeArrowheads="1"/>
            </p:cNvSpPr>
            <p:nvPr/>
          </p:nvSpPr>
          <p:spPr bwMode="auto">
            <a:xfrm>
              <a:off x="434696" y="2795481"/>
              <a:ext cx="396875"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0</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sp>
          <p:nvSpPr>
            <p:cNvPr id="58" name="Text Box 3"/>
            <p:cNvSpPr txBox="1">
              <a:spLocks noChangeArrowheads="1"/>
            </p:cNvSpPr>
            <p:nvPr/>
          </p:nvSpPr>
          <p:spPr bwMode="auto">
            <a:xfrm>
              <a:off x="434696" y="2251218"/>
              <a:ext cx="396875"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A0</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val="2065769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7515199" cy="1077218"/>
          </a:xfrm>
          <a:noFill/>
        </p:spPr>
        <p:txBody>
          <a:bodyPr vert="horz" wrap="none" lIns="91440" tIns="45720" rIns="91440" bIns="45720" rtlCol="0" anchor="ctr" anchorCtr="0">
            <a:spAutoFit/>
          </a:bodyPr>
          <a:lstStyle/>
          <a:p>
            <a:pPr algn="l"/>
            <a:r>
              <a:rPr lang="zh-CN" altLang="en-US" sz="3200" b="0" spc="0" dirty="0">
                <a:solidFill>
                  <a:schemeClr val="tx1"/>
                </a:solidFill>
                <a:ea typeface="黑体" pitchFamily="49" charset="-122"/>
              </a:rPr>
              <a:t>（</a:t>
            </a:r>
            <a:r>
              <a:rPr lang="en-US" altLang="zh-CN" sz="3200" b="0" spc="0" dirty="0">
                <a:solidFill>
                  <a:schemeClr val="tx1"/>
                </a:solidFill>
                <a:ea typeface="黑体" pitchFamily="49" charset="-122"/>
              </a:rPr>
              <a:t>3）OCW3 </a:t>
            </a:r>
            <a:r>
              <a:rPr lang="zh-CN" altLang="zh-CN" sz="3200" b="0" spc="0" dirty="0">
                <a:solidFill>
                  <a:schemeClr val="tx1"/>
                </a:solidFill>
                <a:ea typeface="黑体" pitchFamily="49" charset="-122"/>
              </a:rPr>
              <a:t>设置</a:t>
            </a:r>
            <a:r>
              <a:rPr lang="en-US" altLang="zh-CN" sz="3200" b="0" spc="0" dirty="0">
                <a:solidFill>
                  <a:schemeClr val="tx1"/>
                </a:solidFill>
                <a:ea typeface="黑体" pitchFamily="49" charset="-122"/>
              </a:rPr>
              <a:t>/</a:t>
            </a:r>
            <a:r>
              <a:rPr lang="zh-CN" altLang="zh-CN" sz="3200" b="0" spc="0" dirty="0">
                <a:solidFill>
                  <a:schemeClr val="tx1"/>
                </a:solidFill>
                <a:ea typeface="黑体" pitchFamily="49" charset="-122"/>
              </a:rPr>
              <a:t>清除特殊屏蔽方式</a:t>
            </a:r>
            <a:r>
              <a:rPr lang="zh-CN" altLang="en-US" sz="3200" b="0" spc="0" dirty="0">
                <a:solidFill>
                  <a:schemeClr val="tx1"/>
                </a:solidFill>
                <a:ea typeface="黑体" pitchFamily="49" charset="-122"/>
              </a:rPr>
              <a:t>、</a:t>
            </a:r>
            <a:r>
              <a:rPr lang="zh-CN" altLang="zh-CN" sz="3200" b="0" spc="0" dirty="0">
                <a:solidFill>
                  <a:schemeClr val="tx1"/>
                </a:solidFill>
                <a:ea typeface="黑体" pitchFamily="49" charset="-122"/>
              </a:rPr>
              <a:t>读</a:t>
            </a:r>
            <a:r>
              <a:rPr lang="en-US" altLang="zh-CN" sz="3200" b="0" spc="0" dirty="0">
                <a:solidFill>
                  <a:schemeClr val="tx1"/>
                </a:solidFill>
                <a:ea typeface="黑体" pitchFamily="49" charset="-122"/>
              </a:rPr>
              <a:t/>
            </a:r>
            <a:br>
              <a:rPr lang="en-US" altLang="zh-CN" sz="3200" b="0" spc="0" dirty="0">
                <a:solidFill>
                  <a:schemeClr val="tx1"/>
                </a:solidFill>
                <a:ea typeface="黑体" pitchFamily="49" charset="-122"/>
              </a:rPr>
            </a:br>
            <a:r>
              <a:rPr lang="en-US" altLang="zh-CN" sz="3200" b="0" spc="0" dirty="0">
                <a:solidFill>
                  <a:schemeClr val="tx1"/>
                </a:solidFill>
                <a:ea typeface="黑体" pitchFamily="49" charset="-122"/>
              </a:rPr>
              <a:t>　　  </a:t>
            </a:r>
            <a:r>
              <a:rPr lang="zh-CN" altLang="zh-CN" sz="3200" b="0" spc="0" dirty="0">
                <a:solidFill>
                  <a:schemeClr val="tx1"/>
                </a:solidFill>
                <a:ea typeface="黑体" pitchFamily="49" charset="-122"/>
              </a:rPr>
              <a:t>寄存器状态</a:t>
            </a:r>
            <a:endParaRPr lang="zh-CN" altLang="en-US" sz="3200" b="0" spc="0" dirty="0">
              <a:solidFill>
                <a:schemeClr val="tx1"/>
              </a:solidFill>
              <a:ea typeface="黑体" pitchFamily="49" charset="-122"/>
            </a:endParaRPr>
          </a:p>
        </p:txBody>
      </p:sp>
      <p:sp>
        <p:nvSpPr>
          <p:cNvPr id="12"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8.3.6  8259A</a:t>
            </a:r>
            <a:r>
              <a:rPr lang="zh-CN" altLang="zh-CN" smtClean="0"/>
              <a:t>的控制字</a:t>
            </a:r>
            <a:endParaRPr lang="zh-CN" altLang="en-US" dirty="0"/>
          </a:p>
        </p:txBody>
      </p:sp>
      <p:grpSp>
        <p:nvGrpSpPr>
          <p:cNvPr id="4" name="组合 3"/>
          <p:cNvGrpSpPr/>
          <p:nvPr/>
        </p:nvGrpSpPr>
        <p:grpSpPr>
          <a:xfrm>
            <a:off x="503548" y="2492896"/>
            <a:ext cx="8136904" cy="3456384"/>
            <a:chOff x="503548" y="2492896"/>
            <a:chExt cx="8136904" cy="3456384"/>
          </a:xfrm>
        </p:grpSpPr>
        <p:sp>
          <p:nvSpPr>
            <p:cNvPr id="5" name="矩形 4"/>
            <p:cNvSpPr/>
            <p:nvPr/>
          </p:nvSpPr>
          <p:spPr>
            <a:xfrm>
              <a:off x="503548" y="2492896"/>
              <a:ext cx="8136904" cy="3456384"/>
            </a:xfrm>
            <a:prstGeom prst="rect">
              <a:avLst/>
            </a:prstGeom>
            <a:solidFill>
              <a:schemeClr val="bg2">
                <a:lumMod val="20000"/>
                <a:lumOff val="80000"/>
                <a:alpha val="49804"/>
              </a:schemeClr>
            </a:solidFill>
            <a:ln w="952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24" name="Text Box 27"/>
            <p:cNvSpPr txBox="1">
              <a:spLocks noChangeArrowheads="1"/>
            </p:cNvSpPr>
            <p:nvPr/>
          </p:nvSpPr>
          <p:spPr bwMode="auto">
            <a:xfrm>
              <a:off x="1351712" y="2920810"/>
              <a:ext cx="907862"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未用</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25" name="Text Box 28"/>
            <p:cNvSpPr txBox="1">
              <a:spLocks noChangeArrowheads="1"/>
            </p:cNvSpPr>
            <p:nvPr/>
          </p:nvSpPr>
          <p:spPr bwMode="auto">
            <a:xfrm>
              <a:off x="3948215" y="2920810"/>
              <a:ext cx="1710853"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特征位</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26" name="AutoShape 23"/>
            <p:cNvCxnSpPr>
              <a:cxnSpLocks noChangeShapeType="1"/>
            </p:cNvCxnSpPr>
            <p:nvPr/>
          </p:nvCxnSpPr>
          <p:spPr bwMode="auto">
            <a:xfrm>
              <a:off x="1342859" y="2912134"/>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7" name="AutoShape 25"/>
            <p:cNvCxnSpPr>
              <a:cxnSpLocks noChangeShapeType="1"/>
            </p:cNvCxnSpPr>
            <p:nvPr/>
          </p:nvCxnSpPr>
          <p:spPr bwMode="auto">
            <a:xfrm>
              <a:off x="8231331" y="2915607"/>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8" name="AutoShape 44"/>
            <p:cNvCxnSpPr>
              <a:cxnSpLocks noChangeShapeType="1"/>
            </p:cNvCxnSpPr>
            <p:nvPr/>
          </p:nvCxnSpPr>
          <p:spPr bwMode="auto">
            <a:xfrm>
              <a:off x="3931443" y="2912135"/>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29" name="Rectangle 14"/>
            <p:cNvSpPr>
              <a:spLocks noChangeArrowheads="1"/>
            </p:cNvSpPr>
            <p:nvPr/>
          </p:nvSpPr>
          <p:spPr bwMode="auto">
            <a:xfrm>
              <a:off x="1329211" y="3413223"/>
              <a:ext cx="6915768" cy="443835"/>
            </a:xfrm>
            <a:prstGeom prst="rect">
              <a:avLst/>
            </a:prstGeom>
            <a:solidFill>
              <a:schemeClr val="accent6">
                <a:lumMod val="20000"/>
                <a:lumOff val="8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30" name="AutoShape 15"/>
            <p:cNvCxnSpPr>
              <a:cxnSpLocks noChangeShapeType="1"/>
            </p:cNvCxnSpPr>
            <p:nvPr/>
          </p:nvCxnSpPr>
          <p:spPr bwMode="auto">
            <a:xfrm>
              <a:off x="2195920" y="341322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 name="AutoShape 16"/>
            <p:cNvCxnSpPr>
              <a:cxnSpLocks noChangeShapeType="1"/>
            </p:cNvCxnSpPr>
            <p:nvPr/>
          </p:nvCxnSpPr>
          <p:spPr bwMode="auto">
            <a:xfrm>
              <a:off x="3062630" y="341322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 name="AutoShape 17"/>
            <p:cNvCxnSpPr>
              <a:cxnSpLocks noChangeShapeType="1"/>
            </p:cNvCxnSpPr>
            <p:nvPr/>
          </p:nvCxnSpPr>
          <p:spPr bwMode="auto">
            <a:xfrm>
              <a:off x="3929339" y="341322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3" name="AutoShape 18"/>
            <p:cNvCxnSpPr>
              <a:cxnSpLocks noChangeShapeType="1"/>
            </p:cNvCxnSpPr>
            <p:nvPr/>
          </p:nvCxnSpPr>
          <p:spPr bwMode="auto">
            <a:xfrm>
              <a:off x="4779196" y="341322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4" name="AutoShape 19"/>
            <p:cNvCxnSpPr>
              <a:cxnSpLocks noChangeShapeType="1"/>
            </p:cNvCxnSpPr>
            <p:nvPr/>
          </p:nvCxnSpPr>
          <p:spPr bwMode="auto">
            <a:xfrm>
              <a:off x="5661702" y="341322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5" name="AutoShape 20"/>
            <p:cNvCxnSpPr>
              <a:cxnSpLocks noChangeShapeType="1"/>
            </p:cNvCxnSpPr>
            <p:nvPr/>
          </p:nvCxnSpPr>
          <p:spPr bwMode="auto">
            <a:xfrm>
              <a:off x="6519987" y="341322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6" name="AutoShape 21"/>
            <p:cNvCxnSpPr>
              <a:cxnSpLocks noChangeShapeType="1"/>
            </p:cNvCxnSpPr>
            <p:nvPr/>
          </p:nvCxnSpPr>
          <p:spPr bwMode="auto">
            <a:xfrm>
              <a:off x="7386697" y="3413224"/>
              <a:ext cx="0" cy="4397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7" name="Text Box 20"/>
            <p:cNvSpPr txBox="1">
              <a:spLocks noChangeArrowheads="1"/>
            </p:cNvSpPr>
            <p:nvPr/>
          </p:nvSpPr>
          <p:spPr bwMode="auto">
            <a:xfrm>
              <a:off x="1345295" y="3465073"/>
              <a:ext cx="869130"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D7</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8" name="Text Box 21"/>
            <p:cNvSpPr txBox="1">
              <a:spLocks noChangeArrowheads="1"/>
            </p:cNvSpPr>
            <p:nvPr/>
          </p:nvSpPr>
          <p:spPr bwMode="auto">
            <a:xfrm>
              <a:off x="2222351" y="3465073"/>
              <a:ext cx="869130"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D6</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9" name="Text Box 22"/>
            <p:cNvSpPr txBox="1">
              <a:spLocks noChangeArrowheads="1"/>
            </p:cNvSpPr>
            <p:nvPr/>
          </p:nvSpPr>
          <p:spPr bwMode="auto">
            <a:xfrm>
              <a:off x="3083554" y="3465073"/>
              <a:ext cx="869130"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D5</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40" name="Text Box 23"/>
            <p:cNvSpPr txBox="1">
              <a:spLocks noChangeArrowheads="1"/>
            </p:cNvSpPr>
            <p:nvPr/>
          </p:nvSpPr>
          <p:spPr bwMode="auto">
            <a:xfrm>
              <a:off x="3952684" y="3465073"/>
              <a:ext cx="869131"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41" name="Text Box 24"/>
            <p:cNvSpPr txBox="1">
              <a:spLocks noChangeArrowheads="1"/>
            </p:cNvSpPr>
            <p:nvPr/>
          </p:nvSpPr>
          <p:spPr bwMode="auto">
            <a:xfrm>
              <a:off x="4813888" y="3465073"/>
              <a:ext cx="869131"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1</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42" name="Text Box 25"/>
            <p:cNvSpPr txBox="1">
              <a:spLocks noChangeArrowheads="1"/>
            </p:cNvSpPr>
            <p:nvPr/>
          </p:nvSpPr>
          <p:spPr bwMode="auto">
            <a:xfrm>
              <a:off x="5693587" y="3465073"/>
              <a:ext cx="869130"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D2</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43" name="Text Box 26"/>
            <p:cNvSpPr txBox="1">
              <a:spLocks noChangeArrowheads="1"/>
            </p:cNvSpPr>
            <p:nvPr/>
          </p:nvSpPr>
          <p:spPr bwMode="auto">
            <a:xfrm>
              <a:off x="6554791" y="3465073"/>
              <a:ext cx="869130"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D1</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44" name="Text Box 27"/>
            <p:cNvSpPr txBox="1">
              <a:spLocks noChangeArrowheads="1"/>
            </p:cNvSpPr>
            <p:nvPr/>
          </p:nvSpPr>
          <p:spPr bwMode="auto">
            <a:xfrm>
              <a:off x="7415996" y="3465073"/>
              <a:ext cx="869130"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cxnSp>
          <p:nvCxnSpPr>
            <p:cNvPr id="45" name="AutoShape 26"/>
            <p:cNvCxnSpPr>
              <a:cxnSpLocks noChangeShapeType="1"/>
            </p:cNvCxnSpPr>
            <p:nvPr/>
          </p:nvCxnSpPr>
          <p:spPr bwMode="auto">
            <a:xfrm>
              <a:off x="5659068" y="2912135"/>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6" name="AutoShape 23"/>
            <p:cNvCxnSpPr>
              <a:cxnSpLocks noChangeShapeType="1"/>
            </p:cNvCxnSpPr>
            <p:nvPr/>
          </p:nvCxnSpPr>
          <p:spPr bwMode="auto">
            <a:xfrm>
              <a:off x="2187651" y="2912134"/>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7" name="AutoShape 23"/>
            <p:cNvCxnSpPr>
              <a:cxnSpLocks noChangeShapeType="1"/>
            </p:cNvCxnSpPr>
            <p:nvPr/>
          </p:nvCxnSpPr>
          <p:spPr bwMode="auto">
            <a:xfrm>
              <a:off x="3062630" y="2912134"/>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48" name="Text Box 27"/>
            <p:cNvSpPr txBox="1">
              <a:spLocks noChangeArrowheads="1"/>
            </p:cNvSpPr>
            <p:nvPr/>
          </p:nvSpPr>
          <p:spPr bwMode="auto">
            <a:xfrm>
              <a:off x="2178000" y="2920810"/>
              <a:ext cx="907862"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ESMM</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49" name="Text Box 27"/>
            <p:cNvSpPr txBox="1">
              <a:spLocks noChangeArrowheads="1"/>
            </p:cNvSpPr>
            <p:nvPr/>
          </p:nvSpPr>
          <p:spPr bwMode="auto">
            <a:xfrm>
              <a:off x="3040353" y="2920810"/>
              <a:ext cx="907862"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SMM</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50" name="Text Box 45"/>
            <p:cNvSpPr txBox="1">
              <a:spLocks noChangeArrowheads="1"/>
            </p:cNvSpPr>
            <p:nvPr/>
          </p:nvSpPr>
          <p:spPr bwMode="auto">
            <a:xfrm>
              <a:off x="6515131" y="2920810"/>
              <a:ext cx="892477"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zh-CN"/>
              </a:defPPr>
              <a:lvl1pPr marR="0" lvl="0" indent="0" algn="ctr" fontAlgn="base">
                <a:lnSpc>
                  <a:spcPct val="100000"/>
                </a:lnSpc>
                <a:spcBef>
                  <a:spcPct val="0"/>
                </a:spcBef>
                <a:spcAft>
                  <a:spcPct val="0"/>
                </a:spcAft>
                <a:buClrTx/>
                <a:buSzTx/>
                <a:buFontTx/>
                <a:buNone/>
                <a:tabLst/>
                <a:defRPr sz="2000">
                  <a:solidFill>
                    <a:srgbClr val="002060"/>
                  </a:solidFill>
                  <a:latin typeface="宋体" pitchFamily="2" charset="-122"/>
                  <a:ea typeface="宋体" pitchFamily="2" charset="-122"/>
                  <a:cs typeface="宋体" pitchFamily="2" charset="-122"/>
                </a:defRPr>
              </a:lvl1pPr>
            </a:lstStyle>
            <a:p>
              <a:r>
                <a:rPr lang="en-US" altLang="zh-CN" dirty="0" smtClean="0"/>
                <a:t>RR</a:t>
              </a:r>
              <a:endParaRPr lang="zh-CN" altLang="en-US" dirty="0"/>
            </a:p>
            <a:p>
              <a:endParaRPr lang="zh-CN" dirty="0"/>
            </a:p>
          </p:txBody>
        </p:sp>
        <p:sp>
          <p:nvSpPr>
            <p:cNvPr id="51" name="Text Box 28"/>
            <p:cNvSpPr txBox="1">
              <a:spLocks noChangeArrowheads="1"/>
            </p:cNvSpPr>
            <p:nvPr/>
          </p:nvSpPr>
          <p:spPr bwMode="auto">
            <a:xfrm>
              <a:off x="7374267" y="2920810"/>
              <a:ext cx="882506"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RIS</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52" name="AutoShape 24"/>
            <p:cNvCxnSpPr>
              <a:cxnSpLocks noChangeShapeType="1"/>
            </p:cNvCxnSpPr>
            <p:nvPr/>
          </p:nvCxnSpPr>
          <p:spPr bwMode="auto">
            <a:xfrm>
              <a:off x="7380312" y="2915607"/>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53" name="AutoShape 44"/>
            <p:cNvCxnSpPr>
              <a:cxnSpLocks noChangeShapeType="1"/>
            </p:cNvCxnSpPr>
            <p:nvPr/>
          </p:nvCxnSpPr>
          <p:spPr bwMode="auto">
            <a:xfrm>
              <a:off x="6529864" y="2915607"/>
              <a:ext cx="0" cy="43975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54" name="Text Box 28"/>
            <p:cNvSpPr txBox="1">
              <a:spLocks noChangeArrowheads="1"/>
            </p:cNvSpPr>
            <p:nvPr/>
          </p:nvSpPr>
          <p:spPr bwMode="auto">
            <a:xfrm>
              <a:off x="5651126" y="2920810"/>
              <a:ext cx="882506" cy="43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P</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8" name="AutoShape 54"/>
            <p:cNvCxnSpPr>
              <a:cxnSpLocks noChangeShapeType="1"/>
            </p:cNvCxnSpPr>
            <p:nvPr/>
          </p:nvCxnSpPr>
          <p:spPr bwMode="auto">
            <a:xfrm>
              <a:off x="3051340" y="4036132"/>
              <a:ext cx="0" cy="3960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 name="AutoShape 55"/>
            <p:cNvCxnSpPr>
              <a:cxnSpLocks noChangeShapeType="1"/>
            </p:cNvCxnSpPr>
            <p:nvPr/>
          </p:nvCxnSpPr>
          <p:spPr bwMode="auto">
            <a:xfrm flipH="1">
              <a:off x="2843258" y="4437050"/>
              <a:ext cx="207152"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 name="AutoShape 31"/>
            <p:cNvSpPr>
              <a:spLocks/>
            </p:cNvSpPr>
            <p:nvPr/>
          </p:nvSpPr>
          <p:spPr bwMode="auto">
            <a:xfrm rot="16200000">
              <a:off x="3029796" y="3175150"/>
              <a:ext cx="65963" cy="1656000"/>
            </a:xfrm>
            <a:prstGeom prst="leftBracket">
              <a:avLst>
                <a:gd name="adj" fmla="val 22383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16" name="Text Box 2"/>
            <p:cNvSpPr txBox="1">
              <a:spLocks noChangeArrowheads="1"/>
            </p:cNvSpPr>
            <p:nvPr/>
          </p:nvSpPr>
          <p:spPr bwMode="auto">
            <a:xfrm>
              <a:off x="1791714" y="4293096"/>
              <a:ext cx="1884406" cy="49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fontAlgn="base">
                <a:spcBef>
                  <a:spcPct val="0"/>
                </a:spcBef>
                <a:spcAft>
                  <a:spcPct val="0"/>
                </a:spcAf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0x </a:t>
              </a: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无效</a:t>
              </a:r>
              <a:endParaRPr kumimoji="0" lang="zh-CN" sz="48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7" name="Text Box 3"/>
            <p:cNvSpPr txBox="1">
              <a:spLocks noChangeArrowheads="1"/>
            </p:cNvSpPr>
            <p:nvPr/>
          </p:nvSpPr>
          <p:spPr bwMode="auto">
            <a:xfrm>
              <a:off x="1791714" y="4614039"/>
              <a:ext cx="2094665" cy="49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zh-CN"/>
              </a:defPPr>
              <a:lvl1pPr marR="0" lvl="0" indent="0" fontAlgn="base">
                <a:lnSpc>
                  <a:spcPct val="100000"/>
                </a:lnSpc>
                <a:spcBef>
                  <a:spcPct val="0"/>
                </a:spcBef>
                <a:spcAft>
                  <a:spcPct val="0"/>
                </a:spcAft>
                <a:buClrTx/>
                <a:buSzTx/>
                <a:buFontTx/>
                <a:buNone/>
                <a:tabLst/>
                <a:defRPr kumimoji="0" sz="2000" b="0" i="0" u="none" strike="noStrike" cap="none" normalizeH="0" baseline="0">
                  <a:ln>
                    <a:noFill/>
                  </a:ln>
                  <a:solidFill>
                    <a:srgbClr val="002060"/>
                  </a:solidFill>
                  <a:effectLst/>
                  <a:latin typeface="Times New Roman" pitchFamily="18" charset="0"/>
                  <a:ea typeface="宋体" pitchFamily="2" charset="-122"/>
                  <a:cs typeface="Times New Roman" pitchFamily="18" charset="0"/>
                </a:defRPr>
              </a:lvl1pPr>
            </a:lstStyle>
            <a:p>
              <a:r>
                <a:rPr lang="en-US" altLang="zh-CN" dirty="0"/>
                <a:t>10 </a:t>
              </a:r>
              <a:r>
                <a:rPr lang="zh-CN" altLang="zh-CN" dirty="0"/>
                <a:t>清除特殊屏蔽</a:t>
              </a:r>
              <a:endParaRPr lang="zh-CN" dirty="0"/>
            </a:p>
          </p:txBody>
        </p:sp>
        <p:cxnSp>
          <p:nvCxnSpPr>
            <p:cNvPr id="13" name="AutoShape 54"/>
            <p:cNvCxnSpPr>
              <a:cxnSpLocks noChangeShapeType="1"/>
            </p:cNvCxnSpPr>
            <p:nvPr/>
          </p:nvCxnSpPr>
          <p:spPr bwMode="auto">
            <a:xfrm>
              <a:off x="7403449" y="4042452"/>
              <a:ext cx="0" cy="85280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4" name="AutoShape 55"/>
            <p:cNvCxnSpPr>
              <a:cxnSpLocks noChangeShapeType="1"/>
            </p:cNvCxnSpPr>
            <p:nvPr/>
          </p:nvCxnSpPr>
          <p:spPr bwMode="auto">
            <a:xfrm flipH="1">
              <a:off x="7222026" y="4897736"/>
              <a:ext cx="18000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5" name="AutoShape 31"/>
            <p:cNvSpPr>
              <a:spLocks/>
            </p:cNvSpPr>
            <p:nvPr/>
          </p:nvSpPr>
          <p:spPr bwMode="auto">
            <a:xfrm rot="16200000">
              <a:off x="7349596" y="3175323"/>
              <a:ext cx="59643" cy="1661974"/>
            </a:xfrm>
            <a:prstGeom prst="leftBracket">
              <a:avLst>
                <a:gd name="adj" fmla="val 22383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59" name="Text Box 3"/>
            <p:cNvSpPr txBox="1">
              <a:spLocks noChangeArrowheads="1"/>
            </p:cNvSpPr>
            <p:nvPr/>
          </p:nvSpPr>
          <p:spPr bwMode="auto">
            <a:xfrm>
              <a:off x="1798147" y="4896105"/>
              <a:ext cx="2088232" cy="49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zh-CN"/>
              </a:defPPr>
              <a:lvl1pPr marR="0" lvl="0" indent="0" fontAlgn="base">
                <a:lnSpc>
                  <a:spcPct val="100000"/>
                </a:lnSpc>
                <a:spcBef>
                  <a:spcPct val="0"/>
                </a:spcBef>
                <a:spcAft>
                  <a:spcPct val="0"/>
                </a:spcAft>
                <a:buClrTx/>
                <a:buSzTx/>
                <a:buFontTx/>
                <a:buNone/>
                <a:tabLst/>
                <a:defRPr kumimoji="0" sz="2000" b="0" i="0" u="none" strike="noStrike" cap="none" normalizeH="0" baseline="0">
                  <a:ln>
                    <a:noFill/>
                  </a:ln>
                  <a:solidFill>
                    <a:srgbClr val="002060"/>
                  </a:solidFill>
                  <a:effectLst/>
                  <a:latin typeface="Times New Roman" pitchFamily="18" charset="0"/>
                  <a:ea typeface="宋体" pitchFamily="2" charset="-122"/>
                  <a:cs typeface="Times New Roman" pitchFamily="18" charset="0"/>
                </a:defRPr>
              </a:lvl1pPr>
            </a:lstStyle>
            <a:p>
              <a:r>
                <a:rPr lang="en-US" altLang="zh-CN" dirty="0" smtClean="0"/>
                <a:t>11 </a:t>
              </a:r>
              <a:r>
                <a:rPr lang="zh-CN" altLang="en-US" dirty="0" smtClean="0"/>
                <a:t>设置</a:t>
              </a:r>
              <a:r>
                <a:rPr lang="zh-CN" altLang="zh-CN" dirty="0" smtClean="0"/>
                <a:t>特</a:t>
              </a:r>
              <a:r>
                <a:rPr lang="zh-CN" altLang="zh-CN" dirty="0"/>
                <a:t>殊屏蔽</a:t>
              </a:r>
              <a:endParaRPr lang="zh-CN" dirty="0"/>
            </a:p>
          </p:txBody>
        </p:sp>
        <p:sp>
          <p:nvSpPr>
            <p:cNvPr id="60" name="Text Box 2"/>
            <p:cNvSpPr txBox="1">
              <a:spLocks noChangeArrowheads="1"/>
            </p:cNvSpPr>
            <p:nvPr/>
          </p:nvSpPr>
          <p:spPr bwMode="auto">
            <a:xfrm>
              <a:off x="6183634" y="4765267"/>
              <a:ext cx="1328118" cy="494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fontAlgn="base">
                <a:spcBef>
                  <a:spcPct val="0"/>
                </a:spcBef>
                <a:spcAft>
                  <a:spcPct val="0"/>
                </a:spcAf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0x </a:t>
              </a: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无效</a:t>
              </a:r>
              <a:endParaRPr kumimoji="0" lang="zh-CN" sz="48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61" name="Text Box 3"/>
            <p:cNvSpPr txBox="1">
              <a:spLocks noChangeArrowheads="1"/>
            </p:cNvSpPr>
            <p:nvPr/>
          </p:nvSpPr>
          <p:spPr bwMode="auto">
            <a:xfrm>
              <a:off x="6183634" y="5065786"/>
              <a:ext cx="1273022" cy="51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zh-CN"/>
              </a:defPPr>
              <a:lvl1pPr marR="0" lvl="0" indent="0" fontAlgn="base">
                <a:lnSpc>
                  <a:spcPct val="100000"/>
                </a:lnSpc>
                <a:spcBef>
                  <a:spcPct val="0"/>
                </a:spcBef>
                <a:spcAft>
                  <a:spcPct val="0"/>
                </a:spcAft>
                <a:buClrTx/>
                <a:buSzTx/>
                <a:buFontTx/>
                <a:buNone/>
                <a:tabLst/>
                <a:defRPr kumimoji="0" sz="2000" b="0" i="0" u="none" strike="noStrike" cap="none" normalizeH="0" baseline="0">
                  <a:ln>
                    <a:noFill/>
                  </a:ln>
                  <a:solidFill>
                    <a:srgbClr val="002060"/>
                  </a:solidFill>
                  <a:effectLst/>
                  <a:latin typeface="Times New Roman" pitchFamily="18" charset="0"/>
                  <a:ea typeface="宋体" pitchFamily="2" charset="-122"/>
                  <a:cs typeface="Times New Roman" pitchFamily="18" charset="0"/>
                </a:defRPr>
              </a:lvl1pPr>
            </a:lstStyle>
            <a:p>
              <a:r>
                <a:rPr lang="en-US" altLang="zh-CN" dirty="0"/>
                <a:t>10 </a:t>
              </a:r>
              <a:r>
                <a:rPr lang="zh-CN" altLang="en-US" dirty="0" smtClean="0"/>
                <a:t>读</a:t>
              </a:r>
              <a:r>
                <a:rPr lang="en-US" altLang="zh-CN" dirty="0" smtClean="0"/>
                <a:t>IRR</a:t>
              </a:r>
              <a:endParaRPr lang="zh-CN" dirty="0"/>
            </a:p>
          </p:txBody>
        </p:sp>
        <p:sp>
          <p:nvSpPr>
            <p:cNvPr id="62" name="Text Box 3"/>
            <p:cNvSpPr txBox="1">
              <a:spLocks noChangeArrowheads="1"/>
            </p:cNvSpPr>
            <p:nvPr/>
          </p:nvSpPr>
          <p:spPr bwMode="auto">
            <a:xfrm>
              <a:off x="6183634" y="5362140"/>
              <a:ext cx="1269113" cy="51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zh-CN"/>
              </a:defPPr>
              <a:lvl1pPr marR="0" lvl="0" indent="0" fontAlgn="base">
                <a:lnSpc>
                  <a:spcPct val="100000"/>
                </a:lnSpc>
                <a:spcBef>
                  <a:spcPct val="0"/>
                </a:spcBef>
                <a:spcAft>
                  <a:spcPct val="0"/>
                </a:spcAft>
                <a:buClrTx/>
                <a:buSzTx/>
                <a:buFontTx/>
                <a:buNone/>
                <a:tabLst/>
                <a:defRPr kumimoji="0" sz="2000" b="0" i="0" u="none" strike="noStrike" cap="none" normalizeH="0" baseline="0">
                  <a:ln>
                    <a:noFill/>
                  </a:ln>
                  <a:solidFill>
                    <a:srgbClr val="002060"/>
                  </a:solidFill>
                  <a:effectLst/>
                  <a:latin typeface="Times New Roman" pitchFamily="18" charset="0"/>
                  <a:ea typeface="宋体" pitchFamily="2" charset="-122"/>
                  <a:cs typeface="Times New Roman" pitchFamily="18" charset="0"/>
                </a:defRPr>
              </a:lvl1pPr>
            </a:lstStyle>
            <a:p>
              <a:r>
                <a:rPr lang="en-US" altLang="zh-CN" dirty="0"/>
                <a:t>10 </a:t>
              </a:r>
              <a:r>
                <a:rPr lang="zh-CN" altLang="en-US" dirty="0" smtClean="0"/>
                <a:t>读</a:t>
              </a:r>
              <a:r>
                <a:rPr lang="en-US" altLang="zh-CN" dirty="0" smtClean="0"/>
                <a:t>ISR</a:t>
              </a:r>
              <a:endParaRPr lang="zh-CN" dirty="0"/>
            </a:p>
          </p:txBody>
        </p:sp>
        <p:cxnSp>
          <p:nvCxnSpPr>
            <p:cNvPr id="63" name="AutoShape 54"/>
            <p:cNvCxnSpPr>
              <a:cxnSpLocks noChangeShapeType="1"/>
            </p:cNvCxnSpPr>
            <p:nvPr/>
          </p:nvCxnSpPr>
          <p:spPr bwMode="auto">
            <a:xfrm>
              <a:off x="6086036" y="3856925"/>
              <a:ext cx="0" cy="3960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4" name="AutoShape 55"/>
            <p:cNvCxnSpPr>
              <a:cxnSpLocks noChangeShapeType="1"/>
            </p:cNvCxnSpPr>
            <p:nvPr/>
          </p:nvCxnSpPr>
          <p:spPr bwMode="auto">
            <a:xfrm flipH="1">
              <a:off x="5896170" y="4253080"/>
              <a:ext cx="18000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5" name="矩形 64"/>
            <p:cNvSpPr/>
            <p:nvPr/>
          </p:nvSpPr>
          <p:spPr>
            <a:xfrm>
              <a:off x="4095970" y="4108430"/>
              <a:ext cx="1915909" cy="400110"/>
            </a:xfrm>
            <a:prstGeom prst="rect">
              <a:avLst/>
            </a:prstGeom>
            <a:noFill/>
            <a:ln>
              <a:noFill/>
            </a:ln>
          </p:spPr>
          <p:txBody>
            <a:bodyPr vert="horz" wrap="square" lIns="0" tIns="0" rIns="0" bIns="0" numCol="1" anchor="t" anchorCtr="0" compatLnSpc="1">
              <a:prstTxWarp prst="textNoShape">
                <a:avLst/>
              </a:prstTxWarp>
            </a:bodyPr>
            <a:lstStyle/>
            <a:p>
              <a:pPr fontAlgn="base">
                <a:spcBef>
                  <a:spcPct val="0"/>
                </a:spcBef>
                <a:spcAft>
                  <a:spcPct val="0"/>
                </a:spcAft>
              </a:pPr>
              <a:r>
                <a:rPr lang="en-US" altLang="zh-CN" sz="2000" dirty="0">
                  <a:solidFill>
                    <a:srgbClr val="002060"/>
                  </a:solidFill>
                  <a:latin typeface="Times New Roman" pitchFamily="18" charset="0"/>
                  <a:ea typeface="宋体" pitchFamily="2" charset="-122"/>
                  <a:cs typeface="Times New Roman" pitchFamily="18" charset="0"/>
                </a:rPr>
                <a:t>1 </a:t>
              </a:r>
              <a:r>
                <a:rPr lang="zh-CN" altLang="zh-CN" sz="2000" dirty="0">
                  <a:solidFill>
                    <a:srgbClr val="002060"/>
                  </a:solidFill>
                  <a:latin typeface="Times New Roman" pitchFamily="18" charset="0"/>
                  <a:ea typeface="宋体" pitchFamily="2" charset="-122"/>
                  <a:cs typeface="Times New Roman" pitchFamily="18" charset="0"/>
                </a:rPr>
                <a:t>查询中断状态</a:t>
              </a:r>
              <a:endParaRPr lang="zh-CN" altLang="en-US" sz="2000" dirty="0">
                <a:solidFill>
                  <a:srgbClr val="002060"/>
                </a:solidFill>
                <a:latin typeface="Times New Roman" pitchFamily="18" charset="0"/>
                <a:ea typeface="宋体" pitchFamily="2" charset="-122"/>
                <a:cs typeface="Times New Roman" pitchFamily="18" charset="0"/>
              </a:endParaRPr>
            </a:p>
          </p:txBody>
        </p:sp>
      </p:grpSp>
      <p:grpSp>
        <p:nvGrpSpPr>
          <p:cNvPr id="55" name="组合 54"/>
          <p:cNvGrpSpPr/>
          <p:nvPr/>
        </p:nvGrpSpPr>
        <p:grpSpPr>
          <a:xfrm>
            <a:off x="802894" y="2905044"/>
            <a:ext cx="485314" cy="976263"/>
            <a:chOff x="434696" y="2251218"/>
            <a:chExt cx="396875" cy="976263"/>
          </a:xfrm>
        </p:grpSpPr>
        <p:sp>
          <p:nvSpPr>
            <p:cNvPr id="56" name="Rectangle 4"/>
            <p:cNvSpPr>
              <a:spLocks noChangeArrowheads="1"/>
            </p:cNvSpPr>
            <p:nvPr/>
          </p:nvSpPr>
          <p:spPr bwMode="auto">
            <a:xfrm>
              <a:off x="471531" y="2743631"/>
              <a:ext cx="304800" cy="442800"/>
            </a:xfrm>
            <a:prstGeom prst="rect">
              <a:avLst/>
            </a:prstGeom>
            <a:solidFill>
              <a:schemeClr val="accent6">
                <a:lumMod val="20000"/>
                <a:lumOff val="80000"/>
              </a:schemeClr>
            </a:solidFill>
            <a:ln w="9525">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Times New Roman" pitchFamily="18" charset="0"/>
                <a:cs typeface="Times New Roman" pitchFamily="18" charset="0"/>
              </a:endParaRPr>
            </a:p>
          </p:txBody>
        </p:sp>
        <p:sp>
          <p:nvSpPr>
            <p:cNvPr id="57" name="Text Box 2"/>
            <p:cNvSpPr txBox="1">
              <a:spLocks noChangeArrowheads="1"/>
            </p:cNvSpPr>
            <p:nvPr/>
          </p:nvSpPr>
          <p:spPr bwMode="auto">
            <a:xfrm>
              <a:off x="434696" y="2795481"/>
              <a:ext cx="396875"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0</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sp>
          <p:nvSpPr>
            <p:cNvPr id="58" name="Text Box 3"/>
            <p:cNvSpPr txBox="1">
              <a:spLocks noChangeArrowheads="1"/>
            </p:cNvSpPr>
            <p:nvPr/>
          </p:nvSpPr>
          <p:spPr bwMode="auto">
            <a:xfrm>
              <a:off x="434696" y="2251218"/>
              <a:ext cx="396875"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A0</a:t>
              </a:r>
              <a:endParaRPr kumimoji="0" lang="zh-CN" altLang="zh-CN" sz="2000" b="0"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val="2065769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8.1.1  </a:t>
            </a:r>
            <a:r>
              <a:rPr lang="zh-CN" altLang="zh-CN" dirty="0"/>
              <a:t>中断技术中的概念</a:t>
            </a:r>
            <a:endParaRPr lang="zh-CN" altLang="en-US" dirty="0"/>
          </a:p>
        </p:txBody>
      </p:sp>
      <p:sp>
        <p:nvSpPr>
          <p:cNvPr id="4" name="TextBox 3"/>
          <p:cNvSpPr txBox="1"/>
          <p:nvPr/>
        </p:nvSpPr>
        <p:spPr>
          <a:xfrm>
            <a:off x="540000" y="1124744"/>
            <a:ext cx="4903907" cy="584775"/>
          </a:xfrm>
          <a:prstGeom prst="rect">
            <a:avLst/>
          </a:prstGeom>
          <a:noFill/>
        </p:spPr>
        <p:txBody>
          <a:bodyPr wrap="none" rtlCol="0" anchor="ctr" anchorCtr="0">
            <a:spAutoFit/>
          </a:bodyPr>
          <a:lstStyle>
            <a:defPPr>
              <a:defRPr lang="zh-CN"/>
            </a:defPPr>
            <a:lvl1pPr>
              <a:defRPr sz="3200">
                <a:latin typeface="黑体" pitchFamily="49" charset="-122"/>
                <a:ea typeface="黑体" pitchFamily="49" charset="-122"/>
              </a:defRPr>
            </a:lvl1pPr>
          </a:lstStyle>
          <a:p>
            <a:r>
              <a:rPr lang="en-US" altLang="zh-CN" dirty="0"/>
              <a:t>1</a:t>
            </a:r>
            <a:r>
              <a:rPr lang="zh-CN" altLang="zh-CN" dirty="0"/>
              <a:t>．中断及中断服务子程序</a:t>
            </a:r>
            <a:endParaRPr lang="zh-CN" altLang="en-US" dirty="0"/>
          </a:p>
        </p:txBody>
      </p:sp>
      <p:sp>
        <p:nvSpPr>
          <p:cNvPr id="5" name="矩形 4"/>
          <p:cNvSpPr/>
          <p:nvPr/>
        </p:nvSpPr>
        <p:spPr>
          <a:xfrm>
            <a:off x="432000" y="1772816"/>
            <a:ext cx="8280000" cy="1188000"/>
          </a:xfrm>
          <a:prstGeom prst="rect">
            <a:avLst/>
          </a:prstGeom>
          <a:solidFill>
            <a:schemeClr val="bg1">
              <a:lumMod val="95000"/>
            </a:schemeClr>
          </a:solidFill>
          <a:ln w="12700">
            <a:solidFill>
              <a:srgbClr val="00B0F0"/>
            </a:solidFill>
            <a:prstDash val="dash"/>
            <a:miter lim="800000"/>
            <a:headEnd/>
            <a:tailEnd/>
          </a:ln>
          <a:effectLst/>
        </p:spPr>
        <p:txBody>
          <a:bodyPr wrap="square" lIns="72000" tIns="108000" rIns="72000" bIns="72000">
            <a:spAutoFit/>
          </a:bodyPr>
          <a:lstStyle/>
          <a:p>
            <a:pPr>
              <a:lnSpc>
                <a:spcPct val="90000"/>
              </a:lnSpc>
              <a:spcBef>
                <a:spcPts val="300"/>
              </a:spcBef>
            </a:pPr>
            <a:r>
              <a:rPr lang="zh-CN" altLang="zh-CN" sz="2400" dirty="0" smtClean="0">
                <a:solidFill>
                  <a:srgbClr val="0070C0"/>
                </a:solidFill>
                <a:latin typeface="黑体" pitchFamily="49" charset="-122"/>
                <a:ea typeface="黑体" pitchFamily="49" charset="-122"/>
                <a:cs typeface="Times New Roman" pitchFamily="18" charset="0"/>
              </a:rPr>
              <a:t>中断</a:t>
            </a:r>
            <a:r>
              <a:rPr lang="zh-CN" altLang="en-US" sz="2400" dirty="0" smtClean="0">
                <a:solidFill>
                  <a:srgbClr val="002060"/>
                </a:solidFill>
                <a:latin typeface="Times New Roman" pitchFamily="18" charset="0"/>
                <a:ea typeface="宋体" pitchFamily="2" charset="-122"/>
                <a:cs typeface="Times New Roman" pitchFamily="18" charset="0"/>
              </a:rPr>
              <a:t>：</a:t>
            </a:r>
            <a:r>
              <a:rPr lang="en-US" altLang="zh-CN" sz="2400" dirty="0" smtClean="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在正常运行程序</a:t>
            </a:r>
            <a:r>
              <a:rPr lang="zh-CN" altLang="zh-CN" sz="2400" dirty="0" smtClean="0">
                <a:solidFill>
                  <a:srgbClr val="002060"/>
                </a:solidFill>
                <a:latin typeface="Times New Roman" pitchFamily="18" charset="0"/>
                <a:ea typeface="宋体" pitchFamily="2" charset="-122"/>
                <a:cs typeface="Times New Roman" pitchFamily="18" charset="0"/>
              </a:rPr>
              <a:t>时响</a:t>
            </a:r>
            <a:r>
              <a:rPr lang="zh-CN" altLang="zh-CN" sz="2400" dirty="0">
                <a:solidFill>
                  <a:srgbClr val="002060"/>
                </a:solidFill>
                <a:latin typeface="Times New Roman" pitchFamily="18" charset="0"/>
                <a:ea typeface="宋体" pitchFamily="2" charset="-122"/>
                <a:cs typeface="Times New Roman" pitchFamily="18" charset="0"/>
              </a:rPr>
              <a:t>应中断请求，转而去执行中断服务子程序，待完成中断事件处理</a:t>
            </a:r>
            <a:r>
              <a:rPr lang="zh-CN" altLang="zh-CN" sz="2400" dirty="0" smtClean="0">
                <a:solidFill>
                  <a:srgbClr val="002060"/>
                </a:solidFill>
                <a:latin typeface="Times New Roman" pitchFamily="18" charset="0"/>
                <a:ea typeface="宋体" pitchFamily="2" charset="-122"/>
                <a:cs typeface="Times New Roman" pitchFamily="18" charset="0"/>
              </a:rPr>
              <a:t>后返</a:t>
            </a:r>
            <a:r>
              <a:rPr lang="zh-CN" altLang="zh-CN" sz="2400" dirty="0">
                <a:solidFill>
                  <a:srgbClr val="002060"/>
                </a:solidFill>
                <a:latin typeface="Times New Roman" pitchFamily="18" charset="0"/>
                <a:ea typeface="宋体" pitchFamily="2" charset="-122"/>
                <a:cs typeface="Times New Roman" pitchFamily="18" charset="0"/>
              </a:rPr>
              <a:t>回断点继续执行原程序的过程。</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6" name="矩形 5"/>
          <p:cNvSpPr/>
          <p:nvPr/>
        </p:nvSpPr>
        <p:spPr>
          <a:xfrm>
            <a:off x="432000" y="3068960"/>
            <a:ext cx="8280000" cy="1260000"/>
          </a:xfrm>
          <a:prstGeom prst="rect">
            <a:avLst/>
          </a:prstGeom>
          <a:solidFill>
            <a:schemeClr val="bg1">
              <a:lumMod val="95000"/>
            </a:schemeClr>
          </a:solidFill>
          <a:ln w="12700">
            <a:solidFill>
              <a:srgbClr val="FF0000"/>
            </a:solidFill>
            <a:prstDash val="dash"/>
            <a:miter lim="800000"/>
            <a:headEnd/>
            <a:tailEnd/>
          </a:ln>
          <a:effectLst/>
        </p:spPr>
        <p:txBody>
          <a:bodyPr wrap="square" tIns="108000" bIns="72000">
            <a:spAutoFit/>
          </a:bodyPr>
          <a:lstStyle/>
          <a:p>
            <a:pPr>
              <a:lnSpc>
                <a:spcPct val="90000"/>
              </a:lnSpc>
              <a:spcBef>
                <a:spcPts val="300"/>
              </a:spcBef>
            </a:pPr>
            <a:r>
              <a:rPr lang="zh-CN" altLang="zh-CN" sz="2400" dirty="0" smtClean="0">
                <a:solidFill>
                  <a:srgbClr val="0070C0"/>
                </a:solidFill>
                <a:latin typeface="黑体" pitchFamily="49" charset="-122"/>
                <a:ea typeface="黑体" pitchFamily="49" charset="-122"/>
                <a:cs typeface="Times New Roman" pitchFamily="18" charset="0"/>
              </a:rPr>
              <a:t>中</a:t>
            </a:r>
            <a:r>
              <a:rPr lang="zh-CN" altLang="zh-CN" sz="2400" dirty="0">
                <a:solidFill>
                  <a:srgbClr val="0070C0"/>
                </a:solidFill>
                <a:latin typeface="黑体" pitchFamily="49" charset="-122"/>
                <a:ea typeface="黑体" pitchFamily="49" charset="-122"/>
                <a:cs typeface="Times New Roman" pitchFamily="18" charset="0"/>
              </a:rPr>
              <a:t>断服务子程序</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为</a:t>
            </a:r>
            <a:r>
              <a:rPr lang="zh-CN" altLang="zh-CN" sz="2400" dirty="0">
                <a:solidFill>
                  <a:srgbClr val="002060"/>
                </a:solidFill>
                <a:latin typeface="Times New Roman" pitchFamily="18" charset="0"/>
                <a:ea typeface="宋体" pitchFamily="2" charset="-122"/>
                <a:cs typeface="Times New Roman" pitchFamily="18" charset="0"/>
              </a:rPr>
              <a:t>完成中断源所期望的功能而编写的程序</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nSpc>
                <a:spcPct val="90000"/>
              </a:lnSpc>
              <a:spcBef>
                <a:spcPts val="300"/>
              </a:spcBef>
            </a:pPr>
            <a:r>
              <a:rPr kumimoji="1" lang="en-US" altLang="zh-CN" sz="2400" dirty="0">
                <a:solidFill>
                  <a:srgbClr val="002060"/>
                </a:solidFill>
                <a:latin typeface="宋体" pitchFamily="2" charset="-122"/>
                <a:ea typeface="宋体" pitchFamily="2" charset="-122"/>
              </a:rPr>
              <a:t>　　</a:t>
            </a:r>
            <a:r>
              <a:rPr lang="zh-CN" altLang="zh-CN" sz="2400" dirty="0">
                <a:solidFill>
                  <a:srgbClr val="0070C0"/>
                </a:solidFill>
                <a:latin typeface="宋体" pitchFamily="2" charset="-122"/>
                <a:ea typeface="宋体" pitchFamily="2" charset="-122"/>
                <a:cs typeface="Times New Roman" pitchFamily="18" charset="0"/>
              </a:rPr>
              <a:t>断点</a:t>
            </a:r>
            <a:r>
              <a:rPr kumimoji="1" lang="zh-CN" altLang="en-US" sz="2400" dirty="0" smtClean="0">
                <a:solidFill>
                  <a:srgbClr val="002060"/>
                </a:solidFill>
                <a:latin typeface="宋体" pitchFamily="2" charset="-122"/>
                <a:ea typeface="宋体" pitchFamily="2" charset="-122"/>
              </a:rPr>
              <a:t>：</a:t>
            </a:r>
            <a:r>
              <a:rPr kumimoji="1" lang="en-US" altLang="zh-CN" sz="2400" dirty="0">
                <a:solidFill>
                  <a:srgbClr val="002060"/>
                </a:solidFill>
                <a:latin typeface="宋体" pitchFamily="2" charset="-122"/>
                <a:ea typeface="宋体" pitchFamily="2" charset="-122"/>
              </a:rPr>
              <a:t>CPU</a:t>
            </a:r>
            <a:r>
              <a:rPr kumimoji="1" lang="zh-CN" altLang="zh-CN" sz="2400" dirty="0">
                <a:solidFill>
                  <a:srgbClr val="002060"/>
                </a:solidFill>
                <a:latin typeface="宋体" pitchFamily="2" charset="-122"/>
                <a:ea typeface="宋体" pitchFamily="2" charset="-122"/>
              </a:rPr>
              <a:t>执行原程序被中断时</a:t>
            </a:r>
            <a:r>
              <a:rPr kumimoji="1" lang="zh-CN" altLang="en-US" sz="2400" dirty="0" smtClean="0">
                <a:solidFill>
                  <a:srgbClr val="002060"/>
                </a:solidFill>
                <a:latin typeface="宋体" pitchFamily="2" charset="-122"/>
                <a:ea typeface="宋体" pitchFamily="2" charset="-122"/>
              </a:rPr>
              <a:t>，断</a:t>
            </a:r>
            <a:r>
              <a:rPr kumimoji="1" lang="zh-CN" altLang="en-US" sz="2400" dirty="0">
                <a:solidFill>
                  <a:srgbClr val="002060"/>
                </a:solidFill>
                <a:latin typeface="宋体" pitchFamily="2" charset="-122"/>
                <a:ea typeface="宋体" pitchFamily="2" charset="-122"/>
              </a:rPr>
              <a:t>点</a:t>
            </a:r>
            <a:r>
              <a:rPr kumimoji="1" lang="zh-CN" altLang="zh-CN" sz="2400" dirty="0">
                <a:solidFill>
                  <a:srgbClr val="002060"/>
                </a:solidFill>
                <a:latin typeface="宋体" pitchFamily="2" charset="-122"/>
                <a:ea typeface="宋体" pitchFamily="2" charset="-122"/>
              </a:rPr>
              <a:t>后继指令的地址</a:t>
            </a:r>
            <a:r>
              <a:rPr kumimoji="1" lang="zh-CN" altLang="en-US" sz="2400" dirty="0">
                <a:solidFill>
                  <a:srgbClr val="002060"/>
                </a:solidFill>
                <a:latin typeface="宋体" pitchFamily="2" charset="-122"/>
                <a:ea typeface="宋体" pitchFamily="2" charset="-122"/>
              </a:rPr>
              <a:t>。</a:t>
            </a:r>
            <a:endParaRPr kumimoji="1" lang="en-US" altLang="zh-CN" sz="2400" dirty="0">
              <a:solidFill>
                <a:srgbClr val="002060"/>
              </a:solidFill>
              <a:latin typeface="宋体" pitchFamily="2" charset="-122"/>
              <a:ea typeface="宋体" pitchFamily="2" charset="-122"/>
            </a:endParaRPr>
          </a:p>
          <a:p>
            <a:pPr>
              <a:lnSpc>
                <a:spcPct val="90000"/>
              </a:lnSpc>
              <a:spcBef>
                <a:spcPts val="300"/>
              </a:spcBef>
            </a:pPr>
            <a:r>
              <a:rPr kumimoji="1" lang="en-US" altLang="zh-CN" sz="2400" dirty="0">
                <a:solidFill>
                  <a:srgbClr val="002060"/>
                </a:solidFill>
                <a:latin typeface="宋体" pitchFamily="2" charset="-122"/>
                <a:ea typeface="宋体" pitchFamily="2" charset="-122"/>
              </a:rPr>
              <a:t>　　</a:t>
            </a:r>
            <a:r>
              <a:rPr lang="zh-CN" altLang="zh-CN" sz="2400" dirty="0">
                <a:solidFill>
                  <a:srgbClr val="0070C0"/>
                </a:solidFill>
                <a:latin typeface="宋体" pitchFamily="2" charset="-122"/>
                <a:ea typeface="宋体" pitchFamily="2" charset="-122"/>
                <a:cs typeface="Times New Roman" pitchFamily="18" charset="0"/>
              </a:rPr>
              <a:t>现场</a:t>
            </a:r>
            <a:r>
              <a:rPr kumimoji="1" lang="zh-CN" altLang="en-US" sz="2400" dirty="0">
                <a:solidFill>
                  <a:srgbClr val="002060"/>
                </a:solidFill>
                <a:latin typeface="宋体" pitchFamily="2" charset="-122"/>
                <a:ea typeface="宋体" pitchFamily="2" charset="-122"/>
              </a:rPr>
              <a:t>：</a:t>
            </a:r>
            <a:r>
              <a:rPr kumimoji="1" lang="zh-CN" altLang="zh-CN" sz="2400" dirty="0">
                <a:solidFill>
                  <a:srgbClr val="002060"/>
                </a:solidFill>
                <a:latin typeface="宋体" pitchFamily="2" charset="-122"/>
                <a:ea typeface="宋体" pitchFamily="2" charset="-122"/>
              </a:rPr>
              <a:t>中断时原程序的执行状态</a:t>
            </a:r>
            <a:r>
              <a:rPr lang="zh-CN" altLang="zh-CN" sz="2400" dirty="0" smtClean="0">
                <a:solidFill>
                  <a:srgbClr val="0070C0"/>
                </a:solidFill>
                <a:latin typeface="黑体" pitchFamily="49" charset="-122"/>
                <a:ea typeface="黑体" pitchFamily="49" charset="-122"/>
                <a:cs typeface="Times New Roman" pitchFamily="18" charset="0"/>
              </a:rPr>
              <a:t>。</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8" name="Text Box 50"/>
          <p:cNvSpPr txBox="1">
            <a:spLocks noChangeArrowheads="1"/>
          </p:cNvSpPr>
          <p:nvPr/>
        </p:nvSpPr>
        <p:spPr bwMode="auto">
          <a:xfrm>
            <a:off x="432000" y="4429912"/>
            <a:ext cx="8280000" cy="1843751"/>
          </a:xfrm>
          <a:prstGeom prst="rect">
            <a:avLst/>
          </a:prstGeom>
          <a:solidFill>
            <a:schemeClr val="bg1">
              <a:lumMod val="95000"/>
            </a:schemeClr>
          </a:solidFill>
          <a:ln w="9525">
            <a:solidFill>
              <a:srgbClr val="00B050"/>
            </a:solidFill>
            <a:prstDash val="dash"/>
            <a:miter lim="800000"/>
            <a:headEnd/>
            <a:tailEnd/>
          </a:ln>
          <a:effectLst/>
          <a:extLst/>
        </p:spPr>
        <p:txBody>
          <a:bodyPr wrap="square" tIns="108000" bIns="72000">
            <a:spAutoFit/>
          </a:bodyPr>
          <a:lstStyle>
            <a:defPPr>
              <a:defRPr lang="zh-CN"/>
            </a:defPPr>
            <a:lvl1pPr>
              <a:lnSpc>
                <a:spcPct val="90000"/>
              </a:lnSpc>
              <a:spcBef>
                <a:spcPts val="300"/>
              </a:spcBef>
              <a:defRPr sz="2400">
                <a:solidFill>
                  <a:srgbClr val="0070C0"/>
                </a:solidFill>
                <a:latin typeface="黑体" pitchFamily="49" charset="-122"/>
                <a:ea typeface="黑体" pitchFamily="49" charset="-122"/>
                <a:cs typeface="Times New Roman" pitchFamily="18" charset="0"/>
              </a:defRPr>
            </a:lvl1pPr>
          </a:lstStyle>
          <a:p>
            <a:r>
              <a:rPr lang="zh-CN" altLang="en-US" dirty="0">
                <a:solidFill>
                  <a:srgbClr val="002060"/>
                </a:solidFill>
                <a:latin typeface="Times New Roman" pitchFamily="18" charset="0"/>
                <a:ea typeface="宋体" pitchFamily="2" charset="-122"/>
              </a:rPr>
              <a:t>微型计算机应用中断技术后的功能特点：</a:t>
            </a:r>
          </a:p>
          <a:p>
            <a:pPr marL="576000" indent="-342900" fontAlgn="base">
              <a:lnSpc>
                <a:spcPct val="120000"/>
              </a:lnSpc>
              <a:spcBef>
                <a:spcPts val="0"/>
              </a:spcBef>
              <a:spcAft>
                <a:spcPct val="0"/>
              </a:spcAft>
              <a:buFont typeface="Wingdings" pitchFamily="2" charset="2"/>
              <a:buChar char="v"/>
            </a:pPr>
            <a:r>
              <a:rPr kumimoji="1" lang="zh-CN" altLang="en-US" dirty="0">
                <a:solidFill>
                  <a:srgbClr val="002060"/>
                </a:solidFill>
                <a:latin typeface="宋体" pitchFamily="2" charset="-122"/>
                <a:ea typeface="宋体" pitchFamily="2" charset="-122"/>
                <a:cs typeface="+mn-cs"/>
              </a:rPr>
              <a:t> 可实现同步操</a:t>
            </a:r>
            <a:r>
              <a:rPr kumimoji="1" lang="zh-CN" altLang="en-US" dirty="0" smtClean="0">
                <a:solidFill>
                  <a:srgbClr val="002060"/>
                </a:solidFill>
                <a:latin typeface="宋体" pitchFamily="2" charset="-122"/>
                <a:ea typeface="宋体" pitchFamily="2" charset="-122"/>
                <a:cs typeface="+mn-cs"/>
              </a:rPr>
              <a:t>作。</a:t>
            </a:r>
            <a:endParaRPr kumimoji="1" lang="zh-CN" altLang="en-US" dirty="0">
              <a:solidFill>
                <a:srgbClr val="002060"/>
              </a:solidFill>
              <a:latin typeface="宋体" pitchFamily="2" charset="-122"/>
              <a:ea typeface="宋体" pitchFamily="2" charset="-122"/>
              <a:cs typeface="+mn-cs"/>
            </a:endParaRPr>
          </a:p>
          <a:p>
            <a:pPr marL="576000" indent="-342900" fontAlgn="base">
              <a:lnSpc>
                <a:spcPct val="120000"/>
              </a:lnSpc>
              <a:spcBef>
                <a:spcPts val="0"/>
              </a:spcBef>
              <a:spcAft>
                <a:spcPct val="0"/>
              </a:spcAft>
              <a:buFont typeface="Wingdings" pitchFamily="2" charset="2"/>
              <a:buChar char="v"/>
            </a:pPr>
            <a:r>
              <a:rPr kumimoji="1" lang="zh-CN" altLang="en-US" dirty="0">
                <a:solidFill>
                  <a:srgbClr val="002060"/>
                </a:solidFill>
                <a:latin typeface="宋体" pitchFamily="2" charset="-122"/>
                <a:ea typeface="宋体" pitchFamily="2" charset="-122"/>
                <a:cs typeface="+mn-cs"/>
              </a:rPr>
              <a:t> 可进行实时处</a:t>
            </a:r>
            <a:r>
              <a:rPr kumimoji="1" lang="zh-CN" altLang="en-US" dirty="0" smtClean="0">
                <a:solidFill>
                  <a:srgbClr val="002060"/>
                </a:solidFill>
                <a:latin typeface="宋体" pitchFamily="2" charset="-122"/>
                <a:ea typeface="宋体" pitchFamily="2" charset="-122"/>
                <a:cs typeface="+mn-cs"/>
              </a:rPr>
              <a:t>理。</a:t>
            </a:r>
            <a:endParaRPr kumimoji="1" lang="zh-CN" altLang="en-US" dirty="0">
              <a:solidFill>
                <a:srgbClr val="002060"/>
              </a:solidFill>
              <a:latin typeface="宋体" pitchFamily="2" charset="-122"/>
              <a:ea typeface="宋体" pitchFamily="2" charset="-122"/>
              <a:cs typeface="+mn-cs"/>
            </a:endParaRPr>
          </a:p>
          <a:p>
            <a:pPr marL="576000" indent="-342900" fontAlgn="base">
              <a:lnSpc>
                <a:spcPct val="120000"/>
              </a:lnSpc>
              <a:spcBef>
                <a:spcPts val="0"/>
              </a:spcBef>
              <a:spcAft>
                <a:spcPct val="0"/>
              </a:spcAft>
              <a:buFont typeface="Wingdings" pitchFamily="2" charset="2"/>
              <a:buChar char="v"/>
            </a:pPr>
            <a:r>
              <a:rPr kumimoji="1" lang="zh-CN" altLang="en-US" dirty="0">
                <a:solidFill>
                  <a:srgbClr val="002060"/>
                </a:solidFill>
                <a:latin typeface="宋体" pitchFamily="2" charset="-122"/>
                <a:ea typeface="宋体" pitchFamily="2" charset="-122"/>
                <a:cs typeface="+mn-cs"/>
              </a:rPr>
              <a:t> 能及时处理各种故</a:t>
            </a:r>
            <a:r>
              <a:rPr kumimoji="1" lang="zh-CN" altLang="en-US" dirty="0" smtClean="0">
                <a:solidFill>
                  <a:srgbClr val="002060"/>
                </a:solidFill>
                <a:latin typeface="宋体" pitchFamily="2" charset="-122"/>
                <a:ea typeface="宋体" pitchFamily="2" charset="-122"/>
                <a:cs typeface="+mn-cs"/>
              </a:rPr>
              <a:t>障。</a:t>
            </a:r>
            <a:endParaRPr kumimoji="1" lang="zh-CN" altLang="en-US" dirty="0">
              <a:solidFill>
                <a:srgbClr val="002060"/>
              </a:solidFill>
              <a:latin typeface="宋体" pitchFamily="2" charset="-122"/>
              <a:ea typeface="宋体" pitchFamily="2" charset="-122"/>
              <a:cs typeface="+mn-cs"/>
            </a:endParaRPr>
          </a:p>
        </p:txBody>
      </p:sp>
    </p:spTree>
    <p:extLst>
      <p:ext uri="{BB962C8B-B14F-4D97-AF65-F5344CB8AC3E}">
        <p14:creationId xmlns:p14="http://schemas.microsoft.com/office/powerpoint/2010/main" val="2511205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8.3.7  8259A</a:t>
            </a:r>
            <a:r>
              <a:rPr lang="zh-CN" altLang="zh-CN" dirty="0"/>
              <a:t>的编程</a:t>
            </a:r>
            <a:endParaRPr lang="zh-CN" altLang="en-US" dirty="0"/>
          </a:p>
        </p:txBody>
      </p:sp>
      <p:sp>
        <p:nvSpPr>
          <p:cNvPr id="3" name="Text Box 411"/>
          <p:cNvSpPr txBox="1">
            <a:spLocks noChangeArrowheads="1"/>
          </p:cNvSpPr>
          <p:nvPr/>
        </p:nvSpPr>
        <p:spPr bwMode="auto">
          <a:xfrm>
            <a:off x="540000" y="1052736"/>
            <a:ext cx="2954655" cy="5847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smtClean="0"/>
              <a:t>1</a:t>
            </a:r>
            <a:r>
              <a:rPr lang="en-US" altLang="zh-CN" dirty="0"/>
              <a:t> ．</a:t>
            </a:r>
            <a:r>
              <a:rPr lang="zh-CN" altLang="en-US" dirty="0" smtClean="0"/>
              <a:t>初</a:t>
            </a:r>
            <a:r>
              <a:rPr lang="zh-CN" altLang="en-US" dirty="0"/>
              <a:t>始化编程</a:t>
            </a:r>
          </a:p>
        </p:txBody>
      </p:sp>
      <p:grpSp>
        <p:nvGrpSpPr>
          <p:cNvPr id="4" name="Group 507"/>
          <p:cNvGrpSpPr>
            <a:grpSpLocks/>
          </p:cNvGrpSpPr>
          <p:nvPr/>
        </p:nvGrpSpPr>
        <p:grpSpPr bwMode="auto">
          <a:xfrm>
            <a:off x="6837684" y="1241648"/>
            <a:ext cx="1982788" cy="4419600"/>
            <a:chOff x="4080" y="720"/>
            <a:chExt cx="1249" cy="2880"/>
          </a:xfrm>
        </p:grpSpPr>
        <p:sp>
          <p:nvSpPr>
            <p:cNvPr id="5" name="Line 156"/>
            <p:cNvSpPr>
              <a:spLocks noChangeShapeType="1"/>
            </p:cNvSpPr>
            <p:nvPr/>
          </p:nvSpPr>
          <p:spPr bwMode="auto">
            <a:xfrm flipH="1">
              <a:off x="4609" y="1152"/>
              <a:ext cx="0" cy="192"/>
            </a:xfrm>
            <a:prstGeom prst="line">
              <a:avLst/>
            </a:prstGeom>
            <a:noFill/>
            <a:ln w="12700">
              <a:solidFill>
                <a:srgbClr val="0020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6" name="Line 158"/>
            <p:cNvSpPr>
              <a:spLocks noChangeShapeType="1"/>
            </p:cNvSpPr>
            <p:nvPr/>
          </p:nvSpPr>
          <p:spPr bwMode="auto">
            <a:xfrm flipH="1">
              <a:off x="4608" y="3024"/>
              <a:ext cx="0" cy="144"/>
            </a:xfrm>
            <a:prstGeom prst="line">
              <a:avLst/>
            </a:prstGeom>
            <a:noFill/>
            <a:ln w="12700">
              <a:solidFill>
                <a:srgbClr val="0020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7" name="Line 160"/>
            <p:cNvSpPr>
              <a:spLocks noChangeShapeType="1"/>
            </p:cNvSpPr>
            <p:nvPr/>
          </p:nvSpPr>
          <p:spPr bwMode="auto">
            <a:xfrm>
              <a:off x="4609" y="1584"/>
              <a:ext cx="0" cy="192"/>
            </a:xfrm>
            <a:prstGeom prst="line">
              <a:avLst/>
            </a:prstGeom>
            <a:noFill/>
            <a:ln w="12700">
              <a:solidFill>
                <a:srgbClr val="0020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8" name="Text Box 161"/>
            <p:cNvSpPr txBox="1">
              <a:spLocks noChangeArrowheads="1"/>
            </p:cNvSpPr>
            <p:nvPr/>
          </p:nvSpPr>
          <p:spPr bwMode="auto">
            <a:xfrm flipH="1">
              <a:off x="5108" y="1719"/>
              <a:ext cx="221" cy="241"/>
            </a:xfrm>
            <a:prstGeom prst="rect">
              <a:avLst/>
            </a:prstGeom>
            <a:noFill/>
            <a:ln w="127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2060"/>
                  </a:solidFill>
                  <a:latin typeface="Times New Roman" pitchFamily="18" charset="0"/>
                  <a:ea typeface="宋体" pitchFamily="2" charset="-122"/>
                </a:rPr>
                <a:t>N</a:t>
              </a:r>
            </a:p>
          </p:txBody>
        </p:sp>
        <p:sp>
          <p:nvSpPr>
            <p:cNvPr id="9" name="Line 164"/>
            <p:cNvSpPr>
              <a:spLocks noChangeShapeType="1"/>
            </p:cNvSpPr>
            <p:nvPr/>
          </p:nvSpPr>
          <p:spPr bwMode="auto">
            <a:xfrm flipH="1">
              <a:off x="4609" y="3408"/>
              <a:ext cx="0" cy="192"/>
            </a:xfrm>
            <a:prstGeom prst="line">
              <a:avLst/>
            </a:prstGeom>
            <a:noFill/>
            <a:ln w="12700">
              <a:solidFill>
                <a:srgbClr val="0020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0" name="Line 170"/>
            <p:cNvSpPr>
              <a:spLocks noChangeShapeType="1"/>
            </p:cNvSpPr>
            <p:nvPr/>
          </p:nvSpPr>
          <p:spPr bwMode="auto">
            <a:xfrm flipH="1">
              <a:off x="4609" y="2448"/>
              <a:ext cx="0" cy="192"/>
            </a:xfrm>
            <a:prstGeom prst="line">
              <a:avLst/>
            </a:prstGeom>
            <a:noFill/>
            <a:ln w="12700">
              <a:solidFill>
                <a:srgbClr val="0020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1" name="Text Box 171"/>
            <p:cNvSpPr txBox="1">
              <a:spLocks noChangeArrowheads="1"/>
            </p:cNvSpPr>
            <p:nvPr/>
          </p:nvSpPr>
          <p:spPr bwMode="auto">
            <a:xfrm flipH="1">
              <a:off x="4599" y="2985"/>
              <a:ext cx="221" cy="241"/>
            </a:xfrm>
            <a:prstGeom prst="rect">
              <a:avLst/>
            </a:prstGeom>
            <a:noFill/>
            <a:ln w="127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2060"/>
                  </a:solidFill>
                  <a:latin typeface="Times New Roman" pitchFamily="18" charset="0"/>
                  <a:ea typeface="宋体" pitchFamily="2" charset="-122"/>
                </a:rPr>
                <a:t>Y</a:t>
              </a:r>
            </a:p>
          </p:txBody>
        </p:sp>
        <p:sp>
          <p:nvSpPr>
            <p:cNvPr id="12" name="Line 180"/>
            <p:cNvSpPr>
              <a:spLocks noChangeShapeType="1"/>
            </p:cNvSpPr>
            <p:nvPr/>
          </p:nvSpPr>
          <p:spPr bwMode="auto">
            <a:xfrm flipH="1">
              <a:off x="4608" y="2532"/>
              <a:ext cx="720" cy="0"/>
            </a:xfrm>
            <a:prstGeom prst="line">
              <a:avLst/>
            </a:prstGeom>
            <a:noFill/>
            <a:ln w="12700">
              <a:solidFill>
                <a:srgbClr val="0020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3" name="Line 182"/>
            <p:cNvSpPr>
              <a:spLocks noChangeShapeType="1"/>
            </p:cNvSpPr>
            <p:nvPr/>
          </p:nvSpPr>
          <p:spPr bwMode="auto">
            <a:xfrm flipH="1">
              <a:off x="4609" y="2016"/>
              <a:ext cx="0" cy="213"/>
            </a:xfrm>
            <a:prstGeom prst="line">
              <a:avLst/>
            </a:prstGeom>
            <a:noFill/>
            <a:ln w="12700">
              <a:solidFill>
                <a:srgbClr val="0020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4" name="Line 183"/>
            <p:cNvSpPr>
              <a:spLocks noChangeShapeType="1"/>
            </p:cNvSpPr>
            <p:nvPr/>
          </p:nvSpPr>
          <p:spPr bwMode="auto">
            <a:xfrm flipH="1">
              <a:off x="4609" y="720"/>
              <a:ext cx="0" cy="192"/>
            </a:xfrm>
            <a:prstGeom prst="line">
              <a:avLst/>
            </a:prstGeom>
            <a:noFill/>
            <a:ln w="12700">
              <a:solidFill>
                <a:srgbClr val="0020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5" name="Text Box 185"/>
            <p:cNvSpPr txBox="1">
              <a:spLocks noChangeArrowheads="1"/>
            </p:cNvSpPr>
            <p:nvPr/>
          </p:nvSpPr>
          <p:spPr bwMode="auto">
            <a:xfrm flipH="1">
              <a:off x="4599" y="2034"/>
              <a:ext cx="221" cy="241"/>
            </a:xfrm>
            <a:prstGeom prst="rect">
              <a:avLst/>
            </a:prstGeom>
            <a:noFill/>
            <a:ln w="127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2060"/>
                  </a:solidFill>
                  <a:latin typeface="Times New Roman" pitchFamily="18" charset="0"/>
                  <a:ea typeface="宋体" pitchFamily="2" charset="-122"/>
                </a:rPr>
                <a:t>Y</a:t>
              </a:r>
            </a:p>
          </p:txBody>
        </p:sp>
        <p:sp>
          <p:nvSpPr>
            <p:cNvPr id="16" name="Line 186"/>
            <p:cNvSpPr>
              <a:spLocks noChangeShapeType="1"/>
            </p:cNvSpPr>
            <p:nvPr/>
          </p:nvSpPr>
          <p:spPr bwMode="auto">
            <a:xfrm flipH="1" flipV="1">
              <a:off x="5328" y="1920"/>
              <a:ext cx="0" cy="610"/>
            </a:xfrm>
            <a:prstGeom prst="line">
              <a:avLst/>
            </a:prstGeom>
            <a:noFill/>
            <a:ln w="12700">
              <a:solidFill>
                <a:srgbClr val="0020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7" name="Line 188"/>
            <p:cNvSpPr>
              <a:spLocks noChangeShapeType="1"/>
            </p:cNvSpPr>
            <p:nvPr/>
          </p:nvSpPr>
          <p:spPr bwMode="auto">
            <a:xfrm flipH="1">
              <a:off x="5136" y="1911"/>
              <a:ext cx="192" cy="0"/>
            </a:xfrm>
            <a:prstGeom prst="line">
              <a:avLst/>
            </a:prstGeom>
            <a:noFill/>
            <a:ln w="12700">
              <a:solidFill>
                <a:srgbClr val="0020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8" name="Text Box 196"/>
            <p:cNvSpPr txBox="1">
              <a:spLocks noChangeArrowheads="1"/>
            </p:cNvSpPr>
            <p:nvPr/>
          </p:nvSpPr>
          <p:spPr bwMode="auto">
            <a:xfrm flipH="1">
              <a:off x="5108" y="2640"/>
              <a:ext cx="221" cy="241"/>
            </a:xfrm>
            <a:prstGeom prst="rect">
              <a:avLst/>
            </a:prstGeom>
            <a:noFill/>
            <a:ln w="127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a:solidFill>
                    <a:srgbClr val="002060"/>
                  </a:solidFill>
                  <a:latin typeface="Times New Roman" pitchFamily="18" charset="0"/>
                  <a:ea typeface="宋体" pitchFamily="2" charset="-122"/>
                </a:rPr>
                <a:t>N</a:t>
              </a:r>
            </a:p>
          </p:txBody>
        </p:sp>
        <p:sp>
          <p:nvSpPr>
            <p:cNvPr id="19" name="Line 197"/>
            <p:cNvSpPr>
              <a:spLocks noChangeShapeType="1"/>
            </p:cNvSpPr>
            <p:nvPr/>
          </p:nvSpPr>
          <p:spPr bwMode="auto">
            <a:xfrm flipH="1">
              <a:off x="4608" y="3492"/>
              <a:ext cx="720" cy="0"/>
            </a:xfrm>
            <a:prstGeom prst="line">
              <a:avLst/>
            </a:prstGeom>
            <a:noFill/>
            <a:ln w="12700">
              <a:solidFill>
                <a:srgbClr val="0020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20" name="Line 198"/>
            <p:cNvSpPr>
              <a:spLocks noChangeShapeType="1"/>
            </p:cNvSpPr>
            <p:nvPr/>
          </p:nvSpPr>
          <p:spPr bwMode="auto">
            <a:xfrm flipH="1" flipV="1">
              <a:off x="5328" y="2832"/>
              <a:ext cx="0" cy="657"/>
            </a:xfrm>
            <a:prstGeom prst="line">
              <a:avLst/>
            </a:prstGeom>
            <a:noFill/>
            <a:ln w="12700">
              <a:solidFill>
                <a:srgbClr val="0020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21" name="Line 199"/>
            <p:cNvSpPr>
              <a:spLocks noChangeShapeType="1"/>
            </p:cNvSpPr>
            <p:nvPr/>
          </p:nvSpPr>
          <p:spPr bwMode="auto">
            <a:xfrm flipH="1">
              <a:off x="5136" y="2832"/>
              <a:ext cx="192" cy="0"/>
            </a:xfrm>
            <a:prstGeom prst="line">
              <a:avLst/>
            </a:prstGeom>
            <a:noFill/>
            <a:ln w="12700">
              <a:solidFill>
                <a:srgbClr val="0020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22" name="AutoShape 157"/>
            <p:cNvSpPr>
              <a:spLocks noChangeArrowheads="1"/>
            </p:cNvSpPr>
            <p:nvPr/>
          </p:nvSpPr>
          <p:spPr bwMode="auto">
            <a:xfrm flipH="1">
              <a:off x="4273" y="3168"/>
              <a:ext cx="672" cy="240"/>
            </a:xfrm>
            <a:prstGeom prst="flowChartProcess">
              <a:avLst/>
            </a:prstGeom>
            <a:solidFill>
              <a:srgbClr val="CCECFF"/>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buFontTx/>
                <a:buNone/>
              </a:pPr>
              <a:r>
                <a:rPr lang="zh-CN" altLang="en-US" sz="1800" dirty="0">
                  <a:solidFill>
                    <a:srgbClr val="002060"/>
                  </a:solidFill>
                  <a:latin typeface="Times New Roman" pitchFamily="18" charset="0"/>
                  <a:ea typeface="宋体" pitchFamily="2" charset="-122"/>
                </a:rPr>
                <a:t>写</a:t>
              </a:r>
              <a:r>
                <a:rPr lang="en-US" altLang="zh-CN" sz="1800" dirty="0">
                  <a:solidFill>
                    <a:srgbClr val="002060"/>
                  </a:solidFill>
                  <a:latin typeface="Times New Roman" pitchFamily="18" charset="0"/>
                  <a:ea typeface="宋体" pitchFamily="2" charset="-122"/>
                </a:rPr>
                <a:t>ICW4</a:t>
              </a:r>
            </a:p>
          </p:txBody>
        </p:sp>
        <p:sp>
          <p:nvSpPr>
            <p:cNvPr id="23" name="AutoShape 165"/>
            <p:cNvSpPr>
              <a:spLocks noChangeArrowheads="1"/>
            </p:cNvSpPr>
            <p:nvPr/>
          </p:nvSpPr>
          <p:spPr bwMode="auto">
            <a:xfrm flipH="1">
              <a:off x="4080" y="2640"/>
              <a:ext cx="1057" cy="384"/>
            </a:xfrm>
            <a:prstGeom prst="flowChartDecision">
              <a:avLst/>
            </a:prstGeom>
            <a:solidFill>
              <a:srgbClr val="CCECFF"/>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nchor="ctr"/>
            <a:lstStyle/>
            <a:p>
              <a:pPr algn="ctr">
                <a:spcBef>
                  <a:spcPct val="50000"/>
                </a:spcBef>
                <a:buFontTx/>
                <a:buNone/>
              </a:pPr>
              <a:r>
                <a:rPr lang="zh-CN" altLang="en-US" sz="1800" dirty="0">
                  <a:solidFill>
                    <a:srgbClr val="002060"/>
                  </a:solidFill>
                  <a:latin typeface="Times New Roman" pitchFamily="18" charset="0"/>
                  <a:ea typeface="宋体" pitchFamily="2" charset="-122"/>
                </a:rPr>
                <a:t>需</a:t>
              </a:r>
              <a:r>
                <a:rPr lang="en-US" altLang="zh-CN" sz="1800" dirty="0">
                  <a:solidFill>
                    <a:srgbClr val="002060"/>
                  </a:solidFill>
                  <a:latin typeface="Times New Roman" pitchFamily="18" charset="0"/>
                  <a:ea typeface="宋体" pitchFamily="2" charset="-122"/>
                </a:rPr>
                <a:t>ICW4</a:t>
              </a:r>
              <a:r>
                <a:rPr lang="zh-CN" altLang="en-US" sz="1800" dirty="0">
                  <a:solidFill>
                    <a:srgbClr val="002060"/>
                  </a:solidFill>
                  <a:latin typeface="Times New Roman" pitchFamily="18" charset="0"/>
                  <a:ea typeface="宋体" pitchFamily="2" charset="-122"/>
                </a:rPr>
                <a:t>？</a:t>
              </a:r>
            </a:p>
          </p:txBody>
        </p:sp>
        <p:sp>
          <p:nvSpPr>
            <p:cNvPr id="25" name="AutoShape 169"/>
            <p:cNvSpPr>
              <a:spLocks noChangeArrowheads="1"/>
            </p:cNvSpPr>
            <p:nvPr/>
          </p:nvSpPr>
          <p:spPr bwMode="auto">
            <a:xfrm flipH="1">
              <a:off x="4273" y="2219"/>
              <a:ext cx="672" cy="240"/>
            </a:xfrm>
            <a:prstGeom prst="flowChartProcess">
              <a:avLst/>
            </a:prstGeom>
            <a:solidFill>
              <a:srgbClr val="CCECFF"/>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buFontTx/>
                <a:buNone/>
              </a:pPr>
              <a:r>
                <a:rPr lang="zh-CN" altLang="en-US" sz="1800" dirty="0">
                  <a:solidFill>
                    <a:srgbClr val="002060"/>
                  </a:solidFill>
                  <a:latin typeface="Times New Roman" pitchFamily="18" charset="0"/>
                  <a:ea typeface="宋体" pitchFamily="2" charset="-122"/>
                </a:rPr>
                <a:t>写</a:t>
              </a:r>
              <a:r>
                <a:rPr lang="en-US" altLang="zh-CN" sz="1800" dirty="0">
                  <a:solidFill>
                    <a:srgbClr val="002060"/>
                  </a:solidFill>
                  <a:latin typeface="Times New Roman" pitchFamily="18" charset="0"/>
                  <a:ea typeface="宋体" pitchFamily="2" charset="-122"/>
                </a:rPr>
                <a:t>ICW3</a:t>
              </a:r>
            </a:p>
          </p:txBody>
        </p:sp>
        <p:sp>
          <p:nvSpPr>
            <p:cNvPr id="26" name="AutoShape 181"/>
            <p:cNvSpPr>
              <a:spLocks noChangeArrowheads="1"/>
            </p:cNvSpPr>
            <p:nvPr/>
          </p:nvSpPr>
          <p:spPr bwMode="auto">
            <a:xfrm flipH="1">
              <a:off x="4081" y="1776"/>
              <a:ext cx="1056" cy="267"/>
            </a:xfrm>
            <a:prstGeom prst="flowChartDecision">
              <a:avLst/>
            </a:prstGeom>
            <a:solidFill>
              <a:srgbClr val="CCECFF"/>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nchor="ctr"/>
            <a:lstStyle/>
            <a:p>
              <a:pPr algn="ctr">
                <a:spcBef>
                  <a:spcPct val="50000"/>
                </a:spcBef>
                <a:buFontTx/>
                <a:buNone/>
              </a:pPr>
              <a:r>
                <a:rPr lang="zh-CN" altLang="en-US" sz="1800" dirty="0">
                  <a:solidFill>
                    <a:srgbClr val="002060"/>
                  </a:solidFill>
                  <a:latin typeface="Times New Roman" pitchFamily="18" charset="0"/>
                  <a:ea typeface="宋体" pitchFamily="2" charset="-122"/>
                </a:rPr>
                <a:t>级联？</a:t>
              </a:r>
            </a:p>
          </p:txBody>
        </p:sp>
        <p:sp>
          <p:nvSpPr>
            <p:cNvPr id="27" name="AutoShape 184"/>
            <p:cNvSpPr>
              <a:spLocks noChangeArrowheads="1"/>
            </p:cNvSpPr>
            <p:nvPr/>
          </p:nvSpPr>
          <p:spPr bwMode="auto">
            <a:xfrm flipH="1">
              <a:off x="4273" y="912"/>
              <a:ext cx="672" cy="240"/>
            </a:xfrm>
            <a:prstGeom prst="flowChartProcess">
              <a:avLst/>
            </a:prstGeom>
            <a:solidFill>
              <a:srgbClr val="CCECFF"/>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buFontTx/>
                <a:buNone/>
              </a:pPr>
              <a:r>
                <a:rPr lang="zh-CN" altLang="en-US" sz="1800" dirty="0">
                  <a:solidFill>
                    <a:srgbClr val="002060"/>
                  </a:solidFill>
                  <a:latin typeface="Times New Roman" pitchFamily="18" charset="0"/>
                  <a:ea typeface="宋体" pitchFamily="2" charset="-122"/>
                </a:rPr>
                <a:t>写</a:t>
              </a:r>
              <a:r>
                <a:rPr lang="en-US" altLang="zh-CN" sz="1800" dirty="0">
                  <a:solidFill>
                    <a:srgbClr val="002060"/>
                  </a:solidFill>
                  <a:latin typeface="Times New Roman" pitchFamily="18" charset="0"/>
                  <a:ea typeface="宋体" pitchFamily="2" charset="-122"/>
                </a:rPr>
                <a:t>ICW1</a:t>
              </a:r>
            </a:p>
          </p:txBody>
        </p:sp>
        <p:sp>
          <p:nvSpPr>
            <p:cNvPr id="28" name="AutoShape 195"/>
            <p:cNvSpPr>
              <a:spLocks noChangeArrowheads="1"/>
            </p:cNvSpPr>
            <p:nvPr/>
          </p:nvSpPr>
          <p:spPr bwMode="auto">
            <a:xfrm flipH="1">
              <a:off x="4273" y="1344"/>
              <a:ext cx="672" cy="240"/>
            </a:xfrm>
            <a:prstGeom prst="flowChartProcess">
              <a:avLst/>
            </a:prstGeom>
            <a:solidFill>
              <a:srgbClr val="CCECFF"/>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buFontTx/>
                <a:buNone/>
              </a:pPr>
              <a:r>
                <a:rPr lang="zh-CN" altLang="en-US" sz="1800" dirty="0">
                  <a:solidFill>
                    <a:srgbClr val="002060"/>
                  </a:solidFill>
                  <a:latin typeface="Times New Roman" pitchFamily="18" charset="0"/>
                  <a:ea typeface="宋体" pitchFamily="2" charset="-122"/>
                </a:rPr>
                <a:t>写</a:t>
              </a:r>
              <a:r>
                <a:rPr lang="en-US" altLang="zh-CN" sz="1800" dirty="0">
                  <a:solidFill>
                    <a:srgbClr val="002060"/>
                  </a:solidFill>
                  <a:latin typeface="Times New Roman" pitchFamily="18" charset="0"/>
                  <a:ea typeface="宋体" pitchFamily="2" charset="-122"/>
                </a:rPr>
                <a:t>ICW2</a:t>
              </a:r>
            </a:p>
          </p:txBody>
        </p:sp>
      </p:grpSp>
      <mc:AlternateContent xmlns:mc="http://schemas.openxmlformats.org/markup-compatibility/2006" xmlns:a14="http://schemas.microsoft.com/office/drawing/2010/main">
        <mc:Choice Requires="a14">
          <p:graphicFrame>
            <p:nvGraphicFramePr>
              <p:cNvPr id="31" name="表格 30"/>
              <p:cNvGraphicFramePr>
                <a:graphicFrameLocks noGrp="1"/>
              </p:cNvGraphicFramePr>
              <p:nvPr>
                <p:extLst>
                  <p:ext uri="{D42A27DB-BD31-4B8C-83A1-F6EECF244321}">
                    <p14:modId xmlns:p14="http://schemas.microsoft.com/office/powerpoint/2010/main" val="2944552065"/>
                  </p:ext>
                </p:extLst>
              </p:nvPr>
            </p:nvGraphicFramePr>
            <p:xfrm>
              <a:off x="537962" y="2213768"/>
              <a:ext cx="6135683" cy="3448048"/>
            </p:xfrm>
            <a:graphic>
              <a:graphicData uri="http://schemas.openxmlformats.org/drawingml/2006/table">
                <a:tbl>
                  <a:tblPr>
                    <a:tableStyleId>{5C22544A-7EE6-4342-B048-85BDC9FD1C3A}</a:tableStyleId>
                  </a:tblPr>
                  <a:tblGrid>
                    <a:gridCol w="360000"/>
                    <a:gridCol w="360000"/>
                    <a:gridCol w="375683"/>
                    <a:gridCol w="324000"/>
                    <a:gridCol w="324000"/>
                    <a:gridCol w="324000"/>
                    <a:gridCol w="4068000"/>
                  </a:tblGrid>
                  <a:tr h="455426">
                    <a:tc>
                      <a:txBody>
                        <a:bodyPr/>
                        <a:lstStyle/>
                        <a:p>
                          <a:pPr algn="ctr">
                            <a:lnSpc>
                              <a:spcPct val="100000"/>
                            </a:lnSpc>
                            <a:spcBef>
                              <a:spcPts val="250"/>
                            </a:spcBef>
                            <a:spcAft>
                              <a:spcPts val="250"/>
                            </a:spcAft>
                          </a:pPr>
                          <a14:m>
                            <m:oMathPara xmlns:m="http://schemas.openxmlformats.org/officeDocument/2006/math">
                              <m:oMathParaPr>
                                <m:jc m:val="centerGroup"/>
                              </m:oMathParaPr>
                              <m:oMath xmlns:m="http://schemas.openxmlformats.org/officeDocument/2006/math">
                                <m:acc>
                                  <m:accPr>
                                    <m:chr m:val="̅"/>
                                    <m:ctrlPr>
                                      <a:rPr lang="en-US" altLang="zh-CN" sz="1800" i="1" kern="100" smtClean="0">
                                        <a:solidFill>
                                          <a:srgbClr val="002060"/>
                                        </a:solidFill>
                                        <a:effectLst/>
                                        <a:latin typeface="Cambria Math"/>
                                        <a:ea typeface="宋体" pitchFamily="2" charset="-122"/>
                                        <a:cs typeface="Times New Roman" pitchFamily="18" charset="0"/>
                                      </a:rPr>
                                    </m:ctrlPr>
                                  </m:accPr>
                                  <m:e>
                                    <m:r>
                                      <m:rPr>
                                        <m:sty m:val="p"/>
                                      </m:rPr>
                                      <a:rPr lang="zh-CN" altLang="en-US" sz="1800" b="0" i="0" kern="100" smtClean="0">
                                        <a:solidFill>
                                          <a:srgbClr val="002060"/>
                                        </a:solidFill>
                                        <a:effectLst/>
                                        <a:latin typeface="Cambria Math"/>
                                        <a:ea typeface="宋体" pitchFamily="2" charset="-122"/>
                                        <a:cs typeface="Times New Roman" pitchFamily="18" charset="0"/>
                                      </a:rPr>
                                      <m:t>CS</m:t>
                                    </m:r>
                                  </m:e>
                                </m:acc>
                              </m:oMath>
                            </m:oMathPara>
                          </a14:m>
                          <a:endParaRPr lang="en-US" sz="1800" kern="100" dirty="0">
                            <a:solidFill>
                              <a:srgbClr val="002060"/>
                            </a:solidFill>
                            <a:effectLst/>
                            <a:latin typeface="Times New Roman" pitchFamily="18" charset="0"/>
                            <a:ea typeface="宋体" pitchFamily="2" charset="-122"/>
                            <a:cs typeface="Times New Roman" pitchFamily="18" charset="0"/>
                          </a:endParaRPr>
                        </a:p>
                      </a:txBody>
                      <a:tcPr marL="0" marR="0" marT="72000" marB="0" anchor="ctr">
                        <a:lnL w="12700" cap="flat" cmpd="sng" algn="ctr">
                          <a:solidFill>
                            <a:srgbClr val="00B050"/>
                          </a:solidFill>
                          <a:prstDash val="solid"/>
                          <a:round/>
                          <a:headEnd type="none" w="med" len="med"/>
                          <a:tailEnd type="none" w="med" len="med"/>
                        </a:lnL>
                        <a:lnR w="9525" cap="flat" cmpd="sng" algn="ctr">
                          <a:solidFill>
                            <a:srgbClr val="92D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85000"/>
                          </a:schemeClr>
                        </a:solidFill>
                      </a:tcPr>
                    </a:tc>
                    <a:tc>
                      <a:txBody>
                        <a:bodyPr/>
                        <a:lstStyle/>
                        <a:p>
                          <a:pPr algn="ctr">
                            <a:lnSpc>
                              <a:spcPct val="100000"/>
                            </a:lnSpc>
                            <a:spcBef>
                              <a:spcPts val="250"/>
                            </a:spcBef>
                            <a:spcAft>
                              <a:spcPts val="250"/>
                            </a:spcAft>
                          </a:pPr>
                          <a14:m>
                            <m:oMathPara xmlns:m="http://schemas.openxmlformats.org/officeDocument/2006/math">
                              <m:oMathParaPr>
                                <m:jc m:val="centerGroup"/>
                              </m:oMathParaPr>
                              <m:oMath xmlns:m="http://schemas.openxmlformats.org/officeDocument/2006/math">
                                <m:acc>
                                  <m:accPr>
                                    <m:chr m:val="̅"/>
                                    <m:ctrlPr>
                                      <a:rPr lang="en-US" altLang="zh-CN" sz="1800" i="1" kern="100" smtClean="0">
                                        <a:solidFill>
                                          <a:srgbClr val="002060"/>
                                        </a:solidFill>
                                        <a:effectLst/>
                                        <a:latin typeface="Cambria Math"/>
                                        <a:ea typeface="宋体" pitchFamily="2" charset="-122"/>
                                        <a:cs typeface="Times New Roman" pitchFamily="18" charset="0"/>
                                      </a:rPr>
                                    </m:ctrlPr>
                                  </m:accPr>
                                  <m:e>
                                    <m:r>
                                      <m:rPr>
                                        <m:sty m:val="p"/>
                                      </m:rPr>
                                      <a:rPr lang="en-US" altLang="zh-CN" sz="1800" b="0" i="0" kern="100" smtClean="0">
                                        <a:solidFill>
                                          <a:srgbClr val="002060"/>
                                        </a:solidFill>
                                        <a:effectLst/>
                                        <a:latin typeface="Cambria Math"/>
                                        <a:ea typeface="宋体" pitchFamily="2" charset="-122"/>
                                        <a:cs typeface="Times New Roman" pitchFamily="18" charset="0"/>
                                      </a:rPr>
                                      <m:t>RD</m:t>
                                    </m:r>
                                  </m:e>
                                </m:acc>
                              </m:oMath>
                            </m:oMathPara>
                          </a14:m>
                          <a:endParaRPr lang="en-US" sz="1800" kern="100" dirty="0">
                            <a:solidFill>
                              <a:srgbClr val="002060"/>
                            </a:solidFill>
                            <a:effectLst/>
                            <a:latin typeface="Times New Roman" pitchFamily="18" charset="0"/>
                            <a:ea typeface="宋体" pitchFamily="2" charset="-122"/>
                            <a:cs typeface="Times New Roman" pitchFamily="18" charset="0"/>
                          </a:endParaRPr>
                        </a:p>
                      </a:txBody>
                      <a:tcPr marL="0" marR="0" marT="7200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85000"/>
                          </a:schemeClr>
                        </a:solidFill>
                      </a:tcPr>
                    </a:tc>
                    <a:tc>
                      <a:txBody>
                        <a:bodyPr/>
                        <a:lstStyle/>
                        <a:p>
                          <a:pPr algn="ctr">
                            <a:lnSpc>
                              <a:spcPct val="100000"/>
                            </a:lnSpc>
                            <a:spcBef>
                              <a:spcPts val="250"/>
                            </a:spcBef>
                            <a:spcAft>
                              <a:spcPts val="250"/>
                            </a:spcAft>
                          </a:pPr>
                          <a14:m>
                            <m:oMathPara xmlns:m="http://schemas.openxmlformats.org/officeDocument/2006/math">
                              <m:oMathParaPr>
                                <m:jc m:val="centerGroup"/>
                              </m:oMathParaPr>
                              <m:oMath xmlns:m="http://schemas.openxmlformats.org/officeDocument/2006/math">
                                <m:acc>
                                  <m:accPr>
                                    <m:chr m:val="̅"/>
                                    <m:ctrlPr>
                                      <a:rPr lang="en-US" altLang="zh-CN" sz="1800" i="1" kern="100" smtClean="0">
                                        <a:solidFill>
                                          <a:srgbClr val="002060"/>
                                        </a:solidFill>
                                        <a:effectLst/>
                                        <a:latin typeface="Cambria Math"/>
                                        <a:ea typeface="宋体" pitchFamily="2" charset="-122"/>
                                        <a:cs typeface="Times New Roman" pitchFamily="18" charset="0"/>
                                      </a:rPr>
                                    </m:ctrlPr>
                                  </m:accPr>
                                  <m:e>
                                    <m:r>
                                      <m:rPr>
                                        <m:sty m:val="p"/>
                                      </m:rPr>
                                      <a:rPr lang="en-US" altLang="zh-CN" sz="1800" b="0" i="0" kern="100" smtClean="0">
                                        <a:solidFill>
                                          <a:srgbClr val="002060"/>
                                        </a:solidFill>
                                        <a:effectLst/>
                                        <a:latin typeface="Cambria Math"/>
                                        <a:ea typeface="宋体" pitchFamily="2" charset="-122"/>
                                        <a:cs typeface="Times New Roman" pitchFamily="18" charset="0"/>
                                      </a:rPr>
                                      <m:t>WR</m:t>
                                    </m:r>
                                  </m:e>
                                </m:acc>
                              </m:oMath>
                            </m:oMathPara>
                          </a14:m>
                          <a:endParaRPr lang="en-US" sz="1800" kern="100" dirty="0">
                            <a:solidFill>
                              <a:srgbClr val="002060"/>
                            </a:solidFill>
                            <a:effectLst/>
                            <a:latin typeface="Times New Roman" pitchFamily="18" charset="0"/>
                            <a:ea typeface="宋体" pitchFamily="2" charset="-122"/>
                            <a:cs typeface="Times New Roman" pitchFamily="18" charset="0"/>
                          </a:endParaRPr>
                        </a:p>
                      </a:txBody>
                      <a:tcPr marL="0" marR="0" marT="7200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85000"/>
                          </a:schemeClr>
                        </a:solidFill>
                      </a:tcPr>
                    </a:tc>
                    <a:tc>
                      <a:txBody>
                        <a:bodyPr/>
                        <a:lstStyle/>
                        <a:p>
                          <a:pPr algn="ctr">
                            <a:lnSpc>
                              <a:spcPct val="100000"/>
                            </a:lnSpc>
                            <a:spcBef>
                              <a:spcPts val="250"/>
                            </a:spcBef>
                            <a:spcAft>
                              <a:spcPts val="250"/>
                            </a:spcAft>
                          </a:pPr>
                          <a:r>
                            <a:rPr lang="en-US" sz="1800" kern="100" dirty="0">
                              <a:solidFill>
                                <a:srgbClr val="002060"/>
                              </a:solidFill>
                              <a:effectLst/>
                              <a:latin typeface="Times New Roman" pitchFamily="18" charset="0"/>
                              <a:ea typeface="宋体" pitchFamily="2" charset="-122"/>
                              <a:cs typeface="Times New Roman" pitchFamily="18" charset="0"/>
                            </a:rPr>
                            <a:t>A0</a:t>
                          </a:r>
                          <a:endParaRPr lang="zh-CN" sz="1800" kern="100" dirty="0">
                            <a:solidFill>
                              <a:srgbClr val="002060"/>
                            </a:solidFill>
                            <a:effectLst/>
                            <a:latin typeface="Times New Roman" pitchFamily="18" charset="0"/>
                            <a:ea typeface="宋体" pitchFamily="2" charset="-122"/>
                            <a:cs typeface="Times New Roman" pitchFamily="18" charset="0"/>
                          </a:endParaRPr>
                        </a:p>
                      </a:txBody>
                      <a:tcPr marL="0" marR="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85000"/>
                          </a:schemeClr>
                        </a:solidFill>
                      </a:tcPr>
                    </a:tc>
                    <a:tc>
                      <a:txBody>
                        <a:bodyPr/>
                        <a:lstStyle/>
                        <a:p>
                          <a:pPr algn="ctr">
                            <a:lnSpc>
                              <a:spcPct val="100000"/>
                            </a:lnSpc>
                            <a:spcBef>
                              <a:spcPts val="250"/>
                            </a:spcBef>
                            <a:spcAft>
                              <a:spcPts val="250"/>
                            </a:spcAft>
                          </a:pPr>
                          <a:r>
                            <a:rPr lang="en-US" sz="1800" kern="100" dirty="0">
                              <a:solidFill>
                                <a:srgbClr val="002060"/>
                              </a:solidFill>
                              <a:effectLst/>
                              <a:latin typeface="Times New Roman" pitchFamily="18" charset="0"/>
                              <a:ea typeface="宋体" pitchFamily="2" charset="-122"/>
                              <a:cs typeface="Times New Roman" pitchFamily="18" charset="0"/>
                            </a:rPr>
                            <a:t>D4</a:t>
                          </a:r>
                          <a:endParaRPr lang="zh-CN" sz="1800" kern="100" dirty="0">
                            <a:solidFill>
                              <a:srgbClr val="002060"/>
                            </a:solidFill>
                            <a:effectLst/>
                            <a:latin typeface="Times New Roman" pitchFamily="18" charset="0"/>
                            <a:ea typeface="宋体" pitchFamily="2" charset="-122"/>
                            <a:cs typeface="Times New Roman" pitchFamily="18" charset="0"/>
                          </a:endParaRPr>
                        </a:p>
                      </a:txBody>
                      <a:tcPr marL="0" marR="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85000"/>
                          </a:schemeClr>
                        </a:solidFill>
                      </a:tcPr>
                    </a:tc>
                    <a:tc>
                      <a:txBody>
                        <a:bodyPr/>
                        <a:lstStyle/>
                        <a:p>
                          <a:pPr algn="ctr">
                            <a:lnSpc>
                              <a:spcPct val="100000"/>
                            </a:lnSpc>
                            <a:spcBef>
                              <a:spcPts val="250"/>
                            </a:spcBef>
                            <a:spcAft>
                              <a:spcPts val="250"/>
                            </a:spcAft>
                          </a:pPr>
                          <a:r>
                            <a:rPr lang="en-US" sz="1800" kern="100" dirty="0">
                              <a:solidFill>
                                <a:srgbClr val="002060"/>
                              </a:solidFill>
                              <a:effectLst/>
                              <a:latin typeface="Times New Roman" pitchFamily="18" charset="0"/>
                              <a:ea typeface="宋体" pitchFamily="2" charset="-122"/>
                              <a:cs typeface="Times New Roman" pitchFamily="18" charset="0"/>
                            </a:rPr>
                            <a:t>D3</a:t>
                          </a:r>
                          <a:endParaRPr lang="zh-CN" sz="1800" kern="100" dirty="0">
                            <a:solidFill>
                              <a:srgbClr val="002060"/>
                            </a:solidFill>
                            <a:effectLst/>
                            <a:latin typeface="Times New Roman" pitchFamily="18" charset="0"/>
                            <a:ea typeface="宋体" pitchFamily="2" charset="-122"/>
                            <a:cs typeface="Times New Roman" pitchFamily="18" charset="0"/>
                          </a:endParaRPr>
                        </a:p>
                      </a:txBody>
                      <a:tcPr marL="0" marR="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85000"/>
                          </a:schemeClr>
                        </a:solidFill>
                      </a:tcPr>
                    </a:tc>
                    <a:tc>
                      <a:txBody>
                        <a:bodyPr/>
                        <a:lstStyle/>
                        <a:p>
                          <a:pPr algn="ctr">
                            <a:lnSpc>
                              <a:spcPct val="100000"/>
                            </a:lnSpc>
                            <a:spcBef>
                              <a:spcPts val="250"/>
                            </a:spcBef>
                            <a:spcAft>
                              <a:spcPts val="250"/>
                            </a:spcAft>
                          </a:pPr>
                          <a:r>
                            <a:rPr lang="zh-CN" sz="1800" kern="100" dirty="0">
                              <a:solidFill>
                                <a:srgbClr val="002060"/>
                              </a:solidFill>
                              <a:effectLst/>
                              <a:latin typeface="Times New Roman" pitchFamily="18" charset="0"/>
                              <a:ea typeface="宋体" pitchFamily="2" charset="-122"/>
                              <a:cs typeface="Times New Roman" pitchFamily="18" charset="0"/>
                            </a:rPr>
                            <a:t>操作</a:t>
                          </a:r>
                        </a:p>
                      </a:txBody>
                      <a:tcPr marL="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85000"/>
                          </a:schemeClr>
                        </a:solidFill>
                      </a:tcPr>
                    </a:tc>
                  </a:tr>
                  <a:tr h="375010">
                    <a:tc rowSpan="6">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B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rowSpan="2">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0</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rowSpan="2">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0</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数据总线←</a:t>
                          </a:r>
                          <a:r>
                            <a:rPr lang="en-US" sz="1800" spc="-100" baseline="0" dirty="0">
                              <a:solidFill>
                                <a:srgbClr val="002060"/>
                              </a:solidFill>
                              <a:effectLst/>
                              <a:latin typeface="Times New Roman" pitchFamily="18" charset="0"/>
                              <a:ea typeface="宋体" pitchFamily="2" charset="-122"/>
                              <a:cs typeface="Times New Roman" pitchFamily="18" charset="0"/>
                            </a:rPr>
                            <a:t>IRR</a:t>
                          </a:r>
                          <a:r>
                            <a:rPr lang="zh-CN" sz="1800" spc="-100" baseline="0" dirty="0">
                              <a:solidFill>
                                <a:srgbClr val="002060"/>
                              </a:solidFill>
                              <a:effectLst/>
                              <a:latin typeface="Times New Roman" pitchFamily="18" charset="0"/>
                              <a:ea typeface="宋体" pitchFamily="2" charset="-122"/>
                              <a:cs typeface="Times New Roman" pitchFamily="18" charset="0"/>
                            </a:rPr>
                            <a:t>、</a:t>
                          </a:r>
                          <a:r>
                            <a:rPr lang="en-US" sz="1800" spc="-100" baseline="0" dirty="0">
                              <a:solidFill>
                                <a:srgbClr val="002060"/>
                              </a:solidFill>
                              <a:effectLst/>
                              <a:latin typeface="Times New Roman" pitchFamily="18" charset="0"/>
                              <a:ea typeface="宋体" pitchFamily="2" charset="-122"/>
                              <a:cs typeface="Times New Roman" pitchFamily="18" charset="0"/>
                            </a:rPr>
                            <a:t>ISR</a:t>
                          </a:r>
                          <a:r>
                            <a:rPr lang="zh-CN" sz="1800" spc="-100" baseline="0" dirty="0">
                              <a:solidFill>
                                <a:srgbClr val="002060"/>
                              </a:solidFill>
                              <a:effectLst/>
                              <a:latin typeface="Times New Roman" pitchFamily="18" charset="0"/>
                              <a:ea typeface="宋体" pitchFamily="2" charset="-122"/>
                              <a:cs typeface="Times New Roman" pitchFamily="18" charset="0"/>
                            </a:rPr>
                            <a:t>或当前中断源编</a:t>
                          </a:r>
                          <a:r>
                            <a:rPr lang="zh-CN" sz="1800" spc="-100" baseline="0" dirty="0" smtClean="0">
                              <a:solidFill>
                                <a:srgbClr val="002060"/>
                              </a:solidFill>
                              <a:effectLst/>
                              <a:latin typeface="Times New Roman" pitchFamily="18" charset="0"/>
                              <a:ea typeface="宋体" pitchFamily="2" charset="-122"/>
                              <a:cs typeface="Times New Roman" pitchFamily="18" charset="0"/>
                            </a:rPr>
                            <a:t>码</a:t>
                          </a:r>
                          <a:r>
                            <a:rPr lang="en-US" altLang="zh-CN" sz="1800" spc="-100" baseline="30000" dirty="0" smtClean="0">
                              <a:solidFill>
                                <a:srgbClr val="002060"/>
                              </a:solidFill>
                              <a:effectLst/>
                              <a:latin typeface="宋体" pitchFamily="2" charset="-122"/>
                              <a:ea typeface="宋体" pitchFamily="2" charset="-122"/>
                              <a:cs typeface="Times New Roman" pitchFamily="18" charset="0"/>
                            </a:rPr>
                            <a:t>①</a:t>
                          </a:r>
                          <a:endParaRPr lang="zh-CN" sz="1800" spc="-100" baseline="30000" dirty="0">
                            <a:solidFill>
                              <a:srgbClr val="002060"/>
                            </a:solidFill>
                            <a:effectLst/>
                            <a:latin typeface="宋体" pitchFamily="2" charset="-122"/>
                            <a:ea typeface="宋体" pitchFamily="2" charset="-122"/>
                            <a:cs typeface="Times New Roman" pitchFamily="18" charset="0"/>
                          </a:endParaRP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376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数据总线←</a:t>
                          </a:r>
                          <a:r>
                            <a:rPr lang="en-US" sz="1800" spc="-100" dirty="0">
                              <a:solidFill>
                                <a:srgbClr val="002060"/>
                              </a:solidFill>
                              <a:effectLst/>
                              <a:latin typeface="Times New Roman" pitchFamily="18" charset="0"/>
                              <a:ea typeface="宋体" pitchFamily="2" charset="-122"/>
                              <a:cs typeface="Times New Roman" pitchFamily="18" charset="0"/>
                            </a:rPr>
                            <a:t>IMR</a:t>
                          </a:r>
                          <a:endParaRPr lang="zh-CN" sz="1800" spc="-100" dirty="0">
                            <a:solidFill>
                              <a:srgbClr val="002060"/>
                            </a:solidFill>
                            <a:effectLst/>
                            <a:latin typeface="Times New Roman" pitchFamily="18" charset="0"/>
                            <a:ea typeface="宋体" pitchFamily="2" charset="-122"/>
                            <a:cs typeface="Times New Roman" pitchFamily="18" charset="0"/>
                          </a:endParaRP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3767">
                    <a:tc vMerge="1">
                      <a:txBody>
                        <a:bodyPr/>
                        <a:lstStyle/>
                        <a:p>
                          <a:endParaRPr lang="zh-CN" altLang="en-US"/>
                        </a:p>
                      </a:txBody>
                      <a:tcPr/>
                    </a:tc>
                    <a:tc rowSpan="4">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rowSpan="4">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rowSpan="3">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0</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0</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数据总线→</a:t>
                          </a:r>
                          <a:r>
                            <a:rPr lang="en-US" sz="1800" spc="-100" dirty="0">
                              <a:solidFill>
                                <a:srgbClr val="002060"/>
                              </a:solidFill>
                              <a:effectLst/>
                              <a:latin typeface="Times New Roman" pitchFamily="18" charset="0"/>
                              <a:ea typeface="宋体" pitchFamily="2" charset="-122"/>
                              <a:cs typeface="Times New Roman" pitchFamily="18" charset="0"/>
                            </a:rPr>
                            <a:t>OCW2</a:t>
                          </a:r>
                          <a:endParaRPr lang="zh-CN" sz="1800" spc="-100" dirty="0">
                            <a:solidFill>
                              <a:srgbClr val="002060"/>
                            </a:solidFill>
                            <a:effectLst/>
                            <a:latin typeface="Times New Roman" pitchFamily="18" charset="0"/>
                            <a:ea typeface="宋体" pitchFamily="2" charset="-122"/>
                            <a:cs typeface="Times New Roman" pitchFamily="18" charset="0"/>
                          </a:endParaRP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376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数据总线→</a:t>
                          </a:r>
                          <a:r>
                            <a:rPr lang="en-US" sz="1800" spc="-100" dirty="0">
                              <a:solidFill>
                                <a:srgbClr val="002060"/>
                              </a:solidFill>
                              <a:effectLst/>
                              <a:latin typeface="Times New Roman" pitchFamily="18" charset="0"/>
                              <a:ea typeface="宋体" pitchFamily="2" charset="-122"/>
                              <a:cs typeface="Times New Roman" pitchFamily="18" charset="0"/>
                            </a:rPr>
                            <a:t>OCW3</a:t>
                          </a:r>
                          <a:endParaRPr lang="zh-CN" sz="1800" spc="-100" dirty="0">
                            <a:solidFill>
                              <a:srgbClr val="002060"/>
                            </a:solidFill>
                            <a:effectLst/>
                            <a:latin typeface="Times New Roman" pitchFamily="18" charset="0"/>
                            <a:ea typeface="宋体" pitchFamily="2" charset="-122"/>
                            <a:cs typeface="Times New Roman" pitchFamily="18" charset="0"/>
                          </a:endParaRP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376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数据总线→</a:t>
                          </a:r>
                          <a:r>
                            <a:rPr lang="en-US" sz="1800" spc="-100" dirty="0">
                              <a:solidFill>
                                <a:srgbClr val="002060"/>
                              </a:solidFill>
                              <a:effectLst/>
                              <a:latin typeface="Times New Roman" pitchFamily="18" charset="0"/>
                              <a:ea typeface="宋体" pitchFamily="2" charset="-122"/>
                              <a:cs typeface="Times New Roman" pitchFamily="18" charset="0"/>
                            </a:rPr>
                            <a:t>ICW1</a:t>
                          </a:r>
                          <a:endParaRPr lang="zh-CN" sz="1800" spc="-100" dirty="0">
                            <a:solidFill>
                              <a:srgbClr val="002060"/>
                            </a:solidFill>
                            <a:effectLst/>
                            <a:latin typeface="Times New Roman" pitchFamily="18" charset="0"/>
                            <a:ea typeface="宋体" pitchFamily="2" charset="-122"/>
                            <a:cs typeface="Times New Roman" pitchFamily="18" charset="0"/>
                          </a:endParaRP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501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数据总线→</a:t>
                          </a:r>
                          <a:r>
                            <a:rPr lang="en-US" sz="1800" spc="-100" dirty="0">
                              <a:solidFill>
                                <a:srgbClr val="002060"/>
                              </a:solidFill>
                              <a:effectLst/>
                              <a:latin typeface="Times New Roman" pitchFamily="18" charset="0"/>
                              <a:ea typeface="宋体" pitchFamily="2" charset="-122"/>
                              <a:cs typeface="Times New Roman" pitchFamily="18" charset="0"/>
                            </a:rPr>
                            <a:t>ICW2</a:t>
                          </a:r>
                          <a:r>
                            <a:rPr lang="zh-CN" sz="1800" spc="-100" dirty="0">
                              <a:solidFill>
                                <a:srgbClr val="002060"/>
                              </a:solidFill>
                              <a:effectLst/>
                              <a:latin typeface="Times New Roman" pitchFamily="18" charset="0"/>
                              <a:ea typeface="宋体" pitchFamily="2" charset="-122"/>
                              <a:cs typeface="Times New Roman" pitchFamily="18" charset="0"/>
                            </a:rPr>
                            <a:t>、</a:t>
                          </a:r>
                          <a:r>
                            <a:rPr lang="en-US" sz="1800" spc="-100" dirty="0">
                              <a:solidFill>
                                <a:srgbClr val="002060"/>
                              </a:solidFill>
                              <a:effectLst/>
                              <a:latin typeface="Times New Roman" pitchFamily="18" charset="0"/>
                              <a:ea typeface="宋体" pitchFamily="2" charset="-122"/>
                              <a:cs typeface="Times New Roman" pitchFamily="18" charset="0"/>
                            </a:rPr>
                            <a:t>ICW3</a:t>
                          </a:r>
                          <a:r>
                            <a:rPr lang="zh-CN" sz="1800" spc="-100" dirty="0">
                              <a:solidFill>
                                <a:srgbClr val="002060"/>
                              </a:solidFill>
                              <a:effectLst/>
                              <a:latin typeface="Times New Roman" pitchFamily="18" charset="0"/>
                              <a:ea typeface="宋体" pitchFamily="2" charset="-122"/>
                              <a:cs typeface="Times New Roman" pitchFamily="18" charset="0"/>
                            </a:rPr>
                            <a:t>、</a:t>
                          </a:r>
                          <a:r>
                            <a:rPr lang="en-US" sz="1800" spc="-100" dirty="0">
                              <a:solidFill>
                                <a:srgbClr val="002060"/>
                              </a:solidFill>
                              <a:effectLst/>
                              <a:latin typeface="Times New Roman" pitchFamily="18" charset="0"/>
                              <a:ea typeface="宋体" pitchFamily="2" charset="-122"/>
                              <a:cs typeface="Times New Roman" pitchFamily="18" charset="0"/>
                            </a:rPr>
                            <a:t>ICW4</a:t>
                          </a:r>
                          <a:r>
                            <a:rPr lang="zh-CN" sz="1800" spc="-100" dirty="0">
                              <a:solidFill>
                                <a:srgbClr val="002060"/>
                              </a:solidFill>
                              <a:effectLst/>
                              <a:latin typeface="Times New Roman" pitchFamily="18" charset="0"/>
                              <a:ea typeface="宋体" pitchFamily="2" charset="-122"/>
                              <a:cs typeface="Times New Roman" pitchFamily="18" charset="0"/>
                            </a:rPr>
                            <a:t>、</a:t>
                          </a:r>
                          <a:r>
                            <a:rPr lang="en-US" sz="1800" spc="-100" dirty="0" smtClean="0">
                              <a:solidFill>
                                <a:srgbClr val="002060"/>
                              </a:solidFill>
                              <a:effectLst/>
                              <a:latin typeface="Times New Roman" pitchFamily="18" charset="0"/>
                              <a:ea typeface="宋体" pitchFamily="2" charset="-122"/>
                              <a:cs typeface="Times New Roman" pitchFamily="18" charset="0"/>
                            </a:rPr>
                            <a:t>OCW1</a:t>
                          </a:r>
                          <a:r>
                            <a:rPr lang="en-US" sz="1800" spc="-100" baseline="30000" dirty="0" smtClean="0">
                              <a:solidFill>
                                <a:srgbClr val="002060"/>
                              </a:solidFill>
                              <a:effectLst/>
                              <a:latin typeface="宋体" pitchFamily="2" charset="-122"/>
                              <a:ea typeface="宋体" pitchFamily="2" charset="-122"/>
                              <a:cs typeface="Times New Roman" pitchFamily="18" charset="0"/>
                            </a:rPr>
                            <a:t>②</a:t>
                          </a:r>
                          <a:endParaRPr lang="zh-CN" sz="1800" spc="-100" baseline="30000" dirty="0">
                            <a:solidFill>
                              <a:srgbClr val="002060"/>
                            </a:solidFill>
                            <a:effectLst/>
                            <a:latin typeface="宋体" pitchFamily="2" charset="-122"/>
                            <a:ea typeface="宋体" pitchFamily="2" charset="-122"/>
                            <a:cs typeface="Times New Roman" pitchFamily="18" charset="0"/>
                          </a:endParaRP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3767">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B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无操作</a:t>
                          </a: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3767">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B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禁止</a:t>
                          </a: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r>
                </a:tbl>
              </a:graphicData>
            </a:graphic>
          </p:graphicFrame>
        </mc:Choice>
        <mc:Fallback xmlns="">
          <p:graphicFrame>
            <p:nvGraphicFramePr>
              <p:cNvPr id="31" name="表格 30"/>
              <p:cNvGraphicFramePr>
                <a:graphicFrameLocks noGrp="1"/>
              </p:cNvGraphicFramePr>
              <p:nvPr>
                <p:extLst>
                  <p:ext uri="{D42A27DB-BD31-4B8C-83A1-F6EECF244321}">
                    <p14:modId xmlns:p14="http://schemas.microsoft.com/office/powerpoint/2010/main" val="2944552065"/>
                  </p:ext>
                </p:extLst>
              </p:nvPr>
            </p:nvGraphicFramePr>
            <p:xfrm>
              <a:off x="537962" y="2213768"/>
              <a:ext cx="6135683" cy="3448048"/>
            </p:xfrm>
            <a:graphic>
              <a:graphicData uri="http://schemas.openxmlformats.org/drawingml/2006/table">
                <a:tbl>
                  <a:tblPr>
                    <a:tableStyleId>{5C22544A-7EE6-4342-B048-85BDC9FD1C3A}</a:tableStyleId>
                  </a:tblPr>
                  <a:tblGrid>
                    <a:gridCol w="360000"/>
                    <a:gridCol w="360000"/>
                    <a:gridCol w="375683"/>
                    <a:gridCol w="324000"/>
                    <a:gridCol w="324000"/>
                    <a:gridCol w="324000"/>
                    <a:gridCol w="4068000"/>
                  </a:tblGrid>
                  <a:tr h="455426">
                    <a:tc>
                      <a:txBody>
                        <a:bodyPr/>
                        <a:lstStyle/>
                        <a:p>
                          <a:endParaRPr lang="zh-CN"/>
                        </a:p>
                      </a:txBody>
                      <a:tcPr marL="0" marR="0" marT="72000" marB="0" anchor="ctr">
                        <a:lnL w="12700" cap="flat" cmpd="sng" algn="ctr">
                          <a:solidFill>
                            <a:srgbClr val="00B050"/>
                          </a:solidFill>
                          <a:prstDash val="solid"/>
                          <a:round/>
                          <a:headEnd type="none" w="med" len="med"/>
                          <a:tailEnd type="none" w="med" len="med"/>
                        </a:lnL>
                        <a:lnR w="9525" cap="flat" cmpd="sng" algn="ctr">
                          <a:solidFill>
                            <a:srgbClr val="92D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blipFill rotWithShape="1">
                          <a:blip r:embed="rId2"/>
                          <a:stretch>
                            <a:fillRect r="-1606780" b="-674667"/>
                          </a:stretch>
                        </a:blipFill>
                      </a:tcPr>
                    </a:tc>
                    <a:tc>
                      <a:txBody>
                        <a:bodyPr/>
                        <a:lstStyle/>
                        <a:p>
                          <a:endParaRPr lang="zh-CN"/>
                        </a:p>
                      </a:txBody>
                      <a:tcPr marL="0" marR="0" marT="7200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blipFill rotWithShape="1">
                          <a:blip r:embed="rId2"/>
                          <a:stretch>
                            <a:fillRect l="-100000" r="-1506780" b="-674667"/>
                          </a:stretch>
                        </a:blipFill>
                      </a:tcPr>
                    </a:tc>
                    <a:tc>
                      <a:txBody>
                        <a:bodyPr/>
                        <a:lstStyle/>
                        <a:p>
                          <a:endParaRPr lang="zh-CN"/>
                        </a:p>
                      </a:txBody>
                      <a:tcPr marL="0" marR="0" marT="7200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blipFill rotWithShape="1">
                          <a:blip r:embed="rId2"/>
                          <a:stretch>
                            <a:fillRect l="-190323" r="-1333871" b="-674667"/>
                          </a:stretch>
                        </a:blipFill>
                      </a:tcPr>
                    </a:tc>
                    <a:tc>
                      <a:txBody>
                        <a:bodyPr/>
                        <a:lstStyle/>
                        <a:p>
                          <a:pPr algn="ctr">
                            <a:lnSpc>
                              <a:spcPct val="100000"/>
                            </a:lnSpc>
                            <a:spcBef>
                              <a:spcPts val="250"/>
                            </a:spcBef>
                            <a:spcAft>
                              <a:spcPts val="250"/>
                            </a:spcAft>
                          </a:pPr>
                          <a:r>
                            <a:rPr lang="en-US" sz="1800" kern="100" dirty="0">
                              <a:solidFill>
                                <a:srgbClr val="002060"/>
                              </a:solidFill>
                              <a:effectLst/>
                              <a:latin typeface="Times New Roman" pitchFamily="18" charset="0"/>
                              <a:ea typeface="宋体" pitchFamily="2" charset="-122"/>
                              <a:cs typeface="Times New Roman" pitchFamily="18" charset="0"/>
                            </a:rPr>
                            <a:t>A0</a:t>
                          </a:r>
                          <a:endParaRPr lang="zh-CN" sz="1800" kern="100" dirty="0">
                            <a:solidFill>
                              <a:srgbClr val="002060"/>
                            </a:solidFill>
                            <a:effectLst/>
                            <a:latin typeface="Times New Roman" pitchFamily="18" charset="0"/>
                            <a:ea typeface="宋体" pitchFamily="2" charset="-122"/>
                            <a:cs typeface="Times New Roman" pitchFamily="18" charset="0"/>
                          </a:endParaRPr>
                        </a:p>
                      </a:txBody>
                      <a:tcPr marL="0" marR="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85000"/>
                          </a:schemeClr>
                        </a:solidFill>
                      </a:tcPr>
                    </a:tc>
                    <a:tc>
                      <a:txBody>
                        <a:bodyPr/>
                        <a:lstStyle/>
                        <a:p>
                          <a:pPr algn="ctr">
                            <a:lnSpc>
                              <a:spcPct val="100000"/>
                            </a:lnSpc>
                            <a:spcBef>
                              <a:spcPts val="250"/>
                            </a:spcBef>
                            <a:spcAft>
                              <a:spcPts val="250"/>
                            </a:spcAft>
                          </a:pPr>
                          <a:r>
                            <a:rPr lang="en-US" sz="1800" kern="100" dirty="0">
                              <a:solidFill>
                                <a:srgbClr val="002060"/>
                              </a:solidFill>
                              <a:effectLst/>
                              <a:latin typeface="Times New Roman" pitchFamily="18" charset="0"/>
                              <a:ea typeface="宋体" pitchFamily="2" charset="-122"/>
                              <a:cs typeface="Times New Roman" pitchFamily="18" charset="0"/>
                            </a:rPr>
                            <a:t>D4</a:t>
                          </a:r>
                          <a:endParaRPr lang="zh-CN" sz="1800" kern="100" dirty="0">
                            <a:solidFill>
                              <a:srgbClr val="002060"/>
                            </a:solidFill>
                            <a:effectLst/>
                            <a:latin typeface="Times New Roman" pitchFamily="18" charset="0"/>
                            <a:ea typeface="宋体" pitchFamily="2" charset="-122"/>
                            <a:cs typeface="Times New Roman" pitchFamily="18" charset="0"/>
                          </a:endParaRPr>
                        </a:p>
                      </a:txBody>
                      <a:tcPr marL="0" marR="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85000"/>
                          </a:schemeClr>
                        </a:solidFill>
                      </a:tcPr>
                    </a:tc>
                    <a:tc>
                      <a:txBody>
                        <a:bodyPr/>
                        <a:lstStyle/>
                        <a:p>
                          <a:pPr algn="ctr">
                            <a:lnSpc>
                              <a:spcPct val="100000"/>
                            </a:lnSpc>
                            <a:spcBef>
                              <a:spcPts val="250"/>
                            </a:spcBef>
                            <a:spcAft>
                              <a:spcPts val="250"/>
                            </a:spcAft>
                          </a:pPr>
                          <a:r>
                            <a:rPr lang="en-US" sz="1800" kern="100" dirty="0">
                              <a:solidFill>
                                <a:srgbClr val="002060"/>
                              </a:solidFill>
                              <a:effectLst/>
                              <a:latin typeface="Times New Roman" pitchFamily="18" charset="0"/>
                              <a:ea typeface="宋体" pitchFamily="2" charset="-122"/>
                              <a:cs typeface="Times New Roman" pitchFamily="18" charset="0"/>
                            </a:rPr>
                            <a:t>D3</a:t>
                          </a:r>
                          <a:endParaRPr lang="zh-CN" sz="1800" kern="100" dirty="0">
                            <a:solidFill>
                              <a:srgbClr val="002060"/>
                            </a:solidFill>
                            <a:effectLst/>
                            <a:latin typeface="Times New Roman" pitchFamily="18" charset="0"/>
                            <a:ea typeface="宋体" pitchFamily="2" charset="-122"/>
                            <a:cs typeface="Times New Roman" pitchFamily="18" charset="0"/>
                          </a:endParaRPr>
                        </a:p>
                      </a:txBody>
                      <a:tcPr marL="0" marR="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85000"/>
                          </a:schemeClr>
                        </a:solidFill>
                      </a:tcPr>
                    </a:tc>
                    <a:tc>
                      <a:txBody>
                        <a:bodyPr/>
                        <a:lstStyle/>
                        <a:p>
                          <a:pPr algn="ctr">
                            <a:lnSpc>
                              <a:spcPct val="100000"/>
                            </a:lnSpc>
                            <a:spcBef>
                              <a:spcPts val="250"/>
                            </a:spcBef>
                            <a:spcAft>
                              <a:spcPts val="250"/>
                            </a:spcAft>
                          </a:pPr>
                          <a:r>
                            <a:rPr lang="zh-CN" sz="1800" kern="100" dirty="0">
                              <a:solidFill>
                                <a:srgbClr val="002060"/>
                              </a:solidFill>
                              <a:effectLst/>
                              <a:latin typeface="Times New Roman" pitchFamily="18" charset="0"/>
                              <a:ea typeface="宋体" pitchFamily="2" charset="-122"/>
                              <a:cs typeface="Times New Roman" pitchFamily="18" charset="0"/>
                            </a:rPr>
                            <a:t>操作</a:t>
                          </a:r>
                        </a:p>
                      </a:txBody>
                      <a:tcPr marL="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85000"/>
                          </a:schemeClr>
                        </a:solidFill>
                      </a:tcPr>
                    </a:tc>
                  </a:tr>
                  <a:tr h="375010">
                    <a:tc rowSpan="6">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B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rowSpan="2">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0</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rowSpan="2">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0</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数据总线←</a:t>
                          </a:r>
                          <a:r>
                            <a:rPr lang="en-US" sz="1800" spc="-100" baseline="0" dirty="0">
                              <a:solidFill>
                                <a:srgbClr val="002060"/>
                              </a:solidFill>
                              <a:effectLst/>
                              <a:latin typeface="Times New Roman" pitchFamily="18" charset="0"/>
                              <a:ea typeface="宋体" pitchFamily="2" charset="-122"/>
                              <a:cs typeface="Times New Roman" pitchFamily="18" charset="0"/>
                            </a:rPr>
                            <a:t>IRR</a:t>
                          </a:r>
                          <a:r>
                            <a:rPr lang="zh-CN" sz="1800" spc="-100" baseline="0" dirty="0">
                              <a:solidFill>
                                <a:srgbClr val="002060"/>
                              </a:solidFill>
                              <a:effectLst/>
                              <a:latin typeface="Times New Roman" pitchFamily="18" charset="0"/>
                              <a:ea typeface="宋体" pitchFamily="2" charset="-122"/>
                              <a:cs typeface="Times New Roman" pitchFamily="18" charset="0"/>
                            </a:rPr>
                            <a:t>、</a:t>
                          </a:r>
                          <a:r>
                            <a:rPr lang="en-US" sz="1800" spc="-100" baseline="0" dirty="0">
                              <a:solidFill>
                                <a:srgbClr val="002060"/>
                              </a:solidFill>
                              <a:effectLst/>
                              <a:latin typeface="Times New Roman" pitchFamily="18" charset="0"/>
                              <a:ea typeface="宋体" pitchFamily="2" charset="-122"/>
                              <a:cs typeface="Times New Roman" pitchFamily="18" charset="0"/>
                            </a:rPr>
                            <a:t>ISR</a:t>
                          </a:r>
                          <a:r>
                            <a:rPr lang="zh-CN" sz="1800" spc="-100" baseline="0" dirty="0">
                              <a:solidFill>
                                <a:srgbClr val="002060"/>
                              </a:solidFill>
                              <a:effectLst/>
                              <a:latin typeface="Times New Roman" pitchFamily="18" charset="0"/>
                              <a:ea typeface="宋体" pitchFamily="2" charset="-122"/>
                              <a:cs typeface="Times New Roman" pitchFamily="18" charset="0"/>
                            </a:rPr>
                            <a:t>或当前中断源编</a:t>
                          </a:r>
                          <a:r>
                            <a:rPr lang="zh-CN" sz="1800" spc="-100" baseline="0" dirty="0" smtClean="0">
                              <a:solidFill>
                                <a:srgbClr val="002060"/>
                              </a:solidFill>
                              <a:effectLst/>
                              <a:latin typeface="Times New Roman" pitchFamily="18" charset="0"/>
                              <a:ea typeface="宋体" pitchFamily="2" charset="-122"/>
                              <a:cs typeface="Times New Roman" pitchFamily="18" charset="0"/>
                            </a:rPr>
                            <a:t>码</a:t>
                          </a:r>
                          <a:r>
                            <a:rPr lang="en-US" altLang="zh-CN" sz="1800" spc="-100" baseline="30000" dirty="0" smtClean="0">
                              <a:solidFill>
                                <a:srgbClr val="002060"/>
                              </a:solidFill>
                              <a:effectLst/>
                              <a:latin typeface="宋体" pitchFamily="2" charset="-122"/>
                              <a:ea typeface="宋体" pitchFamily="2" charset="-122"/>
                              <a:cs typeface="Times New Roman" pitchFamily="18" charset="0"/>
                            </a:rPr>
                            <a:t>①</a:t>
                          </a:r>
                          <a:endParaRPr lang="zh-CN" sz="1800" spc="-100" baseline="30000" dirty="0">
                            <a:solidFill>
                              <a:srgbClr val="002060"/>
                            </a:solidFill>
                            <a:effectLst/>
                            <a:latin typeface="宋体" pitchFamily="2" charset="-122"/>
                            <a:ea typeface="宋体" pitchFamily="2" charset="-122"/>
                            <a:cs typeface="Times New Roman" pitchFamily="18" charset="0"/>
                          </a:endParaRP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376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数据总线←</a:t>
                          </a:r>
                          <a:r>
                            <a:rPr lang="en-US" sz="1800" spc="-100" dirty="0">
                              <a:solidFill>
                                <a:srgbClr val="002060"/>
                              </a:solidFill>
                              <a:effectLst/>
                              <a:latin typeface="Times New Roman" pitchFamily="18" charset="0"/>
                              <a:ea typeface="宋体" pitchFamily="2" charset="-122"/>
                              <a:cs typeface="Times New Roman" pitchFamily="18" charset="0"/>
                            </a:rPr>
                            <a:t>IMR</a:t>
                          </a:r>
                          <a:endParaRPr lang="zh-CN" sz="1800" spc="-100" dirty="0">
                            <a:solidFill>
                              <a:srgbClr val="002060"/>
                            </a:solidFill>
                            <a:effectLst/>
                            <a:latin typeface="Times New Roman" pitchFamily="18" charset="0"/>
                            <a:ea typeface="宋体" pitchFamily="2" charset="-122"/>
                            <a:cs typeface="Times New Roman" pitchFamily="18" charset="0"/>
                          </a:endParaRP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3767">
                    <a:tc vMerge="1">
                      <a:txBody>
                        <a:bodyPr/>
                        <a:lstStyle/>
                        <a:p>
                          <a:endParaRPr lang="zh-CN" altLang="en-US"/>
                        </a:p>
                      </a:txBody>
                      <a:tcPr/>
                    </a:tc>
                    <a:tc rowSpan="4">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rowSpan="4">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rowSpan="3">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0</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0</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数据总线→</a:t>
                          </a:r>
                          <a:r>
                            <a:rPr lang="en-US" sz="1800" spc="-100" dirty="0">
                              <a:solidFill>
                                <a:srgbClr val="002060"/>
                              </a:solidFill>
                              <a:effectLst/>
                              <a:latin typeface="Times New Roman" pitchFamily="18" charset="0"/>
                              <a:ea typeface="宋体" pitchFamily="2" charset="-122"/>
                              <a:cs typeface="Times New Roman" pitchFamily="18" charset="0"/>
                            </a:rPr>
                            <a:t>OCW2</a:t>
                          </a:r>
                          <a:endParaRPr lang="zh-CN" sz="1800" spc="-100" dirty="0">
                            <a:solidFill>
                              <a:srgbClr val="002060"/>
                            </a:solidFill>
                            <a:effectLst/>
                            <a:latin typeface="Times New Roman" pitchFamily="18" charset="0"/>
                            <a:ea typeface="宋体" pitchFamily="2" charset="-122"/>
                            <a:cs typeface="Times New Roman" pitchFamily="18" charset="0"/>
                          </a:endParaRP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376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数据总线→</a:t>
                          </a:r>
                          <a:r>
                            <a:rPr lang="en-US" sz="1800" spc="-100" dirty="0">
                              <a:solidFill>
                                <a:srgbClr val="002060"/>
                              </a:solidFill>
                              <a:effectLst/>
                              <a:latin typeface="Times New Roman" pitchFamily="18" charset="0"/>
                              <a:ea typeface="宋体" pitchFamily="2" charset="-122"/>
                              <a:cs typeface="Times New Roman" pitchFamily="18" charset="0"/>
                            </a:rPr>
                            <a:t>OCW3</a:t>
                          </a:r>
                          <a:endParaRPr lang="zh-CN" sz="1800" spc="-100" dirty="0">
                            <a:solidFill>
                              <a:srgbClr val="002060"/>
                            </a:solidFill>
                            <a:effectLst/>
                            <a:latin typeface="Times New Roman" pitchFamily="18" charset="0"/>
                            <a:ea typeface="宋体" pitchFamily="2" charset="-122"/>
                            <a:cs typeface="Times New Roman" pitchFamily="18" charset="0"/>
                          </a:endParaRP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376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数据总线→</a:t>
                          </a:r>
                          <a:r>
                            <a:rPr lang="en-US" sz="1800" spc="-100" dirty="0">
                              <a:solidFill>
                                <a:srgbClr val="002060"/>
                              </a:solidFill>
                              <a:effectLst/>
                              <a:latin typeface="Times New Roman" pitchFamily="18" charset="0"/>
                              <a:ea typeface="宋体" pitchFamily="2" charset="-122"/>
                              <a:cs typeface="Times New Roman" pitchFamily="18" charset="0"/>
                            </a:rPr>
                            <a:t>ICW1</a:t>
                          </a:r>
                          <a:endParaRPr lang="zh-CN" sz="1800" spc="-100" dirty="0">
                            <a:solidFill>
                              <a:srgbClr val="002060"/>
                            </a:solidFill>
                            <a:effectLst/>
                            <a:latin typeface="Times New Roman" pitchFamily="18" charset="0"/>
                            <a:ea typeface="宋体" pitchFamily="2" charset="-122"/>
                            <a:cs typeface="Times New Roman" pitchFamily="18" charset="0"/>
                          </a:endParaRP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501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数据总线→</a:t>
                          </a:r>
                          <a:r>
                            <a:rPr lang="en-US" sz="1800" spc="-100" dirty="0">
                              <a:solidFill>
                                <a:srgbClr val="002060"/>
                              </a:solidFill>
                              <a:effectLst/>
                              <a:latin typeface="Times New Roman" pitchFamily="18" charset="0"/>
                              <a:ea typeface="宋体" pitchFamily="2" charset="-122"/>
                              <a:cs typeface="Times New Roman" pitchFamily="18" charset="0"/>
                            </a:rPr>
                            <a:t>ICW2</a:t>
                          </a:r>
                          <a:r>
                            <a:rPr lang="zh-CN" sz="1800" spc="-100" dirty="0">
                              <a:solidFill>
                                <a:srgbClr val="002060"/>
                              </a:solidFill>
                              <a:effectLst/>
                              <a:latin typeface="Times New Roman" pitchFamily="18" charset="0"/>
                              <a:ea typeface="宋体" pitchFamily="2" charset="-122"/>
                              <a:cs typeface="Times New Roman" pitchFamily="18" charset="0"/>
                            </a:rPr>
                            <a:t>、</a:t>
                          </a:r>
                          <a:r>
                            <a:rPr lang="en-US" sz="1800" spc="-100" dirty="0">
                              <a:solidFill>
                                <a:srgbClr val="002060"/>
                              </a:solidFill>
                              <a:effectLst/>
                              <a:latin typeface="Times New Roman" pitchFamily="18" charset="0"/>
                              <a:ea typeface="宋体" pitchFamily="2" charset="-122"/>
                              <a:cs typeface="Times New Roman" pitchFamily="18" charset="0"/>
                            </a:rPr>
                            <a:t>ICW3</a:t>
                          </a:r>
                          <a:r>
                            <a:rPr lang="zh-CN" sz="1800" spc="-100" dirty="0">
                              <a:solidFill>
                                <a:srgbClr val="002060"/>
                              </a:solidFill>
                              <a:effectLst/>
                              <a:latin typeface="Times New Roman" pitchFamily="18" charset="0"/>
                              <a:ea typeface="宋体" pitchFamily="2" charset="-122"/>
                              <a:cs typeface="Times New Roman" pitchFamily="18" charset="0"/>
                            </a:rPr>
                            <a:t>、</a:t>
                          </a:r>
                          <a:r>
                            <a:rPr lang="en-US" sz="1800" spc="-100" dirty="0">
                              <a:solidFill>
                                <a:srgbClr val="002060"/>
                              </a:solidFill>
                              <a:effectLst/>
                              <a:latin typeface="Times New Roman" pitchFamily="18" charset="0"/>
                              <a:ea typeface="宋体" pitchFamily="2" charset="-122"/>
                              <a:cs typeface="Times New Roman" pitchFamily="18" charset="0"/>
                            </a:rPr>
                            <a:t>ICW4</a:t>
                          </a:r>
                          <a:r>
                            <a:rPr lang="zh-CN" sz="1800" spc="-100" dirty="0">
                              <a:solidFill>
                                <a:srgbClr val="002060"/>
                              </a:solidFill>
                              <a:effectLst/>
                              <a:latin typeface="Times New Roman" pitchFamily="18" charset="0"/>
                              <a:ea typeface="宋体" pitchFamily="2" charset="-122"/>
                              <a:cs typeface="Times New Roman" pitchFamily="18" charset="0"/>
                            </a:rPr>
                            <a:t>、</a:t>
                          </a:r>
                          <a:r>
                            <a:rPr lang="en-US" sz="1800" spc="-100" dirty="0" smtClean="0">
                              <a:solidFill>
                                <a:srgbClr val="002060"/>
                              </a:solidFill>
                              <a:effectLst/>
                              <a:latin typeface="Times New Roman" pitchFamily="18" charset="0"/>
                              <a:ea typeface="宋体" pitchFamily="2" charset="-122"/>
                              <a:cs typeface="Times New Roman" pitchFamily="18" charset="0"/>
                            </a:rPr>
                            <a:t>OCW1</a:t>
                          </a:r>
                          <a:r>
                            <a:rPr lang="en-US" sz="1800" spc="-100" baseline="30000" dirty="0" smtClean="0">
                              <a:solidFill>
                                <a:srgbClr val="002060"/>
                              </a:solidFill>
                              <a:effectLst/>
                              <a:latin typeface="宋体" pitchFamily="2" charset="-122"/>
                              <a:ea typeface="宋体" pitchFamily="2" charset="-122"/>
                              <a:cs typeface="Times New Roman" pitchFamily="18" charset="0"/>
                            </a:rPr>
                            <a:t>②</a:t>
                          </a:r>
                          <a:endParaRPr lang="zh-CN" sz="1800" spc="-100" baseline="30000" dirty="0">
                            <a:solidFill>
                              <a:srgbClr val="002060"/>
                            </a:solidFill>
                            <a:effectLst/>
                            <a:latin typeface="宋体" pitchFamily="2" charset="-122"/>
                            <a:ea typeface="宋体" pitchFamily="2" charset="-122"/>
                            <a:cs typeface="Times New Roman" pitchFamily="18" charset="0"/>
                          </a:endParaRP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3767">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B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无操作</a:t>
                          </a: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9525" cap="flat" cmpd="sng" algn="ctr">
                          <a:solidFill>
                            <a:srgbClr val="92D050"/>
                          </a:solidFill>
                          <a:prstDash val="solid"/>
                          <a:round/>
                          <a:headEnd type="none" w="med" len="med"/>
                          <a:tailEnd type="none" w="med" len="med"/>
                        </a:lnB>
                      </a:tcPr>
                    </a:tc>
                  </a:tr>
                  <a:tr h="373767">
                    <a:tc>
                      <a:txBody>
                        <a:bodyPr/>
                        <a:lstStyle/>
                        <a:p>
                          <a:pPr algn="ctr">
                            <a:lnSpc>
                              <a:spcPct val="1000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B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bg1">
                            <a:lumMod val="95000"/>
                          </a:schemeClr>
                        </a:solidFill>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algn="ctr">
                            <a:lnSpc>
                              <a:spcPct val="1000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9525" cap="flat" cmpd="sng" algn="ctr">
                          <a:solidFill>
                            <a:srgbClr val="92D050"/>
                          </a:solidFill>
                          <a:prstDash val="solid"/>
                          <a:round/>
                          <a:headEnd type="none" w="med" len="med"/>
                          <a:tailEnd type="none" w="med" len="med"/>
                        </a:lnL>
                        <a:lnR w="9525" cap="flat" cmpd="sng" algn="ctr">
                          <a:solidFill>
                            <a:srgbClr val="92D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chemeClr val="bg1">
                            <a:lumMod val="95000"/>
                          </a:schemeClr>
                        </a:solidFill>
                      </a:tcPr>
                    </a:tc>
                    <a:tc>
                      <a:txBody>
                        <a:bodyPr/>
                        <a:lstStyle/>
                        <a:p>
                          <a:pPr algn="just">
                            <a:lnSpc>
                              <a:spcPct val="100000"/>
                            </a:lnSpc>
                            <a:spcBef>
                              <a:spcPts val="200"/>
                            </a:spcBef>
                            <a:spcAft>
                              <a:spcPts val="200"/>
                            </a:spcAft>
                          </a:pPr>
                          <a:r>
                            <a:rPr lang="zh-CN" sz="1800" spc="-100" dirty="0">
                              <a:solidFill>
                                <a:srgbClr val="002060"/>
                              </a:solidFill>
                              <a:effectLst/>
                              <a:latin typeface="Times New Roman" pitchFamily="18" charset="0"/>
                              <a:ea typeface="宋体" pitchFamily="2" charset="-122"/>
                              <a:cs typeface="Times New Roman" pitchFamily="18" charset="0"/>
                            </a:rPr>
                            <a:t>禁止</a:t>
                          </a:r>
                        </a:p>
                      </a:txBody>
                      <a:tcPr marL="68580" marR="0" marT="0" marB="0" anchor="ctr">
                        <a:lnL w="9525" cap="flat" cmpd="sng" algn="ctr">
                          <a:solidFill>
                            <a:srgbClr val="92D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9525" cap="flat" cmpd="sng" algn="ctr">
                          <a:solidFill>
                            <a:srgbClr val="92D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r>
                </a:tbl>
              </a:graphicData>
            </a:graphic>
          </p:graphicFrame>
        </mc:Fallback>
      </mc:AlternateContent>
      <p:grpSp>
        <p:nvGrpSpPr>
          <p:cNvPr id="33" name="组合 32"/>
          <p:cNvGrpSpPr/>
          <p:nvPr/>
        </p:nvGrpSpPr>
        <p:grpSpPr>
          <a:xfrm>
            <a:off x="465954" y="1764695"/>
            <a:ext cx="8003678" cy="4587489"/>
            <a:chOff x="323528" y="1764695"/>
            <a:chExt cx="8003678" cy="4587489"/>
          </a:xfrm>
        </p:grpSpPr>
        <p:sp>
          <p:nvSpPr>
            <p:cNvPr id="32" name="Text Box 504"/>
            <p:cNvSpPr txBox="1">
              <a:spLocks noChangeArrowheads="1"/>
            </p:cNvSpPr>
            <p:nvPr/>
          </p:nvSpPr>
          <p:spPr bwMode="auto">
            <a:xfrm>
              <a:off x="395536" y="5767409"/>
              <a:ext cx="7931670" cy="584775"/>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Tx/>
                <a:buNone/>
              </a:pPr>
              <a:r>
                <a:rPr lang="zh-CN" altLang="en-US" sz="1600" dirty="0" smtClean="0">
                  <a:solidFill>
                    <a:srgbClr val="002060"/>
                  </a:solidFill>
                  <a:latin typeface="宋体" pitchFamily="2" charset="-122"/>
                  <a:ea typeface="宋体" pitchFamily="2" charset="-122"/>
                  <a:cs typeface="Times New Roman" pitchFamily="18" charset="0"/>
                </a:rPr>
                <a:t>注：</a:t>
              </a:r>
              <a:r>
                <a:rPr lang="en-US" altLang="zh-CN" sz="1600" dirty="0" smtClean="0">
                  <a:solidFill>
                    <a:srgbClr val="002060"/>
                  </a:solidFill>
                  <a:latin typeface="宋体" pitchFamily="2" charset="-122"/>
                  <a:ea typeface="宋体" pitchFamily="2" charset="-122"/>
                  <a:cs typeface="Times New Roman" pitchFamily="18" charset="0"/>
                </a:rPr>
                <a:t>① </a:t>
              </a:r>
              <a:r>
                <a:rPr lang="zh-CN" altLang="zh-CN" sz="1600" dirty="0" smtClean="0">
                  <a:solidFill>
                    <a:srgbClr val="002060"/>
                  </a:solidFill>
                  <a:latin typeface="宋体" pitchFamily="2" charset="-122"/>
                  <a:ea typeface="宋体" pitchFamily="2" charset="-122"/>
                </a:rPr>
                <a:t>读</a:t>
              </a:r>
              <a:r>
                <a:rPr lang="en-US" altLang="zh-CN" sz="1600" dirty="0">
                  <a:solidFill>
                    <a:srgbClr val="002060"/>
                  </a:solidFill>
                  <a:latin typeface="宋体" pitchFamily="2" charset="-122"/>
                  <a:ea typeface="宋体" pitchFamily="2" charset="-122"/>
                </a:rPr>
                <a:t>IRR</a:t>
              </a:r>
              <a:r>
                <a:rPr lang="zh-CN" altLang="zh-CN" sz="1600" dirty="0">
                  <a:solidFill>
                    <a:srgbClr val="002060"/>
                  </a:solidFill>
                  <a:latin typeface="宋体" pitchFamily="2" charset="-122"/>
                  <a:ea typeface="宋体" pitchFamily="2" charset="-122"/>
                </a:rPr>
                <a:t>、</a:t>
              </a:r>
              <a:r>
                <a:rPr lang="en-US" altLang="zh-CN" sz="1600" dirty="0">
                  <a:solidFill>
                    <a:srgbClr val="002060"/>
                  </a:solidFill>
                  <a:latin typeface="宋体" pitchFamily="2" charset="-122"/>
                  <a:ea typeface="宋体" pitchFamily="2" charset="-122"/>
                </a:rPr>
                <a:t>ISR</a:t>
              </a:r>
              <a:r>
                <a:rPr lang="zh-CN" altLang="zh-CN" sz="1600" dirty="0">
                  <a:solidFill>
                    <a:srgbClr val="002060"/>
                  </a:solidFill>
                  <a:latin typeface="宋体" pitchFamily="2" charset="-122"/>
                  <a:ea typeface="宋体" pitchFamily="2" charset="-122"/>
                </a:rPr>
                <a:t>或当</a:t>
              </a:r>
              <a:r>
                <a:rPr lang="zh-CN" altLang="zh-CN" sz="1600" dirty="0" smtClean="0">
                  <a:solidFill>
                    <a:srgbClr val="002060"/>
                  </a:solidFill>
                  <a:latin typeface="宋体" pitchFamily="2" charset="-122"/>
                  <a:ea typeface="宋体" pitchFamily="2" charset="-122"/>
                </a:rPr>
                <a:t>前最</a:t>
              </a:r>
              <a:r>
                <a:rPr lang="zh-CN" altLang="zh-CN" sz="1600" dirty="0">
                  <a:solidFill>
                    <a:srgbClr val="002060"/>
                  </a:solidFill>
                  <a:latin typeface="宋体" pitchFamily="2" charset="-122"/>
                  <a:ea typeface="宋体" pitchFamily="2" charset="-122"/>
                </a:rPr>
                <a:t>高优先级中断源编码的选择，取决</a:t>
              </a:r>
              <a:r>
                <a:rPr lang="zh-CN" altLang="zh-CN" sz="1600" dirty="0" smtClean="0">
                  <a:solidFill>
                    <a:srgbClr val="002060"/>
                  </a:solidFill>
                  <a:latin typeface="宋体" pitchFamily="2" charset="-122"/>
                  <a:ea typeface="宋体" pitchFamily="2" charset="-122"/>
                </a:rPr>
                <a:t>于</a:t>
              </a:r>
              <a:r>
                <a:rPr lang="zh-CN" altLang="en-US" sz="1600" dirty="0" smtClean="0">
                  <a:solidFill>
                    <a:srgbClr val="002060"/>
                  </a:solidFill>
                  <a:latin typeface="宋体" pitchFamily="2" charset="-122"/>
                  <a:ea typeface="宋体" pitchFamily="2" charset="-122"/>
                </a:rPr>
                <a:t>之前写入的</a:t>
              </a:r>
              <a:r>
                <a:rPr lang="en-US" altLang="zh-CN" sz="1600" dirty="0" smtClean="0">
                  <a:solidFill>
                    <a:srgbClr val="002060"/>
                  </a:solidFill>
                  <a:latin typeface="宋体" pitchFamily="2" charset="-122"/>
                  <a:ea typeface="宋体" pitchFamily="2" charset="-122"/>
                </a:rPr>
                <a:t>OCW3</a:t>
              </a:r>
              <a:endParaRPr lang="en-US" altLang="zh-CN" sz="1600" dirty="0" smtClean="0">
                <a:solidFill>
                  <a:srgbClr val="002060"/>
                </a:solidFill>
                <a:latin typeface="宋体" pitchFamily="2" charset="-122"/>
                <a:ea typeface="宋体" pitchFamily="2" charset="-122"/>
                <a:cs typeface="Times New Roman" pitchFamily="18" charset="0"/>
              </a:endParaRPr>
            </a:p>
            <a:p>
              <a:pPr>
                <a:buFontTx/>
                <a:buNone/>
              </a:pPr>
              <a:r>
                <a:rPr lang="zh-CN" altLang="en-US" sz="1600" dirty="0" smtClean="0">
                  <a:solidFill>
                    <a:srgbClr val="002060"/>
                  </a:solidFill>
                  <a:latin typeface="宋体" pitchFamily="2" charset="-122"/>
                  <a:ea typeface="宋体" pitchFamily="2" charset="-122"/>
                  <a:cs typeface="Times New Roman" pitchFamily="18" charset="0"/>
                </a:rPr>
                <a:t>　　</a:t>
              </a:r>
              <a:r>
                <a:rPr lang="en-US" altLang="zh-CN" sz="1600" dirty="0" smtClean="0">
                  <a:solidFill>
                    <a:srgbClr val="002060"/>
                  </a:solidFill>
                  <a:latin typeface="宋体" pitchFamily="2" charset="-122"/>
                  <a:ea typeface="宋体" pitchFamily="2" charset="-122"/>
                  <a:cs typeface="Times New Roman" pitchFamily="18" charset="0"/>
                </a:rPr>
                <a:t>② </a:t>
              </a:r>
              <a:r>
                <a:rPr lang="zh-CN" altLang="zh-CN" sz="1600" dirty="0" smtClean="0">
                  <a:solidFill>
                    <a:srgbClr val="002060"/>
                  </a:solidFill>
                  <a:latin typeface="宋体" pitchFamily="2" charset="-122"/>
                  <a:ea typeface="宋体" pitchFamily="2" charset="-122"/>
                </a:rPr>
                <a:t>按</a:t>
              </a:r>
              <a:r>
                <a:rPr lang="zh-CN" altLang="zh-CN" sz="1600" dirty="0">
                  <a:solidFill>
                    <a:srgbClr val="002060"/>
                  </a:solidFill>
                  <a:latin typeface="宋体" pitchFamily="2" charset="-122"/>
                  <a:ea typeface="宋体" pitchFamily="2" charset="-122"/>
                </a:rPr>
                <a:t>写入的顺序来区别</a:t>
              </a:r>
              <a:endParaRPr lang="zh-CN" altLang="en-US" sz="1600" dirty="0">
                <a:solidFill>
                  <a:srgbClr val="002060"/>
                </a:solidFill>
                <a:latin typeface="宋体" pitchFamily="2" charset="-122"/>
                <a:ea typeface="宋体" pitchFamily="2" charset="-122"/>
                <a:cs typeface="Times New Roman" pitchFamily="18" charset="0"/>
              </a:endParaRPr>
            </a:p>
          </p:txBody>
        </p:sp>
        <p:sp>
          <p:nvSpPr>
            <p:cNvPr id="30" name="Text Box 504"/>
            <p:cNvSpPr txBox="1">
              <a:spLocks noChangeArrowheads="1"/>
            </p:cNvSpPr>
            <p:nvPr/>
          </p:nvSpPr>
          <p:spPr bwMode="auto">
            <a:xfrm>
              <a:off x="323528" y="1764695"/>
              <a:ext cx="3312368" cy="396737"/>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None/>
              </a:pPr>
              <a:r>
                <a:rPr lang="en-US" altLang="zh-CN" sz="2000" dirty="0">
                  <a:solidFill>
                    <a:srgbClr val="002060"/>
                  </a:solidFill>
                  <a:latin typeface="Times New Roman" pitchFamily="18" charset="0"/>
                  <a:ea typeface="宋体" pitchFamily="2" charset="-122"/>
                  <a:cs typeface="Times New Roman" pitchFamily="18" charset="0"/>
                </a:rPr>
                <a:t>8259A</a:t>
              </a:r>
              <a:r>
                <a:rPr lang="zh-CN" altLang="en-US" sz="2000" dirty="0">
                  <a:solidFill>
                    <a:srgbClr val="002060"/>
                  </a:solidFill>
                  <a:latin typeface="Times New Roman" pitchFamily="18" charset="0"/>
                  <a:ea typeface="宋体" pitchFamily="2" charset="-122"/>
                  <a:cs typeface="Times New Roman" pitchFamily="18" charset="0"/>
                </a:rPr>
                <a:t>读</a:t>
              </a:r>
              <a:r>
                <a:rPr lang="en-US" altLang="zh-CN" sz="2000" dirty="0">
                  <a:solidFill>
                    <a:srgbClr val="002060"/>
                  </a:solidFill>
                  <a:latin typeface="Times New Roman" pitchFamily="18" charset="0"/>
                  <a:ea typeface="宋体" pitchFamily="2" charset="-122"/>
                  <a:cs typeface="Times New Roman" pitchFamily="18" charset="0"/>
                </a:rPr>
                <a:t>/</a:t>
              </a:r>
              <a:r>
                <a:rPr lang="zh-CN" altLang="en-US" sz="2000" dirty="0">
                  <a:solidFill>
                    <a:srgbClr val="002060"/>
                  </a:solidFill>
                  <a:latin typeface="Times New Roman" pitchFamily="18" charset="0"/>
                  <a:ea typeface="宋体" pitchFamily="2" charset="-122"/>
                  <a:cs typeface="Times New Roman" pitchFamily="18" charset="0"/>
                </a:rPr>
                <a:t>写功能</a:t>
              </a:r>
              <a:r>
                <a:rPr lang="zh-CN" altLang="en-US" sz="2000" dirty="0" smtClean="0">
                  <a:solidFill>
                    <a:srgbClr val="002060"/>
                  </a:solidFill>
                  <a:latin typeface="Times New Roman" pitchFamily="18" charset="0"/>
                  <a:ea typeface="宋体" pitchFamily="2" charset="-122"/>
                  <a:cs typeface="Times New Roman" pitchFamily="18" charset="0"/>
                </a:rPr>
                <a:t>表：</a:t>
              </a:r>
              <a:endParaRPr lang="zh-CN" altLang="en-US" sz="2000" dirty="0">
                <a:solidFill>
                  <a:srgbClr val="002060"/>
                </a:solidFill>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val="1647367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22" presetClass="entr" presetSubtype="1" fill="hold" nodeType="after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blinds(horizontal)">
                                      <p:cBhvr>
                                        <p:cTn id="19" dur="500"/>
                                        <p:tgtEl>
                                          <p:spTgt spid="33"/>
                                        </p:tgtEl>
                                      </p:cBhvr>
                                    </p:animEffect>
                                  </p:childTnLst>
                                </p:cTn>
                              </p:par>
                              <p:par>
                                <p:cTn id="20" presetID="3" presetClass="entr" presetSubtype="1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linds(horizontal)">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052736"/>
            <a:ext cx="2954655"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1 ．</a:t>
            </a:r>
            <a:r>
              <a:rPr lang="zh-CN" altLang="en-US" sz="3200" b="0" spc="0" dirty="0">
                <a:solidFill>
                  <a:schemeClr val="tx1"/>
                </a:solidFill>
                <a:ea typeface="黑体" pitchFamily="49" charset="-122"/>
              </a:rPr>
              <a:t>初始化编程</a:t>
            </a:r>
          </a:p>
        </p:txBody>
      </p:sp>
      <p:sp>
        <p:nvSpPr>
          <p:cNvPr id="56"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8.3.7  8259A</a:t>
            </a:r>
            <a:r>
              <a:rPr lang="zh-CN" altLang="zh-CN" smtClean="0"/>
              <a:t>的编程</a:t>
            </a:r>
            <a:endParaRPr lang="zh-CN" altLang="en-US" dirty="0"/>
          </a:p>
        </p:txBody>
      </p:sp>
      <p:sp>
        <p:nvSpPr>
          <p:cNvPr id="57" name="Text Box 120"/>
          <p:cNvSpPr txBox="1">
            <a:spLocks noChangeArrowheads="1"/>
          </p:cNvSpPr>
          <p:nvPr/>
        </p:nvSpPr>
        <p:spPr bwMode="auto">
          <a:xfrm>
            <a:off x="330560" y="1644224"/>
            <a:ext cx="8482880" cy="828000"/>
          </a:xfrm>
          <a:prstGeom prst="rect">
            <a:avLst/>
          </a:prstGeom>
          <a:solidFill>
            <a:schemeClr val="bg1">
              <a:lumMod val="95000"/>
              <a:alpha val="50196"/>
            </a:schemeClr>
          </a:solidFill>
          <a:ln w="9525">
            <a:solidFill>
              <a:srgbClr val="FFFFFF"/>
            </a:solidFill>
            <a:prstDash val="dash"/>
            <a:miter lim="800000"/>
            <a:headEnd/>
            <a:tailEnd/>
          </a:ln>
          <a:effectLst/>
          <a:extLst/>
        </p:spPr>
        <p:txBody>
          <a:bodyPr wrap="square" tIns="72000" bIns="72000">
            <a:spAutoFit/>
          </a:bodyPr>
          <a:lstStyle>
            <a:defPPr>
              <a:defRPr lang="zh-CN"/>
            </a:defPPr>
            <a:lvl1pPr algn="just">
              <a:spcBef>
                <a:spcPts val="300"/>
              </a:spcBef>
              <a:spcAft>
                <a:spcPts val="300"/>
              </a:spcAft>
              <a:defRPr sz="2400">
                <a:solidFill>
                  <a:srgbClr val="002060"/>
                </a:solidFill>
                <a:latin typeface="Times New Roman" pitchFamily="18" charset="0"/>
                <a:ea typeface="宋体" pitchFamily="2" charset="-122"/>
                <a:cs typeface="Times New Roman" pitchFamily="18" charset="0"/>
              </a:defRPr>
            </a:lvl1pPr>
          </a:lstStyle>
          <a:p>
            <a:r>
              <a:rPr lang="zh-CN" altLang="zh-CN" dirty="0"/>
              <a:t>【例</a:t>
            </a:r>
            <a:r>
              <a:rPr lang="en-US" altLang="zh-CN" dirty="0"/>
              <a:t>8.2</a:t>
            </a:r>
            <a:r>
              <a:rPr lang="zh-CN" altLang="zh-CN" dirty="0" smtClean="0"/>
              <a:t>】</a:t>
            </a:r>
            <a:r>
              <a:rPr lang="zh-CN" altLang="en-US" dirty="0" smtClean="0"/>
              <a:t>某</a:t>
            </a:r>
            <a:r>
              <a:rPr lang="zh-CN" altLang="en-US" dirty="0"/>
              <a:t>系统要求使</a:t>
            </a:r>
            <a:r>
              <a:rPr lang="zh-CN" altLang="en-US" dirty="0" smtClean="0"/>
              <a:t>用</a:t>
            </a:r>
            <a:r>
              <a:rPr lang="en-US" altLang="zh-CN" dirty="0" smtClean="0"/>
              <a:t>1</a:t>
            </a:r>
            <a:r>
              <a:rPr lang="zh-CN" altLang="en-US" dirty="0" smtClean="0"/>
              <a:t>片</a:t>
            </a:r>
            <a:r>
              <a:rPr lang="en-US" altLang="zh-CN" dirty="0"/>
              <a:t>8259A</a:t>
            </a:r>
            <a:r>
              <a:rPr lang="zh-CN" altLang="en-US" dirty="0"/>
              <a:t>，中断请求为边沿触发，</a:t>
            </a:r>
            <a:r>
              <a:rPr lang="en-US" altLang="zh-CN" dirty="0"/>
              <a:t>8</a:t>
            </a:r>
            <a:r>
              <a:rPr lang="zh-CN" altLang="en-US" dirty="0"/>
              <a:t>个中断源的中断类型号为</a:t>
            </a:r>
            <a:r>
              <a:rPr lang="en-US" altLang="zh-CN" dirty="0"/>
              <a:t>80</a:t>
            </a:r>
            <a:r>
              <a:rPr lang="zh-CN" altLang="en-US" dirty="0"/>
              <a:t>～</a:t>
            </a:r>
            <a:r>
              <a:rPr lang="en-US" altLang="zh-CN" dirty="0"/>
              <a:t>87H</a:t>
            </a:r>
            <a:r>
              <a:rPr lang="zh-CN" altLang="en-US" dirty="0"/>
              <a:t>，端口地址为</a:t>
            </a:r>
            <a:r>
              <a:rPr lang="en-US" altLang="zh-CN" dirty="0"/>
              <a:t>0920H</a:t>
            </a:r>
            <a:r>
              <a:rPr lang="zh-CN" altLang="en-US" dirty="0"/>
              <a:t>、</a:t>
            </a:r>
            <a:r>
              <a:rPr lang="en-US" altLang="zh-CN" dirty="0"/>
              <a:t>0921H。</a:t>
            </a:r>
          </a:p>
        </p:txBody>
      </p:sp>
      <p:sp>
        <p:nvSpPr>
          <p:cNvPr id="58" name="Text Box 121"/>
          <p:cNvSpPr txBox="1">
            <a:spLocks noChangeArrowheads="1"/>
          </p:cNvSpPr>
          <p:nvPr/>
        </p:nvSpPr>
        <p:spPr bwMode="auto">
          <a:xfrm>
            <a:off x="1403648" y="2533002"/>
            <a:ext cx="6408712" cy="1080000"/>
          </a:xfrm>
          <a:prstGeom prst="rect">
            <a:avLst/>
          </a:prstGeom>
          <a:solidFill>
            <a:srgbClr val="F2F2F2">
              <a:alpha val="50196"/>
            </a:srgbClr>
          </a:solidFill>
          <a:ln>
            <a:noFill/>
          </a:ln>
          <a:effectLst/>
          <a:extLst>
            <a:ext uri="{91240B29-F687-4F45-9708-019B960494DF}">
              <a14:hiddenLine xmlns:a14="http://schemas.microsoft.com/office/drawing/2010/main" w="9525">
                <a:solidFill>
                  <a:schemeClr val="folHlink"/>
                </a:solidFill>
                <a:miter lim="800000"/>
                <a:headEnd/>
                <a:tailEnd/>
              </a14:hiddenLine>
            </a:ext>
          </a:extLst>
        </p:spPr>
        <p:txBody>
          <a:bodyPr wrap="square">
            <a:spAutoFit/>
          </a:bodyPr>
          <a:lstStyle>
            <a:defPPr>
              <a:defRPr lang="zh-CN"/>
            </a:defPPr>
            <a:lvl1pPr>
              <a:lnSpc>
                <a:spcPct val="88000"/>
              </a:lnSpc>
              <a:buFontTx/>
              <a:buNone/>
              <a:defRPr sz="2400">
                <a:latin typeface="宋体" pitchFamily="2" charset="-122"/>
                <a:ea typeface="宋体" pitchFamily="2" charset="-122"/>
              </a:defRPr>
            </a:lvl1pPr>
          </a:lstStyle>
          <a:p>
            <a:pPr marL="306000"/>
            <a:r>
              <a:rPr lang="zh-CN" altLang="en-US" dirty="0"/>
              <a:t>分析：</a:t>
            </a:r>
            <a:r>
              <a:rPr lang="en-US" altLang="zh-CN" dirty="0" smtClean="0"/>
              <a:t>ICW1 =00010011B =13H </a:t>
            </a:r>
            <a:endParaRPr lang="en-US" altLang="zh-CN" dirty="0"/>
          </a:p>
          <a:p>
            <a:pPr marL="288000"/>
            <a:r>
              <a:rPr lang="zh-CN" altLang="en-US" dirty="0"/>
              <a:t>　　　</a:t>
            </a:r>
            <a:r>
              <a:rPr lang="en-US" altLang="zh-CN" dirty="0" smtClean="0"/>
              <a:t>ICW2 =10000000B =80H </a:t>
            </a:r>
            <a:endParaRPr lang="en-US" altLang="zh-CN" dirty="0"/>
          </a:p>
          <a:p>
            <a:pPr marL="288000"/>
            <a:r>
              <a:rPr lang="zh-CN" altLang="en-US" dirty="0"/>
              <a:t>　　　</a:t>
            </a:r>
            <a:r>
              <a:rPr lang="en-US" altLang="zh-CN" dirty="0"/>
              <a:t>ICW4 </a:t>
            </a:r>
            <a:r>
              <a:rPr lang="en-US" altLang="zh-CN" dirty="0" smtClean="0"/>
              <a:t>=00000001B =01H </a:t>
            </a:r>
            <a:endParaRPr lang="en-US" altLang="zh-CN" dirty="0"/>
          </a:p>
        </p:txBody>
      </p:sp>
      <p:sp>
        <p:nvSpPr>
          <p:cNvPr id="59" name="Text Box 122"/>
          <p:cNvSpPr txBox="1">
            <a:spLocks noChangeArrowheads="1"/>
          </p:cNvSpPr>
          <p:nvPr/>
        </p:nvSpPr>
        <p:spPr bwMode="auto">
          <a:xfrm>
            <a:off x="1403648" y="3602160"/>
            <a:ext cx="6408712" cy="2736000"/>
          </a:xfrm>
          <a:prstGeom prst="rect">
            <a:avLst/>
          </a:prstGeom>
          <a:solidFill>
            <a:srgbClr val="F2F2F2">
              <a:alpha val="50196"/>
            </a:srgbClr>
          </a:solidFill>
          <a:ln>
            <a:noFill/>
          </a:ln>
          <a:effectLst/>
          <a:extLst/>
        </p:spPr>
        <p:txBody>
          <a:bodyPr wrap="square">
            <a:spAutoFit/>
          </a:bodyPr>
          <a:lstStyle/>
          <a:p>
            <a:pPr marL="306000" algn="l">
              <a:lnSpc>
                <a:spcPct val="92000"/>
              </a:lnSpc>
              <a:buFontTx/>
              <a:buNone/>
            </a:pPr>
            <a:r>
              <a:rPr lang="zh-CN" altLang="en-US" sz="2400" dirty="0">
                <a:solidFill>
                  <a:srgbClr val="002060"/>
                </a:solidFill>
                <a:latin typeface="宋体" pitchFamily="2" charset="-122"/>
                <a:ea typeface="宋体" pitchFamily="2" charset="-122"/>
              </a:rPr>
              <a:t>编程：</a:t>
            </a:r>
            <a:r>
              <a:rPr lang="en-US" altLang="zh-CN" sz="2400" dirty="0" smtClean="0">
                <a:solidFill>
                  <a:srgbClr val="002060"/>
                </a:solidFill>
                <a:latin typeface="宋体" pitchFamily="2" charset="-122"/>
                <a:ea typeface="宋体" pitchFamily="2" charset="-122"/>
              </a:rPr>
              <a:t>MOV AL, 13H</a:t>
            </a:r>
            <a:endParaRPr lang="en-US" altLang="zh-CN" sz="2400" dirty="0">
              <a:solidFill>
                <a:srgbClr val="002060"/>
              </a:solidFill>
              <a:latin typeface="宋体" pitchFamily="2" charset="-122"/>
              <a:ea typeface="宋体" pitchFamily="2" charset="-122"/>
            </a:endParaRPr>
          </a:p>
          <a:p>
            <a:pPr marL="288000" algn="just">
              <a:lnSpc>
                <a:spcPct val="92000"/>
              </a:lnSpc>
              <a:buFontTx/>
              <a:buNone/>
            </a:pPr>
            <a:r>
              <a:rPr lang="en-US" altLang="zh-CN" sz="2400" dirty="0">
                <a:solidFill>
                  <a:srgbClr val="002060"/>
                </a:solidFill>
                <a:latin typeface="宋体" pitchFamily="2" charset="-122"/>
                <a:ea typeface="宋体" pitchFamily="2" charset="-122"/>
              </a:rPr>
              <a:t>	</a:t>
            </a:r>
            <a:r>
              <a:rPr lang="en-US" altLang="zh-CN" sz="2400" dirty="0" smtClean="0">
                <a:solidFill>
                  <a:srgbClr val="002060"/>
                </a:solidFill>
                <a:latin typeface="宋体" pitchFamily="2" charset="-122"/>
                <a:ea typeface="宋体" pitchFamily="2" charset="-122"/>
              </a:rPr>
              <a:t>　MOV DX, 0920H</a:t>
            </a:r>
            <a:endParaRPr lang="en-US" altLang="zh-CN" sz="2400" dirty="0">
              <a:solidFill>
                <a:srgbClr val="002060"/>
              </a:solidFill>
              <a:latin typeface="宋体" pitchFamily="2" charset="-122"/>
              <a:ea typeface="宋体" pitchFamily="2" charset="-122"/>
            </a:endParaRPr>
          </a:p>
          <a:p>
            <a:pPr marL="288000" algn="just">
              <a:lnSpc>
                <a:spcPct val="92000"/>
              </a:lnSpc>
              <a:buFontTx/>
              <a:buNone/>
            </a:pPr>
            <a:r>
              <a:rPr lang="en-US" altLang="zh-CN" sz="2400" dirty="0">
                <a:solidFill>
                  <a:srgbClr val="002060"/>
                </a:solidFill>
                <a:latin typeface="宋体" pitchFamily="2" charset="-122"/>
                <a:ea typeface="宋体" pitchFamily="2" charset="-122"/>
              </a:rPr>
              <a:t>	</a:t>
            </a:r>
            <a:r>
              <a:rPr lang="en-US" altLang="zh-CN" sz="2400" dirty="0" smtClean="0">
                <a:solidFill>
                  <a:srgbClr val="002060"/>
                </a:solidFill>
                <a:latin typeface="宋体" pitchFamily="2" charset="-122"/>
                <a:ea typeface="宋体" pitchFamily="2" charset="-122"/>
              </a:rPr>
              <a:t>　OUT DX, AL</a:t>
            </a:r>
            <a:endParaRPr lang="en-US" altLang="zh-CN" sz="2400" dirty="0">
              <a:solidFill>
                <a:srgbClr val="002060"/>
              </a:solidFill>
              <a:latin typeface="宋体" pitchFamily="2" charset="-122"/>
              <a:ea typeface="宋体" pitchFamily="2" charset="-122"/>
            </a:endParaRPr>
          </a:p>
          <a:p>
            <a:pPr marL="288000" algn="just">
              <a:lnSpc>
                <a:spcPct val="92000"/>
              </a:lnSpc>
              <a:buFontTx/>
              <a:buNone/>
            </a:pPr>
            <a:r>
              <a:rPr lang="en-US" altLang="zh-CN" sz="2400" dirty="0">
                <a:solidFill>
                  <a:srgbClr val="002060"/>
                </a:solidFill>
                <a:latin typeface="宋体" pitchFamily="2" charset="-122"/>
                <a:ea typeface="宋体" pitchFamily="2" charset="-122"/>
              </a:rPr>
              <a:t>	</a:t>
            </a:r>
            <a:r>
              <a:rPr lang="en-US" altLang="zh-CN" sz="2400" dirty="0" smtClean="0">
                <a:solidFill>
                  <a:srgbClr val="002060"/>
                </a:solidFill>
                <a:latin typeface="宋体" pitchFamily="2" charset="-122"/>
                <a:ea typeface="宋体" pitchFamily="2" charset="-122"/>
              </a:rPr>
              <a:t>　MOV AL, 80H</a:t>
            </a:r>
            <a:endParaRPr lang="en-US" altLang="zh-CN" sz="2400" dirty="0">
              <a:solidFill>
                <a:srgbClr val="002060"/>
              </a:solidFill>
              <a:latin typeface="宋体" pitchFamily="2" charset="-122"/>
              <a:ea typeface="宋体" pitchFamily="2" charset="-122"/>
            </a:endParaRPr>
          </a:p>
          <a:p>
            <a:pPr marL="288000" algn="just">
              <a:lnSpc>
                <a:spcPct val="92000"/>
              </a:lnSpc>
              <a:buFontTx/>
              <a:buNone/>
            </a:pPr>
            <a:r>
              <a:rPr lang="en-US" altLang="zh-CN" sz="2400" dirty="0">
                <a:solidFill>
                  <a:srgbClr val="002060"/>
                </a:solidFill>
                <a:latin typeface="宋体" pitchFamily="2" charset="-122"/>
                <a:ea typeface="宋体" pitchFamily="2" charset="-122"/>
              </a:rPr>
              <a:t>	</a:t>
            </a:r>
            <a:r>
              <a:rPr lang="en-US" altLang="zh-CN" sz="2400" dirty="0" smtClean="0">
                <a:solidFill>
                  <a:srgbClr val="002060"/>
                </a:solidFill>
                <a:latin typeface="宋体" pitchFamily="2" charset="-122"/>
                <a:ea typeface="宋体" pitchFamily="2" charset="-122"/>
              </a:rPr>
              <a:t>　MOV DX, 0921H</a:t>
            </a:r>
            <a:endParaRPr lang="en-US" altLang="zh-CN" sz="2400" dirty="0">
              <a:solidFill>
                <a:srgbClr val="002060"/>
              </a:solidFill>
              <a:latin typeface="宋体" pitchFamily="2" charset="-122"/>
              <a:ea typeface="宋体" pitchFamily="2" charset="-122"/>
            </a:endParaRPr>
          </a:p>
          <a:p>
            <a:pPr marL="288000" algn="just">
              <a:lnSpc>
                <a:spcPct val="92000"/>
              </a:lnSpc>
              <a:buFontTx/>
              <a:buNone/>
            </a:pPr>
            <a:r>
              <a:rPr lang="en-US" altLang="zh-CN" sz="2400" dirty="0">
                <a:solidFill>
                  <a:srgbClr val="002060"/>
                </a:solidFill>
                <a:latin typeface="宋体" pitchFamily="2" charset="-122"/>
                <a:ea typeface="宋体" pitchFamily="2" charset="-122"/>
              </a:rPr>
              <a:t>	</a:t>
            </a:r>
            <a:r>
              <a:rPr lang="en-US" altLang="zh-CN" sz="2400" dirty="0" smtClean="0">
                <a:solidFill>
                  <a:srgbClr val="002060"/>
                </a:solidFill>
                <a:latin typeface="宋体" pitchFamily="2" charset="-122"/>
                <a:ea typeface="宋体" pitchFamily="2" charset="-122"/>
              </a:rPr>
              <a:t>　OUT DX, AL</a:t>
            </a:r>
            <a:endParaRPr lang="en-US" altLang="zh-CN" sz="2400" dirty="0">
              <a:solidFill>
                <a:srgbClr val="002060"/>
              </a:solidFill>
              <a:latin typeface="宋体" pitchFamily="2" charset="-122"/>
              <a:ea typeface="宋体" pitchFamily="2" charset="-122"/>
            </a:endParaRPr>
          </a:p>
          <a:p>
            <a:pPr marL="288000" algn="just">
              <a:lnSpc>
                <a:spcPct val="92000"/>
              </a:lnSpc>
              <a:buFontTx/>
              <a:buNone/>
            </a:pPr>
            <a:r>
              <a:rPr lang="en-US" altLang="zh-CN" sz="2400" dirty="0">
                <a:solidFill>
                  <a:srgbClr val="002060"/>
                </a:solidFill>
                <a:latin typeface="宋体" pitchFamily="2" charset="-122"/>
                <a:ea typeface="宋体" pitchFamily="2" charset="-122"/>
              </a:rPr>
              <a:t>	</a:t>
            </a:r>
            <a:r>
              <a:rPr lang="en-US" altLang="zh-CN" sz="2400" dirty="0" smtClean="0">
                <a:solidFill>
                  <a:srgbClr val="002060"/>
                </a:solidFill>
                <a:latin typeface="宋体" pitchFamily="2" charset="-122"/>
                <a:ea typeface="宋体" pitchFamily="2" charset="-122"/>
              </a:rPr>
              <a:t>　MOV AL, 01H</a:t>
            </a:r>
            <a:endParaRPr lang="en-US" altLang="zh-CN" sz="2400" dirty="0">
              <a:solidFill>
                <a:srgbClr val="002060"/>
              </a:solidFill>
              <a:latin typeface="宋体" pitchFamily="2" charset="-122"/>
              <a:ea typeface="宋体" pitchFamily="2" charset="-122"/>
            </a:endParaRPr>
          </a:p>
          <a:p>
            <a:pPr marL="288000" algn="l">
              <a:lnSpc>
                <a:spcPct val="92000"/>
              </a:lnSpc>
              <a:buFontTx/>
              <a:buNone/>
            </a:pPr>
            <a:r>
              <a:rPr lang="en-US" altLang="zh-CN" sz="2400" dirty="0">
                <a:solidFill>
                  <a:srgbClr val="002060"/>
                </a:solidFill>
                <a:latin typeface="宋体" pitchFamily="2" charset="-122"/>
                <a:ea typeface="宋体" pitchFamily="2" charset="-122"/>
              </a:rPr>
              <a:t>	</a:t>
            </a:r>
            <a:r>
              <a:rPr lang="en-US" altLang="zh-CN" sz="2400" dirty="0" smtClean="0">
                <a:solidFill>
                  <a:srgbClr val="002060"/>
                </a:solidFill>
                <a:latin typeface="宋体" pitchFamily="2" charset="-122"/>
                <a:ea typeface="宋体" pitchFamily="2" charset="-122"/>
              </a:rPr>
              <a:t>　OUT DX, AL</a:t>
            </a:r>
            <a:endParaRPr lang="en-US" altLang="zh-CN" sz="2400" dirty="0">
              <a:solidFill>
                <a:srgbClr val="002060"/>
              </a:solidFill>
              <a:latin typeface="宋体" pitchFamily="2" charset="-122"/>
              <a:ea typeface="宋体" pitchFamily="2" charset="-122"/>
            </a:endParaRPr>
          </a:p>
        </p:txBody>
      </p:sp>
      <p:sp>
        <p:nvSpPr>
          <p:cNvPr id="60" name="Rectangle 123"/>
          <p:cNvSpPr>
            <a:spLocks noChangeArrowheads="1"/>
          </p:cNvSpPr>
          <p:nvPr/>
        </p:nvSpPr>
        <p:spPr bwMode="auto">
          <a:xfrm>
            <a:off x="1403648" y="2531415"/>
            <a:ext cx="6408712" cy="3816000"/>
          </a:xfrm>
          <a:prstGeom prst="rect">
            <a:avLst/>
          </a:prstGeom>
          <a:noFill/>
          <a:ln w="9525">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sz="2400">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1490750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slide(fromTop)">
                                      <p:cBhvr>
                                        <p:cTn id="7" dur="500"/>
                                        <p:tgtEl>
                                          <p:spTgt spid="60"/>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wipe(up)">
                                      <p:cBhvr>
                                        <p:cTn id="15"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autoUpdateAnimBg="0"/>
      <p:bldP spid="59" grpId="0" animBg="1"/>
      <p:bldP spid="6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052736"/>
            <a:ext cx="2954655"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1 ．</a:t>
            </a:r>
            <a:r>
              <a:rPr lang="zh-CN" altLang="en-US" sz="3200" b="0" spc="0" dirty="0">
                <a:solidFill>
                  <a:schemeClr val="tx1"/>
                </a:solidFill>
                <a:ea typeface="黑体" pitchFamily="49" charset="-122"/>
              </a:rPr>
              <a:t>初始化编程</a:t>
            </a:r>
          </a:p>
        </p:txBody>
      </p:sp>
      <p:sp>
        <p:nvSpPr>
          <p:cNvPr id="56"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8.3.7  8259A</a:t>
            </a:r>
            <a:r>
              <a:rPr lang="zh-CN" altLang="zh-CN" smtClean="0"/>
              <a:t>的编程</a:t>
            </a:r>
            <a:endParaRPr lang="zh-CN" altLang="en-US" dirty="0"/>
          </a:p>
        </p:txBody>
      </p:sp>
      <p:sp>
        <p:nvSpPr>
          <p:cNvPr id="8" name="Text Box 120"/>
          <p:cNvSpPr txBox="1">
            <a:spLocks noChangeArrowheads="1"/>
          </p:cNvSpPr>
          <p:nvPr/>
        </p:nvSpPr>
        <p:spPr bwMode="auto">
          <a:xfrm>
            <a:off x="395536" y="1628800"/>
            <a:ext cx="3456000" cy="4781488"/>
          </a:xfrm>
          <a:prstGeom prst="rect">
            <a:avLst/>
          </a:prstGeom>
          <a:solidFill>
            <a:schemeClr val="bg1">
              <a:lumMod val="95000"/>
              <a:alpha val="50196"/>
            </a:schemeClr>
          </a:solidFill>
          <a:ln w="9525">
            <a:solidFill>
              <a:srgbClr val="CC66FF"/>
            </a:solidFill>
            <a:prstDash val="dash"/>
            <a:miter lim="800000"/>
            <a:headEnd/>
            <a:tailEnd/>
          </a:ln>
          <a:effectLst/>
          <a:extLst/>
        </p:spPr>
        <p:txBody>
          <a:bodyPr wrap="square" tIns="36000" bIns="72000">
            <a:spAutoFit/>
          </a:bodyPr>
          <a:lstStyle>
            <a:defPPr>
              <a:defRPr lang="zh-CN"/>
            </a:defPPr>
            <a:lvl1pPr algn="just">
              <a:spcBef>
                <a:spcPts val="300"/>
              </a:spcBef>
              <a:spcAft>
                <a:spcPts val="300"/>
              </a:spcAft>
              <a:defRPr sz="2400">
                <a:solidFill>
                  <a:srgbClr val="002060"/>
                </a:solidFill>
                <a:latin typeface="Times New Roman" pitchFamily="18" charset="0"/>
                <a:ea typeface="宋体" pitchFamily="2" charset="-122"/>
                <a:cs typeface="Times New Roman" pitchFamily="18" charset="0"/>
              </a:defRPr>
            </a:lvl1pPr>
          </a:lstStyle>
          <a:p>
            <a:pPr>
              <a:lnSpc>
                <a:spcPct val="88000"/>
              </a:lnSpc>
              <a:spcBef>
                <a:spcPts val="0"/>
              </a:spcBef>
              <a:spcAft>
                <a:spcPts val="0"/>
              </a:spcAft>
            </a:pPr>
            <a:r>
              <a:rPr lang="zh-CN" altLang="zh-CN" sz="2300" dirty="0">
                <a:latin typeface="宋体" pitchFamily="2" charset="-122"/>
              </a:rPr>
              <a:t>【例</a:t>
            </a:r>
            <a:r>
              <a:rPr lang="en-US" altLang="zh-CN" sz="2300" dirty="0" smtClean="0">
                <a:latin typeface="宋体" pitchFamily="2" charset="-122"/>
              </a:rPr>
              <a:t>8.3</a:t>
            </a:r>
            <a:r>
              <a:rPr lang="zh-CN" altLang="zh-CN" sz="2300" dirty="0" smtClean="0">
                <a:latin typeface="宋体" pitchFamily="2" charset="-122"/>
              </a:rPr>
              <a:t>】</a:t>
            </a:r>
            <a:r>
              <a:rPr lang="zh-CN" altLang="zh-CN" sz="2300" dirty="0">
                <a:latin typeface="宋体" pitchFamily="2" charset="-122"/>
              </a:rPr>
              <a:t>某数据采集系</a:t>
            </a:r>
            <a:r>
              <a:rPr lang="zh-CN" altLang="zh-CN" sz="2300" dirty="0" smtClean="0">
                <a:latin typeface="宋体" pitchFamily="2" charset="-122"/>
              </a:rPr>
              <a:t>统使</a:t>
            </a:r>
            <a:r>
              <a:rPr lang="zh-CN" altLang="zh-CN" sz="2300" dirty="0">
                <a:latin typeface="宋体" pitchFamily="2" charset="-122"/>
              </a:rPr>
              <a:t>用</a:t>
            </a:r>
            <a:r>
              <a:rPr lang="en-US" altLang="zh-CN" sz="2300" dirty="0">
                <a:latin typeface="宋体" pitchFamily="2" charset="-122"/>
              </a:rPr>
              <a:t>2</a:t>
            </a:r>
            <a:r>
              <a:rPr lang="zh-CN" altLang="zh-CN" sz="2300" dirty="0">
                <a:latin typeface="宋体" pitchFamily="2" charset="-122"/>
              </a:rPr>
              <a:t>片</a:t>
            </a:r>
            <a:r>
              <a:rPr lang="en-US" altLang="zh-CN" sz="2300" dirty="0">
                <a:latin typeface="宋体" pitchFamily="2" charset="-122"/>
              </a:rPr>
              <a:t>8259A</a:t>
            </a:r>
            <a:r>
              <a:rPr lang="zh-CN" altLang="zh-CN" sz="2300" dirty="0">
                <a:latin typeface="宋体" pitchFamily="2" charset="-122"/>
              </a:rPr>
              <a:t>组成主从中断控制系统，从</a:t>
            </a:r>
            <a:r>
              <a:rPr lang="zh-CN" altLang="zh-CN" sz="2300" dirty="0" smtClean="0">
                <a:latin typeface="宋体" pitchFamily="2" charset="-122"/>
              </a:rPr>
              <a:t>片</a:t>
            </a:r>
            <a:r>
              <a:rPr lang="en-US" altLang="zh-CN" sz="2300" dirty="0" smtClean="0">
                <a:latin typeface="宋体" pitchFamily="2" charset="-122"/>
              </a:rPr>
              <a:t>INT</a:t>
            </a:r>
            <a:r>
              <a:rPr lang="zh-CN" altLang="zh-CN" sz="2300" dirty="0">
                <a:latin typeface="宋体" pitchFamily="2" charset="-122"/>
              </a:rPr>
              <a:t>端接至主</a:t>
            </a:r>
            <a:r>
              <a:rPr lang="zh-CN" altLang="zh-CN" sz="2300" dirty="0" smtClean="0">
                <a:latin typeface="宋体" pitchFamily="2" charset="-122"/>
              </a:rPr>
              <a:t>片</a:t>
            </a:r>
            <a:r>
              <a:rPr lang="en-US" altLang="zh-CN" sz="2300" dirty="0" smtClean="0">
                <a:latin typeface="宋体" pitchFamily="2" charset="-122"/>
              </a:rPr>
              <a:t>IR7</a:t>
            </a:r>
            <a:r>
              <a:rPr lang="zh-CN" altLang="zh-CN" sz="2300" dirty="0">
                <a:latin typeface="宋体" pitchFamily="2" charset="-122"/>
              </a:rPr>
              <a:t>端</a:t>
            </a:r>
            <a:r>
              <a:rPr lang="zh-CN" altLang="zh-CN" sz="2300" dirty="0" smtClean="0">
                <a:latin typeface="宋体" pitchFamily="2" charset="-122"/>
              </a:rPr>
              <a:t>。</a:t>
            </a:r>
            <a:endParaRPr lang="en-US" altLang="zh-CN" sz="2300" dirty="0" smtClean="0">
              <a:latin typeface="宋体" pitchFamily="2" charset="-122"/>
            </a:endParaRPr>
          </a:p>
          <a:p>
            <a:pPr>
              <a:lnSpc>
                <a:spcPct val="88000"/>
              </a:lnSpc>
              <a:spcBef>
                <a:spcPts val="0"/>
              </a:spcBef>
              <a:spcAft>
                <a:spcPts val="0"/>
              </a:spcAft>
            </a:pPr>
            <a:r>
              <a:rPr lang="zh-CN" altLang="en-US" sz="2300" dirty="0">
                <a:latin typeface="宋体" pitchFamily="2" charset="-122"/>
              </a:rPr>
              <a:t>　</a:t>
            </a:r>
            <a:r>
              <a:rPr lang="zh-CN" altLang="en-US" sz="2300" dirty="0" smtClean="0">
                <a:latin typeface="宋体" pitchFamily="2" charset="-122"/>
              </a:rPr>
              <a:t>　</a:t>
            </a:r>
            <a:r>
              <a:rPr lang="zh-CN" altLang="zh-CN" sz="2300" dirty="0" smtClean="0">
                <a:latin typeface="宋体" pitchFamily="2" charset="-122"/>
              </a:rPr>
              <a:t>主片</a:t>
            </a:r>
            <a:r>
              <a:rPr lang="zh-CN" altLang="zh-CN" sz="2300" dirty="0">
                <a:latin typeface="宋体" pitchFamily="2" charset="-122"/>
              </a:rPr>
              <a:t>中断类型号为</a:t>
            </a:r>
            <a:r>
              <a:rPr lang="en-US" altLang="zh-CN" sz="2300" dirty="0" smtClean="0">
                <a:latin typeface="宋体" pitchFamily="2" charset="-122"/>
              </a:rPr>
              <a:t>80H</a:t>
            </a:r>
            <a:r>
              <a:rPr lang="en-US" altLang="zh-CN" sz="2300" dirty="0" smtClean="0"/>
              <a:t>~</a:t>
            </a:r>
            <a:r>
              <a:rPr lang="en-US" altLang="zh-CN" sz="2300" dirty="0" smtClean="0">
                <a:latin typeface="宋体" pitchFamily="2" charset="-122"/>
              </a:rPr>
              <a:t>87H</a:t>
            </a:r>
            <a:r>
              <a:rPr lang="zh-CN" altLang="zh-CN" sz="2300" dirty="0">
                <a:latin typeface="宋体" pitchFamily="2" charset="-122"/>
              </a:rPr>
              <a:t>，</a:t>
            </a:r>
            <a:r>
              <a:rPr lang="zh-CN" altLang="zh-CN" sz="2300" dirty="0" smtClean="0">
                <a:latin typeface="宋体" pitchFamily="2" charset="-122"/>
              </a:rPr>
              <a:t>端口地址为</a:t>
            </a:r>
            <a:r>
              <a:rPr lang="en-US" altLang="zh-CN" sz="2300" dirty="0" smtClean="0">
                <a:latin typeface="宋体" pitchFamily="2" charset="-122"/>
              </a:rPr>
              <a:t>20H</a:t>
            </a:r>
            <a:r>
              <a:rPr lang="zh-CN" altLang="zh-CN" sz="2300" dirty="0" smtClean="0">
                <a:latin typeface="宋体" pitchFamily="2" charset="-122"/>
              </a:rPr>
              <a:t>、</a:t>
            </a:r>
            <a:r>
              <a:rPr lang="en-US" altLang="zh-CN" sz="2300" dirty="0" smtClean="0">
                <a:latin typeface="宋体" pitchFamily="2" charset="-122"/>
              </a:rPr>
              <a:t>21H</a:t>
            </a:r>
            <a:r>
              <a:rPr lang="zh-CN" altLang="zh-CN" sz="2300" dirty="0" smtClean="0">
                <a:latin typeface="宋体" pitchFamily="2" charset="-122"/>
              </a:rPr>
              <a:t>，从片</a:t>
            </a:r>
            <a:r>
              <a:rPr lang="zh-CN" altLang="zh-CN" sz="2300" dirty="0">
                <a:latin typeface="宋体" pitchFamily="2" charset="-122"/>
              </a:rPr>
              <a:t>中断类型号为</a:t>
            </a:r>
            <a:r>
              <a:rPr lang="en-US" altLang="zh-CN" sz="2300" dirty="0" smtClean="0">
                <a:latin typeface="宋体" pitchFamily="2" charset="-122"/>
              </a:rPr>
              <a:t>90</a:t>
            </a:r>
            <a:r>
              <a:rPr lang="en-US" altLang="zh-CN" sz="2300" dirty="0" smtClean="0"/>
              <a:t>~</a:t>
            </a:r>
            <a:r>
              <a:rPr lang="en-US" altLang="zh-CN" sz="2300" dirty="0" smtClean="0">
                <a:latin typeface="宋体" pitchFamily="2" charset="-122"/>
              </a:rPr>
              <a:t>97H，</a:t>
            </a:r>
            <a:r>
              <a:rPr lang="zh-CN" altLang="zh-CN" sz="2300" dirty="0" smtClean="0">
                <a:latin typeface="宋体" pitchFamily="2" charset="-122"/>
              </a:rPr>
              <a:t>端</a:t>
            </a:r>
            <a:r>
              <a:rPr lang="zh-CN" altLang="zh-CN" sz="2300" dirty="0">
                <a:latin typeface="宋体" pitchFamily="2" charset="-122"/>
              </a:rPr>
              <a:t>口地址为</a:t>
            </a:r>
            <a:r>
              <a:rPr lang="en-US" altLang="zh-CN" sz="2300" dirty="0">
                <a:latin typeface="宋体" pitchFamily="2" charset="-122"/>
              </a:rPr>
              <a:t>0A20H</a:t>
            </a:r>
            <a:r>
              <a:rPr lang="zh-CN" altLang="zh-CN" sz="2300" dirty="0">
                <a:latin typeface="宋体" pitchFamily="2" charset="-122"/>
              </a:rPr>
              <a:t>、</a:t>
            </a:r>
            <a:r>
              <a:rPr lang="en-US" altLang="zh-CN" sz="2300" dirty="0" smtClean="0">
                <a:latin typeface="宋体" pitchFamily="2" charset="-122"/>
              </a:rPr>
              <a:t>0A21H</a:t>
            </a:r>
            <a:r>
              <a:rPr lang="zh-CN" altLang="zh-CN" sz="2300" dirty="0" smtClean="0">
                <a:latin typeface="宋体" pitchFamily="2" charset="-122"/>
              </a:rPr>
              <a:t>。</a:t>
            </a:r>
            <a:endParaRPr lang="en-US" altLang="zh-CN" sz="2300" dirty="0" smtClean="0">
              <a:latin typeface="宋体" pitchFamily="2" charset="-122"/>
            </a:endParaRPr>
          </a:p>
          <a:p>
            <a:pPr>
              <a:lnSpc>
                <a:spcPct val="88000"/>
              </a:lnSpc>
              <a:spcBef>
                <a:spcPts val="0"/>
              </a:spcBef>
              <a:spcAft>
                <a:spcPts val="0"/>
              </a:spcAft>
            </a:pPr>
            <a:r>
              <a:rPr lang="zh-CN" altLang="en-US" sz="2300" dirty="0">
                <a:latin typeface="宋体" pitchFamily="2" charset="-122"/>
              </a:rPr>
              <a:t>　</a:t>
            </a:r>
            <a:r>
              <a:rPr lang="zh-CN" altLang="en-US" sz="2300" dirty="0" smtClean="0">
                <a:latin typeface="宋体" pitchFamily="2" charset="-122"/>
              </a:rPr>
              <a:t>　</a:t>
            </a:r>
            <a:r>
              <a:rPr lang="zh-CN" altLang="zh-CN" sz="2300" dirty="0" smtClean="0">
                <a:latin typeface="宋体" pitchFamily="2" charset="-122"/>
              </a:rPr>
              <a:t>系</a:t>
            </a:r>
            <a:r>
              <a:rPr lang="zh-CN" altLang="zh-CN" sz="2300" dirty="0">
                <a:latin typeface="宋体" pitchFamily="2" charset="-122"/>
              </a:rPr>
              <a:t>统要求所有中断请求采用电平触发方式</a:t>
            </a:r>
            <a:r>
              <a:rPr lang="zh-CN" altLang="zh-CN" sz="2300" dirty="0" smtClean="0">
                <a:latin typeface="宋体" pitchFamily="2" charset="-122"/>
              </a:rPr>
              <a:t>、普</a:t>
            </a:r>
            <a:r>
              <a:rPr lang="zh-CN" altLang="zh-CN" sz="2300" dirty="0">
                <a:latin typeface="宋体" pitchFamily="2" charset="-122"/>
              </a:rPr>
              <a:t>通中断结束方式，主片采用特殊全嵌套方式，从片采用普通全嵌套方式。</a:t>
            </a:r>
            <a:r>
              <a:rPr lang="zh-CN" altLang="zh-CN" sz="2300" dirty="0" smtClean="0">
                <a:latin typeface="宋体" pitchFamily="2" charset="-122"/>
              </a:rPr>
              <a:t>试初</a:t>
            </a:r>
            <a:r>
              <a:rPr lang="zh-CN" altLang="zh-CN" sz="2300" dirty="0">
                <a:latin typeface="宋体" pitchFamily="2" charset="-122"/>
              </a:rPr>
              <a:t>始</a:t>
            </a:r>
            <a:r>
              <a:rPr lang="zh-CN" altLang="zh-CN" sz="2300" dirty="0" smtClean="0">
                <a:latin typeface="宋体" pitchFamily="2" charset="-122"/>
              </a:rPr>
              <a:t>化</a:t>
            </a:r>
            <a:r>
              <a:rPr lang="zh-CN" altLang="en-US" sz="2300" dirty="0" smtClean="0">
                <a:latin typeface="宋体" pitchFamily="2" charset="-122"/>
              </a:rPr>
              <a:t>编程</a:t>
            </a:r>
            <a:r>
              <a:rPr lang="zh-CN" altLang="zh-CN" sz="2300" dirty="0" smtClean="0">
                <a:latin typeface="宋体" pitchFamily="2" charset="-122"/>
              </a:rPr>
              <a:t>。</a:t>
            </a:r>
            <a:endParaRPr lang="en-US" altLang="zh-CN" sz="2300" dirty="0">
              <a:latin typeface="宋体" pitchFamily="2" charset="-122"/>
            </a:endParaRPr>
          </a:p>
        </p:txBody>
      </p:sp>
      <p:sp>
        <p:nvSpPr>
          <p:cNvPr id="9" name="Text Box 122"/>
          <p:cNvSpPr txBox="1">
            <a:spLocks noChangeArrowheads="1"/>
          </p:cNvSpPr>
          <p:nvPr/>
        </p:nvSpPr>
        <p:spPr bwMode="auto">
          <a:xfrm>
            <a:off x="3995936" y="1110456"/>
            <a:ext cx="4824536" cy="5220000"/>
          </a:xfrm>
          <a:prstGeom prst="rect">
            <a:avLst/>
          </a:prstGeom>
          <a:solidFill>
            <a:srgbClr val="F2F2F2">
              <a:alpha val="50196"/>
            </a:srgbClr>
          </a:solidFill>
          <a:ln>
            <a:solidFill>
              <a:srgbClr val="FF0000"/>
            </a:solidFill>
          </a:ln>
          <a:effectLst/>
          <a:extLst/>
        </p:spPr>
        <p:txBody>
          <a:bodyPr wrap="square" tIns="108000" rIns="0" bIns="0">
            <a:spAutoFit/>
          </a:bodyPr>
          <a:lstStyle>
            <a:defPPr>
              <a:defRPr lang="zh-CN"/>
            </a:defPPr>
            <a:lvl1pPr>
              <a:lnSpc>
                <a:spcPct val="88000"/>
              </a:lnSpc>
              <a:buFontTx/>
              <a:buNone/>
              <a:defRPr sz="2400">
                <a:latin typeface="宋体" pitchFamily="2" charset="-122"/>
                <a:ea typeface="宋体" pitchFamily="2" charset="-122"/>
              </a:defRPr>
            </a:lvl1pPr>
          </a:lstStyle>
          <a:p>
            <a:pPr marL="108000">
              <a:lnSpc>
                <a:spcPct val="75000"/>
              </a:lnSpc>
            </a:pPr>
            <a:r>
              <a:rPr lang="zh-CN" altLang="en-US" sz="2300" dirty="0"/>
              <a:t>编程</a:t>
            </a:r>
            <a:r>
              <a:rPr lang="zh-CN" altLang="en-US" sz="2300" dirty="0" smtClean="0"/>
              <a:t>：</a:t>
            </a:r>
            <a:endParaRPr lang="en-US" altLang="zh-CN" sz="2300" dirty="0"/>
          </a:p>
          <a:p>
            <a:pPr marL="108000">
              <a:lnSpc>
                <a:spcPct val="75000"/>
              </a:lnSpc>
            </a:pPr>
            <a:r>
              <a:rPr lang="en-US" altLang="zh-CN" sz="2300" dirty="0" smtClean="0"/>
              <a:t>MOV</a:t>
            </a:r>
            <a:r>
              <a:rPr lang="en-US" altLang="zh-CN" sz="2300" dirty="0"/>
              <a:t>	AL,19H</a:t>
            </a:r>
            <a:endParaRPr lang="zh-CN" altLang="zh-CN" sz="2300" dirty="0"/>
          </a:p>
          <a:p>
            <a:pPr marL="108000">
              <a:lnSpc>
                <a:spcPct val="75000"/>
              </a:lnSpc>
            </a:pPr>
            <a:r>
              <a:rPr lang="en-US" altLang="zh-CN" sz="2300" dirty="0" smtClean="0"/>
              <a:t>OUT 20H,AL	;</a:t>
            </a:r>
            <a:r>
              <a:rPr lang="zh-CN" altLang="zh-CN" sz="2300" spc="-200" dirty="0"/>
              <a:t>向主片偶地址写入</a:t>
            </a:r>
            <a:r>
              <a:rPr lang="en-US" altLang="zh-CN" sz="2300" spc="-200" dirty="0"/>
              <a:t>ICW1</a:t>
            </a:r>
            <a:endParaRPr lang="zh-CN" altLang="zh-CN" sz="2300" spc="-200" dirty="0"/>
          </a:p>
          <a:p>
            <a:pPr marL="108000">
              <a:lnSpc>
                <a:spcPct val="75000"/>
              </a:lnSpc>
            </a:pPr>
            <a:r>
              <a:rPr lang="en-US" altLang="zh-CN" sz="2300" dirty="0" smtClean="0"/>
              <a:t>MOV AL,80H</a:t>
            </a:r>
            <a:endParaRPr lang="zh-CN" altLang="zh-CN" sz="2300" dirty="0"/>
          </a:p>
          <a:p>
            <a:pPr marL="108000">
              <a:lnSpc>
                <a:spcPct val="75000"/>
              </a:lnSpc>
            </a:pPr>
            <a:r>
              <a:rPr lang="en-US" altLang="zh-CN" sz="2300" dirty="0" smtClean="0"/>
              <a:t>OUT 21H,AL	;</a:t>
            </a:r>
            <a:r>
              <a:rPr lang="zh-CN" altLang="zh-CN" sz="2300" spc="-200" dirty="0"/>
              <a:t>向主片奇地址写入</a:t>
            </a:r>
            <a:r>
              <a:rPr lang="en-US" altLang="zh-CN" sz="2300" spc="-200" dirty="0"/>
              <a:t>ICW2</a:t>
            </a:r>
            <a:endParaRPr lang="zh-CN" altLang="zh-CN" sz="2300" spc="-200" dirty="0"/>
          </a:p>
          <a:p>
            <a:pPr marL="108000">
              <a:lnSpc>
                <a:spcPct val="75000"/>
              </a:lnSpc>
            </a:pPr>
            <a:r>
              <a:rPr lang="en-US" altLang="zh-CN" sz="2300" dirty="0" smtClean="0"/>
              <a:t>MOV AL,80H</a:t>
            </a:r>
            <a:endParaRPr lang="zh-CN" altLang="zh-CN" sz="2300" dirty="0"/>
          </a:p>
          <a:p>
            <a:pPr marL="108000">
              <a:lnSpc>
                <a:spcPct val="75000"/>
              </a:lnSpc>
            </a:pPr>
            <a:r>
              <a:rPr lang="en-US" altLang="zh-CN" sz="2300" dirty="0" smtClean="0"/>
              <a:t>OUT 21H,AL	;</a:t>
            </a:r>
            <a:r>
              <a:rPr lang="zh-CN" altLang="zh-CN" sz="2300" spc="-200" dirty="0"/>
              <a:t>向主片奇地址写入</a:t>
            </a:r>
            <a:r>
              <a:rPr lang="en-US" altLang="zh-CN" sz="2300" spc="-200" dirty="0"/>
              <a:t>ICW3</a:t>
            </a:r>
            <a:endParaRPr lang="zh-CN" altLang="zh-CN" sz="2300" spc="-200" dirty="0"/>
          </a:p>
          <a:p>
            <a:pPr marL="108000">
              <a:lnSpc>
                <a:spcPct val="75000"/>
              </a:lnSpc>
            </a:pPr>
            <a:r>
              <a:rPr lang="en-US" altLang="zh-CN" sz="2300" dirty="0" smtClean="0"/>
              <a:t>MOV AL,11H</a:t>
            </a:r>
            <a:endParaRPr lang="zh-CN" altLang="zh-CN" sz="2300" dirty="0"/>
          </a:p>
          <a:p>
            <a:pPr marL="108000">
              <a:lnSpc>
                <a:spcPct val="75000"/>
              </a:lnSpc>
              <a:spcAft>
                <a:spcPts val="900"/>
              </a:spcAft>
            </a:pPr>
            <a:r>
              <a:rPr lang="en-US" altLang="zh-CN" sz="2300" dirty="0" smtClean="0"/>
              <a:t>OUT 21H,AL	;</a:t>
            </a:r>
            <a:r>
              <a:rPr lang="zh-CN" altLang="zh-CN" sz="2300" spc="-200" dirty="0"/>
              <a:t>向主片奇地址写入</a:t>
            </a:r>
            <a:r>
              <a:rPr lang="en-US" altLang="zh-CN" sz="2300" spc="-200" dirty="0" smtClean="0"/>
              <a:t>ICW4</a:t>
            </a:r>
            <a:endParaRPr lang="zh-CN" altLang="zh-CN" sz="2300" dirty="0"/>
          </a:p>
          <a:p>
            <a:pPr marL="108000">
              <a:lnSpc>
                <a:spcPct val="75000"/>
              </a:lnSpc>
            </a:pPr>
            <a:r>
              <a:rPr lang="en-US" altLang="zh-CN" sz="2300" dirty="0" smtClean="0"/>
              <a:t>MOV AL,19H</a:t>
            </a:r>
            <a:endParaRPr lang="zh-CN" altLang="zh-CN" sz="2300" dirty="0"/>
          </a:p>
          <a:p>
            <a:pPr marL="108000">
              <a:lnSpc>
                <a:spcPct val="75000"/>
              </a:lnSpc>
            </a:pPr>
            <a:r>
              <a:rPr lang="en-US" altLang="zh-CN" sz="2300" dirty="0" smtClean="0"/>
              <a:t>MOV DX,0A20H</a:t>
            </a:r>
            <a:endParaRPr lang="zh-CN" altLang="zh-CN" sz="2300" dirty="0"/>
          </a:p>
          <a:p>
            <a:pPr marL="108000">
              <a:lnSpc>
                <a:spcPct val="75000"/>
              </a:lnSpc>
            </a:pPr>
            <a:r>
              <a:rPr lang="en-US" altLang="zh-CN" sz="2300" dirty="0" smtClean="0"/>
              <a:t>OUT DX,AL	;</a:t>
            </a:r>
            <a:r>
              <a:rPr lang="zh-CN" altLang="zh-CN" sz="2300" spc="-200" dirty="0"/>
              <a:t>向从片偶地址写入</a:t>
            </a:r>
            <a:r>
              <a:rPr lang="en-US" altLang="zh-CN" sz="2300" spc="-200" dirty="0"/>
              <a:t>ICW1</a:t>
            </a:r>
            <a:endParaRPr lang="zh-CN" altLang="zh-CN" sz="2300" spc="-200" dirty="0"/>
          </a:p>
          <a:p>
            <a:pPr marL="108000">
              <a:lnSpc>
                <a:spcPct val="75000"/>
              </a:lnSpc>
            </a:pPr>
            <a:r>
              <a:rPr lang="en-US" altLang="zh-CN" sz="2300" dirty="0" smtClean="0"/>
              <a:t>MOV DX,0A21H</a:t>
            </a:r>
            <a:endParaRPr lang="zh-CN" altLang="zh-CN" sz="2300" dirty="0"/>
          </a:p>
          <a:p>
            <a:pPr marL="108000">
              <a:lnSpc>
                <a:spcPct val="75000"/>
              </a:lnSpc>
            </a:pPr>
            <a:r>
              <a:rPr lang="en-US" altLang="zh-CN" sz="2300" dirty="0" smtClean="0"/>
              <a:t>MOV AL,90H</a:t>
            </a:r>
            <a:endParaRPr lang="zh-CN" altLang="zh-CN" sz="2300" dirty="0"/>
          </a:p>
          <a:p>
            <a:pPr marL="108000">
              <a:lnSpc>
                <a:spcPct val="75000"/>
              </a:lnSpc>
            </a:pPr>
            <a:r>
              <a:rPr lang="en-US" altLang="zh-CN" sz="2300" dirty="0" smtClean="0"/>
              <a:t>OUT DX,AL	;</a:t>
            </a:r>
            <a:r>
              <a:rPr lang="zh-CN" altLang="zh-CN" sz="2300" spc="-200" dirty="0"/>
              <a:t>向从片奇地址写入</a:t>
            </a:r>
            <a:r>
              <a:rPr lang="en-US" altLang="zh-CN" sz="2300" spc="-200" dirty="0"/>
              <a:t>ICW2</a:t>
            </a:r>
            <a:endParaRPr lang="zh-CN" altLang="zh-CN" sz="2300" spc="-200" dirty="0"/>
          </a:p>
          <a:p>
            <a:pPr marL="108000">
              <a:lnSpc>
                <a:spcPct val="75000"/>
              </a:lnSpc>
            </a:pPr>
            <a:r>
              <a:rPr lang="en-US" altLang="zh-CN" sz="2300" dirty="0" smtClean="0"/>
              <a:t>MOV AL,07H</a:t>
            </a:r>
            <a:endParaRPr lang="zh-CN" altLang="zh-CN" sz="2300" dirty="0"/>
          </a:p>
          <a:p>
            <a:pPr marL="108000">
              <a:lnSpc>
                <a:spcPct val="75000"/>
              </a:lnSpc>
            </a:pPr>
            <a:r>
              <a:rPr lang="en-US" altLang="zh-CN" sz="2300" dirty="0" smtClean="0"/>
              <a:t>OUT DX,AL	;</a:t>
            </a:r>
            <a:r>
              <a:rPr lang="zh-CN" altLang="zh-CN" sz="2300" spc="-200" dirty="0"/>
              <a:t>向从片奇地址写入</a:t>
            </a:r>
            <a:r>
              <a:rPr lang="en-US" altLang="zh-CN" sz="2300" spc="-200" dirty="0"/>
              <a:t>ICW3</a:t>
            </a:r>
            <a:endParaRPr lang="zh-CN" altLang="zh-CN" sz="2300" spc="-200" dirty="0"/>
          </a:p>
          <a:p>
            <a:pPr marL="108000">
              <a:lnSpc>
                <a:spcPct val="75000"/>
              </a:lnSpc>
            </a:pPr>
            <a:r>
              <a:rPr lang="en-US" altLang="zh-CN" sz="2300" dirty="0" smtClean="0"/>
              <a:t>MOV AL,01H</a:t>
            </a:r>
            <a:endParaRPr lang="zh-CN" altLang="zh-CN" sz="2300" dirty="0"/>
          </a:p>
          <a:p>
            <a:pPr marL="108000">
              <a:lnSpc>
                <a:spcPct val="75000"/>
              </a:lnSpc>
            </a:pPr>
            <a:r>
              <a:rPr lang="en-US" altLang="zh-CN" sz="2300" dirty="0" smtClean="0"/>
              <a:t>OUT DX,AL	;</a:t>
            </a:r>
            <a:r>
              <a:rPr lang="zh-CN" altLang="zh-CN" sz="2300" spc="-200" dirty="0"/>
              <a:t>向从片奇地址写入</a:t>
            </a:r>
            <a:r>
              <a:rPr lang="en-US" altLang="zh-CN" sz="2300" spc="-200" dirty="0"/>
              <a:t>ICW4</a:t>
            </a:r>
            <a:endParaRPr lang="zh-CN" altLang="zh-CN" sz="2300" spc="-200" dirty="0"/>
          </a:p>
        </p:txBody>
      </p:sp>
    </p:spTree>
    <p:extLst>
      <p:ext uri="{BB962C8B-B14F-4D97-AF65-F5344CB8AC3E}">
        <p14:creationId xmlns:p14="http://schemas.microsoft.com/office/powerpoint/2010/main" val="2248278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052736"/>
            <a:ext cx="3262432"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2．</a:t>
            </a:r>
            <a:r>
              <a:rPr lang="zh-CN" altLang="en-US" sz="3200" b="0" spc="0" dirty="0">
                <a:solidFill>
                  <a:schemeClr val="tx1"/>
                </a:solidFill>
                <a:ea typeface="黑体" pitchFamily="49" charset="-122"/>
              </a:rPr>
              <a:t>操作方式编程</a:t>
            </a:r>
          </a:p>
        </p:txBody>
      </p:sp>
      <p:sp>
        <p:nvSpPr>
          <p:cNvPr id="56"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8.3.7  8259A</a:t>
            </a:r>
            <a:r>
              <a:rPr lang="zh-CN" altLang="zh-CN" smtClean="0"/>
              <a:t>的编程</a:t>
            </a:r>
            <a:endParaRPr lang="zh-CN" altLang="en-US" dirty="0"/>
          </a:p>
        </p:txBody>
      </p:sp>
      <p:sp>
        <p:nvSpPr>
          <p:cNvPr id="6" name="Text Box 7"/>
          <p:cNvSpPr txBox="1">
            <a:spLocks noChangeArrowheads="1"/>
          </p:cNvSpPr>
          <p:nvPr/>
        </p:nvSpPr>
        <p:spPr bwMode="auto">
          <a:xfrm>
            <a:off x="396000" y="2838648"/>
            <a:ext cx="8352000" cy="715324"/>
          </a:xfrm>
          <a:prstGeom prst="rect">
            <a:avLst/>
          </a:prstGeom>
          <a:solidFill>
            <a:srgbClr val="DDDDDD">
              <a:alpha val="49804"/>
            </a:srgbClr>
          </a:solidFill>
          <a:ln w="9525">
            <a:solidFill>
              <a:srgbClr val="0070C0"/>
            </a:solidFill>
            <a:miter lim="800000"/>
            <a:headEnd/>
            <a:tailEnd/>
          </a:ln>
          <a:effectLst/>
          <a:extLst/>
        </p:spPr>
        <p:txBody>
          <a:bodyPr wrap="square">
            <a:spAutoFit/>
          </a:bodyPr>
          <a:lstStyle>
            <a:defPPr>
              <a:defRPr lang="zh-CN"/>
            </a:defPPr>
            <a:lvl1pPr marL="306000">
              <a:lnSpc>
                <a:spcPct val="88000"/>
              </a:lnSpc>
              <a:buFontTx/>
              <a:buNone/>
              <a:defRPr sz="2400">
                <a:latin typeface="宋体" pitchFamily="2" charset="-122"/>
                <a:ea typeface="宋体" pitchFamily="2" charset="-122"/>
              </a:defRPr>
            </a:lvl1pPr>
          </a:lstStyle>
          <a:p>
            <a:r>
              <a:rPr lang="zh-CN" altLang="en-US" sz="2300" dirty="0">
                <a:solidFill>
                  <a:srgbClr val="002060"/>
                </a:solidFill>
              </a:rPr>
              <a:t>分析：低级中断响应前　</a:t>
            </a:r>
            <a:r>
              <a:rPr lang="en-US" altLang="zh-CN" sz="2300" dirty="0">
                <a:solidFill>
                  <a:srgbClr val="002060"/>
                </a:solidFill>
              </a:rPr>
              <a:t>OCW1=04H</a:t>
            </a:r>
            <a:r>
              <a:rPr lang="zh-CN" altLang="en-US" sz="2300" dirty="0">
                <a:solidFill>
                  <a:srgbClr val="002060"/>
                </a:solidFill>
              </a:rPr>
              <a:t>　</a:t>
            </a:r>
            <a:r>
              <a:rPr lang="en-US" altLang="zh-CN" sz="2300" dirty="0">
                <a:solidFill>
                  <a:srgbClr val="002060"/>
                </a:solidFill>
              </a:rPr>
              <a:t>OCW3=68H </a:t>
            </a:r>
          </a:p>
          <a:p>
            <a:r>
              <a:rPr lang="zh-CN" altLang="en-US" sz="2300" dirty="0">
                <a:solidFill>
                  <a:srgbClr val="002060"/>
                </a:solidFill>
              </a:rPr>
              <a:t>　　　低级中断响应后　</a:t>
            </a:r>
            <a:r>
              <a:rPr lang="en-US" altLang="zh-CN" sz="2300" dirty="0">
                <a:solidFill>
                  <a:srgbClr val="002060"/>
                </a:solidFill>
              </a:rPr>
              <a:t>OCW1=00H</a:t>
            </a:r>
            <a:r>
              <a:rPr lang="zh-CN" altLang="en-US" sz="2300" dirty="0">
                <a:solidFill>
                  <a:srgbClr val="002060"/>
                </a:solidFill>
              </a:rPr>
              <a:t>　</a:t>
            </a:r>
            <a:r>
              <a:rPr lang="en-US" altLang="zh-CN" sz="2300" dirty="0">
                <a:solidFill>
                  <a:srgbClr val="002060"/>
                </a:solidFill>
              </a:rPr>
              <a:t>OCW3=48H </a:t>
            </a:r>
          </a:p>
        </p:txBody>
      </p:sp>
      <p:sp>
        <p:nvSpPr>
          <p:cNvPr id="7" name="Text Box 8"/>
          <p:cNvSpPr txBox="1">
            <a:spLocks noChangeArrowheads="1"/>
          </p:cNvSpPr>
          <p:nvPr/>
        </p:nvSpPr>
        <p:spPr bwMode="auto">
          <a:xfrm>
            <a:off x="396000" y="3514972"/>
            <a:ext cx="4176000" cy="2844000"/>
          </a:xfrm>
          <a:prstGeom prst="rect">
            <a:avLst/>
          </a:prstGeom>
          <a:solidFill>
            <a:srgbClr val="F2F2F2">
              <a:alpha val="50196"/>
            </a:srgbClr>
          </a:solidFill>
          <a:ln w="9525">
            <a:solidFill>
              <a:srgbClr val="0070C0"/>
            </a:solidFill>
            <a:prstDash val="dash"/>
            <a:miter lim="800000"/>
            <a:headEnd/>
            <a:tailEnd/>
          </a:ln>
          <a:effectLst/>
          <a:extLst/>
        </p:spPr>
        <p:txBody>
          <a:bodyPr wrap="square" tIns="72000" bIns="36000">
            <a:spAutoFit/>
          </a:bodyPr>
          <a:lstStyle>
            <a:defPPr>
              <a:defRPr lang="zh-CN"/>
            </a:defPPr>
            <a:lvl1pPr marL="306000">
              <a:lnSpc>
                <a:spcPct val="88000"/>
              </a:lnSpc>
              <a:buFontTx/>
              <a:buNone/>
              <a:defRPr sz="2400">
                <a:latin typeface="宋体" pitchFamily="2" charset="-122"/>
                <a:ea typeface="宋体" pitchFamily="2" charset="-122"/>
              </a:defRPr>
            </a:lvl1pPr>
          </a:lstStyle>
          <a:p>
            <a:pPr>
              <a:lnSpc>
                <a:spcPct val="87000"/>
              </a:lnSpc>
            </a:pPr>
            <a:r>
              <a:rPr lang="zh-CN" altLang="en-US" sz="2300" dirty="0">
                <a:solidFill>
                  <a:srgbClr val="002060"/>
                </a:solidFill>
              </a:rPr>
              <a:t>编程</a:t>
            </a:r>
            <a:r>
              <a:rPr lang="zh-CN" altLang="en-US" sz="2300" dirty="0" smtClean="0">
                <a:solidFill>
                  <a:srgbClr val="002060"/>
                </a:solidFill>
              </a:rPr>
              <a:t>：</a:t>
            </a:r>
            <a:endParaRPr lang="en-US" altLang="zh-CN" sz="2300" dirty="0">
              <a:solidFill>
                <a:srgbClr val="002060"/>
              </a:solidFill>
            </a:endParaRPr>
          </a:p>
          <a:p>
            <a:pPr>
              <a:lnSpc>
                <a:spcPct val="87000"/>
              </a:lnSpc>
            </a:pPr>
            <a:r>
              <a:rPr lang="en-US" altLang="zh-CN" sz="2300" dirty="0" smtClean="0">
                <a:solidFill>
                  <a:srgbClr val="002060"/>
                </a:solidFill>
              </a:rPr>
              <a:t>CLI		　　;</a:t>
            </a:r>
            <a:r>
              <a:rPr lang="zh-CN" altLang="zh-CN" sz="2300" dirty="0">
                <a:solidFill>
                  <a:srgbClr val="002060"/>
                </a:solidFill>
              </a:rPr>
              <a:t>关中断</a:t>
            </a:r>
          </a:p>
          <a:p>
            <a:pPr>
              <a:lnSpc>
                <a:spcPct val="87000"/>
              </a:lnSpc>
            </a:pPr>
            <a:r>
              <a:rPr lang="en-US" altLang="zh-CN" sz="2300" dirty="0">
                <a:solidFill>
                  <a:srgbClr val="002060"/>
                </a:solidFill>
              </a:rPr>
              <a:t>MOV	AL,04H</a:t>
            </a:r>
            <a:endParaRPr lang="zh-CN" altLang="zh-CN" sz="2300" dirty="0">
              <a:solidFill>
                <a:srgbClr val="002060"/>
              </a:solidFill>
            </a:endParaRPr>
          </a:p>
          <a:p>
            <a:pPr>
              <a:lnSpc>
                <a:spcPct val="87000"/>
              </a:lnSpc>
            </a:pPr>
            <a:r>
              <a:rPr lang="en-US" altLang="zh-CN" sz="2300" dirty="0">
                <a:solidFill>
                  <a:srgbClr val="002060"/>
                </a:solidFill>
              </a:rPr>
              <a:t>MOV	DX,0A21H</a:t>
            </a:r>
            <a:endParaRPr lang="zh-CN" altLang="zh-CN" sz="2300" dirty="0">
              <a:solidFill>
                <a:srgbClr val="002060"/>
              </a:solidFill>
            </a:endParaRPr>
          </a:p>
          <a:p>
            <a:pPr>
              <a:lnSpc>
                <a:spcPct val="87000"/>
              </a:lnSpc>
            </a:pPr>
            <a:r>
              <a:rPr lang="en-US" altLang="zh-CN" sz="2300" dirty="0">
                <a:solidFill>
                  <a:srgbClr val="002060"/>
                </a:solidFill>
              </a:rPr>
              <a:t>OUT	</a:t>
            </a:r>
            <a:r>
              <a:rPr lang="en-US" altLang="zh-CN" sz="2300" dirty="0" smtClean="0">
                <a:solidFill>
                  <a:srgbClr val="002060"/>
                </a:solidFill>
              </a:rPr>
              <a:t>DX,AL</a:t>
            </a:r>
            <a:r>
              <a:rPr lang="en-US" altLang="zh-CN" sz="2300" dirty="0">
                <a:solidFill>
                  <a:srgbClr val="002060"/>
                </a:solidFill>
              </a:rPr>
              <a:t>	</a:t>
            </a:r>
            <a:r>
              <a:rPr lang="en-US" altLang="zh-CN" sz="2300" dirty="0" smtClean="0">
                <a:solidFill>
                  <a:srgbClr val="002060"/>
                </a:solidFill>
              </a:rPr>
              <a:t>　　;</a:t>
            </a:r>
            <a:r>
              <a:rPr lang="zh-CN" altLang="zh-CN" sz="2300" dirty="0">
                <a:solidFill>
                  <a:srgbClr val="002060"/>
                </a:solidFill>
              </a:rPr>
              <a:t>写</a:t>
            </a:r>
            <a:r>
              <a:rPr lang="en-US" altLang="zh-CN" sz="2300" dirty="0">
                <a:solidFill>
                  <a:srgbClr val="002060"/>
                </a:solidFill>
              </a:rPr>
              <a:t>OCW1</a:t>
            </a:r>
            <a:endParaRPr lang="zh-CN" altLang="zh-CN" sz="2300" dirty="0">
              <a:solidFill>
                <a:srgbClr val="002060"/>
              </a:solidFill>
            </a:endParaRPr>
          </a:p>
          <a:p>
            <a:pPr>
              <a:lnSpc>
                <a:spcPct val="87000"/>
              </a:lnSpc>
            </a:pPr>
            <a:r>
              <a:rPr lang="en-US" altLang="zh-CN" sz="2300" dirty="0">
                <a:solidFill>
                  <a:srgbClr val="002060"/>
                </a:solidFill>
              </a:rPr>
              <a:t>MOV	AL,68H</a:t>
            </a:r>
            <a:endParaRPr lang="zh-CN" altLang="zh-CN" sz="2300" dirty="0">
              <a:solidFill>
                <a:srgbClr val="002060"/>
              </a:solidFill>
            </a:endParaRPr>
          </a:p>
          <a:p>
            <a:pPr>
              <a:lnSpc>
                <a:spcPct val="87000"/>
              </a:lnSpc>
            </a:pPr>
            <a:r>
              <a:rPr lang="en-US" altLang="zh-CN" sz="2300" dirty="0">
                <a:solidFill>
                  <a:srgbClr val="002060"/>
                </a:solidFill>
              </a:rPr>
              <a:t>MOV	DX,0A20H</a:t>
            </a:r>
            <a:endParaRPr lang="zh-CN" altLang="zh-CN" sz="2300" dirty="0">
              <a:solidFill>
                <a:srgbClr val="002060"/>
              </a:solidFill>
            </a:endParaRPr>
          </a:p>
          <a:p>
            <a:pPr>
              <a:lnSpc>
                <a:spcPct val="87000"/>
              </a:lnSpc>
            </a:pPr>
            <a:r>
              <a:rPr lang="en-US" altLang="zh-CN" sz="2300" dirty="0">
                <a:solidFill>
                  <a:srgbClr val="002060"/>
                </a:solidFill>
              </a:rPr>
              <a:t>OUT	</a:t>
            </a:r>
            <a:r>
              <a:rPr lang="en-US" altLang="zh-CN" sz="2300" dirty="0" smtClean="0">
                <a:solidFill>
                  <a:srgbClr val="002060"/>
                </a:solidFill>
              </a:rPr>
              <a:t>DX,AL </a:t>
            </a:r>
            <a:r>
              <a:rPr lang="zh-CN" altLang="en-US" sz="2300" dirty="0">
                <a:solidFill>
                  <a:srgbClr val="002060"/>
                </a:solidFill>
              </a:rPr>
              <a:t>　</a:t>
            </a:r>
            <a:r>
              <a:rPr lang="zh-CN" altLang="en-US" sz="2300" dirty="0" smtClean="0">
                <a:solidFill>
                  <a:srgbClr val="002060"/>
                </a:solidFill>
              </a:rPr>
              <a:t>　</a:t>
            </a:r>
            <a:r>
              <a:rPr lang="en-US" altLang="zh-CN" sz="2300" dirty="0" smtClean="0">
                <a:solidFill>
                  <a:srgbClr val="002060"/>
                </a:solidFill>
              </a:rPr>
              <a:t>;</a:t>
            </a:r>
            <a:r>
              <a:rPr lang="zh-CN" altLang="zh-CN" sz="2300" dirty="0">
                <a:solidFill>
                  <a:srgbClr val="002060"/>
                </a:solidFill>
              </a:rPr>
              <a:t>写</a:t>
            </a:r>
            <a:r>
              <a:rPr lang="en-US" altLang="zh-CN" sz="2300" dirty="0">
                <a:solidFill>
                  <a:srgbClr val="002060"/>
                </a:solidFill>
              </a:rPr>
              <a:t>OCW3</a:t>
            </a:r>
            <a:endParaRPr lang="zh-CN" altLang="zh-CN" sz="2300" dirty="0">
              <a:solidFill>
                <a:srgbClr val="002060"/>
              </a:solidFill>
            </a:endParaRPr>
          </a:p>
          <a:p>
            <a:pPr>
              <a:lnSpc>
                <a:spcPct val="87000"/>
              </a:lnSpc>
            </a:pPr>
            <a:r>
              <a:rPr lang="en-US" altLang="zh-CN" sz="2300" dirty="0" smtClean="0">
                <a:solidFill>
                  <a:srgbClr val="002060"/>
                </a:solidFill>
              </a:rPr>
              <a:t>STI		　　;</a:t>
            </a:r>
            <a:r>
              <a:rPr lang="zh-CN" altLang="zh-CN" sz="2300" dirty="0">
                <a:solidFill>
                  <a:srgbClr val="002060"/>
                </a:solidFill>
              </a:rPr>
              <a:t>开中</a:t>
            </a:r>
            <a:r>
              <a:rPr lang="zh-CN" altLang="zh-CN" sz="2300" dirty="0" smtClean="0">
                <a:solidFill>
                  <a:srgbClr val="002060"/>
                </a:solidFill>
              </a:rPr>
              <a:t>断</a:t>
            </a:r>
            <a:endParaRPr lang="zh-CN" altLang="zh-CN" sz="2300" dirty="0">
              <a:solidFill>
                <a:srgbClr val="002060"/>
              </a:solidFill>
            </a:endParaRPr>
          </a:p>
        </p:txBody>
      </p:sp>
      <p:sp>
        <p:nvSpPr>
          <p:cNvPr id="10" name="Text Box 12"/>
          <p:cNvSpPr txBox="1">
            <a:spLocks noChangeArrowheads="1"/>
          </p:cNvSpPr>
          <p:nvPr/>
        </p:nvSpPr>
        <p:spPr bwMode="auto">
          <a:xfrm>
            <a:off x="396000" y="1628800"/>
            <a:ext cx="8352000" cy="1180699"/>
          </a:xfrm>
          <a:prstGeom prst="rect">
            <a:avLst/>
          </a:prstGeom>
          <a:solidFill>
            <a:schemeClr val="bg1">
              <a:lumMod val="95000"/>
              <a:alpha val="50196"/>
            </a:schemeClr>
          </a:solidFill>
          <a:ln w="9525">
            <a:solidFill>
              <a:srgbClr val="00B050"/>
            </a:solidFill>
            <a:prstDash val="dash"/>
            <a:miter lim="800000"/>
            <a:headEnd/>
            <a:tailEnd/>
          </a:ln>
          <a:effectLst/>
          <a:extLst/>
        </p:spPr>
        <p:txBody>
          <a:bodyPr wrap="square" tIns="36000" bIns="36000">
            <a:spAutoFit/>
          </a:bodyPr>
          <a:lstStyle>
            <a:defPPr>
              <a:defRPr lang="zh-CN"/>
            </a:defPPr>
            <a:lvl1pPr algn="just">
              <a:spcBef>
                <a:spcPts val="300"/>
              </a:spcBef>
              <a:spcAft>
                <a:spcPts val="300"/>
              </a:spcAft>
              <a:defRPr sz="2400">
                <a:solidFill>
                  <a:srgbClr val="002060"/>
                </a:solidFill>
                <a:latin typeface="Times New Roman" pitchFamily="18" charset="0"/>
                <a:ea typeface="宋体" pitchFamily="2" charset="-122"/>
                <a:cs typeface="Times New Roman" pitchFamily="18" charset="0"/>
              </a:defRPr>
            </a:lvl1pPr>
          </a:lstStyle>
          <a:p>
            <a:r>
              <a:rPr lang="zh-CN" altLang="zh-CN" dirty="0"/>
              <a:t>【例</a:t>
            </a:r>
            <a:r>
              <a:rPr lang="en-US" altLang="zh-CN" dirty="0" smtClean="0"/>
              <a:t>8.4</a:t>
            </a:r>
            <a:r>
              <a:rPr lang="zh-CN" altLang="zh-CN" dirty="0" smtClean="0"/>
              <a:t>】</a:t>
            </a:r>
            <a:r>
              <a:rPr lang="zh-CN" altLang="en-US" dirty="0" smtClean="0"/>
              <a:t>某</a:t>
            </a:r>
            <a:r>
              <a:rPr lang="zh-CN" altLang="en-US" dirty="0"/>
              <a:t>系</a:t>
            </a:r>
            <a:r>
              <a:rPr lang="zh-CN" altLang="en-US" dirty="0" smtClean="0"/>
              <a:t>统</a:t>
            </a:r>
            <a:r>
              <a:rPr lang="zh-CN" altLang="en-US" dirty="0"/>
              <a:t>在</a:t>
            </a:r>
            <a:r>
              <a:rPr lang="zh-CN" altLang="en-US" dirty="0" smtClean="0"/>
              <a:t>为</a:t>
            </a:r>
            <a:r>
              <a:rPr lang="en-US" altLang="zh-CN" dirty="0" smtClean="0"/>
              <a:t>IR2</a:t>
            </a:r>
            <a:r>
              <a:rPr lang="zh-CN" altLang="en-US" dirty="0"/>
              <a:t>中断服</a:t>
            </a:r>
            <a:r>
              <a:rPr lang="zh-CN" altLang="en-US" dirty="0" smtClean="0"/>
              <a:t>务过程中，</a:t>
            </a:r>
            <a:r>
              <a:rPr lang="zh-CN" altLang="en-US" dirty="0"/>
              <a:t>打</a:t>
            </a:r>
            <a:r>
              <a:rPr lang="zh-CN" altLang="en-US" dirty="0" smtClean="0"/>
              <a:t>算允许优</a:t>
            </a:r>
            <a:r>
              <a:rPr lang="zh-CN" altLang="en-US" dirty="0"/>
              <a:t>先</a:t>
            </a:r>
            <a:r>
              <a:rPr lang="zh-CN" altLang="en-US" dirty="0" smtClean="0"/>
              <a:t>级较低的中</a:t>
            </a:r>
            <a:r>
              <a:rPr lang="zh-CN" altLang="en-US" dirty="0"/>
              <a:t>断得到响应，在为低级中断服务之后，再继续为</a:t>
            </a:r>
            <a:r>
              <a:rPr lang="en-US" altLang="zh-CN" dirty="0" smtClean="0"/>
              <a:t>IR2</a:t>
            </a:r>
            <a:r>
              <a:rPr lang="zh-CN" altLang="en-US" dirty="0"/>
              <a:t>服务，</a:t>
            </a:r>
            <a:r>
              <a:rPr lang="en-US" altLang="zh-CN" dirty="0"/>
              <a:t>8259A</a:t>
            </a:r>
            <a:r>
              <a:rPr lang="zh-CN" altLang="en-US" dirty="0"/>
              <a:t>端口地址为</a:t>
            </a:r>
            <a:r>
              <a:rPr lang="en-US" altLang="zh-CN" dirty="0"/>
              <a:t>0A20H</a:t>
            </a:r>
            <a:r>
              <a:rPr lang="zh-CN" altLang="en-US" dirty="0"/>
              <a:t>、</a:t>
            </a:r>
            <a:r>
              <a:rPr lang="en-US" altLang="zh-CN" dirty="0"/>
              <a:t>0A21H</a:t>
            </a:r>
            <a:r>
              <a:rPr lang="zh-CN" altLang="en-US" dirty="0"/>
              <a:t>，试编制控制程序</a:t>
            </a:r>
            <a:r>
              <a:rPr lang="zh-CN" altLang="en-US" dirty="0" smtClean="0"/>
              <a:t>段。</a:t>
            </a:r>
            <a:endParaRPr lang="zh-CN" altLang="en-US" dirty="0"/>
          </a:p>
        </p:txBody>
      </p:sp>
      <p:sp>
        <p:nvSpPr>
          <p:cNvPr id="11" name="Text Box 14"/>
          <p:cNvSpPr txBox="1">
            <a:spLocks noChangeArrowheads="1"/>
          </p:cNvSpPr>
          <p:nvPr/>
        </p:nvSpPr>
        <p:spPr bwMode="auto">
          <a:xfrm>
            <a:off x="4572000" y="3514972"/>
            <a:ext cx="4176000" cy="2915148"/>
          </a:xfrm>
          <a:prstGeom prst="rect">
            <a:avLst/>
          </a:prstGeom>
          <a:solidFill>
            <a:srgbClr val="F2F2F2">
              <a:alpha val="50196"/>
            </a:srgbClr>
          </a:solidFill>
          <a:ln w="9525">
            <a:solidFill>
              <a:srgbClr val="0070C0"/>
            </a:solidFill>
            <a:prstDash val="dash"/>
            <a:miter lim="800000"/>
            <a:headEnd/>
            <a:tailEnd/>
          </a:ln>
          <a:effectLst/>
          <a:extLst/>
        </p:spPr>
        <p:txBody>
          <a:bodyPr wrap="square" tIns="72000">
            <a:spAutoFit/>
          </a:bodyPr>
          <a:lstStyle>
            <a:defPPr>
              <a:defRPr lang="zh-CN"/>
            </a:defPPr>
            <a:lvl1pPr marL="306000">
              <a:lnSpc>
                <a:spcPct val="88000"/>
              </a:lnSpc>
              <a:buFontTx/>
              <a:buNone/>
              <a:defRPr sz="2400">
                <a:solidFill>
                  <a:srgbClr val="002060"/>
                </a:solidFill>
                <a:latin typeface="宋体" pitchFamily="2" charset="-122"/>
                <a:ea typeface="宋体" pitchFamily="2" charset="-122"/>
              </a:defRPr>
            </a:lvl1pPr>
          </a:lstStyle>
          <a:p>
            <a:pPr>
              <a:lnSpc>
                <a:spcPct val="79000"/>
              </a:lnSpc>
            </a:pPr>
            <a:r>
              <a:rPr lang="en-US" altLang="zh-CN" sz="2300" dirty="0" smtClean="0">
                <a:solidFill>
                  <a:srgbClr val="808080"/>
                </a:solidFill>
              </a:rPr>
              <a:t>…	　;</a:t>
            </a:r>
            <a:r>
              <a:rPr lang="zh-CN" altLang="zh-CN" sz="2000" dirty="0">
                <a:solidFill>
                  <a:srgbClr val="808080"/>
                </a:solidFill>
              </a:rPr>
              <a:t>响应低优先级中断</a:t>
            </a:r>
            <a:r>
              <a:rPr lang="zh-CN" altLang="zh-CN" sz="2000" dirty="0" smtClean="0">
                <a:solidFill>
                  <a:srgbClr val="808080"/>
                </a:solidFill>
              </a:rPr>
              <a:t>，</a:t>
            </a:r>
            <a:endParaRPr lang="en-US" altLang="zh-CN" sz="2300" dirty="0" smtClean="0">
              <a:solidFill>
                <a:srgbClr val="808080"/>
              </a:solidFill>
            </a:endParaRPr>
          </a:p>
          <a:p>
            <a:pPr>
              <a:lnSpc>
                <a:spcPct val="79000"/>
              </a:lnSpc>
            </a:pPr>
            <a:r>
              <a:rPr lang="zh-CN" altLang="zh-CN" sz="2300" dirty="0">
                <a:solidFill>
                  <a:srgbClr val="808080"/>
                </a:solidFill>
              </a:rPr>
              <a:t>…</a:t>
            </a:r>
            <a:r>
              <a:rPr lang="en-US" altLang="zh-CN" sz="2300" dirty="0">
                <a:solidFill>
                  <a:srgbClr val="808080"/>
                </a:solidFill>
              </a:rPr>
              <a:t>	</a:t>
            </a:r>
            <a:r>
              <a:rPr lang="en-US" altLang="zh-CN" sz="2300" dirty="0" smtClean="0">
                <a:solidFill>
                  <a:srgbClr val="808080"/>
                </a:solidFill>
              </a:rPr>
              <a:t>　;</a:t>
            </a:r>
            <a:r>
              <a:rPr lang="zh-CN" altLang="zh-CN" sz="2000" dirty="0">
                <a:solidFill>
                  <a:srgbClr val="808080"/>
                </a:solidFill>
              </a:rPr>
              <a:t>为低优先级中断服务</a:t>
            </a:r>
            <a:endParaRPr lang="zh-CN" altLang="zh-CN" sz="2300" dirty="0">
              <a:solidFill>
                <a:srgbClr val="808080"/>
              </a:solidFill>
            </a:endParaRPr>
          </a:p>
          <a:p>
            <a:pPr>
              <a:lnSpc>
                <a:spcPct val="79000"/>
              </a:lnSpc>
            </a:pPr>
            <a:r>
              <a:rPr lang="en-US" altLang="zh-CN" sz="2300" dirty="0" smtClean="0"/>
              <a:t>CLI</a:t>
            </a:r>
            <a:r>
              <a:rPr lang="en-US" altLang="zh-CN" sz="2300" dirty="0"/>
              <a:t>	</a:t>
            </a:r>
            <a:r>
              <a:rPr lang="en-US" altLang="zh-CN" sz="2300" dirty="0" smtClean="0"/>
              <a:t>	　　;</a:t>
            </a:r>
            <a:r>
              <a:rPr lang="zh-CN" altLang="zh-CN" sz="2300" dirty="0"/>
              <a:t>关中断</a:t>
            </a:r>
          </a:p>
          <a:p>
            <a:pPr>
              <a:lnSpc>
                <a:spcPct val="79000"/>
              </a:lnSpc>
            </a:pPr>
            <a:r>
              <a:rPr lang="en-US" altLang="zh-CN" sz="2300" dirty="0"/>
              <a:t>MOV	AL,48H</a:t>
            </a:r>
            <a:endParaRPr lang="zh-CN" altLang="zh-CN" sz="2300" dirty="0"/>
          </a:p>
          <a:p>
            <a:pPr>
              <a:lnSpc>
                <a:spcPct val="79000"/>
              </a:lnSpc>
            </a:pPr>
            <a:r>
              <a:rPr lang="en-US" altLang="zh-CN" sz="2300" dirty="0"/>
              <a:t>MOV	DX,0A20H</a:t>
            </a:r>
            <a:endParaRPr lang="zh-CN" altLang="zh-CN" sz="2300" dirty="0"/>
          </a:p>
          <a:p>
            <a:pPr>
              <a:lnSpc>
                <a:spcPct val="79000"/>
              </a:lnSpc>
            </a:pPr>
            <a:r>
              <a:rPr lang="en-US" altLang="zh-CN" sz="2300" dirty="0"/>
              <a:t>OUT	DX,AL	</a:t>
            </a:r>
            <a:r>
              <a:rPr lang="zh-CN" altLang="en-US" sz="2300" dirty="0"/>
              <a:t>　</a:t>
            </a:r>
            <a:r>
              <a:rPr lang="zh-CN" altLang="en-US" sz="2300" dirty="0" smtClean="0"/>
              <a:t>　</a:t>
            </a:r>
            <a:r>
              <a:rPr lang="en-US" altLang="zh-CN" sz="2300" dirty="0" smtClean="0"/>
              <a:t>;</a:t>
            </a:r>
            <a:r>
              <a:rPr lang="zh-CN" altLang="zh-CN" sz="2300" dirty="0"/>
              <a:t>写</a:t>
            </a:r>
            <a:r>
              <a:rPr lang="en-US" altLang="zh-CN" sz="2300" dirty="0"/>
              <a:t>OCW3</a:t>
            </a:r>
            <a:endParaRPr lang="zh-CN" altLang="zh-CN" sz="2300" dirty="0"/>
          </a:p>
          <a:p>
            <a:pPr>
              <a:lnSpc>
                <a:spcPct val="79000"/>
              </a:lnSpc>
            </a:pPr>
            <a:r>
              <a:rPr lang="en-US" altLang="zh-CN" sz="2300" dirty="0"/>
              <a:t>MOV	AL,00H</a:t>
            </a:r>
            <a:endParaRPr lang="zh-CN" altLang="zh-CN" sz="2300" dirty="0"/>
          </a:p>
          <a:p>
            <a:pPr>
              <a:lnSpc>
                <a:spcPct val="79000"/>
              </a:lnSpc>
            </a:pPr>
            <a:r>
              <a:rPr lang="en-US" altLang="zh-CN" sz="2300" dirty="0"/>
              <a:t>MOV	DX,0A21H</a:t>
            </a:r>
            <a:endParaRPr lang="zh-CN" altLang="zh-CN" sz="2300" dirty="0"/>
          </a:p>
          <a:p>
            <a:pPr>
              <a:lnSpc>
                <a:spcPct val="79000"/>
              </a:lnSpc>
            </a:pPr>
            <a:r>
              <a:rPr lang="en-US" altLang="zh-CN" sz="2300" dirty="0"/>
              <a:t>OUT	DX,AL	</a:t>
            </a:r>
            <a:r>
              <a:rPr lang="en-US" altLang="zh-CN" sz="2300" dirty="0" smtClean="0"/>
              <a:t>　　;</a:t>
            </a:r>
            <a:r>
              <a:rPr lang="zh-CN" altLang="zh-CN" sz="2300" dirty="0"/>
              <a:t>写</a:t>
            </a:r>
            <a:r>
              <a:rPr lang="en-US" altLang="zh-CN" sz="2300" dirty="0"/>
              <a:t>OCW1</a:t>
            </a:r>
            <a:endParaRPr lang="zh-CN" altLang="zh-CN" sz="2300" dirty="0"/>
          </a:p>
          <a:p>
            <a:pPr>
              <a:lnSpc>
                <a:spcPct val="79000"/>
              </a:lnSpc>
            </a:pPr>
            <a:r>
              <a:rPr lang="en-US" altLang="zh-CN" sz="2300" dirty="0"/>
              <a:t>STI		</a:t>
            </a:r>
            <a:r>
              <a:rPr lang="en-US" altLang="zh-CN" sz="2300" dirty="0" smtClean="0"/>
              <a:t>　　;</a:t>
            </a:r>
            <a:r>
              <a:rPr lang="zh-CN" altLang="zh-CN" sz="2300" dirty="0"/>
              <a:t>开中</a:t>
            </a:r>
            <a:r>
              <a:rPr lang="zh-CN" altLang="zh-CN" sz="2300" dirty="0" smtClean="0"/>
              <a:t>断</a:t>
            </a:r>
            <a:endParaRPr lang="en-US" altLang="zh-CN" sz="2300" dirty="0"/>
          </a:p>
        </p:txBody>
      </p:sp>
    </p:spTree>
    <p:extLst>
      <p:ext uri="{BB962C8B-B14F-4D97-AF65-F5344CB8AC3E}">
        <p14:creationId xmlns:p14="http://schemas.microsoft.com/office/powerpoint/2010/main" val="3395830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1000"/>
                                        <p:tgtEl>
                                          <p:spTgt spid="7"/>
                                        </p:tgtEl>
                                      </p:cBhvr>
                                    </p:animEffec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autoUpdateAnimBg="0"/>
      <p:bldP spid="7" grpId="0" animBg="1" autoUpdateAnimBg="0"/>
      <p:bldP spid="10" grpId="0" animBg="1" autoUpdateAnimBg="0"/>
      <p:bldP spid="11" grpId="0" animBg="1"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4493538"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3．</a:t>
            </a:r>
            <a:r>
              <a:rPr lang="zh-CN" altLang="zh-CN" sz="3200" b="0" spc="0" dirty="0">
                <a:solidFill>
                  <a:schemeClr val="tx1"/>
                </a:solidFill>
                <a:ea typeface="黑体" pitchFamily="49" charset="-122"/>
              </a:rPr>
              <a:t>中断服务子程序设计</a:t>
            </a:r>
            <a:endParaRPr lang="zh-CN" altLang="en-US" sz="3200" b="0" spc="0" dirty="0">
              <a:solidFill>
                <a:schemeClr val="tx1"/>
              </a:solidFill>
              <a:ea typeface="黑体" pitchFamily="49" charset="-122"/>
            </a:endParaRPr>
          </a:p>
        </p:txBody>
      </p:sp>
      <p:sp>
        <p:nvSpPr>
          <p:cNvPr id="56"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8.3.7  8259A</a:t>
            </a:r>
            <a:r>
              <a:rPr lang="zh-CN" altLang="zh-CN" smtClean="0"/>
              <a:t>的编程</a:t>
            </a:r>
            <a:endParaRPr lang="zh-CN" altLang="en-US" dirty="0"/>
          </a:p>
        </p:txBody>
      </p:sp>
      <p:sp>
        <p:nvSpPr>
          <p:cNvPr id="5" name="Text Box 6"/>
          <p:cNvSpPr txBox="1">
            <a:spLocks noChangeArrowheads="1"/>
          </p:cNvSpPr>
          <p:nvPr/>
        </p:nvSpPr>
        <p:spPr bwMode="auto">
          <a:xfrm>
            <a:off x="755577" y="1772816"/>
            <a:ext cx="7632848" cy="4368852"/>
          </a:xfrm>
          <a:prstGeom prst="rect">
            <a:avLst/>
          </a:prstGeom>
          <a:solidFill>
            <a:schemeClr val="bg1">
              <a:lumMod val="85000"/>
              <a:alpha val="50196"/>
            </a:schemeClr>
          </a:solidFill>
          <a:ln w="9525">
            <a:solidFill>
              <a:srgbClr val="FF0000"/>
            </a:solidFill>
            <a:prstDash val="dash"/>
            <a:miter lim="800000"/>
            <a:headEnd/>
            <a:tailEnd/>
          </a:ln>
          <a:effectLst/>
          <a:extLst/>
        </p:spPr>
        <p:txBody>
          <a:bodyPr wrap="square" lIns="144000" tIns="144000" rIns="144000" bIns="144000">
            <a:spAutoFit/>
          </a:bodyPr>
          <a:lstStyle>
            <a:defPPr>
              <a:defRPr lang="zh-CN"/>
            </a:defPPr>
            <a:lvl1pPr>
              <a:spcBef>
                <a:spcPts val="300"/>
              </a:spcBef>
              <a:spcAft>
                <a:spcPts val="300"/>
              </a:spcAft>
              <a:defRPr sz="2400">
                <a:solidFill>
                  <a:srgbClr val="002060"/>
                </a:solidFill>
                <a:latin typeface="Times New Roman" pitchFamily="18" charset="0"/>
                <a:ea typeface="宋体" pitchFamily="2" charset="-122"/>
                <a:cs typeface="Times New Roman" pitchFamily="18" charset="0"/>
              </a:defRPr>
            </a:lvl1pPr>
          </a:lstStyle>
          <a:p>
            <a:pPr algn="just"/>
            <a:r>
              <a:rPr lang="zh-CN" altLang="zh-CN" dirty="0"/>
              <a:t>在中断服务子程序设计过程中</a:t>
            </a:r>
            <a:r>
              <a:rPr lang="zh-CN" altLang="en-US" dirty="0"/>
              <a:t>，注意以下几点：</a:t>
            </a:r>
          </a:p>
          <a:p>
            <a:pPr algn="just"/>
            <a:r>
              <a:rPr lang="zh-CN" altLang="en-US" dirty="0"/>
              <a:t>　（</a:t>
            </a:r>
            <a:r>
              <a:rPr lang="en-US" altLang="zh-CN" dirty="0"/>
              <a:t>1</a:t>
            </a:r>
            <a:r>
              <a:rPr lang="zh-CN" altLang="en-US" dirty="0"/>
              <a:t>）设置中断向量表，以便</a:t>
            </a:r>
            <a:r>
              <a:rPr lang="en-US" altLang="zh-CN" dirty="0"/>
              <a:t>CPU</a:t>
            </a:r>
            <a:r>
              <a:rPr lang="zh-CN" altLang="en-US" dirty="0"/>
              <a:t>准确调用用户中断服务子程</a:t>
            </a:r>
            <a:r>
              <a:rPr lang="zh-CN" altLang="en-US" dirty="0" smtClean="0"/>
              <a:t>序。 </a:t>
            </a:r>
            <a:endParaRPr lang="zh-CN" altLang="en-US" dirty="0"/>
          </a:p>
          <a:p>
            <a:pPr algn="just"/>
            <a:r>
              <a:rPr lang="zh-CN" altLang="en-US" dirty="0"/>
              <a:t>　（</a:t>
            </a:r>
            <a:r>
              <a:rPr lang="en-US" altLang="zh-CN" dirty="0"/>
              <a:t>2</a:t>
            </a:r>
            <a:r>
              <a:rPr lang="zh-CN" altLang="en-US" dirty="0"/>
              <a:t>）设置中断控制器，允许</a:t>
            </a:r>
            <a:r>
              <a:rPr lang="en-US" altLang="zh-CN" dirty="0"/>
              <a:t>/</a:t>
            </a:r>
            <a:r>
              <a:rPr lang="zh-CN" altLang="en-US" dirty="0"/>
              <a:t>屏蔽某些外部中断请</a:t>
            </a:r>
            <a:r>
              <a:rPr lang="zh-CN" altLang="en-US" dirty="0" smtClean="0"/>
              <a:t>求。  </a:t>
            </a:r>
            <a:endParaRPr lang="zh-CN" altLang="en-US" dirty="0"/>
          </a:p>
          <a:p>
            <a:pPr algn="just"/>
            <a:r>
              <a:rPr lang="zh-CN" altLang="en-US" dirty="0"/>
              <a:t>　（</a:t>
            </a:r>
            <a:r>
              <a:rPr lang="en-US" altLang="zh-CN" dirty="0"/>
              <a:t>3</a:t>
            </a:r>
            <a:r>
              <a:rPr lang="zh-CN" altLang="en-US" dirty="0"/>
              <a:t>）设置</a:t>
            </a:r>
            <a:r>
              <a:rPr lang="en-US" altLang="zh-CN" dirty="0"/>
              <a:t>CPU</a:t>
            </a:r>
            <a:r>
              <a:rPr lang="zh-CN" altLang="en-US" dirty="0"/>
              <a:t>的中断允许标志</a:t>
            </a:r>
            <a:r>
              <a:rPr lang="en-US" altLang="zh-CN" dirty="0"/>
              <a:t>IF</a:t>
            </a:r>
            <a:r>
              <a:rPr lang="zh-CN" altLang="en-US" dirty="0"/>
              <a:t>，允许</a:t>
            </a:r>
            <a:r>
              <a:rPr lang="en-US" altLang="zh-CN" dirty="0"/>
              <a:t>/</a:t>
            </a:r>
            <a:r>
              <a:rPr lang="zh-CN" altLang="en-US" dirty="0"/>
              <a:t>禁止</a:t>
            </a:r>
            <a:r>
              <a:rPr lang="en-US" altLang="zh-CN" dirty="0"/>
              <a:t>CPU</a:t>
            </a:r>
            <a:r>
              <a:rPr lang="zh-CN" altLang="en-US" dirty="0"/>
              <a:t>响应其他外部可屏蔽中</a:t>
            </a:r>
            <a:r>
              <a:rPr lang="zh-CN" altLang="en-US" dirty="0" smtClean="0"/>
              <a:t>断。</a:t>
            </a:r>
            <a:endParaRPr lang="zh-CN" altLang="en-US" dirty="0"/>
          </a:p>
          <a:p>
            <a:pPr algn="just"/>
            <a:r>
              <a:rPr lang="zh-CN" altLang="en-US" dirty="0"/>
              <a:t>　（</a:t>
            </a:r>
            <a:r>
              <a:rPr lang="en-US" altLang="zh-CN" dirty="0"/>
              <a:t>4</a:t>
            </a:r>
            <a:r>
              <a:rPr lang="zh-CN" altLang="en-US" dirty="0"/>
              <a:t>）用户中断服务子程序中必须完成保护现场、中断服务、恢复现场、中断返回等任</a:t>
            </a:r>
            <a:r>
              <a:rPr lang="zh-CN" altLang="en-US" dirty="0" smtClean="0"/>
              <a:t>务。 </a:t>
            </a:r>
            <a:endParaRPr lang="zh-CN" altLang="en-US" dirty="0"/>
          </a:p>
          <a:p>
            <a:pPr algn="just"/>
            <a:r>
              <a:rPr lang="zh-CN" altLang="en-US" dirty="0"/>
              <a:t>　（</a:t>
            </a:r>
            <a:r>
              <a:rPr lang="en-US" altLang="zh-CN" dirty="0"/>
              <a:t>5</a:t>
            </a:r>
            <a:r>
              <a:rPr lang="zh-CN" altLang="en-US" dirty="0"/>
              <a:t>）用户中断服务子程序中尽量不要使用</a:t>
            </a:r>
            <a:r>
              <a:rPr lang="en-US" altLang="zh-CN" dirty="0"/>
              <a:t>DOS</a:t>
            </a:r>
            <a:r>
              <a:rPr lang="zh-CN" altLang="en-US" dirty="0"/>
              <a:t>系统功能调用，以避免</a:t>
            </a:r>
            <a:r>
              <a:rPr lang="en-US" altLang="zh-CN" dirty="0"/>
              <a:t>DOS</a:t>
            </a:r>
            <a:r>
              <a:rPr lang="zh-CN" altLang="en-US" dirty="0"/>
              <a:t>重</a:t>
            </a:r>
            <a:r>
              <a:rPr lang="zh-CN" altLang="en-US" dirty="0" smtClean="0"/>
              <a:t>入。</a:t>
            </a:r>
            <a:endParaRPr lang="zh-CN" altLang="en-US" dirty="0"/>
          </a:p>
        </p:txBody>
      </p:sp>
    </p:spTree>
    <p:extLst>
      <p:ext uri="{BB962C8B-B14F-4D97-AF65-F5344CB8AC3E}">
        <p14:creationId xmlns:p14="http://schemas.microsoft.com/office/powerpoint/2010/main" val="29470265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817681"/>
            <a:ext cx="9144000" cy="1143000"/>
          </a:xfrm>
        </p:spPr>
        <p:txBody>
          <a:bodyPr>
            <a:normAutofit/>
          </a:bodyPr>
          <a:lstStyle/>
          <a:p>
            <a:r>
              <a:rPr lang="en-US" altLang="zh-CN" sz="4000" dirty="0"/>
              <a:t>8.4  8259A</a:t>
            </a:r>
            <a:r>
              <a:rPr lang="zh-CN" altLang="zh-CN" sz="4000" dirty="0"/>
              <a:t>在微型计算机系统中的应用</a:t>
            </a:r>
            <a:endParaRPr lang="zh-CN" altLang="en-US" sz="4000" dirty="0"/>
          </a:p>
        </p:txBody>
      </p:sp>
      <p:sp>
        <p:nvSpPr>
          <p:cNvPr id="3" name="内容占位符 2"/>
          <p:cNvSpPr>
            <a:spLocks noGrp="1"/>
          </p:cNvSpPr>
          <p:nvPr>
            <p:ph idx="1"/>
          </p:nvPr>
        </p:nvSpPr>
        <p:spPr>
          <a:xfrm>
            <a:off x="971600" y="2761897"/>
            <a:ext cx="7992888" cy="2899351"/>
          </a:xfrm>
        </p:spPr>
        <p:txBody>
          <a:bodyPr>
            <a:normAutofit/>
          </a:bodyPr>
          <a:lstStyle/>
          <a:p>
            <a:pPr>
              <a:lnSpc>
                <a:spcPct val="200000"/>
              </a:lnSpc>
            </a:pPr>
            <a:r>
              <a:rPr lang="en-US" altLang="zh-CN" sz="3200" dirty="0" smtClean="0"/>
              <a:t>8.4.1  8259A</a:t>
            </a:r>
            <a:r>
              <a:rPr lang="zh-CN" altLang="zh-CN" sz="3200" dirty="0"/>
              <a:t>在</a:t>
            </a:r>
            <a:r>
              <a:rPr lang="en-US" altLang="zh-CN" sz="3200" dirty="0"/>
              <a:t>IBM PC/XT</a:t>
            </a:r>
            <a:r>
              <a:rPr lang="zh-CN" altLang="zh-CN" sz="3200" dirty="0"/>
              <a:t>系统中的</a:t>
            </a:r>
            <a:r>
              <a:rPr lang="zh-CN" altLang="zh-CN" sz="3200" dirty="0" smtClean="0"/>
              <a:t>应用</a:t>
            </a:r>
            <a:endParaRPr lang="en-US" altLang="zh-CN" sz="3200" dirty="0" smtClean="0"/>
          </a:p>
          <a:p>
            <a:pPr>
              <a:lnSpc>
                <a:spcPct val="200000"/>
              </a:lnSpc>
            </a:pPr>
            <a:r>
              <a:rPr lang="en-US" altLang="zh-CN" sz="3200" dirty="0" smtClean="0"/>
              <a:t>8.4.2  8259A</a:t>
            </a:r>
            <a:r>
              <a:rPr lang="zh-CN" altLang="zh-CN" sz="3200" dirty="0"/>
              <a:t>在</a:t>
            </a:r>
            <a:r>
              <a:rPr lang="en-US" altLang="zh-CN" sz="3200" dirty="0"/>
              <a:t>IBM PC/AT</a:t>
            </a:r>
            <a:r>
              <a:rPr lang="zh-CN" altLang="zh-CN" sz="3200" dirty="0"/>
              <a:t>系统中的应用</a:t>
            </a:r>
            <a:endParaRPr lang="zh-CN" altLang="en-US" sz="3200" dirty="0"/>
          </a:p>
        </p:txBody>
      </p:sp>
      <p:sp>
        <p:nvSpPr>
          <p:cNvPr id="4" name="对角圆角矩形 3"/>
          <p:cNvSpPr/>
          <p:nvPr/>
        </p:nvSpPr>
        <p:spPr>
          <a:xfrm flipH="1">
            <a:off x="755576" y="2636912"/>
            <a:ext cx="7704856" cy="2736304"/>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7" name="组合 6"/>
          <p:cNvGrpSpPr/>
          <p:nvPr/>
        </p:nvGrpSpPr>
        <p:grpSpPr>
          <a:xfrm>
            <a:off x="849248" y="3096724"/>
            <a:ext cx="7467168" cy="1628420"/>
            <a:chOff x="849248" y="3096724"/>
            <a:chExt cx="7467168" cy="1628420"/>
          </a:xfrm>
        </p:grpSpPr>
        <p:sp>
          <p:nvSpPr>
            <p:cNvPr id="5" name="矩形 4">
              <a:hlinkClick r:id="rId3" action="ppaction://hlinksldjump"/>
            </p:cNvPr>
            <p:cNvSpPr/>
            <p:nvPr/>
          </p:nvSpPr>
          <p:spPr>
            <a:xfrm>
              <a:off x="849248" y="3096724"/>
              <a:ext cx="746716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849248" y="4149080"/>
              <a:ext cx="746716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16260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en-US" altLang="zh-CN" dirty="0" smtClean="0"/>
              <a:t>8.4.1</a:t>
            </a:r>
            <a:r>
              <a:rPr lang="en-US" altLang="zh-CN" dirty="0"/>
              <a:t> </a:t>
            </a:r>
            <a:r>
              <a:rPr lang="en-US" altLang="zh-CN" dirty="0" smtClean="0"/>
              <a:t> 8259A</a:t>
            </a:r>
            <a:r>
              <a:rPr lang="zh-CN" altLang="zh-CN" dirty="0"/>
              <a:t>在</a:t>
            </a:r>
            <a:r>
              <a:rPr lang="en-US" altLang="zh-CN" dirty="0"/>
              <a:t>IBM PC/XT</a:t>
            </a:r>
            <a:r>
              <a:rPr lang="zh-CN" altLang="zh-CN" dirty="0"/>
              <a:t>系统中的应用</a:t>
            </a:r>
            <a:endParaRPr lang="zh-CN" altLang="en-US" dirty="0"/>
          </a:p>
        </p:txBody>
      </p:sp>
      <p:pic>
        <p:nvPicPr>
          <p:cNvPr id="29698" name="Picture 2" descr="C:\Users\Administrator\AppData\Roaming\Tencent\Users\44194298\QQ\WinTemp\RichOle\YMLZHFDML0~6L}6I({{7G@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274" y="1484784"/>
            <a:ext cx="7809453" cy="4392488"/>
          </a:xfrm>
          <a:prstGeom prst="rect">
            <a:avLst/>
          </a:prstGeom>
          <a:noFill/>
          <a:ln w="19050">
            <a:solidFill>
              <a:srgbClr val="FF0000"/>
            </a:solidFill>
            <a:prstDash val="sysDash"/>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701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8.4.2  8259A</a:t>
            </a:r>
            <a:r>
              <a:rPr lang="zh-CN" altLang="zh-CN" dirty="0"/>
              <a:t>在</a:t>
            </a:r>
            <a:r>
              <a:rPr lang="en-US" altLang="zh-CN" dirty="0"/>
              <a:t>IBM PC/AT</a:t>
            </a:r>
            <a:r>
              <a:rPr lang="zh-CN" altLang="zh-CN" dirty="0"/>
              <a:t>系统中的应用</a:t>
            </a:r>
            <a:endParaRPr lang="zh-CN" altLang="en-US" dirty="0"/>
          </a:p>
        </p:txBody>
      </p:sp>
      <p:pic>
        <p:nvPicPr>
          <p:cNvPr id="3" name="Picture 1" descr="C:\Users\Administrator\AppData\Roaming\Tencent\Users\44194298\QQ\WinTemp\RichOle\N{JTUVBPVVZ8D1E5D4A@73O.pn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827584" y="1340768"/>
            <a:ext cx="7488832" cy="4781104"/>
          </a:xfrm>
          <a:prstGeom prst="rect">
            <a:avLst/>
          </a:prstGeom>
          <a:noFill/>
          <a:ln w="19050">
            <a:solidFill>
              <a:srgbClr val="CC66FF"/>
            </a:solidFill>
            <a:prstDash val="sysDash"/>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80175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4624"/>
            <a:ext cx="9144000" cy="1008112"/>
          </a:xfrm>
        </p:spPr>
        <p:txBody>
          <a:bodyPr/>
          <a:lstStyle/>
          <a:p>
            <a:r>
              <a:rPr lang="zh-CN" altLang="zh-CN" dirty="0"/>
              <a:t>习题与思考</a:t>
            </a:r>
            <a:endParaRPr lang="zh-CN" altLang="en-US" dirty="0"/>
          </a:p>
        </p:txBody>
      </p:sp>
      <p:sp>
        <p:nvSpPr>
          <p:cNvPr id="3" name="Text Box 8"/>
          <p:cNvSpPr txBox="1">
            <a:spLocks noChangeArrowheads="1"/>
          </p:cNvSpPr>
          <p:nvPr/>
        </p:nvSpPr>
        <p:spPr bwMode="auto">
          <a:xfrm>
            <a:off x="540000" y="4274042"/>
            <a:ext cx="79924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buFontTx/>
              <a:buBlip>
                <a:blip r:embed="rId2"/>
              </a:buBlip>
              <a:defRPr sz="2800">
                <a:solidFill>
                  <a:srgbClr val="004284"/>
                </a:solidFill>
                <a:latin typeface="Times New Roman" pitchFamily="18" charset="0"/>
                <a:ea typeface="隶书" pitchFamily="49" charset="-122"/>
                <a:cs typeface="Times New Roman" pitchFamily="18" charset="0"/>
              </a:defRPr>
            </a:lvl1pPr>
          </a:lstStyle>
          <a:p>
            <a:r>
              <a:rPr lang="en-US" altLang="zh-CN" dirty="0"/>
              <a:t> </a:t>
            </a:r>
            <a:r>
              <a:rPr lang="en-US" altLang="zh-CN" dirty="0" smtClean="0"/>
              <a:t>CPU</a:t>
            </a:r>
            <a:r>
              <a:rPr lang="zh-CN" altLang="en-US" dirty="0" smtClean="0"/>
              <a:t>如</a:t>
            </a:r>
            <a:r>
              <a:rPr lang="zh-CN" altLang="en-US" dirty="0"/>
              <a:t>何获得中断服务子程</a:t>
            </a:r>
            <a:r>
              <a:rPr lang="zh-CN" altLang="en-US" dirty="0" smtClean="0"/>
              <a:t>序的入</a:t>
            </a:r>
            <a:r>
              <a:rPr lang="zh-CN" altLang="en-US" dirty="0"/>
              <a:t>口地</a:t>
            </a:r>
            <a:r>
              <a:rPr lang="zh-CN" altLang="en-US" dirty="0" smtClean="0"/>
              <a:t>址？</a:t>
            </a:r>
            <a:endParaRPr lang="zh-CN" altLang="en-US" dirty="0"/>
          </a:p>
        </p:txBody>
      </p:sp>
      <p:sp>
        <p:nvSpPr>
          <p:cNvPr id="5" name="Text Box 31"/>
          <p:cNvSpPr txBox="1">
            <a:spLocks noChangeArrowheads="1"/>
          </p:cNvSpPr>
          <p:nvPr/>
        </p:nvSpPr>
        <p:spPr bwMode="auto">
          <a:xfrm>
            <a:off x="827584" y="1369344"/>
            <a:ext cx="7992888" cy="2477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spcBef>
                <a:spcPts val="600"/>
              </a:spcBef>
              <a:buFontTx/>
              <a:buNone/>
              <a:defRPr sz="2800">
                <a:solidFill>
                  <a:srgbClr val="004284"/>
                </a:solidFill>
                <a:latin typeface="Times New Roman" pitchFamily="18" charset="0"/>
                <a:ea typeface="隶书" pitchFamily="49" charset="-122"/>
                <a:cs typeface="Times New Roman" pitchFamily="18" charset="0"/>
              </a:defRPr>
            </a:lvl1pPr>
          </a:lstStyle>
          <a:p>
            <a:r>
              <a:rPr lang="en-US" altLang="zh-CN" dirty="0"/>
              <a:t>(　) </a:t>
            </a:r>
            <a:r>
              <a:rPr lang="zh-CN" altLang="en-US" dirty="0"/>
              <a:t>通过级</a:t>
            </a:r>
            <a:r>
              <a:rPr lang="zh-CN" altLang="en-US" dirty="0" smtClean="0"/>
              <a:t>联</a:t>
            </a:r>
            <a:r>
              <a:rPr lang="en-US" altLang="zh-CN" dirty="0" smtClean="0"/>
              <a:t>8259A</a:t>
            </a:r>
            <a:r>
              <a:rPr lang="zh-CN" altLang="en-US" dirty="0"/>
              <a:t>可构成</a:t>
            </a:r>
            <a:r>
              <a:rPr lang="en-US" altLang="zh-CN" dirty="0"/>
              <a:t>64</a:t>
            </a:r>
            <a:r>
              <a:rPr lang="zh-CN" altLang="en-US" dirty="0"/>
              <a:t>级主从式中断系统 </a:t>
            </a:r>
            <a:endParaRPr lang="en-US" altLang="zh-CN" dirty="0"/>
          </a:p>
          <a:p>
            <a:r>
              <a:rPr lang="en-US" altLang="zh-CN" dirty="0"/>
              <a:t>(</a:t>
            </a:r>
            <a:r>
              <a:rPr lang="zh-CN" altLang="en-US" dirty="0"/>
              <a:t>　</a:t>
            </a:r>
            <a:r>
              <a:rPr lang="en-US" altLang="zh-CN" dirty="0"/>
              <a:t>)</a:t>
            </a:r>
            <a:r>
              <a:rPr lang="zh-CN" altLang="en-US" dirty="0"/>
              <a:t> 中断请求</a:t>
            </a:r>
            <a:r>
              <a:rPr lang="en-US" altLang="zh-CN" dirty="0"/>
              <a:t>INTR</a:t>
            </a:r>
            <a:r>
              <a:rPr lang="zh-CN" altLang="en-US" dirty="0"/>
              <a:t>比</a:t>
            </a:r>
            <a:r>
              <a:rPr lang="en-US" altLang="zh-CN" dirty="0"/>
              <a:t>NMI</a:t>
            </a:r>
            <a:r>
              <a:rPr lang="zh-CN" altLang="en-US" dirty="0"/>
              <a:t>的优先级别</a:t>
            </a:r>
            <a:r>
              <a:rPr lang="zh-CN" altLang="en-US" dirty="0" smtClean="0"/>
              <a:t>高</a:t>
            </a:r>
            <a:endParaRPr lang="zh-CN" altLang="en-US" dirty="0"/>
          </a:p>
          <a:p>
            <a:r>
              <a:rPr lang="en-US" altLang="zh-CN" dirty="0"/>
              <a:t>(</a:t>
            </a:r>
            <a:r>
              <a:rPr lang="zh-CN" altLang="en-US" dirty="0"/>
              <a:t>　</a:t>
            </a:r>
            <a:r>
              <a:rPr lang="en-US" altLang="zh-CN" dirty="0"/>
              <a:t>) 8259A</a:t>
            </a:r>
            <a:r>
              <a:rPr lang="zh-CN" altLang="en-US" dirty="0"/>
              <a:t>可自动向</a:t>
            </a:r>
            <a:r>
              <a:rPr lang="en-US" altLang="zh-CN" dirty="0"/>
              <a:t>CPU</a:t>
            </a:r>
            <a:r>
              <a:rPr lang="zh-CN" altLang="en-US" dirty="0"/>
              <a:t>提供中断源的中断类型号</a:t>
            </a:r>
          </a:p>
          <a:p>
            <a:r>
              <a:rPr lang="en-US" altLang="zh-CN" dirty="0"/>
              <a:t>(</a:t>
            </a:r>
            <a:r>
              <a:rPr lang="zh-CN" altLang="en-US" dirty="0"/>
              <a:t>　</a:t>
            </a:r>
            <a:r>
              <a:rPr lang="en-US" altLang="zh-CN" dirty="0"/>
              <a:t>) </a:t>
            </a:r>
            <a:r>
              <a:rPr lang="zh-CN" altLang="en-US" dirty="0"/>
              <a:t>当有多个中断源同时请求中断时，</a:t>
            </a:r>
            <a:r>
              <a:rPr lang="en-US" altLang="zh-CN" dirty="0"/>
              <a:t>CPU</a:t>
            </a:r>
            <a:r>
              <a:rPr lang="zh-CN" altLang="en-US" dirty="0"/>
              <a:t>无法判断先响应哪一个，就会出现死机现</a:t>
            </a:r>
            <a:r>
              <a:rPr lang="zh-CN" altLang="en-US" dirty="0" smtClean="0"/>
              <a:t>象</a:t>
            </a:r>
            <a:endParaRPr lang="zh-CN" altLang="en-US" dirty="0"/>
          </a:p>
        </p:txBody>
      </p:sp>
      <p:sp>
        <p:nvSpPr>
          <p:cNvPr id="6" name="Text Box 32"/>
          <p:cNvSpPr txBox="1">
            <a:spLocks noChangeArrowheads="1"/>
          </p:cNvSpPr>
          <p:nvPr/>
        </p:nvSpPr>
        <p:spPr bwMode="auto">
          <a:xfrm>
            <a:off x="1010527" y="2460162"/>
            <a:ext cx="38183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pPr>
            <a:r>
              <a:rPr lang="en-US" altLang="zh-CN" sz="2800" dirty="0" smtClean="0">
                <a:solidFill>
                  <a:srgbClr val="FF0000"/>
                </a:solidFill>
                <a:latin typeface="Times New Roman" pitchFamily="18" charset="0"/>
                <a:ea typeface="宋体" pitchFamily="2" charset="-122"/>
                <a:cs typeface="Times New Roman" pitchFamily="18" charset="0"/>
              </a:rPr>
              <a:t>√</a:t>
            </a:r>
            <a:endParaRPr lang="en-US" altLang="zh-CN" sz="2800" dirty="0">
              <a:solidFill>
                <a:srgbClr val="FF0000"/>
              </a:solidFill>
              <a:latin typeface="Times New Roman" pitchFamily="18" charset="0"/>
              <a:ea typeface="宋体" pitchFamily="2" charset="-122"/>
              <a:cs typeface="Times New Roman" pitchFamily="18" charset="0"/>
            </a:endParaRPr>
          </a:p>
        </p:txBody>
      </p:sp>
      <p:sp>
        <p:nvSpPr>
          <p:cNvPr id="7" name="Text Box 33"/>
          <p:cNvSpPr txBox="1">
            <a:spLocks noChangeArrowheads="1"/>
          </p:cNvSpPr>
          <p:nvPr/>
        </p:nvSpPr>
        <p:spPr bwMode="auto">
          <a:xfrm>
            <a:off x="1010527" y="1446691"/>
            <a:ext cx="38183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8" name="Text Box 35"/>
          <p:cNvSpPr txBox="1">
            <a:spLocks noChangeArrowheads="1"/>
          </p:cNvSpPr>
          <p:nvPr/>
        </p:nvSpPr>
        <p:spPr bwMode="auto">
          <a:xfrm>
            <a:off x="945073" y="1926156"/>
            <a:ext cx="543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9" name="Text Box 37"/>
          <p:cNvSpPr txBox="1">
            <a:spLocks noChangeArrowheads="1"/>
          </p:cNvSpPr>
          <p:nvPr/>
        </p:nvSpPr>
        <p:spPr bwMode="auto">
          <a:xfrm>
            <a:off x="540000" y="908720"/>
            <a:ext cx="2514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Blip>
                <a:blip r:embed="rId2"/>
              </a:buBlip>
            </a:pPr>
            <a:r>
              <a:rPr lang="en-US" altLang="zh-CN" sz="2800" dirty="0">
                <a:solidFill>
                  <a:srgbClr val="004284"/>
                </a:solidFill>
                <a:latin typeface="Times New Roman" pitchFamily="18" charset="0"/>
                <a:ea typeface="隶书" pitchFamily="49" charset="-122"/>
                <a:cs typeface="Times New Roman" pitchFamily="18" charset="0"/>
              </a:rPr>
              <a:t>  </a:t>
            </a:r>
            <a:r>
              <a:rPr lang="zh-CN" altLang="en-US" sz="2800" dirty="0">
                <a:solidFill>
                  <a:srgbClr val="004284"/>
                </a:solidFill>
                <a:latin typeface="Times New Roman" pitchFamily="18" charset="0"/>
                <a:ea typeface="隶书" pitchFamily="49" charset="-122"/>
                <a:cs typeface="Times New Roman" pitchFamily="18" charset="0"/>
              </a:rPr>
              <a:t>判断对错</a:t>
            </a:r>
          </a:p>
        </p:txBody>
      </p:sp>
      <p:sp>
        <p:nvSpPr>
          <p:cNvPr id="10" name="矩形 9"/>
          <p:cNvSpPr/>
          <p:nvPr/>
        </p:nvSpPr>
        <p:spPr>
          <a:xfrm>
            <a:off x="1043648" y="1491564"/>
            <a:ext cx="360000" cy="3636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 name="矩形 10"/>
          <p:cNvSpPr/>
          <p:nvPr/>
        </p:nvSpPr>
        <p:spPr>
          <a:xfrm>
            <a:off x="1043648" y="2001506"/>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2" name="矩形 11"/>
          <p:cNvSpPr/>
          <p:nvPr/>
        </p:nvSpPr>
        <p:spPr>
          <a:xfrm>
            <a:off x="1043648" y="2505342"/>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 name="椭圆 12">
            <a:hlinkClick r:id="" action="ppaction://noaction" highlightClick="1"/>
            <a:hlinkHover r:id="" action="ppaction://noaction" highlightClick="1"/>
          </p:cNvPr>
          <p:cNvSpPr/>
          <p:nvPr/>
        </p:nvSpPr>
        <p:spPr>
          <a:xfrm>
            <a:off x="251520" y="1493532"/>
            <a:ext cx="540000" cy="288000"/>
          </a:xfrm>
          <a:prstGeom prst="ellipse">
            <a:avLst/>
          </a:prstGeom>
          <a:solidFill>
            <a:srgbClr val="DFF7C0"/>
          </a:solidFill>
          <a:ln w="9525">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B050"/>
                </a:solidFill>
                <a:latin typeface="黑体" pitchFamily="49" charset="-122"/>
                <a:ea typeface="黑体" pitchFamily="49" charset="-122"/>
              </a:rPr>
              <a:t>答案</a:t>
            </a:r>
            <a:endParaRPr lang="zh-CN" altLang="en-US" sz="1200" b="1" dirty="0">
              <a:solidFill>
                <a:srgbClr val="00B050"/>
              </a:solidFill>
              <a:latin typeface="黑体" pitchFamily="49" charset="-122"/>
              <a:ea typeface="黑体" pitchFamily="49" charset="-122"/>
            </a:endParaRPr>
          </a:p>
        </p:txBody>
      </p:sp>
      <p:sp>
        <p:nvSpPr>
          <p:cNvPr id="14" name="Text Box 35"/>
          <p:cNvSpPr txBox="1">
            <a:spLocks noChangeArrowheads="1"/>
          </p:cNvSpPr>
          <p:nvPr/>
        </p:nvSpPr>
        <p:spPr bwMode="auto">
          <a:xfrm>
            <a:off x="945073" y="2930492"/>
            <a:ext cx="543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15" name="矩形 14"/>
          <p:cNvSpPr/>
          <p:nvPr/>
        </p:nvSpPr>
        <p:spPr>
          <a:xfrm>
            <a:off x="1043648" y="2999228"/>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6" name="Text Box 20"/>
          <p:cNvSpPr txBox="1">
            <a:spLocks noChangeArrowheads="1"/>
          </p:cNvSpPr>
          <p:nvPr/>
        </p:nvSpPr>
        <p:spPr bwMode="auto">
          <a:xfrm>
            <a:off x="540000" y="3788381"/>
            <a:ext cx="2133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Blip>
                <a:blip r:embed="rId2"/>
              </a:buBlip>
            </a:pPr>
            <a:r>
              <a:rPr lang="en-US" altLang="zh-CN" sz="2800" dirty="0">
                <a:solidFill>
                  <a:srgbClr val="004284"/>
                </a:solidFill>
                <a:latin typeface="Times New Roman" pitchFamily="18" charset="0"/>
                <a:ea typeface="隶书" pitchFamily="49" charset="-122"/>
              </a:rPr>
              <a:t>  </a:t>
            </a:r>
            <a:r>
              <a:rPr lang="zh-CN" altLang="en-US" sz="2800" dirty="0">
                <a:solidFill>
                  <a:srgbClr val="004284"/>
                </a:solidFill>
                <a:latin typeface="Times New Roman" pitchFamily="18" charset="0"/>
                <a:ea typeface="隶书" pitchFamily="49" charset="-122"/>
              </a:rPr>
              <a:t>名词解释</a:t>
            </a:r>
          </a:p>
        </p:txBody>
      </p:sp>
      <p:sp>
        <p:nvSpPr>
          <p:cNvPr id="17" name="Text Box 21"/>
          <p:cNvSpPr txBox="1">
            <a:spLocks noChangeArrowheads="1"/>
          </p:cNvSpPr>
          <p:nvPr/>
        </p:nvSpPr>
        <p:spPr bwMode="auto">
          <a:xfrm>
            <a:off x="2747838" y="3788381"/>
            <a:ext cx="607263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buFontTx/>
              <a:buNone/>
            </a:pPr>
            <a:r>
              <a:rPr lang="zh-CN" altLang="en-US" sz="2600" dirty="0">
                <a:solidFill>
                  <a:schemeClr val="tx1"/>
                </a:solidFill>
                <a:latin typeface="隶书" pitchFamily="49" charset="-122"/>
                <a:ea typeface="隶书" pitchFamily="49" charset="-122"/>
              </a:rPr>
              <a:t>中断、中断源、中断向量表、中断嵌套</a:t>
            </a:r>
          </a:p>
        </p:txBody>
      </p:sp>
      <p:sp>
        <p:nvSpPr>
          <p:cNvPr id="18" name="Text Box 30"/>
          <p:cNvSpPr txBox="1">
            <a:spLocks noChangeArrowheads="1"/>
          </p:cNvSpPr>
          <p:nvPr/>
        </p:nvSpPr>
        <p:spPr bwMode="auto">
          <a:xfrm>
            <a:off x="540000" y="4824196"/>
            <a:ext cx="8280472" cy="1557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just">
              <a:buFontTx/>
              <a:buBlip>
                <a:blip r:embed="rId2"/>
              </a:buBlip>
              <a:defRPr sz="2800">
                <a:solidFill>
                  <a:srgbClr val="004284"/>
                </a:solidFill>
                <a:latin typeface="Times New Roman" pitchFamily="18" charset="0"/>
                <a:ea typeface="隶书" pitchFamily="49" charset="-122"/>
                <a:cs typeface="Times New Roman" pitchFamily="18" charset="0"/>
              </a:defRPr>
            </a:lvl1pPr>
          </a:lstStyle>
          <a:p>
            <a:pPr>
              <a:lnSpc>
                <a:spcPct val="85000"/>
              </a:lnSpc>
            </a:pPr>
            <a:r>
              <a:rPr lang="en-US" altLang="zh-CN" dirty="0"/>
              <a:t> </a:t>
            </a:r>
            <a:r>
              <a:rPr lang="zh-CN" altLang="zh-CN" dirty="0"/>
              <a:t>某系</a:t>
            </a:r>
            <a:r>
              <a:rPr lang="zh-CN" altLang="zh-CN" dirty="0" smtClean="0"/>
              <a:t>统用</a:t>
            </a:r>
            <a:r>
              <a:rPr lang="en-US" altLang="zh-CN" dirty="0" smtClean="0"/>
              <a:t>1</a:t>
            </a:r>
            <a:r>
              <a:rPr lang="zh-CN" altLang="zh-CN" dirty="0" smtClean="0"/>
              <a:t>片</a:t>
            </a:r>
            <a:r>
              <a:rPr lang="en-US" altLang="zh-CN" dirty="0"/>
              <a:t>8259A</a:t>
            </a:r>
            <a:r>
              <a:rPr lang="zh-CN" altLang="zh-CN" dirty="0"/>
              <a:t>管理中断，</a:t>
            </a:r>
            <a:r>
              <a:rPr lang="zh-CN" altLang="en-US" dirty="0"/>
              <a:t>其</a:t>
            </a:r>
            <a:r>
              <a:rPr lang="zh-CN" altLang="zh-CN" dirty="0"/>
              <a:t>端口地址为</a:t>
            </a:r>
            <a:r>
              <a:rPr lang="en-US" altLang="zh-CN" dirty="0" smtClean="0"/>
              <a:t>80H、81H</a:t>
            </a:r>
            <a:r>
              <a:rPr lang="en-US" altLang="zh-CN" dirty="0"/>
              <a:t>，</a:t>
            </a:r>
            <a:r>
              <a:rPr lang="zh-CN" altLang="zh-CN" dirty="0"/>
              <a:t>设定</a:t>
            </a:r>
            <a:r>
              <a:rPr lang="en-US" altLang="zh-CN" dirty="0"/>
              <a:t>8259A</a:t>
            </a:r>
            <a:r>
              <a:rPr lang="zh-CN" altLang="zh-CN" dirty="0"/>
              <a:t>工作于普通全嵌</a:t>
            </a:r>
            <a:r>
              <a:rPr lang="zh-CN" altLang="zh-CN" dirty="0" smtClean="0"/>
              <a:t>套方式、</a:t>
            </a:r>
            <a:r>
              <a:rPr lang="zh-CN" altLang="zh-CN" dirty="0"/>
              <a:t>普通</a:t>
            </a:r>
            <a:r>
              <a:rPr lang="en-US" altLang="zh-CN" dirty="0" smtClean="0"/>
              <a:t>EOI</a:t>
            </a:r>
            <a:r>
              <a:rPr lang="zh-CN" altLang="zh-CN" dirty="0" smtClean="0"/>
              <a:t>方式、</a:t>
            </a:r>
            <a:r>
              <a:rPr lang="zh-CN" altLang="zh-CN" dirty="0"/>
              <a:t>非缓</a:t>
            </a:r>
            <a:r>
              <a:rPr lang="zh-CN" altLang="zh-CN" dirty="0" smtClean="0"/>
              <a:t>冲方式、</a:t>
            </a:r>
            <a:r>
              <a:rPr lang="zh-CN" altLang="zh-CN" dirty="0"/>
              <a:t>边沿触发方式请求中断，</a:t>
            </a:r>
            <a:r>
              <a:rPr lang="en-US" altLang="zh-CN" dirty="0"/>
              <a:t>IR2</a:t>
            </a:r>
            <a:r>
              <a:rPr lang="zh-CN" altLang="zh-CN" dirty="0"/>
              <a:t>对应的中断类型号为</a:t>
            </a:r>
            <a:r>
              <a:rPr lang="en-US" altLang="zh-CN" dirty="0"/>
              <a:t>72H</a:t>
            </a:r>
            <a:r>
              <a:rPr lang="zh-CN" altLang="zh-CN" dirty="0"/>
              <a:t>，试编写初始化程</a:t>
            </a:r>
            <a:r>
              <a:rPr lang="zh-CN" altLang="zh-CN" dirty="0" smtClean="0"/>
              <a:t>序</a:t>
            </a:r>
            <a:r>
              <a:rPr lang="zh-CN" altLang="en-US" dirty="0" smtClean="0"/>
              <a:t>段</a:t>
            </a:r>
            <a:endParaRPr lang="zh-CN" altLang="en-US" dirty="0"/>
          </a:p>
        </p:txBody>
      </p:sp>
    </p:spTree>
    <p:extLst>
      <p:ext uri="{BB962C8B-B14F-4D97-AF65-F5344CB8AC3E}">
        <p14:creationId xmlns:p14="http://schemas.microsoft.com/office/powerpoint/2010/main" val="2206783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9" presetClass="emph" presetSubtype="0" grpId="0" nodeType="clickEffect">
                                  <p:stCondLst>
                                    <p:cond delay="0"/>
                                  </p:stCondLst>
                                  <p:childTnLst>
                                    <p:set>
                                      <p:cBhvr rctx="PPT">
                                        <p:cTn id="6" dur="3000"/>
                                        <p:tgtEl>
                                          <p:spTgt spid="10"/>
                                        </p:tgtEl>
                                        <p:attrNameLst>
                                          <p:attrName>style.opacity</p:attrName>
                                        </p:attrNameLst>
                                      </p:cBhvr>
                                      <p:to>
                                        <p:strVal val="0"/>
                                      </p:to>
                                    </p:set>
                                    <p:animEffect filter="image" prLst="opacity: 0">
                                      <p:cBhvr rctx="IE">
                                        <p:cTn id="7" dur="3000"/>
                                        <p:tgtEl>
                                          <p:spTgt spid="10"/>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9" presetClass="emph" presetSubtype="0" grpId="0" nodeType="clickEffect">
                                  <p:stCondLst>
                                    <p:cond delay="0"/>
                                  </p:stCondLst>
                                  <p:childTnLst>
                                    <p:set>
                                      <p:cBhvr rctx="PPT">
                                        <p:cTn id="12" dur="3000"/>
                                        <p:tgtEl>
                                          <p:spTgt spid="11"/>
                                        </p:tgtEl>
                                        <p:attrNameLst>
                                          <p:attrName>style.opacity</p:attrName>
                                        </p:attrNameLst>
                                      </p:cBhvr>
                                      <p:to>
                                        <p:strVal val="0"/>
                                      </p:to>
                                    </p:set>
                                    <p:animEffect filter="image" prLst="opacity: 0">
                                      <p:cBhvr rctx="IE">
                                        <p:cTn id="13" dur="3000"/>
                                        <p:tgtEl>
                                          <p:spTgt spid="11"/>
                                        </p:tgtEl>
                                      </p:cBhvr>
                                    </p:animEffec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9" presetClass="emph" presetSubtype="0" grpId="0" nodeType="clickEffect">
                                  <p:stCondLst>
                                    <p:cond delay="0"/>
                                  </p:stCondLst>
                                  <p:childTnLst>
                                    <p:set>
                                      <p:cBhvr rctx="PPT">
                                        <p:cTn id="18" dur="3000"/>
                                        <p:tgtEl>
                                          <p:spTgt spid="12"/>
                                        </p:tgtEl>
                                        <p:attrNameLst>
                                          <p:attrName>style.opacity</p:attrName>
                                        </p:attrNameLst>
                                      </p:cBhvr>
                                      <p:to>
                                        <p:strVal val="0"/>
                                      </p:to>
                                    </p:set>
                                    <p:animEffect filter="image" prLst="opacity: 0">
                                      <p:cBhvr rctx="IE">
                                        <p:cTn id="19" dur="3000"/>
                                        <p:tgtEl>
                                          <p:spTgt spid="12"/>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13"/>
                    </p:tgtEl>
                  </p:cond>
                </p:stCondLst>
                <p:endSync evt="end" delay="0">
                  <p:rtn val="all"/>
                </p:endSync>
                <p:childTnLst>
                  <p:par>
                    <p:cTn id="21" fill="hold">
                      <p:stCondLst>
                        <p:cond delay="0"/>
                      </p:stCondLst>
                      <p:childTnLst>
                        <p:par>
                          <p:cTn id="22" fill="hold">
                            <p:stCondLst>
                              <p:cond delay="0"/>
                            </p:stCondLst>
                            <p:childTnLst>
                              <p:par>
                                <p:cTn id="23" presetID="9" presetClass="emph" presetSubtype="0" grpId="1" nodeType="clickEffect">
                                  <p:stCondLst>
                                    <p:cond delay="0"/>
                                  </p:stCondLst>
                                  <p:childTnLst>
                                    <p:set>
                                      <p:cBhvr rctx="PPT">
                                        <p:cTn id="24" dur="indefinite"/>
                                        <p:tgtEl>
                                          <p:spTgt spid="10"/>
                                        </p:tgtEl>
                                        <p:attrNameLst>
                                          <p:attrName>style.opacity</p:attrName>
                                        </p:attrNameLst>
                                      </p:cBhvr>
                                      <p:to>
                                        <p:strVal val="0"/>
                                      </p:to>
                                    </p:set>
                                    <p:animEffect filter="image" prLst="opacity: 0">
                                      <p:cBhvr rctx="IE">
                                        <p:cTn id="25" dur="indefinite"/>
                                        <p:tgtEl>
                                          <p:spTgt spid="10"/>
                                        </p:tgtEl>
                                      </p:cBhvr>
                                    </p:animEffect>
                                  </p:childTnLst>
                                </p:cTn>
                              </p:par>
                              <p:par>
                                <p:cTn id="26" presetID="9" presetClass="emph" presetSubtype="0" grpId="1" nodeType="withEffect">
                                  <p:stCondLst>
                                    <p:cond delay="0"/>
                                  </p:stCondLst>
                                  <p:childTnLst>
                                    <p:set>
                                      <p:cBhvr rctx="PPT">
                                        <p:cTn id="27" dur="indefinite"/>
                                        <p:tgtEl>
                                          <p:spTgt spid="11"/>
                                        </p:tgtEl>
                                        <p:attrNameLst>
                                          <p:attrName>style.opacity</p:attrName>
                                        </p:attrNameLst>
                                      </p:cBhvr>
                                      <p:to>
                                        <p:strVal val="0"/>
                                      </p:to>
                                    </p:set>
                                    <p:animEffect filter="image" prLst="opacity: 0">
                                      <p:cBhvr rctx="IE">
                                        <p:cTn id="28" dur="indefinite"/>
                                        <p:tgtEl>
                                          <p:spTgt spid="11"/>
                                        </p:tgtEl>
                                      </p:cBhvr>
                                    </p:animEffect>
                                  </p:childTnLst>
                                </p:cTn>
                              </p:par>
                              <p:par>
                                <p:cTn id="29" presetID="9" presetClass="emph" presetSubtype="0" grpId="1" nodeType="withEffect">
                                  <p:stCondLst>
                                    <p:cond delay="0"/>
                                  </p:stCondLst>
                                  <p:childTnLst>
                                    <p:set>
                                      <p:cBhvr rctx="PPT">
                                        <p:cTn id="30" dur="indefinite"/>
                                        <p:tgtEl>
                                          <p:spTgt spid="12"/>
                                        </p:tgtEl>
                                        <p:attrNameLst>
                                          <p:attrName>style.opacity</p:attrName>
                                        </p:attrNameLst>
                                      </p:cBhvr>
                                      <p:to>
                                        <p:strVal val="0"/>
                                      </p:to>
                                    </p:set>
                                    <p:animEffect filter="image" prLst="opacity: 0">
                                      <p:cBhvr rctx="IE">
                                        <p:cTn id="31" dur="indefinite"/>
                                        <p:tgtEl>
                                          <p:spTgt spid="12"/>
                                        </p:tgtEl>
                                      </p:cBhvr>
                                    </p:animEffect>
                                  </p:childTnLst>
                                </p:cTn>
                              </p:par>
                              <p:par>
                                <p:cTn id="32" presetID="9" presetClass="emph" presetSubtype="0" grpId="0" nodeType="withEffect">
                                  <p:stCondLst>
                                    <p:cond delay="0"/>
                                  </p:stCondLst>
                                  <p:childTnLst>
                                    <p:set>
                                      <p:cBhvr rctx="PPT">
                                        <p:cTn id="33" dur="indefinite"/>
                                        <p:tgtEl>
                                          <p:spTgt spid="15"/>
                                        </p:tgtEl>
                                        <p:attrNameLst>
                                          <p:attrName>style.opacity</p:attrName>
                                        </p:attrNameLst>
                                      </p:cBhvr>
                                      <p:to>
                                        <p:strVal val="0"/>
                                      </p:to>
                                    </p:set>
                                    <p:animEffect filter="image" prLst="opacity: 0">
                                      <p:cBhvr rctx="IE">
                                        <p:cTn id="34" dur="indefinite"/>
                                        <p:tgtEl>
                                          <p:spTgt spid="15"/>
                                        </p:tgtEl>
                                      </p:cBhvr>
                                    </p:animEffect>
                                  </p:childTnLst>
                                </p:cTn>
                              </p:par>
                            </p:childTnLst>
                          </p:cTn>
                        </p:par>
                      </p:childTnLst>
                    </p:cTn>
                  </p:par>
                </p:childTnLst>
              </p:cTn>
              <p:nextCondLst>
                <p:cond evt="onClick" delay="0">
                  <p:tgtEl>
                    <p:spTgt spid="13"/>
                  </p:tgtEl>
                </p:cond>
              </p:nextCondLst>
            </p:seq>
            <p:seq concurrent="1" nextAc="seek">
              <p:cTn id="35" restart="whenNotActive" fill="hold" evtFilter="cancelBubble" nodeType="interactiveSeq">
                <p:stCondLst>
                  <p:cond evt="onClick" delay="0">
                    <p:tgtEl>
                      <p:spTgt spid="15"/>
                    </p:tgtEl>
                  </p:cond>
                </p:stCondLst>
                <p:endSync evt="end" delay="0">
                  <p:rtn val="all"/>
                </p:endSync>
                <p:childTnLst>
                  <p:par>
                    <p:cTn id="36" fill="hold">
                      <p:stCondLst>
                        <p:cond delay="0"/>
                      </p:stCondLst>
                      <p:childTnLst>
                        <p:par>
                          <p:cTn id="37" fill="hold">
                            <p:stCondLst>
                              <p:cond delay="0"/>
                            </p:stCondLst>
                            <p:childTnLst>
                              <p:par>
                                <p:cTn id="38" presetID="9" presetClass="emph" presetSubtype="0" grpId="1" nodeType="clickEffect">
                                  <p:stCondLst>
                                    <p:cond delay="0"/>
                                  </p:stCondLst>
                                  <p:childTnLst>
                                    <p:set>
                                      <p:cBhvr rctx="PPT">
                                        <p:cTn id="39" dur="3000"/>
                                        <p:tgtEl>
                                          <p:spTgt spid="15"/>
                                        </p:tgtEl>
                                        <p:attrNameLst>
                                          <p:attrName>style.opacity</p:attrName>
                                        </p:attrNameLst>
                                      </p:cBhvr>
                                      <p:to>
                                        <p:strVal val="0"/>
                                      </p:to>
                                    </p:set>
                                    <p:animEffect filter="image" prLst="opacity: 0">
                                      <p:cBhvr rctx="IE">
                                        <p:cTn id="40" dur="3000"/>
                                        <p:tgtEl>
                                          <p:spTgt spid="15"/>
                                        </p:tgtEl>
                                      </p:cBhvr>
                                    </p:animEffect>
                                  </p:childTnLst>
                                </p:cTn>
                              </p:par>
                            </p:childTnLst>
                          </p:cTn>
                        </p:par>
                      </p:childTnLst>
                    </p:cTn>
                  </p:par>
                </p:childTnLst>
              </p:cTn>
              <p:nextCondLst>
                <p:cond evt="onClick" delay="0">
                  <p:tgtEl>
                    <p:spTgt spid="15"/>
                  </p:tgtEl>
                </p:cond>
              </p:nextCondLst>
            </p:seq>
          </p:childTnLst>
        </p:cTn>
      </p:par>
    </p:tnLst>
    <p:bldLst>
      <p:bldP spid="10" grpId="0" animBg="1"/>
      <p:bldP spid="10" grpId="1" animBg="1"/>
      <p:bldP spid="11" grpId="0" animBg="1"/>
      <p:bldP spid="11" grpId="1" animBg="1"/>
      <p:bldP spid="12" grpId="0" animBg="1"/>
      <p:bldP spid="12" grpId="1" animBg="1"/>
      <p:bldP spid="15" grpId="0" animBg="1"/>
      <p:bldP spid="15"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第</a:t>
            </a:r>
            <a:r>
              <a:rPr lang="en-US" altLang="zh-CN" dirty="0" smtClean="0"/>
              <a:t>8</a:t>
            </a:r>
            <a:r>
              <a:rPr lang="zh-CN" altLang="en-US" dirty="0" smtClean="0"/>
              <a:t>章  学习目标</a:t>
            </a:r>
            <a:endParaRPr lang="zh-CN" altLang="en-US" dirty="0"/>
          </a:p>
        </p:txBody>
      </p:sp>
      <p:sp>
        <p:nvSpPr>
          <p:cNvPr id="20" name="Text Box 17"/>
          <p:cNvSpPr txBox="1">
            <a:spLocks noChangeArrowheads="1"/>
          </p:cNvSpPr>
          <p:nvPr/>
        </p:nvSpPr>
        <p:spPr bwMode="auto">
          <a:xfrm>
            <a:off x="1037558" y="1912575"/>
            <a:ext cx="7062834" cy="3748673"/>
          </a:xfrm>
          <a:prstGeom prst="rect">
            <a:avLst/>
          </a:prstGeom>
          <a:solidFill>
            <a:srgbClr val="CCFFCC">
              <a:alpha val="50195"/>
            </a:srgbClr>
          </a:solidFill>
          <a:ln w="19050">
            <a:solidFill>
              <a:srgbClr val="66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0000" tIns="180000" rIns="180000" bIns="180000">
            <a:spAutoFit/>
          </a:bodyPr>
          <a:lstStyle>
            <a:defPPr>
              <a:defRPr lang="zh-CN"/>
            </a:defPPr>
            <a:lvl1pPr indent="648000" algn="just" eaLnBrk="0" hangingPunct="0">
              <a:lnSpc>
                <a:spcPct val="110000"/>
              </a:lnSpc>
              <a:spcBef>
                <a:spcPts val="600"/>
              </a:spcBef>
              <a:spcAft>
                <a:spcPts val="600"/>
              </a:spcAft>
              <a:defRPr kumimoji="1" sz="2400" b="1">
                <a:solidFill>
                  <a:srgbClr val="000066"/>
                </a:solidFill>
                <a:latin typeface="Times New Roman" pitchFamily="18" charset="0"/>
                <a:ea typeface="华文楷体" pitchFamily="2" charset="-122"/>
              </a:defRPr>
            </a:lvl1pPr>
            <a:lvl2pPr marL="742950" indent="-285750" eaLnBrk="0" hangingPunct="0">
              <a:defRPr kumimoji="1" sz="2400" b="1">
                <a:latin typeface="Times New Roman" pitchFamily="18" charset="0"/>
                <a:ea typeface="华文楷体" pitchFamily="2" charset="-122"/>
              </a:defRPr>
            </a:lvl2pPr>
            <a:lvl3pPr marL="1143000" indent="-228600" eaLnBrk="0" hangingPunct="0">
              <a:defRPr kumimoji="1" sz="2400" b="1">
                <a:latin typeface="Times New Roman" pitchFamily="18" charset="0"/>
                <a:ea typeface="华文楷体" pitchFamily="2" charset="-122"/>
              </a:defRPr>
            </a:lvl3pPr>
            <a:lvl4pPr marL="1600200" indent="-228600" eaLnBrk="0" hangingPunct="0">
              <a:defRPr kumimoji="1" sz="2400" b="1">
                <a:latin typeface="Times New Roman" pitchFamily="18" charset="0"/>
                <a:ea typeface="华文楷体" pitchFamily="2" charset="-122"/>
              </a:defRPr>
            </a:lvl4pPr>
            <a:lvl5pPr marL="2057400" indent="-228600" eaLnBrk="0" hangingPunct="0">
              <a:defRPr kumimoji="1" sz="2400" b="1">
                <a:latin typeface="Times New Roman" pitchFamily="18" charset="0"/>
                <a:ea typeface="华文楷体" pitchFamily="2" charset="-122"/>
              </a:defRPr>
            </a:lvl5pPr>
            <a:lvl6pPr marL="2514600" indent="-228600" eaLnBrk="0" fontAlgn="base" hangingPunct="0">
              <a:spcBef>
                <a:spcPct val="0"/>
              </a:spcBef>
              <a:spcAft>
                <a:spcPct val="0"/>
              </a:spcAft>
              <a:defRPr kumimoji="1" sz="2400" b="1">
                <a:latin typeface="Times New Roman" pitchFamily="18" charset="0"/>
                <a:ea typeface="华文楷体" pitchFamily="2" charset="-122"/>
              </a:defRPr>
            </a:lvl6pPr>
            <a:lvl7pPr marL="2971800" indent="-228600" eaLnBrk="0" fontAlgn="base" hangingPunct="0">
              <a:spcBef>
                <a:spcPct val="0"/>
              </a:spcBef>
              <a:spcAft>
                <a:spcPct val="0"/>
              </a:spcAft>
              <a:defRPr kumimoji="1" sz="2400" b="1">
                <a:latin typeface="Times New Roman" pitchFamily="18" charset="0"/>
                <a:ea typeface="华文楷体" pitchFamily="2" charset="-122"/>
              </a:defRPr>
            </a:lvl7pPr>
            <a:lvl8pPr marL="3429000" indent="-228600" eaLnBrk="0" fontAlgn="base" hangingPunct="0">
              <a:spcBef>
                <a:spcPct val="0"/>
              </a:spcBef>
              <a:spcAft>
                <a:spcPct val="0"/>
              </a:spcAft>
              <a:defRPr kumimoji="1" sz="2400" b="1">
                <a:latin typeface="Times New Roman" pitchFamily="18" charset="0"/>
                <a:ea typeface="华文楷体" pitchFamily="2" charset="-122"/>
              </a:defRPr>
            </a:lvl8pPr>
            <a:lvl9pPr marL="3886200" indent="-228600" eaLnBrk="0" fontAlgn="base" hangingPunct="0">
              <a:spcBef>
                <a:spcPct val="0"/>
              </a:spcBef>
              <a:spcAft>
                <a:spcPct val="0"/>
              </a:spcAft>
              <a:defRPr kumimoji="1" sz="2400" b="1">
                <a:latin typeface="Times New Roman" pitchFamily="18" charset="0"/>
                <a:ea typeface="华文楷体" pitchFamily="2" charset="-122"/>
              </a:defRPr>
            </a:lvl9pPr>
          </a:lstStyle>
          <a:p>
            <a:r>
              <a:rPr lang="zh-CN" altLang="zh-CN" dirty="0"/>
              <a:t>本章介绍了中断技术中的基本概念、技术，讲解了</a:t>
            </a:r>
            <a:r>
              <a:rPr lang="en-US" altLang="zh-CN" dirty="0"/>
              <a:t>8086</a:t>
            </a:r>
            <a:r>
              <a:rPr lang="zh-CN" altLang="zh-CN" dirty="0"/>
              <a:t>中断系统，重点介绍了典型的可编程中断控制器</a:t>
            </a:r>
            <a:r>
              <a:rPr lang="en-US" altLang="zh-CN" dirty="0"/>
              <a:t>8259A</a:t>
            </a:r>
            <a:r>
              <a:rPr lang="zh-CN" altLang="zh-CN" dirty="0"/>
              <a:t>的内部结构、工作特点、主要功能</a:t>
            </a:r>
            <a:r>
              <a:rPr lang="zh-CN" altLang="zh-CN"/>
              <a:t>及其</a:t>
            </a:r>
            <a:r>
              <a:rPr lang="zh-CN" altLang="zh-CN" smtClean="0"/>
              <a:t>应用。</a:t>
            </a:r>
            <a:endParaRPr lang="zh-CN" altLang="zh-CN" dirty="0"/>
          </a:p>
          <a:p>
            <a:r>
              <a:rPr lang="zh-CN" altLang="zh-CN" dirty="0"/>
              <a:t>通过本章的学习，读者应理解中断技术中的基本概念、中断处理过程，领会中断系统在微型计算机中的重要作用，掌握中断控制器</a:t>
            </a:r>
            <a:r>
              <a:rPr lang="en-US" altLang="zh-CN" dirty="0"/>
              <a:t>8259A</a:t>
            </a:r>
            <a:r>
              <a:rPr lang="zh-CN" altLang="zh-CN" dirty="0"/>
              <a:t>的结构、功能、编程</a:t>
            </a:r>
            <a:r>
              <a:rPr lang="zh-CN" altLang="zh-CN"/>
              <a:t>及其</a:t>
            </a:r>
            <a:r>
              <a:rPr lang="zh-CN" altLang="zh-CN" smtClean="0"/>
              <a:t>应用。</a:t>
            </a:r>
            <a:endParaRPr lang="zh-CN" altLang="en-US" dirty="0"/>
          </a:p>
        </p:txBody>
      </p:sp>
    </p:spTree>
    <p:extLst>
      <p:ext uri="{BB962C8B-B14F-4D97-AF65-F5344CB8AC3E}">
        <p14:creationId xmlns:p14="http://schemas.microsoft.com/office/powerpoint/2010/main" val="1970539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2031325"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2</a:t>
            </a:r>
            <a:r>
              <a:rPr lang="zh-CN" altLang="zh-CN" sz="3200" b="0" spc="0" dirty="0">
                <a:solidFill>
                  <a:schemeClr val="tx1"/>
                </a:solidFill>
                <a:ea typeface="黑体" pitchFamily="49" charset="-122"/>
              </a:rPr>
              <a:t>．中断源</a:t>
            </a:r>
            <a:endParaRPr lang="zh-CN" altLang="en-US" sz="3200" b="0" spc="0" dirty="0">
              <a:solidFill>
                <a:schemeClr val="tx1"/>
              </a:solidFill>
              <a:ea typeface="黑体" pitchFamily="49" charset="-122"/>
            </a:endParaRPr>
          </a:p>
        </p:txBody>
      </p:sp>
      <p:sp>
        <p:nvSpPr>
          <p:cNvPr id="51"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8.1.1  </a:t>
            </a:r>
            <a:r>
              <a:rPr lang="zh-CN" altLang="zh-CN" smtClean="0"/>
              <a:t>中断技术中的概念</a:t>
            </a:r>
            <a:endParaRPr lang="zh-CN" altLang="en-US" dirty="0"/>
          </a:p>
        </p:txBody>
      </p:sp>
      <p:sp>
        <p:nvSpPr>
          <p:cNvPr id="52" name="Text Box 49"/>
          <p:cNvSpPr txBox="1">
            <a:spLocks noChangeArrowheads="1"/>
          </p:cNvSpPr>
          <p:nvPr/>
        </p:nvSpPr>
        <p:spPr bwMode="auto">
          <a:xfrm>
            <a:off x="467544" y="1786768"/>
            <a:ext cx="8208912" cy="514157"/>
          </a:xfrm>
          <a:prstGeom prst="rect">
            <a:avLst/>
          </a:prstGeom>
          <a:solidFill>
            <a:srgbClr val="F4FCE4">
              <a:alpha val="50196"/>
            </a:srgbClr>
          </a:solidFill>
          <a:ln w="9525">
            <a:solidFill>
              <a:srgbClr val="00B050"/>
            </a:solidFill>
            <a:prstDash val="solid"/>
            <a:miter lim="800000"/>
            <a:headEnd/>
            <a:tailEnd/>
          </a:ln>
          <a:effectLst/>
          <a:extLst/>
        </p:spPr>
        <p:txBody>
          <a:bodyPr wrap="square" tIns="108000" bIns="72000">
            <a:spAutoFit/>
          </a:bodyPr>
          <a:lstStyle>
            <a:defPPr>
              <a:defRPr lang="zh-CN"/>
            </a:defPPr>
            <a:lvl1pPr>
              <a:lnSpc>
                <a:spcPct val="90000"/>
              </a:lnSpc>
              <a:spcBef>
                <a:spcPts val="300"/>
              </a:spcBef>
              <a:defRPr sz="2400">
                <a:solidFill>
                  <a:srgbClr val="002060"/>
                </a:solidFill>
                <a:latin typeface="Times New Roman" pitchFamily="18" charset="0"/>
                <a:ea typeface="宋体" pitchFamily="2" charset="-122"/>
                <a:cs typeface="Times New Roman" pitchFamily="18" charset="0"/>
              </a:defRPr>
            </a:lvl1pPr>
          </a:lstStyle>
          <a:p>
            <a:pPr>
              <a:spcBef>
                <a:spcPts val="0"/>
              </a:spcBef>
            </a:pPr>
            <a:r>
              <a:rPr lang="zh-CN" altLang="en-US" dirty="0" smtClean="0">
                <a:solidFill>
                  <a:srgbClr val="0070C0"/>
                </a:solidFill>
                <a:latin typeface="黑体" pitchFamily="49" charset="-122"/>
                <a:ea typeface="黑体" pitchFamily="49" charset="-122"/>
              </a:rPr>
              <a:t>中</a:t>
            </a:r>
            <a:r>
              <a:rPr lang="zh-CN" altLang="en-US" dirty="0">
                <a:solidFill>
                  <a:srgbClr val="0070C0"/>
                </a:solidFill>
                <a:latin typeface="黑体" pitchFamily="49" charset="-122"/>
                <a:ea typeface="黑体" pitchFamily="49" charset="-122"/>
              </a:rPr>
              <a:t>断</a:t>
            </a:r>
            <a:r>
              <a:rPr lang="zh-CN" altLang="en-US" dirty="0" smtClean="0">
                <a:solidFill>
                  <a:srgbClr val="0070C0"/>
                </a:solidFill>
                <a:latin typeface="黑体" pitchFamily="49" charset="-122"/>
                <a:ea typeface="黑体" pitchFamily="49" charset="-122"/>
              </a:rPr>
              <a:t>源</a:t>
            </a:r>
            <a:r>
              <a:rPr lang="zh-CN" altLang="en-US" dirty="0" smtClean="0"/>
              <a:t>：引</a:t>
            </a:r>
            <a:r>
              <a:rPr lang="zh-CN" altLang="en-US" dirty="0"/>
              <a:t>起</a:t>
            </a:r>
            <a:r>
              <a:rPr lang="en-US" altLang="zh-CN" dirty="0"/>
              <a:t>CPU</a:t>
            </a:r>
            <a:r>
              <a:rPr lang="zh-CN" altLang="en-US" dirty="0"/>
              <a:t>中断的外部事件或内部原因 </a:t>
            </a:r>
            <a:r>
              <a:rPr lang="zh-CN" altLang="en-US" dirty="0" smtClean="0"/>
              <a:t>。</a:t>
            </a:r>
            <a:endParaRPr lang="zh-CN" altLang="en-US" dirty="0"/>
          </a:p>
        </p:txBody>
      </p:sp>
      <p:sp>
        <p:nvSpPr>
          <p:cNvPr id="53" name="Text Box 49"/>
          <p:cNvSpPr txBox="1">
            <a:spLocks noChangeArrowheads="1"/>
          </p:cNvSpPr>
          <p:nvPr/>
        </p:nvSpPr>
        <p:spPr bwMode="auto">
          <a:xfrm>
            <a:off x="467544" y="2393500"/>
            <a:ext cx="8208912" cy="846555"/>
          </a:xfrm>
          <a:prstGeom prst="rect">
            <a:avLst/>
          </a:prstGeom>
          <a:solidFill>
            <a:srgbClr val="F4FCE4">
              <a:alpha val="50196"/>
            </a:srgbClr>
          </a:solidFill>
          <a:ln w="9525">
            <a:solidFill>
              <a:srgbClr val="00B050"/>
            </a:solidFill>
            <a:prstDash val="solid"/>
            <a:miter lim="800000"/>
            <a:headEnd/>
            <a:tailEnd/>
          </a:ln>
          <a:effectLst/>
          <a:extLst/>
        </p:spPr>
        <p:txBody>
          <a:bodyPr wrap="square" tIns="108000" bIns="72000">
            <a:spAutoFit/>
          </a:bodyPr>
          <a:lstStyle>
            <a:defPPr>
              <a:defRPr lang="zh-CN"/>
            </a:defPPr>
            <a:lvl1pPr>
              <a:lnSpc>
                <a:spcPct val="90000"/>
              </a:lnSpc>
              <a:spcBef>
                <a:spcPts val="300"/>
              </a:spcBef>
              <a:defRPr sz="2400">
                <a:solidFill>
                  <a:srgbClr val="002060"/>
                </a:solidFill>
                <a:latin typeface="Times New Roman" pitchFamily="18" charset="0"/>
                <a:ea typeface="宋体" pitchFamily="2" charset="-122"/>
                <a:cs typeface="Times New Roman" pitchFamily="18" charset="0"/>
              </a:defRPr>
            </a:lvl1pPr>
          </a:lstStyle>
          <a:p>
            <a:pPr>
              <a:spcBef>
                <a:spcPts val="0"/>
              </a:spcBef>
            </a:pPr>
            <a:r>
              <a:rPr lang="zh-CN" altLang="en-US" dirty="0" smtClean="0">
                <a:solidFill>
                  <a:srgbClr val="0070C0"/>
                </a:solidFill>
                <a:latin typeface="黑体" pitchFamily="49" charset="-122"/>
                <a:ea typeface="黑体" pitchFamily="49" charset="-122"/>
              </a:rPr>
              <a:t>中</a:t>
            </a:r>
            <a:r>
              <a:rPr lang="zh-CN" altLang="en-US" dirty="0">
                <a:solidFill>
                  <a:srgbClr val="0070C0"/>
                </a:solidFill>
                <a:latin typeface="黑体" pitchFamily="49" charset="-122"/>
                <a:ea typeface="黑体" pitchFamily="49" charset="-122"/>
              </a:rPr>
              <a:t>断</a:t>
            </a:r>
            <a:r>
              <a:rPr lang="zh-CN" altLang="zh-CN" dirty="0">
                <a:solidFill>
                  <a:srgbClr val="0070C0"/>
                </a:solidFill>
                <a:latin typeface="黑体" pitchFamily="49" charset="-122"/>
                <a:ea typeface="黑体" pitchFamily="49" charset="-122"/>
              </a:rPr>
              <a:t>类型</a:t>
            </a:r>
            <a:r>
              <a:rPr lang="zh-CN" altLang="zh-CN" dirty="0" smtClean="0">
                <a:solidFill>
                  <a:srgbClr val="0070C0"/>
                </a:solidFill>
                <a:latin typeface="黑体" pitchFamily="49" charset="-122"/>
                <a:ea typeface="黑体" pitchFamily="49" charset="-122"/>
              </a:rPr>
              <a:t>号</a:t>
            </a:r>
            <a:r>
              <a:rPr lang="zh-CN" altLang="en-US" dirty="0" smtClean="0"/>
              <a:t>：</a:t>
            </a:r>
            <a:r>
              <a:rPr lang="zh-CN" altLang="zh-CN" dirty="0"/>
              <a:t>每个中断源对应一个称为中断类型号的编码</a:t>
            </a:r>
            <a:r>
              <a:rPr lang="zh-CN" altLang="en-US" dirty="0" smtClean="0"/>
              <a:t>。</a:t>
            </a:r>
            <a:r>
              <a:rPr lang="en-US" altLang="zh-CN" dirty="0"/>
              <a:t>CPU</a:t>
            </a:r>
            <a:r>
              <a:rPr lang="zh-CN" altLang="zh-CN" dirty="0" smtClean="0"/>
              <a:t>根据中</a:t>
            </a:r>
            <a:r>
              <a:rPr lang="zh-CN" altLang="zh-CN" dirty="0"/>
              <a:t>断类型</a:t>
            </a:r>
            <a:r>
              <a:rPr lang="zh-CN" altLang="zh-CN" dirty="0" smtClean="0"/>
              <a:t>号找</a:t>
            </a:r>
            <a:r>
              <a:rPr lang="zh-CN" altLang="zh-CN" dirty="0"/>
              <a:t>到相应的中断服务子程序并调用执行</a:t>
            </a:r>
            <a:r>
              <a:rPr lang="zh-CN" altLang="zh-CN" dirty="0" smtClean="0"/>
              <a:t>。</a:t>
            </a:r>
            <a:endParaRPr lang="zh-CN" altLang="en-US" dirty="0"/>
          </a:p>
        </p:txBody>
      </p:sp>
      <p:sp>
        <p:nvSpPr>
          <p:cNvPr id="54" name="Text Box 49"/>
          <p:cNvSpPr txBox="1">
            <a:spLocks noChangeArrowheads="1"/>
          </p:cNvSpPr>
          <p:nvPr/>
        </p:nvSpPr>
        <p:spPr bwMode="auto">
          <a:xfrm>
            <a:off x="448657" y="3327964"/>
            <a:ext cx="8208912" cy="1511353"/>
          </a:xfrm>
          <a:prstGeom prst="rect">
            <a:avLst/>
          </a:prstGeom>
          <a:solidFill>
            <a:srgbClr val="F4FCE4">
              <a:alpha val="50196"/>
            </a:srgbClr>
          </a:solidFill>
          <a:ln w="9525">
            <a:solidFill>
              <a:srgbClr val="00B050"/>
            </a:solidFill>
            <a:prstDash val="solid"/>
            <a:miter lim="800000"/>
            <a:headEnd/>
            <a:tailEnd/>
          </a:ln>
          <a:effectLst/>
          <a:extLst/>
        </p:spPr>
        <p:txBody>
          <a:bodyPr wrap="square" tIns="108000" bIns="72000">
            <a:spAutoFit/>
          </a:bodyPr>
          <a:lstStyle>
            <a:defPPr>
              <a:defRPr lang="zh-CN"/>
            </a:defPPr>
            <a:lvl1pPr>
              <a:lnSpc>
                <a:spcPct val="90000"/>
              </a:lnSpc>
              <a:spcBef>
                <a:spcPts val="300"/>
              </a:spcBef>
              <a:defRPr sz="2400">
                <a:solidFill>
                  <a:srgbClr val="002060"/>
                </a:solidFill>
                <a:latin typeface="Times New Roman" pitchFamily="18" charset="0"/>
                <a:ea typeface="宋体" pitchFamily="2" charset="-122"/>
                <a:cs typeface="Times New Roman" pitchFamily="18" charset="0"/>
              </a:defRPr>
            </a:lvl1pPr>
          </a:lstStyle>
          <a:p>
            <a:pPr>
              <a:spcBef>
                <a:spcPts val="0"/>
              </a:spcBef>
            </a:pPr>
            <a:r>
              <a:rPr lang="zh-CN" altLang="en-US" dirty="0" smtClean="0">
                <a:solidFill>
                  <a:srgbClr val="0070C0"/>
                </a:solidFill>
                <a:latin typeface="黑体" pitchFamily="49" charset="-122"/>
                <a:ea typeface="黑体" pitchFamily="49" charset="-122"/>
              </a:rPr>
              <a:t>中断源分类</a:t>
            </a:r>
            <a:r>
              <a:rPr lang="zh-CN" altLang="en-US" dirty="0" smtClean="0"/>
              <a:t>：</a:t>
            </a:r>
            <a:endParaRPr lang="en-US" altLang="zh-CN" dirty="0" smtClean="0"/>
          </a:p>
          <a:p>
            <a:pPr marL="648000" indent="-342900">
              <a:spcBef>
                <a:spcPts val="0"/>
              </a:spcBef>
              <a:buFont typeface="Wingdings" pitchFamily="2" charset="2"/>
              <a:buChar char="Ø"/>
            </a:pPr>
            <a:r>
              <a:rPr lang="zh-CN" altLang="zh-CN" dirty="0" smtClean="0">
                <a:solidFill>
                  <a:srgbClr val="0070C0"/>
                </a:solidFill>
              </a:rPr>
              <a:t>外</a:t>
            </a:r>
            <a:r>
              <a:rPr lang="zh-CN" altLang="zh-CN" dirty="0">
                <a:solidFill>
                  <a:srgbClr val="0070C0"/>
                </a:solidFill>
              </a:rPr>
              <a:t>部中</a:t>
            </a:r>
            <a:r>
              <a:rPr lang="zh-CN" altLang="zh-CN" dirty="0" smtClean="0">
                <a:solidFill>
                  <a:srgbClr val="0070C0"/>
                </a:solidFill>
              </a:rPr>
              <a:t>断</a:t>
            </a:r>
            <a:r>
              <a:rPr lang="zh-CN" altLang="en-US" dirty="0" smtClean="0"/>
              <a:t>：</a:t>
            </a:r>
            <a:r>
              <a:rPr lang="zh-CN" altLang="zh-CN" dirty="0"/>
              <a:t>又称硬件中</a:t>
            </a:r>
            <a:r>
              <a:rPr lang="zh-CN" altLang="zh-CN" dirty="0" smtClean="0"/>
              <a:t>断</a:t>
            </a:r>
            <a:r>
              <a:rPr lang="zh-CN" altLang="en-US" dirty="0" smtClean="0"/>
              <a:t>，是</a:t>
            </a:r>
            <a:r>
              <a:rPr lang="zh-CN" altLang="zh-CN" dirty="0" smtClean="0"/>
              <a:t>由</a:t>
            </a:r>
            <a:r>
              <a:rPr lang="zh-CN" altLang="zh-CN" dirty="0"/>
              <a:t>外部硬件引起的中</a:t>
            </a:r>
            <a:r>
              <a:rPr lang="zh-CN" altLang="zh-CN" dirty="0" smtClean="0"/>
              <a:t>断</a:t>
            </a:r>
            <a:r>
              <a:rPr lang="zh-CN" altLang="en-US" dirty="0" smtClean="0"/>
              <a:t>。</a:t>
            </a:r>
            <a:endParaRPr lang="en-US" altLang="zh-CN" dirty="0" smtClean="0"/>
          </a:p>
          <a:p>
            <a:pPr marL="648000" indent="-342900">
              <a:spcBef>
                <a:spcPts val="0"/>
              </a:spcBef>
              <a:buFont typeface="Wingdings" pitchFamily="2" charset="2"/>
              <a:buChar char="Ø"/>
            </a:pPr>
            <a:r>
              <a:rPr lang="zh-CN" altLang="zh-CN" dirty="0" smtClean="0">
                <a:solidFill>
                  <a:srgbClr val="0070C0"/>
                </a:solidFill>
              </a:rPr>
              <a:t>内</a:t>
            </a:r>
            <a:r>
              <a:rPr lang="zh-CN" altLang="zh-CN" dirty="0">
                <a:solidFill>
                  <a:srgbClr val="0070C0"/>
                </a:solidFill>
              </a:rPr>
              <a:t>部中</a:t>
            </a:r>
            <a:r>
              <a:rPr lang="zh-CN" altLang="zh-CN" dirty="0" smtClean="0">
                <a:solidFill>
                  <a:srgbClr val="0070C0"/>
                </a:solidFill>
              </a:rPr>
              <a:t>断</a:t>
            </a:r>
            <a:r>
              <a:rPr lang="zh-CN" altLang="en-US" dirty="0" smtClean="0"/>
              <a:t>：</a:t>
            </a:r>
            <a:r>
              <a:rPr lang="zh-CN" altLang="zh-CN" dirty="0" smtClean="0"/>
              <a:t>也</a:t>
            </a:r>
            <a:r>
              <a:rPr lang="zh-CN" altLang="zh-CN" dirty="0"/>
              <a:t>称软件中断</a:t>
            </a:r>
            <a:r>
              <a:rPr lang="zh-CN" altLang="zh-CN" dirty="0" smtClean="0"/>
              <a:t>，由</a:t>
            </a:r>
            <a:r>
              <a:rPr lang="zh-CN" altLang="zh-CN" dirty="0"/>
              <a:t>主机内部产生或者由程序预先安排产生的中断。</a:t>
            </a:r>
            <a:endParaRPr lang="zh-CN" altLang="en-US" dirty="0"/>
          </a:p>
        </p:txBody>
      </p:sp>
      <p:grpSp>
        <p:nvGrpSpPr>
          <p:cNvPr id="37" name="组合 36"/>
          <p:cNvGrpSpPr/>
          <p:nvPr/>
        </p:nvGrpSpPr>
        <p:grpSpPr>
          <a:xfrm>
            <a:off x="448657" y="4941168"/>
            <a:ext cx="8208912" cy="1366698"/>
            <a:chOff x="448657" y="4941168"/>
            <a:chExt cx="8208912" cy="1366698"/>
          </a:xfrm>
          <a:solidFill>
            <a:srgbClr val="F4FCE4">
              <a:alpha val="50196"/>
            </a:srgbClr>
          </a:solidFill>
        </p:grpSpPr>
        <p:sp>
          <p:nvSpPr>
            <p:cNvPr id="55" name="Text Box 50"/>
            <p:cNvSpPr txBox="1">
              <a:spLocks noChangeArrowheads="1"/>
            </p:cNvSpPr>
            <p:nvPr/>
          </p:nvSpPr>
          <p:spPr bwMode="auto">
            <a:xfrm>
              <a:off x="448657" y="4941168"/>
              <a:ext cx="8208912" cy="1366698"/>
            </a:xfrm>
            <a:prstGeom prst="rect">
              <a:avLst/>
            </a:prstGeom>
            <a:grpFill/>
            <a:ln w="9525">
              <a:solidFill>
                <a:srgbClr val="00B050"/>
              </a:solidFill>
              <a:prstDash val="solid"/>
              <a:miter lim="800000"/>
              <a:headEnd/>
              <a:tailEnd/>
            </a:ln>
            <a:effectLst/>
            <a:extLst/>
          </p:spPr>
          <p:txBody>
            <a:bodyPr wrap="square" tIns="108000" bIns="72000">
              <a:spAutoFit/>
            </a:bodyPr>
            <a:lstStyle>
              <a:defPPr>
                <a:defRPr lang="zh-CN"/>
              </a:defPPr>
              <a:lvl1pPr>
                <a:lnSpc>
                  <a:spcPct val="90000"/>
                </a:lnSpc>
                <a:spcBef>
                  <a:spcPts val="300"/>
                </a:spcBef>
                <a:defRPr sz="2400">
                  <a:solidFill>
                    <a:srgbClr val="0070C0"/>
                  </a:solidFill>
                  <a:latin typeface="黑体" pitchFamily="49" charset="-122"/>
                  <a:ea typeface="黑体" pitchFamily="49" charset="-122"/>
                  <a:cs typeface="Times New Roman" pitchFamily="18" charset="0"/>
                </a:defRPr>
              </a:lvl1pPr>
            </a:lstStyle>
            <a:p>
              <a:pPr>
                <a:lnSpc>
                  <a:spcPct val="100000"/>
                </a:lnSpc>
                <a:spcBef>
                  <a:spcPts val="0"/>
                </a:spcBef>
                <a:spcAft>
                  <a:spcPts val="600"/>
                </a:spcAft>
              </a:pPr>
              <a:r>
                <a:rPr lang="zh-CN" altLang="zh-CN" dirty="0">
                  <a:solidFill>
                    <a:srgbClr val="002060"/>
                  </a:solidFill>
                  <a:latin typeface="Times New Roman" pitchFamily="18" charset="0"/>
                  <a:ea typeface="宋体" pitchFamily="2" charset="-122"/>
                </a:rPr>
                <a:t>能够引起</a:t>
              </a:r>
              <a:r>
                <a:rPr lang="en-US" altLang="zh-CN" dirty="0">
                  <a:solidFill>
                    <a:srgbClr val="002060"/>
                  </a:solidFill>
                  <a:latin typeface="Times New Roman" pitchFamily="18" charset="0"/>
                  <a:ea typeface="宋体" pitchFamily="2" charset="-122"/>
                </a:rPr>
                <a:t>CPU</a:t>
              </a:r>
              <a:r>
                <a:rPr lang="zh-CN" altLang="zh-CN" dirty="0">
                  <a:solidFill>
                    <a:srgbClr val="002060"/>
                  </a:solidFill>
                  <a:latin typeface="Times New Roman" pitchFamily="18" charset="0"/>
                  <a:ea typeface="宋体" pitchFamily="2" charset="-122"/>
                </a:rPr>
                <a:t>中断的中断源</a:t>
              </a:r>
              <a:r>
                <a:rPr lang="zh-CN" altLang="en-US" dirty="0">
                  <a:solidFill>
                    <a:srgbClr val="002060"/>
                  </a:solidFill>
                  <a:latin typeface="Times New Roman" pitchFamily="18" charset="0"/>
                  <a:ea typeface="宋体" pitchFamily="2" charset="-122"/>
                </a:rPr>
                <a:t>：</a:t>
              </a:r>
            </a:p>
            <a:p>
              <a:pPr marL="576000" indent="-342900" fontAlgn="base">
                <a:lnSpc>
                  <a:spcPct val="100000"/>
                </a:lnSpc>
                <a:spcBef>
                  <a:spcPts val="0"/>
                </a:spcBef>
                <a:buFont typeface="Wingdings" pitchFamily="2" charset="2"/>
                <a:buChar char="v"/>
              </a:pPr>
              <a:r>
                <a:rPr kumimoji="1" lang="en-US" altLang="zh-CN" dirty="0" smtClean="0">
                  <a:solidFill>
                    <a:srgbClr val="002060"/>
                  </a:solidFill>
                  <a:latin typeface="宋体" pitchFamily="2" charset="-122"/>
                  <a:ea typeface="宋体" pitchFamily="2" charset="-122"/>
                  <a:cs typeface="+mn-cs"/>
                </a:rPr>
                <a:t> </a:t>
              </a:r>
              <a:r>
                <a:rPr kumimoji="1" lang="zh-CN" altLang="zh-CN" dirty="0" smtClean="0">
                  <a:solidFill>
                    <a:srgbClr val="002060"/>
                  </a:solidFill>
                  <a:latin typeface="宋体" pitchFamily="2" charset="-122"/>
                  <a:ea typeface="宋体" pitchFamily="2" charset="-122"/>
                  <a:cs typeface="+mn-cs"/>
                </a:rPr>
                <a:t>数</a:t>
              </a:r>
              <a:r>
                <a:rPr kumimoji="1" lang="zh-CN" altLang="zh-CN" dirty="0" smtClean="0">
                  <a:solidFill>
                    <a:srgbClr val="002060"/>
                  </a:solidFill>
                  <a:latin typeface="Times New Roman" pitchFamily="18" charset="0"/>
                  <a:ea typeface="宋体" pitchFamily="2" charset="-122"/>
                </a:rPr>
                <a:t>据</a:t>
              </a:r>
              <a:r>
                <a:rPr kumimoji="1" lang="en-US" altLang="zh-CN" dirty="0" smtClean="0">
                  <a:solidFill>
                    <a:srgbClr val="002060"/>
                  </a:solidFill>
                  <a:latin typeface="Times New Roman" pitchFamily="18" charset="0"/>
                  <a:ea typeface="宋体" pitchFamily="2" charset="-122"/>
                </a:rPr>
                <a:t>I/O</a:t>
              </a:r>
              <a:r>
                <a:rPr kumimoji="1" lang="zh-CN" altLang="zh-CN" dirty="0" smtClean="0">
                  <a:solidFill>
                    <a:srgbClr val="002060"/>
                  </a:solidFill>
                  <a:latin typeface="宋体" pitchFamily="2" charset="-122"/>
                  <a:ea typeface="宋体" pitchFamily="2" charset="-122"/>
                  <a:cs typeface="+mn-cs"/>
                </a:rPr>
                <a:t>设</a:t>
              </a:r>
              <a:r>
                <a:rPr kumimoji="1" lang="zh-CN" altLang="zh-CN" dirty="0">
                  <a:solidFill>
                    <a:srgbClr val="002060"/>
                  </a:solidFill>
                  <a:latin typeface="宋体" pitchFamily="2" charset="-122"/>
                  <a:ea typeface="宋体" pitchFamily="2" charset="-122"/>
                  <a:cs typeface="+mn-cs"/>
                </a:rPr>
                <a:t>备请求中</a:t>
              </a:r>
              <a:r>
                <a:rPr kumimoji="1" lang="zh-CN" altLang="zh-CN" dirty="0" smtClean="0">
                  <a:solidFill>
                    <a:srgbClr val="002060"/>
                  </a:solidFill>
                  <a:latin typeface="宋体" pitchFamily="2" charset="-122"/>
                  <a:ea typeface="宋体" pitchFamily="2" charset="-122"/>
                  <a:cs typeface="+mn-cs"/>
                </a:rPr>
                <a:t>断</a:t>
              </a:r>
              <a:endParaRPr kumimoji="1" lang="zh-CN" altLang="zh-CN" dirty="0">
                <a:solidFill>
                  <a:srgbClr val="002060"/>
                </a:solidFill>
                <a:latin typeface="宋体" pitchFamily="2" charset="-122"/>
                <a:ea typeface="宋体" pitchFamily="2" charset="-122"/>
                <a:cs typeface="+mn-cs"/>
              </a:endParaRPr>
            </a:p>
            <a:p>
              <a:pPr marL="576000" indent="-342900" fontAlgn="base">
                <a:lnSpc>
                  <a:spcPct val="100000"/>
                </a:lnSpc>
                <a:spcBef>
                  <a:spcPts val="0"/>
                </a:spcBef>
                <a:buFont typeface="Wingdings" pitchFamily="2" charset="2"/>
                <a:buChar char="v"/>
              </a:pPr>
              <a:r>
                <a:rPr kumimoji="1" lang="en-US" altLang="zh-CN" dirty="0" smtClean="0">
                  <a:solidFill>
                    <a:srgbClr val="002060"/>
                  </a:solidFill>
                  <a:latin typeface="宋体" pitchFamily="2" charset="-122"/>
                  <a:ea typeface="宋体" pitchFamily="2" charset="-122"/>
                  <a:cs typeface="+mn-cs"/>
                </a:rPr>
                <a:t> </a:t>
              </a:r>
              <a:r>
                <a:rPr kumimoji="1" lang="zh-CN" altLang="zh-CN" dirty="0" smtClean="0">
                  <a:solidFill>
                    <a:srgbClr val="002060"/>
                  </a:solidFill>
                  <a:latin typeface="宋体" pitchFamily="2" charset="-122"/>
                  <a:ea typeface="宋体" pitchFamily="2" charset="-122"/>
                  <a:cs typeface="+mn-cs"/>
                </a:rPr>
                <a:t>故</a:t>
              </a:r>
              <a:r>
                <a:rPr kumimoji="1" lang="zh-CN" altLang="zh-CN" dirty="0">
                  <a:solidFill>
                    <a:srgbClr val="002060"/>
                  </a:solidFill>
                  <a:latin typeface="宋体" pitchFamily="2" charset="-122"/>
                  <a:ea typeface="宋体" pitchFamily="2" charset="-122"/>
                  <a:cs typeface="+mn-cs"/>
                </a:rPr>
                <a:t>障报警强迫中</a:t>
              </a:r>
              <a:r>
                <a:rPr kumimoji="1" lang="zh-CN" altLang="zh-CN" dirty="0" smtClean="0">
                  <a:solidFill>
                    <a:srgbClr val="002060"/>
                  </a:solidFill>
                  <a:latin typeface="宋体" pitchFamily="2" charset="-122"/>
                  <a:ea typeface="宋体" pitchFamily="2" charset="-122"/>
                  <a:cs typeface="+mn-cs"/>
                </a:rPr>
                <a:t>断</a:t>
              </a:r>
              <a:endParaRPr kumimoji="1" lang="zh-CN" altLang="zh-CN" dirty="0">
                <a:solidFill>
                  <a:srgbClr val="002060"/>
                </a:solidFill>
                <a:latin typeface="宋体" pitchFamily="2" charset="-122"/>
                <a:ea typeface="宋体" pitchFamily="2" charset="-122"/>
                <a:cs typeface="+mn-cs"/>
              </a:endParaRPr>
            </a:p>
          </p:txBody>
        </p:sp>
        <p:sp>
          <p:nvSpPr>
            <p:cNvPr id="57" name="Text Box 50"/>
            <p:cNvSpPr txBox="1">
              <a:spLocks noChangeArrowheads="1"/>
            </p:cNvSpPr>
            <p:nvPr/>
          </p:nvSpPr>
          <p:spPr bwMode="auto">
            <a:xfrm>
              <a:off x="4427984" y="5018113"/>
              <a:ext cx="4229585" cy="1289753"/>
            </a:xfrm>
            <a:prstGeom prst="rect">
              <a:avLst/>
            </a:prstGeom>
            <a:noFill/>
            <a:ln w="9525">
              <a:noFill/>
              <a:prstDash val="dash"/>
              <a:miter lim="800000"/>
              <a:headEnd/>
              <a:tailEnd/>
            </a:ln>
            <a:effectLst/>
            <a:extLst/>
          </p:spPr>
          <p:txBody>
            <a:bodyPr wrap="square" tIns="108000" bIns="72000">
              <a:spAutoFit/>
            </a:bodyPr>
            <a:lstStyle>
              <a:defPPr>
                <a:defRPr lang="zh-CN"/>
              </a:defPPr>
              <a:lvl1pPr>
                <a:lnSpc>
                  <a:spcPct val="90000"/>
                </a:lnSpc>
                <a:spcBef>
                  <a:spcPts val="300"/>
                </a:spcBef>
                <a:defRPr sz="2400">
                  <a:solidFill>
                    <a:srgbClr val="0070C0"/>
                  </a:solidFill>
                  <a:latin typeface="黑体" pitchFamily="49" charset="-122"/>
                  <a:ea typeface="黑体" pitchFamily="49" charset="-122"/>
                  <a:cs typeface="Times New Roman" pitchFamily="18" charset="0"/>
                </a:defRPr>
              </a:lvl1pPr>
            </a:lstStyle>
            <a:p>
              <a:pPr marL="233100" fontAlgn="base">
                <a:lnSpc>
                  <a:spcPct val="100000"/>
                </a:lnSpc>
                <a:spcBef>
                  <a:spcPts val="600"/>
                </a:spcBef>
              </a:pPr>
              <a:endParaRPr kumimoji="1" lang="en-US" altLang="zh-CN" dirty="0">
                <a:solidFill>
                  <a:srgbClr val="002060"/>
                </a:solidFill>
                <a:latin typeface="宋体" pitchFamily="2" charset="-122"/>
                <a:ea typeface="宋体" pitchFamily="2" charset="-122"/>
                <a:cs typeface="+mn-cs"/>
              </a:endParaRPr>
            </a:p>
            <a:p>
              <a:pPr marL="576000" indent="-342900" fontAlgn="base">
                <a:lnSpc>
                  <a:spcPct val="100000"/>
                </a:lnSpc>
                <a:spcBef>
                  <a:spcPts val="0"/>
                </a:spcBef>
                <a:buFont typeface="Wingdings" pitchFamily="2" charset="2"/>
                <a:buChar char="v"/>
              </a:pPr>
              <a:r>
                <a:rPr kumimoji="1" lang="en-US" altLang="zh-CN" dirty="0" smtClean="0">
                  <a:solidFill>
                    <a:srgbClr val="002060"/>
                  </a:solidFill>
                  <a:latin typeface="宋体" pitchFamily="2" charset="-122"/>
                  <a:ea typeface="宋体" pitchFamily="2" charset="-122"/>
                  <a:cs typeface="+mn-cs"/>
                </a:rPr>
                <a:t> </a:t>
              </a:r>
              <a:r>
                <a:rPr kumimoji="1" lang="zh-CN" altLang="zh-CN" dirty="0" smtClean="0">
                  <a:solidFill>
                    <a:srgbClr val="002060"/>
                  </a:solidFill>
                  <a:latin typeface="宋体" pitchFamily="2" charset="-122"/>
                  <a:ea typeface="宋体" pitchFamily="2" charset="-122"/>
                  <a:cs typeface="+mn-cs"/>
                </a:rPr>
                <a:t>实</a:t>
              </a:r>
              <a:r>
                <a:rPr kumimoji="1" lang="zh-CN" altLang="zh-CN" dirty="0">
                  <a:solidFill>
                    <a:srgbClr val="002060"/>
                  </a:solidFill>
                  <a:latin typeface="宋体" pitchFamily="2" charset="-122"/>
                  <a:ea typeface="宋体" pitchFamily="2" charset="-122"/>
                  <a:cs typeface="+mn-cs"/>
                </a:rPr>
                <a:t>时时钟定时请求中</a:t>
              </a:r>
              <a:r>
                <a:rPr kumimoji="1" lang="zh-CN" altLang="zh-CN" dirty="0" smtClean="0">
                  <a:solidFill>
                    <a:srgbClr val="002060"/>
                  </a:solidFill>
                  <a:latin typeface="宋体" pitchFamily="2" charset="-122"/>
                  <a:ea typeface="宋体" pitchFamily="2" charset="-122"/>
                  <a:cs typeface="+mn-cs"/>
                </a:rPr>
                <a:t>断</a:t>
              </a:r>
              <a:endParaRPr kumimoji="1" lang="zh-CN" altLang="zh-CN" dirty="0">
                <a:solidFill>
                  <a:srgbClr val="002060"/>
                </a:solidFill>
                <a:latin typeface="宋体" pitchFamily="2" charset="-122"/>
                <a:ea typeface="宋体" pitchFamily="2" charset="-122"/>
                <a:cs typeface="+mn-cs"/>
              </a:endParaRPr>
            </a:p>
            <a:p>
              <a:pPr marL="576000" indent="-342900" fontAlgn="base">
                <a:lnSpc>
                  <a:spcPct val="100000"/>
                </a:lnSpc>
                <a:spcBef>
                  <a:spcPts val="0"/>
                </a:spcBef>
                <a:buFont typeface="Wingdings" pitchFamily="2" charset="2"/>
                <a:buChar char="v"/>
              </a:pPr>
              <a:r>
                <a:rPr kumimoji="1" lang="en-US" altLang="zh-CN" dirty="0" smtClean="0">
                  <a:solidFill>
                    <a:srgbClr val="002060"/>
                  </a:solidFill>
                  <a:latin typeface="宋体" pitchFamily="2" charset="-122"/>
                  <a:ea typeface="宋体" pitchFamily="2" charset="-122"/>
                  <a:cs typeface="+mn-cs"/>
                </a:rPr>
                <a:t> </a:t>
              </a:r>
              <a:r>
                <a:rPr kumimoji="1" lang="zh-CN" altLang="zh-CN" dirty="0" smtClean="0">
                  <a:solidFill>
                    <a:srgbClr val="002060"/>
                  </a:solidFill>
                  <a:latin typeface="宋体" pitchFamily="2" charset="-122"/>
                  <a:ea typeface="宋体" pitchFamily="2" charset="-122"/>
                  <a:cs typeface="+mn-cs"/>
                </a:rPr>
                <a:t>程</a:t>
              </a:r>
              <a:r>
                <a:rPr kumimoji="1" lang="zh-CN" altLang="zh-CN" dirty="0">
                  <a:solidFill>
                    <a:srgbClr val="002060"/>
                  </a:solidFill>
                  <a:latin typeface="宋体" pitchFamily="2" charset="-122"/>
                  <a:ea typeface="宋体" pitchFamily="2" charset="-122"/>
                  <a:cs typeface="+mn-cs"/>
                </a:rPr>
                <a:t>序调试设置软件中</a:t>
              </a:r>
              <a:r>
                <a:rPr kumimoji="1" lang="zh-CN" altLang="zh-CN" dirty="0" smtClean="0">
                  <a:solidFill>
                    <a:srgbClr val="002060"/>
                  </a:solidFill>
                  <a:latin typeface="宋体" pitchFamily="2" charset="-122"/>
                  <a:ea typeface="宋体" pitchFamily="2" charset="-122"/>
                  <a:cs typeface="+mn-cs"/>
                </a:rPr>
                <a:t>断</a:t>
              </a:r>
              <a:endParaRPr kumimoji="1" lang="zh-CN" altLang="zh-CN" dirty="0">
                <a:solidFill>
                  <a:srgbClr val="002060"/>
                </a:solidFill>
                <a:latin typeface="宋体" pitchFamily="2" charset="-122"/>
                <a:ea typeface="宋体" pitchFamily="2" charset="-122"/>
                <a:cs typeface="+mn-cs"/>
              </a:endParaRPr>
            </a:p>
          </p:txBody>
        </p:sp>
      </p:grpSp>
    </p:spTree>
    <p:extLst>
      <p:ext uri="{BB962C8B-B14F-4D97-AF65-F5344CB8AC3E}">
        <p14:creationId xmlns:p14="http://schemas.microsoft.com/office/powerpoint/2010/main" val="1754126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帮助</a:t>
            </a:r>
            <a:endParaRPr lang="zh-CN" altLang="en-US" dirty="0"/>
          </a:p>
        </p:txBody>
      </p:sp>
    </p:spTree>
    <p:extLst>
      <p:ext uri="{BB962C8B-B14F-4D97-AF65-F5344CB8AC3E}">
        <p14:creationId xmlns:p14="http://schemas.microsoft.com/office/powerpoint/2010/main" val="3827445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16416" y="502961"/>
            <a:ext cx="288150" cy="45719"/>
          </a:xfrm>
        </p:spPr>
        <p:txBody>
          <a:bodyPr>
            <a:normAutofit fontScale="90000"/>
          </a:bodyPr>
          <a:lstStyle/>
          <a:p>
            <a:r>
              <a:rPr lang="zh-CN" altLang="en-US" sz="200" dirty="0" smtClean="0"/>
              <a:t>再见</a:t>
            </a:r>
            <a:endParaRPr lang="zh-CN" altLang="en-US" sz="200" dirty="0"/>
          </a:p>
        </p:txBody>
      </p:sp>
    </p:spTree>
    <p:extLst>
      <p:ext uri="{BB962C8B-B14F-4D97-AF65-F5344CB8AC3E}">
        <p14:creationId xmlns:p14="http://schemas.microsoft.com/office/powerpoint/2010/main" val="1746147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8.1.2  </a:t>
            </a:r>
            <a:r>
              <a:rPr lang="zh-CN" altLang="zh-CN" dirty="0"/>
              <a:t>中断的基本原理</a:t>
            </a:r>
            <a:endParaRPr lang="zh-CN" altLang="en-US" dirty="0"/>
          </a:p>
        </p:txBody>
      </p:sp>
      <p:grpSp>
        <p:nvGrpSpPr>
          <p:cNvPr id="26" name="组合 25"/>
          <p:cNvGrpSpPr/>
          <p:nvPr/>
        </p:nvGrpSpPr>
        <p:grpSpPr>
          <a:xfrm>
            <a:off x="947564" y="1305296"/>
            <a:ext cx="7248872" cy="4788000"/>
            <a:chOff x="563488" y="1218637"/>
            <a:chExt cx="7248872" cy="4788000"/>
          </a:xfrm>
        </p:grpSpPr>
        <p:sp>
          <p:nvSpPr>
            <p:cNvPr id="18" name="矩形 17"/>
            <p:cNvSpPr/>
            <p:nvPr/>
          </p:nvSpPr>
          <p:spPr>
            <a:xfrm>
              <a:off x="563488" y="1218637"/>
              <a:ext cx="7248872" cy="4788000"/>
            </a:xfrm>
            <a:prstGeom prst="rect">
              <a:avLst/>
            </a:prstGeom>
            <a:solidFill>
              <a:schemeClr val="bg1">
                <a:lumMod val="95000"/>
                <a:alpha val="89804"/>
              </a:schemeClr>
            </a:solidFill>
            <a:ln w="3175">
              <a:solidFill>
                <a:srgbClr val="CC66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9" name="Text Box 11"/>
            <p:cNvSpPr txBox="1">
              <a:spLocks noChangeArrowheads="1"/>
            </p:cNvSpPr>
            <p:nvPr/>
          </p:nvSpPr>
          <p:spPr bwMode="auto">
            <a:xfrm>
              <a:off x="801216" y="1340768"/>
              <a:ext cx="5715000" cy="652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30000"/>
                </a:lnSpc>
                <a:buFontTx/>
                <a:buNone/>
              </a:pPr>
              <a:r>
                <a:rPr lang="zh-CN" altLang="en-US" sz="2800" dirty="0" smtClean="0">
                  <a:solidFill>
                    <a:srgbClr val="002060"/>
                  </a:solidFill>
                  <a:latin typeface="Times New Roman" pitchFamily="18" charset="0"/>
                  <a:ea typeface="宋体" pitchFamily="2" charset="-122"/>
                  <a:cs typeface="Times New Roman" pitchFamily="18" charset="0"/>
                </a:rPr>
                <a:t>在中断</a:t>
              </a:r>
              <a:r>
                <a:rPr lang="zh-CN" altLang="en-US" sz="2800" dirty="0">
                  <a:solidFill>
                    <a:srgbClr val="002060"/>
                  </a:solidFill>
                  <a:latin typeface="Times New Roman" pitchFamily="18" charset="0"/>
                  <a:ea typeface="宋体" pitchFamily="2" charset="-122"/>
                  <a:cs typeface="Times New Roman" pitchFamily="18" charset="0"/>
                </a:rPr>
                <a:t>过</a:t>
              </a:r>
              <a:r>
                <a:rPr lang="zh-CN" altLang="en-US" sz="2800" dirty="0" smtClean="0">
                  <a:solidFill>
                    <a:srgbClr val="002060"/>
                  </a:solidFill>
                  <a:latin typeface="Times New Roman" pitchFamily="18" charset="0"/>
                  <a:ea typeface="宋体" pitchFamily="2" charset="-122"/>
                  <a:cs typeface="Times New Roman" pitchFamily="18" charset="0"/>
                </a:rPr>
                <a:t>程中，</a:t>
              </a:r>
              <a:r>
                <a:rPr lang="zh-CN" altLang="en-US" sz="2800" dirty="0">
                  <a:solidFill>
                    <a:srgbClr val="002060"/>
                  </a:solidFill>
                  <a:latin typeface="Times New Roman" pitchFamily="18" charset="0"/>
                  <a:ea typeface="宋体" pitchFamily="2" charset="-122"/>
                  <a:cs typeface="Times New Roman" pitchFamily="18" charset="0"/>
                </a:rPr>
                <a:t>涉</a:t>
              </a:r>
              <a:r>
                <a:rPr lang="zh-CN" altLang="en-US" sz="2800" dirty="0" smtClean="0">
                  <a:solidFill>
                    <a:srgbClr val="002060"/>
                  </a:solidFill>
                  <a:latin typeface="Times New Roman" pitchFamily="18" charset="0"/>
                  <a:ea typeface="宋体" pitchFamily="2" charset="-122"/>
                  <a:cs typeface="Times New Roman" pitchFamily="18" charset="0"/>
                </a:rPr>
                <a:t>及到的问题：</a:t>
              </a:r>
              <a:endParaRPr lang="zh-CN" altLang="en-US" sz="2800" dirty="0">
                <a:solidFill>
                  <a:srgbClr val="002060"/>
                </a:solidFill>
                <a:latin typeface="Times New Roman" pitchFamily="18" charset="0"/>
                <a:ea typeface="宋体" pitchFamily="2" charset="-122"/>
                <a:cs typeface="Times New Roman" pitchFamily="18" charset="0"/>
              </a:endParaRPr>
            </a:p>
          </p:txBody>
        </p:sp>
        <p:grpSp>
          <p:nvGrpSpPr>
            <p:cNvPr id="19" name="组合 18"/>
            <p:cNvGrpSpPr/>
            <p:nvPr/>
          </p:nvGrpSpPr>
          <p:grpSpPr>
            <a:xfrm>
              <a:off x="851520" y="2060848"/>
              <a:ext cx="6672808" cy="3672408"/>
              <a:chOff x="1043608" y="1715814"/>
              <a:chExt cx="6629400" cy="3311234"/>
            </a:xfrm>
          </p:grpSpPr>
          <p:sp>
            <p:nvSpPr>
              <p:cNvPr id="20" name="Text Box 3">
                <a:hlinkClick r:id="rId2" action="ppaction://hlinksldjump"/>
              </p:cNvPr>
              <p:cNvSpPr txBox="1">
                <a:spLocks noChangeArrowheads="1"/>
              </p:cNvSpPr>
              <p:nvPr/>
            </p:nvSpPr>
            <p:spPr bwMode="auto">
              <a:xfrm>
                <a:off x="1043608" y="1715814"/>
                <a:ext cx="6629400" cy="559897"/>
              </a:xfrm>
              <a:prstGeom prst="rect">
                <a:avLst/>
              </a:prstGeom>
              <a:solidFill>
                <a:srgbClr val="EAFAC9">
                  <a:alpha val="54902"/>
                </a:srgbClr>
              </a:solidFill>
              <a:ln w="9525">
                <a:solidFill>
                  <a:srgbClr val="CC66FF"/>
                </a:solidFill>
                <a:prstDash val="dash"/>
                <a:miter lim="800000"/>
                <a:headEnd/>
                <a:tailEnd/>
              </a:ln>
              <a:effectLst/>
              <a:extLst/>
            </p:spPr>
            <p:txBody>
              <a:bodyPr wrap="square">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pPr indent="457200"/>
                <a:r>
                  <a:rPr lang="en-US" altLang="zh-CN" dirty="0">
                    <a:ea typeface="宋体" pitchFamily="2" charset="-122"/>
                  </a:rPr>
                  <a:t>1</a:t>
                </a:r>
                <a:r>
                  <a:rPr lang="zh-CN" altLang="en-US" dirty="0">
                    <a:ea typeface="宋体" pitchFamily="2" charset="-122"/>
                  </a:rPr>
                  <a:t>、中断请求</a:t>
                </a:r>
                <a:endParaRPr lang="zh-CN" altLang="en-US" dirty="0"/>
              </a:p>
            </p:txBody>
          </p:sp>
          <p:sp>
            <p:nvSpPr>
              <p:cNvPr id="21" name="Text Box 4">
                <a:hlinkClick r:id="rId3" action="ppaction://hlinksldjump"/>
              </p:cNvPr>
              <p:cNvSpPr txBox="1">
                <a:spLocks noChangeArrowheads="1"/>
              </p:cNvSpPr>
              <p:nvPr/>
            </p:nvSpPr>
            <p:spPr bwMode="auto">
              <a:xfrm>
                <a:off x="1043608" y="2395170"/>
                <a:ext cx="6629400" cy="559897"/>
              </a:xfrm>
              <a:prstGeom prst="rect">
                <a:avLst/>
              </a:prstGeom>
              <a:solidFill>
                <a:srgbClr val="EAFAC9">
                  <a:alpha val="54902"/>
                </a:srgbClr>
              </a:solidFill>
              <a:ln w="9525">
                <a:solidFill>
                  <a:srgbClr val="CC66FF"/>
                </a:solidFill>
                <a:prstDash val="dash"/>
                <a:miter lim="800000"/>
                <a:headEnd/>
                <a:tailEnd/>
              </a:ln>
              <a:effectLst/>
              <a:extLst/>
            </p:spPr>
            <p:txBody>
              <a:bodyPr>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pPr indent="457200"/>
                <a:r>
                  <a:rPr lang="en-US" altLang="zh-CN" dirty="0">
                    <a:ea typeface="宋体" pitchFamily="2" charset="-122"/>
                  </a:rPr>
                  <a:t>2</a:t>
                </a:r>
                <a:r>
                  <a:rPr lang="zh-CN" altLang="en-US" dirty="0">
                    <a:ea typeface="宋体" pitchFamily="2" charset="-122"/>
                  </a:rPr>
                  <a:t>、中断屏蔽</a:t>
                </a:r>
                <a:endParaRPr lang="zh-CN" altLang="en-US" dirty="0"/>
              </a:p>
            </p:txBody>
          </p:sp>
          <p:sp>
            <p:nvSpPr>
              <p:cNvPr id="22" name="Text Box 5">
                <a:hlinkClick r:id="rId4" action="ppaction://hlinksldjump"/>
              </p:cNvPr>
              <p:cNvSpPr txBox="1">
                <a:spLocks noChangeArrowheads="1"/>
              </p:cNvSpPr>
              <p:nvPr/>
            </p:nvSpPr>
            <p:spPr bwMode="auto">
              <a:xfrm>
                <a:off x="1043608" y="3074202"/>
                <a:ext cx="6629400" cy="559897"/>
              </a:xfrm>
              <a:prstGeom prst="rect">
                <a:avLst/>
              </a:prstGeom>
              <a:solidFill>
                <a:srgbClr val="EAFAC9">
                  <a:alpha val="54902"/>
                </a:srgbClr>
              </a:solidFill>
              <a:ln w="9525">
                <a:solidFill>
                  <a:srgbClr val="CC66FF"/>
                </a:solidFill>
                <a:prstDash val="dash"/>
                <a:miter lim="800000"/>
                <a:headEnd/>
                <a:tailEnd/>
              </a:ln>
              <a:effectLst/>
              <a:extLst/>
            </p:spPr>
            <p:txBody>
              <a:bodyPr wrap="square">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pPr indent="457200">
                  <a:spcAft>
                    <a:spcPct val="20000"/>
                  </a:spcAft>
                </a:pPr>
                <a:r>
                  <a:rPr lang="en-US" altLang="zh-CN" dirty="0">
                    <a:ea typeface="宋体" pitchFamily="2" charset="-122"/>
                  </a:rPr>
                  <a:t>3</a:t>
                </a:r>
                <a:r>
                  <a:rPr lang="zh-CN" altLang="en-US" dirty="0">
                    <a:ea typeface="宋体" pitchFamily="2" charset="-122"/>
                  </a:rPr>
                  <a:t>、中断优先级及中断判优	</a:t>
                </a:r>
              </a:p>
            </p:txBody>
          </p:sp>
          <p:sp>
            <p:nvSpPr>
              <p:cNvPr id="23" name="Text Box 6">
                <a:hlinkClick r:id="rId5" action="ppaction://hlinksldjump"/>
              </p:cNvPr>
              <p:cNvSpPr txBox="1">
                <a:spLocks noChangeArrowheads="1"/>
              </p:cNvSpPr>
              <p:nvPr/>
            </p:nvSpPr>
            <p:spPr bwMode="auto">
              <a:xfrm>
                <a:off x="1043608" y="3753557"/>
                <a:ext cx="6629400" cy="592213"/>
              </a:xfrm>
              <a:prstGeom prst="rect">
                <a:avLst/>
              </a:prstGeom>
              <a:solidFill>
                <a:srgbClr val="EAFAC9">
                  <a:alpha val="54902"/>
                </a:srgbClr>
              </a:solidFill>
              <a:ln w="9525">
                <a:solidFill>
                  <a:srgbClr val="CC66FF"/>
                </a:solidFill>
                <a:prstDash val="dash"/>
                <a:miter lim="800000"/>
                <a:headEnd/>
                <a:tailEnd/>
              </a:ln>
              <a:effectLst/>
              <a:extLst/>
            </p:spPr>
            <p:txBody>
              <a:bodyPr wrap="square">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pPr indent="457200">
                  <a:lnSpc>
                    <a:spcPct val="130000"/>
                  </a:lnSpc>
                </a:pPr>
                <a:r>
                  <a:rPr lang="en-US" altLang="zh-CN" dirty="0">
                    <a:ea typeface="宋体" pitchFamily="2" charset="-122"/>
                  </a:rPr>
                  <a:t>4</a:t>
                </a:r>
                <a:r>
                  <a:rPr lang="zh-CN" altLang="en-US" dirty="0">
                    <a:ea typeface="宋体" pitchFamily="2" charset="-122"/>
                  </a:rPr>
                  <a:t>、中断嵌套</a:t>
                </a:r>
              </a:p>
            </p:txBody>
          </p:sp>
          <p:sp>
            <p:nvSpPr>
              <p:cNvPr id="24" name="Text Box 7">
                <a:hlinkClick r:id="rId6" action="ppaction://hlinksldjump"/>
              </p:cNvPr>
              <p:cNvSpPr txBox="1">
                <a:spLocks noChangeArrowheads="1"/>
              </p:cNvSpPr>
              <p:nvPr/>
            </p:nvSpPr>
            <p:spPr bwMode="auto">
              <a:xfrm>
                <a:off x="1043608" y="4434835"/>
                <a:ext cx="6629400" cy="592213"/>
              </a:xfrm>
              <a:prstGeom prst="rect">
                <a:avLst/>
              </a:prstGeom>
              <a:solidFill>
                <a:srgbClr val="EAFAC9">
                  <a:alpha val="54902"/>
                </a:srgbClr>
              </a:solidFill>
              <a:ln w="9525">
                <a:solidFill>
                  <a:srgbClr val="CC66FF"/>
                </a:solidFill>
                <a:prstDash val="dash"/>
                <a:miter lim="800000"/>
                <a:headEnd/>
                <a:tailEnd/>
              </a:ln>
              <a:effectLst/>
              <a:extLst/>
            </p:spPr>
            <p:txBody>
              <a:bodyPr>
                <a:spAutoFit/>
              </a:bodyPr>
              <a:lstStyle>
                <a:defPPr>
                  <a:defRPr lang="zh-CN"/>
                </a:defPPr>
                <a:lvl1pPr>
                  <a:lnSpc>
                    <a:spcPct val="120000"/>
                  </a:lnSpc>
                  <a:spcBef>
                    <a:spcPts val="600"/>
                  </a:spcBef>
                  <a:spcAft>
                    <a:spcPts val="600"/>
                  </a:spcAft>
                  <a:buFontTx/>
                  <a:buNone/>
                  <a:defRPr sz="2800">
                    <a:solidFill>
                      <a:srgbClr val="002060"/>
                    </a:solidFill>
                    <a:latin typeface="Times New Roman" pitchFamily="18" charset="0"/>
                    <a:ea typeface="楷体_GB2312"/>
                    <a:cs typeface="Times New Roman" pitchFamily="18" charset="0"/>
                  </a:defRPr>
                </a:lvl1pPr>
              </a:lstStyle>
              <a:p>
                <a:pPr indent="457200">
                  <a:lnSpc>
                    <a:spcPct val="130000"/>
                  </a:lnSpc>
                </a:pPr>
                <a:r>
                  <a:rPr lang="en-US" altLang="zh-CN" dirty="0">
                    <a:ea typeface="宋体" pitchFamily="2" charset="-122"/>
                  </a:rPr>
                  <a:t>5</a:t>
                </a:r>
                <a:r>
                  <a:rPr lang="zh-CN" altLang="en-US" dirty="0">
                    <a:ea typeface="宋体" pitchFamily="2" charset="-122"/>
                  </a:rPr>
                  <a:t>、中断响应</a:t>
                </a:r>
              </a:p>
            </p:txBody>
          </p:sp>
        </p:grpSp>
      </p:grpSp>
    </p:spTree>
    <p:extLst>
      <p:ext uri="{BB962C8B-B14F-4D97-AF65-F5344CB8AC3E}">
        <p14:creationId xmlns:p14="http://schemas.microsoft.com/office/powerpoint/2010/main" val="33147646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2441694"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1</a:t>
            </a:r>
            <a:r>
              <a:rPr lang="zh-CN" altLang="zh-CN" sz="3200" b="0" spc="0" dirty="0">
                <a:solidFill>
                  <a:schemeClr val="tx1"/>
                </a:solidFill>
                <a:ea typeface="黑体" pitchFamily="49" charset="-122"/>
              </a:rPr>
              <a:t>．中断</a:t>
            </a:r>
            <a:r>
              <a:rPr lang="zh-CN" altLang="en-US" sz="3200" b="0" spc="0" dirty="0">
                <a:solidFill>
                  <a:schemeClr val="tx1"/>
                </a:solidFill>
                <a:ea typeface="黑体" pitchFamily="49" charset="-122"/>
              </a:rPr>
              <a:t>请求</a:t>
            </a:r>
          </a:p>
        </p:txBody>
      </p:sp>
      <p:sp>
        <p:nvSpPr>
          <p:cNvPr id="10"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8.1.2  </a:t>
            </a:r>
            <a:r>
              <a:rPr lang="zh-CN" altLang="zh-CN" smtClean="0"/>
              <a:t>中断的基本原理</a:t>
            </a:r>
            <a:endParaRPr lang="zh-CN" altLang="en-US" dirty="0"/>
          </a:p>
        </p:txBody>
      </p:sp>
      <p:sp>
        <p:nvSpPr>
          <p:cNvPr id="11" name="Text Box 50"/>
          <p:cNvSpPr txBox="1">
            <a:spLocks noChangeArrowheads="1"/>
          </p:cNvSpPr>
          <p:nvPr/>
        </p:nvSpPr>
        <p:spPr bwMode="auto">
          <a:xfrm>
            <a:off x="611560" y="1888193"/>
            <a:ext cx="7920880" cy="4205103"/>
          </a:xfrm>
          <a:prstGeom prst="rect">
            <a:avLst/>
          </a:prstGeom>
          <a:solidFill>
            <a:srgbClr val="F4FCE4">
              <a:alpha val="50196"/>
            </a:srgbClr>
          </a:solidFill>
          <a:ln w="9525">
            <a:solidFill>
              <a:srgbClr val="FF0000"/>
            </a:solidFill>
            <a:prstDash val="solid"/>
            <a:miter lim="800000"/>
            <a:headEnd/>
            <a:tailEnd/>
          </a:ln>
          <a:effectLst/>
          <a:extLst/>
        </p:spPr>
        <p:txBody>
          <a:bodyPr wrap="square" tIns="108000" bIns="72000">
            <a:spAutoFit/>
          </a:bodyPr>
          <a:lstStyle>
            <a:defPPr>
              <a:defRPr lang="zh-CN"/>
            </a:defPPr>
            <a:lvl1pPr>
              <a:lnSpc>
                <a:spcPct val="90000"/>
              </a:lnSpc>
              <a:spcBef>
                <a:spcPts val="300"/>
              </a:spcBef>
              <a:defRPr sz="2400">
                <a:solidFill>
                  <a:srgbClr val="0070C0"/>
                </a:solidFill>
                <a:latin typeface="黑体" pitchFamily="49" charset="-122"/>
                <a:ea typeface="黑体" pitchFamily="49" charset="-122"/>
                <a:cs typeface="Times New Roman" pitchFamily="18" charset="0"/>
              </a:defRPr>
            </a:lvl1pPr>
          </a:lstStyle>
          <a:p>
            <a:pPr marL="342900" indent="-342900" algn="just">
              <a:lnSpc>
                <a:spcPct val="120000"/>
              </a:lnSpc>
              <a:spcAft>
                <a:spcPts val="300"/>
              </a:spcAft>
              <a:buFont typeface="Wingdings" pitchFamily="2" charset="2"/>
              <a:buChar char="Ø"/>
            </a:pPr>
            <a:r>
              <a:rPr lang="zh-CN" altLang="en-US" dirty="0" smtClean="0">
                <a:solidFill>
                  <a:srgbClr val="002060"/>
                </a:solidFill>
                <a:latin typeface="Times New Roman" pitchFamily="18" charset="0"/>
                <a:ea typeface="宋体" pitchFamily="2" charset="-122"/>
              </a:rPr>
              <a:t>　</a:t>
            </a:r>
            <a:r>
              <a:rPr lang="zh-CN" altLang="zh-CN" b="1" dirty="0" smtClean="0">
                <a:latin typeface="Times New Roman" pitchFamily="18" charset="0"/>
                <a:ea typeface="宋体" pitchFamily="2" charset="-122"/>
              </a:rPr>
              <a:t>对</a:t>
            </a:r>
            <a:r>
              <a:rPr lang="zh-CN" altLang="zh-CN" b="1" dirty="0">
                <a:latin typeface="Times New Roman" pitchFamily="18" charset="0"/>
                <a:ea typeface="宋体" pitchFamily="2" charset="-122"/>
              </a:rPr>
              <a:t>于硬件中断</a:t>
            </a:r>
            <a:r>
              <a:rPr lang="zh-CN" altLang="zh-CN" dirty="0">
                <a:solidFill>
                  <a:srgbClr val="002060"/>
                </a:solidFill>
                <a:latin typeface="Times New Roman" pitchFamily="18" charset="0"/>
                <a:ea typeface="宋体" pitchFamily="2" charset="-122"/>
              </a:rPr>
              <a:t>，因为中断</a:t>
            </a:r>
            <a:r>
              <a:rPr lang="zh-CN" altLang="zh-CN" dirty="0" smtClean="0">
                <a:solidFill>
                  <a:srgbClr val="002060"/>
                </a:solidFill>
                <a:latin typeface="Times New Roman" pitchFamily="18" charset="0"/>
                <a:ea typeface="宋体" pitchFamily="2" charset="-122"/>
              </a:rPr>
              <a:t>源</a:t>
            </a:r>
            <a:r>
              <a:rPr lang="zh-CN" altLang="en-US" dirty="0" smtClean="0">
                <a:solidFill>
                  <a:srgbClr val="002060"/>
                </a:solidFill>
                <a:latin typeface="Times New Roman" pitchFamily="18" charset="0"/>
                <a:ea typeface="宋体" pitchFamily="2" charset="-122"/>
              </a:rPr>
              <a:t>请</a:t>
            </a:r>
            <a:r>
              <a:rPr lang="zh-CN" altLang="zh-CN" dirty="0" smtClean="0">
                <a:solidFill>
                  <a:srgbClr val="002060"/>
                </a:solidFill>
                <a:latin typeface="Times New Roman" pitchFamily="18" charset="0"/>
                <a:ea typeface="宋体" pitchFamily="2" charset="-122"/>
              </a:rPr>
              <a:t>求</a:t>
            </a:r>
            <a:r>
              <a:rPr lang="en-US" altLang="zh-CN" dirty="0">
                <a:solidFill>
                  <a:srgbClr val="002060"/>
                </a:solidFill>
                <a:latin typeface="Times New Roman" pitchFamily="18" charset="0"/>
                <a:ea typeface="宋体" pitchFamily="2" charset="-122"/>
              </a:rPr>
              <a:t>CPU</a:t>
            </a:r>
            <a:r>
              <a:rPr lang="zh-CN" altLang="zh-CN" dirty="0">
                <a:solidFill>
                  <a:srgbClr val="002060"/>
                </a:solidFill>
                <a:latin typeface="Times New Roman" pitchFamily="18" charset="0"/>
                <a:ea typeface="宋体" pitchFamily="2" charset="-122"/>
              </a:rPr>
              <a:t>为其服务的时刻对于</a:t>
            </a:r>
            <a:r>
              <a:rPr lang="en-US" altLang="zh-CN" dirty="0">
                <a:solidFill>
                  <a:srgbClr val="002060"/>
                </a:solidFill>
                <a:latin typeface="Times New Roman" pitchFamily="18" charset="0"/>
                <a:ea typeface="宋体" pitchFamily="2" charset="-122"/>
              </a:rPr>
              <a:t>CPU</a:t>
            </a:r>
            <a:r>
              <a:rPr lang="zh-CN" altLang="zh-CN" dirty="0">
                <a:solidFill>
                  <a:srgbClr val="002060"/>
                </a:solidFill>
                <a:latin typeface="Times New Roman" pitchFamily="18" charset="0"/>
                <a:ea typeface="宋体" pitchFamily="2" charset="-122"/>
              </a:rPr>
              <a:t>而言大多是随机的</a:t>
            </a:r>
            <a:r>
              <a:rPr lang="zh-CN" altLang="zh-CN" dirty="0" smtClean="0">
                <a:solidFill>
                  <a:srgbClr val="002060"/>
                </a:solidFill>
                <a:latin typeface="Times New Roman" pitchFamily="18" charset="0"/>
                <a:ea typeface="宋体" pitchFamily="2" charset="-122"/>
              </a:rPr>
              <a:t>，</a:t>
            </a:r>
            <a:r>
              <a:rPr lang="zh-CN" altLang="en-US" dirty="0" smtClean="0">
                <a:solidFill>
                  <a:srgbClr val="002060"/>
                </a:solidFill>
                <a:latin typeface="Times New Roman" pitchFamily="18" charset="0"/>
                <a:ea typeface="宋体" pitchFamily="2" charset="-122"/>
              </a:rPr>
              <a:t>且</a:t>
            </a:r>
            <a:r>
              <a:rPr lang="zh-CN" altLang="zh-CN" dirty="0" smtClean="0">
                <a:solidFill>
                  <a:srgbClr val="002060"/>
                </a:solidFill>
                <a:latin typeface="Times New Roman" pitchFamily="18" charset="0"/>
                <a:ea typeface="宋体" pitchFamily="2" charset="-122"/>
              </a:rPr>
              <a:t>通</a:t>
            </a:r>
            <a:r>
              <a:rPr lang="zh-CN" altLang="zh-CN" dirty="0">
                <a:solidFill>
                  <a:srgbClr val="002060"/>
                </a:solidFill>
                <a:latin typeface="Times New Roman" pitchFamily="18" charset="0"/>
                <a:ea typeface="宋体" pitchFamily="2" charset="-122"/>
              </a:rPr>
              <a:t>过硬件线路向</a:t>
            </a:r>
            <a:r>
              <a:rPr lang="en-US" altLang="zh-CN" dirty="0">
                <a:solidFill>
                  <a:srgbClr val="002060"/>
                </a:solidFill>
                <a:latin typeface="Times New Roman" pitchFamily="18" charset="0"/>
                <a:ea typeface="宋体" pitchFamily="2" charset="-122"/>
              </a:rPr>
              <a:t>CPU</a:t>
            </a:r>
            <a:r>
              <a:rPr lang="zh-CN" altLang="zh-CN" dirty="0">
                <a:solidFill>
                  <a:srgbClr val="002060"/>
                </a:solidFill>
                <a:latin typeface="Times New Roman" pitchFamily="18" charset="0"/>
                <a:ea typeface="宋体" pitchFamily="2" charset="-122"/>
              </a:rPr>
              <a:t>发出中断请求信号实现</a:t>
            </a:r>
            <a:r>
              <a:rPr lang="zh-CN" altLang="zh-CN" dirty="0" smtClean="0">
                <a:solidFill>
                  <a:srgbClr val="002060"/>
                </a:solidFill>
                <a:latin typeface="Times New Roman" pitchFamily="18" charset="0"/>
                <a:ea typeface="宋体" pitchFamily="2" charset="-122"/>
              </a:rPr>
              <a:t>的</a:t>
            </a:r>
            <a:r>
              <a:rPr lang="zh-CN" altLang="en-US" dirty="0" smtClean="0">
                <a:solidFill>
                  <a:srgbClr val="002060"/>
                </a:solidFill>
                <a:latin typeface="Times New Roman" pitchFamily="18" charset="0"/>
                <a:ea typeface="宋体" pitchFamily="2" charset="-122"/>
              </a:rPr>
              <a:t>，所以</a:t>
            </a:r>
            <a:r>
              <a:rPr lang="en-US" altLang="zh-CN" dirty="0" smtClean="0">
                <a:solidFill>
                  <a:srgbClr val="002060"/>
                </a:solidFill>
                <a:latin typeface="Times New Roman" pitchFamily="18" charset="0"/>
                <a:ea typeface="宋体" pitchFamily="2" charset="-122"/>
              </a:rPr>
              <a:t>CPU</a:t>
            </a:r>
            <a:r>
              <a:rPr lang="zh-CN" altLang="zh-CN" dirty="0">
                <a:solidFill>
                  <a:srgbClr val="002060"/>
                </a:solidFill>
                <a:latin typeface="Times New Roman" pitchFamily="18" charset="0"/>
                <a:ea typeface="宋体" pitchFamily="2" charset="-122"/>
              </a:rPr>
              <a:t>在执行完每条指令后，自动检测中断请求输入线，以确定是否有外部发来的中断请求信号。</a:t>
            </a:r>
          </a:p>
          <a:p>
            <a:pPr marL="342900" indent="-342900" algn="just">
              <a:lnSpc>
                <a:spcPct val="120000"/>
              </a:lnSpc>
              <a:spcAft>
                <a:spcPts val="300"/>
              </a:spcAft>
              <a:buFont typeface="Wingdings" pitchFamily="2" charset="2"/>
              <a:buChar char="Ø"/>
            </a:pPr>
            <a:r>
              <a:rPr lang="zh-CN" altLang="en-US" dirty="0" smtClean="0">
                <a:solidFill>
                  <a:srgbClr val="002060"/>
                </a:solidFill>
                <a:latin typeface="Times New Roman" pitchFamily="18" charset="0"/>
                <a:ea typeface="宋体" pitchFamily="2" charset="-122"/>
              </a:rPr>
              <a:t>　</a:t>
            </a:r>
            <a:r>
              <a:rPr lang="zh-CN" altLang="en-US" b="1" dirty="0">
                <a:latin typeface="Times New Roman" pitchFamily="18" charset="0"/>
                <a:ea typeface="宋体" pitchFamily="2" charset="-122"/>
              </a:rPr>
              <a:t>对</a:t>
            </a:r>
            <a:r>
              <a:rPr lang="zh-CN" altLang="zh-CN" b="1" dirty="0">
                <a:latin typeface="Times New Roman" pitchFamily="18" charset="0"/>
                <a:ea typeface="宋体" pitchFamily="2" charset="-122"/>
              </a:rPr>
              <a:t>于软件中断</a:t>
            </a:r>
            <a:r>
              <a:rPr lang="zh-CN" altLang="zh-CN" dirty="0">
                <a:solidFill>
                  <a:srgbClr val="002060"/>
                </a:solidFill>
                <a:latin typeface="Times New Roman" pitchFamily="18" charset="0"/>
                <a:ea typeface="宋体" pitchFamily="2" charset="-122"/>
              </a:rPr>
              <a:t>，因为是在</a:t>
            </a:r>
            <a:r>
              <a:rPr lang="en-US" altLang="zh-CN" dirty="0">
                <a:solidFill>
                  <a:srgbClr val="002060"/>
                </a:solidFill>
                <a:latin typeface="Times New Roman" pitchFamily="18" charset="0"/>
                <a:ea typeface="宋体" pitchFamily="2" charset="-122"/>
              </a:rPr>
              <a:t>CPU</a:t>
            </a:r>
            <a:r>
              <a:rPr lang="zh-CN" altLang="zh-CN" dirty="0">
                <a:solidFill>
                  <a:srgbClr val="002060"/>
                </a:solidFill>
                <a:latin typeface="Times New Roman" pitchFamily="18" charset="0"/>
                <a:ea typeface="宋体" pitchFamily="2" charset="-122"/>
              </a:rPr>
              <a:t>运行程序过程中，由于指令执行时发生错误，或者执行到预先编制好的中断指令时产生的，所以无需硬件中断请求，</a:t>
            </a:r>
            <a:r>
              <a:rPr lang="en-US" altLang="zh-CN" dirty="0">
                <a:solidFill>
                  <a:srgbClr val="002060"/>
                </a:solidFill>
                <a:latin typeface="Times New Roman" pitchFamily="18" charset="0"/>
                <a:ea typeface="宋体" pitchFamily="2" charset="-122"/>
              </a:rPr>
              <a:t>CPU</a:t>
            </a:r>
            <a:r>
              <a:rPr lang="zh-CN" altLang="zh-CN" dirty="0">
                <a:solidFill>
                  <a:srgbClr val="002060"/>
                </a:solidFill>
                <a:latin typeface="Times New Roman" pitchFamily="18" charset="0"/>
                <a:ea typeface="宋体" pitchFamily="2" charset="-122"/>
              </a:rPr>
              <a:t>会自动调用相应的中断服务子程序，完成相应的处理功能。</a:t>
            </a:r>
          </a:p>
        </p:txBody>
      </p:sp>
    </p:spTree>
    <p:extLst>
      <p:ext uri="{BB962C8B-B14F-4D97-AF65-F5344CB8AC3E}">
        <p14:creationId xmlns:p14="http://schemas.microsoft.com/office/powerpoint/2010/main" val="1949551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2441694"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2</a:t>
            </a:r>
            <a:r>
              <a:rPr lang="zh-CN" altLang="zh-CN" sz="3200" b="0" spc="0" dirty="0">
                <a:solidFill>
                  <a:schemeClr val="tx1"/>
                </a:solidFill>
                <a:ea typeface="黑体" pitchFamily="49" charset="-122"/>
              </a:rPr>
              <a:t>．中断</a:t>
            </a:r>
            <a:r>
              <a:rPr lang="zh-CN" altLang="en-US" sz="3200" b="0" spc="0" dirty="0">
                <a:solidFill>
                  <a:schemeClr val="tx1"/>
                </a:solidFill>
                <a:ea typeface="黑体" pitchFamily="49" charset="-122"/>
              </a:rPr>
              <a:t>屏蔽</a:t>
            </a:r>
          </a:p>
        </p:txBody>
      </p:sp>
      <p:sp>
        <p:nvSpPr>
          <p:cNvPr id="10"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8.1.2  </a:t>
            </a:r>
            <a:r>
              <a:rPr lang="zh-CN" altLang="zh-CN" dirty="0" smtClean="0"/>
              <a:t>中断的基本原理</a:t>
            </a:r>
            <a:endParaRPr lang="zh-CN" altLang="en-US" dirty="0"/>
          </a:p>
        </p:txBody>
      </p:sp>
      <p:sp>
        <p:nvSpPr>
          <p:cNvPr id="4" name="Text Box 50"/>
          <p:cNvSpPr txBox="1">
            <a:spLocks noChangeArrowheads="1"/>
          </p:cNvSpPr>
          <p:nvPr/>
        </p:nvSpPr>
        <p:spPr bwMode="auto">
          <a:xfrm>
            <a:off x="395536" y="1844824"/>
            <a:ext cx="8352928" cy="4398297"/>
          </a:xfrm>
          <a:prstGeom prst="rect">
            <a:avLst/>
          </a:prstGeom>
          <a:solidFill>
            <a:schemeClr val="accent4">
              <a:lumMod val="20000"/>
              <a:lumOff val="80000"/>
              <a:alpha val="50196"/>
            </a:schemeClr>
          </a:solidFill>
          <a:ln w="9525">
            <a:solidFill>
              <a:srgbClr val="00B050"/>
            </a:solidFill>
            <a:prstDash val="solid"/>
            <a:miter lim="800000"/>
            <a:headEnd/>
            <a:tailEnd/>
          </a:ln>
          <a:effectLst/>
          <a:extLst/>
        </p:spPr>
        <p:txBody>
          <a:bodyPr wrap="square" tIns="108000" bIns="72000">
            <a:spAutoFit/>
          </a:bodyPr>
          <a:lstStyle>
            <a:defPPr>
              <a:defRPr lang="zh-CN"/>
            </a:defPPr>
            <a:lvl1pPr algn="just">
              <a:lnSpc>
                <a:spcPct val="120000"/>
              </a:lnSpc>
              <a:spcBef>
                <a:spcPts val="300"/>
              </a:spcBef>
              <a:spcAft>
                <a:spcPts val="300"/>
              </a:spcAft>
              <a:defRPr sz="2400">
                <a:solidFill>
                  <a:srgbClr val="002060"/>
                </a:solidFill>
                <a:latin typeface="Times New Roman" pitchFamily="18" charset="0"/>
                <a:ea typeface="宋体" pitchFamily="2" charset="-122"/>
                <a:cs typeface="Times New Roman" pitchFamily="18" charset="0"/>
              </a:defRPr>
            </a:lvl1pPr>
          </a:lstStyle>
          <a:p>
            <a:pPr>
              <a:lnSpc>
                <a:spcPct val="100000"/>
              </a:lnSpc>
            </a:pPr>
            <a:r>
              <a:rPr lang="zh-CN" altLang="en-US" dirty="0"/>
              <a:t>　　</a:t>
            </a:r>
            <a:r>
              <a:rPr lang="zh-CN" altLang="en-US" dirty="0" smtClean="0"/>
              <a:t>在</a:t>
            </a:r>
            <a:r>
              <a:rPr lang="zh-CN" altLang="zh-CN" dirty="0" smtClean="0"/>
              <a:t>微</a:t>
            </a:r>
            <a:r>
              <a:rPr lang="zh-CN" altLang="zh-CN" dirty="0"/>
              <a:t>型计算机系统</a:t>
            </a:r>
            <a:r>
              <a:rPr lang="zh-CN" altLang="zh-CN" dirty="0" smtClean="0"/>
              <a:t>中</a:t>
            </a:r>
            <a:r>
              <a:rPr lang="zh-CN" altLang="en-US" dirty="0" smtClean="0"/>
              <a:t>，</a:t>
            </a:r>
            <a:r>
              <a:rPr lang="zh-CN" altLang="zh-CN" dirty="0" smtClean="0"/>
              <a:t>大</a:t>
            </a:r>
            <a:r>
              <a:rPr lang="zh-CN" altLang="zh-CN" dirty="0"/>
              <a:t>部分中断源是可屏蔽的，称为</a:t>
            </a:r>
            <a:r>
              <a:rPr lang="zh-CN" altLang="zh-CN" dirty="0">
                <a:solidFill>
                  <a:srgbClr val="0070C0"/>
                </a:solidFill>
                <a:latin typeface="黑体" pitchFamily="49" charset="-122"/>
                <a:ea typeface="黑体" pitchFamily="49" charset="-122"/>
              </a:rPr>
              <a:t>可屏蔽中断</a:t>
            </a:r>
            <a:r>
              <a:rPr lang="zh-CN" altLang="zh-CN" dirty="0"/>
              <a:t>；但有个别的中断请求，如电源故障、内存校验出错等，无论在什么情况下都要求不受限制地立即被</a:t>
            </a:r>
            <a:r>
              <a:rPr lang="en-US" altLang="zh-CN" dirty="0"/>
              <a:t>CPU</a:t>
            </a:r>
            <a:r>
              <a:rPr lang="zh-CN" altLang="zh-CN" dirty="0"/>
              <a:t>响应，不能被屏蔽，这种中断称为</a:t>
            </a:r>
            <a:r>
              <a:rPr lang="zh-CN" altLang="zh-CN" dirty="0">
                <a:solidFill>
                  <a:srgbClr val="0070C0"/>
                </a:solidFill>
                <a:latin typeface="黑体" pitchFamily="49" charset="-122"/>
                <a:ea typeface="黑体" pitchFamily="49" charset="-122"/>
              </a:rPr>
              <a:t>非屏蔽中断</a:t>
            </a:r>
            <a:r>
              <a:rPr lang="zh-CN" altLang="zh-CN" dirty="0"/>
              <a:t>。</a:t>
            </a:r>
          </a:p>
          <a:p>
            <a:pPr marL="342900" indent="-342900">
              <a:lnSpc>
                <a:spcPct val="100000"/>
              </a:lnSpc>
              <a:buFont typeface="Wingdings" pitchFamily="2" charset="2"/>
              <a:buChar char="Ø"/>
            </a:pPr>
            <a:r>
              <a:rPr lang="zh-CN" altLang="en-US" dirty="0" smtClean="0"/>
              <a:t>　</a:t>
            </a:r>
            <a:r>
              <a:rPr lang="zh-CN" altLang="zh-CN" dirty="0" smtClean="0"/>
              <a:t>对</a:t>
            </a:r>
            <a:r>
              <a:rPr lang="zh-CN" altLang="zh-CN" dirty="0"/>
              <a:t>于</a:t>
            </a:r>
            <a:r>
              <a:rPr lang="zh-CN" altLang="zh-CN" i="1" dirty="0"/>
              <a:t>可屏蔽中断</a:t>
            </a:r>
            <a:r>
              <a:rPr lang="zh-CN" altLang="zh-CN" dirty="0"/>
              <a:t>，</a:t>
            </a:r>
            <a:r>
              <a:rPr lang="zh-CN" altLang="zh-CN" dirty="0" smtClean="0"/>
              <a:t>可人</a:t>
            </a:r>
            <a:r>
              <a:rPr lang="zh-CN" altLang="zh-CN" dirty="0"/>
              <a:t>为地控</a:t>
            </a:r>
            <a:r>
              <a:rPr lang="zh-CN" altLang="zh-CN" dirty="0" smtClean="0"/>
              <a:t>制是否</a:t>
            </a:r>
            <a:r>
              <a:rPr lang="zh-CN" altLang="en-US" dirty="0" smtClean="0"/>
              <a:t>对其</a:t>
            </a:r>
            <a:r>
              <a:rPr lang="zh-CN" altLang="zh-CN" dirty="0" smtClean="0"/>
              <a:t>屏</a:t>
            </a:r>
            <a:r>
              <a:rPr lang="zh-CN" altLang="zh-CN" dirty="0"/>
              <a:t>蔽。在</a:t>
            </a:r>
            <a:r>
              <a:rPr lang="en-US" altLang="zh-CN" dirty="0"/>
              <a:t>CPU</a:t>
            </a:r>
            <a:r>
              <a:rPr lang="zh-CN" altLang="zh-CN" dirty="0"/>
              <a:t>内部有一个中断允许标志位</a:t>
            </a:r>
            <a:r>
              <a:rPr lang="en-US" altLang="zh-CN" dirty="0"/>
              <a:t>IF</a:t>
            </a:r>
            <a:r>
              <a:rPr lang="zh-CN" altLang="zh-CN" dirty="0"/>
              <a:t>，</a:t>
            </a:r>
            <a:r>
              <a:rPr lang="zh-CN" altLang="zh-CN" dirty="0" smtClean="0"/>
              <a:t>当</a:t>
            </a:r>
            <a:r>
              <a:rPr lang="en-US" altLang="zh-CN" dirty="0" smtClean="0"/>
              <a:t>IF=1</a:t>
            </a:r>
            <a:r>
              <a:rPr lang="zh-CN" altLang="zh-CN" dirty="0" smtClean="0"/>
              <a:t>时允</a:t>
            </a:r>
            <a:r>
              <a:rPr lang="zh-CN" altLang="zh-CN" dirty="0"/>
              <a:t>许</a:t>
            </a:r>
            <a:r>
              <a:rPr lang="en-US" altLang="zh-CN" dirty="0"/>
              <a:t>CPU</a:t>
            </a:r>
            <a:r>
              <a:rPr lang="zh-CN" altLang="zh-CN" dirty="0"/>
              <a:t>响应所有中断</a:t>
            </a:r>
            <a:r>
              <a:rPr lang="zh-CN" altLang="zh-CN" dirty="0" smtClean="0"/>
              <a:t>，</a:t>
            </a:r>
            <a:r>
              <a:rPr lang="en-US" altLang="zh-CN" dirty="0" smtClean="0"/>
              <a:t>=0</a:t>
            </a:r>
            <a:r>
              <a:rPr lang="zh-CN" altLang="zh-CN" dirty="0" smtClean="0"/>
              <a:t>时</a:t>
            </a:r>
            <a:r>
              <a:rPr lang="zh-CN" altLang="en-US" dirty="0" smtClean="0"/>
              <a:t>将屏蔽掉</a:t>
            </a:r>
            <a:r>
              <a:rPr lang="zh-CN" altLang="zh-CN" dirty="0" smtClean="0"/>
              <a:t>所</a:t>
            </a:r>
            <a:r>
              <a:rPr lang="zh-CN" altLang="zh-CN" dirty="0"/>
              <a:t>有可屏蔽中断源的请</a:t>
            </a:r>
            <a:r>
              <a:rPr lang="zh-CN" altLang="zh-CN" dirty="0" smtClean="0"/>
              <a:t>求。另</a:t>
            </a:r>
            <a:r>
              <a:rPr lang="zh-CN" altLang="zh-CN" dirty="0"/>
              <a:t>外，在计算机硬件系统中有一个中断屏蔽寄存器，其中每一位对应一个可屏</a:t>
            </a:r>
            <a:r>
              <a:rPr lang="zh-CN" altLang="zh-CN" dirty="0" smtClean="0"/>
              <a:t>蔽中</a:t>
            </a:r>
            <a:r>
              <a:rPr lang="zh-CN" altLang="zh-CN" dirty="0"/>
              <a:t>断源，某位为</a:t>
            </a:r>
            <a:r>
              <a:rPr lang="en-US" altLang="zh-CN" dirty="0" smtClean="0"/>
              <a:t>1（</a:t>
            </a:r>
            <a:r>
              <a:rPr lang="zh-CN" altLang="en-US" dirty="0" smtClean="0"/>
              <a:t>或</a:t>
            </a:r>
            <a:r>
              <a:rPr lang="en-US" altLang="zh-CN" dirty="0" smtClean="0"/>
              <a:t>0）</a:t>
            </a:r>
            <a:r>
              <a:rPr lang="zh-CN" altLang="zh-CN" dirty="0" smtClean="0"/>
              <a:t>时</a:t>
            </a:r>
            <a:r>
              <a:rPr lang="zh-CN" altLang="zh-CN" dirty="0"/>
              <a:t>，表明屏</a:t>
            </a:r>
            <a:r>
              <a:rPr lang="zh-CN" altLang="zh-CN" dirty="0" smtClean="0"/>
              <a:t>蔽</a:t>
            </a:r>
            <a:r>
              <a:rPr lang="zh-CN" altLang="en-US" dirty="0" smtClean="0"/>
              <a:t>（或允许）</a:t>
            </a:r>
            <a:r>
              <a:rPr lang="zh-CN" altLang="zh-CN" dirty="0" smtClean="0"/>
              <a:t>该</a:t>
            </a:r>
            <a:r>
              <a:rPr lang="zh-CN" altLang="zh-CN" dirty="0"/>
              <a:t>位对应的中断源的中断请</a:t>
            </a:r>
            <a:r>
              <a:rPr lang="zh-CN" altLang="zh-CN" dirty="0" smtClean="0"/>
              <a:t>求</a:t>
            </a:r>
            <a:r>
              <a:rPr lang="zh-CN" altLang="en-US" dirty="0" smtClean="0"/>
              <a:t>。</a:t>
            </a:r>
            <a:endParaRPr lang="zh-CN" altLang="zh-CN" dirty="0"/>
          </a:p>
          <a:p>
            <a:pPr marL="342900" indent="-342900">
              <a:lnSpc>
                <a:spcPct val="100000"/>
              </a:lnSpc>
              <a:buFont typeface="Wingdings" pitchFamily="2" charset="2"/>
              <a:buChar char="Ø"/>
            </a:pPr>
            <a:r>
              <a:rPr lang="zh-CN" altLang="en-US" dirty="0" smtClean="0"/>
              <a:t>　对于</a:t>
            </a:r>
            <a:r>
              <a:rPr lang="zh-CN" altLang="zh-CN" i="1" dirty="0"/>
              <a:t>非屏蔽中断</a:t>
            </a:r>
            <a:r>
              <a:rPr lang="zh-CN" altLang="zh-CN" dirty="0" smtClean="0"/>
              <a:t>，</a:t>
            </a:r>
            <a:r>
              <a:rPr lang="en-US" altLang="zh-CN" dirty="0" smtClean="0"/>
              <a:t>CPU</a:t>
            </a:r>
            <a:r>
              <a:rPr lang="zh-CN" altLang="zh-CN" dirty="0"/>
              <a:t>应该立即响应</a:t>
            </a:r>
            <a:r>
              <a:rPr lang="zh-CN" altLang="zh-CN" dirty="0" smtClean="0"/>
              <a:t>，不</a:t>
            </a:r>
            <a:r>
              <a:rPr lang="zh-CN" altLang="zh-CN" dirty="0"/>
              <a:t>受</a:t>
            </a:r>
            <a:r>
              <a:rPr lang="en-US" altLang="zh-CN" dirty="0" smtClean="0"/>
              <a:t>IF</a:t>
            </a:r>
            <a:r>
              <a:rPr lang="zh-CN" altLang="zh-CN" dirty="0" smtClean="0"/>
              <a:t>的</a:t>
            </a:r>
            <a:r>
              <a:rPr lang="zh-CN" altLang="zh-CN" dirty="0"/>
              <a:t>影响。</a:t>
            </a:r>
          </a:p>
        </p:txBody>
      </p:sp>
    </p:spTree>
    <p:extLst>
      <p:ext uri="{BB962C8B-B14F-4D97-AF65-F5344CB8AC3E}">
        <p14:creationId xmlns:p14="http://schemas.microsoft.com/office/powerpoint/2010/main" val="1454755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4903907"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3</a:t>
            </a:r>
            <a:r>
              <a:rPr lang="zh-CN" altLang="zh-CN" sz="3200" b="0" spc="0" dirty="0">
                <a:solidFill>
                  <a:schemeClr val="tx1"/>
                </a:solidFill>
                <a:ea typeface="黑体" pitchFamily="49" charset="-122"/>
              </a:rPr>
              <a:t>．中断</a:t>
            </a:r>
            <a:r>
              <a:rPr lang="zh-CN" altLang="en-US" sz="3200" b="0" spc="0" dirty="0">
                <a:solidFill>
                  <a:schemeClr val="tx1"/>
                </a:solidFill>
                <a:ea typeface="黑体" pitchFamily="49" charset="-122"/>
              </a:rPr>
              <a:t>优先级及中断判优</a:t>
            </a:r>
          </a:p>
        </p:txBody>
      </p:sp>
      <p:sp>
        <p:nvSpPr>
          <p:cNvPr id="10"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8.1.2  </a:t>
            </a:r>
            <a:r>
              <a:rPr lang="zh-CN" altLang="zh-CN" smtClean="0"/>
              <a:t>中断的基本原理</a:t>
            </a:r>
            <a:endParaRPr lang="zh-CN" altLang="en-US" dirty="0"/>
          </a:p>
        </p:txBody>
      </p:sp>
      <p:sp>
        <p:nvSpPr>
          <p:cNvPr id="4" name="Text Box 50"/>
          <p:cNvSpPr txBox="1">
            <a:spLocks noChangeArrowheads="1"/>
          </p:cNvSpPr>
          <p:nvPr/>
        </p:nvSpPr>
        <p:spPr bwMode="auto">
          <a:xfrm>
            <a:off x="395536" y="1859165"/>
            <a:ext cx="8352928" cy="1659085"/>
          </a:xfrm>
          <a:prstGeom prst="rect">
            <a:avLst/>
          </a:prstGeom>
          <a:noFill/>
          <a:ln w="9525">
            <a:solidFill>
              <a:srgbClr val="0070C0"/>
            </a:solidFill>
            <a:prstDash val="solid"/>
            <a:miter lim="800000"/>
            <a:headEnd/>
            <a:tailEnd/>
          </a:ln>
          <a:effectLst/>
          <a:extLst/>
        </p:spPr>
        <p:txBody>
          <a:bodyPr wrap="square" tIns="108000" bIns="72000">
            <a:spAutoFit/>
          </a:bodyPr>
          <a:lstStyle>
            <a:defPPr>
              <a:defRPr lang="zh-CN"/>
            </a:defPPr>
            <a:lvl1pPr algn="just">
              <a:lnSpc>
                <a:spcPct val="120000"/>
              </a:lnSpc>
              <a:spcBef>
                <a:spcPts val="300"/>
              </a:spcBef>
              <a:spcAft>
                <a:spcPts val="300"/>
              </a:spcAft>
              <a:defRPr sz="2400">
                <a:solidFill>
                  <a:srgbClr val="002060"/>
                </a:solidFill>
                <a:latin typeface="Times New Roman" pitchFamily="18" charset="0"/>
                <a:ea typeface="宋体" pitchFamily="2" charset="-122"/>
                <a:cs typeface="Times New Roman" pitchFamily="18" charset="0"/>
              </a:defRPr>
            </a:lvl1pPr>
          </a:lstStyle>
          <a:p>
            <a:pPr>
              <a:lnSpc>
                <a:spcPct val="100000"/>
              </a:lnSpc>
            </a:pPr>
            <a:r>
              <a:rPr lang="zh-CN" altLang="en-US" dirty="0"/>
              <a:t>　　</a:t>
            </a:r>
            <a:r>
              <a:rPr lang="zh-CN" altLang="en-US" dirty="0" smtClean="0">
                <a:solidFill>
                  <a:srgbClr val="0070C0"/>
                </a:solidFill>
                <a:latin typeface="黑体" pitchFamily="49" charset="-122"/>
                <a:ea typeface="黑体" pitchFamily="49" charset="-122"/>
              </a:rPr>
              <a:t>中断先行级</a:t>
            </a:r>
            <a:r>
              <a:rPr lang="zh-CN" altLang="en-US" dirty="0" smtClean="0"/>
              <a:t>：系统</a:t>
            </a:r>
            <a:r>
              <a:rPr lang="zh-CN" altLang="zh-CN" dirty="0"/>
              <a:t>根据任务的轻重缓急</a:t>
            </a:r>
            <a:r>
              <a:rPr lang="zh-CN" altLang="en-US" dirty="0" smtClean="0"/>
              <a:t>为</a:t>
            </a:r>
            <a:r>
              <a:rPr lang="zh-CN" altLang="zh-CN" dirty="0" smtClean="0"/>
              <a:t>每</a:t>
            </a:r>
            <a:r>
              <a:rPr lang="zh-CN" altLang="zh-CN" dirty="0"/>
              <a:t>个中断源指定一个被</a:t>
            </a:r>
            <a:r>
              <a:rPr lang="en-US" altLang="zh-CN" dirty="0"/>
              <a:t>CPU</a:t>
            </a:r>
            <a:r>
              <a:rPr lang="zh-CN" altLang="zh-CN" dirty="0"/>
              <a:t>优先响应的顺序，即中断优先级。当多个中断源同时申请中断时</a:t>
            </a:r>
            <a:r>
              <a:rPr lang="zh-CN" altLang="zh-CN" dirty="0" smtClean="0"/>
              <a:t>，</a:t>
            </a:r>
            <a:r>
              <a:rPr lang="en-US" altLang="zh-CN" dirty="0" smtClean="0"/>
              <a:t>CPU</a:t>
            </a:r>
            <a:r>
              <a:rPr lang="zh-CN" altLang="zh-CN" dirty="0" smtClean="0"/>
              <a:t>先</a:t>
            </a:r>
            <a:r>
              <a:rPr lang="zh-CN" altLang="zh-CN" dirty="0"/>
              <a:t>响应中断优先级高的，处理完后再响应低优先级的中断请求</a:t>
            </a:r>
            <a:r>
              <a:rPr lang="zh-CN" altLang="zh-CN" dirty="0" smtClean="0"/>
              <a:t>。</a:t>
            </a:r>
            <a:endParaRPr lang="zh-CN" altLang="zh-CN" dirty="0"/>
          </a:p>
        </p:txBody>
      </p:sp>
      <p:sp>
        <p:nvSpPr>
          <p:cNvPr id="5" name="Text Box 50"/>
          <p:cNvSpPr txBox="1">
            <a:spLocks noChangeArrowheads="1"/>
          </p:cNvSpPr>
          <p:nvPr/>
        </p:nvSpPr>
        <p:spPr bwMode="auto">
          <a:xfrm>
            <a:off x="395536" y="3615996"/>
            <a:ext cx="8352928" cy="551090"/>
          </a:xfrm>
          <a:prstGeom prst="rect">
            <a:avLst/>
          </a:prstGeom>
          <a:noFill/>
          <a:ln w="9525">
            <a:solidFill>
              <a:srgbClr val="0070C0"/>
            </a:solidFill>
            <a:prstDash val="solid"/>
            <a:miter lim="800000"/>
            <a:headEnd/>
            <a:tailEnd/>
          </a:ln>
          <a:effectLst/>
          <a:extLst/>
        </p:spPr>
        <p:txBody>
          <a:bodyPr wrap="square" tIns="108000" bIns="72000">
            <a:spAutoFit/>
          </a:bodyPr>
          <a:lstStyle>
            <a:defPPr>
              <a:defRPr lang="zh-CN"/>
            </a:defPPr>
            <a:lvl1pPr algn="just">
              <a:lnSpc>
                <a:spcPct val="120000"/>
              </a:lnSpc>
              <a:spcBef>
                <a:spcPts val="300"/>
              </a:spcBef>
              <a:spcAft>
                <a:spcPts val="300"/>
              </a:spcAft>
              <a:defRPr sz="2400">
                <a:solidFill>
                  <a:srgbClr val="002060"/>
                </a:solidFill>
                <a:latin typeface="Times New Roman" pitchFamily="18" charset="0"/>
                <a:ea typeface="宋体" pitchFamily="2" charset="-122"/>
                <a:cs typeface="Times New Roman" pitchFamily="18" charset="0"/>
              </a:defRPr>
            </a:lvl1pPr>
          </a:lstStyle>
          <a:p>
            <a:pPr>
              <a:lnSpc>
                <a:spcPct val="100000"/>
              </a:lnSpc>
            </a:pPr>
            <a:r>
              <a:rPr lang="zh-CN" altLang="en-US" dirty="0"/>
              <a:t>　</a:t>
            </a:r>
            <a:r>
              <a:rPr lang="zh-CN" altLang="en-US" dirty="0" smtClean="0"/>
              <a:t>　</a:t>
            </a:r>
            <a:r>
              <a:rPr lang="zh-CN" altLang="zh-CN" dirty="0">
                <a:solidFill>
                  <a:srgbClr val="0070C0"/>
                </a:solidFill>
                <a:latin typeface="黑体" pitchFamily="49" charset="-122"/>
                <a:ea typeface="黑体" pitchFamily="49" charset="-122"/>
              </a:rPr>
              <a:t>中断判优</a:t>
            </a:r>
            <a:r>
              <a:rPr lang="zh-CN" altLang="zh-CN" dirty="0"/>
              <a:t>的方</a:t>
            </a:r>
            <a:r>
              <a:rPr lang="zh-CN" altLang="zh-CN" dirty="0" smtClean="0"/>
              <a:t>法</a:t>
            </a:r>
            <a:r>
              <a:rPr lang="zh-CN" altLang="en-US" dirty="0" smtClean="0"/>
              <a:t>：</a:t>
            </a:r>
            <a:r>
              <a:rPr lang="zh-CN" altLang="zh-CN" dirty="0" smtClean="0"/>
              <a:t>有</a:t>
            </a:r>
            <a:r>
              <a:rPr lang="zh-CN" altLang="zh-CN" b="1" dirty="0">
                <a:latin typeface="黑体" pitchFamily="49" charset="-122"/>
                <a:ea typeface="黑体" pitchFamily="49" charset="-122"/>
              </a:rPr>
              <a:t>软件查询法</a:t>
            </a:r>
            <a:r>
              <a:rPr lang="zh-CN" altLang="zh-CN" dirty="0"/>
              <a:t>和</a:t>
            </a:r>
            <a:r>
              <a:rPr lang="zh-CN" altLang="zh-CN" b="1" dirty="0">
                <a:latin typeface="黑体" pitchFamily="49" charset="-122"/>
                <a:ea typeface="黑体" pitchFamily="49" charset="-122"/>
              </a:rPr>
              <a:t>硬件排队法</a:t>
            </a:r>
            <a:r>
              <a:rPr lang="zh-CN" altLang="zh-CN" dirty="0" smtClean="0"/>
              <a:t>。</a:t>
            </a:r>
            <a:endParaRPr lang="zh-CN" altLang="zh-CN" dirty="0"/>
          </a:p>
        </p:txBody>
      </p:sp>
      <p:sp>
        <p:nvSpPr>
          <p:cNvPr id="13"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6" name="组合 35"/>
          <p:cNvGrpSpPr/>
          <p:nvPr/>
        </p:nvGrpSpPr>
        <p:grpSpPr>
          <a:xfrm>
            <a:off x="395536" y="4249525"/>
            <a:ext cx="8424936" cy="2085111"/>
            <a:chOff x="395536" y="4205983"/>
            <a:chExt cx="8424936" cy="2085111"/>
          </a:xfrm>
        </p:grpSpPr>
        <p:sp>
          <p:nvSpPr>
            <p:cNvPr id="34" name="矩形 33"/>
            <p:cNvSpPr/>
            <p:nvPr/>
          </p:nvSpPr>
          <p:spPr>
            <a:xfrm>
              <a:off x="395536" y="4239094"/>
              <a:ext cx="8352928" cy="2052000"/>
            </a:xfrm>
            <a:prstGeom prst="rect">
              <a:avLst/>
            </a:prstGeom>
            <a:solidFill>
              <a:schemeClr val="bg1">
                <a:lumMod val="85000"/>
                <a:alpha val="89804"/>
              </a:schemeClr>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grpSp>
          <p:nvGrpSpPr>
            <p:cNvPr id="33" name="组合 32"/>
            <p:cNvGrpSpPr/>
            <p:nvPr/>
          </p:nvGrpSpPr>
          <p:grpSpPr>
            <a:xfrm>
              <a:off x="472077" y="4912701"/>
              <a:ext cx="8348395" cy="1294892"/>
              <a:chOff x="323528" y="4797151"/>
              <a:chExt cx="8348395" cy="1294892"/>
            </a:xfrm>
          </p:grpSpPr>
          <p:sp>
            <p:nvSpPr>
              <p:cNvPr id="20" name="Rectangle 16"/>
              <p:cNvSpPr>
                <a:spLocks noChangeArrowheads="1"/>
              </p:cNvSpPr>
              <p:nvPr/>
            </p:nvSpPr>
            <p:spPr bwMode="auto">
              <a:xfrm>
                <a:off x="1432114" y="4797151"/>
                <a:ext cx="6048672" cy="1224000"/>
              </a:xfrm>
              <a:prstGeom prst="rect">
                <a:avLst/>
              </a:prstGeom>
              <a:solidFill>
                <a:srgbClr val="E9EAE0">
                  <a:alpha val="50196"/>
                </a:srgbClr>
              </a:solidFill>
              <a:ln w="9525">
                <a:solidFill>
                  <a:srgbClr val="000000"/>
                </a:solidFill>
                <a:miter lim="800000"/>
                <a:headEnd/>
                <a:tailEnd/>
              </a:ln>
              <a:extLst/>
            </p:spPr>
            <p:txBody>
              <a:bodyPr vert="horz" wrap="none" lIns="91440" tIns="45720" rIns="91440" bIns="45720" numCol="1" anchor="ctr"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30" name="Rectangle 26"/>
              <p:cNvSpPr>
                <a:spLocks noChangeArrowheads="1"/>
              </p:cNvSpPr>
              <p:nvPr/>
            </p:nvSpPr>
            <p:spPr bwMode="auto">
              <a:xfrm>
                <a:off x="3608970" y="5509728"/>
                <a:ext cx="1686459" cy="397133"/>
              </a:xfrm>
              <a:prstGeom prst="rect">
                <a:avLst/>
              </a:prstGeom>
              <a:solidFill>
                <a:srgbClr val="CCCCFF"/>
              </a:solidFill>
              <a:ln w="9525">
                <a:solidFill>
                  <a:srgbClr val="000000"/>
                </a:solidFill>
                <a:miter lim="800000"/>
                <a:headEnd/>
                <a:tailEnd/>
              </a:ln>
              <a:extLst/>
            </p:spPr>
            <p:txBody>
              <a:bodyPr vert="horz" wrap="none" lIns="91440" tIns="45720" rIns="91440" bIns="45720" numCol="1" anchor="ctr"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1" name="Rectangle 17"/>
              <p:cNvSpPr>
                <a:spLocks noChangeArrowheads="1"/>
              </p:cNvSpPr>
              <p:nvPr/>
            </p:nvSpPr>
            <p:spPr bwMode="auto">
              <a:xfrm>
                <a:off x="5622546" y="4910275"/>
                <a:ext cx="1689165" cy="394725"/>
              </a:xfrm>
              <a:prstGeom prst="rect">
                <a:avLst/>
              </a:prstGeom>
              <a:solidFill>
                <a:srgbClr val="CCCCFF"/>
              </a:solidFill>
              <a:ln w="9525">
                <a:solidFill>
                  <a:srgbClr val="000000"/>
                </a:solidFill>
                <a:miter lim="800000"/>
                <a:headEnd/>
                <a:tailEnd/>
              </a:ln>
              <a:extLst/>
            </p:spPr>
            <p:txBody>
              <a:bodyPr vert="horz" wrap="none" lIns="91440" tIns="45720" rIns="91440" bIns="45720" numCol="1" anchor="ctr"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8" name="Rectangle 24"/>
              <p:cNvSpPr>
                <a:spLocks noChangeArrowheads="1"/>
              </p:cNvSpPr>
              <p:nvPr/>
            </p:nvSpPr>
            <p:spPr bwMode="auto">
              <a:xfrm>
                <a:off x="3641454" y="4910275"/>
                <a:ext cx="1613369" cy="394725"/>
              </a:xfrm>
              <a:prstGeom prst="rect">
                <a:avLst/>
              </a:prstGeom>
              <a:solidFill>
                <a:srgbClr val="CCCCFF"/>
              </a:solidFill>
              <a:ln w="9525">
                <a:solidFill>
                  <a:srgbClr val="000000"/>
                </a:solidFill>
                <a:miter lim="800000"/>
                <a:headEnd/>
                <a:tailEnd/>
              </a:ln>
              <a:extLst/>
            </p:spPr>
            <p:txBody>
              <a:bodyPr vert="horz" wrap="none" lIns="91440" tIns="45720" rIns="91440" bIns="45720" numCol="1" anchor="ctr"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9" name="Rectangle 25"/>
              <p:cNvSpPr>
                <a:spLocks noChangeArrowheads="1"/>
              </p:cNvSpPr>
              <p:nvPr/>
            </p:nvSpPr>
            <p:spPr bwMode="auto">
              <a:xfrm>
                <a:off x="1596234" y="4910275"/>
                <a:ext cx="1686459" cy="394725"/>
              </a:xfrm>
              <a:prstGeom prst="rect">
                <a:avLst/>
              </a:prstGeom>
              <a:solidFill>
                <a:srgbClr val="CCCCFF"/>
              </a:solidFill>
              <a:ln w="9525">
                <a:solidFill>
                  <a:srgbClr val="000000"/>
                </a:solidFill>
                <a:miter lim="800000"/>
                <a:headEnd/>
                <a:tailEnd/>
              </a:ln>
              <a:extLst/>
            </p:spPr>
            <p:txBody>
              <a:bodyPr vert="horz" wrap="none" lIns="91440" tIns="45720" rIns="91440" bIns="45720" numCol="1" anchor="ctr"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7" name="Text Box 4"/>
              <p:cNvSpPr txBox="1">
                <a:spLocks noChangeArrowheads="1"/>
              </p:cNvSpPr>
              <p:nvPr/>
            </p:nvSpPr>
            <p:spPr bwMode="auto">
              <a:xfrm>
                <a:off x="1336362" y="4922309"/>
                <a:ext cx="2184546" cy="56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spc="-100" normalizeH="0" dirty="0" smtClean="0">
                    <a:ln>
                      <a:noFill/>
                    </a:ln>
                    <a:effectLst/>
                    <a:latin typeface="Times New Roman" pitchFamily="18" charset="0"/>
                    <a:ea typeface="宋体" pitchFamily="2" charset="-122"/>
                    <a:cs typeface="Times New Roman" pitchFamily="18" charset="0"/>
                  </a:rPr>
                  <a:t>中断服务寄存器</a:t>
                </a:r>
              </a:p>
            </p:txBody>
          </p:sp>
          <p:sp>
            <p:nvSpPr>
              <p:cNvPr id="8" name="Text Box 5"/>
              <p:cNvSpPr txBox="1">
                <a:spLocks noChangeArrowheads="1"/>
              </p:cNvSpPr>
              <p:nvPr/>
            </p:nvSpPr>
            <p:spPr bwMode="auto">
              <a:xfrm>
                <a:off x="3408652" y="4922309"/>
                <a:ext cx="2076266" cy="56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spc="-100" normalizeH="0" smtClean="0">
                    <a:ln>
                      <a:noFill/>
                    </a:ln>
                    <a:effectLst/>
                    <a:latin typeface="Times New Roman" pitchFamily="18" charset="0"/>
                    <a:ea typeface="宋体" pitchFamily="2" charset="-122"/>
                    <a:cs typeface="Times New Roman" pitchFamily="18" charset="0"/>
                  </a:rPr>
                  <a:t>优先级裁决器</a:t>
                </a:r>
              </a:p>
            </p:txBody>
          </p:sp>
          <p:sp>
            <p:nvSpPr>
              <p:cNvPr id="9" name="Text Box 6"/>
              <p:cNvSpPr txBox="1">
                <a:spLocks noChangeArrowheads="1"/>
              </p:cNvSpPr>
              <p:nvPr/>
            </p:nvSpPr>
            <p:spPr bwMode="auto">
              <a:xfrm>
                <a:off x="5479076" y="4929530"/>
                <a:ext cx="1951743" cy="56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spc="-100" normalizeH="0" smtClean="0">
                    <a:ln>
                      <a:noFill/>
                    </a:ln>
                    <a:effectLst/>
                    <a:latin typeface="Times New Roman" pitchFamily="18" charset="0"/>
                    <a:ea typeface="宋体" pitchFamily="2" charset="-122"/>
                    <a:cs typeface="Times New Roman" pitchFamily="18" charset="0"/>
                  </a:rPr>
                  <a:t>中断请求寄存器</a:t>
                </a:r>
              </a:p>
            </p:txBody>
          </p:sp>
          <p:sp>
            <p:nvSpPr>
              <p:cNvPr id="11" name="Text Box 7"/>
              <p:cNvSpPr txBox="1">
                <a:spLocks noChangeArrowheads="1"/>
              </p:cNvSpPr>
              <p:nvPr/>
            </p:nvSpPr>
            <p:spPr bwMode="auto">
              <a:xfrm>
                <a:off x="3322028" y="5526577"/>
                <a:ext cx="2235978" cy="5439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type="none" w="sm" len="sm"/>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spc="-100" normalizeH="0" dirty="0" smtClean="0">
                    <a:ln>
                      <a:noFill/>
                    </a:ln>
                    <a:effectLst/>
                    <a:latin typeface="Times New Roman" pitchFamily="18" charset="0"/>
                    <a:ea typeface="宋体" pitchFamily="2" charset="-122"/>
                    <a:cs typeface="Times New Roman" pitchFamily="18" charset="0"/>
                  </a:rPr>
                  <a:t>中断屏蔽寄存器</a:t>
                </a:r>
              </a:p>
            </p:txBody>
          </p:sp>
          <p:sp>
            <p:nvSpPr>
              <p:cNvPr id="12" name="Text Box 8"/>
              <p:cNvSpPr txBox="1">
                <a:spLocks noChangeArrowheads="1"/>
              </p:cNvSpPr>
              <p:nvPr/>
            </p:nvSpPr>
            <p:spPr bwMode="auto">
              <a:xfrm>
                <a:off x="323528" y="4915089"/>
                <a:ext cx="871652" cy="5222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type="none" w="sm" len="sm"/>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effectLst/>
                    <a:latin typeface="Times New Roman" pitchFamily="18" charset="0"/>
                    <a:ea typeface="宋体" pitchFamily="2" charset="-122"/>
                    <a:cs typeface="Times New Roman" pitchFamily="18" charset="0"/>
                  </a:rPr>
                  <a:t>INT</a:t>
                </a:r>
                <a:endParaRPr kumimoji="0" lang="zh-CN" altLang="zh-CN" sz="2000" b="0" i="0" u="none" strike="noStrike" cap="none" normalizeH="0" baseline="0" dirty="0" smtClean="0">
                  <a:ln>
                    <a:noFill/>
                  </a:ln>
                  <a:effectLst/>
                  <a:latin typeface="Times New Roman" pitchFamily="18" charset="0"/>
                  <a:ea typeface="宋体" pitchFamily="2" charset="-122"/>
                  <a:cs typeface="Times New Roman"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995192918"/>
                  </p:ext>
                </p:extLst>
              </p:nvPr>
            </p:nvGraphicFramePr>
            <p:xfrm>
              <a:off x="367070" y="5474252"/>
              <a:ext cx="720004" cy="347523"/>
            </p:xfrm>
            <a:graphic>
              <a:graphicData uri="http://schemas.openxmlformats.org/presentationml/2006/ole">
                <mc:AlternateContent xmlns:mc="http://schemas.openxmlformats.org/markup-compatibility/2006">
                  <mc:Choice xmlns:v="urn:schemas-microsoft-com:vml" Requires="v">
                    <p:oleObj spid="_x0000_s29036" r:id="rId3" imgW="329914" imgH="177646" progId="Equation.DSMT4">
                      <p:embed/>
                    </p:oleObj>
                  </mc:Choice>
                  <mc:Fallback>
                    <p:oleObj r:id="rId3" imgW="329914" imgH="177646" progId="Equation.DSMT4">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070" y="5474252"/>
                            <a:ext cx="720004" cy="347523"/>
                          </a:xfrm>
                          <a:prstGeom prst="rect">
                            <a:avLst/>
                          </a:prstGeom>
                          <a:noFill/>
                        </p:spPr>
                      </p:pic>
                    </p:oleObj>
                  </mc:Fallback>
                </mc:AlternateContent>
              </a:graphicData>
            </a:graphic>
          </p:graphicFrame>
          <p:sp>
            <p:nvSpPr>
              <p:cNvPr id="17" name="Text Box 13"/>
              <p:cNvSpPr txBox="1">
                <a:spLocks noChangeArrowheads="1"/>
              </p:cNvSpPr>
              <p:nvPr/>
            </p:nvSpPr>
            <p:spPr bwMode="auto">
              <a:xfrm>
                <a:off x="7605367" y="4922309"/>
                <a:ext cx="1066556" cy="52229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type="none" w="sm" len="sm"/>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effectLst/>
                    <a:latin typeface="Times New Roman" pitchFamily="18" charset="0"/>
                    <a:ea typeface="宋体" pitchFamily="2" charset="-122"/>
                    <a:cs typeface="Times New Roman" pitchFamily="18" charset="0"/>
                  </a:rPr>
                  <a:t>IR0</a:t>
                </a:r>
                <a:endParaRPr kumimoji="0" lang="zh-CN" altLang="zh-CN" sz="2000" b="0" i="0" u="none" strike="noStrike" cap="none" normalizeH="0" baseline="0" smtClean="0">
                  <a:ln>
                    <a:noFill/>
                  </a:ln>
                  <a:effectLst/>
                  <a:latin typeface="Times New Roman" pitchFamily="18" charset="0"/>
                  <a:ea typeface="宋体" pitchFamily="2" charset="-122"/>
                  <a:cs typeface="Times New Roman" pitchFamily="18" charset="0"/>
                </a:endParaRPr>
              </a:p>
            </p:txBody>
          </p:sp>
          <p:sp>
            <p:nvSpPr>
              <p:cNvPr id="18" name="Text Box 14"/>
              <p:cNvSpPr txBox="1">
                <a:spLocks noChangeArrowheads="1"/>
              </p:cNvSpPr>
              <p:nvPr/>
            </p:nvSpPr>
            <p:spPr bwMode="auto">
              <a:xfrm>
                <a:off x="7599953" y="5567347"/>
                <a:ext cx="1066556" cy="52469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type="none" w="sm" len="sm"/>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effectLst/>
                    <a:latin typeface="Times New Roman" pitchFamily="18" charset="0"/>
                    <a:ea typeface="宋体" pitchFamily="2" charset="-122"/>
                    <a:cs typeface="Times New Roman" pitchFamily="18" charset="0"/>
                  </a:rPr>
                  <a:t>IRn</a:t>
                </a:r>
                <a:endParaRPr kumimoji="0" lang="zh-CN" altLang="zh-CN" sz="2000" b="0" i="0" u="none" strike="noStrike" cap="none" normalizeH="0" baseline="0" smtClean="0">
                  <a:ln>
                    <a:noFill/>
                  </a:ln>
                  <a:effectLst/>
                  <a:latin typeface="Times New Roman" pitchFamily="18" charset="0"/>
                  <a:ea typeface="宋体" pitchFamily="2" charset="-122"/>
                  <a:cs typeface="Times New Roman" pitchFamily="18" charset="0"/>
                </a:endParaRPr>
              </a:p>
            </p:txBody>
          </p:sp>
          <p:sp>
            <p:nvSpPr>
              <p:cNvPr id="19" name="Text Box 15"/>
              <p:cNvSpPr txBox="1">
                <a:spLocks noChangeArrowheads="1"/>
              </p:cNvSpPr>
              <p:nvPr/>
            </p:nvSpPr>
            <p:spPr bwMode="auto">
              <a:xfrm>
                <a:off x="7462301" y="5107711"/>
                <a:ext cx="546813" cy="65466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type="none" w="sm" len="sm"/>
                  </a14:hiddenLine>
                </a:ext>
              </a:extLst>
            </p:spPr>
            <p:txBody>
              <a:bodyPr vert="eaVert"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smtClean="0">
                    <a:ln>
                      <a:noFill/>
                    </a:ln>
                    <a:effectLst/>
                    <a:latin typeface="Times New Roman" pitchFamily="18" charset="0"/>
                    <a:ea typeface="宋体" pitchFamily="2" charset="-122"/>
                    <a:cs typeface="Times New Roman" pitchFamily="18" charset="0"/>
                  </a:rPr>
                  <a:t>…</a:t>
                </a:r>
              </a:p>
            </p:txBody>
          </p:sp>
          <p:sp>
            <p:nvSpPr>
              <p:cNvPr id="22" name="Line 18"/>
              <p:cNvSpPr>
                <a:spLocks noChangeShapeType="1"/>
              </p:cNvSpPr>
              <p:nvPr/>
            </p:nvSpPr>
            <p:spPr bwMode="auto">
              <a:xfrm flipH="1">
                <a:off x="5254823" y="5098010"/>
                <a:ext cx="360001" cy="0"/>
              </a:xfrm>
              <a:prstGeom prst="line">
                <a:avLst/>
              </a:prstGeom>
              <a:noFill/>
              <a:ln w="9525">
                <a:solidFill>
                  <a:srgbClr val="000000"/>
                </a:solidFill>
                <a:round/>
                <a:headEnd type="none" w="sm" len="me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3" name="Line 19"/>
              <p:cNvSpPr>
                <a:spLocks noChangeShapeType="1"/>
              </p:cNvSpPr>
              <p:nvPr/>
            </p:nvSpPr>
            <p:spPr bwMode="auto">
              <a:xfrm flipH="1">
                <a:off x="3290408" y="5098010"/>
                <a:ext cx="360001" cy="0"/>
              </a:xfrm>
              <a:prstGeom prst="line">
                <a:avLst/>
              </a:prstGeom>
              <a:noFill/>
              <a:ln w="9525">
                <a:solidFill>
                  <a:srgbClr val="000000"/>
                </a:solidFill>
                <a:round/>
                <a:headEnd type="stealth" w="sm" len="me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4" name="Line 20"/>
              <p:cNvSpPr>
                <a:spLocks noChangeShapeType="1"/>
              </p:cNvSpPr>
              <p:nvPr/>
            </p:nvSpPr>
            <p:spPr bwMode="auto">
              <a:xfrm flipH="1">
                <a:off x="7480786" y="5100416"/>
                <a:ext cx="360000" cy="0"/>
              </a:xfrm>
              <a:prstGeom prst="line">
                <a:avLst/>
              </a:prstGeom>
              <a:noFill/>
              <a:ln w="9525">
                <a:solidFill>
                  <a:srgbClr val="000000"/>
                </a:solidFill>
                <a:round/>
                <a:headEnd type="none" w="sm" len="me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5" name="Line 21"/>
              <p:cNvSpPr>
                <a:spLocks noChangeShapeType="1"/>
              </p:cNvSpPr>
              <p:nvPr/>
            </p:nvSpPr>
            <p:spPr bwMode="auto">
              <a:xfrm flipH="1">
                <a:off x="7480786" y="5740641"/>
                <a:ext cx="360000" cy="0"/>
              </a:xfrm>
              <a:prstGeom prst="line">
                <a:avLst/>
              </a:prstGeom>
              <a:noFill/>
              <a:ln w="9525">
                <a:solidFill>
                  <a:srgbClr val="000000"/>
                </a:solidFill>
                <a:round/>
                <a:headEnd type="none" w="sm" len="me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6" name="Line 22"/>
              <p:cNvSpPr>
                <a:spLocks noChangeShapeType="1"/>
              </p:cNvSpPr>
              <p:nvPr/>
            </p:nvSpPr>
            <p:spPr bwMode="auto">
              <a:xfrm flipH="1">
                <a:off x="1046555" y="5102824"/>
                <a:ext cx="389807" cy="0"/>
              </a:xfrm>
              <a:prstGeom prst="line">
                <a:avLst/>
              </a:prstGeom>
              <a:noFill/>
              <a:ln w="9525">
                <a:solidFill>
                  <a:srgbClr val="000000"/>
                </a:solidFill>
                <a:round/>
                <a:headEnd type="none" w="sm" len="me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7" name="Line 23"/>
              <p:cNvSpPr>
                <a:spLocks noChangeShapeType="1"/>
              </p:cNvSpPr>
              <p:nvPr/>
            </p:nvSpPr>
            <p:spPr bwMode="auto">
              <a:xfrm>
                <a:off x="1057383" y="5625112"/>
                <a:ext cx="389807" cy="0"/>
              </a:xfrm>
              <a:prstGeom prst="line">
                <a:avLst/>
              </a:prstGeom>
              <a:noFill/>
              <a:ln w="9525">
                <a:solidFill>
                  <a:srgbClr val="000000"/>
                </a:solidFill>
                <a:round/>
                <a:headEnd type="none" w="sm" len="me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31" name="Line 27"/>
              <p:cNvSpPr>
                <a:spLocks noChangeShapeType="1"/>
              </p:cNvSpPr>
              <p:nvPr/>
            </p:nvSpPr>
            <p:spPr bwMode="auto">
              <a:xfrm flipV="1">
                <a:off x="4421068" y="5303532"/>
                <a:ext cx="0" cy="216000"/>
              </a:xfrm>
              <a:prstGeom prst="line">
                <a:avLst/>
              </a:prstGeom>
              <a:noFill/>
              <a:ln w="9525">
                <a:solidFill>
                  <a:srgbClr val="000000"/>
                </a:solidFill>
                <a:round/>
                <a:headEnd type="none" w="sm" len="me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grpSp>
        <p:sp>
          <p:nvSpPr>
            <p:cNvPr id="35" name="Text Box 50"/>
            <p:cNvSpPr txBox="1">
              <a:spLocks noChangeArrowheads="1"/>
            </p:cNvSpPr>
            <p:nvPr/>
          </p:nvSpPr>
          <p:spPr bwMode="auto">
            <a:xfrm>
              <a:off x="412102" y="4205983"/>
              <a:ext cx="8352928" cy="551090"/>
            </a:xfrm>
            <a:prstGeom prst="rect">
              <a:avLst/>
            </a:prstGeom>
            <a:noFill/>
            <a:ln w="9525">
              <a:noFill/>
              <a:prstDash val="solid"/>
              <a:miter lim="800000"/>
              <a:headEnd/>
              <a:tailEnd/>
            </a:ln>
            <a:effectLst/>
            <a:extLst/>
          </p:spPr>
          <p:txBody>
            <a:bodyPr wrap="square" tIns="108000" bIns="72000">
              <a:spAutoFit/>
            </a:bodyPr>
            <a:lstStyle>
              <a:defPPr>
                <a:defRPr lang="zh-CN"/>
              </a:defPPr>
              <a:lvl1pPr algn="just">
                <a:lnSpc>
                  <a:spcPct val="120000"/>
                </a:lnSpc>
                <a:spcBef>
                  <a:spcPts val="300"/>
                </a:spcBef>
                <a:spcAft>
                  <a:spcPts val="300"/>
                </a:spcAft>
                <a:defRPr sz="2400">
                  <a:solidFill>
                    <a:srgbClr val="002060"/>
                  </a:solidFill>
                  <a:latin typeface="Times New Roman" pitchFamily="18" charset="0"/>
                  <a:ea typeface="宋体" pitchFamily="2" charset="-122"/>
                  <a:cs typeface="Times New Roman" pitchFamily="18" charset="0"/>
                </a:defRPr>
              </a:lvl1pPr>
            </a:lstStyle>
            <a:p>
              <a:pPr>
                <a:lnSpc>
                  <a:spcPct val="100000"/>
                </a:lnSpc>
              </a:pPr>
              <a:r>
                <a:rPr lang="zh-CN" altLang="en-US" dirty="0"/>
                <a:t>　</a:t>
              </a:r>
              <a:r>
                <a:rPr lang="zh-CN" altLang="en-US" dirty="0" smtClean="0"/>
                <a:t>　</a:t>
              </a:r>
              <a:r>
                <a:rPr lang="zh-CN" altLang="zh-CN" dirty="0" smtClean="0"/>
                <a:t>在</a:t>
              </a:r>
              <a:r>
                <a:rPr lang="zh-CN" altLang="zh-CN" dirty="0"/>
                <a:t>微型计算机系统中普遍使用可编程的中断控制</a:t>
              </a:r>
              <a:r>
                <a:rPr lang="zh-CN" altLang="zh-CN" dirty="0" smtClean="0"/>
                <a:t>器</a:t>
              </a:r>
              <a:r>
                <a:rPr lang="zh-CN" altLang="en-US" dirty="0" smtClean="0"/>
                <a:t>：</a:t>
              </a:r>
              <a:endParaRPr lang="zh-CN" altLang="zh-CN" dirty="0"/>
            </a:p>
          </p:txBody>
        </p:sp>
      </p:grpSp>
    </p:spTree>
    <p:extLst>
      <p:ext uri="{BB962C8B-B14F-4D97-AF65-F5344CB8AC3E}">
        <p14:creationId xmlns:p14="http://schemas.microsoft.com/office/powerpoint/2010/main" val="1454755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微机原理">
  <a:themeElements>
    <a:clrScheme name="奥斯汀">
      <a:dk1>
        <a:sysClr val="windowText" lastClr="000000"/>
      </a:dk1>
      <a:lt1>
        <a:sysClr val="window" lastClr="C7EDCC"/>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奥斯汀">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微机原理</Template>
  <TotalTime>18453</TotalTime>
  <Words>3786</Words>
  <Application>Microsoft Office PowerPoint</Application>
  <PresentationFormat>全屏显示(4:3)</PresentationFormat>
  <Paragraphs>862</Paragraphs>
  <Slides>51</Slides>
  <Notes>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51</vt:i4>
      </vt:variant>
    </vt:vector>
  </HeadingPairs>
  <TitlesOfParts>
    <vt:vector size="53" baseType="lpstr">
      <vt:lpstr>微机原理</vt:lpstr>
      <vt:lpstr>Equation.DSMT4</vt:lpstr>
      <vt:lpstr>微型计算机原理与接口技术（第二版）</vt:lpstr>
      <vt:lpstr>第8章  中断技术及中断控制器</vt:lpstr>
      <vt:lpstr>8.1  中断技术概述</vt:lpstr>
      <vt:lpstr>8.1.1  中断技术中的概念</vt:lpstr>
      <vt:lpstr>2．中断源</vt:lpstr>
      <vt:lpstr>8.1.2  中断的基本原理</vt:lpstr>
      <vt:lpstr>1．中断请求</vt:lpstr>
      <vt:lpstr>2．中断屏蔽</vt:lpstr>
      <vt:lpstr>3．中断优先级及中断判优</vt:lpstr>
      <vt:lpstr>4．中断嵌套</vt:lpstr>
      <vt:lpstr>5．中断响应过程</vt:lpstr>
      <vt:lpstr>8.1.3  中断技术的特点</vt:lpstr>
      <vt:lpstr>8.2  8086中断系统</vt:lpstr>
      <vt:lpstr>8.2.1  中断类型</vt:lpstr>
      <vt:lpstr>8.2.2  中断向量表</vt:lpstr>
      <vt:lpstr>8.2.3  中断管理</vt:lpstr>
      <vt:lpstr>2．中断服务子程序入口地址的确定</vt:lpstr>
      <vt:lpstr>4．中断向量表的设置</vt:lpstr>
      <vt:lpstr>8.3  8259A中断控制器</vt:lpstr>
      <vt:lpstr>8.3.1  8259A的主要特性</vt:lpstr>
      <vt:lpstr>8.3.2  8259A的内部结构</vt:lpstr>
      <vt:lpstr>8.3.2  8259A的内部结构</vt:lpstr>
      <vt:lpstr>8.3.3  8259A的引脚功能</vt:lpstr>
      <vt:lpstr>8.3.4  8259A的中断管理方式</vt:lpstr>
      <vt:lpstr>1．中断嵌套方式</vt:lpstr>
      <vt:lpstr>2．中断优先级循环方式</vt:lpstr>
      <vt:lpstr>3．中断屏蔽方式</vt:lpstr>
      <vt:lpstr>4．中断结束方式</vt:lpstr>
      <vt:lpstr>5．中断请求的引入方式</vt:lpstr>
      <vt:lpstr>6．级联方式</vt:lpstr>
      <vt:lpstr>8.3.5  8259A的中断响应过程</vt:lpstr>
      <vt:lpstr>8.3.6  8259A的控制字</vt:lpstr>
      <vt:lpstr>（1）ICW1 芯片控制初始化命令字</vt:lpstr>
      <vt:lpstr>（2）ICW2 设置中断类型号</vt:lpstr>
      <vt:lpstr>（3）ICW3 级联命令字</vt:lpstr>
      <vt:lpstr>（4）ICW4 设定8259A工作方式</vt:lpstr>
      <vt:lpstr>（1）OCW1 中断屏蔽字</vt:lpstr>
      <vt:lpstr>（2）OCW2 设置中断优先级和中断结束方式</vt:lpstr>
      <vt:lpstr>（3）OCW3 设置/清除特殊屏蔽方式、读 　　  寄存器状态</vt:lpstr>
      <vt:lpstr>8.3.7  8259A的编程</vt:lpstr>
      <vt:lpstr>1 ．初始化编程</vt:lpstr>
      <vt:lpstr>1 ．初始化编程</vt:lpstr>
      <vt:lpstr>2．操作方式编程</vt:lpstr>
      <vt:lpstr>3．中断服务子程序设计</vt:lpstr>
      <vt:lpstr>8.4  8259A在微型计算机系统中的应用</vt:lpstr>
      <vt:lpstr>8.4.1  8259A在IBM PC/XT系统中的应用</vt:lpstr>
      <vt:lpstr>8.4.2  8259A在IBM PC/AT系统中的应用</vt:lpstr>
      <vt:lpstr>习题与思考</vt:lpstr>
      <vt:lpstr>第8章  学习目标</vt:lpstr>
      <vt:lpstr>帮助</vt:lpstr>
      <vt:lpstr>再见</vt:lpstr>
    </vt:vector>
  </TitlesOfParts>
  <Company>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微型计算机原理与接口技术（第二版）</dc:title>
  <dc:creator>王向慧</dc:creator>
  <cp:lastModifiedBy>ww</cp:lastModifiedBy>
  <cp:revision>1460</cp:revision>
  <dcterms:created xsi:type="dcterms:W3CDTF">2015-12-01T07:23:04Z</dcterms:created>
  <dcterms:modified xsi:type="dcterms:W3CDTF">2016-02-24T02:16:23Z</dcterms:modified>
</cp:coreProperties>
</file>