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1" r:id="rId4"/>
    <p:sldId id="366" r:id="rId5"/>
    <p:sldId id="262" r:id="rId6"/>
    <p:sldId id="263" r:id="rId7"/>
    <p:sldId id="282" r:id="rId8"/>
    <p:sldId id="283" r:id="rId9"/>
    <p:sldId id="326" r:id="rId10"/>
    <p:sldId id="330" r:id="rId11"/>
    <p:sldId id="367" r:id="rId12"/>
    <p:sldId id="284" r:id="rId13"/>
    <p:sldId id="335" r:id="rId14"/>
    <p:sldId id="340" r:id="rId15"/>
    <p:sldId id="342" r:id="rId16"/>
    <p:sldId id="344" r:id="rId17"/>
    <p:sldId id="368" r:id="rId18"/>
    <p:sldId id="358" r:id="rId19"/>
    <p:sldId id="362" r:id="rId20"/>
    <p:sldId id="365" r:id="rId21"/>
    <p:sldId id="278"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B166E"/>
    <a:srgbClr val="692AA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49" autoAdjust="0"/>
    <p:restoredTop sz="94660"/>
  </p:normalViewPr>
  <p:slideViewPr>
    <p:cSldViewPr>
      <p:cViewPr varScale="1">
        <p:scale>
          <a:sx n="64" d="100"/>
          <a:sy n="64" d="100"/>
        </p:scale>
        <p:origin x="-1530"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81391B-C260-4351-8CF4-904BB0C316B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867C8790-DA0C-4FA7-942A-EE991156845A}">
      <dgm:prSet phldrT="[文本]"/>
      <dgm:spPr/>
      <dgm:t>
        <a:bodyPr/>
        <a:lstStyle/>
        <a:p>
          <a:r>
            <a:rPr lang="en-US" altLang="zh-CN" b="1" dirty="0" smtClean="0">
              <a:solidFill>
                <a:schemeClr val="tx2"/>
              </a:solidFill>
              <a:ea typeface="宋体" pitchFamily="2" charset="-122"/>
            </a:rPr>
            <a:t>1</a:t>
          </a:r>
          <a:r>
            <a:rPr lang="zh-CN" altLang="en-US" b="1" dirty="0" smtClean="0">
              <a:solidFill>
                <a:schemeClr val="tx2"/>
              </a:solidFill>
              <a:ea typeface="宋体" pitchFamily="2" charset="-122"/>
            </a:rPr>
            <a:t>）自助式网上商店</a:t>
          </a:r>
          <a:endParaRPr lang="zh-CN" altLang="en-US" dirty="0"/>
        </a:p>
      </dgm:t>
    </dgm:pt>
    <dgm:pt modelId="{42CD0B71-C680-4425-9D14-E9BBD7F1623E}" type="parTrans" cxnId="{2E2088C3-39D6-4E05-AAC7-8C6D74C4933E}">
      <dgm:prSet/>
      <dgm:spPr/>
      <dgm:t>
        <a:bodyPr/>
        <a:lstStyle/>
        <a:p>
          <a:endParaRPr lang="zh-CN" altLang="en-US"/>
        </a:p>
      </dgm:t>
    </dgm:pt>
    <dgm:pt modelId="{F2CA147E-F5A6-4F08-9078-6A65C0D30808}" type="sibTrans" cxnId="{2E2088C3-39D6-4E05-AAC7-8C6D74C4933E}">
      <dgm:prSet/>
      <dgm:spPr/>
      <dgm:t>
        <a:bodyPr/>
        <a:lstStyle/>
        <a:p>
          <a:endParaRPr lang="zh-CN" altLang="en-US"/>
        </a:p>
      </dgm:t>
    </dgm:pt>
    <dgm:pt modelId="{CCD5989E-F7F2-4EBC-920B-72C93BE351E2}">
      <dgm:prSet phldrT="[文本]"/>
      <dgm:spPr/>
      <dgm:t>
        <a:bodyPr/>
        <a:lstStyle/>
        <a:p>
          <a:r>
            <a:rPr lang="en-US" altLang="zh-CN" b="1" dirty="0" smtClean="0">
              <a:solidFill>
                <a:schemeClr val="tx2"/>
              </a:solidFill>
              <a:ea typeface="宋体" pitchFamily="2" charset="-122"/>
            </a:rPr>
            <a:t>2</a:t>
          </a:r>
          <a:r>
            <a:rPr lang="zh-CN" altLang="en-US" b="1" dirty="0" smtClean="0">
              <a:solidFill>
                <a:schemeClr val="tx2"/>
              </a:solidFill>
              <a:ea typeface="宋体" pitchFamily="2" charset="-122"/>
            </a:rPr>
            <a:t>）自建式独立网上商店</a:t>
          </a:r>
          <a:endParaRPr lang="zh-CN" altLang="en-US" dirty="0"/>
        </a:p>
      </dgm:t>
    </dgm:pt>
    <dgm:pt modelId="{240DE59E-912F-4C18-AE9A-7AC3418E2811}" type="parTrans" cxnId="{82C43765-AAAA-4A24-8A4C-E3B9776EE397}">
      <dgm:prSet/>
      <dgm:spPr/>
      <dgm:t>
        <a:bodyPr/>
        <a:lstStyle/>
        <a:p>
          <a:endParaRPr lang="zh-CN" altLang="en-US"/>
        </a:p>
      </dgm:t>
    </dgm:pt>
    <dgm:pt modelId="{685B4341-A9E6-4B99-A3CF-ECDCE768DE7F}" type="sibTrans" cxnId="{82C43765-AAAA-4A24-8A4C-E3B9776EE397}">
      <dgm:prSet/>
      <dgm:spPr/>
      <dgm:t>
        <a:bodyPr/>
        <a:lstStyle/>
        <a:p>
          <a:endParaRPr lang="zh-CN" altLang="en-US"/>
        </a:p>
      </dgm:t>
    </dgm:pt>
    <dgm:pt modelId="{13B49AFF-B1B6-4B78-BA07-8F4B09F1ED7D}" type="pres">
      <dgm:prSet presAssocID="{0581391B-C260-4351-8CF4-904BB0C316B2}" presName="linear" presStyleCnt="0">
        <dgm:presLayoutVars>
          <dgm:animLvl val="lvl"/>
          <dgm:resizeHandles val="exact"/>
        </dgm:presLayoutVars>
      </dgm:prSet>
      <dgm:spPr/>
      <dgm:t>
        <a:bodyPr/>
        <a:lstStyle/>
        <a:p>
          <a:endParaRPr lang="zh-CN" altLang="en-US"/>
        </a:p>
      </dgm:t>
    </dgm:pt>
    <dgm:pt modelId="{DD1A68CA-AB56-457E-8F76-B110422C9832}" type="pres">
      <dgm:prSet presAssocID="{867C8790-DA0C-4FA7-942A-EE991156845A}" presName="parentText" presStyleLbl="node1" presStyleIdx="0" presStyleCnt="2" custLinFactNeighborY="41493">
        <dgm:presLayoutVars>
          <dgm:chMax val="0"/>
          <dgm:bulletEnabled val="1"/>
        </dgm:presLayoutVars>
      </dgm:prSet>
      <dgm:spPr/>
      <dgm:t>
        <a:bodyPr/>
        <a:lstStyle/>
        <a:p>
          <a:endParaRPr lang="zh-CN" altLang="en-US"/>
        </a:p>
      </dgm:t>
    </dgm:pt>
    <dgm:pt modelId="{228E3224-CAEA-460A-ADC9-19BB507E92E6}" type="pres">
      <dgm:prSet presAssocID="{F2CA147E-F5A6-4F08-9078-6A65C0D30808}" presName="spacer" presStyleCnt="0"/>
      <dgm:spPr/>
    </dgm:pt>
    <dgm:pt modelId="{2B5ECF14-20EC-4F7B-ADB5-501EFA17C721}" type="pres">
      <dgm:prSet presAssocID="{CCD5989E-F7F2-4EBC-920B-72C93BE351E2}" presName="parentText" presStyleLbl="node1" presStyleIdx="1" presStyleCnt="2" custLinFactY="38742" custLinFactNeighborX="1250" custLinFactNeighborY="100000">
        <dgm:presLayoutVars>
          <dgm:chMax val="0"/>
          <dgm:bulletEnabled val="1"/>
        </dgm:presLayoutVars>
      </dgm:prSet>
      <dgm:spPr/>
      <dgm:t>
        <a:bodyPr/>
        <a:lstStyle/>
        <a:p>
          <a:endParaRPr lang="zh-CN" altLang="en-US"/>
        </a:p>
      </dgm:t>
    </dgm:pt>
  </dgm:ptLst>
  <dgm:cxnLst>
    <dgm:cxn modelId="{CD6E7781-ABCC-4C4E-AC5E-95CD53B8F0D1}" type="presOf" srcId="{0581391B-C260-4351-8CF4-904BB0C316B2}" destId="{13B49AFF-B1B6-4B78-BA07-8F4B09F1ED7D}" srcOrd="0" destOrd="0" presId="urn:microsoft.com/office/officeart/2005/8/layout/vList2"/>
    <dgm:cxn modelId="{2E2088C3-39D6-4E05-AAC7-8C6D74C4933E}" srcId="{0581391B-C260-4351-8CF4-904BB0C316B2}" destId="{867C8790-DA0C-4FA7-942A-EE991156845A}" srcOrd="0" destOrd="0" parTransId="{42CD0B71-C680-4425-9D14-E9BBD7F1623E}" sibTransId="{F2CA147E-F5A6-4F08-9078-6A65C0D30808}"/>
    <dgm:cxn modelId="{82C43765-AAAA-4A24-8A4C-E3B9776EE397}" srcId="{0581391B-C260-4351-8CF4-904BB0C316B2}" destId="{CCD5989E-F7F2-4EBC-920B-72C93BE351E2}" srcOrd="1" destOrd="0" parTransId="{240DE59E-912F-4C18-AE9A-7AC3418E2811}" sibTransId="{685B4341-A9E6-4B99-A3CF-ECDCE768DE7F}"/>
    <dgm:cxn modelId="{B57A65BE-F505-4622-8EE3-A865CADCC291}" type="presOf" srcId="{CCD5989E-F7F2-4EBC-920B-72C93BE351E2}" destId="{2B5ECF14-20EC-4F7B-ADB5-501EFA17C721}" srcOrd="0" destOrd="0" presId="urn:microsoft.com/office/officeart/2005/8/layout/vList2"/>
    <dgm:cxn modelId="{0B6F4F3B-CD66-4454-8136-A4B2F238814A}" type="presOf" srcId="{867C8790-DA0C-4FA7-942A-EE991156845A}" destId="{DD1A68CA-AB56-457E-8F76-B110422C9832}" srcOrd="0" destOrd="0" presId="urn:microsoft.com/office/officeart/2005/8/layout/vList2"/>
    <dgm:cxn modelId="{9739D341-491D-4E89-9C6F-54A2C8809C16}" type="presParOf" srcId="{13B49AFF-B1B6-4B78-BA07-8F4B09F1ED7D}" destId="{DD1A68CA-AB56-457E-8F76-B110422C9832}" srcOrd="0" destOrd="0" presId="urn:microsoft.com/office/officeart/2005/8/layout/vList2"/>
    <dgm:cxn modelId="{060D2D28-3E22-4FEB-8F92-AC737299756A}" type="presParOf" srcId="{13B49AFF-B1B6-4B78-BA07-8F4B09F1ED7D}" destId="{228E3224-CAEA-460A-ADC9-19BB507E92E6}" srcOrd="1" destOrd="0" presId="urn:microsoft.com/office/officeart/2005/8/layout/vList2"/>
    <dgm:cxn modelId="{02A2B753-F358-431D-B44A-C569417448EE}" type="presParOf" srcId="{13B49AFF-B1B6-4B78-BA07-8F4B09F1ED7D}" destId="{2B5ECF14-20EC-4F7B-ADB5-501EFA17C721}" srcOrd="2"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D1A68CA-AB56-457E-8F76-B110422C9832}">
      <dsp:nvSpPr>
        <dsp:cNvPr id="0" name=""/>
        <dsp:cNvSpPr/>
      </dsp:nvSpPr>
      <dsp:spPr>
        <a:xfrm>
          <a:off x="0" y="609599"/>
          <a:ext cx="6096000" cy="103135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l" defTabSz="1822450">
            <a:lnSpc>
              <a:spcPct val="90000"/>
            </a:lnSpc>
            <a:spcBef>
              <a:spcPct val="0"/>
            </a:spcBef>
            <a:spcAft>
              <a:spcPct val="35000"/>
            </a:spcAft>
          </a:pPr>
          <a:r>
            <a:rPr lang="en-US" altLang="zh-CN" sz="4100" b="1" kern="1200" dirty="0" smtClean="0">
              <a:solidFill>
                <a:schemeClr val="tx2"/>
              </a:solidFill>
              <a:ea typeface="宋体" pitchFamily="2" charset="-122"/>
            </a:rPr>
            <a:t>1</a:t>
          </a:r>
          <a:r>
            <a:rPr lang="zh-CN" altLang="en-US" sz="4100" b="1" kern="1200" dirty="0" smtClean="0">
              <a:solidFill>
                <a:schemeClr val="tx2"/>
              </a:solidFill>
              <a:ea typeface="宋体" pitchFamily="2" charset="-122"/>
            </a:rPr>
            <a:t>）自助式网上商店</a:t>
          </a:r>
          <a:endParaRPr lang="zh-CN" altLang="en-US" sz="4100" kern="1200" dirty="0"/>
        </a:p>
      </dsp:txBody>
      <dsp:txXfrm>
        <a:off x="0" y="609599"/>
        <a:ext cx="6096000" cy="1031355"/>
      </dsp:txXfrm>
    </dsp:sp>
    <dsp:sp modelId="{2B5ECF14-20EC-4F7B-ADB5-501EFA17C721}">
      <dsp:nvSpPr>
        <dsp:cNvPr id="0" name=""/>
        <dsp:cNvSpPr/>
      </dsp:nvSpPr>
      <dsp:spPr>
        <a:xfrm>
          <a:off x="0" y="2227687"/>
          <a:ext cx="6096000" cy="103135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l" defTabSz="1822450">
            <a:lnSpc>
              <a:spcPct val="90000"/>
            </a:lnSpc>
            <a:spcBef>
              <a:spcPct val="0"/>
            </a:spcBef>
            <a:spcAft>
              <a:spcPct val="35000"/>
            </a:spcAft>
          </a:pPr>
          <a:r>
            <a:rPr lang="en-US" altLang="zh-CN" sz="4100" b="1" kern="1200" dirty="0" smtClean="0">
              <a:solidFill>
                <a:schemeClr val="tx2"/>
              </a:solidFill>
              <a:ea typeface="宋体" pitchFamily="2" charset="-122"/>
            </a:rPr>
            <a:t>2</a:t>
          </a:r>
          <a:r>
            <a:rPr lang="zh-CN" altLang="en-US" sz="4100" b="1" kern="1200" dirty="0" smtClean="0">
              <a:solidFill>
                <a:schemeClr val="tx2"/>
              </a:solidFill>
              <a:ea typeface="宋体" pitchFamily="2" charset="-122"/>
            </a:rPr>
            <a:t>）自建式独立网上商店</a:t>
          </a:r>
          <a:endParaRPr lang="zh-CN" altLang="en-US" sz="4100" kern="1200" dirty="0"/>
        </a:p>
      </dsp:txBody>
      <dsp:txXfrm>
        <a:off x="0" y="2227687"/>
        <a:ext cx="6096000" cy="103135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44" descr="e_12"/>
          <p:cNvPicPr>
            <a:picLocks noChangeAspect="1" noChangeArrowheads="1"/>
          </p:cNvPicPr>
          <p:nvPr/>
        </p:nvPicPr>
        <p:blipFill>
          <a:blip r:embed="rId2" cstate="print"/>
          <a:srcRect r="14461"/>
          <a:stretch>
            <a:fillRect/>
          </a:stretch>
        </p:blipFill>
        <p:spPr bwMode="auto">
          <a:xfrm>
            <a:off x="0" y="0"/>
            <a:ext cx="9144000" cy="5157788"/>
          </a:xfrm>
          <a:prstGeom prst="rect">
            <a:avLst/>
          </a:prstGeom>
          <a:noFill/>
          <a:ln w="9525">
            <a:noFill/>
            <a:miter lim="800000"/>
            <a:headEnd/>
            <a:tailEnd/>
          </a:ln>
        </p:spPr>
      </p:pic>
      <p:sp>
        <p:nvSpPr>
          <p:cNvPr id="5" name="Rectangle 45"/>
          <p:cNvSpPr>
            <a:spLocks noChangeArrowheads="1"/>
          </p:cNvSpPr>
          <p:nvPr/>
        </p:nvSpPr>
        <p:spPr bwMode="ltGray">
          <a:xfrm>
            <a:off x="0" y="6611938"/>
            <a:ext cx="9144000" cy="260350"/>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a:effectLst/>
        </p:spPr>
        <p:txBody>
          <a:bodyPr wrap="none" anchor="ctr"/>
          <a:lstStyle/>
          <a:p>
            <a:pPr>
              <a:defRPr/>
            </a:pPr>
            <a:endParaRPr lang="zh-CN" altLang="en-US">
              <a:ea typeface="宋体" pitchFamily="2" charset="-122"/>
            </a:endParaRPr>
          </a:p>
        </p:txBody>
      </p:sp>
      <p:sp>
        <p:nvSpPr>
          <p:cNvPr id="3074" name="Rectangle 2"/>
          <p:cNvSpPr>
            <a:spLocks noGrp="1" noChangeArrowheads="1"/>
          </p:cNvSpPr>
          <p:nvPr>
            <p:ph type="ctrTitle"/>
          </p:nvPr>
        </p:nvSpPr>
        <p:spPr>
          <a:xfrm>
            <a:off x="3886200" y="1371600"/>
            <a:ext cx="4876800" cy="3276600"/>
          </a:xfrm>
          <a:effectLst>
            <a:outerShdw dist="53882" dir="2700000" algn="ctr" rotWithShape="0">
              <a:schemeClr val="tx2">
                <a:alpha val="50000"/>
              </a:schemeClr>
            </a:outerShdw>
          </a:effectLst>
        </p:spPr>
        <p:txBody>
          <a:bodyPr/>
          <a:lstStyle>
            <a:lvl1pPr algn="r">
              <a:defRPr sz="4000">
                <a:solidFill>
                  <a:srgbClr val="FFFFCC"/>
                </a:solidFill>
              </a:defRPr>
            </a:lvl1pPr>
          </a:lstStyle>
          <a:p>
            <a:r>
              <a:rPr lang="zh-CN" altLang="en-US" smtClean="0"/>
              <a:t>单击此处编辑母版标题样式</a:t>
            </a:r>
            <a:endParaRPr lang="en-US" altLang="zh-CN"/>
          </a:p>
        </p:txBody>
      </p:sp>
      <p:sp>
        <p:nvSpPr>
          <p:cNvPr id="3075" name="Rectangle 3"/>
          <p:cNvSpPr>
            <a:spLocks noGrp="1" noChangeArrowheads="1"/>
          </p:cNvSpPr>
          <p:nvPr>
            <p:ph type="subTitle" idx="1"/>
          </p:nvPr>
        </p:nvSpPr>
        <p:spPr bwMode="white">
          <a:xfrm>
            <a:off x="1752600" y="5638800"/>
            <a:ext cx="6172200" cy="457200"/>
          </a:xfrm>
        </p:spPr>
        <p:txBody>
          <a:bodyPr/>
          <a:lstStyle>
            <a:lvl1pPr marL="0" indent="0" algn="ctr">
              <a:buFont typeface="Wingdings" pitchFamily="2" charset="2"/>
              <a:buNone/>
              <a:defRPr sz="1800">
                <a:solidFill>
                  <a:schemeClr val="tx2"/>
                </a:solidFill>
              </a:defRPr>
            </a:lvl1pPr>
          </a:lstStyle>
          <a:p>
            <a:r>
              <a:rPr lang="zh-CN" altLang="en-US" smtClean="0"/>
              <a:t>单击此处编辑母版副标题样式</a:t>
            </a:r>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5DCB9A21-8CDE-40AE-8973-D97ADED1D51A}"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52400"/>
            <a:ext cx="2076450" cy="6172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2400"/>
            <a:ext cx="6076950" cy="6172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95D78334-0B18-410B-8E47-3271733899F3}"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3058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295400"/>
            <a:ext cx="8153400" cy="5029200"/>
          </a:xfrm>
        </p:spPr>
        <p:txBody>
          <a:bodyPr/>
          <a:lstStyle/>
          <a:p>
            <a:pPr lvl="0"/>
            <a:r>
              <a:rPr lang="zh-CN" altLang="en-US" noProof="0" smtClean="0"/>
              <a:t>单击图标添加表格</a:t>
            </a:r>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C2A52850-E6D6-4671-B823-9754DD14E355}"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32663D31-630C-4D7E-85BF-764EF5F9EF39}"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961B8C2A-C81C-4CE0-BF50-77B8CBF2139F}"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95400"/>
            <a:ext cx="40005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10100" y="1295400"/>
            <a:ext cx="40005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6" name="Rectangle 6"/>
          <p:cNvSpPr>
            <a:spLocks noGrp="1" noChangeArrowheads="1"/>
          </p:cNvSpPr>
          <p:nvPr>
            <p:ph type="sldNum" sz="quarter" idx="11"/>
          </p:nvPr>
        </p:nvSpPr>
        <p:spPr>
          <a:ln/>
        </p:spPr>
        <p:txBody>
          <a:bodyPr/>
          <a:lstStyle>
            <a:lvl1pPr>
              <a:defRPr/>
            </a:lvl1pPr>
          </a:lstStyle>
          <a:p>
            <a:pPr>
              <a:defRPr/>
            </a:pPr>
            <a:fld id="{A71DBC75-A77B-46FF-A734-67095E22CAB4}"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8" name="Rectangle 6"/>
          <p:cNvSpPr>
            <a:spLocks noGrp="1" noChangeArrowheads="1"/>
          </p:cNvSpPr>
          <p:nvPr>
            <p:ph type="sldNum" sz="quarter" idx="11"/>
          </p:nvPr>
        </p:nvSpPr>
        <p:spPr>
          <a:ln/>
        </p:spPr>
        <p:txBody>
          <a:bodyPr/>
          <a:lstStyle>
            <a:lvl1pPr>
              <a:defRPr/>
            </a:lvl1pPr>
          </a:lstStyle>
          <a:p>
            <a:pPr>
              <a:defRPr/>
            </a:pPr>
            <a:fld id="{653D9184-94B9-4787-87A5-A7A926B14624}"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4" name="Rectangle 6"/>
          <p:cNvSpPr>
            <a:spLocks noGrp="1" noChangeArrowheads="1"/>
          </p:cNvSpPr>
          <p:nvPr>
            <p:ph type="sldNum" sz="quarter" idx="11"/>
          </p:nvPr>
        </p:nvSpPr>
        <p:spPr>
          <a:ln/>
        </p:spPr>
        <p:txBody>
          <a:bodyPr/>
          <a:lstStyle>
            <a:lvl1pPr>
              <a:defRPr/>
            </a:lvl1pPr>
          </a:lstStyle>
          <a:p>
            <a:pPr>
              <a:defRPr/>
            </a:pPr>
            <a:fld id="{D8997879-5829-4EE1-86F9-145B828F4E38}"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3" name="Rectangle 6"/>
          <p:cNvSpPr>
            <a:spLocks noGrp="1" noChangeArrowheads="1"/>
          </p:cNvSpPr>
          <p:nvPr>
            <p:ph type="sldNum" sz="quarter" idx="11"/>
          </p:nvPr>
        </p:nvSpPr>
        <p:spPr>
          <a:ln/>
        </p:spPr>
        <p:txBody>
          <a:bodyPr/>
          <a:lstStyle>
            <a:lvl1pPr>
              <a:defRPr/>
            </a:lvl1pPr>
          </a:lstStyle>
          <a:p>
            <a:pPr>
              <a:defRPr/>
            </a:pPr>
            <a:fld id="{FF282AE8-66A9-4016-A534-2204B215B366}"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6" name="Rectangle 6"/>
          <p:cNvSpPr>
            <a:spLocks noGrp="1" noChangeArrowheads="1"/>
          </p:cNvSpPr>
          <p:nvPr>
            <p:ph type="sldNum" sz="quarter" idx="11"/>
          </p:nvPr>
        </p:nvSpPr>
        <p:spPr>
          <a:ln/>
        </p:spPr>
        <p:txBody>
          <a:bodyPr/>
          <a:lstStyle>
            <a:lvl1pPr>
              <a:defRPr/>
            </a:lvl1pPr>
          </a:lstStyle>
          <a:p>
            <a:pPr>
              <a:defRPr/>
            </a:pPr>
            <a:fld id="{4989C803-37E3-4A3C-9D71-6B4872532E18}"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6" name="Rectangle 6"/>
          <p:cNvSpPr>
            <a:spLocks noGrp="1" noChangeArrowheads="1"/>
          </p:cNvSpPr>
          <p:nvPr>
            <p:ph type="sldNum" sz="quarter" idx="11"/>
          </p:nvPr>
        </p:nvSpPr>
        <p:spPr>
          <a:ln/>
        </p:spPr>
        <p:txBody>
          <a:bodyPr/>
          <a:lstStyle>
            <a:lvl1pPr>
              <a:defRPr/>
            </a:lvl1pPr>
          </a:lstStyle>
          <a:p>
            <a:pPr>
              <a:defRPr/>
            </a:pPr>
            <a:fld id="{BC266140-3700-43A2-AF22-736E260BEB49}"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43" descr="e_11p"/>
          <p:cNvPicPr>
            <a:picLocks noChangeAspect="1" noChangeArrowheads="1"/>
          </p:cNvPicPr>
          <p:nvPr/>
        </p:nvPicPr>
        <p:blipFill>
          <a:blip r:embed="rId14" cstate="print"/>
          <a:srcRect/>
          <a:stretch>
            <a:fillRect/>
          </a:stretch>
        </p:blipFill>
        <p:spPr bwMode="auto">
          <a:xfrm>
            <a:off x="0" y="0"/>
            <a:ext cx="9144000" cy="836613"/>
          </a:xfrm>
          <a:prstGeom prst="rect">
            <a:avLst/>
          </a:prstGeom>
          <a:noFill/>
          <a:ln w="9525">
            <a:noFill/>
            <a:miter lim="800000"/>
            <a:headEnd/>
            <a:tailEnd/>
          </a:ln>
        </p:spPr>
      </p:pic>
      <p:sp>
        <p:nvSpPr>
          <p:cNvPr id="1027" name="Rectangle 3"/>
          <p:cNvSpPr>
            <a:spLocks noGrp="1" noChangeArrowheads="1"/>
          </p:cNvSpPr>
          <p:nvPr>
            <p:ph type="body" idx="1"/>
          </p:nvPr>
        </p:nvSpPr>
        <p:spPr bwMode="auto">
          <a:xfrm>
            <a:off x="457200" y="1295400"/>
            <a:ext cx="81534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29" name="Rectangle 5"/>
          <p:cNvSpPr>
            <a:spLocks noGrp="1" noChangeArrowheads="1"/>
          </p:cNvSpPr>
          <p:nvPr>
            <p:ph type="ftr" sz="quarter" idx="3"/>
          </p:nvPr>
        </p:nvSpPr>
        <p:spPr bwMode="auto">
          <a:xfrm>
            <a:off x="5943600" y="6486525"/>
            <a:ext cx="2895600" cy="2984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1">
                <a:latin typeface="+mn-lt"/>
                <a:ea typeface="宋体" charset="-122"/>
              </a:defRPr>
            </a:lvl1pPr>
          </a:lstStyle>
          <a:p>
            <a:pPr>
              <a:defRPr/>
            </a:pPr>
            <a:r>
              <a:rPr lang="en-US" altLang="zh-CN"/>
              <a:t>Company Logo</a:t>
            </a:r>
          </a:p>
        </p:txBody>
      </p:sp>
      <p:sp>
        <p:nvSpPr>
          <p:cNvPr id="1030" name="Rectangle 6"/>
          <p:cNvSpPr>
            <a:spLocks noGrp="1" noChangeArrowheads="1"/>
          </p:cNvSpPr>
          <p:nvPr>
            <p:ph type="sldNum" sz="quarter" idx="4"/>
          </p:nvPr>
        </p:nvSpPr>
        <p:spPr bwMode="auto">
          <a:xfrm>
            <a:off x="3276600" y="6480175"/>
            <a:ext cx="2133600" cy="292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1">
                <a:latin typeface="+mn-lt"/>
                <a:ea typeface="宋体" charset="-122"/>
              </a:defRPr>
            </a:lvl1pPr>
          </a:lstStyle>
          <a:p>
            <a:pPr>
              <a:defRPr/>
            </a:pPr>
            <a:fld id="{256D95AB-0FD9-4513-B187-9E4FD1C0F52C}" type="slidenum">
              <a:rPr lang="en-US" altLang="zh-CN"/>
              <a:pPr>
                <a:defRPr/>
              </a:pPr>
              <a:t>‹#›</a:t>
            </a:fld>
            <a:endParaRPr lang="en-US" altLang="zh-CN"/>
          </a:p>
        </p:txBody>
      </p:sp>
      <p:sp>
        <p:nvSpPr>
          <p:cNvPr id="2" name="Rectangle 2"/>
          <p:cNvSpPr>
            <a:spLocks noGrp="1" noChangeArrowheads="1"/>
          </p:cNvSpPr>
          <p:nvPr>
            <p:ph type="title"/>
          </p:nvPr>
        </p:nvSpPr>
        <p:spPr bwMode="white">
          <a:xfrm>
            <a:off x="457200" y="152400"/>
            <a:ext cx="83058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70" name="Text Box 46"/>
          <p:cNvSpPr txBox="1">
            <a:spLocks noChangeArrowheads="1"/>
          </p:cNvSpPr>
          <p:nvPr/>
        </p:nvSpPr>
        <p:spPr bwMode="auto">
          <a:xfrm>
            <a:off x="0" y="819150"/>
            <a:ext cx="9144000" cy="244475"/>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a:effectLst/>
        </p:spPr>
        <p:txBody>
          <a:bodyPr>
            <a:spAutoFit/>
          </a:bodyPr>
          <a:lstStyle/>
          <a:p>
            <a:pPr>
              <a:defRPr/>
            </a:pPr>
            <a:endParaRPr lang="en-US" altLang="zh-CN" sz="1000" b="1" dirty="0">
              <a:solidFill>
                <a:schemeClr val="bg1"/>
              </a:solidFill>
              <a:latin typeface="Verdana" pitchFamily="34" charset="0"/>
              <a:ea typeface="宋体" charset="-122"/>
            </a:endParaRPr>
          </a:p>
        </p:txBody>
      </p:sp>
    </p:spTree>
  </p:cSld>
  <p:clrMap bg1="lt1" tx1="dk1" bg2="lt2" tx2="dk2" accent1="accent1" accent2="accent2" accent3="accent3" accent4="accent4" accent5="accent5" accent6="accent6" hlink="hlink" folHlink="folHlink"/>
  <p:sldLayoutIdLst>
    <p:sldLayoutId id="2147483751"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Lst>
  <p:hf sldNum="0" hdr="0" dt="0"/>
  <p:txStyles>
    <p:titleStyle>
      <a:lvl1pPr algn="ctr" rtl="0" eaLnBrk="1" fontAlgn="base" hangingPunct="1">
        <a:spcBef>
          <a:spcPct val="0"/>
        </a:spcBef>
        <a:spcAft>
          <a:spcPct val="0"/>
        </a:spcAft>
        <a:defRPr sz="3200" b="1">
          <a:solidFill>
            <a:schemeClr val="bg1"/>
          </a:solidFill>
          <a:latin typeface="+mj-lt"/>
          <a:ea typeface="+mj-ea"/>
          <a:cs typeface="+mj-cs"/>
        </a:defRPr>
      </a:lvl1pPr>
      <a:lvl2pPr algn="ctr" rtl="0" eaLnBrk="1" fontAlgn="base" hangingPunct="1">
        <a:spcBef>
          <a:spcPct val="0"/>
        </a:spcBef>
        <a:spcAft>
          <a:spcPct val="0"/>
        </a:spcAft>
        <a:defRPr sz="3200" b="1">
          <a:solidFill>
            <a:schemeClr val="bg1"/>
          </a:solidFill>
          <a:latin typeface="Verdana" pitchFamily="34" charset="0"/>
        </a:defRPr>
      </a:lvl2pPr>
      <a:lvl3pPr algn="ctr" rtl="0" eaLnBrk="1" fontAlgn="base" hangingPunct="1">
        <a:spcBef>
          <a:spcPct val="0"/>
        </a:spcBef>
        <a:spcAft>
          <a:spcPct val="0"/>
        </a:spcAft>
        <a:defRPr sz="3200" b="1">
          <a:solidFill>
            <a:schemeClr val="bg1"/>
          </a:solidFill>
          <a:latin typeface="Verdana" pitchFamily="34" charset="0"/>
        </a:defRPr>
      </a:lvl3pPr>
      <a:lvl4pPr algn="ctr" rtl="0" eaLnBrk="1" fontAlgn="base" hangingPunct="1">
        <a:spcBef>
          <a:spcPct val="0"/>
        </a:spcBef>
        <a:spcAft>
          <a:spcPct val="0"/>
        </a:spcAft>
        <a:defRPr sz="3200" b="1">
          <a:solidFill>
            <a:schemeClr val="bg1"/>
          </a:solidFill>
          <a:latin typeface="Verdana" pitchFamily="34" charset="0"/>
        </a:defRPr>
      </a:lvl4pPr>
      <a:lvl5pPr algn="ctr" rtl="0" eaLnBrk="1" fontAlgn="base" hangingPunct="1">
        <a:spcBef>
          <a:spcPct val="0"/>
        </a:spcBef>
        <a:spcAft>
          <a:spcPct val="0"/>
        </a:spcAft>
        <a:defRPr sz="3200" b="1">
          <a:solidFill>
            <a:schemeClr val="bg1"/>
          </a:solidFill>
          <a:latin typeface="Verdana" pitchFamily="34" charset="0"/>
        </a:defRPr>
      </a:lvl5pPr>
      <a:lvl6pPr marL="457200" algn="ctr" rtl="0" eaLnBrk="1" fontAlgn="base" hangingPunct="1">
        <a:spcBef>
          <a:spcPct val="0"/>
        </a:spcBef>
        <a:spcAft>
          <a:spcPct val="0"/>
        </a:spcAft>
        <a:defRPr sz="3200" b="1">
          <a:solidFill>
            <a:schemeClr val="bg1"/>
          </a:solidFill>
          <a:latin typeface="Verdana" pitchFamily="34" charset="0"/>
        </a:defRPr>
      </a:lvl6pPr>
      <a:lvl7pPr marL="914400" algn="ctr" rtl="0" eaLnBrk="1" fontAlgn="base" hangingPunct="1">
        <a:spcBef>
          <a:spcPct val="0"/>
        </a:spcBef>
        <a:spcAft>
          <a:spcPct val="0"/>
        </a:spcAft>
        <a:defRPr sz="3200" b="1">
          <a:solidFill>
            <a:schemeClr val="bg1"/>
          </a:solidFill>
          <a:latin typeface="Verdana" pitchFamily="34" charset="0"/>
        </a:defRPr>
      </a:lvl7pPr>
      <a:lvl8pPr marL="1371600" algn="ctr" rtl="0" eaLnBrk="1" fontAlgn="base" hangingPunct="1">
        <a:spcBef>
          <a:spcPct val="0"/>
        </a:spcBef>
        <a:spcAft>
          <a:spcPct val="0"/>
        </a:spcAft>
        <a:defRPr sz="3200" b="1">
          <a:solidFill>
            <a:schemeClr val="bg1"/>
          </a:solidFill>
          <a:latin typeface="Verdana" pitchFamily="34" charset="0"/>
        </a:defRPr>
      </a:lvl8pPr>
      <a:lvl9pPr marL="1828800" algn="ctr" rtl="0" eaLnBrk="1" fontAlgn="base" hangingPunct="1">
        <a:spcBef>
          <a:spcPct val="0"/>
        </a:spcBef>
        <a:spcAft>
          <a:spcPct val="0"/>
        </a:spcAft>
        <a:defRPr sz="3200" b="1">
          <a:solidFill>
            <a:schemeClr val="bg1"/>
          </a:solidFill>
          <a:latin typeface="Verdana" pitchFamily="34" charset="0"/>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4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2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04800" y="2037184"/>
            <a:ext cx="8534400" cy="3048000"/>
          </a:xfrm>
        </p:spPr>
        <p:txBody>
          <a:bodyPr/>
          <a:lstStyle/>
          <a:p>
            <a:pPr algn="ctr" eaLnBrk="1" hangingPunct="1">
              <a:lnSpc>
                <a:spcPct val="150000"/>
              </a:lnSpc>
              <a:defRPr/>
            </a:pPr>
            <a:r>
              <a:rPr lang="zh-CN" altLang="en-US" sz="6000" dirty="0" smtClean="0">
                <a:ea typeface="宋体" charset="-122"/>
              </a:rPr>
              <a:t>任务三</a:t>
            </a:r>
            <a:r>
              <a:rPr lang="en-US" altLang="zh-CN" sz="6000" dirty="0" smtClean="0">
                <a:ea typeface="宋体" charset="-122"/>
              </a:rPr>
              <a:t/>
            </a:r>
            <a:br>
              <a:rPr lang="en-US" altLang="zh-CN" sz="6000" dirty="0" smtClean="0">
                <a:ea typeface="宋体" charset="-122"/>
              </a:rPr>
            </a:br>
            <a:r>
              <a:rPr lang="zh-CN" altLang="en-US" sz="6000" dirty="0" smtClean="0">
                <a:ea typeface="宋体" charset="-122"/>
              </a:rPr>
              <a:t>网 店 运 营</a:t>
            </a:r>
            <a:r>
              <a:rPr lang="en-US" altLang="zh-CN" sz="6000" dirty="0" smtClean="0">
                <a:ea typeface="宋体" charset="-122"/>
              </a:rPr>
              <a:t/>
            </a:r>
            <a:br>
              <a:rPr lang="en-US" altLang="zh-CN" sz="6000" dirty="0" smtClean="0">
                <a:ea typeface="宋体" charset="-122"/>
              </a:rPr>
            </a:br>
            <a:endParaRPr lang="en-US" altLang="zh-CN" sz="6000" dirty="0" smtClean="0">
              <a:ea typeface="宋体" charset="-122"/>
            </a:endParaRPr>
          </a:p>
        </p:txBody>
      </p:sp>
      <p:sp>
        <p:nvSpPr>
          <p:cNvPr id="3075" name="Rectangle 3"/>
          <p:cNvSpPr>
            <a:spLocks noGrp="1" noChangeArrowheads="1"/>
          </p:cNvSpPr>
          <p:nvPr>
            <p:ph type="subTitle" idx="1"/>
          </p:nvPr>
        </p:nvSpPr>
        <p:spPr bwMode="auto">
          <a:xfrm>
            <a:off x="1676400" y="5486400"/>
            <a:ext cx="5334000" cy="685800"/>
          </a:xfrm>
        </p:spPr>
        <p:txBody>
          <a:bodyPr/>
          <a:lstStyle/>
          <a:p>
            <a:pPr eaLnBrk="1" hangingPunct="1"/>
            <a:r>
              <a:rPr lang="zh-CN" altLang="en-US" sz="5400" smtClean="0">
                <a:ea typeface="宋体" pitchFamily="2" charset="-122"/>
              </a:rPr>
              <a:t>网络营销实务</a:t>
            </a:r>
            <a:endParaRPr lang="en-US" altLang="zh-CN" sz="5400" smtClean="0">
              <a:ea typeface="宋体"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3.1 </a:t>
            </a:r>
            <a:r>
              <a:rPr lang="zh-CN" altLang="en-US" sz="4400" smtClean="0">
                <a:latin typeface="黑体" pitchFamily="2" charset="-122"/>
                <a:ea typeface="黑体" pitchFamily="2" charset="-122"/>
              </a:rPr>
              <a:t>网店运营方式</a:t>
            </a:r>
          </a:p>
        </p:txBody>
      </p:sp>
      <p:sp>
        <p:nvSpPr>
          <p:cNvPr id="12291"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2292" name="矩形 22"/>
          <p:cNvSpPr>
            <a:spLocks noChangeArrowheads="1"/>
          </p:cNvSpPr>
          <p:nvPr/>
        </p:nvSpPr>
        <p:spPr bwMode="auto">
          <a:xfrm>
            <a:off x="0" y="1143000"/>
            <a:ext cx="4287838"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3.1.3 </a:t>
            </a:r>
            <a:r>
              <a:rPr lang="zh-CN" altLang="en-US" sz="3200">
                <a:solidFill>
                  <a:schemeClr val="tx2"/>
                </a:solidFill>
                <a:latin typeface="黑体" pitchFamily="2" charset="-122"/>
                <a:ea typeface="黑体" pitchFamily="2" charset="-122"/>
              </a:rPr>
              <a:t>网上商店的类型</a:t>
            </a:r>
          </a:p>
        </p:txBody>
      </p:sp>
      <p:sp>
        <p:nvSpPr>
          <p:cNvPr id="12293" name="Rectangle 4"/>
          <p:cNvSpPr>
            <a:spLocks noChangeArrowheads="1"/>
          </p:cNvSpPr>
          <p:nvPr/>
        </p:nvSpPr>
        <p:spPr bwMode="auto">
          <a:xfrm>
            <a:off x="304800" y="2362200"/>
            <a:ext cx="8534400" cy="1631950"/>
          </a:xfrm>
          <a:prstGeom prst="rect">
            <a:avLst/>
          </a:prstGeom>
          <a:noFill/>
          <a:ln w="9525">
            <a:noFill/>
            <a:miter lim="800000"/>
            <a:headEnd/>
            <a:tailEnd/>
          </a:ln>
          <a:effectLst>
            <a:prstShdw prst="shdw12">
              <a:schemeClr val="bg2">
                <a:alpha val="50000"/>
              </a:schemeClr>
            </a:prstShdw>
          </a:effectLst>
        </p:spPr>
        <p:txBody>
          <a:bodyPr anchor="ctr">
            <a:spAutoFit/>
          </a:bodyPr>
          <a:lstStyle/>
          <a:p>
            <a:pPr indent="266700" eaLnBrk="0" hangingPunct="0"/>
            <a:r>
              <a:rPr lang="en-US" altLang="zh-CN" sz="2800" b="1">
                <a:solidFill>
                  <a:schemeClr val="tx2"/>
                </a:solidFill>
                <a:ea typeface="宋体" pitchFamily="2" charset="-122"/>
                <a:cs typeface="Times New Roman" pitchFamily="18" charset="0"/>
              </a:rPr>
              <a:t>【</a:t>
            </a:r>
            <a:r>
              <a:rPr lang="zh-CN" altLang="en-US" sz="2800" b="1">
                <a:solidFill>
                  <a:schemeClr val="tx2"/>
                </a:solidFill>
                <a:ea typeface="宋体" pitchFamily="2" charset="-122"/>
                <a:cs typeface="Times New Roman" pitchFamily="18" charset="0"/>
              </a:rPr>
              <a:t>同步案例</a:t>
            </a:r>
            <a:r>
              <a:rPr lang="en-US" altLang="zh-CN" sz="2800" b="1">
                <a:solidFill>
                  <a:schemeClr val="tx2"/>
                </a:solidFill>
                <a:ea typeface="宋体" pitchFamily="2" charset="-122"/>
                <a:cs typeface="Times New Roman" pitchFamily="18" charset="0"/>
              </a:rPr>
              <a:t>3-1】    </a:t>
            </a:r>
            <a:r>
              <a:rPr lang="zh-CN" altLang="en-US" sz="2800" b="1">
                <a:solidFill>
                  <a:schemeClr val="tx2"/>
                </a:solidFill>
                <a:ea typeface="宋体" pitchFamily="2" charset="-122"/>
                <a:cs typeface="Times New Roman" pitchFamily="18" charset="0"/>
              </a:rPr>
              <a:t>海尔的电商平台</a:t>
            </a:r>
            <a:endParaRPr lang="en-US" altLang="zh-CN" sz="2800" b="1">
              <a:solidFill>
                <a:schemeClr val="tx2"/>
              </a:solidFill>
              <a:ea typeface="宋体" pitchFamily="2" charset="-122"/>
              <a:cs typeface="Times New Roman" pitchFamily="18" charset="0"/>
            </a:endParaRPr>
          </a:p>
          <a:p>
            <a:pPr indent="266700">
              <a:lnSpc>
                <a:spcPct val="150000"/>
              </a:lnSpc>
            </a:pPr>
            <a:endParaRPr lang="en-US" altLang="zh-CN" sz="2400" b="1">
              <a:ea typeface="宋体" pitchFamily="2" charset="-122"/>
              <a:cs typeface="Times New Roman" pitchFamily="18" charset="0"/>
            </a:endParaRPr>
          </a:p>
          <a:p>
            <a:pPr indent="266700">
              <a:lnSpc>
                <a:spcPct val="150000"/>
              </a:lnSpc>
            </a:pPr>
            <a:r>
              <a:rPr lang="zh-CN" altLang="en-US" sz="2400" b="1">
                <a:ea typeface="宋体" pitchFamily="2" charset="-122"/>
                <a:cs typeface="Times New Roman" pitchFamily="18" charset="0"/>
              </a:rPr>
              <a:t>问题：</a:t>
            </a:r>
            <a:r>
              <a:rPr lang="zh-CN" altLang="en-US" sz="2400">
                <a:ea typeface="宋体" pitchFamily="2" charset="-122"/>
                <a:cs typeface="Times New Roman" pitchFamily="18" charset="0"/>
              </a:rPr>
              <a:t>海尔集团的电商平台属于哪一种类型的网上商店？</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3.2</a:t>
            </a:r>
            <a:r>
              <a:rPr lang="zh-CN" altLang="en-US" sz="4400" smtClean="0">
                <a:latin typeface="黑体" pitchFamily="2" charset="-122"/>
                <a:ea typeface="黑体" pitchFamily="2" charset="-122"/>
              </a:rPr>
              <a:t>网络运营策略</a:t>
            </a:r>
          </a:p>
        </p:txBody>
      </p:sp>
      <p:sp>
        <p:nvSpPr>
          <p:cNvPr id="13315"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grpSp>
        <p:nvGrpSpPr>
          <p:cNvPr id="13316" name="Group 92"/>
          <p:cNvGrpSpPr>
            <a:grpSpLocks/>
          </p:cNvGrpSpPr>
          <p:nvPr/>
        </p:nvGrpSpPr>
        <p:grpSpPr bwMode="auto">
          <a:xfrm>
            <a:off x="228600" y="1828800"/>
            <a:ext cx="1981200" cy="4035425"/>
            <a:chOff x="720" y="1296"/>
            <a:chExt cx="1367" cy="2542"/>
          </a:xfrm>
        </p:grpSpPr>
        <p:sp>
          <p:nvSpPr>
            <p:cNvPr id="13360" name="AutoShape 93"/>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3361" name="AutoShape 94"/>
            <p:cNvSpPr>
              <a:spLocks noChangeArrowheads="1"/>
            </p:cNvSpPr>
            <p:nvPr/>
          </p:nvSpPr>
          <p:spPr bwMode="gray">
            <a:xfrm>
              <a:off x="741" y="1495"/>
              <a:ext cx="1322" cy="1766"/>
            </a:xfrm>
            <a:prstGeom prst="roundRect">
              <a:avLst>
                <a:gd name="adj" fmla="val 16667"/>
              </a:avLst>
            </a:prstGeom>
            <a:solidFill>
              <a:srgbClr val="3CA1E6"/>
            </a:solidFill>
            <a:ln w="9525">
              <a:noFill/>
              <a:round/>
              <a:headEnd/>
              <a:tailEnd/>
            </a:ln>
          </p:spPr>
          <p:txBody>
            <a:bodyPr wrap="none" anchor="ctr"/>
            <a:lstStyle/>
            <a:p>
              <a:endParaRPr lang="zh-CN" altLang="en-US">
                <a:solidFill>
                  <a:srgbClr val="29698D"/>
                </a:solidFill>
                <a:ea typeface="宋体" pitchFamily="2" charset="-122"/>
              </a:endParaRPr>
            </a:p>
          </p:txBody>
        </p:sp>
        <p:sp>
          <p:nvSpPr>
            <p:cNvPr id="13362" name="AutoShape 95"/>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9BCFF2"/>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3363" name="AutoShape 96"/>
            <p:cNvSpPr>
              <a:spLocks noChangeArrowheads="1"/>
            </p:cNvSpPr>
            <p:nvPr/>
          </p:nvSpPr>
          <p:spPr bwMode="gray">
            <a:xfrm>
              <a:off x="752" y="1509"/>
              <a:ext cx="1304" cy="446"/>
            </a:xfrm>
            <a:prstGeom prst="roundRect">
              <a:avLst>
                <a:gd name="adj" fmla="val 50000"/>
              </a:avLst>
            </a:prstGeom>
            <a:gradFill rotWithShape="1">
              <a:gsLst>
                <a:gs pos="0">
                  <a:srgbClr val="BEE0F7"/>
                </a:gs>
                <a:gs pos="100000">
                  <a:srgbClr val="3CA1E6">
                    <a:alpha val="0"/>
                  </a:srgbClr>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3364" name="AutoShape 97"/>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3365" name="AutoShape 98"/>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grpSp>
          <p:nvGrpSpPr>
            <p:cNvPr id="13366" name="Group 99"/>
            <p:cNvGrpSpPr>
              <a:grpSpLocks/>
            </p:cNvGrpSpPr>
            <p:nvPr/>
          </p:nvGrpSpPr>
          <p:grpSpPr bwMode="auto">
            <a:xfrm>
              <a:off x="1189" y="1296"/>
              <a:ext cx="405" cy="405"/>
              <a:chOff x="1289" y="582"/>
              <a:chExt cx="668" cy="668"/>
            </a:xfrm>
          </p:grpSpPr>
          <p:sp>
            <p:nvSpPr>
              <p:cNvPr id="13369" name="Oval 100"/>
              <p:cNvSpPr>
                <a:spLocks noChangeArrowheads="1"/>
              </p:cNvSpPr>
              <p:nvPr/>
            </p:nvSpPr>
            <p:spPr bwMode="gray">
              <a:xfrm>
                <a:off x="1289" y="582"/>
                <a:ext cx="668" cy="668"/>
              </a:xfrm>
              <a:prstGeom prst="ellipse">
                <a:avLst/>
              </a:prstGeom>
              <a:solidFill>
                <a:srgbClr val="333333"/>
              </a:solidFill>
              <a:ln w="9525">
                <a:noFill/>
                <a:round/>
                <a:headEnd/>
                <a:tailEnd/>
              </a:ln>
            </p:spPr>
            <p:txBody>
              <a:bodyPr anchor="ctr">
                <a:spAutoFit/>
              </a:bodyPr>
              <a:lstStyle/>
              <a:p>
                <a:endParaRPr lang="zh-CN" altLang="en-US">
                  <a:solidFill>
                    <a:srgbClr val="29698D"/>
                  </a:solidFill>
                  <a:ea typeface="宋体" pitchFamily="2" charset="-122"/>
                </a:endParaRPr>
              </a:p>
            </p:txBody>
          </p:sp>
          <p:sp>
            <p:nvSpPr>
              <p:cNvPr id="13370" name="Oval 101"/>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3371" name="Oval 102"/>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3372" name="Oval 103"/>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3373" name="Oval 104"/>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grpSp>
        <p:sp>
          <p:nvSpPr>
            <p:cNvPr id="13367" name="Text Box 105"/>
            <p:cNvSpPr txBox="1">
              <a:spLocks noChangeArrowheads="1"/>
            </p:cNvSpPr>
            <p:nvPr/>
          </p:nvSpPr>
          <p:spPr bwMode="gray">
            <a:xfrm>
              <a:off x="1276" y="1354"/>
              <a:ext cx="223" cy="288"/>
            </a:xfrm>
            <a:prstGeom prst="rect">
              <a:avLst/>
            </a:prstGeom>
            <a:noFill/>
            <a:ln w="9525">
              <a:noFill/>
              <a:miter lim="800000"/>
              <a:headEnd/>
              <a:tailEnd/>
            </a:ln>
          </p:spPr>
          <p:txBody>
            <a:bodyPr wrap="none">
              <a:spAutoFit/>
            </a:bodyPr>
            <a:lstStyle/>
            <a:p>
              <a:pPr algn="ctr"/>
              <a:r>
                <a:rPr lang="en-US" altLang="zh-CN" sz="2400">
                  <a:solidFill>
                    <a:srgbClr val="000000"/>
                  </a:solidFill>
                  <a:ea typeface="宋体" pitchFamily="2" charset="-122"/>
                </a:rPr>
                <a:t>1</a:t>
              </a:r>
              <a:endParaRPr lang="en-US" altLang="zh-CN">
                <a:solidFill>
                  <a:srgbClr val="29698D"/>
                </a:solidFill>
                <a:ea typeface="宋体" pitchFamily="2" charset="-122"/>
              </a:endParaRPr>
            </a:p>
          </p:txBody>
        </p:sp>
        <p:sp>
          <p:nvSpPr>
            <p:cNvPr id="13368" name="Text Box 106"/>
            <p:cNvSpPr txBox="1">
              <a:spLocks noChangeArrowheads="1"/>
            </p:cNvSpPr>
            <p:nvPr/>
          </p:nvSpPr>
          <p:spPr bwMode="gray">
            <a:xfrm>
              <a:off x="768" y="1776"/>
              <a:ext cx="1296" cy="523"/>
            </a:xfrm>
            <a:prstGeom prst="rect">
              <a:avLst/>
            </a:prstGeom>
            <a:noFill/>
            <a:ln w="9525">
              <a:noFill/>
              <a:miter lim="800000"/>
              <a:headEnd/>
              <a:tailEnd/>
            </a:ln>
          </p:spPr>
          <p:txBody>
            <a:bodyPr>
              <a:spAutoFit/>
            </a:bodyPr>
            <a:lstStyle/>
            <a:p>
              <a:r>
                <a:rPr lang="zh-CN" altLang="en-US" sz="2400">
                  <a:solidFill>
                    <a:schemeClr val="tx2"/>
                  </a:solidFill>
                  <a:ea typeface="宋体" pitchFamily="2" charset="-122"/>
                </a:rPr>
                <a:t>网上商店前期准备</a:t>
              </a:r>
              <a:endParaRPr lang="en-US" altLang="zh-CN" sz="2400">
                <a:solidFill>
                  <a:schemeClr val="tx2"/>
                </a:solidFill>
                <a:ea typeface="宋体" pitchFamily="2" charset="-122"/>
              </a:endParaRPr>
            </a:p>
          </p:txBody>
        </p:sp>
      </p:grpSp>
      <p:grpSp>
        <p:nvGrpSpPr>
          <p:cNvPr id="13317" name="Group 107"/>
          <p:cNvGrpSpPr>
            <a:grpSpLocks/>
          </p:cNvGrpSpPr>
          <p:nvPr/>
        </p:nvGrpSpPr>
        <p:grpSpPr bwMode="auto">
          <a:xfrm>
            <a:off x="2438400" y="1828800"/>
            <a:ext cx="1828800" cy="4035425"/>
            <a:chOff x="2208" y="1296"/>
            <a:chExt cx="1365" cy="2542"/>
          </a:xfrm>
        </p:grpSpPr>
        <p:sp>
          <p:nvSpPr>
            <p:cNvPr id="13347" name="AutoShape 108"/>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3348" name="AutoShape 109"/>
            <p:cNvSpPr>
              <a:spLocks noChangeArrowheads="1"/>
            </p:cNvSpPr>
            <p:nvPr/>
          </p:nvSpPr>
          <p:spPr bwMode="gray">
            <a:xfrm>
              <a:off x="2229" y="1495"/>
              <a:ext cx="1322" cy="1766"/>
            </a:xfrm>
            <a:prstGeom prst="roundRect">
              <a:avLst>
                <a:gd name="adj" fmla="val 16667"/>
              </a:avLst>
            </a:prstGeom>
            <a:solidFill>
              <a:srgbClr val="73E77E"/>
            </a:solidFill>
            <a:ln w="9525">
              <a:noFill/>
              <a:round/>
              <a:headEnd/>
              <a:tailEnd/>
            </a:ln>
          </p:spPr>
          <p:txBody>
            <a:bodyPr wrap="none" anchor="ctr"/>
            <a:lstStyle/>
            <a:p>
              <a:endParaRPr lang="zh-CN" altLang="en-US">
                <a:solidFill>
                  <a:srgbClr val="29698D"/>
                </a:solidFill>
                <a:ea typeface="宋体" pitchFamily="2" charset="-122"/>
              </a:endParaRPr>
            </a:p>
          </p:txBody>
        </p:sp>
        <p:sp>
          <p:nvSpPr>
            <p:cNvPr id="13349" name="AutoShape 110"/>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3350" name="AutoShape 111"/>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3351" name="Oval 112"/>
            <p:cNvSpPr>
              <a:spLocks noChangeArrowheads="1"/>
            </p:cNvSpPr>
            <p:nvPr/>
          </p:nvSpPr>
          <p:spPr bwMode="gray">
            <a:xfrm>
              <a:off x="2677" y="1296"/>
              <a:ext cx="405" cy="405"/>
            </a:xfrm>
            <a:prstGeom prst="ellipse">
              <a:avLst/>
            </a:prstGeom>
            <a:solidFill>
              <a:srgbClr val="333333"/>
            </a:solidFill>
            <a:ln w="9525">
              <a:noFill/>
              <a:round/>
              <a:headEnd/>
              <a:tailEnd/>
            </a:ln>
          </p:spPr>
          <p:txBody>
            <a:bodyPr anchor="ctr">
              <a:spAutoFit/>
            </a:bodyPr>
            <a:lstStyle/>
            <a:p>
              <a:endParaRPr lang="zh-CN" altLang="en-US">
                <a:solidFill>
                  <a:srgbClr val="29698D"/>
                </a:solidFill>
                <a:ea typeface="宋体" pitchFamily="2" charset="-122"/>
              </a:endParaRPr>
            </a:p>
          </p:txBody>
        </p:sp>
        <p:sp>
          <p:nvSpPr>
            <p:cNvPr id="13352" name="Oval 113"/>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3353" name="Oval 114"/>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3354" name="Oval 115"/>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3355" name="Oval 116"/>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3356" name="Text Box 117"/>
            <p:cNvSpPr txBox="1">
              <a:spLocks noChangeArrowheads="1"/>
            </p:cNvSpPr>
            <p:nvPr/>
          </p:nvSpPr>
          <p:spPr bwMode="gray">
            <a:xfrm>
              <a:off x="2764" y="1354"/>
              <a:ext cx="223" cy="288"/>
            </a:xfrm>
            <a:prstGeom prst="rect">
              <a:avLst/>
            </a:prstGeom>
            <a:noFill/>
            <a:ln w="9525">
              <a:noFill/>
              <a:miter lim="800000"/>
              <a:headEnd/>
              <a:tailEnd/>
            </a:ln>
          </p:spPr>
          <p:txBody>
            <a:bodyPr wrap="none">
              <a:spAutoFit/>
            </a:bodyPr>
            <a:lstStyle/>
            <a:p>
              <a:pPr algn="ctr"/>
              <a:r>
                <a:rPr lang="en-US" altLang="zh-CN" sz="2400">
                  <a:solidFill>
                    <a:srgbClr val="000000"/>
                  </a:solidFill>
                  <a:ea typeface="宋体" pitchFamily="2" charset="-122"/>
                </a:rPr>
                <a:t>2</a:t>
              </a:r>
              <a:endParaRPr lang="en-US" altLang="zh-CN">
                <a:solidFill>
                  <a:srgbClr val="29698D"/>
                </a:solidFill>
                <a:ea typeface="宋体" pitchFamily="2" charset="-122"/>
              </a:endParaRPr>
            </a:p>
          </p:txBody>
        </p:sp>
        <p:sp>
          <p:nvSpPr>
            <p:cNvPr id="13357" name="Text Box 118"/>
            <p:cNvSpPr txBox="1">
              <a:spLocks noChangeArrowheads="1"/>
            </p:cNvSpPr>
            <p:nvPr/>
          </p:nvSpPr>
          <p:spPr bwMode="gray">
            <a:xfrm>
              <a:off x="2256" y="1776"/>
              <a:ext cx="1296" cy="291"/>
            </a:xfrm>
            <a:prstGeom prst="rect">
              <a:avLst/>
            </a:prstGeom>
            <a:noFill/>
            <a:ln w="9525">
              <a:noFill/>
              <a:miter lim="800000"/>
              <a:headEnd/>
              <a:tailEnd/>
            </a:ln>
          </p:spPr>
          <p:txBody>
            <a:bodyPr>
              <a:spAutoFit/>
            </a:bodyPr>
            <a:lstStyle/>
            <a:p>
              <a:r>
                <a:rPr lang="zh-CN" altLang="en-US" sz="2400">
                  <a:solidFill>
                    <a:schemeClr val="tx2"/>
                  </a:solidFill>
                  <a:ea typeface="宋体" pitchFamily="2" charset="-122"/>
                </a:rPr>
                <a:t>网上商店创建</a:t>
              </a:r>
              <a:endParaRPr lang="en-US" altLang="zh-CN" sz="2400">
                <a:solidFill>
                  <a:schemeClr val="tx2"/>
                </a:solidFill>
                <a:ea typeface="宋体" pitchFamily="2" charset="-122"/>
              </a:endParaRPr>
            </a:p>
          </p:txBody>
        </p:sp>
        <p:sp>
          <p:nvSpPr>
            <p:cNvPr id="13358" name="AutoShape 119"/>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3359" name="AutoShape 120"/>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grpSp>
      <p:grpSp>
        <p:nvGrpSpPr>
          <p:cNvPr id="13318" name="Group 92"/>
          <p:cNvGrpSpPr>
            <a:grpSpLocks/>
          </p:cNvGrpSpPr>
          <p:nvPr/>
        </p:nvGrpSpPr>
        <p:grpSpPr bwMode="auto">
          <a:xfrm>
            <a:off x="4572000" y="1828800"/>
            <a:ext cx="2057400" cy="4035425"/>
            <a:chOff x="720" y="1296"/>
            <a:chExt cx="1367" cy="2542"/>
          </a:xfrm>
        </p:grpSpPr>
        <p:sp>
          <p:nvSpPr>
            <p:cNvPr id="13333" name="AutoShape 93"/>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3334" name="AutoShape 94"/>
            <p:cNvSpPr>
              <a:spLocks noChangeArrowheads="1"/>
            </p:cNvSpPr>
            <p:nvPr/>
          </p:nvSpPr>
          <p:spPr bwMode="gray">
            <a:xfrm>
              <a:off x="741" y="1495"/>
              <a:ext cx="1322" cy="1766"/>
            </a:xfrm>
            <a:prstGeom prst="roundRect">
              <a:avLst>
                <a:gd name="adj" fmla="val 16667"/>
              </a:avLst>
            </a:prstGeom>
            <a:solidFill>
              <a:srgbClr val="3CA1E6"/>
            </a:solidFill>
            <a:ln w="9525">
              <a:noFill/>
              <a:round/>
              <a:headEnd/>
              <a:tailEnd/>
            </a:ln>
          </p:spPr>
          <p:txBody>
            <a:bodyPr wrap="none" anchor="ctr"/>
            <a:lstStyle/>
            <a:p>
              <a:endParaRPr lang="zh-CN" altLang="en-US">
                <a:solidFill>
                  <a:srgbClr val="29698D"/>
                </a:solidFill>
                <a:ea typeface="宋体" pitchFamily="2" charset="-122"/>
              </a:endParaRPr>
            </a:p>
          </p:txBody>
        </p:sp>
        <p:sp>
          <p:nvSpPr>
            <p:cNvPr id="13335" name="AutoShape 95"/>
            <p:cNvSpPr>
              <a:spLocks noChangeArrowheads="1"/>
            </p:cNvSpPr>
            <p:nvPr/>
          </p:nvSpPr>
          <p:spPr bwMode="gray">
            <a:xfrm>
              <a:off x="768" y="2832"/>
              <a:ext cx="1304" cy="447"/>
            </a:xfrm>
            <a:prstGeom prst="roundRect">
              <a:avLst>
                <a:gd name="adj" fmla="val 50000"/>
              </a:avLst>
            </a:prstGeom>
            <a:gradFill rotWithShape="1">
              <a:gsLst>
                <a:gs pos="0">
                  <a:srgbClr val="3CA1E6">
                    <a:alpha val="0"/>
                  </a:srgbClr>
                </a:gs>
                <a:gs pos="100000">
                  <a:srgbClr val="9BCFF2"/>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3336" name="AutoShape 96"/>
            <p:cNvSpPr>
              <a:spLocks noChangeArrowheads="1"/>
            </p:cNvSpPr>
            <p:nvPr/>
          </p:nvSpPr>
          <p:spPr bwMode="gray">
            <a:xfrm>
              <a:off x="768" y="1536"/>
              <a:ext cx="1304" cy="446"/>
            </a:xfrm>
            <a:prstGeom prst="roundRect">
              <a:avLst>
                <a:gd name="adj" fmla="val 50000"/>
              </a:avLst>
            </a:prstGeom>
            <a:gradFill rotWithShape="1">
              <a:gsLst>
                <a:gs pos="0">
                  <a:srgbClr val="BEE0F7"/>
                </a:gs>
                <a:gs pos="100000">
                  <a:srgbClr val="3CA1E6">
                    <a:alpha val="0"/>
                  </a:srgbClr>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3337" name="AutoShape 97"/>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3338" name="AutoShape 98"/>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grpSp>
          <p:nvGrpSpPr>
            <p:cNvPr id="13339" name="Group 99"/>
            <p:cNvGrpSpPr>
              <a:grpSpLocks/>
            </p:cNvGrpSpPr>
            <p:nvPr/>
          </p:nvGrpSpPr>
          <p:grpSpPr bwMode="auto">
            <a:xfrm>
              <a:off x="1189" y="1296"/>
              <a:ext cx="405" cy="405"/>
              <a:chOff x="1289" y="582"/>
              <a:chExt cx="668" cy="668"/>
            </a:xfrm>
          </p:grpSpPr>
          <p:sp>
            <p:nvSpPr>
              <p:cNvPr id="13342" name="Oval 100"/>
              <p:cNvSpPr>
                <a:spLocks noChangeArrowheads="1"/>
              </p:cNvSpPr>
              <p:nvPr/>
            </p:nvSpPr>
            <p:spPr bwMode="gray">
              <a:xfrm>
                <a:off x="1289" y="582"/>
                <a:ext cx="668" cy="668"/>
              </a:xfrm>
              <a:prstGeom prst="ellipse">
                <a:avLst/>
              </a:prstGeom>
              <a:solidFill>
                <a:srgbClr val="333333"/>
              </a:solidFill>
              <a:ln w="9525">
                <a:noFill/>
                <a:round/>
                <a:headEnd/>
                <a:tailEnd/>
              </a:ln>
            </p:spPr>
            <p:txBody>
              <a:bodyPr anchor="ctr">
                <a:spAutoFit/>
              </a:bodyPr>
              <a:lstStyle/>
              <a:p>
                <a:endParaRPr lang="zh-CN" altLang="en-US">
                  <a:solidFill>
                    <a:srgbClr val="29698D"/>
                  </a:solidFill>
                  <a:ea typeface="宋体" pitchFamily="2" charset="-122"/>
                </a:endParaRPr>
              </a:p>
            </p:txBody>
          </p:sp>
          <p:sp>
            <p:nvSpPr>
              <p:cNvPr id="13343" name="Oval 101"/>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3344" name="Oval 102"/>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3345" name="Oval 103"/>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3346" name="Oval 104"/>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grpSp>
        <p:sp>
          <p:nvSpPr>
            <p:cNvPr id="13340" name="Text Box 105"/>
            <p:cNvSpPr txBox="1">
              <a:spLocks noChangeArrowheads="1"/>
            </p:cNvSpPr>
            <p:nvPr/>
          </p:nvSpPr>
          <p:spPr bwMode="gray">
            <a:xfrm>
              <a:off x="1276" y="1354"/>
              <a:ext cx="223" cy="288"/>
            </a:xfrm>
            <a:prstGeom prst="rect">
              <a:avLst/>
            </a:prstGeom>
            <a:noFill/>
            <a:ln w="9525">
              <a:noFill/>
              <a:miter lim="800000"/>
              <a:headEnd/>
              <a:tailEnd/>
            </a:ln>
          </p:spPr>
          <p:txBody>
            <a:bodyPr wrap="none">
              <a:spAutoFit/>
            </a:bodyPr>
            <a:lstStyle/>
            <a:p>
              <a:pPr algn="ctr"/>
              <a:r>
                <a:rPr lang="en-US" altLang="zh-CN" sz="2400">
                  <a:solidFill>
                    <a:srgbClr val="000000"/>
                  </a:solidFill>
                  <a:ea typeface="宋体" pitchFamily="2" charset="-122"/>
                </a:rPr>
                <a:t>3</a:t>
              </a:r>
              <a:endParaRPr lang="en-US" altLang="zh-CN">
                <a:solidFill>
                  <a:srgbClr val="29698D"/>
                </a:solidFill>
                <a:ea typeface="宋体" pitchFamily="2" charset="-122"/>
              </a:endParaRPr>
            </a:p>
          </p:txBody>
        </p:sp>
        <p:sp>
          <p:nvSpPr>
            <p:cNvPr id="13341" name="Text Box 106"/>
            <p:cNvSpPr txBox="1">
              <a:spLocks noChangeArrowheads="1"/>
            </p:cNvSpPr>
            <p:nvPr/>
          </p:nvSpPr>
          <p:spPr bwMode="gray">
            <a:xfrm>
              <a:off x="768" y="1776"/>
              <a:ext cx="1296" cy="523"/>
            </a:xfrm>
            <a:prstGeom prst="rect">
              <a:avLst/>
            </a:prstGeom>
            <a:noFill/>
            <a:ln w="9525">
              <a:noFill/>
              <a:miter lim="800000"/>
              <a:headEnd/>
              <a:tailEnd/>
            </a:ln>
          </p:spPr>
          <p:txBody>
            <a:bodyPr>
              <a:spAutoFit/>
            </a:bodyPr>
            <a:lstStyle/>
            <a:p>
              <a:r>
                <a:rPr lang="zh-CN" altLang="en-US" sz="2400">
                  <a:solidFill>
                    <a:schemeClr val="tx2"/>
                  </a:solidFill>
                  <a:ea typeface="宋体" pitchFamily="2" charset="-122"/>
                </a:rPr>
                <a:t>网上商店运营管理</a:t>
              </a:r>
              <a:endParaRPr lang="en-US" altLang="zh-CN" sz="2400">
                <a:solidFill>
                  <a:schemeClr val="tx2"/>
                </a:solidFill>
                <a:ea typeface="宋体" pitchFamily="2" charset="-122"/>
              </a:endParaRPr>
            </a:p>
          </p:txBody>
        </p:sp>
      </p:grpSp>
      <p:grpSp>
        <p:nvGrpSpPr>
          <p:cNvPr id="13319" name="Group 107"/>
          <p:cNvGrpSpPr>
            <a:grpSpLocks/>
          </p:cNvGrpSpPr>
          <p:nvPr/>
        </p:nvGrpSpPr>
        <p:grpSpPr bwMode="auto">
          <a:xfrm>
            <a:off x="6858000" y="1828800"/>
            <a:ext cx="1905000" cy="4035425"/>
            <a:chOff x="2208" y="1296"/>
            <a:chExt cx="1365" cy="2542"/>
          </a:xfrm>
        </p:grpSpPr>
        <p:sp>
          <p:nvSpPr>
            <p:cNvPr id="13320" name="AutoShape 108"/>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3321" name="AutoShape 109"/>
            <p:cNvSpPr>
              <a:spLocks noChangeArrowheads="1"/>
            </p:cNvSpPr>
            <p:nvPr/>
          </p:nvSpPr>
          <p:spPr bwMode="gray">
            <a:xfrm>
              <a:off x="2229" y="1495"/>
              <a:ext cx="1322" cy="1766"/>
            </a:xfrm>
            <a:prstGeom prst="roundRect">
              <a:avLst>
                <a:gd name="adj" fmla="val 16667"/>
              </a:avLst>
            </a:prstGeom>
            <a:solidFill>
              <a:srgbClr val="73E77E"/>
            </a:solidFill>
            <a:ln w="9525">
              <a:noFill/>
              <a:round/>
              <a:headEnd/>
              <a:tailEnd/>
            </a:ln>
          </p:spPr>
          <p:txBody>
            <a:bodyPr wrap="none" anchor="ctr"/>
            <a:lstStyle/>
            <a:p>
              <a:endParaRPr lang="zh-CN" altLang="en-US">
                <a:solidFill>
                  <a:srgbClr val="29698D"/>
                </a:solidFill>
                <a:ea typeface="宋体" pitchFamily="2" charset="-122"/>
              </a:endParaRPr>
            </a:p>
          </p:txBody>
        </p:sp>
        <p:sp>
          <p:nvSpPr>
            <p:cNvPr id="13322" name="AutoShape 110"/>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3323" name="AutoShape 111"/>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3324" name="Oval 112"/>
            <p:cNvSpPr>
              <a:spLocks noChangeArrowheads="1"/>
            </p:cNvSpPr>
            <p:nvPr/>
          </p:nvSpPr>
          <p:spPr bwMode="gray">
            <a:xfrm>
              <a:off x="2677" y="1296"/>
              <a:ext cx="405" cy="405"/>
            </a:xfrm>
            <a:prstGeom prst="ellipse">
              <a:avLst/>
            </a:prstGeom>
            <a:solidFill>
              <a:srgbClr val="333333"/>
            </a:solidFill>
            <a:ln w="9525">
              <a:noFill/>
              <a:round/>
              <a:headEnd/>
              <a:tailEnd/>
            </a:ln>
          </p:spPr>
          <p:txBody>
            <a:bodyPr anchor="ctr">
              <a:spAutoFit/>
            </a:bodyPr>
            <a:lstStyle/>
            <a:p>
              <a:endParaRPr lang="zh-CN" altLang="en-US">
                <a:solidFill>
                  <a:srgbClr val="29698D"/>
                </a:solidFill>
                <a:ea typeface="宋体" pitchFamily="2" charset="-122"/>
              </a:endParaRPr>
            </a:p>
          </p:txBody>
        </p:sp>
        <p:sp>
          <p:nvSpPr>
            <p:cNvPr id="13325" name="Oval 113"/>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3326" name="Oval 114"/>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3327" name="Oval 115"/>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3328" name="Oval 116"/>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13329" name="Text Box 117"/>
            <p:cNvSpPr txBox="1">
              <a:spLocks noChangeArrowheads="1"/>
            </p:cNvSpPr>
            <p:nvPr/>
          </p:nvSpPr>
          <p:spPr bwMode="gray">
            <a:xfrm>
              <a:off x="2764" y="1354"/>
              <a:ext cx="255" cy="291"/>
            </a:xfrm>
            <a:prstGeom prst="rect">
              <a:avLst/>
            </a:prstGeom>
            <a:noFill/>
            <a:ln w="9525">
              <a:noFill/>
              <a:miter lim="800000"/>
              <a:headEnd/>
              <a:tailEnd/>
            </a:ln>
          </p:spPr>
          <p:txBody>
            <a:bodyPr wrap="none">
              <a:spAutoFit/>
            </a:bodyPr>
            <a:lstStyle/>
            <a:p>
              <a:pPr algn="ctr"/>
              <a:r>
                <a:rPr lang="en-US" altLang="zh-CN" sz="2400">
                  <a:solidFill>
                    <a:srgbClr val="000000"/>
                  </a:solidFill>
                  <a:ea typeface="宋体" pitchFamily="2" charset="-122"/>
                </a:rPr>
                <a:t>4</a:t>
              </a:r>
              <a:endParaRPr lang="en-US" altLang="zh-CN">
                <a:solidFill>
                  <a:srgbClr val="29698D"/>
                </a:solidFill>
                <a:ea typeface="宋体" pitchFamily="2" charset="-122"/>
              </a:endParaRPr>
            </a:p>
          </p:txBody>
        </p:sp>
        <p:sp>
          <p:nvSpPr>
            <p:cNvPr id="13330" name="Text Box 118"/>
            <p:cNvSpPr txBox="1">
              <a:spLocks noChangeArrowheads="1"/>
            </p:cNvSpPr>
            <p:nvPr/>
          </p:nvSpPr>
          <p:spPr bwMode="gray">
            <a:xfrm>
              <a:off x="2256" y="1776"/>
              <a:ext cx="1296" cy="523"/>
            </a:xfrm>
            <a:prstGeom prst="rect">
              <a:avLst/>
            </a:prstGeom>
            <a:noFill/>
            <a:ln w="9525">
              <a:noFill/>
              <a:miter lim="800000"/>
              <a:headEnd/>
              <a:tailEnd/>
            </a:ln>
          </p:spPr>
          <p:txBody>
            <a:bodyPr>
              <a:spAutoFit/>
            </a:bodyPr>
            <a:lstStyle/>
            <a:p>
              <a:r>
                <a:rPr lang="zh-CN" altLang="en-US" sz="2400">
                  <a:solidFill>
                    <a:schemeClr val="tx2"/>
                  </a:solidFill>
                  <a:ea typeface="宋体" pitchFamily="2" charset="-122"/>
                </a:rPr>
                <a:t>网上商店推广</a:t>
              </a:r>
              <a:endParaRPr lang="en-US" altLang="zh-CN" sz="2400">
                <a:solidFill>
                  <a:schemeClr val="tx2"/>
                </a:solidFill>
                <a:ea typeface="宋体" pitchFamily="2" charset="-122"/>
              </a:endParaRPr>
            </a:p>
          </p:txBody>
        </p:sp>
        <p:sp>
          <p:nvSpPr>
            <p:cNvPr id="13331" name="AutoShape 119"/>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13332" name="AutoShape 120"/>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3.2 </a:t>
            </a:r>
            <a:r>
              <a:rPr lang="zh-CN" altLang="en-US" sz="4400" smtClean="0">
                <a:latin typeface="黑体" pitchFamily="2" charset="-122"/>
                <a:ea typeface="黑体" pitchFamily="2" charset="-122"/>
              </a:rPr>
              <a:t>网店运营策略</a:t>
            </a:r>
          </a:p>
        </p:txBody>
      </p:sp>
      <p:sp>
        <p:nvSpPr>
          <p:cNvPr id="14339"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4340" name="矩形 22"/>
          <p:cNvSpPr>
            <a:spLocks noChangeArrowheads="1"/>
          </p:cNvSpPr>
          <p:nvPr/>
        </p:nvSpPr>
        <p:spPr bwMode="auto">
          <a:xfrm>
            <a:off x="0" y="1143000"/>
            <a:ext cx="3878263"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3.2.1 </a:t>
            </a:r>
            <a:r>
              <a:rPr lang="zh-CN" altLang="en-US" sz="3200">
                <a:solidFill>
                  <a:schemeClr val="tx2"/>
                </a:solidFill>
                <a:latin typeface="黑体" pitchFamily="2" charset="-122"/>
                <a:ea typeface="黑体" pitchFamily="2" charset="-122"/>
              </a:rPr>
              <a:t>网店前期准备</a:t>
            </a:r>
          </a:p>
        </p:txBody>
      </p:sp>
      <p:sp>
        <p:nvSpPr>
          <p:cNvPr id="14341" name="TextBox 25"/>
          <p:cNvSpPr txBox="1">
            <a:spLocks noChangeArrowheads="1"/>
          </p:cNvSpPr>
          <p:nvPr/>
        </p:nvSpPr>
        <p:spPr bwMode="auto">
          <a:xfrm>
            <a:off x="228600" y="1981200"/>
            <a:ext cx="8534400" cy="1304925"/>
          </a:xfrm>
          <a:prstGeom prst="rect">
            <a:avLst/>
          </a:prstGeom>
          <a:noFill/>
          <a:ln w="9525">
            <a:noFill/>
            <a:miter lim="800000"/>
            <a:headEnd/>
            <a:tailEnd/>
          </a:ln>
        </p:spPr>
        <p:txBody>
          <a:bodyPr>
            <a:spAutoFit/>
          </a:bodyPr>
          <a:lstStyle/>
          <a:p>
            <a:pPr>
              <a:lnSpc>
                <a:spcPct val="150000"/>
              </a:lnSpc>
            </a:pPr>
            <a:r>
              <a:rPr lang="en-US" altLang="zh-CN" sz="2800" b="1">
                <a:solidFill>
                  <a:schemeClr val="tx2"/>
                </a:solidFill>
                <a:ea typeface="宋体" pitchFamily="2" charset="-122"/>
              </a:rPr>
              <a:t>1</a:t>
            </a:r>
            <a:r>
              <a:rPr lang="zh-CN" altLang="en-US" sz="2800" b="1">
                <a:solidFill>
                  <a:schemeClr val="tx2"/>
                </a:solidFill>
                <a:ea typeface="宋体" pitchFamily="2" charset="-122"/>
              </a:rPr>
              <a:t>）网上开店的软、硬件要求</a:t>
            </a:r>
          </a:p>
          <a:p>
            <a:pPr>
              <a:lnSpc>
                <a:spcPct val="150000"/>
              </a:lnSpc>
            </a:pPr>
            <a:endParaRPr lang="zh-CN" altLang="en-US" sz="2800">
              <a:ea typeface="宋体" pitchFamily="2" charset="-122"/>
            </a:endParaRPr>
          </a:p>
        </p:txBody>
      </p:sp>
      <p:sp>
        <p:nvSpPr>
          <p:cNvPr id="14342" name="TextBox 25"/>
          <p:cNvSpPr txBox="1">
            <a:spLocks noChangeArrowheads="1"/>
          </p:cNvSpPr>
          <p:nvPr/>
        </p:nvSpPr>
        <p:spPr bwMode="auto">
          <a:xfrm>
            <a:off x="228600" y="2971800"/>
            <a:ext cx="8534400" cy="2892425"/>
          </a:xfrm>
          <a:prstGeom prst="rect">
            <a:avLst/>
          </a:prstGeom>
          <a:noFill/>
          <a:ln w="9525">
            <a:noFill/>
            <a:miter lim="800000"/>
            <a:headEnd/>
            <a:tailEnd/>
          </a:ln>
        </p:spPr>
        <p:txBody>
          <a:bodyPr>
            <a:spAutoFit/>
          </a:bodyPr>
          <a:lstStyle/>
          <a:p>
            <a:r>
              <a:rPr lang="en-US" altLang="en-US" sz="2800" b="1">
                <a:solidFill>
                  <a:schemeClr val="tx2"/>
                </a:solidFill>
              </a:rPr>
              <a:t>2</a:t>
            </a:r>
            <a:r>
              <a:rPr lang="zh-CN" altLang="en-US" sz="2800" b="1">
                <a:solidFill>
                  <a:schemeClr val="tx2"/>
                </a:solidFill>
                <a:ea typeface="宋体" pitchFamily="2" charset="-122"/>
              </a:rPr>
              <a:t>）了解网络零售平台的规则</a:t>
            </a:r>
            <a:endParaRPr lang="en-US" altLang="zh-CN" sz="2800" b="1">
              <a:solidFill>
                <a:schemeClr val="tx2"/>
              </a:solidFill>
              <a:ea typeface="宋体" pitchFamily="2" charset="-122"/>
            </a:endParaRPr>
          </a:p>
          <a:p>
            <a:endParaRPr lang="en-US" altLang="en-US" sz="2800" b="1">
              <a:solidFill>
                <a:schemeClr val="tx2"/>
              </a:solidFill>
            </a:endParaRPr>
          </a:p>
          <a:p>
            <a:r>
              <a:rPr lang="en-US" altLang="en-US" sz="2800" b="1">
                <a:solidFill>
                  <a:schemeClr val="tx2"/>
                </a:solidFill>
              </a:rPr>
              <a:t>3</a:t>
            </a:r>
            <a:r>
              <a:rPr lang="zh-CN" altLang="en-US" sz="2800" b="1">
                <a:solidFill>
                  <a:schemeClr val="tx2"/>
                </a:solidFill>
                <a:ea typeface="宋体" pitchFamily="2" charset="-122"/>
              </a:rPr>
              <a:t>）商品资料的学习</a:t>
            </a:r>
          </a:p>
          <a:p>
            <a:endParaRPr lang="en-US" altLang="zh-CN" sz="2800" b="1">
              <a:solidFill>
                <a:schemeClr val="tx2"/>
              </a:solidFill>
              <a:ea typeface="宋体" pitchFamily="2" charset="-122"/>
            </a:endParaRPr>
          </a:p>
          <a:p>
            <a:endParaRPr lang="zh-CN" altLang="en-US" sz="2800" b="1">
              <a:solidFill>
                <a:schemeClr val="tx2"/>
              </a:solidFill>
              <a:ea typeface="宋体" pitchFamily="2" charset="-122"/>
            </a:endParaRPr>
          </a:p>
          <a:p>
            <a:pPr>
              <a:lnSpc>
                <a:spcPct val="150000"/>
              </a:lnSpc>
            </a:pPr>
            <a:r>
              <a:rPr lang="zh-CN" altLang="en-US" sz="2800">
                <a:ea typeface="宋体" pitchFamily="2" charset="-122"/>
              </a:rPr>
              <a:t>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3.2 </a:t>
            </a:r>
            <a:r>
              <a:rPr lang="zh-CN" altLang="en-US" sz="4400" smtClean="0">
                <a:latin typeface="黑体" pitchFamily="2" charset="-122"/>
                <a:ea typeface="黑体" pitchFamily="2" charset="-122"/>
              </a:rPr>
              <a:t>网店运营策略</a:t>
            </a:r>
          </a:p>
        </p:txBody>
      </p:sp>
      <p:sp>
        <p:nvSpPr>
          <p:cNvPr id="15363"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5364" name="矩形 22"/>
          <p:cNvSpPr>
            <a:spLocks noChangeArrowheads="1"/>
          </p:cNvSpPr>
          <p:nvPr/>
        </p:nvSpPr>
        <p:spPr bwMode="auto">
          <a:xfrm>
            <a:off x="0" y="1143000"/>
            <a:ext cx="3057525"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3.2.2 </a:t>
            </a:r>
            <a:r>
              <a:rPr lang="zh-CN" altLang="en-US" sz="3200">
                <a:solidFill>
                  <a:schemeClr val="tx2"/>
                </a:solidFill>
                <a:latin typeface="黑体" pitchFamily="2" charset="-122"/>
                <a:ea typeface="黑体" pitchFamily="2" charset="-122"/>
              </a:rPr>
              <a:t>网店创建</a:t>
            </a:r>
          </a:p>
        </p:txBody>
      </p:sp>
      <p:sp>
        <p:nvSpPr>
          <p:cNvPr id="15365" name="TextBox 25"/>
          <p:cNvSpPr txBox="1">
            <a:spLocks noChangeArrowheads="1"/>
          </p:cNvSpPr>
          <p:nvPr/>
        </p:nvSpPr>
        <p:spPr bwMode="auto">
          <a:xfrm>
            <a:off x="228600" y="1524000"/>
            <a:ext cx="8534400" cy="5262563"/>
          </a:xfrm>
          <a:prstGeom prst="rect">
            <a:avLst/>
          </a:prstGeom>
          <a:noFill/>
          <a:ln w="9525">
            <a:noFill/>
            <a:miter lim="800000"/>
            <a:headEnd/>
            <a:tailEnd/>
          </a:ln>
        </p:spPr>
        <p:txBody>
          <a:bodyPr>
            <a:spAutoFit/>
          </a:bodyPr>
          <a:lstStyle/>
          <a:p>
            <a:r>
              <a:rPr lang="en-US" altLang="zh-CN" sz="2800">
                <a:ea typeface="宋体" pitchFamily="2" charset="-122"/>
              </a:rPr>
              <a:t> </a:t>
            </a:r>
            <a:endParaRPr lang="zh-CN" altLang="en-US" sz="2800">
              <a:ea typeface="宋体" pitchFamily="2" charset="-122"/>
            </a:endParaRPr>
          </a:p>
          <a:p>
            <a:r>
              <a:rPr lang="en-US" altLang="zh-CN" sz="2800" b="1">
                <a:solidFill>
                  <a:schemeClr val="tx2"/>
                </a:solidFill>
                <a:ea typeface="宋体" pitchFamily="2" charset="-122"/>
              </a:rPr>
              <a:t>1</a:t>
            </a:r>
            <a:r>
              <a:rPr lang="zh-CN" altLang="en-US" sz="2800" b="1">
                <a:solidFill>
                  <a:schemeClr val="tx2"/>
                </a:solidFill>
                <a:ea typeface="宋体" pitchFamily="2" charset="-122"/>
              </a:rPr>
              <a:t>）店铺设置</a:t>
            </a:r>
          </a:p>
          <a:p>
            <a:r>
              <a:rPr lang="en-US" altLang="zh-CN" sz="2800" b="1">
                <a:solidFill>
                  <a:schemeClr val="tx2"/>
                </a:solidFill>
                <a:ea typeface="宋体" pitchFamily="2" charset="-122"/>
              </a:rPr>
              <a:t>2</a:t>
            </a:r>
            <a:r>
              <a:rPr lang="zh-CN" altLang="en-US" sz="2800" b="1">
                <a:solidFill>
                  <a:schemeClr val="tx2"/>
                </a:solidFill>
                <a:ea typeface="宋体" pitchFamily="2" charset="-122"/>
              </a:rPr>
              <a:t>）店铺装修</a:t>
            </a:r>
            <a:endParaRPr lang="en-US" altLang="zh-CN" sz="2800" b="1">
              <a:solidFill>
                <a:schemeClr val="tx2"/>
              </a:solidFill>
              <a:ea typeface="宋体" pitchFamily="2" charset="-122"/>
            </a:endParaRPr>
          </a:p>
          <a:p>
            <a:r>
              <a:rPr lang="en-US" altLang="zh-CN" sz="2800" b="1">
                <a:solidFill>
                  <a:schemeClr val="tx2"/>
                </a:solidFill>
                <a:ea typeface="宋体" pitchFamily="2" charset="-122"/>
              </a:rPr>
              <a:t>3</a:t>
            </a:r>
            <a:r>
              <a:rPr lang="zh-CN" altLang="en-US" sz="2800" b="1">
                <a:solidFill>
                  <a:schemeClr val="tx2"/>
                </a:solidFill>
                <a:ea typeface="宋体" pitchFamily="2" charset="-122"/>
              </a:rPr>
              <a:t>）商品的发布</a:t>
            </a:r>
            <a:endParaRPr lang="en-US" altLang="zh-CN" sz="2800" b="1">
              <a:solidFill>
                <a:schemeClr val="tx2"/>
              </a:solidFill>
              <a:ea typeface="宋体" pitchFamily="2" charset="-122"/>
            </a:endParaRPr>
          </a:p>
          <a:p>
            <a:r>
              <a:rPr lang="en-US" altLang="zh-CN" sz="2800" b="1">
                <a:solidFill>
                  <a:schemeClr val="tx2"/>
                </a:solidFill>
                <a:ea typeface="宋体" pitchFamily="2" charset="-122"/>
              </a:rPr>
              <a:t>4</a:t>
            </a:r>
            <a:r>
              <a:rPr lang="zh-CN" altLang="en-US" sz="2800" b="1">
                <a:solidFill>
                  <a:schemeClr val="tx2"/>
                </a:solidFill>
                <a:ea typeface="宋体" pitchFamily="2" charset="-122"/>
              </a:rPr>
              <a:t>）合理的商品搭配与分类</a:t>
            </a:r>
            <a:endParaRPr lang="en-US" altLang="zh-CN" sz="2800" b="1">
              <a:solidFill>
                <a:schemeClr val="tx2"/>
              </a:solidFill>
              <a:ea typeface="宋体" pitchFamily="2" charset="-122"/>
            </a:endParaRPr>
          </a:p>
          <a:p>
            <a:r>
              <a:rPr lang="en-US" altLang="zh-CN" sz="2800" b="1">
                <a:solidFill>
                  <a:schemeClr val="tx2"/>
                </a:solidFill>
                <a:ea typeface="宋体" pitchFamily="2" charset="-122"/>
              </a:rPr>
              <a:t>5</a:t>
            </a:r>
            <a:r>
              <a:rPr lang="zh-CN" altLang="en-US" sz="2800" b="1">
                <a:solidFill>
                  <a:schemeClr val="tx2"/>
                </a:solidFill>
                <a:ea typeface="宋体" pitchFamily="2" charset="-122"/>
              </a:rPr>
              <a:t>）提供多种沟通渠道</a:t>
            </a:r>
          </a:p>
          <a:p>
            <a:endParaRPr lang="zh-CN" altLang="en-US" sz="2800" b="1">
              <a:solidFill>
                <a:schemeClr val="tx2"/>
              </a:solidFill>
              <a:ea typeface="宋体" pitchFamily="2" charset="-122"/>
            </a:endParaRPr>
          </a:p>
          <a:p>
            <a:endParaRPr lang="zh-CN" altLang="en-US" sz="2800" b="1">
              <a:solidFill>
                <a:schemeClr val="tx2"/>
              </a:solidFill>
              <a:ea typeface="宋体" pitchFamily="2" charset="-122"/>
            </a:endParaRPr>
          </a:p>
          <a:p>
            <a:endParaRPr lang="zh-CN" altLang="en-US" sz="2800">
              <a:ea typeface="宋体" pitchFamily="2" charset="-122"/>
            </a:endParaRPr>
          </a:p>
          <a:p>
            <a:pPr>
              <a:lnSpc>
                <a:spcPct val="150000"/>
              </a:lnSpc>
            </a:pPr>
            <a:r>
              <a:rPr lang="zh-CN" altLang="en-US" sz="2800">
                <a:ea typeface="宋体" pitchFamily="2" charset="-122"/>
              </a:rPr>
              <a:t>       </a:t>
            </a:r>
          </a:p>
          <a:p>
            <a:pPr>
              <a:lnSpc>
                <a:spcPct val="150000"/>
              </a:lnSpc>
            </a:pPr>
            <a:endParaRPr lang="zh-CN" altLang="en-US" sz="2800">
              <a:ea typeface="宋体"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3.2 </a:t>
            </a:r>
            <a:r>
              <a:rPr lang="zh-CN" altLang="en-US" sz="4400" smtClean="0">
                <a:latin typeface="黑体" pitchFamily="2" charset="-122"/>
                <a:ea typeface="黑体" pitchFamily="2" charset="-122"/>
              </a:rPr>
              <a:t>网店运营策略</a:t>
            </a:r>
          </a:p>
        </p:txBody>
      </p:sp>
      <p:sp>
        <p:nvSpPr>
          <p:cNvPr id="16387"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6388" name="矩形 22"/>
          <p:cNvSpPr>
            <a:spLocks noChangeArrowheads="1"/>
          </p:cNvSpPr>
          <p:nvPr/>
        </p:nvSpPr>
        <p:spPr bwMode="auto">
          <a:xfrm>
            <a:off x="0" y="1143000"/>
            <a:ext cx="3057525"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3.2.2 </a:t>
            </a:r>
            <a:r>
              <a:rPr lang="zh-CN" altLang="en-US" sz="3200">
                <a:solidFill>
                  <a:schemeClr val="tx2"/>
                </a:solidFill>
                <a:latin typeface="黑体" pitchFamily="2" charset="-122"/>
                <a:ea typeface="黑体" pitchFamily="2" charset="-122"/>
              </a:rPr>
              <a:t>网店创建</a:t>
            </a:r>
          </a:p>
        </p:txBody>
      </p:sp>
      <p:sp>
        <p:nvSpPr>
          <p:cNvPr id="16389" name="TextBox 25"/>
          <p:cNvSpPr txBox="1">
            <a:spLocks noChangeArrowheads="1"/>
          </p:cNvSpPr>
          <p:nvPr/>
        </p:nvSpPr>
        <p:spPr bwMode="auto">
          <a:xfrm>
            <a:off x="304800" y="1828800"/>
            <a:ext cx="8534400" cy="954088"/>
          </a:xfrm>
          <a:prstGeom prst="rect">
            <a:avLst/>
          </a:prstGeom>
          <a:noFill/>
          <a:ln w="9525">
            <a:noFill/>
            <a:miter lim="800000"/>
            <a:headEnd/>
            <a:tailEnd/>
          </a:ln>
        </p:spPr>
        <p:txBody>
          <a:bodyPr>
            <a:spAutoFit/>
          </a:bodyPr>
          <a:lstStyle/>
          <a:p>
            <a:r>
              <a:rPr lang="en-US" altLang="zh-CN" sz="2800" b="1">
                <a:solidFill>
                  <a:schemeClr val="tx2"/>
                </a:solidFill>
                <a:ea typeface="宋体" pitchFamily="2" charset="-122"/>
              </a:rPr>
              <a:t>3</a:t>
            </a:r>
            <a:r>
              <a:rPr lang="zh-CN" altLang="en-US" sz="2800" b="1">
                <a:solidFill>
                  <a:schemeClr val="tx2"/>
                </a:solidFill>
                <a:ea typeface="宋体" pitchFamily="2" charset="-122"/>
              </a:rPr>
              <a:t>）商品的发布</a:t>
            </a:r>
          </a:p>
          <a:p>
            <a:r>
              <a:rPr lang="zh-CN" altLang="en-US" sz="2800">
                <a:ea typeface="宋体" pitchFamily="2" charset="-122"/>
              </a:rPr>
              <a:t>       </a:t>
            </a:r>
            <a:endParaRPr lang="zh-CN" altLang="en-US">
              <a:ea typeface="宋体" pitchFamily="2" charset="-122"/>
            </a:endParaRPr>
          </a:p>
        </p:txBody>
      </p:sp>
      <p:sp>
        <p:nvSpPr>
          <p:cNvPr id="16390" name="Rectangle 1"/>
          <p:cNvSpPr>
            <a:spLocks noChangeArrowheads="1"/>
          </p:cNvSpPr>
          <p:nvPr/>
        </p:nvSpPr>
        <p:spPr bwMode="auto">
          <a:xfrm>
            <a:off x="533400" y="2362200"/>
            <a:ext cx="7696200" cy="4308475"/>
          </a:xfrm>
          <a:prstGeom prst="rect">
            <a:avLst/>
          </a:prstGeom>
          <a:noFill/>
          <a:ln w="9525">
            <a:noFill/>
            <a:miter lim="800000"/>
            <a:headEnd/>
            <a:tailEnd/>
          </a:ln>
          <a:effectLst>
            <a:prstShdw prst="shdw12">
              <a:schemeClr val="bg2">
                <a:alpha val="50000"/>
              </a:schemeClr>
            </a:prstShdw>
          </a:effectLst>
        </p:spPr>
        <p:txBody>
          <a:bodyPr anchor="ctr">
            <a:spAutoFit/>
          </a:bodyPr>
          <a:lstStyle/>
          <a:p>
            <a:pPr indent="266700" eaLnBrk="0" hangingPunct="0"/>
            <a:r>
              <a:rPr lang="en-US" altLang="zh-CN" sz="2800">
                <a:solidFill>
                  <a:schemeClr val="tx2"/>
                </a:solidFill>
                <a:latin typeface="Calibri" pitchFamily="34" charset="0"/>
                <a:ea typeface="宋体" pitchFamily="2" charset="-122"/>
                <a:cs typeface="Times New Roman" pitchFamily="18" charset="0"/>
              </a:rPr>
              <a:t>【</a:t>
            </a:r>
            <a:r>
              <a:rPr lang="zh-CN" altLang="en-US" sz="2800" b="1">
                <a:solidFill>
                  <a:schemeClr val="tx2"/>
                </a:solidFill>
                <a:ea typeface="宋体" pitchFamily="2" charset="-122"/>
                <a:cs typeface="Times New Roman" pitchFamily="18" charset="0"/>
              </a:rPr>
              <a:t>教学互动</a:t>
            </a:r>
            <a:r>
              <a:rPr lang="en-US" altLang="zh-CN" sz="2800" b="1">
                <a:solidFill>
                  <a:schemeClr val="tx2"/>
                </a:solidFill>
                <a:ea typeface="宋体" pitchFamily="2" charset="-122"/>
                <a:cs typeface="Arial" pitchFamily="34" charset="0"/>
              </a:rPr>
              <a:t>3-1</a:t>
            </a:r>
            <a:r>
              <a:rPr lang="en-US" altLang="zh-CN" sz="2800">
                <a:solidFill>
                  <a:schemeClr val="tx2"/>
                </a:solidFill>
                <a:latin typeface="Calibri" pitchFamily="34" charset="0"/>
                <a:ea typeface="宋体" pitchFamily="2" charset="-122"/>
                <a:cs typeface="Times New Roman" pitchFamily="18" charset="0"/>
              </a:rPr>
              <a:t>】</a:t>
            </a:r>
            <a:endParaRPr lang="en-US" altLang="zh-CN" sz="2800">
              <a:solidFill>
                <a:schemeClr val="tx2"/>
              </a:solidFill>
              <a:ea typeface="宋体" pitchFamily="2" charset="-122"/>
            </a:endParaRPr>
          </a:p>
          <a:p>
            <a:pPr indent="266700" algn="ctr" eaLnBrk="0" hangingPunct="0">
              <a:lnSpc>
                <a:spcPct val="150000"/>
              </a:lnSpc>
            </a:pPr>
            <a:r>
              <a:rPr lang="zh-CN" altLang="en-US" sz="2800">
                <a:solidFill>
                  <a:schemeClr val="tx2"/>
                </a:solidFill>
                <a:ea typeface="宋体" pitchFamily="2" charset="-122"/>
              </a:rPr>
              <a:t>课堂实训</a:t>
            </a:r>
            <a:endParaRPr lang="en-US" altLang="zh-CN" sz="2800">
              <a:solidFill>
                <a:schemeClr val="tx2"/>
              </a:solidFill>
              <a:ea typeface="宋体" pitchFamily="2" charset="-122"/>
            </a:endParaRPr>
          </a:p>
          <a:p>
            <a:pPr indent="266700" eaLnBrk="0" hangingPunct="0">
              <a:lnSpc>
                <a:spcPct val="150000"/>
              </a:lnSpc>
            </a:pPr>
            <a:r>
              <a:rPr lang="zh-CN" altLang="en-US" sz="2400">
                <a:ea typeface="宋体" pitchFamily="2" charset="-122"/>
              </a:rPr>
              <a:t>    </a:t>
            </a:r>
            <a:r>
              <a:rPr lang="zh-CN" altLang="en-US" sz="2800">
                <a:ea typeface="宋体" pitchFamily="2" charset="-122"/>
              </a:rPr>
              <a:t>商品名称的选取要充分利用</a:t>
            </a:r>
            <a:r>
              <a:rPr lang="en-US" altLang="zh-CN" sz="2800">
                <a:ea typeface="宋体" pitchFamily="2" charset="-122"/>
              </a:rPr>
              <a:t>30</a:t>
            </a:r>
            <a:r>
              <a:rPr lang="zh-CN" altLang="en-US" sz="2800">
                <a:ea typeface="宋体" pitchFamily="2" charset="-122"/>
              </a:rPr>
              <a:t>个字的空间，既要突出商品的特色，又要符合平台的搜索规律。请同学们从今天的随身物品中选出一件商品，为这件商品拟一个在网店销售的名字。</a:t>
            </a:r>
          </a:p>
          <a:p>
            <a:pPr indent="266700" eaLnBrk="0" hangingPunct="0">
              <a:lnSpc>
                <a:spcPct val="150000"/>
              </a:lnSpc>
            </a:pPr>
            <a:endParaRPr lang="zh-CN" altLang="en-US" sz="2400">
              <a:ea typeface="宋体"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3.2 </a:t>
            </a:r>
            <a:r>
              <a:rPr lang="zh-CN" altLang="en-US" sz="4400" smtClean="0">
                <a:latin typeface="黑体" pitchFamily="2" charset="-122"/>
                <a:ea typeface="黑体" pitchFamily="2" charset="-122"/>
              </a:rPr>
              <a:t>网店运营策略</a:t>
            </a:r>
          </a:p>
        </p:txBody>
      </p:sp>
      <p:sp>
        <p:nvSpPr>
          <p:cNvPr id="17411"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7412" name="矩形 22"/>
          <p:cNvSpPr>
            <a:spLocks noChangeArrowheads="1"/>
          </p:cNvSpPr>
          <p:nvPr/>
        </p:nvSpPr>
        <p:spPr bwMode="auto">
          <a:xfrm>
            <a:off x="0" y="990600"/>
            <a:ext cx="3057525"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3.2.2 </a:t>
            </a:r>
            <a:r>
              <a:rPr lang="zh-CN" altLang="en-US" sz="3200">
                <a:solidFill>
                  <a:schemeClr val="tx2"/>
                </a:solidFill>
                <a:latin typeface="黑体" pitchFamily="2" charset="-122"/>
                <a:ea typeface="黑体" pitchFamily="2" charset="-122"/>
              </a:rPr>
              <a:t>网店创建</a:t>
            </a:r>
          </a:p>
        </p:txBody>
      </p:sp>
      <p:sp>
        <p:nvSpPr>
          <p:cNvPr id="17413" name="TextBox 25"/>
          <p:cNvSpPr txBox="1">
            <a:spLocks noChangeArrowheads="1"/>
          </p:cNvSpPr>
          <p:nvPr/>
        </p:nvSpPr>
        <p:spPr bwMode="auto">
          <a:xfrm>
            <a:off x="304800" y="1066800"/>
            <a:ext cx="8534400" cy="2892425"/>
          </a:xfrm>
          <a:prstGeom prst="rect">
            <a:avLst/>
          </a:prstGeom>
          <a:noFill/>
          <a:ln w="9525">
            <a:noFill/>
            <a:miter lim="800000"/>
            <a:headEnd/>
            <a:tailEnd/>
          </a:ln>
        </p:spPr>
        <p:txBody>
          <a:bodyPr>
            <a:spAutoFit/>
          </a:bodyPr>
          <a:lstStyle/>
          <a:p>
            <a:r>
              <a:rPr lang="en-US" altLang="zh-CN" sz="2800">
                <a:ea typeface="宋体" pitchFamily="2" charset="-122"/>
              </a:rPr>
              <a:t> </a:t>
            </a:r>
            <a:endParaRPr lang="zh-CN" altLang="en-US" sz="2800">
              <a:ea typeface="宋体" pitchFamily="2" charset="-122"/>
            </a:endParaRPr>
          </a:p>
          <a:p>
            <a:r>
              <a:rPr lang="en-US" altLang="zh-CN" sz="2800" b="1">
                <a:solidFill>
                  <a:schemeClr val="tx2"/>
                </a:solidFill>
                <a:ea typeface="宋体" pitchFamily="2" charset="-122"/>
              </a:rPr>
              <a:t>3</a:t>
            </a:r>
            <a:r>
              <a:rPr lang="zh-CN" altLang="en-US" sz="2800" b="1">
                <a:solidFill>
                  <a:schemeClr val="tx2"/>
                </a:solidFill>
                <a:ea typeface="宋体" pitchFamily="2" charset="-122"/>
              </a:rPr>
              <a:t>）商品的发布</a:t>
            </a:r>
          </a:p>
          <a:p>
            <a:r>
              <a:rPr lang="zh-CN" altLang="en-US" sz="2800">
                <a:solidFill>
                  <a:schemeClr val="tx2"/>
                </a:solidFill>
                <a:ea typeface="宋体" pitchFamily="2" charset="-122"/>
              </a:rPr>
              <a:t>（</a:t>
            </a:r>
            <a:r>
              <a:rPr lang="en-US" altLang="zh-CN" sz="2800">
                <a:solidFill>
                  <a:schemeClr val="tx2"/>
                </a:solidFill>
                <a:ea typeface="宋体" pitchFamily="2" charset="-122"/>
              </a:rPr>
              <a:t>2</a:t>
            </a:r>
            <a:r>
              <a:rPr lang="zh-CN" altLang="en-US" sz="2800">
                <a:solidFill>
                  <a:schemeClr val="tx2"/>
                </a:solidFill>
                <a:ea typeface="宋体" pitchFamily="2" charset="-122"/>
              </a:rPr>
              <a:t>）网络商品的图片处理</a:t>
            </a:r>
            <a:endParaRPr lang="en-US" altLang="zh-CN" sz="2800">
              <a:solidFill>
                <a:schemeClr val="tx2"/>
              </a:solidFill>
              <a:ea typeface="宋体" pitchFamily="2" charset="-122"/>
            </a:endParaRPr>
          </a:p>
          <a:p>
            <a:endParaRPr lang="zh-CN" altLang="en-US" sz="2800">
              <a:ea typeface="宋体" pitchFamily="2" charset="-122"/>
            </a:endParaRPr>
          </a:p>
          <a:p>
            <a:endParaRPr lang="zh-CN" altLang="en-US" sz="2800">
              <a:ea typeface="宋体" pitchFamily="2" charset="-122"/>
            </a:endParaRPr>
          </a:p>
          <a:p>
            <a:pPr>
              <a:lnSpc>
                <a:spcPct val="150000"/>
              </a:lnSpc>
            </a:pPr>
            <a:endParaRPr lang="zh-CN" altLang="en-US" sz="2800">
              <a:ea typeface="宋体" pitchFamily="2" charset="-122"/>
            </a:endParaRPr>
          </a:p>
        </p:txBody>
      </p:sp>
      <p:pic>
        <p:nvPicPr>
          <p:cNvPr id="17414" name="图片 5"/>
          <p:cNvPicPr>
            <a:picLocks noChangeAspect="1" noChangeArrowheads="1"/>
          </p:cNvPicPr>
          <p:nvPr/>
        </p:nvPicPr>
        <p:blipFill>
          <a:blip r:embed="rId2" cstate="print"/>
          <a:srcRect/>
          <a:stretch>
            <a:fillRect/>
          </a:stretch>
        </p:blipFill>
        <p:spPr bwMode="auto">
          <a:xfrm>
            <a:off x="1447800" y="2438400"/>
            <a:ext cx="6172200" cy="3886200"/>
          </a:xfrm>
          <a:prstGeom prst="rect">
            <a:avLst/>
          </a:prstGeom>
          <a:noFill/>
          <a:ln w="9525">
            <a:noFill/>
            <a:miter lim="800000"/>
            <a:headEnd/>
            <a:tailEnd/>
          </a:ln>
        </p:spPr>
      </p:pic>
      <p:sp>
        <p:nvSpPr>
          <p:cNvPr id="17415" name="Rectangle 1"/>
          <p:cNvSpPr>
            <a:spLocks noChangeArrowheads="1"/>
          </p:cNvSpPr>
          <p:nvPr/>
        </p:nvSpPr>
        <p:spPr bwMode="auto">
          <a:xfrm>
            <a:off x="2057400" y="6396038"/>
            <a:ext cx="4883150" cy="461962"/>
          </a:xfrm>
          <a:prstGeom prst="rect">
            <a:avLst/>
          </a:prstGeom>
          <a:noFill/>
          <a:ln w="9525">
            <a:noFill/>
            <a:miter lim="800000"/>
            <a:headEnd/>
            <a:tailEnd/>
          </a:ln>
          <a:effectLst>
            <a:prstShdw prst="shdw12">
              <a:schemeClr val="bg2">
                <a:alpha val="50000"/>
              </a:schemeClr>
            </a:prstShdw>
          </a:effectLst>
        </p:spPr>
        <p:txBody>
          <a:bodyPr wrap="none" anchor="ctr">
            <a:spAutoFit/>
          </a:bodyPr>
          <a:lstStyle/>
          <a:p>
            <a:pPr algn="ctr" eaLnBrk="0" hangingPunct="0"/>
            <a:r>
              <a:rPr lang="zh-CN" altLang="en-US" sz="2400" b="1">
                <a:solidFill>
                  <a:schemeClr val="tx2"/>
                </a:solidFill>
                <a:ea typeface="宋体" pitchFamily="2" charset="-122"/>
              </a:rPr>
              <a:t>图</a:t>
            </a:r>
            <a:r>
              <a:rPr lang="en-US" altLang="zh-CN" sz="2400" b="1">
                <a:solidFill>
                  <a:schemeClr val="tx2"/>
                </a:solidFill>
                <a:ea typeface="宋体" pitchFamily="2" charset="-122"/>
              </a:rPr>
              <a:t>3-2   Mr.ing</a:t>
            </a:r>
            <a:r>
              <a:rPr lang="zh-CN" altLang="en-US" sz="2400" b="1">
                <a:solidFill>
                  <a:schemeClr val="tx2"/>
                </a:solidFill>
                <a:ea typeface="宋体" pitchFamily="2" charset="-122"/>
              </a:rPr>
              <a:t>品牌爆款单品鞋图片</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3.2 </a:t>
            </a:r>
            <a:r>
              <a:rPr lang="zh-CN" altLang="en-US" sz="4400" smtClean="0">
                <a:latin typeface="黑体" pitchFamily="2" charset="-122"/>
                <a:ea typeface="黑体" pitchFamily="2" charset="-122"/>
              </a:rPr>
              <a:t>网店运营策略</a:t>
            </a:r>
          </a:p>
        </p:txBody>
      </p:sp>
      <p:sp>
        <p:nvSpPr>
          <p:cNvPr id="18435"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8436" name="矩形 22"/>
          <p:cNvSpPr>
            <a:spLocks noChangeArrowheads="1"/>
          </p:cNvSpPr>
          <p:nvPr/>
        </p:nvSpPr>
        <p:spPr bwMode="auto">
          <a:xfrm>
            <a:off x="0" y="990600"/>
            <a:ext cx="3057525"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3.2.2 </a:t>
            </a:r>
            <a:r>
              <a:rPr lang="zh-CN" altLang="en-US" sz="3200">
                <a:solidFill>
                  <a:schemeClr val="tx2"/>
                </a:solidFill>
                <a:latin typeface="黑体" pitchFamily="2" charset="-122"/>
                <a:ea typeface="黑体" pitchFamily="2" charset="-122"/>
              </a:rPr>
              <a:t>网店创建</a:t>
            </a:r>
          </a:p>
        </p:txBody>
      </p:sp>
      <p:sp>
        <p:nvSpPr>
          <p:cNvPr id="18437" name="TextBox 25"/>
          <p:cNvSpPr txBox="1">
            <a:spLocks noChangeArrowheads="1"/>
          </p:cNvSpPr>
          <p:nvPr/>
        </p:nvSpPr>
        <p:spPr bwMode="auto">
          <a:xfrm>
            <a:off x="304800" y="1066800"/>
            <a:ext cx="8534400" cy="2032000"/>
          </a:xfrm>
          <a:prstGeom prst="rect">
            <a:avLst/>
          </a:prstGeom>
          <a:noFill/>
          <a:ln w="9525">
            <a:noFill/>
            <a:miter lim="800000"/>
            <a:headEnd/>
            <a:tailEnd/>
          </a:ln>
        </p:spPr>
        <p:txBody>
          <a:bodyPr>
            <a:spAutoFit/>
          </a:bodyPr>
          <a:lstStyle/>
          <a:p>
            <a:r>
              <a:rPr lang="en-US" altLang="zh-CN" sz="2800">
                <a:ea typeface="宋体" pitchFamily="2" charset="-122"/>
              </a:rPr>
              <a:t> </a:t>
            </a:r>
            <a:endParaRPr lang="zh-CN" altLang="en-US" sz="2800">
              <a:ea typeface="宋体" pitchFamily="2" charset="-122"/>
            </a:endParaRPr>
          </a:p>
          <a:p>
            <a:endParaRPr lang="zh-CN" altLang="en-US" sz="2800">
              <a:ea typeface="宋体" pitchFamily="2" charset="-122"/>
            </a:endParaRPr>
          </a:p>
          <a:p>
            <a:endParaRPr lang="zh-CN" altLang="en-US" sz="2800">
              <a:ea typeface="宋体" pitchFamily="2" charset="-122"/>
            </a:endParaRPr>
          </a:p>
          <a:p>
            <a:pPr>
              <a:lnSpc>
                <a:spcPct val="150000"/>
              </a:lnSpc>
            </a:pPr>
            <a:endParaRPr lang="zh-CN" altLang="en-US" sz="2800">
              <a:ea typeface="宋体" pitchFamily="2" charset="-122"/>
            </a:endParaRPr>
          </a:p>
        </p:txBody>
      </p:sp>
      <p:sp>
        <p:nvSpPr>
          <p:cNvPr id="98305" name="Rectangle 1"/>
          <p:cNvSpPr>
            <a:spLocks noChangeArrowheads="1"/>
          </p:cNvSpPr>
          <p:nvPr/>
        </p:nvSpPr>
        <p:spPr bwMode="auto">
          <a:xfrm>
            <a:off x="304800" y="1595438"/>
            <a:ext cx="8382000" cy="1384300"/>
          </a:xfrm>
          <a:prstGeom prst="rect">
            <a:avLst/>
          </a:prstGeom>
          <a:noFill/>
          <a:ln w="9525">
            <a:noFill/>
            <a:miter lim="800000"/>
            <a:headEnd/>
            <a:tailEnd/>
          </a:ln>
          <a:effectLst>
            <a:prstShdw prst="shdw12">
              <a:schemeClr val="bg2">
                <a:alpha val="50000"/>
              </a:schemeClr>
            </a:prstShdw>
          </a:effectLst>
        </p:spPr>
        <p:txBody>
          <a:bodyPr anchor="ctr">
            <a:spAutoFit/>
          </a:bodyPr>
          <a:lstStyle/>
          <a:p>
            <a:pPr indent="268288" eaLnBrk="0" hangingPunct="0">
              <a:defRPr/>
            </a:pPr>
            <a:r>
              <a:rPr lang="en-US" altLang="zh-CN" sz="2800" b="1" dirty="0">
                <a:solidFill>
                  <a:schemeClr val="tx2"/>
                </a:solidFill>
                <a:ea typeface="宋体" pitchFamily="2" charset="-122"/>
                <a:cs typeface="Times New Roman" pitchFamily="18" charset="0"/>
              </a:rPr>
              <a:t>【</a:t>
            </a:r>
            <a:r>
              <a:rPr lang="zh-CN" altLang="en-US" sz="2800" b="1" dirty="0">
                <a:solidFill>
                  <a:schemeClr val="tx2"/>
                </a:solidFill>
                <a:ea typeface="宋体" pitchFamily="2" charset="-122"/>
                <a:cs typeface="Times New Roman" pitchFamily="18" charset="0"/>
              </a:rPr>
              <a:t>同步案例</a:t>
            </a:r>
            <a:r>
              <a:rPr lang="en-US" altLang="zh-CN" sz="2800" b="1" dirty="0">
                <a:solidFill>
                  <a:schemeClr val="tx2"/>
                </a:solidFill>
                <a:ea typeface="宋体" pitchFamily="2" charset="-122"/>
                <a:cs typeface="Times New Roman" pitchFamily="18" charset="0"/>
              </a:rPr>
              <a:t>3-2】</a:t>
            </a:r>
          </a:p>
          <a:p>
            <a:pPr indent="268288" algn="ctr" eaLnBrk="0" hangingPunct="0">
              <a:defRPr/>
            </a:pPr>
            <a:r>
              <a:rPr lang="zh-CN" altLang="en-US" sz="2800" b="1" dirty="0">
                <a:solidFill>
                  <a:schemeClr val="tx2"/>
                </a:solidFill>
                <a:ea typeface="宋体" pitchFamily="2" charset="-122"/>
                <a:cs typeface="Times New Roman" pitchFamily="18" charset="0"/>
              </a:rPr>
              <a:t>创意视觉带来的惊喜</a:t>
            </a:r>
            <a:endParaRPr lang="en-US" altLang="zh-CN" sz="2800" b="1" dirty="0">
              <a:solidFill>
                <a:schemeClr val="tx2"/>
              </a:solidFill>
              <a:ea typeface="宋体" pitchFamily="2" charset="-122"/>
              <a:cs typeface="Times New Roman" pitchFamily="18" charset="0"/>
            </a:endParaRPr>
          </a:p>
          <a:p>
            <a:pPr>
              <a:defRPr/>
            </a:pPr>
            <a:r>
              <a:rPr lang="zh-CN" altLang="en-US" sz="2800" dirty="0"/>
              <a:t>       </a:t>
            </a:r>
            <a:endParaRPr lang="zh-CN" altLang="en-US" sz="2800" b="1" dirty="0">
              <a:ea typeface="宋体" pitchFamily="2" charset="-122"/>
              <a:cs typeface="Times New Roman" pitchFamily="18" charset="0"/>
            </a:endParaRPr>
          </a:p>
        </p:txBody>
      </p:sp>
      <p:pic>
        <p:nvPicPr>
          <p:cNvPr id="18439" name="图片 6"/>
          <p:cNvPicPr>
            <a:picLocks noChangeAspect="1" noChangeArrowheads="1"/>
          </p:cNvPicPr>
          <p:nvPr/>
        </p:nvPicPr>
        <p:blipFill>
          <a:blip r:embed="rId2" cstate="print"/>
          <a:srcRect/>
          <a:stretch>
            <a:fillRect/>
          </a:stretch>
        </p:blipFill>
        <p:spPr bwMode="auto">
          <a:xfrm>
            <a:off x="1447800" y="2514600"/>
            <a:ext cx="6172200" cy="3886200"/>
          </a:xfrm>
          <a:prstGeom prst="rect">
            <a:avLst/>
          </a:prstGeom>
          <a:noFill/>
          <a:ln w="9525">
            <a:noFill/>
            <a:miter lim="800000"/>
            <a:headEnd/>
            <a:tailEnd/>
          </a:ln>
        </p:spPr>
      </p:pic>
      <p:sp>
        <p:nvSpPr>
          <p:cNvPr id="18440" name="Rectangle 1"/>
          <p:cNvSpPr>
            <a:spLocks noChangeArrowheads="1"/>
          </p:cNvSpPr>
          <p:nvPr/>
        </p:nvSpPr>
        <p:spPr bwMode="auto">
          <a:xfrm>
            <a:off x="1676400" y="6396038"/>
            <a:ext cx="5835650" cy="461962"/>
          </a:xfrm>
          <a:prstGeom prst="rect">
            <a:avLst/>
          </a:prstGeom>
          <a:noFill/>
          <a:ln w="9525">
            <a:noFill/>
            <a:miter lim="800000"/>
            <a:headEnd/>
            <a:tailEnd/>
          </a:ln>
          <a:effectLst>
            <a:prstShdw prst="shdw12">
              <a:schemeClr val="bg2">
                <a:alpha val="50000"/>
              </a:schemeClr>
            </a:prstShdw>
          </a:effectLst>
        </p:spPr>
        <p:txBody>
          <a:bodyPr wrap="none" anchor="ctr">
            <a:spAutoFit/>
          </a:bodyPr>
          <a:lstStyle/>
          <a:p>
            <a:pPr algn="ctr" eaLnBrk="0" hangingPunct="0"/>
            <a:r>
              <a:rPr lang="zh-CN" altLang="en-US" sz="2400" b="1">
                <a:solidFill>
                  <a:schemeClr val="tx2"/>
                </a:solidFill>
                <a:ea typeface="宋体" pitchFamily="2" charset="-122"/>
              </a:rPr>
              <a:t>图</a:t>
            </a:r>
            <a:r>
              <a:rPr lang="en-US" altLang="zh-CN" sz="2400" b="1">
                <a:solidFill>
                  <a:schemeClr val="tx2"/>
                </a:solidFill>
                <a:ea typeface="宋体" pitchFamily="2" charset="-122"/>
              </a:rPr>
              <a:t>3-3   </a:t>
            </a:r>
            <a:r>
              <a:rPr lang="zh-CN" altLang="en-US" sz="2400" b="1">
                <a:solidFill>
                  <a:schemeClr val="tx2"/>
                </a:solidFill>
                <a:ea typeface="宋体" pitchFamily="2" charset="-122"/>
              </a:rPr>
              <a:t>“螃蟹秘密”内裤的网络宣传图片</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页脚占位符 3"/>
          <p:cNvSpPr>
            <a:spLocks noGrp="1"/>
          </p:cNvSpPr>
          <p:nvPr>
            <p:ph type="ftr" sz="quarter" idx="10"/>
          </p:nvPr>
        </p:nvSpPr>
        <p:spPr/>
        <p:txBody>
          <a:bodyPr/>
          <a:lstStyle/>
          <a:p>
            <a:pPr>
              <a:defRPr/>
            </a:pPr>
            <a:r>
              <a:rPr lang="en-US" altLang="zh-CN"/>
              <a:t>Company Logo</a:t>
            </a:r>
          </a:p>
        </p:txBody>
      </p:sp>
      <p:grpSp>
        <p:nvGrpSpPr>
          <p:cNvPr id="19459" name="Group 3"/>
          <p:cNvGrpSpPr>
            <a:grpSpLocks/>
          </p:cNvGrpSpPr>
          <p:nvPr/>
        </p:nvGrpSpPr>
        <p:grpSpPr bwMode="auto">
          <a:xfrm>
            <a:off x="1676400" y="1828800"/>
            <a:ext cx="5867400" cy="1301750"/>
            <a:chOff x="912" y="1008"/>
            <a:chExt cx="3984" cy="912"/>
          </a:xfrm>
        </p:grpSpPr>
        <p:sp>
          <p:nvSpPr>
            <p:cNvPr id="77828" name="AutoShape 4"/>
            <p:cNvSpPr>
              <a:spLocks noChangeArrowheads="1"/>
            </p:cNvSpPr>
            <p:nvPr/>
          </p:nvSpPr>
          <p:spPr bwMode="gray">
            <a:xfrm>
              <a:off x="912" y="1008"/>
              <a:ext cx="3984" cy="912"/>
            </a:xfrm>
            <a:prstGeom prst="roundRect">
              <a:avLst>
                <a:gd name="adj" fmla="val 10889"/>
              </a:avLst>
            </a:prstGeom>
            <a:gradFill rotWithShape="1">
              <a:gsLst>
                <a:gs pos="0">
                  <a:srgbClr val="DDDDDD"/>
                </a:gs>
                <a:gs pos="50000">
                  <a:srgbClr val="DDDDDD">
                    <a:gamma/>
                    <a:tint val="36471"/>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zh-CN" altLang="en-US">
                <a:ea typeface="宋体" pitchFamily="2" charset="-122"/>
              </a:endParaRPr>
            </a:p>
          </p:txBody>
        </p:sp>
        <p:grpSp>
          <p:nvGrpSpPr>
            <p:cNvPr id="19477" name="Group 5"/>
            <p:cNvGrpSpPr>
              <a:grpSpLocks/>
            </p:cNvGrpSpPr>
            <p:nvPr/>
          </p:nvGrpSpPr>
          <p:grpSpPr bwMode="auto">
            <a:xfrm>
              <a:off x="999" y="1094"/>
              <a:ext cx="766" cy="744"/>
              <a:chOff x="999" y="1094"/>
              <a:chExt cx="766" cy="744"/>
            </a:xfrm>
          </p:grpSpPr>
          <p:sp>
            <p:nvSpPr>
              <p:cNvPr id="77830" name="AutoShape 6"/>
              <p:cNvSpPr>
                <a:spLocks noChangeArrowheads="1"/>
              </p:cNvSpPr>
              <p:nvPr/>
            </p:nvSpPr>
            <p:spPr bwMode="gray">
              <a:xfrm>
                <a:off x="999" y="1094"/>
                <a:ext cx="764" cy="744"/>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headEnd/>
                <a:tailEnd/>
              </a:ln>
              <a:effectLst/>
            </p:spPr>
            <p:txBody>
              <a:bodyPr wrap="none" anchor="ctr"/>
              <a:lstStyle/>
              <a:p>
                <a:pPr>
                  <a:defRPr/>
                </a:pPr>
                <a:endParaRPr lang="zh-CN" altLang="en-US">
                  <a:ea typeface="宋体" pitchFamily="2" charset="-122"/>
                </a:endParaRPr>
              </a:p>
            </p:txBody>
          </p:sp>
          <p:sp>
            <p:nvSpPr>
              <p:cNvPr id="77831" name="Freeform 7"/>
              <p:cNvSpPr>
                <a:spLocks/>
              </p:cNvSpPr>
              <p:nvPr/>
            </p:nvSpPr>
            <p:spPr bwMode="gray">
              <a:xfrm>
                <a:off x="1048" y="1138"/>
                <a:ext cx="384" cy="375"/>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headEnd/>
                <a:tailEnd/>
              </a:ln>
            </p:spPr>
            <p:txBody>
              <a:bodyPr/>
              <a:lstStyle/>
              <a:p>
                <a:pPr>
                  <a:defRPr/>
                </a:pPr>
                <a:endParaRPr lang="zh-CN" altLang="en-US">
                  <a:ea typeface="宋体" pitchFamily="2" charset="-122"/>
                </a:endParaRPr>
              </a:p>
            </p:txBody>
          </p:sp>
          <p:sp>
            <p:nvSpPr>
              <p:cNvPr id="19481" name="Text Box 8"/>
              <p:cNvSpPr txBox="1">
                <a:spLocks noChangeArrowheads="1"/>
              </p:cNvSpPr>
              <p:nvPr/>
            </p:nvSpPr>
            <p:spPr bwMode="gray">
              <a:xfrm>
                <a:off x="1083" y="1295"/>
                <a:ext cx="641" cy="367"/>
              </a:xfrm>
              <a:prstGeom prst="rect">
                <a:avLst/>
              </a:prstGeom>
              <a:noFill/>
              <a:ln w="9525" algn="ctr">
                <a:noFill/>
                <a:miter lim="800000"/>
                <a:headEnd/>
                <a:tailEnd/>
              </a:ln>
            </p:spPr>
            <p:txBody>
              <a:bodyPr wrap="none">
                <a:spAutoFit/>
              </a:bodyPr>
              <a:lstStyle/>
              <a:p>
                <a:pPr algn="ctr" eaLnBrk="0" hangingPunct="0"/>
                <a:r>
                  <a:rPr lang="en-US" altLang="zh-CN" sz="2800" b="1">
                    <a:solidFill>
                      <a:schemeClr val="tx2"/>
                    </a:solidFill>
                    <a:ea typeface="宋体" pitchFamily="2" charset="-122"/>
                  </a:rPr>
                  <a:t>  1</a:t>
                </a:r>
                <a:r>
                  <a:rPr lang="zh-CN" altLang="en-US" sz="2800" b="1">
                    <a:solidFill>
                      <a:schemeClr val="tx2"/>
                    </a:solidFill>
                    <a:ea typeface="宋体" pitchFamily="2" charset="-122"/>
                  </a:rPr>
                  <a:t>）</a:t>
                </a:r>
                <a:endParaRPr lang="en-US" altLang="zh-CN" sz="2800" b="1">
                  <a:solidFill>
                    <a:schemeClr val="tx2"/>
                  </a:solidFill>
                  <a:ea typeface="宋体" pitchFamily="2" charset="-122"/>
                </a:endParaRPr>
              </a:p>
            </p:txBody>
          </p:sp>
        </p:grpSp>
        <p:sp>
          <p:nvSpPr>
            <p:cNvPr id="19478" name="Text Box 9"/>
            <p:cNvSpPr txBox="1">
              <a:spLocks noChangeArrowheads="1"/>
            </p:cNvSpPr>
            <p:nvPr/>
          </p:nvSpPr>
          <p:spPr bwMode="gray">
            <a:xfrm>
              <a:off x="1895" y="1275"/>
              <a:ext cx="2928" cy="367"/>
            </a:xfrm>
            <a:prstGeom prst="rect">
              <a:avLst/>
            </a:prstGeom>
            <a:noFill/>
            <a:ln w="9525" algn="ctr">
              <a:noFill/>
              <a:miter lim="800000"/>
              <a:headEnd/>
              <a:tailEnd/>
            </a:ln>
          </p:spPr>
          <p:txBody>
            <a:bodyPr>
              <a:spAutoFit/>
            </a:bodyPr>
            <a:lstStyle/>
            <a:p>
              <a:pPr eaLnBrk="0" hangingPunct="0"/>
              <a:r>
                <a:rPr lang="zh-CN" altLang="en-US" sz="2800" b="1">
                  <a:solidFill>
                    <a:schemeClr val="tx2"/>
                  </a:solidFill>
                  <a:ea typeface="宋体" pitchFamily="2" charset="-122"/>
                </a:rPr>
                <a:t>网上商品的选择</a:t>
              </a:r>
              <a:endParaRPr lang="en-US" altLang="zh-CN" sz="2800">
                <a:solidFill>
                  <a:srgbClr val="000000"/>
                </a:solidFill>
                <a:ea typeface="宋体" pitchFamily="2" charset="-122"/>
              </a:endParaRPr>
            </a:p>
          </p:txBody>
        </p:sp>
      </p:grpSp>
      <p:grpSp>
        <p:nvGrpSpPr>
          <p:cNvPr id="19460" name="Group 10"/>
          <p:cNvGrpSpPr>
            <a:grpSpLocks/>
          </p:cNvGrpSpPr>
          <p:nvPr/>
        </p:nvGrpSpPr>
        <p:grpSpPr bwMode="auto">
          <a:xfrm>
            <a:off x="1676400" y="3435350"/>
            <a:ext cx="5867400" cy="1301750"/>
            <a:chOff x="912" y="2016"/>
            <a:chExt cx="3984" cy="912"/>
          </a:xfrm>
        </p:grpSpPr>
        <p:sp>
          <p:nvSpPr>
            <p:cNvPr id="77835" name="AutoShape 11"/>
            <p:cNvSpPr>
              <a:spLocks noChangeArrowheads="1"/>
            </p:cNvSpPr>
            <p:nvPr/>
          </p:nvSpPr>
          <p:spPr bwMode="gray">
            <a:xfrm>
              <a:off x="912" y="2016"/>
              <a:ext cx="3984" cy="912"/>
            </a:xfrm>
            <a:prstGeom prst="roundRect">
              <a:avLst>
                <a:gd name="adj" fmla="val 10889"/>
              </a:avLst>
            </a:prstGeom>
            <a:gradFill rotWithShape="1">
              <a:gsLst>
                <a:gs pos="0">
                  <a:srgbClr val="DDDDDD"/>
                </a:gs>
                <a:gs pos="50000">
                  <a:srgbClr val="DDDDDD">
                    <a:gamma/>
                    <a:tint val="39216"/>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zh-CN" altLang="en-US">
                <a:ea typeface="宋体" pitchFamily="2" charset="-122"/>
              </a:endParaRPr>
            </a:p>
          </p:txBody>
        </p:sp>
        <p:grpSp>
          <p:nvGrpSpPr>
            <p:cNvPr id="19471" name="Group 12"/>
            <p:cNvGrpSpPr>
              <a:grpSpLocks/>
            </p:cNvGrpSpPr>
            <p:nvPr/>
          </p:nvGrpSpPr>
          <p:grpSpPr bwMode="auto">
            <a:xfrm>
              <a:off x="999" y="2102"/>
              <a:ext cx="766" cy="744"/>
              <a:chOff x="999" y="2102"/>
              <a:chExt cx="766" cy="744"/>
            </a:xfrm>
          </p:grpSpPr>
          <p:sp>
            <p:nvSpPr>
              <p:cNvPr id="77837" name="AutoShape 13"/>
              <p:cNvSpPr>
                <a:spLocks noChangeArrowheads="1"/>
              </p:cNvSpPr>
              <p:nvPr/>
            </p:nvSpPr>
            <p:spPr bwMode="gray">
              <a:xfrm>
                <a:off x="999" y="2102"/>
                <a:ext cx="764" cy="744"/>
              </a:xfrm>
              <a:prstGeom prst="roundRect">
                <a:avLst>
                  <a:gd name="adj" fmla="val 11921"/>
                </a:avLst>
              </a:prstGeom>
              <a:gradFill rotWithShape="1">
                <a:gsLst>
                  <a:gs pos="0">
                    <a:schemeClr val="hlink">
                      <a:gamma/>
                      <a:tint val="72549"/>
                      <a:invGamma/>
                    </a:schemeClr>
                  </a:gs>
                  <a:gs pos="100000">
                    <a:schemeClr val="hlink"/>
                  </a:gs>
                </a:gsLst>
                <a:lin ang="5400000" scaled="1"/>
              </a:gradFill>
              <a:ln w="38100">
                <a:solidFill>
                  <a:schemeClr val="bg1"/>
                </a:solidFill>
                <a:round/>
                <a:headEnd/>
                <a:tailEnd/>
              </a:ln>
              <a:effectLst/>
            </p:spPr>
            <p:txBody>
              <a:bodyPr wrap="none" anchor="ctr"/>
              <a:lstStyle/>
              <a:p>
                <a:pPr>
                  <a:defRPr/>
                </a:pPr>
                <a:endParaRPr lang="zh-CN" altLang="en-US">
                  <a:ea typeface="宋体" pitchFamily="2" charset="-122"/>
                </a:endParaRPr>
              </a:p>
            </p:txBody>
          </p:sp>
          <p:sp>
            <p:nvSpPr>
              <p:cNvPr id="77838" name="Freeform 14"/>
              <p:cNvSpPr>
                <a:spLocks/>
              </p:cNvSpPr>
              <p:nvPr/>
            </p:nvSpPr>
            <p:spPr bwMode="gray">
              <a:xfrm>
                <a:off x="1048" y="2146"/>
                <a:ext cx="384" cy="375"/>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2353"/>
                      <a:invGamma/>
                    </a:schemeClr>
                  </a:gs>
                  <a:gs pos="100000">
                    <a:schemeClr val="hlink">
                      <a:alpha val="0"/>
                    </a:schemeClr>
                  </a:gs>
                </a:gsLst>
                <a:lin ang="2700000" scaled="1"/>
              </a:gradFill>
              <a:ln w="0">
                <a:noFill/>
                <a:prstDash val="solid"/>
                <a:round/>
                <a:headEnd/>
                <a:tailEnd/>
              </a:ln>
            </p:spPr>
            <p:txBody>
              <a:bodyPr/>
              <a:lstStyle/>
              <a:p>
                <a:pPr>
                  <a:defRPr/>
                </a:pPr>
                <a:endParaRPr lang="zh-CN" altLang="en-US">
                  <a:ea typeface="宋体" pitchFamily="2" charset="-122"/>
                </a:endParaRPr>
              </a:p>
            </p:txBody>
          </p:sp>
          <p:sp>
            <p:nvSpPr>
              <p:cNvPr id="77839" name="Text Box 15"/>
              <p:cNvSpPr txBox="1">
                <a:spLocks noChangeArrowheads="1"/>
              </p:cNvSpPr>
              <p:nvPr/>
            </p:nvSpPr>
            <p:spPr bwMode="gray">
              <a:xfrm>
                <a:off x="1083" y="2304"/>
                <a:ext cx="639" cy="367"/>
              </a:xfrm>
              <a:prstGeom prst="rect">
                <a:avLst/>
              </a:prstGeom>
              <a:noFill/>
              <a:ln w="9525" algn="ctr">
                <a:noFill/>
                <a:miter lim="800000"/>
                <a:headEnd/>
                <a:tailEnd/>
              </a:ln>
              <a:effectLst/>
            </p:spPr>
            <p:txBody>
              <a:bodyPr wrap="none">
                <a:spAutoFit/>
              </a:bodyPr>
              <a:lstStyle/>
              <a:p>
                <a:pPr algn="ctr" eaLnBrk="0" hangingPunct="0">
                  <a:defRPr/>
                </a:pPr>
                <a:r>
                  <a:rPr lang="en-US" altLang="zh-CN" sz="2800" b="1" dirty="0">
                    <a:solidFill>
                      <a:schemeClr val="tx2"/>
                    </a:solidFill>
                    <a:ea typeface="宋体" pitchFamily="2" charset="-122"/>
                  </a:rPr>
                  <a:t>  2</a:t>
                </a:r>
                <a:r>
                  <a:rPr lang="zh-CN" altLang="en-US" sz="2800" b="1" dirty="0">
                    <a:solidFill>
                      <a:schemeClr val="tx2"/>
                    </a:solidFill>
                    <a:ea typeface="宋体" pitchFamily="2" charset="-122"/>
                  </a:rPr>
                  <a:t>）</a:t>
                </a:r>
                <a:endParaRPr lang="en-US" altLang="zh-CN" sz="2800" dirty="0">
                  <a:solidFill>
                    <a:srgbClr val="FFFFFF"/>
                  </a:solidFill>
                  <a:effectLst>
                    <a:outerShdw blurRad="38100" dist="38100" dir="2700000" algn="tl">
                      <a:srgbClr val="C0C0C0"/>
                    </a:outerShdw>
                  </a:effectLst>
                  <a:latin typeface="Arial" charset="0"/>
                  <a:ea typeface="宋体" charset="-122"/>
                </a:endParaRPr>
              </a:p>
            </p:txBody>
          </p:sp>
        </p:grpSp>
        <p:sp>
          <p:nvSpPr>
            <p:cNvPr id="19472" name="Text Box 16"/>
            <p:cNvSpPr txBox="1">
              <a:spLocks noChangeArrowheads="1"/>
            </p:cNvSpPr>
            <p:nvPr/>
          </p:nvSpPr>
          <p:spPr bwMode="gray">
            <a:xfrm>
              <a:off x="1947" y="2278"/>
              <a:ext cx="2928" cy="367"/>
            </a:xfrm>
            <a:prstGeom prst="rect">
              <a:avLst/>
            </a:prstGeom>
            <a:noFill/>
            <a:ln w="9525" algn="ctr">
              <a:noFill/>
              <a:miter lim="800000"/>
              <a:headEnd/>
              <a:tailEnd/>
            </a:ln>
          </p:spPr>
          <p:txBody>
            <a:bodyPr>
              <a:spAutoFit/>
            </a:bodyPr>
            <a:lstStyle/>
            <a:p>
              <a:pPr eaLnBrk="0" hangingPunct="0"/>
              <a:r>
                <a:rPr lang="zh-CN" altLang="en-US" sz="2800" b="1">
                  <a:solidFill>
                    <a:schemeClr val="tx2"/>
                  </a:solidFill>
                  <a:ea typeface="宋体" pitchFamily="2" charset="-122"/>
                </a:rPr>
                <a:t>网店工具的应用</a:t>
              </a:r>
              <a:endParaRPr lang="en-US" altLang="zh-CN" sz="2800" b="1">
                <a:solidFill>
                  <a:schemeClr val="tx2"/>
                </a:solidFill>
                <a:ea typeface="宋体" pitchFamily="2" charset="-122"/>
              </a:endParaRPr>
            </a:p>
          </p:txBody>
        </p:sp>
      </p:grpSp>
      <p:grpSp>
        <p:nvGrpSpPr>
          <p:cNvPr id="19461" name="Group 17"/>
          <p:cNvGrpSpPr>
            <a:grpSpLocks/>
          </p:cNvGrpSpPr>
          <p:nvPr/>
        </p:nvGrpSpPr>
        <p:grpSpPr bwMode="auto">
          <a:xfrm>
            <a:off x="1676400" y="4975225"/>
            <a:ext cx="5867400" cy="1301750"/>
            <a:chOff x="912" y="3036"/>
            <a:chExt cx="3984" cy="912"/>
          </a:xfrm>
        </p:grpSpPr>
        <p:sp>
          <p:nvSpPr>
            <p:cNvPr id="77842" name="AutoShape 18"/>
            <p:cNvSpPr>
              <a:spLocks noChangeArrowheads="1"/>
            </p:cNvSpPr>
            <p:nvPr/>
          </p:nvSpPr>
          <p:spPr bwMode="gray">
            <a:xfrm>
              <a:off x="912" y="3036"/>
              <a:ext cx="3984" cy="912"/>
            </a:xfrm>
            <a:prstGeom prst="roundRect">
              <a:avLst>
                <a:gd name="adj" fmla="val 10889"/>
              </a:avLst>
            </a:prstGeom>
            <a:gradFill rotWithShape="1">
              <a:gsLst>
                <a:gs pos="0">
                  <a:srgbClr val="DDDDDD"/>
                </a:gs>
                <a:gs pos="50000">
                  <a:srgbClr val="DDDDDD">
                    <a:gamma/>
                    <a:tint val="48627"/>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zh-CN" altLang="en-US">
                <a:ea typeface="宋体" pitchFamily="2" charset="-122"/>
              </a:endParaRPr>
            </a:p>
          </p:txBody>
        </p:sp>
        <p:grpSp>
          <p:nvGrpSpPr>
            <p:cNvPr id="19465" name="Group 19"/>
            <p:cNvGrpSpPr>
              <a:grpSpLocks/>
            </p:cNvGrpSpPr>
            <p:nvPr/>
          </p:nvGrpSpPr>
          <p:grpSpPr bwMode="auto">
            <a:xfrm>
              <a:off x="999" y="3122"/>
              <a:ext cx="766" cy="744"/>
              <a:chOff x="999" y="3122"/>
              <a:chExt cx="766" cy="744"/>
            </a:xfrm>
          </p:grpSpPr>
          <p:sp>
            <p:nvSpPr>
              <p:cNvPr id="77844" name="AutoShape 20"/>
              <p:cNvSpPr>
                <a:spLocks noChangeArrowheads="1"/>
              </p:cNvSpPr>
              <p:nvPr/>
            </p:nvSpPr>
            <p:spPr bwMode="gray">
              <a:xfrm>
                <a:off x="999" y="3122"/>
                <a:ext cx="764" cy="744"/>
              </a:xfrm>
              <a:prstGeom prst="roundRect">
                <a:avLst>
                  <a:gd name="adj" fmla="val 11921"/>
                </a:avLst>
              </a:prstGeom>
              <a:gradFill rotWithShape="1">
                <a:gsLst>
                  <a:gs pos="0">
                    <a:schemeClr val="folHlink">
                      <a:gamma/>
                      <a:tint val="63529"/>
                      <a:invGamma/>
                    </a:schemeClr>
                  </a:gs>
                  <a:gs pos="100000">
                    <a:schemeClr val="folHlink"/>
                  </a:gs>
                </a:gsLst>
                <a:lin ang="5400000" scaled="1"/>
              </a:gradFill>
              <a:ln w="38100">
                <a:solidFill>
                  <a:schemeClr val="bg1"/>
                </a:solidFill>
                <a:round/>
                <a:headEnd/>
                <a:tailEnd/>
              </a:ln>
              <a:effectLst/>
            </p:spPr>
            <p:txBody>
              <a:bodyPr wrap="none" anchor="ctr"/>
              <a:lstStyle/>
              <a:p>
                <a:pPr>
                  <a:defRPr/>
                </a:pPr>
                <a:endParaRPr lang="zh-CN" altLang="en-US">
                  <a:ea typeface="宋体" pitchFamily="2" charset="-122"/>
                </a:endParaRPr>
              </a:p>
            </p:txBody>
          </p:sp>
          <p:sp>
            <p:nvSpPr>
              <p:cNvPr id="77845" name="Freeform 21"/>
              <p:cNvSpPr>
                <a:spLocks/>
              </p:cNvSpPr>
              <p:nvPr/>
            </p:nvSpPr>
            <p:spPr bwMode="gray">
              <a:xfrm>
                <a:off x="1048" y="3166"/>
                <a:ext cx="384" cy="375"/>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folHlink">
                      <a:gamma/>
                      <a:tint val="48627"/>
                      <a:invGamma/>
                    </a:schemeClr>
                  </a:gs>
                  <a:gs pos="100000">
                    <a:schemeClr val="folHlink">
                      <a:alpha val="0"/>
                    </a:schemeClr>
                  </a:gs>
                </a:gsLst>
                <a:lin ang="2700000" scaled="1"/>
              </a:gradFill>
              <a:ln w="0">
                <a:noFill/>
                <a:prstDash val="solid"/>
                <a:round/>
                <a:headEnd/>
                <a:tailEnd/>
              </a:ln>
            </p:spPr>
            <p:txBody>
              <a:bodyPr/>
              <a:lstStyle/>
              <a:p>
                <a:pPr>
                  <a:defRPr/>
                </a:pPr>
                <a:endParaRPr lang="zh-CN" altLang="en-US">
                  <a:ea typeface="宋体" pitchFamily="2" charset="-122"/>
                </a:endParaRPr>
              </a:p>
            </p:txBody>
          </p:sp>
          <p:sp>
            <p:nvSpPr>
              <p:cNvPr id="77846" name="Text Box 22"/>
              <p:cNvSpPr txBox="1">
                <a:spLocks noChangeArrowheads="1"/>
              </p:cNvSpPr>
              <p:nvPr/>
            </p:nvSpPr>
            <p:spPr bwMode="gray">
              <a:xfrm>
                <a:off x="1083" y="3324"/>
                <a:ext cx="639" cy="367"/>
              </a:xfrm>
              <a:prstGeom prst="rect">
                <a:avLst/>
              </a:prstGeom>
              <a:noFill/>
              <a:ln w="9525" algn="ctr">
                <a:noFill/>
                <a:miter lim="800000"/>
                <a:headEnd/>
                <a:tailEnd/>
              </a:ln>
              <a:effectLst/>
            </p:spPr>
            <p:txBody>
              <a:bodyPr wrap="none">
                <a:spAutoFit/>
              </a:bodyPr>
              <a:lstStyle/>
              <a:p>
                <a:pPr algn="ctr" eaLnBrk="0" hangingPunct="0">
                  <a:defRPr/>
                </a:pPr>
                <a:r>
                  <a:rPr lang="en-US" altLang="zh-CN" sz="2800" b="1" dirty="0">
                    <a:solidFill>
                      <a:schemeClr val="tx2"/>
                    </a:solidFill>
                    <a:ea typeface="宋体" pitchFamily="2" charset="-122"/>
                  </a:rPr>
                  <a:t>  3</a:t>
                </a:r>
                <a:r>
                  <a:rPr lang="zh-CN" altLang="en-US" sz="2800" b="1" dirty="0">
                    <a:solidFill>
                      <a:schemeClr val="tx2"/>
                    </a:solidFill>
                    <a:ea typeface="宋体" pitchFamily="2" charset="-122"/>
                  </a:rPr>
                  <a:t>）</a:t>
                </a:r>
                <a:endParaRPr lang="en-US" altLang="zh-CN" sz="2800" dirty="0">
                  <a:solidFill>
                    <a:srgbClr val="FFFFFF"/>
                  </a:solidFill>
                  <a:effectLst>
                    <a:outerShdw blurRad="38100" dist="38100" dir="2700000" algn="tl">
                      <a:srgbClr val="C0C0C0"/>
                    </a:outerShdw>
                  </a:effectLst>
                  <a:latin typeface="Arial" charset="0"/>
                  <a:ea typeface="宋体" charset="-122"/>
                </a:endParaRPr>
              </a:p>
            </p:txBody>
          </p:sp>
        </p:grpSp>
        <p:sp>
          <p:nvSpPr>
            <p:cNvPr id="19466" name="Text Box 23"/>
            <p:cNvSpPr txBox="1">
              <a:spLocks noChangeArrowheads="1"/>
            </p:cNvSpPr>
            <p:nvPr/>
          </p:nvSpPr>
          <p:spPr bwMode="gray">
            <a:xfrm>
              <a:off x="1895" y="3287"/>
              <a:ext cx="2928" cy="367"/>
            </a:xfrm>
            <a:prstGeom prst="rect">
              <a:avLst/>
            </a:prstGeom>
            <a:noFill/>
            <a:ln w="9525" algn="ctr">
              <a:noFill/>
              <a:miter lim="800000"/>
              <a:headEnd/>
              <a:tailEnd/>
            </a:ln>
          </p:spPr>
          <p:txBody>
            <a:bodyPr>
              <a:spAutoFit/>
            </a:bodyPr>
            <a:lstStyle/>
            <a:p>
              <a:pPr eaLnBrk="0" hangingPunct="0"/>
              <a:r>
                <a:rPr lang="zh-CN" altLang="en-US" sz="2800" b="1">
                  <a:solidFill>
                    <a:schemeClr val="tx2"/>
                  </a:solidFill>
                  <a:ea typeface="宋体" pitchFamily="2" charset="-122"/>
                </a:rPr>
                <a:t>网店日常管理</a:t>
              </a:r>
              <a:endParaRPr lang="en-US" altLang="zh-CN" sz="2800" b="1">
                <a:solidFill>
                  <a:schemeClr val="tx2"/>
                </a:solidFill>
                <a:ea typeface="宋体" pitchFamily="2" charset="-122"/>
              </a:endParaRPr>
            </a:p>
          </p:txBody>
        </p:sp>
      </p:grpSp>
      <p:sp>
        <p:nvSpPr>
          <p:cNvPr id="19462"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3.2 </a:t>
            </a:r>
            <a:r>
              <a:rPr lang="zh-CN" altLang="en-US" sz="4400" smtClean="0">
                <a:latin typeface="黑体" pitchFamily="2" charset="-122"/>
                <a:ea typeface="黑体" pitchFamily="2" charset="-122"/>
              </a:rPr>
              <a:t>网店运营策略</a:t>
            </a:r>
          </a:p>
        </p:txBody>
      </p:sp>
      <p:sp>
        <p:nvSpPr>
          <p:cNvPr id="19463" name="矩形 22"/>
          <p:cNvSpPr>
            <a:spLocks noChangeArrowheads="1"/>
          </p:cNvSpPr>
          <p:nvPr/>
        </p:nvSpPr>
        <p:spPr bwMode="auto">
          <a:xfrm>
            <a:off x="0" y="1143000"/>
            <a:ext cx="3878263"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3.2.3 </a:t>
            </a:r>
            <a:r>
              <a:rPr lang="zh-CN" altLang="en-US" sz="3200">
                <a:solidFill>
                  <a:schemeClr val="tx2"/>
                </a:solidFill>
                <a:latin typeface="黑体" pitchFamily="2" charset="-122"/>
                <a:ea typeface="黑体" pitchFamily="2" charset="-122"/>
              </a:rPr>
              <a:t>网店运营管理</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3.2 </a:t>
            </a:r>
            <a:r>
              <a:rPr lang="zh-CN" altLang="en-US" sz="4400" smtClean="0">
                <a:latin typeface="黑体" pitchFamily="2" charset="-122"/>
                <a:ea typeface="黑体" pitchFamily="2" charset="-122"/>
              </a:rPr>
              <a:t>网店运营策略</a:t>
            </a:r>
          </a:p>
        </p:txBody>
      </p:sp>
      <p:sp>
        <p:nvSpPr>
          <p:cNvPr id="20483" name="AutoShape 7"/>
          <p:cNvSpPr>
            <a:spLocks noChangeAspect="1" noChangeArrowheads="1" noTextEdit="1"/>
          </p:cNvSpPr>
          <p:nvPr/>
        </p:nvSpPr>
        <p:spPr bwMode="gray">
          <a:xfrm flipH="1">
            <a:off x="3954463" y="3833813"/>
            <a:ext cx="909637" cy="1244600"/>
          </a:xfrm>
          <a:prstGeom prst="rect">
            <a:avLst/>
          </a:prstGeom>
          <a:noFill/>
          <a:ln w="9525">
            <a:noFill/>
            <a:miter lim="800000"/>
            <a:headEnd/>
            <a:tailEnd/>
          </a:ln>
        </p:spPr>
        <p:txBody>
          <a:bodyPr/>
          <a:lstStyle/>
          <a:p>
            <a:endParaRPr lang="zh-CN" altLang="en-US"/>
          </a:p>
        </p:txBody>
      </p:sp>
      <p:sp>
        <p:nvSpPr>
          <p:cNvPr id="20484" name="矩形 22"/>
          <p:cNvSpPr>
            <a:spLocks noChangeArrowheads="1"/>
          </p:cNvSpPr>
          <p:nvPr/>
        </p:nvSpPr>
        <p:spPr bwMode="auto">
          <a:xfrm>
            <a:off x="0" y="1143000"/>
            <a:ext cx="3057525"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3.2.4 </a:t>
            </a:r>
            <a:r>
              <a:rPr lang="zh-CN" altLang="en-US" sz="3200">
                <a:solidFill>
                  <a:schemeClr val="tx2"/>
                </a:solidFill>
                <a:latin typeface="黑体" pitchFamily="2" charset="-122"/>
                <a:ea typeface="黑体" pitchFamily="2" charset="-122"/>
              </a:rPr>
              <a:t>网店推广</a:t>
            </a:r>
          </a:p>
        </p:txBody>
      </p:sp>
      <p:grpSp>
        <p:nvGrpSpPr>
          <p:cNvPr id="20485" name="Group 3"/>
          <p:cNvGrpSpPr>
            <a:grpSpLocks/>
          </p:cNvGrpSpPr>
          <p:nvPr/>
        </p:nvGrpSpPr>
        <p:grpSpPr bwMode="auto">
          <a:xfrm>
            <a:off x="1905000" y="2057400"/>
            <a:ext cx="5867400" cy="1301750"/>
            <a:chOff x="912" y="1008"/>
            <a:chExt cx="3984" cy="912"/>
          </a:xfrm>
        </p:grpSpPr>
        <p:sp>
          <p:nvSpPr>
            <p:cNvPr id="7" name="AutoShape 4"/>
            <p:cNvSpPr>
              <a:spLocks noChangeArrowheads="1"/>
            </p:cNvSpPr>
            <p:nvPr/>
          </p:nvSpPr>
          <p:spPr bwMode="gray">
            <a:xfrm>
              <a:off x="912" y="1008"/>
              <a:ext cx="3984" cy="912"/>
            </a:xfrm>
            <a:prstGeom prst="roundRect">
              <a:avLst>
                <a:gd name="adj" fmla="val 10889"/>
              </a:avLst>
            </a:prstGeom>
            <a:gradFill rotWithShape="1">
              <a:gsLst>
                <a:gs pos="0">
                  <a:srgbClr val="DDDDDD"/>
                </a:gs>
                <a:gs pos="50000">
                  <a:srgbClr val="DDDDDD">
                    <a:gamma/>
                    <a:tint val="36471"/>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zh-CN" altLang="en-US">
                <a:ea typeface="宋体" pitchFamily="2" charset="-122"/>
              </a:endParaRPr>
            </a:p>
          </p:txBody>
        </p:sp>
        <p:grpSp>
          <p:nvGrpSpPr>
            <p:cNvPr id="20501" name="Group 5"/>
            <p:cNvGrpSpPr>
              <a:grpSpLocks/>
            </p:cNvGrpSpPr>
            <p:nvPr/>
          </p:nvGrpSpPr>
          <p:grpSpPr bwMode="auto">
            <a:xfrm>
              <a:off x="999" y="1094"/>
              <a:ext cx="766" cy="744"/>
              <a:chOff x="999" y="1094"/>
              <a:chExt cx="766" cy="744"/>
            </a:xfrm>
          </p:grpSpPr>
          <p:sp>
            <p:nvSpPr>
              <p:cNvPr id="10" name="AutoShape 6"/>
              <p:cNvSpPr>
                <a:spLocks noChangeArrowheads="1"/>
              </p:cNvSpPr>
              <p:nvPr/>
            </p:nvSpPr>
            <p:spPr bwMode="gray">
              <a:xfrm>
                <a:off x="999" y="1094"/>
                <a:ext cx="764" cy="744"/>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headEnd/>
                <a:tailEnd/>
              </a:ln>
              <a:effectLst/>
            </p:spPr>
            <p:txBody>
              <a:bodyPr wrap="none" anchor="ctr"/>
              <a:lstStyle/>
              <a:p>
                <a:pPr>
                  <a:defRPr/>
                </a:pPr>
                <a:endParaRPr lang="zh-CN" altLang="en-US">
                  <a:ea typeface="宋体" pitchFamily="2" charset="-122"/>
                </a:endParaRPr>
              </a:p>
            </p:txBody>
          </p:sp>
          <p:sp>
            <p:nvSpPr>
              <p:cNvPr id="11" name="Freeform 7"/>
              <p:cNvSpPr>
                <a:spLocks/>
              </p:cNvSpPr>
              <p:nvPr/>
            </p:nvSpPr>
            <p:spPr bwMode="gray">
              <a:xfrm>
                <a:off x="1048" y="1138"/>
                <a:ext cx="384" cy="375"/>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headEnd/>
                <a:tailEnd/>
              </a:ln>
            </p:spPr>
            <p:txBody>
              <a:bodyPr/>
              <a:lstStyle/>
              <a:p>
                <a:pPr>
                  <a:defRPr/>
                </a:pPr>
                <a:endParaRPr lang="zh-CN" altLang="en-US">
                  <a:ea typeface="宋体" pitchFamily="2" charset="-122"/>
                </a:endParaRPr>
              </a:p>
            </p:txBody>
          </p:sp>
          <p:sp>
            <p:nvSpPr>
              <p:cNvPr id="20505" name="Text Box 8"/>
              <p:cNvSpPr txBox="1">
                <a:spLocks noChangeArrowheads="1"/>
              </p:cNvSpPr>
              <p:nvPr/>
            </p:nvSpPr>
            <p:spPr bwMode="gray">
              <a:xfrm>
                <a:off x="1083" y="1295"/>
                <a:ext cx="641" cy="367"/>
              </a:xfrm>
              <a:prstGeom prst="rect">
                <a:avLst/>
              </a:prstGeom>
              <a:noFill/>
              <a:ln w="9525" algn="ctr">
                <a:noFill/>
                <a:miter lim="800000"/>
                <a:headEnd/>
                <a:tailEnd/>
              </a:ln>
            </p:spPr>
            <p:txBody>
              <a:bodyPr wrap="none">
                <a:spAutoFit/>
              </a:bodyPr>
              <a:lstStyle/>
              <a:p>
                <a:pPr algn="ctr" eaLnBrk="0" hangingPunct="0"/>
                <a:r>
                  <a:rPr lang="en-US" altLang="zh-CN" sz="2800" b="1">
                    <a:solidFill>
                      <a:schemeClr val="tx2"/>
                    </a:solidFill>
                    <a:ea typeface="宋体" pitchFamily="2" charset="-122"/>
                  </a:rPr>
                  <a:t>  1</a:t>
                </a:r>
                <a:r>
                  <a:rPr lang="zh-CN" altLang="en-US" sz="2800" b="1">
                    <a:solidFill>
                      <a:schemeClr val="tx2"/>
                    </a:solidFill>
                    <a:ea typeface="宋体" pitchFamily="2" charset="-122"/>
                  </a:rPr>
                  <a:t>）</a:t>
                </a:r>
                <a:endParaRPr lang="en-US" altLang="zh-CN" sz="2800" b="1">
                  <a:solidFill>
                    <a:schemeClr val="tx2"/>
                  </a:solidFill>
                  <a:ea typeface="宋体" pitchFamily="2" charset="-122"/>
                </a:endParaRPr>
              </a:p>
            </p:txBody>
          </p:sp>
        </p:grpSp>
        <p:sp>
          <p:nvSpPr>
            <p:cNvPr id="20502" name="Text Box 9"/>
            <p:cNvSpPr txBox="1">
              <a:spLocks noChangeArrowheads="1"/>
            </p:cNvSpPr>
            <p:nvPr/>
          </p:nvSpPr>
          <p:spPr bwMode="gray">
            <a:xfrm>
              <a:off x="1895" y="1275"/>
              <a:ext cx="2928" cy="367"/>
            </a:xfrm>
            <a:prstGeom prst="rect">
              <a:avLst/>
            </a:prstGeom>
            <a:noFill/>
            <a:ln w="9525" algn="ctr">
              <a:noFill/>
              <a:miter lim="800000"/>
              <a:headEnd/>
              <a:tailEnd/>
            </a:ln>
          </p:spPr>
          <p:txBody>
            <a:bodyPr>
              <a:spAutoFit/>
            </a:bodyPr>
            <a:lstStyle/>
            <a:p>
              <a:pPr eaLnBrk="0" hangingPunct="0"/>
              <a:r>
                <a:rPr lang="zh-CN" altLang="en-US" sz="2800" b="1">
                  <a:solidFill>
                    <a:schemeClr val="tx2"/>
                  </a:solidFill>
                  <a:ea typeface="宋体" pitchFamily="2" charset="-122"/>
                </a:rPr>
                <a:t>店内活动</a:t>
              </a:r>
              <a:endParaRPr lang="en-US" altLang="zh-CN" sz="2800" b="1">
                <a:solidFill>
                  <a:schemeClr val="tx2"/>
                </a:solidFill>
                <a:ea typeface="宋体" pitchFamily="2" charset="-122"/>
              </a:endParaRPr>
            </a:p>
          </p:txBody>
        </p:sp>
      </p:grpSp>
      <p:grpSp>
        <p:nvGrpSpPr>
          <p:cNvPr id="20486" name="Group 10"/>
          <p:cNvGrpSpPr>
            <a:grpSpLocks/>
          </p:cNvGrpSpPr>
          <p:nvPr/>
        </p:nvGrpSpPr>
        <p:grpSpPr bwMode="auto">
          <a:xfrm>
            <a:off x="1905000" y="3663950"/>
            <a:ext cx="5867400" cy="1301750"/>
            <a:chOff x="912" y="2016"/>
            <a:chExt cx="3984" cy="912"/>
          </a:xfrm>
        </p:grpSpPr>
        <p:sp>
          <p:nvSpPr>
            <p:cNvPr id="14" name="AutoShape 11"/>
            <p:cNvSpPr>
              <a:spLocks noChangeArrowheads="1"/>
            </p:cNvSpPr>
            <p:nvPr/>
          </p:nvSpPr>
          <p:spPr bwMode="gray">
            <a:xfrm>
              <a:off x="912" y="2016"/>
              <a:ext cx="3984" cy="912"/>
            </a:xfrm>
            <a:prstGeom prst="roundRect">
              <a:avLst>
                <a:gd name="adj" fmla="val 10889"/>
              </a:avLst>
            </a:prstGeom>
            <a:gradFill rotWithShape="1">
              <a:gsLst>
                <a:gs pos="0">
                  <a:srgbClr val="DDDDDD"/>
                </a:gs>
                <a:gs pos="50000">
                  <a:srgbClr val="DDDDDD">
                    <a:gamma/>
                    <a:tint val="39216"/>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zh-CN" altLang="en-US">
                <a:ea typeface="宋体" pitchFamily="2" charset="-122"/>
              </a:endParaRPr>
            </a:p>
          </p:txBody>
        </p:sp>
        <p:grpSp>
          <p:nvGrpSpPr>
            <p:cNvPr id="20495" name="Group 12"/>
            <p:cNvGrpSpPr>
              <a:grpSpLocks/>
            </p:cNvGrpSpPr>
            <p:nvPr/>
          </p:nvGrpSpPr>
          <p:grpSpPr bwMode="auto">
            <a:xfrm>
              <a:off x="999" y="2102"/>
              <a:ext cx="766" cy="744"/>
              <a:chOff x="999" y="2102"/>
              <a:chExt cx="766" cy="744"/>
            </a:xfrm>
          </p:grpSpPr>
          <p:sp>
            <p:nvSpPr>
              <p:cNvPr id="17" name="AutoShape 13"/>
              <p:cNvSpPr>
                <a:spLocks noChangeArrowheads="1"/>
              </p:cNvSpPr>
              <p:nvPr/>
            </p:nvSpPr>
            <p:spPr bwMode="gray">
              <a:xfrm>
                <a:off x="999" y="2102"/>
                <a:ext cx="764" cy="744"/>
              </a:xfrm>
              <a:prstGeom prst="roundRect">
                <a:avLst>
                  <a:gd name="adj" fmla="val 11921"/>
                </a:avLst>
              </a:prstGeom>
              <a:gradFill rotWithShape="1">
                <a:gsLst>
                  <a:gs pos="0">
                    <a:schemeClr val="hlink">
                      <a:gamma/>
                      <a:tint val="72549"/>
                      <a:invGamma/>
                    </a:schemeClr>
                  </a:gs>
                  <a:gs pos="100000">
                    <a:schemeClr val="hlink"/>
                  </a:gs>
                </a:gsLst>
                <a:lin ang="5400000" scaled="1"/>
              </a:gradFill>
              <a:ln w="38100">
                <a:solidFill>
                  <a:schemeClr val="bg1"/>
                </a:solidFill>
                <a:round/>
                <a:headEnd/>
                <a:tailEnd/>
              </a:ln>
              <a:effectLst/>
            </p:spPr>
            <p:txBody>
              <a:bodyPr wrap="none" anchor="ctr"/>
              <a:lstStyle/>
              <a:p>
                <a:pPr>
                  <a:defRPr/>
                </a:pPr>
                <a:endParaRPr lang="zh-CN" altLang="en-US">
                  <a:ea typeface="宋体" pitchFamily="2" charset="-122"/>
                </a:endParaRPr>
              </a:p>
            </p:txBody>
          </p:sp>
          <p:sp>
            <p:nvSpPr>
              <p:cNvPr id="18" name="Freeform 14"/>
              <p:cNvSpPr>
                <a:spLocks/>
              </p:cNvSpPr>
              <p:nvPr/>
            </p:nvSpPr>
            <p:spPr bwMode="gray">
              <a:xfrm>
                <a:off x="1048" y="2146"/>
                <a:ext cx="384" cy="375"/>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2353"/>
                      <a:invGamma/>
                    </a:schemeClr>
                  </a:gs>
                  <a:gs pos="100000">
                    <a:schemeClr val="hlink">
                      <a:alpha val="0"/>
                    </a:schemeClr>
                  </a:gs>
                </a:gsLst>
                <a:lin ang="2700000" scaled="1"/>
              </a:gradFill>
              <a:ln w="0">
                <a:noFill/>
                <a:prstDash val="solid"/>
                <a:round/>
                <a:headEnd/>
                <a:tailEnd/>
              </a:ln>
            </p:spPr>
            <p:txBody>
              <a:bodyPr/>
              <a:lstStyle/>
              <a:p>
                <a:pPr>
                  <a:defRPr/>
                </a:pPr>
                <a:endParaRPr lang="zh-CN" altLang="en-US">
                  <a:ea typeface="宋体" pitchFamily="2" charset="-122"/>
                </a:endParaRPr>
              </a:p>
            </p:txBody>
          </p:sp>
          <p:sp>
            <p:nvSpPr>
              <p:cNvPr id="19" name="Text Box 15"/>
              <p:cNvSpPr txBox="1">
                <a:spLocks noChangeArrowheads="1"/>
              </p:cNvSpPr>
              <p:nvPr/>
            </p:nvSpPr>
            <p:spPr bwMode="gray">
              <a:xfrm>
                <a:off x="1083" y="2304"/>
                <a:ext cx="639" cy="367"/>
              </a:xfrm>
              <a:prstGeom prst="rect">
                <a:avLst/>
              </a:prstGeom>
              <a:noFill/>
              <a:ln w="9525" algn="ctr">
                <a:noFill/>
                <a:miter lim="800000"/>
                <a:headEnd/>
                <a:tailEnd/>
              </a:ln>
              <a:effectLst/>
            </p:spPr>
            <p:txBody>
              <a:bodyPr wrap="none">
                <a:spAutoFit/>
              </a:bodyPr>
              <a:lstStyle/>
              <a:p>
                <a:pPr algn="ctr" eaLnBrk="0" hangingPunct="0">
                  <a:defRPr/>
                </a:pPr>
                <a:r>
                  <a:rPr lang="en-US" altLang="zh-CN" sz="2800" b="1" dirty="0">
                    <a:solidFill>
                      <a:schemeClr val="tx2"/>
                    </a:solidFill>
                    <a:ea typeface="宋体" pitchFamily="2" charset="-122"/>
                  </a:rPr>
                  <a:t>  2</a:t>
                </a:r>
                <a:r>
                  <a:rPr lang="zh-CN" altLang="en-US" sz="2800" b="1" dirty="0">
                    <a:solidFill>
                      <a:schemeClr val="tx2"/>
                    </a:solidFill>
                    <a:ea typeface="宋体" pitchFamily="2" charset="-122"/>
                  </a:rPr>
                  <a:t>）</a:t>
                </a:r>
                <a:endParaRPr lang="en-US" altLang="zh-CN" sz="2800" dirty="0">
                  <a:solidFill>
                    <a:srgbClr val="FFFFFF"/>
                  </a:solidFill>
                  <a:effectLst>
                    <a:outerShdw blurRad="38100" dist="38100" dir="2700000" algn="tl">
                      <a:srgbClr val="C0C0C0"/>
                    </a:outerShdw>
                  </a:effectLst>
                  <a:latin typeface="Arial" charset="0"/>
                  <a:ea typeface="宋体" charset="-122"/>
                </a:endParaRPr>
              </a:p>
            </p:txBody>
          </p:sp>
        </p:grpSp>
        <p:sp>
          <p:nvSpPr>
            <p:cNvPr id="20496" name="Text Box 16"/>
            <p:cNvSpPr txBox="1">
              <a:spLocks noChangeArrowheads="1"/>
            </p:cNvSpPr>
            <p:nvPr/>
          </p:nvSpPr>
          <p:spPr bwMode="gray">
            <a:xfrm>
              <a:off x="1947" y="2278"/>
              <a:ext cx="2928" cy="367"/>
            </a:xfrm>
            <a:prstGeom prst="rect">
              <a:avLst/>
            </a:prstGeom>
            <a:noFill/>
            <a:ln w="9525" algn="ctr">
              <a:noFill/>
              <a:miter lim="800000"/>
              <a:headEnd/>
              <a:tailEnd/>
            </a:ln>
          </p:spPr>
          <p:txBody>
            <a:bodyPr>
              <a:spAutoFit/>
            </a:bodyPr>
            <a:lstStyle/>
            <a:p>
              <a:pPr eaLnBrk="0" hangingPunct="0"/>
              <a:r>
                <a:rPr lang="zh-CN" altLang="en-US" sz="2800" b="1">
                  <a:solidFill>
                    <a:schemeClr val="tx2"/>
                  </a:solidFill>
                  <a:ea typeface="宋体" pitchFamily="2" charset="-122"/>
                </a:rPr>
                <a:t>站内推广</a:t>
              </a:r>
              <a:endParaRPr lang="en-US" altLang="zh-CN" sz="2800" b="1">
                <a:solidFill>
                  <a:schemeClr val="tx2"/>
                </a:solidFill>
                <a:ea typeface="宋体" pitchFamily="2" charset="-122"/>
              </a:endParaRPr>
            </a:p>
          </p:txBody>
        </p:sp>
      </p:grpSp>
      <p:grpSp>
        <p:nvGrpSpPr>
          <p:cNvPr id="20487" name="Group 17"/>
          <p:cNvGrpSpPr>
            <a:grpSpLocks/>
          </p:cNvGrpSpPr>
          <p:nvPr/>
        </p:nvGrpSpPr>
        <p:grpSpPr bwMode="auto">
          <a:xfrm>
            <a:off x="1905000" y="5203825"/>
            <a:ext cx="5867400" cy="1301750"/>
            <a:chOff x="912" y="3036"/>
            <a:chExt cx="3984" cy="912"/>
          </a:xfrm>
        </p:grpSpPr>
        <p:sp>
          <p:nvSpPr>
            <p:cNvPr id="21" name="AutoShape 18"/>
            <p:cNvSpPr>
              <a:spLocks noChangeArrowheads="1"/>
            </p:cNvSpPr>
            <p:nvPr/>
          </p:nvSpPr>
          <p:spPr bwMode="gray">
            <a:xfrm>
              <a:off x="912" y="3036"/>
              <a:ext cx="3984" cy="912"/>
            </a:xfrm>
            <a:prstGeom prst="roundRect">
              <a:avLst>
                <a:gd name="adj" fmla="val 10889"/>
              </a:avLst>
            </a:prstGeom>
            <a:gradFill rotWithShape="1">
              <a:gsLst>
                <a:gs pos="0">
                  <a:srgbClr val="DDDDDD"/>
                </a:gs>
                <a:gs pos="50000">
                  <a:srgbClr val="DDDDDD">
                    <a:gamma/>
                    <a:tint val="48627"/>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defRPr/>
              </a:pPr>
              <a:endParaRPr lang="zh-CN" altLang="en-US">
                <a:ea typeface="宋体" pitchFamily="2" charset="-122"/>
              </a:endParaRPr>
            </a:p>
          </p:txBody>
        </p:sp>
        <p:grpSp>
          <p:nvGrpSpPr>
            <p:cNvPr id="20489" name="Group 19"/>
            <p:cNvGrpSpPr>
              <a:grpSpLocks/>
            </p:cNvGrpSpPr>
            <p:nvPr/>
          </p:nvGrpSpPr>
          <p:grpSpPr bwMode="auto">
            <a:xfrm>
              <a:off x="999" y="3122"/>
              <a:ext cx="766" cy="744"/>
              <a:chOff x="999" y="3122"/>
              <a:chExt cx="766" cy="744"/>
            </a:xfrm>
          </p:grpSpPr>
          <p:sp>
            <p:nvSpPr>
              <p:cNvPr id="24" name="AutoShape 20"/>
              <p:cNvSpPr>
                <a:spLocks noChangeArrowheads="1"/>
              </p:cNvSpPr>
              <p:nvPr/>
            </p:nvSpPr>
            <p:spPr bwMode="gray">
              <a:xfrm>
                <a:off x="999" y="3122"/>
                <a:ext cx="764" cy="744"/>
              </a:xfrm>
              <a:prstGeom prst="roundRect">
                <a:avLst>
                  <a:gd name="adj" fmla="val 11921"/>
                </a:avLst>
              </a:prstGeom>
              <a:gradFill rotWithShape="1">
                <a:gsLst>
                  <a:gs pos="0">
                    <a:schemeClr val="folHlink">
                      <a:gamma/>
                      <a:tint val="63529"/>
                      <a:invGamma/>
                    </a:schemeClr>
                  </a:gs>
                  <a:gs pos="100000">
                    <a:schemeClr val="folHlink"/>
                  </a:gs>
                </a:gsLst>
                <a:lin ang="5400000" scaled="1"/>
              </a:gradFill>
              <a:ln w="38100">
                <a:solidFill>
                  <a:schemeClr val="bg1"/>
                </a:solidFill>
                <a:round/>
                <a:headEnd/>
                <a:tailEnd/>
              </a:ln>
              <a:effectLst/>
            </p:spPr>
            <p:txBody>
              <a:bodyPr wrap="none" anchor="ctr"/>
              <a:lstStyle/>
              <a:p>
                <a:pPr>
                  <a:defRPr/>
                </a:pPr>
                <a:endParaRPr lang="zh-CN" altLang="en-US">
                  <a:ea typeface="宋体" pitchFamily="2" charset="-122"/>
                </a:endParaRPr>
              </a:p>
            </p:txBody>
          </p:sp>
          <p:sp>
            <p:nvSpPr>
              <p:cNvPr id="25" name="Freeform 21"/>
              <p:cNvSpPr>
                <a:spLocks/>
              </p:cNvSpPr>
              <p:nvPr/>
            </p:nvSpPr>
            <p:spPr bwMode="gray">
              <a:xfrm>
                <a:off x="1048" y="3166"/>
                <a:ext cx="384" cy="375"/>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folHlink">
                      <a:gamma/>
                      <a:tint val="48627"/>
                      <a:invGamma/>
                    </a:schemeClr>
                  </a:gs>
                  <a:gs pos="100000">
                    <a:schemeClr val="folHlink">
                      <a:alpha val="0"/>
                    </a:schemeClr>
                  </a:gs>
                </a:gsLst>
                <a:lin ang="2700000" scaled="1"/>
              </a:gradFill>
              <a:ln w="0">
                <a:noFill/>
                <a:prstDash val="solid"/>
                <a:round/>
                <a:headEnd/>
                <a:tailEnd/>
              </a:ln>
            </p:spPr>
            <p:txBody>
              <a:bodyPr/>
              <a:lstStyle/>
              <a:p>
                <a:pPr>
                  <a:defRPr/>
                </a:pPr>
                <a:endParaRPr lang="zh-CN" altLang="en-US">
                  <a:ea typeface="宋体" pitchFamily="2" charset="-122"/>
                </a:endParaRPr>
              </a:p>
            </p:txBody>
          </p:sp>
          <p:sp>
            <p:nvSpPr>
              <p:cNvPr id="26" name="Text Box 22"/>
              <p:cNvSpPr txBox="1">
                <a:spLocks noChangeArrowheads="1"/>
              </p:cNvSpPr>
              <p:nvPr/>
            </p:nvSpPr>
            <p:spPr bwMode="gray">
              <a:xfrm>
                <a:off x="1083" y="3324"/>
                <a:ext cx="639" cy="367"/>
              </a:xfrm>
              <a:prstGeom prst="rect">
                <a:avLst/>
              </a:prstGeom>
              <a:noFill/>
              <a:ln w="9525" algn="ctr">
                <a:noFill/>
                <a:miter lim="800000"/>
                <a:headEnd/>
                <a:tailEnd/>
              </a:ln>
              <a:effectLst/>
            </p:spPr>
            <p:txBody>
              <a:bodyPr wrap="none">
                <a:spAutoFit/>
              </a:bodyPr>
              <a:lstStyle/>
              <a:p>
                <a:pPr algn="ctr" eaLnBrk="0" hangingPunct="0">
                  <a:defRPr/>
                </a:pPr>
                <a:r>
                  <a:rPr lang="en-US" altLang="zh-CN" sz="2800" b="1" dirty="0">
                    <a:solidFill>
                      <a:schemeClr val="tx2"/>
                    </a:solidFill>
                    <a:ea typeface="宋体" pitchFamily="2" charset="-122"/>
                  </a:rPr>
                  <a:t>  3</a:t>
                </a:r>
                <a:r>
                  <a:rPr lang="zh-CN" altLang="en-US" sz="2800" b="1" dirty="0">
                    <a:solidFill>
                      <a:schemeClr val="tx2"/>
                    </a:solidFill>
                    <a:ea typeface="宋体" pitchFamily="2" charset="-122"/>
                  </a:rPr>
                  <a:t>）</a:t>
                </a:r>
                <a:endParaRPr lang="en-US" altLang="zh-CN" sz="2800" dirty="0">
                  <a:solidFill>
                    <a:srgbClr val="FFFFFF"/>
                  </a:solidFill>
                  <a:effectLst>
                    <a:outerShdw blurRad="38100" dist="38100" dir="2700000" algn="tl">
                      <a:srgbClr val="C0C0C0"/>
                    </a:outerShdw>
                  </a:effectLst>
                  <a:latin typeface="Arial" charset="0"/>
                  <a:ea typeface="宋体" charset="-122"/>
                </a:endParaRPr>
              </a:p>
            </p:txBody>
          </p:sp>
        </p:grpSp>
        <p:sp>
          <p:nvSpPr>
            <p:cNvPr id="20490" name="Text Box 23"/>
            <p:cNvSpPr txBox="1">
              <a:spLocks noChangeArrowheads="1"/>
            </p:cNvSpPr>
            <p:nvPr/>
          </p:nvSpPr>
          <p:spPr bwMode="gray">
            <a:xfrm>
              <a:off x="1895" y="3287"/>
              <a:ext cx="2928" cy="367"/>
            </a:xfrm>
            <a:prstGeom prst="rect">
              <a:avLst/>
            </a:prstGeom>
            <a:noFill/>
            <a:ln w="9525" algn="ctr">
              <a:noFill/>
              <a:miter lim="800000"/>
              <a:headEnd/>
              <a:tailEnd/>
            </a:ln>
          </p:spPr>
          <p:txBody>
            <a:bodyPr>
              <a:spAutoFit/>
            </a:bodyPr>
            <a:lstStyle/>
            <a:p>
              <a:pPr eaLnBrk="0" hangingPunct="0"/>
              <a:r>
                <a:rPr lang="zh-CN" altLang="en-US" sz="2800" b="1">
                  <a:solidFill>
                    <a:schemeClr val="tx2"/>
                  </a:solidFill>
                  <a:ea typeface="宋体" pitchFamily="2" charset="-122"/>
                </a:rPr>
                <a:t>外部推广</a:t>
              </a:r>
              <a:endParaRPr lang="en-US" altLang="zh-CN" sz="2800" b="1">
                <a:solidFill>
                  <a:schemeClr val="tx2"/>
                </a:solidFill>
                <a:ea typeface="宋体" pitchFamily="2" charset="-122"/>
              </a:endParaRP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3.2 </a:t>
            </a:r>
            <a:r>
              <a:rPr lang="zh-CN" altLang="en-US" sz="4400" smtClean="0">
                <a:latin typeface="黑体" pitchFamily="2" charset="-122"/>
                <a:ea typeface="黑体" pitchFamily="2" charset="-122"/>
              </a:rPr>
              <a:t>网店运营策略</a:t>
            </a:r>
          </a:p>
        </p:txBody>
      </p:sp>
      <p:sp>
        <p:nvSpPr>
          <p:cNvPr id="21507"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21508" name="矩形 22"/>
          <p:cNvSpPr>
            <a:spLocks noChangeArrowheads="1"/>
          </p:cNvSpPr>
          <p:nvPr/>
        </p:nvSpPr>
        <p:spPr bwMode="auto">
          <a:xfrm>
            <a:off x="0" y="1143000"/>
            <a:ext cx="3057525"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3.2.4 </a:t>
            </a:r>
            <a:r>
              <a:rPr lang="zh-CN" altLang="en-US" sz="3200">
                <a:solidFill>
                  <a:schemeClr val="tx2"/>
                </a:solidFill>
                <a:latin typeface="黑体" pitchFamily="2" charset="-122"/>
                <a:ea typeface="黑体" pitchFamily="2" charset="-122"/>
              </a:rPr>
              <a:t>网店推广</a:t>
            </a:r>
          </a:p>
        </p:txBody>
      </p:sp>
      <p:sp>
        <p:nvSpPr>
          <p:cNvPr id="21509" name="TextBox 25"/>
          <p:cNvSpPr txBox="1">
            <a:spLocks noChangeArrowheads="1"/>
          </p:cNvSpPr>
          <p:nvPr/>
        </p:nvSpPr>
        <p:spPr bwMode="auto">
          <a:xfrm>
            <a:off x="228600" y="1371600"/>
            <a:ext cx="8534400" cy="3754438"/>
          </a:xfrm>
          <a:prstGeom prst="rect">
            <a:avLst/>
          </a:prstGeom>
          <a:noFill/>
          <a:ln w="9525">
            <a:noFill/>
            <a:miter lim="800000"/>
            <a:headEnd/>
            <a:tailEnd/>
          </a:ln>
        </p:spPr>
        <p:txBody>
          <a:bodyPr>
            <a:spAutoFit/>
          </a:bodyPr>
          <a:lstStyle/>
          <a:p>
            <a:r>
              <a:rPr lang="en-US" altLang="zh-CN" sz="2800">
                <a:ea typeface="宋体" pitchFamily="2" charset="-122"/>
              </a:rPr>
              <a:t> </a:t>
            </a:r>
            <a:endParaRPr lang="zh-CN" altLang="en-US" sz="2800">
              <a:ea typeface="宋体" pitchFamily="2" charset="-122"/>
            </a:endParaRPr>
          </a:p>
          <a:p>
            <a:pPr>
              <a:lnSpc>
                <a:spcPct val="150000"/>
              </a:lnSpc>
            </a:pPr>
            <a:r>
              <a:rPr lang="en-US" altLang="en-US" sz="2800" b="1">
                <a:solidFill>
                  <a:schemeClr val="tx2"/>
                </a:solidFill>
              </a:rPr>
              <a:t>2</a:t>
            </a:r>
            <a:r>
              <a:rPr lang="zh-CN" altLang="en-US" sz="2800" b="1">
                <a:solidFill>
                  <a:schemeClr val="tx2"/>
                </a:solidFill>
                <a:ea typeface="宋体" pitchFamily="2" charset="-122"/>
              </a:rPr>
              <a:t>）站内推广</a:t>
            </a:r>
          </a:p>
          <a:p>
            <a:pPr>
              <a:lnSpc>
                <a:spcPct val="150000"/>
              </a:lnSpc>
            </a:pPr>
            <a:endParaRPr lang="zh-CN" altLang="en-US" sz="2800">
              <a:ea typeface="宋体" pitchFamily="2" charset="-122"/>
            </a:endParaRPr>
          </a:p>
          <a:p>
            <a:pPr>
              <a:lnSpc>
                <a:spcPct val="150000"/>
              </a:lnSpc>
            </a:pPr>
            <a:endParaRPr lang="zh-CN" altLang="en-US" sz="2800">
              <a:ea typeface="宋体" pitchFamily="2" charset="-122"/>
            </a:endParaRPr>
          </a:p>
          <a:p>
            <a:pPr>
              <a:lnSpc>
                <a:spcPct val="150000"/>
              </a:lnSpc>
            </a:pPr>
            <a:r>
              <a:rPr lang="en-US" altLang="zh-CN" sz="2800">
                <a:ea typeface="宋体" pitchFamily="2" charset="-122"/>
              </a:rPr>
              <a:t> </a:t>
            </a:r>
            <a:endParaRPr lang="zh-CN" altLang="en-US" sz="2800">
              <a:ea typeface="宋体" pitchFamily="2" charset="-122"/>
            </a:endParaRPr>
          </a:p>
          <a:p>
            <a:pPr>
              <a:lnSpc>
                <a:spcPct val="150000"/>
              </a:lnSpc>
            </a:pPr>
            <a:endParaRPr lang="zh-CN" altLang="en-US" sz="2800">
              <a:ea typeface="宋体" pitchFamily="2" charset="-122"/>
            </a:endParaRPr>
          </a:p>
        </p:txBody>
      </p:sp>
      <p:sp>
        <p:nvSpPr>
          <p:cNvPr id="21510" name="Rectangle 1"/>
          <p:cNvSpPr>
            <a:spLocks noChangeArrowheads="1"/>
          </p:cNvSpPr>
          <p:nvPr/>
        </p:nvSpPr>
        <p:spPr bwMode="auto">
          <a:xfrm>
            <a:off x="381000" y="2514600"/>
            <a:ext cx="7696200" cy="3540125"/>
          </a:xfrm>
          <a:prstGeom prst="rect">
            <a:avLst/>
          </a:prstGeom>
          <a:noFill/>
          <a:ln w="9525">
            <a:noFill/>
            <a:miter lim="800000"/>
            <a:headEnd/>
            <a:tailEnd/>
          </a:ln>
          <a:effectLst>
            <a:prstShdw prst="shdw12">
              <a:schemeClr val="bg2">
                <a:alpha val="50000"/>
              </a:schemeClr>
            </a:prstShdw>
          </a:effectLst>
        </p:spPr>
        <p:txBody>
          <a:bodyPr anchor="ctr">
            <a:spAutoFit/>
          </a:bodyPr>
          <a:lstStyle/>
          <a:p>
            <a:pPr indent="266700" eaLnBrk="0" hangingPunct="0"/>
            <a:r>
              <a:rPr lang="en-US" altLang="zh-CN" sz="2800" b="1">
                <a:solidFill>
                  <a:schemeClr val="tx2"/>
                </a:solidFill>
                <a:ea typeface="宋体" pitchFamily="2" charset="-122"/>
                <a:cs typeface="Times New Roman" pitchFamily="18" charset="0"/>
              </a:rPr>
              <a:t>【</a:t>
            </a:r>
            <a:r>
              <a:rPr lang="zh-CN" altLang="en-US" sz="2800" b="1">
                <a:solidFill>
                  <a:schemeClr val="tx2"/>
                </a:solidFill>
                <a:ea typeface="宋体" pitchFamily="2" charset="-122"/>
                <a:cs typeface="Times New Roman" pitchFamily="18" charset="0"/>
              </a:rPr>
              <a:t>教学互动</a:t>
            </a:r>
            <a:r>
              <a:rPr lang="en-US" altLang="zh-CN" sz="2800" b="1">
                <a:solidFill>
                  <a:schemeClr val="tx2"/>
                </a:solidFill>
                <a:ea typeface="宋体" pitchFamily="2" charset="-122"/>
                <a:cs typeface="Arial" pitchFamily="34" charset="0"/>
              </a:rPr>
              <a:t>3-2</a:t>
            </a:r>
            <a:r>
              <a:rPr lang="en-US" altLang="zh-CN" sz="2800" b="1">
                <a:solidFill>
                  <a:schemeClr val="tx2"/>
                </a:solidFill>
                <a:ea typeface="宋体" pitchFamily="2" charset="-122"/>
                <a:cs typeface="Times New Roman" pitchFamily="18" charset="0"/>
              </a:rPr>
              <a:t>】</a:t>
            </a:r>
            <a:endParaRPr lang="en-US" altLang="zh-CN" sz="2800" b="1">
              <a:solidFill>
                <a:schemeClr val="tx2"/>
              </a:solidFill>
              <a:ea typeface="宋体" pitchFamily="2" charset="-122"/>
            </a:endParaRPr>
          </a:p>
          <a:p>
            <a:pPr indent="266700" algn="ctr" eaLnBrk="0" hangingPunct="0"/>
            <a:r>
              <a:rPr lang="zh-CN" altLang="en-US" sz="2800" b="1">
                <a:solidFill>
                  <a:srgbClr val="000000"/>
                </a:solidFill>
                <a:latin typeface="Calibri" pitchFamily="34" charset="0"/>
                <a:ea typeface="仿宋" charset="-122"/>
              </a:rPr>
              <a:t>互动问题</a:t>
            </a:r>
            <a:endParaRPr lang="zh-CN" altLang="en-US" sz="2800">
              <a:ea typeface="宋体" pitchFamily="2" charset="-122"/>
            </a:endParaRPr>
          </a:p>
          <a:p>
            <a:pPr indent="266700" eaLnBrk="0" hangingPunct="0"/>
            <a:r>
              <a:rPr lang="zh-CN" altLang="en-US" sz="2800">
                <a:solidFill>
                  <a:srgbClr val="000000"/>
                </a:solidFill>
                <a:latin typeface="Calibri" pitchFamily="34" charset="0"/>
                <a:ea typeface="仿宋" charset="-122"/>
              </a:rPr>
              <a:t>     </a:t>
            </a:r>
            <a:r>
              <a:rPr lang="zh-CN" altLang="en-US" sz="2800">
                <a:ea typeface="宋体" pitchFamily="2" charset="-122"/>
              </a:rPr>
              <a:t>第三方平台为卖家提供了越来越多的站内活动，卖家需要根据自己的实际情况寻求最适合自己网店的活动。有些网店为了提高报上活动的概率，甚至在店铺设专人专岗负责定期申报活动。参加平台的活动事先要做哪些准备，有些什么注意事项呢？</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584200" y="161925"/>
            <a:ext cx="8178800" cy="533400"/>
          </a:xfrm>
        </p:spPr>
        <p:txBody>
          <a:bodyPr/>
          <a:lstStyle/>
          <a:p>
            <a:pPr eaLnBrk="1" hangingPunct="1"/>
            <a:r>
              <a:rPr lang="zh-CN" altLang="en-US" sz="4800" smtClean="0">
                <a:solidFill>
                  <a:srgbClr val="FFFFCC"/>
                </a:solidFill>
                <a:ea typeface="宋体" pitchFamily="2" charset="-122"/>
              </a:rPr>
              <a:t>学习要点</a:t>
            </a:r>
            <a:endParaRPr lang="en-US" altLang="zh-CN" sz="4800" smtClean="0">
              <a:solidFill>
                <a:srgbClr val="FFFFCC"/>
              </a:solidFill>
              <a:ea typeface="宋体" pitchFamily="2" charset="-122"/>
            </a:endParaRPr>
          </a:p>
        </p:txBody>
      </p:sp>
      <p:grpSp>
        <p:nvGrpSpPr>
          <p:cNvPr id="4099" name="Group 4"/>
          <p:cNvGrpSpPr>
            <a:grpSpLocks/>
          </p:cNvGrpSpPr>
          <p:nvPr/>
        </p:nvGrpSpPr>
        <p:grpSpPr bwMode="auto">
          <a:xfrm>
            <a:off x="1600200" y="1828800"/>
            <a:ext cx="5715000" cy="889000"/>
            <a:chOff x="960" y="1783"/>
            <a:chExt cx="3312" cy="473"/>
          </a:xfrm>
        </p:grpSpPr>
        <p:sp>
          <p:nvSpPr>
            <p:cNvPr id="64517" name="AutoShape 5"/>
            <p:cNvSpPr>
              <a:spLocks noChangeArrowheads="1"/>
            </p:cNvSpPr>
            <p:nvPr/>
          </p:nvSpPr>
          <p:spPr bwMode="gray">
            <a:xfrm>
              <a:off x="1536" y="1865"/>
              <a:ext cx="2736" cy="322"/>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16" name="AutoShape 6"/>
            <p:cNvSpPr>
              <a:spLocks noChangeArrowheads="1"/>
            </p:cNvSpPr>
            <p:nvPr/>
          </p:nvSpPr>
          <p:spPr bwMode="gray">
            <a:xfrm>
              <a:off x="1008" y="1783"/>
              <a:ext cx="960" cy="473"/>
            </a:xfrm>
            <a:prstGeom prst="diamond">
              <a:avLst/>
            </a:prstGeom>
            <a:solidFill>
              <a:schemeClr val="accent2"/>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17" name="Text Box 7"/>
            <p:cNvSpPr txBox="1">
              <a:spLocks noChangeArrowheads="1"/>
            </p:cNvSpPr>
            <p:nvPr/>
          </p:nvSpPr>
          <p:spPr bwMode="gray">
            <a:xfrm>
              <a:off x="1968" y="1872"/>
              <a:ext cx="2160" cy="278"/>
            </a:xfrm>
            <a:prstGeom prst="rect">
              <a:avLst/>
            </a:prstGeom>
            <a:noFill/>
            <a:ln w="9525" algn="ctr">
              <a:noFill/>
              <a:miter lim="800000"/>
              <a:headEnd/>
              <a:tailEnd/>
            </a:ln>
          </p:spPr>
          <p:txBody>
            <a:bodyPr>
              <a:spAutoFit/>
            </a:bodyPr>
            <a:lstStyle/>
            <a:p>
              <a:pPr algn="ctr" eaLnBrk="0" hangingPunct="0"/>
              <a:r>
                <a:rPr lang="zh-CN" altLang="en-US" sz="2800" b="1">
                  <a:solidFill>
                    <a:schemeClr val="tx2"/>
                  </a:solidFill>
                  <a:ea typeface="宋体" pitchFamily="2" charset="-122"/>
                </a:rPr>
                <a:t>果真了得的网络之路</a:t>
              </a:r>
              <a:endParaRPr lang="en-US" altLang="zh-CN" sz="2800" b="1">
                <a:solidFill>
                  <a:schemeClr val="tx2"/>
                </a:solidFill>
                <a:ea typeface="宋体" pitchFamily="2" charset="-122"/>
              </a:endParaRPr>
            </a:p>
          </p:txBody>
        </p:sp>
        <p:sp>
          <p:nvSpPr>
            <p:cNvPr id="4118" name="Text Box 8"/>
            <p:cNvSpPr txBox="1">
              <a:spLocks noChangeArrowheads="1"/>
            </p:cNvSpPr>
            <p:nvPr/>
          </p:nvSpPr>
          <p:spPr bwMode="gray">
            <a:xfrm>
              <a:off x="960" y="1872"/>
              <a:ext cx="1033" cy="279"/>
            </a:xfrm>
            <a:prstGeom prst="rect">
              <a:avLst/>
            </a:prstGeom>
            <a:noFill/>
            <a:ln w="9525" algn="ctr">
              <a:noFill/>
              <a:miter lim="800000"/>
              <a:headEnd/>
              <a:tailEnd/>
            </a:ln>
          </p:spPr>
          <p:txBody>
            <a:bodyPr>
              <a:spAutoFit/>
            </a:bodyPr>
            <a:lstStyle/>
            <a:p>
              <a:pPr algn="ctr" eaLnBrk="0" hangingPunct="0"/>
              <a:r>
                <a:rPr lang="zh-CN" altLang="en-US" sz="2800" b="1">
                  <a:solidFill>
                    <a:schemeClr val="tx2"/>
                  </a:solidFill>
                  <a:ea typeface="宋体" pitchFamily="2" charset="-122"/>
                </a:rPr>
                <a:t>引例</a:t>
              </a:r>
              <a:endParaRPr lang="en-US" altLang="zh-CN" sz="2800" b="1">
                <a:solidFill>
                  <a:schemeClr val="tx2"/>
                </a:solidFill>
                <a:ea typeface="宋体" pitchFamily="2" charset="-122"/>
              </a:endParaRPr>
            </a:p>
          </p:txBody>
        </p:sp>
      </p:grpSp>
      <p:grpSp>
        <p:nvGrpSpPr>
          <p:cNvPr id="4100" name="Group 9"/>
          <p:cNvGrpSpPr>
            <a:grpSpLocks/>
          </p:cNvGrpSpPr>
          <p:nvPr/>
        </p:nvGrpSpPr>
        <p:grpSpPr bwMode="auto">
          <a:xfrm>
            <a:off x="1752600" y="2743200"/>
            <a:ext cx="5562600" cy="914400"/>
            <a:chOff x="1056" y="1824"/>
            <a:chExt cx="3216" cy="432"/>
          </a:xfrm>
        </p:grpSpPr>
        <p:sp>
          <p:nvSpPr>
            <p:cNvPr id="64522" name="AutoShape 10"/>
            <p:cNvSpPr>
              <a:spLocks noChangeArrowheads="1"/>
            </p:cNvSpPr>
            <p:nvPr/>
          </p:nvSpPr>
          <p:spPr bwMode="gray">
            <a:xfrm>
              <a:off x="1536" y="1899"/>
              <a:ext cx="2736" cy="288"/>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12" name="AutoShape 11"/>
            <p:cNvSpPr>
              <a:spLocks noChangeArrowheads="1"/>
            </p:cNvSpPr>
            <p:nvPr/>
          </p:nvSpPr>
          <p:spPr bwMode="gray">
            <a:xfrm>
              <a:off x="1056" y="1824"/>
              <a:ext cx="864" cy="432"/>
            </a:xfrm>
            <a:prstGeom prst="diamond">
              <a:avLst/>
            </a:prstGeom>
            <a:solidFill>
              <a:schemeClr val="accent1"/>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13" name="Text Box 12"/>
            <p:cNvSpPr txBox="1">
              <a:spLocks noChangeArrowheads="1"/>
            </p:cNvSpPr>
            <p:nvPr/>
          </p:nvSpPr>
          <p:spPr bwMode="gray">
            <a:xfrm>
              <a:off x="1680" y="1920"/>
              <a:ext cx="2160" cy="247"/>
            </a:xfrm>
            <a:prstGeom prst="rect">
              <a:avLst/>
            </a:prstGeom>
            <a:noFill/>
            <a:ln w="9525" algn="ctr">
              <a:noFill/>
              <a:miter lim="800000"/>
              <a:headEnd/>
              <a:tailEnd/>
            </a:ln>
          </p:spPr>
          <p:txBody>
            <a:bodyPr>
              <a:spAutoFit/>
            </a:bodyPr>
            <a:lstStyle/>
            <a:p>
              <a:pPr algn="ctr" eaLnBrk="0" hangingPunct="0"/>
              <a:r>
                <a:rPr lang="zh-CN" altLang="en-US" sz="2800" b="1">
                  <a:solidFill>
                    <a:schemeClr val="tx2"/>
                  </a:solidFill>
                  <a:ea typeface="宋体" pitchFamily="2" charset="-122"/>
                </a:rPr>
                <a:t>网店运营方式</a:t>
              </a:r>
              <a:endParaRPr lang="en-US" altLang="zh-CN" sz="2800" b="1">
                <a:solidFill>
                  <a:schemeClr val="tx2"/>
                </a:solidFill>
                <a:ea typeface="宋体" pitchFamily="2" charset="-122"/>
              </a:endParaRPr>
            </a:p>
          </p:txBody>
        </p:sp>
        <p:sp>
          <p:nvSpPr>
            <p:cNvPr id="4114" name="Text Box 13"/>
            <p:cNvSpPr txBox="1">
              <a:spLocks noChangeArrowheads="1"/>
            </p:cNvSpPr>
            <p:nvPr/>
          </p:nvSpPr>
          <p:spPr bwMode="gray">
            <a:xfrm>
              <a:off x="1296" y="1920"/>
              <a:ext cx="396" cy="247"/>
            </a:xfrm>
            <a:prstGeom prst="rect">
              <a:avLst/>
            </a:prstGeom>
            <a:noFill/>
            <a:ln w="9525" algn="ctr">
              <a:noFill/>
              <a:miter lim="800000"/>
              <a:headEnd/>
              <a:tailEnd/>
            </a:ln>
          </p:spPr>
          <p:txBody>
            <a:bodyPr wrap="none">
              <a:spAutoFit/>
            </a:bodyPr>
            <a:lstStyle/>
            <a:p>
              <a:pPr algn="ctr" eaLnBrk="0" hangingPunct="0"/>
              <a:r>
                <a:rPr lang="en-US" altLang="zh-CN" sz="2800" b="1">
                  <a:solidFill>
                    <a:schemeClr val="tx2"/>
                  </a:solidFill>
                  <a:ea typeface="宋体" pitchFamily="2" charset="-122"/>
                </a:rPr>
                <a:t>3.1</a:t>
              </a:r>
            </a:p>
          </p:txBody>
        </p:sp>
      </p:grpSp>
      <p:grpSp>
        <p:nvGrpSpPr>
          <p:cNvPr id="4101" name="Group 14"/>
          <p:cNvGrpSpPr>
            <a:grpSpLocks/>
          </p:cNvGrpSpPr>
          <p:nvPr/>
        </p:nvGrpSpPr>
        <p:grpSpPr bwMode="auto">
          <a:xfrm>
            <a:off x="1828800" y="3733800"/>
            <a:ext cx="5486400" cy="990600"/>
            <a:chOff x="1104" y="1824"/>
            <a:chExt cx="3168" cy="432"/>
          </a:xfrm>
        </p:grpSpPr>
        <p:sp>
          <p:nvSpPr>
            <p:cNvPr id="64527" name="AutoShape 15"/>
            <p:cNvSpPr>
              <a:spLocks noChangeArrowheads="1"/>
            </p:cNvSpPr>
            <p:nvPr/>
          </p:nvSpPr>
          <p:spPr bwMode="gray">
            <a:xfrm>
              <a:off x="1536" y="1899"/>
              <a:ext cx="2736" cy="288"/>
            </a:xfrm>
            <a:prstGeom prst="roundRect">
              <a:avLst>
                <a:gd name="adj" fmla="val 16667"/>
              </a:avLst>
            </a:prstGeom>
            <a:gradFill rotWithShape="1">
              <a:gsLst>
                <a:gs pos="0">
                  <a:schemeClr val="hlink"/>
                </a:gs>
                <a:gs pos="50000">
                  <a:schemeClr val="hlink">
                    <a:gamma/>
                    <a:tint val="21176"/>
                    <a:invGamma/>
                  </a:schemeClr>
                </a:gs>
                <a:gs pos="100000">
                  <a:schemeClr val="hlink"/>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08" name="AutoShape 16"/>
            <p:cNvSpPr>
              <a:spLocks noChangeArrowheads="1"/>
            </p:cNvSpPr>
            <p:nvPr/>
          </p:nvSpPr>
          <p:spPr bwMode="gray">
            <a:xfrm>
              <a:off x="1104" y="1824"/>
              <a:ext cx="816" cy="432"/>
            </a:xfrm>
            <a:prstGeom prst="diamond">
              <a:avLst/>
            </a:prstGeom>
            <a:solidFill>
              <a:schemeClr val="hlink"/>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09" name="Text Box 17"/>
            <p:cNvSpPr txBox="1">
              <a:spLocks noChangeArrowheads="1"/>
            </p:cNvSpPr>
            <p:nvPr/>
          </p:nvSpPr>
          <p:spPr bwMode="gray">
            <a:xfrm>
              <a:off x="1676" y="1924"/>
              <a:ext cx="2160" cy="228"/>
            </a:xfrm>
            <a:prstGeom prst="rect">
              <a:avLst/>
            </a:prstGeom>
            <a:noFill/>
            <a:ln w="9525" algn="ctr">
              <a:noFill/>
              <a:miter lim="800000"/>
              <a:headEnd/>
              <a:tailEnd/>
            </a:ln>
          </p:spPr>
          <p:txBody>
            <a:bodyPr>
              <a:spAutoFit/>
            </a:bodyPr>
            <a:lstStyle/>
            <a:p>
              <a:pPr algn="ctr" eaLnBrk="0" hangingPunct="0"/>
              <a:r>
                <a:rPr lang="zh-CN" altLang="en-US" sz="2800" b="1">
                  <a:solidFill>
                    <a:schemeClr val="tx2"/>
                  </a:solidFill>
                  <a:ea typeface="宋体" pitchFamily="2" charset="-122"/>
                </a:rPr>
                <a:t>网店运营策略</a:t>
              </a:r>
              <a:endParaRPr lang="en-US" altLang="zh-CN" sz="2800" b="1">
                <a:solidFill>
                  <a:schemeClr val="tx2"/>
                </a:solidFill>
                <a:ea typeface="宋体" pitchFamily="2" charset="-122"/>
              </a:endParaRPr>
            </a:p>
          </p:txBody>
        </p:sp>
        <p:sp>
          <p:nvSpPr>
            <p:cNvPr id="4110" name="Text Box 18"/>
            <p:cNvSpPr txBox="1">
              <a:spLocks noChangeArrowheads="1"/>
            </p:cNvSpPr>
            <p:nvPr/>
          </p:nvSpPr>
          <p:spPr bwMode="gray">
            <a:xfrm>
              <a:off x="1324" y="1924"/>
              <a:ext cx="395" cy="228"/>
            </a:xfrm>
            <a:prstGeom prst="rect">
              <a:avLst/>
            </a:prstGeom>
            <a:noFill/>
            <a:ln w="9525" algn="ctr">
              <a:noFill/>
              <a:miter lim="800000"/>
              <a:headEnd/>
              <a:tailEnd/>
            </a:ln>
          </p:spPr>
          <p:txBody>
            <a:bodyPr wrap="none">
              <a:spAutoFit/>
            </a:bodyPr>
            <a:lstStyle/>
            <a:p>
              <a:pPr algn="ctr" eaLnBrk="0" hangingPunct="0"/>
              <a:r>
                <a:rPr lang="en-US" altLang="zh-CN" sz="2800" b="1">
                  <a:solidFill>
                    <a:schemeClr val="tx2"/>
                  </a:solidFill>
                  <a:ea typeface="宋体" pitchFamily="2" charset="-122"/>
                </a:rPr>
                <a:t>3.2</a:t>
              </a:r>
            </a:p>
          </p:txBody>
        </p:sp>
      </p:grpSp>
      <p:grpSp>
        <p:nvGrpSpPr>
          <p:cNvPr id="4102" name="Group 19"/>
          <p:cNvGrpSpPr>
            <a:grpSpLocks/>
          </p:cNvGrpSpPr>
          <p:nvPr/>
        </p:nvGrpSpPr>
        <p:grpSpPr bwMode="auto">
          <a:xfrm>
            <a:off x="1905000" y="4800600"/>
            <a:ext cx="5410200" cy="973138"/>
            <a:chOff x="1210" y="1824"/>
            <a:chExt cx="3062" cy="432"/>
          </a:xfrm>
        </p:grpSpPr>
        <p:sp>
          <p:nvSpPr>
            <p:cNvPr id="64532" name="AutoShape 20"/>
            <p:cNvSpPr>
              <a:spLocks noChangeArrowheads="1"/>
            </p:cNvSpPr>
            <p:nvPr/>
          </p:nvSpPr>
          <p:spPr bwMode="gray">
            <a:xfrm>
              <a:off x="1536" y="1899"/>
              <a:ext cx="2736" cy="288"/>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algn="ctr">
              <a:solidFill>
                <a:schemeClr val="bg1"/>
              </a:solidFill>
              <a:round/>
              <a:headEnd/>
              <a:tailEnd/>
            </a:ln>
            <a:effectLst/>
          </p:spPr>
          <p:txBody>
            <a:bodyPr wrap="none" anchor="ctr"/>
            <a:lstStyle/>
            <a:p>
              <a:pPr>
                <a:defRPr/>
              </a:pPr>
              <a:endParaRPr lang="zh-CN" altLang="en-US">
                <a:ea typeface="宋体" pitchFamily="2" charset="-122"/>
              </a:endParaRPr>
            </a:p>
          </p:txBody>
        </p:sp>
        <p:sp>
          <p:nvSpPr>
            <p:cNvPr id="4105" name="AutoShape 21"/>
            <p:cNvSpPr>
              <a:spLocks noChangeArrowheads="1"/>
            </p:cNvSpPr>
            <p:nvPr/>
          </p:nvSpPr>
          <p:spPr bwMode="gray">
            <a:xfrm>
              <a:off x="1210" y="1824"/>
              <a:ext cx="733" cy="432"/>
            </a:xfrm>
            <a:prstGeom prst="diamond">
              <a:avLst/>
            </a:prstGeom>
            <a:solidFill>
              <a:schemeClr val="folHlink"/>
            </a:solidFill>
            <a:ln w="25400" algn="ctr">
              <a:solidFill>
                <a:schemeClr val="bg1"/>
              </a:solidFill>
              <a:miter lim="800000"/>
              <a:headEnd/>
              <a:tailEnd/>
            </a:ln>
          </p:spPr>
          <p:txBody>
            <a:bodyPr wrap="none" anchor="ctr"/>
            <a:lstStyle/>
            <a:p>
              <a:endParaRPr lang="zh-CN" altLang="en-US">
                <a:ea typeface="宋体" pitchFamily="2" charset="-122"/>
              </a:endParaRPr>
            </a:p>
          </p:txBody>
        </p:sp>
        <p:sp>
          <p:nvSpPr>
            <p:cNvPr id="4106" name="Text Box 22"/>
            <p:cNvSpPr txBox="1">
              <a:spLocks noChangeArrowheads="1"/>
            </p:cNvSpPr>
            <p:nvPr/>
          </p:nvSpPr>
          <p:spPr bwMode="gray">
            <a:xfrm>
              <a:off x="1680" y="1934"/>
              <a:ext cx="2160" cy="232"/>
            </a:xfrm>
            <a:prstGeom prst="rect">
              <a:avLst/>
            </a:prstGeom>
            <a:noFill/>
            <a:ln w="9525" algn="ctr">
              <a:noFill/>
              <a:miter lim="800000"/>
              <a:headEnd/>
              <a:tailEnd/>
            </a:ln>
          </p:spPr>
          <p:txBody>
            <a:bodyPr>
              <a:spAutoFit/>
            </a:bodyPr>
            <a:lstStyle/>
            <a:p>
              <a:pPr algn="ctr" eaLnBrk="0" hangingPunct="0"/>
              <a:r>
                <a:rPr lang="zh-CN" altLang="en-US" sz="2800" b="1" dirty="0" smtClean="0">
                  <a:solidFill>
                    <a:srgbClr val="000000"/>
                  </a:solidFill>
                  <a:ea typeface="宋体" pitchFamily="2" charset="-122"/>
                </a:rPr>
                <a:t>本</a:t>
              </a:r>
              <a:r>
                <a:rPr lang="zh-CN" altLang="en-US" sz="2800" b="1" dirty="0" smtClean="0">
                  <a:solidFill>
                    <a:srgbClr val="000000"/>
                  </a:solidFill>
                  <a:ea typeface="宋体" pitchFamily="2" charset="-122"/>
                </a:rPr>
                <a:t>任务</a:t>
              </a:r>
              <a:r>
                <a:rPr lang="zh-CN" altLang="en-US" sz="2800" b="1" dirty="0" smtClean="0">
                  <a:solidFill>
                    <a:srgbClr val="000000"/>
                  </a:solidFill>
                  <a:ea typeface="宋体" pitchFamily="2" charset="-122"/>
                </a:rPr>
                <a:t>小结</a:t>
              </a:r>
              <a:endParaRPr lang="en-US" altLang="zh-CN" sz="2800" b="1" dirty="0">
                <a:solidFill>
                  <a:srgbClr val="000000"/>
                </a:solidFill>
                <a:ea typeface="宋体" pitchFamily="2" charset="-122"/>
              </a:endParaRPr>
            </a:p>
          </p:txBody>
        </p:sp>
      </p:grpSp>
      <p:sp>
        <p:nvSpPr>
          <p:cNvPr id="4103" name="Text Box 18"/>
          <p:cNvSpPr txBox="1">
            <a:spLocks noChangeArrowheads="1"/>
          </p:cNvSpPr>
          <p:nvPr/>
        </p:nvSpPr>
        <p:spPr bwMode="gray">
          <a:xfrm>
            <a:off x="2133600" y="5029200"/>
            <a:ext cx="906463" cy="523875"/>
          </a:xfrm>
          <a:prstGeom prst="rect">
            <a:avLst/>
          </a:prstGeom>
          <a:noFill/>
          <a:ln w="9525" algn="ctr">
            <a:noFill/>
            <a:miter lim="800000"/>
            <a:headEnd/>
            <a:tailEnd/>
          </a:ln>
        </p:spPr>
        <p:txBody>
          <a:bodyPr wrap="none">
            <a:spAutoFit/>
          </a:bodyPr>
          <a:lstStyle/>
          <a:p>
            <a:pPr algn="ctr" eaLnBrk="0" hangingPunct="0"/>
            <a:r>
              <a:rPr lang="zh-CN" altLang="en-US" sz="2800" b="1">
                <a:solidFill>
                  <a:schemeClr val="tx2"/>
                </a:solidFill>
                <a:ea typeface="宋体" pitchFamily="2" charset="-122"/>
              </a:rPr>
              <a:t>总结</a:t>
            </a:r>
            <a:endParaRPr lang="en-US" altLang="zh-CN" sz="2800" b="1">
              <a:solidFill>
                <a:schemeClr val="tx2"/>
              </a:solidFill>
              <a:ea typeface="宋体"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0" y="228600"/>
            <a:ext cx="8305800" cy="563563"/>
          </a:xfrm>
        </p:spPr>
        <p:txBody>
          <a:bodyPr/>
          <a:lstStyle/>
          <a:p>
            <a:pPr algn="l"/>
            <a:r>
              <a:rPr lang="zh-CN" altLang="en-US" sz="4400" smtClean="0">
                <a:latin typeface="黑体" pitchFamily="2" charset="-122"/>
                <a:ea typeface="黑体" pitchFamily="2" charset="-122"/>
              </a:rPr>
              <a:t>本任务小结</a:t>
            </a:r>
            <a:endParaRPr lang="zh-CN" altLang="en-US" sz="4400" dirty="0" smtClean="0">
              <a:latin typeface="黑体" pitchFamily="2" charset="-122"/>
              <a:ea typeface="黑体" pitchFamily="2" charset="-122"/>
            </a:endParaRPr>
          </a:p>
        </p:txBody>
      </p:sp>
      <p:sp>
        <p:nvSpPr>
          <p:cNvPr id="22531" name="Rectangle 1"/>
          <p:cNvSpPr>
            <a:spLocks noChangeArrowheads="1"/>
          </p:cNvSpPr>
          <p:nvPr/>
        </p:nvSpPr>
        <p:spPr bwMode="auto">
          <a:xfrm>
            <a:off x="228600" y="1225550"/>
            <a:ext cx="8610600" cy="5632450"/>
          </a:xfrm>
          <a:prstGeom prst="rect">
            <a:avLst/>
          </a:prstGeom>
          <a:noFill/>
          <a:ln w="9525">
            <a:noFill/>
            <a:miter lim="800000"/>
            <a:headEnd/>
            <a:tailEnd/>
          </a:ln>
          <a:effectLst>
            <a:prstShdw prst="shdw12">
              <a:schemeClr val="bg2">
                <a:alpha val="50000"/>
              </a:schemeClr>
            </a:prstShdw>
          </a:effectLst>
        </p:spPr>
        <p:txBody>
          <a:bodyPr anchor="ctr">
            <a:spAutoFit/>
          </a:bodyPr>
          <a:lstStyle/>
          <a:p>
            <a:r>
              <a:rPr lang="zh-CN" altLang="en-US" sz="2000" dirty="0">
                <a:ea typeface="宋体" pitchFamily="2" charset="-122"/>
              </a:rPr>
              <a:t>        网上商店是电子零售商业的典型组织形式。网店开设在互联网上，它可以让顾客轻松地在线实现网络购物、商家也可以通过网店销售产品或服务。由于网上商店运营过程中，成本少、风险低；不受时空限制；经营方式灵活；消费者范围广泛；宣传价格低廉等特点吸引了网民的参与。</a:t>
            </a:r>
          </a:p>
          <a:p>
            <a:r>
              <a:rPr lang="zh-CN" altLang="en-US" sz="2000" dirty="0">
                <a:ea typeface="宋体" pitchFamily="2" charset="-122"/>
              </a:rPr>
              <a:t>网上商店也有不同的方式：第一种为自助式网上商店，以淘宝、易趣、拍拍等代表；第二种为企业自建的独立网上商店，自行或委托他人设计的一个独立网站。</a:t>
            </a:r>
          </a:p>
          <a:p>
            <a:r>
              <a:rPr lang="zh-CN" altLang="en-US" sz="2000" dirty="0">
                <a:ea typeface="宋体" pitchFamily="2" charset="-122"/>
              </a:rPr>
              <a:t>        网上商店的运营并不简单，首先要进行前期准备，包括对软、硬件的要求；网上开店的基本流程为：考察市场，确定卖什么；选择开店平台或者网站；开设店铺；进货；上传商品；营销推广；售中服务；交易；售后服务；二次营销。</a:t>
            </a:r>
          </a:p>
          <a:p>
            <a:r>
              <a:rPr lang="zh-CN" altLang="en-US" sz="2000" dirty="0">
                <a:ea typeface="宋体" pitchFamily="2" charset="-122"/>
              </a:rPr>
              <a:t>        要想自己的网店在众多的网店中脱颖而出需要注意一些细节，如为网店取一个简单易记并有一定意义的名字；能设计一个独特的店标；合理进行商品搭配与分类；在店铺装修上多下功夫；并为买方提供多种沟通渠道可以使网店在短时间内积攒人气，利于推广。</a:t>
            </a:r>
          </a:p>
          <a:p>
            <a:r>
              <a:rPr lang="zh-CN" altLang="en-US" sz="2000" dirty="0">
                <a:ea typeface="宋体" pitchFamily="2" charset="-122"/>
              </a:rPr>
              <a:t>       对于网上商店的运营管理，要选择合适的货源；正确的定价；合理命名；客观的描述并加强售后服务。同时利用多种手段进行推广，网上商店最终会获得成功。</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WordArt 2"/>
          <p:cNvSpPr>
            <a:spLocks noChangeArrowheads="1" noChangeShapeType="1" noTextEdit="1"/>
          </p:cNvSpPr>
          <p:nvPr/>
        </p:nvSpPr>
        <p:spPr bwMode="gray">
          <a:xfrm>
            <a:off x="1890713" y="2514600"/>
            <a:ext cx="5881687" cy="722313"/>
          </a:xfrm>
          <a:prstGeom prst="rect">
            <a:avLst/>
          </a:prstGeom>
        </p:spPr>
        <p:txBody>
          <a:bodyPr wrap="none" fromWordArt="1">
            <a:prstTxWarp prst="textDeflate">
              <a:avLst>
                <a:gd name="adj" fmla="val 0"/>
              </a:avLst>
            </a:prstTxWarp>
          </a:bodyPr>
          <a:lstStyle/>
          <a:p>
            <a:pPr algn="ctr"/>
            <a:r>
              <a:rPr lang="en-US" altLang="zh-CN" sz="3600" b="1" kern="10">
                <a:ln w="19050">
                  <a:solidFill>
                    <a:srgbClr val="FFFFFF"/>
                  </a:solidFill>
                  <a:round/>
                  <a:headEnd/>
                  <a:tailEnd/>
                </a:ln>
                <a:gradFill rotWithShape="1">
                  <a:gsLst>
                    <a:gs pos="0">
                      <a:schemeClr val="accent1"/>
                    </a:gs>
                    <a:gs pos="100000">
                      <a:schemeClr val="hlink"/>
                    </a:gs>
                  </a:gsLst>
                  <a:lin ang="0" scaled="1"/>
                </a:gradFill>
                <a:effectLst>
                  <a:outerShdw dist="53882" dir="2700000" algn="ctr" rotWithShape="0">
                    <a:schemeClr val="bg2">
                      <a:alpha val="50000"/>
                    </a:schemeClr>
                  </a:outerShdw>
                </a:effectLst>
                <a:latin typeface="Arial"/>
                <a:cs typeface="Arial"/>
              </a:rPr>
              <a:t>Thank You !</a:t>
            </a:r>
            <a:endParaRPr lang="zh-CN" altLang="en-US" sz="3600" b="1" kern="10">
              <a:ln w="19050">
                <a:solidFill>
                  <a:srgbClr val="FFFFFF"/>
                </a:solidFill>
                <a:round/>
                <a:headEnd/>
                <a:tailEnd/>
              </a:ln>
              <a:gradFill rotWithShape="1">
                <a:gsLst>
                  <a:gs pos="0">
                    <a:schemeClr val="accent1"/>
                  </a:gs>
                  <a:gs pos="100000">
                    <a:schemeClr val="hlink"/>
                  </a:gs>
                </a:gsLst>
                <a:lin ang="0" scaled="1"/>
              </a:gradFill>
              <a:effectLst>
                <a:outerShdw dist="53882" dir="2700000" algn="ctr" rotWithShape="0">
                  <a:schemeClr val="bg2">
                    <a:alpha val="50000"/>
                  </a:schemeClr>
                </a:outerShdw>
              </a:effectLst>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2946"/>
                                        </p:tgtEl>
                                        <p:attrNameLst>
                                          <p:attrName>style.visibility</p:attrName>
                                        </p:attrNameLst>
                                      </p:cBhvr>
                                      <p:to>
                                        <p:strVal val="visible"/>
                                      </p:to>
                                    </p:set>
                                    <p:anim calcmode="lin" valueType="num">
                                      <p:cBhvr>
                                        <p:cTn id="7" dur="500" fill="hold"/>
                                        <p:tgtEl>
                                          <p:spTgt spid="82946"/>
                                        </p:tgtEl>
                                        <p:attrNameLst>
                                          <p:attrName>ppt_w</p:attrName>
                                        </p:attrNameLst>
                                      </p:cBhvr>
                                      <p:tavLst>
                                        <p:tav tm="0">
                                          <p:val>
                                            <p:fltVal val="0"/>
                                          </p:val>
                                        </p:tav>
                                        <p:tav tm="100000">
                                          <p:val>
                                            <p:strVal val="#ppt_w"/>
                                          </p:val>
                                        </p:tav>
                                      </p:tavLst>
                                    </p:anim>
                                    <p:anim calcmode="lin" valueType="num">
                                      <p:cBhvr>
                                        <p:cTn id="8" dur="500" fill="hold"/>
                                        <p:tgtEl>
                                          <p:spTgt spid="82946"/>
                                        </p:tgtEl>
                                        <p:attrNameLst>
                                          <p:attrName>ppt_h</p:attrName>
                                        </p:attrNameLst>
                                      </p:cBhvr>
                                      <p:tavLst>
                                        <p:tav tm="0">
                                          <p:val>
                                            <p:fltVal val="0"/>
                                          </p:val>
                                        </p:tav>
                                        <p:tav tm="100000">
                                          <p:val>
                                            <p:strVal val="#ppt_h"/>
                                          </p:val>
                                        </p:tav>
                                      </p:tavLst>
                                    </p:anim>
                                    <p:animEffect transition="in" filter="fade">
                                      <p:cBhvr>
                                        <p:cTn id="9" dur="500"/>
                                        <p:tgtEl>
                                          <p:spTgt spid="82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zh-CN" altLang="en-US" sz="4800" smtClean="0">
                <a:ea typeface="宋体" pitchFamily="2" charset="-122"/>
              </a:rPr>
              <a:t>引 例</a:t>
            </a:r>
            <a:endParaRPr lang="en-US" altLang="zh-CN" sz="4800" smtClean="0">
              <a:ea typeface="宋体" pitchFamily="2" charset="-122"/>
            </a:endParaRPr>
          </a:p>
        </p:txBody>
      </p:sp>
      <p:sp>
        <p:nvSpPr>
          <p:cNvPr id="5123" name="Rectangle 3"/>
          <p:cNvSpPr>
            <a:spLocks noGrp="1" noChangeArrowheads="1"/>
          </p:cNvSpPr>
          <p:nvPr>
            <p:ph type="body" idx="1"/>
          </p:nvPr>
        </p:nvSpPr>
        <p:spPr>
          <a:xfrm>
            <a:off x="304800" y="1066800"/>
            <a:ext cx="9144000" cy="4953000"/>
          </a:xfrm>
        </p:spPr>
        <p:txBody>
          <a:bodyPr/>
          <a:lstStyle/>
          <a:p>
            <a:pPr algn="ctr">
              <a:buFont typeface="Wingdings" pitchFamily="2" charset="2"/>
              <a:buNone/>
            </a:pPr>
            <a:endParaRPr lang="en-US" altLang="zh-CN" smtClean="0">
              <a:solidFill>
                <a:schemeClr val="tx2"/>
              </a:solidFill>
              <a:ea typeface="宋体" pitchFamily="2" charset="-122"/>
            </a:endParaRPr>
          </a:p>
          <a:p>
            <a:pPr algn="ctr">
              <a:buFont typeface="Wingdings" pitchFamily="2" charset="2"/>
              <a:buNone/>
            </a:pPr>
            <a:r>
              <a:rPr lang="zh-CN" altLang="en-US" smtClean="0">
                <a:solidFill>
                  <a:schemeClr val="tx2"/>
                </a:solidFill>
                <a:ea typeface="宋体" pitchFamily="2" charset="-122"/>
              </a:rPr>
              <a:t>果真了得的网络之路</a:t>
            </a:r>
            <a:endParaRPr lang="zh-CN" altLang="en-US" sz="3600" smtClean="0">
              <a:solidFill>
                <a:schemeClr val="tx2"/>
              </a:solidFill>
              <a:ea typeface="宋体" pitchFamily="2" charset="-122"/>
            </a:endParaRPr>
          </a:p>
          <a:p>
            <a:r>
              <a:rPr lang="zh-CN" altLang="en-US" sz="2000" smtClean="0">
                <a:ea typeface="宋体" pitchFamily="2" charset="-122"/>
              </a:rPr>
              <a:t>      </a:t>
            </a:r>
            <a:endParaRPr lang="zh-CN" altLang="en-US" sz="1800" smtClean="0">
              <a:ea typeface="宋体" pitchFamily="2" charset="-122"/>
            </a:endParaRPr>
          </a:p>
        </p:txBody>
      </p:sp>
      <p:pic>
        <p:nvPicPr>
          <p:cNvPr id="5124" name="图片 3"/>
          <p:cNvPicPr>
            <a:picLocks noChangeAspect="1" noChangeArrowheads="1"/>
          </p:cNvPicPr>
          <p:nvPr/>
        </p:nvPicPr>
        <p:blipFill>
          <a:blip r:embed="rId2" cstate="print"/>
          <a:srcRect/>
          <a:stretch>
            <a:fillRect/>
          </a:stretch>
        </p:blipFill>
        <p:spPr bwMode="auto">
          <a:xfrm>
            <a:off x="1219200" y="2438400"/>
            <a:ext cx="7010400" cy="3581400"/>
          </a:xfrm>
          <a:prstGeom prst="rect">
            <a:avLst/>
          </a:prstGeom>
          <a:noFill/>
          <a:ln w="9525">
            <a:noFill/>
            <a:miter lim="800000"/>
            <a:headEnd/>
            <a:tailEnd/>
          </a:ln>
        </p:spPr>
      </p:pic>
      <p:sp>
        <p:nvSpPr>
          <p:cNvPr id="5125" name="Rectangle 4"/>
          <p:cNvSpPr>
            <a:spLocks noChangeArrowheads="1"/>
          </p:cNvSpPr>
          <p:nvPr/>
        </p:nvSpPr>
        <p:spPr bwMode="auto">
          <a:xfrm>
            <a:off x="2514600" y="6396038"/>
            <a:ext cx="4441825" cy="461962"/>
          </a:xfrm>
          <a:prstGeom prst="rect">
            <a:avLst/>
          </a:prstGeom>
          <a:noFill/>
          <a:ln w="9525">
            <a:noFill/>
            <a:miter lim="800000"/>
            <a:headEnd/>
            <a:tailEnd/>
          </a:ln>
          <a:effectLst>
            <a:prstShdw prst="shdw12">
              <a:schemeClr val="bg2">
                <a:alpha val="50000"/>
              </a:schemeClr>
            </a:prstShdw>
          </a:effectLst>
        </p:spPr>
        <p:txBody>
          <a:bodyPr wrap="none" anchor="ctr">
            <a:spAutoFit/>
          </a:bodyPr>
          <a:lstStyle/>
          <a:p>
            <a:pPr algn="ctr" eaLnBrk="0" hangingPunct="0"/>
            <a:r>
              <a:rPr lang="zh-CN" altLang="en-US" sz="2400" b="1">
                <a:solidFill>
                  <a:schemeClr val="tx2"/>
                </a:solidFill>
                <a:ea typeface="宋体" pitchFamily="2" charset="-122"/>
              </a:rPr>
              <a:t>图</a:t>
            </a:r>
            <a:r>
              <a:rPr lang="en-US" altLang="zh-CN" sz="2400" b="1">
                <a:solidFill>
                  <a:schemeClr val="tx2"/>
                </a:solidFill>
                <a:ea typeface="宋体" pitchFamily="2" charset="-122"/>
              </a:rPr>
              <a:t>3-1   “</a:t>
            </a:r>
            <a:r>
              <a:rPr lang="zh-CN" altLang="en-US" sz="2400" b="1">
                <a:solidFill>
                  <a:schemeClr val="tx2"/>
                </a:solidFill>
                <a:ea typeface="宋体" pitchFamily="2" charset="-122"/>
              </a:rPr>
              <a:t>果真了得”天猫店首页</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3.1</a:t>
            </a:r>
            <a:r>
              <a:rPr lang="zh-CN" altLang="en-US" sz="4400" smtClean="0">
                <a:latin typeface="黑体" pitchFamily="2" charset="-122"/>
                <a:ea typeface="黑体" pitchFamily="2" charset="-122"/>
              </a:rPr>
              <a:t>网络运营方式</a:t>
            </a:r>
          </a:p>
        </p:txBody>
      </p:sp>
      <p:sp>
        <p:nvSpPr>
          <p:cNvPr id="6147"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grpSp>
        <p:nvGrpSpPr>
          <p:cNvPr id="6148" name="Group 92"/>
          <p:cNvGrpSpPr>
            <a:grpSpLocks/>
          </p:cNvGrpSpPr>
          <p:nvPr/>
        </p:nvGrpSpPr>
        <p:grpSpPr bwMode="auto">
          <a:xfrm>
            <a:off x="838200" y="1828800"/>
            <a:ext cx="2170113" cy="4035425"/>
            <a:chOff x="720" y="1296"/>
            <a:chExt cx="1367" cy="2542"/>
          </a:xfrm>
        </p:grpSpPr>
        <p:sp>
          <p:nvSpPr>
            <p:cNvPr id="6178" name="AutoShape 93"/>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79" name="AutoShape 94"/>
            <p:cNvSpPr>
              <a:spLocks noChangeArrowheads="1"/>
            </p:cNvSpPr>
            <p:nvPr/>
          </p:nvSpPr>
          <p:spPr bwMode="gray">
            <a:xfrm>
              <a:off x="741" y="1495"/>
              <a:ext cx="1322" cy="1766"/>
            </a:xfrm>
            <a:prstGeom prst="roundRect">
              <a:avLst>
                <a:gd name="adj" fmla="val 16667"/>
              </a:avLst>
            </a:prstGeom>
            <a:solidFill>
              <a:srgbClr val="3CA1E6"/>
            </a:solidFill>
            <a:ln w="9525">
              <a:noFill/>
              <a:round/>
              <a:headEnd/>
              <a:tailEnd/>
            </a:ln>
          </p:spPr>
          <p:txBody>
            <a:bodyPr wrap="none" anchor="ctr"/>
            <a:lstStyle/>
            <a:p>
              <a:endParaRPr lang="zh-CN" altLang="en-US">
                <a:solidFill>
                  <a:srgbClr val="29698D"/>
                </a:solidFill>
                <a:ea typeface="宋体" pitchFamily="2" charset="-122"/>
              </a:endParaRPr>
            </a:p>
          </p:txBody>
        </p:sp>
        <p:sp>
          <p:nvSpPr>
            <p:cNvPr id="6180" name="AutoShape 95"/>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9BCFF2"/>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81" name="AutoShape 96"/>
            <p:cNvSpPr>
              <a:spLocks noChangeArrowheads="1"/>
            </p:cNvSpPr>
            <p:nvPr/>
          </p:nvSpPr>
          <p:spPr bwMode="gray">
            <a:xfrm>
              <a:off x="752" y="1509"/>
              <a:ext cx="1304" cy="446"/>
            </a:xfrm>
            <a:prstGeom prst="roundRect">
              <a:avLst>
                <a:gd name="adj" fmla="val 50000"/>
              </a:avLst>
            </a:prstGeom>
            <a:gradFill rotWithShape="1">
              <a:gsLst>
                <a:gs pos="0">
                  <a:srgbClr val="BEE0F7"/>
                </a:gs>
                <a:gs pos="100000">
                  <a:srgbClr val="3CA1E6">
                    <a:alpha val="0"/>
                  </a:srgbClr>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82" name="AutoShape 97"/>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83" name="AutoShape 98"/>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grpSp>
          <p:nvGrpSpPr>
            <p:cNvPr id="6184" name="Group 99"/>
            <p:cNvGrpSpPr>
              <a:grpSpLocks/>
            </p:cNvGrpSpPr>
            <p:nvPr/>
          </p:nvGrpSpPr>
          <p:grpSpPr bwMode="auto">
            <a:xfrm>
              <a:off x="1189" y="1296"/>
              <a:ext cx="405" cy="405"/>
              <a:chOff x="1289" y="582"/>
              <a:chExt cx="668" cy="668"/>
            </a:xfrm>
          </p:grpSpPr>
          <p:sp>
            <p:nvSpPr>
              <p:cNvPr id="6187" name="Oval 100"/>
              <p:cNvSpPr>
                <a:spLocks noChangeArrowheads="1"/>
              </p:cNvSpPr>
              <p:nvPr/>
            </p:nvSpPr>
            <p:spPr bwMode="gray">
              <a:xfrm>
                <a:off x="1289" y="582"/>
                <a:ext cx="668" cy="668"/>
              </a:xfrm>
              <a:prstGeom prst="ellipse">
                <a:avLst/>
              </a:prstGeom>
              <a:solidFill>
                <a:srgbClr val="333333"/>
              </a:solidFill>
              <a:ln w="9525">
                <a:noFill/>
                <a:round/>
                <a:headEnd/>
                <a:tailEnd/>
              </a:ln>
            </p:spPr>
            <p:txBody>
              <a:bodyPr anchor="ctr">
                <a:spAutoFit/>
              </a:bodyPr>
              <a:lstStyle/>
              <a:p>
                <a:endParaRPr lang="zh-CN" altLang="en-US">
                  <a:solidFill>
                    <a:srgbClr val="29698D"/>
                  </a:solidFill>
                  <a:ea typeface="宋体" pitchFamily="2" charset="-122"/>
                </a:endParaRPr>
              </a:p>
            </p:txBody>
          </p:sp>
          <p:sp>
            <p:nvSpPr>
              <p:cNvPr id="6188" name="Oval 101"/>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89" name="Oval 102"/>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90" name="Oval 103"/>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91" name="Oval 104"/>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grpSp>
        <p:sp>
          <p:nvSpPr>
            <p:cNvPr id="6185" name="Text Box 105"/>
            <p:cNvSpPr txBox="1">
              <a:spLocks noChangeArrowheads="1"/>
            </p:cNvSpPr>
            <p:nvPr/>
          </p:nvSpPr>
          <p:spPr bwMode="gray">
            <a:xfrm>
              <a:off x="1276" y="1354"/>
              <a:ext cx="223" cy="288"/>
            </a:xfrm>
            <a:prstGeom prst="rect">
              <a:avLst/>
            </a:prstGeom>
            <a:noFill/>
            <a:ln w="9525">
              <a:noFill/>
              <a:miter lim="800000"/>
              <a:headEnd/>
              <a:tailEnd/>
            </a:ln>
          </p:spPr>
          <p:txBody>
            <a:bodyPr wrap="none">
              <a:spAutoFit/>
            </a:bodyPr>
            <a:lstStyle/>
            <a:p>
              <a:pPr algn="ctr"/>
              <a:r>
                <a:rPr lang="en-US" altLang="zh-CN" sz="2400">
                  <a:solidFill>
                    <a:srgbClr val="000000"/>
                  </a:solidFill>
                  <a:ea typeface="宋体" pitchFamily="2" charset="-122"/>
                </a:rPr>
                <a:t>1</a:t>
              </a:r>
              <a:endParaRPr lang="en-US" altLang="zh-CN">
                <a:solidFill>
                  <a:srgbClr val="29698D"/>
                </a:solidFill>
                <a:ea typeface="宋体" pitchFamily="2" charset="-122"/>
              </a:endParaRPr>
            </a:p>
          </p:txBody>
        </p:sp>
        <p:sp>
          <p:nvSpPr>
            <p:cNvPr id="6186" name="Text Box 106"/>
            <p:cNvSpPr txBox="1">
              <a:spLocks noChangeArrowheads="1"/>
            </p:cNvSpPr>
            <p:nvPr/>
          </p:nvSpPr>
          <p:spPr bwMode="gray">
            <a:xfrm>
              <a:off x="768" y="1776"/>
              <a:ext cx="1296" cy="523"/>
            </a:xfrm>
            <a:prstGeom prst="rect">
              <a:avLst/>
            </a:prstGeom>
            <a:noFill/>
            <a:ln w="9525">
              <a:noFill/>
              <a:miter lim="800000"/>
              <a:headEnd/>
              <a:tailEnd/>
            </a:ln>
          </p:spPr>
          <p:txBody>
            <a:bodyPr>
              <a:spAutoFit/>
            </a:bodyPr>
            <a:lstStyle/>
            <a:p>
              <a:r>
                <a:rPr lang="zh-CN" altLang="en-US" sz="2400">
                  <a:solidFill>
                    <a:schemeClr val="tx2"/>
                  </a:solidFill>
                  <a:ea typeface="宋体" pitchFamily="2" charset="-122"/>
                </a:rPr>
                <a:t>网上商店的定义</a:t>
              </a:r>
              <a:endParaRPr lang="en-US" altLang="zh-CN" sz="2400">
                <a:solidFill>
                  <a:schemeClr val="tx2"/>
                </a:solidFill>
                <a:ea typeface="宋体" pitchFamily="2" charset="-122"/>
              </a:endParaRPr>
            </a:p>
          </p:txBody>
        </p:sp>
      </p:grpSp>
      <p:grpSp>
        <p:nvGrpSpPr>
          <p:cNvPr id="6149" name="Group 107"/>
          <p:cNvGrpSpPr>
            <a:grpSpLocks/>
          </p:cNvGrpSpPr>
          <p:nvPr/>
        </p:nvGrpSpPr>
        <p:grpSpPr bwMode="auto">
          <a:xfrm>
            <a:off x="3505200" y="1828800"/>
            <a:ext cx="2166938" cy="4035425"/>
            <a:chOff x="2208" y="1296"/>
            <a:chExt cx="1365" cy="2542"/>
          </a:xfrm>
        </p:grpSpPr>
        <p:sp>
          <p:nvSpPr>
            <p:cNvPr id="6165" name="AutoShape 108"/>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66" name="AutoShape 109"/>
            <p:cNvSpPr>
              <a:spLocks noChangeArrowheads="1"/>
            </p:cNvSpPr>
            <p:nvPr/>
          </p:nvSpPr>
          <p:spPr bwMode="gray">
            <a:xfrm>
              <a:off x="2229" y="1495"/>
              <a:ext cx="1322" cy="1766"/>
            </a:xfrm>
            <a:prstGeom prst="roundRect">
              <a:avLst>
                <a:gd name="adj" fmla="val 16667"/>
              </a:avLst>
            </a:prstGeom>
            <a:solidFill>
              <a:srgbClr val="73E77E"/>
            </a:solidFill>
            <a:ln w="9525">
              <a:noFill/>
              <a:round/>
              <a:headEnd/>
              <a:tailEnd/>
            </a:ln>
          </p:spPr>
          <p:txBody>
            <a:bodyPr wrap="none" anchor="ctr"/>
            <a:lstStyle/>
            <a:p>
              <a:endParaRPr lang="zh-CN" altLang="en-US">
                <a:solidFill>
                  <a:srgbClr val="29698D"/>
                </a:solidFill>
                <a:ea typeface="宋体" pitchFamily="2" charset="-122"/>
              </a:endParaRPr>
            </a:p>
          </p:txBody>
        </p:sp>
        <p:sp>
          <p:nvSpPr>
            <p:cNvPr id="6167" name="AutoShape 110"/>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68" name="AutoShape 111"/>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69" name="Oval 112"/>
            <p:cNvSpPr>
              <a:spLocks noChangeArrowheads="1"/>
            </p:cNvSpPr>
            <p:nvPr/>
          </p:nvSpPr>
          <p:spPr bwMode="gray">
            <a:xfrm>
              <a:off x="2677" y="1296"/>
              <a:ext cx="405" cy="405"/>
            </a:xfrm>
            <a:prstGeom prst="ellipse">
              <a:avLst/>
            </a:prstGeom>
            <a:solidFill>
              <a:srgbClr val="333333"/>
            </a:solidFill>
            <a:ln w="9525">
              <a:noFill/>
              <a:round/>
              <a:headEnd/>
              <a:tailEnd/>
            </a:ln>
          </p:spPr>
          <p:txBody>
            <a:bodyPr anchor="ctr">
              <a:spAutoFit/>
            </a:bodyPr>
            <a:lstStyle/>
            <a:p>
              <a:endParaRPr lang="zh-CN" altLang="en-US">
                <a:solidFill>
                  <a:srgbClr val="29698D"/>
                </a:solidFill>
                <a:ea typeface="宋体" pitchFamily="2" charset="-122"/>
              </a:endParaRPr>
            </a:p>
          </p:txBody>
        </p:sp>
        <p:sp>
          <p:nvSpPr>
            <p:cNvPr id="6170" name="Oval 113"/>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71" name="Oval 114"/>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72" name="Oval 115"/>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73" name="Oval 116"/>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74" name="Text Box 117"/>
            <p:cNvSpPr txBox="1">
              <a:spLocks noChangeArrowheads="1"/>
            </p:cNvSpPr>
            <p:nvPr/>
          </p:nvSpPr>
          <p:spPr bwMode="gray">
            <a:xfrm>
              <a:off x="2764" y="1354"/>
              <a:ext cx="223" cy="288"/>
            </a:xfrm>
            <a:prstGeom prst="rect">
              <a:avLst/>
            </a:prstGeom>
            <a:noFill/>
            <a:ln w="9525">
              <a:noFill/>
              <a:miter lim="800000"/>
              <a:headEnd/>
              <a:tailEnd/>
            </a:ln>
          </p:spPr>
          <p:txBody>
            <a:bodyPr wrap="none">
              <a:spAutoFit/>
            </a:bodyPr>
            <a:lstStyle/>
            <a:p>
              <a:pPr algn="ctr"/>
              <a:r>
                <a:rPr lang="en-US" altLang="zh-CN" sz="2400">
                  <a:solidFill>
                    <a:srgbClr val="000000"/>
                  </a:solidFill>
                  <a:ea typeface="宋体" pitchFamily="2" charset="-122"/>
                </a:rPr>
                <a:t>2</a:t>
              </a:r>
              <a:endParaRPr lang="en-US" altLang="zh-CN">
                <a:solidFill>
                  <a:srgbClr val="29698D"/>
                </a:solidFill>
                <a:ea typeface="宋体" pitchFamily="2" charset="-122"/>
              </a:endParaRPr>
            </a:p>
          </p:txBody>
        </p:sp>
        <p:sp>
          <p:nvSpPr>
            <p:cNvPr id="6175" name="Text Box 118"/>
            <p:cNvSpPr txBox="1">
              <a:spLocks noChangeArrowheads="1"/>
            </p:cNvSpPr>
            <p:nvPr/>
          </p:nvSpPr>
          <p:spPr bwMode="gray">
            <a:xfrm>
              <a:off x="2256" y="1776"/>
              <a:ext cx="1296" cy="291"/>
            </a:xfrm>
            <a:prstGeom prst="rect">
              <a:avLst/>
            </a:prstGeom>
            <a:noFill/>
            <a:ln w="9525">
              <a:noFill/>
              <a:miter lim="800000"/>
              <a:headEnd/>
              <a:tailEnd/>
            </a:ln>
          </p:spPr>
          <p:txBody>
            <a:bodyPr>
              <a:spAutoFit/>
            </a:bodyPr>
            <a:lstStyle/>
            <a:p>
              <a:r>
                <a:rPr lang="zh-CN" altLang="en-US" sz="2400">
                  <a:solidFill>
                    <a:schemeClr val="tx2"/>
                  </a:solidFill>
                  <a:ea typeface="宋体" pitchFamily="2" charset="-122"/>
                </a:rPr>
                <a:t>网上商店优势</a:t>
              </a:r>
              <a:endParaRPr lang="en-US" altLang="zh-CN" sz="2400">
                <a:solidFill>
                  <a:schemeClr val="tx2"/>
                </a:solidFill>
                <a:ea typeface="宋体" pitchFamily="2" charset="-122"/>
              </a:endParaRPr>
            </a:p>
          </p:txBody>
        </p:sp>
        <p:sp>
          <p:nvSpPr>
            <p:cNvPr id="6176" name="AutoShape 119"/>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77" name="AutoShape 120"/>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grpSp>
      <p:grpSp>
        <p:nvGrpSpPr>
          <p:cNvPr id="6150" name="Group 92"/>
          <p:cNvGrpSpPr>
            <a:grpSpLocks/>
          </p:cNvGrpSpPr>
          <p:nvPr/>
        </p:nvGrpSpPr>
        <p:grpSpPr bwMode="auto">
          <a:xfrm>
            <a:off x="6172200" y="1828800"/>
            <a:ext cx="2170113" cy="4035425"/>
            <a:chOff x="720" y="1296"/>
            <a:chExt cx="1367" cy="2542"/>
          </a:xfrm>
        </p:grpSpPr>
        <p:sp>
          <p:nvSpPr>
            <p:cNvPr id="6151" name="AutoShape 93"/>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52" name="AutoShape 94"/>
            <p:cNvSpPr>
              <a:spLocks noChangeArrowheads="1"/>
            </p:cNvSpPr>
            <p:nvPr/>
          </p:nvSpPr>
          <p:spPr bwMode="gray">
            <a:xfrm>
              <a:off x="741" y="1495"/>
              <a:ext cx="1322" cy="1766"/>
            </a:xfrm>
            <a:prstGeom prst="roundRect">
              <a:avLst>
                <a:gd name="adj" fmla="val 16667"/>
              </a:avLst>
            </a:prstGeom>
            <a:solidFill>
              <a:srgbClr val="3CA1E6"/>
            </a:solidFill>
            <a:ln w="9525">
              <a:noFill/>
              <a:round/>
              <a:headEnd/>
              <a:tailEnd/>
            </a:ln>
          </p:spPr>
          <p:txBody>
            <a:bodyPr wrap="none" anchor="ctr"/>
            <a:lstStyle/>
            <a:p>
              <a:endParaRPr lang="zh-CN" altLang="en-US">
                <a:solidFill>
                  <a:srgbClr val="29698D"/>
                </a:solidFill>
                <a:ea typeface="宋体" pitchFamily="2" charset="-122"/>
              </a:endParaRPr>
            </a:p>
          </p:txBody>
        </p:sp>
        <p:sp>
          <p:nvSpPr>
            <p:cNvPr id="6153" name="AutoShape 95"/>
            <p:cNvSpPr>
              <a:spLocks noChangeArrowheads="1"/>
            </p:cNvSpPr>
            <p:nvPr/>
          </p:nvSpPr>
          <p:spPr bwMode="gray">
            <a:xfrm>
              <a:off x="768" y="2832"/>
              <a:ext cx="1304" cy="447"/>
            </a:xfrm>
            <a:prstGeom prst="roundRect">
              <a:avLst>
                <a:gd name="adj" fmla="val 50000"/>
              </a:avLst>
            </a:prstGeom>
            <a:gradFill rotWithShape="1">
              <a:gsLst>
                <a:gs pos="0">
                  <a:srgbClr val="3CA1E6">
                    <a:alpha val="0"/>
                  </a:srgbClr>
                </a:gs>
                <a:gs pos="100000">
                  <a:srgbClr val="9BCFF2"/>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54" name="AutoShape 96"/>
            <p:cNvSpPr>
              <a:spLocks noChangeArrowheads="1"/>
            </p:cNvSpPr>
            <p:nvPr/>
          </p:nvSpPr>
          <p:spPr bwMode="gray">
            <a:xfrm>
              <a:off x="768" y="1536"/>
              <a:ext cx="1304" cy="446"/>
            </a:xfrm>
            <a:prstGeom prst="roundRect">
              <a:avLst>
                <a:gd name="adj" fmla="val 50000"/>
              </a:avLst>
            </a:prstGeom>
            <a:gradFill rotWithShape="1">
              <a:gsLst>
                <a:gs pos="0">
                  <a:srgbClr val="BEE0F7"/>
                </a:gs>
                <a:gs pos="100000">
                  <a:srgbClr val="3CA1E6">
                    <a:alpha val="0"/>
                  </a:srgbClr>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55" name="AutoShape 97"/>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sp>
          <p:nvSpPr>
            <p:cNvPr id="6156" name="AutoShape 98"/>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w="9525">
              <a:noFill/>
              <a:round/>
              <a:headEnd/>
              <a:tailEnd/>
            </a:ln>
          </p:spPr>
          <p:txBody>
            <a:bodyPr wrap="none" anchor="ctr"/>
            <a:lstStyle/>
            <a:p>
              <a:endParaRPr lang="zh-CN" altLang="en-US">
                <a:solidFill>
                  <a:srgbClr val="29698D"/>
                </a:solidFill>
                <a:ea typeface="宋体" pitchFamily="2" charset="-122"/>
              </a:endParaRPr>
            </a:p>
          </p:txBody>
        </p:sp>
        <p:grpSp>
          <p:nvGrpSpPr>
            <p:cNvPr id="6157" name="Group 99"/>
            <p:cNvGrpSpPr>
              <a:grpSpLocks/>
            </p:cNvGrpSpPr>
            <p:nvPr/>
          </p:nvGrpSpPr>
          <p:grpSpPr bwMode="auto">
            <a:xfrm>
              <a:off x="1189" y="1296"/>
              <a:ext cx="405" cy="405"/>
              <a:chOff x="1289" y="582"/>
              <a:chExt cx="668" cy="668"/>
            </a:xfrm>
          </p:grpSpPr>
          <p:sp>
            <p:nvSpPr>
              <p:cNvPr id="6160" name="Oval 100"/>
              <p:cNvSpPr>
                <a:spLocks noChangeArrowheads="1"/>
              </p:cNvSpPr>
              <p:nvPr/>
            </p:nvSpPr>
            <p:spPr bwMode="gray">
              <a:xfrm>
                <a:off x="1289" y="582"/>
                <a:ext cx="668" cy="668"/>
              </a:xfrm>
              <a:prstGeom prst="ellipse">
                <a:avLst/>
              </a:prstGeom>
              <a:solidFill>
                <a:srgbClr val="333333"/>
              </a:solidFill>
              <a:ln w="9525">
                <a:noFill/>
                <a:round/>
                <a:headEnd/>
                <a:tailEnd/>
              </a:ln>
            </p:spPr>
            <p:txBody>
              <a:bodyPr anchor="ctr">
                <a:spAutoFit/>
              </a:bodyPr>
              <a:lstStyle/>
              <a:p>
                <a:endParaRPr lang="zh-CN" altLang="en-US">
                  <a:solidFill>
                    <a:srgbClr val="29698D"/>
                  </a:solidFill>
                  <a:ea typeface="宋体" pitchFamily="2" charset="-122"/>
                </a:endParaRPr>
              </a:p>
            </p:txBody>
          </p:sp>
          <p:sp>
            <p:nvSpPr>
              <p:cNvPr id="6161" name="Oval 101"/>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62" name="Oval 102"/>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63" name="Oval 103"/>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sp>
            <p:nvSpPr>
              <p:cNvPr id="6164" name="Oval 104"/>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solidFill>
                    <a:srgbClr val="29698D"/>
                  </a:solidFill>
                  <a:ea typeface="宋体" pitchFamily="2" charset="-122"/>
                </a:endParaRPr>
              </a:p>
            </p:txBody>
          </p:sp>
        </p:grpSp>
        <p:sp>
          <p:nvSpPr>
            <p:cNvPr id="6158" name="Text Box 105"/>
            <p:cNvSpPr txBox="1">
              <a:spLocks noChangeArrowheads="1"/>
            </p:cNvSpPr>
            <p:nvPr/>
          </p:nvSpPr>
          <p:spPr bwMode="gray">
            <a:xfrm>
              <a:off x="1276" y="1354"/>
              <a:ext cx="223" cy="288"/>
            </a:xfrm>
            <a:prstGeom prst="rect">
              <a:avLst/>
            </a:prstGeom>
            <a:noFill/>
            <a:ln w="9525">
              <a:noFill/>
              <a:miter lim="800000"/>
              <a:headEnd/>
              <a:tailEnd/>
            </a:ln>
          </p:spPr>
          <p:txBody>
            <a:bodyPr wrap="none">
              <a:spAutoFit/>
            </a:bodyPr>
            <a:lstStyle/>
            <a:p>
              <a:pPr algn="ctr"/>
              <a:r>
                <a:rPr lang="en-US" altLang="zh-CN" sz="2400">
                  <a:solidFill>
                    <a:srgbClr val="000000"/>
                  </a:solidFill>
                  <a:ea typeface="宋体" pitchFamily="2" charset="-122"/>
                </a:rPr>
                <a:t>3</a:t>
              </a:r>
              <a:endParaRPr lang="en-US" altLang="zh-CN">
                <a:solidFill>
                  <a:srgbClr val="29698D"/>
                </a:solidFill>
                <a:ea typeface="宋体" pitchFamily="2" charset="-122"/>
              </a:endParaRPr>
            </a:p>
          </p:txBody>
        </p:sp>
        <p:sp>
          <p:nvSpPr>
            <p:cNvPr id="6159" name="Text Box 106"/>
            <p:cNvSpPr txBox="1">
              <a:spLocks noChangeArrowheads="1"/>
            </p:cNvSpPr>
            <p:nvPr/>
          </p:nvSpPr>
          <p:spPr bwMode="gray">
            <a:xfrm>
              <a:off x="768" y="1776"/>
              <a:ext cx="1296" cy="523"/>
            </a:xfrm>
            <a:prstGeom prst="rect">
              <a:avLst/>
            </a:prstGeom>
            <a:noFill/>
            <a:ln w="9525">
              <a:noFill/>
              <a:miter lim="800000"/>
              <a:headEnd/>
              <a:tailEnd/>
            </a:ln>
          </p:spPr>
          <p:txBody>
            <a:bodyPr>
              <a:spAutoFit/>
            </a:bodyPr>
            <a:lstStyle/>
            <a:p>
              <a:r>
                <a:rPr lang="zh-CN" altLang="en-US" sz="2400">
                  <a:solidFill>
                    <a:schemeClr val="tx2"/>
                  </a:solidFill>
                  <a:ea typeface="宋体" pitchFamily="2" charset="-122"/>
                </a:rPr>
                <a:t>网上商店的类型</a:t>
              </a:r>
              <a:endParaRPr lang="en-US" altLang="zh-CN" sz="2400">
                <a:solidFill>
                  <a:schemeClr val="tx2"/>
                </a:solidFill>
                <a:ea typeface="宋体" pitchFamily="2" charset="-122"/>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3.1 </a:t>
            </a:r>
            <a:r>
              <a:rPr lang="zh-CN" altLang="en-US" sz="4400" smtClean="0">
                <a:latin typeface="黑体" pitchFamily="2" charset="-122"/>
                <a:ea typeface="黑体" pitchFamily="2" charset="-122"/>
              </a:rPr>
              <a:t>网店运营方式</a:t>
            </a:r>
          </a:p>
        </p:txBody>
      </p:sp>
      <p:sp>
        <p:nvSpPr>
          <p:cNvPr id="7171"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7172" name="矩形 22"/>
          <p:cNvSpPr>
            <a:spLocks noChangeArrowheads="1"/>
          </p:cNvSpPr>
          <p:nvPr/>
        </p:nvSpPr>
        <p:spPr bwMode="auto">
          <a:xfrm>
            <a:off x="0" y="1143000"/>
            <a:ext cx="4287838"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3.1.1 </a:t>
            </a:r>
            <a:r>
              <a:rPr lang="zh-CN" altLang="en-US" sz="3200">
                <a:solidFill>
                  <a:schemeClr val="tx2"/>
                </a:solidFill>
                <a:latin typeface="黑体" pitchFamily="2" charset="-122"/>
                <a:ea typeface="黑体" pitchFamily="2" charset="-122"/>
              </a:rPr>
              <a:t>网上商店的定义</a:t>
            </a:r>
          </a:p>
        </p:txBody>
      </p:sp>
      <p:sp>
        <p:nvSpPr>
          <p:cNvPr id="7173" name="TextBox 25"/>
          <p:cNvSpPr txBox="1">
            <a:spLocks noChangeArrowheads="1"/>
          </p:cNvSpPr>
          <p:nvPr/>
        </p:nvSpPr>
        <p:spPr bwMode="auto">
          <a:xfrm>
            <a:off x="914400" y="2209800"/>
            <a:ext cx="7391400" cy="3600450"/>
          </a:xfrm>
          <a:prstGeom prst="rect">
            <a:avLst/>
          </a:prstGeom>
          <a:noFill/>
          <a:ln w="9525">
            <a:noFill/>
            <a:miter lim="800000"/>
            <a:headEnd/>
            <a:tailEnd/>
          </a:ln>
        </p:spPr>
        <p:txBody>
          <a:bodyPr>
            <a:spAutoFit/>
          </a:bodyPr>
          <a:lstStyle/>
          <a:p>
            <a:pPr>
              <a:lnSpc>
                <a:spcPct val="150000"/>
              </a:lnSpc>
            </a:pPr>
            <a:r>
              <a:rPr lang="zh-CN" altLang="en-US" sz="2800" b="1">
                <a:solidFill>
                  <a:srgbClr val="007399"/>
                </a:solidFill>
                <a:latin typeface="宋体" pitchFamily="2" charset="-122"/>
                <a:ea typeface="宋体" pitchFamily="2" charset="-122"/>
              </a:rPr>
              <a:t>    网上商店，</a:t>
            </a:r>
            <a:r>
              <a:rPr lang="zh-CN" altLang="en-US" sz="2800" b="1" i="1" u="sng">
                <a:solidFill>
                  <a:srgbClr val="007399"/>
                </a:solidFill>
                <a:latin typeface="宋体" pitchFamily="2" charset="-122"/>
                <a:ea typeface="宋体" pitchFamily="2" charset="-122"/>
              </a:rPr>
              <a:t>是在网上开设的一种商品店铺交易平台，卖家通过网络展示和宣传其产品或者服务，让买家在浏览的同时进行实际购买，并且通过各种在线支付手段进行支付完成交易全过程。</a:t>
            </a:r>
          </a:p>
          <a:p>
            <a:endParaRPr lang="zh-CN" altLang="en-US">
              <a:ea typeface="宋体"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页脚占位符 2"/>
          <p:cNvSpPr>
            <a:spLocks noGrp="1"/>
          </p:cNvSpPr>
          <p:nvPr>
            <p:ph type="ftr" sz="quarter" idx="10"/>
          </p:nvPr>
        </p:nvSpPr>
        <p:spPr/>
        <p:txBody>
          <a:bodyPr/>
          <a:lstStyle/>
          <a:p>
            <a:pPr>
              <a:defRPr/>
            </a:pPr>
            <a:r>
              <a:rPr lang="en-US" altLang="zh-CN"/>
              <a:t>Company Logo</a:t>
            </a:r>
          </a:p>
        </p:txBody>
      </p:sp>
      <p:grpSp>
        <p:nvGrpSpPr>
          <p:cNvPr id="8195" name="Group 3"/>
          <p:cNvGrpSpPr>
            <a:grpSpLocks/>
          </p:cNvGrpSpPr>
          <p:nvPr/>
        </p:nvGrpSpPr>
        <p:grpSpPr bwMode="auto">
          <a:xfrm>
            <a:off x="1066800" y="1981200"/>
            <a:ext cx="6781800" cy="4419600"/>
            <a:chOff x="672" y="1152"/>
            <a:chExt cx="4272" cy="2784"/>
          </a:xfrm>
        </p:grpSpPr>
        <p:sp>
          <p:nvSpPr>
            <p:cNvPr id="67588" name="Freeform 4"/>
            <p:cNvSpPr>
              <a:spLocks noEditPoints="1"/>
            </p:cNvSpPr>
            <p:nvPr/>
          </p:nvSpPr>
          <p:spPr bwMode="gray">
            <a:xfrm rot="-1358056">
              <a:off x="877" y="1765"/>
              <a:ext cx="3839" cy="1527"/>
            </a:xfrm>
            <a:custGeom>
              <a:avLst/>
              <a:gdLst/>
              <a:ahLst/>
              <a:cxnLst>
                <a:cxn ang="0">
                  <a:pos x="1692" y="12"/>
                </a:cxn>
                <a:cxn ang="0">
                  <a:pos x="1234" y="74"/>
                </a:cxn>
                <a:cxn ang="0">
                  <a:pos x="828" y="182"/>
                </a:cxn>
                <a:cxn ang="0">
                  <a:pos x="486" y="330"/>
                </a:cxn>
                <a:cxn ang="0">
                  <a:pos x="226" y="510"/>
                </a:cxn>
                <a:cxn ang="0">
                  <a:pos x="58" y="718"/>
                </a:cxn>
                <a:cxn ang="0">
                  <a:pos x="0" y="944"/>
                </a:cxn>
                <a:cxn ang="0">
                  <a:pos x="58" y="1170"/>
                </a:cxn>
                <a:cxn ang="0">
                  <a:pos x="226" y="1378"/>
                </a:cxn>
                <a:cxn ang="0">
                  <a:pos x="486" y="1558"/>
                </a:cxn>
                <a:cxn ang="0">
                  <a:pos x="828" y="1706"/>
                </a:cxn>
                <a:cxn ang="0">
                  <a:pos x="1234" y="1814"/>
                </a:cxn>
                <a:cxn ang="0">
                  <a:pos x="1692" y="1876"/>
                </a:cxn>
                <a:cxn ang="0">
                  <a:pos x="2186" y="1884"/>
                </a:cxn>
                <a:cxn ang="0">
                  <a:pos x="2658" y="1840"/>
                </a:cxn>
                <a:cxn ang="0">
                  <a:pos x="3084" y="1746"/>
                </a:cxn>
                <a:cxn ang="0">
                  <a:pos x="3448" y="1612"/>
                </a:cxn>
                <a:cxn ang="0">
                  <a:pos x="3738" y="1442"/>
                </a:cxn>
                <a:cxn ang="0">
                  <a:pos x="3938" y="1242"/>
                </a:cxn>
                <a:cxn ang="0">
                  <a:pos x="4034" y="1022"/>
                </a:cxn>
                <a:cxn ang="0">
                  <a:pos x="4014" y="790"/>
                </a:cxn>
                <a:cxn ang="0">
                  <a:pos x="3882" y="576"/>
                </a:cxn>
                <a:cxn ang="0">
                  <a:pos x="3650" y="386"/>
                </a:cxn>
                <a:cxn ang="0">
                  <a:pos x="3334" y="228"/>
                </a:cxn>
                <a:cxn ang="0">
                  <a:pos x="2948" y="106"/>
                </a:cxn>
                <a:cxn ang="0">
                  <a:pos x="2506" y="28"/>
                </a:cxn>
                <a:cxn ang="0">
                  <a:pos x="2020" y="0"/>
                </a:cxn>
                <a:cxn ang="0">
                  <a:pos x="1606" y="1736"/>
                </a:cxn>
                <a:cxn ang="0">
                  <a:pos x="1164" y="1678"/>
                </a:cxn>
                <a:cxn ang="0">
                  <a:pos x="776" y="1576"/>
                </a:cxn>
                <a:cxn ang="0">
                  <a:pos x="458" y="1436"/>
                </a:cxn>
                <a:cxn ang="0">
                  <a:pos x="224" y="1266"/>
                </a:cxn>
                <a:cxn ang="0">
                  <a:pos x="88" y="1074"/>
                </a:cxn>
                <a:cxn ang="0">
                  <a:pos x="68" y="864"/>
                </a:cxn>
                <a:cxn ang="0">
                  <a:pos x="166" y="664"/>
                </a:cxn>
                <a:cxn ang="0">
                  <a:pos x="370" y="486"/>
                </a:cxn>
                <a:cxn ang="0">
                  <a:pos x="662" y="336"/>
                </a:cxn>
                <a:cxn ang="0">
                  <a:pos x="1028" y="222"/>
                </a:cxn>
                <a:cxn ang="0">
                  <a:pos x="1454" y="148"/>
                </a:cxn>
                <a:cxn ang="0">
                  <a:pos x="1922" y="120"/>
                </a:cxn>
                <a:cxn ang="0">
                  <a:pos x="2392" y="148"/>
                </a:cxn>
                <a:cxn ang="0">
                  <a:pos x="2818" y="222"/>
                </a:cxn>
                <a:cxn ang="0">
                  <a:pos x="3184" y="336"/>
                </a:cxn>
                <a:cxn ang="0">
                  <a:pos x="3476" y="486"/>
                </a:cxn>
                <a:cxn ang="0">
                  <a:pos x="3680" y="664"/>
                </a:cxn>
                <a:cxn ang="0">
                  <a:pos x="3778" y="864"/>
                </a:cxn>
                <a:cxn ang="0">
                  <a:pos x="3758" y="1074"/>
                </a:cxn>
                <a:cxn ang="0">
                  <a:pos x="3622" y="1266"/>
                </a:cxn>
                <a:cxn ang="0">
                  <a:pos x="3388" y="1436"/>
                </a:cxn>
                <a:cxn ang="0">
                  <a:pos x="3070" y="1576"/>
                </a:cxn>
                <a:cxn ang="0">
                  <a:pos x="2682" y="1678"/>
                </a:cxn>
                <a:cxn ang="0">
                  <a:pos x="2240" y="1736"/>
                </a:cxn>
              </a:cxnLst>
              <a:rect l="0" t="0" r="r" b="b"/>
              <a:pathLst>
                <a:path w="4040" h="1888">
                  <a:moveTo>
                    <a:pt x="2020" y="0"/>
                  </a:moveTo>
                  <a:lnTo>
                    <a:pt x="1854" y="4"/>
                  </a:lnTo>
                  <a:lnTo>
                    <a:pt x="1692" y="12"/>
                  </a:lnTo>
                  <a:lnTo>
                    <a:pt x="1534" y="28"/>
                  </a:lnTo>
                  <a:lnTo>
                    <a:pt x="1382" y="48"/>
                  </a:lnTo>
                  <a:lnTo>
                    <a:pt x="1234" y="74"/>
                  </a:lnTo>
                  <a:lnTo>
                    <a:pt x="1092" y="106"/>
                  </a:lnTo>
                  <a:lnTo>
                    <a:pt x="956" y="142"/>
                  </a:lnTo>
                  <a:lnTo>
                    <a:pt x="828" y="182"/>
                  </a:lnTo>
                  <a:lnTo>
                    <a:pt x="706" y="228"/>
                  </a:lnTo>
                  <a:lnTo>
                    <a:pt x="592" y="276"/>
                  </a:lnTo>
                  <a:lnTo>
                    <a:pt x="486" y="330"/>
                  </a:lnTo>
                  <a:lnTo>
                    <a:pt x="390" y="386"/>
                  </a:lnTo>
                  <a:lnTo>
                    <a:pt x="302" y="446"/>
                  </a:lnTo>
                  <a:lnTo>
                    <a:pt x="226" y="510"/>
                  </a:lnTo>
                  <a:lnTo>
                    <a:pt x="158" y="576"/>
                  </a:lnTo>
                  <a:lnTo>
                    <a:pt x="102" y="646"/>
                  </a:lnTo>
                  <a:lnTo>
                    <a:pt x="58" y="718"/>
                  </a:lnTo>
                  <a:lnTo>
                    <a:pt x="26" y="790"/>
                  </a:lnTo>
                  <a:lnTo>
                    <a:pt x="6" y="866"/>
                  </a:lnTo>
                  <a:lnTo>
                    <a:pt x="0" y="944"/>
                  </a:lnTo>
                  <a:lnTo>
                    <a:pt x="6" y="1022"/>
                  </a:lnTo>
                  <a:lnTo>
                    <a:pt x="26" y="1098"/>
                  </a:lnTo>
                  <a:lnTo>
                    <a:pt x="58" y="1170"/>
                  </a:lnTo>
                  <a:lnTo>
                    <a:pt x="102" y="1242"/>
                  </a:lnTo>
                  <a:lnTo>
                    <a:pt x="158" y="1312"/>
                  </a:lnTo>
                  <a:lnTo>
                    <a:pt x="226" y="1378"/>
                  </a:lnTo>
                  <a:lnTo>
                    <a:pt x="302" y="1442"/>
                  </a:lnTo>
                  <a:lnTo>
                    <a:pt x="390" y="1502"/>
                  </a:lnTo>
                  <a:lnTo>
                    <a:pt x="486" y="1558"/>
                  </a:lnTo>
                  <a:lnTo>
                    <a:pt x="592" y="1612"/>
                  </a:lnTo>
                  <a:lnTo>
                    <a:pt x="706" y="1660"/>
                  </a:lnTo>
                  <a:lnTo>
                    <a:pt x="828" y="1706"/>
                  </a:lnTo>
                  <a:lnTo>
                    <a:pt x="956" y="1746"/>
                  </a:lnTo>
                  <a:lnTo>
                    <a:pt x="1092" y="1782"/>
                  </a:lnTo>
                  <a:lnTo>
                    <a:pt x="1234" y="1814"/>
                  </a:lnTo>
                  <a:lnTo>
                    <a:pt x="1382" y="1840"/>
                  </a:lnTo>
                  <a:lnTo>
                    <a:pt x="1534" y="1860"/>
                  </a:lnTo>
                  <a:lnTo>
                    <a:pt x="1692" y="1876"/>
                  </a:lnTo>
                  <a:lnTo>
                    <a:pt x="1854" y="1884"/>
                  </a:lnTo>
                  <a:lnTo>
                    <a:pt x="2020" y="1888"/>
                  </a:lnTo>
                  <a:lnTo>
                    <a:pt x="2186" y="1884"/>
                  </a:lnTo>
                  <a:lnTo>
                    <a:pt x="2348" y="1876"/>
                  </a:lnTo>
                  <a:lnTo>
                    <a:pt x="2506" y="1860"/>
                  </a:lnTo>
                  <a:lnTo>
                    <a:pt x="2658" y="1840"/>
                  </a:lnTo>
                  <a:lnTo>
                    <a:pt x="2806" y="1814"/>
                  </a:lnTo>
                  <a:lnTo>
                    <a:pt x="2948" y="1782"/>
                  </a:lnTo>
                  <a:lnTo>
                    <a:pt x="3084" y="1746"/>
                  </a:lnTo>
                  <a:lnTo>
                    <a:pt x="3212" y="1706"/>
                  </a:lnTo>
                  <a:lnTo>
                    <a:pt x="3334" y="1660"/>
                  </a:lnTo>
                  <a:lnTo>
                    <a:pt x="3448" y="1612"/>
                  </a:lnTo>
                  <a:lnTo>
                    <a:pt x="3554" y="1558"/>
                  </a:lnTo>
                  <a:lnTo>
                    <a:pt x="3650" y="1502"/>
                  </a:lnTo>
                  <a:lnTo>
                    <a:pt x="3738" y="1442"/>
                  </a:lnTo>
                  <a:lnTo>
                    <a:pt x="3814" y="1378"/>
                  </a:lnTo>
                  <a:lnTo>
                    <a:pt x="3882" y="1312"/>
                  </a:lnTo>
                  <a:lnTo>
                    <a:pt x="3938" y="1242"/>
                  </a:lnTo>
                  <a:lnTo>
                    <a:pt x="3982" y="1170"/>
                  </a:lnTo>
                  <a:lnTo>
                    <a:pt x="4014" y="1098"/>
                  </a:lnTo>
                  <a:lnTo>
                    <a:pt x="4034" y="1022"/>
                  </a:lnTo>
                  <a:lnTo>
                    <a:pt x="4040" y="944"/>
                  </a:lnTo>
                  <a:lnTo>
                    <a:pt x="4034" y="866"/>
                  </a:lnTo>
                  <a:lnTo>
                    <a:pt x="4014" y="790"/>
                  </a:lnTo>
                  <a:lnTo>
                    <a:pt x="3982" y="718"/>
                  </a:lnTo>
                  <a:lnTo>
                    <a:pt x="3938" y="646"/>
                  </a:lnTo>
                  <a:lnTo>
                    <a:pt x="3882" y="576"/>
                  </a:lnTo>
                  <a:lnTo>
                    <a:pt x="3814" y="510"/>
                  </a:lnTo>
                  <a:lnTo>
                    <a:pt x="3738" y="446"/>
                  </a:lnTo>
                  <a:lnTo>
                    <a:pt x="3650" y="386"/>
                  </a:lnTo>
                  <a:lnTo>
                    <a:pt x="3554" y="330"/>
                  </a:lnTo>
                  <a:lnTo>
                    <a:pt x="3448" y="276"/>
                  </a:lnTo>
                  <a:lnTo>
                    <a:pt x="3334" y="228"/>
                  </a:lnTo>
                  <a:lnTo>
                    <a:pt x="3212" y="182"/>
                  </a:lnTo>
                  <a:lnTo>
                    <a:pt x="3084" y="142"/>
                  </a:lnTo>
                  <a:lnTo>
                    <a:pt x="2948" y="106"/>
                  </a:lnTo>
                  <a:lnTo>
                    <a:pt x="2806" y="74"/>
                  </a:lnTo>
                  <a:lnTo>
                    <a:pt x="2658" y="48"/>
                  </a:lnTo>
                  <a:lnTo>
                    <a:pt x="2506" y="28"/>
                  </a:lnTo>
                  <a:lnTo>
                    <a:pt x="2348" y="12"/>
                  </a:lnTo>
                  <a:lnTo>
                    <a:pt x="2186" y="4"/>
                  </a:lnTo>
                  <a:lnTo>
                    <a:pt x="2020" y="0"/>
                  </a:lnTo>
                  <a:close/>
                  <a:moveTo>
                    <a:pt x="1922" y="1748"/>
                  </a:moveTo>
                  <a:lnTo>
                    <a:pt x="1762" y="1746"/>
                  </a:lnTo>
                  <a:lnTo>
                    <a:pt x="1606" y="1736"/>
                  </a:lnTo>
                  <a:lnTo>
                    <a:pt x="1454" y="1722"/>
                  </a:lnTo>
                  <a:lnTo>
                    <a:pt x="1306" y="1702"/>
                  </a:lnTo>
                  <a:lnTo>
                    <a:pt x="1164" y="1678"/>
                  </a:lnTo>
                  <a:lnTo>
                    <a:pt x="1028" y="1648"/>
                  </a:lnTo>
                  <a:lnTo>
                    <a:pt x="898" y="1614"/>
                  </a:lnTo>
                  <a:lnTo>
                    <a:pt x="776" y="1576"/>
                  </a:lnTo>
                  <a:lnTo>
                    <a:pt x="662" y="1532"/>
                  </a:lnTo>
                  <a:lnTo>
                    <a:pt x="554" y="1486"/>
                  </a:lnTo>
                  <a:lnTo>
                    <a:pt x="458" y="1436"/>
                  </a:lnTo>
                  <a:lnTo>
                    <a:pt x="370" y="1382"/>
                  </a:lnTo>
                  <a:lnTo>
                    <a:pt x="292" y="1326"/>
                  </a:lnTo>
                  <a:lnTo>
                    <a:pt x="224" y="1266"/>
                  </a:lnTo>
                  <a:lnTo>
                    <a:pt x="166" y="1204"/>
                  </a:lnTo>
                  <a:lnTo>
                    <a:pt x="122" y="1140"/>
                  </a:lnTo>
                  <a:lnTo>
                    <a:pt x="88" y="1074"/>
                  </a:lnTo>
                  <a:lnTo>
                    <a:pt x="68" y="1004"/>
                  </a:lnTo>
                  <a:lnTo>
                    <a:pt x="62" y="934"/>
                  </a:lnTo>
                  <a:lnTo>
                    <a:pt x="68" y="864"/>
                  </a:lnTo>
                  <a:lnTo>
                    <a:pt x="88" y="796"/>
                  </a:lnTo>
                  <a:lnTo>
                    <a:pt x="122" y="730"/>
                  </a:lnTo>
                  <a:lnTo>
                    <a:pt x="166" y="664"/>
                  </a:lnTo>
                  <a:lnTo>
                    <a:pt x="224" y="602"/>
                  </a:lnTo>
                  <a:lnTo>
                    <a:pt x="292" y="544"/>
                  </a:lnTo>
                  <a:lnTo>
                    <a:pt x="370" y="486"/>
                  </a:lnTo>
                  <a:lnTo>
                    <a:pt x="458" y="434"/>
                  </a:lnTo>
                  <a:lnTo>
                    <a:pt x="554" y="382"/>
                  </a:lnTo>
                  <a:lnTo>
                    <a:pt x="662" y="336"/>
                  </a:lnTo>
                  <a:lnTo>
                    <a:pt x="776" y="294"/>
                  </a:lnTo>
                  <a:lnTo>
                    <a:pt x="898" y="256"/>
                  </a:lnTo>
                  <a:lnTo>
                    <a:pt x="1028" y="222"/>
                  </a:lnTo>
                  <a:lnTo>
                    <a:pt x="1164" y="192"/>
                  </a:lnTo>
                  <a:lnTo>
                    <a:pt x="1306" y="166"/>
                  </a:lnTo>
                  <a:lnTo>
                    <a:pt x="1454" y="148"/>
                  </a:lnTo>
                  <a:lnTo>
                    <a:pt x="1606" y="132"/>
                  </a:lnTo>
                  <a:lnTo>
                    <a:pt x="1762" y="124"/>
                  </a:lnTo>
                  <a:lnTo>
                    <a:pt x="1922" y="120"/>
                  </a:lnTo>
                  <a:lnTo>
                    <a:pt x="2084" y="124"/>
                  </a:lnTo>
                  <a:lnTo>
                    <a:pt x="2240" y="132"/>
                  </a:lnTo>
                  <a:lnTo>
                    <a:pt x="2392" y="148"/>
                  </a:lnTo>
                  <a:lnTo>
                    <a:pt x="2540" y="166"/>
                  </a:lnTo>
                  <a:lnTo>
                    <a:pt x="2682" y="192"/>
                  </a:lnTo>
                  <a:lnTo>
                    <a:pt x="2818" y="222"/>
                  </a:lnTo>
                  <a:lnTo>
                    <a:pt x="2948" y="256"/>
                  </a:lnTo>
                  <a:lnTo>
                    <a:pt x="3070" y="294"/>
                  </a:lnTo>
                  <a:lnTo>
                    <a:pt x="3184" y="336"/>
                  </a:lnTo>
                  <a:lnTo>
                    <a:pt x="3292" y="382"/>
                  </a:lnTo>
                  <a:lnTo>
                    <a:pt x="3388" y="434"/>
                  </a:lnTo>
                  <a:lnTo>
                    <a:pt x="3476" y="486"/>
                  </a:lnTo>
                  <a:lnTo>
                    <a:pt x="3554" y="544"/>
                  </a:lnTo>
                  <a:lnTo>
                    <a:pt x="3622" y="602"/>
                  </a:lnTo>
                  <a:lnTo>
                    <a:pt x="3680" y="664"/>
                  </a:lnTo>
                  <a:lnTo>
                    <a:pt x="3724" y="730"/>
                  </a:lnTo>
                  <a:lnTo>
                    <a:pt x="3758" y="796"/>
                  </a:lnTo>
                  <a:lnTo>
                    <a:pt x="3778" y="864"/>
                  </a:lnTo>
                  <a:lnTo>
                    <a:pt x="3784" y="934"/>
                  </a:lnTo>
                  <a:lnTo>
                    <a:pt x="3778" y="1004"/>
                  </a:lnTo>
                  <a:lnTo>
                    <a:pt x="3758" y="1074"/>
                  </a:lnTo>
                  <a:lnTo>
                    <a:pt x="3724" y="1140"/>
                  </a:lnTo>
                  <a:lnTo>
                    <a:pt x="3680" y="1204"/>
                  </a:lnTo>
                  <a:lnTo>
                    <a:pt x="3622" y="1266"/>
                  </a:lnTo>
                  <a:lnTo>
                    <a:pt x="3554" y="1326"/>
                  </a:lnTo>
                  <a:lnTo>
                    <a:pt x="3476" y="1382"/>
                  </a:lnTo>
                  <a:lnTo>
                    <a:pt x="3388" y="1436"/>
                  </a:lnTo>
                  <a:lnTo>
                    <a:pt x="3292" y="1486"/>
                  </a:lnTo>
                  <a:lnTo>
                    <a:pt x="3184" y="1532"/>
                  </a:lnTo>
                  <a:lnTo>
                    <a:pt x="3070" y="1576"/>
                  </a:lnTo>
                  <a:lnTo>
                    <a:pt x="2948" y="1614"/>
                  </a:lnTo>
                  <a:lnTo>
                    <a:pt x="2818" y="1648"/>
                  </a:lnTo>
                  <a:lnTo>
                    <a:pt x="2682" y="1678"/>
                  </a:lnTo>
                  <a:lnTo>
                    <a:pt x="2540" y="1702"/>
                  </a:lnTo>
                  <a:lnTo>
                    <a:pt x="2392" y="1722"/>
                  </a:lnTo>
                  <a:lnTo>
                    <a:pt x="2240" y="1736"/>
                  </a:lnTo>
                  <a:lnTo>
                    <a:pt x="2084" y="1746"/>
                  </a:lnTo>
                  <a:lnTo>
                    <a:pt x="1922" y="1748"/>
                  </a:lnTo>
                  <a:close/>
                </a:path>
              </a:pathLst>
            </a:custGeom>
            <a:gradFill rotWithShape="1">
              <a:gsLst>
                <a:gs pos="0">
                  <a:schemeClr val="bg2">
                    <a:gamma/>
                    <a:tint val="30196"/>
                    <a:invGamma/>
                    <a:alpha val="36000"/>
                  </a:schemeClr>
                </a:gs>
                <a:gs pos="100000">
                  <a:schemeClr val="bg2"/>
                </a:gs>
              </a:gsLst>
              <a:lin ang="0" scaled="1"/>
            </a:gradFill>
            <a:ln w="0">
              <a:noFill/>
              <a:prstDash val="solid"/>
              <a:round/>
              <a:headEnd/>
              <a:tailEnd/>
            </a:ln>
          </p:spPr>
          <p:txBody>
            <a:bodyPr/>
            <a:lstStyle/>
            <a:p>
              <a:pPr>
                <a:defRPr/>
              </a:pPr>
              <a:endParaRPr lang="zh-CN" altLang="en-US">
                <a:ea typeface="宋体" pitchFamily="2" charset="-122"/>
              </a:endParaRPr>
            </a:p>
          </p:txBody>
        </p:sp>
        <p:sp>
          <p:nvSpPr>
            <p:cNvPr id="67589" name="Oval 5"/>
            <p:cNvSpPr>
              <a:spLocks noChangeArrowheads="1"/>
            </p:cNvSpPr>
            <p:nvPr/>
          </p:nvSpPr>
          <p:spPr bwMode="gray">
            <a:xfrm>
              <a:off x="2016" y="1152"/>
              <a:ext cx="1008" cy="982"/>
            </a:xfrm>
            <a:prstGeom prst="ellipse">
              <a:avLst/>
            </a:prstGeom>
            <a:gradFill rotWithShape="1">
              <a:gsLst>
                <a:gs pos="0">
                  <a:schemeClr val="hlink"/>
                </a:gs>
                <a:gs pos="100000">
                  <a:schemeClr val="hlink">
                    <a:gamma/>
                    <a:shade val="34510"/>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p>
              <a:pPr algn="ctr">
                <a:defRPr/>
              </a:pPr>
              <a:endParaRPr lang="zh-CN" altLang="zh-CN">
                <a:ea typeface="宋体" pitchFamily="2" charset="-122"/>
              </a:endParaRPr>
            </a:p>
          </p:txBody>
        </p:sp>
        <p:sp>
          <p:nvSpPr>
            <p:cNvPr id="67590" name="Oval 6"/>
            <p:cNvSpPr>
              <a:spLocks noChangeArrowheads="1"/>
            </p:cNvSpPr>
            <p:nvPr/>
          </p:nvSpPr>
          <p:spPr bwMode="gray">
            <a:xfrm>
              <a:off x="672" y="2256"/>
              <a:ext cx="998" cy="996"/>
            </a:xfrm>
            <a:prstGeom prst="ellipse">
              <a:avLst/>
            </a:prstGeom>
            <a:gradFill rotWithShape="1">
              <a:gsLst>
                <a:gs pos="0">
                  <a:schemeClr val="accent1"/>
                </a:gs>
                <a:gs pos="100000">
                  <a:schemeClr val="accent1">
                    <a:gamma/>
                    <a:shade val="31373"/>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p>
              <a:pPr algn="ctr">
                <a:defRPr/>
              </a:pPr>
              <a:endParaRPr lang="zh-CN" altLang="zh-CN">
                <a:ea typeface="宋体" pitchFamily="2" charset="-122"/>
              </a:endParaRPr>
            </a:p>
          </p:txBody>
        </p:sp>
        <p:sp>
          <p:nvSpPr>
            <p:cNvPr id="67591" name="Oval 7"/>
            <p:cNvSpPr>
              <a:spLocks noChangeArrowheads="1"/>
            </p:cNvSpPr>
            <p:nvPr/>
          </p:nvSpPr>
          <p:spPr bwMode="gray">
            <a:xfrm>
              <a:off x="1968" y="2928"/>
              <a:ext cx="1008" cy="1008"/>
            </a:xfrm>
            <a:prstGeom prst="ellipse">
              <a:avLst/>
            </a:prstGeom>
            <a:gradFill rotWithShape="1">
              <a:gsLst>
                <a:gs pos="0">
                  <a:schemeClr val="accent2"/>
                </a:gs>
                <a:gs pos="100000">
                  <a:schemeClr val="accent2">
                    <a:gamma/>
                    <a:shade val="35686"/>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p>
              <a:pPr algn="ctr">
                <a:defRPr/>
              </a:pPr>
              <a:endParaRPr lang="zh-CN" altLang="zh-CN">
                <a:ea typeface="宋体" pitchFamily="2" charset="-122"/>
              </a:endParaRPr>
            </a:p>
          </p:txBody>
        </p:sp>
        <p:sp>
          <p:nvSpPr>
            <p:cNvPr id="67592" name="Oval 8"/>
            <p:cNvSpPr>
              <a:spLocks noChangeArrowheads="1"/>
            </p:cNvSpPr>
            <p:nvPr/>
          </p:nvSpPr>
          <p:spPr bwMode="gray">
            <a:xfrm>
              <a:off x="3456" y="2352"/>
              <a:ext cx="984" cy="953"/>
            </a:xfrm>
            <a:prstGeom prst="ellipse">
              <a:avLst/>
            </a:prstGeom>
            <a:gradFill rotWithShape="1">
              <a:gsLst>
                <a:gs pos="0">
                  <a:schemeClr val="bg2"/>
                </a:gs>
                <a:gs pos="100000">
                  <a:schemeClr val="bg2">
                    <a:gamma/>
                    <a:shade val="35686"/>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p>
              <a:pPr algn="ctr">
                <a:defRPr/>
              </a:pPr>
              <a:endParaRPr lang="zh-CN" altLang="zh-CN">
                <a:ea typeface="宋体" pitchFamily="2" charset="-122"/>
              </a:endParaRPr>
            </a:p>
          </p:txBody>
        </p:sp>
        <p:sp>
          <p:nvSpPr>
            <p:cNvPr id="67593" name="Oval 9"/>
            <p:cNvSpPr>
              <a:spLocks noChangeArrowheads="1"/>
            </p:cNvSpPr>
            <p:nvPr/>
          </p:nvSpPr>
          <p:spPr bwMode="gray">
            <a:xfrm>
              <a:off x="3984" y="1152"/>
              <a:ext cx="960" cy="963"/>
            </a:xfrm>
            <a:prstGeom prst="ellipse">
              <a:avLst/>
            </a:prstGeom>
            <a:gradFill rotWithShape="1">
              <a:gsLst>
                <a:gs pos="0">
                  <a:schemeClr val="folHlink"/>
                </a:gs>
                <a:gs pos="100000">
                  <a:schemeClr val="folHlink">
                    <a:gamma/>
                    <a:shade val="34510"/>
                    <a:invGamma/>
                  </a:scheme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p>
              <a:pPr algn="ctr">
                <a:defRPr/>
              </a:pPr>
              <a:endParaRPr lang="zh-CN" altLang="zh-CN">
                <a:ea typeface="宋体" pitchFamily="2" charset="-122"/>
              </a:endParaRPr>
            </a:p>
          </p:txBody>
        </p:sp>
        <p:sp>
          <p:nvSpPr>
            <p:cNvPr id="8204" name="Text Box 10"/>
            <p:cNvSpPr txBox="1">
              <a:spLocks noChangeArrowheads="1"/>
            </p:cNvSpPr>
            <p:nvPr/>
          </p:nvSpPr>
          <p:spPr bwMode="white">
            <a:xfrm>
              <a:off x="816" y="2544"/>
              <a:ext cx="698" cy="523"/>
            </a:xfrm>
            <a:prstGeom prst="rect">
              <a:avLst/>
            </a:prstGeom>
            <a:noFill/>
            <a:ln w="9525">
              <a:noFill/>
              <a:miter lim="800000"/>
              <a:headEnd/>
              <a:tailEnd/>
            </a:ln>
          </p:spPr>
          <p:txBody>
            <a:bodyPr wrap="none">
              <a:spAutoFit/>
            </a:bodyPr>
            <a:lstStyle/>
            <a:p>
              <a:pPr eaLnBrk="0" hangingPunct="0"/>
              <a:r>
                <a:rPr lang="zh-CN" altLang="en-US" sz="2400" b="1">
                  <a:solidFill>
                    <a:srgbClr val="FFFFFF"/>
                  </a:solidFill>
                  <a:ea typeface="宋体" pitchFamily="2" charset="-122"/>
                </a:rPr>
                <a:t>宣传价</a:t>
              </a:r>
              <a:endParaRPr lang="en-US" altLang="zh-CN" sz="2400" b="1">
                <a:solidFill>
                  <a:srgbClr val="FFFFFF"/>
                </a:solidFill>
                <a:ea typeface="宋体" pitchFamily="2" charset="-122"/>
              </a:endParaRPr>
            </a:p>
            <a:p>
              <a:pPr eaLnBrk="0" hangingPunct="0"/>
              <a:r>
                <a:rPr lang="zh-CN" altLang="en-US" sz="2400" b="1">
                  <a:solidFill>
                    <a:srgbClr val="FFFFFF"/>
                  </a:solidFill>
                  <a:ea typeface="宋体" pitchFamily="2" charset="-122"/>
                </a:rPr>
                <a:t>格低廉</a:t>
              </a:r>
              <a:endParaRPr lang="en-US" altLang="zh-CN" sz="2400" b="1">
                <a:solidFill>
                  <a:srgbClr val="FFFFFF"/>
                </a:solidFill>
                <a:ea typeface="宋体" pitchFamily="2" charset="-122"/>
              </a:endParaRPr>
            </a:p>
          </p:txBody>
        </p:sp>
        <p:sp>
          <p:nvSpPr>
            <p:cNvPr id="8205" name="Text Box 11"/>
            <p:cNvSpPr txBox="1">
              <a:spLocks noChangeArrowheads="1"/>
            </p:cNvSpPr>
            <p:nvPr/>
          </p:nvSpPr>
          <p:spPr bwMode="white">
            <a:xfrm>
              <a:off x="2112" y="1344"/>
              <a:ext cx="924" cy="523"/>
            </a:xfrm>
            <a:prstGeom prst="rect">
              <a:avLst/>
            </a:prstGeom>
            <a:noFill/>
            <a:ln w="9525">
              <a:noFill/>
              <a:miter lim="800000"/>
              <a:headEnd/>
              <a:tailEnd/>
            </a:ln>
          </p:spPr>
          <p:txBody>
            <a:bodyPr>
              <a:spAutoFit/>
            </a:bodyPr>
            <a:lstStyle/>
            <a:p>
              <a:pPr eaLnBrk="0" hangingPunct="0"/>
              <a:r>
                <a:rPr lang="zh-CN" altLang="en-US" sz="2400" b="1">
                  <a:solidFill>
                    <a:srgbClr val="FFFFFF"/>
                  </a:solidFill>
                  <a:ea typeface="宋体" pitchFamily="2" charset="-122"/>
                </a:rPr>
                <a:t>成本少、风险低</a:t>
              </a:r>
              <a:endParaRPr lang="en-US" altLang="zh-CN" sz="2400" b="1">
                <a:solidFill>
                  <a:srgbClr val="FFFFFF"/>
                </a:solidFill>
                <a:ea typeface="宋体" pitchFamily="2" charset="-122"/>
              </a:endParaRPr>
            </a:p>
          </p:txBody>
        </p:sp>
        <p:sp>
          <p:nvSpPr>
            <p:cNvPr id="8206" name="Text Box 12"/>
            <p:cNvSpPr txBox="1">
              <a:spLocks noChangeArrowheads="1"/>
            </p:cNvSpPr>
            <p:nvPr/>
          </p:nvSpPr>
          <p:spPr bwMode="white">
            <a:xfrm>
              <a:off x="4080" y="1344"/>
              <a:ext cx="701" cy="523"/>
            </a:xfrm>
            <a:prstGeom prst="rect">
              <a:avLst/>
            </a:prstGeom>
            <a:noFill/>
            <a:ln w="9525">
              <a:noFill/>
              <a:miter lim="800000"/>
              <a:headEnd/>
              <a:tailEnd/>
            </a:ln>
          </p:spPr>
          <p:txBody>
            <a:bodyPr wrap="none">
              <a:spAutoFit/>
            </a:bodyPr>
            <a:lstStyle/>
            <a:p>
              <a:pPr eaLnBrk="0" hangingPunct="0"/>
              <a:r>
                <a:rPr lang="zh-CN" altLang="en-US" sz="2400" b="1">
                  <a:solidFill>
                    <a:srgbClr val="FFFFFF"/>
                  </a:solidFill>
                  <a:ea typeface="宋体" pitchFamily="2" charset="-122"/>
                </a:rPr>
                <a:t>不受时</a:t>
              </a:r>
              <a:endParaRPr lang="en-US" altLang="zh-CN" sz="2400" b="1">
                <a:solidFill>
                  <a:srgbClr val="FFFFFF"/>
                </a:solidFill>
                <a:ea typeface="宋体" pitchFamily="2" charset="-122"/>
              </a:endParaRPr>
            </a:p>
            <a:p>
              <a:pPr eaLnBrk="0" hangingPunct="0"/>
              <a:r>
                <a:rPr lang="zh-CN" altLang="en-US" sz="2400" b="1">
                  <a:solidFill>
                    <a:srgbClr val="FFFFFF"/>
                  </a:solidFill>
                  <a:ea typeface="宋体" pitchFamily="2" charset="-122"/>
                </a:rPr>
                <a:t>空限制</a:t>
              </a:r>
              <a:endParaRPr lang="en-US" altLang="zh-CN" sz="2400" b="1">
                <a:solidFill>
                  <a:srgbClr val="FFFFFF"/>
                </a:solidFill>
                <a:ea typeface="宋体" pitchFamily="2" charset="-122"/>
              </a:endParaRPr>
            </a:p>
          </p:txBody>
        </p:sp>
        <p:sp>
          <p:nvSpPr>
            <p:cNvPr id="8207" name="Text Box 13"/>
            <p:cNvSpPr txBox="1">
              <a:spLocks noChangeArrowheads="1"/>
            </p:cNvSpPr>
            <p:nvPr/>
          </p:nvSpPr>
          <p:spPr bwMode="white">
            <a:xfrm>
              <a:off x="3600" y="2592"/>
              <a:ext cx="698" cy="523"/>
            </a:xfrm>
            <a:prstGeom prst="rect">
              <a:avLst/>
            </a:prstGeom>
            <a:noFill/>
            <a:ln w="9525">
              <a:noFill/>
              <a:miter lim="800000"/>
              <a:headEnd/>
              <a:tailEnd/>
            </a:ln>
          </p:spPr>
          <p:txBody>
            <a:bodyPr wrap="none">
              <a:spAutoFit/>
            </a:bodyPr>
            <a:lstStyle/>
            <a:p>
              <a:pPr eaLnBrk="0" hangingPunct="0"/>
              <a:r>
                <a:rPr lang="zh-CN" altLang="en-US" sz="2400" b="1">
                  <a:solidFill>
                    <a:srgbClr val="FFFFFF"/>
                  </a:solidFill>
                  <a:ea typeface="宋体" pitchFamily="2" charset="-122"/>
                </a:rPr>
                <a:t>经营方</a:t>
              </a:r>
              <a:endParaRPr lang="en-US" altLang="zh-CN" sz="2400" b="1">
                <a:solidFill>
                  <a:srgbClr val="FFFFFF"/>
                </a:solidFill>
                <a:ea typeface="宋体" pitchFamily="2" charset="-122"/>
              </a:endParaRPr>
            </a:p>
            <a:p>
              <a:pPr eaLnBrk="0" hangingPunct="0"/>
              <a:r>
                <a:rPr lang="zh-CN" altLang="en-US" sz="2400" b="1">
                  <a:solidFill>
                    <a:srgbClr val="FFFFFF"/>
                  </a:solidFill>
                  <a:ea typeface="宋体" pitchFamily="2" charset="-122"/>
                </a:rPr>
                <a:t>式灵活</a:t>
              </a:r>
              <a:endParaRPr lang="en-US" altLang="zh-CN" sz="2400" b="1">
                <a:solidFill>
                  <a:srgbClr val="FFFFFF"/>
                </a:solidFill>
                <a:ea typeface="宋体" pitchFamily="2" charset="-122"/>
              </a:endParaRPr>
            </a:p>
          </p:txBody>
        </p:sp>
        <p:sp>
          <p:nvSpPr>
            <p:cNvPr id="8208" name="Text Box 14"/>
            <p:cNvSpPr txBox="1">
              <a:spLocks noChangeArrowheads="1"/>
            </p:cNvSpPr>
            <p:nvPr/>
          </p:nvSpPr>
          <p:spPr bwMode="white">
            <a:xfrm>
              <a:off x="2064" y="3168"/>
              <a:ext cx="892" cy="523"/>
            </a:xfrm>
            <a:prstGeom prst="rect">
              <a:avLst/>
            </a:prstGeom>
            <a:noFill/>
            <a:ln w="9525">
              <a:noFill/>
              <a:miter lim="800000"/>
              <a:headEnd/>
              <a:tailEnd/>
            </a:ln>
          </p:spPr>
          <p:txBody>
            <a:bodyPr wrap="none">
              <a:spAutoFit/>
            </a:bodyPr>
            <a:lstStyle/>
            <a:p>
              <a:pPr eaLnBrk="0" hangingPunct="0"/>
              <a:r>
                <a:rPr lang="zh-CN" altLang="en-US" sz="2400" b="1">
                  <a:solidFill>
                    <a:srgbClr val="FFFFFF"/>
                  </a:solidFill>
                  <a:ea typeface="宋体" pitchFamily="2" charset="-122"/>
                </a:rPr>
                <a:t>消费者</a:t>
              </a:r>
              <a:endParaRPr lang="en-US" altLang="zh-CN" sz="2400" b="1">
                <a:solidFill>
                  <a:srgbClr val="FFFFFF"/>
                </a:solidFill>
                <a:ea typeface="宋体" pitchFamily="2" charset="-122"/>
              </a:endParaRPr>
            </a:p>
            <a:p>
              <a:pPr eaLnBrk="0" hangingPunct="0"/>
              <a:r>
                <a:rPr lang="zh-CN" altLang="en-US" sz="2400" b="1">
                  <a:solidFill>
                    <a:srgbClr val="FFFFFF"/>
                  </a:solidFill>
                  <a:ea typeface="宋体" pitchFamily="2" charset="-122"/>
                </a:rPr>
                <a:t>范围广泛</a:t>
              </a:r>
              <a:endParaRPr lang="en-US" altLang="zh-CN" sz="2400" b="1">
                <a:solidFill>
                  <a:srgbClr val="FFFFFF"/>
                </a:solidFill>
                <a:ea typeface="宋体" pitchFamily="2" charset="-122"/>
              </a:endParaRPr>
            </a:p>
          </p:txBody>
        </p:sp>
        <p:sp>
          <p:nvSpPr>
            <p:cNvPr id="8209" name="Text Box 15"/>
            <p:cNvSpPr txBox="1">
              <a:spLocks noChangeArrowheads="1"/>
            </p:cNvSpPr>
            <p:nvPr/>
          </p:nvSpPr>
          <p:spPr bwMode="auto">
            <a:xfrm>
              <a:off x="2064" y="2256"/>
              <a:ext cx="1452" cy="407"/>
            </a:xfrm>
            <a:prstGeom prst="rect">
              <a:avLst/>
            </a:prstGeom>
            <a:noFill/>
            <a:ln w="9525">
              <a:noFill/>
              <a:miter lim="800000"/>
              <a:headEnd/>
              <a:tailEnd/>
            </a:ln>
          </p:spPr>
          <p:txBody>
            <a:bodyPr>
              <a:spAutoFit/>
            </a:bodyPr>
            <a:lstStyle/>
            <a:p>
              <a:pPr algn="ctr" eaLnBrk="0" hangingPunct="0"/>
              <a:r>
                <a:rPr lang="zh-CN" altLang="en-US" sz="3600" b="1">
                  <a:solidFill>
                    <a:schemeClr val="tx2"/>
                  </a:solidFill>
                  <a:ea typeface="宋体" pitchFamily="2" charset="-122"/>
                </a:rPr>
                <a:t>优 势</a:t>
              </a:r>
              <a:endParaRPr lang="en-US" altLang="zh-CN" sz="3600" b="1">
                <a:solidFill>
                  <a:schemeClr val="tx2"/>
                </a:solidFill>
                <a:ea typeface="宋体" pitchFamily="2" charset="-122"/>
              </a:endParaRPr>
            </a:p>
          </p:txBody>
        </p:sp>
      </p:grpSp>
      <p:sp>
        <p:nvSpPr>
          <p:cNvPr id="8196" name="矩形 19"/>
          <p:cNvSpPr>
            <a:spLocks noChangeArrowheads="1"/>
          </p:cNvSpPr>
          <p:nvPr/>
        </p:nvSpPr>
        <p:spPr bwMode="auto">
          <a:xfrm>
            <a:off x="0" y="1143000"/>
            <a:ext cx="3878263" cy="584200"/>
          </a:xfrm>
          <a:prstGeom prst="rect">
            <a:avLst/>
          </a:prstGeom>
          <a:noFill/>
          <a:ln w="9525">
            <a:noFill/>
            <a:miter lim="800000"/>
            <a:headEnd/>
            <a:tailEnd/>
          </a:ln>
        </p:spPr>
        <p:txBody>
          <a:bodyPr wrap="none">
            <a:spAutoFit/>
          </a:bodyPr>
          <a:lstStyle/>
          <a:p>
            <a:r>
              <a:rPr lang="en-US" altLang="en-US" sz="3200">
                <a:solidFill>
                  <a:schemeClr val="tx2"/>
                </a:solidFill>
                <a:latin typeface="黑体" pitchFamily="2" charset="-122"/>
                <a:ea typeface="黑体" pitchFamily="2" charset="-122"/>
              </a:rPr>
              <a:t>3.1.2 </a:t>
            </a:r>
            <a:r>
              <a:rPr lang="zh-CN" altLang="en-US" sz="3200">
                <a:solidFill>
                  <a:schemeClr val="tx2"/>
                </a:solidFill>
                <a:latin typeface="黑体" pitchFamily="2" charset="-122"/>
                <a:ea typeface="黑体" pitchFamily="2" charset="-122"/>
              </a:rPr>
              <a:t>网上商店优势</a:t>
            </a:r>
          </a:p>
        </p:txBody>
      </p:sp>
      <p:sp>
        <p:nvSpPr>
          <p:cNvPr id="8197"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3.1 </a:t>
            </a:r>
            <a:r>
              <a:rPr lang="zh-CN" altLang="en-US" sz="4400" smtClean="0">
                <a:latin typeface="黑体" pitchFamily="2" charset="-122"/>
                <a:ea typeface="黑体" pitchFamily="2" charset="-122"/>
              </a:rPr>
              <a:t>网店运营方式</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3.1 </a:t>
            </a:r>
            <a:r>
              <a:rPr lang="zh-CN" altLang="en-US" sz="4400" smtClean="0">
                <a:latin typeface="黑体" pitchFamily="2" charset="-122"/>
                <a:ea typeface="黑体" pitchFamily="2" charset="-122"/>
              </a:rPr>
              <a:t>网店运营方式</a:t>
            </a:r>
          </a:p>
        </p:txBody>
      </p:sp>
      <p:sp>
        <p:nvSpPr>
          <p:cNvPr id="9219"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9220" name="TextBox 25"/>
          <p:cNvSpPr txBox="1">
            <a:spLocks noChangeArrowheads="1"/>
          </p:cNvSpPr>
          <p:nvPr/>
        </p:nvSpPr>
        <p:spPr bwMode="auto">
          <a:xfrm>
            <a:off x="304800" y="1905000"/>
            <a:ext cx="8534400" cy="4032250"/>
          </a:xfrm>
          <a:prstGeom prst="rect">
            <a:avLst/>
          </a:prstGeom>
          <a:noFill/>
          <a:ln w="9525">
            <a:noFill/>
            <a:miter lim="800000"/>
            <a:headEnd/>
            <a:tailEnd/>
          </a:ln>
        </p:spPr>
        <p:txBody>
          <a:bodyPr>
            <a:spAutoFit/>
          </a:bodyPr>
          <a:lstStyle/>
          <a:p>
            <a:r>
              <a:rPr lang="en-US" altLang="zh-CN" sz="2800">
                <a:ea typeface="宋体" pitchFamily="2" charset="-122"/>
              </a:rPr>
              <a:t>【</a:t>
            </a:r>
            <a:r>
              <a:rPr lang="zh-CN" altLang="en-US" sz="2800" b="1">
                <a:ea typeface="宋体" pitchFamily="2" charset="-122"/>
              </a:rPr>
              <a:t>教学互动</a:t>
            </a:r>
            <a:r>
              <a:rPr lang="en-US" altLang="zh-CN" sz="2800" b="1">
                <a:ea typeface="宋体" pitchFamily="2" charset="-122"/>
              </a:rPr>
              <a:t>3-1</a:t>
            </a:r>
            <a:r>
              <a:rPr lang="en-US" altLang="zh-CN" sz="2800">
                <a:ea typeface="宋体" pitchFamily="2" charset="-122"/>
              </a:rPr>
              <a:t>】</a:t>
            </a:r>
          </a:p>
          <a:p>
            <a:pPr algn="ctr">
              <a:lnSpc>
                <a:spcPct val="150000"/>
              </a:lnSpc>
            </a:pPr>
            <a:r>
              <a:rPr lang="zh-CN" altLang="en-US" sz="2800" b="1">
                <a:ea typeface="宋体" pitchFamily="2" charset="-122"/>
              </a:rPr>
              <a:t>互动问题</a:t>
            </a:r>
            <a:endParaRPr lang="zh-CN" altLang="en-US" sz="2800">
              <a:ea typeface="宋体" pitchFamily="2" charset="-122"/>
            </a:endParaRPr>
          </a:p>
          <a:p>
            <a:pPr>
              <a:lnSpc>
                <a:spcPct val="150000"/>
              </a:lnSpc>
            </a:pPr>
            <a:r>
              <a:rPr lang="zh-CN" altLang="en-US" sz="2800">
                <a:ea typeface="宋体" pitchFamily="2" charset="-122"/>
              </a:rPr>
              <a:t>       网络的方便快捷、覆盖面广等优点为网店的创建提供了诸多优于实体店的优势，但另一方面，网络是个虚拟的平台，买卖双方在不见面的情况下进行交易。请思考网络店铺的劣势。</a:t>
            </a:r>
          </a:p>
          <a:p>
            <a:endParaRPr lang="zh-CN" altLang="en-US">
              <a:ea typeface="宋体" pitchFamily="2" charset="-122"/>
            </a:endParaRPr>
          </a:p>
        </p:txBody>
      </p:sp>
      <p:sp>
        <p:nvSpPr>
          <p:cNvPr id="9221" name="矩形 19"/>
          <p:cNvSpPr>
            <a:spLocks noChangeArrowheads="1"/>
          </p:cNvSpPr>
          <p:nvPr/>
        </p:nvSpPr>
        <p:spPr bwMode="auto">
          <a:xfrm>
            <a:off x="0" y="1143000"/>
            <a:ext cx="3878263" cy="584200"/>
          </a:xfrm>
          <a:prstGeom prst="rect">
            <a:avLst/>
          </a:prstGeom>
          <a:noFill/>
          <a:ln w="9525">
            <a:noFill/>
            <a:miter lim="800000"/>
            <a:headEnd/>
            <a:tailEnd/>
          </a:ln>
        </p:spPr>
        <p:txBody>
          <a:bodyPr wrap="none">
            <a:spAutoFit/>
          </a:bodyPr>
          <a:lstStyle/>
          <a:p>
            <a:r>
              <a:rPr lang="en-US" altLang="en-US" sz="3200">
                <a:solidFill>
                  <a:schemeClr val="tx2"/>
                </a:solidFill>
                <a:latin typeface="黑体" pitchFamily="2" charset="-122"/>
                <a:ea typeface="黑体" pitchFamily="2" charset="-122"/>
              </a:rPr>
              <a:t>3.1.2 </a:t>
            </a:r>
            <a:r>
              <a:rPr lang="zh-CN" altLang="en-US" sz="3200">
                <a:solidFill>
                  <a:schemeClr val="tx2"/>
                </a:solidFill>
                <a:latin typeface="黑体" pitchFamily="2" charset="-122"/>
                <a:ea typeface="黑体" pitchFamily="2" charset="-122"/>
              </a:rPr>
              <a:t>网上商店优势</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3.1 </a:t>
            </a:r>
            <a:r>
              <a:rPr lang="zh-CN" altLang="en-US" sz="4400" smtClean="0">
                <a:latin typeface="黑体" pitchFamily="2" charset="-122"/>
                <a:ea typeface="黑体" pitchFamily="2" charset="-122"/>
              </a:rPr>
              <a:t>网店运营方式</a:t>
            </a:r>
          </a:p>
        </p:txBody>
      </p:sp>
      <p:sp>
        <p:nvSpPr>
          <p:cNvPr id="10243"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0244" name="矩形 22"/>
          <p:cNvSpPr>
            <a:spLocks noChangeArrowheads="1"/>
          </p:cNvSpPr>
          <p:nvPr/>
        </p:nvSpPr>
        <p:spPr bwMode="auto">
          <a:xfrm>
            <a:off x="0" y="1143000"/>
            <a:ext cx="4287838"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3.1.3 </a:t>
            </a:r>
            <a:r>
              <a:rPr lang="zh-CN" altLang="en-US" sz="3200">
                <a:solidFill>
                  <a:schemeClr val="tx2"/>
                </a:solidFill>
                <a:latin typeface="黑体" pitchFamily="2" charset="-122"/>
                <a:ea typeface="黑体" pitchFamily="2" charset="-122"/>
              </a:rPr>
              <a:t>网上商店的类型</a:t>
            </a:r>
          </a:p>
        </p:txBody>
      </p:sp>
      <p:graphicFrame>
        <p:nvGraphicFramePr>
          <p:cNvPr id="6" name="图示 5"/>
          <p:cNvGraphicFramePr/>
          <p:nvPr/>
        </p:nvGraphicFramePr>
        <p:xfrm>
          <a:off x="1143000" y="1905000"/>
          <a:ext cx="6096000" cy="330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0" y="228600"/>
            <a:ext cx="8305800" cy="563563"/>
          </a:xfrm>
        </p:spPr>
        <p:txBody>
          <a:bodyPr/>
          <a:lstStyle/>
          <a:p>
            <a:pPr algn="l"/>
            <a:r>
              <a:rPr lang="en-US" altLang="zh-CN" sz="4400" smtClean="0">
                <a:latin typeface="黑体" pitchFamily="2" charset="-122"/>
                <a:ea typeface="黑体" pitchFamily="2" charset="-122"/>
              </a:rPr>
              <a:t>3.1 </a:t>
            </a:r>
            <a:r>
              <a:rPr lang="zh-CN" altLang="en-US" sz="4400" smtClean="0">
                <a:latin typeface="黑体" pitchFamily="2" charset="-122"/>
                <a:ea typeface="黑体" pitchFamily="2" charset="-122"/>
              </a:rPr>
              <a:t>网店运营方式</a:t>
            </a:r>
          </a:p>
        </p:txBody>
      </p:sp>
      <p:sp>
        <p:nvSpPr>
          <p:cNvPr id="11267" name="AutoShape 7"/>
          <p:cNvSpPr>
            <a:spLocks noChangeAspect="1" noChangeArrowheads="1" noTextEdit="1"/>
          </p:cNvSpPr>
          <p:nvPr/>
        </p:nvSpPr>
        <p:spPr bwMode="gray">
          <a:xfrm flipH="1">
            <a:off x="4868863" y="3529013"/>
            <a:ext cx="909637" cy="1244600"/>
          </a:xfrm>
          <a:prstGeom prst="rect">
            <a:avLst/>
          </a:prstGeom>
          <a:noFill/>
          <a:ln w="9525">
            <a:noFill/>
            <a:miter lim="800000"/>
            <a:headEnd/>
            <a:tailEnd/>
          </a:ln>
        </p:spPr>
        <p:txBody>
          <a:bodyPr/>
          <a:lstStyle/>
          <a:p>
            <a:endParaRPr lang="zh-CN" altLang="en-US"/>
          </a:p>
        </p:txBody>
      </p:sp>
      <p:sp>
        <p:nvSpPr>
          <p:cNvPr id="11268" name="矩形 22"/>
          <p:cNvSpPr>
            <a:spLocks noChangeArrowheads="1"/>
          </p:cNvSpPr>
          <p:nvPr/>
        </p:nvSpPr>
        <p:spPr bwMode="auto">
          <a:xfrm>
            <a:off x="0" y="1143000"/>
            <a:ext cx="4287838" cy="584200"/>
          </a:xfrm>
          <a:prstGeom prst="rect">
            <a:avLst/>
          </a:prstGeom>
          <a:noFill/>
          <a:ln w="9525">
            <a:noFill/>
            <a:miter lim="800000"/>
            <a:headEnd/>
            <a:tailEnd/>
          </a:ln>
        </p:spPr>
        <p:txBody>
          <a:bodyPr wrap="none">
            <a:spAutoFit/>
          </a:bodyPr>
          <a:lstStyle/>
          <a:p>
            <a:r>
              <a:rPr lang="en-US" altLang="zh-CN" sz="3200">
                <a:solidFill>
                  <a:schemeClr val="tx2"/>
                </a:solidFill>
                <a:latin typeface="黑体" pitchFamily="2" charset="-122"/>
                <a:ea typeface="黑体" pitchFamily="2" charset="-122"/>
              </a:rPr>
              <a:t>3.1.3 </a:t>
            </a:r>
            <a:r>
              <a:rPr lang="zh-CN" altLang="en-US" sz="3200">
                <a:solidFill>
                  <a:schemeClr val="tx2"/>
                </a:solidFill>
                <a:latin typeface="黑体" pitchFamily="2" charset="-122"/>
                <a:ea typeface="黑体" pitchFamily="2" charset="-122"/>
              </a:rPr>
              <a:t>网上商店的类型</a:t>
            </a:r>
          </a:p>
        </p:txBody>
      </p:sp>
      <p:graphicFrame>
        <p:nvGraphicFramePr>
          <p:cNvPr id="6" name="表格 5"/>
          <p:cNvGraphicFramePr>
            <a:graphicFrameLocks noGrp="1"/>
          </p:cNvGraphicFramePr>
          <p:nvPr/>
        </p:nvGraphicFramePr>
        <p:xfrm>
          <a:off x="228600" y="2179638"/>
          <a:ext cx="8610600" cy="4679316"/>
        </p:xfrm>
        <a:graphic>
          <a:graphicData uri="http://schemas.openxmlformats.org/drawingml/2006/table">
            <a:tbl>
              <a:tblPr/>
              <a:tblGrid>
                <a:gridCol w="914400"/>
                <a:gridCol w="4826000"/>
                <a:gridCol w="2870200"/>
              </a:tblGrid>
              <a:tr h="238125">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endParaRPr kumimoji="0" lang="en-US" altLang="zh-CN" sz="1000" b="0" i="0" u="none" strike="noStrike" cap="none" normalizeH="0" baseline="0" smtClean="0">
                        <a:ln>
                          <a:noFill/>
                        </a:ln>
                        <a:solidFill>
                          <a:srgbClr val="000000"/>
                        </a:solidFill>
                        <a:effectLst/>
                        <a:latin typeface="楷体_GB2312" pitchFamily="49" charset="-122"/>
                        <a:ea typeface="楷体_GB2312" pitchFamily="49" charset="-122"/>
                        <a:cs typeface="Times New Roman" pitchFamily="18" charset="0"/>
                      </a:endParaRPr>
                    </a:p>
                  </a:txBody>
                  <a:tcPr marL="68580" marR="68580" marT="0" marB="0"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lnBlToTr>
                      <a:noFill/>
                    </a:lnBlToTr>
                    <a:noFill/>
                  </a:tcPr>
                </a:tc>
                <a:tc>
                  <a:txBody>
                    <a:bodyPr/>
                    <a:lstStyle/>
                    <a:p>
                      <a:pPr marL="0" marR="0" lvl="0" indent="40005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r>
                        <a:rPr kumimoji="0" lang="zh-CN" sz="16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天猫商城</a:t>
                      </a:r>
                      <a:endParaRPr kumimoji="0" lang="zh-CN" sz="1600" b="0" i="0" u="none" strike="noStrike" cap="none" normalizeH="0" baseline="0" smtClean="0">
                        <a:ln>
                          <a:noFill/>
                        </a:ln>
                        <a:solidFill>
                          <a:schemeClr val="tx1"/>
                        </a:solidFill>
                        <a:effectLst/>
                        <a:latin typeface="Times New Roman" pitchFamily="18" charset="0"/>
                        <a:ea typeface="Times New Roman" pitchFamily="18" charset="0"/>
                        <a:cs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0005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r>
                        <a:rPr kumimoji="0" lang="zh-CN" sz="16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个人网店</a:t>
                      </a:r>
                      <a:endParaRPr kumimoji="0" lang="zh-CN" sz="1600" b="0" i="0" u="none" strike="noStrike" cap="none" normalizeH="0" baseline="0" smtClean="0">
                        <a:ln>
                          <a:noFill/>
                        </a:ln>
                        <a:solidFill>
                          <a:schemeClr val="tx1"/>
                        </a:solidFill>
                        <a:effectLst/>
                        <a:latin typeface="Times New Roman" pitchFamily="18" charset="0"/>
                        <a:ea typeface="Times New Roman" pitchFamily="18" charset="0"/>
                        <a:cs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96863">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r>
                        <a:rPr kumimoji="0" lang="zh-CN" sz="20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类</a:t>
                      </a:r>
                      <a:r>
                        <a:rPr kumimoji="0" lang="zh-CN" altLang="en-US" sz="20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  </a:t>
                      </a:r>
                      <a:r>
                        <a:rPr kumimoji="0" lang="zh-CN" sz="20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型</a:t>
                      </a:r>
                      <a:endParaRPr kumimoji="0" lang="zh-CN" sz="2000" b="0" i="0" u="none" strike="noStrike" cap="none" normalizeH="0" baseline="0" smtClean="0">
                        <a:ln>
                          <a:noFill/>
                        </a:ln>
                        <a:solidFill>
                          <a:schemeClr val="tx1"/>
                        </a:solidFill>
                        <a:effectLst/>
                        <a:latin typeface="Times New Roman" pitchFamily="18" charset="0"/>
                        <a:ea typeface="Times New Roman" pitchFamily="18" charset="0"/>
                        <a:cs typeface="宋体" pitchFamily="2" charset="-122"/>
                      </a:endParaRPr>
                    </a:p>
                  </a:txBody>
                  <a:tcPr marL="68580" marR="68580" marT="0" marB="0"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r>
                        <a:rPr kumimoji="0" lang="en-US" altLang="zh-CN" sz="16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          B2C</a:t>
                      </a:r>
                      <a:endParaRPr kumimoji="0" lang="zh-CN" altLang="zh-CN" sz="1600" b="0" i="0" u="none" strike="noStrike" cap="none" normalizeH="0" baseline="0" smtClean="0">
                        <a:ln>
                          <a:noFill/>
                        </a:ln>
                        <a:solidFill>
                          <a:schemeClr val="tx1"/>
                        </a:solidFill>
                        <a:effectLst/>
                        <a:latin typeface="Times New Roman" pitchFamily="18" charset="0"/>
                        <a:ea typeface="Times New Roman" pitchFamily="18" charset="0"/>
                        <a:cs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r>
                        <a:rPr kumimoji="0" lang="en-US" altLang="zh-CN" sz="16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          C2C</a:t>
                      </a:r>
                      <a:endParaRPr kumimoji="0" lang="zh-CN" altLang="zh-CN" sz="1600" b="0" i="0" u="none" strike="noStrike" cap="none" normalizeH="0" baseline="0" smtClean="0">
                        <a:ln>
                          <a:noFill/>
                        </a:ln>
                        <a:solidFill>
                          <a:schemeClr val="tx1"/>
                        </a:solidFill>
                        <a:effectLst/>
                        <a:latin typeface="Times New Roman" pitchFamily="18" charset="0"/>
                        <a:ea typeface="Times New Roman" pitchFamily="18" charset="0"/>
                        <a:cs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93725">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r>
                        <a:rPr kumimoji="0" lang="zh-CN" sz="20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开设</a:t>
                      </a:r>
                      <a:endParaRPr kumimoji="0" lang="en-US" altLang="zh-CN" sz="20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r>
                        <a:rPr kumimoji="0" lang="zh-CN" sz="20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条件</a:t>
                      </a:r>
                      <a:endParaRPr kumimoji="0" lang="zh-CN" sz="2000" b="0" i="0" u="none" strike="noStrike" cap="none" normalizeH="0" baseline="0" smtClean="0">
                        <a:ln>
                          <a:noFill/>
                        </a:ln>
                        <a:solidFill>
                          <a:schemeClr val="tx1"/>
                        </a:solidFill>
                        <a:effectLst/>
                        <a:latin typeface="Times New Roman" pitchFamily="18" charset="0"/>
                        <a:ea typeface="Times New Roman" pitchFamily="18" charset="0"/>
                        <a:cs typeface="宋体" pitchFamily="2" charset="-122"/>
                      </a:endParaRPr>
                    </a:p>
                  </a:txBody>
                  <a:tcPr marL="68580" marR="68580" marT="0" marB="0"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r>
                        <a:rPr kumimoji="0" lang="zh-CN" sz="16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需要资质认证，要求必须是品牌、厂商或者是代理商</a:t>
                      </a:r>
                      <a:endParaRPr kumimoji="0" lang="zh-CN" sz="1600" b="0" i="0" u="none" strike="noStrike" cap="none" normalizeH="0" baseline="0" smtClean="0">
                        <a:ln>
                          <a:noFill/>
                        </a:ln>
                        <a:solidFill>
                          <a:schemeClr val="tx1"/>
                        </a:solidFill>
                        <a:effectLst/>
                        <a:latin typeface="Times New Roman" pitchFamily="18" charset="0"/>
                        <a:ea typeface="Times New Roman" pitchFamily="18" charset="0"/>
                        <a:cs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r>
                        <a:rPr kumimoji="0" lang="zh-CN" sz="16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只要通过个人身份认证，其他没有任何限制。</a:t>
                      </a:r>
                      <a:endParaRPr kumimoji="0" lang="zh-CN" sz="1600" b="0" i="0" u="none" strike="noStrike" cap="none" normalizeH="0" baseline="0" smtClean="0">
                        <a:ln>
                          <a:noFill/>
                        </a:ln>
                        <a:solidFill>
                          <a:schemeClr val="tx1"/>
                        </a:solidFill>
                        <a:effectLst/>
                        <a:latin typeface="Times New Roman" pitchFamily="18" charset="0"/>
                        <a:ea typeface="Times New Roman" pitchFamily="18" charset="0"/>
                        <a:cs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60538">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endParaRPr kumimoji="0" lang="en-US" altLang="zh-CN" sz="2000" b="0" i="0" u="none" strike="noStrike" cap="none" normalizeH="0" baseline="0" smtClean="0">
                        <a:ln>
                          <a:noFill/>
                        </a:ln>
                        <a:solidFill>
                          <a:srgbClr val="000000"/>
                        </a:solidFill>
                        <a:effectLst/>
                        <a:latin typeface="宋体" pitchFamily="2" charset="-122"/>
                        <a:ea typeface="宋体" pitchFamily="2" charset="-122"/>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r>
                        <a:rPr kumimoji="0" lang="zh-CN" sz="20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店铺</a:t>
                      </a:r>
                      <a:endParaRPr kumimoji="0" lang="en-US" altLang="zh-CN" sz="20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r>
                        <a:rPr kumimoji="0" lang="zh-CN" sz="20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类型</a:t>
                      </a:r>
                      <a:endParaRPr kumimoji="0" lang="zh-CN" sz="2000" b="0" i="0" u="none" strike="noStrike" cap="none" normalizeH="0" baseline="0" smtClean="0">
                        <a:ln>
                          <a:noFill/>
                        </a:ln>
                        <a:solidFill>
                          <a:schemeClr val="tx1"/>
                        </a:solidFill>
                        <a:effectLst/>
                        <a:latin typeface="Times New Roman" pitchFamily="18" charset="0"/>
                        <a:ea typeface="Times New Roman" pitchFamily="18" charset="0"/>
                        <a:cs typeface="宋体" pitchFamily="2" charset="-122"/>
                      </a:endParaRPr>
                    </a:p>
                  </a:txBody>
                  <a:tcPr marL="68580" marR="68580" marT="0" marB="0"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r>
                        <a:rPr kumimoji="0" lang="en-US" altLang="zh-CN" sz="16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1</a:t>
                      </a:r>
                      <a:r>
                        <a:rPr kumimoji="0" lang="zh-CN" sz="16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、旗舰店（品牌必须为企业自有，经营同一品牌，同一个一级目录下的所有商品）；</a:t>
                      </a:r>
                      <a:endParaRPr kumimoji="0" lang="zh-CN" sz="1600" b="0" i="0" u="none" strike="noStrike" cap="none" normalizeH="0" baseline="0" smtClean="0">
                        <a:ln>
                          <a:noFill/>
                        </a:ln>
                        <a:solidFill>
                          <a:schemeClr val="tx1"/>
                        </a:solidFill>
                        <a:effectLst/>
                        <a:latin typeface="Times New Roman" pitchFamily="18" charset="0"/>
                        <a:ea typeface="Times New Roman" pitchFamily="18" charset="0"/>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r>
                        <a:rPr kumimoji="0" lang="en-US" altLang="zh-CN" sz="16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2</a:t>
                      </a:r>
                      <a:r>
                        <a:rPr kumimoji="0" lang="zh-CN" sz="1600" b="0" i="0" u="none" strike="noStrike" cap="none" normalizeH="0" baseline="0" smtClean="0">
                          <a:ln>
                            <a:noFill/>
                          </a:ln>
                          <a:solidFill>
                            <a:srgbClr val="000000"/>
                          </a:solidFill>
                          <a:effectLst/>
                          <a:latin typeface="Times New Roman" pitchFamily="18" charset="0"/>
                          <a:ea typeface="宋体" pitchFamily="2" charset="-122"/>
                        </a:rPr>
                        <a:t>、专卖店（企业须取得品牌持有者的正式授权，经营授权品牌下同一一级类目内的所有商品）；</a:t>
                      </a:r>
                      <a:endParaRPr kumimoji="0" lang="zh-CN"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r>
                        <a:rPr kumimoji="0" lang="en-US" altLang="zh-CN" sz="16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3</a:t>
                      </a:r>
                      <a:r>
                        <a:rPr kumimoji="0" lang="zh-CN" sz="1600" b="0" i="0" u="none" strike="noStrike" cap="none" normalizeH="0" baseline="0" smtClean="0">
                          <a:ln>
                            <a:noFill/>
                          </a:ln>
                          <a:solidFill>
                            <a:srgbClr val="000000"/>
                          </a:solidFill>
                          <a:effectLst/>
                          <a:latin typeface="Times New Roman" pitchFamily="18" charset="0"/>
                          <a:ea typeface="宋体" pitchFamily="2" charset="-122"/>
                        </a:rPr>
                        <a:t>、专营店（企业须具有自有品牌或他人品牌的品牌资质，在天猫经营同一一级类目下经营的多个（至少两个）品牌）。</a:t>
                      </a:r>
                      <a:endParaRPr kumimoji="0" lang="zh-CN"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6675"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endParaRPr kumimoji="0" lang="en-US" altLang="zh-CN" sz="1600" b="0" i="0" u="none" strike="noStrike" cap="none" normalizeH="0" baseline="0" smtClean="0">
                        <a:ln>
                          <a:noFill/>
                        </a:ln>
                        <a:solidFill>
                          <a:srgbClr val="000000"/>
                        </a:solidFill>
                        <a:effectLst/>
                        <a:latin typeface="宋体" pitchFamily="2" charset="-122"/>
                        <a:ea typeface="宋体" pitchFamily="2" charset="-122"/>
                        <a:cs typeface="Times New Roman" pitchFamily="18" charset="0"/>
                      </a:endParaRPr>
                    </a:p>
                    <a:p>
                      <a:pPr marL="66675"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r>
                        <a:rPr kumimoji="0" lang="en-US" altLang="zh-CN" sz="16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C</a:t>
                      </a:r>
                      <a:r>
                        <a:rPr kumimoji="0" lang="zh-CN" sz="16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店都是个人开设的店铺，可以经营任何商品（违禁商品除外）。</a:t>
                      </a:r>
                      <a:endParaRPr kumimoji="0" lang="zh-CN" sz="1600" b="0" i="0" u="none" strike="noStrike" cap="none" normalizeH="0" baseline="0" smtClean="0">
                        <a:ln>
                          <a:noFill/>
                        </a:ln>
                        <a:solidFill>
                          <a:schemeClr val="tx1"/>
                        </a:solidFill>
                        <a:effectLst/>
                        <a:latin typeface="Times New Roman" pitchFamily="18" charset="0"/>
                        <a:ea typeface="Times New Roman" pitchFamily="18" charset="0"/>
                        <a:cs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60538">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endParaRPr kumimoji="0" lang="en-US" altLang="zh-CN" sz="2000" b="0" i="0" u="none" strike="noStrike" cap="none" normalizeH="0" baseline="0" smtClean="0">
                        <a:ln>
                          <a:noFill/>
                        </a:ln>
                        <a:solidFill>
                          <a:srgbClr val="000000"/>
                        </a:solidFill>
                        <a:effectLst/>
                        <a:latin typeface="楷体_GB2312" pitchFamily="49" charset="-122"/>
                        <a:ea typeface="楷体_GB2312" pitchFamily="49" charset="-122"/>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r>
                        <a:rPr kumimoji="0" lang="zh-CN" sz="20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收费</a:t>
                      </a:r>
                      <a:endParaRPr kumimoji="0" lang="en-US" altLang="zh-CN" sz="20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r>
                        <a:rPr kumimoji="0" lang="zh-CN" sz="20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标准</a:t>
                      </a:r>
                      <a:endParaRPr kumimoji="0" lang="zh-CN" sz="2000" b="0" i="0" u="none" strike="noStrike" cap="none" normalizeH="0" baseline="0" smtClean="0">
                        <a:ln>
                          <a:noFill/>
                        </a:ln>
                        <a:solidFill>
                          <a:schemeClr val="tx1"/>
                        </a:solidFill>
                        <a:effectLst/>
                        <a:latin typeface="Times New Roman" pitchFamily="18" charset="0"/>
                        <a:ea typeface="Times New Roman" pitchFamily="18" charset="0"/>
                        <a:cs typeface="宋体" pitchFamily="2" charset="-122"/>
                      </a:endParaRPr>
                    </a:p>
                  </a:txBody>
                  <a:tcPr marL="68580" marR="68580" marT="0" marB="0"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r>
                        <a:rPr kumimoji="0" lang="zh-CN" sz="16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天猫会收取一定的费用，如天猫商城的年费和服务费。</a:t>
                      </a:r>
                      <a:endParaRPr kumimoji="0" lang="zh-CN" sz="1600" b="0" i="0" u="none" strike="noStrike" cap="none" normalizeH="0" baseline="0" smtClean="0">
                        <a:ln>
                          <a:noFill/>
                        </a:ln>
                        <a:solidFill>
                          <a:schemeClr val="tx1"/>
                        </a:solidFill>
                        <a:effectLst/>
                        <a:latin typeface="Times New Roman" pitchFamily="18" charset="0"/>
                        <a:ea typeface="Times New Roman" pitchFamily="18" charset="0"/>
                        <a:cs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r>
                        <a:rPr kumimoji="0" lang="en-US" altLang="zh-CN" sz="16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1</a:t>
                      </a:r>
                      <a:r>
                        <a:rPr kumimoji="0" lang="zh-CN" sz="1600" b="0" i="0" u="none" strike="noStrike" cap="none" normalizeH="0" baseline="0" smtClean="0">
                          <a:ln>
                            <a:noFill/>
                          </a:ln>
                          <a:solidFill>
                            <a:srgbClr val="000000"/>
                          </a:solidFill>
                          <a:effectLst/>
                          <a:latin typeface="Times New Roman" pitchFamily="18" charset="0"/>
                          <a:ea typeface="宋体" pitchFamily="2" charset="-122"/>
                        </a:rPr>
                        <a:t>、年费分为</a:t>
                      </a:r>
                      <a:r>
                        <a:rPr kumimoji="0" lang="en-US" altLang="zh-CN" sz="1600" b="0" i="0" u="none" strike="noStrike" cap="none" normalizeH="0" baseline="0" smtClean="0">
                          <a:ln>
                            <a:noFill/>
                          </a:ln>
                          <a:solidFill>
                            <a:srgbClr val="000000"/>
                          </a:solidFill>
                          <a:effectLst/>
                          <a:latin typeface="Times New Roman" pitchFamily="18" charset="0"/>
                          <a:ea typeface="宋体" pitchFamily="2" charset="-122"/>
                        </a:rPr>
                        <a:t>3</a:t>
                      </a:r>
                      <a:r>
                        <a:rPr kumimoji="0" lang="zh-CN" sz="1600" b="0" i="0" u="none" strike="noStrike" cap="none" normalizeH="0" baseline="0" smtClean="0">
                          <a:ln>
                            <a:noFill/>
                          </a:ln>
                          <a:solidFill>
                            <a:srgbClr val="000000"/>
                          </a:solidFill>
                          <a:effectLst/>
                          <a:latin typeface="Times New Roman" pitchFamily="18" charset="0"/>
                          <a:ea typeface="宋体" pitchFamily="2" charset="-122"/>
                        </a:rPr>
                        <a:t>万和</a:t>
                      </a:r>
                      <a:r>
                        <a:rPr kumimoji="0" lang="en-US" altLang="zh-CN" sz="1600" b="0" i="0" u="none" strike="noStrike" cap="none" normalizeH="0" baseline="0" smtClean="0">
                          <a:ln>
                            <a:noFill/>
                          </a:ln>
                          <a:solidFill>
                            <a:srgbClr val="000000"/>
                          </a:solidFill>
                          <a:effectLst/>
                          <a:latin typeface="Times New Roman" pitchFamily="18" charset="0"/>
                          <a:ea typeface="宋体" pitchFamily="2" charset="-122"/>
                        </a:rPr>
                        <a:t>6</a:t>
                      </a:r>
                      <a:r>
                        <a:rPr kumimoji="0" lang="zh-CN" sz="1600" b="0" i="0" u="none" strike="noStrike" cap="none" normalizeH="0" baseline="0" smtClean="0">
                          <a:ln>
                            <a:noFill/>
                          </a:ln>
                          <a:solidFill>
                            <a:srgbClr val="000000"/>
                          </a:solidFill>
                          <a:effectLst/>
                          <a:latin typeface="Times New Roman" pitchFamily="18" charset="0"/>
                          <a:ea typeface="宋体" pitchFamily="2" charset="-122"/>
                        </a:rPr>
                        <a:t>万两档，天猫将对年费有条件地向商家返还，返还方式上参照店铺评分和年销售额两项指标，返还的比例为</a:t>
                      </a:r>
                      <a:r>
                        <a:rPr kumimoji="0" lang="en-US" altLang="zh-CN" sz="1600" b="0" i="0" u="none" strike="noStrike" cap="none" normalizeH="0" baseline="0" smtClean="0">
                          <a:ln>
                            <a:noFill/>
                          </a:ln>
                          <a:solidFill>
                            <a:srgbClr val="000000"/>
                          </a:solidFill>
                          <a:effectLst/>
                          <a:latin typeface="Times New Roman" pitchFamily="18" charset="0"/>
                          <a:ea typeface="宋体" pitchFamily="2" charset="-122"/>
                        </a:rPr>
                        <a:t>50%</a:t>
                      </a:r>
                      <a:r>
                        <a:rPr kumimoji="0" lang="zh-CN" sz="1600" b="0" i="0" u="none" strike="noStrike" cap="none" normalizeH="0" baseline="0" smtClean="0">
                          <a:ln>
                            <a:noFill/>
                          </a:ln>
                          <a:solidFill>
                            <a:srgbClr val="000000"/>
                          </a:solidFill>
                          <a:effectLst/>
                          <a:latin typeface="Times New Roman" pitchFamily="18" charset="0"/>
                          <a:ea typeface="宋体" pitchFamily="2" charset="-122"/>
                        </a:rPr>
                        <a:t>和</a:t>
                      </a:r>
                      <a:r>
                        <a:rPr kumimoji="0" lang="en-US" altLang="zh-CN" sz="1600" b="0" i="0" u="none" strike="noStrike" cap="none" normalizeH="0" baseline="0" smtClean="0">
                          <a:ln>
                            <a:noFill/>
                          </a:ln>
                          <a:solidFill>
                            <a:srgbClr val="000000"/>
                          </a:solidFill>
                          <a:effectLst/>
                          <a:latin typeface="Times New Roman" pitchFamily="18" charset="0"/>
                          <a:ea typeface="宋体" pitchFamily="2" charset="-122"/>
                        </a:rPr>
                        <a:t>100%</a:t>
                      </a:r>
                      <a:r>
                        <a:rPr kumimoji="0" lang="zh-CN" sz="1600" b="0" i="0" u="none" strike="noStrike" cap="none" normalizeH="0" baseline="0" smtClean="0">
                          <a:ln>
                            <a:noFill/>
                          </a:ln>
                          <a:solidFill>
                            <a:srgbClr val="000000"/>
                          </a:solidFill>
                          <a:effectLst/>
                          <a:latin typeface="Times New Roman" pitchFamily="18" charset="0"/>
                          <a:ea typeface="宋体" pitchFamily="2" charset="-122"/>
                        </a:rPr>
                        <a:t>两档。</a:t>
                      </a:r>
                      <a:endParaRPr kumimoji="0" lang="zh-CN"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r>
                        <a:rPr kumimoji="0" lang="en-US" altLang="zh-CN" sz="16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2</a:t>
                      </a:r>
                      <a:r>
                        <a:rPr kumimoji="0" lang="zh-CN" sz="1600" b="0" i="0" u="none" strike="noStrike" cap="none" normalizeH="0" baseline="0" smtClean="0">
                          <a:ln>
                            <a:noFill/>
                          </a:ln>
                          <a:solidFill>
                            <a:srgbClr val="000000"/>
                          </a:solidFill>
                          <a:effectLst/>
                          <a:latin typeface="Times New Roman" pitchFamily="18" charset="0"/>
                          <a:ea typeface="宋体" pitchFamily="2" charset="-122"/>
                        </a:rPr>
                        <a:t>、服务费</a:t>
                      </a:r>
                      <a:r>
                        <a:rPr kumimoji="0" lang="en-US" altLang="zh-CN" sz="1600" b="0" i="0" u="none" strike="noStrike" cap="none" normalizeH="0" baseline="0" smtClean="0">
                          <a:ln>
                            <a:noFill/>
                          </a:ln>
                          <a:solidFill>
                            <a:srgbClr val="000000"/>
                          </a:solidFill>
                          <a:effectLst/>
                          <a:latin typeface="Times New Roman" pitchFamily="18" charset="0"/>
                          <a:ea typeface="宋体" pitchFamily="2" charset="-122"/>
                        </a:rPr>
                        <a:t>=</a:t>
                      </a:r>
                      <a:r>
                        <a:rPr kumimoji="0" lang="zh-CN" sz="1600" b="0" i="0" u="none" strike="noStrike" cap="none" normalizeH="0" baseline="0" smtClean="0">
                          <a:ln>
                            <a:noFill/>
                          </a:ln>
                          <a:solidFill>
                            <a:srgbClr val="000000"/>
                          </a:solidFill>
                          <a:effectLst/>
                          <a:latin typeface="Times New Roman" pitchFamily="18" charset="0"/>
                          <a:ea typeface="宋体" pitchFamily="2" charset="-122"/>
                        </a:rPr>
                        <a:t>扣点</a:t>
                      </a:r>
                      <a:r>
                        <a:rPr kumimoji="0" lang="zh-CN" altLang="en-US" sz="1600" b="0" i="0" u="none" strike="noStrike" cap="none" normalizeH="0" baseline="0" smtClean="0">
                          <a:ln>
                            <a:noFill/>
                          </a:ln>
                          <a:solidFill>
                            <a:srgbClr val="000000"/>
                          </a:solidFill>
                          <a:effectLst/>
                          <a:latin typeface="Times New Roman" pitchFamily="18" charset="0"/>
                          <a:ea typeface="宋体" pitchFamily="2" charset="-122"/>
                        </a:rPr>
                        <a:t>*</a:t>
                      </a:r>
                      <a:r>
                        <a:rPr kumimoji="0" lang="zh-CN" sz="1600" b="0" i="0" u="none" strike="noStrike" cap="none" normalizeH="0" baseline="0" smtClean="0">
                          <a:ln>
                            <a:noFill/>
                          </a:ln>
                          <a:solidFill>
                            <a:srgbClr val="000000"/>
                          </a:solidFill>
                          <a:effectLst/>
                          <a:latin typeface="Times New Roman" pitchFamily="18" charset="0"/>
                          <a:ea typeface="宋体" pitchFamily="2" charset="-122"/>
                        </a:rPr>
                        <a:t>交易额。不同类目有不同的扣点标准，服务费只在商家产生交易后才收取服务费。</a:t>
                      </a:r>
                      <a:endParaRPr kumimoji="0" lang="zh-CN" sz="16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endParaRPr kumimoji="0" lang="en-US" altLang="zh-CN" sz="1600" b="0" i="0" u="none" strike="noStrike" cap="none" normalizeH="0" baseline="0" smtClean="0">
                        <a:ln>
                          <a:noFill/>
                        </a:ln>
                        <a:solidFill>
                          <a:srgbClr val="000000"/>
                        </a:solidFill>
                        <a:effectLst/>
                        <a:latin typeface="宋体" pitchFamily="2" charset="-122"/>
                        <a:ea typeface="宋体" pitchFamily="2" charset="-122"/>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r>
                        <a:rPr kumimoji="0" lang="zh-CN" sz="16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大部分</a:t>
                      </a:r>
                      <a:r>
                        <a:rPr kumimoji="0" lang="en-US" altLang="zh-CN" sz="16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C</a:t>
                      </a:r>
                      <a:r>
                        <a:rPr kumimoji="0" lang="zh-CN" sz="16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店都是免费的，有的会收取一些商品上架费，其他费用如网店宣传推广费则由掌柜根据网店实际情况考虑是否投入资金参与这些项目。</a:t>
                      </a:r>
                      <a:endParaRPr kumimoji="0" lang="zh-CN" sz="1600" b="0" i="0" u="none" strike="noStrike" cap="none" normalizeH="0" baseline="0" smtClean="0">
                        <a:ln>
                          <a:noFill/>
                        </a:ln>
                        <a:solidFill>
                          <a:schemeClr val="tx1"/>
                        </a:solidFill>
                        <a:effectLst/>
                        <a:latin typeface="Times New Roman" pitchFamily="18" charset="0"/>
                        <a:ea typeface="Times New Roman" pitchFamily="18" charset="0"/>
                        <a:cs typeface="宋体"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1294" name="矩形 7"/>
          <p:cNvSpPr>
            <a:spLocks noChangeArrowheads="1"/>
          </p:cNvSpPr>
          <p:nvPr/>
        </p:nvSpPr>
        <p:spPr bwMode="auto">
          <a:xfrm>
            <a:off x="2438400" y="1676400"/>
            <a:ext cx="4394200" cy="523875"/>
          </a:xfrm>
          <a:prstGeom prst="rect">
            <a:avLst/>
          </a:prstGeom>
          <a:noFill/>
          <a:ln w="9525">
            <a:noFill/>
            <a:miter lim="800000"/>
            <a:headEnd/>
            <a:tailEnd/>
          </a:ln>
        </p:spPr>
        <p:txBody>
          <a:bodyPr wrap="none">
            <a:spAutoFit/>
          </a:bodyPr>
          <a:lstStyle/>
          <a:p>
            <a:r>
              <a:rPr lang="zh-CN" altLang="en-US" sz="2800" b="1">
                <a:solidFill>
                  <a:schemeClr val="tx2"/>
                </a:solidFill>
                <a:ea typeface="宋体" pitchFamily="2" charset="-122"/>
              </a:rPr>
              <a:t>天猫店铺与</a:t>
            </a:r>
            <a:r>
              <a:rPr lang="en-US" altLang="zh-CN" sz="2800" b="1">
                <a:solidFill>
                  <a:schemeClr val="tx2"/>
                </a:solidFill>
                <a:ea typeface="宋体" pitchFamily="2" charset="-122"/>
              </a:rPr>
              <a:t>C</a:t>
            </a:r>
            <a:r>
              <a:rPr lang="zh-CN" altLang="en-US" sz="2800" b="1">
                <a:solidFill>
                  <a:schemeClr val="tx2"/>
                </a:solidFill>
                <a:ea typeface="宋体" pitchFamily="2" charset="-122"/>
              </a:rPr>
              <a:t>店之间的区别</a:t>
            </a:r>
          </a:p>
        </p:txBody>
      </p:sp>
      <p:sp>
        <p:nvSpPr>
          <p:cNvPr id="11295" name="矩形 8"/>
          <p:cNvSpPr>
            <a:spLocks noChangeArrowheads="1"/>
          </p:cNvSpPr>
          <p:nvPr/>
        </p:nvSpPr>
        <p:spPr bwMode="auto">
          <a:xfrm>
            <a:off x="-228600" y="1676400"/>
            <a:ext cx="2778125" cy="523875"/>
          </a:xfrm>
          <a:prstGeom prst="rect">
            <a:avLst/>
          </a:prstGeom>
          <a:noFill/>
          <a:ln w="9525">
            <a:noFill/>
            <a:miter lim="800000"/>
            <a:headEnd/>
            <a:tailEnd/>
          </a:ln>
        </p:spPr>
        <p:txBody>
          <a:bodyPr wrap="none">
            <a:spAutoFit/>
          </a:bodyPr>
          <a:lstStyle/>
          <a:p>
            <a:pPr indent="266700" eaLnBrk="0" hangingPunct="0">
              <a:tabLst>
                <a:tab pos="266700" algn="l"/>
                <a:tab pos="533400" algn="l"/>
                <a:tab pos="800100" algn="l"/>
                <a:tab pos="1066800" algn="l"/>
                <a:tab pos="1333500" algn="l"/>
                <a:tab pos="1600200" algn="l"/>
                <a:tab pos="1866900" algn="l"/>
                <a:tab pos="2133600" algn="l"/>
                <a:tab pos="2400300" algn="l"/>
                <a:tab pos="2667000" algn="l"/>
                <a:tab pos="2933700" algn="l"/>
                <a:tab pos="3200400" algn="l"/>
                <a:tab pos="3467100" algn="l"/>
                <a:tab pos="3733800" algn="l"/>
              </a:tabLst>
            </a:pPr>
            <a:r>
              <a:rPr lang="en-US" altLang="zh-CN" sz="2800" b="1">
                <a:solidFill>
                  <a:schemeClr val="tx2"/>
                </a:solidFill>
                <a:ea typeface="宋体" pitchFamily="2" charset="-122"/>
              </a:rPr>
              <a:t>【</a:t>
            </a:r>
            <a:r>
              <a:rPr lang="zh-CN" altLang="en-US" sz="2800" b="1">
                <a:solidFill>
                  <a:schemeClr val="tx2"/>
                </a:solidFill>
                <a:ea typeface="宋体" pitchFamily="2" charset="-122"/>
              </a:rPr>
              <a:t>小知识</a:t>
            </a:r>
            <a:r>
              <a:rPr lang="en-US" altLang="zh-CN" sz="2800" b="1">
                <a:solidFill>
                  <a:schemeClr val="tx2"/>
                </a:solidFill>
                <a:ea typeface="宋体" pitchFamily="2" charset="-122"/>
              </a:rPr>
              <a:t>3-1】</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任务3 网店运营（改）">
  <a:themeElements>
    <a:clrScheme name="Default Design 3">
      <a:dk1>
        <a:srgbClr val="29698D"/>
      </a:dk1>
      <a:lt1>
        <a:srgbClr val="FFFFFF"/>
      </a:lt1>
      <a:dk2>
        <a:srgbClr val="000000"/>
      </a:dk2>
      <a:lt2>
        <a:srgbClr val="D6E1E2"/>
      </a:lt2>
      <a:accent1>
        <a:srgbClr val="0099CC"/>
      </a:accent1>
      <a:accent2>
        <a:srgbClr val="FF9900"/>
      </a:accent2>
      <a:accent3>
        <a:srgbClr val="FFFFFF"/>
      </a:accent3>
      <a:accent4>
        <a:srgbClr val="215978"/>
      </a:accent4>
      <a:accent5>
        <a:srgbClr val="AACAE2"/>
      </a:accent5>
      <a:accent6>
        <a:srgbClr val="E78A00"/>
      </a:accent6>
      <a:hlink>
        <a:srgbClr val="669900"/>
      </a:hlink>
      <a:folHlink>
        <a:srgbClr val="83A6A7"/>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29698D"/>
        </a:dk1>
        <a:lt1>
          <a:srgbClr val="FFFFFF"/>
        </a:lt1>
        <a:dk2>
          <a:srgbClr val="000000"/>
        </a:dk2>
        <a:lt2>
          <a:srgbClr val="D6E1E2"/>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Default Design 2">
        <a:dk1>
          <a:srgbClr val="666699"/>
        </a:dk1>
        <a:lt1>
          <a:srgbClr val="FFFFFF"/>
        </a:lt1>
        <a:dk2>
          <a:srgbClr val="000000"/>
        </a:dk2>
        <a:lt2>
          <a:srgbClr val="F7F4D5"/>
        </a:lt2>
        <a:accent1>
          <a:srgbClr val="72B88E"/>
        </a:accent1>
        <a:accent2>
          <a:srgbClr val="917FC9"/>
        </a:accent2>
        <a:accent3>
          <a:srgbClr val="FFFFFF"/>
        </a:accent3>
        <a:accent4>
          <a:srgbClr val="565682"/>
        </a:accent4>
        <a:accent5>
          <a:srgbClr val="BCD8C6"/>
        </a:accent5>
        <a:accent6>
          <a:srgbClr val="8372B6"/>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Default Design 3">
        <a:dk1>
          <a:srgbClr val="29698D"/>
        </a:dk1>
        <a:lt1>
          <a:srgbClr val="FFFFFF"/>
        </a:lt1>
        <a:dk2>
          <a:srgbClr val="000000"/>
        </a:dk2>
        <a:lt2>
          <a:srgbClr val="D6E1E2"/>
        </a:lt2>
        <a:accent1>
          <a:srgbClr val="0099CC"/>
        </a:accent1>
        <a:accent2>
          <a:srgbClr val="FF9900"/>
        </a:accent2>
        <a:accent3>
          <a:srgbClr val="FFFFFF"/>
        </a:accent3>
        <a:accent4>
          <a:srgbClr val="215978"/>
        </a:accent4>
        <a:accent5>
          <a:srgbClr val="AACAE2"/>
        </a:accent5>
        <a:accent6>
          <a:srgbClr val="E78A00"/>
        </a:accent6>
        <a:hlink>
          <a:srgbClr val="669900"/>
        </a:hlink>
        <a:folHlink>
          <a:srgbClr val="83A6A7"/>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任务3 网店运营（改）</Template>
  <TotalTime>1</TotalTime>
  <Words>1245</Words>
  <Application>Microsoft Office PowerPoint</Application>
  <PresentationFormat>全屏显示(4:3)</PresentationFormat>
  <Paragraphs>168</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任务3 网店运营（改）</vt:lpstr>
      <vt:lpstr>任务三 网 店 运 营 </vt:lpstr>
      <vt:lpstr>学习要点</vt:lpstr>
      <vt:lpstr>引 例</vt:lpstr>
      <vt:lpstr>3.1网络运营方式</vt:lpstr>
      <vt:lpstr>3.1 网店运营方式</vt:lpstr>
      <vt:lpstr>3.1 网店运营方式</vt:lpstr>
      <vt:lpstr>3.1 网店运营方式</vt:lpstr>
      <vt:lpstr>3.1 网店运营方式</vt:lpstr>
      <vt:lpstr>3.1 网店运营方式</vt:lpstr>
      <vt:lpstr>3.1 网店运营方式</vt:lpstr>
      <vt:lpstr>3.2网络运营策略</vt:lpstr>
      <vt:lpstr>3.2 网店运营策略</vt:lpstr>
      <vt:lpstr>3.2 网店运营策略</vt:lpstr>
      <vt:lpstr>3.2 网店运营策略</vt:lpstr>
      <vt:lpstr>3.2 网店运营策略</vt:lpstr>
      <vt:lpstr>3.2 网店运营策略</vt:lpstr>
      <vt:lpstr>3.2 网店运营策略</vt:lpstr>
      <vt:lpstr>3.2 网店运营策略</vt:lpstr>
      <vt:lpstr>3.2 网店运营策略</vt:lpstr>
      <vt:lpstr>本任务小结</vt:lpstr>
      <vt:lpstr>幻灯片 21</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任务三 网 店 运 营 </dc:title>
  <dc:creator>微软用户</dc:creator>
  <cp:lastModifiedBy>微软用户</cp:lastModifiedBy>
  <cp:revision>3</cp:revision>
  <dcterms:created xsi:type="dcterms:W3CDTF">2015-09-09T10:39:46Z</dcterms:created>
  <dcterms:modified xsi:type="dcterms:W3CDTF">2015-09-09T10:49:17Z</dcterms:modified>
</cp:coreProperties>
</file>