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5" r:id="rId1"/>
  </p:sldMasterIdLst>
  <p:notesMasterIdLst>
    <p:notesMasterId r:id="rId12"/>
  </p:notesMasterIdLst>
  <p:handoutMasterIdLst>
    <p:handoutMasterId r:id="rId13"/>
  </p:handoutMasterIdLst>
  <p:sldIdLst>
    <p:sldId id="336" r:id="rId2"/>
    <p:sldId id="393" r:id="rId3"/>
    <p:sldId id="381" r:id="rId4"/>
    <p:sldId id="389" r:id="rId5"/>
    <p:sldId id="391" r:id="rId6"/>
    <p:sldId id="387" r:id="rId7"/>
    <p:sldId id="392" r:id="rId8"/>
    <p:sldId id="385" r:id="rId9"/>
    <p:sldId id="386" r:id="rId10"/>
    <p:sldId id="339" r:id="rId11"/>
  </p:sldIdLst>
  <p:sldSz cx="9144000" cy="5143500" type="screen16x9"/>
  <p:notesSz cx="6858000" cy="9144000"/>
  <p:defaultTextStyle>
    <a:defPPr>
      <a:defRPr lang="en-GB"/>
    </a:defPPr>
    <a:lvl1pPr algn="ctr" rtl="0" eaLnBrk="0" fontAlgn="base" hangingPunct="0">
      <a:spcBef>
        <a:spcPct val="50000"/>
      </a:spcBef>
      <a:spcAft>
        <a:spcPct val="0"/>
      </a:spcAft>
      <a:defRPr sz="3700" kern="1200">
        <a:solidFill>
          <a:srgbClr val="000000"/>
        </a:solidFill>
        <a:latin typeface="Arial" charset="0"/>
        <a:ea typeface="宋体" charset="-122"/>
        <a:cs typeface="+mn-cs"/>
      </a:defRPr>
    </a:lvl1pPr>
    <a:lvl2pPr marL="389626" algn="ctr" rtl="0" eaLnBrk="0" fontAlgn="base" hangingPunct="0">
      <a:spcBef>
        <a:spcPct val="50000"/>
      </a:spcBef>
      <a:spcAft>
        <a:spcPct val="0"/>
      </a:spcAft>
      <a:defRPr sz="3700" kern="1200">
        <a:solidFill>
          <a:srgbClr val="000000"/>
        </a:solidFill>
        <a:latin typeface="Arial" charset="0"/>
        <a:ea typeface="宋体" charset="-122"/>
        <a:cs typeface="+mn-cs"/>
      </a:defRPr>
    </a:lvl2pPr>
    <a:lvl3pPr marL="779252" algn="ctr" rtl="0" eaLnBrk="0" fontAlgn="base" hangingPunct="0">
      <a:spcBef>
        <a:spcPct val="50000"/>
      </a:spcBef>
      <a:spcAft>
        <a:spcPct val="0"/>
      </a:spcAft>
      <a:defRPr sz="3700" kern="1200">
        <a:solidFill>
          <a:srgbClr val="000000"/>
        </a:solidFill>
        <a:latin typeface="Arial" charset="0"/>
        <a:ea typeface="宋体" charset="-122"/>
        <a:cs typeface="+mn-cs"/>
      </a:defRPr>
    </a:lvl3pPr>
    <a:lvl4pPr marL="1168878" algn="ctr" rtl="0" eaLnBrk="0" fontAlgn="base" hangingPunct="0">
      <a:spcBef>
        <a:spcPct val="50000"/>
      </a:spcBef>
      <a:spcAft>
        <a:spcPct val="0"/>
      </a:spcAft>
      <a:defRPr sz="3700" kern="1200">
        <a:solidFill>
          <a:srgbClr val="000000"/>
        </a:solidFill>
        <a:latin typeface="Arial" charset="0"/>
        <a:ea typeface="宋体" charset="-122"/>
        <a:cs typeface="+mn-cs"/>
      </a:defRPr>
    </a:lvl4pPr>
    <a:lvl5pPr marL="1558503" algn="ctr" rtl="0" eaLnBrk="0" fontAlgn="base" hangingPunct="0">
      <a:spcBef>
        <a:spcPct val="50000"/>
      </a:spcBef>
      <a:spcAft>
        <a:spcPct val="0"/>
      </a:spcAft>
      <a:defRPr sz="3700" kern="1200">
        <a:solidFill>
          <a:srgbClr val="000000"/>
        </a:solidFill>
        <a:latin typeface="Arial" charset="0"/>
        <a:ea typeface="宋体" charset="-122"/>
        <a:cs typeface="+mn-cs"/>
      </a:defRPr>
    </a:lvl5pPr>
    <a:lvl6pPr marL="1948129" algn="l" defTabSz="779252" rtl="0" eaLnBrk="1" latinLnBrk="0" hangingPunct="1">
      <a:defRPr sz="3700" kern="1200">
        <a:solidFill>
          <a:srgbClr val="000000"/>
        </a:solidFill>
        <a:latin typeface="Arial" charset="0"/>
        <a:ea typeface="宋体" charset="-122"/>
        <a:cs typeface="+mn-cs"/>
      </a:defRPr>
    </a:lvl6pPr>
    <a:lvl7pPr marL="2337755" algn="l" defTabSz="779252" rtl="0" eaLnBrk="1" latinLnBrk="0" hangingPunct="1">
      <a:defRPr sz="3700" kern="1200">
        <a:solidFill>
          <a:srgbClr val="000000"/>
        </a:solidFill>
        <a:latin typeface="Arial" charset="0"/>
        <a:ea typeface="宋体" charset="-122"/>
        <a:cs typeface="+mn-cs"/>
      </a:defRPr>
    </a:lvl7pPr>
    <a:lvl8pPr marL="2727381" algn="l" defTabSz="779252" rtl="0" eaLnBrk="1" latinLnBrk="0" hangingPunct="1">
      <a:defRPr sz="3700" kern="1200">
        <a:solidFill>
          <a:srgbClr val="000000"/>
        </a:solidFill>
        <a:latin typeface="Arial" charset="0"/>
        <a:ea typeface="宋体" charset="-122"/>
        <a:cs typeface="+mn-cs"/>
      </a:defRPr>
    </a:lvl8pPr>
    <a:lvl9pPr marL="3117007" algn="l" defTabSz="779252" rtl="0" eaLnBrk="1" latinLnBrk="0" hangingPunct="1">
      <a:defRPr sz="3700" kern="1200">
        <a:solidFill>
          <a:srgbClr val="000000"/>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336699"/>
    <a:srgbClr val="006699"/>
    <a:srgbClr val="0066CC"/>
    <a:srgbClr val="007CA8"/>
    <a:srgbClr val="157BC1"/>
    <a:srgbClr val="0099CC"/>
    <a:srgbClr val="CCFFFF"/>
    <a:srgbClr val="0033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323" autoAdjust="0"/>
    <p:restoredTop sz="94683" autoAdjust="0"/>
  </p:normalViewPr>
  <p:slideViewPr>
    <p:cSldViewPr>
      <p:cViewPr varScale="1">
        <p:scale>
          <a:sx n="88" d="100"/>
          <a:sy n="88" d="100"/>
        </p:scale>
        <p:origin x="-642"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07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r>
              <a:rPr lang="zh-CN" altLang="en-US"/>
              <a:t>没</a:t>
            </a:r>
          </a:p>
        </p:txBody>
      </p:sp>
      <p:sp>
        <p:nvSpPr>
          <p:cNvPr id="2007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endParaRPr lang="en-US" altLang="zh-CN" dirty="0"/>
          </a:p>
        </p:txBody>
      </p:sp>
      <p:sp>
        <p:nvSpPr>
          <p:cNvPr id="2007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endParaRPr lang="en-US" altLang="zh-CN" dirty="0"/>
          </a:p>
        </p:txBody>
      </p:sp>
      <p:sp>
        <p:nvSpPr>
          <p:cNvPr id="2007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fld id="{C5975CBF-048D-4371-9AC6-3442A581D2B0}" type="slidenum">
              <a:rPr lang="zh-CN" altLang="en-US"/>
              <a:pPr>
                <a:defRPr/>
              </a:pPr>
              <a:t>‹#›</a:t>
            </a:fld>
            <a:endParaRPr lang="en-US" altLang="zh-CN" dirty="0"/>
          </a:p>
        </p:txBody>
      </p:sp>
    </p:spTree>
    <p:extLst>
      <p:ext uri="{BB962C8B-B14F-4D97-AF65-F5344CB8AC3E}">
        <p14:creationId xmlns:p14="http://schemas.microsoft.com/office/powerpoint/2010/main" xmlns="" val="16635533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200">
                <a:solidFill>
                  <a:schemeClr val="tx1"/>
                </a:solidFill>
                <a:latin typeface="Times" pitchFamily="18" charset="0"/>
                <a:ea typeface="宋体" pitchFamily="2" charset="-122"/>
              </a:defRPr>
            </a:lvl1pPr>
          </a:lstStyle>
          <a:p>
            <a:pPr>
              <a:defRPr/>
            </a:pPr>
            <a:r>
              <a:rPr lang="zh-CN" altLang="en-GB"/>
              <a:t>没</a:t>
            </a:r>
          </a:p>
        </p:txBody>
      </p:sp>
      <p:sp>
        <p:nvSpPr>
          <p:cNvPr id="532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latin typeface="Times" pitchFamily="18" charset="0"/>
                <a:ea typeface="宋体" pitchFamily="2" charset="-122"/>
              </a:defRPr>
            </a:lvl1pPr>
          </a:lstStyle>
          <a:p>
            <a:pPr>
              <a:defRPr/>
            </a:pPr>
            <a:endParaRPr lang="en-GB" altLang="zh-CN" dirty="0"/>
          </a:p>
        </p:txBody>
      </p:sp>
      <p:sp>
        <p:nvSpPr>
          <p:cNvPr id="3174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32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ltLang="zh-CN" noProof="0" smtClean="0"/>
              <a:t>Click to edit Master text styles</a:t>
            </a:r>
          </a:p>
          <a:p>
            <a:pPr lvl="1"/>
            <a:r>
              <a:rPr lang="en-GB" altLang="zh-CN" noProof="0" smtClean="0"/>
              <a:t>Second level</a:t>
            </a:r>
          </a:p>
          <a:p>
            <a:pPr lvl="2"/>
            <a:r>
              <a:rPr lang="en-GB" altLang="zh-CN" noProof="0" smtClean="0"/>
              <a:t>Third level</a:t>
            </a:r>
          </a:p>
          <a:p>
            <a:pPr lvl="3"/>
            <a:r>
              <a:rPr lang="en-GB" altLang="zh-CN" noProof="0" smtClean="0"/>
              <a:t>Fourth level</a:t>
            </a:r>
          </a:p>
          <a:p>
            <a:pPr lvl="4"/>
            <a:r>
              <a:rPr lang="en-GB" altLang="zh-CN" noProof="0" smtClean="0"/>
              <a:t>Fifth level</a:t>
            </a:r>
          </a:p>
        </p:txBody>
      </p:sp>
      <p:sp>
        <p:nvSpPr>
          <p:cNvPr id="532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sz="1200">
                <a:solidFill>
                  <a:schemeClr val="tx1"/>
                </a:solidFill>
                <a:latin typeface="Times" pitchFamily="18" charset="0"/>
                <a:ea typeface="宋体" pitchFamily="2" charset="-122"/>
              </a:defRPr>
            </a:lvl1pPr>
          </a:lstStyle>
          <a:p>
            <a:pPr>
              <a:defRPr/>
            </a:pPr>
            <a:endParaRPr lang="en-GB" altLang="zh-CN" dirty="0"/>
          </a:p>
        </p:txBody>
      </p:sp>
      <p:sp>
        <p:nvSpPr>
          <p:cNvPr id="532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latin typeface="Times" pitchFamily="18" charset="0"/>
                <a:ea typeface="宋体" pitchFamily="2" charset="-122"/>
              </a:defRPr>
            </a:lvl1pPr>
          </a:lstStyle>
          <a:p>
            <a:pPr>
              <a:defRPr/>
            </a:pPr>
            <a:fld id="{3DE3CD42-6169-4A05-87B1-61DDF34CE7A9}" type="slidenum">
              <a:rPr lang="zh-CN" altLang="en-GB"/>
              <a:pPr>
                <a:defRPr/>
              </a:pPr>
              <a:t>‹#›</a:t>
            </a:fld>
            <a:endParaRPr lang="en-GB" altLang="zh-CN" dirty="0"/>
          </a:p>
        </p:txBody>
      </p:sp>
    </p:spTree>
    <p:extLst>
      <p:ext uri="{BB962C8B-B14F-4D97-AF65-F5344CB8AC3E}">
        <p14:creationId xmlns:p14="http://schemas.microsoft.com/office/powerpoint/2010/main" xmlns="" val="7510118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1pPr>
    <a:lvl2pPr marL="389626"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2pPr>
    <a:lvl3pPr marL="779252"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3pPr>
    <a:lvl4pPr marL="1168878"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4pPr>
    <a:lvl5pPr marL="1558503"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4</a:t>
            </a:fld>
            <a:endParaRPr lang="zh-CN" altLang="en-US"/>
          </a:p>
        </p:txBody>
      </p:sp>
    </p:spTree>
    <p:extLst>
      <p:ext uri="{BB962C8B-B14F-4D97-AF65-F5344CB8AC3E}">
        <p14:creationId xmlns="" xmlns:p14="http://schemas.microsoft.com/office/powerpoint/2010/main" val="3280829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5</a:t>
            </a:fld>
            <a:endParaRPr lang="zh-CN" altLang="en-US"/>
          </a:p>
        </p:txBody>
      </p:sp>
    </p:spTree>
    <p:extLst>
      <p:ext uri="{BB962C8B-B14F-4D97-AF65-F5344CB8AC3E}">
        <p14:creationId xmlns="" xmlns:p14="http://schemas.microsoft.com/office/powerpoint/2010/main" val="496481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6</a:t>
            </a:fld>
            <a:endParaRPr lang="zh-CN" altLang="en-US"/>
          </a:p>
        </p:txBody>
      </p:sp>
    </p:spTree>
    <p:extLst>
      <p:ext uri="{BB962C8B-B14F-4D97-AF65-F5344CB8AC3E}">
        <p14:creationId xmlns="" xmlns:p14="http://schemas.microsoft.com/office/powerpoint/2010/main" val="2781904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7</a:t>
            </a:fld>
            <a:endParaRPr lang="zh-CN" altLang="en-US"/>
          </a:p>
        </p:txBody>
      </p:sp>
    </p:spTree>
    <p:extLst>
      <p:ext uri="{BB962C8B-B14F-4D97-AF65-F5344CB8AC3E}">
        <p14:creationId xmlns="" xmlns:p14="http://schemas.microsoft.com/office/powerpoint/2010/main" val="32647967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rgbClr val="FFFFFF"/>
        </a:solidFill>
        <a:effectLst/>
      </p:bgPr>
    </p:bg>
    <p:spTree>
      <p:nvGrpSpPr>
        <p:cNvPr id="1" name=""/>
        <p:cNvGrpSpPr/>
        <p:nvPr/>
      </p:nvGrpSpPr>
      <p:grpSpPr>
        <a:xfrm>
          <a:off x="0" y="0"/>
          <a:ext cx="0" cy="0"/>
          <a:chOff x="0" y="0"/>
          <a:chExt cx="0" cy="0"/>
        </a:xfrm>
      </p:grpSpPr>
      <p:sp>
        <p:nvSpPr>
          <p:cNvPr id="4" name="Rectangle 1433"/>
          <p:cNvSpPr>
            <a:spLocks noChangeArrowheads="1"/>
          </p:cNvSpPr>
          <p:nvPr/>
        </p:nvSpPr>
        <p:spPr bwMode="gray">
          <a:xfrm>
            <a:off x="0" y="0"/>
            <a:ext cx="9144000" cy="1076325"/>
          </a:xfrm>
          <a:prstGeom prst="rect">
            <a:avLst/>
          </a:prstGeom>
          <a:gradFill rotWithShape="1">
            <a:gsLst>
              <a:gs pos="0">
                <a:schemeClr val="folHlink">
                  <a:alpha val="50000"/>
                </a:schemeClr>
              </a:gs>
              <a:gs pos="100000">
                <a:schemeClr val="folHlink">
                  <a:gamma/>
                  <a:tint val="0"/>
                  <a:invGamma/>
                </a:schemeClr>
              </a:gs>
            </a:gsLst>
            <a:lin ang="5400000" scaled="1"/>
          </a:gradFill>
          <a:ln w="9525" algn="ctr">
            <a:noFill/>
            <a:miter lim="800000"/>
            <a:headEnd/>
            <a:tailEnd/>
          </a:ln>
          <a:effectLst/>
        </p:spPr>
        <p:txBody>
          <a:bodyPr wrap="none" lIns="77925" tIns="38963" rIns="77925" bIns="38963" anchor="ctr"/>
          <a:lstStyle/>
          <a:p>
            <a:pPr>
              <a:defRPr/>
            </a:pPr>
            <a:endParaRPr lang="zh-CN" altLang="en-US" sz="1700" dirty="0">
              <a:ea typeface="宋体" pitchFamily="2" charset="-122"/>
            </a:endParaRPr>
          </a:p>
        </p:txBody>
      </p:sp>
      <p:pic>
        <p:nvPicPr>
          <p:cNvPr id="5" name="Picture 1434" descr="hab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rot="4625498">
            <a:off x="8143876" y="4057742"/>
            <a:ext cx="304800" cy="907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1435"/>
          <p:cNvGrpSpPr>
            <a:grpSpLocks/>
          </p:cNvGrpSpPr>
          <p:nvPr/>
        </p:nvGrpSpPr>
        <p:grpSpPr bwMode="auto">
          <a:xfrm>
            <a:off x="-1028699" y="1415654"/>
            <a:ext cx="2230315" cy="3751659"/>
            <a:chOff x="1696" y="160"/>
            <a:chExt cx="1148" cy="2575"/>
          </a:xfrm>
        </p:grpSpPr>
        <p:sp>
          <p:nvSpPr>
            <p:cNvPr id="7" name="Freeform 1436"/>
            <p:cNvSpPr>
              <a:spLocks/>
            </p:cNvSpPr>
            <p:nvPr/>
          </p:nvSpPr>
          <p:spPr bwMode="gray">
            <a:xfrm>
              <a:off x="1707" y="173"/>
              <a:ext cx="1137" cy="2558"/>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8" name="Picture 1437" descr="haba_03"/>
            <p:cNvPicPr>
              <a:picLocks noChangeAspect="1" noChangeArrowheads="1"/>
            </p:cNvPicPr>
            <p:nvPr/>
          </p:nvPicPr>
          <p:blipFill>
            <a:blip r:embed="rId3" cstate="print">
              <a:lum bright="-90000" contrast="48000"/>
              <a:grayscl/>
              <a:biLevel thresh="50000"/>
              <a:extLst>
                <a:ext uri="{28A0092B-C50C-407E-A947-70E740481C1C}">
                  <a14:useLocalDpi xmlns:a14="http://schemas.microsoft.com/office/drawing/2010/main" xmlns="" val="0"/>
                </a:ext>
              </a:extLst>
            </a:blip>
            <a:srcRect/>
            <a:stretch>
              <a:fillRect/>
            </a:stretch>
          </p:blipFill>
          <p:spPr bwMode="gray">
            <a:xfrm>
              <a:off x="1696" y="160"/>
              <a:ext cx="1143" cy="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 name="Group 1438"/>
          <p:cNvGrpSpPr>
            <a:grpSpLocks/>
          </p:cNvGrpSpPr>
          <p:nvPr/>
        </p:nvGrpSpPr>
        <p:grpSpPr bwMode="auto">
          <a:xfrm rot="2126661">
            <a:off x="339970" y="2240757"/>
            <a:ext cx="1913792" cy="3221831"/>
            <a:chOff x="1696" y="160"/>
            <a:chExt cx="1148" cy="2575"/>
          </a:xfrm>
        </p:grpSpPr>
        <p:sp>
          <p:nvSpPr>
            <p:cNvPr id="10" name="Freeform 1439"/>
            <p:cNvSpPr>
              <a:spLocks/>
            </p:cNvSpPr>
            <p:nvPr/>
          </p:nvSpPr>
          <p:spPr bwMode="gray">
            <a:xfrm>
              <a:off x="1702" y="174"/>
              <a:ext cx="1137" cy="2558"/>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11" name="Picture 1440" descr="haba_03"/>
            <p:cNvPicPr>
              <a:picLocks noChangeAspect="1" noChangeArrowheads="1"/>
            </p:cNvPicPr>
            <p:nvPr/>
          </p:nvPicPr>
          <p:blipFill>
            <a:blip r:embed="rId3" cstate="print">
              <a:lum bright="-90000" contrast="48000"/>
              <a:grayscl/>
              <a:biLevel thresh="50000"/>
              <a:extLst>
                <a:ext uri="{28A0092B-C50C-407E-A947-70E740481C1C}">
                  <a14:useLocalDpi xmlns:a14="http://schemas.microsoft.com/office/drawing/2010/main" xmlns="" val="0"/>
                </a:ext>
              </a:extLst>
            </a:blip>
            <a:srcRect/>
            <a:stretch>
              <a:fillRect/>
            </a:stretch>
          </p:blipFill>
          <p:spPr bwMode="gray">
            <a:xfrm>
              <a:off x="1696" y="160"/>
              <a:ext cx="1143" cy="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2" name="Group 1441"/>
          <p:cNvGrpSpPr>
            <a:grpSpLocks/>
          </p:cNvGrpSpPr>
          <p:nvPr/>
        </p:nvGrpSpPr>
        <p:grpSpPr bwMode="auto">
          <a:xfrm rot="4666960">
            <a:off x="1294117" y="2804746"/>
            <a:ext cx="1366838" cy="4086958"/>
            <a:chOff x="1696" y="160"/>
            <a:chExt cx="1148" cy="2575"/>
          </a:xfrm>
        </p:grpSpPr>
        <p:sp>
          <p:nvSpPr>
            <p:cNvPr id="13" name="Freeform 1442"/>
            <p:cNvSpPr>
              <a:spLocks/>
            </p:cNvSpPr>
            <p:nvPr/>
          </p:nvSpPr>
          <p:spPr bwMode="gray">
            <a:xfrm>
              <a:off x="1703" y="170"/>
              <a:ext cx="1137" cy="2557"/>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14" name="Picture 1443" descr="haba_03"/>
            <p:cNvPicPr>
              <a:picLocks noChangeAspect="1" noChangeArrowheads="1"/>
            </p:cNvPicPr>
            <p:nvPr/>
          </p:nvPicPr>
          <p:blipFill>
            <a:blip r:embed="rId3" cstate="print">
              <a:lum bright="-90000" contrast="48000"/>
              <a:grayscl/>
              <a:biLevel thresh="50000"/>
              <a:extLst>
                <a:ext uri="{28A0092B-C50C-407E-A947-70E740481C1C}">
                  <a14:useLocalDpi xmlns:a14="http://schemas.microsoft.com/office/drawing/2010/main" xmlns="" val="0"/>
                </a:ext>
              </a:extLst>
            </a:blip>
            <a:srcRect/>
            <a:stretch>
              <a:fillRect/>
            </a:stretch>
          </p:blipFill>
          <p:spPr bwMode="gray">
            <a:xfrm>
              <a:off x="1696" y="160"/>
              <a:ext cx="1143" cy="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5" name="Group 1447"/>
          <p:cNvGrpSpPr>
            <a:grpSpLocks/>
          </p:cNvGrpSpPr>
          <p:nvPr/>
        </p:nvGrpSpPr>
        <p:grpSpPr bwMode="auto">
          <a:xfrm rot="1366339">
            <a:off x="5407269" y="3759994"/>
            <a:ext cx="1273420" cy="428625"/>
            <a:chOff x="2044" y="2133"/>
            <a:chExt cx="1329" cy="596"/>
          </a:xfrm>
        </p:grpSpPr>
        <p:pic>
          <p:nvPicPr>
            <p:cNvPr id="16" name="Picture 1448" descr="haba"/>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rot="4260956">
              <a:off x="2409" y="1772"/>
              <a:ext cx="592" cy="1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Freeform 1449"/>
            <p:cNvSpPr>
              <a:spLocks/>
            </p:cNvSpPr>
            <p:nvPr/>
          </p:nvSpPr>
          <p:spPr bwMode="gray">
            <a:xfrm rot="4245780">
              <a:off x="2410" y="1763"/>
              <a:ext cx="586" cy="1323"/>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45000"/>
                  </a:schemeClr>
                </a:gs>
                <a:gs pos="100000">
                  <a:schemeClr val="hlink">
                    <a:alpha val="45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grpSp>
      <p:sp>
        <p:nvSpPr>
          <p:cNvPr id="18" name="Oval 1450"/>
          <p:cNvSpPr>
            <a:spLocks noChangeArrowheads="1"/>
          </p:cNvSpPr>
          <p:nvPr/>
        </p:nvSpPr>
        <p:spPr bwMode="gray">
          <a:xfrm>
            <a:off x="8311662" y="4795838"/>
            <a:ext cx="152400" cy="114300"/>
          </a:xfrm>
          <a:prstGeom prst="ellipse">
            <a:avLst/>
          </a:prstGeom>
          <a:solidFill>
            <a:schemeClr va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9" name="Oval 1451"/>
          <p:cNvSpPr>
            <a:spLocks noChangeArrowheads="1"/>
          </p:cNvSpPr>
          <p:nvPr/>
        </p:nvSpPr>
        <p:spPr bwMode="gray">
          <a:xfrm>
            <a:off x="8551985" y="4794647"/>
            <a:ext cx="152400" cy="114300"/>
          </a:xfrm>
          <a:prstGeom prst="ellipse">
            <a:avLst/>
          </a:prstGeom>
          <a:solidFill>
            <a:schemeClr val="accent1"/>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20" name="Oval 1452"/>
          <p:cNvSpPr>
            <a:spLocks noChangeArrowheads="1"/>
          </p:cNvSpPr>
          <p:nvPr/>
        </p:nvSpPr>
        <p:spPr bwMode="gray">
          <a:xfrm>
            <a:off x="7835412" y="4795838"/>
            <a:ext cx="152400" cy="114300"/>
          </a:xfrm>
          <a:prstGeom prst="ellipse">
            <a:avLst/>
          </a:prstGeom>
          <a:solidFill>
            <a:schemeClr val="accent2"/>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21" name="Oval 1453"/>
          <p:cNvSpPr>
            <a:spLocks noChangeArrowheads="1"/>
          </p:cNvSpPr>
          <p:nvPr/>
        </p:nvSpPr>
        <p:spPr bwMode="gray">
          <a:xfrm>
            <a:off x="8075735" y="4794647"/>
            <a:ext cx="152400" cy="114300"/>
          </a:xfrm>
          <a:prstGeom prst="ellipse">
            <a:avLst/>
          </a:prstGeom>
          <a:solidFill>
            <a:schemeClr val="fo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grpSp>
        <p:nvGrpSpPr>
          <p:cNvPr id="22" name="Group 1459"/>
          <p:cNvGrpSpPr>
            <a:grpSpLocks/>
          </p:cNvGrpSpPr>
          <p:nvPr/>
        </p:nvGrpSpPr>
        <p:grpSpPr bwMode="auto">
          <a:xfrm>
            <a:off x="3598985" y="2895600"/>
            <a:ext cx="2101362" cy="706041"/>
            <a:chOff x="2267" y="2432"/>
            <a:chExt cx="1324" cy="593"/>
          </a:xfrm>
        </p:grpSpPr>
        <p:sp>
          <p:nvSpPr>
            <p:cNvPr id="23" name="Freeform 1446"/>
            <p:cNvSpPr>
              <a:spLocks/>
            </p:cNvSpPr>
            <p:nvPr/>
          </p:nvSpPr>
          <p:spPr bwMode="gray">
            <a:xfrm rot="4463845">
              <a:off x="2636" y="2064"/>
              <a:ext cx="586" cy="1324"/>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24" name="Picture 1457" descr="haba_0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gray">
            <a:xfrm rot="4477534">
              <a:off x="2634" y="2069"/>
              <a:ext cx="593" cy="1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36655" name="Rectangle 1455"/>
          <p:cNvSpPr>
            <a:spLocks noGrp="1" noChangeArrowheads="1"/>
          </p:cNvSpPr>
          <p:nvPr>
            <p:ph type="ctrTitle" sz="quarter"/>
          </p:nvPr>
        </p:nvSpPr>
        <p:spPr>
          <a:xfrm>
            <a:off x="3200400" y="1597821"/>
            <a:ext cx="5551488" cy="1102519"/>
          </a:xfrm>
          <a:effectLst/>
        </p:spPr>
        <p:txBody>
          <a:bodyPr/>
          <a:lstStyle>
            <a:lvl1pPr>
              <a:defRPr/>
            </a:lvl1pPr>
          </a:lstStyle>
          <a:p>
            <a:r>
              <a:rPr lang="zh-CN" altLang="en-US" smtClean="0"/>
              <a:t>单击此处编辑母版标题样式</a:t>
            </a:r>
            <a:endParaRPr lang="en-US" altLang="zh-CN"/>
          </a:p>
        </p:txBody>
      </p:sp>
      <p:sp>
        <p:nvSpPr>
          <p:cNvPr id="436656" name="Rectangle 1456"/>
          <p:cNvSpPr>
            <a:spLocks noGrp="1" noChangeArrowheads="1"/>
          </p:cNvSpPr>
          <p:nvPr>
            <p:ph type="subTitle" sz="quarter" idx="1"/>
          </p:nvPr>
        </p:nvSpPr>
        <p:spPr>
          <a:xfrm>
            <a:off x="3362325" y="800103"/>
            <a:ext cx="4984750" cy="808435"/>
          </a:xfrm>
        </p:spPr>
        <p:txBody>
          <a:bodyPr/>
          <a:lstStyle>
            <a:lvl1pPr marL="0" indent="0" algn="ctr">
              <a:buFontTx/>
              <a:buNone/>
              <a:defRPr/>
            </a:lvl1pPr>
          </a:lstStyle>
          <a:p>
            <a:r>
              <a:rPr lang="zh-CN" altLang="en-US" smtClean="0"/>
              <a:t>单击此处编辑母版副标题样式</a:t>
            </a:r>
            <a:endParaRPr lang="en-US" altLang="zh-CN"/>
          </a:p>
        </p:txBody>
      </p:sp>
    </p:spTree>
    <p:extLst>
      <p:ext uri="{BB962C8B-B14F-4D97-AF65-F5344CB8AC3E}">
        <p14:creationId xmlns:p14="http://schemas.microsoft.com/office/powerpoint/2010/main" xmlns="" val="148168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8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17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42" presetClass="entr" presetSubtype="0" fill="hold" nodeType="withEffect">
                                  <p:stCondLst>
                                    <p:cond delay="24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0" presetClass="path" presetSubtype="0" accel="50000" decel="50000" fill="hold" nodeType="withEffect">
                                  <p:stCondLst>
                                    <p:cond delay="2400"/>
                                  </p:stCondLst>
                                  <p:childTnLst>
                                    <p:animMotion origin="layout" path="M -0.36441 0.19316 C -0.32413 0.10664 -0.28368 0.02013 -0.22292 -0.01202 C -0.16232 -0.04418 -0.03715 -0.00208 -4.44444E-6 -1.50821E-6 " pathEditMode="relative" ptsTypes="aaA">
                                      <p:cBhvr>
                                        <p:cTn id="20" dur="1000" fill="hold"/>
                                        <p:tgtEl>
                                          <p:spTgt spid="22"/>
                                        </p:tgtEl>
                                        <p:attrNameLst>
                                          <p:attrName>ppt_x</p:attrName>
                                          <p:attrName>ppt_y</p:attrName>
                                        </p:attrNameLst>
                                      </p:cBhvr>
                                    </p:animMotion>
                                  </p:childTnLst>
                                </p:cTn>
                              </p:par>
                              <p:par>
                                <p:cTn id="21" presetID="42" presetClass="entr" presetSubtype="0" fill="hold" nodeType="withEffect">
                                  <p:stCondLst>
                                    <p:cond delay="3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0" presetClass="path" presetSubtype="0" accel="50000" decel="50000" fill="hold" nodeType="withEffect">
                                  <p:stCondLst>
                                    <p:cond delay="3100"/>
                                  </p:stCondLst>
                                  <p:childTnLst>
                                    <p:animMotion origin="layout" path="M -0.15538 -0.15125 C -0.13941 -0.14362 -0.08507 -0.12928 -0.0592 -0.10407 C -0.03333 -0.07887 -0.01232 -0.02174 -1.38889E-6 4.04255E-6 " pathEditMode="relative" rAng="0" ptsTypes="aaa">
                                      <p:cBhvr>
                                        <p:cTn id="27" dur="1000" fill="hold"/>
                                        <p:tgtEl>
                                          <p:spTgt spid="15"/>
                                        </p:tgtEl>
                                        <p:attrNameLst>
                                          <p:attrName>ppt_x</p:attrName>
                                          <p:attrName>ppt_y</p:attrName>
                                        </p:attrNameLst>
                                      </p:cBhvr>
                                      <p:rCtr x="7800" y="7600"/>
                                    </p:animMotion>
                                  </p:childTnLst>
                                </p:cTn>
                              </p:par>
                              <p:par>
                                <p:cTn id="28" presetID="42" presetClass="entr" presetSubtype="0" fill="hold" nodeType="withEffect">
                                  <p:stCondLst>
                                    <p:cond delay="38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0" presetClass="path" presetSubtype="0" accel="50000" decel="50000" fill="hold" nodeType="withEffect">
                                  <p:stCondLst>
                                    <p:cond delay="3800"/>
                                  </p:stCondLst>
                                  <p:childTnLst>
                                    <p:animMotion origin="layout" path="M -0.25538 -0.14283 C -0.23385 -0.12315 -0.16823 -0.04885 -0.12569 -0.025 C -0.08316 -0.00116 -0.02621 -0.0051 -1.66667E-6 4.81481E-6 " pathEditMode="relative" rAng="0" ptsTypes="aaa">
                                      <p:cBhvr>
                                        <p:cTn id="34" dur="1000" fill="hold"/>
                                        <p:tgtEl>
                                          <p:spTgt spid="5"/>
                                        </p:tgtEl>
                                        <p:attrNameLst>
                                          <p:attrName>ppt_x</p:attrName>
                                          <p:attrName>ppt_y</p:attrName>
                                        </p:attrNameLst>
                                      </p:cBhvr>
                                      <p:rCtr x="12800" y="7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2792879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8464" y="0"/>
            <a:ext cx="2171700" cy="4391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33364" y="0"/>
            <a:ext cx="6362700" cy="4391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336685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4040306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8"/>
            <a:ext cx="7772400" cy="1021556"/>
          </a:xfrm>
        </p:spPr>
        <p:txBody>
          <a:bodyPr anchor="t"/>
          <a:lstStyle>
            <a:lvl1pPr algn="l">
              <a:defRPr sz="3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700"/>
            </a:lvl1pPr>
            <a:lvl2pPr marL="389626" indent="0">
              <a:buNone/>
              <a:defRPr sz="1500"/>
            </a:lvl2pPr>
            <a:lvl3pPr marL="779252" indent="0">
              <a:buNone/>
              <a:defRPr sz="1400"/>
            </a:lvl3pPr>
            <a:lvl4pPr marL="1168878" indent="0">
              <a:buNone/>
              <a:defRPr sz="1200"/>
            </a:lvl4pPr>
            <a:lvl5pPr marL="1558503" indent="0">
              <a:buNone/>
              <a:defRPr sz="1200"/>
            </a:lvl5pPr>
            <a:lvl6pPr marL="1948129" indent="0">
              <a:buNone/>
              <a:defRPr sz="1200"/>
            </a:lvl6pPr>
            <a:lvl7pPr marL="2337755" indent="0">
              <a:buNone/>
              <a:defRPr sz="1200"/>
            </a:lvl7pPr>
            <a:lvl8pPr marL="2727381" indent="0">
              <a:buNone/>
              <a:defRPr sz="1200"/>
            </a:lvl8pPr>
            <a:lvl9pPr marL="3117007" indent="0">
              <a:buNone/>
              <a:defRPr sz="1200"/>
            </a:lvl9pPr>
          </a:lstStyle>
          <a:p>
            <a:pPr lvl="0"/>
            <a:r>
              <a:rPr lang="zh-CN" altLang="en-US" smtClean="0"/>
              <a:t>单击此处编辑母版文本样式</a:t>
            </a:r>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1459242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96553"/>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96553"/>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6"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7"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1768884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8"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9"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51609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pPr>
              <a:defRPr/>
            </a:pPr>
            <a:r>
              <a:rPr lang="zh-CN" altLang="en-US"/>
              <a:t>《管理信息系统》讲稿</a:t>
            </a:r>
            <a:endParaRPr lang="en-US" dirty="0"/>
          </a:p>
        </p:txBody>
      </p:sp>
      <p:sp>
        <p:nvSpPr>
          <p:cNvPr id="4" name="日期占位符 4"/>
          <p:cNvSpPr>
            <a:spLocks noGrp="1"/>
          </p:cNvSpPr>
          <p:nvPr>
            <p:ph type="dt" sz="half"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xmlns="" val="3086082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3"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4"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383381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90"/>
            <a:ext cx="5111750"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8"/>
            <a:ext cx="3008313" cy="351829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6"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7"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233190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6"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7"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xmlns="" val="2313750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51013" name="Rectangle 485"/>
          <p:cNvSpPr>
            <a:spLocks noChangeArrowheads="1"/>
          </p:cNvSpPr>
          <p:nvPr/>
        </p:nvSpPr>
        <p:spPr bwMode="gray">
          <a:xfrm>
            <a:off x="0" y="0"/>
            <a:ext cx="9144000" cy="1076325"/>
          </a:xfrm>
          <a:prstGeom prst="rect">
            <a:avLst/>
          </a:prstGeom>
          <a:gradFill rotWithShape="1">
            <a:gsLst>
              <a:gs pos="0">
                <a:schemeClr val="folHlink">
                  <a:alpha val="39999"/>
                </a:schemeClr>
              </a:gs>
              <a:gs pos="100000">
                <a:schemeClr val="folHlink">
                  <a:gamma/>
                  <a:tint val="0"/>
                  <a:invGamma/>
                  <a:alpha val="39999"/>
                </a:schemeClr>
              </a:gs>
            </a:gsLst>
            <a:lin ang="5400000" scaled="1"/>
          </a:gradFill>
          <a:ln w="9525" algn="ctr">
            <a:noFill/>
            <a:miter lim="800000"/>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08" name="Oval 480"/>
          <p:cNvSpPr>
            <a:spLocks noChangeArrowheads="1"/>
          </p:cNvSpPr>
          <p:nvPr/>
        </p:nvSpPr>
        <p:spPr bwMode="gray">
          <a:xfrm>
            <a:off x="8311662" y="4795838"/>
            <a:ext cx="152400" cy="114300"/>
          </a:xfrm>
          <a:prstGeom prst="ellipse">
            <a:avLst/>
          </a:prstGeom>
          <a:solidFill>
            <a:schemeClr va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09" name="Oval 481"/>
          <p:cNvSpPr>
            <a:spLocks noChangeArrowheads="1"/>
          </p:cNvSpPr>
          <p:nvPr/>
        </p:nvSpPr>
        <p:spPr bwMode="gray">
          <a:xfrm>
            <a:off x="8551985" y="4794647"/>
            <a:ext cx="152400" cy="114300"/>
          </a:xfrm>
          <a:prstGeom prst="ellipse">
            <a:avLst/>
          </a:prstGeom>
          <a:solidFill>
            <a:schemeClr val="accent1"/>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10" name="Oval 482"/>
          <p:cNvSpPr>
            <a:spLocks noChangeArrowheads="1"/>
          </p:cNvSpPr>
          <p:nvPr/>
        </p:nvSpPr>
        <p:spPr bwMode="gray">
          <a:xfrm>
            <a:off x="7835412" y="4795838"/>
            <a:ext cx="152400" cy="114300"/>
          </a:xfrm>
          <a:prstGeom prst="ellipse">
            <a:avLst/>
          </a:prstGeom>
          <a:solidFill>
            <a:schemeClr val="accent2"/>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11" name="Oval 483"/>
          <p:cNvSpPr>
            <a:spLocks noChangeArrowheads="1"/>
          </p:cNvSpPr>
          <p:nvPr/>
        </p:nvSpPr>
        <p:spPr bwMode="gray">
          <a:xfrm>
            <a:off x="8075735" y="4794647"/>
            <a:ext cx="152400" cy="114300"/>
          </a:xfrm>
          <a:prstGeom prst="ellipse">
            <a:avLst/>
          </a:prstGeom>
          <a:solidFill>
            <a:schemeClr val="fo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031" name="Rectangle 5"/>
          <p:cNvSpPr>
            <a:spLocks noGrp="1" noChangeArrowheads="1"/>
          </p:cNvSpPr>
          <p:nvPr>
            <p:ph type="body" idx="1"/>
          </p:nvPr>
        </p:nvSpPr>
        <p:spPr bwMode="gray">
          <a:xfrm>
            <a:off x="457200" y="996553"/>
            <a:ext cx="8229600" cy="3394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7925" tIns="38963" rIns="77925" bIns="3896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50834" name="Rectangle 306"/>
          <p:cNvSpPr>
            <a:spLocks noChangeArrowheads="1"/>
          </p:cNvSpPr>
          <p:nvPr/>
        </p:nvSpPr>
        <p:spPr bwMode="gray">
          <a:xfrm>
            <a:off x="3124200" y="4683919"/>
            <a:ext cx="2895600" cy="357188"/>
          </a:xfrm>
          <a:prstGeom prst="rect">
            <a:avLst/>
          </a:prstGeom>
          <a:noFill/>
          <a:ln w="9525">
            <a:noFill/>
            <a:miter lim="800000"/>
            <a:headEnd/>
            <a:tailEnd/>
          </a:ln>
          <a:effectLst/>
        </p:spPr>
        <p:txBody>
          <a:bodyPr lIns="77925" tIns="38963" rIns="77925" bIns="38963"/>
          <a:lstStyle/>
          <a:p>
            <a:pPr>
              <a:defRPr/>
            </a:pPr>
            <a:endParaRPr lang="en-US" altLang="zh-CN" sz="1200" dirty="0">
              <a:latin typeface="Arial" pitchFamily="34" charset="0"/>
              <a:ea typeface="宋体" pitchFamily="2" charset="-122"/>
            </a:endParaRPr>
          </a:p>
        </p:txBody>
      </p:sp>
      <p:sp>
        <p:nvSpPr>
          <p:cNvPr id="150835" name="Rectangle 307"/>
          <p:cNvSpPr>
            <a:spLocks noChangeArrowheads="1"/>
          </p:cNvSpPr>
          <p:nvPr/>
        </p:nvSpPr>
        <p:spPr bwMode="gray">
          <a:xfrm>
            <a:off x="6553200" y="4683919"/>
            <a:ext cx="2133600" cy="357188"/>
          </a:xfrm>
          <a:prstGeom prst="rect">
            <a:avLst/>
          </a:prstGeom>
          <a:noFill/>
          <a:ln w="9525">
            <a:noFill/>
            <a:miter lim="800000"/>
            <a:headEnd/>
            <a:tailEnd/>
          </a:ln>
          <a:effectLst/>
        </p:spPr>
        <p:txBody>
          <a:bodyPr lIns="77925" tIns="38963" rIns="77925" bIns="38963"/>
          <a:lstStyle/>
          <a:p>
            <a:pPr algn="r">
              <a:defRPr/>
            </a:pPr>
            <a:endParaRPr lang="zh-CN" altLang="zh-CN" sz="1200" dirty="0">
              <a:ea typeface="宋体" pitchFamily="2" charset="-122"/>
            </a:endParaRPr>
          </a:p>
        </p:txBody>
      </p:sp>
      <p:sp>
        <p:nvSpPr>
          <p:cNvPr id="150954" name="Rectangle 426"/>
          <p:cNvSpPr>
            <a:spLocks noGrp="1" noChangeArrowheads="1"/>
          </p:cNvSpPr>
          <p:nvPr>
            <p:ph type="ftr" sz="quarter" idx="3"/>
          </p:nvPr>
        </p:nvSpPr>
        <p:spPr bwMode="gray">
          <a:xfrm>
            <a:off x="3124200" y="4683919"/>
            <a:ext cx="2895600" cy="357188"/>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defRPr sz="1200" b="0">
                <a:latin typeface="Arial" pitchFamily="34" charset="0"/>
                <a:ea typeface="宋体" pitchFamily="2" charset="-122"/>
              </a:defRPr>
            </a:lvl1pPr>
          </a:lstStyle>
          <a:p>
            <a:pPr>
              <a:defRPr/>
            </a:pPr>
            <a:r>
              <a:rPr lang="zh-CN" altLang="en-US"/>
              <a:t>《管理信息系统》讲稿</a:t>
            </a:r>
            <a:endParaRPr lang="en-US" dirty="0"/>
          </a:p>
        </p:txBody>
      </p:sp>
      <p:sp>
        <p:nvSpPr>
          <p:cNvPr id="150955" name="Rectangle 427"/>
          <p:cNvSpPr>
            <a:spLocks noGrp="1" noChangeArrowheads="1"/>
          </p:cNvSpPr>
          <p:nvPr>
            <p:ph type="sldNum" sz="quarter" idx="4"/>
          </p:nvPr>
        </p:nvSpPr>
        <p:spPr bwMode="gray">
          <a:xfrm>
            <a:off x="6553200" y="4786312"/>
            <a:ext cx="2133600" cy="357188"/>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r">
              <a:defRPr sz="1200" b="0">
                <a:latin typeface="Arial" pitchFamily="34" charset="0"/>
                <a:ea typeface="宋体" pitchFamily="2" charset="-122"/>
              </a:defRPr>
            </a:lvl1pPr>
          </a:lstStyle>
          <a:p>
            <a:pPr>
              <a:defRPr/>
            </a:pPr>
            <a:endParaRPr lang="en-US" dirty="0"/>
          </a:p>
        </p:txBody>
      </p:sp>
      <p:sp>
        <p:nvSpPr>
          <p:cNvPr id="150833" name="Rectangle 305"/>
          <p:cNvSpPr>
            <a:spLocks noChangeArrowheads="1"/>
          </p:cNvSpPr>
          <p:nvPr/>
        </p:nvSpPr>
        <p:spPr bwMode="gray">
          <a:xfrm>
            <a:off x="457200" y="4683919"/>
            <a:ext cx="2133600" cy="357188"/>
          </a:xfrm>
          <a:prstGeom prst="rect">
            <a:avLst/>
          </a:prstGeom>
          <a:noFill/>
          <a:ln w="9525">
            <a:noFill/>
            <a:miter lim="800000"/>
            <a:headEnd/>
            <a:tailEnd/>
          </a:ln>
          <a:effectLst/>
        </p:spPr>
        <p:txBody>
          <a:bodyPr lIns="77925" tIns="38963" rIns="77925" bIns="38963"/>
          <a:lstStyle/>
          <a:p>
            <a:pPr algn="l">
              <a:defRPr/>
            </a:pPr>
            <a:endParaRPr lang="en-US" altLang="zh-CN" sz="1200" dirty="0">
              <a:latin typeface="Arial" pitchFamily="34" charset="0"/>
              <a:ea typeface="宋体" pitchFamily="2" charset="-122"/>
            </a:endParaRPr>
          </a:p>
        </p:txBody>
      </p:sp>
      <p:sp>
        <p:nvSpPr>
          <p:cNvPr id="150953" name="Rectangle 425"/>
          <p:cNvSpPr>
            <a:spLocks noGrp="1" noChangeArrowheads="1"/>
          </p:cNvSpPr>
          <p:nvPr>
            <p:ph type="dt" sz="half" idx="2"/>
          </p:nvPr>
        </p:nvSpPr>
        <p:spPr bwMode="gray">
          <a:xfrm>
            <a:off x="457200" y="4683919"/>
            <a:ext cx="2133600" cy="357188"/>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l">
              <a:defRPr sz="1200" b="0">
                <a:latin typeface="Arial" pitchFamily="34" charset="0"/>
                <a:ea typeface="宋体" pitchFamily="2" charset="-122"/>
              </a:defRPr>
            </a:lvl1pPr>
          </a:lstStyle>
          <a:p>
            <a:pPr>
              <a:defRPr/>
            </a:pPr>
            <a:endParaRPr lang="en-US" dirty="0"/>
          </a:p>
        </p:txBody>
      </p:sp>
      <p:sp>
        <p:nvSpPr>
          <p:cNvPr id="150987" name="Rectangle 459"/>
          <p:cNvSpPr>
            <a:spLocks noGrp="1" noChangeArrowheads="1"/>
          </p:cNvSpPr>
          <p:nvPr>
            <p:ph type="title"/>
          </p:nvPr>
        </p:nvSpPr>
        <p:spPr bwMode="gray">
          <a:xfrm>
            <a:off x="232997" y="0"/>
            <a:ext cx="8686800" cy="815579"/>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50996" name="Picture 468" descr="haba"/>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gray">
          <a:xfrm rot="4625498">
            <a:off x="2342601" y="4640323"/>
            <a:ext cx="166688" cy="496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469"/>
          <p:cNvGrpSpPr>
            <a:grpSpLocks/>
          </p:cNvGrpSpPr>
          <p:nvPr/>
        </p:nvGrpSpPr>
        <p:grpSpPr bwMode="auto">
          <a:xfrm rot="264869">
            <a:off x="165589" y="4243388"/>
            <a:ext cx="786911" cy="264319"/>
            <a:chOff x="2044" y="2133"/>
            <a:chExt cx="1329" cy="596"/>
          </a:xfrm>
        </p:grpSpPr>
        <p:pic>
          <p:nvPicPr>
            <p:cNvPr id="1044" name="Picture 470" descr="haba"/>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gray">
            <a:xfrm rot="4260956">
              <a:off x="2409" y="1772"/>
              <a:ext cx="592" cy="1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0999" name="Freeform 471"/>
            <p:cNvSpPr>
              <a:spLocks/>
            </p:cNvSpPr>
            <p:nvPr/>
          </p:nvSpPr>
          <p:spPr bwMode="gray">
            <a:xfrm rot="4245780">
              <a:off x="2418" y="1763"/>
              <a:ext cx="585" cy="1324"/>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grpSp>
      <p:grpSp>
        <p:nvGrpSpPr>
          <p:cNvPr id="3" name="Group 472"/>
          <p:cNvGrpSpPr>
            <a:grpSpLocks/>
          </p:cNvGrpSpPr>
          <p:nvPr/>
        </p:nvGrpSpPr>
        <p:grpSpPr bwMode="auto">
          <a:xfrm rot="1366339" flipV="1">
            <a:off x="1071197" y="4475560"/>
            <a:ext cx="650631" cy="219075"/>
            <a:chOff x="2044" y="2133"/>
            <a:chExt cx="1329" cy="596"/>
          </a:xfrm>
        </p:grpSpPr>
        <p:pic>
          <p:nvPicPr>
            <p:cNvPr id="1042" name="Picture 473" descr="haba"/>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gray">
            <a:xfrm rot="4260956">
              <a:off x="2409" y="1772"/>
              <a:ext cx="592" cy="1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1002" name="Freeform 474"/>
            <p:cNvSpPr>
              <a:spLocks/>
            </p:cNvSpPr>
            <p:nvPr/>
          </p:nvSpPr>
          <p:spPr bwMode="gray">
            <a:xfrm rot="4245780">
              <a:off x="2410" y="1770"/>
              <a:ext cx="583" cy="1323"/>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45000"/>
                  </a:schemeClr>
                </a:gs>
                <a:gs pos="100000">
                  <a:schemeClr val="hlink">
                    <a:alpha val="45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grpSp>
    </p:spTree>
  </p:cSld>
  <p:clrMap bg1="lt1" tx1="dk1" bg2="lt2" tx2="dk2" accent1="accent1" accent2="accent2" accent3="accent3" accent4="accent4" accent5="accent5" accent6="accent6" hlink="hlink" folHlink="folHlink"/>
  <p:sldLayoutIdLst>
    <p:sldLayoutId id="2147483753" r:id="rId1"/>
    <p:sldLayoutId id="2147483752" r:id="rId2"/>
    <p:sldLayoutId id="2147483751" r:id="rId3"/>
    <p:sldLayoutId id="2147483750" r:id="rId4"/>
    <p:sldLayoutId id="2147483749" r:id="rId5"/>
    <p:sldLayoutId id="2147483754" r:id="rId6"/>
    <p:sldLayoutId id="2147483748" r:id="rId7"/>
    <p:sldLayoutId id="2147483747" r:id="rId8"/>
    <p:sldLayoutId id="2147483746" r:id="rId9"/>
    <p:sldLayoutId id="2147483745" r:id="rId10"/>
    <p:sldLayoutId id="2147483744"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0" presetClass="path" presetSubtype="0" accel="50000" decel="50000" fill="hold" nodeType="withEffect">
                                  <p:stCondLst>
                                    <p:cond delay="0"/>
                                  </p:stCondLst>
                                  <p:childTnLst>
                                    <p:animMotion origin="layout" path="M -0.29618 0.16535 C -0.27587 0.10476 -0.25556 0.0444 -0.20625 0.01688 C -0.15695 -0.01064 -0.0342 0.00277 -2.77778E-7 3.92229E-6 " pathEditMode="relative" ptsTypes="aaA">
                                      <p:cBhvr>
                                        <p:cTn id="11" dur="1000" fill="hold"/>
                                        <p:tgtEl>
                                          <p:spTgt spid="2"/>
                                        </p:tgtEl>
                                        <p:attrNameLst>
                                          <p:attrName>ppt_x</p:attrName>
                                          <p:attrName>ppt_y</p:attrName>
                                        </p:attrNameLst>
                                      </p:cBhvr>
                                    </p:animMotion>
                                  </p:childTnLst>
                                </p:cTn>
                              </p:par>
                              <p:par>
                                <p:cTn id="12" presetID="42" presetClass="entr" presetSubtype="0" fill="hold" nodeType="withEffect">
                                  <p:stCondLst>
                                    <p:cond delay="7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0" presetClass="path" presetSubtype="0" accel="50000" decel="50000" fill="hold" nodeType="withEffect">
                                  <p:stCondLst>
                                    <p:cond delay="700"/>
                                  </p:stCondLst>
                                  <p:childTnLst>
                                    <p:animMotion origin="layout" path="M -0.09358 -0.04237 C -0.08611 -0.04098 -0.06545 -0.04237 -0.04879 -0.03357 C -0.03212 -0.02477 -0.00521 0.00138 0.00625 0.01041 " pathEditMode="relative" rAng="0" ptsTypes="aaa">
                                      <p:cBhvr>
                                        <p:cTn id="18" dur="1000" fill="hold"/>
                                        <p:tgtEl>
                                          <p:spTgt spid="3"/>
                                        </p:tgtEl>
                                        <p:attrNameLst>
                                          <p:attrName>ppt_x</p:attrName>
                                          <p:attrName>ppt_y</p:attrName>
                                        </p:attrNameLst>
                                      </p:cBhvr>
                                      <p:rCtr x="5000" y="2600"/>
                                    </p:animMotion>
                                  </p:childTnLst>
                                </p:cTn>
                              </p:par>
                              <p:par>
                                <p:cTn id="19" presetID="42" presetClass="entr" presetSubtype="0" fill="hold" nodeType="withEffect">
                                  <p:stCondLst>
                                    <p:cond delay="1400"/>
                                  </p:stCondLst>
                                  <p:childTnLst>
                                    <p:set>
                                      <p:cBhvr>
                                        <p:cTn id="20" dur="1" fill="hold">
                                          <p:stCondLst>
                                            <p:cond delay="0"/>
                                          </p:stCondLst>
                                        </p:cTn>
                                        <p:tgtEl>
                                          <p:spTgt spid="150996"/>
                                        </p:tgtEl>
                                        <p:attrNameLst>
                                          <p:attrName>style.visibility</p:attrName>
                                        </p:attrNameLst>
                                      </p:cBhvr>
                                      <p:to>
                                        <p:strVal val="visible"/>
                                      </p:to>
                                    </p:set>
                                    <p:animEffect transition="in" filter="fade">
                                      <p:cBhvr>
                                        <p:cTn id="21" dur="1000"/>
                                        <p:tgtEl>
                                          <p:spTgt spid="150996"/>
                                        </p:tgtEl>
                                      </p:cBhvr>
                                    </p:animEffect>
                                    <p:anim calcmode="lin" valueType="num">
                                      <p:cBhvr>
                                        <p:cTn id="22" dur="1000" fill="hold"/>
                                        <p:tgtEl>
                                          <p:spTgt spid="150996"/>
                                        </p:tgtEl>
                                        <p:attrNameLst>
                                          <p:attrName>ppt_x</p:attrName>
                                        </p:attrNameLst>
                                      </p:cBhvr>
                                      <p:tavLst>
                                        <p:tav tm="0">
                                          <p:val>
                                            <p:strVal val="#ppt_x"/>
                                          </p:val>
                                        </p:tav>
                                        <p:tav tm="100000">
                                          <p:val>
                                            <p:strVal val="#ppt_x"/>
                                          </p:val>
                                        </p:tav>
                                      </p:tavLst>
                                    </p:anim>
                                    <p:anim calcmode="lin" valueType="num">
                                      <p:cBhvr>
                                        <p:cTn id="23" dur="1000" fill="hold"/>
                                        <p:tgtEl>
                                          <p:spTgt spid="150996"/>
                                        </p:tgtEl>
                                        <p:attrNameLst>
                                          <p:attrName>ppt_y</p:attrName>
                                        </p:attrNameLst>
                                      </p:cBhvr>
                                      <p:tavLst>
                                        <p:tav tm="0">
                                          <p:val>
                                            <p:strVal val="#ppt_y+.1"/>
                                          </p:val>
                                        </p:tav>
                                        <p:tav tm="100000">
                                          <p:val>
                                            <p:strVal val="#ppt_y"/>
                                          </p:val>
                                        </p:tav>
                                      </p:tavLst>
                                    </p:anim>
                                  </p:childTnLst>
                                </p:cTn>
                              </p:par>
                              <p:par>
                                <p:cTn id="24" presetID="0" presetClass="path" presetSubtype="0" accel="50000" decel="50000" fill="hold" nodeType="withEffect">
                                  <p:stCondLst>
                                    <p:cond delay="1400"/>
                                  </p:stCondLst>
                                  <p:childTnLst>
                                    <p:animMotion origin="layout" path="M -0.11129 -0.06273 C -0.10486 -0.05486 -0.09167 -0.02569 -0.07309 -0.01527 C -0.05452 -0.00486 -0.01528 -0.00324 2.22222E-6 -2.96296E-6 " pathEditMode="relative" rAng="0" ptsTypes="aaa">
                                      <p:cBhvr>
                                        <p:cTn id="25" dur="1000" fill="hold"/>
                                        <p:tgtEl>
                                          <p:spTgt spid="150996"/>
                                        </p:tgtEl>
                                        <p:attrNameLst>
                                          <p:attrName>ppt_x</p:attrName>
                                          <p:attrName>ppt_y</p:attrName>
                                        </p:attrNameLst>
                                      </p:cBhvr>
                                      <p:rCtr x="5600" y="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txStyles>
    <p:titleStyle>
      <a:lvl1pPr algn="ctr" rtl="0" eaLnBrk="0" fontAlgn="base" hangingPunct="0">
        <a:spcBef>
          <a:spcPct val="0"/>
        </a:spcBef>
        <a:spcAft>
          <a:spcPct val="0"/>
        </a:spcAft>
        <a:defRPr sz="3900" b="1">
          <a:solidFill>
            <a:schemeClr val="tx1"/>
          </a:solidFill>
          <a:latin typeface="+mj-lt"/>
          <a:ea typeface="+mj-ea"/>
          <a:cs typeface="+mj-cs"/>
        </a:defRPr>
      </a:lvl1pPr>
      <a:lvl2pPr algn="ctr" rtl="0" eaLnBrk="0" fontAlgn="base" hangingPunct="0">
        <a:spcBef>
          <a:spcPct val="0"/>
        </a:spcBef>
        <a:spcAft>
          <a:spcPct val="0"/>
        </a:spcAft>
        <a:defRPr sz="3900" b="1">
          <a:solidFill>
            <a:schemeClr val="tx1"/>
          </a:solidFill>
          <a:latin typeface="Arial" pitchFamily="34" charset="0"/>
        </a:defRPr>
      </a:lvl2pPr>
      <a:lvl3pPr algn="ctr" rtl="0" eaLnBrk="0" fontAlgn="base" hangingPunct="0">
        <a:spcBef>
          <a:spcPct val="0"/>
        </a:spcBef>
        <a:spcAft>
          <a:spcPct val="0"/>
        </a:spcAft>
        <a:defRPr sz="3900" b="1">
          <a:solidFill>
            <a:schemeClr val="tx1"/>
          </a:solidFill>
          <a:latin typeface="Arial" pitchFamily="34" charset="0"/>
        </a:defRPr>
      </a:lvl3pPr>
      <a:lvl4pPr algn="ctr" rtl="0" eaLnBrk="0" fontAlgn="base" hangingPunct="0">
        <a:spcBef>
          <a:spcPct val="0"/>
        </a:spcBef>
        <a:spcAft>
          <a:spcPct val="0"/>
        </a:spcAft>
        <a:defRPr sz="3900" b="1">
          <a:solidFill>
            <a:schemeClr val="tx1"/>
          </a:solidFill>
          <a:latin typeface="Arial" pitchFamily="34" charset="0"/>
        </a:defRPr>
      </a:lvl4pPr>
      <a:lvl5pPr algn="ctr" rtl="0" eaLnBrk="0" fontAlgn="base" hangingPunct="0">
        <a:spcBef>
          <a:spcPct val="0"/>
        </a:spcBef>
        <a:spcAft>
          <a:spcPct val="0"/>
        </a:spcAft>
        <a:defRPr sz="3900" b="1">
          <a:solidFill>
            <a:schemeClr val="tx1"/>
          </a:solidFill>
          <a:latin typeface="Arial" pitchFamily="34" charset="0"/>
        </a:defRPr>
      </a:lvl5pPr>
      <a:lvl6pPr marL="389626" algn="ctr" rtl="0" eaLnBrk="1" fontAlgn="base" hangingPunct="1">
        <a:spcBef>
          <a:spcPct val="0"/>
        </a:spcBef>
        <a:spcAft>
          <a:spcPct val="0"/>
        </a:spcAft>
        <a:defRPr sz="3900" b="1">
          <a:solidFill>
            <a:schemeClr val="tx1"/>
          </a:solidFill>
          <a:latin typeface="Arial" pitchFamily="34" charset="0"/>
        </a:defRPr>
      </a:lvl6pPr>
      <a:lvl7pPr marL="779252" algn="ctr" rtl="0" eaLnBrk="1" fontAlgn="base" hangingPunct="1">
        <a:spcBef>
          <a:spcPct val="0"/>
        </a:spcBef>
        <a:spcAft>
          <a:spcPct val="0"/>
        </a:spcAft>
        <a:defRPr sz="3900" b="1">
          <a:solidFill>
            <a:schemeClr val="tx1"/>
          </a:solidFill>
          <a:latin typeface="Arial" pitchFamily="34" charset="0"/>
        </a:defRPr>
      </a:lvl7pPr>
      <a:lvl8pPr marL="1168878" algn="ctr" rtl="0" eaLnBrk="1" fontAlgn="base" hangingPunct="1">
        <a:spcBef>
          <a:spcPct val="0"/>
        </a:spcBef>
        <a:spcAft>
          <a:spcPct val="0"/>
        </a:spcAft>
        <a:defRPr sz="3900" b="1">
          <a:solidFill>
            <a:schemeClr val="tx1"/>
          </a:solidFill>
          <a:latin typeface="Arial" pitchFamily="34" charset="0"/>
        </a:defRPr>
      </a:lvl8pPr>
      <a:lvl9pPr marL="1558503" algn="ctr" rtl="0" eaLnBrk="1" fontAlgn="base" hangingPunct="1">
        <a:spcBef>
          <a:spcPct val="0"/>
        </a:spcBef>
        <a:spcAft>
          <a:spcPct val="0"/>
        </a:spcAft>
        <a:defRPr sz="3900" b="1">
          <a:solidFill>
            <a:schemeClr val="tx1"/>
          </a:solidFill>
          <a:latin typeface="Arial" pitchFamily="34" charset="0"/>
        </a:defRPr>
      </a:lvl9pPr>
    </p:titleStyle>
    <p:bodyStyle>
      <a:lvl1pPr marL="292219" indent="-292219" algn="l" rtl="0" eaLnBrk="0" fontAlgn="base" hangingPunct="0">
        <a:spcBef>
          <a:spcPct val="20000"/>
        </a:spcBef>
        <a:spcAft>
          <a:spcPct val="0"/>
        </a:spcAft>
        <a:buChar char="•"/>
        <a:defRPr sz="2700" b="1">
          <a:solidFill>
            <a:schemeClr val="accent1"/>
          </a:solidFill>
          <a:latin typeface="+mn-lt"/>
          <a:ea typeface="+mn-ea"/>
          <a:cs typeface="+mn-cs"/>
        </a:defRPr>
      </a:lvl1pPr>
      <a:lvl2pPr marL="633142" indent="-243516" algn="l" rtl="0" eaLnBrk="0" fontAlgn="base" hangingPunct="0">
        <a:spcBef>
          <a:spcPct val="20000"/>
        </a:spcBef>
        <a:spcAft>
          <a:spcPct val="0"/>
        </a:spcAft>
        <a:buChar char="–"/>
        <a:defRPr sz="2400">
          <a:solidFill>
            <a:schemeClr val="tx2"/>
          </a:solidFill>
          <a:latin typeface="+mn-lt"/>
        </a:defRPr>
      </a:lvl2pPr>
      <a:lvl3pPr marL="974065" indent="-194813" algn="l" rtl="0" eaLnBrk="0" fontAlgn="base" hangingPunct="0">
        <a:spcBef>
          <a:spcPct val="20000"/>
        </a:spcBef>
        <a:spcAft>
          <a:spcPct val="0"/>
        </a:spcAft>
        <a:buChar char="•"/>
        <a:defRPr sz="2000">
          <a:solidFill>
            <a:schemeClr val="tx2"/>
          </a:solidFill>
          <a:latin typeface="+mn-lt"/>
        </a:defRPr>
      </a:lvl3pPr>
      <a:lvl4pPr marL="1363690" indent="-194813" algn="l" rtl="0" eaLnBrk="0" fontAlgn="base" hangingPunct="0">
        <a:spcBef>
          <a:spcPct val="20000"/>
        </a:spcBef>
        <a:spcAft>
          <a:spcPct val="0"/>
        </a:spcAft>
        <a:buChar char="–"/>
        <a:defRPr sz="1700">
          <a:solidFill>
            <a:schemeClr val="tx2"/>
          </a:solidFill>
          <a:latin typeface="+mn-lt"/>
        </a:defRPr>
      </a:lvl4pPr>
      <a:lvl5pPr marL="1753316" indent="-194813" algn="l" rtl="0" eaLnBrk="0" fontAlgn="base" hangingPunct="0">
        <a:spcBef>
          <a:spcPct val="20000"/>
        </a:spcBef>
        <a:spcAft>
          <a:spcPct val="0"/>
        </a:spcAft>
        <a:buChar char="»"/>
        <a:defRPr sz="1700">
          <a:solidFill>
            <a:schemeClr val="tx2"/>
          </a:solidFill>
          <a:latin typeface="+mn-lt"/>
        </a:defRPr>
      </a:lvl5pPr>
      <a:lvl6pPr marL="2142942" indent="-194813" algn="l" rtl="0" eaLnBrk="1" fontAlgn="base" hangingPunct="1">
        <a:spcBef>
          <a:spcPct val="20000"/>
        </a:spcBef>
        <a:spcAft>
          <a:spcPct val="0"/>
        </a:spcAft>
        <a:buChar char="»"/>
        <a:defRPr sz="1700">
          <a:solidFill>
            <a:schemeClr val="tx2"/>
          </a:solidFill>
          <a:latin typeface="+mn-lt"/>
        </a:defRPr>
      </a:lvl6pPr>
      <a:lvl7pPr marL="2532568" indent="-194813" algn="l" rtl="0" eaLnBrk="1" fontAlgn="base" hangingPunct="1">
        <a:spcBef>
          <a:spcPct val="20000"/>
        </a:spcBef>
        <a:spcAft>
          <a:spcPct val="0"/>
        </a:spcAft>
        <a:buChar char="»"/>
        <a:defRPr sz="1700">
          <a:solidFill>
            <a:schemeClr val="tx2"/>
          </a:solidFill>
          <a:latin typeface="+mn-lt"/>
        </a:defRPr>
      </a:lvl7pPr>
      <a:lvl8pPr marL="2922194" indent="-194813" algn="l" rtl="0" eaLnBrk="1" fontAlgn="base" hangingPunct="1">
        <a:spcBef>
          <a:spcPct val="20000"/>
        </a:spcBef>
        <a:spcAft>
          <a:spcPct val="0"/>
        </a:spcAft>
        <a:buChar char="»"/>
        <a:defRPr sz="1700">
          <a:solidFill>
            <a:schemeClr val="tx2"/>
          </a:solidFill>
          <a:latin typeface="+mn-lt"/>
        </a:defRPr>
      </a:lvl8pPr>
      <a:lvl9pPr marL="3311820" indent="-194813" algn="l" rtl="0" eaLnBrk="1" fontAlgn="base" hangingPunct="1">
        <a:spcBef>
          <a:spcPct val="20000"/>
        </a:spcBef>
        <a:spcAft>
          <a:spcPct val="0"/>
        </a:spcAft>
        <a:buChar char="»"/>
        <a:defRPr sz="1700">
          <a:solidFill>
            <a:schemeClr val="tx2"/>
          </a:solidFill>
          <a:latin typeface="+mn-lt"/>
        </a:defRPr>
      </a:lvl9pPr>
    </p:bodyStyle>
    <p:otherStyle>
      <a:defPPr>
        <a:defRPr lang="zh-CN"/>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13"/>
          <p:cNvSpPr txBox="1">
            <a:spLocks noChangeArrowheads="1"/>
          </p:cNvSpPr>
          <p:nvPr/>
        </p:nvSpPr>
        <p:spPr bwMode="auto">
          <a:xfrm>
            <a:off x="1049216" y="951310"/>
            <a:ext cx="6739304" cy="648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77925" tIns="38963" rIns="77925" bIns="38963">
            <a:spAutoFit/>
          </a:bodyPr>
          <a:lstStyle>
            <a:lvl1pPr>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r>
              <a:rPr lang="zh-CN" altLang="en-US" sz="3700" b="1" dirty="0" smtClean="0">
                <a:ea typeface="华文新魏" pitchFamily="2" charset="-122"/>
              </a:rPr>
              <a:t>管理信息系统（第二版）</a:t>
            </a:r>
            <a:endParaRPr lang="en-US" altLang="zh-CN" sz="3700" b="1" dirty="0">
              <a:ea typeface="华文新魏" pitchFamily="2" charset="-122"/>
            </a:endParaRPr>
          </a:p>
        </p:txBody>
      </p:sp>
      <p:sp>
        <p:nvSpPr>
          <p:cNvPr id="4100" name="Text Box 4"/>
          <p:cNvSpPr txBox="1">
            <a:spLocks noChangeArrowheads="1"/>
          </p:cNvSpPr>
          <p:nvPr/>
        </p:nvSpPr>
        <p:spPr bwMode="auto">
          <a:xfrm>
            <a:off x="3071802" y="2085976"/>
            <a:ext cx="5165459" cy="4172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016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77925" tIns="38963" rIns="77925" bIns="38963">
            <a:spAutoFit/>
          </a:bodyPr>
          <a:lstStyle/>
          <a:p>
            <a:pPr algn="l"/>
            <a:r>
              <a:rPr lang="zh-CN" altLang="en-US" sz="2200" dirty="0" smtClean="0">
                <a:latin typeface="华文新魏" pitchFamily="2" charset="-122"/>
                <a:ea typeface="华文新魏" pitchFamily="2" charset="-122"/>
              </a:rPr>
              <a:t>第</a:t>
            </a:r>
            <a:r>
              <a:rPr lang="en-US" altLang="zh-CN" sz="2200" dirty="0" smtClean="0">
                <a:latin typeface="华文新魏" pitchFamily="2" charset="-122"/>
                <a:ea typeface="华文新魏" pitchFamily="2" charset="-122"/>
              </a:rPr>
              <a:t>3</a:t>
            </a:r>
            <a:r>
              <a:rPr lang="zh-CN" altLang="en-US" sz="2200" dirty="0" smtClean="0">
                <a:latin typeface="华文新魏" pitchFamily="2" charset="-122"/>
                <a:ea typeface="华文新魏" pitchFamily="2" charset="-122"/>
              </a:rPr>
              <a:t>讲   管理信息系统的建设方法</a:t>
            </a:r>
            <a:r>
              <a:rPr lang="en-US" altLang="zh-CN" sz="2200" dirty="0" smtClean="0">
                <a:latin typeface="华文新魏" pitchFamily="2" charset="-122"/>
                <a:ea typeface="华文新魏" pitchFamily="2" charset="-122"/>
              </a:rPr>
              <a:t>(</a:t>
            </a:r>
            <a:r>
              <a:rPr lang="zh-CN" altLang="en-US" sz="2200" dirty="0" smtClean="0">
                <a:latin typeface="华文新魏" pitchFamily="2" charset="-122"/>
                <a:ea typeface="华文新魏" pitchFamily="2" charset="-122"/>
              </a:rPr>
              <a:t>下</a:t>
            </a:r>
            <a:r>
              <a:rPr lang="en-US" altLang="zh-CN" sz="2200" dirty="0" smtClean="0">
                <a:latin typeface="华文新魏" pitchFamily="2" charset="-122"/>
                <a:ea typeface="华文新魏" pitchFamily="2" charset="-122"/>
              </a:rPr>
              <a:t>)</a:t>
            </a:r>
            <a:endParaRPr lang="zh-CN" altLang="en-US" sz="2200" dirty="0">
              <a:latin typeface="华文新魏" pitchFamily="2" charset="-122"/>
              <a:ea typeface="华文新魏" pitchFamily="2" charset="-122"/>
            </a:endParaRPr>
          </a:p>
        </p:txBody>
      </p:sp>
      <p:sp>
        <p:nvSpPr>
          <p:cNvPr id="4101" name="Text Box 5"/>
          <p:cNvSpPr txBox="1">
            <a:spLocks noChangeArrowheads="1"/>
          </p:cNvSpPr>
          <p:nvPr/>
        </p:nvSpPr>
        <p:spPr bwMode="auto">
          <a:xfrm>
            <a:off x="5572132" y="4000510"/>
            <a:ext cx="2592265" cy="386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016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7925" tIns="38963" rIns="77925" bIns="38963">
            <a:spAutoFit/>
          </a:bodyPr>
          <a:lstStyle/>
          <a:p>
            <a:r>
              <a:rPr lang="zh-CN" altLang="en-US" sz="2000" dirty="0" smtClean="0">
                <a:latin typeface="华文新魏" pitchFamily="2" charset="-122"/>
                <a:ea typeface="华文新魏" pitchFamily="2" charset="-122"/>
              </a:rPr>
              <a:t>济南职业学院  王彤宇</a:t>
            </a:r>
            <a:endParaRPr lang="zh-CN" altLang="en-US" sz="200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 Box 4"/>
          <p:cNvSpPr txBox="1">
            <a:spLocks noChangeArrowheads="1"/>
          </p:cNvSpPr>
          <p:nvPr/>
        </p:nvSpPr>
        <p:spPr bwMode="auto">
          <a:xfrm>
            <a:off x="1513743" y="1393023"/>
            <a:ext cx="6116515" cy="32026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016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7925" tIns="38963" rIns="77925" bIns="38963">
            <a:spAutoFit/>
          </a:bodyPr>
          <a:lstStyle/>
          <a:p>
            <a:r>
              <a:rPr lang="zh-CN" altLang="en-US" sz="4100" dirty="0">
                <a:ea typeface="华文新魏" pitchFamily="2" charset="-122"/>
              </a:rPr>
              <a:t>济南职业学院录制</a:t>
            </a:r>
          </a:p>
          <a:p>
            <a:endParaRPr lang="zh-CN" altLang="en-US" dirty="0">
              <a:ea typeface="华文新魏" pitchFamily="2" charset="-122"/>
            </a:endParaRPr>
          </a:p>
          <a:p>
            <a:r>
              <a:rPr lang="zh-CN" altLang="en-US" sz="1700" dirty="0"/>
              <a:t>        </a:t>
            </a:r>
          </a:p>
          <a:p>
            <a:endParaRPr lang="zh-CN" altLang="en-US" sz="1700" dirty="0"/>
          </a:p>
          <a:p>
            <a:endParaRPr lang="zh-CN" altLang="en-US" sz="1700" dirty="0"/>
          </a:p>
          <a:p>
            <a:r>
              <a:rPr lang="zh-CN" altLang="en-US" sz="1700" dirty="0"/>
              <a:t>                                                            </a:t>
            </a:r>
            <a:r>
              <a:rPr lang="en-US" altLang="zh-CN" sz="2000" dirty="0">
                <a:latin typeface="华文新魏" pitchFamily="2" charset="-122"/>
                <a:ea typeface="华文新魏" pitchFamily="2" charset="-122"/>
              </a:rPr>
              <a:t>2014</a:t>
            </a:r>
            <a:r>
              <a:rPr lang="zh-CN" altLang="en-US" sz="2000" dirty="0" smtClean="0">
                <a:latin typeface="华文新魏" pitchFamily="2" charset="-122"/>
                <a:ea typeface="华文新魏" pitchFamily="2" charset="-122"/>
              </a:rPr>
              <a:t>年</a:t>
            </a:r>
            <a:r>
              <a:rPr lang="en-US" altLang="zh-CN" sz="2000" dirty="0" smtClean="0">
                <a:latin typeface="华文新魏" pitchFamily="2" charset="-122"/>
                <a:ea typeface="华文新魏" pitchFamily="2" charset="-122"/>
              </a:rPr>
              <a:t>6</a:t>
            </a:r>
            <a:r>
              <a:rPr lang="zh-CN" altLang="en-US" sz="2000" dirty="0" smtClean="0">
                <a:latin typeface="华文新魏" pitchFamily="2" charset="-122"/>
                <a:ea typeface="华文新魏" pitchFamily="2" charset="-122"/>
              </a:rPr>
              <a:t>月</a:t>
            </a:r>
            <a:endParaRPr lang="zh-CN" altLang="en-US" sz="200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01" name="Rectangle 445"/>
          <p:cNvSpPr>
            <a:spLocks noGrp="1" noChangeArrowheads="1"/>
          </p:cNvSpPr>
          <p:nvPr>
            <p:ph type="title"/>
          </p:nvPr>
        </p:nvSpPr>
        <p:spPr>
          <a:xfrm>
            <a:off x="0" y="0"/>
            <a:ext cx="9144000" cy="646510"/>
          </a:xfrm>
        </p:spPr>
        <p:txBody>
          <a:bodyPr/>
          <a:lstStyle/>
          <a:p>
            <a:pPr eaLnBrk="1" hangingPunct="1"/>
            <a:r>
              <a:rPr lang="zh-CN" altLang="en-US" sz="3700" dirty="0" smtClean="0">
                <a:ea typeface="华文新魏" pitchFamily="2" charset="-122"/>
              </a:rPr>
              <a:t>知识结构</a:t>
            </a:r>
            <a:endParaRPr lang="en-US" altLang="zh-CN" dirty="0" smtClean="0">
              <a:ea typeface="华文新魏" pitchFamily="2" charset="-122"/>
            </a:endParaRPr>
          </a:p>
        </p:txBody>
      </p:sp>
      <p:sp>
        <p:nvSpPr>
          <p:cNvPr id="5123" name="TextBox 10"/>
          <p:cNvSpPr txBox="1">
            <a:spLocks noChangeArrowheads="1"/>
          </p:cNvSpPr>
          <p:nvPr/>
        </p:nvSpPr>
        <p:spPr bwMode="auto">
          <a:xfrm>
            <a:off x="652513" y="701181"/>
            <a:ext cx="8144608" cy="3156453"/>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pPr>
            <a:r>
              <a:rPr lang="zh-CN" altLang="en-US" b="1" dirty="0" smtClean="0">
                <a:latin typeface="宋体" pitchFamily="2" charset="-122"/>
                <a:ea typeface="宋体" pitchFamily="2" charset="-122"/>
              </a:rPr>
              <a:t>一、结构化生命周期法</a:t>
            </a:r>
            <a:endParaRPr lang="en-US" altLang="zh-CN" b="1" dirty="0" smtClean="0">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二、快速原型法</a:t>
            </a:r>
            <a:endParaRPr lang="en-US" altLang="zh-CN" b="1" dirty="0" smtClean="0">
              <a:solidFill>
                <a:schemeClr val="tx1"/>
              </a:solidFill>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三、其他系统建设方法</a:t>
            </a:r>
            <a:endParaRPr lang="en-US" altLang="zh-CN" b="1" dirty="0" smtClean="0">
              <a:solidFill>
                <a:schemeClr val="tx1"/>
              </a:solidFill>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1.</a:t>
            </a:r>
            <a:r>
              <a:rPr lang="zh-CN" altLang="en-US" b="1" dirty="0" smtClean="0">
                <a:solidFill>
                  <a:schemeClr val="tx1"/>
                </a:solidFill>
              </a:rPr>
              <a:t>计算机辅助软件工程</a:t>
            </a:r>
            <a:r>
              <a:rPr lang="en-US" altLang="zh-CN" b="1" dirty="0" smtClean="0">
                <a:solidFill>
                  <a:schemeClr val="tx1"/>
                </a:solidFill>
              </a:rPr>
              <a:t>CASE</a:t>
            </a:r>
          </a:p>
          <a:p>
            <a:pPr lvl="2" algn="l">
              <a:spcBef>
                <a:spcPts val="0"/>
              </a:spcBef>
            </a:pPr>
            <a:r>
              <a:rPr lang="en-US" altLang="zh-CN" b="1" dirty="0" smtClean="0">
                <a:latin typeface="宋体" pitchFamily="2" charset="-122"/>
                <a:ea typeface="宋体" pitchFamily="2" charset="-122"/>
              </a:rPr>
              <a:t>2.</a:t>
            </a:r>
            <a:r>
              <a:rPr lang="zh-CN" altLang="en-US" b="1" dirty="0" smtClean="0">
                <a:solidFill>
                  <a:schemeClr val="tx1"/>
                </a:solidFill>
              </a:rPr>
              <a:t>面向对象的系统建设方法</a:t>
            </a:r>
            <a:endParaRPr lang="en-US" altLang="zh-CN" b="1" dirty="0" smtClean="0">
              <a:solidFill>
                <a:schemeClr val="tx1"/>
              </a:solidFill>
            </a:endParaRPr>
          </a:p>
          <a:p>
            <a:pPr algn="l">
              <a:lnSpc>
                <a:spcPct val="150000"/>
              </a:lnSpc>
              <a:spcBef>
                <a:spcPts val="0"/>
              </a:spcBef>
            </a:pPr>
            <a:r>
              <a:rPr lang="zh-CN" altLang="en-US" b="1" dirty="0" smtClean="0">
                <a:latin typeface="宋体" pitchFamily="2" charset="-122"/>
                <a:ea typeface="宋体" pitchFamily="2" charset="-122"/>
              </a:rPr>
              <a:t>四、管理信息系统的开发方式</a:t>
            </a:r>
            <a:endParaRPr lang="zh-CN" altLang="zh-CN" b="1" dirty="0">
              <a:latin typeface="宋体" pitchFamily="2" charset="-122"/>
              <a:ea typeface="宋体" pitchFamily="2" charset="-122"/>
            </a:endParaRPr>
          </a:p>
          <a:p>
            <a:pPr algn="l">
              <a:lnSpc>
                <a:spcPct val="150000"/>
              </a:lnSpc>
            </a:pPr>
            <a:endParaRPr lang="zh-CN" altLang="en-US" b="1" dirty="0">
              <a:latin typeface="宋体" pitchFamily="2" charset="-122"/>
              <a:ea typeface="宋体" pitchFamily="2" charset="-122"/>
            </a:endParaRPr>
          </a:p>
        </p:txBody>
      </p:sp>
      <p:pic>
        <p:nvPicPr>
          <p:cNvPr id="4" name="图片 3" descr="07FBC307F6ADA18C0AAD6E47EFEAA5D7.png"/>
          <p:cNvPicPr>
            <a:picLocks noChangeAspect="1"/>
          </p:cNvPicPr>
          <p:nvPr/>
        </p:nvPicPr>
        <p:blipFill>
          <a:blip r:embed="rId2" cstate="print"/>
          <a:stretch>
            <a:fillRect/>
          </a:stretch>
        </p:blipFill>
        <p:spPr>
          <a:xfrm>
            <a:off x="6572264" y="2571750"/>
            <a:ext cx="1928826" cy="1928826"/>
          </a:xfrm>
          <a:prstGeom prst="rect">
            <a:avLst/>
          </a:prstGeom>
        </p:spPr>
      </p:pic>
    </p:spTree>
    <p:extLst>
      <p:ext uri="{BB962C8B-B14F-4D97-AF65-F5344CB8AC3E}">
        <p14:creationId xmlns="" xmlns:p14="http://schemas.microsoft.com/office/powerpoint/2010/main" val="536771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a:spLocks noGrp="1"/>
          </p:cNvSpPr>
          <p:nvPr>
            <p:ph type="title"/>
          </p:nvPr>
        </p:nvSpPr>
        <p:spPr>
          <a:xfrm>
            <a:off x="232997" y="0"/>
            <a:ext cx="8686800" cy="815579"/>
          </a:xfrm>
        </p:spPr>
        <p:txBody>
          <a:bodyPr/>
          <a:lstStyle/>
          <a:p>
            <a:pPr>
              <a:lnSpc>
                <a:spcPct val="150000"/>
              </a:lnSpc>
              <a:spcBef>
                <a:spcPts val="0"/>
              </a:spcBef>
            </a:pPr>
            <a:r>
              <a:rPr lang="zh-CN" altLang="en-US" sz="3700" dirty="0" smtClean="0">
                <a:ea typeface="华文新魏" pitchFamily="2" charset="-122"/>
              </a:rPr>
              <a:t>拓展训练</a:t>
            </a:r>
            <a:endParaRPr lang="zh-CN" altLang="zh-CN" sz="3700" dirty="0" smtClean="0">
              <a:ea typeface="华文新魏" pitchFamily="2" charset="-122"/>
            </a:endParaRPr>
          </a:p>
        </p:txBody>
      </p:sp>
      <p:sp>
        <p:nvSpPr>
          <p:cNvPr id="31" name="TextBox 10"/>
          <p:cNvSpPr txBox="1">
            <a:spLocks noChangeArrowheads="1"/>
          </p:cNvSpPr>
          <p:nvPr/>
        </p:nvSpPr>
        <p:spPr bwMode="auto">
          <a:xfrm>
            <a:off x="571472" y="778267"/>
            <a:ext cx="8144608" cy="2941009"/>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30000"/>
              </a:lnSpc>
            </a:pPr>
            <a:r>
              <a:rPr lang="zh-CN" altLang="en-US" dirty="0" smtClean="0"/>
              <a:t>由前面的讲解可以看出，</a:t>
            </a:r>
            <a:r>
              <a:rPr lang="en-US" dirty="0" smtClean="0"/>
              <a:t>MIS</a:t>
            </a:r>
            <a:r>
              <a:rPr lang="zh-CN" altLang="en-US" dirty="0" smtClean="0"/>
              <a:t>建设方法体系中的三大类方法的出现实际上是互补的，而且都和</a:t>
            </a:r>
            <a:r>
              <a:rPr lang="en-US" dirty="0" smtClean="0"/>
              <a:t>MIS</a:t>
            </a:r>
            <a:r>
              <a:rPr lang="zh-CN" altLang="en-US" dirty="0" smtClean="0"/>
              <a:t>特性密切相关，这些方法的最终目的都是为了使得建设好的系统能满足其特性的要求。</a:t>
            </a:r>
            <a:endParaRPr lang="en-US" altLang="zh-CN" dirty="0" smtClean="0"/>
          </a:p>
          <a:p>
            <a:pPr algn="l">
              <a:lnSpc>
                <a:spcPct val="130000"/>
              </a:lnSpc>
            </a:pPr>
            <a:r>
              <a:rPr lang="zh-CN" altLang="en-US" dirty="0" smtClean="0"/>
              <a:t>那么这些方法之间有何关系，它们与</a:t>
            </a:r>
            <a:r>
              <a:rPr lang="en-US" dirty="0" smtClean="0"/>
              <a:t>MIS</a:t>
            </a:r>
            <a:r>
              <a:rPr lang="zh-CN" altLang="en-US" dirty="0" smtClean="0"/>
              <a:t>的特性又有何联系呢？</a:t>
            </a:r>
            <a:endParaRPr lang="en-US" altLang="zh-CN" dirty="0" smtClean="0"/>
          </a:p>
          <a:p>
            <a:pPr algn="l">
              <a:lnSpc>
                <a:spcPct val="130000"/>
              </a:lnSpc>
            </a:pPr>
            <a:r>
              <a:rPr lang="zh-CN" altLang="en-US" dirty="0" smtClean="0"/>
              <a:t>请大家利用网络查阅资料并总结完成实训内容。</a:t>
            </a:r>
          </a:p>
          <a:p>
            <a:pPr algn="l">
              <a:lnSpc>
                <a:spcPct val="130000"/>
              </a:lnSpc>
            </a:pPr>
            <a:endParaRPr lang="zh-CN" altLang="en-US" dirty="0"/>
          </a:p>
        </p:txBody>
      </p:sp>
      <p:pic>
        <p:nvPicPr>
          <p:cNvPr id="6" name="图片 5" descr="E8C122CD5FC3DB2AE34E764B06BF6B70.png"/>
          <p:cNvPicPr>
            <a:picLocks noChangeAspect="1"/>
          </p:cNvPicPr>
          <p:nvPr/>
        </p:nvPicPr>
        <p:blipFill>
          <a:blip r:embed="rId3" cstate="print"/>
          <a:stretch>
            <a:fillRect/>
          </a:stretch>
        </p:blipFill>
        <p:spPr>
          <a:xfrm>
            <a:off x="6000760" y="3000378"/>
            <a:ext cx="1943480" cy="1312222"/>
          </a:xfrm>
          <a:prstGeom prst="rect">
            <a:avLst/>
          </a:prstGeom>
        </p:spPr>
      </p:pic>
    </p:spTree>
    <p:extLst>
      <p:ext uri="{BB962C8B-B14F-4D97-AF65-F5344CB8AC3E}">
        <p14:creationId xmlns="" xmlns:p14="http://schemas.microsoft.com/office/powerpoint/2010/main" val="6052246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p:cNvGrpSpPr/>
          <p:nvPr/>
        </p:nvGrpSpPr>
        <p:grpSpPr>
          <a:xfrm>
            <a:off x="5929322" y="2786064"/>
            <a:ext cx="1500198" cy="1053928"/>
            <a:chOff x="4907532" y="2708920"/>
            <a:chExt cx="2825594" cy="2564332"/>
          </a:xfrm>
        </p:grpSpPr>
        <p:sp>
          <p:nvSpPr>
            <p:cNvPr id="8" name="椭圆 3"/>
            <p:cNvSpPr/>
            <p:nvPr/>
          </p:nvSpPr>
          <p:spPr>
            <a:xfrm rot="244877">
              <a:off x="4907532" y="2805471"/>
              <a:ext cx="2801086" cy="2467781"/>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3"/>
            <p:cNvSpPr/>
            <p:nvPr/>
          </p:nvSpPr>
          <p:spPr>
            <a:xfrm>
              <a:off x="4907532" y="2720795"/>
              <a:ext cx="2801086" cy="2403574"/>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rgbClr val="A27B00"/>
            </a:solidFill>
            <a:ln w="3175">
              <a:solidFill>
                <a:srgbClr val="F897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32040" y="2708920"/>
              <a:ext cx="2801086" cy="2403574"/>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gradFill>
              <a:gsLst>
                <a:gs pos="0">
                  <a:srgbClr val="F4800C"/>
                </a:gs>
                <a:gs pos="55000">
                  <a:srgbClr val="FFC000"/>
                </a:gs>
                <a:gs pos="100000">
                  <a:srgbClr val="FFFF00"/>
                </a:gs>
              </a:gsLst>
              <a:lin ang="2700000" scaled="1"/>
            </a:gradFill>
            <a:ln w="31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15"/>
          <p:cNvGrpSpPr/>
          <p:nvPr/>
        </p:nvGrpSpPr>
        <p:grpSpPr>
          <a:xfrm>
            <a:off x="1214415" y="2071684"/>
            <a:ext cx="2495298" cy="1747435"/>
            <a:chOff x="4907532" y="2708920"/>
            <a:chExt cx="2825594" cy="2564332"/>
          </a:xfrm>
        </p:grpSpPr>
        <p:sp>
          <p:nvSpPr>
            <p:cNvPr id="21" name="椭圆 3"/>
            <p:cNvSpPr/>
            <p:nvPr/>
          </p:nvSpPr>
          <p:spPr>
            <a:xfrm rot="244877">
              <a:off x="4907532" y="2805471"/>
              <a:ext cx="2801086" cy="2467781"/>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3"/>
            <p:cNvSpPr/>
            <p:nvPr/>
          </p:nvSpPr>
          <p:spPr>
            <a:xfrm>
              <a:off x="4907532" y="2720795"/>
              <a:ext cx="2801086" cy="2403574"/>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solidFill>
              <a:srgbClr val="A27B00"/>
            </a:solidFill>
            <a:ln w="3175">
              <a:solidFill>
                <a:srgbClr val="F897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3"/>
            <p:cNvSpPr/>
            <p:nvPr/>
          </p:nvSpPr>
          <p:spPr>
            <a:xfrm>
              <a:off x="4932040" y="2708920"/>
              <a:ext cx="2801086" cy="2403574"/>
            </a:xfrm>
            <a:custGeom>
              <a:avLst/>
              <a:gdLst/>
              <a:ahLst/>
              <a:cxnLst/>
              <a:rect l="l" t="t" r="r" b="b"/>
              <a:pathLst>
                <a:path w="2801086" h="2403574">
                  <a:moveTo>
                    <a:pt x="1360997" y="182067"/>
                  </a:moveTo>
                  <a:cubicBezTo>
                    <a:pt x="728646" y="182067"/>
                    <a:pt x="216024" y="600259"/>
                    <a:pt x="216024" y="1116124"/>
                  </a:cubicBezTo>
                  <a:cubicBezTo>
                    <a:pt x="216024" y="1631989"/>
                    <a:pt x="728646" y="2050181"/>
                    <a:pt x="1360997" y="2050181"/>
                  </a:cubicBezTo>
                  <a:cubicBezTo>
                    <a:pt x="1993348" y="2050181"/>
                    <a:pt x="2505970" y="1631989"/>
                    <a:pt x="2505970" y="1116124"/>
                  </a:cubicBezTo>
                  <a:cubicBezTo>
                    <a:pt x="2505970" y="600259"/>
                    <a:pt x="1993348" y="182067"/>
                    <a:pt x="1360997" y="182067"/>
                  </a:cubicBezTo>
                  <a:close/>
                  <a:moveTo>
                    <a:pt x="1368152" y="0"/>
                  </a:moveTo>
                  <a:cubicBezTo>
                    <a:pt x="2123761" y="0"/>
                    <a:pt x="2736304" y="499706"/>
                    <a:pt x="2736304" y="1116124"/>
                  </a:cubicBezTo>
                  <a:cubicBezTo>
                    <a:pt x="2736304" y="1344211"/>
                    <a:pt x="2652438" y="1556319"/>
                    <a:pt x="2508150" y="1732768"/>
                  </a:cubicBezTo>
                  <a:lnTo>
                    <a:pt x="2801086" y="2403574"/>
                  </a:lnTo>
                  <a:lnTo>
                    <a:pt x="2180504" y="2012713"/>
                  </a:lnTo>
                  <a:cubicBezTo>
                    <a:pt x="1953900" y="2151102"/>
                    <a:pt x="1672642" y="2232248"/>
                    <a:pt x="1368152" y="2232248"/>
                  </a:cubicBezTo>
                  <a:cubicBezTo>
                    <a:pt x="612543" y="2232248"/>
                    <a:pt x="0" y="1732542"/>
                    <a:pt x="0" y="1116124"/>
                  </a:cubicBezTo>
                  <a:cubicBezTo>
                    <a:pt x="0" y="499706"/>
                    <a:pt x="612543" y="0"/>
                    <a:pt x="1368152" y="0"/>
                  </a:cubicBezTo>
                  <a:close/>
                </a:path>
              </a:pathLst>
            </a:custGeom>
            <a:gradFill>
              <a:gsLst>
                <a:gs pos="0">
                  <a:srgbClr val="F4800C"/>
                </a:gs>
                <a:gs pos="55000">
                  <a:srgbClr val="FFC000"/>
                </a:gs>
                <a:gs pos="100000">
                  <a:srgbClr val="FFFF00"/>
                </a:gs>
              </a:gsLst>
              <a:lin ang="2700000" scaled="1"/>
            </a:gradFill>
            <a:ln w="317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4"/>
          <p:cNvGrpSpPr/>
          <p:nvPr/>
        </p:nvGrpSpPr>
        <p:grpSpPr>
          <a:xfrm>
            <a:off x="3531424" y="3938371"/>
            <a:ext cx="1961247" cy="700704"/>
            <a:chOff x="2674167" y="4489156"/>
            <a:chExt cx="1961247" cy="934272"/>
          </a:xfrm>
        </p:grpSpPr>
        <p:sp>
          <p:nvSpPr>
            <p:cNvPr id="17" name="椭圆 27"/>
            <p:cNvSpPr/>
            <p:nvPr/>
          </p:nvSpPr>
          <p:spPr>
            <a:xfrm>
              <a:off x="2674167" y="4489156"/>
              <a:ext cx="1961247" cy="923571"/>
            </a:xfrm>
            <a:custGeom>
              <a:avLst/>
              <a:gdLst/>
              <a:ahLst/>
              <a:cxnLst/>
              <a:rect l="l" t="t" r="r" b="b"/>
              <a:pathLst>
                <a:path w="2279984" h="1073667">
                  <a:moveTo>
                    <a:pt x="1139992" y="0"/>
                  </a:moveTo>
                  <a:cubicBezTo>
                    <a:pt x="1748056" y="0"/>
                    <a:pt x="2245270" y="474603"/>
                    <a:pt x="2279984" y="1073667"/>
                  </a:cubicBezTo>
                  <a:lnTo>
                    <a:pt x="0" y="1073667"/>
                  </a:lnTo>
                  <a:cubicBezTo>
                    <a:pt x="34715" y="474603"/>
                    <a:pt x="531929" y="0"/>
                    <a:pt x="1139992" y="0"/>
                  </a:cubicBezTo>
                  <a:close/>
                </a:path>
              </a:pathLst>
            </a:custGeom>
            <a:gradFill>
              <a:gsLst>
                <a:gs pos="8000">
                  <a:srgbClr val="0070C0"/>
                </a:gs>
                <a:gs pos="42000">
                  <a:srgbClr val="00B0F0"/>
                </a:gs>
                <a:gs pos="81000">
                  <a:srgbClr val="0070C0"/>
                </a:gs>
              </a:gsLst>
              <a:lin ang="5400000" scaled="0"/>
            </a:gradFill>
            <a:ln>
              <a:solidFill>
                <a:srgbClr val="00B0F0"/>
              </a:solidFill>
            </a:ln>
            <a:effectLst>
              <a:innerShdw blurRad="63500" dist="76200" dir="18900000">
                <a:schemeClr val="bg1">
                  <a:alpha val="7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27"/>
            <p:cNvSpPr/>
            <p:nvPr/>
          </p:nvSpPr>
          <p:spPr>
            <a:xfrm>
              <a:off x="2771451" y="4585436"/>
              <a:ext cx="1789602" cy="837992"/>
            </a:xfrm>
            <a:custGeom>
              <a:avLst/>
              <a:gdLst>
                <a:gd name="connsiteX0" fmla="*/ 2279984 w 2405951"/>
                <a:gd name="connsiteY0" fmla="*/ 1073667 h 1199634"/>
                <a:gd name="connsiteX1" fmla="*/ 0 w 2405951"/>
                <a:gd name="connsiteY1" fmla="*/ 1073667 h 1199634"/>
                <a:gd name="connsiteX2" fmla="*/ 1139992 w 2405951"/>
                <a:gd name="connsiteY2" fmla="*/ 0 h 1199634"/>
                <a:gd name="connsiteX3" fmla="*/ 2405951 w 2405951"/>
                <a:gd name="connsiteY3" fmla="*/ 1199634 h 1199634"/>
                <a:gd name="connsiteX0" fmla="*/ 0 w 2405951"/>
                <a:gd name="connsiteY0" fmla="*/ 1073667 h 1199634"/>
                <a:gd name="connsiteX1" fmla="*/ 1139992 w 2405951"/>
                <a:gd name="connsiteY1" fmla="*/ 0 h 1199634"/>
                <a:gd name="connsiteX2" fmla="*/ 2405951 w 2405951"/>
                <a:gd name="connsiteY2" fmla="*/ 1199634 h 1199634"/>
                <a:gd name="connsiteX0" fmla="*/ 0 w 2292904"/>
                <a:gd name="connsiteY0" fmla="*/ 1073667 h 1073667"/>
                <a:gd name="connsiteX1" fmla="*/ 1139992 w 2292904"/>
                <a:gd name="connsiteY1" fmla="*/ 0 h 1073667"/>
                <a:gd name="connsiteX2" fmla="*/ 2292904 w 2292904"/>
                <a:gd name="connsiteY2" fmla="*/ 1070436 h 1073667"/>
              </a:gdLst>
              <a:ahLst/>
              <a:cxnLst>
                <a:cxn ang="0">
                  <a:pos x="connsiteX0" y="connsiteY0"/>
                </a:cxn>
                <a:cxn ang="0">
                  <a:pos x="connsiteX1" y="connsiteY1"/>
                </a:cxn>
                <a:cxn ang="0">
                  <a:pos x="connsiteX2" y="connsiteY2"/>
                </a:cxn>
              </a:cxnLst>
              <a:rect l="l" t="t" r="r" b="b"/>
              <a:pathLst>
                <a:path w="2292904" h="1073667">
                  <a:moveTo>
                    <a:pt x="0" y="1073667"/>
                  </a:moveTo>
                  <a:cubicBezTo>
                    <a:pt x="34715" y="474603"/>
                    <a:pt x="757841" y="539"/>
                    <a:pt x="1139992" y="0"/>
                  </a:cubicBezTo>
                  <a:cubicBezTo>
                    <a:pt x="1522143" y="-539"/>
                    <a:pt x="2132223" y="345405"/>
                    <a:pt x="2292904" y="1070436"/>
                  </a:cubicBezTo>
                </a:path>
              </a:pathLst>
            </a:cu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2"/>
          <p:cNvGrpSpPr/>
          <p:nvPr/>
        </p:nvGrpSpPr>
        <p:grpSpPr>
          <a:xfrm>
            <a:off x="3861663" y="3219252"/>
            <a:ext cx="1176887" cy="882666"/>
            <a:chOff x="3004406" y="3530330"/>
            <a:chExt cx="1176887" cy="1176888"/>
          </a:xfrm>
        </p:grpSpPr>
        <p:sp>
          <p:nvSpPr>
            <p:cNvPr id="19" name="椭圆 18"/>
            <p:cNvSpPr/>
            <p:nvPr/>
          </p:nvSpPr>
          <p:spPr>
            <a:xfrm>
              <a:off x="3004406" y="3530330"/>
              <a:ext cx="1176887" cy="1176888"/>
            </a:xfrm>
            <a:prstGeom prst="ellipse">
              <a:avLst/>
            </a:prstGeom>
            <a:gradFill>
              <a:gsLst>
                <a:gs pos="8000">
                  <a:srgbClr val="0070C0"/>
                </a:gs>
                <a:gs pos="42000">
                  <a:srgbClr val="00B0F0"/>
                </a:gs>
                <a:gs pos="81000">
                  <a:srgbClr val="0070C0"/>
                </a:gs>
              </a:gsLst>
              <a:lin ang="5400000" scaled="0"/>
            </a:gradFill>
            <a:ln>
              <a:solidFill>
                <a:srgbClr val="00B0F0"/>
              </a:solidFill>
            </a:ln>
            <a:effectLst>
              <a:innerShdw blurRad="63500" dist="76200" dir="18900000">
                <a:schemeClr val="bg1">
                  <a:alpha val="7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098035" y="3644128"/>
              <a:ext cx="991063" cy="991063"/>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1731950" y="2500312"/>
            <a:ext cx="1339852" cy="784830"/>
          </a:xfrm>
          <a:prstGeom prst="rect">
            <a:avLst/>
          </a:prstGeom>
          <a:noFill/>
        </p:spPr>
        <p:txBody>
          <a:bodyPr wrap="square" rtlCol="0">
            <a:spAutoFit/>
          </a:bodyPr>
          <a:lstStyle/>
          <a:p>
            <a:r>
              <a:rPr lang="zh-CN" altLang="en-US" sz="1800" b="1" dirty="0" smtClean="0"/>
              <a:t>系统目的</a:t>
            </a:r>
            <a:endParaRPr lang="en-US" altLang="zh-CN" sz="1800" b="1" dirty="0" smtClean="0"/>
          </a:p>
          <a:p>
            <a:r>
              <a:rPr lang="zh-CN" altLang="en-US" sz="1800" b="1" dirty="0" smtClean="0"/>
              <a:t>的明确性</a:t>
            </a:r>
            <a:endParaRPr lang="en-US" altLang="ko-KR" sz="1800" b="1" dirty="0">
              <a:solidFill>
                <a:srgbClr val="FFFFFF"/>
              </a:solidFill>
              <a:latin typeface="微软雅黑" pitchFamily="34" charset="-122"/>
              <a:ea typeface="微软雅黑" pitchFamily="34" charset="-122"/>
            </a:endParaRPr>
          </a:p>
        </p:txBody>
      </p:sp>
      <p:sp>
        <p:nvSpPr>
          <p:cNvPr id="28" name="TextBox 27"/>
          <p:cNvSpPr txBox="1"/>
          <p:nvPr/>
        </p:nvSpPr>
        <p:spPr>
          <a:xfrm>
            <a:off x="6098284" y="2932476"/>
            <a:ext cx="1120596" cy="664797"/>
          </a:xfrm>
          <a:prstGeom prst="rect">
            <a:avLst/>
          </a:prstGeom>
          <a:noFill/>
        </p:spPr>
        <p:txBody>
          <a:bodyPr wrap="square" rtlCol="0">
            <a:spAutoFit/>
          </a:bodyPr>
          <a:lstStyle/>
          <a:p>
            <a:pPr>
              <a:lnSpc>
                <a:spcPct val="130000"/>
              </a:lnSpc>
            </a:pPr>
            <a:r>
              <a:rPr lang="zh-CN" altLang="en-US" sz="1200" b="1" dirty="0" smtClean="0">
                <a:solidFill>
                  <a:schemeClr val="accent5">
                    <a:lumMod val="50000"/>
                  </a:schemeClr>
                </a:solidFill>
              </a:rPr>
              <a:t>系统的</a:t>
            </a:r>
            <a:endParaRPr lang="en-US" altLang="zh-CN" sz="1200" b="1" dirty="0" smtClean="0">
              <a:solidFill>
                <a:schemeClr val="accent5">
                  <a:lumMod val="50000"/>
                </a:schemeClr>
              </a:solidFill>
            </a:endParaRPr>
          </a:p>
          <a:p>
            <a:pPr>
              <a:lnSpc>
                <a:spcPct val="130000"/>
              </a:lnSpc>
            </a:pPr>
            <a:r>
              <a:rPr lang="zh-CN" altLang="en-US" sz="1200" b="1" dirty="0" smtClean="0">
                <a:solidFill>
                  <a:schemeClr val="accent5">
                    <a:lumMod val="50000"/>
                  </a:schemeClr>
                </a:solidFill>
              </a:rPr>
              <a:t>动态开放性</a:t>
            </a:r>
            <a:endParaRPr lang="en-US" altLang="zh-CN" sz="1200" b="1" dirty="0">
              <a:solidFill>
                <a:schemeClr val="accent5">
                  <a:lumMod val="50000"/>
                </a:schemeClr>
              </a:solidFill>
              <a:latin typeface="微软雅黑" pitchFamily="34" charset="-122"/>
              <a:ea typeface="微软雅黑" pitchFamily="34" charset="-122"/>
            </a:endParaRPr>
          </a:p>
        </p:txBody>
      </p:sp>
      <p:sp>
        <p:nvSpPr>
          <p:cNvPr id="32" name="TextBox 31"/>
          <p:cNvSpPr txBox="1"/>
          <p:nvPr/>
        </p:nvSpPr>
        <p:spPr>
          <a:xfrm>
            <a:off x="3709711" y="4143386"/>
            <a:ext cx="1585006" cy="630942"/>
          </a:xfrm>
          <a:prstGeom prst="rect">
            <a:avLst/>
          </a:prstGeom>
          <a:noFill/>
        </p:spPr>
        <p:txBody>
          <a:bodyPr wrap="square" rtlCol="0">
            <a:spAutoFit/>
          </a:bodyPr>
          <a:lstStyle/>
          <a:p>
            <a:r>
              <a:rPr lang="zh-CN" altLang="en-US" sz="1400" b="1" dirty="0" smtClean="0">
                <a:solidFill>
                  <a:srgbClr val="336699"/>
                </a:solidFill>
              </a:rPr>
              <a:t>结构化</a:t>
            </a:r>
            <a:endParaRPr lang="en-US" altLang="zh-CN" sz="1400" b="1" dirty="0" smtClean="0">
              <a:solidFill>
                <a:srgbClr val="336699"/>
              </a:solidFill>
            </a:endParaRPr>
          </a:p>
          <a:p>
            <a:r>
              <a:rPr lang="zh-CN" altLang="en-US" sz="1400" b="1" dirty="0" smtClean="0">
                <a:solidFill>
                  <a:srgbClr val="336699"/>
                </a:solidFill>
              </a:rPr>
              <a:t>生命周期方法</a:t>
            </a:r>
            <a:endParaRPr lang="en-US" altLang="zh-CN" sz="1400" b="1" dirty="0">
              <a:solidFill>
                <a:srgbClr val="336699"/>
              </a:solidFill>
              <a:latin typeface="微软雅黑" pitchFamily="34" charset="-122"/>
              <a:ea typeface="微软雅黑" pitchFamily="34" charset="-122"/>
            </a:endParaRPr>
          </a:p>
        </p:txBody>
      </p:sp>
      <p:sp>
        <p:nvSpPr>
          <p:cNvPr id="34" name="TextBox 10"/>
          <p:cNvSpPr txBox="1">
            <a:spLocks noChangeArrowheads="1"/>
          </p:cNvSpPr>
          <p:nvPr/>
        </p:nvSpPr>
        <p:spPr bwMode="auto">
          <a:xfrm>
            <a:off x="357158" y="571486"/>
            <a:ext cx="7649334" cy="1679125"/>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30000"/>
              </a:lnSpc>
            </a:pPr>
            <a:r>
              <a:rPr lang="en-US" altLang="zh-CN" dirty="0" smtClean="0"/>
              <a:t>1</a:t>
            </a:r>
            <a:r>
              <a:rPr lang="zh-CN" altLang="en-US" dirty="0" smtClean="0"/>
              <a:t>、传统的结构化生命周期方法是一类有效、成熟的方法，但系统需求本身具有</a:t>
            </a:r>
            <a:r>
              <a:rPr lang="zh-CN" altLang="en-US" b="1" dirty="0" smtClean="0"/>
              <a:t>模糊性</a:t>
            </a:r>
            <a:r>
              <a:rPr lang="zh-CN" altLang="en-US" dirty="0" smtClean="0"/>
              <a:t>，这种方法把一个充满回溯的开发过程加以</a:t>
            </a:r>
            <a:r>
              <a:rPr lang="zh-CN" altLang="en-US" b="1" dirty="0" smtClean="0"/>
              <a:t>线性化并硬性割裂</a:t>
            </a:r>
            <a:r>
              <a:rPr lang="zh-CN" altLang="en-US" dirty="0" smtClean="0"/>
              <a:t>，夸大了系统目的的明确性，而忽视了系统的动态开放性。</a:t>
            </a:r>
            <a:endParaRPr lang="zh-CN" altLang="en-US" b="1" dirty="0">
              <a:latin typeface="宋体" pitchFamily="2" charset="-122"/>
              <a:ea typeface="宋体" pitchFamily="2" charset="-122"/>
            </a:endParaRPr>
          </a:p>
        </p:txBody>
      </p:sp>
      <p:sp>
        <p:nvSpPr>
          <p:cNvPr id="35" name="标题 1"/>
          <p:cNvSpPr>
            <a:spLocks noGrp="1"/>
          </p:cNvSpPr>
          <p:nvPr>
            <p:ph type="title"/>
          </p:nvPr>
        </p:nvSpPr>
        <p:spPr>
          <a:xfrm>
            <a:off x="214282" y="-214332"/>
            <a:ext cx="8686800" cy="815579"/>
          </a:xfrm>
        </p:spPr>
        <p:txBody>
          <a:bodyPr/>
          <a:lstStyle/>
          <a:p>
            <a:pPr>
              <a:lnSpc>
                <a:spcPct val="150000"/>
              </a:lnSpc>
              <a:spcBef>
                <a:spcPts val="0"/>
              </a:spcBef>
            </a:pPr>
            <a:r>
              <a:rPr lang="zh-CN" altLang="en-US" sz="3700" dirty="0" smtClean="0">
                <a:ea typeface="华文新魏" pitchFamily="2" charset="-122"/>
              </a:rPr>
              <a:t>训练总结</a:t>
            </a:r>
            <a:endParaRPr lang="zh-CN" altLang="zh-CN" sz="3700" dirty="0" smtClean="0">
              <a:ea typeface="华文新魏" pitchFamily="2" charset="-122"/>
            </a:endParaRPr>
          </a:p>
        </p:txBody>
      </p:sp>
    </p:spTree>
    <p:extLst>
      <p:ext uri="{BB962C8B-B14F-4D97-AF65-F5344CB8AC3E}">
        <p14:creationId xmlns="" xmlns:p14="http://schemas.microsoft.com/office/powerpoint/2010/main" val="39387178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65"/>
          <p:cNvSpPr>
            <a:spLocks noChangeArrowheads="1"/>
          </p:cNvSpPr>
          <p:nvPr/>
        </p:nvSpPr>
        <p:spPr bwMode="auto">
          <a:xfrm>
            <a:off x="1857376" y="4531466"/>
            <a:ext cx="5286375" cy="216694"/>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fontAlgn="auto">
              <a:spcBef>
                <a:spcPts val="0"/>
              </a:spcBef>
              <a:spcAft>
                <a:spcPts val="0"/>
              </a:spcAft>
              <a:defRPr/>
            </a:pPr>
            <a:endParaRPr lang="zh-CN" altLang="en-US">
              <a:latin typeface="Arial" pitchFamily="34" charset="0"/>
              <a:ea typeface="+mn-ea"/>
            </a:endParaRPr>
          </a:p>
        </p:txBody>
      </p:sp>
      <p:sp>
        <p:nvSpPr>
          <p:cNvPr id="34" name="椭圆 33"/>
          <p:cNvSpPr/>
          <p:nvPr/>
        </p:nvSpPr>
        <p:spPr>
          <a:xfrm>
            <a:off x="4352694" y="4327847"/>
            <a:ext cx="428628" cy="321471"/>
          </a:xfrm>
          <a:prstGeom prst="ellipse">
            <a:avLst/>
          </a:prstGeom>
          <a:gradFill>
            <a:gsLst>
              <a:gs pos="0">
                <a:srgbClr val="82BB37"/>
              </a:gs>
              <a:gs pos="96000">
                <a:srgbClr val="A7C46E"/>
              </a:gs>
              <a:gs pos="5000">
                <a:srgbClr val="6E9E2E"/>
              </a:gs>
            </a:gsLst>
            <a:lin ang="16200000" scaled="1"/>
          </a:gradFill>
          <a:ln>
            <a:noFill/>
          </a:ln>
          <a:scene3d>
            <a:camera prst="perspectiveBelow"/>
            <a:lightRig rig="threePt" dir="t"/>
          </a:scene3d>
          <a:sp3d extrusionH="1270000" prstMaterial="plastic">
            <a:bevelT w="120650"/>
            <a:bevelB w="88900" prst="relaxedInset"/>
            <a:extrusionClr>
              <a:schemeClr val="bg1">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5" name="圆角矩形 34"/>
          <p:cNvSpPr/>
          <p:nvPr/>
        </p:nvSpPr>
        <p:spPr>
          <a:xfrm rot="1040636">
            <a:off x="1021184" y="3587743"/>
            <a:ext cx="7091651" cy="967532"/>
          </a:xfrm>
          <a:prstGeom prst="roundRect">
            <a:avLst>
              <a:gd name="adj" fmla="val 8983"/>
            </a:avLst>
          </a:prstGeom>
          <a:gradFill flip="none" rotWithShape="1">
            <a:gsLst>
              <a:gs pos="0">
                <a:srgbClr val="82BB37"/>
              </a:gs>
              <a:gs pos="96000">
                <a:srgbClr val="A7C46E"/>
              </a:gs>
              <a:gs pos="5000">
                <a:srgbClr val="6E9E2E"/>
              </a:gs>
            </a:gsLst>
            <a:lin ang="16200000" scaled="1"/>
            <a:tileRect/>
          </a:gradFill>
          <a:ln w="34925">
            <a:solidFill>
              <a:srgbClr val="FFFFFF"/>
            </a:solidFill>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fontAlgn="auto">
              <a:spcBef>
                <a:spcPts val="0"/>
              </a:spcBef>
              <a:spcAft>
                <a:spcPts val="0"/>
              </a:spcAft>
              <a:defRPr/>
            </a:pPr>
            <a:endParaRPr lang="zh-CN" altLang="en-US"/>
          </a:p>
        </p:txBody>
      </p:sp>
      <p:sp>
        <p:nvSpPr>
          <p:cNvPr id="41" name="Oval 65"/>
          <p:cNvSpPr>
            <a:spLocks noChangeArrowheads="1"/>
          </p:cNvSpPr>
          <p:nvPr/>
        </p:nvSpPr>
        <p:spPr bwMode="auto">
          <a:xfrm>
            <a:off x="1522413" y="3765893"/>
            <a:ext cx="1143000" cy="171450"/>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fontAlgn="auto">
              <a:spcBef>
                <a:spcPts val="0"/>
              </a:spcBef>
              <a:spcAft>
                <a:spcPts val="0"/>
              </a:spcAft>
              <a:defRPr/>
            </a:pPr>
            <a:endParaRPr lang="zh-CN" altLang="en-US">
              <a:latin typeface="Arial" pitchFamily="34" charset="0"/>
              <a:ea typeface="+mn-ea"/>
            </a:endParaRPr>
          </a:p>
        </p:txBody>
      </p:sp>
      <p:grpSp>
        <p:nvGrpSpPr>
          <p:cNvPr id="5" name="组合 16"/>
          <p:cNvGrpSpPr>
            <a:grpSpLocks/>
          </p:cNvGrpSpPr>
          <p:nvPr/>
        </p:nvGrpSpPr>
        <p:grpSpPr bwMode="auto">
          <a:xfrm>
            <a:off x="1500188" y="2870543"/>
            <a:ext cx="1276350" cy="957263"/>
            <a:chOff x="1838601" y="3474595"/>
            <a:chExt cx="1159458" cy="1159458"/>
          </a:xfrm>
        </p:grpSpPr>
        <p:grpSp>
          <p:nvGrpSpPr>
            <p:cNvPr id="6" name="组合 17"/>
            <p:cNvGrpSpPr>
              <a:grpSpLocks/>
            </p:cNvGrpSpPr>
            <p:nvPr/>
          </p:nvGrpSpPr>
          <p:grpSpPr bwMode="auto">
            <a:xfrm>
              <a:off x="1838601" y="3474595"/>
              <a:ext cx="1159458" cy="1159458"/>
              <a:chOff x="2768596" y="3009896"/>
              <a:chExt cx="2214578" cy="2214578"/>
            </a:xfrm>
          </p:grpSpPr>
          <p:sp>
            <p:nvSpPr>
              <p:cNvPr id="45" name="椭圆 44"/>
              <p:cNvSpPr/>
              <p:nvPr/>
            </p:nvSpPr>
            <p:spPr>
              <a:xfrm>
                <a:off x="2768596" y="3009896"/>
                <a:ext cx="2214578" cy="2214578"/>
              </a:xfrm>
              <a:prstGeom prst="ellipse">
                <a:avLst/>
              </a:prstGeom>
              <a:gradFill flip="none" rotWithShape="1">
                <a:gsLst>
                  <a:gs pos="0">
                    <a:srgbClr val="FFC000"/>
                  </a:gs>
                  <a:gs pos="65000">
                    <a:schemeClr val="accent6">
                      <a:lumMod val="75000"/>
                    </a:schemeClr>
                  </a:gs>
                  <a:gs pos="82000">
                    <a:schemeClr val="accent6">
                      <a:lumMod val="7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45"/>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4" name="椭圆 43"/>
            <p:cNvSpPr/>
            <p:nvPr/>
          </p:nvSpPr>
          <p:spPr>
            <a:xfrm rot="20122633">
              <a:off x="2252487" y="4373031"/>
              <a:ext cx="703751" cy="242275"/>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7" name="Oval 65"/>
          <p:cNvSpPr>
            <a:spLocks noChangeArrowheads="1"/>
          </p:cNvSpPr>
          <p:nvPr/>
        </p:nvSpPr>
        <p:spPr bwMode="auto">
          <a:xfrm rot="393544">
            <a:off x="6653213" y="4311200"/>
            <a:ext cx="1143000" cy="171450"/>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headEnd/>
            <a:tailEnd/>
          </a:ln>
          <a:effectLst/>
        </p:spPr>
        <p:txBody>
          <a:bodyPr wrap="none" anchor="ctr"/>
          <a:lstStyle/>
          <a:p>
            <a:pPr fontAlgn="auto">
              <a:spcBef>
                <a:spcPts val="0"/>
              </a:spcBef>
              <a:spcAft>
                <a:spcPts val="0"/>
              </a:spcAft>
              <a:defRPr/>
            </a:pPr>
            <a:endParaRPr lang="zh-CN" altLang="en-US">
              <a:latin typeface="Arial" pitchFamily="34" charset="0"/>
              <a:ea typeface="+mn-ea"/>
            </a:endParaRPr>
          </a:p>
        </p:txBody>
      </p:sp>
      <p:grpSp>
        <p:nvGrpSpPr>
          <p:cNvPr id="7" name="组合 38"/>
          <p:cNvGrpSpPr>
            <a:grpSpLocks/>
          </p:cNvGrpSpPr>
          <p:nvPr/>
        </p:nvGrpSpPr>
        <p:grpSpPr bwMode="auto">
          <a:xfrm>
            <a:off x="6643688" y="3406324"/>
            <a:ext cx="1276350" cy="957263"/>
            <a:chOff x="1838601" y="3474595"/>
            <a:chExt cx="1159458" cy="1159458"/>
          </a:xfrm>
        </p:grpSpPr>
        <p:grpSp>
          <p:nvGrpSpPr>
            <p:cNvPr id="8" name="组合 5"/>
            <p:cNvGrpSpPr>
              <a:grpSpLocks/>
            </p:cNvGrpSpPr>
            <p:nvPr/>
          </p:nvGrpSpPr>
          <p:grpSpPr bwMode="auto">
            <a:xfrm>
              <a:off x="1838601" y="3474595"/>
              <a:ext cx="1159458" cy="1159458"/>
              <a:chOff x="2768596" y="3009896"/>
              <a:chExt cx="2214578" cy="2214578"/>
            </a:xfrm>
          </p:grpSpPr>
          <p:sp>
            <p:nvSpPr>
              <p:cNvPr id="51" name="椭圆 50"/>
              <p:cNvSpPr/>
              <p:nvPr/>
            </p:nvSpPr>
            <p:spPr>
              <a:xfrm>
                <a:off x="2768596" y="3009896"/>
                <a:ext cx="2214578" cy="2214578"/>
              </a:xfrm>
              <a:prstGeom prst="ellipse">
                <a:avLst/>
              </a:prstGeom>
              <a:gradFill flip="none" rotWithShape="1">
                <a:gsLst>
                  <a:gs pos="0">
                    <a:srgbClr val="00B0F0"/>
                  </a:gs>
                  <a:gs pos="65000">
                    <a:srgbClr val="0070C0"/>
                  </a:gs>
                  <a:gs pos="82000">
                    <a:srgbClr val="0070C0"/>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椭圆 51"/>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0" name="椭圆 49"/>
            <p:cNvSpPr/>
            <p:nvPr/>
          </p:nvSpPr>
          <p:spPr>
            <a:xfrm rot="20122633">
              <a:off x="2252487" y="4373031"/>
              <a:ext cx="703751" cy="242275"/>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下箭头 53"/>
          <p:cNvSpPr/>
          <p:nvPr/>
        </p:nvSpPr>
        <p:spPr>
          <a:xfrm rot="16801954">
            <a:off x="4419793" y="2648589"/>
            <a:ext cx="567592" cy="1663645"/>
          </a:xfrm>
          <a:prstGeom prst="downArrow">
            <a:avLst/>
          </a:prstGeom>
          <a:gradFill>
            <a:gsLst>
              <a:gs pos="2000">
                <a:srgbClr val="6E9E2E"/>
              </a:gs>
              <a:gs pos="66000">
                <a:schemeClr val="accent3"/>
              </a:gs>
            </a:gsLst>
            <a:lin ang="5400000" scaled="0"/>
          </a:gradFill>
          <a:ln w="34925">
            <a:solidFill>
              <a:schemeClr val="accent3"/>
            </a:solidFill>
          </a:ln>
          <a:effectLst/>
          <a:scene3d>
            <a:camera prst="perspectiveFront" fov="2700000">
              <a:rot lat="21089046" lon="21421962" rev="60000"/>
            </a:camera>
            <a:lightRig rig="threePt" dir="t"/>
          </a:scene3d>
          <a:sp3d extrusionH="101600" prstMaterial="metal">
            <a:bevelT w="260350" h="50800" prst="softRound"/>
            <a:bevelB w="88900" h="196850" prst="softRound"/>
            <a:extrusionClr>
              <a:schemeClr val="accent3">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TextBox 54"/>
          <p:cNvSpPr txBox="1"/>
          <p:nvPr/>
        </p:nvSpPr>
        <p:spPr>
          <a:xfrm>
            <a:off x="1698915" y="3000378"/>
            <a:ext cx="883272" cy="707886"/>
          </a:xfrm>
          <a:prstGeom prst="rect">
            <a:avLst/>
          </a:prstGeom>
          <a:noFill/>
          <a:scene3d>
            <a:camera prst="orthographicFront"/>
            <a:lightRig rig="flat" dir="t"/>
          </a:scene3d>
        </p:spPr>
        <p:txBody>
          <a:bodyPr>
            <a:spAutoFit/>
          </a:bodyPr>
          <a:lstStyle/>
          <a:p>
            <a:pPr algn="ctr" fontAlgn="auto">
              <a:spcBef>
                <a:spcPts val="0"/>
              </a:spcBef>
              <a:spcAft>
                <a:spcPts val="0"/>
              </a:spcAft>
              <a:defRPr/>
            </a:pP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功能需求</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56" name="TextBox 55"/>
          <p:cNvSpPr txBox="1"/>
          <p:nvPr/>
        </p:nvSpPr>
        <p:spPr>
          <a:xfrm>
            <a:off x="6839198" y="3578376"/>
            <a:ext cx="883272" cy="707886"/>
          </a:xfrm>
          <a:prstGeom prst="rect">
            <a:avLst/>
          </a:prstGeom>
          <a:noFill/>
          <a:scene3d>
            <a:camera prst="orthographicFront"/>
            <a:lightRig rig="flat" dir="t"/>
          </a:scene3d>
        </p:spPr>
        <p:txBody>
          <a:bodyPr>
            <a:spAutoFit/>
          </a:bodyPr>
          <a:lstStyle/>
          <a:p>
            <a:pPr fontAlgn="auto">
              <a:spcBef>
                <a:spcPts val="0"/>
              </a:spcBef>
              <a:spcAft>
                <a:spcPts val="0"/>
              </a:spcAft>
              <a:defRPr/>
            </a:pP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完成功能</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58" name="Text Box 39"/>
          <p:cNvSpPr txBox="1">
            <a:spLocks noChangeArrowheads="1"/>
          </p:cNvSpPr>
          <p:nvPr/>
        </p:nvSpPr>
        <p:spPr bwMode="auto">
          <a:xfrm rot="563558">
            <a:off x="3907070" y="3235330"/>
            <a:ext cx="1214437" cy="418191"/>
          </a:xfrm>
          <a:prstGeom prst="rect">
            <a:avLst/>
          </a:prstGeom>
          <a:noFill/>
          <a:ln w="9525">
            <a:noFill/>
            <a:miter lim="800000"/>
            <a:headEnd/>
            <a:tailEnd/>
          </a:ln>
        </p:spPr>
        <p:txBody>
          <a:bodyPr>
            <a:spAutoFit/>
          </a:bodyPr>
          <a:lstStyle/>
          <a:p>
            <a:pPr algn="ctr" fontAlgn="auto">
              <a:lnSpc>
                <a:spcPct val="150000"/>
              </a:lnSpc>
              <a:spcBef>
                <a:spcPts val="0"/>
              </a:spcBef>
              <a:spcAft>
                <a:spcPts val="0"/>
              </a:spcAft>
              <a:buClr>
                <a:schemeClr val="tx1">
                  <a:lumMod val="50000"/>
                  <a:lumOff val="50000"/>
                </a:schemeClr>
              </a:buClr>
              <a:defRPr/>
            </a:pPr>
            <a:r>
              <a:rPr lang="zh-CN" altLang="en-US" sz="1600" b="1" dirty="0" smtClean="0">
                <a:latin typeface="微软雅黑" pitchFamily="34" charset="-122"/>
                <a:ea typeface="微软雅黑" pitchFamily="34" charset="-122"/>
              </a:rPr>
              <a:t>交   予</a:t>
            </a:r>
            <a:endParaRPr lang="en-US" altLang="zh-CN" sz="1600" b="1" dirty="0">
              <a:latin typeface="微软雅黑" pitchFamily="34" charset="-122"/>
              <a:ea typeface="微软雅黑" pitchFamily="34" charset="-122"/>
            </a:endParaRPr>
          </a:p>
        </p:txBody>
      </p:sp>
      <p:sp>
        <p:nvSpPr>
          <p:cNvPr id="37" name="TextBox 10"/>
          <p:cNvSpPr txBox="1">
            <a:spLocks noChangeArrowheads="1"/>
          </p:cNvSpPr>
          <p:nvPr/>
        </p:nvSpPr>
        <p:spPr bwMode="auto">
          <a:xfrm>
            <a:off x="681405" y="563953"/>
            <a:ext cx="7649334" cy="2079235"/>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30000"/>
              </a:lnSpc>
            </a:pPr>
            <a:r>
              <a:rPr lang="en-US" altLang="zh-CN" dirty="0" smtClean="0"/>
              <a:t>2</a:t>
            </a:r>
            <a:r>
              <a:rPr lang="zh-CN" altLang="en-US" dirty="0" smtClean="0"/>
              <a:t>、由于结构化生命周期采用功能分解、瀑布模型的方法，在完成了</a:t>
            </a:r>
            <a:r>
              <a:rPr lang="zh-CN" altLang="en-US" b="1" dirty="0" smtClean="0"/>
              <a:t>功能需求</a:t>
            </a:r>
            <a:r>
              <a:rPr lang="zh-CN" altLang="en-US" dirty="0" smtClean="0"/>
              <a:t>定义后，系统分析员就算完成了任务，交给后续人员去工作，后续人员以</a:t>
            </a:r>
            <a:r>
              <a:rPr lang="zh-CN" altLang="en-US" b="1" dirty="0" smtClean="0"/>
              <a:t>完成功能</a:t>
            </a:r>
            <a:r>
              <a:rPr lang="zh-CN" altLang="en-US" dirty="0" smtClean="0"/>
              <a:t>为主要目标，往往使得各功能模块之间联系复杂，且</a:t>
            </a:r>
            <a:r>
              <a:rPr lang="zh-CN" altLang="en-US" b="1" dirty="0" smtClean="0"/>
              <a:t>最终实现模型</a:t>
            </a:r>
            <a:r>
              <a:rPr lang="zh-CN" altLang="en-US" dirty="0" smtClean="0"/>
              <a:t>与</a:t>
            </a:r>
            <a:r>
              <a:rPr lang="zh-CN" altLang="en-US" b="1" dirty="0" smtClean="0"/>
              <a:t>人工系统模型</a:t>
            </a:r>
            <a:r>
              <a:rPr lang="zh-CN" altLang="en-US" dirty="0" smtClean="0"/>
              <a:t>在结构上有很大差别，不利于理解和维护。</a:t>
            </a:r>
            <a:endParaRPr lang="en-US" altLang="zh-CN" dirty="0" smtClean="0"/>
          </a:p>
        </p:txBody>
      </p:sp>
      <p:sp>
        <p:nvSpPr>
          <p:cNvPr id="22" name="标题 1"/>
          <p:cNvSpPr>
            <a:spLocks noGrp="1"/>
          </p:cNvSpPr>
          <p:nvPr>
            <p:ph type="title"/>
          </p:nvPr>
        </p:nvSpPr>
        <p:spPr>
          <a:xfrm>
            <a:off x="214282" y="-214332"/>
            <a:ext cx="8686800" cy="815579"/>
          </a:xfrm>
        </p:spPr>
        <p:txBody>
          <a:bodyPr/>
          <a:lstStyle/>
          <a:p>
            <a:pPr>
              <a:lnSpc>
                <a:spcPct val="150000"/>
              </a:lnSpc>
              <a:spcBef>
                <a:spcPts val="0"/>
              </a:spcBef>
            </a:pPr>
            <a:r>
              <a:rPr lang="zh-CN" altLang="en-US" sz="3700" dirty="0" smtClean="0">
                <a:ea typeface="华文新魏" pitchFamily="2" charset="-122"/>
              </a:rPr>
              <a:t>训练总结</a:t>
            </a:r>
            <a:endParaRPr lang="zh-CN" altLang="zh-CN" sz="3700" dirty="0" smtClean="0">
              <a:ea typeface="华文新魏" pitchFamily="2" charset="-122"/>
            </a:endParaRPr>
          </a:p>
        </p:txBody>
      </p:sp>
    </p:spTree>
    <p:extLst>
      <p:ext uri="{BB962C8B-B14F-4D97-AF65-F5344CB8AC3E}">
        <p14:creationId xmlns="" xmlns:p14="http://schemas.microsoft.com/office/powerpoint/2010/main" val="42615315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29"/>
          <p:cNvSpPr/>
          <p:nvPr/>
        </p:nvSpPr>
        <p:spPr>
          <a:xfrm>
            <a:off x="4002357" y="2548746"/>
            <a:ext cx="712519" cy="1808018"/>
          </a:xfrm>
          <a:custGeom>
            <a:avLst/>
            <a:gdLst>
              <a:gd name="connsiteX0" fmla="*/ 676893 w 712519"/>
              <a:gd name="connsiteY0" fmla="*/ 0 h 2410691"/>
              <a:gd name="connsiteX1" fmla="*/ 0 w 712519"/>
              <a:gd name="connsiteY1" fmla="*/ 0 h 2410691"/>
              <a:gd name="connsiteX2" fmla="*/ 0 w 712519"/>
              <a:gd name="connsiteY2" fmla="*/ 2410691 h 2410691"/>
              <a:gd name="connsiteX3" fmla="*/ 712519 w 712519"/>
              <a:gd name="connsiteY3" fmla="*/ 2410691 h 2410691"/>
            </a:gdLst>
            <a:ahLst/>
            <a:cxnLst>
              <a:cxn ang="0">
                <a:pos x="connsiteX0" y="connsiteY0"/>
              </a:cxn>
              <a:cxn ang="0">
                <a:pos x="connsiteX1" y="connsiteY1"/>
              </a:cxn>
              <a:cxn ang="0">
                <a:pos x="connsiteX2" y="connsiteY2"/>
              </a:cxn>
              <a:cxn ang="0">
                <a:pos x="connsiteX3" y="connsiteY3"/>
              </a:cxn>
            </a:cxnLst>
            <a:rect l="l" t="t" r="r" b="b"/>
            <a:pathLst>
              <a:path w="712519" h="2410691">
                <a:moveTo>
                  <a:pt x="676893" y="0"/>
                </a:moveTo>
                <a:lnTo>
                  <a:pt x="0" y="0"/>
                </a:lnTo>
                <a:lnTo>
                  <a:pt x="0" y="2410691"/>
                </a:lnTo>
                <a:lnTo>
                  <a:pt x="712519" y="2410691"/>
                </a:lnTo>
              </a:path>
            </a:pathLst>
          </a:custGeom>
          <a:noFill/>
          <a:ln>
            <a:solidFill>
              <a:schemeClr val="accent3"/>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椭圆 9"/>
          <p:cNvSpPr/>
          <p:nvPr/>
        </p:nvSpPr>
        <p:spPr>
          <a:xfrm>
            <a:off x="4643438" y="2138001"/>
            <a:ext cx="4129393" cy="1219567"/>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p>
        </p:txBody>
      </p:sp>
      <p:grpSp>
        <p:nvGrpSpPr>
          <p:cNvPr id="3" name="组合 10"/>
          <p:cNvGrpSpPr/>
          <p:nvPr/>
        </p:nvGrpSpPr>
        <p:grpSpPr>
          <a:xfrm>
            <a:off x="4600588" y="2368776"/>
            <a:ext cx="1179694" cy="884771"/>
            <a:chOff x="1573983" y="1974776"/>
            <a:chExt cx="1813954" cy="1813954"/>
          </a:xfrm>
        </p:grpSpPr>
        <p:grpSp>
          <p:nvGrpSpPr>
            <p:cNvPr id="4" name="组合 3"/>
            <p:cNvGrpSpPr/>
            <p:nvPr/>
          </p:nvGrpSpPr>
          <p:grpSpPr>
            <a:xfrm rot="1267204">
              <a:off x="1573983" y="1974776"/>
              <a:ext cx="1813954" cy="1813954"/>
              <a:chOff x="3518404" y="1580443"/>
              <a:chExt cx="1276350" cy="1276350"/>
            </a:xfrm>
          </p:grpSpPr>
          <p:sp>
            <p:nvSpPr>
              <p:cNvPr id="5" name="椭圆 4"/>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6" name="椭圆 5"/>
              <p:cNvSpPr/>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7" name="椭圆 6"/>
              <p:cNvSpPr/>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grpSp>
        <p:sp>
          <p:nvSpPr>
            <p:cNvPr id="8" name="椭圆 7"/>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p>
          </p:txBody>
        </p:sp>
      </p:grpSp>
      <p:sp>
        <p:nvSpPr>
          <p:cNvPr id="13" name="椭圆 9"/>
          <p:cNvSpPr/>
          <p:nvPr/>
        </p:nvSpPr>
        <p:spPr>
          <a:xfrm>
            <a:off x="4620200" y="3543868"/>
            <a:ext cx="4129393" cy="1219567"/>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p>
        </p:txBody>
      </p:sp>
      <p:grpSp>
        <p:nvGrpSpPr>
          <p:cNvPr id="11" name="组合 13"/>
          <p:cNvGrpSpPr/>
          <p:nvPr/>
        </p:nvGrpSpPr>
        <p:grpSpPr>
          <a:xfrm>
            <a:off x="4620200" y="3738303"/>
            <a:ext cx="1179694" cy="884771"/>
            <a:chOff x="1573983" y="1974776"/>
            <a:chExt cx="1813954" cy="1813954"/>
          </a:xfrm>
        </p:grpSpPr>
        <p:grpSp>
          <p:nvGrpSpPr>
            <p:cNvPr id="12" name="组合 14"/>
            <p:cNvGrpSpPr/>
            <p:nvPr/>
          </p:nvGrpSpPr>
          <p:grpSpPr>
            <a:xfrm rot="1267204">
              <a:off x="1573983" y="1974776"/>
              <a:ext cx="1813954" cy="1813954"/>
              <a:chOff x="3518404" y="1580443"/>
              <a:chExt cx="1276350" cy="1276350"/>
            </a:xfrm>
          </p:grpSpPr>
          <p:sp>
            <p:nvSpPr>
              <p:cNvPr id="17" name="椭圆 16"/>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18" name="椭圆 17"/>
              <p:cNvSpPr/>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19" name="椭圆 18"/>
              <p:cNvSpPr/>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grpSp>
        <p:sp>
          <p:nvSpPr>
            <p:cNvPr id="16" name="椭圆 15"/>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p>
          </p:txBody>
        </p:sp>
      </p:grpSp>
      <p:sp>
        <p:nvSpPr>
          <p:cNvPr id="22" name="椭圆 9"/>
          <p:cNvSpPr/>
          <p:nvPr/>
        </p:nvSpPr>
        <p:spPr>
          <a:xfrm flipH="1">
            <a:off x="394396" y="2743124"/>
            <a:ext cx="4129393" cy="1219567"/>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p>
        </p:txBody>
      </p:sp>
      <p:grpSp>
        <p:nvGrpSpPr>
          <p:cNvPr id="14" name="组合 22"/>
          <p:cNvGrpSpPr/>
          <p:nvPr/>
        </p:nvGrpSpPr>
        <p:grpSpPr>
          <a:xfrm flipH="1">
            <a:off x="3344093" y="2937560"/>
            <a:ext cx="1179694" cy="884771"/>
            <a:chOff x="1573983" y="1974776"/>
            <a:chExt cx="1813954" cy="1813954"/>
          </a:xfrm>
        </p:grpSpPr>
        <p:grpSp>
          <p:nvGrpSpPr>
            <p:cNvPr id="15" name="组合 23"/>
            <p:cNvGrpSpPr/>
            <p:nvPr/>
          </p:nvGrpSpPr>
          <p:grpSpPr>
            <a:xfrm rot="1267204">
              <a:off x="1573983" y="1974776"/>
              <a:ext cx="1813954" cy="1813954"/>
              <a:chOff x="3518404" y="1580443"/>
              <a:chExt cx="1276350" cy="1276350"/>
            </a:xfrm>
          </p:grpSpPr>
          <p:sp>
            <p:nvSpPr>
              <p:cNvPr id="26" name="椭圆 25"/>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27" name="椭圆 26"/>
              <p:cNvSpPr/>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sp>
            <p:nvSpPr>
              <p:cNvPr id="28" name="椭圆 27"/>
              <p:cNvSpPr/>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p>
            </p:txBody>
          </p:sp>
        </p:grpSp>
        <p:sp>
          <p:nvSpPr>
            <p:cNvPr id="25" name="椭圆 24"/>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p>
          </p:txBody>
        </p:sp>
      </p:grpSp>
      <p:sp>
        <p:nvSpPr>
          <p:cNvPr id="9" name="TextBox 8"/>
          <p:cNvSpPr txBox="1"/>
          <p:nvPr/>
        </p:nvSpPr>
        <p:spPr>
          <a:xfrm>
            <a:off x="4829804" y="2671989"/>
            <a:ext cx="894324" cy="400110"/>
          </a:xfrm>
          <a:prstGeom prst="rect">
            <a:avLst/>
          </a:prstGeom>
          <a:noFill/>
        </p:spPr>
        <p:txBody>
          <a:bodyPr wrap="square" rtlCol="0">
            <a:spAutoFit/>
          </a:bodyPr>
          <a:lstStyle/>
          <a:p>
            <a:r>
              <a:rPr lang="en-US" altLang="zh-CN" sz="2000" b="1" dirty="0" smtClean="0">
                <a:solidFill>
                  <a:schemeClr val="accent3">
                    <a:lumMod val="75000"/>
                  </a:schemeClr>
                </a:solidFill>
                <a:latin typeface="微软雅黑" pitchFamily="34" charset="-122"/>
                <a:ea typeface="微软雅黑" pitchFamily="34" charset="-122"/>
              </a:rPr>
              <a:t>2</a:t>
            </a:r>
            <a:endParaRPr lang="zh-CN" altLang="en-US" sz="2000" b="1" dirty="0">
              <a:solidFill>
                <a:schemeClr val="accent3">
                  <a:lumMod val="75000"/>
                </a:schemeClr>
              </a:solidFill>
              <a:latin typeface="微软雅黑" pitchFamily="34" charset="-122"/>
              <a:ea typeface="微软雅黑" pitchFamily="34" charset="-122"/>
            </a:endParaRPr>
          </a:p>
        </p:txBody>
      </p:sp>
      <p:sp>
        <p:nvSpPr>
          <p:cNvPr id="31" name="TextBox 30"/>
          <p:cNvSpPr txBox="1"/>
          <p:nvPr/>
        </p:nvSpPr>
        <p:spPr>
          <a:xfrm>
            <a:off x="3563991" y="3243785"/>
            <a:ext cx="894324" cy="400110"/>
          </a:xfrm>
          <a:prstGeom prst="rect">
            <a:avLst/>
          </a:prstGeom>
          <a:noFill/>
        </p:spPr>
        <p:txBody>
          <a:bodyPr wrap="square" rtlCol="0">
            <a:spAutoFit/>
          </a:bodyPr>
          <a:lstStyle/>
          <a:p>
            <a:r>
              <a:rPr lang="en-US" altLang="zh-CN" sz="2000" b="1" dirty="0" smtClean="0">
                <a:solidFill>
                  <a:schemeClr val="accent3">
                    <a:lumMod val="75000"/>
                  </a:schemeClr>
                </a:solidFill>
                <a:latin typeface="微软雅黑" pitchFamily="34" charset="-122"/>
                <a:ea typeface="微软雅黑" pitchFamily="34" charset="-122"/>
              </a:rPr>
              <a:t>1</a:t>
            </a:r>
            <a:endParaRPr lang="zh-CN" altLang="en-US" sz="2000" b="1" dirty="0">
              <a:solidFill>
                <a:schemeClr val="accent3">
                  <a:lumMod val="75000"/>
                </a:schemeClr>
              </a:solidFill>
              <a:latin typeface="微软雅黑" pitchFamily="34" charset="-122"/>
              <a:ea typeface="微软雅黑" pitchFamily="34" charset="-122"/>
            </a:endParaRPr>
          </a:p>
        </p:txBody>
      </p:sp>
      <p:sp>
        <p:nvSpPr>
          <p:cNvPr id="32" name="TextBox 31"/>
          <p:cNvSpPr txBox="1"/>
          <p:nvPr/>
        </p:nvSpPr>
        <p:spPr>
          <a:xfrm>
            <a:off x="4860032" y="4007350"/>
            <a:ext cx="894324" cy="400110"/>
          </a:xfrm>
          <a:prstGeom prst="rect">
            <a:avLst/>
          </a:prstGeom>
          <a:noFill/>
        </p:spPr>
        <p:txBody>
          <a:bodyPr wrap="square" rtlCol="0">
            <a:spAutoFit/>
          </a:bodyPr>
          <a:lstStyle/>
          <a:p>
            <a:r>
              <a:rPr lang="en-US" altLang="zh-CN" sz="2000" b="1" dirty="0" smtClean="0">
                <a:solidFill>
                  <a:schemeClr val="accent3">
                    <a:lumMod val="75000"/>
                  </a:schemeClr>
                </a:solidFill>
                <a:latin typeface="微软雅黑" pitchFamily="34" charset="-122"/>
                <a:ea typeface="微软雅黑" pitchFamily="34" charset="-122"/>
              </a:rPr>
              <a:t>3</a:t>
            </a:r>
            <a:endParaRPr lang="zh-CN" altLang="en-US" sz="2000" b="1" dirty="0">
              <a:solidFill>
                <a:schemeClr val="accent3">
                  <a:lumMod val="75000"/>
                </a:schemeClr>
              </a:solidFill>
              <a:latin typeface="微软雅黑" pitchFamily="34" charset="-122"/>
              <a:ea typeface="微软雅黑" pitchFamily="34" charset="-122"/>
            </a:endParaRPr>
          </a:p>
        </p:txBody>
      </p:sp>
      <p:sp>
        <p:nvSpPr>
          <p:cNvPr id="48" name="TextBox 47"/>
          <p:cNvSpPr txBox="1"/>
          <p:nvPr/>
        </p:nvSpPr>
        <p:spPr>
          <a:xfrm>
            <a:off x="480083" y="3000378"/>
            <a:ext cx="2520280" cy="547073"/>
          </a:xfrm>
          <a:prstGeom prst="rect">
            <a:avLst/>
          </a:prstGeom>
          <a:noFill/>
        </p:spPr>
        <p:txBody>
          <a:bodyPr wrap="square" rtlCol="0">
            <a:spAutoFit/>
          </a:bodyPr>
          <a:lstStyle/>
          <a:p>
            <a:pPr algn="just">
              <a:lnSpc>
                <a:spcPct val="130000"/>
              </a:lnSpc>
            </a:pPr>
            <a:r>
              <a:rPr lang="zh-CN" altLang="en-US" sz="1200" b="1" dirty="0" smtClean="0"/>
              <a:t>原型化方法的原型是</a:t>
            </a:r>
            <a:r>
              <a:rPr lang="zh-CN" altLang="en-US" sz="1200" b="1" dirty="0" smtClean="0">
                <a:solidFill>
                  <a:srgbClr val="C00000"/>
                </a:solidFill>
              </a:rPr>
              <a:t>局部</a:t>
            </a:r>
            <a:r>
              <a:rPr lang="zh-CN" altLang="en-US" sz="1200" b="1" dirty="0" smtClean="0"/>
              <a:t>的，这样就难以符合</a:t>
            </a:r>
            <a:r>
              <a:rPr lang="en-US" sz="1200" b="1" dirty="0" smtClean="0"/>
              <a:t>MIS</a:t>
            </a:r>
            <a:r>
              <a:rPr lang="zh-CN" altLang="en-US" sz="1200" b="1" dirty="0" smtClean="0"/>
              <a:t>的</a:t>
            </a:r>
            <a:r>
              <a:rPr lang="zh-CN" altLang="en-US" sz="1200" b="1" dirty="0" smtClean="0">
                <a:solidFill>
                  <a:srgbClr val="C00000"/>
                </a:solidFill>
              </a:rPr>
              <a:t>整体特性</a:t>
            </a:r>
            <a:r>
              <a:rPr lang="zh-CN" altLang="en-US" sz="1200" b="1" dirty="0" smtClean="0"/>
              <a:t>。</a:t>
            </a:r>
            <a:endParaRPr lang="en-US" altLang="zh-CN"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920118" y="2209439"/>
            <a:ext cx="2520280" cy="1052596"/>
          </a:xfrm>
          <a:prstGeom prst="rect">
            <a:avLst/>
          </a:prstGeom>
          <a:noFill/>
        </p:spPr>
        <p:txBody>
          <a:bodyPr wrap="square" rtlCol="0">
            <a:spAutoFit/>
          </a:bodyPr>
          <a:lstStyle/>
          <a:p>
            <a:pPr algn="just">
              <a:lnSpc>
                <a:spcPct val="130000"/>
              </a:lnSpc>
            </a:pPr>
            <a:r>
              <a:rPr lang="zh-CN" altLang="en-US" sz="1200" b="1" dirty="0" smtClean="0"/>
              <a:t>由于实际工作中</a:t>
            </a:r>
            <a:r>
              <a:rPr lang="zh-CN" altLang="en-US" sz="1200" b="1" dirty="0" smtClean="0">
                <a:solidFill>
                  <a:srgbClr val="C00000"/>
                </a:solidFill>
              </a:rPr>
              <a:t>沟通的困难性</a:t>
            </a:r>
            <a:r>
              <a:rPr lang="zh-CN" altLang="en-US" sz="1200" b="1" dirty="0" smtClean="0"/>
              <a:t>及</a:t>
            </a:r>
            <a:r>
              <a:rPr lang="zh-CN" altLang="en-US" sz="1200" b="1" dirty="0" smtClean="0">
                <a:solidFill>
                  <a:srgbClr val="C00000"/>
                </a:solidFill>
              </a:rPr>
              <a:t>快速生成工具</a:t>
            </a:r>
            <a:r>
              <a:rPr lang="zh-CN" altLang="en-US" sz="1200" b="1" dirty="0" smtClean="0"/>
              <a:t>的缺乏，使得系统建设计划较难得到执行，因而也很难满足</a:t>
            </a:r>
            <a:r>
              <a:rPr lang="en-US" sz="1200" b="1" dirty="0" smtClean="0"/>
              <a:t>MIS</a:t>
            </a:r>
            <a:r>
              <a:rPr lang="zh-CN" altLang="en-US" sz="1200" b="1" dirty="0" smtClean="0"/>
              <a:t>的</a:t>
            </a:r>
            <a:r>
              <a:rPr lang="zh-CN" altLang="en-US" sz="1200" b="1" dirty="0" smtClean="0">
                <a:solidFill>
                  <a:srgbClr val="C00000"/>
                </a:solidFill>
              </a:rPr>
              <a:t>时效性要求</a:t>
            </a:r>
            <a:r>
              <a:rPr lang="zh-CN" altLang="en-US" sz="1200" b="1" dirty="0" smtClean="0"/>
              <a:t>。</a:t>
            </a:r>
            <a:endParaRPr lang="en-US" altLang="zh-CN"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5942826" y="3643320"/>
            <a:ext cx="2520280" cy="1052596"/>
          </a:xfrm>
          <a:prstGeom prst="rect">
            <a:avLst/>
          </a:prstGeom>
          <a:noFill/>
        </p:spPr>
        <p:txBody>
          <a:bodyPr wrap="square" rtlCol="0">
            <a:spAutoFit/>
          </a:bodyPr>
          <a:lstStyle/>
          <a:p>
            <a:pPr algn="just">
              <a:lnSpc>
                <a:spcPct val="130000"/>
              </a:lnSpc>
            </a:pPr>
            <a:r>
              <a:rPr lang="zh-CN" altLang="en-US" sz="1200" b="1" dirty="0" smtClean="0"/>
              <a:t>对于基础管理不够完善的企业，系统建设容易走上机械地模拟原来手工系统的轨道，这样就不能体现</a:t>
            </a:r>
            <a:r>
              <a:rPr lang="en-US" sz="1200" b="1" dirty="0" smtClean="0"/>
              <a:t>MIS</a:t>
            </a:r>
            <a:r>
              <a:rPr lang="zh-CN" altLang="en-US" sz="1200" b="1" dirty="0" smtClean="0">
                <a:solidFill>
                  <a:srgbClr val="C00000"/>
                </a:solidFill>
              </a:rPr>
              <a:t>改进企业管理的特性</a:t>
            </a:r>
            <a:r>
              <a:rPr lang="zh-CN" altLang="en-US" sz="1200" b="1" dirty="0" smtClean="0"/>
              <a:t>。</a:t>
            </a:r>
            <a:endParaRPr lang="en-US" altLang="zh-CN" sz="1200" b="1" dirty="0">
              <a:solidFill>
                <a:schemeClr val="tx1">
                  <a:lumMod val="65000"/>
                  <a:lumOff val="35000"/>
                </a:schemeClr>
              </a:solidFill>
              <a:latin typeface="微软雅黑" pitchFamily="34" charset="-122"/>
              <a:ea typeface="微软雅黑" pitchFamily="34" charset="-122"/>
            </a:endParaRPr>
          </a:p>
        </p:txBody>
      </p:sp>
      <p:sp>
        <p:nvSpPr>
          <p:cNvPr id="36" name="TextBox 10"/>
          <p:cNvSpPr txBox="1">
            <a:spLocks noChangeArrowheads="1"/>
          </p:cNvSpPr>
          <p:nvPr/>
        </p:nvSpPr>
        <p:spPr bwMode="auto">
          <a:xfrm>
            <a:off x="642910" y="563953"/>
            <a:ext cx="7649334" cy="2079235"/>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r>
              <a:rPr lang="en-US" altLang="zh-CN" dirty="0" smtClean="0"/>
              <a:t>3</a:t>
            </a:r>
            <a:r>
              <a:rPr lang="zh-CN" altLang="en-US" dirty="0" smtClean="0"/>
              <a:t>、针对传统的结构化生命周期方法中需求具有</a:t>
            </a:r>
            <a:r>
              <a:rPr lang="zh-CN" altLang="en-US" b="1" dirty="0" smtClean="0"/>
              <a:t>模糊性</a:t>
            </a:r>
            <a:r>
              <a:rPr lang="zh-CN" altLang="en-US" dirty="0" smtClean="0"/>
              <a:t>的问题，引出了快速原型化方法。当获得一组基本的需求后，原型化方法快速予以“实现”，随着用户和开发人员通过原型对系统理解的加深而不断地对这些需求进行细化补充，需求是在不断与应用人员沟通的发展过程中</a:t>
            </a:r>
            <a:r>
              <a:rPr lang="zh-CN" altLang="en-US" b="1" dirty="0" smtClean="0"/>
              <a:t>动态地定义</a:t>
            </a:r>
            <a:r>
              <a:rPr lang="zh-CN" altLang="en-US" dirty="0" smtClean="0"/>
              <a:t>的，这种方法能适应企业的工作方式。</a:t>
            </a:r>
            <a:endParaRPr lang="en-US" altLang="zh-CN" dirty="0" smtClean="0"/>
          </a:p>
          <a:p>
            <a:pPr algn="l"/>
            <a:r>
              <a:rPr lang="zh-CN" altLang="en-US" b="1" dirty="0" smtClean="0"/>
              <a:t>欠缺</a:t>
            </a:r>
            <a:r>
              <a:rPr lang="zh-CN" altLang="en-US" dirty="0" smtClean="0"/>
              <a:t>：</a:t>
            </a:r>
            <a:endParaRPr lang="en-US" altLang="zh-CN" dirty="0" smtClean="0"/>
          </a:p>
        </p:txBody>
      </p:sp>
      <p:sp>
        <p:nvSpPr>
          <p:cNvPr id="33" name="标题 1"/>
          <p:cNvSpPr>
            <a:spLocks noGrp="1"/>
          </p:cNvSpPr>
          <p:nvPr>
            <p:ph type="title"/>
          </p:nvPr>
        </p:nvSpPr>
        <p:spPr>
          <a:xfrm>
            <a:off x="214282" y="-214332"/>
            <a:ext cx="8686800" cy="815579"/>
          </a:xfrm>
        </p:spPr>
        <p:txBody>
          <a:bodyPr/>
          <a:lstStyle/>
          <a:p>
            <a:pPr>
              <a:lnSpc>
                <a:spcPct val="150000"/>
              </a:lnSpc>
              <a:spcBef>
                <a:spcPts val="0"/>
              </a:spcBef>
            </a:pPr>
            <a:r>
              <a:rPr lang="zh-CN" altLang="en-US" sz="3700" dirty="0" smtClean="0">
                <a:ea typeface="华文新魏" pitchFamily="2" charset="-122"/>
              </a:rPr>
              <a:t>训练总结</a:t>
            </a:r>
            <a:endParaRPr lang="zh-CN" altLang="zh-CN" sz="3700" dirty="0" smtClean="0">
              <a:ea typeface="华文新魏" pitchFamily="2" charset="-122"/>
            </a:endParaRPr>
          </a:p>
        </p:txBody>
      </p:sp>
    </p:spTree>
    <p:extLst>
      <p:ext uri="{BB962C8B-B14F-4D97-AF65-F5344CB8AC3E}">
        <p14:creationId xmlns="" xmlns:p14="http://schemas.microsoft.com/office/powerpoint/2010/main" val="7070858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965059" y="2250078"/>
            <a:ext cx="7590738" cy="2464812"/>
            <a:chOff x="892" y="0"/>
            <a:chExt cx="11953" cy="5175"/>
          </a:xfrm>
        </p:grpSpPr>
        <p:pic>
          <p:nvPicPr>
            <p:cNvPr id="9" name="AutoShape 81"/>
            <p:cNvPicPr>
              <a:picLocks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92" y="395"/>
              <a:ext cx="3370" cy="4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10" name="圆角矩形 43"/>
            <p:cNvPicPr>
              <a:picLocks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180" y="0"/>
              <a:ext cx="2792" cy="144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11" name="TextBox 22"/>
            <p:cNvSpPr txBox="1">
              <a:spLocks noChangeArrowheads="1"/>
            </p:cNvSpPr>
            <p:nvPr/>
          </p:nvSpPr>
          <p:spPr bwMode="auto">
            <a:xfrm>
              <a:off x="1642" y="443"/>
              <a:ext cx="1875" cy="64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400" b="1" dirty="0" smtClean="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pic>
          <p:nvPicPr>
            <p:cNvPr id="12" name="AutoShape 81"/>
            <p:cNvPicPr>
              <a:picLocks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772" y="395"/>
              <a:ext cx="3370" cy="4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13" name="圆角矩形 49"/>
            <p:cNvPicPr>
              <a:picLocks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060" y="0"/>
              <a:ext cx="2792" cy="144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14" name="TextBox 22"/>
            <p:cNvSpPr txBox="1">
              <a:spLocks noChangeArrowheads="1"/>
            </p:cNvSpPr>
            <p:nvPr/>
          </p:nvSpPr>
          <p:spPr bwMode="auto">
            <a:xfrm>
              <a:off x="4367" y="443"/>
              <a:ext cx="2188" cy="64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400" b="1" dirty="0" smtClean="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pic>
          <p:nvPicPr>
            <p:cNvPr id="15" name="AutoShape 81"/>
            <p:cNvPicPr>
              <a:picLocks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652" y="395"/>
              <a:ext cx="3370" cy="4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16" name="圆角矩形 53"/>
            <p:cNvPicPr>
              <a:picLocks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940" y="0"/>
              <a:ext cx="2792" cy="144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17" name="TextBox 22"/>
            <p:cNvSpPr txBox="1">
              <a:spLocks noChangeArrowheads="1"/>
            </p:cNvSpPr>
            <p:nvPr/>
          </p:nvSpPr>
          <p:spPr bwMode="auto">
            <a:xfrm>
              <a:off x="7247" y="443"/>
              <a:ext cx="2188" cy="64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400" b="1" dirty="0" smtClean="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pic>
          <p:nvPicPr>
            <p:cNvPr id="18" name="AutoShape 81"/>
            <p:cNvPicPr>
              <a:picLocks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9475" y="395"/>
              <a:ext cx="3370" cy="4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19" name="圆角矩形 59"/>
            <p:cNvPicPr>
              <a:picLocks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9762" y="0"/>
              <a:ext cx="2793" cy="144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20" name="TextBox 22"/>
            <p:cNvSpPr txBox="1">
              <a:spLocks noChangeArrowheads="1"/>
            </p:cNvSpPr>
            <p:nvPr/>
          </p:nvSpPr>
          <p:spPr bwMode="auto">
            <a:xfrm>
              <a:off x="10072" y="443"/>
              <a:ext cx="2185" cy="64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400" b="1" dirty="0" smtClean="0">
                  <a:solidFill>
                    <a:schemeClr val="bg1"/>
                  </a:solidFill>
                  <a:latin typeface="微软雅黑" pitchFamily="34" charset="-122"/>
                  <a:ea typeface="微软雅黑" pitchFamily="34" charset="-122"/>
                </a:rPr>
                <a:t>4</a:t>
              </a:r>
              <a:endParaRPr lang="zh-CN" altLang="en-US" sz="1400" b="1" dirty="0">
                <a:solidFill>
                  <a:schemeClr val="bg1"/>
                </a:solidFill>
                <a:latin typeface="微软雅黑" pitchFamily="34" charset="-122"/>
                <a:ea typeface="微软雅黑" pitchFamily="34" charset="-122"/>
              </a:endParaRPr>
            </a:p>
          </p:txBody>
        </p:sp>
        <p:sp>
          <p:nvSpPr>
            <p:cNvPr id="21" name="矩形 20"/>
            <p:cNvSpPr>
              <a:spLocks noChangeArrowheads="1"/>
            </p:cNvSpPr>
            <p:nvPr/>
          </p:nvSpPr>
          <p:spPr bwMode="auto">
            <a:xfrm>
              <a:off x="1397" y="1530"/>
              <a:ext cx="2252" cy="222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lvl="2" defTabSz="912813">
                <a:lnSpc>
                  <a:spcPct val="150000"/>
                </a:lnSpc>
                <a:buClr>
                  <a:srgbClr val="0070C0"/>
                </a:buClr>
                <a:buSzPct val="80000"/>
                <a:tabLst>
                  <a:tab pos="136525" algn="l"/>
                </a:tabLst>
              </a:pPr>
              <a:r>
                <a:rPr lang="zh-CN" altLang="en-US" sz="1400" b="1" dirty="0" smtClean="0"/>
                <a:t>客观世界的对象五花八门，难于抽象。</a:t>
              </a:r>
              <a:endParaRPr lang="zh-CN" altLang="en-US" sz="1400" b="1" dirty="0">
                <a:latin typeface="微软雅黑" pitchFamily="34" charset="-122"/>
                <a:ea typeface="微软雅黑" pitchFamily="34" charset="-122"/>
              </a:endParaRPr>
            </a:p>
          </p:txBody>
        </p:sp>
        <p:sp>
          <p:nvSpPr>
            <p:cNvPr id="29" name="矩形 28"/>
            <p:cNvSpPr>
              <a:spLocks noChangeArrowheads="1"/>
            </p:cNvSpPr>
            <p:nvPr/>
          </p:nvSpPr>
          <p:spPr bwMode="auto">
            <a:xfrm>
              <a:off x="4322" y="1275"/>
              <a:ext cx="2253" cy="336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lvl="2" defTabSz="912813">
                <a:buClr>
                  <a:srgbClr val="0070C0"/>
                </a:buClr>
                <a:buSzPct val="80000"/>
                <a:tabLst>
                  <a:tab pos="136525" algn="l"/>
                </a:tabLst>
              </a:pPr>
              <a:r>
                <a:rPr lang="zh-CN" altLang="en-US" sz="1400" b="1" dirty="0" smtClean="0"/>
                <a:t>许多模块是一些函数型模块、进程模块、数据编码处理等，难以统一成对象，导致实用性就较差。</a:t>
              </a:r>
              <a:endParaRPr lang="zh-CN" altLang="en-US" sz="1400" b="1" dirty="0">
                <a:latin typeface="微软雅黑" pitchFamily="34" charset="-122"/>
                <a:ea typeface="微软雅黑" pitchFamily="34" charset="-122"/>
              </a:endParaRPr>
            </a:p>
          </p:txBody>
        </p:sp>
      </p:grpSp>
      <p:sp>
        <p:nvSpPr>
          <p:cNvPr id="53" name="矩形 52"/>
          <p:cNvSpPr>
            <a:spLocks noChangeArrowheads="1"/>
          </p:cNvSpPr>
          <p:nvPr/>
        </p:nvSpPr>
        <p:spPr bwMode="auto">
          <a:xfrm>
            <a:off x="4999258" y="2776126"/>
            <a:ext cx="1430130" cy="118301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lvl="2" defTabSz="912813">
              <a:lnSpc>
                <a:spcPct val="130000"/>
              </a:lnSpc>
              <a:buClr>
                <a:srgbClr val="0070C0"/>
              </a:buClr>
              <a:buSzPct val="80000"/>
              <a:tabLst>
                <a:tab pos="136525" algn="l"/>
              </a:tabLst>
            </a:pPr>
            <a:r>
              <a:rPr lang="zh-CN" altLang="en-US" sz="1400" b="1" dirty="0" smtClean="0"/>
              <a:t>这种方法也需要一定的软件工具基础支持才可以应用。</a:t>
            </a:r>
            <a:endParaRPr lang="zh-CN" altLang="en-US" sz="1400" b="1" dirty="0">
              <a:latin typeface="微软雅黑" pitchFamily="34" charset="-122"/>
              <a:ea typeface="微软雅黑" pitchFamily="34" charset="-122"/>
            </a:endParaRPr>
          </a:p>
        </p:txBody>
      </p:sp>
      <p:sp>
        <p:nvSpPr>
          <p:cNvPr id="54" name="矩形 53"/>
          <p:cNvSpPr>
            <a:spLocks noChangeArrowheads="1"/>
          </p:cNvSpPr>
          <p:nvPr/>
        </p:nvSpPr>
        <p:spPr bwMode="auto">
          <a:xfrm>
            <a:off x="6715140" y="2704688"/>
            <a:ext cx="1430130" cy="16004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lvl="2" defTabSz="912813">
              <a:buClr>
                <a:srgbClr val="0070C0"/>
              </a:buClr>
              <a:buSzPct val="80000"/>
              <a:tabLst>
                <a:tab pos="136525" algn="l"/>
              </a:tabLst>
            </a:pPr>
            <a:r>
              <a:rPr lang="zh-CN" altLang="en-US" sz="1400" b="1" dirty="0" smtClean="0"/>
              <a:t>大型的</a:t>
            </a:r>
            <a:r>
              <a:rPr lang="en-US" sz="1400" b="1" dirty="0" smtClean="0"/>
              <a:t>MIS</a:t>
            </a:r>
            <a:r>
              <a:rPr lang="zh-CN" altLang="en-US" sz="1400" b="1" dirty="0" smtClean="0"/>
              <a:t>建设中如果一开始就自底向上地采用</a:t>
            </a:r>
            <a:r>
              <a:rPr lang="en-US" sz="1400" b="1" dirty="0" smtClean="0"/>
              <a:t>OO</a:t>
            </a:r>
            <a:r>
              <a:rPr lang="zh-CN" altLang="en-US" sz="1400" b="1" dirty="0" smtClean="0"/>
              <a:t>方法开发系统，同样也会造成</a:t>
            </a:r>
            <a:r>
              <a:rPr lang="en-US" sz="1400" b="1" dirty="0" smtClean="0"/>
              <a:t>MIS</a:t>
            </a:r>
            <a:r>
              <a:rPr lang="zh-CN" altLang="en-US" sz="1400" b="1" dirty="0" smtClean="0">
                <a:solidFill>
                  <a:srgbClr val="C00000"/>
                </a:solidFill>
              </a:rPr>
              <a:t>整体结构差</a:t>
            </a:r>
            <a:r>
              <a:rPr lang="zh-CN" altLang="en-US" sz="1400" b="1" dirty="0" smtClean="0"/>
              <a:t>的结果。</a:t>
            </a:r>
            <a:endParaRPr lang="zh-CN" altLang="en-US" sz="1400" b="1" dirty="0">
              <a:latin typeface="微软雅黑" pitchFamily="34" charset="-122"/>
              <a:ea typeface="微软雅黑" pitchFamily="34" charset="-122"/>
            </a:endParaRPr>
          </a:p>
        </p:txBody>
      </p:sp>
      <p:sp>
        <p:nvSpPr>
          <p:cNvPr id="56" name="TextBox 10"/>
          <p:cNvSpPr txBox="1">
            <a:spLocks noChangeArrowheads="1"/>
          </p:cNvSpPr>
          <p:nvPr/>
        </p:nvSpPr>
        <p:spPr bwMode="auto">
          <a:xfrm>
            <a:off x="681405" y="574966"/>
            <a:ext cx="7649334" cy="1925346"/>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r>
              <a:rPr lang="en-US" dirty="0" smtClean="0"/>
              <a:t>4</a:t>
            </a:r>
            <a:r>
              <a:rPr lang="zh-CN" altLang="en-US" dirty="0" smtClean="0"/>
              <a:t>、针对</a:t>
            </a:r>
            <a:r>
              <a:rPr lang="zh-CN" altLang="en-US" b="1" dirty="0" smtClean="0"/>
              <a:t>开发时效性问题</a:t>
            </a:r>
            <a:r>
              <a:rPr lang="zh-CN" altLang="en-US" dirty="0" smtClean="0"/>
              <a:t>引入了</a:t>
            </a:r>
            <a:r>
              <a:rPr lang="en-US" dirty="0" smtClean="0"/>
              <a:t>OO</a:t>
            </a:r>
            <a:r>
              <a:rPr lang="zh-CN" altLang="en-US" dirty="0" smtClean="0"/>
              <a:t>方法，它以对象为基础，利用特定的软件工具直接完成从对象客观的描述到软件结构之间的转换，这是</a:t>
            </a:r>
            <a:r>
              <a:rPr lang="en-US" dirty="0" smtClean="0"/>
              <a:t>OO</a:t>
            </a:r>
            <a:r>
              <a:rPr lang="zh-CN" altLang="en-US" dirty="0" smtClean="0"/>
              <a:t>方法最主要的特点和成就，它使系统的</a:t>
            </a:r>
            <a:r>
              <a:rPr lang="zh-CN" altLang="en-US" b="1" dirty="0" smtClean="0"/>
              <a:t>重用性</a:t>
            </a:r>
            <a:r>
              <a:rPr lang="zh-CN" altLang="en-US" dirty="0" smtClean="0"/>
              <a:t>好。</a:t>
            </a:r>
            <a:endParaRPr lang="en-US" altLang="zh-CN" dirty="0" smtClean="0"/>
          </a:p>
          <a:p>
            <a:pPr algn="l">
              <a:spcBef>
                <a:spcPts val="800"/>
              </a:spcBef>
            </a:pPr>
            <a:r>
              <a:rPr lang="zh-CN" altLang="en-US" dirty="0" smtClean="0"/>
              <a:t>现在研究的重点是如何从现行系统中抽象出可重用的对象来。</a:t>
            </a:r>
            <a:endParaRPr lang="en-US" altLang="zh-CN" dirty="0" smtClean="0"/>
          </a:p>
          <a:p>
            <a:pPr algn="l"/>
            <a:r>
              <a:rPr lang="zh-CN" altLang="en-US" b="1" dirty="0" smtClean="0"/>
              <a:t>缺点</a:t>
            </a:r>
            <a:r>
              <a:rPr lang="zh-CN" altLang="en-US" dirty="0" smtClean="0"/>
              <a:t>：</a:t>
            </a:r>
            <a:endParaRPr lang="en-US" altLang="zh-CN" dirty="0" smtClean="0"/>
          </a:p>
        </p:txBody>
      </p:sp>
      <p:sp>
        <p:nvSpPr>
          <p:cNvPr id="22" name="标题 1"/>
          <p:cNvSpPr>
            <a:spLocks noGrp="1"/>
          </p:cNvSpPr>
          <p:nvPr>
            <p:ph type="title"/>
          </p:nvPr>
        </p:nvSpPr>
        <p:spPr>
          <a:xfrm>
            <a:off x="214282" y="-214332"/>
            <a:ext cx="8686800" cy="815579"/>
          </a:xfrm>
        </p:spPr>
        <p:txBody>
          <a:bodyPr/>
          <a:lstStyle/>
          <a:p>
            <a:pPr>
              <a:lnSpc>
                <a:spcPct val="150000"/>
              </a:lnSpc>
              <a:spcBef>
                <a:spcPts val="0"/>
              </a:spcBef>
            </a:pPr>
            <a:r>
              <a:rPr lang="zh-CN" altLang="en-US" sz="3700" dirty="0" smtClean="0">
                <a:ea typeface="华文新魏" pitchFamily="2" charset="-122"/>
              </a:rPr>
              <a:t>训练总结</a:t>
            </a:r>
            <a:endParaRPr lang="zh-CN" altLang="zh-CN" sz="3700" dirty="0" smtClean="0">
              <a:ea typeface="华文新魏" pitchFamily="2" charset="-122"/>
            </a:endParaRPr>
          </a:p>
        </p:txBody>
      </p:sp>
    </p:spTree>
    <p:extLst>
      <p:ext uri="{BB962C8B-B14F-4D97-AF65-F5344CB8AC3E}">
        <p14:creationId xmlns="" xmlns:p14="http://schemas.microsoft.com/office/powerpoint/2010/main" val="4246512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0"/>
          <p:cNvSpPr txBox="1">
            <a:spLocks noChangeArrowheads="1"/>
          </p:cNvSpPr>
          <p:nvPr/>
        </p:nvSpPr>
        <p:spPr bwMode="auto">
          <a:xfrm>
            <a:off x="681405" y="756243"/>
            <a:ext cx="7649334" cy="2387011"/>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r>
              <a:rPr lang="en-US" altLang="zh-CN" dirty="0" smtClean="0"/>
              <a:t>5</a:t>
            </a:r>
            <a:r>
              <a:rPr lang="zh-CN" altLang="en-US" dirty="0" smtClean="0"/>
              <a:t>、针对</a:t>
            </a:r>
            <a:r>
              <a:rPr lang="zh-CN" altLang="en-US" b="1" dirty="0" smtClean="0"/>
              <a:t>时效性和软件支持</a:t>
            </a:r>
            <a:r>
              <a:rPr lang="zh-CN" altLang="en-US" dirty="0" smtClean="0"/>
              <a:t>问题，也可引入</a:t>
            </a:r>
            <a:r>
              <a:rPr lang="en-US" dirty="0" smtClean="0"/>
              <a:t>CASE</a:t>
            </a:r>
            <a:r>
              <a:rPr lang="zh-CN" altLang="en-US" dirty="0" smtClean="0"/>
              <a:t>方法，应用</a:t>
            </a:r>
            <a:r>
              <a:rPr lang="en-US" dirty="0" smtClean="0"/>
              <a:t>CASE</a:t>
            </a:r>
            <a:r>
              <a:rPr lang="zh-CN" altLang="en-US" dirty="0" smtClean="0"/>
              <a:t>方法的关键是</a:t>
            </a:r>
            <a:r>
              <a:rPr lang="en-US" dirty="0" smtClean="0"/>
              <a:t>CASE</a:t>
            </a:r>
            <a:r>
              <a:rPr lang="zh-CN" altLang="en-US" dirty="0" smtClean="0"/>
              <a:t>工具，</a:t>
            </a:r>
            <a:r>
              <a:rPr lang="en-US" dirty="0" smtClean="0"/>
              <a:t>CASE</a:t>
            </a:r>
            <a:r>
              <a:rPr lang="zh-CN" altLang="en-US" dirty="0" smtClean="0"/>
              <a:t>工具使原型化方法和</a:t>
            </a:r>
            <a:r>
              <a:rPr lang="en-US" dirty="0" smtClean="0"/>
              <a:t>OO</a:t>
            </a:r>
            <a:r>
              <a:rPr lang="zh-CN" altLang="en-US" dirty="0" smtClean="0"/>
              <a:t>方法能付诸于实现。</a:t>
            </a:r>
            <a:endParaRPr lang="en-US" altLang="zh-CN" dirty="0" smtClean="0"/>
          </a:p>
          <a:p>
            <a:pPr algn="l"/>
            <a:r>
              <a:rPr lang="zh-CN" altLang="en-US" dirty="0" smtClean="0"/>
              <a:t>然而，目前</a:t>
            </a:r>
            <a:r>
              <a:rPr lang="en-US" dirty="0" smtClean="0"/>
              <a:t>CASE</a:t>
            </a:r>
            <a:r>
              <a:rPr lang="zh-CN" altLang="en-US" dirty="0" smtClean="0"/>
              <a:t>还是一个发展中的概念。虽然有一些</a:t>
            </a:r>
            <a:r>
              <a:rPr lang="en-US" dirty="0" smtClean="0"/>
              <a:t>CASE</a:t>
            </a:r>
            <a:r>
              <a:rPr lang="zh-CN" altLang="en-US" dirty="0" smtClean="0"/>
              <a:t>产品已经出现，如</a:t>
            </a:r>
            <a:r>
              <a:rPr lang="en-US" dirty="0" smtClean="0"/>
              <a:t>DEC</a:t>
            </a:r>
            <a:r>
              <a:rPr lang="zh-CN" altLang="en-US" dirty="0" smtClean="0"/>
              <a:t>公司的集成化</a:t>
            </a:r>
            <a:r>
              <a:rPr lang="en-US" dirty="0" smtClean="0"/>
              <a:t>CASE</a:t>
            </a:r>
            <a:r>
              <a:rPr lang="zh-CN" altLang="en-US" dirty="0" smtClean="0"/>
              <a:t>和</a:t>
            </a:r>
            <a:r>
              <a:rPr lang="en-US" dirty="0" smtClean="0"/>
              <a:t>ORACLE</a:t>
            </a:r>
            <a:r>
              <a:rPr lang="zh-CN" altLang="en-US" dirty="0" smtClean="0"/>
              <a:t>公司的</a:t>
            </a:r>
            <a:r>
              <a:rPr lang="en-US" dirty="0" smtClean="0"/>
              <a:t>CASE</a:t>
            </a:r>
            <a:r>
              <a:rPr lang="zh-CN" altLang="en-US" dirty="0" smtClean="0"/>
              <a:t>等，但还没有一个统一的格式，而且适用面有限，难以全面支持整个</a:t>
            </a:r>
            <a:r>
              <a:rPr lang="en-US" dirty="0" smtClean="0"/>
              <a:t>MIS</a:t>
            </a:r>
            <a:r>
              <a:rPr lang="zh-CN" altLang="en-US" dirty="0" smtClean="0"/>
              <a:t>开发全过程。</a:t>
            </a:r>
            <a:endParaRPr lang="zh-CN" altLang="en-US" b="1" dirty="0">
              <a:latin typeface="宋体" pitchFamily="2" charset="-122"/>
              <a:ea typeface="宋体" pitchFamily="2" charset="-122"/>
            </a:endParaRPr>
          </a:p>
        </p:txBody>
      </p:sp>
      <p:sp>
        <p:nvSpPr>
          <p:cNvPr id="3" name="标题 1"/>
          <p:cNvSpPr>
            <a:spLocks noGrp="1"/>
          </p:cNvSpPr>
          <p:nvPr>
            <p:ph type="title"/>
          </p:nvPr>
        </p:nvSpPr>
        <p:spPr>
          <a:xfrm>
            <a:off x="214282" y="-214332"/>
            <a:ext cx="8686800" cy="815579"/>
          </a:xfrm>
        </p:spPr>
        <p:txBody>
          <a:bodyPr/>
          <a:lstStyle/>
          <a:p>
            <a:pPr>
              <a:lnSpc>
                <a:spcPct val="150000"/>
              </a:lnSpc>
              <a:spcBef>
                <a:spcPts val="0"/>
              </a:spcBef>
            </a:pPr>
            <a:r>
              <a:rPr lang="zh-CN" altLang="en-US" sz="3700" dirty="0" smtClean="0">
                <a:ea typeface="华文新魏" pitchFamily="2" charset="-122"/>
              </a:rPr>
              <a:t>训练总结</a:t>
            </a:r>
            <a:endParaRPr lang="zh-CN" altLang="zh-CN" sz="3700" dirty="0" smtClean="0">
              <a:ea typeface="华文新魏"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0"/>
          <p:cNvSpPr txBox="1">
            <a:spLocks noChangeArrowheads="1"/>
          </p:cNvSpPr>
          <p:nvPr/>
        </p:nvSpPr>
        <p:spPr bwMode="auto">
          <a:xfrm>
            <a:off x="681405" y="635108"/>
            <a:ext cx="7649334" cy="4079782"/>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r>
              <a:rPr lang="zh-CN" altLang="en-US" b="1" dirty="0" smtClean="0"/>
              <a:t>结论</a:t>
            </a:r>
            <a:r>
              <a:rPr lang="zh-CN" altLang="en-US" dirty="0" smtClean="0"/>
              <a:t>：</a:t>
            </a:r>
            <a:endParaRPr lang="en-US" altLang="zh-CN" dirty="0" smtClean="0"/>
          </a:p>
          <a:p>
            <a:pPr algn="l"/>
            <a:r>
              <a:rPr lang="zh-CN" altLang="en-US" dirty="0" smtClean="0"/>
              <a:t>综上所述，虽然有诸多缺陷，但只有</a:t>
            </a:r>
            <a:r>
              <a:rPr lang="zh-CN" altLang="en-US" b="1" dirty="0" smtClean="0"/>
              <a:t>结构化生命周期开发方法</a:t>
            </a:r>
            <a:r>
              <a:rPr lang="zh-CN" altLang="en-US" dirty="0" smtClean="0"/>
              <a:t>是实用并较全面支持整个系统开发过程的方法。</a:t>
            </a:r>
            <a:endParaRPr lang="en-US" altLang="zh-CN" dirty="0" smtClean="0"/>
          </a:p>
          <a:p>
            <a:pPr algn="l"/>
            <a:r>
              <a:rPr lang="zh-CN" altLang="en-US" dirty="0" smtClean="0"/>
              <a:t>其他的几种方法尽管有很多优点，但或</a:t>
            </a:r>
            <a:r>
              <a:rPr lang="zh-CN" altLang="en-US" b="1" dirty="0" smtClean="0"/>
              <a:t>不很成熟</a:t>
            </a:r>
            <a:r>
              <a:rPr lang="zh-CN" altLang="en-US" dirty="0" smtClean="0"/>
              <a:t>或只能作为结构化系统开发方法在</a:t>
            </a:r>
            <a:r>
              <a:rPr lang="zh-CN" altLang="en-US" b="1" dirty="0" smtClean="0"/>
              <a:t>局部开发环节</a:t>
            </a:r>
            <a:r>
              <a:rPr lang="zh-CN" altLang="en-US" dirty="0" smtClean="0"/>
              <a:t>的补充，暂时都还不能替代其在管理信息系统开发过程中的主导地位。</a:t>
            </a:r>
            <a:endParaRPr lang="en-US" altLang="zh-CN" dirty="0" smtClean="0"/>
          </a:p>
          <a:p>
            <a:pPr algn="l"/>
            <a:r>
              <a:rPr lang="zh-CN" altLang="en-US" dirty="0" smtClean="0"/>
              <a:t>我们旨在让初学者建立起系统规范的建设思想，掌握基本方法，所以我们着重讨论结构化生命周期法的原理及应用。同时鼓励大家在获得了本书的基本思想后用自己熟知的开发工具，结合其他方法大胆进行实践，以达到学以致用的目的。</a:t>
            </a:r>
            <a:endParaRPr lang="en-US" altLang="zh-CN" dirty="0" smtClean="0"/>
          </a:p>
          <a:p>
            <a:pPr algn="l"/>
            <a:endParaRPr lang="zh-CN" altLang="en-US" b="1" dirty="0">
              <a:latin typeface="宋体" pitchFamily="2" charset="-122"/>
              <a:ea typeface="宋体" pitchFamily="2" charset="-122"/>
            </a:endParaRPr>
          </a:p>
        </p:txBody>
      </p:sp>
      <p:sp>
        <p:nvSpPr>
          <p:cNvPr id="3" name="标题 1"/>
          <p:cNvSpPr>
            <a:spLocks noGrp="1"/>
          </p:cNvSpPr>
          <p:nvPr>
            <p:ph type="title"/>
          </p:nvPr>
        </p:nvSpPr>
        <p:spPr>
          <a:xfrm>
            <a:off x="214282" y="-29779"/>
            <a:ext cx="8686800" cy="815579"/>
          </a:xfrm>
        </p:spPr>
        <p:txBody>
          <a:bodyPr/>
          <a:lstStyle/>
          <a:p>
            <a:pPr>
              <a:lnSpc>
                <a:spcPct val="150000"/>
              </a:lnSpc>
              <a:spcBef>
                <a:spcPts val="0"/>
              </a:spcBef>
            </a:pPr>
            <a:r>
              <a:rPr lang="zh-CN" altLang="en-US" sz="3700" dirty="0" smtClean="0">
                <a:ea typeface="华文新魏" pitchFamily="2" charset="-122"/>
              </a:rPr>
              <a:t>训练总结</a:t>
            </a:r>
            <a:endParaRPr lang="zh-CN" altLang="zh-CN" sz="3700" dirty="0" smtClean="0">
              <a:ea typeface="华文新魏"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1_Default Design 1">
      <a:dk1>
        <a:srgbClr val="1C1C1C"/>
      </a:dk1>
      <a:lt1>
        <a:srgbClr val="FFFFFF"/>
      </a:lt1>
      <a:dk2>
        <a:srgbClr val="080808"/>
      </a:dk2>
      <a:lt2>
        <a:srgbClr val="DDDDDD"/>
      </a:lt2>
      <a:accent1>
        <a:srgbClr val="EE3516"/>
      </a:accent1>
      <a:accent2>
        <a:srgbClr val="F3BD33"/>
      </a:accent2>
      <a:accent3>
        <a:srgbClr val="FFFFFF"/>
      </a:accent3>
      <a:accent4>
        <a:srgbClr val="161616"/>
      </a:accent4>
      <a:accent5>
        <a:srgbClr val="F5AEAB"/>
      </a:accent5>
      <a:accent6>
        <a:srgbClr val="DCAB2D"/>
      </a:accent6>
      <a:hlink>
        <a:srgbClr val="AED925"/>
      </a:hlink>
      <a:folHlink>
        <a:srgbClr val="4E9D41"/>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efault Design 1">
        <a:dk1>
          <a:srgbClr val="1C1C1C"/>
        </a:dk1>
        <a:lt1>
          <a:srgbClr val="FFFFFF"/>
        </a:lt1>
        <a:dk2>
          <a:srgbClr val="080808"/>
        </a:dk2>
        <a:lt2>
          <a:srgbClr val="DDDDDD"/>
        </a:lt2>
        <a:accent1>
          <a:srgbClr val="EE3516"/>
        </a:accent1>
        <a:accent2>
          <a:srgbClr val="F3BD33"/>
        </a:accent2>
        <a:accent3>
          <a:srgbClr val="FFFFFF"/>
        </a:accent3>
        <a:accent4>
          <a:srgbClr val="161616"/>
        </a:accent4>
        <a:accent5>
          <a:srgbClr val="F5AEAB"/>
        </a:accent5>
        <a:accent6>
          <a:srgbClr val="DCAB2D"/>
        </a:accent6>
        <a:hlink>
          <a:srgbClr val="AED925"/>
        </a:hlink>
        <a:folHlink>
          <a:srgbClr val="4E9D41"/>
        </a:folHlink>
      </a:clrScheme>
      <a:clrMap bg1="lt1" tx1="dk1" bg2="lt2" tx2="dk2" accent1="accent1" accent2="accent2" accent3="accent3" accent4="accent4" accent5="accent5" accent6="accent6" hlink="hlink" folHlink="folHlink"/>
    </a:extraClrScheme>
    <a:extraClrScheme>
      <a:clrScheme name="1_Default Design 2">
        <a:dk1>
          <a:srgbClr val="1C1C1C"/>
        </a:dk1>
        <a:lt1>
          <a:srgbClr val="FFFFFF"/>
        </a:lt1>
        <a:dk2>
          <a:srgbClr val="080808"/>
        </a:dk2>
        <a:lt2>
          <a:srgbClr val="DDDDDD"/>
        </a:lt2>
        <a:accent1>
          <a:srgbClr val="25A757"/>
        </a:accent1>
        <a:accent2>
          <a:srgbClr val="8DA955"/>
        </a:accent2>
        <a:accent3>
          <a:srgbClr val="FFFFFF"/>
        </a:accent3>
        <a:accent4>
          <a:srgbClr val="161616"/>
        </a:accent4>
        <a:accent5>
          <a:srgbClr val="ACD0B4"/>
        </a:accent5>
        <a:accent6>
          <a:srgbClr val="7F994C"/>
        </a:accent6>
        <a:hlink>
          <a:srgbClr val="D5B35D"/>
        </a:hlink>
        <a:folHlink>
          <a:srgbClr val="B86A2A"/>
        </a:folHlink>
      </a:clrScheme>
      <a:clrMap bg1="lt1" tx1="dk1" bg2="lt2" tx2="dk2" accent1="accent1" accent2="accent2" accent3="accent3" accent4="accent4" accent5="accent5" accent6="accent6" hlink="hlink" folHlink="folHlink"/>
    </a:extraClrScheme>
    <a:extraClrScheme>
      <a:clrScheme name="1_Default Design 3">
        <a:dk1>
          <a:srgbClr val="1C1C1C"/>
        </a:dk1>
        <a:lt1>
          <a:srgbClr val="FFFFFF"/>
        </a:lt1>
        <a:dk2>
          <a:srgbClr val="080808"/>
        </a:dk2>
        <a:lt2>
          <a:srgbClr val="DDDDDD"/>
        </a:lt2>
        <a:accent1>
          <a:srgbClr val="EFC119"/>
        </a:accent1>
        <a:accent2>
          <a:srgbClr val="8CCF49"/>
        </a:accent2>
        <a:accent3>
          <a:srgbClr val="FFFFFF"/>
        </a:accent3>
        <a:accent4>
          <a:srgbClr val="161616"/>
        </a:accent4>
        <a:accent5>
          <a:srgbClr val="F6DDAB"/>
        </a:accent5>
        <a:accent6>
          <a:srgbClr val="7EBB41"/>
        </a:accent6>
        <a:hlink>
          <a:srgbClr val="74D3FE"/>
        </a:hlink>
        <a:folHlink>
          <a:srgbClr val="3075A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1353</TotalTime>
  <Words>857</Words>
  <Application>Microsoft Office PowerPoint</Application>
  <PresentationFormat>全屏显示(16:9)</PresentationFormat>
  <Paragraphs>72</Paragraphs>
  <Slides>10</Slides>
  <Notes>5</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主题1</vt:lpstr>
      <vt:lpstr>幻灯片 1</vt:lpstr>
      <vt:lpstr>知识结构</vt:lpstr>
      <vt:lpstr>拓展训练</vt:lpstr>
      <vt:lpstr>训练总结</vt:lpstr>
      <vt:lpstr>训练总结</vt:lpstr>
      <vt:lpstr>训练总结</vt:lpstr>
      <vt:lpstr>训练总结</vt:lpstr>
      <vt:lpstr>训练总结</vt:lpstr>
      <vt:lpstr>训练总结</vt:lpstr>
      <vt:lpstr>幻灯片 10</vt:lpstr>
    </vt:vector>
  </TitlesOfParts>
  <Company>天易</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Think</cp:lastModifiedBy>
  <cp:revision>168</cp:revision>
  <cp:lastPrinted>2000-11-12T21:05:10Z</cp:lastPrinted>
  <dcterms:created xsi:type="dcterms:W3CDTF">2006-12-13T14:17:41Z</dcterms:created>
  <dcterms:modified xsi:type="dcterms:W3CDTF">2014-09-09T22:58:50Z</dcterms:modified>
</cp:coreProperties>
</file>