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98"/>
  </p:notesMasterIdLst>
  <p:handoutMasterIdLst>
    <p:handoutMasterId r:id="rId99"/>
  </p:handoutMasterIdLst>
  <p:sldIdLst>
    <p:sldId id="324" r:id="rId2"/>
    <p:sldId id="791" r:id="rId3"/>
    <p:sldId id="325" r:id="rId4"/>
    <p:sldId id="583" r:id="rId5"/>
    <p:sldId id="582" r:id="rId6"/>
    <p:sldId id="665" r:id="rId7"/>
    <p:sldId id="666" r:id="rId8"/>
    <p:sldId id="667" r:id="rId9"/>
    <p:sldId id="668" r:id="rId10"/>
    <p:sldId id="669" r:id="rId11"/>
    <p:sldId id="751" r:id="rId12"/>
    <p:sldId id="752" r:id="rId13"/>
    <p:sldId id="753" r:id="rId14"/>
    <p:sldId id="754" r:id="rId15"/>
    <p:sldId id="755" r:id="rId16"/>
    <p:sldId id="756" r:id="rId17"/>
    <p:sldId id="757" r:id="rId18"/>
    <p:sldId id="758" r:id="rId19"/>
    <p:sldId id="760" r:id="rId20"/>
    <p:sldId id="762" r:id="rId21"/>
    <p:sldId id="759" r:id="rId22"/>
    <p:sldId id="763" r:id="rId23"/>
    <p:sldId id="764" r:id="rId24"/>
    <p:sldId id="333" r:id="rId25"/>
    <p:sldId id="421" r:id="rId26"/>
    <p:sldId id="422" r:id="rId27"/>
    <p:sldId id="423" r:id="rId28"/>
    <p:sldId id="424" r:id="rId29"/>
    <p:sldId id="766" r:id="rId30"/>
    <p:sldId id="767" r:id="rId31"/>
    <p:sldId id="338" r:id="rId32"/>
    <p:sldId id="339" r:id="rId33"/>
    <p:sldId id="342" r:id="rId34"/>
    <p:sldId id="402" r:id="rId35"/>
    <p:sldId id="403" r:id="rId36"/>
    <p:sldId id="768" r:id="rId37"/>
    <p:sldId id="425" r:id="rId38"/>
    <p:sldId id="426" r:id="rId39"/>
    <p:sldId id="427" r:id="rId40"/>
    <p:sldId id="428" r:id="rId41"/>
    <p:sldId id="429" r:id="rId42"/>
    <p:sldId id="430" r:id="rId43"/>
    <p:sldId id="431" r:id="rId44"/>
    <p:sldId id="432" r:id="rId45"/>
    <p:sldId id="354" r:id="rId46"/>
    <p:sldId id="355" r:id="rId47"/>
    <p:sldId id="356" r:id="rId48"/>
    <p:sldId id="433" r:id="rId49"/>
    <p:sldId id="434" r:id="rId50"/>
    <p:sldId id="435" r:id="rId51"/>
    <p:sldId id="365" r:id="rId52"/>
    <p:sldId id="765" r:id="rId53"/>
    <p:sldId id="771" r:id="rId54"/>
    <p:sldId id="436" r:id="rId55"/>
    <p:sldId id="437" r:id="rId56"/>
    <p:sldId id="438" r:id="rId57"/>
    <p:sldId id="439" r:id="rId58"/>
    <p:sldId id="772" r:id="rId59"/>
    <p:sldId id="441" r:id="rId60"/>
    <p:sldId id="442" r:id="rId61"/>
    <p:sldId id="443" r:id="rId62"/>
    <p:sldId id="444" r:id="rId63"/>
    <p:sldId id="445" r:id="rId64"/>
    <p:sldId id="380" r:id="rId65"/>
    <p:sldId id="381" r:id="rId66"/>
    <p:sldId id="409" r:id="rId67"/>
    <p:sldId id="769" r:id="rId68"/>
    <p:sldId id="447" r:id="rId69"/>
    <p:sldId id="448" r:id="rId70"/>
    <p:sldId id="770" r:id="rId71"/>
    <p:sldId id="449" r:id="rId72"/>
    <p:sldId id="788" r:id="rId73"/>
    <p:sldId id="773" r:id="rId74"/>
    <p:sldId id="450" r:id="rId75"/>
    <p:sldId id="387" r:id="rId76"/>
    <p:sldId id="774" r:id="rId77"/>
    <p:sldId id="388" r:id="rId78"/>
    <p:sldId id="389" r:id="rId79"/>
    <p:sldId id="390" r:id="rId80"/>
    <p:sldId id="391" r:id="rId81"/>
    <p:sldId id="392" r:id="rId82"/>
    <p:sldId id="393" r:id="rId83"/>
    <p:sldId id="780" r:id="rId84"/>
    <p:sldId id="781" r:id="rId85"/>
    <p:sldId id="782" r:id="rId86"/>
    <p:sldId id="783" r:id="rId87"/>
    <p:sldId id="784" r:id="rId88"/>
    <p:sldId id="785" r:id="rId89"/>
    <p:sldId id="786" r:id="rId90"/>
    <p:sldId id="789" r:id="rId91"/>
    <p:sldId id="790" r:id="rId92"/>
    <p:sldId id="413" r:id="rId93"/>
    <p:sldId id="453" r:id="rId94"/>
    <p:sldId id="454" r:id="rId95"/>
    <p:sldId id="455" r:id="rId96"/>
    <p:sldId id="787" r:id="rId97"/>
  </p:sldIdLst>
  <p:sldSz cx="9144000" cy="6858000" type="screen4x3"/>
  <p:notesSz cx="9777413" cy="6646863"/>
  <p:defaultTextStyle>
    <a:defPPr>
      <a:defRPr lang="en-US"/>
    </a:defPPr>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1pPr>
    <a:lvl2pPr marL="457200" lvl="1"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2pPr>
    <a:lvl3pPr marL="914400" lvl="2"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3pPr>
    <a:lvl4pPr marL="1371600" lvl="3"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4pPr>
    <a:lvl5pPr marL="1828800" lvl="4"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5pPr>
    <a:lvl6pPr marL="2286000" lvl="5"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6pPr>
    <a:lvl7pPr marL="2743200" lvl="6"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7pPr>
    <a:lvl8pPr marL="3200400" lvl="7"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8pPr>
    <a:lvl9pPr marL="3657600" lvl="8" indent="0" algn="l" defTabSz="91440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黑体" panose="02010609060101010101" pitchFamily="49"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FFFF99"/>
    <a:srgbClr val="CBC2EA"/>
    <a:srgbClr val="A6F4FC"/>
    <a:srgbClr val="66FFCC"/>
    <a:srgbClr val="33CCC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82"/>
    <p:restoredTop sz="94545"/>
  </p:normalViewPr>
  <p:slideViewPr>
    <p:cSldViewPr showGuides="1">
      <p:cViewPr>
        <p:scale>
          <a:sx n="66" d="100"/>
          <a:sy n="66" d="100"/>
        </p:scale>
        <p:origin x="-654" y="-120"/>
      </p:cViewPr>
      <p:guideLst>
        <p:guide orient="horz" pos="2160"/>
        <p:guide pos="292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4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6" Type="http://schemas.openxmlformats.org/officeDocument/2006/relationships/image" Target="../media/image57.wmf"/><Relationship Id="rId5" Type="http://schemas.openxmlformats.org/officeDocument/2006/relationships/image" Target="../media/image56.wmf"/><Relationship Id="rId4" Type="http://schemas.openxmlformats.org/officeDocument/2006/relationships/image" Target="../media/image55.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65.emf"/><Relationship Id="rId13" Type="http://schemas.openxmlformats.org/officeDocument/2006/relationships/image" Target="../media/image70.emf"/><Relationship Id="rId3" Type="http://schemas.openxmlformats.org/officeDocument/2006/relationships/image" Target="../media/image60.wmf"/><Relationship Id="rId7" Type="http://schemas.openxmlformats.org/officeDocument/2006/relationships/image" Target="../media/image64.emf"/><Relationship Id="rId12" Type="http://schemas.openxmlformats.org/officeDocument/2006/relationships/image" Target="../media/image69.emf"/><Relationship Id="rId2" Type="http://schemas.openxmlformats.org/officeDocument/2006/relationships/image" Target="../media/image59.emf"/><Relationship Id="rId1" Type="http://schemas.openxmlformats.org/officeDocument/2006/relationships/image" Target="../media/image58.emf"/><Relationship Id="rId6" Type="http://schemas.openxmlformats.org/officeDocument/2006/relationships/image" Target="../media/image63.emf"/><Relationship Id="rId11" Type="http://schemas.openxmlformats.org/officeDocument/2006/relationships/image" Target="../media/image68.emf"/><Relationship Id="rId5" Type="http://schemas.openxmlformats.org/officeDocument/2006/relationships/image" Target="../media/image62.emf"/><Relationship Id="rId10" Type="http://schemas.openxmlformats.org/officeDocument/2006/relationships/image" Target="../media/image67.emf"/><Relationship Id="rId4" Type="http://schemas.openxmlformats.org/officeDocument/2006/relationships/image" Target="../media/image61.wmf"/><Relationship Id="rId9" Type="http://schemas.openxmlformats.org/officeDocument/2006/relationships/image" Target="../media/image66.e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 Id="rId4" Type="http://schemas.openxmlformats.org/officeDocument/2006/relationships/image" Target="../media/image85.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image" Target="../media/image8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92.wmf"/><Relationship Id="rId7" Type="http://schemas.openxmlformats.org/officeDocument/2006/relationships/image" Target="../media/image95.emf"/><Relationship Id="rId2" Type="http://schemas.openxmlformats.org/officeDocument/2006/relationships/image" Target="../media/image91.wmf"/><Relationship Id="rId1" Type="http://schemas.openxmlformats.org/officeDocument/2006/relationships/image" Target="../media/image90.wmf"/><Relationship Id="rId6" Type="http://schemas.openxmlformats.org/officeDocument/2006/relationships/image" Target="../media/image89.emf"/><Relationship Id="rId5" Type="http://schemas.openxmlformats.org/officeDocument/2006/relationships/image" Target="../media/image94.wmf"/><Relationship Id="rId4" Type="http://schemas.openxmlformats.org/officeDocument/2006/relationships/image" Target="../media/image93.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image" Target="../media/image96.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 Id="rId5" Type="http://schemas.openxmlformats.org/officeDocument/2006/relationships/image" Target="../media/image97.emf"/><Relationship Id="rId4" Type="http://schemas.openxmlformats.org/officeDocument/2006/relationships/image" Target="../media/image96.e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 Id="rId4" Type="http://schemas.openxmlformats.org/officeDocument/2006/relationships/image" Target="../media/image97.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image" Target="../media/image105.emf"/><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e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13.wmf"/><Relationship Id="rId7" Type="http://schemas.openxmlformats.org/officeDocument/2006/relationships/image" Target="../media/image116.wmf"/><Relationship Id="rId2" Type="http://schemas.openxmlformats.org/officeDocument/2006/relationships/image" Target="../media/image109.wmf"/><Relationship Id="rId1" Type="http://schemas.openxmlformats.org/officeDocument/2006/relationships/image" Target="../media/image112.wmf"/><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08.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18.wmf"/><Relationship Id="rId2" Type="http://schemas.openxmlformats.org/officeDocument/2006/relationships/image" Target="../media/image108.emf"/><Relationship Id="rId1" Type="http://schemas.openxmlformats.org/officeDocument/2006/relationships/image" Target="../media/image117.wmf"/><Relationship Id="rId5" Type="http://schemas.openxmlformats.org/officeDocument/2006/relationships/image" Target="../media/image120.emf"/><Relationship Id="rId4" Type="http://schemas.openxmlformats.org/officeDocument/2006/relationships/image" Target="../media/image119.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127.wmf"/><Relationship Id="rId13" Type="http://schemas.openxmlformats.org/officeDocument/2006/relationships/image" Target="../media/image132.wmf"/><Relationship Id="rId3" Type="http://schemas.openxmlformats.org/officeDocument/2006/relationships/image" Target="../media/image122.wmf"/><Relationship Id="rId7" Type="http://schemas.openxmlformats.org/officeDocument/2006/relationships/image" Target="../media/image126.wmf"/><Relationship Id="rId12" Type="http://schemas.openxmlformats.org/officeDocument/2006/relationships/image" Target="../media/image131.wmf"/><Relationship Id="rId2" Type="http://schemas.openxmlformats.org/officeDocument/2006/relationships/image" Target="../media/image121.emf"/><Relationship Id="rId16" Type="http://schemas.openxmlformats.org/officeDocument/2006/relationships/image" Target="../media/image135.wmf"/><Relationship Id="rId1" Type="http://schemas.openxmlformats.org/officeDocument/2006/relationships/image" Target="../media/image120.emf"/><Relationship Id="rId6" Type="http://schemas.openxmlformats.org/officeDocument/2006/relationships/image" Target="../media/image125.wmf"/><Relationship Id="rId11" Type="http://schemas.openxmlformats.org/officeDocument/2006/relationships/image" Target="../media/image130.wmf"/><Relationship Id="rId5" Type="http://schemas.openxmlformats.org/officeDocument/2006/relationships/image" Target="../media/image124.wmf"/><Relationship Id="rId15" Type="http://schemas.openxmlformats.org/officeDocument/2006/relationships/image" Target="../media/image134.wmf"/><Relationship Id="rId10" Type="http://schemas.openxmlformats.org/officeDocument/2006/relationships/image" Target="../media/image129.wmf"/><Relationship Id="rId4" Type="http://schemas.openxmlformats.org/officeDocument/2006/relationships/image" Target="../media/image123.wmf"/><Relationship Id="rId9" Type="http://schemas.openxmlformats.org/officeDocument/2006/relationships/image" Target="../media/image128.wmf"/><Relationship Id="rId14" Type="http://schemas.openxmlformats.org/officeDocument/2006/relationships/image" Target="../media/image133.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36.e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image" Target="../media/image138.emf"/><Relationship Id="rId1" Type="http://schemas.openxmlformats.org/officeDocument/2006/relationships/image" Target="../media/image137.emf"/><Relationship Id="rId5" Type="http://schemas.openxmlformats.org/officeDocument/2006/relationships/image" Target="../media/image118.wmf"/><Relationship Id="rId4" Type="http://schemas.openxmlformats.org/officeDocument/2006/relationships/image" Target="../media/image11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image" Target="../media/image118.wmf"/><Relationship Id="rId1" Type="http://schemas.openxmlformats.org/officeDocument/2006/relationships/image" Target="../media/image117.wmf"/><Relationship Id="rId4" Type="http://schemas.openxmlformats.org/officeDocument/2006/relationships/image" Target="../media/image14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1.e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44.wmf"/><Relationship Id="rId2" Type="http://schemas.openxmlformats.org/officeDocument/2006/relationships/image" Target="../media/image143.wmf"/><Relationship Id="rId1" Type="http://schemas.openxmlformats.org/officeDocument/2006/relationships/image" Target="../media/image142.wmf"/><Relationship Id="rId6" Type="http://schemas.openxmlformats.org/officeDocument/2006/relationships/image" Target="../media/image147.emf"/><Relationship Id="rId5" Type="http://schemas.openxmlformats.org/officeDocument/2006/relationships/image" Target="../media/image146.wmf"/><Relationship Id="rId4" Type="http://schemas.openxmlformats.org/officeDocument/2006/relationships/image" Target="../media/image145.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5.wmf"/><Relationship Id="rId4" Type="http://schemas.openxmlformats.org/officeDocument/2006/relationships/image" Target="../media/image15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51.e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58.wmf"/><Relationship Id="rId3" Type="http://schemas.openxmlformats.org/officeDocument/2006/relationships/image" Target="../media/image151.emf"/><Relationship Id="rId7" Type="http://schemas.openxmlformats.org/officeDocument/2006/relationships/image" Target="../media/image157.wmf"/><Relationship Id="rId2" Type="http://schemas.openxmlformats.org/officeDocument/2006/relationships/image" Target="../media/image153.wmf"/><Relationship Id="rId1" Type="http://schemas.openxmlformats.org/officeDocument/2006/relationships/image" Target="../media/image152.wmf"/><Relationship Id="rId6" Type="http://schemas.openxmlformats.org/officeDocument/2006/relationships/image" Target="../media/image156.wmf"/><Relationship Id="rId5" Type="http://schemas.openxmlformats.org/officeDocument/2006/relationships/image" Target="../media/image155.wmf"/><Relationship Id="rId4" Type="http://schemas.openxmlformats.org/officeDocument/2006/relationships/image" Target="../media/image154.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61.emf"/><Relationship Id="rId2" Type="http://schemas.openxmlformats.org/officeDocument/2006/relationships/image" Target="../media/image160.wmf"/><Relationship Id="rId1" Type="http://schemas.openxmlformats.org/officeDocument/2006/relationships/image" Target="../media/image159.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64.wmf"/><Relationship Id="rId1" Type="http://schemas.openxmlformats.org/officeDocument/2006/relationships/image" Target="../media/image163.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67.wmf"/><Relationship Id="rId2" Type="http://schemas.openxmlformats.org/officeDocument/2006/relationships/image" Target="../media/image166.wmf"/><Relationship Id="rId1" Type="http://schemas.openxmlformats.org/officeDocument/2006/relationships/image" Target="../media/image164.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image" Target="../media/image170.wmf"/><Relationship Id="rId1" Type="http://schemas.openxmlformats.org/officeDocument/2006/relationships/image" Target="../media/image169.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5" Type="http://schemas.openxmlformats.org/officeDocument/2006/relationships/image" Target="../media/image19.wmf"/><Relationship Id="rId4" Type="http://schemas.openxmlformats.org/officeDocument/2006/relationships/image" Target="../media/image18.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77.wmf"/><Relationship Id="rId2" Type="http://schemas.openxmlformats.org/officeDocument/2006/relationships/image" Target="../media/image176.wmf"/><Relationship Id="rId1" Type="http://schemas.openxmlformats.org/officeDocument/2006/relationships/image" Target="../media/image175.wmf"/><Relationship Id="rId5" Type="http://schemas.openxmlformats.org/officeDocument/2006/relationships/image" Target="../media/image179.wmf"/><Relationship Id="rId4" Type="http://schemas.openxmlformats.org/officeDocument/2006/relationships/image" Target="../media/image178.e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181.wmf"/><Relationship Id="rId1" Type="http://schemas.openxmlformats.org/officeDocument/2006/relationships/image" Target="../media/image180.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189.wmf"/><Relationship Id="rId3" Type="http://schemas.openxmlformats.org/officeDocument/2006/relationships/image" Target="../media/image184.emf"/><Relationship Id="rId7" Type="http://schemas.openxmlformats.org/officeDocument/2006/relationships/image" Target="../media/image188.wmf"/><Relationship Id="rId2" Type="http://schemas.openxmlformats.org/officeDocument/2006/relationships/image" Target="../media/image183.wmf"/><Relationship Id="rId1" Type="http://schemas.openxmlformats.org/officeDocument/2006/relationships/image" Target="../media/image182.wmf"/><Relationship Id="rId6" Type="http://schemas.openxmlformats.org/officeDocument/2006/relationships/image" Target="../media/image187.wmf"/><Relationship Id="rId5" Type="http://schemas.openxmlformats.org/officeDocument/2006/relationships/image" Target="../media/image186.wmf"/><Relationship Id="rId4" Type="http://schemas.openxmlformats.org/officeDocument/2006/relationships/image" Target="../media/image185.wmf"/><Relationship Id="rId9" Type="http://schemas.openxmlformats.org/officeDocument/2006/relationships/image" Target="../media/image190.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192.emf"/><Relationship Id="rId2" Type="http://schemas.openxmlformats.org/officeDocument/2006/relationships/image" Target="../media/image191.wmf"/><Relationship Id="rId1" Type="http://schemas.openxmlformats.org/officeDocument/2006/relationships/image" Target="../media/image190.wmf"/></Relationships>
</file>

<file path=ppt/drawings/_rels/vmlDrawing44.vml.rels><?xml version="1.0" encoding="UTF-8" standalone="yes"?>
<Relationships xmlns="http://schemas.openxmlformats.org/package/2006/relationships"><Relationship Id="rId2" Type="http://schemas.openxmlformats.org/officeDocument/2006/relationships/image" Target="../media/image194.emf"/><Relationship Id="rId1" Type="http://schemas.openxmlformats.org/officeDocument/2006/relationships/image" Target="../media/image193.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197.wmf"/><Relationship Id="rId2" Type="http://schemas.openxmlformats.org/officeDocument/2006/relationships/image" Target="../media/image196.wmf"/><Relationship Id="rId1" Type="http://schemas.openxmlformats.org/officeDocument/2006/relationships/image" Target="../media/image195.wmf"/><Relationship Id="rId5" Type="http://schemas.openxmlformats.org/officeDocument/2006/relationships/image" Target="../media/image194.emf"/><Relationship Id="rId4" Type="http://schemas.openxmlformats.org/officeDocument/2006/relationships/image" Target="../media/image198.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201.wmf"/><Relationship Id="rId2" Type="http://schemas.openxmlformats.org/officeDocument/2006/relationships/image" Target="../media/image200.emf"/><Relationship Id="rId1" Type="http://schemas.openxmlformats.org/officeDocument/2006/relationships/image" Target="../media/image199.wmf"/><Relationship Id="rId4" Type="http://schemas.openxmlformats.org/officeDocument/2006/relationships/image" Target="../media/image202.e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05.emf"/><Relationship Id="rId2" Type="http://schemas.openxmlformats.org/officeDocument/2006/relationships/image" Target="../media/image204.emf"/><Relationship Id="rId1" Type="http://schemas.openxmlformats.org/officeDocument/2006/relationships/image" Target="../media/image203.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205.emf"/><Relationship Id="rId2" Type="http://schemas.openxmlformats.org/officeDocument/2006/relationships/image" Target="../media/image207.emf"/><Relationship Id="rId1" Type="http://schemas.openxmlformats.org/officeDocument/2006/relationships/image" Target="../media/image206.wmf"/><Relationship Id="rId4" Type="http://schemas.openxmlformats.org/officeDocument/2006/relationships/image" Target="../media/image208.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07.emf"/><Relationship Id="rId2" Type="http://schemas.openxmlformats.org/officeDocument/2006/relationships/image" Target="../media/image210.wmf"/><Relationship Id="rId1" Type="http://schemas.openxmlformats.org/officeDocument/2006/relationships/image" Target="../media/image209.wmf"/><Relationship Id="rId4" Type="http://schemas.openxmlformats.org/officeDocument/2006/relationships/image" Target="../media/image20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50.vml.rels><?xml version="1.0" encoding="UTF-8" standalone="yes"?>
<Relationships xmlns="http://schemas.openxmlformats.org/package/2006/relationships"><Relationship Id="rId2" Type="http://schemas.openxmlformats.org/officeDocument/2006/relationships/image" Target="../media/image212.wmf"/><Relationship Id="rId1" Type="http://schemas.openxmlformats.org/officeDocument/2006/relationships/image" Target="../media/image211.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217.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225.emf"/><Relationship Id="rId3" Type="http://schemas.openxmlformats.org/officeDocument/2006/relationships/image" Target="../media/image220.emf"/><Relationship Id="rId7" Type="http://schemas.openxmlformats.org/officeDocument/2006/relationships/image" Target="../media/image224.emf"/><Relationship Id="rId2" Type="http://schemas.openxmlformats.org/officeDocument/2006/relationships/image" Target="../media/image219.emf"/><Relationship Id="rId1" Type="http://schemas.openxmlformats.org/officeDocument/2006/relationships/image" Target="../media/image218.emf"/><Relationship Id="rId6" Type="http://schemas.openxmlformats.org/officeDocument/2006/relationships/image" Target="../media/image223.emf"/><Relationship Id="rId5" Type="http://schemas.openxmlformats.org/officeDocument/2006/relationships/image" Target="../media/image222.emf"/><Relationship Id="rId4" Type="http://schemas.openxmlformats.org/officeDocument/2006/relationships/image" Target="../media/image221.e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228.wmf"/><Relationship Id="rId2" Type="http://schemas.openxmlformats.org/officeDocument/2006/relationships/image" Target="../media/image227.wmf"/><Relationship Id="rId1" Type="http://schemas.openxmlformats.org/officeDocument/2006/relationships/image" Target="../media/image226.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233.wmf"/><Relationship Id="rId2" Type="http://schemas.openxmlformats.org/officeDocument/2006/relationships/image" Target="../media/image232.wmf"/><Relationship Id="rId1" Type="http://schemas.openxmlformats.org/officeDocument/2006/relationships/image" Target="../media/image231.wmf"/><Relationship Id="rId6" Type="http://schemas.openxmlformats.org/officeDocument/2006/relationships/image" Target="../media/image236.wmf"/><Relationship Id="rId5" Type="http://schemas.openxmlformats.org/officeDocument/2006/relationships/image" Target="../media/image235.wmf"/><Relationship Id="rId4" Type="http://schemas.openxmlformats.org/officeDocument/2006/relationships/image" Target="../media/image234.w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238.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41.wmf"/><Relationship Id="rId2" Type="http://schemas.openxmlformats.org/officeDocument/2006/relationships/image" Target="../media/image240.wmf"/><Relationship Id="rId1" Type="http://schemas.openxmlformats.org/officeDocument/2006/relationships/image" Target="../media/image239.wmf"/><Relationship Id="rId4" Type="http://schemas.openxmlformats.org/officeDocument/2006/relationships/image" Target="../media/image242.wmf"/></Relationships>
</file>

<file path=ppt/drawings/_rels/vmlDrawing57.vml.rels><?xml version="1.0" encoding="UTF-8" standalone="yes"?>
<Relationships xmlns="http://schemas.openxmlformats.org/package/2006/relationships"><Relationship Id="rId2" Type="http://schemas.openxmlformats.org/officeDocument/2006/relationships/image" Target="../media/image244.wmf"/><Relationship Id="rId1" Type="http://schemas.openxmlformats.org/officeDocument/2006/relationships/image" Target="../media/image212.w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245.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248.wmf"/><Relationship Id="rId2" Type="http://schemas.openxmlformats.org/officeDocument/2006/relationships/image" Target="../media/image247.wmf"/><Relationship Id="rId1" Type="http://schemas.openxmlformats.org/officeDocument/2006/relationships/image" Target="../media/image24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251.emf"/><Relationship Id="rId2" Type="http://schemas.openxmlformats.org/officeDocument/2006/relationships/image" Target="../media/image250.wmf"/><Relationship Id="rId1" Type="http://schemas.openxmlformats.org/officeDocument/2006/relationships/image" Target="../media/image249.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254.wmf"/><Relationship Id="rId2" Type="http://schemas.openxmlformats.org/officeDocument/2006/relationships/image" Target="../media/image253.wmf"/><Relationship Id="rId1" Type="http://schemas.openxmlformats.org/officeDocument/2006/relationships/image" Target="../media/image252.wmf"/><Relationship Id="rId4" Type="http://schemas.openxmlformats.org/officeDocument/2006/relationships/image" Target="../media/image251.e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257.emf"/><Relationship Id="rId2" Type="http://schemas.openxmlformats.org/officeDocument/2006/relationships/image" Target="../media/image256.wmf"/><Relationship Id="rId1" Type="http://schemas.openxmlformats.org/officeDocument/2006/relationships/image" Target="../media/image255.wmf"/><Relationship Id="rId4" Type="http://schemas.openxmlformats.org/officeDocument/2006/relationships/image" Target="../media/image258.e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261.emf"/><Relationship Id="rId2" Type="http://schemas.openxmlformats.org/officeDocument/2006/relationships/image" Target="../media/image260.wmf"/><Relationship Id="rId1" Type="http://schemas.openxmlformats.org/officeDocument/2006/relationships/image" Target="../media/image259.wmf"/><Relationship Id="rId4" Type="http://schemas.openxmlformats.org/officeDocument/2006/relationships/image" Target="../media/image262.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265.emf"/><Relationship Id="rId2" Type="http://schemas.openxmlformats.org/officeDocument/2006/relationships/image" Target="../media/image264.wmf"/><Relationship Id="rId1" Type="http://schemas.openxmlformats.org/officeDocument/2006/relationships/image" Target="../media/image263.wmf"/><Relationship Id="rId4" Type="http://schemas.openxmlformats.org/officeDocument/2006/relationships/image" Target="../media/image266.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269.emf"/><Relationship Id="rId2" Type="http://schemas.openxmlformats.org/officeDocument/2006/relationships/image" Target="../media/image268.emf"/><Relationship Id="rId1" Type="http://schemas.openxmlformats.org/officeDocument/2006/relationships/image" Target="../media/image267.wmf"/></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272.wmf"/><Relationship Id="rId2" Type="http://schemas.openxmlformats.org/officeDocument/2006/relationships/image" Target="../media/image271.wmf"/><Relationship Id="rId1" Type="http://schemas.openxmlformats.org/officeDocument/2006/relationships/image" Target="../media/image270.emf"/><Relationship Id="rId5" Type="http://schemas.openxmlformats.org/officeDocument/2006/relationships/image" Target="../media/image274.wmf"/><Relationship Id="rId4" Type="http://schemas.openxmlformats.org/officeDocument/2006/relationships/image" Target="../media/image273.wmf"/></Relationships>
</file>

<file path=ppt/drawings/_rels/vmlDrawing67.vml.rels><?xml version="1.0" encoding="UTF-8" standalone="yes"?>
<Relationships xmlns="http://schemas.openxmlformats.org/package/2006/relationships"><Relationship Id="rId3" Type="http://schemas.openxmlformats.org/officeDocument/2006/relationships/image" Target="../media/image277.wmf"/><Relationship Id="rId2" Type="http://schemas.openxmlformats.org/officeDocument/2006/relationships/image" Target="../media/image276.wmf"/><Relationship Id="rId1" Type="http://schemas.openxmlformats.org/officeDocument/2006/relationships/image" Target="../media/image275.wmf"/><Relationship Id="rId6" Type="http://schemas.openxmlformats.org/officeDocument/2006/relationships/image" Target="../media/image280.wmf"/><Relationship Id="rId5" Type="http://schemas.openxmlformats.org/officeDocument/2006/relationships/image" Target="../media/image279.wmf"/><Relationship Id="rId4" Type="http://schemas.openxmlformats.org/officeDocument/2006/relationships/image" Target="../media/image278.wmf"/></Relationships>
</file>

<file path=ppt/drawings/_rels/vmlDrawing68.vml.rels><?xml version="1.0" encoding="UTF-8" standalone="yes"?>
<Relationships xmlns="http://schemas.openxmlformats.org/package/2006/relationships"><Relationship Id="rId2" Type="http://schemas.openxmlformats.org/officeDocument/2006/relationships/image" Target="../media/image282.wmf"/><Relationship Id="rId1" Type="http://schemas.openxmlformats.org/officeDocument/2006/relationships/image" Target="../media/image270.emf"/></Relationships>
</file>

<file path=ppt/drawings/_rels/vmlDrawing69.vml.rels><?xml version="1.0" encoding="UTF-8" standalone="yes"?>
<Relationships xmlns="http://schemas.openxmlformats.org/package/2006/relationships"><Relationship Id="rId3" Type="http://schemas.openxmlformats.org/officeDocument/2006/relationships/image" Target="../media/image285.wmf"/><Relationship Id="rId2" Type="http://schemas.openxmlformats.org/officeDocument/2006/relationships/image" Target="../media/image284.wmf"/><Relationship Id="rId1" Type="http://schemas.openxmlformats.org/officeDocument/2006/relationships/image" Target="../media/image28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290.wmf"/><Relationship Id="rId2" Type="http://schemas.openxmlformats.org/officeDocument/2006/relationships/image" Target="../media/image289.wmf"/><Relationship Id="rId1" Type="http://schemas.openxmlformats.org/officeDocument/2006/relationships/image" Target="../media/image288.wmf"/><Relationship Id="rId4" Type="http://schemas.openxmlformats.org/officeDocument/2006/relationships/image" Target="../media/image291.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295.wmf"/><Relationship Id="rId2" Type="http://schemas.openxmlformats.org/officeDocument/2006/relationships/image" Target="../media/image294.wmf"/><Relationship Id="rId1" Type="http://schemas.openxmlformats.org/officeDocument/2006/relationships/image" Target="../media/image293.emf"/><Relationship Id="rId6" Type="http://schemas.openxmlformats.org/officeDocument/2006/relationships/image" Target="../media/image298.wmf"/><Relationship Id="rId5" Type="http://schemas.openxmlformats.org/officeDocument/2006/relationships/image" Target="../media/image297.wmf"/><Relationship Id="rId4" Type="http://schemas.openxmlformats.org/officeDocument/2006/relationships/image" Target="../media/image296.w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301.wmf"/><Relationship Id="rId2" Type="http://schemas.openxmlformats.org/officeDocument/2006/relationships/image" Target="../media/image300.wmf"/><Relationship Id="rId1" Type="http://schemas.openxmlformats.org/officeDocument/2006/relationships/image" Target="../media/image299.wmf"/><Relationship Id="rId5" Type="http://schemas.openxmlformats.org/officeDocument/2006/relationships/image" Target="../media/image303.wmf"/><Relationship Id="rId4" Type="http://schemas.openxmlformats.org/officeDocument/2006/relationships/image" Target="../media/image302.wmf"/></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307.wmf"/><Relationship Id="rId2" Type="http://schemas.openxmlformats.org/officeDocument/2006/relationships/image" Target="../media/image306.wmf"/><Relationship Id="rId1" Type="http://schemas.openxmlformats.org/officeDocument/2006/relationships/image" Target="../media/image305.wmf"/><Relationship Id="rId4" Type="http://schemas.openxmlformats.org/officeDocument/2006/relationships/image" Target="../media/image308.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314.wmf"/><Relationship Id="rId2" Type="http://schemas.openxmlformats.org/officeDocument/2006/relationships/image" Target="../media/image313.wmf"/><Relationship Id="rId1" Type="http://schemas.openxmlformats.org/officeDocument/2006/relationships/image" Target="../media/image312.wmf"/><Relationship Id="rId4" Type="http://schemas.openxmlformats.org/officeDocument/2006/relationships/image" Target="../media/image315.wmf"/></Relationships>
</file>

<file path=ppt/drawings/_rels/vmlDrawing75.vml.rels><?xml version="1.0" encoding="UTF-8" standalone="yes"?>
<Relationships xmlns="http://schemas.openxmlformats.org/package/2006/relationships"><Relationship Id="rId2" Type="http://schemas.openxmlformats.org/officeDocument/2006/relationships/image" Target="../media/image318.wmf"/><Relationship Id="rId1" Type="http://schemas.openxmlformats.org/officeDocument/2006/relationships/image" Target="../media/image317.w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319.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4" Type="http://schemas.openxmlformats.org/officeDocument/2006/relationships/image" Target="../media/image3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4"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2809875" y="112713"/>
            <a:ext cx="4237038" cy="331788"/>
          </a:xfrm>
          <a:prstGeom prst="rect">
            <a:avLst/>
          </a:prstGeom>
          <a:noFill/>
          <a:ln w="9525">
            <a:noFill/>
            <a:miter lim="800000"/>
          </a:ln>
          <a:effectLst/>
        </p:spPr>
        <p:txBody>
          <a:bodyPr vert="horz" wrap="square" lIns="91440" tIns="45720" rIns="91440" bIns="45720" numCol="1" anchor="t" anchorCtr="0" compatLnSpc="1"/>
          <a:lstStyle/>
          <a:p>
            <a:pPr lvl="0" algn="ctr"/>
            <a:r>
              <a:rPr lang="en-US" altLang="zh-CN" sz="1200" dirty="0">
                <a:ea typeface="楷体_GB2312" pitchFamily="49" charset="-122"/>
              </a:rPr>
              <a:t>《</a:t>
            </a:r>
            <a:r>
              <a:rPr lang="zh-CN" altLang="en-US" sz="1200" dirty="0">
                <a:ea typeface="楷体_GB2312" pitchFamily="49" charset="-122"/>
              </a:rPr>
              <a:t>电路与模拟电子技术基础</a:t>
            </a:r>
            <a:r>
              <a:rPr lang="en-US" altLang="zh-CN" sz="1200" dirty="0">
                <a:ea typeface="楷体_GB2312" pitchFamily="49" charset="-122"/>
              </a:rPr>
              <a:t>》</a:t>
            </a:r>
            <a:r>
              <a:rPr lang="zh-CN" altLang="en-US" sz="1200" dirty="0">
                <a:ea typeface="楷体_GB2312" pitchFamily="49" charset="-122"/>
              </a:rPr>
              <a:t>讲义</a:t>
            </a:r>
          </a:p>
        </p:txBody>
      </p:sp>
      <p:sp>
        <p:nvSpPr>
          <p:cNvPr id="36868" name="Rectangle 4"/>
          <p:cNvSpPr>
            <a:spLocks noGrp="1" noChangeArrowheads="1"/>
          </p:cNvSpPr>
          <p:nvPr>
            <p:ph type="ftr" sz="quarter" idx="2"/>
          </p:nvPr>
        </p:nvSpPr>
        <p:spPr bwMode="auto">
          <a:xfrm>
            <a:off x="0" y="6313488"/>
            <a:ext cx="4237038" cy="331788"/>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smtClean="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6869" name="Rectangle 5"/>
          <p:cNvSpPr>
            <a:spLocks noGrp="1" noChangeArrowheads="1"/>
          </p:cNvSpPr>
          <p:nvPr>
            <p:ph type="sldNum" sz="quarter" idx="3"/>
          </p:nvPr>
        </p:nvSpPr>
        <p:spPr bwMode="auto">
          <a:xfrm>
            <a:off x="5538788" y="6313488"/>
            <a:ext cx="4237038" cy="331788"/>
          </a:xfrm>
          <a:prstGeom prst="rect">
            <a:avLst/>
          </a:prstGeom>
          <a:noFill/>
          <a:ln w="9525">
            <a:noFill/>
            <a:miter lim="800000"/>
          </a:ln>
          <a:effectLst/>
        </p:spPr>
        <p:txBody>
          <a:bodyPr vert="horz" wrap="square" lIns="91440" tIns="45720" rIns="91440" bIns="45720" numCol="1" anchor="b" anchorCtr="0" compatLnSpc="1"/>
          <a:lstStyle/>
          <a:p>
            <a:pPr lvl="0" algn="r"/>
            <a:r>
              <a:rPr lang="zh-CN" altLang="en-US" sz="1200" dirty="0">
                <a:ea typeface="楷体_GB2312" pitchFamily="49" charset="-122"/>
              </a:rPr>
              <a:t>第二章</a:t>
            </a:r>
            <a:fld id="{9A0DB2DC-4C9A-4742-B13C-FB6460FD3503}" type="slidenum">
              <a:rPr lang="zh-CN" altLang="en-US" sz="1200" dirty="0">
                <a:ea typeface="宋体" panose="02010600030101010101" pitchFamily="2" charset="-122"/>
              </a:rPr>
              <a:t>‹#›</a:t>
            </a:fld>
            <a:endParaRPr lang="zh-CN" altLang="en-US" sz="1200" dirty="0">
              <a:ea typeface="宋体" panose="02010600030101010101" pitchFamily="2" charset="-122"/>
            </a:endParaRPr>
          </a:p>
        </p:txBody>
      </p:sp>
    </p:spTree>
    <p:extLst>
      <p:ext uri="{BB962C8B-B14F-4D97-AF65-F5344CB8AC3E}">
        <p14:creationId xmlns:p14="http://schemas.microsoft.com/office/powerpoint/2010/main" val="1816284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237038" cy="331788"/>
          </a:xfrm>
          <a:prstGeom prst="rect">
            <a:avLst/>
          </a:prstGeom>
        </p:spPr>
        <p:txBody>
          <a:bodyPr vert="horz" wrap="square" lIns="91440" tIns="45720" rIns="91440" bIns="45720" numCol="1" anchor="t"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日期占位符 2"/>
          <p:cNvSpPr>
            <a:spLocks noGrp="1"/>
          </p:cNvSpPr>
          <p:nvPr>
            <p:ph type="dt" idx="1"/>
          </p:nvPr>
        </p:nvSpPr>
        <p:spPr>
          <a:xfrm>
            <a:off x="5538788" y="0"/>
            <a:ext cx="4237038" cy="331788"/>
          </a:xfrm>
          <a:prstGeom prst="rect">
            <a:avLst/>
          </a:prstGeom>
        </p:spPr>
        <p:txBody>
          <a:bodyPr vert="horz" lIns="91440" tIns="45720" rIns="91440" bIns="45720" rtlCol="0"/>
          <a:lstStyle>
            <a:lvl1pPr algn="r">
              <a:defRPr sz="120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227388" y="498475"/>
            <a:ext cx="3322638" cy="2492375"/>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977900" y="3157538"/>
            <a:ext cx="7821613" cy="2990850"/>
          </a:xfrm>
          <a:prstGeom prst="rect">
            <a:avLst/>
          </a:prstGeo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第五级</a:t>
            </a:r>
          </a:p>
        </p:txBody>
      </p:sp>
      <p:sp>
        <p:nvSpPr>
          <p:cNvPr id="6" name="页脚占位符 5"/>
          <p:cNvSpPr>
            <a:spLocks noGrp="1"/>
          </p:cNvSpPr>
          <p:nvPr>
            <p:ph type="ftr" sz="quarter" idx="4"/>
          </p:nvPr>
        </p:nvSpPr>
        <p:spPr>
          <a:xfrm>
            <a:off x="0" y="6313488"/>
            <a:ext cx="4237038" cy="331788"/>
          </a:xfrm>
          <a:prstGeom prst="rect">
            <a:avLst/>
          </a:prstGeom>
        </p:spPr>
        <p:txBody>
          <a:bodyPr vert="horz" wrap="square" lIns="91440" tIns="45720" rIns="91440" bIns="45720" numCol="1" anchor="b" anchorCtr="0" compatLnSpc="1"/>
          <a:lstStyle>
            <a:lvl1pPr>
              <a:defRPr sz="120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5"/>
          </p:nvPr>
        </p:nvSpPr>
        <p:spPr>
          <a:xfrm>
            <a:off x="5538788" y="6313488"/>
            <a:ext cx="4237038" cy="331788"/>
          </a:xfrm>
          <a:prstGeom prst="rect">
            <a:avLst/>
          </a:prstGeom>
        </p:spPr>
        <p:txBody>
          <a:bodyPr vert="horz" lIns="91440" tIns="45720" rIns="91440" bIns="45720" rtlCol="0" anchor="b"/>
          <a:lstStyle/>
          <a:p>
            <a:pPr lvl="0" algn="r" eaLnBrk="1" hangingPunct="1"/>
            <a:fld id="{9A0DB2DC-4C9A-4742-B13C-FB6460FD3503}" type="slidenum">
              <a:rPr lang="en-US" altLang="zh-CN" sz="1200" dirty="0">
                <a:ea typeface="宋体" panose="02010600030101010101" pitchFamily="2" charset="-122"/>
              </a:rPr>
              <a:t>‹#›</a:t>
            </a:fld>
            <a:endParaRPr lang="en-US" altLang="zh-CN" sz="1200" dirty="0">
              <a:ea typeface="宋体" panose="02010600030101010101" pitchFamily="2" charset="-122"/>
            </a:endParaRPr>
          </a:p>
        </p:txBody>
      </p:sp>
    </p:spTree>
    <p:extLst>
      <p:ext uri="{BB962C8B-B14F-4D97-AF65-F5344CB8AC3E}">
        <p14:creationId xmlns:p14="http://schemas.microsoft.com/office/powerpoint/2010/main" val="333540489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灯片编号占位符 6"/>
          <p:cNvSpPr txBox="1">
            <a:spLocks noGrp="1"/>
          </p:cNvSpPr>
          <p:nvPr>
            <p:ph type="sldNum" sz="quarter"/>
          </p:nvPr>
        </p:nvSpPr>
        <p:spPr>
          <a:xfrm>
            <a:off x="5538788" y="6313488"/>
            <a:ext cx="4237037" cy="331787"/>
          </a:xfrm>
          <a:prstGeom prst="rect">
            <a:avLst/>
          </a:prstGeom>
          <a:noFill/>
          <a:ln w="9525">
            <a:noFill/>
          </a:ln>
        </p:spPr>
        <p:txBody>
          <a:bodyPr anchor="b"/>
          <a:lstStyle/>
          <a:p>
            <a:pPr lvl="0" algn="r" eaLnBrk="1" hangingPunct="1"/>
            <a:fld id="{9A0DB2DC-4C9A-4742-B13C-FB6460FD3503}" type="slidenum">
              <a:rPr lang="en-US" altLang="zh-CN" sz="1200" dirty="0">
                <a:ea typeface="宋体" panose="02010600030101010101" pitchFamily="2" charset="-122"/>
              </a:rPr>
              <a:t>59</a:t>
            </a:fld>
            <a:endParaRPr lang="en-US" altLang="zh-CN" sz="1200" dirty="0">
              <a:ea typeface="宋体" panose="02010600030101010101" pitchFamily="2" charset="-122"/>
            </a:endParaRPr>
          </a:p>
        </p:txBody>
      </p:sp>
      <p:sp>
        <p:nvSpPr>
          <p:cNvPr id="100355" name="Rectangle 2"/>
          <p:cNvSpPr>
            <a:spLocks noGrp="1" noRot="1" noChangeAspect="1" noTextEdit="1"/>
          </p:cNvSpPr>
          <p:nvPr>
            <p:ph type="sldImg"/>
          </p:nvPr>
        </p:nvSpPr>
        <p:spPr>
          <a:xfrm>
            <a:off x="3227388" y="498475"/>
            <a:ext cx="3322637" cy="2492375"/>
          </a:xfrm>
          <a:ln>
            <a:solidFill>
              <a:srgbClr val="000000">
                <a:alpha val="100000"/>
              </a:srgbClr>
            </a:solidFill>
            <a:miter lim="800000"/>
          </a:ln>
        </p:spPr>
      </p:sp>
      <p:sp>
        <p:nvSpPr>
          <p:cNvPr id="100356" name="Rectangle 3"/>
          <p:cNvSpPr>
            <a:spLocks noGrp="1"/>
          </p:cNvSpPr>
          <p:nvPr>
            <p:ph type="body" idx="1"/>
          </p:nvPr>
        </p:nvSpPr>
        <p:spPr>
          <a:xfrm>
            <a:off x="1303338" y="3157538"/>
            <a:ext cx="7170737" cy="2990850"/>
          </a:xfrm>
          <a:noFill/>
          <a:ln>
            <a:noFill/>
          </a:ln>
        </p:spPr>
        <p:txBody>
          <a:bodyPr wrap="square" lIns="91440" tIns="45720" rIns="91440" bIns="45720" anchor="t"/>
          <a:lstStyle/>
          <a:p>
            <a:pPr lvl="0" eaLnBrk="1" hangingPunct="1"/>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14" name="Rectangle 6"/>
          <p:cNvSpPr>
            <a:spLocks noChangeArrowheads="1"/>
          </p:cNvSpPr>
          <p:nvPr/>
        </p:nvSpPr>
        <p:spPr bwMode="auto">
          <a:xfrm>
            <a:off x="0" y="0"/>
            <a:ext cx="9144000" cy="6858000"/>
          </a:xfrm>
          <a:prstGeom prst="rect">
            <a:avLst/>
          </a:prstGeom>
          <a:solidFill>
            <a:schemeClr val="bg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5" name="Line 9"/>
          <p:cNvSpPr>
            <a:spLocks noChangeShapeType="1"/>
          </p:cNvSpPr>
          <p:nvPr/>
        </p:nvSpPr>
        <p:spPr bwMode="auto">
          <a:xfrm>
            <a:off x="1908175" y="2781300"/>
            <a:ext cx="5543550" cy="0"/>
          </a:xfrm>
          <a:prstGeom prst="line">
            <a:avLst/>
          </a:prstGeom>
          <a:noFill/>
          <a:ln w="88900" cap="sq" cmpd="tri">
            <a:solidFill>
              <a:schemeClr val="bg2"/>
            </a:solidFill>
            <a:round/>
            <a:headEnd type="none" w="sm" len="sm"/>
            <a:tailEnd type="none" w="sm" len="sm"/>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40962" name="Rectangle 2"/>
          <p:cNvSpPr>
            <a:spLocks noGrp="1" noChangeArrowheads="1"/>
          </p:cNvSpPr>
          <p:nvPr>
            <p:ph type="ctrTitle"/>
          </p:nvPr>
        </p:nvSpPr>
        <p:spPr>
          <a:xfrm>
            <a:off x="685800" y="1341438"/>
            <a:ext cx="7772400" cy="1470025"/>
          </a:xfrm>
        </p:spPr>
        <p:txBody>
          <a:bodyPr/>
          <a:lstStyle>
            <a:lvl1pPr>
              <a:defRPr smtClean="0"/>
            </a:lvl1pPr>
          </a:lstStyle>
          <a:p>
            <a:r>
              <a:rPr lang="zh-CN" altLang="en-US" smtClean="0"/>
              <a:t>单击此处编辑母版标题样式</a:t>
            </a:r>
          </a:p>
        </p:txBody>
      </p:sp>
      <p:sp>
        <p:nvSpPr>
          <p:cNvPr id="40963" name="Rectangle 3"/>
          <p:cNvSpPr>
            <a:spLocks noGrp="1" noChangeArrowheads="1"/>
          </p:cNvSpPr>
          <p:nvPr>
            <p:ph type="subTitle" idx="1"/>
          </p:nvPr>
        </p:nvSpPr>
        <p:spPr>
          <a:xfrm>
            <a:off x="1371600" y="3573463"/>
            <a:ext cx="6400800" cy="1752600"/>
          </a:xfrm>
        </p:spPr>
        <p:txBody>
          <a:bodyPr/>
          <a:lstStyle>
            <a:lvl1pPr marL="0" indent="0" algn="ctr">
              <a:buFont typeface="Wingdings" panose="05000000000000000000" pitchFamily="2" charset="2"/>
              <a:buNone/>
              <a:defRPr smtClean="0"/>
            </a:lvl1pPr>
          </a:lstStyle>
          <a:p>
            <a:r>
              <a:rPr lang="zh-CN" altLang="en-US" smtClean="0"/>
              <a:t>单击此处编辑母版副标题样式</a:t>
            </a:r>
          </a:p>
        </p:txBody>
      </p:sp>
    </p:spTree>
  </p:cSld>
  <p:clrMapOvr>
    <a:masterClrMapping/>
  </p:clrMapOvr>
  <p:timing>
    <p:tnLst>
      <p:par>
        <p:cTn id="1" dur="indefinite" restart="never" nodeType="tmRoot"/>
      </p:par>
    </p:tn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 typeface="Wingdings" panose="05000000000000000000" pitchFamily="2" charset="2"/>
              <a:buNone/>
              <a:defRPr/>
            </a:pPr>
            <a:r>
              <a:rPr kumimoji="0" lang="zh-CN" altLang="en-US" sz="3200" b="0" i="0" u="none" strike="noStrike" kern="0" cap="none" spc="0" normalizeH="0" baseline="0" noProof="0" smtClean="0">
                <a:ln>
                  <a:noFill/>
                </a:ln>
                <a:solidFill>
                  <a:schemeClr val="tx1"/>
                </a:solidFill>
                <a:effectLst/>
                <a:uLnTx/>
                <a:uFillTx/>
                <a:latin typeface="+mn-lt"/>
                <a:ea typeface="黑体" panose="02010609060101010101" pitchFamily="49" charset="-122"/>
                <a:cs typeface="+mn-cs"/>
              </a:rPr>
              <a:t>单击图标添加图片</a:t>
            </a:r>
            <a:endParaRPr kumimoji="0" lang="en-US" sz="3200" b="0" i="0" u="none" strike="noStrike" kern="0" cap="none" spc="0" normalizeH="0" baseline="0" noProof="0" smtClean="0">
              <a:ln>
                <a:noFill/>
              </a:ln>
              <a:solidFill>
                <a:schemeClr val="tx1"/>
              </a:solidFill>
              <a:effectLst/>
              <a:uLnTx/>
              <a:uFillTx/>
              <a:latin typeface="+mn-lt"/>
              <a:ea typeface="黑体" panose="02010609060101010101" pitchFamily="49"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灯片编号占位符 2"/>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0350"/>
            <a:ext cx="7848600" cy="720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23850" y="260350"/>
            <a:ext cx="6192838" cy="720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196975"/>
            <a:ext cx="3810000" cy="2089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438525"/>
            <a:ext cx="3810000" cy="20891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29150" y="1825625"/>
            <a:ext cx="38862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29150" y="4076700"/>
            <a:ext cx="38862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
        <p:nvSpPr>
          <p:cNvPr id="4" name="灯片编号占位符 3"/>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灯片编号占位符 3"/>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灯片编号占位符 4"/>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灯片编号占位符 6"/>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灯片编号占位符 2"/>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6" name="Rectangle 2"/>
          <p:cNvSpPr>
            <a:spLocks noGrp="1"/>
          </p:cNvSpPr>
          <p:nvPr>
            <p:ph type="title"/>
          </p:nvPr>
        </p:nvSpPr>
        <p:spPr>
          <a:xfrm>
            <a:off x="755650" y="260350"/>
            <a:ext cx="7848600" cy="720725"/>
          </a:xfrm>
          <a:prstGeom prst="rect">
            <a:avLst/>
          </a:prstGeom>
          <a:noFill/>
          <a:ln w="9525">
            <a:noFill/>
          </a:ln>
        </p:spPr>
        <p:txBody>
          <a:bodyPr anchor="ctr"/>
          <a:lstStyle/>
          <a:p>
            <a:pPr lvl="0"/>
            <a:r>
              <a:rPr lang="zh-CN" altLang="en-US" dirty="0"/>
              <a:t>单击此处编辑母版标题样式</a:t>
            </a:r>
          </a:p>
        </p:txBody>
      </p:sp>
      <p:sp>
        <p:nvSpPr>
          <p:cNvPr id="82947" name="Rectangle 3"/>
          <p:cNvSpPr>
            <a:spLocks noGrp="1"/>
          </p:cNvSpPr>
          <p:nvPr>
            <p:ph type="body" idx="1"/>
          </p:nvPr>
        </p:nvSpPr>
        <p:spPr>
          <a:xfrm>
            <a:off x="685800" y="1196975"/>
            <a:ext cx="7772400" cy="43307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9" name="Line 9"/>
          <p:cNvSpPr>
            <a:spLocks noChangeShapeType="1"/>
          </p:cNvSpPr>
          <p:nvPr/>
        </p:nvSpPr>
        <p:spPr bwMode="auto">
          <a:xfrm>
            <a:off x="323850" y="981075"/>
            <a:ext cx="5256213" cy="0"/>
          </a:xfrm>
          <a:prstGeom prst="line">
            <a:avLst/>
          </a:prstGeom>
          <a:noFill/>
          <a:ln w="88900" cap="sq" cmpd="tri">
            <a:solidFill>
              <a:schemeClr val="bg2"/>
            </a:solidFill>
            <a:round/>
            <a:headEnd type="none" w="sm" len="sm"/>
            <a:tailEnd type="none" w="sm" len="sm"/>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0" name="AutoShape 6">
            <a:hlinkClick r:id="" action="ppaction://hlinkshowjump?jump=nextslide" highlightClick="1"/>
          </p:cNvPr>
          <p:cNvSpPr>
            <a:spLocks noChangeArrowheads="1"/>
          </p:cNvSpPr>
          <p:nvPr/>
        </p:nvSpPr>
        <p:spPr bwMode="auto">
          <a:xfrm>
            <a:off x="6948488" y="6669088"/>
            <a:ext cx="647700" cy="188913"/>
          </a:xfrm>
          <a:prstGeom prst="actionButtonForwardNext">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1" name="AutoShape 7">
            <a:hlinkClick r:id="" action="ppaction://hlinkshowjump?jump=previousslide" highlightClick="1"/>
          </p:cNvPr>
          <p:cNvSpPr>
            <a:spLocks noChangeArrowheads="1"/>
          </p:cNvSpPr>
          <p:nvPr/>
        </p:nvSpPr>
        <p:spPr bwMode="auto">
          <a:xfrm>
            <a:off x="1547813" y="6669088"/>
            <a:ext cx="647700" cy="188913"/>
          </a:xfrm>
          <a:prstGeom prst="actionButtonBackPrevious">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2" name="AutoShape 8">
            <a:hlinkClick r:id="" action="ppaction://noaction" highlightClick="1"/>
          </p:cNvPr>
          <p:cNvSpPr>
            <a:spLocks noChangeArrowheads="1"/>
          </p:cNvSpPr>
          <p:nvPr/>
        </p:nvSpPr>
        <p:spPr bwMode="auto">
          <a:xfrm>
            <a:off x="4248150" y="6669088"/>
            <a:ext cx="647700" cy="187325"/>
          </a:xfrm>
          <a:prstGeom prst="actionButtonHome">
            <a:avLst/>
          </a:prstGeom>
          <a:solidFill>
            <a:schemeClr val="accent1"/>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3" name="Rectangle 9"/>
          <p:cNvSpPr>
            <a:spLocks noGrp="1" noChangeArrowheads="1"/>
          </p:cNvSpPr>
          <p:nvPr>
            <p:ph type="sldNum" sz="quarter" idx="4"/>
          </p:nvPr>
        </p:nvSpPr>
        <p:spPr bwMode="auto">
          <a:xfrm>
            <a:off x="8532813" y="6597650"/>
            <a:ext cx="576263" cy="260350"/>
          </a:xfrm>
          <a:prstGeom prst="rect">
            <a:avLst/>
          </a:prstGeom>
          <a:noFill/>
          <a:ln w="9525">
            <a:noFill/>
            <a:miter lim="800000"/>
          </a:ln>
          <a:effectLst/>
        </p:spPr>
        <p:txBody>
          <a:bodyPr vert="horz" wrap="square" lIns="91440" tIns="45720" rIns="91440" bIns="45720" numCol="1" anchor="t" anchorCtr="0" compatLnSpc="1"/>
          <a:lstStyle/>
          <a:p>
            <a:pPr lvl="0" algn="r"/>
            <a:fld id="{9A0DB2DC-4C9A-4742-B13C-FB6460FD3503}" type="slidenum">
              <a:rPr lang="zh-CN" altLang="en-US" sz="1600" b="1" dirty="0">
                <a:solidFill>
                  <a:srgbClr val="FFFF00"/>
                </a:solidFill>
                <a:ea typeface="宋体" panose="02010600030101010101" pitchFamily="2" charset="-122"/>
              </a:rPr>
              <a:t>‹#›</a:t>
            </a:fld>
            <a:endParaRPr lang="zh-CN" altLang="en-US" sz="1600" b="1" dirty="0">
              <a:solidFill>
                <a:srgbClr val="FFFF00"/>
              </a:solidFill>
              <a:ea typeface="宋体" panose="02010600030101010101" pitchFamily="2" charset="-122"/>
            </a:endParaRPr>
          </a:p>
        </p:txBody>
      </p:sp>
      <p:sp>
        <p:nvSpPr>
          <p:cNvPr id="1034" name="Rectangle 10"/>
          <p:cNvSpPr>
            <a:spLocks noChangeArrowheads="1"/>
          </p:cNvSpPr>
          <p:nvPr/>
        </p:nvSpPr>
        <p:spPr bwMode="auto">
          <a:xfrm>
            <a:off x="0" y="0"/>
            <a:ext cx="5292725" cy="188913"/>
          </a:xfrm>
          <a:prstGeom prst="rect">
            <a:avLst/>
          </a:prstGeom>
          <a:solidFill>
            <a:schemeClr val="hlink"/>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5" name="Rectangle 11"/>
          <p:cNvSpPr>
            <a:spLocks noChangeArrowheads="1"/>
          </p:cNvSpPr>
          <p:nvPr/>
        </p:nvSpPr>
        <p:spPr bwMode="auto">
          <a:xfrm>
            <a:off x="5292725" y="0"/>
            <a:ext cx="3851275" cy="188913"/>
          </a:xfrm>
          <a:prstGeom prst="rect">
            <a:avLst/>
          </a:prstGeom>
          <a:solidFill>
            <a:srgbClr val="FF9900">
              <a:alpha val="53000"/>
            </a:srgb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sp>
        <p:nvSpPr>
          <p:cNvPr id="1036" name="Rectangle 12"/>
          <p:cNvSpPr>
            <a:spLocks noChangeArrowheads="1"/>
          </p:cNvSpPr>
          <p:nvPr/>
        </p:nvSpPr>
        <p:spPr bwMode="auto">
          <a:xfrm>
            <a:off x="0" y="6381750"/>
            <a:ext cx="9144000" cy="476250"/>
          </a:xfrm>
          <a:prstGeom prst="rect">
            <a:avLst/>
          </a:prstGeom>
          <a:solidFill>
            <a:srgbClr val="99CCFF">
              <a:alpha val="28999"/>
            </a:srgbClr>
          </a:solidFill>
          <a:ln w="9525">
            <a:no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endParaRPr>
          </a:p>
        </p:txBody>
      </p:sp>
      <p:pic>
        <p:nvPicPr>
          <p:cNvPr id="82956" name="Picture 13"/>
          <p:cNvPicPr>
            <a:picLocks noChangeAspect="1"/>
          </p:cNvPicPr>
          <p:nvPr/>
        </p:nvPicPr>
        <p:blipFill>
          <a:blip r:embed="rId18">
            <a:lum bright="10001" contrast="-30000"/>
          </a:blip>
          <a:stretch>
            <a:fillRect/>
          </a:stretch>
        </p:blipFill>
        <p:spPr>
          <a:xfrm>
            <a:off x="8532813" y="6381750"/>
            <a:ext cx="611187" cy="476250"/>
          </a:xfrm>
          <a:prstGeom prst="rect">
            <a:avLst/>
          </a:prstGeom>
          <a:noFill/>
          <a:ln w="9525">
            <a:noFill/>
          </a:ln>
        </p:spPr>
      </p:pic>
      <p:pic>
        <p:nvPicPr>
          <p:cNvPr id="82957" name="Picture 15"/>
          <p:cNvPicPr>
            <a:picLocks noChangeAspect="1"/>
          </p:cNvPicPr>
          <p:nvPr/>
        </p:nvPicPr>
        <p:blipFill>
          <a:blip r:embed="rId19"/>
          <a:stretch>
            <a:fillRect/>
          </a:stretch>
        </p:blipFill>
        <p:spPr>
          <a:xfrm>
            <a:off x="0" y="260350"/>
            <a:ext cx="600075" cy="638175"/>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hf sldNum="0" hdr="0" ftr="0" dt="0"/>
  <p:txStyles>
    <p:titleStyle>
      <a:lvl1pPr algn="l" rtl="0" fontAlgn="base">
        <a:spcBef>
          <a:spcPct val="0"/>
        </a:spcBef>
        <a:spcAft>
          <a:spcPct val="0"/>
        </a:spcAft>
        <a:defRPr sz="3600">
          <a:solidFill>
            <a:srgbClr val="FF0000"/>
          </a:solidFill>
          <a:latin typeface="+mj-lt"/>
          <a:ea typeface="黑体" panose="02010609060101010101" pitchFamily="49" charset="-122"/>
          <a:cs typeface="+mj-cs"/>
        </a:defRPr>
      </a:lvl1pPr>
      <a:lvl2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fontAlgn="base">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fontAlgn="base">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fontAlgn="base">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fontAlgn="base">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13.wmf"/><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12.wmf"/><Relationship Id="rId4" Type="http://schemas.openxmlformats.org/officeDocument/2006/relationships/oleObject" Target="../embeddings/oleObject3.bin"/></Relationships>
</file>

<file path=ppt/slides/_rels/slide11.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oleObject" Target="../embeddings/oleObject9.bin"/><Relationship Id="rId3" Type="http://schemas.openxmlformats.org/officeDocument/2006/relationships/image" Target="../media/image5.png"/><Relationship Id="rId7" Type="http://schemas.openxmlformats.org/officeDocument/2006/relationships/oleObject" Target="../embeddings/oleObject6.bin"/><Relationship Id="rId12" Type="http://schemas.openxmlformats.org/officeDocument/2006/relationships/image" Target="../media/image18.wmf"/><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image" Target="../media/image15.wmf"/><Relationship Id="rId11" Type="http://schemas.openxmlformats.org/officeDocument/2006/relationships/oleObject" Target="../embeddings/oleObject8.bin"/><Relationship Id="rId5" Type="http://schemas.openxmlformats.org/officeDocument/2006/relationships/oleObject" Target="../embeddings/oleObject5.bin"/><Relationship Id="rId10" Type="http://schemas.openxmlformats.org/officeDocument/2006/relationships/image" Target="../media/image17.wmf"/><Relationship Id="rId4" Type="http://schemas.openxmlformats.org/officeDocument/2006/relationships/slide" Target="slide1.xml"/><Relationship Id="rId9" Type="http://schemas.openxmlformats.org/officeDocument/2006/relationships/oleObject" Target="../embeddings/oleObject7.bin"/><Relationship Id="rId14" Type="http://schemas.openxmlformats.org/officeDocument/2006/relationships/image" Target="../media/image19.wmf"/></Relationships>
</file>

<file path=ppt/slides/_rels/slide12.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image" Target="../media/image21.wmf"/><Relationship Id="rId11" Type="http://schemas.openxmlformats.org/officeDocument/2006/relationships/image" Target="../media/image24.wmf"/><Relationship Id="rId5" Type="http://schemas.openxmlformats.org/officeDocument/2006/relationships/oleObject" Target="../embeddings/oleObject11.bin"/><Relationship Id="rId10" Type="http://schemas.openxmlformats.org/officeDocument/2006/relationships/image" Target="../media/image23.wmf"/><Relationship Id="rId4" Type="http://schemas.openxmlformats.org/officeDocument/2006/relationships/image" Target="../media/image20.wmf"/><Relationship Id="rId9"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jpeg"/><Relationship Id="rId1" Type="http://schemas.openxmlformats.org/officeDocument/2006/relationships/slideLayout" Target="../slideLayouts/slideLayout8.xml"/><Relationship Id="rId5" Type="http://schemas.openxmlformats.org/officeDocument/2006/relationships/slide" Target="slide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image" Target="../media/image5.png"/><Relationship Id="rId7" Type="http://schemas.openxmlformats.org/officeDocument/2006/relationships/image" Target="../media/image29.wmf"/><Relationship Id="rId2" Type="http://schemas.openxmlformats.org/officeDocument/2006/relationships/slideLayout" Target="../slideLayouts/slideLayout8.xml"/><Relationship Id="rId1" Type="http://schemas.openxmlformats.org/officeDocument/2006/relationships/vmlDrawing" Target="../drawings/vmlDrawing6.vml"/><Relationship Id="rId6" Type="http://schemas.openxmlformats.org/officeDocument/2006/relationships/image" Target="../media/image28.wmf"/><Relationship Id="rId5" Type="http://schemas.openxmlformats.org/officeDocument/2006/relationships/image" Target="../media/image27.wmf"/><Relationship Id="rId4" Type="http://schemas.openxmlformats.org/officeDocument/2006/relationships/slide" Target="slide1.xml"/><Relationship Id="rId9" Type="http://schemas.openxmlformats.org/officeDocument/2006/relationships/image" Target="../media/image26.wmf"/></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1.wmf"/><Relationship Id="rId2" Type="http://schemas.openxmlformats.org/officeDocument/2006/relationships/slideLayout" Target="../slideLayouts/slideLayout8.xml"/><Relationship Id="rId1" Type="http://schemas.openxmlformats.org/officeDocument/2006/relationships/vmlDrawing" Target="../drawings/vmlDrawing7.vml"/><Relationship Id="rId6" Type="http://schemas.openxmlformats.org/officeDocument/2006/relationships/oleObject" Target="../embeddings/oleObject16.bin"/><Relationship Id="rId5" Type="http://schemas.openxmlformats.org/officeDocument/2006/relationships/image" Target="../media/image30.wmf"/><Relationship Id="rId4"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8.xml"/><Relationship Id="rId1" Type="http://schemas.openxmlformats.org/officeDocument/2006/relationships/vmlDrawing" Target="../drawings/vmlDrawing8.vml"/><Relationship Id="rId6" Type="http://schemas.openxmlformats.org/officeDocument/2006/relationships/image" Target="../media/image34.wmf"/><Relationship Id="rId5" Type="http://schemas.openxmlformats.org/officeDocument/2006/relationships/oleObject" Target="../embeddings/oleObject18.bin"/><Relationship Id="rId10" Type="http://schemas.openxmlformats.org/officeDocument/2006/relationships/image" Target="../media/image36.wmf"/><Relationship Id="rId4" Type="http://schemas.openxmlformats.org/officeDocument/2006/relationships/image" Target="../media/image33.wmf"/><Relationship Id="rId9" Type="http://schemas.openxmlformats.org/officeDocument/2006/relationships/oleObject" Target="../embeddings/oleObject20.bin"/></Relationships>
</file>

<file path=ppt/slides/_rels/slide19.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8.xml"/><Relationship Id="rId1" Type="http://schemas.openxmlformats.org/officeDocument/2006/relationships/vmlDrawing" Target="../drawings/vmlDrawing9.vml"/><Relationship Id="rId6" Type="http://schemas.openxmlformats.org/officeDocument/2006/relationships/image" Target="../media/image38.wmf"/><Relationship Id="rId5" Type="http://schemas.openxmlformats.org/officeDocument/2006/relationships/oleObject" Target="../embeddings/oleObject22.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24.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image" Target="../media/image42.wmf"/><Relationship Id="rId7" Type="http://schemas.openxmlformats.org/officeDocument/2006/relationships/oleObject" Target="../embeddings/oleObject25.bin"/><Relationship Id="rId2" Type="http://schemas.openxmlformats.org/officeDocument/2006/relationships/slideLayout" Target="../slideLayouts/slideLayout8.xml"/><Relationship Id="rId1" Type="http://schemas.openxmlformats.org/officeDocument/2006/relationships/vmlDrawing" Target="../drawings/vmlDrawing10.vml"/><Relationship Id="rId6" Type="http://schemas.openxmlformats.org/officeDocument/2006/relationships/hyperlink" Target="https://www.baidu.com/s?wd=%E9%BD%90%E6%AC%A1%E6%96%B9%E7%A8%8B&amp;tn=44039180_cpr&amp;fenlei=mv6quAkxTZn0IZRqIHckPjm4nH00T1d9ujD1myn1PH99PyfYPWRk0ZwV5Hcvrjm3rH6sPfKWUMw85HfYnjn4nH6sgvPsT6KdThsqpZwYTjCEQLGCpyw9Uz4Bmy-bIi4WUvYETgN-TLwGUv3EnWmYPW6vn10YP1fsnWbLPj6d" TargetMode="External"/><Relationship Id="rId5" Type="http://schemas.openxmlformats.org/officeDocument/2006/relationships/hyperlink" Target="https://www.baidu.com/s?wd=%E7%BA%BF%E6%80%A7%E6%96%B9%E7%A8%8B&amp;tn=44039180_cpr&amp;fenlei=mv6quAkxTZn0IZRqIHckPjm4nH00T1d9ujD1myn1PH99PyfYPWRk0ZwV5Hcvrjm3rH6sPfKWUMw85HfYnjn4nH6sgvPsT6KdThsqpZwYTjCEQLGCpyw9Uz4Bmy-bIi4WUvYETgN-TLwGUv3EnWmYPW6vn10YP1fsnWbLPj6d" TargetMode="External"/><Relationship Id="rId4" Type="http://schemas.openxmlformats.org/officeDocument/2006/relationships/hyperlink" Target="https://www.baidu.com/s?wd=%E5%BE%AE%E5%88%86%E6%96%B9%E7%A8%8B&amp;tn=44039180_cpr&amp;fenlei=mv6quAkxTZn0IZRqIHckPjm4nH00T1d9ujD1myn1PH99PyfYPWRk0ZwV5Hcvrjm3rH6sPfKWUMw85HfYnjn4nH6sgvPsT6KdThsqpZwYTjCEQLGCpyw9Uz4Bmy-bIi4WUvYETgN-TLwGUv3EnWmYPW6vn10YP1fsnWbLPj6d"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5.wmf"/><Relationship Id="rId13" Type="http://schemas.openxmlformats.org/officeDocument/2006/relationships/oleObject" Target="../embeddings/oleObject31.bin"/><Relationship Id="rId3" Type="http://schemas.openxmlformats.org/officeDocument/2006/relationships/oleObject" Target="../embeddings/oleObject26.bin"/><Relationship Id="rId7" Type="http://schemas.openxmlformats.org/officeDocument/2006/relationships/oleObject" Target="../embeddings/oleObject28.bin"/><Relationship Id="rId12" Type="http://schemas.openxmlformats.org/officeDocument/2006/relationships/image" Target="../media/image47.wmf"/><Relationship Id="rId2" Type="http://schemas.openxmlformats.org/officeDocument/2006/relationships/slideLayout" Target="../slideLayouts/slideLayout8.xml"/><Relationship Id="rId1" Type="http://schemas.openxmlformats.org/officeDocument/2006/relationships/vmlDrawing" Target="../drawings/vmlDrawing11.vml"/><Relationship Id="rId6" Type="http://schemas.openxmlformats.org/officeDocument/2006/relationships/image" Target="../media/image44.wmf"/><Relationship Id="rId11" Type="http://schemas.openxmlformats.org/officeDocument/2006/relationships/oleObject" Target="../embeddings/oleObject30.bin"/><Relationship Id="rId5" Type="http://schemas.openxmlformats.org/officeDocument/2006/relationships/oleObject" Target="../embeddings/oleObject27.bin"/><Relationship Id="rId10" Type="http://schemas.openxmlformats.org/officeDocument/2006/relationships/image" Target="../media/image46.wmf"/><Relationship Id="rId4" Type="http://schemas.openxmlformats.org/officeDocument/2006/relationships/image" Target="../media/image43.wmf"/><Relationship Id="rId9" Type="http://schemas.openxmlformats.org/officeDocument/2006/relationships/oleObject" Target="../embeddings/oleObject29.bin"/><Relationship Id="rId14" Type="http://schemas.openxmlformats.org/officeDocument/2006/relationships/image" Target="../media/image48.wmf"/></Relationships>
</file>

<file path=ppt/slides/_rels/slide22.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oleObject" Target="../embeddings/oleObject32.bin"/><Relationship Id="rId7" Type="http://schemas.openxmlformats.org/officeDocument/2006/relationships/oleObject" Target="../embeddings/oleObject34.bin"/><Relationship Id="rId2" Type="http://schemas.openxmlformats.org/officeDocument/2006/relationships/slideLayout" Target="../slideLayouts/slideLayout8.xml"/><Relationship Id="rId1" Type="http://schemas.openxmlformats.org/officeDocument/2006/relationships/vmlDrawing" Target="../drawings/vmlDrawing12.vml"/><Relationship Id="rId6" Type="http://schemas.openxmlformats.org/officeDocument/2006/relationships/image" Target="../media/image50.wmf"/><Relationship Id="rId5" Type="http://schemas.openxmlformats.org/officeDocument/2006/relationships/oleObject" Target="../embeddings/oleObject33.bin"/><Relationship Id="rId4" Type="http://schemas.openxmlformats.org/officeDocument/2006/relationships/image" Target="../media/image49.wmf"/></Relationships>
</file>

<file path=ppt/slides/_rels/slide23.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image" Target="../media/image56.wmf"/><Relationship Id="rId3" Type="http://schemas.openxmlformats.org/officeDocument/2006/relationships/oleObject" Target="../embeddings/oleObject35.bin"/><Relationship Id="rId7" Type="http://schemas.openxmlformats.org/officeDocument/2006/relationships/oleObject" Target="../embeddings/oleObject37.bin"/><Relationship Id="rId12" Type="http://schemas.openxmlformats.org/officeDocument/2006/relationships/oleObject" Target="../embeddings/oleObject39.bin"/><Relationship Id="rId2" Type="http://schemas.openxmlformats.org/officeDocument/2006/relationships/slideLayout" Target="../slideLayouts/slideLayout8.xml"/><Relationship Id="rId16" Type="http://schemas.openxmlformats.org/officeDocument/2006/relationships/image" Target="../media/image58.png"/><Relationship Id="rId1" Type="http://schemas.openxmlformats.org/officeDocument/2006/relationships/vmlDrawing" Target="../drawings/vmlDrawing13.vml"/><Relationship Id="rId6" Type="http://schemas.openxmlformats.org/officeDocument/2006/relationships/image" Target="../media/image53.wmf"/><Relationship Id="rId11" Type="http://schemas.openxmlformats.org/officeDocument/2006/relationships/image" Target="../media/image57.png"/><Relationship Id="rId5" Type="http://schemas.openxmlformats.org/officeDocument/2006/relationships/oleObject" Target="../embeddings/oleObject36.bin"/><Relationship Id="rId15" Type="http://schemas.openxmlformats.org/officeDocument/2006/relationships/image" Target="../media/image57.wmf"/><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38.bin"/><Relationship Id="rId14" Type="http://schemas.openxmlformats.org/officeDocument/2006/relationships/oleObject" Target="../embeddings/oleObject40.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46.bin"/><Relationship Id="rId18" Type="http://schemas.openxmlformats.org/officeDocument/2006/relationships/image" Target="../media/image65.emf"/><Relationship Id="rId26" Type="http://schemas.openxmlformats.org/officeDocument/2006/relationships/image" Target="../media/image69.emf"/><Relationship Id="rId3" Type="http://schemas.openxmlformats.org/officeDocument/2006/relationships/oleObject" Target="../embeddings/oleObject41.bin"/><Relationship Id="rId21" Type="http://schemas.openxmlformats.org/officeDocument/2006/relationships/oleObject" Target="../embeddings/oleObject50.bin"/><Relationship Id="rId7" Type="http://schemas.openxmlformats.org/officeDocument/2006/relationships/oleObject" Target="../embeddings/oleObject43.bin"/><Relationship Id="rId12" Type="http://schemas.openxmlformats.org/officeDocument/2006/relationships/image" Target="../media/image62.emf"/><Relationship Id="rId17" Type="http://schemas.openxmlformats.org/officeDocument/2006/relationships/oleObject" Target="../embeddings/oleObject48.bin"/><Relationship Id="rId25" Type="http://schemas.openxmlformats.org/officeDocument/2006/relationships/oleObject" Target="../embeddings/oleObject52.bin"/><Relationship Id="rId2" Type="http://schemas.openxmlformats.org/officeDocument/2006/relationships/slideLayout" Target="../slideLayouts/slideLayout7.xml"/><Relationship Id="rId16" Type="http://schemas.openxmlformats.org/officeDocument/2006/relationships/image" Target="../media/image64.emf"/><Relationship Id="rId20" Type="http://schemas.openxmlformats.org/officeDocument/2006/relationships/image" Target="../media/image66.emf"/><Relationship Id="rId1" Type="http://schemas.openxmlformats.org/officeDocument/2006/relationships/vmlDrawing" Target="../drawings/vmlDrawing14.vml"/><Relationship Id="rId6" Type="http://schemas.openxmlformats.org/officeDocument/2006/relationships/image" Target="../media/image59.emf"/><Relationship Id="rId11" Type="http://schemas.openxmlformats.org/officeDocument/2006/relationships/oleObject" Target="../embeddings/oleObject45.bin"/><Relationship Id="rId24" Type="http://schemas.openxmlformats.org/officeDocument/2006/relationships/image" Target="../media/image68.emf"/><Relationship Id="rId5" Type="http://schemas.openxmlformats.org/officeDocument/2006/relationships/oleObject" Target="../embeddings/oleObject42.bin"/><Relationship Id="rId15" Type="http://schemas.openxmlformats.org/officeDocument/2006/relationships/oleObject" Target="../embeddings/oleObject47.bin"/><Relationship Id="rId23" Type="http://schemas.openxmlformats.org/officeDocument/2006/relationships/oleObject" Target="../embeddings/oleObject51.bin"/><Relationship Id="rId28" Type="http://schemas.openxmlformats.org/officeDocument/2006/relationships/image" Target="../media/image70.emf"/><Relationship Id="rId10" Type="http://schemas.openxmlformats.org/officeDocument/2006/relationships/image" Target="../media/image61.wmf"/><Relationship Id="rId19" Type="http://schemas.openxmlformats.org/officeDocument/2006/relationships/oleObject" Target="../embeddings/oleObject49.bin"/><Relationship Id="rId4" Type="http://schemas.openxmlformats.org/officeDocument/2006/relationships/image" Target="../media/image58.emf"/><Relationship Id="rId9" Type="http://schemas.openxmlformats.org/officeDocument/2006/relationships/oleObject" Target="../embeddings/oleObject44.bin"/><Relationship Id="rId14" Type="http://schemas.openxmlformats.org/officeDocument/2006/relationships/image" Target="../media/image63.emf"/><Relationship Id="rId22" Type="http://schemas.openxmlformats.org/officeDocument/2006/relationships/image" Target="../media/image67.emf"/><Relationship Id="rId27" Type="http://schemas.openxmlformats.org/officeDocument/2006/relationships/oleObject" Target="../embeddings/oleObject53.bin"/></Relationships>
</file>

<file path=ppt/slides/_rels/slide26.xml.rels><?xml version="1.0" encoding="UTF-8" standalone="yes"?>
<Relationships xmlns="http://schemas.openxmlformats.org/package/2006/relationships"><Relationship Id="rId8" Type="http://schemas.openxmlformats.org/officeDocument/2006/relationships/image" Target="../media/image73.wmf"/><Relationship Id="rId3" Type="http://schemas.openxmlformats.org/officeDocument/2006/relationships/oleObject" Target="../embeddings/oleObject54.bin"/><Relationship Id="rId7" Type="http://schemas.openxmlformats.org/officeDocument/2006/relationships/oleObject" Target="../embeddings/oleObject56.bin"/><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image" Target="../media/image72.wmf"/><Relationship Id="rId5" Type="http://schemas.openxmlformats.org/officeDocument/2006/relationships/oleObject" Target="../embeddings/oleObject55.bin"/><Relationship Id="rId4" Type="http://schemas.openxmlformats.org/officeDocument/2006/relationships/image" Target="../media/image71.wmf"/></Relationships>
</file>

<file path=ppt/slides/_rels/slide27.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57.bin"/><Relationship Id="rId7" Type="http://schemas.openxmlformats.org/officeDocument/2006/relationships/oleObject" Target="../embeddings/oleObject59.bin"/><Relationship Id="rId2" Type="http://schemas.openxmlformats.org/officeDocument/2006/relationships/slideLayout" Target="../slideLayouts/slideLayout8.xml"/><Relationship Id="rId1" Type="http://schemas.openxmlformats.org/officeDocument/2006/relationships/vmlDrawing" Target="../drawings/vmlDrawing16.vml"/><Relationship Id="rId6" Type="http://schemas.openxmlformats.org/officeDocument/2006/relationships/image" Target="../media/image75.wmf"/><Relationship Id="rId5" Type="http://schemas.openxmlformats.org/officeDocument/2006/relationships/oleObject" Target="../embeddings/oleObject58.bin"/><Relationship Id="rId4" Type="http://schemas.openxmlformats.org/officeDocument/2006/relationships/image" Target="../media/image74.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image" Target="../media/image80.png"/><Relationship Id="rId7" Type="http://schemas.openxmlformats.org/officeDocument/2006/relationships/oleObject" Target="../embeddings/oleObject61.bin"/><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image" Target="../media/image81.png"/><Relationship Id="rId5" Type="http://schemas.openxmlformats.org/officeDocument/2006/relationships/image" Target="../media/image77.wmf"/><Relationship Id="rId10" Type="http://schemas.openxmlformats.org/officeDocument/2006/relationships/image" Target="../media/image79.wmf"/><Relationship Id="rId4" Type="http://schemas.openxmlformats.org/officeDocument/2006/relationships/oleObject" Target="../embeddings/oleObject60.bin"/><Relationship Id="rId9" Type="http://schemas.openxmlformats.org/officeDocument/2006/relationships/oleObject" Target="../embeddings/oleObject62.bin"/></Relationships>
</file>

<file path=ppt/slides/_rels/slide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xml"/><Relationship Id="rId1" Type="http://schemas.openxmlformats.org/officeDocument/2006/relationships/slideLayout" Target="../slideLayouts/slideLayout3.xml"/><Relationship Id="rId4" Type="http://schemas.openxmlformats.org/officeDocument/2006/relationships/slide" Target="slide75.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65.bin"/><Relationship Id="rId3" Type="http://schemas.openxmlformats.org/officeDocument/2006/relationships/image" Target="../media/image86.png"/><Relationship Id="rId7" Type="http://schemas.openxmlformats.org/officeDocument/2006/relationships/image" Target="../media/image83.wmf"/><Relationship Id="rId12" Type="http://schemas.openxmlformats.org/officeDocument/2006/relationships/image" Target="../media/image87.wmf"/><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oleObject" Target="../embeddings/oleObject64.bin"/><Relationship Id="rId11" Type="http://schemas.openxmlformats.org/officeDocument/2006/relationships/image" Target="../media/image85.wmf"/><Relationship Id="rId5" Type="http://schemas.openxmlformats.org/officeDocument/2006/relationships/image" Target="../media/image82.wmf"/><Relationship Id="rId10" Type="http://schemas.openxmlformats.org/officeDocument/2006/relationships/oleObject" Target="../embeddings/oleObject66.bin"/><Relationship Id="rId4" Type="http://schemas.openxmlformats.org/officeDocument/2006/relationships/oleObject" Target="../embeddings/oleObject63.bin"/><Relationship Id="rId9" Type="http://schemas.openxmlformats.org/officeDocument/2006/relationships/image" Target="../media/image84.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8.xml"/><Relationship Id="rId1" Type="http://schemas.openxmlformats.org/officeDocument/2006/relationships/vmlDrawing" Target="../drawings/vmlDrawing19.vml"/><Relationship Id="rId6" Type="http://schemas.openxmlformats.org/officeDocument/2006/relationships/image" Target="../media/image89.emf"/><Relationship Id="rId5" Type="http://schemas.openxmlformats.org/officeDocument/2006/relationships/oleObject" Target="../embeddings/oleObject68.bin"/><Relationship Id="rId4" Type="http://schemas.openxmlformats.org/officeDocument/2006/relationships/image" Target="../media/image88.wmf"/></Relationships>
</file>

<file path=ppt/slides/_rels/slide32.xml.rels><?xml version="1.0" encoding="UTF-8" standalone="yes"?>
<Relationships xmlns="http://schemas.openxmlformats.org/package/2006/relationships"><Relationship Id="rId8" Type="http://schemas.openxmlformats.org/officeDocument/2006/relationships/image" Target="../media/image92.wmf"/><Relationship Id="rId13" Type="http://schemas.openxmlformats.org/officeDocument/2006/relationships/oleObject" Target="../embeddings/oleObject74.bin"/><Relationship Id="rId3" Type="http://schemas.openxmlformats.org/officeDocument/2006/relationships/oleObject" Target="../embeddings/oleObject69.bin"/><Relationship Id="rId7" Type="http://schemas.openxmlformats.org/officeDocument/2006/relationships/oleObject" Target="../embeddings/oleObject71.bin"/><Relationship Id="rId12" Type="http://schemas.openxmlformats.org/officeDocument/2006/relationships/image" Target="../media/image94.wmf"/><Relationship Id="rId2" Type="http://schemas.openxmlformats.org/officeDocument/2006/relationships/slideLayout" Target="../slideLayouts/slideLayout8.xml"/><Relationship Id="rId16" Type="http://schemas.openxmlformats.org/officeDocument/2006/relationships/image" Target="../media/image95.emf"/><Relationship Id="rId1" Type="http://schemas.openxmlformats.org/officeDocument/2006/relationships/vmlDrawing" Target="../drawings/vmlDrawing20.vml"/><Relationship Id="rId6" Type="http://schemas.openxmlformats.org/officeDocument/2006/relationships/image" Target="../media/image91.wmf"/><Relationship Id="rId11" Type="http://schemas.openxmlformats.org/officeDocument/2006/relationships/oleObject" Target="../embeddings/oleObject73.bin"/><Relationship Id="rId5" Type="http://schemas.openxmlformats.org/officeDocument/2006/relationships/oleObject" Target="../embeddings/oleObject70.bin"/><Relationship Id="rId15" Type="http://schemas.openxmlformats.org/officeDocument/2006/relationships/oleObject" Target="../embeddings/oleObject75.bin"/><Relationship Id="rId10" Type="http://schemas.openxmlformats.org/officeDocument/2006/relationships/image" Target="../media/image93.wmf"/><Relationship Id="rId4" Type="http://schemas.openxmlformats.org/officeDocument/2006/relationships/image" Target="../media/image90.wmf"/><Relationship Id="rId9" Type="http://schemas.openxmlformats.org/officeDocument/2006/relationships/oleObject" Target="../embeddings/oleObject72.bin"/><Relationship Id="rId14" Type="http://schemas.openxmlformats.org/officeDocument/2006/relationships/image" Target="../media/image89.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8.xml"/><Relationship Id="rId1" Type="http://schemas.openxmlformats.org/officeDocument/2006/relationships/vmlDrawing" Target="../drawings/vmlDrawing21.vml"/><Relationship Id="rId6" Type="http://schemas.openxmlformats.org/officeDocument/2006/relationships/image" Target="../media/image97.emf"/><Relationship Id="rId5" Type="http://schemas.openxmlformats.org/officeDocument/2006/relationships/oleObject" Target="../embeddings/oleObject77.bin"/><Relationship Id="rId4" Type="http://schemas.openxmlformats.org/officeDocument/2006/relationships/image" Target="../media/image96.emf"/></Relationships>
</file>

<file path=ppt/slides/_rels/slide34.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97.emf"/><Relationship Id="rId2" Type="http://schemas.openxmlformats.org/officeDocument/2006/relationships/slideLayout" Target="../slideLayouts/slideLayout8.xml"/><Relationship Id="rId1" Type="http://schemas.openxmlformats.org/officeDocument/2006/relationships/vmlDrawing" Target="../drawings/vmlDrawing22.vml"/><Relationship Id="rId6" Type="http://schemas.openxmlformats.org/officeDocument/2006/relationships/image" Target="../media/image99.wmf"/><Relationship Id="rId11" Type="http://schemas.openxmlformats.org/officeDocument/2006/relationships/oleObject" Target="../embeddings/oleObject82.bin"/><Relationship Id="rId5" Type="http://schemas.openxmlformats.org/officeDocument/2006/relationships/oleObject" Target="../embeddings/oleObject79.bin"/><Relationship Id="rId10" Type="http://schemas.openxmlformats.org/officeDocument/2006/relationships/image" Target="../media/image96.emf"/><Relationship Id="rId4" Type="http://schemas.openxmlformats.org/officeDocument/2006/relationships/image" Target="../media/image98.wmf"/><Relationship Id="rId9" Type="http://schemas.openxmlformats.org/officeDocument/2006/relationships/oleObject" Target="../embeddings/oleObject81.bin"/></Relationships>
</file>

<file path=ppt/slides/_rels/slide35.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oleObject" Target="../embeddings/oleObject83.bin"/><Relationship Id="rId7" Type="http://schemas.openxmlformats.org/officeDocument/2006/relationships/oleObject" Target="../embeddings/oleObject85.bin"/><Relationship Id="rId2" Type="http://schemas.openxmlformats.org/officeDocument/2006/relationships/slideLayout" Target="../slideLayouts/slideLayout8.xml"/><Relationship Id="rId1" Type="http://schemas.openxmlformats.org/officeDocument/2006/relationships/vmlDrawing" Target="../drawings/vmlDrawing23.vml"/><Relationship Id="rId6" Type="http://schemas.openxmlformats.org/officeDocument/2006/relationships/image" Target="../media/image102.wmf"/><Relationship Id="rId5" Type="http://schemas.openxmlformats.org/officeDocument/2006/relationships/oleObject" Target="../embeddings/oleObject84.bin"/><Relationship Id="rId10" Type="http://schemas.openxmlformats.org/officeDocument/2006/relationships/image" Target="../media/image97.emf"/><Relationship Id="rId4" Type="http://schemas.openxmlformats.org/officeDocument/2006/relationships/image" Target="../media/image101.wmf"/><Relationship Id="rId9" Type="http://schemas.openxmlformats.org/officeDocument/2006/relationships/oleObject" Target="../embeddings/oleObject86.bin"/></Relationships>
</file>

<file path=ppt/slides/_rels/slide36.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89.bin"/><Relationship Id="rId13" Type="http://schemas.openxmlformats.org/officeDocument/2006/relationships/image" Target="../media/image109.wmf"/><Relationship Id="rId3" Type="http://schemas.openxmlformats.org/officeDocument/2006/relationships/image" Target="../media/image111.png"/><Relationship Id="rId7" Type="http://schemas.openxmlformats.org/officeDocument/2006/relationships/image" Target="../media/image106.emf"/><Relationship Id="rId12" Type="http://schemas.openxmlformats.org/officeDocument/2006/relationships/oleObject" Target="../embeddings/oleObject91.bin"/><Relationship Id="rId2" Type="http://schemas.openxmlformats.org/officeDocument/2006/relationships/slideLayout" Target="../slideLayouts/slideLayout3.xml"/><Relationship Id="rId1" Type="http://schemas.openxmlformats.org/officeDocument/2006/relationships/vmlDrawing" Target="../drawings/vmlDrawing24.vml"/><Relationship Id="rId6" Type="http://schemas.openxmlformats.org/officeDocument/2006/relationships/oleObject" Target="../embeddings/oleObject88.bin"/><Relationship Id="rId11" Type="http://schemas.openxmlformats.org/officeDocument/2006/relationships/image" Target="../media/image108.emf"/><Relationship Id="rId5" Type="http://schemas.openxmlformats.org/officeDocument/2006/relationships/image" Target="../media/image105.emf"/><Relationship Id="rId15" Type="http://schemas.openxmlformats.org/officeDocument/2006/relationships/image" Target="../media/image110.wmf"/><Relationship Id="rId10" Type="http://schemas.openxmlformats.org/officeDocument/2006/relationships/oleObject" Target="../embeddings/oleObject90.bin"/><Relationship Id="rId4" Type="http://schemas.openxmlformats.org/officeDocument/2006/relationships/oleObject" Target="../embeddings/oleObject87.bin"/><Relationship Id="rId9" Type="http://schemas.openxmlformats.org/officeDocument/2006/relationships/image" Target="../media/image107.emf"/><Relationship Id="rId14" Type="http://schemas.openxmlformats.org/officeDocument/2006/relationships/oleObject" Target="../embeddings/oleObject92.bin"/></Relationships>
</file>

<file path=ppt/slides/_rels/slide39.xml.rels><?xml version="1.0" encoding="UTF-8" standalone="yes"?>
<Relationships xmlns="http://schemas.openxmlformats.org/package/2006/relationships"><Relationship Id="rId8" Type="http://schemas.openxmlformats.org/officeDocument/2006/relationships/image" Target="../media/image113.wmf"/><Relationship Id="rId13" Type="http://schemas.openxmlformats.org/officeDocument/2006/relationships/oleObject" Target="../embeddings/oleObject98.bin"/><Relationship Id="rId3" Type="http://schemas.openxmlformats.org/officeDocument/2006/relationships/oleObject" Target="../embeddings/oleObject93.bin"/><Relationship Id="rId7" Type="http://schemas.openxmlformats.org/officeDocument/2006/relationships/oleObject" Target="../embeddings/oleObject95.bin"/><Relationship Id="rId12" Type="http://schemas.openxmlformats.org/officeDocument/2006/relationships/image" Target="../media/image114.wmf"/><Relationship Id="rId2" Type="http://schemas.openxmlformats.org/officeDocument/2006/relationships/slideLayout" Target="../slideLayouts/slideLayout7.xml"/><Relationship Id="rId16" Type="http://schemas.openxmlformats.org/officeDocument/2006/relationships/image" Target="../media/image116.wmf"/><Relationship Id="rId1" Type="http://schemas.openxmlformats.org/officeDocument/2006/relationships/vmlDrawing" Target="../drawings/vmlDrawing25.vml"/><Relationship Id="rId6" Type="http://schemas.openxmlformats.org/officeDocument/2006/relationships/image" Target="../media/image109.wmf"/><Relationship Id="rId11" Type="http://schemas.openxmlformats.org/officeDocument/2006/relationships/oleObject" Target="../embeddings/oleObject97.bin"/><Relationship Id="rId5" Type="http://schemas.openxmlformats.org/officeDocument/2006/relationships/oleObject" Target="../embeddings/oleObject94.bin"/><Relationship Id="rId15" Type="http://schemas.openxmlformats.org/officeDocument/2006/relationships/oleObject" Target="../embeddings/oleObject99.bin"/><Relationship Id="rId10" Type="http://schemas.openxmlformats.org/officeDocument/2006/relationships/image" Target="../media/image108.emf"/><Relationship Id="rId4" Type="http://schemas.openxmlformats.org/officeDocument/2006/relationships/image" Target="../media/image112.wmf"/><Relationship Id="rId9" Type="http://schemas.openxmlformats.org/officeDocument/2006/relationships/oleObject" Target="../embeddings/oleObject96.bin"/><Relationship Id="rId14" Type="http://schemas.openxmlformats.org/officeDocument/2006/relationships/image" Target="../media/image115.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118.wmf"/><Relationship Id="rId3" Type="http://schemas.openxmlformats.org/officeDocument/2006/relationships/oleObject" Target="../embeddings/oleObject100.bin"/><Relationship Id="rId7" Type="http://schemas.openxmlformats.org/officeDocument/2006/relationships/oleObject" Target="../embeddings/oleObject102.bin"/><Relationship Id="rId12" Type="http://schemas.openxmlformats.org/officeDocument/2006/relationships/image" Target="../media/image120.e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image" Target="../media/image108.emf"/><Relationship Id="rId11" Type="http://schemas.openxmlformats.org/officeDocument/2006/relationships/oleObject" Target="../embeddings/oleObject104.bin"/><Relationship Id="rId5" Type="http://schemas.openxmlformats.org/officeDocument/2006/relationships/oleObject" Target="../embeddings/oleObject101.bin"/><Relationship Id="rId10" Type="http://schemas.openxmlformats.org/officeDocument/2006/relationships/image" Target="../media/image119.wmf"/><Relationship Id="rId4" Type="http://schemas.openxmlformats.org/officeDocument/2006/relationships/image" Target="../media/image117.wmf"/><Relationship Id="rId9" Type="http://schemas.openxmlformats.org/officeDocument/2006/relationships/oleObject" Target="../embeddings/oleObject103.bin"/></Relationships>
</file>

<file path=ppt/slides/_rels/slide41.xml.rels><?xml version="1.0" encoding="UTF-8" standalone="yes"?>
<Relationships xmlns="http://schemas.openxmlformats.org/package/2006/relationships"><Relationship Id="rId8" Type="http://schemas.openxmlformats.org/officeDocument/2006/relationships/image" Target="../media/image122.wmf"/><Relationship Id="rId13" Type="http://schemas.openxmlformats.org/officeDocument/2006/relationships/oleObject" Target="../embeddings/oleObject110.bin"/><Relationship Id="rId18" Type="http://schemas.openxmlformats.org/officeDocument/2006/relationships/image" Target="../media/image127.wmf"/><Relationship Id="rId26" Type="http://schemas.openxmlformats.org/officeDocument/2006/relationships/image" Target="../media/image131.wmf"/><Relationship Id="rId3" Type="http://schemas.openxmlformats.org/officeDocument/2006/relationships/oleObject" Target="../embeddings/oleObject105.bin"/><Relationship Id="rId21" Type="http://schemas.openxmlformats.org/officeDocument/2006/relationships/oleObject" Target="../embeddings/oleObject114.bin"/><Relationship Id="rId34" Type="http://schemas.openxmlformats.org/officeDocument/2006/relationships/image" Target="../media/image135.wmf"/><Relationship Id="rId7" Type="http://schemas.openxmlformats.org/officeDocument/2006/relationships/oleObject" Target="../embeddings/oleObject107.bin"/><Relationship Id="rId12" Type="http://schemas.openxmlformats.org/officeDocument/2006/relationships/image" Target="../media/image124.wmf"/><Relationship Id="rId17" Type="http://schemas.openxmlformats.org/officeDocument/2006/relationships/oleObject" Target="../embeddings/oleObject112.bin"/><Relationship Id="rId25" Type="http://schemas.openxmlformats.org/officeDocument/2006/relationships/oleObject" Target="../embeddings/oleObject116.bin"/><Relationship Id="rId33" Type="http://schemas.openxmlformats.org/officeDocument/2006/relationships/oleObject" Target="../embeddings/oleObject120.bin"/><Relationship Id="rId2" Type="http://schemas.openxmlformats.org/officeDocument/2006/relationships/slideLayout" Target="../slideLayouts/slideLayout7.xml"/><Relationship Id="rId16" Type="http://schemas.openxmlformats.org/officeDocument/2006/relationships/image" Target="../media/image126.wmf"/><Relationship Id="rId20" Type="http://schemas.openxmlformats.org/officeDocument/2006/relationships/image" Target="../media/image128.wmf"/><Relationship Id="rId29" Type="http://schemas.openxmlformats.org/officeDocument/2006/relationships/oleObject" Target="../embeddings/oleObject118.bin"/><Relationship Id="rId1" Type="http://schemas.openxmlformats.org/officeDocument/2006/relationships/vmlDrawing" Target="../drawings/vmlDrawing27.vml"/><Relationship Id="rId6" Type="http://schemas.openxmlformats.org/officeDocument/2006/relationships/image" Target="../media/image121.emf"/><Relationship Id="rId11" Type="http://schemas.openxmlformats.org/officeDocument/2006/relationships/oleObject" Target="../embeddings/oleObject109.bin"/><Relationship Id="rId24" Type="http://schemas.openxmlformats.org/officeDocument/2006/relationships/image" Target="../media/image130.wmf"/><Relationship Id="rId32" Type="http://schemas.openxmlformats.org/officeDocument/2006/relationships/image" Target="../media/image134.wmf"/><Relationship Id="rId5" Type="http://schemas.openxmlformats.org/officeDocument/2006/relationships/oleObject" Target="../embeddings/oleObject106.bin"/><Relationship Id="rId15" Type="http://schemas.openxmlformats.org/officeDocument/2006/relationships/oleObject" Target="../embeddings/oleObject111.bin"/><Relationship Id="rId23" Type="http://schemas.openxmlformats.org/officeDocument/2006/relationships/oleObject" Target="../embeddings/oleObject115.bin"/><Relationship Id="rId28" Type="http://schemas.openxmlformats.org/officeDocument/2006/relationships/image" Target="../media/image132.wmf"/><Relationship Id="rId10" Type="http://schemas.openxmlformats.org/officeDocument/2006/relationships/image" Target="../media/image123.wmf"/><Relationship Id="rId19" Type="http://schemas.openxmlformats.org/officeDocument/2006/relationships/oleObject" Target="../embeddings/oleObject113.bin"/><Relationship Id="rId31" Type="http://schemas.openxmlformats.org/officeDocument/2006/relationships/oleObject" Target="../embeddings/oleObject119.bin"/><Relationship Id="rId4" Type="http://schemas.openxmlformats.org/officeDocument/2006/relationships/image" Target="../media/image120.emf"/><Relationship Id="rId9" Type="http://schemas.openxmlformats.org/officeDocument/2006/relationships/oleObject" Target="../embeddings/oleObject108.bin"/><Relationship Id="rId14" Type="http://schemas.openxmlformats.org/officeDocument/2006/relationships/image" Target="../media/image125.wmf"/><Relationship Id="rId22" Type="http://schemas.openxmlformats.org/officeDocument/2006/relationships/image" Target="../media/image129.wmf"/><Relationship Id="rId27" Type="http://schemas.openxmlformats.org/officeDocument/2006/relationships/oleObject" Target="../embeddings/oleObject117.bin"/><Relationship Id="rId30" Type="http://schemas.openxmlformats.org/officeDocument/2006/relationships/image" Target="../media/image133.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21.bin"/><Relationship Id="rId2" Type="http://schemas.openxmlformats.org/officeDocument/2006/relationships/slideLayout" Target="../slideLayouts/slideLayout7.xml"/><Relationship Id="rId1" Type="http://schemas.openxmlformats.org/officeDocument/2006/relationships/vmlDrawing" Target="../drawings/vmlDrawing28.vml"/><Relationship Id="rId4" Type="http://schemas.openxmlformats.org/officeDocument/2006/relationships/image" Target="../media/image136.e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24.bin"/><Relationship Id="rId13" Type="http://schemas.openxmlformats.org/officeDocument/2006/relationships/image" Target="../media/image118.wmf"/><Relationship Id="rId3" Type="http://schemas.openxmlformats.org/officeDocument/2006/relationships/oleObject" Target="../embeddings/oleObject122.bin"/><Relationship Id="rId7" Type="http://schemas.openxmlformats.org/officeDocument/2006/relationships/image" Target="../media/image9.jpeg"/><Relationship Id="rId12" Type="http://schemas.openxmlformats.org/officeDocument/2006/relationships/oleObject" Target="../embeddings/oleObject126.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138.emf"/><Relationship Id="rId11" Type="http://schemas.openxmlformats.org/officeDocument/2006/relationships/image" Target="../media/image117.wmf"/><Relationship Id="rId5" Type="http://schemas.openxmlformats.org/officeDocument/2006/relationships/oleObject" Target="../embeddings/oleObject123.bin"/><Relationship Id="rId10" Type="http://schemas.openxmlformats.org/officeDocument/2006/relationships/oleObject" Target="../embeddings/oleObject125.bin"/><Relationship Id="rId4" Type="http://schemas.openxmlformats.org/officeDocument/2006/relationships/image" Target="../media/image137.emf"/><Relationship Id="rId9" Type="http://schemas.openxmlformats.org/officeDocument/2006/relationships/image" Target="../media/image108.emf"/></Relationships>
</file>

<file path=ppt/slides/_rels/slide44.xml.rels><?xml version="1.0" encoding="UTF-8" standalone="yes"?>
<Relationships xmlns="http://schemas.openxmlformats.org/package/2006/relationships"><Relationship Id="rId8" Type="http://schemas.openxmlformats.org/officeDocument/2006/relationships/image" Target="../media/image139.emf"/><Relationship Id="rId3" Type="http://schemas.openxmlformats.org/officeDocument/2006/relationships/oleObject" Target="../embeddings/oleObject127.bin"/><Relationship Id="rId7" Type="http://schemas.openxmlformats.org/officeDocument/2006/relationships/oleObject" Target="../embeddings/oleObject129.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118.wmf"/><Relationship Id="rId5" Type="http://schemas.openxmlformats.org/officeDocument/2006/relationships/oleObject" Target="../embeddings/oleObject128.bin"/><Relationship Id="rId10" Type="http://schemas.openxmlformats.org/officeDocument/2006/relationships/image" Target="../media/image140.emf"/><Relationship Id="rId4" Type="http://schemas.openxmlformats.org/officeDocument/2006/relationships/image" Target="../media/image117.wmf"/><Relationship Id="rId9" Type="http://schemas.openxmlformats.org/officeDocument/2006/relationships/oleObject" Target="../embeddings/oleObject130.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31.bin"/><Relationship Id="rId2" Type="http://schemas.openxmlformats.org/officeDocument/2006/relationships/slideLayout" Target="../slideLayouts/slideLayout8.xml"/><Relationship Id="rId1" Type="http://schemas.openxmlformats.org/officeDocument/2006/relationships/vmlDrawing" Target="../drawings/vmlDrawing31.vml"/><Relationship Id="rId4" Type="http://schemas.openxmlformats.org/officeDocument/2006/relationships/image" Target="../media/image141.emf"/></Relationships>
</file>

<file path=ppt/slides/_rels/slide46.xml.rels><?xml version="1.0" encoding="UTF-8" standalone="yes"?>
<Relationships xmlns="http://schemas.openxmlformats.org/package/2006/relationships"><Relationship Id="rId8" Type="http://schemas.openxmlformats.org/officeDocument/2006/relationships/image" Target="../media/image144.wmf"/><Relationship Id="rId13" Type="http://schemas.openxmlformats.org/officeDocument/2006/relationships/oleObject" Target="../embeddings/oleObject137.bin"/><Relationship Id="rId3" Type="http://schemas.openxmlformats.org/officeDocument/2006/relationships/oleObject" Target="../embeddings/oleObject132.bin"/><Relationship Id="rId7" Type="http://schemas.openxmlformats.org/officeDocument/2006/relationships/oleObject" Target="../embeddings/oleObject134.bin"/><Relationship Id="rId12" Type="http://schemas.openxmlformats.org/officeDocument/2006/relationships/image" Target="../media/image146.wmf"/><Relationship Id="rId2" Type="http://schemas.openxmlformats.org/officeDocument/2006/relationships/slideLayout" Target="../slideLayouts/slideLayout8.xml"/><Relationship Id="rId1" Type="http://schemas.openxmlformats.org/officeDocument/2006/relationships/vmlDrawing" Target="../drawings/vmlDrawing32.vml"/><Relationship Id="rId6" Type="http://schemas.openxmlformats.org/officeDocument/2006/relationships/image" Target="../media/image143.wmf"/><Relationship Id="rId11" Type="http://schemas.openxmlformats.org/officeDocument/2006/relationships/oleObject" Target="../embeddings/oleObject136.bin"/><Relationship Id="rId5" Type="http://schemas.openxmlformats.org/officeDocument/2006/relationships/oleObject" Target="../embeddings/oleObject133.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135.bin"/><Relationship Id="rId14" Type="http://schemas.openxmlformats.org/officeDocument/2006/relationships/image" Target="../media/image147.emf"/></Relationships>
</file>

<file path=ppt/slides/_rels/slide47.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oleObject" Target="../embeddings/oleObject138.bin"/><Relationship Id="rId7" Type="http://schemas.openxmlformats.org/officeDocument/2006/relationships/oleObject" Target="../embeddings/oleObject140.bin"/><Relationship Id="rId2" Type="http://schemas.openxmlformats.org/officeDocument/2006/relationships/slideLayout" Target="../slideLayouts/slideLayout8.xml"/><Relationship Id="rId1" Type="http://schemas.openxmlformats.org/officeDocument/2006/relationships/vmlDrawing" Target="../drawings/vmlDrawing33.vml"/><Relationship Id="rId6" Type="http://schemas.openxmlformats.org/officeDocument/2006/relationships/image" Target="../media/image148.wmf"/><Relationship Id="rId5" Type="http://schemas.openxmlformats.org/officeDocument/2006/relationships/oleObject" Target="../embeddings/oleObject139.bin"/><Relationship Id="rId10" Type="http://schemas.openxmlformats.org/officeDocument/2006/relationships/image" Target="../media/image150.emf"/><Relationship Id="rId4" Type="http://schemas.openxmlformats.org/officeDocument/2006/relationships/image" Target="../media/image145.wmf"/><Relationship Id="rId9" Type="http://schemas.openxmlformats.org/officeDocument/2006/relationships/oleObject" Target="../embeddings/oleObject141.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42.bin"/><Relationship Id="rId2" Type="http://schemas.openxmlformats.org/officeDocument/2006/relationships/slideLayout" Target="../slideLayouts/slideLayout3.xml"/><Relationship Id="rId1" Type="http://schemas.openxmlformats.org/officeDocument/2006/relationships/vmlDrawing" Target="../drawings/vmlDrawing34.vml"/><Relationship Id="rId4" Type="http://schemas.openxmlformats.org/officeDocument/2006/relationships/image" Target="../media/image151.emf"/></Relationships>
</file>

<file path=ppt/slides/_rels/slide49.xml.rels><?xml version="1.0" encoding="UTF-8" standalone="yes"?>
<Relationships xmlns="http://schemas.openxmlformats.org/package/2006/relationships"><Relationship Id="rId8" Type="http://schemas.openxmlformats.org/officeDocument/2006/relationships/image" Target="../media/image151.emf"/><Relationship Id="rId13" Type="http://schemas.openxmlformats.org/officeDocument/2006/relationships/oleObject" Target="../embeddings/oleObject148.bin"/><Relationship Id="rId18" Type="http://schemas.openxmlformats.org/officeDocument/2006/relationships/image" Target="../media/image158.wmf"/><Relationship Id="rId3" Type="http://schemas.openxmlformats.org/officeDocument/2006/relationships/oleObject" Target="../embeddings/oleObject143.bin"/><Relationship Id="rId7" Type="http://schemas.openxmlformats.org/officeDocument/2006/relationships/oleObject" Target="../embeddings/oleObject145.bin"/><Relationship Id="rId12" Type="http://schemas.openxmlformats.org/officeDocument/2006/relationships/image" Target="../media/image155.wmf"/><Relationship Id="rId17" Type="http://schemas.openxmlformats.org/officeDocument/2006/relationships/oleObject" Target="../embeddings/oleObject150.bin"/><Relationship Id="rId2" Type="http://schemas.openxmlformats.org/officeDocument/2006/relationships/slideLayout" Target="../slideLayouts/slideLayout8.xml"/><Relationship Id="rId16" Type="http://schemas.openxmlformats.org/officeDocument/2006/relationships/image" Target="../media/image157.wmf"/><Relationship Id="rId1" Type="http://schemas.openxmlformats.org/officeDocument/2006/relationships/vmlDrawing" Target="../drawings/vmlDrawing35.vml"/><Relationship Id="rId6" Type="http://schemas.openxmlformats.org/officeDocument/2006/relationships/image" Target="../media/image153.wmf"/><Relationship Id="rId11" Type="http://schemas.openxmlformats.org/officeDocument/2006/relationships/oleObject" Target="../embeddings/oleObject147.bin"/><Relationship Id="rId5" Type="http://schemas.openxmlformats.org/officeDocument/2006/relationships/oleObject" Target="../embeddings/oleObject144.bin"/><Relationship Id="rId15" Type="http://schemas.openxmlformats.org/officeDocument/2006/relationships/oleObject" Target="../embeddings/oleObject149.bin"/><Relationship Id="rId10" Type="http://schemas.openxmlformats.org/officeDocument/2006/relationships/image" Target="../media/image154.wmf"/><Relationship Id="rId4" Type="http://schemas.openxmlformats.org/officeDocument/2006/relationships/image" Target="../media/image152.wmf"/><Relationship Id="rId9" Type="http://schemas.openxmlformats.org/officeDocument/2006/relationships/oleObject" Target="../embeddings/oleObject146.bin"/><Relationship Id="rId14" Type="http://schemas.openxmlformats.org/officeDocument/2006/relationships/image" Target="../media/image156.wmf"/></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153.bin"/><Relationship Id="rId3" Type="http://schemas.openxmlformats.org/officeDocument/2006/relationships/image" Target="../media/image162.png"/><Relationship Id="rId7" Type="http://schemas.openxmlformats.org/officeDocument/2006/relationships/image" Target="../media/image160.wmf"/><Relationship Id="rId2" Type="http://schemas.openxmlformats.org/officeDocument/2006/relationships/slideLayout" Target="../slideLayouts/slideLayout8.xml"/><Relationship Id="rId1" Type="http://schemas.openxmlformats.org/officeDocument/2006/relationships/vmlDrawing" Target="../drawings/vmlDrawing36.vml"/><Relationship Id="rId6" Type="http://schemas.openxmlformats.org/officeDocument/2006/relationships/oleObject" Target="../embeddings/oleObject152.bin"/><Relationship Id="rId5" Type="http://schemas.openxmlformats.org/officeDocument/2006/relationships/image" Target="../media/image159.wmf"/><Relationship Id="rId4" Type="http://schemas.openxmlformats.org/officeDocument/2006/relationships/oleObject" Target="../embeddings/oleObject151.bin"/><Relationship Id="rId9" Type="http://schemas.openxmlformats.org/officeDocument/2006/relationships/image" Target="../media/image161.emf"/></Relationships>
</file>

<file path=ppt/slides/_rels/slide51.xml.rels><?xml version="1.0" encoding="UTF-8" standalone="yes"?>
<Relationships xmlns="http://schemas.openxmlformats.org/package/2006/relationships"><Relationship Id="rId3" Type="http://schemas.openxmlformats.org/officeDocument/2006/relationships/image" Target="../media/image165.png"/><Relationship Id="rId7" Type="http://schemas.openxmlformats.org/officeDocument/2006/relationships/image" Target="../media/image164.wmf"/><Relationship Id="rId2" Type="http://schemas.openxmlformats.org/officeDocument/2006/relationships/slideLayout" Target="../slideLayouts/slideLayout3.xml"/><Relationship Id="rId1" Type="http://schemas.openxmlformats.org/officeDocument/2006/relationships/vmlDrawing" Target="../drawings/vmlDrawing37.vml"/><Relationship Id="rId6" Type="http://schemas.openxmlformats.org/officeDocument/2006/relationships/oleObject" Target="../embeddings/oleObject155.bin"/><Relationship Id="rId5" Type="http://schemas.openxmlformats.org/officeDocument/2006/relationships/image" Target="../media/image163.wmf"/><Relationship Id="rId4" Type="http://schemas.openxmlformats.org/officeDocument/2006/relationships/oleObject" Target="../embeddings/oleObject154.bin"/></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58.bin"/><Relationship Id="rId3" Type="http://schemas.openxmlformats.org/officeDocument/2006/relationships/image" Target="../media/image165.png"/><Relationship Id="rId7" Type="http://schemas.openxmlformats.org/officeDocument/2006/relationships/image" Target="../media/image166.wmf"/><Relationship Id="rId2" Type="http://schemas.openxmlformats.org/officeDocument/2006/relationships/slideLayout" Target="../slideLayouts/slideLayout3.xml"/><Relationship Id="rId1" Type="http://schemas.openxmlformats.org/officeDocument/2006/relationships/vmlDrawing" Target="../drawings/vmlDrawing38.vml"/><Relationship Id="rId6" Type="http://schemas.openxmlformats.org/officeDocument/2006/relationships/oleObject" Target="../embeddings/oleObject157.bin"/><Relationship Id="rId5" Type="http://schemas.openxmlformats.org/officeDocument/2006/relationships/image" Target="../media/image164.wmf"/><Relationship Id="rId4" Type="http://schemas.openxmlformats.org/officeDocument/2006/relationships/oleObject" Target="../embeddings/oleObject156.bin"/><Relationship Id="rId9" Type="http://schemas.openxmlformats.org/officeDocument/2006/relationships/image" Target="../media/image167.w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oleObject" Target="../embeddings/oleObject159.bin"/><Relationship Id="rId7" Type="http://schemas.openxmlformats.org/officeDocument/2006/relationships/oleObject" Target="../embeddings/oleObject161.bin"/><Relationship Id="rId12" Type="http://schemas.openxmlformats.org/officeDocument/2006/relationships/image" Target="../media/image174.png"/><Relationship Id="rId2" Type="http://schemas.openxmlformats.org/officeDocument/2006/relationships/slideLayout" Target="../slideLayouts/slideLayout3.xml"/><Relationship Id="rId1" Type="http://schemas.openxmlformats.org/officeDocument/2006/relationships/vmlDrawing" Target="../drawings/vmlDrawing39.vml"/><Relationship Id="rId6" Type="http://schemas.openxmlformats.org/officeDocument/2006/relationships/image" Target="../media/image170.wmf"/><Relationship Id="rId11" Type="http://schemas.openxmlformats.org/officeDocument/2006/relationships/image" Target="../media/image168.png"/><Relationship Id="rId5" Type="http://schemas.openxmlformats.org/officeDocument/2006/relationships/oleObject" Target="../embeddings/oleObject160.bin"/><Relationship Id="rId10" Type="http://schemas.openxmlformats.org/officeDocument/2006/relationships/image" Target="../media/image173.png"/><Relationship Id="rId4" Type="http://schemas.openxmlformats.org/officeDocument/2006/relationships/image" Target="../media/image169.wmf"/><Relationship Id="rId9" Type="http://schemas.openxmlformats.org/officeDocument/2006/relationships/image" Target="../media/image172.png"/></Relationships>
</file>

<file path=ppt/slides/_rels/slide56.xml.rels><?xml version="1.0" encoding="UTF-8" standalone="yes"?>
<Relationships xmlns="http://schemas.openxmlformats.org/package/2006/relationships"><Relationship Id="rId8" Type="http://schemas.openxmlformats.org/officeDocument/2006/relationships/image" Target="../media/image177.wmf"/><Relationship Id="rId3" Type="http://schemas.openxmlformats.org/officeDocument/2006/relationships/oleObject" Target="../embeddings/oleObject162.bin"/><Relationship Id="rId7" Type="http://schemas.openxmlformats.org/officeDocument/2006/relationships/oleObject" Target="../embeddings/oleObject164.bin"/><Relationship Id="rId12" Type="http://schemas.openxmlformats.org/officeDocument/2006/relationships/image" Target="../media/image179.wmf"/><Relationship Id="rId2" Type="http://schemas.openxmlformats.org/officeDocument/2006/relationships/slideLayout" Target="../slideLayouts/slideLayout8.xml"/><Relationship Id="rId1" Type="http://schemas.openxmlformats.org/officeDocument/2006/relationships/vmlDrawing" Target="../drawings/vmlDrawing40.vml"/><Relationship Id="rId6" Type="http://schemas.openxmlformats.org/officeDocument/2006/relationships/image" Target="../media/image176.wmf"/><Relationship Id="rId11" Type="http://schemas.openxmlformats.org/officeDocument/2006/relationships/oleObject" Target="../embeddings/oleObject166.bin"/><Relationship Id="rId5" Type="http://schemas.openxmlformats.org/officeDocument/2006/relationships/oleObject" Target="../embeddings/oleObject163.bin"/><Relationship Id="rId10" Type="http://schemas.openxmlformats.org/officeDocument/2006/relationships/image" Target="../media/image178.emf"/><Relationship Id="rId4" Type="http://schemas.openxmlformats.org/officeDocument/2006/relationships/image" Target="../media/image175.wmf"/><Relationship Id="rId9" Type="http://schemas.openxmlformats.org/officeDocument/2006/relationships/oleObject" Target="../embeddings/oleObject165.bin"/></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167.bin"/><Relationship Id="rId2" Type="http://schemas.openxmlformats.org/officeDocument/2006/relationships/slideLayout" Target="../slideLayouts/slideLayout8.xml"/><Relationship Id="rId1" Type="http://schemas.openxmlformats.org/officeDocument/2006/relationships/vmlDrawing" Target="../drawings/vmlDrawing41.vml"/><Relationship Id="rId6" Type="http://schemas.openxmlformats.org/officeDocument/2006/relationships/image" Target="../media/image181.wmf"/><Relationship Id="rId5" Type="http://schemas.openxmlformats.org/officeDocument/2006/relationships/oleObject" Target="../embeddings/oleObject168.bin"/><Relationship Id="rId4" Type="http://schemas.openxmlformats.org/officeDocument/2006/relationships/image" Target="../media/image180.wmf"/></Relationships>
</file>

<file path=ppt/slides/_rels/slide58.xml.rels><?xml version="1.0" encoding="UTF-8" standalone="yes"?>
<Relationships xmlns="http://schemas.openxmlformats.org/package/2006/relationships"><Relationship Id="rId8" Type="http://schemas.openxmlformats.org/officeDocument/2006/relationships/image" Target="../media/image184.emf"/><Relationship Id="rId13" Type="http://schemas.openxmlformats.org/officeDocument/2006/relationships/oleObject" Target="../embeddings/oleObject174.bin"/><Relationship Id="rId18" Type="http://schemas.openxmlformats.org/officeDocument/2006/relationships/image" Target="../media/image189.wmf"/><Relationship Id="rId3" Type="http://schemas.openxmlformats.org/officeDocument/2006/relationships/oleObject" Target="../embeddings/oleObject169.bin"/><Relationship Id="rId7" Type="http://schemas.openxmlformats.org/officeDocument/2006/relationships/oleObject" Target="../embeddings/oleObject171.bin"/><Relationship Id="rId12" Type="http://schemas.openxmlformats.org/officeDocument/2006/relationships/image" Target="../media/image186.wmf"/><Relationship Id="rId17" Type="http://schemas.openxmlformats.org/officeDocument/2006/relationships/oleObject" Target="../embeddings/oleObject176.bin"/><Relationship Id="rId2" Type="http://schemas.openxmlformats.org/officeDocument/2006/relationships/slideLayout" Target="../slideLayouts/slideLayout3.xml"/><Relationship Id="rId16" Type="http://schemas.openxmlformats.org/officeDocument/2006/relationships/image" Target="../media/image188.wmf"/><Relationship Id="rId20" Type="http://schemas.openxmlformats.org/officeDocument/2006/relationships/image" Target="../media/image190.wmf"/><Relationship Id="rId1" Type="http://schemas.openxmlformats.org/officeDocument/2006/relationships/vmlDrawing" Target="../drawings/vmlDrawing42.vml"/><Relationship Id="rId6" Type="http://schemas.openxmlformats.org/officeDocument/2006/relationships/image" Target="../media/image183.wmf"/><Relationship Id="rId11" Type="http://schemas.openxmlformats.org/officeDocument/2006/relationships/oleObject" Target="../embeddings/oleObject173.bin"/><Relationship Id="rId5" Type="http://schemas.openxmlformats.org/officeDocument/2006/relationships/oleObject" Target="../embeddings/oleObject170.bin"/><Relationship Id="rId15" Type="http://schemas.openxmlformats.org/officeDocument/2006/relationships/oleObject" Target="../embeddings/oleObject175.bin"/><Relationship Id="rId10" Type="http://schemas.openxmlformats.org/officeDocument/2006/relationships/image" Target="../media/image185.wmf"/><Relationship Id="rId19" Type="http://schemas.openxmlformats.org/officeDocument/2006/relationships/oleObject" Target="../embeddings/oleObject177.bin"/><Relationship Id="rId4" Type="http://schemas.openxmlformats.org/officeDocument/2006/relationships/image" Target="../media/image182.wmf"/><Relationship Id="rId9" Type="http://schemas.openxmlformats.org/officeDocument/2006/relationships/oleObject" Target="../embeddings/oleObject172.bin"/><Relationship Id="rId14" Type="http://schemas.openxmlformats.org/officeDocument/2006/relationships/image" Target="../media/image187.wmf"/></Relationships>
</file>

<file path=ppt/slides/_rels/slide59.xml.rels><?xml version="1.0" encoding="UTF-8" standalone="yes"?>
<Relationships xmlns="http://schemas.openxmlformats.org/package/2006/relationships"><Relationship Id="rId8" Type="http://schemas.openxmlformats.org/officeDocument/2006/relationships/image" Target="../media/image192.emf"/><Relationship Id="rId3" Type="http://schemas.openxmlformats.org/officeDocument/2006/relationships/oleObject" Target="../embeddings/oleObject178.bin"/><Relationship Id="rId7" Type="http://schemas.openxmlformats.org/officeDocument/2006/relationships/oleObject" Target="../embeddings/oleObject180.bin"/><Relationship Id="rId2" Type="http://schemas.openxmlformats.org/officeDocument/2006/relationships/slideLayout" Target="../slideLayouts/slideLayout8.xml"/><Relationship Id="rId1" Type="http://schemas.openxmlformats.org/officeDocument/2006/relationships/vmlDrawing" Target="../drawings/vmlDrawing43.vml"/><Relationship Id="rId6" Type="http://schemas.openxmlformats.org/officeDocument/2006/relationships/image" Target="../media/image191.wmf"/><Relationship Id="rId5" Type="http://schemas.openxmlformats.org/officeDocument/2006/relationships/oleObject" Target="../embeddings/oleObject179.bin"/><Relationship Id="rId4" Type="http://schemas.openxmlformats.org/officeDocument/2006/relationships/image" Target="../media/image190.wmf"/></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5.png"/><Relationship Id="rId1" Type="http://schemas.openxmlformats.org/officeDocument/2006/relationships/slideLayout" Target="../slideLayouts/slideLayout16.xml"/><Relationship Id="rId5" Type="http://schemas.openxmlformats.org/officeDocument/2006/relationships/image" Target="../media/image7.wmf"/><Relationship Id="rId4" Type="http://schemas.openxmlformats.org/officeDocument/2006/relationships/image" Target="../media/image6.wmf"/></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81.bin"/><Relationship Id="rId2" Type="http://schemas.openxmlformats.org/officeDocument/2006/relationships/slideLayout" Target="../slideLayouts/slideLayout14.xml"/><Relationship Id="rId1" Type="http://schemas.openxmlformats.org/officeDocument/2006/relationships/vmlDrawing" Target="../drawings/vmlDrawing44.vml"/><Relationship Id="rId6" Type="http://schemas.openxmlformats.org/officeDocument/2006/relationships/image" Target="../media/image194.emf"/><Relationship Id="rId5" Type="http://schemas.openxmlformats.org/officeDocument/2006/relationships/oleObject" Target="../embeddings/oleObject182.bin"/><Relationship Id="rId4" Type="http://schemas.openxmlformats.org/officeDocument/2006/relationships/image" Target="../media/image193.wmf"/></Relationships>
</file>

<file path=ppt/slides/_rels/slide62.xml.rels><?xml version="1.0" encoding="UTF-8" standalone="yes"?>
<Relationships xmlns="http://schemas.openxmlformats.org/package/2006/relationships"><Relationship Id="rId8" Type="http://schemas.openxmlformats.org/officeDocument/2006/relationships/image" Target="../media/image197.wmf"/><Relationship Id="rId3" Type="http://schemas.openxmlformats.org/officeDocument/2006/relationships/oleObject" Target="../embeddings/oleObject183.bin"/><Relationship Id="rId7" Type="http://schemas.openxmlformats.org/officeDocument/2006/relationships/oleObject" Target="../embeddings/oleObject185.bin"/><Relationship Id="rId12" Type="http://schemas.openxmlformats.org/officeDocument/2006/relationships/image" Target="../media/image194.emf"/><Relationship Id="rId2" Type="http://schemas.openxmlformats.org/officeDocument/2006/relationships/slideLayout" Target="../slideLayouts/slideLayout8.xml"/><Relationship Id="rId1" Type="http://schemas.openxmlformats.org/officeDocument/2006/relationships/vmlDrawing" Target="../drawings/vmlDrawing45.vml"/><Relationship Id="rId6" Type="http://schemas.openxmlformats.org/officeDocument/2006/relationships/image" Target="../media/image196.wmf"/><Relationship Id="rId11" Type="http://schemas.openxmlformats.org/officeDocument/2006/relationships/oleObject" Target="../embeddings/oleObject187.bin"/><Relationship Id="rId5" Type="http://schemas.openxmlformats.org/officeDocument/2006/relationships/oleObject" Target="../embeddings/oleObject184.bin"/><Relationship Id="rId10" Type="http://schemas.openxmlformats.org/officeDocument/2006/relationships/image" Target="../media/image198.wmf"/><Relationship Id="rId4" Type="http://schemas.openxmlformats.org/officeDocument/2006/relationships/image" Target="../media/image195.wmf"/><Relationship Id="rId9" Type="http://schemas.openxmlformats.org/officeDocument/2006/relationships/oleObject" Target="../embeddings/oleObject186.bin"/></Relationships>
</file>

<file path=ppt/slides/_rels/slide63.xml.rels><?xml version="1.0" encoding="UTF-8" standalone="yes"?>
<Relationships xmlns="http://schemas.openxmlformats.org/package/2006/relationships"><Relationship Id="rId8" Type="http://schemas.openxmlformats.org/officeDocument/2006/relationships/image" Target="../media/image201.wmf"/><Relationship Id="rId3" Type="http://schemas.openxmlformats.org/officeDocument/2006/relationships/oleObject" Target="../embeddings/oleObject188.bin"/><Relationship Id="rId7" Type="http://schemas.openxmlformats.org/officeDocument/2006/relationships/oleObject" Target="../embeddings/oleObject190.bin"/><Relationship Id="rId2" Type="http://schemas.openxmlformats.org/officeDocument/2006/relationships/slideLayout" Target="../slideLayouts/slideLayout8.xml"/><Relationship Id="rId1" Type="http://schemas.openxmlformats.org/officeDocument/2006/relationships/vmlDrawing" Target="../drawings/vmlDrawing46.vml"/><Relationship Id="rId6" Type="http://schemas.openxmlformats.org/officeDocument/2006/relationships/image" Target="../media/image200.emf"/><Relationship Id="rId5" Type="http://schemas.openxmlformats.org/officeDocument/2006/relationships/oleObject" Target="../embeddings/oleObject189.bin"/><Relationship Id="rId10" Type="http://schemas.openxmlformats.org/officeDocument/2006/relationships/image" Target="../media/image202.emf"/><Relationship Id="rId4" Type="http://schemas.openxmlformats.org/officeDocument/2006/relationships/image" Target="../media/image199.wmf"/><Relationship Id="rId9" Type="http://schemas.openxmlformats.org/officeDocument/2006/relationships/oleObject" Target="../embeddings/oleObject191.bin"/></Relationships>
</file>

<file path=ppt/slides/_rels/slide64.xml.rels><?xml version="1.0" encoding="UTF-8" standalone="yes"?>
<Relationships xmlns="http://schemas.openxmlformats.org/package/2006/relationships"><Relationship Id="rId8" Type="http://schemas.openxmlformats.org/officeDocument/2006/relationships/image" Target="../media/image205.emf"/><Relationship Id="rId3" Type="http://schemas.openxmlformats.org/officeDocument/2006/relationships/oleObject" Target="../embeddings/oleObject192.bin"/><Relationship Id="rId7" Type="http://schemas.openxmlformats.org/officeDocument/2006/relationships/oleObject" Target="../embeddings/oleObject194.bin"/><Relationship Id="rId2" Type="http://schemas.openxmlformats.org/officeDocument/2006/relationships/slideLayout" Target="../slideLayouts/slideLayout3.xml"/><Relationship Id="rId1" Type="http://schemas.openxmlformats.org/officeDocument/2006/relationships/vmlDrawing" Target="../drawings/vmlDrawing47.vml"/><Relationship Id="rId6" Type="http://schemas.openxmlformats.org/officeDocument/2006/relationships/image" Target="../media/image204.emf"/><Relationship Id="rId5" Type="http://schemas.openxmlformats.org/officeDocument/2006/relationships/oleObject" Target="../embeddings/oleObject193.bin"/><Relationship Id="rId4" Type="http://schemas.openxmlformats.org/officeDocument/2006/relationships/image" Target="../media/image203.wmf"/></Relationships>
</file>

<file path=ppt/slides/_rels/slide65.xml.rels><?xml version="1.0" encoding="UTF-8" standalone="yes"?>
<Relationships xmlns="http://schemas.openxmlformats.org/package/2006/relationships"><Relationship Id="rId8" Type="http://schemas.openxmlformats.org/officeDocument/2006/relationships/image" Target="../media/image205.emf"/><Relationship Id="rId3" Type="http://schemas.openxmlformats.org/officeDocument/2006/relationships/oleObject" Target="../embeddings/oleObject195.bin"/><Relationship Id="rId7" Type="http://schemas.openxmlformats.org/officeDocument/2006/relationships/oleObject" Target="../embeddings/oleObject197.bin"/><Relationship Id="rId2" Type="http://schemas.openxmlformats.org/officeDocument/2006/relationships/slideLayout" Target="../slideLayouts/slideLayout8.xml"/><Relationship Id="rId1" Type="http://schemas.openxmlformats.org/officeDocument/2006/relationships/vmlDrawing" Target="../drawings/vmlDrawing48.vml"/><Relationship Id="rId6" Type="http://schemas.openxmlformats.org/officeDocument/2006/relationships/image" Target="../media/image207.emf"/><Relationship Id="rId5" Type="http://schemas.openxmlformats.org/officeDocument/2006/relationships/oleObject" Target="../embeddings/oleObject196.bin"/><Relationship Id="rId10" Type="http://schemas.openxmlformats.org/officeDocument/2006/relationships/image" Target="../media/image208.wmf"/><Relationship Id="rId4" Type="http://schemas.openxmlformats.org/officeDocument/2006/relationships/image" Target="../media/image206.wmf"/><Relationship Id="rId9" Type="http://schemas.openxmlformats.org/officeDocument/2006/relationships/oleObject" Target="../embeddings/oleObject198.bin"/></Relationships>
</file>

<file path=ppt/slides/_rels/slide66.xml.rels><?xml version="1.0" encoding="UTF-8" standalone="yes"?>
<Relationships xmlns="http://schemas.openxmlformats.org/package/2006/relationships"><Relationship Id="rId8" Type="http://schemas.openxmlformats.org/officeDocument/2006/relationships/image" Target="../media/image207.emf"/><Relationship Id="rId3" Type="http://schemas.openxmlformats.org/officeDocument/2006/relationships/oleObject" Target="../embeddings/oleObject199.bin"/><Relationship Id="rId7" Type="http://schemas.openxmlformats.org/officeDocument/2006/relationships/oleObject" Target="../embeddings/oleObject201.bin"/><Relationship Id="rId2" Type="http://schemas.openxmlformats.org/officeDocument/2006/relationships/slideLayout" Target="../slideLayouts/slideLayout8.xml"/><Relationship Id="rId1" Type="http://schemas.openxmlformats.org/officeDocument/2006/relationships/vmlDrawing" Target="../drawings/vmlDrawing49.vml"/><Relationship Id="rId6" Type="http://schemas.openxmlformats.org/officeDocument/2006/relationships/image" Target="../media/image210.wmf"/><Relationship Id="rId5" Type="http://schemas.openxmlformats.org/officeDocument/2006/relationships/oleObject" Target="../embeddings/oleObject200.bin"/><Relationship Id="rId10" Type="http://schemas.openxmlformats.org/officeDocument/2006/relationships/image" Target="../media/image205.emf"/><Relationship Id="rId4" Type="http://schemas.openxmlformats.org/officeDocument/2006/relationships/image" Target="../media/image209.wmf"/><Relationship Id="rId9" Type="http://schemas.openxmlformats.org/officeDocument/2006/relationships/oleObject" Target="../embeddings/oleObject202.bin"/></Relationships>
</file>

<file path=ppt/slides/_rels/slide67.xml.rels><?xml version="1.0" encoding="UTF-8" standalone="yes"?>
<Relationships xmlns="http://schemas.openxmlformats.org/package/2006/relationships"><Relationship Id="rId8" Type="http://schemas.openxmlformats.org/officeDocument/2006/relationships/image" Target="../media/image211.wmf"/><Relationship Id="rId3" Type="http://schemas.openxmlformats.org/officeDocument/2006/relationships/image" Target="../media/image213.emf"/><Relationship Id="rId7" Type="http://schemas.openxmlformats.org/officeDocument/2006/relationships/oleObject" Target="../embeddings/oleObject203.bin"/><Relationship Id="rId2" Type="http://schemas.openxmlformats.org/officeDocument/2006/relationships/slideLayout" Target="../slideLayouts/slideLayout3.xml"/><Relationship Id="rId1" Type="http://schemas.openxmlformats.org/officeDocument/2006/relationships/vmlDrawing" Target="../drawings/vmlDrawing50.vml"/><Relationship Id="rId6" Type="http://schemas.openxmlformats.org/officeDocument/2006/relationships/image" Target="../media/image216.png"/><Relationship Id="rId5" Type="http://schemas.openxmlformats.org/officeDocument/2006/relationships/image" Target="../media/image215.png"/><Relationship Id="rId10" Type="http://schemas.openxmlformats.org/officeDocument/2006/relationships/image" Target="../media/image212.wmf"/><Relationship Id="rId4" Type="http://schemas.openxmlformats.org/officeDocument/2006/relationships/image" Target="../media/image214.png"/><Relationship Id="rId9" Type="http://schemas.openxmlformats.org/officeDocument/2006/relationships/oleObject" Target="../embeddings/oleObject204.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05.bin"/><Relationship Id="rId2" Type="http://schemas.openxmlformats.org/officeDocument/2006/relationships/slideLayout" Target="../slideLayouts/slideLayout8.xml"/><Relationship Id="rId1" Type="http://schemas.openxmlformats.org/officeDocument/2006/relationships/vmlDrawing" Target="../drawings/vmlDrawing51.vml"/><Relationship Id="rId4" Type="http://schemas.openxmlformats.org/officeDocument/2006/relationships/image" Target="../media/image217.wmf"/></Relationships>
</file>

<file path=ppt/slides/_rels/slide69.xml.rels><?xml version="1.0" encoding="UTF-8" standalone="yes"?>
<Relationships xmlns="http://schemas.openxmlformats.org/package/2006/relationships"><Relationship Id="rId8" Type="http://schemas.openxmlformats.org/officeDocument/2006/relationships/image" Target="../media/image220.emf"/><Relationship Id="rId13" Type="http://schemas.openxmlformats.org/officeDocument/2006/relationships/oleObject" Target="../embeddings/oleObject211.bin"/><Relationship Id="rId18" Type="http://schemas.openxmlformats.org/officeDocument/2006/relationships/image" Target="../media/image225.emf"/><Relationship Id="rId3" Type="http://schemas.openxmlformats.org/officeDocument/2006/relationships/oleObject" Target="../embeddings/oleObject206.bin"/><Relationship Id="rId7" Type="http://schemas.openxmlformats.org/officeDocument/2006/relationships/oleObject" Target="../embeddings/oleObject208.bin"/><Relationship Id="rId12" Type="http://schemas.openxmlformats.org/officeDocument/2006/relationships/image" Target="../media/image222.emf"/><Relationship Id="rId17" Type="http://schemas.openxmlformats.org/officeDocument/2006/relationships/oleObject" Target="../embeddings/oleObject213.bin"/><Relationship Id="rId2" Type="http://schemas.openxmlformats.org/officeDocument/2006/relationships/slideLayout" Target="../slideLayouts/slideLayout8.xml"/><Relationship Id="rId16" Type="http://schemas.openxmlformats.org/officeDocument/2006/relationships/image" Target="../media/image224.emf"/><Relationship Id="rId1" Type="http://schemas.openxmlformats.org/officeDocument/2006/relationships/vmlDrawing" Target="../drawings/vmlDrawing52.vml"/><Relationship Id="rId6" Type="http://schemas.openxmlformats.org/officeDocument/2006/relationships/image" Target="../media/image219.emf"/><Relationship Id="rId11" Type="http://schemas.openxmlformats.org/officeDocument/2006/relationships/oleObject" Target="../embeddings/oleObject210.bin"/><Relationship Id="rId5" Type="http://schemas.openxmlformats.org/officeDocument/2006/relationships/oleObject" Target="../embeddings/oleObject207.bin"/><Relationship Id="rId15" Type="http://schemas.openxmlformats.org/officeDocument/2006/relationships/oleObject" Target="../embeddings/oleObject212.bin"/><Relationship Id="rId10" Type="http://schemas.openxmlformats.org/officeDocument/2006/relationships/image" Target="../media/image221.emf"/><Relationship Id="rId4" Type="http://schemas.openxmlformats.org/officeDocument/2006/relationships/image" Target="../media/image218.emf"/><Relationship Id="rId9" Type="http://schemas.openxmlformats.org/officeDocument/2006/relationships/oleObject" Target="../embeddings/oleObject209.bin"/><Relationship Id="rId14" Type="http://schemas.openxmlformats.org/officeDocument/2006/relationships/image" Target="../media/image223.emf"/></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slide" Target="slide1.xml"/></Relationships>
</file>

<file path=ppt/slides/_rels/slide70.xml.rels><?xml version="1.0" encoding="UTF-8" standalone="yes"?>
<Relationships xmlns="http://schemas.openxmlformats.org/package/2006/relationships"><Relationship Id="rId8" Type="http://schemas.openxmlformats.org/officeDocument/2006/relationships/image" Target="../media/image227.wmf"/><Relationship Id="rId3" Type="http://schemas.openxmlformats.org/officeDocument/2006/relationships/image" Target="../media/image229.png"/><Relationship Id="rId7" Type="http://schemas.openxmlformats.org/officeDocument/2006/relationships/oleObject" Target="../embeddings/oleObject215.bin"/><Relationship Id="rId2" Type="http://schemas.openxmlformats.org/officeDocument/2006/relationships/slideLayout" Target="../slideLayouts/slideLayout8.xml"/><Relationship Id="rId1" Type="http://schemas.openxmlformats.org/officeDocument/2006/relationships/vmlDrawing" Target="../drawings/vmlDrawing53.vml"/><Relationship Id="rId6" Type="http://schemas.openxmlformats.org/officeDocument/2006/relationships/image" Target="../media/image226.wmf"/><Relationship Id="rId5" Type="http://schemas.openxmlformats.org/officeDocument/2006/relationships/oleObject" Target="../embeddings/oleObject214.bin"/><Relationship Id="rId10" Type="http://schemas.openxmlformats.org/officeDocument/2006/relationships/image" Target="../media/image228.wmf"/><Relationship Id="rId4" Type="http://schemas.openxmlformats.org/officeDocument/2006/relationships/image" Target="../media/image230.png"/><Relationship Id="rId9" Type="http://schemas.openxmlformats.org/officeDocument/2006/relationships/oleObject" Target="../embeddings/oleObject216.bin"/></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219.bin"/><Relationship Id="rId13" Type="http://schemas.openxmlformats.org/officeDocument/2006/relationships/image" Target="../media/image235.wmf"/><Relationship Id="rId3" Type="http://schemas.openxmlformats.org/officeDocument/2006/relationships/image" Target="../media/image237.emf"/><Relationship Id="rId7" Type="http://schemas.openxmlformats.org/officeDocument/2006/relationships/image" Target="../media/image232.wmf"/><Relationship Id="rId12" Type="http://schemas.openxmlformats.org/officeDocument/2006/relationships/oleObject" Target="../embeddings/oleObject221.bin"/><Relationship Id="rId2" Type="http://schemas.openxmlformats.org/officeDocument/2006/relationships/slideLayout" Target="../slideLayouts/slideLayout7.xml"/><Relationship Id="rId1" Type="http://schemas.openxmlformats.org/officeDocument/2006/relationships/vmlDrawing" Target="../drawings/vmlDrawing54.vml"/><Relationship Id="rId6" Type="http://schemas.openxmlformats.org/officeDocument/2006/relationships/oleObject" Target="../embeddings/oleObject218.bin"/><Relationship Id="rId11" Type="http://schemas.openxmlformats.org/officeDocument/2006/relationships/image" Target="../media/image234.wmf"/><Relationship Id="rId5" Type="http://schemas.openxmlformats.org/officeDocument/2006/relationships/image" Target="../media/image231.wmf"/><Relationship Id="rId15" Type="http://schemas.openxmlformats.org/officeDocument/2006/relationships/image" Target="../media/image236.wmf"/><Relationship Id="rId10" Type="http://schemas.openxmlformats.org/officeDocument/2006/relationships/oleObject" Target="../embeddings/oleObject220.bin"/><Relationship Id="rId4" Type="http://schemas.openxmlformats.org/officeDocument/2006/relationships/oleObject" Target="../embeddings/oleObject217.bin"/><Relationship Id="rId9" Type="http://schemas.openxmlformats.org/officeDocument/2006/relationships/image" Target="../media/image233.wmf"/><Relationship Id="rId14" Type="http://schemas.openxmlformats.org/officeDocument/2006/relationships/oleObject" Target="../embeddings/oleObject222.bin"/></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223.bin"/><Relationship Id="rId2" Type="http://schemas.openxmlformats.org/officeDocument/2006/relationships/slideLayout" Target="../slideLayouts/slideLayout8.xml"/><Relationship Id="rId1" Type="http://schemas.openxmlformats.org/officeDocument/2006/relationships/vmlDrawing" Target="../drawings/vmlDrawing55.vml"/><Relationship Id="rId4" Type="http://schemas.openxmlformats.org/officeDocument/2006/relationships/image" Target="../media/image238.wmf"/></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226.bin"/><Relationship Id="rId3" Type="http://schemas.openxmlformats.org/officeDocument/2006/relationships/image" Target="../media/image243.emf"/><Relationship Id="rId7" Type="http://schemas.openxmlformats.org/officeDocument/2006/relationships/image" Target="../media/image240.wmf"/><Relationship Id="rId2" Type="http://schemas.openxmlformats.org/officeDocument/2006/relationships/slideLayout" Target="../slideLayouts/slideLayout7.xml"/><Relationship Id="rId1" Type="http://schemas.openxmlformats.org/officeDocument/2006/relationships/vmlDrawing" Target="../drawings/vmlDrawing56.vml"/><Relationship Id="rId6" Type="http://schemas.openxmlformats.org/officeDocument/2006/relationships/oleObject" Target="../embeddings/oleObject225.bin"/><Relationship Id="rId11" Type="http://schemas.openxmlformats.org/officeDocument/2006/relationships/image" Target="../media/image242.wmf"/><Relationship Id="rId5" Type="http://schemas.openxmlformats.org/officeDocument/2006/relationships/image" Target="../media/image239.wmf"/><Relationship Id="rId10" Type="http://schemas.openxmlformats.org/officeDocument/2006/relationships/oleObject" Target="../embeddings/oleObject227.bin"/><Relationship Id="rId4" Type="http://schemas.openxmlformats.org/officeDocument/2006/relationships/oleObject" Target="../embeddings/oleObject224.bin"/><Relationship Id="rId9" Type="http://schemas.openxmlformats.org/officeDocument/2006/relationships/image" Target="../media/image241.wmf"/></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228.bin"/><Relationship Id="rId2" Type="http://schemas.openxmlformats.org/officeDocument/2006/relationships/slideLayout" Target="../slideLayouts/slideLayout7.xml"/><Relationship Id="rId1" Type="http://schemas.openxmlformats.org/officeDocument/2006/relationships/vmlDrawing" Target="../drawings/vmlDrawing57.vml"/><Relationship Id="rId6" Type="http://schemas.openxmlformats.org/officeDocument/2006/relationships/image" Target="../media/image244.wmf"/><Relationship Id="rId5" Type="http://schemas.openxmlformats.org/officeDocument/2006/relationships/oleObject" Target="../embeddings/oleObject229.bin"/><Relationship Id="rId4" Type="http://schemas.openxmlformats.org/officeDocument/2006/relationships/image" Target="../media/image212.wmf"/></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230.bin"/><Relationship Id="rId2" Type="http://schemas.openxmlformats.org/officeDocument/2006/relationships/slideLayout" Target="../slideLayouts/slideLayout3.xml"/><Relationship Id="rId1" Type="http://schemas.openxmlformats.org/officeDocument/2006/relationships/vmlDrawing" Target="../drawings/vmlDrawing58.vml"/><Relationship Id="rId4" Type="http://schemas.openxmlformats.org/officeDocument/2006/relationships/image" Target="../media/image245.wmf"/></Relationships>
</file>

<file path=ppt/slides/_rels/slide76.xml.rels><?xml version="1.0" encoding="UTF-8" standalone="yes"?>
<Relationships xmlns="http://schemas.openxmlformats.org/package/2006/relationships"><Relationship Id="rId8" Type="http://schemas.openxmlformats.org/officeDocument/2006/relationships/image" Target="../media/image248.wmf"/><Relationship Id="rId3" Type="http://schemas.openxmlformats.org/officeDocument/2006/relationships/oleObject" Target="../embeddings/oleObject231.bin"/><Relationship Id="rId7" Type="http://schemas.openxmlformats.org/officeDocument/2006/relationships/oleObject" Target="../embeddings/oleObject233.bin"/><Relationship Id="rId2" Type="http://schemas.openxmlformats.org/officeDocument/2006/relationships/slideLayout" Target="../slideLayouts/slideLayout3.xml"/><Relationship Id="rId1" Type="http://schemas.openxmlformats.org/officeDocument/2006/relationships/vmlDrawing" Target="../drawings/vmlDrawing59.vml"/><Relationship Id="rId6" Type="http://schemas.openxmlformats.org/officeDocument/2006/relationships/image" Target="../media/image247.wmf"/><Relationship Id="rId5" Type="http://schemas.openxmlformats.org/officeDocument/2006/relationships/oleObject" Target="../embeddings/oleObject232.bin"/><Relationship Id="rId4" Type="http://schemas.openxmlformats.org/officeDocument/2006/relationships/image" Target="../media/image246.wmf"/></Relationships>
</file>

<file path=ppt/slides/_rels/slide77.xml.rels><?xml version="1.0" encoding="UTF-8" standalone="yes"?>
<Relationships xmlns="http://schemas.openxmlformats.org/package/2006/relationships"><Relationship Id="rId8" Type="http://schemas.openxmlformats.org/officeDocument/2006/relationships/image" Target="../media/image251.emf"/><Relationship Id="rId3" Type="http://schemas.openxmlformats.org/officeDocument/2006/relationships/oleObject" Target="../embeddings/oleObject234.bin"/><Relationship Id="rId7" Type="http://schemas.openxmlformats.org/officeDocument/2006/relationships/oleObject" Target="../embeddings/oleObject236.bin"/><Relationship Id="rId2" Type="http://schemas.openxmlformats.org/officeDocument/2006/relationships/slideLayout" Target="../slideLayouts/slideLayout8.xml"/><Relationship Id="rId1" Type="http://schemas.openxmlformats.org/officeDocument/2006/relationships/vmlDrawing" Target="../drawings/vmlDrawing60.vml"/><Relationship Id="rId6" Type="http://schemas.openxmlformats.org/officeDocument/2006/relationships/image" Target="../media/image250.wmf"/><Relationship Id="rId5" Type="http://schemas.openxmlformats.org/officeDocument/2006/relationships/oleObject" Target="../embeddings/oleObject235.bin"/><Relationship Id="rId4" Type="http://schemas.openxmlformats.org/officeDocument/2006/relationships/image" Target="../media/image249.wmf"/></Relationships>
</file>

<file path=ppt/slides/_rels/slide78.xml.rels><?xml version="1.0" encoding="UTF-8" standalone="yes"?>
<Relationships xmlns="http://schemas.openxmlformats.org/package/2006/relationships"><Relationship Id="rId8" Type="http://schemas.openxmlformats.org/officeDocument/2006/relationships/image" Target="../media/image254.wmf"/><Relationship Id="rId3" Type="http://schemas.openxmlformats.org/officeDocument/2006/relationships/oleObject" Target="../embeddings/oleObject237.bin"/><Relationship Id="rId7" Type="http://schemas.openxmlformats.org/officeDocument/2006/relationships/oleObject" Target="../embeddings/oleObject239.bin"/><Relationship Id="rId2" Type="http://schemas.openxmlformats.org/officeDocument/2006/relationships/slideLayout" Target="../slideLayouts/slideLayout8.xml"/><Relationship Id="rId1" Type="http://schemas.openxmlformats.org/officeDocument/2006/relationships/vmlDrawing" Target="../drawings/vmlDrawing61.vml"/><Relationship Id="rId6" Type="http://schemas.openxmlformats.org/officeDocument/2006/relationships/image" Target="../media/image253.wmf"/><Relationship Id="rId5" Type="http://schemas.openxmlformats.org/officeDocument/2006/relationships/oleObject" Target="../embeddings/oleObject238.bin"/><Relationship Id="rId10" Type="http://schemas.openxmlformats.org/officeDocument/2006/relationships/image" Target="../media/image251.emf"/><Relationship Id="rId4" Type="http://schemas.openxmlformats.org/officeDocument/2006/relationships/image" Target="../media/image252.wmf"/><Relationship Id="rId9" Type="http://schemas.openxmlformats.org/officeDocument/2006/relationships/oleObject" Target="../embeddings/oleObject240.bin"/></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244.bin"/><Relationship Id="rId3" Type="http://schemas.openxmlformats.org/officeDocument/2006/relationships/oleObject" Target="../embeddings/oleObject241.bin"/><Relationship Id="rId7" Type="http://schemas.openxmlformats.org/officeDocument/2006/relationships/image" Target="../media/image256.wmf"/><Relationship Id="rId2" Type="http://schemas.openxmlformats.org/officeDocument/2006/relationships/slideLayout" Target="../slideLayouts/slideLayout8.xml"/><Relationship Id="rId1" Type="http://schemas.openxmlformats.org/officeDocument/2006/relationships/vmlDrawing" Target="../drawings/vmlDrawing62.vml"/><Relationship Id="rId6" Type="http://schemas.openxmlformats.org/officeDocument/2006/relationships/oleObject" Target="../embeddings/oleObject243.bin"/><Relationship Id="rId11" Type="http://schemas.openxmlformats.org/officeDocument/2006/relationships/image" Target="../media/image258.emf"/><Relationship Id="rId5" Type="http://schemas.openxmlformats.org/officeDocument/2006/relationships/oleObject" Target="../embeddings/oleObject242.bin"/><Relationship Id="rId10" Type="http://schemas.openxmlformats.org/officeDocument/2006/relationships/oleObject" Target="../embeddings/oleObject245.bin"/><Relationship Id="rId4" Type="http://schemas.openxmlformats.org/officeDocument/2006/relationships/image" Target="../media/image255.wmf"/><Relationship Id="rId9" Type="http://schemas.openxmlformats.org/officeDocument/2006/relationships/image" Target="../media/image257.emf"/></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0.wmf"/><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1.xml"/><Relationship Id="rId4" Type="http://schemas.openxmlformats.org/officeDocument/2006/relationships/image" Target="../media/image9.jpeg"/></Relationships>
</file>

<file path=ppt/slides/_rels/slide80.xml.rels><?xml version="1.0" encoding="UTF-8" standalone="yes"?>
<Relationships xmlns="http://schemas.openxmlformats.org/package/2006/relationships"><Relationship Id="rId8" Type="http://schemas.openxmlformats.org/officeDocument/2006/relationships/image" Target="../media/image261.emf"/><Relationship Id="rId3" Type="http://schemas.openxmlformats.org/officeDocument/2006/relationships/oleObject" Target="../embeddings/oleObject246.bin"/><Relationship Id="rId7" Type="http://schemas.openxmlformats.org/officeDocument/2006/relationships/oleObject" Target="../embeddings/oleObject248.bin"/><Relationship Id="rId2" Type="http://schemas.openxmlformats.org/officeDocument/2006/relationships/slideLayout" Target="../slideLayouts/slideLayout8.xml"/><Relationship Id="rId1" Type="http://schemas.openxmlformats.org/officeDocument/2006/relationships/vmlDrawing" Target="../drawings/vmlDrawing63.vml"/><Relationship Id="rId6" Type="http://schemas.openxmlformats.org/officeDocument/2006/relationships/image" Target="../media/image260.wmf"/><Relationship Id="rId5" Type="http://schemas.openxmlformats.org/officeDocument/2006/relationships/oleObject" Target="../embeddings/oleObject247.bin"/><Relationship Id="rId10" Type="http://schemas.openxmlformats.org/officeDocument/2006/relationships/image" Target="../media/image262.wmf"/><Relationship Id="rId4" Type="http://schemas.openxmlformats.org/officeDocument/2006/relationships/image" Target="../media/image259.wmf"/><Relationship Id="rId9" Type="http://schemas.openxmlformats.org/officeDocument/2006/relationships/oleObject" Target="../embeddings/oleObject249.bin"/></Relationships>
</file>

<file path=ppt/slides/_rels/slide81.xml.rels><?xml version="1.0" encoding="UTF-8" standalone="yes"?>
<Relationships xmlns="http://schemas.openxmlformats.org/package/2006/relationships"><Relationship Id="rId8" Type="http://schemas.openxmlformats.org/officeDocument/2006/relationships/image" Target="../media/image265.emf"/><Relationship Id="rId3" Type="http://schemas.openxmlformats.org/officeDocument/2006/relationships/oleObject" Target="../embeddings/oleObject250.bin"/><Relationship Id="rId7" Type="http://schemas.openxmlformats.org/officeDocument/2006/relationships/oleObject" Target="../embeddings/oleObject252.bin"/><Relationship Id="rId2" Type="http://schemas.openxmlformats.org/officeDocument/2006/relationships/slideLayout" Target="../slideLayouts/slideLayout8.xml"/><Relationship Id="rId1" Type="http://schemas.openxmlformats.org/officeDocument/2006/relationships/vmlDrawing" Target="../drawings/vmlDrawing64.vml"/><Relationship Id="rId6" Type="http://schemas.openxmlformats.org/officeDocument/2006/relationships/image" Target="../media/image264.wmf"/><Relationship Id="rId5" Type="http://schemas.openxmlformats.org/officeDocument/2006/relationships/oleObject" Target="../embeddings/oleObject251.bin"/><Relationship Id="rId10" Type="http://schemas.openxmlformats.org/officeDocument/2006/relationships/image" Target="../media/image266.wmf"/><Relationship Id="rId4" Type="http://schemas.openxmlformats.org/officeDocument/2006/relationships/image" Target="../media/image263.wmf"/><Relationship Id="rId9" Type="http://schemas.openxmlformats.org/officeDocument/2006/relationships/oleObject" Target="../embeddings/oleObject253.bin"/></Relationships>
</file>

<file path=ppt/slides/_rels/slide82.xml.rels><?xml version="1.0" encoding="UTF-8" standalone="yes"?>
<Relationships xmlns="http://schemas.openxmlformats.org/package/2006/relationships"><Relationship Id="rId8" Type="http://schemas.openxmlformats.org/officeDocument/2006/relationships/image" Target="../media/image269.emf"/><Relationship Id="rId3" Type="http://schemas.openxmlformats.org/officeDocument/2006/relationships/oleObject" Target="../embeddings/oleObject254.bin"/><Relationship Id="rId7" Type="http://schemas.openxmlformats.org/officeDocument/2006/relationships/oleObject" Target="../embeddings/oleObject256.bin"/><Relationship Id="rId2" Type="http://schemas.openxmlformats.org/officeDocument/2006/relationships/slideLayout" Target="../slideLayouts/slideLayout8.xml"/><Relationship Id="rId1" Type="http://schemas.openxmlformats.org/officeDocument/2006/relationships/vmlDrawing" Target="../drawings/vmlDrawing65.vml"/><Relationship Id="rId6" Type="http://schemas.openxmlformats.org/officeDocument/2006/relationships/image" Target="../media/image268.emf"/><Relationship Id="rId5" Type="http://schemas.openxmlformats.org/officeDocument/2006/relationships/oleObject" Target="../embeddings/oleObject255.bin"/><Relationship Id="rId4" Type="http://schemas.openxmlformats.org/officeDocument/2006/relationships/image" Target="../media/image267.wmf"/></Relationships>
</file>

<file path=ppt/slides/_rels/slide83.xml.rels><?xml version="1.0" encoding="UTF-8" standalone="yes"?>
<Relationships xmlns="http://schemas.openxmlformats.org/package/2006/relationships"><Relationship Id="rId8" Type="http://schemas.openxmlformats.org/officeDocument/2006/relationships/image" Target="../media/image272.wmf"/><Relationship Id="rId3" Type="http://schemas.openxmlformats.org/officeDocument/2006/relationships/oleObject" Target="../embeddings/oleObject257.bin"/><Relationship Id="rId7" Type="http://schemas.openxmlformats.org/officeDocument/2006/relationships/oleObject" Target="../embeddings/oleObject259.bin"/><Relationship Id="rId12" Type="http://schemas.openxmlformats.org/officeDocument/2006/relationships/image" Target="../media/image274.wmf"/><Relationship Id="rId2" Type="http://schemas.openxmlformats.org/officeDocument/2006/relationships/slideLayout" Target="../slideLayouts/slideLayout7.xml"/><Relationship Id="rId1" Type="http://schemas.openxmlformats.org/officeDocument/2006/relationships/vmlDrawing" Target="../drawings/vmlDrawing66.vml"/><Relationship Id="rId6" Type="http://schemas.openxmlformats.org/officeDocument/2006/relationships/image" Target="../media/image271.wmf"/><Relationship Id="rId11" Type="http://schemas.openxmlformats.org/officeDocument/2006/relationships/oleObject" Target="../embeddings/oleObject261.bin"/><Relationship Id="rId5" Type="http://schemas.openxmlformats.org/officeDocument/2006/relationships/oleObject" Target="../embeddings/oleObject258.bin"/><Relationship Id="rId10" Type="http://schemas.openxmlformats.org/officeDocument/2006/relationships/image" Target="../media/image273.wmf"/><Relationship Id="rId4" Type="http://schemas.openxmlformats.org/officeDocument/2006/relationships/image" Target="../media/image270.emf"/><Relationship Id="rId9" Type="http://schemas.openxmlformats.org/officeDocument/2006/relationships/oleObject" Target="../embeddings/oleObject260.bin"/></Relationships>
</file>

<file path=ppt/slides/_rels/slide84.xml.rels><?xml version="1.0" encoding="UTF-8" standalone="yes"?>
<Relationships xmlns="http://schemas.openxmlformats.org/package/2006/relationships"><Relationship Id="rId8" Type="http://schemas.openxmlformats.org/officeDocument/2006/relationships/image" Target="../media/image277.wmf"/><Relationship Id="rId13" Type="http://schemas.openxmlformats.org/officeDocument/2006/relationships/oleObject" Target="../embeddings/oleObject267.bin"/><Relationship Id="rId3" Type="http://schemas.openxmlformats.org/officeDocument/2006/relationships/oleObject" Target="../embeddings/oleObject262.bin"/><Relationship Id="rId7" Type="http://schemas.openxmlformats.org/officeDocument/2006/relationships/oleObject" Target="../embeddings/oleObject264.bin"/><Relationship Id="rId12" Type="http://schemas.openxmlformats.org/officeDocument/2006/relationships/image" Target="../media/image279.wmf"/><Relationship Id="rId2" Type="http://schemas.openxmlformats.org/officeDocument/2006/relationships/slideLayout" Target="../slideLayouts/slideLayout7.xml"/><Relationship Id="rId1" Type="http://schemas.openxmlformats.org/officeDocument/2006/relationships/vmlDrawing" Target="../drawings/vmlDrawing67.vml"/><Relationship Id="rId6" Type="http://schemas.openxmlformats.org/officeDocument/2006/relationships/image" Target="../media/image276.wmf"/><Relationship Id="rId11" Type="http://schemas.openxmlformats.org/officeDocument/2006/relationships/oleObject" Target="../embeddings/oleObject266.bin"/><Relationship Id="rId5" Type="http://schemas.openxmlformats.org/officeDocument/2006/relationships/oleObject" Target="../embeddings/oleObject263.bin"/><Relationship Id="rId15" Type="http://schemas.openxmlformats.org/officeDocument/2006/relationships/image" Target="../media/image281.png"/><Relationship Id="rId10" Type="http://schemas.openxmlformats.org/officeDocument/2006/relationships/image" Target="../media/image278.wmf"/><Relationship Id="rId4" Type="http://schemas.openxmlformats.org/officeDocument/2006/relationships/image" Target="../media/image275.wmf"/><Relationship Id="rId9" Type="http://schemas.openxmlformats.org/officeDocument/2006/relationships/oleObject" Target="../embeddings/oleObject265.bin"/><Relationship Id="rId14" Type="http://schemas.openxmlformats.org/officeDocument/2006/relationships/image" Target="../media/image280.w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268.bin"/><Relationship Id="rId2" Type="http://schemas.openxmlformats.org/officeDocument/2006/relationships/slideLayout" Target="../slideLayouts/slideLayout7.xml"/><Relationship Id="rId1" Type="http://schemas.openxmlformats.org/officeDocument/2006/relationships/vmlDrawing" Target="../drawings/vmlDrawing68.vml"/><Relationship Id="rId6" Type="http://schemas.openxmlformats.org/officeDocument/2006/relationships/image" Target="../media/image282.wmf"/><Relationship Id="rId5" Type="http://schemas.openxmlformats.org/officeDocument/2006/relationships/oleObject" Target="../embeddings/oleObject269.bin"/><Relationship Id="rId4" Type="http://schemas.openxmlformats.org/officeDocument/2006/relationships/image" Target="../media/image270.emf"/></Relationships>
</file>

<file path=ppt/slides/_rels/slide86.xml.rels><?xml version="1.0" encoding="UTF-8" standalone="yes"?>
<Relationships xmlns="http://schemas.openxmlformats.org/package/2006/relationships"><Relationship Id="rId8" Type="http://schemas.openxmlformats.org/officeDocument/2006/relationships/image" Target="../media/image284.wmf"/><Relationship Id="rId3" Type="http://schemas.openxmlformats.org/officeDocument/2006/relationships/image" Target="../media/image286.png"/><Relationship Id="rId7" Type="http://schemas.openxmlformats.org/officeDocument/2006/relationships/oleObject" Target="../embeddings/oleObject271.bin"/><Relationship Id="rId2" Type="http://schemas.openxmlformats.org/officeDocument/2006/relationships/slideLayout" Target="../slideLayouts/slideLayout7.xml"/><Relationship Id="rId1" Type="http://schemas.openxmlformats.org/officeDocument/2006/relationships/vmlDrawing" Target="../drawings/vmlDrawing69.vml"/><Relationship Id="rId6" Type="http://schemas.openxmlformats.org/officeDocument/2006/relationships/image" Target="../media/image283.wmf"/><Relationship Id="rId11" Type="http://schemas.openxmlformats.org/officeDocument/2006/relationships/image" Target="../media/image287.emf"/><Relationship Id="rId5" Type="http://schemas.openxmlformats.org/officeDocument/2006/relationships/oleObject" Target="../embeddings/oleObject270.bin"/><Relationship Id="rId10" Type="http://schemas.openxmlformats.org/officeDocument/2006/relationships/image" Target="../media/image285.wmf"/><Relationship Id="rId4" Type="http://schemas.microsoft.com/office/2007/relationships/hdphoto" Target="../media/hdphoto1.wdp"/><Relationship Id="rId9" Type="http://schemas.openxmlformats.org/officeDocument/2006/relationships/oleObject" Target="../embeddings/oleObject272.bin"/></Relationships>
</file>

<file path=ppt/slides/_rels/slide87.xml.rels><?xml version="1.0" encoding="UTF-8" standalone="yes"?>
<Relationships xmlns="http://schemas.openxmlformats.org/package/2006/relationships"><Relationship Id="rId8" Type="http://schemas.openxmlformats.org/officeDocument/2006/relationships/image" Target="../media/image290.wmf"/><Relationship Id="rId3" Type="http://schemas.openxmlformats.org/officeDocument/2006/relationships/oleObject" Target="../embeddings/oleObject273.bin"/><Relationship Id="rId7" Type="http://schemas.openxmlformats.org/officeDocument/2006/relationships/oleObject" Target="../embeddings/oleObject275.bin"/><Relationship Id="rId2" Type="http://schemas.openxmlformats.org/officeDocument/2006/relationships/slideLayout" Target="../slideLayouts/slideLayout7.xml"/><Relationship Id="rId1" Type="http://schemas.openxmlformats.org/officeDocument/2006/relationships/vmlDrawing" Target="../drawings/vmlDrawing70.vml"/><Relationship Id="rId6" Type="http://schemas.openxmlformats.org/officeDocument/2006/relationships/image" Target="../media/image289.wmf"/><Relationship Id="rId11" Type="http://schemas.openxmlformats.org/officeDocument/2006/relationships/image" Target="../media/image292.emf"/><Relationship Id="rId5" Type="http://schemas.openxmlformats.org/officeDocument/2006/relationships/oleObject" Target="../embeddings/oleObject274.bin"/><Relationship Id="rId10" Type="http://schemas.openxmlformats.org/officeDocument/2006/relationships/image" Target="../media/image291.wmf"/><Relationship Id="rId4" Type="http://schemas.openxmlformats.org/officeDocument/2006/relationships/image" Target="../media/image288.wmf"/><Relationship Id="rId9" Type="http://schemas.openxmlformats.org/officeDocument/2006/relationships/oleObject" Target="../embeddings/oleObject276.bin"/></Relationships>
</file>

<file path=ppt/slides/_rels/slide88.xml.rels><?xml version="1.0" encoding="UTF-8" standalone="yes"?>
<Relationships xmlns="http://schemas.openxmlformats.org/package/2006/relationships"><Relationship Id="rId8" Type="http://schemas.openxmlformats.org/officeDocument/2006/relationships/image" Target="../media/image295.wmf"/><Relationship Id="rId13" Type="http://schemas.openxmlformats.org/officeDocument/2006/relationships/oleObject" Target="../embeddings/oleObject282.bin"/><Relationship Id="rId3" Type="http://schemas.openxmlformats.org/officeDocument/2006/relationships/oleObject" Target="../embeddings/oleObject277.bin"/><Relationship Id="rId7" Type="http://schemas.openxmlformats.org/officeDocument/2006/relationships/oleObject" Target="../embeddings/oleObject279.bin"/><Relationship Id="rId12" Type="http://schemas.openxmlformats.org/officeDocument/2006/relationships/image" Target="../media/image297.wmf"/><Relationship Id="rId2" Type="http://schemas.openxmlformats.org/officeDocument/2006/relationships/slideLayout" Target="../slideLayouts/slideLayout7.xml"/><Relationship Id="rId1" Type="http://schemas.openxmlformats.org/officeDocument/2006/relationships/vmlDrawing" Target="../drawings/vmlDrawing71.vml"/><Relationship Id="rId6" Type="http://schemas.openxmlformats.org/officeDocument/2006/relationships/image" Target="../media/image294.wmf"/><Relationship Id="rId11" Type="http://schemas.openxmlformats.org/officeDocument/2006/relationships/oleObject" Target="../embeddings/oleObject281.bin"/><Relationship Id="rId5" Type="http://schemas.openxmlformats.org/officeDocument/2006/relationships/oleObject" Target="../embeddings/oleObject278.bin"/><Relationship Id="rId10" Type="http://schemas.openxmlformats.org/officeDocument/2006/relationships/image" Target="../media/image296.wmf"/><Relationship Id="rId4" Type="http://schemas.openxmlformats.org/officeDocument/2006/relationships/image" Target="../media/image293.emf"/><Relationship Id="rId9" Type="http://schemas.openxmlformats.org/officeDocument/2006/relationships/oleObject" Target="../embeddings/oleObject280.bin"/><Relationship Id="rId14" Type="http://schemas.openxmlformats.org/officeDocument/2006/relationships/image" Target="../media/image298.wmf"/></Relationships>
</file>

<file path=ppt/slides/_rels/slide89.xml.rels><?xml version="1.0" encoding="UTF-8" standalone="yes"?>
<Relationships xmlns="http://schemas.openxmlformats.org/package/2006/relationships"><Relationship Id="rId8" Type="http://schemas.openxmlformats.org/officeDocument/2006/relationships/image" Target="../media/image301.wmf"/><Relationship Id="rId13" Type="http://schemas.openxmlformats.org/officeDocument/2006/relationships/image" Target="../media/image304.png"/><Relationship Id="rId3" Type="http://schemas.openxmlformats.org/officeDocument/2006/relationships/oleObject" Target="../embeddings/oleObject283.bin"/><Relationship Id="rId7" Type="http://schemas.openxmlformats.org/officeDocument/2006/relationships/oleObject" Target="../embeddings/oleObject285.bin"/><Relationship Id="rId12" Type="http://schemas.openxmlformats.org/officeDocument/2006/relationships/image" Target="../media/image303.wmf"/><Relationship Id="rId2" Type="http://schemas.openxmlformats.org/officeDocument/2006/relationships/slideLayout" Target="../slideLayouts/slideLayout7.xml"/><Relationship Id="rId1" Type="http://schemas.openxmlformats.org/officeDocument/2006/relationships/vmlDrawing" Target="../drawings/vmlDrawing72.vml"/><Relationship Id="rId6" Type="http://schemas.openxmlformats.org/officeDocument/2006/relationships/image" Target="../media/image300.wmf"/><Relationship Id="rId11" Type="http://schemas.openxmlformats.org/officeDocument/2006/relationships/oleObject" Target="../embeddings/oleObject287.bin"/><Relationship Id="rId5" Type="http://schemas.openxmlformats.org/officeDocument/2006/relationships/oleObject" Target="../embeddings/oleObject284.bin"/><Relationship Id="rId10" Type="http://schemas.openxmlformats.org/officeDocument/2006/relationships/image" Target="../media/image302.wmf"/><Relationship Id="rId4" Type="http://schemas.openxmlformats.org/officeDocument/2006/relationships/image" Target="../media/image299.wmf"/><Relationship Id="rId9" Type="http://schemas.openxmlformats.org/officeDocument/2006/relationships/oleObject" Target="../embeddings/oleObject286.bin"/></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slide" Target="slide1.xml"/></Relationships>
</file>

<file path=ppt/slides/_rels/slide90.xml.rels><?xml version="1.0" encoding="UTF-8" standalone="yes"?>
<Relationships xmlns="http://schemas.openxmlformats.org/package/2006/relationships"><Relationship Id="rId8" Type="http://schemas.openxmlformats.org/officeDocument/2006/relationships/image" Target="../media/image305.wmf"/><Relationship Id="rId13" Type="http://schemas.openxmlformats.org/officeDocument/2006/relationships/oleObject" Target="../embeddings/oleObject291.bin"/><Relationship Id="rId3" Type="http://schemas.openxmlformats.org/officeDocument/2006/relationships/image" Target="../media/image309.png"/><Relationship Id="rId7" Type="http://schemas.openxmlformats.org/officeDocument/2006/relationships/oleObject" Target="../embeddings/oleObject288.bin"/><Relationship Id="rId12" Type="http://schemas.openxmlformats.org/officeDocument/2006/relationships/image" Target="../media/image307.wmf"/><Relationship Id="rId2" Type="http://schemas.openxmlformats.org/officeDocument/2006/relationships/slideLayout" Target="../slideLayouts/slideLayout7.xml"/><Relationship Id="rId1" Type="http://schemas.openxmlformats.org/officeDocument/2006/relationships/vmlDrawing" Target="../drawings/vmlDrawing73.vml"/><Relationship Id="rId6" Type="http://schemas.openxmlformats.org/officeDocument/2006/relationships/image" Target="../media/image311.png"/><Relationship Id="rId11" Type="http://schemas.openxmlformats.org/officeDocument/2006/relationships/oleObject" Target="../embeddings/oleObject290.bin"/><Relationship Id="rId5" Type="http://schemas.microsoft.com/office/2007/relationships/hdphoto" Target="../media/hdphoto2.wdp"/><Relationship Id="rId10" Type="http://schemas.openxmlformats.org/officeDocument/2006/relationships/image" Target="../media/image306.wmf"/><Relationship Id="rId4" Type="http://schemas.openxmlformats.org/officeDocument/2006/relationships/image" Target="../media/image310.png"/><Relationship Id="rId9" Type="http://schemas.openxmlformats.org/officeDocument/2006/relationships/oleObject" Target="../embeddings/oleObject289.bin"/><Relationship Id="rId14" Type="http://schemas.openxmlformats.org/officeDocument/2006/relationships/image" Target="../media/image308.wmf"/></Relationships>
</file>

<file path=ppt/slides/_rels/slide91.xml.rels><?xml version="1.0" encoding="UTF-8" standalone="yes"?>
<Relationships xmlns="http://schemas.openxmlformats.org/package/2006/relationships"><Relationship Id="rId8" Type="http://schemas.openxmlformats.org/officeDocument/2006/relationships/image" Target="../media/image314.wmf"/><Relationship Id="rId3" Type="http://schemas.openxmlformats.org/officeDocument/2006/relationships/oleObject" Target="../embeddings/oleObject292.bin"/><Relationship Id="rId7" Type="http://schemas.openxmlformats.org/officeDocument/2006/relationships/oleObject" Target="../embeddings/oleObject294.bin"/><Relationship Id="rId2" Type="http://schemas.openxmlformats.org/officeDocument/2006/relationships/slideLayout" Target="../slideLayouts/slideLayout7.xml"/><Relationship Id="rId1" Type="http://schemas.openxmlformats.org/officeDocument/2006/relationships/vmlDrawing" Target="../drawings/vmlDrawing74.vml"/><Relationship Id="rId6" Type="http://schemas.openxmlformats.org/officeDocument/2006/relationships/image" Target="../media/image313.wmf"/><Relationship Id="rId5" Type="http://schemas.openxmlformats.org/officeDocument/2006/relationships/oleObject" Target="../embeddings/oleObject293.bin"/><Relationship Id="rId10" Type="http://schemas.openxmlformats.org/officeDocument/2006/relationships/image" Target="../media/image315.wmf"/><Relationship Id="rId4" Type="http://schemas.openxmlformats.org/officeDocument/2006/relationships/image" Target="../media/image312.wmf"/><Relationship Id="rId9" Type="http://schemas.openxmlformats.org/officeDocument/2006/relationships/oleObject" Target="../embeddings/oleObject295.bin"/></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316.png"/><Relationship Id="rId7" Type="http://schemas.openxmlformats.org/officeDocument/2006/relationships/image" Target="../media/image318.wmf"/><Relationship Id="rId2" Type="http://schemas.openxmlformats.org/officeDocument/2006/relationships/slideLayout" Target="../slideLayouts/slideLayout7.xml"/><Relationship Id="rId1" Type="http://schemas.openxmlformats.org/officeDocument/2006/relationships/vmlDrawing" Target="../drawings/vmlDrawing75.vml"/><Relationship Id="rId6" Type="http://schemas.openxmlformats.org/officeDocument/2006/relationships/oleObject" Target="../embeddings/oleObject297.bin"/><Relationship Id="rId5" Type="http://schemas.openxmlformats.org/officeDocument/2006/relationships/image" Target="../media/image317.wmf"/><Relationship Id="rId4" Type="http://schemas.openxmlformats.org/officeDocument/2006/relationships/oleObject" Target="../embeddings/oleObject296.bin"/></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298.bin"/><Relationship Id="rId2" Type="http://schemas.openxmlformats.org/officeDocument/2006/relationships/slideLayout" Target="../slideLayouts/slideLayout7.xml"/><Relationship Id="rId1" Type="http://schemas.openxmlformats.org/officeDocument/2006/relationships/vmlDrawing" Target="../drawings/vmlDrawing76.vml"/><Relationship Id="rId5" Type="http://schemas.openxmlformats.org/officeDocument/2006/relationships/image" Target="../media/image316.png"/><Relationship Id="rId4" Type="http://schemas.openxmlformats.org/officeDocument/2006/relationships/image" Target="../media/image319.wmf"/></Relationships>
</file>

<file path=ppt/slides/_rels/slide96.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2700000" scaled="1"/>
        </a:gradFill>
        <a:effectLst/>
      </p:bgPr>
    </p:bg>
    <p:spTree>
      <p:nvGrpSpPr>
        <p:cNvPr id="1" name=""/>
        <p:cNvGrpSpPr/>
        <p:nvPr/>
      </p:nvGrpSpPr>
      <p:grpSpPr>
        <a:xfrm>
          <a:off x="0" y="0"/>
          <a:ext cx="0" cy="0"/>
          <a:chOff x="0" y="0"/>
          <a:chExt cx="0" cy="0"/>
        </a:xfrm>
      </p:grpSpPr>
      <p:sp>
        <p:nvSpPr>
          <p:cNvPr id="5" name="标题 1"/>
          <p:cNvSpPr>
            <a:spLocks noGrp="1"/>
          </p:cNvSpPr>
          <p:nvPr>
            <p:ph type="ctrTitle"/>
          </p:nvPr>
        </p:nvSpPr>
        <p:spPr>
          <a:xfrm>
            <a:off x="685799" y="2132856"/>
            <a:ext cx="8022555" cy="1467594"/>
          </a:xfrm>
        </p:spPr>
        <p:txBody>
          <a:bodyPr/>
          <a:lstStyle/>
          <a:p>
            <a:r>
              <a:rPr lang="zh-CN" altLang="en-US" sz="4000" dirty="0" smtClean="0"/>
              <a:t>      电路与模拟电子技术基础</a:t>
            </a:r>
            <a:endParaRPr lang="zh-CN" altLang="en-US" sz="4000" dirty="0"/>
          </a:p>
        </p:txBody>
      </p:sp>
      <p:sp>
        <p:nvSpPr>
          <p:cNvPr id="6" name="TextBox 5"/>
          <p:cNvSpPr txBox="1"/>
          <p:nvPr/>
        </p:nvSpPr>
        <p:spPr>
          <a:xfrm>
            <a:off x="611560" y="404664"/>
            <a:ext cx="6888480" cy="338554"/>
          </a:xfrm>
          <a:prstGeom prst="rect">
            <a:avLst/>
          </a:prstGeom>
          <a:noFill/>
        </p:spPr>
        <p:txBody>
          <a:bodyPr wrap="square" rtlCol="0">
            <a:spAutoFit/>
          </a:bodyPr>
          <a:lstStyle/>
          <a:p>
            <a:r>
              <a:rPr lang="zh-CN" altLang="en-US" sz="1600" dirty="0">
                <a:latin typeface="Arial" pitchFamily="34" charset="0"/>
                <a:ea typeface="楷体_GB2312" pitchFamily="49" charset="-122"/>
                <a:cs typeface="+mn-cs"/>
              </a:rPr>
              <a:t>普通高等教育“十三五”规划教材（电工电子课程群改革创新系列）</a:t>
            </a:r>
            <a:endParaRPr lang="zh-CN" altLang="en-US" sz="1600" dirty="0">
              <a:latin typeface="Arial" pitchFamily="34" charset="0"/>
              <a:ea typeface="楷体_GB2312" pitchFamily="49" charset="-122"/>
              <a:cs typeface="+mn-cs"/>
            </a:endParaRPr>
          </a:p>
        </p:txBody>
      </p:sp>
      <p:pic>
        <p:nvPicPr>
          <p:cNvPr id="7" name="Picture 2" descr="pubnam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199" r="3600"/>
          <a:stretch>
            <a:fillRect/>
          </a:stretch>
        </p:blipFill>
        <p:spPr bwMode="auto">
          <a:xfrm>
            <a:off x="6588224" y="5659197"/>
            <a:ext cx="2120131" cy="6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90" name="文本框 96289"/>
          <p:cNvSpPr txBox="1"/>
          <p:nvPr/>
        </p:nvSpPr>
        <p:spPr>
          <a:xfrm>
            <a:off x="755650" y="2497138"/>
            <a:ext cx="3427413" cy="547687"/>
          </a:xfrm>
          <a:prstGeom prst="rect">
            <a:avLst/>
          </a:prstGeom>
          <a:noFill/>
          <a:ln w="28575" cap="flat" cmpd="sng">
            <a:solidFill>
              <a:srgbClr val="00FFFF"/>
            </a:solidFill>
            <a:prstDash val="solid"/>
            <a:miter/>
            <a:headEnd type="none" w="med" len="med"/>
            <a:tailEnd type="none" w="med" len="med"/>
          </a:ln>
        </p:spPr>
        <p:txBody>
          <a:bodyPr wrap="none"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过渡过程产生的原因</a:t>
            </a:r>
          </a:p>
        </p:txBody>
      </p:sp>
      <p:sp>
        <p:nvSpPr>
          <p:cNvPr id="96291" name="文本框 96290"/>
          <p:cNvSpPr txBox="1"/>
          <p:nvPr/>
        </p:nvSpPr>
        <p:spPr>
          <a:xfrm>
            <a:off x="684213" y="3141663"/>
            <a:ext cx="8135937" cy="1630362"/>
          </a:xfrm>
          <a:prstGeom prst="rect">
            <a:avLst/>
          </a:prstGeom>
          <a:noFill/>
          <a:ln w="9525">
            <a:noFill/>
          </a:ln>
        </p:spPr>
        <p:txBody>
          <a:bodyPr anchor="ctr">
            <a:spAutoFit/>
          </a:bodyPr>
          <a:lstStyle/>
          <a:p>
            <a:pPr lvl="0">
              <a:lnSpc>
                <a:spcPct val="120000"/>
              </a:lnSpc>
              <a:buClr>
                <a:srgbClr val="000000"/>
              </a:buClr>
            </a:pPr>
            <a:r>
              <a:rPr lang="en-US" altLang="zh-CN" sz="2800" b="1" dirty="0">
                <a:solidFill>
                  <a:schemeClr val="accent2"/>
                </a:solidFill>
                <a:latin typeface="楷体_GB2312" pitchFamily="49" charset="-122"/>
                <a:ea typeface="楷体_GB2312" pitchFamily="49" charset="-122"/>
              </a:rPr>
              <a:t>    </a:t>
            </a:r>
            <a:r>
              <a:rPr lang="zh-CN" altLang="en-US" sz="2800" b="1" dirty="0">
                <a:solidFill>
                  <a:schemeClr val="tx1"/>
                </a:solidFill>
                <a:latin typeface="楷体_GB2312" pitchFamily="49" charset="-122"/>
                <a:ea typeface="楷体_GB2312" pitchFamily="49" charset="-122"/>
              </a:rPr>
              <a:t>电路内部含有储能元件 </a:t>
            </a:r>
            <a:r>
              <a:rPr lang="en-US" altLang="zh-CN" sz="2800" b="0" i="1" dirty="0">
                <a:solidFill>
                  <a:schemeClr val="tx1"/>
                </a:solidFill>
                <a:latin typeface="Times New Roman" panose="02020603050405020304" pitchFamily="18" charset="0"/>
                <a:ea typeface="楷体_GB2312" pitchFamily="49" charset="-122"/>
              </a:rPr>
              <a:t>L</a:t>
            </a:r>
            <a:r>
              <a:rPr lang="zh-CN" altLang="en-US" sz="2800" b="0" i="1" dirty="0">
                <a:solidFill>
                  <a:schemeClr val="tx1"/>
                </a:solidFill>
                <a:latin typeface="Times New Roman" panose="02020603050405020304" pitchFamily="18" charset="0"/>
                <a:ea typeface="楷体_GB2312" pitchFamily="49" charset="-122"/>
              </a:rPr>
              <a:t>、</a:t>
            </a:r>
            <a:r>
              <a:rPr lang="en-US" altLang="zh-CN" sz="2800" b="0" i="1">
                <a:solidFill>
                  <a:schemeClr val="tx1"/>
                </a:solidFill>
                <a:latin typeface="Times New Roman" panose="02020603050405020304" pitchFamily="18" charset="0"/>
                <a:ea typeface="楷体_GB2312" pitchFamily="49" charset="-122"/>
              </a:rPr>
              <a:t>C</a:t>
            </a:r>
            <a:r>
              <a:rPr lang="zh-CN" altLang="en-US" sz="2800" b="1" dirty="0">
                <a:solidFill>
                  <a:schemeClr val="tx1"/>
                </a:solidFill>
                <a:latin typeface="楷体_GB2312" pitchFamily="49" charset="-122"/>
                <a:ea typeface="楷体_GB2312" pitchFamily="49" charset="-122"/>
              </a:rPr>
              <a:t>，电路在换路时能量发生变化，而能量的储存和释放都需要一定的时间来完成。</a:t>
            </a:r>
          </a:p>
        </p:txBody>
      </p:sp>
      <p:sp>
        <p:nvSpPr>
          <p:cNvPr id="96294" name="文本框 96293"/>
          <p:cNvSpPr txBox="1"/>
          <p:nvPr/>
        </p:nvSpPr>
        <p:spPr>
          <a:xfrm>
            <a:off x="2537778" y="989330"/>
            <a:ext cx="4095750" cy="519113"/>
          </a:xfrm>
          <a:prstGeom prst="rect">
            <a:avLst/>
          </a:prstGeom>
          <a:noFill/>
          <a:ln w="9525">
            <a:noFill/>
          </a:ln>
        </p:spPr>
        <p:txBody>
          <a:bodyPr wrap="none"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电路结构、状态发生变化</a:t>
            </a:r>
          </a:p>
        </p:txBody>
      </p:sp>
      <p:sp>
        <p:nvSpPr>
          <p:cNvPr id="96299" name="文本框 96298"/>
          <p:cNvSpPr txBox="1"/>
          <p:nvPr/>
        </p:nvSpPr>
        <p:spPr>
          <a:xfrm>
            <a:off x="560705" y="1123950"/>
            <a:ext cx="1079500" cy="547688"/>
          </a:xfrm>
          <a:prstGeom prst="rect">
            <a:avLst/>
          </a:prstGeom>
          <a:noFill/>
          <a:ln w="28575" cap="flat" cmpd="sng">
            <a:solidFill>
              <a:srgbClr val="00FFFF"/>
            </a:solidFill>
            <a:prstDash val="solid"/>
            <a:miter/>
            <a:headEnd type="none" w="med" len="med"/>
            <a:tailEnd type="none" w="med" len="med"/>
          </a:ln>
        </p:spPr>
        <p:txBody>
          <a:bodyPr>
            <a:spAutoFit/>
          </a:bodyPr>
          <a:lstStyle/>
          <a:p>
            <a:pPr lvl="0">
              <a:spcBef>
                <a:spcPct val="50000"/>
              </a:spcBef>
            </a:pPr>
            <a:r>
              <a:rPr lang="zh-CN" altLang="en-US" sz="2800" b="1" dirty="0">
                <a:solidFill>
                  <a:schemeClr val="accent2"/>
                </a:solidFill>
                <a:latin typeface="Arial" panose="020B0604020202020204" pitchFamily="34" charset="0"/>
                <a:ea typeface="楷体_GB2312" pitchFamily="49" charset="-122"/>
              </a:rPr>
              <a:t>换路</a:t>
            </a:r>
          </a:p>
        </p:txBody>
      </p:sp>
      <p:sp>
        <p:nvSpPr>
          <p:cNvPr id="96300" name="右箭头 96299"/>
          <p:cNvSpPr/>
          <p:nvPr/>
        </p:nvSpPr>
        <p:spPr>
          <a:xfrm>
            <a:off x="1817053" y="1211580"/>
            <a:ext cx="720725" cy="215900"/>
          </a:xfrm>
          <a:prstGeom prst="rightArrow">
            <a:avLst>
              <a:gd name="adj1" fmla="val 50000"/>
              <a:gd name="adj2" fmla="val 83455"/>
            </a:avLst>
          </a:prstGeom>
          <a:solidFill>
            <a:srgbClr val="0099FF"/>
          </a:solidFill>
          <a:ln w="9525">
            <a:noFill/>
          </a:ln>
        </p:spPr>
        <p:txBody>
          <a:bodyPr/>
          <a:lstStyle/>
          <a:p>
            <a:endParaRPr lang="zh-CN" altLang="en-US">
              <a:solidFill>
                <a:schemeClr val="accent2"/>
              </a:solidFill>
            </a:endParaRPr>
          </a:p>
        </p:txBody>
      </p:sp>
      <p:grpSp>
        <p:nvGrpSpPr>
          <p:cNvPr id="96366" name="组合 96365"/>
          <p:cNvGrpSpPr/>
          <p:nvPr/>
        </p:nvGrpSpPr>
        <p:grpSpPr>
          <a:xfrm>
            <a:off x="3135629" y="1437005"/>
            <a:ext cx="2828926" cy="1060450"/>
            <a:chOff x="-50" y="766"/>
            <a:chExt cx="1782" cy="668"/>
          </a:xfrm>
        </p:grpSpPr>
        <p:sp>
          <p:nvSpPr>
            <p:cNvPr id="96295" name="文本框 96294"/>
            <p:cNvSpPr txBox="1"/>
            <p:nvPr/>
          </p:nvSpPr>
          <p:spPr>
            <a:xfrm>
              <a:off x="41" y="1107"/>
              <a:ext cx="1691" cy="327"/>
            </a:xfrm>
            <a:prstGeom prst="rect">
              <a:avLst/>
            </a:prstGeom>
            <a:noFill/>
            <a:ln w="9525">
              <a:noFill/>
            </a:ln>
          </p:spPr>
          <p:txBody>
            <a:bodyPr wrap="none" anchor="ctr">
              <a:spAutoFit/>
            </a:bodyPr>
            <a:lstStyle/>
            <a:p>
              <a:pPr lvl="0" algn="ctr">
                <a:buClr>
                  <a:srgbClr val="000000"/>
                </a:buClr>
              </a:pPr>
              <a:r>
                <a:rPr lang="zh-CN" altLang="en-US" sz="2800" b="1" dirty="0">
                  <a:solidFill>
                    <a:schemeClr val="tx1"/>
                  </a:solidFill>
                  <a:latin typeface="Times New Roman" panose="02020603050405020304" pitchFamily="18" charset="0"/>
                  <a:ea typeface="楷体_GB2312" pitchFamily="49" charset="-122"/>
                </a:rPr>
                <a:t>支路接入或断开</a:t>
              </a:r>
            </a:p>
          </p:txBody>
        </p:sp>
        <p:sp>
          <p:nvSpPr>
            <p:cNvPr id="96301" name="左大括号 96300"/>
            <p:cNvSpPr/>
            <p:nvPr/>
          </p:nvSpPr>
          <p:spPr>
            <a:xfrm>
              <a:off x="-50" y="844"/>
              <a:ext cx="91" cy="590"/>
            </a:xfrm>
            <a:prstGeom prst="leftBrace">
              <a:avLst>
                <a:gd name="adj1" fmla="val 54029"/>
                <a:gd name="adj2" fmla="val 50000"/>
              </a:avLst>
            </a:prstGeom>
            <a:noFill/>
            <a:ln w="28575" cap="flat" cmpd="sng">
              <a:solidFill>
                <a:schemeClr val="accent2"/>
              </a:solidFill>
              <a:prstDash val="solid"/>
              <a:headEnd type="none" w="med" len="med"/>
              <a:tailEnd type="none" w="med" len="med"/>
            </a:ln>
          </p:spPr>
          <p:txBody>
            <a:bodyPr/>
            <a:lstStyle/>
            <a:p>
              <a:endParaRPr lang="zh-CN" altLang="en-US">
                <a:solidFill>
                  <a:schemeClr val="accent2"/>
                </a:solidFill>
              </a:endParaRPr>
            </a:p>
          </p:txBody>
        </p:sp>
        <p:sp>
          <p:nvSpPr>
            <p:cNvPr id="96302" name="文本框 96301"/>
            <p:cNvSpPr txBox="1"/>
            <p:nvPr/>
          </p:nvSpPr>
          <p:spPr>
            <a:xfrm>
              <a:off x="24" y="766"/>
              <a:ext cx="1466" cy="327"/>
            </a:xfrm>
            <a:prstGeom prst="rect">
              <a:avLst/>
            </a:prstGeom>
            <a:noFill/>
            <a:ln w="9525">
              <a:noFill/>
            </a:ln>
          </p:spPr>
          <p:txBody>
            <a:bodyPr wrap="none" anchor="ctr">
              <a:spAutoFit/>
            </a:bodyPr>
            <a:lstStyle/>
            <a:p>
              <a:pPr lvl="0" algn="ctr">
                <a:buClr>
                  <a:srgbClr val="000000"/>
                </a:buClr>
              </a:pPr>
              <a:r>
                <a:rPr lang="zh-CN" altLang="en-US" sz="2800" b="1" dirty="0">
                  <a:solidFill>
                    <a:schemeClr val="tx1"/>
                  </a:solidFill>
                  <a:latin typeface="Times New Roman" panose="02020603050405020304" pitchFamily="18" charset="0"/>
                  <a:ea typeface="楷体_GB2312" pitchFamily="49" charset="-122"/>
                </a:rPr>
                <a:t>电路参数变化</a:t>
              </a:r>
            </a:p>
          </p:txBody>
        </p:sp>
      </p:grpSp>
      <p:pic>
        <p:nvPicPr>
          <p:cNvPr id="2" name="图片 1"/>
          <p:cNvPicPr>
            <a:picLocks noChangeAspect="1"/>
          </p:cNvPicPr>
          <p:nvPr/>
        </p:nvPicPr>
        <p:blipFill>
          <a:blip r:embed="rId3"/>
          <a:stretch>
            <a:fillRect/>
          </a:stretch>
        </p:blipFill>
        <p:spPr>
          <a:xfrm>
            <a:off x="1817370" y="4828540"/>
            <a:ext cx="1600200" cy="1214755"/>
          </a:xfrm>
          <a:prstGeom prst="rect">
            <a:avLst/>
          </a:prstGeom>
        </p:spPr>
      </p:pic>
      <p:graphicFrame>
        <p:nvGraphicFramePr>
          <p:cNvPr id="5" name="对象 4"/>
          <p:cNvGraphicFramePr/>
          <p:nvPr/>
        </p:nvGraphicFramePr>
        <p:xfrm>
          <a:off x="3870325" y="5099685"/>
          <a:ext cx="2094230" cy="618490"/>
        </p:xfrm>
        <a:graphic>
          <a:graphicData uri="http://schemas.openxmlformats.org/presentationml/2006/ole">
            <mc:AlternateContent xmlns:mc="http://schemas.openxmlformats.org/markup-compatibility/2006">
              <mc:Choice xmlns:v="urn:schemas-microsoft-com:vml" Requires="v">
                <p:oleObj spid="_x0000_s5285" r:id="rId4" imgW="1432560" imgH="474980" progId="Equation.KSEE3">
                  <p:embed/>
                </p:oleObj>
              </mc:Choice>
              <mc:Fallback>
                <p:oleObj r:id="rId4" imgW="1432560" imgH="474980" progId="Equation.KSEE3">
                  <p:embed/>
                  <p:pic>
                    <p:nvPicPr>
                      <p:cNvPr id="0" name="图片 5"/>
                      <p:cNvPicPr/>
                      <p:nvPr/>
                    </p:nvPicPr>
                    <p:blipFill>
                      <a:blip r:embed="rId5"/>
                      <a:stretch>
                        <a:fillRect/>
                      </a:stretch>
                    </p:blipFill>
                    <p:spPr>
                      <a:xfrm>
                        <a:off x="3870325" y="5099685"/>
                        <a:ext cx="2094230" cy="618490"/>
                      </a:xfrm>
                      <a:prstGeom prst="rect">
                        <a:avLst/>
                      </a:prstGeom>
                    </p:spPr>
                  </p:pic>
                </p:oleObj>
              </mc:Fallback>
            </mc:AlternateContent>
          </a:graphicData>
        </a:graphic>
      </p:graphicFrame>
      <p:graphicFrame>
        <p:nvGraphicFramePr>
          <p:cNvPr id="7" name="对象 6"/>
          <p:cNvGraphicFramePr/>
          <p:nvPr/>
        </p:nvGraphicFramePr>
        <p:xfrm>
          <a:off x="6234430" y="5153660"/>
          <a:ext cx="2118995" cy="563880"/>
        </p:xfrm>
        <a:graphic>
          <a:graphicData uri="http://schemas.openxmlformats.org/presentationml/2006/ole">
            <mc:AlternateContent xmlns:mc="http://schemas.openxmlformats.org/markup-compatibility/2006">
              <mc:Choice xmlns:v="urn:schemas-microsoft-com:vml" Requires="v">
                <p:oleObj spid="_x0000_s5286" r:id="rId6" imgW="1405890" imgH="475615" progId="Equation.KSEE3">
                  <p:embed/>
                </p:oleObj>
              </mc:Choice>
              <mc:Fallback>
                <p:oleObj r:id="rId6" imgW="1405890" imgH="475615" progId="Equation.KSEE3">
                  <p:embed/>
                  <p:pic>
                    <p:nvPicPr>
                      <p:cNvPr id="0" name="图片 7"/>
                      <p:cNvPicPr/>
                      <p:nvPr/>
                    </p:nvPicPr>
                    <p:blipFill>
                      <a:blip r:embed="rId7"/>
                      <a:stretch>
                        <a:fillRect/>
                      </a:stretch>
                    </p:blipFill>
                    <p:spPr>
                      <a:xfrm>
                        <a:off x="6234430" y="5153660"/>
                        <a:ext cx="2118995" cy="563880"/>
                      </a:xfrm>
                      <a:prstGeom prst="rect">
                        <a:avLst/>
                      </a:prstGeom>
                    </p:spPr>
                  </p:pic>
                </p:oleObj>
              </mc:Fallback>
            </mc:AlternateContent>
          </a:graphicData>
        </a:graphic>
      </p:graphicFrame>
      <p:sp>
        <p:nvSpPr>
          <p:cNvPr id="14"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6299"/>
                                        </p:tgtEl>
                                        <p:attrNameLst>
                                          <p:attrName>style.visibility</p:attrName>
                                        </p:attrNameLst>
                                      </p:cBhvr>
                                      <p:to>
                                        <p:strVal val="visible"/>
                                      </p:to>
                                    </p:set>
                                    <p:anim calcmode="lin" valueType="num">
                                      <p:cBhvr additive="base">
                                        <p:cTn id="7" dur="500" fill="hold"/>
                                        <p:tgtEl>
                                          <p:spTgt spid="96299"/>
                                        </p:tgtEl>
                                        <p:attrNameLst>
                                          <p:attrName>ppt_x</p:attrName>
                                        </p:attrNameLst>
                                      </p:cBhvr>
                                      <p:tavLst>
                                        <p:tav tm="0">
                                          <p:val>
                                            <p:strVal val="0-#ppt_w/2"/>
                                          </p:val>
                                        </p:tav>
                                        <p:tav tm="100000">
                                          <p:val>
                                            <p:strVal val="#ppt_x"/>
                                          </p:val>
                                        </p:tav>
                                      </p:tavLst>
                                    </p:anim>
                                    <p:anim calcmode="lin" valueType="num">
                                      <p:cBhvr additive="base">
                                        <p:cTn id="8" dur="500" fill="hold"/>
                                        <p:tgtEl>
                                          <p:spTgt spid="962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96300"/>
                                        </p:tgtEl>
                                        <p:attrNameLst>
                                          <p:attrName>style.visibility</p:attrName>
                                        </p:attrNameLst>
                                      </p:cBhvr>
                                      <p:to>
                                        <p:strVal val="visible"/>
                                      </p:to>
                                    </p:set>
                                    <p:animEffect transition="in" filter="slide(fromLeft)">
                                      <p:cBhvr>
                                        <p:cTn id="13" dur="500"/>
                                        <p:tgtEl>
                                          <p:spTgt spid="96300"/>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96294">
                                            <p:txEl>
                                              <p:pRg st="0" end="0"/>
                                            </p:txEl>
                                          </p:spTgt>
                                        </p:tgtEl>
                                        <p:attrNameLst>
                                          <p:attrName>style.visibility</p:attrName>
                                        </p:attrNameLst>
                                      </p:cBhvr>
                                      <p:to>
                                        <p:strVal val="visible"/>
                                      </p:to>
                                    </p:set>
                                    <p:animEffect transition="in" filter="wipe(left)">
                                      <p:cBhvr>
                                        <p:cTn id="17" dur="500"/>
                                        <p:tgtEl>
                                          <p:spTgt spid="9629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6366"/>
                                        </p:tgtEl>
                                        <p:attrNameLst>
                                          <p:attrName>style.visibility</p:attrName>
                                        </p:attrNameLst>
                                      </p:cBhvr>
                                      <p:to>
                                        <p:strVal val="visible"/>
                                      </p:to>
                                    </p:set>
                                    <p:animEffect transition="in" filter="wipe(left)">
                                      <p:cBhvr>
                                        <p:cTn id="22" dur="500"/>
                                        <p:tgtEl>
                                          <p:spTgt spid="9636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6290"/>
                                        </p:tgtEl>
                                        <p:attrNameLst>
                                          <p:attrName>style.visibility</p:attrName>
                                        </p:attrNameLst>
                                      </p:cBhvr>
                                      <p:to>
                                        <p:strVal val="visible"/>
                                      </p:to>
                                    </p:set>
                                    <p:anim calcmode="lin" valueType="num">
                                      <p:cBhvr additive="base">
                                        <p:cTn id="27" dur="500" fill="hold"/>
                                        <p:tgtEl>
                                          <p:spTgt spid="96290"/>
                                        </p:tgtEl>
                                        <p:attrNameLst>
                                          <p:attrName>ppt_x</p:attrName>
                                        </p:attrNameLst>
                                      </p:cBhvr>
                                      <p:tavLst>
                                        <p:tav tm="0">
                                          <p:val>
                                            <p:strVal val="0-#ppt_w/2"/>
                                          </p:val>
                                        </p:tav>
                                        <p:tav tm="100000">
                                          <p:val>
                                            <p:strVal val="#ppt_x"/>
                                          </p:val>
                                        </p:tav>
                                      </p:tavLst>
                                    </p:anim>
                                    <p:anim calcmode="lin" valueType="num">
                                      <p:cBhvr additive="base">
                                        <p:cTn id="28" dur="500" fill="hold"/>
                                        <p:tgtEl>
                                          <p:spTgt spid="96290"/>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2" presetClass="entr" presetSubtype="8" fill="hold" grpId="0" nodeType="afterEffect">
                                  <p:stCondLst>
                                    <p:cond delay="0"/>
                                  </p:stCondLst>
                                  <p:iterate type="lt">
                                    <p:tmPct val="100000"/>
                                  </p:iterate>
                                  <p:childTnLst>
                                    <p:set>
                                      <p:cBhvr>
                                        <p:cTn id="31" dur="1" fill="hold">
                                          <p:stCondLst>
                                            <p:cond delay="0"/>
                                          </p:stCondLst>
                                        </p:cTn>
                                        <p:tgtEl>
                                          <p:spTgt spid="96291">
                                            <p:txEl>
                                              <p:pRg st="0" end="0"/>
                                            </p:txEl>
                                          </p:spTgt>
                                        </p:tgtEl>
                                        <p:attrNameLst>
                                          <p:attrName>style.visibility</p:attrName>
                                        </p:attrNameLst>
                                      </p:cBhvr>
                                      <p:to>
                                        <p:strVal val="visible"/>
                                      </p:to>
                                    </p:set>
                                    <p:animEffect transition="in" filter="wipe(left)">
                                      <p:cBhvr>
                                        <p:cTn id="32" dur="100"/>
                                        <p:tgtEl>
                                          <p:spTgt spid="96291">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blinds(horizontal)">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0" grpId="0" bldLvl="0" animBg="1"/>
      <p:bldP spid="96291" grpId="0" build="p"/>
      <p:bldP spid="96294" grpId="0" build="p"/>
      <p:bldP spid="9629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21" name="右箭头 101420"/>
          <p:cNvSpPr/>
          <p:nvPr/>
        </p:nvSpPr>
        <p:spPr>
          <a:xfrm>
            <a:off x="3949274" y="2997867"/>
            <a:ext cx="649287" cy="359345"/>
          </a:xfrm>
          <a:prstGeom prst="rightArrow">
            <a:avLst>
              <a:gd name="adj1" fmla="val 50000"/>
              <a:gd name="adj2" fmla="val 112362"/>
            </a:avLst>
          </a:prstGeom>
          <a:solidFill>
            <a:srgbClr val="0099FF"/>
          </a:solidFill>
          <a:ln w="9525">
            <a:noFill/>
          </a:ln>
        </p:spPr>
        <p:txBody>
          <a:bodyPr/>
          <a:lstStyle/>
          <a:p>
            <a:endParaRPr lang="zh-CN" altLang="en-US">
              <a:solidFill>
                <a:schemeClr val="accent2"/>
              </a:solidFill>
            </a:endParaRPr>
          </a:p>
        </p:txBody>
      </p:sp>
      <p:sp>
        <p:nvSpPr>
          <p:cNvPr id="101422" name="文本框 101421"/>
          <p:cNvSpPr txBox="1"/>
          <p:nvPr/>
        </p:nvSpPr>
        <p:spPr>
          <a:xfrm>
            <a:off x="612775" y="1820863"/>
            <a:ext cx="4679950" cy="519112"/>
          </a:xfrm>
          <a:prstGeom prst="rect">
            <a:avLst/>
          </a:prstGeom>
          <a:noFill/>
          <a:ln w="9525">
            <a:noFill/>
          </a:ln>
        </p:spPr>
        <p:txBody>
          <a:bodyPr>
            <a:spAutoFit/>
          </a:bodyPr>
          <a:lstStyle/>
          <a:p>
            <a:pPr lvl="0">
              <a:spcBef>
                <a:spcPct val="50000"/>
              </a:spcBef>
            </a:pPr>
            <a:r>
              <a:rPr lang="zh-CN" altLang="en-US" sz="2800" b="1" dirty="0">
                <a:solidFill>
                  <a:schemeClr val="tx1"/>
                </a:solidFill>
                <a:latin typeface="楷体_GB2312" pitchFamily="49" charset="-122"/>
                <a:ea typeface="楷体_GB2312" pitchFamily="49" charset="-122"/>
              </a:rPr>
              <a:t>应用</a:t>
            </a:r>
            <a:r>
              <a:rPr lang="en-US" altLang="zh-CN" sz="2800" b="0" dirty="0">
                <a:solidFill>
                  <a:schemeClr val="tx1"/>
                </a:solidFill>
                <a:latin typeface="Times New Roman" panose="02020603050405020304" pitchFamily="18" charset="0"/>
                <a:ea typeface="楷体_GB2312" pitchFamily="49" charset="-122"/>
              </a:rPr>
              <a:t>KVL</a:t>
            </a:r>
            <a:r>
              <a:rPr lang="zh-CN" altLang="en-US" sz="2800" b="1" dirty="0">
                <a:solidFill>
                  <a:schemeClr val="tx1"/>
                </a:solidFill>
                <a:latin typeface="楷体_GB2312" pitchFamily="49" charset="-122"/>
                <a:ea typeface="楷体_GB2312" pitchFamily="49" charset="-122"/>
              </a:rPr>
              <a:t>和电容的</a:t>
            </a:r>
            <a:r>
              <a:rPr lang="en-US" altLang="zh-CN" sz="2800" b="0" dirty="0">
                <a:solidFill>
                  <a:schemeClr val="tx1"/>
                </a:solidFill>
                <a:latin typeface="Times New Roman" panose="02020603050405020304" pitchFamily="18" charset="0"/>
                <a:ea typeface="楷体_GB2312" pitchFamily="49" charset="-122"/>
              </a:rPr>
              <a:t>VCR</a:t>
            </a:r>
            <a:r>
              <a:rPr lang="zh-CN" altLang="en-US" sz="2800" b="1" dirty="0">
                <a:solidFill>
                  <a:schemeClr val="tx1"/>
                </a:solidFill>
                <a:latin typeface="楷体_GB2312" pitchFamily="49" charset="-122"/>
                <a:ea typeface="楷体_GB2312" pitchFamily="49" charset="-122"/>
              </a:rPr>
              <a:t>得：</a:t>
            </a:r>
          </a:p>
        </p:txBody>
      </p:sp>
      <p:sp>
        <p:nvSpPr>
          <p:cNvPr id="101426" name="文本框 101425"/>
          <p:cNvSpPr txBox="1"/>
          <p:nvPr/>
        </p:nvSpPr>
        <p:spPr>
          <a:xfrm>
            <a:off x="611188" y="4480719"/>
            <a:ext cx="3313112" cy="519112"/>
          </a:xfrm>
          <a:prstGeom prst="rect">
            <a:avLst/>
          </a:prstGeom>
          <a:noFill/>
          <a:ln w="9525">
            <a:noFill/>
          </a:ln>
        </p:spPr>
        <p:txBody>
          <a:bodyPr>
            <a:spAutoFit/>
          </a:bodyPr>
          <a:lstStyle/>
          <a:p>
            <a:pPr lvl="0">
              <a:spcBef>
                <a:spcPct val="50000"/>
              </a:spcBef>
            </a:pPr>
            <a:r>
              <a:rPr lang="zh-CN" altLang="en-US" sz="2800" b="1" dirty="0">
                <a:solidFill>
                  <a:schemeClr val="tx1"/>
                </a:solidFill>
                <a:latin typeface="Arial" panose="020B0604020202020204" pitchFamily="34" charset="0"/>
                <a:ea typeface="楷体_GB2312" pitchFamily="49" charset="-122"/>
              </a:rPr>
              <a:t>若以电流为变量：</a:t>
            </a:r>
          </a:p>
        </p:txBody>
      </p:sp>
      <p:sp>
        <p:nvSpPr>
          <p:cNvPr id="101457" name="右箭头 101456"/>
          <p:cNvSpPr/>
          <p:nvPr/>
        </p:nvSpPr>
        <p:spPr>
          <a:xfrm>
            <a:off x="1763713" y="5863449"/>
            <a:ext cx="647700" cy="360040"/>
          </a:xfrm>
          <a:prstGeom prst="rightArrow">
            <a:avLst>
              <a:gd name="adj1" fmla="val 50000"/>
              <a:gd name="adj2" fmla="val 112088"/>
            </a:avLst>
          </a:prstGeom>
          <a:solidFill>
            <a:srgbClr val="0099FF"/>
          </a:solidFill>
          <a:ln w="9525">
            <a:noFill/>
          </a:ln>
        </p:spPr>
        <p:txBody>
          <a:bodyPr/>
          <a:lstStyle/>
          <a:p>
            <a:endParaRPr lang="zh-CN" altLang="en-US"/>
          </a:p>
        </p:txBody>
      </p:sp>
      <p:grpSp>
        <p:nvGrpSpPr>
          <p:cNvPr id="101462" name="组合 101461"/>
          <p:cNvGrpSpPr/>
          <p:nvPr/>
        </p:nvGrpSpPr>
        <p:grpSpPr>
          <a:xfrm>
            <a:off x="8316913" y="6446838"/>
            <a:ext cx="792162" cy="366712"/>
            <a:chOff x="5193" y="4020"/>
            <a:chExt cx="499" cy="231"/>
          </a:xfrm>
        </p:grpSpPr>
        <p:pic>
          <p:nvPicPr>
            <p:cNvPr id="101463" name="图片 101462" descr="78900"/>
            <p:cNvPicPr>
              <a:picLocks noChangeAspect="1"/>
            </p:cNvPicPr>
            <p:nvPr/>
          </p:nvPicPr>
          <p:blipFill>
            <a:blip r:embed="rId3"/>
            <a:stretch>
              <a:fillRect/>
            </a:stretch>
          </p:blipFill>
          <p:spPr>
            <a:xfrm>
              <a:off x="5193" y="4066"/>
              <a:ext cx="499" cy="181"/>
            </a:xfrm>
            <a:prstGeom prst="rect">
              <a:avLst/>
            </a:prstGeom>
            <a:noFill/>
            <a:ln w="9525">
              <a:noFill/>
            </a:ln>
          </p:spPr>
        </p:pic>
        <p:sp>
          <p:nvSpPr>
            <p:cNvPr id="101464" name="文本框 101463">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101465" name="组合 101464"/>
          <p:cNvGrpSpPr/>
          <p:nvPr/>
        </p:nvGrpSpPr>
        <p:grpSpPr>
          <a:xfrm>
            <a:off x="7453313" y="6446838"/>
            <a:ext cx="792162" cy="366712"/>
            <a:chOff x="4649" y="4020"/>
            <a:chExt cx="499" cy="231"/>
          </a:xfrm>
        </p:grpSpPr>
        <p:pic>
          <p:nvPicPr>
            <p:cNvPr id="101466" name="图片 101465"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01467" name="文本框 101466">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101496" name="组合 101495"/>
          <p:cNvGrpSpPr/>
          <p:nvPr/>
        </p:nvGrpSpPr>
        <p:grpSpPr>
          <a:xfrm>
            <a:off x="5364163" y="404813"/>
            <a:ext cx="3300412" cy="1966912"/>
            <a:chOff x="3516" y="346"/>
            <a:chExt cx="2079" cy="1239"/>
          </a:xfrm>
        </p:grpSpPr>
        <p:sp>
          <p:nvSpPr>
            <p:cNvPr id="101472" name="文本框 101471"/>
            <p:cNvSpPr txBox="1"/>
            <p:nvPr/>
          </p:nvSpPr>
          <p:spPr>
            <a:xfrm>
              <a:off x="3781" y="391"/>
              <a:ext cx="703"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&gt;</a:t>
              </a:r>
              <a:r>
                <a:rPr lang="en-US" altLang="zh-CN" sz="2800" b="0">
                  <a:solidFill>
                    <a:schemeClr val="accent2"/>
                  </a:solidFill>
                  <a:latin typeface="Times New Roman" panose="02020603050405020304" pitchFamily="18" charset="0"/>
                  <a:ea typeface="Times New Roman" panose="02020603050405020304" pitchFamily="18" charset="0"/>
                </a:rPr>
                <a:t>0</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01473" name="椭圆 101472"/>
            <p:cNvSpPr/>
            <p:nvPr/>
          </p:nvSpPr>
          <p:spPr>
            <a:xfrm>
              <a:off x="3516" y="981"/>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101474" name="组合 101473"/>
            <p:cNvGrpSpPr/>
            <p:nvPr/>
          </p:nvGrpSpPr>
          <p:grpSpPr>
            <a:xfrm>
              <a:off x="5037" y="1167"/>
              <a:ext cx="278" cy="69"/>
              <a:chOff x="2112" y="3648"/>
              <a:chExt cx="192" cy="48"/>
            </a:xfrm>
          </p:grpSpPr>
          <p:sp>
            <p:nvSpPr>
              <p:cNvPr id="101475" name="直接连接符 101474"/>
              <p:cNvSpPr/>
              <p:nvPr/>
            </p:nvSpPr>
            <p:spPr>
              <a:xfrm>
                <a:off x="2112" y="3648"/>
                <a:ext cx="192" cy="0"/>
              </a:xfrm>
              <a:prstGeom prst="line">
                <a:avLst/>
              </a:prstGeom>
              <a:ln w="38100" cap="flat" cmpd="sng">
                <a:solidFill>
                  <a:srgbClr val="FF9900"/>
                </a:solidFill>
                <a:prstDash val="solid"/>
                <a:headEnd type="none" w="med" len="med"/>
                <a:tailEnd type="none" w="med" len="med"/>
              </a:ln>
            </p:spPr>
          </p:sp>
          <p:sp>
            <p:nvSpPr>
              <p:cNvPr id="101476" name="直接连接符 101475"/>
              <p:cNvSpPr/>
              <p:nvPr/>
            </p:nvSpPr>
            <p:spPr>
              <a:xfrm>
                <a:off x="2112" y="3696"/>
                <a:ext cx="192" cy="0"/>
              </a:xfrm>
              <a:prstGeom prst="line">
                <a:avLst/>
              </a:prstGeom>
              <a:ln w="38100" cap="flat" cmpd="sng">
                <a:solidFill>
                  <a:srgbClr val="FF9900"/>
                </a:solidFill>
                <a:prstDash val="solid"/>
                <a:headEnd type="none" w="med" len="med"/>
                <a:tailEnd type="none" w="med" len="med"/>
              </a:ln>
            </p:spPr>
          </p:sp>
        </p:grpSp>
        <p:grpSp>
          <p:nvGrpSpPr>
            <p:cNvPr id="101477" name="组合 101476"/>
            <p:cNvGrpSpPr/>
            <p:nvPr/>
          </p:nvGrpSpPr>
          <p:grpSpPr>
            <a:xfrm>
              <a:off x="4695" y="708"/>
              <a:ext cx="367" cy="877"/>
              <a:chOff x="1576" y="1278"/>
              <a:chExt cx="253" cy="612"/>
            </a:xfrm>
          </p:grpSpPr>
          <p:grpSp>
            <p:nvGrpSpPr>
              <p:cNvPr id="101478" name="组合 101477"/>
              <p:cNvGrpSpPr/>
              <p:nvPr/>
            </p:nvGrpSpPr>
            <p:grpSpPr>
              <a:xfrm>
                <a:off x="1658" y="1278"/>
                <a:ext cx="171" cy="612"/>
                <a:chOff x="1658" y="1278"/>
                <a:chExt cx="171" cy="612"/>
              </a:xfrm>
            </p:grpSpPr>
            <p:sp>
              <p:nvSpPr>
                <p:cNvPr id="101479" name="文本框 101478"/>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01480" name="文本框 101479"/>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01481" name="文本框 101480"/>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C</a:t>
                </a:r>
              </a:p>
            </p:txBody>
          </p:sp>
        </p:grpSp>
        <p:sp>
          <p:nvSpPr>
            <p:cNvPr id="101482" name="文本框 101481"/>
            <p:cNvSpPr txBox="1"/>
            <p:nvPr/>
          </p:nvSpPr>
          <p:spPr>
            <a:xfrm>
              <a:off x="3923" y="1026"/>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01483" name="直接连接符 101482"/>
            <p:cNvSpPr/>
            <p:nvPr/>
          </p:nvSpPr>
          <p:spPr>
            <a:xfrm>
              <a:off x="3700" y="754"/>
              <a:ext cx="1448" cy="0"/>
            </a:xfrm>
            <a:prstGeom prst="line">
              <a:avLst/>
            </a:prstGeom>
            <a:ln w="28575" cap="flat" cmpd="sng">
              <a:solidFill>
                <a:srgbClr val="FFCC00"/>
              </a:solidFill>
              <a:prstDash val="solid"/>
              <a:headEnd type="none" w="med" len="med"/>
              <a:tailEnd type="none" w="med" len="med"/>
            </a:ln>
          </p:spPr>
        </p:sp>
        <p:sp>
          <p:nvSpPr>
            <p:cNvPr id="101484" name="直接连接符 101483"/>
            <p:cNvSpPr/>
            <p:nvPr/>
          </p:nvSpPr>
          <p:spPr>
            <a:xfrm>
              <a:off x="3700" y="1578"/>
              <a:ext cx="1456" cy="0"/>
            </a:xfrm>
            <a:prstGeom prst="line">
              <a:avLst/>
            </a:prstGeom>
            <a:ln w="28575" cap="flat" cmpd="sng">
              <a:solidFill>
                <a:srgbClr val="FFCC00"/>
              </a:solidFill>
              <a:prstDash val="solid"/>
              <a:headEnd type="none" w="med" len="med"/>
              <a:tailEnd type="none" w="med" len="med"/>
            </a:ln>
          </p:spPr>
        </p:sp>
        <p:sp>
          <p:nvSpPr>
            <p:cNvPr id="101485" name="直接连接符 101484"/>
            <p:cNvSpPr/>
            <p:nvPr/>
          </p:nvSpPr>
          <p:spPr>
            <a:xfrm flipH="1">
              <a:off x="3697" y="754"/>
              <a:ext cx="3" cy="816"/>
            </a:xfrm>
            <a:prstGeom prst="line">
              <a:avLst/>
            </a:prstGeom>
            <a:ln w="28575" cap="flat" cmpd="sng">
              <a:solidFill>
                <a:srgbClr val="FFCC00"/>
              </a:solidFill>
              <a:prstDash val="solid"/>
              <a:headEnd type="none" w="med" len="med"/>
              <a:tailEnd type="none" w="med" len="med"/>
            </a:ln>
          </p:spPr>
        </p:sp>
        <p:sp>
          <p:nvSpPr>
            <p:cNvPr id="101486" name="直接连接符 101485"/>
            <p:cNvSpPr/>
            <p:nvPr/>
          </p:nvSpPr>
          <p:spPr>
            <a:xfrm>
              <a:off x="5156" y="754"/>
              <a:ext cx="0" cy="412"/>
            </a:xfrm>
            <a:prstGeom prst="line">
              <a:avLst/>
            </a:prstGeom>
            <a:ln w="28575" cap="flat" cmpd="sng">
              <a:solidFill>
                <a:srgbClr val="FFCC00"/>
              </a:solidFill>
              <a:prstDash val="solid"/>
              <a:headEnd type="none" w="med" len="med"/>
              <a:tailEnd type="none" w="med" len="med"/>
            </a:ln>
          </p:spPr>
        </p:sp>
        <p:sp>
          <p:nvSpPr>
            <p:cNvPr id="101487" name="直接连接符 101486"/>
            <p:cNvSpPr/>
            <p:nvPr/>
          </p:nvSpPr>
          <p:spPr>
            <a:xfrm flipV="1">
              <a:off x="5156" y="1235"/>
              <a:ext cx="0" cy="343"/>
            </a:xfrm>
            <a:prstGeom prst="line">
              <a:avLst/>
            </a:prstGeom>
            <a:ln w="28575" cap="flat" cmpd="sng">
              <a:solidFill>
                <a:srgbClr val="FFCC00"/>
              </a:solidFill>
              <a:prstDash val="solid"/>
              <a:headEnd type="none" w="med" len="med"/>
              <a:tailEnd type="none" w="med" len="med"/>
            </a:ln>
          </p:spPr>
        </p:sp>
        <p:sp>
          <p:nvSpPr>
            <p:cNvPr id="101488" name="文本框 101487"/>
            <p:cNvSpPr txBox="1"/>
            <p:nvPr/>
          </p:nvSpPr>
          <p:spPr>
            <a:xfrm>
              <a:off x="4604" y="391"/>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sp>
          <p:nvSpPr>
            <p:cNvPr id="101489" name="文本框 101488"/>
            <p:cNvSpPr txBox="1"/>
            <p:nvPr/>
          </p:nvSpPr>
          <p:spPr>
            <a:xfrm>
              <a:off x="5330" y="981"/>
              <a:ext cx="265"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C</a:t>
              </a:r>
            </a:p>
          </p:txBody>
        </p:sp>
        <p:grpSp>
          <p:nvGrpSpPr>
            <p:cNvPr id="101490" name="组合 101489"/>
            <p:cNvGrpSpPr/>
            <p:nvPr/>
          </p:nvGrpSpPr>
          <p:grpSpPr>
            <a:xfrm>
              <a:off x="4876" y="346"/>
              <a:ext cx="238" cy="341"/>
              <a:chOff x="1803" y="2594"/>
              <a:chExt cx="165" cy="238"/>
            </a:xfrm>
          </p:grpSpPr>
          <p:sp>
            <p:nvSpPr>
              <p:cNvPr id="101491" name="文本框 101490"/>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01492" name="直接连接符 101491"/>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01493" name="文本框 101492"/>
            <p:cNvSpPr txBox="1"/>
            <p:nvPr/>
          </p:nvSpPr>
          <p:spPr>
            <a:xfrm>
              <a:off x="3742" y="709"/>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01494" name="文本框 101493"/>
            <p:cNvSpPr txBox="1"/>
            <p:nvPr/>
          </p:nvSpPr>
          <p:spPr>
            <a:xfrm>
              <a:off x="3787" y="1253"/>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01495" name="矩形 101494"/>
            <p:cNvSpPr/>
            <p:nvPr/>
          </p:nvSpPr>
          <p:spPr>
            <a:xfrm>
              <a:off x="4559" y="708"/>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sp>
        <p:nvSpPr>
          <p:cNvPr id="101497" name="左大括号 101496"/>
          <p:cNvSpPr/>
          <p:nvPr/>
        </p:nvSpPr>
        <p:spPr>
          <a:xfrm>
            <a:off x="900430" y="2421255"/>
            <a:ext cx="73025" cy="1512570"/>
          </a:xfrm>
          <a:prstGeom prst="leftBrace">
            <a:avLst>
              <a:gd name="adj1" fmla="val 172644"/>
              <a:gd name="adj2" fmla="val 50000"/>
            </a:avLst>
          </a:prstGeom>
          <a:noFill/>
          <a:ln w="28575" cap="flat" cmpd="sng">
            <a:solidFill>
              <a:srgbClr val="FF0000"/>
            </a:solidFill>
            <a:prstDash val="solid"/>
            <a:headEnd type="none" w="med" len="med"/>
            <a:tailEnd type="none" w="med" len="med"/>
          </a:ln>
        </p:spPr>
        <p:txBody>
          <a:bodyPr/>
          <a:lstStyle/>
          <a:p>
            <a:endParaRPr lang="zh-CN" altLang="en-US"/>
          </a:p>
        </p:txBody>
      </p:sp>
      <p:sp>
        <p:nvSpPr>
          <p:cNvPr id="101499" name="文本框 101498"/>
          <p:cNvSpPr txBox="1"/>
          <p:nvPr/>
        </p:nvSpPr>
        <p:spPr>
          <a:xfrm>
            <a:off x="611188" y="1125538"/>
            <a:ext cx="503237" cy="579437"/>
          </a:xfrm>
          <a:prstGeom prst="rect">
            <a:avLst/>
          </a:prstGeom>
          <a:noFill/>
          <a:ln w="9525">
            <a:noFill/>
          </a:ln>
        </p:spPr>
        <p:txBody>
          <a:bodyPr>
            <a:spAutoFit/>
          </a:bodyPr>
          <a:lstStyle/>
          <a:p>
            <a:pPr lvl="0">
              <a:spcBef>
                <a:spcPct val="50000"/>
              </a:spcBef>
            </a:pPr>
            <a:r>
              <a:rPr lang="zh-CN" altLang="en-US" sz="3200" b="1" dirty="0">
                <a:solidFill>
                  <a:schemeClr val="bg1"/>
                </a:solidFill>
                <a:latin typeface="Arial" panose="020B0604020202020204" pitchFamily="34" charset="0"/>
                <a:ea typeface="宋体" panose="02010600030101010101" pitchFamily="2" charset="-122"/>
              </a:rPr>
              <a:t>例</a:t>
            </a:r>
          </a:p>
        </p:txBody>
      </p:sp>
      <p:sp>
        <p:nvSpPr>
          <p:cNvPr id="101500" name="文本框 101499"/>
          <p:cNvSpPr txBox="1"/>
          <p:nvPr/>
        </p:nvSpPr>
        <p:spPr>
          <a:xfrm>
            <a:off x="1258888" y="1125538"/>
            <a:ext cx="1657350" cy="518160"/>
          </a:xfrm>
          <a:prstGeom prst="rect">
            <a:avLst/>
          </a:prstGeom>
          <a:noFill/>
          <a:ln w="28575" cap="flat" cmpd="sng">
            <a:solidFill>
              <a:srgbClr val="00CCFF"/>
            </a:solidFill>
            <a:prstDash val="solid"/>
            <a:miter/>
            <a:headEnd type="none" w="med" len="med"/>
            <a:tailEnd type="none" w="med" len="med"/>
          </a:ln>
        </p:spPr>
        <p:txBody>
          <a:bodyPr>
            <a:spAutoFit/>
          </a:bodyPr>
          <a:lstStyle/>
          <a:p>
            <a:pPr lvl="0">
              <a:spcBef>
                <a:spcPct val="50000"/>
              </a:spcBef>
            </a:pPr>
            <a:r>
              <a:rPr lang="en-US" altLang="zh-CN" sz="2800" b="0" i="1" dirty="0">
                <a:solidFill>
                  <a:schemeClr val="accent2"/>
                </a:solidFill>
                <a:latin typeface="Times New Roman" panose="02020603050405020304" pitchFamily="18" charset="0"/>
                <a:ea typeface="楷体_GB2312" pitchFamily="49" charset="-122"/>
              </a:rPr>
              <a:t>RC</a:t>
            </a:r>
            <a:r>
              <a:rPr lang="zh-CN" altLang="en-US" sz="2800" b="1" dirty="0">
                <a:solidFill>
                  <a:schemeClr val="accent2"/>
                </a:solidFill>
                <a:latin typeface="Arial" panose="020B0604020202020204" pitchFamily="34" charset="0"/>
                <a:ea typeface="楷体_GB2312" pitchFamily="49" charset="-122"/>
              </a:rPr>
              <a:t>电路</a:t>
            </a:r>
          </a:p>
        </p:txBody>
      </p:sp>
      <p:grpSp>
        <p:nvGrpSpPr>
          <p:cNvPr id="101507" name="组合 101506"/>
          <p:cNvGrpSpPr/>
          <p:nvPr/>
        </p:nvGrpSpPr>
        <p:grpSpPr>
          <a:xfrm>
            <a:off x="6588125" y="6445250"/>
            <a:ext cx="792163" cy="366713"/>
            <a:chOff x="4649" y="4020"/>
            <a:chExt cx="499" cy="231"/>
          </a:xfrm>
        </p:grpSpPr>
        <p:pic>
          <p:nvPicPr>
            <p:cNvPr id="101508" name="图片 101507"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01509" name="文本框 101508">
              <a:hlinkClick r:id="rId4"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graphicFrame>
        <p:nvGraphicFramePr>
          <p:cNvPr id="16" name="对象 15"/>
          <p:cNvGraphicFramePr/>
          <p:nvPr/>
        </p:nvGraphicFramePr>
        <p:xfrm>
          <a:off x="1181100" y="2371725"/>
          <a:ext cx="2375535" cy="601980"/>
        </p:xfrm>
        <a:graphic>
          <a:graphicData uri="http://schemas.openxmlformats.org/presentationml/2006/ole">
            <mc:AlternateContent xmlns:mc="http://schemas.openxmlformats.org/markup-compatibility/2006">
              <mc:Choice xmlns:v="urn:schemas-microsoft-com:vml" Requires="v">
                <p:oleObj spid="_x0000_s6555" r:id="rId5" imgW="2375535" imgH="601980" progId="Equation.KSEE3">
                  <p:embed/>
                </p:oleObj>
              </mc:Choice>
              <mc:Fallback>
                <p:oleObj r:id="rId5" imgW="2375535" imgH="601980" progId="Equation.KSEE3">
                  <p:embed/>
                  <p:pic>
                    <p:nvPicPr>
                      <p:cNvPr id="0" name="图片 16"/>
                      <p:cNvPicPr/>
                      <p:nvPr/>
                    </p:nvPicPr>
                    <p:blipFill>
                      <a:blip r:embed="rId6"/>
                      <a:stretch>
                        <a:fillRect/>
                      </a:stretch>
                    </p:blipFill>
                    <p:spPr>
                      <a:xfrm>
                        <a:off x="1181100" y="2371725"/>
                        <a:ext cx="2375535" cy="601980"/>
                      </a:xfrm>
                      <a:prstGeom prst="rect">
                        <a:avLst/>
                      </a:prstGeom>
                    </p:spPr>
                  </p:pic>
                </p:oleObj>
              </mc:Fallback>
            </mc:AlternateContent>
          </a:graphicData>
        </a:graphic>
      </p:graphicFrame>
      <p:graphicFrame>
        <p:nvGraphicFramePr>
          <p:cNvPr id="20" name="对象 19"/>
          <p:cNvGraphicFramePr/>
          <p:nvPr>
            <p:extLst>
              <p:ext uri="{D42A27DB-BD31-4B8C-83A1-F6EECF244321}">
                <p14:modId xmlns:p14="http://schemas.microsoft.com/office/powerpoint/2010/main" val="2058255785"/>
              </p:ext>
            </p:extLst>
          </p:nvPr>
        </p:nvGraphicFramePr>
        <p:xfrm>
          <a:off x="1114425" y="3270885"/>
          <a:ext cx="2233439" cy="950278"/>
        </p:xfrm>
        <a:graphic>
          <a:graphicData uri="http://schemas.openxmlformats.org/presentationml/2006/ole">
            <mc:AlternateContent xmlns:mc="http://schemas.openxmlformats.org/markup-compatibility/2006">
              <mc:Choice xmlns:v="urn:schemas-microsoft-com:vml" Requires="v">
                <p:oleObj spid="_x0000_s6556" r:id="rId7" imgW="1693545" imgH="935990" progId="Equation.KSEE3">
                  <p:embed/>
                </p:oleObj>
              </mc:Choice>
              <mc:Fallback>
                <p:oleObj r:id="rId7" imgW="1693545" imgH="935990" progId="Equation.KSEE3">
                  <p:embed/>
                  <p:pic>
                    <p:nvPicPr>
                      <p:cNvPr id="0" name="图片 20"/>
                      <p:cNvPicPr/>
                      <p:nvPr/>
                    </p:nvPicPr>
                    <p:blipFill>
                      <a:blip r:embed="rId8"/>
                      <a:stretch>
                        <a:fillRect/>
                      </a:stretch>
                    </p:blipFill>
                    <p:spPr>
                      <a:xfrm>
                        <a:off x="1114425" y="3270885"/>
                        <a:ext cx="2233439" cy="950278"/>
                      </a:xfrm>
                      <a:prstGeom prst="rect">
                        <a:avLst/>
                      </a:prstGeom>
                    </p:spPr>
                  </p:pic>
                </p:oleObj>
              </mc:Fallback>
            </mc:AlternateContent>
          </a:graphicData>
        </a:graphic>
      </p:graphicFrame>
      <p:graphicFrame>
        <p:nvGraphicFramePr>
          <p:cNvPr id="22" name="对象 21"/>
          <p:cNvGraphicFramePr/>
          <p:nvPr>
            <p:extLst>
              <p:ext uri="{D42A27DB-BD31-4B8C-83A1-F6EECF244321}">
                <p14:modId xmlns:p14="http://schemas.microsoft.com/office/powerpoint/2010/main" val="589280993"/>
              </p:ext>
            </p:extLst>
          </p:nvPr>
        </p:nvGraphicFramePr>
        <p:xfrm>
          <a:off x="4725569" y="2673923"/>
          <a:ext cx="3248011" cy="1079942"/>
        </p:xfrm>
        <a:graphic>
          <a:graphicData uri="http://schemas.openxmlformats.org/presentationml/2006/ole">
            <mc:AlternateContent xmlns:mc="http://schemas.openxmlformats.org/markup-compatibility/2006">
              <mc:Choice xmlns:v="urn:schemas-microsoft-com:vml" Requires="v">
                <p:oleObj spid="_x0000_s6557" r:id="rId9" imgW="2808605" imgH="1054735" progId="Equation.KSEE3">
                  <p:embed/>
                </p:oleObj>
              </mc:Choice>
              <mc:Fallback>
                <p:oleObj r:id="rId9" imgW="2808605" imgH="1054735" progId="Equation.KSEE3">
                  <p:embed/>
                  <p:pic>
                    <p:nvPicPr>
                      <p:cNvPr id="0" name="图片 22"/>
                      <p:cNvPicPr/>
                      <p:nvPr/>
                    </p:nvPicPr>
                    <p:blipFill>
                      <a:blip r:embed="rId10"/>
                      <a:stretch>
                        <a:fillRect/>
                      </a:stretch>
                    </p:blipFill>
                    <p:spPr>
                      <a:xfrm>
                        <a:off x="4725569" y="2673923"/>
                        <a:ext cx="3248011" cy="1079942"/>
                      </a:xfrm>
                      <a:prstGeom prst="rect">
                        <a:avLst/>
                      </a:prstGeom>
                    </p:spPr>
                  </p:pic>
                </p:oleObj>
              </mc:Fallback>
            </mc:AlternateContent>
          </a:graphicData>
        </a:graphic>
      </p:graphicFrame>
      <p:graphicFrame>
        <p:nvGraphicFramePr>
          <p:cNvPr id="24" name="对象 23"/>
          <p:cNvGraphicFramePr/>
          <p:nvPr>
            <p:extLst>
              <p:ext uri="{D42A27DB-BD31-4B8C-83A1-F6EECF244321}">
                <p14:modId xmlns:p14="http://schemas.microsoft.com/office/powerpoint/2010/main" val="2095353086"/>
              </p:ext>
            </p:extLst>
          </p:nvPr>
        </p:nvGraphicFramePr>
        <p:xfrm>
          <a:off x="3790319" y="4259897"/>
          <a:ext cx="4090988" cy="960755"/>
        </p:xfrm>
        <a:graphic>
          <a:graphicData uri="http://schemas.openxmlformats.org/presentationml/2006/ole">
            <mc:AlternateContent xmlns:mc="http://schemas.openxmlformats.org/markup-compatibility/2006">
              <mc:Choice xmlns:v="urn:schemas-microsoft-com:vml" Requires="v">
                <p:oleObj spid="_x0000_s6558" r:id="rId11" imgW="3319780" imgH="1079500" progId="Equation.KSEE3">
                  <p:embed/>
                </p:oleObj>
              </mc:Choice>
              <mc:Fallback>
                <p:oleObj r:id="rId11" imgW="3319780" imgH="1079500" progId="Equation.KSEE3">
                  <p:embed/>
                  <p:pic>
                    <p:nvPicPr>
                      <p:cNvPr id="0" name="图片 24"/>
                      <p:cNvPicPr/>
                      <p:nvPr/>
                    </p:nvPicPr>
                    <p:blipFill>
                      <a:blip r:embed="rId12"/>
                      <a:stretch>
                        <a:fillRect/>
                      </a:stretch>
                    </p:blipFill>
                    <p:spPr>
                      <a:xfrm>
                        <a:off x="3790319" y="4259897"/>
                        <a:ext cx="4090988" cy="960755"/>
                      </a:xfrm>
                      <a:prstGeom prst="rect">
                        <a:avLst/>
                      </a:prstGeom>
                    </p:spPr>
                  </p:pic>
                </p:oleObj>
              </mc:Fallback>
            </mc:AlternateContent>
          </a:graphicData>
        </a:graphic>
      </p:graphicFrame>
      <p:graphicFrame>
        <p:nvGraphicFramePr>
          <p:cNvPr id="26" name="对象 25"/>
          <p:cNvGraphicFramePr/>
          <p:nvPr>
            <p:extLst>
              <p:ext uri="{D42A27DB-BD31-4B8C-83A1-F6EECF244321}">
                <p14:modId xmlns:p14="http://schemas.microsoft.com/office/powerpoint/2010/main" val="2299025509"/>
              </p:ext>
            </p:extLst>
          </p:nvPr>
        </p:nvGraphicFramePr>
        <p:xfrm>
          <a:off x="2658017" y="5484019"/>
          <a:ext cx="3978275" cy="1177925"/>
        </p:xfrm>
        <a:graphic>
          <a:graphicData uri="http://schemas.openxmlformats.org/presentationml/2006/ole">
            <mc:AlternateContent xmlns:mc="http://schemas.openxmlformats.org/markup-compatibility/2006">
              <mc:Choice xmlns:v="urn:schemas-microsoft-com:vml" Requires="v">
                <p:oleObj spid="_x0000_s6559" r:id="rId13" imgW="3113405" imgH="1120140" progId="Equation.KSEE3">
                  <p:embed/>
                </p:oleObj>
              </mc:Choice>
              <mc:Fallback>
                <p:oleObj r:id="rId13" imgW="3113405" imgH="1120140" progId="Equation.KSEE3">
                  <p:embed/>
                  <p:pic>
                    <p:nvPicPr>
                      <p:cNvPr id="0" name="图片 26"/>
                      <p:cNvPicPr/>
                      <p:nvPr/>
                    </p:nvPicPr>
                    <p:blipFill>
                      <a:blip r:embed="rId14"/>
                      <a:stretch>
                        <a:fillRect/>
                      </a:stretch>
                    </p:blipFill>
                    <p:spPr>
                      <a:xfrm>
                        <a:off x="2658017" y="5484019"/>
                        <a:ext cx="3978275" cy="1177925"/>
                      </a:xfrm>
                      <a:prstGeom prst="rect">
                        <a:avLst/>
                      </a:prstGeom>
                    </p:spPr>
                  </p:pic>
                </p:oleObj>
              </mc:Fallback>
            </mc:AlternateContent>
          </a:graphicData>
        </a:graphic>
      </p:graphicFrame>
      <p:sp>
        <p:nvSpPr>
          <p:cNvPr id="49"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5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101496"/>
                                        </p:tgtEl>
                                        <p:attrNameLst>
                                          <p:attrName>style.visibility</p:attrName>
                                        </p:attrNameLst>
                                      </p:cBhvr>
                                      <p:to>
                                        <p:strVal val="visible"/>
                                      </p:to>
                                    </p:set>
                                    <p:animEffect transition="in" filter="blinds(horizontal)">
                                      <p:cBhvr>
                                        <p:cTn id="11" dur="500"/>
                                        <p:tgtEl>
                                          <p:spTgt spid="10149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01422"/>
                                        </p:tgtEl>
                                        <p:attrNameLst>
                                          <p:attrName>style.visibility</p:attrName>
                                        </p:attrNameLst>
                                      </p:cBhvr>
                                      <p:to>
                                        <p:strVal val="visible"/>
                                      </p:to>
                                    </p:set>
                                    <p:anim calcmode="lin" valueType="num">
                                      <p:cBhvr additive="base">
                                        <p:cTn id="16" dur="500" fill="hold"/>
                                        <p:tgtEl>
                                          <p:spTgt spid="101422"/>
                                        </p:tgtEl>
                                        <p:attrNameLst>
                                          <p:attrName>ppt_x</p:attrName>
                                        </p:attrNameLst>
                                      </p:cBhvr>
                                      <p:tavLst>
                                        <p:tav tm="0">
                                          <p:val>
                                            <p:strVal val="0-#ppt_w/2"/>
                                          </p:val>
                                        </p:tav>
                                        <p:tav tm="100000">
                                          <p:val>
                                            <p:strVal val="#ppt_x"/>
                                          </p:val>
                                        </p:tav>
                                      </p:tavLst>
                                    </p:anim>
                                    <p:anim calcmode="lin" valueType="num">
                                      <p:cBhvr additive="base">
                                        <p:cTn id="17" dur="500" fill="hold"/>
                                        <p:tgtEl>
                                          <p:spTgt spid="101422"/>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0149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nodeType="clickEffect">
                                  <p:stCondLst>
                                    <p:cond delay="0"/>
                                  </p:stCondLst>
                                  <p:childTnLst>
                                    <p:set>
                                      <p:cBhvr>
                                        <p:cTn id="33" dur="1" fill="hold">
                                          <p:stCondLst>
                                            <p:cond delay="0"/>
                                          </p:stCondLst>
                                        </p:cTn>
                                        <p:tgtEl>
                                          <p:spTgt spid="101421"/>
                                        </p:tgtEl>
                                        <p:attrNameLst>
                                          <p:attrName>style.visibility</p:attrName>
                                        </p:attrNameLst>
                                      </p:cBhvr>
                                      <p:to>
                                        <p:strVal val="visible"/>
                                      </p:to>
                                    </p:set>
                                    <p:animEffect transition="in" filter="slide(fromLeft)">
                                      <p:cBhvr>
                                        <p:cTn id="34" dur="500"/>
                                        <p:tgtEl>
                                          <p:spTgt spid="101421"/>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1426"/>
                                        </p:tgtEl>
                                        <p:attrNameLst>
                                          <p:attrName>style.visibility</p:attrName>
                                        </p:attrNameLst>
                                      </p:cBhvr>
                                      <p:to>
                                        <p:strVal val="visible"/>
                                      </p:to>
                                    </p:set>
                                    <p:anim calcmode="lin" valueType="num">
                                      <p:cBhvr additive="base">
                                        <p:cTn id="43" dur="500" fill="hold"/>
                                        <p:tgtEl>
                                          <p:spTgt spid="101426"/>
                                        </p:tgtEl>
                                        <p:attrNameLst>
                                          <p:attrName>ppt_x</p:attrName>
                                        </p:attrNameLst>
                                      </p:cBhvr>
                                      <p:tavLst>
                                        <p:tav tm="0">
                                          <p:val>
                                            <p:strVal val="0-#ppt_w/2"/>
                                          </p:val>
                                        </p:tav>
                                        <p:tav tm="100000">
                                          <p:val>
                                            <p:strVal val="#ppt_x"/>
                                          </p:val>
                                        </p:tav>
                                      </p:tavLst>
                                    </p:anim>
                                    <p:anim calcmode="lin" valueType="num">
                                      <p:cBhvr additive="base">
                                        <p:cTn id="44" dur="500" fill="hold"/>
                                        <p:tgtEl>
                                          <p:spTgt spid="101426"/>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nodeType="clickEffect">
                                  <p:stCondLst>
                                    <p:cond delay="0"/>
                                  </p:stCondLst>
                                  <p:childTnLst>
                                    <p:set>
                                      <p:cBhvr>
                                        <p:cTn id="52" dur="1" fill="hold">
                                          <p:stCondLst>
                                            <p:cond delay="0"/>
                                          </p:stCondLst>
                                        </p:cTn>
                                        <p:tgtEl>
                                          <p:spTgt spid="101457"/>
                                        </p:tgtEl>
                                        <p:attrNameLst>
                                          <p:attrName>style.visibility</p:attrName>
                                        </p:attrNameLst>
                                      </p:cBhvr>
                                      <p:to>
                                        <p:strVal val="visible"/>
                                      </p:to>
                                    </p:set>
                                    <p:animEffect transition="in" filter="slide(fromLeft)">
                                      <p:cBhvr>
                                        <p:cTn id="53" dur="500"/>
                                        <p:tgtEl>
                                          <p:spTgt spid="101457"/>
                                        </p:tgtEl>
                                      </p:cBhvr>
                                    </p:animEffec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22" grpId="0"/>
      <p:bldP spid="101426" grpId="0"/>
      <p:bldP spid="101497" grpId="0" animBg="1"/>
      <p:bldP spid="10150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317" name="右箭头 95316"/>
          <p:cNvSpPr/>
          <p:nvPr/>
        </p:nvSpPr>
        <p:spPr>
          <a:xfrm>
            <a:off x="3572135" y="3345338"/>
            <a:ext cx="649287" cy="367983"/>
          </a:xfrm>
          <a:prstGeom prst="rightArrow">
            <a:avLst>
              <a:gd name="adj1" fmla="val 50000"/>
              <a:gd name="adj2" fmla="val 113611"/>
            </a:avLst>
          </a:prstGeom>
          <a:solidFill>
            <a:srgbClr val="0099FF"/>
          </a:solidFill>
          <a:ln w="9525">
            <a:noFill/>
          </a:ln>
        </p:spPr>
        <p:txBody>
          <a:bodyPr/>
          <a:lstStyle/>
          <a:p>
            <a:endParaRPr lang="zh-CN" altLang="en-US"/>
          </a:p>
        </p:txBody>
      </p:sp>
      <p:sp>
        <p:nvSpPr>
          <p:cNvPr id="95366" name="文本框 95365"/>
          <p:cNvSpPr txBox="1"/>
          <p:nvPr/>
        </p:nvSpPr>
        <p:spPr>
          <a:xfrm>
            <a:off x="468313" y="1802130"/>
            <a:ext cx="4897437" cy="519113"/>
          </a:xfrm>
          <a:prstGeom prst="rect">
            <a:avLst/>
          </a:prstGeom>
          <a:noFill/>
          <a:ln w="9525">
            <a:noFill/>
          </a:ln>
        </p:spPr>
        <p:txBody>
          <a:bodyPr>
            <a:spAutoFit/>
          </a:bodyPr>
          <a:lstStyle/>
          <a:p>
            <a:pPr lvl="0">
              <a:spcBef>
                <a:spcPct val="50000"/>
              </a:spcBef>
            </a:pPr>
            <a:r>
              <a:rPr lang="zh-CN" altLang="en-US" sz="2800" b="1" dirty="0">
                <a:solidFill>
                  <a:schemeClr val="tx1"/>
                </a:solidFill>
                <a:latin typeface="Arial" panose="020B0604020202020204" pitchFamily="34" charset="0"/>
                <a:ea typeface="楷体_GB2312" pitchFamily="49" charset="-122"/>
              </a:rPr>
              <a:t>应用</a:t>
            </a:r>
            <a:r>
              <a:rPr lang="en-US" altLang="zh-CN" sz="2800" b="0">
                <a:solidFill>
                  <a:schemeClr val="tx1"/>
                </a:solidFill>
                <a:latin typeface="Times New Roman" panose="02020603050405020304" pitchFamily="18" charset="0"/>
                <a:ea typeface="仿宋_GB2312" pitchFamily="49" charset="-122"/>
              </a:rPr>
              <a:t>KVL</a:t>
            </a:r>
            <a:r>
              <a:rPr lang="zh-CN" altLang="en-US" sz="2800" b="1" dirty="0">
                <a:solidFill>
                  <a:schemeClr val="tx1"/>
                </a:solidFill>
                <a:latin typeface="Arial" panose="020B0604020202020204" pitchFamily="34" charset="0"/>
                <a:ea typeface="楷体_GB2312" pitchFamily="49" charset="-122"/>
              </a:rPr>
              <a:t>和电感的</a:t>
            </a:r>
            <a:r>
              <a:rPr lang="en-US" altLang="zh-CN" sz="2800" b="0">
                <a:solidFill>
                  <a:schemeClr val="tx1"/>
                </a:solidFill>
                <a:latin typeface="Times New Roman" panose="02020603050405020304" pitchFamily="18" charset="0"/>
                <a:ea typeface="仿宋_GB2312" pitchFamily="49" charset="-122"/>
              </a:rPr>
              <a:t>VCR</a:t>
            </a:r>
            <a:r>
              <a:rPr lang="zh-CN" altLang="en-US" sz="2800" b="1" dirty="0">
                <a:solidFill>
                  <a:schemeClr val="tx1"/>
                </a:solidFill>
                <a:latin typeface="Arial" panose="020B0604020202020204" pitchFamily="34" charset="0"/>
                <a:ea typeface="楷体_GB2312" pitchFamily="49" charset="-122"/>
              </a:rPr>
              <a:t>得</a:t>
            </a:r>
            <a:r>
              <a:rPr lang="zh-CN" altLang="en-US" sz="2800" b="1" dirty="0">
                <a:solidFill>
                  <a:schemeClr val="tx1"/>
                </a:solidFill>
                <a:latin typeface="Arial" panose="020B0604020202020204" pitchFamily="34" charset="0"/>
                <a:ea typeface="仿宋_GB2312" pitchFamily="49" charset="-122"/>
              </a:rPr>
              <a:t>：</a:t>
            </a:r>
          </a:p>
        </p:txBody>
      </p:sp>
      <p:sp>
        <p:nvSpPr>
          <p:cNvPr id="95368" name="文本框 95367"/>
          <p:cNvSpPr txBox="1"/>
          <p:nvPr/>
        </p:nvSpPr>
        <p:spPr>
          <a:xfrm>
            <a:off x="539750" y="4250055"/>
            <a:ext cx="3816350" cy="519113"/>
          </a:xfrm>
          <a:prstGeom prst="rect">
            <a:avLst/>
          </a:prstGeom>
          <a:noFill/>
          <a:ln w="9525">
            <a:noFill/>
          </a:ln>
        </p:spPr>
        <p:txBody>
          <a:bodyPr>
            <a:spAutoFit/>
          </a:bodyPr>
          <a:lstStyle/>
          <a:p>
            <a:pPr lvl="0">
              <a:spcBef>
                <a:spcPct val="50000"/>
              </a:spcBef>
            </a:pPr>
            <a:r>
              <a:rPr lang="zh-CN" altLang="en-US" sz="2800" b="1" dirty="0">
                <a:solidFill>
                  <a:schemeClr val="tx1"/>
                </a:solidFill>
                <a:latin typeface="Arial" panose="020B0604020202020204" pitchFamily="34" charset="0"/>
                <a:ea typeface="楷体_GB2312" pitchFamily="49" charset="-122"/>
              </a:rPr>
              <a:t>若以电感电压为变量：</a:t>
            </a:r>
          </a:p>
        </p:txBody>
      </p:sp>
      <p:sp>
        <p:nvSpPr>
          <p:cNvPr id="95370" name="右箭头 95369"/>
          <p:cNvSpPr/>
          <p:nvPr/>
        </p:nvSpPr>
        <p:spPr>
          <a:xfrm>
            <a:off x="1962150" y="5659754"/>
            <a:ext cx="612775" cy="289525"/>
          </a:xfrm>
          <a:prstGeom prst="rightArrow">
            <a:avLst>
              <a:gd name="adj1" fmla="val 50000"/>
              <a:gd name="adj2" fmla="val 126111"/>
            </a:avLst>
          </a:prstGeom>
          <a:solidFill>
            <a:srgbClr val="0099FF"/>
          </a:solidFill>
          <a:ln w="9525">
            <a:noFill/>
          </a:ln>
        </p:spPr>
        <p:txBody>
          <a:bodyPr/>
          <a:lstStyle/>
          <a:p>
            <a:endParaRPr lang="zh-CN" altLang="en-US"/>
          </a:p>
        </p:txBody>
      </p:sp>
      <p:grpSp>
        <p:nvGrpSpPr>
          <p:cNvPr id="95408" name="组合 95407"/>
          <p:cNvGrpSpPr/>
          <p:nvPr/>
        </p:nvGrpSpPr>
        <p:grpSpPr>
          <a:xfrm>
            <a:off x="5435600" y="937895"/>
            <a:ext cx="2735263" cy="1966913"/>
            <a:chOff x="3697" y="391"/>
            <a:chExt cx="1723" cy="1239"/>
          </a:xfrm>
        </p:grpSpPr>
        <p:sp>
          <p:nvSpPr>
            <p:cNvPr id="95384" name="文本框 95383"/>
            <p:cNvSpPr txBox="1"/>
            <p:nvPr/>
          </p:nvSpPr>
          <p:spPr>
            <a:xfrm>
              <a:off x="4028" y="436"/>
              <a:ext cx="703"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&gt;</a:t>
              </a:r>
              <a:r>
                <a:rPr lang="en-US" altLang="zh-CN" sz="2800" b="0">
                  <a:solidFill>
                    <a:schemeClr val="accent2"/>
                  </a:solidFill>
                  <a:latin typeface="Times New Roman" panose="02020603050405020304" pitchFamily="18" charset="0"/>
                  <a:ea typeface="Times New Roman" panose="02020603050405020304" pitchFamily="18" charset="0"/>
                </a:rPr>
                <a:t>0</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95385" name="椭圆 95384"/>
            <p:cNvSpPr/>
            <p:nvPr/>
          </p:nvSpPr>
          <p:spPr>
            <a:xfrm>
              <a:off x="3697" y="1026"/>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95386" name="组合 95385"/>
            <p:cNvGrpSpPr/>
            <p:nvPr/>
          </p:nvGrpSpPr>
          <p:grpSpPr>
            <a:xfrm>
              <a:off x="4876" y="753"/>
              <a:ext cx="367" cy="877"/>
              <a:chOff x="1576" y="1278"/>
              <a:chExt cx="253" cy="612"/>
            </a:xfrm>
          </p:grpSpPr>
          <p:grpSp>
            <p:nvGrpSpPr>
              <p:cNvPr id="95387" name="组合 95386"/>
              <p:cNvGrpSpPr/>
              <p:nvPr/>
            </p:nvGrpSpPr>
            <p:grpSpPr>
              <a:xfrm>
                <a:off x="1658" y="1278"/>
                <a:ext cx="171" cy="612"/>
                <a:chOff x="1658" y="1278"/>
                <a:chExt cx="171" cy="612"/>
              </a:xfrm>
            </p:grpSpPr>
            <p:sp>
              <p:nvSpPr>
                <p:cNvPr id="95388" name="文本框 95387"/>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95389" name="文本框 95388"/>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95390" name="文本框 95389"/>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95391" name="文本框 95390"/>
            <p:cNvSpPr txBox="1"/>
            <p:nvPr/>
          </p:nvSpPr>
          <p:spPr>
            <a:xfrm>
              <a:off x="4059" y="1026"/>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95392" name="直接连接符 95391"/>
            <p:cNvSpPr/>
            <p:nvPr/>
          </p:nvSpPr>
          <p:spPr>
            <a:xfrm>
              <a:off x="3881" y="799"/>
              <a:ext cx="1448" cy="0"/>
            </a:xfrm>
            <a:prstGeom prst="line">
              <a:avLst/>
            </a:prstGeom>
            <a:ln w="28575" cap="flat" cmpd="sng">
              <a:solidFill>
                <a:srgbClr val="FFCC00"/>
              </a:solidFill>
              <a:prstDash val="solid"/>
              <a:headEnd type="none" w="med" len="med"/>
              <a:tailEnd type="none" w="med" len="med"/>
            </a:ln>
          </p:spPr>
        </p:sp>
        <p:sp>
          <p:nvSpPr>
            <p:cNvPr id="95393" name="直接连接符 95392"/>
            <p:cNvSpPr/>
            <p:nvPr/>
          </p:nvSpPr>
          <p:spPr>
            <a:xfrm>
              <a:off x="3881" y="1623"/>
              <a:ext cx="1456" cy="0"/>
            </a:xfrm>
            <a:prstGeom prst="line">
              <a:avLst/>
            </a:prstGeom>
            <a:ln w="28575" cap="flat" cmpd="sng">
              <a:solidFill>
                <a:srgbClr val="FFCC00"/>
              </a:solidFill>
              <a:prstDash val="solid"/>
              <a:headEnd type="none" w="med" len="med"/>
              <a:tailEnd type="none" w="med" len="med"/>
            </a:ln>
          </p:spPr>
        </p:sp>
        <p:sp>
          <p:nvSpPr>
            <p:cNvPr id="95394" name="直接连接符 95393"/>
            <p:cNvSpPr/>
            <p:nvPr/>
          </p:nvSpPr>
          <p:spPr>
            <a:xfrm flipH="1">
              <a:off x="3878" y="799"/>
              <a:ext cx="3" cy="816"/>
            </a:xfrm>
            <a:prstGeom prst="line">
              <a:avLst/>
            </a:prstGeom>
            <a:ln w="28575" cap="flat" cmpd="sng">
              <a:solidFill>
                <a:srgbClr val="FFCC00"/>
              </a:solidFill>
              <a:prstDash val="solid"/>
              <a:headEnd type="none" w="med" len="med"/>
              <a:tailEnd type="none" w="med" len="med"/>
            </a:ln>
          </p:spPr>
        </p:sp>
        <p:sp>
          <p:nvSpPr>
            <p:cNvPr id="95395" name="直接连接符 95394"/>
            <p:cNvSpPr/>
            <p:nvPr/>
          </p:nvSpPr>
          <p:spPr>
            <a:xfrm flipH="1">
              <a:off x="5329" y="799"/>
              <a:ext cx="8" cy="182"/>
            </a:xfrm>
            <a:prstGeom prst="line">
              <a:avLst/>
            </a:prstGeom>
            <a:ln w="28575" cap="flat" cmpd="sng">
              <a:solidFill>
                <a:srgbClr val="FFCC00"/>
              </a:solidFill>
              <a:prstDash val="solid"/>
              <a:headEnd type="none" w="med" len="med"/>
              <a:tailEnd type="none" w="med" len="med"/>
            </a:ln>
          </p:spPr>
        </p:sp>
        <p:sp>
          <p:nvSpPr>
            <p:cNvPr id="95396" name="直接连接符 95395"/>
            <p:cNvSpPr/>
            <p:nvPr/>
          </p:nvSpPr>
          <p:spPr>
            <a:xfrm flipH="1" flipV="1">
              <a:off x="5329" y="1344"/>
              <a:ext cx="0" cy="272"/>
            </a:xfrm>
            <a:prstGeom prst="line">
              <a:avLst/>
            </a:prstGeom>
            <a:ln w="28575" cap="flat" cmpd="sng">
              <a:solidFill>
                <a:srgbClr val="FFCC00"/>
              </a:solidFill>
              <a:prstDash val="solid"/>
              <a:headEnd type="none" w="med" len="med"/>
              <a:tailEnd type="none" w="med" len="med"/>
            </a:ln>
          </p:spPr>
        </p:sp>
        <p:sp>
          <p:nvSpPr>
            <p:cNvPr id="95397" name="文本框 95396"/>
            <p:cNvSpPr txBox="1"/>
            <p:nvPr/>
          </p:nvSpPr>
          <p:spPr>
            <a:xfrm>
              <a:off x="4785" y="436"/>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95398" name="组合 95397"/>
            <p:cNvGrpSpPr/>
            <p:nvPr/>
          </p:nvGrpSpPr>
          <p:grpSpPr>
            <a:xfrm>
              <a:off x="5057" y="391"/>
              <a:ext cx="238" cy="341"/>
              <a:chOff x="1803" y="2594"/>
              <a:chExt cx="165" cy="238"/>
            </a:xfrm>
          </p:grpSpPr>
          <p:sp>
            <p:nvSpPr>
              <p:cNvPr id="95399" name="文本框 95398"/>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95400" name="直接连接符 95399"/>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95401" name="文本框 95400"/>
            <p:cNvSpPr txBox="1"/>
            <p:nvPr/>
          </p:nvSpPr>
          <p:spPr>
            <a:xfrm>
              <a:off x="3923" y="754"/>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95402" name="文本框 95401"/>
            <p:cNvSpPr txBox="1"/>
            <p:nvPr/>
          </p:nvSpPr>
          <p:spPr>
            <a:xfrm>
              <a:off x="3923" y="1298"/>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95403" name="矩形 95402"/>
            <p:cNvSpPr/>
            <p:nvPr/>
          </p:nvSpPr>
          <p:spPr>
            <a:xfrm>
              <a:off x="4740" y="753"/>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nvGrpSpPr>
            <p:cNvPr id="95404" name="组合 95403"/>
            <p:cNvGrpSpPr/>
            <p:nvPr/>
          </p:nvGrpSpPr>
          <p:grpSpPr>
            <a:xfrm>
              <a:off x="5329" y="981"/>
              <a:ext cx="91" cy="363"/>
              <a:chOff x="2744" y="2931"/>
              <a:chExt cx="57" cy="283"/>
            </a:xfrm>
          </p:grpSpPr>
          <p:sp>
            <p:nvSpPr>
              <p:cNvPr id="95405" name="任意多边形 95404"/>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95406" name="任意多边形 95405"/>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95407" name="任意多边形 95406"/>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grpSp>
      <p:sp>
        <p:nvSpPr>
          <p:cNvPr id="95419" name="文本框 95418"/>
          <p:cNvSpPr txBox="1"/>
          <p:nvPr/>
        </p:nvSpPr>
        <p:spPr>
          <a:xfrm>
            <a:off x="611188" y="1051243"/>
            <a:ext cx="1657350" cy="547687"/>
          </a:xfrm>
          <a:prstGeom prst="rect">
            <a:avLst/>
          </a:prstGeom>
          <a:noFill/>
          <a:ln w="28575" cap="flat" cmpd="sng">
            <a:solidFill>
              <a:srgbClr val="00CCFF"/>
            </a:solidFill>
            <a:prstDash val="solid"/>
            <a:miter/>
            <a:headEnd type="none" w="med" len="med"/>
            <a:tailEnd type="none" w="med" len="med"/>
          </a:ln>
        </p:spPr>
        <p:txBody>
          <a:bodyPr>
            <a:spAutoFit/>
          </a:bodyPr>
          <a:lstStyle/>
          <a:p>
            <a:pPr lvl="0">
              <a:spcBef>
                <a:spcPct val="50000"/>
              </a:spcBef>
            </a:pPr>
            <a:r>
              <a:rPr lang="en-US" altLang="zh-CN" sz="2800" b="0" i="1">
                <a:solidFill>
                  <a:schemeClr val="accent2"/>
                </a:solidFill>
                <a:latin typeface="Times New Roman" panose="02020603050405020304" pitchFamily="18" charset="0"/>
                <a:ea typeface="楷体_GB2312" pitchFamily="49" charset="-122"/>
              </a:rPr>
              <a:t>RL</a:t>
            </a:r>
            <a:r>
              <a:rPr lang="zh-CN" altLang="en-US" sz="2800" b="1" dirty="0">
                <a:solidFill>
                  <a:schemeClr val="accent2"/>
                </a:solidFill>
                <a:latin typeface="Arial" panose="020B0604020202020204" pitchFamily="34" charset="0"/>
                <a:ea typeface="楷体_GB2312" pitchFamily="49" charset="-122"/>
              </a:rPr>
              <a:t>电路</a:t>
            </a:r>
          </a:p>
        </p:txBody>
      </p:sp>
      <p:sp>
        <p:nvSpPr>
          <p:cNvPr id="95420" name="左大括号 95419"/>
          <p:cNvSpPr/>
          <p:nvPr/>
        </p:nvSpPr>
        <p:spPr>
          <a:xfrm>
            <a:off x="394710" y="2465388"/>
            <a:ext cx="144463" cy="1431925"/>
          </a:xfrm>
          <a:prstGeom prst="leftBrace">
            <a:avLst>
              <a:gd name="adj1" fmla="val 82600"/>
              <a:gd name="adj2" fmla="val 50000"/>
            </a:avLst>
          </a:prstGeom>
          <a:noFill/>
          <a:ln w="28575" cap="flat" cmpd="sng">
            <a:solidFill>
              <a:schemeClr val="bg1"/>
            </a:solidFill>
            <a:prstDash val="solid"/>
            <a:headEnd type="none" w="med" len="med"/>
            <a:tailEnd type="none" w="med" len="med"/>
          </a:ln>
        </p:spPr>
        <p:txBody>
          <a:bodyPr/>
          <a:lstStyle/>
          <a:p>
            <a:endParaRPr lang="zh-CN" altLang="en-US"/>
          </a:p>
        </p:txBody>
      </p:sp>
      <p:graphicFrame>
        <p:nvGraphicFramePr>
          <p:cNvPr id="2" name="对象 1"/>
          <p:cNvGraphicFramePr/>
          <p:nvPr>
            <p:extLst>
              <p:ext uri="{D42A27DB-BD31-4B8C-83A1-F6EECF244321}">
                <p14:modId xmlns:p14="http://schemas.microsoft.com/office/powerpoint/2010/main" val="1184887436"/>
              </p:ext>
            </p:extLst>
          </p:nvPr>
        </p:nvGraphicFramePr>
        <p:xfrm>
          <a:off x="629042" y="2265483"/>
          <a:ext cx="3673475" cy="656590"/>
        </p:xfrm>
        <a:graphic>
          <a:graphicData uri="http://schemas.openxmlformats.org/presentationml/2006/ole">
            <mc:AlternateContent xmlns:mc="http://schemas.openxmlformats.org/markup-compatibility/2006">
              <mc:Choice xmlns:v="urn:schemas-microsoft-com:vml" Requires="v">
                <p:oleObj spid="_x0000_s7497" r:id="rId3" imgW="2740660" imgH="558800" progId="Equation.KSEE3">
                  <p:embed/>
                </p:oleObj>
              </mc:Choice>
              <mc:Fallback>
                <p:oleObj r:id="rId3" imgW="2740660" imgH="558800" progId="Equation.KSEE3">
                  <p:embed/>
                  <p:pic>
                    <p:nvPicPr>
                      <p:cNvPr id="0" name="图片 2"/>
                      <p:cNvPicPr/>
                      <p:nvPr/>
                    </p:nvPicPr>
                    <p:blipFill>
                      <a:blip r:embed="rId4"/>
                      <a:stretch>
                        <a:fillRect/>
                      </a:stretch>
                    </p:blipFill>
                    <p:spPr>
                      <a:xfrm>
                        <a:off x="629042" y="2265483"/>
                        <a:ext cx="3673475" cy="656590"/>
                      </a:xfrm>
                      <a:prstGeom prst="rect">
                        <a:avLst/>
                      </a:prstGeom>
                    </p:spPr>
                  </p:pic>
                </p:oleObj>
              </mc:Fallback>
            </mc:AlternateContent>
          </a:graphicData>
        </a:graphic>
      </p:graphicFrame>
      <p:graphicFrame>
        <p:nvGraphicFramePr>
          <p:cNvPr id="4" name="对象 3"/>
          <p:cNvGraphicFramePr/>
          <p:nvPr>
            <p:extLst>
              <p:ext uri="{D42A27DB-BD31-4B8C-83A1-F6EECF244321}">
                <p14:modId xmlns:p14="http://schemas.microsoft.com/office/powerpoint/2010/main" val="700894442"/>
              </p:ext>
            </p:extLst>
          </p:nvPr>
        </p:nvGraphicFramePr>
        <p:xfrm>
          <a:off x="745731" y="3108166"/>
          <a:ext cx="2178838" cy="842328"/>
        </p:xfrm>
        <a:graphic>
          <a:graphicData uri="http://schemas.openxmlformats.org/presentationml/2006/ole">
            <mc:AlternateContent xmlns:mc="http://schemas.openxmlformats.org/markup-compatibility/2006">
              <mc:Choice xmlns:v="urn:schemas-microsoft-com:vml" Requires="v">
                <p:oleObj spid="_x0000_s7498" r:id="rId5" imgW="2200275" imgH="842645" progId="Equation.KSEE3">
                  <p:embed/>
                </p:oleObj>
              </mc:Choice>
              <mc:Fallback>
                <p:oleObj r:id="rId5" imgW="2200275" imgH="842645" progId="Equation.KSEE3">
                  <p:embed/>
                  <p:pic>
                    <p:nvPicPr>
                      <p:cNvPr id="0" name="图片 4"/>
                      <p:cNvPicPr/>
                      <p:nvPr/>
                    </p:nvPicPr>
                    <p:blipFill>
                      <a:blip r:embed="rId6"/>
                      <a:stretch>
                        <a:fillRect/>
                      </a:stretch>
                    </p:blipFill>
                    <p:spPr>
                      <a:xfrm>
                        <a:off x="745731" y="3108166"/>
                        <a:ext cx="2178838" cy="842328"/>
                      </a:xfrm>
                      <a:prstGeom prst="rect">
                        <a:avLst/>
                      </a:prstGeom>
                    </p:spPr>
                  </p:pic>
                </p:oleObj>
              </mc:Fallback>
            </mc:AlternateContent>
          </a:graphicData>
        </a:graphic>
      </p:graphicFrame>
      <p:graphicFrame>
        <p:nvGraphicFramePr>
          <p:cNvPr id="6" name="对象 5"/>
          <p:cNvGraphicFramePr/>
          <p:nvPr>
            <p:extLst>
              <p:ext uri="{D42A27DB-BD31-4B8C-83A1-F6EECF244321}">
                <p14:modId xmlns:p14="http://schemas.microsoft.com/office/powerpoint/2010/main" val="1034448155"/>
              </p:ext>
            </p:extLst>
          </p:nvPr>
        </p:nvGraphicFramePr>
        <p:xfrm>
          <a:off x="4457700" y="3006726"/>
          <a:ext cx="3713163" cy="890588"/>
        </p:xfrm>
        <a:graphic>
          <a:graphicData uri="http://schemas.openxmlformats.org/presentationml/2006/ole">
            <mc:AlternateContent xmlns:mc="http://schemas.openxmlformats.org/markup-compatibility/2006">
              <mc:Choice xmlns:v="urn:schemas-microsoft-com:vml" Requires="v">
                <p:oleObj spid="_x0000_s7499" r:id="rId7" imgW="2557780" imgH="944245" progId="Equation.KSEE3">
                  <p:embed/>
                </p:oleObj>
              </mc:Choice>
              <mc:Fallback>
                <p:oleObj r:id="rId7" imgW="2557780" imgH="944245" progId="Equation.KSEE3">
                  <p:embed/>
                  <p:pic>
                    <p:nvPicPr>
                      <p:cNvPr id="0" name="图片 6"/>
                      <p:cNvPicPr/>
                      <p:nvPr/>
                    </p:nvPicPr>
                    <p:blipFill>
                      <a:blip r:embed="rId8"/>
                      <a:stretch>
                        <a:fillRect/>
                      </a:stretch>
                    </p:blipFill>
                    <p:spPr>
                      <a:xfrm>
                        <a:off x="4457700" y="3006726"/>
                        <a:ext cx="3713163" cy="890588"/>
                      </a:xfrm>
                      <a:prstGeom prst="rect">
                        <a:avLst/>
                      </a:prstGeom>
                    </p:spPr>
                  </p:pic>
                </p:oleObj>
              </mc:Fallback>
            </mc:AlternateContent>
          </a:graphicData>
        </a:graphic>
      </p:graphicFrame>
      <p:graphicFrame>
        <p:nvGraphicFramePr>
          <p:cNvPr id="8" name="对象 7"/>
          <p:cNvGraphicFramePr/>
          <p:nvPr>
            <p:extLst>
              <p:ext uri="{D42A27DB-BD31-4B8C-83A1-F6EECF244321}">
                <p14:modId xmlns:p14="http://schemas.microsoft.com/office/powerpoint/2010/main" val="3090995970"/>
              </p:ext>
            </p:extLst>
          </p:nvPr>
        </p:nvGraphicFramePr>
        <p:xfrm>
          <a:off x="4382800" y="4212677"/>
          <a:ext cx="3813175" cy="812483"/>
        </p:xfrm>
        <a:graphic>
          <a:graphicData uri="http://schemas.openxmlformats.org/presentationml/2006/ole">
            <mc:AlternateContent xmlns:mc="http://schemas.openxmlformats.org/markup-compatibility/2006">
              <mc:Choice xmlns:v="urn:schemas-microsoft-com:vml" Requires="v">
                <p:oleObj spid="_x0000_s7500" r:id="rId9" imgW="3042285" imgH="1004570" progId="Equation.KSEE3">
                  <p:embed/>
                </p:oleObj>
              </mc:Choice>
              <mc:Fallback>
                <p:oleObj r:id="rId9" imgW="3042285" imgH="1004570" progId="Equation.KSEE3">
                  <p:embed/>
                  <p:pic>
                    <p:nvPicPr>
                      <p:cNvPr id="0" name="图片 8"/>
                      <p:cNvPicPr/>
                      <p:nvPr/>
                    </p:nvPicPr>
                    <p:blipFill>
                      <a:blip r:embed="rId10"/>
                      <a:stretch>
                        <a:fillRect/>
                      </a:stretch>
                    </p:blipFill>
                    <p:spPr>
                      <a:xfrm>
                        <a:off x="4382800" y="4212677"/>
                        <a:ext cx="3813175" cy="812483"/>
                      </a:xfrm>
                      <a:prstGeom prst="rect">
                        <a:avLst/>
                      </a:prstGeom>
                    </p:spPr>
                  </p:pic>
                </p:oleObj>
              </mc:Fallback>
            </mc:AlternateContent>
          </a:graphicData>
        </a:graphic>
      </p:graphicFrame>
      <p:pic>
        <p:nvPicPr>
          <p:cNvPr id="11" name="图片 10"/>
          <p:cNvPicPr>
            <a:picLocks noChangeAspect="1"/>
          </p:cNvPicPr>
          <p:nvPr/>
        </p:nvPicPr>
        <p:blipFill>
          <a:blip r:embed="rId11"/>
          <a:stretch>
            <a:fillRect/>
          </a:stretch>
        </p:blipFill>
        <p:spPr>
          <a:xfrm>
            <a:off x="2771775" y="5296535"/>
            <a:ext cx="2840990" cy="869315"/>
          </a:xfrm>
          <a:prstGeom prst="rect">
            <a:avLst/>
          </a:prstGeom>
        </p:spPr>
      </p:pic>
      <p:sp>
        <p:nvSpPr>
          <p:cNvPr id="38"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
        <p:nvSpPr>
          <p:cNvPr id="3" name="左大括号 2"/>
          <p:cNvSpPr/>
          <p:nvPr/>
        </p:nvSpPr>
        <p:spPr>
          <a:xfrm>
            <a:off x="360114" y="2450783"/>
            <a:ext cx="359271" cy="1323969"/>
          </a:xfrm>
          <a:prstGeom prst="leftBrace">
            <a:avLst/>
          </a:prstGeom>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95419"/>
                                        </p:tgtEl>
                                        <p:attrNameLst>
                                          <p:attrName>style.visibility</p:attrName>
                                        </p:attrNameLst>
                                      </p:cBhvr>
                                      <p:to>
                                        <p:strVal val="visible"/>
                                      </p:to>
                                    </p:set>
                                    <p:anim calcmode="lin" valueType="num">
                                      <p:cBhvr additive="base">
                                        <p:cTn id="7" dur="500" fill="hold"/>
                                        <p:tgtEl>
                                          <p:spTgt spid="95419"/>
                                        </p:tgtEl>
                                        <p:attrNameLst>
                                          <p:attrName>ppt_x</p:attrName>
                                        </p:attrNameLst>
                                      </p:cBhvr>
                                      <p:tavLst>
                                        <p:tav tm="0">
                                          <p:val>
                                            <p:strVal val="#ppt_x"/>
                                          </p:val>
                                        </p:tav>
                                        <p:tav tm="100000">
                                          <p:val>
                                            <p:strVal val="#ppt_x"/>
                                          </p:val>
                                        </p:tav>
                                      </p:tavLst>
                                    </p:anim>
                                    <p:anim calcmode="lin" valueType="num">
                                      <p:cBhvr additive="base">
                                        <p:cTn id="8" dur="500" fill="hold"/>
                                        <p:tgtEl>
                                          <p:spTgt spid="9541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5408"/>
                                        </p:tgtEl>
                                        <p:attrNameLst>
                                          <p:attrName>style.visibility</p:attrName>
                                        </p:attrNameLst>
                                      </p:cBhvr>
                                      <p:to>
                                        <p:strVal val="visible"/>
                                      </p:to>
                                    </p:set>
                                    <p:animEffect transition="in" filter="blinds(horizontal)">
                                      <p:cBhvr>
                                        <p:cTn id="13" dur="500"/>
                                        <p:tgtEl>
                                          <p:spTgt spid="9540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5366"/>
                                        </p:tgtEl>
                                        <p:attrNameLst>
                                          <p:attrName>style.visibility</p:attrName>
                                        </p:attrNameLst>
                                      </p:cBhvr>
                                      <p:to>
                                        <p:strVal val="visible"/>
                                      </p:to>
                                    </p:set>
                                    <p:anim calcmode="lin" valueType="num">
                                      <p:cBhvr additive="base">
                                        <p:cTn id="18" dur="500" fill="hold"/>
                                        <p:tgtEl>
                                          <p:spTgt spid="95366"/>
                                        </p:tgtEl>
                                        <p:attrNameLst>
                                          <p:attrName>ppt_x</p:attrName>
                                        </p:attrNameLst>
                                      </p:cBhvr>
                                      <p:tavLst>
                                        <p:tav tm="0">
                                          <p:val>
                                            <p:strVal val="0-#ppt_w/2"/>
                                          </p:val>
                                        </p:tav>
                                        <p:tav tm="100000">
                                          <p:val>
                                            <p:strVal val="#ppt_x"/>
                                          </p:val>
                                        </p:tav>
                                      </p:tavLst>
                                    </p:anim>
                                    <p:anim calcmode="lin" valueType="num">
                                      <p:cBhvr additive="base">
                                        <p:cTn id="19" dur="500" fill="hold"/>
                                        <p:tgtEl>
                                          <p:spTgt spid="9536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95420"/>
                                        </p:tgtEl>
                                        <p:attrNameLst>
                                          <p:attrName>style.visibility</p:attrName>
                                        </p:attrNameLst>
                                      </p:cBhvr>
                                      <p:to>
                                        <p:strVal val="visible"/>
                                      </p:to>
                                    </p:set>
                                    <p:animEffect transition="in" filter="blinds(horizontal)">
                                      <p:cBhvr>
                                        <p:cTn id="24" dur="500"/>
                                        <p:tgtEl>
                                          <p:spTgt spid="954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2" presetClass="entr" presetSubtype="8" fill="hold" nodeType="clickEffect">
                                  <p:stCondLst>
                                    <p:cond delay="0"/>
                                  </p:stCondLst>
                                  <p:childTnLst>
                                    <p:set>
                                      <p:cBhvr>
                                        <p:cTn id="36" dur="1" fill="hold">
                                          <p:stCondLst>
                                            <p:cond delay="0"/>
                                          </p:stCondLst>
                                        </p:cTn>
                                        <p:tgtEl>
                                          <p:spTgt spid="95317"/>
                                        </p:tgtEl>
                                        <p:attrNameLst>
                                          <p:attrName>style.visibility</p:attrName>
                                        </p:attrNameLst>
                                      </p:cBhvr>
                                      <p:to>
                                        <p:strVal val="visible"/>
                                      </p:to>
                                    </p:set>
                                    <p:animEffect transition="in" filter="slide(fromLeft)">
                                      <p:cBhvr>
                                        <p:cTn id="37" dur="500"/>
                                        <p:tgtEl>
                                          <p:spTgt spid="95317"/>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95368"/>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2" presetClass="entr" presetSubtype="8" fill="hold" nodeType="clickEffect">
                                  <p:stCondLst>
                                    <p:cond delay="0"/>
                                  </p:stCondLst>
                                  <p:childTnLst>
                                    <p:set>
                                      <p:cBhvr>
                                        <p:cTn id="53" dur="1" fill="hold">
                                          <p:stCondLst>
                                            <p:cond delay="0"/>
                                          </p:stCondLst>
                                        </p:cTn>
                                        <p:tgtEl>
                                          <p:spTgt spid="95370"/>
                                        </p:tgtEl>
                                        <p:attrNameLst>
                                          <p:attrName>style.visibility</p:attrName>
                                        </p:attrNameLst>
                                      </p:cBhvr>
                                      <p:to>
                                        <p:strVal val="visible"/>
                                      </p:to>
                                    </p:set>
                                    <p:animEffect transition="in" filter="slide(fromLeft)">
                                      <p:cBhvr>
                                        <p:cTn id="54" dur="500"/>
                                        <p:tgtEl>
                                          <p:spTgt spid="95370"/>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366" grpId="0"/>
      <p:bldP spid="95368" grpId="0"/>
      <p:bldP spid="954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973" name="组合 211972"/>
          <p:cNvGrpSpPr/>
          <p:nvPr/>
        </p:nvGrpSpPr>
        <p:grpSpPr>
          <a:xfrm>
            <a:off x="2555875" y="1652588"/>
            <a:ext cx="3529013" cy="1512887"/>
            <a:chOff x="1610" y="3067"/>
            <a:chExt cx="2223" cy="953"/>
          </a:xfrm>
        </p:grpSpPr>
        <p:sp>
          <p:nvSpPr>
            <p:cNvPr id="211974" name="矩形 211973"/>
            <p:cNvSpPr/>
            <p:nvPr/>
          </p:nvSpPr>
          <p:spPr>
            <a:xfrm>
              <a:off x="2290" y="3158"/>
              <a:ext cx="1026" cy="793"/>
            </a:xfrm>
            <a:prstGeom prst="rect">
              <a:avLst/>
            </a:prstGeom>
            <a:noFill/>
            <a:ln w="28575" cap="flat" cmpd="sng">
              <a:solidFill>
                <a:srgbClr val="FFCC00"/>
              </a:solidFill>
              <a:prstDash val="solid"/>
              <a:miter/>
              <a:headEnd type="none" w="med" len="med"/>
              <a:tailEnd type="none" w="med" len="med"/>
            </a:ln>
          </p:spPr>
          <p:txBody>
            <a:bodyPr/>
            <a:lstStyle/>
            <a:p>
              <a:endParaRPr lang="zh-CN" altLang="en-US"/>
            </a:p>
          </p:txBody>
        </p:sp>
        <p:sp>
          <p:nvSpPr>
            <p:cNvPr id="211975" name="矩形 211974"/>
            <p:cNvSpPr/>
            <p:nvPr/>
          </p:nvSpPr>
          <p:spPr>
            <a:xfrm>
              <a:off x="1610" y="3067"/>
              <a:ext cx="817" cy="953"/>
            </a:xfrm>
            <a:prstGeom prst="rect">
              <a:avLst/>
            </a:prstGeom>
            <a:gradFill rotWithShape="1">
              <a:gsLst>
                <a:gs pos="0">
                  <a:srgbClr val="FF9900"/>
                </a:gs>
                <a:gs pos="100000">
                  <a:srgbClr val="FF9900">
                    <a:gamma/>
                    <a:shade val="46275"/>
                    <a:invGamma/>
                  </a:srgbClr>
                </a:gs>
              </a:gsLst>
              <a:path path="shape">
                <a:fillToRect l="50000" t="50000" r="50000" b="50000"/>
              </a:path>
              <a:tileRect/>
            </a:gradFill>
            <a:ln w="9525">
              <a:noFill/>
            </a:ln>
          </p:spPr>
          <p:txBody>
            <a:bodyPr wrap="none" lIns="198000" rIns="198000" anchor="ctr"/>
            <a:lstStyle/>
            <a:p>
              <a:pPr lvl="0" algn="ctr"/>
              <a:r>
                <a:rPr lang="zh-CN" altLang="en-US" sz="2800" b="1" dirty="0">
                  <a:solidFill>
                    <a:schemeClr val="bg1"/>
                  </a:solidFill>
                  <a:latin typeface="楷体_GB2312" pitchFamily="49" charset="-122"/>
                  <a:ea typeface="楷体_GB2312" pitchFamily="49" charset="-122"/>
                </a:rPr>
                <a:t>有源 </a:t>
              </a:r>
            </a:p>
            <a:p>
              <a:pPr lvl="0" algn="ctr"/>
              <a:r>
                <a:rPr lang="zh-CN" altLang="en-US" sz="2800" b="1" dirty="0">
                  <a:solidFill>
                    <a:schemeClr val="bg1"/>
                  </a:solidFill>
                  <a:latin typeface="楷体_GB2312" pitchFamily="49" charset="-122"/>
                  <a:ea typeface="楷体_GB2312" pitchFamily="49" charset="-122"/>
                </a:rPr>
                <a:t>电阻 </a:t>
              </a:r>
            </a:p>
            <a:p>
              <a:pPr lvl="0" algn="ctr"/>
              <a:r>
                <a:rPr lang="zh-CN" altLang="en-US" sz="2800" b="1" dirty="0">
                  <a:solidFill>
                    <a:schemeClr val="bg1"/>
                  </a:solidFill>
                  <a:latin typeface="楷体_GB2312" pitchFamily="49" charset="-122"/>
                  <a:ea typeface="楷体_GB2312" pitchFamily="49" charset="-122"/>
                </a:rPr>
                <a:t>电路 </a:t>
              </a:r>
            </a:p>
          </p:txBody>
        </p:sp>
        <p:sp>
          <p:nvSpPr>
            <p:cNvPr id="211976" name="矩形 211975" descr="水滴"/>
            <p:cNvSpPr/>
            <p:nvPr/>
          </p:nvSpPr>
          <p:spPr>
            <a:xfrm>
              <a:off x="2880" y="3203"/>
              <a:ext cx="953" cy="635"/>
            </a:xfrm>
            <a:prstGeom prst="rect">
              <a:avLst/>
            </a:prstGeom>
            <a:blipFill rotWithShape="1">
              <a:blip r:embed="rId2"/>
            </a:blipFill>
            <a:ln w="9525">
              <a:noFill/>
            </a:ln>
          </p:spPr>
          <p:txBody>
            <a:bodyPr wrap="none" lIns="198000" rIns="198000" anchor="ctr"/>
            <a:lstStyle/>
            <a:p>
              <a:pPr lvl="0" algn="ctr"/>
              <a:r>
                <a:rPr lang="zh-CN" altLang="en-US" sz="2800" b="1" dirty="0">
                  <a:solidFill>
                    <a:schemeClr val="tx1"/>
                  </a:solidFill>
                  <a:latin typeface="Arial" panose="020B0604020202020204" pitchFamily="34" charset="0"/>
                  <a:ea typeface="楷体_GB2312" pitchFamily="49" charset="-122"/>
                </a:rPr>
                <a:t>一个动</a:t>
              </a:r>
            </a:p>
            <a:p>
              <a:pPr lvl="0" algn="ctr"/>
              <a:r>
                <a:rPr lang="zh-CN" altLang="en-US" sz="2800" b="1" dirty="0">
                  <a:solidFill>
                    <a:schemeClr val="tx1"/>
                  </a:solidFill>
                  <a:latin typeface="Arial" panose="020B0604020202020204" pitchFamily="34" charset="0"/>
                  <a:ea typeface="楷体_GB2312" pitchFamily="49" charset="-122"/>
                </a:rPr>
                <a:t>态元件</a:t>
              </a:r>
            </a:p>
          </p:txBody>
        </p:sp>
      </p:grpSp>
      <p:sp>
        <p:nvSpPr>
          <p:cNvPr id="211977" name="圆角矩形标注 211976"/>
          <p:cNvSpPr/>
          <p:nvPr/>
        </p:nvSpPr>
        <p:spPr>
          <a:xfrm>
            <a:off x="7308850" y="1436688"/>
            <a:ext cx="1008063" cy="1081087"/>
          </a:xfrm>
          <a:prstGeom prst="wedgeRoundRectCallout">
            <a:avLst>
              <a:gd name="adj1" fmla="val -167639"/>
              <a:gd name="adj2" fmla="val 67472"/>
              <a:gd name="adj3" fmla="val 16667"/>
            </a:avLst>
          </a:prstGeom>
          <a:gradFill rotWithShape="1">
            <a:gsLst>
              <a:gs pos="0">
                <a:srgbClr val="F3ABF1"/>
              </a:gs>
              <a:gs pos="100000">
                <a:schemeClr val="bg1"/>
              </a:gs>
            </a:gsLst>
            <a:lin ang="5400000" scaled="1"/>
            <a:tileRect/>
          </a:gradFill>
          <a:ln w="9525">
            <a:noFill/>
          </a:ln>
        </p:spPr>
        <p:txBody>
          <a:bodyPr/>
          <a:lstStyle/>
          <a:p>
            <a:pPr lvl="0" algn="ctr"/>
            <a:r>
              <a:rPr lang="zh-CN" altLang="en-US" sz="2800" b="1" dirty="0">
                <a:solidFill>
                  <a:schemeClr val="tx1"/>
                </a:solidFill>
                <a:latin typeface="Arial" panose="020B0604020202020204" pitchFamily="34" charset="0"/>
                <a:ea typeface="楷体_GB2312" pitchFamily="49" charset="-122"/>
              </a:rPr>
              <a:t>一阶电路</a:t>
            </a:r>
          </a:p>
        </p:txBody>
      </p:sp>
      <p:grpSp>
        <p:nvGrpSpPr>
          <p:cNvPr id="211984" name="组合 211983"/>
          <p:cNvGrpSpPr/>
          <p:nvPr/>
        </p:nvGrpSpPr>
        <p:grpSpPr>
          <a:xfrm>
            <a:off x="8316913" y="6446838"/>
            <a:ext cx="792162" cy="366712"/>
            <a:chOff x="5193" y="4020"/>
            <a:chExt cx="499" cy="231"/>
          </a:xfrm>
        </p:grpSpPr>
        <p:pic>
          <p:nvPicPr>
            <p:cNvPr id="211985" name="图片 211984" descr="78900"/>
            <p:cNvPicPr>
              <a:picLocks noChangeAspect="1"/>
            </p:cNvPicPr>
            <p:nvPr/>
          </p:nvPicPr>
          <p:blipFill>
            <a:blip r:embed="rId3"/>
            <a:stretch>
              <a:fillRect/>
            </a:stretch>
          </p:blipFill>
          <p:spPr>
            <a:xfrm>
              <a:off x="5193" y="4066"/>
              <a:ext cx="499" cy="181"/>
            </a:xfrm>
            <a:prstGeom prst="rect">
              <a:avLst/>
            </a:prstGeom>
            <a:noFill/>
            <a:ln w="9525">
              <a:noFill/>
            </a:ln>
          </p:spPr>
        </p:pic>
        <p:sp>
          <p:nvSpPr>
            <p:cNvPr id="211986" name="文本框 211985">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211987" name="组合 211986"/>
          <p:cNvGrpSpPr/>
          <p:nvPr/>
        </p:nvGrpSpPr>
        <p:grpSpPr>
          <a:xfrm>
            <a:off x="7453313" y="6446838"/>
            <a:ext cx="792162" cy="366712"/>
            <a:chOff x="4649" y="4020"/>
            <a:chExt cx="499" cy="231"/>
          </a:xfrm>
        </p:grpSpPr>
        <p:pic>
          <p:nvPicPr>
            <p:cNvPr id="211988" name="图片 211987"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211989" name="文本框 211988">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212015" name="组合 212014"/>
          <p:cNvGrpSpPr/>
          <p:nvPr/>
        </p:nvGrpSpPr>
        <p:grpSpPr>
          <a:xfrm>
            <a:off x="755650" y="1652588"/>
            <a:ext cx="1644650" cy="850900"/>
            <a:chOff x="385" y="3022"/>
            <a:chExt cx="1036" cy="536"/>
          </a:xfrm>
        </p:grpSpPr>
        <p:pic>
          <p:nvPicPr>
            <p:cNvPr id="212016" name="图片 212015" descr="123"/>
            <p:cNvPicPr>
              <a:picLocks noChangeAspect="1"/>
            </p:cNvPicPr>
            <p:nvPr/>
          </p:nvPicPr>
          <p:blipFill>
            <a:blip r:embed="rId4"/>
            <a:stretch>
              <a:fillRect/>
            </a:stretch>
          </p:blipFill>
          <p:spPr>
            <a:xfrm>
              <a:off x="385" y="3022"/>
              <a:ext cx="590" cy="536"/>
            </a:xfrm>
            <a:prstGeom prst="rect">
              <a:avLst/>
            </a:prstGeom>
            <a:noFill/>
            <a:ln w="9525">
              <a:noFill/>
            </a:ln>
          </p:spPr>
        </p:pic>
        <p:sp>
          <p:nvSpPr>
            <p:cNvPr id="212017" name="文本框 212016"/>
            <p:cNvSpPr txBox="1"/>
            <p:nvPr/>
          </p:nvSpPr>
          <p:spPr>
            <a:xfrm>
              <a:off x="793" y="3125"/>
              <a:ext cx="628" cy="365"/>
            </a:xfrm>
            <a:prstGeom prst="rect">
              <a:avLst/>
            </a:prstGeom>
            <a:noFill/>
            <a:ln w="9525">
              <a:noFill/>
            </a:ln>
          </p:spPr>
          <p:txBody>
            <a:bodyPr wrap="none" anchor="t">
              <a:spAutoFit/>
            </a:bodyPr>
            <a:lstStyle/>
            <a:p>
              <a:pPr lvl="0">
                <a:buClr>
                  <a:srgbClr val="000000"/>
                </a:buClr>
              </a:pPr>
              <a:r>
                <a:rPr lang="zh-CN" altLang="en-US" sz="3200" b="0" dirty="0">
                  <a:solidFill>
                    <a:srgbClr val="CC6600"/>
                  </a:solidFill>
                  <a:latin typeface="Arial" panose="020B0604020202020204" pitchFamily="34" charset="0"/>
                  <a:ea typeface="华文行楷" panose="02010800040101010101" pitchFamily="2" charset="-122"/>
                </a:rPr>
                <a:t>结论</a:t>
              </a:r>
            </a:p>
          </p:txBody>
        </p:sp>
      </p:grpSp>
      <p:sp>
        <p:nvSpPr>
          <p:cNvPr id="212020" name="文本框 212019"/>
          <p:cNvSpPr txBox="1"/>
          <p:nvPr/>
        </p:nvSpPr>
        <p:spPr>
          <a:xfrm>
            <a:off x="1116013" y="3236913"/>
            <a:ext cx="6985000" cy="1630362"/>
          </a:xfrm>
          <a:prstGeom prst="rect">
            <a:avLst/>
          </a:prstGeom>
          <a:noFill/>
          <a:ln w="9525">
            <a:noFill/>
          </a:ln>
        </p:spPr>
        <p:txBody>
          <a:bodyPr anchor="ctr">
            <a:spAutoFit/>
          </a:bodyPr>
          <a:lstStyle/>
          <a:p>
            <a:pPr lvl="0">
              <a:lnSpc>
                <a:spcPct val="120000"/>
              </a:lnSpc>
              <a:buClr>
                <a:srgbClr val="000000"/>
              </a:buClr>
            </a:pPr>
            <a:r>
              <a:rPr lang="en-US" altLang="zh-CN" sz="2800" b="1" dirty="0">
                <a:solidFill>
                  <a:schemeClr val="accent2"/>
                </a:solidFill>
                <a:latin typeface="Times New Roman" panose="02020603050405020304" pitchFamily="18" charset="0"/>
                <a:ea typeface="楷体_GB2312" pitchFamily="49" charset="-122"/>
              </a:rPr>
              <a:t>      </a:t>
            </a:r>
            <a:r>
              <a:rPr lang="zh-CN" altLang="en-US" sz="2800" b="1" dirty="0">
                <a:solidFill>
                  <a:schemeClr val="accent2"/>
                </a:solidFill>
                <a:latin typeface="Times New Roman" panose="02020603050405020304" pitchFamily="18" charset="0"/>
                <a:ea typeface="楷体_GB2312" pitchFamily="49" charset="-122"/>
              </a:rPr>
              <a:t>含有一个动态元件电容或电感的线性电路，其电路方程为一阶线性常微分方程，称一阶电路。</a:t>
            </a:r>
          </a:p>
        </p:txBody>
      </p:sp>
      <p:grpSp>
        <p:nvGrpSpPr>
          <p:cNvPr id="212024" name="组合 212023"/>
          <p:cNvGrpSpPr/>
          <p:nvPr/>
        </p:nvGrpSpPr>
        <p:grpSpPr>
          <a:xfrm>
            <a:off x="6588125" y="6445250"/>
            <a:ext cx="792163" cy="366713"/>
            <a:chOff x="4649" y="4020"/>
            <a:chExt cx="499" cy="231"/>
          </a:xfrm>
        </p:grpSpPr>
        <p:pic>
          <p:nvPicPr>
            <p:cNvPr id="212025" name="图片 212024"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212026" name="文本框 212025">
              <a:hlinkClick r:id="rId5"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sp>
        <p:nvSpPr>
          <p:cNvPr id="20"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12015"/>
                                        </p:tgtEl>
                                        <p:attrNameLst>
                                          <p:attrName>style.visibility</p:attrName>
                                        </p:attrNameLst>
                                      </p:cBhvr>
                                      <p:to>
                                        <p:strVal val="visible"/>
                                      </p:to>
                                    </p:set>
                                    <p:animEffect transition="in" filter="blinds(horizontal)">
                                      <p:cBhvr>
                                        <p:cTn id="7" dur="500"/>
                                        <p:tgtEl>
                                          <p:spTgt spid="2120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1973"/>
                                        </p:tgtEl>
                                        <p:attrNameLst>
                                          <p:attrName>style.visibility</p:attrName>
                                        </p:attrNameLst>
                                      </p:cBhvr>
                                      <p:to>
                                        <p:strVal val="visible"/>
                                      </p:to>
                                    </p:set>
                                    <p:animEffect transition="in" filter="blinds(horizontal)">
                                      <p:cBhvr>
                                        <p:cTn id="12" dur="500"/>
                                        <p:tgtEl>
                                          <p:spTgt spid="211973"/>
                                        </p:tgtEl>
                                      </p:cBhvr>
                                    </p:animEffect>
                                  </p:childTnLst>
                                </p:cTn>
                              </p:par>
                            </p:childTnLst>
                          </p:cTn>
                        </p:par>
                        <p:par>
                          <p:cTn id="13" fill="hold">
                            <p:stCondLst>
                              <p:cond delay="500"/>
                            </p:stCondLst>
                            <p:childTnLst>
                              <p:par>
                                <p:cTn id="14" presetID="20" presetClass="entr" presetSubtype="0" fill="hold" grpId="0" nodeType="afterEffect">
                                  <p:stCondLst>
                                    <p:cond delay="0"/>
                                  </p:stCondLst>
                                  <p:childTnLst>
                                    <p:set>
                                      <p:cBhvr>
                                        <p:cTn id="15" dur="1" fill="hold">
                                          <p:stCondLst>
                                            <p:cond delay="0"/>
                                          </p:stCondLst>
                                        </p:cTn>
                                        <p:tgtEl>
                                          <p:spTgt spid="211977"/>
                                        </p:tgtEl>
                                        <p:attrNameLst>
                                          <p:attrName>style.visibility</p:attrName>
                                        </p:attrNameLst>
                                      </p:cBhvr>
                                      <p:to>
                                        <p:strVal val="visible"/>
                                      </p:to>
                                    </p:set>
                                    <p:animEffect transition="in" filter="wedge">
                                      <p:cBhvr>
                                        <p:cTn id="16" dur="2000"/>
                                        <p:tgtEl>
                                          <p:spTgt spid="21197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212020"/>
                                        </p:tgtEl>
                                        <p:attrNameLst>
                                          <p:attrName>style.visibility</p:attrName>
                                        </p:attrNameLst>
                                      </p:cBhvr>
                                      <p:to>
                                        <p:strVal val="visible"/>
                                      </p:to>
                                    </p:set>
                                    <p:anim calcmode="lin" valueType="num">
                                      <p:cBhvr additive="base">
                                        <p:cTn id="21" dur="500" fill="hold"/>
                                        <p:tgtEl>
                                          <p:spTgt spid="212020"/>
                                        </p:tgtEl>
                                        <p:attrNameLst>
                                          <p:attrName>ppt_x</p:attrName>
                                        </p:attrNameLst>
                                      </p:cBhvr>
                                      <p:tavLst>
                                        <p:tav tm="0">
                                          <p:val>
                                            <p:strVal val="1+#ppt_w/2"/>
                                          </p:val>
                                        </p:tav>
                                        <p:tav tm="100000">
                                          <p:val>
                                            <p:strVal val="#ppt_x"/>
                                          </p:val>
                                        </p:tav>
                                      </p:tavLst>
                                    </p:anim>
                                    <p:anim calcmode="lin" valueType="num">
                                      <p:cBhvr additive="base">
                                        <p:cTn id="22" dur="500" fill="hold"/>
                                        <p:tgtEl>
                                          <p:spTgt spid="2120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7" grpId="0" bldLvl="0" animBg="1"/>
      <p:bldP spid="2120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71" name="右箭头 102470"/>
          <p:cNvSpPr/>
          <p:nvPr/>
        </p:nvSpPr>
        <p:spPr>
          <a:xfrm>
            <a:off x="755650" y="4867275"/>
            <a:ext cx="647700" cy="289917"/>
          </a:xfrm>
          <a:prstGeom prst="rightArrow">
            <a:avLst>
              <a:gd name="adj1" fmla="val 50000"/>
              <a:gd name="adj2" fmla="val 112087"/>
            </a:avLst>
          </a:prstGeom>
          <a:solidFill>
            <a:srgbClr val="0099FF"/>
          </a:solidFill>
          <a:ln w="9525">
            <a:noFill/>
          </a:ln>
        </p:spPr>
        <p:txBody>
          <a:bodyPr/>
          <a:lstStyle/>
          <a:p>
            <a:endParaRPr lang="zh-CN" altLang="en-US"/>
          </a:p>
        </p:txBody>
      </p:sp>
      <p:sp>
        <p:nvSpPr>
          <p:cNvPr id="102472" name="圆角矩形标注 102471"/>
          <p:cNvSpPr/>
          <p:nvPr/>
        </p:nvSpPr>
        <p:spPr>
          <a:xfrm>
            <a:off x="7092950" y="3643313"/>
            <a:ext cx="1871663" cy="649287"/>
          </a:xfrm>
          <a:prstGeom prst="wedgeRoundRectCallout">
            <a:avLst>
              <a:gd name="adj1" fmla="val -39824"/>
              <a:gd name="adj2" fmla="val -170292"/>
              <a:gd name="adj3" fmla="val 16667"/>
            </a:avLst>
          </a:prstGeom>
          <a:gradFill rotWithShape="1">
            <a:gsLst>
              <a:gs pos="0">
                <a:srgbClr val="F3ABF1"/>
              </a:gs>
              <a:gs pos="100000">
                <a:schemeClr val="bg1"/>
              </a:gs>
            </a:gsLst>
            <a:lin ang="5400000" scaled="1"/>
            <a:tileRect/>
          </a:gradFill>
          <a:ln w="9525">
            <a:noFill/>
          </a:ln>
        </p:spPr>
        <p:txBody>
          <a:bodyPr/>
          <a:lstStyle/>
          <a:p>
            <a:pPr lvl="0" algn="ctr"/>
            <a:r>
              <a:rPr lang="zh-CN" altLang="en-US" sz="2800" b="1" dirty="0">
                <a:solidFill>
                  <a:schemeClr val="accent2"/>
                </a:solidFill>
                <a:latin typeface="Arial" panose="020B0604020202020204" pitchFamily="34" charset="0"/>
                <a:ea typeface="楷体_GB2312" pitchFamily="49" charset="-122"/>
              </a:rPr>
              <a:t>二阶电路</a:t>
            </a:r>
          </a:p>
        </p:txBody>
      </p:sp>
      <p:grpSp>
        <p:nvGrpSpPr>
          <p:cNvPr id="102482" name="组合 102481"/>
          <p:cNvGrpSpPr/>
          <p:nvPr/>
        </p:nvGrpSpPr>
        <p:grpSpPr>
          <a:xfrm>
            <a:off x="8316913" y="6805613"/>
            <a:ext cx="792162" cy="366712"/>
            <a:chOff x="5193" y="4020"/>
            <a:chExt cx="499" cy="231"/>
          </a:xfrm>
        </p:grpSpPr>
        <p:pic>
          <p:nvPicPr>
            <p:cNvPr id="102483" name="图片 102482" descr="78900"/>
            <p:cNvPicPr>
              <a:picLocks noChangeAspect="1"/>
            </p:cNvPicPr>
            <p:nvPr/>
          </p:nvPicPr>
          <p:blipFill>
            <a:blip r:embed="rId3"/>
            <a:stretch>
              <a:fillRect/>
            </a:stretch>
          </p:blipFill>
          <p:spPr>
            <a:xfrm>
              <a:off x="5193" y="4066"/>
              <a:ext cx="499" cy="181"/>
            </a:xfrm>
            <a:prstGeom prst="rect">
              <a:avLst/>
            </a:prstGeom>
            <a:noFill/>
            <a:ln w="9525">
              <a:noFill/>
            </a:ln>
          </p:spPr>
        </p:pic>
        <p:sp>
          <p:nvSpPr>
            <p:cNvPr id="102484" name="文本框 102483">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102485" name="组合 102484"/>
          <p:cNvGrpSpPr/>
          <p:nvPr/>
        </p:nvGrpSpPr>
        <p:grpSpPr>
          <a:xfrm>
            <a:off x="7453313" y="6805613"/>
            <a:ext cx="792162" cy="366712"/>
            <a:chOff x="4649" y="4020"/>
            <a:chExt cx="499" cy="231"/>
          </a:xfrm>
        </p:grpSpPr>
        <p:pic>
          <p:nvPicPr>
            <p:cNvPr id="102486" name="图片 102485"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02487" name="文本框 102486">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102491" name="组合 102490"/>
          <p:cNvGrpSpPr/>
          <p:nvPr/>
        </p:nvGrpSpPr>
        <p:grpSpPr>
          <a:xfrm>
            <a:off x="5364163" y="835025"/>
            <a:ext cx="2735262" cy="2565400"/>
            <a:chOff x="3243" y="482"/>
            <a:chExt cx="1723" cy="1616"/>
          </a:xfrm>
        </p:grpSpPr>
        <p:sp>
          <p:nvSpPr>
            <p:cNvPr id="102492" name="文本框 102491"/>
            <p:cNvSpPr txBox="1"/>
            <p:nvPr/>
          </p:nvSpPr>
          <p:spPr>
            <a:xfrm>
              <a:off x="3574" y="527"/>
              <a:ext cx="703"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&gt;</a:t>
              </a:r>
              <a:r>
                <a:rPr lang="en-US" altLang="zh-CN" sz="2800" b="0">
                  <a:solidFill>
                    <a:schemeClr val="accent2"/>
                  </a:solidFill>
                  <a:latin typeface="Times New Roman" panose="02020603050405020304" pitchFamily="18" charset="0"/>
                  <a:ea typeface="Times New Roman" panose="02020603050405020304" pitchFamily="18" charset="0"/>
                </a:rPr>
                <a:t>0</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02493" name="椭圆 102492"/>
            <p:cNvSpPr/>
            <p:nvPr/>
          </p:nvSpPr>
          <p:spPr>
            <a:xfrm>
              <a:off x="3243" y="1117"/>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102494" name="组合 102493"/>
            <p:cNvGrpSpPr/>
            <p:nvPr/>
          </p:nvGrpSpPr>
          <p:grpSpPr>
            <a:xfrm>
              <a:off x="4422" y="844"/>
              <a:ext cx="367" cy="877"/>
              <a:chOff x="1576" y="1278"/>
              <a:chExt cx="253" cy="612"/>
            </a:xfrm>
          </p:grpSpPr>
          <p:grpSp>
            <p:nvGrpSpPr>
              <p:cNvPr id="102495" name="组合 102494"/>
              <p:cNvGrpSpPr/>
              <p:nvPr/>
            </p:nvGrpSpPr>
            <p:grpSpPr>
              <a:xfrm>
                <a:off x="1658" y="1278"/>
                <a:ext cx="171" cy="612"/>
                <a:chOff x="1658" y="1278"/>
                <a:chExt cx="171" cy="612"/>
              </a:xfrm>
            </p:grpSpPr>
            <p:sp>
              <p:nvSpPr>
                <p:cNvPr id="102496" name="文本框 102495"/>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02497" name="文本框 102496"/>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02498" name="文本框 102497"/>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102499" name="文本框 102498"/>
            <p:cNvSpPr txBox="1"/>
            <p:nvPr/>
          </p:nvSpPr>
          <p:spPr>
            <a:xfrm>
              <a:off x="3605" y="1117"/>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02500" name="直接连接符 102499"/>
            <p:cNvSpPr/>
            <p:nvPr/>
          </p:nvSpPr>
          <p:spPr>
            <a:xfrm>
              <a:off x="3427" y="890"/>
              <a:ext cx="1448" cy="0"/>
            </a:xfrm>
            <a:prstGeom prst="line">
              <a:avLst/>
            </a:prstGeom>
            <a:ln w="28575" cap="flat" cmpd="sng">
              <a:solidFill>
                <a:srgbClr val="FFCC00"/>
              </a:solidFill>
              <a:prstDash val="solid"/>
              <a:headEnd type="none" w="med" len="med"/>
              <a:tailEnd type="none" w="med" len="med"/>
            </a:ln>
          </p:spPr>
        </p:sp>
        <p:sp>
          <p:nvSpPr>
            <p:cNvPr id="102501" name="直接连接符 102500"/>
            <p:cNvSpPr/>
            <p:nvPr/>
          </p:nvSpPr>
          <p:spPr>
            <a:xfrm flipV="1">
              <a:off x="3424" y="1706"/>
              <a:ext cx="681" cy="0"/>
            </a:xfrm>
            <a:prstGeom prst="line">
              <a:avLst/>
            </a:prstGeom>
            <a:ln w="28575" cap="flat" cmpd="sng">
              <a:solidFill>
                <a:srgbClr val="FFCC00"/>
              </a:solidFill>
              <a:prstDash val="solid"/>
              <a:headEnd type="none" w="med" len="med"/>
              <a:tailEnd type="none" w="med" len="med"/>
            </a:ln>
          </p:spPr>
        </p:sp>
        <p:sp>
          <p:nvSpPr>
            <p:cNvPr id="102502" name="直接连接符 102501"/>
            <p:cNvSpPr/>
            <p:nvPr/>
          </p:nvSpPr>
          <p:spPr>
            <a:xfrm flipH="1">
              <a:off x="3424" y="890"/>
              <a:ext cx="3" cy="816"/>
            </a:xfrm>
            <a:prstGeom prst="line">
              <a:avLst/>
            </a:prstGeom>
            <a:ln w="28575" cap="flat" cmpd="sng">
              <a:solidFill>
                <a:srgbClr val="FFCC00"/>
              </a:solidFill>
              <a:prstDash val="solid"/>
              <a:headEnd type="none" w="med" len="med"/>
              <a:tailEnd type="none" w="med" len="med"/>
            </a:ln>
          </p:spPr>
        </p:sp>
        <p:sp>
          <p:nvSpPr>
            <p:cNvPr id="102503" name="直接连接符 102502"/>
            <p:cNvSpPr/>
            <p:nvPr/>
          </p:nvSpPr>
          <p:spPr>
            <a:xfrm flipH="1">
              <a:off x="4875" y="890"/>
              <a:ext cx="8" cy="182"/>
            </a:xfrm>
            <a:prstGeom prst="line">
              <a:avLst/>
            </a:prstGeom>
            <a:ln w="28575" cap="flat" cmpd="sng">
              <a:solidFill>
                <a:srgbClr val="FFCC00"/>
              </a:solidFill>
              <a:prstDash val="solid"/>
              <a:headEnd type="none" w="med" len="med"/>
              <a:tailEnd type="none" w="med" len="med"/>
            </a:ln>
          </p:spPr>
        </p:sp>
        <p:sp>
          <p:nvSpPr>
            <p:cNvPr id="102504" name="直接连接符 102503"/>
            <p:cNvSpPr/>
            <p:nvPr/>
          </p:nvSpPr>
          <p:spPr>
            <a:xfrm flipH="1" flipV="1">
              <a:off x="4875" y="1435"/>
              <a:ext cx="0" cy="272"/>
            </a:xfrm>
            <a:prstGeom prst="line">
              <a:avLst/>
            </a:prstGeom>
            <a:ln w="28575" cap="flat" cmpd="sng">
              <a:solidFill>
                <a:srgbClr val="FFCC00"/>
              </a:solidFill>
              <a:prstDash val="solid"/>
              <a:headEnd type="none" w="med" len="med"/>
              <a:tailEnd type="none" w="med" len="med"/>
            </a:ln>
          </p:spPr>
        </p:sp>
        <p:sp>
          <p:nvSpPr>
            <p:cNvPr id="102505" name="文本框 102504"/>
            <p:cNvSpPr txBox="1"/>
            <p:nvPr/>
          </p:nvSpPr>
          <p:spPr>
            <a:xfrm>
              <a:off x="4331" y="527"/>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102506" name="组合 102505"/>
            <p:cNvGrpSpPr/>
            <p:nvPr/>
          </p:nvGrpSpPr>
          <p:grpSpPr>
            <a:xfrm>
              <a:off x="4603" y="482"/>
              <a:ext cx="238" cy="341"/>
              <a:chOff x="1803" y="2594"/>
              <a:chExt cx="165" cy="238"/>
            </a:xfrm>
          </p:grpSpPr>
          <p:sp>
            <p:nvSpPr>
              <p:cNvPr id="102507" name="文本框 102506"/>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02508" name="直接连接符 102507"/>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02509" name="文本框 102508"/>
            <p:cNvSpPr txBox="1"/>
            <p:nvPr/>
          </p:nvSpPr>
          <p:spPr>
            <a:xfrm>
              <a:off x="3469" y="845"/>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02510" name="文本框 102509"/>
            <p:cNvSpPr txBox="1"/>
            <p:nvPr/>
          </p:nvSpPr>
          <p:spPr>
            <a:xfrm>
              <a:off x="3470" y="1389"/>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02511" name="矩形 102510"/>
            <p:cNvSpPr/>
            <p:nvPr/>
          </p:nvSpPr>
          <p:spPr>
            <a:xfrm>
              <a:off x="4286" y="844"/>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nvGrpSpPr>
            <p:cNvPr id="102512" name="组合 102511"/>
            <p:cNvGrpSpPr/>
            <p:nvPr/>
          </p:nvGrpSpPr>
          <p:grpSpPr>
            <a:xfrm>
              <a:off x="4875" y="1072"/>
              <a:ext cx="91" cy="363"/>
              <a:chOff x="2744" y="2931"/>
              <a:chExt cx="57" cy="283"/>
            </a:xfrm>
          </p:grpSpPr>
          <p:sp>
            <p:nvSpPr>
              <p:cNvPr id="102513" name="任意多边形 102512"/>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02514" name="任意多边形 102513"/>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02515" name="任意多边形 102514"/>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sp>
          <p:nvSpPr>
            <p:cNvPr id="102516" name="文本框 102515"/>
            <p:cNvSpPr txBox="1"/>
            <p:nvPr/>
          </p:nvSpPr>
          <p:spPr>
            <a:xfrm>
              <a:off x="4004" y="1279"/>
              <a:ext cx="265"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C</a:t>
              </a:r>
            </a:p>
          </p:txBody>
        </p:sp>
        <p:sp>
          <p:nvSpPr>
            <p:cNvPr id="102517" name="文本框 102516"/>
            <p:cNvSpPr txBox="1"/>
            <p:nvPr/>
          </p:nvSpPr>
          <p:spPr>
            <a:xfrm>
              <a:off x="4014" y="1771"/>
              <a:ext cx="397" cy="327"/>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C</a:t>
              </a:r>
            </a:p>
          </p:txBody>
        </p:sp>
        <p:sp>
          <p:nvSpPr>
            <p:cNvPr id="102518" name="文本框 102517"/>
            <p:cNvSpPr txBox="1"/>
            <p:nvPr/>
          </p:nvSpPr>
          <p:spPr>
            <a:xfrm>
              <a:off x="4241" y="1661"/>
              <a:ext cx="298" cy="288"/>
            </a:xfrm>
            <a:prstGeom prst="rect">
              <a:avLst/>
            </a:prstGeom>
            <a:noFill/>
            <a:ln w="9525">
              <a:noFill/>
            </a:ln>
          </p:spPr>
          <p:txBody>
            <a:bodyPr>
              <a:spAutoFit/>
            </a:bodyPr>
            <a:lstStyle/>
            <a:p>
              <a:pPr lvl="0">
                <a:spcBef>
                  <a:spcPct val="50000"/>
                </a:spcBef>
              </a:pPr>
              <a:r>
                <a:rPr lang="zh-CN" altLang="en-US" sz="2400" b="1" dirty="0">
                  <a:solidFill>
                    <a:schemeClr val="accent2"/>
                  </a:solidFill>
                  <a:latin typeface="Times New Roman" panose="02020603050405020304" pitchFamily="18" charset="0"/>
                  <a:ea typeface="仿宋_GB2312" pitchFamily="49" charset="-122"/>
                </a:rPr>
                <a:t>＋</a:t>
              </a:r>
            </a:p>
          </p:txBody>
        </p:sp>
        <p:sp>
          <p:nvSpPr>
            <p:cNvPr id="102519" name="文本框 102518"/>
            <p:cNvSpPr txBox="1"/>
            <p:nvPr/>
          </p:nvSpPr>
          <p:spPr>
            <a:xfrm>
              <a:off x="3742" y="1661"/>
              <a:ext cx="298" cy="288"/>
            </a:xfrm>
            <a:prstGeom prst="rect">
              <a:avLst/>
            </a:prstGeom>
            <a:noFill/>
            <a:ln w="9525">
              <a:noFill/>
            </a:ln>
          </p:spPr>
          <p:txBody>
            <a:bodyPr>
              <a:spAutoFit/>
            </a:bodyPr>
            <a:lstStyle/>
            <a:p>
              <a:pPr lvl="0">
                <a:spcBef>
                  <a:spcPct val="50000"/>
                </a:spcBef>
              </a:pPr>
              <a:r>
                <a:rPr lang="zh-CN" altLang="en-US" sz="2400" b="1" dirty="0">
                  <a:solidFill>
                    <a:schemeClr val="accent2"/>
                  </a:solidFill>
                  <a:latin typeface="Times New Roman" panose="02020603050405020304" pitchFamily="18" charset="0"/>
                  <a:ea typeface="仿宋_GB2312" pitchFamily="49" charset="-122"/>
                </a:rPr>
                <a:t>－</a:t>
              </a:r>
            </a:p>
          </p:txBody>
        </p:sp>
        <p:sp>
          <p:nvSpPr>
            <p:cNvPr id="102520" name="直接连接符 102519"/>
            <p:cNvSpPr/>
            <p:nvPr/>
          </p:nvSpPr>
          <p:spPr>
            <a:xfrm flipV="1">
              <a:off x="4195" y="1706"/>
              <a:ext cx="681" cy="0"/>
            </a:xfrm>
            <a:prstGeom prst="line">
              <a:avLst/>
            </a:prstGeom>
            <a:ln w="28575" cap="flat" cmpd="sng">
              <a:solidFill>
                <a:srgbClr val="FFCC00"/>
              </a:solidFill>
              <a:prstDash val="solid"/>
              <a:headEnd type="none" w="med" len="med"/>
              <a:tailEnd type="none" w="med" len="med"/>
            </a:ln>
          </p:spPr>
        </p:sp>
        <p:grpSp>
          <p:nvGrpSpPr>
            <p:cNvPr id="102521" name="组合 102520"/>
            <p:cNvGrpSpPr/>
            <p:nvPr/>
          </p:nvGrpSpPr>
          <p:grpSpPr>
            <a:xfrm rot="5400000">
              <a:off x="4031" y="1643"/>
              <a:ext cx="240" cy="93"/>
              <a:chOff x="3787" y="2478"/>
              <a:chExt cx="240" cy="93"/>
            </a:xfrm>
          </p:grpSpPr>
          <p:sp>
            <p:nvSpPr>
              <p:cNvPr id="102522" name="直接连接符 102521"/>
              <p:cNvSpPr/>
              <p:nvPr/>
            </p:nvSpPr>
            <p:spPr>
              <a:xfrm flipV="1">
                <a:off x="3787" y="2568"/>
                <a:ext cx="240" cy="3"/>
              </a:xfrm>
              <a:prstGeom prst="line">
                <a:avLst/>
              </a:prstGeom>
              <a:ln w="57150" cap="flat" cmpd="sng">
                <a:solidFill>
                  <a:srgbClr val="FF9900"/>
                </a:solidFill>
                <a:prstDash val="solid"/>
                <a:headEnd type="none" w="med" len="med"/>
                <a:tailEnd type="none" w="med" len="med"/>
              </a:ln>
            </p:spPr>
          </p:sp>
          <p:sp>
            <p:nvSpPr>
              <p:cNvPr id="102523" name="直接连接符 102522"/>
              <p:cNvSpPr/>
              <p:nvPr/>
            </p:nvSpPr>
            <p:spPr>
              <a:xfrm>
                <a:off x="3787" y="2478"/>
                <a:ext cx="240" cy="1"/>
              </a:xfrm>
              <a:prstGeom prst="line">
                <a:avLst/>
              </a:prstGeom>
              <a:ln w="57150" cap="flat" cmpd="sng">
                <a:solidFill>
                  <a:srgbClr val="FF9900"/>
                </a:solidFill>
                <a:prstDash val="solid"/>
                <a:headEnd type="none" w="med" len="med"/>
                <a:tailEnd type="none" w="med" len="med"/>
              </a:ln>
            </p:spPr>
          </p:sp>
        </p:grpSp>
      </p:grpSp>
      <p:sp>
        <p:nvSpPr>
          <p:cNvPr id="102524" name="文本框 102523"/>
          <p:cNvSpPr txBox="1"/>
          <p:nvPr/>
        </p:nvSpPr>
        <p:spPr>
          <a:xfrm>
            <a:off x="468630" y="1079500"/>
            <a:ext cx="1871663" cy="547688"/>
          </a:xfrm>
          <a:prstGeom prst="rect">
            <a:avLst/>
          </a:prstGeom>
          <a:noFill/>
          <a:ln w="28575" cap="flat" cmpd="sng">
            <a:solidFill>
              <a:srgbClr val="00CCFF"/>
            </a:solidFill>
            <a:prstDash val="solid"/>
            <a:miter/>
            <a:headEnd type="none" w="med" len="med"/>
            <a:tailEnd type="none" w="med" len="med"/>
          </a:ln>
        </p:spPr>
        <p:txBody>
          <a:bodyPr>
            <a:spAutoFit/>
          </a:bodyPr>
          <a:lstStyle/>
          <a:p>
            <a:pPr lvl="0">
              <a:spcBef>
                <a:spcPct val="50000"/>
              </a:spcBef>
            </a:pPr>
            <a:r>
              <a:rPr lang="en-US" altLang="zh-CN" sz="2800" b="0" i="1" dirty="0">
                <a:solidFill>
                  <a:schemeClr val="accent2"/>
                </a:solidFill>
                <a:latin typeface="Times New Roman" panose="02020603050405020304" pitchFamily="18" charset="0"/>
                <a:ea typeface="楷体_GB2312" pitchFamily="49" charset="-122"/>
              </a:rPr>
              <a:t>RLC</a:t>
            </a:r>
            <a:r>
              <a:rPr lang="zh-CN" altLang="en-US" sz="2800" b="1" dirty="0">
                <a:solidFill>
                  <a:schemeClr val="accent2"/>
                </a:solidFill>
                <a:latin typeface="Arial" panose="020B0604020202020204" pitchFamily="34" charset="0"/>
                <a:ea typeface="楷体_GB2312" pitchFamily="49" charset="-122"/>
              </a:rPr>
              <a:t>电路</a:t>
            </a:r>
          </a:p>
        </p:txBody>
      </p:sp>
      <p:sp>
        <p:nvSpPr>
          <p:cNvPr id="102525" name="文本框 102524"/>
          <p:cNvSpPr txBox="1"/>
          <p:nvPr/>
        </p:nvSpPr>
        <p:spPr>
          <a:xfrm>
            <a:off x="468313" y="1627188"/>
            <a:ext cx="4897437" cy="519112"/>
          </a:xfrm>
          <a:prstGeom prst="rect">
            <a:avLst/>
          </a:prstGeom>
          <a:noFill/>
          <a:ln w="9525">
            <a:noFill/>
          </a:ln>
        </p:spPr>
        <p:txBody>
          <a:bodyPr>
            <a:spAutoFit/>
          </a:bodyPr>
          <a:lstStyle/>
          <a:p>
            <a:pPr lvl="0">
              <a:spcBef>
                <a:spcPct val="50000"/>
              </a:spcBef>
            </a:pPr>
            <a:r>
              <a:rPr lang="zh-CN" altLang="en-US" sz="2800" b="1" dirty="0">
                <a:solidFill>
                  <a:schemeClr val="tx1"/>
                </a:solidFill>
                <a:latin typeface="Arial" panose="020B0604020202020204" pitchFamily="34" charset="0"/>
                <a:ea typeface="楷体_GB2312" pitchFamily="49" charset="-122"/>
              </a:rPr>
              <a:t>应用</a:t>
            </a:r>
            <a:r>
              <a:rPr lang="en-US" altLang="zh-CN" sz="2800" b="0" dirty="0">
                <a:solidFill>
                  <a:schemeClr val="tx1"/>
                </a:solidFill>
                <a:latin typeface="Times New Roman" panose="02020603050405020304" pitchFamily="18" charset="0"/>
                <a:ea typeface="仿宋_GB2312" pitchFamily="49" charset="-122"/>
              </a:rPr>
              <a:t>KVL</a:t>
            </a:r>
            <a:r>
              <a:rPr lang="zh-CN" altLang="en-US" sz="2800" b="1" dirty="0">
                <a:solidFill>
                  <a:schemeClr val="tx1"/>
                </a:solidFill>
                <a:latin typeface="Arial" panose="020B0604020202020204" pitchFamily="34" charset="0"/>
                <a:ea typeface="楷体_GB2312" pitchFamily="49" charset="-122"/>
              </a:rPr>
              <a:t>和元件的</a:t>
            </a:r>
            <a:r>
              <a:rPr lang="en-US" altLang="zh-CN" sz="2800" b="0" dirty="0">
                <a:solidFill>
                  <a:schemeClr val="tx1"/>
                </a:solidFill>
                <a:latin typeface="Times New Roman" panose="02020603050405020304" pitchFamily="18" charset="0"/>
                <a:ea typeface="仿宋_GB2312" pitchFamily="49" charset="-122"/>
              </a:rPr>
              <a:t>VCR</a:t>
            </a:r>
            <a:r>
              <a:rPr lang="zh-CN" altLang="en-US" sz="2800" b="1" dirty="0">
                <a:solidFill>
                  <a:schemeClr val="tx1"/>
                </a:solidFill>
                <a:latin typeface="Arial" panose="020B0604020202020204" pitchFamily="34" charset="0"/>
                <a:ea typeface="楷体_GB2312" pitchFamily="49" charset="-122"/>
              </a:rPr>
              <a:t>得</a:t>
            </a:r>
            <a:r>
              <a:rPr lang="zh-CN" altLang="en-US" sz="2800" b="1" dirty="0">
                <a:solidFill>
                  <a:schemeClr val="tx1"/>
                </a:solidFill>
                <a:latin typeface="Arial" panose="020B0604020202020204" pitchFamily="34" charset="0"/>
                <a:ea typeface="仿宋_GB2312" pitchFamily="49" charset="-122"/>
              </a:rPr>
              <a:t>：</a:t>
            </a:r>
          </a:p>
        </p:txBody>
      </p:sp>
      <p:sp>
        <p:nvSpPr>
          <p:cNvPr id="102526" name="左大括号 102525"/>
          <p:cNvSpPr/>
          <p:nvPr/>
        </p:nvSpPr>
        <p:spPr>
          <a:xfrm>
            <a:off x="425377" y="2492375"/>
            <a:ext cx="144463" cy="1584325"/>
          </a:xfrm>
          <a:prstGeom prst="leftBrace">
            <a:avLst>
              <a:gd name="adj1" fmla="val 91391"/>
              <a:gd name="adj2" fmla="val 50000"/>
            </a:avLst>
          </a:prstGeom>
          <a:noFill/>
          <a:ln w="28575" cap="flat" cmpd="sng">
            <a:solidFill>
              <a:schemeClr val="bg1"/>
            </a:solidFill>
            <a:prstDash val="solid"/>
            <a:headEnd type="none" w="med" len="med"/>
            <a:tailEnd type="none" w="med" len="med"/>
          </a:ln>
        </p:spPr>
        <p:txBody>
          <a:bodyPr/>
          <a:lstStyle/>
          <a:p>
            <a:endParaRPr lang="zh-CN" altLang="en-US"/>
          </a:p>
        </p:txBody>
      </p:sp>
      <p:sp>
        <p:nvSpPr>
          <p:cNvPr id="102527" name="文本框 102526"/>
          <p:cNvSpPr txBox="1"/>
          <p:nvPr/>
        </p:nvSpPr>
        <p:spPr>
          <a:xfrm>
            <a:off x="684213" y="5588000"/>
            <a:ext cx="7777162" cy="1117600"/>
          </a:xfrm>
          <a:prstGeom prst="rect">
            <a:avLst/>
          </a:prstGeom>
          <a:noFill/>
          <a:ln w="9525">
            <a:noFill/>
          </a:ln>
        </p:spPr>
        <p:txBody>
          <a:bodyPr anchor="ctr">
            <a:spAutoFit/>
          </a:bodyPr>
          <a:lstStyle/>
          <a:p>
            <a:pPr lvl="0">
              <a:lnSpc>
                <a:spcPct val="120000"/>
              </a:lnSpc>
              <a:buClr>
                <a:srgbClr val="000000"/>
              </a:buClr>
            </a:pPr>
            <a:r>
              <a:rPr lang="en-US" altLang="zh-CN" sz="2800" b="1" dirty="0">
                <a:solidFill>
                  <a:schemeClr val="accent2"/>
                </a:solidFill>
                <a:latin typeface="Times New Roman" panose="02020603050405020304" pitchFamily="18" charset="0"/>
                <a:ea typeface="楷体_GB2312" pitchFamily="49" charset="-122"/>
              </a:rPr>
              <a:t>      </a:t>
            </a:r>
            <a:r>
              <a:rPr lang="zh-CN" altLang="en-US" sz="2800" b="1" dirty="0">
                <a:solidFill>
                  <a:schemeClr val="accent2"/>
                </a:solidFill>
                <a:latin typeface="Times New Roman" panose="02020603050405020304" pitchFamily="18" charset="0"/>
                <a:ea typeface="楷体_GB2312" pitchFamily="49" charset="-122"/>
              </a:rPr>
              <a:t>含有二个动态元件的线性电路，其电路方程为二阶线性常微分方程，称二阶电路。</a:t>
            </a:r>
          </a:p>
        </p:txBody>
      </p:sp>
      <p:grpSp>
        <p:nvGrpSpPr>
          <p:cNvPr id="102531" name="组合 102530"/>
          <p:cNvGrpSpPr/>
          <p:nvPr/>
        </p:nvGrpSpPr>
        <p:grpSpPr>
          <a:xfrm>
            <a:off x="6588125" y="6804025"/>
            <a:ext cx="792163" cy="366713"/>
            <a:chOff x="4649" y="4020"/>
            <a:chExt cx="499" cy="231"/>
          </a:xfrm>
        </p:grpSpPr>
        <p:pic>
          <p:nvPicPr>
            <p:cNvPr id="102532" name="图片 102531"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02533" name="文本框 102532">
              <a:hlinkClick r:id="rId4"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pic>
        <p:nvPicPr>
          <p:cNvPr id="3" name="图片 2"/>
          <p:cNvPicPr>
            <a:picLocks noChangeAspect="1"/>
          </p:cNvPicPr>
          <p:nvPr/>
        </p:nvPicPr>
        <p:blipFill>
          <a:blip r:embed="rId5"/>
          <a:stretch>
            <a:fillRect/>
          </a:stretch>
        </p:blipFill>
        <p:spPr>
          <a:xfrm>
            <a:off x="837443" y="2156977"/>
            <a:ext cx="3526512" cy="671662"/>
          </a:xfrm>
          <a:prstGeom prst="rect">
            <a:avLst/>
          </a:prstGeom>
        </p:spPr>
      </p:pic>
      <p:pic>
        <p:nvPicPr>
          <p:cNvPr id="4" name="图片 3"/>
          <p:cNvPicPr>
            <a:picLocks noChangeAspect="1"/>
          </p:cNvPicPr>
          <p:nvPr/>
        </p:nvPicPr>
        <p:blipFill>
          <a:blip r:embed="rId6"/>
          <a:stretch>
            <a:fillRect/>
          </a:stretch>
        </p:blipFill>
        <p:spPr>
          <a:xfrm>
            <a:off x="618454" y="3125608"/>
            <a:ext cx="1572013" cy="1088101"/>
          </a:xfrm>
          <a:prstGeom prst="rect">
            <a:avLst/>
          </a:prstGeom>
        </p:spPr>
      </p:pic>
      <p:pic>
        <p:nvPicPr>
          <p:cNvPr id="5" name="图片 4"/>
          <p:cNvPicPr>
            <a:picLocks noChangeAspect="1"/>
          </p:cNvPicPr>
          <p:nvPr/>
        </p:nvPicPr>
        <p:blipFill>
          <a:blip r:embed="rId7"/>
          <a:stretch>
            <a:fillRect/>
          </a:stretch>
        </p:blipFill>
        <p:spPr>
          <a:xfrm>
            <a:off x="2817619" y="3099262"/>
            <a:ext cx="2953385" cy="1050290"/>
          </a:xfrm>
          <a:prstGeom prst="rect">
            <a:avLst/>
          </a:prstGeom>
        </p:spPr>
      </p:pic>
      <p:graphicFrame>
        <p:nvGraphicFramePr>
          <p:cNvPr id="6" name="对象 5"/>
          <p:cNvGraphicFramePr/>
          <p:nvPr/>
        </p:nvGraphicFramePr>
        <p:xfrm>
          <a:off x="1676400" y="4493260"/>
          <a:ext cx="4797425" cy="1007745"/>
        </p:xfrm>
        <a:graphic>
          <a:graphicData uri="http://schemas.openxmlformats.org/presentationml/2006/ole">
            <mc:AlternateContent xmlns:mc="http://schemas.openxmlformats.org/markup-compatibility/2006">
              <mc:Choice xmlns:v="urn:schemas-microsoft-com:vml" Requires="v">
                <p:oleObj spid="_x0000_s8275" r:id="rId8" imgW="4088130" imgH="1049655" progId="Equation.KSEE3">
                  <p:embed/>
                </p:oleObj>
              </mc:Choice>
              <mc:Fallback>
                <p:oleObj r:id="rId8" imgW="4088130" imgH="1049655" progId="Equation.KSEE3">
                  <p:embed/>
                  <p:pic>
                    <p:nvPicPr>
                      <p:cNvPr id="0" name="图片 6"/>
                      <p:cNvPicPr/>
                      <p:nvPr/>
                    </p:nvPicPr>
                    <p:blipFill>
                      <a:blip r:embed="rId9"/>
                      <a:stretch>
                        <a:fillRect/>
                      </a:stretch>
                    </p:blipFill>
                    <p:spPr>
                      <a:xfrm>
                        <a:off x="1676400" y="4493260"/>
                        <a:ext cx="4797425" cy="1007745"/>
                      </a:xfrm>
                      <a:prstGeom prst="rect">
                        <a:avLst/>
                      </a:prstGeom>
                    </p:spPr>
                  </p:pic>
                </p:oleObj>
              </mc:Fallback>
            </mc:AlternateContent>
          </a:graphicData>
        </a:graphic>
      </p:graphicFrame>
      <p:sp>
        <p:nvSpPr>
          <p:cNvPr id="54"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
        <p:nvSpPr>
          <p:cNvPr id="2" name="左大括号 1"/>
          <p:cNvSpPr/>
          <p:nvPr/>
        </p:nvSpPr>
        <p:spPr>
          <a:xfrm>
            <a:off x="335683" y="2283261"/>
            <a:ext cx="323850" cy="1684695"/>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
        <p:nvSpPr>
          <p:cNvPr id="56" name="右箭头 55"/>
          <p:cNvSpPr/>
          <p:nvPr/>
        </p:nvSpPr>
        <p:spPr>
          <a:xfrm>
            <a:off x="2181854" y="3498354"/>
            <a:ext cx="647700" cy="289917"/>
          </a:xfrm>
          <a:prstGeom prst="rightArrow">
            <a:avLst>
              <a:gd name="adj1" fmla="val 50000"/>
              <a:gd name="adj2" fmla="val 112087"/>
            </a:avLst>
          </a:prstGeom>
          <a:solidFill>
            <a:srgbClr val="0099FF"/>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02524"/>
                                        </p:tgtEl>
                                        <p:attrNameLst>
                                          <p:attrName>style.visibility</p:attrName>
                                        </p:attrNameLst>
                                      </p:cBhvr>
                                      <p:to>
                                        <p:strVal val="visible"/>
                                      </p:to>
                                    </p:set>
                                    <p:anim calcmode="lin" valueType="num">
                                      <p:cBhvr additive="base">
                                        <p:cTn id="7" dur="500" fill="hold"/>
                                        <p:tgtEl>
                                          <p:spTgt spid="102524"/>
                                        </p:tgtEl>
                                        <p:attrNameLst>
                                          <p:attrName>ppt_x</p:attrName>
                                        </p:attrNameLst>
                                      </p:cBhvr>
                                      <p:tavLst>
                                        <p:tav tm="0">
                                          <p:val>
                                            <p:strVal val="#ppt_x"/>
                                          </p:val>
                                        </p:tav>
                                        <p:tav tm="100000">
                                          <p:val>
                                            <p:strVal val="#ppt_x"/>
                                          </p:val>
                                        </p:tav>
                                      </p:tavLst>
                                    </p:anim>
                                    <p:anim calcmode="lin" valueType="num">
                                      <p:cBhvr additive="base">
                                        <p:cTn id="8" dur="500" fill="hold"/>
                                        <p:tgtEl>
                                          <p:spTgt spid="1025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02491"/>
                                        </p:tgtEl>
                                        <p:attrNameLst>
                                          <p:attrName>style.visibility</p:attrName>
                                        </p:attrNameLst>
                                      </p:cBhvr>
                                      <p:to>
                                        <p:strVal val="visible"/>
                                      </p:to>
                                    </p:set>
                                    <p:animEffect transition="in" filter="blinds(horizontal)">
                                      <p:cBhvr>
                                        <p:cTn id="13" dur="500"/>
                                        <p:tgtEl>
                                          <p:spTgt spid="10249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02525"/>
                                        </p:tgtEl>
                                        <p:attrNameLst>
                                          <p:attrName>style.visibility</p:attrName>
                                        </p:attrNameLst>
                                      </p:cBhvr>
                                      <p:to>
                                        <p:strVal val="visible"/>
                                      </p:to>
                                    </p:set>
                                    <p:anim calcmode="lin" valueType="num">
                                      <p:cBhvr additive="base">
                                        <p:cTn id="18" dur="500" fill="hold"/>
                                        <p:tgtEl>
                                          <p:spTgt spid="102525"/>
                                        </p:tgtEl>
                                        <p:attrNameLst>
                                          <p:attrName>ppt_x</p:attrName>
                                        </p:attrNameLst>
                                      </p:cBhvr>
                                      <p:tavLst>
                                        <p:tav tm="0">
                                          <p:val>
                                            <p:strVal val="0-#ppt_w/2"/>
                                          </p:val>
                                        </p:tav>
                                        <p:tav tm="100000">
                                          <p:val>
                                            <p:strVal val="#ppt_x"/>
                                          </p:val>
                                        </p:tav>
                                      </p:tavLst>
                                    </p:anim>
                                    <p:anim calcmode="lin" valueType="num">
                                      <p:cBhvr additive="base">
                                        <p:cTn id="19" dur="500" fill="hold"/>
                                        <p:tgtEl>
                                          <p:spTgt spid="10252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102526"/>
                                        </p:tgtEl>
                                        <p:attrNameLst>
                                          <p:attrName>style.visibility</p:attrName>
                                        </p:attrNameLst>
                                      </p:cBhvr>
                                      <p:to>
                                        <p:strVal val="visible"/>
                                      </p:to>
                                    </p:set>
                                    <p:animEffect transition="in" filter="blinds(horizontal)">
                                      <p:cBhvr>
                                        <p:cTn id="24" dur="500"/>
                                        <p:tgtEl>
                                          <p:spTgt spid="102526"/>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slide(fromLeft)">
                                      <p:cBhvr>
                                        <p:cTn id="33" dur="500"/>
                                        <p:tgtEl>
                                          <p:spTgt spid="56"/>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02471"/>
                                        </p:tgtEl>
                                        <p:attrNameLst>
                                          <p:attrName>style.visibility</p:attrName>
                                        </p:attrNameLst>
                                      </p:cBhvr>
                                      <p:to>
                                        <p:strVal val="visible"/>
                                      </p:to>
                                    </p:set>
                                    <p:animEffect transition="in" filter="slide(fromLeft)">
                                      <p:cBhvr>
                                        <p:cTn id="42" dur="500"/>
                                        <p:tgtEl>
                                          <p:spTgt spid="102471"/>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02527"/>
                                        </p:tgtEl>
                                        <p:attrNameLst>
                                          <p:attrName>style.visibility</p:attrName>
                                        </p:attrNameLst>
                                      </p:cBhvr>
                                      <p:to>
                                        <p:strVal val="visible"/>
                                      </p:to>
                                    </p:set>
                                    <p:anim calcmode="lin" valueType="num">
                                      <p:cBhvr additive="base">
                                        <p:cTn id="51" dur="500" fill="hold"/>
                                        <p:tgtEl>
                                          <p:spTgt spid="102527"/>
                                        </p:tgtEl>
                                        <p:attrNameLst>
                                          <p:attrName>ppt_x</p:attrName>
                                        </p:attrNameLst>
                                      </p:cBhvr>
                                      <p:tavLst>
                                        <p:tav tm="0">
                                          <p:val>
                                            <p:strVal val="1+#ppt_w/2"/>
                                          </p:val>
                                        </p:tav>
                                        <p:tav tm="100000">
                                          <p:val>
                                            <p:strVal val="#ppt_x"/>
                                          </p:val>
                                        </p:tav>
                                      </p:tavLst>
                                    </p:anim>
                                    <p:anim calcmode="lin" valueType="num">
                                      <p:cBhvr additive="base">
                                        <p:cTn id="52" dur="500" fill="hold"/>
                                        <p:tgtEl>
                                          <p:spTgt spid="102527"/>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102472"/>
                                        </p:tgtEl>
                                        <p:attrNameLst>
                                          <p:attrName>style.visibility</p:attrName>
                                        </p:attrNameLst>
                                      </p:cBhvr>
                                      <p:to>
                                        <p:strVal val="visible"/>
                                      </p:to>
                                    </p:set>
                                    <p:animEffect transition="in" filter="wedge">
                                      <p:cBhvr>
                                        <p:cTn id="57" dur="2000"/>
                                        <p:tgtEl>
                                          <p:spTgt spid="102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2" grpId="0" bldLvl="0" animBg="1"/>
      <p:bldP spid="102524" grpId="0" bldLvl="0" animBg="1"/>
      <p:bldP spid="102525" grpId="0"/>
      <p:bldP spid="1025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232" name="文本框 93231" descr="绿色大理石"/>
          <p:cNvSpPr txBox="1"/>
          <p:nvPr/>
        </p:nvSpPr>
        <p:spPr>
          <a:xfrm>
            <a:off x="395288" y="2563495"/>
            <a:ext cx="1825625" cy="519113"/>
          </a:xfrm>
          <a:prstGeom prst="rect">
            <a:avLst/>
          </a:prstGeom>
          <a:solidFill>
            <a:schemeClr val="accent1">
              <a:lumMod val="40000"/>
              <a:lumOff val="60000"/>
            </a:schemeClr>
          </a:solidFill>
          <a:ln w="9525">
            <a:noFill/>
          </a:ln>
        </p:spPr>
        <p:txBody>
          <a:bodyPr wrap="none"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一阶电路</a:t>
            </a:r>
          </a:p>
        </p:txBody>
      </p:sp>
      <p:sp>
        <p:nvSpPr>
          <p:cNvPr id="93233" name="文本框 93232"/>
          <p:cNvSpPr txBox="1"/>
          <p:nvPr/>
        </p:nvSpPr>
        <p:spPr>
          <a:xfrm>
            <a:off x="2843213" y="2420620"/>
            <a:ext cx="5905500" cy="1117600"/>
          </a:xfrm>
          <a:prstGeom prst="rect">
            <a:avLst/>
          </a:prstGeom>
          <a:noFill/>
          <a:ln w="9525">
            <a:noFill/>
          </a:ln>
        </p:spPr>
        <p:txBody>
          <a:bodyPr anchor="ctr">
            <a:spAutoFit/>
          </a:bodyPr>
          <a:lstStyle/>
          <a:p>
            <a:pPr lvl="0">
              <a:lnSpc>
                <a:spcPct val="120000"/>
              </a:lnSpc>
              <a:buClr>
                <a:srgbClr val="000000"/>
              </a:buClr>
            </a:pPr>
            <a:r>
              <a:rPr lang="zh-CN" altLang="en-US" sz="2800" b="1" dirty="0">
                <a:solidFill>
                  <a:schemeClr val="accent2"/>
                </a:solidFill>
                <a:latin typeface="楷体_GB2312" pitchFamily="49" charset="-122"/>
                <a:ea typeface="楷体_GB2312" pitchFamily="49" charset="-122"/>
              </a:rPr>
              <a:t>一阶电路中只有一个动态元件</a:t>
            </a:r>
            <a:r>
              <a:rPr lang="en-US" altLang="zh-CN" sz="2800" b="1" dirty="0">
                <a:solidFill>
                  <a:schemeClr val="accent2"/>
                </a:solidFill>
                <a:latin typeface="楷体_GB2312" pitchFamily="49" charset="-122"/>
                <a:ea typeface="楷体_GB2312" pitchFamily="49" charset="-122"/>
              </a:rPr>
              <a:t>,</a:t>
            </a:r>
            <a:r>
              <a:rPr lang="zh-CN" altLang="en-US" sz="2800" b="1" dirty="0">
                <a:solidFill>
                  <a:schemeClr val="accent2"/>
                </a:solidFill>
                <a:latin typeface="楷体_GB2312" pitchFamily="49" charset="-122"/>
                <a:ea typeface="楷体_GB2312" pitchFamily="49" charset="-122"/>
              </a:rPr>
              <a:t>描述电路的方程是一阶线性微分方程。</a:t>
            </a:r>
          </a:p>
        </p:txBody>
      </p:sp>
      <p:sp>
        <p:nvSpPr>
          <p:cNvPr id="93234" name="右箭头 93233"/>
          <p:cNvSpPr/>
          <p:nvPr/>
        </p:nvSpPr>
        <p:spPr>
          <a:xfrm>
            <a:off x="2268538" y="2707958"/>
            <a:ext cx="574675" cy="144462"/>
          </a:xfrm>
          <a:prstGeom prst="rightArrow">
            <a:avLst>
              <a:gd name="adj1" fmla="val 50000"/>
              <a:gd name="adj2" fmla="val 99450"/>
            </a:avLst>
          </a:prstGeom>
          <a:solidFill>
            <a:srgbClr val="0099FF"/>
          </a:solidFill>
          <a:ln w="9525">
            <a:noFill/>
          </a:ln>
        </p:spPr>
        <p:txBody>
          <a:bodyPr/>
          <a:lstStyle/>
          <a:p>
            <a:endParaRPr lang="zh-CN" altLang="en-US">
              <a:solidFill>
                <a:schemeClr val="accent2"/>
              </a:solidFill>
            </a:endParaRPr>
          </a:p>
        </p:txBody>
      </p:sp>
      <p:sp>
        <p:nvSpPr>
          <p:cNvPr id="93248" name="文本框 93247"/>
          <p:cNvSpPr txBox="1"/>
          <p:nvPr/>
        </p:nvSpPr>
        <p:spPr>
          <a:xfrm>
            <a:off x="1793558" y="1001713"/>
            <a:ext cx="6911975" cy="519112"/>
          </a:xfrm>
          <a:prstGeom prst="rect">
            <a:avLst/>
          </a:prstGeom>
          <a:noFill/>
          <a:ln w="9525">
            <a:noFill/>
          </a:ln>
        </p:spPr>
        <p:txBody>
          <a:bodyPr anchor="ctr">
            <a:spAutoFit/>
          </a:bodyPr>
          <a:lstStyle/>
          <a:p>
            <a:pPr marL="342900" lvl="0" indent="-342900">
              <a:buClr>
                <a:srgbClr val="FFFF00"/>
              </a:buClr>
              <a:buAutoNum type="circleNumDbPlain"/>
            </a:pPr>
            <a:r>
              <a:rPr lang="zh-CN" altLang="en-US" sz="2800" b="1" dirty="0">
                <a:solidFill>
                  <a:schemeClr val="accent2"/>
                </a:solidFill>
                <a:latin typeface="楷体_GB2312" pitchFamily="49" charset="-122"/>
                <a:ea typeface="楷体_GB2312" pitchFamily="49" charset="-122"/>
              </a:rPr>
              <a:t>描述动态电路的电路方程为微分方程；</a:t>
            </a:r>
          </a:p>
        </p:txBody>
      </p:sp>
      <p:sp>
        <p:nvSpPr>
          <p:cNvPr id="93250" name="矩形 93249"/>
          <p:cNvSpPr/>
          <p:nvPr/>
        </p:nvSpPr>
        <p:spPr>
          <a:xfrm>
            <a:off x="1692275" y="1412558"/>
            <a:ext cx="6985000" cy="1117600"/>
          </a:xfrm>
          <a:prstGeom prst="rect">
            <a:avLst/>
          </a:prstGeom>
          <a:noFill/>
          <a:ln w="9525">
            <a:noFill/>
          </a:ln>
        </p:spPr>
        <p:txBody>
          <a:bodyPr lIns="198000" rIns="198000">
            <a:spAutoFit/>
          </a:bodyPr>
          <a:lstStyle/>
          <a:p>
            <a:pPr marL="342900" lvl="0" indent="-342900">
              <a:lnSpc>
                <a:spcPct val="120000"/>
              </a:lnSpc>
              <a:buClr>
                <a:srgbClr val="FFFF00"/>
              </a:buClr>
              <a:buAutoNum type="circleNumDbPlain" startAt="2"/>
            </a:pPr>
            <a:r>
              <a:rPr lang="zh-CN" altLang="en-US" sz="2800" b="1" dirty="0">
                <a:solidFill>
                  <a:schemeClr val="accent2"/>
                </a:solidFill>
                <a:latin typeface="Arial" panose="020B0604020202020204" pitchFamily="34" charset="0"/>
                <a:ea typeface="楷体_GB2312" pitchFamily="49" charset="-122"/>
              </a:rPr>
              <a:t>动态电路方程的阶数通常等于电路中动态元件的个数。</a:t>
            </a:r>
          </a:p>
        </p:txBody>
      </p:sp>
      <p:sp>
        <p:nvSpPr>
          <p:cNvPr id="93256" name="文本框 93255" descr="绿色大理石"/>
          <p:cNvSpPr txBox="1"/>
          <p:nvPr/>
        </p:nvSpPr>
        <p:spPr>
          <a:xfrm>
            <a:off x="323850" y="4508183"/>
            <a:ext cx="2016125" cy="519112"/>
          </a:xfrm>
          <a:prstGeom prst="rect">
            <a:avLst/>
          </a:prstGeom>
          <a:solidFill>
            <a:schemeClr val="accent1">
              <a:lumMod val="60000"/>
              <a:lumOff val="40000"/>
            </a:schemeClr>
          </a:solid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二阶电路</a:t>
            </a:r>
          </a:p>
        </p:txBody>
      </p:sp>
      <p:sp>
        <p:nvSpPr>
          <p:cNvPr id="93257" name="右箭头 93256"/>
          <p:cNvSpPr/>
          <p:nvPr/>
        </p:nvSpPr>
        <p:spPr>
          <a:xfrm>
            <a:off x="2411413" y="4724083"/>
            <a:ext cx="576262" cy="144462"/>
          </a:xfrm>
          <a:prstGeom prst="rightArrow">
            <a:avLst>
              <a:gd name="adj1" fmla="val 50000"/>
              <a:gd name="adj2" fmla="val 99725"/>
            </a:avLst>
          </a:prstGeom>
          <a:solidFill>
            <a:srgbClr val="0099FF"/>
          </a:solidFill>
          <a:ln w="9525">
            <a:noFill/>
          </a:ln>
        </p:spPr>
        <p:txBody>
          <a:bodyPr/>
          <a:lstStyle/>
          <a:p>
            <a:endParaRPr lang="zh-CN" altLang="en-US">
              <a:solidFill>
                <a:schemeClr val="accent2"/>
              </a:solidFill>
            </a:endParaRPr>
          </a:p>
        </p:txBody>
      </p:sp>
      <p:sp>
        <p:nvSpPr>
          <p:cNvPr id="93258" name="文本框 93257"/>
          <p:cNvSpPr txBox="1"/>
          <p:nvPr/>
        </p:nvSpPr>
        <p:spPr>
          <a:xfrm>
            <a:off x="3059113" y="4436745"/>
            <a:ext cx="5689600" cy="1117600"/>
          </a:xfrm>
          <a:prstGeom prst="rect">
            <a:avLst/>
          </a:prstGeom>
          <a:noFill/>
          <a:ln w="9525">
            <a:noFill/>
          </a:ln>
        </p:spPr>
        <p:txBody>
          <a:bodyPr anchor="ctr">
            <a:spAutoFit/>
          </a:bodyPr>
          <a:lstStyle/>
          <a:p>
            <a:pPr lvl="0">
              <a:lnSpc>
                <a:spcPct val="120000"/>
              </a:lnSpc>
              <a:spcBef>
                <a:spcPct val="20000"/>
              </a:spcBef>
              <a:buClr>
                <a:srgbClr val="000000"/>
              </a:buClr>
            </a:pPr>
            <a:r>
              <a:rPr lang="zh-CN" altLang="en-US" sz="2800" b="1" dirty="0">
                <a:solidFill>
                  <a:schemeClr val="accent2"/>
                </a:solidFill>
                <a:latin typeface="楷体_GB2312" pitchFamily="49" charset="-122"/>
                <a:ea typeface="楷体_GB2312" pitchFamily="49" charset="-122"/>
              </a:rPr>
              <a:t>二阶电路中有二个动态元件</a:t>
            </a:r>
            <a:r>
              <a:rPr lang="en-US" altLang="zh-CN" sz="2800" b="1" dirty="0">
                <a:solidFill>
                  <a:schemeClr val="accent2"/>
                </a:solidFill>
                <a:latin typeface="楷体_GB2312" pitchFamily="49" charset="-122"/>
                <a:ea typeface="楷体_GB2312" pitchFamily="49" charset="-122"/>
              </a:rPr>
              <a:t>,</a:t>
            </a:r>
            <a:r>
              <a:rPr lang="zh-CN" altLang="en-US" sz="2800" b="1" dirty="0">
                <a:solidFill>
                  <a:schemeClr val="accent2"/>
                </a:solidFill>
                <a:latin typeface="楷体_GB2312" pitchFamily="49" charset="-122"/>
                <a:ea typeface="楷体_GB2312" pitchFamily="49" charset="-122"/>
              </a:rPr>
              <a:t>描述电路的方程是二阶线性微分方程。</a:t>
            </a:r>
          </a:p>
        </p:txBody>
      </p:sp>
      <p:grpSp>
        <p:nvGrpSpPr>
          <p:cNvPr id="93269" name="组合 93268"/>
          <p:cNvGrpSpPr/>
          <p:nvPr/>
        </p:nvGrpSpPr>
        <p:grpSpPr>
          <a:xfrm>
            <a:off x="250825" y="836295"/>
            <a:ext cx="1543050" cy="850900"/>
            <a:chOff x="385" y="3022"/>
            <a:chExt cx="972" cy="536"/>
          </a:xfrm>
        </p:grpSpPr>
        <p:pic>
          <p:nvPicPr>
            <p:cNvPr id="93270" name="图片 93269" descr="123"/>
            <p:cNvPicPr>
              <a:picLocks noChangeAspect="1"/>
            </p:cNvPicPr>
            <p:nvPr/>
          </p:nvPicPr>
          <p:blipFill>
            <a:blip r:embed="rId3"/>
            <a:stretch>
              <a:fillRect/>
            </a:stretch>
          </p:blipFill>
          <p:spPr>
            <a:xfrm>
              <a:off x="385" y="3022"/>
              <a:ext cx="590" cy="536"/>
            </a:xfrm>
            <a:prstGeom prst="rect">
              <a:avLst/>
            </a:prstGeom>
            <a:noFill/>
            <a:ln w="9525">
              <a:noFill/>
            </a:ln>
          </p:spPr>
        </p:pic>
        <p:sp>
          <p:nvSpPr>
            <p:cNvPr id="93271" name="文本框 93270"/>
            <p:cNvSpPr txBox="1"/>
            <p:nvPr/>
          </p:nvSpPr>
          <p:spPr>
            <a:xfrm>
              <a:off x="793" y="3153"/>
              <a:ext cx="564" cy="327"/>
            </a:xfrm>
            <a:prstGeom prst="rect">
              <a:avLst/>
            </a:prstGeom>
            <a:noFill/>
            <a:ln w="9525">
              <a:noFill/>
            </a:ln>
          </p:spPr>
          <p:txBody>
            <a:bodyPr wrap="none" anchor="t">
              <a:spAutoFit/>
            </a:bodyPr>
            <a:lstStyle/>
            <a:p>
              <a:pPr lvl="0">
                <a:buClr>
                  <a:srgbClr val="000000"/>
                </a:buClr>
              </a:pPr>
              <a:r>
                <a:rPr lang="zh-CN" altLang="en-US" sz="2800" b="0" dirty="0">
                  <a:solidFill>
                    <a:schemeClr val="accent2"/>
                  </a:solidFill>
                  <a:latin typeface="Times New Roman" panose="02020603050405020304" pitchFamily="18" charset="0"/>
                  <a:ea typeface="华文行楷" panose="02010800040101010101" pitchFamily="2" charset="-122"/>
                </a:rPr>
                <a:t>结论</a:t>
              </a:r>
            </a:p>
          </p:txBody>
        </p:sp>
      </p:grpSp>
      <p:graphicFrame>
        <p:nvGraphicFramePr>
          <p:cNvPr id="2" name="对象 1"/>
          <p:cNvGraphicFramePr/>
          <p:nvPr/>
        </p:nvGraphicFramePr>
        <p:xfrm>
          <a:off x="2843530" y="3366135"/>
          <a:ext cx="3952875" cy="1142365"/>
        </p:xfrm>
        <a:graphic>
          <a:graphicData uri="http://schemas.openxmlformats.org/presentationml/2006/ole">
            <mc:AlternateContent xmlns:mc="http://schemas.openxmlformats.org/markup-compatibility/2006">
              <mc:Choice xmlns:v="urn:schemas-microsoft-com:vml" Requires="v">
                <p:oleObj spid="_x0000_s9381" r:id="rId4" imgW="2840355" imgH="908685" progId="Equation.KSEE3">
                  <p:embed/>
                </p:oleObj>
              </mc:Choice>
              <mc:Fallback>
                <p:oleObj r:id="rId4" imgW="2840355" imgH="908685" progId="Equation.KSEE3">
                  <p:embed/>
                  <p:pic>
                    <p:nvPicPr>
                      <p:cNvPr id="0" name="图片 2"/>
                      <p:cNvPicPr/>
                      <p:nvPr/>
                    </p:nvPicPr>
                    <p:blipFill>
                      <a:blip r:embed="rId5"/>
                      <a:stretch>
                        <a:fillRect/>
                      </a:stretch>
                    </p:blipFill>
                    <p:spPr>
                      <a:xfrm>
                        <a:off x="2843530" y="3366135"/>
                        <a:ext cx="3952875" cy="1142365"/>
                      </a:xfrm>
                      <a:prstGeom prst="rect">
                        <a:avLst/>
                      </a:prstGeom>
                    </p:spPr>
                  </p:pic>
                </p:oleObj>
              </mc:Fallback>
            </mc:AlternateContent>
          </a:graphicData>
        </a:graphic>
      </p:graphicFrame>
      <p:graphicFrame>
        <p:nvGraphicFramePr>
          <p:cNvPr id="4" name="对象 3"/>
          <p:cNvGraphicFramePr/>
          <p:nvPr/>
        </p:nvGraphicFramePr>
        <p:xfrm>
          <a:off x="2411730" y="5436235"/>
          <a:ext cx="4801235" cy="1142365"/>
        </p:xfrm>
        <a:graphic>
          <a:graphicData uri="http://schemas.openxmlformats.org/presentationml/2006/ole">
            <mc:AlternateContent xmlns:mc="http://schemas.openxmlformats.org/markup-compatibility/2006">
              <mc:Choice xmlns:v="urn:schemas-microsoft-com:vml" Requires="v">
                <p:oleObj spid="_x0000_s9382" r:id="rId6" imgW="5268595" imgH="1310005" progId="Equation.KSEE3">
                  <p:embed/>
                </p:oleObj>
              </mc:Choice>
              <mc:Fallback>
                <p:oleObj r:id="rId6" imgW="5268595" imgH="1310005" progId="Equation.KSEE3">
                  <p:embed/>
                  <p:pic>
                    <p:nvPicPr>
                      <p:cNvPr id="0" name="图片 4"/>
                      <p:cNvPicPr/>
                      <p:nvPr/>
                    </p:nvPicPr>
                    <p:blipFill>
                      <a:blip r:embed="rId7"/>
                      <a:stretch>
                        <a:fillRect/>
                      </a:stretch>
                    </p:blipFill>
                    <p:spPr>
                      <a:xfrm>
                        <a:off x="2411730" y="5436235"/>
                        <a:ext cx="4801235" cy="1142365"/>
                      </a:xfrm>
                      <a:prstGeom prst="rect">
                        <a:avLst/>
                      </a:prstGeom>
                    </p:spPr>
                  </p:pic>
                </p:oleObj>
              </mc:Fallback>
            </mc:AlternateContent>
          </a:graphicData>
        </a:graphic>
      </p:graphicFrame>
      <p:sp>
        <p:nvSpPr>
          <p:cNvPr id="15"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3269"/>
                                        </p:tgtEl>
                                        <p:attrNameLst>
                                          <p:attrName>style.visibility</p:attrName>
                                        </p:attrNameLst>
                                      </p:cBhvr>
                                      <p:to>
                                        <p:strVal val="visible"/>
                                      </p:to>
                                    </p:set>
                                    <p:animEffect transition="in" filter="blinds(horizontal)">
                                      <p:cBhvr>
                                        <p:cTn id="7" dur="500"/>
                                        <p:tgtEl>
                                          <p:spTgt spid="932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3248"/>
                                        </p:tgtEl>
                                        <p:attrNameLst>
                                          <p:attrName>style.visibility</p:attrName>
                                        </p:attrNameLst>
                                      </p:cBhvr>
                                      <p:to>
                                        <p:strVal val="visible"/>
                                      </p:to>
                                    </p:set>
                                    <p:animEffect transition="in" filter="wipe(left)">
                                      <p:cBhvr>
                                        <p:cTn id="12" dur="2000"/>
                                        <p:tgtEl>
                                          <p:spTgt spid="932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3250"/>
                                        </p:tgtEl>
                                        <p:attrNameLst>
                                          <p:attrName>style.visibility</p:attrName>
                                        </p:attrNameLst>
                                      </p:cBhvr>
                                      <p:to>
                                        <p:strVal val="visible"/>
                                      </p:to>
                                    </p:set>
                                    <p:animEffect transition="in" filter="wipe(left)">
                                      <p:cBhvr>
                                        <p:cTn id="17" dur="2000"/>
                                        <p:tgtEl>
                                          <p:spTgt spid="9325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93232"/>
                                        </p:tgtEl>
                                        <p:attrNameLst>
                                          <p:attrName>style.visibility</p:attrName>
                                        </p:attrNameLst>
                                      </p:cBhvr>
                                      <p:to>
                                        <p:strVal val="visible"/>
                                      </p:to>
                                    </p:set>
                                    <p:anim calcmode="lin" valueType="num">
                                      <p:cBhvr additive="base">
                                        <p:cTn id="22" dur="500" fill="hold"/>
                                        <p:tgtEl>
                                          <p:spTgt spid="93232"/>
                                        </p:tgtEl>
                                        <p:attrNameLst>
                                          <p:attrName>ppt_x</p:attrName>
                                        </p:attrNameLst>
                                      </p:cBhvr>
                                      <p:tavLst>
                                        <p:tav tm="0">
                                          <p:val>
                                            <p:strVal val="0-#ppt_w/2"/>
                                          </p:val>
                                        </p:tav>
                                        <p:tav tm="100000">
                                          <p:val>
                                            <p:strVal val="#ppt_x"/>
                                          </p:val>
                                        </p:tav>
                                      </p:tavLst>
                                    </p:anim>
                                    <p:anim calcmode="lin" valueType="num">
                                      <p:cBhvr additive="base">
                                        <p:cTn id="23" dur="500" fill="hold"/>
                                        <p:tgtEl>
                                          <p:spTgt spid="93232"/>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2" presetClass="entr" presetSubtype="8" fill="hold" nodeType="clickEffect">
                                  <p:stCondLst>
                                    <p:cond delay="0"/>
                                  </p:stCondLst>
                                  <p:childTnLst>
                                    <p:set>
                                      <p:cBhvr>
                                        <p:cTn id="27" dur="1" fill="hold">
                                          <p:stCondLst>
                                            <p:cond delay="0"/>
                                          </p:stCondLst>
                                        </p:cTn>
                                        <p:tgtEl>
                                          <p:spTgt spid="93234"/>
                                        </p:tgtEl>
                                        <p:attrNameLst>
                                          <p:attrName>style.visibility</p:attrName>
                                        </p:attrNameLst>
                                      </p:cBhvr>
                                      <p:to>
                                        <p:strVal val="visible"/>
                                      </p:to>
                                    </p:set>
                                    <p:animEffect transition="in" filter="slide(fromLeft)">
                                      <p:cBhvr>
                                        <p:cTn id="28" dur="500"/>
                                        <p:tgtEl>
                                          <p:spTgt spid="93234"/>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93233"/>
                                        </p:tgtEl>
                                        <p:attrNameLst>
                                          <p:attrName>style.visibility</p:attrName>
                                        </p:attrNameLst>
                                      </p:cBhvr>
                                      <p:to>
                                        <p:strVal val="visible"/>
                                      </p:to>
                                    </p:set>
                                    <p:animEffect transition="in" filter="wipe(up)">
                                      <p:cBhvr>
                                        <p:cTn id="32" dur="2000"/>
                                        <p:tgtEl>
                                          <p:spTgt spid="9323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3256"/>
                                        </p:tgtEl>
                                        <p:attrNameLst>
                                          <p:attrName>style.visibility</p:attrName>
                                        </p:attrNameLst>
                                      </p:cBhvr>
                                      <p:to>
                                        <p:strVal val="visible"/>
                                      </p:to>
                                    </p:set>
                                    <p:anim calcmode="lin" valueType="num">
                                      <p:cBhvr additive="base">
                                        <p:cTn id="41" dur="500" fill="hold"/>
                                        <p:tgtEl>
                                          <p:spTgt spid="93256"/>
                                        </p:tgtEl>
                                        <p:attrNameLst>
                                          <p:attrName>ppt_x</p:attrName>
                                        </p:attrNameLst>
                                      </p:cBhvr>
                                      <p:tavLst>
                                        <p:tav tm="0">
                                          <p:val>
                                            <p:strVal val="0-#ppt_w/2"/>
                                          </p:val>
                                        </p:tav>
                                        <p:tav tm="100000">
                                          <p:val>
                                            <p:strVal val="#ppt_x"/>
                                          </p:val>
                                        </p:tav>
                                      </p:tavLst>
                                    </p:anim>
                                    <p:anim calcmode="lin" valueType="num">
                                      <p:cBhvr additive="base">
                                        <p:cTn id="42" dur="500" fill="hold"/>
                                        <p:tgtEl>
                                          <p:spTgt spid="9325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2" presetClass="entr" presetSubtype="8" fill="hold" nodeType="clickEffect">
                                  <p:stCondLst>
                                    <p:cond delay="0"/>
                                  </p:stCondLst>
                                  <p:childTnLst>
                                    <p:set>
                                      <p:cBhvr>
                                        <p:cTn id="46" dur="1" fill="hold">
                                          <p:stCondLst>
                                            <p:cond delay="0"/>
                                          </p:stCondLst>
                                        </p:cTn>
                                        <p:tgtEl>
                                          <p:spTgt spid="93257"/>
                                        </p:tgtEl>
                                        <p:attrNameLst>
                                          <p:attrName>style.visibility</p:attrName>
                                        </p:attrNameLst>
                                      </p:cBhvr>
                                      <p:to>
                                        <p:strVal val="visible"/>
                                      </p:to>
                                    </p:set>
                                    <p:animEffect transition="in" filter="slide(fromLeft)">
                                      <p:cBhvr>
                                        <p:cTn id="47" dur="500"/>
                                        <p:tgtEl>
                                          <p:spTgt spid="93257"/>
                                        </p:tgtEl>
                                      </p:cBhvr>
                                    </p:animEffect>
                                  </p:childTnLst>
                                </p:cTn>
                              </p:par>
                            </p:childTnLst>
                          </p:cTn>
                        </p:par>
                        <p:par>
                          <p:cTn id="48" fill="hold">
                            <p:stCondLst>
                              <p:cond delay="500"/>
                            </p:stCondLst>
                            <p:childTnLst>
                              <p:par>
                                <p:cTn id="49" presetID="22" presetClass="entr" presetSubtype="1" fill="hold" grpId="0" nodeType="afterEffect">
                                  <p:stCondLst>
                                    <p:cond delay="0"/>
                                  </p:stCondLst>
                                  <p:childTnLst>
                                    <p:set>
                                      <p:cBhvr>
                                        <p:cTn id="50" dur="1" fill="hold">
                                          <p:stCondLst>
                                            <p:cond delay="0"/>
                                          </p:stCondLst>
                                        </p:cTn>
                                        <p:tgtEl>
                                          <p:spTgt spid="93258"/>
                                        </p:tgtEl>
                                        <p:attrNameLst>
                                          <p:attrName>style.visibility</p:attrName>
                                        </p:attrNameLst>
                                      </p:cBhvr>
                                      <p:to>
                                        <p:strVal val="visible"/>
                                      </p:to>
                                    </p:set>
                                    <p:animEffect transition="in" filter="wipe(up)">
                                      <p:cBhvr>
                                        <p:cTn id="51" dur="2000"/>
                                        <p:tgtEl>
                                          <p:spTgt spid="93258"/>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32" grpId="0" bldLvl="0" animBg="1"/>
      <p:bldP spid="93233" grpId="0"/>
      <p:bldP spid="93248" grpId="0"/>
      <p:bldP spid="93250" grpId="0"/>
      <p:bldP spid="93256" grpId="0" bldLvl="0" animBg="1"/>
      <p:bldP spid="932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框 99329" descr="绿色大理石"/>
          <p:cNvSpPr txBox="1"/>
          <p:nvPr/>
        </p:nvSpPr>
        <p:spPr>
          <a:xfrm>
            <a:off x="468313" y="1539240"/>
            <a:ext cx="2016125" cy="519113"/>
          </a:xfrm>
          <a:prstGeom prst="rect">
            <a:avLst/>
          </a:prstGeom>
          <a:solidFill>
            <a:schemeClr val="accent1">
              <a:lumMod val="60000"/>
              <a:lumOff val="40000"/>
            </a:schemeClr>
          </a:solid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高阶电路</a:t>
            </a:r>
          </a:p>
        </p:txBody>
      </p:sp>
      <p:sp>
        <p:nvSpPr>
          <p:cNvPr id="99331" name="文本框 99330"/>
          <p:cNvSpPr txBox="1"/>
          <p:nvPr/>
        </p:nvSpPr>
        <p:spPr>
          <a:xfrm>
            <a:off x="3313113" y="1386205"/>
            <a:ext cx="5040312" cy="1117600"/>
          </a:xfrm>
          <a:prstGeom prst="rect">
            <a:avLst/>
          </a:prstGeom>
          <a:noFill/>
          <a:ln w="9525">
            <a:noFill/>
          </a:ln>
        </p:spPr>
        <p:txBody>
          <a:bodyPr anchor="ctr">
            <a:spAutoFit/>
          </a:bodyPr>
          <a:lstStyle/>
          <a:p>
            <a:pPr lvl="0">
              <a:lnSpc>
                <a:spcPct val="120000"/>
              </a:lnSpc>
              <a:spcBef>
                <a:spcPct val="20000"/>
              </a:spcBef>
              <a:buClr>
                <a:srgbClr val="000000"/>
              </a:buClr>
            </a:pPr>
            <a:r>
              <a:rPr lang="zh-CN" altLang="en-US" sz="2800" b="1" dirty="0">
                <a:solidFill>
                  <a:schemeClr val="accent2"/>
                </a:solidFill>
                <a:latin typeface="Times New Roman" panose="02020603050405020304" pitchFamily="18" charset="0"/>
                <a:ea typeface="楷体_GB2312" pitchFamily="49" charset="-122"/>
              </a:rPr>
              <a:t>电路中有多个动态元件，描述电路的方程是高阶微分方程。</a:t>
            </a:r>
          </a:p>
        </p:txBody>
      </p:sp>
      <p:sp>
        <p:nvSpPr>
          <p:cNvPr id="99332" name="右箭头 99331"/>
          <p:cNvSpPr/>
          <p:nvPr/>
        </p:nvSpPr>
        <p:spPr>
          <a:xfrm>
            <a:off x="2679383" y="1690370"/>
            <a:ext cx="574675" cy="217488"/>
          </a:xfrm>
          <a:prstGeom prst="rightArrow">
            <a:avLst>
              <a:gd name="adj1" fmla="val 50000"/>
              <a:gd name="adj2" fmla="val 66058"/>
            </a:avLst>
          </a:prstGeom>
          <a:solidFill>
            <a:srgbClr val="0099FF"/>
          </a:solidFill>
          <a:ln w="9525">
            <a:noFill/>
          </a:ln>
        </p:spPr>
        <p:txBody>
          <a:bodyPr/>
          <a:lstStyle/>
          <a:p>
            <a:endParaRPr lang="zh-CN" altLang="en-US">
              <a:solidFill>
                <a:schemeClr val="accent2"/>
              </a:solidFill>
            </a:endParaRPr>
          </a:p>
        </p:txBody>
      </p:sp>
      <p:sp>
        <p:nvSpPr>
          <p:cNvPr id="99352" name="文本框 99351"/>
          <p:cNvSpPr txBox="1"/>
          <p:nvPr/>
        </p:nvSpPr>
        <p:spPr>
          <a:xfrm>
            <a:off x="611188" y="4074478"/>
            <a:ext cx="3960812" cy="547687"/>
          </a:xfrm>
          <a:prstGeom prst="rect">
            <a:avLst/>
          </a:prstGeom>
          <a:noFill/>
          <a:ln w="28575" cap="flat" cmpd="sng">
            <a:solidFill>
              <a:srgbClr val="00FFFF"/>
            </a:solidFill>
            <a:prstDash val="solid"/>
            <a:miter/>
            <a:headEnd type="none" w="med" len="med"/>
            <a:tailEnd type="none" w="med" len="med"/>
          </a:ln>
        </p:spPr>
        <p:txBody>
          <a:bodyPr lIns="198000" rIns="198000" anchor="ctr">
            <a:spAutoFit/>
          </a:bodyPr>
          <a:lstStyle/>
          <a:p>
            <a:pPr lvl="0">
              <a:buClr>
                <a:srgbClr val="000000"/>
              </a:buClr>
            </a:pPr>
            <a:r>
              <a:rPr lang="zh-CN" altLang="en-US" sz="2800" b="1" dirty="0">
                <a:solidFill>
                  <a:schemeClr val="tx1"/>
                </a:solidFill>
                <a:latin typeface="楷体_GB2312" pitchFamily="49" charset="-122"/>
                <a:ea typeface="楷体_GB2312" pitchFamily="49" charset="-122"/>
              </a:rPr>
              <a:t>动态电路的分析方法</a:t>
            </a:r>
          </a:p>
        </p:txBody>
      </p:sp>
      <p:sp>
        <p:nvSpPr>
          <p:cNvPr id="99353" name="文本框 99352"/>
          <p:cNvSpPr txBox="1"/>
          <p:nvPr/>
        </p:nvSpPr>
        <p:spPr>
          <a:xfrm>
            <a:off x="684213" y="4779328"/>
            <a:ext cx="7921625" cy="519112"/>
          </a:xfrm>
          <a:prstGeom prst="rect">
            <a:avLst/>
          </a:prstGeom>
          <a:noFill/>
          <a:ln w="9525">
            <a:noFill/>
          </a:ln>
        </p:spPr>
        <p:txBody>
          <a:bodyPr>
            <a:spAutoFit/>
          </a:bodyPr>
          <a:lstStyle/>
          <a:p>
            <a:pPr marL="342900" lvl="0" indent="-342900">
              <a:spcBef>
                <a:spcPct val="50000"/>
              </a:spcBef>
              <a:buClr>
                <a:srgbClr val="FFFF00"/>
              </a:buClr>
              <a:buAutoNum type="circleNumDbPlain"/>
            </a:pPr>
            <a:r>
              <a:rPr lang="zh-CN" altLang="en-US" sz="2800" b="1" dirty="0">
                <a:solidFill>
                  <a:schemeClr val="accent2"/>
                </a:solidFill>
                <a:latin typeface="Arial" panose="020B0604020202020204" pitchFamily="34" charset="0"/>
                <a:ea typeface="楷体_GB2312" pitchFamily="49" charset="-122"/>
              </a:rPr>
              <a:t>根据</a:t>
            </a:r>
            <a:r>
              <a:rPr lang="en-US" altLang="zh-CN" sz="2800" b="0">
                <a:solidFill>
                  <a:schemeClr val="accent2"/>
                </a:solidFill>
                <a:latin typeface="Times New Roman" panose="02020603050405020304" pitchFamily="18" charset="0"/>
                <a:ea typeface="仿宋_GB2312" pitchFamily="49" charset="-122"/>
              </a:rPr>
              <a:t>KVL</a:t>
            </a:r>
            <a:r>
              <a:rPr lang="zh-CN" altLang="en-US" sz="2800" b="1" dirty="0">
                <a:solidFill>
                  <a:schemeClr val="accent2"/>
                </a:solidFill>
                <a:latin typeface="Times New Roman" panose="02020603050405020304" pitchFamily="18" charset="0"/>
                <a:ea typeface="仿宋_GB2312" pitchFamily="49" charset="-122"/>
              </a:rPr>
              <a:t>、</a:t>
            </a:r>
            <a:r>
              <a:rPr lang="en-US" altLang="zh-CN" sz="2800" b="0">
                <a:solidFill>
                  <a:schemeClr val="accent2"/>
                </a:solidFill>
                <a:latin typeface="Times New Roman" panose="02020603050405020304" pitchFamily="18" charset="0"/>
                <a:ea typeface="仿宋_GB2312" pitchFamily="49" charset="-122"/>
              </a:rPr>
              <a:t>KCL</a:t>
            </a:r>
            <a:r>
              <a:rPr lang="zh-CN" altLang="en-US" sz="2800" b="1" dirty="0">
                <a:solidFill>
                  <a:schemeClr val="accent2"/>
                </a:solidFill>
                <a:latin typeface="Arial" panose="020B0604020202020204" pitchFamily="34" charset="0"/>
                <a:ea typeface="楷体_GB2312" pitchFamily="49" charset="-122"/>
              </a:rPr>
              <a:t>和</a:t>
            </a:r>
            <a:r>
              <a:rPr lang="en-US" altLang="zh-CN" sz="2800" b="0">
                <a:solidFill>
                  <a:schemeClr val="accent2"/>
                </a:solidFill>
                <a:latin typeface="Times New Roman" panose="02020603050405020304" pitchFamily="18" charset="0"/>
                <a:ea typeface="仿宋_GB2312" pitchFamily="49" charset="-122"/>
              </a:rPr>
              <a:t>VCR</a:t>
            </a:r>
            <a:r>
              <a:rPr lang="zh-CN" altLang="en-US" sz="2800" b="1" dirty="0">
                <a:solidFill>
                  <a:schemeClr val="accent2"/>
                </a:solidFill>
                <a:latin typeface="Arial" panose="020B0604020202020204" pitchFamily="34" charset="0"/>
                <a:ea typeface="楷体_GB2312" pitchFamily="49" charset="-122"/>
              </a:rPr>
              <a:t>建立微分方程；</a:t>
            </a:r>
          </a:p>
        </p:txBody>
      </p:sp>
      <p:pic>
        <p:nvPicPr>
          <p:cNvPr id="2" name="图片 1"/>
          <p:cNvPicPr>
            <a:picLocks noChangeAspect="1"/>
          </p:cNvPicPr>
          <p:nvPr/>
        </p:nvPicPr>
        <p:blipFill>
          <a:blip r:embed="rId2"/>
          <a:stretch>
            <a:fillRect/>
          </a:stretch>
        </p:blipFill>
        <p:spPr>
          <a:xfrm>
            <a:off x="791845" y="2771775"/>
            <a:ext cx="7125335" cy="975995"/>
          </a:xfrm>
          <a:prstGeom prst="rect">
            <a:avLst/>
          </a:prstGeom>
        </p:spPr>
      </p:pic>
      <p:sp>
        <p:nvSpPr>
          <p:cNvPr id="17"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0-#ppt_w/2"/>
                                          </p:val>
                                        </p:tav>
                                        <p:tav tm="100000">
                                          <p:val>
                                            <p:strVal val="#ppt_x"/>
                                          </p:val>
                                        </p:tav>
                                      </p:tavLst>
                                    </p:anim>
                                    <p:anim calcmode="lin" valueType="num">
                                      <p:cBhvr additive="base">
                                        <p:cTn id="8" dur="500" fill="hold"/>
                                        <p:tgtEl>
                                          <p:spTgt spid="993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99332"/>
                                        </p:tgtEl>
                                        <p:attrNameLst>
                                          <p:attrName>style.visibility</p:attrName>
                                        </p:attrNameLst>
                                      </p:cBhvr>
                                      <p:to>
                                        <p:strVal val="visible"/>
                                      </p:to>
                                    </p:set>
                                    <p:animEffect transition="in" filter="slide(fromLeft)">
                                      <p:cBhvr>
                                        <p:cTn id="13" dur="500"/>
                                        <p:tgtEl>
                                          <p:spTgt spid="99332"/>
                                        </p:tgtEl>
                                      </p:cBhvr>
                                    </p:animEffect>
                                  </p:childTnLst>
                                </p:cTn>
                              </p:par>
                            </p:childTnLst>
                          </p:cTn>
                        </p:par>
                        <p:par>
                          <p:cTn id="14" fill="hold">
                            <p:stCondLst>
                              <p:cond delay="500"/>
                            </p:stCondLst>
                            <p:childTnLst>
                              <p:par>
                                <p:cTn id="15" presetID="22" presetClass="entr" presetSubtype="1" fill="hold" grpId="0" nodeType="afterEffect">
                                  <p:stCondLst>
                                    <p:cond delay="0"/>
                                  </p:stCondLst>
                                  <p:childTnLst>
                                    <p:set>
                                      <p:cBhvr>
                                        <p:cTn id="16" dur="1" fill="hold">
                                          <p:stCondLst>
                                            <p:cond delay="0"/>
                                          </p:stCondLst>
                                        </p:cTn>
                                        <p:tgtEl>
                                          <p:spTgt spid="99331"/>
                                        </p:tgtEl>
                                        <p:attrNameLst>
                                          <p:attrName>style.visibility</p:attrName>
                                        </p:attrNameLst>
                                      </p:cBhvr>
                                      <p:to>
                                        <p:strVal val="visible"/>
                                      </p:to>
                                    </p:set>
                                    <p:animEffect transition="in" filter="wipe(up)">
                                      <p:cBhvr>
                                        <p:cTn id="17" dur="2000"/>
                                        <p:tgtEl>
                                          <p:spTgt spid="9933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9352"/>
                                        </p:tgtEl>
                                        <p:attrNameLst>
                                          <p:attrName>style.visibility</p:attrName>
                                        </p:attrNameLst>
                                      </p:cBhvr>
                                      <p:to>
                                        <p:strVal val="visible"/>
                                      </p:to>
                                    </p:set>
                                    <p:anim calcmode="lin" valueType="num">
                                      <p:cBhvr additive="base">
                                        <p:cTn id="26" dur="500" fill="hold"/>
                                        <p:tgtEl>
                                          <p:spTgt spid="99352"/>
                                        </p:tgtEl>
                                        <p:attrNameLst>
                                          <p:attrName>ppt_x</p:attrName>
                                        </p:attrNameLst>
                                      </p:cBhvr>
                                      <p:tavLst>
                                        <p:tav tm="0">
                                          <p:val>
                                            <p:strVal val="0-#ppt_w/2"/>
                                          </p:val>
                                        </p:tav>
                                        <p:tav tm="100000">
                                          <p:val>
                                            <p:strVal val="#ppt_x"/>
                                          </p:val>
                                        </p:tav>
                                      </p:tavLst>
                                    </p:anim>
                                    <p:anim calcmode="lin" valueType="num">
                                      <p:cBhvr additive="base">
                                        <p:cTn id="27" dur="500" fill="hold"/>
                                        <p:tgtEl>
                                          <p:spTgt spid="9935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9353"/>
                                        </p:tgtEl>
                                        <p:attrNameLst>
                                          <p:attrName>style.visibility</p:attrName>
                                        </p:attrNameLst>
                                      </p:cBhvr>
                                      <p:to>
                                        <p:strVal val="visible"/>
                                      </p:to>
                                    </p:set>
                                    <p:animEffect transition="in" filter="wipe(left)">
                                      <p:cBhvr>
                                        <p:cTn id="32" dur="1000"/>
                                        <p:tgtEl>
                                          <p:spTgt spid="9935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17">
                                            <p:txEl>
                                              <p:pRg st="0" end="0"/>
                                            </p:txEl>
                                          </p:spTgt>
                                        </p:tgtEl>
                                        <p:attrNameLst>
                                          <p:attrName>style.visibility</p:attrName>
                                        </p:attrNameLst>
                                      </p:cBhvr>
                                      <p:to>
                                        <p:strVal val="visible"/>
                                      </p:to>
                                    </p:set>
                                    <p:animEffect transition="in" filter="wipe(left)">
                                      <p:cBhvr>
                                        <p:cTn id="36"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bldLvl="0" animBg="1"/>
      <p:bldP spid="99331" grpId="0"/>
      <p:bldP spid="99352" grpId="0" bldLvl="0" animBg="1"/>
      <p:bldP spid="99353" grpId="0"/>
      <p:bldP spid="17"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5" name="文本框 94224"/>
          <p:cNvSpPr txBox="1"/>
          <p:nvPr/>
        </p:nvSpPr>
        <p:spPr>
          <a:xfrm>
            <a:off x="5003800" y="1842453"/>
            <a:ext cx="2327275" cy="519112"/>
          </a:xfrm>
          <a:prstGeom prst="rect">
            <a:avLst/>
          </a:prstGeom>
          <a:solidFill>
            <a:schemeClr val="accent1">
              <a:lumMod val="60000"/>
              <a:lumOff val="40000"/>
            </a:schemeClr>
          </a:solidFill>
          <a:ln w="9525">
            <a:noFill/>
          </a:ln>
        </p:spPr>
        <p:txBody>
          <a:bodyPr wrap="none"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复频域分析法</a:t>
            </a:r>
          </a:p>
        </p:txBody>
      </p:sp>
      <p:sp>
        <p:nvSpPr>
          <p:cNvPr id="94226" name="矩形 94225"/>
          <p:cNvSpPr/>
          <p:nvPr/>
        </p:nvSpPr>
        <p:spPr>
          <a:xfrm>
            <a:off x="1908175" y="1915478"/>
            <a:ext cx="1970088" cy="519112"/>
          </a:xfrm>
          <a:prstGeom prst="rect">
            <a:avLst/>
          </a:prstGeom>
          <a:solidFill>
            <a:schemeClr val="accent1">
              <a:lumMod val="60000"/>
              <a:lumOff val="40000"/>
            </a:schemeClr>
          </a:solidFill>
          <a:ln w="9525">
            <a:noFill/>
          </a:ln>
        </p:spPr>
        <p:txBody>
          <a:bodyPr wrap="none"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时域分析法</a:t>
            </a:r>
          </a:p>
        </p:txBody>
      </p:sp>
      <p:sp>
        <p:nvSpPr>
          <p:cNvPr id="94230" name="文本框 94229"/>
          <p:cNvSpPr txBox="1"/>
          <p:nvPr/>
        </p:nvSpPr>
        <p:spPr>
          <a:xfrm>
            <a:off x="684213" y="1123315"/>
            <a:ext cx="3673475" cy="519113"/>
          </a:xfrm>
          <a:prstGeom prst="rect">
            <a:avLst/>
          </a:prstGeom>
          <a:noFill/>
          <a:ln w="38100">
            <a:noFill/>
          </a:ln>
        </p:spPr>
        <p:txBody>
          <a:bodyPr anchor="ctr">
            <a:spAutoFit/>
          </a:bodyPr>
          <a:lstStyle/>
          <a:p>
            <a:pPr marL="342900" lvl="0" indent="-342900">
              <a:buClr>
                <a:srgbClr val="FFFF00"/>
              </a:buClr>
              <a:buAutoNum type="circleNumDbPlain" startAt="2"/>
            </a:pPr>
            <a:r>
              <a:rPr lang="zh-CN" altLang="en-US" sz="2800" b="1" dirty="0">
                <a:solidFill>
                  <a:schemeClr val="accent2"/>
                </a:solidFill>
                <a:latin typeface="楷体_GB2312" pitchFamily="49" charset="-122"/>
                <a:ea typeface="楷体_GB2312" pitchFamily="49" charset="-122"/>
              </a:rPr>
              <a:t>求解微分方程</a:t>
            </a:r>
          </a:p>
        </p:txBody>
      </p:sp>
      <p:grpSp>
        <p:nvGrpSpPr>
          <p:cNvPr id="94237" name="组合 94236"/>
          <p:cNvGrpSpPr/>
          <p:nvPr/>
        </p:nvGrpSpPr>
        <p:grpSpPr>
          <a:xfrm>
            <a:off x="1619250" y="2634615"/>
            <a:ext cx="3024188" cy="2320925"/>
            <a:chOff x="884" y="2387"/>
            <a:chExt cx="1394" cy="1285"/>
          </a:xfrm>
        </p:grpSpPr>
        <p:sp>
          <p:nvSpPr>
            <p:cNvPr id="94223" name="文本框 94222"/>
            <p:cNvSpPr txBox="1"/>
            <p:nvPr/>
          </p:nvSpPr>
          <p:spPr>
            <a:xfrm>
              <a:off x="1111" y="2387"/>
              <a:ext cx="579" cy="287"/>
            </a:xfrm>
            <a:prstGeom prst="rect">
              <a:avLst/>
            </a:prstGeom>
            <a:noFill/>
            <a:ln w="9525">
              <a:noFill/>
            </a:ln>
          </p:spPr>
          <p:txBody>
            <a:bodyPr wrap="none"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经典法</a:t>
              </a:r>
            </a:p>
          </p:txBody>
        </p:sp>
        <p:sp>
          <p:nvSpPr>
            <p:cNvPr id="94228" name="文本框 94227"/>
            <p:cNvSpPr txBox="1"/>
            <p:nvPr/>
          </p:nvSpPr>
          <p:spPr>
            <a:xfrm>
              <a:off x="1020" y="2705"/>
              <a:ext cx="1258" cy="288"/>
            </a:xfrm>
            <a:prstGeom prst="rect">
              <a:avLst/>
            </a:prstGeom>
            <a:noFill/>
            <a:ln w="9525">
              <a:noFill/>
            </a:ln>
          </p:spPr>
          <p:txBody>
            <a:bodyPr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状态变量法</a:t>
              </a:r>
            </a:p>
          </p:txBody>
        </p:sp>
        <p:sp>
          <p:nvSpPr>
            <p:cNvPr id="94229" name="文本框 94228"/>
            <p:cNvSpPr txBox="1"/>
            <p:nvPr/>
          </p:nvSpPr>
          <p:spPr>
            <a:xfrm>
              <a:off x="1067" y="3385"/>
              <a:ext cx="695" cy="287"/>
            </a:xfrm>
            <a:prstGeom prst="rect">
              <a:avLst/>
            </a:prstGeom>
            <a:noFill/>
            <a:ln w="9525">
              <a:noFill/>
            </a:ln>
          </p:spPr>
          <p:txBody>
            <a:bodyPr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数值法</a:t>
              </a:r>
            </a:p>
          </p:txBody>
        </p:sp>
        <p:sp>
          <p:nvSpPr>
            <p:cNvPr id="94235" name="左大括号 94234"/>
            <p:cNvSpPr/>
            <p:nvPr/>
          </p:nvSpPr>
          <p:spPr>
            <a:xfrm>
              <a:off x="884" y="2478"/>
              <a:ext cx="136" cy="1179"/>
            </a:xfrm>
            <a:prstGeom prst="leftBrace">
              <a:avLst>
                <a:gd name="adj1" fmla="val 72242"/>
                <a:gd name="adj2" fmla="val 50000"/>
              </a:avLst>
            </a:prstGeom>
            <a:noFill/>
            <a:ln w="28575" cap="flat" cmpd="sng">
              <a:solidFill>
                <a:schemeClr val="bg1"/>
              </a:solidFill>
              <a:prstDash val="solid"/>
              <a:headEnd type="none" w="med" len="med"/>
              <a:tailEnd type="none" w="med" len="med"/>
            </a:ln>
          </p:spPr>
          <p:txBody>
            <a:bodyPr/>
            <a:lstStyle/>
            <a:p>
              <a:endParaRPr lang="zh-CN" altLang="en-US">
                <a:solidFill>
                  <a:schemeClr val="accent2"/>
                </a:solidFill>
              </a:endParaRPr>
            </a:p>
          </p:txBody>
        </p:sp>
        <p:sp>
          <p:nvSpPr>
            <p:cNvPr id="94236" name="文本框 94235"/>
            <p:cNvSpPr txBox="1"/>
            <p:nvPr/>
          </p:nvSpPr>
          <p:spPr>
            <a:xfrm>
              <a:off x="1111" y="3022"/>
              <a:ext cx="953" cy="287"/>
            </a:xfrm>
            <a:prstGeom prst="rect">
              <a:avLst/>
            </a:prstGeom>
            <a:noFill/>
            <a:ln w="9525">
              <a:noFill/>
            </a:ln>
          </p:spPr>
          <p:txBody>
            <a:bodyPr>
              <a:spAutoFit/>
            </a:bodyPr>
            <a:lstStyle/>
            <a:p>
              <a:pPr lvl="0">
                <a:spcBef>
                  <a:spcPct val="50000"/>
                </a:spcBef>
              </a:pPr>
              <a:r>
                <a:rPr lang="zh-CN" altLang="en-US" sz="2800" b="1" dirty="0">
                  <a:solidFill>
                    <a:schemeClr val="accent2"/>
                  </a:solidFill>
                  <a:latin typeface="Arial" panose="020B0604020202020204" pitchFamily="34" charset="0"/>
                  <a:ea typeface="楷体_GB2312" pitchFamily="49" charset="-122"/>
                </a:rPr>
                <a:t>卷积积分</a:t>
              </a:r>
            </a:p>
          </p:txBody>
        </p:sp>
      </p:grpSp>
      <p:grpSp>
        <p:nvGrpSpPr>
          <p:cNvPr id="94244" name="组合 94243"/>
          <p:cNvGrpSpPr/>
          <p:nvPr/>
        </p:nvGrpSpPr>
        <p:grpSpPr>
          <a:xfrm>
            <a:off x="5003800" y="2707640"/>
            <a:ext cx="2954338" cy="2016125"/>
            <a:chOff x="3243" y="2705"/>
            <a:chExt cx="1682" cy="1179"/>
          </a:xfrm>
        </p:grpSpPr>
        <p:sp>
          <p:nvSpPr>
            <p:cNvPr id="94227" name="文本框 94226"/>
            <p:cNvSpPr txBox="1"/>
            <p:nvPr/>
          </p:nvSpPr>
          <p:spPr>
            <a:xfrm>
              <a:off x="3397" y="2742"/>
              <a:ext cx="1528" cy="304"/>
            </a:xfrm>
            <a:prstGeom prst="rect">
              <a:avLst/>
            </a:prstGeom>
            <a:noFill/>
            <a:ln w="9525">
              <a:noFill/>
            </a:ln>
          </p:spPr>
          <p:txBody>
            <a:bodyPr wrap="none"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拉普拉斯变换法</a:t>
              </a:r>
            </a:p>
          </p:txBody>
        </p:sp>
        <p:sp>
          <p:nvSpPr>
            <p:cNvPr id="94240" name="文本框 94239"/>
            <p:cNvSpPr txBox="1"/>
            <p:nvPr/>
          </p:nvSpPr>
          <p:spPr>
            <a:xfrm>
              <a:off x="3334" y="3105"/>
              <a:ext cx="1258" cy="304"/>
            </a:xfrm>
            <a:prstGeom prst="rect">
              <a:avLst/>
            </a:prstGeom>
            <a:noFill/>
            <a:ln w="9525">
              <a:noFill/>
            </a:ln>
          </p:spPr>
          <p:txBody>
            <a:bodyPr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状态变量法</a:t>
              </a:r>
            </a:p>
          </p:txBody>
        </p:sp>
        <p:sp>
          <p:nvSpPr>
            <p:cNvPr id="94241" name="文本框 94240"/>
            <p:cNvSpPr txBox="1"/>
            <p:nvPr/>
          </p:nvSpPr>
          <p:spPr>
            <a:xfrm>
              <a:off x="3295" y="3423"/>
              <a:ext cx="1150" cy="303"/>
            </a:xfrm>
            <a:prstGeom prst="rect">
              <a:avLst/>
            </a:prstGeom>
            <a:noFill/>
            <a:ln w="9525">
              <a:noFill/>
            </a:ln>
          </p:spPr>
          <p:txBody>
            <a:bodyPr lIns="198000" rIns="198000"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付氏变换</a:t>
              </a:r>
            </a:p>
          </p:txBody>
        </p:sp>
        <p:sp>
          <p:nvSpPr>
            <p:cNvPr id="94242" name="左大括号 94241"/>
            <p:cNvSpPr/>
            <p:nvPr/>
          </p:nvSpPr>
          <p:spPr>
            <a:xfrm>
              <a:off x="3243" y="2705"/>
              <a:ext cx="136" cy="1179"/>
            </a:xfrm>
            <a:prstGeom prst="leftBrace">
              <a:avLst>
                <a:gd name="adj1" fmla="val 72242"/>
                <a:gd name="adj2" fmla="val 50000"/>
              </a:avLst>
            </a:prstGeom>
            <a:noFill/>
            <a:ln w="28575" cap="flat" cmpd="sng">
              <a:solidFill>
                <a:schemeClr val="bg1"/>
              </a:solidFill>
              <a:prstDash val="solid"/>
              <a:headEnd type="none" w="med" len="med"/>
              <a:tailEnd type="none" w="med" len="med"/>
            </a:ln>
          </p:spPr>
          <p:txBody>
            <a:bodyPr/>
            <a:lstStyle/>
            <a:p>
              <a:endParaRPr lang="zh-CN" altLang="en-US">
                <a:solidFill>
                  <a:schemeClr val="accent2"/>
                </a:solidFill>
              </a:endParaRPr>
            </a:p>
          </p:txBody>
        </p:sp>
      </p:grpSp>
      <p:sp>
        <p:nvSpPr>
          <p:cNvPr id="94245" name="矩形 94244"/>
          <p:cNvSpPr/>
          <p:nvPr/>
        </p:nvSpPr>
        <p:spPr>
          <a:xfrm>
            <a:off x="1692275" y="1696403"/>
            <a:ext cx="2376488" cy="1368425"/>
          </a:xfrm>
          <a:prstGeom prst="rect">
            <a:avLst/>
          </a:prstGeom>
          <a:noFill/>
          <a:ln w="38100" cap="flat" cmpd="sng">
            <a:solidFill>
              <a:srgbClr val="FF3300"/>
            </a:solidFill>
            <a:prstDash val="solid"/>
            <a:miter/>
            <a:headEnd type="none" w="med" len="med"/>
            <a:tailEnd type="none" w="med" len="med"/>
          </a:ln>
        </p:spPr>
        <p:txBody>
          <a:bodyPr/>
          <a:lstStyle/>
          <a:p>
            <a:endParaRPr lang="zh-CN" altLang="en-US">
              <a:solidFill>
                <a:schemeClr val="accent2"/>
              </a:solidFill>
            </a:endParaRPr>
          </a:p>
        </p:txBody>
      </p:sp>
      <p:sp>
        <p:nvSpPr>
          <p:cNvPr id="94246" name="椭圆形标注 94245"/>
          <p:cNvSpPr/>
          <p:nvPr/>
        </p:nvSpPr>
        <p:spPr>
          <a:xfrm>
            <a:off x="323850" y="2129790"/>
            <a:ext cx="1152525" cy="1008063"/>
          </a:xfrm>
          <a:prstGeom prst="wedgeEllipseCallout">
            <a:avLst>
              <a:gd name="adj1" fmla="val 111569"/>
              <a:gd name="adj2" fmla="val 79"/>
            </a:avLst>
          </a:prstGeom>
          <a:gradFill rotWithShape="1">
            <a:gsLst>
              <a:gs pos="0">
                <a:schemeClr val="folHlink"/>
              </a:gs>
              <a:gs pos="100000">
                <a:schemeClr val="bg1"/>
              </a:gs>
            </a:gsLst>
            <a:lin ang="5400000" scaled="1"/>
            <a:tileRect/>
          </a:gradFill>
          <a:ln w="9525">
            <a:noFill/>
          </a:ln>
        </p:spPr>
        <p:txBody>
          <a:bodyPr/>
          <a:lstStyle/>
          <a:p>
            <a:pPr lvl="0" algn="ctr"/>
            <a:r>
              <a:rPr lang="zh-CN" altLang="en-US" sz="2400" b="1" dirty="0">
                <a:solidFill>
                  <a:schemeClr val="accent2"/>
                </a:solidFill>
                <a:latin typeface="Arial" panose="020B0604020202020204" pitchFamily="34" charset="0"/>
                <a:ea typeface="仿宋_GB2312" pitchFamily="49" charset="-122"/>
              </a:rPr>
              <a:t>本章采用</a:t>
            </a:r>
          </a:p>
        </p:txBody>
      </p:sp>
      <p:sp>
        <p:nvSpPr>
          <p:cNvPr id="94249" name="文本框 94248"/>
          <p:cNvSpPr txBox="1"/>
          <p:nvPr/>
        </p:nvSpPr>
        <p:spPr>
          <a:xfrm>
            <a:off x="611188" y="5155565"/>
            <a:ext cx="8064500" cy="519113"/>
          </a:xfrm>
          <a:prstGeom prst="rect">
            <a:avLst/>
          </a:prstGeom>
          <a:noFill/>
          <a:ln w="38100">
            <a:noFill/>
          </a:ln>
        </p:spPr>
        <p:txBody>
          <a:bodyPr anchor="ctr">
            <a:spAutoFit/>
          </a:bodyPr>
          <a:lstStyle/>
          <a:p>
            <a:pPr lvl="0">
              <a:buClr>
                <a:srgbClr val="000000"/>
              </a:buClr>
            </a:pPr>
            <a:r>
              <a:rPr lang="en-US" altLang="zh-CN" sz="2800" b="1" dirty="0">
                <a:solidFill>
                  <a:schemeClr val="accent2"/>
                </a:solidFill>
                <a:latin typeface="楷体_GB2312" pitchFamily="49" charset="-122"/>
                <a:ea typeface="楷体_GB2312" pitchFamily="49" charset="-122"/>
              </a:rPr>
              <a:t> </a:t>
            </a:r>
            <a:r>
              <a:rPr lang="zh-CN" altLang="en-US" sz="2800" b="1" dirty="0">
                <a:solidFill>
                  <a:schemeClr val="accent2"/>
                </a:solidFill>
                <a:latin typeface="楷体_GB2312" pitchFamily="49" charset="-122"/>
                <a:ea typeface="楷体_GB2312" pitchFamily="49" charset="-122"/>
              </a:rPr>
              <a:t>工程中高阶微分方程应用计算机辅助分析求解。</a:t>
            </a:r>
          </a:p>
        </p:txBody>
      </p:sp>
      <p:sp>
        <p:nvSpPr>
          <p:cNvPr id="19"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4230"/>
                                        </p:tgtEl>
                                        <p:attrNameLst>
                                          <p:attrName>style.visibility</p:attrName>
                                        </p:attrNameLst>
                                      </p:cBhvr>
                                      <p:to>
                                        <p:strVal val="visible"/>
                                      </p:to>
                                    </p:set>
                                    <p:anim calcmode="lin" valueType="num">
                                      <p:cBhvr additive="base">
                                        <p:cTn id="7" dur="500" fill="hold"/>
                                        <p:tgtEl>
                                          <p:spTgt spid="94230"/>
                                        </p:tgtEl>
                                        <p:attrNameLst>
                                          <p:attrName>ppt_x</p:attrName>
                                        </p:attrNameLst>
                                      </p:cBhvr>
                                      <p:tavLst>
                                        <p:tav tm="0">
                                          <p:val>
                                            <p:strVal val="0-#ppt_w/2"/>
                                          </p:val>
                                        </p:tav>
                                        <p:tav tm="100000">
                                          <p:val>
                                            <p:strVal val="#ppt_x"/>
                                          </p:val>
                                        </p:tav>
                                      </p:tavLst>
                                    </p:anim>
                                    <p:anim calcmode="lin" valueType="num">
                                      <p:cBhvr additive="base">
                                        <p:cTn id="8" dur="500" fill="hold"/>
                                        <p:tgtEl>
                                          <p:spTgt spid="9423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4226"/>
                                        </p:tgtEl>
                                        <p:attrNameLst>
                                          <p:attrName>style.visibility</p:attrName>
                                        </p:attrNameLst>
                                      </p:cBhvr>
                                      <p:to>
                                        <p:strVal val="visible"/>
                                      </p:to>
                                    </p:set>
                                    <p:animEffect transition="in" filter="wipe(left)">
                                      <p:cBhvr>
                                        <p:cTn id="13" dur="2000"/>
                                        <p:tgtEl>
                                          <p:spTgt spid="94226"/>
                                        </p:tgtEl>
                                      </p:cBhvr>
                                    </p:animEffect>
                                  </p:childTnLst>
                                </p:cTn>
                              </p:par>
                            </p:childTnLst>
                          </p:cTn>
                        </p:par>
                        <p:par>
                          <p:cTn id="14" fill="hold">
                            <p:stCondLst>
                              <p:cond delay="2000"/>
                            </p:stCondLst>
                            <p:childTnLst>
                              <p:par>
                                <p:cTn id="15" presetID="22" presetClass="entr" presetSubtype="1" fill="hold" nodeType="afterEffect">
                                  <p:stCondLst>
                                    <p:cond delay="0"/>
                                  </p:stCondLst>
                                  <p:childTnLst>
                                    <p:set>
                                      <p:cBhvr>
                                        <p:cTn id="16" dur="1" fill="hold">
                                          <p:stCondLst>
                                            <p:cond delay="0"/>
                                          </p:stCondLst>
                                        </p:cTn>
                                        <p:tgtEl>
                                          <p:spTgt spid="94237"/>
                                        </p:tgtEl>
                                        <p:attrNameLst>
                                          <p:attrName>style.visibility</p:attrName>
                                        </p:attrNameLst>
                                      </p:cBhvr>
                                      <p:to>
                                        <p:strVal val="visible"/>
                                      </p:to>
                                    </p:set>
                                    <p:animEffect transition="in" filter="wipe(up)">
                                      <p:cBhvr>
                                        <p:cTn id="17" dur="2000"/>
                                        <p:tgtEl>
                                          <p:spTgt spid="9423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4225"/>
                                        </p:tgtEl>
                                        <p:attrNameLst>
                                          <p:attrName>style.visibility</p:attrName>
                                        </p:attrNameLst>
                                      </p:cBhvr>
                                      <p:to>
                                        <p:strVal val="visible"/>
                                      </p:to>
                                    </p:set>
                                    <p:animEffect transition="in" filter="wipe(left)">
                                      <p:cBhvr>
                                        <p:cTn id="22" dur="2000"/>
                                        <p:tgtEl>
                                          <p:spTgt spid="94225"/>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94244"/>
                                        </p:tgtEl>
                                        <p:attrNameLst>
                                          <p:attrName>style.visibility</p:attrName>
                                        </p:attrNameLst>
                                      </p:cBhvr>
                                      <p:to>
                                        <p:strVal val="visible"/>
                                      </p:to>
                                    </p:set>
                                    <p:animEffect transition="in" filter="wipe(up)">
                                      <p:cBhvr>
                                        <p:cTn id="26" dur="500"/>
                                        <p:tgtEl>
                                          <p:spTgt spid="94244"/>
                                        </p:tgtEl>
                                      </p:cBhvr>
                                    </p:animEffect>
                                  </p:childTnLst>
                                </p:cTn>
                              </p:par>
                            </p:childTnLst>
                          </p:cTn>
                        </p:par>
                      </p:childTnLst>
                    </p:cTn>
                  </p:par>
                  <p:par>
                    <p:cTn id="27" fill="hold">
                      <p:stCondLst>
                        <p:cond delay="indefinite"/>
                      </p:stCondLst>
                      <p:childTnLst>
                        <p:par>
                          <p:cTn id="28" fill="hold">
                            <p:stCondLst>
                              <p:cond delay="0"/>
                            </p:stCondLst>
                            <p:childTnLst>
                              <p:par>
                                <p:cTn id="29" presetID="20" presetClass="entr" presetSubtype="0" fill="hold" grpId="0" nodeType="clickEffect">
                                  <p:stCondLst>
                                    <p:cond delay="0"/>
                                  </p:stCondLst>
                                  <p:childTnLst>
                                    <p:set>
                                      <p:cBhvr>
                                        <p:cTn id="30" dur="1" fill="hold">
                                          <p:stCondLst>
                                            <p:cond delay="0"/>
                                          </p:stCondLst>
                                        </p:cTn>
                                        <p:tgtEl>
                                          <p:spTgt spid="94246"/>
                                        </p:tgtEl>
                                        <p:attrNameLst>
                                          <p:attrName>style.visibility</p:attrName>
                                        </p:attrNameLst>
                                      </p:cBhvr>
                                      <p:to>
                                        <p:strVal val="visible"/>
                                      </p:to>
                                    </p:set>
                                    <p:animEffect transition="in" filter="wedge">
                                      <p:cBhvr>
                                        <p:cTn id="31" dur="2000"/>
                                        <p:tgtEl>
                                          <p:spTgt spid="94246"/>
                                        </p:tgtEl>
                                      </p:cBhvr>
                                    </p:animEffect>
                                  </p:childTnLst>
                                </p:cTn>
                              </p:par>
                            </p:childTnLst>
                          </p:cTn>
                        </p:par>
                        <p:par>
                          <p:cTn id="32" fill="hold">
                            <p:stCondLst>
                              <p:cond delay="2000"/>
                            </p:stCondLst>
                            <p:childTnLst>
                              <p:par>
                                <p:cTn id="33" presetID="23" presetClass="entr" presetSubtype="32" fill="hold" nodeType="afterEffect">
                                  <p:stCondLst>
                                    <p:cond delay="0"/>
                                  </p:stCondLst>
                                  <p:childTnLst>
                                    <p:set>
                                      <p:cBhvr>
                                        <p:cTn id="34" dur="1" fill="hold">
                                          <p:stCondLst>
                                            <p:cond delay="0"/>
                                          </p:stCondLst>
                                        </p:cTn>
                                        <p:tgtEl>
                                          <p:spTgt spid="94245"/>
                                        </p:tgtEl>
                                        <p:attrNameLst>
                                          <p:attrName>style.visibility</p:attrName>
                                        </p:attrNameLst>
                                      </p:cBhvr>
                                      <p:to>
                                        <p:strVal val="visible"/>
                                      </p:to>
                                    </p:set>
                                    <p:anim calcmode="lin" valueType="num">
                                      <p:cBhvr>
                                        <p:cTn id="35" dur="1000" fill="hold"/>
                                        <p:tgtEl>
                                          <p:spTgt spid="94245"/>
                                        </p:tgtEl>
                                        <p:attrNameLst>
                                          <p:attrName>ppt_w</p:attrName>
                                        </p:attrNameLst>
                                      </p:cBhvr>
                                      <p:tavLst>
                                        <p:tav tm="0">
                                          <p:val>
                                            <p:strVal val="4*#ppt_w"/>
                                          </p:val>
                                        </p:tav>
                                        <p:tav tm="100000">
                                          <p:val>
                                            <p:strVal val="#ppt_w"/>
                                          </p:val>
                                        </p:tav>
                                      </p:tavLst>
                                    </p:anim>
                                    <p:anim calcmode="lin" valueType="num">
                                      <p:cBhvr>
                                        <p:cTn id="36" dur="1000" fill="hold"/>
                                        <p:tgtEl>
                                          <p:spTgt spid="94245"/>
                                        </p:tgtEl>
                                        <p:attrNameLst>
                                          <p:attrName>ppt_h</p:attrName>
                                        </p:attrNameLst>
                                      </p:cBhvr>
                                      <p:tavLst>
                                        <p:tav tm="0">
                                          <p:val>
                                            <p:strVal val="4*#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94249"/>
                                        </p:tgtEl>
                                        <p:attrNameLst>
                                          <p:attrName>style.visibility</p:attrName>
                                        </p:attrNameLst>
                                      </p:cBhvr>
                                      <p:to>
                                        <p:strVal val="visible"/>
                                      </p:to>
                                    </p:set>
                                    <p:animEffect transition="in" filter="wipe(up)">
                                      <p:cBhvr>
                                        <p:cTn id="41" dur="500"/>
                                        <p:tgtEl>
                                          <p:spTgt spid="94249"/>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19">
                                            <p:txEl>
                                              <p:pRg st="0" end="0"/>
                                            </p:txEl>
                                          </p:spTgt>
                                        </p:tgtEl>
                                        <p:attrNameLst>
                                          <p:attrName>style.visibility</p:attrName>
                                        </p:attrNameLst>
                                      </p:cBhvr>
                                      <p:to>
                                        <p:strVal val="visible"/>
                                      </p:to>
                                    </p:set>
                                    <p:animEffect transition="in" filter="wipe(left)">
                                      <p:cBhvr>
                                        <p:cTn id="45"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5" grpId="0" bldLvl="0" animBg="1"/>
      <p:bldP spid="94226" grpId="0" bldLvl="0" animBg="1"/>
      <p:bldP spid="94230" grpId="0"/>
      <p:bldP spid="94246" grpId="0" bldLvl="0" animBg="1"/>
      <p:bldP spid="94249" grpId="0"/>
      <p:bldP spid="1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7" name="文本框 100356"/>
          <p:cNvSpPr txBox="1"/>
          <p:nvPr/>
        </p:nvSpPr>
        <p:spPr>
          <a:xfrm>
            <a:off x="684213" y="1122680"/>
            <a:ext cx="4711700" cy="547688"/>
          </a:xfrm>
          <a:prstGeom prst="rect">
            <a:avLst/>
          </a:prstGeom>
          <a:noFill/>
          <a:ln w="28575" cap="flat" cmpd="sng">
            <a:solidFill>
              <a:srgbClr val="00FFFF"/>
            </a:solidFill>
            <a:prstDash val="solid"/>
            <a:miter/>
            <a:headEnd type="none" w="med" len="med"/>
            <a:tailEnd type="none" w="med" len="med"/>
          </a:ln>
        </p:spPr>
        <p:txBody>
          <a:bodyPr wrap="none" lIns="198000" rIns="198000" anchor="ctr">
            <a:spAutoFit/>
          </a:bodyPr>
          <a:lstStyle/>
          <a:p>
            <a:pPr lvl="0">
              <a:buClr>
                <a:srgbClr val="000000"/>
              </a:buClr>
            </a:pPr>
            <a:r>
              <a:rPr lang="zh-CN" altLang="en-US" sz="2800" b="1" dirty="0">
                <a:solidFill>
                  <a:schemeClr val="accent2"/>
                </a:solidFill>
                <a:latin typeface="楷体_GB2312" pitchFamily="49" charset="-122"/>
                <a:ea typeface="楷体_GB2312" pitchFamily="49" charset="-122"/>
              </a:rPr>
              <a:t>稳态分析和动态分析的区别</a:t>
            </a:r>
          </a:p>
        </p:txBody>
      </p:sp>
      <p:sp>
        <p:nvSpPr>
          <p:cNvPr id="100358" name="文本框 100357"/>
          <p:cNvSpPr txBox="1"/>
          <p:nvPr/>
        </p:nvSpPr>
        <p:spPr>
          <a:xfrm>
            <a:off x="1592580" y="1884680"/>
            <a:ext cx="1490663" cy="519113"/>
          </a:xfrm>
          <a:prstGeom prst="rect">
            <a:avLst/>
          </a:prstGeom>
          <a:solidFill>
            <a:schemeClr val="accent1">
              <a:lumMod val="60000"/>
              <a:lumOff val="40000"/>
            </a:schemeClr>
          </a:solid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稳态</a:t>
            </a:r>
          </a:p>
        </p:txBody>
      </p:sp>
      <p:sp>
        <p:nvSpPr>
          <p:cNvPr id="100359" name="文本框 100358"/>
          <p:cNvSpPr txBox="1"/>
          <p:nvPr/>
        </p:nvSpPr>
        <p:spPr>
          <a:xfrm>
            <a:off x="5280025" y="1884680"/>
            <a:ext cx="1379538" cy="519113"/>
          </a:xfrm>
          <a:prstGeom prst="rect">
            <a:avLst/>
          </a:prstGeom>
          <a:solidFill>
            <a:schemeClr val="accent1">
              <a:lumMod val="60000"/>
              <a:lumOff val="40000"/>
            </a:schemeClr>
          </a:solid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动态</a:t>
            </a:r>
          </a:p>
        </p:txBody>
      </p:sp>
      <p:grpSp>
        <p:nvGrpSpPr>
          <p:cNvPr id="100360" name="组合 100359"/>
          <p:cNvGrpSpPr/>
          <p:nvPr/>
        </p:nvGrpSpPr>
        <p:grpSpPr>
          <a:xfrm>
            <a:off x="323850" y="2510155"/>
            <a:ext cx="4824413" cy="1925638"/>
            <a:chOff x="657" y="3026"/>
            <a:chExt cx="2606" cy="1039"/>
          </a:xfrm>
        </p:grpSpPr>
        <p:sp>
          <p:nvSpPr>
            <p:cNvPr id="100361" name="文本框 100360"/>
            <p:cNvSpPr txBox="1"/>
            <p:nvPr/>
          </p:nvSpPr>
          <p:spPr>
            <a:xfrm>
              <a:off x="839" y="3389"/>
              <a:ext cx="2424" cy="280"/>
            </a:xfrm>
            <a:prstGeom prst="rect">
              <a:avLst/>
            </a:prstGeom>
            <a:noFill/>
            <a:ln w="9525">
              <a:noFill/>
            </a:ln>
          </p:spPr>
          <p:txBody>
            <a:bodyPr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换路发生很长时间后状态</a:t>
              </a:r>
            </a:p>
          </p:txBody>
        </p:sp>
        <p:sp>
          <p:nvSpPr>
            <p:cNvPr id="100362" name="文本框 100361"/>
            <p:cNvSpPr txBox="1"/>
            <p:nvPr/>
          </p:nvSpPr>
          <p:spPr>
            <a:xfrm>
              <a:off x="657" y="3752"/>
              <a:ext cx="1862" cy="280"/>
            </a:xfrm>
            <a:prstGeom prst="rect">
              <a:avLst/>
            </a:prstGeom>
            <a:noFill/>
            <a:ln w="9525">
              <a:noFill/>
            </a:ln>
          </p:spPr>
          <p:txBody>
            <a:bodyPr anchor="ctr">
              <a:spAutoFit/>
            </a:bodyPr>
            <a:lstStyle/>
            <a:p>
              <a:pPr lvl="0" algn="ctr">
                <a:buClr>
                  <a:srgbClr val="000000"/>
                </a:buClr>
              </a:pPr>
              <a:r>
                <a:rPr lang="zh-CN" altLang="en-US" sz="2800" b="1" dirty="0">
                  <a:solidFill>
                    <a:schemeClr val="accent2"/>
                  </a:solidFill>
                  <a:latin typeface="Times New Roman" panose="02020603050405020304" pitchFamily="18" charset="0"/>
                  <a:ea typeface="楷体_GB2312" pitchFamily="49" charset="-122"/>
                </a:rPr>
                <a:t>微分方程的特解</a:t>
              </a:r>
            </a:p>
          </p:txBody>
        </p:sp>
        <p:sp>
          <p:nvSpPr>
            <p:cNvPr id="100363" name="文本框 100362"/>
            <p:cNvSpPr txBox="1"/>
            <p:nvPr/>
          </p:nvSpPr>
          <p:spPr>
            <a:xfrm>
              <a:off x="839" y="3026"/>
              <a:ext cx="1812" cy="280"/>
            </a:xfrm>
            <a:prstGeom prst="rect">
              <a:avLst/>
            </a:prstGeom>
            <a:no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恒定或周期性激励</a:t>
              </a:r>
            </a:p>
          </p:txBody>
        </p:sp>
        <p:sp>
          <p:nvSpPr>
            <p:cNvPr id="100364" name="左大括号 100363"/>
            <p:cNvSpPr/>
            <p:nvPr/>
          </p:nvSpPr>
          <p:spPr>
            <a:xfrm>
              <a:off x="748" y="3067"/>
              <a:ext cx="91" cy="998"/>
            </a:xfrm>
            <a:prstGeom prst="leftBrace">
              <a:avLst>
                <a:gd name="adj1" fmla="val 91391"/>
                <a:gd name="adj2" fmla="val 50000"/>
              </a:avLst>
            </a:prstGeom>
            <a:noFill/>
            <a:ln w="28575" cap="flat" cmpd="sng">
              <a:solidFill>
                <a:schemeClr val="bg1"/>
              </a:solidFill>
              <a:prstDash val="solid"/>
              <a:headEnd type="none" w="med" len="med"/>
              <a:tailEnd type="none" w="med" len="med"/>
            </a:ln>
          </p:spPr>
          <p:txBody>
            <a:bodyPr/>
            <a:lstStyle/>
            <a:p>
              <a:endParaRPr lang="zh-CN" altLang="en-US">
                <a:solidFill>
                  <a:schemeClr val="accent2"/>
                </a:solidFill>
              </a:endParaRPr>
            </a:p>
          </p:txBody>
        </p:sp>
      </p:grpSp>
      <p:grpSp>
        <p:nvGrpSpPr>
          <p:cNvPr id="100365" name="组合 100364"/>
          <p:cNvGrpSpPr/>
          <p:nvPr/>
        </p:nvGrpSpPr>
        <p:grpSpPr>
          <a:xfrm>
            <a:off x="4787900" y="2635568"/>
            <a:ext cx="4141788" cy="1866900"/>
            <a:chOff x="3651" y="3022"/>
            <a:chExt cx="2553" cy="998"/>
          </a:xfrm>
        </p:grpSpPr>
        <p:sp>
          <p:nvSpPr>
            <p:cNvPr id="100366" name="文本框 100365"/>
            <p:cNvSpPr txBox="1"/>
            <p:nvPr/>
          </p:nvSpPr>
          <p:spPr>
            <a:xfrm>
              <a:off x="3704" y="3344"/>
              <a:ext cx="2500" cy="278"/>
            </a:xfrm>
            <a:prstGeom prst="rect">
              <a:avLst/>
            </a:prstGeom>
            <a:noFill/>
            <a:ln w="9525">
              <a:noFill/>
            </a:ln>
          </p:spPr>
          <p:txBody>
            <a:bodyPr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换路发生后的整个过程</a:t>
              </a:r>
            </a:p>
          </p:txBody>
        </p:sp>
        <p:sp>
          <p:nvSpPr>
            <p:cNvPr id="100367" name="文本框 100366"/>
            <p:cNvSpPr txBox="1"/>
            <p:nvPr/>
          </p:nvSpPr>
          <p:spPr>
            <a:xfrm>
              <a:off x="3696" y="3708"/>
              <a:ext cx="1779" cy="277"/>
            </a:xfrm>
            <a:prstGeom prst="rect">
              <a:avLst/>
            </a:prstGeom>
            <a:noFill/>
            <a:ln w="9525">
              <a:noFill/>
            </a:ln>
          </p:spPr>
          <p:txBody>
            <a:bodyPr wrap="none"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微分方程的通解</a:t>
              </a:r>
            </a:p>
          </p:txBody>
        </p:sp>
        <p:sp>
          <p:nvSpPr>
            <p:cNvPr id="100368" name="文本框 100367"/>
            <p:cNvSpPr txBox="1"/>
            <p:nvPr/>
          </p:nvSpPr>
          <p:spPr>
            <a:xfrm>
              <a:off x="3742" y="3028"/>
              <a:ext cx="1125" cy="277"/>
            </a:xfrm>
            <a:prstGeom prst="rect">
              <a:avLst/>
            </a:prstGeom>
            <a:noFill/>
            <a:ln w="9525">
              <a:noFill/>
            </a:ln>
          </p:spPr>
          <p:txBody>
            <a:bodyPr wrap="none" lIns="198000" rIns="198000" anchor="ctr">
              <a:spAutoFit/>
            </a:bodyPr>
            <a:lstStyle/>
            <a:p>
              <a:pPr lvl="0">
                <a:buClr>
                  <a:srgbClr val="000000"/>
                </a:buClr>
              </a:pPr>
              <a:r>
                <a:rPr lang="zh-CN" altLang="en-US" sz="2800" b="1" dirty="0">
                  <a:solidFill>
                    <a:schemeClr val="accent2"/>
                  </a:solidFill>
                  <a:latin typeface="Times New Roman" panose="02020603050405020304" pitchFamily="18" charset="0"/>
                  <a:ea typeface="楷体_GB2312" pitchFamily="49" charset="-122"/>
                </a:rPr>
                <a:t>任意激励</a:t>
              </a:r>
            </a:p>
          </p:txBody>
        </p:sp>
        <p:sp>
          <p:nvSpPr>
            <p:cNvPr id="100369" name="左大括号 100368"/>
            <p:cNvSpPr/>
            <p:nvPr/>
          </p:nvSpPr>
          <p:spPr>
            <a:xfrm>
              <a:off x="3651" y="3022"/>
              <a:ext cx="91" cy="998"/>
            </a:xfrm>
            <a:prstGeom prst="leftBrace">
              <a:avLst>
                <a:gd name="adj1" fmla="val 91391"/>
                <a:gd name="adj2" fmla="val 50000"/>
              </a:avLst>
            </a:prstGeom>
            <a:noFill/>
            <a:ln w="28575" cap="flat" cmpd="sng">
              <a:solidFill>
                <a:schemeClr val="bg1"/>
              </a:solidFill>
              <a:prstDash val="solid"/>
              <a:headEnd type="none" w="med" len="med"/>
              <a:tailEnd type="none" w="med" len="med"/>
            </a:ln>
          </p:spPr>
          <p:txBody>
            <a:bodyPr/>
            <a:lstStyle/>
            <a:p>
              <a:endParaRPr lang="zh-CN" altLang="en-US">
                <a:solidFill>
                  <a:schemeClr val="accent2"/>
                </a:solidFill>
              </a:endParaRPr>
            </a:p>
          </p:txBody>
        </p:sp>
      </p:grpSp>
      <p:sp>
        <p:nvSpPr>
          <p:cNvPr id="100387" name="文本框 100386"/>
          <p:cNvSpPr txBox="1"/>
          <p:nvPr/>
        </p:nvSpPr>
        <p:spPr>
          <a:xfrm>
            <a:off x="1116013" y="4651693"/>
            <a:ext cx="1368425" cy="519112"/>
          </a:xfrm>
          <a:prstGeom prst="rect">
            <a:avLst/>
          </a:prstGeom>
          <a:noFill/>
          <a:ln w="9525">
            <a:noFill/>
          </a:ln>
        </p:spPr>
        <p:txBody>
          <a:bodyPr>
            <a:spAutoFit/>
          </a:bodyPr>
          <a:lstStyle/>
          <a:p>
            <a:pPr lvl="0">
              <a:spcBef>
                <a:spcPct val="50000"/>
              </a:spcBef>
            </a:pPr>
            <a:r>
              <a:rPr lang="zh-CN" altLang="en-US" sz="2800" b="1" dirty="0">
                <a:solidFill>
                  <a:schemeClr val="accent2"/>
                </a:solidFill>
                <a:latin typeface="Arial" panose="020B0604020202020204" pitchFamily="34" charset="0"/>
                <a:ea typeface="楷体_GB2312" pitchFamily="49" charset="-122"/>
              </a:rPr>
              <a:t>直流时</a:t>
            </a:r>
          </a:p>
        </p:txBody>
      </p:sp>
      <p:graphicFrame>
        <p:nvGraphicFramePr>
          <p:cNvPr id="2" name="对象 1"/>
          <p:cNvGraphicFramePr/>
          <p:nvPr/>
        </p:nvGraphicFramePr>
        <p:xfrm>
          <a:off x="2783205" y="4408805"/>
          <a:ext cx="2903220" cy="1004570"/>
        </p:xfrm>
        <a:graphic>
          <a:graphicData uri="http://schemas.openxmlformats.org/presentationml/2006/ole">
            <mc:AlternateContent xmlns:mc="http://schemas.openxmlformats.org/markup-compatibility/2006">
              <mc:Choice xmlns:v="urn:schemas-microsoft-com:vml" Requires="v">
                <p:oleObj spid="_x0000_s10569" r:id="rId3" imgW="2216785" imgH="937260" progId="Equation.KSEE3">
                  <p:embed/>
                </p:oleObj>
              </mc:Choice>
              <mc:Fallback>
                <p:oleObj r:id="rId3" imgW="2216785" imgH="937260" progId="Equation.KSEE3">
                  <p:embed/>
                  <p:pic>
                    <p:nvPicPr>
                      <p:cNvPr id="0" name="图片 2"/>
                      <p:cNvPicPr/>
                      <p:nvPr/>
                    </p:nvPicPr>
                    <p:blipFill>
                      <a:blip r:embed="rId4"/>
                      <a:stretch>
                        <a:fillRect/>
                      </a:stretch>
                    </p:blipFill>
                    <p:spPr>
                      <a:xfrm>
                        <a:off x="2783205" y="4408805"/>
                        <a:ext cx="2903220" cy="1004570"/>
                      </a:xfrm>
                      <a:prstGeom prst="rect">
                        <a:avLst/>
                      </a:prstGeom>
                    </p:spPr>
                  </p:pic>
                </p:oleObj>
              </mc:Fallback>
            </mc:AlternateContent>
          </a:graphicData>
        </a:graphic>
      </p:graphicFrame>
      <p:graphicFrame>
        <p:nvGraphicFramePr>
          <p:cNvPr id="4" name="对象 3"/>
          <p:cNvGraphicFramePr/>
          <p:nvPr>
            <p:extLst>
              <p:ext uri="{D42A27DB-BD31-4B8C-83A1-F6EECF244321}">
                <p14:modId xmlns:p14="http://schemas.microsoft.com/office/powerpoint/2010/main" val="3397017825"/>
              </p:ext>
            </p:extLst>
          </p:nvPr>
        </p:nvGraphicFramePr>
        <p:xfrm>
          <a:off x="1886903" y="5733256"/>
          <a:ext cx="1195070" cy="447040"/>
        </p:xfrm>
        <a:graphic>
          <a:graphicData uri="http://schemas.openxmlformats.org/presentationml/2006/ole">
            <mc:AlternateContent xmlns:mc="http://schemas.openxmlformats.org/markup-compatibility/2006">
              <mc:Choice xmlns:v="urn:schemas-microsoft-com:vml" Requires="v">
                <p:oleObj spid="_x0000_s10570" r:id="rId5" imgW="904875" imgH="404495" progId="Equation.KSEE3">
                  <p:embed/>
                </p:oleObj>
              </mc:Choice>
              <mc:Fallback>
                <p:oleObj r:id="rId5" imgW="904875" imgH="404495" progId="Equation.KSEE3">
                  <p:embed/>
                  <p:pic>
                    <p:nvPicPr>
                      <p:cNvPr id="0" name="图片 4"/>
                      <p:cNvPicPr/>
                      <p:nvPr/>
                    </p:nvPicPr>
                    <p:blipFill>
                      <a:blip r:embed="rId6"/>
                      <a:stretch>
                        <a:fillRect/>
                      </a:stretch>
                    </p:blipFill>
                    <p:spPr>
                      <a:xfrm>
                        <a:off x="1886903" y="5733256"/>
                        <a:ext cx="1195070" cy="447040"/>
                      </a:xfrm>
                      <a:prstGeom prst="rect">
                        <a:avLst/>
                      </a:prstGeom>
                    </p:spPr>
                  </p:pic>
                </p:oleObj>
              </mc:Fallback>
            </mc:AlternateContent>
          </a:graphicData>
        </a:graphic>
      </p:graphicFrame>
      <p:graphicFrame>
        <p:nvGraphicFramePr>
          <p:cNvPr id="8" name="对象 7"/>
          <p:cNvGraphicFramePr/>
          <p:nvPr>
            <p:extLst>
              <p:ext uri="{D42A27DB-BD31-4B8C-83A1-F6EECF244321}">
                <p14:modId xmlns:p14="http://schemas.microsoft.com/office/powerpoint/2010/main" val="450244737"/>
              </p:ext>
            </p:extLst>
          </p:nvPr>
        </p:nvGraphicFramePr>
        <p:xfrm>
          <a:off x="3320733" y="5445224"/>
          <a:ext cx="1827530" cy="1035685"/>
        </p:xfrm>
        <a:graphic>
          <a:graphicData uri="http://schemas.openxmlformats.org/presentationml/2006/ole">
            <mc:AlternateContent xmlns:mc="http://schemas.openxmlformats.org/markup-compatibility/2006">
              <mc:Choice xmlns:v="urn:schemas-microsoft-com:vml" Requires="v">
                <p:oleObj spid="_x0000_s10571" r:id="rId7" imgW="1034415" imgH="760095" progId="Equation.KSEE3">
                  <p:embed/>
                </p:oleObj>
              </mc:Choice>
              <mc:Fallback>
                <p:oleObj r:id="rId7" imgW="1034415" imgH="760095" progId="Equation.KSEE3">
                  <p:embed/>
                  <p:pic>
                    <p:nvPicPr>
                      <p:cNvPr id="0" name="图片 8"/>
                      <p:cNvPicPr/>
                      <p:nvPr/>
                    </p:nvPicPr>
                    <p:blipFill>
                      <a:blip r:embed="rId8"/>
                      <a:stretch>
                        <a:fillRect/>
                      </a:stretch>
                    </p:blipFill>
                    <p:spPr>
                      <a:xfrm>
                        <a:off x="3320733" y="5445224"/>
                        <a:ext cx="1827530" cy="1035685"/>
                      </a:xfrm>
                      <a:prstGeom prst="rect">
                        <a:avLst/>
                      </a:prstGeom>
                    </p:spPr>
                  </p:pic>
                </p:oleObj>
              </mc:Fallback>
            </mc:AlternateContent>
          </a:graphicData>
        </a:graphic>
      </p:graphicFrame>
      <p:graphicFrame>
        <p:nvGraphicFramePr>
          <p:cNvPr id="10" name="对象 9"/>
          <p:cNvGraphicFramePr/>
          <p:nvPr>
            <p:extLst>
              <p:ext uri="{D42A27DB-BD31-4B8C-83A1-F6EECF244321}">
                <p14:modId xmlns:p14="http://schemas.microsoft.com/office/powerpoint/2010/main" val="1200507906"/>
              </p:ext>
            </p:extLst>
          </p:nvPr>
        </p:nvGraphicFramePr>
        <p:xfrm>
          <a:off x="5395913" y="5517232"/>
          <a:ext cx="1840066" cy="570190"/>
        </p:xfrm>
        <a:graphic>
          <a:graphicData uri="http://schemas.openxmlformats.org/presentationml/2006/ole">
            <mc:AlternateContent xmlns:mc="http://schemas.openxmlformats.org/markup-compatibility/2006">
              <mc:Choice xmlns:v="urn:schemas-microsoft-com:vml" Requires="v">
                <p:oleObj spid="_x0000_s10572" name="Equation" r:id="rId9" imgW="1986915" imgH="739140" progId="Equation.DSMT4">
                  <p:embed/>
                </p:oleObj>
              </mc:Choice>
              <mc:Fallback>
                <p:oleObj name="Equation" r:id="rId9" imgW="1986915" imgH="739140" progId="Equation.DSMT4">
                  <p:embed/>
                  <p:pic>
                    <p:nvPicPr>
                      <p:cNvPr id="0" name="图片 10"/>
                      <p:cNvPicPr/>
                      <p:nvPr/>
                    </p:nvPicPr>
                    <p:blipFill>
                      <a:blip r:embed="rId10"/>
                      <a:stretch>
                        <a:fillRect/>
                      </a:stretch>
                    </p:blipFill>
                    <p:spPr>
                      <a:xfrm>
                        <a:off x="5395913" y="5517232"/>
                        <a:ext cx="1840066" cy="570190"/>
                      </a:xfrm>
                      <a:prstGeom prst="rect">
                        <a:avLst/>
                      </a:prstGeom>
                    </p:spPr>
                  </p:pic>
                </p:oleObj>
              </mc:Fallback>
            </mc:AlternateContent>
          </a:graphicData>
        </a:graphic>
      </p:graphicFrame>
      <p:sp>
        <p:nvSpPr>
          <p:cNvPr id="29"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chemeClr val="accent2">
                    <a:lumMod val="50000"/>
                  </a:schemeClr>
                </a:solidFill>
                <a:latin typeface="Times New Roman" panose="02020603050405020304" pitchFamily="18" charset="0"/>
                <a:ea typeface="楷体_GB2312" pitchFamily="49" charset="-122"/>
              </a:rPr>
              <a:t>3.1.2 </a:t>
            </a:r>
            <a:r>
              <a:rPr lang="zh-CN" altLang="en-US" sz="2800" b="1" dirty="0" smtClean="0">
                <a:solidFill>
                  <a:schemeClr val="accent2">
                    <a:lumMod val="50000"/>
                  </a:schemeClr>
                </a:solidFill>
                <a:latin typeface="Times New Roman" panose="02020603050405020304" pitchFamily="18" charset="0"/>
                <a:ea typeface="楷体_GB2312" pitchFamily="49" charset="-122"/>
              </a:rPr>
              <a:t>一阶微分方程的列写</a:t>
            </a:r>
            <a:endParaRPr lang="zh-CN" altLang="en-US" sz="2800" b="1" dirty="0">
              <a:solidFill>
                <a:schemeClr val="accent2">
                  <a:lumMod val="50000"/>
                </a:schemeClr>
              </a:solidFill>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0-#ppt_w/2"/>
                                          </p:val>
                                        </p:tav>
                                        <p:tav tm="100000">
                                          <p:val>
                                            <p:strVal val="#ppt_x"/>
                                          </p:val>
                                        </p:tav>
                                      </p:tavLst>
                                    </p:anim>
                                    <p:anim calcmode="lin" valueType="num">
                                      <p:cBhvr additive="base">
                                        <p:cTn id="8" dur="500" fill="hold"/>
                                        <p:tgtEl>
                                          <p:spTgt spid="10035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Effect transition="in" filter="wipe(up)">
                                      <p:cBhvr>
                                        <p:cTn id="13" dur="500"/>
                                        <p:tgtEl>
                                          <p:spTgt spid="100358"/>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00360"/>
                                        </p:tgtEl>
                                        <p:attrNameLst>
                                          <p:attrName>style.visibility</p:attrName>
                                        </p:attrNameLst>
                                      </p:cBhvr>
                                      <p:to>
                                        <p:strVal val="visible"/>
                                      </p:to>
                                    </p:set>
                                    <p:animEffect transition="in" filter="slide(fromBottom)">
                                      <p:cBhvr>
                                        <p:cTn id="18" dur="500"/>
                                        <p:tgtEl>
                                          <p:spTgt spid="10036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0387"/>
                                        </p:tgtEl>
                                        <p:attrNameLst>
                                          <p:attrName>style.visibility</p:attrName>
                                        </p:attrNameLst>
                                      </p:cBhvr>
                                      <p:to>
                                        <p:strVal val="visible"/>
                                      </p:to>
                                    </p:set>
                                    <p:animEffect transition="in" filter="blinds(horizontal)">
                                      <p:cBhvr>
                                        <p:cTn id="23" dur="500"/>
                                        <p:tgtEl>
                                          <p:spTgt spid="100387"/>
                                        </p:tgtEl>
                                      </p:cBhvr>
                                    </p:animEffect>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499"/>
                                          </p:stCondLst>
                                        </p:cTn>
                                        <p:tgtEl>
                                          <p:spTgt spid="100359"/>
                                        </p:tgtEl>
                                        <p:attrNameLst>
                                          <p:attrName>style.visibility</p:attrName>
                                        </p:attrNameLst>
                                      </p:cBhvr>
                                      <p:to>
                                        <p:strVal val="visible"/>
                                      </p:to>
                                    </p:set>
                                    <p:anim calcmode="lin" valueType="num">
                                      <p:cBhvr>
                                        <p:cTn id="28" dur="1" fill="hold"/>
                                        <p:tgtEl>
                                          <p:spTgt spid="100359"/>
                                        </p:tgtEl>
                                      </p:cBhvr>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00365"/>
                                        </p:tgtEl>
                                        <p:attrNameLst>
                                          <p:attrName>style.visibility</p:attrName>
                                        </p:attrNameLst>
                                      </p:cBhvr>
                                      <p:to>
                                        <p:strVal val="visible"/>
                                      </p:to>
                                    </p:set>
                                    <p:animEffect transition="in" filter="slide(fromBottom)">
                                      <p:cBhvr>
                                        <p:cTn id="33" dur="500"/>
                                        <p:tgtEl>
                                          <p:spTgt spid="100365"/>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linds(horizontal)">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par>
                                <p:cTn id="44" presetID="3"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par>
                                <p:cTn id="47" presetID="3" presetClass="entr" presetSubtype="1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blinds(horizontal)">
                                      <p:cBhvr>
                                        <p:cTn id="49" dur="500"/>
                                        <p:tgtEl>
                                          <p:spTgt spid="10"/>
                                        </p:tgtEl>
                                      </p:cBhvr>
                                    </p:animEffect>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29">
                                            <p:txEl>
                                              <p:pRg st="0" end="0"/>
                                            </p:txEl>
                                          </p:spTgt>
                                        </p:tgtEl>
                                        <p:attrNameLst>
                                          <p:attrName>style.visibility</p:attrName>
                                        </p:attrNameLst>
                                      </p:cBhvr>
                                      <p:to>
                                        <p:strVal val="visible"/>
                                      </p:to>
                                    </p:set>
                                    <p:animEffect transition="in" filter="wipe(left)">
                                      <p:cBhvr>
                                        <p:cTn id="53"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bldLvl="0" animBg="1"/>
      <p:bldP spid="100358" grpId="0" bldLvl="0" animBg="1"/>
      <p:bldP spid="100359" grpId="0" bldLvl="0" animBg="1"/>
      <p:bldP spid="100387" grpId="0"/>
      <p:bldP spid="2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0"/>
          <p:cNvSpPr txBox="1">
            <a:spLocks noChangeArrowheads="1"/>
          </p:cNvSpPr>
          <p:nvPr/>
        </p:nvSpPr>
        <p:spPr bwMode="auto">
          <a:xfrm>
            <a:off x="313897" y="980728"/>
            <a:ext cx="79248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1pPr>
            <a:lvl2pPr marL="4572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2pPr>
            <a:lvl3pPr marL="9144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3pPr>
            <a:lvl4pPr marL="13716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4pPr>
            <a:lvl5pPr marL="18288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52"/>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52"/>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52"/>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52"/>
                <a:ea typeface="宋体" pitchFamily="2" charset="-122"/>
                <a:cs typeface="+mn-cs"/>
              </a:defRPr>
            </a:lvl9pPr>
          </a:lstStyle>
          <a:p>
            <a:pPr marL="457200" indent="-457200" eaLnBrk="1" hangingPunct="1">
              <a:spcBef>
                <a:spcPct val="50000"/>
              </a:spcBef>
              <a:buFont typeface="+mj-lt"/>
              <a:buAutoNum type="arabicPeriod"/>
            </a:pPr>
            <a:r>
              <a:rPr lang="zh-CN" altLang="en-US" b="1" dirty="0">
                <a:solidFill>
                  <a:schemeClr val="accent2"/>
                </a:solidFill>
                <a:latin typeface="黑体" pitchFamily="2" charset="-122"/>
                <a:ea typeface="黑体" pitchFamily="2" charset="-122"/>
              </a:rPr>
              <a:t>微分方程</a:t>
            </a:r>
            <a:r>
              <a:rPr lang="en-US" altLang="zh-CN" b="1" dirty="0" smtClean="0">
                <a:solidFill>
                  <a:schemeClr val="accent2"/>
                </a:solidFill>
                <a:latin typeface="黑体" pitchFamily="2" charset="-122"/>
                <a:ea typeface="黑体" pitchFamily="2" charset="-122"/>
              </a:rPr>
              <a:t>:</a:t>
            </a:r>
            <a:endParaRPr lang="en-US" altLang="zh-CN" b="1" dirty="0">
              <a:solidFill>
                <a:srgbClr val="FF3300"/>
              </a:solidFill>
              <a:latin typeface="黑体" pitchFamily="2" charset="-122"/>
              <a:ea typeface="黑体" pitchFamily="2" charset="-122"/>
            </a:endParaRPr>
          </a:p>
          <a:p>
            <a:pPr eaLnBrk="1" hangingPunct="1">
              <a:spcBef>
                <a:spcPct val="50000"/>
              </a:spcBef>
            </a:pPr>
            <a:r>
              <a:rPr lang="en-US" altLang="zh-CN" b="1" dirty="0">
                <a:solidFill>
                  <a:srgbClr val="FF3300"/>
                </a:solidFill>
                <a:latin typeface="黑体" pitchFamily="2" charset="-122"/>
                <a:ea typeface="黑体" pitchFamily="2" charset="-122"/>
              </a:rPr>
              <a:t> </a:t>
            </a:r>
            <a:r>
              <a:rPr lang="zh-CN" altLang="en-US" b="1" dirty="0" smtClean="0">
                <a:latin typeface="黑体" pitchFamily="2" charset="-122"/>
                <a:ea typeface="黑体" pitchFamily="2" charset="-122"/>
              </a:rPr>
              <a:t>凡</a:t>
            </a:r>
            <a:r>
              <a:rPr lang="zh-CN" altLang="en-US" b="1" dirty="0">
                <a:latin typeface="黑体" pitchFamily="2" charset="-122"/>
                <a:ea typeface="黑体" pitchFamily="2" charset="-122"/>
              </a:rPr>
              <a:t>含有未知函数的导数或微分的方程叫微分方程</a:t>
            </a:r>
            <a:r>
              <a:rPr lang="en-US" altLang="zh-CN" sz="2800" b="1" dirty="0">
                <a:latin typeface="黑体" pitchFamily="2" charset="-122"/>
                <a:ea typeface="黑体" pitchFamily="2" charset="-122"/>
              </a:rPr>
              <a:t>.</a:t>
            </a:r>
            <a:endParaRPr lang="en-US" altLang="zh-CN" sz="2800" b="1" dirty="0"/>
          </a:p>
        </p:txBody>
      </p:sp>
      <p:sp>
        <p:nvSpPr>
          <p:cNvPr id="3" name="矩形 2"/>
          <p:cNvSpPr/>
          <p:nvPr/>
        </p:nvSpPr>
        <p:spPr>
          <a:xfrm>
            <a:off x="323528" y="2134335"/>
            <a:ext cx="6683240" cy="830997"/>
          </a:xfrm>
          <a:prstGeom prst="rect">
            <a:avLst/>
          </a:prstGeom>
        </p:spPr>
        <p:txBody>
          <a:bodyPr wrap="none">
            <a:spAutoFit/>
          </a:bodyPr>
          <a:lstStyle/>
          <a:p>
            <a:r>
              <a:rPr lang="en-US" altLang="zh-CN" b="1" dirty="0" smtClean="0">
                <a:solidFill>
                  <a:schemeClr val="accent2"/>
                </a:solidFill>
                <a:latin typeface="黑体" pitchFamily="2" charset="-122"/>
                <a:ea typeface="黑体" pitchFamily="2" charset="-122"/>
              </a:rPr>
              <a:t>2</a:t>
            </a:r>
            <a:r>
              <a:rPr lang="zh-CN" altLang="en-US" b="1" dirty="0" smtClean="0">
                <a:solidFill>
                  <a:schemeClr val="accent2"/>
                </a:solidFill>
                <a:latin typeface="黑体" pitchFamily="2" charset="-122"/>
                <a:ea typeface="黑体" pitchFamily="2" charset="-122"/>
              </a:rPr>
              <a:t>、常微分方程</a:t>
            </a:r>
            <a:endParaRPr lang="en-US" altLang="zh-CN" b="1" dirty="0" smtClean="0">
              <a:solidFill>
                <a:schemeClr val="accent2"/>
              </a:solidFill>
              <a:latin typeface="黑体" pitchFamily="2" charset="-122"/>
              <a:ea typeface="黑体" pitchFamily="2" charset="-122"/>
            </a:endParaRPr>
          </a:p>
          <a:p>
            <a:r>
              <a:rPr lang="zh-CN" altLang="en-US" b="1" dirty="0" smtClean="0">
                <a:latin typeface="黑体" pitchFamily="2" charset="-122"/>
                <a:ea typeface="黑体" pitchFamily="2" charset="-122"/>
              </a:rPr>
              <a:t> 未知函数是一元函数的微分方程叫常微分方程</a:t>
            </a:r>
            <a:endParaRPr lang="zh-CN" altLang="en-US" dirty="0"/>
          </a:p>
        </p:txBody>
      </p:sp>
      <p:sp>
        <p:nvSpPr>
          <p:cNvPr id="4" name="矩形 3"/>
          <p:cNvSpPr/>
          <p:nvPr/>
        </p:nvSpPr>
        <p:spPr>
          <a:xfrm>
            <a:off x="323528" y="2955813"/>
            <a:ext cx="7301999" cy="830997"/>
          </a:xfrm>
          <a:prstGeom prst="rect">
            <a:avLst/>
          </a:prstGeom>
        </p:spPr>
        <p:txBody>
          <a:bodyPr wrap="none">
            <a:spAutoFit/>
          </a:bodyPr>
          <a:lstStyle/>
          <a:p>
            <a:r>
              <a:rPr lang="en-US" altLang="zh-CN" b="1" dirty="0" smtClean="0">
                <a:solidFill>
                  <a:schemeClr val="accent2"/>
                </a:solidFill>
                <a:latin typeface="黑体" pitchFamily="2" charset="-122"/>
                <a:ea typeface="黑体" pitchFamily="2" charset="-122"/>
              </a:rPr>
              <a:t>3</a:t>
            </a:r>
            <a:r>
              <a:rPr lang="zh-CN" altLang="en-US" b="1" dirty="0" smtClean="0">
                <a:solidFill>
                  <a:schemeClr val="accent2"/>
                </a:solidFill>
                <a:latin typeface="黑体" pitchFamily="2" charset="-122"/>
                <a:ea typeface="黑体" pitchFamily="2" charset="-122"/>
              </a:rPr>
              <a:t>、常微分方程的阶</a:t>
            </a:r>
            <a:endParaRPr lang="en-US" altLang="zh-CN" b="1" dirty="0" smtClean="0">
              <a:solidFill>
                <a:schemeClr val="accent2"/>
              </a:solidFill>
              <a:latin typeface="黑体" pitchFamily="2" charset="-122"/>
              <a:ea typeface="黑体" pitchFamily="2" charset="-122"/>
            </a:endParaRPr>
          </a:p>
          <a:p>
            <a:r>
              <a:rPr lang="zh-CN" altLang="en-US" b="1" dirty="0" smtClean="0">
                <a:latin typeface="黑体" pitchFamily="2" charset="-122"/>
                <a:ea typeface="黑体" pitchFamily="2" charset="-122"/>
              </a:rPr>
              <a:t> 方程中未知函数导数的最高阶数称为微分方程的阶</a:t>
            </a:r>
            <a:endParaRPr lang="zh-CN" altLang="en-US" dirty="0"/>
          </a:p>
        </p:txBody>
      </p:sp>
      <p:sp>
        <p:nvSpPr>
          <p:cNvPr id="5" name="矩形 4"/>
          <p:cNvSpPr/>
          <p:nvPr/>
        </p:nvSpPr>
        <p:spPr>
          <a:xfrm>
            <a:off x="323528" y="3786810"/>
            <a:ext cx="9073008" cy="830997"/>
          </a:xfrm>
          <a:prstGeom prst="rect">
            <a:avLst/>
          </a:prstGeom>
        </p:spPr>
        <p:txBody>
          <a:bodyPr wrap="square">
            <a:spAutoFit/>
          </a:bodyPr>
          <a:lstStyle/>
          <a:p>
            <a:r>
              <a:rPr lang="en-US" altLang="zh-CN" b="1" dirty="0" smtClean="0">
                <a:solidFill>
                  <a:schemeClr val="accent2"/>
                </a:solidFill>
                <a:latin typeface="黑体" pitchFamily="2" charset="-122"/>
                <a:ea typeface="黑体" pitchFamily="2" charset="-122"/>
              </a:rPr>
              <a:t>4</a:t>
            </a:r>
            <a:r>
              <a:rPr lang="zh-CN" altLang="en-US" b="1" dirty="0" smtClean="0">
                <a:solidFill>
                  <a:schemeClr val="accent2"/>
                </a:solidFill>
                <a:latin typeface="黑体" pitchFamily="2" charset="-122"/>
                <a:ea typeface="黑体" pitchFamily="2" charset="-122"/>
              </a:rPr>
              <a:t>、微分方程的解</a:t>
            </a:r>
            <a:endParaRPr lang="en-US" altLang="zh-CN" b="1" dirty="0" smtClean="0">
              <a:solidFill>
                <a:schemeClr val="accent2"/>
              </a:solidFill>
              <a:latin typeface="黑体" pitchFamily="2" charset="-122"/>
              <a:ea typeface="黑体" pitchFamily="2" charset="-122"/>
            </a:endParaRPr>
          </a:p>
          <a:p>
            <a:r>
              <a:rPr lang="zh-CN" altLang="en-US" b="1" dirty="0" smtClean="0">
                <a:latin typeface="黑体" pitchFamily="2" charset="-122"/>
                <a:ea typeface="黑体" pitchFamily="2" charset="-122"/>
              </a:rPr>
              <a:t>   将函数代入微分方程，若方程成为恒等式，则该函数称为</a:t>
            </a:r>
            <a:r>
              <a:rPr lang="en-US" altLang="zh-CN" b="1" dirty="0" smtClean="0">
                <a:latin typeface="黑体" pitchFamily="2" charset="-122"/>
                <a:ea typeface="黑体" pitchFamily="2" charset="-122"/>
              </a:rPr>
              <a:t>~</a:t>
            </a:r>
            <a:endParaRPr lang="zh-CN" altLang="en-US" dirty="0"/>
          </a:p>
        </p:txBody>
      </p:sp>
      <p:sp>
        <p:nvSpPr>
          <p:cNvPr id="6" name="矩形 5"/>
          <p:cNvSpPr/>
          <p:nvPr/>
        </p:nvSpPr>
        <p:spPr>
          <a:xfrm>
            <a:off x="352547" y="4589325"/>
            <a:ext cx="9073008" cy="1200329"/>
          </a:xfrm>
          <a:prstGeom prst="rect">
            <a:avLst/>
          </a:prstGeom>
        </p:spPr>
        <p:txBody>
          <a:bodyPr wrap="square">
            <a:spAutoFit/>
          </a:bodyPr>
          <a:lstStyle/>
          <a:p>
            <a:r>
              <a:rPr lang="en-US" altLang="zh-CN" b="1" dirty="0" smtClean="0">
                <a:solidFill>
                  <a:schemeClr val="accent2"/>
                </a:solidFill>
                <a:latin typeface="黑体" pitchFamily="2" charset="-122"/>
                <a:ea typeface="黑体" pitchFamily="2" charset="-122"/>
              </a:rPr>
              <a:t>5</a:t>
            </a:r>
            <a:r>
              <a:rPr lang="zh-CN" altLang="en-US" b="1" dirty="0" smtClean="0">
                <a:solidFill>
                  <a:schemeClr val="accent2"/>
                </a:solidFill>
                <a:latin typeface="黑体" pitchFamily="2" charset="-122"/>
                <a:ea typeface="黑体" pitchFamily="2" charset="-122"/>
              </a:rPr>
              <a:t>、</a:t>
            </a:r>
            <a:r>
              <a:rPr lang="zh-CN" altLang="en-US" b="1" dirty="0">
                <a:solidFill>
                  <a:schemeClr val="accent2"/>
                </a:solidFill>
                <a:latin typeface="黑体" pitchFamily="2" charset="-122"/>
                <a:ea typeface="黑体" pitchFamily="2" charset="-122"/>
              </a:rPr>
              <a:t>微分方程的通解和</a:t>
            </a:r>
            <a:r>
              <a:rPr lang="zh-CN" altLang="en-US" b="1" dirty="0" smtClean="0">
                <a:solidFill>
                  <a:schemeClr val="accent2"/>
                </a:solidFill>
                <a:latin typeface="黑体" pitchFamily="2" charset="-122"/>
                <a:ea typeface="黑体" pitchFamily="2" charset="-122"/>
              </a:rPr>
              <a:t>特解</a:t>
            </a:r>
            <a:endParaRPr lang="en-US" altLang="zh-CN" b="1" dirty="0" smtClean="0">
              <a:solidFill>
                <a:schemeClr val="accent2"/>
              </a:solidFill>
              <a:latin typeface="黑体" pitchFamily="2" charset="-122"/>
              <a:ea typeface="黑体" pitchFamily="2" charset="-122"/>
            </a:endParaRPr>
          </a:p>
          <a:p>
            <a:r>
              <a:rPr lang="zh-CN" altLang="en-US" b="1" dirty="0" smtClean="0">
                <a:solidFill>
                  <a:schemeClr val="accent2"/>
                </a:solidFill>
                <a:latin typeface="黑体" pitchFamily="2" charset="-122"/>
                <a:ea typeface="黑体" pitchFamily="2" charset="-122"/>
              </a:rPr>
              <a:t> 通解：</a:t>
            </a:r>
            <a:r>
              <a:rPr lang="zh-CN" altLang="en-US" b="1" dirty="0" smtClean="0">
                <a:latin typeface="黑体" pitchFamily="2" charset="-122"/>
                <a:ea typeface="黑体" pitchFamily="2" charset="-122"/>
              </a:rPr>
              <a:t>解中含有独立常数的个数与方程阶数相同</a:t>
            </a:r>
            <a:endParaRPr lang="en-US" altLang="zh-CN" b="1" dirty="0" smtClean="0">
              <a:latin typeface="黑体" pitchFamily="2" charset="-122"/>
              <a:ea typeface="黑体" pitchFamily="2" charset="-122"/>
            </a:endParaRPr>
          </a:p>
          <a:p>
            <a:r>
              <a:rPr lang="zh-CN" altLang="en-US" b="1" dirty="0" smtClean="0">
                <a:solidFill>
                  <a:srgbClr val="FF0000"/>
                </a:solidFill>
                <a:latin typeface="黑体" pitchFamily="2" charset="-122"/>
                <a:ea typeface="黑体" pitchFamily="2" charset="-122"/>
              </a:rPr>
              <a:t> 特解：不含任意常数的解，也即确定</a:t>
            </a:r>
            <a:r>
              <a:rPr lang="zh-CN" altLang="en-US" b="1" dirty="0">
                <a:solidFill>
                  <a:srgbClr val="FF0000"/>
                </a:solidFill>
                <a:latin typeface="黑体" pitchFamily="2" charset="-122"/>
                <a:ea typeface="黑体" pitchFamily="2" charset="-122"/>
              </a:rPr>
              <a:t>了通解中任意常数以后</a:t>
            </a:r>
            <a:r>
              <a:rPr lang="zh-CN" altLang="en-US" b="1" dirty="0">
                <a:latin typeface="黑体" pitchFamily="2" charset="-122"/>
                <a:ea typeface="黑体" pitchFamily="2" charset="-122"/>
              </a:rPr>
              <a:t>的解</a:t>
            </a:r>
            <a:r>
              <a:rPr lang="zh-CN" altLang="en-US" b="1" dirty="0" smtClean="0">
                <a:solidFill>
                  <a:schemeClr val="accent2"/>
                </a:solidFill>
                <a:latin typeface="黑体" pitchFamily="2" charset="-122"/>
                <a:ea typeface="黑体" pitchFamily="2" charset="-122"/>
              </a:rPr>
              <a:t>。</a:t>
            </a:r>
            <a:endParaRPr lang="en-US" altLang="zh-CN" b="1" dirty="0" smtClean="0">
              <a:solidFill>
                <a:schemeClr val="accent2"/>
              </a:solidFill>
              <a:latin typeface="黑体" pitchFamily="2" charset="-122"/>
              <a:ea typeface="黑体" pitchFamily="2" charset="-122"/>
            </a:endParaRPr>
          </a:p>
        </p:txBody>
      </p:sp>
      <p:sp>
        <p:nvSpPr>
          <p:cNvPr id="7" name="矩形 6"/>
          <p:cNvSpPr/>
          <p:nvPr/>
        </p:nvSpPr>
        <p:spPr>
          <a:xfrm>
            <a:off x="611560" y="407545"/>
            <a:ext cx="4512774" cy="523220"/>
          </a:xfrm>
          <a:prstGeom prst="rect">
            <a:avLst/>
          </a:prstGeom>
        </p:spPr>
        <p:txBody>
          <a:bodyPr wrap="none">
            <a:spAutoFit/>
          </a:bodyPr>
          <a:lstStyle/>
          <a:p>
            <a:r>
              <a:rPr lang="zh-CN" altLang="en-US" sz="2800" b="1" dirty="0" smtClean="0">
                <a:solidFill>
                  <a:schemeClr val="accent2">
                    <a:lumMod val="50000"/>
                  </a:schemeClr>
                </a:solidFill>
                <a:latin typeface="黑体" pitchFamily="2" charset="-122"/>
                <a:ea typeface="黑体" pitchFamily="2" charset="-122"/>
              </a:rPr>
              <a:t>微分方程的几个概念（补）</a:t>
            </a:r>
            <a:endParaRPr lang="zh-CN" altLang="en-US" sz="2800" dirty="0">
              <a:solidFill>
                <a:schemeClr val="accent2">
                  <a:lumMod val="50000"/>
                </a:schemeClr>
              </a:solidFill>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336454131"/>
              </p:ext>
            </p:extLst>
          </p:nvPr>
        </p:nvGraphicFramePr>
        <p:xfrm>
          <a:off x="395288" y="5853633"/>
          <a:ext cx="1524000" cy="457200"/>
        </p:xfrm>
        <a:graphic>
          <a:graphicData uri="http://schemas.openxmlformats.org/presentationml/2006/ole">
            <mc:AlternateContent xmlns:mc="http://schemas.openxmlformats.org/markup-compatibility/2006">
              <mc:Choice xmlns:v="urn:schemas-microsoft-com:vml" Requires="v">
                <p:oleObj spid="_x0000_s84290" name="Equation" r:id="rId3" imgW="1524000" imgH="457200" progId="Equation.DSMT4">
                  <p:embed/>
                </p:oleObj>
              </mc:Choice>
              <mc:Fallback>
                <p:oleObj name="Equation" r:id="rId3" imgW="1524000" imgH="457200" progId="Equation.DSMT4">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5853633"/>
                        <a:ext cx="1524000" cy="457200"/>
                      </a:xfrm>
                      <a:prstGeom prst="rect">
                        <a:avLst/>
                      </a:prstGeom>
                      <a:solidFill>
                        <a:schemeClr val="accent1">
                          <a:lumMod val="40000"/>
                          <a:lumOff val="60000"/>
                        </a:schemeClr>
                      </a:solidFill>
                      <a:ln>
                        <a:noFill/>
                      </a:ln>
                      <a:effec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2659701510"/>
              </p:ext>
            </p:extLst>
          </p:nvPr>
        </p:nvGraphicFramePr>
        <p:xfrm>
          <a:off x="2460542" y="5818136"/>
          <a:ext cx="2146300" cy="493712"/>
        </p:xfrm>
        <a:graphic>
          <a:graphicData uri="http://schemas.openxmlformats.org/presentationml/2006/ole">
            <mc:AlternateContent xmlns:mc="http://schemas.openxmlformats.org/markup-compatibility/2006">
              <mc:Choice xmlns:v="urn:schemas-microsoft-com:vml" Requires="v">
                <p:oleObj spid="_x0000_s84291" name="Equation" r:id="rId5" imgW="2145369" imgH="495085" progId="Equation.DSMT4">
                  <p:embed/>
                </p:oleObj>
              </mc:Choice>
              <mc:Fallback>
                <p:oleObj name="Equation" r:id="rId5" imgW="2145369" imgH="495085" progId="Equation.DSMT4">
                  <p:embed/>
                  <p:pic>
                    <p:nvPicPr>
                      <p:cNvPr id="0"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0542" y="5818136"/>
                        <a:ext cx="2146300" cy="493712"/>
                      </a:xfrm>
                      <a:prstGeom prst="rect">
                        <a:avLst/>
                      </a:prstGeom>
                      <a:solidFill>
                        <a:schemeClr val="accent1">
                          <a:lumMod val="60000"/>
                          <a:lumOff val="40000"/>
                        </a:schemeClr>
                      </a:solidFill>
                      <a:ln>
                        <a:noFill/>
                      </a:ln>
                      <a:effec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683193799"/>
              </p:ext>
            </p:extLst>
          </p:nvPr>
        </p:nvGraphicFramePr>
        <p:xfrm>
          <a:off x="395536" y="6399932"/>
          <a:ext cx="1676400" cy="430212"/>
        </p:xfrm>
        <a:graphic>
          <a:graphicData uri="http://schemas.openxmlformats.org/presentationml/2006/ole">
            <mc:AlternateContent xmlns:mc="http://schemas.openxmlformats.org/markup-compatibility/2006">
              <mc:Choice xmlns:v="urn:schemas-microsoft-com:vml" Requires="v">
                <p:oleObj spid="_x0000_s84292" name="Equation" r:id="rId7" imgW="1676400" imgH="431800" progId="Equation.DSMT4">
                  <p:embed/>
                </p:oleObj>
              </mc:Choice>
              <mc:Fallback>
                <p:oleObj name="Equation" r:id="rId7" imgW="1676400" imgH="431800" progId="Equation.DSMT4">
                  <p:embed/>
                  <p:pic>
                    <p:nvPicPr>
                      <p:cNvPr id="0" name="对象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536" y="6399932"/>
                        <a:ext cx="1676400" cy="430212"/>
                      </a:xfrm>
                      <a:prstGeom prst="rect">
                        <a:avLst/>
                      </a:prstGeom>
                      <a:solidFill>
                        <a:schemeClr val="accent1">
                          <a:lumMod val="20000"/>
                          <a:lumOff val="80000"/>
                        </a:schemeClr>
                      </a:solidFill>
                      <a:ln>
                        <a:noFill/>
                      </a:ln>
                      <a:effec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083348499"/>
              </p:ext>
            </p:extLst>
          </p:nvPr>
        </p:nvGraphicFramePr>
        <p:xfrm>
          <a:off x="2339752" y="6400800"/>
          <a:ext cx="4203700" cy="457200"/>
        </p:xfrm>
        <a:graphic>
          <a:graphicData uri="http://schemas.openxmlformats.org/presentationml/2006/ole">
            <mc:AlternateContent xmlns:mc="http://schemas.openxmlformats.org/markup-compatibility/2006">
              <mc:Choice xmlns:v="urn:schemas-microsoft-com:vml" Requires="v">
                <p:oleObj spid="_x0000_s84293" name="Equation" r:id="rId9" imgW="4203700" imgH="457200" progId="Equation.DSMT4">
                  <p:embed/>
                </p:oleObj>
              </mc:Choice>
              <mc:Fallback>
                <p:oleObj name="Equation" r:id="rId9" imgW="4203700" imgH="457200" progId="Equation.DSMT4">
                  <p:embed/>
                  <p:pic>
                    <p:nvPicPr>
                      <p:cNvPr id="0" name="对象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9752" y="6400800"/>
                        <a:ext cx="4203700" cy="457200"/>
                      </a:xfrm>
                      <a:prstGeom prst="rect">
                        <a:avLst/>
                      </a:prstGeom>
                      <a:solidFill>
                        <a:schemeClr val="accent1">
                          <a:lumMod val="20000"/>
                          <a:lumOff val="80000"/>
                        </a:schemeClr>
                      </a:solidFill>
                      <a:ln>
                        <a:noFill/>
                      </a:ln>
                      <a:effectLst/>
                    </p:spPr>
                  </p:pic>
                </p:oleObj>
              </mc:Fallback>
            </mc:AlternateContent>
          </a:graphicData>
        </a:graphic>
      </p:graphicFrame>
    </p:spTree>
    <p:extLst>
      <p:ext uri="{BB962C8B-B14F-4D97-AF65-F5344CB8AC3E}">
        <p14:creationId xmlns:p14="http://schemas.microsoft.com/office/powerpoint/2010/main" val="12630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uiExpand="1" build="p"/>
      <p:bldP spid="5" grpId="0" uiExpand="1" build="p"/>
      <p:bldP spid="6" grpId="0" uiExpand="1" build="p"/>
      <p:bldP spid="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4"/>
          <p:cNvSpPr>
            <a:spLocks noGrp="1"/>
          </p:cNvSpPr>
          <p:nvPr>
            <p:ph type="ctrTitle"/>
          </p:nvPr>
        </p:nvSpPr>
        <p:spPr/>
        <p:txBody>
          <a:bodyPr vert="horz" wrap="square" lIns="91440" tIns="45720" rIns="91440" bIns="45720" anchor="ctr"/>
          <a:lstStyle/>
          <a:p>
            <a:pPr algn="ctr" eaLnBrk="1" hangingPunct="1"/>
            <a:r>
              <a:rPr lang="zh-CN" altLang="en-US" kern="1200" dirty="0" smtClean="0"/>
              <a:t>第</a:t>
            </a:r>
            <a:r>
              <a:rPr lang="en-US" altLang="zh-CN" kern="1200" dirty="0" smtClean="0"/>
              <a:t>3</a:t>
            </a:r>
            <a:r>
              <a:rPr lang="zh-CN" altLang="en-US" kern="1200" dirty="0" smtClean="0"/>
              <a:t>章  </a:t>
            </a:r>
            <a:r>
              <a:rPr lang="zh-CN" altLang="en-US" kern="1200" dirty="0"/>
              <a:t>一阶动态电路的暂态分析 </a:t>
            </a:r>
          </a:p>
        </p:txBody>
      </p:sp>
    </p:spTree>
    <p:extLst>
      <p:ext uri="{BB962C8B-B14F-4D97-AF65-F5344CB8AC3E}">
        <p14:creationId xmlns:p14="http://schemas.microsoft.com/office/powerpoint/2010/main" val="15817859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5319" y="1268760"/>
            <a:ext cx="2324100" cy="8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 Box 5"/>
          <p:cNvSpPr txBox="1">
            <a:spLocks noChangeArrowheads="1"/>
          </p:cNvSpPr>
          <p:nvPr/>
        </p:nvSpPr>
        <p:spPr bwMode="auto">
          <a:xfrm>
            <a:off x="4239419" y="1436212"/>
            <a:ext cx="441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1pPr>
            <a:lvl2pPr marL="4572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2pPr>
            <a:lvl3pPr marL="9144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3pPr>
            <a:lvl4pPr marL="13716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4pPr>
            <a:lvl5pPr marL="18288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52"/>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52"/>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52"/>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52"/>
                <a:ea typeface="宋体" pitchFamily="2" charset="-122"/>
                <a:cs typeface="+mn-cs"/>
              </a:defRPr>
            </a:lvl9pPr>
          </a:lstStyle>
          <a:p>
            <a:pPr eaLnBrk="1" hangingPunct="1">
              <a:spcBef>
                <a:spcPct val="50000"/>
              </a:spcBef>
            </a:pPr>
            <a:r>
              <a:rPr lang="zh-CN" altLang="en-US" sz="2800" b="1" dirty="0">
                <a:latin typeface="黑体" pitchFamily="2" charset="-122"/>
                <a:ea typeface="黑体" pitchFamily="2" charset="-122"/>
              </a:rPr>
              <a:t>的微分方程称为</a:t>
            </a:r>
            <a:r>
              <a:rPr lang="zh-CN" altLang="en-US" sz="2800" b="1" dirty="0">
                <a:solidFill>
                  <a:srgbClr val="3333FF"/>
                </a:solidFill>
                <a:latin typeface="黑体" pitchFamily="2" charset="-122"/>
                <a:ea typeface="黑体" pitchFamily="2" charset="-122"/>
              </a:rPr>
              <a:t>齐次方程</a:t>
            </a:r>
            <a:r>
              <a:rPr lang="en-US" altLang="zh-CN" sz="2800" b="1" dirty="0">
                <a:solidFill>
                  <a:srgbClr val="3333FF"/>
                </a:solidFill>
                <a:latin typeface="黑体" pitchFamily="2" charset="-122"/>
                <a:ea typeface="黑体" pitchFamily="2" charset="-122"/>
              </a:rPr>
              <a:t>.</a:t>
            </a:r>
          </a:p>
        </p:txBody>
      </p:sp>
      <p:sp>
        <p:nvSpPr>
          <p:cNvPr id="4" name="Text Box 16"/>
          <p:cNvSpPr txBox="1">
            <a:spLocks noChangeArrowheads="1"/>
          </p:cNvSpPr>
          <p:nvPr/>
        </p:nvSpPr>
        <p:spPr bwMode="auto">
          <a:xfrm>
            <a:off x="694041" y="1398934"/>
            <a:ext cx="18494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7150">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1pPr>
            <a:lvl2pPr marL="4572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2pPr>
            <a:lvl3pPr marL="9144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3pPr>
            <a:lvl4pPr marL="13716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4pPr>
            <a:lvl5pPr marL="1828800" algn="l" rtl="0" eaLnBrk="0" fontAlgn="base" hangingPunct="0">
              <a:spcBef>
                <a:spcPct val="0"/>
              </a:spcBef>
              <a:spcAft>
                <a:spcPct val="0"/>
              </a:spcAft>
              <a:defRPr kumimoji="1" sz="2400" kern="1200">
                <a:solidFill>
                  <a:schemeClr val="tx1"/>
                </a:solidFill>
                <a:latin typeface="Times New Roman" pitchFamily="18" charset="-52"/>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52"/>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52"/>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52"/>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52"/>
                <a:ea typeface="宋体" pitchFamily="2" charset="-122"/>
                <a:cs typeface="+mn-cs"/>
              </a:defRPr>
            </a:lvl9pPr>
          </a:lstStyle>
          <a:p>
            <a:pPr eaLnBrk="1" hangingPunct="1">
              <a:spcBef>
                <a:spcPct val="50000"/>
              </a:spcBef>
            </a:pPr>
            <a:r>
              <a:rPr lang="zh-CN" altLang="en-US" sz="2800" b="1" dirty="0" smtClean="0">
                <a:solidFill>
                  <a:srgbClr val="3333FF"/>
                </a:solidFill>
                <a:latin typeface="黑体" pitchFamily="2" charset="-122"/>
                <a:ea typeface="黑体" pitchFamily="2" charset="-122"/>
              </a:rPr>
              <a:t>定义</a:t>
            </a:r>
            <a:endParaRPr lang="zh-CN" altLang="en-US" sz="2800" b="1" dirty="0">
              <a:solidFill>
                <a:srgbClr val="3333FF"/>
              </a:solidFill>
              <a:latin typeface="黑体" pitchFamily="2" charset="-122"/>
              <a:ea typeface="黑体" pitchFamily="2" charset="-122"/>
            </a:endParaRPr>
          </a:p>
        </p:txBody>
      </p:sp>
      <p:sp>
        <p:nvSpPr>
          <p:cNvPr id="5" name="矩形 4"/>
          <p:cNvSpPr/>
          <p:nvPr/>
        </p:nvSpPr>
        <p:spPr>
          <a:xfrm>
            <a:off x="1409700" y="2154044"/>
            <a:ext cx="7122740" cy="830997"/>
          </a:xfrm>
          <a:prstGeom prst="rect">
            <a:avLst/>
          </a:prstGeom>
        </p:spPr>
        <p:txBody>
          <a:bodyPr wrap="square">
            <a:spAutoFit/>
          </a:bodyPr>
          <a:lstStyle/>
          <a:p>
            <a:r>
              <a:rPr lang="zh-CN" altLang="en-US" dirty="0" smtClean="0"/>
              <a:t>或：可以</a:t>
            </a:r>
            <a:r>
              <a:rPr lang="zh-CN" altLang="en-US" dirty="0"/>
              <a:t>将</a:t>
            </a:r>
            <a:r>
              <a:rPr lang="zh-CN" altLang="en-US" dirty="0">
                <a:hlinkClick r:id="rId4"/>
              </a:rPr>
              <a:t>微分方程</a:t>
            </a:r>
            <a:r>
              <a:rPr lang="zh-CN" altLang="en-US" dirty="0"/>
              <a:t>转变成一元多次</a:t>
            </a:r>
            <a:r>
              <a:rPr lang="zh-CN" altLang="en-US" dirty="0">
                <a:hlinkClick r:id="rId5"/>
              </a:rPr>
              <a:t>线性方程</a:t>
            </a:r>
            <a:r>
              <a:rPr lang="en-US" altLang="zh-CN" dirty="0"/>
              <a:t>=0</a:t>
            </a:r>
            <a:r>
              <a:rPr lang="zh-CN" altLang="en-US" dirty="0"/>
              <a:t>的就是</a:t>
            </a:r>
            <a:r>
              <a:rPr lang="zh-CN" altLang="en-US" dirty="0">
                <a:hlinkClick r:id="rId6"/>
              </a:rPr>
              <a:t>齐次</a:t>
            </a:r>
            <a:r>
              <a:rPr lang="zh-CN" altLang="en-US" dirty="0" smtClean="0">
                <a:hlinkClick r:id="rId6"/>
              </a:rPr>
              <a:t>方程</a:t>
            </a:r>
            <a:r>
              <a:rPr lang="zh-CN" altLang="en-US" dirty="0" smtClean="0"/>
              <a:t>，否则是非齐次</a:t>
            </a:r>
            <a:endParaRPr lang="en-US" altLang="zh-CN" dirty="0" smtClean="0"/>
          </a:p>
        </p:txBody>
      </p:sp>
      <p:sp>
        <p:nvSpPr>
          <p:cNvPr id="6" name="矩形 5"/>
          <p:cNvSpPr/>
          <p:nvPr/>
        </p:nvSpPr>
        <p:spPr>
          <a:xfrm>
            <a:off x="81452" y="975268"/>
            <a:ext cx="2505814" cy="461665"/>
          </a:xfrm>
          <a:prstGeom prst="rect">
            <a:avLst/>
          </a:prstGeom>
        </p:spPr>
        <p:txBody>
          <a:bodyPr wrap="none">
            <a:spAutoFit/>
          </a:bodyPr>
          <a:lstStyle/>
          <a:p>
            <a:r>
              <a:rPr lang="en-US" altLang="zh-CN" b="1" dirty="0" smtClean="0">
                <a:solidFill>
                  <a:srgbClr val="3333FF"/>
                </a:solidFill>
                <a:latin typeface="黑体" pitchFamily="2" charset="-122"/>
                <a:ea typeface="黑体" pitchFamily="2" charset="-122"/>
              </a:rPr>
              <a:t>6</a:t>
            </a:r>
            <a:r>
              <a:rPr lang="zh-CN" altLang="en-US" b="1" dirty="0" smtClean="0">
                <a:solidFill>
                  <a:srgbClr val="3333FF"/>
                </a:solidFill>
                <a:latin typeface="黑体" pitchFamily="2" charset="-122"/>
                <a:ea typeface="黑体" pitchFamily="2" charset="-122"/>
              </a:rPr>
              <a:t>、齐次微分方程</a:t>
            </a:r>
            <a:endParaRPr lang="zh-CN" altLang="en-US" dirty="0"/>
          </a:p>
        </p:txBody>
      </p:sp>
      <p:sp>
        <p:nvSpPr>
          <p:cNvPr id="7" name="矩形 6"/>
          <p:cNvSpPr/>
          <p:nvPr/>
        </p:nvSpPr>
        <p:spPr>
          <a:xfrm>
            <a:off x="389421" y="2992573"/>
            <a:ext cx="3051795" cy="523220"/>
          </a:xfrm>
          <a:prstGeom prst="rect">
            <a:avLst/>
          </a:prstGeom>
        </p:spPr>
        <p:txBody>
          <a:bodyPr wrap="square">
            <a:spAutoFit/>
          </a:bodyPr>
          <a:lstStyle/>
          <a:p>
            <a:r>
              <a:rPr lang="zh-CN" altLang="en-US" sz="2800" b="1" dirty="0" smtClean="0">
                <a:solidFill>
                  <a:srgbClr val="FF0000"/>
                </a:solidFill>
              </a:rPr>
              <a:t>例</a:t>
            </a:r>
            <a:endParaRPr lang="en-US" altLang="zh-CN" sz="2800" b="1" dirty="0">
              <a:solidFill>
                <a:srgbClr val="FF0000"/>
              </a:solidFill>
            </a:endParaRPr>
          </a:p>
        </p:txBody>
      </p:sp>
      <p:sp>
        <p:nvSpPr>
          <p:cNvPr id="8" name="矩形 7"/>
          <p:cNvSpPr/>
          <p:nvPr/>
        </p:nvSpPr>
        <p:spPr>
          <a:xfrm>
            <a:off x="3743228" y="3140968"/>
            <a:ext cx="1086354" cy="523220"/>
          </a:xfrm>
          <a:prstGeom prst="rect">
            <a:avLst/>
          </a:prstGeom>
        </p:spPr>
        <p:txBody>
          <a:bodyPr wrap="square">
            <a:spAutoFit/>
          </a:bodyPr>
          <a:lstStyle/>
          <a:p>
            <a:pPr lvl="0"/>
            <a:r>
              <a:rPr lang="zh-CN" altLang="en-US" sz="2800" b="1" dirty="0">
                <a:solidFill>
                  <a:srgbClr val="000000"/>
                </a:solidFill>
              </a:rPr>
              <a:t>齐次</a:t>
            </a:r>
            <a:endParaRPr lang="en-US" altLang="zh-CN" sz="2800" b="1" dirty="0">
              <a:solidFill>
                <a:srgbClr val="000000"/>
              </a:solidFill>
            </a:endParaRPr>
          </a:p>
        </p:txBody>
      </p:sp>
      <p:sp>
        <p:nvSpPr>
          <p:cNvPr id="9" name="矩形 8"/>
          <p:cNvSpPr/>
          <p:nvPr/>
        </p:nvSpPr>
        <p:spPr>
          <a:xfrm>
            <a:off x="3606072" y="4018175"/>
            <a:ext cx="1266693" cy="523220"/>
          </a:xfrm>
          <a:prstGeom prst="rect">
            <a:avLst/>
          </a:prstGeom>
        </p:spPr>
        <p:txBody>
          <a:bodyPr wrap="none">
            <a:spAutoFit/>
          </a:bodyPr>
          <a:lstStyle/>
          <a:p>
            <a:pPr lvl="0"/>
            <a:r>
              <a:rPr lang="zh-CN" altLang="en-US" sz="2800" b="1" dirty="0">
                <a:solidFill>
                  <a:srgbClr val="000000"/>
                </a:solidFill>
              </a:rPr>
              <a:t>非齐次</a:t>
            </a:r>
            <a:endParaRPr lang="en-US" altLang="zh-CN" sz="2800" b="1" dirty="0">
              <a:solidFill>
                <a:srgbClr val="000000"/>
              </a:solidFill>
            </a:endParaRPr>
          </a:p>
        </p:txBody>
      </p:sp>
      <p:sp>
        <p:nvSpPr>
          <p:cNvPr id="10" name="矩形 9"/>
          <p:cNvSpPr/>
          <p:nvPr/>
        </p:nvSpPr>
        <p:spPr>
          <a:xfrm>
            <a:off x="1131531" y="2996243"/>
            <a:ext cx="2612190" cy="523220"/>
          </a:xfrm>
          <a:prstGeom prst="rect">
            <a:avLst/>
          </a:prstGeom>
        </p:spPr>
        <p:txBody>
          <a:bodyPr wrap="none">
            <a:spAutoFit/>
          </a:bodyPr>
          <a:lstStyle/>
          <a:p>
            <a:pPr lvl="0"/>
            <a:r>
              <a:rPr lang="en-US" altLang="zh-CN" sz="2800" b="1" dirty="0">
                <a:solidFill>
                  <a:srgbClr val="000000"/>
                </a:solidFill>
              </a:rPr>
              <a:t>y’’+</a:t>
            </a:r>
            <a:r>
              <a:rPr lang="en-US" altLang="zh-CN" sz="2800" b="1" dirty="0" err="1">
                <a:solidFill>
                  <a:srgbClr val="000000"/>
                </a:solidFill>
              </a:rPr>
              <a:t>py</a:t>
            </a:r>
            <a:r>
              <a:rPr lang="en-US" altLang="zh-CN" sz="2800" b="1" dirty="0">
                <a:solidFill>
                  <a:srgbClr val="000000"/>
                </a:solidFill>
              </a:rPr>
              <a:t>’+</a:t>
            </a:r>
            <a:r>
              <a:rPr lang="en-US" altLang="zh-CN" sz="2800" b="1" dirty="0" err="1">
                <a:solidFill>
                  <a:srgbClr val="000000"/>
                </a:solidFill>
              </a:rPr>
              <a:t>qy</a:t>
            </a:r>
            <a:r>
              <a:rPr lang="en-US" altLang="zh-CN" sz="2800" b="1" dirty="0">
                <a:solidFill>
                  <a:srgbClr val="000000"/>
                </a:solidFill>
              </a:rPr>
              <a:t>=0    </a:t>
            </a:r>
          </a:p>
        </p:txBody>
      </p:sp>
      <p:sp>
        <p:nvSpPr>
          <p:cNvPr id="11" name="矩形 10"/>
          <p:cNvSpPr/>
          <p:nvPr/>
        </p:nvSpPr>
        <p:spPr>
          <a:xfrm>
            <a:off x="1032557" y="4005064"/>
            <a:ext cx="3567906" cy="523220"/>
          </a:xfrm>
          <a:prstGeom prst="rect">
            <a:avLst/>
          </a:prstGeom>
        </p:spPr>
        <p:txBody>
          <a:bodyPr wrap="square">
            <a:spAutoFit/>
          </a:bodyPr>
          <a:lstStyle/>
          <a:p>
            <a:pPr lvl="0"/>
            <a:r>
              <a:rPr lang="en-US" altLang="zh-CN" sz="2800" b="1" dirty="0">
                <a:solidFill>
                  <a:srgbClr val="000000"/>
                </a:solidFill>
              </a:rPr>
              <a:t>Y’’+</a:t>
            </a:r>
            <a:r>
              <a:rPr lang="en-US" altLang="zh-CN" sz="2800" b="1" dirty="0" err="1">
                <a:solidFill>
                  <a:srgbClr val="000000"/>
                </a:solidFill>
              </a:rPr>
              <a:t>py</a:t>
            </a:r>
            <a:r>
              <a:rPr lang="en-US" altLang="zh-CN" sz="2800" b="1" dirty="0">
                <a:solidFill>
                  <a:srgbClr val="000000"/>
                </a:solidFill>
              </a:rPr>
              <a:t>’+</a:t>
            </a:r>
            <a:r>
              <a:rPr lang="en-US" altLang="zh-CN" sz="2800" b="1" dirty="0" err="1">
                <a:solidFill>
                  <a:srgbClr val="000000"/>
                </a:solidFill>
              </a:rPr>
              <a:t>qy</a:t>
            </a:r>
            <a:r>
              <a:rPr lang="en-US" altLang="zh-CN" sz="2800" b="1" dirty="0">
                <a:solidFill>
                  <a:srgbClr val="000000"/>
                </a:solidFill>
              </a:rPr>
              <a:t>=x</a:t>
            </a:r>
            <a:r>
              <a:rPr lang="zh-CN" altLang="en-US" sz="2800" b="1" dirty="0">
                <a:solidFill>
                  <a:srgbClr val="000000"/>
                </a:solidFill>
              </a:rPr>
              <a:t>　　</a:t>
            </a:r>
            <a:endParaRPr lang="en-US" altLang="zh-CN" sz="2800" b="1" dirty="0">
              <a:solidFill>
                <a:srgbClr val="000000"/>
              </a:solidFill>
            </a:endParaRPr>
          </a:p>
        </p:txBody>
      </p:sp>
      <p:sp>
        <p:nvSpPr>
          <p:cNvPr id="12" name="矩形 11"/>
          <p:cNvSpPr/>
          <p:nvPr/>
        </p:nvSpPr>
        <p:spPr>
          <a:xfrm>
            <a:off x="4971070" y="3214742"/>
            <a:ext cx="1723549" cy="461665"/>
          </a:xfrm>
          <a:prstGeom prst="rect">
            <a:avLst/>
          </a:prstGeom>
        </p:spPr>
        <p:txBody>
          <a:bodyPr wrap="none">
            <a:spAutoFit/>
          </a:bodyPr>
          <a:lstStyle/>
          <a:p>
            <a:r>
              <a:rPr lang="zh-CN" altLang="zh-CN" dirty="0"/>
              <a:t>其</a:t>
            </a:r>
            <a:r>
              <a:rPr lang="zh-CN" altLang="zh-CN" dirty="0" smtClean="0"/>
              <a:t>解</a:t>
            </a:r>
            <a:r>
              <a:rPr lang="zh-CN" altLang="en-US" dirty="0" smtClean="0"/>
              <a:t>形式为</a:t>
            </a:r>
            <a:endParaRPr lang="zh-CN" altLang="en-US" dirty="0"/>
          </a:p>
        </p:txBody>
      </p:sp>
      <p:graphicFrame>
        <p:nvGraphicFramePr>
          <p:cNvPr id="13" name="对象 12"/>
          <p:cNvGraphicFramePr>
            <a:graphicFrameLocks noChangeAspect="1"/>
          </p:cNvGraphicFramePr>
          <p:nvPr>
            <p:extLst>
              <p:ext uri="{D42A27DB-BD31-4B8C-83A1-F6EECF244321}">
                <p14:modId xmlns:p14="http://schemas.microsoft.com/office/powerpoint/2010/main" val="447239387"/>
              </p:ext>
            </p:extLst>
          </p:nvPr>
        </p:nvGraphicFramePr>
        <p:xfrm>
          <a:off x="6715254" y="3254183"/>
          <a:ext cx="1398588" cy="562924"/>
        </p:xfrm>
        <a:graphic>
          <a:graphicData uri="http://schemas.openxmlformats.org/presentationml/2006/ole">
            <mc:AlternateContent xmlns:mc="http://schemas.openxmlformats.org/markup-compatibility/2006">
              <mc:Choice xmlns:v="urn:schemas-microsoft-com:vml" Requires="v">
                <p:oleObj spid="_x0000_s85074" name="Equation" r:id="rId7" imgW="583920" imgH="215640" progId="Equation.DSMT4">
                  <p:embed/>
                </p:oleObj>
              </mc:Choice>
              <mc:Fallback>
                <p:oleObj name="Equation" r:id="rId7" imgW="583920" imgH="215640" progId="Equation.DSMT4">
                  <p:embed/>
                  <p:pic>
                    <p:nvPicPr>
                      <p:cNvPr id="0" name="对象 27"/>
                      <p:cNvPicPr>
                        <a:picLocks noChangeAspect="1" noChangeArrowheads="1"/>
                      </p:cNvPicPr>
                      <p:nvPr/>
                    </p:nvPicPr>
                    <p:blipFill>
                      <a:blip r:embed="rId8"/>
                      <a:srcRect/>
                      <a:stretch>
                        <a:fillRect/>
                      </a:stretch>
                    </p:blipFill>
                    <p:spPr bwMode="auto">
                      <a:xfrm>
                        <a:off x="6715254" y="3254183"/>
                        <a:ext cx="1398588" cy="562924"/>
                      </a:xfrm>
                      <a:prstGeom prst="rect">
                        <a:avLst/>
                      </a:prstGeom>
                      <a:noFill/>
                      <a:ln>
                        <a:noFill/>
                      </a:ln>
                      <a:extLst/>
                    </p:spPr>
                  </p:pic>
                </p:oleObj>
              </mc:Fallback>
            </mc:AlternateContent>
          </a:graphicData>
        </a:graphic>
      </p:graphicFrame>
      <p:sp>
        <p:nvSpPr>
          <p:cNvPr id="14" name="矩形 13"/>
          <p:cNvSpPr/>
          <p:nvPr/>
        </p:nvSpPr>
        <p:spPr>
          <a:xfrm>
            <a:off x="5124334" y="4079730"/>
            <a:ext cx="1723549" cy="461665"/>
          </a:xfrm>
          <a:prstGeom prst="rect">
            <a:avLst/>
          </a:prstGeom>
        </p:spPr>
        <p:txBody>
          <a:bodyPr wrap="none">
            <a:spAutoFit/>
          </a:bodyPr>
          <a:lstStyle/>
          <a:p>
            <a:r>
              <a:rPr lang="zh-CN" altLang="zh-CN" dirty="0"/>
              <a:t>其解</a:t>
            </a:r>
            <a:r>
              <a:rPr lang="zh-CN" altLang="en-US" dirty="0"/>
              <a:t>形式为</a:t>
            </a:r>
          </a:p>
        </p:txBody>
      </p:sp>
      <p:sp>
        <p:nvSpPr>
          <p:cNvPr id="15" name="矩形 14"/>
          <p:cNvSpPr/>
          <p:nvPr/>
        </p:nvSpPr>
        <p:spPr>
          <a:xfrm>
            <a:off x="1131531" y="4751566"/>
            <a:ext cx="6317755" cy="523220"/>
          </a:xfrm>
          <a:prstGeom prst="rect">
            <a:avLst/>
          </a:prstGeom>
        </p:spPr>
        <p:txBody>
          <a:bodyPr wrap="none">
            <a:spAutoFit/>
          </a:bodyPr>
          <a:lstStyle/>
          <a:p>
            <a:r>
              <a:rPr lang="zh-CN" altLang="en-US" sz="2800" b="1" dirty="0" smtClean="0">
                <a:solidFill>
                  <a:srgbClr val="3333FF"/>
                </a:solidFill>
                <a:latin typeface="黑体" pitchFamily="2" charset="-122"/>
                <a:ea typeface="黑体" pitchFamily="2" charset="-122"/>
              </a:rPr>
              <a:t>非齐次的解</a:t>
            </a:r>
            <a:r>
              <a:rPr lang="en-US" altLang="zh-CN" sz="2800" b="1" dirty="0" smtClean="0">
                <a:solidFill>
                  <a:srgbClr val="3333FF"/>
                </a:solidFill>
                <a:latin typeface="黑体" pitchFamily="2" charset="-122"/>
                <a:ea typeface="黑体" pitchFamily="2" charset="-122"/>
              </a:rPr>
              <a:t>=</a:t>
            </a:r>
            <a:r>
              <a:rPr lang="zh-CN" altLang="en-US" sz="2800" b="1" dirty="0" smtClean="0">
                <a:solidFill>
                  <a:srgbClr val="3333FF"/>
                </a:solidFill>
                <a:latin typeface="黑体" pitchFamily="2" charset="-122"/>
                <a:ea typeface="黑体" pitchFamily="2" charset="-122"/>
              </a:rPr>
              <a:t>齐次的通解</a:t>
            </a:r>
            <a:r>
              <a:rPr lang="en-US" altLang="zh-CN" sz="2800" b="1" dirty="0" smtClean="0">
                <a:solidFill>
                  <a:srgbClr val="3333FF"/>
                </a:solidFill>
                <a:latin typeface="黑体" pitchFamily="2" charset="-122"/>
                <a:ea typeface="黑体" pitchFamily="2" charset="-122"/>
              </a:rPr>
              <a:t>+</a:t>
            </a:r>
            <a:r>
              <a:rPr lang="zh-CN" altLang="en-US" sz="2800" b="1" dirty="0" smtClean="0">
                <a:solidFill>
                  <a:srgbClr val="3333FF"/>
                </a:solidFill>
                <a:latin typeface="黑体" pitchFamily="2" charset="-122"/>
                <a:ea typeface="黑体" pitchFamily="2" charset="-122"/>
              </a:rPr>
              <a:t>非齐次的特解</a:t>
            </a:r>
            <a:endParaRPr lang="zh-CN" altLang="en-US" sz="2800" dirty="0"/>
          </a:p>
        </p:txBody>
      </p:sp>
      <p:sp>
        <p:nvSpPr>
          <p:cNvPr id="16" name="矩形 15"/>
          <p:cNvSpPr/>
          <p:nvPr/>
        </p:nvSpPr>
        <p:spPr>
          <a:xfrm>
            <a:off x="611560" y="407545"/>
            <a:ext cx="4512774" cy="523220"/>
          </a:xfrm>
          <a:prstGeom prst="rect">
            <a:avLst/>
          </a:prstGeom>
        </p:spPr>
        <p:txBody>
          <a:bodyPr wrap="none">
            <a:spAutoFit/>
          </a:bodyPr>
          <a:lstStyle/>
          <a:p>
            <a:r>
              <a:rPr lang="zh-CN" altLang="en-US" sz="2800" b="1" dirty="0" smtClean="0">
                <a:solidFill>
                  <a:schemeClr val="accent2">
                    <a:lumMod val="50000"/>
                  </a:schemeClr>
                </a:solidFill>
                <a:latin typeface="黑体" pitchFamily="2" charset="-122"/>
                <a:ea typeface="黑体" pitchFamily="2" charset="-122"/>
              </a:rPr>
              <a:t>微分方程的几个概念（补）</a:t>
            </a:r>
            <a:endParaRPr lang="zh-CN" altLang="en-US" sz="2800" dirty="0">
              <a:solidFill>
                <a:schemeClr val="accent2">
                  <a:lumMod val="50000"/>
                </a:schemeClr>
              </a:solidFill>
            </a:endParaRPr>
          </a:p>
        </p:txBody>
      </p:sp>
    </p:spTree>
    <p:extLst>
      <p:ext uri="{BB962C8B-B14F-4D97-AF65-F5344CB8AC3E}">
        <p14:creationId xmlns:p14="http://schemas.microsoft.com/office/powerpoint/2010/main" val="1542609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P spid="8"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rgbClr val="FF0000"/>
                </a:solidFill>
                <a:latin typeface="Times New Roman" panose="02020603050405020304" pitchFamily="18" charset="0"/>
                <a:ea typeface="楷体_GB2312" pitchFamily="49" charset="-122"/>
              </a:rPr>
              <a:t>3.1.2 </a:t>
            </a:r>
            <a:r>
              <a:rPr lang="zh-CN" altLang="en-US" sz="2800" b="1" dirty="0" smtClean="0">
                <a:solidFill>
                  <a:srgbClr val="FF0000"/>
                </a:solidFill>
                <a:latin typeface="Times New Roman" panose="02020603050405020304" pitchFamily="18" charset="0"/>
                <a:ea typeface="楷体_GB2312" pitchFamily="49" charset="-122"/>
              </a:rPr>
              <a:t>一阶微分方程的求解</a:t>
            </a:r>
            <a:endParaRPr lang="zh-CN" altLang="en-US" sz="2800" b="1" dirty="0">
              <a:solidFill>
                <a:srgbClr val="FF0000"/>
              </a:solidFill>
              <a:latin typeface="Times New Roman" panose="02020603050405020304" pitchFamily="18" charset="0"/>
              <a:ea typeface="楷体_GB2312" pitchFamily="49" charset="-122"/>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449767820"/>
              </p:ext>
            </p:extLst>
          </p:nvPr>
        </p:nvGraphicFramePr>
        <p:xfrm>
          <a:off x="282028" y="1474543"/>
          <a:ext cx="2232248" cy="938559"/>
        </p:xfrm>
        <a:graphic>
          <a:graphicData uri="http://schemas.openxmlformats.org/presentationml/2006/ole">
            <mc:AlternateContent xmlns:mc="http://schemas.openxmlformats.org/markup-compatibility/2006">
              <mc:Choice xmlns:v="urn:schemas-microsoft-com:vml" Requires="v">
                <p:oleObj spid="_x0000_s82450" name="Equation" r:id="rId3" imgW="837836" imgH="355446" progId="Equation.DSMT4">
                  <p:embed/>
                </p:oleObj>
              </mc:Choice>
              <mc:Fallback>
                <p:oleObj name="Equation" r:id="rId3" imgW="837836" imgH="355446"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028" y="1474543"/>
                        <a:ext cx="2232248" cy="938559"/>
                      </a:xfrm>
                      <a:prstGeom prst="rect">
                        <a:avLst/>
                      </a:prstGeom>
                      <a:noFill/>
                    </p:spPr>
                  </p:pic>
                </p:oleObj>
              </mc:Fallback>
            </mc:AlternateContent>
          </a:graphicData>
        </a:graphic>
      </p:graphicFrame>
      <p:sp>
        <p:nvSpPr>
          <p:cNvPr id="5" name="矩形 4"/>
          <p:cNvSpPr/>
          <p:nvPr/>
        </p:nvSpPr>
        <p:spPr>
          <a:xfrm>
            <a:off x="248234" y="975738"/>
            <a:ext cx="2339102" cy="461665"/>
          </a:xfrm>
          <a:prstGeom prst="rect">
            <a:avLst/>
          </a:prstGeom>
        </p:spPr>
        <p:txBody>
          <a:bodyPr wrap="none">
            <a:spAutoFit/>
          </a:bodyPr>
          <a:lstStyle/>
          <a:p>
            <a:r>
              <a:rPr lang="zh-CN" altLang="zh-CN" dirty="0"/>
              <a:t>设一阶微分方程</a:t>
            </a:r>
            <a:endParaRPr lang="zh-CN" altLang="en-US" dirty="0"/>
          </a:p>
        </p:txBody>
      </p:sp>
      <p:sp>
        <p:nvSpPr>
          <p:cNvPr id="6" name="矩形 5"/>
          <p:cNvSpPr/>
          <p:nvPr/>
        </p:nvSpPr>
        <p:spPr>
          <a:xfrm>
            <a:off x="2740514" y="1018800"/>
            <a:ext cx="1723549" cy="461665"/>
          </a:xfrm>
          <a:prstGeom prst="rect">
            <a:avLst/>
          </a:prstGeom>
        </p:spPr>
        <p:txBody>
          <a:bodyPr wrap="none">
            <a:spAutoFit/>
          </a:bodyPr>
          <a:lstStyle/>
          <a:p>
            <a:r>
              <a:rPr lang="zh-CN" altLang="zh-CN" dirty="0"/>
              <a:t>初始条件为</a:t>
            </a:r>
            <a:endParaRPr lang="zh-CN" altLang="en-US"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669513864"/>
              </p:ext>
            </p:extLst>
          </p:nvPr>
        </p:nvGraphicFramePr>
        <p:xfrm>
          <a:off x="4927454" y="998509"/>
          <a:ext cx="1446217" cy="542331"/>
        </p:xfrm>
        <a:graphic>
          <a:graphicData uri="http://schemas.openxmlformats.org/presentationml/2006/ole">
            <mc:AlternateContent xmlns:mc="http://schemas.openxmlformats.org/markup-compatibility/2006">
              <mc:Choice xmlns:v="urn:schemas-microsoft-com:vml" Requires="v">
                <p:oleObj spid="_x0000_s82451" name="Equation" r:id="rId5" imgW="533169" imgH="203112" progId="Equation.DSMT4">
                  <p:embed/>
                </p:oleObj>
              </mc:Choice>
              <mc:Fallback>
                <p:oleObj name="Equation" r:id="rId5" imgW="533169" imgH="20311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7454" y="998509"/>
                        <a:ext cx="1446217" cy="542331"/>
                      </a:xfrm>
                      <a:prstGeom prst="rect">
                        <a:avLst/>
                      </a:prstGeom>
                      <a:noFill/>
                    </p:spPr>
                  </p:pic>
                </p:oleObj>
              </mc:Fallback>
            </mc:AlternateContent>
          </a:graphicData>
        </a:graphic>
      </p:graphicFrame>
      <p:sp>
        <p:nvSpPr>
          <p:cNvPr id="10" name="矩形 9"/>
          <p:cNvSpPr/>
          <p:nvPr/>
        </p:nvSpPr>
        <p:spPr>
          <a:xfrm>
            <a:off x="3554849" y="1839835"/>
            <a:ext cx="2339102" cy="461665"/>
          </a:xfrm>
          <a:prstGeom prst="rect">
            <a:avLst/>
          </a:prstGeom>
        </p:spPr>
        <p:txBody>
          <a:bodyPr wrap="none">
            <a:spAutoFit/>
          </a:bodyPr>
          <a:lstStyle/>
          <a:p>
            <a:r>
              <a:rPr lang="zh-CN" altLang="zh-CN" dirty="0"/>
              <a:t>非齐次微分方程</a:t>
            </a:r>
            <a:endParaRPr lang="zh-CN" altLang="en-US" dirty="0"/>
          </a:p>
        </p:txBody>
      </p:sp>
      <p:sp>
        <p:nvSpPr>
          <p:cNvPr id="11" name="矩形 10"/>
          <p:cNvSpPr/>
          <p:nvPr/>
        </p:nvSpPr>
        <p:spPr>
          <a:xfrm>
            <a:off x="6206815" y="1796302"/>
            <a:ext cx="1107996" cy="461665"/>
          </a:xfrm>
          <a:prstGeom prst="rect">
            <a:avLst/>
          </a:prstGeom>
        </p:spPr>
        <p:txBody>
          <a:bodyPr wrap="none">
            <a:spAutoFit/>
          </a:bodyPr>
          <a:lstStyle/>
          <a:p>
            <a:r>
              <a:rPr lang="zh-CN" altLang="zh-CN" dirty="0" smtClean="0"/>
              <a:t>其解由</a:t>
            </a:r>
            <a:endParaRPr lang="zh-CN" altLang="en-US" dirty="0"/>
          </a:p>
        </p:txBody>
      </p:sp>
      <p:sp>
        <p:nvSpPr>
          <p:cNvPr id="12" name="左大括号 11"/>
          <p:cNvSpPr/>
          <p:nvPr/>
        </p:nvSpPr>
        <p:spPr>
          <a:xfrm>
            <a:off x="7314811" y="1437403"/>
            <a:ext cx="332164" cy="1266527"/>
          </a:xfrm>
          <a:prstGeom prst="leftBrace">
            <a:avLst/>
          </a:prstGeom>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
        <p:nvSpPr>
          <p:cNvPr id="13" name="矩形 12"/>
          <p:cNvSpPr/>
          <p:nvPr/>
        </p:nvSpPr>
        <p:spPr>
          <a:xfrm>
            <a:off x="7760631" y="1378170"/>
            <a:ext cx="800219" cy="461665"/>
          </a:xfrm>
          <a:prstGeom prst="rect">
            <a:avLst/>
          </a:prstGeom>
        </p:spPr>
        <p:txBody>
          <a:bodyPr wrap="none">
            <a:spAutoFit/>
          </a:bodyPr>
          <a:lstStyle/>
          <a:p>
            <a:r>
              <a:rPr lang="zh-CN" altLang="zh-CN" dirty="0"/>
              <a:t>通解</a:t>
            </a:r>
            <a:endParaRPr lang="zh-CN" altLang="en-US" dirty="0"/>
          </a:p>
        </p:txBody>
      </p:sp>
      <p:sp>
        <p:nvSpPr>
          <p:cNvPr id="14" name="矩形 13"/>
          <p:cNvSpPr/>
          <p:nvPr/>
        </p:nvSpPr>
        <p:spPr>
          <a:xfrm>
            <a:off x="7760631" y="2301500"/>
            <a:ext cx="800219" cy="461665"/>
          </a:xfrm>
          <a:prstGeom prst="rect">
            <a:avLst/>
          </a:prstGeom>
        </p:spPr>
        <p:txBody>
          <a:bodyPr wrap="none">
            <a:spAutoFit/>
          </a:bodyPr>
          <a:lstStyle/>
          <a:p>
            <a:r>
              <a:rPr lang="zh-CN" altLang="zh-CN" dirty="0"/>
              <a:t>特解</a:t>
            </a:r>
            <a:endParaRPr lang="zh-CN" altLang="en-US" dirty="0"/>
          </a:p>
        </p:txBody>
      </p:sp>
      <p:sp>
        <p:nvSpPr>
          <p:cNvPr id="15"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354454798"/>
              </p:ext>
            </p:extLst>
          </p:nvPr>
        </p:nvGraphicFramePr>
        <p:xfrm>
          <a:off x="442571" y="3140968"/>
          <a:ext cx="3390591" cy="727425"/>
        </p:xfrm>
        <a:graphic>
          <a:graphicData uri="http://schemas.openxmlformats.org/presentationml/2006/ole">
            <mc:AlternateContent xmlns:mc="http://schemas.openxmlformats.org/markup-compatibility/2006">
              <mc:Choice xmlns:v="urn:schemas-microsoft-com:vml" Requires="v">
                <p:oleObj spid="_x0000_s82452" name="Equation" r:id="rId7" imgW="1028254" imgH="215806" progId="Equation.DSMT4">
                  <p:embed/>
                </p:oleObj>
              </mc:Choice>
              <mc:Fallback>
                <p:oleObj name="Equation" r:id="rId7" imgW="1028254" imgH="21580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2571" y="3140968"/>
                        <a:ext cx="3390591" cy="727425"/>
                      </a:xfrm>
                      <a:prstGeom prst="rect">
                        <a:avLst/>
                      </a:prstGeom>
                      <a:noFill/>
                    </p:spPr>
                  </p:pic>
                </p:oleObj>
              </mc:Fallback>
            </mc:AlternateContent>
          </a:graphicData>
        </a:graphic>
      </p:graphicFrame>
      <p:sp>
        <p:nvSpPr>
          <p:cNvPr id="17" name="矩形 16"/>
          <p:cNvSpPr/>
          <p:nvPr/>
        </p:nvSpPr>
        <p:spPr>
          <a:xfrm>
            <a:off x="125123" y="2473097"/>
            <a:ext cx="492443" cy="461665"/>
          </a:xfrm>
          <a:prstGeom prst="rect">
            <a:avLst/>
          </a:prstGeom>
        </p:spPr>
        <p:txBody>
          <a:bodyPr wrap="none">
            <a:spAutoFit/>
          </a:bodyPr>
          <a:lstStyle/>
          <a:p>
            <a:r>
              <a:rPr lang="zh-CN" altLang="zh-CN" dirty="0">
                <a:solidFill>
                  <a:srgbClr val="FF0000"/>
                </a:solidFill>
              </a:rPr>
              <a:t>即</a:t>
            </a:r>
            <a:endParaRPr lang="zh-CN" altLang="en-US" dirty="0">
              <a:solidFill>
                <a:srgbClr val="FF0000"/>
              </a:solidFill>
            </a:endParaRPr>
          </a:p>
        </p:txBody>
      </p:sp>
      <p:sp>
        <p:nvSpPr>
          <p:cNvPr id="19" name="矩形 18"/>
          <p:cNvSpPr/>
          <p:nvPr/>
        </p:nvSpPr>
        <p:spPr>
          <a:xfrm>
            <a:off x="617566" y="4009045"/>
            <a:ext cx="800219" cy="461665"/>
          </a:xfrm>
          <a:prstGeom prst="rect">
            <a:avLst/>
          </a:prstGeom>
        </p:spPr>
        <p:txBody>
          <a:bodyPr wrap="none">
            <a:spAutoFit/>
          </a:bodyPr>
          <a:lstStyle/>
          <a:p>
            <a:r>
              <a:rPr lang="zh-CN" altLang="zh-CN" dirty="0"/>
              <a:t>通解</a:t>
            </a:r>
            <a:endParaRPr lang="zh-CN" altLang="en-US" dirty="0"/>
          </a:p>
        </p:txBody>
      </p:sp>
      <p:sp>
        <p:nvSpPr>
          <p:cNvPr id="20"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2" name="Rectangle 13"/>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右箭头 24"/>
          <p:cNvSpPr/>
          <p:nvPr/>
        </p:nvSpPr>
        <p:spPr>
          <a:xfrm>
            <a:off x="2740514" y="1900288"/>
            <a:ext cx="609244" cy="2536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1" name="矩形 30"/>
          <p:cNvSpPr/>
          <p:nvPr/>
        </p:nvSpPr>
        <p:spPr>
          <a:xfrm>
            <a:off x="3154739" y="4166948"/>
            <a:ext cx="800219" cy="461665"/>
          </a:xfrm>
          <a:prstGeom prst="rect">
            <a:avLst/>
          </a:prstGeom>
        </p:spPr>
        <p:txBody>
          <a:bodyPr wrap="none">
            <a:spAutoFit/>
          </a:bodyPr>
          <a:lstStyle/>
          <a:p>
            <a:r>
              <a:rPr lang="zh-CN" altLang="zh-CN" dirty="0"/>
              <a:t>特解</a:t>
            </a:r>
            <a:endParaRPr lang="zh-CN" altLang="en-US" dirty="0"/>
          </a:p>
        </p:txBody>
      </p:sp>
      <p:sp>
        <p:nvSpPr>
          <p:cNvPr id="32" name="圆角矩形标注 31"/>
          <p:cNvSpPr/>
          <p:nvPr/>
        </p:nvSpPr>
        <p:spPr>
          <a:xfrm>
            <a:off x="1626769" y="3153366"/>
            <a:ext cx="921967" cy="576064"/>
          </a:xfrm>
          <a:prstGeom prst="wedgeRoundRectCallout">
            <a:avLst>
              <a:gd name="adj1" fmla="val -79439"/>
              <a:gd name="adj2" fmla="val 122626"/>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标注 32"/>
          <p:cNvSpPr/>
          <p:nvPr/>
        </p:nvSpPr>
        <p:spPr>
          <a:xfrm>
            <a:off x="2853358" y="3140968"/>
            <a:ext cx="921967" cy="576064"/>
          </a:xfrm>
          <a:prstGeom prst="wedgeRoundRectCallout">
            <a:avLst>
              <a:gd name="adj1" fmla="val 37773"/>
              <a:gd name="adj2" fmla="val 134652"/>
              <a:gd name="adj3" fmla="val 1666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4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5" name="对象 34"/>
          <p:cNvGraphicFramePr>
            <a:graphicFrameLocks noChangeAspect="1"/>
          </p:cNvGraphicFramePr>
          <p:nvPr>
            <p:extLst>
              <p:ext uri="{D42A27DB-BD31-4B8C-83A1-F6EECF244321}">
                <p14:modId xmlns:p14="http://schemas.microsoft.com/office/powerpoint/2010/main" val="2144777299"/>
              </p:ext>
            </p:extLst>
          </p:nvPr>
        </p:nvGraphicFramePr>
        <p:xfrm>
          <a:off x="594478" y="4869160"/>
          <a:ext cx="1468337" cy="504056"/>
        </p:xfrm>
        <a:graphic>
          <a:graphicData uri="http://schemas.openxmlformats.org/presentationml/2006/ole">
            <mc:AlternateContent xmlns:mc="http://schemas.openxmlformats.org/markup-compatibility/2006">
              <mc:Choice xmlns:v="urn:schemas-microsoft-com:vml" Requires="v">
                <p:oleObj spid="_x0000_s82453" name="Equation" r:id="rId9" imgW="634449" imgH="215713" progId="Equation.DSMT4">
                  <p:embed/>
                </p:oleObj>
              </mc:Choice>
              <mc:Fallback>
                <p:oleObj name="Equation" r:id="rId9" imgW="634449" imgH="215713" progId="Equation.DSMT4">
                  <p:embed/>
                  <p:pic>
                    <p:nvPicPr>
                      <p:cNvPr id="0" name="Object 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4478" y="4869160"/>
                        <a:ext cx="1468337" cy="504056"/>
                      </a:xfrm>
                      <a:prstGeom prst="rect">
                        <a:avLst/>
                      </a:prstGeom>
                      <a:noFill/>
                    </p:spPr>
                  </p:pic>
                </p:oleObj>
              </mc:Fallback>
            </mc:AlternateContent>
          </a:graphicData>
        </a:graphic>
      </p:graphicFrame>
      <p:sp>
        <p:nvSpPr>
          <p:cNvPr id="36" name="Rectangle 5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 name="对象 36"/>
          <p:cNvGraphicFramePr>
            <a:graphicFrameLocks noChangeAspect="1"/>
          </p:cNvGraphicFramePr>
          <p:nvPr>
            <p:extLst>
              <p:ext uri="{D42A27DB-BD31-4B8C-83A1-F6EECF244321}">
                <p14:modId xmlns:p14="http://schemas.microsoft.com/office/powerpoint/2010/main" val="695239567"/>
              </p:ext>
            </p:extLst>
          </p:nvPr>
        </p:nvGraphicFramePr>
        <p:xfrm>
          <a:off x="4279396" y="4925803"/>
          <a:ext cx="2011817" cy="477029"/>
        </p:xfrm>
        <a:graphic>
          <a:graphicData uri="http://schemas.openxmlformats.org/presentationml/2006/ole">
            <mc:AlternateContent xmlns:mc="http://schemas.openxmlformats.org/markup-compatibility/2006">
              <mc:Choice xmlns:v="urn:schemas-microsoft-com:vml" Requires="v">
                <p:oleObj spid="_x0000_s82454" name="Equation" r:id="rId11" imgW="926698" imgH="215806" progId="Equation.DSMT4">
                  <p:embed/>
                </p:oleObj>
              </mc:Choice>
              <mc:Fallback>
                <p:oleObj name="Equation" r:id="rId11" imgW="926698" imgH="215806" progId="Equation.DSMT4">
                  <p:embed/>
                  <p:pic>
                    <p:nvPicPr>
                      <p:cNvPr id="0" name="Object 4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79396" y="4925803"/>
                        <a:ext cx="2011817" cy="477029"/>
                      </a:xfrm>
                      <a:prstGeom prst="rect">
                        <a:avLst/>
                      </a:prstGeom>
                      <a:noFill/>
                    </p:spPr>
                  </p:pic>
                </p:oleObj>
              </mc:Fallback>
            </mc:AlternateContent>
          </a:graphicData>
        </a:graphic>
      </p:graphicFrame>
      <p:sp>
        <p:nvSpPr>
          <p:cNvPr id="38" name="矩形 37"/>
          <p:cNvSpPr/>
          <p:nvPr/>
        </p:nvSpPr>
        <p:spPr>
          <a:xfrm>
            <a:off x="125122" y="4941168"/>
            <a:ext cx="492443" cy="461665"/>
          </a:xfrm>
          <a:prstGeom prst="rect">
            <a:avLst/>
          </a:prstGeom>
        </p:spPr>
        <p:txBody>
          <a:bodyPr wrap="none">
            <a:spAutoFit/>
          </a:bodyPr>
          <a:lstStyle/>
          <a:p>
            <a:r>
              <a:rPr lang="zh-CN" altLang="en-US" dirty="0" smtClean="0">
                <a:solidFill>
                  <a:srgbClr val="FF0000"/>
                </a:solidFill>
              </a:rPr>
              <a:t>设</a:t>
            </a:r>
            <a:endParaRPr lang="zh-CN" altLang="en-US" dirty="0">
              <a:solidFill>
                <a:srgbClr val="FF0000"/>
              </a:solidFill>
            </a:endParaRPr>
          </a:p>
        </p:txBody>
      </p:sp>
      <p:sp>
        <p:nvSpPr>
          <p:cNvPr id="39" name="矩形 38"/>
          <p:cNvSpPr/>
          <p:nvPr/>
        </p:nvSpPr>
        <p:spPr>
          <a:xfrm>
            <a:off x="2248071" y="4917504"/>
            <a:ext cx="2031325" cy="461665"/>
          </a:xfrm>
          <a:prstGeom prst="rect">
            <a:avLst/>
          </a:prstGeom>
        </p:spPr>
        <p:txBody>
          <a:bodyPr wrap="none">
            <a:spAutoFit/>
          </a:bodyPr>
          <a:lstStyle/>
          <a:p>
            <a:r>
              <a:rPr lang="zh-CN" altLang="en-US" dirty="0" smtClean="0">
                <a:solidFill>
                  <a:srgbClr val="FF0000"/>
                </a:solidFill>
              </a:rPr>
              <a:t>代入齐次方程</a:t>
            </a:r>
            <a:endParaRPr lang="zh-CN" altLang="en-US" dirty="0">
              <a:solidFill>
                <a:srgbClr val="FF0000"/>
              </a:solidFill>
            </a:endParaRPr>
          </a:p>
        </p:txBody>
      </p:sp>
      <p:sp>
        <p:nvSpPr>
          <p:cNvPr id="40" name="Rectangle 5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1" name="对象 40"/>
          <p:cNvGraphicFramePr>
            <a:graphicFrameLocks noChangeAspect="1"/>
          </p:cNvGraphicFramePr>
          <p:nvPr>
            <p:extLst>
              <p:ext uri="{D42A27DB-BD31-4B8C-83A1-F6EECF244321}">
                <p14:modId xmlns:p14="http://schemas.microsoft.com/office/powerpoint/2010/main" val="535375642"/>
              </p:ext>
            </p:extLst>
          </p:nvPr>
        </p:nvGraphicFramePr>
        <p:xfrm>
          <a:off x="7173690" y="4725144"/>
          <a:ext cx="946570" cy="729648"/>
        </p:xfrm>
        <a:graphic>
          <a:graphicData uri="http://schemas.openxmlformats.org/presentationml/2006/ole">
            <mc:AlternateContent xmlns:mc="http://schemas.openxmlformats.org/markup-compatibility/2006">
              <mc:Choice xmlns:v="urn:schemas-microsoft-com:vml" Requires="v">
                <p:oleObj spid="_x0000_s82455" name="Equation" r:id="rId13" imgW="457002" imgH="355446" progId="Equation.DSMT4">
                  <p:embed/>
                </p:oleObj>
              </mc:Choice>
              <mc:Fallback>
                <p:oleObj name="Equation" r:id="rId13" imgW="457002" imgH="355446" progId="Equation.DSMT4">
                  <p:embed/>
                  <p:pic>
                    <p:nvPicPr>
                      <p:cNvPr id="0" name="Object 5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73690" y="4725144"/>
                        <a:ext cx="946570" cy="729648"/>
                      </a:xfrm>
                      <a:prstGeom prst="rect">
                        <a:avLst/>
                      </a:prstGeom>
                      <a:noFill/>
                    </p:spPr>
                  </p:pic>
                </p:oleObj>
              </mc:Fallback>
            </mc:AlternateContent>
          </a:graphicData>
        </a:graphic>
      </p:graphicFrame>
      <p:sp>
        <p:nvSpPr>
          <p:cNvPr id="42" name="矩形 41"/>
          <p:cNvSpPr/>
          <p:nvPr/>
        </p:nvSpPr>
        <p:spPr>
          <a:xfrm>
            <a:off x="6514591" y="4941168"/>
            <a:ext cx="492443" cy="461665"/>
          </a:xfrm>
          <a:prstGeom prst="rect">
            <a:avLst/>
          </a:prstGeom>
        </p:spPr>
        <p:txBody>
          <a:bodyPr wrap="none">
            <a:spAutoFit/>
          </a:bodyPr>
          <a:lstStyle/>
          <a:p>
            <a:r>
              <a:rPr lang="zh-CN" altLang="en-US" dirty="0">
                <a:solidFill>
                  <a:srgbClr val="FF0000"/>
                </a:solidFill>
              </a:rPr>
              <a:t>得</a:t>
            </a:r>
          </a:p>
        </p:txBody>
      </p:sp>
      <p:sp>
        <p:nvSpPr>
          <p:cNvPr id="58" name="矩形 57"/>
          <p:cNvSpPr/>
          <p:nvPr/>
        </p:nvSpPr>
        <p:spPr>
          <a:xfrm>
            <a:off x="402122" y="5379169"/>
            <a:ext cx="8741878" cy="830997"/>
          </a:xfrm>
          <a:prstGeom prst="rect">
            <a:avLst/>
          </a:prstGeom>
        </p:spPr>
        <p:txBody>
          <a:bodyPr wrap="square">
            <a:spAutoFit/>
          </a:bodyPr>
          <a:lstStyle/>
          <a:p>
            <a:r>
              <a:rPr lang="zh-CN" altLang="zh-CN" dirty="0"/>
              <a:t>根据输入</a:t>
            </a:r>
            <a:r>
              <a:rPr lang="zh-CN" altLang="zh-CN" dirty="0" smtClean="0"/>
              <a:t>函数</a:t>
            </a:r>
            <a:r>
              <a:rPr lang="en-US" altLang="zh-CN" dirty="0" smtClean="0"/>
              <a:t>f(t)</a:t>
            </a:r>
            <a:r>
              <a:rPr lang="zh-CN" altLang="en-US" dirty="0" smtClean="0"/>
              <a:t>的形式代入特解，</a:t>
            </a:r>
            <a:r>
              <a:rPr lang="en-US" altLang="zh-CN" dirty="0" err="1" smtClean="0"/>
              <a:t>x</a:t>
            </a:r>
            <a:r>
              <a:rPr lang="en-US" altLang="zh-CN" baseline="-25000" dirty="0" err="1" smtClean="0"/>
              <a:t>p</a:t>
            </a:r>
            <a:r>
              <a:rPr lang="en-US" altLang="zh-CN" dirty="0" smtClean="0"/>
              <a:t>(t)</a:t>
            </a:r>
            <a:r>
              <a:rPr lang="zh-CN" altLang="en-US" dirty="0" smtClean="0"/>
              <a:t>的形式，并代入非齐次方程求解待定系数。</a:t>
            </a:r>
            <a:endParaRPr lang="zh-CN" altLang="en-US" dirty="0"/>
          </a:p>
        </p:txBody>
      </p:sp>
    </p:spTree>
    <p:extLst>
      <p:ext uri="{BB962C8B-B14F-4D97-AF65-F5344CB8AC3E}">
        <p14:creationId xmlns:p14="http://schemas.microsoft.com/office/powerpoint/2010/main" val="224892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left)">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3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19"/>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33"/>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childTnLst>
                                </p:cTn>
                              </p:par>
                            </p:childTnLst>
                          </p:cTn>
                        </p:par>
                        <p:par>
                          <p:cTn id="72" fill="hold">
                            <p:stCondLst>
                              <p:cond delay="0"/>
                            </p:stCondLst>
                            <p:childTnLst>
                              <p:par>
                                <p:cTn id="73" presetID="1" presetClass="entr" presetSubtype="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9"/>
                                        </p:tgtEl>
                                        <p:attrNameLst>
                                          <p:attrName>style.visibility</p:attrName>
                                        </p:attrNameLst>
                                      </p:cBhvr>
                                      <p:to>
                                        <p:strVal val="visible"/>
                                      </p:to>
                                    </p:set>
                                  </p:childTnLst>
                                </p:cTn>
                              </p:par>
                            </p:childTnLst>
                          </p:cTn>
                        </p:par>
                        <p:par>
                          <p:cTn id="79" fill="hold">
                            <p:stCondLst>
                              <p:cond delay="0"/>
                            </p:stCondLst>
                            <p:childTnLst>
                              <p:par>
                                <p:cTn id="80" presetID="1" presetClass="entr" presetSubtype="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childTnLst>
                                </p:cTn>
                              </p:par>
                            </p:childTnLst>
                          </p:cTn>
                        </p:par>
                        <p:par>
                          <p:cTn id="82" fill="hold">
                            <p:stCondLst>
                              <p:cond delay="0"/>
                            </p:stCondLst>
                            <p:childTnLst>
                              <p:par>
                                <p:cTn id="83" presetID="1" presetClass="entr" presetSubtype="0" fill="hold" nodeType="afterEffect">
                                  <p:stCondLst>
                                    <p:cond delay="0"/>
                                  </p:stCondLst>
                                  <p:childTnLst>
                                    <p:set>
                                      <p:cBhvr>
                                        <p:cTn id="84" dur="1" fill="hold">
                                          <p:stCondLst>
                                            <p:cond delay="0"/>
                                          </p:stCondLst>
                                        </p:cTn>
                                        <p:tgtEl>
                                          <p:spTgt spid="35"/>
                                        </p:tgtEl>
                                        <p:attrNameLst>
                                          <p:attrName>style.visibility</p:attrName>
                                        </p:attrNameLst>
                                      </p:cBhvr>
                                      <p:to>
                                        <p:strVal val="visible"/>
                                      </p:to>
                                    </p:set>
                                  </p:childTnLst>
                                </p:cTn>
                              </p:par>
                            </p:childTnLst>
                          </p:cTn>
                        </p:par>
                        <p:par>
                          <p:cTn id="85" fill="hold">
                            <p:stCondLst>
                              <p:cond delay="0"/>
                            </p:stCondLst>
                            <p:childTnLst>
                              <p:par>
                                <p:cTn id="86" presetID="1" presetClass="entr" presetSubtype="0" fill="hold" nodeType="afterEffect">
                                  <p:stCondLst>
                                    <p:cond delay="0"/>
                                  </p:stCondLst>
                                  <p:childTnLst>
                                    <p:set>
                                      <p:cBhvr>
                                        <p:cTn id="87" dur="1" fill="hold">
                                          <p:stCondLst>
                                            <p:cond delay="0"/>
                                          </p:stCondLst>
                                        </p:cTn>
                                        <p:tgtEl>
                                          <p:spTgt spid="37"/>
                                        </p:tgtEl>
                                        <p:attrNameLst>
                                          <p:attrName>style.visibility</p:attrName>
                                        </p:attrNameLst>
                                      </p:cBhvr>
                                      <p:to>
                                        <p:strVal val="visible"/>
                                      </p:to>
                                    </p:set>
                                  </p:childTnLst>
                                </p:cTn>
                              </p:par>
                            </p:childTnLst>
                          </p:cTn>
                        </p:par>
                        <p:par>
                          <p:cTn id="88" fill="hold">
                            <p:stCondLst>
                              <p:cond delay="0"/>
                            </p:stCondLst>
                            <p:childTnLst>
                              <p:par>
                                <p:cTn id="89" presetID="1" presetClass="entr" presetSubtype="0" fill="hold" nodeType="afterEffect">
                                  <p:stCondLst>
                                    <p:cond delay="0"/>
                                  </p:stCondLst>
                                  <p:childTnLst>
                                    <p:set>
                                      <p:cBhvr>
                                        <p:cTn id="90" dur="1" fill="hold">
                                          <p:stCondLst>
                                            <p:cond delay="0"/>
                                          </p:stCondLst>
                                        </p:cTn>
                                        <p:tgtEl>
                                          <p:spTgt spid="4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 grpId="0"/>
      <p:bldP spid="6" grpId="0"/>
      <p:bldP spid="10" grpId="0"/>
      <p:bldP spid="11" grpId="0"/>
      <p:bldP spid="12" grpId="0" animBg="1"/>
      <p:bldP spid="13" grpId="0"/>
      <p:bldP spid="14" grpId="0"/>
      <p:bldP spid="17" grpId="0"/>
      <p:bldP spid="19" grpId="0"/>
      <p:bldP spid="25" grpId="0" animBg="1"/>
      <p:bldP spid="31" grpId="0"/>
      <p:bldP spid="32" grpId="0" animBg="1"/>
      <p:bldP spid="33" grpId="0" animBg="1"/>
      <p:bldP spid="38" grpId="0"/>
      <p:bldP spid="39" grpId="0"/>
      <p:bldP spid="42"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4014" y="1412776"/>
            <a:ext cx="3877985" cy="461665"/>
          </a:xfrm>
          <a:prstGeom prst="rect">
            <a:avLst/>
          </a:prstGeom>
        </p:spPr>
        <p:txBody>
          <a:bodyPr wrap="none">
            <a:spAutoFit/>
          </a:bodyPr>
          <a:lstStyle/>
          <a:p>
            <a:r>
              <a:rPr lang="zh-CN" altLang="zh-CN" dirty="0"/>
              <a:t>求得非齐次微分方程的通解</a:t>
            </a:r>
            <a:endParaRPr lang="zh-CN" alt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4040908566"/>
              </p:ext>
            </p:extLst>
          </p:nvPr>
        </p:nvGraphicFramePr>
        <p:xfrm>
          <a:off x="4716016" y="1156022"/>
          <a:ext cx="2285879" cy="718419"/>
        </p:xfrm>
        <a:graphic>
          <a:graphicData uri="http://schemas.openxmlformats.org/presentationml/2006/ole">
            <mc:AlternateContent xmlns:mc="http://schemas.openxmlformats.org/markup-compatibility/2006">
              <mc:Choice xmlns:v="urn:schemas-microsoft-com:vml" Requires="v">
                <p:oleObj spid="_x0000_s86254" name="Equation" r:id="rId3" imgW="1002865" imgH="317362" progId="Equation.DSMT4">
                  <p:embed/>
                </p:oleObj>
              </mc:Choice>
              <mc:Fallback>
                <p:oleObj name="Equation" r:id="rId3" imgW="1002865" imgH="317362"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156022"/>
                        <a:ext cx="2285879" cy="718419"/>
                      </a:xfrm>
                      <a:prstGeom prst="rect">
                        <a:avLst/>
                      </a:prstGeom>
                      <a:noFill/>
                    </p:spPr>
                  </p:pic>
                </p:oleObj>
              </mc:Fallback>
            </mc:AlternateContent>
          </a:graphicData>
        </a:graphic>
      </p:graphicFrame>
      <p:sp>
        <p:nvSpPr>
          <p:cNvPr id="5" name="矩形 4"/>
          <p:cNvSpPr/>
          <p:nvPr/>
        </p:nvSpPr>
        <p:spPr>
          <a:xfrm>
            <a:off x="1835696" y="2060848"/>
            <a:ext cx="2339102" cy="461665"/>
          </a:xfrm>
          <a:prstGeom prst="rect">
            <a:avLst/>
          </a:prstGeom>
        </p:spPr>
        <p:txBody>
          <a:bodyPr wrap="none">
            <a:spAutoFit/>
          </a:bodyPr>
          <a:lstStyle/>
          <a:p>
            <a:r>
              <a:rPr lang="zh-CN" altLang="zh-CN" dirty="0"/>
              <a:t>由初始条件可得</a:t>
            </a:r>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491227607"/>
              </p:ext>
            </p:extLst>
          </p:nvPr>
        </p:nvGraphicFramePr>
        <p:xfrm>
          <a:off x="4355976" y="1977355"/>
          <a:ext cx="2362351" cy="545158"/>
        </p:xfrm>
        <a:graphic>
          <a:graphicData uri="http://schemas.openxmlformats.org/presentationml/2006/ole">
            <mc:AlternateContent xmlns:mc="http://schemas.openxmlformats.org/markup-compatibility/2006">
              <mc:Choice xmlns:v="urn:schemas-microsoft-com:vml" Requires="v">
                <p:oleObj spid="_x0000_s86255" name="Equation" r:id="rId5" imgW="1358310" imgH="317362" progId="Equation.DSMT4">
                  <p:embed/>
                </p:oleObj>
              </mc:Choice>
              <mc:Fallback>
                <p:oleObj name="Equation" r:id="rId5" imgW="1358310" imgH="317362"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977355"/>
                        <a:ext cx="2362351" cy="545158"/>
                      </a:xfrm>
                      <a:prstGeom prst="rect">
                        <a:avLst/>
                      </a:prstGeom>
                      <a:noFill/>
                    </p:spPr>
                  </p:pic>
                </p:oleObj>
              </mc:Fallback>
            </mc:AlternateContent>
          </a:graphicData>
        </a:graphic>
      </p:graphicFrame>
      <p:sp>
        <p:nvSpPr>
          <p:cNvPr id="8"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751766469"/>
              </p:ext>
            </p:extLst>
          </p:nvPr>
        </p:nvGraphicFramePr>
        <p:xfrm>
          <a:off x="3446965" y="2720416"/>
          <a:ext cx="1480489" cy="863618"/>
        </p:xfrm>
        <a:graphic>
          <a:graphicData uri="http://schemas.openxmlformats.org/presentationml/2006/ole">
            <mc:AlternateContent xmlns:mc="http://schemas.openxmlformats.org/markup-compatibility/2006">
              <mc:Choice xmlns:v="urn:schemas-microsoft-com:vml" Requires="v">
                <p:oleObj spid="_x0000_s86256" name="Equation" r:id="rId7" imgW="799753" imgH="469696" progId="Equation.DSMT4">
                  <p:embed/>
                </p:oleObj>
              </mc:Choice>
              <mc:Fallback>
                <p:oleObj name="Equation" r:id="rId7" imgW="799753" imgH="469696" progId="Equation.DSMT4">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46965" y="2720416"/>
                        <a:ext cx="1480489" cy="863618"/>
                      </a:xfrm>
                      <a:prstGeom prst="rect">
                        <a:avLst/>
                      </a:prstGeom>
                      <a:noFill/>
                    </p:spPr>
                  </p:pic>
                </p:oleObj>
              </mc:Fallback>
            </mc:AlternateContent>
          </a:graphicData>
        </a:graphic>
      </p:graphicFrame>
      <p:sp>
        <p:nvSpPr>
          <p:cNvPr id="10" name="矩形 9"/>
          <p:cNvSpPr/>
          <p:nvPr/>
        </p:nvSpPr>
        <p:spPr>
          <a:xfrm>
            <a:off x="1589474" y="2720416"/>
            <a:ext cx="1415772" cy="461665"/>
          </a:xfrm>
          <a:prstGeom prst="rect">
            <a:avLst/>
          </a:prstGeom>
        </p:spPr>
        <p:txBody>
          <a:bodyPr wrap="none">
            <a:spAutoFit/>
          </a:bodyPr>
          <a:lstStyle/>
          <a:p>
            <a:r>
              <a:rPr lang="zh-CN" altLang="en-US" dirty="0" smtClean="0"/>
              <a:t>因此，有</a:t>
            </a:r>
            <a:endParaRPr lang="zh-CN" altLang="en-US" dirty="0"/>
          </a:p>
        </p:txBody>
      </p:sp>
      <p:sp>
        <p:nvSpPr>
          <p:cNvPr id="11"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rgbClr val="FF0000"/>
                </a:solidFill>
                <a:latin typeface="Times New Roman" panose="02020603050405020304" pitchFamily="18" charset="0"/>
                <a:ea typeface="楷体_GB2312" pitchFamily="49" charset="-122"/>
              </a:rPr>
              <a:t>3.1.2 </a:t>
            </a:r>
            <a:r>
              <a:rPr lang="zh-CN" altLang="en-US" sz="2800" b="1" dirty="0" smtClean="0">
                <a:solidFill>
                  <a:srgbClr val="FF0000"/>
                </a:solidFill>
                <a:latin typeface="Times New Roman" panose="02020603050405020304" pitchFamily="18" charset="0"/>
                <a:ea typeface="楷体_GB2312" pitchFamily="49" charset="-122"/>
              </a:rPr>
              <a:t>一阶微分方程的求解</a:t>
            </a:r>
            <a:endParaRPr lang="zh-CN" altLang="en-US" sz="2800" b="1" dirty="0">
              <a:solidFill>
                <a:srgbClr val="FF0000"/>
              </a:solidFill>
              <a:latin typeface="Times New Roman" panose="02020603050405020304" pitchFamily="18" charset="0"/>
              <a:ea typeface="楷体_GB2312" pitchFamily="49" charset="-122"/>
            </a:endParaRPr>
          </a:p>
        </p:txBody>
      </p:sp>
      <p:sp>
        <p:nvSpPr>
          <p:cNvPr id="12" name="矩形 11"/>
          <p:cNvSpPr/>
          <p:nvPr/>
        </p:nvSpPr>
        <p:spPr>
          <a:xfrm>
            <a:off x="694014" y="3501008"/>
            <a:ext cx="6215163" cy="2477601"/>
          </a:xfrm>
          <a:prstGeom prst="rect">
            <a:avLst/>
          </a:prstGeom>
        </p:spPr>
        <p:txBody>
          <a:bodyPr wrap="none">
            <a:spAutoFit/>
          </a:bodyPr>
          <a:lstStyle/>
          <a:p>
            <a:pPr lvl="0">
              <a:buClr>
                <a:srgbClr val="000000"/>
              </a:buClr>
            </a:pPr>
            <a:r>
              <a:rPr lang="zh-CN" altLang="en-US" b="1" dirty="0">
                <a:solidFill>
                  <a:srgbClr val="FF0000"/>
                </a:solidFill>
                <a:ea typeface="楷体_GB2312" pitchFamily="49" charset="-122"/>
              </a:rPr>
              <a:t>一阶微分方程的</a:t>
            </a:r>
            <a:r>
              <a:rPr lang="zh-CN" altLang="en-US" b="1" dirty="0" smtClean="0">
                <a:solidFill>
                  <a:srgbClr val="FF0000"/>
                </a:solidFill>
                <a:ea typeface="楷体_GB2312" pitchFamily="49" charset="-122"/>
              </a:rPr>
              <a:t>求解小结：</a:t>
            </a:r>
            <a:endParaRPr lang="en-US" altLang="zh-CN" b="1" dirty="0" smtClean="0">
              <a:solidFill>
                <a:srgbClr val="FF0000"/>
              </a:solidFill>
              <a:ea typeface="楷体_GB2312" pitchFamily="49" charset="-122"/>
            </a:endParaRPr>
          </a:p>
          <a:p>
            <a:pPr lvl="0">
              <a:spcBef>
                <a:spcPts val="600"/>
              </a:spcBef>
              <a:spcAft>
                <a:spcPts val="600"/>
              </a:spcAft>
              <a:buClr>
                <a:srgbClr val="000000"/>
              </a:buClr>
            </a:pPr>
            <a:r>
              <a:rPr lang="en-US" altLang="zh-CN" b="1" dirty="0">
                <a:solidFill>
                  <a:srgbClr val="FF0000"/>
                </a:solidFill>
                <a:ea typeface="楷体_GB2312" pitchFamily="49" charset="-122"/>
              </a:rPr>
              <a:t> </a:t>
            </a:r>
            <a:r>
              <a:rPr lang="en-US" altLang="zh-CN" b="1" dirty="0" smtClean="0">
                <a:solidFill>
                  <a:srgbClr val="FF0000"/>
                </a:solidFill>
                <a:ea typeface="楷体_GB2312" pitchFamily="49" charset="-122"/>
              </a:rPr>
              <a:t>   </a:t>
            </a:r>
            <a:r>
              <a:rPr lang="en-US" altLang="zh-CN" b="1" dirty="0" smtClean="0">
                <a:solidFill>
                  <a:schemeClr val="accent2"/>
                </a:solidFill>
                <a:ea typeface="楷体_GB2312" pitchFamily="49" charset="-122"/>
              </a:rPr>
              <a:t>1</a:t>
            </a:r>
            <a:r>
              <a:rPr lang="zh-CN" altLang="en-US" b="1" dirty="0" smtClean="0">
                <a:solidFill>
                  <a:schemeClr val="accent2"/>
                </a:solidFill>
                <a:ea typeface="楷体_GB2312" pitchFamily="49" charset="-122"/>
              </a:rPr>
              <a:t>、求齐次微分方程的通解</a:t>
            </a:r>
            <a:endParaRPr lang="en-US" altLang="zh-CN" b="1" dirty="0" smtClean="0">
              <a:solidFill>
                <a:schemeClr val="accent2"/>
              </a:solidFill>
              <a:ea typeface="楷体_GB2312" pitchFamily="49" charset="-122"/>
            </a:endParaRPr>
          </a:p>
          <a:p>
            <a:pPr lvl="0">
              <a:spcBef>
                <a:spcPts val="600"/>
              </a:spcBef>
              <a:spcAft>
                <a:spcPts val="600"/>
              </a:spcAft>
              <a:buClr>
                <a:srgbClr val="000000"/>
              </a:buClr>
            </a:pPr>
            <a:r>
              <a:rPr lang="en-US" altLang="zh-CN" b="1" dirty="0">
                <a:solidFill>
                  <a:schemeClr val="accent2"/>
                </a:solidFill>
                <a:ea typeface="楷体_GB2312" pitchFamily="49" charset="-122"/>
              </a:rPr>
              <a:t> </a:t>
            </a:r>
            <a:r>
              <a:rPr lang="en-US" altLang="zh-CN" b="1" dirty="0" smtClean="0">
                <a:solidFill>
                  <a:schemeClr val="accent2"/>
                </a:solidFill>
                <a:ea typeface="楷体_GB2312" pitchFamily="49" charset="-122"/>
              </a:rPr>
              <a:t>   2</a:t>
            </a:r>
            <a:r>
              <a:rPr lang="zh-CN" altLang="en-US" b="1" dirty="0" smtClean="0">
                <a:solidFill>
                  <a:schemeClr val="accent2"/>
                </a:solidFill>
                <a:ea typeface="楷体_GB2312" pitchFamily="49" charset="-122"/>
              </a:rPr>
              <a:t>、根据非齐次方程的形式确定特解形式</a:t>
            </a:r>
            <a:endParaRPr lang="en-US" altLang="zh-CN" b="1" dirty="0" smtClean="0">
              <a:solidFill>
                <a:schemeClr val="accent2"/>
              </a:solidFill>
              <a:ea typeface="楷体_GB2312" pitchFamily="49" charset="-122"/>
            </a:endParaRPr>
          </a:p>
          <a:p>
            <a:pPr lvl="0">
              <a:spcBef>
                <a:spcPts val="600"/>
              </a:spcBef>
              <a:spcAft>
                <a:spcPts val="600"/>
              </a:spcAft>
              <a:buClr>
                <a:srgbClr val="000000"/>
              </a:buClr>
            </a:pPr>
            <a:r>
              <a:rPr lang="en-US" altLang="zh-CN" b="1" dirty="0">
                <a:solidFill>
                  <a:schemeClr val="accent2"/>
                </a:solidFill>
                <a:ea typeface="楷体_GB2312" pitchFamily="49" charset="-122"/>
              </a:rPr>
              <a:t> </a:t>
            </a:r>
            <a:r>
              <a:rPr lang="en-US" altLang="zh-CN" b="1" dirty="0" smtClean="0">
                <a:solidFill>
                  <a:schemeClr val="accent2"/>
                </a:solidFill>
                <a:ea typeface="楷体_GB2312" pitchFamily="49" charset="-122"/>
              </a:rPr>
              <a:t>   3</a:t>
            </a:r>
            <a:r>
              <a:rPr lang="zh-CN" altLang="en-US" b="1" dirty="0" smtClean="0">
                <a:solidFill>
                  <a:schemeClr val="accent2"/>
                </a:solidFill>
                <a:ea typeface="楷体_GB2312" pitchFamily="49" charset="-122"/>
              </a:rPr>
              <a:t>、将特解代入非齐次方程求特解待定系数</a:t>
            </a:r>
            <a:endParaRPr lang="en-US" altLang="zh-CN" b="1" dirty="0" smtClean="0">
              <a:solidFill>
                <a:schemeClr val="accent2"/>
              </a:solidFill>
              <a:ea typeface="楷体_GB2312" pitchFamily="49" charset="-122"/>
            </a:endParaRPr>
          </a:p>
          <a:p>
            <a:pPr lvl="0">
              <a:spcBef>
                <a:spcPts val="600"/>
              </a:spcBef>
              <a:spcAft>
                <a:spcPts val="600"/>
              </a:spcAft>
              <a:buClr>
                <a:srgbClr val="000000"/>
              </a:buClr>
            </a:pPr>
            <a:r>
              <a:rPr lang="en-US" altLang="zh-CN" b="1" dirty="0">
                <a:solidFill>
                  <a:schemeClr val="accent2"/>
                </a:solidFill>
                <a:ea typeface="楷体_GB2312" pitchFamily="49" charset="-122"/>
              </a:rPr>
              <a:t> </a:t>
            </a:r>
            <a:r>
              <a:rPr lang="en-US" altLang="zh-CN" b="1" dirty="0" smtClean="0">
                <a:solidFill>
                  <a:schemeClr val="accent2"/>
                </a:solidFill>
                <a:ea typeface="楷体_GB2312" pitchFamily="49" charset="-122"/>
              </a:rPr>
              <a:t>   4</a:t>
            </a:r>
            <a:r>
              <a:rPr lang="zh-CN" altLang="en-US" b="1" dirty="0" smtClean="0">
                <a:solidFill>
                  <a:schemeClr val="accent2"/>
                </a:solidFill>
                <a:ea typeface="楷体_GB2312" pitchFamily="49" charset="-122"/>
              </a:rPr>
              <a:t>、利用初始条件确定解中其他常数</a:t>
            </a:r>
            <a:endParaRPr lang="zh-CN" altLang="en-US" b="1" dirty="0">
              <a:solidFill>
                <a:schemeClr val="accent2"/>
              </a:solidFill>
              <a:ea typeface="楷体_GB2312" pitchFamily="49" charset="-122"/>
            </a:endParaRPr>
          </a:p>
        </p:txBody>
      </p:sp>
    </p:spTree>
    <p:extLst>
      <p:ext uri="{BB962C8B-B14F-4D97-AF65-F5344CB8AC3E}">
        <p14:creationId xmlns:p14="http://schemas.microsoft.com/office/powerpoint/2010/main" val="340663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wipe(left)">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2">
                                            <p:txEl>
                                              <p:pRg st="1" end="1"/>
                                            </p:txEl>
                                          </p:spTgt>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2">
                                            <p:txEl>
                                              <p:pRg st="2" end="2"/>
                                            </p:txEl>
                                          </p:spTgt>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12">
                                            <p:txEl>
                                              <p:pRg st="3" end="3"/>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0" grpId="0"/>
      <p:bldP spid="1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560" y="1196752"/>
            <a:ext cx="981359" cy="461665"/>
          </a:xfrm>
          <a:prstGeom prst="rect">
            <a:avLst/>
          </a:prstGeom>
        </p:spPr>
        <p:txBody>
          <a:bodyPr wrap="none">
            <a:spAutoFit/>
          </a:bodyPr>
          <a:lstStyle/>
          <a:p>
            <a:pPr lvl="0">
              <a:buClr>
                <a:srgbClr val="000000"/>
              </a:buClr>
            </a:pPr>
            <a:r>
              <a:rPr lang="zh-CN" altLang="en-US" b="1" dirty="0" smtClean="0">
                <a:solidFill>
                  <a:srgbClr val="FF0000"/>
                </a:solidFill>
                <a:ea typeface="楷体_GB2312" pitchFamily="49" charset="-122"/>
              </a:rPr>
              <a:t>例</a:t>
            </a:r>
            <a:r>
              <a:rPr lang="en-US" altLang="zh-CN" b="1" dirty="0" smtClean="0">
                <a:solidFill>
                  <a:srgbClr val="FF0000"/>
                </a:solidFill>
                <a:ea typeface="楷体_GB2312" pitchFamily="49" charset="-122"/>
              </a:rPr>
              <a:t>3-1 </a:t>
            </a:r>
            <a:endParaRPr lang="zh-CN" altLang="en-US" b="1" dirty="0">
              <a:solidFill>
                <a:srgbClr val="FF0000"/>
              </a:solidFill>
              <a:ea typeface="楷体_GB2312" pitchFamily="49" charset="-122"/>
            </a:endParaRPr>
          </a:p>
        </p:txBody>
      </p:sp>
      <p:sp>
        <p:nvSpPr>
          <p:cNvPr id="5" name="矩形 4"/>
          <p:cNvSpPr/>
          <p:nvPr/>
        </p:nvSpPr>
        <p:spPr>
          <a:xfrm>
            <a:off x="1612422" y="1194520"/>
            <a:ext cx="2031325" cy="461665"/>
          </a:xfrm>
          <a:prstGeom prst="rect">
            <a:avLst/>
          </a:prstGeom>
        </p:spPr>
        <p:txBody>
          <a:bodyPr wrap="none">
            <a:spAutoFit/>
          </a:bodyPr>
          <a:lstStyle/>
          <a:p>
            <a:r>
              <a:rPr lang="zh-CN" altLang="zh-CN" dirty="0"/>
              <a:t>求解微分方程</a:t>
            </a:r>
            <a:endParaRPr lang="zh-CN" altLang="en-US" dirty="0"/>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373874176"/>
              </p:ext>
            </p:extLst>
          </p:nvPr>
        </p:nvGraphicFramePr>
        <p:xfrm>
          <a:off x="1979711" y="1658416"/>
          <a:ext cx="4442897" cy="978495"/>
        </p:xfrm>
        <a:graphic>
          <a:graphicData uri="http://schemas.openxmlformats.org/presentationml/2006/ole">
            <mc:AlternateContent xmlns:mc="http://schemas.openxmlformats.org/markup-compatibility/2006">
              <mc:Choice xmlns:v="urn:schemas-microsoft-com:vml" Requires="v">
                <p:oleObj spid="_x0000_s87510" name="Equation" r:id="rId3" imgW="1600200" imgH="355600" progId="Equation.DSMT4">
                  <p:embed/>
                </p:oleObj>
              </mc:Choice>
              <mc:Fallback>
                <p:oleObj name="Equation" r:id="rId3" imgW="1600200" imgH="3556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1" y="1658416"/>
                        <a:ext cx="4442897" cy="978495"/>
                      </a:xfrm>
                      <a:prstGeom prst="rect">
                        <a:avLst/>
                      </a:prstGeom>
                      <a:noFill/>
                    </p:spPr>
                  </p:pic>
                </p:oleObj>
              </mc:Fallback>
            </mc:AlternateContent>
          </a:graphicData>
        </a:graphic>
      </p:graphicFrame>
      <p:sp>
        <p:nvSpPr>
          <p:cNvPr id="8" name="矩形 7"/>
          <p:cNvSpPr/>
          <p:nvPr/>
        </p:nvSpPr>
        <p:spPr>
          <a:xfrm>
            <a:off x="1048218" y="2420888"/>
            <a:ext cx="1338828" cy="830997"/>
          </a:xfrm>
          <a:prstGeom prst="rect">
            <a:avLst/>
          </a:prstGeom>
        </p:spPr>
        <p:txBody>
          <a:bodyPr wrap="none">
            <a:spAutoFit/>
          </a:bodyPr>
          <a:lstStyle/>
          <a:p>
            <a:r>
              <a:rPr lang="zh-CN" altLang="zh-CN" dirty="0" smtClean="0"/>
              <a:t>解</a:t>
            </a:r>
            <a:r>
              <a:rPr lang="zh-CN" altLang="en-US" dirty="0" smtClean="0"/>
              <a:t>：</a:t>
            </a:r>
            <a:endParaRPr lang="en-US" altLang="zh-CN" dirty="0" smtClean="0"/>
          </a:p>
          <a:p>
            <a:r>
              <a:rPr lang="zh-CN" altLang="en-US" dirty="0" smtClean="0"/>
              <a:t>   通解为</a:t>
            </a:r>
            <a:endParaRPr lang="zh-CN" altLang="en-US" dirty="0"/>
          </a:p>
        </p:txBody>
      </p:sp>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971182944"/>
              </p:ext>
            </p:extLst>
          </p:nvPr>
        </p:nvGraphicFramePr>
        <p:xfrm>
          <a:off x="2398700" y="2531805"/>
          <a:ext cx="1669244" cy="774142"/>
        </p:xfrm>
        <a:graphic>
          <a:graphicData uri="http://schemas.openxmlformats.org/presentationml/2006/ole">
            <mc:AlternateContent xmlns:mc="http://schemas.openxmlformats.org/markup-compatibility/2006">
              <mc:Choice xmlns:v="urn:schemas-microsoft-com:vml" Requires="v">
                <p:oleObj spid="_x0000_s87511" name="Equation" r:id="rId5" imgW="660113" imgH="304668" progId="Equation.DSMT4">
                  <p:embed/>
                </p:oleObj>
              </mc:Choice>
              <mc:Fallback>
                <p:oleObj name="Equation" r:id="rId5" imgW="660113" imgH="304668" progId="Equation.DSMT4">
                  <p:embed/>
                  <p:pic>
                    <p:nvPicPr>
                      <p:cNvPr id="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8700" y="2531805"/>
                        <a:ext cx="1669244" cy="774142"/>
                      </a:xfrm>
                      <a:prstGeom prst="rect">
                        <a:avLst/>
                      </a:prstGeom>
                      <a:noFill/>
                    </p:spPr>
                  </p:pic>
                </p:oleObj>
              </mc:Fallback>
            </mc:AlternateContent>
          </a:graphicData>
        </a:graphic>
      </p:graphicFrame>
      <p:sp>
        <p:nvSpPr>
          <p:cNvPr id="11" name="矩形 10"/>
          <p:cNvSpPr/>
          <p:nvPr/>
        </p:nvSpPr>
        <p:spPr>
          <a:xfrm>
            <a:off x="1357746" y="3251885"/>
            <a:ext cx="6166581" cy="461665"/>
          </a:xfrm>
          <a:prstGeom prst="rect">
            <a:avLst/>
          </a:prstGeom>
        </p:spPr>
        <p:txBody>
          <a:bodyPr wrap="square">
            <a:spAutoFit/>
          </a:bodyPr>
          <a:lstStyle/>
          <a:p>
            <a:r>
              <a:rPr lang="zh-CN" altLang="zh-CN" dirty="0"/>
              <a:t>查表</a:t>
            </a:r>
            <a:r>
              <a:rPr lang="en-US" altLang="zh-CN" dirty="0"/>
              <a:t>3-1</a:t>
            </a:r>
            <a:r>
              <a:rPr lang="zh-CN" altLang="zh-CN" dirty="0"/>
              <a:t>，可得非齐次微分方程的特解</a:t>
            </a:r>
            <a:endParaRPr lang="zh-CN" altLang="en-US" dirty="0"/>
          </a:p>
        </p:txBody>
      </p:sp>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4090890847"/>
              </p:ext>
            </p:extLst>
          </p:nvPr>
        </p:nvGraphicFramePr>
        <p:xfrm>
          <a:off x="6689708" y="3177414"/>
          <a:ext cx="2263928" cy="683634"/>
        </p:xfrm>
        <a:graphic>
          <a:graphicData uri="http://schemas.openxmlformats.org/presentationml/2006/ole">
            <mc:AlternateContent xmlns:mc="http://schemas.openxmlformats.org/markup-compatibility/2006">
              <mc:Choice xmlns:v="urn:schemas-microsoft-com:vml" Requires="v">
                <p:oleObj spid="_x0000_s87512" name="Equation" r:id="rId7" imgW="558558" imgH="215806" progId="Equation.DSMT4">
                  <p:embed/>
                </p:oleObj>
              </mc:Choice>
              <mc:Fallback>
                <p:oleObj name="Equation" r:id="rId7" imgW="558558" imgH="215806" progId="Equation.DSMT4">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89708" y="3177414"/>
                        <a:ext cx="2263928" cy="683634"/>
                      </a:xfrm>
                      <a:prstGeom prst="rect">
                        <a:avLst/>
                      </a:prstGeom>
                      <a:noFill/>
                    </p:spPr>
                  </p:pic>
                </p:oleObj>
              </mc:Fallback>
            </mc:AlternateContent>
          </a:graphicData>
        </a:graphic>
      </p:graphicFrame>
      <p:sp>
        <p:nvSpPr>
          <p:cNvPr id="14"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495397251"/>
              </p:ext>
            </p:extLst>
          </p:nvPr>
        </p:nvGraphicFramePr>
        <p:xfrm>
          <a:off x="1813837" y="3713550"/>
          <a:ext cx="5254398" cy="1008112"/>
        </p:xfrm>
        <a:graphic>
          <a:graphicData uri="http://schemas.openxmlformats.org/presentationml/2006/ole">
            <mc:AlternateContent xmlns:mc="http://schemas.openxmlformats.org/markup-compatibility/2006">
              <mc:Choice xmlns:v="urn:schemas-microsoft-com:vml" Requires="v">
                <p:oleObj spid="_x0000_s87513" name="Equation" r:id="rId9" imgW="1637589" imgH="317362" progId="Equation.DSMT4">
                  <p:embed/>
                </p:oleObj>
              </mc:Choice>
              <mc:Fallback>
                <p:oleObj name="Equation" r:id="rId9" imgW="1637589" imgH="317362" progId="Equation.DSMT4">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13837" y="3713550"/>
                        <a:ext cx="5254398" cy="1008112"/>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6" name="矩形 15"/>
              <p:cNvSpPr/>
              <p:nvPr/>
            </p:nvSpPr>
            <p:spPr>
              <a:xfrm rot="10800000">
                <a:off x="2477236" y="5180515"/>
                <a:ext cx="591848"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zh-CN" dirty="0"/>
              </a:p>
            </p:txBody>
          </p:sp>
        </mc:Choice>
        <mc:Fallback xmlns="">
          <p:sp>
            <p:nvSpPr>
              <p:cNvPr id="16" name="矩形 15"/>
              <p:cNvSpPr>
                <a:spLocks noRot="1" noChangeAspect="1" noMove="1" noResize="1" noEditPoints="1" noAdjustHandles="1" noChangeArrowheads="1" noChangeShapeType="1" noTextEdit="1"/>
              </p:cNvSpPr>
              <p:nvPr/>
            </p:nvSpPr>
            <p:spPr>
              <a:xfrm rot="10800000">
                <a:off x="2477236" y="5180515"/>
                <a:ext cx="591848" cy="461665"/>
              </a:xfrm>
              <a:prstGeom prst="rect">
                <a:avLst/>
              </a:prstGeom>
              <a:blipFill rotWithShape="1">
                <a:blip r:embed="rId11"/>
                <a:stretch>
                  <a:fillRect/>
                </a:stretch>
              </a:blipFill>
            </p:spPr>
            <p:txBody>
              <a:bodyPr/>
              <a:lstStyle/>
              <a:p>
                <a:r>
                  <a:rPr lang="zh-CN" altLang="en-US">
                    <a:noFill/>
                  </a:rPr>
                  <a:t> </a:t>
                </a:r>
              </a:p>
            </p:txBody>
          </p:sp>
        </mc:Fallback>
      </mc:AlternateContent>
      <p:sp>
        <p:nvSpPr>
          <p:cNvPr id="17"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1500397392"/>
              </p:ext>
            </p:extLst>
          </p:nvPr>
        </p:nvGraphicFramePr>
        <p:xfrm>
          <a:off x="3069085" y="5051606"/>
          <a:ext cx="5545932" cy="729728"/>
        </p:xfrm>
        <a:graphic>
          <a:graphicData uri="http://schemas.openxmlformats.org/presentationml/2006/ole">
            <mc:AlternateContent xmlns:mc="http://schemas.openxmlformats.org/markup-compatibility/2006">
              <mc:Choice xmlns:v="urn:schemas-microsoft-com:vml" Requires="v">
                <p:oleObj spid="_x0000_s87514" name="Equation" r:id="rId12" imgW="1447800" imgH="190500" progId="Equation.DSMT4">
                  <p:embed/>
                </p:oleObj>
              </mc:Choice>
              <mc:Fallback>
                <p:oleObj name="Equation" r:id="rId12" imgW="1447800" imgH="190500" progId="Equation.DSMT4">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69085" y="5051606"/>
                        <a:ext cx="5545932" cy="729728"/>
                      </a:xfrm>
                      <a:prstGeom prst="rect">
                        <a:avLst/>
                      </a:prstGeom>
                      <a:noFill/>
                    </p:spPr>
                  </p:pic>
                </p:oleObj>
              </mc:Fallback>
            </mc:AlternateContent>
          </a:graphicData>
        </a:graphic>
      </p:graphicFrame>
      <p:sp>
        <p:nvSpPr>
          <p:cNvPr id="19"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366413408"/>
              </p:ext>
            </p:extLst>
          </p:nvPr>
        </p:nvGraphicFramePr>
        <p:xfrm>
          <a:off x="3067724" y="5526004"/>
          <a:ext cx="3150350" cy="1008112"/>
        </p:xfrm>
        <a:graphic>
          <a:graphicData uri="http://schemas.openxmlformats.org/presentationml/2006/ole">
            <mc:AlternateContent xmlns:mc="http://schemas.openxmlformats.org/markup-compatibility/2006">
              <mc:Choice xmlns:v="urn:schemas-microsoft-com:vml" Requires="v">
                <p:oleObj spid="_x0000_s87515" name="Equation" r:id="rId14" imgW="952087" imgH="304668" progId="Equation.DSMT4">
                  <p:embed/>
                </p:oleObj>
              </mc:Choice>
              <mc:Fallback>
                <p:oleObj name="Equation" r:id="rId14" imgW="952087" imgH="304668" progId="Equation.DSMT4">
                  <p:embed/>
                  <p:pic>
                    <p:nvPicPr>
                      <p:cNvPr id="0" name="Object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67724" y="5526004"/>
                        <a:ext cx="3150350" cy="1008112"/>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21" name="TextBox 20"/>
              <p:cNvSpPr txBox="1"/>
              <p:nvPr/>
            </p:nvSpPr>
            <p:spPr>
              <a:xfrm>
                <a:off x="2554189" y="6021288"/>
                <a:ext cx="437940" cy="461665"/>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a:rPr>
                        <m:t>∴</m:t>
                      </m:r>
                    </m:oMath>
                  </m:oMathPara>
                </a14:m>
                <a:endParaRPr lang="zh-CN" altLang="en-US" dirty="0"/>
              </a:p>
            </p:txBody>
          </p:sp>
        </mc:Choice>
        <mc:Fallback xmlns="">
          <p:sp>
            <p:nvSpPr>
              <p:cNvPr id="21" name="TextBox 20"/>
              <p:cNvSpPr txBox="1">
                <a:spLocks noRot="1" noChangeAspect="1" noMove="1" noResize="1" noEditPoints="1" noAdjustHandles="1" noChangeArrowheads="1" noChangeShapeType="1" noTextEdit="1"/>
              </p:cNvSpPr>
              <p:nvPr/>
            </p:nvSpPr>
            <p:spPr>
              <a:xfrm>
                <a:off x="2554189" y="6021288"/>
                <a:ext cx="437940" cy="461665"/>
              </a:xfrm>
              <a:prstGeom prst="rect">
                <a:avLst/>
              </a:prstGeom>
              <a:blipFill rotWithShape="1">
                <a:blip r:embed="rId16"/>
                <a:stretch>
                  <a:fillRect/>
                </a:stretch>
              </a:blipFill>
            </p:spPr>
            <p:txBody>
              <a:bodyPr/>
              <a:lstStyle/>
              <a:p>
                <a:r>
                  <a:rPr lang="zh-CN" altLang="en-US">
                    <a:noFill/>
                  </a:rPr>
                  <a:t> </a:t>
                </a:r>
              </a:p>
            </p:txBody>
          </p:sp>
        </mc:Fallback>
      </mc:AlternateContent>
      <p:sp>
        <p:nvSpPr>
          <p:cNvPr id="22" name="文本框 96293"/>
          <p:cNvSpPr txBox="1"/>
          <p:nvPr/>
        </p:nvSpPr>
        <p:spPr>
          <a:xfrm>
            <a:off x="688793" y="330603"/>
            <a:ext cx="4238661" cy="523220"/>
          </a:xfrm>
          <a:prstGeom prst="rect">
            <a:avLst/>
          </a:prstGeom>
          <a:noFill/>
          <a:ln w="9525">
            <a:noFill/>
          </a:ln>
        </p:spPr>
        <p:txBody>
          <a:bodyPr wrap="none" anchor="ctr">
            <a:spAutoFit/>
          </a:bodyPr>
          <a:lstStyle/>
          <a:p>
            <a:pPr lvl="0">
              <a:buClr>
                <a:srgbClr val="000000"/>
              </a:buClr>
            </a:pPr>
            <a:r>
              <a:rPr lang="en-US" altLang="zh-CN" sz="2800" b="1" dirty="0" smtClean="0">
                <a:solidFill>
                  <a:srgbClr val="FF0000"/>
                </a:solidFill>
                <a:latin typeface="Times New Roman" panose="02020603050405020304" pitchFamily="18" charset="0"/>
                <a:ea typeface="楷体_GB2312" pitchFamily="49" charset="-122"/>
              </a:rPr>
              <a:t>3.1.2 </a:t>
            </a:r>
            <a:r>
              <a:rPr lang="zh-CN" altLang="en-US" sz="2800" b="1" dirty="0" smtClean="0">
                <a:solidFill>
                  <a:srgbClr val="FF0000"/>
                </a:solidFill>
                <a:latin typeface="Times New Roman" panose="02020603050405020304" pitchFamily="18" charset="0"/>
                <a:ea typeface="楷体_GB2312" pitchFamily="49" charset="-122"/>
              </a:rPr>
              <a:t>一阶微分方程的求解</a:t>
            </a:r>
            <a:endParaRPr lang="zh-CN" altLang="en-US" sz="2800" b="1" dirty="0">
              <a:solidFill>
                <a:srgbClr val="FF0000"/>
              </a:solidFill>
              <a:latin typeface="Times New Roman" panose="02020603050405020304" pitchFamily="18" charset="0"/>
              <a:ea typeface="楷体_GB2312" pitchFamily="49" charset="-122"/>
            </a:endParaRPr>
          </a:p>
        </p:txBody>
      </p:sp>
    </p:spTree>
    <p:extLst>
      <p:ext uri="{BB962C8B-B14F-4D97-AF65-F5344CB8AC3E}">
        <p14:creationId xmlns:p14="http://schemas.microsoft.com/office/powerpoint/2010/main" val="483795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P spid="11" grpId="0"/>
      <p:bldP spid="16"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p:cNvSpPr>
          <p:nvPr>
            <p:ph type="title"/>
          </p:nvPr>
        </p:nvSpPr>
        <p:spPr/>
        <p:txBody>
          <a:bodyPr vert="horz" wrap="square" lIns="91440" tIns="45720" rIns="91440" bIns="45720" anchor="ctr"/>
          <a:lstStyle/>
          <a:p>
            <a:pPr eaLnBrk="1" hangingPunct="1"/>
            <a:r>
              <a:rPr lang="en-US" altLang="zh-CN" dirty="0" smtClean="0"/>
              <a:t>3</a:t>
            </a:r>
            <a:r>
              <a:rPr lang="en-US" altLang="zh-CN" dirty="0"/>
              <a:t>.</a:t>
            </a:r>
            <a:r>
              <a:rPr lang="en-US" altLang="zh-CN" dirty="0" smtClean="0"/>
              <a:t>2.2 </a:t>
            </a:r>
            <a:r>
              <a:rPr lang="zh-CN" altLang="en-US" dirty="0"/>
              <a:t>换路定则及其初始条件 </a:t>
            </a:r>
          </a:p>
        </p:txBody>
      </p:sp>
      <p:sp>
        <p:nvSpPr>
          <p:cNvPr id="89091" name="Rectangle 3"/>
          <p:cNvSpPr>
            <a:spLocks noGrp="1"/>
          </p:cNvSpPr>
          <p:nvPr>
            <p:ph idx="1"/>
          </p:nvPr>
        </p:nvSpPr>
        <p:spPr>
          <a:xfrm>
            <a:off x="179388" y="1125538"/>
            <a:ext cx="8964612" cy="4967287"/>
          </a:xfrm>
        </p:spPr>
        <p:txBody>
          <a:bodyPr vert="horz" wrap="square" lIns="91440" tIns="45720" rIns="91440" bIns="45720" anchor="t"/>
          <a:lstStyle/>
          <a:p>
            <a:pPr eaLnBrk="1" hangingPunct="1">
              <a:lnSpc>
                <a:spcPct val="120000"/>
              </a:lnSpc>
            </a:pPr>
            <a:r>
              <a:rPr lang="en-US" altLang="zh-CN" dirty="0" smtClean="0"/>
              <a:t>3.2.1  </a:t>
            </a:r>
            <a:r>
              <a:rPr lang="zh-CN" altLang="en-US" dirty="0"/>
              <a:t>换路定则</a:t>
            </a:r>
            <a:r>
              <a:rPr lang="zh-CN" altLang="en-US" sz="2100" dirty="0"/>
              <a:t> </a:t>
            </a:r>
          </a:p>
          <a:p>
            <a:pPr lvl="1" eaLnBrk="1" hangingPunct="1">
              <a:lnSpc>
                <a:spcPct val="110000"/>
              </a:lnSpc>
            </a:pPr>
            <a:r>
              <a:rPr lang="zh-CN" altLang="en-US" dirty="0"/>
              <a:t>电路中开关的接通、断开，元件参数的变化统称为</a:t>
            </a:r>
            <a:r>
              <a:rPr lang="zh-CN" altLang="en-US" dirty="0">
                <a:solidFill>
                  <a:schemeClr val="hlink"/>
                </a:solidFill>
              </a:rPr>
              <a:t>换路</a:t>
            </a:r>
            <a:r>
              <a:rPr lang="zh-CN" altLang="en-US" dirty="0"/>
              <a:t>。</a:t>
            </a:r>
          </a:p>
          <a:p>
            <a:pPr lvl="1" eaLnBrk="1" hangingPunct="1">
              <a:lnSpc>
                <a:spcPct val="110000"/>
              </a:lnSpc>
            </a:pPr>
            <a:r>
              <a:rPr lang="zh-CN" altLang="en-US" dirty="0"/>
              <a:t>换路会使电路由一个状态过渡到另一个状态。如果电路中有储能元件，储能元件状态的变化反映出所存储能量的变化。能量的变化需要经过一段时间，因此电路由一个状态过渡到另一个状态要有一个过程，这个过程称为</a:t>
            </a:r>
            <a:r>
              <a:rPr lang="zh-CN" altLang="en-US" dirty="0">
                <a:solidFill>
                  <a:schemeClr val="hlink"/>
                </a:solidFill>
              </a:rPr>
              <a:t>过渡过程</a:t>
            </a:r>
            <a:r>
              <a:rPr lang="zh-CN" altLang="en-US" dirty="0"/>
              <a:t>。</a:t>
            </a:r>
          </a:p>
          <a:p>
            <a:pPr lvl="1" eaLnBrk="1" hangingPunct="1">
              <a:lnSpc>
                <a:spcPct val="110000"/>
              </a:lnSpc>
            </a:pPr>
            <a:r>
              <a:rPr lang="zh-CN" altLang="en-US" dirty="0"/>
              <a:t>储能元件电压与电流是微分关系，分析动态电路要列解</a:t>
            </a:r>
            <a:r>
              <a:rPr lang="zh-CN" altLang="en-US" dirty="0">
                <a:solidFill>
                  <a:srgbClr val="FF0000"/>
                </a:solidFill>
              </a:rPr>
              <a:t>微分方程</a:t>
            </a:r>
            <a:r>
              <a:rPr lang="zh-CN" altLang="en-US" dirty="0"/>
              <a:t> 。含有一个储能元件的电路列出的是一阶微分方程，因此含有一个储能元件的电路称为</a:t>
            </a:r>
            <a:r>
              <a:rPr lang="zh-CN" altLang="en-US" dirty="0">
                <a:solidFill>
                  <a:srgbClr val="FF0000"/>
                </a:solidFill>
              </a:rPr>
              <a:t>一阶电路。</a:t>
            </a:r>
          </a:p>
        </p:txBody>
      </p:sp>
      <p:sp>
        <p:nvSpPr>
          <p:cNvPr id="8909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23</a:t>
            </a:fld>
            <a:endParaRPr lang="zh-CN" altLang="en-US" sz="1600" b="1" dirty="0">
              <a:solidFill>
                <a:srgbClr val="FFFF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9091">
                                            <p:txEl>
                                              <p:pRg st="1" end="1"/>
                                            </p:txEl>
                                          </p:spTgt>
                                        </p:tgtEl>
                                        <p:attrNameLst>
                                          <p:attrName>style.visibility</p:attrName>
                                        </p:attrNameLst>
                                      </p:cBhvr>
                                      <p:to>
                                        <p:strVal val="visible"/>
                                      </p:to>
                                    </p:set>
                                    <p:animEffect transition="in" filter="blinds(horizontal)">
                                      <p:cBhvr>
                                        <p:cTn id="7" dur="500"/>
                                        <p:tgtEl>
                                          <p:spTgt spid="890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9091">
                                            <p:txEl>
                                              <p:pRg st="2" end="2"/>
                                            </p:txEl>
                                          </p:spTgt>
                                        </p:tgtEl>
                                        <p:attrNameLst>
                                          <p:attrName>style.visibility</p:attrName>
                                        </p:attrNameLst>
                                      </p:cBhvr>
                                      <p:to>
                                        <p:strVal val="visible"/>
                                      </p:to>
                                    </p:set>
                                    <p:animEffect transition="in" filter="blinds(horizontal)">
                                      <p:cBhvr>
                                        <p:cTn id="12" dur="500"/>
                                        <p:tgtEl>
                                          <p:spTgt spid="890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9091">
                                            <p:txEl>
                                              <p:pRg st="3" end="3"/>
                                            </p:txEl>
                                          </p:spTgt>
                                        </p:tgtEl>
                                        <p:attrNameLst>
                                          <p:attrName>style.visibility</p:attrName>
                                        </p:attrNameLst>
                                      </p:cBhvr>
                                      <p:to>
                                        <p:strVal val="visible"/>
                                      </p:to>
                                    </p:set>
                                    <p:animEffect transition="in" filter="blinds(horizontal)">
                                      <p:cBhvr>
                                        <p:cTn id="17" dur="500"/>
                                        <p:tgtEl>
                                          <p:spTgt spid="890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03" name="Rectangle 2"/>
          <p:cNvSpPr>
            <a:spLocks noGrp="1"/>
          </p:cNvSpPr>
          <p:nvPr>
            <p:ph type="title"/>
          </p:nvPr>
        </p:nvSpPr>
        <p:spPr/>
        <p:txBody>
          <a:bodyPr vert="horz" wrap="square" lIns="91440" tIns="45720" rIns="91440" bIns="45720" anchor="ctr"/>
          <a:lstStyle/>
          <a:p>
            <a:pPr eaLnBrk="1" hangingPunct="1"/>
            <a:r>
              <a:rPr lang="en-US" altLang="zh-CN" dirty="0" smtClean="0"/>
              <a:t>3.2.2 </a:t>
            </a:r>
            <a:r>
              <a:rPr lang="zh-CN" altLang="en-US" dirty="0"/>
              <a:t>换路定则及其初始条件</a:t>
            </a:r>
          </a:p>
        </p:txBody>
      </p:sp>
      <p:sp>
        <p:nvSpPr>
          <p:cNvPr id="1230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24</a:t>
            </a:fld>
            <a:endParaRPr lang="zh-CN" altLang="en-US" sz="1600" b="1" dirty="0">
              <a:solidFill>
                <a:srgbClr val="FFFF00"/>
              </a:solidFill>
              <a:ea typeface="宋体" panose="02010600030101010101" pitchFamily="2" charset="-122"/>
            </a:endParaRPr>
          </a:p>
        </p:txBody>
      </p:sp>
      <p:graphicFrame>
        <p:nvGraphicFramePr>
          <p:cNvPr id="384003" name="Object 3"/>
          <p:cNvGraphicFramePr/>
          <p:nvPr/>
        </p:nvGraphicFramePr>
        <p:xfrm>
          <a:off x="4716463" y="2489200"/>
          <a:ext cx="3675062" cy="2595563"/>
        </p:xfrm>
        <a:graphic>
          <a:graphicData uri="http://schemas.openxmlformats.org/presentationml/2006/ole">
            <mc:AlternateContent xmlns:mc="http://schemas.openxmlformats.org/markup-compatibility/2006">
              <mc:Choice xmlns:v="urn:schemas-microsoft-com:vml" Requires="v">
                <p:oleObj spid="_x0000_s113694" r:id="rId3" imgW="1739265" imgH="1216025" progId="Visio.Drawing.11">
                  <p:embed/>
                </p:oleObj>
              </mc:Choice>
              <mc:Fallback>
                <p:oleObj r:id="rId3" imgW="1739265" imgH="1216025" progId="Visio.Drawing.11">
                  <p:embed/>
                  <p:pic>
                    <p:nvPicPr>
                      <p:cNvPr id="0" name="图片 3127"/>
                      <p:cNvPicPr/>
                      <p:nvPr/>
                    </p:nvPicPr>
                    <p:blipFill>
                      <a:blip r:embed="rId4"/>
                      <a:stretch>
                        <a:fillRect/>
                      </a:stretch>
                    </p:blipFill>
                    <p:spPr>
                      <a:xfrm>
                        <a:off x="4716463" y="2489200"/>
                        <a:ext cx="3675062" cy="2595563"/>
                      </a:xfrm>
                      <a:prstGeom prst="rect">
                        <a:avLst/>
                      </a:prstGeom>
                      <a:noFill/>
                      <a:ln w="38100">
                        <a:noFill/>
                        <a:miter/>
                      </a:ln>
                    </p:spPr>
                  </p:pic>
                </p:oleObj>
              </mc:Fallback>
            </mc:AlternateContent>
          </a:graphicData>
        </a:graphic>
      </p:graphicFrame>
      <p:sp>
        <p:nvSpPr>
          <p:cNvPr id="384004" name="Text Box 4"/>
          <p:cNvSpPr txBox="1"/>
          <p:nvPr/>
        </p:nvSpPr>
        <p:spPr>
          <a:xfrm>
            <a:off x="539750" y="1341438"/>
            <a:ext cx="3816350" cy="485775"/>
          </a:xfrm>
          <a:prstGeom prst="rect">
            <a:avLst/>
          </a:prstGeom>
          <a:noFill/>
          <a:ln w="28575" cap="flat" cmpd="sng">
            <a:solidFill>
              <a:srgbClr val="00FFFF"/>
            </a:solidFill>
            <a:prstDash val="solid"/>
            <a:miter/>
            <a:headEnd type="none" w="med" len="med"/>
            <a:tailEnd type="none" w="med" len="med"/>
          </a:ln>
        </p:spPr>
        <p:txBody>
          <a:bodyPr lIns="198000" rIns="198000" anchor="ctr">
            <a:spAutoFit/>
          </a:bodyPr>
          <a:lstStyle/>
          <a:p>
            <a:pPr marL="342900" lvl="0" indent="-342900" eaLnBrk="1" hangingPunct="1">
              <a:spcBef>
                <a:spcPct val="50000"/>
              </a:spcBef>
            </a:pPr>
            <a:r>
              <a:rPr lang="zh-CN" altLang="en-US"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 = 0</a:t>
            </a:r>
            <a:r>
              <a:rPr lang="zh-CN" altLang="en-US"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与</a:t>
            </a:r>
            <a:r>
              <a:rPr lang="en-US" altLang="zh-CN" b="1" i="1" dirty="0">
                <a:latin typeface="Times New Roman" panose="02020603050405020304" pitchFamily="18" charset="0"/>
                <a:ea typeface="黑体" panose="02010609060101010101" pitchFamily="49" charset="-122"/>
              </a:rPr>
              <a:t>t </a:t>
            </a:r>
            <a:r>
              <a:rPr lang="en-US" altLang="zh-CN" b="1" dirty="0">
                <a:latin typeface="Times New Roman" panose="02020603050405020304" pitchFamily="18" charset="0"/>
                <a:ea typeface="黑体" panose="02010609060101010101" pitchFamily="49" charset="-122"/>
              </a:rPr>
              <a:t>= 0</a:t>
            </a:r>
            <a:r>
              <a:rPr lang="zh-CN" altLang="en-US"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的概念</a:t>
            </a:r>
          </a:p>
        </p:txBody>
      </p:sp>
      <p:sp>
        <p:nvSpPr>
          <p:cNvPr id="384005" name="Text Box 5"/>
          <p:cNvSpPr txBox="1"/>
          <p:nvPr/>
        </p:nvSpPr>
        <p:spPr>
          <a:xfrm>
            <a:off x="4645025" y="1327150"/>
            <a:ext cx="4176713" cy="457200"/>
          </a:xfrm>
          <a:prstGeom prst="rect">
            <a:avLst/>
          </a:prstGeom>
          <a:noFill/>
          <a:ln w="9525">
            <a:noFill/>
          </a:ln>
        </p:spPr>
        <p:txBody>
          <a:bodyPr lIns="198000" rIns="198000" anchor="ctr">
            <a:spAutoFit/>
          </a:bodyPr>
          <a:lstStyle/>
          <a:p>
            <a:pPr lvl="0" algn="ctr" eaLnBrk="1" hangingPunct="1">
              <a:spcBef>
                <a:spcPct val="50000"/>
              </a:spcBef>
            </a:pPr>
            <a:r>
              <a:rPr lang="zh-CN" altLang="en-US" dirty="0">
                <a:latin typeface="Times New Roman" panose="02020603050405020304" pitchFamily="18" charset="0"/>
                <a:ea typeface="黑体" panose="02010609060101010101" pitchFamily="49" charset="-122"/>
              </a:rPr>
              <a:t>认为换路在</a:t>
            </a:r>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时刻进行</a:t>
            </a:r>
          </a:p>
        </p:txBody>
      </p:sp>
      <p:graphicFrame>
        <p:nvGraphicFramePr>
          <p:cNvPr id="384006" name="Object 6"/>
          <p:cNvGraphicFramePr/>
          <p:nvPr/>
        </p:nvGraphicFramePr>
        <p:xfrm>
          <a:off x="4816475" y="2800350"/>
          <a:ext cx="3292475" cy="1212850"/>
        </p:xfrm>
        <a:graphic>
          <a:graphicData uri="http://schemas.openxmlformats.org/presentationml/2006/ole">
            <mc:AlternateContent xmlns:mc="http://schemas.openxmlformats.org/markup-compatibility/2006">
              <mc:Choice xmlns:v="urn:schemas-microsoft-com:vml" Requires="v">
                <p:oleObj spid="_x0000_s113695" r:id="rId5" imgW="1559560" imgH="577215" progId="Visio.Drawing.11">
                  <p:embed/>
                </p:oleObj>
              </mc:Choice>
              <mc:Fallback>
                <p:oleObj r:id="rId5" imgW="1559560" imgH="577215" progId="Visio.Drawing.11">
                  <p:embed/>
                  <p:pic>
                    <p:nvPicPr>
                      <p:cNvPr id="0" name="图片 3136"/>
                      <p:cNvPicPr/>
                      <p:nvPr/>
                    </p:nvPicPr>
                    <p:blipFill>
                      <a:blip r:embed="rId6"/>
                      <a:stretch>
                        <a:fillRect/>
                      </a:stretch>
                    </p:blipFill>
                    <p:spPr>
                      <a:xfrm>
                        <a:off x="4816475" y="2800350"/>
                        <a:ext cx="3292475" cy="1212850"/>
                      </a:xfrm>
                      <a:prstGeom prst="rect">
                        <a:avLst/>
                      </a:prstGeom>
                      <a:noFill/>
                      <a:ln w="38100">
                        <a:noFill/>
                        <a:miter/>
                      </a:ln>
                    </p:spPr>
                  </p:pic>
                </p:oleObj>
              </mc:Fallback>
            </mc:AlternateContent>
          </a:graphicData>
        </a:graphic>
      </p:graphicFrame>
      <p:sp>
        <p:nvSpPr>
          <p:cNvPr id="384007" name="Text Box 7"/>
          <p:cNvSpPr txBox="1"/>
          <p:nvPr/>
        </p:nvSpPr>
        <p:spPr>
          <a:xfrm>
            <a:off x="900113" y="2174875"/>
            <a:ext cx="2835275" cy="457200"/>
          </a:xfrm>
          <a:prstGeom prst="rect">
            <a:avLst/>
          </a:prstGeom>
          <a:noFill/>
          <a:ln w="9525">
            <a:noFill/>
          </a:ln>
        </p:spPr>
        <p:txBody>
          <a:bodyPr wrap="none" lIns="198000" rIns="198000" anchor="ctr">
            <a:spAutoFit/>
          </a:bodyPr>
          <a:lstStyle/>
          <a:p>
            <a:pPr lvl="0" eaLnBrk="1" hangingPunct="1"/>
            <a:r>
              <a:rPr lang="en-US" altLang="zh-CN" b="1" dirty="0">
                <a:latin typeface="Times New Roman" panose="02020603050405020304" pitchFamily="18" charset="0"/>
                <a:ea typeface="黑体" panose="02010609060101010101" pitchFamily="49" charset="-122"/>
              </a:rPr>
              <a:t>0</a:t>
            </a:r>
            <a:r>
              <a:rPr lang="zh-CN" altLang="en-US" b="1" baseline="-25000" dirty="0">
                <a:latin typeface="Times New Roman" panose="02020603050405020304" pitchFamily="18" charset="0"/>
                <a:ea typeface="黑体" panose="02010609060101010101" pitchFamily="49" charset="-122"/>
              </a:rPr>
              <a:t>－</a:t>
            </a:r>
            <a:r>
              <a:rPr lang="zh-CN" altLang="en-US" baseline="30000"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换路前一瞬间</a:t>
            </a:r>
          </a:p>
        </p:txBody>
      </p:sp>
      <p:sp>
        <p:nvSpPr>
          <p:cNvPr id="384008" name="Text Box 8"/>
          <p:cNvSpPr txBox="1"/>
          <p:nvPr/>
        </p:nvSpPr>
        <p:spPr>
          <a:xfrm>
            <a:off x="900113" y="3687763"/>
            <a:ext cx="3581400" cy="457200"/>
          </a:xfrm>
          <a:prstGeom prst="rect">
            <a:avLst/>
          </a:prstGeom>
          <a:noFill/>
          <a:ln w="9525">
            <a:noFill/>
          </a:ln>
        </p:spPr>
        <p:txBody>
          <a:bodyPr anchor="ctr">
            <a:spAutoFit/>
          </a:bodyPr>
          <a:lstStyle/>
          <a:p>
            <a:pPr lvl="0" eaLnBrk="1" hangingPunct="1"/>
            <a:r>
              <a:rPr lang="zh-CN" altLang="en-US"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0</a:t>
            </a:r>
            <a:r>
              <a:rPr lang="zh-CN" altLang="en-US" b="1" baseline="-25000" dirty="0">
                <a:latin typeface="Times New Roman" panose="02020603050405020304" pitchFamily="18" charset="0"/>
                <a:ea typeface="黑体" panose="02010609060101010101" pitchFamily="49" charset="-122"/>
              </a:rPr>
              <a:t>＋</a:t>
            </a:r>
            <a:r>
              <a:rPr lang="zh-CN" altLang="en-US" baseline="30000"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换路后一瞬间</a:t>
            </a:r>
            <a:endParaRPr lang="zh-CN" altLang="en-US" baseline="30000" dirty="0">
              <a:latin typeface="Times New Roman" panose="02020603050405020304" pitchFamily="18" charset="0"/>
              <a:ea typeface="黑体" panose="02010609060101010101" pitchFamily="49" charset="-122"/>
            </a:endParaRPr>
          </a:p>
        </p:txBody>
      </p:sp>
      <p:graphicFrame>
        <p:nvGraphicFramePr>
          <p:cNvPr id="384009" name="Object 9"/>
          <p:cNvGraphicFramePr/>
          <p:nvPr/>
        </p:nvGraphicFramePr>
        <p:xfrm>
          <a:off x="1144588" y="2867025"/>
          <a:ext cx="2501900" cy="869950"/>
        </p:xfrm>
        <a:graphic>
          <a:graphicData uri="http://schemas.openxmlformats.org/presentationml/2006/ole">
            <mc:AlternateContent xmlns:mc="http://schemas.openxmlformats.org/markup-compatibility/2006">
              <mc:Choice xmlns:v="urn:schemas-microsoft-com:vml" Requires="v">
                <p:oleObj spid="_x0000_s113696" r:id="rId7" imgW="1091565" imgH="381000" progId="Equation.3">
                  <p:embed/>
                </p:oleObj>
              </mc:Choice>
              <mc:Fallback>
                <p:oleObj r:id="rId7" imgW="1091565" imgH="381000" progId="Equation.3">
                  <p:embed/>
                  <p:pic>
                    <p:nvPicPr>
                      <p:cNvPr id="0" name="图片 3129"/>
                      <p:cNvPicPr/>
                      <p:nvPr/>
                    </p:nvPicPr>
                    <p:blipFill>
                      <a:blip r:embed="rId8"/>
                      <a:stretch>
                        <a:fillRect/>
                      </a:stretch>
                    </p:blipFill>
                    <p:spPr>
                      <a:xfrm>
                        <a:off x="1144588" y="2867025"/>
                        <a:ext cx="2501900" cy="869950"/>
                      </a:xfrm>
                      <a:prstGeom prst="rect">
                        <a:avLst/>
                      </a:prstGeom>
                      <a:noFill/>
                      <a:ln w="38100">
                        <a:noFill/>
                        <a:miter/>
                      </a:ln>
                    </p:spPr>
                  </p:pic>
                </p:oleObj>
              </mc:Fallback>
            </mc:AlternateContent>
          </a:graphicData>
        </a:graphic>
      </p:graphicFrame>
      <p:graphicFrame>
        <p:nvGraphicFramePr>
          <p:cNvPr id="384010" name="Object 10"/>
          <p:cNvGraphicFramePr/>
          <p:nvPr/>
        </p:nvGraphicFramePr>
        <p:xfrm>
          <a:off x="1154113" y="4308475"/>
          <a:ext cx="2374900" cy="823913"/>
        </p:xfrm>
        <a:graphic>
          <a:graphicData uri="http://schemas.openxmlformats.org/presentationml/2006/ole">
            <mc:AlternateContent xmlns:mc="http://schemas.openxmlformats.org/markup-compatibility/2006">
              <mc:Choice xmlns:v="urn:schemas-microsoft-com:vml" Requires="v">
                <p:oleObj spid="_x0000_s113697" r:id="rId9" imgW="1091565" imgH="381000" progId="Equation.3">
                  <p:embed/>
                </p:oleObj>
              </mc:Choice>
              <mc:Fallback>
                <p:oleObj r:id="rId9" imgW="1091565" imgH="381000" progId="Equation.3">
                  <p:embed/>
                  <p:pic>
                    <p:nvPicPr>
                      <p:cNvPr id="0" name="图片 3130"/>
                      <p:cNvPicPr/>
                      <p:nvPr/>
                    </p:nvPicPr>
                    <p:blipFill>
                      <a:blip r:embed="rId10"/>
                      <a:stretch>
                        <a:fillRect/>
                      </a:stretch>
                    </p:blipFill>
                    <p:spPr>
                      <a:xfrm>
                        <a:off x="1154113" y="4308475"/>
                        <a:ext cx="2374900" cy="823913"/>
                      </a:xfrm>
                      <a:prstGeom prst="rect">
                        <a:avLst/>
                      </a:prstGeom>
                      <a:noFill/>
                      <a:ln w="38100">
                        <a:noFill/>
                        <a:miter/>
                      </a:ln>
                    </p:spPr>
                  </p:pic>
                </p:oleObj>
              </mc:Fallback>
            </mc:AlternateContent>
          </a:graphicData>
        </a:graphic>
      </p:graphicFrame>
      <p:graphicFrame>
        <p:nvGraphicFramePr>
          <p:cNvPr id="384011" name="Object 11"/>
          <p:cNvGraphicFramePr/>
          <p:nvPr/>
        </p:nvGraphicFramePr>
        <p:xfrm>
          <a:off x="6011863" y="4606925"/>
          <a:ext cx="323850" cy="479425"/>
        </p:xfrm>
        <a:graphic>
          <a:graphicData uri="http://schemas.openxmlformats.org/presentationml/2006/ole">
            <mc:AlternateContent xmlns:mc="http://schemas.openxmlformats.org/markup-compatibility/2006">
              <mc:Choice xmlns:v="urn:schemas-microsoft-com:vml" Requires="v">
                <p:oleObj spid="_x0000_s113698" r:id="rId11" imgW="161290" imgH="230505" progId="Visio.Drawing.11">
                  <p:embed/>
                </p:oleObj>
              </mc:Choice>
              <mc:Fallback>
                <p:oleObj r:id="rId11" imgW="161290" imgH="230505" progId="Visio.Drawing.11">
                  <p:embed/>
                  <p:pic>
                    <p:nvPicPr>
                      <p:cNvPr id="0" name="图片 3131"/>
                      <p:cNvPicPr/>
                      <p:nvPr/>
                    </p:nvPicPr>
                    <p:blipFill>
                      <a:blip r:embed="rId12"/>
                      <a:stretch>
                        <a:fillRect/>
                      </a:stretch>
                    </p:blipFill>
                    <p:spPr>
                      <a:xfrm>
                        <a:off x="6011863" y="4606925"/>
                        <a:ext cx="323850" cy="479425"/>
                      </a:xfrm>
                      <a:prstGeom prst="rect">
                        <a:avLst/>
                      </a:prstGeom>
                      <a:noFill/>
                      <a:ln w="38100">
                        <a:noFill/>
                        <a:miter/>
                      </a:ln>
                    </p:spPr>
                  </p:pic>
                </p:oleObj>
              </mc:Fallback>
            </mc:AlternateContent>
          </a:graphicData>
        </a:graphic>
      </p:graphicFrame>
      <p:graphicFrame>
        <p:nvGraphicFramePr>
          <p:cNvPr id="384012" name="Object 12"/>
          <p:cNvGraphicFramePr/>
          <p:nvPr/>
        </p:nvGraphicFramePr>
        <p:xfrm>
          <a:off x="6516688" y="4606925"/>
          <a:ext cx="323850" cy="479425"/>
        </p:xfrm>
        <a:graphic>
          <a:graphicData uri="http://schemas.openxmlformats.org/presentationml/2006/ole">
            <mc:AlternateContent xmlns:mc="http://schemas.openxmlformats.org/markup-compatibility/2006">
              <mc:Choice xmlns:v="urn:schemas-microsoft-com:vml" Requires="v">
                <p:oleObj spid="_x0000_s113699" r:id="rId13" imgW="161290" imgH="230505" progId="Visio.Drawing.11">
                  <p:embed/>
                </p:oleObj>
              </mc:Choice>
              <mc:Fallback>
                <p:oleObj r:id="rId13" imgW="161290" imgH="230505" progId="Visio.Drawing.11">
                  <p:embed/>
                  <p:pic>
                    <p:nvPicPr>
                      <p:cNvPr id="0" name="图片 3140"/>
                      <p:cNvPicPr/>
                      <p:nvPr/>
                    </p:nvPicPr>
                    <p:blipFill>
                      <a:blip r:embed="rId14"/>
                      <a:stretch>
                        <a:fillRect/>
                      </a:stretch>
                    </p:blipFill>
                    <p:spPr>
                      <a:xfrm>
                        <a:off x="6516688" y="4606925"/>
                        <a:ext cx="323850" cy="479425"/>
                      </a:xfrm>
                      <a:prstGeom prst="rect">
                        <a:avLst/>
                      </a:prstGeom>
                      <a:noFill/>
                      <a:ln w="38100">
                        <a:noFill/>
                        <a:miter/>
                      </a:ln>
                    </p:spPr>
                  </p:pic>
                </p:oleObj>
              </mc:Fallback>
            </mc:AlternateContent>
          </a:graphicData>
        </a:graphic>
      </p:graphicFrame>
      <p:graphicFrame>
        <p:nvGraphicFramePr>
          <p:cNvPr id="384013" name="Object 13"/>
          <p:cNvGraphicFramePr/>
          <p:nvPr/>
        </p:nvGraphicFramePr>
        <p:xfrm>
          <a:off x="4816475" y="3454400"/>
          <a:ext cx="1627188" cy="1052513"/>
        </p:xfrm>
        <a:graphic>
          <a:graphicData uri="http://schemas.openxmlformats.org/presentationml/2006/ole">
            <mc:AlternateContent xmlns:mc="http://schemas.openxmlformats.org/markup-compatibility/2006">
              <mc:Choice xmlns:v="urn:schemas-microsoft-com:vml" Requires="v">
                <p:oleObj spid="_x0000_s113700" r:id="rId15" imgW="770890" imgH="497205" progId="Visio.Drawing.11">
                  <p:embed/>
                </p:oleObj>
              </mc:Choice>
              <mc:Fallback>
                <p:oleObj r:id="rId15" imgW="770890" imgH="497205" progId="Visio.Drawing.11">
                  <p:embed/>
                  <p:pic>
                    <p:nvPicPr>
                      <p:cNvPr id="0" name="图片 3135"/>
                      <p:cNvPicPr/>
                      <p:nvPr/>
                    </p:nvPicPr>
                    <p:blipFill>
                      <a:blip r:embed="rId16"/>
                      <a:stretch>
                        <a:fillRect/>
                      </a:stretch>
                    </p:blipFill>
                    <p:spPr>
                      <a:xfrm>
                        <a:off x="4816475" y="3454400"/>
                        <a:ext cx="1627188" cy="1052513"/>
                      </a:xfrm>
                      <a:prstGeom prst="rect">
                        <a:avLst/>
                      </a:prstGeom>
                      <a:noFill/>
                      <a:ln w="38100">
                        <a:noFill/>
                        <a:miter/>
                      </a:ln>
                    </p:spPr>
                  </p:pic>
                </p:oleObj>
              </mc:Fallback>
            </mc:AlternateContent>
          </a:graphicData>
        </a:graphic>
      </p:graphicFrame>
      <p:graphicFrame>
        <p:nvGraphicFramePr>
          <p:cNvPr id="384014" name="Object 14"/>
          <p:cNvGraphicFramePr/>
          <p:nvPr/>
        </p:nvGraphicFramePr>
        <p:xfrm>
          <a:off x="5724525" y="1989138"/>
          <a:ext cx="738188" cy="1576387"/>
        </p:xfrm>
        <a:graphic>
          <a:graphicData uri="http://schemas.openxmlformats.org/presentationml/2006/ole">
            <mc:AlternateContent xmlns:mc="http://schemas.openxmlformats.org/markup-compatibility/2006">
              <mc:Choice xmlns:v="urn:schemas-microsoft-com:vml" Requires="v">
                <p:oleObj spid="_x0000_s113701" r:id="rId17" imgW="358775" imgH="745490" progId="Visio.Drawing.11">
                  <p:embed/>
                </p:oleObj>
              </mc:Choice>
              <mc:Fallback>
                <p:oleObj r:id="rId17" imgW="358775" imgH="745490" progId="Visio.Drawing.11">
                  <p:embed/>
                  <p:pic>
                    <p:nvPicPr>
                      <p:cNvPr id="0" name="图片 3132"/>
                      <p:cNvPicPr/>
                      <p:nvPr/>
                    </p:nvPicPr>
                    <p:blipFill>
                      <a:blip r:embed="rId18"/>
                      <a:stretch>
                        <a:fillRect/>
                      </a:stretch>
                    </p:blipFill>
                    <p:spPr>
                      <a:xfrm>
                        <a:off x="5724525" y="1989138"/>
                        <a:ext cx="738188" cy="1576387"/>
                      </a:xfrm>
                      <a:prstGeom prst="rect">
                        <a:avLst/>
                      </a:prstGeom>
                      <a:noFill/>
                      <a:ln w="38100">
                        <a:noFill/>
                        <a:miter/>
                      </a:ln>
                    </p:spPr>
                  </p:pic>
                </p:oleObj>
              </mc:Fallback>
            </mc:AlternateContent>
          </a:graphicData>
        </a:graphic>
      </p:graphicFrame>
      <p:graphicFrame>
        <p:nvGraphicFramePr>
          <p:cNvPr id="384015" name="Object 15"/>
          <p:cNvGraphicFramePr/>
          <p:nvPr/>
        </p:nvGraphicFramePr>
        <p:xfrm>
          <a:off x="6329363" y="3208338"/>
          <a:ext cx="1443037" cy="1287462"/>
        </p:xfrm>
        <a:graphic>
          <a:graphicData uri="http://schemas.openxmlformats.org/presentationml/2006/ole">
            <mc:AlternateContent xmlns:mc="http://schemas.openxmlformats.org/markup-compatibility/2006">
              <mc:Choice xmlns:v="urn:schemas-microsoft-com:vml" Requires="v">
                <p:oleObj spid="_x0000_s113702" r:id="rId19" imgW="690245" imgH="612775" progId="Visio.Drawing.11">
                  <p:embed/>
                </p:oleObj>
              </mc:Choice>
              <mc:Fallback>
                <p:oleObj r:id="rId19" imgW="690245" imgH="612775" progId="Visio.Drawing.11">
                  <p:embed/>
                  <p:pic>
                    <p:nvPicPr>
                      <p:cNvPr id="0" name="图片 3133"/>
                      <p:cNvPicPr/>
                      <p:nvPr/>
                    </p:nvPicPr>
                    <p:blipFill>
                      <a:blip r:embed="rId20"/>
                      <a:stretch>
                        <a:fillRect/>
                      </a:stretch>
                    </p:blipFill>
                    <p:spPr>
                      <a:xfrm>
                        <a:off x="6329363" y="3208338"/>
                        <a:ext cx="1443037" cy="1287462"/>
                      </a:xfrm>
                      <a:prstGeom prst="rect">
                        <a:avLst/>
                      </a:prstGeom>
                      <a:noFill/>
                      <a:ln w="38100">
                        <a:noFill/>
                        <a:miter/>
                      </a:ln>
                    </p:spPr>
                  </p:pic>
                </p:oleObj>
              </mc:Fallback>
            </mc:AlternateContent>
          </a:graphicData>
        </a:graphic>
      </p:graphicFrame>
      <p:graphicFrame>
        <p:nvGraphicFramePr>
          <p:cNvPr id="384016" name="Object 16"/>
          <p:cNvGraphicFramePr/>
          <p:nvPr/>
        </p:nvGraphicFramePr>
        <p:xfrm>
          <a:off x="6372225" y="1987550"/>
          <a:ext cx="1212850" cy="1571625"/>
        </p:xfrm>
        <a:graphic>
          <a:graphicData uri="http://schemas.openxmlformats.org/presentationml/2006/ole">
            <mc:AlternateContent xmlns:mc="http://schemas.openxmlformats.org/markup-compatibility/2006">
              <mc:Choice xmlns:v="urn:schemas-microsoft-com:vml" Requires="v">
                <p:oleObj spid="_x0000_s113703" r:id="rId21" imgW="582930" imgH="745490" progId="Visio.Drawing.11">
                  <p:embed/>
                </p:oleObj>
              </mc:Choice>
              <mc:Fallback>
                <p:oleObj r:id="rId21" imgW="582930" imgH="745490" progId="Visio.Drawing.11">
                  <p:embed/>
                  <p:pic>
                    <p:nvPicPr>
                      <p:cNvPr id="0" name="图片 3139"/>
                      <p:cNvPicPr/>
                      <p:nvPr/>
                    </p:nvPicPr>
                    <p:blipFill>
                      <a:blip r:embed="rId22"/>
                      <a:stretch>
                        <a:fillRect/>
                      </a:stretch>
                    </p:blipFill>
                    <p:spPr>
                      <a:xfrm>
                        <a:off x="6372225" y="1987550"/>
                        <a:ext cx="1212850" cy="1571625"/>
                      </a:xfrm>
                      <a:prstGeom prst="rect">
                        <a:avLst/>
                      </a:prstGeom>
                      <a:noFill/>
                      <a:ln w="38100">
                        <a:noFill/>
                        <a:miter/>
                      </a:ln>
                    </p:spPr>
                  </p:pic>
                </p:oleObj>
              </mc:Fallback>
            </mc:AlternateContent>
          </a:graphicData>
        </a:graphic>
      </p:graphicFrame>
      <p:graphicFrame>
        <p:nvGraphicFramePr>
          <p:cNvPr id="384017" name="Object 17"/>
          <p:cNvGraphicFramePr/>
          <p:nvPr/>
        </p:nvGraphicFramePr>
        <p:xfrm>
          <a:off x="6499225" y="1989138"/>
          <a:ext cx="233363" cy="474662"/>
        </p:xfrm>
        <a:graphic>
          <a:graphicData uri="http://schemas.openxmlformats.org/presentationml/2006/ole">
            <mc:AlternateContent xmlns:mc="http://schemas.openxmlformats.org/markup-compatibility/2006">
              <mc:Choice xmlns:v="urn:schemas-microsoft-com:vml" Requires="v">
                <p:oleObj spid="_x0000_s113704" r:id="rId23" imgW="116840" imgH="230505" progId="Visio.Drawing.11">
                  <p:embed/>
                </p:oleObj>
              </mc:Choice>
              <mc:Fallback>
                <p:oleObj r:id="rId23" imgW="116840" imgH="230505" progId="Visio.Drawing.11">
                  <p:embed/>
                  <p:pic>
                    <p:nvPicPr>
                      <p:cNvPr id="0" name="图片 3128"/>
                      <p:cNvPicPr/>
                      <p:nvPr/>
                    </p:nvPicPr>
                    <p:blipFill>
                      <a:blip r:embed="rId24"/>
                      <a:stretch>
                        <a:fillRect/>
                      </a:stretch>
                    </p:blipFill>
                    <p:spPr>
                      <a:xfrm>
                        <a:off x="6499225" y="1989138"/>
                        <a:ext cx="233363" cy="474662"/>
                      </a:xfrm>
                      <a:prstGeom prst="rect">
                        <a:avLst/>
                      </a:prstGeom>
                      <a:noFill/>
                      <a:ln w="38100">
                        <a:noFill/>
                        <a:miter/>
                      </a:ln>
                    </p:spPr>
                  </p:pic>
                </p:oleObj>
              </mc:Fallback>
            </mc:AlternateContent>
          </a:graphicData>
        </a:graphic>
      </p:graphicFrame>
      <p:graphicFrame>
        <p:nvGraphicFramePr>
          <p:cNvPr id="384018" name="Object 18"/>
          <p:cNvGraphicFramePr/>
          <p:nvPr/>
        </p:nvGraphicFramePr>
        <p:xfrm>
          <a:off x="5081588" y="3879850"/>
          <a:ext cx="3090862" cy="673100"/>
        </p:xfrm>
        <a:graphic>
          <a:graphicData uri="http://schemas.openxmlformats.org/presentationml/2006/ole">
            <mc:AlternateContent xmlns:mc="http://schemas.openxmlformats.org/markup-compatibility/2006">
              <mc:Choice xmlns:v="urn:schemas-microsoft-com:vml" Requires="v">
                <p:oleObj spid="_x0000_s113705" r:id="rId25" imgW="1461135" imgH="319405" progId="Visio.Drawing.11">
                  <p:embed/>
                </p:oleObj>
              </mc:Choice>
              <mc:Fallback>
                <p:oleObj r:id="rId25" imgW="1461135" imgH="319405" progId="Visio.Drawing.11">
                  <p:embed/>
                  <p:pic>
                    <p:nvPicPr>
                      <p:cNvPr id="0" name="图片 3141"/>
                      <p:cNvPicPr/>
                      <p:nvPr/>
                    </p:nvPicPr>
                    <p:blipFill>
                      <a:blip r:embed="rId26"/>
                      <a:stretch>
                        <a:fillRect/>
                      </a:stretch>
                    </p:blipFill>
                    <p:spPr>
                      <a:xfrm>
                        <a:off x="5081588" y="3879850"/>
                        <a:ext cx="3090862" cy="673100"/>
                      </a:xfrm>
                      <a:prstGeom prst="rect">
                        <a:avLst/>
                      </a:prstGeom>
                      <a:noFill/>
                      <a:ln w="38100">
                        <a:noFill/>
                        <a:miter/>
                      </a:ln>
                    </p:spPr>
                  </p:pic>
                </p:oleObj>
              </mc:Fallback>
            </mc:AlternateContent>
          </a:graphicData>
        </a:graphic>
      </p:graphicFrame>
      <p:graphicFrame>
        <p:nvGraphicFramePr>
          <p:cNvPr id="384019" name="Object 19"/>
          <p:cNvGraphicFramePr/>
          <p:nvPr/>
        </p:nvGraphicFramePr>
        <p:xfrm>
          <a:off x="6372225" y="3597275"/>
          <a:ext cx="1982788" cy="479425"/>
        </p:xfrm>
        <a:graphic>
          <a:graphicData uri="http://schemas.openxmlformats.org/presentationml/2006/ole">
            <mc:AlternateContent xmlns:mc="http://schemas.openxmlformats.org/markup-compatibility/2006">
              <mc:Choice xmlns:v="urn:schemas-microsoft-com:vml" Requires="v">
                <p:oleObj spid="_x0000_s113706" r:id="rId27" imgW="941070" imgH="230505" progId="Visio.Drawing.11">
                  <p:embed/>
                </p:oleObj>
              </mc:Choice>
              <mc:Fallback>
                <p:oleObj r:id="rId27" imgW="941070" imgH="230505" progId="Visio.Drawing.11">
                  <p:embed/>
                  <p:pic>
                    <p:nvPicPr>
                      <p:cNvPr id="0" name="图片 3134"/>
                      <p:cNvPicPr/>
                      <p:nvPr/>
                    </p:nvPicPr>
                    <p:blipFill>
                      <a:blip r:embed="rId28"/>
                      <a:stretch>
                        <a:fillRect/>
                      </a:stretch>
                    </p:blipFill>
                    <p:spPr>
                      <a:xfrm>
                        <a:off x="6372225" y="3597275"/>
                        <a:ext cx="1982788" cy="479425"/>
                      </a:xfrm>
                      <a:prstGeom prst="rect">
                        <a:avLst/>
                      </a:prstGeom>
                      <a:noFill/>
                      <a:ln w="38100">
                        <a:noFill/>
                        <a:miter/>
                      </a:ln>
                    </p:spPr>
                  </p:pic>
                </p:oleObj>
              </mc:Fallback>
            </mc:AlternateContent>
          </a:graphicData>
        </a:graphic>
      </p:graphicFrame>
      <p:sp>
        <p:nvSpPr>
          <p:cNvPr id="384020" name="Text Box 20"/>
          <p:cNvSpPr txBox="1"/>
          <p:nvPr/>
        </p:nvSpPr>
        <p:spPr>
          <a:xfrm>
            <a:off x="250825" y="5157788"/>
            <a:ext cx="8675688" cy="457200"/>
          </a:xfrm>
          <a:prstGeom prst="rect">
            <a:avLst/>
          </a:prstGeom>
          <a:noFill/>
          <a:ln w="9525">
            <a:noFill/>
          </a:ln>
        </p:spPr>
        <p:txBody>
          <a:bodyPr anchor="ctr">
            <a:spAutoFit/>
          </a:bodyPr>
          <a:lstStyle/>
          <a:p>
            <a:pPr lvl="0" eaLnBrk="0" hangingPunct="0"/>
            <a:r>
              <a:rPr lang="zh-CN" altLang="en-US" dirty="0">
                <a:latin typeface="Times New Roman" panose="02020603050405020304" pitchFamily="18" charset="0"/>
                <a:ea typeface="黑体" panose="02010609060101010101" pitchFamily="49" charset="-122"/>
              </a:rPr>
              <a:t>初始条件</a:t>
            </a:r>
            <a:r>
              <a:rPr lang="en-US" altLang="zh-CN"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initial condition</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为 </a:t>
            </a:r>
            <a:r>
              <a:rPr lang="en-US" altLang="zh-CN" b="1" i="1" dirty="0">
                <a:solidFill>
                  <a:srgbClr val="FF0000"/>
                </a:solidFill>
                <a:latin typeface="Times New Roman" panose="02020603050405020304" pitchFamily="18" charset="0"/>
                <a:ea typeface="黑体" panose="02010609060101010101" pitchFamily="49" charset="-122"/>
              </a:rPr>
              <a:t>t</a:t>
            </a:r>
            <a:r>
              <a:rPr lang="en-US" altLang="zh-CN" b="1" dirty="0">
                <a:solidFill>
                  <a:srgbClr val="FF0000"/>
                </a:solidFill>
                <a:latin typeface="Times New Roman" panose="02020603050405020304" pitchFamily="18" charset="0"/>
                <a:ea typeface="黑体" panose="02010609060101010101" pitchFamily="49" charset="-122"/>
              </a:rPr>
              <a:t>=0</a:t>
            </a:r>
            <a:r>
              <a:rPr lang="en-US" altLang="zh-CN" b="1" baseline="-25000" dirty="0">
                <a:solidFill>
                  <a:srgbClr val="FF0000"/>
                </a:solidFill>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时</a:t>
            </a:r>
            <a:r>
              <a:rPr lang="en-US" altLang="zh-CN" b="1" i="1" dirty="0">
                <a:latin typeface="Times New Roman" panose="02020603050405020304" pitchFamily="18" charset="0"/>
                <a:ea typeface="黑体" panose="02010609060101010101" pitchFamily="49" charset="-122"/>
              </a:rPr>
              <a:t>u </a:t>
            </a:r>
            <a:r>
              <a:rPr lang="zh-CN" altLang="en-US"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i</a:t>
            </a:r>
            <a:r>
              <a:rPr lang="en-US" altLang="zh-CN" i="1"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的值，也称为</a:t>
            </a:r>
            <a:r>
              <a:rPr lang="zh-CN" altLang="en-US" dirty="0">
                <a:solidFill>
                  <a:srgbClr val="FF0000"/>
                </a:solidFill>
                <a:latin typeface="Times New Roman" panose="02020603050405020304" pitchFamily="18" charset="0"/>
                <a:ea typeface="黑体" panose="02010609060101010101" pitchFamily="49" charset="-122"/>
              </a:rPr>
              <a:t>初始值</a:t>
            </a:r>
            <a:r>
              <a:rPr lang="zh-CN" altLang="en-US" dirty="0">
                <a:latin typeface="Times New Roman" panose="02020603050405020304" pitchFamily="18" charset="0"/>
                <a:ea typeface="黑体" panose="020106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4004"/>
                                        </p:tgtEl>
                                        <p:attrNameLst>
                                          <p:attrName>style.visibility</p:attrName>
                                        </p:attrNameLst>
                                      </p:cBhvr>
                                      <p:to>
                                        <p:strVal val="visible"/>
                                      </p:to>
                                    </p:set>
                                    <p:animEffect transition="in" filter="wipe(left)">
                                      <p:cBhvr>
                                        <p:cTn id="7" dur="500"/>
                                        <p:tgtEl>
                                          <p:spTgt spid="38400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4005">
                                            <p:txEl>
                                              <p:pRg st="0" end="0"/>
                                            </p:txEl>
                                          </p:spTgt>
                                        </p:tgtEl>
                                        <p:attrNameLst>
                                          <p:attrName>style.visibility</p:attrName>
                                        </p:attrNameLst>
                                      </p:cBhvr>
                                      <p:to>
                                        <p:strVal val="visible"/>
                                      </p:to>
                                    </p:set>
                                    <p:animEffect transition="in" filter="wipe(left)">
                                      <p:cBhvr>
                                        <p:cTn id="12" dur="500"/>
                                        <p:tgtEl>
                                          <p:spTgt spid="38400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84003"/>
                                        </p:tgtEl>
                                        <p:attrNameLst>
                                          <p:attrName>style.visibility</p:attrName>
                                        </p:attrNameLst>
                                      </p:cBhvr>
                                      <p:to>
                                        <p:strVal val="visible"/>
                                      </p:to>
                                    </p:set>
                                    <p:animEffect transition="in" filter="dissolve">
                                      <p:cBhvr>
                                        <p:cTn id="17" dur="500"/>
                                        <p:tgtEl>
                                          <p:spTgt spid="38400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84006"/>
                                        </p:tgtEl>
                                        <p:attrNameLst>
                                          <p:attrName>style.visibility</p:attrName>
                                        </p:attrNameLst>
                                      </p:cBhvr>
                                      <p:to>
                                        <p:strVal val="visible"/>
                                      </p:to>
                                    </p:set>
                                    <p:anim calcmode="lin" valueType="num">
                                      <p:cBhvr additive="base">
                                        <p:cTn id="22" dur="500" fill="hold"/>
                                        <p:tgtEl>
                                          <p:spTgt spid="384006"/>
                                        </p:tgtEl>
                                        <p:attrNameLst>
                                          <p:attrName>ppt_x</p:attrName>
                                        </p:attrNameLst>
                                      </p:cBhvr>
                                      <p:tavLst>
                                        <p:tav tm="0">
                                          <p:val>
                                            <p:strVal val="0-#ppt_w/2"/>
                                          </p:val>
                                        </p:tav>
                                        <p:tav tm="100000">
                                          <p:val>
                                            <p:strVal val="#ppt_x"/>
                                          </p:val>
                                        </p:tav>
                                      </p:tavLst>
                                    </p:anim>
                                    <p:anim calcmode="lin" valueType="num">
                                      <p:cBhvr additive="base">
                                        <p:cTn id="23" dur="500" fill="hold"/>
                                        <p:tgtEl>
                                          <p:spTgt spid="38400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84007">
                                            <p:txEl>
                                              <p:pRg st="0" end="0"/>
                                            </p:txEl>
                                          </p:spTgt>
                                        </p:tgtEl>
                                        <p:attrNameLst>
                                          <p:attrName>style.visibility</p:attrName>
                                        </p:attrNameLst>
                                      </p:cBhvr>
                                      <p:to>
                                        <p:strVal val="visible"/>
                                      </p:to>
                                    </p:set>
                                    <p:animEffect transition="in" filter="wipe(left)">
                                      <p:cBhvr>
                                        <p:cTn id="28" dur="500"/>
                                        <p:tgtEl>
                                          <p:spTgt spid="38400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84011"/>
                                        </p:tgtEl>
                                        <p:attrNameLst>
                                          <p:attrName>style.visibility</p:attrName>
                                        </p:attrNameLst>
                                      </p:cBhvr>
                                      <p:to>
                                        <p:strVal val="visible"/>
                                      </p:to>
                                    </p:set>
                                    <p:anim calcmode="lin" valueType="num">
                                      <p:cBhvr additive="base">
                                        <p:cTn id="33" dur="500" fill="hold"/>
                                        <p:tgtEl>
                                          <p:spTgt spid="384011"/>
                                        </p:tgtEl>
                                        <p:attrNameLst>
                                          <p:attrName>ppt_x</p:attrName>
                                        </p:attrNameLst>
                                      </p:cBhvr>
                                      <p:tavLst>
                                        <p:tav tm="0">
                                          <p:val>
                                            <p:strVal val="0-#ppt_w/2"/>
                                          </p:val>
                                        </p:tav>
                                        <p:tav tm="100000">
                                          <p:val>
                                            <p:strVal val="#ppt_x"/>
                                          </p:val>
                                        </p:tav>
                                      </p:tavLst>
                                    </p:anim>
                                    <p:anim calcmode="lin" valueType="num">
                                      <p:cBhvr additive="base">
                                        <p:cTn id="34" dur="500" fill="hold"/>
                                        <p:tgtEl>
                                          <p:spTgt spid="3840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84008">
                                            <p:txEl>
                                              <p:pRg st="0" end="0"/>
                                            </p:txEl>
                                          </p:spTgt>
                                        </p:tgtEl>
                                        <p:attrNameLst>
                                          <p:attrName>style.visibility</p:attrName>
                                        </p:attrNameLst>
                                      </p:cBhvr>
                                      <p:to>
                                        <p:strVal val="visible"/>
                                      </p:to>
                                    </p:set>
                                    <p:animEffect transition="in" filter="wipe(left)">
                                      <p:cBhvr>
                                        <p:cTn id="39" dur="500"/>
                                        <p:tgtEl>
                                          <p:spTgt spid="384008">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nodeType="clickEffect">
                                  <p:stCondLst>
                                    <p:cond delay="0"/>
                                  </p:stCondLst>
                                  <p:childTnLst>
                                    <p:set>
                                      <p:cBhvr>
                                        <p:cTn id="43" dur="1" fill="hold">
                                          <p:stCondLst>
                                            <p:cond delay="0"/>
                                          </p:stCondLst>
                                        </p:cTn>
                                        <p:tgtEl>
                                          <p:spTgt spid="384012"/>
                                        </p:tgtEl>
                                        <p:attrNameLst>
                                          <p:attrName>style.visibility</p:attrName>
                                        </p:attrNameLst>
                                      </p:cBhvr>
                                      <p:to>
                                        <p:strVal val="visible"/>
                                      </p:to>
                                    </p:set>
                                    <p:anim calcmode="lin" valueType="num">
                                      <p:cBhvr additive="base">
                                        <p:cTn id="44" dur="500" fill="hold"/>
                                        <p:tgtEl>
                                          <p:spTgt spid="384012"/>
                                        </p:tgtEl>
                                        <p:attrNameLst>
                                          <p:attrName>ppt_x</p:attrName>
                                        </p:attrNameLst>
                                      </p:cBhvr>
                                      <p:tavLst>
                                        <p:tav tm="0">
                                          <p:val>
                                            <p:strVal val="1+#ppt_w/2"/>
                                          </p:val>
                                        </p:tav>
                                        <p:tav tm="100000">
                                          <p:val>
                                            <p:strVal val="#ppt_x"/>
                                          </p:val>
                                        </p:tav>
                                      </p:tavLst>
                                    </p:anim>
                                    <p:anim calcmode="lin" valueType="num">
                                      <p:cBhvr additive="base">
                                        <p:cTn id="45" dur="500" fill="hold"/>
                                        <p:tgtEl>
                                          <p:spTgt spid="384012"/>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84009"/>
                                        </p:tgtEl>
                                        <p:attrNameLst>
                                          <p:attrName>style.visibility</p:attrName>
                                        </p:attrNameLst>
                                      </p:cBhvr>
                                      <p:to>
                                        <p:strVal val="visible"/>
                                      </p:to>
                                    </p:set>
                                    <p:animEffect transition="in" filter="wipe(left)">
                                      <p:cBhvr>
                                        <p:cTn id="50" dur="500"/>
                                        <p:tgtEl>
                                          <p:spTgt spid="38400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84013"/>
                                        </p:tgtEl>
                                        <p:attrNameLst>
                                          <p:attrName>style.visibility</p:attrName>
                                        </p:attrNameLst>
                                      </p:cBhvr>
                                      <p:to>
                                        <p:strVal val="visible"/>
                                      </p:to>
                                    </p:set>
                                    <p:animEffect transition="in" filter="wipe(left)">
                                      <p:cBhvr>
                                        <p:cTn id="55" dur="500"/>
                                        <p:tgtEl>
                                          <p:spTgt spid="384013"/>
                                        </p:tgtEl>
                                      </p:cBhvr>
                                    </p:animEffect>
                                  </p:childTnLst>
                                </p:cTn>
                              </p:par>
                            </p:childTnLst>
                          </p:cTn>
                        </p:par>
                        <p:par>
                          <p:cTn id="56" fill="hold">
                            <p:stCondLst>
                              <p:cond delay="500"/>
                            </p:stCondLst>
                            <p:childTnLst>
                              <p:par>
                                <p:cTn id="57" presetID="22" presetClass="entr" presetSubtype="4" fill="hold" nodeType="afterEffect">
                                  <p:stCondLst>
                                    <p:cond delay="0"/>
                                  </p:stCondLst>
                                  <p:childTnLst>
                                    <p:set>
                                      <p:cBhvr>
                                        <p:cTn id="58" dur="1" fill="hold">
                                          <p:stCondLst>
                                            <p:cond delay="0"/>
                                          </p:stCondLst>
                                        </p:cTn>
                                        <p:tgtEl>
                                          <p:spTgt spid="384014"/>
                                        </p:tgtEl>
                                        <p:attrNameLst>
                                          <p:attrName>style.visibility</p:attrName>
                                        </p:attrNameLst>
                                      </p:cBhvr>
                                      <p:to>
                                        <p:strVal val="visible"/>
                                      </p:to>
                                    </p:set>
                                    <p:animEffect transition="in" filter="wipe(down)">
                                      <p:cBhvr>
                                        <p:cTn id="59" dur="500"/>
                                        <p:tgtEl>
                                          <p:spTgt spid="384014"/>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84010"/>
                                        </p:tgtEl>
                                        <p:attrNameLst>
                                          <p:attrName>style.visibility</p:attrName>
                                        </p:attrNameLst>
                                      </p:cBhvr>
                                      <p:to>
                                        <p:strVal val="visible"/>
                                      </p:to>
                                    </p:set>
                                    <p:animEffect transition="in" filter="wipe(left)">
                                      <p:cBhvr>
                                        <p:cTn id="64" dur="500"/>
                                        <p:tgtEl>
                                          <p:spTgt spid="38401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nodeType="clickEffect">
                                  <p:stCondLst>
                                    <p:cond delay="0"/>
                                  </p:stCondLst>
                                  <p:childTnLst>
                                    <p:set>
                                      <p:cBhvr>
                                        <p:cTn id="68" dur="1" fill="hold">
                                          <p:stCondLst>
                                            <p:cond delay="0"/>
                                          </p:stCondLst>
                                        </p:cTn>
                                        <p:tgtEl>
                                          <p:spTgt spid="384015"/>
                                        </p:tgtEl>
                                        <p:attrNameLst>
                                          <p:attrName>style.visibility</p:attrName>
                                        </p:attrNameLst>
                                      </p:cBhvr>
                                      <p:to>
                                        <p:strVal val="visible"/>
                                      </p:to>
                                    </p:set>
                                    <p:animEffect transition="in" filter="wipe(right)">
                                      <p:cBhvr>
                                        <p:cTn id="69" dur="500"/>
                                        <p:tgtEl>
                                          <p:spTgt spid="384015"/>
                                        </p:tgtEl>
                                      </p:cBhvr>
                                    </p:animEffect>
                                  </p:childTnLst>
                                </p:cTn>
                              </p:par>
                            </p:childTnLst>
                          </p:cTn>
                        </p:par>
                        <p:par>
                          <p:cTn id="70" fill="hold">
                            <p:stCondLst>
                              <p:cond delay="500"/>
                            </p:stCondLst>
                            <p:childTnLst>
                              <p:par>
                                <p:cTn id="71" presetID="22" presetClass="entr" presetSubtype="4" fill="hold" nodeType="afterEffect">
                                  <p:stCondLst>
                                    <p:cond delay="0"/>
                                  </p:stCondLst>
                                  <p:childTnLst>
                                    <p:set>
                                      <p:cBhvr>
                                        <p:cTn id="72" dur="1" fill="hold">
                                          <p:stCondLst>
                                            <p:cond delay="0"/>
                                          </p:stCondLst>
                                        </p:cTn>
                                        <p:tgtEl>
                                          <p:spTgt spid="384016"/>
                                        </p:tgtEl>
                                        <p:attrNameLst>
                                          <p:attrName>style.visibility</p:attrName>
                                        </p:attrNameLst>
                                      </p:cBhvr>
                                      <p:to>
                                        <p:strVal val="visible"/>
                                      </p:to>
                                    </p:set>
                                    <p:animEffect transition="in" filter="wipe(down)">
                                      <p:cBhvr>
                                        <p:cTn id="73" dur="500"/>
                                        <p:tgtEl>
                                          <p:spTgt spid="38401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384017"/>
                                        </p:tgtEl>
                                        <p:attrNameLst>
                                          <p:attrName>style.visibility</p:attrName>
                                        </p:attrNameLst>
                                      </p:cBhvr>
                                      <p:to>
                                        <p:strVal val="visible"/>
                                      </p:to>
                                    </p:set>
                                    <p:animEffect transition="in" filter="wipe(left)">
                                      <p:cBhvr>
                                        <p:cTn id="78" dur="500"/>
                                        <p:tgtEl>
                                          <p:spTgt spid="38401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84018"/>
                                        </p:tgtEl>
                                        <p:attrNameLst>
                                          <p:attrName>style.visibility</p:attrName>
                                        </p:attrNameLst>
                                      </p:cBhvr>
                                      <p:to>
                                        <p:strVal val="visible"/>
                                      </p:to>
                                    </p:set>
                                    <p:animEffect transition="in" filter="wipe(left)">
                                      <p:cBhvr>
                                        <p:cTn id="83" dur="500"/>
                                        <p:tgtEl>
                                          <p:spTgt spid="384018"/>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nodeType="clickEffect">
                                  <p:stCondLst>
                                    <p:cond delay="0"/>
                                  </p:stCondLst>
                                  <p:childTnLst>
                                    <p:set>
                                      <p:cBhvr>
                                        <p:cTn id="87" dur="1" fill="hold">
                                          <p:stCondLst>
                                            <p:cond delay="0"/>
                                          </p:stCondLst>
                                        </p:cTn>
                                        <p:tgtEl>
                                          <p:spTgt spid="384019"/>
                                        </p:tgtEl>
                                        <p:attrNameLst>
                                          <p:attrName>style.visibility</p:attrName>
                                        </p:attrNameLst>
                                      </p:cBhvr>
                                      <p:to>
                                        <p:strVal val="visible"/>
                                      </p:to>
                                    </p:set>
                                    <p:animEffect transition="in" filter="wipe(left)">
                                      <p:cBhvr>
                                        <p:cTn id="88" dur="500"/>
                                        <p:tgtEl>
                                          <p:spTgt spid="384019"/>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384020">
                                            <p:txEl>
                                              <p:pRg st="0" end="0"/>
                                            </p:txEl>
                                          </p:spTgt>
                                        </p:tgtEl>
                                        <p:attrNameLst>
                                          <p:attrName>style.visibility</p:attrName>
                                        </p:attrNameLst>
                                      </p:cBhvr>
                                      <p:to>
                                        <p:strVal val="visible"/>
                                      </p:to>
                                    </p:set>
                                    <p:animEffect transition="in" filter="wipe(left)">
                                      <p:cBhvr>
                                        <p:cTn id="93" dur="500"/>
                                        <p:tgtEl>
                                          <p:spTgt spid="3840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4" grpId="0" animBg="1"/>
      <p:bldP spid="384005" grpId="0" build="p"/>
      <p:bldP spid="384007" grpId="0" build="p"/>
      <p:bldP spid="384008" grpId="0" build="p"/>
      <p:bldP spid="384020"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p:cNvSpPr>
          <p:nvPr>
            <p:ph type="title"/>
          </p:nvPr>
        </p:nvSpPr>
        <p:spPr/>
        <p:txBody>
          <a:bodyPr vert="horz" wrap="square" lIns="91440" tIns="45720" rIns="91440" bIns="45720" anchor="ctr"/>
          <a:lstStyle/>
          <a:p>
            <a:pPr eaLnBrk="1" hangingPunct="1"/>
            <a:r>
              <a:rPr lang="en-US" altLang="zh-CN" dirty="0" smtClean="0"/>
              <a:t>3.2.2 </a:t>
            </a:r>
            <a:r>
              <a:rPr lang="zh-CN" altLang="en-US" dirty="0"/>
              <a:t>换路定则及其初始条件</a:t>
            </a:r>
          </a:p>
        </p:txBody>
      </p:sp>
      <p:sp>
        <p:nvSpPr>
          <p:cNvPr id="13318"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25</a:t>
            </a:fld>
            <a:endParaRPr lang="zh-CN" altLang="en-US" sz="1600" b="1" dirty="0">
              <a:solidFill>
                <a:srgbClr val="FFFF00"/>
              </a:solidFill>
              <a:ea typeface="宋体" panose="02010600030101010101" pitchFamily="2" charset="-122"/>
            </a:endParaRPr>
          </a:p>
        </p:txBody>
      </p:sp>
      <p:sp>
        <p:nvSpPr>
          <p:cNvPr id="385027" name="Text Box 3"/>
          <p:cNvSpPr txBox="1">
            <a:spLocks noChangeArrowheads="1"/>
          </p:cNvSpPr>
          <p:nvPr/>
        </p:nvSpPr>
        <p:spPr bwMode="auto">
          <a:xfrm>
            <a:off x="395288" y="1268413"/>
            <a:ext cx="8064500" cy="8223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由于物体所具有的能量不能跃变，因此，</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在换路瞬间储能元件的能量也不能跃变．由</a:t>
            </a:r>
          </a:p>
        </p:txBody>
      </p:sp>
      <p:graphicFrame>
        <p:nvGraphicFramePr>
          <p:cNvPr id="385028" name="Object 4"/>
          <p:cNvGraphicFramePr/>
          <p:nvPr/>
        </p:nvGraphicFramePr>
        <p:xfrm>
          <a:off x="4572000" y="2205038"/>
          <a:ext cx="1511300" cy="804862"/>
        </p:xfrm>
        <a:graphic>
          <a:graphicData uri="http://schemas.openxmlformats.org/presentationml/2006/ole">
            <mc:AlternateContent xmlns:mc="http://schemas.openxmlformats.org/markup-compatibility/2006">
              <mc:Choice xmlns:v="urn:schemas-microsoft-com:vml" Requires="v">
                <p:oleObj spid="_x0000_s12532" r:id="rId3" imgW="735965" imgH="393700" progId="Equation.3">
                  <p:embed/>
                </p:oleObj>
              </mc:Choice>
              <mc:Fallback>
                <p:oleObj r:id="rId3" imgW="735965" imgH="393700" progId="Equation.3">
                  <p:embed/>
                  <p:pic>
                    <p:nvPicPr>
                      <p:cNvPr id="0" name="图片 3142"/>
                      <p:cNvPicPr/>
                      <p:nvPr/>
                    </p:nvPicPr>
                    <p:blipFill>
                      <a:blip r:embed="rId4">
                        <a:clrChange>
                          <a:clrFrom>
                            <a:srgbClr val="000000"/>
                          </a:clrFrom>
                          <a:clrTo>
                            <a:srgbClr val="000000"/>
                          </a:clrTo>
                        </a:clrChange>
                      </a:blip>
                      <a:stretch>
                        <a:fillRect/>
                      </a:stretch>
                    </p:blipFill>
                    <p:spPr>
                      <a:xfrm>
                        <a:off x="4572000" y="2205038"/>
                        <a:ext cx="1511300" cy="804862"/>
                      </a:xfrm>
                      <a:prstGeom prst="rect">
                        <a:avLst/>
                      </a:prstGeom>
                      <a:noFill/>
                      <a:ln w="38100">
                        <a:noFill/>
                        <a:miter/>
                      </a:ln>
                    </p:spPr>
                  </p:pic>
                </p:oleObj>
              </mc:Fallback>
            </mc:AlternateContent>
          </a:graphicData>
        </a:graphic>
      </p:graphicFrame>
      <p:sp>
        <p:nvSpPr>
          <p:cNvPr id="385029" name="Rectangle 5"/>
          <p:cNvSpPr>
            <a:spLocks noChangeArrowheads="1"/>
          </p:cNvSpPr>
          <p:nvPr/>
        </p:nvSpPr>
        <p:spPr bwMode="auto">
          <a:xfrm>
            <a:off x="611188" y="3141663"/>
            <a:ext cx="5411788" cy="365125"/>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可见电容电压</a:t>
            </a:r>
            <a:r>
              <a:rPr kumimoji="1"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u</a:t>
            </a:r>
            <a:r>
              <a:rPr kumimoji="1" lang="en-US" altLang="zh-CN" sz="2400" b="1" i="0" u="none" strike="noStrike" kern="1200" cap="none" spc="0" normalizeH="0" baseline="-25000" noProof="0">
                <a:ln>
                  <a:noFill/>
                </a:ln>
                <a:solidFill>
                  <a:schemeClr val="tx1"/>
                </a:solidFill>
                <a:effectLst/>
                <a:uLnTx/>
                <a:uFillTx/>
                <a:latin typeface="Times New Roman" panose="02020603050405020304" pitchFamily="18" charset="0"/>
                <a:ea typeface="黑体" panose="02010609060101010101" pitchFamily="49" charset="-122"/>
                <a:cs typeface="+mn-cs"/>
              </a:rPr>
              <a:t>C</a:t>
            </a:r>
            <a:r>
              <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和电感电流</a:t>
            </a:r>
            <a:r>
              <a:rPr kumimoji="1"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i</a:t>
            </a:r>
            <a:r>
              <a:rPr kumimoji="1" lang="en-US" altLang="zh-CN" sz="2400" b="1" i="0" u="none" strike="noStrike" kern="1200" cap="none" spc="0" normalizeH="0" baseline="-25000" noProof="0">
                <a:ln>
                  <a:noFill/>
                </a:ln>
                <a:solidFill>
                  <a:schemeClr val="tx1"/>
                </a:solidFill>
                <a:effectLst/>
                <a:uLnTx/>
                <a:uFillTx/>
                <a:latin typeface="Times New Roman" panose="02020603050405020304" pitchFamily="18" charset="0"/>
                <a:ea typeface="黑体" panose="02010609060101010101" pitchFamily="49" charset="-122"/>
                <a:cs typeface="+mn-cs"/>
              </a:rPr>
              <a:t>L</a:t>
            </a:r>
            <a:r>
              <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不能跃变．</a:t>
            </a:r>
            <a:endPar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endParaRPr>
          </a:p>
        </p:txBody>
      </p:sp>
      <p:graphicFrame>
        <p:nvGraphicFramePr>
          <p:cNvPr id="385030" name="Object 6"/>
          <p:cNvGraphicFramePr/>
          <p:nvPr/>
        </p:nvGraphicFramePr>
        <p:xfrm>
          <a:off x="2351088" y="2200275"/>
          <a:ext cx="1631950" cy="812800"/>
        </p:xfrm>
        <a:graphic>
          <a:graphicData uri="http://schemas.openxmlformats.org/presentationml/2006/ole">
            <mc:AlternateContent xmlns:mc="http://schemas.openxmlformats.org/markup-compatibility/2006">
              <mc:Choice xmlns:v="urn:schemas-microsoft-com:vml" Requires="v">
                <p:oleObj spid="_x0000_s12533" r:id="rId5" imgW="850265" imgH="405765" progId="Equation.DSMT4">
                  <p:embed/>
                </p:oleObj>
              </mc:Choice>
              <mc:Fallback>
                <p:oleObj r:id="rId5" imgW="850265" imgH="405765" progId="Equation.DSMT4">
                  <p:embed/>
                  <p:pic>
                    <p:nvPicPr>
                      <p:cNvPr id="0" name="图片 3137"/>
                      <p:cNvPicPr/>
                      <p:nvPr/>
                    </p:nvPicPr>
                    <p:blipFill>
                      <a:blip r:embed="rId6">
                        <a:clrChange>
                          <a:clrFrom>
                            <a:srgbClr val="000000"/>
                          </a:clrFrom>
                          <a:clrTo>
                            <a:srgbClr val="000000"/>
                          </a:clrTo>
                        </a:clrChange>
                      </a:blip>
                      <a:stretch>
                        <a:fillRect/>
                      </a:stretch>
                    </p:blipFill>
                    <p:spPr>
                      <a:xfrm>
                        <a:off x="2351088" y="2200275"/>
                        <a:ext cx="1631950" cy="812800"/>
                      </a:xfrm>
                      <a:prstGeom prst="rect">
                        <a:avLst/>
                      </a:prstGeom>
                      <a:noFill/>
                      <a:ln w="38100">
                        <a:noFill/>
                        <a:miter/>
                      </a:ln>
                    </p:spPr>
                  </p:pic>
                </p:oleObj>
              </mc:Fallback>
            </mc:AlternateContent>
          </a:graphicData>
        </a:graphic>
      </p:graphicFrame>
      <p:graphicFrame>
        <p:nvGraphicFramePr>
          <p:cNvPr id="385031" name="Object 7"/>
          <p:cNvGraphicFramePr/>
          <p:nvPr/>
        </p:nvGraphicFramePr>
        <p:xfrm>
          <a:off x="2987675" y="4508500"/>
          <a:ext cx="2492375" cy="914400"/>
        </p:xfrm>
        <a:graphic>
          <a:graphicData uri="http://schemas.openxmlformats.org/presentationml/2006/ole">
            <mc:AlternateContent xmlns:mc="http://schemas.openxmlformats.org/markup-compatibility/2006">
              <mc:Choice xmlns:v="urn:schemas-microsoft-com:vml" Requires="v">
                <p:oleObj spid="_x0000_s12534" r:id="rId7" imgW="1244600" imgH="457200" progId="Equation.DSMT4">
                  <p:embed/>
                </p:oleObj>
              </mc:Choice>
              <mc:Fallback>
                <p:oleObj r:id="rId7" imgW="1244600" imgH="457200" progId="Equation.DSMT4">
                  <p:embed/>
                  <p:pic>
                    <p:nvPicPr>
                      <p:cNvPr id="0" name="图片 3138"/>
                      <p:cNvPicPr/>
                      <p:nvPr/>
                    </p:nvPicPr>
                    <p:blipFill>
                      <a:blip r:embed="rId8"/>
                      <a:stretch>
                        <a:fillRect/>
                      </a:stretch>
                    </p:blipFill>
                    <p:spPr>
                      <a:xfrm>
                        <a:off x="2987675" y="4508500"/>
                        <a:ext cx="2492375" cy="914400"/>
                      </a:xfrm>
                      <a:prstGeom prst="rect">
                        <a:avLst/>
                      </a:prstGeom>
                      <a:solidFill>
                        <a:srgbClr val="FFFF99"/>
                      </a:solidFill>
                      <a:ln w="38100">
                        <a:noFill/>
                        <a:miter/>
                      </a:ln>
                    </p:spPr>
                  </p:pic>
                </p:oleObj>
              </mc:Fallback>
            </mc:AlternateContent>
          </a:graphicData>
        </a:graphic>
      </p:graphicFrame>
      <p:sp>
        <p:nvSpPr>
          <p:cNvPr id="385032" name="Text Box 8"/>
          <p:cNvSpPr txBox="1"/>
          <p:nvPr/>
        </p:nvSpPr>
        <p:spPr>
          <a:xfrm>
            <a:off x="468313" y="3716338"/>
            <a:ext cx="8280400" cy="822325"/>
          </a:xfrm>
          <a:prstGeom prst="rect">
            <a:avLst/>
          </a:prstGeom>
          <a:noFill/>
          <a:ln w="9525">
            <a:noFill/>
          </a:ln>
        </p:spPr>
        <p:txBody>
          <a:bodyPr>
            <a:spAutoFit/>
          </a:bodyPr>
          <a:lstStyle/>
          <a:p>
            <a:pPr lvl="0" eaLnBrk="1" hangingPunct="1"/>
            <a:r>
              <a:rPr lang="zh-CN" altLang="en-US" dirty="0">
                <a:solidFill>
                  <a:srgbClr val="CD0F14"/>
                </a:solidFill>
                <a:latin typeface="Times New Roman" panose="02020603050405020304" pitchFamily="18" charset="0"/>
                <a:ea typeface="黑体" panose="02010609060101010101" pitchFamily="49" charset="-122"/>
              </a:rPr>
              <a:t>换路定则</a:t>
            </a:r>
            <a:r>
              <a:rPr lang="zh-CN" altLang="en-US" dirty="0">
                <a:latin typeface="Times New Roman" panose="02020603050405020304" pitchFamily="18" charset="0"/>
                <a:ea typeface="黑体" panose="02010609060101010101" pitchFamily="49" charset="-122"/>
              </a:rPr>
              <a:t>：换路时电容上的电压，电感上的电流不能跃变。即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85027"/>
                                        </p:tgtEl>
                                        <p:attrNameLst>
                                          <p:attrName>style.visibility</p:attrName>
                                        </p:attrNameLst>
                                      </p:cBhvr>
                                      <p:to>
                                        <p:strVal val="visible"/>
                                      </p:to>
                                    </p:set>
                                    <p:animEffect transition="in" filter="dissolve">
                                      <p:cBhvr>
                                        <p:cTn id="7" dur="1000"/>
                                        <p:tgtEl>
                                          <p:spTgt spid="385027"/>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85030"/>
                                        </p:tgtEl>
                                        <p:attrNameLst>
                                          <p:attrName>style.visibility</p:attrName>
                                        </p:attrNameLst>
                                      </p:cBhvr>
                                      <p:to>
                                        <p:strVal val="visible"/>
                                      </p:to>
                                    </p:set>
                                    <p:animEffect transition="in" filter="dissolve">
                                      <p:cBhvr>
                                        <p:cTn id="11" dur="1000"/>
                                        <p:tgtEl>
                                          <p:spTgt spid="385030"/>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385028"/>
                                        </p:tgtEl>
                                        <p:attrNameLst>
                                          <p:attrName>style.visibility</p:attrName>
                                        </p:attrNameLst>
                                      </p:cBhvr>
                                      <p:to>
                                        <p:strVal val="visible"/>
                                      </p:to>
                                    </p:set>
                                    <p:animEffect transition="in" filter="dissolve">
                                      <p:cBhvr>
                                        <p:cTn id="15" dur="1000"/>
                                        <p:tgtEl>
                                          <p:spTgt spid="385028"/>
                                        </p:tgtEl>
                                      </p:cBhvr>
                                    </p:animEffect>
                                  </p:childTnLst>
                                </p:cTn>
                              </p:par>
                            </p:childTnLst>
                          </p:cTn>
                        </p:par>
                        <p:par>
                          <p:cTn id="16" fill="hold">
                            <p:stCondLst>
                              <p:cond delay="3000"/>
                            </p:stCondLst>
                            <p:childTnLst>
                              <p:par>
                                <p:cTn id="17" presetID="9" presetClass="entr" presetSubtype="0" fill="hold" grpId="0" nodeType="afterEffect">
                                  <p:stCondLst>
                                    <p:cond delay="0"/>
                                  </p:stCondLst>
                                  <p:childTnLst>
                                    <p:set>
                                      <p:cBhvr>
                                        <p:cTn id="18" dur="1" fill="hold">
                                          <p:stCondLst>
                                            <p:cond delay="0"/>
                                          </p:stCondLst>
                                        </p:cTn>
                                        <p:tgtEl>
                                          <p:spTgt spid="385029"/>
                                        </p:tgtEl>
                                        <p:attrNameLst>
                                          <p:attrName>style.visibility</p:attrName>
                                        </p:attrNameLst>
                                      </p:cBhvr>
                                      <p:to>
                                        <p:strVal val="visible"/>
                                      </p:to>
                                    </p:set>
                                    <p:animEffect transition="in" filter="dissolve">
                                      <p:cBhvr>
                                        <p:cTn id="19" dur="1000"/>
                                        <p:tgtEl>
                                          <p:spTgt spid="385029"/>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385032"/>
                                        </p:tgtEl>
                                        <p:attrNameLst>
                                          <p:attrName>style.visibility</p:attrName>
                                        </p:attrNameLst>
                                      </p:cBhvr>
                                      <p:to>
                                        <p:strVal val="visible"/>
                                      </p:to>
                                    </p:set>
                                    <p:animEffect transition="in" filter="dissolve">
                                      <p:cBhvr>
                                        <p:cTn id="24" dur="1000"/>
                                        <p:tgtEl>
                                          <p:spTgt spid="385032"/>
                                        </p:tgtEl>
                                      </p:cBhvr>
                                    </p:animEffect>
                                  </p:childTnLst>
                                </p:cTn>
                              </p:par>
                            </p:childTnLst>
                          </p:cTn>
                        </p:par>
                        <p:par>
                          <p:cTn id="25" fill="hold">
                            <p:stCondLst>
                              <p:cond delay="1000"/>
                            </p:stCondLst>
                            <p:childTnLst>
                              <p:par>
                                <p:cTn id="26" presetID="9" presetClass="entr" presetSubtype="0" fill="hold" nodeType="afterEffect">
                                  <p:stCondLst>
                                    <p:cond delay="0"/>
                                  </p:stCondLst>
                                  <p:childTnLst>
                                    <p:set>
                                      <p:cBhvr>
                                        <p:cTn id="27" dur="1" fill="hold">
                                          <p:stCondLst>
                                            <p:cond delay="0"/>
                                          </p:stCondLst>
                                        </p:cTn>
                                        <p:tgtEl>
                                          <p:spTgt spid="385031"/>
                                        </p:tgtEl>
                                        <p:attrNameLst>
                                          <p:attrName>style.visibility</p:attrName>
                                        </p:attrNameLst>
                                      </p:cBhvr>
                                      <p:to>
                                        <p:strVal val="visible"/>
                                      </p:to>
                                    </p:set>
                                    <p:animEffect transition="in" filter="dissolve">
                                      <p:cBhvr>
                                        <p:cTn id="28" dur="1000"/>
                                        <p:tgtEl>
                                          <p:spTgt spid="385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27" grpId="0"/>
      <p:bldP spid="385029" grpId="0"/>
      <p:bldP spid="3850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26</a:t>
            </a:fld>
            <a:endParaRPr lang="zh-CN" altLang="en-US" sz="1600" b="1" dirty="0">
              <a:solidFill>
                <a:srgbClr val="FFFF00"/>
              </a:solidFill>
              <a:ea typeface="宋体" panose="02010600030101010101" pitchFamily="2" charset="-122"/>
            </a:endParaRPr>
          </a:p>
        </p:txBody>
      </p:sp>
      <p:graphicFrame>
        <p:nvGraphicFramePr>
          <p:cNvPr id="386050" name="Object 2"/>
          <p:cNvGraphicFramePr/>
          <p:nvPr/>
        </p:nvGraphicFramePr>
        <p:xfrm>
          <a:off x="2771775" y="1052513"/>
          <a:ext cx="3706813" cy="1624012"/>
        </p:xfrm>
        <a:graphic>
          <a:graphicData uri="http://schemas.openxmlformats.org/presentationml/2006/ole">
            <mc:AlternateContent xmlns:mc="http://schemas.openxmlformats.org/markup-compatibility/2006">
              <mc:Choice xmlns:v="urn:schemas-microsoft-com:vml" Requires="v">
                <p:oleObj spid="_x0000_s13556" r:id="rId3" imgW="1853565" imgH="812165" progId="Equation.3">
                  <p:embed/>
                </p:oleObj>
              </mc:Choice>
              <mc:Fallback>
                <p:oleObj r:id="rId3" imgW="1853565" imgH="812165" progId="Equation.3">
                  <p:embed/>
                  <p:pic>
                    <p:nvPicPr>
                      <p:cNvPr id="0" name="图片 3149"/>
                      <p:cNvPicPr/>
                      <p:nvPr/>
                    </p:nvPicPr>
                    <p:blipFill>
                      <a:blip r:embed="rId4"/>
                      <a:stretch>
                        <a:fillRect/>
                      </a:stretch>
                    </p:blipFill>
                    <p:spPr>
                      <a:xfrm>
                        <a:off x="2771775" y="1052513"/>
                        <a:ext cx="3706813" cy="1624012"/>
                      </a:xfrm>
                      <a:prstGeom prst="rect">
                        <a:avLst/>
                      </a:prstGeom>
                      <a:noFill/>
                      <a:ln w="38100">
                        <a:noFill/>
                        <a:miter/>
                      </a:ln>
                    </p:spPr>
                  </p:pic>
                </p:oleObj>
              </mc:Fallback>
            </mc:AlternateContent>
          </a:graphicData>
        </a:graphic>
      </p:graphicFrame>
      <p:sp>
        <p:nvSpPr>
          <p:cNvPr id="386051" name="Text Box 3"/>
          <p:cNvSpPr txBox="1"/>
          <p:nvPr/>
        </p:nvSpPr>
        <p:spPr>
          <a:xfrm>
            <a:off x="539750" y="1125538"/>
            <a:ext cx="22860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前面我们见到</a:t>
            </a:r>
          </a:p>
        </p:txBody>
      </p:sp>
      <p:graphicFrame>
        <p:nvGraphicFramePr>
          <p:cNvPr id="386052" name="Object 4"/>
          <p:cNvGraphicFramePr/>
          <p:nvPr/>
        </p:nvGraphicFramePr>
        <p:xfrm>
          <a:off x="2987675" y="2924175"/>
          <a:ext cx="3708400" cy="1624013"/>
        </p:xfrm>
        <a:graphic>
          <a:graphicData uri="http://schemas.openxmlformats.org/presentationml/2006/ole">
            <mc:AlternateContent xmlns:mc="http://schemas.openxmlformats.org/markup-compatibility/2006">
              <mc:Choice xmlns:v="urn:schemas-microsoft-com:vml" Requires="v">
                <p:oleObj spid="_x0000_s13557" r:id="rId5" imgW="1853565" imgH="812165" progId="Equation.3">
                  <p:embed/>
                </p:oleObj>
              </mc:Choice>
              <mc:Fallback>
                <p:oleObj r:id="rId5" imgW="1853565" imgH="812165" progId="Equation.3">
                  <p:embed/>
                  <p:pic>
                    <p:nvPicPr>
                      <p:cNvPr id="0" name="图片 3143"/>
                      <p:cNvPicPr/>
                      <p:nvPr/>
                    </p:nvPicPr>
                    <p:blipFill>
                      <a:blip r:embed="rId6"/>
                      <a:stretch>
                        <a:fillRect/>
                      </a:stretch>
                    </p:blipFill>
                    <p:spPr>
                      <a:xfrm>
                        <a:off x="2987675" y="2924175"/>
                        <a:ext cx="3708400" cy="1624013"/>
                      </a:xfrm>
                      <a:prstGeom prst="rect">
                        <a:avLst/>
                      </a:prstGeom>
                      <a:noFill/>
                      <a:ln w="38100">
                        <a:noFill/>
                        <a:miter/>
                      </a:ln>
                    </p:spPr>
                  </p:pic>
                </p:oleObj>
              </mc:Fallback>
            </mc:AlternateContent>
          </a:graphicData>
        </a:graphic>
      </p:graphicFrame>
      <p:sp>
        <p:nvSpPr>
          <p:cNvPr id="386053" name="Text Box 5"/>
          <p:cNvSpPr txBox="1"/>
          <p:nvPr/>
        </p:nvSpPr>
        <p:spPr>
          <a:xfrm>
            <a:off x="539750" y="2565400"/>
            <a:ext cx="43434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如果取 </a:t>
            </a:r>
            <a:r>
              <a:rPr lang="en-US" altLang="zh-CN" b="1" i="1" dirty="0">
                <a:latin typeface="Times New Roman" panose="02020603050405020304" pitchFamily="18" charset="0"/>
                <a:ea typeface="黑体" panose="02010609060101010101" pitchFamily="49" charset="-122"/>
              </a:rPr>
              <a:t>t </a:t>
            </a:r>
            <a:r>
              <a:rPr lang="en-US" altLang="zh-CN" b="1" baseline="-25000" dirty="0">
                <a:latin typeface="Times New Roman" panose="02020603050405020304" pitchFamily="18" charset="0"/>
                <a:ea typeface="黑体" panose="02010609060101010101" pitchFamily="49" charset="-122"/>
              </a:rPr>
              <a:t>0</a:t>
            </a:r>
            <a:r>
              <a:rPr lang="en-US" altLang="zh-CN" b="1" dirty="0">
                <a:latin typeface="Times New Roman" panose="02020603050405020304" pitchFamily="18" charset="0"/>
                <a:ea typeface="黑体" panose="02010609060101010101" pitchFamily="49" charset="-122"/>
              </a:rPr>
              <a:t>= 0</a:t>
            </a:r>
            <a:r>
              <a:rPr lang="en-US" altLang="zh-CN" b="1" baseline="-25000" dirty="0">
                <a:latin typeface="Times New Roman" panose="02020603050405020304" pitchFamily="18" charset="0"/>
                <a:ea typeface="黑体" panose="02010609060101010101" pitchFamily="49" charset="-122"/>
              </a:rPr>
              <a:t>- </a:t>
            </a:r>
            <a:r>
              <a:rPr lang="zh-CN" altLang="en-US" b="1" baseline="-25000" dirty="0">
                <a:latin typeface="Times New Roman" panose="02020603050405020304" pitchFamily="18" charset="0"/>
                <a:ea typeface="黑体" panose="02010609060101010101" pitchFamily="49" charset="-122"/>
              </a:rPr>
              <a:t>，</a:t>
            </a:r>
            <a:r>
              <a:rPr lang="zh-CN" altLang="en-US" b="1" i="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t </a:t>
            </a:r>
            <a:r>
              <a:rPr lang="en-US" altLang="zh-CN" b="1" dirty="0">
                <a:latin typeface="Times New Roman" panose="02020603050405020304" pitchFamily="18" charset="0"/>
                <a:ea typeface="黑体" panose="02010609060101010101" pitchFamily="49" charset="-122"/>
              </a:rPr>
              <a:t>= 0</a:t>
            </a:r>
            <a:r>
              <a:rPr lang="en-US" altLang="zh-CN" b="1" baseline="-25000" dirty="0">
                <a:latin typeface="Times New Roman" panose="02020603050405020304" pitchFamily="18" charset="0"/>
                <a:ea typeface="黑体" panose="02010609060101010101" pitchFamily="49" charset="-122"/>
              </a:rPr>
              <a:t>+</a:t>
            </a:r>
            <a:r>
              <a:rPr lang="en-US" altLang="zh-CN" baseline="-25000" dirty="0">
                <a:latin typeface="Times New Roman" panose="02020603050405020304" pitchFamily="18" charset="0"/>
                <a:ea typeface="黑体" panose="02010609060101010101" pitchFamily="49" charset="-122"/>
              </a:rPr>
              <a:t> </a:t>
            </a:r>
            <a:r>
              <a:rPr lang="zh-CN" altLang="en-US"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可得</a:t>
            </a:r>
          </a:p>
        </p:txBody>
      </p:sp>
      <p:sp>
        <p:nvSpPr>
          <p:cNvPr id="386054" name="Text Box 6"/>
          <p:cNvSpPr txBox="1"/>
          <p:nvPr/>
        </p:nvSpPr>
        <p:spPr>
          <a:xfrm>
            <a:off x="539750" y="4437063"/>
            <a:ext cx="78486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积分项中</a:t>
            </a:r>
            <a:r>
              <a:rPr lang="zh-CN" altLang="en-US" b="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C</a:t>
            </a:r>
            <a:r>
              <a:rPr lang="en-US" altLang="zh-CN" b="1" i="1" baseline="-25000"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和</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L</a:t>
            </a:r>
            <a:r>
              <a:rPr lang="zh-CN" altLang="en-US" dirty="0">
                <a:latin typeface="Times New Roman" panose="02020603050405020304" pitchFamily="18" charset="0"/>
                <a:ea typeface="黑体" panose="02010609060101010101" pitchFamily="49" charset="-122"/>
              </a:rPr>
              <a:t>为有限值，积分项为零，同样得到</a:t>
            </a:r>
          </a:p>
        </p:txBody>
      </p:sp>
      <p:graphicFrame>
        <p:nvGraphicFramePr>
          <p:cNvPr id="386055" name="Object 7"/>
          <p:cNvGraphicFramePr/>
          <p:nvPr/>
        </p:nvGraphicFramePr>
        <p:xfrm>
          <a:off x="3059113" y="4868863"/>
          <a:ext cx="2513012" cy="914400"/>
        </p:xfrm>
        <a:graphic>
          <a:graphicData uri="http://schemas.openxmlformats.org/presentationml/2006/ole">
            <mc:AlternateContent xmlns:mc="http://schemas.openxmlformats.org/markup-compatibility/2006">
              <mc:Choice xmlns:v="urn:schemas-microsoft-com:vml" Requires="v">
                <p:oleObj spid="_x0000_s13558" r:id="rId7" imgW="1257300" imgH="457200" progId="Equation.3">
                  <p:embed/>
                </p:oleObj>
              </mc:Choice>
              <mc:Fallback>
                <p:oleObj r:id="rId7" imgW="1257300" imgH="457200" progId="Equation.3">
                  <p:embed/>
                  <p:pic>
                    <p:nvPicPr>
                      <p:cNvPr id="0" name="图片 3146"/>
                      <p:cNvPicPr/>
                      <p:nvPr/>
                    </p:nvPicPr>
                    <p:blipFill>
                      <a:blip r:embed="rId8"/>
                      <a:stretch>
                        <a:fillRect/>
                      </a:stretch>
                    </p:blipFill>
                    <p:spPr>
                      <a:xfrm>
                        <a:off x="3059113" y="4868863"/>
                        <a:ext cx="2513012" cy="914400"/>
                      </a:xfrm>
                      <a:prstGeom prst="rect">
                        <a:avLst/>
                      </a:prstGeom>
                      <a:noFill/>
                      <a:ln w="38100">
                        <a:noFill/>
                        <a:miter/>
                      </a:ln>
                    </p:spPr>
                  </p:pic>
                </p:oleObj>
              </mc:Fallback>
            </mc:AlternateContent>
          </a:graphicData>
        </a:graphic>
      </p:graphicFrame>
      <p:sp>
        <p:nvSpPr>
          <p:cNvPr id="14345" name="Rectangle 8"/>
          <p:cNvSpPr/>
          <p:nvPr/>
        </p:nvSpPr>
        <p:spPr>
          <a:xfrm>
            <a:off x="683568" y="21590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sp>
        <p:nvSpPr>
          <p:cNvPr id="386057" name="Text Box 9"/>
          <p:cNvSpPr txBox="1"/>
          <p:nvPr/>
        </p:nvSpPr>
        <p:spPr>
          <a:xfrm>
            <a:off x="5435600" y="4868863"/>
            <a:ext cx="3311525" cy="701675"/>
          </a:xfrm>
          <a:prstGeom prst="rect">
            <a:avLst/>
          </a:prstGeom>
          <a:noFill/>
          <a:ln w="9525">
            <a:noFill/>
          </a:ln>
        </p:spPr>
        <p:txBody>
          <a:bodyPr>
            <a:spAutoFit/>
          </a:bodyPr>
          <a:lstStyle/>
          <a:p>
            <a:pPr lvl="0" algn="ctr" eaLnBrk="1" hangingPunct="1">
              <a:spcBef>
                <a:spcPct val="20000"/>
              </a:spcBef>
            </a:pPr>
            <a:r>
              <a:rPr lang="en-US" altLang="zh-CN" sz="2000" b="1" dirty="0">
                <a:latin typeface="楷体_GB2312" pitchFamily="49" charset="-122"/>
                <a:ea typeface="楷体_GB2312" pitchFamily="49" charset="-122"/>
              </a:rPr>
              <a:t>(</a:t>
            </a:r>
            <a:r>
              <a:rPr lang="zh-CN" altLang="en-US" sz="2000" b="1" dirty="0">
                <a:latin typeface="楷体_GB2312" pitchFamily="49" charset="-122"/>
                <a:ea typeface="楷体_GB2312" pitchFamily="49" charset="-122"/>
              </a:rPr>
              <a:t>动态元件的状态量在换路瞬间不发生跃变</a:t>
            </a:r>
            <a:r>
              <a:rPr lang="en-US" altLang="zh-CN" sz="2000" b="1" dirty="0">
                <a:latin typeface="楷体_GB2312" pitchFamily="49" charset="-122"/>
                <a:ea typeface="楷体_GB2312" pitchFamily="49" charset="-122"/>
              </a:rPr>
              <a:t>)</a:t>
            </a:r>
            <a:endParaRPr lang="zh-CN" altLang="en-US" sz="20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6051"/>
                                        </p:tgtEl>
                                        <p:attrNameLst>
                                          <p:attrName>style.visibility</p:attrName>
                                        </p:attrNameLst>
                                      </p:cBhvr>
                                      <p:to>
                                        <p:strVal val="visible"/>
                                      </p:to>
                                    </p:set>
                                    <p:animEffect transition="in" filter="wipe(left)">
                                      <p:cBhvr>
                                        <p:cTn id="7" dur="500"/>
                                        <p:tgtEl>
                                          <p:spTgt spid="3860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6050"/>
                                        </p:tgtEl>
                                        <p:attrNameLst>
                                          <p:attrName>style.visibility</p:attrName>
                                        </p:attrNameLst>
                                      </p:cBhvr>
                                      <p:to>
                                        <p:strVal val="visible"/>
                                      </p:to>
                                    </p:set>
                                    <p:animEffect transition="in" filter="wipe(left)">
                                      <p:cBhvr>
                                        <p:cTn id="11" dur="500"/>
                                        <p:tgtEl>
                                          <p:spTgt spid="38605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86053"/>
                                        </p:tgtEl>
                                        <p:attrNameLst>
                                          <p:attrName>style.visibility</p:attrName>
                                        </p:attrNameLst>
                                      </p:cBhvr>
                                      <p:to>
                                        <p:strVal val="visible"/>
                                      </p:to>
                                    </p:set>
                                    <p:animEffect transition="in" filter="wipe(left)">
                                      <p:cBhvr>
                                        <p:cTn id="16" dur="500"/>
                                        <p:tgtEl>
                                          <p:spTgt spid="386053"/>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386052"/>
                                        </p:tgtEl>
                                        <p:attrNameLst>
                                          <p:attrName>style.visibility</p:attrName>
                                        </p:attrNameLst>
                                      </p:cBhvr>
                                      <p:to>
                                        <p:strVal val="visible"/>
                                      </p:to>
                                    </p:set>
                                    <p:animEffect transition="in" filter="wipe(left)">
                                      <p:cBhvr>
                                        <p:cTn id="20" dur="500"/>
                                        <p:tgtEl>
                                          <p:spTgt spid="38605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86054"/>
                                        </p:tgtEl>
                                        <p:attrNameLst>
                                          <p:attrName>style.visibility</p:attrName>
                                        </p:attrNameLst>
                                      </p:cBhvr>
                                      <p:to>
                                        <p:strVal val="visible"/>
                                      </p:to>
                                    </p:set>
                                    <p:animEffect transition="in" filter="wipe(left)">
                                      <p:cBhvr>
                                        <p:cTn id="25" dur="500"/>
                                        <p:tgtEl>
                                          <p:spTgt spid="386054"/>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86055"/>
                                        </p:tgtEl>
                                        <p:attrNameLst>
                                          <p:attrName>style.visibility</p:attrName>
                                        </p:attrNameLst>
                                      </p:cBhvr>
                                      <p:to>
                                        <p:strVal val="visible"/>
                                      </p:to>
                                    </p:set>
                                    <p:animEffect transition="in" filter="wipe(left)">
                                      <p:cBhvr>
                                        <p:cTn id="29" dur="500"/>
                                        <p:tgtEl>
                                          <p:spTgt spid="38605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6057"/>
                                        </p:tgtEl>
                                        <p:attrNameLst>
                                          <p:attrName>style.visibility</p:attrName>
                                        </p:attrNameLst>
                                      </p:cBhvr>
                                      <p:to>
                                        <p:strVal val="visible"/>
                                      </p:to>
                                    </p:set>
                                    <p:animEffect transition="in" filter="wipe(left)">
                                      <p:cBhvr>
                                        <p:cTn id="34" dur="500"/>
                                        <p:tgtEl>
                                          <p:spTgt spid="386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1" grpId="0"/>
      <p:bldP spid="386053" grpId="0"/>
      <p:bldP spid="386054" grpId="0"/>
      <p:bldP spid="38605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p:txBody>
          <a:bodyPr vert="horz" wrap="square" lIns="91440" tIns="45720" rIns="91440" bIns="45720" anchor="ctr"/>
          <a:lstStyle/>
          <a:p>
            <a:pPr eaLnBrk="1" hangingPunct="1"/>
            <a:r>
              <a:rPr lang="zh-CN" altLang="en-US" dirty="0"/>
              <a:t>初始值的计算过程</a:t>
            </a:r>
            <a:r>
              <a:rPr lang="en-US" altLang="zh-CN" dirty="0"/>
              <a:t>(</a:t>
            </a:r>
            <a:r>
              <a:rPr lang="zh-CN" altLang="en-US" dirty="0"/>
              <a:t>步骤）</a:t>
            </a:r>
          </a:p>
        </p:txBody>
      </p:sp>
      <p:sp>
        <p:nvSpPr>
          <p:cNvPr id="9011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27</a:t>
            </a:fld>
            <a:endParaRPr lang="zh-CN" altLang="en-US" sz="1600" b="1" dirty="0">
              <a:solidFill>
                <a:srgbClr val="FFFF00"/>
              </a:solidFill>
              <a:ea typeface="宋体" panose="02010600030101010101" pitchFamily="2" charset="-122"/>
            </a:endParaRPr>
          </a:p>
        </p:txBody>
      </p:sp>
      <p:sp>
        <p:nvSpPr>
          <p:cNvPr id="387075" name="Text Box 3"/>
          <p:cNvSpPr txBox="1"/>
          <p:nvPr/>
        </p:nvSpPr>
        <p:spPr>
          <a:xfrm>
            <a:off x="250825" y="2705100"/>
            <a:ext cx="8316913" cy="423863"/>
          </a:xfrm>
          <a:prstGeom prst="rect">
            <a:avLst/>
          </a:prstGeom>
          <a:noFill/>
          <a:ln w="9525">
            <a:noFill/>
          </a:ln>
        </p:spPr>
        <p:txBody>
          <a:bodyPr lIns="18000" tIns="10800" rIns="18000" bIns="10800">
            <a:spAutoFit/>
          </a:bodyPr>
          <a:lstStyle/>
          <a:p>
            <a:pPr marL="342900" lvl="0" indent="-342900" eaLnBrk="1" hangingPunct="1">
              <a:lnSpc>
                <a:spcPct val="110000"/>
              </a:lnSpc>
            </a:pPr>
            <a:r>
              <a:rPr lang="en-US" altLang="zh-CN" dirty="0">
                <a:latin typeface="Times New Roman" panose="02020603050405020304" pitchFamily="18" charset="0"/>
                <a:ea typeface="黑体" panose="02010609060101010101" pitchFamily="49" charset="-122"/>
              </a:rPr>
              <a:t>2) </a:t>
            </a:r>
            <a:r>
              <a:rPr lang="zh-CN" altLang="en-US" dirty="0">
                <a:latin typeface="Times New Roman" panose="02020603050405020304" pitchFamily="18" charset="0"/>
                <a:ea typeface="黑体" panose="02010609060101010101" pitchFamily="49" charset="-122"/>
              </a:rPr>
              <a:t>根据换路定律，求出独立变量初始值 </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和</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i="1"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a:t>
            </a:r>
          </a:p>
        </p:txBody>
      </p:sp>
      <p:sp>
        <p:nvSpPr>
          <p:cNvPr id="387076" name="Rectangle 4"/>
          <p:cNvSpPr/>
          <p:nvPr/>
        </p:nvSpPr>
        <p:spPr>
          <a:xfrm>
            <a:off x="250825" y="3475905"/>
            <a:ext cx="8418513" cy="1311128"/>
          </a:xfrm>
          <a:prstGeom prst="rect">
            <a:avLst/>
          </a:prstGeom>
          <a:noFill/>
          <a:ln w="9525">
            <a:noFill/>
          </a:ln>
        </p:spPr>
        <p:txBody>
          <a:bodyPr anchor="ctr">
            <a:spAutoFit/>
          </a:bodyPr>
          <a:lstStyle/>
          <a:p>
            <a:pPr lvl="0" eaLnBrk="1" hangingPunct="1">
              <a:lnSpc>
                <a:spcPct val="110000"/>
              </a:lnSpc>
            </a:pPr>
            <a:r>
              <a:rPr lang="en-US" altLang="zh-CN" dirty="0">
                <a:latin typeface="Times New Roman" panose="02020603050405020304" pitchFamily="18" charset="0"/>
                <a:ea typeface="黑体" panose="02010609060101010101" pitchFamily="49" charset="-122"/>
              </a:rPr>
              <a:t>3) </a:t>
            </a:r>
            <a:r>
              <a:rPr lang="zh-CN" altLang="en-US" dirty="0">
                <a:latin typeface="Times New Roman" panose="02020603050405020304" pitchFamily="18" charset="0"/>
                <a:ea typeface="黑体" panose="02010609060101010101" pitchFamily="49" charset="-122"/>
              </a:rPr>
              <a:t>画出在</a:t>
            </a:r>
            <a:r>
              <a:rPr lang="en-US" altLang="zh-CN" dirty="0">
                <a:latin typeface="Times New Roman" panose="02020603050405020304" pitchFamily="18" charset="0"/>
                <a:ea typeface="黑体" panose="02010609060101010101" pitchFamily="49" charset="-122"/>
              </a:rPr>
              <a:t>t=0</a:t>
            </a:r>
            <a:r>
              <a:rPr lang="en-US" altLang="zh-CN"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时刻的等效电路：</a:t>
            </a:r>
          </a:p>
          <a:p>
            <a:pPr lvl="1" eaLnBrk="1" hangingPunct="1">
              <a:lnSpc>
                <a:spcPct val="110000"/>
              </a:lnSpc>
            </a:pPr>
            <a:r>
              <a:rPr lang="zh-CN" altLang="en-US" dirty="0">
                <a:latin typeface="Times New Roman" panose="02020603050405020304" pitchFamily="18" charset="0"/>
                <a:ea typeface="黑体" panose="02010609060101010101" pitchFamily="49" charset="-122"/>
              </a:rPr>
              <a:t>可用电压为</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的</a:t>
            </a:r>
            <a:r>
              <a:rPr lang="zh-CN" altLang="en-US" dirty="0">
                <a:solidFill>
                  <a:srgbClr val="FF0000"/>
                </a:solidFill>
                <a:latin typeface="Times New Roman" panose="02020603050405020304" pitchFamily="18" charset="0"/>
                <a:ea typeface="黑体" panose="02010609060101010101" pitchFamily="49" charset="-122"/>
              </a:rPr>
              <a:t>电压源替代电容</a:t>
            </a:r>
            <a:r>
              <a:rPr lang="zh-CN" altLang="en-US" dirty="0">
                <a:latin typeface="Times New Roman" panose="02020603050405020304" pitchFamily="18" charset="0"/>
                <a:ea typeface="黑体" panose="02010609060101010101" pitchFamily="49" charset="-122"/>
              </a:rPr>
              <a:t>，用电流为</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的</a:t>
            </a:r>
            <a:r>
              <a:rPr lang="zh-CN" altLang="en-US" dirty="0">
                <a:solidFill>
                  <a:srgbClr val="FF0000"/>
                </a:solidFill>
                <a:latin typeface="Times New Roman" panose="02020603050405020304" pitchFamily="18" charset="0"/>
                <a:ea typeface="黑体" panose="02010609060101010101" pitchFamily="49" charset="-122"/>
              </a:rPr>
              <a:t>电流源替代</a:t>
            </a:r>
            <a:r>
              <a:rPr lang="zh-CN" altLang="en-US" dirty="0" smtClean="0">
                <a:solidFill>
                  <a:srgbClr val="FF0000"/>
                </a:solidFill>
                <a:latin typeface="Times New Roman" panose="02020603050405020304" pitchFamily="18" charset="0"/>
                <a:ea typeface="黑体" panose="02010609060101010101" pitchFamily="49" charset="-122"/>
              </a:rPr>
              <a:t>电感</a:t>
            </a:r>
            <a:r>
              <a:rPr lang="en-US" altLang="zh-CN" dirty="0" smtClean="0">
                <a:solidFill>
                  <a:srgbClr val="FF0000"/>
                </a:solidFill>
                <a:latin typeface="Times New Roman" panose="02020603050405020304" pitchFamily="18" charset="0"/>
                <a:ea typeface="黑体" panose="02010609060101010101" pitchFamily="49" charset="-122"/>
              </a:rPr>
              <a:t>,</a:t>
            </a:r>
            <a:r>
              <a:rPr lang="zh-CN" altLang="en-US" dirty="0" smtClean="0">
                <a:solidFill>
                  <a:srgbClr val="FF0000"/>
                </a:solidFill>
                <a:latin typeface="Times New Roman" panose="02020603050405020304" pitchFamily="18" charset="0"/>
                <a:ea typeface="黑体" panose="02010609060101010101" pitchFamily="49" charset="-122"/>
              </a:rPr>
              <a:t>　注意两者的方向</a:t>
            </a:r>
            <a:r>
              <a:rPr lang="zh-CN" altLang="en-US" dirty="0" smtClean="0">
                <a:latin typeface="Times New Roman" panose="02020603050405020304" pitchFamily="18" charset="0"/>
                <a:ea typeface="黑体" panose="02010609060101010101" pitchFamily="49" charset="-122"/>
              </a:rPr>
              <a:t>；</a:t>
            </a:r>
            <a:endParaRPr lang="zh-CN" altLang="en-US" dirty="0">
              <a:latin typeface="Times New Roman" panose="02020603050405020304" pitchFamily="18" charset="0"/>
              <a:ea typeface="黑体" panose="02010609060101010101" pitchFamily="49" charset="-122"/>
            </a:endParaRPr>
          </a:p>
        </p:txBody>
      </p:sp>
      <p:sp>
        <p:nvSpPr>
          <p:cNvPr id="387077" name="Text Box 5"/>
          <p:cNvSpPr txBox="1"/>
          <p:nvPr/>
        </p:nvSpPr>
        <p:spPr>
          <a:xfrm>
            <a:off x="250825" y="1125538"/>
            <a:ext cx="8316913" cy="1227137"/>
          </a:xfrm>
          <a:prstGeom prst="rect">
            <a:avLst/>
          </a:prstGeom>
          <a:noFill/>
          <a:ln w="9525">
            <a:noFill/>
          </a:ln>
        </p:spPr>
        <p:txBody>
          <a:bodyPr lIns="18000" tIns="10800" rIns="18000" bIns="10800">
            <a:spAutoFit/>
          </a:bodyPr>
          <a:lstStyle/>
          <a:p>
            <a:pPr marL="342900" lvl="0" indent="-342900" eaLnBrk="1" hangingPunct="1">
              <a:lnSpc>
                <a:spcPct val="110000"/>
              </a:lnSpc>
              <a:buAutoNum type="arabicParenR"/>
            </a:pPr>
            <a:r>
              <a:rPr lang="zh-CN" altLang="en-US" dirty="0">
                <a:latin typeface="Times New Roman" panose="02020603050405020304" pitchFamily="18" charset="0"/>
                <a:ea typeface="黑体" panose="02010609060101010101" pitchFamily="49" charset="-122"/>
              </a:rPr>
              <a:t>先由</a:t>
            </a:r>
            <a:r>
              <a:rPr lang="en-US" altLang="zh-CN" i="1" dirty="0">
                <a:latin typeface="Times New Roman" panose="02020603050405020304" pitchFamily="18" charset="0"/>
                <a:ea typeface="黑体" panose="02010609060101010101" pitchFamily="49" charset="-122"/>
              </a:rPr>
              <a:t>t </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等效电路求出 </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 在直流激励下，换路前，电路已处于稳定状态时，将</a:t>
            </a:r>
            <a:r>
              <a:rPr lang="zh-CN" altLang="en-US" dirty="0">
                <a:solidFill>
                  <a:srgbClr val="FF0000"/>
                </a:solidFill>
                <a:latin typeface="Times New Roman" panose="02020603050405020304" pitchFamily="18" charset="0"/>
                <a:ea typeface="黑体" panose="02010609060101010101" pitchFamily="49" charset="-122"/>
              </a:rPr>
              <a:t>电容→开路</a:t>
            </a:r>
            <a:r>
              <a:rPr lang="zh-CN" altLang="en-US" dirty="0">
                <a:latin typeface="Times New Roman" panose="02020603050405020304" pitchFamily="18" charset="0"/>
                <a:ea typeface="黑体" panose="02010609060101010101" pitchFamily="49" charset="-122"/>
              </a:rPr>
              <a:t>，</a:t>
            </a:r>
            <a:r>
              <a:rPr lang="zh-CN" altLang="en-US" dirty="0">
                <a:solidFill>
                  <a:srgbClr val="FF0000"/>
                </a:solidFill>
                <a:latin typeface="Times New Roman" panose="02020603050405020304" pitchFamily="18" charset="0"/>
                <a:ea typeface="黑体" panose="02010609060101010101" pitchFamily="49" charset="-122"/>
              </a:rPr>
              <a:t>电感→短路</a:t>
            </a:r>
            <a:r>
              <a:rPr lang="zh-CN" altLang="en-US" dirty="0">
                <a:latin typeface="Times New Roman" panose="02020603050405020304" pitchFamily="18" charset="0"/>
                <a:ea typeface="黑体" panose="02010609060101010101" pitchFamily="49" charset="-122"/>
              </a:rPr>
              <a:t>，得到 </a:t>
            </a:r>
            <a:r>
              <a:rPr lang="en-US" altLang="zh-CN" i="1" dirty="0">
                <a:latin typeface="Times New Roman" panose="02020603050405020304" pitchFamily="18" charset="0"/>
                <a:ea typeface="黑体" panose="02010609060101010101" pitchFamily="49" charset="-122"/>
              </a:rPr>
              <a:t>t </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等效电路； </a:t>
            </a:r>
          </a:p>
        </p:txBody>
      </p:sp>
      <p:sp>
        <p:nvSpPr>
          <p:cNvPr id="387078" name="Text Box 6"/>
          <p:cNvSpPr txBox="1"/>
          <p:nvPr/>
        </p:nvSpPr>
        <p:spPr>
          <a:xfrm>
            <a:off x="395536" y="5131742"/>
            <a:ext cx="5269391" cy="461665"/>
          </a:xfrm>
          <a:prstGeom prst="rect">
            <a:avLst/>
          </a:prstGeom>
          <a:noFill/>
          <a:ln w="9525">
            <a:noFill/>
          </a:ln>
        </p:spPr>
        <p:txBody>
          <a:bodyPr wrap="none" anchor="ctr">
            <a:spAutoFit/>
          </a:bodyPr>
          <a:lstStyle/>
          <a:p>
            <a:pPr lvl="0" algn="ctr" eaLnBrk="1" hangingPunct="1"/>
            <a:r>
              <a:rPr lang="en-US" altLang="zh-CN" dirty="0">
                <a:latin typeface="Times New Roman" panose="02020603050405020304" pitchFamily="18" charset="0"/>
                <a:ea typeface="黑体" panose="02010609060101010101" pitchFamily="49" charset="-122"/>
              </a:rPr>
              <a:t>4) </a:t>
            </a:r>
            <a:r>
              <a:rPr lang="zh-CN" altLang="en-US" dirty="0" smtClean="0">
                <a:latin typeface="Times New Roman" panose="02020603050405020304" pitchFamily="18" charset="0"/>
                <a:ea typeface="黑体" panose="02010609060101010101" pitchFamily="49" charset="-122"/>
              </a:rPr>
              <a:t>由</a:t>
            </a:r>
            <a:r>
              <a:rPr lang="en-US" altLang="zh-CN" dirty="0" smtClean="0">
                <a:latin typeface="Times New Roman" panose="02020603050405020304" pitchFamily="18" charset="0"/>
                <a:ea typeface="黑体" panose="02010609060101010101" pitchFamily="49" charset="-122"/>
              </a:rPr>
              <a:t>t=</a:t>
            </a:r>
            <a:r>
              <a:rPr lang="en-US" altLang="zh-CN" b="1" dirty="0" smtClean="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电路求所需各变量</a:t>
            </a:r>
            <a:r>
              <a:rPr lang="zh-CN" altLang="en-US" dirty="0" smtClean="0">
                <a:latin typeface="Times New Roman" panose="02020603050405020304" pitchFamily="18" charset="0"/>
                <a:ea typeface="黑体" panose="02010609060101010101" pitchFamily="49" charset="-122"/>
              </a:rPr>
              <a:t>的</a:t>
            </a:r>
            <a:r>
              <a:rPr lang="en-US" altLang="zh-CN" dirty="0" smtClean="0">
                <a:latin typeface="Times New Roman" panose="02020603050405020304" pitchFamily="18" charset="0"/>
                <a:ea typeface="黑体" panose="02010609060101010101" pitchFamily="49" charset="-122"/>
              </a:rPr>
              <a:t>t=</a:t>
            </a:r>
            <a:r>
              <a:rPr lang="en-US" altLang="zh-CN" b="1" dirty="0" smtClean="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值。</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870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707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70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387078">
                                            <p:txEl>
                                              <p:pRg st="0" end="0"/>
                                            </p:txEl>
                                          </p:spTgt>
                                        </p:tgtEl>
                                        <p:attrNameLst>
                                          <p:attrName>style.visibility</p:attrName>
                                        </p:attrNameLst>
                                      </p:cBhvr>
                                      <p:to>
                                        <p:strVal val="visible"/>
                                      </p:to>
                                    </p:set>
                                    <p:animEffect transition="in" filter="wipe(left)">
                                      <p:cBhvr>
                                        <p:cTn id="19" dur="2000"/>
                                        <p:tgtEl>
                                          <p:spTgt spid="38707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76" grpId="0"/>
      <p:bldP spid="387077" grpId="0"/>
      <p:bldP spid="38707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85800" y="1196975"/>
            <a:ext cx="7772400" cy="863873"/>
          </a:xfrm>
        </p:spPr>
        <p:txBody>
          <a:bodyPr/>
          <a:lstStyle/>
          <a:p>
            <a:r>
              <a:rPr lang="zh-CN" altLang="zh-CN" dirty="0"/>
              <a:t>例</a:t>
            </a:r>
            <a:r>
              <a:rPr lang="en-US" altLang="zh-CN" dirty="0"/>
              <a:t>3-3 </a:t>
            </a:r>
            <a:r>
              <a:rPr lang="zh-CN" altLang="zh-CN" dirty="0"/>
              <a:t>图</a:t>
            </a:r>
            <a:r>
              <a:rPr lang="en-US" altLang="zh-CN" dirty="0"/>
              <a:t>3-5</a:t>
            </a:r>
            <a:r>
              <a:rPr lang="zh-CN" altLang="zh-CN" dirty="0"/>
              <a:t>（</a:t>
            </a:r>
            <a:r>
              <a:rPr lang="en-US" altLang="zh-CN" dirty="0"/>
              <a:t>a</a:t>
            </a:r>
            <a:r>
              <a:rPr lang="zh-CN" altLang="zh-CN" dirty="0"/>
              <a:t>）所示电路在开关</a:t>
            </a:r>
            <a:r>
              <a:rPr lang="en-US" altLang="zh-CN" dirty="0"/>
              <a:t>S</a:t>
            </a:r>
            <a:r>
              <a:rPr lang="zh-CN" altLang="zh-CN" dirty="0"/>
              <a:t>闭合前已处于稳定状态，</a:t>
            </a:r>
            <a:r>
              <a:rPr lang="en-US" altLang="zh-CN" dirty="0"/>
              <a:t> t=0</a:t>
            </a:r>
            <a:r>
              <a:rPr lang="zh-CN" altLang="zh-CN" dirty="0" smtClean="0"/>
              <a:t>时</a:t>
            </a:r>
            <a:r>
              <a:rPr lang="zh-CN" altLang="zh-CN" dirty="0"/>
              <a:t>开关</a:t>
            </a:r>
            <a:r>
              <a:rPr lang="en-US" altLang="zh-CN" dirty="0"/>
              <a:t>S</a:t>
            </a:r>
            <a:r>
              <a:rPr lang="zh-CN" altLang="zh-CN" dirty="0"/>
              <a:t>闭合，求</a:t>
            </a:r>
            <a:r>
              <a:rPr lang="en-US" altLang="zh-CN" dirty="0"/>
              <a:t> </a:t>
            </a:r>
            <a:r>
              <a:rPr lang="en-US" altLang="zh-CN" dirty="0" smtClean="0"/>
              <a:t>         </a:t>
            </a:r>
            <a:r>
              <a:rPr lang="zh-CN" altLang="zh-CN" dirty="0" smtClean="0"/>
              <a:t>。</a:t>
            </a:r>
            <a:endParaRPr lang="zh-CN" altLang="zh-CN" dirty="0"/>
          </a:p>
          <a:p>
            <a:endParaRPr lang="zh-CN" altLang="en-US" dirty="0"/>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012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004" y="2180354"/>
            <a:ext cx="3907882" cy="2519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494013712"/>
              </p:ext>
            </p:extLst>
          </p:nvPr>
        </p:nvGraphicFramePr>
        <p:xfrm>
          <a:off x="6584716" y="1628800"/>
          <a:ext cx="795011" cy="521726"/>
        </p:xfrm>
        <a:graphic>
          <a:graphicData uri="http://schemas.openxmlformats.org/presentationml/2006/ole">
            <mc:AlternateContent xmlns:mc="http://schemas.openxmlformats.org/markup-compatibility/2006">
              <mc:Choice xmlns:v="urn:schemas-microsoft-com:vml" Requires="v">
                <p:oleObj spid="_x0000_s90276" name="Equation" r:id="rId4" imgW="304536" imgH="203024" progId="Equation.DSMT4">
                  <p:embed/>
                </p:oleObj>
              </mc:Choice>
              <mc:Fallback>
                <p:oleObj name="Equation" r:id="rId4" imgW="304536" imgH="203024" progId="Equation.DSMT4">
                  <p:embed/>
                  <p:pic>
                    <p:nvPicPr>
                      <p:cNvPr id="0" name="Picture 10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4716" y="1628800"/>
                        <a:ext cx="795011" cy="521726"/>
                      </a:xfrm>
                      <a:prstGeom prst="rect">
                        <a:avLst/>
                      </a:prstGeom>
                      <a:noFill/>
                    </p:spPr>
                  </p:pic>
                </p:oleObj>
              </mc:Fallback>
            </mc:AlternateContent>
          </a:graphicData>
        </a:graphic>
      </p:graphicFrame>
      <p:sp>
        <p:nvSpPr>
          <p:cNvPr id="9" name="矩形 8"/>
          <p:cNvSpPr/>
          <p:nvPr/>
        </p:nvSpPr>
        <p:spPr>
          <a:xfrm>
            <a:off x="4087394" y="2303099"/>
            <a:ext cx="5237134" cy="830997"/>
          </a:xfrm>
          <a:prstGeom prst="rect">
            <a:avLst/>
          </a:prstGeom>
        </p:spPr>
        <p:txBody>
          <a:bodyPr wrap="square">
            <a:spAutoFit/>
          </a:bodyPr>
          <a:lstStyle/>
          <a:p>
            <a:r>
              <a:rPr lang="en-US" altLang="zh-CN" dirty="0" smtClean="0">
                <a:solidFill>
                  <a:schemeClr val="accent2"/>
                </a:solidFill>
              </a:rPr>
              <a:t>1</a:t>
            </a:r>
            <a:r>
              <a:rPr lang="zh-CN" altLang="en-US" dirty="0" smtClean="0">
                <a:solidFill>
                  <a:schemeClr val="accent2"/>
                </a:solidFill>
              </a:rPr>
              <a:t>、</a:t>
            </a:r>
            <a:r>
              <a:rPr lang="en-US" altLang="zh-CN" dirty="0" smtClean="0">
                <a:solidFill>
                  <a:schemeClr val="accent2"/>
                </a:solidFill>
              </a:rPr>
              <a:t>t=0_</a:t>
            </a:r>
            <a:r>
              <a:rPr lang="zh-CN" altLang="en-US" dirty="0" smtClean="0">
                <a:solidFill>
                  <a:schemeClr val="accent2"/>
                </a:solidFill>
              </a:rPr>
              <a:t>前电路达稳态，电路如图（</a:t>
            </a:r>
            <a:r>
              <a:rPr lang="en-US" altLang="zh-CN" dirty="0" smtClean="0">
                <a:solidFill>
                  <a:schemeClr val="accent2"/>
                </a:solidFill>
              </a:rPr>
              <a:t>b)</a:t>
            </a:r>
            <a:r>
              <a:rPr lang="zh-CN" altLang="en-US" dirty="0" smtClean="0">
                <a:solidFill>
                  <a:schemeClr val="accent2"/>
                </a:solidFill>
              </a:rPr>
              <a:t>所示，</a:t>
            </a:r>
            <a:endParaRPr lang="zh-CN" altLang="en-US" dirty="0">
              <a:solidFill>
                <a:schemeClr val="accent2"/>
              </a:solidFill>
            </a:endParaRPr>
          </a:p>
        </p:txBody>
      </p:sp>
      <p:pic>
        <p:nvPicPr>
          <p:cNvPr id="90130" name="Picture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4507" y="4383204"/>
            <a:ext cx="2026512" cy="232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椭圆形标注 13"/>
          <p:cNvSpPr/>
          <p:nvPr/>
        </p:nvSpPr>
        <p:spPr>
          <a:xfrm>
            <a:off x="2245567" y="2790411"/>
            <a:ext cx="744393" cy="1070443"/>
          </a:xfrm>
          <a:prstGeom prst="wedgeEllipseCallout">
            <a:avLst>
              <a:gd name="adj1" fmla="val -200217"/>
              <a:gd name="adj2" fmla="val 10995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73449" y="4307903"/>
            <a:ext cx="798151" cy="830997"/>
          </a:xfrm>
          <a:prstGeom prst="rect">
            <a:avLst/>
          </a:prstGeom>
          <a:noFill/>
          <a:ln>
            <a:solidFill>
              <a:srgbClr val="FF0000"/>
            </a:solidFill>
          </a:ln>
          <a:effectLst>
            <a:outerShdw blurRad="50800" dist="38100" dir="2700000" algn="tl" rotWithShape="0">
              <a:prstClr val="black">
                <a:alpha val="40000"/>
              </a:prstClr>
            </a:outerShdw>
          </a:effectLst>
        </p:spPr>
        <p:txBody>
          <a:bodyPr wrap="square" rtlCol="0">
            <a:spAutoFit/>
          </a:bodyPr>
          <a:lstStyle/>
          <a:p>
            <a:r>
              <a:rPr lang="zh-CN" altLang="en-US" dirty="0" smtClean="0"/>
              <a:t>视为短路</a:t>
            </a:r>
            <a:endParaRPr lang="zh-CN" altLang="en-US" dirty="0"/>
          </a:p>
        </p:txBody>
      </p:sp>
      <p:sp>
        <p:nvSpPr>
          <p:cNvPr id="18" name="椭圆形标注 17"/>
          <p:cNvSpPr/>
          <p:nvPr/>
        </p:nvSpPr>
        <p:spPr>
          <a:xfrm>
            <a:off x="2339753" y="2389529"/>
            <a:ext cx="1747642" cy="1872208"/>
          </a:xfrm>
          <a:prstGeom prst="wedgeEllipseCallout">
            <a:avLst>
              <a:gd name="adj1" fmla="val -28082"/>
              <a:gd name="adj2" fmla="val 75678"/>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2764876220"/>
              </p:ext>
            </p:extLst>
          </p:nvPr>
        </p:nvGraphicFramePr>
        <p:xfrm>
          <a:off x="4659447" y="3171371"/>
          <a:ext cx="2663987" cy="1005791"/>
        </p:xfrm>
        <a:graphic>
          <a:graphicData uri="http://schemas.openxmlformats.org/presentationml/2006/ole">
            <mc:AlternateContent xmlns:mc="http://schemas.openxmlformats.org/markup-compatibility/2006">
              <mc:Choice xmlns:v="urn:schemas-microsoft-com:vml" Requires="v">
                <p:oleObj spid="_x0000_s90277" name="Equation" r:id="rId7" imgW="939392" imgH="355446" progId="Equation.DSMT4">
                  <p:embed/>
                </p:oleObj>
              </mc:Choice>
              <mc:Fallback>
                <p:oleObj name="Equation" r:id="rId7" imgW="939392" imgH="355446" progId="Equation.DSMT4">
                  <p:embed/>
                  <p:pic>
                    <p:nvPicPr>
                      <p:cNvPr id="0" name="Picture 107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59447" y="3171371"/>
                        <a:ext cx="2663987" cy="1005791"/>
                      </a:xfrm>
                      <a:prstGeom prst="rect">
                        <a:avLst/>
                      </a:prstGeom>
                      <a:noFill/>
                    </p:spPr>
                  </p:pic>
                </p:oleObj>
              </mc:Fallback>
            </mc:AlternateContent>
          </a:graphicData>
        </a:graphic>
      </p:graphicFrame>
      <p:sp>
        <p:nvSpPr>
          <p:cNvPr id="21" name="矩形 20"/>
          <p:cNvSpPr/>
          <p:nvPr/>
        </p:nvSpPr>
        <p:spPr>
          <a:xfrm>
            <a:off x="4175102" y="4261737"/>
            <a:ext cx="2492990" cy="461665"/>
          </a:xfrm>
          <a:prstGeom prst="rect">
            <a:avLst/>
          </a:prstGeom>
        </p:spPr>
        <p:txBody>
          <a:bodyPr wrap="none">
            <a:spAutoFit/>
          </a:bodyPr>
          <a:lstStyle/>
          <a:p>
            <a:r>
              <a:rPr lang="en-US" altLang="zh-CN" dirty="0" smtClean="0">
                <a:solidFill>
                  <a:schemeClr val="accent2"/>
                </a:solidFill>
              </a:rPr>
              <a:t>2</a:t>
            </a:r>
            <a:r>
              <a:rPr lang="zh-CN" altLang="en-US" dirty="0" smtClean="0">
                <a:solidFill>
                  <a:schemeClr val="accent2"/>
                </a:solidFill>
              </a:rPr>
              <a:t>、</a:t>
            </a:r>
            <a:r>
              <a:rPr lang="zh-CN" altLang="zh-CN" dirty="0" smtClean="0">
                <a:solidFill>
                  <a:schemeClr val="accent2"/>
                </a:solidFill>
              </a:rPr>
              <a:t>由</a:t>
            </a:r>
            <a:r>
              <a:rPr lang="zh-CN" altLang="zh-CN" dirty="0">
                <a:solidFill>
                  <a:schemeClr val="accent2"/>
                </a:solidFill>
              </a:rPr>
              <a:t>换路定则得</a:t>
            </a:r>
            <a:endParaRPr lang="zh-CN" altLang="en-US" dirty="0">
              <a:solidFill>
                <a:schemeClr val="accent2"/>
              </a:solidFill>
            </a:endParaRPr>
          </a:p>
        </p:txBody>
      </p:sp>
      <p:sp>
        <p:nvSpPr>
          <p:cNvPr id="22" name="Rectangle 2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735776194"/>
              </p:ext>
            </p:extLst>
          </p:nvPr>
        </p:nvGraphicFramePr>
        <p:xfrm>
          <a:off x="4860032" y="4908069"/>
          <a:ext cx="2992721" cy="537155"/>
        </p:xfrm>
        <a:graphic>
          <a:graphicData uri="http://schemas.openxmlformats.org/presentationml/2006/ole">
            <mc:AlternateContent xmlns:mc="http://schemas.openxmlformats.org/markup-compatibility/2006">
              <mc:Choice xmlns:v="urn:schemas-microsoft-com:vml" Requires="v">
                <p:oleObj spid="_x0000_s90278" name="Equation" r:id="rId9" imgW="1117115" imgH="203112" progId="Equation.DSMT4">
                  <p:embed/>
                </p:oleObj>
              </mc:Choice>
              <mc:Fallback>
                <p:oleObj name="Equation" r:id="rId9" imgW="1117115" imgH="203112" progId="Equation.DSMT4">
                  <p:embed/>
                  <p:pic>
                    <p:nvPicPr>
                      <p:cNvPr id="0" name="Picture 107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0032" y="4908069"/>
                        <a:ext cx="2992721" cy="537155"/>
                      </a:xfrm>
                      <a:prstGeom prst="rect">
                        <a:avLst/>
                      </a:prstGeom>
                      <a:noFill/>
                    </p:spPr>
                  </p:pic>
                </p:oleObj>
              </mc:Fallback>
            </mc:AlternateContent>
          </a:graphicData>
        </a:graphic>
      </p:graphicFrame>
      <p:sp>
        <p:nvSpPr>
          <p:cNvPr id="24" name="Rectangle 8"/>
          <p:cNvSpPr/>
          <p:nvPr/>
        </p:nvSpPr>
        <p:spPr>
          <a:xfrm>
            <a:off x="683568" y="21590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spTree>
    <p:extLst>
      <p:ext uri="{BB962C8B-B14F-4D97-AF65-F5344CB8AC3E}">
        <p14:creationId xmlns:p14="http://schemas.microsoft.com/office/powerpoint/2010/main" val="2806062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1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01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4" grpId="0" animBg="1"/>
      <p:bldP spid="15" grpId="0" animBg="1"/>
      <p:bldP spid="18"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3"/>
          <p:cNvSpPr>
            <a:spLocks noGrp="1"/>
          </p:cNvSpPr>
          <p:nvPr>
            <p:ph type="title"/>
          </p:nvPr>
        </p:nvSpPr>
        <p:spPr/>
        <p:txBody>
          <a:bodyPr vert="horz" wrap="square" lIns="91440" tIns="45720" rIns="91440" bIns="45720" anchor="ctr"/>
          <a:lstStyle/>
          <a:p>
            <a:pPr eaLnBrk="1" hangingPunct="1"/>
            <a:r>
              <a:rPr lang="zh-CN" altLang="en-US" sz="3200" dirty="0"/>
              <a:t>第</a:t>
            </a:r>
            <a:r>
              <a:rPr lang="en-US" altLang="zh-CN" sz="3200" dirty="0"/>
              <a:t>3</a:t>
            </a:r>
            <a:r>
              <a:rPr lang="zh-CN" altLang="en-US" sz="3200" dirty="0"/>
              <a:t>章  一阶动态电路的暂态分析</a:t>
            </a:r>
          </a:p>
        </p:txBody>
      </p:sp>
      <p:sp>
        <p:nvSpPr>
          <p:cNvPr id="239620" name="Rectangle 4"/>
          <p:cNvSpPr>
            <a:spLocks noGrp="1" noChangeArrowheads="1"/>
          </p:cNvSpPr>
          <p:nvPr>
            <p:ph idx="1"/>
          </p:nvPr>
        </p:nvSpPr>
        <p:spPr>
          <a:xfrm>
            <a:off x="755576" y="1124744"/>
            <a:ext cx="7772400" cy="4330700"/>
          </a:xfrm>
        </p:spPr>
        <p:txBody>
          <a:bodyPr vert="horz" wrap="square" lIns="91440" tIns="45720" rIns="91440" bIns="45720" numCol="1" anchor="t" anchorCtr="0" compatLnSpc="1">
            <a:normAutofit lnSpcReduction="10000"/>
          </a:bodyPr>
          <a:lstStyle/>
          <a:p>
            <a:pPr marL="742950" marR="0" lvl="1" indent="-285750" algn="l" defTabSz="914400" rtl="0" eaLnBrk="1" fontAlgn="base" latinLnBrk="0" hangingPunct="1">
              <a:lnSpc>
                <a:spcPct val="150000"/>
              </a:lnSpc>
              <a:spcBef>
                <a:spcPct val="40000"/>
              </a:spcBef>
              <a:spcAft>
                <a:spcPct val="0"/>
              </a:spcAft>
              <a:buClrTx/>
              <a:buSzTx/>
              <a:buFont typeface="Wingdings" panose="05000000000000000000" pitchFamily="2" charset="2"/>
              <a:buChar char="Ø"/>
              <a:defRPr/>
            </a:pP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3</a:t>
            </a: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rId2" action="ppaction://hlinksldjump"/>
              </a:rPr>
              <a:t>.1  </a:t>
            </a:r>
            <a:r>
              <a:rPr kumimoji="0" lang="zh-CN" altLang="zh-CN" sz="2600" b="1" i="0" u="sng" strike="noStrike" kern="0" cap="none" spc="0" normalizeH="0" baseline="0" noProof="0" dirty="0" smtClean="0">
                <a:ln>
                  <a:noFill/>
                </a:ln>
                <a:solidFill>
                  <a:schemeClr val="accent2"/>
                </a:solidFill>
                <a:effectLst/>
                <a:uLnTx/>
                <a:uFillTx/>
                <a:latin typeface="+mn-lt"/>
                <a:ea typeface="黑体" panose="02010609060101010101" pitchFamily="49" charset="-122"/>
                <a:hlinkClick r:id="rId2" action="ppaction://hlinksldjump"/>
              </a:rPr>
              <a:t>动</a:t>
            </a:r>
            <a:r>
              <a:rPr kumimoji="0" lang="zh-CN" altLang="zh-CN" sz="2600" b="1" i="0" u="sng" strike="noStrike" kern="0" cap="none" spc="0" normalizeH="0" baseline="0" noProof="0" dirty="0" smtClean="0">
                <a:ln>
                  <a:noFill/>
                </a:ln>
                <a:solidFill>
                  <a:schemeClr val="accent2"/>
                </a:solidFill>
                <a:effectLst/>
                <a:uLnTx/>
                <a:uFillTx/>
                <a:latin typeface="+mn-lt"/>
                <a:ea typeface="黑体" panose="02010609060101010101" pitchFamily="49" charset="-122"/>
              </a:rPr>
              <a:t>态电路方程</a:t>
            </a:r>
          </a:p>
          <a:p>
            <a:pPr marL="742950" marR="0" lvl="1" indent="-285750" algn="l" defTabSz="914400" rtl="0" eaLnBrk="1" fontAlgn="base" latinLnBrk="0" hangingPunct="1">
              <a:lnSpc>
                <a:spcPct val="150000"/>
              </a:lnSpc>
              <a:spcBef>
                <a:spcPct val="40000"/>
              </a:spcBef>
              <a:spcAft>
                <a:spcPct val="0"/>
              </a:spcAft>
              <a:buClrTx/>
              <a:buSzTx/>
              <a:buFont typeface="Wingdings" panose="05000000000000000000" pitchFamily="2" charset="2"/>
              <a:buChar char="Ø"/>
              <a:defRPr/>
            </a:pP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3</a:t>
            </a: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rId3" action="ppaction://hlinksldjump"/>
              </a:rPr>
              <a:t>.2  </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rId3" action="ppaction://hlinksldjump"/>
              </a:rPr>
              <a:t>换路定则及其初始条件 </a:t>
            </a:r>
            <a:endPar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endParaRPr>
          </a:p>
          <a:p>
            <a:pPr marL="742950" marR="0" lvl="1" indent="-285750" algn="l" defTabSz="914400" rtl="0" eaLnBrk="1" fontAlgn="base" latinLnBrk="0" hangingPunct="1">
              <a:lnSpc>
                <a:spcPct val="150000"/>
              </a:lnSpc>
              <a:spcBef>
                <a:spcPct val="40000"/>
              </a:spcBef>
              <a:spcAft>
                <a:spcPct val="0"/>
              </a:spcAft>
              <a:buClrTx/>
              <a:buSzTx/>
              <a:buFont typeface="Wingdings" panose="05000000000000000000" pitchFamily="2" charset="2"/>
              <a:buChar char="Ø"/>
              <a:defRPr/>
            </a:pP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3</a:t>
            </a: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.3  </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一阶电路零输入响应 </a:t>
            </a:r>
            <a:endPar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endParaRPr>
          </a:p>
          <a:p>
            <a:pPr marL="742950" marR="0" lvl="1" indent="-285750" algn="l" defTabSz="914400" rtl="0" eaLnBrk="1" fontAlgn="base" latinLnBrk="0" hangingPunct="1">
              <a:lnSpc>
                <a:spcPct val="150000"/>
              </a:lnSpc>
              <a:spcBef>
                <a:spcPct val="40000"/>
              </a:spcBef>
              <a:spcAft>
                <a:spcPct val="0"/>
              </a:spcAft>
              <a:buClrTx/>
              <a:buSzTx/>
              <a:buFont typeface="Wingdings" panose="05000000000000000000" pitchFamily="2" charset="2"/>
              <a:buChar char="Ø"/>
              <a:defRPr/>
            </a:pP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3</a:t>
            </a: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.4  </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一阶电路零状态响应 </a:t>
            </a:r>
            <a:endPar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endParaRPr>
          </a:p>
          <a:p>
            <a:pPr marL="742950" marR="0" lvl="1" indent="-285750" algn="l" defTabSz="914400" rtl="0" eaLnBrk="1" fontAlgn="base" latinLnBrk="0" hangingPunct="1">
              <a:lnSpc>
                <a:spcPct val="150000"/>
              </a:lnSpc>
              <a:spcBef>
                <a:spcPct val="40000"/>
              </a:spcBef>
              <a:spcAft>
                <a:spcPct val="0"/>
              </a:spcAft>
              <a:buClrTx/>
              <a:buSzTx/>
              <a:buFont typeface="Wingdings" panose="05000000000000000000" pitchFamily="2" charset="2"/>
              <a:buChar char="Ø"/>
              <a:defRPr/>
            </a:pP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3</a:t>
            </a:r>
            <a:r>
              <a:rPr kumimoji="0" lang="en-US" altLang="zh-CN"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.5  </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一阶电路完全响应</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rPr>
              <a:t>及</a:t>
            </a:r>
            <a:r>
              <a:rPr lang="zh-CN" altLang="en-US" b="1" noProof="0" dirty="0" smtClean="0">
                <a:ln>
                  <a:noFill/>
                </a:ln>
                <a:solidFill>
                  <a:schemeClr val="accent2"/>
                </a:solidFill>
                <a:effectLst/>
                <a:uLnTx/>
                <a:uFillTx/>
                <a:sym typeface="+mn-ea"/>
                <a:hlinkClick r:id="rId4" action="ppaction://hlinksldjump"/>
              </a:rPr>
              <a:t>三要素法</a:t>
            </a:r>
            <a:r>
              <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 action="ppaction://noaction"/>
              </a:rPr>
              <a:t> </a:t>
            </a:r>
            <a:endParaRPr kumimoji="0" lang="zh-CN" altLang="en-US" sz="2600" b="1" i="0" u="none" strike="noStrike" kern="0" cap="none" spc="0" normalizeH="0" baseline="0" noProof="0" dirty="0" smtClean="0">
              <a:ln>
                <a:noFill/>
              </a:ln>
              <a:solidFill>
                <a:schemeClr val="accent2"/>
              </a:solidFill>
              <a:effectLst/>
              <a:uLnTx/>
              <a:uFillTx/>
              <a:latin typeface="+mn-lt"/>
              <a:ea typeface="黑体" panose="02010609060101010101" pitchFamily="49" charset="-122"/>
            </a:endParaRPr>
          </a:p>
          <a:p>
            <a:pPr marL="457200" marR="0" lvl="1" indent="0" algn="l" defTabSz="914400" rtl="0" eaLnBrk="1" fontAlgn="base" latinLnBrk="0" hangingPunct="1">
              <a:lnSpc>
                <a:spcPct val="150000"/>
              </a:lnSpc>
              <a:spcBef>
                <a:spcPct val="40000"/>
              </a:spcBef>
              <a:spcAft>
                <a:spcPct val="0"/>
              </a:spcAft>
              <a:buClrTx/>
              <a:buSzTx/>
              <a:buFont typeface="Wingdings" panose="05000000000000000000" pitchFamily="2" charset="2"/>
              <a:buNone/>
              <a:defRPr/>
            </a:pPr>
            <a:r>
              <a:rPr kumimoji="0" lang="zh-CN" altLang="en-US" sz="2600" b="0" i="0" u="none" strike="noStrike" kern="0" cap="none" spc="0" normalizeH="0" baseline="0" noProof="0" dirty="0" smtClean="0">
                <a:ln>
                  <a:noFill/>
                </a:ln>
                <a:solidFill>
                  <a:schemeClr val="accent2"/>
                </a:solidFill>
                <a:effectLst/>
                <a:uLnTx/>
                <a:uFillTx/>
                <a:latin typeface="+mn-lt"/>
                <a:ea typeface="黑体" panose="02010609060101010101" pitchFamily="49" charset="-122"/>
                <a:hlinkClick r:id="rId4" action="ppaction://hlinksldjump"/>
              </a:rPr>
              <a:t> </a:t>
            </a:r>
          </a:p>
        </p:txBody>
      </p:sp>
      <p:sp>
        <p:nvSpPr>
          <p:cNvPr id="8602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2</a:t>
            </a:fld>
            <a:endParaRPr lang="zh-CN" altLang="en-US" sz="1600" b="1" dirty="0">
              <a:solidFill>
                <a:srgbClr val="FFFF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396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
                                          </p:stCondLst>
                                        </p:cTn>
                                        <p:tgtEl>
                                          <p:spTgt spid="2396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9"/>
                                          </p:stCondLst>
                                        </p:cTn>
                                        <p:tgtEl>
                                          <p:spTgt spid="2396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9"/>
                                          </p:stCondLst>
                                        </p:cTn>
                                        <p:tgtEl>
                                          <p:spTgt spid="2396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9"/>
                                          </p:stCondLst>
                                        </p:cTn>
                                        <p:tgtEl>
                                          <p:spTgt spid="2396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9"/>
                                          </p:stCondLst>
                                        </p:cTn>
                                        <p:tgtEl>
                                          <p:spTgt spid="23962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20"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254" y="1041361"/>
            <a:ext cx="8278688" cy="863873"/>
          </a:xfrm>
        </p:spPr>
        <p:txBody>
          <a:bodyPr/>
          <a:lstStyle/>
          <a:p>
            <a:pPr marL="0" indent="0">
              <a:buNone/>
            </a:pPr>
            <a:r>
              <a:rPr lang="en-US" altLang="zh-CN" sz="2400" dirty="0" smtClean="0">
                <a:solidFill>
                  <a:schemeClr val="accent2"/>
                </a:solidFill>
              </a:rPr>
              <a:t>3</a:t>
            </a:r>
            <a:r>
              <a:rPr lang="zh-CN" altLang="en-US" sz="2400" dirty="0" smtClean="0">
                <a:solidFill>
                  <a:schemeClr val="accent2"/>
                </a:solidFill>
              </a:rPr>
              <a:t>、</a:t>
            </a:r>
            <a:r>
              <a:rPr lang="en-US" altLang="zh-CN" sz="2400" dirty="0" smtClean="0">
                <a:solidFill>
                  <a:schemeClr val="accent2"/>
                </a:solidFill>
              </a:rPr>
              <a:t>t=0</a:t>
            </a:r>
            <a:r>
              <a:rPr lang="en-US" altLang="zh-CN" sz="2400" baseline="-25000" dirty="0" smtClean="0">
                <a:solidFill>
                  <a:schemeClr val="accent2"/>
                </a:solidFill>
              </a:rPr>
              <a:t>+</a:t>
            </a:r>
            <a:r>
              <a:rPr lang="zh-CN" altLang="en-US" sz="2400" dirty="0" smtClean="0">
                <a:solidFill>
                  <a:schemeClr val="accent2"/>
                </a:solidFill>
              </a:rPr>
              <a:t>时，</a:t>
            </a:r>
            <a:r>
              <a:rPr lang="zh-CN" altLang="zh-CN" sz="2400" dirty="0" smtClean="0">
                <a:solidFill>
                  <a:schemeClr val="accent2"/>
                </a:solidFill>
              </a:rPr>
              <a:t>将</a:t>
            </a:r>
            <a:r>
              <a:rPr lang="zh-CN" altLang="zh-CN" sz="2400" dirty="0">
                <a:solidFill>
                  <a:schemeClr val="accent2"/>
                </a:solidFill>
              </a:rPr>
              <a:t>电感用电流为</a:t>
            </a:r>
            <a:r>
              <a:rPr lang="en-US" altLang="zh-CN" sz="2400" dirty="0">
                <a:solidFill>
                  <a:schemeClr val="accent2"/>
                </a:solidFill>
              </a:rPr>
              <a:t> </a:t>
            </a:r>
            <a:r>
              <a:rPr lang="zh-CN" altLang="zh-CN" sz="2400" dirty="0">
                <a:solidFill>
                  <a:schemeClr val="accent2"/>
                </a:solidFill>
              </a:rPr>
              <a:t>的电流源替代，可得如</a:t>
            </a:r>
            <a:r>
              <a:rPr lang="zh-CN" altLang="zh-CN" sz="2400" dirty="0" smtClean="0">
                <a:solidFill>
                  <a:schemeClr val="accent2"/>
                </a:solidFill>
              </a:rPr>
              <a:t>图</a:t>
            </a:r>
            <a:r>
              <a:rPr lang="zh-CN" altLang="en-US" sz="2400" dirty="0" smtClean="0">
                <a:solidFill>
                  <a:schemeClr val="accent2"/>
                </a:solidFill>
              </a:rPr>
              <a:t>（</a:t>
            </a:r>
            <a:r>
              <a:rPr lang="en-US" altLang="zh-CN" sz="2400" dirty="0" smtClean="0">
                <a:solidFill>
                  <a:schemeClr val="accent2"/>
                </a:solidFill>
              </a:rPr>
              <a:t>c</a:t>
            </a:r>
            <a:r>
              <a:rPr lang="zh-CN" altLang="zh-CN" sz="2400" dirty="0">
                <a:solidFill>
                  <a:schemeClr val="accent2"/>
                </a:solidFill>
              </a:rPr>
              <a:t>）所</a:t>
            </a:r>
            <a:r>
              <a:rPr lang="zh-CN" altLang="zh-CN" sz="2400" dirty="0" smtClean="0">
                <a:solidFill>
                  <a:schemeClr val="accent2"/>
                </a:solidFill>
              </a:rPr>
              <a:t>示的等效电路</a:t>
            </a:r>
            <a:r>
              <a:rPr lang="zh-CN" altLang="en-US" sz="2400" dirty="0" smtClean="0">
                <a:solidFill>
                  <a:schemeClr val="accent2"/>
                </a:solidFill>
              </a:rPr>
              <a:t>，</a:t>
            </a:r>
            <a:endParaRPr lang="zh-CN" altLang="en-US" sz="2400" dirty="0"/>
          </a:p>
        </p:txBody>
      </p:sp>
      <p:pic>
        <p:nvPicPr>
          <p:cNvPr id="4"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5" y="2204864"/>
            <a:ext cx="4392488" cy="29361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054763956"/>
              </p:ext>
            </p:extLst>
          </p:nvPr>
        </p:nvGraphicFramePr>
        <p:xfrm>
          <a:off x="5148064" y="1988840"/>
          <a:ext cx="3633787" cy="776287"/>
        </p:xfrm>
        <a:graphic>
          <a:graphicData uri="http://schemas.openxmlformats.org/presentationml/2006/ole">
            <mc:AlternateContent xmlns:mc="http://schemas.openxmlformats.org/markup-compatibility/2006">
              <mc:Choice xmlns:v="urn:schemas-microsoft-com:vml" Requires="v">
                <p:oleObj spid="_x0000_s91332" name="Equation" r:id="rId4" imgW="1777680" imgH="380880" progId="Equation.DSMT4">
                  <p:embed/>
                </p:oleObj>
              </mc:Choice>
              <mc:Fallback>
                <p:oleObj name="Equation" r:id="rId4" imgW="1777680" imgH="380880" progId="Equation.DSMT4">
                  <p:embed/>
                  <p:pic>
                    <p:nvPicPr>
                      <p:cNvPr id="0" name="Object 1"/>
                      <p:cNvPicPr>
                        <a:picLocks noChangeAspect="1" noChangeArrowheads="1"/>
                      </p:cNvPicPr>
                      <p:nvPr/>
                    </p:nvPicPr>
                    <p:blipFill>
                      <a:blip r:embed="rId5"/>
                      <a:srcRect/>
                      <a:stretch>
                        <a:fillRect/>
                      </a:stretch>
                    </p:blipFill>
                    <p:spPr bwMode="auto">
                      <a:xfrm>
                        <a:off x="5148064" y="1988840"/>
                        <a:ext cx="3633787" cy="776287"/>
                      </a:xfrm>
                      <a:prstGeom prst="rect">
                        <a:avLst/>
                      </a:prstGeom>
                      <a:noFill/>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1655695777"/>
              </p:ext>
            </p:extLst>
          </p:nvPr>
        </p:nvGraphicFramePr>
        <p:xfrm>
          <a:off x="5004048" y="3429000"/>
          <a:ext cx="4048018" cy="720080"/>
        </p:xfrm>
        <a:graphic>
          <a:graphicData uri="http://schemas.openxmlformats.org/presentationml/2006/ole">
            <mc:AlternateContent xmlns:mc="http://schemas.openxmlformats.org/markup-compatibility/2006">
              <mc:Choice xmlns:v="urn:schemas-microsoft-com:vml" Requires="v">
                <p:oleObj spid="_x0000_s91333" name="Equation" r:id="rId6" imgW="1981200" imgH="355600" progId="Equation.DSMT4">
                  <p:embed/>
                </p:oleObj>
              </mc:Choice>
              <mc:Fallback>
                <p:oleObj name="Equation" r:id="rId6" imgW="1981200" imgH="355600" progId="Equation.DSMT4">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04048" y="3429000"/>
                        <a:ext cx="4048018" cy="720080"/>
                      </a:xfrm>
                      <a:prstGeom prst="rect">
                        <a:avLst/>
                      </a:prstGeom>
                      <a:noFill/>
                    </p:spPr>
                  </p:pic>
                </p:oleObj>
              </mc:Fallback>
            </mc:AlternateContent>
          </a:graphicData>
        </a:graphic>
      </p:graphicFrame>
      <p:sp>
        <p:nvSpPr>
          <p:cNvPr id="9"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187396078"/>
              </p:ext>
            </p:extLst>
          </p:nvPr>
        </p:nvGraphicFramePr>
        <p:xfrm>
          <a:off x="5076056" y="4221088"/>
          <a:ext cx="3750962" cy="432048"/>
        </p:xfrm>
        <a:graphic>
          <a:graphicData uri="http://schemas.openxmlformats.org/presentationml/2006/ole">
            <mc:AlternateContent xmlns:mc="http://schemas.openxmlformats.org/markup-compatibility/2006">
              <mc:Choice xmlns:v="urn:schemas-microsoft-com:vml" Requires="v">
                <p:oleObj spid="_x0000_s91334" name="Equation" r:id="rId8" imgW="1816100" imgH="203200" progId="Equation.DSMT4">
                  <p:embed/>
                </p:oleObj>
              </mc:Choice>
              <mc:Fallback>
                <p:oleObj name="Equation" r:id="rId8" imgW="1816100" imgH="203200" progId="Equation.DSMT4">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76056" y="4221088"/>
                        <a:ext cx="3750962" cy="432048"/>
                      </a:xfrm>
                      <a:prstGeom prst="rect">
                        <a:avLst/>
                      </a:prstGeom>
                      <a:noFill/>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4081708542"/>
              </p:ext>
            </p:extLst>
          </p:nvPr>
        </p:nvGraphicFramePr>
        <p:xfrm>
          <a:off x="5076056" y="2924944"/>
          <a:ext cx="3083503" cy="431354"/>
        </p:xfrm>
        <a:graphic>
          <a:graphicData uri="http://schemas.openxmlformats.org/presentationml/2006/ole">
            <mc:AlternateContent xmlns:mc="http://schemas.openxmlformats.org/markup-compatibility/2006">
              <mc:Choice xmlns:v="urn:schemas-microsoft-com:vml" Requires="v">
                <p:oleObj spid="_x0000_s91335" name="Equation" r:id="rId10" imgW="749160" imgH="203040" progId="Equation.DSMT4">
                  <p:embed/>
                </p:oleObj>
              </mc:Choice>
              <mc:Fallback>
                <p:oleObj name="Equation" r:id="rId10" imgW="749160" imgH="203040" progId="Equation.DSMT4">
                  <p:embed/>
                  <p:pic>
                    <p:nvPicPr>
                      <p:cNvPr id="0" name=""/>
                      <p:cNvPicPr/>
                      <p:nvPr/>
                    </p:nvPicPr>
                    <p:blipFill>
                      <a:blip r:embed="rId11"/>
                      <a:stretch>
                        <a:fillRect/>
                      </a:stretch>
                    </p:blipFill>
                    <p:spPr>
                      <a:xfrm>
                        <a:off x="5076056" y="2924944"/>
                        <a:ext cx="3083503" cy="431354"/>
                      </a:xfrm>
                      <a:prstGeom prst="rect">
                        <a:avLst/>
                      </a:prstGeom>
                    </p:spPr>
                  </p:pic>
                </p:oleObj>
              </mc:Fallback>
            </mc:AlternateContent>
          </a:graphicData>
        </a:graphic>
      </p:graphicFrame>
      <p:sp>
        <p:nvSpPr>
          <p:cNvPr id="12" name="矩形 11"/>
          <p:cNvSpPr/>
          <p:nvPr/>
        </p:nvSpPr>
        <p:spPr>
          <a:xfrm>
            <a:off x="1403648" y="5272174"/>
            <a:ext cx="6984776" cy="830997"/>
          </a:xfrm>
          <a:prstGeom prst="rect">
            <a:avLst/>
          </a:prstGeom>
        </p:spPr>
        <p:txBody>
          <a:bodyPr wrap="square">
            <a:spAutoFit/>
          </a:bodyPr>
          <a:lstStyle/>
          <a:p>
            <a:r>
              <a:rPr lang="zh-CN" altLang="zh-CN" dirty="0">
                <a:solidFill>
                  <a:schemeClr val="accent2"/>
                </a:solidFill>
              </a:rPr>
              <a:t>动态元件电感在换路后瞬间等效为电流源时，要</a:t>
            </a:r>
            <a:r>
              <a:rPr lang="zh-CN" altLang="zh-CN" smtClean="0">
                <a:solidFill>
                  <a:schemeClr val="accent2"/>
                </a:solidFill>
              </a:rPr>
              <a:t>注意</a:t>
            </a:r>
            <a:r>
              <a:rPr lang="zh-CN" altLang="en-US" smtClean="0">
                <a:solidFill>
                  <a:schemeClr val="accent2"/>
                </a:solidFill>
              </a:rPr>
              <a:t>电流源</a:t>
            </a:r>
            <a:r>
              <a:rPr lang="zh-CN" altLang="zh-CN" smtClean="0">
                <a:solidFill>
                  <a:schemeClr val="accent2"/>
                </a:solidFill>
              </a:rPr>
              <a:t>方向</a:t>
            </a:r>
            <a:endParaRPr lang="zh-CN" altLang="en-US" dirty="0">
              <a:solidFill>
                <a:schemeClr val="accent2"/>
              </a:solidFill>
            </a:endParaRPr>
          </a:p>
        </p:txBody>
      </p:sp>
      <p:pic>
        <p:nvPicPr>
          <p:cNvPr id="91151" name="Picture 15" descr="C:\Program Files\Microsoft Office\MEDIA\CAGCAT10\j0301252.wmf"/>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1560" y="4967964"/>
            <a:ext cx="711470" cy="60842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nvGrpSpPr>
        <p:grpSpPr>
          <a:xfrm>
            <a:off x="1763688" y="2565494"/>
            <a:ext cx="288032" cy="1943626"/>
            <a:chOff x="1763688" y="2565494"/>
            <a:chExt cx="288032" cy="1943626"/>
          </a:xfrm>
        </p:grpSpPr>
        <p:grpSp>
          <p:nvGrpSpPr>
            <p:cNvPr id="18" name="组合 17"/>
            <p:cNvGrpSpPr/>
            <p:nvPr/>
          </p:nvGrpSpPr>
          <p:grpSpPr>
            <a:xfrm>
              <a:off x="1763688" y="4293096"/>
              <a:ext cx="288032" cy="216024"/>
              <a:chOff x="1763688" y="4293096"/>
              <a:chExt cx="288032" cy="216024"/>
            </a:xfrm>
          </p:grpSpPr>
          <p:cxnSp>
            <p:nvCxnSpPr>
              <p:cNvPr id="14" name="直接连接符 13"/>
              <p:cNvCxnSpPr/>
              <p:nvPr/>
            </p:nvCxnSpPr>
            <p:spPr>
              <a:xfrm>
                <a:off x="1907704" y="4293096"/>
                <a:ext cx="0" cy="21602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763688" y="4509120"/>
                <a:ext cx="28803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 name="椭圆 18"/>
            <p:cNvSpPr/>
            <p:nvPr/>
          </p:nvSpPr>
          <p:spPr>
            <a:xfrm>
              <a:off x="1807722" y="2565494"/>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FF0000"/>
                  </a:solidFill>
                </a:ln>
                <a:solidFill>
                  <a:srgbClr val="FF0000"/>
                </a:solidFill>
              </a:endParaRPr>
            </a:p>
          </p:txBody>
        </p:sp>
      </p:grpSp>
      <p:sp>
        <p:nvSpPr>
          <p:cNvPr id="21" name="矩形 20"/>
          <p:cNvSpPr/>
          <p:nvPr/>
        </p:nvSpPr>
        <p:spPr>
          <a:xfrm>
            <a:off x="4580004" y="1472612"/>
            <a:ext cx="2954655" cy="461665"/>
          </a:xfrm>
          <a:prstGeom prst="rect">
            <a:avLst/>
          </a:prstGeom>
        </p:spPr>
        <p:txBody>
          <a:bodyPr wrap="none">
            <a:spAutoFit/>
          </a:bodyPr>
          <a:lstStyle/>
          <a:p>
            <a:r>
              <a:rPr lang="zh-CN" altLang="en-US" dirty="0"/>
              <a:t>应用节点电压法可得</a:t>
            </a:r>
          </a:p>
        </p:txBody>
      </p:sp>
      <p:sp>
        <p:nvSpPr>
          <p:cNvPr id="22" name="Rectangle 8"/>
          <p:cNvSpPr/>
          <p:nvPr/>
        </p:nvSpPr>
        <p:spPr>
          <a:xfrm>
            <a:off x="683568" y="21590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spTree>
    <p:extLst>
      <p:ext uri="{BB962C8B-B14F-4D97-AF65-F5344CB8AC3E}">
        <p14:creationId xmlns:p14="http://schemas.microsoft.com/office/powerpoint/2010/main" val="4056294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115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30</a:t>
            </a:fld>
            <a:endParaRPr lang="zh-CN" altLang="en-US" sz="1600" b="1" dirty="0">
              <a:solidFill>
                <a:srgbClr val="FFFF00"/>
              </a:solidFill>
              <a:ea typeface="宋体" panose="02010600030101010101" pitchFamily="2" charset="-122"/>
            </a:endParaRPr>
          </a:p>
        </p:txBody>
      </p:sp>
      <p:sp>
        <p:nvSpPr>
          <p:cNvPr id="15365" name="Text Box 2"/>
          <p:cNvSpPr txBox="1"/>
          <p:nvPr/>
        </p:nvSpPr>
        <p:spPr>
          <a:xfrm>
            <a:off x="522288" y="1111250"/>
            <a:ext cx="7694612" cy="822325"/>
          </a:xfrm>
          <a:prstGeom prst="rect">
            <a:avLst/>
          </a:prstGeom>
          <a:noFill/>
          <a:ln w="9525">
            <a:noFill/>
          </a:ln>
        </p:spPr>
        <p:txBody>
          <a:bodyPr>
            <a:spAutoFit/>
          </a:bodyPr>
          <a:lstStyle/>
          <a:p>
            <a:pPr lvl="0" eaLnBrk="1" hangingPunct="1">
              <a:spcBef>
                <a:spcPct val="50000"/>
              </a:spcBef>
            </a:pPr>
            <a:r>
              <a:rPr lang="zh-CN" altLang="en-US" dirty="0">
                <a:solidFill>
                  <a:srgbClr val="CD0F14"/>
                </a:solidFill>
                <a:latin typeface="Times New Roman" panose="02020603050405020304" pitchFamily="18" charset="0"/>
                <a:ea typeface="黑体" panose="02010609060101010101" pitchFamily="49" charset="-122"/>
              </a:rPr>
              <a:t>    </a:t>
            </a:r>
            <a:r>
              <a:rPr lang="en-US" altLang="zh-CN" dirty="0">
                <a:solidFill>
                  <a:srgbClr val="CD0F14"/>
                </a:solidFill>
                <a:latin typeface="Times New Roman" panose="02020603050405020304" pitchFamily="18" charset="0"/>
                <a:ea typeface="黑体" panose="02010609060101010101" pitchFamily="49" charset="-122"/>
              </a:rPr>
              <a:t>[</a:t>
            </a:r>
            <a:r>
              <a:rPr lang="zh-CN" altLang="en-US" dirty="0">
                <a:solidFill>
                  <a:srgbClr val="CD0F14"/>
                </a:solidFill>
                <a:latin typeface="Times New Roman" panose="02020603050405020304" pitchFamily="18" charset="0"/>
                <a:ea typeface="黑体" panose="02010609060101010101" pitchFamily="49" charset="-122"/>
              </a:rPr>
              <a:t>例</a:t>
            </a:r>
            <a:r>
              <a:rPr lang="en-US" altLang="zh-CN" dirty="0">
                <a:solidFill>
                  <a:srgbClr val="CD0F14"/>
                </a:solidFill>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　图</a:t>
            </a:r>
            <a:r>
              <a:rPr lang="en-US" altLang="zh-CN" b="1" dirty="0">
                <a:latin typeface="Times New Roman" panose="02020603050405020304" pitchFamily="18" charset="0"/>
                <a:ea typeface="黑体" panose="02010609060101010101" pitchFamily="49" charset="-122"/>
              </a:rPr>
              <a:t>(a)</a:t>
            </a:r>
            <a:r>
              <a:rPr lang="zh-CN" altLang="en-US" dirty="0">
                <a:latin typeface="Times New Roman" panose="02020603050405020304" pitchFamily="18" charset="0"/>
                <a:ea typeface="黑体" panose="02010609060101010101" pitchFamily="49" charset="-122"/>
              </a:rPr>
              <a:t>所示电路， </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&lt;0</a:t>
            </a:r>
            <a:r>
              <a:rPr lang="zh-CN" altLang="en-US" dirty="0">
                <a:latin typeface="Times New Roman" panose="02020603050405020304" pitchFamily="18" charset="0"/>
                <a:ea typeface="黑体" panose="02010609060101010101" pitchFamily="49" charset="-122"/>
              </a:rPr>
              <a:t>时电路已达稳态， </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时将开关</a:t>
            </a:r>
            <a:r>
              <a:rPr lang="en-US" altLang="zh-CN" b="1" dirty="0">
                <a:latin typeface="Times New Roman" panose="02020603050405020304" pitchFamily="18" charset="0"/>
                <a:ea typeface="黑体" panose="02010609060101010101" pitchFamily="49" charset="-122"/>
              </a:rPr>
              <a:t>K</a:t>
            </a:r>
            <a:r>
              <a:rPr lang="zh-CN" altLang="en-US" dirty="0">
                <a:latin typeface="Times New Roman" panose="02020603050405020304" pitchFamily="18" charset="0"/>
                <a:ea typeface="黑体" panose="02010609060101010101" pitchFamily="49" charset="-122"/>
              </a:rPr>
              <a:t>闭合。试求各元件电流、电压初始值。</a:t>
            </a:r>
          </a:p>
        </p:txBody>
      </p:sp>
      <p:sp>
        <p:nvSpPr>
          <p:cNvPr id="254980" name="Text Box 4"/>
          <p:cNvSpPr txBox="1"/>
          <p:nvPr/>
        </p:nvSpPr>
        <p:spPr>
          <a:xfrm>
            <a:off x="815975" y="4437063"/>
            <a:ext cx="7108825"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解：</a:t>
            </a:r>
            <a:r>
              <a:rPr lang="zh-CN" altLang="en-US" i="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&lt;0</a:t>
            </a:r>
            <a:r>
              <a:rPr lang="zh-CN" altLang="en-US" dirty="0">
                <a:latin typeface="Times New Roman" panose="02020603050405020304" pitchFamily="18" charset="0"/>
                <a:ea typeface="黑体" panose="02010609060101010101" pitchFamily="49" charset="-122"/>
              </a:rPr>
              <a:t>时电路已达稳态，电容相当于开路．</a:t>
            </a:r>
          </a:p>
        </p:txBody>
      </p:sp>
      <p:graphicFrame>
        <p:nvGraphicFramePr>
          <p:cNvPr id="254981" name="Object 5"/>
          <p:cNvGraphicFramePr/>
          <p:nvPr/>
        </p:nvGraphicFramePr>
        <p:xfrm>
          <a:off x="2830513" y="4881563"/>
          <a:ext cx="2894012" cy="914400"/>
        </p:xfrm>
        <a:graphic>
          <a:graphicData uri="http://schemas.openxmlformats.org/presentationml/2006/ole">
            <mc:AlternateContent xmlns:mc="http://schemas.openxmlformats.org/markup-compatibility/2006">
              <mc:Choice xmlns:v="urn:schemas-microsoft-com:vml" Requires="v">
                <p:oleObj spid="_x0000_s14499" r:id="rId3" imgW="1447800" imgH="457200" progId="Equation.3">
                  <p:embed/>
                </p:oleObj>
              </mc:Choice>
              <mc:Fallback>
                <p:oleObj r:id="rId3" imgW="1447800" imgH="457200" progId="Equation.3">
                  <p:embed/>
                  <p:pic>
                    <p:nvPicPr>
                      <p:cNvPr id="0" name="图片 3075"/>
                      <p:cNvPicPr/>
                      <p:nvPr/>
                    </p:nvPicPr>
                    <p:blipFill>
                      <a:blip r:embed="rId4"/>
                      <a:stretch>
                        <a:fillRect/>
                      </a:stretch>
                    </p:blipFill>
                    <p:spPr>
                      <a:xfrm>
                        <a:off x="2830513" y="4881563"/>
                        <a:ext cx="2894012" cy="914400"/>
                      </a:xfrm>
                      <a:prstGeom prst="rect">
                        <a:avLst/>
                      </a:prstGeom>
                      <a:noFill/>
                      <a:ln w="38100">
                        <a:noFill/>
                        <a:miter/>
                      </a:ln>
                    </p:spPr>
                  </p:pic>
                </p:oleObj>
              </mc:Fallback>
            </mc:AlternateContent>
          </a:graphicData>
        </a:graphic>
      </p:graphicFrame>
      <p:sp>
        <p:nvSpPr>
          <p:cNvPr id="15367" name="Rectangle 65"/>
          <p:cNvSpPr/>
          <p:nvPr/>
        </p:nvSpPr>
        <p:spPr>
          <a:xfrm>
            <a:off x="797541" y="116632"/>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graphicFrame>
        <p:nvGraphicFramePr>
          <p:cNvPr id="255102" name="Object 126"/>
          <p:cNvGraphicFramePr/>
          <p:nvPr/>
        </p:nvGraphicFramePr>
        <p:xfrm>
          <a:off x="2411413" y="1844675"/>
          <a:ext cx="3508375" cy="2662238"/>
        </p:xfrm>
        <a:graphic>
          <a:graphicData uri="http://schemas.openxmlformats.org/presentationml/2006/ole">
            <mc:AlternateContent xmlns:mc="http://schemas.openxmlformats.org/markup-compatibility/2006">
              <mc:Choice xmlns:v="urn:schemas-microsoft-com:vml" Requires="v">
                <p:oleObj spid="_x0000_s14500" r:id="rId5" imgW="2070735" imgH="1986915" progId="Visio.Drawing.11">
                  <p:embed/>
                </p:oleObj>
              </mc:Choice>
              <mc:Fallback>
                <p:oleObj r:id="rId5" imgW="2070735" imgH="1986915" progId="Visio.Drawing.11">
                  <p:embed/>
                  <p:pic>
                    <p:nvPicPr>
                      <p:cNvPr id="0" name="图片 3076"/>
                      <p:cNvPicPr/>
                      <p:nvPr/>
                    </p:nvPicPr>
                    <p:blipFill>
                      <a:blip r:embed="rId6"/>
                      <a:stretch>
                        <a:fillRect/>
                      </a:stretch>
                    </p:blipFill>
                    <p:spPr>
                      <a:xfrm>
                        <a:off x="2411413" y="1844675"/>
                        <a:ext cx="3508375" cy="2662238"/>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55102"/>
                                        </p:tgtEl>
                                        <p:attrNameLst>
                                          <p:attrName>style.visibility</p:attrName>
                                        </p:attrNameLst>
                                      </p:cBhvr>
                                      <p:to>
                                        <p:strVal val="visible"/>
                                      </p:to>
                                    </p:set>
                                    <p:animEffect transition="in" filter="dissolve">
                                      <p:cBhvr>
                                        <p:cTn id="7" dur="500"/>
                                        <p:tgtEl>
                                          <p:spTgt spid="25510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54980"/>
                                        </p:tgtEl>
                                        <p:attrNameLst>
                                          <p:attrName>style.visibility</p:attrName>
                                        </p:attrNameLst>
                                      </p:cBhvr>
                                      <p:to>
                                        <p:strVal val="visible"/>
                                      </p:to>
                                    </p:set>
                                    <p:animEffect transition="in" filter="dissolve">
                                      <p:cBhvr>
                                        <p:cTn id="12" dur="1000"/>
                                        <p:tgtEl>
                                          <p:spTgt spid="254980"/>
                                        </p:tgtEl>
                                      </p:cBhvr>
                                    </p:animEffect>
                                  </p:childTnLst>
                                </p:cTn>
                              </p:par>
                              <p:par>
                                <p:cTn id="13" presetID="9" presetClass="entr" presetSubtype="0" fill="hold" nodeType="withEffect">
                                  <p:stCondLst>
                                    <p:cond delay="0"/>
                                  </p:stCondLst>
                                  <p:childTnLst>
                                    <p:set>
                                      <p:cBhvr>
                                        <p:cTn id="14" dur="1" fill="hold">
                                          <p:stCondLst>
                                            <p:cond delay="0"/>
                                          </p:stCondLst>
                                        </p:cTn>
                                        <p:tgtEl>
                                          <p:spTgt spid="254981"/>
                                        </p:tgtEl>
                                        <p:attrNameLst>
                                          <p:attrName>style.visibility</p:attrName>
                                        </p:attrNameLst>
                                      </p:cBhvr>
                                      <p:to>
                                        <p:strVal val="visible"/>
                                      </p:to>
                                    </p:set>
                                    <p:animEffect transition="in" filter="dissolve">
                                      <p:cBhvr>
                                        <p:cTn id="15" dur="1000"/>
                                        <p:tgtEl>
                                          <p:spTgt spid="254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8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3"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31</a:t>
            </a:fld>
            <a:endParaRPr lang="zh-CN" altLang="en-US" sz="1600" b="1" dirty="0">
              <a:solidFill>
                <a:srgbClr val="FFFF00"/>
              </a:solidFill>
              <a:ea typeface="宋体" panose="02010600030101010101" pitchFamily="2" charset="-122"/>
            </a:endParaRPr>
          </a:p>
        </p:txBody>
      </p:sp>
      <p:sp>
        <p:nvSpPr>
          <p:cNvPr id="256004" name="Text Box 4"/>
          <p:cNvSpPr txBox="1"/>
          <p:nvPr/>
        </p:nvSpPr>
        <p:spPr>
          <a:xfrm>
            <a:off x="611188" y="1092200"/>
            <a:ext cx="5310187" cy="457200"/>
          </a:xfrm>
          <a:prstGeom prst="rect">
            <a:avLst/>
          </a:prstGeom>
          <a:noFill/>
          <a:ln w="9525">
            <a:noFill/>
          </a:ln>
        </p:spPr>
        <p:txBody>
          <a:bodyPr>
            <a:spAutoFit/>
          </a:bodyPr>
          <a:lstStyle/>
          <a:p>
            <a:pPr lvl="0" eaLnBrk="1" hangingPunct="1">
              <a:spcBef>
                <a:spcPct val="50000"/>
              </a:spcBef>
            </a:pP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的等效电路如下图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a:t>
            </a:r>
            <a:endParaRPr lang="zh-CN" altLang="en-US" baseline="-25000" dirty="0">
              <a:latin typeface="Times New Roman" panose="02020603050405020304" pitchFamily="18" charset="0"/>
              <a:ea typeface="黑体" panose="02010609060101010101" pitchFamily="49" charset="-122"/>
            </a:endParaRPr>
          </a:p>
        </p:txBody>
      </p:sp>
      <p:graphicFrame>
        <p:nvGraphicFramePr>
          <p:cNvPr id="256006" name="Object 6"/>
          <p:cNvGraphicFramePr/>
          <p:nvPr/>
        </p:nvGraphicFramePr>
        <p:xfrm>
          <a:off x="877888" y="4292600"/>
          <a:ext cx="3122612" cy="457200"/>
        </p:xfrm>
        <a:graphic>
          <a:graphicData uri="http://schemas.openxmlformats.org/presentationml/2006/ole">
            <mc:AlternateContent xmlns:mc="http://schemas.openxmlformats.org/markup-compatibility/2006">
              <mc:Choice xmlns:v="urn:schemas-microsoft-com:vml" Requires="v">
                <p:oleObj spid="_x0000_s15928" r:id="rId3" imgW="1562100" imgH="228600" progId="Equation.3">
                  <p:embed/>
                </p:oleObj>
              </mc:Choice>
              <mc:Fallback>
                <p:oleObj r:id="rId3" imgW="1562100" imgH="228600" progId="Equation.3">
                  <p:embed/>
                  <p:pic>
                    <p:nvPicPr>
                      <p:cNvPr id="0" name="图片 3144"/>
                      <p:cNvPicPr/>
                      <p:nvPr/>
                    </p:nvPicPr>
                    <p:blipFill>
                      <a:blip r:embed="rId4"/>
                      <a:stretch>
                        <a:fillRect/>
                      </a:stretch>
                    </p:blipFill>
                    <p:spPr>
                      <a:xfrm>
                        <a:off x="877888" y="4292600"/>
                        <a:ext cx="3122612" cy="457200"/>
                      </a:xfrm>
                      <a:prstGeom prst="rect">
                        <a:avLst/>
                      </a:prstGeom>
                      <a:noFill/>
                      <a:ln w="38100">
                        <a:noFill/>
                        <a:miter/>
                      </a:ln>
                    </p:spPr>
                  </p:pic>
                </p:oleObj>
              </mc:Fallback>
            </mc:AlternateContent>
          </a:graphicData>
        </a:graphic>
      </p:graphicFrame>
      <p:graphicFrame>
        <p:nvGraphicFramePr>
          <p:cNvPr id="256007" name="Object 7"/>
          <p:cNvGraphicFramePr/>
          <p:nvPr/>
        </p:nvGraphicFramePr>
        <p:xfrm>
          <a:off x="4440238" y="4305300"/>
          <a:ext cx="2868612" cy="431800"/>
        </p:xfrm>
        <a:graphic>
          <a:graphicData uri="http://schemas.openxmlformats.org/presentationml/2006/ole">
            <mc:AlternateContent xmlns:mc="http://schemas.openxmlformats.org/markup-compatibility/2006">
              <mc:Choice xmlns:v="urn:schemas-microsoft-com:vml" Requires="v">
                <p:oleObj spid="_x0000_s15929" r:id="rId5" imgW="1433195" imgH="215900" progId="Equation.3">
                  <p:embed/>
                </p:oleObj>
              </mc:Choice>
              <mc:Fallback>
                <p:oleObj r:id="rId5" imgW="1433195" imgH="215900" progId="Equation.3">
                  <p:embed/>
                  <p:pic>
                    <p:nvPicPr>
                      <p:cNvPr id="0" name="图片 3147"/>
                      <p:cNvPicPr/>
                      <p:nvPr/>
                    </p:nvPicPr>
                    <p:blipFill>
                      <a:blip r:embed="rId6"/>
                      <a:stretch>
                        <a:fillRect/>
                      </a:stretch>
                    </p:blipFill>
                    <p:spPr>
                      <a:xfrm>
                        <a:off x="4440238" y="4305300"/>
                        <a:ext cx="2868612" cy="431800"/>
                      </a:xfrm>
                      <a:prstGeom prst="rect">
                        <a:avLst/>
                      </a:prstGeom>
                      <a:noFill/>
                      <a:ln w="38100">
                        <a:noFill/>
                        <a:miter/>
                      </a:ln>
                    </p:spPr>
                  </p:pic>
                </p:oleObj>
              </mc:Fallback>
            </mc:AlternateContent>
          </a:graphicData>
        </a:graphic>
      </p:graphicFrame>
      <p:graphicFrame>
        <p:nvGraphicFramePr>
          <p:cNvPr id="256008" name="Object 8"/>
          <p:cNvGraphicFramePr/>
          <p:nvPr/>
        </p:nvGraphicFramePr>
        <p:xfrm>
          <a:off x="890588" y="4941888"/>
          <a:ext cx="2894012" cy="457200"/>
        </p:xfrm>
        <a:graphic>
          <a:graphicData uri="http://schemas.openxmlformats.org/presentationml/2006/ole">
            <mc:AlternateContent xmlns:mc="http://schemas.openxmlformats.org/markup-compatibility/2006">
              <mc:Choice xmlns:v="urn:schemas-microsoft-com:vml" Requires="v">
                <p:oleObj spid="_x0000_s15930" r:id="rId7" imgW="1447800" imgH="228600" progId="Equation.3">
                  <p:embed/>
                </p:oleObj>
              </mc:Choice>
              <mc:Fallback>
                <p:oleObj r:id="rId7" imgW="1447800" imgH="228600" progId="Equation.3">
                  <p:embed/>
                  <p:pic>
                    <p:nvPicPr>
                      <p:cNvPr id="0" name="图片 3077"/>
                      <p:cNvPicPr/>
                      <p:nvPr/>
                    </p:nvPicPr>
                    <p:blipFill>
                      <a:blip r:embed="rId8"/>
                      <a:stretch>
                        <a:fillRect/>
                      </a:stretch>
                    </p:blipFill>
                    <p:spPr>
                      <a:xfrm>
                        <a:off x="890588" y="4941888"/>
                        <a:ext cx="2894012" cy="457200"/>
                      </a:xfrm>
                      <a:prstGeom prst="rect">
                        <a:avLst/>
                      </a:prstGeom>
                      <a:noFill/>
                      <a:ln w="38100">
                        <a:noFill/>
                        <a:miter/>
                      </a:ln>
                    </p:spPr>
                  </p:pic>
                </p:oleObj>
              </mc:Fallback>
            </mc:AlternateContent>
          </a:graphicData>
        </a:graphic>
      </p:graphicFrame>
      <p:graphicFrame>
        <p:nvGraphicFramePr>
          <p:cNvPr id="256009" name="Object 9"/>
          <p:cNvGraphicFramePr/>
          <p:nvPr/>
        </p:nvGraphicFramePr>
        <p:xfrm>
          <a:off x="4440238" y="4954588"/>
          <a:ext cx="3402012" cy="431800"/>
        </p:xfrm>
        <a:graphic>
          <a:graphicData uri="http://schemas.openxmlformats.org/presentationml/2006/ole">
            <mc:AlternateContent xmlns:mc="http://schemas.openxmlformats.org/markup-compatibility/2006">
              <mc:Choice xmlns:v="urn:schemas-microsoft-com:vml" Requires="v">
                <p:oleObj spid="_x0000_s15931" r:id="rId9" imgW="1699895" imgH="215900" progId="Equation.3">
                  <p:embed/>
                </p:oleObj>
              </mc:Choice>
              <mc:Fallback>
                <p:oleObj r:id="rId9" imgW="1699895" imgH="215900" progId="Equation.3">
                  <p:embed/>
                  <p:pic>
                    <p:nvPicPr>
                      <p:cNvPr id="0" name="图片 3145"/>
                      <p:cNvPicPr/>
                      <p:nvPr/>
                    </p:nvPicPr>
                    <p:blipFill>
                      <a:blip r:embed="rId10"/>
                      <a:stretch>
                        <a:fillRect/>
                      </a:stretch>
                    </p:blipFill>
                    <p:spPr>
                      <a:xfrm>
                        <a:off x="4440238" y="4954588"/>
                        <a:ext cx="3402012" cy="431800"/>
                      </a:xfrm>
                      <a:prstGeom prst="rect">
                        <a:avLst/>
                      </a:prstGeom>
                      <a:noFill/>
                      <a:ln w="38100">
                        <a:noFill/>
                        <a:miter/>
                      </a:ln>
                    </p:spPr>
                  </p:pic>
                </p:oleObj>
              </mc:Fallback>
            </mc:AlternateContent>
          </a:graphicData>
        </a:graphic>
      </p:graphicFrame>
      <p:graphicFrame>
        <p:nvGraphicFramePr>
          <p:cNvPr id="256010" name="Object 10"/>
          <p:cNvGraphicFramePr/>
          <p:nvPr/>
        </p:nvGraphicFramePr>
        <p:xfrm>
          <a:off x="852488" y="5516563"/>
          <a:ext cx="4011612" cy="457200"/>
        </p:xfrm>
        <a:graphic>
          <a:graphicData uri="http://schemas.openxmlformats.org/presentationml/2006/ole">
            <mc:AlternateContent xmlns:mc="http://schemas.openxmlformats.org/markup-compatibility/2006">
              <mc:Choice xmlns:v="urn:schemas-microsoft-com:vml" Requires="v">
                <p:oleObj spid="_x0000_s15932" r:id="rId11" imgW="2006600" imgH="228600" progId="Equation.3">
                  <p:embed/>
                </p:oleObj>
              </mc:Choice>
              <mc:Fallback>
                <p:oleObj r:id="rId11" imgW="2006600" imgH="228600" progId="Equation.3">
                  <p:embed/>
                  <p:pic>
                    <p:nvPicPr>
                      <p:cNvPr id="0" name="图片 3078"/>
                      <p:cNvPicPr/>
                      <p:nvPr/>
                    </p:nvPicPr>
                    <p:blipFill>
                      <a:blip r:embed="rId12"/>
                      <a:stretch>
                        <a:fillRect/>
                      </a:stretch>
                    </p:blipFill>
                    <p:spPr>
                      <a:xfrm>
                        <a:off x="852488" y="5516563"/>
                        <a:ext cx="4011612" cy="457200"/>
                      </a:xfrm>
                      <a:prstGeom prst="rect">
                        <a:avLst/>
                      </a:prstGeom>
                      <a:noFill/>
                      <a:ln w="38100">
                        <a:noFill/>
                        <a:miter/>
                      </a:ln>
                    </p:spPr>
                  </p:pic>
                </p:oleObj>
              </mc:Fallback>
            </mc:AlternateContent>
          </a:graphicData>
        </a:graphic>
      </p:graphicFrame>
      <p:sp>
        <p:nvSpPr>
          <p:cNvPr id="16395" name="Rectangle 149"/>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graphicFrame>
        <p:nvGraphicFramePr>
          <p:cNvPr id="256157" name="Object 157"/>
          <p:cNvGraphicFramePr/>
          <p:nvPr/>
        </p:nvGraphicFramePr>
        <p:xfrm>
          <a:off x="755650" y="1557338"/>
          <a:ext cx="3508375" cy="2662237"/>
        </p:xfrm>
        <a:graphic>
          <a:graphicData uri="http://schemas.openxmlformats.org/presentationml/2006/ole">
            <mc:AlternateContent xmlns:mc="http://schemas.openxmlformats.org/markup-compatibility/2006">
              <mc:Choice xmlns:v="urn:schemas-microsoft-com:vml" Requires="v">
                <p:oleObj spid="_x0000_s15933" r:id="rId13" imgW="2070735" imgH="1986915" progId="Visio.Drawing.11">
                  <p:embed/>
                </p:oleObj>
              </mc:Choice>
              <mc:Fallback>
                <p:oleObj r:id="rId13" imgW="2070735" imgH="1986915" progId="Visio.Drawing.11">
                  <p:embed/>
                  <p:pic>
                    <p:nvPicPr>
                      <p:cNvPr id="0" name="图片 3079"/>
                      <p:cNvPicPr/>
                      <p:nvPr/>
                    </p:nvPicPr>
                    <p:blipFill>
                      <a:blip r:embed="rId14"/>
                      <a:stretch>
                        <a:fillRect/>
                      </a:stretch>
                    </p:blipFill>
                    <p:spPr>
                      <a:xfrm>
                        <a:off x="755650" y="1557338"/>
                        <a:ext cx="3508375" cy="2662237"/>
                      </a:xfrm>
                      <a:prstGeom prst="rect">
                        <a:avLst/>
                      </a:prstGeom>
                      <a:noFill/>
                      <a:ln w="38100">
                        <a:noFill/>
                        <a:miter/>
                      </a:ln>
                    </p:spPr>
                  </p:pic>
                </p:oleObj>
              </mc:Fallback>
            </mc:AlternateContent>
          </a:graphicData>
        </a:graphic>
      </p:graphicFrame>
      <p:graphicFrame>
        <p:nvGraphicFramePr>
          <p:cNvPr id="256158" name="Object 158"/>
          <p:cNvGraphicFramePr/>
          <p:nvPr/>
        </p:nvGraphicFramePr>
        <p:xfrm>
          <a:off x="4386263" y="1597025"/>
          <a:ext cx="4578350" cy="2695575"/>
        </p:xfrm>
        <a:graphic>
          <a:graphicData uri="http://schemas.openxmlformats.org/presentationml/2006/ole">
            <mc:AlternateContent xmlns:mc="http://schemas.openxmlformats.org/markup-compatibility/2006">
              <mc:Choice xmlns:v="urn:schemas-microsoft-com:vml" Requires="v">
                <p:oleObj spid="_x0000_s15934" r:id="rId15" imgW="2707640" imgH="1998345" progId="Visio.Drawing.11">
                  <p:embed/>
                </p:oleObj>
              </mc:Choice>
              <mc:Fallback>
                <p:oleObj r:id="rId15" imgW="2707640" imgH="1998345" progId="Visio.Drawing.11">
                  <p:embed/>
                  <p:pic>
                    <p:nvPicPr>
                      <p:cNvPr id="0" name="图片 3080"/>
                      <p:cNvPicPr/>
                      <p:nvPr/>
                    </p:nvPicPr>
                    <p:blipFill>
                      <a:blip r:embed="rId16"/>
                      <a:stretch>
                        <a:fillRect/>
                      </a:stretch>
                    </p:blipFill>
                    <p:spPr>
                      <a:xfrm>
                        <a:off x="4386263" y="1597025"/>
                        <a:ext cx="4578350" cy="26955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56157"/>
                                        </p:tgtEl>
                                        <p:attrNameLst>
                                          <p:attrName>style.visibility</p:attrName>
                                        </p:attrNameLst>
                                      </p:cBhvr>
                                      <p:to>
                                        <p:strVal val="visible"/>
                                      </p:to>
                                    </p:set>
                                    <p:animEffect transition="in" filter="dissolve">
                                      <p:cBhvr>
                                        <p:cTn id="7" dur="500"/>
                                        <p:tgtEl>
                                          <p:spTgt spid="2561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004"/>
                                        </p:tgtEl>
                                        <p:attrNameLst>
                                          <p:attrName>style.visibility</p:attrName>
                                        </p:attrNameLst>
                                      </p:cBhvr>
                                      <p:to>
                                        <p:strVal val="visible"/>
                                      </p:to>
                                    </p:set>
                                    <p:animEffect transition="in" filter="wipe(left)">
                                      <p:cBhvr>
                                        <p:cTn id="12" dur="1000"/>
                                        <p:tgtEl>
                                          <p:spTgt spid="256004"/>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256158"/>
                                        </p:tgtEl>
                                        <p:attrNameLst>
                                          <p:attrName>style.visibility</p:attrName>
                                        </p:attrNameLst>
                                      </p:cBhvr>
                                      <p:to>
                                        <p:strVal val="visible"/>
                                      </p:to>
                                    </p:set>
                                    <p:animEffect transition="in" filter="dissolve">
                                      <p:cBhvr>
                                        <p:cTn id="16" dur="500"/>
                                        <p:tgtEl>
                                          <p:spTgt spid="25615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56006"/>
                                        </p:tgtEl>
                                        <p:attrNameLst>
                                          <p:attrName>style.visibility</p:attrName>
                                        </p:attrNameLst>
                                      </p:cBhvr>
                                      <p:to>
                                        <p:strVal val="visible"/>
                                      </p:to>
                                    </p:set>
                                    <p:animEffect transition="in" filter="wipe(left)">
                                      <p:cBhvr>
                                        <p:cTn id="21" dur="1000"/>
                                        <p:tgtEl>
                                          <p:spTgt spid="25600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56007"/>
                                        </p:tgtEl>
                                        <p:attrNameLst>
                                          <p:attrName>style.visibility</p:attrName>
                                        </p:attrNameLst>
                                      </p:cBhvr>
                                      <p:to>
                                        <p:strVal val="visible"/>
                                      </p:to>
                                    </p:set>
                                    <p:animEffect transition="in" filter="wipe(left)">
                                      <p:cBhvr>
                                        <p:cTn id="26" dur="1000"/>
                                        <p:tgtEl>
                                          <p:spTgt spid="25600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56008"/>
                                        </p:tgtEl>
                                        <p:attrNameLst>
                                          <p:attrName>style.visibility</p:attrName>
                                        </p:attrNameLst>
                                      </p:cBhvr>
                                      <p:to>
                                        <p:strVal val="visible"/>
                                      </p:to>
                                    </p:set>
                                    <p:animEffect transition="in" filter="wipe(left)">
                                      <p:cBhvr>
                                        <p:cTn id="31" dur="1000"/>
                                        <p:tgtEl>
                                          <p:spTgt spid="25600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256009"/>
                                        </p:tgtEl>
                                        <p:attrNameLst>
                                          <p:attrName>style.visibility</p:attrName>
                                        </p:attrNameLst>
                                      </p:cBhvr>
                                      <p:to>
                                        <p:strVal val="visible"/>
                                      </p:to>
                                    </p:set>
                                    <p:animEffect transition="in" filter="wipe(left)">
                                      <p:cBhvr>
                                        <p:cTn id="36" dur="1000"/>
                                        <p:tgtEl>
                                          <p:spTgt spid="25600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56010"/>
                                        </p:tgtEl>
                                        <p:attrNameLst>
                                          <p:attrName>style.visibility</p:attrName>
                                        </p:attrNameLst>
                                      </p:cBhvr>
                                      <p:to>
                                        <p:strVal val="visible"/>
                                      </p:to>
                                    </p:set>
                                    <p:animEffect transition="in" filter="wipe(left)">
                                      <p:cBhvr>
                                        <p:cTn id="41" dur="1000"/>
                                        <p:tgtEl>
                                          <p:spTgt spid="256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32</a:t>
            </a:fld>
            <a:endParaRPr lang="zh-CN" altLang="en-US" sz="1600" b="1" dirty="0">
              <a:solidFill>
                <a:srgbClr val="FFFF00"/>
              </a:solidFill>
              <a:ea typeface="宋体" panose="02010600030101010101" pitchFamily="2" charset="-122"/>
            </a:endParaRPr>
          </a:p>
        </p:txBody>
      </p:sp>
      <p:sp>
        <p:nvSpPr>
          <p:cNvPr id="19461" name="Text Box 2"/>
          <p:cNvSpPr txBox="1"/>
          <p:nvPr/>
        </p:nvSpPr>
        <p:spPr>
          <a:xfrm>
            <a:off x="468313" y="1125538"/>
            <a:ext cx="8136135" cy="830997"/>
          </a:xfrm>
          <a:prstGeom prst="rect">
            <a:avLst/>
          </a:prstGeom>
          <a:noFill/>
          <a:ln w="9525">
            <a:noFill/>
          </a:ln>
        </p:spPr>
        <p:txBody>
          <a:bodyPr wrap="square" rIns="54000">
            <a:spAutoFit/>
          </a:bodyPr>
          <a:lstStyle/>
          <a:p>
            <a:pPr lvl="0" eaLnBrk="1" hangingPunct="1">
              <a:spcBef>
                <a:spcPct val="50000"/>
              </a:spcBef>
            </a:pPr>
            <a:r>
              <a:rPr lang="zh-CN" altLang="en-US" dirty="0" smtClean="0"/>
              <a:t>例</a:t>
            </a:r>
            <a:r>
              <a:rPr lang="en-US" altLang="zh-CN" dirty="0" smtClean="0"/>
              <a:t>3-4 </a:t>
            </a:r>
            <a:r>
              <a:rPr lang="zh-CN" altLang="en-US" dirty="0" smtClean="0"/>
              <a:t>，</a:t>
            </a:r>
            <a:r>
              <a:rPr lang="zh-CN" altLang="en-US" dirty="0" smtClean="0">
                <a:latin typeface="Times New Roman" panose="02020603050405020304" pitchFamily="18" charset="0"/>
                <a:ea typeface="黑体" panose="02010609060101010101" pitchFamily="49" charset="-122"/>
              </a:rPr>
              <a:t>电路</a:t>
            </a:r>
            <a:r>
              <a:rPr lang="zh-CN" altLang="en-US" dirty="0">
                <a:latin typeface="Times New Roman" panose="02020603050405020304" pitchFamily="18" charset="0"/>
                <a:ea typeface="黑体" panose="02010609060101010101" pitchFamily="49" charset="-122"/>
              </a:rPr>
              <a:t>如</a:t>
            </a:r>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3-6</a:t>
            </a:r>
            <a:r>
              <a:rPr lang="en-US" altLang="zh-CN" b="1" dirty="0" smtClean="0">
                <a:latin typeface="Times New Roman" panose="02020603050405020304" pitchFamily="18" charset="0"/>
                <a:ea typeface="黑体" panose="02010609060101010101" pitchFamily="49" charset="-122"/>
              </a:rPr>
              <a:t>(a</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所示，换路前电路已达稳态，</a:t>
            </a:r>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时开关闭合 ，求</a:t>
            </a:r>
            <a:r>
              <a:rPr lang="en-US" altLang="zh-CN" b="1" i="1" dirty="0">
                <a:latin typeface="Times New Roman" panose="02020603050405020304" pitchFamily="18" charset="0"/>
                <a:ea typeface="黑体" panose="02010609060101010101" pitchFamily="49" charset="-122"/>
              </a:rPr>
              <a:t>i</a:t>
            </a:r>
            <a:r>
              <a:rPr lang="zh-CN" altLang="en-US"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zh-CN" altLang="en-US"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L</a:t>
            </a:r>
            <a:r>
              <a:rPr lang="zh-CN" altLang="en-US"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C</a:t>
            </a:r>
            <a:r>
              <a:rPr lang="zh-CN" altLang="en-US"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zh-CN" altLang="en-US" dirty="0">
                <a:latin typeface="Times New Roman" panose="02020603050405020304" pitchFamily="18" charset="0"/>
                <a:ea typeface="黑体" panose="02010609060101010101" pitchFamily="49" charset="-122"/>
              </a:rPr>
              <a:t>的初始值。</a:t>
            </a:r>
          </a:p>
        </p:txBody>
      </p:sp>
      <p:sp>
        <p:nvSpPr>
          <p:cNvPr id="19462" name="Rectangle 94"/>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graphicFrame>
        <p:nvGraphicFramePr>
          <p:cNvPr id="259168" name="Object 96"/>
          <p:cNvGraphicFramePr/>
          <p:nvPr/>
        </p:nvGraphicFramePr>
        <p:xfrm>
          <a:off x="611188" y="1989138"/>
          <a:ext cx="4189412" cy="2663825"/>
        </p:xfrm>
        <a:graphic>
          <a:graphicData uri="http://schemas.openxmlformats.org/presentationml/2006/ole">
            <mc:AlternateContent xmlns:mc="http://schemas.openxmlformats.org/markup-compatibility/2006">
              <mc:Choice xmlns:v="urn:schemas-microsoft-com:vml" Requires="v">
                <p:oleObj spid="_x0000_s18595" r:id="rId3" imgW="2473960" imgH="1986915" progId="Visio.Drawing.11">
                  <p:embed/>
                </p:oleObj>
              </mc:Choice>
              <mc:Fallback>
                <p:oleObj r:id="rId3" imgW="2473960" imgH="1986915" progId="Visio.Drawing.11">
                  <p:embed/>
                  <p:pic>
                    <p:nvPicPr>
                      <p:cNvPr id="0" name="图片 3153"/>
                      <p:cNvPicPr/>
                      <p:nvPr/>
                    </p:nvPicPr>
                    <p:blipFill>
                      <a:blip r:embed="rId4"/>
                      <a:stretch>
                        <a:fillRect/>
                      </a:stretch>
                    </p:blipFill>
                    <p:spPr>
                      <a:xfrm>
                        <a:off x="611188" y="1989138"/>
                        <a:ext cx="4189412" cy="2663825"/>
                      </a:xfrm>
                      <a:prstGeom prst="rect">
                        <a:avLst/>
                      </a:prstGeom>
                      <a:noFill/>
                      <a:ln w="38100">
                        <a:noFill/>
                        <a:miter/>
                      </a:ln>
                    </p:spPr>
                  </p:pic>
                </p:oleObj>
              </mc:Fallback>
            </mc:AlternateContent>
          </a:graphicData>
        </a:graphic>
      </p:graphicFrame>
      <p:sp>
        <p:nvSpPr>
          <p:cNvPr id="259170" name="Rectangle 98"/>
          <p:cNvSpPr/>
          <p:nvPr/>
        </p:nvSpPr>
        <p:spPr>
          <a:xfrm>
            <a:off x="5076825" y="4987925"/>
            <a:ext cx="3873500" cy="457200"/>
          </a:xfrm>
          <a:prstGeom prst="rect">
            <a:avLst/>
          </a:prstGeom>
          <a:noFill/>
          <a:ln w="9525">
            <a:noFill/>
          </a:ln>
        </p:spPr>
        <p:txBody>
          <a:bodyPr wrap="none">
            <a:spAutoFit/>
          </a:bodyPr>
          <a:lstStyle/>
          <a:p>
            <a:pPr lvl="0" eaLnBrk="1" hangingPunct="1"/>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时刻等效电路如图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a:t>
            </a:r>
          </a:p>
        </p:txBody>
      </p:sp>
      <p:graphicFrame>
        <p:nvGraphicFramePr>
          <p:cNvPr id="259171" name="Object 99"/>
          <p:cNvGraphicFramePr/>
          <p:nvPr/>
        </p:nvGraphicFramePr>
        <p:xfrm>
          <a:off x="5148263" y="2017713"/>
          <a:ext cx="3357562" cy="2706687"/>
        </p:xfrm>
        <a:graphic>
          <a:graphicData uri="http://schemas.openxmlformats.org/presentationml/2006/ole">
            <mc:AlternateContent xmlns:mc="http://schemas.openxmlformats.org/markup-compatibility/2006">
              <mc:Choice xmlns:v="urn:schemas-microsoft-com:vml" Requires="v">
                <p:oleObj spid="_x0000_s18596" r:id="rId5" imgW="1990090" imgH="2009140" progId="Visio.Drawing.11">
                  <p:embed/>
                </p:oleObj>
              </mc:Choice>
              <mc:Fallback>
                <p:oleObj r:id="rId5" imgW="1990090" imgH="2009140" progId="Visio.Drawing.11">
                  <p:embed/>
                  <p:pic>
                    <p:nvPicPr>
                      <p:cNvPr id="0" name="图片 3159"/>
                      <p:cNvPicPr/>
                      <p:nvPr/>
                    </p:nvPicPr>
                    <p:blipFill>
                      <a:blip r:embed="rId6"/>
                      <a:stretch>
                        <a:fillRect/>
                      </a:stretch>
                    </p:blipFill>
                    <p:spPr>
                      <a:xfrm>
                        <a:off x="5148263" y="2017713"/>
                        <a:ext cx="3357562" cy="2706687"/>
                      </a:xfrm>
                      <a:prstGeom prst="rect">
                        <a:avLst/>
                      </a:prstGeom>
                      <a:noFill/>
                      <a:ln w="38100">
                        <a:noFill/>
                        <a:miter/>
                      </a:ln>
                    </p:spPr>
                  </p:pic>
                </p:oleObj>
              </mc:Fallback>
            </mc:AlternateContent>
          </a:graphicData>
        </a:graphic>
      </p:graphicFrame>
      <p:sp>
        <p:nvSpPr>
          <p:cNvPr id="259172" name="Text Box 100"/>
          <p:cNvSpPr txBox="1"/>
          <p:nvPr/>
        </p:nvSpPr>
        <p:spPr>
          <a:xfrm>
            <a:off x="468313" y="5013325"/>
            <a:ext cx="4495800"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(0_)=10×2/(3+2)=4(V)</a:t>
            </a:r>
            <a:endParaRPr lang="zh-CN" altLang="en-US" b="1" dirty="0">
              <a:latin typeface="Times New Roman" panose="02020603050405020304" pitchFamily="18" charset="0"/>
              <a:ea typeface="黑体" panose="02010609060101010101" pitchFamily="49" charset="-122"/>
            </a:endParaRPr>
          </a:p>
        </p:txBody>
      </p:sp>
      <p:sp>
        <p:nvSpPr>
          <p:cNvPr id="259173" name="Text Box 101"/>
          <p:cNvSpPr txBox="1"/>
          <p:nvPr/>
        </p:nvSpPr>
        <p:spPr>
          <a:xfrm>
            <a:off x="468313" y="5589588"/>
            <a:ext cx="3843337"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(0_)=10/(3+2)=2(A)</a:t>
            </a:r>
            <a:endParaRPr lang="zh-CN" altLang="en-US" b="1" dirty="0">
              <a:latin typeface="Times New Roman" panose="02020603050405020304" pitchFamily="18" charset="0"/>
              <a:ea typeface="黑体" panose="02010609060101010101" pitchFamily="49" charset="-122"/>
            </a:endParaRPr>
          </a:p>
        </p:txBody>
      </p:sp>
      <p:sp>
        <p:nvSpPr>
          <p:cNvPr id="259174" name="Rectangle 102"/>
          <p:cNvSpPr/>
          <p:nvPr/>
        </p:nvSpPr>
        <p:spPr>
          <a:xfrm>
            <a:off x="395288" y="4581525"/>
            <a:ext cx="7937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59168"/>
                                        </p:tgtEl>
                                        <p:attrNameLst>
                                          <p:attrName>style.visibility</p:attrName>
                                        </p:attrNameLst>
                                      </p:cBhvr>
                                      <p:to>
                                        <p:strVal val="visible"/>
                                      </p:to>
                                    </p:set>
                                    <p:animEffect transition="in" filter="dissolve">
                                      <p:cBhvr>
                                        <p:cTn id="7" dur="1000"/>
                                        <p:tgtEl>
                                          <p:spTgt spid="2591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9174"/>
                                        </p:tgtEl>
                                        <p:attrNameLst>
                                          <p:attrName>style.visibility</p:attrName>
                                        </p:attrNameLst>
                                      </p:cBhvr>
                                      <p:to>
                                        <p:strVal val="visible"/>
                                      </p:to>
                                    </p:set>
                                    <p:animEffect transition="in" filter="wipe(left)">
                                      <p:cBhvr>
                                        <p:cTn id="12" dur="1000"/>
                                        <p:tgtEl>
                                          <p:spTgt spid="25917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59172"/>
                                        </p:tgtEl>
                                        <p:attrNameLst>
                                          <p:attrName>style.visibility</p:attrName>
                                        </p:attrNameLst>
                                      </p:cBhvr>
                                      <p:to>
                                        <p:strVal val="visible"/>
                                      </p:to>
                                    </p:set>
                                    <p:animEffect transition="in" filter="wipe(left)">
                                      <p:cBhvr>
                                        <p:cTn id="16" dur="1000"/>
                                        <p:tgtEl>
                                          <p:spTgt spid="259172"/>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59173"/>
                                        </p:tgtEl>
                                        <p:attrNameLst>
                                          <p:attrName>style.visibility</p:attrName>
                                        </p:attrNameLst>
                                      </p:cBhvr>
                                      <p:to>
                                        <p:strVal val="visible"/>
                                      </p:to>
                                    </p:set>
                                    <p:animEffect transition="in" filter="wipe(left)">
                                      <p:cBhvr>
                                        <p:cTn id="20" dur="1000"/>
                                        <p:tgtEl>
                                          <p:spTgt spid="259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9170"/>
                                        </p:tgtEl>
                                        <p:attrNameLst>
                                          <p:attrName>style.visibility</p:attrName>
                                        </p:attrNameLst>
                                      </p:cBhvr>
                                      <p:to>
                                        <p:strVal val="visible"/>
                                      </p:to>
                                    </p:set>
                                    <p:animEffect transition="in" filter="wipe(left)">
                                      <p:cBhvr>
                                        <p:cTn id="25" dur="1000"/>
                                        <p:tgtEl>
                                          <p:spTgt spid="259170"/>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259171"/>
                                        </p:tgtEl>
                                        <p:attrNameLst>
                                          <p:attrName>style.visibility</p:attrName>
                                        </p:attrNameLst>
                                      </p:cBhvr>
                                      <p:to>
                                        <p:strVal val="visible"/>
                                      </p:to>
                                    </p:set>
                                    <p:animEffect transition="in" filter="wipe(left)">
                                      <p:cBhvr>
                                        <p:cTn id="29" dur="1000"/>
                                        <p:tgtEl>
                                          <p:spTgt spid="259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170" grpId="0"/>
      <p:bldP spid="259172" grpId="0"/>
      <p:bldP spid="259173" grpId="0"/>
      <p:bldP spid="2591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33</a:t>
            </a:fld>
            <a:endParaRPr lang="zh-CN" altLang="en-US" sz="1600" b="1" dirty="0">
              <a:solidFill>
                <a:srgbClr val="FFFF00"/>
              </a:solidFill>
              <a:ea typeface="宋体" panose="02010600030101010101" pitchFamily="2" charset="-122"/>
            </a:endParaRPr>
          </a:p>
        </p:txBody>
      </p:sp>
      <p:graphicFrame>
        <p:nvGraphicFramePr>
          <p:cNvPr id="349187" name="Object 3"/>
          <p:cNvGraphicFramePr/>
          <p:nvPr/>
        </p:nvGraphicFramePr>
        <p:xfrm>
          <a:off x="395288" y="4365625"/>
          <a:ext cx="1928812" cy="787400"/>
        </p:xfrm>
        <a:graphic>
          <a:graphicData uri="http://schemas.openxmlformats.org/presentationml/2006/ole">
            <mc:AlternateContent xmlns:mc="http://schemas.openxmlformats.org/markup-compatibility/2006">
              <mc:Choice xmlns:v="urn:schemas-microsoft-com:vml" Requires="v">
                <p:oleObj spid="_x0000_s19862" r:id="rId3" imgW="964565" imgH="393700" progId="Equation.3">
                  <p:embed/>
                </p:oleObj>
              </mc:Choice>
              <mc:Fallback>
                <p:oleObj r:id="rId3" imgW="964565" imgH="393700" progId="Equation.3">
                  <p:embed/>
                  <p:pic>
                    <p:nvPicPr>
                      <p:cNvPr id="0" name="图片 3151"/>
                      <p:cNvPicPr/>
                      <p:nvPr/>
                    </p:nvPicPr>
                    <p:blipFill>
                      <a:blip r:embed="rId4"/>
                      <a:stretch>
                        <a:fillRect/>
                      </a:stretch>
                    </p:blipFill>
                    <p:spPr>
                      <a:xfrm>
                        <a:off x="395288" y="4365625"/>
                        <a:ext cx="1928812" cy="787400"/>
                      </a:xfrm>
                      <a:prstGeom prst="rect">
                        <a:avLst/>
                      </a:prstGeom>
                      <a:noFill/>
                      <a:ln w="38100">
                        <a:noFill/>
                        <a:miter/>
                      </a:ln>
                    </p:spPr>
                  </p:pic>
                </p:oleObj>
              </mc:Fallback>
            </mc:AlternateContent>
          </a:graphicData>
        </a:graphic>
      </p:graphicFrame>
      <p:graphicFrame>
        <p:nvGraphicFramePr>
          <p:cNvPr id="349188" name="Object 4"/>
          <p:cNvGraphicFramePr/>
          <p:nvPr/>
        </p:nvGraphicFramePr>
        <p:xfrm>
          <a:off x="323850" y="5157788"/>
          <a:ext cx="3071813" cy="457200"/>
        </p:xfrm>
        <a:graphic>
          <a:graphicData uri="http://schemas.openxmlformats.org/presentationml/2006/ole">
            <mc:AlternateContent xmlns:mc="http://schemas.openxmlformats.org/markup-compatibility/2006">
              <mc:Choice xmlns:v="urn:schemas-microsoft-com:vml" Requires="v">
                <p:oleObj spid="_x0000_s19863" r:id="rId5" imgW="1536700" imgH="228600" progId="Equation.3">
                  <p:embed/>
                </p:oleObj>
              </mc:Choice>
              <mc:Fallback>
                <p:oleObj r:id="rId5" imgW="1536700" imgH="228600" progId="Equation.3">
                  <p:embed/>
                  <p:pic>
                    <p:nvPicPr>
                      <p:cNvPr id="0" name="图片 3152"/>
                      <p:cNvPicPr/>
                      <p:nvPr/>
                    </p:nvPicPr>
                    <p:blipFill>
                      <a:blip r:embed="rId6"/>
                      <a:stretch>
                        <a:fillRect/>
                      </a:stretch>
                    </p:blipFill>
                    <p:spPr>
                      <a:xfrm>
                        <a:off x="323850" y="5157788"/>
                        <a:ext cx="3071813" cy="457200"/>
                      </a:xfrm>
                      <a:prstGeom prst="rect">
                        <a:avLst/>
                      </a:prstGeom>
                      <a:noFill/>
                      <a:ln w="38100">
                        <a:noFill/>
                        <a:miter/>
                      </a:ln>
                    </p:spPr>
                  </p:pic>
                </p:oleObj>
              </mc:Fallback>
            </mc:AlternateContent>
          </a:graphicData>
        </a:graphic>
      </p:graphicFrame>
      <p:graphicFrame>
        <p:nvGraphicFramePr>
          <p:cNvPr id="349189" name="Object 5"/>
          <p:cNvGraphicFramePr/>
          <p:nvPr/>
        </p:nvGraphicFramePr>
        <p:xfrm>
          <a:off x="5435600" y="4508500"/>
          <a:ext cx="3478213" cy="431800"/>
        </p:xfrm>
        <a:graphic>
          <a:graphicData uri="http://schemas.openxmlformats.org/presentationml/2006/ole">
            <mc:AlternateContent xmlns:mc="http://schemas.openxmlformats.org/markup-compatibility/2006">
              <mc:Choice xmlns:v="urn:schemas-microsoft-com:vml" Requires="v">
                <p:oleObj spid="_x0000_s19864" r:id="rId7" imgW="1737360" imgH="215900" progId="Equation.3">
                  <p:embed/>
                </p:oleObj>
              </mc:Choice>
              <mc:Fallback>
                <p:oleObj r:id="rId7" imgW="1737360" imgH="215900" progId="Equation.3">
                  <p:embed/>
                  <p:pic>
                    <p:nvPicPr>
                      <p:cNvPr id="0" name="图片 3155"/>
                      <p:cNvPicPr/>
                      <p:nvPr/>
                    </p:nvPicPr>
                    <p:blipFill>
                      <a:blip r:embed="rId8"/>
                      <a:stretch>
                        <a:fillRect/>
                      </a:stretch>
                    </p:blipFill>
                    <p:spPr>
                      <a:xfrm>
                        <a:off x="5435600" y="4508500"/>
                        <a:ext cx="3478213" cy="431800"/>
                      </a:xfrm>
                      <a:prstGeom prst="rect">
                        <a:avLst/>
                      </a:prstGeom>
                      <a:noFill/>
                      <a:ln w="38100">
                        <a:noFill/>
                        <a:miter/>
                      </a:ln>
                    </p:spPr>
                  </p:pic>
                </p:oleObj>
              </mc:Fallback>
            </mc:AlternateContent>
          </a:graphicData>
        </a:graphic>
      </p:graphicFrame>
      <p:sp>
        <p:nvSpPr>
          <p:cNvPr id="20488" name="Rectangle 7"/>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sp>
        <p:nvSpPr>
          <p:cNvPr id="349193" name="Rectangle 9"/>
          <p:cNvSpPr/>
          <p:nvPr/>
        </p:nvSpPr>
        <p:spPr>
          <a:xfrm>
            <a:off x="395288" y="1125538"/>
            <a:ext cx="3873500" cy="457200"/>
          </a:xfrm>
          <a:prstGeom prst="rect">
            <a:avLst/>
          </a:prstGeom>
          <a:noFill/>
          <a:ln w="9525">
            <a:noFill/>
          </a:ln>
        </p:spPr>
        <p:txBody>
          <a:bodyPr wrap="none">
            <a:spAutoFit/>
          </a:bodyPr>
          <a:lstStyle/>
          <a:p>
            <a:pPr lvl="0" eaLnBrk="1" hangingPunct="1"/>
            <a:r>
              <a:rPr lang="en-US" altLang="zh-CN" b="1" dirty="0">
                <a:latin typeface="Times New Roman" panose="02020603050405020304" pitchFamily="18" charset="0"/>
                <a:ea typeface="黑体" panose="02010609060101010101" pitchFamily="49" charset="-122"/>
              </a:rPr>
              <a:t>0</a:t>
            </a:r>
            <a:r>
              <a:rPr lang="en-US" altLang="zh-CN" b="1" baseline="-25000"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时刻等效电路如图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a:t>
            </a:r>
          </a:p>
        </p:txBody>
      </p:sp>
      <p:graphicFrame>
        <p:nvGraphicFramePr>
          <p:cNvPr id="349194" name="Object 10"/>
          <p:cNvGraphicFramePr/>
          <p:nvPr/>
        </p:nvGraphicFramePr>
        <p:xfrm>
          <a:off x="395288" y="1628775"/>
          <a:ext cx="4189412" cy="2663825"/>
        </p:xfrm>
        <a:graphic>
          <a:graphicData uri="http://schemas.openxmlformats.org/presentationml/2006/ole">
            <mc:AlternateContent xmlns:mc="http://schemas.openxmlformats.org/markup-compatibility/2006">
              <mc:Choice xmlns:v="urn:schemas-microsoft-com:vml" Requires="v">
                <p:oleObj spid="_x0000_s19865" r:id="rId9" imgW="2473960" imgH="1986915" progId="Visio.Drawing.11">
                  <p:embed/>
                </p:oleObj>
              </mc:Choice>
              <mc:Fallback>
                <p:oleObj r:id="rId9" imgW="2473960" imgH="1986915" progId="Visio.Drawing.11">
                  <p:embed/>
                  <p:pic>
                    <p:nvPicPr>
                      <p:cNvPr id="0" name="图片 3156"/>
                      <p:cNvPicPr/>
                      <p:nvPr/>
                    </p:nvPicPr>
                    <p:blipFill>
                      <a:blip r:embed="rId10"/>
                      <a:stretch>
                        <a:fillRect/>
                      </a:stretch>
                    </p:blipFill>
                    <p:spPr>
                      <a:xfrm>
                        <a:off x="395288" y="1628775"/>
                        <a:ext cx="4189412" cy="2663825"/>
                      </a:xfrm>
                      <a:prstGeom prst="rect">
                        <a:avLst/>
                      </a:prstGeom>
                      <a:noFill/>
                      <a:ln w="38100">
                        <a:noFill/>
                        <a:miter/>
                      </a:ln>
                    </p:spPr>
                  </p:pic>
                </p:oleObj>
              </mc:Fallback>
            </mc:AlternateContent>
          </a:graphicData>
        </a:graphic>
      </p:graphicFrame>
      <p:graphicFrame>
        <p:nvGraphicFramePr>
          <p:cNvPr id="349195" name="Object 11"/>
          <p:cNvGraphicFramePr/>
          <p:nvPr/>
        </p:nvGraphicFramePr>
        <p:xfrm>
          <a:off x="5076825" y="1700213"/>
          <a:ext cx="3357563" cy="2706687"/>
        </p:xfrm>
        <a:graphic>
          <a:graphicData uri="http://schemas.openxmlformats.org/presentationml/2006/ole">
            <mc:AlternateContent xmlns:mc="http://schemas.openxmlformats.org/markup-compatibility/2006">
              <mc:Choice xmlns:v="urn:schemas-microsoft-com:vml" Requires="v">
                <p:oleObj spid="_x0000_s19866" r:id="rId11" imgW="1990090" imgH="2009140" progId="Visio.Drawing.11">
                  <p:embed/>
                </p:oleObj>
              </mc:Choice>
              <mc:Fallback>
                <p:oleObj r:id="rId11" imgW="1990090" imgH="2009140" progId="Visio.Drawing.11">
                  <p:embed/>
                  <p:pic>
                    <p:nvPicPr>
                      <p:cNvPr id="0" name="图片 3157"/>
                      <p:cNvPicPr/>
                      <p:nvPr/>
                    </p:nvPicPr>
                    <p:blipFill>
                      <a:blip r:embed="rId12"/>
                      <a:stretch>
                        <a:fillRect/>
                      </a:stretch>
                    </p:blipFill>
                    <p:spPr>
                      <a:xfrm>
                        <a:off x="5076825" y="1700213"/>
                        <a:ext cx="3357563" cy="2706687"/>
                      </a:xfrm>
                      <a:prstGeom prst="rect">
                        <a:avLst/>
                      </a:prstGeom>
                      <a:noFill/>
                      <a:ln w="38100">
                        <a:noFill/>
                        <a:miter/>
                      </a:ln>
                    </p:spPr>
                  </p:pic>
                </p:oleObj>
              </mc:Fallback>
            </mc:AlternateContent>
          </a:graphicData>
        </a:graphic>
      </p:graphicFrame>
      <p:sp>
        <p:nvSpPr>
          <p:cNvPr id="349196" name="Text Box 12"/>
          <p:cNvSpPr txBox="1"/>
          <p:nvPr/>
        </p:nvSpPr>
        <p:spPr>
          <a:xfrm>
            <a:off x="2700338" y="4508500"/>
            <a:ext cx="2425700"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(0_)=</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(0_)=2(A)</a:t>
            </a:r>
          </a:p>
        </p:txBody>
      </p:sp>
      <p:sp>
        <p:nvSpPr>
          <p:cNvPr id="349197" name="Text Box 13"/>
          <p:cNvSpPr txBox="1"/>
          <p:nvPr/>
        </p:nvSpPr>
        <p:spPr>
          <a:xfrm>
            <a:off x="3563938" y="5084763"/>
            <a:ext cx="1671637"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(0_)=0(A)</a:t>
            </a:r>
          </a:p>
        </p:txBody>
      </p:sp>
      <p:sp>
        <p:nvSpPr>
          <p:cNvPr id="349198" name="Text Box 14"/>
          <p:cNvSpPr txBox="1"/>
          <p:nvPr/>
        </p:nvSpPr>
        <p:spPr>
          <a:xfrm>
            <a:off x="5508625" y="5013325"/>
            <a:ext cx="1746250"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(0_)=0(V)</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9193"/>
                                        </p:tgtEl>
                                        <p:attrNameLst>
                                          <p:attrName>style.visibility</p:attrName>
                                        </p:attrNameLst>
                                      </p:cBhvr>
                                      <p:to>
                                        <p:strVal val="visible"/>
                                      </p:to>
                                    </p:set>
                                    <p:animEffect transition="in" filter="wipe(left)">
                                      <p:cBhvr>
                                        <p:cTn id="7" dur="1000"/>
                                        <p:tgtEl>
                                          <p:spTgt spid="349193"/>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49194"/>
                                        </p:tgtEl>
                                        <p:attrNameLst>
                                          <p:attrName>style.visibility</p:attrName>
                                        </p:attrNameLst>
                                      </p:cBhvr>
                                      <p:to>
                                        <p:strVal val="visible"/>
                                      </p:to>
                                    </p:set>
                                    <p:animEffect transition="in" filter="dissolve">
                                      <p:cBhvr>
                                        <p:cTn id="11" dur="1000"/>
                                        <p:tgtEl>
                                          <p:spTgt spid="349194"/>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49195"/>
                                        </p:tgtEl>
                                        <p:attrNameLst>
                                          <p:attrName>style.visibility</p:attrName>
                                        </p:attrNameLst>
                                      </p:cBhvr>
                                      <p:to>
                                        <p:strVal val="visible"/>
                                      </p:to>
                                    </p:set>
                                    <p:animEffect transition="in" filter="wipe(left)">
                                      <p:cBhvr>
                                        <p:cTn id="15" dur="1000"/>
                                        <p:tgtEl>
                                          <p:spTgt spid="34919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49187"/>
                                        </p:tgtEl>
                                        <p:attrNameLst>
                                          <p:attrName>style.visibility</p:attrName>
                                        </p:attrNameLst>
                                      </p:cBhvr>
                                      <p:to>
                                        <p:strVal val="visible"/>
                                      </p:to>
                                    </p:set>
                                    <p:animEffect transition="in" filter="wipe(left)">
                                      <p:cBhvr>
                                        <p:cTn id="20" dur="1000"/>
                                        <p:tgtEl>
                                          <p:spTgt spid="34918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49196"/>
                                        </p:tgtEl>
                                        <p:attrNameLst>
                                          <p:attrName>style.visibility</p:attrName>
                                        </p:attrNameLst>
                                      </p:cBhvr>
                                      <p:to>
                                        <p:strVal val="visible"/>
                                      </p:to>
                                    </p:set>
                                    <p:animEffect transition="in" filter="wipe(left)">
                                      <p:cBhvr>
                                        <p:cTn id="25" dur="1000"/>
                                        <p:tgtEl>
                                          <p:spTgt spid="34919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49188"/>
                                        </p:tgtEl>
                                        <p:attrNameLst>
                                          <p:attrName>style.visibility</p:attrName>
                                        </p:attrNameLst>
                                      </p:cBhvr>
                                      <p:to>
                                        <p:strVal val="visible"/>
                                      </p:to>
                                    </p:set>
                                    <p:animEffect transition="in" filter="wipe(left)">
                                      <p:cBhvr>
                                        <p:cTn id="30" dur="1000"/>
                                        <p:tgtEl>
                                          <p:spTgt spid="34918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349197"/>
                                        </p:tgtEl>
                                        <p:attrNameLst>
                                          <p:attrName>style.visibility</p:attrName>
                                        </p:attrNameLst>
                                      </p:cBhvr>
                                      <p:to>
                                        <p:strVal val="visible"/>
                                      </p:to>
                                    </p:set>
                                    <p:animEffect transition="in" filter="wipe(left)">
                                      <p:cBhvr>
                                        <p:cTn id="35" dur="1000"/>
                                        <p:tgtEl>
                                          <p:spTgt spid="34919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49189"/>
                                        </p:tgtEl>
                                        <p:attrNameLst>
                                          <p:attrName>style.visibility</p:attrName>
                                        </p:attrNameLst>
                                      </p:cBhvr>
                                      <p:to>
                                        <p:strVal val="visible"/>
                                      </p:to>
                                    </p:set>
                                    <p:animEffect transition="in" filter="wipe(left)">
                                      <p:cBhvr>
                                        <p:cTn id="40" dur="1000"/>
                                        <p:tgtEl>
                                          <p:spTgt spid="34918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49198"/>
                                        </p:tgtEl>
                                        <p:attrNameLst>
                                          <p:attrName>style.visibility</p:attrName>
                                        </p:attrNameLst>
                                      </p:cBhvr>
                                      <p:to>
                                        <p:strVal val="visible"/>
                                      </p:to>
                                    </p:set>
                                    <p:animEffect transition="in" filter="wipe(left)">
                                      <p:cBhvr>
                                        <p:cTn id="45" dur="1000"/>
                                        <p:tgtEl>
                                          <p:spTgt spid="349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93" grpId="0"/>
      <p:bldP spid="349196" grpId="0"/>
      <p:bldP spid="349197" grpId="0"/>
      <p:bldP spid="34919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34</a:t>
            </a:fld>
            <a:endParaRPr lang="zh-CN" altLang="en-US" sz="1600" b="1" dirty="0">
              <a:solidFill>
                <a:srgbClr val="FFFF00"/>
              </a:solidFill>
              <a:ea typeface="宋体" panose="02010600030101010101" pitchFamily="2" charset="-122"/>
            </a:endParaRPr>
          </a:p>
        </p:txBody>
      </p:sp>
      <p:graphicFrame>
        <p:nvGraphicFramePr>
          <p:cNvPr id="350210" name="Object 2"/>
          <p:cNvGraphicFramePr/>
          <p:nvPr/>
        </p:nvGraphicFramePr>
        <p:xfrm>
          <a:off x="611188" y="4076700"/>
          <a:ext cx="1395412" cy="431800"/>
        </p:xfrm>
        <a:graphic>
          <a:graphicData uri="http://schemas.openxmlformats.org/presentationml/2006/ole">
            <mc:AlternateContent xmlns:mc="http://schemas.openxmlformats.org/markup-compatibility/2006">
              <mc:Choice xmlns:v="urn:schemas-microsoft-com:vml" Requires="v">
                <p:oleObj spid="_x0000_s20809" r:id="rId3" imgW="697865" imgH="215900" progId="Equation.3">
                  <p:embed/>
                </p:oleObj>
              </mc:Choice>
              <mc:Fallback>
                <p:oleObj r:id="rId3" imgW="697865" imgH="215900" progId="Equation.3">
                  <p:embed/>
                  <p:pic>
                    <p:nvPicPr>
                      <p:cNvPr id="0" name="图片 3170"/>
                      <p:cNvPicPr/>
                      <p:nvPr/>
                    </p:nvPicPr>
                    <p:blipFill>
                      <a:blip r:embed="rId4"/>
                      <a:stretch>
                        <a:fillRect/>
                      </a:stretch>
                    </p:blipFill>
                    <p:spPr>
                      <a:xfrm>
                        <a:off x="611188" y="4076700"/>
                        <a:ext cx="1395412" cy="431800"/>
                      </a:xfrm>
                      <a:prstGeom prst="rect">
                        <a:avLst/>
                      </a:prstGeom>
                      <a:noFill/>
                      <a:ln w="38100">
                        <a:noFill/>
                        <a:miter/>
                      </a:ln>
                    </p:spPr>
                  </p:pic>
                </p:oleObj>
              </mc:Fallback>
            </mc:AlternateContent>
          </a:graphicData>
        </a:graphic>
      </p:graphicFrame>
      <p:graphicFrame>
        <p:nvGraphicFramePr>
          <p:cNvPr id="350211" name="Object 3"/>
          <p:cNvGraphicFramePr/>
          <p:nvPr/>
        </p:nvGraphicFramePr>
        <p:xfrm>
          <a:off x="611188" y="4700588"/>
          <a:ext cx="1725612" cy="457200"/>
        </p:xfrm>
        <a:graphic>
          <a:graphicData uri="http://schemas.openxmlformats.org/presentationml/2006/ole">
            <mc:AlternateContent xmlns:mc="http://schemas.openxmlformats.org/markup-compatibility/2006">
              <mc:Choice xmlns:v="urn:schemas-microsoft-com:vml" Requires="v">
                <p:oleObj spid="_x0000_s20810" r:id="rId5" imgW="862965" imgH="228600" progId="Equation.3">
                  <p:embed/>
                </p:oleObj>
              </mc:Choice>
              <mc:Fallback>
                <p:oleObj r:id="rId5" imgW="862965" imgH="228600" progId="Equation.3">
                  <p:embed/>
                  <p:pic>
                    <p:nvPicPr>
                      <p:cNvPr id="0" name="图片 3167"/>
                      <p:cNvPicPr/>
                      <p:nvPr/>
                    </p:nvPicPr>
                    <p:blipFill>
                      <a:blip r:embed="rId6"/>
                      <a:stretch>
                        <a:fillRect/>
                      </a:stretch>
                    </p:blipFill>
                    <p:spPr>
                      <a:xfrm>
                        <a:off x="611188" y="4700588"/>
                        <a:ext cx="1725612" cy="457200"/>
                      </a:xfrm>
                      <a:prstGeom prst="rect">
                        <a:avLst/>
                      </a:prstGeom>
                      <a:noFill/>
                      <a:ln w="38100">
                        <a:noFill/>
                        <a:miter/>
                      </a:ln>
                    </p:spPr>
                  </p:pic>
                </p:oleObj>
              </mc:Fallback>
            </mc:AlternateContent>
          </a:graphicData>
        </a:graphic>
      </p:graphicFrame>
      <p:graphicFrame>
        <p:nvGraphicFramePr>
          <p:cNvPr id="350212" name="Object 4"/>
          <p:cNvGraphicFramePr/>
          <p:nvPr/>
        </p:nvGraphicFramePr>
        <p:xfrm>
          <a:off x="611188" y="5348288"/>
          <a:ext cx="1624012" cy="431800"/>
        </p:xfrm>
        <a:graphic>
          <a:graphicData uri="http://schemas.openxmlformats.org/presentationml/2006/ole">
            <mc:AlternateContent xmlns:mc="http://schemas.openxmlformats.org/markup-compatibility/2006">
              <mc:Choice xmlns:v="urn:schemas-microsoft-com:vml" Requires="v">
                <p:oleObj spid="_x0000_s20811" r:id="rId7" imgW="811530" imgH="215900" progId="Equation.3">
                  <p:embed/>
                </p:oleObj>
              </mc:Choice>
              <mc:Fallback>
                <p:oleObj r:id="rId7" imgW="811530" imgH="215900" progId="Equation.3">
                  <p:embed/>
                  <p:pic>
                    <p:nvPicPr>
                      <p:cNvPr id="0" name="图片 3163"/>
                      <p:cNvPicPr/>
                      <p:nvPr/>
                    </p:nvPicPr>
                    <p:blipFill>
                      <a:blip r:embed="rId8"/>
                      <a:stretch>
                        <a:fillRect/>
                      </a:stretch>
                    </p:blipFill>
                    <p:spPr>
                      <a:xfrm>
                        <a:off x="611188" y="5348288"/>
                        <a:ext cx="1624012" cy="431800"/>
                      </a:xfrm>
                      <a:prstGeom prst="rect">
                        <a:avLst/>
                      </a:prstGeom>
                      <a:noFill/>
                      <a:ln w="38100">
                        <a:noFill/>
                        <a:miter/>
                      </a:ln>
                    </p:spPr>
                  </p:pic>
                </p:oleObj>
              </mc:Fallback>
            </mc:AlternateContent>
          </a:graphicData>
        </a:graphic>
      </p:graphicFrame>
      <p:sp>
        <p:nvSpPr>
          <p:cNvPr id="350213" name="Text Box 5"/>
          <p:cNvSpPr txBox="1"/>
          <p:nvPr/>
        </p:nvSpPr>
        <p:spPr>
          <a:xfrm>
            <a:off x="4859338" y="3933825"/>
            <a:ext cx="3657600" cy="1552575"/>
          </a:xfrm>
          <a:prstGeom prst="rect">
            <a:avLst/>
          </a:prstGeom>
          <a:noFill/>
          <a:ln w="9525">
            <a:noFill/>
          </a:ln>
        </p:spPr>
        <p:txBody>
          <a:bodyPr>
            <a:spAutoFit/>
          </a:bodyPr>
          <a:lstStyle/>
          <a:p>
            <a:pPr lvl="0" eaLnBrk="0" hangingPunct="0">
              <a:spcBef>
                <a:spcPct val="50000"/>
              </a:spcBef>
            </a:pPr>
            <a:r>
              <a:rPr lang="zh-CN" altLang="en-US" b="1" dirty="0">
                <a:latin typeface="楷体_GB2312" pitchFamily="49" charset="-122"/>
                <a:ea typeface="楷体_GB2312" pitchFamily="49" charset="-122"/>
              </a:rPr>
              <a:t>可见：换路过程中，电容电压与电感电流不发生跃变，其它响应都有可能发生跃变。</a:t>
            </a:r>
          </a:p>
        </p:txBody>
      </p:sp>
      <p:sp>
        <p:nvSpPr>
          <p:cNvPr id="21512" name="Rectangle 6"/>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graphicFrame>
        <p:nvGraphicFramePr>
          <p:cNvPr id="350217" name="Object 9"/>
          <p:cNvGraphicFramePr/>
          <p:nvPr/>
        </p:nvGraphicFramePr>
        <p:xfrm>
          <a:off x="2051050" y="1125538"/>
          <a:ext cx="3357563" cy="2706687"/>
        </p:xfrm>
        <a:graphic>
          <a:graphicData uri="http://schemas.openxmlformats.org/presentationml/2006/ole">
            <mc:AlternateContent xmlns:mc="http://schemas.openxmlformats.org/markup-compatibility/2006">
              <mc:Choice xmlns:v="urn:schemas-microsoft-com:vml" Requires="v">
                <p:oleObj spid="_x0000_s20812" r:id="rId9" imgW="1990090" imgH="2009140" progId="Visio.Drawing.11">
                  <p:embed/>
                </p:oleObj>
              </mc:Choice>
              <mc:Fallback>
                <p:oleObj r:id="rId9" imgW="1990090" imgH="2009140" progId="Visio.Drawing.11">
                  <p:embed/>
                  <p:pic>
                    <p:nvPicPr>
                      <p:cNvPr id="0" name="图片 3162"/>
                      <p:cNvPicPr/>
                      <p:nvPr/>
                    </p:nvPicPr>
                    <p:blipFill>
                      <a:blip r:embed="rId10"/>
                      <a:stretch>
                        <a:fillRect/>
                      </a:stretch>
                    </p:blipFill>
                    <p:spPr>
                      <a:xfrm>
                        <a:off x="2051050" y="1125538"/>
                        <a:ext cx="3357563" cy="2706687"/>
                      </a:xfrm>
                      <a:prstGeom prst="rect">
                        <a:avLst/>
                      </a:prstGeom>
                      <a:noFill/>
                      <a:ln w="38100">
                        <a:noFill/>
                        <a:miter/>
                      </a:ln>
                    </p:spPr>
                  </p:pic>
                </p:oleObj>
              </mc:Fallback>
            </mc:AlternateContent>
          </a:graphicData>
        </a:graphic>
      </p:graphicFrame>
      <p:sp>
        <p:nvSpPr>
          <p:cNvPr id="350218" name="Text Box 10"/>
          <p:cNvSpPr txBox="1"/>
          <p:nvPr/>
        </p:nvSpPr>
        <p:spPr>
          <a:xfrm>
            <a:off x="2681288" y="4076700"/>
            <a:ext cx="1525587"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(0_)=2(A)</a:t>
            </a:r>
          </a:p>
        </p:txBody>
      </p:sp>
      <p:sp>
        <p:nvSpPr>
          <p:cNvPr id="350219" name="Text Box 11"/>
          <p:cNvSpPr txBox="1"/>
          <p:nvPr/>
        </p:nvSpPr>
        <p:spPr>
          <a:xfrm>
            <a:off x="2681288" y="4700588"/>
            <a:ext cx="1671637"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(0_)=0(A)</a:t>
            </a:r>
          </a:p>
        </p:txBody>
      </p:sp>
      <p:sp>
        <p:nvSpPr>
          <p:cNvPr id="350220" name="Text Box 12"/>
          <p:cNvSpPr txBox="1"/>
          <p:nvPr/>
        </p:nvSpPr>
        <p:spPr>
          <a:xfrm>
            <a:off x="2681288" y="5348288"/>
            <a:ext cx="1746250"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(0_)=0(V)</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0217"/>
                                        </p:tgtEl>
                                        <p:attrNameLst>
                                          <p:attrName>style.visibility</p:attrName>
                                        </p:attrNameLst>
                                      </p:cBhvr>
                                      <p:to>
                                        <p:strVal val="visible"/>
                                      </p:to>
                                    </p:set>
                                    <p:animEffect transition="in" filter="wipe(left)">
                                      <p:cBhvr>
                                        <p:cTn id="7" dur="1000"/>
                                        <p:tgtEl>
                                          <p:spTgt spid="3502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0210"/>
                                        </p:tgtEl>
                                        <p:attrNameLst>
                                          <p:attrName>style.visibility</p:attrName>
                                        </p:attrNameLst>
                                      </p:cBhvr>
                                      <p:to>
                                        <p:strVal val="visible"/>
                                      </p:to>
                                    </p:set>
                                    <p:animEffect transition="in" filter="wipe(left)">
                                      <p:cBhvr>
                                        <p:cTn id="12" dur="1000"/>
                                        <p:tgtEl>
                                          <p:spTgt spid="3502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50218"/>
                                        </p:tgtEl>
                                        <p:attrNameLst>
                                          <p:attrName>style.visibility</p:attrName>
                                        </p:attrNameLst>
                                      </p:cBhvr>
                                      <p:to>
                                        <p:strVal val="visible"/>
                                      </p:to>
                                    </p:set>
                                    <p:animEffect transition="in" filter="wipe(left)">
                                      <p:cBhvr>
                                        <p:cTn id="16" dur="1000"/>
                                        <p:tgtEl>
                                          <p:spTgt spid="350218"/>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350211"/>
                                        </p:tgtEl>
                                        <p:attrNameLst>
                                          <p:attrName>style.visibility</p:attrName>
                                        </p:attrNameLst>
                                      </p:cBhvr>
                                      <p:to>
                                        <p:strVal val="visible"/>
                                      </p:to>
                                    </p:set>
                                    <p:animEffect transition="in" filter="wipe(left)">
                                      <p:cBhvr>
                                        <p:cTn id="20" dur="1000"/>
                                        <p:tgtEl>
                                          <p:spTgt spid="350211"/>
                                        </p:tgtEl>
                                      </p:cBhvr>
                                    </p:animEffect>
                                  </p:childTnLst>
                                </p:cTn>
                              </p:par>
                            </p:childTnLst>
                          </p:cTn>
                        </p:par>
                        <p:par>
                          <p:cTn id="21" fill="hold">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350219"/>
                                        </p:tgtEl>
                                        <p:attrNameLst>
                                          <p:attrName>style.visibility</p:attrName>
                                        </p:attrNameLst>
                                      </p:cBhvr>
                                      <p:to>
                                        <p:strVal val="visible"/>
                                      </p:to>
                                    </p:set>
                                    <p:animEffect transition="in" filter="wipe(left)">
                                      <p:cBhvr>
                                        <p:cTn id="24" dur="1000"/>
                                        <p:tgtEl>
                                          <p:spTgt spid="350219"/>
                                        </p:tgtEl>
                                      </p:cBhvr>
                                    </p:animEffect>
                                  </p:childTnLst>
                                </p:cTn>
                              </p:par>
                            </p:childTnLst>
                          </p:cTn>
                        </p:par>
                        <p:par>
                          <p:cTn id="25" fill="hold">
                            <p:stCondLst>
                              <p:cond delay="4000"/>
                            </p:stCondLst>
                            <p:childTnLst>
                              <p:par>
                                <p:cTn id="26" presetID="22" presetClass="entr" presetSubtype="8" fill="hold" nodeType="afterEffect">
                                  <p:stCondLst>
                                    <p:cond delay="0"/>
                                  </p:stCondLst>
                                  <p:childTnLst>
                                    <p:set>
                                      <p:cBhvr>
                                        <p:cTn id="27" dur="1" fill="hold">
                                          <p:stCondLst>
                                            <p:cond delay="0"/>
                                          </p:stCondLst>
                                        </p:cTn>
                                        <p:tgtEl>
                                          <p:spTgt spid="350212"/>
                                        </p:tgtEl>
                                        <p:attrNameLst>
                                          <p:attrName>style.visibility</p:attrName>
                                        </p:attrNameLst>
                                      </p:cBhvr>
                                      <p:to>
                                        <p:strVal val="visible"/>
                                      </p:to>
                                    </p:set>
                                    <p:animEffect transition="in" filter="wipe(left)">
                                      <p:cBhvr>
                                        <p:cTn id="28" dur="1000"/>
                                        <p:tgtEl>
                                          <p:spTgt spid="350212"/>
                                        </p:tgtEl>
                                      </p:cBhvr>
                                    </p:animEffect>
                                  </p:childTnLst>
                                </p:cTn>
                              </p:par>
                            </p:childTnLst>
                          </p:cTn>
                        </p:par>
                        <p:par>
                          <p:cTn id="29" fill="hold">
                            <p:stCondLst>
                              <p:cond delay="5000"/>
                            </p:stCondLst>
                            <p:childTnLst>
                              <p:par>
                                <p:cTn id="30" presetID="22" presetClass="entr" presetSubtype="8" fill="hold" grpId="0" nodeType="afterEffect">
                                  <p:stCondLst>
                                    <p:cond delay="0"/>
                                  </p:stCondLst>
                                  <p:childTnLst>
                                    <p:set>
                                      <p:cBhvr>
                                        <p:cTn id="31" dur="1" fill="hold">
                                          <p:stCondLst>
                                            <p:cond delay="0"/>
                                          </p:stCondLst>
                                        </p:cTn>
                                        <p:tgtEl>
                                          <p:spTgt spid="350220"/>
                                        </p:tgtEl>
                                        <p:attrNameLst>
                                          <p:attrName>style.visibility</p:attrName>
                                        </p:attrNameLst>
                                      </p:cBhvr>
                                      <p:to>
                                        <p:strVal val="visible"/>
                                      </p:to>
                                    </p:set>
                                    <p:animEffect transition="in" filter="wipe(left)">
                                      <p:cBhvr>
                                        <p:cTn id="32" dur="1000"/>
                                        <p:tgtEl>
                                          <p:spTgt spid="350220"/>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50213"/>
                                        </p:tgtEl>
                                        <p:attrNameLst>
                                          <p:attrName>style.visibility</p:attrName>
                                        </p:attrNameLst>
                                      </p:cBhvr>
                                      <p:to>
                                        <p:strVal val="visible"/>
                                      </p:to>
                                    </p:set>
                                    <p:animEffect transition="in" filter="dissolve">
                                      <p:cBhvr>
                                        <p:cTn id="37" dur="1000"/>
                                        <p:tgtEl>
                                          <p:spTgt spid="350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213" grpId="0"/>
      <p:bldP spid="350218" grpId="0"/>
      <p:bldP spid="350219" grpId="0"/>
      <p:bldP spid="35022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344789" y="1124744"/>
            <a:ext cx="3262432" cy="461665"/>
          </a:xfrm>
          <a:prstGeom prst="rect">
            <a:avLst/>
          </a:prstGeom>
        </p:spPr>
        <p:txBody>
          <a:bodyPr wrap="none">
            <a:spAutoFit/>
          </a:bodyPr>
          <a:lstStyle/>
          <a:p>
            <a:r>
              <a:rPr lang="zh-CN" altLang="zh-CN" dirty="0">
                <a:solidFill>
                  <a:schemeClr val="accent2">
                    <a:lumMod val="50000"/>
                  </a:schemeClr>
                </a:solidFill>
              </a:rPr>
              <a:t>确定初始条件的</a:t>
            </a:r>
            <a:r>
              <a:rPr lang="zh-CN" altLang="zh-CN" dirty="0" smtClean="0">
                <a:solidFill>
                  <a:schemeClr val="accent2">
                    <a:lumMod val="50000"/>
                  </a:schemeClr>
                </a:solidFill>
              </a:rPr>
              <a:t>步骤</a:t>
            </a:r>
            <a:r>
              <a:rPr lang="zh-CN" altLang="en-US" dirty="0" smtClean="0">
                <a:solidFill>
                  <a:schemeClr val="accent2">
                    <a:lumMod val="50000"/>
                  </a:schemeClr>
                </a:solidFill>
              </a:rPr>
              <a:t>：</a:t>
            </a:r>
            <a:endParaRPr lang="zh-CN" altLang="en-US" dirty="0">
              <a:solidFill>
                <a:schemeClr val="accent2">
                  <a:lumMod val="50000"/>
                </a:schemeClr>
              </a:solidFill>
            </a:endParaRPr>
          </a:p>
        </p:txBody>
      </p:sp>
      <p:sp>
        <p:nvSpPr>
          <p:cNvPr id="60" name="矩形 59"/>
          <p:cNvSpPr/>
          <p:nvPr/>
        </p:nvSpPr>
        <p:spPr>
          <a:xfrm>
            <a:off x="1115616" y="1673998"/>
            <a:ext cx="7344816" cy="3077766"/>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ü"/>
            </a:pPr>
            <a:r>
              <a:rPr lang="zh-CN" altLang="zh-CN" dirty="0" smtClean="0">
                <a:solidFill>
                  <a:schemeClr val="accent2"/>
                </a:solidFill>
              </a:rPr>
              <a:t>根据</a:t>
            </a:r>
            <a:r>
              <a:rPr lang="en-US" altLang="zh-CN" dirty="0" smtClean="0">
                <a:solidFill>
                  <a:schemeClr val="accent2"/>
                </a:solidFill>
              </a:rPr>
              <a:t>t=0</a:t>
            </a:r>
            <a:r>
              <a:rPr lang="en-US" altLang="zh-CN" baseline="-25000" dirty="0" smtClean="0">
                <a:solidFill>
                  <a:schemeClr val="accent2"/>
                </a:solidFill>
              </a:rPr>
              <a:t>-</a:t>
            </a:r>
            <a:r>
              <a:rPr lang="zh-CN" altLang="zh-CN" dirty="0" smtClean="0">
                <a:solidFill>
                  <a:schemeClr val="accent2"/>
                </a:solidFill>
              </a:rPr>
              <a:t>时</a:t>
            </a:r>
            <a:r>
              <a:rPr lang="zh-CN" altLang="zh-CN" dirty="0">
                <a:solidFill>
                  <a:schemeClr val="accent2"/>
                </a:solidFill>
              </a:rPr>
              <a:t>的等效电路，</a:t>
            </a:r>
            <a:r>
              <a:rPr lang="zh-CN" altLang="zh-CN" dirty="0" smtClean="0">
                <a:solidFill>
                  <a:schemeClr val="accent2"/>
                </a:solidFill>
              </a:rPr>
              <a:t>确定</a:t>
            </a:r>
            <a:r>
              <a:rPr lang="en-US" altLang="zh-CN" i="1" dirty="0" err="1" smtClean="0">
                <a:solidFill>
                  <a:schemeClr val="accent2"/>
                </a:solidFill>
              </a:rPr>
              <a:t>u</a:t>
            </a:r>
            <a:r>
              <a:rPr lang="en-US" altLang="zh-CN" baseline="-25000" dirty="0" err="1">
                <a:solidFill>
                  <a:schemeClr val="accent2"/>
                </a:solidFill>
              </a:rPr>
              <a:t>c</a:t>
            </a:r>
            <a:r>
              <a:rPr lang="en-US" altLang="zh-CN" dirty="0" smtClean="0">
                <a:solidFill>
                  <a:schemeClr val="accent2"/>
                </a:solidFill>
              </a:rPr>
              <a:t>(0</a:t>
            </a:r>
            <a:r>
              <a:rPr lang="en-US" altLang="zh-CN" baseline="-25000" dirty="0">
                <a:solidFill>
                  <a:schemeClr val="accent2"/>
                </a:solidFill>
              </a:rPr>
              <a:t>-</a:t>
            </a:r>
            <a:r>
              <a:rPr lang="en-US" altLang="zh-CN" dirty="0" smtClean="0">
                <a:solidFill>
                  <a:schemeClr val="accent2"/>
                </a:solidFill>
              </a:rPr>
              <a:t>),</a:t>
            </a:r>
            <a:r>
              <a:rPr lang="en-US" altLang="zh-CN" i="1" dirty="0" err="1" smtClean="0">
                <a:solidFill>
                  <a:schemeClr val="accent2"/>
                </a:solidFill>
              </a:rPr>
              <a:t>i</a:t>
            </a:r>
            <a:r>
              <a:rPr lang="en-US" altLang="zh-CN" baseline="-25000" dirty="0" err="1">
                <a:solidFill>
                  <a:schemeClr val="accent2"/>
                </a:solidFill>
              </a:rPr>
              <a:t>L</a:t>
            </a:r>
            <a:r>
              <a:rPr lang="en-US" altLang="zh-CN" dirty="0" smtClean="0">
                <a:solidFill>
                  <a:schemeClr val="accent2"/>
                </a:solidFill>
              </a:rPr>
              <a:t>(0</a:t>
            </a:r>
            <a:r>
              <a:rPr lang="en-US" altLang="zh-CN" baseline="-25000" dirty="0">
                <a:solidFill>
                  <a:schemeClr val="accent2"/>
                </a:solidFill>
              </a:rPr>
              <a:t>-</a:t>
            </a:r>
            <a:r>
              <a:rPr lang="zh-CN" altLang="en-US" dirty="0" smtClean="0">
                <a:solidFill>
                  <a:schemeClr val="accent2"/>
                </a:solidFill>
              </a:rPr>
              <a:t>）</a:t>
            </a:r>
            <a:endParaRPr lang="en-US" altLang="zh-CN" dirty="0" smtClean="0">
              <a:solidFill>
                <a:schemeClr val="accent2"/>
              </a:solidFill>
            </a:endParaRPr>
          </a:p>
          <a:p>
            <a:pPr marL="342900" indent="-342900">
              <a:spcBef>
                <a:spcPts val="600"/>
              </a:spcBef>
              <a:spcAft>
                <a:spcPts val="600"/>
              </a:spcAft>
              <a:buFont typeface="Wingdings" panose="05000000000000000000" pitchFamily="2" charset="2"/>
              <a:buChar char="ü"/>
            </a:pPr>
            <a:r>
              <a:rPr lang="zh-CN" altLang="zh-CN" dirty="0">
                <a:solidFill>
                  <a:schemeClr val="accent2"/>
                </a:solidFill>
              </a:rPr>
              <a:t>根据换路定则，</a:t>
            </a:r>
            <a:r>
              <a:rPr lang="zh-CN" altLang="zh-CN" dirty="0" smtClean="0">
                <a:solidFill>
                  <a:schemeClr val="accent2"/>
                </a:solidFill>
              </a:rPr>
              <a:t>确定</a:t>
            </a:r>
            <a:r>
              <a:rPr lang="en-US" altLang="zh-CN" i="1" dirty="0" err="1" smtClean="0">
                <a:solidFill>
                  <a:schemeClr val="accent2"/>
                </a:solidFill>
              </a:rPr>
              <a:t>u</a:t>
            </a:r>
            <a:r>
              <a:rPr lang="en-US" altLang="zh-CN" baseline="-25000" dirty="0" err="1" smtClean="0">
                <a:solidFill>
                  <a:schemeClr val="accent2"/>
                </a:solidFill>
              </a:rPr>
              <a:t>c</a:t>
            </a:r>
            <a:r>
              <a:rPr lang="en-US" altLang="zh-CN" dirty="0" smtClean="0">
                <a:solidFill>
                  <a:schemeClr val="accent2"/>
                </a:solidFill>
              </a:rPr>
              <a:t>(0</a:t>
            </a:r>
            <a:r>
              <a:rPr lang="en-US" altLang="zh-CN" baseline="-25000" dirty="0" smtClean="0">
                <a:solidFill>
                  <a:schemeClr val="accent2"/>
                </a:solidFill>
              </a:rPr>
              <a:t>+</a:t>
            </a:r>
            <a:r>
              <a:rPr lang="en-US" altLang="zh-CN" dirty="0" smtClean="0">
                <a:solidFill>
                  <a:schemeClr val="accent2"/>
                </a:solidFill>
              </a:rPr>
              <a:t>),</a:t>
            </a:r>
            <a:r>
              <a:rPr lang="en-US" altLang="zh-CN" i="1" dirty="0" err="1" smtClean="0">
                <a:solidFill>
                  <a:schemeClr val="accent2"/>
                </a:solidFill>
              </a:rPr>
              <a:t>i</a:t>
            </a:r>
            <a:r>
              <a:rPr lang="en-US" altLang="zh-CN" baseline="-25000" dirty="0" err="1" smtClean="0">
                <a:solidFill>
                  <a:schemeClr val="accent2"/>
                </a:solidFill>
              </a:rPr>
              <a:t>L</a:t>
            </a:r>
            <a:r>
              <a:rPr lang="en-US" altLang="zh-CN" dirty="0" smtClean="0">
                <a:solidFill>
                  <a:schemeClr val="accent2"/>
                </a:solidFill>
              </a:rPr>
              <a:t>(0</a:t>
            </a:r>
            <a:r>
              <a:rPr lang="en-US" altLang="zh-CN" baseline="-25000" dirty="0">
                <a:solidFill>
                  <a:schemeClr val="accent2"/>
                </a:solidFill>
              </a:rPr>
              <a:t>+</a:t>
            </a:r>
            <a:r>
              <a:rPr lang="zh-CN" altLang="en-US" dirty="0" smtClean="0">
                <a:solidFill>
                  <a:schemeClr val="accent2"/>
                </a:solidFill>
              </a:rPr>
              <a:t>）</a:t>
            </a:r>
            <a:endParaRPr lang="en-US" altLang="zh-CN" dirty="0" smtClean="0">
              <a:solidFill>
                <a:schemeClr val="accent2"/>
              </a:solidFill>
            </a:endParaRPr>
          </a:p>
          <a:p>
            <a:pPr marL="457200" indent="-457200">
              <a:spcBef>
                <a:spcPts val="600"/>
              </a:spcBef>
              <a:spcAft>
                <a:spcPts val="600"/>
              </a:spcAft>
              <a:buFont typeface="Wingdings" panose="05000000000000000000" pitchFamily="2" charset="2"/>
              <a:buChar char="ü"/>
            </a:pPr>
            <a:r>
              <a:rPr lang="zh-CN" altLang="zh-CN" dirty="0">
                <a:solidFill>
                  <a:schemeClr val="accent2"/>
                </a:solidFill>
              </a:rPr>
              <a:t>根据替代</a:t>
            </a:r>
            <a:r>
              <a:rPr lang="zh-CN" altLang="zh-CN" dirty="0" smtClean="0">
                <a:solidFill>
                  <a:schemeClr val="accent2"/>
                </a:solidFill>
              </a:rPr>
              <a:t>定理</a:t>
            </a:r>
            <a:endParaRPr lang="en-US" altLang="zh-CN" dirty="0" smtClean="0">
              <a:solidFill>
                <a:schemeClr val="accent2"/>
              </a:solidFill>
            </a:endParaRPr>
          </a:p>
          <a:p>
            <a:pPr>
              <a:spcBef>
                <a:spcPts val="600"/>
              </a:spcBef>
              <a:spcAft>
                <a:spcPts val="600"/>
              </a:spcAft>
            </a:pPr>
            <a:r>
              <a:rPr lang="en-US" altLang="zh-CN" dirty="0" smtClean="0"/>
              <a:t>     </a:t>
            </a:r>
            <a:r>
              <a:rPr lang="zh-CN" altLang="zh-CN" dirty="0" smtClean="0"/>
              <a:t>电容</a:t>
            </a:r>
            <a:r>
              <a:rPr lang="zh-CN" altLang="en-US" dirty="0" smtClean="0"/>
              <a:t>等效为电压大小为</a:t>
            </a:r>
            <a:r>
              <a:rPr lang="en-US" altLang="zh-CN" i="1" dirty="0" err="1" smtClean="0"/>
              <a:t>u</a:t>
            </a:r>
            <a:r>
              <a:rPr lang="en-US" altLang="zh-CN" baseline="-25000" dirty="0" err="1" smtClean="0"/>
              <a:t>c</a:t>
            </a:r>
            <a:r>
              <a:rPr lang="en-US" altLang="zh-CN" dirty="0" smtClean="0"/>
              <a:t>(0</a:t>
            </a:r>
            <a:r>
              <a:rPr lang="en-US" altLang="zh-CN" baseline="-25000" dirty="0" smtClean="0"/>
              <a:t>+</a:t>
            </a:r>
            <a:r>
              <a:rPr lang="en-US" altLang="zh-CN" dirty="0" smtClean="0"/>
              <a:t>)</a:t>
            </a:r>
            <a:r>
              <a:rPr lang="zh-CN" altLang="zh-CN" dirty="0" smtClean="0"/>
              <a:t>的电压源</a:t>
            </a:r>
            <a:endParaRPr lang="en-US" altLang="zh-CN" dirty="0" smtClean="0"/>
          </a:p>
          <a:p>
            <a:pPr>
              <a:spcBef>
                <a:spcPts val="600"/>
              </a:spcBef>
              <a:spcAft>
                <a:spcPts val="600"/>
              </a:spcAft>
            </a:pPr>
            <a:r>
              <a:rPr lang="en-US" altLang="zh-CN" dirty="0" smtClean="0"/>
              <a:t>     </a:t>
            </a:r>
            <a:r>
              <a:rPr lang="zh-CN" altLang="zh-CN" dirty="0" smtClean="0"/>
              <a:t>电感</a:t>
            </a:r>
            <a:r>
              <a:rPr lang="zh-CN" altLang="en-US" dirty="0" smtClean="0"/>
              <a:t>等效电流大小为</a:t>
            </a:r>
            <a:r>
              <a:rPr lang="en-US" altLang="zh-CN" i="1" dirty="0" err="1" smtClean="0"/>
              <a:t>i</a:t>
            </a:r>
            <a:r>
              <a:rPr lang="en-US" altLang="zh-CN" baseline="-25000" dirty="0" err="1" smtClean="0"/>
              <a:t>L</a:t>
            </a:r>
            <a:r>
              <a:rPr lang="en-US" altLang="zh-CN" dirty="0" smtClean="0"/>
              <a:t>(0</a:t>
            </a:r>
            <a:r>
              <a:rPr lang="en-US" altLang="zh-CN" baseline="-25000" dirty="0" smtClean="0"/>
              <a:t>+</a:t>
            </a:r>
            <a:r>
              <a:rPr lang="zh-CN" altLang="en-US" dirty="0" smtClean="0"/>
              <a:t>）</a:t>
            </a:r>
            <a:r>
              <a:rPr lang="zh-CN" altLang="zh-CN" dirty="0" smtClean="0"/>
              <a:t>的电流源</a:t>
            </a:r>
            <a:endParaRPr lang="en-US" altLang="zh-CN" dirty="0" smtClean="0"/>
          </a:p>
          <a:p>
            <a:pPr marL="342900" indent="-342900">
              <a:spcBef>
                <a:spcPts val="600"/>
              </a:spcBef>
              <a:spcAft>
                <a:spcPts val="600"/>
              </a:spcAft>
              <a:buFont typeface="Wingdings" panose="05000000000000000000" pitchFamily="2" charset="2"/>
              <a:buChar char="ü"/>
            </a:pPr>
            <a:r>
              <a:rPr lang="zh-CN" altLang="en-US" dirty="0" smtClean="0">
                <a:solidFill>
                  <a:schemeClr val="accent2"/>
                </a:solidFill>
              </a:rPr>
              <a:t>画出</a:t>
            </a:r>
            <a:r>
              <a:rPr lang="en-US" altLang="zh-CN" dirty="0" smtClean="0">
                <a:solidFill>
                  <a:schemeClr val="accent2"/>
                </a:solidFill>
              </a:rPr>
              <a:t>t=0</a:t>
            </a:r>
            <a:r>
              <a:rPr lang="en-US" altLang="zh-CN" baseline="-25000" dirty="0" smtClean="0">
                <a:solidFill>
                  <a:schemeClr val="accent2"/>
                </a:solidFill>
              </a:rPr>
              <a:t>+</a:t>
            </a:r>
            <a:r>
              <a:rPr lang="zh-CN" altLang="en-US" dirty="0" smtClean="0">
                <a:solidFill>
                  <a:schemeClr val="accent2"/>
                </a:solidFill>
              </a:rPr>
              <a:t>时</a:t>
            </a:r>
            <a:r>
              <a:rPr lang="zh-CN" altLang="zh-CN" dirty="0" smtClean="0">
                <a:solidFill>
                  <a:schemeClr val="accent2"/>
                </a:solidFill>
              </a:rPr>
              <a:t>等效电路</a:t>
            </a:r>
            <a:r>
              <a:rPr lang="zh-CN" altLang="en-US" dirty="0" smtClean="0">
                <a:solidFill>
                  <a:schemeClr val="accent2"/>
                </a:solidFill>
              </a:rPr>
              <a:t>，确定其他</a:t>
            </a:r>
            <a:r>
              <a:rPr lang="zh-CN" altLang="zh-CN" dirty="0" smtClean="0">
                <a:solidFill>
                  <a:schemeClr val="accent2"/>
                </a:solidFill>
              </a:rPr>
              <a:t>非</a:t>
            </a:r>
            <a:r>
              <a:rPr lang="zh-CN" altLang="zh-CN" dirty="0">
                <a:solidFill>
                  <a:schemeClr val="accent2"/>
                </a:solidFill>
              </a:rPr>
              <a:t>独立初始条件</a:t>
            </a:r>
            <a:endParaRPr lang="zh-CN" altLang="en-US" dirty="0">
              <a:solidFill>
                <a:schemeClr val="accent2"/>
              </a:solidFill>
            </a:endParaRPr>
          </a:p>
        </p:txBody>
      </p:sp>
      <p:pic>
        <p:nvPicPr>
          <p:cNvPr id="92218" name="Picture 58" descr="C:\Users\Administrator\AppData\Local\Microsoft\Windows\INetCache\IE\AVXO736H\question-mark-1019820_960_72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710" y="4786176"/>
            <a:ext cx="1211409" cy="1211409"/>
          </a:xfrm>
          <a:prstGeom prst="rect">
            <a:avLst/>
          </a:prstGeom>
          <a:noFill/>
          <a:extLst>
            <a:ext uri="{909E8E84-426E-40DD-AFC4-6F175D3DCCD1}">
              <a14:hiddenFill xmlns:a14="http://schemas.microsoft.com/office/drawing/2010/main">
                <a:solidFill>
                  <a:srgbClr val="FFFFFF"/>
                </a:solidFill>
              </a14:hiddenFill>
            </a:ext>
          </a:extLst>
        </p:spPr>
      </p:pic>
      <p:sp>
        <p:nvSpPr>
          <p:cNvPr id="61" name="TextBox 60"/>
          <p:cNvSpPr txBox="1"/>
          <p:nvPr/>
        </p:nvSpPr>
        <p:spPr>
          <a:xfrm>
            <a:off x="1274532" y="4941167"/>
            <a:ext cx="7609064" cy="830997"/>
          </a:xfrm>
          <a:prstGeom prst="rect">
            <a:avLst/>
          </a:prstGeom>
          <a:noFill/>
        </p:spPr>
        <p:txBody>
          <a:bodyPr wrap="square" rtlCol="0">
            <a:spAutoFit/>
          </a:bodyPr>
          <a:lstStyle/>
          <a:p>
            <a:r>
              <a:rPr lang="zh-CN" altLang="en-US" dirty="0" smtClean="0">
                <a:solidFill>
                  <a:srgbClr val="FF0000"/>
                </a:solidFill>
              </a:rPr>
              <a:t>如果电容和电感没有初始储能，即</a:t>
            </a:r>
            <a:r>
              <a:rPr lang="en-US" altLang="zh-CN" i="1" dirty="0" err="1">
                <a:solidFill>
                  <a:srgbClr val="FF0000"/>
                </a:solidFill>
              </a:rPr>
              <a:t>u</a:t>
            </a:r>
            <a:r>
              <a:rPr lang="en-US" altLang="zh-CN" baseline="-25000" dirty="0" err="1">
                <a:solidFill>
                  <a:srgbClr val="FF0000"/>
                </a:solidFill>
              </a:rPr>
              <a:t>c</a:t>
            </a:r>
            <a:r>
              <a:rPr lang="en-US" altLang="zh-CN" dirty="0">
                <a:solidFill>
                  <a:srgbClr val="FF0000"/>
                </a:solidFill>
              </a:rPr>
              <a:t>(0</a:t>
            </a:r>
            <a:r>
              <a:rPr lang="en-US" altLang="zh-CN" baseline="-25000" dirty="0">
                <a:solidFill>
                  <a:srgbClr val="FF0000"/>
                </a:solidFill>
              </a:rPr>
              <a:t>-</a:t>
            </a:r>
            <a:r>
              <a:rPr lang="en-US" altLang="zh-CN" dirty="0" smtClean="0">
                <a:solidFill>
                  <a:srgbClr val="FF0000"/>
                </a:solidFill>
              </a:rPr>
              <a:t>)=0,  </a:t>
            </a:r>
            <a:r>
              <a:rPr lang="en-US" altLang="zh-CN" i="1" dirty="0" err="1" smtClean="0">
                <a:solidFill>
                  <a:srgbClr val="FF0000"/>
                </a:solidFill>
              </a:rPr>
              <a:t>i</a:t>
            </a:r>
            <a:r>
              <a:rPr lang="en-US" altLang="zh-CN" i="1" dirty="0" smtClean="0">
                <a:solidFill>
                  <a:srgbClr val="FF0000"/>
                </a:solidFill>
              </a:rPr>
              <a:t> </a:t>
            </a:r>
            <a:r>
              <a:rPr lang="en-US" altLang="zh-CN" baseline="-25000" dirty="0" smtClean="0">
                <a:solidFill>
                  <a:srgbClr val="FF0000"/>
                </a:solidFill>
              </a:rPr>
              <a:t>L</a:t>
            </a:r>
            <a:r>
              <a:rPr lang="en-US" altLang="zh-CN" dirty="0" smtClean="0">
                <a:solidFill>
                  <a:srgbClr val="FF0000"/>
                </a:solidFill>
              </a:rPr>
              <a:t>(0</a:t>
            </a:r>
            <a:r>
              <a:rPr lang="en-US" altLang="zh-CN" baseline="-25000" dirty="0" smtClean="0">
                <a:solidFill>
                  <a:srgbClr val="FF0000"/>
                </a:solidFill>
              </a:rPr>
              <a:t>-</a:t>
            </a:r>
            <a:r>
              <a:rPr lang="en-US" altLang="zh-CN" dirty="0" smtClean="0">
                <a:solidFill>
                  <a:srgbClr val="FF0000"/>
                </a:solidFill>
              </a:rPr>
              <a:t>)=0,</a:t>
            </a:r>
          </a:p>
          <a:p>
            <a:r>
              <a:rPr lang="zh-CN" altLang="en-US" dirty="0" smtClean="0">
                <a:solidFill>
                  <a:srgbClr val="FF0000"/>
                </a:solidFill>
              </a:rPr>
              <a:t>那换路瞬间该怎么处理？</a:t>
            </a:r>
            <a:endParaRPr lang="en-US" altLang="zh-CN" dirty="0">
              <a:solidFill>
                <a:srgbClr val="FF0000"/>
              </a:solidFill>
            </a:endParaRPr>
          </a:p>
        </p:txBody>
      </p:sp>
      <p:sp>
        <p:nvSpPr>
          <p:cNvPr id="63" name="Rectangle 6"/>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3.2.2 </a:t>
            </a:r>
            <a:r>
              <a:rPr lang="zh-CN" altLang="en-US" sz="3600" dirty="0">
                <a:solidFill>
                  <a:srgbClr val="FF0000"/>
                </a:solidFill>
                <a:latin typeface="Times New Roman" panose="02020603050405020304" pitchFamily="18" charset="0"/>
                <a:ea typeface="黑体" panose="02010609060101010101" pitchFamily="49" charset="-122"/>
              </a:rPr>
              <a:t>换路定则及其初始条件</a:t>
            </a:r>
          </a:p>
        </p:txBody>
      </p:sp>
    </p:spTree>
    <p:extLst>
      <p:ext uri="{BB962C8B-B14F-4D97-AF65-F5344CB8AC3E}">
        <p14:creationId xmlns:p14="http://schemas.microsoft.com/office/powerpoint/2010/main" val="175772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0">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2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6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p:cNvSpPr>
          <p:nvPr>
            <p:ph type="title"/>
          </p:nvPr>
        </p:nvSpPr>
        <p:spPr/>
        <p:txBody>
          <a:bodyPr vert="horz" wrap="square" lIns="91440" tIns="45720" rIns="91440" bIns="45720" anchor="ctr"/>
          <a:lstStyle/>
          <a:p>
            <a:pPr eaLnBrk="1" hangingPunct="1"/>
            <a:r>
              <a:rPr lang="en-US" altLang="zh-CN" dirty="0" smtClean="0"/>
              <a:t>3.3  </a:t>
            </a:r>
            <a:r>
              <a:rPr lang="zh-CN" altLang="en-US" dirty="0"/>
              <a:t>一阶电路的零输入响应</a:t>
            </a:r>
          </a:p>
        </p:txBody>
      </p:sp>
      <p:sp>
        <p:nvSpPr>
          <p:cNvPr id="91139"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36</a:t>
            </a:fld>
            <a:endParaRPr lang="zh-CN" altLang="en-US" sz="1600" b="1" dirty="0">
              <a:solidFill>
                <a:srgbClr val="FFFF00"/>
              </a:solidFill>
              <a:ea typeface="宋体" panose="02010600030101010101" pitchFamily="2" charset="-122"/>
            </a:endParaRPr>
          </a:p>
        </p:txBody>
      </p:sp>
      <p:sp>
        <p:nvSpPr>
          <p:cNvPr id="388099" name="Rectangle 3"/>
          <p:cNvSpPr/>
          <p:nvPr/>
        </p:nvSpPr>
        <p:spPr>
          <a:xfrm>
            <a:off x="323850" y="1125538"/>
            <a:ext cx="8305800" cy="822325"/>
          </a:xfrm>
          <a:prstGeom prst="rect">
            <a:avLst/>
          </a:prstGeom>
          <a:noFill/>
          <a:ln w="9525">
            <a:noFill/>
          </a:ln>
        </p:spPr>
        <p:txBody>
          <a:bodyPr>
            <a:spAutoFit/>
          </a:bodyPr>
          <a:lstStyle/>
          <a:p>
            <a:pPr lvl="0" algn="just" eaLnBrk="1" hangingPunct="1"/>
            <a:r>
              <a:rPr lang="zh-CN" altLang="en-US" dirty="0">
                <a:solidFill>
                  <a:srgbClr val="0000FF"/>
                </a:solidFill>
                <a:latin typeface="Times New Roman" panose="02020603050405020304" pitchFamily="18" charset="0"/>
                <a:ea typeface="黑体" panose="02010609060101010101" pitchFamily="49" charset="-122"/>
              </a:rPr>
              <a:t>响应</a:t>
            </a:r>
            <a:r>
              <a:rPr lang="en-US" altLang="zh-CN" dirty="0">
                <a:solidFill>
                  <a:srgbClr val="0000FF"/>
                </a:solidFill>
                <a:latin typeface="Times New Roman" panose="02020603050405020304" pitchFamily="18" charset="0"/>
                <a:ea typeface="黑体" panose="02010609060101010101" pitchFamily="49" charset="-122"/>
              </a:rPr>
              <a:t>(response)</a:t>
            </a:r>
            <a:r>
              <a:rPr lang="zh-CN" altLang="en-US" dirty="0">
                <a:solidFill>
                  <a:srgbClr val="0000FF"/>
                </a:solidFill>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电路在</a:t>
            </a:r>
            <a:r>
              <a:rPr lang="zh-CN" altLang="en-US" dirty="0">
                <a:solidFill>
                  <a:srgbClr val="000000"/>
                </a:solidFill>
                <a:latin typeface="Times New Roman" panose="02020603050405020304" pitchFamily="18" charset="0"/>
                <a:ea typeface="黑体" panose="02010609060101010101" pitchFamily="49" charset="-122"/>
              </a:rPr>
              <a:t>激励</a:t>
            </a:r>
            <a:r>
              <a:rPr lang="en-US" altLang="zh-CN" dirty="0">
                <a:solidFill>
                  <a:srgbClr val="000000"/>
                </a:solidFill>
                <a:latin typeface="Times New Roman" panose="02020603050405020304" pitchFamily="18" charset="0"/>
                <a:ea typeface="黑体" panose="02010609060101010101" pitchFamily="49" charset="-122"/>
              </a:rPr>
              <a:t>(</a:t>
            </a:r>
            <a:r>
              <a:rPr lang="zh-CN" altLang="en-US" dirty="0">
                <a:solidFill>
                  <a:srgbClr val="000000"/>
                </a:solidFill>
                <a:latin typeface="Times New Roman" panose="02020603050405020304" pitchFamily="18" charset="0"/>
                <a:ea typeface="黑体" panose="02010609060101010101" pitchFamily="49" charset="-122"/>
              </a:rPr>
              <a:t>外界输入</a:t>
            </a:r>
            <a:r>
              <a:rPr lang="en-US" altLang="zh-CN" dirty="0">
                <a:solidFill>
                  <a:srgbClr val="000000"/>
                </a:solidFill>
                <a:latin typeface="Times New Roman" panose="02020603050405020304" pitchFamily="18" charset="0"/>
                <a:ea typeface="黑体" panose="02010609060101010101" pitchFamily="49" charset="-122"/>
              </a:rPr>
              <a:t>)</a:t>
            </a:r>
            <a:r>
              <a:rPr lang="zh-CN" altLang="en-US" dirty="0">
                <a:solidFill>
                  <a:srgbClr val="000000"/>
                </a:solidFill>
                <a:latin typeface="Times New Roman" panose="02020603050405020304" pitchFamily="18" charset="0"/>
                <a:ea typeface="黑体" panose="02010609060101010101" pitchFamily="49" charset="-122"/>
              </a:rPr>
              <a:t>或储能元件的初始状态作用下产生的输出。</a:t>
            </a:r>
          </a:p>
        </p:txBody>
      </p:sp>
      <p:sp>
        <p:nvSpPr>
          <p:cNvPr id="388100" name="Text Box 4"/>
          <p:cNvSpPr txBox="1"/>
          <p:nvPr/>
        </p:nvSpPr>
        <p:spPr>
          <a:xfrm>
            <a:off x="808038" y="2132013"/>
            <a:ext cx="16065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激励</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输入</a:t>
            </a:r>
            <a:r>
              <a:rPr lang="en-US" altLang="zh-CN" dirty="0">
                <a:latin typeface="Times New Roman" panose="02020603050405020304" pitchFamily="18" charset="0"/>
                <a:ea typeface="黑体" panose="02010609060101010101" pitchFamily="49" charset="-122"/>
              </a:rPr>
              <a:t>)</a:t>
            </a:r>
          </a:p>
        </p:txBody>
      </p:sp>
      <p:sp>
        <p:nvSpPr>
          <p:cNvPr id="388101" name="Text Box 5"/>
          <p:cNvSpPr txBox="1"/>
          <p:nvPr/>
        </p:nvSpPr>
        <p:spPr>
          <a:xfrm>
            <a:off x="2955925" y="2132013"/>
            <a:ext cx="29273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储能元件的初始状态</a:t>
            </a:r>
          </a:p>
        </p:txBody>
      </p:sp>
      <p:sp>
        <p:nvSpPr>
          <p:cNvPr id="388102" name="Text Box 6"/>
          <p:cNvSpPr txBox="1"/>
          <p:nvPr/>
        </p:nvSpPr>
        <p:spPr>
          <a:xfrm>
            <a:off x="6470650" y="2132013"/>
            <a:ext cx="7937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响应</a:t>
            </a:r>
          </a:p>
        </p:txBody>
      </p:sp>
      <p:sp>
        <p:nvSpPr>
          <p:cNvPr id="388103" name="Text Box 7"/>
          <p:cNvSpPr txBox="1"/>
          <p:nvPr/>
        </p:nvSpPr>
        <p:spPr>
          <a:xfrm>
            <a:off x="1423988" y="2684463"/>
            <a:ext cx="508000" cy="45720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黑体" panose="02010609060101010101" pitchFamily="49" charset="-122"/>
              </a:rPr>
              <a:t>=0</a:t>
            </a:r>
          </a:p>
        </p:txBody>
      </p:sp>
      <p:sp>
        <p:nvSpPr>
          <p:cNvPr id="388104" name="Text Box 8"/>
          <p:cNvSpPr txBox="1"/>
          <p:nvPr/>
        </p:nvSpPr>
        <p:spPr>
          <a:xfrm>
            <a:off x="4098925" y="2684463"/>
            <a:ext cx="641350" cy="457200"/>
          </a:xfrm>
          <a:prstGeom prst="rect">
            <a:avLst/>
          </a:prstGeom>
          <a:noFill/>
          <a:ln w="9525">
            <a:noFill/>
          </a:ln>
        </p:spPr>
        <p:txBody>
          <a:bodyPr wrap="none">
            <a:spAutoFit/>
          </a:bodyPr>
          <a:lstStyle/>
          <a:p>
            <a:pPr lvl="0" eaLnBrk="1" hangingPunct="1">
              <a:spcBef>
                <a:spcPct val="50000"/>
              </a:spcBef>
            </a:pPr>
            <a:r>
              <a:rPr lang="zh-CN" altLang="en-US"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p>
        </p:txBody>
      </p:sp>
      <p:sp>
        <p:nvSpPr>
          <p:cNvPr id="388105" name="Text Box 9"/>
          <p:cNvSpPr txBox="1"/>
          <p:nvPr/>
        </p:nvSpPr>
        <p:spPr>
          <a:xfrm>
            <a:off x="6013450" y="2684463"/>
            <a:ext cx="17081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零输入响应</a:t>
            </a:r>
          </a:p>
        </p:txBody>
      </p:sp>
      <p:sp>
        <p:nvSpPr>
          <p:cNvPr id="388106" name="Text Box 10"/>
          <p:cNvSpPr txBox="1"/>
          <p:nvPr/>
        </p:nvSpPr>
        <p:spPr>
          <a:xfrm>
            <a:off x="1289050" y="3332163"/>
            <a:ext cx="642938" cy="457200"/>
          </a:xfrm>
          <a:prstGeom prst="rect">
            <a:avLst/>
          </a:prstGeom>
          <a:noFill/>
          <a:ln w="9525">
            <a:noFill/>
          </a:ln>
        </p:spPr>
        <p:txBody>
          <a:bodyPr wrap="none">
            <a:spAutoFit/>
          </a:bodyPr>
          <a:lstStyle/>
          <a:p>
            <a:pPr lvl="0" eaLnBrk="1" hangingPunct="1">
              <a:spcBef>
                <a:spcPct val="50000"/>
              </a:spcBef>
            </a:pPr>
            <a:r>
              <a:rPr lang="zh-CN" altLang="en-US"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p>
        </p:txBody>
      </p:sp>
      <p:sp>
        <p:nvSpPr>
          <p:cNvPr id="388107" name="Text Box 11"/>
          <p:cNvSpPr txBox="1"/>
          <p:nvPr/>
        </p:nvSpPr>
        <p:spPr>
          <a:xfrm>
            <a:off x="4230688" y="3357563"/>
            <a:ext cx="509587" cy="45720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黑体" panose="02010609060101010101" pitchFamily="49" charset="-122"/>
              </a:rPr>
              <a:t>=0</a:t>
            </a:r>
          </a:p>
        </p:txBody>
      </p:sp>
      <p:sp>
        <p:nvSpPr>
          <p:cNvPr id="388108" name="Text Box 12"/>
          <p:cNvSpPr txBox="1"/>
          <p:nvPr/>
        </p:nvSpPr>
        <p:spPr>
          <a:xfrm>
            <a:off x="6015038" y="3332163"/>
            <a:ext cx="17081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零状态响应</a:t>
            </a:r>
          </a:p>
        </p:txBody>
      </p:sp>
      <p:sp>
        <p:nvSpPr>
          <p:cNvPr id="388109" name="Text Box 13"/>
          <p:cNvSpPr txBox="1"/>
          <p:nvPr/>
        </p:nvSpPr>
        <p:spPr>
          <a:xfrm>
            <a:off x="1289050" y="4051300"/>
            <a:ext cx="642938" cy="457200"/>
          </a:xfrm>
          <a:prstGeom prst="rect">
            <a:avLst/>
          </a:prstGeom>
          <a:noFill/>
          <a:ln w="9525">
            <a:noFill/>
          </a:ln>
        </p:spPr>
        <p:txBody>
          <a:bodyPr wrap="none">
            <a:spAutoFit/>
          </a:bodyPr>
          <a:lstStyle/>
          <a:p>
            <a:pPr lvl="0" eaLnBrk="1" hangingPunct="1">
              <a:spcBef>
                <a:spcPct val="50000"/>
              </a:spcBef>
            </a:pPr>
            <a:r>
              <a:rPr lang="zh-CN" altLang="en-US"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p>
        </p:txBody>
      </p:sp>
      <p:sp>
        <p:nvSpPr>
          <p:cNvPr id="388110" name="Text Box 14"/>
          <p:cNvSpPr txBox="1"/>
          <p:nvPr/>
        </p:nvSpPr>
        <p:spPr>
          <a:xfrm>
            <a:off x="4098925" y="4051300"/>
            <a:ext cx="641350" cy="457200"/>
          </a:xfrm>
          <a:prstGeom prst="rect">
            <a:avLst/>
          </a:prstGeom>
          <a:noFill/>
          <a:ln w="9525">
            <a:noFill/>
          </a:ln>
        </p:spPr>
        <p:txBody>
          <a:bodyPr wrap="none">
            <a:spAutoFit/>
          </a:bodyPr>
          <a:lstStyle/>
          <a:p>
            <a:pPr lvl="0" eaLnBrk="1" hangingPunct="1">
              <a:spcBef>
                <a:spcPct val="50000"/>
              </a:spcBef>
            </a:pPr>
            <a:r>
              <a:rPr lang="zh-CN" altLang="en-US"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p>
        </p:txBody>
      </p:sp>
      <p:sp>
        <p:nvSpPr>
          <p:cNvPr id="388111" name="Text Box 15"/>
          <p:cNvSpPr txBox="1"/>
          <p:nvPr/>
        </p:nvSpPr>
        <p:spPr>
          <a:xfrm>
            <a:off x="6165850" y="4051300"/>
            <a:ext cx="14033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完全响应</a:t>
            </a:r>
          </a:p>
        </p:txBody>
      </p:sp>
      <p:sp>
        <p:nvSpPr>
          <p:cNvPr id="388112" name="Text Box 16"/>
          <p:cNvSpPr txBox="1"/>
          <p:nvPr/>
        </p:nvSpPr>
        <p:spPr>
          <a:xfrm>
            <a:off x="1423988" y="4700588"/>
            <a:ext cx="508000" cy="45720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黑体" panose="02010609060101010101" pitchFamily="49" charset="-122"/>
              </a:rPr>
              <a:t>=0</a:t>
            </a:r>
          </a:p>
        </p:txBody>
      </p:sp>
      <p:sp>
        <p:nvSpPr>
          <p:cNvPr id="388113" name="Text Box 17"/>
          <p:cNvSpPr txBox="1"/>
          <p:nvPr/>
        </p:nvSpPr>
        <p:spPr>
          <a:xfrm>
            <a:off x="4230688" y="4700588"/>
            <a:ext cx="509587" cy="45720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黑体" panose="02010609060101010101" pitchFamily="49" charset="-122"/>
              </a:rPr>
              <a:t>=0</a:t>
            </a:r>
          </a:p>
        </p:txBody>
      </p:sp>
      <p:sp>
        <p:nvSpPr>
          <p:cNvPr id="388114" name="Text Box 18"/>
          <p:cNvSpPr txBox="1"/>
          <p:nvPr/>
        </p:nvSpPr>
        <p:spPr>
          <a:xfrm>
            <a:off x="6318250" y="4700588"/>
            <a:ext cx="109855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无响应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88099"/>
                                        </p:tgtEl>
                                        <p:attrNameLst>
                                          <p:attrName>style.visibility</p:attrName>
                                        </p:attrNameLst>
                                      </p:cBhvr>
                                      <p:to>
                                        <p:strVal val="visible"/>
                                      </p:to>
                                    </p:set>
                                    <p:animEffect transition="in" filter="wipe(left)">
                                      <p:cBhvr>
                                        <p:cTn id="7" dur="500"/>
                                        <p:tgtEl>
                                          <p:spTgt spid="3880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8100"/>
                                        </p:tgtEl>
                                        <p:attrNameLst>
                                          <p:attrName>style.visibility</p:attrName>
                                        </p:attrNameLst>
                                      </p:cBhvr>
                                      <p:to>
                                        <p:strVal val="visible"/>
                                      </p:to>
                                    </p:set>
                                    <p:animEffect transition="in" filter="wipe(left)">
                                      <p:cBhvr>
                                        <p:cTn id="12" dur="1000"/>
                                        <p:tgtEl>
                                          <p:spTgt spid="38810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88101"/>
                                        </p:tgtEl>
                                        <p:attrNameLst>
                                          <p:attrName>style.visibility</p:attrName>
                                        </p:attrNameLst>
                                      </p:cBhvr>
                                      <p:to>
                                        <p:strVal val="visible"/>
                                      </p:to>
                                    </p:set>
                                    <p:animEffect transition="in" filter="wipe(left)">
                                      <p:cBhvr>
                                        <p:cTn id="16" dur="1000"/>
                                        <p:tgtEl>
                                          <p:spTgt spid="388101"/>
                                        </p:tgtEl>
                                      </p:cBhvr>
                                    </p:animEffect>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388102"/>
                                        </p:tgtEl>
                                        <p:attrNameLst>
                                          <p:attrName>style.visibility</p:attrName>
                                        </p:attrNameLst>
                                      </p:cBhvr>
                                      <p:to>
                                        <p:strVal val="visible"/>
                                      </p:to>
                                    </p:set>
                                    <p:animEffect transition="in" filter="wipe(left)">
                                      <p:cBhvr>
                                        <p:cTn id="20" dur="1000"/>
                                        <p:tgtEl>
                                          <p:spTgt spid="38810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88103"/>
                                        </p:tgtEl>
                                        <p:attrNameLst>
                                          <p:attrName>style.visibility</p:attrName>
                                        </p:attrNameLst>
                                      </p:cBhvr>
                                      <p:to>
                                        <p:strVal val="visible"/>
                                      </p:to>
                                    </p:set>
                                    <p:animEffect transition="in" filter="wipe(left)">
                                      <p:cBhvr>
                                        <p:cTn id="25" dur="1000"/>
                                        <p:tgtEl>
                                          <p:spTgt spid="388103"/>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388104"/>
                                        </p:tgtEl>
                                        <p:attrNameLst>
                                          <p:attrName>style.visibility</p:attrName>
                                        </p:attrNameLst>
                                      </p:cBhvr>
                                      <p:to>
                                        <p:strVal val="visible"/>
                                      </p:to>
                                    </p:set>
                                    <p:animEffect transition="in" filter="wipe(left)">
                                      <p:cBhvr>
                                        <p:cTn id="29" dur="1000"/>
                                        <p:tgtEl>
                                          <p:spTgt spid="38810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8105"/>
                                        </p:tgtEl>
                                        <p:attrNameLst>
                                          <p:attrName>style.visibility</p:attrName>
                                        </p:attrNameLst>
                                      </p:cBhvr>
                                      <p:to>
                                        <p:strVal val="visible"/>
                                      </p:to>
                                    </p:set>
                                    <p:animEffect transition="in" filter="wipe(left)">
                                      <p:cBhvr>
                                        <p:cTn id="34" dur="1000"/>
                                        <p:tgtEl>
                                          <p:spTgt spid="38810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88106"/>
                                        </p:tgtEl>
                                        <p:attrNameLst>
                                          <p:attrName>style.visibility</p:attrName>
                                        </p:attrNameLst>
                                      </p:cBhvr>
                                      <p:to>
                                        <p:strVal val="visible"/>
                                      </p:to>
                                    </p:set>
                                    <p:animEffect transition="in" filter="wipe(left)">
                                      <p:cBhvr>
                                        <p:cTn id="39" dur="1000"/>
                                        <p:tgtEl>
                                          <p:spTgt spid="388106"/>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88107"/>
                                        </p:tgtEl>
                                        <p:attrNameLst>
                                          <p:attrName>style.visibility</p:attrName>
                                        </p:attrNameLst>
                                      </p:cBhvr>
                                      <p:to>
                                        <p:strVal val="visible"/>
                                      </p:to>
                                    </p:set>
                                    <p:animEffect transition="in" filter="wipe(left)">
                                      <p:cBhvr>
                                        <p:cTn id="43" dur="1000"/>
                                        <p:tgtEl>
                                          <p:spTgt spid="388107"/>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88108"/>
                                        </p:tgtEl>
                                        <p:attrNameLst>
                                          <p:attrName>style.visibility</p:attrName>
                                        </p:attrNameLst>
                                      </p:cBhvr>
                                      <p:to>
                                        <p:strVal val="visible"/>
                                      </p:to>
                                    </p:set>
                                    <p:animEffect transition="in" filter="wipe(left)">
                                      <p:cBhvr>
                                        <p:cTn id="48" dur="1000"/>
                                        <p:tgtEl>
                                          <p:spTgt spid="38810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88109"/>
                                        </p:tgtEl>
                                        <p:attrNameLst>
                                          <p:attrName>style.visibility</p:attrName>
                                        </p:attrNameLst>
                                      </p:cBhvr>
                                      <p:to>
                                        <p:strVal val="visible"/>
                                      </p:to>
                                    </p:set>
                                    <p:animEffect transition="in" filter="wipe(left)">
                                      <p:cBhvr>
                                        <p:cTn id="53" dur="1000"/>
                                        <p:tgtEl>
                                          <p:spTgt spid="388109"/>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388110"/>
                                        </p:tgtEl>
                                        <p:attrNameLst>
                                          <p:attrName>style.visibility</p:attrName>
                                        </p:attrNameLst>
                                      </p:cBhvr>
                                      <p:to>
                                        <p:strVal val="visible"/>
                                      </p:to>
                                    </p:set>
                                    <p:animEffect transition="in" filter="wipe(left)">
                                      <p:cBhvr>
                                        <p:cTn id="57" dur="1000"/>
                                        <p:tgtEl>
                                          <p:spTgt spid="38811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88111"/>
                                        </p:tgtEl>
                                        <p:attrNameLst>
                                          <p:attrName>style.visibility</p:attrName>
                                        </p:attrNameLst>
                                      </p:cBhvr>
                                      <p:to>
                                        <p:strVal val="visible"/>
                                      </p:to>
                                    </p:set>
                                    <p:animEffect transition="in" filter="wipe(left)">
                                      <p:cBhvr>
                                        <p:cTn id="62" dur="1000"/>
                                        <p:tgtEl>
                                          <p:spTgt spid="38811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88112"/>
                                        </p:tgtEl>
                                        <p:attrNameLst>
                                          <p:attrName>style.visibility</p:attrName>
                                        </p:attrNameLst>
                                      </p:cBhvr>
                                      <p:to>
                                        <p:strVal val="visible"/>
                                      </p:to>
                                    </p:set>
                                    <p:animEffect transition="in" filter="wipe(left)">
                                      <p:cBhvr>
                                        <p:cTn id="67" dur="1000"/>
                                        <p:tgtEl>
                                          <p:spTgt spid="388112"/>
                                        </p:tgtEl>
                                      </p:cBhvr>
                                    </p:animEffect>
                                  </p:childTnLst>
                                </p:cTn>
                              </p:par>
                            </p:childTnLst>
                          </p:cTn>
                        </p:par>
                        <p:par>
                          <p:cTn id="68" fill="hold">
                            <p:stCondLst>
                              <p:cond delay="1000"/>
                            </p:stCondLst>
                            <p:childTnLst>
                              <p:par>
                                <p:cTn id="69" presetID="22" presetClass="entr" presetSubtype="8" fill="hold" grpId="0" nodeType="afterEffect">
                                  <p:stCondLst>
                                    <p:cond delay="0"/>
                                  </p:stCondLst>
                                  <p:childTnLst>
                                    <p:set>
                                      <p:cBhvr>
                                        <p:cTn id="70" dur="1" fill="hold">
                                          <p:stCondLst>
                                            <p:cond delay="0"/>
                                          </p:stCondLst>
                                        </p:cTn>
                                        <p:tgtEl>
                                          <p:spTgt spid="388113"/>
                                        </p:tgtEl>
                                        <p:attrNameLst>
                                          <p:attrName>style.visibility</p:attrName>
                                        </p:attrNameLst>
                                      </p:cBhvr>
                                      <p:to>
                                        <p:strVal val="visible"/>
                                      </p:to>
                                    </p:set>
                                    <p:animEffect transition="in" filter="wipe(left)">
                                      <p:cBhvr>
                                        <p:cTn id="71" dur="1000"/>
                                        <p:tgtEl>
                                          <p:spTgt spid="388113"/>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388114"/>
                                        </p:tgtEl>
                                        <p:attrNameLst>
                                          <p:attrName>style.visibility</p:attrName>
                                        </p:attrNameLst>
                                      </p:cBhvr>
                                      <p:to>
                                        <p:strVal val="visible"/>
                                      </p:to>
                                    </p:set>
                                    <p:animEffect transition="in" filter="wipe(left)">
                                      <p:cBhvr>
                                        <p:cTn id="76" dur="1000"/>
                                        <p:tgtEl>
                                          <p:spTgt spid="388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099" grpId="0"/>
      <p:bldP spid="388100" grpId="0"/>
      <p:bldP spid="388101" grpId="0"/>
      <p:bldP spid="388102" grpId="0"/>
      <p:bldP spid="388103" grpId="0"/>
      <p:bldP spid="388104" grpId="0"/>
      <p:bldP spid="388105" grpId="0"/>
      <p:bldP spid="388106" grpId="0"/>
      <p:bldP spid="388107" grpId="0"/>
      <p:bldP spid="388108" grpId="0"/>
      <p:bldP spid="388109" grpId="0"/>
      <p:bldP spid="388110" grpId="0"/>
      <p:bldP spid="388111" grpId="0"/>
      <p:bldP spid="388112" grpId="0"/>
      <p:bldP spid="388113" grpId="0"/>
      <p:bldP spid="3881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34" name="Picture 2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18828"/>
            <a:ext cx="3562350"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585" name="Rectangle 2"/>
          <p:cNvSpPr>
            <a:spLocks noGrp="1"/>
          </p:cNvSpPr>
          <p:nvPr>
            <p:ph type="title"/>
          </p:nvPr>
        </p:nvSpPr>
        <p:spPr/>
        <p:txBody>
          <a:bodyPr vert="horz" wrap="square" lIns="91440" tIns="45720" rIns="91440" bIns="45720" anchor="ctr"/>
          <a:lstStyle/>
          <a:p>
            <a:pPr eaLnBrk="1" hangingPunct="1"/>
            <a:r>
              <a:rPr lang="en-US" altLang="zh-CN" dirty="0" smtClean="0"/>
              <a:t>3.3. 1 RC</a:t>
            </a:r>
            <a:r>
              <a:rPr lang="zh-CN" altLang="en-US" dirty="0" smtClean="0"/>
              <a:t>电路</a:t>
            </a:r>
            <a:r>
              <a:rPr lang="zh-CN" altLang="en-US" dirty="0"/>
              <a:t>的零输入响应</a:t>
            </a:r>
          </a:p>
        </p:txBody>
      </p:sp>
      <p:sp>
        <p:nvSpPr>
          <p:cNvPr id="2458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37</a:t>
            </a:fld>
            <a:endParaRPr lang="zh-CN" altLang="en-US" sz="1600" b="1" dirty="0">
              <a:solidFill>
                <a:srgbClr val="FFFF00"/>
              </a:solidFill>
              <a:ea typeface="宋体" panose="02010600030101010101" pitchFamily="2" charset="-122"/>
            </a:endParaRPr>
          </a:p>
        </p:txBody>
      </p:sp>
      <p:sp>
        <p:nvSpPr>
          <p:cNvPr id="389123" name="Text Box 3"/>
          <p:cNvSpPr txBox="1"/>
          <p:nvPr/>
        </p:nvSpPr>
        <p:spPr>
          <a:xfrm>
            <a:off x="3419475" y="1125538"/>
            <a:ext cx="5545138" cy="2899255"/>
          </a:xfrm>
          <a:prstGeom prst="rect">
            <a:avLst/>
          </a:prstGeom>
          <a:noFill/>
          <a:ln w="9525">
            <a:noFill/>
          </a:ln>
        </p:spPr>
        <p:txBody>
          <a:bodyPr>
            <a:spAutoFit/>
          </a:bodyPr>
          <a:lstStyle/>
          <a:p>
            <a:pPr lvl="0" algn="just" eaLnBrk="1" hangingPunct="1">
              <a:lnSpc>
                <a:spcPct val="120000"/>
              </a:lnSpc>
              <a:spcBef>
                <a:spcPct val="20000"/>
              </a:spcBef>
            </a:pPr>
            <a:r>
              <a:rPr lang="zh-CN" altLang="en-US" dirty="0">
                <a:latin typeface="Times New Roman" panose="02020603050405020304" pitchFamily="18" charset="0"/>
                <a:ea typeface="黑体" panose="02010609060101010101" pitchFamily="49" charset="-122"/>
              </a:rPr>
              <a:t>开关在</a:t>
            </a:r>
            <a:r>
              <a:rPr lang="en-US" altLang="zh-CN"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端，电压源</a:t>
            </a:r>
            <a:r>
              <a:rPr lang="en-US" altLang="zh-CN" b="1" i="1" dirty="0" err="1" smtClean="0">
                <a:latin typeface="Times New Roman" panose="02020603050405020304" pitchFamily="18" charset="0"/>
                <a:ea typeface="黑体" panose="02010609060101010101" pitchFamily="49" charset="-122"/>
              </a:rPr>
              <a:t>U</a:t>
            </a:r>
            <a:r>
              <a:rPr lang="en-US" altLang="zh-CN" b="1" baseline="-30000" dirty="0" err="1" smtClean="0">
                <a:latin typeface="Times New Roman" panose="02020603050405020304" pitchFamily="18" charset="0"/>
                <a:ea typeface="黑体" panose="02010609060101010101" pitchFamily="49" charset="-122"/>
              </a:rPr>
              <a:t>o</a:t>
            </a:r>
            <a:r>
              <a:rPr lang="zh-CN" altLang="en-US" dirty="0" smtClean="0">
                <a:latin typeface="Times New Roman" panose="02020603050405020304" pitchFamily="18" charset="0"/>
                <a:ea typeface="黑体" panose="02010609060101010101" pitchFamily="49" charset="-122"/>
              </a:rPr>
              <a:t>通过</a:t>
            </a:r>
            <a:r>
              <a:rPr lang="zh-CN" altLang="en-US" dirty="0">
                <a:latin typeface="Times New Roman" panose="02020603050405020304" pitchFamily="18" charset="0"/>
                <a:ea typeface="黑体" panose="02010609060101010101" pitchFamily="49" charset="-122"/>
              </a:rPr>
              <a:t>电阻</a:t>
            </a:r>
            <a:r>
              <a:rPr lang="en-US" altLang="zh-CN" b="1" i="1" dirty="0" smtClean="0">
                <a:latin typeface="Times New Roman" panose="02020603050405020304" pitchFamily="18" charset="0"/>
                <a:ea typeface="黑体" panose="02010609060101010101" pitchFamily="49" charset="-122"/>
              </a:rPr>
              <a:t>R</a:t>
            </a:r>
            <a:r>
              <a:rPr lang="zh-CN" altLang="en-US" dirty="0" smtClean="0">
                <a:latin typeface="Times New Roman" panose="02020603050405020304" pitchFamily="18" charset="0"/>
                <a:ea typeface="黑体" panose="02010609060101010101" pitchFamily="49" charset="-122"/>
              </a:rPr>
              <a:t>对</a:t>
            </a:r>
            <a:r>
              <a:rPr lang="zh-CN" altLang="en-US" dirty="0">
                <a:latin typeface="Times New Roman" panose="02020603050405020304" pitchFamily="18" charset="0"/>
                <a:ea typeface="黑体" panose="02010609060101010101" pitchFamily="49" charset="-122"/>
              </a:rPr>
              <a:t>电容充电；</a:t>
            </a:r>
          </a:p>
          <a:p>
            <a:pPr lvl="0" algn="just" eaLnBrk="1" hangingPunct="1">
              <a:lnSpc>
                <a:spcPct val="120000"/>
              </a:lnSpc>
              <a:spcBef>
                <a:spcPct val="20000"/>
              </a:spcBef>
            </a:pPr>
            <a:r>
              <a:rPr lang="zh-CN" altLang="en-US" dirty="0">
                <a:latin typeface="Times New Roman" panose="02020603050405020304" pitchFamily="18" charset="0"/>
                <a:ea typeface="黑体" panose="02010609060101010101" pitchFamily="49" charset="-122"/>
              </a:rPr>
              <a:t>充电完成，电容电压达到</a:t>
            </a:r>
            <a:r>
              <a:rPr lang="en-US" altLang="zh-CN" b="1" i="1" dirty="0" err="1" smtClean="0">
                <a:latin typeface="Times New Roman" panose="02020603050405020304" pitchFamily="18" charset="0"/>
                <a:ea typeface="黑体" panose="02010609060101010101" pitchFamily="49" charset="-122"/>
              </a:rPr>
              <a:t>Uo</a:t>
            </a:r>
            <a:r>
              <a:rPr lang="zh-CN" altLang="en-US" b="1" dirty="0" smtClean="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在</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时开关迅速由</a:t>
            </a:r>
            <a:r>
              <a:rPr lang="en-US" altLang="zh-CN" b="1"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端转换到</a:t>
            </a:r>
            <a:r>
              <a:rPr lang="en-US" altLang="zh-CN" b="1" dirty="0">
                <a:latin typeface="Times New Roman" panose="02020603050405020304" pitchFamily="18" charset="0"/>
                <a:ea typeface="黑体" panose="02010609060101010101" pitchFamily="49" charset="-122"/>
              </a:rPr>
              <a:t>2</a:t>
            </a:r>
            <a:r>
              <a:rPr lang="zh-CN" altLang="en-US" dirty="0">
                <a:latin typeface="Times New Roman" panose="02020603050405020304" pitchFamily="18" charset="0"/>
                <a:ea typeface="黑体" panose="02010609060101010101" pitchFamily="49" charset="-122"/>
              </a:rPr>
              <a:t>端。</a:t>
            </a:r>
          </a:p>
          <a:p>
            <a:pPr lvl="0" algn="just" eaLnBrk="1" hangingPunct="1">
              <a:lnSpc>
                <a:spcPct val="120000"/>
              </a:lnSpc>
              <a:spcBef>
                <a:spcPct val="20000"/>
              </a:spcBef>
            </a:pPr>
            <a:r>
              <a:rPr lang="zh-CN" altLang="en-US" dirty="0">
                <a:latin typeface="Times New Roman" panose="02020603050405020304" pitchFamily="18" charset="0"/>
                <a:ea typeface="黑体" panose="02010609060101010101" pitchFamily="49" charset="-122"/>
              </a:rPr>
              <a:t>电容脱离电压源而与电阻</a:t>
            </a:r>
            <a:r>
              <a:rPr lang="en-US" altLang="zh-CN" b="1" i="1" dirty="0" smtClean="0">
                <a:latin typeface="Times New Roman" panose="02020603050405020304" pitchFamily="18" charset="0"/>
                <a:ea typeface="黑体" panose="02010609060101010101" pitchFamily="49" charset="-122"/>
              </a:rPr>
              <a:t>R</a:t>
            </a:r>
            <a:r>
              <a:rPr lang="en-US" altLang="zh-CN" i="1" dirty="0" smtClean="0">
                <a:latin typeface="Times New Roman" panose="02020603050405020304" pitchFamily="18" charset="0"/>
                <a:ea typeface="黑体" panose="02010609060101010101" pitchFamily="49" charset="-122"/>
              </a:rPr>
              <a:t> </a:t>
            </a:r>
            <a:r>
              <a:rPr lang="zh-CN" altLang="en-US" dirty="0" smtClean="0">
                <a:latin typeface="Times New Roman" panose="02020603050405020304" pitchFamily="18" charset="0"/>
                <a:ea typeface="黑体" panose="02010609060101010101" pitchFamily="49" charset="-122"/>
              </a:rPr>
              <a:t>联接</a:t>
            </a:r>
            <a:r>
              <a:rPr lang="zh-CN" altLang="en-US" dirty="0">
                <a:latin typeface="Times New Roman" panose="02020603050405020304" pitchFamily="18" charset="0"/>
                <a:ea typeface="黑体" panose="02010609060101010101" pitchFamily="49" charset="-122"/>
              </a:rPr>
              <a:t>，此时无信号源作用，因而称为</a:t>
            </a:r>
            <a:r>
              <a:rPr lang="zh-CN" altLang="en-US" dirty="0">
                <a:solidFill>
                  <a:srgbClr val="FF0000"/>
                </a:solidFill>
                <a:latin typeface="Times New Roman" panose="02020603050405020304" pitchFamily="18" charset="0"/>
                <a:ea typeface="黑体" panose="02010609060101010101" pitchFamily="49" charset="-122"/>
              </a:rPr>
              <a:t>零输入响应</a:t>
            </a:r>
            <a:r>
              <a:rPr lang="zh-CN" altLang="en-US" dirty="0">
                <a:latin typeface="Times New Roman" panose="02020603050405020304" pitchFamily="18" charset="0"/>
                <a:ea typeface="黑体" panose="02010609060101010101" pitchFamily="49" charset="-122"/>
              </a:rPr>
              <a:t>。 </a:t>
            </a:r>
          </a:p>
        </p:txBody>
      </p:sp>
      <p:graphicFrame>
        <p:nvGraphicFramePr>
          <p:cNvPr id="389125" name="Object 5"/>
          <p:cNvGraphicFramePr/>
          <p:nvPr/>
        </p:nvGraphicFramePr>
        <p:xfrm>
          <a:off x="1819275" y="1428750"/>
          <a:ext cx="503238" cy="650875"/>
        </p:xfrm>
        <a:graphic>
          <a:graphicData uri="http://schemas.openxmlformats.org/presentationml/2006/ole">
            <mc:AlternateContent xmlns:mc="http://schemas.openxmlformats.org/markup-compatibility/2006">
              <mc:Choice xmlns:v="urn:schemas-microsoft-com:vml" Requires="v">
                <p:oleObj spid="_x0000_s24093" r:id="rId4" imgW="304800" imgH="394335" progId="Visio.Drawing.11">
                  <p:embed/>
                </p:oleObj>
              </mc:Choice>
              <mc:Fallback>
                <p:oleObj r:id="rId4" imgW="304800" imgH="394335" progId="Visio.Drawing.11">
                  <p:embed/>
                  <p:pic>
                    <p:nvPicPr>
                      <p:cNvPr id="0" name="图片 3174"/>
                      <p:cNvPicPr/>
                      <p:nvPr/>
                    </p:nvPicPr>
                    <p:blipFill>
                      <a:blip r:embed="rId5"/>
                      <a:stretch>
                        <a:fillRect/>
                      </a:stretch>
                    </p:blipFill>
                    <p:spPr>
                      <a:xfrm>
                        <a:off x="1819275" y="1428750"/>
                        <a:ext cx="503238" cy="650875"/>
                      </a:xfrm>
                      <a:prstGeom prst="rect">
                        <a:avLst/>
                      </a:prstGeom>
                      <a:noFill/>
                      <a:ln w="38100">
                        <a:noFill/>
                        <a:miter/>
                      </a:ln>
                    </p:spPr>
                  </p:pic>
                </p:oleObj>
              </mc:Fallback>
            </mc:AlternateContent>
          </a:graphicData>
        </a:graphic>
      </p:graphicFrame>
      <p:graphicFrame>
        <p:nvGraphicFramePr>
          <p:cNvPr id="389126" name="Object 6"/>
          <p:cNvGraphicFramePr/>
          <p:nvPr/>
        </p:nvGraphicFramePr>
        <p:xfrm>
          <a:off x="1819275" y="1428750"/>
          <a:ext cx="508000" cy="655638"/>
        </p:xfrm>
        <a:graphic>
          <a:graphicData uri="http://schemas.openxmlformats.org/presentationml/2006/ole">
            <mc:AlternateContent xmlns:mc="http://schemas.openxmlformats.org/markup-compatibility/2006">
              <mc:Choice xmlns:v="urn:schemas-microsoft-com:vml" Requires="v">
                <p:oleObj spid="_x0000_s24094" r:id="rId6" imgW="304800" imgH="394335" progId="Visio.Drawing.11">
                  <p:embed/>
                </p:oleObj>
              </mc:Choice>
              <mc:Fallback>
                <p:oleObj r:id="rId6" imgW="304800" imgH="394335" progId="Visio.Drawing.11">
                  <p:embed/>
                  <p:pic>
                    <p:nvPicPr>
                      <p:cNvPr id="0" name="图片 3171"/>
                      <p:cNvPicPr/>
                      <p:nvPr/>
                    </p:nvPicPr>
                    <p:blipFill>
                      <a:blip r:embed="rId7"/>
                      <a:stretch>
                        <a:fillRect/>
                      </a:stretch>
                    </p:blipFill>
                    <p:spPr>
                      <a:xfrm>
                        <a:off x="1819275" y="1428750"/>
                        <a:ext cx="508000" cy="655638"/>
                      </a:xfrm>
                      <a:prstGeom prst="rect">
                        <a:avLst/>
                      </a:prstGeom>
                      <a:noFill/>
                      <a:ln w="38100">
                        <a:noFill/>
                        <a:miter/>
                      </a:ln>
                    </p:spPr>
                  </p:pic>
                </p:oleObj>
              </mc:Fallback>
            </mc:AlternateContent>
          </a:graphicData>
        </a:graphic>
      </p:graphicFrame>
      <p:graphicFrame>
        <p:nvGraphicFramePr>
          <p:cNvPr id="389127" name="Object 7"/>
          <p:cNvGraphicFramePr/>
          <p:nvPr/>
        </p:nvGraphicFramePr>
        <p:xfrm>
          <a:off x="1652588" y="1420813"/>
          <a:ext cx="533400" cy="652462"/>
        </p:xfrm>
        <a:graphic>
          <a:graphicData uri="http://schemas.openxmlformats.org/presentationml/2006/ole">
            <mc:AlternateContent xmlns:mc="http://schemas.openxmlformats.org/markup-compatibility/2006">
              <mc:Choice xmlns:v="urn:schemas-microsoft-com:vml" Requires="v">
                <p:oleObj spid="_x0000_s24095" r:id="rId8" imgW="322580" imgH="394335" progId="Visio.Drawing.11">
                  <p:embed/>
                </p:oleObj>
              </mc:Choice>
              <mc:Fallback>
                <p:oleObj r:id="rId8" imgW="322580" imgH="394335" progId="Visio.Drawing.11">
                  <p:embed/>
                  <p:pic>
                    <p:nvPicPr>
                      <p:cNvPr id="0" name="图片 3173"/>
                      <p:cNvPicPr/>
                      <p:nvPr/>
                    </p:nvPicPr>
                    <p:blipFill>
                      <a:blip r:embed="rId9"/>
                      <a:stretch>
                        <a:fillRect/>
                      </a:stretch>
                    </p:blipFill>
                    <p:spPr>
                      <a:xfrm>
                        <a:off x="1652588" y="1420813"/>
                        <a:ext cx="533400" cy="652462"/>
                      </a:xfrm>
                      <a:prstGeom prst="rect">
                        <a:avLst/>
                      </a:prstGeom>
                      <a:noFill/>
                      <a:ln w="38100">
                        <a:noFill/>
                        <a:miter/>
                      </a:ln>
                    </p:spPr>
                  </p:pic>
                </p:oleObj>
              </mc:Fallback>
            </mc:AlternateContent>
          </a:graphicData>
        </a:graphic>
      </p:graphicFrame>
      <p:grpSp>
        <p:nvGrpSpPr>
          <p:cNvPr id="2" name="Group 8"/>
          <p:cNvGrpSpPr/>
          <p:nvPr/>
        </p:nvGrpSpPr>
        <p:grpSpPr>
          <a:xfrm>
            <a:off x="327025" y="4365625"/>
            <a:ext cx="720725" cy="504825"/>
            <a:chOff x="2653" y="1434"/>
            <a:chExt cx="454" cy="318"/>
          </a:xfrm>
        </p:grpSpPr>
        <p:sp>
          <p:nvSpPr>
            <p:cNvPr id="24593" name="AutoShape 9"/>
            <p:cNvSpPr/>
            <p:nvPr/>
          </p:nvSpPr>
          <p:spPr>
            <a:xfrm>
              <a:off x="2653" y="1661"/>
              <a:ext cx="454" cy="91"/>
            </a:xfrm>
            <a:prstGeom prst="rightArrow">
              <a:avLst>
                <a:gd name="adj1" fmla="val 50000"/>
                <a:gd name="adj2" fmla="val 124725"/>
              </a:avLst>
            </a:prstGeom>
            <a:solidFill>
              <a:srgbClr val="FFBE7D"/>
            </a:solidFill>
            <a:ln w="28575" cap="flat" cmpd="sng">
              <a:solidFill>
                <a:srgbClr val="000000"/>
              </a:solidFill>
              <a:prstDash val="solid"/>
              <a:miter/>
              <a:headEnd type="none" w="med" len="med"/>
              <a:tailEnd type="none" w="med" len="med"/>
            </a:ln>
          </p:spPr>
          <p:txBody>
            <a:bodyPr wrap="none" anchor="ct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24594" name="Text Box 10"/>
            <p:cNvSpPr txBox="1"/>
            <p:nvPr/>
          </p:nvSpPr>
          <p:spPr>
            <a:xfrm>
              <a:off x="2658" y="1434"/>
              <a:ext cx="374" cy="288"/>
            </a:xfrm>
            <a:prstGeom prst="rect">
              <a:avLst/>
            </a:prstGeom>
            <a:noFill/>
            <a:ln w="9525">
              <a:noFill/>
            </a:ln>
          </p:spPr>
          <p:txBody>
            <a:bodyPr wrap="none">
              <a:spAutoFit/>
            </a:bodyPr>
            <a:lstStyle/>
            <a:p>
              <a:pPr lvl="0" eaLnBrk="1" hangingPunct="1">
                <a:spcBef>
                  <a:spcPct val="50000"/>
                </a:spcBef>
              </a:pP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&gt;0</a:t>
              </a:r>
            </a:p>
          </p:txBody>
        </p:sp>
      </p:grpSp>
      <p:graphicFrame>
        <p:nvGraphicFramePr>
          <p:cNvPr id="389131" name="Object 11"/>
          <p:cNvGraphicFramePr/>
          <p:nvPr/>
        </p:nvGraphicFramePr>
        <p:xfrm>
          <a:off x="1403350" y="3789363"/>
          <a:ext cx="2141538" cy="1836737"/>
        </p:xfrm>
        <a:graphic>
          <a:graphicData uri="http://schemas.openxmlformats.org/presentationml/2006/ole">
            <mc:AlternateContent xmlns:mc="http://schemas.openxmlformats.org/markup-compatibility/2006">
              <mc:Choice xmlns:v="urn:schemas-microsoft-com:vml" Requires="v">
                <p:oleObj spid="_x0000_s24096" r:id="rId10" imgW="1264285" imgH="1084580" progId="Visio.Drawing.11">
                  <p:embed/>
                </p:oleObj>
              </mc:Choice>
              <mc:Fallback>
                <p:oleObj r:id="rId10" imgW="1264285" imgH="1084580" progId="Visio.Drawing.11">
                  <p:embed/>
                  <p:pic>
                    <p:nvPicPr>
                      <p:cNvPr id="0" name="图片 3175"/>
                      <p:cNvPicPr/>
                      <p:nvPr/>
                    </p:nvPicPr>
                    <p:blipFill>
                      <a:blip r:embed="rId11"/>
                      <a:stretch>
                        <a:fillRect/>
                      </a:stretch>
                    </p:blipFill>
                    <p:spPr>
                      <a:xfrm>
                        <a:off x="1403350" y="3789363"/>
                        <a:ext cx="2141538" cy="1836737"/>
                      </a:xfrm>
                      <a:prstGeom prst="rect">
                        <a:avLst/>
                      </a:prstGeom>
                      <a:noFill/>
                      <a:ln w="38100">
                        <a:noFill/>
                        <a:miter/>
                      </a:ln>
                    </p:spPr>
                  </p:pic>
                </p:oleObj>
              </mc:Fallback>
            </mc:AlternateContent>
          </a:graphicData>
        </a:graphic>
      </p:graphicFrame>
      <p:sp>
        <p:nvSpPr>
          <p:cNvPr id="389132" name="Text Box 12"/>
          <p:cNvSpPr txBox="1"/>
          <p:nvPr/>
        </p:nvSpPr>
        <p:spPr>
          <a:xfrm>
            <a:off x="4067175" y="4005263"/>
            <a:ext cx="1800225" cy="53022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由</a:t>
            </a:r>
            <a:r>
              <a:rPr lang="en-US" altLang="zh-CN" b="1" dirty="0">
                <a:latin typeface="Times New Roman" panose="02020603050405020304" pitchFamily="18" charset="0"/>
                <a:ea typeface="黑体" panose="02010609060101010101" pitchFamily="49" charset="-122"/>
              </a:rPr>
              <a:t>KVL</a:t>
            </a:r>
            <a:r>
              <a:rPr lang="zh-CN" altLang="en-US" dirty="0">
                <a:latin typeface="Times New Roman" panose="02020603050405020304" pitchFamily="18" charset="0"/>
                <a:ea typeface="黑体" panose="02010609060101010101" pitchFamily="49" charset="-122"/>
              </a:rPr>
              <a:t>得到 </a:t>
            </a:r>
          </a:p>
        </p:txBody>
      </p:sp>
      <p:graphicFrame>
        <p:nvGraphicFramePr>
          <p:cNvPr id="389133" name="Object 13"/>
          <p:cNvGraphicFramePr/>
          <p:nvPr/>
        </p:nvGraphicFramePr>
        <p:xfrm>
          <a:off x="6084888" y="4005263"/>
          <a:ext cx="1725612" cy="457200"/>
        </p:xfrm>
        <a:graphic>
          <a:graphicData uri="http://schemas.openxmlformats.org/presentationml/2006/ole">
            <mc:AlternateContent xmlns:mc="http://schemas.openxmlformats.org/markup-compatibility/2006">
              <mc:Choice xmlns:v="urn:schemas-microsoft-com:vml" Requires="v">
                <p:oleObj spid="_x0000_s24097" r:id="rId12" imgW="862965" imgH="228600" progId="Equation.3">
                  <p:embed/>
                </p:oleObj>
              </mc:Choice>
              <mc:Fallback>
                <p:oleObj r:id="rId12" imgW="862965" imgH="228600" progId="Equation.3">
                  <p:embed/>
                  <p:pic>
                    <p:nvPicPr>
                      <p:cNvPr id="0" name="图片 3178"/>
                      <p:cNvPicPr/>
                      <p:nvPr/>
                    </p:nvPicPr>
                    <p:blipFill>
                      <a:blip r:embed="rId13"/>
                      <a:stretch>
                        <a:fillRect/>
                      </a:stretch>
                    </p:blipFill>
                    <p:spPr>
                      <a:xfrm>
                        <a:off x="6084888" y="4005263"/>
                        <a:ext cx="1725612" cy="457200"/>
                      </a:xfrm>
                      <a:prstGeom prst="rect">
                        <a:avLst/>
                      </a:prstGeom>
                      <a:noFill/>
                      <a:ln w="38100">
                        <a:noFill/>
                        <a:miter/>
                      </a:ln>
                    </p:spPr>
                  </p:pic>
                </p:oleObj>
              </mc:Fallback>
            </mc:AlternateContent>
          </a:graphicData>
        </a:graphic>
      </p:graphicFrame>
      <p:sp>
        <p:nvSpPr>
          <p:cNvPr id="389134" name="Text Box 14"/>
          <p:cNvSpPr txBox="1"/>
          <p:nvPr/>
        </p:nvSpPr>
        <p:spPr>
          <a:xfrm>
            <a:off x="3779838" y="4498975"/>
            <a:ext cx="5184775" cy="53022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由电容的</a:t>
            </a:r>
            <a:r>
              <a:rPr lang="en-US" altLang="zh-CN" b="1" dirty="0">
                <a:latin typeface="Times New Roman" panose="02020603050405020304" pitchFamily="18" charset="0"/>
                <a:ea typeface="黑体" panose="02010609060101010101" pitchFamily="49" charset="-122"/>
              </a:rPr>
              <a:t>VAR</a:t>
            </a:r>
            <a:r>
              <a:rPr lang="zh-CN" altLang="en-US" dirty="0">
                <a:latin typeface="Times New Roman" panose="02020603050405020304" pitchFamily="18" charset="0"/>
                <a:ea typeface="黑体" panose="02010609060101010101" pitchFamily="49" charset="-122"/>
              </a:rPr>
              <a:t>方程得到</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非关联方向</a:t>
            </a:r>
            <a:r>
              <a:rPr lang="en-US" altLang="zh-CN" dirty="0">
                <a:latin typeface="Times New Roman" panose="02020603050405020304" pitchFamily="18" charset="0"/>
                <a:ea typeface="黑体" panose="02010609060101010101" pitchFamily="49" charset="-122"/>
              </a:rPr>
              <a:t>) </a:t>
            </a:r>
          </a:p>
        </p:txBody>
      </p:sp>
      <p:graphicFrame>
        <p:nvGraphicFramePr>
          <p:cNvPr id="389135" name="Object 15"/>
          <p:cNvGraphicFramePr/>
          <p:nvPr/>
        </p:nvGraphicFramePr>
        <p:xfrm>
          <a:off x="4718050" y="4868863"/>
          <a:ext cx="2590800" cy="811212"/>
        </p:xfrm>
        <a:graphic>
          <a:graphicData uri="http://schemas.openxmlformats.org/presentationml/2006/ole">
            <mc:AlternateContent xmlns:mc="http://schemas.openxmlformats.org/markup-compatibility/2006">
              <mc:Choice xmlns:v="urn:schemas-microsoft-com:vml" Requires="v">
                <p:oleObj spid="_x0000_s24098" r:id="rId14" imgW="1294130" imgH="405765" progId="Equation.3">
                  <p:embed/>
                </p:oleObj>
              </mc:Choice>
              <mc:Fallback>
                <p:oleObj r:id="rId14" imgW="1294130" imgH="405765" progId="Equation.3">
                  <p:embed/>
                  <p:pic>
                    <p:nvPicPr>
                      <p:cNvPr id="0" name="图片 3183"/>
                      <p:cNvPicPr/>
                      <p:nvPr/>
                    </p:nvPicPr>
                    <p:blipFill>
                      <a:blip r:embed="rId15"/>
                      <a:stretch>
                        <a:fillRect/>
                      </a:stretch>
                    </p:blipFill>
                    <p:spPr>
                      <a:xfrm>
                        <a:off x="4718050" y="4868863"/>
                        <a:ext cx="2590800" cy="811212"/>
                      </a:xfrm>
                      <a:prstGeom prst="rect">
                        <a:avLst/>
                      </a:prstGeom>
                      <a:noFill/>
                      <a:ln w="38100">
                        <a:noFill/>
                        <a:miter/>
                      </a:ln>
                    </p:spPr>
                  </p:pic>
                </p:oleObj>
              </mc:Fallback>
            </mc:AlternateContent>
          </a:graphicData>
        </a:graphic>
      </p:graphicFrame>
      <p:sp>
        <p:nvSpPr>
          <p:cNvPr id="389136" name="Text Box 16"/>
          <p:cNvSpPr txBox="1"/>
          <p:nvPr/>
        </p:nvSpPr>
        <p:spPr>
          <a:xfrm>
            <a:off x="1763713" y="3357563"/>
            <a:ext cx="522287"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(a)</a:t>
            </a:r>
          </a:p>
        </p:txBody>
      </p:sp>
      <p:sp>
        <p:nvSpPr>
          <p:cNvPr id="389137" name="Text Box 17"/>
          <p:cNvSpPr txBox="1"/>
          <p:nvPr/>
        </p:nvSpPr>
        <p:spPr>
          <a:xfrm>
            <a:off x="2124075" y="5516563"/>
            <a:ext cx="539750"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89136"/>
                                        </p:tgtEl>
                                        <p:attrNameLst>
                                          <p:attrName>style.visibility</p:attrName>
                                        </p:attrNameLst>
                                      </p:cBhvr>
                                      <p:to>
                                        <p:strVal val="visible"/>
                                      </p:to>
                                    </p:set>
                                    <p:animEffect transition="in" filter="dissolve">
                                      <p:cBhvr>
                                        <p:cTn id="7" dur="500"/>
                                        <p:tgtEl>
                                          <p:spTgt spid="389136"/>
                                        </p:tgtEl>
                                      </p:cBhvr>
                                    </p:animEffect>
                                  </p:childTnLst>
                                </p:cTn>
                              </p:par>
                              <p:par>
                                <p:cTn id="8" presetID="9" presetClass="entr" presetSubtype="0" fill="hold" nodeType="withEffect">
                                  <p:stCondLst>
                                    <p:cond delay="0"/>
                                  </p:stCondLst>
                                  <p:childTnLst>
                                    <p:set>
                                      <p:cBhvr>
                                        <p:cTn id="9" dur="1" fill="hold">
                                          <p:stCondLst>
                                            <p:cond delay="0"/>
                                          </p:stCondLst>
                                        </p:cTn>
                                        <p:tgtEl>
                                          <p:spTgt spid="389127"/>
                                        </p:tgtEl>
                                        <p:attrNameLst>
                                          <p:attrName>style.visibility</p:attrName>
                                        </p:attrNameLst>
                                      </p:cBhvr>
                                      <p:to>
                                        <p:strVal val="visible"/>
                                      </p:to>
                                    </p:set>
                                    <p:animEffect transition="in" filter="dissolve">
                                      <p:cBhvr>
                                        <p:cTn id="10" dur="500"/>
                                        <p:tgtEl>
                                          <p:spTgt spid="389127"/>
                                        </p:tgtEl>
                                      </p:cBhvr>
                                    </p:animEffect>
                                  </p:childTnLst>
                                </p:cTn>
                              </p:par>
                              <p:par>
                                <p:cTn id="11" presetID="9" presetClass="entr" presetSubtype="0" fill="hold" nodeType="withEffect">
                                  <p:stCondLst>
                                    <p:cond delay="0"/>
                                  </p:stCondLst>
                                  <p:childTnLst>
                                    <p:set>
                                      <p:cBhvr>
                                        <p:cTn id="12" dur="1" fill="hold">
                                          <p:stCondLst>
                                            <p:cond delay="0"/>
                                          </p:stCondLst>
                                        </p:cTn>
                                        <p:tgtEl>
                                          <p:spTgt spid="389126"/>
                                        </p:tgtEl>
                                        <p:attrNameLst>
                                          <p:attrName>style.visibility</p:attrName>
                                        </p:attrNameLst>
                                      </p:cBhvr>
                                      <p:to>
                                        <p:strVal val="visible"/>
                                      </p:to>
                                    </p:set>
                                    <p:animEffect transition="in" filter="dissolve">
                                      <p:cBhvr>
                                        <p:cTn id="13" dur="500"/>
                                        <p:tgtEl>
                                          <p:spTgt spid="38912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89123">
                                            <p:txEl>
                                              <p:pRg st="0" end="0"/>
                                            </p:txEl>
                                          </p:spTgt>
                                        </p:tgtEl>
                                        <p:attrNameLst>
                                          <p:attrName>style.visibility</p:attrName>
                                        </p:attrNameLst>
                                      </p:cBhvr>
                                      <p:to>
                                        <p:strVal val="visible"/>
                                      </p:to>
                                    </p:set>
                                    <p:animEffect transition="in" filter="dissolve">
                                      <p:cBhvr>
                                        <p:cTn id="18" dur="500"/>
                                        <p:tgtEl>
                                          <p:spTgt spid="38912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89123">
                                            <p:txEl>
                                              <p:pRg st="1" end="1"/>
                                            </p:txEl>
                                          </p:spTgt>
                                        </p:tgtEl>
                                        <p:attrNameLst>
                                          <p:attrName>style.visibility</p:attrName>
                                        </p:attrNameLst>
                                      </p:cBhvr>
                                      <p:to>
                                        <p:strVal val="visible"/>
                                      </p:to>
                                    </p:set>
                                    <p:animEffect transition="in" filter="dissolve">
                                      <p:cBhvr>
                                        <p:cTn id="23" dur="500"/>
                                        <p:tgtEl>
                                          <p:spTgt spid="38912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1" fill="hold" nodeType="clickEffect">
                                  <p:stCondLst>
                                    <p:cond delay="0"/>
                                  </p:stCondLst>
                                  <p:childTnLst>
                                    <p:animEffect transition="out" filter="wipe(up)">
                                      <p:cBhvr>
                                        <p:cTn id="27" dur="1000"/>
                                        <p:tgtEl>
                                          <p:spTgt spid="389127"/>
                                        </p:tgtEl>
                                      </p:cBhvr>
                                    </p:animEffect>
                                    <p:set>
                                      <p:cBhvr>
                                        <p:cTn id="28" dur="1" fill="hold">
                                          <p:stCondLst>
                                            <p:cond delay="999"/>
                                          </p:stCondLst>
                                        </p:cTn>
                                        <p:tgtEl>
                                          <p:spTgt spid="389127"/>
                                        </p:tgtEl>
                                        <p:attrNameLst>
                                          <p:attrName>style.visibility</p:attrName>
                                        </p:attrNameLst>
                                      </p:cBhvr>
                                      <p:to>
                                        <p:strVal val="hidden"/>
                                      </p:to>
                                    </p:set>
                                  </p:childTnLst>
                                </p:cTn>
                              </p:par>
                            </p:childTnLst>
                          </p:cTn>
                        </p:par>
                        <p:par>
                          <p:cTn id="29" fill="hold">
                            <p:stCondLst>
                              <p:cond delay="1000"/>
                            </p:stCondLst>
                            <p:childTnLst>
                              <p:par>
                                <p:cTn id="30" presetID="22" presetClass="entr" presetSubtype="4" fill="hold" nodeType="afterEffect">
                                  <p:stCondLst>
                                    <p:cond delay="0"/>
                                  </p:stCondLst>
                                  <p:childTnLst>
                                    <p:set>
                                      <p:cBhvr>
                                        <p:cTn id="31" dur="1" fill="hold">
                                          <p:stCondLst>
                                            <p:cond delay="0"/>
                                          </p:stCondLst>
                                        </p:cTn>
                                        <p:tgtEl>
                                          <p:spTgt spid="389125"/>
                                        </p:tgtEl>
                                        <p:attrNameLst>
                                          <p:attrName>style.visibility</p:attrName>
                                        </p:attrNameLst>
                                      </p:cBhvr>
                                      <p:to>
                                        <p:strVal val="visible"/>
                                      </p:to>
                                    </p:set>
                                    <p:animEffect transition="in" filter="wipe(down)">
                                      <p:cBhvr>
                                        <p:cTn id="32" dur="1000"/>
                                        <p:tgtEl>
                                          <p:spTgt spid="389125"/>
                                        </p:tgtEl>
                                      </p:cBhvr>
                                    </p:animEffect>
                                  </p:childTnLst>
                                </p:cTn>
                              </p:par>
                              <p:par>
                                <p:cTn id="33" presetID="1" presetClass="exit" presetSubtype="0" fill="hold" nodeType="withEffect">
                                  <p:stCondLst>
                                    <p:cond delay="0"/>
                                  </p:stCondLst>
                                  <p:childTnLst>
                                    <p:set>
                                      <p:cBhvr>
                                        <p:cTn id="34" dur="1" fill="hold">
                                          <p:stCondLst>
                                            <p:cond delay="0"/>
                                          </p:stCondLst>
                                        </p:cTn>
                                        <p:tgtEl>
                                          <p:spTgt spid="389126"/>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89123">
                                            <p:txEl>
                                              <p:pRg st="2" end="2"/>
                                            </p:txEl>
                                          </p:spTgt>
                                        </p:tgtEl>
                                        <p:attrNameLst>
                                          <p:attrName>style.visibility</p:attrName>
                                        </p:attrNameLst>
                                      </p:cBhvr>
                                      <p:to>
                                        <p:strVal val="visible"/>
                                      </p:to>
                                    </p:set>
                                    <p:animEffect transition="in" filter="dissolve">
                                      <p:cBhvr>
                                        <p:cTn id="39" dur="500"/>
                                        <p:tgtEl>
                                          <p:spTgt spid="389123">
                                            <p:txEl>
                                              <p:pRg st="2" end="2"/>
                                            </p:txEl>
                                          </p:spTgt>
                                        </p:tgtEl>
                                      </p:cBhvr>
                                    </p:animEffect>
                                  </p:childTnLst>
                                </p:cTn>
                              </p:par>
                              <p:par>
                                <p:cTn id="40" presetID="22" presetClass="entr" presetSubtype="4" fill="hold" nodeType="withEffect">
                                  <p:stCondLst>
                                    <p:cond delay="0"/>
                                  </p:stCondLst>
                                  <p:childTnLst>
                                    <p:set>
                                      <p:cBhvr>
                                        <p:cTn id="41" dur="1" fill="hold">
                                          <p:stCondLst>
                                            <p:cond delay="0"/>
                                          </p:stCondLst>
                                        </p:cTn>
                                        <p:tgtEl>
                                          <p:spTgt spid="389137">
                                            <p:txEl>
                                              <p:pRg st="0" end="0"/>
                                            </p:txEl>
                                          </p:spTgt>
                                        </p:tgtEl>
                                        <p:attrNameLst>
                                          <p:attrName>style.visibility</p:attrName>
                                        </p:attrNameLst>
                                      </p:cBhvr>
                                      <p:to>
                                        <p:strVal val="visible"/>
                                      </p:to>
                                    </p:set>
                                    <p:animEffect transition="in" filter="wipe(down)">
                                      <p:cBhvr>
                                        <p:cTn id="42" dur="500"/>
                                        <p:tgtEl>
                                          <p:spTgt spid="389137">
                                            <p:txEl>
                                              <p:pRg st="0" end="0"/>
                                            </p:txEl>
                                          </p:spTgt>
                                        </p:tgtEl>
                                      </p:cBhvr>
                                    </p:animEffect>
                                  </p:childTnLst>
                                </p:cTn>
                              </p:par>
                            </p:childTnLst>
                          </p:cTn>
                        </p:par>
                        <p:par>
                          <p:cTn id="43" fill="hold">
                            <p:stCondLst>
                              <p:cond delay="500"/>
                            </p:stCondLst>
                            <p:childTnLst>
                              <p:par>
                                <p:cTn id="44" presetID="22" presetClass="entr" presetSubtype="8"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left)">
                                      <p:cBhvr>
                                        <p:cTn id="46" dur="1000"/>
                                        <p:tgtEl>
                                          <p:spTgt spid="2"/>
                                        </p:tgtEl>
                                      </p:cBhvr>
                                    </p:animEffect>
                                  </p:childTnLst>
                                </p:cTn>
                              </p:par>
                            </p:childTnLst>
                          </p:cTn>
                        </p:par>
                        <p:par>
                          <p:cTn id="47" fill="hold">
                            <p:stCondLst>
                              <p:cond delay="1500"/>
                            </p:stCondLst>
                            <p:childTnLst>
                              <p:par>
                                <p:cTn id="48" presetID="22" presetClass="entr" presetSubtype="8" fill="hold" nodeType="afterEffect">
                                  <p:stCondLst>
                                    <p:cond delay="0"/>
                                  </p:stCondLst>
                                  <p:childTnLst>
                                    <p:set>
                                      <p:cBhvr>
                                        <p:cTn id="49" dur="1" fill="hold">
                                          <p:stCondLst>
                                            <p:cond delay="0"/>
                                          </p:stCondLst>
                                        </p:cTn>
                                        <p:tgtEl>
                                          <p:spTgt spid="389131"/>
                                        </p:tgtEl>
                                        <p:attrNameLst>
                                          <p:attrName>style.visibility</p:attrName>
                                        </p:attrNameLst>
                                      </p:cBhvr>
                                      <p:to>
                                        <p:strVal val="visible"/>
                                      </p:to>
                                    </p:set>
                                    <p:animEffect transition="in" filter="wipe(left)">
                                      <p:cBhvr>
                                        <p:cTn id="50" dur="1000"/>
                                        <p:tgtEl>
                                          <p:spTgt spid="389131"/>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grpId="0" nodeType="clickEffect">
                                  <p:stCondLst>
                                    <p:cond delay="0"/>
                                  </p:stCondLst>
                                  <p:childTnLst>
                                    <p:set>
                                      <p:cBhvr>
                                        <p:cTn id="54" dur="1" fill="hold">
                                          <p:stCondLst>
                                            <p:cond delay="0"/>
                                          </p:stCondLst>
                                        </p:cTn>
                                        <p:tgtEl>
                                          <p:spTgt spid="389132">
                                            <p:txEl>
                                              <p:pRg st="0" end="0"/>
                                            </p:txEl>
                                          </p:spTgt>
                                        </p:tgtEl>
                                        <p:attrNameLst>
                                          <p:attrName>style.visibility</p:attrName>
                                        </p:attrNameLst>
                                      </p:cBhvr>
                                      <p:to>
                                        <p:strVal val="visible"/>
                                      </p:to>
                                    </p:set>
                                    <p:animEffect transition="in" filter="dissolve">
                                      <p:cBhvr>
                                        <p:cTn id="55" dur="500"/>
                                        <p:tgtEl>
                                          <p:spTgt spid="389132">
                                            <p:txEl>
                                              <p:pRg st="0" end="0"/>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ntr" presetSubtype="0" fill="hold" nodeType="clickEffect">
                                  <p:stCondLst>
                                    <p:cond delay="0"/>
                                  </p:stCondLst>
                                  <p:childTnLst>
                                    <p:set>
                                      <p:cBhvr>
                                        <p:cTn id="59" dur="1" fill="hold">
                                          <p:stCondLst>
                                            <p:cond delay="0"/>
                                          </p:stCondLst>
                                        </p:cTn>
                                        <p:tgtEl>
                                          <p:spTgt spid="389133"/>
                                        </p:tgtEl>
                                        <p:attrNameLst>
                                          <p:attrName>style.visibility</p:attrName>
                                        </p:attrNameLst>
                                      </p:cBhvr>
                                      <p:to>
                                        <p:strVal val="visible"/>
                                      </p:to>
                                    </p:set>
                                    <p:animEffect transition="in" filter="dissolve">
                                      <p:cBhvr>
                                        <p:cTn id="60" dur="500"/>
                                        <p:tgtEl>
                                          <p:spTgt spid="389133"/>
                                        </p:tgtEl>
                                      </p:cBhvr>
                                    </p:animEffect>
                                  </p:childTnLst>
                                </p:cTn>
                              </p:par>
                            </p:childTnLst>
                          </p:cTn>
                        </p:par>
                      </p:childTnLst>
                    </p:cTn>
                  </p:par>
                  <p:par>
                    <p:cTn id="61" fill="hold">
                      <p:stCondLst>
                        <p:cond delay="indefinite"/>
                      </p:stCondLst>
                      <p:childTnLst>
                        <p:par>
                          <p:cTn id="62" fill="hold">
                            <p:stCondLst>
                              <p:cond delay="0"/>
                            </p:stCondLst>
                            <p:childTnLst>
                              <p:par>
                                <p:cTn id="63" presetID="9" presetClass="entr" presetSubtype="0" fill="hold" grpId="0" nodeType="clickEffect">
                                  <p:stCondLst>
                                    <p:cond delay="0"/>
                                  </p:stCondLst>
                                  <p:childTnLst>
                                    <p:set>
                                      <p:cBhvr>
                                        <p:cTn id="64" dur="1" fill="hold">
                                          <p:stCondLst>
                                            <p:cond delay="0"/>
                                          </p:stCondLst>
                                        </p:cTn>
                                        <p:tgtEl>
                                          <p:spTgt spid="389134">
                                            <p:txEl>
                                              <p:pRg st="0" end="0"/>
                                            </p:txEl>
                                          </p:spTgt>
                                        </p:tgtEl>
                                        <p:attrNameLst>
                                          <p:attrName>style.visibility</p:attrName>
                                        </p:attrNameLst>
                                      </p:cBhvr>
                                      <p:to>
                                        <p:strVal val="visible"/>
                                      </p:to>
                                    </p:set>
                                    <p:animEffect transition="in" filter="dissolve">
                                      <p:cBhvr>
                                        <p:cTn id="65" dur="500"/>
                                        <p:tgtEl>
                                          <p:spTgt spid="389134">
                                            <p:txEl>
                                              <p:pRg st="0" end="0"/>
                                            </p:txEl>
                                          </p:spTgt>
                                        </p:tgtEl>
                                      </p:cBhvr>
                                    </p:animEffect>
                                  </p:childTnLst>
                                </p:cTn>
                              </p:par>
                            </p:childTnLst>
                          </p:cTn>
                        </p:par>
                        <p:par>
                          <p:cTn id="66" fill="hold">
                            <p:stCondLst>
                              <p:cond delay="500"/>
                            </p:stCondLst>
                            <p:childTnLst>
                              <p:par>
                                <p:cTn id="67" presetID="9" presetClass="entr" presetSubtype="0" fill="hold" nodeType="afterEffect">
                                  <p:stCondLst>
                                    <p:cond delay="1000"/>
                                  </p:stCondLst>
                                  <p:childTnLst>
                                    <p:set>
                                      <p:cBhvr>
                                        <p:cTn id="68" dur="1" fill="hold">
                                          <p:stCondLst>
                                            <p:cond delay="0"/>
                                          </p:stCondLst>
                                        </p:cTn>
                                        <p:tgtEl>
                                          <p:spTgt spid="389135"/>
                                        </p:tgtEl>
                                        <p:attrNameLst>
                                          <p:attrName>style.visibility</p:attrName>
                                        </p:attrNameLst>
                                      </p:cBhvr>
                                      <p:to>
                                        <p:strVal val="visible"/>
                                      </p:to>
                                    </p:set>
                                    <p:animEffect transition="in" filter="dissolve">
                                      <p:cBhvr>
                                        <p:cTn id="69" dur="500"/>
                                        <p:tgtEl>
                                          <p:spTgt spid="389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23" grpId="0" build="p"/>
      <p:bldP spid="389132" grpId="0" build="p"/>
      <p:bldP spid="389134" grpId="0" build="p"/>
      <p:bldP spid="38913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9" name="Rectangle 2"/>
          <p:cNvSpPr>
            <a:spLocks noGrp="1"/>
          </p:cNvSpPr>
          <p:nvPr>
            <p:ph type="title"/>
          </p:nvPr>
        </p:nvSpPr>
        <p:spPr/>
        <p:txBody>
          <a:bodyPr vert="horz" wrap="square" lIns="91440" tIns="45720" rIns="91440" bIns="45720" anchor="ctr"/>
          <a:lstStyle/>
          <a:p>
            <a:pPr eaLnBrk="1" hangingPunct="1"/>
            <a:r>
              <a:rPr lang="en-US" altLang="zh-CN" dirty="0" smtClean="0"/>
              <a:t>3.3.1</a:t>
            </a:r>
            <a:r>
              <a:rPr lang="en-US" altLang="zh-CN" dirty="0"/>
              <a:t>. RC</a:t>
            </a:r>
            <a:r>
              <a:rPr lang="zh-CN" altLang="en-US" dirty="0"/>
              <a:t>电路的零输入响应</a:t>
            </a:r>
          </a:p>
        </p:txBody>
      </p:sp>
      <p:sp>
        <p:nvSpPr>
          <p:cNvPr id="2561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38</a:t>
            </a:fld>
            <a:endParaRPr lang="zh-CN" altLang="en-US" sz="1600" b="1" dirty="0">
              <a:solidFill>
                <a:srgbClr val="FFFF00"/>
              </a:solidFill>
              <a:ea typeface="宋体" panose="02010600030101010101" pitchFamily="2" charset="-122"/>
            </a:endParaRPr>
          </a:p>
        </p:txBody>
      </p:sp>
      <p:sp>
        <p:nvSpPr>
          <p:cNvPr id="390147" name="Text Box 3"/>
          <p:cNvSpPr txBox="1"/>
          <p:nvPr/>
        </p:nvSpPr>
        <p:spPr>
          <a:xfrm>
            <a:off x="468313" y="3355975"/>
            <a:ext cx="3887787" cy="53022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由数学知识可求得其通解 </a:t>
            </a:r>
          </a:p>
        </p:txBody>
      </p:sp>
      <p:sp>
        <p:nvSpPr>
          <p:cNvPr id="390148" name="Text Box 4"/>
          <p:cNvSpPr txBox="1"/>
          <p:nvPr/>
        </p:nvSpPr>
        <p:spPr>
          <a:xfrm>
            <a:off x="3635375" y="1773238"/>
            <a:ext cx="2808288" cy="639762"/>
          </a:xfrm>
          <a:prstGeom prst="rect">
            <a:avLst/>
          </a:prstGeom>
          <a:noFill/>
          <a:ln w="9525">
            <a:noFill/>
          </a:ln>
        </p:spPr>
        <p:txBody>
          <a:bodyPr>
            <a:spAutoFit/>
          </a:bodyPr>
          <a:lstStyle/>
          <a:p>
            <a:pPr lvl="0" eaLnBrk="1" hangingPunct="1">
              <a:lnSpc>
                <a:spcPct val="150000"/>
              </a:lnSpc>
              <a:spcBef>
                <a:spcPct val="50000"/>
              </a:spcBef>
            </a:pPr>
            <a:r>
              <a:rPr lang="zh-CN" altLang="en-US" dirty="0">
                <a:latin typeface="Times New Roman" panose="02020603050405020304" pitchFamily="18" charset="0"/>
                <a:ea typeface="黑体" panose="02010609060101010101" pitchFamily="49" charset="-122"/>
              </a:rPr>
              <a:t>得到方程 </a:t>
            </a:r>
          </a:p>
        </p:txBody>
      </p:sp>
      <p:graphicFrame>
        <p:nvGraphicFramePr>
          <p:cNvPr id="390149" name="Object 5"/>
          <p:cNvGraphicFramePr/>
          <p:nvPr/>
        </p:nvGraphicFramePr>
        <p:xfrm>
          <a:off x="5651500" y="1844675"/>
          <a:ext cx="1954213" cy="736600"/>
        </p:xfrm>
        <a:graphic>
          <a:graphicData uri="http://schemas.openxmlformats.org/presentationml/2006/ole">
            <mc:AlternateContent xmlns:mc="http://schemas.openxmlformats.org/markup-compatibility/2006">
              <mc:Choice xmlns:v="urn:schemas-microsoft-com:vml" Requires="v">
                <p:oleObj spid="_x0000_s25162" r:id="rId3" imgW="977900" imgH="368300" progId="Equation.DSMT4">
                  <p:embed/>
                </p:oleObj>
              </mc:Choice>
              <mc:Fallback>
                <p:oleObj r:id="rId3" imgW="977900" imgH="368300" progId="Equation.DSMT4">
                  <p:embed/>
                  <p:pic>
                    <p:nvPicPr>
                      <p:cNvPr id="0" name="图片 3179"/>
                      <p:cNvPicPr/>
                      <p:nvPr/>
                    </p:nvPicPr>
                    <p:blipFill>
                      <a:blip r:embed="rId4"/>
                      <a:stretch>
                        <a:fillRect/>
                      </a:stretch>
                    </p:blipFill>
                    <p:spPr>
                      <a:xfrm>
                        <a:off x="5651500" y="1844675"/>
                        <a:ext cx="1954213" cy="736600"/>
                      </a:xfrm>
                      <a:prstGeom prst="rect">
                        <a:avLst/>
                      </a:prstGeom>
                      <a:noFill/>
                      <a:ln w="38100">
                        <a:noFill/>
                        <a:miter/>
                      </a:ln>
                    </p:spPr>
                  </p:pic>
                </p:oleObj>
              </mc:Fallback>
            </mc:AlternateContent>
          </a:graphicData>
        </a:graphic>
      </p:graphicFrame>
      <p:graphicFrame>
        <p:nvGraphicFramePr>
          <p:cNvPr id="390150" name="Object 6"/>
          <p:cNvGraphicFramePr/>
          <p:nvPr/>
        </p:nvGraphicFramePr>
        <p:xfrm>
          <a:off x="3924300" y="1196975"/>
          <a:ext cx="1725613" cy="457200"/>
        </p:xfrm>
        <a:graphic>
          <a:graphicData uri="http://schemas.openxmlformats.org/presentationml/2006/ole">
            <mc:AlternateContent xmlns:mc="http://schemas.openxmlformats.org/markup-compatibility/2006">
              <mc:Choice xmlns:v="urn:schemas-microsoft-com:vml" Requires="v">
                <p:oleObj spid="_x0000_s25163" r:id="rId5" imgW="862965" imgH="228600" progId="Equation.3">
                  <p:embed/>
                </p:oleObj>
              </mc:Choice>
              <mc:Fallback>
                <p:oleObj r:id="rId5" imgW="862965" imgH="228600" progId="Equation.3">
                  <p:embed/>
                  <p:pic>
                    <p:nvPicPr>
                      <p:cNvPr id="0" name="图片 3177"/>
                      <p:cNvPicPr/>
                      <p:nvPr/>
                    </p:nvPicPr>
                    <p:blipFill>
                      <a:blip r:embed="rId6"/>
                      <a:stretch>
                        <a:fillRect/>
                      </a:stretch>
                    </p:blipFill>
                    <p:spPr>
                      <a:xfrm>
                        <a:off x="3924300" y="1196975"/>
                        <a:ext cx="1725613" cy="457200"/>
                      </a:xfrm>
                      <a:prstGeom prst="rect">
                        <a:avLst/>
                      </a:prstGeom>
                      <a:noFill/>
                      <a:ln w="38100">
                        <a:noFill/>
                        <a:miter/>
                      </a:ln>
                    </p:spPr>
                  </p:pic>
                </p:oleObj>
              </mc:Fallback>
            </mc:AlternateContent>
          </a:graphicData>
        </a:graphic>
      </p:graphicFrame>
      <p:graphicFrame>
        <p:nvGraphicFramePr>
          <p:cNvPr id="390151" name="Object 7"/>
          <p:cNvGraphicFramePr/>
          <p:nvPr/>
        </p:nvGraphicFramePr>
        <p:xfrm>
          <a:off x="6300788" y="981075"/>
          <a:ext cx="1955800" cy="811213"/>
        </p:xfrm>
        <a:graphic>
          <a:graphicData uri="http://schemas.openxmlformats.org/presentationml/2006/ole">
            <mc:AlternateContent xmlns:mc="http://schemas.openxmlformats.org/markup-compatibility/2006">
              <mc:Choice xmlns:v="urn:schemas-microsoft-com:vml" Requires="v">
                <p:oleObj spid="_x0000_s25164" r:id="rId7" imgW="977265" imgH="405765" progId="Equation.3">
                  <p:embed/>
                </p:oleObj>
              </mc:Choice>
              <mc:Fallback>
                <p:oleObj r:id="rId7" imgW="977265" imgH="405765" progId="Equation.3">
                  <p:embed/>
                  <p:pic>
                    <p:nvPicPr>
                      <p:cNvPr id="0" name="图片 3185"/>
                      <p:cNvPicPr/>
                      <p:nvPr/>
                    </p:nvPicPr>
                    <p:blipFill>
                      <a:blip r:embed="rId8"/>
                      <a:stretch>
                        <a:fillRect/>
                      </a:stretch>
                    </p:blipFill>
                    <p:spPr>
                      <a:xfrm>
                        <a:off x="6300788" y="981075"/>
                        <a:ext cx="1955800" cy="811213"/>
                      </a:xfrm>
                      <a:prstGeom prst="rect">
                        <a:avLst/>
                      </a:prstGeom>
                      <a:noFill/>
                      <a:ln w="38100">
                        <a:noFill/>
                        <a:miter/>
                      </a:ln>
                    </p:spPr>
                  </p:pic>
                </p:oleObj>
              </mc:Fallback>
            </mc:AlternateContent>
          </a:graphicData>
        </a:graphic>
      </p:graphicFrame>
      <p:graphicFrame>
        <p:nvGraphicFramePr>
          <p:cNvPr id="390152" name="Object 8"/>
          <p:cNvGraphicFramePr/>
          <p:nvPr/>
        </p:nvGraphicFramePr>
        <p:xfrm>
          <a:off x="1187450" y="1119188"/>
          <a:ext cx="2141538" cy="1836737"/>
        </p:xfrm>
        <a:graphic>
          <a:graphicData uri="http://schemas.openxmlformats.org/presentationml/2006/ole">
            <mc:AlternateContent xmlns:mc="http://schemas.openxmlformats.org/markup-compatibility/2006">
              <mc:Choice xmlns:v="urn:schemas-microsoft-com:vml" Requires="v">
                <p:oleObj spid="_x0000_s25165" r:id="rId9" imgW="1264285" imgH="1084580" progId="Visio.Drawing.11">
                  <p:embed/>
                </p:oleObj>
              </mc:Choice>
              <mc:Fallback>
                <p:oleObj r:id="rId9" imgW="1264285" imgH="1084580" progId="Visio.Drawing.11">
                  <p:embed/>
                  <p:pic>
                    <p:nvPicPr>
                      <p:cNvPr id="0" name="图片 3181"/>
                      <p:cNvPicPr/>
                      <p:nvPr/>
                    </p:nvPicPr>
                    <p:blipFill>
                      <a:blip r:embed="rId10"/>
                      <a:stretch>
                        <a:fillRect/>
                      </a:stretch>
                    </p:blipFill>
                    <p:spPr>
                      <a:xfrm>
                        <a:off x="1187450" y="1119188"/>
                        <a:ext cx="2141538" cy="1836737"/>
                      </a:xfrm>
                      <a:prstGeom prst="rect">
                        <a:avLst/>
                      </a:prstGeom>
                      <a:noFill/>
                      <a:ln w="38100">
                        <a:noFill/>
                        <a:miter/>
                      </a:ln>
                    </p:spPr>
                  </p:pic>
                </p:oleObj>
              </mc:Fallback>
            </mc:AlternateContent>
          </a:graphicData>
        </a:graphic>
      </p:graphicFrame>
      <p:graphicFrame>
        <p:nvGraphicFramePr>
          <p:cNvPr id="390153" name="Object 9"/>
          <p:cNvGraphicFramePr/>
          <p:nvPr/>
        </p:nvGraphicFramePr>
        <p:xfrm>
          <a:off x="4643438" y="3357563"/>
          <a:ext cx="2995612" cy="633412"/>
        </p:xfrm>
        <a:graphic>
          <a:graphicData uri="http://schemas.openxmlformats.org/presentationml/2006/ole">
            <mc:AlternateContent xmlns:mc="http://schemas.openxmlformats.org/markup-compatibility/2006">
              <mc:Choice xmlns:v="urn:schemas-microsoft-com:vml" Requires="v">
                <p:oleObj spid="_x0000_s25166" r:id="rId11" imgW="1497330" imgH="317500" progId="Equation.DSMT4">
                  <p:embed/>
                </p:oleObj>
              </mc:Choice>
              <mc:Fallback>
                <p:oleObj r:id="rId11" imgW="1497330" imgH="317500" progId="Equation.DSMT4">
                  <p:embed/>
                  <p:pic>
                    <p:nvPicPr>
                      <p:cNvPr id="0" name="图片 3180"/>
                      <p:cNvPicPr/>
                      <p:nvPr/>
                    </p:nvPicPr>
                    <p:blipFill>
                      <a:blip r:embed="rId12"/>
                      <a:stretch>
                        <a:fillRect/>
                      </a:stretch>
                    </p:blipFill>
                    <p:spPr>
                      <a:xfrm>
                        <a:off x="4643438" y="3357563"/>
                        <a:ext cx="2995612" cy="633412"/>
                      </a:xfrm>
                      <a:prstGeom prst="rect">
                        <a:avLst/>
                      </a:prstGeom>
                      <a:noFill/>
                      <a:ln w="38100">
                        <a:noFill/>
                        <a:miter/>
                      </a:ln>
                    </p:spPr>
                  </p:pic>
                </p:oleObj>
              </mc:Fallback>
            </mc:AlternateContent>
          </a:graphicData>
        </a:graphic>
      </p:graphicFrame>
      <p:sp>
        <p:nvSpPr>
          <p:cNvPr id="390154" name="Rectangle 10"/>
          <p:cNvSpPr/>
          <p:nvPr/>
        </p:nvSpPr>
        <p:spPr>
          <a:xfrm>
            <a:off x="611188" y="4149725"/>
            <a:ext cx="52641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式中</a:t>
            </a:r>
            <a:r>
              <a:rPr lang="en-US" altLang="zh-CN" b="1" i="1" dirty="0">
                <a:latin typeface="Times New Roman" panose="02020603050405020304" pitchFamily="18" charset="0"/>
                <a:ea typeface="黑体" panose="02010609060101010101" pitchFamily="49" charset="-122"/>
              </a:rPr>
              <a:t>A</a:t>
            </a:r>
            <a:r>
              <a:rPr lang="zh-CN" altLang="en-US" dirty="0">
                <a:latin typeface="Times New Roman" panose="02020603050405020304" pitchFamily="18" charset="0"/>
                <a:ea typeface="黑体" panose="02010609060101010101" pitchFamily="49" charset="-122"/>
              </a:rPr>
              <a:t>是一个常量，由初始条件确定。</a:t>
            </a:r>
          </a:p>
        </p:txBody>
      </p:sp>
      <p:sp>
        <p:nvSpPr>
          <p:cNvPr id="25614" name="Rectangle 11"/>
          <p:cNvSpPr/>
          <p:nvPr/>
        </p:nvSpPr>
        <p:spPr>
          <a:xfrm>
            <a:off x="3276600" y="2636838"/>
            <a:ext cx="56705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这是一个常系数线性一阶齐次微分方程。</a:t>
            </a:r>
          </a:p>
        </p:txBody>
      </p:sp>
      <p:sp>
        <p:nvSpPr>
          <p:cNvPr id="390156" name="Text Box 12"/>
          <p:cNvSpPr txBox="1"/>
          <p:nvPr/>
        </p:nvSpPr>
        <p:spPr>
          <a:xfrm>
            <a:off x="539750" y="4843463"/>
            <a:ext cx="2667000"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根据初始条件 </a:t>
            </a:r>
          </a:p>
        </p:txBody>
      </p:sp>
      <p:graphicFrame>
        <p:nvGraphicFramePr>
          <p:cNvPr id="390157" name="Object 13"/>
          <p:cNvGraphicFramePr/>
          <p:nvPr/>
        </p:nvGraphicFramePr>
        <p:xfrm>
          <a:off x="2843213" y="4843463"/>
          <a:ext cx="2970212" cy="457200"/>
        </p:xfrm>
        <a:graphic>
          <a:graphicData uri="http://schemas.openxmlformats.org/presentationml/2006/ole">
            <mc:AlternateContent xmlns:mc="http://schemas.openxmlformats.org/markup-compatibility/2006">
              <mc:Choice xmlns:v="urn:schemas-microsoft-com:vml" Requires="v">
                <p:oleObj spid="_x0000_s25167" name="Equation" r:id="rId13" imgW="1485900" imgH="228600" progId="Equation.DSMT4">
                  <p:embed/>
                </p:oleObj>
              </mc:Choice>
              <mc:Fallback>
                <p:oleObj name="Equation" r:id="rId13" imgW="1485900" imgH="228600" progId="Equation.DSMT4">
                  <p:embed/>
                  <p:pic>
                    <p:nvPicPr>
                      <p:cNvPr id="0" name="图片 3182"/>
                      <p:cNvPicPr/>
                      <p:nvPr/>
                    </p:nvPicPr>
                    <p:blipFill>
                      <a:blip r:embed="rId14"/>
                      <a:stretch>
                        <a:fillRect/>
                      </a:stretch>
                    </p:blipFill>
                    <p:spPr>
                      <a:xfrm>
                        <a:off x="2843213" y="4843463"/>
                        <a:ext cx="2970212" cy="457200"/>
                      </a:xfrm>
                      <a:prstGeom prst="rect">
                        <a:avLst/>
                      </a:prstGeom>
                      <a:noFill/>
                      <a:ln w="38100">
                        <a:noFill/>
                        <a:miter/>
                      </a:ln>
                    </p:spPr>
                  </p:pic>
                </p:oleObj>
              </mc:Fallback>
            </mc:AlternateContent>
          </a:graphicData>
        </a:graphic>
      </p:graphicFrame>
      <p:graphicFrame>
        <p:nvGraphicFramePr>
          <p:cNvPr id="390158" name="Object 14"/>
          <p:cNvGraphicFramePr/>
          <p:nvPr/>
        </p:nvGraphicFramePr>
        <p:xfrm>
          <a:off x="7019925" y="4841875"/>
          <a:ext cx="965200" cy="457200"/>
        </p:xfrm>
        <a:graphic>
          <a:graphicData uri="http://schemas.openxmlformats.org/presentationml/2006/ole">
            <mc:AlternateContent xmlns:mc="http://schemas.openxmlformats.org/markup-compatibility/2006">
              <mc:Choice xmlns:v="urn:schemas-microsoft-com:vml" Requires="v">
                <p:oleObj spid="_x0000_s25168" name="Equation" r:id="rId15" imgW="482600" imgH="228600" progId="Equation.DSMT4">
                  <p:embed/>
                </p:oleObj>
              </mc:Choice>
              <mc:Fallback>
                <p:oleObj name="Equation" r:id="rId15" imgW="482600" imgH="228600" progId="Equation.DSMT4">
                  <p:embed/>
                  <p:pic>
                    <p:nvPicPr>
                      <p:cNvPr id="0" name="图片 3184"/>
                      <p:cNvPicPr/>
                      <p:nvPr/>
                    </p:nvPicPr>
                    <p:blipFill>
                      <a:blip r:embed="rId16"/>
                      <a:stretch>
                        <a:fillRect/>
                      </a:stretch>
                    </p:blipFill>
                    <p:spPr>
                      <a:xfrm>
                        <a:off x="7019925" y="4841875"/>
                        <a:ext cx="965200" cy="457200"/>
                      </a:xfrm>
                      <a:prstGeom prst="rect">
                        <a:avLst/>
                      </a:prstGeom>
                      <a:noFill/>
                      <a:ln w="38100">
                        <a:noFill/>
                        <a:miter/>
                      </a:ln>
                    </p:spPr>
                  </p:pic>
                </p:oleObj>
              </mc:Fallback>
            </mc:AlternateContent>
          </a:graphicData>
        </a:graphic>
      </p:graphicFrame>
      <p:sp>
        <p:nvSpPr>
          <p:cNvPr id="390159" name="AutoShape 15"/>
          <p:cNvSpPr/>
          <p:nvPr/>
        </p:nvSpPr>
        <p:spPr>
          <a:xfrm>
            <a:off x="6084888" y="5013325"/>
            <a:ext cx="649287" cy="71438"/>
          </a:xfrm>
          <a:prstGeom prst="rightArrow">
            <a:avLst>
              <a:gd name="adj1" fmla="val 50000"/>
              <a:gd name="adj2" fmla="val 227220"/>
            </a:avLst>
          </a:prstGeom>
          <a:solidFill>
            <a:schemeClr val="accent1"/>
          </a:solidFill>
          <a:ln w="19050" cap="flat" cmpd="sng">
            <a:solidFill>
              <a:schemeClr val="tx1"/>
            </a:solidFill>
            <a:prstDash val="solid"/>
            <a:miter/>
            <a:headEnd type="none" w="med" len="med"/>
            <a:tailEnd type="none" w="med" len="med"/>
          </a:ln>
        </p:spPr>
        <p:txBody>
          <a:bodyPr wrap="none" anchor="ctr"/>
          <a:lstStyle/>
          <a:p>
            <a:pPr lvl="0" eaLnBrk="1" hangingPunct="1"/>
            <a:endParaRPr lang="zh-CN" altLang="en-US"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0152"/>
                                        </p:tgtEl>
                                        <p:attrNameLst>
                                          <p:attrName>style.visibility</p:attrName>
                                        </p:attrNameLst>
                                      </p:cBhvr>
                                      <p:to>
                                        <p:strVal val="visible"/>
                                      </p:to>
                                    </p:set>
                                    <p:animEffect transition="in" filter="wipe(left)">
                                      <p:cBhvr>
                                        <p:cTn id="7" dur="1000"/>
                                        <p:tgtEl>
                                          <p:spTgt spid="390152"/>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90150"/>
                                        </p:tgtEl>
                                        <p:attrNameLst>
                                          <p:attrName>style.visibility</p:attrName>
                                        </p:attrNameLst>
                                      </p:cBhvr>
                                      <p:to>
                                        <p:strVal val="visible"/>
                                      </p:to>
                                    </p:set>
                                    <p:animEffect transition="in" filter="dissolve">
                                      <p:cBhvr>
                                        <p:cTn id="11" dur="500"/>
                                        <p:tgtEl>
                                          <p:spTgt spid="390150"/>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 fill="hold">
                                          <p:stCondLst>
                                            <p:cond delay="0"/>
                                          </p:stCondLst>
                                        </p:cTn>
                                        <p:tgtEl>
                                          <p:spTgt spid="390151"/>
                                        </p:tgtEl>
                                        <p:attrNameLst>
                                          <p:attrName>style.visibility</p:attrName>
                                        </p:attrNameLst>
                                      </p:cBhvr>
                                      <p:to>
                                        <p:strVal val="visible"/>
                                      </p:to>
                                    </p:set>
                                    <p:animEffect transition="in" filter="dissolve">
                                      <p:cBhvr>
                                        <p:cTn id="15" dur="500"/>
                                        <p:tgtEl>
                                          <p:spTgt spid="39015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90148">
                                            <p:txEl>
                                              <p:pRg st="0" end="0"/>
                                            </p:txEl>
                                          </p:spTgt>
                                        </p:tgtEl>
                                        <p:attrNameLst>
                                          <p:attrName>style.visibility</p:attrName>
                                        </p:attrNameLst>
                                      </p:cBhvr>
                                      <p:to>
                                        <p:strVal val="visible"/>
                                      </p:to>
                                    </p:set>
                                    <p:animEffect transition="in" filter="dissolve">
                                      <p:cBhvr>
                                        <p:cTn id="20" dur="500"/>
                                        <p:tgtEl>
                                          <p:spTgt spid="390148">
                                            <p:txEl>
                                              <p:pRg st="0" end="0"/>
                                            </p:txEl>
                                          </p:spTgt>
                                        </p:tgtEl>
                                      </p:cBhvr>
                                    </p:animEffect>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390149"/>
                                        </p:tgtEl>
                                        <p:attrNameLst>
                                          <p:attrName>style.visibility</p:attrName>
                                        </p:attrNameLst>
                                      </p:cBhvr>
                                      <p:to>
                                        <p:strVal val="visible"/>
                                      </p:to>
                                    </p:set>
                                    <p:animEffect transition="in" filter="dissolve">
                                      <p:cBhvr>
                                        <p:cTn id="24" dur="1000"/>
                                        <p:tgtEl>
                                          <p:spTgt spid="39014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561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90147">
                                            <p:txEl>
                                              <p:pRg st="0" end="0"/>
                                            </p:txEl>
                                          </p:spTgt>
                                        </p:tgtEl>
                                        <p:attrNameLst>
                                          <p:attrName>style.visibility</p:attrName>
                                        </p:attrNameLst>
                                      </p:cBhvr>
                                      <p:to>
                                        <p:strVal val="visible"/>
                                      </p:to>
                                    </p:set>
                                    <p:animEffect transition="in" filter="dissolve">
                                      <p:cBhvr>
                                        <p:cTn id="33" dur="500"/>
                                        <p:tgtEl>
                                          <p:spTgt spid="390147">
                                            <p:txEl>
                                              <p:pRg st="0" end="0"/>
                                            </p:txEl>
                                          </p:spTgt>
                                        </p:tgtEl>
                                      </p:cBhvr>
                                    </p:animEffect>
                                  </p:childTnLst>
                                </p:cTn>
                              </p:par>
                            </p:childTnLst>
                          </p:cTn>
                        </p:par>
                        <p:par>
                          <p:cTn id="34" fill="hold">
                            <p:stCondLst>
                              <p:cond delay="500"/>
                            </p:stCondLst>
                            <p:childTnLst>
                              <p:par>
                                <p:cTn id="35" presetID="9" presetClass="entr" presetSubtype="0" fill="hold" nodeType="afterEffect">
                                  <p:stCondLst>
                                    <p:cond delay="0"/>
                                  </p:stCondLst>
                                  <p:childTnLst>
                                    <p:set>
                                      <p:cBhvr>
                                        <p:cTn id="36" dur="1" fill="hold">
                                          <p:stCondLst>
                                            <p:cond delay="0"/>
                                          </p:stCondLst>
                                        </p:cTn>
                                        <p:tgtEl>
                                          <p:spTgt spid="390153"/>
                                        </p:tgtEl>
                                        <p:attrNameLst>
                                          <p:attrName>style.visibility</p:attrName>
                                        </p:attrNameLst>
                                      </p:cBhvr>
                                      <p:to>
                                        <p:strVal val="visible"/>
                                      </p:to>
                                    </p:set>
                                    <p:animEffect transition="in" filter="dissolve">
                                      <p:cBhvr>
                                        <p:cTn id="37" dur="1000"/>
                                        <p:tgtEl>
                                          <p:spTgt spid="39015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90154">
                                            <p:txEl>
                                              <p:pRg st="0" end="0"/>
                                            </p:txEl>
                                          </p:spTgt>
                                        </p:tgtEl>
                                        <p:attrNameLst>
                                          <p:attrName>style.visibility</p:attrName>
                                        </p:attrNameLst>
                                      </p:cBhvr>
                                      <p:to>
                                        <p:strVal val="visible"/>
                                      </p:to>
                                    </p:set>
                                    <p:animEffect transition="in" filter="wipe(left)">
                                      <p:cBhvr>
                                        <p:cTn id="42" dur="500"/>
                                        <p:tgtEl>
                                          <p:spTgt spid="39015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90156">
                                            <p:txEl>
                                              <p:pRg st="0" end="0"/>
                                            </p:txEl>
                                          </p:spTgt>
                                        </p:tgtEl>
                                        <p:attrNameLst>
                                          <p:attrName>style.visibility</p:attrName>
                                        </p:attrNameLst>
                                      </p:cBhvr>
                                      <p:to>
                                        <p:strVal val="visible"/>
                                      </p:to>
                                    </p:set>
                                    <p:animEffect transition="in" filter="dissolve">
                                      <p:cBhvr>
                                        <p:cTn id="47" dur="500"/>
                                        <p:tgtEl>
                                          <p:spTgt spid="390156">
                                            <p:txEl>
                                              <p:pRg st="0" end="0"/>
                                            </p:txEl>
                                          </p:spTgt>
                                        </p:tgtEl>
                                      </p:cBhvr>
                                    </p:animEffect>
                                  </p:childTnLst>
                                </p:cTn>
                              </p:par>
                            </p:childTnLst>
                          </p:cTn>
                        </p:par>
                        <p:par>
                          <p:cTn id="48" fill="hold">
                            <p:stCondLst>
                              <p:cond delay="500"/>
                            </p:stCondLst>
                            <p:childTnLst>
                              <p:par>
                                <p:cTn id="49" presetID="9" presetClass="entr" presetSubtype="0" fill="hold" nodeType="afterEffect">
                                  <p:stCondLst>
                                    <p:cond delay="0"/>
                                  </p:stCondLst>
                                  <p:childTnLst>
                                    <p:set>
                                      <p:cBhvr>
                                        <p:cTn id="50" dur="1" fill="hold">
                                          <p:stCondLst>
                                            <p:cond delay="0"/>
                                          </p:stCondLst>
                                        </p:cTn>
                                        <p:tgtEl>
                                          <p:spTgt spid="390157"/>
                                        </p:tgtEl>
                                        <p:attrNameLst>
                                          <p:attrName>style.visibility</p:attrName>
                                        </p:attrNameLst>
                                      </p:cBhvr>
                                      <p:to>
                                        <p:strVal val="visible"/>
                                      </p:to>
                                    </p:set>
                                    <p:animEffect transition="in" filter="dissolve">
                                      <p:cBhvr>
                                        <p:cTn id="51" dur="500"/>
                                        <p:tgtEl>
                                          <p:spTgt spid="390157"/>
                                        </p:tgtEl>
                                      </p:cBhvr>
                                    </p:animEffect>
                                  </p:childTnLst>
                                </p:cTn>
                              </p:par>
                            </p:childTnLst>
                          </p:cTn>
                        </p:par>
                        <p:par>
                          <p:cTn id="52" fill="hold">
                            <p:stCondLst>
                              <p:cond delay="1000"/>
                            </p:stCondLst>
                            <p:childTnLst>
                              <p:par>
                                <p:cTn id="53" presetID="22" presetClass="entr" presetSubtype="8" fill="hold" grpId="0" nodeType="afterEffect">
                                  <p:stCondLst>
                                    <p:cond delay="0"/>
                                  </p:stCondLst>
                                  <p:childTnLst>
                                    <p:set>
                                      <p:cBhvr>
                                        <p:cTn id="54" dur="1" fill="hold">
                                          <p:stCondLst>
                                            <p:cond delay="0"/>
                                          </p:stCondLst>
                                        </p:cTn>
                                        <p:tgtEl>
                                          <p:spTgt spid="390159"/>
                                        </p:tgtEl>
                                        <p:attrNameLst>
                                          <p:attrName>style.visibility</p:attrName>
                                        </p:attrNameLst>
                                      </p:cBhvr>
                                      <p:to>
                                        <p:strVal val="visible"/>
                                      </p:to>
                                    </p:set>
                                    <p:animEffect transition="in" filter="wipe(left)">
                                      <p:cBhvr>
                                        <p:cTn id="55" dur="500"/>
                                        <p:tgtEl>
                                          <p:spTgt spid="390159"/>
                                        </p:tgtEl>
                                      </p:cBhvr>
                                    </p:animEffect>
                                  </p:childTnLst>
                                </p:cTn>
                              </p:par>
                            </p:childTnLst>
                          </p:cTn>
                        </p:par>
                        <p:par>
                          <p:cTn id="56" fill="hold">
                            <p:stCondLst>
                              <p:cond delay="1500"/>
                            </p:stCondLst>
                            <p:childTnLst>
                              <p:par>
                                <p:cTn id="57" presetID="9" presetClass="entr" presetSubtype="0" fill="hold" nodeType="afterEffect">
                                  <p:stCondLst>
                                    <p:cond delay="0"/>
                                  </p:stCondLst>
                                  <p:childTnLst>
                                    <p:set>
                                      <p:cBhvr>
                                        <p:cTn id="58" dur="1" fill="hold">
                                          <p:stCondLst>
                                            <p:cond delay="0"/>
                                          </p:stCondLst>
                                        </p:cTn>
                                        <p:tgtEl>
                                          <p:spTgt spid="390158"/>
                                        </p:tgtEl>
                                        <p:attrNameLst>
                                          <p:attrName>style.visibility</p:attrName>
                                        </p:attrNameLst>
                                      </p:cBhvr>
                                      <p:to>
                                        <p:strVal val="visible"/>
                                      </p:to>
                                    </p:set>
                                    <p:animEffect transition="in" filter="dissolve">
                                      <p:cBhvr>
                                        <p:cTn id="59" dur="500"/>
                                        <p:tgtEl>
                                          <p:spTgt spid="390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7" grpId="0" build="p" advAuto="1000"/>
      <p:bldP spid="390148" grpId="0" build="p"/>
      <p:bldP spid="25614" grpId="0"/>
      <p:bldP spid="390156" grpId="0" build="p"/>
      <p:bldP spid="39015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重点</a:t>
            </a:r>
            <a:endParaRPr lang="zh-CN" altLang="en-US" dirty="0"/>
          </a:p>
        </p:txBody>
      </p:sp>
      <p:sp>
        <p:nvSpPr>
          <p:cNvPr id="3" name="内容占位符 2"/>
          <p:cNvSpPr>
            <a:spLocks noGrp="1"/>
          </p:cNvSpPr>
          <p:nvPr>
            <p:ph idx="1"/>
          </p:nvPr>
        </p:nvSpPr>
        <p:spPr>
          <a:xfrm>
            <a:off x="1187624" y="1268760"/>
            <a:ext cx="7772400" cy="4330700"/>
          </a:xfrm>
        </p:spPr>
        <p:txBody>
          <a:bodyPr/>
          <a:lstStyle/>
          <a:p>
            <a:pPr>
              <a:buClr>
                <a:srgbClr val="FF0000"/>
              </a:buClr>
              <a:buFont typeface="Wingdings" panose="05000000000000000000" pitchFamily="2" charset="2"/>
              <a:buChar char="p"/>
            </a:pPr>
            <a:r>
              <a:rPr lang="zh-CN" altLang="en-US" dirty="0" smtClean="0">
                <a:solidFill>
                  <a:schemeClr val="accent2"/>
                </a:solidFill>
              </a:rPr>
              <a:t>暂稳态电路的换路定则与初始条件的确定</a:t>
            </a:r>
            <a:endParaRPr lang="en-US" altLang="zh-CN" dirty="0" smtClean="0">
              <a:solidFill>
                <a:schemeClr val="accent2"/>
              </a:solidFill>
            </a:endParaRPr>
          </a:p>
          <a:p>
            <a:pPr>
              <a:buClr>
                <a:srgbClr val="FF0000"/>
              </a:buClr>
              <a:buFont typeface="Wingdings" panose="05000000000000000000" pitchFamily="2" charset="2"/>
              <a:buChar char="p"/>
            </a:pPr>
            <a:r>
              <a:rPr lang="zh-CN" altLang="en-US" dirty="0" smtClean="0">
                <a:solidFill>
                  <a:schemeClr val="accent2"/>
                </a:solidFill>
              </a:rPr>
              <a:t>一阶电路的零输入响应</a:t>
            </a:r>
            <a:endParaRPr lang="en-US" altLang="zh-CN" dirty="0" smtClean="0">
              <a:solidFill>
                <a:schemeClr val="accent2"/>
              </a:solidFill>
            </a:endParaRPr>
          </a:p>
          <a:p>
            <a:pPr>
              <a:buClr>
                <a:srgbClr val="FF0000"/>
              </a:buClr>
              <a:buFont typeface="Wingdings" panose="05000000000000000000" pitchFamily="2" charset="2"/>
              <a:buChar char="p"/>
            </a:pPr>
            <a:r>
              <a:rPr lang="zh-CN" altLang="en-US" dirty="0" smtClean="0">
                <a:solidFill>
                  <a:schemeClr val="accent2"/>
                </a:solidFill>
              </a:rPr>
              <a:t>一阶电路的零状态响应</a:t>
            </a:r>
            <a:endParaRPr lang="en-US" altLang="zh-CN" dirty="0" smtClean="0">
              <a:solidFill>
                <a:schemeClr val="accent2"/>
              </a:solidFill>
            </a:endParaRPr>
          </a:p>
          <a:p>
            <a:pPr>
              <a:buClr>
                <a:srgbClr val="FF0000"/>
              </a:buClr>
              <a:buFont typeface="Wingdings" panose="05000000000000000000" pitchFamily="2" charset="2"/>
              <a:buChar char="p"/>
            </a:pPr>
            <a:r>
              <a:rPr lang="zh-CN" altLang="en-US" dirty="0" smtClean="0">
                <a:solidFill>
                  <a:schemeClr val="accent2"/>
                </a:solidFill>
              </a:rPr>
              <a:t>一阶电路的全响应及三要素法</a:t>
            </a:r>
            <a:endParaRPr lang="zh-CN" altLang="en-US"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Rectangle 2"/>
          <p:cNvSpPr>
            <a:spLocks noGrp="1"/>
          </p:cNvSpPr>
          <p:nvPr>
            <p:ph type="title"/>
          </p:nvPr>
        </p:nvSpPr>
        <p:spPr/>
        <p:txBody>
          <a:bodyPr vert="horz" wrap="square" lIns="91440" tIns="45720" rIns="91440" bIns="45720" anchor="ctr"/>
          <a:lstStyle/>
          <a:p>
            <a:pPr eaLnBrk="1" hangingPunct="1"/>
            <a:r>
              <a:rPr lang="en-US" altLang="zh-CN" dirty="0" smtClean="0"/>
              <a:t>3.3.1</a:t>
            </a:r>
            <a:r>
              <a:rPr lang="en-US" altLang="zh-CN" dirty="0"/>
              <a:t>. RC</a:t>
            </a:r>
            <a:r>
              <a:rPr lang="zh-CN" altLang="en-US" dirty="0"/>
              <a:t>电路的零输入响应</a:t>
            </a:r>
          </a:p>
        </p:txBody>
      </p:sp>
      <p:sp>
        <p:nvSpPr>
          <p:cNvPr id="2663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39</a:t>
            </a:fld>
            <a:endParaRPr lang="zh-CN" altLang="en-US" sz="1600" b="1" dirty="0">
              <a:solidFill>
                <a:srgbClr val="FFFF00"/>
              </a:solidFill>
              <a:ea typeface="宋体" panose="02010600030101010101" pitchFamily="2" charset="-122"/>
            </a:endParaRPr>
          </a:p>
        </p:txBody>
      </p:sp>
      <p:sp>
        <p:nvSpPr>
          <p:cNvPr id="391171" name="Text Box 3"/>
          <p:cNvSpPr txBox="1"/>
          <p:nvPr/>
        </p:nvSpPr>
        <p:spPr>
          <a:xfrm>
            <a:off x="1979613" y="981075"/>
            <a:ext cx="5041900" cy="639763"/>
          </a:xfrm>
          <a:prstGeom prst="rect">
            <a:avLst/>
          </a:prstGeom>
          <a:noFill/>
          <a:ln w="9525">
            <a:noFill/>
          </a:ln>
        </p:spPr>
        <p:txBody>
          <a:bodyPr>
            <a:spAutoFit/>
          </a:bodyPr>
          <a:lstStyle/>
          <a:p>
            <a:pPr lvl="0" eaLnBrk="1" hangingPunct="1">
              <a:lnSpc>
                <a:spcPct val="150000"/>
              </a:lnSpc>
              <a:spcBef>
                <a:spcPct val="50000"/>
              </a:spcBef>
            </a:pPr>
            <a:r>
              <a:rPr lang="zh-CN" altLang="en-US" sz="2000"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得到图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电路的零输入响应为</a:t>
            </a:r>
            <a:r>
              <a:rPr lang="zh-CN" altLang="en-US" sz="2000" dirty="0">
                <a:latin typeface="Times New Roman" panose="02020603050405020304" pitchFamily="18" charset="0"/>
                <a:ea typeface="黑体" panose="02010609060101010101" pitchFamily="49" charset="-122"/>
              </a:rPr>
              <a:t>  </a:t>
            </a:r>
          </a:p>
        </p:txBody>
      </p:sp>
      <p:graphicFrame>
        <p:nvGraphicFramePr>
          <p:cNvPr id="391172" name="Object 4"/>
          <p:cNvGraphicFramePr/>
          <p:nvPr/>
        </p:nvGraphicFramePr>
        <p:xfrm>
          <a:off x="611188" y="1620838"/>
          <a:ext cx="4641850" cy="698500"/>
        </p:xfrm>
        <a:graphic>
          <a:graphicData uri="http://schemas.openxmlformats.org/presentationml/2006/ole">
            <mc:AlternateContent xmlns:mc="http://schemas.openxmlformats.org/markup-compatibility/2006">
              <mc:Choice xmlns:v="urn:schemas-microsoft-com:vml" Requires="v">
                <p:oleObj spid="_x0000_s26018" name="Equation" r:id="rId3" imgW="2106295" imgH="317500" progId="Equation.DSMT4">
                  <p:embed/>
                </p:oleObj>
              </mc:Choice>
              <mc:Fallback>
                <p:oleObj name="Equation" r:id="rId3" imgW="2106295" imgH="317500" progId="Equation.DSMT4">
                  <p:embed/>
                  <p:pic>
                    <p:nvPicPr>
                      <p:cNvPr id="0" name="图片 3176"/>
                      <p:cNvPicPr/>
                      <p:nvPr/>
                    </p:nvPicPr>
                    <p:blipFill>
                      <a:blip r:embed="rId4"/>
                      <a:stretch>
                        <a:fillRect/>
                      </a:stretch>
                    </p:blipFill>
                    <p:spPr>
                      <a:xfrm>
                        <a:off x="611188" y="1620838"/>
                        <a:ext cx="4641850" cy="698500"/>
                      </a:xfrm>
                      <a:prstGeom prst="rect">
                        <a:avLst/>
                      </a:prstGeom>
                      <a:solidFill>
                        <a:srgbClr val="FFFF99"/>
                      </a:solidFill>
                      <a:ln w="38100">
                        <a:noFill/>
                        <a:miter/>
                      </a:ln>
                    </p:spPr>
                  </p:pic>
                </p:oleObj>
              </mc:Fallback>
            </mc:AlternateContent>
          </a:graphicData>
        </a:graphic>
      </p:graphicFrame>
      <p:sp>
        <p:nvSpPr>
          <p:cNvPr id="391173" name="Text Box 5"/>
          <p:cNvSpPr txBox="1"/>
          <p:nvPr/>
        </p:nvSpPr>
        <p:spPr>
          <a:xfrm>
            <a:off x="395288" y="1117600"/>
            <a:ext cx="2160587" cy="457200"/>
          </a:xfrm>
          <a:prstGeom prst="rect">
            <a:avLst/>
          </a:prstGeom>
          <a:noFill/>
          <a:ln w="9525">
            <a:noFill/>
          </a:ln>
        </p:spPr>
        <p:txBody>
          <a:bodyPr>
            <a:spAutoFit/>
          </a:bodyPr>
          <a:lstStyle/>
          <a:p>
            <a:pPr lvl="0" eaLnBrk="1" hangingPunct="1"/>
            <a:r>
              <a:rPr lang="zh-CN" altLang="en-US" b="1" dirty="0">
                <a:latin typeface="Times New Roman" panose="02020603050405020304" pitchFamily="18" charset="0"/>
                <a:ea typeface="黑体" panose="02010609060101010101" pitchFamily="49" charset="-122"/>
              </a:rPr>
              <a:t>令 </a:t>
            </a:r>
            <a:r>
              <a:rPr lang="el-GR" altLang="zh-CN" b="1" i="1" dirty="0">
                <a:latin typeface="Times New Roman" panose="02020603050405020304" pitchFamily="18" charset="0"/>
                <a:ea typeface="Times New Roman" panose="02020603050405020304" pitchFamily="18" charset="0"/>
              </a:rPr>
              <a:t>τ</a:t>
            </a:r>
            <a:r>
              <a:rPr lang="en-US" altLang="zh-CN" b="1" dirty="0">
                <a:latin typeface="Times New Roman" panose="02020603050405020304" pitchFamily="18" charset="0"/>
                <a:ea typeface="Times New Roman" panose="02020603050405020304" pitchFamily="18" charset="0"/>
              </a:rPr>
              <a:t>=</a:t>
            </a:r>
            <a:r>
              <a:rPr lang="en-US" altLang="zh-CN" b="1" i="1" dirty="0">
                <a:latin typeface="Times New Roman" panose="02020603050405020304" pitchFamily="18" charset="0"/>
                <a:ea typeface="Times New Roman" panose="02020603050405020304" pitchFamily="18" charset="0"/>
              </a:rPr>
              <a:t>RC</a:t>
            </a:r>
            <a:endParaRPr lang="el-GR" altLang="zh-CN" b="1" i="1" dirty="0">
              <a:latin typeface="Times New Roman" panose="02020603050405020304" pitchFamily="18" charset="0"/>
              <a:ea typeface="Times New Roman" panose="02020603050405020304" pitchFamily="18" charset="0"/>
            </a:endParaRPr>
          </a:p>
        </p:txBody>
      </p:sp>
      <p:graphicFrame>
        <p:nvGraphicFramePr>
          <p:cNvPr id="391174" name="Object 6"/>
          <p:cNvGraphicFramePr/>
          <p:nvPr/>
        </p:nvGraphicFramePr>
        <p:xfrm>
          <a:off x="6516688" y="1268413"/>
          <a:ext cx="2141537" cy="1836737"/>
        </p:xfrm>
        <a:graphic>
          <a:graphicData uri="http://schemas.openxmlformats.org/presentationml/2006/ole">
            <mc:AlternateContent xmlns:mc="http://schemas.openxmlformats.org/markup-compatibility/2006">
              <mc:Choice xmlns:v="urn:schemas-microsoft-com:vml" Requires="v">
                <p:oleObj spid="_x0000_s26019" r:id="rId5" imgW="1264285" imgH="1084580" progId="Visio.Drawing.11">
                  <p:embed/>
                </p:oleObj>
              </mc:Choice>
              <mc:Fallback>
                <p:oleObj r:id="rId5" imgW="1264285" imgH="1084580" progId="Visio.Drawing.11">
                  <p:embed/>
                  <p:pic>
                    <p:nvPicPr>
                      <p:cNvPr id="0" name="图片 3195"/>
                      <p:cNvPicPr/>
                      <p:nvPr/>
                    </p:nvPicPr>
                    <p:blipFill>
                      <a:blip r:embed="rId6"/>
                      <a:stretch>
                        <a:fillRect/>
                      </a:stretch>
                    </p:blipFill>
                    <p:spPr>
                      <a:xfrm>
                        <a:off x="6516688" y="1268413"/>
                        <a:ext cx="2141537" cy="1836737"/>
                      </a:xfrm>
                      <a:prstGeom prst="rect">
                        <a:avLst/>
                      </a:prstGeom>
                      <a:noFill/>
                      <a:ln w="38100">
                        <a:noFill/>
                        <a:miter/>
                      </a:ln>
                    </p:spPr>
                  </p:pic>
                </p:oleObj>
              </mc:Fallback>
            </mc:AlternateContent>
          </a:graphicData>
        </a:graphic>
      </p:graphicFrame>
      <p:graphicFrame>
        <p:nvGraphicFramePr>
          <p:cNvPr id="391175" name="Object 7"/>
          <p:cNvGraphicFramePr/>
          <p:nvPr/>
        </p:nvGraphicFramePr>
        <p:xfrm>
          <a:off x="755650" y="2413000"/>
          <a:ext cx="3735388" cy="863600"/>
        </p:xfrm>
        <a:graphic>
          <a:graphicData uri="http://schemas.openxmlformats.org/presentationml/2006/ole">
            <mc:AlternateContent xmlns:mc="http://schemas.openxmlformats.org/markup-compatibility/2006">
              <mc:Choice xmlns:v="urn:schemas-microsoft-com:vml" Requires="v">
                <p:oleObj spid="_x0000_s26020" name="Equation" r:id="rId7" imgW="1866265" imgH="431800" progId="Equation.DSMT4">
                  <p:embed/>
                </p:oleObj>
              </mc:Choice>
              <mc:Fallback>
                <p:oleObj name="Equation" r:id="rId7" imgW="1866265" imgH="431800" progId="Equation.DSMT4">
                  <p:embed/>
                  <p:pic>
                    <p:nvPicPr>
                      <p:cNvPr id="0" name="图片 3186"/>
                      <p:cNvPicPr/>
                      <p:nvPr/>
                    </p:nvPicPr>
                    <p:blipFill>
                      <a:blip r:embed="rId8"/>
                      <a:stretch>
                        <a:fillRect/>
                      </a:stretch>
                    </p:blipFill>
                    <p:spPr>
                      <a:xfrm>
                        <a:off x="755650" y="2413000"/>
                        <a:ext cx="3735388" cy="863600"/>
                      </a:xfrm>
                      <a:prstGeom prst="rect">
                        <a:avLst/>
                      </a:prstGeom>
                      <a:noFill/>
                      <a:ln w="38100">
                        <a:noFill/>
                        <a:miter/>
                      </a:ln>
                    </p:spPr>
                  </p:pic>
                </p:oleObj>
              </mc:Fallback>
            </mc:AlternateContent>
          </a:graphicData>
        </a:graphic>
      </p:graphicFrame>
      <p:sp>
        <p:nvSpPr>
          <p:cNvPr id="391176" name="Rectangle 8"/>
          <p:cNvSpPr/>
          <p:nvPr/>
        </p:nvSpPr>
        <p:spPr>
          <a:xfrm>
            <a:off x="755650" y="4005263"/>
            <a:ext cx="3670300" cy="457200"/>
          </a:xfrm>
          <a:prstGeom prst="rect">
            <a:avLst/>
          </a:prstGeom>
          <a:noFill/>
          <a:ln w="9525">
            <a:noFill/>
          </a:ln>
        </p:spPr>
        <p:txBody>
          <a:bodyPr wrap="non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sym typeface="Symbol" panose="05050102010706020507" pitchFamily="18" charset="2"/>
              </a:rPr>
              <a:t>称为一阶电路的时间常数</a:t>
            </a:r>
          </a:p>
        </p:txBody>
      </p:sp>
      <p:sp>
        <p:nvSpPr>
          <p:cNvPr id="391177" name="Text Box 9"/>
          <p:cNvSpPr txBox="1"/>
          <p:nvPr/>
        </p:nvSpPr>
        <p:spPr>
          <a:xfrm>
            <a:off x="684213" y="4652963"/>
            <a:ext cx="4164012" cy="457200"/>
          </a:xfrm>
          <a:prstGeom prst="rect">
            <a:avLst/>
          </a:prstGeom>
          <a:noFill/>
          <a:ln w="9525">
            <a:noFill/>
          </a:ln>
        </p:spPr>
        <p:txBody>
          <a:bodyPr wrap="none">
            <a:spAutoFit/>
          </a:bodyPr>
          <a:lstStyle/>
          <a:p>
            <a:pPr lvl="0" eaLnBrk="1" hangingPunct="1">
              <a:spcBef>
                <a:spcPct val="50000"/>
              </a:spcBef>
            </a:pPr>
            <a:r>
              <a:rPr lang="en-US" altLang="zh-CN" dirty="0">
                <a:latin typeface="Times New Roman" panose="02020603050405020304" pitchFamily="18" charset="0"/>
                <a:ea typeface="黑体" panose="02010609060101010101" pitchFamily="49" charset="-122"/>
              </a:rPr>
              <a:t>I)</a:t>
            </a:r>
            <a:r>
              <a:rPr lang="el-GR" altLang="zh-CN" b="1" i="1" dirty="0">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Times New Roman" panose="02020603050405020304" pitchFamily="18" charset="0"/>
              </a:rPr>
              <a:t>具有时间的量纲，单位是</a:t>
            </a:r>
            <a:r>
              <a:rPr lang="en-US" altLang="zh-CN" b="1" dirty="0">
                <a:latin typeface="Times New Roman" panose="02020603050405020304" pitchFamily="18" charset="0"/>
                <a:ea typeface="Times New Roman" panose="02020603050405020304" pitchFamily="18" charset="0"/>
              </a:rPr>
              <a:t>s</a:t>
            </a:r>
            <a:endParaRPr lang="el-GR" altLang="zh-CN" b="1" dirty="0">
              <a:latin typeface="Times New Roman" panose="02020603050405020304" pitchFamily="18" charset="0"/>
              <a:ea typeface="Times New Roman" panose="02020603050405020304" pitchFamily="18" charset="0"/>
            </a:endParaRPr>
          </a:p>
        </p:txBody>
      </p:sp>
      <p:graphicFrame>
        <p:nvGraphicFramePr>
          <p:cNvPr id="391178" name="Object 10"/>
          <p:cNvGraphicFramePr/>
          <p:nvPr/>
        </p:nvGraphicFramePr>
        <p:xfrm>
          <a:off x="2051050" y="3357563"/>
          <a:ext cx="3178175" cy="533400"/>
        </p:xfrm>
        <a:graphic>
          <a:graphicData uri="http://schemas.openxmlformats.org/presentationml/2006/ole">
            <mc:AlternateContent xmlns:mc="http://schemas.openxmlformats.org/markup-compatibility/2006">
              <mc:Choice xmlns:v="urn:schemas-microsoft-com:vml" Requires="v">
                <p:oleObj spid="_x0000_s26021" r:id="rId9" imgW="1447165" imgH="241300" progId="Equation.3">
                  <p:embed/>
                </p:oleObj>
              </mc:Choice>
              <mc:Fallback>
                <p:oleObj r:id="rId9" imgW="1447165" imgH="241300" progId="Equation.3">
                  <p:embed/>
                  <p:pic>
                    <p:nvPicPr>
                      <p:cNvPr id="0" name="图片 3193"/>
                      <p:cNvPicPr/>
                      <p:nvPr/>
                    </p:nvPicPr>
                    <p:blipFill>
                      <a:blip r:embed="rId10">
                        <a:clrChange>
                          <a:clrFrom>
                            <a:srgbClr val="000000"/>
                          </a:clrFrom>
                          <a:clrTo>
                            <a:srgbClr val="000000"/>
                          </a:clrTo>
                        </a:clrChange>
                      </a:blip>
                      <a:stretch>
                        <a:fillRect/>
                      </a:stretch>
                    </p:blipFill>
                    <p:spPr>
                      <a:xfrm>
                        <a:off x="2051050" y="3357563"/>
                        <a:ext cx="3178175" cy="533400"/>
                      </a:xfrm>
                      <a:prstGeom prst="rect">
                        <a:avLst/>
                      </a:prstGeom>
                      <a:noFill/>
                      <a:ln w="38100">
                        <a:noFill/>
                        <a:miter/>
                      </a:ln>
                    </p:spPr>
                  </p:pic>
                </p:oleObj>
              </mc:Fallback>
            </mc:AlternateContent>
          </a:graphicData>
        </a:graphic>
      </p:graphicFrame>
      <p:sp>
        <p:nvSpPr>
          <p:cNvPr id="391179" name="Text Box 11"/>
          <p:cNvSpPr txBox="1"/>
          <p:nvPr/>
        </p:nvSpPr>
        <p:spPr>
          <a:xfrm>
            <a:off x="395288" y="3430588"/>
            <a:ext cx="1357312"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当</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el-GR" altLang="zh-CN" b="1" i="1" dirty="0">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Times New Roman" panose="02020603050405020304" pitchFamily="18" charset="0"/>
              </a:rPr>
              <a:t>时</a:t>
            </a:r>
            <a:endParaRPr lang="zh-CN" altLang="el-GR" dirty="0">
              <a:latin typeface="Times New Roman" panose="02020603050405020304" pitchFamily="18" charset="0"/>
              <a:ea typeface="Times New Roman" panose="02020603050405020304" pitchFamily="18" charset="0"/>
            </a:endParaRPr>
          </a:p>
        </p:txBody>
      </p:sp>
      <p:graphicFrame>
        <p:nvGraphicFramePr>
          <p:cNvPr id="391180" name="Object 12"/>
          <p:cNvGraphicFramePr/>
          <p:nvPr/>
        </p:nvGraphicFramePr>
        <p:xfrm>
          <a:off x="5622925" y="3476625"/>
          <a:ext cx="3192463" cy="2030413"/>
        </p:xfrm>
        <a:graphic>
          <a:graphicData uri="http://schemas.openxmlformats.org/presentationml/2006/ole">
            <mc:AlternateContent xmlns:mc="http://schemas.openxmlformats.org/markup-compatibility/2006">
              <mc:Choice xmlns:v="urn:schemas-microsoft-com:vml" Requires="v">
                <p:oleObj spid="_x0000_s26022" r:id="rId11" imgW="3764915" imgH="2393315" progId="Visio.Drawing.11">
                  <p:embed/>
                </p:oleObj>
              </mc:Choice>
              <mc:Fallback>
                <p:oleObj r:id="rId11" imgW="3764915" imgH="2393315" progId="Visio.Drawing.11">
                  <p:embed/>
                  <p:pic>
                    <p:nvPicPr>
                      <p:cNvPr id="0" name="图片 3188"/>
                      <p:cNvPicPr/>
                      <p:nvPr/>
                    </p:nvPicPr>
                    <p:blipFill>
                      <a:blip r:embed="rId12"/>
                      <a:stretch>
                        <a:fillRect/>
                      </a:stretch>
                    </p:blipFill>
                    <p:spPr>
                      <a:xfrm>
                        <a:off x="5622925" y="3476625"/>
                        <a:ext cx="3192463" cy="2030413"/>
                      </a:xfrm>
                      <a:prstGeom prst="rect">
                        <a:avLst/>
                      </a:prstGeom>
                      <a:noFill/>
                      <a:ln w="38100">
                        <a:noFill/>
                        <a:miter/>
                      </a:ln>
                    </p:spPr>
                  </p:pic>
                </p:oleObj>
              </mc:Fallback>
            </mc:AlternateContent>
          </a:graphicData>
        </a:graphic>
      </p:graphicFrame>
      <p:cxnSp>
        <p:nvCxnSpPr>
          <p:cNvPr id="3" name="直接连接符 2"/>
          <p:cNvCxnSpPr/>
          <p:nvPr/>
        </p:nvCxnSpPr>
        <p:spPr>
          <a:xfrm>
            <a:off x="3635896" y="1844824"/>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1174"/>
                                        </p:tgtEl>
                                        <p:attrNameLst>
                                          <p:attrName>style.visibility</p:attrName>
                                        </p:attrNameLst>
                                      </p:cBhvr>
                                      <p:to>
                                        <p:strVal val="visible"/>
                                      </p:to>
                                    </p:set>
                                    <p:animEffect transition="in" filter="wipe(left)">
                                      <p:cBhvr>
                                        <p:cTn id="7" dur="1000"/>
                                        <p:tgtEl>
                                          <p:spTgt spid="3911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1173"/>
                                        </p:tgtEl>
                                        <p:attrNameLst>
                                          <p:attrName>style.visibility</p:attrName>
                                        </p:attrNameLst>
                                      </p:cBhvr>
                                      <p:to>
                                        <p:strVal val="visible"/>
                                      </p:to>
                                    </p:set>
                                    <p:animEffect transition="in" filter="wipe(left)">
                                      <p:cBhvr>
                                        <p:cTn id="12" dur="500"/>
                                        <p:tgtEl>
                                          <p:spTgt spid="391173"/>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91171">
                                            <p:txEl>
                                              <p:pRg st="0" end="0"/>
                                            </p:txEl>
                                          </p:spTgt>
                                        </p:tgtEl>
                                        <p:attrNameLst>
                                          <p:attrName>style.visibility</p:attrName>
                                        </p:attrNameLst>
                                      </p:cBhvr>
                                      <p:to>
                                        <p:strVal val="visible"/>
                                      </p:to>
                                    </p:set>
                                    <p:animEffect transition="in" filter="dissolve">
                                      <p:cBhvr>
                                        <p:cTn id="16" dur="500"/>
                                        <p:tgtEl>
                                          <p:spTgt spid="391171">
                                            <p:txEl>
                                              <p:pRg st="0" end="0"/>
                                            </p:txEl>
                                          </p:spTgt>
                                        </p:tgtEl>
                                      </p:cBhvr>
                                    </p:animEffect>
                                  </p:childTnLst>
                                </p:cTn>
                              </p:par>
                            </p:childTnLst>
                          </p:cTn>
                        </p:par>
                        <p:par>
                          <p:cTn id="17" fill="hold">
                            <p:stCondLst>
                              <p:cond delay="1000"/>
                            </p:stCondLst>
                            <p:childTnLst>
                              <p:par>
                                <p:cTn id="18" presetID="9" presetClass="entr" presetSubtype="0" fill="hold" nodeType="afterEffect">
                                  <p:stCondLst>
                                    <p:cond delay="0"/>
                                  </p:stCondLst>
                                  <p:childTnLst>
                                    <p:set>
                                      <p:cBhvr>
                                        <p:cTn id="19" dur="1" fill="hold">
                                          <p:stCondLst>
                                            <p:cond delay="0"/>
                                          </p:stCondLst>
                                        </p:cTn>
                                        <p:tgtEl>
                                          <p:spTgt spid="391172"/>
                                        </p:tgtEl>
                                        <p:attrNameLst>
                                          <p:attrName>style.visibility</p:attrName>
                                        </p:attrNameLst>
                                      </p:cBhvr>
                                      <p:to>
                                        <p:strVal val="visible"/>
                                      </p:to>
                                    </p:set>
                                    <p:animEffect transition="in" filter="dissolve">
                                      <p:cBhvr>
                                        <p:cTn id="20" dur="1000"/>
                                        <p:tgtEl>
                                          <p:spTgt spid="391172"/>
                                        </p:tgtEl>
                                      </p:cBhvr>
                                    </p:animEffect>
                                  </p:childTnLst>
                                </p:cTn>
                              </p:par>
                            </p:childTnLst>
                          </p:cTn>
                        </p:par>
                        <p:par>
                          <p:cTn id="21" fill="hold">
                            <p:stCondLst>
                              <p:cond delay="2000"/>
                            </p:stCondLst>
                            <p:childTnLst>
                              <p:par>
                                <p:cTn id="22" presetID="9" presetClass="entr" presetSubtype="0" fill="hold" nodeType="afterEffect">
                                  <p:stCondLst>
                                    <p:cond delay="0"/>
                                  </p:stCondLst>
                                  <p:childTnLst>
                                    <p:set>
                                      <p:cBhvr>
                                        <p:cTn id="23" dur="1" fill="hold">
                                          <p:stCondLst>
                                            <p:cond delay="0"/>
                                          </p:stCondLst>
                                        </p:cTn>
                                        <p:tgtEl>
                                          <p:spTgt spid="391180"/>
                                        </p:tgtEl>
                                        <p:attrNameLst>
                                          <p:attrName>style.visibility</p:attrName>
                                        </p:attrNameLst>
                                      </p:cBhvr>
                                      <p:to>
                                        <p:strVal val="visible"/>
                                      </p:to>
                                    </p:set>
                                    <p:animEffect transition="in" filter="dissolve">
                                      <p:cBhvr>
                                        <p:cTn id="24" dur="500"/>
                                        <p:tgtEl>
                                          <p:spTgt spid="39118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91175"/>
                                        </p:tgtEl>
                                        <p:attrNameLst>
                                          <p:attrName>style.visibility</p:attrName>
                                        </p:attrNameLst>
                                      </p:cBhvr>
                                      <p:to>
                                        <p:strVal val="visible"/>
                                      </p:to>
                                    </p:set>
                                    <p:animEffect transition="in" filter="wipe(left)">
                                      <p:cBhvr>
                                        <p:cTn id="29" dur="500"/>
                                        <p:tgtEl>
                                          <p:spTgt spid="391175"/>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91179"/>
                                        </p:tgtEl>
                                        <p:attrNameLst>
                                          <p:attrName>style.visibility</p:attrName>
                                        </p:attrNameLst>
                                      </p:cBhvr>
                                      <p:to>
                                        <p:strVal val="visible"/>
                                      </p:to>
                                    </p:set>
                                    <p:animEffect transition="in" filter="dissolve">
                                      <p:cBhvr>
                                        <p:cTn id="34" dur="1000"/>
                                        <p:tgtEl>
                                          <p:spTgt spid="391179"/>
                                        </p:tgtEl>
                                      </p:cBhvr>
                                    </p:animEffect>
                                  </p:childTnLst>
                                </p:cTn>
                              </p:par>
                            </p:childTnLst>
                          </p:cTn>
                        </p:par>
                        <p:par>
                          <p:cTn id="35" fill="hold">
                            <p:stCondLst>
                              <p:cond delay="1000"/>
                            </p:stCondLst>
                            <p:childTnLst>
                              <p:par>
                                <p:cTn id="36" presetID="9" presetClass="entr" presetSubtype="0" fill="hold" nodeType="afterEffect">
                                  <p:stCondLst>
                                    <p:cond delay="0"/>
                                  </p:stCondLst>
                                  <p:childTnLst>
                                    <p:set>
                                      <p:cBhvr>
                                        <p:cTn id="37" dur="1" fill="hold">
                                          <p:stCondLst>
                                            <p:cond delay="0"/>
                                          </p:stCondLst>
                                        </p:cTn>
                                        <p:tgtEl>
                                          <p:spTgt spid="391178"/>
                                        </p:tgtEl>
                                        <p:attrNameLst>
                                          <p:attrName>style.visibility</p:attrName>
                                        </p:attrNameLst>
                                      </p:cBhvr>
                                      <p:to>
                                        <p:strVal val="visible"/>
                                      </p:to>
                                    </p:set>
                                    <p:animEffect transition="in" filter="dissolve">
                                      <p:cBhvr>
                                        <p:cTn id="38" dur="500"/>
                                        <p:tgtEl>
                                          <p:spTgt spid="391178"/>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391176"/>
                                        </p:tgtEl>
                                        <p:attrNameLst>
                                          <p:attrName>style.visibility</p:attrName>
                                        </p:attrNameLst>
                                      </p:cBhvr>
                                      <p:to>
                                        <p:strVal val="visible"/>
                                      </p:to>
                                    </p:set>
                                    <p:animEffect transition="in" filter="wipe(left)">
                                      <p:cBhvr>
                                        <p:cTn id="42" dur="500"/>
                                        <p:tgtEl>
                                          <p:spTgt spid="391176"/>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91177"/>
                                        </p:tgtEl>
                                        <p:attrNameLst>
                                          <p:attrName>style.visibility</p:attrName>
                                        </p:attrNameLst>
                                      </p:cBhvr>
                                      <p:to>
                                        <p:strVal val="visible"/>
                                      </p:to>
                                    </p:set>
                                    <p:animEffect transition="in" filter="wipe(left)">
                                      <p:cBhvr>
                                        <p:cTn id="47" dur="500"/>
                                        <p:tgtEl>
                                          <p:spTgt spid="391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71" grpId="0" build="p"/>
      <p:bldP spid="391173" grpId="0"/>
      <p:bldP spid="391176" grpId="0"/>
      <p:bldP spid="391177" grpId="0"/>
      <p:bldP spid="39117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66" name="Rectangle 2"/>
          <p:cNvSpPr>
            <a:spLocks noGrp="1"/>
          </p:cNvSpPr>
          <p:nvPr>
            <p:ph type="title"/>
          </p:nvPr>
        </p:nvSpPr>
        <p:spPr/>
        <p:txBody>
          <a:bodyPr vert="horz" wrap="square" lIns="91440" tIns="45720" rIns="91440" bIns="45720" anchor="ctr"/>
          <a:lstStyle/>
          <a:p>
            <a:pPr eaLnBrk="1" hangingPunct="1"/>
            <a:r>
              <a:rPr lang="en-US" altLang="zh-CN" dirty="0" smtClean="0"/>
              <a:t>3.3.1</a:t>
            </a:r>
            <a:r>
              <a:rPr lang="en-US" altLang="zh-CN" dirty="0"/>
              <a:t>. RC</a:t>
            </a:r>
            <a:r>
              <a:rPr lang="zh-CN" altLang="en-US" dirty="0"/>
              <a:t>电路的零输入响应</a:t>
            </a:r>
          </a:p>
        </p:txBody>
      </p:sp>
      <p:sp>
        <p:nvSpPr>
          <p:cNvPr id="2766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40</a:t>
            </a:fld>
            <a:endParaRPr lang="zh-CN" altLang="en-US" sz="1600" b="1" dirty="0">
              <a:solidFill>
                <a:srgbClr val="FFFF00"/>
              </a:solidFill>
              <a:ea typeface="宋体" panose="02010600030101010101" pitchFamily="2" charset="-122"/>
            </a:endParaRPr>
          </a:p>
        </p:txBody>
      </p:sp>
      <p:sp>
        <p:nvSpPr>
          <p:cNvPr id="392195" name="Rectangle 3"/>
          <p:cNvSpPr/>
          <p:nvPr/>
        </p:nvSpPr>
        <p:spPr>
          <a:xfrm>
            <a:off x="323850" y="1093788"/>
            <a:ext cx="4608513" cy="822325"/>
          </a:xfrm>
          <a:prstGeom prst="rect">
            <a:avLst/>
          </a:prstGeom>
          <a:noFill/>
          <a:ln w="9525">
            <a:noFill/>
          </a:ln>
        </p:spPr>
        <p:txBody>
          <a:bodyPr lIns="90000" tIns="46800" rIns="90000" bIns="46800" anchor="ctr">
            <a:spAutoFit/>
          </a:bodyPr>
          <a:lstStyle/>
          <a:p>
            <a:pPr lvl="0" algn="ctr" eaLnBrk="1" hangingPunct="1"/>
            <a:r>
              <a:rPr lang="en-US" altLang="zh-CN" dirty="0">
                <a:latin typeface="Times New Roman" panose="02020603050405020304" pitchFamily="18" charset="0"/>
                <a:ea typeface="黑体" panose="02010609060101010101" pitchFamily="49" charset="-122"/>
                <a:sym typeface="Symbol" panose="05050102010706020507" pitchFamily="18" charset="2"/>
              </a:rPr>
              <a:t>II) </a:t>
            </a:r>
            <a:r>
              <a:rPr lang="zh-CN" altLang="en-US" dirty="0">
                <a:latin typeface="Times New Roman" panose="02020603050405020304" pitchFamily="18" charset="0"/>
                <a:ea typeface="黑体" panose="02010609060101010101" pitchFamily="49" charset="-122"/>
                <a:sym typeface="Symbol" panose="05050102010706020507" pitchFamily="18" charset="2"/>
              </a:rPr>
              <a:t>时间常数</a:t>
            </a:r>
            <a:r>
              <a:rPr lang="zh-CN" altLang="en-US" i="1" dirty="0">
                <a:latin typeface="Times New Roman" panose="02020603050405020304" pitchFamily="18" charset="0"/>
                <a:ea typeface="黑体" panose="02010609060101010101" pitchFamily="49" charset="-122"/>
                <a:sym typeface="Symbol" panose="05050102010706020507" pitchFamily="18" charset="2"/>
              </a:rPr>
              <a:t></a:t>
            </a:r>
            <a:r>
              <a:rPr lang="zh-CN" altLang="en-US" dirty="0">
                <a:latin typeface="Times New Roman" panose="02020603050405020304" pitchFamily="18" charset="0"/>
                <a:ea typeface="黑体" panose="02010609060101010101" pitchFamily="49" charset="-122"/>
                <a:sym typeface="Symbol" panose="05050102010706020507" pitchFamily="18" charset="2"/>
              </a:rPr>
              <a:t> 的大小反映了电路过渡过程时间的长短</a:t>
            </a:r>
          </a:p>
        </p:txBody>
      </p:sp>
      <p:sp>
        <p:nvSpPr>
          <p:cNvPr id="392196" name="Text Box 4"/>
          <p:cNvSpPr txBox="1"/>
          <p:nvPr/>
        </p:nvSpPr>
        <p:spPr>
          <a:xfrm>
            <a:off x="323850" y="1916113"/>
            <a:ext cx="3133725" cy="457200"/>
          </a:xfrm>
          <a:prstGeom prst="rect">
            <a:avLst/>
          </a:prstGeom>
          <a:noFill/>
          <a:ln w="9525">
            <a:noFill/>
          </a:ln>
        </p:spPr>
        <p:txBody>
          <a:bodyPr wrap="none" lIns="90000" tIns="46800" rIns="90000" bIns="46800" anchor="ctr">
            <a:spAutoFit/>
          </a:bodyPr>
          <a:lstStyle/>
          <a:p>
            <a:pPr lvl="0" eaLnBrk="1" hangingPunct="1"/>
            <a:r>
              <a:rPr lang="zh-CN" altLang="en-US" i="1" dirty="0">
                <a:latin typeface="Times New Roman" panose="02020603050405020304" pitchFamily="18" charset="0"/>
                <a:ea typeface="黑体" panose="02010609060101010101" pitchFamily="49" charset="-122"/>
                <a:sym typeface="Symbol" panose="05050102010706020507" pitchFamily="18" charset="2"/>
              </a:rPr>
              <a:t></a:t>
            </a:r>
            <a:r>
              <a:rPr lang="zh-CN" altLang="en-US" dirty="0">
                <a:latin typeface="Times New Roman" panose="02020603050405020304" pitchFamily="18" charset="0"/>
                <a:ea typeface="黑体" panose="02010609060101010101" pitchFamily="49" charset="-122"/>
                <a:sym typeface="Symbol" panose="05050102010706020507" pitchFamily="18" charset="2"/>
              </a:rPr>
              <a:t> 大</a:t>
            </a:r>
            <a:r>
              <a:rPr lang="zh-CN" altLang="en-US" dirty="0">
                <a:latin typeface="Times New Roman" panose="02020603050405020304" pitchFamily="18" charset="0"/>
                <a:ea typeface="Times New Roman" panose="02020603050405020304" pitchFamily="18" charset="0"/>
                <a:sym typeface="Symbol" panose="05050102010706020507" pitchFamily="18" charset="2"/>
              </a:rPr>
              <a:t>→</a:t>
            </a:r>
            <a:r>
              <a:rPr lang="zh-CN" altLang="en-US" dirty="0">
                <a:latin typeface="Times New Roman" panose="02020603050405020304" pitchFamily="18" charset="0"/>
                <a:ea typeface="黑体" panose="02010609060101010101" pitchFamily="49" charset="-122"/>
                <a:sym typeface="Symbol" panose="05050102010706020507" pitchFamily="18" charset="2"/>
              </a:rPr>
              <a:t>过渡过程时间长</a:t>
            </a:r>
          </a:p>
        </p:txBody>
      </p:sp>
      <p:sp>
        <p:nvSpPr>
          <p:cNvPr id="392197" name="Text Box 5"/>
          <p:cNvSpPr txBox="1"/>
          <p:nvPr/>
        </p:nvSpPr>
        <p:spPr>
          <a:xfrm>
            <a:off x="323850" y="2349500"/>
            <a:ext cx="3133725" cy="457200"/>
          </a:xfrm>
          <a:prstGeom prst="rect">
            <a:avLst/>
          </a:prstGeom>
          <a:noFill/>
          <a:ln w="9525">
            <a:noFill/>
          </a:ln>
        </p:spPr>
        <p:txBody>
          <a:bodyPr wrap="none" lIns="90000" tIns="46800" rIns="90000" bIns="46800" anchor="ctr">
            <a:spAutoFit/>
          </a:bodyPr>
          <a:lstStyle/>
          <a:p>
            <a:pPr lvl="0" eaLnBrk="1" hangingPunct="1"/>
            <a:r>
              <a:rPr lang="zh-CN" altLang="en-US" i="1" dirty="0">
                <a:latin typeface="Times New Roman" panose="02020603050405020304" pitchFamily="18" charset="0"/>
                <a:ea typeface="黑体" panose="02010609060101010101" pitchFamily="49" charset="-122"/>
                <a:sym typeface="Symbol" panose="05050102010706020507" pitchFamily="18" charset="2"/>
              </a:rPr>
              <a:t> </a:t>
            </a:r>
            <a:r>
              <a:rPr lang="zh-CN" altLang="en-US" dirty="0">
                <a:latin typeface="Times New Roman" panose="02020603050405020304" pitchFamily="18" charset="0"/>
                <a:ea typeface="黑体" panose="02010609060101010101" pitchFamily="49" charset="-122"/>
                <a:sym typeface="Symbol" panose="05050102010706020507" pitchFamily="18" charset="2"/>
              </a:rPr>
              <a:t>小</a:t>
            </a:r>
            <a:r>
              <a:rPr lang="zh-CN" altLang="en-US" dirty="0">
                <a:latin typeface="Times New Roman" panose="02020603050405020304" pitchFamily="18" charset="0"/>
                <a:ea typeface="Times New Roman" panose="02020603050405020304" pitchFamily="18" charset="0"/>
                <a:sym typeface="Symbol" panose="05050102010706020507" pitchFamily="18" charset="2"/>
              </a:rPr>
              <a:t>→</a:t>
            </a:r>
            <a:r>
              <a:rPr lang="zh-CN" altLang="en-US" dirty="0">
                <a:latin typeface="Times New Roman" panose="02020603050405020304" pitchFamily="18" charset="0"/>
                <a:ea typeface="黑体" panose="02010609060101010101" pitchFamily="49" charset="-122"/>
                <a:sym typeface="Symbol" panose="05050102010706020507" pitchFamily="18" charset="2"/>
              </a:rPr>
              <a:t>过渡过程时间短</a:t>
            </a:r>
          </a:p>
        </p:txBody>
      </p:sp>
      <p:graphicFrame>
        <p:nvGraphicFramePr>
          <p:cNvPr id="392198" name="Object 6"/>
          <p:cNvGraphicFramePr/>
          <p:nvPr/>
        </p:nvGraphicFramePr>
        <p:xfrm>
          <a:off x="5549900" y="1038225"/>
          <a:ext cx="3192463" cy="2030413"/>
        </p:xfrm>
        <a:graphic>
          <a:graphicData uri="http://schemas.openxmlformats.org/presentationml/2006/ole">
            <mc:AlternateContent xmlns:mc="http://schemas.openxmlformats.org/markup-compatibility/2006">
              <mc:Choice xmlns:v="urn:schemas-microsoft-com:vml" Requires="v">
                <p:oleObj spid="_x0000_s97569" r:id="rId3" imgW="3764915" imgH="2393315" progId="Visio.Drawing.11">
                  <p:embed/>
                </p:oleObj>
              </mc:Choice>
              <mc:Fallback>
                <p:oleObj r:id="rId3" imgW="3764915" imgH="2393315" progId="Visio.Drawing.11">
                  <p:embed/>
                  <p:pic>
                    <p:nvPicPr>
                      <p:cNvPr id="0" name="图片 3187"/>
                      <p:cNvPicPr/>
                      <p:nvPr/>
                    </p:nvPicPr>
                    <p:blipFill>
                      <a:blip r:embed="rId4"/>
                      <a:stretch>
                        <a:fillRect/>
                      </a:stretch>
                    </p:blipFill>
                    <p:spPr>
                      <a:xfrm>
                        <a:off x="5549900" y="1038225"/>
                        <a:ext cx="3192463" cy="2030413"/>
                      </a:xfrm>
                      <a:prstGeom prst="rect">
                        <a:avLst/>
                      </a:prstGeom>
                      <a:noFill/>
                      <a:ln w="38100">
                        <a:noFill/>
                        <a:miter/>
                      </a:ln>
                    </p:spPr>
                  </p:pic>
                </p:oleObj>
              </mc:Fallback>
            </mc:AlternateContent>
          </a:graphicData>
        </a:graphic>
      </p:graphicFrame>
      <p:graphicFrame>
        <p:nvGraphicFramePr>
          <p:cNvPr id="392199" name="Object 7"/>
          <p:cNvGraphicFramePr/>
          <p:nvPr/>
        </p:nvGraphicFramePr>
        <p:xfrm>
          <a:off x="6443663" y="1350963"/>
          <a:ext cx="2371725" cy="1704975"/>
        </p:xfrm>
        <a:graphic>
          <a:graphicData uri="http://schemas.openxmlformats.org/presentationml/2006/ole">
            <mc:AlternateContent xmlns:mc="http://schemas.openxmlformats.org/markup-compatibility/2006">
              <mc:Choice xmlns:v="urn:schemas-microsoft-com:vml" Requires="v">
                <p:oleObj spid="_x0000_s97570" r:id="rId5" imgW="2797175" imgH="2016760" progId="Visio.Drawing.11">
                  <p:embed/>
                </p:oleObj>
              </mc:Choice>
              <mc:Fallback>
                <p:oleObj r:id="rId5" imgW="2797175" imgH="2016760" progId="Visio.Drawing.11">
                  <p:embed/>
                  <p:pic>
                    <p:nvPicPr>
                      <p:cNvPr id="0" name="图片 3190"/>
                      <p:cNvPicPr/>
                      <p:nvPr/>
                    </p:nvPicPr>
                    <p:blipFill>
                      <a:blip r:embed="rId6"/>
                      <a:stretch>
                        <a:fillRect/>
                      </a:stretch>
                    </p:blipFill>
                    <p:spPr>
                      <a:xfrm>
                        <a:off x="6443663" y="1350963"/>
                        <a:ext cx="2371725" cy="1704975"/>
                      </a:xfrm>
                      <a:prstGeom prst="rect">
                        <a:avLst/>
                      </a:prstGeom>
                      <a:noFill/>
                      <a:ln w="38100">
                        <a:noFill/>
                        <a:miter/>
                      </a:ln>
                    </p:spPr>
                  </p:pic>
                </p:oleObj>
              </mc:Fallback>
            </mc:AlternateContent>
          </a:graphicData>
        </a:graphic>
      </p:graphicFrame>
      <p:sp>
        <p:nvSpPr>
          <p:cNvPr id="392200" name="Text Box 8"/>
          <p:cNvSpPr txBox="1"/>
          <p:nvPr/>
        </p:nvSpPr>
        <p:spPr>
          <a:xfrm>
            <a:off x="3132138" y="2744788"/>
            <a:ext cx="2643187" cy="396875"/>
          </a:xfrm>
          <a:prstGeom prst="rect">
            <a:avLst/>
          </a:prstGeom>
          <a:noFill/>
          <a:ln w="9525">
            <a:noFill/>
          </a:ln>
        </p:spPr>
        <p:txBody>
          <a:bodyPr wrap="none">
            <a:spAutoFit/>
          </a:bodyPr>
          <a:lstStyle/>
          <a:p>
            <a:pPr lvl="0" eaLnBrk="1" hangingPunct="1"/>
            <a:r>
              <a:rPr lang="zh-CN" altLang="en-US" sz="2000" dirty="0">
                <a:latin typeface="Times New Roman" panose="02020603050405020304" pitchFamily="18" charset="0"/>
                <a:ea typeface="黑体" panose="02010609060101010101" pitchFamily="49" charset="-122"/>
              </a:rPr>
              <a:t>表</a:t>
            </a:r>
            <a:r>
              <a:rPr lang="en-US" altLang="zh-CN" sz="2000" dirty="0">
                <a:latin typeface="Times New Roman" panose="02020603050405020304" pitchFamily="18" charset="0"/>
                <a:ea typeface="黑体" panose="02010609060101010101" pitchFamily="49" charset="-122"/>
              </a:rPr>
              <a:t>1 </a:t>
            </a:r>
            <a:r>
              <a:rPr lang="en-US" altLang="zh-CN" sz="2000" i="1" dirty="0">
                <a:latin typeface="Times New Roman" panose="02020603050405020304" pitchFamily="18" charset="0"/>
                <a:ea typeface="黑体" panose="02010609060101010101" pitchFamily="49" charset="-122"/>
              </a:rPr>
              <a:t>u</a:t>
            </a:r>
            <a:r>
              <a:rPr lang="en-US" altLang="zh-CN" sz="2000" baseline="-25000" dirty="0">
                <a:latin typeface="Times New Roman" panose="02020603050405020304" pitchFamily="18" charset="0"/>
                <a:ea typeface="黑体" panose="02010609060101010101" pitchFamily="49" charset="-122"/>
              </a:rPr>
              <a:t>C</a:t>
            </a:r>
            <a:r>
              <a:rPr lang="zh-CN" altLang="en-US" sz="2000" dirty="0">
                <a:latin typeface="Times New Roman" panose="02020603050405020304" pitchFamily="18" charset="0"/>
                <a:ea typeface="黑体" panose="02010609060101010101" pitchFamily="49" charset="-122"/>
              </a:rPr>
              <a:t>随时间衰减进度</a:t>
            </a:r>
          </a:p>
        </p:txBody>
      </p:sp>
      <p:grpSp>
        <p:nvGrpSpPr>
          <p:cNvPr id="2" name="Group 9"/>
          <p:cNvGrpSpPr/>
          <p:nvPr/>
        </p:nvGrpSpPr>
        <p:grpSpPr>
          <a:xfrm>
            <a:off x="539750" y="3284538"/>
            <a:ext cx="8267700" cy="1530350"/>
            <a:chOff x="252" y="2091"/>
            <a:chExt cx="5299" cy="1206"/>
          </a:xfrm>
        </p:grpSpPr>
        <p:sp>
          <p:nvSpPr>
            <p:cNvPr id="392202" name="Text Box 10"/>
            <p:cNvSpPr txBox="1">
              <a:spLocks noChangeArrowheads="1"/>
            </p:cNvSpPr>
            <p:nvPr/>
          </p:nvSpPr>
          <p:spPr bwMode="auto">
            <a:xfrm>
              <a:off x="484" y="2121"/>
              <a:ext cx="172" cy="36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0" i="1"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t</a:t>
              </a:r>
              <a:endParaRPr kumimoji="1" lang="en-US" altLang="zh-CN" sz="2400" b="0"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27652" name="Object 11"/>
            <p:cNvGraphicFramePr/>
            <p:nvPr/>
          </p:nvGraphicFramePr>
          <p:xfrm>
            <a:off x="1279" y="2160"/>
            <a:ext cx="247" cy="273"/>
          </p:xfrm>
          <a:graphic>
            <a:graphicData uri="http://schemas.openxmlformats.org/presentationml/2006/ole">
              <mc:AlternateContent xmlns:mc="http://schemas.openxmlformats.org/markup-compatibility/2006">
                <mc:Choice xmlns:v="urn:schemas-microsoft-com:vml" Requires="v">
                  <p:oleObj spid="_x0000_s97571" r:id="rId7" imgW="127000" imgH="139700" progId="Equation.3">
                    <p:embed/>
                  </p:oleObj>
                </mc:Choice>
                <mc:Fallback>
                  <p:oleObj r:id="rId7" imgW="127000" imgH="139700" progId="Equation.3">
                    <p:embed/>
                    <p:pic>
                      <p:nvPicPr>
                        <p:cNvPr id="0" name="图片 3196"/>
                        <p:cNvPicPr/>
                        <p:nvPr/>
                      </p:nvPicPr>
                      <p:blipFill>
                        <a:blip r:embed="rId8">
                          <a:clrChange>
                            <a:clrFrom>
                              <a:srgbClr val="000000"/>
                            </a:clrFrom>
                            <a:clrTo>
                              <a:srgbClr val="000000"/>
                            </a:clrTo>
                          </a:clrChange>
                        </a:blip>
                        <a:stretch>
                          <a:fillRect/>
                        </a:stretch>
                      </p:blipFill>
                      <p:spPr>
                        <a:xfrm>
                          <a:off x="1279" y="2160"/>
                          <a:ext cx="247" cy="273"/>
                        </a:xfrm>
                        <a:prstGeom prst="rect">
                          <a:avLst/>
                        </a:prstGeom>
                        <a:noFill/>
                        <a:ln w="38100">
                          <a:noFill/>
                          <a:miter/>
                        </a:ln>
                      </p:spPr>
                    </p:pic>
                  </p:oleObj>
                </mc:Fallback>
              </mc:AlternateContent>
            </a:graphicData>
          </a:graphic>
        </p:graphicFrame>
        <p:graphicFrame>
          <p:nvGraphicFramePr>
            <p:cNvPr id="27653" name="Object 12"/>
            <p:cNvGraphicFramePr/>
            <p:nvPr/>
          </p:nvGraphicFramePr>
          <p:xfrm>
            <a:off x="464" y="2832"/>
            <a:ext cx="332" cy="432"/>
          </p:xfrm>
          <a:graphic>
            <a:graphicData uri="http://schemas.openxmlformats.org/presentationml/2006/ole">
              <mc:AlternateContent xmlns:mc="http://schemas.openxmlformats.org/markup-compatibility/2006">
                <mc:Choice xmlns:v="urn:schemas-microsoft-com:vml" Requires="v">
                  <p:oleObj spid="_x0000_s97572" r:id="rId9" imgW="190500" imgH="228600" progId="Equation.3">
                    <p:embed/>
                  </p:oleObj>
                </mc:Choice>
                <mc:Fallback>
                  <p:oleObj r:id="rId9" imgW="190500" imgH="228600" progId="Equation.3">
                    <p:embed/>
                    <p:pic>
                      <p:nvPicPr>
                        <p:cNvPr id="0" name="图片 3194"/>
                        <p:cNvPicPr/>
                        <p:nvPr/>
                      </p:nvPicPr>
                      <p:blipFill>
                        <a:blip r:embed="rId10">
                          <a:clrChange>
                            <a:clrFrom>
                              <a:srgbClr val="000000"/>
                            </a:clrFrom>
                            <a:clrTo>
                              <a:srgbClr val="006600"/>
                            </a:clrTo>
                          </a:clrChange>
                        </a:blip>
                        <a:stretch>
                          <a:fillRect/>
                        </a:stretch>
                      </p:blipFill>
                      <p:spPr>
                        <a:xfrm>
                          <a:off x="464" y="2832"/>
                          <a:ext cx="332" cy="432"/>
                        </a:xfrm>
                        <a:prstGeom prst="rect">
                          <a:avLst/>
                        </a:prstGeom>
                        <a:noFill/>
                        <a:ln w="38100">
                          <a:noFill/>
                          <a:miter/>
                        </a:ln>
                      </p:spPr>
                    </p:pic>
                  </p:oleObj>
                </mc:Fallback>
              </mc:AlternateContent>
            </a:graphicData>
          </a:graphic>
        </p:graphicFrame>
        <p:sp>
          <p:nvSpPr>
            <p:cNvPr id="27676" name="Text Box 13"/>
            <p:cNvSpPr txBox="1"/>
            <p:nvPr/>
          </p:nvSpPr>
          <p:spPr>
            <a:xfrm>
              <a:off x="1044" y="2937"/>
              <a:ext cx="764" cy="36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宋体" panose="02010600030101010101" pitchFamily="2" charset="-122"/>
                </a:rPr>
                <a:t>0.368</a:t>
              </a: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0</a:t>
              </a:r>
            </a:p>
          </p:txBody>
        </p:sp>
        <p:sp>
          <p:nvSpPr>
            <p:cNvPr id="27677" name="Text Box 14"/>
            <p:cNvSpPr txBox="1"/>
            <p:nvPr/>
          </p:nvSpPr>
          <p:spPr>
            <a:xfrm>
              <a:off x="1793" y="2937"/>
              <a:ext cx="765" cy="36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宋体" panose="02010600030101010101" pitchFamily="2" charset="-122"/>
                </a:rPr>
                <a:t>0.135</a:t>
              </a: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0</a:t>
              </a:r>
            </a:p>
          </p:txBody>
        </p:sp>
        <p:sp>
          <p:nvSpPr>
            <p:cNvPr id="27678" name="Text Box 15"/>
            <p:cNvSpPr txBox="1"/>
            <p:nvPr/>
          </p:nvSpPr>
          <p:spPr>
            <a:xfrm>
              <a:off x="2542" y="2927"/>
              <a:ext cx="764" cy="360"/>
            </a:xfrm>
            <a:prstGeom prst="rect">
              <a:avLst/>
            </a:prstGeom>
            <a:noFill/>
            <a:ln w="9525">
              <a:noFill/>
            </a:ln>
          </p:spPr>
          <p:txBody>
            <a:bodyPr wrap="none">
              <a:spAutoFit/>
            </a:bodyPr>
            <a:lstStyle/>
            <a:p>
              <a:pPr lvl="0" eaLnBrk="1" hangingPunct="1">
                <a:spcBef>
                  <a:spcPct val="50000"/>
                </a:spcBef>
              </a:pPr>
              <a:r>
                <a:rPr lang="en-US" altLang="zh-CN" b="1" dirty="0">
                  <a:solidFill>
                    <a:srgbClr val="CC0000"/>
                  </a:solidFill>
                  <a:latin typeface="Times New Roman" panose="02020603050405020304" pitchFamily="18" charset="0"/>
                  <a:ea typeface="宋体" panose="02010600030101010101" pitchFamily="2" charset="-122"/>
                </a:rPr>
                <a:t>0.050</a:t>
              </a:r>
              <a:r>
                <a:rPr lang="en-US" altLang="zh-CN" b="1" i="1" dirty="0">
                  <a:solidFill>
                    <a:srgbClr val="CC0000"/>
                  </a:solidFill>
                  <a:latin typeface="Times New Roman" panose="02020603050405020304" pitchFamily="18" charset="0"/>
                  <a:ea typeface="宋体" panose="02010600030101010101" pitchFamily="2" charset="-122"/>
                </a:rPr>
                <a:t>U</a:t>
              </a:r>
              <a:r>
                <a:rPr lang="en-US" altLang="zh-CN" b="1" baseline="-25000" dirty="0">
                  <a:solidFill>
                    <a:srgbClr val="CC0000"/>
                  </a:solidFill>
                  <a:latin typeface="Times New Roman" panose="02020603050405020304" pitchFamily="18" charset="0"/>
                  <a:ea typeface="宋体" panose="02010600030101010101" pitchFamily="2" charset="-122"/>
                </a:rPr>
                <a:t>0</a:t>
              </a:r>
            </a:p>
          </p:txBody>
        </p:sp>
        <p:sp>
          <p:nvSpPr>
            <p:cNvPr id="27679" name="Text Box 16"/>
            <p:cNvSpPr txBox="1"/>
            <p:nvPr/>
          </p:nvSpPr>
          <p:spPr>
            <a:xfrm>
              <a:off x="3288" y="2927"/>
              <a:ext cx="764" cy="36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宋体" panose="02010600030101010101" pitchFamily="2" charset="-122"/>
                </a:rPr>
                <a:t>0.018</a:t>
              </a: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0</a:t>
              </a:r>
            </a:p>
          </p:txBody>
        </p:sp>
        <p:sp>
          <p:nvSpPr>
            <p:cNvPr id="27680" name="Text Box 17"/>
            <p:cNvSpPr txBox="1"/>
            <p:nvPr/>
          </p:nvSpPr>
          <p:spPr>
            <a:xfrm>
              <a:off x="4037" y="2927"/>
              <a:ext cx="764" cy="360"/>
            </a:xfrm>
            <a:prstGeom prst="rect">
              <a:avLst/>
            </a:prstGeom>
            <a:noFill/>
            <a:ln w="9525">
              <a:noFill/>
            </a:ln>
          </p:spPr>
          <p:txBody>
            <a:bodyPr wrap="none">
              <a:spAutoFit/>
            </a:bodyPr>
            <a:lstStyle/>
            <a:p>
              <a:pPr lvl="0" eaLnBrk="1" hangingPunct="1">
                <a:spcBef>
                  <a:spcPct val="50000"/>
                </a:spcBef>
              </a:pPr>
              <a:r>
                <a:rPr lang="en-US" altLang="zh-CN" b="1" dirty="0">
                  <a:solidFill>
                    <a:srgbClr val="CC0000"/>
                  </a:solidFill>
                  <a:latin typeface="Times New Roman" panose="02020603050405020304" pitchFamily="18" charset="0"/>
                  <a:ea typeface="宋体" panose="02010600030101010101" pitchFamily="2" charset="-122"/>
                </a:rPr>
                <a:t>0.007</a:t>
              </a:r>
              <a:r>
                <a:rPr lang="en-US" altLang="zh-CN" b="1" i="1" dirty="0">
                  <a:solidFill>
                    <a:srgbClr val="CC0000"/>
                  </a:solidFill>
                  <a:latin typeface="Times New Roman" panose="02020603050405020304" pitchFamily="18" charset="0"/>
                  <a:ea typeface="宋体" panose="02010600030101010101" pitchFamily="2" charset="-122"/>
                </a:rPr>
                <a:t>U</a:t>
              </a:r>
              <a:r>
                <a:rPr lang="en-US" altLang="zh-CN" b="1" baseline="-25000" dirty="0">
                  <a:solidFill>
                    <a:srgbClr val="CC0000"/>
                  </a:solidFill>
                  <a:latin typeface="Times New Roman" panose="02020603050405020304" pitchFamily="18" charset="0"/>
                  <a:ea typeface="宋体" panose="02010600030101010101" pitchFamily="2" charset="-122"/>
                </a:rPr>
                <a:t>0</a:t>
              </a:r>
            </a:p>
          </p:txBody>
        </p:sp>
        <p:sp>
          <p:nvSpPr>
            <p:cNvPr id="27681" name="Text Box 18"/>
            <p:cNvSpPr txBox="1"/>
            <p:nvPr/>
          </p:nvSpPr>
          <p:spPr>
            <a:xfrm>
              <a:off x="4786" y="2937"/>
              <a:ext cx="765" cy="360"/>
            </a:xfrm>
            <a:prstGeom prst="rect">
              <a:avLst/>
            </a:prstGeom>
            <a:noFill/>
            <a:ln w="9525">
              <a:noFill/>
            </a:ln>
          </p:spPr>
          <p:txBody>
            <a:bodyPr wrap="none">
              <a:spAutoFit/>
            </a:bodyPr>
            <a:lstStyle/>
            <a:p>
              <a:pPr lvl="0" eaLnBrk="1" hangingPunct="1">
                <a:spcBef>
                  <a:spcPct val="50000"/>
                </a:spcBef>
              </a:pPr>
              <a:r>
                <a:rPr lang="en-US" altLang="zh-CN" b="1" dirty="0">
                  <a:latin typeface="Times New Roman" panose="02020603050405020304" pitchFamily="18" charset="0"/>
                  <a:ea typeface="宋体" panose="02010600030101010101" pitchFamily="2" charset="-122"/>
                </a:rPr>
                <a:t>0.002</a:t>
              </a: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0</a:t>
              </a:r>
            </a:p>
          </p:txBody>
        </p:sp>
        <p:sp>
          <p:nvSpPr>
            <p:cNvPr id="27682" name="Line 19"/>
            <p:cNvSpPr/>
            <p:nvPr/>
          </p:nvSpPr>
          <p:spPr>
            <a:xfrm>
              <a:off x="253" y="2481"/>
              <a:ext cx="5279" cy="0"/>
            </a:xfrm>
            <a:prstGeom prst="line">
              <a:avLst/>
            </a:prstGeom>
            <a:ln w="38100" cap="flat" cmpd="sng">
              <a:solidFill>
                <a:schemeClr val="tx2"/>
              </a:solidFill>
              <a:prstDash val="solid"/>
              <a:headEnd type="none" w="med" len="med"/>
              <a:tailEnd type="none" w="med" len="med"/>
            </a:ln>
          </p:spPr>
        </p:sp>
        <p:graphicFrame>
          <p:nvGraphicFramePr>
            <p:cNvPr id="27654" name="Object 20"/>
            <p:cNvGraphicFramePr/>
            <p:nvPr/>
          </p:nvGraphicFramePr>
          <p:xfrm>
            <a:off x="2027" y="2152"/>
            <a:ext cx="327" cy="283"/>
          </p:xfrm>
          <a:graphic>
            <a:graphicData uri="http://schemas.openxmlformats.org/presentationml/2006/ole">
              <mc:AlternateContent xmlns:mc="http://schemas.openxmlformats.org/markup-compatibility/2006">
                <mc:Choice xmlns:v="urn:schemas-microsoft-com:vml" Requires="v">
                  <p:oleObj spid="_x0000_s97573" r:id="rId11" imgW="202565" imgH="177800" progId="Equation.3">
                    <p:embed/>
                  </p:oleObj>
                </mc:Choice>
                <mc:Fallback>
                  <p:oleObj r:id="rId11" imgW="202565" imgH="177800" progId="Equation.3">
                    <p:embed/>
                    <p:pic>
                      <p:nvPicPr>
                        <p:cNvPr id="0" name="图片 3189"/>
                        <p:cNvPicPr/>
                        <p:nvPr/>
                      </p:nvPicPr>
                      <p:blipFill>
                        <a:blip r:embed="rId12">
                          <a:clrChange>
                            <a:clrFrom>
                              <a:srgbClr val="000000"/>
                            </a:clrFrom>
                            <a:clrTo>
                              <a:srgbClr val="000000"/>
                            </a:clrTo>
                          </a:clrChange>
                        </a:blip>
                        <a:stretch>
                          <a:fillRect/>
                        </a:stretch>
                      </p:blipFill>
                      <p:spPr>
                        <a:xfrm>
                          <a:off x="2027" y="2152"/>
                          <a:ext cx="327" cy="283"/>
                        </a:xfrm>
                        <a:prstGeom prst="rect">
                          <a:avLst/>
                        </a:prstGeom>
                        <a:noFill/>
                        <a:ln w="38100">
                          <a:noFill/>
                          <a:miter/>
                        </a:ln>
                      </p:spPr>
                    </p:pic>
                  </p:oleObj>
                </mc:Fallback>
              </mc:AlternateContent>
            </a:graphicData>
          </a:graphic>
        </p:graphicFrame>
        <p:graphicFrame>
          <p:nvGraphicFramePr>
            <p:cNvPr id="27655" name="Object 21"/>
            <p:cNvGraphicFramePr/>
            <p:nvPr/>
          </p:nvGraphicFramePr>
          <p:xfrm>
            <a:off x="2764" y="2160"/>
            <a:ext cx="338" cy="290"/>
          </p:xfrm>
          <a:graphic>
            <a:graphicData uri="http://schemas.openxmlformats.org/presentationml/2006/ole">
              <mc:AlternateContent xmlns:mc="http://schemas.openxmlformats.org/markup-compatibility/2006">
                <mc:Choice xmlns:v="urn:schemas-microsoft-com:vml" Requires="v">
                  <p:oleObj spid="_x0000_s97574" r:id="rId13" imgW="202565" imgH="177800" progId="Equation.3">
                    <p:embed/>
                  </p:oleObj>
                </mc:Choice>
                <mc:Fallback>
                  <p:oleObj r:id="rId13" imgW="202565" imgH="177800" progId="Equation.3">
                    <p:embed/>
                    <p:pic>
                      <p:nvPicPr>
                        <p:cNvPr id="0" name="图片 3191"/>
                        <p:cNvPicPr/>
                        <p:nvPr/>
                      </p:nvPicPr>
                      <p:blipFill>
                        <a:blip r:embed="rId14">
                          <a:clrChange>
                            <a:clrFrom>
                              <a:srgbClr val="000000"/>
                            </a:clrFrom>
                            <a:clrTo>
                              <a:srgbClr val="000000"/>
                            </a:clrTo>
                          </a:clrChange>
                        </a:blip>
                        <a:stretch>
                          <a:fillRect/>
                        </a:stretch>
                      </p:blipFill>
                      <p:spPr>
                        <a:xfrm>
                          <a:off x="2764" y="2160"/>
                          <a:ext cx="338" cy="290"/>
                        </a:xfrm>
                        <a:prstGeom prst="rect">
                          <a:avLst/>
                        </a:prstGeom>
                        <a:noFill/>
                        <a:ln w="38100">
                          <a:noFill/>
                          <a:miter/>
                        </a:ln>
                      </p:spPr>
                    </p:pic>
                  </p:oleObj>
                </mc:Fallback>
              </mc:AlternateContent>
            </a:graphicData>
          </a:graphic>
        </p:graphicFrame>
        <p:graphicFrame>
          <p:nvGraphicFramePr>
            <p:cNvPr id="27656" name="Object 22"/>
            <p:cNvGraphicFramePr/>
            <p:nvPr/>
          </p:nvGraphicFramePr>
          <p:xfrm>
            <a:off x="3523" y="2160"/>
            <a:ext cx="327" cy="282"/>
          </p:xfrm>
          <a:graphic>
            <a:graphicData uri="http://schemas.openxmlformats.org/presentationml/2006/ole">
              <mc:AlternateContent xmlns:mc="http://schemas.openxmlformats.org/markup-compatibility/2006">
                <mc:Choice xmlns:v="urn:schemas-microsoft-com:vml" Requires="v">
                  <p:oleObj spid="_x0000_s97575" r:id="rId15" imgW="202565" imgH="177800" progId="Equation.3">
                    <p:embed/>
                  </p:oleObj>
                </mc:Choice>
                <mc:Fallback>
                  <p:oleObj r:id="rId15" imgW="202565" imgH="177800" progId="Equation.3">
                    <p:embed/>
                    <p:pic>
                      <p:nvPicPr>
                        <p:cNvPr id="0" name="图片 3192"/>
                        <p:cNvPicPr/>
                        <p:nvPr/>
                      </p:nvPicPr>
                      <p:blipFill>
                        <a:blip r:embed="rId16">
                          <a:clrChange>
                            <a:clrFrom>
                              <a:srgbClr val="000000"/>
                            </a:clrFrom>
                            <a:clrTo>
                              <a:srgbClr val="000000"/>
                            </a:clrTo>
                          </a:clrChange>
                        </a:blip>
                        <a:stretch>
                          <a:fillRect/>
                        </a:stretch>
                      </p:blipFill>
                      <p:spPr>
                        <a:xfrm>
                          <a:off x="3523" y="2160"/>
                          <a:ext cx="327" cy="282"/>
                        </a:xfrm>
                        <a:prstGeom prst="rect">
                          <a:avLst/>
                        </a:prstGeom>
                        <a:noFill/>
                        <a:ln w="38100">
                          <a:noFill/>
                          <a:miter/>
                        </a:ln>
                      </p:spPr>
                    </p:pic>
                  </p:oleObj>
                </mc:Fallback>
              </mc:AlternateContent>
            </a:graphicData>
          </a:graphic>
        </p:graphicFrame>
        <p:graphicFrame>
          <p:nvGraphicFramePr>
            <p:cNvPr id="27657" name="Object 23"/>
            <p:cNvGraphicFramePr/>
            <p:nvPr/>
          </p:nvGraphicFramePr>
          <p:xfrm>
            <a:off x="4973" y="2160"/>
            <a:ext cx="326" cy="281"/>
          </p:xfrm>
          <a:graphic>
            <a:graphicData uri="http://schemas.openxmlformats.org/presentationml/2006/ole">
              <mc:AlternateContent xmlns:mc="http://schemas.openxmlformats.org/markup-compatibility/2006">
                <mc:Choice xmlns:v="urn:schemas-microsoft-com:vml" Requires="v">
                  <p:oleObj spid="_x0000_s97576" r:id="rId17" imgW="202565" imgH="177800" progId="Equation.3">
                    <p:embed/>
                  </p:oleObj>
                </mc:Choice>
                <mc:Fallback>
                  <p:oleObj r:id="rId17" imgW="202565" imgH="177800" progId="Equation.3">
                    <p:embed/>
                    <p:pic>
                      <p:nvPicPr>
                        <p:cNvPr id="0" name="图片 3205"/>
                        <p:cNvPicPr/>
                        <p:nvPr/>
                      </p:nvPicPr>
                      <p:blipFill>
                        <a:blip r:embed="rId18">
                          <a:clrChange>
                            <a:clrFrom>
                              <a:srgbClr val="000000"/>
                            </a:clrFrom>
                            <a:clrTo>
                              <a:srgbClr val="000000"/>
                            </a:clrTo>
                          </a:clrChange>
                        </a:blip>
                        <a:stretch>
                          <a:fillRect/>
                        </a:stretch>
                      </p:blipFill>
                      <p:spPr>
                        <a:xfrm>
                          <a:off x="4973" y="2160"/>
                          <a:ext cx="326" cy="281"/>
                        </a:xfrm>
                        <a:prstGeom prst="rect">
                          <a:avLst/>
                        </a:prstGeom>
                        <a:noFill/>
                        <a:ln w="38100">
                          <a:noFill/>
                          <a:miter/>
                        </a:ln>
                      </p:spPr>
                    </p:pic>
                  </p:oleObj>
                </mc:Fallback>
              </mc:AlternateContent>
            </a:graphicData>
          </a:graphic>
        </p:graphicFrame>
        <p:graphicFrame>
          <p:nvGraphicFramePr>
            <p:cNvPr id="27658" name="Object 24"/>
            <p:cNvGraphicFramePr/>
            <p:nvPr/>
          </p:nvGraphicFramePr>
          <p:xfrm>
            <a:off x="4272" y="2145"/>
            <a:ext cx="337" cy="290"/>
          </p:xfrm>
          <a:graphic>
            <a:graphicData uri="http://schemas.openxmlformats.org/presentationml/2006/ole">
              <mc:AlternateContent xmlns:mc="http://schemas.openxmlformats.org/markup-compatibility/2006">
                <mc:Choice xmlns:v="urn:schemas-microsoft-com:vml" Requires="v">
                  <p:oleObj spid="_x0000_s97577" r:id="rId19" imgW="202565" imgH="177800" progId="Equation.3">
                    <p:embed/>
                  </p:oleObj>
                </mc:Choice>
                <mc:Fallback>
                  <p:oleObj r:id="rId19" imgW="202565" imgH="177800" progId="Equation.3">
                    <p:embed/>
                    <p:pic>
                      <p:nvPicPr>
                        <p:cNvPr id="0" name="图片 3198"/>
                        <p:cNvPicPr/>
                        <p:nvPr/>
                      </p:nvPicPr>
                      <p:blipFill>
                        <a:blip r:embed="rId20">
                          <a:clrChange>
                            <a:clrFrom>
                              <a:srgbClr val="000000"/>
                            </a:clrFrom>
                            <a:clrTo>
                              <a:srgbClr val="000000"/>
                            </a:clrTo>
                          </a:clrChange>
                        </a:blip>
                        <a:stretch>
                          <a:fillRect/>
                        </a:stretch>
                      </p:blipFill>
                      <p:spPr>
                        <a:xfrm>
                          <a:off x="4272" y="2145"/>
                          <a:ext cx="337" cy="290"/>
                        </a:xfrm>
                        <a:prstGeom prst="rect">
                          <a:avLst/>
                        </a:prstGeom>
                        <a:noFill/>
                        <a:ln w="38100">
                          <a:noFill/>
                          <a:miter/>
                        </a:ln>
                      </p:spPr>
                    </p:pic>
                  </p:oleObj>
                </mc:Fallback>
              </mc:AlternateContent>
            </a:graphicData>
          </a:graphic>
        </p:graphicFrame>
        <p:sp>
          <p:nvSpPr>
            <p:cNvPr id="27683" name="Line 25"/>
            <p:cNvSpPr/>
            <p:nvPr/>
          </p:nvSpPr>
          <p:spPr>
            <a:xfrm>
              <a:off x="253" y="2880"/>
              <a:ext cx="5279" cy="0"/>
            </a:xfrm>
            <a:prstGeom prst="line">
              <a:avLst/>
            </a:prstGeom>
            <a:ln w="38100" cap="flat" cmpd="sng">
              <a:solidFill>
                <a:schemeClr val="tx2"/>
              </a:solidFill>
              <a:prstDash val="solid"/>
              <a:headEnd type="none" w="med" len="med"/>
              <a:tailEnd type="none" w="med" len="med"/>
            </a:ln>
          </p:spPr>
        </p:sp>
        <p:sp>
          <p:nvSpPr>
            <p:cNvPr id="27684" name="Line 26"/>
            <p:cNvSpPr/>
            <p:nvPr/>
          </p:nvSpPr>
          <p:spPr>
            <a:xfrm>
              <a:off x="253" y="2091"/>
              <a:ext cx="5279" cy="0"/>
            </a:xfrm>
            <a:prstGeom prst="line">
              <a:avLst/>
            </a:prstGeom>
            <a:ln w="38100" cap="flat" cmpd="sng">
              <a:solidFill>
                <a:schemeClr val="tx2"/>
              </a:solidFill>
              <a:prstDash val="solid"/>
              <a:headEnd type="none" w="med" len="med"/>
              <a:tailEnd type="none" w="med" len="med"/>
            </a:ln>
          </p:spPr>
        </p:sp>
        <p:sp>
          <p:nvSpPr>
            <p:cNvPr id="27685" name="Line 27"/>
            <p:cNvSpPr/>
            <p:nvPr/>
          </p:nvSpPr>
          <p:spPr>
            <a:xfrm flipH="1">
              <a:off x="1793" y="2091"/>
              <a:ext cx="1" cy="1173"/>
            </a:xfrm>
            <a:prstGeom prst="line">
              <a:avLst/>
            </a:prstGeom>
            <a:ln w="38100" cap="flat" cmpd="sng">
              <a:solidFill>
                <a:schemeClr val="tx2"/>
              </a:solidFill>
              <a:prstDash val="solid"/>
              <a:headEnd type="none" w="med" len="med"/>
              <a:tailEnd type="none" w="med" len="med"/>
            </a:ln>
          </p:spPr>
        </p:sp>
        <p:sp>
          <p:nvSpPr>
            <p:cNvPr id="27686" name="Line 28"/>
            <p:cNvSpPr/>
            <p:nvPr/>
          </p:nvSpPr>
          <p:spPr>
            <a:xfrm flipH="1">
              <a:off x="252" y="2091"/>
              <a:ext cx="1" cy="1173"/>
            </a:xfrm>
            <a:prstGeom prst="line">
              <a:avLst/>
            </a:prstGeom>
            <a:ln w="38100" cap="flat" cmpd="sng">
              <a:solidFill>
                <a:schemeClr val="tx2"/>
              </a:solidFill>
              <a:prstDash val="solid"/>
              <a:headEnd type="none" w="med" len="med"/>
              <a:tailEnd type="none" w="med" len="med"/>
            </a:ln>
          </p:spPr>
        </p:sp>
        <p:sp>
          <p:nvSpPr>
            <p:cNvPr id="27687" name="Line 29"/>
            <p:cNvSpPr/>
            <p:nvPr/>
          </p:nvSpPr>
          <p:spPr>
            <a:xfrm flipH="1">
              <a:off x="5531" y="2091"/>
              <a:ext cx="1" cy="1173"/>
            </a:xfrm>
            <a:prstGeom prst="line">
              <a:avLst/>
            </a:prstGeom>
            <a:ln w="38100" cap="flat" cmpd="sng">
              <a:solidFill>
                <a:schemeClr val="tx2"/>
              </a:solidFill>
              <a:prstDash val="solid"/>
              <a:headEnd type="none" w="med" len="med"/>
              <a:tailEnd type="none" w="med" len="med"/>
            </a:ln>
          </p:spPr>
        </p:sp>
        <p:sp>
          <p:nvSpPr>
            <p:cNvPr id="27688" name="Line 30"/>
            <p:cNvSpPr/>
            <p:nvPr/>
          </p:nvSpPr>
          <p:spPr>
            <a:xfrm flipH="1">
              <a:off x="3289" y="2091"/>
              <a:ext cx="1" cy="1173"/>
            </a:xfrm>
            <a:prstGeom prst="line">
              <a:avLst/>
            </a:prstGeom>
            <a:ln w="38100" cap="flat" cmpd="sng">
              <a:solidFill>
                <a:schemeClr val="tx2"/>
              </a:solidFill>
              <a:prstDash val="solid"/>
              <a:headEnd type="none" w="med" len="med"/>
              <a:tailEnd type="none" w="med" len="med"/>
            </a:ln>
          </p:spPr>
        </p:sp>
        <p:sp>
          <p:nvSpPr>
            <p:cNvPr id="27689" name="Line 31"/>
            <p:cNvSpPr/>
            <p:nvPr/>
          </p:nvSpPr>
          <p:spPr>
            <a:xfrm>
              <a:off x="4037" y="2091"/>
              <a:ext cx="1" cy="1173"/>
            </a:xfrm>
            <a:prstGeom prst="line">
              <a:avLst/>
            </a:prstGeom>
            <a:ln w="38100" cap="flat" cmpd="sng">
              <a:solidFill>
                <a:schemeClr val="tx2"/>
              </a:solidFill>
              <a:prstDash val="solid"/>
              <a:headEnd type="none" w="med" len="med"/>
              <a:tailEnd type="none" w="med" len="med"/>
            </a:ln>
          </p:spPr>
        </p:sp>
        <p:sp>
          <p:nvSpPr>
            <p:cNvPr id="27690" name="Line 32"/>
            <p:cNvSpPr/>
            <p:nvPr/>
          </p:nvSpPr>
          <p:spPr>
            <a:xfrm flipH="1">
              <a:off x="4785" y="2091"/>
              <a:ext cx="1" cy="1173"/>
            </a:xfrm>
            <a:prstGeom prst="line">
              <a:avLst/>
            </a:prstGeom>
            <a:ln w="38100" cap="flat" cmpd="sng">
              <a:solidFill>
                <a:schemeClr val="tx2"/>
              </a:solidFill>
              <a:prstDash val="solid"/>
              <a:headEnd type="none" w="med" len="med"/>
              <a:tailEnd type="none" w="med" len="med"/>
            </a:ln>
          </p:spPr>
        </p:sp>
        <p:sp>
          <p:nvSpPr>
            <p:cNvPr id="27691" name="Line 33"/>
            <p:cNvSpPr/>
            <p:nvPr/>
          </p:nvSpPr>
          <p:spPr>
            <a:xfrm>
              <a:off x="253" y="3264"/>
              <a:ext cx="5279" cy="0"/>
            </a:xfrm>
            <a:prstGeom prst="line">
              <a:avLst/>
            </a:prstGeom>
            <a:ln w="38100" cap="flat" cmpd="sng">
              <a:solidFill>
                <a:schemeClr val="tx2"/>
              </a:solidFill>
              <a:prstDash val="solid"/>
              <a:headEnd type="none" w="med" len="med"/>
              <a:tailEnd type="none" w="med" len="med"/>
            </a:ln>
          </p:spPr>
        </p:sp>
        <p:graphicFrame>
          <p:nvGraphicFramePr>
            <p:cNvPr id="27659" name="Object 34"/>
            <p:cNvGraphicFramePr/>
            <p:nvPr/>
          </p:nvGraphicFramePr>
          <p:xfrm>
            <a:off x="1209" y="2458"/>
            <a:ext cx="444" cy="412"/>
          </p:xfrm>
          <a:graphic>
            <a:graphicData uri="http://schemas.openxmlformats.org/presentationml/2006/ole">
              <mc:AlternateContent xmlns:mc="http://schemas.openxmlformats.org/markup-compatibility/2006">
                <mc:Choice xmlns:v="urn:schemas-microsoft-com:vml" Requires="v">
                  <p:oleObj spid="_x0000_s97578" r:id="rId21" imgW="215900" imgH="203200" progId="Equation.3">
                    <p:embed/>
                  </p:oleObj>
                </mc:Choice>
                <mc:Fallback>
                  <p:oleObj r:id="rId21" imgW="215900" imgH="203200" progId="Equation.3">
                    <p:embed/>
                    <p:pic>
                      <p:nvPicPr>
                        <p:cNvPr id="0" name="图片 3197"/>
                        <p:cNvPicPr/>
                        <p:nvPr/>
                      </p:nvPicPr>
                      <p:blipFill>
                        <a:blip r:embed="rId22">
                          <a:clrChange>
                            <a:clrFrom>
                              <a:srgbClr val="000000"/>
                            </a:clrFrom>
                            <a:clrTo>
                              <a:srgbClr val="000000"/>
                            </a:clrTo>
                          </a:clrChange>
                        </a:blip>
                        <a:stretch>
                          <a:fillRect/>
                        </a:stretch>
                      </p:blipFill>
                      <p:spPr>
                        <a:xfrm>
                          <a:off x="1209" y="2458"/>
                          <a:ext cx="444" cy="412"/>
                        </a:xfrm>
                        <a:prstGeom prst="rect">
                          <a:avLst/>
                        </a:prstGeom>
                        <a:noFill/>
                        <a:ln w="38100">
                          <a:noFill/>
                          <a:miter/>
                        </a:ln>
                      </p:spPr>
                    </p:pic>
                  </p:oleObj>
                </mc:Fallback>
              </mc:AlternateContent>
            </a:graphicData>
          </a:graphic>
        </p:graphicFrame>
        <p:graphicFrame>
          <p:nvGraphicFramePr>
            <p:cNvPr id="27660" name="Object 35"/>
            <p:cNvGraphicFramePr/>
            <p:nvPr/>
          </p:nvGraphicFramePr>
          <p:xfrm>
            <a:off x="1957" y="2448"/>
            <a:ext cx="444" cy="412"/>
          </p:xfrm>
          <a:graphic>
            <a:graphicData uri="http://schemas.openxmlformats.org/presentationml/2006/ole">
              <mc:AlternateContent xmlns:mc="http://schemas.openxmlformats.org/markup-compatibility/2006">
                <mc:Choice xmlns:v="urn:schemas-microsoft-com:vml" Requires="v">
                  <p:oleObj spid="_x0000_s97579" r:id="rId23" imgW="215900" imgH="203200" progId="Equation.3">
                    <p:embed/>
                  </p:oleObj>
                </mc:Choice>
                <mc:Fallback>
                  <p:oleObj r:id="rId23" imgW="215900" imgH="203200" progId="Equation.3">
                    <p:embed/>
                    <p:pic>
                      <p:nvPicPr>
                        <p:cNvPr id="0" name="图片 3202"/>
                        <p:cNvPicPr/>
                        <p:nvPr/>
                      </p:nvPicPr>
                      <p:blipFill>
                        <a:blip r:embed="rId24">
                          <a:clrChange>
                            <a:clrFrom>
                              <a:srgbClr val="000000"/>
                            </a:clrFrom>
                            <a:clrTo>
                              <a:srgbClr val="000000"/>
                            </a:clrTo>
                          </a:clrChange>
                        </a:blip>
                        <a:stretch>
                          <a:fillRect/>
                        </a:stretch>
                      </p:blipFill>
                      <p:spPr>
                        <a:xfrm>
                          <a:off x="1957" y="2448"/>
                          <a:ext cx="444" cy="412"/>
                        </a:xfrm>
                        <a:prstGeom prst="rect">
                          <a:avLst/>
                        </a:prstGeom>
                        <a:noFill/>
                        <a:ln w="38100">
                          <a:noFill/>
                          <a:miter/>
                        </a:ln>
                      </p:spPr>
                    </p:pic>
                  </p:oleObj>
                </mc:Fallback>
              </mc:AlternateContent>
            </a:graphicData>
          </a:graphic>
        </p:graphicFrame>
        <p:graphicFrame>
          <p:nvGraphicFramePr>
            <p:cNvPr id="27661" name="Object 36"/>
            <p:cNvGraphicFramePr/>
            <p:nvPr/>
          </p:nvGraphicFramePr>
          <p:xfrm>
            <a:off x="2681" y="2448"/>
            <a:ext cx="444" cy="412"/>
          </p:xfrm>
          <a:graphic>
            <a:graphicData uri="http://schemas.openxmlformats.org/presentationml/2006/ole">
              <mc:AlternateContent xmlns:mc="http://schemas.openxmlformats.org/markup-compatibility/2006">
                <mc:Choice xmlns:v="urn:schemas-microsoft-com:vml" Requires="v">
                  <p:oleObj spid="_x0000_s97580" r:id="rId25" imgW="215900" imgH="203200" progId="Equation.3">
                    <p:embed/>
                  </p:oleObj>
                </mc:Choice>
                <mc:Fallback>
                  <p:oleObj r:id="rId25" imgW="215900" imgH="203200" progId="Equation.3">
                    <p:embed/>
                    <p:pic>
                      <p:nvPicPr>
                        <p:cNvPr id="0" name="图片 3204"/>
                        <p:cNvPicPr/>
                        <p:nvPr/>
                      </p:nvPicPr>
                      <p:blipFill>
                        <a:blip r:embed="rId26">
                          <a:clrChange>
                            <a:clrFrom>
                              <a:srgbClr val="000000"/>
                            </a:clrFrom>
                            <a:clrTo>
                              <a:srgbClr val="000000"/>
                            </a:clrTo>
                          </a:clrChange>
                        </a:blip>
                        <a:stretch>
                          <a:fillRect/>
                        </a:stretch>
                      </p:blipFill>
                      <p:spPr>
                        <a:xfrm>
                          <a:off x="2681" y="2448"/>
                          <a:ext cx="444" cy="412"/>
                        </a:xfrm>
                        <a:prstGeom prst="rect">
                          <a:avLst/>
                        </a:prstGeom>
                        <a:noFill/>
                        <a:ln w="38100">
                          <a:noFill/>
                          <a:miter/>
                        </a:ln>
                      </p:spPr>
                    </p:pic>
                  </p:oleObj>
                </mc:Fallback>
              </mc:AlternateContent>
            </a:graphicData>
          </a:graphic>
        </p:graphicFrame>
        <p:graphicFrame>
          <p:nvGraphicFramePr>
            <p:cNvPr id="27662" name="Object 37"/>
            <p:cNvGraphicFramePr/>
            <p:nvPr/>
          </p:nvGraphicFramePr>
          <p:xfrm>
            <a:off x="3476" y="2448"/>
            <a:ext cx="444" cy="412"/>
          </p:xfrm>
          <a:graphic>
            <a:graphicData uri="http://schemas.openxmlformats.org/presentationml/2006/ole">
              <mc:AlternateContent xmlns:mc="http://schemas.openxmlformats.org/markup-compatibility/2006">
                <mc:Choice xmlns:v="urn:schemas-microsoft-com:vml" Requires="v">
                  <p:oleObj spid="_x0000_s97581" r:id="rId27" imgW="215900" imgH="203200" progId="Equation.3">
                    <p:embed/>
                  </p:oleObj>
                </mc:Choice>
                <mc:Fallback>
                  <p:oleObj r:id="rId27" imgW="215900" imgH="203200" progId="Equation.3">
                    <p:embed/>
                    <p:pic>
                      <p:nvPicPr>
                        <p:cNvPr id="0" name="图片 3206"/>
                        <p:cNvPicPr/>
                        <p:nvPr/>
                      </p:nvPicPr>
                      <p:blipFill>
                        <a:blip r:embed="rId28">
                          <a:clrChange>
                            <a:clrFrom>
                              <a:srgbClr val="000000"/>
                            </a:clrFrom>
                            <a:clrTo>
                              <a:srgbClr val="000000"/>
                            </a:clrTo>
                          </a:clrChange>
                        </a:blip>
                        <a:stretch>
                          <a:fillRect/>
                        </a:stretch>
                      </p:blipFill>
                      <p:spPr>
                        <a:xfrm>
                          <a:off x="3476" y="2448"/>
                          <a:ext cx="444" cy="412"/>
                        </a:xfrm>
                        <a:prstGeom prst="rect">
                          <a:avLst/>
                        </a:prstGeom>
                        <a:noFill/>
                        <a:ln w="38100">
                          <a:noFill/>
                          <a:miter/>
                        </a:ln>
                      </p:spPr>
                    </p:pic>
                  </p:oleObj>
                </mc:Fallback>
              </mc:AlternateContent>
            </a:graphicData>
          </a:graphic>
        </p:graphicFrame>
        <p:graphicFrame>
          <p:nvGraphicFramePr>
            <p:cNvPr id="27663" name="Object 38"/>
            <p:cNvGraphicFramePr/>
            <p:nvPr/>
          </p:nvGraphicFramePr>
          <p:xfrm>
            <a:off x="4201" y="2448"/>
            <a:ext cx="444" cy="412"/>
          </p:xfrm>
          <a:graphic>
            <a:graphicData uri="http://schemas.openxmlformats.org/presentationml/2006/ole">
              <mc:AlternateContent xmlns:mc="http://schemas.openxmlformats.org/markup-compatibility/2006">
                <mc:Choice xmlns:v="urn:schemas-microsoft-com:vml" Requires="v">
                  <p:oleObj spid="_x0000_s97582" r:id="rId29" imgW="215900" imgH="203200" progId="Equation.3">
                    <p:embed/>
                  </p:oleObj>
                </mc:Choice>
                <mc:Fallback>
                  <p:oleObj r:id="rId29" imgW="215900" imgH="203200" progId="Equation.3">
                    <p:embed/>
                    <p:pic>
                      <p:nvPicPr>
                        <p:cNvPr id="0" name="图片 3200"/>
                        <p:cNvPicPr/>
                        <p:nvPr/>
                      </p:nvPicPr>
                      <p:blipFill>
                        <a:blip r:embed="rId30">
                          <a:clrChange>
                            <a:clrFrom>
                              <a:srgbClr val="000000"/>
                            </a:clrFrom>
                            <a:clrTo>
                              <a:srgbClr val="000000"/>
                            </a:clrTo>
                          </a:clrChange>
                        </a:blip>
                        <a:stretch>
                          <a:fillRect/>
                        </a:stretch>
                      </p:blipFill>
                      <p:spPr>
                        <a:xfrm>
                          <a:off x="4201" y="2448"/>
                          <a:ext cx="444" cy="412"/>
                        </a:xfrm>
                        <a:prstGeom prst="rect">
                          <a:avLst/>
                        </a:prstGeom>
                        <a:noFill/>
                        <a:ln w="38100">
                          <a:noFill/>
                          <a:miter/>
                        </a:ln>
                      </p:spPr>
                    </p:pic>
                  </p:oleObj>
                </mc:Fallback>
              </mc:AlternateContent>
            </a:graphicData>
          </a:graphic>
        </p:graphicFrame>
        <p:graphicFrame>
          <p:nvGraphicFramePr>
            <p:cNvPr id="27664" name="Object 39"/>
            <p:cNvGraphicFramePr/>
            <p:nvPr/>
          </p:nvGraphicFramePr>
          <p:xfrm>
            <a:off x="4949" y="2448"/>
            <a:ext cx="444" cy="412"/>
          </p:xfrm>
          <a:graphic>
            <a:graphicData uri="http://schemas.openxmlformats.org/presentationml/2006/ole">
              <mc:AlternateContent xmlns:mc="http://schemas.openxmlformats.org/markup-compatibility/2006">
                <mc:Choice xmlns:v="urn:schemas-microsoft-com:vml" Requires="v">
                  <p:oleObj spid="_x0000_s97583" r:id="rId31" imgW="215900" imgH="203200" progId="Equation.3">
                    <p:embed/>
                  </p:oleObj>
                </mc:Choice>
                <mc:Fallback>
                  <p:oleObj r:id="rId31" imgW="215900" imgH="203200" progId="Equation.3">
                    <p:embed/>
                    <p:pic>
                      <p:nvPicPr>
                        <p:cNvPr id="0" name="图片 3199"/>
                        <p:cNvPicPr/>
                        <p:nvPr/>
                      </p:nvPicPr>
                      <p:blipFill>
                        <a:blip r:embed="rId32">
                          <a:clrChange>
                            <a:clrFrom>
                              <a:srgbClr val="000000"/>
                            </a:clrFrom>
                            <a:clrTo>
                              <a:srgbClr val="000000"/>
                            </a:clrTo>
                          </a:clrChange>
                        </a:blip>
                        <a:stretch>
                          <a:fillRect/>
                        </a:stretch>
                      </p:blipFill>
                      <p:spPr>
                        <a:xfrm>
                          <a:off x="4949" y="2448"/>
                          <a:ext cx="444" cy="412"/>
                        </a:xfrm>
                        <a:prstGeom prst="rect">
                          <a:avLst/>
                        </a:prstGeom>
                        <a:noFill/>
                        <a:ln w="38100">
                          <a:noFill/>
                          <a:miter/>
                        </a:ln>
                      </p:spPr>
                    </p:pic>
                  </p:oleObj>
                </mc:Fallback>
              </mc:AlternateContent>
            </a:graphicData>
          </a:graphic>
        </p:graphicFrame>
        <p:graphicFrame>
          <p:nvGraphicFramePr>
            <p:cNvPr id="27665" name="Object 40"/>
            <p:cNvGraphicFramePr/>
            <p:nvPr/>
          </p:nvGraphicFramePr>
          <p:xfrm>
            <a:off x="480" y="2400"/>
            <a:ext cx="432" cy="502"/>
          </p:xfrm>
          <a:graphic>
            <a:graphicData uri="http://schemas.openxmlformats.org/presentationml/2006/ole">
              <mc:AlternateContent xmlns:mc="http://schemas.openxmlformats.org/markup-compatibility/2006">
                <mc:Choice xmlns:v="urn:schemas-microsoft-com:vml" Requires="v">
                  <p:oleObj spid="_x0000_s97584" r:id="rId33" imgW="228600" imgH="317500" progId="Equation.3">
                    <p:embed/>
                  </p:oleObj>
                </mc:Choice>
                <mc:Fallback>
                  <p:oleObj r:id="rId33" imgW="228600" imgH="317500" progId="Equation.3">
                    <p:embed/>
                    <p:pic>
                      <p:nvPicPr>
                        <p:cNvPr id="0" name="图片 3203"/>
                        <p:cNvPicPr/>
                        <p:nvPr/>
                      </p:nvPicPr>
                      <p:blipFill>
                        <a:blip r:embed="rId34">
                          <a:clrChange>
                            <a:clrFrom>
                              <a:srgbClr val="000000"/>
                            </a:clrFrom>
                            <a:clrTo>
                              <a:srgbClr val="006600"/>
                            </a:clrTo>
                          </a:clrChange>
                        </a:blip>
                        <a:stretch>
                          <a:fillRect/>
                        </a:stretch>
                      </p:blipFill>
                      <p:spPr>
                        <a:xfrm>
                          <a:off x="480" y="2400"/>
                          <a:ext cx="432" cy="502"/>
                        </a:xfrm>
                        <a:prstGeom prst="rect">
                          <a:avLst/>
                        </a:prstGeom>
                        <a:noFill/>
                        <a:ln w="38100">
                          <a:noFill/>
                          <a:miter/>
                        </a:ln>
                      </p:spPr>
                    </p:pic>
                  </p:oleObj>
                </mc:Fallback>
              </mc:AlternateContent>
            </a:graphicData>
          </a:graphic>
        </p:graphicFrame>
        <p:sp>
          <p:nvSpPr>
            <p:cNvPr id="27692" name="Line 41"/>
            <p:cNvSpPr/>
            <p:nvPr/>
          </p:nvSpPr>
          <p:spPr>
            <a:xfrm flipH="1">
              <a:off x="1045" y="2091"/>
              <a:ext cx="1" cy="1173"/>
            </a:xfrm>
            <a:prstGeom prst="line">
              <a:avLst/>
            </a:prstGeom>
            <a:ln w="38100" cap="flat" cmpd="sng">
              <a:solidFill>
                <a:schemeClr val="tx2"/>
              </a:solidFill>
              <a:prstDash val="solid"/>
              <a:headEnd type="none" w="med" len="med"/>
              <a:tailEnd type="none" w="med" len="med"/>
            </a:ln>
          </p:spPr>
        </p:sp>
        <p:sp>
          <p:nvSpPr>
            <p:cNvPr id="27693" name="Line 42"/>
            <p:cNvSpPr/>
            <p:nvPr/>
          </p:nvSpPr>
          <p:spPr>
            <a:xfrm flipH="1">
              <a:off x="2541" y="2091"/>
              <a:ext cx="1" cy="1173"/>
            </a:xfrm>
            <a:prstGeom prst="line">
              <a:avLst/>
            </a:prstGeom>
            <a:ln w="38100" cap="flat" cmpd="sng">
              <a:solidFill>
                <a:schemeClr val="tx2"/>
              </a:solidFill>
              <a:prstDash val="solid"/>
              <a:headEnd type="none" w="med" len="med"/>
              <a:tailEnd type="none" w="med" len="med"/>
            </a:ln>
          </p:spPr>
        </p:sp>
      </p:grpSp>
      <p:sp>
        <p:nvSpPr>
          <p:cNvPr id="392235" name="Text Box 43"/>
          <p:cNvSpPr txBox="1">
            <a:spLocks noChangeArrowheads="1"/>
          </p:cNvSpPr>
          <p:nvPr/>
        </p:nvSpPr>
        <p:spPr bwMode="auto">
          <a:xfrm>
            <a:off x="611188" y="4867275"/>
            <a:ext cx="799465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当</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t </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=5</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a:t>
            </a: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 </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时，</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u</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C</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(5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)=0.007</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U</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0</a:t>
            </a:r>
            <a:r>
              <a:rPr kumimoji="1" lang="en-US" altLang="zh-CN" sz="2400" b="0"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 </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，基本达到稳态值。</a:t>
            </a:r>
          </a:p>
        </p:txBody>
      </p:sp>
      <p:sp>
        <p:nvSpPr>
          <p:cNvPr id="392236" name="Text Box 44"/>
          <p:cNvSpPr txBox="1">
            <a:spLocks noChangeArrowheads="1"/>
          </p:cNvSpPr>
          <p:nvPr/>
        </p:nvSpPr>
        <p:spPr bwMode="auto">
          <a:xfrm>
            <a:off x="539750" y="5456238"/>
            <a:ext cx="7707313" cy="347663"/>
          </a:xfrm>
          <a:prstGeom prst="rect">
            <a:avLst/>
          </a:prstGeom>
          <a:noFill/>
          <a:ln w="9525">
            <a:noFill/>
            <a:miter lim="800000"/>
          </a:ln>
          <a:effectLst/>
        </p:spPr>
        <p:txBody>
          <a:bodyPr>
            <a:spAutoFit/>
          </a:bodyPr>
          <a:lstStyle/>
          <a:p>
            <a:pPr lvl="0" eaLnBrk="1" hangingPunct="1">
              <a:lnSpc>
                <a:spcPct val="70000"/>
              </a:lnSpc>
              <a:spcBef>
                <a:spcPct val="50000"/>
              </a:spcBef>
            </a:pPr>
            <a:r>
              <a:rPr lang="zh-CN" altLang="en-US" dirty="0">
                <a:effectLst>
                  <a:outerShdw blurRad="38100" dist="38100" dir="2700000">
                    <a:srgbClr val="C0C0C0"/>
                  </a:outerShdw>
                </a:effectLst>
              </a:rPr>
              <a:t>工程上认为 </a:t>
            </a:r>
            <a:r>
              <a:rPr lang="en-US" altLang="zh-CN" b="1" i="1" dirty="0">
                <a:solidFill>
                  <a:srgbClr val="FF0000"/>
                </a:solidFill>
                <a:effectLst>
                  <a:outerShdw blurRad="38100" dist="38100" dir="2700000">
                    <a:srgbClr val="C0C0C0"/>
                  </a:outerShdw>
                </a:effectLst>
              </a:rPr>
              <a:t>t </a:t>
            </a:r>
            <a:r>
              <a:rPr lang="en-US" altLang="zh-CN" b="1" dirty="0">
                <a:solidFill>
                  <a:srgbClr val="FF0000"/>
                </a:solidFill>
                <a:effectLst>
                  <a:outerShdw blurRad="38100" dist="38100" dir="2700000">
                    <a:srgbClr val="C0C0C0"/>
                  </a:outerShdw>
                </a:effectLst>
              </a:rPr>
              <a:t>=(3~5)</a:t>
            </a:r>
            <a:r>
              <a:rPr lang="el-GR" altLang="zh-CN" b="1" i="1" dirty="0">
                <a:solidFill>
                  <a:srgbClr val="FF0000"/>
                </a:solidFill>
                <a:effectLst>
                  <a:outerShdw blurRad="38100" dist="38100" dir="2700000">
                    <a:srgbClr val="C0C0C0"/>
                  </a:outerShdw>
                </a:effectLst>
                <a:ea typeface="Times New Roman" panose="02020603050405020304" pitchFamily="18" charset="0"/>
              </a:rPr>
              <a:t>τ</a:t>
            </a:r>
            <a:r>
              <a:rPr lang="zh-CN" altLang="en-US" dirty="0">
                <a:effectLst>
                  <a:outerShdw blurRad="38100" dist="38100" dir="2700000">
                    <a:srgbClr val="C0C0C0"/>
                  </a:outerShdw>
                </a:effectLst>
                <a:ea typeface="Times New Roman" panose="02020603050405020304" pitchFamily="18" charset="0"/>
              </a:rPr>
              <a:t>，</a:t>
            </a:r>
            <a:r>
              <a:rPr lang="en-US" altLang="zh-CN" b="1" i="1" dirty="0">
                <a:effectLst>
                  <a:outerShdw blurRad="38100" dist="38100" dir="2700000">
                    <a:srgbClr val="C0C0C0"/>
                  </a:outerShdw>
                </a:effectLst>
                <a:ea typeface="Times New Roman" panose="02020603050405020304" pitchFamily="18" charset="0"/>
              </a:rPr>
              <a:t>u</a:t>
            </a:r>
            <a:r>
              <a:rPr lang="en-US" altLang="zh-CN" b="1" baseline="-25000" dirty="0">
                <a:effectLst>
                  <a:outerShdw blurRad="38100" dist="38100" dir="2700000">
                    <a:srgbClr val="C0C0C0"/>
                  </a:outerShdw>
                </a:effectLst>
                <a:ea typeface="Times New Roman" panose="02020603050405020304" pitchFamily="18" charset="0"/>
              </a:rPr>
              <a:t>C</a:t>
            </a:r>
            <a:r>
              <a:rPr lang="en-US" altLang="zh-CN" dirty="0">
                <a:effectLst>
                  <a:outerShdw blurRad="38100" dist="38100" dir="2700000">
                    <a:srgbClr val="C0C0C0"/>
                  </a:outerShdw>
                </a:effectLst>
                <a:ea typeface="Times New Roman" panose="02020603050405020304" pitchFamily="18" charset="0"/>
              </a:rPr>
              <a:t>→0</a:t>
            </a:r>
            <a:r>
              <a:rPr lang="en-US" altLang="zh-CN" dirty="0">
                <a:effectLst>
                  <a:outerShdw blurRad="38100" dist="38100" dir="2700000">
                    <a:srgbClr val="C0C0C0"/>
                  </a:outerShdw>
                </a:effectLst>
              </a:rPr>
              <a:t> </a:t>
            </a:r>
            <a:r>
              <a:rPr lang="zh-CN" altLang="en-US" dirty="0">
                <a:effectLst>
                  <a:outerShdw blurRad="38100" dist="38100" dir="2700000">
                    <a:srgbClr val="C0C0C0"/>
                  </a:outerShdw>
                </a:effectLst>
              </a:rPr>
              <a:t>电容放电基本结束。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92198"/>
                                        </p:tgtEl>
                                        <p:attrNameLst>
                                          <p:attrName>style.visibility</p:attrName>
                                        </p:attrNameLst>
                                      </p:cBhvr>
                                      <p:to>
                                        <p:strVal val="visible"/>
                                      </p:to>
                                    </p:set>
                                    <p:animEffect transition="in" filter="dissolve">
                                      <p:cBhvr>
                                        <p:cTn id="7" dur="500"/>
                                        <p:tgtEl>
                                          <p:spTgt spid="3921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2195">
                                            <p:txEl>
                                              <p:pRg st="0" end="0"/>
                                            </p:txEl>
                                          </p:spTgt>
                                        </p:tgtEl>
                                        <p:attrNameLst>
                                          <p:attrName>style.visibility</p:attrName>
                                        </p:attrNameLst>
                                      </p:cBhvr>
                                      <p:to>
                                        <p:strVal val="visible"/>
                                      </p:to>
                                    </p:set>
                                    <p:animEffect transition="in" filter="wipe(left)">
                                      <p:cBhvr>
                                        <p:cTn id="12" dur="2000"/>
                                        <p:tgtEl>
                                          <p:spTgt spid="39219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392196"/>
                                        </p:tgtEl>
                                        <p:attrNameLst>
                                          <p:attrName>style.visibility</p:attrName>
                                        </p:attrNameLst>
                                      </p:cBhvr>
                                      <p:to>
                                        <p:strVal val="visible"/>
                                      </p:to>
                                    </p:set>
                                    <p:anim calcmode="lin" valueType="num">
                                      <p:cBhvr additive="base">
                                        <p:cTn id="17" dur="500" fill="hold"/>
                                        <p:tgtEl>
                                          <p:spTgt spid="392196"/>
                                        </p:tgtEl>
                                        <p:attrNameLst>
                                          <p:attrName>ppt_x</p:attrName>
                                        </p:attrNameLst>
                                      </p:cBhvr>
                                      <p:tavLst>
                                        <p:tav tm="0">
                                          <p:val>
                                            <p:strVal val="0-#ppt_w/2"/>
                                          </p:val>
                                        </p:tav>
                                        <p:tav tm="100000">
                                          <p:val>
                                            <p:strVal val="#ppt_x"/>
                                          </p:val>
                                        </p:tav>
                                      </p:tavLst>
                                    </p:anim>
                                    <p:anim calcmode="lin" valueType="num">
                                      <p:cBhvr additive="base">
                                        <p:cTn id="18" dur="500" fill="hold"/>
                                        <p:tgtEl>
                                          <p:spTgt spid="39219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92199"/>
                                        </p:tgtEl>
                                        <p:attrNameLst>
                                          <p:attrName>style.visibility</p:attrName>
                                        </p:attrNameLst>
                                      </p:cBhvr>
                                      <p:to>
                                        <p:strVal val="visible"/>
                                      </p:to>
                                    </p:set>
                                    <p:animEffect transition="in" filter="wipe(left)">
                                      <p:cBhvr>
                                        <p:cTn id="22" dur="1000"/>
                                        <p:tgtEl>
                                          <p:spTgt spid="39219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392197"/>
                                        </p:tgtEl>
                                        <p:attrNameLst>
                                          <p:attrName>style.visibility</p:attrName>
                                        </p:attrNameLst>
                                      </p:cBhvr>
                                      <p:to>
                                        <p:strVal val="visible"/>
                                      </p:to>
                                    </p:set>
                                    <p:anim calcmode="lin" valueType="num">
                                      <p:cBhvr additive="base">
                                        <p:cTn id="27" dur="500" fill="hold"/>
                                        <p:tgtEl>
                                          <p:spTgt spid="392197"/>
                                        </p:tgtEl>
                                        <p:attrNameLst>
                                          <p:attrName>ppt_x</p:attrName>
                                        </p:attrNameLst>
                                      </p:cBhvr>
                                      <p:tavLst>
                                        <p:tav tm="0">
                                          <p:val>
                                            <p:strVal val="0-#ppt_w/2"/>
                                          </p:val>
                                        </p:tav>
                                        <p:tav tm="100000">
                                          <p:val>
                                            <p:strVal val="#ppt_x"/>
                                          </p:val>
                                        </p:tav>
                                      </p:tavLst>
                                    </p:anim>
                                    <p:anim calcmode="lin" valueType="num">
                                      <p:cBhvr additive="base">
                                        <p:cTn id="28" dur="500" fill="hold"/>
                                        <p:tgtEl>
                                          <p:spTgt spid="39219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92200"/>
                                        </p:tgtEl>
                                        <p:attrNameLst>
                                          <p:attrName>style.visibility</p:attrName>
                                        </p:attrNameLst>
                                      </p:cBhvr>
                                      <p:to>
                                        <p:strVal val="visible"/>
                                      </p:to>
                                    </p:set>
                                    <p:animEffect transition="in" filter="wipe(left)">
                                      <p:cBhvr>
                                        <p:cTn id="33" dur="500"/>
                                        <p:tgtEl>
                                          <p:spTgt spid="392200"/>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92235">
                                            <p:txEl>
                                              <p:pRg st="0" end="0"/>
                                            </p:txEl>
                                          </p:spTgt>
                                        </p:tgtEl>
                                        <p:attrNameLst>
                                          <p:attrName>style.visibility</p:attrName>
                                        </p:attrNameLst>
                                      </p:cBhvr>
                                      <p:to>
                                        <p:strVal val="visible"/>
                                      </p:to>
                                    </p:set>
                                    <p:animEffect transition="in" filter="wipe(left)">
                                      <p:cBhvr>
                                        <p:cTn id="42" dur="500"/>
                                        <p:tgtEl>
                                          <p:spTgt spid="39223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92236"/>
                                        </p:tgtEl>
                                        <p:attrNameLst>
                                          <p:attrName>style.visibility</p:attrName>
                                        </p:attrNameLst>
                                      </p:cBhvr>
                                      <p:to>
                                        <p:strVal val="visible"/>
                                      </p:to>
                                    </p:set>
                                    <p:animEffect transition="in" filter="wipe(left)">
                                      <p:cBhvr>
                                        <p:cTn id="47" dur="1000"/>
                                        <p:tgtEl>
                                          <p:spTgt spid="392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5" grpId="0" build="p"/>
      <p:bldP spid="392196" grpId="0"/>
      <p:bldP spid="392197" grpId="0"/>
      <p:bldP spid="392200" grpId="0"/>
      <p:bldP spid="392235" grpId="0" build="p"/>
      <p:bldP spid="39223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p:cNvSpPr>
          <p:nvPr>
            <p:ph type="title"/>
          </p:nvPr>
        </p:nvSpPr>
        <p:spPr/>
        <p:txBody>
          <a:bodyPr vert="horz" wrap="square" lIns="91440" tIns="45720" rIns="91440" bIns="45720" anchor="ctr"/>
          <a:lstStyle/>
          <a:p>
            <a:pPr eaLnBrk="1" hangingPunct="1"/>
            <a:r>
              <a:rPr lang="en-US" altLang="zh-CN" dirty="0" smtClean="0"/>
              <a:t>3.3.1 RC</a:t>
            </a:r>
            <a:r>
              <a:rPr lang="zh-CN" altLang="en-US" dirty="0"/>
              <a:t>电路的零输入响应</a:t>
            </a:r>
          </a:p>
        </p:txBody>
      </p:sp>
      <p:sp>
        <p:nvSpPr>
          <p:cNvPr id="2867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41</a:t>
            </a:fld>
            <a:endParaRPr lang="zh-CN" altLang="en-US" sz="1600" b="1" dirty="0">
              <a:solidFill>
                <a:srgbClr val="FFFF00"/>
              </a:solidFill>
              <a:ea typeface="宋体" panose="02010600030101010101" pitchFamily="2" charset="-122"/>
            </a:endParaRPr>
          </a:p>
        </p:txBody>
      </p:sp>
      <p:graphicFrame>
        <p:nvGraphicFramePr>
          <p:cNvPr id="393219" name="Object 3"/>
          <p:cNvGraphicFramePr/>
          <p:nvPr/>
        </p:nvGraphicFramePr>
        <p:xfrm>
          <a:off x="395288" y="1387475"/>
          <a:ext cx="3313112" cy="2617788"/>
        </p:xfrm>
        <a:graphic>
          <a:graphicData uri="http://schemas.openxmlformats.org/presentationml/2006/ole">
            <mc:AlternateContent xmlns:mc="http://schemas.openxmlformats.org/markup-compatibility/2006">
              <mc:Choice xmlns:v="urn:schemas-microsoft-com:vml" Requires="v">
                <p:oleObj spid="_x0000_s27731" r:id="rId3" imgW="3335020" imgH="3319145" progId="Visio.Drawing.11">
                  <p:embed/>
                </p:oleObj>
              </mc:Choice>
              <mc:Fallback>
                <p:oleObj r:id="rId3" imgW="3335020" imgH="3319145" progId="Visio.Drawing.11">
                  <p:embed/>
                  <p:pic>
                    <p:nvPicPr>
                      <p:cNvPr id="0" name="图片 3201"/>
                      <p:cNvPicPr/>
                      <p:nvPr/>
                    </p:nvPicPr>
                    <p:blipFill>
                      <a:blip r:embed="rId4"/>
                      <a:stretch>
                        <a:fillRect/>
                      </a:stretch>
                    </p:blipFill>
                    <p:spPr>
                      <a:xfrm>
                        <a:off x="395288" y="1387475"/>
                        <a:ext cx="3313112" cy="2617788"/>
                      </a:xfrm>
                      <a:prstGeom prst="rect">
                        <a:avLst/>
                      </a:prstGeom>
                      <a:noFill/>
                      <a:ln w="38100">
                        <a:noFill/>
                        <a:miter/>
                      </a:ln>
                    </p:spPr>
                  </p:pic>
                </p:oleObj>
              </mc:Fallback>
            </mc:AlternateContent>
          </a:graphicData>
        </a:graphic>
      </p:graphicFrame>
      <p:sp>
        <p:nvSpPr>
          <p:cNvPr id="393220" name="Text Box 4"/>
          <p:cNvSpPr txBox="1"/>
          <p:nvPr/>
        </p:nvSpPr>
        <p:spPr>
          <a:xfrm>
            <a:off x="3779838" y="2251075"/>
            <a:ext cx="4681537" cy="822325"/>
          </a:xfrm>
          <a:prstGeom prst="rect">
            <a:avLst/>
          </a:prstGeom>
          <a:noFill/>
          <a:ln w="9525">
            <a:noFill/>
          </a:ln>
        </p:spPr>
        <p:txBody>
          <a:bodyPr>
            <a:spAutoFit/>
          </a:bodyPr>
          <a:lstStyle/>
          <a:p>
            <a:pPr lvl="0" eaLnBrk="1" hangingPunct="1"/>
            <a:r>
              <a:rPr lang="zh-CN" altLang="en-US" dirty="0">
                <a:latin typeface="Times New Roman" panose="02020603050405020304" pitchFamily="18" charset="0"/>
                <a:ea typeface="黑体" panose="02010609060101010101" pitchFamily="49" charset="-122"/>
              </a:rPr>
              <a:t>过曲线上任一点</a:t>
            </a:r>
            <a:r>
              <a:rPr lang="en-US" altLang="zh-CN" b="1" i="1" dirty="0">
                <a:latin typeface="Times New Roman" panose="02020603050405020304" pitchFamily="18" charset="0"/>
                <a:ea typeface="黑体" panose="02010609060101010101" pitchFamily="49" charset="-122"/>
              </a:rPr>
              <a:t>t</a:t>
            </a:r>
            <a:r>
              <a:rPr lang="en-US" altLang="zh-CN" b="1" baseline="-25000"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作曲线切线，则交横轴于</a:t>
            </a:r>
            <a:r>
              <a:rPr lang="en-US" altLang="zh-CN" b="1" i="1" dirty="0">
                <a:latin typeface="Times New Roman" panose="02020603050405020304" pitchFamily="18" charset="0"/>
                <a:ea typeface="黑体" panose="02010609060101010101" pitchFamily="49" charset="-122"/>
              </a:rPr>
              <a:t>t</a:t>
            </a:r>
            <a:r>
              <a:rPr lang="en-US" altLang="zh-CN" b="1" baseline="-25000" dirty="0">
                <a:latin typeface="Times New Roman" panose="02020603050405020304" pitchFamily="18" charset="0"/>
                <a:ea typeface="黑体" panose="02010609060101010101" pitchFamily="49" charset="-122"/>
              </a:rPr>
              <a:t>1</a:t>
            </a:r>
            <a:r>
              <a:rPr lang="en-US" altLang="zh-CN" b="1" dirty="0">
                <a:latin typeface="Times New Roman" panose="02020603050405020304" pitchFamily="18" charset="0"/>
                <a:ea typeface="黑体" panose="02010609060101010101" pitchFamily="49" charset="-122"/>
              </a:rPr>
              <a:t>+</a:t>
            </a:r>
            <a:r>
              <a:rPr lang="el-GR" altLang="zh-CN" b="1" i="1" dirty="0">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Times New Roman" panose="02020603050405020304" pitchFamily="18" charset="0"/>
              </a:rPr>
              <a:t>点</a:t>
            </a:r>
            <a:endParaRPr lang="zh-CN" altLang="el-GR" dirty="0">
              <a:latin typeface="Times New Roman" panose="02020603050405020304" pitchFamily="18" charset="0"/>
              <a:ea typeface="Times New Roman" panose="02020603050405020304" pitchFamily="18" charset="0"/>
            </a:endParaRPr>
          </a:p>
        </p:txBody>
      </p:sp>
      <p:sp>
        <p:nvSpPr>
          <p:cNvPr id="393221" name="Text Box 5"/>
          <p:cNvSpPr txBox="1"/>
          <p:nvPr/>
        </p:nvSpPr>
        <p:spPr>
          <a:xfrm>
            <a:off x="3563938" y="1603375"/>
            <a:ext cx="5240337"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III) </a:t>
            </a:r>
            <a:r>
              <a:rPr lang="zh-CN" altLang="en-US" dirty="0">
                <a:latin typeface="Times New Roman" panose="02020603050405020304" pitchFamily="18" charset="0"/>
                <a:ea typeface="黑体" panose="02010609060101010101" pitchFamily="49" charset="-122"/>
              </a:rPr>
              <a:t>时间常数</a:t>
            </a:r>
            <a:r>
              <a:rPr lang="el-GR" altLang="zh-CN" b="1" i="1" dirty="0">
                <a:latin typeface="Times New Roman" panose="02020603050405020304" pitchFamily="18" charset="0"/>
                <a:ea typeface="宋体" panose="02010600030101010101" pitchFamily="2" charset="-122"/>
              </a:rPr>
              <a:t>τ</a:t>
            </a:r>
            <a:r>
              <a:rPr lang="zh-CN" altLang="en-US" dirty="0">
                <a:latin typeface="Times New Roman" panose="02020603050405020304" pitchFamily="18" charset="0"/>
                <a:ea typeface="黑体" panose="02010609060101010101" pitchFamily="49" charset="-122"/>
              </a:rPr>
              <a:t>等于曲线的次切距长度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3221"/>
                                        </p:tgtEl>
                                        <p:attrNameLst>
                                          <p:attrName>style.visibility</p:attrName>
                                        </p:attrNameLst>
                                      </p:cBhvr>
                                      <p:to>
                                        <p:strVal val="visible"/>
                                      </p:to>
                                    </p:set>
                                    <p:animEffect transition="in" filter="wipe(left)">
                                      <p:cBhvr>
                                        <p:cTn id="7" dur="500"/>
                                        <p:tgtEl>
                                          <p:spTgt spid="3932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3220"/>
                                        </p:tgtEl>
                                        <p:attrNameLst>
                                          <p:attrName>style.visibility</p:attrName>
                                        </p:attrNameLst>
                                      </p:cBhvr>
                                      <p:to>
                                        <p:strVal val="visible"/>
                                      </p:to>
                                    </p:set>
                                    <p:animEffect transition="in" filter="wipe(left)">
                                      <p:cBhvr>
                                        <p:cTn id="12" dur="500"/>
                                        <p:tgtEl>
                                          <p:spTgt spid="393220"/>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393219"/>
                                        </p:tgtEl>
                                        <p:attrNameLst>
                                          <p:attrName>style.visibility</p:attrName>
                                        </p:attrNameLst>
                                      </p:cBhvr>
                                      <p:to>
                                        <p:strVal val="visible"/>
                                      </p:to>
                                    </p:set>
                                    <p:animEffect transition="in" filter="dissolve">
                                      <p:cBhvr>
                                        <p:cTn id="16" dur="1000"/>
                                        <p:tgtEl>
                                          <p:spTgt spid="393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0" grpId="0"/>
      <p:bldP spid="3932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3" name="Rectangle 2"/>
          <p:cNvSpPr>
            <a:spLocks noGrp="1"/>
          </p:cNvSpPr>
          <p:nvPr>
            <p:ph type="title"/>
          </p:nvPr>
        </p:nvSpPr>
        <p:spPr/>
        <p:txBody>
          <a:bodyPr vert="horz" wrap="square" lIns="91440" tIns="45720" rIns="91440" bIns="45720" anchor="ctr"/>
          <a:lstStyle/>
          <a:p>
            <a:pPr eaLnBrk="1" hangingPunct="1"/>
            <a:r>
              <a:rPr lang="en-US" altLang="zh-CN" dirty="0" smtClean="0"/>
              <a:t>3.3.1</a:t>
            </a:r>
            <a:r>
              <a:rPr lang="en-US" altLang="zh-CN" dirty="0"/>
              <a:t>. RC</a:t>
            </a:r>
            <a:r>
              <a:rPr lang="zh-CN" altLang="en-US" dirty="0"/>
              <a:t>电路的零输入响应</a:t>
            </a:r>
          </a:p>
        </p:txBody>
      </p:sp>
      <p:sp>
        <p:nvSpPr>
          <p:cNvPr id="2970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42</a:t>
            </a:fld>
            <a:endParaRPr lang="zh-CN" altLang="en-US" sz="1600" b="1" dirty="0">
              <a:solidFill>
                <a:srgbClr val="FFFF00"/>
              </a:solidFill>
              <a:ea typeface="宋体" panose="02010600030101010101" pitchFamily="2" charset="-122"/>
            </a:endParaRPr>
          </a:p>
        </p:txBody>
      </p:sp>
      <p:sp>
        <p:nvSpPr>
          <p:cNvPr id="394243" name="Text Box 3"/>
          <p:cNvSpPr txBox="1"/>
          <p:nvPr/>
        </p:nvSpPr>
        <p:spPr>
          <a:xfrm>
            <a:off x="468313" y="3429000"/>
            <a:ext cx="7632700" cy="457200"/>
          </a:xfrm>
          <a:prstGeom prst="rect">
            <a:avLst/>
          </a:prstGeom>
          <a:noFill/>
          <a:ln w="9525">
            <a:noFill/>
          </a:ln>
        </p:spPr>
        <p:txBody>
          <a:bodyPr anchor="ctr">
            <a:spAutoFit/>
          </a:bodyPr>
          <a:lstStyle/>
          <a:p>
            <a:pPr marL="342900" lvl="0" indent="-342900" eaLnBrk="1" hangingPunct="1"/>
            <a:r>
              <a:rPr lang="zh-CN" altLang="en-US" b="1" dirty="0">
                <a:latin typeface="Times New Roman" panose="02020603050405020304" pitchFamily="18" charset="0"/>
                <a:ea typeface="黑体" panose="02010609060101010101" pitchFamily="49" charset="-122"/>
              </a:rPr>
              <a:t>① </a:t>
            </a:r>
            <a:r>
              <a:rPr lang="zh-CN" altLang="en-US" dirty="0">
                <a:latin typeface="Times New Roman" panose="02020603050405020304" pitchFamily="18" charset="0"/>
                <a:ea typeface="黑体" panose="02010609060101010101" pitchFamily="49" charset="-122"/>
              </a:rPr>
              <a:t>电压、电流是随时间按同一指数规律衰减的函数；</a:t>
            </a:r>
          </a:p>
        </p:txBody>
      </p:sp>
      <p:graphicFrame>
        <p:nvGraphicFramePr>
          <p:cNvPr id="394244" name="Object 4"/>
          <p:cNvGraphicFramePr/>
          <p:nvPr/>
        </p:nvGraphicFramePr>
        <p:xfrm>
          <a:off x="1331913" y="3800475"/>
          <a:ext cx="2795587" cy="1905000"/>
        </p:xfrm>
        <a:graphic>
          <a:graphicData uri="http://schemas.openxmlformats.org/presentationml/2006/ole">
            <mc:AlternateContent xmlns:mc="http://schemas.openxmlformats.org/markup-compatibility/2006">
              <mc:Choice xmlns:v="urn:schemas-microsoft-com:vml" Requires="v">
                <p:oleObj spid="_x0000_s29083" r:id="rId3" imgW="3764915" imgH="2564130" progId="Visio.Drawing.11">
                  <p:embed/>
                </p:oleObj>
              </mc:Choice>
              <mc:Fallback>
                <p:oleObj r:id="rId3" imgW="3764915" imgH="2564130" progId="Visio.Drawing.11">
                  <p:embed/>
                  <p:pic>
                    <p:nvPicPr>
                      <p:cNvPr id="0" name="图片 3208"/>
                      <p:cNvPicPr/>
                      <p:nvPr/>
                    </p:nvPicPr>
                    <p:blipFill>
                      <a:blip r:embed="rId4"/>
                      <a:stretch>
                        <a:fillRect/>
                      </a:stretch>
                    </p:blipFill>
                    <p:spPr>
                      <a:xfrm>
                        <a:off x="1331913" y="3800475"/>
                        <a:ext cx="2795587" cy="1905000"/>
                      </a:xfrm>
                      <a:prstGeom prst="rect">
                        <a:avLst/>
                      </a:prstGeom>
                      <a:noFill/>
                      <a:ln w="38100">
                        <a:noFill/>
                        <a:miter/>
                      </a:ln>
                    </p:spPr>
                  </p:pic>
                </p:oleObj>
              </mc:Fallback>
            </mc:AlternateContent>
          </a:graphicData>
        </a:graphic>
      </p:graphicFrame>
      <p:graphicFrame>
        <p:nvGraphicFramePr>
          <p:cNvPr id="394245" name="Object 5"/>
          <p:cNvGraphicFramePr/>
          <p:nvPr/>
        </p:nvGraphicFramePr>
        <p:xfrm>
          <a:off x="4356100" y="3771900"/>
          <a:ext cx="3073400" cy="1962150"/>
        </p:xfrm>
        <a:graphic>
          <a:graphicData uri="http://schemas.openxmlformats.org/presentationml/2006/ole">
            <mc:AlternateContent xmlns:mc="http://schemas.openxmlformats.org/markup-compatibility/2006">
              <mc:Choice xmlns:v="urn:schemas-microsoft-com:vml" Requires="v">
                <p:oleObj spid="_x0000_s29084" r:id="rId5" imgW="4132580" imgH="2644775" progId="Visio.Drawing.11">
                  <p:embed/>
                </p:oleObj>
              </mc:Choice>
              <mc:Fallback>
                <p:oleObj r:id="rId5" imgW="4132580" imgH="2644775" progId="Visio.Drawing.11">
                  <p:embed/>
                  <p:pic>
                    <p:nvPicPr>
                      <p:cNvPr id="0" name="图片 3210"/>
                      <p:cNvPicPr/>
                      <p:nvPr/>
                    </p:nvPicPr>
                    <p:blipFill>
                      <a:blip r:embed="rId6"/>
                      <a:stretch>
                        <a:fillRect/>
                      </a:stretch>
                    </p:blipFill>
                    <p:spPr>
                      <a:xfrm>
                        <a:off x="4356100" y="3771900"/>
                        <a:ext cx="3073400" cy="1962150"/>
                      </a:xfrm>
                      <a:prstGeom prst="rect">
                        <a:avLst/>
                      </a:prstGeom>
                      <a:noFill/>
                      <a:ln w="38100">
                        <a:noFill/>
                        <a:miter/>
                      </a:ln>
                    </p:spPr>
                  </p:pic>
                </p:oleObj>
              </mc:Fallback>
            </mc:AlternateContent>
          </a:graphicData>
        </a:graphic>
      </p:graphicFrame>
      <p:sp>
        <p:nvSpPr>
          <p:cNvPr id="394246" name="AutoShape 6" descr="羊皮纸"/>
          <p:cNvSpPr/>
          <p:nvPr/>
        </p:nvSpPr>
        <p:spPr>
          <a:xfrm>
            <a:off x="3181350" y="4132263"/>
            <a:ext cx="936625" cy="792162"/>
          </a:xfrm>
          <a:prstGeom prst="wedgeRoundRectCallout">
            <a:avLst>
              <a:gd name="adj1" fmla="val -155593"/>
              <a:gd name="adj2" fmla="val -37574"/>
              <a:gd name="adj3" fmla="val 16667"/>
            </a:avLst>
          </a:prstGeom>
          <a:blipFill rotWithShape="1">
            <a:blip r:embed="rId7"/>
          </a:blipFill>
          <a:ln w="9525">
            <a:noFill/>
          </a:ln>
        </p:spPr>
        <p:txBody>
          <a:bodyPr/>
          <a:lstStyle/>
          <a:p>
            <a:pPr lvl="0" algn="ctr" eaLnBrk="1" hangingPunct="1"/>
            <a:r>
              <a:rPr lang="zh-CN" altLang="en-US" dirty="0">
                <a:latin typeface="Arial" panose="020B0604020202020204" pitchFamily="34" charset="0"/>
                <a:ea typeface="黑体" panose="02010609060101010101" pitchFamily="49" charset="-122"/>
              </a:rPr>
              <a:t>连续函数</a:t>
            </a:r>
          </a:p>
        </p:txBody>
      </p:sp>
      <p:sp>
        <p:nvSpPr>
          <p:cNvPr id="394247" name="AutoShape 7" descr="羊皮纸"/>
          <p:cNvSpPr/>
          <p:nvPr/>
        </p:nvSpPr>
        <p:spPr>
          <a:xfrm>
            <a:off x="6421438" y="4132263"/>
            <a:ext cx="936625" cy="576262"/>
          </a:xfrm>
          <a:prstGeom prst="wedgeRoundRectCallout">
            <a:avLst>
              <a:gd name="adj1" fmla="val -164574"/>
              <a:gd name="adj2" fmla="val -38981"/>
              <a:gd name="adj3" fmla="val 16667"/>
            </a:avLst>
          </a:prstGeom>
          <a:blipFill rotWithShape="1">
            <a:blip r:embed="rId7"/>
          </a:blipFill>
          <a:ln w="9525">
            <a:noFill/>
          </a:ln>
        </p:spPr>
        <p:txBody>
          <a:bodyPr/>
          <a:lstStyle/>
          <a:p>
            <a:pPr lvl="0" algn="ctr" eaLnBrk="1" hangingPunct="1"/>
            <a:r>
              <a:rPr lang="zh-CN" altLang="en-US" dirty="0">
                <a:latin typeface="Arial" panose="020B0604020202020204" pitchFamily="34" charset="0"/>
                <a:ea typeface="黑体" panose="02010609060101010101" pitchFamily="49" charset="-122"/>
              </a:rPr>
              <a:t>跃变</a:t>
            </a:r>
          </a:p>
        </p:txBody>
      </p:sp>
      <p:graphicFrame>
        <p:nvGraphicFramePr>
          <p:cNvPr id="394248" name="Object 8"/>
          <p:cNvGraphicFramePr/>
          <p:nvPr/>
        </p:nvGraphicFramePr>
        <p:xfrm>
          <a:off x="323850" y="1196975"/>
          <a:ext cx="2141538" cy="1836738"/>
        </p:xfrm>
        <a:graphic>
          <a:graphicData uri="http://schemas.openxmlformats.org/presentationml/2006/ole">
            <mc:AlternateContent xmlns:mc="http://schemas.openxmlformats.org/markup-compatibility/2006">
              <mc:Choice xmlns:v="urn:schemas-microsoft-com:vml" Requires="v">
                <p:oleObj spid="_x0000_s29085" r:id="rId8" imgW="1264285" imgH="1084580" progId="Visio.Drawing.11">
                  <p:embed/>
                </p:oleObj>
              </mc:Choice>
              <mc:Fallback>
                <p:oleObj r:id="rId8" imgW="1264285" imgH="1084580" progId="Visio.Drawing.11">
                  <p:embed/>
                  <p:pic>
                    <p:nvPicPr>
                      <p:cNvPr id="0" name="图片 3211"/>
                      <p:cNvPicPr/>
                      <p:nvPr/>
                    </p:nvPicPr>
                    <p:blipFill>
                      <a:blip r:embed="rId9"/>
                      <a:stretch>
                        <a:fillRect/>
                      </a:stretch>
                    </p:blipFill>
                    <p:spPr>
                      <a:xfrm>
                        <a:off x="323850" y="1196975"/>
                        <a:ext cx="2141538" cy="1836738"/>
                      </a:xfrm>
                      <a:prstGeom prst="rect">
                        <a:avLst/>
                      </a:prstGeom>
                      <a:noFill/>
                      <a:ln w="38100">
                        <a:noFill/>
                        <a:miter/>
                      </a:ln>
                    </p:spPr>
                  </p:pic>
                </p:oleObj>
              </mc:Fallback>
            </mc:AlternateContent>
          </a:graphicData>
        </a:graphic>
      </p:graphicFrame>
      <p:graphicFrame>
        <p:nvGraphicFramePr>
          <p:cNvPr id="394249" name="Object 9"/>
          <p:cNvGraphicFramePr/>
          <p:nvPr/>
        </p:nvGraphicFramePr>
        <p:xfrm>
          <a:off x="3059113" y="1341438"/>
          <a:ext cx="4641850" cy="698500"/>
        </p:xfrm>
        <a:graphic>
          <a:graphicData uri="http://schemas.openxmlformats.org/presentationml/2006/ole">
            <mc:AlternateContent xmlns:mc="http://schemas.openxmlformats.org/markup-compatibility/2006">
              <mc:Choice xmlns:v="urn:schemas-microsoft-com:vml" Requires="v">
                <p:oleObj spid="_x0000_s29086" r:id="rId10" imgW="2106295" imgH="317500" progId="Equation.DSMT4">
                  <p:embed/>
                </p:oleObj>
              </mc:Choice>
              <mc:Fallback>
                <p:oleObj r:id="rId10" imgW="2106295" imgH="317500" progId="Equation.DSMT4">
                  <p:embed/>
                  <p:pic>
                    <p:nvPicPr>
                      <p:cNvPr id="0" name="图片 3213"/>
                      <p:cNvPicPr/>
                      <p:nvPr/>
                    </p:nvPicPr>
                    <p:blipFill>
                      <a:blip r:embed="rId11"/>
                      <a:stretch>
                        <a:fillRect/>
                      </a:stretch>
                    </p:blipFill>
                    <p:spPr>
                      <a:xfrm>
                        <a:off x="3059113" y="1341438"/>
                        <a:ext cx="4641850" cy="698500"/>
                      </a:xfrm>
                      <a:prstGeom prst="rect">
                        <a:avLst/>
                      </a:prstGeom>
                      <a:solidFill>
                        <a:srgbClr val="FFFF99"/>
                      </a:solidFill>
                      <a:ln w="38100">
                        <a:noFill/>
                        <a:miter/>
                      </a:ln>
                    </p:spPr>
                  </p:pic>
                </p:oleObj>
              </mc:Fallback>
            </mc:AlternateContent>
          </a:graphicData>
        </a:graphic>
      </p:graphicFrame>
      <p:graphicFrame>
        <p:nvGraphicFramePr>
          <p:cNvPr id="394250" name="Object 10"/>
          <p:cNvGraphicFramePr/>
          <p:nvPr/>
        </p:nvGraphicFramePr>
        <p:xfrm>
          <a:off x="3348038" y="2133600"/>
          <a:ext cx="3735387" cy="863600"/>
        </p:xfrm>
        <a:graphic>
          <a:graphicData uri="http://schemas.openxmlformats.org/presentationml/2006/ole">
            <mc:AlternateContent xmlns:mc="http://schemas.openxmlformats.org/markup-compatibility/2006">
              <mc:Choice xmlns:v="urn:schemas-microsoft-com:vml" Requires="v">
                <p:oleObj spid="_x0000_s29087" r:id="rId12" imgW="1866265" imgH="431800" progId="Equation.3">
                  <p:embed/>
                </p:oleObj>
              </mc:Choice>
              <mc:Fallback>
                <p:oleObj r:id="rId12" imgW="1866265" imgH="431800" progId="Equation.3">
                  <p:embed/>
                  <p:pic>
                    <p:nvPicPr>
                      <p:cNvPr id="0" name="图片 3212"/>
                      <p:cNvPicPr/>
                      <p:nvPr/>
                    </p:nvPicPr>
                    <p:blipFill>
                      <a:blip r:embed="rId13"/>
                      <a:stretch>
                        <a:fillRect/>
                      </a:stretch>
                    </p:blipFill>
                    <p:spPr>
                      <a:xfrm>
                        <a:off x="3348038" y="2133600"/>
                        <a:ext cx="3735387" cy="8636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4248"/>
                                        </p:tgtEl>
                                        <p:attrNameLst>
                                          <p:attrName>style.visibility</p:attrName>
                                        </p:attrNameLst>
                                      </p:cBhvr>
                                      <p:to>
                                        <p:strVal val="visible"/>
                                      </p:to>
                                    </p:set>
                                    <p:animEffect transition="in" filter="wipe(left)">
                                      <p:cBhvr>
                                        <p:cTn id="7" dur="1000"/>
                                        <p:tgtEl>
                                          <p:spTgt spid="394248"/>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394249"/>
                                        </p:tgtEl>
                                        <p:attrNameLst>
                                          <p:attrName>style.visibility</p:attrName>
                                        </p:attrNameLst>
                                      </p:cBhvr>
                                      <p:to>
                                        <p:strVal val="visible"/>
                                      </p:to>
                                    </p:set>
                                    <p:animEffect transition="in" filter="dissolve">
                                      <p:cBhvr>
                                        <p:cTn id="11" dur="1000"/>
                                        <p:tgtEl>
                                          <p:spTgt spid="394249"/>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94250"/>
                                        </p:tgtEl>
                                        <p:attrNameLst>
                                          <p:attrName>style.visibility</p:attrName>
                                        </p:attrNameLst>
                                      </p:cBhvr>
                                      <p:to>
                                        <p:strVal val="visible"/>
                                      </p:to>
                                    </p:set>
                                    <p:animEffect transition="in" filter="wipe(left)">
                                      <p:cBhvr>
                                        <p:cTn id="15" dur="500"/>
                                        <p:tgtEl>
                                          <p:spTgt spid="39425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94243"/>
                                        </p:tgtEl>
                                        <p:attrNameLst>
                                          <p:attrName>style.visibility</p:attrName>
                                        </p:attrNameLst>
                                      </p:cBhvr>
                                      <p:to>
                                        <p:strVal val="visible"/>
                                      </p:to>
                                    </p:set>
                                    <p:animEffect transition="in" filter="wipe(left)">
                                      <p:cBhvr>
                                        <p:cTn id="20" dur="2000"/>
                                        <p:tgtEl>
                                          <p:spTgt spid="39424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94244"/>
                                        </p:tgtEl>
                                        <p:attrNameLst>
                                          <p:attrName>style.visibility</p:attrName>
                                        </p:attrNameLst>
                                      </p:cBhvr>
                                      <p:to>
                                        <p:strVal val="visible"/>
                                      </p:to>
                                    </p:set>
                                    <p:animEffect transition="in" filter="dissolve">
                                      <p:cBhvr>
                                        <p:cTn id="25" dur="500"/>
                                        <p:tgtEl>
                                          <p:spTgt spid="394244"/>
                                        </p:tgtEl>
                                      </p:cBhvr>
                                    </p:animEffect>
                                  </p:childTnLst>
                                </p:cTn>
                              </p:par>
                            </p:childTnLst>
                          </p:cTn>
                        </p:par>
                        <p:par>
                          <p:cTn id="26" fill="hold">
                            <p:stCondLst>
                              <p:cond delay="500"/>
                            </p:stCondLst>
                            <p:childTnLst>
                              <p:par>
                                <p:cTn id="27" presetID="9" presetClass="entr" presetSubtype="0" fill="hold" nodeType="afterEffect">
                                  <p:stCondLst>
                                    <p:cond delay="0"/>
                                  </p:stCondLst>
                                  <p:childTnLst>
                                    <p:set>
                                      <p:cBhvr>
                                        <p:cTn id="28" dur="1" fill="hold">
                                          <p:stCondLst>
                                            <p:cond delay="0"/>
                                          </p:stCondLst>
                                        </p:cTn>
                                        <p:tgtEl>
                                          <p:spTgt spid="394245"/>
                                        </p:tgtEl>
                                        <p:attrNameLst>
                                          <p:attrName>style.visibility</p:attrName>
                                        </p:attrNameLst>
                                      </p:cBhvr>
                                      <p:to>
                                        <p:strVal val="visible"/>
                                      </p:to>
                                    </p:set>
                                    <p:animEffect transition="in" filter="dissolve">
                                      <p:cBhvr>
                                        <p:cTn id="29" dur="500"/>
                                        <p:tgtEl>
                                          <p:spTgt spid="394245"/>
                                        </p:tgtEl>
                                      </p:cBhvr>
                                    </p:animEffect>
                                  </p:childTnLst>
                                </p:cTn>
                              </p:par>
                            </p:childTnLst>
                          </p:cTn>
                        </p:par>
                        <p:par>
                          <p:cTn id="30" fill="hold">
                            <p:stCondLst>
                              <p:cond delay="1000"/>
                            </p:stCondLst>
                            <p:childTnLst>
                              <p:par>
                                <p:cTn id="31" presetID="20" presetClass="entr" presetSubtype="0" fill="hold" grpId="0" nodeType="afterEffect">
                                  <p:stCondLst>
                                    <p:cond delay="0"/>
                                  </p:stCondLst>
                                  <p:childTnLst>
                                    <p:set>
                                      <p:cBhvr>
                                        <p:cTn id="32" dur="1" fill="hold">
                                          <p:stCondLst>
                                            <p:cond delay="0"/>
                                          </p:stCondLst>
                                        </p:cTn>
                                        <p:tgtEl>
                                          <p:spTgt spid="394246"/>
                                        </p:tgtEl>
                                        <p:attrNameLst>
                                          <p:attrName>style.visibility</p:attrName>
                                        </p:attrNameLst>
                                      </p:cBhvr>
                                      <p:to>
                                        <p:strVal val="visible"/>
                                      </p:to>
                                    </p:set>
                                    <p:animEffect transition="in" filter="wedge">
                                      <p:cBhvr>
                                        <p:cTn id="33" dur="2000"/>
                                        <p:tgtEl>
                                          <p:spTgt spid="394246"/>
                                        </p:tgtEl>
                                      </p:cBhvr>
                                    </p:animEffect>
                                  </p:childTnLst>
                                </p:cTn>
                              </p:par>
                            </p:childTnLst>
                          </p:cTn>
                        </p:par>
                        <p:par>
                          <p:cTn id="34" fill="hold">
                            <p:stCondLst>
                              <p:cond delay="3000"/>
                            </p:stCondLst>
                            <p:childTnLst>
                              <p:par>
                                <p:cTn id="35" presetID="20" presetClass="entr" presetSubtype="0" fill="hold" grpId="0" nodeType="afterEffect">
                                  <p:stCondLst>
                                    <p:cond delay="0"/>
                                  </p:stCondLst>
                                  <p:childTnLst>
                                    <p:set>
                                      <p:cBhvr>
                                        <p:cTn id="36" dur="1" fill="hold">
                                          <p:stCondLst>
                                            <p:cond delay="0"/>
                                          </p:stCondLst>
                                        </p:cTn>
                                        <p:tgtEl>
                                          <p:spTgt spid="394247"/>
                                        </p:tgtEl>
                                        <p:attrNameLst>
                                          <p:attrName>style.visibility</p:attrName>
                                        </p:attrNameLst>
                                      </p:cBhvr>
                                      <p:to>
                                        <p:strVal val="visible"/>
                                      </p:to>
                                    </p:set>
                                    <p:animEffect transition="in" filter="wedge">
                                      <p:cBhvr>
                                        <p:cTn id="37" dur="2000"/>
                                        <p:tgtEl>
                                          <p:spTgt spid="394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3" grpId="0"/>
      <p:bldP spid="394246" grpId="0" animBg="1"/>
      <p:bldP spid="39424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6" name="Rectangle 2"/>
          <p:cNvSpPr>
            <a:spLocks noGrp="1"/>
          </p:cNvSpPr>
          <p:nvPr>
            <p:ph type="title"/>
          </p:nvPr>
        </p:nvSpPr>
        <p:spPr/>
        <p:txBody>
          <a:bodyPr vert="horz" wrap="square" lIns="91440" tIns="45720" rIns="91440" bIns="45720" anchor="ctr"/>
          <a:lstStyle/>
          <a:p>
            <a:pPr eaLnBrk="1" hangingPunct="1"/>
            <a:r>
              <a:rPr lang="en-US" altLang="zh-CN" dirty="0" smtClean="0"/>
              <a:t>3.3.1</a:t>
            </a:r>
            <a:r>
              <a:rPr lang="en-US" altLang="zh-CN" dirty="0"/>
              <a:t>. RC</a:t>
            </a:r>
            <a:r>
              <a:rPr lang="zh-CN" altLang="en-US" dirty="0"/>
              <a:t>电路的零输入响应</a:t>
            </a:r>
          </a:p>
        </p:txBody>
      </p:sp>
      <p:sp>
        <p:nvSpPr>
          <p:cNvPr id="3072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43</a:t>
            </a:fld>
            <a:endParaRPr lang="zh-CN" altLang="en-US" sz="1600" b="1" dirty="0">
              <a:solidFill>
                <a:srgbClr val="FFFF00"/>
              </a:solidFill>
              <a:ea typeface="宋体" panose="02010600030101010101" pitchFamily="2" charset="-122"/>
            </a:endParaRPr>
          </a:p>
        </p:txBody>
      </p:sp>
      <p:sp>
        <p:nvSpPr>
          <p:cNvPr id="395267" name="Text Box 3"/>
          <p:cNvSpPr txBox="1"/>
          <p:nvPr/>
        </p:nvSpPr>
        <p:spPr>
          <a:xfrm>
            <a:off x="250825" y="2852738"/>
            <a:ext cx="5689600" cy="822325"/>
          </a:xfrm>
          <a:prstGeom prst="rect">
            <a:avLst/>
          </a:prstGeom>
          <a:noFill/>
          <a:ln w="9525">
            <a:noFill/>
          </a:ln>
        </p:spPr>
        <p:txBody>
          <a:bodyPr anchor="ctr">
            <a:spAutoFit/>
          </a:bodyPr>
          <a:lstStyle/>
          <a:p>
            <a:pPr marL="342900" lvl="0" indent="-342900" eaLnBrk="1" hangingPunct="1"/>
            <a:r>
              <a:rPr lang="zh-CN" altLang="en-US" b="1" dirty="0">
                <a:latin typeface="Times New Roman" panose="02020603050405020304" pitchFamily="18" charset="0"/>
                <a:ea typeface="黑体" panose="02010609060101010101" pitchFamily="49" charset="-122"/>
              </a:rPr>
              <a:t>② </a:t>
            </a:r>
            <a:r>
              <a:rPr lang="zh-CN" altLang="en-US" dirty="0">
                <a:latin typeface="Times New Roman" panose="02020603050405020304" pitchFamily="18" charset="0"/>
                <a:ea typeface="黑体" panose="02010609060101010101" pitchFamily="49" charset="-122"/>
              </a:rPr>
              <a:t>响应与初始状态成线性关系，其衰减快慢与</a:t>
            </a:r>
            <a:r>
              <a:rPr lang="el-GR" altLang="zh-CN" b="1" i="1" dirty="0">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黑体" panose="02010609060101010101" pitchFamily="49" charset="-122"/>
              </a:rPr>
              <a:t>有关</a:t>
            </a:r>
            <a:r>
              <a:rPr lang="en-US" altLang="zh-CN" dirty="0">
                <a:latin typeface="Times New Roman" panose="02020603050405020304" pitchFamily="18" charset="0"/>
                <a:ea typeface="黑体" panose="02010609060101010101" pitchFamily="49" charset="-122"/>
              </a:rPr>
              <a:t>;</a:t>
            </a:r>
          </a:p>
        </p:txBody>
      </p:sp>
      <p:graphicFrame>
        <p:nvGraphicFramePr>
          <p:cNvPr id="395268" name="Object 4"/>
          <p:cNvGraphicFramePr/>
          <p:nvPr/>
        </p:nvGraphicFramePr>
        <p:xfrm>
          <a:off x="395288" y="1125538"/>
          <a:ext cx="4641850" cy="698500"/>
        </p:xfrm>
        <a:graphic>
          <a:graphicData uri="http://schemas.openxmlformats.org/presentationml/2006/ole">
            <mc:AlternateContent xmlns:mc="http://schemas.openxmlformats.org/markup-compatibility/2006">
              <mc:Choice xmlns:v="urn:schemas-microsoft-com:vml" Requires="v">
                <p:oleObj spid="_x0000_s30025" r:id="rId3" imgW="2106295" imgH="317500" progId="Equation.DSMT4">
                  <p:embed/>
                </p:oleObj>
              </mc:Choice>
              <mc:Fallback>
                <p:oleObj r:id="rId3" imgW="2106295" imgH="317500" progId="Equation.DSMT4">
                  <p:embed/>
                  <p:pic>
                    <p:nvPicPr>
                      <p:cNvPr id="0" name="图片 3214"/>
                      <p:cNvPicPr/>
                      <p:nvPr/>
                    </p:nvPicPr>
                    <p:blipFill>
                      <a:blip r:embed="rId4"/>
                      <a:stretch>
                        <a:fillRect/>
                      </a:stretch>
                    </p:blipFill>
                    <p:spPr>
                      <a:xfrm>
                        <a:off x="395288" y="1125538"/>
                        <a:ext cx="4641850" cy="698500"/>
                      </a:xfrm>
                      <a:prstGeom prst="rect">
                        <a:avLst/>
                      </a:prstGeom>
                      <a:solidFill>
                        <a:srgbClr val="FFFF99"/>
                      </a:solidFill>
                      <a:ln w="38100">
                        <a:noFill/>
                        <a:miter/>
                      </a:ln>
                    </p:spPr>
                  </p:pic>
                </p:oleObj>
              </mc:Fallback>
            </mc:AlternateContent>
          </a:graphicData>
        </a:graphic>
      </p:graphicFrame>
      <p:graphicFrame>
        <p:nvGraphicFramePr>
          <p:cNvPr id="395269" name="Object 5"/>
          <p:cNvGraphicFramePr/>
          <p:nvPr/>
        </p:nvGraphicFramePr>
        <p:xfrm>
          <a:off x="395288" y="1916113"/>
          <a:ext cx="3735387" cy="863600"/>
        </p:xfrm>
        <a:graphic>
          <a:graphicData uri="http://schemas.openxmlformats.org/presentationml/2006/ole">
            <mc:AlternateContent xmlns:mc="http://schemas.openxmlformats.org/markup-compatibility/2006">
              <mc:Choice xmlns:v="urn:schemas-microsoft-com:vml" Requires="v">
                <p:oleObj spid="_x0000_s30026" r:id="rId5" imgW="1866265" imgH="431800" progId="Equation.3">
                  <p:embed/>
                </p:oleObj>
              </mc:Choice>
              <mc:Fallback>
                <p:oleObj r:id="rId5" imgW="1866265" imgH="431800" progId="Equation.3">
                  <p:embed/>
                  <p:pic>
                    <p:nvPicPr>
                      <p:cNvPr id="0" name="图片 3209"/>
                      <p:cNvPicPr/>
                      <p:nvPr/>
                    </p:nvPicPr>
                    <p:blipFill>
                      <a:blip r:embed="rId6"/>
                      <a:stretch>
                        <a:fillRect/>
                      </a:stretch>
                    </p:blipFill>
                    <p:spPr>
                      <a:xfrm>
                        <a:off x="395288" y="1916113"/>
                        <a:ext cx="3735387" cy="863600"/>
                      </a:xfrm>
                      <a:prstGeom prst="rect">
                        <a:avLst/>
                      </a:prstGeom>
                      <a:noFill/>
                      <a:ln w="38100">
                        <a:noFill/>
                        <a:miter/>
                      </a:ln>
                    </p:spPr>
                  </p:pic>
                </p:oleObj>
              </mc:Fallback>
            </mc:AlternateContent>
          </a:graphicData>
        </a:graphic>
      </p:graphicFrame>
      <p:graphicFrame>
        <p:nvGraphicFramePr>
          <p:cNvPr id="395270" name="Object 6"/>
          <p:cNvGraphicFramePr/>
          <p:nvPr/>
        </p:nvGraphicFramePr>
        <p:xfrm>
          <a:off x="5940425" y="1341438"/>
          <a:ext cx="2795588" cy="1905000"/>
        </p:xfrm>
        <a:graphic>
          <a:graphicData uri="http://schemas.openxmlformats.org/presentationml/2006/ole">
            <mc:AlternateContent xmlns:mc="http://schemas.openxmlformats.org/markup-compatibility/2006">
              <mc:Choice xmlns:v="urn:schemas-microsoft-com:vml" Requires="v">
                <p:oleObj spid="_x0000_s30027" r:id="rId7" imgW="3992880" imgH="2643505" progId="Visio.Drawing.11">
                  <p:embed/>
                </p:oleObj>
              </mc:Choice>
              <mc:Fallback>
                <p:oleObj r:id="rId7" imgW="3992880" imgH="2643505" progId="Visio.Drawing.11">
                  <p:embed/>
                  <p:pic>
                    <p:nvPicPr>
                      <p:cNvPr id="0" name="图片 3217"/>
                      <p:cNvPicPr/>
                      <p:nvPr/>
                    </p:nvPicPr>
                    <p:blipFill>
                      <a:blip r:embed="rId8"/>
                      <a:stretch>
                        <a:fillRect/>
                      </a:stretch>
                    </p:blipFill>
                    <p:spPr>
                      <a:xfrm>
                        <a:off x="5940425" y="1341438"/>
                        <a:ext cx="2795588" cy="1905000"/>
                      </a:xfrm>
                      <a:prstGeom prst="rect">
                        <a:avLst/>
                      </a:prstGeom>
                      <a:noFill/>
                      <a:ln w="38100">
                        <a:noFill/>
                        <a:miter/>
                      </a:ln>
                    </p:spPr>
                  </p:pic>
                </p:oleObj>
              </mc:Fallback>
            </mc:AlternateContent>
          </a:graphicData>
        </a:graphic>
      </p:graphicFrame>
      <p:graphicFrame>
        <p:nvGraphicFramePr>
          <p:cNvPr id="395271" name="Object 7"/>
          <p:cNvGraphicFramePr/>
          <p:nvPr/>
        </p:nvGraphicFramePr>
        <p:xfrm>
          <a:off x="5715000" y="3414713"/>
          <a:ext cx="3236913" cy="1990725"/>
        </p:xfrm>
        <a:graphic>
          <a:graphicData uri="http://schemas.openxmlformats.org/presentationml/2006/ole">
            <mc:AlternateContent xmlns:mc="http://schemas.openxmlformats.org/markup-compatibility/2006">
              <mc:Choice xmlns:v="urn:schemas-microsoft-com:vml" Requires="v">
                <p:oleObj spid="_x0000_s30028" r:id="rId9" imgW="4399915" imgH="2707005" progId="Visio.Drawing.11">
                  <p:embed/>
                </p:oleObj>
              </mc:Choice>
              <mc:Fallback>
                <p:oleObj r:id="rId9" imgW="4399915" imgH="2707005" progId="Visio.Drawing.11">
                  <p:embed/>
                  <p:pic>
                    <p:nvPicPr>
                      <p:cNvPr id="0" name="图片 3215"/>
                      <p:cNvPicPr/>
                      <p:nvPr/>
                    </p:nvPicPr>
                    <p:blipFill>
                      <a:blip r:embed="rId10"/>
                      <a:stretch>
                        <a:fillRect/>
                      </a:stretch>
                    </p:blipFill>
                    <p:spPr>
                      <a:xfrm>
                        <a:off x="5715000" y="3414713"/>
                        <a:ext cx="3236913" cy="1990725"/>
                      </a:xfrm>
                      <a:prstGeom prst="rect">
                        <a:avLst/>
                      </a:prstGeom>
                      <a:noFill/>
                      <a:ln w="38100">
                        <a:noFill/>
                        <a:miter/>
                      </a:ln>
                    </p:spPr>
                  </p:pic>
                </p:oleObj>
              </mc:Fallback>
            </mc:AlternateContent>
          </a:graphicData>
        </a:graphic>
      </p:graphicFrame>
      <p:sp>
        <p:nvSpPr>
          <p:cNvPr id="395272" name="Rectangle 8"/>
          <p:cNvSpPr/>
          <p:nvPr/>
        </p:nvSpPr>
        <p:spPr>
          <a:xfrm>
            <a:off x="250825" y="3860800"/>
            <a:ext cx="1784350" cy="457200"/>
          </a:xfrm>
          <a:prstGeom prst="rect">
            <a:avLst/>
          </a:prstGeom>
          <a:noFill/>
          <a:ln w="9525">
            <a:noFill/>
          </a:ln>
        </p:spPr>
        <p:txBody>
          <a:bodyPr wrap="none" anchor="ctr">
            <a:spAutoFit/>
          </a:bodyPr>
          <a:lstStyle/>
          <a:p>
            <a:pPr marL="342900" lvl="0" indent="-342900" algn="ctr" eaLnBrk="1" hangingPunct="1"/>
            <a:r>
              <a:rPr lang="zh-CN" altLang="en-US" b="1" dirty="0">
                <a:latin typeface="Times New Roman" panose="02020603050405020304" pitchFamily="18" charset="0"/>
                <a:ea typeface="黑体" panose="02010609060101010101" pitchFamily="49" charset="-122"/>
              </a:rPr>
              <a:t>③ </a:t>
            </a:r>
            <a:r>
              <a:rPr lang="zh-CN" altLang="en-US" dirty="0">
                <a:latin typeface="Times New Roman" panose="02020603050405020304" pitchFamily="18" charset="0"/>
                <a:ea typeface="黑体" panose="02010609060101010101" pitchFamily="49" charset="-122"/>
              </a:rPr>
              <a:t>能量关系</a:t>
            </a:r>
          </a:p>
        </p:txBody>
      </p:sp>
      <p:sp>
        <p:nvSpPr>
          <p:cNvPr id="395273" name="Text Box 9"/>
          <p:cNvSpPr txBox="1"/>
          <p:nvPr/>
        </p:nvSpPr>
        <p:spPr>
          <a:xfrm>
            <a:off x="684213" y="4508500"/>
            <a:ext cx="3816350" cy="96837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电容不断释放能量被电阻吸收</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直到全部消耗完毕</a:t>
            </a:r>
            <a:r>
              <a:rPr lang="en-US" altLang="zh-CN" dirty="0">
                <a:latin typeface="Times New Roman" panose="02020603050405020304" pitchFamily="18" charset="0"/>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95268"/>
                                        </p:tgtEl>
                                        <p:attrNameLst>
                                          <p:attrName>style.visibility</p:attrName>
                                        </p:attrNameLst>
                                      </p:cBhvr>
                                      <p:to>
                                        <p:strVal val="visible"/>
                                      </p:to>
                                    </p:set>
                                    <p:animEffect transition="in" filter="dissolve">
                                      <p:cBhvr>
                                        <p:cTn id="7" dur="1000"/>
                                        <p:tgtEl>
                                          <p:spTgt spid="39526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95269"/>
                                        </p:tgtEl>
                                        <p:attrNameLst>
                                          <p:attrName>style.visibility</p:attrName>
                                        </p:attrNameLst>
                                      </p:cBhvr>
                                      <p:to>
                                        <p:strVal val="visible"/>
                                      </p:to>
                                    </p:set>
                                    <p:animEffect transition="in" filter="wipe(left)">
                                      <p:cBhvr>
                                        <p:cTn id="11" dur="500"/>
                                        <p:tgtEl>
                                          <p:spTgt spid="395269"/>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 fill="hold">
                                          <p:stCondLst>
                                            <p:cond delay="0"/>
                                          </p:stCondLst>
                                        </p:cTn>
                                        <p:tgtEl>
                                          <p:spTgt spid="395270"/>
                                        </p:tgtEl>
                                        <p:attrNameLst>
                                          <p:attrName>style.visibility</p:attrName>
                                        </p:attrNameLst>
                                      </p:cBhvr>
                                      <p:to>
                                        <p:strVal val="visible"/>
                                      </p:to>
                                    </p:set>
                                    <p:animEffect transition="in" filter="dissolve">
                                      <p:cBhvr>
                                        <p:cTn id="15" dur="500"/>
                                        <p:tgtEl>
                                          <p:spTgt spid="395270"/>
                                        </p:tgtEl>
                                      </p:cBhvr>
                                    </p:animEffect>
                                  </p:childTnLst>
                                </p:cTn>
                              </p:par>
                            </p:childTnLst>
                          </p:cTn>
                        </p:par>
                        <p:par>
                          <p:cTn id="16" fill="hold">
                            <p:stCondLst>
                              <p:cond delay="2000"/>
                            </p:stCondLst>
                            <p:childTnLst>
                              <p:par>
                                <p:cTn id="17" presetID="9" presetClass="entr" presetSubtype="0" fill="hold" nodeType="afterEffect">
                                  <p:stCondLst>
                                    <p:cond delay="0"/>
                                  </p:stCondLst>
                                  <p:childTnLst>
                                    <p:set>
                                      <p:cBhvr>
                                        <p:cTn id="18" dur="1" fill="hold">
                                          <p:stCondLst>
                                            <p:cond delay="0"/>
                                          </p:stCondLst>
                                        </p:cTn>
                                        <p:tgtEl>
                                          <p:spTgt spid="395271"/>
                                        </p:tgtEl>
                                        <p:attrNameLst>
                                          <p:attrName>style.visibility</p:attrName>
                                        </p:attrNameLst>
                                      </p:cBhvr>
                                      <p:to>
                                        <p:strVal val="visible"/>
                                      </p:to>
                                    </p:set>
                                    <p:animEffect transition="in" filter="dissolve">
                                      <p:cBhvr>
                                        <p:cTn id="19" dur="500"/>
                                        <p:tgtEl>
                                          <p:spTgt spid="39527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95267"/>
                                        </p:tgtEl>
                                        <p:attrNameLst>
                                          <p:attrName>style.visibility</p:attrName>
                                        </p:attrNameLst>
                                      </p:cBhvr>
                                      <p:to>
                                        <p:strVal val="visible"/>
                                      </p:to>
                                    </p:set>
                                    <p:animEffect transition="in" filter="wipe(left)">
                                      <p:cBhvr>
                                        <p:cTn id="24" dur="2000"/>
                                        <p:tgtEl>
                                          <p:spTgt spid="39526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95272"/>
                                        </p:tgtEl>
                                        <p:attrNameLst>
                                          <p:attrName>style.visibility</p:attrName>
                                        </p:attrNameLst>
                                      </p:cBhvr>
                                      <p:to>
                                        <p:strVal val="visible"/>
                                      </p:to>
                                    </p:set>
                                    <p:animEffect transition="in" filter="wipe(left)">
                                      <p:cBhvr>
                                        <p:cTn id="29" dur="2000"/>
                                        <p:tgtEl>
                                          <p:spTgt spid="395272"/>
                                        </p:tgtEl>
                                      </p:cBhvr>
                                    </p:animEffect>
                                  </p:childTnLst>
                                </p:cTn>
                              </p:par>
                            </p:childTnLst>
                          </p:cTn>
                        </p:par>
                        <p:par>
                          <p:cTn id="30" fill="hold">
                            <p:stCondLst>
                              <p:cond delay="2000"/>
                            </p:stCondLst>
                            <p:childTnLst>
                              <p:par>
                                <p:cTn id="31" presetID="22" presetClass="entr" presetSubtype="8" fill="hold" grpId="0" nodeType="afterEffect">
                                  <p:stCondLst>
                                    <p:cond delay="0"/>
                                  </p:stCondLst>
                                  <p:iterate type="lt">
                                    <p:tmPct val="100000"/>
                                  </p:iterate>
                                  <p:childTnLst>
                                    <p:set>
                                      <p:cBhvr>
                                        <p:cTn id="32" dur="1" fill="hold">
                                          <p:stCondLst>
                                            <p:cond delay="0"/>
                                          </p:stCondLst>
                                        </p:cTn>
                                        <p:tgtEl>
                                          <p:spTgt spid="395273"/>
                                        </p:tgtEl>
                                        <p:attrNameLst>
                                          <p:attrName>style.visibility</p:attrName>
                                        </p:attrNameLst>
                                      </p:cBhvr>
                                      <p:to>
                                        <p:strVal val="visible"/>
                                      </p:to>
                                    </p:set>
                                    <p:animEffect transition="in" filter="wipe(left)">
                                      <p:cBhvr>
                                        <p:cTn id="33" dur="100"/>
                                        <p:tgtEl>
                                          <p:spTgt spid="395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7" grpId="0"/>
      <p:bldP spid="395272" grpId="0"/>
      <p:bldP spid="39527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44</a:t>
            </a:fld>
            <a:endParaRPr lang="zh-CN" altLang="en-US" sz="1600" b="1" dirty="0">
              <a:solidFill>
                <a:srgbClr val="FFFF00"/>
              </a:solidFill>
              <a:ea typeface="宋体" panose="02010600030101010101" pitchFamily="2" charset="-122"/>
            </a:endParaRPr>
          </a:p>
        </p:txBody>
      </p:sp>
      <p:sp>
        <p:nvSpPr>
          <p:cNvPr id="271362" name="Text Box 2"/>
          <p:cNvSpPr txBox="1"/>
          <p:nvPr/>
        </p:nvSpPr>
        <p:spPr>
          <a:xfrm>
            <a:off x="395288" y="1125538"/>
            <a:ext cx="8001000" cy="978729"/>
          </a:xfrm>
          <a:prstGeom prst="rect">
            <a:avLst/>
          </a:prstGeom>
          <a:noFill/>
          <a:ln w="9525">
            <a:noFill/>
          </a:ln>
        </p:spPr>
        <p:txBody>
          <a:bodyPr>
            <a:spAutoFit/>
          </a:bodyPr>
          <a:lstStyle/>
          <a:p>
            <a:pPr lvl="0" eaLnBrk="1" hangingPunct="1">
              <a:lnSpc>
                <a:spcPct val="120000"/>
              </a:lnSpc>
              <a:spcBef>
                <a:spcPct val="50000"/>
              </a:spcBef>
            </a:pPr>
            <a:r>
              <a:rPr lang="zh-CN" altLang="en-US" dirty="0">
                <a:solidFill>
                  <a:srgbClr val="CD0F14"/>
                </a:solidFill>
                <a:latin typeface="Times New Roman" panose="02020603050405020304" pitchFamily="18" charset="0"/>
                <a:ea typeface="黑体" panose="02010609060101010101" pitchFamily="49" charset="-122"/>
              </a:rPr>
              <a:t>    </a:t>
            </a:r>
            <a:r>
              <a:rPr lang="en-US" altLang="zh-CN" dirty="0">
                <a:solidFill>
                  <a:srgbClr val="CD0F14"/>
                </a:solidFill>
                <a:latin typeface="Times New Roman" panose="02020603050405020304" pitchFamily="18" charset="0"/>
                <a:ea typeface="黑体" panose="02010609060101010101" pitchFamily="49" charset="-122"/>
              </a:rPr>
              <a:t>[</a:t>
            </a:r>
            <a:r>
              <a:rPr lang="zh-CN" altLang="en-US" dirty="0" smtClean="0">
                <a:solidFill>
                  <a:srgbClr val="CD0F14"/>
                </a:solidFill>
                <a:latin typeface="Times New Roman" panose="02020603050405020304" pitchFamily="18" charset="0"/>
                <a:ea typeface="黑体" panose="02010609060101010101" pitchFamily="49" charset="-122"/>
              </a:rPr>
              <a:t>例</a:t>
            </a:r>
            <a:r>
              <a:rPr lang="en-US" altLang="zh-CN" dirty="0" smtClean="0">
                <a:solidFill>
                  <a:srgbClr val="CD0F14"/>
                </a:solidFill>
                <a:latin typeface="Times New Roman" panose="02020603050405020304" pitchFamily="18" charset="0"/>
                <a:ea typeface="黑体" panose="02010609060101010101" pitchFamily="49" charset="-122"/>
              </a:rPr>
              <a:t>3-5]</a:t>
            </a:r>
            <a:r>
              <a:rPr lang="en-US" altLang="zh-CN" dirty="0" smtClean="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电路如</a:t>
            </a:r>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3-9(a)</a:t>
            </a:r>
            <a:r>
              <a:rPr lang="zh-CN" altLang="en-US" dirty="0" smtClean="0">
                <a:latin typeface="Times New Roman" panose="02020603050405020304" pitchFamily="18" charset="0"/>
                <a:ea typeface="黑体" panose="02010609060101010101" pitchFamily="49" charset="-122"/>
              </a:rPr>
              <a:t>所</a:t>
            </a:r>
            <a:r>
              <a:rPr lang="zh-CN" altLang="en-US" dirty="0">
                <a:latin typeface="Times New Roman" panose="02020603050405020304" pitchFamily="18" charset="0"/>
                <a:ea typeface="黑体" panose="02010609060101010101" pitchFamily="49" charset="-122"/>
              </a:rPr>
              <a:t>示，换路前电路处于稳定状态。</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时刻开关断开，求</a:t>
            </a:r>
            <a:r>
              <a:rPr lang="en-US" altLang="zh-CN" b="1" i="1" dirty="0">
                <a:latin typeface="Times New Roman" panose="02020603050405020304" pitchFamily="18" charset="0"/>
                <a:ea typeface="黑体" panose="02010609060101010101" pitchFamily="49" charset="-122"/>
              </a:rPr>
              <a:t>t </a:t>
            </a:r>
            <a:r>
              <a:rPr lang="en-US" altLang="zh-CN" b="1" dirty="0">
                <a:latin typeface="Times New Roman" panose="02020603050405020304" pitchFamily="18" charset="0"/>
                <a:ea typeface="黑体" panose="02010609060101010101" pitchFamily="49" charset="-122"/>
              </a:rPr>
              <a:t>&gt;0</a:t>
            </a:r>
            <a:r>
              <a:rPr lang="zh-CN" altLang="en-US" dirty="0">
                <a:latin typeface="Times New Roman" panose="02020603050405020304" pitchFamily="18" charset="0"/>
                <a:ea typeface="黑体" panose="02010609060101010101" pitchFamily="49" charset="-122"/>
              </a:rPr>
              <a:t>的电容电压和电容电流。 </a:t>
            </a:r>
          </a:p>
        </p:txBody>
      </p:sp>
      <p:sp>
        <p:nvSpPr>
          <p:cNvPr id="271363" name="Text Box 3"/>
          <p:cNvSpPr txBox="1"/>
          <p:nvPr/>
        </p:nvSpPr>
        <p:spPr>
          <a:xfrm>
            <a:off x="539750" y="4724400"/>
            <a:ext cx="8001000" cy="96837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解：换路前开关闭合，电路处于稳定状态，电容电流为零，电容电压等于</a:t>
            </a:r>
            <a:r>
              <a:rPr lang="en-US" altLang="zh-CN" b="1" dirty="0">
                <a:latin typeface="Times New Roman" panose="02020603050405020304" pitchFamily="18" charset="0"/>
                <a:ea typeface="黑体" panose="02010609060101010101" pitchFamily="49" charset="-122"/>
              </a:rPr>
              <a:t>200</a:t>
            </a:r>
            <a:r>
              <a:rPr lang="en-US" altLang="zh-CN" b="1" dirty="0">
                <a:latin typeface="Times New Roman" panose="02020603050405020304" pitchFamily="18" charset="0"/>
                <a:ea typeface="Times New Roman" panose="02020603050405020304" pitchFamily="18" charset="0"/>
              </a:rPr>
              <a:t>Ω</a:t>
            </a:r>
            <a:r>
              <a:rPr lang="zh-CN" altLang="en-US" dirty="0">
                <a:latin typeface="Times New Roman" panose="02020603050405020304" pitchFamily="18" charset="0"/>
                <a:ea typeface="黑体" panose="02010609060101010101" pitchFamily="49" charset="-122"/>
              </a:rPr>
              <a:t>电阻的电压，由此得到 </a:t>
            </a:r>
          </a:p>
        </p:txBody>
      </p:sp>
      <p:sp>
        <p:nvSpPr>
          <p:cNvPr id="31750" name="Rectangle 7"/>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3.3.1</a:t>
            </a:r>
            <a:r>
              <a:rPr lang="en-US" altLang="zh-CN" sz="3600" dirty="0">
                <a:solidFill>
                  <a:srgbClr val="FF0000"/>
                </a:solidFill>
                <a:latin typeface="Times New Roman" panose="02020603050405020304" pitchFamily="18" charset="0"/>
                <a:ea typeface="黑体" panose="02010609060101010101" pitchFamily="49" charset="-122"/>
              </a:rPr>
              <a:t>. RC</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graphicFrame>
        <p:nvGraphicFramePr>
          <p:cNvPr id="271368" name="Object 8"/>
          <p:cNvGraphicFramePr/>
          <p:nvPr/>
        </p:nvGraphicFramePr>
        <p:xfrm>
          <a:off x="2484438" y="2060575"/>
          <a:ext cx="4087812" cy="2540000"/>
        </p:xfrm>
        <a:graphic>
          <a:graphicData uri="http://schemas.openxmlformats.org/presentationml/2006/ole">
            <mc:AlternateContent xmlns:mc="http://schemas.openxmlformats.org/markup-compatibility/2006">
              <mc:Choice xmlns:v="urn:schemas-microsoft-com:vml" Requires="v">
                <p:oleObj spid="_x0000_s30803" r:id="rId3" imgW="2250440" imgH="1760855" progId="Visio.Drawing.11">
                  <p:embed/>
                </p:oleObj>
              </mc:Choice>
              <mc:Fallback>
                <p:oleObj r:id="rId3" imgW="2250440" imgH="1760855" progId="Visio.Drawing.11">
                  <p:embed/>
                  <p:pic>
                    <p:nvPicPr>
                      <p:cNvPr id="0" name="图片 3216"/>
                      <p:cNvPicPr/>
                      <p:nvPr/>
                    </p:nvPicPr>
                    <p:blipFill>
                      <a:blip r:embed="rId4"/>
                      <a:stretch>
                        <a:fillRect/>
                      </a:stretch>
                    </p:blipFill>
                    <p:spPr>
                      <a:xfrm>
                        <a:off x="2484438" y="2060575"/>
                        <a:ext cx="4087812" cy="254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1362">
                                            <p:txEl>
                                              <p:pRg st="0" end="0"/>
                                            </p:txEl>
                                          </p:spTgt>
                                        </p:tgtEl>
                                        <p:attrNameLst>
                                          <p:attrName>style.visibility</p:attrName>
                                        </p:attrNameLst>
                                      </p:cBhvr>
                                      <p:to>
                                        <p:strVal val="visible"/>
                                      </p:to>
                                    </p:set>
                                    <p:animEffect transition="in" filter="dissolve">
                                      <p:cBhvr>
                                        <p:cTn id="7" dur="500"/>
                                        <p:tgtEl>
                                          <p:spTgt spid="27136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71368"/>
                                        </p:tgtEl>
                                        <p:attrNameLst>
                                          <p:attrName>style.visibility</p:attrName>
                                        </p:attrNameLst>
                                      </p:cBhvr>
                                      <p:to>
                                        <p:strVal val="visible"/>
                                      </p:to>
                                    </p:set>
                                    <p:animEffect transition="in" filter="dissolve">
                                      <p:cBhvr>
                                        <p:cTn id="11" dur="500"/>
                                        <p:tgtEl>
                                          <p:spTgt spid="27136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71363">
                                            <p:txEl>
                                              <p:pRg st="0" end="0"/>
                                            </p:txEl>
                                          </p:spTgt>
                                        </p:tgtEl>
                                        <p:attrNameLst>
                                          <p:attrName>style.visibility</p:attrName>
                                        </p:attrNameLst>
                                      </p:cBhvr>
                                      <p:to>
                                        <p:strVal val="visible"/>
                                      </p:to>
                                    </p:set>
                                    <p:animEffect transition="in" filter="dissolve">
                                      <p:cBhvr>
                                        <p:cTn id="16" dur="500"/>
                                        <p:tgtEl>
                                          <p:spTgt spid="2713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2" grpId="0" build="p" advAuto="1000"/>
      <p:bldP spid="271363" grpId="0" build="p" advAuto="100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45</a:t>
            </a:fld>
            <a:endParaRPr lang="zh-CN" altLang="en-US" sz="1600" b="1" dirty="0">
              <a:solidFill>
                <a:srgbClr val="FFFF00"/>
              </a:solidFill>
              <a:ea typeface="宋体" panose="02010600030101010101" pitchFamily="2" charset="-122"/>
            </a:endParaRPr>
          </a:p>
        </p:txBody>
      </p:sp>
      <p:graphicFrame>
        <p:nvGraphicFramePr>
          <p:cNvPr id="272386" name="Object 2"/>
          <p:cNvGraphicFramePr/>
          <p:nvPr/>
        </p:nvGraphicFramePr>
        <p:xfrm>
          <a:off x="684213" y="2420938"/>
          <a:ext cx="3411537" cy="503237"/>
        </p:xfrm>
        <a:graphic>
          <a:graphicData uri="http://schemas.openxmlformats.org/presentationml/2006/ole">
            <mc:AlternateContent xmlns:mc="http://schemas.openxmlformats.org/markup-compatibility/2006">
              <mc:Choice xmlns:v="urn:schemas-microsoft-com:vml" Requires="v">
                <p:oleObj spid="_x0000_s32237" r:id="rId3" imgW="1549400" imgH="228600" progId="Equation.3">
                  <p:embed/>
                </p:oleObj>
              </mc:Choice>
              <mc:Fallback>
                <p:oleObj r:id="rId3" imgW="1549400" imgH="228600" progId="Equation.3">
                  <p:embed/>
                  <p:pic>
                    <p:nvPicPr>
                      <p:cNvPr id="0" name="图片 3207"/>
                      <p:cNvPicPr/>
                      <p:nvPr/>
                    </p:nvPicPr>
                    <p:blipFill>
                      <a:blip r:embed="rId4"/>
                      <a:stretch>
                        <a:fillRect/>
                      </a:stretch>
                    </p:blipFill>
                    <p:spPr>
                      <a:xfrm>
                        <a:off x="684213" y="2420938"/>
                        <a:ext cx="3411537" cy="503237"/>
                      </a:xfrm>
                      <a:prstGeom prst="rect">
                        <a:avLst/>
                      </a:prstGeom>
                      <a:noFill/>
                      <a:ln w="38100">
                        <a:noFill/>
                        <a:miter/>
                      </a:ln>
                    </p:spPr>
                  </p:pic>
                </p:oleObj>
              </mc:Fallback>
            </mc:AlternateContent>
          </a:graphicData>
        </a:graphic>
      </p:graphicFrame>
      <p:graphicFrame>
        <p:nvGraphicFramePr>
          <p:cNvPr id="272387" name="Object 3"/>
          <p:cNvGraphicFramePr/>
          <p:nvPr/>
        </p:nvGraphicFramePr>
        <p:xfrm>
          <a:off x="468313" y="1268413"/>
          <a:ext cx="4189412" cy="787400"/>
        </p:xfrm>
        <a:graphic>
          <a:graphicData uri="http://schemas.openxmlformats.org/presentationml/2006/ole">
            <mc:AlternateContent xmlns:mc="http://schemas.openxmlformats.org/markup-compatibility/2006">
              <mc:Choice xmlns:v="urn:schemas-microsoft-com:vml" Requires="v">
                <p:oleObj spid="_x0000_s32238" r:id="rId5" imgW="2094865" imgH="393700" progId="Equation.3">
                  <p:embed/>
                </p:oleObj>
              </mc:Choice>
              <mc:Fallback>
                <p:oleObj r:id="rId5" imgW="2094865" imgH="393700" progId="Equation.3">
                  <p:embed/>
                  <p:pic>
                    <p:nvPicPr>
                      <p:cNvPr id="0" name="图片 3220"/>
                      <p:cNvPicPr/>
                      <p:nvPr/>
                    </p:nvPicPr>
                    <p:blipFill>
                      <a:blip r:embed="rId6"/>
                      <a:stretch>
                        <a:fillRect/>
                      </a:stretch>
                    </p:blipFill>
                    <p:spPr>
                      <a:xfrm>
                        <a:off x="468313" y="1268413"/>
                        <a:ext cx="4189412" cy="787400"/>
                      </a:xfrm>
                      <a:prstGeom prst="rect">
                        <a:avLst/>
                      </a:prstGeom>
                      <a:noFill/>
                      <a:ln w="38100">
                        <a:noFill/>
                        <a:miter/>
                      </a:ln>
                    </p:spPr>
                  </p:pic>
                </p:oleObj>
              </mc:Fallback>
            </mc:AlternateContent>
          </a:graphicData>
        </a:graphic>
      </p:graphicFrame>
      <p:sp>
        <p:nvSpPr>
          <p:cNvPr id="272388" name="Text Box 4"/>
          <p:cNvSpPr txBox="1"/>
          <p:nvPr/>
        </p:nvSpPr>
        <p:spPr>
          <a:xfrm>
            <a:off x="684213" y="3068638"/>
            <a:ext cx="30480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时间常数：</a:t>
            </a:r>
          </a:p>
        </p:txBody>
      </p:sp>
      <p:graphicFrame>
        <p:nvGraphicFramePr>
          <p:cNvPr id="272389" name="Object 5"/>
          <p:cNvGraphicFramePr/>
          <p:nvPr/>
        </p:nvGraphicFramePr>
        <p:xfrm>
          <a:off x="684213" y="3716338"/>
          <a:ext cx="6046787" cy="504825"/>
        </p:xfrm>
        <a:graphic>
          <a:graphicData uri="http://schemas.openxmlformats.org/presentationml/2006/ole">
            <mc:AlternateContent xmlns:mc="http://schemas.openxmlformats.org/markup-compatibility/2006">
              <mc:Choice xmlns:v="urn:schemas-microsoft-com:vml" Requires="v">
                <p:oleObj spid="_x0000_s32239" r:id="rId7" imgW="2743200" imgH="228600" progId="Equation.3">
                  <p:embed/>
                </p:oleObj>
              </mc:Choice>
              <mc:Fallback>
                <p:oleObj r:id="rId7" imgW="2743200" imgH="228600" progId="Equation.3">
                  <p:embed/>
                  <p:pic>
                    <p:nvPicPr>
                      <p:cNvPr id="0" name="图片 3221"/>
                      <p:cNvPicPr/>
                      <p:nvPr/>
                    </p:nvPicPr>
                    <p:blipFill>
                      <a:blip r:embed="rId8"/>
                      <a:stretch>
                        <a:fillRect/>
                      </a:stretch>
                    </p:blipFill>
                    <p:spPr>
                      <a:xfrm>
                        <a:off x="684213" y="3716338"/>
                        <a:ext cx="6046787" cy="504825"/>
                      </a:xfrm>
                      <a:prstGeom prst="rect">
                        <a:avLst/>
                      </a:prstGeom>
                      <a:noFill/>
                      <a:ln w="38100">
                        <a:noFill/>
                        <a:miter/>
                      </a:ln>
                    </p:spPr>
                  </p:pic>
                </p:oleObj>
              </mc:Fallback>
            </mc:AlternateContent>
          </a:graphicData>
        </a:graphic>
      </p:graphicFrame>
      <p:sp>
        <p:nvSpPr>
          <p:cNvPr id="272390" name="Text Box 6"/>
          <p:cNvSpPr txBox="1"/>
          <p:nvPr/>
        </p:nvSpPr>
        <p:spPr>
          <a:xfrm>
            <a:off x="684213" y="4411663"/>
            <a:ext cx="59436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按式</a:t>
            </a:r>
            <a:r>
              <a:rPr lang="zh-CN" altLang="en-US" b="1" dirty="0" smtClean="0">
                <a:latin typeface="Times New Roman" panose="02020603050405020304" pitchFamily="18" charset="0"/>
                <a:ea typeface="黑体" panose="02010609060101010101" pitchFamily="49" charset="-122"/>
              </a:rPr>
              <a:t>（</a:t>
            </a:r>
            <a:r>
              <a:rPr lang="en-US" altLang="zh-CN" b="1" dirty="0" smtClean="0">
                <a:latin typeface="Times New Roman" panose="02020603050405020304" pitchFamily="18" charset="0"/>
                <a:ea typeface="黑体" panose="02010609060101010101" pitchFamily="49" charset="-122"/>
              </a:rPr>
              <a:t>3-16</a:t>
            </a:r>
            <a:r>
              <a:rPr lang="zh-CN" altLang="en-US" b="1" dirty="0" smtClean="0">
                <a:latin typeface="Times New Roman" panose="02020603050405020304" pitchFamily="18" charset="0"/>
                <a:ea typeface="黑体" panose="02010609060101010101" pitchFamily="49" charset="-122"/>
              </a:rPr>
              <a:t>）</a:t>
            </a:r>
            <a:r>
              <a:rPr lang="zh-CN" altLang="en-US" dirty="0" smtClean="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写出电容电压的零输入响应</a:t>
            </a:r>
          </a:p>
        </p:txBody>
      </p:sp>
      <p:graphicFrame>
        <p:nvGraphicFramePr>
          <p:cNvPr id="32773" name="Object 7"/>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32240" r:id="rId9" imgW="114300" imgH="215265" progId="Equation.3">
                  <p:embed/>
                </p:oleObj>
              </mc:Choice>
              <mc:Fallback>
                <p:oleObj r:id="rId9" imgW="114300" imgH="215265" progId="Equation.3">
                  <p:embed/>
                  <p:pic>
                    <p:nvPicPr>
                      <p:cNvPr id="0" name="图片 3225"/>
                      <p:cNvPicPr/>
                      <p:nvPr/>
                    </p:nvPicPr>
                    <p:blipFill>
                      <a:blip r:embed="rId10"/>
                      <a:stretch>
                        <a:fillRect/>
                      </a:stretch>
                    </p:blipFill>
                    <p:spPr>
                      <a:xfrm>
                        <a:off x="4514850" y="3321050"/>
                        <a:ext cx="114300" cy="215900"/>
                      </a:xfrm>
                      <a:prstGeom prst="rect">
                        <a:avLst/>
                      </a:prstGeom>
                      <a:noFill/>
                      <a:ln w="38100">
                        <a:noFill/>
                        <a:miter/>
                      </a:ln>
                    </p:spPr>
                  </p:pic>
                </p:oleObj>
              </mc:Fallback>
            </mc:AlternateContent>
          </a:graphicData>
        </a:graphic>
      </p:graphicFrame>
      <p:graphicFrame>
        <p:nvGraphicFramePr>
          <p:cNvPr id="272392" name="Object 8"/>
          <p:cNvGraphicFramePr/>
          <p:nvPr/>
        </p:nvGraphicFramePr>
        <p:xfrm>
          <a:off x="684213" y="4878388"/>
          <a:ext cx="6365875" cy="782637"/>
        </p:xfrm>
        <a:graphic>
          <a:graphicData uri="http://schemas.openxmlformats.org/presentationml/2006/ole">
            <mc:AlternateContent xmlns:mc="http://schemas.openxmlformats.org/markup-compatibility/2006">
              <mc:Choice xmlns:v="urn:schemas-microsoft-com:vml" Requires="v">
                <p:oleObj spid="_x0000_s32241" r:id="rId11" imgW="2893060" imgH="355600" progId="Equation.3">
                  <p:embed/>
                </p:oleObj>
              </mc:Choice>
              <mc:Fallback>
                <p:oleObj r:id="rId11" imgW="2893060" imgH="355600" progId="Equation.3">
                  <p:embed/>
                  <p:pic>
                    <p:nvPicPr>
                      <p:cNvPr id="0" name="图片 3222"/>
                      <p:cNvPicPr/>
                      <p:nvPr/>
                    </p:nvPicPr>
                    <p:blipFill>
                      <a:blip r:embed="rId12"/>
                      <a:stretch>
                        <a:fillRect/>
                      </a:stretch>
                    </p:blipFill>
                    <p:spPr>
                      <a:xfrm>
                        <a:off x="684213" y="4878388"/>
                        <a:ext cx="6365875" cy="782637"/>
                      </a:xfrm>
                      <a:prstGeom prst="rect">
                        <a:avLst/>
                      </a:prstGeom>
                      <a:noFill/>
                      <a:ln w="38100">
                        <a:noFill/>
                        <a:miter/>
                      </a:ln>
                    </p:spPr>
                  </p:pic>
                </p:oleObj>
              </mc:Fallback>
            </mc:AlternateContent>
          </a:graphicData>
        </a:graphic>
      </p:graphicFrame>
      <p:sp>
        <p:nvSpPr>
          <p:cNvPr id="32779" name="Rectangle 9"/>
          <p:cNvSpPr/>
          <p:nvPr/>
        </p:nvSpPr>
        <p:spPr>
          <a:xfrm>
            <a:off x="827584"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3.3.1</a:t>
            </a:r>
            <a:r>
              <a:rPr lang="en-US" altLang="zh-CN" sz="3600" dirty="0">
                <a:solidFill>
                  <a:srgbClr val="FF0000"/>
                </a:solidFill>
                <a:latin typeface="Times New Roman" panose="02020603050405020304" pitchFamily="18" charset="0"/>
                <a:ea typeface="黑体" panose="02010609060101010101" pitchFamily="49" charset="-122"/>
              </a:rPr>
              <a:t>. RC</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graphicFrame>
        <p:nvGraphicFramePr>
          <p:cNvPr id="272394" name="Object 10"/>
          <p:cNvGraphicFramePr/>
          <p:nvPr/>
        </p:nvGraphicFramePr>
        <p:xfrm>
          <a:off x="4716463" y="1052513"/>
          <a:ext cx="4087812" cy="2540000"/>
        </p:xfrm>
        <a:graphic>
          <a:graphicData uri="http://schemas.openxmlformats.org/presentationml/2006/ole">
            <mc:AlternateContent xmlns:mc="http://schemas.openxmlformats.org/markup-compatibility/2006">
              <mc:Choice xmlns:v="urn:schemas-microsoft-com:vml" Requires="v">
                <p:oleObj spid="_x0000_s32242" r:id="rId13" imgW="2250440" imgH="1760855" progId="Visio.Drawing.11">
                  <p:embed/>
                </p:oleObj>
              </mc:Choice>
              <mc:Fallback>
                <p:oleObj r:id="rId13" imgW="2250440" imgH="1760855" progId="Visio.Drawing.11">
                  <p:embed/>
                  <p:pic>
                    <p:nvPicPr>
                      <p:cNvPr id="0" name="图片 3218"/>
                      <p:cNvPicPr/>
                      <p:nvPr/>
                    </p:nvPicPr>
                    <p:blipFill>
                      <a:blip r:embed="rId14"/>
                      <a:stretch>
                        <a:fillRect/>
                      </a:stretch>
                    </p:blipFill>
                    <p:spPr>
                      <a:xfrm>
                        <a:off x="4716463" y="1052513"/>
                        <a:ext cx="4087812" cy="254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2394"/>
                                        </p:tgtEl>
                                        <p:attrNameLst>
                                          <p:attrName>style.visibility</p:attrName>
                                        </p:attrNameLst>
                                      </p:cBhvr>
                                      <p:to>
                                        <p:strVal val="visible"/>
                                      </p:to>
                                    </p:set>
                                    <p:animEffect transition="in" filter="dissolve">
                                      <p:cBhvr>
                                        <p:cTn id="7" dur="500"/>
                                        <p:tgtEl>
                                          <p:spTgt spid="27239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72387"/>
                                        </p:tgtEl>
                                        <p:attrNameLst>
                                          <p:attrName>style.visibility</p:attrName>
                                        </p:attrNameLst>
                                      </p:cBhvr>
                                      <p:to>
                                        <p:strVal val="visible"/>
                                      </p:to>
                                    </p:set>
                                    <p:animEffect transition="in" filter="dissolve">
                                      <p:cBhvr>
                                        <p:cTn id="12" dur="500"/>
                                        <p:tgtEl>
                                          <p:spTgt spid="27238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72386"/>
                                        </p:tgtEl>
                                        <p:attrNameLst>
                                          <p:attrName>style.visibility</p:attrName>
                                        </p:attrNameLst>
                                      </p:cBhvr>
                                      <p:to>
                                        <p:strVal val="visible"/>
                                      </p:to>
                                    </p:set>
                                    <p:animEffect transition="in" filter="dissolve">
                                      <p:cBhvr>
                                        <p:cTn id="17" dur="500"/>
                                        <p:tgtEl>
                                          <p:spTgt spid="27238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2388"/>
                                        </p:tgtEl>
                                        <p:attrNameLst>
                                          <p:attrName>style.visibility</p:attrName>
                                        </p:attrNameLst>
                                      </p:cBhvr>
                                      <p:to>
                                        <p:strVal val="visible"/>
                                      </p:to>
                                    </p:set>
                                    <p:animEffect transition="in" filter="dissolve">
                                      <p:cBhvr>
                                        <p:cTn id="22" dur="1000"/>
                                        <p:tgtEl>
                                          <p:spTgt spid="272388"/>
                                        </p:tgtEl>
                                      </p:cBhvr>
                                    </p:animEffect>
                                  </p:childTnLst>
                                </p:cTn>
                              </p:par>
                            </p:childTnLst>
                          </p:cTn>
                        </p:par>
                        <p:par>
                          <p:cTn id="23" fill="hold">
                            <p:stCondLst>
                              <p:cond delay="1000"/>
                            </p:stCondLst>
                            <p:childTnLst>
                              <p:par>
                                <p:cTn id="24" presetID="9" presetClass="entr" presetSubtype="0" fill="hold" nodeType="afterEffect">
                                  <p:stCondLst>
                                    <p:cond delay="0"/>
                                  </p:stCondLst>
                                  <p:childTnLst>
                                    <p:set>
                                      <p:cBhvr>
                                        <p:cTn id="25" dur="1" fill="hold">
                                          <p:stCondLst>
                                            <p:cond delay="0"/>
                                          </p:stCondLst>
                                        </p:cTn>
                                        <p:tgtEl>
                                          <p:spTgt spid="272389"/>
                                        </p:tgtEl>
                                        <p:attrNameLst>
                                          <p:attrName>style.visibility</p:attrName>
                                        </p:attrNameLst>
                                      </p:cBhvr>
                                      <p:to>
                                        <p:strVal val="visible"/>
                                      </p:to>
                                    </p:set>
                                    <p:animEffect transition="in" filter="dissolve">
                                      <p:cBhvr>
                                        <p:cTn id="26" dur="1000"/>
                                        <p:tgtEl>
                                          <p:spTgt spid="27238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272390"/>
                                        </p:tgtEl>
                                        <p:attrNameLst>
                                          <p:attrName>style.visibility</p:attrName>
                                        </p:attrNameLst>
                                      </p:cBhvr>
                                      <p:to>
                                        <p:strVal val="visible"/>
                                      </p:to>
                                    </p:set>
                                    <p:animEffect transition="in" filter="dissolve">
                                      <p:cBhvr>
                                        <p:cTn id="31" dur="1000"/>
                                        <p:tgtEl>
                                          <p:spTgt spid="272390"/>
                                        </p:tgtEl>
                                      </p:cBhvr>
                                    </p:animEffect>
                                  </p:childTnLst>
                                </p:cTn>
                              </p:par>
                            </p:childTnLst>
                          </p:cTn>
                        </p:par>
                        <p:par>
                          <p:cTn id="32" fill="hold">
                            <p:stCondLst>
                              <p:cond delay="1000"/>
                            </p:stCondLst>
                            <p:childTnLst>
                              <p:par>
                                <p:cTn id="33" presetID="9" presetClass="entr" presetSubtype="0" fill="hold" nodeType="afterEffect">
                                  <p:stCondLst>
                                    <p:cond delay="0"/>
                                  </p:stCondLst>
                                  <p:childTnLst>
                                    <p:set>
                                      <p:cBhvr>
                                        <p:cTn id="34" dur="1" fill="hold">
                                          <p:stCondLst>
                                            <p:cond delay="0"/>
                                          </p:stCondLst>
                                        </p:cTn>
                                        <p:tgtEl>
                                          <p:spTgt spid="272392"/>
                                        </p:tgtEl>
                                        <p:attrNameLst>
                                          <p:attrName>style.visibility</p:attrName>
                                        </p:attrNameLst>
                                      </p:cBhvr>
                                      <p:to>
                                        <p:strVal val="visible"/>
                                      </p:to>
                                    </p:set>
                                    <p:animEffect transition="in" filter="dissolve">
                                      <p:cBhvr>
                                        <p:cTn id="35" dur="500"/>
                                        <p:tgtEl>
                                          <p:spTgt spid="272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8" grpId="0"/>
      <p:bldP spid="27239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8"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46</a:t>
            </a:fld>
            <a:endParaRPr lang="zh-CN" altLang="en-US" sz="1600" b="1" dirty="0">
              <a:solidFill>
                <a:srgbClr val="FFFF00"/>
              </a:solidFill>
              <a:ea typeface="宋体" panose="02010600030101010101" pitchFamily="2" charset="-122"/>
            </a:endParaRPr>
          </a:p>
        </p:txBody>
      </p:sp>
      <p:sp>
        <p:nvSpPr>
          <p:cNvPr id="33799" name="Text Box 3"/>
          <p:cNvSpPr txBox="1"/>
          <p:nvPr/>
        </p:nvSpPr>
        <p:spPr>
          <a:xfrm>
            <a:off x="468313" y="1052513"/>
            <a:ext cx="25908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计算电容电流</a:t>
            </a:r>
          </a:p>
        </p:txBody>
      </p:sp>
      <p:graphicFrame>
        <p:nvGraphicFramePr>
          <p:cNvPr id="33794" name="Object 4"/>
          <p:cNvGraphicFramePr/>
          <p:nvPr/>
        </p:nvGraphicFramePr>
        <p:xfrm>
          <a:off x="4514850" y="3321050"/>
          <a:ext cx="114300" cy="215900"/>
        </p:xfrm>
        <a:graphic>
          <a:graphicData uri="http://schemas.openxmlformats.org/presentationml/2006/ole">
            <mc:AlternateContent xmlns:mc="http://schemas.openxmlformats.org/markup-compatibility/2006">
              <mc:Choice xmlns:v="urn:schemas-microsoft-com:vml" Requires="v">
                <p:oleObj spid="_x0000_s33097" r:id="rId3" imgW="114300" imgH="215265" progId="Equation.3">
                  <p:embed/>
                </p:oleObj>
              </mc:Choice>
              <mc:Fallback>
                <p:oleObj r:id="rId3" imgW="114300" imgH="215265" progId="Equation.3">
                  <p:embed/>
                  <p:pic>
                    <p:nvPicPr>
                      <p:cNvPr id="0" name="图片 3228"/>
                      <p:cNvPicPr/>
                      <p:nvPr/>
                    </p:nvPicPr>
                    <p:blipFill>
                      <a:blip r:embed="rId4"/>
                      <a:stretch>
                        <a:fillRect/>
                      </a:stretch>
                    </p:blipFill>
                    <p:spPr>
                      <a:xfrm>
                        <a:off x="4514850" y="3321050"/>
                        <a:ext cx="114300" cy="215900"/>
                      </a:xfrm>
                      <a:prstGeom prst="rect">
                        <a:avLst/>
                      </a:prstGeom>
                      <a:noFill/>
                      <a:ln w="38100">
                        <a:noFill/>
                        <a:miter/>
                      </a:ln>
                    </p:spPr>
                  </p:pic>
                </p:oleObj>
              </mc:Fallback>
            </mc:AlternateContent>
          </a:graphicData>
        </a:graphic>
      </p:graphicFrame>
      <p:graphicFrame>
        <p:nvGraphicFramePr>
          <p:cNvPr id="33795" name="Object 6"/>
          <p:cNvGraphicFramePr/>
          <p:nvPr/>
        </p:nvGraphicFramePr>
        <p:xfrm>
          <a:off x="1260475" y="1766888"/>
          <a:ext cx="3240088" cy="2598737"/>
        </p:xfrm>
        <a:graphic>
          <a:graphicData uri="http://schemas.openxmlformats.org/presentationml/2006/ole">
            <mc:AlternateContent xmlns:mc="http://schemas.openxmlformats.org/markup-compatibility/2006">
              <mc:Choice xmlns:v="urn:schemas-microsoft-com:vml" Requires="v">
                <p:oleObj spid="_x0000_s33098" r:id="rId5" imgW="1472565" imgH="1180465" progId="Equation.3">
                  <p:embed/>
                </p:oleObj>
              </mc:Choice>
              <mc:Fallback>
                <p:oleObj r:id="rId5" imgW="1472565" imgH="1180465" progId="Equation.3">
                  <p:embed/>
                  <p:pic>
                    <p:nvPicPr>
                      <p:cNvPr id="0" name="图片 3223"/>
                      <p:cNvPicPr/>
                      <p:nvPr/>
                    </p:nvPicPr>
                    <p:blipFill>
                      <a:blip r:embed="rId6"/>
                      <a:stretch>
                        <a:fillRect/>
                      </a:stretch>
                    </p:blipFill>
                    <p:spPr>
                      <a:xfrm>
                        <a:off x="1260475" y="1766888"/>
                        <a:ext cx="3240088" cy="2598737"/>
                      </a:xfrm>
                      <a:prstGeom prst="rect">
                        <a:avLst/>
                      </a:prstGeom>
                      <a:noFill/>
                      <a:ln w="38100">
                        <a:noFill/>
                        <a:miter/>
                      </a:ln>
                    </p:spPr>
                  </p:pic>
                </p:oleObj>
              </mc:Fallback>
            </mc:AlternateContent>
          </a:graphicData>
        </a:graphic>
      </p:graphicFrame>
      <p:graphicFrame>
        <p:nvGraphicFramePr>
          <p:cNvPr id="33796" name="Object 9"/>
          <p:cNvGraphicFramePr/>
          <p:nvPr/>
        </p:nvGraphicFramePr>
        <p:xfrm>
          <a:off x="1030288" y="4784725"/>
          <a:ext cx="7612062" cy="949325"/>
        </p:xfrm>
        <a:graphic>
          <a:graphicData uri="http://schemas.openxmlformats.org/presentationml/2006/ole">
            <mc:AlternateContent xmlns:mc="http://schemas.openxmlformats.org/markup-compatibility/2006">
              <mc:Choice xmlns:v="urn:schemas-microsoft-com:vml" Requires="v">
                <p:oleObj spid="_x0000_s33099" r:id="rId7" imgW="3415030" imgH="431800" progId="Equation.3">
                  <p:embed/>
                </p:oleObj>
              </mc:Choice>
              <mc:Fallback>
                <p:oleObj r:id="rId7" imgW="3415030" imgH="431800" progId="Equation.3">
                  <p:embed/>
                  <p:pic>
                    <p:nvPicPr>
                      <p:cNvPr id="0" name="图片 3224"/>
                      <p:cNvPicPr/>
                      <p:nvPr/>
                    </p:nvPicPr>
                    <p:blipFill>
                      <a:blip r:embed="rId8"/>
                      <a:stretch>
                        <a:fillRect/>
                      </a:stretch>
                    </p:blipFill>
                    <p:spPr>
                      <a:xfrm>
                        <a:off x="1030288" y="4784725"/>
                        <a:ext cx="7612062" cy="949325"/>
                      </a:xfrm>
                      <a:prstGeom prst="rect">
                        <a:avLst/>
                      </a:prstGeom>
                      <a:noFill/>
                      <a:ln w="38100">
                        <a:noFill/>
                        <a:miter/>
                      </a:ln>
                    </p:spPr>
                  </p:pic>
                </p:oleObj>
              </mc:Fallback>
            </mc:AlternateContent>
          </a:graphicData>
        </a:graphic>
      </p:graphicFrame>
      <p:sp>
        <p:nvSpPr>
          <p:cNvPr id="33800" name="Text Box 10"/>
          <p:cNvSpPr txBox="1"/>
          <p:nvPr/>
        </p:nvSpPr>
        <p:spPr>
          <a:xfrm>
            <a:off x="827088" y="1484313"/>
            <a:ext cx="16764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方法一：</a:t>
            </a:r>
          </a:p>
        </p:txBody>
      </p:sp>
      <p:sp>
        <p:nvSpPr>
          <p:cNvPr id="33801" name="Text Box 11"/>
          <p:cNvSpPr txBox="1"/>
          <p:nvPr/>
        </p:nvSpPr>
        <p:spPr>
          <a:xfrm>
            <a:off x="827088" y="4365625"/>
            <a:ext cx="17526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方法二：</a:t>
            </a:r>
          </a:p>
        </p:txBody>
      </p:sp>
      <p:sp>
        <p:nvSpPr>
          <p:cNvPr id="33802" name="Rectangle 12"/>
          <p:cNvSpPr/>
          <p:nvPr/>
        </p:nvSpPr>
        <p:spPr>
          <a:xfrm>
            <a:off x="611560" y="230414"/>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a:t>
            </a:r>
            <a:r>
              <a:rPr lang="en-US" altLang="zh-CN" sz="3600" dirty="0" smtClean="0">
                <a:solidFill>
                  <a:srgbClr val="FF0000"/>
                </a:solidFill>
              </a:rPr>
              <a:t>.3</a:t>
            </a:r>
            <a:r>
              <a:rPr lang="en-US" altLang="zh-CN" sz="3600" dirty="0">
                <a:solidFill>
                  <a:srgbClr val="FF0000"/>
                </a:solidFill>
              </a:rPr>
              <a:t>.</a:t>
            </a:r>
            <a:r>
              <a:rPr lang="en-US" altLang="zh-CN" sz="3600" dirty="0" smtClean="0">
                <a:solidFill>
                  <a:srgbClr val="FF0000"/>
                </a:solidFill>
                <a:latin typeface="Times New Roman" panose="02020603050405020304" pitchFamily="18" charset="0"/>
                <a:ea typeface="黑体" panose="02010609060101010101" pitchFamily="49" charset="-122"/>
              </a:rPr>
              <a:t>1</a:t>
            </a:r>
            <a:r>
              <a:rPr lang="en-US" altLang="zh-CN" sz="3600" dirty="0">
                <a:solidFill>
                  <a:srgbClr val="FF0000"/>
                </a:solidFill>
                <a:latin typeface="Times New Roman" panose="02020603050405020304" pitchFamily="18" charset="0"/>
                <a:ea typeface="黑体" panose="02010609060101010101" pitchFamily="49" charset="-122"/>
              </a:rPr>
              <a:t>. RC</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graphicFrame>
        <p:nvGraphicFramePr>
          <p:cNvPr id="273421" name="Object 13"/>
          <p:cNvGraphicFramePr/>
          <p:nvPr/>
        </p:nvGraphicFramePr>
        <p:xfrm>
          <a:off x="4587875" y="1125538"/>
          <a:ext cx="4087813" cy="2540000"/>
        </p:xfrm>
        <a:graphic>
          <a:graphicData uri="http://schemas.openxmlformats.org/presentationml/2006/ole">
            <mc:AlternateContent xmlns:mc="http://schemas.openxmlformats.org/markup-compatibility/2006">
              <mc:Choice xmlns:v="urn:schemas-microsoft-com:vml" Requires="v">
                <p:oleObj spid="_x0000_s33100" r:id="rId9" imgW="2250440" imgH="1760855" progId="Visio.Drawing.11">
                  <p:embed/>
                </p:oleObj>
              </mc:Choice>
              <mc:Fallback>
                <p:oleObj r:id="rId9" imgW="2250440" imgH="1760855" progId="Visio.Drawing.11">
                  <p:embed/>
                  <p:pic>
                    <p:nvPicPr>
                      <p:cNvPr id="0" name="图片 3219"/>
                      <p:cNvPicPr/>
                      <p:nvPr/>
                    </p:nvPicPr>
                    <p:blipFill>
                      <a:blip r:embed="rId10"/>
                      <a:stretch>
                        <a:fillRect/>
                      </a:stretch>
                    </p:blipFill>
                    <p:spPr>
                      <a:xfrm>
                        <a:off x="4587875" y="1125538"/>
                        <a:ext cx="4087813" cy="254000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3421"/>
                                        </p:tgtEl>
                                        <p:attrNameLst>
                                          <p:attrName>style.visibility</p:attrName>
                                        </p:attrNameLst>
                                      </p:cBhvr>
                                      <p:to>
                                        <p:strVal val="visible"/>
                                      </p:to>
                                    </p:set>
                                    <p:animEffect transition="in" filter="dissolve">
                                      <p:cBhvr>
                                        <p:cTn id="7" dur="500"/>
                                        <p:tgtEl>
                                          <p:spTgt spid="273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5"/>
          <p:cNvSpPr>
            <a:spLocks noGrp="1"/>
          </p:cNvSpPr>
          <p:nvPr>
            <p:ph type="title"/>
          </p:nvPr>
        </p:nvSpPr>
        <p:spPr/>
        <p:txBody>
          <a:bodyPr vert="horz" wrap="square" lIns="91440" tIns="45720" rIns="91440" bIns="45720" anchor="ctr"/>
          <a:lstStyle/>
          <a:p>
            <a:pPr eaLnBrk="1" hangingPunct="1"/>
            <a:r>
              <a:rPr lang="en-US" altLang="zh-CN" dirty="0" smtClean="0"/>
              <a:t>3.3.2  </a:t>
            </a:r>
            <a:r>
              <a:rPr lang="zh-CN" altLang="en-US" dirty="0" smtClean="0"/>
              <a:t>一阶</a:t>
            </a:r>
            <a:r>
              <a:rPr lang="en-US" altLang="zh-CN" dirty="0" smtClean="0"/>
              <a:t>RL</a:t>
            </a:r>
            <a:r>
              <a:rPr lang="zh-CN" altLang="en-US" dirty="0"/>
              <a:t>电路的零输入响应</a:t>
            </a:r>
          </a:p>
        </p:txBody>
      </p:sp>
      <p:sp>
        <p:nvSpPr>
          <p:cNvPr id="3482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47</a:t>
            </a:fld>
            <a:endParaRPr lang="zh-CN" altLang="en-US" sz="1600" b="1" dirty="0">
              <a:solidFill>
                <a:srgbClr val="FFFF00"/>
              </a:solidFill>
              <a:ea typeface="宋体" panose="02010600030101010101" pitchFamily="2" charset="-122"/>
            </a:endParaRPr>
          </a:p>
        </p:txBody>
      </p:sp>
      <p:sp>
        <p:nvSpPr>
          <p:cNvPr id="396290" name="Text Box 2"/>
          <p:cNvSpPr txBox="1"/>
          <p:nvPr/>
        </p:nvSpPr>
        <p:spPr>
          <a:xfrm>
            <a:off x="571500" y="3789040"/>
            <a:ext cx="8001000" cy="978729"/>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电感电流原来等于电流</a:t>
            </a:r>
            <a:r>
              <a:rPr lang="en-US" altLang="zh-CN" b="1" i="1" dirty="0">
                <a:latin typeface="Times New Roman" panose="02020603050405020304" pitchFamily="18" charset="0"/>
                <a:ea typeface="黑体" panose="02010609060101010101" pitchFamily="49" charset="-122"/>
              </a:rPr>
              <a:t>I</a:t>
            </a:r>
            <a:r>
              <a:rPr lang="en-US" altLang="zh-CN" b="1" baseline="-30000"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，电感中储存一定的磁场能量，在</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a:t>
            </a:r>
            <a:r>
              <a:rPr lang="zh-CN" altLang="en-US" dirty="0" smtClean="0">
                <a:latin typeface="Times New Roman" panose="02020603050405020304" pitchFamily="18" charset="0"/>
                <a:ea typeface="黑体" panose="02010609060101010101" pitchFamily="49" charset="-122"/>
              </a:rPr>
              <a:t>开关</a:t>
            </a:r>
            <a:r>
              <a:rPr lang="zh-CN" altLang="en-US" dirty="0" smtClean="0"/>
              <a:t>动作，断开</a:t>
            </a:r>
            <a:r>
              <a:rPr lang="zh-CN" altLang="en-US" dirty="0" smtClean="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换路后的电路如图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a:t>
            </a:r>
            <a:endParaRPr lang="zh-CN" altLang="en-US" dirty="0">
              <a:solidFill>
                <a:srgbClr val="FF0000"/>
              </a:solidFill>
              <a:latin typeface="Times New Roman" panose="02020603050405020304" pitchFamily="18" charset="0"/>
              <a:ea typeface="黑体" panose="02010609060101010101" pitchFamily="49" charset="-122"/>
            </a:endParaRPr>
          </a:p>
        </p:txBody>
      </p:sp>
      <p:sp>
        <p:nvSpPr>
          <p:cNvPr id="396292" name="Rectangle 4"/>
          <p:cNvSpPr/>
          <p:nvPr/>
        </p:nvSpPr>
        <p:spPr>
          <a:xfrm>
            <a:off x="611188" y="1147763"/>
            <a:ext cx="8001000" cy="535531"/>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电路如</a:t>
            </a:r>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3-10(a)</a:t>
            </a:r>
            <a:r>
              <a:rPr lang="zh-CN" altLang="en-US" dirty="0" smtClean="0">
                <a:latin typeface="Times New Roman" panose="02020603050405020304" pitchFamily="18" charset="0"/>
                <a:ea typeface="黑体" panose="02010609060101010101" pitchFamily="49" charset="-122"/>
              </a:rPr>
              <a:t>所</a:t>
            </a:r>
            <a:r>
              <a:rPr lang="zh-CN" altLang="en-US" dirty="0">
                <a:latin typeface="Times New Roman" panose="02020603050405020304" pitchFamily="18" charset="0"/>
                <a:ea typeface="黑体" panose="02010609060101010101" pitchFamily="49" charset="-122"/>
              </a:rPr>
              <a:t>示 </a:t>
            </a:r>
          </a:p>
        </p:txBody>
      </p:sp>
      <p:sp>
        <p:nvSpPr>
          <p:cNvPr id="2"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085129891"/>
              </p:ext>
            </p:extLst>
          </p:nvPr>
        </p:nvGraphicFramePr>
        <p:xfrm>
          <a:off x="971600" y="1657398"/>
          <a:ext cx="5686786" cy="2016224"/>
        </p:xfrm>
        <a:graphic>
          <a:graphicData uri="http://schemas.openxmlformats.org/presentationml/2006/ole">
            <mc:AlternateContent xmlns:mc="http://schemas.openxmlformats.org/markup-compatibility/2006">
              <mc:Choice xmlns:v="urn:schemas-microsoft-com:vml" Requires="v">
                <p:oleObj spid="_x0000_s33892" r:id="rId3" imgW="3141472" imgH="1113130" progId="Visio.Drawing.11">
                  <p:embed/>
                </p:oleObj>
              </mc:Choice>
              <mc:Fallback>
                <p:oleObj r:id="rId3" imgW="3141472" imgH="1113130" progId="Visio.Drawing.11">
                  <p:embed/>
                  <p:pic>
                    <p:nvPicPr>
                      <p:cNvPr id="0" name="Picture 1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1657398"/>
                        <a:ext cx="5686786" cy="2016224"/>
                      </a:xfrm>
                      <a:prstGeom prst="rect">
                        <a:avLst/>
                      </a:prstGeom>
                      <a:noFill/>
                    </p:spPr>
                  </p:pic>
                </p:oleObj>
              </mc:Fallback>
            </mc:AlternateContent>
          </a:graphicData>
        </a:graphic>
      </p:graphicFrame>
      <p:sp>
        <p:nvSpPr>
          <p:cNvPr id="6" name="Rectangle 2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96292">
                                            <p:txEl>
                                              <p:pRg st="0" end="0"/>
                                            </p:txEl>
                                          </p:spTgt>
                                        </p:tgtEl>
                                        <p:attrNameLst>
                                          <p:attrName>style.visibility</p:attrName>
                                        </p:attrNameLst>
                                      </p:cBhvr>
                                      <p:to>
                                        <p:strVal val="visible"/>
                                      </p:to>
                                    </p:set>
                                    <p:animEffect transition="in" filter="dissolve">
                                      <p:cBhvr>
                                        <p:cTn id="7" dur="500"/>
                                        <p:tgtEl>
                                          <p:spTgt spid="3962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6290">
                                            <p:txEl>
                                              <p:pRg st="0" end="0"/>
                                            </p:txEl>
                                          </p:spTgt>
                                        </p:tgtEl>
                                        <p:attrNameLst>
                                          <p:attrName>style.visibility</p:attrName>
                                        </p:attrNameLst>
                                      </p:cBhvr>
                                      <p:to>
                                        <p:strVal val="visible"/>
                                      </p:to>
                                    </p:set>
                                    <p:animEffect transition="in" filter="dissolve">
                                      <p:cBhvr>
                                        <p:cTn id="12" dur="500"/>
                                        <p:tgtEl>
                                          <p:spTgt spid="39629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0" grpId="0" build="p"/>
      <p:bldP spid="396292"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48</a:t>
            </a:fld>
            <a:endParaRPr lang="zh-CN" altLang="en-US" sz="1600" b="1" dirty="0">
              <a:solidFill>
                <a:srgbClr val="FFFF00"/>
              </a:solidFill>
              <a:ea typeface="宋体" panose="02010600030101010101" pitchFamily="2" charset="-122"/>
            </a:endParaRPr>
          </a:p>
        </p:txBody>
      </p:sp>
      <p:sp>
        <p:nvSpPr>
          <p:cNvPr id="397314" name="Rectangle 2"/>
          <p:cNvSpPr/>
          <p:nvPr/>
        </p:nvSpPr>
        <p:spPr>
          <a:xfrm>
            <a:off x="395288" y="1125538"/>
            <a:ext cx="8353425" cy="53022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在开关转换瞬间，有</a:t>
            </a:r>
            <a:r>
              <a:rPr lang="en-US" altLang="zh-CN" b="1" i="1" dirty="0">
                <a:latin typeface="Times New Roman" panose="02020603050405020304" pitchFamily="18" charset="0"/>
                <a:ea typeface="黑体" panose="02010609060101010101" pitchFamily="49" charset="-122"/>
              </a:rPr>
              <a:t>i</a:t>
            </a:r>
            <a:r>
              <a:rPr lang="en-US" altLang="zh-CN" b="1" baseline="-30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i="1" baseline="-30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 i</a:t>
            </a:r>
            <a:r>
              <a:rPr lang="en-US" altLang="zh-CN" b="1" baseline="-30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i="1" baseline="-30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 I</a:t>
            </a:r>
            <a:r>
              <a:rPr lang="en-US" altLang="zh-CN" b="1" baseline="-30000" dirty="0">
                <a:latin typeface="Times New Roman" panose="02020603050405020304" pitchFamily="18" charset="0"/>
                <a:ea typeface="黑体" panose="02010609060101010101" pitchFamily="49" charset="-122"/>
              </a:rPr>
              <a:t>0</a:t>
            </a:r>
            <a:endParaRPr lang="zh-CN" altLang="en-US" dirty="0">
              <a:solidFill>
                <a:srgbClr val="FF0000"/>
              </a:solidFill>
              <a:latin typeface="Times New Roman" panose="02020603050405020304" pitchFamily="18" charset="0"/>
              <a:ea typeface="黑体" panose="02010609060101010101" pitchFamily="49" charset="-122"/>
            </a:endParaRPr>
          </a:p>
        </p:txBody>
      </p:sp>
      <p:sp>
        <p:nvSpPr>
          <p:cNvPr id="397315" name="Rectangle 3"/>
          <p:cNvSpPr/>
          <p:nvPr/>
        </p:nvSpPr>
        <p:spPr>
          <a:xfrm>
            <a:off x="468313" y="1916113"/>
            <a:ext cx="4967287" cy="1406525"/>
          </a:xfrm>
          <a:prstGeom prst="rect">
            <a:avLst/>
          </a:prstGeom>
          <a:noFill/>
          <a:ln w="9525">
            <a:noFill/>
          </a:ln>
        </p:spPr>
        <p:txBody>
          <a:bodyPr>
            <a:spAutoFit/>
          </a:bodyPr>
          <a:lstStyle/>
          <a:p>
            <a:pPr lvl="0" eaLnBrk="1" hangingPunct="1">
              <a:lnSpc>
                <a:spcPct val="120000"/>
              </a:lnSpc>
              <a:spcBef>
                <a:spcPct val="50000"/>
              </a:spcBef>
            </a:pPr>
            <a:r>
              <a:rPr lang="en-US" altLang="zh-CN" b="1" i="1" dirty="0">
                <a:latin typeface="Times New Roman" panose="02020603050405020304" pitchFamily="18" charset="0"/>
                <a:ea typeface="黑体" panose="02010609060101010101" pitchFamily="49" charset="-122"/>
              </a:rPr>
              <a:t>RL</a:t>
            </a:r>
            <a:r>
              <a:rPr lang="zh-CN" altLang="en-US" dirty="0">
                <a:latin typeface="Times New Roman" panose="02020603050405020304" pitchFamily="18" charset="0"/>
                <a:ea typeface="黑体" panose="02010609060101010101" pitchFamily="49" charset="-122"/>
              </a:rPr>
              <a:t>零输入响应电路是电感中的初始储能逐渐释放出来消耗在电阻中的过程。</a:t>
            </a:r>
          </a:p>
        </p:txBody>
      </p:sp>
      <p:sp>
        <p:nvSpPr>
          <p:cNvPr id="35850" name="Rectangle 4"/>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a:t>
            </a:r>
            <a:r>
              <a:rPr lang="en-US" altLang="zh-CN" sz="3600" dirty="0" smtClean="0">
                <a:solidFill>
                  <a:srgbClr val="FF0000"/>
                </a:solidFill>
              </a:rPr>
              <a:t>3.</a:t>
            </a:r>
            <a:r>
              <a:rPr lang="en-US" altLang="zh-CN" sz="3600" dirty="0" smtClean="0">
                <a:solidFill>
                  <a:srgbClr val="FF0000"/>
                </a:solidFill>
                <a:latin typeface="Times New Roman" panose="02020603050405020304" pitchFamily="18" charset="0"/>
                <a:ea typeface="黑体" panose="02010609060101010101" pitchFamily="49" charset="-122"/>
              </a:rPr>
              <a:t>2 RL</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sp>
        <p:nvSpPr>
          <p:cNvPr id="397318" name="Text Box 6"/>
          <p:cNvSpPr txBox="1"/>
          <p:nvPr/>
        </p:nvSpPr>
        <p:spPr>
          <a:xfrm>
            <a:off x="539750" y="3429000"/>
            <a:ext cx="5543550" cy="822325"/>
          </a:xfrm>
          <a:prstGeom prst="rect">
            <a:avLst/>
          </a:prstGeom>
          <a:noFill/>
          <a:ln w="9525">
            <a:noFill/>
          </a:ln>
        </p:spPr>
        <p:txBody>
          <a:bodyPr>
            <a:spAutoFit/>
          </a:bodyPr>
          <a:lstStyle/>
          <a:p>
            <a:pPr lvl="0" eaLnBrk="1" hangingPunct="1"/>
            <a:r>
              <a:rPr lang="zh-CN" altLang="en-US" dirty="0">
                <a:latin typeface="Times New Roman" panose="02020603050405020304" pitchFamily="18" charset="0"/>
                <a:ea typeface="黑体" panose="02010609060101010101" pitchFamily="49" charset="-122"/>
              </a:rPr>
              <a:t>由</a:t>
            </a:r>
            <a:r>
              <a:rPr lang="en-US" altLang="zh-CN" dirty="0">
                <a:latin typeface="Times New Roman" panose="02020603050405020304" pitchFamily="18" charset="0"/>
                <a:ea typeface="黑体" panose="02010609060101010101" pitchFamily="49" charset="-122"/>
              </a:rPr>
              <a:t>KVL</a:t>
            </a:r>
            <a:r>
              <a:rPr lang="zh-CN" altLang="en-US" dirty="0">
                <a:latin typeface="Times New Roman" panose="02020603050405020304" pitchFamily="18" charset="0"/>
                <a:ea typeface="黑体" panose="02010609060101010101" pitchFamily="49" charset="-122"/>
              </a:rPr>
              <a:t>及电感的</a:t>
            </a:r>
            <a:r>
              <a:rPr lang="en-US" altLang="zh-CN" dirty="0">
                <a:latin typeface="Times New Roman" panose="02020603050405020304" pitchFamily="18" charset="0"/>
                <a:ea typeface="黑体" panose="02010609060101010101" pitchFamily="49" charset="-122"/>
              </a:rPr>
              <a:t>VAR</a:t>
            </a:r>
            <a:r>
              <a:rPr lang="zh-CN" altLang="en-US" dirty="0">
                <a:latin typeface="Times New Roman" panose="02020603050405020304" pitchFamily="18" charset="0"/>
                <a:ea typeface="黑体" panose="02010609060101010101" pitchFamily="49" charset="-122"/>
              </a:rPr>
              <a:t>可得，</a:t>
            </a:r>
            <a:r>
              <a:rPr lang="en-US" altLang="zh-CN" dirty="0">
                <a:latin typeface="Times New Roman" panose="02020603050405020304" pitchFamily="18" charset="0"/>
                <a:ea typeface="黑体" panose="02010609060101010101" pitchFamily="49" charset="-122"/>
              </a:rPr>
              <a:t>t&gt;0</a:t>
            </a:r>
            <a:r>
              <a:rPr lang="zh-CN" altLang="en-US" dirty="0">
                <a:latin typeface="Times New Roman" panose="02020603050405020304" pitchFamily="18" charset="0"/>
                <a:ea typeface="黑体" panose="02010609060101010101" pitchFamily="49" charset="-122"/>
              </a:rPr>
              <a:t>时电路微分方程：</a:t>
            </a:r>
          </a:p>
        </p:txBody>
      </p:sp>
      <p:graphicFrame>
        <p:nvGraphicFramePr>
          <p:cNvPr id="397319" name="Object 7"/>
          <p:cNvGraphicFramePr/>
          <p:nvPr/>
        </p:nvGraphicFramePr>
        <p:xfrm>
          <a:off x="1979613" y="3933825"/>
          <a:ext cx="2006600" cy="892175"/>
        </p:xfrm>
        <a:graphic>
          <a:graphicData uri="http://schemas.openxmlformats.org/presentationml/2006/ole">
            <mc:AlternateContent xmlns:mc="http://schemas.openxmlformats.org/markup-compatibility/2006">
              <mc:Choice xmlns:v="urn:schemas-microsoft-com:vml" Requires="v">
                <p:oleObj spid="_x0000_s35326" r:id="rId3" imgW="913765" imgH="405765" progId="Equation.DSMT4">
                  <p:embed/>
                </p:oleObj>
              </mc:Choice>
              <mc:Fallback>
                <p:oleObj r:id="rId3" imgW="913765" imgH="405765" progId="Equation.DSMT4">
                  <p:embed/>
                  <p:pic>
                    <p:nvPicPr>
                      <p:cNvPr id="0" name="图片 3230"/>
                      <p:cNvPicPr/>
                      <p:nvPr/>
                    </p:nvPicPr>
                    <p:blipFill>
                      <a:blip r:embed="rId4"/>
                      <a:stretch>
                        <a:fillRect/>
                      </a:stretch>
                    </p:blipFill>
                    <p:spPr>
                      <a:xfrm>
                        <a:off x="1979613" y="3933825"/>
                        <a:ext cx="2006600" cy="892175"/>
                      </a:xfrm>
                      <a:prstGeom prst="rect">
                        <a:avLst/>
                      </a:prstGeom>
                      <a:noFill/>
                      <a:ln w="38100">
                        <a:noFill/>
                        <a:miter/>
                      </a:ln>
                    </p:spPr>
                  </p:pic>
                </p:oleObj>
              </mc:Fallback>
            </mc:AlternateContent>
          </a:graphicData>
        </a:graphic>
      </p:graphicFrame>
      <p:sp>
        <p:nvSpPr>
          <p:cNvPr id="35853" name="Rectangle 9"/>
          <p:cNvSpPr/>
          <p:nvPr/>
        </p:nvSpPr>
        <p:spPr>
          <a:xfrm>
            <a:off x="0" y="3281363"/>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397323" name="Text Box 11"/>
          <p:cNvSpPr txBox="1"/>
          <p:nvPr/>
        </p:nvSpPr>
        <p:spPr>
          <a:xfrm>
            <a:off x="6140420" y="4970333"/>
            <a:ext cx="431576" cy="830997"/>
          </a:xfrm>
          <a:prstGeom prst="rect">
            <a:avLst/>
          </a:prstGeom>
          <a:noFill/>
          <a:ln w="9525">
            <a:noFill/>
          </a:ln>
        </p:spPr>
        <p:txBody>
          <a:bodyPr wrap="square">
            <a:spAutoFit/>
          </a:bodyPr>
          <a:lstStyle/>
          <a:p>
            <a:pPr lvl="0" eaLnBrk="1" hangingPunct="1"/>
            <a:r>
              <a:rPr lang="zh-CN" altLang="en-US" dirty="0" smtClean="0">
                <a:latin typeface="Times New Roman" panose="02020603050405020304" pitchFamily="18" charset="0"/>
                <a:ea typeface="黑体" panose="02010609060101010101" pitchFamily="49" charset="-122"/>
              </a:rPr>
              <a:t>令  </a:t>
            </a:r>
            <a:endParaRPr lang="zh-CN" altLang="en-US" dirty="0">
              <a:latin typeface="Times New Roman" panose="02020603050405020304" pitchFamily="18" charset="0"/>
              <a:ea typeface="黑体" panose="02010609060101010101" pitchFamily="49" charset="-122"/>
            </a:endParaRPr>
          </a:p>
        </p:txBody>
      </p:sp>
      <p:sp>
        <p:nvSpPr>
          <p:cNvPr id="35855" name="Rectangle 12"/>
          <p:cNvSpPr/>
          <p:nvPr/>
        </p:nvSpPr>
        <p:spPr>
          <a:xfrm>
            <a:off x="0" y="3271838"/>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graphicFrame>
        <p:nvGraphicFramePr>
          <p:cNvPr id="397325" name="Object 13"/>
          <p:cNvGraphicFramePr/>
          <p:nvPr>
            <p:extLst>
              <p:ext uri="{D42A27DB-BD31-4B8C-83A1-F6EECF244321}">
                <p14:modId xmlns:p14="http://schemas.microsoft.com/office/powerpoint/2010/main" val="1177430513"/>
              </p:ext>
            </p:extLst>
          </p:nvPr>
        </p:nvGraphicFramePr>
        <p:xfrm>
          <a:off x="6626037" y="4891236"/>
          <a:ext cx="809625" cy="696912"/>
        </p:xfrm>
        <a:graphic>
          <a:graphicData uri="http://schemas.openxmlformats.org/presentationml/2006/ole">
            <mc:AlternateContent xmlns:mc="http://schemas.openxmlformats.org/markup-compatibility/2006">
              <mc:Choice xmlns:v="urn:schemas-microsoft-com:vml" Requires="v">
                <p:oleObj spid="_x0000_s35327" name="Equation" r:id="rId5" imgW="367665" imgH="317500" progId="Equation.DSMT4">
                  <p:embed/>
                </p:oleObj>
              </mc:Choice>
              <mc:Fallback>
                <p:oleObj name="Equation" r:id="rId5" imgW="367665" imgH="317500" progId="Equation.DSMT4">
                  <p:embed/>
                  <p:pic>
                    <p:nvPicPr>
                      <p:cNvPr id="0" name="图片 3231"/>
                      <p:cNvPicPr/>
                      <p:nvPr/>
                    </p:nvPicPr>
                    <p:blipFill>
                      <a:blip r:embed="rId6"/>
                      <a:stretch>
                        <a:fillRect/>
                      </a:stretch>
                    </p:blipFill>
                    <p:spPr>
                      <a:xfrm>
                        <a:off x="6626037" y="4891236"/>
                        <a:ext cx="809625" cy="696912"/>
                      </a:xfrm>
                      <a:prstGeom prst="rect">
                        <a:avLst/>
                      </a:prstGeom>
                      <a:solidFill>
                        <a:schemeClr val="accent1">
                          <a:lumMod val="60000"/>
                          <a:lumOff val="40000"/>
                        </a:schemeClr>
                      </a:solidFill>
                      <a:ln w="38100">
                        <a:noFill/>
                        <a:miter/>
                      </a:ln>
                    </p:spPr>
                  </p:pic>
                </p:oleObj>
              </mc:Fallback>
            </mc:AlternateContent>
          </a:graphicData>
        </a:graphic>
      </p:graphicFrame>
      <p:sp>
        <p:nvSpPr>
          <p:cNvPr id="2" name="Rectangle 4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004764103"/>
              </p:ext>
            </p:extLst>
          </p:nvPr>
        </p:nvGraphicFramePr>
        <p:xfrm>
          <a:off x="6228184" y="981075"/>
          <a:ext cx="2232025" cy="2718551"/>
        </p:xfrm>
        <a:graphic>
          <a:graphicData uri="http://schemas.openxmlformats.org/presentationml/2006/ole">
            <mc:AlternateContent xmlns:mc="http://schemas.openxmlformats.org/markup-compatibility/2006">
              <mc:Choice xmlns:v="urn:schemas-microsoft-com:vml" Requires="v">
                <p:oleObj spid="_x0000_s35328" r:id="rId7" imgW="3141472" imgH="1113130" progId="Visio.Drawing.11">
                  <p:embed/>
                </p:oleObj>
              </mc:Choice>
              <mc:Fallback>
                <p:oleObj r:id="rId7" imgW="3141472" imgH="1113130" progId="Visio.Drawing.11">
                  <p:embed/>
                  <p:pic>
                    <p:nvPicPr>
                      <p:cNvPr id="0" name="Picture 1160"/>
                      <p:cNvPicPr>
                        <a:picLocks noChangeAspect="1" noChangeArrowheads="1"/>
                      </p:cNvPicPr>
                      <p:nvPr/>
                    </p:nvPicPr>
                    <p:blipFill>
                      <a:blip r:embed="rId8">
                        <a:extLst>
                          <a:ext uri="{28A0092B-C50C-407E-A947-70E740481C1C}">
                            <a14:useLocalDpi xmlns:a14="http://schemas.microsoft.com/office/drawing/2010/main" val="0"/>
                          </a:ext>
                        </a:extLst>
                      </a:blip>
                      <a:srcRect l="68080" b="-4546"/>
                      <a:stretch>
                        <a:fillRect/>
                      </a:stretch>
                    </p:blipFill>
                    <p:spPr bwMode="auto">
                      <a:xfrm>
                        <a:off x="6228184" y="981075"/>
                        <a:ext cx="2232025" cy="2718551"/>
                      </a:xfrm>
                      <a:prstGeom prst="rect">
                        <a:avLst/>
                      </a:prstGeom>
                      <a:noFill/>
                    </p:spPr>
                  </p:pic>
                </p:oleObj>
              </mc:Fallback>
            </mc:AlternateContent>
          </a:graphicData>
        </a:graphic>
      </p:graphicFrame>
      <p:sp>
        <p:nvSpPr>
          <p:cNvPr id="4" name="矩形 3"/>
          <p:cNvSpPr/>
          <p:nvPr/>
        </p:nvSpPr>
        <p:spPr>
          <a:xfrm>
            <a:off x="4371482" y="4236881"/>
            <a:ext cx="2954655" cy="461665"/>
          </a:xfrm>
          <a:prstGeom prst="rect">
            <a:avLst/>
          </a:prstGeom>
        </p:spPr>
        <p:txBody>
          <a:bodyPr wrap="none">
            <a:spAutoFit/>
          </a:bodyPr>
          <a:lstStyle/>
          <a:p>
            <a:r>
              <a:rPr lang="zh-CN" altLang="zh-CN" dirty="0" smtClean="0"/>
              <a:t>该</a:t>
            </a:r>
            <a:r>
              <a:rPr lang="zh-CN" altLang="en-US" dirty="0" smtClean="0"/>
              <a:t>齐次</a:t>
            </a:r>
            <a:r>
              <a:rPr lang="zh-CN" altLang="zh-CN" dirty="0" smtClean="0"/>
              <a:t>方程</a:t>
            </a:r>
            <a:r>
              <a:rPr lang="zh-CN" altLang="zh-CN" dirty="0"/>
              <a:t>的通解为</a:t>
            </a:r>
            <a:endParaRPr lang="zh-CN" altLang="en-US" dirty="0"/>
          </a:p>
        </p:txBody>
      </p:sp>
      <p:sp>
        <p:nvSpPr>
          <p:cNvPr id="5" name="Rectangle 16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387803387"/>
              </p:ext>
            </p:extLst>
          </p:nvPr>
        </p:nvGraphicFramePr>
        <p:xfrm>
          <a:off x="7326137" y="3993696"/>
          <a:ext cx="1465262" cy="704850"/>
        </p:xfrm>
        <a:graphic>
          <a:graphicData uri="http://schemas.openxmlformats.org/presentationml/2006/ole">
            <mc:AlternateContent xmlns:mc="http://schemas.openxmlformats.org/markup-compatibility/2006">
              <mc:Choice xmlns:v="urn:schemas-microsoft-com:vml" Requires="v">
                <p:oleObj spid="_x0000_s35329" name="Equation" r:id="rId9" imgW="761760" imgH="304560" progId="Equation.DSMT4">
                  <p:embed/>
                </p:oleObj>
              </mc:Choice>
              <mc:Fallback>
                <p:oleObj name="Equation" r:id="rId9" imgW="761760" imgH="304560" progId="Equation.DSMT4">
                  <p:embed/>
                  <p:pic>
                    <p:nvPicPr>
                      <p:cNvPr id="0" name="Object 163"/>
                      <p:cNvPicPr>
                        <a:picLocks noChangeAspect="1" noChangeArrowheads="1"/>
                      </p:cNvPicPr>
                      <p:nvPr/>
                    </p:nvPicPr>
                    <p:blipFill>
                      <a:blip r:embed="rId10"/>
                      <a:srcRect/>
                      <a:stretch>
                        <a:fillRect/>
                      </a:stretch>
                    </p:blipFill>
                    <p:spPr bwMode="auto">
                      <a:xfrm>
                        <a:off x="7326137" y="3993696"/>
                        <a:ext cx="1465262" cy="704850"/>
                      </a:xfrm>
                      <a:prstGeom prst="rect">
                        <a:avLst/>
                      </a:prstGeom>
                      <a:noFill/>
                    </p:spPr>
                  </p:pic>
                </p:oleObj>
              </mc:Fallback>
            </mc:AlternateContent>
          </a:graphicData>
        </a:graphic>
      </p:graphicFrame>
      <p:sp>
        <p:nvSpPr>
          <p:cNvPr id="7" name="矩形 6"/>
          <p:cNvSpPr/>
          <p:nvPr/>
        </p:nvSpPr>
        <p:spPr>
          <a:xfrm>
            <a:off x="315668" y="5008860"/>
            <a:ext cx="2339102" cy="461665"/>
          </a:xfrm>
          <a:prstGeom prst="rect">
            <a:avLst/>
          </a:prstGeom>
        </p:spPr>
        <p:txBody>
          <a:bodyPr wrap="none">
            <a:spAutoFit/>
          </a:bodyPr>
          <a:lstStyle/>
          <a:p>
            <a:r>
              <a:rPr lang="zh-CN" altLang="zh-CN" dirty="0"/>
              <a:t>再根据初始条件</a:t>
            </a:r>
            <a:endParaRPr lang="zh-CN" altLang="en-US" dirty="0"/>
          </a:p>
        </p:txBody>
      </p:sp>
      <p:sp>
        <p:nvSpPr>
          <p:cNvPr id="8" name="Rectangle 16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819745805"/>
              </p:ext>
            </p:extLst>
          </p:nvPr>
        </p:nvGraphicFramePr>
        <p:xfrm>
          <a:off x="2619679" y="5008860"/>
          <a:ext cx="2088232" cy="441085"/>
        </p:xfrm>
        <a:graphic>
          <a:graphicData uri="http://schemas.openxmlformats.org/presentationml/2006/ole">
            <mc:AlternateContent xmlns:mc="http://schemas.openxmlformats.org/markup-compatibility/2006">
              <mc:Choice xmlns:v="urn:schemas-microsoft-com:vml" Requires="v">
                <p:oleObj spid="_x0000_s35330" name="Equation" r:id="rId11" imgW="1040948" imgH="203112" progId="Equation.DSMT4">
                  <p:embed/>
                </p:oleObj>
              </mc:Choice>
              <mc:Fallback>
                <p:oleObj name="Equation" r:id="rId11" imgW="1040948" imgH="203112" progId="Equation.DSMT4">
                  <p:embed/>
                  <p:pic>
                    <p:nvPicPr>
                      <p:cNvPr id="0" name="Picture 116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19679" y="5008860"/>
                        <a:ext cx="2088232" cy="441085"/>
                      </a:xfrm>
                      <a:prstGeom prst="rect">
                        <a:avLst/>
                      </a:prstGeom>
                      <a:noFill/>
                    </p:spPr>
                  </p:pic>
                </p:oleObj>
              </mc:Fallback>
            </mc:AlternateContent>
          </a:graphicData>
        </a:graphic>
      </p:graphicFrame>
      <p:sp>
        <p:nvSpPr>
          <p:cNvPr id="10" name="Rectangle 16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764367815"/>
              </p:ext>
            </p:extLst>
          </p:nvPr>
        </p:nvGraphicFramePr>
        <p:xfrm>
          <a:off x="4789955" y="5013325"/>
          <a:ext cx="1114184" cy="471140"/>
        </p:xfrm>
        <a:graphic>
          <a:graphicData uri="http://schemas.openxmlformats.org/presentationml/2006/ole">
            <mc:AlternateContent xmlns:mc="http://schemas.openxmlformats.org/markup-compatibility/2006">
              <mc:Choice xmlns:v="urn:schemas-microsoft-com:vml" Requires="v">
                <p:oleObj spid="_x0000_s35331" name="Equation" r:id="rId13" imgW="469800" imgH="203040" progId="Equation.DSMT4">
                  <p:embed/>
                </p:oleObj>
              </mc:Choice>
              <mc:Fallback>
                <p:oleObj name="Equation" r:id="rId13" imgW="469800" imgH="203040" progId="Equation.DSMT4">
                  <p:embed/>
                  <p:pic>
                    <p:nvPicPr>
                      <p:cNvPr id="0" name="Object 167"/>
                      <p:cNvPicPr>
                        <a:picLocks noChangeAspect="1" noChangeArrowheads="1"/>
                      </p:cNvPicPr>
                      <p:nvPr/>
                    </p:nvPicPr>
                    <p:blipFill>
                      <a:blip r:embed="rId14"/>
                      <a:srcRect/>
                      <a:stretch>
                        <a:fillRect/>
                      </a:stretch>
                    </p:blipFill>
                    <p:spPr bwMode="auto">
                      <a:xfrm>
                        <a:off x="4789955" y="5013325"/>
                        <a:ext cx="1114184" cy="471140"/>
                      </a:xfrm>
                      <a:prstGeom prst="rect">
                        <a:avLst/>
                      </a:prstGeom>
                      <a:noFill/>
                    </p:spPr>
                  </p:pic>
                </p:oleObj>
              </mc:Fallback>
            </mc:AlternateContent>
          </a:graphicData>
        </a:graphic>
      </p:graphicFrame>
      <p:sp>
        <p:nvSpPr>
          <p:cNvPr id="12" name="Rectangle 17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829177827"/>
              </p:ext>
            </p:extLst>
          </p:nvPr>
        </p:nvGraphicFramePr>
        <p:xfrm>
          <a:off x="977900" y="5430838"/>
          <a:ext cx="2721902" cy="832229"/>
        </p:xfrm>
        <a:graphic>
          <a:graphicData uri="http://schemas.openxmlformats.org/presentationml/2006/ole">
            <mc:AlternateContent xmlns:mc="http://schemas.openxmlformats.org/markup-compatibility/2006">
              <mc:Choice xmlns:v="urn:schemas-microsoft-com:vml" Requires="v">
                <p:oleObj spid="_x0000_s35332" name="Equation" r:id="rId15" imgW="1041120" imgH="317160" progId="Equation.DSMT4">
                  <p:embed/>
                </p:oleObj>
              </mc:Choice>
              <mc:Fallback>
                <p:oleObj name="Equation" r:id="rId15" imgW="1041120" imgH="317160" progId="Equation.DSMT4">
                  <p:embed/>
                  <p:pic>
                    <p:nvPicPr>
                      <p:cNvPr id="0" name="Picture 1171"/>
                      <p:cNvPicPr>
                        <a:picLocks noChangeAspect="1" noChangeArrowheads="1"/>
                      </p:cNvPicPr>
                      <p:nvPr/>
                    </p:nvPicPr>
                    <p:blipFill>
                      <a:blip r:embed="rId16"/>
                      <a:srcRect/>
                      <a:stretch>
                        <a:fillRect/>
                      </a:stretch>
                    </p:blipFill>
                    <p:spPr bwMode="auto">
                      <a:xfrm>
                        <a:off x="977900" y="5430838"/>
                        <a:ext cx="2721902" cy="832229"/>
                      </a:xfrm>
                      <a:prstGeom prst="rect">
                        <a:avLst/>
                      </a:prstGeom>
                      <a:noFill/>
                    </p:spPr>
                  </p:pic>
                </p:oleObj>
              </mc:Fallback>
            </mc:AlternateContent>
          </a:graphicData>
        </a:graphic>
      </p:graphicFrame>
      <p:sp>
        <p:nvSpPr>
          <p:cNvPr id="14" name="Rectangle 17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421450073"/>
              </p:ext>
            </p:extLst>
          </p:nvPr>
        </p:nvGraphicFramePr>
        <p:xfrm>
          <a:off x="4443078" y="5609902"/>
          <a:ext cx="3297274" cy="759620"/>
        </p:xfrm>
        <a:graphic>
          <a:graphicData uri="http://schemas.openxmlformats.org/presentationml/2006/ole">
            <mc:AlternateContent xmlns:mc="http://schemas.openxmlformats.org/markup-compatibility/2006">
              <mc:Choice xmlns:v="urn:schemas-microsoft-com:vml" Requires="v">
                <p:oleObj spid="_x0000_s35333" name="Equation" r:id="rId17" imgW="1650960" imgH="380880" progId="Equation.DSMT4">
                  <p:embed/>
                </p:oleObj>
              </mc:Choice>
              <mc:Fallback>
                <p:oleObj name="Equation" r:id="rId17" imgW="1650960" imgH="380880" progId="Equation.DSMT4">
                  <p:embed/>
                  <p:pic>
                    <p:nvPicPr>
                      <p:cNvPr id="0" name="Object 171"/>
                      <p:cNvPicPr>
                        <a:picLocks noChangeAspect="1" noChangeArrowheads="1"/>
                      </p:cNvPicPr>
                      <p:nvPr/>
                    </p:nvPicPr>
                    <p:blipFill>
                      <a:blip r:embed="rId18"/>
                      <a:srcRect/>
                      <a:stretch>
                        <a:fillRect/>
                      </a:stretch>
                    </p:blipFill>
                    <p:spPr bwMode="auto">
                      <a:xfrm>
                        <a:off x="4443078" y="5609902"/>
                        <a:ext cx="3297274" cy="759620"/>
                      </a:xfrm>
                      <a:prstGeom prst="rect">
                        <a:avLst/>
                      </a:prstGeom>
                      <a:noFill/>
                    </p:spPr>
                  </p:pic>
                </p:oleObj>
              </mc:Fallback>
            </mc:AlternateContent>
          </a:graphicData>
        </a:graphic>
      </p:graphicFrame>
      <p:sp>
        <p:nvSpPr>
          <p:cNvPr id="16" name="Rectangle 173"/>
          <p:cNvSpPr>
            <a:spLocks noChangeArrowheads="1"/>
          </p:cNvSpPr>
          <p:nvPr/>
        </p:nvSpPr>
        <p:spPr bwMode="auto">
          <a:xfrm>
            <a:off x="0" y="381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7" name="右箭头 16"/>
          <p:cNvSpPr/>
          <p:nvPr/>
        </p:nvSpPr>
        <p:spPr>
          <a:xfrm>
            <a:off x="3699802" y="5825740"/>
            <a:ext cx="50405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7524328" y="4970335"/>
            <a:ext cx="1872208" cy="461665"/>
          </a:xfrm>
          <a:prstGeom prst="rect">
            <a:avLst/>
          </a:prstGeom>
          <a:noFill/>
        </p:spPr>
        <p:txBody>
          <a:bodyPr wrap="square" rtlCol="0">
            <a:spAutoFit/>
          </a:bodyPr>
          <a:lstStyle/>
          <a:p>
            <a:r>
              <a:rPr lang="zh-CN" altLang="en-US" dirty="0"/>
              <a:t>即</a:t>
            </a:r>
            <a:r>
              <a:rPr lang="zh-CN" altLang="en-US" dirty="0" smtClean="0"/>
              <a:t>时间常数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7314">
                                            <p:txEl>
                                              <p:pRg st="0" end="0"/>
                                            </p:txEl>
                                          </p:spTgt>
                                        </p:tgtEl>
                                        <p:attrNameLst>
                                          <p:attrName>style.visibility</p:attrName>
                                        </p:attrNameLst>
                                      </p:cBhvr>
                                      <p:to>
                                        <p:strVal val="visible"/>
                                      </p:to>
                                    </p:set>
                                    <p:animEffect transition="in" filter="dissolve">
                                      <p:cBhvr>
                                        <p:cTn id="7" dur="500"/>
                                        <p:tgtEl>
                                          <p:spTgt spid="3973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7315">
                                            <p:txEl>
                                              <p:pRg st="0" end="0"/>
                                            </p:txEl>
                                          </p:spTgt>
                                        </p:tgtEl>
                                        <p:attrNameLst>
                                          <p:attrName>style.visibility</p:attrName>
                                        </p:attrNameLst>
                                      </p:cBhvr>
                                      <p:to>
                                        <p:strVal val="visible"/>
                                      </p:to>
                                    </p:set>
                                    <p:animEffect transition="in" filter="dissolve">
                                      <p:cBhvr>
                                        <p:cTn id="12" dur="500"/>
                                        <p:tgtEl>
                                          <p:spTgt spid="3973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97318"/>
                                        </p:tgtEl>
                                        <p:attrNameLst>
                                          <p:attrName>style.visibility</p:attrName>
                                        </p:attrNameLst>
                                      </p:cBhvr>
                                      <p:to>
                                        <p:strVal val="visible"/>
                                      </p:to>
                                    </p:set>
                                    <p:animEffect transition="in" filter="dissolve">
                                      <p:cBhvr>
                                        <p:cTn id="17" dur="500"/>
                                        <p:tgtEl>
                                          <p:spTgt spid="397318"/>
                                        </p:tgtEl>
                                      </p:cBhvr>
                                    </p:animEffect>
                                  </p:childTnLst>
                                </p:cTn>
                              </p:par>
                            </p:childTnLst>
                          </p:cTn>
                        </p:par>
                        <p:par>
                          <p:cTn id="18" fill="hold">
                            <p:stCondLst>
                              <p:cond delay="500"/>
                            </p:stCondLst>
                            <p:childTnLst>
                              <p:par>
                                <p:cTn id="19" presetID="9" presetClass="entr" presetSubtype="0" fill="hold" nodeType="afterEffect">
                                  <p:stCondLst>
                                    <p:cond delay="0"/>
                                  </p:stCondLst>
                                  <p:childTnLst>
                                    <p:set>
                                      <p:cBhvr>
                                        <p:cTn id="20" dur="1" fill="hold">
                                          <p:stCondLst>
                                            <p:cond delay="0"/>
                                          </p:stCondLst>
                                        </p:cTn>
                                        <p:tgtEl>
                                          <p:spTgt spid="397319"/>
                                        </p:tgtEl>
                                        <p:attrNameLst>
                                          <p:attrName>style.visibility</p:attrName>
                                        </p:attrNameLst>
                                      </p:cBhvr>
                                      <p:to>
                                        <p:strVal val="visible"/>
                                      </p:to>
                                    </p:set>
                                    <p:animEffect transition="in" filter="dissolve">
                                      <p:cBhvr>
                                        <p:cTn id="21" dur="500"/>
                                        <p:tgtEl>
                                          <p:spTgt spid="39731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397323"/>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3973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7314" grpId="0" build="p" advAuto="1000"/>
      <p:bldP spid="397315" grpId="0" build="p"/>
      <p:bldP spid="397318" grpId="0"/>
      <p:bldP spid="397323" grpId="0"/>
      <p:bldP spid="4" grpId="0"/>
      <p:bldP spid="7" grpId="0"/>
      <p:bldP spid="17" grpId="0" animBg="1"/>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1"/>
            <a:r>
              <a:rPr lang="en-US" altLang="zh-CN" sz="2600" b="1" dirty="0">
                <a:solidFill>
                  <a:schemeClr val="accent2"/>
                </a:solidFill>
              </a:rPr>
              <a:t>3</a:t>
            </a:r>
            <a:r>
              <a:rPr lang="en-US" altLang="zh-CN" sz="2600" b="1" dirty="0">
                <a:solidFill>
                  <a:schemeClr val="accent2"/>
                </a:solidFill>
                <a:hlinkClick r:id="rId2" action="ppaction://hlinksldjump"/>
              </a:rPr>
              <a:t>.1  </a:t>
            </a:r>
            <a:r>
              <a:rPr lang="zh-CN" altLang="zh-CN" sz="2600" b="1" u="sng" dirty="0">
                <a:solidFill>
                  <a:schemeClr val="accent2"/>
                </a:solidFill>
                <a:hlinkClick r:id="rId2" action="ppaction://hlinksldjump"/>
              </a:rPr>
              <a:t>动</a:t>
            </a:r>
            <a:r>
              <a:rPr lang="zh-CN" altLang="zh-CN" sz="2600" b="1" u="sng" dirty="0">
                <a:solidFill>
                  <a:schemeClr val="accent2"/>
                </a:solidFill>
              </a:rPr>
              <a:t>态电路</a:t>
            </a:r>
            <a:r>
              <a:rPr lang="zh-CN" altLang="zh-CN" sz="2600" b="1" u="sng" dirty="0" smtClean="0">
                <a:solidFill>
                  <a:schemeClr val="accent2"/>
                </a:solidFill>
              </a:rPr>
              <a:t>方程</a:t>
            </a:r>
            <a:endParaRPr lang="zh-CN" altLang="en-US" dirty="0"/>
          </a:p>
        </p:txBody>
      </p:sp>
      <p:sp>
        <p:nvSpPr>
          <p:cNvPr id="3" name="内容占位符 2"/>
          <p:cNvSpPr>
            <a:spLocks noGrp="1"/>
          </p:cNvSpPr>
          <p:nvPr>
            <p:ph idx="1"/>
          </p:nvPr>
        </p:nvSpPr>
        <p:spPr>
          <a:xfrm>
            <a:off x="685800" y="1196975"/>
            <a:ext cx="8062664" cy="4896321"/>
          </a:xfrm>
        </p:spPr>
        <p:txBody>
          <a:bodyPr/>
          <a:lstStyle/>
          <a:p>
            <a:r>
              <a:rPr lang="zh-CN" altLang="en-US" dirty="0" smtClean="0">
                <a:solidFill>
                  <a:srgbClr val="FF0000"/>
                </a:solidFill>
              </a:rPr>
              <a:t>动态元件</a:t>
            </a:r>
            <a:endParaRPr lang="en-US" altLang="zh-CN" dirty="0" smtClean="0">
              <a:solidFill>
                <a:srgbClr val="FF0000"/>
              </a:solidFill>
            </a:endParaRPr>
          </a:p>
          <a:p>
            <a:pPr marL="0" indent="0">
              <a:buNone/>
            </a:pPr>
            <a:r>
              <a:rPr lang="en-US" altLang="zh-CN" dirty="0"/>
              <a:t> </a:t>
            </a:r>
            <a:r>
              <a:rPr lang="en-US" altLang="zh-CN" dirty="0" smtClean="0"/>
              <a:t>    </a:t>
            </a:r>
            <a:r>
              <a:rPr lang="zh-CN" altLang="en-US" dirty="0" smtClean="0"/>
              <a:t>象电容与电感这样的伏安关系为微分或积分关系，通常这些两种元件为动态元件</a:t>
            </a:r>
            <a:endParaRPr lang="en-US" altLang="zh-CN" dirty="0" smtClean="0"/>
          </a:p>
          <a:p>
            <a:r>
              <a:rPr lang="zh-CN" altLang="en-US" dirty="0">
                <a:solidFill>
                  <a:srgbClr val="FF0000"/>
                </a:solidFill>
              </a:rPr>
              <a:t>动态</a:t>
            </a:r>
            <a:r>
              <a:rPr lang="zh-CN" altLang="en-US" dirty="0" smtClean="0">
                <a:solidFill>
                  <a:srgbClr val="FF0000"/>
                </a:solidFill>
              </a:rPr>
              <a:t>电路</a:t>
            </a:r>
            <a:endParaRPr lang="en-US" altLang="zh-CN" dirty="0" smtClean="0">
              <a:solidFill>
                <a:srgbClr val="FF0000"/>
              </a:solidFill>
            </a:endParaRPr>
          </a:p>
          <a:p>
            <a:pPr marL="0" indent="0">
              <a:buNone/>
            </a:pPr>
            <a:r>
              <a:rPr lang="zh-CN" altLang="en-US" b="1" dirty="0" smtClean="0">
                <a:solidFill>
                  <a:srgbClr val="FFFF00"/>
                </a:solidFill>
                <a:latin typeface="Times New Roman" panose="02020603050405020304" pitchFamily="18" charset="0"/>
                <a:ea typeface="楷体_GB2312" pitchFamily="49" charset="-122"/>
              </a:rPr>
              <a:t>     </a:t>
            </a:r>
            <a:r>
              <a:rPr lang="zh-CN" altLang="en-US" b="1" dirty="0">
                <a:latin typeface="Times New Roman" panose="02020603050405020304" pitchFamily="18" charset="0"/>
                <a:ea typeface="楷体_GB2312" pitchFamily="49" charset="-122"/>
              </a:rPr>
              <a:t>含有</a:t>
            </a:r>
            <a:r>
              <a:rPr lang="zh-CN" altLang="en-US" b="1" dirty="0">
                <a:solidFill>
                  <a:schemeClr val="accent2"/>
                </a:solidFill>
                <a:latin typeface="Times New Roman" panose="02020603050405020304" pitchFamily="18" charset="0"/>
                <a:ea typeface="楷体_GB2312" pitchFamily="49" charset="-122"/>
              </a:rPr>
              <a:t>动态元件</a:t>
            </a:r>
            <a:r>
              <a:rPr lang="zh-CN" altLang="en-US" b="1" dirty="0">
                <a:latin typeface="Times New Roman" panose="02020603050405020304" pitchFamily="18" charset="0"/>
                <a:ea typeface="楷体_GB2312" pitchFamily="49" charset="-122"/>
              </a:rPr>
              <a:t>电容和电感的电路称动态</a:t>
            </a:r>
            <a:r>
              <a:rPr lang="zh-CN" altLang="en-US" b="1" dirty="0" smtClean="0">
                <a:latin typeface="Times New Roman" panose="02020603050405020304" pitchFamily="18" charset="0"/>
                <a:ea typeface="楷体_GB2312" pitchFamily="49" charset="-122"/>
              </a:rPr>
              <a:t>电路</a:t>
            </a:r>
            <a:endParaRPr lang="en-US" altLang="zh-CN" b="1" dirty="0" smtClean="0">
              <a:latin typeface="Times New Roman" panose="02020603050405020304" pitchFamily="18" charset="0"/>
              <a:ea typeface="楷体_GB2312" pitchFamily="49" charset="-122"/>
            </a:endParaRPr>
          </a:p>
          <a:p>
            <a:r>
              <a:rPr lang="zh-CN" altLang="en-US" dirty="0">
                <a:solidFill>
                  <a:srgbClr val="FF0000"/>
                </a:solidFill>
              </a:rPr>
              <a:t>特点</a:t>
            </a:r>
            <a:endParaRPr lang="en-US" altLang="zh-CN" dirty="0">
              <a:solidFill>
                <a:srgbClr val="FF0000"/>
              </a:solidFill>
            </a:endParaRPr>
          </a:p>
          <a:p>
            <a:pPr marL="0" indent="0">
              <a:buNone/>
            </a:pPr>
            <a:r>
              <a:rPr lang="zh-CN" altLang="en-US" b="1" dirty="0" smtClean="0">
                <a:latin typeface="Times New Roman" panose="02020603050405020304" pitchFamily="18" charset="0"/>
                <a:ea typeface="楷体_GB2312" pitchFamily="49" charset="-122"/>
              </a:rPr>
              <a:t>    当</a:t>
            </a:r>
            <a:r>
              <a:rPr lang="zh-CN" altLang="en-US" b="1" dirty="0">
                <a:latin typeface="Times New Roman" panose="02020603050405020304" pitchFamily="18" charset="0"/>
                <a:ea typeface="楷体_GB2312" pitchFamily="49" charset="-122"/>
              </a:rPr>
              <a:t>动态电路状态发生改变时（换路）需要经历一个变化过程才能达到新的稳定状态。这个变化过程称为电路的过渡过程。</a:t>
            </a:r>
            <a:endParaRPr lang="en-US" altLang="zh-CN" b="1" dirty="0">
              <a:latin typeface="Times New Roman" panose="02020603050405020304" pitchFamily="18"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74" name="Picture 2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2276872"/>
            <a:ext cx="4104059" cy="44585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87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49</a:t>
            </a:fld>
            <a:endParaRPr lang="zh-CN" altLang="en-US" sz="1600" b="1" dirty="0">
              <a:solidFill>
                <a:srgbClr val="FFFF00"/>
              </a:solidFill>
              <a:ea typeface="宋体" panose="02010600030101010101" pitchFamily="2" charset="-122"/>
            </a:endParaRPr>
          </a:p>
        </p:txBody>
      </p:sp>
      <p:sp>
        <p:nvSpPr>
          <p:cNvPr id="36871" name="Rectangle 2"/>
          <p:cNvSpPr/>
          <p:nvPr/>
        </p:nvSpPr>
        <p:spPr>
          <a:xfrm>
            <a:off x="323850" y="260350"/>
            <a:ext cx="6192838" cy="720725"/>
          </a:xfrm>
          <a:prstGeom prst="rect">
            <a:avLst/>
          </a:prstGeom>
          <a:noFill/>
          <a:ln w="9525">
            <a:noFill/>
          </a:ln>
        </p:spPr>
        <p:txBody>
          <a:bodyPr anchor="ctr"/>
          <a:lstStyle/>
          <a:p>
            <a:pPr lvl="0" eaLnBrk="0" hangingPunct="0"/>
            <a:r>
              <a:rPr lang="en-US" altLang="zh-CN" sz="3600" dirty="0">
                <a:solidFill>
                  <a:srgbClr val="FF0000"/>
                </a:solidFill>
                <a:latin typeface="Times New Roman" panose="02020603050405020304" pitchFamily="18" charset="0"/>
                <a:ea typeface="黑体" panose="02010609060101010101" pitchFamily="49" charset="-122"/>
              </a:rPr>
              <a:t>2</a:t>
            </a:r>
            <a:r>
              <a:rPr lang="zh-CN" altLang="en-US" sz="3600" dirty="0">
                <a:solidFill>
                  <a:srgbClr val="FF0000"/>
                </a:solidFill>
                <a:latin typeface="Times New Roman" panose="02020603050405020304" pitchFamily="18" charset="0"/>
                <a:ea typeface="黑体" panose="02010609060101010101" pitchFamily="49" charset="-122"/>
              </a:rPr>
              <a:t>、</a:t>
            </a:r>
            <a:r>
              <a:rPr lang="en-US" altLang="zh-CN" sz="3600" dirty="0">
                <a:solidFill>
                  <a:srgbClr val="FF0000"/>
                </a:solidFill>
                <a:latin typeface="Times New Roman" panose="02020603050405020304" pitchFamily="18" charset="0"/>
                <a:ea typeface="黑体" panose="02010609060101010101" pitchFamily="49" charset="-122"/>
              </a:rPr>
              <a:t>RL</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graphicFrame>
        <p:nvGraphicFramePr>
          <p:cNvPr id="398339" name="Object 3"/>
          <p:cNvGraphicFramePr/>
          <p:nvPr>
            <p:extLst>
              <p:ext uri="{D42A27DB-BD31-4B8C-83A1-F6EECF244321}">
                <p14:modId xmlns:p14="http://schemas.microsoft.com/office/powerpoint/2010/main" val="3690443925"/>
              </p:ext>
            </p:extLst>
          </p:nvPr>
        </p:nvGraphicFramePr>
        <p:xfrm>
          <a:off x="323850" y="1556792"/>
          <a:ext cx="3792537" cy="644525"/>
        </p:xfrm>
        <a:graphic>
          <a:graphicData uri="http://schemas.openxmlformats.org/presentationml/2006/ole">
            <mc:AlternateContent xmlns:mc="http://schemas.openxmlformats.org/markup-compatibility/2006">
              <mc:Choice xmlns:v="urn:schemas-microsoft-com:vml" Requires="v">
                <p:oleObj spid="_x0000_s36147" r:id="rId4" imgW="1739265" imgH="292100" progId="Equation.DSMT4">
                  <p:embed/>
                </p:oleObj>
              </mc:Choice>
              <mc:Fallback>
                <p:oleObj r:id="rId4" imgW="1739265" imgH="292100" progId="Equation.DSMT4">
                  <p:embed/>
                  <p:pic>
                    <p:nvPicPr>
                      <p:cNvPr id="0" name="图片 3235"/>
                      <p:cNvPicPr/>
                      <p:nvPr/>
                    </p:nvPicPr>
                    <p:blipFill>
                      <a:blip r:embed="rId5"/>
                      <a:stretch>
                        <a:fillRect/>
                      </a:stretch>
                    </p:blipFill>
                    <p:spPr>
                      <a:xfrm>
                        <a:off x="323850" y="1556792"/>
                        <a:ext cx="3792537" cy="644525"/>
                      </a:xfrm>
                      <a:prstGeom prst="rect">
                        <a:avLst/>
                      </a:prstGeom>
                      <a:noFill/>
                      <a:ln w="38100">
                        <a:noFill/>
                        <a:miter/>
                      </a:ln>
                    </p:spPr>
                  </p:pic>
                </p:oleObj>
              </mc:Fallback>
            </mc:AlternateContent>
          </a:graphicData>
        </a:graphic>
      </p:graphicFrame>
      <p:graphicFrame>
        <p:nvGraphicFramePr>
          <p:cNvPr id="398340" name="Object 4"/>
          <p:cNvGraphicFramePr/>
          <p:nvPr>
            <p:extLst>
              <p:ext uri="{D42A27DB-BD31-4B8C-83A1-F6EECF244321}">
                <p14:modId xmlns:p14="http://schemas.microsoft.com/office/powerpoint/2010/main" val="3071804184"/>
              </p:ext>
            </p:extLst>
          </p:nvPr>
        </p:nvGraphicFramePr>
        <p:xfrm>
          <a:off x="4644008" y="1536303"/>
          <a:ext cx="4221162" cy="950912"/>
        </p:xfrm>
        <a:graphic>
          <a:graphicData uri="http://schemas.openxmlformats.org/presentationml/2006/ole">
            <mc:AlternateContent xmlns:mc="http://schemas.openxmlformats.org/markup-compatibility/2006">
              <mc:Choice xmlns:v="urn:schemas-microsoft-com:vml" Requires="v">
                <p:oleObj spid="_x0000_s36148" r:id="rId6" imgW="1917065" imgH="431800" progId="Equation.3">
                  <p:embed/>
                </p:oleObj>
              </mc:Choice>
              <mc:Fallback>
                <p:oleObj r:id="rId6" imgW="1917065" imgH="431800" progId="Equation.3">
                  <p:embed/>
                  <p:pic>
                    <p:nvPicPr>
                      <p:cNvPr id="0" name="图片 3232"/>
                      <p:cNvPicPr/>
                      <p:nvPr/>
                    </p:nvPicPr>
                    <p:blipFill>
                      <a:blip r:embed="rId7"/>
                      <a:stretch>
                        <a:fillRect/>
                      </a:stretch>
                    </p:blipFill>
                    <p:spPr>
                      <a:xfrm>
                        <a:off x="4644008" y="1536303"/>
                        <a:ext cx="4221162" cy="950912"/>
                      </a:xfrm>
                      <a:prstGeom prst="rect">
                        <a:avLst/>
                      </a:prstGeom>
                      <a:noFill/>
                      <a:ln w="38100">
                        <a:noFill/>
                        <a:miter/>
                      </a:ln>
                    </p:spPr>
                  </p:pic>
                </p:oleObj>
              </mc:Fallback>
            </mc:AlternateContent>
          </a:graphicData>
        </a:graphic>
      </p:graphicFrame>
      <p:sp>
        <p:nvSpPr>
          <p:cNvPr id="398341" name="Rectangle 5"/>
          <p:cNvSpPr/>
          <p:nvPr/>
        </p:nvSpPr>
        <p:spPr>
          <a:xfrm>
            <a:off x="323850" y="1050244"/>
            <a:ext cx="4319588" cy="530225"/>
          </a:xfrm>
          <a:prstGeom prst="rect">
            <a:avLst/>
          </a:prstGeom>
          <a:noFill/>
          <a:ln w="9525">
            <a:noFill/>
          </a:ln>
        </p:spPr>
        <p:txBody>
          <a:bodyPr>
            <a:spAutoFit/>
          </a:bodyPr>
          <a:lstStyle/>
          <a:p>
            <a:pPr lvl="0" eaLnBrk="1" hangingPunct="1">
              <a:lnSpc>
                <a:spcPct val="120000"/>
              </a:lnSpc>
            </a:pPr>
            <a:r>
              <a:rPr lang="en-US" altLang="zh-CN" b="1" dirty="0">
                <a:latin typeface="Times New Roman" panose="02020603050405020304" pitchFamily="18" charset="0"/>
                <a:ea typeface="黑体" panose="02010609060101010101" pitchFamily="49" charset="-122"/>
              </a:rPr>
              <a:t>RL</a:t>
            </a:r>
            <a:r>
              <a:rPr lang="zh-CN" altLang="en-US" dirty="0">
                <a:latin typeface="Times New Roman" panose="02020603050405020304" pitchFamily="18" charset="0"/>
                <a:ea typeface="黑体" panose="02010609060101010101" pitchFamily="49" charset="-122"/>
              </a:rPr>
              <a:t>电路零输入响应的波形</a:t>
            </a:r>
          </a:p>
        </p:txBody>
      </p:sp>
      <p:graphicFrame>
        <p:nvGraphicFramePr>
          <p:cNvPr id="398342" name="Object 6"/>
          <p:cNvGraphicFramePr/>
          <p:nvPr>
            <p:extLst>
              <p:ext uri="{D42A27DB-BD31-4B8C-83A1-F6EECF244321}">
                <p14:modId xmlns:p14="http://schemas.microsoft.com/office/powerpoint/2010/main" val="671457043"/>
              </p:ext>
            </p:extLst>
          </p:nvPr>
        </p:nvGraphicFramePr>
        <p:xfrm>
          <a:off x="323850" y="2564904"/>
          <a:ext cx="1647825" cy="2746375"/>
        </p:xfrm>
        <a:graphic>
          <a:graphicData uri="http://schemas.openxmlformats.org/presentationml/2006/ole">
            <mc:AlternateContent xmlns:mc="http://schemas.openxmlformats.org/markup-compatibility/2006">
              <mc:Choice xmlns:v="urn:schemas-microsoft-com:vml" Requires="v">
                <p:oleObj spid="_x0000_s36149" r:id="rId8" imgW="1299845" imgH="2720340" progId="Visio.Drawing.11">
                  <p:embed/>
                </p:oleObj>
              </mc:Choice>
              <mc:Fallback>
                <p:oleObj r:id="rId8" imgW="1299845" imgH="2720340" progId="Visio.Drawing.11">
                  <p:embed/>
                  <p:pic>
                    <p:nvPicPr>
                      <p:cNvPr id="0" name="图片 3229"/>
                      <p:cNvPicPr/>
                      <p:nvPr/>
                    </p:nvPicPr>
                    <p:blipFill>
                      <a:blip r:embed="rId9"/>
                      <a:stretch>
                        <a:fillRect/>
                      </a:stretch>
                    </p:blipFill>
                    <p:spPr>
                      <a:xfrm>
                        <a:off x="323850" y="2564904"/>
                        <a:ext cx="1647825" cy="27463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98342"/>
                                        </p:tgtEl>
                                        <p:attrNameLst>
                                          <p:attrName>style.visibility</p:attrName>
                                        </p:attrNameLst>
                                      </p:cBhvr>
                                      <p:to>
                                        <p:strVal val="visible"/>
                                      </p:to>
                                    </p:set>
                                    <p:animEffect transition="in" filter="dissolve">
                                      <p:cBhvr>
                                        <p:cTn id="7" dur="500"/>
                                        <p:tgtEl>
                                          <p:spTgt spid="398342"/>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8341"/>
                                        </p:tgtEl>
                                        <p:attrNameLst>
                                          <p:attrName>style.visibility</p:attrName>
                                        </p:attrNameLst>
                                      </p:cBhvr>
                                      <p:to>
                                        <p:strVal val="visible"/>
                                      </p:to>
                                    </p:set>
                                    <p:animEffect transition="in" filter="dissolve">
                                      <p:cBhvr>
                                        <p:cTn id="11" dur="1000"/>
                                        <p:tgtEl>
                                          <p:spTgt spid="398341"/>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9833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98340"/>
                                        </p:tgtEl>
                                        <p:attrNameLst>
                                          <p:attrName>style.visibility</p:attrName>
                                        </p:attrNameLst>
                                      </p:cBhvr>
                                      <p:to>
                                        <p:strVal val="visible"/>
                                      </p:to>
                                    </p:set>
                                    <p:animEffect transition="in" filter="wipe(left)">
                                      <p:cBhvr>
                                        <p:cTn id="20" dur="500"/>
                                        <p:tgtEl>
                                          <p:spTgt spid="39834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6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834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p:cNvSpPr>
          <p:nvPr>
            <p:ph type="title"/>
          </p:nvPr>
        </p:nvSpPr>
        <p:spPr>
          <a:xfrm>
            <a:off x="323850" y="1052513"/>
            <a:ext cx="8280598" cy="1143000"/>
          </a:xfrm>
        </p:spPr>
        <p:txBody>
          <a:bodyPr vert="horz" wrap="square" lIns="91440" tIns="45720" rIns="91440" bIns="45720" anchor="ctr"/>
          <a:lstStyle/>
          <a:p>
            <a:pPr eaLnBrk="1" hangingPunct="1"/>
            <a:r>
              <a:rPr lang="en-US" altLang="zh-CN" sz="2400" dirty="0" smtClean="0">
                <a:solidFill>
                  <a:schemeClr val="tx1"/>
                </a:solidFill>
              </a:rPr>
              <a:t>【</a:t>
            </a:r>
            <a:r>
              <a:rPr lang="zh-CN" altLang="en-US" sz="2400" dirty="0" smtClean="0">
                <a:solidFill>
                  <a:schemeClr val="tx1"/>
                </a:solidFill>
              </a:rPr>
              <a:t>例</a:t>
            </a:r>
            <a:r>
              <a:rPr lang="en-US" altLang="zh-CN" sz="2400" b="1" dirty="0" smtClean="0">
                <a:solidFill>
                  <a:schemeClr val="tx1"/>
                </a:solidFill>
              </a:rPr>
              <a:t>3.6</a:t>
            </a:r>
            <a:r>
              <a:rPr lang="en-US" altLang="zh-CN" sz="2400" dirty="0" smtClean="0">
                <a:solidFill>
                  <a:schemeClr val="tx1"/>
                </a:solidFill>
              </a:rPr>
              <a:t>】</a:t>
            </a:r>
            <a:r>
              <a:rPr lang="zh-CN" altLang="en-US" sz="2400" dirty="0">
                <a:solidFill>
                  <a:schemeClr val="tx1"/>
                </a:solidFill>
              </a:rPr>
              <a:t>　</a:t>
            </a:r>
            <a:r>
              <a:rPr lang="zh-CN" altLang="zh-CN" sz="2400" dirty="0">
                <a:solidFill>
                  <a:schemeClr val="tx1"/>
                </a:solidFill>
              </a:rPr>
              <a:t>图</a:t>
            </a:r>
            <a:r>
              <a:rPr lang="en-US" altLang="zh-CN" sz="2400" dirty="0">
                <a:solidFill>
                  <a:schemeClr val="tx1"/>
                </a:solidFill>
              </a:rPr>
              <a:t>3-8</a:t>
            </a:r>
            <a:r>
              <a:rPr lang="zh-CN" altLang="zh-CN" sz="2400" dirty="0">
                <a:solidFill>
                  <a:schemeClr val="tx1"/>
                </a:solidFill>
              </a:rPr>
              <a:t>（</a:t>
            </a:r>
            <a:r>
              <a:rPr lang="en-US" altLang="zh-CN" sz="2400" dirty="0">
                <a:solidFill>
                  <a:schemeClr val="tx1"/>
                </a:solidFill>
              </a:rPr>
              <a:t>a</a:t>
            </a:r>
            <a:r>
              <a:rPr lang="zh-CN" altLang="zh-CN" sz="2400" dirty="0">
                <a:solidFill>
                  <a:schemeClr val="tx1"/>
                </a:solidFill>
              </a:rPr>
              <a:t>）所示电路中</a:t>
            </a:r>
            <a:r>
              <a:rPr lang="en-US" altLang="zh-CN" sz="2400" dirty="0">
                <a:solidFill>
                  <a:schemeClr val="tx1"/>
                </a:solidFill>
              </a:rPr>
              <a:t>  </a:t>
            </a:r>
            <a:r>
              <a:rPr lang="zh-CN" altLang="zh-CN" sz="2400" dirty="0">
                <a:solidFill>
                  <a:schemeClr val="tx1"/>
                </a:solidFill>
              </a:rPr>
              <a:t>已知：</a:t>
            </a:r>
            <a:r>
              <a:rPr lang="en-US" altLang="zh-CN" sz="2400" dirty="0">
                <a:solidFill>
                  <a:schemeClr val="tx1"/>
                </a:solidFill>
              </a:rPr>
              <a:t>U=20 V</a:t>
            </a:r>
            <a:r>
              <a:rPr lang="zh-CN" altLang="zh-CN" sz="2400" dirty="0" smtClean="0">
                <a:solidFill>
                  <a:schemeClr val="tx1"/>
                </a:solidFill>
              </a:rPr>
              <a:t>，</a:t>
            </a:r>
            <a:r>
              <a:rPr lang="en-US" altLang="zh-CN" sz="2400" i="1" dirty="0" smtClean="0">
                <a:solidFill>
                  <a:schemeClr val="tx1"/>
                </a:solidFill>
              </a:rPr>
              <a:t>R</a:t>
            </a:r>
            <a:r>
              <a:rPr lang="en-US" altLang="zh-CN" sz="2400" dirty="0" smtClean="0">
                <a:solidFill>
                  <a:schemeClr val="tx1"/>
                </a:solidFill>
              </a:rPr>
              <a:t>=1l </a:t>
            </a:r>
            <a:r>
              <a:rPr lang="el-GR" altLang="zh-CN" sz="2400" dirty="0">
                <a:solidFill>
                  <a:schemeClr val="tx1"/>
                </a:solidFill>
                <a:latin typeface="Verdana"/>
                <a:ea typeface="Verdana"/>
                <a:cs typeface="Verdana"/>
              </a:rPr>
              <a:t>Ω </a:t>
            </a:r>
            <a:r>
              <a:rPr lang="zh-CN" altLang="zh-CN" sz="2400" dirty="0" smtClean="0">
                <a:solidFill>
                  <a:schemeClr val="tx1"/>
                </a:solidFill>
              </a:rPr>
              <a:t>；</a:t>
            </a:r>
            <a:r>
              <a:rPr lang="en-US" altLang="zh-CN" sz="2400" i="1" dirty="0">
                <a:solidFill>
                  <a:schemeClr val="tx1"/>
                </a:solidFill>
              </a:rPr>
              <a:t>L</a:t>
            </a:r>
            <a:r>
              <a:rPr lang="en-US" altLang="zh-CN" sz="2400" dirty="0">
                <a:solidFill>
                  <a:schemeClr val="tx1"/>
                </a:solidFill>
              </a:rPr>
              <a:t>=1 H</a:t>
            </a:r>
            <a:r>
              <a:rPr lang="zh-CN" altLang="zh-CN" sz="2400" dirty="0">
                <a:solidFill>
                  <a:schemeClr val="tx1"/>
                </a:solidFill>
              </a:rPr>
              <a:t>、电压表的</a:t>
            </a:r>
            <a:r>
              <a:rPr lang="zh-CN" altLang="zh-CN" sz="2400" dirty="0" smtClean="0">
                <a:solidFill>
                  <a:schemeClr val="tx1"/>
                </a:solidFill>
              </a:rPr>
              <a:t>内阻</a:t>
            </a:r>
            <a:r>
              <a:rPr lang="en-US" altLang="zh-CN" sz="2400" i="1" dirty="0" err="1" smtClean="0">
                <a:solidFill>
                  <a:schemeClr val="tx1"/>
                </a:solidFill>
              </a:rPr>
              <a:t>R</a:t>
            </a:r>
            <a:r>
              <a:rPr lang="en-US" altLang="zh-CN" sz="2400" baseline="-25000" dirty="0" err="1" smtClean="0">
                <a:solidFill>
                  <a:schemeClr val="tx1"/>
                </a:solidFill>
              </a:rPr>
              <a:t>v</a:t>
            </a:r>
            <a:r>
              <a:rPr lang="en-US" altLang="zh-CN" sz="2400" dirty="0" smtClean="0">
                <a:solidFill>
                  <a:schemeClr val="tx1"/>
                </a:solidFill>
              </a:rPr>
              <a:t>=500k</a:t>
            </a:r>
            <a:r>
              <a:rPr lang="el-GR" altLang="zh-CN" sz="2400" dirty="0" smtClean="0">
                <a:solidFill>
                  <a:schemeClr val="tx1"/>
                </a:solidFill>
                <a:latin typeface="Verdana"/>
                <a:ea typeface="Verdana"/>
                <a:cs typeface="Verdana"/>
              </a:rPr>
              <a:t>Ω</a:t>
            </a:r>
            <a:r>
              <a:rPr lang="en-US" altLang="zh-CN" sz="2400" dirty="0" smtClean="0">
                <a:solidFill>
                  <a:schemeClr val="tx1"/>
                </a:solidFill>
              </a:rPr>
              <a:t> </a:t>
            </a:r>
            <a:r>
              <a:rPr lang="zh-CN" altLang="zh-CN" sz="2400" dirty="0">
                <a:solidFill>
                  <a:schemeClr val="tx1"/>
                </a:solidFill>
              </a:rPr>
              <a:t>，设开关</a:t>
            </a:r>
            <a:r>
              <a:rPr lang="en-US" altLang="zh-CN" sz="2400" dirty="0">
                <a:solidFill>
                  <a:schemeClr val="tx1"/>
                </a:solidFill>
              </a:rPr>
              <a:t>S</a:t>
            </a:r>
            <a:r>
              <a:rPr lang="zh-CN" altLang="zh-CN" sz="2400" dirty="0">
                <a:solidFill>
                  <a:schemeClr val="tx1"/>
                </a:solidFill>
              </a:rPr>
              <a:t>在</a:t>
            </a:r>
            <a:r>
              <a:rPr lang="en-US" altLang="zh-CN" sz="2400" i="1" dirty="0">
                <a:solidFill>
                  <a:schemeClr val="tx1"/>
                </a:solidFill>
              </a:rPr>
              <a:t>t</a:t>
            </a:r>
            <a:r>
              <a:rPr lang="en-US" altLang="zh-CN" sz="2400" dirty="0">
                <a:solidFill>
                  <a:schemeClr val="tx1"/>
                </a:solidFill>
              </a:rPr>
              <a:t>=0</a:t>
            </a:r>
            <a:r>
              <a:rPr lang="zh-CN" altLang="zh-CN" sz="2400" dirty="0">
                <a:solidFill>
                  <a:schemeClr val="tx1"/>
                </a:solidFill>
              </a:rPr>
              <a:t>时打开。求开关</a:t>
            </a:r>
            <a:r>
              <a:rPr lang="en-US" altLang="zh-CN" sz="2400" i="1" dirty="0">
                <a:solidFill>
                  <a:schemeClr val="tx1"/>
                </a:solidFill>
              </a:rPr>
              <a:t>S</a:t>
            </a:r>
            <a:r>
              <a:rPr lang="zh-CN" altLang="zh-CN" sz="2400" dirty="0">
                <a:solidFill>
                  <a:schemeClr val="tx1"/>
                </a:solidFill>
              </a:rPr>
              <a:t>打开后电压表两</a:t>
            </a:r>
            <a:r>
              <a:rPr lang="zh-CN" altLang="zh-CN" sz="2400" dirty="0" smtClean="0">
                <a:solidFill>
                  <a:schemeClr val="tx1"/>
                </a:solidFill>
              </a:rPr>
              <a:t>端电压</a:t>
            </a:r>
            <a:r>
              <a:rPr lang="en-US" altLang="zh-CN" sz="2400" dirty="0" smtClean="0">
                <a:solidFill>
                  <a:schemeClr val="tx1"/>
                </a:solidFill>
              </a:rPr>
              <a:t>.</a:t>
            </a:r>
            <a:endParaRPr lang="zh-CN" altLang="en-US" sz="2400" dirty="0">
              <a:solidFill>
                <a:schemeClr val="tx1"/>
              </a:solidFill>
            </a:endParaRPr>
          </a:p>
        </p:txBody>
      </p:sp>
      <p:sp>
        <p:nvSpPr>
          <p:cNvPr id="4096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50</a:t>
            </a:fld>
            <a:endParaRPr lang="zh-CN" altLang="en-US" sz="1600" b="1" dirty="0">
              <a:solidFill>
                <a:srgbClr val="FFFF00"/>
              </a:solidFill>
              <a:ea typeface="宋体" panose="02010600030101010101" pitchFamily="2" charset="-122"/>
            </a:endParaRPr>
          </a:p>
        </p:txBody>
      </p:sp>
      <p:sp>
        <p:nvSpPr>
          <p:cNvPr id="40965" name="Rectangle 6"/>
          <p:cNvSpPr/>
          <p:nvPr/>
        </p:nvSpPr>
        <p:spPr>
          <a:xfrm>
            <a:off x="0" y="3141663"/>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40966" name="Rectangle 8"/>
          <p:cNvSpPr/>
          <p:nvPr/>
        </p:nvSpPr>
        <p:spPr>
          <a:xfrm>
            <a:off x="0" y="0"/>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40968" name="Rectangle 11"/>
          <p:cNvSpPr/>
          <p:nvPr/>
        </p:nvSpPr>
        <p:spPr>
          <a:xfrm>
            <a:off x="0" y="0"/>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40969" name="Rectangle 13"/>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3.3.2</a:t>
            </a:r>
            <a:r>
              <a:rPr lang="en-US" altLang="zh-CN" sz="3600" dirty="0">
                <a:solidFill>
                  <a:srgbClr val="FF0000"/>
                </a:solidFill>
                <a:latin typeface="Times New Roman" panose="02020603050405020304" pitchFamily="18" charset="0"/>
                <a:ea typeface="黑体" panose="02010609060101010101" pitchFamily="49" charset="-122"/>
              </a:rPr>
              <a:t>.  RL</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pic>
        <p:nvPicPr>
          <p:cNvPr id="39949" name="Picture 13"/>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a:off x="2389" y="2144373"/>
            <a:ext cx="3728906"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052756" y="2132856"/>
            <a:ext cx="4248472" cy="830997"/>
          </a:xfrm>
          <a:prstGeom prst="rect">
            <a:avLst/>
          </a:prstGeom>
        </p:spPr>
        <p:txBody>
          <a:bodyPr wrap="square">
            <a:spAutoFit/>
          </a:bodyPr>
          <a:lstStyle/>
          <a:p>
            <a:r>
              <a:rPr lang="zh-CN" altLang="zh-CN" dirty="0"/>
              <a:t>解：</a:t>
            </a:r>
            <a:r>
              <a:rPr lang="zh-CN" altLang="zh-CN" dirty="0">
                <a:solidFill>
                  <a:schemeClr val="accent2"/>
                </a:solidFill>
              </a:rPr>
              <a:t>开关断开</a:t>
            </a:r>
            <a:r>
              <a:rPr lang="zh-CN" altLang="zh-CN" dirty="0" smtClean="0">
                <a:solidFill>
                  <a:schemeClr val="accent2"/>
                </a:solidFill>
              </a:rPr>
              <a:t>前</a:t>
            </a:r>
            <a:r>
              <a:rPr lang="zh-CN" altLang="en-US" dirty="0" smtClean="0">
                <a:solidFill>
                  <a:schemeClr val="accent2"/>
                </a:solidFill>
              </a:rPr>
              <a:t>，电路达到稳态，电容视为短路</a:t>
            </a:r>
            <a:endParaRPr lang="zh-CN" altLang="en-US" dirty="0">
              <a:solidFill>
                <a:schemeClr val="accent2"/>
              </a:solidFill>
            </a:endParaRPr>
          </a:p>
        </p:txBody>
      </p:sp>
      <p:sp>
        <p:nvSpPr>
          <p:cNvPr id="3"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1385852740"/>
              </p:ext>
            </p:extLst>
          </p:nvPr>
        </p:nvGraphicFramePr>
        <p:xfrm>
          <a:off x="5089789" y="2963853"/>
          <a:ext cx="2760746" cy="826050"/>
        </p:xfrm>
        <a:graphic>
          <a:graphicData uri="http://schemas.openxmlformats.org/presentationml/2006/ole">
            <mc:AlternateContent xmlns:mc="http://schemas.openxmlformats.org/markup-compatibility/2006">
              <mc:Choice xmlns:v="urn:schemas-microsoft-com:vml" Requires="v">
                <p:oleObj spid="_x0000_s40132" name="Equation" r:id="rId4" imgW="1205977" imgH="355446" progId="Equation.DSMT4">
                  <p:embed/>
                </p:oleObj>
              </mc:Choice>
              <mc:Fallback>
                <p:oleObj name="Equation" r:id="rId4" imgW="1205977" imgH="355446" progId="Equation.DSMT4">
                  <p:embed/>
                  <p:pic>
                    <p:nvPicPr>
                      <p:cNvPr id="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9789" y="2963853"/>
                        <a:ext cx="2760746" cy="826050"/>
                      </a:xfrm>
                      <a:prstGeom prst="rect">
                        <a:avLst/>
                      </a:prstGeom>
                      <a:solidFill>
                        <a:schemeClr val="accent1">
                          <a:lumMod val="20000"/>
                          <a:lumOff val="80000"/>
                        </a:schemeClr>
                      </a:solidFill>
                    </p:spPr>
                  </p:pic>
                </p:oleObj>
              </mc:Fallback>
            </mc:AlternateContent>
          </a:graphicData>
        </a:graphic>
      </p:graphicFrame>
      <p:sp>
        <p:nvSpPr>
          <p:cNvPr id="5" name="Rectangle 16"/>
          <p:cNvSpPr>
            <a:spLocks noChangeArrowheads="1"/>
          </p:cNvSpPr>
          <p:nvPr/>
        </p:nvSpPr>
        <p:spPr bwMode="auto">
          <a:xfrm>
            <a:off x="0" y="361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4228015" y="3741018"/>
            <a:ext cx="1723549" cy="461665"/>
          </a:xfrm>
          <a:prstGeom prst="rect">
            <a:avLst/>
          </a:prstGeom>
        </p:spPr>
        <p:txBody>
          <a:bodyPr wrap="none">
            <a:spAutoFit/>
          </a:bodyPr>
          <a:lstStyle/>
          <a:p>
            <a:r>
              <a:rPr lang="zh-CN" altLang="en-US" dirty="0" smtClean="0">
                <a:solidFill>
                  <a:schemeClr val="accent2"/>
                </a:solidFill>
              </a:rPr>
              <a:t>开关断开后</a:t>
            </a:r>
            <a:endParaRPr lang="zh-CN" altLang="en-US" dirty="0">
              <a:solidFill>
                <a:schemeClr val="accent2"/>
              </a:solidFill>
            </a:endParaRPr>
          </a:p>
        </p:txBody>
      </p:sp>
      <p:pic>
        <p:nvPicPr>
          <p:cNvPr id="39953" name="Picture 17"/>
          <p:cNvPicPr>
            <a:picLocks noChangeAspect="1" noChangeArrowheads="1"/>
          </p:cNvPicPr>
          <p:nvPr/>
        </p:nvPicPr>
        <p:blipFill rotWithShape="1">
          <a:blip r:embed="rId3">
            <a:extLst>
              <a:ext uri="{28A0092B-C50C-407E-A947-70E740481C1C}">
                <a14:useLocalDpi xmlns:a14="http://schemas.microsoft.com/office/drawing/2010/main" val="0"/>
              </a:ext>
            </a:extLst>
          </a:blip>
          <a:srcRect l="50000" t="10376" b="17212"/>
          <a:stretch/>
        </p:blipFill>
        <p:spPr bwMode="auto">
          <a:xfrm>
            <a:off x="-66959" y="4709180"/>
            <a:ext cx="3500398" cy="1762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524086" y="4202683"/>
            <a:ext cx="4511171" cy="461665"/>
          </a:xfrm>
          <a:prstGeom prst="rect">
            <a:avLst/>
          </a:prstGeom>
        </p:spPr>
        <p:txBody>
          <a:bodyPr wrap="none">
            <a:spAutoFit/>
          </a:bodyPr>
          <a:lstStyle/>
          <a:p>
            <a:r>
              <a:rPr lang="en-US" altLang="zh-CN" dirty="0"/>
              <a:t>KVL</a:t>
            </a:r>
            <a:r>
              <a:rPr lang="zh-CN" altLang="zh-CN" dirty="0"/>
              <a:t>和元件的电压电流关系可得</a:t>
            </a:r>
            <a:endParaRPr lang="zh-CN" altLang="en-US" dirty="0"/>
          </a:p>
        </p:txBody>
      </p:sp>
      <p:sp>
        <p:nvSpPr>
          <p:cNvPr id="8" name="Rectangle 1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624925158"/>
              </p:ext>
            </p:extLst>
          </p:nvPr>
        </p:nvGraphicFramePr>
        <p:xfrm>
          <a:off x="4229007" y="5013176"/>
          <a:ext cx="4250627" cy="786366"/>
        </p:xfrm>
        <a:graphic>
          <a:graphicData uri="http://schemas.openxmlformats.org/presentationml/2006/ole">
            <mc:AlternateContent xmlns:mc="http://schemas.openxmlformats.org/markup-compatibility/2006">
              <mc:Choice xmlns:v="urn:schemas-microsoft-com:vml" Requires="v">
                <p:oleObj spid="_x0000_s40133" name="Equation" r:id="rId6" imgW="1904174" imgH="355446" progId="Equation.DSMT4">
                  <p:embed/>
                </p:oleObj>
              </mc:Choice>
              <mc:Fallback>
                <p:oleObj name="Equation" r:id="rId6" imgW="1904174" imgH="355446" progId="Equation.DSMT4">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9007" y="5013176"/>
                        <a:ext cx="4250627" cy="786366"/>
                      </a:xfrm>
                      <a:prstGeom prst="rect">
                        <a:avLst/>
                      </a:prstGeom>
                      <a:solidFill>
                        <a:schemeClr val="accent1">
                          <a:lumMod val="20000"/>
                          <a:lumOff val="80000"/>
                        </a:schemeClr>
                      </a:solidFill>
                    </p:spPr>
                  </p:pic>
                </p:oleObj>
              </mc:Fallback>
            </mc:AlternateContent>
          </a:graphicData>
        </a:graphic>
      </p:graphicFrame>
      <p:sp>
        <p:nvSpPr>
          <p:cNvPr id="10" name="Rectangle 2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9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9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2" grpId="0"/>
      <p:bldP spid="6"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7865" y="2909961"/>
            <a:ext cx="1723549" cy="461665"/>
          </a:xfrm>
          <a:prstGeom prst="rect">
            <a:avLst/>
          </a:prstGeom>
        </p:spPr>
        <p:txBody>
          <a:bodyPr wrap="none">
            <a:spAutoFit/>
          </a:bodyPr>
          <a:lstStyle/>
          <a:p>
            <a:r>
              <a:rPr lang="zh-CN" altLang="en-US" dirty="0" smtClean="0"/>
              <a:t>开关断开后</a:t>
            </a:r>
            <a:endParaRPr lang="zh-CN" altLang="en-US" dirty="0"/>
          </a:p>
        </p:txBody>
      </p:sp>
      <p:pic>
        <p:nvPicPr>
          <p:cNvPr id="5" name="Picture 17"/>
          <p:cNvPicPr>
            <a:picLocks noChangeAspect="1" noChangeArrowheads="1"/>
          </p:cNvPicPr>
          <p:nvPr/>
        </p:nvPicPr>
        <p:blipFill rotWithShape="1">
          <a:blip r:embed="rId3">
            <a:extLst>
              <a:ext uri="{28A0092B-C50C-407E-A947-70E740481C1C}">
                <a14:useLocalDpi xmlns:a14="http://schemas.microsoft.com/office/drawing/2010/main" val="0"/>
              </a:ext>
            </a:extLst>
          </a:blip>
          <a:srcRect l="2471" t="10376" r="255" b="14072"/>
          <a:stretch/>
        </p:blipFill>
        <p:spPr bwMode="auto">
          <a:xfrm>
            <a:off x="587418" y="1071450"/>
            <a:ext cx="6810025" cy="183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2316414" y="2909960"/>
            <a:ext cx="4818948" cy="461665"/>
          </a:xfrm>
          <a:prstGeom prst="rect">
            <a:avLst/>
          </a:prstGeom>
        </p:spPr>
        <p:txBody>
          <a:bodyPr wrap="none">
            <a:spAutoFit/>
          </a:bodyPr>
          <a:lstStyle/>
          <a:p>
            <a:r>
              <a:rPr lang="zh-CN" altLang="en-US" dirty="0" smtClean="0"/>
              <a:t>由</a:t>
            </a:r>
            <a:r>
              <a:rPr lang="en-US" altLang="zh-CN" dirty="0" smtClean="0"/>
              <a:t>KVL</a:t>
            </a:r>
            <a:r>
              <a:rPr lang="zh-CN" altLang="zh-CN" dirty="0"/>
              <a:t>和元件的电压电流关系可得</a:t>
            </a:r>
            <a:endParaRPr lang="zh-CN" alt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2128776872"/>
              </p:ext>
            </p:extLst>
          </p:nvPr>
        </p:nvGraphicFramePr>
        <p:xfrm>
          <a:off x="1434601" y="3375462"/>
          <a:ext cx="4250627" cy="786366"/>
        </p:xfrm>
        <a:graphic>
          <a:graphicData uri="http://schemas.openxmlformats.org/presentationml/2006/ole">
            <mc:AlternateContent xmlns:mc="http://schemas.openxmlformats.org/markup-compatibility/2006">
              <mc:Choice xmlns:v="urn:schemas-microsoft-com:vml" Requires="v">
                <p:oleObj spid="_x0000_s89292" name="Equation" r:id="rId4" imgW="1904174" imgH="355446" progId="Equation.DSMT4">
                  <p:embed/>
                </p:oleObj>
              </mc:Choice>
              <mc:Fallback>
                <p:oleObj name="Equation" r:id="rId4" imgW="1904174" imgH="355446"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4601" y="3375462"/>
                        <a:ext cx="4250627" cy="786366"/>
                      </a:xfrm>
                      <a:prstGeom prst="rect">
                        <a:avLst/>
                      </a:prstGeom>
                      <a:solidFill>
                        <a:schemeClr val="accent1">
                          <a:lumMod val="20000"/>
                          <a:lumOff val="80000"/>
                        </a:schemeClr>
                      </a:solidFill>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136767893"/>
              </p:ext>
            </p:extLst>
          </p:nvPr>
        </p:nvGraphicFramePr>
        <p:xfrm>
          <a:off x="1425861" y="4194892"/>
          <a:ext cx="5575117" cy="788279"/>
        </p:xfrm>
        <a:graphic>
          <a:graphicData uri="http://schemas.openxmlformats.org/presentationml/2006/ole">
            <mc:AlternateContent xmlns:mc="http://schemas.openxmlformats.org/markup-compatibility/2006">
              <mc:Choice xmlns:v="urn:schemas-microsoft-com:vml" Requires="v">
                <p:oleObj spid="_x0000_s89293" name="Equation" r:id="rId6" imgW="2540000" imgH="330200" progId="Equation.DSMT4">
                  <p:embed/>
                </p:oleObj>
              </mc:Choice>
              <mc:Fallback>
                <p:oleObj name="Equation" r:id="rId6" imgW="2540000" imgH="330200"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25861" y="4194892"/>
                        <a:ext cx="5575117" cy="788279"/>
                      </a:xfrm>
                      <a:prstGeom prst="rect">
                        <a:avLst/>
                      </a:prstGeom>
                      <a:solidFill>
                        <a:schemeClr val="accent1">
                          <a:lumMod val="60000"/>
                          <a:lumOff val="40000"/>
                        </a:schemeClr>
                      </a:solidFill>
                    </p:spPr>
                  </p:pic>
                </p:oleObj>
              </mc:Fallback>
            </mc:AlternateContent>
          </a:graphicData>
        </a:graphic>
      </p:graphicFrame>
      <p:sp>
        <p:nvSpPr>
          <p:cNvPr id="9" name="矩形 8"/>
          <p:cNvSpPr/>
          <p:nvPr/>
        </p:nvSpPr>
        <p:spPr>
          <a:xfrm>
            <a:off x="317865" y="4194892"/>
            <a:ext cx="1107996" cy="461665"/>
          </a:xfrm>
          <a:prstGeom prst="rect">
            <a:avLst/>
          </a:prstGeom>
        </p:spPr>
        <p:txBody>
          <a:bodyPr wrap="none">
            <a:spAutoFit/>
          </a:bodyPr>
          <a:lstStyle/>
          <a:p>
            <a:r>
              <a:rPr lang="zh-CN" altLang="en-US" dirty="0" smtClean="0"/>
              <a:t>由此得</a:t>
            </a:r>
            <a:endParaRPr lang="zh-CN" altLang="en-US" dirty="0"/>
          </a:p>
        </p:txBody>
      </p:sp>
      <p:sp>
        <p:nvSpPr>
          <p:cNvPr id="10"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582650465"/>
              </p:ext>
            </p:extLst>
          </p:nvPr>
        </p:nvGraphicFramePr>
        <p:xfrm>
          <a:off x="1043608" y="5075290"/>
          <a:ext cx="7828607" cy="576064"/>
        </p:xfrm>
        <a:graphic>
          <a:graphicData uri="http://schemas.openxmlformats.org/presentationml/2006/ole">
            <mc:AlternateContent xmlns:mc="http://schemas.openxmlformats.org/markup-compatibility/2006">
              <mc:Choice xmlns:v="urn:schemas-microsoft-com:vml" Requires="v">
                <p:oleObj spid="_x0000_s89294" name="Equation" r:id="rId8" imgW="3937000" imgH="215900" progId="Equation.DSMT4">
                  <p:embed/>
                </p:oleObj>
              </mc:Choice>
              <mc:Fallback>
                <p:oleObj name="Equation" r:id="rId8" imgW="3937000" imgH="21590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3608" y="5075290"/>
                        <a:ext cx="7828607" cy="576064"/>
                      </a:xfrm>
                      <a:prstGeom prst="rect">
                        <a:avLst/>
                      </a:prstGeom>
                      <a:noFill/>
                    </p:spPr>
                  </p:pic>
                </p:oleObj>
              </mc:Fallback>
            </mc:AlternateContent>
          </a:graphicData>
        </a:graphic>
      </p:graphicFrame>
      <p:sp>
        <p:nvSpPr>
          <p:cNvPr id="12" name="Rectangle 13"/>
          <p:cNvSpPr>
            <a:spLocks noGrp="1"/>
          </p:cNvSpPr>
          <p:nvPr>
            <p:ph type="title"/>
          </p:nvPr>
        </p:nvSpPr>
        <p:spPr>
          <a:xfrm>
            <a:off x="317865" y="260648"/>
            <a:ext cx="7848600"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  3.3.2</a:t>
            </a:r>
            <a:r>
              <a:rPr lang="en-US" altLang="zh-CN" sz="3600" dirty="0">
                <a:solidFill>
                  <a:srgbClr val="FF0000"/>
                </a:solidFill>
                <a:latin typeface="Times New Roman" panose="02020603050405020304" pitchFamily="18" charset="0"/>
                <a:ea typeface="黑体" panose="02010609060101010101" pitchFamily="49" charset="-122"/>
              </a:rPr>
              <a:t>.  RL</a:t>
            </a:r>
            <a:r>
              <a:rPr lang="zh-CN" altLang="en-US" sz="3600" dirty="0">
                <a:solidFill>
                  <a:srgbClr val="FF0000"/>
                </a:solidFill>
                <a:latin typeface="Times New Roman" panose="02020603050405020304" pitchFamily="18" charset="0"/>
                <a:ea typeface="黑体" panose="02010609060101010101" pitchFamily="49" charset="-122"/>
              </a:rPr>
              <a:t>电路的零输入响应</a:t>
            </a:r>
          </a:p>
        </p:txBody>
      </p:sp>
      <p:sp>
        <p:nvSpPr>
          <p:cNvPr id="14" name="椭圆形标注 13"/>
          <p:cNvSpPr/>
          <p:nvPr/>
        </p:nvSpPr>
        <p:spPr>
          <a:xfrm>
            <a:off x="6204965" y="4959176"/>
            <a:ext cx="648072" cy="720080"/>
          </a:xfrm>
          <a:prstGeom prst="wedgeEllipseCallout">
            <a:avLst>
              <a:gd name="adj1" fmla="val -221787"/>
              <a:gd name="adj2" fmla="val 74044"/>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71862" y="5661248"/>
            <a:ext cx="7660577" cy="830997"/>
          </a:xfrm>
          <a:prstGeom prst="rect">
            <a:avLst/>
          </a:prstGeom>
        </p:spPr>
        <p:txBody>
          <a:bodyPr wrap="square">
            <a:spAutoFit/>
          </a:bodyPr>
          <a:lstStyle/>
          <a:p>
            <a:r>
              <a:rPr lang="zh-CN" altLang="zh-CN" dirty="0">
                <a:solidFill>
                  <a:srgbClr val="FF0000"/>
                </a:solidFill>
              </a:rPr>
              <a:t>换路后的瞬间，电压表两端承受了</a:t>
            </a:r>
            <a:r>
              <a:rPr lang="en-US" altLang="zh-CN" dirty="0">
                <a:solidFill>
                  <a:srgbClr val="FF0000"/>
                </a:solidFill>
              </a:rPr>
              <a:t>10000V</a:t>
            </a:r>
            <a:r>
              <a:rPr lang="zh-CN" altLang="zh-CN" dirty="0">
                <a:solidFill>
                  <a:srgbClr val="FF0000"/>
                </a:solidFill>
              </a:rPr>
              <a:t>的</a:t>
            </a:r>
            <a:r>
              <a:rPr lang="zh-CN" altLang="zh-CN" dirty="0" smtClean="0">
                <a:solidFill>
                  <a:srgbClr val="FF0000"/>
                </a:solidFill>
              </a:rPr>
              <a:t>高压</a:t>
            </a:r>
            <a:r>
              <a:rPr lang="zh-CN" altLang="en-US" dirty="0" smtClean="0">
                <a:solidFill>
                  <a:srgbClr val="FF0000"/>
                </a:solidFill>
              </a:rPr>
              <a:t>，需过压保护电路。</a:t>
            </a:r>
            <a:endParaRPr lang="zh-CN" altLang="en-US" dirty="0">
              <a:solidFill>
                <a:srgbClr val="FF0000"/>
              </a:solidFill>
            </a:endParaRPr>
          </a:p>
        </p:txBody>
      </p:sp>
    </p:spTree>
    <p:extLst>
      <p:ext uri="{BB962C8B-B14F-4D97-AF65-F5344CB8AC3E}">
        <p14:creationId xmlns:p14="http://schemas.microsoft.com/office/powerpoint/2010/main" val="296794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4" grpId="0" animBg="1"/>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32656"/>
            <a:ext cx="7848600" cy="720725"/>
          </a:xfrm>
        </p:spPr>
        <p:txBody>
          <a:bodyPr/>
          <a:lstStyle/>
          <a:p>
            <a:r>
              <a:rPr lang="zh-CN" altLang="en-US" dirty="0" smtClean="0"/>
              <a:t>小结</a:t>
            </a:r>
            <a:endParaRPr lang="zh-CN" altLang="en-US" dirty="0"/>
          </a:p>
        </p:txBody>
      </p:sp>
      <p:sp>
        <p:nvSpPr>
          <p:cNvPr id="3" name="内容占位符 2"/>
          <p:cNvSpPr>
            <a:spLocks noGrp="1"/>
          </p:cNvSpPr>
          <p:nvPr>
            <p:ph idx="1"/>
          </p:nvPr>
        </p:nvSpPr>
        <p:spPr>
          <a:xfrm>
            <a:off x="611560" y="1196975"/>
            <a:ext cx="7918648" cy="5661025"/>
          </a:xfrm>
        </p:spPr>
        <p:txBody>
          <a:bodyPr/>
          <a:lstStyle/>
          <a:p>
            <a:r>
              <a:rPr lang="zh-CN" altLang="en-US" dirty="0" smtClean="0">
                <a:solidFill>
                  <a:srgbClr val="FF0000"/>
                </a:solidFill>
              </a:rPr>
              <a:t>一阶零输入响应</a:t>
            </a:r>
            <a:endParaRPr lang="en-US" altLang="zh-CN" dirty="0" smtClean="0">
              <a:solidFill>
                <a:srgbClr val="FF0000"/>
              </a:solidFill>
            </a:endParaRPr>
          </a:p>
          <a:p>
            <a:pPr lvl="1"/>
            <a:r>
              <a:rPr lang="en-US" altLang="zh-CN" dirty="0"/>
              <a:t> </a:t>
            </a:r>
            <a:r>
              <a:rPr lang="zh-CN" altLang="en-US" dirty="0" smtClean="0"/>
              <a:t>一阶</a:t>
            </a:r>
            <a:r>
              <a:rPr lang="en-US" altLang="zh-CN" dirty="0" smtClean="0"/>
              <a:t>RC</a:t>
            </a:r>
            <a:r>
              <a:rPr lang="zh-CN" altLang="en-US" dirty="0" smtClean="0"/>
              <a:t>零输入响应</a:t>
            </a:r>
            <a:endParaRPr lang="en-US" altLang="zh-CN" dirty="0" smtClean="0"/>
          </a:p>
          <a:p>
            <a:pPr lvl="1"/>
            <a:r>
              <a:rPr lang="zh-CN" altLang="en-US" dirty="0"/>
              <a:t> </a:t>
            </a:r>
            <a:r>
              <a:rPr lang="zh-CN" altLang="en-US" dirty="0" smtClean="0"/>
              <a:t>一阶</a:t>
            </a:r>
            <a:r>
              <a:rPr lang="en-US" altLang="zh-CN" dirty="0" smtClean="0"/>
              <a:t>RL</a:t>
            </a:r>
            <a:r>
              <a:rPr lang="zh-CN" altLang="en-US" dirty="0" smtClean="0"/>
              <a:t>零输入响应</a:t>
            </a:r>
            <a:endParaRPr lang="en-US" altLang="zh-CN" dirty="0" smtClean="0"/>
          </a:p>
          <a:p>
            <a:r>
              <a:rPr lang="zh-CN" altLang="en-US" dirty="0" smtClean="0">
                <a:solidFill>
                  <a:srgbClr val="FF0000"/>
                </a:solidFill>
              </a:rPr>
              <a:t>一阶零输入电路分析的一般步骤</a:t>
            </a:r>
            <a:endParaRPr lang="en-US" altLang="zh-CN" dirty="0" smtClean="0">
              <a:solidFill>
                <a:srgbClr val="FF0000"/>
              </a:solidFill>
            </a:endParaRPr>
          </a:p>
          <a:p>
            <a:pPr lvl="1"/>
            <a:r>
              <a:rPr lang="zh-CN" altLang="en-US" dirty="0" smtClean="0"/>
              <a:t>换路前等效电路求取动态元件的状态变量（响应变量），即</a:t>
            </a:r>
            <a:r>
              <a:rPr lang="en-US" altLang="zh-CN" i="1" dirty="0" err="1" smtClean="0">
                <a:solidFill>
                  <a:schemeClr val="accent2"/>
                </a:solidFill>
              </a:rPr>
              <a:t>u</a:t>
            </a:r>
            <a:r>
              <a:rPr lang="en-US" altLang="zh-CN" baseline="-25000" dirty="0" err="1" smtClean="0">
                <a:solidFill>
                  <a:schemeClr val="accent2"/>
                </a:solidFill>
              </a:rPr>
              <a:t>c</a:t>
            </a:r>
            <a:r>
              <a:rPr lang="en-US" altLang="zh-CN" dirty="0" smtClean="0">
                <a:solidFill>
                  <a:schemeClr val="accent2"/>
                </a:solidFill>
              </a:rPr>
              <a:t>(0</a:t>
            </a:r>
            <a:r>
              <a:rPr lang="en-US" altLang="zh-CN" baseline="-25000" dirty="0" smtClean="0">
                <a:solidFill>
                  <a:schemeClr val="accent2"/>
                </a:solidFill>
              </a:rPr>
              <a:t>-</a:t>
            </a:r>
            <a:r>
              <a:rPr lang="en-US" altLang="zh-CN" dirty="0" smtClean="0">
                <a:solidFill>
                  <a:schemeClr val="accent2"/>
                </a:solidFill>
              </a:rPr>
              <a:t>)</a:t>
            </a:r>
            <a:r>
              <a:rPr lang="zh-CN" altLang="en-US" dirty="0" smtClean="0"/>
              <a:t>，</a:t>
            </a:r>
            <a:r>
              <a:rPr lang="en-US" altLang="zh-CN" dirty="0" err="1" smtClean="0">
                <a:solidFill>
                  <a:schemeClr val="accent2"/>
                </a:solidFill>
              </a:rPr>
              <a:t>i</a:t>
            </a:r>
            <a:r>
              <a:rPr lang="en-US" altLang="zh-CN" baseline="-25000" dirty="0" err="1" smtClean="0">
                <a:solidFill>
                  <a:schemeClr val="accent2"/>
                </a:solidFill>
              </a:rPr>
              <a:t>L</a:t>
            </a:r>
            <a:r>
              <a:rPr lang="en-US" altLang="zh-CN" dirty="0" smtClean="0">
                <a:solidFill>
                  <a:schemeClr val="accent2"/>
                </a:solidFill>
              </a:rPr>
              <a:t>(0</a:t>
            </a:r>
            <a:r>
              <a:rPr lang="en-US" altLang="zh-CN" baseline="-25000" dirty="0" smtClean="0">
                <a:solidFill>
                  <a:schemeClr val="accent2"/>
                </a:solidFill>
              </a:rPr>
              <a:t>-</a:t>
            </a:r>
            <a:r>
              <a:rPr lang="en-US" altLang="zh-CN" dirty="0" smtClean="0">
                <a:solidFill>
                  <a:schemeClr val="accent2"/>
                </a:solidFill>
              </a:rPr>
              <a:t>).</a:t>
            </a:r>
          </a:p>
          <a:p>
            <a:pPr lvl="1"/>
            <a:r>
              <a:rPr lang="zh-CN" altLang="en-US" dirty="0" smtClean="0"/>
              <a:t>换路后，根据</a:t>
            </a:r>
            <a:r>
              <a:rPr lang="en-US" altLang="zh-CN" dirty="0" smtClean="0"/>
              <a:t>KVL</a:t>
            </a:r>
            <a:r>
              <a:rPr lang="zh-CN" altLang="en-US" dirty="0" smtClean="0"/>
              <a:t>和元件</a:t>
            </a:r>
            <a:r>
              <a:rPr lang="en-US" altLang="zh-CN" dirty="0" smtClean="0"/>
              <a:t>VCR</a:t>
            </a:r>
            <a:r>
              <a:rPr lang="zh-CN" altLang="en-US" dirty="0" smtClean="0"/>
              <a:t>关系列写含动态元件状态变量的微分方程，结合换路定则，解微分方程，即得以</a:t>
            </a:r>
            <a:r>
              <a:rPr lang="en-US" altLang="zh-CN" i="1" dirty="0" err="1" smtClean="0">
                <a:solidFill>
                  <a:schemeClr val="accent2"/>
                </a:solidFill>
              </a:rPr>
              <a:t>u</a:t>
            </a:r>
            <a:r>
              <a:rPr lang="en-US" altLang="zh-CN" baseline="-25000" dirty="0" err="1" smtClean="0">
                <a:solidFill>
                  <a:schemeClr val="accent2"/>
                </a:solidFill>
              </a:rPr>
              <a:t>c</a:t>
            </a:r>
            <a:r>
              <a:rPr lang="en-US" altLang="zh-CN" dirty="0" smtClean="0">
                <a:solidFill>
                  <a:schemeClr val="accent2"/>
                </a:solidFill>
              </a:rPr>
              <a:t>(t),</a:t>
            </a:r>
            <a:r>
              <a:rPr lang="en-US" altLang="zh-CN" i="1" dirty="0" err="1" smtClean="0">
                <a:solidFill>
                  <a:schemeClr val="accent2"/>
                </a:solidFill>
              </a:rPr>
              <a:t>i</a:t>
            </a:r>
            <a:r>
              <a:rPr lang="en-US" altLang="zh-CN" baseline="-25000" dirty="0" err="1" smtClean="0">
                <a:solidFill>
                  <a:schemeClr val="accent2"/>
                </a:solidFill>
              </a:rPr>
              <a:t>L</a:t>
            </a:r>
            <a:r>
              <a:rPr lang="en-US" altLang="zh-CN" dirty="0" smtClean="0">
                <a:solidFill>
                  <a:schemeClr val="accent2"/>
                </a:solidFill>
              </a:rPr>
              <a:t>(t)</a:t>
            </a:r>
            <a:r>
              <a:rPr lang="zh-CN" altLang="en-US" dirty="0" smtClean="0"/>
              <a:t>表达式</a:t>
            </a:r>
            <a:r>
              <a:rPr lang="en-US" altLang="zh-CN" dirty="0" smtClean="0"/>
              <a:t>.</a:t>
            </a:r>
          </a:p>
          <a:p>
            <a:pPr lvl="1"/>
            <a:r>
              <a:rPr lang="zh-CN" altLang="en-US" dirty="0" smtClean="0"/>
              <a:t>求取电路其他响应</a:t>
            </a:r>
            <a:endParaRPr lang="zh-CN" altLang="en-US" dirty="0"/>
          </a:p>
        </p:txBody>
      </p:sp>
    </p:spTree>
    <p:extLst>
      <p:ext uri="{BB962C8B-B14F-4D97-AF65-F5344CB8AC3E}">
        <p14:creationId xmlns:p14="http://schemas.microsoft.com/office/powerpoint/2010/main" val="66003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6"/>
          <p:cNvSpPr>
            <a:spLocks noGrp="1"/>
          </p:cNvSpPr>
          <p:nvPr>
            <p:ph type="title"/>
          </p:nvPr>
        </p:nvSpPr>
        <p:spPr/>
        <p:txBody>
          <a:bodyPr vert="horz" wrap="square" lIns="91440" tIns="45720" rIns="91440" bIns="45720" anchor="ctr"/>
          <a:lstStyle/>
          <a:p>
            <a:pPr eaLnBrk="1" hangingPunct="1"/>
            <a:r>
              <a:rPr lang="en-US" altLang="zh-CN" dirty="0" smtClean="0"/>
              <a:t>3. 4</a:t>
            </a:r>
            <a:r>
              <a:rPr lang="zh-CN" altLang="en-US" dirty="0" smtClean="0"/>
              <a:t>  </a:t>
            </a:r>
            <a:r>
              <a:rPr lang="zh-CN" altLang="en-US" dirty="0"/>
              <a:t>一阶电路的零状态响应</a:t>
            </a:r>
          </a:p>
        </p:txBody>
      </p:sp>
      <p:sp>
        <p:nvSpPr>
          <p:cNvPr id="4608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53</a:t>
            </a:fld>
            <a:endParaRPr lang="zh-CN" altLang="en-US" sz="1600" b="1" dirty="0">
              <a:solidFill>
                <a:srgbClr val="FFFF00"/>
              </a:solidFill>
              <a:ea typeface="宋体" panose="02010600030101010101" pitchFamily="2" charset="-122"/>
            </a:endParaRPr>
          </a:p>
        </p:txBody>
      </p:sp>
      <p:sp>
        <p:nvSpPr>
          <p:cNvPr id="399362" name="Text Box 2"/>
          <p:cNvSpPr txBox="1"/>
          <p:nvPr/>
        </p:nvSpPr>
        <p:spPr>
          <a:xfrm>
            <a:off x="395288" y="1093788"/>
            <a:ext cx="8012112" cy="968375"/>
          </a:xfrm>
          <a:prstGeom prst="rect">
            <a:avLst/>
          </a:prstGeom>
          <a:noFill/>
          <a:ln w="9525">
            <a:noFill/>
          </a:ln>
        </p:spPr>
        <p:txBody>
          <a:bodyPr>
            <a:spAutoFit/>
          </a:bodyPr>
          <a:lstStyle/>
          <a:p>
            <a:pPr lvl="0" algn="just" eaLnBrk="1" hangingPunct="1">
              <a:lnSpc>
                <a:spcPct val="120000"/>
              </a:lnSpc>
            </a:pPr>
            <a:r>
              <a:rPr lang="zh-CN" altLang="en-US" dirty="0">
                <a:latin typeface="Times New Roman" panose="02020603050405020304" pitchFamily="18" charset="0"/>
                <a:ea typeface="黑体" panose="02010609060101010101" pitchFamily="49" charset="-122"/>
              </a:rPr>
              <a:t>电路的</a:t>
            </a:r>
            <a:r>
              <a:rPr lang="zh-CN" altLang="en-US" dirty="0">
                <a:solidFill>
                  <a:srgbClr val="FF0000"/>
                </a:solidFill>
                <a:latin typeface="Times New Roman" panose="02020603050405020304" pitchFamily="18" charset="0"/>
                <a:ea typeface="黑体" panose="02010609060101010101" pitchFamily="49" charset="-122"/>
              </a:rPr>
              <a:t>初始状态为零</a:t>
            </a:r>
            <a:r>
              <a:rPr lang="zh-CN" altLang="en-US" dirty="0">
                <a:latin typeface="Times New Roman" panose="02020603050405020304" pitchFamily="18" charset="0"/>
                <a:ea typeface="黑体" panose="02010609060101010101" pitchFamily="49" charset="-122"/>
              </a:rPr>
              <a:t>，即</a:t>
            </a:r>
            <a:r>
              <a:rPr lang="en-US" altLang="zh-CN" b="1" i="1" dirty="0">
                <a:latin typeface="Times New Roman" panose="02020603050405020304" pitchFamily="18" charset="0"/>
                <a:ea typeface="黑体" panose="02010609060101010101" pitchFamily="49" charset="-122"/>
              </a:rPr>
              <a:t>u</a:t>
            </a:r>
            <a:r>
              <a:rPr lang="en-US" altLang="zh-CN" b="1" baseline="-30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a:t>
            </a:r>
            <a:r>
              <a:rPr lang="en-US" altLang="zh-CN" b="1" baseline="-30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i</a:t>
            </a:r>
            <a:r>
              <a:rPr lang="en-US" altLang="zh-CN" b="1" baseline="-30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baseline="-30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，由外加激励引起的响应，称为零状态响应。</a:t>
            </a:r>
          </a:p>
        </p:txBody>
      </p:sp>
      <p:sp>
        <p:nvSpPr>
          <p:cNvPr id="399363" name="Rectangle 3"/>
          <p:cNvSpPr/>
          <p:nvPr/>
        </p:nvSpPr>
        <p:spPr>
          <a:xfrm>
            <a:off x="395288" y="2173288"/>
            <a:ext cx="8424862" cy="978729"/>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图</a:t>
            </a:r>
            <a:r>
              <a:rPr lang="en-US" altLang="zh-CN"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所示电路，</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时开关</a:t>
            </a:r>
            <a:r>
              <a:rPr lang="en-US" altLang="zh-CN" dirty="0">
                <a:latin typeface="Times New Roman" panose="02020603050405020304" pitchFamily="18" charset="0"/>
                <a:ea typeface="黑体" panose="02010609060101010101" pitchFamily="49" charset="-122"/>
              </a:rPr>
              <a:t>S</a:t>
            </a:r>
            <a:r>
              <a:rPr lang="zh-CN" altLang="en-US" dirty="0">
                <a:latin typeface="Times New Roman" panose="02020603050405020304" pitchFamily="18" charset="0"/>
                <a:ea typeface="黑体" panose="02010609060101010101" pitchFamily="49" charset="-122"/>
              </a:rPr>
              <a:t>由</a:t>
            </a:r>
            <a:r>
              <a:rPr lang="zh-CN" altLang="en-US" dirty="0" smtClean="0">
                <a:latin typeface="Times New Roman" panose="02020603050405020304" pitchFamily="18" charset="0"/>
                <a:ea typeface="黑体" panose="02010609060101010101" pitchFamily="49" charset="-122"/>
              </a:rPr>
              <a:t>“</a:t>
            </a:r>
            <a:r>
              <a:rPr lang="en-US" altLang="zh-CN" dirty="0" smtClean="0">
                <a:latin typeface="Times New Roman" panose="02020603050405020304" pitchFamily="18" charset="0"/>
                <a:ea typeface="黑体" panose="02010609060101010101" pitchFamily="49" charset="-122"/>
              </a:rPr>
              <a:t>a”</a:t>
            </a:r>
            <a:r>
              <a:rPr lang="zh-CN" altLang="en-US" dirty="0">
                <a:latin typeface="Times New Roman" panose="02020603050405020304" pitchFamily="18" charset="0"/>
                <a:ea typeface="黑体" panose="02010609060101010101" pitchFamily="49" charset="-122"/>
              </a:rPr>
              <a:t>扳向</a:t>
            </a:r>
            <a:r>
              <a:rPr lang="zh-CN" altLang="en-US" dirty="0" smtClean="0">
                <a:latin typeface="Times New Roman" panose="02020603050405020304" pitchFamily="18" charset="0"/>
                <a:ea typeface="黑体" panose="02010609060101010101" pitchFamily="49" charset="-122"/>
              </a:rPr>
              <a:t>“</a:t>
            </a:r>
            <a:r>
              <a:rPr lang="en-US" altLang="zh-CN" dirty="0" smtClean="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，电压源</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S</a:t>
            </a:r>
            <a:r>
              <a:rPr lang="zh-CN" altLang="en-US" dirty="0">
                <a:latin typeface="Times New Roman" panose="02020603050405020304" pitchFamily="18" charset="0"/>
                <a:ea typeface="黑体" panose="02010609060101010101" pitchFamily="49" charset="-122"/>
              </a:rPr>
              <a:t>接入</a:t>
            </a:r>
            <a:r>
              <a:rPr lang="en-US" altLang="zh-CN" dirty="0">
                <a:latin typeface="Times New Roman" panose="02020603050405020304" pitchFamily="18" charset="0"/>
                <a:ea typeface="黑体" panose="02010609060101010101" pitchFamily="49" charset="-122"/>
              </a:rPr>
              <a:t>RC</a:t>
            </a:r>
            <a:r>
              <a:rPr lang="zh-CN" altLang="en-US" dirty="0">
                <a:latin typeface="Times New Roman" panose="02020603050405020304" pitchFamily="18" charset="0"/>
                <a:ea typeface="黑体" panose="02010609060101010101" pitchFamily="49" charset="-122"/>
              </a:rPr>
              <a:t>电路。</a:t>
            </a:r>
          </a:p>
        </p:txBody>
      </p:sp>
      <p:sp>
        <p:nvSpPr>
          <p:cNvPr id="399364" name="Text Box 4"/>
          <p:cNvSpPr txBox="1"/>
          <p:nvPr/>
        </p:nvSpPr>
        <p:spPr>
          <a:xfrm>
            <a:off x="4787900" y="4797425"/>
            <a:ext cx="4356100" cy="461665"/>
          </a:xfrm>
          <a:prstGeom prst="rect">
            <a:avLst/>
          </a:prstGeom>
          <a:noFill/>
          <a:ln w="9525">
            <a:noFill/>
          </a:ln>
        </p:spPr>
        <p:txBody>
          <a:bodyPr wrap="square">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 </a:t>
            </a:r>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3-13   </a:t>
            </a:r>
            <a:r>
              <a:rPr lang="en-US" altLang="zh-CN" b="1" dirty="0">
                <a:latin typeface="Times New Roman" panose="02020603050405020304" pitchFamily="18" charset="0"/>
                <a:ea typeface="黑体" panose="02010609060101010101" pitchFamily="49" charset="-122"/>
              </a:rPr>
              <a:t>RC</a:t>
            </a:r>
            <a:r>
              <a:rPr lang="zh-CN" altLang="en-US" dirty="0">
                <a:latin typeface="Times New Roman" panose="02020603050405020304" pitchFamily="18" charset="0"/>
                <a:ea typeface="黑体" panose="02010609060101010101" pitchFamily="49" charset="-122"/>
              </a:rPr>
              <a:t>电路的零状态响应</a:t>
            </a:r>
          </a:p>
        </p:txBody>
      </p:sp>
      <p:sp>
        <p:nvSpPr>
          <p:cNvPr id="399365" name="Rectangle 5"/>
          <p:cNvSpPr/>
          <p:nvPr/>
        </p:nvSpPr>
        <p:spPr>
          <a:xfrm>
            <a:off x="1331913" y="3141663"/>
            <a:ext cx="2835275" cy="530225"/>
          </a:xfrm>
          <a:prstGeom prst="rect">
            <a:avLst/>
          </a:prstGeom>
          <a:noFill/>
          <a:ln w="9525">
            <a:noFill/>
          </a:ln>
        </p:spPr>
        <p:txBody>
          <a:bodyPr>
            <a:spAutoFit/>
          </a:bodyPr>
          <a:lstStyle/>
          <a:p>
            <a:pPr lvl="0" eaLnBrk="1" hangingPunct="1">
              <a:lnSpc>
                <a:spcPct val="120000"/>
              </a:lnSpc>
            </a:pPr>
            <a:r>
              <a:rPr lang="en-US" altLang="zh-CN" b="1" i="1" dirty="0">
                <a:latin typeface="Times New Roman" panose="02020603050405020304" pitchFamily="18" charset="0"/>
                <a:ea typeface="楷体_GB2312" pitchFamily="49" charset="-122"/>
              </a:rPr>
              <a:t>u</a:t>
            </a:r>
            <a:r>
              <a:rPr lang="en-US" altLang="zh-CN" b="1" baseline="-30000" dirty="0">
                <a:latin typeface="Times New Roman" panose="02020603050405020304" pitchFamily="18" charset="0"/>
                <a:ea typeface="楷体_GB2312" pitchFamily="49" charset="-122"/>
              </a:rPr>
              <a:t>C</a:t>
            </a:r>
            <a:r>
              <a:rPr lang="en-US" altLang="zh-CN" b="1" dirty="0">
                <a:latin typeface="Times New Roman" panose="02020603050405020304" pitchFamily="18" charset="0"/>
                <a:ea typeface="楷体_GB2312" pitchFamily="49" charset="-122"/>
              </a:rPr>
              <a:t>(0</a:t>
            </a:r>
            <a:r>
              <a:rPr lang="en-US" altLang="zh-CN" b="1" baseline="-30000"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rPr>
              <a:t>)= </a:t>
            </a: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C</a:t>
            </a:r>
            <a:r>
              <a:rPr lang="en-US" altLang="zh-CN" b="1" dirty="0">
                <a:latin typeface="Times New Roman" panose="02020603050405020304" pitchFamily="18" charset="0"/>
                <a:ea typeface="宋体" panose="02010600030101010101" pitchFamily="2" charset="-122"/>
              </a:rPr>
              <a:t>(0</a:t>
            </a:r>
            <a:r>
              <a:rPr lang="zh-CN" altLang="en-US" b="1" baseline="-25000"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a:t>
            </a:r>
            <a:r>
              <a:rPr lang="en-US" altLang="zh-CN" b="1" i="1" dirty="0">
                <a:latin typeface="Times New Roman" panose="02020603050405020304" pitchFamily="18" charset="0"/>
                <a:ea typeface="宋体" panose="02010600030101010101" pitchFamily="2" charset="-122"/>
              </a:rPr>
              <a:t> </a:t>
            </a:r>
            <a:r>
              <a:rPr lang="en-US" altLang="zh-CN" b="1" dirty="0">
                <a:latin typeface="Times New Roman" panose="02020603050405020304" pitchFamily="18" charset="0"/>
                <a:ea typeface="楷体_GB2312" pitchFamily="49" charset="-122"/>
              </a:rPr>
              <a:t>0</a:t>
            </a:r>
          </a:p>
        </p:txBody>
      </p:sp>
      <p:sp>
        <p:nvSpPr>
          <p:cNvPr id="399368" name="Rectangle 8"/>
          <p:cNvSpPr/>
          <p:nvPr/>
        </p:nvSpPr>
        <p:spPr>
          <a:xfrm>
            <a:off x="468313" y="3933825"/>
            <a:ext cx="4175125" cy="822325"/>
          </a:xfrm>
          <a:prstGeom prst="rect">
            <a:avLst/>
          </a:prstGeom>
          <a:noFill/>
          <a:ln w="9525">
            <a:noFill/>
          </a:ln>
        </p:spPr>
        <p:txBody>
          <a:bodyPr anchor="ctr">
            <a:spAutoFit/>
          </a:bodyPr>
          <a:lstStyle/>
          <a:p>
            <a:pPr lvl="0" eaLnBrk="0" hangingPunct="0"/>
            <a:r>
              <a:rPr lang="zh-CN" altLang="en-US" dirty="0">
                <a:latin typeface="Times New Roman" panose="02020603050405020304" pitchFamily="18" charset="0"/>
                <a:ea typeface="黑体" panose="02010609060101010101" pitchFamily="49" charset="-122"/>
              </a:rPr>
              <a:t>电路响应由电源激励形成，因此为零状态响应。 </a:t>
            </a:r>
          </a:p>
        </p:txBody>
      </p:sp>
      <p:pic>
        <p:nvPicPr>
          <p:cNvPr id="45116" name="Picture 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2677432"/>
            <a:ext cx="3019425"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99362">
                                            <p:txEl>
                                              <p:pRg st="0" end="0"/>
                                            </p:txEl>
                                          </p:spTgt>
                                        </p:tgtEl>
                                        <p:attrNameLst>
                                          <p:attrName>style.visibility</p:attrName>
                                        </p:attrNameLst>
                                      </p:cBhvr>
                                      <p:to>
                                        <p:strVal val="visible"/>
                                      </p:to>
                                    </p:set>
                                    <p:animEffect transition="in" filter="dissolve">
                                      <p:cBhvr>
                                        <p:cTn id="7" dur="500"/>
                                        <p:tgtEl>
                                          <p:spTgt spid="39936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9363">
                                            <p:txEl>
                                              <p:pRg st="0" end="0"/>
                                            </p:txEl>
                                          </p:spTgt>
                                        </p:tgtEl>
                                        <p:attrNameLst>
                                          <p:attrName>style.visibility</p:attrName>
                                        </p:attrNameLst>
                                      </p:cBhvr>
                                      <p:to>
                                        <p:strVal val="visible"/>
                                      </p:to>
                                    </p:set>
                                    <p:animEffect transition="in" filter="dissolve">
                                      <p:cBhvr>
                                        <p:cTn id="12" dur="500"/>
                                        <p:tgtEl>
                                          <p:spTgt spid="399363">
                                            <p:txEl>
                                              <p:pRg st="0" end="0"/>
                                            </p:txEl>
                                          </p:spTgt>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399364"/>
                                        </p:tgtEl>
                                        <p:attrNameLst>
                                          <p:attrName>style.visibility</p:attrName>
                                        </p:attrNameLst>
                                      </p:cBhvr>
                                      <p:to>
                                        <p:strVal val="visible"/>
                                      </p:to>
                                    </p:set>
                                    <p:animEffect transition="in" filter="dissolve">
                                      <p:cBhvr>
                                        <p:cTn id="16" dur="500"/>
                                        <p:tgtEl>
                                          <p:spTgt spid="399364"/>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99365"/>
                                        </p:tgtEl>
                                        <p:attrNameLst>
                                          <p:attrName>style.visibility</p:attrName>
                                        </p:attrNameLst>
                                      </p:cBhvr>
                                      <p:to>
                                        <p:strVal val="visible"/>
                                      </p:to>
                                    </p:set>
                                    <p:animEffect transition="in" filter="dissolve">
                                      <p:cBhvr>
                                        <p:cTn id="21" dur="500"/>
                                        <p:tgtEl>
                                          <p:spTgt spid="399365"/>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99368">
                                            <p:txEl>
                                              <p:pRg st="0" end="0"/>
                                            </p:txEl>
                                          </p:spTgt>
                                        </p:tgtEl>
                                        <p:attrNameLst>
                                          <p:attrName>style.visibility</p:attrName>
                                        </p:attrNameLst>
                                      </p:cBhvr>
                                      <p:to>
                                        <p:strVal val="visible"/>
                                      </p:to>
                                    </p:set>
                                    <p:animEffect transition="in" filter="dissolve">
                                      <p:cBhvr>
                                        <p:cTn id="26" dur="500"/>
                                        <p:tgtEl>
                                          <p:spTgt spid="39936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2" grpId="0" build="p"/>
      <p:bldP spid="399363" grpId="0" build="p"/>
      <p:bldP spid="399364" grpId="0"/>
      <p:bldP spid="39936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2" name="Rectangle 2"/>
          <p:cNvSpPr>
            <a:spLocks noGrp="1"/>
          </p:cNvSpPr>
          <p:nvPr>
            <p:ph type="title"/>
          </p:nvPr>
        </p:nvSpPr>
        <p:spPr/>
        <p:txBody>
          <a:bodyPr vert="horz" wrap="square" lIns="91440" tIns="45720" rIns="91440" bIns="45720" anchor="ctr"/>
          <a:lstStyle/>
          <a:p>
            <a:pPr eaLnBrk="1" hangingPunct="1"/>
            <a:r>
              <a:rPr lang="en-US" altLang="zh-CN" dirty="0" smtClean="0"/>
              <a:t>3.4.1</a:t>
            </a:r>
            <a:r>
              <a:rPr lang="zh-CN" altLang="en-US" dirty="0" smtClean="0"/>
              <a:t>  </a:t>
            </a:r>
            <a:r>
              <a:rPr lang="en-US" altLang="zh-CN" dirty="0"/>
              <a:t>RC</a:t>
            </a:r>
            <a:r>
              <a:rPr lang="zh-CN" altLang="en-US" dirty="0"/>
              <a:t>电路的零状态响应</a:t>
            </a:r>
          </a:p>
        </p:txBody>
      </p:sp>
      <p:sp>
        <p:nvSpPr>
          <p:cNvPr id="47113"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54</a:t>
            </a:fld>
            <a:endParaRPr lang="zh-CN" altLang="en-US" sz="1600" b="1" dirty="0">
              <a:solidFill>
                <a:srgbClr val="FFFF00"/>
              </a:solidFill>
              <a:ea typeface="宋体" panose="02010600030101010101" pitchFamily="2" charset="-122"/>
            </a:endParaRPr>
          </a:p>
        </p:txBody>
      </p:sp>
      <p:sp>
        <p:nvSpPr>
          <p:cNvPr id="400388" name="Text Box 4"/>
          <p:cNvSpPr txBox="1"/>
          <p:nvPr/>
        </p:nvSpPr>
        <p:spPr>
          <a:xfrm>
            <a:off x="323850" y="1268413"/>
            <a:ext cx="4464050" cy="830997"/>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t&gt;0</a:t>
            </a:r>
            <a:r>
              <a:rPr lang="zh-CN" altLang="en-US" dirty="0">
                <a:latin typeface="Times New Roman" panose="02020603050405020304" pitchFamily="18" charset="0"/>
                <a:ea typeface="黑体" panose="02010609060101010101" pitchFamily="49" charset="-122"/>
              </a:rPr>
              <a:t>时，由</a:t>
            </a:r>
            <a:r>
              <a:rPr lang="en-US" altLang="zh-CN" dirty="0">
                <a:latin typeface="Times New Roman" panose="02020603050405020304" pitchFamily="18" charset="0"/>
                <a:ea typeface="黑体" panose="02010609060101010101" pitchFamily="49" charset="-122"/>
              </a:rPr>
              <a:t>KVL</a:t>
            </a:r>
            <a:r>
              <a:rPr lang="zh-CN" altLang="en-US" dirty="0">
                <a:latin typeface="Times New Roman" panose="02020603050405020304" pitchFamily="18" charset="0"/>
                <a:ea typeface="黑体" panose="02010609060101010101" pitchFamily="49" charset="-122"/>
              </a:rPr>
              <a:t>和电容的</a:t>
            </a:r>
            <a:r>
              <a:rPr lang="en-US" altLang="zh-CN" dirty="0" smtClean="0">
                <a:latin typeface="Times New Roman" panose="02020603050405020304" pitchFamily="18" charset="0"/>
                <a:ea typeface="黑体" panose="02010609060101010101" pitchFamily="49" charset="-122"/>
              </a:rPr>
              <a:t>VCR</a:t>
            </a:r>
            <a:r>
              <a:rPr lang="zh-CN" altLang="en-US" dirty="0">
                <a:latin typeface="Times New Roman" panose="02020603050405020304" pitchFamily="18" charset="0"/>
                <a:ea typeface="黑体" panose="02010609060101010101" pitchFamily="49" charset="-122"/>
              </a:rPr>
              <a:t>可得电路方程</a:t>
            </a:r>
          </a:p>
        </p:txBody>
      </p:sp>
      <p:graphicFrame>
        <p:nvGraphicFramePr>
          <p:cNvPr id="400389" name="Object 5"/>
          <p:cNvGraphicFramePr/>
          <p:nvPr/>
        </p:nvGraphicFramePr>
        <p:xfrm>
          <a:off x="1258888" y="2205038"/>
          <a:ext cx="2363787" cy="812800"/>
        </p:xfrm>
        <a:graphic>
          <a:graphicData uri="http://schemas.openxmlformats.org/presentationml/2006/ole">
            <mc:AlternateContent xmlns:mc="http://schemas.openxmlformats.org/markup-compatibility/2006">
              <mc:Choice xmlns:v="urn:schemas-microsoft-com:vml" Requires="v">
                <p:oleObj spid="_x0000_s46490" r:id="rId3" imgW="1179830" imgH="405765" progId="Equation.3">
                  <p:embed/>
                </p:oleObj>
              </mc:Choice>
              <mc:Fallback>
                <p:oleObj r:id="rId3" imgW="1179830" imgH="405765" progId="Equation.3">
                  <p:embed/>
                  <p:pic>
                    <p:nvPicPr>
                      <p:cNvPr id="0" name="图片 3275"/>
                      <p:cNvPicPr/>
                      <p:nvPr/>
                    </p:nvPicPr>
                    <p:blipFill>
                      <a:blip r:embed="rId4"/>
                      <a:stretch>
                        <a:fillRect/>
                      </a:stretch>
                    </p:blipFill>
                    <p:spPr>
                      <a:xfrm>
                        <a:off x="1258888" y="2205038"/>
                        <a:ext cx="2363787" cy="812800"/>
                      </a:xfrm>
                      <a:prstGeom prst="rect">
                        <a:avLst/>
                      </a:prstGeom>
                      <a:noFill/>
                      <a:ln w="38100">
                        <a:noFill/>
                        <a:miter/>
                      </a:ln>
                    </p:spPr>
                  </p:pic>
                </p:oleObj>
              </mc:Fallback>
            </mc:AlternateContent>
          </a:graphicData>
        </a:graphic>
      </p:graphicFrame>
      <p:sp>
        <p:nvSpPr>
          <p:cNvPr id="400390" name="Text Box 6"/>
          <p:cNvSpPr txBox="1"/>
          <p:nvPr/>
        </p:nvSpPr>
        <p:spPr>
          <a:xfrm>
            <a:off x="539750" y="3284538"/>
            <a:ext cx="7777163" cy="96837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这是一个常系数线性一阶非齐次微分方程。其解包括两部分，即 </a:t>
            </a:r>
          </a:p>
        </p:txBody>
      </p:sp>
      <p:graphicFrame>
        <p:nvGraphicFramePr>
          <p:cNvPr id="400391" name="Object 7"/>
          <p:cNvGraphicFramePr/>
          <p:nvPr/>
        </p:nvGraphicFramePr>
        <p:xfrm>
          <a:off x="2051050" y="4149725"/>
          <a:ext cx="3552825" cy="503238"/>
        </p:xfrm>
        <a:graphic>
          <a:graphicData uri="http://schemas.openxmlformats.org/presentationml/2006/ole">
            <mc:AlternateContent xmlns:mc="http://schemas.openxmlformats.org/markup-compatibility/2006">
              <mc:Choice xmlns:v="urn:schemas-microsoft-com:vml" Requires="v">
                <p:oleObj spid="_x0000_s46491" name="Equation" r:id="rId5" imgW="1612900" imgH="228600" progId="Equation.DSMT4">
                  <p:embed/>
                </p:oleObj>
              </mc:Choice>
              <mc:Fallback>
                <p:oleObj name="Equation" r:id="rId5" imgW="1612900" imgH="228600" progId="Equation.DSMT4">
                  <p:embed/>
                  <p:pic>
                    <p:nvPicPr>
                      <p:cNvPr id="0" name="图片 3283"/>
                      <p:cNvPicPr/>
                      <p:nvPr/>
                    </p:nvPicPr>
                    <p:blipFill>
                      <a:blip r:embed="rId6"/>
                      <a:stretch>
                        <a:fillRect/>
                      </a:stretch>
                    </p:blipFill>
                    <p:spPr>
                      <a:xfrm>
                        <a:off x="2051050" y="4149725"/>
                        <a:ext cx="3552825" cy="503238"/>
                      </a:xfrm>
                      <a:prstGeom prst="rect">
                        <a:avLst/>
                      </a:prstGeom>
                      <a:noFill/>
                      <a:ln w="38100">
                        <a:noFill/>
                        <a:miter/>
                      </a:ln>
                    </p:spPr>
                  </p:pic>
                </p:oleObj>
              </mc:Fallback>
            </mc:AlternateContent>
          </a:graphicData>
        </a:graphic>
      </p:graphicFrame>
      <p:sp>
        <p:nvSpPr>
          <p:cNvPr id="400392" name="AutoShape 8"/>
          <p:cNvSpPr/>
          <p:nvPr/>
        </p:nvSpPr>
        <p:spPr>
          <a:xfrm>
            <a:off x="611188" y="4941888"/>
            <a:ext cx="2089150" cy="835025"/>
          </a:xfrm>
          <a:prstGeom prst="borderCallout1">
            <a:avLst>
              <a:gd name="adj1" fmla="val 13690"/>
              <a:gd name="adj2" fmla="val 103648"/>
              <a:gd name="adj3" fmla="val -34547"/>
              <a:gd name="adj4" fmla="val 188005"/>
            </a:avLst>
          </a:prstGeom>
          <a:solidFill>
            <a:srgbClr val="A6F4FC"/>
          </a:solidFill>
          <a:ln w="2857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齐次微分方程的通解</a:t>
            </a:r>
          </a:p>
        </p:txBody>
      </p:sp>
      <p:sp>
        <p:nvSpPr>
          <p:cNvPr id="400393" name="AutoShape 9"/>
          <p:cNvSpPr/>
          <p:nvPr/>
        </p:nvSpPr>
        <p:spPr>
          <a:xfrm>
            <a:off x="5507809" y="3768725"/>
            <a:ext cx="1081087" cy="609600"/>
          </a:xfrm>
          <a:prstGeom prst="borderCallout1">
            <a:avLst>
              <a:gd name="adj1" fmla="val 18750"/>
              <a:gd name="adj2" fmla="val -7046"/>
              <a:gd name="adj3" fmla="val 78907"/>
              <a:gd name="adj4" fmla="val -158861"/>
            </a:avLst>
          </a:prstGeom>
          <a:solidFill>
            <a:srgbClr val="A6F4FC"/>
          </a:solidFill>
          <a:ln w="2857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特解 </a:t>
            </a:r>
          </a:p>
        </p:txBody>
      </p:sp>
      <p:graphicFrame>
        <p:nvGraphicFramePr>
          <p:cNvPr id="400395" name="Object 11"/>
          <p:cNvGraphicFramePr/>
          <p:nvPr>
            <p:extLst>
              <p:ext uri="{D42A27DB-BD31-4B8C-83A1-F6EECF244321}">
                <p14:modId xmlns:p14="http://schemas.microsoft.com/office/powerpoint/2010/main" val="2118144457"/>
              </p:ext>
            </p:extLst>
          </p:nvPr>
        </p:nvGraphicFramePr>
        <p:xfrm>
          <a:off x="7339300" y="5364248"/>
          <a:ext cx="1008062" cy="357188"/>
        </p:xfrm>
        <a:graphic>
          <a:graphicData uri="http://schemas.openxmlformats.org/presentationml/2006/ole">
            <mc:AlternateContent xmlns:mc="http://schemas.openxmlformats.org/markup-compatibility/2006">
              <mc:Choice xmlns:v="urn:schemas-microsoft-com:vml" Requires="v">
                <p:oleObj spid="_x0000_s46492" r:id="rId7" imgW="507365" imgH="177800" progId="Equation.3">
                  <p:embed/>
                </p:oleObj>
              </mc:Choice>
              <mc:Fallback>
                <p:oleObj r:id="rId7" imgW="507365" imgH="177800" progId="Equation.3">
                  <p:embed/>
                  <p:pic>
                    <p:nvPicPr>
                      <p:cNvPr id="0" name="图片 3282"/>
                      <p:cNvPicPr/>
                      <p:nvPr/>
                    </p:nvPicPr>
                    <p:blipFill>
                      <a:blip r:embed="rId8"/>
                      <a:stretch>
                        <a:fillRect/>
                      </a:stretch>
                    </p:blipFill>
                    <p:spPr>
                      <a:xfrm>
                        <a:off x="7339300" y="5364248"/>
                        <a:ext cx="1008062" cy="357188"/>
                      </a:xfrm>
                      <a:prstGeom prst="rect">
                        <a:avLst/>
                      </a:prstGeom>
                      <a:noFill/>
                      <a:ln w="38100">
                        <a:noFill/>
                        <a:miter/>
                      </a:ln>
                    </p:spPr>
                  </p:pic>
                </p:oleObj>
              </mc:Fallback>
            </mc:AlternateContent>
          </a:graphicData>
        </a:graphic>
      </p:graphicFrame>
      <p:pic>
        <p:nvPicPr>
          <p:cNvPr id="46370" name="Picture 29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37065" y="5072148"/>
            <a:ext cx="1419225"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372" name="Picture 29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15816" y="5329237"/>
            <a:ext cx="2200275"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6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116091" y="1043110"/>
            <a:ext cx="3019425" cy="2076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6417" name="Picture 3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77340" y="1123741"/>
            <a:ext cx="3218726" cy="2016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0388">
                                            <p:txEl>
                                              <p:pRg st="0" end="0"/>
                                            </p:txEl>
                                          </p:spTgt>
                                        </p:tgtEl>
                                        <p:attrNameLst>
                                          <p:attrName>style.visibility</p:attrName>
                                        </p:attrNameLst>
                                      </p:cBhvr>
                                      <p:to>
                                        <p:strVal val="visible"/>
                                      </p:to>
                                    </p:set>
                                    <p:animEffect transition="in" filter="dissolve">
                                      <p:cBhvr>
                                        <p:cTn id="7" dur="500"/>
                                        <p:tgtEl>
                                          <p:spTgt spid="4003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6417"/>
                                        </p:tgtEl>
                                        <p:attrNameLst>
                                          <p:attrName>style.visibility</p:attrName>
                                        </p:attrNameLst>
                                      </p:cBhvr>
                                      <p:to>
                                        <p:strVal val="visible"/>
                                      </p:to>
                                    </p:set>
                                  </p:childTnLst>
                                </p:cTn>
                              </p:par>
                            </p:childTnLst>
                          </p:cTn>
                        </p:par>
                        <p:par>
                          <p:cTn id="17" fill="hold">
                            <p:stCondLst>
                              <p:cond delay="0"/>
                            </p:stCondLst>
                            <p:childTnLst>
                              <p:par>
                                <p:cTn id="18" presetID="9" presetClass="entr" presetSubtype="0" fill="hold" nodeType="afterEffect">
                                  <p:stCondLst>
                                    <p:cond delay="0"/>
                                  </p:stCondLst>
                                  <p:childTnLst>
                                    <p:set>
                                      <p:cBhvr>
                                        <p:cTn id="19" dur="1" fill="hold">
                                          <p:stCondLst>
                                            <p:cond delay="0"/>
                                          </p:stCondLst>
                                        </p:cTn>
                                        <p:tgtEl>
                                          <p:spTgt spid="400389"/>
                                        </p:tgtEl>
                                        <p:attrNameLst>
                                          <p:attrName>style.visibility</p:attrName>
                                        </p:attrNameLst>
                                      </p:cBhvr>
                                      <p:to>
                                        <p:strVal val="visible"/>
                                      </p:to>
                                    </p:set>
                                    <p:animEffect transition="in" filter="dissolve">
                                      <p:cBhvr>
                                        <p:cTn id="20" dur="500"/>
                                        <p:tgtEl>
                                          <p:spTgt spid="400389"/>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400390">
                                            <p:txEl>
                                              <p:pRg st="0" end="0"/>
                                            </p:txEl>
                                          </p:spTgt>
                                        </p:tgtEl>
                                        <p:attrNameLst>
                                          <p:attrName>style.visibility</p:attrName>
                                        </p:attrNameLst>
                                      </p:cBhvr>
                                      <p:to>
                                        <p:strVal val="visible"/>
                                      </p:to>
                                    </p:set>
                                    <p:animEffect transition="in" filter="dissolve">
                                      <p:cBhvr>
                                        <p:cTn id="25" dur="500"/>
                                        <p:tgtEl>
                                          <p:spTgt spid="400390">
                                            <p:txEl>
                                              <p:pRg st="0" end="0"/>
                                            </p:txEl>
                                          </p:spTgt>
                                        </p:tgtEl>
                                      </p:cBhvr>
                                    </p:animEffect>
                                  </p:childTnLst>
                                </p:cTn>
                              </p:par>
                            </p:childTnLst>
                          </p:cTn>
                        </p:par>
                        <p:par>
                          <p:cTn id="26" fill="hold">
                            <p:stCondLst>
                              <p:cond delay="500"/>
                            </p:stCondLst>
                            <p:childTnLst>
                              <p:par>
                                <p:cTn id="27" presetID="9" presetClass="entr" presetSubtype="0" fill="hold" nodeType="afterEffect">
                                  <p:stCondLst>
                                    <p:cond delay="0"/>
                                  </p:stCondLst>
                                  <p:childTnLst>
                                    <p:set>
                                      <p:cBhvr>
                                        <p:cTn id="28" dur="1" fill="hold">
                                          <p:stCondLst>
                                            <p:cond delay="0"/>
                                          </p:stCondLst>
                                        </p:cTn>
                                        <p:tgtEl>
                                          <p:spTgt spid="400391"/>
                                        </p:tgtEl>
                                        <p:attrNameLst>
                                          <p:attrName>style.visibility</p:attrName>
                                        </p:attrNameLst>
                                      </p:cBhvr>
                                      <p:to>
                                        <p:strVal val="visible"/>
                                      </p:to>
                                    </p:set>
                                    <p:animEffect transition="in" filter="dissolve">
                                      <p:cBhvr>
                                        <p:cTn id="29" dur="500"/>
                                        <p:tgtEl>
                                          <p:spTgt spid="40039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grpId="0" nodeType="clickEffect">
                                  <p:stCondLst>
                                    <p:cond delay="0"/>
                                  </p:stCondLst>
                                  <p:childTnLst>
                                    <p:set>
                                      <p:cBhvr>
                                        <p:cTn id="33" dur="1" fill="hold">
                                          <p:stCondLst>
                                            <p:cond delay="0"/>
                                          </p:stCondLst>
                                        </p:cTn>
                                        <p:tgtEl>
                                          <p:spTgt spid="400392"/>
                                        </p:tgtEl>
                                        <p:attrNameLst>
                                          <p:attrName>style.visibility</p:attrName>
                                        </p:attrNameLst>
                                      </p:cBhvr>
                                      <p:to>
                                        <p:strVal val="visible"/>
                                      </p:to>
                                    </p:set>
                                    <p:animEffect transition="in" filter="wipe(right)">
                                      <p:cBhvr>
                                        <p:cTn id="34" dur="500"/>
                                        <p:tgtEl>
                                          <p:spTgt spid="400392"/>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400393"/>
                                        </p:tgtEl>
                                        <p:attrNameLst>
                                          <p:attrName>style.visibility</p:attrName>
                                        </p:attrNameLst>
                                      </p:cBhvr>
                                      <p:to>
                                        <p:strVal val="visible"/>
                                      </p:to>
                                    </p:set>
                                    <p:animEffect transition="in" filter="wipe(left)">
                                      <p:cBhvr>
                                        <p:cTn id="38" dur="500"/>
                                        <p:tgtEl>
                                          <p:spTgt spid="40039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637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6370"/>
                                        </p:tgtEl>
                                        <p:attrNameLst>
                                          <p:attrName>style.visibility</p:attrName>
                                        </p:attrNameLst>
                                      </p:cBhvr>
                                      <p:to>
                                        <p:strVal val="visible"/>
                                      </p:to>
                                    </p:set>
                                  </p:childTnLst>
                                </p:cTn>
                              </p:par>
                            </p:childTnLst>
                          </p:cTn>
                        </p:par>
                        <p:par>
                          <p:cTn id="47" fill="hold">
                            <p:stCondLst>
                              <p:cond delay="0"/>
                            </p:stCondLst>
                            <p:childTnLst>
                              <p:par>
                                <p:cTn id="48" presetID="22" presetClass="entr" presetSubtype="8" fill="hold" nodeType="afterEffect">
                                  <p:stCondLst>
                                    <p:cond delay="0"/>
                                  </p:stCondLst>
                                  <p:childTnLst>
                                    <p:set>
                                      <p:cBhvr>
                                        <p:cTn id="49" dur="1" fill="hold">
                                          <p:stCondLst>
                                            <p:cond delay="0"/>
                                          </p:stCondLst>
                                        </p:cTn>
                                        <p:tgtEl>
                                          <p:spTgt spid="400395"/>
                                        </p:tgtEl>
                                        <p:attrNameLst>
                                          <p:attrName>style.visibility</p:attrName>
                                        </p:attrNameLst>
                                      </p:cBhvr>
                                      <p:to>
                                        <p:strVal val="visible"/>
                                      </p:to>
                                    </p:set>
                                    <p:animEffect transition="in" filter="wipe(left)">
                                      <p:cBhvr>
                                        <p:cTn id="50" dur="500"/>
                                        <p:tgtEl>
                                          <p:spTgt spid="400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390" grpId="0" build="p" advAuto="1000"/>
      <p:bldP spid="400392" grpId="0" animBg="1"/>
      <p:bldP spid="40039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55</a:t>
            </a:fld>
            <a:endParaRPr lang="zh-CN" altLang="en-US" sz="1600" b="1" dirty="0">
              <a:solidFill>
                <a:srgbClr val="FFFF00"/>
              </a:solidFill>
              <a:ea typeface="宋体" panose="02010600030101010101" pitchFamily="2" charset="-122"/>
            </a:endParaRPr>
          </a:p>
        </p:txBody>
      </p:sp>
      <p:graphicFrame>
        <p:nvGraphicFramePr>
          <p:cNvPr id="401410" name="Object 2"/>
          <p:cNvGraphicFramePr/>
          <p:nvPr/>
        </p:nvGraphicFramePr>
        <p:xfrm>
          <a:off x="250825" y="1125538"/>
          <a:ext cx="4811713" cy="755650"/>
        </p:xfrm>
        <a:graphic>
          <a:graphicData uri="http://schemas.openxmlformats.org/presentationml/2006/ole">
            <mc:AlternateContent xmlns:mc="http://schemas.openxmlformats.org/markup-compatibility/2006">
              <mc:Choice xmlns:v="urn:schemas-microsoft-com:vml" Requires="v">
                <p:oleObj spid="_x0000_s47510" r:id="rId3" imgW="2183765" imgH="342900" progId="Equation.DSMT4">
                  <p:embed/>
                </p:oleObj>
              </mc:Choice>
              <mc:Fallback>
                <p:oleObj r:id="rId3" imgW="2183765" imgH="342900" progId="Equation.DSMT4">
                  <p:embed/>
                  <p:pic>
                    <p:nvPicPr>
                      <p:cNvPr id="0" name="图片 3274"/>
                      <p:cNvPicPr/>
                      <p:nvPr/>
                    </p:nvPicPr>
                    <p:blipFill>
                      <a:blip r:embed="rId4"/>
                      <a:stretch>
                        <a:fillRect/>
                      </a:stretch>
                    </p:blipFill>
                    <p:spPr>
                      <a:xfrm>
                        <a:off x="250825" y="1125538"/>
                        <a:ext cx="4811713" cy="755650"/>
                      </a:xfrm>
                      <a:prstGeom prst="rect">
                        <a:avLst/>
                      </a:prstGeom>
                      <a:noFill/>
                      <a:ln w="38100">
                        <a:noFill/>
                        <a:miter/>
                      </a:ln>
                    </p:spPr>
                  </p:pic>
                </p:oleObj>
              </mc:Fallback>
            </mc:AlternateContent>
          </a:graphicData>
        </a:graphic>
      </p:graphicFrame>
      <p:sp>
        <p:nvSpPr>
          <p:cNvPr id="48136" name="Rectangle 3"/>
          <p:cNvSpPr/>
          <p:nvPr/>
        </p:nvSpPr>
        <p:spPr>
          <a:xfrm>
            <a:off x="683568" y="260349"/>
            <a:ext cx="6192838" cy="720725"/>
          </a:xfrm>
          <a:prstGeom prst="rect">
            <a:avLst/>
          </a:prstGeom>
          <a:noFill/>
          <a:ln w="9525">
            <a:noFill/>
          </a:ln>
        </p:spPr>
        <p:txBody>
          <a:bodyPr anchor="ctr"/>
          <a:lstStyle/>
          <a:p>
            <a:pPr lvl="0" eaLnBrk="0" hangingPunct="0"/>
            <a:r>
              <a:rPr lang="en-US" altLang="zh-CN" sz="3600" dirty="0"/>
              <a:t>3.4.1</a:t>
            </a:r>
            <a:r>
              <a:rPr lang="zh-CN" altLang="en-US" sz="3600" dirty="0"/>
              <a:t> </a:t>
            </a:r>
            <a:r>
              <a:rPr lang="en-US" altLang="zh-CN" sz="3600" dirty="0" smtClean="0">
                <a:solidFill>
                  <a:srgbClr val="FF0000"/>
                </a:solidFill>
                <a:latin typeface="Times New Roman" panose="02020603050405020304" pitchFamily="18" charset="0"/>
                <a:ea typeface="黑体" panose="02010609060101010101" pitchFamily="49" charset="-122"/>
              </a:rPr>
              <a:t>RC</a:t>
            </a:r>
            <a:r>
              <a:rPr lang="zh-CN" altLang="en-US" sz="3600" dirty="0">
                <a:solidFill>
                  <a:srgbClr val="FF0000"/>
                </a:solidFill>
                <a:latin typeface="Times New Roman" panose="02020603050405020304" pitchFamily="18" charset="0"/>
                <a:ea typeface="黑体" panose="02010609060101010101" pitchFamily="49" charset="-122"/>
              </a:rPr>
              <a:t>电路的零状态响应</a:t>
            </a:r>
          </a:p>
        </p:txBody>
      </p:sp>
      <p:graphicFrame>
        <p:nvGraphicFramePr>
          <p:cNvPr id="401412" name="Object 4"/>
          <p:cNvGraphicFramePr/>
          <p:nvPr/>
        </p:nvGraphicFramePr>
        <p:xfrm>
          <a:off x="250825" y="2276475"/>
          <a:ext cx="2825750" cy="503238"/>
        </p:xfrm>
        <a:graphic>
          <a:graphicData uri="http://schemas.openxmlformats.org/presentationml/2006/ole">
            <mc:AlternateContent xmlns:mc="http://schemas.openxmlformats.org/markup-compatibility/2006">
              <mc:Choice xmlns:v="urn:schemas-microsoft-com:vml" Requires="v">
                <p:oleObj spid="_x0000_s47511" r:id="rId5" imgW="1282700" imgH="228600" progId="Equation.3">
                  <p:embed/>
                </p:oleObj>
              </mc:Choice>
              <mc:Fallback>
                <p:oleObj r:id="rId5" imgW="1282700" imgH="228600" progId="Equation.3">
                  <p:embed/>
                  <p:pic>
                    <p:nvPicPr>
                      <p:cNvPr id="0" name="图片 3276"/>
                      <p:cNvPicPr/>
                      <p:nvPr/>
                    </p:nvPicPr>
                    <p:blipFill>
                      <a:blip r:embed="rId6"/>
                      <a:stretch>
                        <a:fillRect/>
                      </a:stretch>
                    </p:blipFill>
                    <p:spPr>
                      <a:xfrm>
                        <a:off x="250825" y="2276475"/>
                        <a:ext cx="2825750" cy="503238"/>
                      </a:xfrm>
                      <a:prstGeom prst="rect">
                        <a:avLst/>
                      </a:prstGeom>
                      <a:noFill/>
                      <a:ln w="38100">
                        <a:noFill/>
                        <a:miter/>
                      </a:ln>
                    </p:spPr>
                  </p:pic>
                </p:oleObj>
              </mc:Fallback>
            </mc:AlternateContent>
          </a:graphicData>
        </a:graphic>
      </p:graphicFrame>
      <p:sp>
        <p:nvSpPr>
          <p:cNvPr id="401413" name="AutoShape 5"/>
          <p:cNvSpPr/>
          <p:nvPr/>
        </p:nvSpPr>
        <p:spPr>
          <a:xfrm>
            <a:off x="5148263" y="1628775"/>
            <a:ext cx="215900" cy="863600"/>
          </a:xfrm>
          <a:prstGeom prst="rightBrace">
            <a:avLst>
              <a:gd name="adj1" fmla="val 33333"/>
              <a:gd name="adj2" fmla="val 50000"/>
            </a:avLst>
          </a:prstGeom>
          <a:noFill/>
          <a:ln w="28575" cap="flat" cmpd="sng">
            <a:solidFill>
              <a:schemeClr val="tx1"/>
            </a:solidFill>
            <a:prstDash val="solid"/>
            <a:headEnd type="none" w="med" len="med"/>
            <a:tailEnd type="none" w="med" len="med"/>
          </a:ln>
        </p:spPr>
        <p:txBody>
          <a:bodyPr wrap="none" anchor="ctr"/>
          <a:lstStyle/>
          <a:p>
            <a:pPr lvl="0" eaLnBrk="1" hangingPunct="1"/>
            <a:endParaRPr lang="zh-CN" altLang="en-US" dirty="0">
              <a:latin typeface="Times New Roman" panose="02020603050405020304" pitchFamily="18" charset="0"/>
              <a:ea typeface="黑体" panose="02010609060101010101" pitchFamily="49" charset="-122"/>
            </a:endParaRPr>
          </a:p>
        </p:txBody>
      </p:sp>
      <p:sp>
        <p:nvSpPr>
          <p:cNvPr id="401414" name="AutoShape 6"/>
          <p:cNvSpPr/>
          <p:nvPr/>
        </p:nvSpPr>
        <p:spPr>
          <a:xfrm>
            <a:off x="1116013" y="3429000"/>
            <a:ext cx="647700" cy="144463"/>
          </a:xfrm>
          <a:prstGeom prst="rightArrow">
            <a:avLst>
              <a:gd name="adj1" fmla="val 50000"/>
              <a:gd name="adj2" fmla="val 112087"/>
            </a:avLst>
          </a:prstGeom>
          <a:solidFill>
            <a:schemeClr val="accent1"/>
          </a:solidFill>
          <a:ln w="19050" cap="flat" cmpd="sng">
            <a:solidFill>
              <a:schemeClr val="tx1"/>
            </a:solidFill>
            <a:prstDash val="solid"/>
            <a:miter/>
            <a:headEnd type="none" w="med" len="med"/>
            <a:tailEnd type="none" w="med" len="med"/>
          </a:ln>
        </p:spPr>
        <p:txBody>
          <a:bodyPr wrap="none" anchor="ctr"/>
          <a:lstStyle/>
          <a:p>
            <a:pPr lvl="0" eaLnBrk="1" hangingPunct="1"/>
            <a:endParaRPr lang="zh-CN" altLang="en-US" dirty="0">
              <a:latin typeface="Times New Roman" panose="02020603050405020304" pitchFamily="18" charset="0"/>
              <a:ea typeface="黑体" panose="02010609060101010101" pitchFamily="49" charset="-122"/>
            </a:endParaRPr>
          </a:p>
        </p:txBody>
      </p:sp>
      <p:graphicFrame>
        <p:nvGraphicFramePr>
          <p:cNvPr id="401415" name="Object 7"/>
          <p:cNvGraphicFramePr/>
          <p:nvPr/>
        </p:nvGraphicFramePr>
        <p:xfrm>
          <a:off x="2051050" y="3068638"/>
          <a:ext cx="6337300" cy="712787"/>
        </p:xfrm>
        <a:graphic>
          <a:graphicData uri="http://schemas.openxmlformats.org/presentationml/2006/ole">
            <mc:AlternateContent xmlns:mc="http://schemas.openxmlformats.org/markup-compatibility/2006">
              <mc:Choice xmlns:v="urn:schemas-microsoft-com:vml" Requires="v">
                <p:oleObj spid="_x0000_s47512" r:id="rId7" imgW="3134360" imgH="355600" progId="Equation.3">
                  <p:embed/>
                </p:oleObj>
              </mc:Choice>
              <mc:Fallback>
                <p:oleObj r:id="rId7" imgW="3134360" imgH="355600" progId="Equation.3">
                  <p:embed/>
                  <p:pic>
                    <p:nvPicPr>
                      <p:cNvPr id="0" name="图片 3280"/>
                      <p:cNvPicPr/>
                      <p:nvPr/>
                    </p:nvPicPr>
                    <p:blipFill>
                      <a:blip r:embed="rId8"/>
                      <a:stretch>
                        <a:fillRect/>
                      </a:stretch>
                    </p:blipFill>
                    <p:spPr>
                      <a:xfrm>
                        <a:off x="2051050" y="3068638"/>
                        <a:ext cx="6337300" cy="712787"/>
                      </a:xfrm>
                      <a:prstGeom prst="rect">
                        <a:avLst/>
                      </a:prstGeom>
                      <a:noFill/>
                      <a:ln w="38100">
                        <a:noFill/>
                        <a:miter/>
                      </a:ln>
                    </p:spPr>
                  </p:pic>
                </p:oleObj>
              </mc:Fallback>
            </mc:AlternateContent>
          </a:graphicData>
        </a:graphic>
      </p:graphicFrame>
      <p:graphicFrame>
        <p:nvGraphicFramePr>
          <p:cNvPr id="401416" name="Object 8"/>
          <p:cNvGraphicFramePr/>
          <p:nvPr/>
        </p:nvGraphicFramePr>
        <p:xfrm>
          <a:off x="5724525" y="1052513"/>
          <a:ext cx="3192463" cy="1911350"/>
        </p:xfrm>
        <a:graphic>
          <a:graphicData uri="http://schemas.openxmlformats.org/presentationml/2006/ole">
            <mc:AlternateContent xmlns:mc="http://schemas.openxmlformats.org/markup-compatibility/2006">
              <mc:Choice xmlns:v="urn:schemas-microsoft-com:vml" Requires="v">
                <p:oleObj spid="_x0000_s47513" r:id="rId9" imgW="3073400" imgH="1841500" progId="Visio.Drawing.11">
                  <p:embed/>
                </p:oleObj>
              </mc:Choice>
              <mc:Fallback>
                <p:oleObj r:id="rId9" imgW="3073400" imgH="1841500" progId="Visio.Drawing.11">
                  <p:embed/>
                  <p:pic>
                    <p:nvPicPr>
                      <p:cNvPr id="0" name="图片 3277"/>
                      <p:cNvPicPr/>
                      <p:nvPr/>
                    </p:nvPicPr>
                    <p:blipFill>
                      <a:blip r:embed="rId10"/>
                      <a:stretch>
                        <a:fillRect/>
                      </a:stretch>
                    </p:blipFill>
                    <p:spPr>
                      <a:xfrm>
                        <a:off x="5724525" y="1052513"/>
                        <a:ext cx="3192463" cy="1911350"/>
                      </a:xfrm>
                      <a:prstGeom prst="rect">
                        <a:avLst/>
                      </a:prstGeom>
                      <a:noFill/>
                      <a:ln w="38100">
                        <a:noFill/>
                        <a:miter/>
                      </a:ln>
                    </p:spPr>
                  </p:pic>
                </p:oleObj>
              </mc:Fallback>
            </mc:AlternateContent>
          </a:graphicData>
        </a:graphic>
      </p:graphicFrame>
      <p:sp>
        <p:nvSpPr>
          <p:cNvPr id="401417" name="Text Box 9"/>
          <p:cNvSpPr txBox="1"/>
          <p:nvPr/>
        </p:nvSpPr>
        <p:spPr>
          <a:xfrm>
            <a:off x="539750" y="4365625"/>
            <a:ext cx="5472113"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电容电流可以由电容电压求得</a:t>
            </a:r>
          </a:p>
        </p:txBody>
      </p:sp>
      <p:graphicFrame>
        <p:nvGraphicFramePr>
          <p:cNvPr id="401418" name="Object 10"/>
          <p:cNvGraphicFramePr/>
          <p:nvPr/>
        </p:nvGraphicFramePr>
        <p:xfrm>
          <a:off x="2268538" y="4941888"/>
          <a:ext cx="3965575" cy="868362"/>
        </p:xfrm>
        <a:graphic>
          <a:graphicData uri="http://schemas.openxmlformats.org/presentationml/2006/ole">
            <mc:AlternateContent xmlns:mc="http://schemas.openxmlformats.org/markup-compatibility/2006">
              <mc:Choice xmlns:v="urn:schemas-microsoft-com:vml" Requires="v">
                <p:oleObj spid="_x0000_s47514" name="Equation" r:id="rId11" imgW="1955165" imgH="431800" progId="Equation.DSMT4">
                  <p:embed/>
                </p:oleObj>
              </mc:Choice>
              <mc:Fallback>
                <p:oleObj name="Equation" r:id="rId11" imgW="1955165" imgH="431800" progId="Equation.DSMT4">
                  <p:embed/>
                  <p:pic>
                    <p:nvPicPr>
                      <p:cNvPr id="0" name="图片 3279"/>
                      <p:cNvPicPr/>
                      <p:nvPr/>
                    </p:nvPicPr>
                    <p:blipFill>
                      <a:blip r:embed="rId12"/>
                      <a:stretch>
                        <a:fillRect/>
                      </a:stretch>
                    </p:blipFill>
                    <p:spPr>
                      <a:xfrm>
                        <a:off x="2268538" y="4941888"/>
                        <a:ext cx="3965575" cy="868362"/>
                      </a:xfrm>
                      <a:prstGeom prst="rect">
                        <a:avLst/>
                      </a:prstGeom>
                      <a:noFill/>
                      <a:ln w="38100">
                        <a:noFill/>
                        <a:miter/>
                      </a:ln>
                    </p:spPr>
                  </p:pic>
                </p:oleObj>
              </mc:Fallback>
            </mc:AlternateContent>
          </a:graphicData>
        </a:graphic>
      </p:graphicFrame>
      <p:grpSp>
        <p:nvGrpSpPr>
          <p:cNvPr id="2" name="Group 11"/>
          <p:cNvGrpSpPr/>
          <p:nvPr/>
        </p:nvGrpSpPr>
        <p:grpSpPr>
          <a:xfrm>
            <a:off x="1116013" y="3789363"/>
            <a:ext cx="2376487" cy="544512"/>
            <a:chOff x="703" y="2387"/>
            <a:chExt cx="1497" cy="343"/>
          </a:xfrm>
        </p:grpSpPr>
        <p:sp>
          <p:nvSpPr>
            <p:cNvPr id="48144" name="Line 12"/>
            <p:cNvSpPr/>
            <p:nvPr/>
          </p:nvSpPr>
          <p:spPr>
            <a:xfrm>
              <a:off x="1837" y="2387"/>
              <a:ext cx="363" cy="0"/>
            </a:xfrm>
            <a:prstGeom prst="line">
              <a:avLst/>
            </a:prstGeom>
            <a:ln w="28575" cap="flat" cmpd="sng">
              <a:solidFill>
                <a:schemeClr val="tx1"/>
              </a:solidFill>
              <a:prstDash val="solid"/>
              <a:headEnd type="none" w="med" len="med"/>
              <a:tailEnd type="none" w="med" len="med"/>
            </a:ln>
          </p:spPr>
        </p:sp>
        <p:sp>
          <p:nvSpPr>
            <p:cNvPr id="48145" name="AutoShape 13"/>
            <p:cNvSpPr/>
            <p:nvPr/>
          </p:nvSpPr>
          <p:spPr>
            <a:xfrm>
              <a:off x="703" y="2432"/>
              <a:ext cx="1086" cy="298"/>
            </a:xfrm>
            <a:prstGeom prst="borderCallout1">
              <a:avLst>
                <a:gd name="adj1" fmla="val 24162"/>
                <a:gd name="adj2" fmla="val 104421"/>
                <a:gd name="adj3" fmla="val -15102"/>
                <a:gd name="adj4" fmla="val 116944"/>
              </a:avLst>
            </a:prstGeom>
            <a:solidFill>
              <a:srgbClr val="A6F4FC"/>
            </a:solidFill>
            <a:ln w="2857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稳态分量</a:t>
              </a:r>
            </a:p>
          </p:txBody>
        </p:sp>
      </p:grpSp>
      <p:grpSp>
        <p:nvGrpSpPr>
          <p:cNvPr id="3" name="Group 14"/>
          <p:cNvGrpSpPr/>
          <p:nvPr/>
        </p:nvGrpSpPr>
        <p:grpSpPr>
          <a:xfrm>
            <a:off x="3563938" y="3819525"/>
            <a:ext cx="2947987" cy="587375"/>
            <a:chOff x="2245" y="2406"/>
            <a:chExt cx="1857" cy="370"/>
          </a:xfrm>
        </p:grpSpPr>
        <p:sp>
          <p:nvSpPr>
            <p:cNvPr id="48142" name="Line 15"/>
            <p:cNvSpPr/>
            <p:nvPr/>
          </p:nvSpPr>
          <p:spPr>
            <a:xfrm>
              <a:off x="2245" y="2406"/>
              <a:ext cx="544" cy="0"/>
            </a:xfrm>
            <a:prstGeom prst="line">
              <a:avLst/>
            </a:prstGeom>
            <a:ln w="28575" cap="flat" cmpd="sng">
              <a:solidFill>
                <a:schemeClr val="tx1"/>
              </a:solidFill>
              <a:prstDash val="solid"/>
              <a:headEnd type="none" w="med" len="med"/>
              <a:tailEnd type="none" w="med" len="med"/>
            </a:ln>
          </p:spPr>
        </p:sp>
        <p:sp>
          <p:nvSpPr>
            <p:cNvPr id="48143" name="AutoShape 16"/>
            <p:cNvSpPr/>
            <p:nvPr/>
          </p:nvSpPr>
          <p:spPr>
            <a:xfrm>
              <a:off x="3016" y="2478"/>
              <a:ext cx="1086" cy="298"/>
            </a:xfrm>
            <a:prstGeom prst="borderCallout1">
              <a:avLst>
                <a:gd name="adj1" fmla="val 24162"/>
                <a:gd name="adj2" fmla="val -4421"/>
                <a:gd name="adj3" fmla="val -23491"/>
                <a:gd name="adj4" fmla="val -51199"/>
              </a:avLst>
            </a:prstGeom>
            <a:solidFill>
              <a:srgbClr val="A6F4FC"/>
            </a:solidFill>
            <a:ln w="2857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暂态分量</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01416"/>
                                        </p:tgtEl>
                                        <p:attrNameLst>
                                          <p:attrName>style.visibility</p:attrName>
                                        </p:attrNameLst>
                                      </p:cBhvr>
                                      <p:to>
                                        <p:strVal val="visible"/>
                                      </p:to>
                                    </p:set>
                                    <p:animEffect transition="in" filter="dissolve">
                                      <p:cBhvr>
                                        <p:cTn id="7" dur="500"/>
                                        <p:tgtEl>
                                          <p:spTgt spid="40141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01410"/>
                                        </p:tgtEl>
                                        <p:attrNameLst>
                                          <p:attrName>style.visibility</p:attrName>
                                        </p:attrNameLst>
                                      </p:cBhvr>
                                      <p:to>
                                        <p:strVal val="visible"/>
                                      </p:to>
                                    </p:set>
                                    <p:animEffect transition="in" filter="dissolve">
                                      <p:cBhvr>
                                        <p:cTn id="11" dur="1000"/>
                                        <p:tgtEl>
                                          <p:spTgt spid="401410"/>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401412"/>
                                        </p:tgtEl>
                                        <p:attrNameLst>
                                          <p:attrName>style.visibility</p:attrName>
                                        </p:attrNameLst>
                                      </p:cBhvr>
                                      <p:to>
                                        <p:strVal val="visible"/>
                                      </p:to>
                                    </p:set>
                                    <p:animEffect transition="in" filter="dissolve">
                                      <p:cBhvr>
                                        <p:cTn id="16" dur="500"/>
                                        <p:tgtEl>
                                          <p:spTgt spid="40141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01413"/>
                                        </p:tgtEl>
                                        <p:attrNameLst>
                                          <p:attrName>style.visibility</p:attrName>
                                        </p:attrNameLst>
                                      </p:cBhvr>
                                      <p:to>
                                        <p:strVal val="visible"/>
                                      </p:to>
                                    </p:set>
                                    <p:animEffect transition="in" filter="wipe(up)">
                                      <p:cBhvr>
                                        <p:cTn id="21" dur="500"/>
                                        <p:tgtEl>
                                          <p:spTgt spid="401413"/>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401414"/>
                                        </p:tgtEl>
                                        <p:attrNameLst>
                                          <p:attrName>style.visibility</p:attrName>
                                        </p:attrNameLst>
                                      </p:cBhvr>
                                      <p:to>
                                        <p:strVal val="visible"/>
                                      </p:to>
                                    </p:set>
                                    <p:animEffect transition="in" filter="wipe(left)">
                                      <p:cBhvr>
                                        <p:cTn id="25" dur="500"/>
                                        <p:tgtEl>
                                          <p:spTgt spid="401414"/>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401415"/>
                                        </p:tgtEl>
                                        <p:attrNameLst>
                                          <p:attrName>style.visibility</p:attrName>
                                        </p:attrNameLst>
                                      </p:cBhvr>
                                      <p:to>
                                        <p:strVal val="visible"/>
                                      </p:to>
                                    </p:set>
                                    <p:animEffect transition="in" filter="wipe(left)">
                                      <p:cBhvr>
                                        <p:cTn id="29" dur="500"/>
                                        <p:tgtEl>
                                          <p:spTgt spid="4014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01417"/>
                                        </p:tgtEl>
                                        <p:attrNameLst>
                                          <p:attrName>style.visibility</p:attrName>
                                        </p:attrNameLst>
                                      </p:cBhvr>
                                      <p:to>
                                        <p:strVal val="visible"/>
                                      </p:to>
                                    </p:set>
                                    <p:animEffect transition="in" filter="wipe(left)">
                                      <p:cBhvr>
                                        <p:cTn id="44" dur="500"/>
                                        <p:tgtEl>
                                          <p:spTgt spid="401417"/>
                                        </p:tgtEl>
                                      </p:cBhvr>
                                    </p:animEffect>
                                  </p:childTnLst>
                                </p:cTn>
                              </p:par>
                            </p:childTnLst>
                          </p:cTn>
                        </p:par>
                        <p:par>
                          <p:cTn id="45" fill="hold">
                            <p:stCondLst>
                              <p:cond delay="500"/>
                            </p:stCondLst>
                            <p:childTnLst>
                              <p:par>
                                <p:cTn id="46" presetID="9" presetClass="entr" presetSubtype="0" fill="hold" nodeType="afterEffect">
                                  <p:stCondLst>
                                    <p:cond delay="0"/>
                                  </p:stCondLst>
                                  <p:childTnLst>
                                    <p:set>
                                      <p:cBhvr>
                                        <p:cTn id="47" dur="1" fill="hold">
                                          <p:stCondLst>
                                            <p:cond delay="0"/>
                                          </p:stCondLst>
                                        </p:cTn>
                                        <p:tgtEl>
                                          <p:spTgt spid="401418"/>
                                        </p:tgtEl>
                                        <p:attrNameLst>
                                          <p:attrName>style.visibility</p:attrName>
                                        </p:attrNameLst>
                                      </p:cBhvr>
                                      <p:to>
                                        <p:strVal val="visible"/>
                                      </p:to>
                                    </p:set>
                                    <p:animEffect transition="in" filter="dissolve">
                                      <p:cBhvr>
                                        <p:cTn id="48" dur="500"/>
                                        <p:tgtEl>
                                          <p:spTgt spid="401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413" grpId="0" animBg="1"/>
      <p:bldP spid="401414" grpId="0" animBg="1"/>
      <p:bldP spid="4014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56</a:t>
            </a:fld>
            <a:endParaRPr lang="zh-CN" altLang="en-US" sz="1600" b="1" dirty="0">
              <a:solidFill>
                <a:srgbClr val="FFFF00"/>
              </a:solidFill>
              <a:ea typeface="宋体" panose="02010600030101010101" pitchFamily="2" charset="-122"/>
            </a:endParaRPr>
          </a:p>
        </p:txBody>
      </p:sp>
      <p:sp>
        <p:nvSpPr>
          <p:cNvPr id="402434" name="Rectangle 2"/>
          <p:cNvSpPr/>
          <p:nvPr/>
        </p:nvSpPr>
        <p:spPr>
          <a:xfrm>
            <a:off x="212484" y="6236516"/>
            <a:ext cx="4435475" cy="457200"/>
          </a:xfrm>
          <a:prstGeom prst="rect">
            <a:avLst/>
          </a:prstGeom>
          <a:noFill/>
          <a:ln w="9525">
            <a:noFill/>
          </a:ln>
        </p:spPr>
        <p:txBody>
          <a:bodyPr wrap="none" anchor="ctr">
            <a:spAutoFit/>
          </a:bodyPr>
          <a:lstStyle/>
          <a:p>
            <a:pPr lvl="0" algn="ctr" eaLnBrk="1" hangingPunct="1"/>
            <a:r>
              <a:rPr lang="zh-CN" altLang="en-US" dirty="0">
                <a:latin typeface="Times New Roman" panose="02020603050405020304" pitchFamily="18" charset="0"/>
                <a:ea typeface="黑体" panose="02010609060101010101" pitchFamily="49" charset="-122"/>
              </a:rPr>
              <a:t>图</a:t>
            </a:r>
            <a:r>
              <a:rPr lang="en-US" altLang="zh-CN" b="1" dirty="0">
                <a:latin typeface="Times New Roman" panose="02020603050405020304" pitchFamily="18" charset="0"/>
                <a:ea typeface="黑体" panose="02010609060101010101" pitchFamily="49" charset="-122"/>
              </a:rPr>
              <a:t>2</a:t>
            </a:r>
            <a:r>
              <a:rPr lang="zh-CN" altLang="en-US"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RC</a:t>
            </a:r>
            <a:r>
              <a:rPr lang="zh-CN" altLang="en-US" dirty="0">
                <a:latin typeface="Times New Roman" panose="02020603050405020304" pitchFamily="18" charset="0"/>
                <a:ea typeface="黑体" panose="02010609060101010101" pitchFamily="49" charset="-122"/>
              </a:rPr>
              <a:t>电路的零状态响应曲线</a:t>
            </a:r>
          </a:p>
        </p:txBody>
      </p:sp>
      <p:sp>
        <p:nvSpPr>
          <p:cNvPr id="49159" name="Rectangle 3"/>
          <p:cNvSpPr/>
          <p:nvPr/>
        </p:nvSpPr>
        <p:spPr>
          <a:xfrm>
            <a:off x="538956" y="320386"/>
            <a:ext cx="6192838" cy="720725"/>
          </a:xfrm>
          <a:prstGeom prst="rect">
            <a:avLst/>
          </a:prstGeom>
          <a:noFill/>
          <a:ln w="9525">
            <a:noFill/>
          </a:ln>
        </p:spPr>
        <p:txBody>
          <a:bodyPr anchor="ctr"/>
          <a:lstStyle/>
          <a:p>
            <a:pPr lvl="0" eaLnBrk="0" hangingPunct="0"/>
            <a:r>
              <a:rPr lang="en-US" altLang="zh-CN" sz="3600" dirty="0"/>
              <a:t>3.4.1</a:t>
            </a:r>
            <a:r>
              <a:rPr lang="zh-CN" altLang="en-US" sz="3600" dirty="0"/>
              <a:t> </a:t>
            </a:r>
            <a:r>
              <a:rPr lang="en-US" altLang="zh-CN" sz="3600" dirty="0" smtClean="0">
                <a:solidFill>
                  <a:srgbClr val="FF0000"/>
                </a:solidFill>
                <a:latin typeface="Times New Roman" panose="02020603050405020304" pitchFamily="18" charset="0"/>
                <a:ea typeface="黑体" panose="02010609060101010101" pitchFamily="49" charset="-122"/>
              </a:rPr>
              <a:t>RC</a:t>
            </a:r>
            <a:r>
              <a:rPr lang="zh-CN" altLang="en-US" sz="3600" dirty="0">
                <a:solidFill>
                  <a:srgbClr val="FF0000"/>
                </a:solidFill>
                <a:latin typeface="Times New Roman" panose="02020603050405020304" pitchFamily="18" charset="0"/>
                <a:ea typeface="黑体" panose="02010609060101010101" pitchFamily="49" charset="-122"/>
              </a:rPr>
              <a:t>电路的零状态响应</a:t>
            </a:r>
          </a:p>
        </p:txBody>
      </p:sp>
      <p:graphicFrame>
        <p:nvGraphicFramePr>
          <p:cNvPr id="402436" name="Object 4"/>
          <p:cNvGraphicFramePr/>
          <p:nvPr>
            <p:extLst>
              <p:ext uri="{D42A27DB-BD31-4B8C-83A1-F6EECF244321}">
                <p14:modId xmlns:p14="http://schemas.microsoft.com/office/powerpoint/2010/main" val="1160800222"/>
              </p:ext>
            </p:extLst>
          </p:nvPr>
        </p:nvGraphicFramePr>
        <p:xfrm>
          <a:off x="565862" y="1016409"/>
          <a:ext cx="2462213" cy="712787"/>
        </p:xfrm>
        <a:graphic>
          <a:graphicData uri="http://schemas.openxmlformats.org/presentationml/2006/ole">
            <mc:AlternateContent xmlns:mc="http://schemas.openxmlformats.org/markup-compatibility/2006">
              <mc:Choice xmlns:v="urn:schemas-microsoft-com:vml" Requires="v">
                <p:oleObj spid="_x0000_s48347" r:id="rId3" imgW="1217930" imgH="355600" progId="Equation.3">
                  <p:embed/>
                </p:oleObj>
              </mc:Choice>
              <mc:Fallback>
                <p:oleObj r:id="rId3" imgW="1217930" imgH="355600" progId="Equation.3">
                  <p:embed/>
                  <p:pic>
                    <p:nvPicPr>
                      <p:cNvPr id="0" name="图片 3286"/>
                      <p:cNvPicPr/>
                      <p:nvPr/>
                    </p:nvPicPr>
                    <p:blipFill>
                      <a:blip r:embed="rId4"/>
                      <a:stretch>
                        <a:fillRect/>
                      </a:stretch>
                    </p:blipFill>
                    <p:spPr>
                      <a:xfrm>
                        <a:off x="565862" y="1016409"/>
                        <a:ext cx="2462213" cy="712787"/>
                      </a:xfrm>
                      <a:prstGeom prst="rect">
                        <a:avLst/>
                      </a:prstGeom>
                      <a:noFill/>
                      <a:ln w="38100">
                        <a:noFill/>
                        <a:miter/>
                      </a:ln>
                    </p:spPr>
                  </p:pic>
                </p:oleObj>
              </mc:Fallback>
            </mc:AlternateContent>
          </a:graphicData>
        </a:graphic>
      </p:graphicFrame>
      <p:graphicFrame>
        <p:nvGraphicFramePr>
          <p:cNvPr id="402437" name="Object 5"/>
          <p:cNvGraphicFramePr/>
          <p:nvPr>
            <p:extLst>
              <p:ext uri="{D42A27DB-BD31-4B8C-83A1-F6EECF244321}">
                <p14:modId xmlns:p14="http://schemas.microsoft.com/office/powerpoint/2010/main" val="1917159131"/>
              </p:ext>
            </p:extLst>
          </p:nvPr>
        </p:nvGraphicFramePr>
        <p:xfrm>
          <a:off x="3136093" y="1016973"/>
          <a:ext cx="1828800" cy="868362"/>
        </p:xfrm>
        <a:graphic>
          <a:graphicData uri="http://schemas.openxmlformats.org/presentationml/2006/ole">
            <mc:AlternateContent xmlns:mc="http://schemas.openxmlformats.org/markup-compatibility/2006">
              <mc:Choice xmlns:v="urn:schemas-microsoft-com:vml" Requires="v">
                <p:oleObj spid="_x0000_s48348" r:id="rId5" imgW="901065" imgH="431800" progId="Equation.3">
                  <p:embed/>
                </p:oleObj>
              </mc:Choice>
              <mc:Fallback>
                <p:oleObj r:id="rId5" imgW="901065" imgH="431800" progId="Equation.3">
                  <p:embed/>
                  <p:pic>
                    <p:nvPicPr>
                      <p:cNvPr id="0" name="图片 3289"/>
                      <p:cNvPicPr/>
                      <p:nvPr/>
                    </p:nvPicPr>
                    <p:blipFill>
                      <a:blip r:embed="rId6"/>
                      <a:stretch>
                        <a:fillRect/>
                      </a:stretch>
                    </p:blipFill>
                    <p:spPr>
                      <a:xfrm>
                        <a:off x="3136093" y="1016973"/>
                        <a:ext cx="1828800" cy="868362"/>
                      </a:xfrm>
                      <a:prstGeom prst="rect">
                        <a:avLst/>
                      </a:prstGeom>
                      <a:noFill/>
                      <a:ln w="38100">
                        <a:noFill/>
                        <a:miter/>
                      </a:ln>
                    </p:spPr>
                  </p:pic>
                </p:oleObj>
              </mc:Fallback>
            </mc:AlternateContent>
          </a:graphicData>
        </a:graphic>
      </p:graphicFrame>
      <p:sp>
        <p:nvSpPr>
          <p:cNvPr id="402439" name="Text Box 7"/>
          <p:cNvSpPr txBox="1"/>
          <p:nvPr/>
        </p:nvSpPr>
        <p:spPr>
          <a:xfrm>
            <a:off x="4500563" y="1773238"/>
            <a:ext cx="4392612" cy="1187450"/>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(1) </a:t>
            </a:r>
            <a:r>
              <a:rPr lang="zh-CN" altLang="en-US" dirty="0">
                <a:latin typeface="Times New Roman" panose="02020603050405020304" pitchFamily="18" charset="0"/>
                <a:ea typeface="黑体" panose="02010609060101010101" pitchFamily="49" charset="-122"/>
              </a:rPr>
              <a:t>电容电压</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连续，电流</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跃变。在</a:t>
            </a:r>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&gt;0</a:t>
            </a:r>
            <a:r>
              <a:rPr lang="zh-CN" altLang="en-US" dirty="0">
                <a:latin typeface="Times New Roman" panose="02020603050405020304" pitchFamily="18" charset="0"/>
                <a:ea typeface="黑体" panose="02010609060101010101" pitchFamily="49" charset="-122"/>
              </a:rPr>
              <a:t>时，电压、电流随时间按同一指数规律变化。</a:t>
            </a:r>
          </a:p>
        </p:txBody>
      </p:sp>
      <p:sp>
        <p:nvSpPr>
          <p:cNvPr id="402440" name="Text Box 8"/>
          <p:cNvSpPr txBox="1"/>
          <p:nvPr/>
        </p:nvSpPr>
        <p:spPr>
          <a:xfrm>
            <a:off x="4572000" y="3213100"/>
            <a:ext cx="4392613" cy="1187450"/>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(2) </a:t>
            </a:r>
            <a:r>
              <a:rPr lang="zh-CN" altLang="en-US" dirty="0">
                <a:latin typeface="Times New Roman" panose="02020603050405020304" pitchFamily="18" charset="0"/>
                <a:ea typeface="黑体" panose="02010609060101010101" pitchFamily="49" charset="-122"/>
              </a:rPr>
              <a:t>电容电压由两部分组成：稳态响应分量</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也称强制分量</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暂态响应分量</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也称自由分量</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 </a:t>
            </a:r>
          </a:p>
        </p:txBody>
      </p:sp>
      <p:sp>
        <p:nvSpPr>
          <p:cNvPr id="402441" name="Text Box 9"/>
          <p:cNvSpPr txBox="1"/>
          <p:nvPr/>
        </p:nvSpPr>
        <p:spPr>
          <a:xfrm>
            <a:off x="4643438" y="4508500"/>
            <a:ext cx="4176712" cy="1187450"/>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(3) </a:t>
            </a:r>
            <a:r>
              <a:rPr lang="zh-CN" altLang="en-US" dirty="0">
                <a:latin typeface="Times New Roman" panose="02020603050405020304" pitchFamily="18" charset="0"/>
                <a:ea typeface="黑体" panose="02010609060101010101" pitchFamily="49" charset="-122"/>
              </a:rPr>
              <a:t>响应与激励成比例关系，响应与多个外加激励成线性关系</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可叠加</a:t>
            </a:r>
            <a:r>
              <a:rPr lang="en-US" altLang="zh-CN" dirty="0">
                <a:latin typeface="Times New Roman" panose="02020603050405020304" pitchFamily="18" charset="0"/>
                <a:ea typeface="黑体" panose="02010609060101010101" pitchFamily="49" charset="-122"/>
              </a:rPr>
              <a:t>) </a:t>
            </a:r>
            <a:endParaRPr lang="zh-CN" altLang="en-US" dirty="0">
              <a:latin typeface="Times New Roman" panose="02020603050405020304" pitchFamily="18" charset="0"/>
              <a:ea typeface="黑体" panose="02010609060101010101" pitchFamily="49" charset="-122"/>
            </a:endParaRPr>
          </a:p>
        </p:txBody>
      </p:sp>
      <p:sp>
        <p:nvSpPr>
          <p:cNvPr id="402442" name="Text Box 10"/>
          <p:cNvSpPr txBox="1"/>
          <p:nvPr/>
        </p:nvSpPr>
        <p:spPr>
          <a:xfrm>
            <a:off x="4628225" y="6236517"/>
            <a:ext cx="32321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是一个电容充电的过程</a:t>
            </a:r>
          </a:p>
        </p:txBody>
      </p:sp>
      <p:sp>
        <p:nvSpPr>
          <p:cNvPr id="12" name="Arc 15"/>
          <p:cNvSpPr>
            <a:spLocks/>
          </p:cNvSpPr>
          <p:nvPr/>
        </p:nvSpPr>
        <p:spPr bwMode="auto">
          <a:xfrm rot="16422890">
            <a:off x="1579000" y="2695836"/>
            <a:ext cx="1802232" cy="2438959"/>
          </a:xfrm>
          <a:custGeom>
            <a:avLst/>
            <a:gdLst>
              <a:gd name="G0" fmla="+- 0 0 0"/>
              <a:gd name="G1" fmla="+- 21600 0 0"/>
              <a:gd name="G2" fmla="+- 21600 0 0"/>
              <a:gd name="T0" fmla="*/ 0 w 21294"/>
              <a:gd name="T1" fmla="*/ 0 h 21600"/>
              <a:gd name="T2" fmla="*/ 21294 w 21294"/>
              <a:gd name="T3" fmla="*/ 17978 h 21600"/>
              <a:gd name="T4" fmla="*/ 0 w 21294"/>
              <a:gd name="T5" fmla="*/ 21600 h 21600"/>
            </a:gdLst>
            <a:ahLst/>
            <a:cxnLst>
              <a:cxn ang="0">
                <a:pos x="T0" y="T1"/>
              </a:cxn>
              <a:cxn ang="0">
                <a:pos x="T2" y="T3"/>
              </a:cxn>
              <a:cxn ang="0">
                <a:pos x="T4" y="T5"/>
              </a:cxn>
            </a:cxnLst>
            <a:rect l="0" t="0" r="r" b="b"/>
            <a:pathLst>
              <a:path w="21294" h="21600" fill="none" extrusionOk="0">
                <a:moveTo>
                  <a:pt x="-1" y="0"/>
                </a:moveTo>
                <a:cubicBezTo>
                  <a:pt x="10531" y="0"/>
                  <a:pt x="19528" y="7595"/>
                  <a:pt x="21294" y="17977"/>
                </a:cubicBezTo>
              </a:path>
              <a:path w="21294" h="21600" stroke="0" extrusionOk="0">
                <a:moveTo>
                  <a:pt x="-1" y="0"/>
                </a:moveTo>
                <a:cubicBezTo>
                  <a:pt x="10531" y="0"/>
                  <a:pt x="19528" y="7595"/>
                  <a:pt x="21294" y="17977"/>
                </a:cubicBezTo>
                <a:lnTo>
                  <a:pt x="0" y="21600"/>
                </a:lnTo>
                <a:close/>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3" name="Group 12"/>
          <p:cNvGrpSpPr>
            <a:grpSpLocks/>
          </p:cNvGrpSpPr>
          <p:nvPr/>
        </p:nvGrpSpPr>
        <p:grpSpPr bwMode="auto">
          <a:xfrm>
            <a:off x="385947" y="2338595"/>
            <a:ext cx="3860949" cy="3897922"/>
            <a:chOff x="6420" y="631"/>
            <a:chExt cx="2780" cy="3859"/>
          </a:xfrm>
        </p:grpSpPr>
        <p:sp>
          <p:nvSpPr>
            <p:cNvPr id="14" name="AutoShape 14"/>
            <p:cNvSpPr>
              <a:spLocks noChangeShapeType="1"/>
            </p:cNvSpPr>
            <p:nvPr/>
          </p:nvSpPr>
          <p:spPr bwMode="auto">
            <a:xfrm>
              <a:off x="6420" y="3004"/>
              <a:ext cx="2780" cy="0"/>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AutoShape 13"/>
            <p:cNvSpPr>
              <a:spLocks noChangeShapeType="1"/>
            </p:cNvSpPr>
            <p:nvPr/>
          </p:nvSpPr>
          <p:spPr bwMode="auto">
            <a:xfrm flipV="1">
              <a:off x="6990" y="631"/>
              <a:ext cx="33" cy="3859"/>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Arc 11"/>
          <p:cNvSpPr>
            <a:spLocks/>
          </p:cNvSpPr>
          <p:nvPr/>
        </p:nvSpPr>
        <p:spPr bwMode="auto">
          <a:xfrm rot="8689437">
            <a:off x="1744122" y="2846108"/>
            <a:ext cx="1169581" cy="2178485"/>
          </a:xfrm>
          <a:custGeom>
            <a:avLst/>
            <a:gdLst>
              <a:gd name="G0" fmla="+- 0 0 0"/>
              <a:gd name="G1" fmla="+- 21137 0 0"/>
              <a:gd name="G2" fmla="+- 21600 0 0"/>
              <a:gd name="T0" fmla="*/ 4447 w 21600"/>
              <a:gd name="T1" fmla="*/ 0 h 22749"/>
              <a:gd name="T2" fmla="*/ 21540 w 21600"/>
              <a:gd name="T3" fmla="*/ 22749 h 22749"/>
              <a:gd name="T4" fmla="*/ 0 w 21600"/>
              <a:gd name="T5" fmla="*/ 21137 h 22749"/>
            </a:gdLst>
            <a:ahLst/>
            <a:cxnLst>
              <a:cxn ang="0">
                <a:pos x="T0" y="T1"/>
              </a:cxn>
              <a:cxn ang="0">
                <a:pos x="T2" y="T3"/>
              </a:cxn>
              <a:cxn ang="0">
                <a:pos x="T4" y="T5"/>
              </a:cxn>
            </a:cxnLst>
            <a:rect l="0" t="0" r="r" b="b"/>
            <a:pathLst>
              <a:path w="21600" h="22749" fill="none" extrusionOk="0">
                <a:moveTo>
                  <a:pt x="4447" y="-1"/>
                </a:moveTo>
                <a:cubicBezTo>
                  <a:pt x="14443" y="2102"/>
                  <a:pt x="21600" y="10921"/>
                  <a:pt x="21600" y="21137"/>
                </a:cubicBezTo>
                <a:cubicBezTo>
                  <a:pt x="21600" y="21674"/>
                  <a:pt x="21579" y="22212"/>
                  <a:pt x="21539" y="22748"/>
                </a:cubicBezTo>
              </a:path>
              <a:path w="21600" h="22749" stroke="0" extrusionOk="0">
                <a:moveTo>
                  <a:pt x="4447" y="-1"/>
                </a:moveTo>
                <a:cubicBezTo>
                  <a:pt x="14443" y="2102"/>
                  <a:pt x="21600" y="10921"/>
                  <a:pt x="21600" y="21137"/>
                </a:cubicBezTo>
                <a:cubicBezTo>
                  <a:pt x="21600" y="21674"/>
                  <a:pt x="21579" y="22212"/>
                  <a:pt x="21539" y="22748"/>
                </a:cubicBezTo>
                <a:lnTo>
                  <a:pt x="0" y="21137"/>
                </a:lnTo>
                <a:close/>
              </a:path>
            </a:pathLst>
          </a:custGeom>
          <a:noFill/>
          <a:ln w="38100">
            <a:solidFill>
              <a:srgbClr val="0070C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AutoShape 10"/>
          <p:cNvSpPr>
            <a:spLocks noChangeShapeType="1"/>
          </p:cNvSpPr>
          <p:nvPr/>
        </p:nvSpPr>
        <p:spPr bwMode="auto">
          <a:xfrm flipV="1">
            <a:off x="1195936" y="2868520"/>
            <a:ext cx="2618913" cy="45719"/>
          </a:xfrm>
          <a:prstGeom prst="straightConnector1">
            <a:avLst/>
          </a:prstGeom>
          <a:noFill/>
          <a:ln w="9525">
            <a:solidFill>
              <a:srgbClr val="000000"/>
            </a:solidFill>
            <a:prstDash val="dash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rc 9"/>
          <p:cNvSpPr>
            <a:spLocks/>
          </p:cNvSpPr>
          <p:nvPr/>
        </p:nvSpPr>
        <p:spPr bwMode="auto">
          <a:xfrm flipH="1">
            <a:off x="1178277" y="4826165"/>
            <a:ext cx="2304089" cy="125473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rgbClr val="000000"/>
            </a:solidFill>
            <a:prstDash val="dashDot"/>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Text Box 8"/>
          <p:cNvSpPr txBox="1">
            <a:spLocks noChangeArrowheads="1"/>
          </p:cNvSpPr>
          <p:nvPr/>
        </p:nvSpPr>
        <p:spPr bwMode="auto">
          <a:xfrm>
            <a:off x="3796493" y="4735529"/>
            <a:ext cx="254000" cy="36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t</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0" name="Text Box 7"/>
          <p:cNvSpPr txBox="1">
            <a:spLocks noChangeArrowheads="1"/>
          </p:cNvSpPr>
          <p:nvPr/>
        </p:nvSpPr>
        <p:spPr bwMode="auto">
          <a:xfrm>
            <a:off x="757101" y="2117576"/>
            <a:ext cx="8255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1"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u</a:t>
            </a:r>
            <a:r>
              <a:rPr kumimoji="0" lang="en-US" altLang="zh-CN" sz="2000" b="1" i="0" u="none" strike="noStrike" cap="none" normalizeH="0" baseline="-30000" dirty="0" err="1" smtClean="0">
                <a:ln>
                  <a:noFill/>
                </a:ln>
                <a:solidFill>
                  <a:schemeClr val="tx1"/>
                </a:solidFill>
                <a:effectLst/>
                <a:latin typeface="Calibri" pitchFamily="34" charset="0"/>
                <a:ea typeface="宋体" pitchFamily="2" charset="-122"/>
                <a:cs typeface="Times New Roman" pitchFamily="18" charset="0"/>
              </a:rPr>
              <a:t>c,</a:t>
            </a:r>
            <a:r>
              <a:rPr kumimoji="0" lang="en-US" altLang="zh-CN" sz="2000" b="1" i="1"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i</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1" name="Text Box 6"/>
          <p:cNvSpPr txBox="1">
            <a:spLocks noChangeArrowheads="1"/>
          </p:cNvSpPr>
          <p:nvPr/>
        </p:nvSpPr>
        <p:spPr bwMode="auto">
          <a:xfrm>
            <a:off x="565862" y="2570997"/>
            <a:ext cx="657549" cy="569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Us</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2" name="Text Box 5"/>
          <p:cNvSpPr txBox="1">
            <a:spLocks noChangeArrowheads="1"/>
          </p:cNvSpPr>
          <p:nvPr/>
        </p:nvSpPr>
        <p:spPr bwMode="auto">
          <a:xfrm>
            <a:off x="502481" y="3121411"/>
            <a:ext cx="930119" cy="76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1" u="none" strike="noStrike" cap="none" normalizeH="0" baseline="0" dirty="0" smtClean="0">
                <a:ln>
                  <a:noFill/>
                </a:ln>
                <a:solidFill>
                  <a:schemeClr val="tx1"/>
                </a:solidFill>
                <a:effectLst/>
                <a:ea typeface="宋体" pitchFamily="2" charset="-122"/>
                <a:cs typeface="Times New Roman" pitchFamily="18" charset="0"/>
              </a:rPr>
              <a:t>U</a:t>
            </a:r>
            <a:r>
              <a:rPr kumimoji="0" lang="en-US" altLang="zh-CN" sz="2000" b="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s/</a:t>
            </a:r>
            <a:r>
              <a:rPr kumimoji="0" lang="en-US" altLang="zh-CN" sz="2000" b="0" i="1" u="none" strike="noStrike" cap="none" normalizeH="0" baseline="0" dirty="0" smtClean="0">
                <a:ln>
                  <a:noFill/>
                </a:ln>
                <a:solidFill>
                  <a:schemeClr val="tx1"/>
                </a:solidFill>
                <a:effectLst/>
                <a:ea typeface="宋体" pitchFamily="2" charset="-122"/>
                <a:cs typeface="Times New Roman" pitchFamily="18" charset="0"/>
              </a:rPr>
              <a:t>R</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3" name="Text Box 4"/>
          <p:cNvSpPr txBox="1">
            <a:spLocks noChangeArrowheads="1"/>
          </p:cNvSpPr>
          <p:nvPr/>
        </p:nvSpPr>
        <p:spPr bwMode="auto">
          <a:xfrm>
            <a:off x="2061922" y="4044777"/>
            <a:ext cx="736600" cy="591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err="1" smtClean="0">
                <a:ln>
                  <a:noFill/>
                </a:ln>
                <a:solidFill>
                  <a:schemeClr val="tx1"/>
                </a:solidFill>
                <a:effectLst/>
                <a:latin typeface="+mn-lt"/>
                <a:ea typeface="宋体" pitchFamily="2" charset="-122"/>
                <a:cs typeface="Times New Roman" pitchFamily="18" charset="0"/>
              </a:rPr>
              <a:t>i</a:t>
            </a:r>
            <a:endParaRPr kumimoji="0" lang="en-US" altLang="zh-CN" sz="2000" b="0" i="0" u="none" strike="noStrike" cap="none" normalizeH="0" baseline="0" dirty="0" smtClean="0">
              <a:ln>
                <a:noFill/>
              </a:ln>
              <a:solidFill>
                <a:schemeClr val="tx1"/>
              </a:solidFill>
              <a:effectLst/>
              <a:latin typeface="+mn-lt"/>
              <a:ea typeface="宋体" pitchFamily="2" charset="-122"/>
              <a:cs typeface="宋体" pitchFamily="2" charset="-122"/>
            </a:endParaRPr>
          </a:p>
        </p:txBody>
      </p:sp>
      <p:sp>
        <p:nvSpPr>
          <p:cNvPr id="24" name="Text Box 3"/>
          <p:cNvSpPr txBox="1">
            <a:spLocks noChangeArrowheads="1"/>
          </p:cNvSpPr>
          <p:nvPr/>
        </p:nvSpPr>
        <p:spPr bwMode="auto">
          <a:xfrm>
            <a:off x="536315" y="5850581"/>
            <a:ext cx="1336998" cy="771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-Us</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Text Box 2"/>
          <p:cNvSpPr txBox="1">
            <a:spLocks noChangeArrowheads="1"/>
          </p:cNvSpPr>
          <p:nvPr/>
        </p:nvSpPr>
        <p:spPr bwMode="auto">
          <a:xfrm>
            <a:off x="2034567" y="2456929"/>
            <a:ext cx="2015926" cy="404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稳态分量</a:t>
            </a:r>
            <a:r>
              <a:rPr kumimoji="0" lang="en-US" altLang="zh-CN" sz="2000" b="1" i="1"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u</a:t>
            </a:r>
            <a:r>
              <a:rPr kumimoji="0" lang="en-US" altLang="zh-CN" sz="2000" b="1" i="0" u="none" strike="noStrike" cap="none" normalizeH="0" baseline="-30000" dirty="0" err="1" smtClean="0">
                <a:ln>
                  <a:noFill/>
                </a:ln>
                <a:solidFill>
                  <a:schemeClr val="tx1"/>
                </a:solidFill>
                <a:effectLst/>
                <a:latin typeface="Calibri" pitchFamily="34" charset="0"/>
                <a:ea typeface="宋体" pitchFamily="2" charset="-122"/>
                <a:cs typeface="Times New Roman" pitchFamily="18" charset="0"/>
              </a:rPr>
              <a:t>c</a:t>
            </a:r>
            <a:r>
              <a:rPr kumimoji="0" lang="en-US" altLang="zh-CN" sz="2000" b="1" i="0" u="none" strike="noStrike" cap="none" normalizeH="0" baseline="30000" dirty="0" smtClean="0">
                <a:ln>
                  <a:noFill/>
                </a:ln>
                <a:solidFill>
                  <a:schemeClr val="tx1"/>
                </a:solidFill>
                <a:effectLst/>
                <a:latin typeface="Calibri" pitchFamily="34" charset="0"/>
                <a:ea typeface="宋体" pitchFamily="2"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6" name="Text Box 1"/>
          <p:cNvSpPr txBox="1">
            <a:spLocks noChangeArrowheads="1"/>
          </p:cNvSpPr>
          <p:nvPr/>
        </p:nvSpPr>
        <p:spPr bwMode="auto">
          <a:xfrm>
            <a:off x="1783940" y="5453534"/>
            <a:ext cx="2266553"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暂稳态量</a:t>
            </a:r>
            <a:r>
              <a:rPr kumimoji="0" lang="en-US" altLang="zh-CN" sz="1800" b="1" i="1" u="none" strike="noStrike" cap="none" normalizeH="0" baseline="0" dirty="0" err="1" smtClean="0">
                <a:ln>
                  <a:noFill/>
                </a:ln>
                <a:solidFill>
                  <a:schemeClr val="tx1"/>
                </a:solidFill>
                <a:effectLst/>
                <a:latin typeface="Calibri" pitchFamily="34" charset="0"/>
                <a:ea typeface="宋体" pitchFamily="2" charset="-122"/>
                <a:cs typeface="Times New Roman" pitchFamily="18" charset="0"/>
              </a:rPr>
              <a:t>u</a:t>
            </a:r>
            <a:r>
              <a:rPr kumimoji="0" lang="en-US" altLang="zh-CN" sz="1800" b="1" i="0" u="none" strike="noStrike" cap="none" normalizeH="0" baseline="-30000" dirty="0" err="1" smtClean="0">
                <a:ln>
                  <a:noFill/>
                </a:ln>
                <a:solidFill>
                  <a:schemeClr val="tx1"/>
                </a:solidFill>
                <a:effectLst/>
                <a:latin typeface="Calibri" pitchFamily="34" charset="0"/>
                <a:ea typeface="宋体" pitchFamily="2" charset="-122"/>
                <a:cs typeface="Times New Roman" pitchFamily="18" charset="0"/>
              </a:rPr>
              <a:t>c</a:t>
            </a:r>
            <a:r>
              <a:rPr kumimoji="0" lang="en-US" altLang="zh-CN" sz="1800" b="1" i="0" u="none" strike="noStrike" cap="none" normalizeH="0" baseline="30000" dirty="0" smtClean="0">
                <a:ln>
                  <a:noFill/>
                </a:ln>
                <a:solidFill>
                  <a:schemeClr val="tx1"/>
                </a:solidFill>
                <a:effectLst/>
                <a:latin typeface="Calibri" pitchFamily="34" charset="0"/>
                <a:ea typeface="宋体" pitchFamily="2" charset="-122"/>
                <a:cs typeface="Times New Roman" pitchFamily="18" charset="0"/>
              </a:rPr>
              <a:t>’’</a:t>
            </a:r>
            <a:endParaRPr kumimoji="0" lang="en-US" altLang="zh-CN" sz="18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cxnSp>
        <p:nvCxnSpPr>
          <p:cNvPr id="3" name="直接连接符 2"/>
          <p:cNvCxnSpPr/>
          <p:nvPr/>
        </p:nvCxnSpPr>
        <p:spPr>
          <a:xfrm>
            <a:off x="149931" y="4735529"/>
            <a:ext cx="102764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02436"/>
                                        </p:tgtEl>
                                        <p:attrNameLst>
                                          <p:attrName>style.visibility</p:attrName>
                                        </p:attrNameLst>
                                      </p:cBhvr>
                                      <p:to>
                                        <p:strVal val="visible"/>
                                      </p:to>
                                    </p:set>
                                    <p:animEffect transition="in" filter="dissolve">
                                      <p:cBhvr>
                                        <p:cTn id="7" dur="500"/>
                                        <p:tgtEl>
                                          <p:spTgt spid="40243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02437"/>
                                        </p:tgtEl>
                                        <p:attrNameLst>
                                          <p:attrName>style.visibility</p:attrName>
                                        </p:attrNameLst>
                                      </p:cBhvr>
                                      <p:to>
                                        <p:strVal val="visible"/>
                                      </p:to>
                                    </p:set>
                                    <p:animEffect transition="in" filter="dissolve">
                                      <p:cBhvr>
                                        <p:cTn id="11" dur="500"/>
                                        <p:tgtEl>
                                          <p:spTgt spid="40243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02434"/>
                                        </p:tgtEl>
                                        <p:attrNameLst>
                                          <p:attrName>style.visibility</p:attrName>
                                        </p:attrNameLst>
                                      </p:cBhvr>
                                      <p:to>
                                        <p:strVal val="visible"/>
                                      </p:to>
                                    </p:set>
                                    <p:animEffect transition="in" filter="dissolve">
                                      <p:cBhvr>
                                        <p:cTn id="16" dur="500"/>
                                        <p:tgtEl>
                                          <p:spTgt spid="402434"/>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1"/>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2"/>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402439"/>
                                        </p:tgtEl>
                                        <p:attrNameLst>
                                          <p:attrName>style.visibility</p:attrName>
                                        </p:attrNameLst>
                                      </p:cBhvr>
                                      <p:to>
                                        <p:strVal val="visible"/>
                                      </p:to>
                                    </p:set>
                                    <p:animEffect transition="in" filter="dissolve">
                                      <p:cBhvr>
                                        <p:cTn id="78" dur="500"/>
                                        <p:tgtEl>
                                          <p:spTgt spid="402439"/>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402440"/>
                                        </p:tgtEl>
                                        <p:attrNameLst>
                                          <p:attrName>style.visibility</p:attrName>
                                        </p:attrNameLst>
                                      </p:cBhvr>
                                      <p:to>
                                        <p:strVal val="visible"/>
                                      </p:to>
                                    </p:set>
                                    <p:animEffect transition="in" filter="dissolve">
                                      <p:cBhvr>
                                        <p:cTn id="83" dur="500"/>
                                        <p:tgtEl>
                                          <p:spTgt spid="402440"/>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402441"/>
                                        </p:tgtEl>
                                        <p:attrNameLst>
                                          <p:attrName>style.visibility</p:attrName>
                                        </p:attrNameLst>
                                      </p:cBhvr>
                                      <p:to>
                                        <p:strVal val="visible"/>
                                      </p:to>
                                    </p:set>
                                    <p:animEffect transition="in" filter="dissolve">
                                      <p:cBhvr>
                                        <p:cTn id="88" dur="500"/>
                                        <p:tgtEl>
                                          <p:spTgt spid="402441"/>
                                        </p:tgtEl>
                                      </p:cBhvr>
                                    </p:animEffect>
                                  </p:childTnLst>
                                </p:cTn>
                              </p:par>
                            </p:childTnLst>
                          </p:cTn>
                        </p:par>
                      </p:childTnLst>
                    </p:cTn>
                  </p:par>
                  <p:par>
                    <p:cTn id="89" fill="hold">
                      <p:stCondLst>
                        <p:cond delay="indefinite"/>
                      </p:stCondLst>
                      <p:childTnLst>
                        <p:par>
                          <p:cTn id="90" fill="hold">
                            <p:stCondLst>
                              <p:cond delay="0"/>
                            </p:stCondLst>
                            <p:childTnLst>
                              <p:par>
                                <p:cTn id="91" presetID="9" presetClass="entr" presetSubtype="0" fill="hold" grpId="0" nodeType="clickEffect">
                                  <p:stCondLst>
                                    <p:cond delay="0"/>
                                  </p:stCondLst>
                                  <p:childTnLst>
                                    <p:set>
                                      <p:cBhvr>
                                        <p:cTn id="92" dur="1" fill="hold">
                                          <p:stCondLst>
                                            <p:cond delay="0"/>
                                          </p:stCondLst>
                                        </p:cTn>
                                        <p:tgtEl>
                                          <p:spTgt spid="402442"/>
                                        </p:tgtEl>
                                        <p:attrNameLst>
                                          <p:attrName>style.visibility</p:attrName>
                                        </p:attrNameLst>
                                      </p:cBhvr>
                                      <p:to>
                                        <p:strVal val="visible"/>
                                      </p:to>
                                    </p:set>
                                    <p:animEffect transition="in" filter="dissolve">
                                      <p:cBhvr>
                                        <p:cTn id="93" dur="500"/>
                                        <p:tgtEl>
                                          <p:spTgt spid="402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434" grpId="0"/>
      <p:bldP spid="402439" grpId="0"/>
      <p:bldP spid="402440" grpId="0"/>
      <p:bldP spid="402441" grpId="0"/>
      <p:bldP spid="402442" grpId="0"/>
      <p:bldP spid="12" grpId="0" animBg="1"/>
      <p:bldP spid="16" grpId="0" animBg="1"/>
      <p:bldP spid="17" grpId="0" animBg="1"/>
      <p:bldP spid="18" grpId="0" animBg="1"/>
      <p:bldP spid="19" grpId="0"/>
      <p:bldP spid="20" grpId="0"/>
      <p:bldP spid="21" grpId="0"/>
      <p:bldP spid="22" grpId="0"/>
      <p:bldP spid="23" grpId="0"/>
      <p:bldP spid="24" grpId="0"/>
      <p:bldP spid="25" grpId="0"/>
      <p:bldP spid="2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3" name="Rectangle 4"/>
          <p:cNvSpPr>
            <a:spLocks noGrp="1" noChangeArrowheads="1"/>
          </p:cNvSpPr>
          <p:nvPr>
            <p:ph type="title"/>
          </p:nvPr>
        </p:nvSpPr>
        <p:spPr/>
        <p:txBody>
          <a:bodyPr/>
          <a:lstStyle/>
          <a:p>
            <a:pPr eaLnBrk="1" hangingPunct="1"/>
            <a:r>
              <a:rPr lang="en-US" altLang="zh-CN" smtClean="0"/>
              <a:t>2. RL</a:t>
            </a:r>
            <a:r>
              <a:rPr lang="zh-CN" altLang="en-US" smtClean="0"/>
              <a:t>电路的零状态响应</a:t>
            </a:r>
          </a:p>
        </p:txBody>
      </p:sp>
      <p:sp>
        <p:nvSpPr>
          <p:cNvPr id="50184" name="Rectangle 9"/>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fld id="{C3A49771-A2D0-409B-80DE-FBC2FB7043D6}" type="slidenum">
              <a:rPr lang="zh-CN" altLang="en-US" sz="1600" smtClean="0">
                <a:solidFill>
                  <a:srgbClr val="FFFF00"/>
                </a:solidFill>
                <a:ea typeface="宋体" charset="-122"/>
              </a:rPr>
              <a:pPr/>
              <a:t>57</a:t>
            </a:fld>
            <a:endParaRPr lang="en-US" altLang="zh-CN" sz="1600" smtClean="0">
              <a:solidFill>
                <a:srgbClr val="FFFF00"/>
              </a:solidFill>
              <a:ea typeface="宋体" charset="-122"/>
            </a:endParaRPr>
          </a:p>
        </p:txBody>
      </p:sp>
      <p:sp>
        <p:nvSpPr>
          <p:cNvPr id="403458" name="Text Box 2"/>
          <p:cNvSpPr txBox="1">
            <a:spLocks noChangeArrowheads="1"/>
          </p:cNvSpPr>
          <p:nvPr/>
        </p:nvSpPr>
        <p:spPr bwMode="auto">
          <a:xfrm>
            <a:off x="395288" y="1052513"/>
            <a:ext cx="820916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eaLnBrk="1" hangingPunct="1">
              <a:lnSpc>
                <a:spcPct val="120000"/>
              </a:lnSpc>
              <a:spcBef>
                <a:spcPct val="50000"/>
              </a:spcBef>
            </a:pPr>
            <a:r>
              <a:rPr lang="en-US" altLang="zh-CN" dirty="0" smtClean="0"/>
              <a:t>   </a:t>
            </a:r>
            <a:r>
              <a:rPr lang="zh-CN" altLang="zh-CN" dirty="0" smtClean="0"/>
              <a:t>图</a:t>
            </a:r>
            <a:r>
              <a:rPr lang="en-US" altLang="zh-CN" dirty="0"/>
              <a:t>5-11</a:t>
            </a:r>
            <a:r>
              <a:rPr lang="zh-CN" altLang="zh-CN" dirty="0"/>
              <a:t>所示</a:t>
            </a:r>
            <a:r>
              <a:rPr lang="en-US" altLang="zh-CN" dirty="0"/>
              <a:t>RL</a:t>
            </a:r>
            <a:r>
              <a:rPr lang="zh-CN" altLang="zh-CN" dirty="0"/>
              <a:t>电路中，在开关动作前电路已处于稳定状态，即</a:t>
            </a:r>
            <a:r>
              <a:rPr lang="en-US" altLang="zh-CN" dirty="0"/>
              <a:t> </a:t>
            </a:r>
            <a:endParaRPr kumimoji="1" lang="zh-CN" altLang="en-US" dirty="0"/>
          </a:p>
        </p:txBody>
      </p:sp>
      <p:sp>
        <p:nvSpPr>
          <p:cNvPr id="403459" name="Rectangle 3"/>
          <p:cNvSpPr>
            <a:spLocks noChangeArrowheads="1"/>
          </p:cNvSpPr>
          <p:nvPr/>
        </p:nvSpPr>
        <p:spPr bwMode="auto">
          <a:xfrm>
            <a:off x="5151008" y="4003031"/>
            <a:ext cx="39299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algn="ctr" eaLnBrk="1" hangingPunct="1"/>
            <a:r>
              <a:rPr lang="zh-CN" altLang="en-US" dirty="0" smtClean="0"/>
              <a:t>图</a:t>
            </a:r>
            <a:r>
              <a:rPr lang="en-US" altLang="zh-CN" b="1" dirty="0" smtClean="0"/>
              <a:t>5-11</a:t>
            </a:r>
            <a:r>
              <a:rPr lang="zh-CN" altLang="en-US" dirty="0"/>
              <a:t>　</a:t>
            </a:r>
            <a:r>
              <a:rPr lang="en-US" altLang="zh-CN" b="1" dirty="0"/>
              <a:t>RL</a:t>
            </a:r>
            <a:r>
              <a:rPr lang="zh-CN" altLang="en-US" dirty="0"/>
              <a:t>电路零状态响应</a:t>
            </a:r>
          </a:p>
        </p:txBody>
      </p:sp>
      <p:sp>
        <p:nvSpPr>
          <p:cNvPr id="403462" name="Text Box 6"/>
          <p:cNvSpPr txBox="1">
            <a:spLocks noChangeArrowheads="1"/>
          </p:cNvSpPr>
          <p:nvPr/>
        </p:nvSpPr>
        <p:spPr bwMode="auto">
          <a:xfrm>
            <a:off x="323850" y="2033407"/>
            <a:ext cx="44640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eaLnBrk="1" hangingPunct="1"/>
            <a:r>
              <a:rPr lang="en-US" altLang="zh-CN" dirty="0"/>
              <a:t>t&gt;0</a:t>
            </a:r>
            <a:r>
              <a:rPr lang="zh-CN" altLang="en-US" dirty="0"/>
              <a:t>时，由</a:t>
            </a:r>
            <a:r>
              <a:rPr lang="en-US" altLang="zh-CN" dirty="0"/>
              <a:t>KVL</a:t>
            </a:r>
            <a:r>
              <a:rPr lang="zh-CN" altLang="en-US" dirty="0"/>
              <a:t>和电感的</a:t>
            </a:r>
            <a:r>
              <a:rPr lang="en-US" altLang="zh-CN" dirty="0"/>
              <a:t>VAR</a:t>
            </a:r>
            <a:r>
              <a:rPr lang="zh-CN" altLang="en-US" dirty="0"/>
              <a:t>可得电路方程</a:t>
            </a:r>
          </a:p>
        </p:txBody>
      </p:sp>
      <p:sp>
        <p:nvSpPr>
          <p:cNvPr id="403464" name="AutoShape 8"/>
          <p:cNvSpPr>
            <a:spLocks noChangeArrowheads="1"/>
          </p:cNvSpPr>
          <p:nvPr/>
        </p:nvSpPr>
        <p:spPr bwMode="auto">
          <a:xfrm>
            <a:off x="179388" y="4365625"/>
            <a:ext cx="431800" cy="142875"/>
          </a:xfrm>
          <a:prstGeom prst="rightArrow">
            <a:avLst>
              <a:gd name="adj1" fmla="val 50000"/>
              <a:gd name="adj2" fmla="val 75556"/>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eaLnBrk="1" hangingPunct="1"/>
            <a:endParaRPr lang="zh-CN" altLang="en-US"/>
          </a:p>
        </p:txBody>
      </p:sp>
      <p:graphicFrame>
        <p:nvGraphicFramePr>
          <p:cNvPr id="403466" name="Object 10"/>
          <p:cNvGraphicFramePr>
            <a:graphicFrameLocks noChangeAspect="1"/>
          </p:cNvGraphicFramePr>
          <p:nvPr>
            <p:extLst>
              <p:ext uri="{D42A27DB-BD31-4B8C-83A1-F6EECF244321}">
                <p14:modId xmlns:p14="http://schemas.microsoft.com/office/powerpoint/2010/main" val="241801255"/>
              </p:ext>
            </p:extLst>
          </p:nvPr>
        </p:nvGraphicFramePr>
        <p:xfrm>
          <a:off x="1677177" y="4924561"/>
          <a:ext cx="852487" cy="814388"/>
        </p:xfrm>
        <a:graphic>
          <a:graphicData uri="http://schemas.openxmlformats.org/presentationml/2006/ole">
            <mc:AlternateContent xmlns:mc="http://schemas.openxmlformats.org/markup-compatibility/2006">
              <mc:Choice xmlns:v="urn:schemas-microsoft-com:vml" Requires="v">
                <p:oleObj spid="_x0000_s95427" name="公式" r:id="rId3" imgW="419040" imgH="406080" progId="Equation.3">
                  <p:embed/>
                </p:oleObj>
              </mc:Choice>
              <mc:Fallback>
                <p:oleObj name="公式" r:id="rId3" imgW="419040" imgH="4060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7177" y="4924561"/>
                        <a:ext cx="852487" cy="814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03467" name="Text Box 11"/>
          <p:cNvSpPr txBox="1">
            <a:spLocks noChangeArrowheads="1"/>
          </p:cNvSpPr>
          <p:nvPr/>
        </p:nvSpPr>
        <p:spPr bwMode="auto">
          <a:xfrm>
            <a:off x="305593" y="3772197"/>
            <a:ext cx="1871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eaLnBrk="1" hangingPunct="1"/>
            <a:r>
              <a:rPr lang="zh-CN" altLang="en-US" b="1" dirty="0" smtClean="0"/>
              <a:t>令</a:t>
            </a:r>
            <a:r>
              <a:rPr lang="en-US" altLang="zh-CN" b="1" i="1" dirty="0" smtClean="0"/>
              <a:t>R</a:t>
            </a:r>
            <a:r>
              <a:rPr lang="en-US" altLang="zh-CN" b="1" dirty="0" smtClean="0"/>
              <a:t>=</a:t>
            </a:r>
            <a:r>
              <a:rPr lang="en-US" altLang="zh-CN" b="1" i="1" dirty="0" smtClean="0"/>
              <a:t>R</a:t>
            </a:r>
            <a:r>
              <a:rPr lang="en-US" altLang="zh-CN" b="1" baseline="-25000" dirty="0" smtClean="0"/>
              <a:t>1</a:t>
            </a:r>
            <a:r>
              <a:rPr lang="en-US" altLang="zh-CN" b="1" dirty="0" smtClean="0"/>
              <a:t>+</a:t>
            </a:r>
            <a:r>
              <a:rPr lang="en-US" altLang="zh-CN" b="1" i="1" dirty="0" smtClean="0"/>
              <a:t>R</a:t>
            </a:r>
            <a:r>
              <a:rPr lang="en-US" altLang="zh-CN" b="1" baseline="-25000" dirty="0" smtClean="0"/>
              <a:t>2</a:t>
            </a:r>
            <a:r>
              <a:rPr lang="zh-CN" altLang="en-US" b="1" baseline="-25000" dirty="0" smtClean="0"/>
              <a:t>，</a:t>
            </a:r>
            <a:endParaRPr lang="zh-CN" altLang="en-US" b="1" dirty="0"/>
          </a:p>
        </p:txBody>
      </p:sp>
      <p:graphicFrame>
        <p:nvGraphicFramePr>
          <p:cNvPr id="403468" name="Object 12"/>
          <p:cNvGraphicFramePr>
            <a:graphicFrameLocks noChangeAspect="1"/>
          </p:cNvGraphicFramePr>
          <p:nvPr>
            <p:extLst>
              <p:ext uri="{D42A27DB-BD31-4B8C-83A1-F6EECF244321}">
                <p14:modId xmlns:p14="http://schemas.microsoft.com/office/powerpoint/2010/main" val="1314059833"/>
              </p:ext>
            </p:extLst>
          </p:nvPr>
        </p:nvGraphicFramePr>
        <p:xfrm>
          <a:off x="4579753" y="5733256"/>
          <a:ext cx="2465387" cy="863600"/>
        </p:xfrm>
        <a:graphic>
          <a:graphicData uri="http://schemas.openxmlformats.org/presentationml/2006/ole">
            <mc:AlternateContent xmlns:mc="http://schemas.openxmlformats.org/markup-compatibility/2006">
              <mc:Choice xmlns:v="urn:schemas-microsoft-com:vml" Requires="v">
                <p:oleObj spid="_x0000_s95428" name="Equation" r:id="rId5" imgW="1231560" imgH="431640" progId="Equation.DSMT4">
                  <p:embed/>
                </p:oleObj>
              </mc:Choice>
              <mc:Fallback>
                <p:oleObj name="Equation" r:id="rId5" imgW="1231560" imgH="4316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9753" y="5733256"/>
                        <a:ext cx="2465387"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3469" name="AutoShape 13"/>
          <p:cNvSpPr>
            <a:spLocks noChangeArrowheads="1"/>
          </p:cNvSpPr>
          <p:nvPr/>
        </p:nvSpPr>
        <p:spPr bwMode="auto">
          <a:xfrm>
            <a:off x="5580236" y="5234079"/>
            <a:ext cx="431800" cy="142875"/>
          </a:xfrm>
          <a:prstGeom prst="rightArrow">
            <a:avLst>
              <a:gd name="adj1" fmla="val 50000"/>
              <a:gd name="adj2" fmla="val 75556"/>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Times New Roman" pitchFamily="18" charset="0"/>
                <a:ea typeface="黑体" pitchFamily="49" charset="-122"/>
              </a:defRPr>
            </a:lvl1pPr>
            <a:lvl2pPr marL="742950" indent="-285750" eaLnBrk="0" hangingPunct="0">
              <a:defRPr sz="2400">
                <a:solidFill>
                  <a:schemeClr val="tx1"/>
                </a:solidFill>
                <a:latin typeface="Times New Roman" pitchFamily="18" charset="0"/>
                <a:ea typeface="黑体" pitchFamily="49" charset="-122"/>
              </a:defRPr>
            </a:lvl2pPr>
            <a:lvl3pPr marL="1143000" indent="-228600" eaLnBrk="0" hangingPunct="0">
              <a:defRPr sz="2400">
                <a:solidFill>
                  <a:schemeClr val="tx1"/>
                </a:solidFill>
                <a:latin typeface="Times New Roman" pitchFamily="18" charset="0"/>
                <a:ea typeface="黑体" pitchFamily="49" charset="-122"/>
              </a:defRPr>
            </a:lvl3pPr>
            <a:lvl4pPr marL="1600200" indent="-228600" eaLnBrk="0" hangingPunct="0">
              <a:defRPr sz="2400">
                <a:solidFill>
                  <a:schemeClr val="tx1"/>
                </a:solidFill>
                <a:latin typeface="Times New Roman" pitchFamily="18" charset="0"/>
                <a:ea typeface="黑体" pitchFamily="49" charset="-122"/>
              </a:defRPr>
            </a:lvl4pPr>
            <a:lvl5pPr marL="2057400" indent="-228600" eaLnBrk="0" hangingPunct="0">
              <a:defRPr sz="2400">
                <a:solidFill>
                  <a:schemeClr val="tx1"/>
                </a:solidFill>
                <a:latin typeface="Times New Roman" pitchFamily="18" charset="0"/>
                <a:ea typeface="黑体" pitchFamily="49" charset="-122"/>
              </a:defRPr>
            </a:lvl5pPr>
            <a:lvl6pPr marL="2514600" indent="-228600" eaLnBrk="0" fontAlgn="base" hangingPunct="0">
              <a:spcBef>
                <a:spcPct val="0"/>
              </a:spcBef>
              <a:spcAft>
                <a:spcPct val="0"/>
              </a:spcAft>
              <a:defRPr sz="2400">
                <a:solidFill>
                  <a:schemeClr val="tx1"/>
                </a:solidFill>
                <a:latin typeface="Times New Roman" pitchFamily="18" charset="0"/>
                <a:ea typeface="黑体" pitchFamily="49" charset="-122"/>
              </a:defRPr>
            </a:lvl6pPr>
            <a:lvl7pPr marL="2971800" indent="-228600" eaLnBrk="0" fontAlgn="base" hangingPunct="0">
              <a:spcBef>
                <a:spcPct val="0"/>
              </a:spcBef>
              <a:spcAft>
                <a:spcPct val="0"/>
              </a:spcAft>
              <a:defRPr sz="2400">
                <a:solidFill>
                  <a:schemeClr val="tx1"/>
                </a:solidFill>
                <a:latin typeface="Times New Roman" pitchFamily="18" charset="0"/>
                <a:ea typeface="黑体" pitchFamily="49" charset="-122"/>
              </a:defRPr>
            </a:lvl7pPr>
            <a:lvl8pPr marL="3429000" indent="-228600" eaLnBrk="0" fontAlgn="base" hangingPunct="0">
              <a:spcBef>
                <a:spcPct val="0"/>
              </a:spcBef>
              <a:spcAft>
                <a:spcPct val="0"/>
              </a:spcAft>
              <a:defRPr sz="2400">
                <a:solidFill>
                  <a:schemeClr val="tx1"/>
                </a:solidFill>
                <a:latin typeface="Times New Roman" pitchFamily="18" charset="0"/>
                <a:ea typeface="黑体" pitchFamily="49" charset="-122"/>
              </a:defRPr>
            </a:lvl8pPr>
            <a:lvl9pPr marL="3886200" indent="-228600" eaLnBrk="0" fontAlgn="base" hangingPunct="0">
              <a:spcBef>
                <a:spcPct val="0"/>
              </a:spcBef>
              <a:spcAft>
                <a:spcPct val="0"/>
              </a:spcAft>
              <a:defRPr sz="2400">
                <a:solidFill>
                  <a:schemeClr val="tx1"/>
                </a:solidFill>
                <a:latin typeface="Times New Roman" pitchFamily="18" charset="0"/>
                <a:ea typeface="黑体" pitchFamily="49" charset="-122"/>
              </a:defRPr>
            </a:lvl9pPr>
          </a:lstStyle>
          <a:p>
            <a:pPr eaLnBrk="1" hangingPunct="1"/>
            <a:endParaRPr lang="zh-CN" altLang="en-US"/>
          </a:p>
        </p:txBody>
      </p:sp>
      <p:sp>
        <p:nvSpPr>
          <p:cNvPr id="2" name="Rectangle 1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145756"/>
              </p:ext>
            </p:extLst>
          </p:nvPr>
        </p:nvGraphicFramePr>
        <p:xfrm>
          <a:off x="4715394" y="1940829"/>
          <a:ext cx="4066235" cy="1829806"/>
        </p:xfrm>
        <a:graphic>
          <a:graphicData uri="http://schemas.openxmlformats.org/presentationml/2006/ole">
            <mc:AlternateContent xmlns:mc="http://schemas.openxmlformats.org/markup-compatibility/2006">
              <mc:Choice xmlns:v="urn:schemas-microsoft-com:vml" Requires="v">
                <p:oleObj spid="_x0000_s95429" r:id="rId7" imgW="2092960" imgH="940816" progId="Visio.Drawing.11">
                  <p:embed/>
                </p:oleObj>
              </mc:Choice>
              <mc:Fallback>
                <p:oleObj r:id="rId7" imgW="2092960" imgH="940816" progId="Visio.Drawing.11">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5394" y="1940829"/>
                        <a:ext cx="4066235" cy="1829806"/>
                      </a:xfrm>
                      <a:prstGeom prst="rect">
                        <a:avLst/>
                      </a:prstGeom>
                      <a:noFill/>
                    </p:spPr>
                  </p:pic>
                </p:oleObj>
              </mc:Fallback>
            </mc:AlternateContent>
          </a:graphicData>
        </a:graphic>
      </p:graphicFrame>
      <p:sp>
        <p:nvSpPr>
          <p:cNvPr id="4"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115291763"/>
              </p:ext>
            </p:extLst>
          </p:nvPr>
        </p:nvGraphicFramePr>
        <p:xfrm>
          <a:off x="952500" y="1476061"/>
          <a:ext cx="1314876" cy="476076"/>
        </p:xfrm>
        <a:graphic>
          <a:graphicData uri="http://schemas.openxmlformats.org/presentationml/2006/ole">
            <mc:AlternateContent xmlns:mc="http://schemas.openxmlformats.org/markup-compatibility/2006">
              <mc:Choice xmlns:v="urn:schemas-microsoft-com:vml" Requires="v">
                <p:oleObj spid="_x0000_s95430" name="Equation" r:id="rId9" imgW="558558" imgH="203112" progId="Equation.DSMT4">
                  <p:embed/>
                </p:oleObj>
              </mc:Choice>
              <mc:Fallback>
                <p:oleObj name="Equation" r:id="rId9" imgW="558558" imgH="203112"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2500" y="1476061"/>
                        <a:ext cx="1314876" cy="476076"/>
                      </a:xfrm>
                      <a:prstGeom prst="rect">
                        <a:avLst/>
                      </a:prstGeom>
                      <a:noFill/>
                    </p:spPr>
                  </p:pic>
                </p:oleObj>
              </mc:Fallback>
            </mc:AlternateContent>
          </a:graphicData>
        </a:graphic>
      </p:graphicFrame>
      <p:sp>
        <p:nvSpPr>
          <p:cNvPr id="6"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237664835"/>
              </p:ext>
            </p:extLst>
          </p:nvPr>
        </p:nvGraphicFramePr>
        <p:xfrm>
          <a:off x="928238" y="2855732"/>
          <a:ext cx="3571629" cy="960261"/>
        </p:xfrm>
        <a:graphic>
          <a:graphicData uri="http://schemas.openxmlformats.org/presentationml/2006/ole">
            <mc:AlternateContent xmlns:mc="http://schemas.openxmlformats.org/markup-compatibility/2006">
              <mc:Choice xmlns:v="urn:schemas-microsoft-com:vml" Requires="v">
                <p:oleObj spid="_x0000_s95431" name="Equation" r:id="rId11" imgW="1307880" imgH="355320" progId="Equation.DSMT4">
                  <p:embed/>
                </p:oleObj>
              </mc:Choice>
              <mc:Fallback>
                <p:oleObj name="Equation" r:id="rId11" imgW="1307880" imgH="355320" progId="Equation.DSMT4">
                  <p:embed/>
                  <p:pic>
                    <p:nvPicPr>
                      <p:cNvPr id="0" name=""/>
                      <p:cNvPicPr>
                        <a:picLocks noChangeAspect="1" noChangeArrowheads="1"/>
                      </p:cNvPicPr>
                      <p:nvPr/>
                    </p:nvPicPr>
                    <p:blipFill>
                      <a:blip r:embed="rId12"/>
                      <a:srcRect/>
                      <a:stretch>
                        <a:fillRect/>
                      </a:stretch>
                    </p:blipFill>
                    <p:spPr bwMode="auto">
                      <a:xfrm>
                        <a:off x="928238" y="2855732"/>
                        <a:ext cx="3571629" cy="960261"/>
                      </a:xfrm>
                      <a:prstGeom prst="rect">
                        <a:avLst/>
                      </a:prstGeom>
                      <a:noFill/>
                    </p:spPr>
                  </p:pic>
                </p:oleObj>
              </mc:Fallback>
            </mc:AlternateContent>
          </a:graphicData>
        </a:graphic>
      </p:graphicFrame>
      <p:sp>
        <p:nvSpPr>
          <p:cNvPr id="8"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713499468"/>
              </p:ext>
            </p:extLst>
          </p:nvPr>
        </p:nvGraphicFramePr>
        <p:xfrm>
          <a:off x="911225" y="4175830"/>
          <a:ext cx="3660775" cy="904875"/>
        </p:xfrm>
        <a:graphic>
          <a:graphicData uri="http://schemas.openxmlformats.org/presentationml/2006/ole">
            <mc:AlternateContent xmlns:mc="http://schemas.openxmlformats.org/markup-compatibility/2006">
              <mc:Choice xmlns:v="urn:schemas-microsoft-com:vml" Requires="v">
                <p:oleObj spid="_x0000_s95432" name="Equation" r:id="rId13" imgW="1511280" imgH="380880" progId="Equation.DSMT4">
                  <p:embed/>
                </p:oleObj>
              </mc:Choice>
              <mc:Fallback>
                <p:oleObj name="Equation" r:id="rId13" imgW="1511280" imgH="380880" progId="Equation.DSMT4">
                  <p:embed/>
                  <p:pic>
                    <p:nvPicPr>
                      <p:cNvPr id="0" name=""/>
                      <p:cNvPicPr>
                        <a:picLocks noChangeAspect="1" noChangeArrowheads="1"/>
                      </p:cNvPicPr>
                      <p:nvPr/>
                    </p:nvPicPr>
                    <p:blipFill>
                      <a:blip r:embed="rId14"/>
                      <a:srcRect/>
                      <a:stretch>
                        <a:fillRect/>
                      </a:stretch>
                    </p:blipFill>
                    <p:spPr bwMode="auto">
                      <a:xfrm>
                        <a:off x="911225" y="4175830"/>
                        <a:ext cx="3660775" cy="904875"/>
                      </a:xfrm>
                      <a:prstGeom prst="rect">
                        <a:avLst/>
                      </a:prstGeom>
                      <a:noFill/>
                    </p:spPr>
                  </p:pic>
                </p:oleObj>
              </mc:Fallback>
            </mc:AlternateContent>
          </a:graphicData>
        </a:graphic>
      </p:graphicFrame>
      <p:sp>
        <p:nvSpPr>
          <p:cNvPr id="10"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886804385"/>
              </p:ext>
            </p:extLst>
          </p:nvPr>
        </p:nvGraphicFramePr>
        <p:xfrm>
          <a:off x="2771800" y="5100923"/>
          <a:ext cx="2674212" cy="477237"/>
        </p:xfrm>
        <a:graphic>
          <a:graphicData uri="http://schemas.openxmlformats.org/presentationml/2006/ole">
            <mc:AlternateContent xmlns:mc="http://schemas.openxmlformats.org/markup-compatibility/2006">
              <mc:Choice xmlns:v="urn:schemas-microsoft-com:vml" Requires="v">
                <p:oleObj spid="_x0000_s95433" name="Equation" r:id="rId15" imgW="1117440" imgH="203040" progId="Equation.DSMT4">
                  <p:embed/>
                </p:oleObj>
              </mc:Choice>
              <mc:Fallback>
                <p:oleObj name="Equation" r:id="rId15" imgW="1117440" imgH="203040" progId="Equation.DSMT4">
                  <p:embed/>
                  <p:pic>
                    <p:nvPicPr>
                      <p:cNvPr id="0" name=""/>
                      <p:cNvPicPr>
                        <a:picLocks noChangeAspect="1" noChangeArrowheads="1"/>
                      </p:cNvPicPr>
                      <p:nvPr/>
                    </p:nvPicPr>
                    <p:blipFill>
                      <a:blip r:embed="rId16"/>
                      <a:srcRect/>
                      <a:stretch>
                        <a:fillRect/>
                      </a:stretch>
                    </p:blipFill>
                    <p:spPr bwMode="auto">
                      <a:xfrm>
                        <a:off x="2771800" y="5100923"/>
                        <a:ext cx="2674212" cy="477237"/>
                      </a:xfrm>
                      <a:prstGeom prst="rect">
                        <a:avLst/>
                      </a:prstGeom>
                      <a:noFill/>
                    </p:spPr>
                  </p:pic>
                </p:oleObj>
              </mc:Fallback>
            </mc:AlternateContent>
          </a:graphicData>
        </a:graphic>
      </p:graphicFrame>
      <p:sp>
        <p:nvSpPr>
          <p:cNvPr id="12" name="Rectangle 2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948959093"/>
              </p:ext>
            </p:extLst>
          </p:nvPr>
        </p:nvGraphicFramePr>
        <p:xfrm>
          <a:off x="6038113" y="4927691"/>
          <a:ext cx="2763838" cy="755650"/>
        </p:xfrm>
        <a:graphic>
          <a:graphicData uri="http://schemas.openxmlformats.org/presentationml/2006/ole">
            <mc:AlternateContent xmlns:mc="http://schemas.openxmlformats.org/markup-compatibility/2006">
              <mc:Choice xmlns:v="urn:schemas-microsoft-com:vml" Requires="v">
                <p:oleObj spid="_x0000_s95434" name="Equation" r:id="rId17" imgW="1282680" imgH="355320" progId="Equation.DSMT4">
                  <p:embed/>
                </p:oleObj>
              </mc:Choice>
              <mc:Fallback>
                <p:oleObj name="Equation" r:id="rId17" imgW="1282680" imgH="355320" progId="Equation.DSMT4">
                  <p:embed/>
                  <p:pic>
                    <p:nvPicPr>
                      <p:cNvPr id="0" name=""/>
                      <p:cNvPicPr>
                        <a:picLocks noChangeAspect="1" noChangeArrowheads="1"/>
                      </p:cNvPicPr>
                      <p:nvPr/>
                    </p:nvPicPr>
                    <p:blipFill>
                      <a:blip r:embed="rId18"/>
                      <a:srcRect/>
                      <a:stretch>
                        <a:fillRect/>
                      </a:stretch>
                    </p:blipFill>
                    <p:spPr bwMode="auto">
                      <a:xfrm>
                        <a:off x="6038113" y="4927691"/>
                        <a:ext cx="2763838" cy="755650"/>
                      </a:xfrm>
                      <a:prstGeom prst="rect">
                        <a:avLst/>
                      </a:prstGeom>
                      <a:noFill/>
                    </p:spPr>
                  </p:pic>
                </p:oleObj>
              </mc:Fallback>
            </mc:AlternateContent>
          </a:graphicData>
        </a:graphic>
      </p:graphicFrame>
      <p:sp>
        <p:nvSpPr>
          <p:cNvPr id="14" name="矩形 13"/>
          <p:cNvSpPr/>
          <p:nvPr/>
        </p:nvSpPr>
        <p:spPr>
          <a:xfrm>
            <a:off x="179388" y="5100923"/>
            <a:ext cx="1422184" cy="461665"/>
          </a:xfrm>
          <a:prstGeom prst="rect">
            <a:avLst/>
          </a:prstGeom>
        </p:spPr>
        <p:txBody>
          <a:bodyPr wrap="none">
            <a:spAutoFit/>
          </a:bodyPr>
          <a:lstStyle/>
          <a:p>
            <a:pPr eaLnBrk="1" hangingPunct="1"/>
            <a:r>
              <a:rPr lang="zh-CN" altLang="en-US" b="1" dirty="0" smtClean="0"/>
              <a:t>时间常数</a:t>
            </a:r>
            <a:endParaRPr lang="zh-CN" altLang="en-US" b="1" dirty="0"/>
          </a:p>
        </p:txBody>
      </p:sp>
      <p:graphicFrame>
        <p:nvGraphicFramePr>
          <p:cNvPr id="15" name="对象 14"/>
          <p:cNvGraphicFramePr>
            <a:graphicFrameLocks noChangeAspect="1"/>
          </p:cNvGraphicFramePr>
          <p:nvPr>
            <p:extLst>
              <p:ext uri="{D42A27DB-BD31-4B8C-83A1-F6EECF244321}">
                <p14:modId xmlns:p14="http://schemas.microsoft.com/office/powerpoint/2010/main" val="115489688"/>
              </p:ext>
            </p:extLst>
          </p:nvPr>
        </p:nvGraphicFramePr>
        <p:xfrm>
          <a:off x="1238423" y="5733256"/>
          <a:ext cx="2463800" cy="858837"/>
        </p:xfrm>
        <a:graphic>
          <a:graphicData uri="http://schemas.openxmlformats.org/presentationml/2006/ole">
            <mc:AlternateContent xmlns:mc="http://schemas.openxmlformats.org/markup-compatibility/2006">
              <mc:Choice xmlns:v="urn:schemas-microsoft-com:vml" Requires="v">
                <p:oleObj spid="_x0000_s95435" r:id="rId19" imgW="1231366" imgH="431613" progId="Equation.3">
                  <p:embed/>
                </p:oleObj>
              </mc:Choice>
              <mc:Fallback>
                <p:oleObj r:id="rId19" imgW="1231366" imgH="431613" progId="Equation.3">
                  <p:embed/>
                  <p:pic>
                    <p:nvPicPr>
                      <p:cNvPr id="0" name="Object 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38423" y="5733256"/>
                        <a:ext cx="2463800"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11474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03458">
                                            <p:txEl>
                                              <p:pRg st="0" end="0"/>
                                            </p:txEl>
                                          </p:spTgt>
                                        </p:tgtEl>
                                        <p:attrNameLst>
                                          <p:attrName>style.visibility</p:attrName>
                                        </p:attrNameLst>
                                      </p:cBhvr>
                                      <p:to>
                                        <p:strVal val="visible"/>
                                      </p:to>
                                    </p:set>
                                    <p:animEffect transition="in" filter="dissolve">
                                      <p:cBhvr>
                                        <p:cTn id="7" dur="500"/>
                                        <p:tgtEl>
                                          <p:spTgt spid="403458">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03459"/>
                                        </p:tgtEl>
                                        <p:attrNameLst>
                                          <p:attrName>style.visibility</p:attrName>
                                        </p:attrNameLst>
                                      </p:cBhvr>
                                      <p:to>
                                        <p:strVal val="visible"/>
                                      </p:to>
                                    </p:set>
                                    <p:animEffect transition="in" filter="dissolve">
                                      <p:cBhvr>
                                        <p:cTn id="11" dur="500"/>
                                        <p:tgtEl>
                                          <p:spTgt spid="40345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03462"/>
                                        </p:tgtEl>
                                        <p:attrNameLst>
                                          <p:attrName>style.visibility</p:attrName>
                                        </p:attrNameLst>
                                      </p:cBhvr>
                                      <p:to>
                                        <p:strVal val="visible"/>
                                      </p:to>
                                    </p:set>
                                    <p:animEffect transition="in" filter="dissolve">
                                      <p:cBhvr>
                                        <p:cTn id="16" dur="500"/>
                                        <p:tgtEl>
                                          <p:spTgt spid="40346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par>
                          <p:cTn id="21" fill="hold">
                            <p:stCondLst>
                              <p:cond delay="0"/>
                            </p:stCondLst>
                            <p:childTnLst>
                              <p:par>
                                <p:cTn id="22" presetID="22" presetClass="entr" presetSubtype="8" fill="hold" grpId="0" nodeType="afterEffect">
                                  <p:stCondLst>
                                    <p:cond delay="0"/>
                                  </p:stCondLst>
                                  <p:childTnLst>
                                    <p:set>
                                      <p:cBhvr>
                                        <p:cTn id="23" dur="1" fill="hold">
                                          <p:stCondLst>
                                            <p:cond delay="0"/>
                                          </p:stCondLst>
                                        </p:cTn>
                                        <p:tgtEl>
                                          <p:spTgt spid="403467"/>
                                        </p:tgtEl>
                                        <p:attrNameLst>
                                          <p:attrName>style.visibility</p:attrName>
                                        </p:attrNameLst>
                                      </p:cBhvr>
                                      <p:to>
                                        <p:strVal val="visible"/>
                                      </p:to>
                                    </p:set>
                                    <p:animEffect transition="in" filter="wipe(left)">
                                      <p:cBhvr>
                                        <p:cTn id="24" dur="500"/>
                                        <p:tgtEl>
                                          <p:spTgt spid="403467"/>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346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40346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0346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03468"/>
                                        </p:tgtEl>
                                        <p:attrNameLst>
                                          <p:attrName>style.visibility</p:attrName>
                                        </p:attrNameLst>
                                      </p:cBhvr>
                                      <p:to>
                                        <p:strVal val="visible"/>
                                      </p:to>
                                    </p:set>
                                  </p:childTnLst>
                                </p:cTn>
                              </p:par>
                            </p:childTnLst>
                          </p:cTn>
                        </p:par>
                        <p:par>
                          <p:cTn id="57" fill="hold">
                            <p:stCondLst>
                              <p:cond delay="0"/>
                            </p:stCondLst>
                            <p:childTnLst>
                              <p:par>
                                <p:cTn id="58" presetID="9" presetClass="entr" presetSubtype="0" fill="hold"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dissolve">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58" grpId="0" build="p" autoUpdateAnimBg="0" advAuto="0"/>
      <p:bldP spid="403459" grpId="0" autoUpdateAnimBg="0"/>
      <p:bldP spid="403462" grpId="0" autoUpdateAnimBg="0"/>
      <p:bldP spid="403464" grpId="0" animBg="1"/>
      <p:bldP spid="403467" grpId="0" autoUpdateAnimBg="0"/>
      <p:bldP spid="403469" grpId="0" animBg="1"/>
      <p:bldP spid="1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58</a:t>
            </a:fld>
            <a:endParaRPr lang="zh-CN" altLang="en-US" sz="1600" b="1" dirty="0">
              <a:solidFill>
                <a:srgbClr val="FFFF00"/>
              </a:solidFill>
              <a:ea typeface="宋体" panose="02010600030101010101" pitchFamily="2" charset="-122"/>
            </a:endParaRPr>
          </a:p>
        </p:txBody>
      </p:sp>
      <p:sp>
        <p:nvSpPr>
          <p:cNvPr id="404482" name="Text Box 2"/>
          <p:cNvSpPr txBox="1"/>
          <p:nvPr/>
        </p:nvSpPr>
        <p:spPr>
          <a:xfrm>
            <a:off x="1691680" y="5649233"/>
            <a:ext cx="4464050"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图</a:t>
            </a:r>
            <a:r>
              <a:rPr lang="en-US" altLang="zh-CN" b="1" dirty="0">
                <a:latin typeface="Times New Roman" panose="02020603050405020304" pitchFamily="18" charset="0"/>
                <a:ea typeface="黑体" panose="02010609060101010101" pitchFamily="49" charset="-122"/>
              </a:rPr>
              <a:t>4</a:t>
            </a:r>
            <a:r>
              <a:rPr lang="en-US" altLang="zh-CN" i="1"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RL</a:t>
            </a:r>
            <a:r>
              <a:rPr lang="zh-CN" altLang="en-US" dirty="0">
                <a:latin typeface="Times New Roman" panose="02020603050405020304" pitchFamily="18" charset="0"/>
                <a:ea typeface="黑体" panose="02010609060101010101" pitchFamily="49" charset="-122"/>
              </a:rPr>
              <a:t>电路零状态响应曲线 </a:t>
            </a:r>
          </a:p>
        </p:txBody>
      </p:sp>
      <p:sp>
        <p:nvSpPr>
          <p:cNvPr id="51207" name="Rectangle 3"/>
          <p:cNvSpPr/>
          <p:nvPr/>
        </p:nvSpPr>
        <p:spPr>
          <a:xfrm>
            <a:off x="683419" y="260349"/>
            <a:ext cx="6192838" cy="720725"/>
          </a:xfrm>
          <a:prstGeom prst="rect">
            <a:avLst/>
          </a:prstGeom>
          <a:noFill/>
          <a:ln w="9525">
            <a:noFill/>
          </a:ln>
        </p:spPr>
        <p:txBody>
          <a:bodyPr anchor="ctr"/>
          <a:lstStyle/>
          <a:p>
            <a:pPr lvl="0" eaLnBrk="0" hangingPunct="0"/>
            <a:r>
              <a:rPr lang="en-US" altLang="zh-CN" sz="3600" dirty="0"/>
              <a:t>3.4.</a:t>
            </a:r>
            <a:r>
              <a:rPr lang="zh-CN" altLang="en-US" sz="3600" dirty="0"/>
              <a:t> </a:t>
            </a:r>
            <a:r>
              <a:rPr lang="en-US" altLang="zh-CN" sz="3600" dirty="0"/>
              <a:t>2 </a:t>
            </a:r>
            <a:r>
              <a:rPr lang="en-US" altLang="zh-CN" sz="3600" dirty="0" smtClean="0">
                <a:solidFill>
                  <a:srgbClr val="FF0000"/>
                </a:solidFill>
                <a:latin typeface="Times New Roman" panose="02020603050405020304" pitchFamily="18" charset="0"/>
                <a:ea typeface="黑体" panose="02010609060101010101" pitchFamily="49" charset="-122"/>
              </a:rPr>
              <a:t>RL</a:t>
            </a:r>
            <a:r>
              <a:rPr lang="zh-CN" altLang="en-US" sz="3600" dirty="0">
                <a:solidFill>
                  <a:srgbClr val="FF0000"/>
                </a:solidFill>
                <a:latin typeface="Times New Roman" panose="02020603050405020304" pitchFamily="18" charset="0"/>
                <a:ea typeface="黑体" panose="02010609060101010101" pitchFamily="49" charset="-122"/>
              </a:rPr>
              <a:t>电路的零状态响应</a:t>
            </a:r>
          </a:p>
        </p:txBody>
      </p:sp>
      <p:graphicFrame>
        <p:nvGraphicFramePr>
          <p:cNvPr id="404484" name="Object 4"/>
          <p:cNvGraphicFramePr/>
          <p:nvPr>
            <p:extLst>
              <p:ext uri="{D42A27DB-BD31-4B8C-83A1-F6EECF244321}">
                <p14:modId xmlns:p14="http://schemas.microsoft.com/office/powerpoint/2010/main" val="3471136595"/>
              </p:ext>
            </p:extLst>
          </p:nvPr>
        </p:nvGraphicFramePr>
        <p:xfrm>
          <a:off x="315913" y="1556792"/>
          <a:ext cx="2463800" cy="858837"/>
        </p:xfrm>
        <a:graphic>
          <a:graphicData uri="http://schemas.openxmlformats.org/presentationml/2006/ole">
            <mc:AlternateContent xmlns:mc="http://schemas.openxmlformats.org/markup-compatibility/2006">
              <mc:Choice xmlns:v="urn:schemas-microsoft-com:vml" Requires="v">
                <p:oleObj spid="_x0000_s50434" r:id="rId3" imgW="1231265" imgH="431800" progId="Equation.3">
                  <p:embed/>
                </p:oleObj>
              </mc:Choice>
              <mc:Fallback>
                <p:oleObj r:id="rId3" imgW="1231265" imgH="431800" progId="Equation.3">
                  <p:embed/>
                  <p:pic>
                    <p:nvPicPr>
                      <p:cNvPr id="0" name="图片 3297"/>
                      <p:cNvPicPr/>
                      <p:nvPr/>
                    </p:nvPicPr>
                    <p:blipFill>
                      <a:blip r:embed="rId4"/>
                      <a:stretch>
                        <a:fillRect/>
                      </a:stretch>
                    </p:blipFill>
                    <p:spPr>
                      <a:xfrm>
                        <a:off x="315913" y="1556792"/>
                        <a:ext cx="2463800" cy="858837"/>
                      </a:xfrm>
                      <a:prstGeom prst="rect">
                        <a:avLst/>
                      </a:prstGeom>
                      <a:noFill/>
                      <a:ln w="38100">
                        <a:noFill/>
                        <a:miter/>
                      </a:ln>
                    </p:spPr>
                  </p:pic>
                </p:oleObj>
              </mc:Fallback>
            </mc:AlternateContent>
          </a:graphicData>
        </a:graphic>
      </p:graphicFrame>
      <p:graphicFrame>
        <p:nvGraphicFramePr>
          <p:cNvPr id="404485" name="Object 5"/>
          <p:cNvGraphicFramePr/>
          <p:nvPr>
            <p:extLst>
              <p:ext uri="{D42A27DB-BD31-4B8C-83A1-F6EECF244321}">
                <p14:modId xmlns:p14="http://schemas.microsoft.com/office/powerpoint/2010/main" val="1994486418"/>
              </p:ext>
            </p:extLst>
          </p:nvPr>
        </p:nvGraphicFramePr>
        <p:xfrm>
          <a:off x="4687186" y="1476793"/>
          <a:ext cx="1449387" cy="711200"/>
        </p:xfrm>
        <a:graphic>
          <a:graphicData uri="http://schemas.openxmlformats.org/presentationml/2006/ole">
            <mc:AlternateContent xmlns:mc="http://schemas.openxmlformats.org/markup-compatibility/2006">
              <mc:Choice xmlns:v="urn:schemas-microsoft-com:vml" Requires="v">
                <p:oleObj spid="_x0000_s50435" r:id="rId5" imgW="723265" imgH="355600" progId="Equation.3">
                  <p:embed/>
                </p:oleObj>
              </mc:Choice>
              <mc:Fallback>
                <p:oleObj r:id="rId5" imgW="723265" imgH="355600" progId="Equation.3">
                  <p:embed/>
                  <p:pic>
                    <p:nvPicPr>
                      <p:cNvPr id="0" name="图片 3294"/>
                      <p:cNvPicPr/>
                      <p:nvPr/>
                    </p:nvPicPr>
                    <p:blipFill>
                      <a:blip r:embed="rId6"/>
                      <a:stretch>
                        <a:fillRect/>
                      </a:stretch>
                    </p:blipFill>
                    <p:spPr>
                      <a:xfrm>
                        <a:off x="4687186" y="1476793"/>
                        <a:ext cx="1449387" cy="711200"/>
                      </a:xfrm>
                      <a:prstGeom prst="rect">
                        <a:avLst/>
                      </a:prstGeom>
                      <a:noFill/>
                      <a:ln w="38100">
                        <a:noFill/>
                        <a:miter/>
                      </a:ln>
                    </p:spPr>
                  </p:pic>
                </p:oleObj>
              </mc:Fallback>
            </mc:AlternateContent>
          </a:graphicData>
        </a:graphic>
      </p:graphicFrame>
      <p:graphicFrame>
        <p:nvGraphicFramePr>
          <p:cNvPr id="404486" name="Object 6"/>
          <p:cNvGraphicFramePr/>
          <p:nvPr>
            <p:extLst>
              <p:ext uri="{D42A27DB-BD31-4B8C-83A1-F6EECF244321}">
                <p14:modId xmlns:p14="http://schemas.microsoft.com/office/powerpoint/2010/main" val="669229796"/>
              </p:ext>
            </p:extLst>
          </p:nvPr>
        </p:nvGraphicFramePr>
        <p:xfrm>
          <a:off x="1691481" y="2455183"/>
          <a:ext cx="4176713" cy="3194050"/>
        </p:xfrm>
        <a:graphic>
          <a:graphicData uri="http://schemas.openxmlformats.org/presentationml/2006/ole">
            <mc:AlternateContent xmlns:mc="http://schemas.openxmlformats.org/markup-compatibility/2006">
              <mc:Choice xmlns:v="urn:schemas-microsoft-com:vml" Requires="v">
                <p:oleObj spid="_x0000_s50436" r:id="rId7" imgW="4114800" imgH="3136900" progId="Visio.Drawing.11">
                  <p:embed/>
                </p:oleObj>
              </mc:Choice>
              <mc:Fallback>
                <p:oleObj r:id="rId7" imgW="4114800" imgH="3136900" progId="Visio.Drawing.11">
                  <p:embed/>
                  <p:pic>
                    <p:nvPicPr>
                      <p:cNvPr id="0" name="图片 3295"/>
                      <p:cNvPicPr/>
                      <p:nvPr/>
                    </p:nvPicPr>
                    <p:blipFill>
                      <a:blip r:embed="rId8"/>
                      <a:stretch>
                        <a:fillRect/>
                      </a:stretch>
                    </p:blipFill>
                    <p:spPr>
                      <a:xfrm>
                        <a:off x="1691481" y="2455183"/>
                        <a:ext cx="4176713" cy="3194050"/>
                      </a:xfrm>
                      <a:prstGeom prst="rect">
                        <a:avLst/>
                      </a:prstGeom>
                      <a:noFill/>
                      <a:ln w="38100">
                        <a:noFill/>
                        <a:miter/>
                      </a:ln>
                    </p:spPr>
                  </p:pic>
                </p:oleObj>
              </mc:Fallback>
            </mc:AlternateContent>
          </a:graphicData>
        </a:graphic>
      </p:graphicFrame>
      <p:sp>
        <p:nvSpPr>
          <p:cNvPr id="12" name="矩形 11"/>
          <p:cNvSpPr/>
          <p:nvPr/>
        </p:nvSpPr>
        <p:spPr>
          <a:xfrm>
            <a:off x="20576" y="1015128"/>
            <a:ext cx="4407407" cy="461665"/>
          </a:xfrm>
          <a:prstGeom prst="rect">
            <a:avLst/>
          </a:prstGeom>
        </p:spPr>
        <p:txBody>
          <a:bodyPr wrap="square">
            <a:spAutoFit/>
          </a:bodyPr>
          <a:lstStyle/>
          <a:p>
            <a:r>
              <a:rPr lang="zh-CN" altLang="en-US" i="1" dirty="0"/>
              <a:t> </a:t>
            </a:r>
            <a:r>
              <a:rPr lang="en-US" altLang="zh-CN" i="1" dirty="0" err="1" smtClean="0"/>
              <a:t>i</a:t>
            </a:r>
            <a:r>
              <a:rPr lang="en-US" altLang="zh-CN" baseline="-25000" dirty="0" err="1" smtClean="0"/>
              <a:t>L</a:t>
            </a:r>
            <a:r>
              <a:rPr lang="zh-CN" altLang="en-US" dirty="0" smtClean="0"/>
              <a:t>和 </a:t>
            </a:r>
            <a:r>
              <a:rPr lang="en-US" altLang="zh-CN" i="1" dirty="0" err="1" smtClean="0"/>
              <a:t>u</a:t>
            </a:r>
            <a:r>
              <a:rPr lang="en-US" altLang="zh-CN" baseline="-25000" dirty="0" err="1" smtClean="0"/>
              <a:t>L</a:t>
            </a:r>
            <a:r>
              <a:rPr lang="zh-CN" altLang="en-US" dirty="0" smtClean="0"/>
              <a:t>的波形如图</a:t>
            </a:r>
            <a:r>
              <a:rPr lang="zh-CN" altLang="en-US" dirty="0"/>
              <a:t>所示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04484"/>
                                        </p:tgtEl>
                                        <p:attrNameLst>
                                          <p:attrName>style.visibility</p:attrName>
                                        </p:attrNameLst>
                                      </p:cBhvr>
                                      <p:to>
                                        <p:strVal val="visible"/>
                                      </p:to>
                                    </p:set>
                                    <p:animEffect transition="in" filter="dissolve">
                                      <p:cBhvr>
                                        <p:cTn id="7" dur="500"/>
                                        <p:tgtEl>
                                          <p:spTgt spid="40448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04485"/>
                                        </p:tgtEl>
                                        <p:attrNameLst>
                                          <p:attrName>style.visibility</p:attrName>
                                        </p:attrNameLst>
                                      </p:cBhvr>
                                      <p:to>
                                        <p:strVal val="visible"/>
                                      </p:to>
                                    </p:set>
                                    <p:animEffect transition="in" filter="dissolve">
                                      <p:cBhvr>
                                        <p:cTn id="11" dur="500"/>
                                        <p:tgtEl>
                                          <p:spTgt spid="40448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404486"/>
                                        </p:tgtEl>
                                        <p:attrNameLst>
                                          <p:attrName>style.visibility</p:attrName>
                                        </p:attrNameLst>
                                      </p:cBhvr>
                                      <p:to>
                                        <p:strVal val="visible"/>
                                      </p:to>
                                    </p:set>
                                    <p:animEffect transition="in" filter="dissolve">
                                      <p:cBhvr>
                                        <p:cTn id="16" dur="500"/>
                                        <p:tgtEl>
                                          <p:spTgt spid="40448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04482"/>
                                        </p:tgtEl>
                                        <p:attrNameLst>
                                          <p:attrName>style.visibility</p:attrName>
                                        </p:attrNameLst>
                                      </p:cBhvr>
                                      <p:to>
                                        <p:strVal val="visible"/>
                                      </p:to>
                                    </p:set>
                                    <p:animEffect transition="in" filter="dissolve">
                                      <p:cBhvr>
                                        <p:cTn id="19" dur="500"/>
                                        <p:tgtEl>
                                          <p:spTgt spid="404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4" name="文本框 106503"/>
          <p:cNvSpPr txBox="1"/>
          <p:nvPr/>
        </p:nvSpPr>
        <p:spPr>
          <a:xfrm>
            <a:off x="469900" y="990600"/>
            <a:ext cx="503238" cy="579438"/>
          </a:xfrm>
          <a:prstGeom prst="rect">
            <a:avLst/>
          </a:prstGeom>
          <a:noFill/>
          <a:ln w="9525">
            <a:noFill/>
          </a:ln>
        </p:spPr>
        <p:txBody>
          <a:bodyPr>
            <a:spAutoFit/>
          </a:bodyPr>
          <a:lstStyle/>
          <a:p>
            <a:pPr lvl="0">
              <a:spcBef>
                <a:spcPct val="50000"/>
              </a:spcBef>
            </a:pPr>
            <a:r>
              <a:rPr lang="zh-CN" altLang="en-US" sz="3200" b="1" dirty="0">
                <a:solidFill>
                  <a:schemeClr val="accent2"/>
                </a:solidFill>
                <a:latin typeface="Arial" panose="020B0604020202020204" pitchFamily="34" charset="0"/>
                <a:ea typeface="宋体" panose="02010600030101010101" pitchFamily="2" charset="-122"/>
              </a:rPr>
              <a:t>例</a:t>
            </a:r>
          </a:p>
        </p:txBody>
      </p:sp>
      <p:grpSp>
        <p:nvGrpSpPr>
          <p:cNvPr id="106526" name="组合 106525"/>
          <p:cNvGrpSpPr/>
          <p:nvPr/>
        </p:nvGrpSpPr>
        <p:grpSpPr>
          <a:xfrm>
            <a:off x="4246563" y="1650048"/>
            <a:ext cx="3025775" cy="2590800"/>
            <a:chOff x="3107" y="2478"/>
            <a:chExt cx="1906" cy="1632"/>
          </a:xfrm>
        </p:grpSpPr>
        <p:sp>
          <p:nvSpPr>
            <p:cNvPr id="106527" name="直接连接符 106526"/>
            <p:cNvSpPr/>
            <p:nvPr/>
          </p:nvSpPr>
          <p:spPr>
            <a:xfrm>
              <a:off x="3107" y="3657"/>
              <a:ext cx="1678" cy="0"/>
            </a:xfrm>
            <a:prstGeom prst="line">
              <a:avLst/>
            </a:prstGeom>
            <a:ln w="28575" cap="flat" cmpd="sng">
              <a:solidFill>
                <a:schemeClr val="accent2"/>
              </a:solidFill>
              <a:prstDash val="solid"/>
              <a:headEnd type="none" w="med" len="med"/>
              <a:tailEnd type="triangle" w="med" len="med"/>
            </a:ln>
          </p:spPr>
        </p:sp>
        <p:sp>
          <p:nvSpPr>
            <p:cNvPr id="106528" name="直接连接符 106527"/>
            <p:cNvSpPr/>
            <p:nvPr/>
          </p:nvSpPr>
          <p:spPr>
            <a:xfrm flipV="1">
              <a:off x="3787" y="2659"/>
              <a:ext cx="0" cy="1451"/>
            </a:xfrm>
            <a:prstGeom prst="line">
              <a:avLst/>
            </a:prstGeom>
            <a:ln w="28575" cap="flat" cmpd="sng">
              <a:solidFill>
                <a:schemeClr val="accent2"/>
              </a:solidFill>
              <a:prstDash val="solid"/>
              <a:headEnd type="none" w="med" len="med"/>
              <a:tailEnd type="triangle" w="med" len="med"/>
            </a:ln>
          </p:spPr>
        </p:sp>
        <p:sp>
          <p:nvSpPr>
            <p:cNvPr id="106529" name="文本框 106528"/>
            <p:cNvSpPr txBox="1"/>
            <p:nvPr/>
          </p:nvSpPr>
          <p:spPr>
            <a:xfrm>
              <a:off x="3560" y="3657"/>
              <a:ext cx="272" cy="327"/>
            </a:xfrm>
            <a:prstGeom prst="rect">
              <a:avLst/>
            </a:prstGeom>
            <a:noFill/>
            <a:ln w="9525">
              <a:noFill/>
            </a:ln>
          </p:spPr>
          <p:txBody>
            <a:bodyPr>
              <a:spAutoFit/>
            </a:bodyPr>
            <a:lstStyle/>
            <a:p>
              <a:pPr lvl="0">
                <a:spcBef>
                  <a:spcPct val="50000"/>
                </a:spcBef>
              </a:pPr>
              <a:r>
                <a:rPr lang="en-US" altLang="zh-CN" sz="2800" b="0">
                  <a:solidFill>
                    <a:schemeClr val="accent2"/>
                  </a:solidFill>
                  <a:latin typeface="Times New Roman" panose="02020603050405020304" pitchFamily="18" charset="0"/>
                  <a:ea typeface="仿宋_GB2312" pitchFamily="49" charset="-122"/>
                </a:rPr>
                <a:t>0</a:t>
              </a:r>
            </a:p>
          </p:txBody>
        </p:sp>
        <p:sp>
          <p:nvSpPr>
            <p:cNvPr id="106530" name="文本框 106529"/>
            <p:cNvSpPr txBox="1"/>
            <p:nvPr/>
          </p:nvSpPr>
          <p:spPr>
            <a:xfrm>
              <a:off x="4740" y="3475"/>
              <a:ext cx="273" cy="327"/>
            </a:xfrm>
            <a:prstGeom prst="rect">
              <a:avLst/>
            </a:prstGeom>
            <a:noFill/>
            <a:ln w="9525">
              <a:noFill/>
            </a:ln>
          </p:spPr>
          <p:txBody>
            <a:bodyPr>
              <a:spAutoFit/>
            </a:bodyPr>
            <a:lstStyle/>
            <a:p>
              <a:pPr lvl="0">
                <a:spcBef>
                  <a:spcPct val="50000"/>
                </a:spcBef>
              </a:pPr>
              <a:r>
                <a:rPr lang="en-US" altLang="zh-CN" sz="2800" b="0" i="1">
                  <a:solidFill>
                    <a:schemeClr val="accent2"/>
                  </a:solidFill>
                  <a:latin typeface="Times New Roman" panose="02020603050405020304" pitchFamily="18" charset="0"/>
                  <a:ea typeface="仿宋_GB2312" pitchFamily="49" charset="-122"/>
                </a:rPr>
                <a:t>t</a:t>
              </a:r>
            </a:p>
          </p:txBody>
        </p:sp>
        <p:sp>
          <p:nvSpPr>
            <p:cNvPr id="106531" name="文本框 106530"/>
            <p:cNvSpPr txBox="1"/>
            <p:nvPr/>
          </p:nvSpPr>
          <p:spPr>
            <a:xfrm>
              <a:off x="3833" y="2478"/>
              <a:ext cx="318" cy="327"/>
            </a:xfrm>
            <a:prstGeom prst="rect">
              <a:avLst/>
            </a:prstGeom>
            <a:noFill/>
            <a:ln w="9525">
              <a:noFill/>
            </a:ln>
          </p:spPr>
          <p:txBody>
            <a:bodyPr>
              <a:spAutoFit/>
            </a:bodyPr>
            <a:lstStyle/>
            <a:p>
              <a:pPr lvl="0">
                <a:spcBef>
                  <a:spcPct val="50000"/>
                </a:spcBef>
              </a:pPr>
              <a:r>
                <a:rPr lang="en-US" altLang="zh-CN" sz="2800" b="0" i="1">
                  <a:solidFill>
                    <a:schemeClr val="accent2"/>
                  </a:solidFill>
                  <a:latin typeface="Times New Roman" panose="02020603050405020304" pitchFamily="18" charset="0"/>
                  <a:ea typeface="仿宋_GB2312" pitchFamily="49" charset="-122"/>
                </a:rPr>
                <a:t>i</a:t>
              </a:r>
            </a:p>
          </p:txBody>
        </p:sp>
        <p:sp>
          <p:nvSpPr>
            <p:cNvPr id="106532" name="直接连接符 106531"/>
            <p:cNvSpPr/>
            <p:nvPr/>
          </p:nvSpPr>
          <p:spPr>
            <a:xfrm>
              <a:off x="3107" y="3249"/>
              <a:ext cx="680" cy="0"/>
            </a:xfrm>
            <a:prstGeom prst="line">
              <a:avLst/>
            </a:prstGeom>
            <a:ln w="28575" cap="flat" cmpd="sng">
              <a:solidFill>
                <a:srgbClr val="FF3300"/>
              </a:solidFill>
              <a:prstDash val="solid"/>
              <a:headEnd type="none" w="med" len="med"/>
              <a:tailEnd type="none" w="med" len="med"/>
            </a:ln>
          </p:spPr>
        </p:sp>
        <p:sp>
          <p:nvSpPr>
            <p:cNvPr id="106533" name="直接连接符 106532"/>
            <p:cNvSpPr/>
            <p:nvPr/>
          </p:nvSpPr>
          <p:spPr>
            <a:xfrm>
              <a:off x="3788" y="2931"/>
              <a:ext cx="680" cy="0"/>
            </a:xfrm>
            <a:prstGeom prst="line">
              <a:avLst/>
            </a:prstGeom>
            <a:ln w="28575" cap="flat" cmpd="sng">
              <a:solidFill>
                <a:srgbClr val="FF3300"/>
              </a:solidFill>
              <a:prstDash val="solid"/>
              <a:headEnd type="none" w="med" len="med"/>
              <a:tailEnd type="none" w="med" len="med"/>
            </a:ln>
          </p:spPr>
        </p:sp>
      </p:grpSp>
      <p:sp>
        <p:nvSpPr>
          <p:cNvPr id="106536" name="圆角矩形标注 106535" descr="羊皮纸"/>
          <p:cNvSpPr/>
          <p:nvPr/>
        </p:nvSpPr>
        <p:spPr>
          <a:xfrm>
            <a:off x="5911215" y="4241165"/>
            <a:ext cx="2232025" cy="649288"/>
          </a:xfrm>
          <a:prstGeom prst="wedgeRoundRectCallout">
            <a:avLst>
              <a:gd name="adj1" fmla="val -76458"/>
              <a:gd name="adj2" fmla="val -169315"/>
              <a:gd name="adj3" fmla="val 16667"/>
            </a:avLst>
          </a:prstGeom>
          <a:solidFill>
            <a:schemeClr val="accent1">
              <a:lumMod val="60000"/>
              <a:lumOff val="40000"/>
            </a:schemeClr>
          </a:solidFill>
          <a:ln w="9525">
            <a:noFill/>
          </a:ln>
        </p:spPr>
        <p:txBody>
          <a:bodyPr/>
          <a:lstStyle/>
          <a:p>
            <a:pPr lvl="0"/>
            <a:r>
              <a:rPr lang="zh-CN" altLang="en-US" sz="2800" b="1" dirty="0">
                <a:solidFill>
                  <a:schemeClr val="tx1"/>
                </a:solidFill>
                <a:latin typeface="Arial" panose="020B0604020202020204" pitchFamily="34" charset="0"/>
                <a:ea typeface="楷体_GB2312" pitchFamily="49" charset="-122"/>
              </a:rPr>
              <a:t>过渡期为零</a:t>
            </a:r>
          </a:p>
        </p:txBody>
      </p:sp>
      <p:sp>
        <p:nvSpPr>
          <p:cNvPr id="106537" name="文本框 106536"/>
          <p:cNvSpPr txBox="1"/>
          <p:nvPr/>
        </p:nvSpPr>
        <p:spPr>
          <a:xfrm>
            <a:off x="978912" y="1022351"/>
            <a:ext cx="2232025" cy="547687"/>
          </a:xfrm>
          <a:prstGeom prst="rect">
            <a:avLst/>
          </a:prstGeom>
          <a:noFill/>
          <a:ln w="28575" cap="flat" cmpd="sng">
            <a:solidFill>
              <a:srgbClr val="00FFFF"/>
            </a:solidFill>
            <a:prstDash val="solid"/>
            <a:miter/>
            <a:headEnd type="none" w="med" len="med"/>
            <a:tailEnd type="none" w="med" len="med"/>
          </a:ln>
        </p:spPr>
        <p:txBody>
          <a:bodyPr>
            <a:spAutoFit/>
          </a:bodyPr>
          <a:lstStyle/>
          <a:p>
            <a:pPr lvl="0" algn="ctr">
              <a:spcBef>
                <a:spcPct val="50000"/>
              </a:spcBef>
            </a:pPr>
            <a:r>
              <a:rPr lang="zh-CN" altLang="en-US" sz="2800" b="1" dirty="0">
                <a:solidFill>
                  <a:schemeClr val="tx2"/>
                </a:solidFill>
                <a:latin typeface="Arial" panose="020B0604020202020204" pitchFamily="34" charset="0"/>
                <a:ea typeface="楷体_GB2312" pitchFamily="49" charset="-122"/>
              </a:rPr>
              <a:t>电阻电路</a:t>
            </a:r>
          </a:p>
        </p:txBody>
      </p:sp>
      <p:grpSp>
        <p:nvGrpSpPr>
          <p:cNvPr id="106538" name="组合 106537"/>
          <p:cNvGrpSpPr/>
          <p:nvPr/>
        </p:nvGrpSpPr>
        <p:grpSpPr>
          <a:xfrm>
            <a:off x="8316913" y="6446838"/>
            <a:ext cx="792162" cy="366712"/>
            <a:chOff x="5193" y="4020"/>
            <a:chExt cx="499" cy="231"/>
          </a:xfrm>
        </p:grpSpPr>
        <p:pic>
          <p:nvPicPr>
            <p:cNvPr id="106539" name="图片 106538" descr="78900"/>
            <p:cNvPicPr>
              <a:picLocks noChangeAspect="1"/>
            </p:cNvPicPr>
            <p:nvPr/>
          </p:nvPicPr>
          <p:blipFill>
            <a:blip r:embed="rId2"/>
            <a:stretch>
              <a:fillRect/>
            </a:stretch>
          </p:blipFill>
          <p:spPr>
            <a:xfrm>
              <a:off x="5193" y="4066"/>
              <a:ext cx="499" cy="181"/>
            </a:xfrm>
            <a:prstGeom prst="rect">
              <a:avLst/>
            </a:prstGeom>
            <a:noFill/>
            <a:ln w="9525">
              <a:noFill/>
            </a:ln>
          </p:spPr>
        </p:pic>
        <p:sp>
          <p:nvSpPr>
            <p:cNvPr id="106540" name="文本框 106539">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106541" name="组合 106540"/>
          <p:cNvGrpSpPr/>
          <p:nvPr/>
        </p:nvGrpSpPr>
        <p:grpSpPr>
          <a:xfrm>
            <a:off x="7453313" y="6446838"/>
            <a:ext cx="792162" cy="366712"/>
            <a:chOff x="4649" y="4020"/>
            <a:chExt cx="499" cy="231"/>
          </a:xfrm>
        </p:grpSpPr>
        <p:pic>
          <p:nvPicPr>
            <p:cNvPr id="106542" name="图片 106541" descr="78900"/>
            <p:cNvPicPr>
              <a:picLocks noChangeAspect="1"/>
            </p:cNvPicPr>
            <p:nvPr/>
          </p:nvPicPr>
          <p:blipFill>
            <a:blip r:embed="rId2"/>
            <a:stretch>
              <a:fillRect/>
            </a:stretch>
          </p:blipFill>
          <p:spPr>
            <a:xfrm>
              <a:off x="4649" y="4066"/>
              <a:ext cx="499" cy="181"/>
            </a:xfrm>
            <a:prstGeom prst="rect">
              <a:avLst/>
            </a:prstGeom>
            <a:noFill/>
            <a:ln w="9525">
              <a:noFill/>
            </a:ln>
          </p:spPr>
        </p:pic>
        <p:sp>
          <p:nvSpPr>
            <p:cNvPr id="106543" name="文本框 106542">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106544" name="组合 106543"/>
          <p:cNvGrpSpPr/>
          <p:nvPr/>
        </p:nvGrpSpPr>
        <p:grpSpPr>
          <a:xfrm>
            <a:off x="468313" y="1773238"/>
            <a:ext cx="4249738" cy="2016125"/>
            <a:chOff x="2290" y="1253"/>
            <a:chExt cx="2677" cy="1270"/>
          </a:xfrm>
        </p:grpSpPr>
        <p:sp>
          <p:nvSpPr>
            <p:cNvPr id="106545" name="椭圆 106544"/>
            <p:cNvSpPr/>
            <p:nvPr/>
          </p:nvSpPr>
          <p:spPr>
            <a:xfrm>
              <a:off x="2608" y="1752"/>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chemeClr val="accent2"/>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sp>
          <p:nvSpPr>
            <p:cNvPr id="106546" name="直接连接符 106545"/>
            <p:cNvSpPr/>
            <p:nvPr/>
          </p:nvSpPr>
          <p:spPr>
            <a:xfrm flipH="1">
              <a:off x="4163" y="1571"/>
              <a:ext cx="227" cy="144"/>
            </a:xfrm>
            <a:prstGeom prst="line">
              <a:avLst/>
            </a:prstGeom>
            <a:ln w="28575" cap="flat" cmpd="sng">
              <a:solidFill>
                <a:srgbClr val="FF3300"/>
              </a:solidFill>
              <a:prstDash val="solid"/>
              <a:headEnd type="none" w="med" len="med"/>
              <a:tailEnd type="triangle" w="med" len="med"/>
            </a:ln>
          </p:spPr>
        </p:sp>
        <p:sp>
          <p:nvSpPr>
            <p:cNvPr id="106547" name="文本框 106546"/>
            <p:cNvSpPr txBox="1"/>
            <p:nvPr/>
          </p:nvSpPr>
          <p:spPr>
            <a:xfrm>
              <a:off x="2575" y="1467"/>
              <a:ext cx="224" cy="865"/>
            </a:xfrm>
            <a:prstGeom prst="rect">
              <a:avLst/>
            </a:prstGeom>
            <a:noFill/>
            <a:ln w="28575">
              <a:noFill/>
            </a:ln>
          </p:spPr>
          <p:txBody>
            <a:bodyPr anchor="ctr">
              <a:spAutoFit/>
            </a:bodyPr>
            <a:lstStyle/>
            <a:p>
              <a:pPr lvl="0" algn="ctr">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a:p>
              <a:pPr lvl="0" algn="ctr">
                <a:buClr>
                  <a:srgbClr val="000000"/>
                </a:buClr>
              </a:pPr>
              <a:endParaRPr lang="en-US" altLang="zh-CN" sz="2800" b="0">
                <a:solidFill>
                  <a:schemeClr val="accent2"/>
                </a:solidFill>
                <a:latin typeface="Times New Roman" panose="02020603050405020304" pitchFamily="18" charset="0"/>
                <a:ea typeface="宋体" panose="02010600030101010101" pitchFamily="2" charset="-122"/>
              </a:endParaRPr>
            </a:p>
            <a:p>
              <a:pPr lvl="0" algn="ctr">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06548" name="文本框 106547"/>
            <p:cNvSpPr txBox="1"/>
            <p:nvPr/>
          </p:nvSpPr>
          <p:spPr>
            <a:xfrm>
              <a:off x="2290" y="1752"/>
              <a:ext cx="287" cy="327"/>
            </a:xfrm>
            <a:prstGeom prst="rect">
              <a:avLst/>
            </a:prstGeom>
            <a:noFill/>
            <a:ln w="28575">
              <a:noFill/>
            </a:ln>
          </p:spPr>
          <p:txBody>
            <a:bodyPr wrap="none" anchor="ctr">
              <a:spAutoFit/>
            </a:bodyPr>
            <a:lstStyle/>
            <a:p>
              <a:pPr lvl="0" algn="ctr">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endParaRPr lang="en-US" altLang="zh-CN" sz="2800" b="0">
                <a:solidFill>
                  <a:schemeClr val="accent2"/>
                </a:solidFill>
                <a:latin typeface="Times New Roman" panose="02020603050405020304" pitchFamily="18" charset="0"/>
                <a:ea typeface="宋体" panose="02010600030101010101" pitchFamily="2" charset="-122"/>
              </a:endParaRPr>
            </a:p>
          </p:txBody>
        </p:sp>
        <p:sp>
          <p:nvSpPr>
            <p:cNvPr id="106549" name="文本框 106548"/>
            <p:cNvSpPr txBox="1"/>
            <p:nvPr/>
          </p:nvSpPr>
          <p:spPr>
            <a:xfrm>
              <a:off x="3243" y="1525"/>
              <a:ext cx="329" cy="327"/>
            </a:xfrm>
            <a:prstGeom prst="rect">
              <a:avLst/>
            </a:prstGeom>
            <a:noFill/>
            <a:ln w="28575">
              <a:noFill/>
            </a:ln>
          </p:spPr>
          <p:txBody>
            <a:bodyPr wrap="none" anchor="ctr">
              <a:spAutoFit/>
            </a:bodyPr>
            <a:lstStyle/>
            <a:p>
              <a:pPr lvl="0" algn="ctr">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r>
                <a:rPr lang="en-US" altLang="zh-CN" sz="2800" b="0" baseline="-25000">
                  <a:solidFill>
                    <a:schemeClr val="accent2"/>
                  </a:solidFill>
                  <a:latin typeface="Times New Roman" panose="02020603050405020304" pitchFamily="18" charset="0"/>
                  <a:ea typeface="宋体" panose="02010600030101010101" pitchFamily="2" charset="-122"/>
                </a:rPr>
                <a:t>1</a:t>
              </a:r>
              <a:endParaRPr lang="en-US" altLang="zh-CN" sz="2800" b="0">
                <a:solidFill>
                  <a:schemeClr val="accent2"/>
                </a:solidFill>
                <a:latin typeface="Times New Roman" panose="02020603050405020304" pitchFamily="18" charset="0"/>
                <a:ea typeface="宋体" panose="02010600030101010101" pitchFamily="2" charset="-122"/>
              </a:endParaRPr>
            </a:p>
          </p:txBody>
        </p:sp>
        <p:sp>
          <p:nvSpPr>
            <p:cNvPr id="106550" name="文本框 106549"/>
            <p:cNvSpPr txBox="1"/>
            <p:nvPr/>
          </p:nvSpPr>
          <p:spPr>
            <a:xfrm>
              <a:off x="3245" y="2051"/>
              <a:ext cx="329" cy="327"/>
            </a:xfrm>
            <a:prstGeom prst="rect">
              <a:avLst/>
            </a:prstGeom>
            <a:noFill/>
            <a:ln w="28575">
              <a:noFill/>
            </a:ln>
          </p:spPr>
          <p:txBody>
            <a:bodyPr wrap="none" anchor="ctr">
              <a:spAutoFit/>
            </a:bodyPr>
            <a:lstStyle/>
            <a:p>
              <a:pPr lvl="0" algn="ctr">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r>
                <a:rPr lang="en-US" altLang="zh-CN" sz="2800" b="0" baseline="-25000">
                  <a:solidFill>
                    <a:schemeClr val="accent2"/>
                  </a:solidFill>
                  <a:latin typeface="Times New Roman" panose="02020603050405020304" pitchFamily="18" charset="0"/>
                  <a:ea typeface="宋体" panose="02010600030101010101" pitchFamily="2" charset="-122"/>
                </a:rPr>
                <a:t>2</a:t>
              </a:r>
            </a:p>
          </p:txBody>
        </p:sp>
        <p:sp>
          <p:nvSpPr>
            <p:cNvPr id="106551" name="矩形 106550"/>
            <p:cNvSpPr/>
            <p:nvPr/>
          </p:nvSpPr>
          <p:spPr>
            <a:xfrm>
              <a:off x="2802" y="1389"/>
              <a:ext cx="817" cy="1134"/>
            </a:xfrm>
            <a:prstGeom prst="rect">
              <a:avLst/>
            </a:prstGeom>
            <a:noFill/>
            <a:ln w="28575" cap="flat" cmpd="sng">
              <a:solidFill>
                <a:schemeClr val="accent2"/>
              </a:solidFill>
              <a:prstDash val="solid"/>
              <a:miter/>
              <a:headEnd type="none" w="med" len="med"/>
              <a:tailEnd type="none" w="med" len="med"/>
            </a:ln>
          </p:spPr>
          <p:txBody>
            <a:bodyPr/>
            <a:lstStyle/>
            <a:p>
              <a:endParaRPr lang="zh-CN" altLang="en-US">
                <a:solidFill>
                  <a:schemeClr val="accent2"/>
                </a:solidFill>
              </a:endParaRPr>
            </a:p>
          </p:txBody>
        </p:sp>
        <p:sp>
          <p:nvSpPr>
            <p:cNvPr id="106552" name="直接连接符 106551"/>
            <p:cNvSpPr/>
            <p:nvPr/>
          </p:nvSpPr>
          <p:spPr>
            <a:xfrm>
              <a:off x="3619" y="1389"/>
              <a:ext cx="453" cy="0"/>
            </a:xfrm>
            <a:prstGeom prst="line">
              <a:avLst/>
            </a:prstGeom>
            <a:ln w="28575" cap="flat" cmpd="sng">
              <a:solidFill>
                <a:schemeClr val="accent2"/>
              </a:solidFill>
              <a:prstDash val="solid"/>
              <a:headEnd type="oval" w="med" len="med"/>
              <a:tailEnd type="none" w="med" len="med"/>
            </a:ln>
          </p:spPr>
        </p:sp>
        <p:sp>
          <p:nvSpPr>
            <p:cNvPr id="106553" name="直接连接符 106552"/>
            <p:cNvSpPr/>
            <p:nvPr/>
          </p:nvSpPr>
          <p:spPr>
            <a:xfrm>
              <a:off x="3619" y="1979"/>
              <a:ext cx="453" cy="0"/>
            </a:xfrm>
            <a:prstGeom prst="line">
              <a:avLst/>
            </a:prstGeom>
            <a:ln w="28575" cap="flat" cmpd="sng">
              <a:solidFill>
                <a:schemeClr val="accent2"/>
              </a:solidFill>
              <a:prstDash val="solid"/>
              <a:headEnd type="oval" w="med" len="med"/>
              <a:tailEnd type="none" w="med" len="med"/>
            </a:ln>
          </p:spPr>
        </p:sp>
        <p:sp>
          <p:nvSpPr>
            <p:cNvPr id="106554" name="直接连接符 106553"/>
            <p:cNvSpPr/>
            <p:nvPr/>
          </p:nvSpPr>
          <p:spPr>
            <a:xfrm>
              <a:off x="4072" y="1389"/>
              <a:ext cx="0" cy="182"/>
            </a:xfrm>
            <a:prstGeom prst="line">
              <a:avLst/>
            </a:prstGeom>
            <a:ln w="28575" cap="flat" cmpd="sng">
              <a:solidFill>
                <a:schemeClr val="accent2"/>
              </a:solidFill>
              <a:prstDash val="solid"/>
              <a:headEnd type="none" w="med" len="med"/>
              <a:tailEnd type="none" w="med" len="med"/>
            </a:ln>
          </p:spPr>
        </p:sp>
        <p:sp>
          <p:nvSpPr>
            <p:cNvPr id="106555" name="直接连接符 106554"/>
            <p:cNvSpPr/>
            <p:nvPr/>
          </p:nvSpPr>
          <p:spPr>
            <a:xfrm>
              <a:off x="4072" y="1798"/>
              <a:ext cx="0" cy="181"/>
            </a:xfrm>
            <a:prstGeom prst="line">
              <a:avLst/>
            </a:prstGeom>
            <a:ln w="28575" cap="flat" cmpd="sng">
              <a:solidFill>
                <a:schemeClr val="accent2"/>
              </a:solidFill>
              <a:prstDash val="solid"/>
              <a:headEnd type="none" w="med" len="med"/>
              <a:tailEnd type="none" w="med" len="med"/>
            </a:ln>
          </p:spPr>
        </p:sp>
        <p:sp>
          <p:nvSpPr>
            <p:cNvPr id="106556" name="椭圆 106555"/>
            <p:cNvSpPr/>
            <p:nvPr/>
          </p:nvSpPr>
          <p:spPr>
            <a:xfrm>
              <a:off x="4027" y="1707"/>
              <a:ext cx="90" cy="91"/>
            </a:xfrm>
            <a:prstGeom prst="ellipse">
              <a:avLst/>
            </a:prstGeom>
            <a:noFill/>
            <a:ln w="28575" cap="flat" cmpd="sng">
              <a:solidFill>
                <a:schemeClr val="accent2"/>
              </a:solidFill>
              <a:prstDash val="solid"/>
              <a:headEnd type="none" w="med" len="med"/>
              <a:tailEnd type="none" w="med" len="med"/>
            </a:ln>
          </p:spPr>
          <p:txBody>
            <a:bodyPr/>
            <a:lstStyle/>
            <a:p>
              <a:endParaRPr lang="zh-CN" altLang="en-US">
                <a:solidFill>
                  <a:schemeClr val="accent2"/>
                </a:solidFill>
              </a:endParaRPr>
            </a:p>
          </p:txBody>
        </p:sp>
        <p:sp>
          <p:nvSpPr>
            <p:cNvPr id="106557" name="椭圆 106556"/>
            <p:cNvSpPr/>
            <p:nvPr/>
          </p:nvSpPr>
          <p:spPr>
            <a:xfrm>
              <a:off x="4027" y="1570"/>
              <a:ext cx="90" cy="91"/>
            </a:xfrm>
            <a:prstGeom prst="ellipse">
              <a:avLst/>
            </a:prstGeom>
            <a:noFill/>
            <a:ln w="28575" cap="flat" cmpd="sng">
              <a:solidFill>
                <a:schemeClr val="accent2"/>
              </a:solidFill>
              <a:prstDash val="solid"/>
              <a:headEnd type="none" w="med" len="med"/>
              <a:tailEnd type="none" w="med" len="med"/>
            </a:ln>
          </p:spPr>
          <p:txBody>
            <a:bodyPr/>
            <a:lstStyle/>
            <a:p>
              <a:endParaRPr lang="zh-CN" altLang="en-US">
                <a:solidFill>
                  <a:schemeClr val="accent2"/>
                </a:solidFill>
              </a:endParaRPr>
            </a:p>
          </p:txBody>
        </p:sp>
        <p:sp>
          <p:nvSpPr>
            <p:cNvPr id="106558" name="直接连接符 106557"/>
            <p:cNvSpPr/>
            <p:nvPr/>
          </p:nvSpPr>
          <p:spPr>
            <a:xfrm>
              <a:off x="4118" y="1616"/>
              <a:ext cx="136" cy="227"/>
            </a:xfrm>
            <a:prstGeom prst="line">
              <a:avLst/>
            </a:prstGeom>
            <a:ln w="28575" cap="flat" cmpd="sng">
              <a:solidFill>
                <a:schemeClr val="accent2"/>
              </a:solidFill>
              <a:prstDash val="solid"/>
              <a:headEnd type="none" w="med" len="med"/>
              <a:tailEnd type="none" w="med" len="med"/>
            </a:ln>
          </p:spPr>
        </p:sp>
        <p:sp>
          <p:nvSpPr>
            <p:cNvPr id="106559" name="文本框 106558"/>
            <p:cNvSpPr txBox="1"/>
            <p:nvPr/>
          </p:nvSpPr>
          <p:spPr>
            <a:xfrm>
              <a:off x="4117" y="1253"/>
              <a:ext cx="850" cy="330"/>
            </a:xfrm>
            <a:prstGeom prst="rect">
              <a:avLst/>
            </a:prstGeom>
            <a:noFill/>
            <a:ln w="9525">
              <a:noFill/>
            </a:ln>
          </p:spPr>
          <p:txBody>
            <a:bodyPr wrap="square">
              <a:spAutoFit/>
            </a:bodyPr>
            <a:lstStyle/>
            <a:p>
              <a:pPr lvl="0">
                <a:spcBef>
                  <a:spcPct val="50000"/>
                </a:spcBef>
              </a:pPr>
              <a:r>
                <a:rPr lang="zh-CN" altLang="en-US" sz="2800" b="0" dirty="0">
                  <a:solidFill>
                    <a:schemeClr val="accent2"/>
                  </a:solidFill>
                  <a:latin typeface="Times New Roman" panose="02020603050405020304" pitchFamily="18" charset="0"/>
                  <a:ea typeface="仿宋_GB2312" pitchFamily="49" charset="-122"/>
                </a:rPr>
                <a:t>（</a:t>
              </a:r>
              <a:r>
                <a:rPr lang="en-US" altLang="zh-CN" sz="2800" b="0" i="1">
                  <a:solidFill>
                    <a:schemeClr val="accent2"/>
                  </a:solidFill>
                  <a:latin typeface="Times New Roman" panose="02020603050405020304" pitchFamily="18" charset="0"/>
                  <a:ea typeface="仿宋_GB2312" pitchFamily="49" charset="-122"/>
                </a:rPr>
                <a:t>t </a:t>
              </a:r>
              <a:r>
                <a:rPr lang="en-US" altLang="zh-CN" sz="2800" b="0" dirty="0">
                  <a:solidFill>
                    <a:schemeClr val="accent2"/>
                  </a:solidFill>
                  <a:latin typeface="Times New Roman" panose="02020603050405020304" pitchFamily="18" charset="0"/>
                  <a:ea typeface="仿宋_GB2312" pitchFamily="49" charset="-122"/>
                </a:rPr>
                <a:t>= 0</a:t>
              </a:r>
              <a:r>
                <a:rPr lang="zh-CN" altLang="en-US" sz="2800" b="0" dirty="0">
                  <a:solidFill>
                    <a:schemeClr val="accent2"/>
                  </a:solidFill>
                  <a:latin typeface="Times New Roman" panose="02020603050405020304" pitchFamily="18" charset="0"/>
                  <a:ea typeface="仿宋_GB2312" pitchFamily="49" charset="-122"/>
                </a:rPr>
                <a:t>）</a:t>
              </a:r>
            </a:p>
          </p:txBody>
        </p:sp>
        <p:sp>
          <p:nvSpPr>
            <p:cNvPr id="106560" name="直接连接符 106559"/>
            <p:cNvSpPr/>
            <p:nvPr/>
          </p:nvSpPr>
          <p:spPr>
            <a:xfrm>
              <a:off x="2893" y="1480"/>
              <a:ext cx="363" cy="0"/>
            </a:xfrm>
            <a:prstGeom prst="line">
              <a:avLst/>
            </a:prstGeom>
            <a:ln w="28575" cap="flat" cmpd="sng">
              <a:solidFill>
                <a:srgbClr val="33CCFF"/>
              </a:solidFill>
              <a:prstDash val="solid"/>
              <a:headEnd type="none" w="med" len="med"/>
              <a:tailEnd type="triangle" w="med" len="med"/>
            </a:ln>
          </p:spPr>
        </p:sp>
        <p:sp>
          <p:nvSpPr>
            <p:cNvPr id="106561" name="文本框 106560"/>
            <p:cNvSpPr txBox="1"/>
            <p:nvPr/>
          </p:nvSpPr>
          <p:spPr>
            <a:xfrm>
              <a:off x="2893" y="1435"/>
              <a:ext cx="408" cy="327"/>
            </a:xfrm>
            <a:prstGeom prst="rect">
              <a:avLst/>
            </a:prstGeom>
            <a:noFill/>
            <a:ln w="9525">
              <a:noFill/>
            </a:ln>
          </p:spPr>
          <p:txBody>
            <a:bodyPr>
              <a:spAutoFit/>
            </a:bodyPr>
            <a:lstStyle/>
            <a:p>
              <a:pPr lvl="0">
                <a:spcBef>
                  <a:spcPct val="50000"/>
                </a:spcBef>
              </a:pPr>
              <a:r>
                <a:rPr lang="en-US" altLang="zh-CN" sz="2800" b="0" i="1">
                  <a:solidFill>
                    <a:schemeClr val="accent2"/>
                  </a:solidFill>
                  <a:latin typeface="Times New Roman" panose="02020603050405020304" pitchFamily="18" charset="0"/>
                  <a:ea typeface="仿宋_GB2312" pitchFamily="49" charset="-122"/>
                </a:rPr>
                <a:t>i</a:t>
              </a:r>
            </a:p>
          </p:txBody>
        </p:sp>
        <p:sp>
          <p:nvSpPr>
            <p:cNvPr id="106562" name="矩形 106561"/>
            <p:cNvSpPr/>
            <p:nvPr/>
          </p:nvSpPr>
          <p:spPr>
            <a:xfrm>
              <a:off x="3560" y="2115"/>
              <a:ext cx="127" cy="318"/>
            </a:xfrm>
            <a:prstGeom prst="rect">
              <a:avLst/>
            </a:prstGeom>
            <a:gradFill rotWithShape="1">
              <a:gsLst>
                <a:gs pos="0">
                  <a:srgbClr val="FF9900">
                    <a:gamma/>
                    <a:shade val="46275"/>
                    <a:invGamma/>
                  </a:srgbClr>
                </a:gs>
                <a:gs pos="50000">
                  <a:srgbClr val="FF9900"/>
                </a:gs>
                <a:gs pos="100000">
                  <a:srgbClr val="FF9900">
                    <a:gamma/>
                    <a:shade val="46275"/>
                    <a:invGamma/>
                  </a:srgbClr>
                </a:gs>
              </a:gsLst>
              <a:lin ang="0" scaled="1"/>
              <a:tileRect/>
            </a:gradFill>
            <a:ln w="28575">
              <a:noFill/>
            </a:ln>
          </p:spPr>
          <p:txBody>
            <a:bodyPr/>
            <a:lstStyle/>
            <a:p>
              <a:endParaRPr lang="zh-CN" altLang="en-US">
                <a:solidFill>
                  <a:schemeClr val="accent2"/>
                </a:solidFill>
              </a:endParaRPr>
            </a:p>
          </p:txBody>
        </p:sp>
        <p:sp>
          <p:nvSpPr>
            <p:cNvPr id="106563" name="矩形 106562"/>
            <p:cNvSpPr/>
            <p:nvPr/>
          </p:nvSpPr>
          <p:spPr>
            <a:xfrm>
              <a:off x="3560" y="1480"/>
              <a:ext cx="127" cy="318"/>
            </a:xfrm>
            <a:prstGeom prst="rect">
              <a:avLst/>
            </a:prstGeom>
            <a:gradFill rotWithShape="1">
              <a:gsLst>
                <a:gs pos="0">
                  <a:srgbClr val="FF9900">
                    <a:gamma/>
                    <a:shade val="46275"/>
                    <a:invGamma/>
                  </a:srgbClr>
                </a:gs>
                <a:gs pos="50000">
                  <a:srgbClr val="FF9900"/>
                </a:gs>
                <a:gs pos="100000">
                  <a:srgbClr val="FF9900">
                    <a:gamma/>
                    <a:shade val="46275"/>
                    <a:invGamma/>
                  </a:srgbClr>
                </a:gs>
              </a:gsLst>
              <a:lin ang="0" scaled="1"/>
              <a:tileRect/>
            </a:gradFill>
            <a:ln w="28575">
              <a:noFill/>
            </a:ln>
          </p:spPr>
          <p:txBody>
            <a:bodyPr/>
            <a:lstStyle/>
            <a:p>
              <a:endParaRPr lang="zh-CN" altLang="en-US">
                <a:solidFill>
                  <a:schemeClr val="accent2"/>
                </a:solidFill>
              </a:endParaRPr>
            </a:p>
          </p:txBody>
        </p:sp>
      </p:grpSp>
      <p:grpSp>
        <p:nvGrpSpPr>
          <p:cNvPr id="106567" name="组合 106566"/>
          <p:cNvGrpSpPr/>
          <p:nvPr/>
        </p:nvGrpSpPr>
        <p:grpSpPr>
          <a:xfrm>
            <a:off x="6588125" y="6445250"/>
            <a:ext cx="792163" cy="366713"/>
            <a:chOff x="4649" y="4020"/>
            <a:chExt cx="499" cy="231"/>
          </a:xfrm>
        </p:grpSpPr>
        <p:pic>
          <p:nvPicPr>
            <p:cNvPr id="106568" name="图片 106567" descr="78900"/>
            <p:cNvPicPr>
              <a:picLocks noChangeAspect="1"/>
            </p:cNvPicPr>
            <p:nvPr/>
          </p:nvPicPr>
          <p:blipFill>
            <a:blip r:embed="rId2"/>
            <a:stretch>
              <a:fillRect/>
            </a:stretch>
          </p:blipFill>
          <p:spPr>
            <a:xfrm>
              <a:off x="4649" y="4066"/>
              <a:ext cx="499" cy="181"/>
            </a:xfrm>
            <a:prstGeom prst="rect">
              <a:avLst/>
            </a:prstGeom>
            <a:noFill/>
            <a:ln w="9525">
              <a:noFill/>
            </a:ln>
          </p:spPr>
        </p:pic>
        <p:sp>
          <p:nvSpPr>
            <p:cNvPr id="106569" name="文本框 106568">
              <a:hlinkClick r:id="rId3"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pic>
        <p:nvPicPr>
          <p:cNvPr id="3" name="图片 2"/>
          <p:cNvPicPr>
            <a:picLocks noChangeAspect="1"/>
          </p:cNvPicPr>
          <p:nvPr/>
        </p:nvPicPr>
        <p:blipFill>
          <a:blip r:embed="rId4"/>
          <a:stretch>
            <a:fillRect/>
          </a:stretch>
        </p:blipFill>
        <p:spPr>
          <a:xfrm>
            <a:off x="6614650" y="2018665"/>
            <a:ext cx="1492250" cy="518795"/>
          </a:xfrm>
          <a:prstGeom prst="rect">
            <a:avLst/>
          </a:prstGeom>
        </p:spPr>
      </p:pic>
      <p:pic>
        <p:nvPicPr>
          <p:cNvPr id="8" name="内容占位符 7"/>
          <p:cNvPicPr>
            <a:picLocks noGrp="1" noChangeAspect="1"/>
          </p:cNvPicPr>
          <p:nvPr>
            <p:ph sz="quarter" idx="2"/>
          </p:nvPr>
        </p:nvPicPr>
        <p:blipFill>
          <a:blip r:embed="rId5"/>
          <a:stretch>
            <a:fillRect/>
          </a:stretch>
        </p:blipFill>
        <p:spPr>
          <a:xfrm>
            <a:off x="5448734" y="2598999"/>
            <a:ext cx="2245360" cy="503555"/>
          </a:xfrm>
          <a:prstGeom prst="rect">
            <a:avLst/>
          </a:prstGeom>
        </p:spPr>
      </p:pic>
      <p:sp>
        <p:nvSpPr>
          <p:cNvPr id="44" name="标题 1"/>
          <p:cNvSpPr>
            <a:spLocks noGrp="1"/>
          </p:cNvSpPr>
          <p:nvPr>
            <p:ph type="title"/>
          </p:nvPr>
        </p:nvSpPr>
        <p:spPr>
          <a:xfrm>
            <a:off x="755650" y="260350"/>
            <a:ext cx="7848600" cy="720725"/>
          </a:xfrm>
        </p:spPr>
        <p:txBody>
          <a:bodyPr/>
          <a:lstStyle/>
          <a:p>
            <a:pPr lvl="1"/>
            <a:r>
              <a:rPr lang="en-US" altLang="zh-CN" sz="2600" b="1" dirty="0">
                <a:solidFill>
                  <a:schemeClr val="accent2"/>
                </a:solidFill>
              </a:rPr>
              <a:t>3</a:t>
            </a:r>
            <a:r>
              <a:rPr lang="en-US" altLang="zh-CN" sz="2600" b="1" dirty="0">
                <a:solidFill>
                  <a:schemeClr val="accent2"/>
                </a:solidFill>
                <a:hlinkClick r:id="rId3" action="ppaction://hlinksldjump"/>
              </a:rPr>
              <a:t>.1  </a:t>
            </a:r>
            <a:r>
              <a:rPr lang="zh-CN" altLang="zh-CN" sz="2600" b="1" u="sng" dirty="0">
                <a:solidFill>
                  <a:schemeClr val="accent2"/>
                </a:solidFill>
                <a:hlinkClick r:id="rId3" action="ppaction://hlinksldjump"/>
              </a:rPr>
              <a:t>动</a:t>
            </a:r>
            <a:r>
              <a:rPr lang="zh-CN" altLang="zh-CN" sz="2600" b="1" u="sng" dirty="0">
                <a:solidFill>
                  <a:schemeClr val="accent2"/>
                </a:solidFill>
              </a:rPr>
              <a:t>态电路</a:t>
            </a:r>
            <a:r>
              <a:rPr lang="zh-CN" altLang="zh-CN" sz="2600" b="1" u="sng" dirty="0" smtClean="0">
                <a:solidFill>
                  <a:schemeClr val="accent2"/>
                </a:solidFill>
              </a:rPr>
              <a:t>方程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06504"/>
                                        </p:tgtEl>
                                        <p:attrNameLst>
                                          <p:attrName>style.visibility</p:attrName>
                                        </p:attrNameLst>
                                      </p:cBhvr>
                                      <p:to>
                                        <p:strVal val="visible"/>
                                      </p:to>
                                    </p:set>
                                    <p:anim calcmode="lin" valueType="num">
                                      <p:cBhvr>
                                        <p:cTn id="7" dur="1000" fill="hold"/>
                                        <p:tgtEl>
                                          <p:spTgt spid="106504"/>
                                        </p:tgtEl>
                                        <p:attrNameLst>
                                          <p:attrName>ppt_w</p:attrName>
                                        </p:attrNameLst>
                                      </p:cBhvr>
                                      <p:tavLst>
                                        <p:tav tm="0">
                                          <p:val>
                                            <p:fltVal val="0"/>
                                          </p:val>
                                        </p:tav>
                                        <p:tav tm="100000">
                                          <p:val>
                                            <p:strVal val="#ppt_w"/>
                                          </p:val>
                                        </p:tav>
                                      </p:tavLst>
                                    </p:anim>
                                    <p:anim calcmode="lin" valueType="num">
                                      <p:cBhvr>
                                        <p:cTn id="8" dur="1000" fill="hold"/>
                                        <p:tgtEl>
                                          <p:spTgt spid="106504"/>
                                        </p:tgtEl>
                                        <p:attrNameLst>
                                          <p:attrName>ppt_h</p:attrName>
                                        </p:attrNameLst>
                                      </p:cBhvr>
                                      <p:tavLst>
                                        <p:tav tm="0">
                                          <p:val>
                                            <p:fltVal val="0"/>
                                          </p:val>
                                        </p:tav>
                                        <p:tav tm="100000">
                                          <p:val>
                                            <p:strVal val="#ppt_h"/>
                                          </p:val>
                                        </p:tav>
                                      </p:tavLst>
                                    </p:anim>
                                    <p:anim calcmode="lin" valueType="num">
                                      <p:cBhvr>
                                        <p:cTn id="9" dur="1000" fill="hold"/>
                                        <p:tgtEl>
                                          <p:spTgt spid="10650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650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 presetClass="entr" presetSubtype="1" fill="hold" grpId="0" nodeType="afterEffect">
                                  <p:stCondLst>
                                    <p:cond delay="0"/>
                                  </p:stCondLst>
                                  <p:childTnLst>
                                    <p:set>
                                      <p:cBhvr>
                                        <p:cTn id="13" dur="1" fill="hold">
                                          <p:stCondLst>
                                            <p:cond delay="0"/>
                                          </p:stCondLst>
                                        </p:cTn>
                                        <p:tgtEl>
                                          <p:spTgt spid="106537"/>
                                        </p:tgtEl>
                                        <p:attrNameLst>
                                          <p:attrName>style.visibility</p:attrName>
                                        </p:attrNameLst>
                                      </p:cBhvr>
                                      <p:to>
                                        <p:strVal val="visible"/>
                                      </p:to>
                                    </p:set>
                                    <p:anim calcmode="lin" valueType="num">
                                      <p:cBhvr additive="base">
                                        <p:cTn id="14" dur="500" fill="hold"/>
                                        <p:tgtEl>
                                          <p:spTgt spid="106537"/>
                                        </p:tgtEl>
                                        <p:attrNameLst>
                                          <p:attrName>ppt_x</p:attrName>
                                        </p:attrNameLst>
                                      </p:cBhvr>
                                      <p:tavLst>
                                        <p:tav tm="0">
                                          <p:val>
                                            <p:strVal val="#ppt_x"/>
                                          </p:val>
                                        </p:tav>
                                        <p:tav tm="100000">
                                          <p:val>
                                            <p:strVal val="#ppt_x"/>
                                          </p:val>
                                        </p:tav>
                                      </p:tavLst>
                                    </p:anim>
                                    <p:anim calcmode="lin" valueType="num">
                                      <p:cBhvr additive="base">
                                        <p:cTn id="15" dur="500" fill="hold"/>
                                        <p:tgtEl>
                                          <p:spTgt spid="106537"/>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6544"/>
                                        </p:tgtEl>
                                        <p:attrNameLst>
                                          <p:attrName>style.visibility</p:attrName>
                                        </p:attrNameLst>
                                      </p:cBhvr>
                                      <p:to>
                                        <p:strVal val="visible"/>
                                      </p:to>
                                    </p:set>
                                    <p:animEffect transition="in" filter="blinds(horizontal)">
                                      <p:cBhvr>
                                        <p:cTn id="20" dur="500"/>
                                        <p:tgtEl>
                                          <p:spTgt spid="10654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06526"/>
                                        </p:tgtEl>
                                        <p:attrNameLst>
                                          <p:attrName>style.visibility</p:attrName>
                                        </p:attrNameLst>
                                      </p:cBhvr>
                                      <p:to>
                                        <p:strVal val="visible"/>
                                      </p:to>
                                    </p:set>
                                    <p:animEffect transition="in" filter="wipe(left)">
                                      <p:cBhvr>
                                        <p:cTn id="25" dur="2000"/>
                                        <p:tgtEl>
                                          <p:spTgt spid="10652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0" presetClass="entr" presetSubtype="0" fill="hold" grpId="0" nodeType="clickEffect">
                                  <p:stCondLst>
                                    <p:cond delay="0"/>
                                  </p:stCondLst>
                                  <p:childTnLst>
                                    <p:set>
                                      <p:cBhvr>
                                        <p:cTn id="39" dur="1" fill="hold">
                                          <p:stCondLst>
                                            <p:cond delay="0"/>
                                          </p:stCondLst>
                                        </p:cTn>
                                        <p:tgtEl>
                                          <p:spTgt spid="106536"/>
                                        </p:tgtEl>
                                        <p:attrNameLst>
                                          <p:attrName>style.visibility</p:attrName>
                                        </p:attrNameLst>
                                      </p:cBhvr>
                                      <p:to>
                                        <p:strVal val="visible"/>
                                      </p:to>
                                    </p:set>
                                    <p:animEffect transition="in" filter="wedge">
                                      <p:cBhvr>
                                        <p:cTn id="40" dur="2000"/>
                                        <p:tgtEl>
                                          <p:spTgt spid="1065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4" grpId="0"/>
      <p:bldP spid="106536" grpId="0" bldLvl="0" animBg="1"/>
      <p:bldP spid="106537"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59</a:t>
            </a:fld>
            <a:endParaRPr lang="zh-CN" altLang="en-US" sz="1600" b="1" dirty="0">
              <a:solidFill>
                <a:srgbClr val="FFFF00"/>
              </a:solidFill>
              <a:ea typeface="宋体" panose="02010600030101010101" pitchFamily="2" charset="-122"/>
            </a:endParaRPr>
          </a:p>
        </p:txBody>
      </p:sp>
      <p:sp>
        <p:nvSpPr>
          <p:cNvPr id="92163" name="Rectangle 2"/>
          <p:cNvSpPr/>
          <p:nvPr/>
        </p:nvSpPr>
        <p:spPr>
          <a:xfrm>
            <a:off x="755576" y="271318"/>
            <a:ext cx="7056438" cy="720725"/>
          </a:xfrm>
          <a:prstGeom prst="rect">
            <a:avLst/>
          </a:prstGeom>
          <a:noFill/>
          <a:ln w="9525">
            <a:noFill/>
          </a:ln>
        </p:spPr>
        <p:txBody>
          <a:bodyPr anchor="ctr"/>
          <a:lstStyle/>
          <a:p>
            <a:pPr lvl="0" eaLnBrk="0" hangingPunct="0"/>
            <a:r>
              <a:rPr lang="en-US" altLang="zh-CN" sz="3600" dirty="0"/>
              <a:t>3.4.</a:t>
            </a:r>
            <a:r>
              <a:rPr lang="zh-CN" altLang="en-US" sz="3600" dirty="0"/>
              <a:t> </a:t>
            </a:r>
            <a:r>
              <a:rPr lang="en-US" altLang="zh-CN" sz="3600" dirty="0"/>
              <a:t>2 </a:t>
            </a:r>
            <a:r>
              <a:rPr lang="zh-CN" altLang="en-US" sz="3600" dirty="0" smtClean="0">
                <a:solidFill>
                  <a:srgbClr val="FF0000"/>
                </a:solidFill>
                <a:latin typeface="Times New Roman" panose="02020603050405020304" pitchFamily="18" charset="0"/>
                <a:ea typeface="黑体" panose="02010609060101010101" pitchFamily="49" charset="-122"/>
              </a:rPr>
              <a:t>一</a:t>
            </a:r>
            <a:r>
              <a:rPr lang="zh-CN" altLang="en-US" sz="3600" dirty="0">
                <a:solidFill>
                  <a:srgbClr val="FF0000"/>
                </a:solidFill>
                <a:latin typeface="Times New Roman" panose="02020603050405020304" pitchFamily="18" charset="0"/>
                <a:ea typeface="黑体" panose="02010609060101010101" pitchFamily="49" charset="-122"/>
              </a:rPr>
              <a:t>阶电路的零状态响应小结</a:t>
            </a:r>
          </a:p>
        </p:txBody>
      </p:sp>
      <p:sp>
        <p:nvSpPr>
          <p:cNvPr id="405507" name="Rectangle 3"/>
          <p:cNvSpPr/>
          <p:nvPr/>
        </p:nvSpPr>
        <p:spPr>
          <a:xfrm>
            <a:off x="323850" y="1014413"/>
            <a:ext cx="8496300" cy="822325"/>
          </a:xfrm>
          <a:prstGeom prst="rect">
            <a:avLst/>
          </a:prstGeom>
          <a:noFill/>
          <a:ln w="9525">
            <a:noFill/>
          </a:ln>
        </p:spPr>
        <p:txBody>
          <a:bodyPr anchor="ctr">
            <a:spAutoFit/>
          </a:bodyPr>
          <a:lstStyle/>
          <a:p>
            <a:pPr lvl="0" eaLnBrk="0" hangingPunct="0"/>
            <a:r>
              <a:rPr lang="en-US" altLang="zh-CN" dirty="0">
                <a:latin typeface="Times New Roman" panose="02020603050405020304" pitchFamily="18" charset="0"/>
                <a:ea typeface="黑体" panose="02010609060101010101" pitchFamily="49" charset="-122"/>
              </a:rPr>
              <a:t>① </a:t>
            </a:r>
            <a:r>
              <a:rPr lang="zh-CN" altLang="en-US" dirty="0">
                <a:latin typeface="Times New Roman" panose="02020603050405020304" pitchFamily="18" charset="0"/>
                <a:ea typeface="黑体" panose="02010609060101010101" pitchFamily="49" charset="-122"/>
              </a:rPr>
              <a:t>一阶电路的零状态响应就是动态元件在直流电源作用下存储能量的过程 </a:t>
            </a:r>
          </a:p>
        </p:txBody>
      </p:sp>
      <p:sp>
        <p:nvSpPr>
          <p:cNvPr id="405508" name="Rectangle 4"/>
          <p:cNvSpPr/>
          <p:nvPr/>
        </p:nvSpPr>
        <p:spPr>
          <a:xfrm>
            <a:off x="323850" y="2120900"/>
            <a:ext cx="8569325" cy="822325"/>
          </a:xfrm>
          <a:prstGeom prst="rect">
            <a:avLst/>
          </a:prstGeom>
          <a:noFill/>
          <a:ln w="9525">
            <a:noFill/>
          </a:ln>
        </p:spPr>
        <p:txBody>
          <a:bodyPr anchor="ctr">
            <a:spAutoFit/>
          </a:bodyPr>
          <a:lstStyle/>
          <a:p>
            <a:pPr lvl="0" eaLnBrk="0" hangingPunct="0"/>
            <a:r>
              <a:rPr lang="zh-CN" altLang="en-US" dirty="0">
                <a:latin typeface="Times New Roman" panose="02020603050405020304" pitchFamily="18" charset="0"/>
                <a:ea typeface="黑体" panose="02010609060101010101" pitchFamily="49" charset="-122"/>
              </a:rPr>
              <a:t>②动态元件在直流电源的作用下，其状态变量由初始的</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值，按指数规律逐渐上升，最后达到稳态值。 </a:t>
            </a:r>
          </a:p>
        </p:txBody>
      </p:sp>
      <p:sp>
        <p:nvSpPr>
          <p:cNvPr id="405509" name="Rectangle 5"/>
          <p:cNvSpPr/>
          <p:nvPr/>
        </p:nvSpPr>
        <p:spPr>
          <a:xfrm>
            <a:off x="323850" y="3227388"/>
            <a:ext cx="8605838" cy="822325"/>
          </a:xfrm>
          <a:prstGeom prst="rect">
            <a:avLst/>
          </a:prstGeom>
          <a:noFill/>
          <a:ln w="9525">
            <a:noFill/>
          </a:ln>
        </p:spPr>
        <p:txBody>
          <a:bodyPr anchor="ctr">
            <a:spAutoFit/>
          </a:bodyPr>
          <a:lstStyle/>
          <a:p>
            <a:pPr lvl="0" eaLnBrk="0" hangingPunct="0"/>
            <a:r>
              <a:rPr lang="zh-CN" altLang="en-US" dirty="0">
                <a:latin typeface="Times New Roman" panose="02020603050405020304" pitchFamily="18" charset="0"/>
                <a:ea typeface="黑体" panose="02010609060101010101" pitchFamily="49" charset="-122"/>
              </a:rPr>
              <a:t>③ 直流电源供给的能量一部分被电阻所消耗，一部分被动态元件转换为电场</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磁场能存储起来。 </a:t>
            </a:r>
          </a:p>
        </p:txBody>
      </p:sp>
      <p:sp>
        <p:nvSpPr>
          <p:cNvPr id="405510" name="Text Box 6"/>
          <p:cNvSpPr txBox="1"/>
          <p:nvPr/>
        </p:nvSpPr>
        <p:spPr>
          <a:xfrm>
            <a:off x="323850" y="4335463"/>
            <a:ext cx="8569325" cy="822325"/>
          </a:xfrm>
          <a:prstGeom prst="rect">
            <a:avLst/>
          </a:prstGeom>
          <a:noFill/>
          <a:ln w="9525">
            <a:noFill/>
          </a:ln>
        </p:spPr>
        <p:txBody>
          <a:bodyPr>
            <a:spAutoFit/>
          </a:bodyPr>
          <a:lstStyle/>
          <a:p>
            <a:pPr lvl="0" eaLnBrk="1" hangingPunct="1"/>
            <a:r>
              <a:rPr lang="zh-CN" altLang="en-US" dirty="0">
                <a:latin typeface="Times New Roman" panose="02020603050405020304" pitchFamily="18" charset="0"/>
                <a:ea typeface="黑体" panose="02010609060101010101" pitchFamily="49" charset="-122"/>
              </a:rPr>
              <a:t>④ 对于一阶电路，只需求出稳态值和时间常数</a:t>
            </a:r>
            <a:r>
              <a:rPr lang="el-GR" altLang="zh-CN" b="1" i="1" dirty="0">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黑体" panose="02010609060101010101" pitchFamily="49" charset="-122"/>
              </a:rPr>
              <a:t>，便可求出其零状态响应。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5507"/>
                                        </p:tgtEl>
                                        <p:attrNameLst>
                                          <p:attrName>style.visibility</p:attrName>
                                        </p:attrNameLst>
                                      </p:cBhvr>
                                      <p:to>
                                        <p:strVal val="visible"/>
                                      </p:to>
                                    </p:set>
                                    <p:animEffect transition="in" filter="wipe(left)">
                                      <p:cBhvr>
                                        <p:cTn id="7" dur="500"/>
                                        <p:tgtEl>
                                          <p:spTgt spid="405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5508"/>
                                        </p:tgtEl>
                                        <p:attrNameLst>
                                          <p:attrName>style.visibility</p:attrName>
                                        </p:attrNameLst>
                                      </p:cBhvr>
                                      <p:to>
                                        <p:strVal val="visible"/>
                                      </p:to>
                                    </p:set>
                                    <p:animEffect transition="in" filter="wipe(left)">
                                      <p:cBhvr>
                                        <p:cTn id="12" dur="500"/>
                                        <p:tgtEl>
                                          <p:spTgt spid="4055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5509"/>
                                        </p:tgtEl>
                                        <p:attrNameLst>
                                          <p:attrName>style.visibility</p:attrName>
                                        </p:attrNameLst>
                                      </p:cBhvr>
                                      <p:to>
                                        <p:strVal val="visible"/>
                                      </p:to>
                                    </p:set>
                                    <p:animEffect transition="in" filter="wipe(left)">
                                      <p:cBhvr>
                                        <p:cTn id="17" dur="500"/>
                                        <p:tgtEl>
                                          <p:spTgt spid="4055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5510"/>
                                        </p:tgtEl>
                                        <p:attrNameLst>
                                          <p:attrName>style.visibility</p:attrName>
                                        </p:attrNameLst>
                                      </p:cBhvr>
                                      <p:to>
                                        <p:strVal val="visible"/>
                                      </p:to>
                                    </p:set>
                                    <p:animEffect transition="in" filter="wipe(left)">
                                      <p:cBhvr>
                                        <p:cTn id="22" dur="500"/>
                                        <p:tgtEl>
                                          <p:spTgt spid="405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07" grpId="0"/>
      <p:bldP spid="405508" grpId="0"/>
      <p:bldP spid="405509" grpId="0"/>
      <p:bldP spid="4055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4"/>
          <p:cNvSpPr>
            <a:spLocks noGrp="1"/>
          </p:cNvSpPr>
          <p:nvPr>
            <p:ph type="body" sz="half" idx="1"/>
          </p:nvPr>
        </p:nvSpPr>
        <p:spPr>
          <a:xfrm>
            <a:off x="323850" y="1196975"/>
            <a:ext cx="8208963" cy="1008063"/>
          </a:xfrm>
        </p:spPr>
        <p:txBody>
          <a:bodyPr vert="horz" wrap="square" lIns="91440" tIns="45720" rIns="91440" bIns="45720" anchor="t"/>
          <a:lstStyle/>
          <a:p>
            <a:pPr lvl="1" eaLnBrk="1" hangingPunct="1">
              <a:buNone/>
            </a:pPr>
            <a:r>
              <a:rPr lang="en-US" altLang="zh-CN" b="1" kern="1200" dirty="0">
                <a:solidFill>
                  <a:srgbClr val="CC0000"/>
                </a:solidFill>
                <a:latin typeface="宋体" panose="02010600030101010101" pitchFamily="2" charset="-122"/>
              </a:rPr>
              <a:t>【</a:t>
            </a:r>
            <a:r>
              <a:rPr lang="zh-CN" altLang="en-US" b="1" kern="1200" dirty="0">
                <a:solidFill>
                  <a:srgbClr val="CC0000"/>
                </a:solidFill>
                <a:latin typeface="宋体" panose="02010600030101010101" pitchFamily="2" charset="-122"/>
              </a:rPr>
              <a:t>例</a:t>
            </a:r>
            <a:r>
              <a:rPr lang="en-US" altLang="zh-CN" b="1" kern="1200" dirty="0">
                <a:solidFill>
                  <a:srgbClr val="CC0000"/>
                </a:solidFill>
                <a:latin typeface="宋体" panose="02010600030101010101" pitchFamily="2" charset="-122"/>
              </a:rPr>
              <a:t>1】</a:t>
            </a:r>
            <a:r>
              <a:rPr lang="en-US" altLang="zh-CN" b="1" kern="1200" dirty="0">
                <a:solidFill>
                  <a:srgbClr val="FF0000"/>
                </a:solidFill>
                <a:latin typeface="宋体" panose="02010600030101010101" pitchFamily="2" charset="-122"/>
              </a:rPr>
              <a:t> </a:t>
            </a:r>
            <a:r>
              <a:rPr lang="zh-CN" altLang="en-US" kern="1200" dirty="0"/>
              <a:t>电路如图所示，已知电容电压</a:t>
            </a:r>
            <a:r>
              <a:rPr lang="en-US" altLang="zh-CN" b="1" i="1" kern="1200" dirty="0"/>
              <a:t>u</a:t>
            </a:r>
            <a:r>
              <a:rPr lang="en-US" altLang="zh-CN" b="1" kern="1200" baseline="-25000" dirty="0"/>
              <a:t>C</a:t>
            </a:r>
            <a:r>
              <a:rPr lang="en-US" altLang="zh-CN" b="1" kern="1200" dirty="0"/>
              <a:t>(0</a:t>
            </a:r>
            <a:r>
              <a:rPr lang="zh-CN" altLang="en-US" b="1" kern="1200" baseline="-25000" dirty="0"/>
              <a:t>－</a:t>
            </a:r>
            <a:r>
              <a:rPr lang="en-US" altLang="zh-CN" b="1" kern="1200" dirty="0"/>
              <a:t>)=0</a:t>
            </a:r>
            <a:r>
              <a:rPr lang="zh-CN" altLang="en-US" kern="1200" dirty="0"/>
              <a:t>， </a:t>
            </a:r>
            <a:r>
              <a:rPr lang="en-US" altLang="zh-CN" b="1" i="1" kern="1200" dirty="0"/>
              <a:t>t</a:t>
            </a:r>
            <a:r>
              <a:rPr lang="en-US" altLang="zh-CN" b="1" kern="1200" dirty="0"/>
              <a:t>=0</a:t>
            </a:r>
            <a:r>
              <a:rPr lang="zh-CN" altLang="en-US" kern="1200" dirty="0"/>
              <a:t>开关闭合，求</a:t>
            </a:r>
            <a:r>
              <a:rPr lang="en-US" altLang="zh-CN" i="1" kern="1200" dirty="0"/>
              <a:t>t</a:t>
            </a:r>
            <a:r>
              <a:rPr lang="en-US" altLang="zh-CN" kern="1200" dirty="0">
                <a:sym typeface="Symbol" panose="05050102010706020507" pitchFamily="18" charset="2"/>
              </a:rPr>
              <a:t></a:t>
            </a:r>
            <a:r>
              <a:rPr lang="en-US" altLang="zh-CN" kern="1200" dirty="0"/>
              <a:t>0</a:t>
            </a:r>
            <a:r>
              <a:rPr lang="zh-CN" altLang="en-US" kern="1200" dirty="0"/>
              <a:t>的</a:t>
            </a:r>
            <a:r>
              <a:rPr lang="en-US" altLang="zh-CN" b="1" i="1" kern="1200" dirty="0"/>
              <a:t>i</a:t>
            </a:r>
            <a:r>
              <a:rPr lang="en-US" altLang="zh-CN" b="1" kern="1200" baseline="-25000" dirty="0"/>
              <a:t>R</a:t>
            </a:r>
            <a:r>
              <a:rPr lang="en-US" altLang="zh-CN" b="1" kern="1200" dirty="0"/>
              <a:t>(</a:t>
            </a:r>
            <a:r>
              <a:rPr lang="en-US" altLang="zh-CN" b="1" i="1" kern="1200" dirty="0"/>
              <a:t>t</a:t>
            </a:r>
            <a:r>
              <a:rPr lang="en-US" altLang="zh-CN" b="1" kern="1200" dirty="0"/>
              <a:t>),</a:t>
            </a:r>
            <a:r>
              <a:rPr lang="zh-CN" altLang="en-US" kern="1200" dirty="0"/>
              <a:t>电容电压</a:t>
            </a:r>
            <a:r>
              <a:rPr lang="en-US" altLang="zh-CN" b="1" i="1" kern="1200" dirty="0"/>
              <a:t>u</a:t>
            </a:r>
            <a:r>
              <a:rPr lang="en-US" altLang="zh-CN" b="1" kern="1200" baseline="-25000" dirty="0"/>
              <a:t>C</a:t>
            </a:r>
            <a:r>
              <a:rPr lang="en-US" altLang="zh-CN" b="1" kern="1200" dirty="0"/>
              <a:t>(</a:t>
            </a:r>
            <a:r>
              <a:rPr lang="en-US" altLang="zh-CN" b="1" i="1" kern="1200" dirty="0"/>
              <a:t>t</a:t>
            </a:r>
            <a:r>
              <a:rPr lang="en-US" altLang="zh-CN" b="1" kern="1200" dirty="0"/>
              <a:t>)</a:t>
            </a:r>
            <a:r>
              <a:rPr lang="zh-CN" altLang="en-US" kern="1200" dirty="0"/>
              <a:t>和电容电流</a:t>
            </a:r>
            <a:r>
              <a:rPr lang="en-US" altLang="zh-CN" b="1" i="1" kern="1200" dirty="0"/>
              <a:t>i</a:t>
            </a:r>
            <a:r>
              <a:rPr lang="en-US" altLang="zh-CN" b="1" kern="1200" baseline="-25000" dirty="0"/>
              <a:t>C</a:t>
            </a:r>
            <a:r>
              <a:rPr lang="en-US" altLang="zh-CN" b="1" kern="1200" dirty="0"/>
              <a:t>(</a:t>
            </a:r>
            <a:r>
              <a:rPr lang="en-US" altLang="zh-CN" b="1" i="1" kern="1200" dirty="0"/>
              <a:t>t</a:t>
            </a:r>
            <a:r>
              <a:rPr lang="en-US" altLang="zh-CN" b="1" kern="1200" dirty="0"/>
              <a:t>)</a:t>
            </a:r>
            <a:r>
              <a:rPr lang="zh-CN" altLang="en-US" kern="1200" dirty="0"/>
              <a:t>。</a:t>
            </a:r>
            <a:r>
              <a:rPr lang="en-US" altLang="zh-CN" b="1" kern="1200" dirty="0">
                <a:solidFill>
                  <a:srgbClr val="FF0000"/>
                </a:solidFill>
                <a:latin typeface="宋体" panose="02010600030101010101" pitchFamily="2" charset="-122"/>
              </a:rPr>
              <a:t> </a:t>
            </a:r>
          </a:p>
        </p:txBody>
      </p:sp>
      <p:sp>
        <p:nvSpPr>
          <p:cNvPr id="52229" name="灯片编号占位符 4"/>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60</a:t>
            </a:fld>
            <a:endParaRPr lang="zh-CN" altLang="en-US" sz="1600" b="1" dirty="0">
              <a:solidFill>
                <a:srgbClr val="FFFF00"/>
              </a:solidFill>
              <a:ea typeface="宋体" panose="02010600030101010101" pitchFamily="2" charset="-122"/>
            </a:endParaRPr>
          </a:p>
        </p:txBody>
      </p:sp>
      <p:sp>
        <p:nvSpPr>
          <p:cNvPr id="407554" name="Text Box 2"/>
          <p:cNvSpPr txBox="1"/>
          <p:nvPr/>
        </p:nvSpPr>
        <p:spPr>
          <a:xfrm>
            <a:off x="1619250" y="4652963"/>
            <a:ext cx="5175250" cy="530225"/>
          </a:xfrm>
          <a:prstGeom prst="rect">
            <a:avLst/>
          </a:prstGeom>
          <a:noFill/>
          <a:ln w="9525">
            <a:noFill/>
          </a:ln>
        </p:spPr>
        <p:txBody>
          <a:bodyPr>
            <a:spAutoFit/>
          </a:bodyPr>
          <a:lstStyle/>
          <a:p>
            <a:pPr lvl="0" eaLnBrk="1" hangingPunct="1">
              <a:lnSpc>
                <a:spcPct val="120000"/>
              </a:lnSpc>
              <a:spcBef>
                <a:spcPct val="20000"/>
              </a:spcBef>
            </a:pPr>
            <a:r>
              <a:rPr lang="zh-CN" altLang="en-US" dirty="0">
                <a:latin typeface="Times New Roman" panose="02020603050405020304" pitchFamily="18" charset="0"/>
                <a:ea typeface="黑体" panose="02010609060101010101" pitchFamily="49" charset="-122"/>
              </a:rPr>
              <a:t>解：在开关闭合瞬间，由换路定律</a:t>
            </a:r>
            <a:endParaRPr lang="en-US" altLang="zh-CN" dirty="0">
              <a:latin typeface="Times New Roman" panose="02020603050405020304" pitchFamily="18" charset="0"/>
              <a:ea typeface="黑体" panose="02010609060101010101" pitchFamily="49" charset="-122"/>
            </a:endParaRPr>
          </a:p>
        </p:txBody>
      </p:sp>
      <p:graphicFrame>
        <p:nvGraphicFramePr>
          <p:cNvPr id="407555" name="Object 3"/>
          <p:cNvGraphicFramePr/>
          <p:nvPr/>
        </p:nvGraphicFramePr>
        <p:xfrm>
          <a:off x="3059113" y="5157788"/>
          <a:ext cx="3228975" cy="503237"/>
        </p:xfrm>
        <a:graphic>
          <a:graphicData uri="http://schemas.openxmlformats.org/presentationml/2006/ole">
            <mc:AlternateContent xmlns:mc="http://schemas.openxmlformats.org/markup-compatibility/2006">
              <mc:Choice xmlns:v="urn:schemas-microsoft-com:vml" Requires="v">
                <p:oleObj spid="_x0000_s51365" r:id="rId3" imgW="1384300" imgH="228600" progId="Equation.3">
                  <p:embed/>
                </p:oleObj>
              </mc:Choice>
              <mc:Fallback>
                <p:oleObj r:id="rId3" imgW="1384300" imgH="228600" progId="Equation.3">
                  <p:embed/>
                  <p:pic>
                    <p:nvPicPr>
                      <p:cNvPr id="0" name="图片 3298"/>
                      <p:cNvPicPr/>
                      <p:nvPr/>
                    </p:nvPicPr>
                    <p:blipFill>
                      <a:blip r:embed="rId4"/>
                      <a:stretch>
                        <a:fillRect/>
                      </a:stretch>
                    </p:blipFill>
                    <p:spPr>
                      <a:xfrm>
                        <a:off x="3059113" y="5157788"/>
                        <a:ext cx="3228975" cy="503237"/>
                      </a:xfrm>
                      <a:prstGeom prst="rect">
                        <a:avLst/>
                      </a:prstGeom>
                      <a:noFill/>
                      <a:ln w="38100">
                        <a:noFill/>
                        <a:miter/>
                      </a:ln>
                    </p:spPr>
                  </p:pic>
                </p:oleObj>
              </mc:Fallback>
            </mc:AlternateContent>
          </a:graphicData>
        </a:graphic>
      </p:graphicFrame>
      <p:sp>
        <p:nvSpPr>
          <p:cNvPr id="52231" name="Rectangle 5"/>
          <p:cNvSpPr/>
          <p:nvPr/>
        </p:nvSpPr>
        <p:spPr>
          <a:xfrm>
            <a:off x="755576" y="285173"/>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a:t>
            </a:r>
            <a:r>
              <a:rPr lang="en-US" altLang="zh-CN" sz="3600" dirty="0" smtClean="0">
                <a:solidFill>
                  <a:srgbClr val="FF0000"/>
                </a:solidFill>
              </a:rPr>
              <a:t>.</a:t>
            </a:r>
            <a:r>
              <a:rPr lang="en-US" altLang="zh-CN" sz="3600" dirty="0" smtClean="0">
                <a:solidFill>
                  <a:srgbClr val="FF0000"/>
                </a:solidFill>
                <a:latin typeface="Times New Roman" panose="02020603050405020304" pitchFamily="18" charset="0"/>
                <a:ea typeface="黑体" panose="02010609060101010101" pitchFamily="49" charset="-122"/>
              </a:rPr>
              <a:t>4  </a:t>
            </a:r>
            <a:r>
              <a:rPr lang="zh-CN" altLang="en-US" sz="3600" dirty="0" smtClean="0">
                <a:solidFill>
                  <a:srgbClr val="FF0000"/>
                </a:solidFill>
                <a:latin typeface="Times New Roman" panose="02020603050405020304" pitchFamily="18" charset="0"/>
                <a:ea typeface="黑体" panose="02010609060101010101" pitchFamily="49" charset="-122"/>
              </a:rPr>
              <a:t>例题</a:t>
            </a:r>
            <a:endParaRPr lang="zh-CN" altLang="en-US" sz="3600" dirty="0">
              <a:solidFill>
                <a:srgbClr val="FF0000"/>
              </a:solidFill>
              <a:latin typeface="Times New Roman" panose="02020603050405020304" pitchFamily="18" charset="0"/>
              <a:ea typeface="黑体" panose="02010609060101010101" pitchFamily="49" charset="-122"/>
            </a:endParaRPr>
          </a:p>
        </p:txBody>
      </p:sp>
      <p:graphicFrame>
        <p:nvGraphicFramePr>
          <p:cNvPr id="52227" name="Object 6"/>
          <p:cNvGraphicFramePr/>
          <p:nvPr/>
        </p:nvGraphicFramePr>
        <p:xfrm>
          <a:off x="2124075" y="1989138"/>
          <a:ext cx="5207000" cy="2765425"/>
        </p:xfrm>
        <a:graphic>
          <a:graphicData uri="http://schemas.openxmlformats.org/presentationml/2006/ole">
            <mc:AlternateContent xmlns:mc="http://schemas.openxmlformats.org/markup-compatibility/2006">
              <mc:Choice xmlns:v="urn:schemas-microsoft-com:vml" Requires="v">
                <p:oleObj spid="_x0000_s51366" r:id="rId5" imgW="2734310" imgH="1828800" progId="Visio.Drawing.11">
                  <p:embed/>
                </p:oleObj>
              </mc:Choice>
              <mc:Fallback>
                <p:oleObj r:id="rId5" imgW="2734310" imgH="1828800" progId="Visio.Drawing.11">
                  <p:embed/>
                  <p:pic>
                    <p:nvPicPr>
                      <p:cNvPr id="0" name="图片 3292"/>
                      <p:cNvPicPr/>
                      <p:nvPr/>
                    </p:nvPicPr>
                    <p:blipFill>
                      <a:blip r:embed="rId6"/>
                      <a:stretch>
                        <a:fillRect/>
                      </a:stretch>
                    </p:blipFill>
                    <p:spPr>
                      <a:xfrm>
                        <a:off x="2124075" y="1989138"/>
                        <a:ext cx="5207000" cy="27654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7554">
                                            <p:txEl>
                                              <p:pRg st="0" end="0"/>
                                            </p:txEl>
                                          </p:spTgt>
                                        </p:tgtEl>
                                        <p:attrNameLst>
                                          <p:attrName>style.visibility</p:attrName>
                                        </p:attrNameLst>
                                      </p:cBhvr>
                                      <p:to>
                                        <p:strVal val="visible"/>
                                      </p:to>
                                    </p:set>
                                    <p:animEffect transition="in" filter="dissolve">
                                      <p:cBhvr>
                                        <p:cTn id="7" dur="500"/>
                                        <p:tgtEl>
                                          <p:spTgt spid="40755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07555"/>
                                        </p:tgtEl>
                                        <p:attrNameLst>
                                          <p:attrName>style.visibility</p:attrName>
                                        </p:attrNameLst>
                                      </p:cBhvr>
                                      <p:to>
                                        <p:strVal val="visible"/>
                                      </p:to>
                                    </p:set>
                                    <p:animEffect transition="in" filter="dissolve">
                                      <p:cBhvr>
                                        <p:cTn id="11" dur="500"/>
                                        <p:tgtEl>
                                          <p:spTgt spid="407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54" grpId="0" build="p" advAuto="100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61</a:t>
            </a:fld>
            <a:endParaRPr lang="zh-CN" altLang="en-US" sz="1600" b="1" dirty="0">
              <a:solidFill>
                <a:srgbClr val="FFFF00"/>
              </a:solidFill>
              <a:ea typeface="宋体" panose="02010600030101010101" pitchFamily="2" charset="-122"/>
            </a:endParaRPr>
          </a:p>
        </p:txBody>
      </p:sp>
      <p:graphicFrame>
        <p:nvGraphicFramePr>
          <p:cNvPr id="408578" name="Object 2"/>
          <p:cNvGraphicFramePr/>
          <p:nvPr/>
        </p:nvGraphicFramePr>
        <p:xfrm>
          <a:off x="395288" y="1722438"/>
          <a:ext cx="3829050" cy="503237"/>
        </p:xfrm>
        <a:graphic>
          <a:graphicData uri="http://schemas.openxmlformats.org/presentationml/2006/ole">
            <mc:AlternateContent xmlns:mc="http://schemas.openxmlformats.org/markup-compatibility/2006">
              <mc:Choice xmlns:v="urn:schemas-microsoft-com:vml" Requires="v">
                <p:oleObj spid="_x0000_s52635" r:id="rId3" imgW="1739900" imgH="228600" progId="Equation.3">
                  <p:embed/>
                </p:oleObj>
              </mc:Choice>
              <mc:Fallback>
                <p:oleObj r:id="rId3" imgW="1739900" imgH="228600" progId="Equation.3">
                  <p:embed/>
                  <p:pic>
                    <p:nvPicPr>
                      <p:cNvPr id="0" name="图片 3296"/>
                      <p:cNvPicPr/>
                      <p:nvPr/>
                    </p:nvPicPr>
                    <p:blipFill>
                      <a:blip r:embed="rId4"/>
                      <a:stretch>
                        <a:fillRect/>
                      </a:stretch>
                    </p:blipFill>
                    <p:spPr>
                      <a:xfrm>
                        <a:off x="395288" y="1722438"/>
                        <a:ext cx="3829050" cy="503237"/>
                      </a:xfrm>
                      <a:prstGeom prst="rect">
                        <a:avLst/>
                      </a:prstGeom>
                      <a:noFill/>
                      <a:ln w="38100">
                        <a:noFill/>
                        <a:miter/>
                      </a:ln>
                    </p:spPr>
                  </p:pic>
                </p:oleObj>
              </mc:Fallback>
            </mc:AlternateContent>
          </a:graphicData>
        </a:graphic>
      </p:graphicFrame>
      <p:sp>
        <p:nvSpPr>
          <p:cNvPr id="408579" name="Text Box 3"/>
          <p:cNvSpPr txBox="1"/>
          <p:nvPr/>
        </p:nvSpPr>
        <p:spPr>
          <a:xfrm>
            <a:off x="395288" y="2293938"/>
            <a:ext cx="41910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由电容两端得到的等效电阻</a:t>
            </a:r>
          </a:p>
        </p:txBody>
      </p:sp>
      <p:graphicFrame>
        <p:nvGraphicFramePr>
          <p:cNvPr id="408580" name="Object 4"/>
          <p:cNvGraphicFramePr/>
          <p:nvPr/>
        </p:nvGraphicFramePr>
        <p:xfrm>
          <a:off x="395288" y="2819400"/>
          <a:ext cx="3638550" cy="504825"/>
        </p:xfrm>
        <a:graphic>
          <a:graphicData uri="http://schemas.openxmlformats.org/presentationml/2006/ole">
            <mc:AlternateContent xmlns:mc="http://schemas.openxmlformats.org/markup-compatibility/2006">
              <mc:Choice xmlns:v="urn:schemas-microsoft-com:vml" Requires="v">
                <p:oleObj spid="_x0000_s52636" r:id="rId5" imgW="1651000" imgH="228600" progId="Equation.3">
                  <p:embed/>
                </p:oleObj>
              </mc:Choice>
              <mc:Fallback>
                <p:oleObj r:id="rId5" imgW="1651000" imgH="228600" progId="Equation.3">
                  <p:embed/>
                  <p:pic>
                    <p:nvPicPr>
                      <p:cNvPr id="0" name="图片 3293"/>
                      <p:cNvPicPr/>
                      <p:nvPr/>
                    </p:nvPicPr>
                    <p:blipFill>
                      <a:blip r:embed="rId6"/>
                      <a:stretch>
                        <a:fillRect/>
                      </a:stretch>
                    </p:blipFill>
                    <p:spPr>
                      <a:xfrm>
                        <a:off x="395288" y="2819400"/>
                        <a:ext cx="3638550" cy="504825"/>
                      </a:xfrm>
                      <a:prstGeom prst="rect">
                        <a:avLst/>
                      </a:prstGeom>
                      <a:noFill/>
                      <a:ln w="38100">
                        <a:noFill/>
                        <a:miter/>
                      </a:ln>
                    </p:spPr>
                  </p:pic>
                </p:oleObj>
              </mc:Fallback>
            </mc:AlternateContent>
          </a:graphicData>
        </a:graphic>
      </p:graphicFrame>
      <p:sp>
        <p:nvSpPr>
          <p:cNvPr id="408581" name="Text Box 5"/>
          <p:cNvSpPr txBox="1"/>
          <p:nvPr/>
        </p:nvSpPr>
        <p:spPr>
          <a:xfrm>
            <a:off x="395288" y="3390900"/>
            <a:ext cx="3048000"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电路的时间常数</a:t>
            </a:r>
          </a:p>
        </p:txBody>
      </p:sp>
      <p:graphicFrame>
        <p:nvGraphicFramePr>
          <p:cNvPr id="408582" name="Object 6"/>
          <p:cNvGraphicFramePr/>
          <p:nvPr/>
        </p:nvGraphicFramePr>
        <p:xfrm>
          <a:off x="395288" y="3916363"/>
          <a:ext cx="3328987" cy="503237"/>
        </p:xfrm>
        <a:graphic>
          <a:graphicData uri="http://schemas.openxmlformats.org/presentationml/2006/ole">
            <mc:AlternateContent xmlns:mc="http://schemas.openxmlformats.org/markup-compatibility/2006">
              <mc:Choice xmlns:v="urn:schemas-microsoft-com:vml" Requires="v">
                <p:oleObj spid="_x0000_s52637" r:id="rId7" imgW="1511300" imgH="228600" progId="Equation.3">
                  <p:embed/>
                </p:oleObj>
              </mc:Choice>
              <mc:Fallback>
                <p:oleObj r:id="rId7" imgW="1511300" imgH="228600" progId="Equation.3">
                  <p:embed/>
                  <p:pic>
                    <p:nvPicPr>
                      <p:cNvPr id="0" name="图片 3299"/>
                      <p:cNvPicPr/>
                      <p:nvPr/>
                    </p:nvPicPr>
                    <p:blipFill>
                      <a:blip r:embed="rId8"/>
                      <a:stretch>
                        <a:fillRect/>
                      </a:stretch>
                    </p:blipFill>
                    <p:spPr>
                      <a:xfrm>
                        <a:off x="395288" y="3916363"/>
                        <a:ext cx="3328987" cy="503237"/>
                      </a:xfrm>
                      <a:prstGeom prst="rect">
                        <a:avLst/>
                      </a:prstGeom>
                      <a:noFill/>
                      <a:ln w="38100">
                        <a:noFill/>
                        <a:miter/>
                      </a:ln>
                    </p:spPr>
                  </p:pic>
                </p:oleObj>
              </mc:Fallback>
            </mc:AlternateContent>
          </a:graphicData>
        </a:graphic>
      </p:graphicFrame>
      <p:sp>
        <p:nvSpPr>
          <p:cNvPr id="408583" name="Text Box 7"/>
          <p:cNvSpPr txBox="1"/>
          <p:nvPr/>
        </p:nvSpPr>
        <p:spPr>
          <a:xfrm>
            <a:off x="395288" y="4487863"/>
            <a:ext cx="6913562" cy="457200"/>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从而得到电容电压的零状态响应为</a:t>
            </a:r>
          </a:p>
        </p:txBody>
      </p:sp>
      <p:graphicFrame>
        <p:nvGraphicFramePr>
          <p:cNvPr id="408584" name="Object 8"/>
          <p:cNvGraphicFramePr/>
          <p:nvPr/>
        </p:nvGraphicFramePr>
        <p:xfrm>
          <a:off x="395288" y="5013325"/>
          <a:ext cx="5611812" cy="781050"/>
        </p:xfrm>
        <a:graphic>
          <a:graphicData uri="http://schemas.openxmlformats.org/presentationml/2006/ole">
            <mc:AlternateContent xmlns:mc="http://schemas.openxmlformats.org/markup-compatibility/2006">
              <mc:Choice xmlns:v="urn:schemas-microsoft-com:vml" Requires="v">
                <p:oleObj spid="_x0000_s52638" r:id="rId9" imgW="2550795" imgH="355600" progId="Equation.3">
                  <p:embed/>
                </p:oleObj>
              </mc:Choice>
              <mc:Fallback>
                <p:oleObj r:id="rId9" imgW="2550795" imgH="355600" progId="Equation.3">
                  <p:embed/>
                  <p:pic>
                    <p:nvPicPr>
                      <p:cNvPr id="0" name="图片 3240"/>
                      <p:cNvPicPr/>
                      <p:nvPr/>
                    </p:nvPicPr>
                    <p:blipFill>
                      <a:blip r:embed="rId10"/>
                      <a:stretch>
                        <a:fillRect/>
                      </a:stretch>
                    </p:blipFill>
                    <p:spPr>
                      <a:xfrm>
                        <a:off x="395288" y="5013325"/>
                        <a:ext cx="5611812" cy="781050"/>
                      </a:xfrm>
                      <a:prstGeom prst="rect">
                        <a:avLst/>
                      </a:prstGeom>
                      <a:noFill/>
                      <a:ln w="38100">
                        <a:noFill/>
                        <a:miter/>
                      </a:ln>
                    </p:spPr>
                  </p:pic>
                </p:oleObj>
              </mc:Fallback>
            </mc:AlternateContent>
          </a:graphicData>
        </a:graphic>
      </p:graphicFrame>
      <p:sp>
        <p:nvSpPr>
          <p:cNvPr id="53259" name="Rectangle 9"/>
          <p:cNvSpPr/>
          <p:nvPr/>
        </p:nvSpPr>
        <p:spPr>
          <a:xfrm>
            <a:off x="755650" y="229755"/>
            <a:ext cx="6192838" cy="720725"/>
          </a:xfrm>
          <a:prstGeom prst="rect">
            <a:avLst/>
          </a:prstGeom>
          <a:noFill/>
          <a:ln w="9525">
            <a:noFill/>
          </a:ln>
        </p:spPr>
        <p:txBody>
          <a:bodyPr anchor="ctr"/>
          <a:lstStyle/>
          <a:p>
            <a:pPr lvl="0" eaLnBrk="0" hangingPunct="0"/>
            <a:r>
              <a:rPr lang="en-US" altLang="zh-CN" sz="3600" dirty="0" smtClean="0">
                <a:solidFill>
                  <a:srgbClr val="FF0000"/>
                </a:solidFill>
              </a:rPr>
              <a:t>3.4  </a:t>
            </a:r>
            <a:r>
              <a:rPr lang="zh-CN" altLang="en-US" sz="3600" dirty="0" smtClean="0">
                <a:solidFill>
                  <a:srgbClr val="FF0000"/>
                </a:solidFill>
                <a:latin typeface="Times New Roman" panose="02020603050405020304" pitchFamily="18" charset="0"/>
                <a:ea typeface="黑体" panose="02010609060101010101" pitchFamily="49" charset="-122"/>
              </a:rPr>
              <a:t>例题</a:t>
            </a:r>
            <a:endParaRPr lang="zh-CN" altLang="en-US" sz="3600" dirty="0">
              <a:solidFill>
                <a:srgbClr val="FF0000"/>
              </a:solidFill>
              <a:latin typeface="Times New Roman" panose="02020603050405020304" pitchFamily="18" charset="0"/>
              <a:ea typeface="黑体" panose="02010609060101010101" pitchFamily="49" charset="-122"/>
            </a:endParaRPr>
          </a:p>
        </p:txBody>
      </p:sp>
      <p:sp>
        <p:nvSpPr>
          <p:cNvPr id="408586" name="Text Box 10"/>
          <p:cNvSpPr txBox="1"/>
          <p:nvPr/>
        </p:nvSpPr>
        <p:spPr>
          <a:xfrm>
            <a:off x="395288" y="1125538"/>
            <a:ext cx="4392612" cy="53022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 当电路达到新的稳定状态时</a:t>
            </a:r>
            <a:endParaRPr lang="en-US" altLang="zh-CN" dirty="0">
              <a:latin typeface="Times New Roman" panose="02020603050405020304" pitchFamily="18" charset="0"/>
              <a:ea typeface="黑体" panose="02010609060101010101" pitchFamily="49" charset="-122"/>
            </a:endParaRPr>
          </a:p>
        </p:txBody>
      </p:sp>
      <p:graphicFrame>
        <p:nvGraphicFramePr>
          <p:cNvPr id="53254" name="Object 11"/>
          <p:cNvGraphicFramePr/>
          <p:nvPr/>
        </p:nvGraphicFramePr>
        <p:xfrm>
          <a:off x="4427538" y="1125538"/>
          <a:ext cx="4627562" cy="2457450"/>
        </p:xfrm>
        <a:graphic>
          <a:graphicData uri="http://schemas.openxmlformats.org/presentationml/2006/ole">
            <mc:AlternateContent xmlns:mc="http://schemas.openxmlformats.org/markup-compatibility/2006">
              <mc:Choice xmlns:v="urn:schemas-microsoft-com:vml" Requires="v">
                <p:oleObj spid="_x0000_s52639" r:id="rId11" imgW="2734310" imgH="1828800" progId="Visio.Drawing.11">
                  <p:embed/>
                </p:oleObj>
              </mc:Choice>
              <mc:Fallback>
                <p:oleObj r:id="rId11" imgW="2734310" imgH="1828800" progId="Visio.Drawing.11">
                  <p:embed/>
                  <p:pic>
                    <p:nvPicPr>
                      <p:cNvPr id="0" name="图片 3393"/>
                      <p:cNvPicPr/>
                      <p:nvPr/>
                    </p:nvPicPr>
                    <p:blipFill>
                      <a:blip r:embed="rId12"/>
                      <a:stretch>
                        <a:fillRect/>
                      </a:stretch>
                    </p:blipFill>
                    <p:spPr>
                      <a:xfrm>
                        <a:off x="4427538" y="1125538"/>
                        <a:ext cx="4627562" cy="24574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8586">
                                            <p:txEl>
                                              <p:pRg st="0" end="0"/>
                                            </p:txEl>
                                          </p:spTgt>
                                        </p:tgtEl>
                                        <p:attrNameLst>
                                          <p:attrName>style.visibility</p:attrName>
                                        </p:attrNameLst>
                                      </p:cBhvr>
                                      <p:to>
                                        <p:strVal val="visible"/>
                                      </p:to>
                                    </p:set>
                                    <p:animEffect transition="in" filter="dissolve">
                                      <p:cBhvr>
                                        <p:cTn id="7" dur="500"/>
                                        <p:tgtEl>
                                          <p:spTgt spid="4085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8578"/>
                                        </p:tgtEl>
                                        <p:attrNameLst>
                                          <p:attrName>style.visibility</p:attrName>
                                        </p:attrNameLst>
                                      </p:cBhvr>
                                      <p:to>
                                        <p:strVal val="visible"/>
                                      </p:to>
                                    </p:set>
                                    <p:animEffect transition="in" filter="dissolve">
                                      <p:cBhvr>
                                        <p:cTn id="12" dur="500"/>
                                        <p:tgtEl>
                                          <p:spTgt spid="40857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8579"/>
                                        </p:tgtEl>
                                        <p:attrNameLst>
                                          <p:attrName>style.visibility</p:attrName>
                                        </p:attrNameLst>
                                      </p:cBhvr>
                                      <p:to>
                                        <p:strVal val="visible"/>
                                      </p:to>
                                    </p:set>
                                    <p:animEffect transition="in" filter="dissolve">
                                      <p:cBhvr>
                                        <p:cTn id="17" dur="1000"/>
                                        <p:tgtEl>
                                          <p:spTgt spid="40857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08580"/>
                                        </p:tgtEl>
                                        <p:attrNameLst>
                                          <p:attrName>style.visibility</p:attrName>
                                        </p:attrNameLst>
                                      </p:cBhvr>
                                      <p:to>
                                        <p:strVal val="visible"/>
                                      </p:to>
                                    </p:set>
                                    <p:animEffect transition="in" filter="dissolve">
                                      <p:cBhvr>
                                        <p:cTn id="22" dur="1000"/>
                                        <p:tgtEl>
                                          <p:spTgt spid="40858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08581"/>
                                        </p:tgtEl>
                                        <p:attrNameLst>
                                          <p:attrName>style.visibility</p:attrName>
                                        </p:attrNameLst>
                                      </p:cBhvr>
                                      <p:to>
                                        <p:strVal val="visible"/>
                                      </p:to>
                                    </p:set>
                                    <p:animEffect transition="in" filter="dissolve">
                                      <p:cBhvr>
                                        <p:cTn id="27" dur="1000"/>
                                        <p:tgtEl>
                                          <p:spTgt spid="40858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408582"/>
                                        </p:tgtEl>
                                        <p:attrNameLst>
                                          <p:attrName>style.visibility</p:attrName>
                                        </p:attrNameLst>
                                      </p:cBhvr>
                                      <p:to>
                                        <p:strVal val="visible"/>
                                      </p:to>
                                    </p:set>
                                    <p:animEffect transition="in" filter="dissolve">
                                      <p:cBhvr>
                                        <p:cTn id="32" dur="1000"/>
                                        <p:tgtEl>
                                          <p:spTgt spid="40858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08583"/>
                                        </p:tgtEl>
                                        <p:attrNameLst>
                                          <p:attrName>style.visibility</p:attrName>
                                        </p:attrNameLst>
                                      </p:cBhvr>
                                      <p:to>
                                        <p:strVal val="visible"/>
                                      </p:to>
                                    </p:set>
                                    <p:animEffect transition="in" filter="dissolve">
                                      <p:cBhvr>
                                        <p:cTn id="37" dur="1000"/>
                                        <p:tgtEl>
                                          <p:spTgt spid="40858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408584"/>
                                        </p:tgtEl>
                                        <p:attrNameLst>
                                          <p:attrName>style.visibility</p:attrName>
                                        </p:attrNameLst>
                                      </p:cBhvr>
                                      <p:to>
                                        <p:strVal val="visible"/>
                                      </p:to>
                                    </p:set>
                                    <p:animEffect transition="in" filter="dissolve">
                                      <p:cBhvr>
                                        <p:cTn id="42" dur="500"/>
                                        <p:tgtEl>
                                          <p:spTgt spid="408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579" grpId="0"/>
      <p:bldP spid="408581" grpId="0"/>
      <p:bldP spid="408583" grpId="0"/>
      <p:bldP spid="408586" grpId="0" build="p" advAuto="100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62</a:t>
            </a:fld>
            <a:endParaRPr lang="zh-CN" altLang="en-US" sz="1600" b="1" dirty="0">
              <a:solidFill>
                <a:srgbClr val="FFFF00"/>
              </a:solidFill>
              <a:ea typeface="宋体" panose="02010600030101010101" pitchFamily="2" charset="-122"/>
            </a:endParaRPr>
          </a:p>
        </p:txBody>
      </p:sp>
      <p:graphicFrame>
        <p:nvGraphicFramePr>
          <p:cNvPr id="409602" name="Object 2"/>
          <p:cNvGraphicFramePr/>
          <p:nvPr/>
        </p:nvGraphicFramePr>
        <p:xfrm>
          <a:off x="900113" y="3573463"/>
          <a:ext cx="4430712" cy="949325"/>
        </p:xfrm>
        <a:graphic>
          <a:graphicData uri="http://schemas.openxmlformats.org/presentationml/2006/ole">
            <mc:AlternateContent xmlns:mc="http://schemas.openxmlformats.org/markup-compatibility/2006">
              <mc:Choice xmlns:v="urn:schemas-microsoft-com:vml" Requires="v">
                <p:oleObj spid="_x0000_s53577" r:id="rId3" imgW="1853565" imgH="431800" progId="Equation.3">
                  <p:embed/>
                </p:oleObj>
              </mc:Choice>
              <mc:Fallback>
                <p:oleObj r:id="rId3" imgW="1853565" imgH="431800" progId="Equation.3">
                  <p:embed/>
                  <p:pic>
                    <p:nvPicPr>
                      <p:cNvPr id="0" name="图片 3383"/>
                      <p:cNvPicPr/>
                      <p:nvPr/>
                    </p:nvPicPr>
                    <p:blipFill>
                      <a:blip r:embed="rId4"/>
                      <a:stretch>
                        <a:fillRect/>
                      </a:stretch>
                    </p:blipFill>
                    <p:spPr>
                      <a:xfrm>
                        <a:off x="900113" y="3573463"/>
                        <a:ext cx="4430712" cy="949325"/>
                      </a:xfrm>
                      <a:prstGeom prst="rect">
                        <a:avLst/>
                      </a:prstGeom>
                      <a:noFill/>
                      <a:ln w="38100">
                        <a:noFill/>
                        <a:miter/>
                      </a:ln>
                    </p:spPr>
                  </p:pic>
                </p:oleObj>
              </mc:Fallback>
            </mc:AlternateContent>
          </a:graphicData>
        </a:graphic>
      </p:graphicFrame>
      <p:sp>
        <p:nvSpPr>
          <p:cNvPr id="54279" name="Rectangle 3"/>
          <p:cNvSpPr/>
          <p:nvPr/>
        </p:nvSpPr>
        <p:spPr>
          <a:xfrm>
            <a:off x="827584" y="260350"/>
            <a:ext cx="6192838" cy="720725"/>
          </a:xfrm>
          <a:prstGeom prst="rect">
            <a:avLst/>
          </a:prstGeom>
          <a:noFill/>
          <a:ln w="9525">
            <a:noFill/>
          </a:ln>
        </p:spPr>
        <p:txBody>
          <a:bodyPr anchor="ctr"/>
          <a:lstStyle/>
          <a:p>
            <a:pPr lvl="0" eaLnBrk="0" hangingPunct="0"/>
            <a:r>
              <a:rPr lang="en-US" altLang="zh-CN" sz="3600" dirty="0" smtClean="0">
                <a:solidFill>
                  <a:srgbClr val="FF0000"/>
                </a:solidFill>
              </a:rPr>
              <a:t>3.4  </a:t>
            </a:r>
            <a:r>
              <a:rPr lang="zh-CN" altLang="en-US" sz="3600" dirty="0" smtClean="0">
                <a:solidFill>
                  <a:srgbClr val="FF0000"/>
                </a:solidFill>
                <a:latin typeface="Times New Roman" panose="02020603050405020304" pitchFamily="18" charset="0"/>
                <a:ea typeface="黑体" panose="02010609060101010101" pitchFamily="49" charset="-122"/>
              </a:rPr>
              <a:t>例题</a:t>
            </a:r>
            <a:endParaRPr lang="zh-CN" altLang="en-US" sz="3600" dirty="0">
              <a:solidFill>
                <a:srgbClr val="FF0000"/>
              </a:solidFill>
              <a:latin typeface="Times New Roman" panose="02020603050405020304" pitchFamily="18" charset="0"/>
              <a:ea typeface="黑体" panose="02010609060101010101" pitchFamily="49" charset="-122"/>
            </a:endParaRPr>
          </a:p>
        </p:txBody>
      </p:sp>
      <p:graphicFrame>
        <p:nvGraphicFramePr>
          <p:cNvPr id="54275" name="Object 4"/>
          <p:cNvGraphicFramePr/>
          <p:nvPr/>
        </p:nvGraphicFramePr>
        <p:xfrm>
          <a:off x="1403350" y="1052513"/>
          <a:ext cx="5106988" cy="2505075"/>
        </p:xfrm>
        <a:graphic>
          <a:graphicData uri="http://schemas.openxmlformats.org/presentationml/2006/ole">
            <mc:AlternateContent xmlns:mc="http://schemas.openxmlformats.org/markup-compatibility/2006">
              <mc:Choice xmlns:v="urn:schemas-microsoft-com:vml" Requires="v">
                <p:oleObj spid="_x0000_s53578" r:id="rId5" imgW="4279900" imgH="2108200" progId="Visio.Drawing.11">
                  <p:embed/>
                </p:oleObj>
              </mc:Choice>
              <mc:Fallback>
                <p:oleObj r:id="rId5" imgW="4279900" imgH="2108200" progId="Visio.Drawing.11">
                  <p:embed/>
                  <p:pic>
                    <p:nvPicPr>
                      <p:cNvPr id="0" name="图片 3389"/>
                      <p:cNvPicPr/>
                      <p:nvPr/>
                    </p:nvPicPr>
                    <p:blipFill>
                      <a:blip r:embed="rId6"/>
                      <a:stretch>
                        <a:fillRect/>
                      </a:stretch>
                    </p:blipFill>
                    <p:spPr>
                      <a:xfrm>
                        <a:off x="1403350" y="1052513"/>
                        <a:ext cx="5106988" cy="2505075"/>
                      </a:xfrm>
                      <a:prstGeom prst="rect">
                        <a:avLst/>
                      </a:prstGeom>
                      <a:noFill/>
                      <a:ln w="38100">
                        <a:noFill/>
                        <a:miter/>
                      </a:ln>
                    </p:spPr>
                  </p:pic>
                </p:oleObj>
              </mc:Fallback>
            </mc:AlternateContent>
          </a:graphicData>
        </a:graphic>
      </p:graphicFrame>
      <p:graphicFrame>
        <p:nvGraphicFramePr>
          <p:cNvPr id="409605" name="Object 5"/>
          <p:cNvGraphicFramePr/>
          <p:nvPr/>
        </p:nvGraphicFramePr>
        <p:xfrm>
          <a:off x="755650" y="4724400"/>
          <a:ext cx="6176963" cy="950913"/>
        </p:xfrm>
        <a:graphic>
          <a:graphicData uri="http://schemas.openxmlformats.org/presentationml/2006/ole">
            <mc:AlternateContent xmlns:mc="http://schemas.openxmlformats.org/markup-compatibility/2006">
              <mc:Choice xmlns:v="urn:schemas-microsoft-com:vml" Requires="v">
                <p:oleObj spid="_x0000_s53579" r:id="rId7" imgW="2805430" imgH="431800" progId="Equation.3">
                  <p:embed/>
                </p:oleObj>
              </mc:Choice>
              <mc:Fallback>
                <p:oleObj r:id="rId7" imgW="2805430" imgH="431800" progId="Equation.3">
                  <p:embed/>
                  <p:pic>
                    <p:nvPicPr>
                      <p:cNvPr id="0" name="图片 3394"/>
                      <p:cNvPicPr/>
                      <p:nvPr/>
                    </p:nvPicPr>
                    <p:blipFill>
                      <a:blip r:embed="rId8"/>
                      <a:stretch>
                        <a:fillRect/>
                      </a:stretch>
                    </p:blipFill>
                    <p:spPr>
                      <a:xfrm>
                        <a:off x="755650" y="4724400"/>
                        <a:ext cx="6176963" cy="950913"/>
                      </a:xfrm>
                      <a:prstGeom prst="rect">
                        <a:avLst/>
                      </a:prstGeom>
                      <a:noFill/>
                      <a:ln w="38100">
                        <a:noFill/>
                        <a:miter/>
                      </a:ln>
                    </p:spPr>
                  </p:pic>
                </p:oleObj>
              </mc:Fallback>
            </mc:AlternateContent>
          </a:graphicData>
        </a:graphic>
      </p:graphicFrame>
      <p:graphicFrame>
        <p:nvGraphicFramePr>
          <p:cNvPr id="409606" name="Object 6"/>
          <p:cNvGraphicFramePr/>
          <p:nvPr/>
        </p:nvGraphicFramePr>
        <p:xfrm>
          <a:off x="4716463" y="1844675"/>
          <a:ext cx="979487" cy="1111250"/>
        </p:xfrm>
        <a:graphic>
          <a:graphicData uri="http://schemas.openxmlformats.org/presentationml/2006/ole">
            <mc:AlternateContent xmlns:mc="http://schemas.openxmlformats.org/markup-compatibility/2006">
              <mc:Choice xmlns:v="urn:schemas-microsoft-com:vml" Requires="v">
                <p:oleObj spid="_x0000_s53580" r:id="rId9" imgW="825500" imgH="939800" progId="Visio.Drawing.11">
                  <p:embed/>
                </p:oleObj>
              </mc:Choice>
              <mc:Fallback>
                <p:oleObj r:id="rId9" imgW="825500" imgH="939800" progId="Visio.Drawing.11">
                  <p:embed/>
                  <p:pic>
                    <p:nvPicPr>
                      <p:cNvPr id="0" name="图片 3390"/>
                      <p:cNvPicPr/>
                      <p:nvPr/>
                    </p:nvPicPr>
                    <p:blipFill>
                      <a:blip r:embed="rId10"/>
                      <a:stretch>
                        <a:fillRect/>
                      </a:stretch>
                    </p:blipFill>
                    <p:spPr>
                      <a:xfrm>
                        <a:off x="4716463" y="1844675"/>
                        <a:ext cx="979487" cy="111125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9602"/>
                                        </p:tgtEl>
                                        <p:attrNameLst>
                                          <p:attrName>style.visibility</p:attrName>
                                        </p:attrNameLst>
                                      </p:cBhvr>
                                      <p:to>
                                        <p:strVal val="visible"/>
                                      </p:to>
                                    </p:set>
                                    <p:animEffect transition="in" filter="dissolve">
                                      <p:cBhvr>
                                        <p:cTn id="7" dur="500"/>
                                        <p:tgtEl>
                                          <p:spTgt spid="40960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409606"/>
                                        </p:tgtEl>
                                        <p:attrNameLst>
                                          <p:attrName>style.visibility</p:attrName>
                                        </p:attrNameLst>
                                      </p:cBhvr>
                                      <p:to>
                                        <p:strVal val="visible"/>
                                      </p:to>
                                    </p:set>
                                    <p:animEffect transition="in" filter="wheel(4)">
                                      <p:cBhvr>
                                        <p:cTn id="12" dur="500"/>
                                        <p:tgtEl>
                                          <p:spTgt spid="40960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09605"/>
                                        </p:tgtEl>
                                        <p:attrNameLst>
                                          <p:attrName>style.visibility</p:attrName>
                                        </p:attrNameLst>
                                      </p:cBhvr>
                                      <p:to>
                                        <p:strVal val="visible"/>
                                      </p:to>
                                    </p:set>
                                    <p:animEffect transition="in" filter="wipe(left)">
                                      <p:cBhvr>
                                        <p:cTn id="17" dur="1000"/>
                                        <p:tgtEl>
                                          <p:spTgt spid="409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Rectangle 6"/>
          <p:cNvSpPr>
            <a:spLocks noGrp="1"/>
          </p:cNvSpPr>
          <p:nvPr>
            <p:ph type="title"/>
          </p:nvPr>
        </p:nvSpPr>
        <p:spPr/>
        <p:txBody>
          <a:bodyPr vert="horz" wrap="square" lIns="91440" tIns="45720" rIns="91440" bIns="45720" anchor="ctr"/>
          <a:lstStyle/>
          <a:p>
            <a:pPr eaLnBrk="1" hangingPunct="1"/>
            <a:r>
              <a:rPr lang="en-US" altLang="zh-CN" dirty="0" smtClean="0">
                <a:latin typeface="Times New Roman" panose="02020603050405020304" pitchFamily="18" charset="0"/>
              </a:rPr>
              <a:t>3</a:t>
            </a:r>
            <a:r>
              <a:rPr lang="en-US" altLang="zh-CN" dirty="0" smtClean="0"/>
              <a:t>.</a:t>
            </a:r>
            <a:r>
              <a:rPr lang="en-US" altLang="zh-CN" dirty="0" smtClean="0">
                <a:latin typeface="Times New Roman" panose="02020603050405020304" pitchFamily="18" charset="0"/>
              </a:rPr>
              <a:t>4   </a:t>
            </a:r>
            <a:r>
              <a:rPr lang="zh-CN" altLang="en-US" dirty="0" smtClean="0"/>
              <a:t>例题</a:t>
            </a:r>
            <a:endParaRPr lang="zh-CN" altLang="en-US" dirty="0"/>
          </a:p>
        </p:txBody>
      </p:sp>
      <p:sp>
        <p:nvSpPr>
          <p:cNvPr id="5530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63</a:t>
            </a:fld>
            <a:endParaRPr lang="zh-CN" altLang="en-US" sz="1600" b="1" dirty="0">
              <a:solidFill>
                <a:srgbClr val="FFFF00"/>
              </a:solidFill>
              <a:ea typeface="宋体" panose="02010600030101010101" pitchFamily="2" charset="-122"/>
            </a:endParaRPr>
          </a:p>
        </p:txBody>
      </p:sp>
      <p:sp>
        <p:nvSpPr>
          <p:cNvPr id="300034" name="Text Box 2"/>
          <p:cNvSpPr txBox="1"/>
          <p:nvPr/>
        </p:nvSpPr>
        <p:spPr>
          <a:xfrm>
            <a:off x="323850" y="947738"/>
            <a:ext cx="8351838" cy="968375"/>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dirty="0">
                <a:solidFill>
                  <a:srgbClr val="339933"/>
                </a:solidFill>
                <a:latin typeface="Times New Roman" panose="02020603050405020304" pitchFamily="18" charset="0"/>
                <a:ea typeface="黑体" panose="02010609060101010101" pitchFamily="49" charset="-122"/>
              </a:rPr>
              <a:t>[</a:t>
            </a:r>
            <a:r>
              <a:rPr lang="zh-CN" altLang="en-US" dirty="0">
                <a:solidFill>
                  <a:srgbClr val="339933"/>
                </a:solidFill>
                <a:latin typeface="Times New Roman" panose="02020603050405020304" pitchFamily="18" charset="0"/>
                <a:ea typeface="黑体" panose="02010609060101010101" pitchFamily="49" charset="-122"/>
              </a:rPr>
              <a:t>例</a:t>
            </a:r>
            <a:r>
              <a:rPr lang="en-US" altLang="zh-CN" dirty="0">
                <a:solidFill>
                  <a:srgbClr val="339933"/>
                </a:solidFill>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电路如图</a:t>
            </a:r>
            <a:r>
              <a:rPr lang="en-US" altLang="zh-CN" b="1" dirty="0">
                <a:latin typeface="Times New Roman" panose="02020603050405020304" pitchFamily="18" charset="0"/>
                <a:ea typeface="黑体" panose="02010609060101010101" pitchFamily="49" charset="-122"/>
              </a:rPr>
              <a:t>(a)</a:t>
            </a:r>
            <a:r>
              <a:rPr lang="zh-CN" altLang="en-US" dirty="0">
                <a:latin typeface="Times New Roman" panose="02020603050405020304" pitchFamily="18" charset="0"/>
                <a:ea typeface="黑体" panose="02010609060101010101" pitchFamily="49" charset="-122"/>
              </a:rPr>
              <a:t>所示，已知电感电流</a:t>
            </a:r>
            <a:r>
              <a:rPr lang="en-US" altLang="zh-CN" b="1" i="1" dirty="0">
                <a:latin typeface="Times New Roman" panose="02020603050405020304" pitchFamily="18" charset="0"/>
                <a:ea typeface="黑体" panose="02010609060101010101" pitchFamily="49" charset="-122"/>
              </a:rPr>
              <a:t>i</a:t>
            </a:r>
            <a:r>
              <a:rPr lang="en-US" altLang="zh-CN" b="1" baseline="-30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(0</a:t>
            </a:r>
            <a:r>
              <a:rPr lang="en-US" altLang="zh-CN" b="1" baseline="-30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闭合开关，求</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sym typeface="Symbol" panose="05050102010706020507" pitchFamily="18" charset="2"/>
              </a:rPr>
              <a: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的电感电流</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和电感电压</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 </a:t>
            </a:r>
          </a:p>
        </p:txBody>
      </p:sp>
      <p:sp>
        <p:nvSpPr>
          <p:cNvPr id="300036" name="Text Box 4"/>
          <p:cNvSpPr txBox="1"/>
          <p:nvPr/>
        </p:nvSpPr>
        <p:spPr>
          <a:xfrm>
            <a:off x="684213" y="4332288"/>
            <a:ext cx="7697787" cy="968375"/>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解：开关闭合后的电路如图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所示，由于开关闭合瞬间电感电流不能跃变，即 </a:t>
            </a:r>
          </a:p>
        </p:txBody>
      </p:sp>
      <p:graphicFrame>
        <p:nvGraphicFramePr>
          <p:cNvPr id="300037" name="Object 5"/>
          <p:cNvGraphicFramePr/>
          <p:nvPr/>
        </p:nvGraphicFramePr>
        <p:xfrm>
          <a:off x="2987675" y="5302250"/>
          <a:ext cx="2627313" cy="474663"/>
        </p:xfrm>
        <a:graphic>
          <a:graphicData uri="http://schemas.openxmlformats.org/presentationml/2006/ole">
            <mc:AlternateContent xmlns:mc="http://schemas.openxmlformats.org/markup-compatibility/2006">
              <mc:Choice xmlns:v="urn:schemas-microsoft-com:vml" Requires="v">
                <p:oleObj spid="_x0000_s54519" r:id="rId3" imgW="1192530" imgH="215900" progId="Equation.3">
                  <p:embed/>
                </p:oleObj>
              </mc:Choice>
              <mc:Fallback>
                <p:oleObj r:id="rId3" imgW="1192530" imgH="215900" progId="Equation.3">
                  <p:embed/>
                  <p:pic>
                    <p:nvPicPr>
                      <p:cNvPr id="0" name="图片 3384"/>
                      <p:cNvPicPr/>
                      <p:nvPr/>
                    </p:nvPicPr>
                    <p:blipFill>
                      <a:blip r:embed="rId4"/>
                      <a:stretch>
                        <a:fillRect/>
                      </a:stretch>
                    </p:blipFill>
                    <p:spPr>
                      <a:xfrm>
                        <a:off x="2987675" y="5302250"/>
                        <a:ext cx="2627313" cy="474663"/>
                      </a:xfrm>
                      <a:prstGeom prst="rect">
                        <a:avLst/>
                      </a:prstGeom>
                      <a:noFill/>
                      <a:ln w="38100">
                        <a:noFill/>
                        <a:miter/>
                      </a:ln>
                    </p:spPr>
                  </p:pic>
                </p:oleObj>
              </mc:Fallback>
            </mc:AlternateContent>
          </a:graphicData>
        </a:graphic>
      </p:graphicFrame>
      <p:graphicFrame>
        <p:nvGraphicFramePr>
          <p:cNvPr id="55299" name="Object 13"/>
          <p:cNvGraphicFramePr/>
          <p:nvPr/>
        </p:nvGraphicFramePr>
        <p:xfrm>
          <a:off x="611188" y="1844675"/>
          <a:ext cx="3692525" cy="2543175"/>
        </p:xfrm>
        <a:graphic>
          <a:graphicData uri="http://schemas.openxmlformats.org/presentationml/2006/ole">
            <mc:AlternateContent xmlns:mc="http://schemas.openxmlformats.org/markup-compatibility/2006">
              <mc:Choice xmlns:v="urn:schemas-microsoft-com:vml" Requires="v">
                <p:oleObj spid="_x0000_s54520" r:id="rId5" imgW="1936115" imgH="1682115" progId="Visio.Drawing.11">
                  <p:embed/>
                </p:oleObj>
              </mc:Choice>
              <mc:Fallback>
                <p:oleObj r:id="rId5" imgW="1936115" imgH="1682115" progId="Visio.Drawing.11">
                  <p:embed/>
                  <p:pic>
                    <p:nvPicPr>
                      <p:cNvPr id="0" name="图片 3391"/>
                      <p:cNvPicPr/>
                      <p:nvPr/>
                    </p:nvPicPr>
                    <p:blipFill>
                      <a:blip r:embed="rId6"/>
                      <a:stretch>
                        <a:fillRect/>
                      </a:stretch>
                    </p:blipFill>
                    <p:spPr>
                      <a:xfrm>
                        <a:off x="611188" y="1844675"/>
                        <a:ext cx="3692525" cy="2543175"/>
                      </a:xfrm>
                      <a:prstGeom prst="rect">
                        <a:avLst/>
                      </a:prstGeom>
                      <a:noFill/>
                      <a:ln w="38100">
                        <a:noFill/>
                        <a:miter/>
                      </a:ln>
                    </p:spPr>
                  </p:pic>
                </p:oleObj>
              </mc:Fallback>
            </mc:AlternateContent>
          </a:graphicData>
        </a:graphic>
      </p:graphicFrame>
      <p:graphicFrame>
        <p:nvGraphicFramePr>
          <p:cNvPr id="55300" name="Object 14"/>
          <p:cNvGraphicFramePr/>
          <p:nvPr/>
        </p:nvGraphicFramePr>
        <p:xfrm>
          <a:off x="4695825" y="1844675"/>
          <a:ext cx="3692525" cy="2511425"/>
        </p:xfrm>
        <a:graphic>
          <a:graphicData uri="http://schemas.openxmlformats.org/presentationml/2006/ole">
            <mc:AlternateContent xmlns:mc="http://schemas.openxmlformats.org/markup-compatibility/2006">
              <mc:Choice xmlns:v="urn:schemas-microsoft-com:vml" Requires="v">
                <p:oleObj spid="_x0000_s54521" r:id="rId7" imgW="1936115" imgH="1659255" progId="Visio.Drawing.11">
                  <p:embed/>
                </p:oleObj>
              </mc:Choice>
              <mc:Fallback>
                <p:oleObj r:id="rId7" imgW="1936115" imgH="1659255" progId="Visio.Drawing.11">
                  <p:embed/>
                  <p:pic>
                    <p:nvPicPr>
                      <p:cNvPr id="0" name="图片 3388"/>
                      <p:cNvPicPr/>
                      <p:nvPr/>
                    </p:nvPicPr>
                    <p:blipFill>
                      <a:blip r:embed="rId8"/>
                      <a:stretch>
                        <a:fillRect/>
                      </a:stretch>
                    </p:blipFill>
                    <p:spPr>
                      <a:xfrm>
                        <a:off x="4695825" y="1844675"/>
                        <a:ext cx="3692525" cy="25114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0034">
                                            <p:txEl>
                                              <p:pRg st="0" end="0"/>
                                            </p:txEl>
                                          </p:spTgt>
                                        </p:tgtEl>
                                        <p:attrNameLst>
                                          <p:attrName>style.visibility</p:attrName>
                                        </p:attrNameLst>
                                      </p:cBhvr>
                                      <p:to>
                                        <p:strVal val="visible"/>
                                      </p:to>
                                    </p:set>
                                    <p:animEffect transition="in" filter="dissolve">
                                      <p:cBhvr>
                                        <p:cTn id="7" dur="500"/>
                                        <p:tgtEl>
                                          <p:spTgt spid="300034">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00036">
                                            <p:txEl>
                                              <p:pRg st="0" end="0"/>
                                            </p:txEl>
                                          </p:spTgt>
                                        </p:tgtEl>
                                        <p:attrNameLst>
                                          <p:attrName>style.visibility</p:attrName>
                                        </p:attrNameLst>
                                      </p:cBhvr>
                                      <p:to>
                                        <p:strVal val="visible"/>
                                      </p:to>
                                    </p:set>
                                    <p:animEffect transition="in" filter="dissolve">
                                      <p:cBhvr>
                                        <p:cTn id="11" dur="500"/>
                                        <p:tgtEl>
                                          <p:spTgt spid="30003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00037"/>
                                        </p:tgtEl>
                                        <p:attrNameLst>
                                          <p:attrName>style.visibility</p:attrName>
                                        </p:attrNameLst>
                                      </p:cBhvr>
                                      <p:to>
                                        <p:strVal val="visible"/>
                                      </p:to>
                                    </p:set>
                                    <p:animEffect transition="in" filter="dissolve">
                                      <p:cBhvr>
                                        <p:cTn id="16" dur="500"/>
                                        <p:tgtEl>
                                          <p:spTgt spid="300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34" grpId="0" build="p" advAuto="1000"/>
      <p:bldP spid="300036" grpId="0" build="p" advAuto="100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64</a:t>
            </a:fld>
            <a:endParaRPr lang="zh-CN" altLang="en-US" sz="1600" b="1" dirty="0">
              <a:solidFill>
                <a:srgbClr val="FFFF00"/>
              </a:solidFill>
              <a:ea typeface="宋体" panose="02010600030101010101" pitchFamily="2" charset="-122"/>
            </a:endParaRPr>
          </a:p>
        </p:txBody>
      </p:sp>
      <p:sp>
        <p:nvSpPr>
          <p:cNvPr id="301058" name="Text Box 2"/>
          <p:cNvSpPr txBox="1"/>
          <p:nvPr/>
        </p:nvSpPr>
        <p:spPr>
          <a:xfrm>
            <a:off x="468313" y="3906838"/>
            <a:ext cx="8001000" cy="530225"/>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将图</a:t>
            </a:r>
            <a:r>
              <a:rPr lang="en-US" altLang="zh-CN" b="1"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中电路等效变换为图</a:t>
            </a:r>
            <a:r>
              <a:rPr lang="en-US" altLang="zh-CN" b="1" dirty="0">
                <a:latin typeface="Times New Roman" panose="02020603050405020304" pitchFamily="18" charset="0"/>
                <a:ea typeface="黑体" panose="02010609060101010101" pitchFamily="49" charset="-122"/>
              </a:rPr>
              <a:t>(c)</a:t>
            </a:r>
            <a:r>
              <a:rPr lang="zh-CN" altLang="en-US" dirty="0">
                <a:latin typeface="Times New Roman" panose="02020603050405020304" pitchFamily="18" charset="0"/>
                <a:ea typeface="黑体" panose="02010609060101010101" pitchFamily="49" charset="-122"/>
              </a:rPr>
              <a:t>所示电路。由此电路求得</a:t>
            </a:r>
          </a:p>
        </p:txBody>
      </p:sp>
      <p:graphicFrame>
        <p:nvGraphicFramePr>
          <p:cNvPr id="301059" name="Object 3"/>
          <p:cNvGraphicFramePr/>
          <p:nvPr/>
        </p:nvGraphicFramePr>
        <p:xfrm>
          <a:off x="4211638" y="4581525"/>
          <a:ext cx="3184525" cy="950913"/>
        </p:xfrm>
        <a:graphic>
          <a:graphicData uri="http://schemas.openxmlformats.org/presentationml/2006/ole">
            <mc:AlternateContent xmlns:mc="http://schemas.openxmlformats.org/markup-compatibility/2006">
              <mc:Choice xmlns:v="urn:schemas-microsoft-com:vml" Requires="v">
                <p:oleObj spid="_x0000_s55625" r:id="rId3" imgW="1447165" imgH="431800" progId="Equation.3">
                  <p:embed/>
                </p:oleObj>
              </mc:Choice>
              <mc:Fallback>
                <p:oleObj r:id="rId3" imgW="1447165" imgH="431800" progId="Equation.3">
                  <p:embed/>
                  <p:pic>
                    <p:nvPicPr>
                      <p:cNvPr id="0" name="图片 3392"/>
                      <p:cNvPicPr/>
                      <p:nvPr/>
                    </p:nvPicPr>
                    <p:blipFill>
                      <a:blip r:embed="rId4"/>
                      <a:stretch>
                        <a:fillRect/>
                      </a:stretch>
                    </p:blipFill>
                    <p:spPr>
                      <a:xfrm>
                        <a:off x="4211638" y="4581525"/>
                        <a:ext cx="3184525" cy="950913"/>
                      </a:xfrm>
                      <a:prstGeom prst="rect">
                        <a:avLst/>
                      </a:prstGeom>
                      <a:noFill/>
                      <a:ln w="38100">
                        <a:noFill/>
                        <a:miter/>
                      </a:ln>
                    </p:spPr>
                  </p:pic>
                </p:oleObj>
              </mc:Fallback>
            </mc:AlternateContent>
          </a:graphicData>
        </a:graphic>
      </p:graphicFrame>
      <p:sp>
        <p:nvSpPr>
          <p:cNvPr id="56328" name="Rectangle 9"/>
          <p:cNvSpPr/>
          <p:nvPr/>
        </p:nvSpPr>
        <p:spPr>
          <a:xfrm>
            <a:off x="683568" y="243609"/>
            <a:ext cx="6192838" cy="720725"/>
          </a:xfrm>
          <a:prstGeom prst="rect">
            <a:avLst/>
          </a:prstGeom>
          <a:noFill/>
          <a:ln w="9525">
            <a:noFill/>
          </a:ln>
        </p:spPr>
        <p:txBody>
          <a:bodyPr anchor="ctr"/>
          <a:lstStyle/>
          <a:p>
            <a:pPr lvl="0" eaLnBrk="0" hangingPunct="0"/>
            <a:r>
              <a:rPr lang="en-US" altLang="zh-CN" sz="3600" dirty="0" smtClean="0">
                <a:solidFill>
                  <a:srgbClr val="FF0000"/>
                </a:solidFill>
              </a:rPr>
              <a:t>3.4  </a:t>
            </a:r>
            <a:r>
              <a:rPr lang="zh-CN" altLang="en-US" sz="3600" dirty="0" smtClean="0">
                <a:solidFill>
                  <a:srgbClr val="FF0000"/>
                </a:solidFill>
                <a:latin typeface="Times New Roman" panose="02020603050405020304" pitchFamily="18" charset="0"/>
                <a:ea typeface="黑体" panose="02010609060101010101" pitchFamily="49" charset="-122"/>
              </a:rPr>
              <a:t>例题</a:t>
            </a:r>
            <a:endParaRPr lang="zh-CN" altLang="en-US" sz="3600" dirty="0">
              <a:solidFill>
                <a:srgbClr val="FF0000"/>
              </a:solidFill>
              <a:latin typeface="Times New Roman" panose="02020603050405020304" pitchFamily="18" charset="0"/>
              <a:ea typeface="黑体" panose="02010609060101010101" pitchFamily="49" charset="-122"/>
            </a:endParaRPr>
          </a:p>
        </p:txBody>
      </p:sp>
      <p:graphicFrame>
        <p:nvGraphicFramePr>
          <p:cNvPr id="301066" name="Object 10"/>
          <p:cNvGraphicFramePr/>
          <p:nvPr/>
        </p:nvGraphicFramePr>
        <p:xfrm>
          <a:off x="4716463" y="1125538"/>
          <a:ext cx="3081337" cy="2532062"/>
        </p:xfrm>
        <a:graphic>
          <a:graphicData uri="http://schemas.openxmlformats.org/presentationml/2006/ole">
            <mc:AlternateContent xmlns:mc="http://schemas.openxmlformats.org/markup-compatibility/2006">
              <mc:Choice xmlns:v="urn:schemas-microsoft-com:vml" Requires="v">
                <p:oleObj spid="_x0000_s55626" r:id="rId5" imgW="1622425" imgH="1670685" progId="Visio.Drawing.11">
                  <p:embed/>
                </p:oleObj>
              </mc:Choice>
              <mc:Fallback>
                <p:oleObj r:id="rId5" imgW="1622425" imgH="1670685" progId="Visio.Drawing.11">
                  <p:embed/>
                  <p:pic>
                    <p:nvPicPr>
                      <p:cNvPr id="0" name="图片 3385"/>
                      <p:cNvPicPr/>
                      <p:nvPr/>
                    </p:nvPicPr>
                    <p:blipFill>
                      <a:blip r:embed="rId6"/>
                      <a:stretch>
                        <a:fillRect/>
                      </a:stretch>
                    </p:blipFill>
                    <p:spPr>
                      <a:xfrm>
                        <a:off x="4716463" y="1125538"/>
                        <a:ext cx="3081337" cy="2532062"/>
                      </a:xfrm>
                      <a:prstGeom prst="rect">
                        <a:avLst/>
                      </a:prstGeom>
                      <a:noFill/>
                      <a:ln w="38100">
                        <a:noFill/>
                        <a:miter/>
                      </a:ln>
                    </p:spPr>
                  </p:pic>
                </p:oleObj>
              </mc:Fallback>
            </mc:AlternateContent>
          </a:graphicData>
        </a:graphic>
      </p:graphicFrame>
      <p:graphicFrame>
        <p:nvGraphicFramePr>
          <p:cNvPr id="56324" name="Object 11"/>
          <p:cNvGraphicFramePr/>
          <p:nvPr/>
        </p:nvGraphicFramePr>
        <p:xfrm>
          <a:off x="611188" y="1125538"/>
          <a:ext cx="3692525" cy="2511425"/>
        </p:xfrm>
        <a:graphic>
          <a:graphicData uri="http://schemas.openxmlformats.org/presentationml/2006/ole">
            <mc:AlternateContent xmlns:mc="http://schemas.openxmlformats.org/markup-compatibility/2006">
              <mc:Choice xmlns:v="urn:schemas-microsoft-com:vml" Requires="v">
                <p:oleObj spid="_x0000_s55627" r:id="rId7" imgW="1936115" imgH="1659255" progId="Visio.Drawing.11">
                  <p:embed/>
                </p:oleObj>
              </mc:Choice>
              <mc:Fallback>
                <p:oleObj r:id="rId7" imgW="1936115" imgH="1659255" progId="Visio.Drawing.11">
                  <p:embed/>
                  <p:pic>
                    <p:nvPicPr>
                      <p:cNvPr id="0" name="图片 3386"/>
                      <p:cNvPicPr/>
                      <p:nvPr/>
                    </p:nvPicPr>
                    <p:blipFill>
                      <a:blip r:embed="rId8"/>
                      <a:stretch>
                        <a:fillRect/>
                      </a:stretch>
                    </p:blipFill>
                    <p:spPr>
                      <a:xfrm>
                        <a:off x="611188" y="1125538"/>
                        <a:ext cx="3692525" cy="2511425"/>
                      </a:xfrm>
                      <a:prstGeom prst="rect">
                        <a:avLst/>
                      </a:prstGeom>
                      <a:noFill/>
                      <a:ln w="38100">
                        <a:noFill/>
                        <a:miter/>
                      </a:ln>
                    </p:spPr>
                  </p:pic>
                </p:oleObj>
              </mc:Fallback>
            </mc:AlternateContent>
          </a:graphicData>
        </a:graphic>
      </p:graphicFrame>
      <p:graphicFrame>
        <p:nvGraphicFramePr>
          <p:cNvPr id="301069" name="Object 13"/>
          <p:cNvGraphicFramePr/>
          <p:nvPr/>
        </p:nvGraphicFramePr>
        <p:xfrm>
          <a:off x="1692275" y="4826000"/>
          <a:ext cx="2093913" cy="474663"/>
        </p:xfrm>
        <a:graphic>
          <a:graphicData uri="http://schemas.openxmlformats.org/presentationml/2006/ole">
            <mc:AlternateContent xmlns:mc="http://schemas.openxmlformats.org/markup-compatibility/2006">
              <mc:Choice xmlns:v="urn:schemas-microsoft-com:vml" Requires="v">
                <p:oleObj spid="_x0000_s55628" r:id="rId9" imgW="951230" imgH="215900" progId="Equation.3">
                  <p:embed/>
                </p:oleObj>
              </mc:Choice>
              <mc:Fallback>
                <p:oleObj r:id="rId9" imgW="951230" imgH="215900" progId="Equation.3">
                  <p:embed/>
                  <p:pic>
                    <p:nvPicPr>
                      <p:cNvPr id="0" name="图片 3387"/>
                      <p:cNvPicPr/>
                      <p:nvPr/>
                    </p:nvPicPr>
                    <p:blipFill>
                      <a:blip r:embed="rId10"/>
                      <a:stretch>
                        <a:fillRect/>
                      </a:stretch>
                    </p:blipFill>
                    <p:spPr>
                      <a:xfrm>
                        <a:off x="1692275" y="4826000"/>
                        <a:ext cx="2093913" cy="4746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1058">
                                            <p:txEl>
                                              <p:pRg st="0" end="0"/>
                                            </p:txEl>
                                          </p:spTgt>
                                        </p:tgtEl>
                                        <p:attrNameLst>
                                          <p:attrName>style.visibility</p:attrName>
                                        </p:attrNameLst>
                                      </p:cBhvr>
                                      <p:to>
                                        <p:strVal val="visible"/>
                                      </p:to>
                                    </p:set>
                                    <p:animEffect transition="in" filter="dissolve">
                                      <p:cBhvr>
                                        <p:cTn id="7" dur="500"/>
                                        <p:tgtEl>
                                          <p:spTgt spid="301058">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01066"/>
                                        </p:tgtEl>
                                        <p:attrNameLst>
                                          <p:attrName>style.visibility</p:attrName>
                                        </p:attrNameLst>
                                      </p:cBhvr>
                                      <p:to>
                                        <p:strVal val="visible"/>
                                      </p:to>
                                    </p:set>
                                    <p:animEffect transition="in" filter="dissolve">
                                      <p:cBhvr>
                                        <p:cTn id="11" dur="1000"/>
                                        <p:tgtEl>
                                          <p:spTgt spid="30106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01069"/>
                                        </p:tgtEl>
                                        <p:attrNameLst>
                                          <p:attrName>style.visibility</p:attrName>
                                        </p:attrNameLst>
                                      </p:cBhvr>
                                      <p:to>
                                        <p:strVal val="visible"/>
                                      </p:to>
                                    </p:set>
                                    <p:animEffect transition="in" filter="wipe(left)">
                                      <p:cBhvr>
                                        <p:cTn id="16" dur="1000"/>
                                        <p:tgtEl>
                                          <p:spTgt spid="301069"/>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01059"/>
                                        </p:tgtEl>
                                        <p:attrNameLst>
                                          <p:attrName>style.visibility</p:attrName>
                                        </p:attrNameLst>
                                      </p:cBhvr>
                                      <p:to>
                                        <p:strVal val="visible"/>
                                      </p:to>
                                    </p:set>
                                    <p:animEffect transition="in" filter="dissolve">
                                      <p:cBhvr>
                                        <p:cTn id="21" dur="500"/>
                                        <p:tgtEl>
                                          <p:spTgt spid="301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8"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5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65</a:t>
            </a:fld>
            <a:endParaRPr lang="zh-CN" altLang="en-US" sz="1600" b="1" dirty="0">
              <a:solidFill>
                <a:srgbClr val="FFFF00"/>
              </a:solidFill>
              <a:ea typeface="宋体" panose="02010600030101010101" pitchFamily="2" charset="-122"/>
            </a:endParaRPr>
          </a:p>
        </p:txBody>
      </p:sp>
      <p:graphicFrame>
        <p:nvGraphicFramePr>
          <p:cNvPr id="361476" name="Object 4"/>
          <p:cNvGraphicFramePr/>
          <p:nvPr/>
        </p:nvGraphicFramePr>
        <p:xfrm>
          <a:off x="2236788" y="4219575"/>
          <a:ext cx="4702175" cy="504825"/>
        </p:xfrm>
        <a:graphic>
          <a:graphicData uri="http://schemas.openxmlformats.org/presentationml/2006/ole">
            <mc:AlternateContent xmlns:mc="http://schemas.openxmlformats.org/markup-compatibility/2006">
              <mc:Choice xmlns:v="urn:schemas-microsoft-com:vml" Requires="v">
                <p:oleObj spid="_x0000_s56649" r:id="rId3" imgW="2133600" imgH="228600" progId="Equation.3">
                  <p:embed/>
                </p:oleObj>
              </mc:Choice>
              <mc:Fallback>
                <p:oleObj r:id="rId3" imgW="2133600" imgH="228600" progId="Equation.3">
                  <p:embed/>
                  <p:pic>
                    <p:nvPicPr>
                      <p:cNvPr id="0" name="图片 3396"/>
                      <p:cNvPicPr/>
                      <p:nvPr/>
                    </p:nvPicPr>
                    <p:blipFill>
                      <a:blip r:embed="rId4"/>
                      <a:stretch>
                        <a:fillRect/>
                      </a:stretch>
                    </p:blipFill>
                    <p:spPr>
                      <a:xfrm>
                        <a:off x="2236788" y="4219575"/>
                        <a:ext cx="4702175" cy="504825"/>
                      </a:xfrm>
                      <a:prstGeom prst="rect">
                        <a:avLst/>
                      </a:prstGeom>
                      <a:noFill/>
                      <a:ln w="38100">
                        <a:noFill/>
                        <a:miter/>
                      </a:ln>
                    </p:spPr>
                  </p:pic>
                </p:oleObj>
              </mc:Fallback>
            </mc:AlternateContent>
          </a:graphicData>
        </a:graphic>
      </p:graphicFrame>
      <p:sp>
        <p:nvSpPr>
          <p:cNvPr id="361477" name="Text Box 5"/>
          <p:cNvSpPr txBox="1"/>
          <p:nvPr/>
        </p:nvSpPr>
        <p:spPr>
          <a:xfrm>
            <a:off x="539750" y="3644900"/>
            <a:ext cx="4570413" cy="457200"/>
          </a:xfrm>
          <a:prstGeom prst="rect">
            <a:avLst/>
          </a:prstGeom>
          <a:noFill/>
          <a:ln w="9525">
            <a:noFill/>
          </a:ln>
        </p:spPr>
        <p:txBody>
          <a:bodyPr>
            <a:spAutoFit/>
          </a:bodyPr>
          <a:lstStyle/>
          <a:p>
            <a:pPr lvl="0" eaLnBrk="0" hangingPunct="0"/>
            <a:r>
              <a:rPr lang="zh-CN" altLang="en-US" dirty="0">
                <a:latin typeface="Times New Roman" panose="02020603050405020304" pitchFamily="18" charset="0"/>
                <a:ea typeface="黑体" panose="02010609060101010101" pitchFamily="49" charset="-122"/>
              </a:rPr>
              <a:t>电感电流的零状态响应为</a:t>
            </a:r>
          </a:p>
        </p:txBody>
      </p:sp>
      <p:graphicFrame>
        <p:nvGraphicFramePr>
          <p:cNvPr id="361478" name="Object 6"/>
          <p:cNvGraphicFramePr/>
          <p:nvPr/>
        </p:nvGraphicFramePr>
        <p:xfrm>
          <a:off x="1357313" y="5010150"/>
          <a:ext cx="6513512" cy="866775"/>
        </p:xfrm>
        <a:graphic>
          <a:graphicData uri="http://schemas.openxmlformats.org/presentationml/2006/ole">
            <mc:AlternateContent xmlns:mc="http://schemas.openxmlformats.org/markup-compatibility/2006">
              <mc:Choice xmlns:v="urn:schemas-microsoft-com:vml" Requires="v">
                <p:oleObj spid="_x0000_s56650" r:id="rId5" imgW="2957830" imgH="393700" progId="Equation.3">
                  <p:embed/>
                </p:oleObj>
              </mc:Choice>
              <mc:Fallback>
                <p:oleObj r:id="rId5" imgW="2957830" imgH="393700" progId="Equation.3">
                  <p:embed/>
                  <p:pic>
                    <p:nvPicPr>
                      <p:cNvPr id="0" name="图片 3399"/>
                      <p:cNvPicPr/>
                      <p:nvPr/>
                    </p:nvPicPr>
                    <p:blipFill>
                      <a:blip r:embed="rId6"/>
                      <a:stretch>
                        <a:fillRect/>
                      </a:stretch>
                    </p:blipFill>
                    <p:spPr>
                      <a:xfrm>
                        <a:off x="1357313" y="5010150"/>
                        <a:ext cx="6513512" cy="866775"/>
                      </a:xfrm>
                      <a:prstGeom prst="rect">
                        <a:avLst/>
                      </a:prstGeom>
                      <a:noFill/>
                      <a:ln w="38100">
                        <a:noFill/>
                        <a:miter/>
                      </a:ln>
                    </p:spPr>
                  </p:pic>
                </p:oleObj>
              </mc:Fallback>
            </mc:AlternateContent>
          </a:graphicData>
        </a:graphic>
      </p:graphicFrame>
      <p:sp>
        <p:nvSpPr>
          <p:cNvPr id="361479" name="Text Box 7"/>
          <p:cNvSpPr txBox="1"/>
          <p:nvPr/>
        </p:nvSpPr>
        <p:spPr>
          <a:xfrm>
            <a:off x="531813" y="4724400"/>
            <a:ext cx="2667000" cy="457200"/>
          </a:xfrm>
          <a:prstGeom prst="rect">
            <a:avLst/>
          </a:prstGeom>
          <a:noFill/>
          <a:ln w="9525">
            <a:noFill/>
          </a:ln>
        </p:spPr>
        <p:txBody>
          <a:bodyPr>
            <a:spAutoFit/>
          </a:bodyPr>
          <a:lstStyle/>
          <a:p>
            <a:pPr lvl="0" eaLnBrk="0" hangingPunct="0"/>
            <a:r>
              <a:rPr lang="zh-CN" altLang="en-US" dirty="0">
                <a:latin typeface="Times New Roman" panose="02020603050405020304" pitchFamily="18" charset="0"/>
                <a:ea typeface="黑体" panose="02010609060101010101" pitchFamily="49" charset="-122"/>
              </a:rPr>
              <a:t>电感电压为</a:t>
            </a:r>
          </a:p>
        </p:txBody>
      </p:sp>
      <p:sp>
        <p:nvSpPr>
          <p:cNvPr id="57353" name="Rectangle 8"/>
          <p:cNvSpPr/>
          <p:nvPr/>
        </p:nvSpPr>
        <p:spPr>
          <a:xfrm>
            <a:off x="323850" y="260350"/>
            <a:ext cx="6192838" cy="720725"/>
          </a:xfrm>
          <a:prstGeom prst="rect">
            <a:avLst/>
          </a:prstGeom>
          <a:noFill/>
          <a:ln w="9525">
            <a:noFill/>
          </a:ln>
        </p:spPr>
        <p:txBody>
          <a:bodyPr anchor="ctr"/>
          <a:lstStyle/>
          <a:p>
            <a:pPr lvl="0" eaLnBrk="0" hangingPunct="0"/>
            <a:r>
              <a:rPr lang="en-US" altLang="zh-CN" sz="3600" dirty="0" smtClean="0">
                <a:solidFill>
                  <a:srgbClr val="FF0000"/>
                </a:solidFill>
              </a:rPr>
              <a:t>3.4  </a:t>
            </a:r>
            <a:r>
              <a:rPr lang="zh-CN" altLang="en-US" sz="3600" dirty="0" smtClean="0">
                <a:solidFill>
                  <a:srgbClr val="FF0000"/>
                </a:solidFill>
                <a:latin typeface="Times New Roman" panose="02020603050405020304" pitchFamily="18" charset="0"/>
                <a:ea typeface="黑体" panose="02010609060101010101" pitchFamily="49" charset="-122"/>
              </a:rPr>
              <a:t>例题</a:t>
            </a:r>
            <a:endParaRPr lang="zh-CN" altLang="en-US" sz="3600" dirty="0">
              <a:solidFill>
                <a:srgbClr val="FF0000"/>
              </a:solidFill>
              <a:latin typeface="Times New Roman" panose="02020603050405020304" pitchFamily="18" charset="0"/>
              <a:ea typeface="黑体" panose="02010609060101010101" pitchFamily="49" charset="-122"/>
            </a:endParaRPr>
          </a:p>
        </p:txBody>
      </p:sp>
      <p:graphicFrame>
        <p:nvGraphicFramePr>
          <p:cNvPr id="361483" name="Object 11"/>
          <p:cNvGraphicFramePr/>
          <p:nvPr/>
        </p:nvGraphicFramePr>
        <p:xfrm>
          <a:off x="4716463" y="1125538"/>
          <a:ext cx="3081337" cy="2532062"/>
        </p:xfrm>
        <a:graphic>
          <a:graphicData uri="http://schemas.openxmlformats.org/presentationml/2006/ole">
            <mc:AlternateContent xmlns:mc="http://schemas.openxmlformats.org/markup-compatibility/2006">
              <mc:Choice xmlns:v="urn:schemas-microsoft-com:vml" Requires="v">
                <p:oleObj spid="_x0000_s56651" r:id="rId7" imgW="1622425" imgH="1670685" progId="Visio.Drawing.11">
                  <p:embed/>
                </p:oleObj>
              </mc:Choice>
              <mc:Fallback>
                <p:oleObj r:id="rId7" imgW="1622425" imgH="1670685" progId="Visio.Drawing.11">
                  <p:embed/>
                  <p:pic>
                    <p:nvPicPr>
                      <p:cNvPr id="0" name="图片 3395"/>
                      <p:cNvPicPr/>
                      <p:nvPr/>
                    </p:nvPicPr>
                    <p:blipFill>
                      <a:blip r:embed="rId8"/>
                      <a:stretch>
                        <a:fillRect/>
                      </a:stretch>
                    </p:blipFill>
                    <p:spPr>
                      <a:xfrm>
                        <a:off x="4716463" y="1125538"/>
                        <a:ext cx="3081337" cy="2532062"/>
                      </a:xfrm>
                      <a:prstGeom prst="rect">
                        <a:avLst/>
                      </a:prstGeom>
                      <a:noFill/>
                      <a:ln w="38100">
                        <a:noFill/>
                        <a:miter/>
                      </a:ln>
                    </p:spPr>
                  </p:pic>
                </p:oleObj>
              </mc:Fallback>
            </mc:AlternateContent>
          </a:graphicData>
        </a:graphic>
      </p:graphicFrame>
      <p:graphicFrame>
        <p:nvGraphicFramePr>
          <p:cNvPr id="57349" name="Object 12"/>
          <p:cNvGraphicFramePr/>
          <p:nvPr/>
        </p:nvGraphicFramePr>
        <p:xfrm>
          <a:off x="611188" y="1125538"/>
          <a:ext cx="3692525" cy="2511425"/>
        </p:xfrm>
        <a:graphic>
          <a:graphicData uri="http://schemas.openxmlformats.org/presentationml/2006/ole">
            <mc:AlternateContent xmlns:mc="http://schemas.openxmlformats.org/markup-compatibility/2006">
              <mc:Choice xmlns:v="urn:schemas-microsoft-com:vml" Requires="v">
                <p:oleObj spid="_x0000_s56652" r:id="rId9" imgW="1936115" imgH="1659255" progId="Visio.Drawing.11">
                  <p:embed/>
                </p:oleObj>
              </mc:Choice>
              <mc:Fallback>
                <p:oleObj r:id="rId9" imgW="1936115" imgH="1659255" progId="Visio.Drawing.11">
                  <p:embed/>
                  <p:pic>
                    <p:nvPicPr>
                      <p:cNvPr id="0" name="图片 3402"/>
                      <p:cNvPicPr/>
                      <p:nvPr/>
                    </p:nvPicPr>
                    <p:blipFill>
                      <a:blip r:embed="rId10"/>
                      <a:stretch>
                        <a:fillRect/>
                      </a:stretch>
                    </p:blipFill>
                    <p:spPr>
                      <a:xfrm>
                        <a:off x="611188" y="1125538"/>
                        <a:ext cx="3692525" cy="25114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61483"/>
                                        </p:tgtEl>
                                        <p:attrNameLst>
                                          <p:attrName>style.visibility</p:attrName>
                                        </p:attrNameLst>
                                      </p:cBhvr>
                                      <p:to>
                                        <p:strVal val="visible"/>
                                      </p:to>
                                    </p:set>
                                    <p:animEffect transition="in" filter="dissolve">
                                      <p:cBhvr>
                                        <p:cTn id="7" dur="1000"/>
                                        <p:tgtEl>
                                          <p:spTgt spid="36148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61477">
                                            <p:txEl>
                                              <p:pRg st="0" end="0"/>
                                            </p:txEl>
                                          </p:spTgt>
                                        </p:tgtEl>
                                        <p:attrNameLst>
                                          <p:attrName>style.visibility</p:attrName>
                                        </p:attrNameLst>
                                      </p:cBhvr>
                                      <p:to>
                                        <p:strVal val="visible"/>
                                      </p:to>
                                    </p:set>
                                    <p:animEffect transition="in" filter="dissolve">
                                      <p:cBhvr>
                                        <p:cTn id="12" dur="500"/>
                                        <p:tgtEl>
                                          <p:spTgt spid="36147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61476"/>
                                        </p:tgtEl>
                                        <p:attrNameLst>
                                          <p:attrName>style.visibility</p:attrName>
                                        </p:attrNameLst>
                                      </p:cBhvr>
                                      <p:to>
                                        <p:strVal val="visible"/>
                                      </p:to>
                                    </p:set>
                                    <p:animEffect transition="in" filter="dissolve">
                                      <p:cBhvr>
                                        <p:cTn id="17" dur="500"/>
                                        <p:tgtEl>
                                          <p:spTgt spid="36147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61479">
                                            <p:txEl>
                                              <p:pRg st="0" end="0"/>
                                            </p:txEl>
                                          </p:spTgt>
                                        </p:tgtEl>
                                        <p:attrNameLst>
                                          <p:attrName>style.visibility</p:attrName>
                                        </p:attrNameLst>
                                      </p:cBhvr>
                                      <p:to>
                                        <p:strVal val="visible"/>
                                      </p:to>
                                    </p:set>
                                    <p:animEffect transition="in" filter="dissolve">
                                      <p:cBhvr>
                                        <p:cTn id="22" dur="500"/>
                                        <p:tgtEl>
                                          <p:spTgt spid="36147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61478"/>
                                        </p:tgtEl>
                                        <p:attrNameLst>
                                          <p:attrName>style.visibility</p:attrName>
                                        </p:attrNameLst>
                                      </p:cBhvr>
                                      <p:to>
                                        <p:strVal val="visible"/>
                                      </p:to>
                                    </p:set>
                                    <p:animEffect transition="in" filter="dissolve">
                                      <p:cBhvr>
                                        <p:cTn id="27" dur="500"/>
                                        <p:tgtEl>
                                          <p:spTgt spid="361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477" grpId="0" build="p"/>
      <p:bldP spid="36147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19" y="1877321"/>
            <a:ext cx="3902462"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内容占位符 2"/>
          <p:cNvSpPr>
            <a:spLocks noGrp="1"/>
          </p:cNvSpPr>
          <p:nvPr>
            <p:ph idx="1"/>
          </p:nvPr>
        </p:nvSpPr>
        <p:spPr>
          <a:xfrm>
            <a:off x="397305" y="1052959"/>
            <a:ext cx="7918648" cy="1151905"/>
          </a:xfrm>
        </p:spPr>
        <p:txBody>
          <a:bodyPr/>
          <a:lstStyle/>
          <a:p>
            <a:r>
              <a:rPr lang="zh-CN" altLang="zh-CN" sz="2400" dirty="0"/>
              <a:t>图</a:t>
            </a:r>
            <a:r>
              <a:rPr lang="en-US" altLang="zh-CN" sz="2400" dirty="0"/>
              <a:t>3-17</a:t>
            </a:r>
            <a:r>
              <a:rPr lang="zh-CN" altLang="zh-CN" sz="2400" dirty="0"/>
              <a:t>所示的一阶</a:t>
            </a:r>
            <a:r>
              <a:rPr lang="en-US" altLang="zh-CN" sz="2400" dirty="0"/>
              <a:t>RC</a:t>
            </a:r>
            <a:r>
              <a:rPr lang="zh-CN" altLang="zh-CN" sz="2400" dirty="0"/>
              <a:t>电路，在开关切换前已处于稳态，即</a:t>
            </a:r>
            <a:r>
              <a:rPr lang="en-US" altLang="zh-CN" sz="2400" dirty="0"/>
              <a:t> </a:t>
            </a:r>
            <a:r>
              <a:rPr lang="zh-CN" altLang="zh-CN" sz="2400" dirty="0"/>
              <a:t>，</a:t>
            </a:r>
            <a:r>
              <a:rPr lang="en-US" altLang="zh-CN" sz="2400" dirty="0"/>
              <a:t> </a:t>
            </a:r>
            <a:r>
              <a:rPr lang="zh-CN" altLang="zh-CN" sz="2400" dirty="0"/>
              <a:t>时开关由</a:t>
            </a:r>
            <a:r>
              <a:rPr lang="en-US" altLang="zh-CN" sz="2400" dirty="0"/>
              <a:t>a</a:t>
            </a:r>
            <a:r>
              <a:rPr lang="zh-CN" altLang="zh-CN" sz="2400" dirty="0"/>
              <a:t>投向</a:t>
            </a:r>
            <a:r>
              <a:rPr lang="en-US" altLang="zh-CN" sz="2400" dirty="0"/>
              <a:t>b</a:t>
            </a:r>
            <a:r>
              <a:rPr lang="zh-CN" altLang="zh-CN" sz="2400" dirty="0" smtClean="0"/>
              <a:t>。</a:t>
            </a:r>
            <a:endParaRPr lang="zh-CN" altLang="zh-CN" sz="2400" dirty="0"/>
          </a:p>
          <a:p>
            <a:endParaRPr lang="zh-CN" altLang="en-US" sz="2400" dirty="0"/>
          </a:p>
        </p:txBody>
      </p:sp>
      <p:sp>
        <p:nvSpPr>
          <p:cNvPr id="5" name="Rectangle 3"/>
          <p:cNvSpPr>
            <a:spLocks noGrp="1"/>
          </p:cNvSpPr>
          <p:nvPr>
            <p:ph type="title"/>
          </p:nvPr>
        </p:nvSpPr>
        <p:spPr/>
        <p:txBody>
          <a:bodyPr vert="horz" wrap="square" lIns="91440" tIns="45720" rIns="91440" bIns="45720" anchor="ctr"/>
          <a:lstStyle/>
          <a:p>
            <a:pPr eaLnBrk="1" hangingPunct="1"/>
            <a:r>
              <a:rPr lang="en-US" altLang="zh-CN" dirty="0" smtClean="0"/>
              <a:t>3.5  </a:t>
            </a:r>
            <a:r>
              <a:rPr lang="zh-CN" altLang="en-US" dirty="0"/>
              <a:t>一阶电路</a:t>
            </a:r>
            <a:r>
              <a:rPr lang="zh-CN" altLang="en-US" dirty="0" smtClean="0"/>
              <a:t>的全响应及三要素法</a:t>
            </a:r>
            <a:endParaRPr lang="zh-CN" altLang="en-US" dirty="0"/>
          </a:p>
        </p:txBody>
      </p:sp>
      <p:sp>
        <p:nvSpPr>
          <p:cNvPr id="4" name="矩形 3"/>
          <p:cNvSpPr/>
          <p:nvPr/>
        </p:nvSpPr>
        <p:spPr>
          <a:xfrm>
            <a:off x="4483062" y="1646489"/>
            <a:ext cx="3570208" cy="461665"/>
          </a:xfrm>
          <a:prstGeom prst="rect">
            <a:avLst/>
          </a:prstGeom>
        </p:spPr>
        <p:txBody>
          <a:bodyPr wrap="none">
            <a:spAutoFit/>
          </a:bodyPr>
          <a:lstStyle/>
          <a:p>
            <a:r>
              <a:rPr lang="zh-CN" altLang="en-US" dirty="0">
                <a:solidFill>
                  <a:schemeClr val="accent2"/>
                </a:solidFill>
              </a:rPr>
              <a:t>换路后电路的微分方程为</a:t>
            </a:r>
          </a:p>
        </p:txBody>
      </p:sp>
      <p:pic>
        <p:nvPicPr>
          <p:cNvPr id="931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6925" y="2240991"/>
            <a:ext cx="3352800" cy="74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31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8611" y="2779273"/>
            <a:ext cx="866775"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318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8880" y="3279229"/>
            <a:ext cx="3200400"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4342839" y="2817564"/>
            <a:ext cx="1415772" cy="461665"/>
          </a:xfrm>
          <a:prstGeom prst="rect">
            <a:avLst/>
          </a:prstGeom>
        </p:spPr>
        <p:txBody>
          <a:bodyPr wrap="none">
            <a:spAutoFit/>
          </a:bodyPr>
          <a:lstStyle/>
          <a:p>
            <a:r>
              <a:rPr lang="zh-CN" altLang="en-US" dirty="0" smtClean="0">
                <a:solidFill>
                  <a:schemeClr val="accent2"/>
                </a:solidFill>
              </a:rPr>
              <a:t>时间常数</a:t>
            </a:r>
            <a:endParaRPr lang="zh-CN" altLang="en-US" dirty="0"/>
          </a:p>
        </p:txBody>
      </p:sp>
      <p:sp>
        <p:nvSpPr>
          <p:cNvPr id="11" name="矩形 10"/>
          <p:cNvSpPr/>
          <p:nvPr/>
        </p:nvSpPr>
        <p:spPr>
          <a:xfrm>
            <a:off x="6625386" y="2817564"/>
            <a:ext cx="2339102" cy="461665"/>
          </a:xfrm>
          <a:prstGeom prst="rect">
            <a:avLst/>
          </a:prstGeom>
        </p:spPr>
        <p:txBody>
          <a:bodyPr wrap="none">
            <a:spAutoFit/>
          </a:bodyPr>
          <a:lstStyle/>
          <a:p>
            <a:r>
              <a:rPr lang="zh-CN" altLang="en-US" dirty="0" smtClean="0"/>
              <a:t>微分方程的解为</a:t>
            </a:r>
            <a:endParaRPr lang="zh-CN" altLang="en-US" dirty="0"/>
          </a:p>
        </p:txBody>
      </p:sp>
      <p:sp>
        <p:nvSpPr>
          <p:cNvPr id="7" name="矩形 6"/>
          <p:cNvSpPr/>
          <p:nvPr/>
        </p:nvSpPr>
        <p:spPr>
          <a:xfrm>
            <a:off x="4536216" y="3926505"/>
            <a:ext cx="2031325" cy="461665"/>
          </a:xfrm>
          <a:prstGeom prst="rect">
            <a:avLst/>
          </a:prstGeom>
        </p:spPr>
        <p:txBody>
          <a:bodyPr wrap="none">
            <a:spAutoFit/>
          </a:bodyPr>
          <a:lstStyle/>
          <a:p>
            <a:r>
              <a:rPr lang="zh-CN" altLang="zh-CN" dirty="0">
                <a:solidFill>
                  <a:schemeClr val="accent2"/>
                </a:solidFill>
              </a:rPr>
              <a:t>由初始条件得</a:t>
            </a:r>
            <a:endParaRPr lang="zh-CN" altLang="en-US" dirty="0">
              <a:solidFill>
                <a:schemeClr val="accent2"/>
              </a:solidFill>
            </a:endParaRPr>
          </a:p>
        </p:txBody>
      </p:sp>
      <p:sp>
        <p:nvSpPr>
          <p:cNvPr id="8"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1117395378"/>
              </p:ext>
            </p:extLst>
          </p:nvPr>
        </p:nvGraphicFramePr>
        <p:xfrm>
          <a:off x="4642445" y="4392791"/>
          <a:ext cx="4003125" cy="532061"/>
        </p:xfrm>
        <a:graphic>
          <a:graphicData uri="http://schemas.openxmlformats.org/presentationml/2006/ole">
            <mc:AlternateContent xmlns:mc="http://schemas.openxmlformats.org/markup-compatibility/2006">
              <mc:Choice xmlns:v="urn:schemas-microsoft-com:vml" Requires="v">
                <p:oleObj spid="_x0000_s93253" name="Equation" r:id="rId7" imgW="1497950" imgH="203112" progId="Equation.DSMT4">
                  <p:embed/>
                </p:oleObj>
              </mc:Choice>
              <mc:Fallback>
                <p:oleObj name="Equation" r:id="rId7" imgW="1497950" imgH="203112" progId="Equation.DSMT4">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2445" y="4392791"/>
                        <a:ext cx="4003125" cy="532061"/>
                      </a:xfrm>
                      <a:prstGeom prst="rect">
                        <a:avLst/>
                      </a:prstGeom>
                      <a:noFill/>
                    </p:spPr>
                  </p:pic>
                </p:oleObj>
              </mc:Fallback>
            </mc:AlternateContent>
          </a:graphicData>
        </a:graphic>
      </p:graphicFrame>
      <p:graphicFrame>
        <p:nvGraphicFramePr>
          <p:cNvPr id="17" name="Object 10"/>
          <p:cNvGraphicFramePr/>
          <p:nvPr>
            <p:extLst>
              <p:ext uri="{D42A27DB-BD31-4B8C-83A1-F6EECF244321}">
                <p14:modId xmlns:p14="http://schemas.microsoft.com/office/powerpoint/2010/main" val="282234665"/>
              </p:ext>
            </p:extLst>
          </p:nvPr>
        </p:nvGraphicFramePr>
        <p:xfrm>
          <a:off x="593725" y="5229200"/>
          <a:ext cx="8026400" cy="782638"/>
        </p:xfrm>
        <a:graphic>
          <a:graphicData uri="http://schemas.openxmlformats.org/presentationml/2006/ole">
            <mc:AlternateContent xmlns:mc="http://schemas.openxmlformats.org/markup-compatibility/2006">
              <mc:Choice xmlns:v="urn:schemas-microsoft-com:vml" Requires="v">
                <p:oleObj spid="_x0000_s93254" r:id="rId9" imgW="3641725" imgH="355600" progId="Equation.DSMT4">
                  <p:embed/>
                </p:oleObj>
              </mc:Choice>
              <mc:Fallback>
                <p:oleObj r:id="rId9" imgW="3641725" imgH="355600" progId="Equation.DSMT4">
                  <p:embed/>
                  <p:pic>
                    <p:nvPicPr>
                      <p:cNvPr id="0" name=""/>
                      <p:cNvPicPr/>
                      <p:nvPr/>
                    </p:nvPicPr>
                    <p:blipFill>
                      <a:blip r:embed="rId10"/>
                      <a:stretch>
                        <a:fillRect/>
                      </a:stretch>
                    </p:blipFill>
                    <p:spPr>
                      <a:xfrm>
                        <a:off x="593725" y="5229200"/>
                        <a:ext cx="8026400" cy="782638"/>
                      </a:xfrm>
                      <a:prstGeom prst="rect">
                        <a:avLst/>
                      </a:prstGeom>
                      <a:solidFill>
                        <a:srgbClr val="E7E3F5"/>
                      </a:solidFill>
                      <a:ln w="38100">
                        <a:noFill/>
                        <a:miter/>
                      </a:ln>
                    </p:spPr>
                  </p:pic>
                </p:oleObj>
              </mc:Fallback>
            </mc:AlternateContent>
          </a:graphicData>
        </a:graphic>
      </p:graphicFrame>
      <p:sp>
        <p:nvSpPr>
          <p:cNvPr id="18" name="AutoShape 13"/>
          <p:cNvSpPr/>
          <p:nvPr/>
        </p:nvSpPr>
        <p:spPr>
          <a:xfrm>
            <a:off x="1392238" y="6256031"/>
            <a:ext cx="1727200" cy="574675"/>
          </a:xfrm>
          <a:prstGeom prst="wedgeRoundRectCallout">
            <a:avLst>
              <a:gd name="adj1" fmla="val 157352"/>
              <a:gd name="adj2" fmla="val -117681"/>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稳态分量</a:t>
            </a:r>
          </a:p>
        </p:txBody>
      </p:sp>
      <p:sp>
        <p:nvSpPr>
          <p:cNvPr id="19" name="AutoShape 14"/>
          <p:cNvSpPr/>
          <p:nvPr/>
        </p:nvSpPr>
        <p:spPr>
          <a:xfrm>
            <a:off x="3824678" y="6241517"/>
            <a:ext cx="1727200" cy="574675"/>
          </a:xfrm>
          <a:prstGeom prst="wedgeRoundRectCallout">
            <a:avLst>
              <a:gd name="adj1" fmla="val 122704"/>
              <a:gd name="adj2" fmla="val -123204"/>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暂态分量</a:t>
            </a:r>
          </a:p>
        </p:txBody>
      </p:sp>
      <p:sp>
        <p:nvSpPr>
          <p:cNvPr id="20" name="Text Box 15"/>
          <p:cNvSpPr txBox="1"/>
          <p:nvPr/>
        </p:nvSpPr>
        <p:spPr>
          <a:xfrm>
            <a:off x="6771680" y="6223754"/>
            <a:ext cx="1117600" cy="476250"/>
          </a:xfrm>
          <a:prstGeom prst="rect">
            <a:avLst/>
          </a:prstGeom>
          <a:solidFill>
            <a:srgbClr val="A6F4FC"/>
          </a:solidFill>
          <a:ln w="19050" cap="flat" cmpd="sng">
            <a:solidFill>
              <a:schemeClr val="tx1"/>
            </a:solidFill>
            <a:prstDash val="solid"/>
            <a:miter/>
            <a:headEnd type="none" w="med" len="med"/>
            <a:tailEnd type="none" w="med" len="med"/>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全响应</a:t>
            </a:r>
          </a:p>
        </p:txBody>
      </p:sp>
      <p:sp>
        <p:nvSpPr>
          <p:cNvPr id="21" name="Text Box 16"/>
          <p:cNvSpPr txBox="1"/>
          <p:nvPr/>
        </p:nvSpPr>
        <p:spPr>
          <a:xfrm>
            <a:off x="3258005" y="6288461"/>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sp>
        <p:nvSpPr>
          <p:cNvPr id="22" name="Text Box 17"/>
          <p:cNvSpPr txBox="1"/>
          <p:nvPr/>
        </p:nvSpPr>
        <p:spPr>
          <a:xfrm>
            <a:off x="6123041" y="6208179"/>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spTree>
    <p:extLst>
      <p:ext uri="{BB962C8B-B14F-4D97-AF65-F5344CB8AC3E}">
        <p14:creationId xmlns:p14="http://schemas.microsoft.com/office/powerpoint/2010/main" val="318225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1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31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318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318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9"/>
                                          </p:stCondLst>
                                        </p:cTn>
                                        <p:tgtEl>
                                          <p:spTgt spid="1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9"/>
                                          </p:stCondLst>
                                        </p:cTn>
                                        <p:tgtEl>
                                          <p:spTgt spid="1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9"/>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9"/>
                                          </p:stCondLst>
                                        </p:cTn>
                                        <p:tgtEl>
                                          <p:spTgt spid="2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9"/>
                                          </p:stCondLst>
                                        </p:cTn>
                                        <p:tgtEl>
                                          <p:spTgt spid="2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11" grpId="0"/>
      <p:bldP spid="7" grpId="0"/>
      <p:bldP spid="18" grpId="0" animBg="1"/>
      <p:bldP spid="19" grpId="0" animBg="1"/>
      <p:bldP spid="20" grpId="0" animBg="1"/>
      <p:bldP spid="21" grpId="0"/>
      <p:bldP spid="2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67</a:t>
            </a:fld>
            <a:endParaRPr lang="zh-CN" altLang="en-US" sz="1600" b="1" dirty="0">
              <a:solidFill>
                <a:srgbClr val="FFFF00"/>
              </a:solidFill>
              <a:ea typeface="宋体" panose="02010600030101010101" pitchFamily="2" charset="-122"/>
            </a:endParaRPr>
          </a:p>
        </p:txBody>
      </p:sp>
      <p:graphicFrame>
        <p:nvGraphicFramePr>
          <p:cNvPr id="411650" name="Object 2"/>
          <p:cNvGraphicFramePr/>
          <p:nvPr/>
        </p:nvGraphicFramePr>
        <p:xfrm>
          <a:off x="1692275" y="1052513"/>
          <a:ext cx="6286500" cy="1536700"/>
        </p:xfrm>
        <a:graphic>
          <a:graphicData uri="http://schemas.openxmlformats.org/presentationml/2006/ole">
            <mc:AlternateContent xmlns:mc="http://schemas.openxmlformats.org/markup-compatibility/2006">
              <mc:Choice xmlns:v="urn:schemas-microsoft-com:vml" Requires="v">
                <p:oleObj spid="_x0000_s58450" r:id="rId3" imgW="2781300" imgH="698500" progId="Equation.DSMT4">
                  <p:embed/>
                </p:oleObj>
              </mc:Choice>
              <mc:Fallback>
                <p:oleObj r:id="rId3" imgW="2781300" imgH="698500" progId="Equation.DSMT4">
                  <p:embed/>
                  <p:pic>
                    <p:nvPicPr>
                      <p:cNvPr id="0" name="图片 3309"/>
                      <p:cNvPicPr/>
                      <p:nvPr/>
                    </p:nvPicPr>
                    <p:blipFill>
                      <a:blip r:embed="rId4"/>
                      <a:stretch>
                        <a:fillRect/>
                      </a:stretch>
                    </p:blipFill>
                    <p:spPr>
                      <a:xfrm>
                        <a:off x="1692275" y="1052513"/>
                        <a:ext cx="6286500" cy="1536700"/>
                      </a:xfrm>
                      <a:prstGeom prst="rect">
                        <a:avLst/>
                      </a:prstGeom>
                      <a:solidFill>
                        <a:srgbClr val="E7E3F5"/>
                      </a:solidFill>
                      <a:ln w="38100">
                        <a:noFill/>
                        <a:miter/>
                      </a:ln>
                    </p:spPr>
                  </p:pic>
                </p:oleObj>
              </mc:Fallback>
            </mc:AlternateContent>
          </a:graphicData>
        </a:graphic>
      </p:graphicFrame>
      <p:sp>
        <p:nvSpPr>
          <p:cNvPr id="411651" name="Text Box 3"/>
          <p:cNvSpPr txBox="1"/>
          <p:nvPr/>
        </p:nvSpPr>
        <p:spPr>
          <a:xfrm>
            <a:off x="611188" y="1052513"/>
            <a:ext cx="542925" cy="457200"/>
          </a:xfrm>
          <a:prstGeom prst="rect">
            <a:avLst/>
          </a:prstGeom>
          <a:noFill/>
          <a:ln w="9525">
            <a:noFill/>
          </a:ln>
        </p:spPr>
        <p:txBody>
          <a:bodyPr>
            <a:spAutoFit/>
          </a:bodyPr>
          <a:lstStyle/>
          <a:p>
            <a:pPr lvl="0" eaLnBrk="1" hangingPunct="1">
              <a:lnSpc>
                <a:spcPct val="120000"/>
              </a:lnSpc>
              <a:spcBef>
                <a:spcPct val="50000"/>
              </a:spcBef>
            </a:pPr>
            <a:r>
              <a:rPr lang="zh-CN" altLang="en-US" sz="2000" dirty="0">
                <a:latin typeface="黑体" panose="02010609060101010101" pitchFamily="49" charset="-122"/>
                <a:ea typeface="黑体" panose="02010609060101010101" pitchFamily="49" charset="-122"/>
              </a:rPr>
              <a:t>又 </a:t>
            </a:r>
          </a:p>
        </p:txBody>
      </p:sp>
      <p:sp>
        <p:nvSpPr>
          <p:cNvPr id="411652" name="Line 4"/>
          <p:cNvSpPr/>
          <p:nvPr/>
        </p:nvSpPr>
        <p:spPr>
          <a:xfrm>
            <a:off x="2514600" y="2565400"/>
            <a:ext cx="1349375" cy="0"/>
          </a:xfrm>
          <a:prstGeom prst="line">
            <a:avLst/>
          </a:prstGeom>
          <a:ln w="38100" cap="flat" cmpd="sng">
            <a:solidFill>
              <a:srgbClr val="CD0F14"/>
            </a:solidFill>
            <a:prstDash val="solid"/>
            <a:headEnd type="none" w="med" len="med"/>
            <a:tailEnd type="none" w="med" len="med"/>
          </a:ln>
        </p:spPr>
      </p:sp>
      <p:sp>
        <p:nvSpPr>
          <p:cNvPr id="411653" name="Line 5"/>
          <p:cNvSpPr/>
          <p:nvPr/>
        </p:nvSpPr>
        <p:spPr>
          <a:xfrm flipV="1">
            <a:off x="4191000" y="2565400"/>
            <a:ext cx="2743200" cy="0"/>
          </a:xfrm>
          <a:prstGeom prst="line">
            <a:avLst/>
          </a:prstGeom>
          <a:ln w="38100" cap="flat" cmpd="sng">
            <a:solidFill>
              <a:srgbClr val="CD0F14"/>
            </a:solidFill>
            <a:prstDash val="solid"/>
            <a:headEnd type="none" w="med" len="med"/>
            <a:tailEnd type="none" w="med" len="med"/>
          </a:ln>
        </p:spPr>
      </p:sp>
      <p:sp>
        <p:nvSpPr>
          <p:cNvPr id="411654" name="Rectangle 6"/>
          <p:cNvSpPr/>
          <p:nvPr/>
        </p:nvSpPr>
        <p:spPr>
          <a:xfrm>
            <a:off x="611188" y="4365625"/>
            <a:ext cx="7848600" cy="968375"/>
          </a:xfrm>
          <a:prstGeom prst="rect">
            <a:avLst/>
          </a:prstGeom>
          <a:noFill/>
          <a:ln w="9525">
            <a:noFill/>
          </a:ln>
        </p:spPr>
        <p:txBody>
          <a:bodyPr>
            <a:spAutoFit/>
          </a:bodyPr>
          <a:lstStyle/>
          <a:p>
            <a:pPr lvl="0" eaLnBrk="1" hangingPunct="1">
              <a:lnSpc>
                <a:spcPct val="120000"/>
              </a:lnSpc>
              <a:spcBef>
                <a:spcPct val="50000"/>
              </a:spcBef>
            </a:pPr>
            <a:r>
              <a:rPr lang="zh-CN" altLang="en-US" dirty="0">
                <a:latin typeface="Times New Roman" panose="02020603050405020304" pitchFamily="18" charset="0"/>
                <a:ea typeface="黑体" panose="02010609060101010101" pitchFamily="49" charset="-122"/>
              </a:rPr>
              <a:t>电路的全响应等于零输入响应与零状态响应之和。这是线性动态电路的一个基本性质，是叠加原理的一种体现。</a:t>
            </a:r>
          </a:p>
        </p:txBody>
      </p:sp>
      <p:sp>
        <p:nvSpPr>
          <p:cNvPr id="59400" name="Rectangle 7"/>
          <p:cNvSpPr/>
          <p:nvPr/>
        </p:nvSpPr>
        <p:spPr>
          <a:xfrm>
            <a:off x="1094581" y="257464"/>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  </a:t>
            </a:r>
            <a:r>
              <a:rPr lang="zh-CN" altLang="en-US" sz="3600" dirty="0">
                <a:solidFill>
                  <a:srgbClr val="FF0000"/>
                </a:solidFill>
                <a:latin typeface="Times New Roman" panose="02020603050405020304" pitchFamily="18" charset="0"/>
                <a:ea typeface="黑体" panose="02010609060101010101" pitchFamily="49" charset="-122"/>
              </a:rPr>
              <a:t>一阶电路的完全响应</a:t>
            </a:r>
          </a:p>
        </p:txBody>
      </p:sp>
      <p:sp>
        <p:nvSpPr>
          <p:cNvPr id="411656" name="AutoShape 8"/>
          <p:cNvSpPr/>
          <p:nvPr/>
        </p:nvSpPr>
        <p:spPr>
          <a:xfrm>
            <a:off x="1116013" y="3054350"/>
            <a:ext cx="1727200" cy="574675"/>
          </a:xfrm>
          <a:prstGeom prst="wedgeRoundRectCallout">
            <a:avLst>
              <a:gd name="adj1" fmla="val 57903"/>
              <a:gd name="adj2" fmla="val -137569"/>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零输入</a:t>
            </a:r>
          </a:p>
        </p:txBody>
      </p:sp>
      <p:sp>
        <p:nvSpPr>
          <p:cNvPr id="411657" name="AutoShape 9"/>
          <p:cNvSpPr/>
          <p:nvPr/>
        </p:nvSpPr>
        <p:spPr>
          <a:xfrm>
            <a:off x="3635375" y="3054350"/>
            <a:ext cx="1727200" cy="574675"/>
          </a:xfrm>
          <a:prstGeom prst="wedgeRoundRectCallout">
            <a:avLst>
              <a:gd name="adj1" fmla="val 16727"/>
              <a:gd name="adj2" fmla="val -135634"/>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零状态</a:t>
            </a:r>
          </a:p>
        </p:txBody>
      </p:sp>
      <p:sp>
        <p:nvSpPr>
          <p:cNvPr id="411658" name="Text Box 10"/>
          <p:cNvSpPr txBox="1"/>
          <p:nvPr/>
        </p:nvSpPr>
        <p:spPr>
          <a:xfrm>
            <a:off x="6948488" y="3054350"/>
            <a:ext cx="1117600" cy="476250"/>
          </a:xfrm>
          <a:prstGeom prst="rect">
            <a:avLst/>
          </a:prstGeom>
          <a:solidFill>
            <a:srgbClr val="A6F4FC"/>
          </a:solidFill>
          <a:ln w="19050" cap="flat" cmpd="sng">
            <a:solidFill>
              <a:schemeClr val="tx1"/>
            </a:solidFill>
            <a:prstDash val="solid"/>
            <a:miter/>
            <a:headEnd type="none" w="med" len="med"/>
            <a:tailEnd type="none" w="med" len="med"/>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全响应</a:t>
            </a:r>
          </a:p>
        </p:txBody>
      </p:sp>
      <p:sp>
        <p:nvSpPr>
          <p:cNvPr id="411659" name="Text Box 11"/>
          <p:cNvSpPr txBox="1"/>
          <p:nvPr/>
        </p:nvSpPr>
        <p:spPr>
          <a:xfrm>
            <a:off x="3048000" y="2997200"/>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sp>
        <p:nvSpPr>
          <p:cNvPr id="411660" name="Text Box 12"/>
          <p:cNvSpPr txBox="1"/>
          <p:nvPr/>
        </p:nvSpPr>
        <p:spPr>
          <a:xfrm>
            <a:off x="5856288" y="2997200"/>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1651">
                                            <p:txEl>
                                              <p:pRg st="0" end="0"/>
                                            </p:txEl>
                                          </p:spTgt>
                                        </p:tgtEl>
                                        <p:attrNameLst>
                                          <p:attrName>style.visibility</p:attrName>
                                        </p:attrNameLst>
                                      </p:cBhvr>
                                      <p:to>
                                        <p:strVal val="visible"/>
                                      </p:to>
                                    </p:set>
                                    <p:animEffect transition="in" filter="dissolve">
                                      <p:cBhvr>
                                        <p:cTn id="7" dur="500"/>
                                        <p:tgtEl>
                                          <p:spTgt spid="411651">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11650"/>
                                        </p:tgtEl>
                                        <p:attrNameLst>
                                          <p:attrName>style.visibility</p:attrName>
                                        </p:attrNameLst>
                                      </p:cBhvr>
                                      <p:to>
                                        <p:strVal val="visible"/>
                                      </p:to>
                                    </p:set>
                                    <p:animEffect transition="in" filter="dissolve">
                                      <p:cBhvr>
                                        <p:cTn id="11" dur="500"/>
                                        <p:tgtEl>
                                          <p:spTgt spid="41165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411652"/>
                                        </p:tgtEl>
                                        <p:attrNameLst>
                                          <p:attrName>style.visibility</p:attrName>
                                        </p:attrNameLst>
                                      </p:cBhvr>
                                      <p:to>
                                        <p:strVal val="visible"/>
                                      </p:to>
                                    </p:set>
                                    <p:animEffect transition="in" filter="wipe(left)">
                                      <p:cBhvr>
                                        <p:cTn id="16" dur="500"/>
                                        <p:tgtEl>
                                          <p:spTgt spid="411652"/>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411656"/>
                                        </p:tgtEl>
                                        <p:attrNameLst>
                                          <p:attrName>style.visibility</p:attrName>
                                        </p:attrNameLst>
                                      </p:cBhvr>
                                      <p:to>
                                        <p:strVal val="visible"/>
                                      </p:to>
                                    </p:set>
                                    <p:animEffect transition="in" filter="wipe(up)">
                                      <p:cBhvr>
                                        <p:cTn id="20" dur="1000"/>
                                        <p:tgtEl>
                                          <p:spTgt spid="41165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11653"/>
                                        </p:tgtEl>
                                        <p:attrNameLst>
                                          <p:attrName>style.visibility</p:attrName>
                                        </p:attrNameLst>
                                      </p:cBhvr>
                                      <p:to>
                                        <p:strVal val="visible"/>
                                      </p:to>
                                    </p:set>
                                    <p:animEffect transition="in" filter="wipe(left)">
                                      <p:cBhvr>
                                        <p:cTn id="25" dur="500"/>
                                        <p:tgtEl>
                                          <p:spTgt spid="411653"/>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411657"/>
                                        </p:tgtEl>
                                        <p:attrNameLst>
                                          <p:attrName>style.visibility</p:attrName>
                                        </p:attrNameLst>
                                      </p:cBhvr>
                                      <p:to>
                                        <p:strVal val="visible"/>
                                      </p:to>
                                    </p:set>
                                    <p:animEffect transition="in" filter="wipe(up)">
                                      <p:cBhvr>
                                        <p:cTn id="29" dur="1000"/>
                                        <p:tgtEl>
                                          <p:spTgt spid="41165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11659"/>
                                        </p:tgtEl>
                                        <p:attrNameLst>
                                          <p:attrName>style.visibility</p:attrName>
                                        </p:attrNameLst>
                                      </p:cBhvr>
                                      <p:to>
                                        <p:strVal val="visible"/>
                                      </p:to>
                                    </p:set>
                                    <p:animEffect transition="in" filter="wipe(left)">
                                      <p:cBhvr>
                                        <p:cTn id="34" dur="1000"/>
                                        <p:tgtEl>
                                          <p:spTgt spid="411659"/>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411660"/>
                                        </p:tgtEl>
                                        <p:attrNameLst>
                                          <p:attrName>style.visibility</p:attrName>
                                        </p:attrNameLst>
                                      </p:cBhvr>
                                      <p:to>
                                        <p:strVal val="visible"/>
                                      </p:to>
                                    </p:set>
                                    <p:animEffect transition="in" filter="wipe(left)">
                                      <p:cBhvr>
                                        <p:cTn id="38" dur="1000"/>
                                        <p:tgtEl>
                                          <p:spTgt spid="411660"/>
                                        </p:tgtEl>
                                      </p:cBhvr>
                                    </p:animEffect>
                                  </p:childTnLst>
                                </p:cTn>
                              </p:par>
                            </p:childTnLst>
                          </p:cTn>
                        </p:par>
                        <p:par>
                          <p:cTn id="39" fill="hold">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411658"/>
                                        </p:tgtEl>
                                        <p:attrNameLst>
                                          <p:attrName>style.visibility</p:attrName>
                                        </p:attrNameLst>
                                      </p:cBhvr>
                                      <p:to>
                                        <p:strVal val="visible"/>
                                      </p:to>
                                    </p:set>
                                    <p:animEffect transition="in" filter="wipe(left)">
                                      <p:cBhvr>
                                        <p:cTn id="42" dur="1000"/>
                                        <p:tgtEl>
                                          <p:spTgt spid="41165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411654">
                                            <p:txEl>
                                              <p:pRg st="0" end="0"/>
                                            </p:txEl>
                                          </p:spTgt>
                                        </p:tgtEl>
                                        <p:attrNameLst>
                                          <p:attrName>style.visibility</p:attrName>
                                        </p:attrNameLst>
                                      </p:cBhvr>
                                      <p:to>
                                        <p:strVal val="visible"/>
                                      </p:to>
                                    </p:set>
                                    <p:animEffect transition="in" filter="dissolve">
                                      <p:cBhvr>
                                        <p:cTn id="47" dur="500"/>
                                        <p:tgtEl>
                                          <p:spTgt spid="411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1" grpId="0" build="p" advAuto="1000"/>
      <p:bldP spid="411654" grpId="0" build="p"/>
      <p:bldP spid="411656" grpId="0" animBg="1"/>
      <p:bldP spid="411657" grpId="0" animBg="1"/>
      <p:bldP spid="411658" grpId="0" animBg="1"/>
      <p:bldP spid="411659" grpId="0"/>
      <p:bldP spid="41166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68</a:t>
            </a:fld>
            <a:endParaRPr lang="zh-CN" altLang="en-US" sz="1600" b="1" dirty="0">
              <a:solidFill>
                <a:srgbClr val="FFFF00"/>
              </a:solidFill>
              <a:ea typeface="宋体" panose="02010600030101010101" pitchFamily="2" charset="-122"/>
            </a:endParaRPr>
          </a:p>
        </p:txBody>
      </p:sp>
      <p:sp>
        <p:nvSpPr>
          <p:cNvPr id="412674" name="Text Box 2"/>
          <p:cNvSpPr txBox="1"/>
          <p:nvPr/>
        </p:nvSpPr>
        <p:spPr>
          <a:xfrm>
            <a:off x="323850" y="908050"/>
            <a:ext cx="8229600" cy="493713"/>
          </a:xfrm>
          <a:prstGeom prst="rect">
            <a:avLst/>
          </a:prstGeom>
          <a:noFill/>
          <a:ln w="9525">
            <a:noFill/>
          </a:ln>
        </p:spPr>
        <p:txBody>
          <a:bodyPr>
            <a:spAutoFit/>
          </a:bodyPr>
          <a:lstStyle/>
          <a:p>
            <a:pPr lvl="0" eaLnBrk="1" hangingPunct="1">
              <a:lnSpc>
                <a:spcPct val="110000"/>
              </a:lnSpc>
            </a:pPr>
            <a:r>
              <a:rPr lang="zh-CN" altLang="en-US" dirty="0">
                <a:latin typeface="Times New Roman" panose="02020603050405020304" pitchFamily="18" charset="0"/>
                <a:ea typeface="黑体" panose="02010609060101010101" pitchFamily="49" charset="-122"/>
              </a:rPr>
              <a:t>以上两种叠加的关系，可以用曲线来表示。</a:t>
            </a:r>
          </a:p>
        </p:txBody>
      </p:sp>
      <p:sp>
        <p:nvSpPr>
          <p:cNvPr id="412675" name="Text Box 3"/>
          <p:cNvSpPr txBox="1"/>
          <p:nvPr/>
        </p:nvSpPr>
        <p:spPr>
          <a:xfrm>
            <a:off x="468313" y="4724400"/>
            <a:ext cx="6770687" cy="968375"/>
          </a:xfrm>
          <a:prstGeom prst="rect">
            <a:avLst/>
          </a:prstGeom>
          <a:noFill/>
          <a:ln w="9525">
            <a:noFill/>
          </a:ln>
        </p:spPr>
        <p:txBody>
          <a:bodyPr>
            <a:spAutoFit/>
          </a:bodyPr>
          <a:lstStyle/>
          <a:p>
            <a:pPr lvl="0" eaLnBrk="1" hangingPunct="1">
              <a:lnSpc>
                <a:spcPct val="120000"/>
              </a:lnSpc>
            </a:pPr>
            <a:r>
              <a:rPr lang="en-US" altLang="zh-CN" dirty="0">
                <a:latin typeface="Times New Roman" panose="02020603050405020304" pitchFamily="18" charset="0"/>
                <a:ea typeface="黑体" panose="02010609060101010101" pitchFamily="49" charset="-122"/>
              </a:rPr>
              <a:t>(a) </a:t>
            </a:r>
            <a:r>
              <a:rPr lang="zh-CN" altLang="en-US" dirty="0">
                <a:latin typeface="Times New Roman" panose="02020603050405020304" pitchFamily="18" charset="0"/>
                <a:ea typeface="黑体" panose="02010609060101010101" pitchFamily="49" charset="-122"/>
              </a:rPr>
              <a:t>全响应分解为稳态响应与暂态响应之和。</a:t>
            </a:r>
          </a:p>
          <a:p>
            <a:pPr lvl="0" eaLnBrk="1" hangingPunct="1">
              <a:lnSpc>
                <a:spcPct val="120000"/>
              </a:lnSpc>
            </a:pPr>
            <a:r>
              <a:rPr lang="en-US" altLang="zh-CN" dirty="0">
                <a:latin typeface="Times New Roman" panose="02020603050405020304" pitchFamily="18" charset="0"/>
                <a:ea typeface="黑体" panose="02010609060101010101" pitchFamily="49" charset="-122"/>
              </a:rPr>
              <a:t>(b) </a:t>
            </a:r>
            <a:r>
              <a:rPr lang="zh-CN" altLang="en-US" dirty="0">
                <a:latin typeface="Times New Roman" panose="02020603050405020304" pitchFamily="18" charset="0"/>
                <a:ea typeface="黑体" panose="02010609060101010101" pitchFamily="49" charset="-122"/>
              </a:rPr>
              <a:t>全响应分解为零输入响应与零状态响应之和。</a:t>
            </a:r>
          </a:p>
        </p:txBody>
      </p:sp>
      <p:sp>
        <p:nvSpPr>
          <p:cNvPr id="412676" name="Text Box 4"/>
          <p:cNvSpPr txBox="1"/>
          <p:nvPr/>
        </p:nvSpPr>
        <p:spPr>
          <a:xfrm>
            <a:off x="2771775" y="4076700"/>
            <a:ext cx="3313113"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RC</a:t>
            </a:r>
            <a:r>
              <a:rPr lang="zh-CN" altLang="en-US" dirty="0">
                <a:latin typeface="Times New Roman" panose="02020603050405020304" pitchFamily="18" charset="0"/>
                <a:ea typeface="黑体" panose="02010609060101010101" pitchFamily="49" charset="-122"/>
              </a:rPr>
              <a:t>电路的完全响应 </a:t>
            </a:r>
          </a:p>
        </p:txBody>
      </p:sp>
      <p:sp>
        <p:nvSpPr>
          <p:cNvPr id="60430" name="Rectangle 5"/>
          <p:cNvSpPr/>
          <p:nvPr/>
        </p:nvSpPr>
        <p:spPr>
          <a:xfrm>
            <a:off x="61156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3.5 .1 </a:t>
            </a:r>
            <a:r>
              <a:rPr lang="zh-CN" altLang="en-US" sz="3600" dirty="0">
                <a:solidFill>
                  <a:srgbClr val="FF0000"/>
                </a:solidFill>
                <a:latin typeface="Times New Roman" panose="02020603050405020304" pitchFamily="18" charset="0"/>
                <a:ea typeface="黑体" panose="02010609060101010101" pitchFamily="49" charset="-122"/>
              </a:rPr>
              <a:t>一</a:t>
            </a:r>
            <a:r>
              <a:rPr lang="zh-CN" altLang="en-US" sz="3600" dirty="0" smtClean="0">
                <a:solidFill>
                  <a:srgbClr val="FF0000"/>
                </a:solidFill>
                <a:latin typeface="Times New Roman" panose="02020603050405020304" pitchFamily="18" charset="0"/>
                <a:ea typeface="黑体" panose="02010609060101010101" pitchFamily="49" charset="-122"/>
              </a:rPr>
              <a:t>阶</a:t>
            </a:r>
            <a:r>
              <a:rPr lang="en-US" altLang="zh-CN" sz="3600" dirty="0" smtClean="0">
                <a:solidFill>
                  <a:srgbClr val="FF0000"/>
                </a:solidFill>
                <a:latin typeface="Times New Roman" panose="02020603050405020304" pitchFamily="18" charset="0"/>
                <a:ea typeface="黑体" panose="02010609060101010101" pitchFamily="49" charset="-122"/>
              </a:rPr>
              <a:t>RC</a:t>
            </a:r>
            <a:r>
              <a:rPr lang="zh-CN" altLang="en-US" sz="3600" dirty="0" smtClean="0">
                <a:solidFill>
                  <a:srgbClr val="FF0000"/>
                </a:solidFill>
                <a:latin typeface="Times New Roman" panose="02020603050405020304" pitchFamily="18" charset="0"/>
                <a:ea typeface="黑体" panose="02010609060101010101" pitchFamily="49" charset="-122"/>
              </a:rPr>
              <a:t>电路</a:t>
            </a:r>
            <a:r>
              <a:rPr lang="zh-CN" altLang="en-US" sz="3600" dirty="0">
                <a:solidFill>
                  <a:srgbClr val="FF0000"/>
                </a:solidFill>
                <a:latin typeface="Times New Roman" panose="02020603050405020304" pitchFamily="18" charset="0"/>
                <a:ea typeface="黑体" panose="02010609060101010101" pitchFamily="49" charset="-122"/>
              </a:rPr>
              <a:t>的完全响应</a:t>
            </a:r>
          </a:p>
        </p:txBody>
      </p:sp>
      <p:graphicFrame>
        <p:nvGraphicFramePr>
          <p:cNvPr id="412678" name="Object 6"/>
          <p:cNvGraphicFramePr/>
          <p:nvPr/>
        </p:nvGraphicFramePr>
        <p:xfrm>
          <a:off x="933450" y="1701800"/>
          <a:ext cx="3494088" cy="2897188"/>
        </p:xfrm>
        <a:graphic>
          <a:graphicData uri="http://schemas.openxmlformats.org/presentationml/2006/ole">
            <mc:AlternateContent xmlns:mc="http://schemas.openxmlformats.org/markup-compatibility/2006">
              <mc:Choice xmlns:v="urn:schemas-microsoft-com:vml" Requires="v">
                <p:oleObj spid="_x0000_s60041" r:id="rId3" imgW="2752090" imgH="2856230" progId="Visio.Drawing.11">
                  <p:embed/>
                </p:oleObj>
              </mc:Choice>
              <mc:Fallback>
                <p:oleObj r:id="rId3" imgW="2752090" imgH="2856230" progId="Visio.Drawing.11">
                  <p:embed/>
                  <p:pic>
                    <p:nvPicPr>
                      <p:cNvPr id="0" name="图片 3301"/>
                      <p:cNvPicPr/>
                      <p:nvPr/>
                    </p:nvPicPr>
                    <p:blipFill>
                      <a:blip r:embed="rId4"/>
                      <a:stretch>
                        <a:fillRect/>
                      </a:stretch>
                    </p:blipFill>
                    <p:spPr>
                      <a:xfrm>
                        <a:off x="933450" y="1701800"/>
                        <a:ext cx="3494088" cy="2897188"/>
                      </a:xfrm>
                      <a:prstGeom prst="rect">
                        <a:avLst/>
                      </a:prstGeom>
                      <a:noFill/>
                      <a:ln w="38100">
                        <a:noFill/>
                        <a:miter/>
                      </a:ln>
                    </p:spPr>
                  </p:pic>
                </p:oleObj>
              </mc:Fallback>
            </mc:AlternateContent>
          </a:graphicData>
        </a:graphic>
      </p:graphicFrame>
      <p:graphicFrame>
        <p:nvGraphicFramePr>
          <p:cNvPr id="412679" name="Object 7"/>
          <p:cNvGraphicFramePr/>
          <p:nvPr/>
        </p:nvGraphicFramePr>
        <p:xfrm>
          <a:off x="430213" y="3506788"/>
          <a:ext cx="3425825" cy="763587"/>
        </p:xfrm>
        <a:graphic>
          <a:graphicData uri="http://schemas.openxmlformats.org/presentationml/2006/ole">
            <mc:AlternateContent xmlns:mc="http://schemas.openxmlformats.org/markup-compatibility/2006">
              <mc:Choice xmlns:v="urn:schemas-microsoft-com:vml" Requires="v">
                <p:oleObj spid="_x0000_s60042" r:id="rId5" imgW="2698115" imgH="767715" progId="Visio.Drawing.11">
                  <p:embed/>
                </p:oleObj>
              </mc:Choice>
              <mc:Fallback>
                <p:oleObj r:id="rId5" imgW="2698115" imgH="767715" progId="Visio.Drawing.11">
                  <p:embed/>
                  <p:pic>
                    <p:nvPicPr>
                      <p:cNvPr id="0" name="图片 3300"/>
                      <p:cNvPicPr/>
                      <p:nvPr/>
                    </p:nvPicPr>
                    <p:blipFill>
                      <a:blip r:embed="rId6"/>
                      <a:stretch>
                        <a:fillRect/>
                      </a:stretch>
                    </p:blipFill>
                    <p:spPr>
                      <a:xfrm>
                        <a:off x="430213" y="3506788"/>
                        <a:ext cx="3425825" cy="763587"/>
                      </a:xfrm>
                      <a:prstGeom prst="rect">
                        <a:avLst/>
                      </a:prstGeom>
                      <a:noFill/>
                      <a:ln w="38100">
                        <a:noFill/>
                        <a:miter/>
                      </a:ln>
                    </p:spPr>
                  </p:pic>
                </p:oleObj>
              </mc:Fallback>
            </mc:AlternateContent>
          </a:graphicData>
        </a:graphic>
      </p:graphicFrame>
      <p:graphicFrame>
        <p:nvGraphicFramePr>
          <p:cNvPr id="412680" name="Object 8"/>
          <p:cNvGraphicFramePr/>
          <p:nvPr/>
        </p:nvGraphicFramePr>
        <p:xfrm>
          <a:off x="777875" y="1835150"/>
          <a:ext cx="3073400" cy="684213"/>
        </p:xfrm>
        <a:graphic>
          <a:graphicData uri="http://schemas.openxmlformats.org/presentationml/2006/ole">
            <mc:AlternateContent xmlns:mc="http://schemas.openxmlformats.org/markup-compatibility/2006">
              <mc:Choice xmlns:v="urn:schemas-microsoft-com:vml" Requires="v">
                <p:oleObj spid="_x0000_s60043" r:id="rId7" imgW="2429510" imgH="688340" progId="Visio.Drawing.11">
                  <p:embed/>
                </p:oleObj>
              </mc:Choice>
              <mc:Fallback>
                <p:oleObj r:id="rId7" imgW="2429510" imgH="688340" progId="Visio.Drawing.11">
                  <p:embed/>
                  <p:pic>
                    <p:nvPicPr>
                      <p:cNvPr id="0" name="图片 3302"/>
                      <p:cNvPicPr/>
                      <p:nvPr/>
                    </p:nvPicPr>
                    <p:blipFill>
                      <a:blip r:embed="rId8"/>
                      <a:stretch>
                        <a:fillRect/>
                      </a:stretch>
                    </p:blipFill>
                    <p:spPr>
                      <a:xfrm>
                        <a:off x="777875" y="1835150"/>
                        <a:ext cx="3073400" cy="684213"/>
                      </a:xfrm>
                      <a:prstGeom prst="rect">
                        <a:avLst/>
                      </a:prstGeom>
                      <a:noFill/>
                      <a:ln w="38100">
                        <a:noFill/>
                        <a:miter/>
                      </a:ln>
                    </p:spPr>
                  </p:pic>
                </p:oleObj>
              </mc:Fallback>
            </mc:AlternateContent>
          </a:graphicData>
        </a:graphic>
      </p:graphicFrame>
      <p:graphicFrame>
        <p:nvGraphicFramePr>
          <p:cNvPr id="412681" name="Object 9"/>
          <p:cNvGraphicFramePr/>
          <p:nvPr/>
        </p:nvGraphicFramePr>
        <p:xfrm>
          <a:off x="781050" y="2222500"/>
          <a:ext cx="3076575" cy="695325"/>
        </p:xfrm>
        <a:graphic>
          <a:graphicData uri="http://schemas.openxmlformats.org/presentationml/2006/ole">
            <mc:AlternateContent xmlns:mc="http://schemas.openxmlformats.org/markup-compatibility/2006">
              <mc:Choice xmlns:v="urn:schemas-microsoft-com:vml" Requires="v">
                <p:oleObj spid="_x0000_s60044" r:id="rId9" imgW="2429510" imgH="699770" progId="Visio.Drawing.11">
                  <p:embed/>
                </p:oleObj>
              </mc:Choice>
              <mc:Fallback>
                <p:oleObj r:id="rId9" imgW="2429510" imgH="699770" progId="Visio.Drawing.11">
                  <p:embed/>
                  <p:pic>
                    <p:nvPicPr>
                      <p:cNvPr id="0" name="图片 3303"/>
                      <p:cNvPicPr/>
                      <p:nvPr/>
                    </p:nvPicPr>
                    <p:blipFill>
                      <a:blip r:embed="rId10"/>
                      <a:stretch>
                        <a:fillRect/>
                      </a:stretch>
                    </p:blipFill>
                    <p:spPr>
                      <a:xfrm>
                        <a:off x="781050" y="2222500"/>
                        <a:ext cx="3076575" cy="695325"/>
                      </a:xfrm>
                      <a:prstGeom prst="rect">
                        <a:avLst/>
                      </a:prstGeom>
                      <a:noFill/>
                      <a:ln w="38100">
                        <a:noFill/>
                        <a:miter/>
                      </a:ln>
                    </p:spPr>
                  </p:pic>
                </p:oleObj>
              </mc:Fallback>
            </mc:AlternateContent>
          </a:graphicData>
        </a:graphic>
      </p:graphicFrame>
      <p:graphicFrame>
        <p:nvGraphicFramePr>
          <p:cNvPr id="412682" name="Object 10"/>
          <p:cNvGraphicFramePr/>
          <p:nvPr/>
        </p:nvGraphicFramePr>
        <p:xfrm>
          <a:off x="4859338" y="1412875"/>
          <a:ext cx="3775075" cy="2889250"/>
        </p:xfrm>
        <a:graphic>
          <a:graphicData uri="http://schemas.openxmlformats.org/presentationml/2006/ole">
            <mc:AlternateContent xmlns:mc="http://schemas.openxmlformats.org/markup-compatibility/2006">
              <mc:Choice xmlns:v="urn:schemas-microsoft-com:vml" Requires="v">
                <p:oleObj spid="_x0000_s60045" r:id="rId11" imgW="2976245" imgH="2856230" progId="Visio.Drawing.11">
                  <p:embed/>
                </p:oleObj>
              </mc:Choice>
              <mc:Fallback>
                <p:oleObj r:id="rId11" imgW="2976245" imgH="2856230" progId="Visio.Drawing.11">
                  <p:embed/>
                  <p:pic>
                    <p:nvPicPr>
                      <p:cNvPr id="0" name="图片 3304"/>
                      <p:cNvPicPr/>
                      <p:nvPr/>
                    </p:nvPicPr>
                    <p:blipFill>
                      <a:blip r:embed="rId12"/>
                      <a:stretch>
                        <a:fillRect/>
                      </a:stretch>
                    </p:blipFill>
                    <p:spPr>
                      <a:xfrm>
                        <a:off x="4859338" y="1412875"/>
                        <a:ext cx="3775075" cy="2889250"/>
                      </a:xfrm>
                      <a:prstGeom prst="rect">
                        <a:avLst/>
                      </a:prstGeom>
                      <a:noFill/>
                      <a:ln w="38100">
                        <a:noFill/>
                        <a:miter/>
                      </a:ln>
                    </p:spPr>
                  </p:pic>
                </p:oleObj>
              </mc:Fallback>
            </mc:AlternateContent>
          </a:graphicData>
        </a:graphic>
      </p:graphicFrame>
      <p:graphicFrame>
        <p:nvGraphicFramePr>
          <p:cNvPr id="412683" name="Object 11"/>
          <p:cNvGraphicFramePr/>
          <p:nvPr/>
        </p:nvGraphicFramePr>
        <p:xfrm>
          <a:off x="4964113" y="2201863"/>
          <a:ext cx="3124200" cy="1681162"/>
        </p:xfrm>
        <a:graphic>
          <a:graphicData uri="http://schemas.openxmlformats.org/presentationml/2006/ole">
            <mc:AlternateContent xmlns:mc="http://schemas.openxmlformats.org/markup-compatibility/2006">
              <mc:Choice xmlns:v="urn:schemas-microsoft-com:vml" Requires="v">
                <p:oleObj spid="_x0000_s60046" r:id="rId13" imgW="2465070" imgH="1670685" progId="Visio.Drawing.11">
                  <p:embed/>
                </p:oleObj>
              </mc:Choice>
              <mc:Fallback>
                <p:oleObj r:id="rId13" imgW="2465070" imgH="1670685" progId="Visio.Drawing.11">
                  <p:embed/>
                  <p:pic>
                    <p:nvPicPr>
                      <p:cNvPr id="0" name="图片 3305"/>
                      <p:cNvPicPr/>
                      <p:nvPr/>
                    </p:nvPicPr>
                    <p:blipFill>
                      <a:blip r:embed="rId14"/>
                      <a:stretch>
                        <a:fillRect/>
                      </a:stretch>
                    </p:blipFill>
                    <p:spPr>
                      <a:xfrm>
                        <a:off x="4964113" y="2201863"/>
                        <a:ext cx="3124200" cy="1681162"/>
                      </a:xfrm>
                      <a:prstGeom prst="rect">
                        <a:avLst/>
                      </a:prstGeom>
                      <a:noFill/>
                      <a:ln w="38100">
                        <a:noFill/>
                        <a:miter/>
                      </a:ln>
                    </p:spPr>
                  </p:pic>
                </p:oleObj>
              </mc:Fallback>
            </mc:AlternateContent>
          </a:graphicData>
        </a:graphic>
      </p:graphicFrame>
      <p:graphicFrame>
        <p:nvGraphicFramePr>
          <p:cNvPr id="412684" name="Object 12"/>
          <p:cNvGraphicFramePr/>
          <p:nvPr/>
        </p:nvGraphicFramePr>
        <p:xfrm>
          <a:off x="4957763" y="1679575"/>
          <a:ext cx="3235325" cy="2212975"/>
        </p:xfrm>
        <a:graphic>
          <a:graphicData uri="http://schemas.openxmlformats.org/presentationml/2006/ole">
            <mc:AlternateContent xmlns:mc="http://schemas.openxmlformats.org/markup-compatibility/2006">
              <mc:Choice xmlns:v="urn:schemas-microsoft-com:vml" Requires="v">
                <p:oleObj spid="_x0000_s60047" r:id="rId15" imgW="2545715" imgH="2201545" progId="Visio.Drawing.11">
                  <p:embed/>
                </p:oleObj>
              </mc:Choice>
              <mc:Fallback>
                <p:oleObj r:id="rId15" imgW="2545715" imgH="2201545" progId="Visio.Drawing.11">
                  <p:embed/>
                  <p:pic>
                    <p:nvPicPr>
                      <p:cNvPr id="0" name="图片 3306"/>
                      <p:cNvPicPr/>
                      <p:nvPr/>
                    </p:nvPicPr>
                    <p:blipFill>
                      <a:blip r:embed="rId16"/>
                      <a:stretch>
                        <a:fillRect/>
                      </a:stretch>
                    </p:blipFill>
                    <p:spPr>
                      <a:xfrm>
                        <a:off x="4957763" y="1679575"/>
                        <a:ext cx="3235325" cy="2212975"/>
                      </a:xfrm>
                      <a:prstGeom prst="rect">
                        <a:avLst/>
                      </a:prstGeom>
                      <a:noFill/>
                      <a:ln w="38100">
                        <a:noFill/>
                        <a:miter/>
                      </a:ln>
                    </p:spPr>
                  </p:pic>
                </p:oleObj>
              </mc:Fallback>
            </mc:AlternateContent>
          </a:graphicData>
        </a:graphic>
      </p:graphicFrame>
      <p:graphicFrame>
        <p:nvGraphicFramePr>
          <p:cNvPr id="412685" name="Object 13"/>
          <p:cNvGraphicFramePr/>
          <p:nvPr/>
        </p:nvGraphicFramePr>
        <p:xfrm>
          <a:off x="5461000" y="1497013"/>
          <a:ext cx="2633663" cy="1090612"/>
        </p:xfrm>
        <a:graphic>
          <a:graphicData uri="http://schemas.openxmlformats.org/presentationml/2006/ole">
            <mc:AlternateContent xmlns:mc="http://schemas.openxmlformats.org/markup-compatibility/2006">
              <mc:Choice xmlns:v="urn:schemas-microsoft-com:vml" Requires="v">
                <p:oleObj spid="_x0000_s60048" r:id="rId17" imgW="2070735" imgH="1094740" progId="Visio.Drawing.11">
                  <p:embed/>
                </p:oleObj>
              </mc:Choice>
              <mc:Fallback>
                <p:oleObj r:id="rId17" imgW="2070735" imgH="1094740" progId="Visio.Drawing.11">
                  <p:embed/>
                  <p:pic>
                    <p:nvPicPr>
                      <p:cNvPr id="0" name="图片 3307"/>
                      <p:cNvPicPr/>
                      <p:nvPr/>
                    </p:nvPicPr>
                    <p:blipFill>
                      <a:blip r:embed="rId18"/>
                      <a:stretch>
                        <a:fillRect/>
                      </a:stretch>
                    </p:blipFill>
                    <p:spPr>
                      <a:xfrm>
                        <a:off x="5461000" y="1497013"/>
                        <a:ext cx="2633663" cy="1090612"/>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12674">
                                            <p:txEl>
                                              <p:pRg st="0" end="0"/>
                                            </p:txEl>
                                          </p:spTgt>
                                        </p:tgtEl>
                                        <p:attrNameLst>
                                          <p:attrName>style.visibility</p:attrName>
                                        </p:attrNameLst>
                                      </p:cBhvr>
                                      <p:to>
                                        <p:strVal val="visible"/>
                                      </p:to>
                                    </p:set>
                                    <p:animEffect transition="in" filter="dissolve">
                                      <p:cBhvr>
                                        <p:cTn id="7" dur="500"/>
                                        <p:tgtEl>
                                          <p:spTgt spid="4126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12675">
                                            <p:txEl>
                                              <p:pRg st="0" end="0"/>
                                            </p:txEl>
                                          </p:spTgt>
                                        </p:tgtEl>
                                        <p:attrNameLst>
                                          <p:attrName>style.visibility</p:attrName>
                                        </p:attrNameLst>
                                      </p:cBhvr>
                                      <p:to>
                                        <p:strVal val="visible"/>
                                      </p:to>
                                    </p:set>
                                    <p:animEffect transition="in" filter="dissolve">
                                      <p:cBhvr>
                                        <p:cTn id="12" dur="500"/>
                                        <p:tgtEl>
                                          <p:spTgt spid="412675">
                                            <p:txEl>
                                              <p:pRg st="0" end="0"/>
                                            </p:txEl>
                                          </p:spTgt>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412678"/>
                                        </p:tgtEl>
                                        <p:attrNameLst>
                                          <p:attrName>style.visibility</p:attrName>
                                        </p:attrNameLst>
                                      </p:cBhvr>
                                      <p:to>
                                        <p:strVal val="visible"/>
                                      </p:to>
                                    </p:set>
                                    <p:animEffect transition="in" filter="dissolve">
                                      <p:cBhvr>
                                        <p:cTn id="16" dur="1000"/>
                                        <p:tgtEl>
                                          <p:spTgt spid="41267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2676"/>
                                        </p:tgtEl>
                                        <p:attrNameLst>
                                          <p:attrName>style.visibility</p:attrName>
                                        </p:attrNameLst>
                                      </p:cBhvr>
                                      <p:to>
                                        <p:strVal val="visible"/>
                                      </p:to>
                                    </p:set>
                                    <p:animEffect transition="in" filter="wipe(left)">
                                      <p:cBhvr>
                                        <p:cTn id="20" dur="500"/>
                                        <p:tgtEl>
                                          <p:spTgt spid="41267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412679"/>
                                        </p:tgtEl>
                                        <p:attrNameLst>
                                          <p:attrName>style.visibility</p:attrName>
                                        </p:attrNameLst>
                                      </p:cBhvr>
                                      <p:to>
                                        <p:strVal val="visible"/>
                                      </p:to>
                                    </p:set>
                                    <p:animEffect transition="in" filter="wipe(left)">
                                      <p:cBhvr>
                                        <p:cTn id="25" dur="2000"/>
                                        <p:tgtEl>
                                          <p:spTgt spid="41267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412680"/>
                                        </p:tgtEl>
                                        <p:attrNameLst>
                                          <p:attrName>style.visibility</p:attrName>
                                        </p:attrNameLst>
                                      </p:cBhvr>
                                      <p:to>
                                        <p:strVal val="visible"/>
                                      </p:to>
                                    </p:set>
                                    <p:animEffect transition="in" filter="wipe(left)">
                                      <p:cBhvr>
                                        <p:cTn id="30" dur="2000"/>
                                        <p:tgtEl>
                                          <p:spTgt spid="41268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12681"/>
                                        </p:tgtEl>
                                        <p:attrNameLst>
                                          <p:attrName>style.visibility</p:attrName>
                                        </p:attrNameLst>
                                      </p:cBhvr>
                                      <p:to>
                                        <p:strVal val="visible"/>
                                      </p:to>
                                    </p:set>
                                    <p:animEffect transition="in" filter="wipe(left)">
                                      <p:cBhvr>
                                        <p:cTn id="35" dur="2000"/>
                                        <p:tgtEl>
                                          <p:spTgt spid="412681"/>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412675">
                                            <p:txEl>
                                              <p:pRg st="1" end="1"/>
                                            </p:txEl>
                                          </p:spTgt>
                                        </p:tgtEl>
                                        <p:attrNameLst>
                                          <p:attrName>style.visibility</p:attrName>
                                        </p:attrNameLst>
                                      </p:cBhvr>
                                      <p:to>
                                        <p:strVal val="visible"/>
                                      </p:to>
                                    </p:set>
                                    <p:animEffect transition="in" filter="dissolve">
                                      <p:cBhvr>
                                        <p:cTn id="40" dur="500"/>
                                        <p:tgtEl>
                                          <p:spTgt spid="412675">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412682"/>
                                        </p:tgtEl>
                                        <p:attrNameLst>
                                          <p:attrName>style.visibility</p:attrName>
                                        </p:attrNameLst>
                                      </p:cBhvr>
                                      <p:to>
                                        <p:strVal val="visible"/>
                                      </p:to>
                                    </p:set>
                                    <p:animEffect transition="in" filter="dissolve">
                                      <p:cBhvr>
                                        <p:cTn id="45" dur="1000"/>
                                        <p:tgtEl>
                                          <p:spTgt spid="41268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12683"/>
                                        </p:tgtEl>
                                        <p:attrNameLst>
                                          <p:attrName>style.visibility</p:attrName>
                                        </p:attrNameLst>
                                      </p:cBhvr>
                                      <p:to>
                                        <p:strVal val="visible"/>
                                      </p:to>
                                    </p:set>
                                    <p:animEffect transition="in" filter="wipe(left)">
                                      <p:cBhvr>
                                        <p:cTn id="50" dur="2000"/>
                                        <p:tgtEl>
                                          <p:spTgt spid="41268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12684"/>
                                        </p:tgtEl>
                                        <p:attrNameLst>
                                          <p:attrName>style.visibility</p:attrName>
                                        </p:attrNameLst>
                                      </p:cBhvr>
                                      <p:to>
                                        <p:strVal val="visible"/>
                                      </p:to>
                                    </p:set>
                                    <p:animEffect transition="in" filter="wipe(left)">
                                      <p:cBhvr>
                                        <p:cTn id="55" dur="2000"/>
                                        <p:tgtEl>
                                          <p:spTgt spid="412684"/>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12685"/>
                                        </p:tgtEl>
                                        <p:attrNameLst>
                                          <p:attrName>style.visibility</p:attrName>
                                        </p:attrNameLst>
                                      </p:cBhvr>
                                      <p:to>
                                        <p:strVal val="visible"/>
                                      </p:to>
                                    </p:set>
                                    <p:animEffect transition="in" filter="wipe(left)">
                                      <p:cBhvr>
                                        <p:cTn id="60" dur="2000"/>
                                        <p:tgtEl>
                                          <p:spTgt spid="412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2674" grpId="0" build="p" advAuto="1000"/>
      <p:bldP spid="412675" grpId="0" build="p"/>
      <p:bldP spid="41267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7" name="文本框 98506"/>
          <p:cNvSpPr txBox="1"/>
          <p:nvPr/>
        </p:nvSpPr>
        <p:spPr>
          <a:xfrm>
            <a:off x="4586288" y="5012055"/>
            <a:ext cx="2751137" cy="579438"/>
          </a:xfrm>
          <a:prstGeom prst="rect">
            <a:avLst/>
          </a:prstGeom>
          <a:noFill/>
          <a:ln w="9525">
            <a:noFill/>
          </a:ln>
        </p:spPr>
        <p:txBody>
          <a:bodyPr wrap="none" anchor="ctr">
            <a:spAutoFit/>
          </a:bodyPr>
          <a:lstStyle/>
          <a:p>
            <a:pPr lvl="0" algn="ctr">
              <a:spcBef>
                <a:spcPct val="50000"/>
              </a:spcBef>
              <a:buClr>
                <a:srgbClr val="000000"/>
              </a:buClr>
            </a:pPr>
            <a:r>
              <a:rPr lang="en-US" altLang="zh-CN" sz="3200" b="0" i="1">
                <a:solidFill>
                  <a:schemeClr val="tx1"/>
                </a:solidFill>
                <a:latin typeface="Times New Roman" panose="02020603050405020304" pitchFamily="18" charset="0"/>
                <a:ea typeface="宋体" panose="02010600030101010101" pitchFamily="2" charset="-122"/>
              </a:rPr>
              <a:t>i</a:t>
            </a:r>
            <a:r>
              <a:rPr lang="en-US" altLang="zh-CN" sz="3200" b="0">
                <a:solidFill>
                  <a:schemeClr val="tx1"/>
                </a:solidFill>
                <a:latin typeface="Times New Roman" panose="02020603050405020304" pitchFamily="18" charset="0"/>
                <a:ea typeface="宋体" panose="02010600030101010101" pitchFamily="2" charset="-122"/>
              </a:rPr>
              <a:t> = 0  </a:t>
            </a:r>
            <a:r>
              <a:rPr lang="en-US" altLang="zh-CN" sz="3200" b="0" i="1" dirty="0" err="1">
                <a:solidFill>
                  <a:schemeClr val="tx1"/>
                </a:solidFill>
                <a:latin typeface="Times New Roman" panose="02020603050405020304" pitchFamily="18" charset="0"/>
                <a:ea typeface="宋体" panose="02010600030101010101" pitchFamily="2" charset="-122"/>
              </a:rPr>
              <a:t>,    u</a:t>
            </a:r>
            <a:r>
              <a:rPr lang="en-US" altLang="zh-CN" sz="3200" b="0" i="1" baseline="-25000" dirty="0" err="1">
                <a:solidFill>
                  <a:schemeClr val="tx1"/>
                </a:solidFill>
                <a:latin typeface="Times New Roman" panose="02020603050405020304" pitchFamily="18" charset="0"/>
                <a:ea typeface="宋体" panose="02010600030101010101" pitchFamily="2" charset="-122"/>
              </a:rPr>
              <a:t>C</a:t>
            </a:r>
            <a:r>
              <a:rPr lang="en-US" altLang="zh-CN" sz="3200" b="0">
                <a:solidFill>
                  <a:schemeClr val="tx1"/>
                </a:solidFill>
                <a:latin typeface="Times New Roman" panose="02020603050405020304" pitchFamily="18" charset="0"/>
                <a:ea typeface="宋体" panose="02010600030101010101" pitchFamily="2" charset="-122"/>
              </a:rPr>
              <a:t>= </a:t>
            </a:r>
            <a:r>
              <a:rPr lang="en-US" altLang="zh-CN" sz="3200" b="0" i="1">
                <a:solidFill>
                  <a:schemeClr val="tx1"/>
                </a:solidFill>
                <a:latin typeface="Times New Roman" panose="02020603050405020304" pitchFamily="18" charset="0"/>
                <a:ea typeface="宋体" panose="02010600030101010101" pitchFamily="2" charset="-122"/>
              </a:rPr>
              <a:t>U</a:t>
            </a:r>
            <a:r>
              <a:rPr lang="en-US" altLang="zh-CN" sz="3200" b="0" i="1" baseline="-25000">
                <a:solidFill>
                  <a:schemeClr val="tx1"/>
                </a:solidFill>
                <a:latin typeface="Times New Roman" panose="02020603050405020304" pitchFamily="18" charset="0"/>
                <a:ea typeface="宋体" panose="02010600030101010101" pitchFamily="2" charset="-122"/>
              </a:rPr>
              <a:t>s</a:t>
            </a:r>
          </a:p>
        </p:txBody>
      </p:sp>
      <p:sp>
        <p:nvSpPr>
          <p:cNvPr id="98307" name="文本框 98306"/>
          <p:cNvSpPr txBox="1"/>
          <p:nvPr/>
        </p:nvSpPr>
        <p:spPr>
          <a:xfrm>
            <a:off x="6470934" y="3727767"/>
            <a:ext cx="2522538" cy="579438"/>
          </a:xfrm>
          <a:prstGeom prst="rect">
            <a:avLst/>
          </a:prstGeom>
          <a:noFill/>
          <a:ln w="9525">
            <a:noFill/>
          </a:ln>
        </p:spPr>
        <p:txBody>
          <a:bodyPr wrap="none" anchor="ctr">
            <a:spAutoFit/>
          </a:bodyPr>
          <a:lstStyle/>
          <a:p>
            <a:pPr lvl="0" algn="ctr">
              <a:spcBef>
                <a:spcPct val="50000"/>
              </a:spcBef>
              <a:buClr>
                <a:srgbClr val="000000"/>
              </a:buClr>
            </a:pPr>
            <a:r>
              <a:rPr lang="en-US" altLang="zh-CN" sz="3200" b="0" i="1" dirty="0" err="1">
                <a:solidFill>
                  <a:schemeClr val="tx1"/>
                </a:solidFill>
                <a:latin typeface="Times New Roman" panose="02020603050405020304" pitchFamily="18" charset="0"/>
                <a:ea typeface="宋体" panose="02010600030101010101" pitchFamily="2" charset="-122"/>
              </a:rPr>
              <a:t>i</a:t>
            </a:r>
            <a:r>
              <a:rPr lang="en-US" altLang="zh-CN" sz="3200" b="0" i="1" dirty="0">
                <a:solidFill>
                  <a:schemeClr val="tx1"/>
                </a:solidFill>
                <a:latin typeface="Times New Roman" panose="02020603050405020304" pitchFamily="18" charset="0"/>
                <a:ea typeface="宋体" panose="02010600030101010101" pitchFamily="2" charset="-122"/>
              </a:rPr>
              <a:t> </a:t>
            </a:r>
            <a:r>
              <a:rPr lang="en-US" altLang="zh-CN" sz="3200" b="0" dirty="0">
                <a:solidFill>
                  <a:schemeClr val="tx1"/>
                </a:solidFill>
                <a:latin typeface="Times New Roman" panose="02020603050405020304" pitchFamily="18" charset="0"/>
                <a:ea typeface="宋体" panose="02010600030101010101" pitchFamily="2" charset="-122"/>
              </a:rPr>
              <a:t>= 0  </a:t>
            </a:r>
            <a:r>
              <a:rPr lang="en-US" altLang="zh-CN" sz="3200" b="0" i="1" dirty="0">
                <a:solidFill>
                  <a:schemeClr val="tx1"/>
                </a:solidFill>
                <a:latin typeface="Times New Roman" panose="02020603050405020304" pitchFamily="18" charset="0"/>
                <a:ea typeface="宋体" panose="02010600030101010101" pitchFamily="2" charset="-122"/>
              </a:rPr>
              <a:t>,   </a:t>
            </a:r>
            <a:r>
              <a:rPr lang="en-US" altLang="zh-CN" sz="3200" b="0" i="1" dirty="0" err="1">
                <a:solidFill>
                  <a:schemeClr val="tx1"/>
                </a:solidFill>
                <a:latin typeface="Times New Roman" panose="02020603050405020304" pitchFamily="18" charset="0"/>
                <a:ea typeface="宋体" panose="02010600030101010101" pitchFamily="2" charset="-122"/>
              </a:rPr>
              <a:t>u</a:t>
            </a:r>
            <a:r>
              <a:rPr lang="en-US" altLang="zh-CN" sz="3200" b="0" i="1" baseline="-25000" dirty="0" err="1">
                <a:solidFill>
                  <a:schemeClr val="tx1"/>
                </a:solidFill>
                <a:latin typeface="Times New Roman" panose="02020603050405020304" pitchFamily="18" charset="0"/>
                <a:ea typeface="宋体" panose="02010600030101010101" pitchFamily="2" charset="-122"/>
              </a:rPr>
              <a:t>C</a:t>
            </a:r>
            <a:r>
              <a:rPr lang="en-US" altLang="zh-CN" sz="3200" b="0" i="1" baseline="-25000" dirty="0">
                <a:solidFill>
                  <a:schemeClr val="tx1"/>
                </a:solidFill>
                <a:latin typeface="Times New Roman" panose="02020603050405020304" pitchFamily="18" charset="0"/>
                <a:ea typeface="宋体" panose="02010600030101010101" pitchFamily="2" charset="-122"/>
              </a:rPr>
              <a:t> </a:t>
            </a:r>
            <a:r>
              <a:rPr lang="en-US" altLang="zh-CN" sz="3200" b="0" dirty="0">
                <a:solidFill>
                  <a:schemeClr val="tx1"/>
                </a:solidFill>
                <a:latin typeface="Times New Roman" panose="02020603050405020304" pitchFamily="18" charset="0"/>
                <a:ea typeface="宋体" panose="02010600030101010101" pitchFamily="2" charset="-122"/>
              </a:rPr>
              <a:t>= 0</a:t>
            </a:r>
          </a:p>
        </p:txBody>
      </p:sp>
      <p:sp>
        <p:nvSpPr>
          <p:cNvPr id="98373" name="文本框 98372"/>
          <p:cNvSpPr txBox="1"/>
          <p:nvPr/>
        </p:nvSpPr>
        <p:spPr>
          <a:xfrm>
            <a:off x="684213" y="4435793"/>
            <a:ext cx="7777162" cy="1117600"/>
          </a:xfrm>
          <a:prstGeom prst="rect">
            <a:avLst/>
          </a:prstGeom>
          <a:noFill/>
          <a:ln w="9525">
            <a:noFill/>
          </a:ln>
        </p:spPr>
        <p:txBody>
          <a:bodyPr anchor="ctr">
            <a:spAutoFit/>
          </a:bodyPr>
          <a:lstStyle/>
          <a:p>
            <a:pPr lvl="0">
              <a:lnSpc>
                <a:spcPct val="120000"/>
              </a:lnSpc>
              <a:buClr>
                <a:srgbClr val="000000"/>
              </a:buClr>
            </a:pPr>
            <a:r>
              <a:rPr lang="en-US" altLang="zh-CN" sz="2800" b="0" dirty="0">
                <a:solidFill>
                  <a:schemeClr val="tx1"/>
                </a:solidFill>
                <a:latin typeface="Times New Roman" panose="02020603050405020304" pitchFamily="18" charset="0"/>
                <a:ea typeface="楷体_GB2312" pitchFamily="49" charset="-122"/>
              </a:rPr>
              <a:t>       k</a:t>
            </a:r>
            <a:r>
              <a:rPr lang="zh-CN" altLang="zh-CN" sz="2800" b="1" dirty="0">
                <a:solidFill>
                  <a:schemeClr val="tx1"/>
                </a:solidFill>
                <a:latin typeface="楷体_GB2312" pitchFamily="49" charset="-122"/>
                <a:ea typeface="楷体_GB2312" pitchFamily="49" charset="-122"/>
              </a:rPr>
              <a:t>接通电源后很长时间</a:t>
            </a:r>
            <a:r>
              <a:rPr lang="zh-CN" altLang="en-US" sz="2800" b="1" dirty="0">
                <a:solidFill>
                  <a:schemeClr val="tx1"/>
                </a:solidFill>
                <a:latin typeface="楷体_GB2312" pitchFamily="49" charset="-122"/>
                <a:ea typeface="楷体_GB2312" pitchFamily="49" charset="-122"/>
              </a:rPr>
              <a:t>，电容充电完毕，电路达到新的稳定状态：</a:t>
            </a:r>
          </a:p>
        </p:txBody>
      </p:sp>
      <p:sp>
        <p:nvSpPr>
          <p:cNvPr id="98306" name="文本框 98305"/>
          <p:cNvSpPr txBox="1"/>
          <p:nvPr/>
        </p:nvSpPr>
        <p:spPr>
          <a:xfrm>
            <a:off x="1256983" y="3859530"/>
            <a:ext cx="5688012" cy="519113"/>
          </a:xfrm>
          <a:prstGeom prst="rect">
            <a:avLst/>
          </a:prstGeom>
          <a:noFill/>
          <a:ln w="9525">
            <a:noFill/>
          </a:ln>
        </p:spPr>
        <p:txBody>
          <a:bodyPr anchor="ctr">
            <a:spAutoFit/>
          </a:bodyPr>
          <a:lstStyle/>
          <a:p>
            <a:pPr lvl="0">
              <a:spcBef>
                <a:spcPct val="50000"/>
              </a:spcBef>
              <a:buClr>
                <a:srgbClr val="000000"/>
              </a:buClr>
            </a:pPr>
            <a:r>
              <a:rPr lang="en-US" altLang="zh-CN" sz="2800" b="0">
                <a:solidFill>
                  <a:schemeClr val="tx1"/>
                </a:solidFill>
                <a:latin typeface="Times New Roman" panose="02020603050405020304" pitchFamily="18" charset="0"/>
                <a:ea typeface="楷体_GB2312" pitchFamily="49" charset="-122"/>
              </a:rPr>
              <a:t>k</a:t>
            </a:r>
            <a:r>
              <a:rPr lang="zh-CN" altLang="zh-CN" sz="2800" b="1" dirty="0">
                <a:solidFill>
                  <a:schemeClr val="tx1"/>
                </a:solidFill>
                <a:latin typeface="楷体_GB2312" pitchFamily="49" charset="-122"/>
                <a:ea typeface="楷体_GB2312" pitchFamily="49" charset="-122"/>
              </a:rPr>
              <a:t>未动作前</a:t>
            </a:r>
            <a:r>
              <a:rPr lang="zh-CN" altLang="en-US" sz="2800" b="1" dirty="0">
                <a:solidFill>
                  <a:schemeClr val="tx1"/>
                </a:solidFill>
                <a:latin typeface="楷体_GB2312" pitchFamily="49" charset="-122"/>
                <a:ea typeface="楷体_GB2312" pitchFamily="49" charset="-122"/>
              </a:rPr>
              <a:t>，电路处于稳定状态：</a:t>
            </a:r>
          </a:p>
        </p:txBody>
      </p:sp>
      <p:sp>
        <p:nvSpPr>
          <p:cNvPr id="98508" name="矩形 98507"/>
          <p:cNvSpPr/>
          <p:nvPr/>
        </p:nvSpPr>
        <p:spPr>
          <a:xfrm>
            <a:off x="485775" y="3597593"/>
            <a:ext cx="8388350" cy="3024187"/>
          </a:xfrm>
          <a:prstGeom prst="rect">
            <a:avLst/>
          </a:prstGeom>
          <a:solidFill>
            <a:schemeClr val="tx1"/>
          </a:solidFill>
          <a:ln w="9525">
            <a:noFill/>
          </a:ln>
        </p:spPr>
        <p:txBody>
          <a:bodyPr/>
          <a:lstStyle/>
          <a:p>
            <a:endParaRPr lang="zh-CN" altLang="en-US"/>
          </a:p>
        </p:txBody>
      </p:sp>
      <p:sp>
        <p:nvSpPr>
          <p:cNvPr id="98439" name="文本框 98438"/>
          <p:cNvSpPr txBox="1"/>
          <p:nvPr/>
        </p:nvSpPr>
        <p:spPr>
          <a:xfrm>
            <a:off x="192723" y="968693"/>
            <a:ext cx="1728787" cy="457200"/>
          </a:xfrm>
          <a:prstGeom prst="rect">
            <a:avLst/>
          </a:prstGeom>
          <a:noFill/>
          <a:ln w="28575" cap="flat" cmpd="sng">
            <a:solidFill>
              <a:srgbClr val="00FFFF"/>
            </a:solidFill>
            <a:prstDash val="solid"/>
            <a:miter/>
            <a:headEnd type="none" w="med" len="med"/>
            <a:tailEnd type="none" w="med" len="med"/>
          </a:ln>
        </p:spPr>
        <p:txBody>
          <a:bodyPr>
            <a:spAutoFit/>
          </a:bodyPr>
          <a:lstStyle/>
          <a:p>
            <a:pPr lvl="0" algn="ctr">
              <a:spcBef>
                <a:spcPct val="50000"/>
              </a:spcBef>
            </a:pPr>
            <a:r>
              <a:rPr lang="zh-CN" altLang="en-US" b="1" dirty="0">
                <a:solidFill>
                  <a:schemeClr val="accent2"/>
                </a:solidFill>
                <a:latin typeface="Arial" panose="020B0604020202020204" pitchFamily="34" charset="0"/>
                <a:ea typeface="楷体_GB2312" pitchFamily="49" charset="-122"/>
              </a:rPr>
              <a:t>电容电路</a:t>
            </a:r>
          </a:p>
        </p:txBody>
      </p:sp>
      <p:grpSp>
        <p:nvGrpSpPr>
          <p:cNvPr id="98452" name="组合 98451"/>
          <p:cNvGrpSpPr/>
          <p:nvPr/>
        </p:nvGrpSpPr>
        <p:grpSpPr>
          <a:xfrm>
            <a:off x="1267778" y="1080812"/>
            <a:ext cx="3760788" cy="2011956"/>
            <a:chOff x="2398" y="1499"/>
            <a:chExt cx="2369" cy="1267"/>
          </a:xfrm>
        </p:grpSpPr>
        <p:sp>
          <p:nvSpPr>
            <p:cNvPr id="98453" name="椭圆 98452"/>
            <p:cNvSpPr/>
            <p:nvPr/>
          </p:nvSpPr>
          <p:spPr>
            <a:xfrm>
              <a:off x="2699" y="2115"/>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b="1" dirty="0">
                <a:solidFill>
                  <a:schemeClr val="accent2"/>
                </a:solidFill>
                <a:latin typeface="Arial" panose="020B0604020202020204" pitchFamily="34" charset="0"/>
                <a:ea typeface="仿宋_GB2312" pitchFamily="49" charset="-122"/>
              </a:endParaRPr>
            </a:p>
          </p:txBody>
        </p:sp>
        <p:grpSp>
          <p:nvGrpSpPr>
            <p:cNvPr id="98454" name="组合 98453"/>
            <p:cNvGrpSpPr/>
            <p:nvPr/>
          </p:nvGrpSpPr>
          <p:grpSpPr>
            <a:xfrm>
              <a:off x="4220" y="2301"/>
              <a:ext cx="278" cy="69"/>
              <a:chOff x="2112" y="3648"/>
              <a:chExt cx="192" cy="48"/>
            </a:xfrm>
          </p:grpSpPr>
          <p:sp>
            <p:nvSpPr>
              <p:cNvPr id="98455" name="直接连接符 98454"/>
              <p:cNvSpPr/>
              <p:nvPr/>
            </p:nvSpPr>
            <p:spPr>
              <a:xfrm>
                <a:off x="2112" y="3648"/>
                <a:ext cx="192" cy="0"/>
              </a:xfrm>
              <a:prstGeom prst="line">
                <a:avLst/>
              </a:prstGeom>
              <a:ln w="38100" cap="flat" cmpd="sng">
                <a:solidFill>
                  <a:srgbClr val="FF9900"/>
                </a:solidFill>
                <a:prstDash val="solid"/>
                <a:headEnd type="none" w="med" len="med"/>
                <a:tailEnd type="none" w="med" len="med"/>
              </a:ln>
            </p:spPr>
          </p:sp>
          <p:sp>
            <p:nvSpPr>
              <p:cNvPr id="98456" name="直接连接符 98455"/>
              <p:cNvSpPr/>
              <p:nvPr/>
            </p:nvSpPr>
            <p:spPr>
              <a:xfrm>
                <a:off x="2112" y="3696"/>
                <a:ext cx="192" cy="0"/>
              </a:xfrm>
              <a:prstGeom prst="line">
                <a:avLst/>
              </a:prstGeom>
              <a:ln w="38100" cap="flat" cmpd="sng">
                <a:solidFill>
                  <a:srgbClr val="FF9900"/>
                </a:solidFill>
                <a:prstDash val="solid"/>
                <a:headEnd type="none" w="med" len="med"/>
                <a:tailEnd type="none" w="med" len="med"/>
              </a:ln>
            </p:spPr>
          </p:sp>
        </p:grpSp>
        <p:sp>
          <p:nvSpPr>
            <p:cNvPr id="98457" name="文本框 98456"/>
            <p:cNvSpPr txBox="1"/>
            <p:nvPr/>
          </p:nvSpPr>
          <p:spPr>
            <a:xfrm>
              <a:off x="3115" y="2089"/>
              <a:ext cx="222" cy="288"/>
            </a:xfrm>
            <a:prstGeom prst="rect">
              <a:avLst/>
            </a:prstGeom>
            <a:noFill/>
            <a:ln w="28575">
              <a:noFill/>
            </a:ln>
          </p:spPr>
          <p:txBody>
            <a:bodyPr wrap="none" anchor="ctr">
              <a:spAutoFit/>
            </a:bodyPr>
            <a:lstStyle/>
            <a:p>
              <a:pPr lvl="0" algn="ctr">
                <a:spcBef>
                  <a:spcPct val="50000"/>
                </a:spcBef>
                <a:buClr>
                  <a:srgbClr val="000000"/>
                </a:buClr>
              </a:pPr>
              <a:r>
                <a:rPr lang="en-US" altLang="zh-CN" b="1">
                  <a:solidFill>
                    <a:schemeClr val="accent2"/>
                  </a:solidFill>
                  <a:latin typeface="Times New Roman" panose="02020603050405020304" pitchFamily="18" charset="0"/>
                  <a:ea typeface="宋体" panose="02010600030101010101" pitchFamily="2" charset="-122"/>
                </a:rPr>
                <a:t>k</a:t>
              </a:r>
            </a:p>
          </p:txBody>
        </p:sp>
        <p:grpSp>
          <p:nvGrpSpPr>
            <p:cNvPr id="98458" name="组合 98457"/>
            <p:cNvGrpSpPr/>
            <p:nvPr/>
          </p:nvGrpSpPr>
          <p:grpSpPr>
            <a:xfrm>
              <a:off x="3878" y="1862"/>
              <a:ext cx="371" cy="843"/>
              <a:chOff x="1576" y="1292"/>
              <a:chExt cx="256" cy="588"/>
            </a:xfrm>
          </p:grpSpPr>
          <p:grpSp>
            <p:nvGrpSpPr>
              <p:cNvPr id="98459" name="组合 98458"/>
              <p:cNvGrpSpPr/>
              <p:nvPr/>
            </p:nvGrpSpPr>
            <p:grpSpPr>
              <a:xfrm>
                <a:off x="1656" y="1292"/>
                <a:ext cx="166" cy="588"/>
                <a:chOff x="1656" y="1292"/>
                <a:chExt cx="166" cy="588"/>
              </a:xfrm>
            </p:grpSpPr>
            <p:sp>
              <p:nvSpPr>
                <p:cNvPr id="98460" name="文本框 98459"/>
                <p:cNvSpPr txBox="1"/>
                <p:nvPr/>
              </p:nvSpPr>
              <p:spPr>
                <a:xfrm>
                  <a:off x="1667" y="1292"/>
                  <a:ext cx="155" cy="201"/>
                </a:xfrm>
                <a:prstGeom prst="rect">
                  <a:avLst/>
                </a:prstGeom>
                <a:noFill/>
                <a:ln w="28575">
                  <a:noFill/>
                </a:ln>
              </p:spPr>
              <p:txBody>
                <a:bodyPr wrap="none" anchor="ctr">
                  <a:spAutoFit/>
                </a:bodyPr>
                <a:lstStyle/>
                <a:p>
                  <a:pPr lvl="0" algn="ctr">
                    <a:spcBef>
                      <a:spcPct val="50000"/>
                    </a:spcBef>
                    <a:buClr>
                      <a:srgbClr val="000000"/>
                    </a:buClr>
                  </a:pPr>
                  <a:r>
                    <a:rPr lang="en-US" altLang="zh-CN" b="1">
                      <a:solidFill>
                        <a:schemeClr val="accent2"/>
                      </a:solidFill>
                      <a:latin typeface="Times New Roman" panose="02020603050405020304" pitchFamily="18" charset="0"/>
                      <a:ea typeface="宋体" panose="02010600030101010101" pitchFamily="2" charset="-122"/>
                    </a:rPr>
                    <a:t>+</a:t>
                  </a:r>
                </a:p>
              </p:txBody>
            </p:sp>
            <p:sp>
              <p:nvSpPr>
                <p:cNvPr id="98461" name="文本框 98460"/>
                <p:cNvSpPr txBox="1"/>
                <p:nvPr/>
              </p:nvSpPr>
              <p:spPr>
                <a:xfrm>
                  <a:off x="1656" y="1680"/>
                  <a:ext cx="146" cy="200"/>
                </a:xfrm>
                <a:prstGeom prst="rect">
                  <a:avLst/>
                </a:prstGeom>
                <a:noFill/>
                <a:ln w="28575">
                  <a:noFill/>
                </a:ln>
              </p:spPr>
              <p:txBody>
                <a:bodyPr wrap="none" anchor="ctr">
                  <a:spAutoFit/>
                </a:bodyPr>
                <a:lstStyle/>
                <a:p>
                  <a:pPr lvl="0" algn="ctr">
                    <a:spcBef>
                      <a:spcPct val="50000"/>
                    </a:spcBef>
                    <a:buClr>
                      <a:srgbClr val="000000"/>
                    </a:buClr>
                  </a:pPr>
                  <a:r>
                    <a:rPr lang="en-US" altLang="zh-CN" b="1">
                      <a:solidFill>
                        <a:schemeClr val="accent2"/>
                      </a:solidFill>
                      <a:latin typeface="Times New Roman" panose="02020603050405020304" pitchFamily="18" charset="0"/>
                      <a:ea typeface="宋体" panose="02010600030101010101" pitchFamily="2" charset="-122"/>
                    </a:rPr>
                    <a:t>–</a:t>
                  </a:r>
                </a:p>
              </p:txBody>
            </p:sp>
          </p:grpSp>
          <p:sp>
            <p:nvSpPr>
              <p:cNvPr id="98462" name="文本框 98461"/>
              <p:cNvSpPr txBox="1"/>
              <p:nvPr/>
            </p:nvSpPr>
            <p:spPr>
              <a:xfrm>
                <a:off x="1576" y="1477"/>
                <a:ext cx="256" cy="198"/>
              </a:xfrm>
              <a:prstGeom prst="rect">
                <a:avLst/>
              </a:prstGeom>
              <a:noFill/>
              <a:ln w="28575">
                <a:noFill/>
              </a:ln>
            </p:spPr>
            <p:txBody>
              <a:bodyPr anchor="ctr">
                <a:spAutoFit/>
              </a:bodyPr>
              <a:lstStyle/>
              <a:p>
                <a:pPr lvl="0" algn="ctr">
                  <a:spcBef>
                    <a:spcPct val="50000"/>
                  </a:spcBef>
                  <a:buClr>
                    <a:srgbClr val="000000"/>
                  </a:buClr>
                </a:pPr>
                <a:r>
                  <a:rPr lang="en-US" altLang="zh-CN" b="1" i="1" dirty="0" err="1">
                    <a:solidFill>
                      <a:schemeClr val="accent2"/>
                    </a:solidFill>
                    <a:latin typeface="Times New Roman" panose="02020603050405020304" pitchFamily="18" charset="0"/>
                    <a:ea typeface="宋体" panose="02010600030101010101" pitchFamily="2" charset="-122"/>
                  </a:rPr>
                  <a:t>u</a:t>
                </a:r>
                <a:r>
                  <a:rPr lang="en-US" altLang="zh-CN" b="1" baseline="-25000" dirty="0" err="1">
                    <a:solidFill>
                      <a:schemeClr val="accent2"/>
                    </a:solidFill>
                    <a:latin typeface="Times New Roman" panose="02020603050405020304" pitchFamily="18" charset="0"/>
                    <a:ea typeface="宋体" panose="02010600030101010101" pitchFamily="2" charset="-122"/>
                  </a:rPr>
                  <a:t>C</a:t>
                </a:r>
              </a:p>
            </p:txBody>
          </p:sp>
        </p:grpSp>
        <p:sp>
          <p:nvSpPr>
            <p:cNvPr id="98463" name="文本框 98462"/>
            <p:cNvSpPr txBox="1"/>
            <p:nvPr/>
          </p:nvSpPr>
          <p:spPr>
            <a:xfrm>
              <a:off x="2398" y="2180"/>
              <a:ext cx="302"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U</a:t>
              </a:r>
              <a:r>
                <a:rPr lang="en-US" altLang="zh-CN" b="1" i="1" baseline="-25000">
                  <a:solidFill>
                    <a:schemeClr val="accent2"/>
                  </a:solidFill>
                  <a:latin typeface="Times New Roman" panose="02020603050405020304" pitchFamily="18" charset="0"/>
                  <a:ea typeface="宋体" panose="02010600030101010101" pitchFamily="2" charset="-122"/>
                </a:rPr>
                <a:t>s</a:t>
              </a:r>
            </a:p>
          </p:txBody>
        </p:sp>
        <p:sp>
          <p:nvSpPr>
            <p:cNvPr id="98464" name="直接连接符 98463"/>
            <p:cNvSpPr/>
            <p:nvPr/>
          </p:nvSpPr>
          <p:spPr>
            <a:xfrm>
              <a:off x="2883" y="1888"/>
              <a:ext cx="416" cy="0"/>
            </a:xfrm>
            <a:prstGeom prst="line">
              <a:avLst/>
            </a:prstGeom>
            <a:ln w="28575" cap="flat" cmpd="sng">
              <a:solidFill>
                <a:schemeClr val="accent2"/>
              </a:solidFill>
              <a:prstDash val="solid"/>
              <a:headEnd type="none" w="med" len="med"/>
              <a:tailEnd type="oval" w="med" len="med"/>
            </a:ln>
          </p:spPr>
        </p:sp>
        <p:sp>
          <p:nvSpPr>
            <p:cNvPr id="98465" name="直接连接符 98464"/>
            <p:cNvSpPr/>
            <p:nvPr/>
          </p:nvSpPr>
          <p:spPr>
            <a:xfrm>
              <a:off x="2883" y="2712"/>
              <a:ext cx="1456" cy="0"/>
            </a:xfrm>
            <a:prstGeom prst="line">
              <a:avLst/>
            </a:prstGeom>
            <a:ln w="28575" cap="flat" cmpd="sng">
              <a:solidFill>
                <a:srgbClr val="FFCC00"/>
              </a:solidFill>
              <a:prstDash val="solid"/>
              <a:headEnd type="none" w="med" len="med"/>
              <a:tailEnd type="none" w="med" len="med"/>
            </a:ln>
          </p:spPr>
        </p:sp>
        <p:sp>
          <p:nvSpPr>
            <p:cNvPr id="98466" name="直接连接符 98465"/>
            <p:cNvSpPr/>
            <p:nvPr/>
          </p:nvSpPr>
          <p:spPr>
            <a:xfrm flipH="1">
              <a:off x="3507" y="1888"/>
              <a:ext cx="832" cy="0"/>
            </a:xfrm>
            <a:prstGeom prst="line">
              <a:avLst/>
            </a:prstGeom>
            <a:ln w="28575" cap="flat" cmpd="sng">
              <a:solidFill>
                <a:schemeClr val="accent2"/>
              </a:solidFill>
              <a:prstDash val="solid"/>
              <a:headEnd type="none" w="med" len="med"/>
              <a:tailEnd type="oval" w="med" len="med"/>
            </a:ln>
          </p:spPr>
        </p:sp>
        <p:sp>
          <p:nvSpPr>
            <p:cNvPr id="98467" name="直接连接符 98466"/>
            <p:cNvSpPr/>
            <p:nvPr/>
          </p:nvSpPr>
          <p:spPr>
            <a:xfrm flipH="1">
              <a:off x="2880" y="1888"/>
              <a:ext cx="3" cy="816"/>
            </a:xfrm>
            <a:prstGeom prst="line">
              <a:avLst/>
            </a:prstGeom>
            <a:ln w="28575" cap="flat" cmpd="sng">
              <a:solidFill>
                <a:srgbClr val="FFCC00"/>
              </a:solidFill>
              <a:prstDash val="solid"/>
              <a:headEnd type="none" w="med" len="med"/>
              <a:tailEnd type="none" w="med" len="med"/>
            </a:ln>
          </p:spPr>
        </p:sp>
        <p:sp>
          <p:nvSpPr>
            <p:cNvPr id="98468" name="直接连接符 98467"/>
            <p:cNvSpPr/>
            <p:nvPr/>
          </p:nvSpPr>
          <p:spPr>
            <a:xfrm>
              <a:off x="4339" y="1888"/>
              <a:ext cx="0" cy="412"/>
            </a:xfrm>
            <a:prstGeom prst="line">
              <a:avLst/>
            </a:prstGeom>
            <a:ln w="28575" cap="flat" cmpd="sng">
              <a:solidFill>
                <a:srgbClr val="FFCC00"/>
              </a:solidFill>
              <a:prstDash val="solid"/>
              <a:headEnd type="none" w="med" len="med"/>
              <a:tailEnd type="none" w="med" len="med"/>
            </a:ln>
          </p:spPr>
        </p:sp>
        <p:sp>
          <p:nvSpPr>
            <p:cNvPr id="98469" name="直接连接符 98468"/>
            <p:cNvSpPr/>
            <p:nvPr/>
          </p:nvSpPr>
          <p:spPr>
            <a:xfrm flipV="1">
              <a:off x="4339" y="2369"/>
              <a:ext cx="0" cy="343"/>
            </a:xfrm>
            <a:prstGeom prst="line">
              <a:avLst/>
            </a:prstGeom>
            <a:ln w="28575" cap="flat" cmpd="sng">
              <a:solidFill>
                <a:srgbClr val="FFCC00"/>
              </a:solidFill>
              <a:prstDash val="solid"/>
              <a:headEnd type="none" w="med" len="med"/>
              <a:tailEnd type="none" w="med" len="med"/>
            </a:ln>
          </p:spPr>
        </p:sp>
        <p:sp>
          <p:nvSpPr>
            <p:cNvPr id="98470" name="文本框 98469"/>
            <p:cNvSpPr txBox="1"/>
            <p:nvPr/>
          </p:nvSpPr>
          <p:spPr>
            <a:xfrm>
              <a:off x="3791" y="1545"/>
              <a:ext cx="243"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R</a:t>
              </a:r>
            </a:p>
          </p:txBody>
        </p:sp>
        <p:sp>
          <p:nvSpPr>
            <p:cNvPr id="98471" name="文本框 98470"/>
            <p:cNvSpPr txBox="1"/>
            <p:nvPr/>
          </p:nvSpPr>
          <p:spPr>
            <a:xfrm>
              <a:off x="4524" y="2135"/>
              <a:ext cx="243"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C</a:t>
              </a:r>
            </a:p>
          </p:txBody>
        </p:sp>
        <p:grpSp>
          <p:nvGrpSpPr>
            <p:cNvPr id="98472" name="组合 98471"/>
            <p:cNvGrpSpPr/>
            <p:nvPr/>
          </p:nvGrpSpPr>
          <p:grpSpPr>
            <a:xfrm>
              <a:off x="4063" y="1499"/>
              <a:ext cx="234" cy="322"/>
              <a:chOff x="1806" y="2607"/>
              <a:chExt cx="162" cy="225"/>
            </a:xfrm>
          </p:grpSpPr>
          <p:sp>
            <p:nvSpPr>
              <p:cNvPr id="98473" name="文本框 98472"/>
              <p:cNvSpPr txBox="1"/>
              <p:nvPr/>
            </p:nvSpPr>
            <p:spPr>
              <a:xfrm>
                <a:off x="1806" y="2607"/>
                <a:ext cx="117" cy="201"/>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i</a:t>
                </a:r>
              </a:p>
            </p:txBody>
          </p:sp>
          <p:sp>
            <p:nvSpPr>
              <p:cNvPr id="98474" name="直接连接符 98473"/>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98475" name="直接连接符 98474"/>
            <p:cNvSpPr/>
            <p:nvPr/>
          </p:nvSpPr>
          <p:spPr>
            <a:xfrm flipH="1">
              <a:off x="3179" y="1889"/>
              <a:ext cx="348" cy="137"/>
            </a:xfrm>
            <a:prstGeom prst="line">
              <a:avLst/>
            </a:prstGeom>
            <a:ln w="38100" cap="flat" cmpd="sng">
              <a:solidFill>
                <a:srgbClr val="FFCC00"/>
              </a:solidFill>
              <a:prstDash val="solid"/>
              <a:headEnd type="none" w="med" len="med"/>
              <a:tailEnd type="none" w="med" len="med"/>
            </a:ln>
          </p:spPr>
        </p:sp>
        <p:sp>
          <p:nvSpPr>
            <p:cNvPr id="98476" name="直接连接符 98475"/>
            <p:cNvSpPr/>
            <p:nvPr/>
          </p:nvSpPr>
          <p:spPr>
            <a:xfrm>
              <a:off x="3387" y="1958"/>
              <a:ext cx="0" cy="755"/>
            </a:xfrm>
            <a:prstGeom prst="line">
              <a:avLst/>
            </a:prstGeom>
            <a:ln w="28575" cap="flat" cmpd="sng">
              <a:solidFill>
                <a:srgbClr val="FFCC00"/>
              </a:solidFill>
              <a:prstDash val="solid"/>
              <a:headEnd type="oval" w="med" len="med"/>
              <a:tailEnd type="oval" w="med" len="med"/>
            </a:ln>
          </p:spPr>
        </p:sp>
        <p:sp>
          <p:nvSpPr>
            <p:cNvPr id="98477" name="直接连接符 98476"/>
            <p:cNvSpPr/>
            <p:nvPr/>
          </p:nvSpPr>
          <p:spPr>
            <a:xfrm flipH="1" flipV="1">
              <a:off x="3249" y="2026"/>
              <a:ext cx="70" cy="207"/>
            </a:xfrm>
            <a:prstGeom prst="line">
              <a:avLst/>
            </a:prstGeom>
            <a:ln w="28575" cap="flat" cmpd="sng">
              <a:solidFill>
                <a:srgbClr val="FF3300"/>
              </a:solidFill>
              <a:prstDash val="solid"/>
              <a:headEnd type="none" w="med" len="med"/>
              <a:tailEnd type="triangle" w="med" len="med"/>
            </a:ln>
          </p:spPr>
        </p:sp>
        <p:sp>
          <p:nvSpPr>
            <p:cNvPr id="98479" name="文本框 98478"/>
            <p:cNvSpPr txBox="1"/>
            <p:nvPr/>
          </p:nvSpPr>
          <p:spPr>
            <a:xfrm>
              <a:off x="2517" y="1842"/>
              <a:ext cx="363" cy="288"/>
            </a:xfrm>
            <a:prstGeom prst="rect">
              <a:avLst/>
            </a:prstGeom>
            <a:noFill/>
            <a:ln w="9525">
              <a:noFill/>
            </a:ln>
          </p:spPr>
          <p:txBody>
            <a:bodyPr>
              <a:spAutoFit/>
            </a:bodyPr>
            <a:lstStyle/>
            <a:p>
              <a:pPr lvl="0">
                <a:spcBef>
                  <a:spcPct val="50000"/>
                </a:spcBef>
              </a:pPr>
              <a:r>
                <a:rPr lang="en-US" altLang="zh-CN" b="1">
                  <a:solidFill>
                    <a:schemeClr val="accent2"/>
                  </a:solidFill>
                  <a:latin typeface="Times New Roman" panose="02020603050405020304" pitchFamily="18" charset="0"/>
                  <a:ea typeface="仿宋_GB2312" pitchFamily="49" charset="-122"/>
                </a:rPr>
                <a:t>+</a:t>
              </a:r>
            </a:p>
          </p:txBody>
        </p:sp>
        <p:sp>
          <p:nvSpPr>
            <p:cNvPr id="98480" name="文本框 98479"/>
            <p:cNvSpPr txBox="1"/>
            <p:nvPr/>
          </p:nvSpPr>
          <p:spPr>
            <a:xfrm>
              <a:off x="2517" y="2478"/>
              <a:ext cx="363" cy="288"/>
            </a:xfrm>
            <a:prstGeom prst="rect">
              <a:avLst/>
            </a:prstGeom>
            <a:noFill/>
            <a:ln w="9525">
              <a:noFill/>
            </a:ln>
          </p:spPr>
          <p:txBody>
            <a:bodyPr>
              <a:spAutoFit/>
            </a:bodyPr>
            <a:lstStyle/>
            <a:p>
              <a:pPr lvl="0">
                <a:spcBef>
                  <a:spcPct val="50000"/>
                </a:spcBef>
              </a:pPr>
              <a:r>
                <a:rPr lang="en-US" altLang="zh-CN" b="1">
                  <a:solidFill>
                    <a:schemeClr val="accent2"/>
                  </a:solidFill>
                  <a:latin typeface="宋体" panose="02010600030101010101" pitchFamily="2" charset="-122"/>
                  <a:ea typeface="宋体" panose="02010600030101010101" pitchFamily="2" charset="-122"/>
                </a:rPr>
                <a:t>-</a:t>
              </a:r>
            </a:p>
          </p:txBody>
        </p:sp>
        <p:sp>
          <p:nvSpPr>
            <p:cNvPr id="98481" name="矩形 98480"/>
            <p:cNvSpPr/>
            <p:nvPr/>
          </p:nvSpPr>
          <p:spPr>
            <a:xfrm>
              <a:off x="3742" y="1842"/>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b="1">
                <a:solidFill>
                  <a:schemeClr val="accent2"/>
                </a:solidFill>
              </a:endParaRPr>
            </a:p>
          </p:txBody>
        </p:sp>
        <p:sp>
          <p:nvSpPr>
            <p:cNvPr id="2" name="椭圆 1"/>
            <p:cNvSpPr/>
            <p:nvPr/>
          </p:nvSpPr>
          <p:spPr>
            <a:xfrm>
              <a:off x="2721" y="2115"/>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chemeClr val="accent2"/>
              </a:solidFill>
              <a:prstDash val="solid"/>
              <a:headEnd type="none" w="med" len="med"/>
              <a:tailEnd type="none" w="med" len="med"/>
            </a:ln>
          </p:spPr>
          <p:txBody>
            <a:bodyPr wrap="none" anchor="ctr"/>
            <a:lstStyle/>
            <a:p>
              <a:pPr lvl="0" algn="ctr"/>
              <a:endParaRPr b="1" dirty="0">
                <a:solidFill>
                  <a:schemeClr val="accent2"/>
                </a:solidFill>
                <a:latin typeface="Arial" panose="020B0604020202020204" pitchFamily="34" charset="0"/>
                <a:ea typeface="仿宋_GB2312" pitchFamily="49" charset="-122"/>
              </a:endParaRPr>
            </a:p>
          </p:txBody>
        </p:sp>
        <p:sp>
          <p:nvSpPr>
            <p:cNvPr id="3" name="直接连接符 2"/>
            <p:cNvSpPr/>
            <p:nvPr/>
          </p:nvSpPr>
          <p:spPr>
            <a:xfrm>
              <a:off x="2905" y="2712"/>
              <a:ext cx="1456" cy="0"/>
            </a:xfrm>
            <a:prstGeom prst="line">
              <a:avLst/>
            </a:prstGeom>
            <a:ln w="28575" cap="flat" cmpd="sng">
              <a:solidFill>
                <a:schemeClr val="accent2"/>
              </a:solidFill>
              <a:prstDash val="solid"/>
              <a:headEnd type="none" w="med" len="med"/>
              <a:tailEnd type="none" w="med" len="med"/>
            </a:ln>
          </p:spPr>
        </p:sp>
        <p:sp>
          <p:nvSpPr>
            <p:cNvPr id="4" name="直接连接符 3"/>
            <p:cNvSpPr/>
            <p:nvPr/>
          </p:nvSpPr>
          <p:spPr>
            <a:xfrm flipH="1">
              <a:off x="2902" y="1888"/>
              <a:ext cx="3" cy="816"/>
            </a:xfrm>
            <a:prstGeom prst="line">
              <a:avLst/>
            </a:prstGeom>
            <a:ln w="28575" cap="flat" cmpd="sng">
              <a:solidFill>
                <a:schemeClr val="accent2"/>
              </a:solidFill>
              <a:prstDash val="solid"/>
              <a:headEnd type="none" w="med" len="med"/>
              <a:tailEnd type="none" w="med" len="med"/>
            </a:ln>
          </p:spPr>
        </p:sp>
        <p:sp>
          <p:nvSpPr>
            <p:cNvPr id="5" name="直接连接符 4"/>
            <p:cNvSpPr/>
            <p:nvPr/>
          </p:nvSpPr>
          <p:spPr>
            <a:xfrm>
              <a:off x="4361" y="1888"/>
              <a:ext cx="0" cy="412"/>
            </a:xfrm>
            <a:prstGeom prst="line">
              <a:avLst/>
            </a:prstGeom>
            <a:ln w="28575" cap="flat" cmpd="sng">
              <a:solidFill>
                <a:schemeClr val="accent2"/>
              </a:solidFill>
              <a:prstDash val="solid"/>
              <a:headEnd type="none" w="med" len="med"/>
              <a:tailEnd type="none" w="med" len="med"/>
            </a:ln>
          </p:spPr>
        </p:sp>
        <p:sp>
          <p:nvSpPr>
            <p:cNvPr id="6" name="直接连接符 5"/>
            <p:cNvSpPr/>
            <p:nvPr/>
          </p:nvSpPr>
          <p:spPr>
            <a:xfrm flipV="1">
              <a:off x="4361" y="2369"/>
              <a:ext cx="0" cy="343"/>
            </a:xfrm>
            <a:prstGeom prst="line">
              <a:avLst/>
            </a:prstGeom>
            <a:ln w="28575" cap="flat" cmpd="sng">
              <a:solidFill>
                <a:schemeClr val="accent2"/>
              </a:solidFill>
              <a:prstDash val="solid"/>
              <a:headEnd type="none" w="med" len="med"/>
              <a:tailEnd type="none" w="med" len="med"/>
            </a:ln>
          </p:spPr>
        </p:sp>
        <p:sp>
          <p:nvSpPr>
            <p:cNvPr id="7" name="直接连接符 6"/>
            <p:cNvSpPr/>
            <p:nvPr/>
          </p:nvSpPr>
          <p:spPr>
            <a:xfrm flipH="1">
              <a:off x="3201" y="1889"/>
              <a:ext cx="348" cy="137"/>
            </a:xfrm>
            <a:prstGeom prst="line">
              <a:avLst/>
            </a:prstGeom>
            <a:ln w="38100" cap="flat" cmpd="sng">
              <a:solidFill>
                <a:schemeClr val="accent2"/>
              </a:solidFill>
              <a:prstDash val="solid"/>
              <a:headEnd type="none" w="med" len="med"/>
              <a:tailEnd type="none" w="med" len="med"/>
            </a:ln>
          </p:spPr>
        </p:sp>
        <p:sp>
          <p:nvSpPr>
            <p:cNvPr id="8" name="直接连接符 7"/>
            <p:cNvSpPr/>
            <p:nvPr/>
          </p:nvSpPr>
          <p:spPr>
            <a:xfrm>
              <a:off x="3409" y="1958"/>
              <a:ext cx="0" cy="755"/>
            </a:xfrm>
            <a:prstGeom prst="line">
              <a:avLst/>
            </a:prstGeom>
            <a:ln w="28575" cap="flat" cmpd="sng">
              <a:solidFill>
                <a:schemeClr val="accent2"/>
              </a:solidFill>
              <a:prstDash val="solid"/>
              <a:headEnd type="oval" w="med" len="med"/>
              <a:tailEnd type="oval" w="med" len="med"/>
            </a:ln>
          </p:spPr>
        </p:sp>
        <p:sp>
          <p:nvSpPr>
            <p:cNvPr id="9" name="文本框 8"/>
            <p:cNvSpPr txBox="1"/>
            <p:nvPr/>
          </p:nvSpPr>
          <p:spPr>
            <a:xfrm>
              <a:off x="2961" y="1601"/>
              <a:ext cx="646" cy="288"/>
            </a:xfrm>
            <a:prstGeom prst="rect">
              <a:avLst/>
            </a:prstGeom>
            <a:noFill/>
            <a:ln w="28575">
              <a:noFill/>
            </a:ln>
          </p:spPr>
          <p:txBody>
            <a:bodyPr wrap="none" anchor="ctr">
              <a:spAutoFit/>
            </a:bodyPr>
            <a:lstStyle/>
            <a:p>
              <a:pPr lvl="0" algn="ctr">
                <a:spcBef>
                  <a:spcPct val="50000"/>
                </a:spcBef>
                <a:buClr>
                  <a:srgbClr val="000000"/>
                </a:buClr>
              </a:pPr>
              <a:r>
                <a:rPr lang="en-US" altLang="en-US" b="1">
                  <a:solidFill>
                    <a:schemeClr val="accent2"/>
                  </a:solidFill>
                  <a:latin typeface="Times New Roman" panose="02020603050405020304" pitchFamily="18" charset="0"/>
                  <a:ea typeface="宋体" panose="02010600030101010101" pitchFamily="2" charset="-122"/>
                </a:rPr>
                <a:t> </a:t>
              </a:r>
              <a:r>
                <a:rPr lang="en-US" altLang="zh-CN" b="1">
                  <a:solidFill>
                    <a:schemeClr val="accent2"/>
                  </a:solidFill>
                  <a:latin typeface="Times New Roman" panose="02020603050405020304" pitchFamily="18" charset="0"/>
                  <a:ea typeface="宋体" panose="02010600030101010101" pitchFamily="2" charset="-122"/>
                </a:rPr>
                <a:t>(</a:t>
              </a:r>
              <a:r>
                <a:rPr lang="en-US" altLang="zh-CN" b="1" i="1">
                  <a:solidFill>
                    <a:schemeClr val="accent2"/>
                  </a:solidFill>
                  <a:latin typeface="Times New Roman" panose="02020603050405020304" pitchFamily="18" charset="0"/>
                  <a:ea typeface="宋体" panose="02010600030101010101" pitchFamily="2" charset="-122"/>
                </a:rPr>
                <a:t>t </a:t>
              </a:r>
              <a:r>
                <a:rPr lang="en-US" altLang="zh-CN" b="1">
                  <a:solidFill>
                    <a:schemeClr val="accent2"/>
                  </a:solidFill>
                  <a:latin typeface="Times New Roman" panose="02020603050405020304" pitchFamily="18" charset="0"/>
                  <a:ea typeface="宋体" panose="02010600030101010101" pitchFamily="2" charset="-122"/>
                </a:rPr>
                <a:t>= 0)</a:t>
              </a:r>
            </a:p>
          </p:txBody>
        </p:sp>
        <p:sp>
          <p:nvSpPr>
            <p:cNvPr id="10" name="矩形 9"/>
            <p:cNvSpPr/>
            <p:nvPr/>
          </p:nvSpPr>
          <p:spPr>
            <a:xfrm>
              <a:off x="3764" y="1842"/>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solidFill>
                <a:schemeClr val="accent2"/>
              </a:solidFill>
            </a:ln>
          </p:spPr>
          <p:txBody>
            <a:bodyPr/>
            <a:lstStyle/>
            <a:p>
              <a:endParaRPr lang="zh-CN" altLang="en-US" b="1">
                <a:solidFill>
                  <a:schemeClr val="accent2"/>
                </a:solidFill>
              </a:endParaRPr>
            </a:p>
          </p:txBody>
        </p:sp>
      </p:grpSp>
      <p:grpSp>
        <p:nvGrpSpPr>
          <p:cNvPr id="98482" name="组合 98481"/>
          <p:cNvGrpSpPr/>
          <p:nvPr/>
        </p:nvGrpSpPr>
        <p:grpSpPr>
          <a:xfrm>
            <a:off x="5173345" y="1082082"/>
            <a:ext cx="3759200" cy="2011956"/>
            <a:chOff x="2716" y="1998"/>
            <a:chExt cx="2368" cy="1267"/>
          </a:xfrm>
        </p:grpSpPr>
        <p:sp>
          <p:nvSpPr>
            <p:cNvPr id="98483" name="文本框 98482"/>
            <p:cNvSpPr txBox="1"/>
            <p:nvPr/>
          </p:nvSpPr>
          <p:spPr>
            <a:xfrm>
              <a:off x="3339" y="2043"/>
              <a:ext cx="722" cy="290"/>
            </a:xfrm>
            <a:prstGeom prst="rect">
              <a:avLst/>
            </a:prstGeom>
            <a:noFill/>
            <a:ln w="28575">
              <a:noFill/>
            </a:ln>
          </p:spPr>
          <p:txBody>
            <a:bodyPr wrap="none" anchor="ctr">
              <a:spAutoFit/>
            </a:bodyPr>
            <a:lstStyle/>
            <a:p>
              <a:pPr lvl="0" algn="ctr">
                <a:spcBef>
                  <a:spcPct val="50000"/>
                </a:spcBef>
                <a:buClr>
                  <a:srgbClr val="000000"/>
                </a:buClr>
              </a:pPr>
              <a:r>
                <a:rPr lang="en-US" altLang="en-US" b="1">
                  <a:solidFill>
                    <a:schemeClr val="accent2"/>
                  </a:solidFill>
                  <a:latin typeface="Times New Roman" panose="02020603050405020304" pitchFamily="18" charset="0"/>
                  <a:ea typeface="宋体" panose="02010600030101010101" pitchFamily="2" charset="-122"/>
                </a:rPr>
                <a:t> </a:t>
              </a:r>
              <a:r>
                <a:rPr lang="en-US" altLang="zh-CN" b="1">
                  <a:solidFill>
                    <a:schemeClr val="accent2"/>
                  </a:solidFill>
                  <a:latin typeface="Times New Roman" panose="02020603050405020304" pitchFamily="18" charset="0"/>
                  <a:ea typeface="宋体" panose="02010600030101010101" pitchFamily="2" charset="-122"/>
                </a:rPr>
                <a:t>(</a:t>
              </a:r>
              <a:r>
                <a:rPr lang="en-US" altLang="zh-CN" b="1" i="1">
                  <a:solidFill>
                    <a:schemeClr val="accent2"/>
                  </a:solidFill>
                  <a:latin typeface="Times New Roman" panose="02020603050405020304" pitchFamily="18" charset="0"/>
                  <a:ea typeface="宋体" panose="02010600030101010101" pitchFamily="2" charset="-122"/>
                </a:rPr>
                <a:t>t </a:t>
              </a:r>
              <a:r>
                <a:rPr lang="en-US" altLang="zh-CN" b="1" i="1">
                  <a:solidFill>
                    <a:schemeClr val="accent2"/>
                  </a:solidFill>
                  <a:latin typeface="Times New Roman" panose="02020603050405020304" pitchFamily="18" charset="0"/>
                  <a:ea typeface="Times New Roman" panose="02020603050405020304" pitchFamily="18" charset="0"/>
                </a:rPr>
                <a:t>→</a:t>
              </a:r>
              <a:r>
                <a:rPr lang="en-US" altLang="zh-CN" b="1">
                  <a:solidFill>
                    <a:schemeClr val="accent2"/>
                  </a:solidFill>
                  <a:latin typeface="Times New Roman" panose="02020603050405020304" pitchFamily="18" charset="0"/>
                  <a:ea typeface="宋体" panose="02010600030101010101" pitchFamily="2" charset="-122"/>
                  <a:sym typeface="Symbol" panose="05050102010706020507" pitchFamily="18" charset="2"/>
                </a:rPr>
                <a:t></a:t>
              </a:r>
              <a:r>
                <a:rPr lang="en-US" altLang="zh-CN" b="1">
                  <a:solidFill>
                    <a:schemeClr val="accent2"/>
                  </a:solidFill>
                  <a:latin typeface="Times New Roman" panose="02020603050405020304" pitchFamily="18" charset="0"/>
                  <a:ea typeface="宋体" panose="02010600030101010101" pitchFamily="2" charset="-122"/>
                </a:rPr>
                <a:t>)</a:t>
              </a:r>
            </a:p>
          </p:txBody>
        </p:sp>
        <p:sp>
          <p:nvSpPr>
            <p:cNvPr id="98484" name="椭圆 98483"/>
            <p:cNvSpPr/>
            <p:nvPr/>
          </p:nvSpPr>
          <p:spPr>
            <a:xfrm>
              <a:off x="3017" y="2614"/>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chemeClr val="accent2"/>
              </a:solidFill>
              <a:prstDash val="solid"/>
              <a:headEnd type="none" w="med" len="med"/>
              <a:tailEnd type="none" w="med" len="med"/>
            </a:ln>
          </p:spPr>
          <p:txBody>
            <a:bodyPr wrap="none" anchor="ctr"/>
            <a:lstStyle/>
            <a:p>
              <a:pPr lvl="0" algn="ctr"/>
              <a:endParaRPr b="1" dirty="0">
                <a:solidFill>
                  <a:schemeClr val="accent2"/>
                </a:solidFill>
                <a:latin typeface="Arial" panose="020B0604020202020204" pitchFamily="34" charset="0"/>
                <a:ea typeface="仿宋_GB2312" pitchFamily="49" charset="-122"/>
              </a:endParaRPr>
            </a:p>
          </p:txBody>
        </p:sp>
        <p:grpSp>
          <p:nvGrpSpPr>
            <p:cNvPr id="98485" name="组合 98484"/>
            <p:cNvGrpSpPr/>
            <p:nvPr/>
          </p:nvGrpSpPr>
          <p:grpSpPr>
            <a:xfrm>
              <a:off x="4538" y="2800"/>
              <a:ext cx="278" cy="69"/>
              <a:chOff x="2112" y="3648"/>
              <a:chExt cx="192" cy="48"/>
            </a:xfrm>
          </p:grpSpPr>
          <p:sp>
            <p:nvSpPr>
              <p:cNvPr id="98486" name="直接连接符 98485"/>
              <p:cNvSpPr/>
              <p:nvPr/>
            </p:nvSpPr>
            <p:spPr>
              <a:xfrm>
                <a:off x="2112" y="3648"/>
                <a:ext cx="192" cy="0"/>
              </a:xfrm>
              <a:prstGeom prst="line">
                <a:avLst/>
              </a:prstGeom>
              <a:ln w="38100" cap="flat" cmpd="sng">
                <a:solidFill>
                  <a:srgbClr val="FF9900"/>
                </a:solidFill>
                <a:prstDash val="solid"/>
                <a:headEnd type="none" w="med" len="med"/>
                <a:tailEnd type="none" w="med" len="med"/>
              </a:ln>
            </p:spPr>
          </p:sp>
          <p:sp>
            <p:nvSpPr>
              <p:cNvPr id="98487" name="直接连接符 98486"/>
              <p:cNvSpPr/>
              <p:nvPr/>
            </p:nvSpPr>
            <p:spPr>
              <a:xfrm>
                <a:off x="2112" y="3696"/>
                <a:ext cx="192" cy="0"/>
              </a:xfrm>
              <a:prstGeom prst="line">
                <a:avLst/>
              </a:prstGeom>
              <a:ln w="38100" cap="flat" cmpd="sng">
                <a:solidFill>
                  <a:srgbClr val="FF9900"/>
                </a:solidFill>
                <a:prstDash val="solid"/>
                <a:headEnd type="none" w="med" len="med"/>
                <a:tailEnd type="none" w="med" len="med"/>
              </a:ln>
            </p:spPr>
          </p:sp>
        </p:grpSp>
        <p:grpSp>
          <p:nvGrpSpPr>
            <p:cNvPr id="98488" name="组合 98487"/>
            <p:cNvGrpSpPr/>
            <p:nvPr/>
          </p:nvGrpSpPr>
          <p:grpSpPr>
            <a:xfrm>
              <a:off x="4196" y="2361"/>
              <a:ext cx="371" cy="843"/>
              <a:chOff x="1576" y="1292"/>
              <a:chExt cx="256" cy="588"/>
            </a:xfrm>
          </p:grpSpPr>
          <p:grpSp>
            <p:nvGrpSpPr>
              <p:cNvPr id="98489" name="组合 98488"/>
              <p:cNvGrpSpPr/>
              <p:nvPr/>
            </p:nvGrpSpPr>
            <p:grpSpPr>
              <a:xfrm>
                <a:off x="1656" y="1292"/>
                <a:ext cx="166" cy="588"/>
                <a:chOff x="1656" y="1292"/>
                <a:chExt cx="166" cy="588"/>
              </a:xfrm>
            </p:grpSpPr>
            <p:sp>
              <p:nvSpPr>
                <p:cNvPr id="98490" name="文本框 98489"/>
                <p:cNvSpPr txBox="1"/>
                <p:nvPr/>
              </p:nvSpPr>
              <p:spPr>
                <a:xfrm>
                  <a:off x="1667" y="1292"/>
                  <a:ext cx="155" cy="201"/>
                </a:xfrm>
                <a:prstGeom prst="rect">
                  <a:avLst/>
                </a:prstGeom>
                <a:noFill/>
                <a:ln w="28575">
                  <a:noFill/>
                </a:ln>
              </p:spPr>
              <p:txBody>
                <a:bodyPr wrap="none" anchor="ctr">
                  <a:spAutoFit/>
                </a:bodyPr>
                <a:lstStyle/>
                <a:p>
                  <a:pPr lvl="0" algn="ctr">
                    <a:spcBef>
                      <a:spcPct val="50000"/>
                    </a:spcBef>
                    <a:buClr>
                      <a:srgbClr val="000000"/>
                    </a:buClr>
                  </a:pPr>
                  <a:r>
                    <a:rPr lang="en-US" altLang="zh-CN" b="1">
                      <a:solidFill>
                        <a:schemeClr val="accent2"/>
                      </a:solidFill>
                      <a:latin typeface="Times New Roman" panose="02020603050405020304" pitchFamily="18" charset="0"/>
                      <a:ea typeface="宋体" panose="02010600030101010101" pitchFamily="2" charset="-122"/>
                    </a:rPr>
                    <a:t>+</a:t>
                  </a:r>
                </a:p>
              </p:txBody>
            </p:sp>
            <p:sp>
              <p:nvSpPr>
                <p:cNvPr id="98491" name="文本框 98490"/>
                <p:cNvSpPr txBox="1"/>
                <p:nvPr/>
              </p:nvSpPr>
              <p:spPr>
                <a:xfrm>
                  <a:off x="1656" y="1680"/>
                  <a:ext cx="146" cy="200"/>
                </a:xfrm>
                <a:prstGeom prst="rect">
                  <a:avLst/>
                </a:prstGeom>
                <a:noFill/>
                <a:ln w="28575">
                  <a:noFill/>
                </a:ln>
              </p:spPr>
              <p:txBody>
                <a:bodyPr wrap="none" anchor="ctr">
                  <a:spAutoFit/>
                </a:bodyPr>
                <a:lstStyle/>
                <a:p>
                  <a:pPr lvl="0" algn="ctr">
                    <a:spcBef>
                      <a:spcPct val="50000"/>
                    </a:spcBef>
                    <a:buClr>
                      <a:srgbClr val="000000"/>
                    </a:buClr>
                  </a:pPr>
                  <a:r>
                    <a:rPr lang="en-US" altLang="zh-CN" b="1">
                      <a:solidFill>
                        <a:schemeClr val="accent2"/>
                      </a:solidFill>
                      <a:latin typeface="Times New Roman" panose="02020603050405020304" pitchFamily="18" charset="0"/>
                      <a:ea typeface="宋体" panose="02010600030101010101" pitchFamily="2" charset="-122"/>
                    </a:rPr>
                    <a:t>–</a:t>
                  </a:r>
                </a:p>
              </p:txBody>
            </p:sp>
          </p:grpSp>
          <p:sp>
            <p:nvSpPr>
              <p:cNvPr id="98492" name="文本框 98491"/>
              <p:cNvSpPr txBox="1"/>
              <p:nvPr/>
            </p:nvSpPr>
            <p:spPr>
              <a:xfrm>
                <a:off x="1576" y="1477"/>
                <a:ext cx="256" cy="198"/>
              </a:xfrm>
              <a:prstGeom prst="rect">
                <a:avLst/>
              </a:prstGeom>
              <a:noFill/>
              <a:ln w="28575">
                <a:noFill/>
              </a:ln>
            </p:spPr>
            <p:txBody>
              <a:bodyPr anchor="ctr">
                <a:spAutoFit/>
              </a:bodyPr>
              <a:lstStyle/>
              <a:p>
                <a:pPr lvl="0" algn="ctr">
                  <a:spcBef>
                    <a:spcPct val="50000"/>
                  </a:spcBef>
                  <a:buClr>
                    <a:srgbClr val="000000"/>
                  </a:buClr>
                </a:pPr>
                <a:r>
                  <a:rPr lang="en-US" altLang="zh-CN" b="1" i="1" dirty="0" err="1">
                    <a:solidFill>
                      <a:schemeClr val="accent2"/>
                    </a:solidFill>
                    <a:latin typeface="Times New Roman" panose="02020603050405020304" pitchFamily="18" charset="0"/>
                    <a:ea typeface="宋体" panose="02010600030101010101" pitchFamily="2" charset="-122"/>
                  </a:rPr>
                  <a:t>u</a:t>
                </a:r>
                <a:r>
                  <a:rPr lang="en-US" altLang="zh-CN" b="1" baseline="-25000" dirty="0" err="1">
                    <a:solidFill>
                      <a:schemeClr val="accent2"/>
                    </a:solidFill>
                    <a:latin typeface="Times New Roman" panose="02020603050405020304" pitchFamily="18" charset="0"/>
                    <a:ea typeface="宋体" panose="02010600030101010101" pitchFamily="2" charset="-122"/>
                  </a:rPr>
                  <a:t>C</a:t>
                </a:r>
              </a:p>
            </p:txBody>
          </p:sp>
        </p:grpSp>
        <p:sp>
          <p:nvSpPr>
            <p:cNvPr id="98493" name="文本框 98492"/>
            <p:cNvSpPr txBox="1"/>
            <p:nvPr/>
          </p:nvSpPr>
          <p:spPr>
            <a:xfrm>
              <a:off x="2716" y="2679"/>
              <a:ext cx="302"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U</a:t>
              </a:r>
              <a:r>
                <a:rPr lang="en-US" altLang="zh-CN" b="1" i="1" baseline="-25000">
                  <a:solidFill>
                    <a:schemeClr val="accent2"/>
                  </a:solidFill>
                  <a:latin typeface="Times New Roman" panose="02020603050405020304" pitchFamily="18" charset="0"/>
                  <a:ea typeface="宋体" panose="02010600030101010101" pitchFamily="2" charset="-122"/>
                </a:rPr>
                <a:t>s</a:t>
              </a:r>
            </a:p>
          </p:txBody>
        </p:sp>
        <p:sp>
          <p:nvSpPr>
            <p:cNvPr id="98494" name="直接连接符 98493"/>
            <p:cNvSpPr/>
            <p:nvPr/>
          </p:nvSpPr>
          <p:spPr>
            <a:xfrm>
              <a:off x="3201" y="2387"/>
              <a:ext cx="1448" cy="0"/>
            </a:xfrm>
            <a:prstGeom prst="line">
              <a:avLst/>
            </a:prstGeom>
            <a:ln w="28575" cap="flat" cmpd="sng">
              <a:solidFill>
                <a:schemeClr val="accent2"/>
              </a:solidFill>
              <a:prstDash val="solid"/>
              <a:headEnd type="none" w="med" len="med"/>
              <a:tailEnd type="none" w="med" len="med"/>
            </a:ln>
          </p:spPr>
        </p:sp>
        <p:sp>
          <p:nvSpPr>
            <p:cNvPr id="98495" name="直接连接符 98494"/>
            <p:cNvSpPr/>
            <p:nvPr/>
          </p:nvSpPr>
          <p:spPr>
            <a:xfrm>
              <a:off x="3201" y="3211"/>
              <a:ext cx="1456" cy="0"/>
            </a:xfrm>
            <a:prstGeom prst="line">
              <a:avLst/>
            </a:prstGeom>
            <a:ln w="28575" cap="flat" cmpd="sng">
              <a:solidFill>
                <a:schemeClr val="accent2"/>
              </a:solidFill>
              <a:prstDash val="solid"/>
              <a:headEnd type="none" w="med" len="med"/>
              <a:tailEnd type="none" w="med" len="med"/>
            </a:ln>
          </p:spPr>
        </p:sp>
        <p:sp>
          <p:nvSpPr>
            <p:cNvPr id="98496" name="直接连接符 98495"/>
            <p:cNvSpPr/>
            <p:nvPr/>
          </p:nvSpPr>
          <p:spPr>
            <a:xfrm flipH="1">
              <a:off x="3198" y="2387"/>
              <a:ext cx="3" cy="816"/>
            </a:xfrm>
            <a:prstGeom prst="line">
              <a:avLst/>
            </a:prstGeom>
            <a:ln w="28575" cap="flat" cmpd="sng">
              <a:solidFill>
                <a:schemeClr val="accent2"/>
              </a:solidFill>
              <a:prstDash val="solid"/>
              <a:headEnd type="none" w="med" len="med"/>
              <a:tailEnd type="none" w="med" len="med"/>
            </a:ln>
          </p:spPr>
        </p:sp>
        <p:sp>
          <p:nvSpPr>
            <p:cNvPr id="98497" name="直接连接符 98496"/>
            <p:cNvSpPr/>
            <p:nvPr/>
          </p:nvSpPr>
          <p:spPr>
            <a:xfrm>
              <a:off x="4657" y="2387"/>
              <a:ext cx="0" cy="412"/>
            </a:xfrm>
            <a:prstGeom prst="line">
              <a:avLst/>
            </a:prstGeom>
            <a:ln w="28575" cap="flat" cmpd="sng">
              <a:solidFill>
                <a:schemeClr val="accent2"/>
              </a:solidFill>
              <a:prstDash val="solid"/>
              <a:headEnd type="none" w="med" len="med"/>
              <a:tailEnd type="none" w="med" len="med"/>
            </a:ln>
          </p:spPr>
        </p:sp>
        <p:sp>
          <p:nvSpPr>
            <p:cNvPr id="98498" name="直接连接符 98497"/>
            <p:cNvSpPr/>
            <p:nvPr/>
          </p:nvSpPr>
          <p:spPr>
            <a:xfrm flipV="1">
              <a:off x="4657" y="2868"/>
              <a:ext cx="0" cy="343"/>
            </a:xfrm>
            <a:prstGeom prst="line">
              <a:avLst/>
            </a:prstGeom>
            <a:ln w="28575" cap="flat" cmpd="sng">
              <a:solidFill>
                <a:schemeClr val="accent2"/>
              </a:solidFill>
              <a:prstDash val="solid"/>
              <a:headEnd type="none" w="med" len="med"/>
              <a:tailEnd type="none" w="med" len="med"/>
            </a:ln>
          </p:spPr>
        </p:sp>
        <p:sp>
          <p:nvSpPr>
            <p:cNvPr id="98499" name="文本框 98498"/>
            <p:cNvSpPr txBox="1"/>
            <p:nvPr/>
          </p:nvSpPr>
          <p:spPr>
            <a:xfrm>
              <a:off x="4109" y="2044"/>
              <a:ext cx="243"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R</a:t>
              </a:r>
            </a:p>
          </p:txBody>
        </p:sp>
        <p:sp>
          <p:nvSpPr>
            <p:cNvPr id="98500" name="文本框 98499"/>
            <p:cNvSpPr txBox="1"/>
            <p:nvPr/>
          </p:nvSpPr>
          <p:spPr>
            <a:xfrm>
              <a:off x="4841" y="2634"/>
              <a:ext cx="243" cy="288"/>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C</a:t>
              </a:r>
            </a:p>
          </p:txBody>
        </p:sp>
        <p:grpSp>
          <p:nvGrpSpPr>
            <p:cNvPr id="98501" name="组合 98500"/>
            <p:cNvGrpSpPr/>
            <p:nvPr/>
          </p:nvGrpSpPr>
          <p:grpSpPr>
            <a:xfrm>
              <a:off x="4381" y="1998"/>
              <a:ext cx="234" cy="322"/>
              <a:chOff x="1806" y="2607"/>
              <a:chExt cx="162" cy="225"/>
            </a:xfrm>
          </p:grpSpPr>
          <p:sp>
            <p:nvSpPr>
              <p:cNvPr id="98502" name="文本框 98501"/>
              <p:cNvSpPr txBox="1"/>
              <p:nvPr/>
            </p:nvSpPr>
            <p:spPr>
              <a:xfrm>
                <a:off x="1806" y="2607"/>
                <a:ext cx="117" cy="201"/>
              </a:xfrm>
              <a:prstGeom prst="rect">
                <a:avLst/>
              </a:prstGeom>
              <a:noFill/>
              <a:ln w="28575">
                <a:noFill/>
              </a:ln>
            </p:spPr>
            <p:txBody>
              <a:bodyPr wrap="none" anchor="ctr">
                <a:spAutoFit/>
              </a:bodyPr>
              <a:lstStyle/>
              <a:p>
                <a:pPr lvl="0" algn="ctr">
                  <a:spcBef>
                    <a:spcPct val="50000"/>
                  </a:spcBef>
                  <a:buClr>
                    <a:srgbClr val="000000"/>
                  </a:buClr>
                </a:pPr>
                <a:r>
                  <a:rPr lang="en-US" altLang="zh-CN" b="1" i="1">
                    <a:solidFill>
                      <a:schemeClr val="accent2"/>
                    </a:solidFill>
                    <a:latin typeface="Times New Roman" panose="02020603050405020304" pitchFamily="18" charset="0"/>
                    <a:ea typeface="宋体" panose="02010600030101010101" pitchFamily="2" charset="-122"/>
                  </a:rPr>
                  <a:t>i</a:t>
                </a:r>
              </a:p>
            </p:txBody>
          </p:sp>
          <p:sp>
            <p:nvSpPr>
              <p:cNvPr id="98503" name="直接连接符 98502"/>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98504" name="文本框 98503"/>
            <p:cNvSpPr txBox="1"/>
            <p:nvPr/>
          </p:nvSpPr>
          <p:spPr>
            <a:xfrm>
              <a:off x="2835" y="2341"/>
              <a:ext cx="363" cy="288"/>
            </a:xfrm>
            <a:prstGeom prst="rect">
              <a:avLst/>
            </a:prstGeom>
            <a:noFill/>
            <a:ln w="9525">
              <a:noFill/>
            </a:ln>
          </p:spPr>
          <p:txBody>
            <a:bodyPr>
              <a:spAutoFit/>
            </a:bodyPr>
            <a:lstStyle/>
            <a:p>
              <a:pPr lvl="0">
                <a:spcBef>
                  <a:spcPct val="50000"/>
                </a:spcBef>
              </a:pPr>
              <a:r>
                <a:rPr lang="en-US" altLang="zh-CN" b="1">
                  <a:solidFill>
                    <a:schemeClr val="accent2"/>
                  </a:solidFill>
                  <a:latin typeface="Times New Roman" panose="02020603050405020304" pitchFamily="18" charset="0"/>
                  <a:ea typeface="仿宋_GB2312" pitchFamily="49" charset="-122"/>
                </a:rPr>
                <a:t>+</a:t>
              </a:r>
            </a:p>
          </p:txBody>
        </p:sp>
        <p:sp>
          <p:nvSpPr>
            <p:cNvPr id="98505" name="文本框 98504"/>
            <p:cNvSpPr txBox="1"/>
            <p:nvPr/>
          </p:nvSpPr>
          <p:spPr>
            <a:xfrm>
              <a:off x="2835" y="2977"/>
              <a:ext cx="363" cy="288"/>
            </a:xfrm>
            <a:prstGeom prst="rect">
              <a:avLst/>
            </a:prstGeom>
            <a:noFill/>
            <a:ln w="9525">
              <a:noFill/>
            </a:ln>
          </p:spPr>
          <p:txBody>
            <a:bodyPr>
              <a:spAutoFit/>
            </a:bodyPr>
            <a:lstStyle/>
            <a:p>
              <a:pPr lvl="0">
                <a:spcBef>
                  <a:spcPct val="50000"/>
                </a:spcBef>
              </a:pPr>
              <a:r>
                <a:rPr lang="en-US" altLang="zh-CN" b="1">
                  <a:solidFill>
                    <a:schemeClr val="accent2"/>
                  </a:solidFill>
                  <a:latin typeface="宋体" panose="02010600030101010101" pitchFamily="2" charset="-122"/>
                  <a:ea typeface="宋体" panose="02010600030101010101" pitchFamily="2" charset="-122"/>
                </a:rPr>
                <a:t>-</a:t>
              </a:r>
            </a:p>
          </p:txBody>
        </p:sp>
        <p:sp>
          <p:nvSpPr>
            <p:cNvPr id="98506" name="矩形 98505"/>
            <p:cNvSpPr/>
            <p:nvPr/>
          </p:nvSpPr>
          <p:spPr>
            <a:xfrm>
              <a:off x="4060" y="2341"/>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b="1">
                <a:solidFill>
                  <a:schemeClr val="accent2"/>
                </a:solidFill>
              </a:endParaRPr>
            </a:p>
          </p:txBody>
        </p:sp>
      </p:grpSp>
      <p:sp>
        <p:nvSpPr>
          <p:cNvPr id="98509" name="文本框 98508"/>
          <p:cNvSpPr txBox="1"/>
          <p:nvPr/>
        </p:nvSpPr>
        <p:spPr>
          <a:xfrm>
            <a:off x="719138" y="6139180"/>
            <a:ext cx="2736850" cy="457200"/>
          </a:xfrm>
          <a:prstGeom prst="rect">
            <a:avLst/>
          </a:prstGeom>
          <a:noFill/>
          <a:ln w="9525">
            <a:noFill/>
          </a:ln>
        </p:spPr>
        <p:txBody>
          <a:bodyPr lIns="198000" rIns="198000" anchor="ctr">
            <a:spAutoFit/>
          </a:bodyPr>
          <a:lstStyle/>
          <a:p>
            <a:pPr lvl="0">
              <a:buClr>
                <a:srgbClr val="000000"/>
              </a:buClr>
            </a:pPr>
            <a:r>
              <a:rPr lang="zh-CN" altLang="en-US" sz="2400" b="1" dirty="0">
                <a:solidFill>
                  <a:srgbClr val="FFFF00"/>
                </a:solidFill>
                <a:latin typeface="Times New Roman" panose="02020603050405020304" pitchFamily="18" charset="0"/>
                <a:ea typeface="楷体_GB2312" pitchFamily="49" charset="-122"/>
              </a:rPr>
              <a:t>前一个稳定状态</a:t>
            </a:r>
          </a:p>
        </p:txBody>
      </p:sp>
      <p:sp>
        <p:nvSpPr>
          <p:cNvPr id="98510" name="文本框 98509"/>
          <p:cNvSpPr txBox="1"/>
          <p:nvPr/>
        </p:nvSpPr>
        <p:spPr>
          <a:xfrm>
            <a:off x="3341847" y="5928537"/>
            <a:ext cx="1728788" cy="457200"/>
          </a:xfrm>
          <a:prstGeom prst="rect">
            <a:avLst/>
          </a:prstGeom>
          <a:noFill/>
          <a:ln w="9525">
            <a:noFill/>
          </a:ln>
        </p:spPr>
        <p:txBody>
          <a:bodyPr lIns="198000" rIns="198000" anchor="ctr">
            <a:spAutoFit/>
          </a:bodyPr>
          <a:lstStyle/>
          <a:p>
            <a:pPr lvl="0">
              <a:buClr>
                <a:srgbClr val="000000"/>
              </a:buClr>
            </a:pPr>
            <a:r>
              <a:rPr lang="zh-CN" altLang="en-US" sz="2400" b="1" dirty="0">
                <a:solidFill>
                  <a:srgbClr val="FFFF00"/>
                </a:solidFill>
                <a:latin typeface="Times New Roman" panose="02020603050405020304" pitchFamily="18" charset="0"/>
                <a:ea typeface="楷体_GB2312" pitchFamily="49" charset="-122"/>
              </a:rPr>
              <a:t>过渡状态</a:t>
            </a:r>
          </a:p>
        </p:txBody>
      </p:sp>
      <p:sp>
        <p:nvSpPr>
          <p:cNvPr id="98511" name="文本框 98510"/>
          <p:cNvSpPr txBox="1"/>
          <p:nvPr/>
        </p:nvSpPr>
        <p:spPr>
          <a:xfrm>
            <a:off x="6003463" y="4150043"/>
            <a:ext cx="2592388" cy="457200"/>
          </a:xfrm>
          <a:prstGeom prst="rect">
            <a:avLst/>
          </a:prstGeom>
          <a:noFill/>
          <a:ln w="9525">
            <a:noFill/>
          </a:ln>
        </p:spPr>
        <p:txBody>
          <a:bodyPr lIns="198000" rIns="198000" anchor="ctr">
            <a:spAutoFit/>
          </a:bodyPr>
          <a:lstStyle/>
          <a:p>
            <a:pPr lvl="0">
              <a:buClr>
                <a:srgbClr val="000000"/>
              </a:buClr>
            </a:pPr>
            <a:r>
              <a:rPr lang="zh-CN" altLang="en-US" sz="2400" b="1" dirty="0">
                <a:solidFill>
                  <a:srgbClr val="FFFF00"/>
                </a:solidFill>
                <a:latin typeface="Times New Roman" panose="02020603050405020304" pitchFamily="18" charset="0"/>
                <a:ea typeface="楷体_GB2312" pitchFamily="49" charset="-122"/>
              </a:rPr>
              <a:t>新的稳定状态</a:t>
            </a:r>
          </a:p>
        </p:txBody>
      </p:sp>
      <p:grpSp>
        <p:nvGrpSpPr>
          <p:cNvPr id="98512" name="组合 98511"/>
          <p:cNvGrpSpPr/>
          <p:nvPr/>
        </p:nvGrpSpPr>
        <p:grpSpPr>
          <a:xfrm>
            <a:off x="4392613" y="4219893"/>
            <a:ext cx="403225" cy="1968500"/>
            <a:chOff x="3714" y="336"/>
            <a:chExt cx="254" cy="1106"/>
          </a:xfrm>
        </p:grpSpPr>
        <p:sp>
          <p:nvSpPr>
            <p:cNvPr id="98513" name="文本框 98512"/>
            <p:cNvSpPr txBox="1"/>
            <p:nvPr/>
          </p:nvSpPr>
          <p:spPr>
            <a:xfrm>
              <a:off x="3714" y="1150"/>
              <a:ext cx="254" cy="292"/>
            </a:xfrm>
            <a:prstGeom prst="rect">
              <a:avLst/>
            </a:prstGeom>
            <a:noFill/>
            <a:ln w="28575">
              <a:noFill/>
            </a:ln>
          </p:spPr>
          <p:txBody>
            <a:bodyPr wrap="none" anchor="ctr">
              <a:spAutoFit/>
            </a:bodyPr>
            <a:lstStyle/>
            <a:p>
              <a:pPr lvl="0" algn="ctr">
                <a:buClr>
                  <a:srgbClr val="000000"/>
                </a:buClr>
              </a:pPr>
              <a:r>
                <a:rPr lang="en-US" altLang="zh-CN" sz="2800" b="0" i="1">
                  <a:solidFill>
                    <a:schemeClr val="tx1"/>
                  </a:solidFill>
                  <a:latin typeface="Times New Roman" panose="02020603050405020304" pitchFamily="18" charset="0"/>
                  <a:ea typeface="宋体" panose="02010600030101010101" pitchFamily="2" charset="-122"/>
                </a:rPr>
                <a:t>t</a:t>
              </a:r>
              <a:r>
                <a:rPr lang="en-US" altLang="zh-CN" sz="2800" b="0" baseline="-25000">
                  <a:solidFill>
                    <a:schemeClr val="tx1"/>
                  </a:solidFill>
                  <a:latin typeface="Times New Roman" panose="02020603050405020304" pitchFamily="18" charset="0"/>
                  <a:ea typeface="宋体" panose="02010600030101010101" pitchFamily="2" charset="-122"/>
                </a:rPr>
                <a:t>1</a:t>
              </a:r>
            </a:p>
          </p:txBody>
        </p:sp>
        <p:sp>
          <p:nvSpPr>
            <p:cNvPr id="98514" name="直接连接符 98513"/>
            <p:cNvSpPr/>
            <p:nvPr/>
          </p:nvSpPr>
          <p:spPr>
            <a:xfrm>
              <a:off x="3840" y="336"/>
              <a:ext cx="0" cy="912"/>
            </a:xfrm>
            <a:prstGeom prst="line">
              <a:avLst/>
            </a:prstGeom>
            <a:ln w="28575" cap="flat" cmpd="sng">
              <a:solidFill>
                <a:srgbClr val="00FF00"/>
              </a:solidFill>
              <a:prstDash val="dash"/>
              <a:headEnd type="none" w="med" len="med"/>
              <a:tailEnd type="none" w="med" len="med"/>
            </a:ln>
          </p:spPr>
        </p:sp>
      </p:grpSp>
      <p:grpSp>
        <p:nvGrpSpPr>
          <p:cNvPr id="98515" name="组合 98514"/>
          <p:cNvGrpSpPr/>
          <p:nvPr/>
        </p:nvGrpSpPr>
        <p:grpSpPr>
          <a:xfrm>
            <a:off x="4555663" y="3945255"/>
            <a:ext cx="1447800" cy="563563"/>
            <a:chOff x="3840" y="221"/>
            <a:chExt cx="912" cy="355"/>
          </a:xfrm>
        </p:grpSpPr>
        <p:sp>
          <p:nvSpPr>
            <p:cNvPr id="98516" name="直接连接符 98515"/>
            <p:cNvSpPr/>
            <p:nvPr/>
          </p:nvSpPr>
          <p:spPr>
            <a:xfrm>
              <a:off x="3840" y="576"/>
              <a:ext cx="912" cy="0"/>
            </a:xfrm>
            <a:prstGeom prst="line">
              <a:avLst/>
            </a:prstGeom>
            <a:ln w="28575" cap="flat" cmpd="sng">
              <a:solidFill>
                <a:srgbClr val="FF00FF"/>
              </a:solidFill>
              <a:prstDash val="solid"/>
              <a:headEnd type="none" w="med" len="med"/>
              <a:tailEnd type="none" w="med" len="med"/>
            </a:ln>
          </p:spPr>
        </p:sp>
        <p:sp>
          <p:nvSpPr>
            <p:cNvPr id="98517" name="文本框 98516"/>
            <p:cNvSpPr txBox="1"/>
            <p:nvPr/>
          </p:nvSpPr>
          <p:spPr>
            <a:xfrm>
              <a:off x="4158" y="221"/>
              <a:ext cx="363" cy="327"/>
            </a:xfrm>
            <a:prstGeom prst="rect">
              <a:avLst/>
            </a:prstGeom>
            <a:noFill/>
            <a:ln w="25400">
              <a:noFill/>
            </a:ln>
          </p:spPr>
          <p:txBody>
            <a:bodyPr wrap="none" anchor="ctr">
              <a:spAutoFit/>
            </a:bodyPr>
            <a:lstStyle/>
            <a:p>
              <a:pPr lvl="0" algn="ctr">
                <a:buClr>
                  <a:srgbClr val="000000"/>
                </a:buClr>
              </a:pPr>
              <a:r>
                <a:rPr lang="en-US" altLang="zh-CN" sz="2800" b="0" i="1">
                  <a:solidFill>
                    <a:srgbClr val="FF0000"/>
                  </a:solidFill>
                  <a:latin typeface="Times New Roman" panose="02020603050405020304" pitchFamily="18" charset="0"/>
                  <a:ea typeface="宋体" panose="02010600030101010101" pitchFamily="2" charset="-122"/>
                </a:rPr>
                <a:t>U</a:t>
              </a:r>
              <a:r>
                <a:rPr lang="en-US" altLang="zh-CN" sz="2800" b="0" baseline="-25000">
                  <a:solidFill>
                    <a:srgbClr val="FF0000"/>
                  </a:solidFill>
                  <a:latin typeface="Times New Roman" panose="02020603050405020304" pitchFamily="18" charset="0"/>
                  <a:ea typeface="宋体" panose="02010600030101010101" pitchFamily="2" charset="-122"/>
                </a:rPr>
                <a:t>S</a:t>
              </a:r>
            </a:p>
          </p:txBody>
        </p:sp>
      </p:grpSp>
      <p:grpSp>
        <p:nvGrpSpPr>
          <p:cNvPr id="98518" name="组合 98517"/>
          <p:cNvGrpSpPr/>
          <p:nvPr/>
        </p:nvGrpSpPr>
        <p:grpSpPr>
          <a:xfrm>
            <a:off x="1655763" y="3788093"/>
            <a:ext cx="5105400" cy="2608262"/>
            <a:chOff x="748" y="164"/>
            <a:chExt cx="3216" cy="1643"/>
          </a:xfrm>
        </p:grpSpPr>
        <p:sp>
          <p:nvSpPr>
            <p:cNvPr id="98519" name="直接连接符 98518"/>
            <p:cNvSpPr/>
            <p:nvPr/>
          </p:nvSpPr>
          <p:spPr>
            <a:xfrm>
              <a:off x="748" y="1480"/>
              <a:ext cx="3085" cy="0"/>
            </a:xfrm>
            <a:prstGeom prst="line">
              <a:avLst/>
            </a:prstGeom>
            <a:ln w="28575" cap="flat" cmpd="sng">
              <a:solidFill>
                <a:schemeClr val="bg1"/>
              </a:solidFill>
              <a:prstDash val="solid"/>
              <a:headEnd type="none" w="med" len="med"/>
              <a:tailEnd type="triangle" w="med" len="med"/>
            </a:ln>
          </p:spPr>
        </p:sp>
        <p:sp>
          <p:nvSpPr>
            <p:cNvPr id="98520" name="直接连接符 98519"/>
            <p:cNvSpPr/>
            <p:nvPr/>
          </p:nvSpPr>
          <p:spPr>
            <a:xfrm flipV="1">
              <a:off x="1655" y="300"/>
              <a:ext cx="19" cy="1379"/>
            </a:xfrm>
            <a:prstGeom prst="line">
              <a:avLst/>
            </a:prstGeom>
            <a:ln w="28575" cap="flat" cmpd="sng">
              <a:solidFill>
                <a:schemeClr val="bg1"/>
              </a:solidFill>
              <a:prstDash val="solid"/>
              <a:headEnd type="none" w="med" len="med"/>
              <a:tailEnd type="triangle" w="med" len="med"/>
            </a:ln>
          </p:spPr>
        </p:sp>
        <p:sp>
          <p:nvSpPr>
            <p:cNvPr id="98521" name="文本框 98520"/>
            <p:cNvSpPr txBox="1"/>
            <p:nvPr/>
          </p:nvSpPr>
          <p:spPr>
            <a:xfrm>
              <a:off x="1701" y="164"/>
              <a:ext cx="295" cy="327"/>
            </a:xfrm>
            <a:prstGeom prst="rect">
              <a:avLst/>
            </a:prstGeom>
            <a:noFill/>
            <a:ln w="28575">
              <a:noFill/>
            </a:ln>
          </p:spPr>
          <p:txBody>
            <a:bodyPr wrap="none" anchor="ctr">
              <a:spAutoFit/>
            </a:bodyPr>
            <a:lstStyle/>
            <a:p>
              <a:pPr lvl="0" algn="ctr">
                <a:buClr>
                  <a:srgbClr val="000000"/>
                </a:buClr>
              </a:pPr>
              <a:r>
                <a:rPr lang="en-US" altLang="zh-CN" sz="2800" b="0" i="1" dirty="0" err="1">
                  <a:solidFill>
                    <a:schemeClr val="bg1"/>
                  </a:solidFill>
                  <a:latin typeface="Times New Roman" panose="02020603050405020304" pitchFamily="18" charset="0"/>
                  <a:ea typeface="宋体" panose="02010600030101010101" pitchFamily="2" charset="-122"/>
                </a:rPr>
                <a:t>u</a:t>
              </a:r>
              <a:r>
                <a:rPr lang="en-US" altLang="zh-CN" sz="2800" b="0" i="1" baseline="-25000" dirty="0" err="1">
                  <a:solidFill>
                    <a:schemeClr val="bg1"/>
                  </a:solidFill>
                  <a:latin typeface="Times New Roman" panose="02020603050405020304" pitchFamily="18" charset="0"/>
                  <a:ea typeface="宋体" panose="02010600030101010101" pitchFamily="2" charset="-122"/>
                </a:rPr>
                <a:t>c</a:t>
              </a:r>
              <a:endParaRPr lang="en-US" altLang="zh-CN" sz="2800" b="0">
                <a:solidFill>
                  <a:schemeClr val="bg1"/>
                </a:solidFill>
                <a:latin typeface="Times New Roman" panose="02020603050405020304" pitchFamily="18" charset="0"/>
                <a:ea typeface="宋体" panose="02010600030101010101" pitchFamily="2" charset="-122"/>
              </a:endParaRPr>
            </a:p>
          </p:txBody>
        </p:sp>
        <p:sp>
          <p:nvSpPr>
            <p:cNvPr id="98522" name="文本框 98521"/>
            <p:cNvSpPr txBox="1"/>
            <p:nvPr/>
          </p:nvSpPr>
          <p:spPr>
            <a:xfrm>
              <a:off x="3786" y="1420"/>
              <a:ext cx="178" cy="327"/>
            </a:xfrm>
            <a:prstGeom prst="rect">
              <a:avLst/>
            </a:prstGeom>
            <a:noFill/>
            <a:ln w="28575">
              <a:noFill/>
            </a:ln>
          </p:spPr>
          <p:txBody>
            <a:bodyPr wrap="none" anchor="ctr">
              <a:spAutoFit/>
            </a:bodyPr>
            <a:lstStyle/>
            <a:p>
              <a:pPr lvl="0" algn="ctr">
                <a:buClr>
                  <a:srgbClr val="000000"/>
                </a:buClr>
              </a:pPr>
              <a:r>
                <a:rPr lang="en-US" altLang="zh-CN" sz="2800" b="0" i="1">
                  <a:solidFill>
                    <a:schemeClr val="bg1"/>
                  </a:solidFill>
                  <a:latin typeface="Times New Roman" panose="02020603050405020304" pitchFamily="18" charset="0"/>
                  <a:ea typeface="宋体" panose="02010600030101010101" pitchFamily="2" charset="-122"/>
                </a:rPr>
                <a:t>t</a:t>
              </a:r>
              <a:endParaRPr lang="en-US" altLang="zh-CN" sz="2800" b="0">
                <a:solidFill>
                  <a:schemeClr val="bg1"/>
                </a:solidFill>
                <a:latin typeface="Times New Roman" panose="02020603050405020304" pitchFamily="18" charset="0"/>
                <a:ea typeface="宋体" panose="02010600030101010101" pitchFamily="2" charset="-122"/>
              </a:endParaRPr>
            </a:p>
          </p:txBody>
        </p:sp>
        <p:sp>
          <p:nvSpPr>
            <p:cNvPr id="98523" name="文本框 98522"/>
            <p:cNvSpPr txBox="1"/>
            <p:nvPr/>
          </p:nvSpPr>
          <p:spPr>
            <a:xfrm>
              <a:off x="1701" y="1480"/>
              <a:ext cx="228" cy="327"/>
            </a:xfrm>
            <a:prstGeom prst="rect">
              <a:avLst/>
            </a:prstGeom>
            <a:noFill/>
            <a:ln w="28575">
              <a:noFill/>
            </a:ln>
          </p:spPr>
          <p:txBody>
            <a:bodyPr wrap="none" anchor="ctr">
              <a:spAutoFit/>
            </a:bodyPr>
            <a:lstStyle/>
            <a:p>
              <a:pPr lvl="0" algn="ctr">
                <a:buClr>
                  <a:srgbClr val="000000"/>
                </a:buClr>
              </a:pPr>
              <a:r>
                <a:rPr lang="en-US" altLang="zh-CN" sz="2800" b="0" dirty="0">
                  <a:solidFill>
                    <a:schemeClr val="bg1"/>
                  </a:solidFill>
                  <a:latin typeface="Times New Roman" panose="02020603050405020304" pitchFamily="18" charset="0"/>
                  <a:ea typeface="宋体" panose="02010600030101010101" pitchFamily="2" charset="-122"/>
                </a:rPr>
                <a:t>0</a:t>
              </a:r>
            </a:p>
          </p:txBody>
        </p:sp>
      </p:grpSp>
      <p:sp>
        <p:nvSpPr>
          <p:cNvPr id="98524" name="直接连接符 98523"/>
          <p:cNvSpPr/>
          <p:nvPr/>
        </p:nvSpPr>
        <p:spPr>
          <a:xfrm>
            <a:off x="2016125" y="5877243"/>
            <a:ext cx="1066800" cy="0"/>
          </a:xfrm>
          <a:prstGeom prst="line">
            <a:avLst/>
          </a:prstGeom>
          <a:ln w="28575" cap="flat" cmpd="sng">
            <a:solidFill>
              <a:srgbClr val="FF00FF"/>
            </a:solidFill>
            <a:prstDash val="solid"/>
            <a:headEnd type="none" w="med" len="med"/>
            <a:tailEnd type="none" w="med" len="med"/>
          </a:ln>
        </p:spPr>
      </p:sp>
      <p:sp>
        <p:nvSpPr>
          <p:cNvPr id="98525" name="文本框 98524"/>
          <p:cNvSpPr txBox="1"/>
          <p:nvPr/>
        </p:nvSpPr>
        <p:spPr>
          <a:xfrm>
            <a:off x="3617595" y="4769485"/>
            <a:ext cx="869950" cy="823913"/>
          </a:xfrm>
          <a:prstGeom prst="rect">
            <a:avLst/>
          </a:prstGeom>
          <a:noFill/>
          <a:ln w="9525">
            <a:noFill/>
          </a:ln>
        </p:spPr>
        <p:txBody>
          <a:bodyPr anchor="ctr">
            <a:spAutoFit/>
          </a:bodyPr>
          <a:lstStyle/>
          <a:p>
            <a:pPr lvl="0" algn="ctr">
              <a:buClr>
                <a:srgbClr val="000000"/>
              </a:buClr>
            </a:pPr>
            <a:r>
              <a:rPr lang="en-US" altLang="zh-CN" sz="4800" b="0">
                <a:solidFill>
                  <a:srgbClr val="FF0000"/>
                </a:solidFill>
                <a:latin typeface="Times New Roman" panose="02020603050405020304" pitchFamily="18" charset="0"/>
                <a:ea typeface="宋体" panose="02010600030101010101" pitchFamily="2" charset="-122"/>
              </a:rPr>
              <a:t>?</a:t>
            </a:r>
          </a:p>
        </p:txBody>
      </p:sp>
      <p:sp>
        <p:nvSpPr>
          <p:cNvPr id="98526" name="任意多边形 98525"/>
          <p:cNvSpPr/>
          <p:nvPr/>
        </p:nvSpPr>
        <p:spPr>
          <a:xfrm>
            <a:off x="3095625" y="4508818"/>
            <a:ext cx="1512888" cy="1344612"/>
          </a:xfrm>
          <a:custGeom>
            <a:avLst/>
            <a:gdLst/>
            <a:ahLst/>
            <a:cxnLst/>
            <a:rect l="0" t="0" r="0" b="0"/>
            <a:pathLst>
              <a:path w="663" h="530">
                <a:moveTo>
                  <a:pt x="0" y="530"/>
                </a:moveTo>
                <a:cubicBezTo>
                  <a:pt x="16" y="488"/>
                  <a:pt x="57" y="349"/>
                  <a:pt x="94" y="276"/>
                </a:cubicBezTo>
                <a:cubicBezTo>
                  <a:pt x="131" y="203"/>
                  <a:pt x="168" y="132"/>
                  <a:pt x="220" y="90"/>
                </a:cubicBezTo>
                <a:cubicBezTo>
                  <a:pt x="272" y="48"/>
                  <a:pt x="349" y="36"/>
                  <a:pt x="409" y="21"/>
                </a:cubicBezTo>
                <a:cubicBezTo>
                  <a:pt x="469" y="6"/>
                  <a:pt x="540" y="6"/>
                  <a:pt x="582" y="3"/>
                </a:cubicBezTo>
                <a:cubicBezTo>
                  <a:pt x="624" y="0"/>
                  <a:pt x="651" y="3"/>
                  <a:pt x="663" y="3"/>
                </a:cubicBezTo>
              </a:path>
            </a:pathLst>
          </a:custGeom>
          <a:noFill/>
          <a:ln w="28575" cap="flat" cmpd="sng">
            <a:solidFill>
              <a:srgbClr val="00FFFF">
                <a:alpha val="100000"/>
              </a:srgbClr>
            </a:solidFill>
            <a:prstDash val="solid"/>
            <a:headEnd type="none" w="med" len="med"/>
            <a:tailEnd type="none" w="med" len="med"/>
          </a:ln>
        </p:spPr>
        <p:txBody>
          <a:bodyPr/>
          <a:lstStyle/>
          <a:p>
            <a:endParaRPr lang="zh-CN" altLang="en-US">
              <a:solidFill>
                <a:schemeClr val="tx1"/>
              </a:solidFill>
            </a:endParaRPr>
          </a:p>
        </p:txBody>
      </p:sp>
      <p:grpSp>
        <p:nvGrpSpPr>
          <p:cNvPr id="98527" name="组合 98526"/>
          <p:cNvGrpSpPr/>
          <p:nvPr/>
        </p:nvGrpSpPr>
        <p:grpSpPr>
          <a:xfrm>
            <a:off x="2088198" y="4867592"/>
            <a:ext cx="4400550" cy="1025525"/>
            <a:chOff x="1020" y="1933"/>
            <a:chExt cx="2772" cy="646"/>
          </a:xfrm>
        </p:grpSpPr>
        <p:sp>
          <p:nvSpPr>
            <p:cNvPr id="98528" name="直接连接符 98527"/>
            <p:cNvSpPr/>
            <p:nvPr/>
          </p:nvSpPr>
          <p:spPr>
            <a:xfrm>
              <a:off x="1020" y="2579"/>
              <a:ext cx="648" cy="0"/>
            </a:xfrm>
            <a:prstGeom prst="line">
              <a:avLst/>
            </a:prstGeom>
            <a:ln w="28575" cap="flat" cmpd="sng">
              <a:solidFill>
                <a:srgbClr val="FF0000"/>
              </a:solidFill>
              <a:prstDash val="solid"/>
              <a:headEnd type="none" w="med" len="med"/>
              <a:tailEnd type="none" w="med" len="med"/>
            </a:ln>
          </p:spPr>
        </p:sp>
        <p:sp>
          <p:nvSpPr>
            <p:cNvPr id="98529" name="直接连接符 98528"/>
            <p:cNvSpPr/>
            <p:nvPr/>
          </p:nvSpPr>
          <p:spPr>
            <a:xfrm>
              <a:off x="2880" y="2568"/>
              <a:ext cx="912" cy="0"/>
            </a:xfrm>
            <a:prstGeom prst="line">
              <a:avLst/>
            </a:prstGeom>
            <a:ln w="28575" cap="flat" cmpd="sng">
              <a:solidFill>
                <a:srgbClr val="FF0000"/>
              </a:solidFill>
              <a:prstDash val="solid"/>
              <a:headEnd type="none" w="med" len="med"/>
              <a:tailEnd type="none" w="med" len="med"/>
            </a:ln>
          </p:spPr>
        </p:sp>
        <p:sp>
          <p:nvSpPr>
            <p:cNvPr id="98530" name="任意多边形 98529"/>
            <p:cNvSpPr/>
            <p:nvPr/>
          </p:nvSpPr>
          <p:spPr>
            <a:xfrm flipV="1">
              <a:off x="1655" y="1933"/>
              <a:ext cx="1225" cy="635"/>
            </a:xfrm>
            <a:custGeom>
              <a:avLst/>
              <a:gdLst/>
              <a:ahLst/>
              <a:cxnLst/>
              <a:rect l="0" t="0" r="0" b="0"/>
              <a:pathLst>
                <a:path w="663" h="530">
                  <a:moveTo>
                    <a:pt x="0" y="530"/>
                  </a:moveTo>
                  <a:cubicBezTo>
                    <a:pt x="16" y="488"/>
                    <a:pt x="57" y="349"/>
                    <a:pt x="94" y="276"/>
                  </a:cubicBezTo>
                  <a:cubicBezTo>
                    <a:pt x="131" y="203"/>
                    <a:pt x="168" y="132"/>
                    <a:pt x="220" y="90"/>
                  </a:cubicBezTo>
                  <a:cubicBezTo>
                    <a:pt x="272" y="48"/>
                    <a:pt x="349" y="36"/>
                    <a:pt x="409" y="21"/>
                  </a:cubicBezTo>
                  <a:cubicBezTo>
                    <a:pt x="469" y="6"/>
                    <a:pt x="540" y="6"/>
                    <a:pt x="582" y="3"/>
                  </a:cubicBezTo>
                  <a:cubicBezTo>
                    <a:pt x="624" y="0"/>
                    <a:pt x="651" y="3"/>
                    <a:pt x="663" y="3"/>
                  </a:cubicBezTo>
                </a:path>
              </a:pathLst>
            </a:custGeom>
            <a:noFill/>
            <a:ln w="28575" cap="flat" cmpd="sng">
              <a:solidFill>
                <a:srgbClr val="FF0000">
                  <a:alpha val="100000"/>
                </a:srgbClr>
              </a:solidFill>
              <a:prstDash val="solid"/>
              <a:headEnd type="none" w="med" len="med"/>
              <a:tailEnd type="none" w="med" len="med"/>
            </a:ln>
          </p:spPr>
          <p:txBody>
            <a:bodyPr/>
            <a:lstStyle/>
            <a:p>
              <a:endParaRPr lang="zh-CN" altLang="en-US">
                <a:solidFill>
                  <a:schemeClr val="tx1"/>
                </a:solidFill>
              </a:endParaRPr>
            </a:p>
          </p:txBody>
        </p:sp>
        <p:sp>
          <p:nvSpPr>
            <p:cNvPr id="98531" name="直接连接符 98530"/>
            <p:cNvSpPr/>
            <p:nvPr/>
          </p:nvSpPr>
          <p:spPr>
            <a:xfrm>
              <a:off x="1655" y="1933"/>
              <a:ext cx="0" cy="635"/>
            </a:xfrm>
            <a:prstGeom prst="line">
              <a:avLst/>
            </a:prstGeom>
            <a:ln w="28575" cap="flat" cmpd="sng">
              <a:solidFill>
                <a:srgbClr val="FF0000"/>
              </a:solidFill>
              <a:prstDash val="solid"/>
              <a:headEnd type="none" w="med" len="med"/>
              <a:tailEnd type="none" w="med" len="med"/>
            </a:ln>
          </p:spPr>
        </p:sp>
        <p:sp>
          <p:nvSpPr>
            <p:cNvPr id="98532" name="直接连接符 98531"/>
            <p:cNvSpPr/>
            <p:nvPr/>
          </p:nvSpPr>
          <p:spPr>
            <a:xfrm flipV="1">
              <a:off x="2109" y="2251"/>
              <a:ext cx="1032" cy="204"/>
            </a:xfrm>
            <a:prstGeom prst="line">
              <a:avLst/>
            </a:prstGeom>
            <a:ln w="28575" cap="flat" cmpd="sng">
              <a:solidFill>
                <a:srgbClr val="FFFFFF"/>
              </a:solidFill>
              <a:prstDash val="dash"/>
              <a:headEnd type="none" w="med" len="med"/>
              <a:tailEnd type="none" w="med" len="med"/>
            </a:ln>
          </p:spPr>
        </p:sp>
        <p:sp>
          <p:nvSpPr>
            <p:cNvPr id="98533" name="文本框 98532"/>
            <p:cNvSpPr txBox="1"/>
            <p:nvPr/>
          </p:nvSpPr>
          <p:spPr>
            <a:xfrm>
              <a:off x="3198" y="2024"/>
              <a:ext cx="178" cy="327"/>
            </a:xfrm>
            <a:prstGeom prst="rect">
              <a:avLst/>
            </a:prstGeom>
            <a:noFill/>
            <a:ln w="9525">
              <a:noFill/>
            </a:ln>
          </p:spPr>
          <p:txBody>
            <a:bodyPr wrap="none" anchor="ctr">
              <a:spAutoFit/>
            </a:bodyPr>
            <a:lstStyle/>
            <a:p>
              <a:pPr lvl="0" algn="ctr">
                <a:buClr>
                  <a:srgbClr val="000000"/>
                </a:buClr>
              </a:pPr>
              <a:r>
                <a:rPr lang="en-US" altLang="zh-CN" sz="2800" b="0" i="1" dirty="0" err="1">
                  <a:solidFill>
                    <a:schemeClr val="bg1"/>
                  </a:solidFill>
                  <a:latin typeface="Times New Roman" panose="02020603050405020304" pitchFamily="18" charset="0"/>
                  <a:ea typeface="宋体" panose="02010600030101010101" pitchFamily="2" charset="-122"/>
                </a:rPr>
                <a:t>i</a:t>
              </a:r>
              <a:endParaRPr lang="en-US" altLang="zh-CN" sz="2800" b="0" i="1" dirty="0">
                <a:solidFill>
                  <a:schemeClr val="bg1"/>
                </a:solidFill>
                <a:latin typeface="Times New Roman" panose="02020603050405020304" pitchFamily="18" charset="0"/>
                <a:ea typeface="宋体" panose="02010600030101010101" pitchFamily="2" charset="-122"/>
              </a:endParaRPr>
            </a:p>
          </p:txBody>
        </p:sp>
      </p:grpSp>
      <p:sp>
        <p:nvSpPr>
          <p:cNvPr id="98535" name="圆角矩形标注 98534" descr="羊皮纸"/>
          <p:cNvSpPr/>
          <p:nvPr/>
        </p:nvSpPr>
        <p:spPr>
          <a:xfrm>
            <a:off x="6229871" y="5809474"/>
            <a:ext cx="2592388" cy="576263"/>
          </a:xfrm>
          <a:prstGeom prst="wedgeRoundRectCallout">
            <a:avLst>
              <a:gd name="adj1" fmla="val -138526"/>
              <a:gd name="adj2" fmla="val -62323"/>
              <a:gd name="adj3" fmla="val 16667"/>
            </a:avLst>
          </a:prstGeom>
          <a:blipFill rotWithShape="1">
            <a:blip r:embed="rId3"/>
          </a:blipFill>
          <a:ln w="9525">
            <a:noFill/>
          </a:ln>
        </p:spPr>
        <p:txBody>
          <a:bodyPr/>
          <a:lstStyle/>
          <a:p>
            <a:pPr lvl="0" algn="ctr"/>
            <a:r>
              <a:rPr lang="zh-CN" altLang="en-US" sz="2800" b="1" dirty="0">
                <a:solidFill>
                  <a:schemeClr val="tx1"/>
                </a:solidFill>
                <a:latin typeface="Arial" panose="020B0604020202020204" pitchFamily="34" charset="0"/>
                <a:ea typeface="楷体_GB2312" pitchFamily="49" charset="-122"/>
              </a:rPr>
              <a:t>有一过渡期</a:t>
            </a:r>
          </a:p>
        </p:txBody>
      </p:sp>
      <p:sp>
        <p:nvSpPr>
          <p:cNvPr id="98" name="标题 1"/>
          <p:cNvSpPr txBox="1">
            <a:spLocks/>
          </p:cNvSpPr>
          <p:nvPr/>
        </p:nvSpPr>
        <p:spPr>
          <a:xfrm>
            <a:off x="755650" y="260350"/>
            <a:ext cx="7848600" cy="720725"/>
          </a:xfrm>
          <a:prstGeom prst="rect">
            <a:avLst/>
          </a:prstGeom>
        </p:spPr>
        <p:txBody>
          <a:bodyPr/>
          <a:lstStyle>
            <a:lvl1pPr algn="l" rtl="0" fontAlgn="base">
              <a:spcBef>
                <a:spcPct val="0"/>
              </a:spcBef>
              <a:spcAft>
                <a:spcPct val="0"/>
              </a:spcAft>
              <a:defRPr sz="3600">
                <a:solidFill>
                  <a:srgbClr val="FF0000"/>
                </a:solidFill>
                <a:latin typeface="+mj-lt"/>
                <a:ea typeface="黑体" panose="02010609060101010101" pitchFamily="49" charset="-122"/>
                <a:cs typeface="+mj-cs"/>
              </a:defRPr>
            </a:lvl1pPr>
            <a:lvl2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lvl="1"/>
            <a:r>
              <a:rPr lang="en-US" altLang="zh-CN" sz="2800" b="1" kern="0" dirty="0" smtClean="0">
                <a:solidFill>
                  <a:schemeClr val="accent2"/>
                </a:solidFill>
              </a:rPr>
              <a:t>3</a:t>
            </a:r>
            <a:r>
              <a:rPr lang="en-US" altLang="zh-CN" sz="2800" b="1" kern="0" dirty="0" smtClean="0">
                <a:solidFill>
                  <a:schemeClr val="accent2"/>
                </a:solidFill>
                <a:hlinkClick r:id="rId4" action="ppaction://hlinksldjump"/>
              </a:rPr>
              <a:t>.1  </a:t>
            </a:r>
            <a:r>
              <a:rPr lang="zh-CN" altLang="zh-CN" sz="2800" b="1" u="sng" kern="0" dirty="0" smtClean="0">
                <a:solidFill>
                  <a:schemeClr val="accent2"/>
                </a:solidFill>
                <a:hlinkClick r:id="rId4" action="ppaction://hlinksldjump"/>
              </a:rPr>
              <a:t>动</a:t>
            </a:r>
            <a:r>
              <a:rPr lang="zh-CN" altLang="zh-CN" sz="2800" b="1" u="sng" kern="0" dirty="0" smtClean="0">
                <a:solidFill>
                  <a:schemeClr val="accent2"/>
                </a:solidFill>
              </a:rPr>
              <a:t>态电路方程</a:t>
            </a:r>
            <a:endParaRPr lang="zh-CN" altLang="en-US" sz="2800" kern="0" dirty="0"/>
          </a:p>
        </p:txBody>
      </p:sp>
      <p:graphicFrame>
        <p:nvGraphicFramePr>
          <p:cNvPr id="11" name="对象 10"/>
          <p:cNvGraphicFramePr>
            <a:graphicFrameLocks noChangeAspect="1"/>
          </p:cNvGraphicFramePr>
          <p:nvPr>
            <p:extLst>
              <p:ext uri="{D42A27DB-BD31-4B8C-83A1-F6EECF244321}">
                <p14:modId xmlns:p14="http://schemas.microsoft.com/office/powerpoint/2010/main" val="2221209203"/>
              </p:ext>
            </p:extLst>
          </p:nvPr>
        </p:nvGraphicFramePr>
        <p:xfrm>
          <a:off x="2257742" y="4397247"/>
          <a:ext cx="583566" cy="904527"/>
        </p:xfrm>
        <a:graphic>
          <a:graphicData uri="http://schemas.openxmlformats.org/presentationml/2006/ole">
            <mc:AlternateContent xmlns:mc="http://schemas.openxmlformats.org/markup-compatibility/2006">
              <mc:Choice xmlns:v="urn:schemas-microsoft-com:vml" Requires="v">
                <p:oleObj spid="_x0000_s3163" name="Equation" r:id="rId5" imgW="253800" imgH="393480" progId="Equation.DSMT4">
                  <p:embed/>
                </p:oleObj>
              </mc:Choice>
              <mc:Fallback>
                <p:oleObj name="Equation" r:id="rId5" imgW="253800" imgH="393480" progId="Equation.DSMT4">
                  <p:embed/>
                  <p:pic>
                    <p:nvPicPr>
                      <p:cNvPr id="0" name=""/>
                      <p:cNvPicPr/>
                      <p:nvPr/>
                    </p:nvPicPr>
                    <p:blipFill>
                      <a:blip r:embed="rId6"/>
                      <a:stretch>
                        <a:fillRect/>
                      </a:stretch>
                    </p:blipFill>
                    <p:spPr>
                      <a:xfrm>
                        <a:off x="2257742" y="4397247"/>
                        <a:ext cx="583566" cy="904527"/>
                      </a:xfrm>
                      <a:prstGeom prst="rect">
                        <a:avLst/>
                      </a:prstGeom>
                      <a:solidFill>
                        <a:schemeClr val="accent1">
                          <a:lumMod val="40000"/>
                          <a:lumOff val="60000"/>
                        </a:scheme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8439"/>
                                        </p:tgtEl>
                                        <p:attrNameLst>
                                          <p:attrName>style.visibility</p:attrName>
                                        </p:attrNameLst>
                                      </p:cBhvr>
                                      <p:to>
                                        <p:strVal val="visible"/>
                                      </p:to>
                                    </p:set>
                                    <p:anim calcmode="lin" valueType="num">
                                      <p:cBhvr additive="base">
                                        <p:cTn id="7" dur="500" fill="hold"/>
                                        <p:tgtEl>
                                          <p:spTgt spid="98439"/>
                                        </p:tgtEl>
                                        <p:attrNameLst>
                                          <p:attrName>ppt_x</p:attrName>
                                        </p:attrNameLst>
                                      </p:cBhvr>
                                      <p:tavLst>
                                        <p:tav tm="0">
                                          <p:val>
                                            <p:strVal val="1+#ppt_w/2"/>
                                          </p:val>
                                        </p:tav>
                                        <p:tav tm="100000">
                                          <p:val>
                                            <p:strVal val="#ppt_x"/>
                                          </p:val>
                                        </p:tav>
                                      </p:tavLst>
                                    </p:anim>
                                    <p:anim calcmode="lin" valueType="num">
                                      <p:cBhvr additive="base">
                                        <p:cTn id="8" dur="500" fill="hold"/>
                                        <p:tgtEl>
                                          <p:spTgt spid="984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98452"/>
                                        </p:tgtEl>
                                        <p:attrNameLst>
                                          <p:attrName>style.visibility</p:attrName>
                                        </p:attrNameLst>
                                      </p:cBhvr>
                                      <p:to>
                                        <p:strVal val="visible"/>
                                      </p:to>
                                    </p:set>
                                    <p:animEffect transition="in" filter="blinds(horizontal)">
                                      <p:cBhvr>
                                        <p:cTn id="13" dur="500"/>
                                        <p:tgtEl>
                                          <p:spTgt spid="9845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8306"/>
                                        </p:tgtEl>
                                        <p:attrNameLst>
                                          <p:attrName>style.visibility</p:attrName>
                                        </p:attrNameLst>
                                      </p:cBhvr>
                                      <p:to>
                                        <p:strVal val="visible"/>
                                      </p:to>
                                    </p:set>
                                    <p:animEffect transition="in" filter="wipe(left)">
                                      <p:cBhvr>
                                        <p:cTn id="18" dur="2000"/>
                                        <p:tgtEl>
                                          <p:spTgt spid="9830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8307"/>
                                        </p:tgtEl>
                                        <p:attrNameLst>
                                          <p:attrName>style.visibility</p:attrName>
                                        </p:attrNameLst>
                                      </p:cBhvr>
                                      <p:to>
                                        <p:strVal val="visible"/>
                                      </p:to>
                                    </p:set>
                                    <p:animEffect transition="in" filter="wipe(left)">
                                      <p:cBhvr>
                                        <p:cTn id="23" dur="3000"/>
                                        <p:tgtEl>
                                          <p:spTgt spid="9830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8482"/>
                                        </p:tgtEl>
                                        <p:attrNameLst>
                                          <p:attrName>style.visibility</p:attrName>
                                        </p:attrNameLst>
                                      </p:cBhvr>
                                      <p:to>
                                        <p:strVal val="visible"/>
                                      </p:to>
                                    </p:set>
                                    <p:animEffect transition="in" filter="blinds(horizontal)">
                                      <p:cBhvr>
                                        <p:cTn id="28" dur="500"/>
                                        <p:tgtEl>
                                          <p:spTgt spid="9848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98373"/>
                                        </p:tgtEl>
                                        <p:attrNameLst>
                                          <p:attrName>style.visibility</p:attrName>
                                        </p:attrNameLst>
                                      </p:cBhvr>
                                      <p:to>
                                        <p:strVal val="visible"/>
                                      </p:to>
                                    </p:set>
                                    <p:anim calcmode="lin" valueType="num">
                                      <p:cBhvr additive="base">
                                        <p:cTn id="33" dur="500" fill="hold"/>
                                        <p:tgtEl>
                                          <p:spTgt spid="98373"/>
                                        </p:tgtEl>
                                        <p:attrNameLst>
                                          <p:attrName>ppt_x</p:attrName>
                                        </p:attrNameLst>
                                      </p:cBhvr>
                                      <p:tavLst>
                                        <p:tav tm="0">
                                          <p:val>
                                            <p:strVal val="1+#ppt_w/2"/>
                                          </p:val>
                                        </p:tav>
                                        <p:tav tm="100000">
                                          <p:val>
                                            <p:strVal val="#ppt_x"/>
                                          </p:val>
                                        </p:tav>
                                      </p:tavLst>
                                    </p:anim>
                                    <p:anim calcmode="lin" valueType="num">
                                      <p:cBhvr additive="base">
                                        <p:cTn id="34" dur="500" fill="hold"/>
                                        <p:tgtEl>
                                          <p:spTgt spid="9837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98507"/>
                                        </p:tgtEl>
                                        <p:attrNameLst>
                                          <p:attrName>style.visibility</p:attrName>
                                        </p:attrNameLst>
                                      </p:cBhvr>
                                      <p:to>
                                        <p:strVal val="visible"/>
                                      </p:to>
                                    </p:set>
                                    <p:animEffect transition="in" filter="wipe(left)">
                                      <p:cBhvr>
                                        <p:cTn id="39" dur="3000"/>
                                        <p:tgtEl>
                                          <p:spTgt spid="98507"/>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98508"/>
                                        </p:tgtEl>
                                        <p:attrNameLst>
                                          <p:attrName>style.visibility</p:attrName>
                                        </p:attrNameLst>
                                      </p:cBhvr>
                                      <p:to>
                                        <p:strVal val="visible"/>
                                      </p:to>
                                    </p:set>
                                    <p:animEffect transition="in" filter="blinds(horizontal)">
                                      <p:cBhvr>
                                        <p:cTn id="44" dur="500"/>
                                        <p:tgtEl>
                                          <p:spTgt spid="98508"/>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98518"/>
                                        </p:tgtEl>
                                        <p:attrNameLst>
                                          <p:attrName>style.visibility</p:attrName>
                                        </p:attrNameLst>
                                      </p:cBhvr>
                                      <p:to>
                                        <p:strVal val="visible"/>
                                      </p:to>
                                    </p:set>
                                    <p:animEffect transition="in" filter="wipe(left)">
                                      <p:cBhvr>
                                        <p:cTn id="48" dur="500"/>
                                        <p:tgtEl>
                                          <p:spTgt spid="98518"/>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98509">
                                            <p:txEl>
                                              <p:pRg st="0" end="0"/>
                                            </p:txEl>
                                          </p:spTgt>
                                        </p:tgtEl>
                                        <p:attrNameLst>
                                          <p:attrName>style.visibility</p:attrName>
                                        </p:attrNameLst>
                                      </p:cBhvr>
                                      <p:to>
                                        <p:strVal val="visible"/>
                                      </p:to>
                                    </p:set>
                                    <p:animEffect transition="in" filter="wipe(left)">
                                      <p:cBhvr>
                                        <p:cTn id="53" dur="500"/>
                                        <p:tgtEl>
                                          <p:spTgt spid="98509">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98524"/>
                                        </p:tgtEl>
                                        <p:attrNameLst>
                                          <p:attrName>style.visibility</p:attrName>
                                        </p:attrNameLst>
                                      </p:cBhvr>
                                      <p:to>
                                        <p:strVal val="visible"/>
                                      </p:to>
                                    </p:set>
                                    <p:animEffect transition="in" filter="dissolve">
                                      <p:cBhvr>
                                        <p:cTn id="58" dur="500"/>
                                        <p:tgtEl>
                                          <p:spTgt spid="98524"/>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98512"/>
                                        </p:tgtEl>
                                        <p:attrNameLst>
                                          <p:attrName>style.visibility</p:attrName>
                                        </p:attrNameLst>
                                      </p:cBhvr>
                                      <p:to>
                                        <p:strVal val="visible"/>
                                      </p:to>
                                    </p:set>
                                    <p:animEffect transition="in" filter="dissolve">
                                      <p:cBhvr>
                                        <p:cTn id="63" dur="500"/>
                                        <p:tgtEl>
                                          <p:spTgt spid="985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98511">
                                            <p:txEl>
                                              <p:pRg st="0" end="0"/>
                                            </p:txEl>
                                          </p:spTgt>
                                        </p:tgtEl>
                                        <p:attrNameLst>
                                          <p:attrName>style.visibility</p:attrName>
                                        </p:attrNameLst>
                                      </p:cBhvr>
                                      <p:to>
                                        <p:strVal val="visible"/>
                                      </p:to>
                                    </p:set>
                                    <p:animEffect transition="in" filter="wipe(left)">
                                      <p:cBhvr>
                                        <p:cTn id="68" dur="500"/>
                                        <p:tgtEl>
                                          <p:spTgt spid="98511">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ntr" presetSubtype="0" fill="hold" nodeType="clickEffect">
                                  <p:stCondLst>
                                    <p:cond delay="0"/>
                                  </p:stCondLst>
                                  <p:childTnLst>
                                    <p:set>
                                      <p:cBhvr>
                                        <p:cTn id="72" dur="1" fill="hold">
                                          <p:stCondLst>
                                            <p:cond delay="0"/>
                                          </p:stCondLst>
                                        </p:cTn>
                                        <p:tgtEl>
                                          <p:spTgt spid="98515"/>
                                        </p:tgtEl>
                                        <p:attrNameLst>
                                          <p:attrName>style.visibility</p:attrName>
                                        </p:attrNameLst>
                                      </p:cBhvr>
                                      <p:to>
                                        <p:strVal val="visible"/>
                                      </p:to>
                                    </p:set>
                                    <p:animEffect transition="in" filter="dissolve">
                                      <p:cBhvr>
                                        <p:cTn id="73" dur="500"/>
                                        <p:tgtEl>
                                          <p:spTgt spid="98515"/>
                                        </p:tgtEl>
                                      </p:cBhvr>
                                    </p:animEffect>
                                  </p:childTnLst>
                                </p:cTn>
                              </p:par>
                            </p:childTnLst>
                          </p:cTn>
                        </p:par>
                      </p:childTnLst>
                    </p:cTn>
                  </p:par>
                  <p:par>
                    <p:cTn id="74" fill="hold">
                      <p:stCondLst>
                        <p:cond delay="indefinite"/>
                      </p:stCondLst>
                      <p:childTnLst>
                        <p:par>
                          <p:cTn id="75" fill="hold">
                            <p:stCondLst>
                              <p:cond delay="0"/>
                            </p:stCondLst>
                            <p:childTnLst>
                              <p:par>
                                <p:cTn id="76" presetID="19" presetClass="entr" presetSubtype="10" fill="hold" grpId="0" nodeType="clickEffect">
                                  <p:stCondLst>
                                    <p:cond delay="0"/>
                                  </p:stCondLst>
                                  <p:childTnLst>
                                    <p:set>
                                      <p:cBhvr>
                                        <p:cTn id="77" dur="1" fill="hold">
                                          <p:stCondLst>
                                            <p:cond delay="0"/>
                                          </p:stCondLst>
                                        </p:cTn>
                                        <p:tgtEl>
                                          <p:spTgt spid="98525"/>
                                        </p:tgtEl>
                                        <p:attrNameLst>
                                          <p:attrName>style.visibility</p:attrName>
                                        </p:attrNameLst>
                                      </p:cBhvr>
                                      <p:to>
                                        <p:strVal val="visible"/>
                                      </p:to>
                                    </p:set>
                                    <p:anim calcmode="lin" valueType="num">
                                      <p:cBhvr>
                                        <p:cTn id="78" dur="3000" fill="hold"/>
                                        <p:tgtEl>
                                          <p:spTgt spid="98525"/>
                                        </p:tgtEl>
                                        <p:attrNameLst>
                                          <p:attrName>ppt_w</p:attrName>
                                        </p:attrNameLst>
                                      </p:cBhvr>
                                      <p:tavLst>
                                        <p:tav tm="0" fmla="#ppt_w*sin(2.5*pi*$)">
                                          <p:val>
                                            <p:fltVal val="0"/>
                                          </p:val>
                                        </p:tav>
                                        <p:tav tm="100000">
                                          <p:val>
                                            <p:fltVal val="1"/>
                                          </p:val>
                                        </p:tav>
                                      </p:tavLst>
                                    </p:anim>
                                    <p:anim calcmode="lin" valueType="num">
                                      <p:cBhvr>
                                        <p:cTn id="79" dur="3000" fill="hold"/>
                                        <p:tgtEl>
                                          <p:spTgt spid="98525"/>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98525"/>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98526"/>
                                        </p:tgtEl>
                                        <p:attrNameLst>
                                          <p:attrName>style.visibility</p:attrName>
                                        </p:attrNameLst>
                                      </p:cBhvr>
                                      <p:to>
                                        <p:strVal val="visible"/>
                                      </p:to>
                                    </p:set>
                                    <p:animEffect transition="in" filter="dissolve">
                                      <p:cBhvr>
                                        <p:cTn id="84" dur="500"/>
                                        <p:tgtEl>
                                          <p:spTgt spid="9852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grpId="0" nodeType="clickEffect">
                                  <p:stCondLst>
                                    <p:cond delay="0"/>
                                  </p:stCondLst>
                                  <p:childTnLst>
                                    <p:set>
                                      <p:cBhvr>
                                        <p:cTn id="88" dur="1" fill="hold">
                                          <p:stCondLst>
                                            <p:cond delay="0"/>
                                          </p:stCondLst>
                                        </p:cTn>
                                        <p:tgtEl>
                                          <p:spTgt spid="98510">
                                            <p:txEl>
                                              <p:pRg st="0" end="0"/>
                                            </p:txEl>
                                          </p:spTgt>
                                        </p:tgtEl>
                                        <p:attrNameLst>
                                          <p:attrName>style.visibility</p:attrName>
                                        </p:attrNameLst>
                                      </p:cBhvr>
                                      <p:to>
                                        <p:strVal val="visible"/>
                                      </p:to>
                                    </p:set>
                                    <p:animEffect transition="in" filter="wipe(left)">
                                      <p:cBhvr>
                                        <p:cTn id="89" dur="500"/>
                                        <p:tgtEl>
                                          <p:spTgt spid="98510">
                                            <p:txEl>
                                              <p:pRg st="0" end="0"/>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nodeType="clickEffect">
                                  <p:stCondLst>
                                    <p:cond delay="0"/>
                                  </p:stCondLst>
                                  <p:childTnLst>
                                    <p:set>
                                      <p:cBhvr>
                                        <p:cTn id="93" dur="1" fill="hold">
                                          <p:stCondLst>
                                            <p:cond delay="0"/>
                                          </p:stCondLst>
                                        </p:cTn>
                                        <p:tgtEl>
                                          <p:spTgt spid="11"/>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20" presetClass="entr" presetSubtype="0" fill="hold" grpId="0" nodeType="clickEffect">
                                  <p:stCondLst>
                                    <p:cond delay="0"/>
                                  </p:stCondLst>
                                  <p:childTnLst>
                                    <p:set>
                                      <p:cBhvr>
                                        <p:cTn id="97" dur="1" fill="hold">
                                          <p:stCondLst>
                                            <p:cond delay="0"/>
                                          </p:stCondLst>
                                        </p:cTn>
                                        <p:tgtEl>
                                          <p:spTgt spid="98535"/>
                                        </p:tgtEl>
                                        <p:attrNameLst>
                                          <p:attrName>style.visibility</p:attrName>
                                        </p:attrNameLst>
                                      </p:cBhvr>
                                      <p:to>
                                        <p:strVal val="visible"/>
                                      </p:to>
                                    </p:set>
                                    <p:animEffect transition="in" filter="wedge">
                                      <p:cBhvr>
                                        <p:cTn id="98" dur="2000"/>
                                        <p:tgtEl>
                                          <p:spTgt spid="9853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98527"/>
                                        </p:tgtEl>
                                        <p:attrNameLst>
                                          <p:attrName>style.visibility</p:attrName>
                                        </p:attrNameLst>
                                      </p:cBhvr>
                                      <p:to>
                                        <p:strVal val="visible"/>
                                      </p:to>
                                    </p:set>
                                    <p:animEffect transition="in" filter="wipe(left)">
                                      <p:cBhvr>
                                        <p:cTn id="103" dur="500"/>
                                        <p:tgtEl>
                                          <p:spTgt spid="985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507" grpId="0"/>
      <p:bldP spid="98307" grpId="0"/>
      <p:bldP spid="98373" grpId="0"/>
      <p:bldP spid="98306" grpId="0"/>
      <p:bldP spid="98439" grpId="0" bldLvl="0" animBg="1"/>
      <p:bldP spid="98509" grpId="0" build="p"/>
      <p:bldP spid="98510" grpId="0" build="p"/>
      <p:bldP spid="98511" grpId="0" build="p"/>
      <p:bldP spid="98525" grpId="0"/>
      <p:bldP spid="98535"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2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293096"/>
            <a:ext cx="1924050" cy="2486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4221" name="Picture 13"/>
          <p:cNvPicPr>
            <a:picLocks noChangeAspect="1" noChangeArrowheads="1"/>
          </p:cNvPicPr>
          <p:nvPr/>
        </p:nvPicPr>
        <p:blipFill rotWithShape="1">
          <a:blip r:embed="rId4">
            <a:extLst>
              <a:ext uri="{28A0092B-C50C-407E-A947-70E740481C1C}">
                <a14:useLocalDpi xmlns:a14="http://schemas.microsoft.com/office/drawing/2010/main" val="0"/>
              </a:ext>
            </a:extLst>
          </a:blip>
          <a:srcRect l="-1" r="40258" b="16775"/>
          <a:stretch/>
        </p:blipFill>
        <p:spPr bwMode="auto">
          <a:xfrm>
            <a:off x="14378" y="1805427"/>
            <a:ext cx="4233585" cy="2923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nvSpPr>
        <p:spPr>
          <a:xfrm>
            <a:off x="251520" y="1124745"/>
            <a:ext cx="7992888" cy="830997"/>
          </a:xfrm>
          <a:prstGeom prst="rect">
            <a:avLst/>
          </a:prstGeom>
        </p:spPr>
        <p:txBody>
          <a:bodyPr wrap="square">
            <a:spAutoFit/>
          </a:bodyPr>
          <a:lstStyle/>
          <a:p>
            <a:r>
              <a:rPr lang="zh-CN" altLang="en-US" dirty="0"/>
              <a:t>例</a:t>
            </a:r>
            <a:r>
              <a:rPr lang="en-US" altLang="zh-CN" dirty="0"/>
              <a:t>3-7  </a:t>
            </a:r>
            <a:r>
              <a:rPr lang="zh-CN" altLang="en-US" dirty="0"/>
              <a:t>图</a:t>
            </a:r>
            <a:r>
              <a:rPr lang="en-US" altLang="zh-CN" dirty="0"/>
              <a:t>3-18</a:t>
            </a:r>
            <a:r>
              <a:rPr lang="zh-CN" altLang="en-US" dirty="0"/>
              <a:t>（</a:t>
            </a:r>
            <a:r>
              <a:rPr lang="en-US" altLang="zh-CN" dirty="0"/>
              <a:t>a</a:t>
            </a:r>
            <a:r>
              <a:rPr lang="zh-CN" altLang="en-US" dirty="0"/>
              <a:t>）所示电路， 时开关由</a:t>
            </a:r>
            <a:r>
              <a:rPr lang="en-US" altLang="zh-CN" dirty="0"/>
              <a:t>a</a:t>
            </a:r>
            <a:r>
              <a:rPr lang="zh-CN" altLang="en-US" dirty="0"/>
              <a:t>投向</a:t>
            </a:r>
            <a:r>
              <a:rPr lang="en-US" altLang="zh-CN" dirty="0"/>
              <a:t>b</a:t>
            </a:r>
            <a:r>
              <a:rPr lang="zh-CN" altLang="en-US" dirty="0"/>
              <a:t>，求 </a:t>
            </a:r>
            <a:r>
              <a:rPr lang="en-US" altLang="zh-CN" dirty="0"/>
              <a:t>(t)</a:t>
            </a:r>
            <a:r>
              <a:rPr lang="zh-CN" altLang="en-US" dirty="0"/>
              <a:t>。假定换路前电路处于稳态。</a:t>
            </a:r>
          </a:p>
        </p:txBody>
      </p:sp>
      <p:sp>
        <p:nvSpPr>
          <p:cNvPr id="13"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矩形 14"/>
          <p:cNvSpPr/>
          <p:nvPr/>
        </p:nvSpPr>
        <p:spPr>
          <a:xfrm>
            <a:off x="4788024" y="2204864"/>
            <a:ext cx="1107996" cy="461665"/>
          </a:xfrm>
          <a:prstGeom prst="rect">
            <a:avLst/>
          </a:prstGeom>
        </p:spPr>
        <p:txBody>
          <a:bodyPr wrap="none">
            <a:spAutoFit/>
          </a:bodyPr>
          <a:lstStyle/>
          <a:p>
            <a:r>
              <a:rPr lang="zh-CN" altLang="zh-CN" dirty="0"/>
              <a:t>换路前</a:t>
            </a:r>
            <a:endParaRPr lang="zh-CN" altLang="en-US" dirty="0"/>
          </a:p>
        </p:txBody>
      </p:sp>
      <p:sp>
        <p:nvSpPr>
          <p:cNvPr id="16"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3190639802"/>
              </p:ext>
            </p:extLst>
          </p:nvPr>
        </p:nvGraphicFramePr>
        <p:xfrm>
          <a:off x="5220072" y="2666529"/>
          <a:ext cx="2914199" cy="505770"/>
        </p:xfrm>
        <a:graphic>
          <a:graphicData uri="http://schemas.openxmlformats.org/presentationml/2006/ole">
            <mc:AlternateContent xmlns:mc="http://schemas.openxmlformats.org/markup-compatibility/2006">
              <mc:Choice xmlns:v="urn:schemas-microsoft-com:vml" Requires="v">
                <p:oleObj spid="_x0000_s94316" name="Equation" r:id="rId5" imgW="1155700" imgH="203200" progId="Equation.DSMT4">
                  <p:embed/>
                </p:oleObj>
              </mc:Choice>
              <mc:Fallback>
                <p:oleObj name="Equation" r:id="rId5" imgW="1155700" imgH="203200" progId="Equation.DSMT4">
                  <p:embed/>
                  <p:pic>
                    <p:nvPicPr>
                      <p:cNvPr id="0" name="Picture 12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20072" y="2666529"/>
                        <a:ext cx="2914199" cy="505770"/>
                      </a:xfrm>
                      <a:prstGeom prst="rect">
                        <a:avLst/>
                      </a:prstGeom>
                      <a:noFill/>
                    </p:spPr>
                  </p:pic>
                </p:oleObj>
              </mc:Fallback>
            </mc:AlternateContent>
          </a:graphicData>
        </a:graphic>
      </p:graphicFrame>
      <p:sp>
        <p:nvSpPr>
          <p:cNvPr id="18" name="矩形 17"/>
          <p:cNvSpPr/>
          <p:nvPr/>
        </p:nvSpPr>
        <p:spPr>
          <a:xfrm>
            <a:off x="4788024" y="3301325"/>
            <a:ext cx="4262705" cy="461665"/>
          </a:xfrm>
          <a:prstGeom prst="rect">
            <a:avLst/>
          </a:prstGeom>
        </p:spPr>
        <p:txBody>
          <a:bodyPr wrap="none">
            <a:spAutoFit/>
          </a:bodyPr>
          <a:lstStyle/>
          <a:p>
            <a:r>
              <a:rPr lang="zh-CN" altLang="zh-CN" dirty="0"/>
              <a:t>换路</a:t>
            </a:r>
            <a:r>
              <a:rPr lang="zh-CN" altLang="zh-CN" dirty="0" smtClean="0"/>
              <a:t>后</a:t>
            </a:r>
            <a:r>
              <a:rPr lang="en-US" altLang="zh-CN" dirty="0" smtClean="0"/>
              <a:t>,</a:t>
            </a:r>
            <a:r>
              <a:rPr lang="zh-CN" altLang="en-US" dirty="0" smtClean="0"/>
              <a:t>先用戴维宁等效再计算</a:t>
            </a:r>
            <a:endParaRPr lang="zh-CN" altLang="en-US" dirty="0"/>
          </a:p>
        </p:txBody>
      </p:sp>
      <p:sp>
        <p:nvSpPr>
          <p:cNvPr id="19"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 name="对象 19"/>
          <p:cNvGraphicFramePr>
            <a:graphicFrameLocks noChangeAspect="1"/>
          </p:cNvGraphicFramePr>
          <p:nvPr>
            <p:extLst>
              <p:ext uri="{D42A27DB-BD31-4B8C-83A1-F6EECF244321}">
                <p14:modId xmlns:p14="http://schemas.microsoft.com/office/powerpoint/2010/main" val="1756392101"/>
              </p:ext>
            </p:extLst>
          </p:nvPr>
        </p:nvGraphicFramePr>
        <p:xfrm>
          <a:off x="4550590" y="3907998"/>
          <a:ext cx="4305316" cy="821117"/>
        </p:xfrm>
        <a:graphic>
          <a:graphicData uri="http://schemas.openxmlformats.org/presentationml/2006/ole">
            <mc:AlternateContent xmlns:mc="http://schemas.openxmlformats.org/markup-compatibility/2006">
              <mc:Choice xmlns:v="urn:schemas-microsoft-com:vml" Requires="v">
                <p:oleObj spid="_x0000_s94317" name="Equation" r:id="rId7" imgW="1853396" imgH="355446" progId="Equation.DSMT4">
                  <p:embed/>
                </p:oleObj>
              </mc:Choice>
              <mc:Fallback>
                <p:oleObj name="Equation" r:id="rId7" imgW="1853396" imgH="355446" progId="Equation.DSMT4">
                  <p:embed/>
                  <p:pic>
                    <p:nvPicPr>
                      <p:cNvPr id="0" name="Picture 12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50590" y="3907998"/>
                        <a:ext cx="4305316" cy="821117"/>
                      </a:xfrm>
                      <a:prstGeom prst="rect">
                        <a:avLst/>
                      </a:prstGeom>
                      <a:noFill/>
                    </p:spPr>
                  </p:pic>
                </p:oleObj>
              </mc:Fallback>
            </mc:AlternateContent>
          </a:graphicData>
        </a:graphic>
      </p:graphicFrame>
      <p:sp>
        <p:nvSpPr>
          <p:cNvPr id="21"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1510727601"/>
              </p:ext>
            </p:extLst>
          </p:nvPr>
        </p:nvGraphicFramePr>
        <p:xfrm>
          <a:off x="3635896" y="4941168"/>
          <a:ext cx="5233212" cy="709588"/>
        </p:xfrm>
        <a:graphic>
          <a:graphicData uri="http://schemas.openxmlformats.org/presentationml/2006/ole">
            <mc:AlternateContent xmlns:mc="http://schemas.openxmlformats.org/markup-compatibility/2006">
              <mc:Choice xmlns:v="urn:schemas-microsoft-com:vml" Requires="v">
                <p:oleObj spid="_x0000_s94318" name="Equation" r:id="rId9" imgW="2247900" imgH="304800" progId="Equation.DSMT4">
                  <p:embed/>
                </p:oleObj>
              </mc:Choice>
              <mc:Fallback>
                <p:oleObj name="Equation" r:id="rId9" imgW="2247900" imgH="304800" progId="Equation.DSMT4">
                  <p:embed/>
                  <p:pic>
                    <p:nvPicPr>
                      <p:cNvPr id="0" name="Picture 12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35896" y="4941168"/>
                        <a:ext cx="5233212" cy="709588"/>
                      </a:xfrm>
                      <a:prstGeom prst="rect">
                        <a:avLst/>
                      </a:prstGeom>
                      <a:noFill/>
                    </p:spPr>
                  </p:pic>
                </p:oleObj>
              </mc:Fallback>
            </mc:AlternateContent>
          </a:graphicData>
        </a:graphic>
      </p:graphicFrame>
      <p:sp>
        <p:nvSpPr>
          <p:cNvPr id="25" name="Rectangle 5"/>
          <p:cNvSpPr/>
          <p:nvPr/>
        </p:nvSpPr>
        <p:spPr>
          <a:xfrm>
            <a:off x="611560" y="260350"/>
            <a:ext cx="61928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3.5 .1 </a:t>
            </a:r>
            <a:r>
              <a:rPr lang="zh-CN" altLang="en-US" sz="3600" dirty="0">
                <a:solidFill>
                  <a:srgbClr val="FF0000"/>
                </a:solidFill>
                <a:latin typeface="Times New Roman" panose="02020603050405020304" pitchFamily="18" charset="0"/>
                <a:ea typeface="黑体" panose="02010609060101010101" pitchFamily="49" charset="-122"/>
              </a:rPr>
              <a:t>一</a:t>
            </a:r>
            <a:r>
              <a:rPr lang="zh-CN" altLang="en-US" sz="3600" dirty="0" smtClean="0">
                <a:solidFill>
                  <a:srgbClr val="FF0000"/>
                </a:solidFill>
                <a:latin typeface="Times New Roman" panose="02020603050405020304" pitchFamily="18" charset="0"/>
                <a:ea typeface="黑体" panose="02010609060101010101" pitchFamily="49" charset="-122"/>
              </a:rPr>
              <a:t>阶</a:t>
            </a:r>
            <a:r>
              <a:rPr lang="en-US" altLang="zh-CN" sz="3600" dirty="0" smtClean="0">
                <a:solidFill>
                  <a:srgbClr val="FF0000"/>
                </a:solidFill>
                <a:latin typeface="Times New Roman" panose="02020603050405020304" pitchFamily="18" charset="0"/>
                <a:ea typeface="黑体" panose="02010609060101010101" pitchFamily="49" charset="-122"/>
              </a:rPr>
              <a:t>RC</a:t>
            </a:r>
            <a:r>
              <a:rPr lang="zh-CN" altLang="en-US" sz="3600" dirty="0" smtClean="0">
                <a:solidFill>
                  <a:srgbClr val="FF0000"/>
                </a:solidFill>
                <a:latin typeface="Times New Roman" panose="02020603050405020304" pitchFamily="18" charset="0"/>
                <a:ea typeface="黑体" panose="02010609060101010101" pitchFamily="49" charset="-122"/>
              </a:rPr>
              <a:t>电路</a:t>
            </a:r>
            <a:r>
              <a:rPr lang="zh-CN" altLang="en-US" sz="3600" dirty="0">
                <a:solidFill>
                  <a:srgbClr val="FF0000"/>
                </a:solidFill>
                <a:latin typeface="Times New Roman" panose="02020603050405020304" pitchFamily="18" charset="0"/>
                <a:ea typeface="黑体" panose="02010609060101010101" pitchFamily="49" charset="-122"/>
              </a:rPr>
              <a:t>的完全响应</a:t>
            </a:r>
          </a:p>
        </p:txBody>
      </p:sp>
    </p:spTree>
    <p:extLst>
      <p:ext uri="{BB962C8B-B14F-4D97-AF65-F5344CB8AC3E}">
        <p14:creationId xmlns:p14="http://schemas.microsoft.com/office/powerpoint/2010/main" val="3278955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42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42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25" name="Picture 2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48" y="1621500"/>
            <a:ext cx="3633441" cy="28389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5" name="Rectangle 2"/>
          <p:cNvSpPr>
            <a:spLocks noGrp="1"/>
          </p:cNvSpPr>
          <p:nvPr>
            <p:ph type="title"/>
          </p:nvPr>
        </p:nvSpPr>
        <p:spPr/>
        <p:txBody>
          <a:bodyPr vert="horz" wrap="square" lIns="91440" tIns="45720" rIns="91440" bIns="45720" anchor="ctr"/>
          <a:lstStyle/>
          <a:p>
            <a:pPr eaLnBrk="1" hangingPunct="1"/>
            <a:r>
              <a:rPr lang="en-US" altLang="zh-CN" dirty="0" smtClean="0"/>
              <a:t>3.5 .2  </a:t>
            </a:r>
            <a:r>
              <a:rPr lang="zh-CN" altLang="en-US" dirty="0"/>
              <a:t>一</a:t>
            </a:r>
            <a:r>
              <a:rPr lang="zh-CN" altLang="en-US" dirty="0" smtClean="0"/>
              <a:t>阶</a:t>
            </a:r>
            <a:r>
              <a:rPr lang="en-US" altLang="zh-CN" dirty="0" smtClean="0"/>
              <a:t>RL</a:t>
            </a:r>
            <a:r>
              <a:rPr lang="zh-CN" altLang="en-US" dirty="0" smtClean="0"/>
              <a:t>电路的全</a:t>
            </a:r>
            <a:r>
              <a:rPr lang="zh-CN" altLang="en-US" dirty="0"/>
              <a:t>响应</a:t>
            </a:r>
          </a:p>
        </p:txBody>
      </p:sp>
      <p:sp>
        <p:nvSpPr>
          <p:cNvPr id="61446"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70</a:t>
            </a:fld>
            <a:endParaRPr lang="zh-CN" altLang="en-US" sz="1600" b="1" dirty="0">
              <a:solidFill>
                <a:srgbClr val="FFFF00"/>
              </a:solidFill>
              <a:ea typeface="宋体" panose="02010600030101010101" pitchFamily="2" charset="-122"/>
            </a:endParaRPr>
          </a:p>
        </p:txBody>
      </p:sp>
      <p:sp>
        <p:nvSpPr>
          <p:cNvPr id="413702" name="Text Box 6"/>
          <p:cNvSpPr txBox="1"/>
          <p:nvPr/>
        </p:nvSpPr>
        <p:spPr>
          <a:xfrm>
            <a:off x="4477657" y="2812378"/>
            <a:ext cx="14033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时间常数</a:t>
            </a:r>
          </a:p>
        </p:txBody>
      </p:sp>
      <p:graphicFrame>
        <p:nvGraphicFramePr>
          <p:cNvPr id="413703" name="Object 7"/>
          <p:cNvGraphicFramePr/>
          <p:nvPr>
            <p:extLst>
              <p:ext uri="{D42A27DB-BD31-4B8C-83A1-F6EECF244321}">
                <p14:modId xmlns:p14="http://schemas.microsoft.com/office/powerpoint/2010/main" val="3332719526"/>
              </p:ext>
            </p:extLst>
          </p:nvPr>
        </p:nvGraphicFramePr>
        <p:xfrm>
          <a:off x="5881007" y="2848914"/>
          <a:ext cx="950042" cy="540837"/>
        </p:xfrm>
        <a:graphic>
          <a:graphicData uri="http://schemas.openxmlformats.org/presentationml/2006/ole">
            <mc:AlternateContent xmlns:mc="http://schemas.openxmlformats.org/markup-compatibility/2006">
              <mc:Choice xmlns:v="urn:schemas-microsoft-com:vml" Requires="v">
                <p:oleObj spid="_x0000_s60768" name="Equation" r:id="rId4" imgW="418465" imgH="405765" progId="Equation.DSMT4">
                  <p:embed/>
                </p:oleObj>
              </mc:Choice>
              <mc:Fallback>
                <p:oleObj name="Equation" r:id="rId4" imgW="418465" imgH="405765" progId="Equation.DSMT4">
                  <p:embed/>
                  <p:pic>
                    <p:nvPicPr>
                      <p:cNvPr id="0" name="图片 3310"/>
                      <p:cNvPicPr/>
                      <p:nvPr/>
                    </p:nvPicPr>
                    <p:blipFill>
                      <a:blip r:embed="rId5"/>
                      <a:stretch>
                        <a:fillRect/>
                      </a:stretch>
                    </p:blipFill>
                    <p:spPr>
                      <a:xfrm>
                        <a:off x="5881007" y="2848914"/>
                        <a:ext cx="950042" cy="540837"/>
                      </a:xfrm>
                      <a:prstGeom prst="rect">
                        <a:avLst/>
                      </a:prstGeom>
                      <a:noFill/>
                      <a:ln w="38100">
                        <a:noFill/>
                        <a:miter/>
                      </a:ln>
                    </p:spPr>
                  </p:pic>
                </p:oleObj>
              </mc:Fallback>
            </mc:AlternateContent>
          </a:graphicData>
        </a:graphic>
      </p:graphicFrame>
      <p:sp>
        <p:nvSpPr>
          <p:cNvPr id="2" name="矩形 1"/>
          <p:cNvSpPr/>
          <p:nvPr/>
        </p:nvSpPr>
        <p:spPr>
          <a:xfrm>
            <a:off x="395536" y="980729"/>
            <a:ext cx="8352928" cy="864096"/>
          </a:xfrm>
          <a:prstGeom prst="rect">
            <a:avLst/>
          </a:prstGeom>
        </p:spPr>
        <p:txBody>
          <a:bodyPr wrap="square">
            <a:spAutoFit/>
          </a:bodyPr>
          <a:lstStyle/>
          <a:p>
            <a:r>
              <a:rPr lang="zh-CN" altLang="en-US" dirty="0"/>
              <a:t>图</a:t>
            </a:r>
            <a:r>
              <a:rPr lang="en-US" altLang="zh-CN" dirty="0"/>
              <a:t>3-19</a:t>
            </a:r>
            <a:r>
              <a:rPr lang="zh-CN" altLang="en-US" dirty="0"/>
              <a:t>所示的一阶</a:t>
            </a:r>
            <a:r>
              <a:rPr lang="en-US" altLang="zh-CN" dirty="0"/>
              <a:t>RL</a:t>
            </a:r>
            <a:r>
              <a:rPr lang="zh-CN" altLang="en-US" dirty="0"/>
              <a:t>电路，在开关切换前已处于稳态，</a:t>
            </a:r>
            <a:r>
              <a:rPr lang="zh-CN" altLang="en-US" dirty="0" smtClean="0"/>
              <a:t>即</a:t>
            </a:r>
            <a:r>
              <a:rPr lang="en-US" altLang="zh-CN" dirty="0" smtClean="0"/>
              <a:t>t=0</a:t>
            </a:r>
            <a:r>
              <a:rPr lang="zh-CN" altLang="en-US" dirty="0" smtClean="0"/>
              <a:t> </a:t>
            </a:r>
            <a:r>
              <a:rPr lang="zh-CN" altLang="en-US" dirty="0"/>
              <a:t>时开关由</a:t>
            </a:r>
            <a:r>
              <a:rPr lang="en-US" altLang="zh-CN" dirty="0"/>
              <a:t>1</a:t>
            </a:r>
            <a:r>
              <a:rPr lang="zh-CN" altLang="en-US" dirty="0"/>
              <a:t>投向</a:t>
            </a:r>
            <a:r>
              <a:rPr lang="en-US" altLang="zh-CN" dirty="0"/>
              <a:t>2</a:t>
            </a:r>
            <a:endParaRPr lang="zh-CN" altLang="en-US" dirty="0"/>
          </a:p>
        </p:txBody>
      </p:sp>
      <p:sp>
        <p:nvSpPr>
          <p:cNvPr id="3" name="Rectangle 18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128878188"/>
              </p:ext>
            </p:extLst>
          </p:nvPr>
        </p:nvGraphicFramePr>
        <p:xfrm>
          <a:off x="5606696" y="1412777"/>
          <a:ext cx="2228458" cy="864096"/>
        </p:xfrm>
        <a:graphic>
          <a:graphicData uri="http://schemas.openxmlformats.org/presentationml/2006/ole">
            <mc:AlternateContent xmlns:mc="http://schemas.openxmlformats.org/markup-compatibility/2006">
              <mc:Choice xmlns:v="urn:schemas-microsoft-com:vml" Requires="v">
                <p:oleObj spid="_x0000_s60769" name="Equation" r:id="rId6" imgW="926698" imgH="355446" progId="Equation.DSMT4">
                  <p:embed/>
                </p:oleObj>
              </mc:Choice>
              <mc:Fallback>
                <p:oleObj name="Equation" r:id="rId6" imgW="926698" imgH="355446" progId="Equation.DSMT4">
                  <p:embed/>
                  <p:pic>
                    <p:nvPicPr>
                      <p:cNvPr id="0" name="Object 18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06696" y="1412777"/>
                        <a:ext cx="2228458" cy="864096"/>
                      </a:xfrm>
                      <a:prstGeom prst="rect">
                        <a:avLst/>
                      </a:prstGeom>
                      <a:noFill/>
                    </p:spPr>
                  </p:pic>
                </p:oleObj>
              </mc:Fallback>
            </mc:AlternateContent>
          </a:graphicData>
        </a:graphic>
      </p:graphicFrame>
      <p:sp>
        <p:nvSpPr>
          <p:cNvPr id="5" name="Rectangle 183"/>
          <p:cNvSpPr>
            <a:spLocks noChangeArrowheads="1"/>
          </p:cNvSpPr>
          <p:nvPr/>
        </p:nvSpPr>
        <p:spPr bwMode="auto">
          <a:xfrm>
            <a:off x="0" y="361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4355976" y="1609892"/>
            <a:ext cx="1107996" cy="461665"/>
          </a:xfrm>
          <a:prstGeom prst="rect">
            <a:avLst/>
          </a:prstGeom>
        </p:spPr>
        <p:txBody>
          <a:bodyPr wrap="none">
            <a:spAutoFit/>
          </a:bodyPr>
          <a:lstStyle/>
          <a:p>
            <a:r>
              <a:rPr lang="zh-CN" altLang="en-US" dirty="0" smtClean="0">
                <a:solidFill>
                  <a:schemeClr val="accent2"/>
                </a:solidFill>
              </a:rPr>
              <a:t>换</a:t>
            </a:r>
            <a:r>
              <a:rPr lang="zh-CN" altLang="en-US" dirty="0">
                <a:solidFill>
                  <a:schemeClr val="accent2"/>
                </a:solidFill>
              </a:rPr>
              <a:t>路</a:t>
            </a:r>
            <a:r>
              <a:rPr lang="zh-CN" altLang="en-US" dirty="0" smtClean="0">
                <a:solidFill>
                  <a:schemeClr val="accent2"/>
                </a:solidFill>
              </a:rPr>
              <a:t>前</a:t>
            </a:r>
            <a:endParaRPr lang="zh-CN" altLang="en-US" dirty="0">
              <a:solidFill>
                <a:schemeClr val="accent2"/>
              </a:solidFill>
            </a:endParaRPr>
          </a:p>
        </p:txBody>
      </p:sp>
      <p:sp>
        <p:nvSpPr>
          <p:cNvPr id="14" name="矩形 13"/>
          <p:cNvSpPr/>
          <p:nvPr/>
        </p:nvSpPr>
        <p:spPr>
          <a:xfrm>
            <a:off x="4400713" y="2096600"/>
            <a:ext cx="1107996" cy="461665"/>
          </a:xfrm>
          <a:prstGeom prst="rect">
            <a:avLst/>
          </a:prstGeom>
        </p:spPr>
        <p:txBody>
          <a:bodyPr wrap="none">
            <a:spAutoFit/>
          </a:bodyPr>
          <a:lstStyle/>
          <a:p>
            <a:r>
              <a:rPr lang="zh-CN" altLang="en-US" dirty="0" smtClean="0">
                <a:solidFill>
                  <a:schemeClr val="accent2"/>
                </a:solidFill>
              </a:rPr>
              <a:t>换路后</a:t>
            </a:r>
            <a:endParaRPr lang="zh-CN" altLang="en-US" dirty="0">
              <a:solidFill>
                <a:schemeClr val="accent2"/>
              </a:solidFill>
            </a:endParaRPr>
          </a:p>
        </p:txBody>
      </p:sp>
      <p:sp>
        <p:nvSpPr>
          <p:cNvPr id="7" name="Rectangle 18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286435798"/>
              </p:ext>
            </p:extLst>
          </p:nvPr>
        </p:nvGraphicFramePr>
        <p:xfrm>
          <a:off x="5463972" y="2100700"/>
          <a:ext cx="3552522" cy="759788"/>
        </p:xfrm>
        <a:graphic>
          <a:graphicData uri="http://schemas.openxmlformats.org/presentationml/2006/ole">
            <mc:AlternateContent xmlns:mc="http://schemas.openxmlformats.org/markup-compatibility/2006">
              <mc:Choice xmlns:v="urn:schemas-microsoft-com:vml" Requires="v">
                <p:oleObj spid="_x0000_s60770" name="Equation" r:id="rId8" imgW="1651000" imgH="355600" progId="Equation.DSMT4">
                  <p:embed/>
                </p:oleObj>
              </mc:Choice>
              <mc:Fallback>
                <p:oleObj name="Equation" r:id="rId8" imgW="1651000" imgH="355600" progId="Equation.DSMT4">
                  <p:embed/>
                  <p:pic>
                    <p:nvPicPr>
                      <p:cNvPr id="0" name="Object 18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63972" y="2100700"/>
                        <a:ext cx="3552522" cy="759788"/>
                      </a:xfrm>
                      <a:prstGeom prst="rect">
                        <a:avLst/>
                      </a:prstGeom>
                      <a:noFill/>
                    </p:spPr>
                  </p:pic>
                </p:oleObj>
              </mc:Fallback>
            </mc:AlternateContent>
          </a:graphicData>
        </a:graphic>
      </p:graphicFrame>
      <p:sp>
        <p:nvSpPr>
          <p:cNvPr id="9" name="Rectangle 18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Rectangle 188"/>
          <p:cNvSpPr>
            <a:spLocks noChangeArrowheads="1"/>
          </p:cNvSpPr>
          <p:nvPr/>
        </p:nvSpPr>
        <p:spPr bwMode="auto">
          <a:xfrm>
            <a:off x="0" y="381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190"/>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449263604"/>
              </p:ext>
            </p:extLst>
          </p:nvPr>
        </p:nvGraphicFramePr>
        <p:xfrm>
          <a:off x="4725955" y="3269578"/>
          <a:ext cx="3878501" cy="861889"/>
        </p:xfrm>
        <a:graphic>
          <a:graphicData uri="http://schemas.openxmlformats.org/presentationml/2006/ole">
            <mc:AlternateContent xmlns:mc="http://schemas.openxmlformats.org/markup-compatibility/2006">
              <mc:Choice xmlns:v="urn:schemas-microsoft-com:vml" Requires="v">
                <p:oleObj spid="_x0000_s60771" name="Equation" r:id="rId10" imgW="1714500" imgH="381000" progId="Equation.DSMT4">
                  <p:embed/>
                </p:oleObj>
              </mc:Choice>
              <mc:Fallback>
                <p:oleObj name="Equation" r:id="rId10" imgW="1714500" imgH="381000" progId="Equation.DSMT4">
                  <p:embed/>
                  <p:pic>
                    <p:nvPicPr>
                      <p:cNvPr id="0" name="Object 18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25955" y="3269578"/>
                        <a:ext cx="3878501" cy="861889"/>
                      </a:xfrm>
                      <a:prstGeom prst="rect">
                        <a:avLst/>
                      </a:prstGeom>
                      <a:noFill/>
                    </p:spPr>
                  </p:pic>
                </p:oleObj>
              </mc:Fallback>
            </mc:AlternateContent>
          </a:graphicData>
        </a:graphic>
      </p:graphicFrame>
      <p:sp>
        <p:nvSpPr>
          <p:cNvPr id="15" name="Rectangle 191"/>
          <p:cNvSpPr>
            <a:spLocks noChangeArrowheads="1"/>
          </p:cNvSpPr>
          <p:nvPr/>
        </p:nvSpPr>
        <p:spPr bwMode="auto">
          <a:xfrm>
            <a:off x="15240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6" name="矩形 15"/>
          <p:cNvSpPr/>
          <p:nvPr/>
        </p:nvSpPr>
        <p:spPr>
          <a:xfrm>
            <a:off x="6927636" y="2821282"/>
            <a:ext cx="2031325" cy="461665"/>
          </a:xfrm>
          <a:prstGeom prst="rect">
            <a:avLst/>
          </a:prstGeom>
        </p:spPr>
        <p:txBody>
          <a:bodyPr wrap="none">
            <a:spAutoFit/>
          </a:bodyPr>
          <a:lstStyle/>
          <a:p>
            <a:r>
              <a:rPr lang="zh-CN" altLang="zh-CN" dirty="0">
                <a:solidFill>
                  <a:schemeClr val="accent2"/>
                </a:solidFill>
              </a:rPr>
              <a:t>方程的通解为</a:t>
            </a:r>
            <a:endParaRPr lang="zh-CN" altLang="en-US" dirty="0">
              <a:solidFill>
                <a:schemeClr val="accent2"/>
              </a:solidFill>
            </a:endParaRPr>
          </a:p>
        </p:txBody>
      </p:sp>
      <p:sp>
        <p:nvSpPr>
          <p:cNvPr id="17" name="Rectangle 193"/>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8" name="对象 17"/>
          <p:cNvGraphicFramePr>
            <a:graphicFrameLocks noChangeAspect="1"/>
          </p:cNvGraphicFramePr>
          <p:nvPr>
            <p:extLst>
              <p:ext uri="{D42A27DB-BD31-4B8C-83A1-F6EECF244321}">
                <p14:modId xmlns:p14="http://schemas.microsoft.com/office/powerpoint/2010/main" val="2856575932"/>
              </p:ext>
            </p:extLst>
          </p:nvPr>
        </p:nvGraphicFramePr>
        <p:xfrm>
          <a:off x="2760191" y="4263301"/>
          <a:ext cx="3928418" cy="893891"/>
        </p:xfrm>
        <a:graphic>
          <a:graphicData uri="http://schemas.openxmlformats.org/presentationml/2006/ole">
            <mc:AlternateContent xmlns:mc="http://schemas.openxmlformats.org/markup-compatibility/2006">
              <mc:Choice xmlns:v="urn:schemas-microsoft-com:vml" Requires="v">
                <p:oleObj spid="_x0000_s60772" name="Equation" r:id="rId12" imgW="1600200" imgH="355600" progId="Equation.DSMT4">
                  <p:embed/>
                </p:oleObj>
              </mc:Choice>
              <mc:Fallback>
                <p:oleObj name="Equation" r:id="rId12" imgW="1600200" imgH="355600" progId="Equation.DSMT4">
                  <p:embed/>
                  <p:pic>
                    <p:nvPicPr>
                      <p:cNvPr id="0" name="Object 19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760191" y="4263301"/>
                        <a:ext cx="3928418" cy="893891"/>
                      </a:xfrm>
                      <a:prstGeom prst="rect">
                        <a:avLst/>
                      </a:prstGeom>
                      <a:noFill/>
                    </p:spPr>
                  </p:pic>
                </p:oleObj>
              </mc:Fallback>
            </mc:AlternateContent>
          </a:graphicData>
        </a:graphic>
      </p:graphicFrame>
      <p:sp>
        <p:nvSpPr>
          <p:cNvPr id="19" name="Rectangle 194"/>
          <p:cNvSpPr>
            <a:spLocks noChangeArrowheads="1"/>
          </p:cNvSpPr>
          <p:nvPr/>
        </p:nvSpPr>
        <p:spPr bwMode="auto">
          <a:xfrm>
            <a:off x="152400" y="5143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0" name="矩形 19"/>
          <p:cNvSpPr/>
          <p:nvPr/>
        </p:nvSpPr>
        <p:spPr>
          <a:xfrm>
            <a:off x="395536" y="4460457"/>
            <a:ext cx="2031325" cy="461665"/>
          </a:xfrm>
          <a:prstGeom prst="rect">
            <a:avLst/>
          </a:prstGeom>
        </p:spPr>
        <p:txBody>
          <a:bodyPr wrap="none">
            <a:spAutoFit/>
          </a:bodyPr>
          <a:lstStyle/>
          <a:p>
            <a:r>
              <a:rPr lang="zh-CN" altLang="en-US" dirty="0" smtClean="0">
                <a:solidFill>
                  <a:schemeClr val="accent2"/>
                </a:solidFill>
              </a:rPr>
              <a:t>根据初始条件</a:t>
            </a:r>
            <a:endParaRPr lang="zh-CN" altLang="en-US" dirty="0"/>
          </a:p>
        </p:txBody>
      </p:sp>
      <p:cxnSp>
        <p:nvCxnSpPr>
          <p:cNvPr id="26" name="直接连接符 25"/>
          <p:cNvCxnSpPr/>
          <p:nvPr/>
        </p:nvCxnSpPr>
        <p:spPr>
          <a:xfrm>
            <a:off x="6062706" y="5923681"/>
            <a:ext cx="1880592" cy="0"/>
          </a:xfrm>
          <a:prstGeom prst="line">
            <a:avLst/>
          </a:prstGeom>
          <a:ln/>
        </p:spPr>
        <p:style>
          <a:lnRef idx="3">
            <a:schemeClr val="accent2"/>
          </a:lnRef>
          <a:fillRef idx="0">
            <a:schemeClr val="accent2"/>
          </a:fillRef>
          <a:effectRef idx="2">
            <a:schemeClr val="accent2"/>
          </a:effectRef>
          <a:fontRef idx="minor">
            <a:schemeClr val="tx1"/>
          </a:fontRef>
        </p:style>
      </p:cxnSp>
      <p:sp>
        <p:nvSpPr>
          <p:cNvPr id="31" name="线形标注 2 30"/>
          <p:cNvSpPr/>
          <p:nvPr/>
        </p:nvSpPr>
        <p:spPr>
          <a:xfrm>
            <a:off x="7910619" y="4691289"/>
            <a:ext cx="1193123" cy="873368"/>
          </a:xfrm>
          <a:prstGeom prst="borderCallout2">
            <a:avLst>
              <a:gd name="adj1" fmla="val 18750"/>
              <a:gd name="adj2" fmla="val -8333"/>
              <a:gd name="adj3" fmla="val 18750"/>
              <a:gd name="adj4" fmla="val -16667"/>
              <a:gd name="adj5" fmla="val 109226"/>
              <a:gd name="adj6" fmla="val -57264"/>
            </a:avLst>
          </a:prstGeom>
          <a:solidFill>
            <a:srgbClr val="FFFF00"/>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lumMod val="75000"/>
                  </a:schemeClr>
                </a:solidFill>
              </a:rPr>
              <a:t>暂稳态分量</a:t>
            </a:r>
            <a:endParaRPr lang="zh-CN" altLang="en-US" b="1" dirty="0">
              <a:solidFill>
                <a:schemeClr val="accent2">
                  <a:lumMod val="75000"/>
                </a:schemeClr>
              </a:solidFill>
            </a:endParaRPr>
          </a:p>
        </p:txBody>
      </p:sp>
      <p:sp>
        <p:nvSpPr>
          <p:cNvPr id="33" name="TextBox 32"/>
          <p:cNvSpPr txBox="1"/>
          <p:nvPr/>
        </p:nvSpPr>
        <p:spPr>
          <a:xfrm>
            <a:off x="3155616" y="6030560"/>
            <a:ext cx="814423" cy="830997"/>
          </a:xfrm>
          <a:prstGeom prst="rect">
            <a:avLst/>
          </a:prstGeom>
          <a:solidFill>
            <a:srgbClr val="FFFF00"/>
          </a:solidFill>
          <a:ln>
            <a:solidFill>
              <a:srgbClr val="FF0000"/>
            </a:solidFill>
          </a:ln>
        </p:spPr>
        <p:txBody>
          <a:bodyPr wrap="square" rtlCol="0">
            <a:spAutoFit/>
          </a:bodyPr>
          <a:lstStyle/>
          <a:p>
            <a:r>
              <a:rPr lang="zh-CN" altLang="en-US" dirty="0" smtClean="0"/>
              <a:t>稳态分量</a:t>
            </a:r>
            <a:endParaRPr lang="zh-CN" altLang="en-US" dirty="0"/>
          </a:p>
        </p:txBody>
      </p:sp>
      <p:grpSp>
        <p:nvGrpSpPr>
          <p:cNvPr id="44" name="组合 43"/>
          <p:cNvGrpSpPr/>
          <p:nvPr/>
        </p:nvGrpSpPr>
        <p:grpSpPr>
          <a:xfrm>
            <a:off x="4224609" y="5923681"/>
            <a:ext cx="1224849" cy="415499"/>
            <a:chOff x="4453386" y="6131431"/>
            <a:chExt cx="1224849" cy="415499"/>
          </a:xfrm>
        </p:grpSpPr>
        <p:cxnSp>
          <p:nvCxnSpPr>
            <p:cNvPr id="24" name="直接连接符 23"/>
            <p:cNvCxnSpPr/>
            <p:nvPr/>
          </p:nvCxnSpPr>
          <p:spPr>
            <a:xfrm>
              <a:off x="4954711" y="6131431"/>
              <a:ext cx="723524" cy="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35" name="直接箭头连接符 34"/>
            <p:cNvCxnSpPr/>
            <p:nvPr/>
          </p:nvCxnSpPr>
          <p:spPr>
            <a:xfrm flipH="1">
              <a:off x="4453386" y="6131431"/>
              <a:ext cx="542028" cy="415499"/>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grpSp>
      <p:sp>
        <p:nvSpPr>
          <p:cNvPr id="10" name="Rectangle 301"/>
          <p:cNvSpPr>
            <a:spLocks noChangeArrowheads="1"/>
          </p:cNvSpPr>
          <p:nvPr/>
        </p:nvSpPr>
        <p:spPr bwMode="auto">
          <a:xfrm>
            <a:off x="304800" y="304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1" name="对象 20"/>
          <p:cNvGraphicFramePr>
            <a:graphicFrameLocks noChangeAspect="1"/>
          </p:cNvGraphicFramePr>
          <p:nvPr>
            <p:extLst>
              <p:ext uri="{D42A27DB-BD31-4B8C-83A1-F6EECF244321}">
                <p14:modId xmlns:p14="http://schemas.microsoft.com/office/powerpoint/2010/main" val="1899833285"/>
              </p:ext>
            </p:extLst>
          </p:nvPr>
        </p:nvGraphicFramePr>
        <p:xfrm>
          <a:off x="479425" y="5159375"/>
          <a:ext cx="8624317" cy="965200"/>
        </p:xfrm>
        <a:graphic>
          <a:graphicData uri="http://schemas.openxmlformats.org/presentationml/2006/ole">
            <mc:AlternateContent xmlns:mc="http://schemas.openxmlformats.org/markup-compatibility/2006">
              <mc:Choice xmlns:v="urn:schemas-microsoft-com:vml" Requires="v">
                <p:oleObj spid="_x0000_s60773" name="Equation" r:id="rId14" imgW="3644640" imgH="380880" progId="Equation.DSMT4">
                  <p:embed/>
                </p:oleObj>
              </mc:Choice>
              <mc:Fallback>
                <p:oleObj name="Equation" r:id="rId14" imgW="3644640" imgH="380880" progId="Equation.DSMT4">
                  <p:embed/>
                  <p:pic>
                    <p:nvPicPr>
                      <p:cNvPr id="0" name="Object 300"/>
                      <p:cNvPicPr>
                        <a:picLocks noChangeAspect="1" noChangeArrowheads="1"/>
                      </p:cNvPicPr>
                      <p:nvPr/>
                    </p:nvPicPr>
                    <p:blipFill>
                      <a:blip r:embed="rId15"/>
                      <a:srcRect/>
                      <a:stretch>
                        <a:fillRect/>
                      </a:stretch>
                    </p:blipFill>
                    <p:spPr bwMode="auto">
                      <a:xfrm>
                        <a:off x="479425" y="5159375"/>
                        <a:ext cx="8624317" cy="965200"/>
                      </a:xfrm>
                      <a:prstGeom prst="rect">
                        <a:avLst/>
                      </a:prstGeom>
                      <a:noFill/>
                    </p:spPr>
                  </p:pic>
                </p:oleObj>
              </mc:Fallback>
            </mc:AlternateContent>
          </a:graphicData>
        </a:graphic>
      </p:graphicFrame>
      <p:sp>
        <p:nvSpPr>
          <p:cNvPr id="22" name="Rectangle 302"/>
          <p:cNvSpPr>
            <a:spLocks noChangeArrowheads="1"/>
          </p:cNvSpPr>
          <p:nvPr/>
        </p:nvSpPr>
        <p:spPr bwMode="auto">
          <a:xfrm>
            <a:off x="304800" y="685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1370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370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3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44"/>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702" grpId="0"/>
      <p:bldP spid="2" grpId="0"/>
      <p:bldP spid="6" grpId="0"/>
      <p:bldP spid="14" grpId="0"/>
      <p:bldP spid="16" grpId="0"/>
      <p:bldP spid="20" grpId="0"/>
      <p:bldP spid="31" grpId="0" animBg="1"/>
      <p:bldP spid="3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71</a:t>
            </a:fld>
            <a:endParaRPr lang="zh-CN" altLang="en-US" sz="1600" b="1" dirty="0">
              <a:solidFill>
                <a:srgbClr val="FFFF00"/>
              </a:solidFill>
              <a:ea typeface="宋体" panose="02010600030101010101" pitchFamily="2" charset="-122"/>
            </a:endParaRPr>
          </a:p>
        </p:txBody>
      </p:sp>
      <p:sp>
        <p:nvSpPr>
          <p:cNvPr id="411651" name="Text Box 3"/>
          <p:cNvSpPr txBox="1"/>
          <p:nvPr/>
        </p:nvSpPr>
        <p:spPr>
          <a:xfrm>
            <a:off x="611188" y="1052513"/>
            <a:ext cx="542925" cy="457200"/>
          </a:xfrm>
          <a:prstGeom prst="rect">
            <a:avLst/>
          </a:prstGeom>
          <a:noFill/>
          <a:ln w="9525">
            <a:noFill/>
          </a:ln>
        </p:spPr>
        <p:txBody>
          <a:bodyPr>
            <a:spAutoFit/>
          </a:bodyPr>
          <a:lstStyle/>
          <a:p>
            <a:pPr lvl="0" eaLnBrk="1" hangingPunct="1">
              <a:lnSpc>
                <a:spcPct val="120000"/>
              </a:lnSpc>
              <a:spcBef>
                <a:spcPct val="50000"/>
              </a:spcBef>
            </a:pPr>
            <a:r>
              <a:rPr lang="zh-CN" altLang="en-US" sz="2000" dirty="0">
                <a:latin typeface="黑体" panose="02010609060101010101" pitchFamily="49" charset="-122"/>
                <a:ea typeface="黑体" panose="02010609060101010101" pitchFamily="49" charset="-122"/>
              </a:rPr>
              <a:t>又 </a:t>
            </a:r>
          </a:p>
        </p:txBody>
      </p:sp>
      <p:sp>
        <p:nvSpPr>
          <p:cNvPr id="411652" name="Line 4"/>
          <p:cNvSpPr/>
          <p:nvPr/>
        </p:nvSpPr>
        <p:spPr>
          <a:xfrm>
            <a:off x="2514600" y="2565400"/>
            <a:ext cx="1349375" cy="0"/>
          </a:xfrm>
          <a:prstGeom prst="line">
            <a:avLst/>
          </a:prstGeom>
          <a:ln w="38100" cap="flat" cmpd="sng">
            <a:solidFill>
              <a:srgbClr val="CD0F14"/>
            </a:solidFill>
            <a:prstDash val="solid"/>
            <a:headEnd type="none" w="med" len="med"/>
            <a:tailEnd type="none" w="med" len="med"/>
          </a:ln>
        </p:spPr>
      </p:sp>
      <p:sp>
        <p:nvSpPr>
          <p:cNvPr id="411653" name="Line 5"/>
          <p:cNvSpPr/>
          <p:nvPr/>
        </p:nvSpPr>
        <p:spPr>
          <a:xfrm flipV="1">
            <a:off x="4191000" y="2565400"/>
            <a:ext cx="2743200" cy="0"/>
          </a:xfrm>
          <a:prstGeom prst="line">
            <a:avLst/>
          </a:prstGeom>
          <a:ln w="38100" cap="flat" cmpd="sng">
            <a:solidFill>
              <a:srgbClr val="CD0F14"/>
            </a:solidFill>
            <a:prstDash val="solid"/>
            <a:headEnd type="none" w="med" len="med"/>
            <a:tailEnd type="none" w="med" len="med"/>
          </a:ln>
        </p:spPr>
      </p:sp>
      <p:sp>
        <p:nvSpPr>
          <p:cNvPr id="411654" name="Rectangle 6"/>
          <p:cNvSpPr/>
          <p:nvPr/>
        </p:nvSpPr>
        <p:spPr>
          <a:xfrm>
            <a:off x="611188" y="4365625"/>
            <a:ext cx="8065268" cy="1421928"/>
          </a:xfrm>
          <a:prstGeom prst="rect">
            <a:avLst/>
          </a:prstGeom>
          <a:noFill/>
          <a:ln w="9525">
            <a:noFill/>
          </a:ln>
        </p:spPr>
        <p:txBody>
          <a:bodyPr wrap="square">
            <a:spAutoFit/>
          </a:bodyPr>
          <a:lstStyle/>
          <a:p>
            <a:pPr lvl="0" eaLnBrk="1" hangingPunct="1">
              <a:lnSpc>
                <a:spcPct val="120000"/>
              </a:lnSpc>
              <a:spcBef>
                <a:spcPct val="50000"/>
              </a:spcBef>
            </a:pPr>
            <a:r>
              <a:rPr lang="zh-CN" altLang="en-US" dirty="0" smtClean="0"/>
              <a:t>可见，一阶</a:t>
            </a:r>
            <a:r>
              <a:rPr lang="en-US" altLang="zh-CN" dirty="0" smtClean="0"/>
              <a:t>RL</a:t>
            </a:r>
            <a:r>
              <a:rPr lang="zh-CN" altLang="en-US" dirty="0" smtClean="0"/>
              <a:t>电</a:t>
            </a:r>
            <a:r>
              <a:rPr lang="zh-CN" altLang="en-US" dirty="0" smtClean="0">
                <a:latin typeface="Times New Roman" panose="02020603050405020304" pitchFamily="18" charset="0"/>
                <a:ea typeface="黑体" panose="02010609060101010101" pitchFamily="49" charset="-122"/>
              </a:rPr>
              <a:t>路</a:t>
            </a:r>
            <a:r>
              <a:rPr lang="zh-CN" altLang="en-US" dirty="0">
                <a:latin typeface="Times New Roman" panose="02020603050405020304" pitchFamily="18" charset="0"/>
                <a:ea typeface="黑体" panose="02010609060101010101" pitchFamily="49" charset="-122"/>
              </a:rPr>
              <a:t>的全响应等于零输入响应与零状态响应之和。</a:t>
            </a:r>
            <a:r>
              <a:rPr lang="zh-CN" altLang="en-US" dirty="0" smtClean="0">
                <a:latin typeface="Times New Roman" panose="02020603050405020304" pitchFamily="18" charset="0"/>
                <a:ea typeface="黑体" panose="02010609060101010101" pitchFamily="49" charset="-122"/>
              </a:rPr>
              <a:t>这也是</a:t>
            </a:r>
            <a:r>
              <a:rPr lang="zh-CN" altLang="en-US" dirty="0">
                <a:latin typeface="Times New Roman" panose="02020603050405020304" pitchFamily="18" charset="0"/>
                <a:ea typeface="黑体" panose="02010609060101010101" pitchFamily="49" charset="-122"/>
              </a:rPr>
              <a:t>线性动态电路的一个基本性质，是叠加原理的一种体现。</a:t>
            </a:r>
          </a:p>
        </p:txBody>
      </p:sp>
      <p:sp>
        <p:nvSpPr>
          <p:cNvPr id="59400" name="Rectangle 7"/>
          <p:cNvSpPr/>
          <p:nvPr/>
        </p:nvSpPr>
        <p:spPr>
          <a:xfrm>
            <a:off x="538956" y="257464"/>
            <a:ext cx="6192838" cy="720725"/>
          </a:xfrm>
          <a:prstGeom prst="rect">
            <a:avLst/>
          </a:prstGeom>
          <a:noFill/>
          <a:ln w="9525">
            <a:noFill/>
          </a:ln>
        </p:spPr>
        <p:txBody>
          <a:bodyPr anchor="ctr"/>
          <a:lstStyle/>
          <a:p>
            <a:pPr lvl="0" eaLnBrk="0" hangingPunct="0"/>
            <a:r>
              <a:rPr lang="en-US" altLang="zh-CN" sz="3600" dirty="0"/>
              <a:t>3.5 .2  </a:t>
            </a:r>
            <a:r>
              <a:rPr lang="zh-CN" altLang="en-US" sz="3600" dirty="0"/>
              <a:t>一阶</a:t>
            </a:r>
            <a:r>
              <a:rPr lang="en-US" altLang="zh-CN" sz="3600" dirty="0"/>
              <a:t>RL</a:t>
            </a:r>
            <a:r>
              <a:rPr lang="zh-CN" altLang="en-US" sz="3600" dirty="0"/>
              <a:t>电路的全响应</a:t>
            </a:r>
            <a:endParaRPr lang="zh-CN" altLang="en-US" sz="3600" dirty="0">
              <a:solidFill>
                <a:srgbClr val="FF0000"/>
              </a:solidFill>
              <a:latin typeface="Times New Roman" panose="02020603050405020304" pitchFamily="18" charset="0"/>
              <a:ea typeface="黑体" panose="02010609060101010101" pitchFamily="49" charset="-122"/>
            </a:endParaRPr>
          </a:p>
        </p:txBody>
      </p:sp>
      <p:sp>
        <p:nvSpPr>
          <p:cNvPr id="411656" name="AutoShape 8"/>
          <p:cNvSpPr/>
          <p:nvPr/>
        </p:nvSpPr>
        <p:spPr>
          <a:xfrm>
            <a:off x="1116013" y="3054350"/>
            <a:ext cx="1727200" cy="574675"/>
          </a:xfrm>
          <a:prstGeom prst="wedgeRoundRectCallout">
            <a:avLst>
              <a:gd name="adj1" fmla="val 57903"/>
              <a:gd name="adj2" fmla="val -137569"/>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零输入</a:t>
            </a:r>
          </a:p>
        </p:txBody>
      </p:sp>
      <p:sp>
        <p:nvSpPr>
          <p:cNvPr id="411657" name="AutoShape 9"/>
          <p:cNvSpPr/>
          <p:nvPr/>
        </p:nvSpPr>
        <p:spPr>
          <a:xfrm>
            <a:off x="3635375" y="3054350"/>
            <a:ext cx="1727200" cy="574675"/>
          </a:xfrm>
          <a:prstGeom prst="wedgeRoundRectCallout">
            <a:avLst>
              <a:gd name="adj1" fmla="val 16727"/>
              <a:gd name="adj2" fmla="val -135634"/>
              <a:gd name="adj3" fmla="val 16667"/>
            </a:avLst>
          </a:prstGeom>
          <a:solidFill>
            <a:srgbClr val="A6F4FC"/>
          </a:solidFill>
          <a:ln w="9525" cap="flat" cmpd="sng">
            <a:solidFill>
              <a:schemeClr val="tx1"/>
            </a:solidFill>
            <a:prstDash val="solid"/>
            <a:miter/>
            <a:headEnd type="none" w="med" len="med"/>
            <a:tailEnd type="none" w="med" len="med"/>
          </a:ln>
        </p:spPr>
        <p:txBody>
          <a:bodyPr/>
          <a:lstStyle/>
          <a:p>
            <a:pPr lvl="0" algn="ctr" eaLnBrk="1" hangingPunct="1"/>
            <a:r>
              <a:rPr lang="zh-CN" altLang="en-US" dirty="0">
                <a:latin typeface="Times New Roman" panose="02020603050405020304" pitchFamily="18" charset="0"/>
                <a:ea typeface="黑体" panose="02010609060101010101" pitchFamily="49" charset="-122"/>
              </a:rPr>
              <a:t>零状态</a:t>
            </a:r>
          </a:p>
        </p:txBody>
      </p:sp>
      <p:sp>
        <p:nvSpPr>
          <p:cNvPr id="411658" name="Text Box 10"/>
          <p:cNvSpPr txBox="1"/>
          <p:nvPr/>
        </p:nvSpPr>
        <p:spPr>
          <a:xfrm>
            <a:off x="6948488" y="3054350"/>
            <a:ext cx="1117600" cy="476250"/>
          </a:xfrm>
          <a:prstGeom prst="rect">
            <a:avLst/>
          </a:prstGeom>
          <a:solidFill>
            <a:srgbClr val="A6F4FC"/>
          </a:solidFill>
          <a:ln w="19050" cap="flat" cmpd="sng">
            <a:solidFill>
              <a:schemeClr val="tx1"/>
            </a:solidFill>
            <a:prstDash val="solid"/>
            <a:miter/>
            <a:headEnd type="none" w="med" len="med"/>
            <a:tailEnd type="none" w="med" len="med"/>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全响应</a:t>
            </a:r>
          </a:p>
        </p:txBody>
      </p:sp>
      <p:sp>
        <p:nvSpPr>
          <p:cNvPr id="411659" name="Text Box 11"/>
          <p:cNvSpPr txBox="1"/>
          <p:nvPr/>
        </p:nvSpPr>
        <p:spPr>
          <a:xfrm>
            <a:off x="3048000" y="2997200"/>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sp>
        <p:nvSpPr>
          <p:cNvPr id="411660" name="Text Box 12"/>
          <p:cNvSpPr txBox="1"/>
          <p:nvPr/>
        </p:nvSpPr>
        <p:spPr>
          <a:xfrm>
            <a:off x="5856288" y="2997200"/>
            <a:ext cx="444500" cy="641350"/>
          </a:xfrm>
          <a:prstGeom prst="rect">
            <a:avLst/>
          </a:prstGeom>
          <a:noFill/>
          <a:ln w="9525">
            <a:noFill/>
          </a:ln>
        </p:spPr>
        <p:txBody>
          <a:bodyPr wrap="none">
            <a:spAutoFit/>
          </a:bodyPr>
          <a:lstStyle/>
          <a:p>
            <a:pPr lvl="0" eaLnBrk="1" hangingPunct="1"/>
            <a:r>
              <a:rPr lang="en-US" altLang="zh-CN" sz="3600" b="1" dirty="0">
                <a:latin typeface="Times New Roman" panose="02020603050405020304" pitchFamily="18" charset="0"/>
                <a:ea typeface="黑体" panose="02010609060101010101" pitchFamily="49" charset="-122"/>
              </a:rPr>
              <a:t>=</a:t>
            </a:r>
          </a:p>
        </p:txBody>
      </p:sp>
      <p:graphicFrame>
        <p:nvGraphicFramePr>
          <p:cNvPr id="3" name="对象 2"/>
          <p:cNvGraphicFramePr>
            <a:graphicFrameLocks noChangeAspect="1"/>
          </p:cNvGraphicFramePr>
          <p:nvPr>
            <p:extLst>
              <p:ext uri="{D42A27DB-BD31-4B8C-83A1-F6EECF244321}">
                <p14:modId xmlns:p14="http://schemas.microsoft.com/office/powerpoint/2010/main" val="2279980777"/>
              </p:ext>
            </p:extLst>
          </p:nvPr>
        </p:nvGraphicFramePr>
        <p:xfrm>
          <a:off x="1392238" y="968375"/>
          <a:ext cx="5599112" cy="1865313"/>
        </p:xfrm>
        <a:graphic>
          <a:graphicData uri="http://schemas.openxmlformats.org/presentationml/2006/ole">
            <mc:AlternateContent xmlns:mc="http://schemas.openxmlformats.org/markup-compatibility/2006">
              <mc:Choice xmlns:v="urn:schemas-microsoft-com:vml" Requires="v">
                <p:oleObj spid="_x0000_s110605" name="Equation" r:id="rId3" imgW="1993680" imgH="736560" progId="Equation.DSMT4">
                  <p:embed/>
                </p:oleObj>
              </mc:Choice>
              <mc:Fallback>
                <p:oleObj name="Equation" r:id="rId3" imgW="1993680" imgH="736560" progId="Equation.DSMT4">
                  <p:embed/>
                  <p:pic>
                    <p:nvPicPr>
                      <p:cNvPr id="0" name="对象 20"/>
                      <p:cNvPicPr>
                        <a:picLocks noChangeAspect="1" noChangeArrowheads="1"/>
                      </p:cNvPicPr>
                      <p:nvPr/>
                    </p:nvPicPr>
                    <p:blipFill>
                      <a:blip r:embed="rId4"/>
                      <a:srcRect/>
                      <a:stretch>
                        <a:fillRect/>
                      </a:stretch>
                    </p:blipFill>
                    <p:spPr bwMode="auto">
                      <a:xfrm>
                        <a:off x="1392238" y="968375"/>
                        <a:ext cx="5599112" cy="1865313"/>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089604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11651">
                                            <p:txEl>
                                              <p:pRg st="0" end="0"/>
                                            </p:txEl>
                                          </p:spTgt>
                                        </p:tgtEl>
                                        <p:attrNameLst>
                                          <p:attrName>style.visibility</p:attrName>
                                        </p:attrNameLst>
                                      </p:cBhvr>
                                      <p:to>
                                        <p:strVal val="visible"/>
                                      </p:to>
                                    </p:set>
                                    <p:animEffect transition="in" filter="dissolve">
                                      <p:cBhvr>
                                        <p:cTn id="7" dur="500"/>
                                        <p:tgtEl>
                                          <p:spTgt spid="411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1652"/>
                                        </p:tgtEl>
                                        <p:attrNameLst>
                                          <p:attrName>style.visibility</p:attrName>
                                        </p:attrNameLst>
                                      </p:cBhvr>
                                      <p:to>
                                        <p:strVal val="visible"/>
                                      </p:to>
                                    </p:set>
                                    <p:animEffect transition="in" filter="wipe(left)">
                                      <p:cBhvr>
                                        <p:cTn id="12" dur="500"/>
                                        <p:tgtEl>
                                          <p:spTgt spid="411652"/>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411656"/>
                                        </p:tgtEl>
                                        <p:attrNameLst>
                                          <p:attrName>style.visibility</p:attrName>
                                        </p:attrNameLst>
                                      </p:cBhvr>
                                      <p:to>
                                        <p:strVal val="visible"/>
                                      </p:to>
                                    </p:set>
                                    <p:animEffect transition="in" filter="wipe(up)">
                                      <p:cBhvr>
                                        <p:cTn id="16" dur="1000"/>
                                        <p:tgtEl>
                                          <p:spTgt spid="41165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411653"/>
                                        </p:tgtEl>
                                        <p:attrNameLst>
                                          <p:attrName>style.visibility</p:attrName>
                                        </p:attrNameLst>
                                      </p:cBhvr>
                                      <p:to>
                                        <p:strVal val="visible"/>
                                      </p:to>
                                    </p:set>
                                    <p:animEffect transition="in" filter="wipe(left)">
                                      <p:cBhvr>
                                        <p:cTn id="21" dur="500"/>
                                        <p:tgtEl>
                                          <p:spTgt spid="411653"/>
                                        </p:tgtEl>
                                      </p:cBhvr>
                                    </p:animEffect>
                                  </p:childTnLst>
                                </p:cTn>
                              </p:par>
                            </p:childTnLst>
                          </p:cTn>
                        </p:par>
                        <p:par>
                          <p:cTn id="22" fill="hold">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411657"/>
                                        </p:tgtEl>
                                        <p:attrNameLst>
                                          <p:attrName>style.visibility</p:attrName>
                                        </p:attrNameLst>
                                      </p:cBhvr>
                                      <p:to>
                                        <p:strVal val="visible"/>
                                      </p:to>
                                    </p:set>
                                    <p:animEffect transition="in" filter="wipe(up)">
                                      <p:cBhvr>
                                        <p:cTn id="25" dur="1000"/>
                                        <p:tgtEl>
                                          <p:spTgt spid="411657"/>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11659"/>
                                        </p:tgtEl>
                                        <p:attrNameLst>
                                          <p:attrName>style.visibility</p:attrName>
                                        </p:attrNameLst>
                                      </p:cBhvr>
                                      <p:to>
                                        <p:strVal val="visible"/>
                                      </p:to>
                                    </p:set>
                                    <p:animEffect transition="in" filter="wipe(left)">
                                      <p:cBhvr>
                                        <p:cTn id="30" dur="1000"/>
                                        <p:tgtEl>
                                          <p:spTgt spid="411659"/>
                                        </p:tgtEl>
                                      </p:cBhvr>
                                    </p:animEffect>
                                  </p:childTnLst>
                                </p:cTn>
                              </p:par>
                            </p:childTnLst>
                          </p:cTn>
                        </p:par>
                        <p:par>
                          <p:cTn id="31" fill="hold">
                            <p:stCondLst>
                              <p:cond delay="1000"/>
                            </p:stCondLst>
                            <p:childTnLst>
                              <p:par>
                                <p:cTn id="32" presetID="22" presetClass="entr" presetSubtype="8" fill="hold" grpId="0" nodeType="afterEffect">
                                  <p:stCondLst>
                                    <p:cond delay="0"/>
                                  </p:stCondLst>
                                  <p:childTnLst>
                                    <p:set>
                                      <p:cBhvr>
                                        <p:cTn id="33" dur="1" fill="hold">
                                          <p:stCondLst>
                                            <p:cond delay="0"/>
                                          </p:stCondLst>
                                        </p:cTn>
                                        <p:tgtEl>
                                          <p:spTgt spid="411660"/>
                                        </p:tgtEl>
                                        <p:attrNameLst>
                                          <p:attrName>style.visibility</p:attrName>
                                        </p:attrNameLst>
                                      </p:cBhvr>
                                      <p:to>
                                        <p:strVal val="visible"/>
                                      </p:to>
                                    </p:set>
                                    <p:animEffect transition="in" filter="wipe(left)">
                                      <p:cBhvr>
                                        <p:cTn id="34" dur="1000"/>
                                        <p:tgtEl>
                                          <p:spTgt spid="411660"/>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411658"/>
                                        </p:tgtEl>
                                        <p:attrNameLst>
                                          <p:attrName>style.visibility</p:attrName>
                                        </p:attrNameLst>
                                      </p:cBhvr>
                                      <p:to>
                                        <p:strVal val="visible"/>
                                      </p:to>
                                    </p:set>
                                    <p:animEffect transition="in" filter="wipe(left)">
                                      <p:cBhvr>
                                        <p:cTn id="38" dur="1000"/>
                                        <p:tgtEl>
                                          <p:spTgt spid="411658"/>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411654">
                                            <p:txEl>
                                              <p:pRg st="0" end="0"/>
                                            </p:txEl>
                                          </p:spTgt>
                                        </p:tgtEl>
                                        <p:attrNameLst>
                                          <p:attrName>style.visibility</p:attrName>
                                        </p:attrNameLst>
                                      </p:cBhvr>
                                      <p:to>
                                        <p:strVal val="visible"/>
                                      </p:to>
                                    </p:set>
                                    <p:animEffect transition="in" filter="dissolve">
                                      <p:cBhvr>
                                        <p:cTn id="43" dur="500"/>
                                        <p:tgtEl>
                                          <p:spTgt spid="411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651" grpId="0" build="p" advAuto="1000"/>
      <p:bldP spid="411654" grpId="0" build="p"/>
      <p:bldP spid="411656" grpId="0" animBg="1"/>
      <p:bldP spid="411657" grpId="0" animBg="1"/>
      <p:bldP spid="411658" grpId="0" animBg="1"/>
      <p:bldP spid="411659" grpId="0"/>
      <p:bldP spid="41166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1124744"/>
            <a:ext cx="7704856" cy="830997"/>
          </a:xfrm>
          <a:prstGeom prst="rect">
            <a:avLst/>
          </a:prstGeom>
        </p:spPr>
        <p:txBody>
          <a:bodyPr wrap="square">
            <a:spAutoFit/>
          </a:bodyPr>
          <a:lstStyle/>
          <a:p>
            <a:r>
              <a:rPr lang="zh-CN" altLang="zh-CN" dirty="0"/>
              <a:t>例</a:t>
            </a:r>
            <a:r>
              <a:rPr lang="en-US" altLang="zh-CN" dirty="0"/>
              <a:t>3-8 </a:t>
            </a:r>
            <a:r>
              <a:rPr lang="zh-CN" altLang="zh-CN" dirty="0"/>
              <a:t>如图</a:t>
            </a:r>
            <a:r>
              <a:rPr lang="en-US" altLang="zh-CN" dirty="0"/>
              <a:t>3-20</a:t>
            </a:r>
            <a:r>
              <a:rPr lang="zh-CN" altLang="zh-CN" dirty="0"/>
              <a:t>所示 换路前电路处于稳态，在</a:t>
            </a:r>
            <a:r>
              <a:rPr lang="en-US" altLang="zh-CN" b="1" i="1" dirty="0"/>
              <a:t>t</a:t>
            </a:r>
            <a:r>
              <a:rPr lang="en-US" altLang="zh-CN" b="1" dirty="0"/>
              <a:t>=0</a:t>
            </a:r>
            <a:r>
              <a:rPr lang="zh-CN" altLang="zh-CN" dirty="0"/>
              <a:t>时开关</a:t>
            </a:r>
            <a:r>
              <a:rPr lang="zh-CN" altLang="zh-CN" dirty="0" smtClean="0"/>
              <a:t>闭合</a:t>
            </a:r>
            <a:r>
              <a:rPr lang="en-US" altLang="zh-CN" dirty="0" smtClean="0"/>
              <a:t>.</a:t>
            </a:r>
            <a:r>
              <a:rPr lang="zh-CN" altLang="zh-CN" dirty="0"/>
              <a:t>求换路后电感电流 </a:t>
            </a:r>
            <a:r>
              <a:rPr lang="en-US" altLang="zh-CN" b="1" i="1" dirty="0" err="1"/>
              <a:t>i</a:t>
            </a:r>
            <a:r>
              <a:rPr lang="en-US" altLang="zh-CN" b="1" i="1" baseline="-25000" dirty="0" err="1"/>
              <a:t>L</a:t>
            </a:r>
            <a:r>
              <a:rPr lang="en-US" altLang="zh-CN" b="1" dirty="0"/>
              <a:t>(</a:t>
            </a:r>
            <a:r>
              <a:rPr lang="en-US" altLang="zh-CN" b="1" i="1" dirty="0"/>
              <a:t>t</a:t>
            </a:r>
            <a:r>
              <a:rPr lang="en-US" altLang="zh-CN" b="1" dirty="0"/>
              <a:t>)</a:t>
            </a:r>
            <a:r>
              <a:rPr lang="zh-CN" altLang="zh-CN" dirty="0"/>
              <a:t>和电感电压</a:t>
            </a:r>
            <a:r>
              <a:rPr lang="en-US" altLang="zh-CN" b="1" i="1" dirty="0" err="1"/>
              <a:t>u</a:t>
            </a:r>
            <a:r>
              <a:rPr lang="en-US" altLang="zh-CN" b="1" i="1" baseline="-25000" dirty="0" err="1"/>
              <a:t>L</a:t>
            </a:r>
            <a:r>
              <a:rPr lang="en-US" altLang="zh-CN" b="1" dirty="0"/>
              <a:t>(</a:t>
            </a:r>
            <a:r>
              <a:rPr lang="en-US" altLang="zh-CN" b="1" i="1" dirty="0"/>
              <a:t>t</a:t>
            </a:r>
            <a:r>
              <a:rPr lang="en-US" altLang="zh-CN" b="1" dirty="0"/>
              <a:t>)</a:t>
            </a:r>
            <a:endParaRPr lang="zh-CN" altLang="en-US" dirty="0"/>
          </a:p>
        </p:txBody>
      </p:sp>
      <p:pic>
        <p:nvPicPr>
          <p:cNvPr id="96258" name="Picture 2"/>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450" y="1933718"/>
            <a:ext cx="3600400" cy="281314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549950" y="2204864"/>
            <a:ext cx="1107996" cy="461665"/>
          </a:xfrm>
          <a:prstGeom prst="rect">
            <a:avLst/>
          </a:prstGeom>
        </p:spPr>
        <p:txBody>
          <a:bodyPr wrap="none">
            <a:spAutoFit/>
          </a:bodyPr>
          <a:lstStyle/>
          <a:p>
            <a:r>
              <a:rPr lang="zh-CN" altLang="zh-CN" dirty="0">
                <a:solidFill>
                  <a:schemeClr val="accent2">
                    <a:lumMod val="75000"/>
                  </a:schemeClr>
                </a:solidFill>
              </a:rPr>
              <a:t>换路前</a:t>
            </a:r>
            <a:endParaRPr lang="zh-CN" altLang="en-US" dirty="0">
              <a:solidFill>
                <a:schemeClr val="accent2">
                  <a:lumMod val="75000"/>
                </a:schemeClr>
              </a:solidFill>
            </a:endParaRPr>
          </a:p>
        </p:txBody>
      </p:sp>
      <p:sp>
        <p:nvSpPr>
          <p:cNvPr id="5"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2646813440"/>
              </p:ext>
            </p:extLst>
          </p:nvPr>
        </p:nvGraphicFramePr>
        <p:xfrm>
          <a:off x="4676833" y="2011052"/>
          <a:ext cx="3441851" cy="849288"/>
        </p:xfrm>
        <a:graphic>
          <a:graphicData uri="http://schemas.openxmlformats.org/presentationml/2006/ole">
            <mc:AlternateContent xmlns:mc="http://schemas.openxmlformats.org/markup-compatibility/2006">
              <mc:Choice xmlns:v="urn:schemas-microsoft-com:vml" Requires="v">
                <p:oleObj spid="_x0000_s96349" name="Equation" r:id="rId4" imgW="1473200" imgH="355600" progId="Equation.DSMT4">
                  <p:embed/>
                </p:oleObj>
              </mc:Choice>
              <mc:Fallback>
                <p:oleObj name="Equation" r:id="rId4" imgW="1473200" imgH="3556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6833" y="2011052"/>
                        <a:ext cx="3441851" cy="849288"/>
                      </a:xfrm>
                      <a:prstGeom prst="rect">
                        <a:avLst/>
                      </a:prstGeom>
                      <a:noFill/>
                    </p:spPr>
                  </p:pic>
                </p:oleObj>
              </mc:Fallback>
            </mc:AlternateContent>
          </a:graphicData>
        </a:graphic>
      </p:graphicFrame>
      <p:sp>
        <p:nvSpPr>
          <p:cNvPr id="7" name="Rectangle 5"/>
          <p:cNvSpPr>
            <a:spLocks noChangeArrowheads="1"/>
          </p:cNvSpPr>
          <p:nvPr/>
        </p:nvSpPr>
        <p:spPr bwMode="auto">
          <a:xfrm>
            <a:off x="0" y="361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3549950" y="3212692"/>
            <a:ext cx="1107996" cy="461665"/>
          </a:xfrm>
          <a:prstGeom prst="rect">
            <a:avLst/>
          </a:prstGeom>
        </p:spPr>
        <p:txBody>
          <a:bodyPr wrap="none">
            <a:spAutoFit/>
          </a:bodyPr>
          <a:lstStyle/>
          <a:p>
            <a:r>
              <a:rPr lang="zh-CN" altLang="zh-CN" dirty="0">
                <a:solidFill>
                  <a:schemeClr val="accent2">
                    <a:lumMod val="75000"/>
                  </a:schemeClr>
                </a:solidFill>
              </a:rPr>
              <a:t>换路后</a:t>
            </a:r>
            <a:endParaRPr lang="zh-CN" altLang="en-US" dirty="0">
              <a:solidFill>
                <a:schemeClr val="accent2">
                  <a:lumMod val="75000"/>
                </a:schemeClr>
              </a:solidFill>
            </a:endParaRPr>
          </a:p>
        </p:txBody>
      </p:sp>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977304668"/>
              </p:ext>
            </p:extLst>
          </p:nvPr>
        </p:nvGraphicFramePr>
        <p:xfrm>
          <a:off x="4978239" y="3212692"/>
          <a:ext cx="3627973" cy="807180"/>
        </p:xfrm>
        <a:graphic>
          <a:graphicData uri="http://schemas.openxmlformats.org/presentationml/2006/ole">
            <mc:AlternateContent xmlns:mc="http://schemas.openxmlformats.org/markup-compatibility/2006">
              <mc:Choice xmlns:v="urn:schemas-microsoft-com:vml" Requires="v">
                <p:oleObj spid="_x0000_s96350" name="Equation" r:id="rId6" imgW="1587240" imgH="355320" progId="Equation.DSMT4">
                  <p:embed/>
                </p:oleObj>
              </mc:Choice>
              <mc:Fallback>
                <p:oleObj name="Equation" r:id="rId6" imgW="1587240" imgH="355320" progId="Equation.DSMT4">
                  <p:embed/>
                  <p:pic>
                    <p:nvPicPr>
                      <p:cNvPr id="0" name="Object 6"/>
                      <p:cNvPicPr>
                        <a:picLocks noChangeAspect="1" noChangeArrowheads="1"/>
                      </p:cNvPicPr>
                      <p:nvPr/>
                    </p:nvPicPr>
                    <p:blipFill>
                      <a:blip r:embed="rId7"/>
                      <a:srcRect/>
                      <a:stretch>
                        <a:fillRect/>
                      </a:stretch>
                    </p:blipFill>
                    <p:spPr bwMode="auto">
                      <a:xfrm>
                        <a:off x="4978239" y="3212692"/>
                        <a:ext cx="3627973" cy="807180"/>
                      </a:xfrm>
                      <a:prstGeom prst="rect">
                        <a:avLst/>
                      </a:prstGeom>
                      <a:noFill/>
                    </p:spPr>
                  </p:pic>
                </p:oleObj>
              </mc:Fallback>
            </mc:AlternateContent>
          </a:graphicData>
        </a:graphic>
      </p:graphicFrame>
      <p:sp>
        <p:nvSpPr>
          <p:cNvPr id="11" name="Rectangle 8"/>
          <p:cNvSpPr>
            <a:spLocks noChangeArrowheads="1"/>
          </p:cNvSpPr>
          <p:nvPr/>
        </p:nvSpPr>
        <p:spPr bwMode="auto">
          <a:xfrm>
            <a:off x="0" y="3524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969985295"/>
              </p:ext>
            </p:extLst>
          </p:nvPr>
        </p:nvGraphicFramePr>
        <p:xfrm>
          <a:off x="3360738" y="4233863"/>
          <a:ext cx="5440362" cy="628650"/>
        </p:xfrm>
        <a:graphic>
          <a:graphicData uri="http://schemas.openxmlformats.org/presentationml/2006/ole">
            <mc:AlternateContent xmlns:mc="http://schemas.openxmlformats.org/markup-compatibility/2006">
              <mc:Choice xmlns:v="urn:schemas-microsoft-com:vml" Requires="v">
                <p:oleObj spid="_x0000_s96351" name="Equation" r:id="rId8" imgW="2260440" imgH="228600" progId="Equation.DSMT4">
                  <p:embed/>
                </p:oleObj>
              </mc:Choice>
              <mc:Fallback>
                <p:oleObj name="Equation" r:id="rId8" imgW="2260440" imgH="228600" progId="Equation.DSMT4">
                  <p:embed/>
                  <p:pic>
                    <p:nvPicPr>
                      <p:cNvPr id="0" name="Object 9"/>
                      <p:cNvPicPr>
                        <a:picLocks noChangeAspect="1" noChangeArrowheads="1"/>
                      </p:cNvPicPr>
                      <p:nvPr/>
                    </p:nvPicPr>
                    <p:blipFill>
                      <a:blip r:embed="rId9"/>
                      <a:srcRect/>
                      <a:stretch>
                        <a:fillRect/>
                      </a:stretch>
                    </p:blipFill>
                    <p:spPr bwMode="auto">
                      <a:xfrm>
                        <a:off x="3360738" y="4233863"/>
                        <a:ext cx="5440362" cy="628650"/>
                      </a:xfrm>
                      <a:prstGeom prst="rect">
                        <a:avLst/>
                      </a:prstGeom>
                      <a:noFill/>
                    </p:spPr>
                  </p:pic>
                </p:oleObj>
              </mc:Fallback>
            </mc:AlternateContent>
          </a:graphicData>
        </a:graphic>
      </p:graphicFrame>
      <p:sp>
        <p:nvSpPr>
          <p:cNvPr id="14" name="矩形 13"/>
          <p:cNvSpPr/>
          <p:nvPr/>
        </p:nvSpPr>
        <p:spPr>
          <a:xfrm>
            <a:off x="3389675" y="3789040"/>
            <a:ext cx="800219" cy="461665"/>
          </a:xfrm>
          <a:prstGeom prst="rect">
            <a:avLst/>
          </a:prstGeom>
        </p:spPr>
        <p:txBody>
          <a:bodyPr wrap="none">
            <a:spAutoFit/>
          </a:bodyPr>
          <a:lstStyle/>
          <a:p>
            <a:r>
              <a:rPr lang="zh-CN" altLang="zh-CN" dirty="0" smtClean="0">
                <a:solidFill>
                  <a:schemeClr val="accent2">
                    <a:lumMod val="75000"/>
                  </a:schemeClr>
                </a:solidFill>
              </a:rPr>
              <a:t>解</a:t>
            </a:r>
            <a:r>
              <a:rPr lang="zh-CN" altLang="en-US" dirty="0" smtClean="0">
                <a:solidFill>
                  <a:schemeClr val="accent2">
                    <a:lumMod val="75000"/>
                  </a:schemeClr>
                </a:solidFill>
              </a:rPr>
              <a:t>得</a:t>
            </a:r>
            <a:endParaRPr lang="zh-CN" altLang="en-US" dirty="0">
              <a:solidFill>
                <a:schemeClr val="accent2">
                  <a:lumMod val="75000"/>
                </a:schemeClr>
              </a:solidFill>
            </a:endParaRPr>
          </a:p>
        </p:txBody>
      </p:sp>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2349845441"/>
              </p:ext>
            </p:extLst>
          </p:nvPr>
        </p:nvGraphicFramePr>
        <p:xfrm>
          <a:off x="3275856" y="4941168"/>
          <a:ext cx="3732610" cy="962936"/>
        </p:xfrm>
        <a:graphic>
          <a:graphicData uri="http://schemas.openxmlformats.org/presentationml/2006/ole">
            <mc:AlternateContent xmlns:mc="http://schemas.openxmlformats.org/markup-compatibility/2006">
              <mc:Choice xmlns:v="urn:schemas-microsoft-com:vml" Requires="v">
                <p:oleObj spid="_x0000_s96352" name="Equation" r:id="rId10" imgW="1167893" imgH="355446" progId="Equation.DSMT4">
                  <p:embed/>
                </p:oleObj>
              </mc:Choice>
              <mc:Fallback>
                <p:oleObj name="Equation" r:id="rId10" imgW="1167893" imgH="355446" progId="Equation.DSMT4">
                  <p:embed/>
                  <p:pic>
                    <p:nvPicPr>
                      <p:cNvPr id="0"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75856" y="4941168"/>
                        <a:ext cx="3732610" cy="962936"/>
                      </a:xfrm>
                      <a:prstGeom prst="rect">
                        <a:avLst/>
                      </a:prstGeom>
                      <a:noFill/>
                    </p:spPr>
                  </p:pic>
                </p:oleObj>
              </mc:Fallback>
            </mc:AlternateContent>
          </a:graphicData>
        </a:graphic>
      </p:graphicFrame>
      <p:sp>
        <p:nvSpPr>
          <p:cNvPr id="18" name="Rectangle 2"/>
          <p:cNvSpPr>
            <a:spLocks noGrp="1"/>
          </p:cNvSpPr>
          <p:nvPr>
            <p:ph type="title"/>
          </p:nvPr>
        </p:nvSpPr>
        <p:spPr/>
        <p:txBody>
          <a:bodyPr vert="horz" wrap="square" lIns="91440" tIns="45720" rIns="91440" bIns="45720" anchor="ctr"/>
          <a:lstStyle/>
          <a:p>
            <a:pPr eaLnBrk="1" hangingPunct="1"/>
            <a:r>
              <a:rPr lang="en-US" altLang="zh-CN" dirty="0" smtClean="0"/>
              <a:t>3.5.2  </a:t>
            </a:r>
            <a:r>
              <a:rPr lang="zh-CN" altLang="en-US" dirty="0"/>
              <a:t>一</a:t>
            </a:r>
            <a:r>
              <a:rPr lang="zh-CN" altLang="en-US" dirty="0" smtClean="0"/>
              <a:t>阶</a:t>
            </a:r>
            <a:r>
              <a:rPr lang="en-US" altLang="zh-CN" dirty="0" smtClean="0"/>
              <a:t>RL</a:t>
            </a:r>
            <a:r>
              <a:rPr lang="zh-CN" altLang="en-US" dirty="0" smtClean="0"/>
              <a:t>电路的全</a:t>
            </a:r>
            <a:r>
              <a:rPr lang="zh-CN" altLang="en-US" dirty="0"/>
              <a:t>响应</a:t>
            </a:r>
          </a:p>
        </p:txBody>
      </p:sp>
    </p:spTree>
    <p:extLst>
      <p:ext uri="{BB962C8B-B14F-4D97-AF65-F5344CB8AC3E}">
        <p14:creationId xmlns:p14="http://schemas.microsoft.com/office/powerpoint/2010/main" val="1527159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62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2"/>
          <p:cNvSpPr>
            <a:spLocks noGrp="1"/>
          </p:cNvSpPr>
          <p:nvPr>
            <p:ph type="title"/>
          </p:nvPr>
        </p:nvSpPr>
        <p:spPr/>
        <p:txBody>
          <a:bodyPr vert="horz" wrap="square" lIns="91440" tIns="45720" rIns="91440" bIns="45720" anchor="ctr"/>
          <a:lstStyle/>
          <a:p>
            <a:pPr eaLnBrk="1" hangingPunct="1"/>
            <a:r>
              <a:rPr lang="en-US" altLang="zh-CN" dirty="0" smtClean="0"/>
              <a:t>3.5 .2  </a:t>
            </a:r>
            <a:r>
              <a:rPr lang="zh-CN" altLang="en-US" dirty="0"/>
              <a:t>一</a:t>
            </a:r>
            <a:r>
              <a:rPr lang="zh-CN" altLang="en-US" dirty="0" smtClean="0"/>
              <a:t>阶动态电路的全响应  </a:t>
            </a:r>
            <a:r>
              <a:rPr lang="en-US" altLang="zh-CN" dirty="0" smtClean="0"/>
              <a:t>----</a:t>
            </a:r>
            <a:r>
              <a:rPr lang="zh-CN" altLang="en-US" dirty="0" smtClean="0"/>
              <a:t>总结</a:t>
            </a:r>
            <a:endParaRPr lang="zh-CN" altLang="en-US" dirty="0"/>
          </a:p>
        </p:txBody>
      </p:sp>
      <p:sp>
        <p:nvSpPr>
          <p:cNvPr id="62469"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73</a:t>
            </a:fld>
            <a:endParaRPr lang="zh-CN" altLang="en-US" sz="1600" b="1" dirty="0">
              <a:solidFill>
                <a:srgbClr val="FFFF00"/>
              </a:solidFill>
              <a:ea typeface="宋体" panose="02010600030101010101" pitchFamily="2" charset="-122"/>
            </a:endParaRPr>
          </a:p>
        </p:txBody>
      </p:sp>
      <p:sp>
        <p:nvSpPr>
          <p:cNvPr id="414723" name="Rectangle 3"/>
          <p:cNvSpPr/>
          <p:nvPr/>
        </p:nvSpPr>
        <p:spPr>
          <a:xfrm>
            <a:off x="1187450" y="4076700"/>
            <a:ext cx="7777163" cy="1844675"/>
          </a:xfrm>
          <a:prstGeom prst="rect">
            <a:avLst/>
          </a:prstGeom>
          <a:noFill/>
          <a:ln w="9525">
            <a:noFill/>
          </a:ln>
        </p:spPr>
        <p:txBody>
          <a:bodyPr anchor="ctr">
            <a:spAutoFit/>
          </a:bodyPr>
          <a:lstStyle/>
          <a:p>
            <a:pPr marL="457200" lvl="0" indent="-457200" eaLnBrk="0" hangingPunct="0">
              <a:lnSpc>
                <a:spcPct val="120000"/>
              </a:lnSpc>
            </a:pPr>
            <a:r>
              <a:rPr lang="en-US" altLang="zh-CN" dirty="0">
                <a:latin typeface="Times New Roman" panose="02020603050405020304" pitchFamily="18" charset="0"/>
                <a:ea typeface="黑体" panose="02010609060101010101" pitchFamily="49" charset="-122"/>
              </a:rPr>
              <a:t>(1) </a:t>
            </a:r>
            <a:r>
              <a:rPr lang="zh-CN" altLang="en-US" dirty="0">
                <a:latin typeface="Times New Roman" panose="02020603050405020304" pitchFamily="18" charset="0"/>
                <a:ea typeface="黑体" panose="02010609060101010101" pitchFamily="49" charset="-122"/>
              </a:rPr>
              <a:t>零输入响应是初始状态的线性函数；</a:t>
            </a:r>
          </a:p>
          <a:p>
            <a:pPr marL="457200" lvl="0" indent="-457200" eaLnBrk="0" hangingPunct="0">
              <a:lnSpc>
                <a:spcPct val="120000"/>
              </a:lnSpc>
            </a:pPr>
            <a:r>
              <a:rPr lang="en-US" altLang="zh-CN" dirty="0">
                <a:latin typeface="Times New Roman" panose="02020603050405020304" pitchFamily="18" charset="0"/>
                <a:ea typeface="黑体" panose="02010609060101010101" pitchFamily="49" charset="-122"/>
              </a:rPr>
              <a:t>(2) </a:t>
            </a:r>
            <a:r>
              <a:rPr lang="zh-CN" altLang="en-US" dirty="0">
                <a:latin typeface="Times New Roman" panose="02020603050405020304" pitchFamily="18" charset="0"/>
                <a:ea typeface="黑体" panose="02010609060101010101" pitchFamily="49" charset="-122"/>
              </a:rPr>
              <a:t>零状态响应是外加激励的线性函数；</a:t>
            </a:r>
          </a:p>
          <a:p>
            <a:pPr marL="457200" lvl="0" indent="-457200" eaLnBrk="0" hangingPunct="0">
              <a:lnSpc>
                <a:spcPct val="120000"/>
              </a:lnSpc>
            </a:pPr>
            <a:r>
              <a:rPr lang="en-US" altLang="zh-CN" dirty="0">
                <a:latin typeface="Times New Roman" panose="02020603050405020304" pitchFamily="18" charset="0"/>
                <a:ea typeface="黑体" panose="02010609060101010101" pitchFamily="49" charset="-122"/>
              </a:rPr>
              <a:t>(3) </a:t>
            </a:r>
            <a:r>
              <a:rPr lang="zh-CN" altLang="en-US" dirty="0">
                <a:latin typeface="Times New Roman" panose="02020603050405020304" pitchFamily="18" charset="0"/>
                <a:ea typeface="黑体" panose="02010609060101010101" pitchFamily="49" charset="-122"/>
              </a:rPr>
              <a:t>但是完全响应既不是激励的线性函数也不是初始状态的线性函数。 </a:t>
            </a:r>
          </a:p>
        </p:txBody>
      </p:sp>
      <p:sp>
        <p:nvSpPr>
          <p:cNvPr id="414724" name="Rectangle 4"/>
          <p:cNvSpPr/>
          <p:nvPr/>
        </p:nvSpPr>
        <p:spPr>
          <a:xfrm>
            <a:off x="250825" y="4149725"/>
            <a:ext cx="1098550" cy="457200"/>
          </a:xfrm>
          <a:prstGeom prst="rect">
            <a:avLst/>
          </a:prstGeom>
          <a:noFill/>
          <a:ln w="9525">
            <a:noFill/>
          </a:ln>
        </p:spPr>
        <p:txBody>
          <a:bodyPr wrap="none">
            <a:spAutoFit/>
          </a:bodyPr>
          <a:lstStyle/>
          <a:p>
            <a:pPr lvl="0" eaLnBrk="1" hangingPunct="1"/>
            <a:r>
              <a:rPr lang="zh-CN" altLang="en-US" dirty="0">
                <a:solidFill>
                  <a:srgbClr val="FF0000"/>
                </a:solidFill>
                <a:latin typeface="Times New Roman" panose="02020603050405020304" pitchFamily="18" charset="0"/>
                <a:ea typeface="黑体" panose="02010609060101010101" pitchFamily="49" charset="-122"/>
              </a:rPr>
              <a:t>注意：</a:t>
            </a:r>
          </a:p>
        </p:txBody>
      </p:sp>
      <p:sp>
        <p:nvSpPr>
          <p:cNvPr id="414725" name="Rectangle 5"/>
          <p:cNvSpPr/>
          <p:nvPr/>
        </p:nvSpPr>
        <p:spPr>
          <a:xfrm>
            <a:off x="179388" y="2678113"/>
            <a:ext cx="8785225" cy="822325"/>
          </a:xfrm>
          <a:prstGeom prst="rect">
            <a:avLst/>
          </a:prstGeom>
          <a:noFill/>
          <a:ln w="9525">
            <a:noFill/>
          </a:ln>
        </p:spPr>
        <p:txBody>
          <a:bodyPr anchor="ctr">
            <a:spAutoFit/>
          </a:bodyPr>
          <a:lstStyle/>
          <a:p>
            <a:pPr lvl="0" eaLnBrk="0" hangingPunct="0"/>
            <a:r>
              <a:rPr lang="en-US" altLang="zh-CN" dirty="0">
                <a:latin typeface="Times New Roman" panose="02020603050405020304" pitchFamily="18" charset="0"/>
                <a:ea typeface="黑体" panose="02010609060101010101" pitchFamily="49" charset="-122"/>
              </a:rPr>
              <a:t>(1)  </a:t>
            </a:r>
            <a:r>
              <a:rPr lang="zh-CN" altLang="en-US" dirty="0">
                <a:latin typeface="Times New Roman" panose="02020603050405020304" pitchFamily="18" charset="0"/>
                <a:ea typeface="黑体" panose="02010609060101010101" pitchFamily="49" charset="-122"/>
              </a:rPr>
              <a:t>完全响应是一个由初始值开始按指数规律变化到稳态值的过程。</a:t>
            </a:r>
          </a:p>
        </p:txBody>
      </p:sp>
      <p:sp>
        <p:nvSpPr>
          <p:cNvPr id="414726" name="Rectangle 6"/>
          <p:cNvSpPr/>
          <p:nvPr/>
        </p:nvSpPr>
        <p:spPr>
          <a:xfrm>
            <a:off x="179388" y="3573463"/>
            <a:ext cx="8893175" cy="457200"/>
          </a:xfrm>
          <a:prstGeom prst="rect">
            <a:avLst/>
          </a:prstGeom>
          <a:noFill/>
          <a:ln w="9525">
            <a:noFill/>
          </a:ln>
        </p:spPr>
        <p:txBody>
          <a:bodyPr>
            <a:spAutoFit/>
          </a:bodyPr>
          <a:lstStyle/>
          <a:p>
            <a:pPr lvl="0" eaLnBrk="0" hangingPunct="0"/>
            <a:r>
              <a:rPr lang="en-US" altLang="zh-CN" dirty="0">
                <a:latin typeface="Times New Roman" panose="02020603050405020304" pitchFamily="18" charset="0"/>
                <a:ea typeface="黑体" panose="02010609060101010101" pitchFamily="49" charset="-122"/>
              </a:rPr>
              <a:t>(2) </a:t>
            </a:r>
            <a:r>
              <a:rPr lang="zh-CN" altLang="en-US" dirty="0">
                <a:latin typeface="Times New Roman" panose="02020603050405020304" pitchFamily="18" charset="0"/>
                <a:ea typeface="黑体" panose="02010609060101010101" pitchFamily="49" charset="-122"/>
              </a:rPr>
              <a:t>所以完全响应由</a:t>
            </a:r>
            <a:r>
              <a:rPr lang="zh-CN" altLang="en-US" dirty="0">
                <a:solidFill>
                  <a:schemeClr val="accent2"/>
                </a:solidFill>
                <a:latin typeface="Times New Roman" panose="02020603050405020304" pitchFamily="18" charset="0"/>
                <a:ea typeface="黑体" panose="02010609060101010101" pitchFamily="49" charset="-122"/>
              </a:rPr>
              <a:t>初始值、稳态值和时间常数</a:t>
            </a:r>
            <a:r>
              <a:rPr lang="zh-CN" altLang="en-US" dirty="0">
                <a:latin typeface="Times New Roman" panose="02020603050405020304" pitchFamily="18" charset="0"/>
                <a:ea typeface="黑体" panose="02010609060101010101" pitchFamily="49" charset="-122"/>
              </a:rPr>
              <a:t>这</a:t>
            </a:r>
            <a:r>
              <a:rPr lang="en-US" altLang="zh-CN" dirty="0">
                <a:latin typeface="Times New Roman" panose="02020603050405020304" pitchFamily="18" charset="0"/>
                <a:ea typeface="黑体" panose="02010609060101010101" pitchFamily="49" charset="-122"/>
              </a:rPr>
              <a:t>3</a:t>
            </a:r>
            <a:r>
              <a:rPr lang="zh-CN" altLang="en-US" dirty="0">
                <a:latin typeface="Times New Roman" panose="02020603050405020304" pitchFamily="18" charset="0"/>
                <a:ea typeface="黑体" panose="02010609060101010101" pitchFamily="49" charset="-122"/>
              </a:rPr>
              <a:t>个参数确定。 </a:t>
            </a:r>
          </a:p>
        </p:txBody>
      </p:sp>
      <p:graphicFrame>
        <p:nvGraphicFramePr>
          <p:cNvPr id="414727" name="Object 7"/>
          <p:cNvGraphicFramePr/>
          <p:nvPr/>
        </p:nvGraphicFramePr>
        <p:xfrm>
          <a:off x="539750" y="1052513"/>
          <a:ext cx="8026400" cy="782637"/>
        </p:xfrm>
        <a:graphic>
          <a:graphicData uri="http://schemas.openxmlformats.org/presentationml/2006/ole">
            <mc:AlternateContent xmlns:mc="http://schemas.openxmlformats.org/markup-compatibility/2006">
              <mc:Choice xmlns:v="urn:schemas-microsoft-com:vml" Requires="v">
                <p:oleObj spid="_x0000_s61607" r:id="rId3" imgW="3641725" imgH="355600" progId="Equation.DSMT4">
                  <p:embed/>
                </p:oleObj>
              </mc:Choice>
              <mc:Fallback>
                <p:oleObj r:id="rId3" imgW="3641725" imgH="355600" progId="Equation.DSMT4">
                  <p:embed/>
                  <p:pic>
                    <p:nvPicPr>
                      <p:cNvPr id="0" name="图片 3311"/>
                      <p:cNvPicPr/>
                      <p:nvPr/>
                    </p:nvPicPr>
                    <p:blipFill>
                      <a:blip r:embed="rId4"/>
                      <a:stretch>
                        <a:fillRect/>
                      </a:stretch>
                    </p:blipFill>
                    <p:spPr>
                      <a:xfrm>
                        <a:off x="539750" y="1052513"/>
                        <a:ext cx="8026400" cy="782637"/>
                      </a:xfrm>
                      <a:prstGeom prst="rect">
                        <a:avLst/>
                      </a:prstGeom>
                      <a:noFill/>
                      <a:ln w="38100">
                        <a:noFill/>
                        <a:miter/>
                      </a:ln>
                    </p:spPr>
                  </p:pic>
                </p:oleObj>
              </mc:Fallback>
            </mc:AlternateContent>
          </a:graphicData>
        </a:graphic>
      </p:graphicFrame>
      <p:graphicFrame>
        <p:nvGraphicFramePr>
          <p:cNvPr id="414728" name="Object 8"/>
          <p:cNvGraphicFramePr/>
          <p:nvPr/>
        </p:nvGraphicFramePr>
        <p:xfrm>
          <a:off x="539750" y="1844675"/>
          <a:ext cx="6931025" cy="919163"/>
        </p:xfrm>
        <a:graphic>
          <a:graphicData uri="http://schemas.openxmlformats.org/presentationml/2006/ole">
            <mc:AlternateContent xmlns:mc="http://schemas.openxmlformats.org/markup-compatibility/2006">
              <mc:Choice xmlns:v="urn:schemas-microsoft-com:vml" Requires="v">
                <p:oleObj spid="_x0000_s61608" r:id="rId5" imgW="3429000" imgH="457200" progId="Equation.DSMT4">
                  <p:embed/>
                </p:oleObj>
              </mc:Choice>
              <mc:Fallback>
                <p:oleObj r:id="rId5" imgW="3429000" imgH="457200" progId="Equation.DSMT4">
                  <p:embed/>
                  <p:pic>
                    <p:nvPicPr>
                      <p:cNvPr id="0" name="图片 3312"/>
                      <p:cNvPicPr/>
                      <p:nvPr/>
                    </p:nvPicPr>
                    <p:blipFill>
                      <a:blip r:embed="rId6"/>
                      <a:stretch>
                        <a:fillRect/>
                      </a:stretch>
                    </p:blipFill>
                    <p:spPr>
                      <a:xfrm>
                        <a:off x="539750" y="1844675"/>
                        <a:ext cx="6931025" cy="9191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14727"/>
                                        </p:tgtEl>
                                        <p:attrNameLst>
                                          <p:attrName>style.visibility</p:attrName>
                                        </p:attrNameLst>
                                      </p:cBhvr>
                                      <p:to>
                                        <p:strVal val="visible"/>
                                      </p:to>
                                    </p:set>
                                    <p:animEffect transition="in" filter="dissolve">
                                      <p:cBhvr>
                                        <p:cTn id="7" dur="1000"/>
                                        <p:tgtEl>
                                          <p:spTgt spid="414727"/>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414728"/>
                                        </p:tgtEl>
                                        <p:attrNameLst>
                                          <p:attrName>style.visibility</p:attrName>
                                        </p:attrNameLst>
                                      </p:cBhvr>
                                      <p:to>
                                        <p:strVal val="visible"/>
                                      </p:to>
                                    </p:set>
                                    <p:animEffect transition="in" filter="dissolve">
                                      <p:cBhvr>
                                        <p:cTn id="11" dur="500"/>
                                        <p:tgtEl>
                                          <p:spTgt spid="414728"/>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414725"/>
                                        </p:tgtEl>
                                        <p:attrNameLst>
                                          <p:attrName>style.visibility</p:attrName>
                                        </p:attrNameLst>
                                      </p:cBhvr>
                                      <p:to>
                                        <p:strVal val="visible"/>
                                      </p:to>
                                    </p:set>
                                    <p:animEffect transition="in" filter="dissolve">
                                      <p:cBhvr>
                                        <p:cTn id="16" dur="500"/>
                                        <p:tgtEl>
                                          <p:spTgt spid="41472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14726"/>
                                        </p:tgtEl>
                                        <p:attrNameLst>
                                          <p:attrName>style.visibility</p:attrName>
                                        </p:attrNameLst>
                                      </p:cBhvr>
                                      <p:to>
                                        <p:strVal val="visible"/>
                                      </p:to>
                                    </p:set>
                                    <p:animEffect transition="in" filter="dissolve">
                                      <p:cBhvr>
                                        <p:cTn id="21" dur="500"/>
                                        <p:tgtEl>
                                          <p:spTgt spid="41472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14724">
                                            <p:txEl>
                                              <p:pRg st="0" end="0"/>
                                            </p:txEl>
                                          </p:spTgt>
                                        </p:tgtEl>
                                        <p:attrNameLst>
                                          <p:attrName>style.visibility</p:attrName>
                                        </p:attrNameLst>
                                      </p:cBhvr>
                                      <p:to>
                                        <p:strVal val="visible"/>
                                      </p:to>
                                    </p:set>
                                    <p:animEffect transition="in" filter="wipe(left)">
                                      <p:cBhvr>
                                        <p:cTn id="26" dur="500"/>
                                        <p:tgtEl>
                                          <p:spTgt spid="414724">
                                            <p:txEl>
                                              <p:pRg st="0" end="0"/>
                                            </p:txEl>
                                          </p:spTgt>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414723">
                                            <p:txEl>
                                              <p:pRg st="0" end="0"/>
                                            </p:txEl>
                                          </p:spTgt>
                                        </p:tgtEl>
                                        <p:attrNameLst>
                                          <p:attrName>style.visibility</p:attrName>
                                        </p:attrNameLst>
                                      </p:cBhvr>
                                      <p:to>
                                        <p:strVal val="visible"/>
                                      </p:to>
                                    </p:set>
                                    <p:animEffect transition="in" filter="wipe(left)">
                                      <p:cBhvr>
                                        <p:cTn id="30" dur="500"/>
                                        <p:tgtEl>
                                          <p:spTgt spid="41472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414723">
                                            <p:txEl>
                                              <p:pRg st="1" end="1"/>
                                            </p:txEl>
                                          </p:spTgt>
                                        </p:tgtEl>
                                        <p:attrNameLst>
                                          <p:attrName>style.visibility</p:attrName>
                                        </p:attrNameLst>
                                      </p:cBhvr>
                                      <p:to>
                                        <p:strVal val="visible"/>
                                      </p:to>
                                    </p:set>
                                    <p:animEffect transition="in" filter="wipe(left)">
                                      <p:cBhvr>
                                        <p:cTn id="35" dur="500"/>
                                        <p:tgtEl>
                                          <p:spTgt spid="41472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414723">
                                            <p:txEl>
                                              <p:pRg st="2" end="2"/>
                                            </p:txEl>
                                          </p:spTgt>
                                        </p:tgtEl>
                                        <p:attrNameLst>
                                          <p:attrName>style.visibility</p:attrName>
                                        </p:attrNameLst>
                                      </p:cBhvr>
                                      <p:to>
                                        <p:strVal val="visible"/>
                                      </p:to>
                                    </p:set>
                                    <p:animEffect transition="in" filter="wipe(left)">
                                      <p:cBhvr>
                                        <p:cTn id="40" dur="500"/>
                                        <p:tgtEl>
                                          <p:spTgt spid="4147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725" grpId="0"/>
      <p:bldP spid="414726"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p:cNvSpPr>
          <p:nvPr>
            <p:ph type="title"/>
          </p:nvPr>
        </p:nvSpPr>
        <p:spPr/>
        <p:txBody>
          <a:bodyPr vert="horz" wrap="square" lIns="91440" tIns="45720" rIns="91440" bIns="45720" anchor="ctr"/>
          <a:lstStyle/>
          <a:p>
            <a:pPr eaLnBrk="1" hangingPunct="1"/>
            <a:r>
              <a:rPr lang="en-US" altLang="zh-CN" dirty="0" smtClean="0"/>
              <a:t>3.5.3  </a:t>
            </a:r>
            <a:r>
              <a:rPr lang="zh-CN" altLang="en-US" dirty="0" smtClean="0"/>
              <a:t>一阶动态电路的三</a:t>
            </a:r>
            <a:r>
              <a:rPr lang="zh-CN" altLang="en-US" dirty="0"/>
              <a:t>要素</a:t>
            </a:r>
            <a:r>
              <a:rPr lang="zh-CN" altLang="en-US" dirty="0" smtClean="0"/>
              <a:t>法</a:t>
            </a:r>
            <a:endParaRPr lang="zh-CN" altLang="en-US" dirty="0">
              <a:solidFill>
                <a:srgbClr val="339933"/>
              </a:solidFill>
            </a:endParaRPr>
          </a:p>
        </p:txBody>
      </p:sp>
      <p:sp>
        <p:nvSpPr>
          <p:cNvPr id="6349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74</a:t>
            </a:fld>
            <a:endParaRPr lang="zh-CN" altLang="en-US" sz="1600" b="1" dirty="0">
              <a:solidFill>
                <a:srgbClr val="FFFF00"/>
              </a:solidFill>
              <a:ea typeface="宋体" panose="02010600030101010101" pitchFamily="2" charset="-122"/>
            </a:endParaRPr>
          </a:p>
        </p:txBody>
      </p:sp>
      <p:sp>
        <p:nvSpPr>
          <p:cNvPr id="63493" name="Text Box 5"/>
          <p:cNvSpPr txBox="1"/>
          <p:nvPr/>
        </p:nvSpPr>
        <p:spPr>
          <a:xfrm>
            <a:off x="323850" y="1052513"/>
            <a:ext cx="8208963" cy="830997"/>
          </a:xfrm>
          <a:prstGeom prst="rect">
            <a:avLst/>
          </a:prstGeom>
          <a:noFill/>
          <a:ln w="9525">
            <a:noFill/>
          </a:ln>
        </p:spPr>
        <p:txBody>
          <a:bodyPr>
            <a:spAutoFit/>
          </a:bodyPr>
          <a:lstStyle/>
          <a:p>
            <a:pPr lvl="0" eaLnBrk="0" hangingPunct="0">
              <a:spcBef>
                <a:spcPct val="50000"/>
              </a:spcBef>
            </a:pPr>
            <a:r>
              <a:rPr lang="zh-CN" altLang="en-US" dirty="0">
                <a:latin typeface="Times New Roman" panose="02020603050405020304" pitchFamily="18" charset="0"/>
                <a:ea typeface="黑体" panose="02010609060101010101" pitchFamily="49" charset="-122"/>
              </a:rPr>
              <a:t>初始值</a:t>
            </a:r>
            <a:r>
              <a:rPr lang="en-US" altLang="zh-CN" b="1" i="1" dirty="0">
                <a:solidFill>
                  <a:schemeClr val="accent2"/>
                </a:solidFill>
                <a:latin typeface="Times New Roman" panose="02020603050405020304" pitchFamily="18" charset="0"/>
                <a:ea typeface="黑体" panose="02010609060101010101" pitchFamily="49" charset="-122"/>
              </a:rPr>
              <a:t>f </a:t>
            </a:r>
            <a:r>
              <a:rPr lang="en-US" altLang="zh-CN" b="1" dirty="0">
                <a:solidFill>
                  <a:schemeClr val="accent2"/>
                </a:solidFill>
                <a:latin typeface="Times New Roman" panose="02020603050405020304" pitchFamily="18" charset="0"/>
                <a:ea typeface="黑体" panose="02010609060101010101" pitchFamily="49" charset="-122"/>
              </a:rPr>
              <a:t>(0</a:t>
            </a:r>
            <a:r>
              <a:rPr lang="en-US" altLang="zh-CN" b="1" baseline="-25000" dirty="0">
                <a:solidFill>
                  <a:schemeClr val="accent2"/>
                </a:solidFill>
                <a:latin typeface="Times New Roman" panose="02020603050405020304" pitchFamily="18" charset="0"/>
                <a:ea typeface="黑体" panose="02010609060101010101" pitchFamily="49" charset="-122"/>
              </a:rPr>
              <a:t>+</a:t>
            </a:r>
            <a:r>
              <a:rPr lang="en-US" altLang="zh-CN" b="1" dirty="0">
                <a:solidFill>
                  <a:schemeClr val="accent2"/>
                </a:solidFill>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，稳态值</a:t>
            </a:r>
            <a:r>
              <a:rPr lang="en-US" altLang="zh-CN" b="1" i="1" dirty="0">
                <a:solidFill>
                  <a:schemeClr val="accent2"/>
                </a:solidFill>
                <a:latin typeface="Times New Roman" panose="02020603050405020304" pitchFamily="18" charset="0"/>
                <a:ea typeface="黑体" panose="02010609060101010101" pitchFamily="49" charset="-122"/>
              </a:rPr>
              <a:t>f </a:t>
            </a:r>
            <a:r>
              <a:rPr lang="en-US" altLang="zh-CN" b="1" dirty="0">
                <a:solidFill>
                  <a:schemeClr val="accent2"/>
                </a:solidFill>
                <a:latin typeface="Times New Roman" panose="02020603050405020304" pitchFamily="18" charset="0"/>
                <a:ea typeface="黑体" panose="02010609060101010101" pitchFamily="49" charset="-122"/>
              </a:rPr>
              <a:t>(∞)</a:t>
            </a:r>
            <a:r>
              <a:rPr lang="en-US" altLang="zh-CN" dirty="0">
                <a:solidFill>
                  <a:schemeClr val="accent2"/>
                </a:solidFill>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和时间常数</a:t>
            </a:r>
            <a:r>
              <a:rPr lang="el-GR" altLang="zh-CN" b="1" i="1" dirty="0">
                <a:solidFill>
                  <a:schemeClr val="accent2"/>
                </a:solidFill>
                <a:latin typeface="Times New Roman" panose="02020603050405020304" pitchFamily="18" charset="0"/>
                <a:ea typeface="Times New Roman" panose="02020603050405020304" pitchFamily="18" charset="0"/>
              </a:rPr>
              <a:t>τ</a:t>
            </a:r>
            <a:r>
              <a:rPr lang="zh-CN" altLang="en-US" dirty="0">
                <a:latin typeface="Times New Roman" panose="02020603050405020304" pitchFamily="18" charset="0"/>
                <a:ea typeface="黑体" panose="02010609060101010101" pitchFamily="49" charset="-122"/>
              </a:rPr>
              <a:t>称为电路的三要素。由三要素按下式直接写出全响应的方法称为三要素法。</a:t>
            </a:r>
          </a:p>
        </p:txBody>
      </p:sp>
      <p:sp>
        <p:nvSpPr>
          <p:cNvPr id="63494" name="Rectangle 6"/>
          <p:cNvSpPr/>
          <p:nvPr/>
        </p:nvSpPr>
        <p:spPr>
          <a:xfrm>
            <a:off x="0" y="0"/>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graphicFrame>
        <p:nvGraphicFramePr>
          <p:cNvPr id="63490" name="Object 11"/>
          <p:cNvGraphicFramePr/>
          <p:nvPr/>
        </p:nvGraphicFramePr>
        <p:xfrm>
          <a:off x="1258888" y="1916113"/>
          <a:ext cx="4570412" cy="752475"/>
        </p:xfrm>
        <a:graphic>
          <a:graphicData uri="http://schemas.openxmlformats.org/presentationml/2006/ole">
            <mc:AlternateContent xmlns:mc="http://schemas.openxmlformats.org/markup-compatibility/2006">
              <mc:Choice xmlns:v="urn:schemas-microsoft-com:vml" Requires="v">
                <p:oleObj spid="_x0000_s62548" r:id="rId3" imgW="2082165" imgH="342900" progId="Equation.DSMT4">
                  <p:embed/>
                </p:oleObj>
              </mc:Choice>
              <mc:Fallback>
                <p:oleObj r:id="rId3" imgW="2082165" imgH="342900" progId="Equation.DSMT4">
                  <p:embed/>
                  <p:pic>
                    <p:nvPicPr>
                      <p:cNvPr id="0" name="图片 3313"/>
                      <p:cNvPicPr/>
                      <p:nvPr/>
                    </p:nvPicPr>
                    <p:blipFill>
                      <a:blip r:embed="rId4"/>
                      <a:stretch>
                        <a:fillRect/>
                      </a:stretch>
                    </p:blipFill>
                    <p:spPr>
                      <a:xfrm>
                        <a:off x="1258888" y="1916113"/>
                        <a:ext cx="4570412" cy="752475"/>
                      </a:xfrm>
                      <a:prstGeom prst="rect">
                        <a:avLst/>
                      </a:prstGeom>
                      <a:noFill/>
                      <a:ln w="38100">
                        <a:noFill/>
                        <a:miter/>
                      </a:ln>
                    </p:spPr>
                  </p:pic>
                </p:oleObj>
              </mc:Fallback>
            </mc:AlternateContent>
          </a:graphicData>
        </a:graphic>
      </p:graphicFrame>
      <p:sp>
        <p:nvSpPr>
          <p:cNvPr id="307213" name="Rectangle 13"/>
          <p:cNvSpPr/>
          <p:nvPr/>
        </p:nvSpPr>
        <p:spPr>
          <a:xfrm>
            <a:off x="323850" y="3560763"/>
            <a:ext cx="5137150" cy="457200"/>
          </a:xfrm>
          <a:prstGeom prst="rect">
            <a:avLst/>
          </a:prstGeom>
          <a:noFill/>
          <a:ln w="9525">
            <a:noFill/>
          </a:ln>
        </p:spPr>
        <p:txBody>
          <a:bodyPr wrap="none" anchor="ctr">
            <a:spAutoFit/>
          </a:bodyPr>
          <a:lstStyle/>
          <a:p>
            <a:pPr lvl="0" eaLnBrk="1" hangingPunct="1"/>
            <a:r>
              <a:rPr lang="zh-CN" altLang="en-US" dirty="0">
                <a:latin typeface="Times New Roman" panose="02020603050405020304" pitchFamily="18" charset="0"/>
                <a:ea typeface="黑体" panose="02010609060101010101" pitchFamily="49" charset="-122"/>
              </a:rPr>
              <a:t>利用三要素法求解电路响应的步骤： </a:t>
            </a:r>
          </a:p>
        </p:txBody>
      </p:sp>
      <p:sp>
        <p:nvSpPr>
          <p:cNvPr id="307214" name="Rectangle 14"/>
          <p:cNvSpPr/>
          <p:nvPr/>
        </p:nvSpPr>
        <p:spPr>
          <a:xfrm>
            <a:off x="6082803" y="2781300"/>
            <a:ext cx="2089150" cy="431800"/>
          </a:xfrm>
          <a:prstGeom prst="rect">
            <a:avLst/>
          </a:prstGeom>
          <a:solidFill>
            <a:srgbClr val="A6F4FC"/>
          </a:solidFill>
          <a:ln w="9525" cap="flat" cmpd="sng">
            <a:solidFill>
              <a:schemeClr val="tx1"/>
            </a:solidFill>
            <a:prstDash val="solid"/>
            <a:miter/>
            <a:headEnd type="none" w="med" len="med"/>
            <a:tailEnd type="none" w="med" len="med"/>
          </a:ln>
        </p:spPr>
        <p:txBody>
          <a:bodyPr wrap="none" anchor="ctr"/>
          <a:lstStyle/>
          <a:p>
            <a:pPr lvl="0" algn="ctr" eaLnBrk="1" hangingPunct="1"/>
            <a:r>
              <a:rPr lang="zh-CN" altLang="en-US" dirty="0">
                <a:latin typeface="黑体" panose="02010609060101010101" pitchFamily="49" charset="-122"/>
                <a:ea typeface="黑体" panose="02010609060101010101" pitchFamily="49" charset="-122"/>
              </a:rPr>
              <a:t>求初始值 </a:t>
            </a:r>
          </a:p>
        </p:txBody>
      </p:sp>
      <p:sp>
        <p:nvSpPr>
          <p:cNvPr id="307215" name="Rectangle 15"/>
          <p:cNvSpPr/>
          <p:nvPr/>
        </p:nvSpPr>
        <p:spPr>
          <a:xfrm>
            <a:off x="6082803" y="3573463"/>
            <a:ext cx="2089150" cy="431800"/>
          </a:xfrm>
          <a:prstGeom prst="rect">
            <a:avLst/>
          </a:prstGeom>
          <a:solidFill>
            <a:srgbClr val="A6F4FC"/>
          </a:solidFill>
          <a:ln w="9525" cap="flat" cmpd="sng">
            <a:solidFill>
              <a:schemeClr val="tx1"/>
            </a:solidFill>
            <a:prstDash val="solid"/>
            <a:miter/>
            <a:headEnd type="none" w="med" len="med"/>
            <a:tailEnd type="none" w="med" len="med"/>
          </a:ln>
        </p:spPr>
        <p:txBody>
          <a:bodyPr wrap="none" anchor="ctr"/>
          <a:lstStyle/>
          <a:p>
            <a:pPr lvl="0" algn="ctr" eaLnBrk="1" hangingPunct="1"/>
            <a:r>
              <a:rPr lang="zh-CN" altLang="en-US" dirty="0">
                <a:latin typeface="黑体" panose="02010609060101010101" pitchFamily="49" charset="-122"/>
                <a:ea typeface="黑体" panose="02010609060101010101" pitchFamily="49" charset="-122"/>
              </a:rPr>
              <a:t>求稳态值 </a:t>
            </a:r>
          </a:p>
        </p:txBody>
      </p:sp>
      <p:sp>
        <p:nvSpPr>
          <p:cNvPr id="307216" name="Rectangle 16"/>
          <p:cNvSpPr/>
          <p:nvPr/>
        </p:nvSpPr>
        <p:spPr>
          <a:xfrm>
            <a:off x="6082803" y="4365625"/>
            <a:ext cx="2089150" cy="431800"/>
          </a:xfrm>
          <a:prstGeom prst="rect">
            <a:avLst/>
          </a:prstGeom>
          <a:solidFill>
            <a:srgbClr val="A6F4FC"/>
          </a:solidFill>
          <a:ln w="9525" cap="flat" cmpd="sng">
            <a:solidFill>
              <a:schemeClr val="tx1"/>
            </a:solidFill>
            <a:prstDash val="solid"/>
            <a:miter/>
            <a:headEnd type="none" w="med" len="med"/>
            <a:tailEnd type="none" w="med" len="med"/>
          </a:ln>
        </p:spPr>
        <p:txBody>
          <a:bodyPr wrap="none" anchor="ctr"/>
          <a:lstStyle/>
          <a:p>
            <a:pPr lvl="0" algn="ctr" eaLnBrk="1" hangingPunct="1"/>
            <a:r>
              <a:rPr lang="zh-CN" altLang="en-US" dirty="0">
                <a:latin typeface="黑体" panose="02010609060101010101" pitchFamily="49" charset="-122"/>
                <a:ea typeface="黑体" panose="02010609060101010101" pitchFamily="49" charset="-122"/>
              </a:rPr>
              <a:t>求时间常数</a:t>
            </a:r>
          </a:p>
        </p:txBody>
      </p:sp>
      <p:sp>
        <p:nvSpPr>
          <p:cNvPr id="307217" name="Rectangle 17"/>
          <p:cNvSpPr/>
          <p:nvPr/>
        </p:nvSpPr>
        <p:spPr>
          <a:xfrm>
            <a:off x="5939928" y="5157788"/>
            <a:ext cx="2376488" cy="358775"/>
          </a:xfrm>
          <a:prstGeom prst="rect">
            <a:avLst/>
          </a:prstGeom>
          <a:solidFill>
            <a:srgbClr val="A6F4FC"/>
          </a:solidFill>
          <a:ln w="9525" cap="flat" cmpd="sng">
            <a:solidFill>
              <a:schemeClr val="tx1"/>
            </a:solidFill>
            <a:prstDash val="solid"/>
            <a:miter/>
            <a:headEnd type="none" w="med" len="med"/>
            <a:tailEnd type="none" w="med" len="med"/>
          </a:ln>
        </p:spPr>
        <p:txBody>
          <a:bodyPr wrap="none" anchor="ctr"/>
          <a:lstStyle/>
          <a:p>
            <a:pPr lvl="0" algn="ctr" eaLnBrk="1" hangingPunct="1"/>
            <a:r>
              <a:rPr lang="zh-CN" altLang="en-US" dirty="0">
                <a:latin typeface="黑体" panose="02010609060101010101" pitchFamily="49" charset="-122"/>
                <a:ea typeface="黑体" panose="02010609060101010101" pitchFamily="49" charset="-122"/>
              </a:rPr>
              <a:t>求一阶电路响应 </a:t>
            </a:r>
          </a:p>
        </p:txBody>
      </p:sp>
      <p:sp>
        <p:nvSpPr>
          <p:cNvPr id="307218" name="Line 18"/>
          <p:cNvSpPr/>
          <p:nvPr/>
        </p:nvSpPr>
        <p:spPr>
          <a:xfrm>
            <a:off x="7127378" y="3213100"/>
            <a:ext cx="0" cy="360363"/>
          </a:xfrm>
          <a:prstGeom prst="line">
            <a:avLst/>
          </a:prstGeom>
          <a:ln w="38100" cap="flat" cmpd="sng">
            <a:solidFill>
              <a:schemeClr val="tx1"/>
            </a:solidFill>
            <a:prstDash val="solid"/>
            <a:headEnd type="none" w="med" len="med"/>
            <a:tailEnd type="triangle" w="med" len="med"/>
          </a:ln>
        </p:spPr>
      </p:sp>
      <p:sp>
        <p:nvSpPr>
          <p:cNvPr id="307219" name="Line 19"/>
          <p:cNvSpPr/>
          <p:nvPr/>
        </p:nvSpPr>
        <p:spPr>
          <a:xfrm>
            <a:off x="7127378" y="4005263"/>
            <a:ext cx="0" cy="360362"/>
          </a:xfrm>
          <a:prstGeom prst="line">
            <a:avLst/>
          </a:prstGeom>
          <a:ln w="38100" cap="flat" cmpd="sng">
            <a:solidFill>
              <a:schemeClr val="tx1"/>
            </a:solidFill>
            <a:prstDash val="solid"/>
            <a:headEnd type="none" w="med" len="med"/>
            <a:tailEnd type="triangle" w="med" len="med"/>
          </a:ln>
        </p:spPr>
      </p:sp>
      <p:sp>
        <p:nvSpPr>
          <p:cNvPr id="307220" name="Line 20"/>
          <p:cNvSpPr/>
          <p:nvPr/>
        </p:nvSpPr>
        <p:spPr>
          <a:xfrm>
            <a:off x="7127378" y="4797425"/>
            <a:ext cx="0" cy="360363"/>
          </a:xfrm>
          <a:prstGeom prst="line">
            <a:avLst/>
          </a:prstGeom>
          <a:ln w="38100" cap="flat" cmpd="sng">
            <a:solidFill>
              <a:schemeClr val="tx1"/>
            </a:solidFill>
            <a:prstDash val="solid"/>
            <a:headEnd type="none" w="med" len="med"/>
            <a:tailEnd type="triangle" w="med" len="med"/>
          </a:ln>
        </p:spPr>
      </p:sp>
      <p:sp>
        <p:nvSpPr>
          <p:cNvPr id="307221" name="Rectangle 21"/>
          <p:cNvSpPr/>
          <p:nvPr/>
        </p:nvSpPr>
        <p:spPr>
          <a:xfrm>
            <a:off x="674308" y="4203587"/>
            <a:ext cx="3889375" cy="1698625"/>
          </a:xfrm>
          <a:prstGeom prst="rect">
            <a:avLst/>
          </a:prstGeom>
          <a:noFill/>
          <a:ln w="9525">
            <a:noFill/>
          </a:ln>
        </p:spPr>
        <p:txBody>
          <a:bodyPr anchor="ctr">
            <a:spAutoFit/>
          </a:bodyPr>
          <a:lstStyle/>
          <a:p>
            <a:pPr lvl="0" eaLnBrk="1" hangingPunct="1">
              <a:lnSpc>
                <a:spcPct val="110000"/>
              </a:lnSpc>
            </a:pPr>
            <a:r>
              <a:rPr lang="zh-CN" altLang="en-US" dirty="0">
                <a:solidFill>
                  <a:srgbClr val="FF0000"/>
                </a:solidFill>
                <a:latin typeface="Times New Roman" panose="02020603050405020304" pitchFamily="18" charset="0"/>
                <a:ea typeface="黑体" panose="02010609060101010101" pitchFamily="49" charset="-122"/>
              </a:rPr>
              <a:t>注意</a:t>
            </a:r>
            <a:r>
              <a:rPr lang="zh-CN" altLang="en-US" dirty="0">
                <a:latin typeface="Times New Roman" panose="02020603050405020304" pitchFamily="18" charset="0"/>
                <a:ea typeface="黑体" panose="02010609060101010101" pitchFamily="49" charset="-122"/>
              </a:rPr>
              <a:t>，三要素法适用范围：</a:t>
            </a:r>
          </a:p>
          <a:p>
            <a:pPr lvl="0" eaLnBrk="1" hangingPunct="1">
              <a:lnSpc>
                <a:spcPct val="110000"/>
              </a:lnSpc>
            </a:pPr>
            <a:r>
              <a:rPr lang="zh-CN" altLang="en-US" dirty="0">
                <a:latin typeface="Times New Roman" panose="02020603050405020304" pitchFamily="18" charset="0"/>
                <a:ea typeface="黑体" panose="02010609060101010101" pitchFamily="49" charset="-122"/>
              </a:rPr>
              <a:t>①直流电源激励下；</a:t>
            </a:r>
          </a:p>
          <a:p>
            <a:pPr lvl="0" eaLnBrk="1" hangingPunct="1">
              <a:lnSpc>
                <a:spcPct val="110000"/>
              </a:lnSpc>
            </a:pPr>
            <a:r>
              <a:rPr lang="zh-CN" altLang="en-US" dirty="0">
                <a:latin typeface="Times New Roman" panose="02020603050405020304" pitchFamily="18" charset="0"/>
                <a:ea typeface="黑体" panose="02010609060101010101" pitchFamily="49" charset="-122"/>
              </a:rPr>
              <a:t>②一阶线性动态电路；</a:t>
            </a:r>
          </a:p>
          <a:p>
            <a:pPr lvl="0" eaLnBrk="1" hangingPunct="1">
              <a:lnSpc>
                <a:spcPct val="110000"/>
              </a:lnSpc>
            </a:pPr>
            <a:r>
              <a:rPr lang="zh-CN" altLang="en-US" dirty="0">
                <a:latin typeface="Times New Roman" panose="02020603050405020304" pitchFamily="18" charset="0"/>
                <a:ea typeface="黑体" panose="02010609060101010101" pitchFamily="49" charset="-122"/>
              </a:rPr>
              <a:t>③电路中任何电压和电流。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07213"/>
                                        </p:tgtEl>
                                        <p:attrNameLst>
                                          <p:attrName>style.visibility</p:attrName>
                                        </p:attrNameLst>
                                      </p:cBhvr>
                                      <p:to>
                                        <p:strVal val="visible"/>
                                      </p:to>
                                    </p:set>
                                    <p:animEffect transition="in" filter="box(in)">
                                      <p:cBhvr>
                                        <p:cTn id="15" dur="500"/>
                                        <p:tgtEl>
                                          <p:spTgt spid="3072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07214"/>
                                        </p:tgtEl>
                                        <p:attrNameLst>
                                          <p:attrName>style.visibility</p:attrName>
                                        </p:attrNameLst>
                                      </p:cBhvr>
                                      <p:to>
                                        <p:strVal val="visible"/>
                                      </p:to>
                                    </p:set>
                                    <p:animEffect transition="in" filter="wipe(up)">
                                      <p:cBhvr>
                                        <p:cTn id="20" dur="1000"/>
                                        <p:tgtEl>
                                          <p:spTgt spid="3072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307218"/>
                                        </p:tgtEl>
                                        <p:attrNameLst>
                                          <p:attrName>style.visibility</p:attrName>
                                        </p:attrNameLst>
                                      </p:cBhvr>
                                      <p:to>
                                        <p:strVal val="visible"/>
                                      </p:to>
                                    </p:set>
                                    <p:animEffect transition="in" filter="wipe(up)">
                                      <p:cBhvr>
                                        <p:cTn id="25" dur="1000"/>
                                        <p:tgtEl>
                                          <p:spTgt spid="307218"/>
                                        </p:tgtEl>
                                      </p:cBhvr>
                                    </p:animEffect>
                                  </p:childTnLst>
                                </p:cTn>
                              </p:par>
                            </p:childTnLst>
                          </p:cTn>
                        </p:par>
                        <p:par>
                          <p:cTn id="26" fill="hold">
                            <p:stCondLst>
                              <p:cond delay="1000"/>
                            </p:stCondLst>
                            <p:childTnLst>
                              <p:par>
                                <p:cTn id="27" presetID="22" presetClass="entr" presetSubtype="1" fill="hold" grpId="0" nodeType="afterEffect">
                                  <p:stCondLst>
                                    <p:cond delay="0"/>
                                  </p:stCondLst>
                                  <p:childTnLst>
                                    <p:set>
                                      <p:cBhvr>
                                        <p:cTn id="28" dur="1" fill="hold">
                                          <p:stCondLst>
                                            <p:cond delay="0"/>
                                          </p:stCondLst>
                                        </p:cTn>
                                        <p:tgtEl>
                                          <p:spTgt spid="307215"/>
                                        </p:tgtEl>
                                        <p:attrNameLst>
                                          <p:attrName>style.visibility</p:attrName>
                                        </p:attrNameLst>
                                      </p:cBhvr>
                                      <p:to>
                                        <p:strVal val="visible"/>
                                      </p:to>
                                    </p:set>
                                    <p:animEffect transition="in" filter="wipe(up)">
                                      <p:cBhvr>
                                        <p:cTn id="29" dur="1000"/>
                                        <p:tgtEl>
                                          <p:spTgt spid="30721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07219"/>
                                        </p:tgtEl>
                                        <p:attrNameLst>
                                          <p:attrName>style.visibility</p:attrName>
                                        </p:attrNameLst>
                                      </p:cBhvr>
                                      <p:to>
                                        <p:strVal val="visible"/>
                                      </p:to>
                                    </p:set>
                                    <p:animEffect transition="in" filter="wipe(up)">
                                      <p:cBhvr>
                                        <p:cTn id="34" dur="1000"/>
                                        <p:tgtEl>
                                          <p:spTgt spid="307219"/>
                                        </p:tgtEl>
                                      </p:cBhvr>
                                    </p:animEffect>
                                  </p:childTnLst>
                                </p:cTn>
                              </p:par>
                            </p:childTnLst>
                          </p:cTn>
                        </p:par>
                        <p:par>
                          <p:cTn id="35" fill="hold">
                            <p:stCondLst>
                              <p:cond delay="1000"/>
                            </p:stCondLst>
                            <p:childTnLst>
                              <p:par>
                                <p:cTn id="36" presetID="22" presetClass="entr" presetSubtype="1" fill="hold" grpId="0" nodeType="afterEffect">
                                  <p:stCondLst>
                                    <p:cond delay="0"/>
                                  </p:stCondLst>
                                  <p:childTnLst>
                                    <p:set>
                                      <p:cBhvr>
                                        <p:cTn id="37" dur="1" fill="hold">
                                          <p:stCondLst>
                                            <p:cond delay="0"/>
                                          </p:stCondLst>
                                        </p:cTn>
                                        <p:tgtEl>
                                          <p:spTgt spid="307216"/>
                                        </p:tgtEl>
                                        <p:attrNameLst>
                                          <p:attrName>style.visibility</p:attrName>
                                        </p:attrNameLst>
                                      </p:cBhvr>
                                      <p:to>
                                        <p:strVal val="visible"/>
                                      </p:to>
                                    </p:set>
                                    <p:animEffect transition="in" filter="wipe(up)">
                                      <p:cBhvr>
                                        <p:cTn id="38" dur="1000"/>
                                        <p:tgtEl>
                                          <p:spTgt spid="30721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07220"/>
                                        </p:tgtEl>
                                        <p:attrNameLst>
                                          <p:attrName>style.visibility</p:attrName>
                                        </p:attrNameLst>
                                      </p:cBhvr>
                                      <p:to>
                                        <p:strVal val="visible"/>
                                      </p:to>
                                    </p:set>
                                    <p:animEffect transition="in" filter="wipe(up)">
                                      <p:cBhvr>
                                        <p:cTn id="43" dur="1000"/>
                                        <p:tgtEl>
                                          <p:spTgt spid="307220"/>
                                        </p:tgtEl>
                                      </p:cBhvr>
                                    </p:animEffect>
                                  </p:childTnLst>
                                </p:cTn>
                              </p:par>
                            </p:childTnLst>
                          </p:cTn>
                        </p:par>
                        <p:par>
                          <p:cTn id="44" fill="hold">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307217"/>
                                        </p:tgtEl>
                                        <p:attrNameLst>
                                          <p:attrName>style.visibility</p:attrName>
                                        </p:attrNameLst>
                                      </p:cBhvr>
                                      <p:to>
                                        <p:strVal val="visible"/>
                                      </p:to>
                                    </p:set>
                                    <p:animEffect transition="in" filter="wipe(up)">
                                      <p:cBhvr>
                                        <p:cTn id="47" dur="1000"/>
                                        <p:tgtEl>
                                          <p:spTgt spid="30721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307221"/>
                                        </p:tgtEl>
                                        <p:attrNameLst>
                                          <p:attrName>style.visibility</p:attrName>
                                        </p:attrNameLst>
                                      </p:cBhvr>
                                      <p:to>
                                        <p:strVal val="visible"/>
                                      </p:to>
                                    </p:set>
                                    <p:animEffect transition="in" filter="dissolve">
                                      <p:cBhvr>
                                        <p:cTn id="52" dur="1000"/>
                                        <p:tgtEl>
                                          <p:spTgt spid="30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3" grpId="0"/>
      <p:bldP spid="307213" grpId="0"/>
      <p:bldP spid="307214" grpId="0" animBg="1"/>
      <p:bldP spid="307215" grpId="0" animBg="1"/>
      <p:bldP spid="307216" grpId="0" animBg="1"/>
      <p:bldP spid="307217" grpId="0" animBg="1"/>
      <p:bldP spid="30722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80728"/>
            <a:ext cx="7632848" cy="2664296"/>
          </a:xfrm>
        </p:spPr>
        <p:txBody>
          <a:bodyPr/>
          <a:lstStyle/>
          <a:p>
            <a:pPr lvl="0"/>
            <a:r>
              <a:rPr lang="zh-CN" altLang="zh-CN" dirty="0">
                <a:solidFill>
                  <a:schemeClr val="accent2">
                    <a:lumMod val="50000"/>
                  </a:schemeClr>
                </a:solidFill>
              </a:rPr>
              <a:t>确定初始值</a:t>
            </a:r>
            <a:r>
              <a:rPr lang="en-US" altLang="zh-CN" dirty="0">
                <a:solidFill>
                  <a:schemeClr val="accent2">
                    <a:lumMod val="50000"/>
                  </a:schemeClr>
                </a:solidFill>
              </a:rPr>
              <a:t> </a:t>
            </a:r>
            <a:endParaRPr lang="zh-CN" altLang="zh-CN" dirty="0">
              <a:solidFill>
                <a:schemeClr val="accent2">
                  <a:lumMod val="50000"/>
                </a:schemeClr>
              </a:solidFill>
            </a:endParaRPr>
          </a:p>
          <a:p>
            <a:pPr marL="0" indent="0">
              <a:buNone/>
            </a:pPr>
            <a:r>
              <a:rPr lang="en-US" altLang="zh-CN" dirty="0" smtClean="0"/>
              <a:t>   </a:t>
            </a:r>
            <a:r>
              <a:rPr lang="zh-CN" altLang="en-US" sz="2400" dirty="0" smtClean="0"/>
              <a:t>先求电容的</a:t>
            </a:r>
            <a:r>
              <a:rPr lang="en-US" altLang="zh-CN" sz="2400" dirty="0" err="1" smtClean="0"/>
              <a:t>u</a:t>
            </a:r>
            <a:r>
              <a:rPr lang="en-US" altLang="zh-CN" sz="2400" baseline="-25000" dirty="0" err="1" smtClean="0"/>
              <a:t>c</a:t>
            </a:r>
            <a:r>
              <a:rPr lang="en-US" altLang="zh-CN" sz="2400" dirty="0" smtClean="0"/>
              <a:t>(0</a:t>
            </a:r>
            <a:r>
              <a:rPr lang="en-US" altLang="zh-CN" sz="2400" baseline="-25000" dirty="0"/>
              <a:t>+</a:t>
            </a:r>
            <a:r>
              <a:rPr lang="en-US" altLang="zh-CN" sz="2400" dirty="0" smtClean="0"/>
              <a:t>)=</a:t>
            </a:r>
            <a:r>
              <a:rPr lang="en-US" altLang="zh-CN" sz="2400" dirty="0" err="1" smtClean="0"/>
              <a:t>u</a:t>
            </a:r>
            <a:r>
              <a:rPr lang="en-US" altLang="zh-CN" sz="2400" baseline="-25000" dirty="0" err="1"/>
              <a:t>c</a:t>
            </a:r>
            <a:r>
              <a:rPr lang="en-US" altLang="zh-CN" sz="2400" dirty="0" smtClean="0"/>
              <a:t>(0</a:t>
            </a:r>
            <a:r>
              <a:rPr lang="en-US" altLang="zh-CN" sz="2400" baseline="-25000" dirty="0"/>
              <a:t>-</a:t>
            </a:r>
            <a:r>
              <a:rPr lang="en-US" altLang="zh-CN" sz="2400" dirty="0" smtClean="0"/>
              <a:t>),</a:t>
            </a:r>
            <a:r>
              <a:rPr lang="zh-CN" altLang="en-US" sz="2400" dirty="0" smtClean="0"/>
              <a:t>或电感</a:t>
            </a:r>
            <a:r>
              <a:rPr lang="en-US" altLang="zh-CN" sz="2400" dirty="0" err="1" smtClean="0"/>
              <a:t>i</a:t>
            </a:r>
            <a:r>
              <a:rPr lang="en-US" altLang="zh-CN" sz="2400" baseline="-25000" dirty="0" err="1"/>
              <a:t>L</a:t>
            </a:r>
            <a:r>
              <a:rPr lang="en-US" altLang="zh-CN" sz="2400" dirty="0" smtClean="0"/>
              <a:t>(0</a:t>
            </a:r>
            <a:r>
              <a:rPr lang="en-US" altLang="zh-CN" sz="2400" baseline="-25000" dirty="0"/>
              <a:t>+</a:t>
            </a:r>
            <a:r>
              <a:rPr lang="en-US" altLang="zh-CN" sz="2400" dirty="0" smtClean="0"/>
              <a:t>)=</a:t>
            </a:r>
            <a:r>
              <a:rPr lang="en-US" altLang="zh-CN" sz="2400" dirty="0" err="1" smtClean="0"/>
              <a:t>i</a:t>
            </a:r>
            <a:r>
              <a:rPr lang="en-US" altLang="zh-CN" sz="2400" baseline="-25000" dirty="0" err="1"/>
              <a:t>L</a:t>
            </a:r>
            <a:r>
              <a:rPr lang="en-US" altLang="zh-CN" sz="2400" dirty="0" smtClean="0"/>
              <a:t>(0</a:t>
            </a:r>
            <a:r>
              <a:rPr lang="en-US" altLang="zh-CN" sz="2400" baseline="-25000" dirty="0"/>
              <a:t>-</a:t>
            </a:r>
            <a:r>
              <a:rPr lang="en-US" altLang="zh-CN" sz="2400" dirty="0" smtClean="0"/>
              <a:t>), </a:t>
            </a:r>
            <a:r>
              <a:rPr lang="zh-CN" altLang="en-US" sz="2400" dirty="0" smtClean="0"/>
              <a:t>再求待求变量的初始值</a:t>
            </a:r>
            <a:endParaRPr lang="en-US" altLang="zh-CN" sz="2400" dirty="0" smtClean="0"/>
          </a:p>
          <a:p>
            <a:r>
              <a:rPr lang="zh-CN" altLang="zh-CN" dirty="0">
                <a:solidFill>
                  <a:schemeClr val="accent2">
                    <a:lumMod val="50000"/>
                  </a:schemeClr>
                </a:solidFill>
              </a:rPr>
              <a:t>确定稳态值</a:t>
            </a:r>
            <a:r>
              <a:rPr lang="en-US" altLang="zh-CN" dirty="0">
                <a:solidFill>
                  <a:schemeClr val="accent2">
                    <a:lumMod val="50000"/>
                  </a:schemeClr>
                </a:solidFill>
              </a:rPr>
              <a:t> </a:t>
            </a:r>
            <a:endParaRPr lang="en-US" altLang="zh-CN" dirty="0" smtClean="0">
              <a:solidFill>
                <a:schemeClr val="accent2">
                  <a:lumMod val="50000"/>
                </a:schemeClr>
              </a:solidFill>
            </a:endParaRPr>
          </a:p>
          <a:p>
            <a:pPr marL="0" indent="0">
              <a:buNone/>
            </a:pPr>
            <a:r>
              <a:rPr lang="en-US" altLang="zh-CN" sz="2400" dirty="0">
                <a:solidFill>
                  <a:schemeClr val="tx1">
                    <a:lumMod val="95000"/>
                    <a:lumOff val="5000"/>
                  </a:schemeClr>
                </a:solidFill>
              </a:rPr>
              <a:t> </a:t>
            </a:r>
            <a:r>
              <a:rPr lang="en-US" altLang="zh-CN" sz="2400" dirty="0" smtClean="0">
                <a:solidFill>
                  <a:schemeClr val="tx1">
                    <a:lumMod val="95000"/>
                    <a:lumOff val="5000"/>
                  </a:schemeClr>
                </a:solidFill>
              </a:rPr>
              <a:t>  </a:t>
            </a:r>
            <a:r>
              <a:rPr lang="zh-CN" altLang="en-US" sz="2400" dirty="0" smtClean="0">
                <a:solidFill>
                  <a:schemeClr val="tx1">
                    <a:lumMod val="95000"/>
                    <a:lumOff val="5000"/>
                  </a:schemeClr>
                </a:solidFill>
              </a:rPr>
              <a:t> 即换路后电路稳定后，电容视为开路，电感视为短路，求得此时待求量的值即为</a:t>
            </a:r>
            <a:r>
              <a:rPr lang="en-US" altLang="zh-CN" sz="2400" dirty="0" smtClean="0">
                <a:solidFill>
                  <a:schemeClr val="tx1">
                    <a:lumMod val="95000"/>
                    <a:lumOff val="5000"/>
                  </a:schemeClr>
                </a:solidFill>
              </a:rPr>
              <a:t>~</a:t>
            </a:r>
          </a:p>
          <a:p>
            <a:r>
              <a:rPr lang="zh-CN" altLang="en-US" dirty="0" smtClean="0">
                <a:solidFill>
                  <a:schemeClr val="accent2">
                    <a:lumMod val="50000"/>
                  </a:schemeClr>
                </a:solidFill>
              </a:rPr>
              <a:t>时间常数</a:t>
            </a:r>
            <a:endParaRPr lang="en-US" altLang="zh-CN" dirty="0" smtClean="0">
              <a:solidFill>
                <a:schemeClr val="accent2">
                  <a:lumMod val="50000"/>
                </a:schemeClr>
              </a:solidFill>
            </a:endParaRPr>
          </a:p>
          <a:p>
            <a:pPr marL="0" indent="0">
              <a:buNone/>
            </a:pPr>
            <a:r>
              <a:rPr lang="en-US" altLang="zh-CN" dirty="0" smtClean="0">
                <a:solidFill>
                  <a:schemeClr val="accent2">
                    <a:lumMod val="50000"/>
                  </a:schemeClr>
                </a:solidFill>
              </a:rPr>
              <a:t>                       ,                          ,</a:t>
            </a:r>
            <a:r>
              <a:rPr lang="zh-CN" altLang="en-US" sz="2400" dirty="0" smtClean="0">
                <a:solidFill>
                  <a:schemeClr val="tx1">
                    <a:lumMod val="95000"/>
                    <a:lumOff val="5000"/>
                  </a:schemeClr>
                </a:solidFill>
              </a:rPr>
              <a:t>其中的电阻</a:t>
            </a:r>
            <a:r>
              <a:rPr lang="en-US" altLang="zh-CN" sz="2400" dirty="0" smtClean="0">
                <a:solidFill>
                  <a:schemeClr val="tx1">
                    <a:lumMod val="95000"/>
                    <a:lumOff val="5000"/>
                  </a:schemeClr>
                </a:solidFill>
              </a:rPr>
              <a:t>R</a:t>
            </a:r>
            <a:r>
              <a:rPr lang="zh-CN" altLang="en-US" sz="2400" dirty="0" smtClean="0">
                <a:solidFill>
                  <a:schemeClr val="tx1">
                    <a:lumMod val="95000"/>
                    <a:lumOff val="5000"/>
                  </a:schemeClr>
                </a:solidFill>
              </a:rPr>
              <a:t>是换路后将电容或电容去掉之后一端口网络的等效电阻。</a:t>
            </a:r>
            <a:endParaRPr lang="zh-CN" altLang="en-US" sz="2400" dirty="0">
              <a:solidFill>
                <a:schemeClr val="tx1">
                  <a:lumMod val="95000"/>
                  <a:lumOff val="5000"/>
                </a:schemeClr>
              </a:solidFill>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064579040"/>
              </p:ext>
            </p:extLst>
          </p:nvPr>
        </p:nvGraphicFramePr>
        <p:xfrm>
          <a:off x="2771800" y="2420888"/>
          <a:ext cx="720080" cy="423576"/>
        </p:xfrm>
        <a:graphic>
          <a:graphicData uri="http://schemas.openxmlformats.org/presentationml/2006/ole">
            <mc:AlternateContent xmlns:mc="http://schemas.openxmlformats.org/markup-compatibility/2006">
              <mc:Choice xmlns:v="urn:schemas-microsoft-com:vml" Requires="v">
                <p:oleObj spid="_x0000_s98367" name="Equation" r:id="rId3" imgW="330057" imgH="190417" progId="Equation.DSMT4">
                  <p:embed/>
                </p:oleObj>
              </mc:Choice>
              <mc:Fallback>
                <p:oleObj name="Equation" r:id="rId3" imgW="330057" imgH="190417"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800" y="2420888"/>
                        <a:ext cx="720080" cy="423576"/>
                      </a:xfrm>
                      <a:prstGeom prst="rect">
                        <a:avLst/>
                      </a:prstGeom>
                      <a:noFill/>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875541136"/>
              </p:ext>
            </p:extLst>
          </p:nvPr>
        </p:nvGraphicFramePr>
        <p:xfrm>
          <a:off x="755576" y="4221088"/>
          <a:ext cx="1724025" cy="539750"/>
        </p:xfrm>
        <a:graphic>
          <a:graphicData uri="http://schemas.openxmlformats.org/presentationml/2006/ole">
            <mc:AlternateContent xmlns:mc="http://schemas.openxmlformats.org/markup-compatibility/2006">
              <mc:Choice xmlns:v="urn:schemas-microsoft-com:vml" Requires="v">
                <p:oleObj spid="_x0000_s98368" name="Equation" r:id="rId5" imgW="304560" imgH="126720" progId="Equation.DSMT4">
                  <p:embed/>
                </p:oleObj>
              </mc:Choice>
              <mc:Fallback>
                <p:oleObj name="Equation" r:id="rId5" imgW="304560" imgH="126720" progId="Equation.DSMT4">
                  <p:embed/>
                  <p:pic>
                    <p:nvPicPr>
                      <p:cNvPr id="0" name=""/>
                      <p:cNvPicPr/>
                      <p:nvPr/>
                    </p:nvPicPr>
                    <p:blipFill>
                      <a:blip r:embed="rId6"/>
                      <a:stretch>
                        <a:fillRect/>
                      </a:stretch>
                    </p:blipFill>
                    <p:spPr>
                      <a:xfrm>
                        <a:off x="755576" y="4221088"/>
                        <a:ext cx="1724025" cy="539750"/>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2248401937"/>
              </p:ext>
            </p:extLst>
          </p:nvPr>
        </p:nvGraphicFramePr>
        <p:xfrm>
          <a:off x="2771800" y="4221088"/>
          <a:ext cx="2154238" cy="539750"/>
        </p:xfrm>
        <a:graphic>
          <a:graphicData uri="http://schemas.openxmlformats.org/presentationml/2006/ole">
            <mc:AlternateContent xmlns:mc="http://schemas.openxmlformats.org/markup-compatibility/2006">
              <mc:Choice xmlns:v="urn:schemas-microsoft-com:vml" Requires="v">
                <p:oleObj spid="_x0000_s98369" name="Equation" r:id="rId7" imgW="380880" imgH="126720" progId="Equation.DSMT4">
                  <p:embed/>
                </p:oleObj>
              </mc:Choice>
              <mc:Fallback>
                <p:oleObj name="Equation" r:id="rId7" imgW="380880" imgH="126720" progId="Equation.DSMT4">
                  <p:embed/>
                  <p:pic>
                    <p:nvPicPr>
                      <p:cNvPr id="0" name="对象 5"/>
                      <p:cNvPicPr>
                        <a:picLocks noChangeAspect="1" noChangeArrowheads="1"/>
                      </p:cNvPicPr>
                      <p:nvPr/>
                    </p:nvPicPr>
                    <p:blipFill>
                      <a:blip r:embed="rId8"/>
                      <a:srcRect/>
                      <a:stretch>
                        <a:fillRect/>
                      </a:stretch>
                    </p:blipFill>
                    <p:spPr bwMode="auto">
                      <a:xfrm>
                        <a:off x="2771800" y="4221088"/>
                        <a:ext cx="21542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2"/>
          <p:cNvSpPr>
            <a:spLocks noGrp="1"/>
          </p:cNvSpPr>
          <p:nvPr>
            <p:ph type="title"/>
          </p:nvPr>
        </p:nvSpPr>
        <p:spPr/>
        <p:txBody>
          <a:bodyPr vert="horz" wrap="square" lIns="91440" tIns="45720" rIns="91440" bIns="45720" anchor="ctr"/>
          <a:lstStyle/>
          <a:p>
            <a:pPr eaLnBrk="1" hangingPunct="1"/>
            <a:r>
              <a:rPr lang="en-US" altLang="zh-CN" dirty="0" smtClean="0"/>
              <a:t>3.5.3  </a:t>
            </a:r>
            <a:r>
              <a:rPr lang="zh-CN" altLang="en-US" dirty="0" smtClean="0"/>
              <a:t>一阶动态电路的三</a:t>
            </a:r>
            <a:r>
              <a:rPr lang="zh-CN" altLang="en-US" dirty="0"/>
              <a:t>要素</a:t>
            </a:r>
            <a:r>
              <a:rPr lang="zh-CN" altLang="en-US" dirty="0" smtClean="0"/>
              <a:t>法</a:t>
            </a:r>
            <a:endParaRPr lang="zh-CN" altLang="en-US" dirty="0">
              <a:solidFill>
                <a:srgbClr val="339933"/>
              </a:solidFill>
            </a:endParaRPr>
          </a:p>
        </p:txBody>
      </p:sp>
    </p:spTree>
    <p:extLst>
      <p:ext uri="{BB962C8B-B14F-4D97-AF65-F5344CB8AC3E}">
        <p14:creationId xmlns:p14="http://schemas.microsoft.com/office/powerpoint/2010/main" val="120895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76</a:t>
            </a:fld>
            <a:endParaRPr lang="zh-CN" altLang="en-US" sz="1600" b="1" dirty="0">
              <a:solidFill>
                <a:srgbClr val="FFFF00"/>
              </a:solidFill>
              <a:ea typeface="宋体" panose="02010600030101010101" pitchFamily="2" charset="-122"/>
            </a:endParaRPr>
          </a:p>
        </p:txBody>
      </p:sp>
      <p:sp>
        <p:nvSpPr>
          <p:cNvPr id="308226" name="Text Box 2"/>
          <p:cNvSpPr txBox="1"/>
          <p:nvPr/>
        </p:nvSpPr>
        <p:spPr>
          <a:xfrm>
            <a:off x="488950" y="1125538"/>
            <a:ext cx="7970838" cy="1406525"/>
          </a:xfrm>
          <a:prstGeom prst="rect">
            <a:avLst/>
          </a:prstGeom>
          <a:noFill/>
          <a:ln w="9525">
            <a:noFill/>
          </a:ln>
        </p:spPr>
        <p:txBody>
          <a:bodyPr>
            <a:spAutoFit/>
          </a:bodyPr>
          <a:lstStyle/>
          <a:p>
            <a:pPr lvl="0" eaLnBrk="1" hangingPunct="1">
              <a:lnSpc>
                <a:spcPct val="120000"/>
              </a:lnSpc>
            </a:pPr>
            <a:r>
              <a:rPr lang="zh-CN" altLang="en-US" dirty="0">
                <a:solidFill>
                  <a:schemeClr val="tx2"/>
                </a:solidFill>
                <a:latin typeface="Times New Roman" panose="02020603050405020304" pitchFamily="18" charset="0"/>
                <a:ea typeface="黑体" panose="02010609060101010101" pitchFamily="49" charset="-122"/>
              </a:rPr>
              <a:t>具体求解步骤如下举例说明。</a:t>
            </a:r>
            <a:endParaRPr lang="zh-CN" altLang="en-US" dirty="0">
              <a:solidFill>
                <a:srgbClr val="339933"/>
              </a:solidFill>
              <a:latin typeface="Times New Roman" panose="02020603050405020304" pitchFamily="18" charset="0"/>
              <a:ea typeface="黑体" panose="02010609060101010101" pitchFamily="49" charset="-122"/>
            </a:endParaRPr>
          </a:p>
          <a:p>
            <a:pPr lvl="0" eaLnBrk="1" hangingPunct="1">
              <a:lnSpc>
                <a:spcPct val="120000"/>
              </a:lnSpc>
            </a:pPr>
            <a:r>
              <a:rPr lang="en-US" altLang="zh-CN" dirty="0">
                <a:solidFill>
                  <a:srgbClr val="339933"/>
                </a:solidFill>
                <a:latin typeface="Times New Roman" panose="02020603050405020304" pitchFamily="18" charset="0"/>
                <a:ea typeface="黑体" panose="02010609060101010101" pitchFamily="49" charset="-122"/>
              </a:rPr>
              <a:t>[</a:t>
            </a:r>
            <a:r>
              <a:rPr lang="zh-CN" altLang="en-US" dirty="0">
                <a:solidFill>
                  <a:srgbClr val="339933"/>
                </a:solidFill>
                <a:latin typeface="Times New Roman" panose="02020603050405020304" pitchFamily="18" charset="0"/>
                <a:ea typeface="黑体" panose="02010609060101010101" pitchFamily="49" charset="-122"/>
              </a:rPr>
              <a:t>例</a:t>
            </a:r>
            <a:r>
              <a:rPr lang="en-US" altLang="zh-CN" dirty="0">
                <a:solidFill>
                  <a:srgbClr val="339933"/>
                </a:solidFill>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电路如图所示，已知</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(0_)= </a:t>
            </a:r>
            <a:r>
              <a:rPr lang="zh-CN" altLang="en-US"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3V</a:t>
            </a:r>
            <a:r>
              <a:rPr lang="zh-CN" altLang="en-US" dirty="0">
                <a:latin typeface="Times New Roman" panose="02020603050405020304" pitchFamily="18" charset="0"/>
                <a:ea typeface="黑体" panose="02010609060101010101" pitchFamily="49" charset="-122"/>
              </a:rPr>
              <a:t>，</a:t>
            </a:r>
            <a:r>
              <a:rPr lang="zh-CN" altLang="en-US" b="1"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闭合开关，求</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sym typeface="Symbol" panose="05050102010706020507" pitchFamily="18" charset="2"/>
              </a:rPr>
              <a: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的电容电压 </a:t>
            </a:r>
            <a:r>
              <a:rPr lang="en-US" altLang="zh-CN" b="1" i="1" dirty="0">
                <a:latin typeface="Times New Roman" panose="02020603050405020304" pitchFamily="18" charset="0"/>
                <a:ea typeface="黑体" panose="02010609060101010101" pitchFamily="49" charset="-122"/>
              </a:rPr>
              <a:t>u</a:t>
            </a:r>
            <a:r>
              <a:rPr lang="en-US" altLang="zh-CN" b="1" baseline="-30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和电流 </a:t>
            </a:r>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a:t>
            </a:r>
          </a:p>
        </p:txBody>
      </p:sp>
      <p:sp>
        <p:nvSpPr>
          <p:cNvPr id="308267" name="Text Box 43"/>
          <p:cNvSpPr txBox="1"/>
          <p:nvPr/>
        </p:nvSpPr>
        <p:spPr>
          <a:xfrm>
            <a:off x="468313" y="2636838"/>
            <a:ext cx="3657600"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解：用三要素法求解</a:t>
            </a:r>
          </a:p>
        </p:txBody>
      </p:sp>
      <p:sp>
        <p:nvSpPr>
          <p:cNvPr id="308268" name="Text Box 44"/>
          <p:cNvSpPr txBox="1"/>
          <p:nvPr/>
        </p:nvSpPr>
        <p:spPr>
          <a:xfrm>
            <a:off x="488950" y="3068638"/>
            <a:ext cx="4037013"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1</a:t>
            </a:r>
            <a:r>
              <a:rPr lang="zh-CN" altLang="en-US" dirty="0">
                <a:latin typeface="Times New Roman" panose="02020603050405020304" pitchFamily="18" charset="0"/>
                <a:ea typeface="黑体" panose="02010609060101010101" pitchFamily="49" charset="-122"/>
              </a:rPr>
              <a:t>．电容电压初始值． </a:t>
            </a:r>
          </a:p>
        </p:txBody>
      </p:sp>
      <p:graphicFrame>
        <p:nvGraphicFramePr>
          <p:cNvPr id="308269" name="Object 45"/>
          <p:cNvGraphicFramePr/>
          <p:nvPr/>
        </p:nvGraphicFramePr>
        <p:xfrm>
          <a:off x="971550" y="3644900"/>
          <a:ext cx="3468688" cy="503238"/>
        </p:xfrm>
        <a:graphic>
          <a:graphicData uri="http://schemas.openxmlformats.org/presentationml/2006/ole">
            <mc:AlternateContent xmlns:mc="http://schemas.openxmlformats.org/markup-compatibility/2006">
              <mc:Choice xmlns:v="urn:schemas-microsoft-com:vml" Requires="v">
                <p:oleObj spid="_x0000_s63735" r:id="rId3" imgW="1574800" imgH="228600" progId="Equation.3">
                  <p:embed/>
                </p:oleObj>
              </mc:Choice>
              <mc:Fallback>
                <p:oleObj r:id="rId3" imgW="1574800" imgH="228600" progId="Equation.3">
                  <p:embed/>
                  <p:pic>
                    <p:nvPicPr>
                      <p:cNvPr id="0" name="图片 3322"/>
                      <p:cNvPicPr/>
                      <p:nvPr/>
                    </p:nvPicPr>
                    <p:blipFill>
                      <a:blip r:embed="rId4"/>
                      <a:stretch>
                        <a:fillRect/>
                      </a:stretch>
                    </p:blipFill>
                    <p:spPr>
                      <a:xfrm>
                        <a:off x="971550" y="3644900"/>
                        <a:ext cx="3468688" cy="503238"/>
                      </a:xfrm>
                      <a:prstGeom prst="rect">
                        <a:avLst/>
                      </a:prstGeom>
                      <a:noFill/>
                      <a:ln w="38100">
                        <a:noFill/>
                        <a:miter/>
                      </a:ln>
                    </p:spPr>
                  </p:pic>
                </p:oleObj>
              </mc:Fallback>
            </mc:AlternateContent>
          </a:graphicData>
        </a:graphic>
      </p:graphicFrame>
      <p:sp>
        <p:nvSpPr>
          <p:cNvPr id="308270" name="Text Box 46"/>
          <p:cNvSpPr txBox="1"/>
          <p:nvPr/>
        </p:nvSpPr>
        <p:spPr>
          <a:xfrm>
            <a:off x="468313" y="4221163"/>
            <a:ext cx="3624262"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2</a:t>
            </a:r>
            <a:r>
              <a:rPr lang="zh-CN" altLang="en-US" dirty="0">
                <a:latin typeface="Times New Roman" panose="02020603050405020304" pitchFamily="18" charset="0"/>
                <a:ea typeface="黑体" panose="02010609060101010101" pitchFamily="49" charset="-122"/>
              </a:rPr>
              <a:t>．电容电压稳态值． </a:t>
            </a:r>
          </a:p>
        </p:txBody>
      </p:sp>
      <p:graphicFrame>
        <p:nvGraphicFramePr>
          <p:cNvPr id="308271" name="Object 47"/>
          <p:cNvGraphicFramePr/>
          <p:nvPr/>
        </p:nvGraphicFramePr>
        <p:xfrm>
          <a:off x="1258888" y="4797425"/>
          <a:ext cx="3440112" cy="868363"/>
        </p:xfrm>
        <a:graphic>
          <a:graphicData uri="http://schemas.openxmlformats.org/presentationml/2006/ole">
            <mc:AlternateContent xmlns:mc="http://schemas.openxmlformats.org/markup-compatibility/2006">
              <mc:Choice xmlns:v="urn:schemas-microsoft-com:vml" Requires="v">
                <p:oleObj spid="_x0000_s63736" r:id="rId5" imgW="1561465" imgH="393700" progId="Equation.3">
                  <p:embed/>
                </p:oleObj>
              </mc:Choice>
              <mc:Fallback>
                <p:oleObj r:id="rId5" imgW="1561465" imgH="393700" progId="Equation.3">
                  <p:embed/>
                  <p:pic>
                    <p:nvPicPr>
                      <p:cNvPr id="0" name="图片 3318"/>
                      <p:cNvPicPr/>
                      <p:nvPr/>
                    </p:nvPicPr>
                    <p:blipFill>
                      <a:blip r:embed="rId6"/>
                      <a:stretch>
                        <a:fillRect/>
                      </a:stretch>
                    </p:blipFill>
                    <p:spPr>
                      <a:xfrm>
                        <a:off x="1258888" y="4797425"/>
                        <a:ext cx="3440112" cy="868363"/>
                      </a:xfrm>
                      <a:prstGeom prst="rect">
                        <a:avLst/>
                      </a:prstGeom>
                      <a:noFill/>
                      <a:ln w="38100">
                        <a:noFill/>
                        <a:miter/>
                      </a:ln>
                    </p:spPr>
                  </p:pic>
                </p:oleObj>
              </mc:Fallback>
            </mc:AlternateContent>
          </a:graphicData>
        </a:graphic>
      </p:graphicFrame>
      <p:graphicFrame>
        <p:nvGraphicFramePr>
          <p:cNvPr id="308272" name="Object 48"/>
          <p:cNvGraphicFramePr/>
          <p:nvPr/>
        </p:nvGraphicFramePr>
        <p:xfrm>
          <a:off x="4787900" y="2276475"/>
          <a:ext cx="3600450" cy="1822450"/>
        </p:xfrm>
        <a:graphic>
          <a:graphicData uri="http://schemas.openxmlformats.org/presentationml/2006/ole">
            <mc:AlternateContent xmlns:mc="http://schemas.openxmlformats.org/markup-compatibility/2006">
              <mc:Choice xmlns:v="urn:schemas-microsoft-com:vml" Requires="v">
                <p:oleObj spid="_x0000_s63737" r:id="rId7" imgW="3756025" imgH="1909445" progId="Visio.Drawing.11">
                  <p:embed/>
                </p:oleObj>
              </mc:Choice>
              <mc:Fallback>
                <p:oleObj r:id="rId7" imgW="3756025" imgH="1909445" progId="Visio.Drawing.11">
                  <p:embed/>
                  <p:pic>
                    <p:nvPicPr>
                      <p:cNvPr id="0" name="图片 3315"/>
                      <p:cNvPicPr/>
                      <p:nvPr/>
                    </p:nvPicPr>
                    <p:blipFill>
                      <a:blip r:embed="rId8"/>
                      <a:stretch>
                        <a:fillRect/>
                      </a:stretch>
                    </p:blipFill>
                    <p:spPr>
                      <a:xfrm>
                        <a:off x="4787900" y="2276475"/>
                        <a:ext cx="3600450" cy="1822450"/>
                      </a:xfrm>
                      <a:prstGeom prst="rect">
                        <a:avLst/>
                      </a:prstGeom>
                      <a:noFill/>
                      <a:ln w="38100">
                        <a:noFill/>
                        <a:miter/>
                      </a:ln>
                    </p:spPr>
                  </p:pic>
                </p:oleObj>
              </mc:Fallback>
            </mc:AlternateContent>
          </a:graphicData>
        </a:graphic>
      </p:graphicFrame>
      <p:sp>
        <p:nvSpPr>
          <p:cNvPr id="11" name="Rectangle 2"/>
          <p:cNvSpPr txBox="1">
            <a:spLocks/>
          </p:cNvSpPr>
          <p:nvPr/>
        </p:nvSpPr>
        <p:spPr>
          <a:xfrm>
            <a:off x="611188" y="259443"/>
            <a:ext cx="7848600" cy="720725"/>
          </a:xfrm>
          <a:prstGeom prst="rect">
            <a:avLst/>
          </a:prstGeom>
        </p:spPr>
        <p:txBody>
          <a:bodyPr vert="horz" wrap="square" lIns="91440" tIns="45720" rIns="91440" bIns="45720" anchor="ctr"/>
          <a:lstStyle>
            <a:lvl1pPr algn="l" rtl="0" fontAlgn="base">
              <a:spcBef>
                <a:spcPct val="0"/>
              </a:spcBef>
              <a:spcAft>
                <a:spcPct val="0"/>
              </a:spcAft>
              <a:defRPr sz="3600">
                <a:solidFill>
                  <a:srgbClr val="FF0000"/>
                </a:solidFill>
                <a:latin typeface="+mj-lt"/>
                <a:ea typeface="黑体" panose="02010609060101010101" pitchFamily="49" charset="-122"/>
                <a:cs typeface="+mj-cs"/>
              </a:defRPr>
            </a:lvl1pPr>
            <a:lvl2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en-US" altLang="zh-CN" kern="0" dirty="0" smtClean="0"/>
              <a:t>3.5.3  </a:t>
            </a:r>
            <a:r>
              <a:rPr lang="zh-CN" altLang="en-US" kern="0" dirty="0" smtClean="0"/>
              <a:t>一阶动态电路的三要素法</a:t>
            </a:r>
            <a:endParaRPr lang="zh-CN" altLang="en-US" kern="0" dirty="0">
              <a:solidFill>
                <a:srgbClr val="3399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08226">
                                            <p:txEl>
                                              <p:pRg st="0" end="0"/>
                                            </p:txEl>
                                          </p:spTgt>
                                        </p:tgtEl>
                                        <p:attrNameLst>
                                          <p:attrName>style.visibility</p:attrName>
                                        </p:attrNameLst>
                                      </p:cBhvr>
                                      <p:to>
                                        <p:strVal val="visible"/>
                                      </p:to>
                                    </p:set>
                                    <p:animEffect transition="in" filter="dissolve">
                                      <p:cBhvr>
                                        <p:cTn id="7" dur="500"/>
                                        <p:tgtEl>
                                          <p:spTgt spid="308226">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08226">
                                            <p:txEl>
                                              <p:pRg st="1" end="1"/>
                                            </p:txEl>
                                          </p:spTgt>
                                        </p:tgtEl>
                                        <p:attrNameLst>
                                          <p:attrName>style.visibility</p:attrName>
                                        </p:attrNameLst>
                                      </p:cBhvr>
                                      <p:to>
                                        <p:strVal val="visible"/>
                                      </p:to>
                                    </p:set>
                                    <p:animEffect transition="in" filter="dissolve">
                                      <p:cBhvr>
                                        <p:cTn id="11" dur="500"/>
                                        <p:tgtEl>
                                          <p:spTgt spid="308226">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08272"/>
                                        </p:tgtEl>
                                        <p:attrNameLst>
                                          <p:attrName>style.visibility</p:attrName>
                                        </p:attrNameLst>
                                      </p:cBhvr>
                                      <p:to>
                                        <p:strVal val="visible"/>
                                      </p:to>
                                    </p:set>
                                    <p:animEffect transition="in" filter="dissolve">
                                      <p:cBhvr>
                                        <p:cTn id="15" dur="1000"/>
                                        <p:tgtEl>
                                          <p:spTgt spid="30827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08267">
                                            <p:txEl>
                                              <p:pRg st="0" end="0"/>
                                            </p:txEl>
                                          </p:spTgt>
                                        </p:tgtEl>
                                        <p:attrNameLst>
                                          <p:attrName>style.visibility</p:attrName>
                                        </p:attrNameLst>
                                      </p:cBhvr>
                                      <p:to>
                                        <p:strVal val="visible"/>
                                      </p:to>
                                    </p:set>
                                    <p:animEffect transition="in" filter="dissolve">
                                      <p:cBhvr>
                                        <p:cTn id="20" dur="500"/>
                                        <p:tgtEl>
                                          <p:spTgt spid="30826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08268">
                                            <p:txEl>
                                              <p:pRg st="0" end="0"/>
                                            </p:txEl>
                                          </p:spTgt>
                                        </p:tgtEl>
                                        <p:attrNameLst>
                                          <p:attrName>style.visibility</p:attrName>
                                        </p:attrNameLst>
                                      </p:cBhvr>
                                      <p:to>
                                        <p:strVal val="visible"/>
                                      </p:to>
                                    </p:set>
                                    <p:animEffect transition="in" filter="dissolve">
                                      <p:cBhvr>
                                        <p:cTn id="25" dur="500"/>
                                        <p:tgtEl>
                                          <p:spTgt spid="308268">
                                            <p:txEl>
                                              <p:pRg st="0" end="0"/>
                                            </p:txEl>
                                          </p:spTgt>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08269"/>
                                        </p:tgtEl>
                                        <p:attrNameLst>
                                          <p:attrName>style.visibility</p:attrName>
                                        </p:attrNameLst>
                                      </p:cBhvr>
                                      <p:to>
                                        <p:strVal val="visible"/>
                                      </p:to>
                                    </p:set>
                                    <p:animEffect transition="in" filter="wipe(left)">
                                      <p:cBhvr>
                                        <p:cTn id="29" dur="1000"/>
                                        <p:tgtEl>
                                          <p:spTgt spid="308269"/>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308270">
                                            <p:txEl>
                                              <p:pRg st="0" end="0"/>
                                            </p:txEl>
                                          </p:spTgt>
                                        </p:tgtEl>
                                        <p:attrNameLst>
                                          <p:attrName>style.visibility</p:attrName>
                                        </p:attrNameLst>
                                      </p:cBhvr>
                                      <p:to>
                                        <p:strVal val="visible"/>
                                      </p:to>
                                    </p:set>
                                    <p:animEffect transition="in" filter="dissolve">
                                      <p:cBhvr>
                                        <p:cTn id="34" dur="500"/>
                                        <p:tgtEl>
                                          <p:spTgt spid="308270">
                                            <p:txEl>
                                              <p:pRg st="0" end="0"/>
                                            </p:txEl>
                                          </p:spTgt>
                                        </p:tgtEl>
                                      </p:cBhvr>
                                    </p:animEffect>
                                  </p:childTnLst>
                                </p:cTn>
                              </p:par>
                            </p:childTnLst>
                          </p:cTn>
                        </p:par>
                        <p:par>
                          <p:cTn id="35" fill="hold">
                            <p:stCondLst>
                              <p:cond delay="500"/>
                            </p:stCondLst>
                            <p:childTnLst>
                              <p:par>
                                <p:cTn id="36" presetID="22" presetClass="entr" presetSubtype="8" fill="hold" nodeType="afterEffect">
                                  <p:stCondLst>
                                    <p:cond delay="0"/>
                                  </p:stCondLst>
                                  <p:childTnLst>
                                    <p:set>
                                      <p:cBhvr>
                                        <p:cTn id="37" dur="1" fill="hold">
                                          <p:stCondLst>
                                            <p:cond delay="0"/>
                                          </p:stCondLst>
                                        </p:cTn>
                                        <p:tgtEl>
                                          <p:spTgt spid="308271"/>
                                        </p:tgtEl>
                                        <p:attrNameLst>
                                          <p:attrName>style.visibility</p:attrName>
                                        </p:attrNameLst>
                                      </p:cBhvr>
                                      <p:to>
                                        <p:strVal val="visible"/>
                                      </p:to>
                                    </p:set>
                                    <p:animEffect transition="in" filter="wipe(left)">
                                      <p:cBhvr>
                                        <p:cTn id="38" dur="1000"/>
                                        <p:tgtEl>
                                          <p:spTgt spid="308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6" grpId="0" build="p" advAuto="1000"/>
      <p:bldP spid="308267" grpId="0" build="p"/>
      <p:bldP spid="308268" grpId="0" build="p"/>
      <p:bldP spid="308270"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2"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77</a:t>
            </a:fld>
            <a:endParaRPr lang="zh-CN" altLang="en-US" sz="1600" b="1" dirty="0">
              <a:solidFill>
                <a:srgbClr val="FFFF00"/>
              </a:solidFill>
              <a:ea typeface="宋体" panose="02010600030101010101" pitchFamily="2" charset="-122"/>
            </a:endParaRPr>
          </a:p>
        </p:txBody>
      </p:sp>
      <p:sp>
        <p:nvSpPr>
          <p:cNvPr id="309250" name="Text Box 2"/>
          <p:cNvSpPr txBox="1"/>
          <p:nvPr/>
        </p:nvSpPr>
        <p:spPr>
          <a:xfrm>
            <a:off x="555625" y="1125538"/>
            <a:ext cx="2432050"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3</a:t>
            </a:r>
            <a:r>
              <a:rPr lang="zh-CN" altLang="en-US" dirty="0">
                <a:latin typeface="Times New Roman" panose="02020603050405020304" pitchFamily="18" charset="0"/>
                <a:ea typeface="黑体" panose="02010609060101010101" pitchFamily="49" charset="-122"/>
              </a:rPr>
              <a:t>．时间常数． </a:t>
            </a:r>
          </a:p>
        </p:txBody>
      </p:sp>
      <p:graphicFrame>
        <p:nvGraphicFramePr>
          <p:cNvPr id="309251" name="Object 3"/>
          <p:cNvGraphicFramePr/>
          <p:nvPr/>
        </p:nvGraphicFramePr>
        <p:xfrm>
          <a:off x="1116013" y="1700213"/>
          <a:ext cx="2573337" cy="868362"/>
        </p:xfrm>
        <a:graphic>
          <a:graphicData uri="http://schemas.openxmlformats.org/presentationml/2006/ole">
            <mc:AlternateContent xmlns:mc="http://schemas.openxmlformats.org/markup-compatibility/2006">
              <mc:Choice xmlns:v="urn:schemas-microsoft-com:vml" Requires="v">
                <p:oleObj spid="_x0000_s64837" r:id="rId3" imgW="1167765" imgH="393700" progId="Equation.3">
                  <p:embed/>
                </p:oleObj>
              </mc:Choice>
              <mc:Fallback>
                <p:oleObj r:id="rId3" imgW="1167765" imgH="393700" progId="Equation.3">
                  <p:embed/>
                  <p:pic>
                    <p:nvPicPr>
                      <p:cNvPr id="0" name="图片 3316"/>
                      <p:cNvPicPr/>
                      <p:nvPr/>
                    </p:nvPicPr>
                    <p:blipFill>
                      <a:blip r:embed="rId4"/>
                      <a:stretch>
                        <a:fillRect/>
                      </a:stretch>
                    </p:blipFill>
                    <p:spPr>
                      <a:xfrm>
                        <a:off x="1116013" y="1700213"/>
                        <a:ext cx="2573337" cy="868362"/>
                      </a:xfrm>
                      <a:prstGeom prst="rect">
                        <a:avLst/>
                      </a:prstGeom>
                      <a:noFill/>
                      <a:ln w="38100">
                        <a:noFill/>
                        <a:miter/>
                      </a:ln>
                    </p:spPr>
                  </p:pic>
                </p:oleObj>
              </mc:Fallback>
            </mc:AlternateContent>
          </a:graphicData>
        </a:graphic>
      </p:graphicFrame>
      <p:graphicFrame>
        <p:nvGraphicFramePr>
          <p:cNvPr id="309252" name="Object 4"/>
          <p:cNvGraphicFramePr/>
          <p:nvPr/>
        </p:nvGraphicFramePr>
        <p:xfrm>
          <a:off x="971550" y="3068638"/>
          <a:ext cx="3875088" cy="501650"/>
        </p:xfrm>
        <a:graphic>
          <a:graphicData uri="http://schemas.openxmlformats.org/presentationml/2006/ole">
            <mc:AlternateContent xmlns:mc="http://schemas.openxmlformats.org/markup-compatibility/2006">
              <mc:Choice xmlns:v="urn:schemas-microsoft-com:vml" Requires="v">
                <p:oleObj spid="_x0000_s64838" r:id="rId5" imgW="1765300" imgH="228600" progId="Equation.DSMT4">
                  <p:embed/>
                </p:oleObj>
              </mc:Choice>
              <mc:Fallback>
                <p:oleObj r:id="rId5" imgW="1765300" imgH="228600" progId="Equation.DSMT4">
                  <p:embed/>
                  <p:pic>
                    <p:nvPicPr>
                      <p:cNvPr id="0" name="图片 3319"/>
                      <p:cNvPicPr/>
                      <p:nvPr/>
                    </p:nvPicPr>
                    <p:blipFill>
                      <a:blip r:embed="rId6"/>
                      <a:stretch>
                        <a:fillRect/>
                      </a:stretch>
                    </p:blipFill>
                    <p:spPr>
                      <a:xfrm>
                        <a:off x="971550" y="3068638"/>
                        <a:ext cx="3875088" cy="501650"/>
                      </a:xfrm>
                      <a:prstGeom prst="rect">
                        <a:avLst/>
                      </a:prstGeom>
                      <a:noFill/>
                      <a:ln w="38100">
                        <a:noFill/>
                        <a:miter/>
                      </a:ln>
                    </p:spPr>
                  </p:pic>
                </p:oleObj>
              </mc:Fallback>
            </mc:AlternateContent>
          </a:graphicData>
        </a:graphic>
      </p:graphicFrame>
      <p:sp>
        <p:nvSpPr>
          <p:cNvPr id="309253" name="Text Box 5"/>
          <p:cNvSpPr txBox="1"/>
          <p:nvPr/>
        </p:nvSpPr>
        <p:spPr>
          <a:xfrm>
            <a:off x="555625" y="3944938"/>
            <a:ext cx="5024438"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4. </a:t>
            </a:r>
            <a:r>
              <a:rPr lang="zh-CN" altLang="en-US" dirty="0">
                <a:latin typeface="Times New Roman" panose="02020603050405020304" pitchFamily="18" charset="0"/>
                <a:ea typeface="黑体" panose="02010609060101010101" pitchFamily="49" charset="-122"/>
              </a:rPr>
              <a:t>用三要素法写出电容电压的全响应 </a:t>
            </a:r>
          </a:p>
        </p:txBody>
      </p:sp>
      <p:graphicFrame>
        <p:nvGraphicFramePr>
          <p:cNvPr id="309254" name="Object 6"/>
          <p:cNvGraphicFramePr/>
          <p:nvPr/>
        </p:nvGraphicFramePr>
        <p:xfrm>
          <a:off x="1042988" y="4352925"/>
          <a:ext cx="5845175" cy="1311275"/>
        </p:xfrm>
        <a:graphic>
          <a:graphicData uri="http://schemas.openxmlformats.org/presentationml/2006/ole">
            <mc:AlternateContent xmlns:mc="http://schemas.openxmlformats.org/markup-compatibility/2006">
              <mc:Choice xmlns:v="urn:schemas-microsoft-com:vml" Requires="v">
                <p:oleObj spid="_x0000_s64839" r:id="rId7" imgW="2654300" imgH="596900" progId="Equation.3">
                  <p:embed/>
                </p:oleObj>
              </mc:Choice>
              <mc:Fallback>
                <p:oleObj r:id="rId7" imgW="2654300" imgH="596900" progId="Equation.3">
                  <p:embed/>
                  <p:pic>
                    <p:nvPicPr>
                      <p:cNvPr id="0" name="图片 3317"/>
                      <p:cNvPicPr/>
                      <p:nvPr/>
                    </p:nvPicPr>
                    <p:blipFill>
                      <a:blip r:embed="rId8"/>
                      <a:stretch>
                        <a:fillRect/>
                      </a:stretch>
                    </p:blipFill>
                    <p:spPr>
                      <a:xfrm>
                        <a:off x="1042988" y="4352925"/>
                        <a:ext cx="5845175" cy="1311275"/>
                      </a:xfrm>
                      <a:prstGeom prst="rect">
                        <a:avLst/>
                      </a:prstGeom>
                      <a:noFill/>
                      <a:ln w="38100">
                        <a:noFill/>
                        <a:miter/>
                      </a:ln>
                    </p:spPr>
                  </p:pic>
                </p:oleObj>
              </mc:Fallback>
            </mc:AlternateContent>
          </a:graphicData>
        </a:graphic>
      </p:graphicFrame>
      <p:graphicFrame>
        <p:nvGraphicFramePr>
          <p:cNvPr id="65541" name="Object 47"/>
          <p:cNvGraphicFramePr/>
          <p:nvPr/>
        </p:nvGraphicFramePr>
        <p:xfrm>
          <a:off x="5003800" y="1196975"/>
          <a:ext cx="3600450" cy="1822450"/>
        </p:xfrm>
        <a:graphic>
          <a:graphicData uri="http://schemas.openxmlformats.org/presentationml/2006/ole">
            <mc:AlternateContent xmlns:mc="http://schemas.openxmlformats.org/markup-compatibility/2006">
              <mc:Choice xmlns:v="urn:schemas-microsoft-com:vml" Requires="v">
                <p:oleObj spid="_x0000_s64840" r:id="rId9" imgW="3756025" imgH="1909445" progId="Visio.Drawing.11">
                  <p:embed/>
                </p:oleObj>
              </mc:Choice>
              <mc:Fallback>
                <p:oleObj r:id="rId9" imgW="3756025" imgH="1909445" progId="Visio.Drawing.11">
                  <p:embed/>
                  <p:pic>
                    <p:nvPicPr>
                      <p:cNvPr id="0" name="图片 3325"/>
                      <p:cNvPicPr/>
                      <p:nvPr/>
                    </p:nvPicPr>
                    <p:blipFill>
                      <a:blip r:embed="rId10"/>
                      <a:stretch>
                        <a:fillRect/>
                      </a:stretch>
                    </p:blipFill>
                    <p:spPr>
                      <a:xfrm>
                        <a:off x="5003800" y="1196975"/>
                        <a:ext cx="3600450" cy="1822450"/>
                      </a:xfrm>
                      <a:prstGeom prst="rect">
                        <a:avLst/>
                      </a:prstGeom>
                      <a:noFill/>
                      <a:ln w="38100">
                        <a:noFill/>
                        <a:miter/>
                      </a:ln>
                    </p:spPr>
                  </p:pic>
                </p:oleObj>
              </mc:Fallback>
            </mc:AlternateContent>
          </a:graphicData>
        </a:graphic>
      </p:graphicFrame>
      <p:sp>
        <p:nvSpPr>
          <p:cNvPr id="65545" name="Rectangle 48"/>
          <p:cNvSpPr/>
          <p:nvPr/>
        </p:nvSpPr>
        <p:spPr>
          <a:xfrm>
            <a:off x="570568" y="260349"/>
            <a:ext cx="6768430"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3.5.3</a:t>
            </a:r>
            <a:r>
              <a:rPr lang="zh-CN" altLang="en-US" sz="3600" dirty="0"/>
              <a:t>一阶动态电路的三要素法</a:t>
            </a:r>
            <a:endParaRPr lang="zh-CN" altLang="en-US" sz="3600" dirty="0">
              <a:solidFill>
                <a:srgbClr val="339933"/>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9250">
                                            <p:txEl>
                                              <p:pRg st="0" end="0"/>
                                            </p:txEl>
                                          </p:spTgt>
                                        </p:tgtEl>
                                        <p:attrNameLst>
                                          <p:attrName>style.visibility</p:attrName>
                                        </p:attrNameLst>
                                      </p:cBhvr>
                                      <p:to>
                                        <p:strVal val="visible"/>
                                      </p:to>
                                    </p:set>
                                    <p:animEffect transition="in" filter="dissolve">
                                      <p:cBhvr>
                                        <p:cTn id="7" dur="500"/>
                                        <p:tgtEl>
                                          <p:spTgt spid="309250">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09251"/>
                                        </p:tgtEl>
                                        <p:attrNameLst>
                                          <p:attrName>style.visibility</p:attrName>
                                        </p:attrNameLst>
                                      </p:cBhvr>
                                      <p:to>
                                        <p:strVal val="visible"/>
                                      </p:to>
                                    </p:set>
                                    <p:animEffect transition="in" filter="dissolve">
                                      <p:cBhvr>
                                        <p:cTn id="11" dur="1000"/>
                                        <p:tgtEl>
                                          <p:spTgt spid="309251"/>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 fill="hold">
                                          <p:stCondLst>
                                            <p:cond delay="0"/>
                                          </p:stCondLst>
                                        </p:cTn>
                                        <p:tgtEl>
                                          <p:spTgt spid="309252"/>
                                        </p:tgtEl>
                                        <p:attrNameLst>
                                          <p:attrName>style.visibility</p:attrName>
                                        </p:attrNameLst>
                                      </p:cBhvr>
                                      <p:to>
                                        <p:strVal val="visible"/>
                                      </p:to>
                                    </p:set>
                                    <p:animEffect transition="in" filter="dissolve">
                                      <p:cBhvr>
                                        <p:cTn id="15" dur="1000"/>
                                        <p:tgtEl>
                                          <p:spTgt spid="30925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09253">
                                            <p:txEl>
                                              <p:pRg st="0" end="0"/>
                                            </p:txEl>
                                          </p:spTgt>
                                        </p:tgtEl>
                                        <p:attrNameLst>
                                          <p:attrName>style.visibility</p:attrName>
                                        </p:attrNameLst>
                                      </p:cBhvr>
                                      <p:to>
                                        <p:strVal val="visible"/>
                                      </p:to>
                                    </p:set>
                                    <p:animEffect transition="in" filter="dissolve">
                                      <p:cBhvr>
                                        <p:cTn id="20" dur="500"/>
                                        <p:tgtEl>
                                          <p:spTgt spid="309253">
                                            <p:txEl>
                                              <p:pRg st="0" end="0"/>
                                            </p:txEl>
                                          </p:spTgt>
                                        </p:tgtEl>
                                      </p:cBhvr>
                                    </p:animEffect>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309254"/>
                                        </p:tgtEl>
                                        <p:attrNameLst>
                                          <p:attrName>style.visibility</p:attrName>
                                        </p:attrNameLst>
                                      </p:cBhvr>
                                      <p:to>
                                        <p:strVal val="visible"/>
                                      </p:to>
                                    </p:set>
                                    <p:animEffect transition="in" filter="dissolve">
                                      <p:cBhvr>
                                        <p:cTn id="24" dur="1000"/>
                                        <p:tgtEl>
                                          <p:spTgt spid="309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0" grpId="0" build="p"/>
      <p:bldP spid="309253"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78</a:t>
            </a:fld>
            <a:endParaRPr lang="zh-CN" altLang="en-US" sz="1600" b="1" dirty="0">
              <a:solidFill>
                <a:srgbClr val="FFFF00"/>
              </a:solidFill>
              <a:ea typeface="宋体" panose="02010600030101010101" pitchFamily="2" charset="-122"/>
            </a:endParaRPr>
          </a:p>
        </p:txBody>
      </p:sp>
      <p:graphicFrame>
        <p:nvGraphicFramePr>
          <p:cNvPr id="66562" name="Object 2"/>
          <p:cNvGraphicFramePr/>
          <p:nvPr/>
        </p:nvGraphicFramePr>
        <p:xfrm>
          <a:off x="4114800" y="3711575"/>
          <a:ext cx="914400" cy="215900"/>
        </p:xfrm>
        <a:graphic>
          <a:graphicData uri="http://schemas.openxmlformats.org/presentationml/2006/ole">
            <mc:AlternateContent xmlns:mc="http://schemas.openxmlformats.org/markup-compatibility/2006">
              <mc:Choice xmlns:v="urn:schemas-microsoft-com:vml" Requires="v">
                <p:oleObj spid="_x0000_s65942" r:id="rId3" imgW="114300" imgH="215900" progId="Equation.3">
                  <p:embed/>
                </p:oleObj>
              </mc:Choice>
              <mc:Fallback>
                <p:oleObj r:id="rId3" imgW="114300" imgH="215900" progId="Equation.3">
                  <p:embed/>
                  <p:pic>
                    <p:nvPicPr>
                      <p:cNvPr id="0" name="图片 3323"/>
                      <p:cNvPicPr/>
                      <p:nvPr/>
                    </p:nvPicPr>
                    <p:blipFill>
                      <a:blip r:embed="rId4"/>
                      <a:stretch>
                        <a:fillRect/>
                      </a:stretch>
                    </p:blipFill>
                    <p:spPr>
                      <a:xfrm>
                        <a:off x="4114800" y="3711575"/>
                        <a:ext cx="914400" cy="215900"/>
                      </a:xfrm>
                      <a:prstGeom prst="rect">
                        <a:avLst/>
                      </a:prstGeom>
                      <a:noFill/>
                      <a:ln w="38100">
                        <a:noFill/>
                        <a:miter/>
                      </a:ln>
                    </p:spPr>
                  </p:pic>
                </p:oleObj>
              </mc:Fallback>
            </mc:AlternateContent>
          </a:graphicData>
        </a:graphic>
      </p:graphicFrame>
      <p:graphicFrame>
        <p:nvGraphicFramePr>
          <p:cNvPr id="66563" name="Object 3"/>
          <p:cNvGraphicFramePr/>
          <p:nvPr/>
        </p:nvGraphicFramePr>
        <p:xfrm>
          <a:off x="4114800" y="3711575"/>
          <a:ext cx="914400" cy="215900"/>
        </p:xfrm>
        <a:graphic>
          <a:graphicData uri="http://schemas.openxmlformats.org/presentationml/2006/ole">
            <mc:AlternateContent xmlns:mc="http://schemas.openxmlformats.org/markup-compatibility/2006">
              <mc:Choice xmlns:v="urn:schemas-microsoft-com:vml" Requires="v">
                <p:oleObj spid="_x0000_s65943" r:id="rId5" imgW="114300" imgH="215900" progId="Equation.3">
                  <p:embed/>
                </p:oleObj>
              </mc:Choice>
              <mc:Fallback>
                <p:oleObj r:id="rId5" imgW="114300" imgH="215900" progId="Equation.3">
                  <p:embed/>
                  <p:pic>
                    <p:nvPicPr>
                      <p:cNvPr id="0" name="图片 3324"/>
                      <p:cNvPicPr/>
                      <p:nvPr/>
                    </p:nvPicPr>
                    <p:blipFill>
                      <a:blip r:embed="rId4"/>
                      <a:stretch>
                        <a:fillRect/>
                      </a:stretch>
                    </p:blipFill>
                    <p:spPr>
                      <a:xfrm>
                        <a:off x="4114800" y="3711575"/>
                        <a:ext cx="914400" cy="215900"/>
                      </a:xfrm>
                      <a:prstGeom prst="rect">
                        <a:avLst/>
                      </a:prstGeom>
                      <a:noFill/>
                      <a:ln w="38100">
                        <a:noFill/>
                        <a:miter/>
                      </a:ln>
                    </p:spPr>
                  </p:pic>
                </p:oleObj>
              </mc:Fallback>
            </mc:AlternateContent>
          </a:graphicData>
        </a:graphic>
      </p:graphicFrame>
      <p:sp>
        <p:nvSpPr>
          <p:cNvPr id="310307" name="Text Box 35"/>
          <p:cNvSpPr txBox="1"/>
          <p:nvPr/>
        </p:nvSpPr>
        <p:spPr>
          <a:xfrm>
            <a:off x="684213" y="3141663"/>
            <a:ext cx="3336925"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响应曲线如图</a:t>
            </a:r>
            <a:r>
              <a:rPr lang="en-US" altLang="zh-CN" dirty="0">
                <a:latin typeface="Times New Roman" panose="02020603050405020304" pitchFamily="18" charset="0"/>
                <a:ea typeface="黑体" panose="02010609060101010101" pitchFamily="49" charset="-122"/>
              </a:rPr>
              <a:t> </a:t>
            </a:r>
          </a:p>
        </p:txBody>
      </p:sp>
      <p:sp>
        <p:nvSpPr>
          <p:cNvPr id="66569" name="Text Box 36"/>
          <p:cNvSpPr txBox="1"/>
          <p:nvPr/>
        </p:nvSpPr>
        <p:spPr>
          <a:xfrm>
            <a:off x="395288" y="1052513"/>
            <a:ext cx="2376487" cy="457200"/>
          </a:xfrm>
          <a:prstGeom prst="rect">
            <a:avLst/>
          </a:prstGeom>
          <a:noFill/>
          <a:ln w="9525">
            <a:noFill/>
          </a:ln>
        </p:spPr>
        <p:txBody>
          <a:bodyPr>
            <a:spAutoFit/>
          </a:bodyPr>
          <a:lstStyle/>
          <a:p>
            <a:pPr lvl="0" eaLnBrk="0" hangingPunct="0">
              <a:spcBef>
                <a:spcPct val="50000"/>
              </a:spcBef>
            </a:pPr>
            <a:r>
              <a:rPr lang="en-US" altLang="zh-CN" dirty="0">
                <a:latin typeface="Times New Roman" panose="02020603050405020304" pitchFamily="18" charset="0"/>
                <a:ea typeface="黑体" panose="02010609060101010101" pitchFamily="49" charset="-122"/>
              </a:rPr>
              <a:t>5. </a:t>
            </a:r>
            <a:r>
              <a:rPr lang="zh-CN" altLang="en-US" dirty="0">
                <a:latin typeface="Times New Roman" panose="02020603050405020304" pitchFamily="18" charset="0"/>
                <a:ea typeface="黑体" panose="02010609060101010101" pitchFamily="49" charset="-122"/>
              </a:rPr>
              <a:t>计算电流 </a:t>
            </a:r>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p>
        </p:txBody>
      </p:sp>
      <p:graphicFrame>
        <p:nvGraphicFramePr>
          <p:cNvPr id="66564" name="Object 37"/>
          <p:cNvGraphicFramePr/>
          <p:nvPr/>
        </p:nvGraphicFramePr>
        <p:xfrm>
          <a:off x="2843213" y="1052513"/>
          <a:ext cx="5143500" cy="2320925"/>
        </p:xfrm>
        <a:graphic>
          <a:graphicData uri="http://schemas.openxmlformats.org/presentationml/2006/ole">
            <mc:AlternateContent xmlns:mc="http://schemas.openxmlformats.org/markup-compatibility/2006">
              <mc:Choice xmlns:v="urn:schemas-microsoft-com:vml" Requires="v">
                <p:oleObj spid="_x0000_s65944" r:id="rId6" imgW="2336800" imgH="1054100" progId="Equation.3">
                  <p:embed/>
                </p:oleObj>
              </mc:Choice>
              <mc:Fallback>
                <p:oleObj r:id="rId6" imgW="2336800" imgH="1054100" progId="Equation.3">
                  <p:embed/>
                  <p:pic>
                    <p:nvPicPr>
                      <p:cNvPr id="0" name="图片 3320"/>
                      <p:cNvPicPr/>
                      <p:nvPr/>
                    </p:nvPicPr>
                    <p:blipFill>
                      <a:blip r:embed="rId7"/>
                      <a:stretch>
                        <a:fillRect/>
                      </a:stretch>
                    </p:blipFill>
                    <p:spPr>
                      <a:xfrm>
                        <a:off x="2843213" y="1052513"/>
                        <a:ext cx="5143500" cy="2320925"/>
                      </a:xfrm>
                      <a:prstGeom prst="rect">
                        <a:avLst/>
                      </a:prstGeom>
                      <a:noFill/>
                      <a:ln w="38100">
                        <a:noFill/>
                        <a:miter/>
                      </a:ln>
                    </p:spPr>
                  </p:pic>
                </p:oleObj>
              </mc:Fallback>
            </mc:AlternateContent>
          </a:graphicData>
        </a:graphic>
      </p:graphicFrame>
      <p:sp>
        <p:nvSpPr>
          <p:cNvPr id="310310" name="Text Box 38"/>
          <p:cNvSpPr txBox="1"/>
          <p:nvPr/>
        </p:nvSpPr>
        <p:spPr>
          <a:xfrm>
            <a:off x="2771775" y="5373688"/>
            <a:ext cx="2952750" cy="438150"/>
          </a:xfrm>
          <a:prstGeom prst="rect">
            <a:avLst/>
          </a:prstGeom>
          <a:noFill/>
          <a:ln w="9525">
            <a:noFill/>
          </a:ln>
        </p:spPr>
        <p:txBody>
          <a:bodyPr lIns="0" tIns="0" rIns="0" bIns="0">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   </a:t>
            </a:r>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与</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响应曲线</a:t>
            </a:r>
          </a:p>
        </p:txBody>
      </p:sp>
      <p:graphicFrame>
        <p:nvGraphicFramePr>
          <p:cNvPr id="310311" name="Object 39"/>
          <p:cNvGraphicFramePr/>
          <p:nvPr/>
        </p:nvGraphicFramePr>
        <p:xfrm>
          <a:off x="1547813" y="3573463"/>
          <a:ext cx="2087562" cy="1916112"/>
        </p:xfrm>
        <a:graphic>
          <a:graphicData uri="http://schemas.openxmlformats.org/presentationml/2006/ole">
            <mc:AlternateContent xmlns:mc="http://schemas.openxmlformats.org/markup-compatibility/2006">
              <mc:Choice xmlns:v="urn:schemas-microsoft-com:vml" Requires="v">
                <p:oleObj spid="_x0000_s65945" r:id="rId8" imgW="2662555" imgH="2878455" progId="Visio.Drawing.11">
                  <p:embed/>
                </p:oleObj>
              </mc:Choice>
              <mc:Fallback>
                <p:oleObj r:id="rId8" imgW="2662555" imgH="2878455" progId="Visio.Drawing.11">
                  <p:embed/>
                  <p:pic>
                    <p:nvPicPr>
                      <p:cNvPr id="0" name="图片 3326"/>
                      <p:cNvPicPr/>
                      <p:nvPr/>
                    </p:nvPicPr>
                    <p:blipFill>
                      <a:blip r:embed="rId9"/>
                      <a:stretch>
                        <a:fillRect/>
                      </a:stretch>
                    </p:blipFill>
                    <p:spPr>
                      <a:xfrm>
                        <a:off x="1547813" y="3573463"/>
                        <a:ext cx="2087562" cy="1916112"/>
                      </a:xfrm>
                      <a:prstGeom prst="rect">
                        <a:avLst/>
                      </a:prstGeom>
                      <a:noFill/>
                      <a:ln w="38100">
                        <a:noFill/>
                        <a:miter/>
                      </a:ln>
                    </p:spPr>
                  </p:pic>
                </p:oleObj>
              </mc:Fallback>
            </mc:AlternateContent>
          </a:graphicData>
        </a:graphic>
      </p:graphicFrame>
      <p:graphicFrame>
        <p:nvGraphicFramePr>
          <p:cNvPr id="310312" name="Object 40"/>
          <p:cNvGraphicFramePr/>
          <p:nvPr/>
        </p:nvGraphicFramePr>
        <p:xfrm>
          <a:off x="4560888" y="3524250"/>
          <a:ext cx="2603500" cy="1725613"/>
        </p:xfrm>
        <a:graphic>
          <a:graphicData uri="http://schemas.openxmlformats.org/presentationml/2006/ole">
            <mc:AlternateContent xmlns:mc="http://schemas.openxmlformats.org/markup-compatibility/2006">
              <mc:Choice xmlns:v="urn:schemas-microsoft-com:vml" Requires="v">
                <p:oleObj spid="_x0000_s65946" r:id="rId10" imgW="3173730" imgH="2517140" progId="Visio.Drawing.11">
                  <p:embed/>
                </p:oleObj>
              </mc:Choice>
              <mc:Fallback>
                <p:oleObj r:id="rId10" imgW="3173730" imgH="2517140" progId="Visio.Drawing.11">
                  <p:embed/>
                  <p:pic>
                    <p:nvPicPr>
                      <p:cNvPr id="0" name="图片 3321"/>
                      <p:cNvPicPr/>
                      <p:nvPr/>
                    </p:nvPicPr>
                    <p:blipFill>
                      <a:blip r:embed="rId11"/>
                      <a:stretch>
                        <a:fillRect/>
                      </a:stretch>
                    </p:blipFill>
                    <p:spPr>
                      <a:xfrm>
                        <a:off x="4560888" y="3524250"/>
                        <a:ext cx="2603500" cy="1725613"/>
                      </a:xfrm>
                      <a:prstGeom prst="rect">
                        <a:avLst/>
                      </a:prstGeom>
                      <a:noFill/>
                      <a:ln w="38100">
                        <a:noFill/>
                        <a:miter/>
                      </a:ln>
                    </p:spPr>
                  </p:pic>
                </p:oleObj>
              </mc:Fallback>
            </mc:AlternateContent>
          </a:graphicData>
        </a:graphic>
      </p:graphicFrame>
      <p:sp>
        <p:nvSpPr>
          <p:cNvPr id="66571" name="Rectangle 41"/>
          <p:cNvSpPr/>
          <p:nvPr/>
        </p:nvSpPr>
        <p:spPr>
          <a:xfrm>
            <a:off x="636923" y="260350"/>
            <a:ext cx="6768430"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3.5.3</a:t>
            </a:r>
            <a:r>
              <a:rPr lang="zh-CN" altLang="en-US" sz="3600" dirty="0"/>
              <a:t>一阶动态电路的三要素法</a:t>
            </a:r>
            <a:endParaRPr lang="zh-CN" altLang="en-US" sz="3600" dirty="0">
              <a:solidFill>
                <a:srgbClr val="339933"/>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0307">
                                            <p:txEl>
                                              <p:pRg st="0" end="0"/>
                                            </p:txEl>
                                          </p:spTgt>
                                        </p:tgtEl>
                                        <p:attrNameLst>
                                          <p:attrName>style.visibility</p:attrName>
                                        </p:attrNameLst>
                                      </p:cBhvr>
                                      <p:to>
                                        <p:strVal val="visible"/>
                                      </p:to>
                                    </p:set>
                                    <p:animEffect transition="in" filter="dissolve">
                                      <p:cBhvr>
                                        <p:cTn id="7" dur="500"/>
                                        <p:tgtEl>
                                          <p:spTgt spid="310307">
                                            <p:txEl>
                                              <p:pRg st="0" end="0"/>
                                            </p:txEl>
                                          </p:spTgt>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310311"/>
                                        </p:tgtEl>
                                        <p:attrNameLst>
                                          <p:attrName>style.visibility</p:attrName>
                                        </p:attrNameLst>
                                      </p:cBhvr>
                                      <p:to>
                                        <p:strVal val="visible"/>
                                      </p:to>
                                    </p:set>
                                    <p:animEffect transition="in" filter="diamond(in)">
                                      <p:cBhvr>
                                        <p:cTn id="11" dur="1000"/>
                                        <p:tgtEl>
                                          <p:spTgt spid="310311"/>
                                        </p:tgtEl>
                                      </p:cBhvr>
                                    </p:animEffect>
                                  </p:childTnLst>
                                </p:cTn>
                              </p:par>
                            </p:childTnLst>
                          </p:cTn>
                        </p:par>
                        <p:par>
                          <p:cTn id="12" fill="hold">
                            <p:stCondLst>
                              <p:cond delay="1500"/>
                            </p:stCondLst>
                            <p:childTnLst>
                              <p:par>
                                <p:cTn id="13" presetID="8" presetClass="entr" presetSubtype="16" fill="hold" nodeType="afterEffect">
                                  <p:stCondLst>
                                    <p:cond delay="0"/>
                                  </p:stCondLst>
                                  <p:childTnLst>
                                    <p:set>
                                      <p:cBhvr>
                                        <p:cTn id="14" dur="1" fill="hold">
                                          <p:stCondLst>
                                            <p:cond delay="0"/>
                                          </p:stCondLst>
                                        </p:cTn>
                                        <p:tgtEl>
                                          <p:spTgt spid="310312"/>
                                        </p:tgtEl>
                                        <p:attrNameLst>
                                          <p:attrName>style.visibility</p:attrName>
                                        </p:attrNameLst>
                                      </p:cBhvr>
                                      <p:to>
                                        <p:strVal val="visible"/>
                                      </p:to>
                                    </p:set>
                                    <p:animEffect transition="in" filter="diamond(in)">
                                      <p:cBhvr>
                                        <p:cTn id="15" dur="1000"/>
                                        <p:tgtEl>
                                          <p:spTgt spid="310312"/>
                                        </p:tgtEl>
                                      </p:cBhvr>
                                    </p:animEffect>
                                  </p:childTnLst>
                                </p:cTn>
                              </p:par>
                            </p:childTnLst>
                          </p:cTn>
                        </p:par>
                        <p:par>
                          <p:cTn id="16" fill="hold">
                            <p:stCondLst>
                              <p:cond delay="2500"/>
                            </p:stCondLst>
                            <p:childTnLst>
                              <p:par>
                                <p:cTn id="17" presetID="9" presetClass="entr" presetSubtype="0" fill="hold" grpId="0" nodeType="afterEffect">
                                  <p:stCondLst>
                                    <p:cond delay="0"/>
                                  </p:stCondLst>
                                  <p:childTnLst>
                                    <p:set>
                                      <p:cBhvr>
                                        <p:cTn id="18" dur="1" fill="hold">
                                          <p:stCondLst>
                                            <p:cond delay="0"/>
                                          </p:stCondLst>
                                        </p:cTn>
                                        <p:tgtEl>
                                          <p:spTgt spid="310310">
                                            <p:txEl>
                                              <p:pRg st="0" end="0"/>
                                            </p:txEl>
                                          </p:spTgt>
                                        </p:tgtEl>
                                        <p:attrNameLst>
                                          <p:attrName>style.visibility</p:attrName>
                                        </p:attrNameLst>
                                      </p:cBhvr>
                                      <p:to>
                                        <p:strVal val="visible"/>
                                      </p:to>
                                    </p:set>
                                    <p:animEffect transition="in" filter="dissolve">
                                      <p:cBhvr>
                                        <p:cTn id="19" dur="500"/>
                                        <p:tgtEl>
                                          <p:spTgt spid="3103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307" grpId="0" build="p"/>
      <p:bldP spid="310310"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873" name="文本框 158872"/>
          <p:cNvSpPr txBox="1"/>
          <p:nvPr/>
        </p:nvSpPr>
        <p:spPr>
          <a:xfrm>
            <a:off x="4661541" y="4762687"/>
            <a:ext cx="2773516" cy="584775"/>
          </a:xfrm>
          <a:prstGeom prst="rect">
            <a:avLst/>
          </a:prstGeom>
          <a:noFill/>
          <a:ln w="9525">
            <a:noFill/>
          </a:ln>
        </p:spPr>
        <p:txBody>
          <a:bodyPr wrap="none" anchor="ctr">
            <a:spAutoFit/>
          </a:bodyPr>
          <a:lstStyle/>
          <a:p>
            <a:pPr lvl="0" algn="ctr">
              <a:spcBef>
                <a:spcPct val="50000"/>
              </a:spcBef>
              <a:buClr>
                <a:srgbClr val="000000"/>
              </a:buClr>
            </a:pPr>
            <a:r>
              <a:rPr lang="en-US" altLang="zh-CN" sz="3200" b="0" i="1" dirty="0" err="1">
                <a:latin typeface="Times New Roman" panose="02020603050405020304" pitchFamily="18" charset="0"/>
                <a:ea typeface="宋体" panose="02010600030101010101" pitchFamily="2" charset="-122"/>
              </a:rPr>
              <a:t>u</a:t>
            </a:r>
            <a:r>
              <a:rPr lang="en-US" altLang="zh-CN" sz="3200" b="0" i="1" baseline="-25000" dirty="0" err="1">
                <a:latin typeface="Times New Roman" panose="02020603050405020304" pitchFamily="18" charset="0"/>
                <a:ea typeface="宋体" panose="02010600030101010101" pitchFamily="2" charset="-122"/>
              </a:rPr>
              <a:t>L</a:t>
            </a:r>
            <a:r>
              <a:rPr lang="en-US" altLang="zh-CN" sz="3200" b="0">
                <a:latin typeface="Times New Roman" panose="02020603050405020304" pitchFamily="18" charset="0"/>
                <a:ea typeface="宋体" panose="02010600030101010101" pitchFamily="2" charset="-122"/>
              </a:rPr>
              <a:t>= 0,    </a:t>
            </a:r>
            <a:r>
              <a:rPr lang="en-US" altLang="zh-CN" sz="3200" b="0" i="1">
                <a:latin typeface="Times New Roman" panose="02020603050405020304" pitchFamily="18" charset="0"/>
                <a:ea typeface="宋体" panose="02010600030101010101" pitchFamily="2" charset="-122"/>
              </a:rPr>
              <a:t>i</a:t>
            </a:r>
            <a:r>
              <a:rPr lang="en-US" altLang="zh-CN" sz="3200" b="0">
                <a:latin typeface="Times New Roman" panose="02020603050405020304" pitchFamily="18" charset="0"/>
                <a:ea typeface="宋体" panose="02010600030101010101" pitchFamily="2" charset="-122"/>
              </a:rPr>
              <a:t>=</a:t>
            </a:r>
            <a:r>
              <a:rPr lang="en-US" altLang="zh-CN" sz="3200" b="0" i="1">
                <a:latin typeface="Times New Roman" panose="02020603050405020304" pitchFamily="18" charset="0"/>
                <a:ea typeface="宋体" panose="02010600030101010101" pitchFamily="2" charset="-122"/>
              </a:rPr>
              <a:t>U</a:t>
            </a:r>
            <a:r>
              <a:rPr lang="en-US" altLang="zh-CN" sz="3200" b="0" i="1" baseline="-25000">
                <a:latin typeface="Times New Roman" panose="02020603050405020304" pitchFamily="18" charset="0"/>
                <a:ea typeface="宋体" panose="02010600030101010101" pitchFamily="2" charset="-122"/>
              </a:rPr>
              <a:t>s </a:t>
            </a:r>
            <a:r>
              <a:rPr lang="en-US" altLang="zh-CN" sz="3200" b="0" i="1">
                <a:latin typeface="Times New Roman" panose="02020603050405020304" pitchFamily="18" charset="0"/>
                <a:ea typeface="宋体" panose="02010600030101010101" pitchFamily="2" charset="-122"/>
              </a:rPr>
              <a:t>/R</a:t>
            </a:r>
            <a:endParaRPr lang="en-US" altLang="zh-CN" sz="3200" b="0" baseline="-25000">
              <a:latin typeface="Times New Roman" panose="02020603050405020304" pitchFamily="18" charset="0"/>
              <a:ea typeface="宋体" panose="02010600030101010101" pitchFamily="2" charset="-122"/>
            </a:endParaRPr>
          </a:p>
        </p:txBody>
      </p:sp>
      <p:sp>
        <p:nvSpPr>
          <p:cNvPr id="158872" name="文本框 158871"/>
          <p:cNvSpPr txBox="1"/>
          <p:nvPr/>
        </p:nvSpPr>
        <p:spPr>
          <a:xfrm>
            <a:off x="5940425" y="3644583"/>
            <a:ext cx="2492375" cy="579437"/>
          </a:xfrm>
          <a:prstGeom prst="rect">
            <a:avLst/>
          </a:prstGeom>
          <a:noFill/>
          <a:ln w="9525">
            <a:noFill/>
          </a:ln>
        </p:spPr>
        <p:txBody>
          <a:bodyPr wrap="none" anchor="ctr">
            <a:spAutoFit/>
          </a:bodyPr>
          <a:lstStyle/>
          <a:p>
            <a:pPr lvl="0" algn="ctr">
              <a:spcBef>
                <a:spcPct val="50000"/>
              </a:spcBef>
              <a:buClr>
                <a:srgbClr val="000000"/>
              </a:buClr>
            </a:pPr>
            <a:r>
              <a:rPr lang="en-US" altLang="zh-CN" sz="3200" b="0" i="1">
                <a:solidFill>
                  <a:schemeClr val="bg1"/>
                </a:solidFill>
                <a:latin typeface="Times New Roman" panose="02020603050405020304" pitchFamily="18" charset="0"/>
                <a:ea typeface="宋体" panose="02010600030101010101" pitchFamily="2" charset="-122"/>
              </a:rPr>
              <a:t>i </a:t>
            </a:r>
            <a:r>
              <a:rPr lang="en-US" altLang="zh-CN" sz="3200" b="0">
                <a:solidFill>
                  <a:schemeClr val="bg1"/>
                </a:solidFill>
                <a:latin typeface="Times New Roman" panose="02020603050405020304" pitchFamily="18" charset="0"/>
                <a:ea typeface="宋体" panose="02010600030101010101" pitchFamily="2" charset="-122"/>
              </a:rPr>
              <a:t>= 0  </a:t>
            </a:r>
            <a:r>
              <a:rPr lang="en-US" altLang="zh-CN" sz="3200" b="0" i="1" dirty="0" err="1">
                <a:solidFill>
                  <a:schemeClr val="bg1"/>
                </a:solidFill>
                <a:latin typeface="Times New Roman" panose="02020603050405020304" pitchFamily="18" charset="0"/>
                <a:ea typeface="宋体" panose="02010600030101010101" pitchFamily="2" charset="-122"/>
              </a:rPr>
              <a:t>,   u</a:t>
            </a:r>
            <a:r>
              <a:rPr lang="en-US" altLang="zh-CN" sz="3200" b="0" i="1" baseline="-25000" dirty="0" err="1">
                <a:solidFill>
                  <a:schemeClr val="bg1"/>
                </a:solidFill>
                <a:latin typeface="Times New Roman" panose="02020603050405020304" pitchFamily="18" charset="0"/>
                <a:ea typeface="宋体" panose="02010600030101010101" pitchFamily="2" charset="-122"/>
              </a:rPr>
              <a:t>L</a:t>
            </a:r>
            <a:r>
              <a:rPr lang="en-US" altLang="zh-CN" sz="3200" b="0" i="1" baseline="-25000">
                <a:solidFill>
                  <a:schemeClr val="bg1"/>
                </a:solidFill>
                <a:latin typeface="Times New Roman" panose="02020603050405020304" pitchFamily="18" charset="0"/>
                <a:ea typeface="宋体" panose="02010600030101010101" pitchFamily="2" charset="-122"/>
              </a:rPr>
              <a:t> </a:t>
            </a:r>
            <a:r>
              <a:rPr lang="en-US" altLang="zh-CN" sz="3200" b="0">
                <a:solidFill>
                  <a:schemeClr val="bg1"/>
                </a:solidFill>
                <a:latin typeface="Times New Roman" panose="02020603050405020304" pitchFamily="18" charset="0"/>
                <a:ea typeface="宋体" panose="02010600030101010101" pitchFamily="2" charset="-122"/>
              </a:rPr>
              <a:t>= 0</a:t>
            </a:r>
          </a:p>
        </p:txBody>
      </p:sp>
      <p:sp>
        <p:nvSpPr>
          <p:cNvPr id="158902" name="文本框 158901"/>
          <p:cNvSpPr txBox="1"/>
          <p:nvPr/>
        </p:nvSpPr>
        <p:spPr>
          <a:xfrm>
            <a:off x="611188" y="4220845"/>
            <a:ext cx="7559675" cy="1117600"/>
          </a:xfrm>
          <a:prstGeom prst="rect">
            <a:avLst/>
          </a:prstGeom>
          <a:noFill/>
          <a:ln w="9525">
            <a:noFill/>
          </a:ln>
        </p:spPr>
        <p:txBody>
          <a:bodyPr anchor="ctr">
            <a:spAutoFit/>
          </a:bodyPr>
          <a:lstStyle/>
          <a:p>
            <a:pPr lvl="0">
              <a:lnSpc>
                <a:spcPct val="120000"/>
              </a:lnSpc>
              <a:buClr>
                <a:srgbClr val="000000"/>
              </a:buClr>
            </a:pPr>
            <a:r>
              <a:rPr lang="en-US" altLang="zh-CN" sz="2800" b="0" dirty="0">
                <a:solidFill>
                  <a:schemeClr val="accent2"/>
                </a:solidFill>
                <a:latin typeface="Times New Roman" panose="02020603050405020304" pitchFamily="18" charset="0"/>
                <a:ea typeface="楷体_GB2312" pitchFamily="49" charset="-122"/>
              </a:rPr>
              <a:t>        k</a:t>
            </a:r>
            <a:r>
              <a:rPr lang="zh-CN" altLang="zh-CN" sz="2800" b="1" dirty="0">
                <a:solidFill>
                  <a:schemeClr val="accent2"/>
                </a:solidFill>
                <a:latin typeface="楷体_GB2312" pitchFamily="49" charset="-122"/>
                <a:ea typeface="楷体_GB2312" pitchFamily="49" charset="-122"/>
              </a:rPr>
              <a:t>接通电源后很长时间</a:t>
            </a:r>
            <a:r>
              <a:rPr lang="zh-CN" altLang="en-US" sz="2800" b="1" dirty="0">
                <a:solidFill>
                  <a:schemeClr val="accent2"/>
                </a:solidFill>
                <a:latin typeface="楷体_GB2312" pitchFamily="49" charset="-122"/>
                <a:ea typeface="楷体_GB2312" pitchFamily="49" charset="-122"/>
              </a:rPr>
              <a:t>，电路达到新的稳定状态，电感视为短路：</a:t>
            </a:r>
          </a:p>
        </p:txBody>
      </p:sp>
      <p:sp>
        <p:nvSpPr>
          <p:cNvPr id="158722" name="文本框 158721"/>
          <p:cNvSpPr txBox="1"/>
          <p:nvPr/>
        </p:nvSpPr>
        <p:spPr>
          <a:xfrm>
            <a:off x="611188" y="3716020"/>
            <a:ext cx="5688012" cy="519113"/>
          </a:xfrm>
          <a:prstGeom prst="rect">
            <a:avLst/>
          </a:prstGeom>
          <a:noFill/>
          <a:ln w="9525">
            <a:noFill/>
          </a:ln>
        </p:spPr>
        <p:txBody>
          <a:bodyPr anchor="ctr">
            <a:spAutoFit/>
          </a:bodyPr>
          <a:lstStyle/>
          <a:p>
            <a:pPr lvl="0">
              <a:spcBef>
                <a:spcPct val="50000"/>
              </a:spcBef>
              <a:buClr>
                <a:srgbClr val="000000"/>
              </a:buClr>
            </a:pPr>
            <a:r>
              <a:rPr lang="en-US" altLang="zh-CN" sz="2800" b="0">
                <a:solidFill>
                  <a:schemeClr val="accent2"/>
                </a:solidFill>
                <a:latin typeface="Times New Roman" panose="02020603050405020304" pitchFamily="18" charset="0"/>
                <a:ea typeface="楷体_GB2312" pitchFamily="49" charset="-122"/>
              </a:rPr>
              <a:t>k</a:t>
            </a:r>
            <a:r>
              <a:rPr lang="zh-CN" altLang="zh-CN" sz="2800" b="1" dirty="0">
                <a:solidFill>
                  <a:schemeClr val="accent2"/>
                </a:solidFill>
                <a:latin typeface="楷体_GB2312" pitchFamily="49" charset="-122"/>
                <a:ea typeface="楷体_GB2312" pitchFamily="49" charset="-122"/>
              </a:rPr>
              <a:t>未动作前</a:t>
            </a:r>
            <a:r>
              <a:rPr lang="zh-CN" altLang="en-US" sz="2800" b="1" dirty="0">
                <a:solidFill>
                  <a:schemeClr val="accent2"/>
                </a:solidFill>
                <a:latin typeface="楷体_GB2312" pitchFamily="49" charset="-122"/>
                <a:ea typeface="楷体_GB2312" pitchFamily="49" charset="-122"/>
              </a:rPr>
              <a:t>，电路处于稳定状态：</a:t>
            </a:r>
          </a:p>
        </p:txBody>
      </p:sp>
      <p:sp>
        <p:nvSpPr>
          <p:cNvPr id="158903" name="矩形 158902"/>
          <p:cNvSpPr/>
          <p:nvPr/>
        </p:nvSpPr>
        <p:spPr>
          <a:xfrm>
            <a:off x="320056" y="3571558"/>
            <a:ext cx="8388350" cy="3024187"/>
          </a:xfrm>
          <a:prstGeom prst="rect">
            <a:avLst/>
          </a:prstGeom>
          <a:solidFill>
            <a:schemeClr val="tx1"/>
          </a:solidFill>
          <a:ln w="9525">
            <a:noFill/>
          </a:ln>
        </p:spPr>
        <p:txBody>
          <a:bodyPr/>
          <a:lstStyle/>
          <a:p>
            <a:endParaRPr lang="zh-CN" altLang="en-US"/>
          </a:p>
        </p:txBody>
      </p:sp>
      <p:sp>
        <p:nvSpPr>
          <p:cNvPr id="158725" name="文本框 158724"/>
          <p:cNvSpPr txBox="1"/>
          <p:nvPr/>
        </p:nvSpPr>
        <p:spPr>
          <a:xfrm>
            <a:off x="153353" y="1028065"/>
            <a:ext cx="1728787" cy="547688"/>
          </a:xfrm>
          <a:prstGeom prst="rect">
            <a:avLst/>
          </a:prstGeom>
          <a:noFill/>
          <a:ln w="28575" cap="flat" cmpd="sng">
            <a:solidFill>
              <a:srgbClr val="00FFFF"/>
            </a:solidFill>
            <a:prstDash val="solid"/>
            <a:miter/>
            <a:headEnd type="none" w="med" len="med"/>
            <a:tailEnd type="none" w="med" len="med"/>
          </a:ln>
        </p:spPr>
        <p:txBody>
          <a:bodyPr>
            <a:spAutoFit/>
          </a:bodyPr>
          <a:lstStyle/>
          <a:p>
            <a:pPr lvl="0" algn="ctr">
              <a:spcBef>
                <a:spcPct val="50000"/>
              </a:spcBef>
            </a:pPr>
            <a:r>
              <a:rPr lang="zh-CN" altLang="en-US" sz="2800" b="1" dirty="0">
                <a:solidFill>
                  <a:schemeClr val="accent2"/>
                </a:solidFill>
                <a:latin typeface="Arial" panose="020B0604020202020204" pitchFamily="34" charset="0"/>
                <a:ea typeface="楷体_GB2312" pitchFamily="49" charset="-122"/>
              </a:rPr>
              <a:t>电感电路</a:t>
            </a:r>
          </a:p>
        </p:txBody>
      </p:sp>
      <p:grpSp>
        <p:nvGrpSpPr>
          <p:cNvPr id="158726" name="组合 158725"/>
          <p:cNvGrpSpPr/>
          <p:nvPr/>
        </p:nvGrpSpPr>
        <p:grpSpPr>
          <a:xfrm>
            <a:off x="8316913" y="6733858"/>
            <a:ext cx="792162" cy="366712"/>
            <a:chOff x="5193" y="4020"/>
            <a:chExt cx="499" cy="231"/>
          </a:xfrm>
        </p:grpSpPr>
        <p:pic>
          <p:nvPicPr>
            <p:cNvPr id="158727" name="图片 158726" descr="78900"/>
            <p:cNvPicPr>
              <a:picLocks noChangeAspect="1"/>
            </p:cNvPicPr>
            <p:nvPr/>
          </p:nvPicPr>
          <p:blipFill>
            <a:blip r:embed="rId3"/>
            <a:stretch>
              <a:fillRect/>
            </a:stretch>
          </p:blipFill>
          <p:spPr>
            <a:xfrm>
              <a:off x="5193" y="4066"/>
              <a:ext cx="499" cy="181"/>
            </a:xfrm>
            <a:prstGeom prst="rect">
              <a:avLst/>
            </a:prstGeom>
            <a:noFill/>
            <a:ln w="9525">
              <a:noFill/>
            </a:ln>
          </p:spPr>
        </p:pic>
        <p:sp>
          <p:nvSpPr>
            <p:cNvPr id="158728" name="文本框 158727">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158729" name="组合 158728"/>
          <p:cNvGrpSpPr/>
          <p:nvPr/>
        </p:nvGrpSpPr>
        <p:grpSpPr>
          <a:xfrm>
            <a:off x="7453313" y="6733858"/>
            <a:ext cx="792162" cy="366712"/>
            <a:chOff x="4649" y="4020"/>
            <a:chExt cx="499" cy="231"/>
          </a:xfrm>
        </p:grpSpPr>
        <p:pic>
          <p:nvPicPr>
            <p:cNvPr id="158730" name="图片 158729"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58731" name="文本框 158730">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158816" name="组合 158815"/>
          <p:cNvGrpSpPr/>
          <p:nvPr/>
        </p:nvGrpSpPr>
        <p:grpSpPr>
          <a:xfrm>
            <a:off x="749618" y="1307783"/>
            <a:ext cx="3695700" cy="2103437"/>
            <a:chOff x="748" y="2296"/>
            <a:chExt cx="2328" cy="1325"/>
          </a:xfrm>
        </p:grpSpPr>
        <p:sp>
          <p:nvSpPr>
            <p:cNvPr id="158817" name="椭圆 158816"/>
            <p:cNvSpPr/>
            <p:nvPr/>
          </p:nvSpPr>
          <p:spPr>
            <a:xfrm>
              <a:off x="1066" y="2931"/>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sp>
          <p:nvSpPr>
            <p:cNvPr id="158818" name="文本框 158817"/>
            <p:cNvSpPr txBox="1"/>
            <p:nvPr/>
          </p:nvSpPr>
          <p:spPr>
            <a:xfrm>
              <a:off x="1479" y="2885"/>
              <a:ext cx="228"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k</a:t>
              </a:r>
            </a:p>
          </p:txBody>
        </p:sp>
        <p:grpSp>
          <p:nvGrpSpPr>
            <p:cNvPr id="158819" name="组合 158818"/>
            <p:cNvGrpSpPr/>
            <p:nvPr/>
          </p:nvGrpSpPr>
          <p:grpSpPr>
            <a:xfrm>
              <a:off x="2245" y="2658"/>
              <a:ext cx="367" cy="877"/>
              <a:chOff x="1576" y="1278"/>
              <a:chExt cx="253" cy="612"/>
            </a:xfrm>
          </p:grpSpPr>
          <p:grpSp>
            <p:nvGrpSpPr>
              <p:cNvPr id="158820" name="组合 158819"/>
              <p:cNvGrpSpPr/>
              <p:nvPr/>
            </p:nvGrpSpPr>
            <p:grpSpPr>
              <a:xfrm>
                <a:off x="1658" y="1278"/>
                <a:ext cx="171" cy="612"/>
                <a:chOff x="1658" y="1278"/>
                <a:chExt cx="171" cy="612"/>
              </a:xfrm>
            </p:grpSpPr>
            <p:sp>
              <p:nvSpPr>
                <p:cNvPr id="158821" name="文本框 158820"/>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58822" name="文本框 158821"/>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58823" name="文本框 158822"/>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158824" name="文本框 158823"/>
            <p:cNvSpPr txBox="1"/>
            <p:nvPr/>
          </p:nvSpPr>
          <p:spPr>
            <a:xfrm>
              <a:off x="748" y="2976"/>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58825" name="直接连接符 158824"/>
            <p:cNvSpPr/>
            <p:nvPr/>
          </p:nvSpPr>
          <p:spPr>
            <a:xfrm>
              <a:off x="1250" y="2704"/>
              <a:ext cx="416" cy="0"/>
            </a:xfrm>
            <a:prstGeom prst="line">
              <a:avLst/>
            </a:prstGeom>
            <a:ln w="28575" cap="flat" cmpd="sng">
              <a:solidFill>
                <a:srgbClr val="FFCC00"/>
              </a:solidFill>
              <a:prstDash val="solid"/>
              <a:headEnd type="none" w="med" len="med"/>
              <a:tailEnd type="oval" w="med" len="med"/>
            </a:ln>
          </p:spPr>
        </p:sp>
        <p:sp>
          <p:nvSpPr>
            <p:cNvPr id="158826" name="直接连接符 158825"/>
            <p:cNvSpPr/>
            <p:nvPr/>
          </p:nvSpPr>
          <p:spPr>
            <a:xfrm>
              <a:off x="1250" y="3528"/>
              <a:ext cx="1456" cy="0"/>
            </a:xfrm>
            <a:prstGeom prst="line">
              <a:avLst/>
            </a:prstGeom>
            <a:ln w="28575" cap="flat" cmpd="sng">
              <a:solidFill>
                <a:srgbClr val="FFCC00"/>
              </a:solidFill>
              <a:prstDash val="solid"/>
              <a:headEnd type="none" w="med" len="med"/>
              <a:tailEnd type="none" w="med" len="med"/>
            </a:ln>
          </p:spPr>
        </p:sp>
        <p:sp>
          <p:nvSpPr>
            <p:cNvPr id="158827" name="直接连接符 158826"/>
            <p:cNvSpPr/>
            <p:nvPr/>
          </p:nvSpPr>
          <p:spPr>
            <a:xfrm flipH="1">
              <a:off x="1874" y="2704"/>
              <a:ext cx="832" cy="0"/>
            </a:xfrm>
            <a:prstGeom prst="line">
              <a:avLst/>
            </a:prstGeom>
            <a:ln w="28575" cap="flat" cmpd="sng">
              <a:solidFill>
                <a:srgbClr val="FFCC00"/>
              </a:solidFill>
              <a:prstDash val="solid"/>
              <a:headEnd type="none" w="med" len="med"/>
              <a:tailEnd type="oval" w="med" len="med"/>
            </a:ln>
          </p:spPr>
        </p:sp>
        <p:sp>
          <p:nvSpPr>
            <p:cNvPr id="158828" name="直接连接符 158827"/>
            <p:cNvSpPr/>
            <p:nvPr/>
          </p:nvSpPr>
          <p:spPr>
            <a:xfrm flipH="1">
              <a:off x="1247" y="2704"/>
              <a:ext cx="3" cy="816"/>
            </a:xfrm>
            <a:prstGeom prst="line">
              <a:avLst/>
            </a:prstGeom>
            <a:ln w="28575" cap="flat" cmpd="sng">
              <a:solidFill>
                <a:srgbClr val="FFCC00"/>
              </a:solidFill>
              <a:prstDash val="solid"/>
              <a:headEnd type="none" w="med" len="med"/>
              <a:tailEnd type="none" w="med" len="med"/>
            </a:ln>
          </p:spPr>
        </p:sp>
        <p:sp>
          <p:nvSpPr>
            <p:cNvPr id="158829" name="直接连接符 158828"/>
            <p:cNvSpPr/>
            <p:nvPr/>
          </p:nvSpPr>
          <p:spPr>
            <a:xfrm flipH="1">
              <a:off x="2699" y="2704"/>
              <a:ext cx="7" cy="227"/>
            </a:xfrm>
            <a:prstGeom prst="line">
              <a:avLst/>
            </a:prstGeom>
            <a:ln w="28575" cap="flat" cmpd="sng">
              <a:solidFill>
                <a:srgbClr val="FFCC00"/>
              </a:solidFill>
              <a:prstDash val="solid"/>
              <a:headEnd type="none" w="med" len="med"/>
              <a:tailEnd type="none" w="med" len="med"/>
            </a:ln>
          </p:spPr>
        </p:sp>
        <p:sp>
          <p:nvSpPr>
            <p:cNvPr id="158830" name="直接连接符 158829"/>
            <p:cNvSpPr/>
            <p:nvPr/>
          </p:nvSpPr>
          <p:spPr>
            <a:xfrm flipH="1" flipV="1">
              <a:off x="2699" y="3294"/>
              <a:ext cx="7" cy="234"/>
            </a:xfrm>
            <a:prstGeom prst="line">
              <a:avLst/>
            </a:prstGeom>
            <a:ln w="28575" cap="flat" cmpd="sng">
              <a:solidFill>
                <a:srgbClr val="FFCC00"/>
              </a:solidFill>
              <a:prstDash val="solid"/>
              <a:headEnd type="none" w="med" len="med"/>
              <a:tailEnd type="none" w="med" len="med"/>
            </a:ln>
          </p:spPr>
        </p:sp>
        <p:sp>
          <p:nvSpPr>
            <p:cNvPr id="158831" name="文本框 158830"/>
            <p:cNvSpPr txBox="1"/>
            <p:nvPr/>
          </p:nvSpPr>
          <p:spPr>
            <a:xfrm>
              <a:off x="2154" y="2341"/>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158832" name="组合 158831"/>
            <p:cNvGrpSpPr/>
            <p:nvPr/>
          </p:nvGrpSpPr>
          <p:grpSpPr>
            <a:xfrm>
              <a:off x="2426" y="2296"/>
              <a:ext cx="238" cy="341"/>
              <a:chOff x="1803" y="2594"/>
              <a:chExt cx="165" cy="238"/>
            </a:xfrm>
          </p:grpSpPr>
          <p:sp>
            <p:nvSpPr>
              <p:cNvPr id="158833" name="文本框 158832"/>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58834" name="直接连接符 158833"/>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58835" name="直接连接符 158834"/>
            <p:cNvSpPr/>
            <p:nvPr/>
          </p:nvSpPr>
          <p:spPr>
            <a:xfrm flipH="1">
              <a:off x="1546" y="2705"/>
              <a:ext cx="348" cy="137"/>
            </a:xfrm>
            <a:prstGeom prst="line">
              <a:avLst/>
            </a:prstGeom>
            <a:ln w="38100" cap="flat" cmpd="sng">
              <a:solidFill>
                <a:srgbClr val="FFCC00"/>
              </a:solidFill>
              <a:prstDash val="solid"/>
              <a:headEnd type="none" w="med" len="med"/>
              <a:tailEnd type="none" w="med" len="med"/>
            </a:ln>
          </p:spPr>
        </p:sp>
        <p:sp>
          <p:nvSpPr>
            <p:cNvPr id="158836" name="直接连接符 158835"/>
            <p:cNvSpPr/>
            <p:nvPr/>
          </p:nvSpPr>
          <p:spPr>
            <a:xfrm>
              <a:off x="1754" y="2774"/>
              <a:ext cx="0" cy="755"/>
            </a:xfrm>
            <a:prstGeom prst="line">
              <a:avLst/>
            </a:prstGeom>
            <a:ln w="28575" cap="flat" cmpd="sng">
              <a:solidFill>
                <a:srgbClr val="FFCC00"/>
              </a:solidFill>
              <a:prstDash val="solid"/>
              <a:headEnd type="oval" w="med" len="med"/>
              <a:tailEnd type="oval" w="med" len="med"/>
            </a:ln>
          </p:spPr>
        </p:sp>
        <p:sp>
          <p:nvSpPr>
            <p:cNvPr id="158837" name="直接连接符 158836"/>
            <p:cNvSpPr/>
            <p:nvPr/>
          </p:nvSpPr>
          <p:spPr>
            <a:xfrm flipH="1" flipV="1">
              <a:off x="1616" y="2842"/>
              <a:ext cx="70" cy="207"/>
            </a:xfrm>
            <a:prstGeom prst="line">
              <a:avLst/>
            </a:prstGeom>
            <a:ln w="28575" cap="flat" cmpd="sng">
              <a:solidFill>
                <a:srgbClr val="FF3300"/>
              </a:solidFill>
              <a:prstDash val="solid"/>
              <a:headEnd type="none" w="med" len="med"/>
              <a:tailEnd type="triangle" w="med" len="med"/>
            </a:ln>
          </p:spPr>
        </p:sp>
        <p:sp>
          <p:nvSpPr>
            <p:cNvPr id="158838" name="文本框 158837"/>
            <p:cNvSpPr txBox="1"/>
            <p:nvPr/>
          </p:nvSpPr>
          <p:spPr>
            <a:xfrm>
              <a:off x="1319" y="2397"/>
              <a:ext cx="736"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a:solidFill>
                    <a:schemeClr val="accent2"/>
                  </a:solidFill>
                  <a:latin typeface="Times New Roman" panose="02020603050405020304" pitchFamily="18" charset="0"/>
                  <a:ea typeface="宋体" panose="02010600030101010101" pitchFamily="2" charset="-122"/>
                </a:rPr>
                <a:t>= 0)</a:t>
              </a:r>
            </a:p>
          </p:txBody>
        </p:sp>
        <p:sp>
          <p:nvSpPr>
            <p:cNvPr id="158839" name="文本框 158838"/>
            <p:cNvSpPr txBox="1"/>
            <p:nvPr/>
          </p:nvSpPr>
          <p:spPr>
            <a:xfrm>
              <a:off x="884" y="2658"/>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58840" name="文本框 158839"/>
            <p:cNvSpPr txBox="1"/>
            <p:nvPr/>
          </p:nvSpPr>
          <p:spPr>
            <a:xfrm>
              <a:off x="884" y="3294"/>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58841" name="矩形 158840"/>
            <p:cNvSpPr/>
            <p:nvPr/>
          </p:nvSpPr>
          <p:spPr>
            <a:xfrm>
              <a:off x="2109" y="2658"/>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sp>
          <p:nvSpPr>
            <p:cNvPr id="158842" name="文本框 158841"/>
            <p:cNvSpPr txBox="1"/>
            <p:nvPr/>
          </p:nvSpPr>
          <p:spPr>
            <a:xfrm>
              <a:off x="2835" y="2931"/>
              <a:ext cx="241"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L</a:t>
              </a:r>
            </a:p>
          </p:txBody>
        </p:sp>
        <p:grpSp>
          <p:nvGrpSpPr>
            <p:cNvPr id="158843" name="组合 158842"/>
            <p:cNvGrpSpPr/>
            <p:nvPr/>
          </p:nvGrpSpPr>
          <p:grpSpPr>
            <a:xfrm>
              <a:off x="2699" y="2931"/>
              <a:ext cx="91" cy="363"/>
              <a:chOff x="2744" y="2931"/>
              <a:chExt cx="57" cy="283"/>
            </a:xfrm>
          </p:grpSpPr>
          <p:sp>
            <p:nvSpPr>
              <p:cNvPr id="158844" name="任意多边形 158843"/>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58845" name="任意多边形 158844"/>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58846" name="任意多边形 158845"/>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grpSp>
      <p:grpSp>
        <p:nvGrpSpPr>
          <p:cNvPr id="158847" name="组合 158846"/>
          <p:cNvGrpSpPr/>
          <p:nvPr/>
        </p:nvGrpSpPr>
        <p:grpSpPr>
          <a:xfrm>
            <a:off x="4787900" y="1196340"/>
            <a:ext cx="3240088" cy="2103438"/>
            <a:chOff x="431" y="2069"/>
            <a:chExt cx="2041" cy="1325"/>
          </a:xfrm>
        </p:grpSpPr>
        <p:sp>
          <p:nvSpPr>
            <p:cNvPr id="158848" name="文本框 158847"/>
            <p:cNvSpPr txBox="1"/>
            <p:nvPr/>
          </p:nvSpPr>
          <p:spPr>
            <a:xfrm>
              <a:off x="1020" y="2114"/>
              <a:ext cx="825"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a:t>
              </a:r>
              <a:r>
                <a:rPr lang="en-US" altLang="zh-CN" sz="2800" b="0">
                  <a:solidFill>
                    <a:schemeClr val="accent2"/>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58849" name="椭圆 158848"/>
            <p:cNvSpPr/>
            <p:nvPr/>
          </p:nvSpPr>
          <p:spPr>
            <a:xfrm>
              <a:off x="749" y="2704"/>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158850" name="组合 158849"/>
            <p:cNvGrpSpPr/>
            <p:nvPr/>
          </p:nvGrpSpPr>
          <p:grpSpPr>
            <a:xfrm>
              <a:off x="1928" y="2431"/>
              <a:ext cx="367" cy="877"/>
              <a:chOff x="1576" y="1278"/>
              <a:chExt cx="253" cy="612"/>
            </a:xfrm>
          </p:grpSpPr>
          <p:grpSp>
            <p:nvGrpSpPr>
              <p:cNvPr id="158851" name="组合 158850"/>
              <p:cNvGrpSpPr/>
              <p:nvPr/>
            </p:nvGrpSpPr>
            <p:grpSpPr>
              <a:xfrm>
                <a:off x="1658" y="1278"/>
                <a:ext cx="171" cy="612"/>
                <a:chOff x="1658" y="1278"/>
                <a:chExt cx="171" cy="612"/>
              </a:xfrm>
            </p:grpSpPr>
            <p:sp>
              <p:nvSpPr>
                <p:cNvPr id="158852" name="文本框 158851"/>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58853" name="文本框 158852"/>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58854" name="文本框 158853"/>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158855" name="文本框 158854"/>
            <p:cNvSpPr txBox="1"/>
            <p:nvPr/>
          </p:nvSpPr>
          <p:spPr>
            <a:xfrm>
              <a:off x="431" y="2749"/>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58856" name="直接连接符 158855"/>
            <p:cNvSpPr/>
            <p:nvPr/>
          </p:nvSpPr>
          <p:spPr>
            <a:xfrm>
              <a:off x="933" y="2477"/>
              <a:ext cx="1448" cy="0"/>
            </a:xfrm>
            <a:prstGeom prst="line">
              <a:avLst/>
            </a:prstGeom>
            <a:ln w="28575" cap="flat" cmpd="sng">
              <a:solidFill>
                <a:srgbClr val="FFCC00"/>
              </a:solidFill>
              <a:prstDash val="solid"/>
              <a:headEnd type="none" w="med" len="med"/>
              <a:tailEnd type="none" w="med" len="med"/>
            </a:ln>
          </p:spPr>
        </p:sp>
        <p:sp>
          <p:nvSpPr>
            <p:cNvPr id="158857" name="直接连接符 158856"/>
            <p:cNvSpPr/>
            <p:nvPr/>
          </p:nvSpPr>
          <p:spPr>
            <a:xfrm>
              <a:off x="933" y="3301"/>
              <a:ext cx="1456" cy="0"/>
            </a:xfrm>
            <a:prstGeom prst="line">
              <a:avLst/>
            </a:prstGeom>
            <a:ln w="28575" cap="flat" cmpd="sng">
              <a:solidFill>
                <a:srgbClr val="FFCC00"/>
              </a:solidFill>
              <a:prstDash val="solid"/>
              <a:headEnd type="none" w="med" len="med"/>
              <a:tailEnd type="none" w="med" len="med"/>
            </a:ln>
          </p:spPr>
        </p:sp>
        <p:sp>
          <p:nvSpPr>
            <p:cNvPr id="158858" name="直接连接符 158857"/>
            <p:cNvSpPr/>
            <p:nvPr/>
          </p:nvSpPr>
          <p:spPr>
            <a:xfrm flipH="1">
              <a:off x="930" y="2477"/>
              <a:ext cx="3" cy="816"/>
            </a:xfrm>
            <a:prstGeom prst="line">
              <a:avLst/>
            </a:prstGeom>
            <a:ln w="28575" cap="flat" cmpd="sng">
              <a:solidFill>
                <a:srgbClr val="FFCC00"/>
              </a:solidFill>
              <a:prstDash val="solid"/>
              <a:headEnd type="none" w="med" len="med"/>
              <a:tailEnd type="none" w="med" len="med"/>
            </a:ln>
          </p:spPr>
        </p:sp>
        <p:sp>
          <p:nvSpPr>
            <p:cNvPr id="158859" name="直接连接符 158858"/>
            <p:cNvSpPr/>
            <p:nvPr/>
          </p:nvSpPr>
          <p:spPr>
            <a:xfrm flipH="1">
              <a:off x="2381" y="2477"/>
              <a:ext cx="8" cy="182"/>
            </a:xfrm>
            <a:prstGeom prst="line">
              <a:avLst/>
            </a:prstGeom>
            <a:ln w="28575" cap="flat" cmpd="sng">
              <a:solidFill>
                <a:srgbClr val="FFCC00"/>
              </a:solidFill>
              <a:prstDash val="solid"/>
              <a:headEnd type="none" w="med" len="med"/>
              <a:tailEnd type="none" w="med" len="med"/>
            </a:ln>
          </p:spPr>
        </p:sp>
        <p:sp>
          <p:nvSpPr>
            <p:cNvPr id="158860" name="直接连接符 158859"/>
            <p:cNvSpPr/>
            <p:nvPr/>
          </p:nvSpPr>
          <p:spPr>
            <a:xfrm flipH="1" flipV="1">
              <a:off x="2381" y="3022"/>
              <a:ext cx="0" cy="272"/>
            </a:xfrm>
            <a:prstGeom prst="line">
              <a:avLst/>
            </a:prstGeom>
            <a:ln w="28575" cap="flat" cmpd="sng">
              <a:solidFill>
                <a:srgbClr val="FFCC00"/>
              </a:solidFill>
              <a:prstDash val="solid"/>
              <a:headEnd type="none" w="med" len="med"/>
              <a:tailEnd type="none" w="med" len="med"/>
            </a:ln>
          </p:spPr>
        </p:sp>
        <p:sp>
          <p:nvSpPr>
            <p:cNvPr id="158861" name="文本框 158860"/>
            <p:cNvSpPr txBox="1"/>
            <p:nvPr/>
          </p:nvSpPr>
          <p:spPr>
            <a:xfrm>
              <a:off x="1837" y="2114"/>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158862" name="组合 158861"/>
            <p:cNvGrpSpPr/>
            <p:nvPr/>
          </p:nvGrpSpPr>
          <p:grpSpPr>
            <a:xfrm>
              <a:off x="2109" y="2069"/>
              <a:ext cx="238" cy="341"/>
              <a:chOff x="1803" y="2594"/>
              <a:chExt cx="165" cy="238"/>
            </a:xfrm>
          </p:grpSpPr>
          <p:sp>
            <p:nvSpPr>
              <p:cNvPr id="158863" name="文本框 158862"/>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58864" name="直接连接符 158863"/>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58865" name="文本框 158864"/>
            <p:cNvSpPr txBox="1"/>
            <p:nvPr/>
          </p:nvSpPr>
          <p:spPr>
            <a:xfrm>
              <a:off x="567" y="2431"/>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58866" name="文本框 158865"/>
            <p:cNvSpPr txBox="1"/>
            <p:nvPr/>
          </p:nvSpPr>
          <p:spPr>
            <a:xfrm>
              <a:off x="567" y="3067"/>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58867" name="矩形 158866"/>
            <p:cNvSpPr/>
            <p:nvPr/>
          </p:nvSpPr>
          <p:spPr>
            <a:xfrm>
              <a:off x="1792" y="2431"/>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nvGrpSpPr>
            <p:cNvPr id="158868" name="组合 158867"/>
            <p:cNvGrpSpPr/>
            <p:nvPr/>
          </p:nvGrpSpPr>
          <p:grpSpPr>
            <a:xfrm>
              <a:off x="2381" y="2659"/>
              <a:ext cx="91" cy="363"/>
              <a:chOff x="2744" y="2931"/>
              <a:chExt cx="57" cy="283"/>
            </a:xfrm>
          </p:grpSpPr>
          <p:sp>
            <p:nvSpPr>
              <p:cNvPr id="158869" name="任意多边形 158868"/>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58870" name="任意多边形 158869"/>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58871" name="任意多边形 158870"/>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grpSp>
      <p:sp>
        <p:nvSpPr>
          <p:cNvPr id="158904" name="文本框 158903"/>
          <p:cNvSpPr txBox="1"/>
          <p:nvPr/>
        </p:nvSpPr>
        <p:spPr>
          <a:xfrm>
            <a:off x="287656" y="5922645"/>
            <a:ext cx="2736850" cy="457200"/>
          </a:xfrm>
          <a:prstGeom prst="rect">
            <a:avLst/>
          </a:prstGeom>
          <a:noFill/>
          <a:ln w="9525">
            <a:noFill/>
          </a:ln>
        </p:spPr>
        <p:txBody>
          <a:bodyPr lIns="198000" rIns="198000" anchor="ctr">
            <a:spAutoFit/>
          </a:bodyPr>
          <a:lstStyle/>
          <a:p>
            <a:pPr lvl="0">
              <a:buClr>
                <a:srgbClr val="000000"/>
              </a:buClr>
            </a:pPr>
            <a:r>
              <a:rPr lang="zh-CN" altLang="en-US" sz="2400" b="1" dirty="0">
                <a:solidFill>
                  <a:schemeClr val="accent2"/>
                </a:solidFill>
                <a:latin typeface="Times New Roman" panose="02020603050405020304" pitchFamily="18" charset="0"/>
                <a:ea typeface="楷体_GB2312" pitchFamily="49" charset="-122"/>
              </a:rPr>
              <a:t>前一个稳定状态</a:t>
            </a:r>
          </a:p>
        </p:txBody>
      </p:sp>
      <p:sp>
        <p:nvSpPr>
          <p:cNvPr id="158905" name="文本框 158904"/>
          <p:cNvSpPr txBox="1"/>
          <p:nvPr/>
        </p:nvSpPr>
        <p:spPr>
          <a:xfrm>
            <a:off x="3214544" y="5948045"/>
            <a:ext cx="1728788" cy="457200"/>
          </a:xfrm>
          <a:prstGeom prst="rect">
            <a:avLst/>
          </a:prstGeom>
          <a:noFill/>
          <a:ln w="9525">
            <a:noFill/>
          </a:ln>
        </p:spPr>
        <p:txBody>
          <a:bodyPr lIns="198000" rIns="198000" anchor="ctr">
            <a:spAutoFit/>
          </a:bodyPr>
          <a:lstStyle/>
          <a:p>
            <a:pPr lvl="0">
              <a:buClr>
                <a:srgbClr val="000000"/>
              </a:buClr>
            </a:pPr>
            <a:r>
              <a:rPr lang="zh-CN" altLang="en-US" sz="2400" b="1" dirty="0">
                <a:solidFill>
                  <a:srgbClr val="FFFF00"/>
                </a:solidFill>
                <a:latin typeface="Times New Roman" panose="02020603050405020304" pitchFamily="18" charset="0"/>
                <a:ea typeface="楷体_GB2312" pitchFamily="49" charset="-122"/>
              </a:rPr>
              <a:t>过渡状态</a:t>
            </a:r>
          </a:p>
        </p:txBody>
      </p:sp>
      <p:sp>
        <p:nvSpPr>
          <p:cNvPr id="158906" name="文本框 158905"/>
          <p:cNvSpPr txBox="1"/>
          <p:nvPr/>
        </p:nvSpPr>
        <p:spPr>
          <a:xfrm>
            <a:off x="6048375" y="4076383"/>
            <a:ext cx="2592388" cy="457200"/>
          </a:xfrm>
          <a:prstGeom prst="rect">
            <a:avLst/>
          </a:prstGeom>
          <a:noFill/>
          <a:ln w="9525">
            <a:noFill/>
          </a:ln>
        </p:spPr>
        <p:txBody>
          <a:bodyPr lIns="198000" rIns="198000" anchor="ctr">
            <a:spAutoFit/>
          </a:bodyPr>
          <a:lstStyle/>
          <a:p>
            <a:pPr lvl="0">
              <a:buClr>
                <a:srgbClr val="000000"/>
              </a:buClr>
            </a:pPr>
            <a:r>
              <a:rPr lang="zh-CN" altLang="en-US" sz="2400" b="1" dirty="0">
                <a:solidFill>
                  <a:srgbClr val="FFFF00"/>
                </a:solidFill>
                <a:latin typeface="Times New Roman" panose="02020603050405020304" pitchFamily="18" charset="0"/>
                <a:ea typeface="楷体_GB2312" pitchFamily="49" charset="-122"/>
              </a:rPr>
              <a:t>新的稳定状态</a:t>
            </a:r>
          </a:p>
        </p:txBody>
      </p:sp>
      <p:grpSp>
        <p:nvGrpSpPr>
          <p:cNvPr id="158907" name="组合 158906"/>
          <p:cNvGrpSpPr/>
          <p:nvPr/>
        </p:nvGrpSpPr>
        <p:grpSpPr>
          <a:xfrm>
            <a:off x="4392613" y="4124796"/>
            <a:ext cx="403225" cy="1968500"/>
            <a:chOff x="3714" y="336"/>
            <a:chExt cx="254" cy="1106"/>
          </a:xfrm>
        </p:grpSpPr>
        <p:sp>
          <p:nvSpPr>
            <p:cNvPr id="158908" name="文本框 158907"/>
            <p:cNvSpPr txBox="1"/>
            <p:nvPr/>
          </p:nvSpPr>
          <p:spPr>
            <a:xfrm>
              <a:off x="3714" y="1150"/>
              <a:ext cx="254" cy="292"/>
            </a:xfrm>
            <a:prstGeom prst="rect">
              <a:avLst/>
            </a:prstGeom>
            <a:noFill/>
            <a:ln w="28575">
              <a:noFill/>
            </a:ln>
          </p:spPr>
          <p:txBody>
            <a:bodyPr wrap="none" anchor="ctr">
              <a:spAutoFit/>
            </a:bodyPr>
            <a:lstStyle/>
            <a:p>
              <a:pPr lvl="0" algn="ctr">
                <a:buClr>
                  <a:srgbClr val="000000"/>
                </a:buClr>
              </a:pPr>
              <a:r>
                <a:rPr lang="en-US" altLang="zh-CN" sz="2800" b="0" i="1" dirty="0">
                  <a:solidFill>
                    <a:schemeClr val="bg1"/>
                  </a:solidFill>
                  <a:latin typeface="Times New Roman" panose="02020603050405020304" pitchFamily="18" charset="0"/>
                  <a:ea typeface="宋体" panose="02010600030101010101" pitchFamily="2" charset="-122"/>
                </a:rPr>
                <a:t>t</a:t>
              </a:r>
              <a:r>
                <a:rPr lang="en-US" altLang="zh-CN" sz="2800" b="0" baseline="-25000" dirty="0">
                  <a:solidFill>
                    <a:schemeClr val="bg1"/>
                  </a:solidFill>
                  <a:latin typeface="Times New Roman" panose="02020603050405020304" pitchFamily="18" charset="0"/>
                  <a:ea typeface="宋体" panose="02010600030101010101" pitchFamily="2" charset="-122"/>
                </a:rPr>
                <a:t>1</a:t>
              </a:r>
              <a:endParaRPr lang="en-US" altLang="zh-CN" sz="2800" b="0" dirty="0">
                <a:solidFill>
                  <a:schemeClr val="bg1"/>
                </a:solidFill>
                <a:latin typeface="Times New Roman" panose="02020603050405020304" pitchFamily="18" charset="0"/>
                <a:ea typeface="宋体" panose="02010600030101010101" pitchFamily="2" charset="-122"/>
              </a:endParaRPr>
            </a:p>
          </p:txBody>
        </p:sp>
        <p:sp>
          <p:nvSpPr>
            <p:cNvPr id="158909" name="直接连接符 158908"/>
            <p:cNvSpPr/>
            <p:nvPr/>
          </p:nvSpPr>
          <p:spPr>
            <a:xfrm>
              <a:off x="3840" y="336"/>
              <a:ext cx="0" cy="912"/>
            </a:xfrm>
            <a:prstGeom prst="line">
              <a:avLst/>
            </a:prstGeom>
            <a:ln w="28575" cap="flat" cmpd="sng">
              <a:solidFill>
                <a:srgbClr val="00FF00"/>
              </a:solidFill>
              <a:prstDash val="dash"/>
              <a:headEnd type="none" w="med" len="med"/>
              <a:tailEnd type="none" w="med" len="med"/>
            </a:ln>
          </p:spPr>
        </p:sp>
      </p:grpSp>
      <p:grpSp>
        <p:nvGrpSpPr>
          <p:cNvPr id="158910" name="组合 158909"/>
          <p:cNvGrpSpPr/>
          <p:nvPr/>
        </p:nvGrpSpPr>
        <p:grpSpPr>
          <a:xfrm>
            <a:off x="4608513" y="3728720"/>
            <a:ext cx="1447800" cy="563563"/>
            <a:chOff x="3840" y="221"/>
            <a:chExt cx="912" cy="355"/>
          </a:xfrm>
        </p:grpSpPr>
        <p:sp>
          <p:nvSpPr>
            <p:cNvPr id="158911" name="直接连接符 158910"/>
            <p:cNvSpPr/>
            <p:nvPr/>
          </p:nvSpPr>
          <p:spPr>
            <a:xfrm>
              <a:off x="3840" y="576"/>
              <a:ext cx="912" cy="0"/>
            </a:xfrm>
            <a:prstGeom prst="line">
              <a:avLst/>
            </a:prstGeom>
            <a:ln w="28575" cap="flat" cmpd="sng">
              <a:solidFill>
                <a:srgbClr val="FF00FF"/>
              </a:solidFill>
              <a:prstDash val="solid"/>
              <a:headEnd type="none" w="med" len="med"/>
              <a:tailEnd type="none" w="med" len="med"/>
            </a:ln>
          </p:spPr>
        </p:sp>
        <p:sp>
          <p:nvSpPr>
            <p:cNvPr id="158912" name="文本框 158911"/>
            <p:cNvSpPr txBox="1"/>
            <p:nvPr/>
          </p:nvSpPr>
          <p:spPr>
            <a:xfrm>
              <a:off x="4059" y="221"/>
              <a:ext cx="562" cy="327"/>
            </a:xfrm>
            <a:prstGeom prst="rect">
              <a:avLst/>
            </a:prstGeom>
            <a:noFill/>
            <a:ln w="25400">
              <a:noFill/>
            </a:ln>
          </p:spPr>
          <p:txBody>
            <a:bodyPr wrap="none" anchor="ctr">
              <a:spAutoFit/>
            </a:bodyPr>
            <a:lstStyle/>
            <a:p>
              <a:pPr lvl="0" algn="ctr">
                <a:buClr>
                  <a:srgbClr val="000000"/>
                </a:buClr>
              </a:pPr>
              <a:r>
                <a:rPr lang="en-US" altLang="zh-CN" sz="2800" b="0" i="1">
                  <a:solidFill>
                    <a:schemeClr val="bg1"/>
                  </a:solidFill>
                  <a:latin typeface="Times New Roman" panose="02020603050405020304" pitchFamily="18" charset="0"/>
                  <a:ea typeface="宋体" panose="02010600030101010101" pitchFamily="2" charset="-122"/>
                </a:rPr>
                <a:t>U</a:t>
              </a:r>
              <a:r>
                <a:rPr lang="en-US" altLang="zh-CN" sz="2800" b="0" baseline="-25000">
                  <a:solidFill>
                    <a:schemeClr val="bg1"/>
                  </a:solidFill>
                  <a:latin typeface="Times New Roman" panose="02020603050405020304" pitchFamily="18" charset="0"/>
                  <a:ea typeface="宋体" panose="02010600030101010101" pitchFamily="2" charset="-122"/>
                </a:rPr>
                <a:t>S</a:t>
              </a:r>
              <a:r>
                <a:rPr lang="en-US" altLang="zh-CN" sz="2800" b="0">
                  <a:solidFill>
                    <a:schemeClr val="bg1"/>
                  </a:solidFill>
                  <a:latin typeface="Times New Roman" panose="02020603050405020304" pitchFamily="18" charset="0"/>
                  <a:ea typeface="宋体" panose="02010600030101010101" pitchFamily="2" charset="-122"/>
                </a:rPr>
                <a:t>/</a:t>
              </a:r>
              <a:r>
                <a:rPr lang="en-US" altLang="zh-CN" sz="2800" b="0" i="1">
                  <a:solidFill>
                    <a:schemeClr val="bg1"/>
                  </a:solidFill>
                  <a:latin typeface="Times New Roman" panose="02020603050405020304" pitchFamily="18" charset="0"/>
                  <a:ea typeface="宋体" panose="02010600030101010101" pitchFamily="2" charset="-122"/>
                </a:rPr>
                <a:t>R</a:t>
              </a:r>
            </a:p>
          </p:txBody>
        </p:sp>
      </p:grpSp>
      <p:grpSp>
        <p:nvGrpSpPr>
          <p:cNvPr id="158913" name="组合 158912"/>
          <p:cNvGrpSpPr/>
          <p:nvPr/>
        </p:nvGrpSpPr>
        <p:grpSpPr>
          <a:xfrm>
            <a:off x="1655763" y="3571558"/>
            <a:ext cx="5154613" cy="2608262"/>
            <a:chOff x="748" y="164"/>
            <a:chExt cx="3247" cy="1643"/>
          </a:xfrm>
        </p:grpSpPr>
        <p:sp>
          <p:nvSpPr>
            <p:cNvPr id="158914" name="直接连接符 158913"/>
            <p:cNvSpPr/>
            <p:nvPr/>
          </p:nvSpPr>
          <p:spPr>
            <a:xfrm>
              <a:off x="748" y="1480"/>
              <a:ext cx="3085" cy="0"/>
            </a:xfrm>
            <a:prstGeom prst="line">
              <a:avLst/>
            </a:prstGeom>
            <a:ln w="28575" cap="flat" cmpd="sng">
              <a:solidFill>
                <a:schemeClr val="bg1"/>
              </a:solidFill>
              <a:prstDash val="solid"/>
              <a:headEnd type="none" w="med" len="med"/>
              <a:tailEnd type="triangle" w="med" len="med"/>
            </a:ln>
          </p:spPr>
        </p:sp>
        <p:sp>
          <p:nvSpPr>
            <p:cNvPr id="158915" name="直接连接符 158914"/>
            <p:cNvSpPr/>
            <p:nvPr/>
          </p:nvSpPr>
          <p:spPr>
            <a:xfrm flipV="1">
              <a:off x="1655" y="300"/>
              <a:ext cx="19" cy="1379"/>
            </a:xfrm>
            <a:prstGeom prst="line">
              <a:avLst/>
            </a:prstGeom>
            <a:ln w="28575" cap="flat" cmpd="sng">
              <a:solidFill>
                <a:schemeClr val="bg1"/>
              </a:solidFill>
              <a:prstDash val="solid"/>
              <a:headEnd type="none" w="med" len="med"/>
              <a:tailEnd type="triangle" w="med" len="med"/>
            </a:ln>
          </p:spPr>
        </p:sp>
        <p:sp>
          <p:nvSpPr>
            <p:cNvPr id="158916" name="文本框 158915"/>
            <p:cNvSpPr txBox="1"/>
            <p:nvPr/>
          </p:nvSpPr>
          <p:spPr>
            <a:xfrm>
              <a:off x="1759" y="164"/>
              <a:ext cx="178" cy="327"/>
            </a:xfrm>
            <a:prstGeom prst="rect">
              <a:avLst/>
            </a:prstGeom>
            <a:noFill/>
            <a:ln w="28575">
              <a:noFill/>
            </a:ln>
          </p:spPr>
          <p:txBody>
            <a:bodyPr wrap="none" anchor="ctr">
              <a:spAutoFit/>
            </a:bodyPr>
            <a:lstStyle/>
            <a:p>
              <a:pPr lvl="0" algn="ctr">
                <a:buClr>
                  <a:srgbClr val="000000"/>
                </a:buClr>
              </a:pPr>
              <a:r>
                <a:rPr lang="en-US" altLang="zh-CN" sz="2800" b="0" i="1">
                  <a:solidFill>
                    <a:schemeClr val="bg1"/>
                  </a:solidFill>
                  <a:latin typeface="Times New Roman" panose="02020603050405020304" pitchFamily="18" charset="0"/>
                  <a:ea typeface="宋体" panose="02010600030101010101" pitchFamily="2" charset="-122"/>
                </a:rPr>
                <a:t>i</a:t>
              </a:r>
              <a:endParaRPr lang="en-US" altLang="zh-CN" sz="2800" b="0">
                <a:solidFill>
                  <a:schemeClr val="bg1"/>
                </a:solidFill>
                <a:latin typeface="Times New Roman" panose="02020603050405020304" pitchFamily="18" charset="0"/>
                <a:ea typeface="宋体" panose="02010600030101010101" pitchFamily="2" charset="-122"/>
              </a:endParaRPr>
            </a:p>
          </p:txBody>
        </p:sp>
        <p:sp>
          <p:nvSpPr>
            <p:cNvPr id="158917" name="文本框 158916"/>
            <p:cNvSpPr txBox="1"/>
            <p:nvPr/>
          </p:nvSpPr>
          <p:spPr>
            <a:xfrm>
              <a:off x="3817" y="1303"/>
              <a:ext cx="178" cy="327"/>
            </a:xfrm>
            <a:prstGeom prst="rect">
              <a:avLst/>
            </a:prstGeom>
            <a:noFill/>
            <a:ln w="28575">
              <a:noFill/>
            </a:ln>
          </p:spPr>
          <p:txBody>
            <a:bodyPr wrap="none" anchor="ctr">
              <a:spAutoFit/>
            </a:bodyPr>
            <a:lstStyle/>
            <a:p>
              <a:pPr lvl="0" algn="ctr">
                <a:buClr>
                  <a:srgbClr val="000000"/>
                </a:buClr>
              </a:pPr>
              <a:r>
                <a:rPr lang="en-US" altLang="zh-CN" sz="2800" b="0" i="1">
                  <a:solidFill>
                    <a:schemeClr val="bg1"/>
                  </a:solidFill>
                  <a:latin typeface="Times New Roman" panose="02020603050405020304" pitchFamily="18" charset="0"/>
                  <a:ea typeface="宋体" panose="02010600030101010101" pitchFamily="2" charset="-122"/>
                </a:rPr>
                <a:t>t</a:t>
              </a:r>
              <a:endParaRPr lang="en-US" altLang="zh-CN" sz="2800" b="0">
                <a:solidFill>
                  <a:schemeClr val="bg1"/>
                </a:solidFill>
                <a:latin typeface="Times New Roman" panose="02020603050405020304" pitchFamily="18" charset="0"/>
                <a:ea typeface="宋体" panose="02010600030101010101" pitchFamily="2" charset="-122"/>
              </a:endParaRPr>
            </a:p>
          </p:txBody>
        </p:sp>
        <p:sp>
          <p:nvSpPr>
            <p:cNvPr id="158918" name="文本框 158917"/>
            <p:cNvSpPr txBox="1"/>
            <p:nvPr/>
          </p:nvSpPr>
          <p:spPr>
            <a:xfrm>
              <a:off x="1701" y="1480"/>
              <a:ext cx="228" cy="327"/>
            </a:xfrm>
            <a:prstGeom prst="rect">
              <a:avLst/>
            </a:prstGeom>
            <a:noFill/>
            <a:ln w="28575">
              <a:noFill/>
            </a:ln>
          </p:spPr>
          <p:txBody>
            <a:bodyPr wrap="none" anchor="ctr">
              <a:spAutoFit/>
            </a:bodyPr>
            <a:lstStyle/>
            <a:p>
              <a:pPr lvl="0" algn="ctr">
                <a:buClr>
                  <a:srgbClr val="000000"/>
                </a:buClr>
              </a:pPr>
              <a:r>
                <a:rPr lang="en-US" altLang="zh-CN" sz="2800" b="0">
                  <a:solidFill>
                    <a:schemeClr val="bg1"/>
                  </a:solidFill>
                  <a:latin typeface="Times New Roman" panose="02020603050405020304" pitchFamily="18" charset="0"/>
                  <a:ea typeface="宋体" panose="02010600030101010101" pitchFamily="2" charset="-122"/>
                </a:rPr>
                <a:t>0</a:t>
              </a:r>
            </a:p>
          </p:txBody>
        </p:sp>
      </p:grpSp>
      <p:sp>
        <p:nvSpPr>
          <p:cNvPr id="158919" name="直接连接符 158918"/>
          <p:cNvSpPr/>
          <p:nvPr/>
        </p:nvSpPr>
        <p:spPr>
          <a:xfrm>
            <a:off x="2016125" y="5660708"/>
            <a:ext cx="1066800" cy="0"/>
          </a:xfrm>
          <a:prstGeom prst="line">
            <a:avLst/>
          </a:prstGeom>
          <a:ln w="28575" cap="flat" cmpd="sng">
            <a:solidFill>
              <a:srgbClr val="FF00FF"/>
            </a:solidFill>
            <a:prstDash val="solid"/>
            <a:headEnd type="none" w="med" len="med"/>
            <a:tailEnd type="none" w="med" len="med"/>
          </a:ln>
        </p:spPr>
      </p:sp>
      <p:sp>
        <p:nvSpPr>
          <p:cNvPr id="158920" name="文本框 158919"/>
          <p:cNvSpPr txBox="1"/>
          <p:nvPr/>
        </p:nvSpPr>
        <p:spPr>
          <a:xfrm>
            <a:off x="3669507" y="4573385"/>
            <a:ext cx="869950" cy="823913"/>
          </a:xfrm>
          <a:prstGeom prst="rect">
            <a:avLst/>
          </a:prstGeom>
          <a:noFill/>
          <a:ln w="9525">
            <a:noFill/>
          </a:ln>
        </p:spPr>
        <p:txBody>
          <a:bodyPr anchor="ctr">
            <a:spAutoFit/>
          </a:bodyPr>
          <a:lstStyle/>
          <a:p>
            <a:pPr lvl="0" algn="ctr">
              <a:buClr>
                <a:srgbClr val="000000"/>
              </a:buClr>
            </a:pPr>
            <a:r>
              <a:rPr lang="en-US" altLang="zh-CN" sz="4800" b="0" dirty="0">
                <a:solidFill>
                  <a:srgbClr val="FFFF00"/>
                </a:solidFill>
                <a:latin typeface="Times New Roman" panose="02020603050405020304" pitchFamily="18" charset="0"/>
                <a:ea typeface="宋体" panose="02010600030101010101" pitchFamily="2" charset="-122"/>
              </a:rPr>
              <a:t>?</a:t>
            </a:r>
            <a:endParaRPr lang="en-US" altLang="zh-CN" sz="2400" b="0" dirty="0">
              <a:solidFill>
                <a:srgbClr val="FFFF00"/>
              </a:solidFill>
              <a:latin typeface="Times New Roman" panose="02020603050405020304" pitchFamily="18" charset="0"/>
              <a:ea typeface="宋体" panose="02010600030101010101" pitchFamily="2" charset="-122"/>
            </a:endParaRPr>
          </a:p>
        </p:txBody>
      </p:sp>
      <p:sp>
        <p:nvSpPr>
          <p:cNvPr id="158921" name="任意多边形 158920"/>
          <p:cNvSpPr/>
          <p:nvPr/>
        </p:nvSpPr>
        <p:spPr>
          <a:xfrm>
            <a:off x="3095625" y="4292283"/>
            <a:ext cx="1512888" cy="1344612"/>
          </a:xfrm>
          <a:custGeom>
            <a:avLst/>
            <a:gdLst/>
            <a:ahLst/>
            <a:cxnLst/>
            <a:rect l="0" t="0" r="0" b="0"/>
            <a:pathLst>
              <a:path w="663" h="530">
                <a:moveTo>
                  <a:pt x="0" y="530"/>
                </a:moveTo>
                <a:cubicBezTo>
                  <a:pt x="16" y="488"/>
                  <a:pt x="57" y="349"/>
                  <a:pt x="94" y="276"/>
                </a:cubicBezTo>
                <a:cubicBezTo>
                  <a:pt x="131" y="203"/>
                  <a:pt x="168" y="132"/>
                  <a:pt x="220" y="90"/>
                </a:cubicBezTo>
                <a:cubicBezTo>
                  <a:pt x="272" y="48"/>
                  <a:pt x="349" y="36"/>
                  <a:pt x="409" y="21"/>
                </a:cubicBezTo>
                <a:cubicBezTo>
                  <a:pt x="469" y="6"/>
                  <a:pt x="540" y="6"/>
                  <a:pt x="582" y="3"/>
                </a:cubicBezTo>
                <a:cubicBezTo>
                  <a:pt x="624" y="0"/>
                  <a:pt x="651" y="3"/>
                  <a:pt x="663" y="3"/>
                </a:cubicBezTo>
              </a:path>
            </a:pathLst>
          </a:custGeom>
          <a:noFill/>
          <a:ln w="28575" cap="flat" cmpd="sng">
            <a:solidFill>
              <a:srgbClr val="00FFFF">
                <a:alpha val="100000"/>
              </a:srgbClr>
            </a:solidFill>
            <a:prstDash val="solid"/>
            <a:headEnd type="none" w="med" len="med"/>
            <a:tailEnd type="none" w="med" len="med"/>
          </a:ln>
        </p:spPr>
        <p:txBody>
          <a:bodyPr/>
          <a:lstStyle/>
          <a:p>
            <a:endParaRPr lang="zh-CN" altLang="en-US"/>
          </a:p>
        </p:txBody>
      </p:sp>
      <p:grpSp>
        <p:nvGrpSpPr>
          <p:cNvPr id="158922" name="组合 158921"/>
          <p:cNvGrpSpPr/>
          <p:nvPr/>
        </p:nvGrpSpPr>
        <p:grpSpPr>
          <a:xfrm>
            <a:off x="2087563" y="4651056"/>
            <a:ext cx="4400550" cy="1025525"/>
            <a:chOff x="1020" y="1933"/>
            <a:chExt cx="2772" cy="646"/>
          </a:xfrm>
        </p:grpSpPr>
        <p:sp>
          <p:nvSpPr>
            <p:cNvPr id="158923" name="直接连接符 158922"/>
            <p:cNvSpPr/>
            <p:nvPr/>
          </p:nvSpPr>
          <p:spPr>
            <a:xfrm>
              <a:off x="1020" y="2579"/>
              <a:ext cx="648" cy="0"/>
            </a:xfrm>
            <a:prstGeom prst="line">
              <a:avLst/>
            </a:prstGeom>
            <a:ln w="28575" cap="flat" cmpd="sng">
              <a:solidFill>
                <a:srgbClr val="FF0000"/>
              </a:solidFill>
              <a:prstDash val="solid"/>
              <a:headEnd type="none" w="med" len="med"/>
              <a:tailEnd type="none" w="med" len="med"/>
            </a:ln>
          </p:spPr>
        </p:sp>
        <p:sp>
          <p:nvSpPr>
            <p:cNvPr id="158924" name="直接连接符 158923"/>
            <p:cNvSpPr/>
            <p:nvPr/>
          </p:nvSpPr>
          <p:spPr>
            <a:xfrm>
              <a:off x="2880" y="2568"/>
              <a:ext cx="912" cy="0"/>
            </a:xfrm>
            <a:prstGeom prst="line">
              <a:avLst/>
            </a:prstGeom>
            <a:ln w="28575" cap="flat" cmpd="sng">
              <a:solidFill>
                <a:srgbClr val="FF0000"/>
              </a:solidFill>
              <a:prstDash val="solid"/>
              <a:headEnd type="none" w="med" len="med"/>
              <a:tailEnd type="none" w="med" len="med"/>
            </a:ln>
          </p:spPr>
        </p:sp>
        <p:sp>
          <p:nvSpPr>
            <p:cNvPr id="158925" name="任意多边形 158924"/>
            <p:cNvSpPr/>
            <p:nvPr/>
          </p:nvSpPr>
          <p:spPr>
            <a:xfrm flipV="1">
              <a:off x="1655" y="1933"/>
              <a:ext cx="1225" cy="635"/>
            </a:xfrm>
            <a:custGeom>
              <a:avLst/>
              <a:gdLst/>
              <a:ahLst/>
              <a:cxnLst/>
              <a:rect l="0" t="0" r="0" b="0"/>
              <a:pathLst>
                <a:path w="663" h="530">
                  <a:moveTo>
                    <a:pt x="0" y="530"/>
                  </a:moveTo>
                  <a:cubicBezTo>
                    <a:pt x="16" y="488"/>
                    <a:pt x="57" y="349"/>
                    <a:pt x="94" y="276"/>
                  </a:cubicBezTo>
                  <a:cubicBezTo>
                    <a:pt x="131" y="203"/>
                    <a:pt x="168" y="132"/>
                    <a:pt x="220" y="90"/>
                  </a:cubicBezTo>
                  <a:cubicBezTo>
                    <a:pt x="272" y="48"/>
                    <a:pt x="349" y="36"/>
                    <a:pt x="409" y="21"/>
                  </a:cubicBezTo>
                  <a:cubicBezTo>
                    <a:pt x="469" y="6"/>
                    <a:pt x="540" y="6"/>
                    <a:pt x="582" y="3"/>
                  </a:cubicBezTo>
                  <a:cubicBezTo>
                    <a:pt x="624" y="0"/>
                    <a:pt x="651" y="3"/>
                    <a:pt x="663" y="3"/>
                  </a:cubicBezTo>
                </a:path>
              </a:pathLst>
            </a:custGeom>
            <a:noFill/>
            <a:ln w="28575" cap="flat" cmpd="sng">
              <a:solidFill>
                <a:srgbClr val="FF0000">
                  <a:alpha val="100000"/>
                </a:srgbClr>
              </a:solidFill>
              <a:prstDash val="solid"/>
              <a:headEnd type="none" w="med" len="med"/>
              <a:tailEnd type="none" w="med" len="med"/>
            </a:ln>
          </p:spPr>
          <p:txBody>
            <a:bodyPr/>
            <a:lstStyle/>
            <a:p>
              <a:endParaRPr lang="zh-CN" altLang="en-US"/>
            </a:p>
          </p:txBody>
        </p:sp>
        <p:sp>
          <p:nvSpPr>
            <p:cNvPr id="158926" name="直接连接符 158925"/>
            <p:cNvSpPr/>
            <p:nvPr/>
          </p:nvSpPr>
          <p:spPr>
            <a:xfrm>
              <a:off x="1655" y="1933"/>
              <a:ext cx="0" cy="635"/>
            </a:xfrm>
            <a:prstGeom prst="line">
              <a:avLst/>
            </a:prstGeom>
            <a:ln w="28575" cap="flat" cmpd="sng">
              <a:solidFill>
                <a:srgbClr val="FF0000"/>
              </a:solidFill>
              <a:prstDash val="solid"/>
              <a:headEnd type="none" w="med" len="med"/>
              <a:tailEnd type="none" w="med" len="med"/>
            </a:ln>
          </p:spPr>
        </p:sp>
        <p:sp>
          <p:nvSpPr>
            <p:cNvPr id="158927" name="直接连接符 158926"/>
            <p:cNvSpPr/>
            <p:nvPr/>
          </p:nvSpPr>
          <p:spPr>
            <a:xfrm flipV="1">
              <a:off x="2109" y="2251"/>
              <a:ext cx="1032" cy="204"/>
            </a:xfrm>
            <a:prstGeom prst="line">
              <a:avLst/>
            </a:prstGeom>
            <a:ln w="28575" cap="flat" cmpd="sng">
              <a:solidFill>
                <a:srgbClr val="FFFFFF"/>
              </a:solidFill>
              <a:prstDash val="dash"/>
              <a:headEnd type="none" w="med" len="med"/>
              <a:tailEnd type="none" w="med" len="med"/>
            </a:ln>
          </p:spPr>
        </p:sp>
        <p:sp>
          <p:nvSpPr>
            <p:cNvPr id="158928" name="文本框 158927"/>
            <p:cNvSpPr txBox="1"/>
            <p:nvPr/>
          </p:nvSpPr>
          <p:spPr>
            <a:xfrm>
              <a:off x="3127" y="2024"/>
              <a:ext cx="321" cy="327"/>
            </a:xfrm>
            <a:prstGeom prst="rect">
              <a:avLst/>
            </a:prstGeom>
            <a:noFill/>
            <a:ln w="9525">
              <a:noFill/>
            </a:ln>
          </p:spPr>
          <p:txBody>
            <a:bodyPr wrap="none" anchor="ctr">
              <a:spAutoFit/>
            </a:bodyPr>
            <a:lstStyle/>
            <a:p>
              <a:pPr lvl="0" algn="ctr">
                <a:buClr>
                  <a:srgbClr val="000000"/>
                </a:buClr>
              </a:pPr>
              <a:r>
                <a:rPr lang="en-US" altLang="zh-CN" sz="2800" b="0" i="1" dirty="0" err="1">
                  <a:solidFill>
                    <a:schemeClr val="bg1"/>
                  </a:solidFill>
                  <a:latin typeface="Times New Roman" panose="02020603050405020304" pitchFamily="18" charset="0"/>
                  <a:ea typeface="宋体" panose="02010600030101010101" pitchFamily="2" charset="-122"/>
                </a:rPr>
                <a:t>u</a:t>
              </a:r>
              <a:r>
                <a:rPr lang="en-US" altLang="zh-CN" sz="2800" b="0" baseline="-25000" dirty="0" err="1">
                  <a:solidFill>
                    <a:schemeClr val="bg1"/>
                  </a:solidFill>
                  <a:latin typeface="Times New Roman" panose="02020603050405020304" pitchFamily="18" charset="0"/>
                  <a:ea typeface="宋体" panose="02010600030101010101" pitchFamily="2" charset="-122"/>
                </a:rPr>
                <a:t>L</a:t>
              </a:r>
              <a:endParaRPr lang="en-US" altLang="zh-CN" sz="2800" b="0">
                <a:solidFill>
                  <a:schemeClr val="bg1"/>
                </a:solidFill>
                <a:latin typeface="Times New Roman" panose="02020603050405020304" pitchFamily="18" charset="0"/>
                <a:ea typeface="宋体" panose="02010600030101010101" pitchFamily="2" charset="-122"/>
              </a:endParaRPr>
            </a:p>
          </p:txBody>
        </p:sp>
      </p:grpSp>
      <p:sp>
        <p:nvSpPr>
          <p:cNvPr id="158930" name="圆角矩形标注 158929" descr="羊皮纸"/>
          <p:cNvSpPr/>
          <p:nvPr/>
        </p:nvSpPr>
        <p:spPr>
          <a:xfrm>
            <a:off x="6285879" y="5888513"/>
            <a:ext cx="2376487" cy="576263"/>
          </a:xfrm>
          <a:prstGeom prst="wedgeRoundRectCallout">
            <a:avLst>
              <a:gd name="adj1" fmla="val -163406"/>
              <a:gd name="adj2" fmla="val -126157"/>
              <a:gd name="adj3" fmla="val 16667"/>
            </a:avLst>
          </a:prstGeom>
          <a:blipFill rotWithShape="1">
            <a:blip r:embed="rId4"/>
          </a:blipFill>
          <a:ln w="9525">
            <a:noFill/>
          </a:ln>
        </p:spPr>
        <p:txBody>
          <a:bodyPr/>
          <a:lstStyle/>
          <a:p>
            <a:pPr lvl="0" algn="ctr"/>
            <a:r>
              <a:rPr lang="zh-CN" altLang="en-US" sz="2800" b="1" dirty="0">
                <a:solidFill>
                  <a:schemeClr val="tx1"/>
                </a:solidFill>
                <a:latin typeface="Arial" panose="020B0604020202020204" pitchFamily="34" charset="0"/>
                <a:ea typeface="楷体_GB2312" pitchFamily="49" charset="-122"/>
              </a:rPr>
              <a:t>有一过渡期</a:t>
            </a:r>
          </a:p>
        </p:txBody>
      </p:sp>
      <p:grpSp>
        <p:nvGrpSpPr>
          <p:cNvPr id="158937" name="组合 158936"/>
          <p:cNvGrpSpPr/>
          <p:nvPr/>
        </p:nvGrpSpPr>
        <p:grpSpPr>
          <a:xfrm>
            <a:off x="6588125" y="6732270"/>
            <a:ext cx="792163" cy="366713"/>
            <a:chOff x="4649" y="4020"/>
            <a:chExt cx="499" cy="231"/>
          </a:xfrm>
        </p:grpSpPr>
        <p:pic>
          <p:nvPicPr>
            <p:cNvPr id="158938" name="图片 158937" descr="78900"/>
            <p:cNvPicPr>
              <a:picLocks noChangeAspect="1"/>
            </p:cNvPicPr>
            <p:nvPr/>
          </p:nvPicPr>
          <p:blipFill>
            <a:blip r:embed="rId3"/>
            <a:stretch>
              <a:fillRect/>
            </a:stretch>
          </p:blipFill>
          <p:spPr>
            <a:xfrm>
              <a:off x="4649" y="4066"/>
              <a:ext cx="499" cy="181"/>
            </a:xfrm>
            <a:prstGeom prst="rect">
              <a:avLst/>
            </a:prstGeom>
            <a:noFill/>
            <a:ln w="9525">
              <a:noFill/>
            </a:ln>
          </p:spPr>
        </p:pic>
        <p:sp>
          <p:nvSpPr>
            <p:cNvPr id="158939" name="文本框 158938">
              <a:hlinkClick r:id="rId5"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sp>
        <p:nvSpPr>
          <p:cNvPr id="100" name="标题 1"/>
          <p:cNvSpPr txBox="1">
            <a:spLocks/>
          </p:cNvSpPr>
          <p:nvPr/>
        </p:nvSpPr>
        <p:spPr>
          <a:xfrm>
            <a:off x="755650" y="260350"/>
            <a:ext cx="7848600" cy="720725"/>
          </a:xfrm>
          <a:prstGeom prst="rect">
            <a:avLst/>
          </a:prstGeom>
        </p:spPr>
        <p:txBody>
          <a:bodyPr/>
          <a:lstStyle>
            <a:lvl1pPr algn="l" rtl="0" fontAlgn="base">
              <a:spcBef>
                <a:spcPct val="0"/>
              </a:spcBef>
              <a:spcAft>
                <a:spcPct val="0"/>
              </a:spcAft>
              <a:defRPr sz="3600">
                <a:solidFill>
                  <a:srgbClr val="FF0000"/>
                </a:solidFill>
                <a:latin typeface="+mj-lt"/>
                <a:ea typeface="黑体" panose="02010609060101010101" pitchFamily="49" charset="-122"/>
                <a:cs typeface="+mj-cs"/>
              </a:defRPr>
            </a:lvl1pPr>
            <a:lvl2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lvl="1"/>
            <a:r>
              <a:rPr lang="en-US" altLang="zh-CN" sz="2800" b="1" kern="0" dirty="0" smtClean="0">
                <a:solidFill>
                  <a:schemeClr val="accent2"/>
                </a:solidFill>
              </a:rPr>
              <a:t>3</a:t>
            </a:r>
            <a:r>
              <a:rPr lang="en-US" altLang="zh-CN" sz="2800" b="1" kern="0" dirty="0" smtClean="0">
                <a:solidFill>
                  <a:schemeClr val="accent2"/>
                </a:solidFill>
                <a:hlinkClick r:id="rId5" action="ppaction://hlinksldjump"/>
              </a:rPr>
              <a:t>.1  </a:t>
            </a:r>
            <a:r>
              <a:rPr lang="zh-CN" altLang="zh-CN" sz="2800" b="1" u="sng" kern="0" dirty="0" smtClean="0">
                <a:solidFill>
                  <a:schemeClr val="accent2"/>
                </a:solidFill>
                <a:hlinkClick r:id="rId5" action="ppaction://hlinksldjump"/>
              </a:rPr>
              <a:t>动</a:t>
            </a:r>
            <a:r>
              <a:rPr lang="zh-CN" altLang="zh-CN" sz="2800" b="1" u="sng" kern="0" dirty="0" smtClean="0">
                <a:solidFill>
                  <a:schemeClr val="accent2"/>
                </a:solidFill>
              </a:rPr>
              <a:t>态电路方程</a:t>
            </a:r>
            <a:endParaRPr lang="zh-CN" altLang="en-US" sz="2800" kern="0" dirty="0"/>
          </a:p>
        </p:txBody>
      </p:sp>
      <p:graphicFrame>
        <p:nvGraphicFramePr>
          <p:cNvPr id="2" name="对象 1"/>
          <p:cNvGraphicFramePr>
            <a:graphicFrameLocks noChangeAspect="1"/>
          </p:cNvGraphicFramePr>
          <p:nvPr>
            <p:extLst>
              <p:ext uri="{D42A27DB-BD31-4B8C-83A1-F6EECF244321}">
                <p14:modId xmlns:p14="http://schemas.microsoft.com/office/powerpoint/2010/main" val="266349142"/>
              </p:ext>
            </p:extLst>
          </p:nvPr>
        </p:nvGraphicFramePr>
        <p:xfrm>
          <a:off x="2537143" y="4304983"/>
          <a:ext cx="471133" cy="530024"/>
        </p:xfrm>
        <a:graphic>
          <a:graphicData uri="http://schemas.openxmlformats.org/presentationml/2006/ole">
            <mc:AlternateContent xmlns:mc="http://schemas.openxmlformats.org/markup-compatibility/2006">
              <mc:Choice xmlns:v="urn:schemas-microsoft-com:vml" Requires="v">
                <p:oleObj spid="_x0000_s4179" name="Equation" r:id="rId6" imgW="203040" imgH="228600" progId="Equation.DSMT4">
                  <p:embed/>
                </p:oleObj>
              </mc:Choice>
              <mc:Fallback>
                <p:oleObj name="Equation" r:id="rId6" imgW="203040" imgH="228600" progId="Equation.DSMT4">
                  <p:embed/>
                  <p:pic>
                    <p:nvPicPr>
                      <p:cNvPr id="0" name=""/>
                      <p:cNvPicPr/>
                      <p:nvPr/>
                    </p:nvPicPr>
                    <p:blipFill>
                      <a:blip r:embed="rId7"/>
                      <a:stretch>
                        <a:fillRect/>
                      </a:stretch>
                    </p:blipFill>
                    <p:spPr>
                      <a:xfrm>
                        <a:off x="2537143" y="4304983"/>
                        <a:ext cx="471133" cy="530024"/>
                      </a:xfrm>
                      <a:prstGeom prst="rect">
                        <a:avLst/>
                      </a:prstGeom>
                      <a:solidFill>
                        <a:schemeClr val="accent1">
                          <a:lumMod val="20000"/>
                          <a:lumOff val="80000"/>
                        </a:schemeClr>
                      </a:solidFill>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58725"/>
                                        </p:tgtEl>
                                        <p:attrNameLst>
                                          <p:attrName>style.visibility</p:attrName>
                                        </p:attrNameLst>
                                      </p:cBhvr>
                                      <p:to>
                                        <p:strVal val="visible"/>
                                      </p:to>
                                    </p:set>
                                    <p:anim calcmode="lin" valueType="num">
                                      <p:cBhvr additive="base">
                                        <p:cTn id="7" dur="500" fill="hold"/>
                                        <p:tgtEl>
                                          <p:spTgt spid="158725"/>
                                        </p:tgtEl>
                                        <p:attrNameLst>
                                          <p:attrName>ppt_x</p:attrName>
                                        </p:attrNameLst>
                                      </p:cBhvr>
                                      <p:tavLst>
                                        <p:tav tm="0">
                                          <p:val>
                                            <p:strVal val="1+#ppt_w/2"/>
                                          </p:val>
                                        </p:tav>
                                        <p:tav tm="100000">
                                          <p:val>
                                            <p:strVal val="#ppt_x"/>
                                          </p:val>
                                        </p:tav>
                                      </p:tavLst>
                                    </p:anim>
                                    <p:anim calcmode="lin" valueType="num">
                                      <p:cBhvr additive="base">
                                        <p:cTn id="8" dur="500" fill="hold"/>
                                        <p:tgtEl>
                                          <p:spTgt spid="1587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58816"/>
                                        </p:tgtEl>
                                        <p:attrNameLst>
                                          <p:attrName>style.visibility</p:attrName>
                                        </p:attrNameLst>
                                      </p:cBhvr>
                                      <p:to>
                                        <p:strVal val="visible"/>
                                      </p:to>
                                    </p:set>
                                    <p:animEffect transition="in" filter="blinds(horizontal)">
                                      <p:cBhvr>
                                        <p:cTn id="13" dur="500"/>
                                        <p:tgtEl>
                                          <p:spTgt spid="1588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8722"/>
                                        </p:tgtEl>
                                        <p:attrNameLst>
                                          <p:attrName>style.visibility</p:attrName>
                                        </p:attrNameLst>
                                      </p:cBhvr>
                                      <p:to>
                                        <p:strVal val="visible"/>
                                      </p:to>
                                    </p:set>
                                    <p:animEffect transition="in" filter="wipe(left)">
                                      <p:cBhvr>
                                        <p:cTn id="18" dur="2000"/>
                                        <p:tgtEl>
                                          <p:spTgt spid="1587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58872"/>
                                        </p:tgtEl>
                                        <p:attrNameLst>
                                          <p:attrName>style.visibility</p:attrName>
                                        </p:attrNameLst>
                                      </p:cBhvr>
                                      <p:to>
                                        <p:strVal val="visible"/>
                                      </p:to>
                                    </p:set>
                                    <p:animEffect transition="in" filter="wipe(left)">
                                      <p:cBhvr>
                                        <p:cTn id="23" dur="3000"/>
                                        <p:tgtEl>
                                          <p:spTgt spid="158872"/>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58847"/>
                                        </p:tgtEl>
                                        <p:attrNameLst>
                                          <p:attrName>style.visibility</p:attrName>
                                        </p:attrNameLst>
                                      </p:cBhvr>
                                      <p:to>
                                        <p:strVal val="visible"/>
                                      </p:to>
                                    </p:set>
                                    <p:animEffect transition="in" filter="blinds(horizontal)">
                                      <p:cBhvr>
                                        <p:cTn id="28" dur="500"/>
                                        <p:tgtEl>
                                          <p:spTgt spid="15884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58902"/>
                                        </p:tgtEl>
                                        <p:attrNameLst>
                                          <p:attrName>style.visibility</p:attrName>
                                        </p:attrNameLst>
                                      </p:cBhvr>
                                      <p:to>
                                        <p:strVal val="visible"/>
                                      </p:to>
                                    </p:set>
                                    <p:anim calcmode="lin" valueType="num">
                                      <p:cBhvr additive="base">
                                        <p:cTn id="33" dur="500" fill="hold"/>
                                        <p:tgtEl>
                                          <p:spTgt spid="158902"/>
                                        </p:tgtEl>
                                        <p:attrNameLst>
                                          <p:attrName>ppt_x</p:attrName>
                                        </p:attrNameLst>
                                      </p:cBhvr>
                                      <p:tavLst>
                                        <p:tav tm="0">
                                          <p:val>
                                            <p:strVal val="1+#ppt_w/2"/>
                                          </p:val>
                                        </p:tav>
                                        <p:tav tm="100000">
                                          <p:val>
                                            <p:strVal val="#ppt_x"/>
                                          </p:val>
                                        </p:tav>
                                      </p:tavLst>
                                    </p:anim>
                                    <p:anim calcmode="lin" valueType="num">
                                      <p:cBhvr additive="base">
                                        <p:cTn id="34" dur="500" fill="hold"/>
                                        <p:tgtEl>
                                          <p:spTgt spid="15890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8873"/>
                                        </p:tgtEl>
                                        <p:attrNameLst>
                                          <p:attrName>style.visibility</p:attrName>
                                        </p:attrNameLst>
                                      </p:cBhvr>
                                      <p:to>
                                        <p:strVal val="visible"/>
                                      </p:to>
                                    </p:set>
                                    <p:animEffect transition="in" filter="wipe(left)">
                                      <p:cBhvr>
                                        <p:cTn id="39" dur="3000"/>
                                        <p:tgtEl>
                                          <p:spTgt spid="158873"/>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58903"/>
                                        </p:tgtEl>
                                        <p:attrNameLst>
                                          <p:attrName>style.visibility</p:attrName>
                                        </p:attrNameLst>
                                      </p:cBhvr>
                                      <p:to>
                                        <p:strVal val="visible"/>
                                      </p:to>
                                    </p:set>
                                    <p:animEffect transition="in" filter="blinds(horizontal)">
                                      <p:cBhvr>
                                        <p:cTn id="44" dur="500"/>
                                        <p:tgtEl>
                                          <p:spTgt spid="158903"/>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158913"/>
                                        </p:tgtEl>
                                        <p:attrNameLst>
                                          <p:attrName>style.visibility</p:attrName>
                                        </p:attrNameLst>
                                      </p:cBhvr>
                                      <p:to>
                                        <p:strVal val="visible"/>
                                      </p:to>
                                    </p:set>
                                    <p:animEffect transition="in" filter="wipe(left)">
                                      <p:cBhvr>
                                        <p:cTn id="48" dur="500"/>
                                        <p:tgtEl>
                                          <p:spTgt spid="15891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58904">
                                            <p:txEl>
                                              <p:pRg st="0" end="0"/>
                                            </p:txEl>
                                          </p:spTgt>
                                        </p:tgtEl>
                                        <p:attrNameLst>
                                          <p:attrName>style.visibility</p:attrName>
                                        </p:attrNameLst>
                                      </p:cBhvr>
                                      <p:to>
                                        <p:strVal val="visible"/>
                                      </p:to>
                                    </p:set>
                                    <p:animEffect transition="in" filter="wipe(left)">
                                      <p:cBhvr>
                                        <p:cTn id="53" dur="500"/>
                                        <p:tgtEl>
                                          <p:spTgt spid="158904">
                                            <p:txEl>
                                              <p:pRg st="0" end="0"/>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9" presetClass="entr" presetSubtype="0" fill="hold" nodeType="clickEffect">
                                  <p:stCondLst>
                                    <p:cond delay="0"/>
                                  </p:stCondLst>
                                  <p:childTnLst>
                                    <p:set>
                                      <p:cBhvr>
                                        <p:cTn id="57" dur="1" fill="hold">
                                          <p:stCondLst>
                                            <p:cond delay="0"/>
                                          </p:stCondLst>
                                        </p:cTn>
                                        <p:tgtEl>
                                          <p:spTgt spid="158919"/>
                                        </p:tgtEl>
                                        <p:attrNameLst>
                                          <p:attrName>style.visibility</p:attrName>
                                        </p:attrNameLst>
                                      </p:cBhvr>
                                      <p:to>
                                        <p:strVal val="visible"/>
                                      </p:to>
                                    </p:set>
                                    <p:animEffect transition="in" filter="dissolve">
                                      <p:cBhvr>
                                        <p:cTn id="58" dur="500"/>
                                        <p:tgtEl>
                                          <p:spTgt spid="158919"/>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158907"/>
                                        </p:tgtEl>
                                        <p:attrNameLst>
                                          <p:attrName>style.visibility</p:attrName>
                                        </p:attrNameLst>
                                      </p:cBhvr>
                                      <p:to>
                                        <p:strVal val="visible"/>
                                      </p:to>
                                    </p:set>
                                    <p:animEffect transition="in" filter="dissolve">
                                      <p:cBhvr>
                                        <p:cTn id="63" dur="500"/>
                                        <p:tgtEl>
                                          <p:spTgt spid="158907"/>
                                        </p:tgtEl>
                                      </p:cBhvr>
                                    </p:animEffec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158910"/>
                                        </p:tgtEl>
                                        <p:attrNameLst>
                                          <p:attrName>style.visibility</p:attrName>
                                        </p:attrNameLst>
                                      </p:cBhvr>
                                      <p:to>
                                        <p:strVal val="visible"/>
                                      </p:to>
                                    </p:set>
                                    <p:animEffect transition="in" filter="dissolve">
                                      <p:cBhvr>
                                        <p:cTn id="68" dur="500"/>
                                        <p:tgtEl>
                                          <p:spTgt spid="15891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58906">
                                            <p:txEl>
                                              <p:pRg st="0" end="0"/>
                                            </p:txEl>
                                          </p:spTgt>
                                        </p:tgtEl>
                                        <p:attrNameLst>
                                          <p:attrName>style.visibility</p:attrName>
                                        </p:attrNameLst>
                                      </p:cBhvr>
                                      <p:to>
                                        <p:strVal val="visible"/>
                                      </p:to>
                                    </p:set>
                                    <p:animEffect transition="in" filter="wipe(left)">
                                      <p:cBhvr>
                                        <p:cTn id="73" dur="500"/>
                                        <p:tgtEl>
                                          <p:spTgt spid="158906">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9" presetClass="entr" presetSubtype="10" fill="hold" grpId="0" nodeType="clickEffect">
                                  <p:stCondLst>
                                    <p:cond delay="0"/>
                                  </p:stCondLst>
                                  <p:childTnLst>
                                    <p:set>
                                      <p:cBhvr>
                                        <p:cTn id="77" dur="1" fill="hold">
                                          <p:stCondLst>
                                            <p:cond delay="0"/>
                                          </p:stCondLst>
                                        </p:cTn>
                                        <p:tgtEl>
                                          <p:spTgt spid="158920"/>
                                        </p:tgtEl>
                                        <p:attrNameLst>
                                          <p:attrName>style.visibility</p:attrName>
                                        </p:attrNameLst>
                                      </p:cBhvr>
                                      <p:to>
                                        <p:strVal val="visible"/>
                                      </p:to>
                                    </p:set>
                                    <p:anim calcmode="lin" valueType="num">
                                      <p:cBhvr>
                                        <p:cTn id="78" dur="3000" fill="hold"/>
                                        <p:tgtEl>
                                          <p:spTgt spid="158920"/>
                                        </p:tgtEl>
                                        <p:attrNameLst>
                                          <p:attrName>ppt_w</p:attrName>
                                        </p:attrNameLst>
                                      </p:cBhvr>
                                      <p:tavLst>
                                        <p:tav tm="0" fmla="#ppt_w*sin(2.5*pi*$)">
                                          <p:val>
                                            <p:fltVal val="0"/>
                                          </p:val>
                                        </p:tav>
                                        <p:tav tm="100000">
                                          <p:val>
                                            <p:fltVal val="1"/>
                                          </p:val>
                                        </p:tav>
                                      </p:tavLst>
                                    </p:anim>
                                    <p:anim calcmode="lin" valueType="num">
                                      <p:cBhvr>
                                        <p:cTn id="79" dur="3000" fill="hold"/>
                                        <p:tgtEl>
                                          <p:spTgt spid="158920"/>
                                        </p:tgtEl>
                                        <p:attrNameLst>
                                          <p:attrName>ppt_h</p:attrName>
                                        </p:attrNameLst>
                                      </p:cBhvr>
                                      <p:tavLst>
                                        <p:tav tm="0">
                                          <p:val>
                                            <p:strVal val="#ppt_h"/>
                                          </p:val>
                                        </p:tav>
                                        <p:tav tm="100000">
                                          <p:val>
                                            <p:strVal val="#ppt_h"/>
                                          </p:val>
                                        </p:tav>
                                      </p:tavLst>
                                    </p:anim>
                                  </p:childTnLst>
                                  <p:subTnLst>
                                    <p:set>
                                      <p:cBhvr override="childStyle">
                                        <p:cTn dur="1" fill="hold" display="0" masterRel="nextClick" afterEffect="1"/>
                                        <p:tgtEl>
                                          <p:spTgt spid="158920"/>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9" presetClass="entr" presetSubtype="0" fill="hold" nodeType="clickEffect">
                                  <p:stCondLst>
                                    <p:cond delay="0"/>
                                  </p:stCondLst>
                                  <p:childTnLst>
                                    <p:set>
                                      <p:cBhvr>
                                        <p:cTn id="83" dur="1" fill="hold">
                                          <p:stCondLst>
                                            <p:cond delay="0"/>
                                          </p:stCondLst>
                                        </p:cTn>
                                        <p:tgtEl>
                                          <p:spTgt spid="158921"/>
                                        </p:tgtEl>
                                        <p:attrNameLst>
                                          <p:attrName>style.visibility</p:attrName>
                                        </p:attrNameLst>
                                      </p:cBhvr>
                                      <p:to>
                                        <p:strVal val="visible"/>
                                      </p:to>
                                    </p:set>
                                    <p:animEffect transition="in" filter="dissolve">
                                      <p:cBhvr>
                                        <p:cTn id="84" dur="500"/>
                                        <p:tgtEl>
                                          <p:spTgt spid="158921"/>
                                        </p:tgtEl>
                                      </p:cBhvr>
                                    </p:animEffec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grpId="0" nodeType="clickEffect">
                                  <p:stCondLst>
                                    <p:cond delay="0"/>
                                  </p:stCondLst>
                                  <p:childTnLst>
                                    <p:set>
                                      <p:cBhvr>
                                        <p:cTn id="92" dur="1" fill="hold">
                                          <p:stCondLst>
                                            <p:cond delay="0"/>
                                          </p:stCondLst>
                                        </p:cTn>
                                        <p:tgtEl>
                                          <p:spTgt spid="158905">
                                            <p:txEl>
                                              <p:pRg st="0" end="0"/>
                                            </p:txEl>
                                          </p:spTgt>
                                        </p:tgtEl>
                                        <p:attrNameLst>
                                          <p:attrName>style.visibility</p:attrName>
                                        </p:attrNameLst>
                                      </p:cBhvr>
                                      <p:to>
                                        <p:strVal val="visible"/>
                                      </p:to>
                                    </p:set>
                                    <p:animEffect transition="in" filter="wipe(left)">
                                      <p:cBhvr>
                                        <p:cTn id="93" dur="500"/>
                                        <p:tgtEl>
                                          <p:spTgt spid="158905">
                                            <p:txEl>
                                              <p:pRg st="0" end="0"/>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20" presetClass="entr" presetSubtype="0" fill="hold" grpId="0" nodeType="clickEffect">
                                  <p:stCondLst>
                                    <p:cond delay="0"/>
                                  </p:stCondLst>
                                  <p:childTnLst>
                                    <p:set>
                                      <p:cBhvr>
                                        <p:cTn id="97" dur="1" fill="hold">
                                          <p:stCondLst>
                                            <p:cond delay="0"/>
                                          </p:stCondLst>
                                        </p:cTn>
                                        <p:tgtEl>
                                          <p:spTgt spid="158930"/>
                                        </p:tgtEl>
                                        <p:attrNameLst>
                                          <p:attrName>style.visibility</p:attrName>
                                        </p:attrNameLst>
                                      </p:cBhvr>
                                      <p:to>
                                        <p:strVal val="visible"/>
                                      </p:to>
                                    </p:set>
                                    <p:animEffect transition="in" filter="wedge">
                                      <p:cBhvr>
                                        <p:cTn id="98" dur="2000"/>
                                        <p:tgtEl>
                                          <p:spTgt spid="158930"/>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158922"/>
                                        </p:tgtEl>
                                        <p:attrNameLst>
                                          <p:attrName>style.visibility</p:attrName>
                                        </p:attrNameLst>
                                      </p:cBhvr>
                                      <p:to>
                                        <p:strVal val="visible"/>
                                      </p:to>
                                    </p:set>
                                    <p:animEffect transition="in" filter="wipe(left)">
                                      <p:cBhvr>
                                        <p:cTn id="103" dur="500"/>
                                        <p:tgtEl>
                                          <p:spTgt spid="15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873" grpId="0"/>
      <p:bldP spid="158872" grpId="0"/>
      <p:bldP spid="158902" grpId="0"/>
      <p:bldP spid="158722" grpId="0"/>
      <p:bldP spid="158725" grpId="0" bldLvl="0" animBg="1"/>
      <p:bldP spid="158904" grpId="0" build="p"/>
      <p:bldP spid="158905" grpId="0" build="p"/>
      <p:bldP spid="158906" grpId="0" build="p"/>
      <p:bldP spid="158920" grpId="0"/>
      <p:bldP spid="158930"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79</a:t>
            </a:fld>
            <a:endParaRPr lang="zh-CN" altLang="en-US" sz="1600" b="1" dirty="0">
              <a:solidFill>
                <a:srgbClr val="FFFF00"/>
              </a:solidFill>
              <a:ea typeface="宋体" panose="02010600030101010101" pitchFamily="2" charset="-122"/>
            </a:endParaRPr>
          </a:p>
        </p:txBody>
      </p:sp>
      <p:graphicFrame>
        <p:nvGraphicFramePr>
          <p:cNvPr id="311298" name="Object 2"/>
          <p:cNvGraphicFramePr/>
          <p:nvPr/>
        </p:nvGraphicFramePr>
        <p:xfrm>
          <a:off x="1071563" y="3065463"/>
          <a:ext cx="2965450" cy="868362"/>
        </p:xfrm>
        <a:graphic>
          <a:graphicData uri="http://schemas.openxmlformats.org/presentationml/2006/ole">
            <mc:AlternateContent xmlns:mc="http://schemas.openxmlformats.org/markup-compatibility/2006">
              <mc:Choice xmlns:v="urn:schemas-microsoft-com:vml" Requires="v">
                <p:oleObj spid="_x0000_s66885" r:id="rId3" imgW="1345565" imgH="393700" progId="Equation.3">
                  <p:embed/>
                </p:oleObj>
              </mc:Choice>
              <mc:Fallback>
                <p:oleObj r:id="rId3" imgW="1345565" imgH="393700" progId="Equation.3">
                  <p:embed/>
                  <p:pic>
                    <p:nvPicPr>
                      <p:cNvPr id="0" name="图片 3330"/>
                      <p:cNvPicPr/>
                      <p:nvPr/>
                    </p:nvPicPr>
                    <p:blipFill>
                      <a:blip r:embed="rId4">
                        <a:clrChange>
                          <a:clrFrom>
                            <a:srgbClr val="000000"/>
                          </a:clrFrom>
                          <a:clrTo>
                            <a:srgbClr val="000018"/>
                          </a:clrTo>
                        </a:clrChange>
                      </a:blip>
                      <a:stretch>
                        <a:fillRect/>
                      </a:stretch>
                    </p:blipFill>
                    <p:spPr>
                      <a:xfrm>
                        <a:off x="1071563" y="3065463"/>
                        <a:ext cx="2965450" cy="868362"/>
                      </a:xfrm>
                      <a:prstGeom prst="rect">
                        <a:avLst/>
                      </a:prstGeom>
                      <a:noFill/>
                      <a:ln w="38100">
                        <a:noFill/>
                        <a:miter/>
                      </a:ln>
                    </p:spPr>
                  </p:pic>
                </p:oleObj>
              </mc:Fallback>
            </mc:AlternateContent>
          </a:graphicData>
        </a:graphic>
      </p:graphicFrame>
      <p:graphicFrame>
        <p:nvGraphicFramePr>
          <p:cNvPr id="311299" name="Object 3"/>
          <p:cNvGraphicFramePr/>
          <p:nvPr/>
        </p:nvGraphicFramePr>
        <p:xfrm>
          <a:off x="1042988" y="3962400"/>
          <a:ext cx="3379787" cy="474663"/>
        </p:xfrm>
        <a:graphic>
          <a:graphicData uri="http://schemas.openxmlformats.org/presentationml/2006/ole">
            <mc:AlternateContent xmlns:mc="http://schemas.openxmlformats.org/markup-compatibility/2006">
              <mc:Choice xmlns:v="urn:schemas-microsoft-com:vml" Requires="v">
                <p:oleObj spid="_x0000_s66886" r:id="rId5" imgW="1534795" imgH="215900" progId="Equation.3">
                  <p:embed/>
                </p:oleObj>
              </mc:Choice>
              <mc:Fallback>
                <p:oleObj r:id="rId5" imgW="1534795" imgH="215900" progId="Equation.3">
                  <p:embed/>
                  <p:pic>
                    <p:nvPicPr>
                      <p:cNvPr id="0" name="图片 3329"/>
                      <p:cNvPicPr/>
                      <p:nvPr/>
                    </p:nvPicPr>
                    <p:blipFill>
                      <a:blip r:embed="rId6">
                        <a:clrChange>
                          <a:clrFrom>
                            <a:srgbClr val="000000"/>
                          </a:clrFrom>
                          <a:clrTo>
                            <a:srgbClr val="000000"/>
                          </a:clrTo>
                        </a:clrChange>
                      </a:blip>
                      <a:stretch>
                        <a:fillRect/>
                      </a:stretch>
                    </p:blipFill>
                    <p:spPr>
                      <a:xfrm>
                        <a:off x="1042988" y="3962400"/>
                        <a:ext cx="3379787" cy="474663"/>
                      </a:xfrm>
                      <a:prstGeom prst="rect">
                        <a:avLst/>
                      </a:prstGeom>
                      <a:noFill/>
                      <a:ln w="38100">
                        <a:noFill/>
                        <a:miter/>
                      </a:ln>
                    </p:spPr>
                  </p:pic>
                </p:oleObj>
              </mc:Fallback>
            </mc:AlternateContent>
          </a:graphicData>
        </a:graphic>
      </p:graphicFrame>
      <p:sp>
        <p:nvSpPr>
          <p:cNvPr id="311300" name="Text Box 4"/>
          <p:cNvSpPr txBox="1"/>
          <p:nvPr/>
        </p:nvSpPr>
        <p:spPr>
          <a:xfrm>
            <a:off x="971550" y="2035175"/>
            <a:ext cx="2859088" cy="457200"/>
          </a:xfrm>
          <a:prstGeom prst="rect">
            <a:avLst/>
          </a:prstGeom>
          <a:noFill/>
          <a:ln w="12700">
            <a:noFill/>
          </a:ln>
        </p:spPr>
        <p:txBody>
          <a:bodyPr wrap="none" anchor="ct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解</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用三要素法求解</a:t>
            </a:r>
          </a:p>
        </p:txBody>
      </p:sp>
      <p:sp>
        <p:nvSpPr>
          <p:cNvPr id="311301" name="Text Box 5"/>
          <p:cNvSpPr txBox="1">
            <a:spLocks noChangeArrowheads="1"/>
          </p:cNvSpPr>
          <p:nvPr/>
        </p:nvSpPr>
        <p:spPr bwMode="auto">
          <a:xfrm>
            <a:off x="323850" y="1071563"/>
            <a:ext cx="7848600" cy="822325"/>
          </a:xfrm>
          <a:prstGeom prst="rect">
            <a:avLst/>
          </a:prstGeom>
          <a:noFill/>
          <a:ln w="38100">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rgbClr val="339933"/>
                </a:solidFill>
                <a:effectLst/>
                <a:uLnTx/>
                <a:uFillTx/>
                <a:latin typeface="Times New Roman" panose="02020603050405020304" pitchFamily="18" charset="0"/>
                <a:ea typeface="黑体" panose="02010609060101010101" pitchFamily="49" charset="-122"/>
                <a:cs typeface="+mn-cs"/>
              </a:rPr>
              <a:t>    </a:t>
            </a:r>
            <a:r>
              <a:rPr kumimoji="1" lang="en-US" altLang="zh-CN" sz="2400" b="0" i="0" u="none" strike="noStrike" kern="1200" cap="none" spc="0" normalizeH="0" baseline="0" noProof="0">
                <a:ln>
                  <a:noFill/>
                </a:ln>
                <a:solidFill>
                  <a:srgbClr val="339933"/>
                </a:solidFill>
                <a:effectLst/>
                <a:uLnTx/>
                <a:uFillTx/>
                <a:latin typeface="Times New Roman" panose="02020603050405020304" pitchFamily="18" charset="0"/>
                <a:ea typeface="黑体" panose="02010609060101010101" pitchFamily="49" charset="-122"/>
                <a:cs typeface="+mn-cs"/>
              </a:rPr>
              <a:t>[</a:t>
            </a:r>
            <a:r>
              <a:rPr kumimoji="1" lang="zh-CN" altLang="en-US" sz="2400" b="0" i="0" u="none" strike="noStrike" kern="1200" cap="none" spc="0" normalizeH="0" baseline="0" noProof="0">
                <a:ln>
                  <a:noFill/>
                </a:ln>
                <a:solidFill>
                  <a:srgbClr val="339933"/>
                </a:solidFill>
                <a:effectLst/>
                <a:uLnTx/>
                <a:uFillTx/>
                <a:latin typeface="Times New Roman" panose="02020603050405020304" pitchFamily="18" charset="0"/>
                <a:ea typeface="黑体" panose="02010609060101010101" pitchFamily="49" charset="-122"/>
                <a:cs typeface="+mn-cs"/>
              </a:rPr>
              <a:t>例</a:t>
            </a:r>
            <a:r>
              <a:rPr kumimoji="1" lang="en-US" altLang="zh-CN" sz="2400" b="0" i="0" u="none" strike="noStrike" kern="1200" cap="none" spc="0" normalizeH="0" baseline="0" noProof="0">
                <a:ln>
                  <a:noFill/>
                </a:ln>
                <a:solidFill>
                  <a:srgbClr val="339933"/>
                </a:solidFill>
                <a:effectLst/>
                <a:uLnTx/>
                <a:uFillTx/>
                <a:latin typeface="Times New Roman" panose="02020603050405020304" pitchFamily="18" charset="0"/>
                <a:ea typeface="黑体" panose="02010609060101010101" pitchFamily="49" charset="-122"/>
                <a:cs typeface="+mn-cs"/>
              </a:rPr>
              <a:t>]</a:t>
            </a:r>
            <a:r>
              <a:rPr kumimoji="1"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换路前电路处于稳态，在</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=0</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时开关闭合。求换路后电感电流 </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i</a:t>
            </a:r>
            <a:r>
              <a:rPr kumimoji="0" lang="en-US" altLang="zh-CN" sz="2400" b="1" i="1" u="none" strike="noStrike" kern="1200" cap="none" spc="0" normalizeH="0" baseline="-25000" noProof="0">
                <a:ln>
                  <a:noFill/>
                </a:ln>
                <a:solidFill>
                  <a:schemeClr val="tx1"/>
                </a:solidFill>
                <a:effectLst/>
                <a:uLnTx/>
                <a:uFillTx/>
                <a:latin typeface="Times New Roman" panose="02020603050405020304" pitchFamily="18" charset="0"/>
                <a:ea typeface="黑体" panose="02010609060101010101" pitchFamily="49" charset="-122"/>
                <a:cs typeface="+mn-cs"/>
              </a:rPr>
              <a:t>L</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t</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和电感电压</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u</a:t>
            </a:r>
            <a:r>
              <a:rPr kumimoji="0" lang="en-US" altLang="zh-CN" sz="2400" b="1" i="1" u="none" strike="noStrike" kern="1200" cap="none" spc="0" normalizeH="0" baseline="-25000" noProof="0">
                <a:ln>
                  <a:noFill/>
                </a:ln>
                <a:solidFill>
                  <a:schemeClr val="tx1"/>
                </a:solidFill>
                <a:effectLst/>
                <a:uLnTx/>
                <a:uFillTx/>
                <a:latin typeface="Times New Roman" panose="02020603050405020304" pitchFamily="18" charset="0"/>
                <a:ea typeface="黑体" panose="02010609060101010101" pitchFamily="49" charset="-122"/>
                <a:cs typeface="+mn-cs"/>
              </a:rPr>
              <a:t>L</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t</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p>
        </p:txBody>
      </p:sp>
      <p:sp>
        <p:nvSpPr>
          <p:cNvPr id="311302" name="Text Box 6"/>
          <p:cNvSpPr txBox="1">
            <a:spLocks noChangeArrowheads="1"/>
          </p:cNvSpPr>
          <p:nvPr/>
        </p:nvSpPr>
        <p:spPr bwMode="auto">
          <a:xfrm>
            <a:off x="1071563" y="2540000"/>
            <a:ext cx="312420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(1) </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求初始值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i</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L</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(0</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p>
        </p:txBody>
      </p:sp>
      <p:graphicFrame>
        <p:nvGraphicFramePr>
          <p:cNvPr id="67588" name="Object 56"/>
          <p:cNvGraphicFramePr/>
          <p:nvPr/>
        </p:nvGraphicFramePr>
        <p:xfrm>
          <a:off x="4932363" y="2349500"/>
          <a:ext cx="3114675" cy="2268538"/>
        </p:xfrm>
        <a:graphic>
          <a:graphicData uri="http://schemas.openxmlformats.org/presentationml/2006/ole">
            <mc:AlternateContent xmlns:mc="http://schemas.openxmlformats.org/markup-compatibility/2006">
              <mc:Choice xmlns:v="urn:schemas-microsoft-com:vml" Requires="v">
                <p:oleObj spid="_x0000_s66887" r:id="rId7" imgW="2976245" imgH="2664460" progId="Visio.Drawing.11">
                  <p:embed/>
                </p:oleObj>
              </mc:Choice>
              <mc:Fallback>
                <p:oleObj r:id="rId7" imgW="2976245" imgH="2664460" progId="Visio.Drawing.11">
                  <p:embed/>
                  <p:pic>
                    <p:nvPicPr>
                      <p:cNvPr id="0" name="图片 3328"/>
                      <p:cNvPicPr/>
                      <p:nvPr/>
                    </p:nvPicPr>
                    <p:blipFill>
                      <a:blip r:embed="rId8"/>
                      <a:stretch>
                        <a:fillRect/>
                      </a:stretch>
                    </p:blipFill>
                    <p:spPr>
                      <a:xfrm>
                        <a:off x="4932363" y="2349500"/>
                        <a:ext cx="3114675" cy="2268538"/>
                      </a:xfrm>
                      <a:prstGeom prst="rect">
                        <a:avLst/>
                      </a:prstGeom>
                      <a:noFill/>
                      <a:ln w="38100">
                        <a:noFill/>
                        <a:miter/>
                      </a:ln>
                    </p:spPr>
                  </p:pic>
                </p:oleObj>
              </mc:Fallback>
            </mc:AlternateContent>
          </a:graphicData>
        </a:graphic>
      </p:graphicFrame>
      <p:sp>
        <p:nvSpPr>
          <p:cNvPr id="311353" name="Text Box 57"/>
          <p:cNvSpPr txBox="1"/>
          <p:nvPr/>
        </p:nvSpPr>
        <p:spPr>
          <a:xfrm>
            <a:off x="971550" y="4941888"/>
            <a:ext cx="3429000" cy="457200"/>
          </a:xfrm>
          <a:prstGeom prst="rect">
            <a:avLst/>
          </a:prstGeom>
          <a:noFill/>
          <a:ln w="12700">
            <a:noFill/>
          </a:ln>
        </p:spPr>
        <p:txBody>
          <a:bodyPr anchor="ctr">
            <a:spAutoFit/>
          </a:bodyPr>
          <a:lstStyle/>
          <a:p>
            <a:pPr lvl="0" eaLnBrk="1" hangingPunct="1">
              <a:spcBef>
                <a:spcPct val="50000"/>
              </a:spcBef>
            </a:pPr>
            <a:r>
              <a:rPr lang="zh-CN" altLang="en-US" dirty="0">
                <a:solidFill>
                  <a:srgbClr val="000099"/>
                </a:solidFill>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(2) </a:t>
            </a:r>
            <a:r>
              <a:rPr lang="zh-CN" altLang="en-US" dirty="0">
                <a:latin typeface="Times New Roman" panose="02020603050405020304" pitchFamily="18" charset="0"/>
                <a:ea typeface="黑体" panose="02010609060101010101" pitchFamily="49" charset="-122"/>
              </a:rPr>
              <a:t>求稳态值</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sym typeface="Symbol" panose="05050102010706020507" pitchFamily="18" charset="2"/>
              </a:rPr>
              <a:t></a:t>
            </a:r>
            <a:r>
              <a:rPr lang="en-US" altLang="zh-CN" b="1" dirty="0">
                <a:latin typeface="Times New Roman" panose="02020603050405020304" pitchFamily="18" charset="0"/>
                <a:ea typeface="黑体" panose="02010609060101010101" pitchFamily="49" charset="-122"/>
              </a:rPr>
              <a:t>)</a:t>
            </a:r>
          </a:p>
        </p:txBody>
      </p:sp>
      <p:graphicFrame>
        <p:nvGraphicFramePr>
          <p:cNvPr id="311355" name="Object 59"/>
          <p:cNvGraphicFramePr/>
          <p:nvPr/>
        </p:nvGraphicFramePr>
        <p:xfrm>
          <a:off x="4578350" y="4724400"/>
          <a:ext cx="3009900" cy="892175"/>
        </p:xfrm>
        <a:graphic>
          <a:graphicData uri="http://schemas.openxmlformats.org/presentationml/2006/ole">
            <mc:AlternateContent xmlns:mc="http://schemas.openxmlformats.org/markup-compatibility/2006">
              <mc:Choice xmlns:v="urn:schemas-microsoft-com:vml" Requires="v">
                <p:oleObj spid="_x0000_s66888" r:id="rId9" imgW="1370330" imgH="405765" progId="Equation.DSMT4">
                  <p:embed/>
                </p:oleObj>
              </mc:Choice>
              <mc:Fallback>
                <p:oleObj r:id="rId9" imgW="1370330" imgH="405765" progId="Equation.DSMT4">
                  <p:embed/>
                  <p:pic>
                    <p:nvPicPr>
                      <p:cNvPr id="0" name="图片 3327"/>
                      <p:cNvPicPr/>
                      <p:nvPr/>
                    </p:nvPicPr>
                    <p:blipFill>
                      <a:blip r:embed="rId10"/>
                      <a:stretch>
                        <a:fillRect/>
                      </a:stretch>
                    </p:blipFill>
                    <p:spPr>
                      <a:xfrm>
                        <a:off x="4578350" y="4724400"/>
                        <a:ext cx="3009900" cy="892175"/>
                      </a:xfrm>
                      <a:prstGeom prst="rect">
                        <a:avLst/>
                      </a:prstGeom>
                      <a:noFill/>
                      <a:ln w="38100">
                        <a:noFill/>
                        <a:miter/>
                      </a:ln>
                    </p:spPr>
                  </p:pic>
                </p:oleObj>
              </mc:Fallback>
            </mc:AlternateContent>
          </a:graphicData>
        </a:graphic>
      </p:graphicFrame>
      <p:sp>
        <p:nvSpPr>
          <p:cNvPr id="67595" name="Rectangle 60"/>
          <p:cNvSpPr/>
          <p:nvPr/>
        </p:nvSpPr>
        <p:spPr>
          <a:xfrm>
            <a:off x="611560" y="230414"/>
            <a:ext cx="6912446"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3.5.3</a:t>
            </a:r>
            <a:r>
              <a:rPr lang="zh-CN" altLang="en-US" sz="3600" dirty="0"/>
              <a:t>一阶动态电路的三要素法</a:t>
            </a:r>
            <a:endParaRPr lang="zh-CN" altLang="en-US" sz="3600" dirty="0">
              <a:solidFill>
                <a:srgbClr val="339933"/>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1300"/>
                                        </p:tgtEl>
                                        <p:attrNameLst>
                                          <p:attrName>style.visibility</p:attrName>
                                        </p:attrNameLst>
                                      </p:cBhvr>
                                      <p:to>
                                        <p:strVal val="visible"/>
                                      </p:to>
                                    </p:set>
                                    <p:animEffect transition="in" filter="wipe(left)">
                                      <p:cBhvr>
                                        <p:cTn id="7" dur="1000"/>
                                        <p:tgtEl>
                                          <p:spTgt spid="3113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1302"/>
                                        </p:tgtEl>
                                        <p:attrNameLst>
                                          <p:attrName>style.visibility</p:attrName>
                                        </p:attrNameLst>
                                      </p:cBhvr>
                                      <p:to>
                                        <p:strVal val="visible"/>
                                      </p:to>
                                    </p:set>
                                    <p:animEffect transition="in" filter="wipe(left)">
                                      <p:cBhvr>
                                        <p:cTn id="12" dur="500"/>
                                        <p:tgtEl>
                                          <p:spTgt spid="3113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11298"/>
                                        </p:tgtEl>
                                        <p:attrNameLst>
                                          <p:attrName>style.visibility</p:attrName>
                                        </p:attrNameLst>
                                      </p:cBhvr>
                                      <p:to>
                                        <p:strVal val="visible"/>
                                      </p:to>
                                    </p:set>
                                    <p:animEffect transition="in" filter="wipe(left)">
                                      <p:cBhvr>
                                        <p:cTn id="17" dur="500"/>
                                        <p:tgtEl>
                                          <p:spTgt spid="31129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11299"/>
                                        </p:tgtEl>
                                        <p:attrNameLst>
                                          <p:attrName>style.visibility</p:attrName>
                                        </p:attrNameLst>
                                      </p:cBhvr>
                                      <p:to>
                                        <p:strVal val="visible"/>
                                      </p:to>
                                    </p:set>
                                    <p:animEffect transition="in" filter="wipe(left)">
                                      <p:cBhvr>
                                        <p:cTn id="22" dur="500"/>
                                        <p:tgtEl>
                                          <p:spTgt spid="31129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1353"/>
                                        </p:tgtEl>
                                        <p:attrNameLst>
                                          <p:attrName>style.visibility</p:attrName>
                                        </p:attrNameLst>
                                      </p:cBhvr>
                                      <p:to>
                                        <p:strVal val="visible"/>
                                      </p:to>
                                    </p:set>
                                    <p:animEffect transition="in" filter="wipe(left)">
                                      <p:cBhvr>
                                        <p:cTn id="27" dur="1000"/>
                                        <p:tgtEl>
                                          <p:spTgt spid="3113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11355"/>
                                        </p:tgtEl>
                                        <p:attrNameLst>
                                          <p:attrName>style.visibility</p:attrName>
                                        </p:attrNameLst>
                                      </p:cBhvr>
                                      <p:to>
                                        <p:strVal val="visible"/>
                                      </p:to>
                                    </p:set>
                                    <p:animEffect transition="in" filter="wipe(left)">
                                      <p:cBhvr>
                                        <p:cTn id="32" dur="1000"/>
                                        <p:tgtEl>
                                          <p:spTgt spid="311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00" grpId="0"/>
      <p:bldP spid="311302" grpId="0"/>
      <p:bldP spid="31135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80</a:t>
            </a:fld>
            <a:endParaRPr lang="zh-CN" altLang="en-US" sz="1600" b="1" dirty="0">
              <a:solidFill>
                <a:srgbClr val="FFFF00"/>
              </a:solidFill>
              <a:ea typeface="宋体" panose="02010600030101010101" pitchFamily="2" charset="-122"/>
            </a:endParaRPr>
          </a:p>
        </p:txBody>
      </p:sp>
      <p:sp>
        <p:nvSpPr>
          <p:cNvPr id="312323" name="Rectangle 3"/>
          <p:cNvSpPr/>
          <p:nvPr/>
        </p:nvSpPr>
        <p:spPr>
          <a:xfrm>
            <a:off x="684213" y="3829050"/>
            <a:ext cx="5903912" cy="457200"/>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(4) </a:t>
            </a:r>
            <a:r>
              <a:rPr lang="zh-CN" altLang="en-US" dirty="0">
                <a:latin typeface="Times New Roman" panose="02020603050405020304" pitchFamily="18" charset="0"/>
                <a:ea typeface="黑体" panose="02010609060101010101" pitchFamily="49" charset="-122"/>
              </a:rPr>
              <a:t>用三要素法写出电感电流的全响应</a:t>
            </a:r>
          </a:p>
        </p:txBody>
      </p:sp>
      <p:graphicFrame>
        <p:nvGraphicFramePr>
          <p:cNvPr id="312325" name="Object 5"/>
          <p:cNvGraphicFramePr/>
          <p:nvPr/>
        </p:nvGraphicFramePr>
        <p:xfrm>
          <a:off x="1050925" y="2767013"/>
          <a:ext cx="2763838" cy="949325"/>
        </p:xfrm>
        <a:graphic>
          <a:graphicData uri="http://schemas.openxmlformats.org/presentationml/2006/ole">
            <mc:AlternateContent xmlns:mc="http://schemas.openxmlformats.org/markup-compatibility/2006">
              <mc:Choice xmlns:v="urn:schemas-microsoft-com:vml" Requires="v">
                <p:oleObj spid="_x0000_s67909" r:id="rId3" imgW="1256665" imgH="431800" progId="Equation.3">
                  <p:embed/>
                </p:oleObj>
              </mc:Choice>
              <mc:Fallback>
                <p:oleObj r:id="rId3" imgW="1256665" imgH="431800" progId="Equation.3">
                  <p:embed/>
                  <p:pic>
                    <p:nvPicPr>
                      <p:cNvPr id="0" name="图片 3331"/>
                      <p:cNvPicPr/>
                      <p:nvPr/>
                    </p:nvPicPr>
                    <p:blipFill>
                      <a:blip r:embed="rId4"/>
                      <a:stretch>
                        <a:fillRect/>
                      </a:stretch>
                    </p:blipFill>
                    <p:spPr>
                      <a:xfrm>
                        <a:off x="1050925" y="2767013"/>
                        <a:ext cx="2763838" cy="949325"/>
                      </a:xfrm>
                      <a:prstGeom prst="rect">
                        <a:avLst/>
                      </a:prstGeom>
                      <a:noFill/>
                      <a:ln w="38100">
                        <a:noFill/>
                        <a:miter/>
                      </a:ln>
                    </p:spPr>
                  </p:pic>
                </p:oleObj>
              </mc:Fallback>
            </mc:AlternateContent>
          </a:graphicData>
        </a:graphic>
      </p:graphicFrame>
      <p:sp>
        <p:nvSpPr>
          <p:cNvPr id="312326" name="Text Box 6"/>
          <p:cNvSpPr txBox="1"/>
          <p:nvPr/>
        </p:nvSpPr>
        <p:spPr>
          <a:xfrm>
            <a:off x="684213" y="1125538"/>
            <a:ext cx="3276600" cy="457200"/>
          </a:xfrm>
          <a:prstGeom prst="rect">
            <a:avLst/>
          </a:prstGeom>
          <a:noFill/>
          <a:ln w="9525">
            <a:noFill/>
          </a:ln>
        </p:spPr>
        <p:txBody>
          <a:bodyPr>
            <a:spAutoFit/>
          </a:bodyPr>
          <a:lstStyle/>
          <a:p>
            <a:pPr lvl="0" eaLnBrk="0" hangingPunct="0">
              <a:spcBef>
                <a:spcPct val="50000"/>
              </a:spcBef>
            </a:pPr>
            <a:r>
              <a:rPr lang="en-US" altLang="zh-CN" dirty="0">
                <a:latin typeface="Times New Roman" panose="02020603050405020304" pitchFamily="18" charset="0"/>
                <a:ea typeface="黑体" panose="02010609060101010101" pitchFamily="49" charset="-122"/>
              </a:rPr>
              <a:t>(3) </a:t>
            </a:r>
            <a:r>
              <a:rPr lang="zh-CN" altLang="en-US" dirty="0">
                <a:latin typeface="Times New Roman" panose="02020603050405020304" pitchFamily="18" charset="0"/>
                <a:ea typeface="黑体" panose="02010609060101010101" pitchFamily="49" charset="-122"/>
              </a:rPr>
              <a:t>求时间常数</a:t>
            </a:r>
            <a:r>
              <a:rPr lang="en-US" altLang="zh-CN" b="1" dirty="0">
                <a:latin typeface="Times New Roman" panose="02020603050405020304" pitchFamily="18" charset="0"/>
                <a:ea typeface="Times New Roman" panose="02020603050405020304" pitchFamily="18" charset="0"/>
              </a:rPr>
              <a:t>τ</a:t>
            </a:r>
          </a:p>
        </p:txBody>
      </p:sp>
      <p:graphicFrame>
        <p:nvGraphicFramePr>
          <p:cNvPr id="312328" name="Object 8"/>
          <p:cNvGraphicFramePr/>
          <p:nvPr/>
        </p:nvGraphicFramePr>
        <p:xfrm>
          <a:off x="1116013" y="4076700"/>
          <a:ext cx="4692650" cy="2093913"/>
        </p:xfrm>
        <a:graphic>
          <a:graphicData uri="http://schemas.openxmlformats.org/presentationml/2006/ole">
            <mc:AlternateContent xmlns:mc="http://schemas.openxmlformats.org/markup-compatibility/2006">
              <mc:Choice xmlns:v="urn:schemas-microsoft-com:vml" Requires="v">
                <p:oleObj spid="_x0000_s67910" r:id="rId5" imgW="2132965" imgH="951865" progId="Equation.3">
                  <p:embed/>
                </p:oleObj>
              </mc:Choice>
              <mc:Fallback>
                <p:oleObj r:id="rId5" imgW="2132965" imgH="951865" progId="Equation.3">
                  <p:embed/>
                  <p:pic>
                    <p:nvPicPr>
                      <p:cNvPr id="0" name="图片 3332"/>
                      <p:cNvPicPr/>
                      <p:nvPr/>
                    </p:nvPicPr>
                    <p:blipFill>
                      <a:blip r:embed="rId6"/>
                      <a:stretch>
                        <a:fillRect/>
                      </a:stretch>
                    </p:blipFill>
                    <p:spPr>
                      <a:xfrm>
                        <a:off x="1116013" y="4076700"/>
                        <a:ext cx="4692650" cy="2093913"/>
                      </a:xfrm>
                      <a:prstGeom prst="rect">
                        <a:avLst/>
                      </a:prstGeom>
                      <a:noFill/>
                      <a:ln w="38100">
                        <a:noFill/>
                        <a:miter/>
                      </a:ln>
                    </p:spPr>
                  </p:pic>
                </p:oleObj>
              </mc:Fallback>
            </mc:AlternateContent>
          </a:graphicData>
        </a:graphic>
      </p:graphicFrame>
      <p:graphicFrame>
        <p:nvGraphicFramePr>
          <p:cNvPr id="68612" name="Object 58"/>
          <p:cNvGraphicFramePr/>
          <p:nvPr/>
        </p:nvGraphicFramePr>
        <p:xfrm>
          <a:off x="5076825" y="1341438"/>
          <a:ext cx="3114675" cy="2268537"/>
        </p:xfrm>
        <a:graphic>
          <a:graphicData uri="http://schemas.openxmlformats.org/presentationml/2006/ole">
            <mc:AlternateContent xmlns:mc="http://schemas.openxmlformats.org/markup-compatibility/2006">
              <mc:Choice xmlns:v="urn:schemas-microsoft-com:vml" Requires="v">
                <p:oleObj spid="_x0000_s67911" r:id="rId7" imgW="2940685" imgH="2142490" progId="Visio.Drawing.11">
                  <p:embed/>
                </p:oleObj>
              </mc:Choice>
              <mc:Fallback>
                <p:oleObj r:id="rId7" imgW="2940685" imgH="2142490" progId="Visio.Drawing.11">
                  <p:embed/>
                  <p:pic>
                    <p:nvPicPr>
                      <p:cNvPr id="0" name="图片 3333"/>
                      <p:cNvPicPr/>
                      <p:nvPr/>
                    </p:nvPicPr>
                    <p:blipFill>
                      <a:blip r:embed="rId8"/>
                      <a:stretch>
                        <a:fillRect/>
                      </a:stretch>
                    </p:blipFill>
                    <p:spPr>
                      <a:xfrm>
                        <a:off x="5076825" y="1341438"/>
                        <a:ext cx="3114675" cy="2268537"/>
                      </a:xfrm>
                      <a:prstGeom prst="rect">
                        <a:avLst/>
                      </a:prstGeom>
                      <a:noFill/>
                      <a:ln w="38100">
                        <a:noFill/>
                        <a:miter/>
                      </a:ln>
                    </p:spPr>
                  </p:pic>
                </p:oleObj>
              </mc:Fallback>
            </mc:AlternateContent>
          </a:graphicData>
        </a:graphic>
      </p:graphicFrame>
      <p:graphicFrame>
        <p:nvGraphicFramePr>
          <p:cNvPr id="312379" name="Object 59"/>
          <p:cNvGraphicFramePr/>
          <p:nvPr/>
        </p:nvGraphicFramePr>
        <p:xfrm>
          <a:off x="1079500" y="1897063"/>
          <a:ext cx="2682875" cy="503237"/>
        </p:xfrm>
        <a:graphic>
          <a:graphicData uri="http://schemas.openxmlformats.org/presentationml/2006/ole">
            <mc:AlternateContent xmlns:mc="http://schemas.openxmlformats.org/markup-compatibility/2006">
              <mc:Choice xmlns:v="urn:schemas-microsoft-com:vml" Requires="v">
                <p:oleObj spid="_x0000_s67912" r:id="rId9" imgW="1219200" imgH="228600" progId="Equation.3">
                  <p:embed/>
                </p:oleObj>
              </mc:Choice>
              <mc:Fallback>
                <p:oleObj r:id="rId9" imgW="1219200" imgH="228600" progId="Equation.3">
                  <p:embed/>
                  <p:pic>
                    <p:nvPicPr>
                      <p:cNvPr id="0" name="图片 3334"/>
                      <p:cNvPicPr/>
                      <p:nvPr/>
                    </p:nvPicPr>
                    <p:blipFill>
                      <a:blip r:embed="rId10"/>
                      <a:stretch>
                        <a:fillRect/>
                      </a:stretch>
                    </p:blipFill>
                    <p:spPr>
                      <a:xfrm>
                        <a:off x="1079500" y="1897063"/>
                        <a:ext cx="2682875" cy="503237"/>
                      </a:xfrm>
                      <a:prstGeom prst="rect">
                        <a:avLst/>
                      </a:prstGeom>
                      <a:noFill/>
                      <a:ln w="38100">
                        <a:noFill/>
                        <a:miter/>
                      </a:ln>
                    </p:spPr>
                  </p:pic>
                </p:oleObj>
              </mc:Fallback>
            </mc:AlternateContent>
          </a:graphicData>
        </a:graphic>
      </p:graphicFrame>
      <p:sp>
        <p:nvSpPr>
          <p:cNvPr id="68617" name="Rectangle 60"/>
          <p:cNvSpPr/>
          <p:nvPr/>
        </p:nvSpPr>
        <p:spPr>
          <a:xfrm>
            <a:off x="540594" y="260350"/>
            <a:ext cx="6840438"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3.5.3</a:t>
            </a:r>
            <a:r>
              <a:rPr lang="zh-CN" altLang="en-US" sz="3600" dirty="0"/>
              <a:t>一阶动态电路的三要素法</a:t>
            </a:r>
            <a:endParaRPr lang="zh-CN" altLang="en-US" sz="3600" dirty="0">
              <a:solidFill>
                <a:srgbClr val="339933"/>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2326"/>
                                        </p:tgtEl>
                                        <p:attrNameLst>
                                          <p:attrName>style.visibility</p:attrName>
                                        </p:attrNameLst>
                                      </p:cBhvr>
                                      <p:to>
                                        <p:strVal val="visible"/>
                                      </p:to>
                                    </p:set>
                                    <p:animEffect transition="in" filter="wipe(left)">
                                      <p:cBhvr>
                                        <p:cTn id="7" dur="1000"/>
                                        <p:tgtEl>
                                          <p:spTgt spid="31232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12379"/>
                                        </p:tgtEl>
                                        <p:attrNameLst>
                                          <p:attrName>style.visibility</p:attrName>
                                        </p:attrNameLst>
                                      </p:cBhvr>
                                      <p:to>
                                        <p:strVal val="visible"/>
                                      </p:to>
                                    </p:set>
                                    <p:animEffect transition="in" filter="wipe(left)">
                                      <p:cBhvr>
                                        <p:cTn id="11" dur="1000"/>
                                        <p:tgtEl>
                                          <p:spTgt spid="312379"/>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312325"/>
                                        </p:tgtEl>
                                        <p:attrNameLst>
                                          <p:attrName>style.visibility</p:attrName>
                                        </p:attrNameLst>
                                      </p:cBhvr>
                                      <p:to>
                                        <p:strVal val="visible"/>
                                      </p:to>
                                    </p:set>
                                    <p:animEffect transition="in" filter="dissolve">
                                      <p:cBhvr>
                                        <p:cTn id="15" dur="1000"/>
                                        <p:tgtEl>
                                          <p:spTgt spid="31232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12323"/>
                                        </p:tgtEl>
                                        <p:attrNameLst>
                                          <p:attrName>style.visibility</p:attrName>
                                        </p:attrNameLst>
                                      </p:cBhvr>
                                      <p:to>
                                        <p:strVal val="visible"/>
                                      </p:to>
                                    </p:set>
                                    <p:animEffect transition="in" filter="dissolve">
                                      <p:cBhvr>
                                        <p:cTn id="20" dur="1000"/>
                                        <p:tgtEl>
                                          <p:spTgt spid="312323"/>
                                        </p:tgtEl>
                                      </p:cBhvr>
                                    </p:animEffect>
                                  </p:childTnLst>
                                </p:cTn>
                              </p:par>
                            </p:childTnLst>
                          </p:cTn>
                        </p:par>
                        <p:par>
                          <p:cTn id="21" fill="hold">
                            <p:stCondLst>
                              <p:cond delay="1000"/>
                            </p:stCondLst>
                            <p:childTnLst>
                              <p:par>
                                <p:cTn id="22" presetID="9" presetClass="entr" presetSubtype="0" fill="hold" nodeType="afterEffect">
                                  <p:stCondLst>
                                    <p:cond delay="0"/>
                                  </p:stCondLst>
                                  <p:childTnLst>
                                    <p:set>
                                      <p:cBhvr>
                                        <p:cTn id="23" dur="1" fill="hold">
                                          <p:stCondLst>
                                            <p:cond delay="0"/>
                                          </p:stCondLst>
                                        </p:cTn>
                                        <p:tgtEl>
                                          <p:spTgt spid="312328"/>
                                        </p:tgtEl>
                                        <p:attrNameLst>
                                          <p:attrName>style.visibility</p:attrName>
                                        </p:attrNameLst>
                                      </p:cBhvr>
                                      <p:to>
                                        <p:strVal val="visible"/>
                                      </p:to>
                                    </p:set>
                                    <p:animEffect transition="in" filter="dissolve">
                                      <p:cBhvr>
                                        <p:cTn id="24" dur="1000"/>
                                        <p:tgtEl>
                                          <p:spTgt spid="312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3" grpId="0"/>
      <p:bldP spid="31232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81</a:t>
            </a:fld>
            <a:endParaRPr lang="zh-CN" altLang="en-US" sz="1600" b="1" dirty="0">
              <a:solidFill>
                <a:srgbClr val="FFFF00"/>
              </a:solidFill>
              <a:ea typeface="宋体" panose="02010600030101010101" pitchFamily="2" charset="-122"/>
            </a:endParaRPr>
          </a:p>
        </p:txBody>
      </p:sp>
      <p:sp>
        <p:nvSpPr>
          <p:cNvPr id="69638" name="Rectangle 24"/>
          <p:cNvSpPr/>
          <p:nvPr/>
        </p:nvSpPr>
        <p:spPr>
          <a:xfrm>
            <a:off x="395288" y="1052513"/>
            <a:ext cx="5638800" cy="457200"/>
          </a:xfrm>
          <a:prstGeom prst="rect">
            <a:avLst/>
          </a:prstGeom>
          <a:noFill/>
          <a:ln w="9525">
            <a:noFill/>
          </a:ln>
        </p:spPr>
        <p:txBody>
          <a:bodyPr>
            <a:spAutoFit/>
          </a:bodyPr>
          <a:lstStyle/>
          <a:p>
            <a:pPr lvl="0" eaLnBrk="1" hangingPunct="1"/>
            <a:r>
              <a:rPr lang="en-US" altLang="zh-CN" dirty="0">
                <a:latin typeface="Times New Roman" panose="02020603050405020304" pitchFamily="18" charset="0"/>
                <a:ea typeface="黑体" panose="02010609060101010101" pitchFamily="49" charset="-122"/>
              </a:rPr>
              <a:t>(5) </a:t>
            </a:r>
            <a:r>
              <a:rPr lang="zh-CN" altLang="en-US" dirty="0">
                <a:latin typeface="Times New Roman" panose="02020603050405020304" pitchFamily="18" charset="0"/>
                <a:ea typeface="黑体" panose="02010609060101010101" pitchFamily="49" charset="-122"/>
              </a:rPr>
              <a:t>由电感电流计算电感电压</a:t>
            </a:r>
          </a:p>
        </p:txBody>
      </p:sp>
      <p:graphicFrame>
        <p:nvGraphicFramePr>
          <p:cNvPr id="69634" name="Object 25"/>
          <p:cNvGraphicFramePr/>
          <p:nvPr/>
        </p:nvGraphicFramePr>
        <p:xfrm>
          <a:off x="1692275" y="1412875"/>
          <a:ext cx="4132263" cy="892175"/>
        </p:xfrm>
        <a:graphic>
          <a:graphicData uri="http://schemas.openxmlformats.org/presentationml/2006/ole">
            <mc:AlternateContent xmlns:mc="http://schemas.openxmlformats.org/markup-compatibility/2006">
              <mc:Choice xmlns:v="urn:schemas-microsoft-com:vml" Requires="v">
                <p:oleObj spid="_x0000_s68852" r:id="rId3" imgW="1877695" imgH="405765" progId="Equation.3">
                  <p:embed/>
                </p:oleObj>
              </mc:Choice>
              <mc:Fallback>
                <p:oleObj r:id="rId3" imgW="1877695" imgH="405765" progId="Equation.3">
                  <p:embed/>
                  <p:pic>
                    <p:nvPicPr>
                      <p:cNvPr id="0" name="图片 3335"/>
                      <p:cNvPicPr/>
                      <p:nvPr/>
                    </p:nvPicPr>
                    <p:blipFill>
                      <a:blip r:embed="rId4"/>
                      <a:stretch>
                        <a:fillRect/>
                      </a:stretch>
                    </p:blipFill>
                    <p:spPr>
                      <a:xfrm>
                        <a:off x="1692275" y="1412875"/>
                        <a:ext cx="4132263" cy="892175"/>
                      </a:xfrm>
                      <a:prstGeom prst="rect">
                        <a:avLst/>
                      </a:prstGeom>
                      <a:noFill/>
                      <a:ln w="38100">
                        <a:noFill/>
                        <a:miter/>
                      </a:ln>
                    </p:spPr>
                  </p:pic>
                </p:oleObj>
              </mc:Fallback>
            </mc:AlternateContent>
          </a:graphicData>
        </a:graphic>
      </p:graphicFrame>
      <p:sp>
        <p:nvSpPr>
          <p:cNvPr id="69639" name="Text Box 26"/>
          <p:cNvSpPr txBox="1"/>
          <p:nvPr/>
        </p:nvSpPr>
        <p:spPr>
          <a:xfrm>
            <a:off x="1908175" y="5157788"/>
            <a:ext cx="4824413" cy="457200"/>
          </a:xfrm>
          <a:prstGeom prst="rect">
            <a:avLst/>
          </a:prstGeom>
          <a:noFill/>
          <a:ln w="9525">
            <a:noFill/>
          </a:ln>
        </p:spPr>
        <p:txBody>
          <a:bodyPr>
            <a:spAutoFit/>
          </a:bodyPr>
          <a:lstStyle/>
          <a:p>
            <a:pPr lvl="0" eaLnBrk="0" hangingPunct="0">
              <a:spcBef>
                <a:spcPct val="50000"/>
              </a:spcBef>
            </a:pPr>
            <a:r>
              <a:rPr lang="en-US" altLang="zh-CN" dirty="0">
                <a:latin typeface="黑体" panose="02010609060101010101" pitchFamily="49" charset="-122"/>
                <a:ea typeface="黑体" panose="02010609060101010101" pitchFamily="49" charset="-122"/>
              </a:rPr>
              <a:t> </a:t>
            </a:r>
            <a:r>
              <a:rPr lang="zh-CN" altLang="en-US" dirty="0">
                <a:latin typeface="黑体" panose="02010609060101010101" pitchFamily="49" charset="-122"/>
                <a:ea typeface="黑体" panose="02010609060101010101" pitchFamily="49" charset="-122"/>
              </a:rPr>
              <a:t>电感电流与电感电流的响应曲线</a:t>
            </a:r>
          </a:p>
        </p:txBody>
      </p:sp>
      <p:graphicFrame>
        <p:nvGraphicFramePr>
          <p:cNvPr id="69635" name="Object 27"/>
          <p:cNvGraphicFramePr/>
          <p:nvPr/>
        </p:nvGraphicFramePr>
        <p:xfrm>
          <a:off x="1476375" y="2563813"/>
          <a:ext cx="2532063" cy="2493962"/>
        </p:xfrm>
        <a:graphic>
          <a:graphicData uri="http://schemas.openxmlformats.org/presentationml/2006/ole">
            <mc:AlternateContent xmlns:mc="http://schemas.openxmlformats.org/markup-compatibility/2006">
              <mc:Choice xmlns:v="urn:schemas-microsoft-com:vml" Requires="v">
                <p:oleObj spid="_x0000_s68853" r:id="rId5" imgW="2806065" imgH="3329940" progId="Visio.Drawing.11">
                  <p:embed/>
                </p:oleObj>
              </mc:Choice>
              <mc:Fallback>
                <p:oleObj r:id="rId5" imgW="2806065" imgH="3329940" progId="Visio.Drawing.11">
                  <p:embed/>
                  <p:pic>
                    <p:nvPicPr>
                      <p:cNvPr id="0" name="图片 3336"/>
                      <p:cNvPicPr/>
                      <p:nvPr/>
                    </p:nvPicPr>
                    <p:blipFill>
                      <a:blip r:embed="rId6"/>
                      <a:stretch>
                        <a:fillRect/>
                      </a:stretch>
                    </p:blipFill>
                    <p:spPr>
                      <a:xfrm>
                        <a:off x="1476375" y="2563813"/>
                        <a:ext cx="2532063" cy="2493962"/>
                      </a:xfrm>
                      <a:prstGeom prst="rect">
                        <a:avLst/>
                      </a:prstGeom>
                      <a:noFill/>
                      <a:ln w="38100">
                        <a:noFill/>
                        <a:miter/>
                      </a:ln>
                    </p:spPr>
                  </p:pic>
                </p:oleObj>
              </mc:Fallback>
            </mc:AlternateContent>
          </a:graphicData>
        </a:graphic>
      </p:graphicFrame>
      <p:graphicFrame>
        <p:nvGraphicFramePr>
          <p:cNvPr id="69636" name="Object 28"/>
          <p:cNvGraphicFramePr/>
          <p:nvPr/>
        </p:nvGraphicFramePr>
        <p:xfrm>
          <a:off x="4427538" y="2505075"/>
          <a:ext cx="2665412" cy="2579688"/>
        </p:xfrm>
        <a:graphic>
          <a:graphicData uri="http://schemas.openxmlformats.org/presentationml/2006/ole">
            <mc:AlternateContent xmlns:mc="http://schemas.openxmlformats.org/markup-compatibility/2006">
              <mc:Choice xmlns:v="urn:schemas-microsoft-com:vml" Requires="v">
                <p:oleObj spid="_x0000_s68854" r:id="rId7" imgW="2814955" imgH="3274060" progId="Visio.Drawing.11">
                  <p:embed/>
                </p:oleObj>
              </mc:Choice>
              <mc:Fallback>
                <p:oleObj r:id="rId7" imgW="2814955" imgH="3274060" progId="Visio.Drawing.11">
                  <p:embed/>
                  <p:pic>
                    <p:nvPicPr>
                      <p:cNvPr id="0" name="图片 3337"/>
                      <p:cNvPicPr/>
                      <p:nvPr/>
                    </p:nvPicPr>
                    <p:blipFill>
                      <a:blip r:embed="rId8"/>
                      <a:stretch>
                        <a:fillRect/>
                      </a:stretch>
                    </p:blipFill>
                    <p:spPr>
                      <a:xfrm>
                        <a:off x="4427538" y="2505075"/>
                        <a:ext cx="2665412" cy="2579688"/>
                      </a:xfrm>
                      <a:prstGeom prst="rect">
                        <a:avLst/>
                      </a:prstGeom>
                      <a:noFill/>
                      <a:ln w="38100">
                        <a:noFill/>
                        <a:miter/>
                      </a:ln>
                    </p:spPr>
                  </p:pic>
                </p:oleObj>
              </mc:Fallback>
            </mc:AlternateContent>
          </a:graphicData>
        </a:graphic>
      </p:graphicFrame>
      <p:sp>
        <p:nvSpPr>
          <p:cNvPr id="69640" name="Rectangle 29"/>
          <p:cNvSpPr/>
          <p:nvPr/>
        </p:nvSpPr>
        <p:spPr>
          <a:xfrm>
            <a:off x="539750" y="260350"/>
            <a:ext cx="6552530" cy="720725"/>
          </a:xfrm>
          <a:prstGeom prst="rect">
            <a:avLst/>
          </a:prstGeom>
          <a:noFill/>
          <a:ln w="9525">
            <a:noFill/>
          </a:ln>
        </p:spPr>
        <p:txBody>
          <a:bodyPr anchor="ctr"/>
          <a:lstStyle/>
          <a:p>
            <a:pPr lvl="0" eaLnBrk="0" hangingPunct="0"/>
            <a:r>
              <a:rPr lang="en-US" altLang="zh-CN" sz="3600" dirty="0" smtClean="0">
                <a:solidFill>
                  <a:srgbClr val="FF0000"/>
                </a:solidFill>
                <a:latin typeface="Times New Roman" panose="02020603050405020304" pitchFamily="18" charset="0"/>
                <a:ea typeface="黑体" panose="02010609060101010101" pitchFamily="49" charset="-122"/>
              </a:rPr>
              <a:t>3.5.3</a:t>
            </a:r>
            <a:r>
              <a:rPr lang="zh-CN" altLang="en-US" sz="3600" dirty="0"/>
              <a:t>一阶动态电路的三要素法</a:t>
            </a:r>
            <a:endParaRPr lang="zh-CN" altLang="en-US" sz="3600" dirty="0">
              <a:solidFill>
                <a:srgbClr val="339933"/>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3" name="Rectangle 4"/>
          <p:cNvSpPr>
            <a:spLocks noGrp="1"/>
          </p:cNvSpPr>
          <p:nvPr>
            <p:ph type="title"/>
          </p:nvPr>
        </p:nvSpPr>
        <p:spPr/>
        <p:txBody>
          <a:bodyPr vert="horz" wrap="square" lIns="91440" tIns="45720" rIns="91440" bIns="45720" anchor="ctr"/>
          <a:lstStyle/>
          <a:p>
            <a:pPr eaLnBrk="1" hangingPunct="1"/>
            <a:r>
              <a:rPr lang="en-US" altLang="zh-CN" dirty="0" smtClean="0"/>
              <a:t>3.5.3</a:t>
            </a:r>
            <a:r>
              <a:rPr lang="zh-CN" altLang="en-US" dirty="0"/>
              <a:t>一阶动态电路的三要素法</a:t>
            </a:r>
          </a:p>
        </p:txBody>
      </p:sp>
      <p:sp>
        <p:nvSpPr>
          <p:cNvPr id="7578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82</a:t>
            </a:fld>
            <a:endParaRPr lang="zh-CN" altLang="en-US" sz="1600" b="1" dirty="0">
              <a:solidFill>
                <a:srgbClr val="FFFF00"/>
              </a:solidFill>
              <a:ea typeface="宋体" panose="02010600030101010101" pitchFamily="2" charset="-122"/>
            </a:endParaRPr>
          </a:p>
        </p:txBody>
      </p:sp>
      <p:graphicFrame>
        <p:nvGraphicFramePr>
          <p:cNvPr id="371717" name="Object 5"/>
          <p:cNvGraphicFramePr/>
          <p:nvPr>
            <p:extLst>
              <p:ext uri="{D42A27DB-BD31-4B8C-83A1-F6EECF244321}">
                <p14:modId xmlns:p14="http://schemas.microsoft.com/office/powerpoint/2010/main" val="554046408"/>
              </p:ext>
            </p:extLst>
          </p:nvPr>
        </p:nvGraphicFramePr>
        <p:xfrm>
          <a:off x="3929062" y="1043214"/>
          <a:ext cx="5214938" cy="2195512"/>
        </p:xfrm>
        <a:graphic>
          <a:graphicData uri="http://schemas.openxmlformats.org/presentationml/2006/ole">
            <mc:AlternateContent xmlns:mc="http://schemas.openxmlformats.org/markup-compatibility/2006">
              <mc:Choice xmlns:v="urn:schemas-microsoft-com:vml" Requires="v">
                <p:oleObj spid="_x0000_s106592" r:id="rId3" imgW="2734310" imgH="1456055" progId="Visio.Drawing.11">
                  <p:embed/>
                </p:oleObj>
              </mc:Choice>
              <mc:Fallback>
                <p:oleObj r:id="rId3" imgW="2734310" imgH="1456055" progId="Visio.Drawing.11">
                  <p:embed/>
                  <p:pic>
                    <p:nvPicPr>
                      <p:cNvPr id="0" name=""/>
                      <p:cNvPicPr/>
                      <p:nvPr/>
                    </p:nvPicPr>
                    <p:blipFill>
                      <a:blip r:embed="rId4"/>
                      <a:stretch>
                        <a:fillRect/>
                      </a:stretch>
                    </p:blipFill>
                    <p:spPr>
                      <a:xfrm>
                        <a:off x="3929062" y="1043214"/>
                        <a:ext cx="5214938" cy="2195512"/>
                      </a:xfrm>
                      <a:prstGeom prst="rect">
                        <a:avLst/>
                      </a:prstGeom>
                      <a:noFill/>
                      <a:ln w="38100">
                        <a:noFill/>
                        <a:miter/>
                      </a:ln>
                    </p:spPr>
                  </p:pic>
                </p:oleObj>
              </mc:Fallback>
            </mc:AlternateContent>
          </a:graphicData>
        </a:graphic>
      </p:graphicFrame>
      <p:sp>
        <p:nvSpPr>
          <p:cNvPr id="75785" name="Text Box 6"/>
          <p:cNvSpPr txBox="1"/>
          <p:nvPr/>
        </p:nvSpPr>
        <p:spPr>
          <a:xfrm>
            <a:off x="179512" y="1043214"/>
            <a:ext cx="3600400" cy="1569660"/>
          </a:xfrm>
          <a:prstGeom prst="rect">
            <a:avLst/>
          </a:prstGeom>
          <a:noFill/>
          <a:ln w="9525">
            <a:noFill/>
          </a:ln>
        </p:spPr>
        <p:txBody>
          <a:bodyPr wrap="square">
            <a:spAutoFit/>
          </a:bodyPr>
          <a:lstStyle/>
          <a:p>
            <a:pPr lvl="0" eaLnBrk="1" hangingPunct="1"/>
            <a:r>
              <a:rPr lang="en-US" altLang="zh-CN" dirty="0" smtClean="0">
                <a:latin typeface="Times New Roman" panose="02020603050405020304" pitchFamily="18" charset="0"/>
                <a:ea typeface="黑体" panose="02010609060101010101" pitchFamily="49" charset="-122"/>
              </a:rPr>
              <a:t>【</a:t>
            </a:r>
            <a:r>
              <a:rPr lang="zh-CN" altLang="en-US" dirty="0" smtClean="0">
                <a:latin typeface="Times New Roman" panose="02020603050405020304" pitchFamily="18" charset="0"/>
                <a:ea typeface="黑体" panose="02010609060101010101" pitchFamily="49" charset="-122"/>
              </a:rPr>
              <a:t>例</a:t>
            </a:r>
            <a:r>
              <a:rPr lang="en-US" altLang="zh-CN" dirty="0" smtClean="0">
                <a:latin typeface="Times New Roman" panose="02020603050405020304" pitchFamily="18" charset="0"/>
                <a:ea typeface="黑体" panose="02010609060101010101" pitchFamily="49" charset="-122"/>
              </a:rPr>
              <a:t>3-9】 </a:t>
            </a:r>
            <a:r>
              <a:rPr lang="zh-CN" altLang="en-US" dirty="0">
                <a:latin typeface="Times New Roman" panose="02020603050405020304" pitchFamily="18" charset="0"/>
                <a:ea typeface="黑体" panose="02010609060101010101" pitchFamily="49" charset="-122"/>
              </a:rPr>
              <a:t>如</a:t>
            </a:r>
            <a:r>
              <a:rPr lang="zh-CN" altLang="en-US" dirty="0" smtClean="0">
                <a:latin typeface="Times New Roman" panose="02020603050405020304" pitchFamily="18" charset="0"/>
                <a:ea typeface="黑体" panose="02010609060101010101" pitchFamily="49" charset="-122"/>
              </a:rPr>
              <a:t>图所</a:t>
            </a:r>
            <a:r>
              <a:rPr lang="zh-CN" altLang="en-US" dirty="0">
                <a:latin typeface="Times New Roman" panose="02020603050405020304" pitchFamily="18" charset="0"/>
                <a:ea typeface="黑体" panose="02010609060101010101" pitchFamily="49" charset="-122"/>
              </a:rPr>
              <a:t>示电路，换路前电路已达稳态，</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时开关闭合。求</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&gt;0</a:t>
            </a:r>
            <a:r>
              <a:rPr lang="zh-CN" altLang="en-US" dirty="0">
                <a:latin typeface="Times New Roman" panose="02020603050405020304" pitchFamily="18" charset="0"/>
                <a:ea typeface="黑体" panose="02010609060101010101" pitchFamily="49" charset="-122"/>
              </a:rPr>
              <a:t>时的</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及</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K</a:t>
            </a:r>
            <a:r>
              <a:rPr lang="zh-CN" altLang="en-US" dirty="0">
                <a:latin typeface="Times New Roman" panose="02020603050405020304" pitchFamily="18" charset="0"/>
                <a:ea typeface="黑体" panose="02010609060101010101" pitchFamily="49" charset="-122"/>
              </a:rPr>
              <a:t>。</a:t>
            </a:r>
          </a:p>
        </p:txBody>
      </p:sp>
      <p:sp>
        <p:nvSpPr>
          <p:cNvPr id="371719" name="Text Box 7"/>
          <p:cNvSpPr txBox="1"/>
          <p:nvPr/>
        </p:nvSpPr>
        <p:spPr>
          <a:xfrm>
            <a:off x="4787900" y="3573463"/>
            <a:ext cx="2775119" cy="461665"/>
          </a:xfrm>
          <a:prstGeom prst="rect">
            <a:avLst/>
          </a:prstGeom>
          <a:noFill/>
          <a:ln w="9525">
            <a:noFill/>
          </a:ln>
        </p:spPr>
        <p:txBody>
          <a:bodyPr wrap="none">
            <a:spAutoFit/>
          </a:bodyPr>
          <a:lstStyle/>
          <a:p>
            <a:pPr lvl="0" eaLnBrk="1" hangingPunct="1"/>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3-21 </a:t>
            </a:r>
            <a:r>
              <a:rPr lang="zh-CN" altLang="en-US" dirty="0" smtClean="0">
                <a:latin typeface="Times New Roman" panose="02020603050405020304" pitchFamily="18" charset="0"/>
                <a:ea typeface="黑体" panose="02010609060101010101" pitchFamily="49" charset="-122"/>
              </a:rPr>
              <a:t>例</a:t>
            </a:r>
            <a:r>
              <a:rPr lang="en-US" altLang="zh-CN" dirty="0" smtClean="0">
                <a:latin typeface="Times New Roman" panose="02020603050405020304" pitchFamily="18" charset="0"/>
                <a:ea typeface="黑体" panose="02010609060101010101" pitchFamily="49" charset="-122"/>
              </a:rPr>
              <a:t>3-9</a:t>
            </a:r>
            <a:r>
              <a:rPr lang="zh-CN" altLang="en-US" dirty="0" smtClean="0">
                <a:latin typeface="Times New Roman" panose="02020603050405020304" pitchFamily="18" charset="0"/>
                <a:ea typeface="黑体" panose="02010609060101010101" pitchFamily="49" charset="-122"/>
              </a:rPr>
              <a:t>电路图</a:t>
            </a:r>
            <a:endParaRPr lang="zh-CN" altLang="en-US" dirty="0">
              <a:latin typeface="Times New Roman" panose="02020603050405020304" pitchFamily="18" charset="0"/>
              <a:ea typeface="黑体" panose="02010609060101010101" pitchFamily="49" charset="-122"/>
            </a:endParaRPr>
          </a:p>
        </p:txBody>
      </p:sp>
      <p:sp>
        <p:nvSpPr>
          <p:cNvPr id="371720" name="Text Box 8"/>
          <p:cNvSpPr txBox="1"/>
          <p:nvPr/>
        </p:nvSpPr>
        <p:spPr>
          <a:xfrm>
            <a:off x="151745" y="2612874"/>
            <a:ext cx="3844192" cy="1938992"/>
          </a:xfrm>
          <a:prstGeom prst="rect">
            <a:avLst/>
          </a:prstGeom>
          <a:noFill/>
          <a:ln w="9525">
            <a:noFill/>
          </a:ln>
        </p:spPr>
        <p:txBody>
          <a:bodyPr wrap="square">
            <a:spAutoFit/>
          </a:bodyPr>
          <a:lstStyle/>
          <a:p>
            <a:pPr lvl="0"/>
            <a:r>
              <a:rPr lang="zh-CN" altLang="en-US" dirty="0" smtClean="0">
                <a:solidFill>
                  <a:schemeClr val="accent2">
                    <a:lumMod val="75000"/>
                  </a:schemeClr>
                </a:solidFill>
              </a:rPr>
              <a:t>解：</a:t>
            </a:r>
            <a:r>
              <a:rPr lang="zh-CN" altLang="en-US" dirty="0" smtClean="0"/>
              <a:t>由图可知，</a:t>
            </a:r>
            <a:r>
              <a:rPr lang="zh-CN" altLang="zh-CN" dirty="0"/>
              <a:t>换路后电路变成两个电路，一个是</a:t>
            </a:r>
            <a:r>
              <a:rPr lang="en-US" altLang="zh-CN" dirty="0"/>
              <a:t>RC</a:t>
            </a:r>
            <a:r>
              <a:rPr lang="zh-CN" altLang="zh-CN" dirty="0"/>
              <a:t>的一阶暂稳态电路，另一个是</a:t>
            </a:r>
            <a:r>
              <a:rPr lang="en-US" altLang="zh-CN" dirty="0"/>
              <a:t>RL</a:t>
            </a:r>
            <a:r>
              <a:rPr lang="zh-CN" altLang="zh-CN" dirty="0"/>
              <a:t>的一阶暂稳态电路</a:t>
            </a:r>
            <a:endParaRPr lang="en-US" altLang="zh-CN" dirty="0" smtClean="0">
              <a:latin typeface="Times New Roman" panose="02020603050405020304" pitchFamily="18" charset="0"/>
              <a:ea typeface="黑体" panose="02010609060101010101" pitchFamily="49" charset="-122"/>
            </a:endParaRPr>
          </a:p>
          <a:p>
            <a:pPr lvl="0" eaLnBrk="1" hangingPunct="1"/>
            <a:endParaRPr lang="en-US" altLang="zh-CN" b="1" dirty="0"/>
          </a:p>
        </p:txBody>
      </p:sp>
      <p:graphicFrame>
        <p:nvGraphicFramePr>
          <p:cNvPr id="371721" name="Object 9"/>
          <p:cNvGraphicFramePr/>
          <p:nvPr>
            <p:extLst>
              <p:ext uri="{D42A27DB-BD31-4B8C-83A1-F6EECF244321}">
                <p14:modId xmlns:p14="http://schemas.microsoft.com/office/powerpoint/2010/main" val="2873161506"/>
              </p:ext>
            </p:extLst>
          </p:nvPr>
        </p:nvGraphicFramePr>
        <p:xfrm>
          <a:off x="612974" y="5085184"/>
          <a:ext cx="3382963" cy="474663"/>
        </p:xfrm>
        <a:graphic>
          <a:graphicData uri="http://schemas.openxmlformats.org/presentationml/2006/ole">
            <mc:AlternateContent xmlns:mc="http://schemas.openxmlformats.org/markup-compatibility/2006">
              <mc:Choice xmlns:v="urn:schemas-microsoft-com:vml" Requires="v">
                <p:oleObj spid="_x0000_s106593" r:id="rId5" imgW="1534795" imgH="215900" progId="Equation.3">
                  <p:embed/>
                </p:oleObj>
              </mc:Choice>
              <mc:Fallback>
                <p:oleObj r:id="rId5" imgW="1534795" imgH="215900" progId="Equation.3">
                  <p:embed/>
                  <p:pic>
                    <p:nvPicPr>
                      <p:cNvPr id="0" name=""/>
                      <p:cNvPicPr/>
                      <p:nvPr/>
                    </p:nvPicPr>
                    <p:blipFill>
                      <a:blip r:embed="rId6"/>
                      <a:stretch>
                        <a:fillRect/>
                      </a:stretch>
                    </p:blipFill>
                    <p:spPr>
                      <a:xfrm>
                        <a:off x="612974" y="5085184"/>
                        <a:ext cx="3382963" cy="474663"/>
                      </a:xfrm>
                      <a:prstGeom prst="rect">
                        <a:avLst/>
                      </a:prstGeom>
                      <a:noFill/>
                      <a:ln w="38100">
                        <a:noFill/>
                        <a:miter/>
                      </a:ln>
                    </p:spPr>
                  </p:pic>
                </p:oleObj>
              </mc:Fallback>
            </mc:AlternateContent>
          </a:graphicData>
        </a:graphic>
      </p:graphicFrame>
      <p:sp>
        <p:nvSpPr>
          <p:cNvPr id="2" name="矩形 1"/>
          <p:cNvSpPr/>
          <p:nvPr/>
        </p:nvSpPr>
        <p:spPr>
          <a:xfrm>
            <a:off x="539552" y="4321033"/>
            <a:ext cx="1877437" cy="461665"/>
          </a:xfrm>
          <a:prstGeom prst="rect">
            <a:avLst/>
          </a:prstGeom>
        </p:spPr>
        <p:txBody>
          <a:bodyPr wrap="none">
            <a:spAutoFit/>
          </a:bodyPr>
          <a:lstStyle/>
          <a:p>
            <a:pPr lvl="0"/>
            <a:r>
              <a:rPr lang="en-US" altLang="zh-CN" dirty="0" smtClean="0">
                <a:solidFill>
                  <a:schemeClr val="accent2">
                    <a:lumMod val="75000"/>
                  </a:schemeClr>
                </a:solidFill>
              </a:rPr>
              <a:t>1</a:t>
            </a:r>
            <a:r>
              <a:rPr lang="zh-CN" altLang="en-US" dirty="0" smtClean="0">
                <a:solidFill>
                  <a:schemeClr val="accent2">
                    <a:lumMod val="75000"/>
                  </a:schemeClr>
                </a:solidFill>
              </a:rPr>
              <a:t>）</a:t>
            </a:r>
            <a:r>
              <a:rPr lang="zh-CN" altLang="zh-CN" dirty="0" smtClean="0">
                <a:solidFill>
                  <a:schemeClr val="accent2">
                    <a:lumMod val="75000"/>
                  </a:schemeClr>
                </a:solidFill>
              </a:rPr>
              <a:t>求初始值</a:t>
            </a:r>
            <a:endParaRPr lang="zh-CN" altLang="en-US" dirty="0">
              <a:solidFill>
                <a:schemeClr val="accent2">
                  <a:lumMod val="75000"/>
                </a:schemeClr>
              </a:solidFill>
            </a:endParaRPr>
          </a:p>
        </p:txBody>
      </p:sp>
      <p:sp>
        <p:nvSpPr>
          <p:cNvPr id="3"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 name="对象 3"/>
          <p:cNvGraphicFramePr>
            <a:graphicFrameLocks noChangeAspect="1"/>
          </p:cNvGraphicFramePr>
          <p:nvPr>
            <p:extLst>
              <p:ext uri="{D42A27DB-BD31-4B8C-83A1-F6EECF244321}">
                <p14:modId xmlns:p14="http://schemas.microsoft.com/office/powerpoint/2010/main" val="293339553"/>
              </p:ext>
            </p:extLst>
          </p:nvPr>
        </p:nvGraphicFramePr>
        <p:xfrm>
          <a:off x="2415434" y="4321033"/>
          <a:ext cx="932430" cy="466215"/>
        </p:xfrm>
        <a:graphic>
          <a:graphicData uri="http://schemas.openxmlformats.org/presentationml/2006/ole">
            <mc:AlternateContent xmlns:mc="http://schemas.openxmlformats.org/markup-compatibility/2006">
              <mc:Choice xmlns:v="urn:schemas-microsoft-com:vml" Requires="v">
                <p:oleObj spid="_x0000_s106594" name="Equation" r:id="rId7" imgW="406080" imgH="203040" progId="Equation.DSMT4">
                  <p:embed/>
                </p:oleObj>
              </mc:Choice>
              <mc:Fallback>
                <p:oleObj name="Equation" r:id="rId7" imgW="406080" imgH="203040" progId="Equation.DSMT4">
                  <p:embed/>
                  <p:pic>
                    <p:nvPicPr>
                      <p:cNvPr id="0" name=""/>
                      <p:cNvPicPr>
                        <a:picLocks noChangeAspect="1" noChangeArrowheads="1"/>
                      </p:cNvPicPr>
                      <p:nvPr/>
                    </p:nvPicPr>
                    <p:blipFill>
                      <a:blip r:embed="rId8"/>
                      <a:srcRect/>
                      <a:stretch>
                        <a:fillRect/>
                      </a:stretch>
                    </p:blipFill>
                    <p:spPr bwMode="auto">
                      <a:xfrm>
                        <a:off x="2415434" y="4321033"/>
                        <a:ext cx="932430" cy="466215"/>
                      </a:xfrm>
                      <a:prstGeom prst="rect">
                        <a:avLst/>
                      </a:prstGeom>
                      <a:noFill/>
                    </p:spPr>
                  </p:pic>
                </p:oleObj>
              </mc:Fallback>
            </mc:AlternateContent>
          </a:graphicData>
        </a:graphic>
      </p:graphicFrame>
      <p:sp>
        <p:nvSpPr>
          <p:cNvPr id="5"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68727408"/>
              </p:ext>
            </p:extLst>
          </p:nvPr>
        </p:nvGraphicFramePr>
        <p:xfrm>
          <a:off x="3478781" y="4266068"/>
          <a:ext cx="1034311" cy="571593"/>
        </p:xfrm>
        <a:graphic>
          <a:graphicData uri="http://schemas.openxmlformats.org/presentationml/2006/ole">
            <mc:AlternateContent xmlns:mc="http://schemas.openxmlformats.org/markup-compatibility/2006">
              <mc:Choice xmlns:v="urn:schemas-microsoft-com:vml" Requires="v">
                <p:oleObj spid="_x0000_s106595" name="Equation" r:id="rId9" imgW="368280" imgH="203040" progId="Equation.DSMT4">
                  <p:embed/>
                </p:oleObj>
              </mc:Choice>
              <mc:Fallback>
                <p:oleObj name="Equation" r:id="rId9" imgW="368280" imgH="203040" progId="Equation.DSMT4">
                  <p:embed/>
                  <p:pic>
                    <p:nvPicPr>
                      <p:cNvPr id="0" name=""/>
                      <p:cNvPicPr>
                        <a:picLocks noChangeAspect="1" noChangeArrowheads="1"/>
                      </p:cNvPicPr>
                      <p:nvPr/>
                    </p:nvPicPr>
                    <p:blipFill>
                      <a:blip r:embed="rId10"/>
                      <a:srcRect/>
                      <a:stretch>
                        <a:fillRect/>
                      </a:stretch>
                    </p:blipFill>
                    <p:spPr bwMode="auto">
                      <a:xfrm>
                        <a:off x="3478781" y="4266068"/>
                        <a:ext cx="1034311" cy="571593"/>
                      </a:xfrm>
                      <a:prstGeom prst="rect">
                        <a:avLst/>
                      </a:prstGeom>
                      <a:noFill/>
                    </p:spPr>
                  </p:pic>
                </p:oleObj>
              </mc:Fallback>
            </mc:AlternateContent>
          </a:graphicData>
        </a:graphic>
      </p:graphicFrame>
      <p:sp>
        <p:nvSpPr>
          <p:cNvPr id="7"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358729165"/>
              </p:ext>
            </p:extLst>
          </p:nvPr>
        </p:nvGraphicFramePr>
        <p:xfrm>
          <a:off x="543067" y="5661248"/>
          <a:ext cx="5432425" cy="503238"/>
        </p:xfrm>
        <a:graphic>
          <a:graphicData uri="http://schemas.openxmlformats.org/presentationml/2006/ole">
            <mc:AlternateContent xmlns:mc="http://schemas.openxmlformats.org/markup-compatibility/2006">
              <mc:Choice xmlns:v="urn:schemas-microsoft-com:vml" Requires="v">
                <p:oleObj spid="_x0000_s106596" r:id="rId11" imgW="2463800" imgH="228600" progId="Equation.3">
                  <p:embed/>
                </p:oleObj>
              </mc:Choice>
              <mc:Fallback>
                <p:oleObj r:id="rId11" imgW="2463800" imgH="22860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3067" y="5661248"/>
                        <a:ext cx="54324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4336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1717"/>
                                        </p:tgtEl>
                                        <p:attrNameLst>
                                          <p:attrName>style.visibility</p:attrName>
                                        </p:attrNameLst>
                                      </p:cBhvr>
                                      <p:to>
                                        <p:strVal val="visible"/>
                                      </p:to>
                                    </p:set>
                                  </p:childTnLst>
                                </p:cTn>
                              </p:par>
                            </p:childTnLst>
                          </p:cTn>
                        </p:par>
                        <p:par>
                          <p:cTn id="7" fill="hold">
                            <p:stCondLst>
                              <p:cond delay="0"/>
                            </p:stCondLst>
                            <p:childTnLst>
                              <p:par>
                                <p:cTn id="8" presetID="14" presetClass="entr" presetSubtype="5" fill="hold" grpId="0" nodeType="afterEffect">
                                  <p:stCondLst>
                                    <p:cond delay="0"/>
                                  </p:stCondLst>
                                  <p:childTnLst>
                                    <p:set>
                                      <p:cBhvr>
                                        <p:cTn id="9" dur="1" fill="hold">
                                          <p:stCondLst>
                                            <p:cond delay="0"/>
                                          </p:stCondLst>
                                        </p:cTn>
                                        <p:tgtEl>
                                          <p:spTgt spid="371719"/>
                                        </p:tgtEl>
                                        <p:attrNameLst>
                                          <p:attrName>style.visibility</p:attrName>
                                        </p:attrNameLst>
                                      </p:cBhvr>
                                      <p:to>
                                        <p:strVal val="visible"/>
                                      </p:to>
                                    </p:set>
                                    <p:animEffect transition="in" filter="randombar(vertical)">
                                      <p:cBhvr>
                                        <p:cTn id="10" dur="500"/>
                                        <p:tgtEl>
                                          <p:spTgt spid="37171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717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578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4" presetClass="entr" presetSubtype="5"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randombar(vertical)">
                                      <p:cBhvr>
                                        <p:cTn id="35" dur="1000"/>
                                        <p:tgtEl>
                                          <p:spTgt spid="11"/>
                                        </p:tgtEl>
                                      </p:cBhvr>
                                    </p:animEffect>
                                  </p:childTnLst>
                                </p:cTn>
                              </p:par>
                            </p:childTnLst>
                          </p:cTn>
                        </p:par>
                        <p:par>
                          <p:cTn id="36" fill="hold">
                            <p:stCondLst>
                              <p:cond delay="1000"/>
                            </p:stCondLst>
                            <p:childTnLst>
                              <p:par>
                                <p:cTn id="37" presetID="14" presetClass="entr" presetSubtype="5" fill="hold" nodeType="afterEffect">
                                  <p:stCondLst>
                                    <p:cond delay="0"/>
                                  </p:stCondLst>
                                  <p:childTnLst>
                                    <p:set>
                                      <p:cBhvr>
                                        <p:cTn id="38" dur="1" fill="hold">
                                          <p:stCondLst>
                                            <p:cond delay="0"/>
                                          </p:stCondLst>
                                        </p:cTn>
                                        <p:tgtEl>
                                          <p:spTgt spid="371721"/>
                                        </p:tgtEl>
                                        <p:attrNameLst>
                                          <p:attrName>style.visibility</p:attrName>
                                        </p:attrNameLst>
                                      </p:cBhvr>
                                      <p:to>
                                        <p:strVal val="visible"/>
                                      </p:to>
                                    </p:set>
                                    <p:animEffect transition="in" filter="randombar(vertical)">
                                      <p:cBhvr>
                                        <p:cTn id="39" dur="500"/>
                                        <p:tgtEl>
                                          <p:spTgt spid="371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5" grpId="0"/>
      <p:bldP spid="371719" grpId="0"/>
      <p:bldP spid="371720" grpId="0"/>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246944" y="972222"/>
            <a:ext cx="1672253" cy="461665"/>
          </a:xfrm>
          <a:prstGeom prst="rect">
            <a:avLst/>
          </a:prstGeom>
        </p:spPr>
        <p:txBody>
          <a:bodyPr wrap="none">
            <a:spAutoFit/>
          </a:bodyPr>
          <a:lstStyle/>
          <a:p>
            <a:pPr lvl="0"/>
            <a:r>
              <a:rPr lang="en-US" altLang="zh-CN" dirty="0" smtClean="0">
                <a:solidFill>
                  <a:schemeClr val="accent2">
                    <a:lumMod val="75000"/>
                  </a:schemeClr>
                </a:solidFill>
              </a:rPr>
              <a:t>2)</a:t>
            </a:r>
            <a:r>
              <a:rPr lang="zh-CN" altLang="zh-CN" dirty="0" smtClean="0">
                <a:solidFill>
                  <a:schemeClr val="accent2">
                    <a:lumMod val="75000"/>
                  </a:schemeClr>
                </a:solidFill>
              </a:rPr>
              <a:t>求</a:t>
            </a:r>
            <a:r>
              <a:rPr lang="zh-CN" altLang="zh-CN" dirty="0">
                <a:solidFill>
                  <a:schemeClr val="accent2">
                    <a:lumMod val="75000"/>
                  </a:schemeClr>
                </a:solidFill>
              </a:rPr>
              <a:t>稳态值</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251336056"/>
              </p:ext>
            </p:extLst>
          </p:nvPr>
        </p:nvGraphicFramePr>
        <p:xfrm>
          <a:off x="345162" y="1412776"/>
          <a:ext cx="1680187" cy="504056"/>
        </p:xfrm>
        <a:graphic>
          <a:graphicData uri="http://schemas.openxmlformats.org/presentationml/2006/ole">
            <mc:AlternateContent xmlns:mc="http://schemas.openxmlformats.org/markup-compatibility/2006">
              <mc:Choice xmlns:v="urn:schemas-microsoft-com:vml" Requires="v">
                <p:oleObj spid="_x0000_s105581" name="Equation" r:id="rId3" imgW="672808" imgH="203112" progId="Equation.DSMT4">
                  <p:embed/>
                </p:oleObj>
              </mc:Choice>
              <mc:Fallback>
                <p:oleObj name="Equation" r:id="rId3" imgW="672808" imgH="203112"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162" y="1412776"/>
                        <a:ext cx="1680187" cy="504056"/>
                      </a:xfrm>
                      <a:prstGeom prst="rect">
                        <a:avLst/>
                      </a:prstGeom>
                      <a:noFill/>
                    </p:spPr>
                  </p:pic>
                </p:oleObj>
              </mc:Fallback>
            </mc:AlternateContent>
          </a:graphicData>
        </a:graphic>
      </p:graphicFrame>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693446366"/>
              </p:ext>
            </p:extLst>
          </p:nvPr>
        </p:nvGraphicFramePr>
        <p:xfrm>
          <a:off x="332609" y="1887917"/>
          <a:ext cx="3096344" cy="504056"/>
        </p:xfrm>
        <a:graphic>
          <a:graphicData uri="http://schemas.openxmlformats.org/presentationml/2006/ole">
            <mc:AlternateContent xmlns:mc="http://schemas.openxmlformats.org/markup-compatibility/2006">
              <mc:Choice xmlns:v="urn:schemas-microsoft-com:vml" Requires="v">
                <p:oleObj spid="_x0000_s105582" name="Equation" r:id="rId5" imgW="1231366" imgH="203112" progId="Equation.DSMT4">
                  <p:embed/>
                </p:oleObj>
              </mc:Choice>
              <mc:Fallback>
                <p:oleObj name="Equation" r:id="rId5" imgW="1231366" imgH="203112"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609" y="1887917"/>
                        <a:ext cx="3096344" cy="504056"/>
                      </a:xfrm>
                      <a:prstGeom prst="rect">
                        <a:avLst/>
                      </a:prstGeom>
                      <a:noFill/>
                    </p:spPr>
                  </p:pic>
                </p:oleObj>
              </mc:Fallback>
            </mc:AlternateContent>
          </a:graphicData>
        </a:graphic>
      </p:graphicFrame>
      <p:sp>
        <p:nvSpPr>
          <p:cNvPr id="11" name="矩形 10"/>
          <p:cNvSpPr/>
          <p:nvPr/>
        </p:nvSpPr>
        <p:spPr>
          <a:xfrm>
            <a:off x="314016" y="2375971"/>
            <a:ext cx="2133918" cy="461665"/>
          </a:xfrm>
          <a:prstGeom prst="rect">
            <a:avLst/>
          </a:prstGeom>
        </p:spPr>
        <p:txBody>
          <a:bodyPr wrap="none">
            <a:spAutoFit/>
          </a:bodyPr>
          <a:lstStyle/>
          <a:p>
            <a:r>
              <a:rPr lang="en-US" altLang="zh-CN" dirty="0" smtClean="0">
                <a:solidFill>
                  <a:schemeClr val="accent2">
                    <a:lumMod val="75000"/>
                  </a:schemeClr>
                </a:solidFill>
              </a:rPr>
              <a:t>3) </a:t>
            </a:r>
            <a:r>
              <a:rPr lang="zh-CN" altLang="en-US" dirty="0" smtClean="0">
                <a:solidFill>
                  <a:schemeClr val="accent2">
                    <a:lumMod val="75000"/>
                  </a:schemeClr>
                </a:solidFill>
              </a:rPr>
              <a:t>求</a:t>
            </a:r>
            <a:r>
              <a:rPr lang="zh-CN" altLang="en-US" dirty="0">
                <a:solidFill>
                  <a:schemeClr val="accent2">
                    <a:lumMod val="75000"/>
                  </a:schemeClr>
                </a:solidFill>
              </a:rPr>
              <a:t>时间常数 </a:t>
            </a:r>
          </a:p>
        </p:txBody>
      </p:sp>
      <p:sp>
        <p:nvSpPr>
          <p:cNvPr id="12"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796115477"/>
              </p:ext>
            </p:extLst>
          </p:nvPr>
        </p:nvGraphicFramePr>
        <p:xfrm>
          <a:off x="314016" y="2708920"/>
          <a:ext cx="2665852" cy="861892"/>
        </p:xfrm>
        <a:graphic>
          <a:graphicData uri="http://schemas.openxmlformats.org/presentationml/2006/ole">
            <mc:AlternateContent xmlns:mc="http://schemas.openxmlformats.org/markup-compatibility/2006">
              <mc:Choice xmlns:v="urn:schemas-microsoft-com:vml" Requires="v">
                <p:oleObj spid="_x0000_s105583" name="Equation" r:id="rId7" imgW="1269449" imgH="406224" progId="Equation.DSMT4">
                  <p:embed/>
                </p:oleObj>
              </mc:Choice>
              <mc:Fallback>
                <p:oleObj name="Equation" r:id="rId7" imgW="1269449" imgH="406224"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016" y="2708920"/>
                        <a:ext cx="2665852" cy="861892"/>
                      </a:xfrm>
                      <a:prstGeom prst="rect">
                        <a:avLst/>
                      </a:prstGeom>
                      <a:noFill/>
                    </p:spPr>
                  </p:pic>
                </p:oleObj>
              </mc:Fallback>
            </mc:AlternateContent>
          </a:graphicData>
        </a:graphic>
      </p:graphicFrame>
      <p:sp>
        <p:nvSpPr>
          <p:cNvPr id="14" name="Rectangle 10"/>
          <p:cNvSpPr>
            <a:spLocks noChangeArrowheads="1"/>
          </p:cNvSpPr>
          <p:nvPr/>
        </p:nvSpPr>
        <p:spPr bwMode="auto">
          <a:xfrm>
            <a:off x="0" y="409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3838395250"/>
              </p:ext>
            </p:extLst>
          </p:nvPr>
        </p:nvGraphicFramePr>
        <p:xfrm>
          <a:off x="285122" y="3573016"/>
          <a:ext cx="3672408" cy="648072"/>
        </p:xfrm>
        <a:graphic>
          <a:graphicData uri="http://schemas.openxmlformats.org/presentationml/2006/ole">
            <mc:AlternateContent xmlns:mc="http://schemas.openxmlformats.org/markup-compatibility/2006">
              <mc:Choice xmlns:v="urn:schemas-microsoft-com:vml" Requires="v">
                <p:oleObj spid="_x0000_s105584" name="Equation" r:id="rId9" imgW="1459866" imgH="253890" progId="Equation.DSMT4">
                  <p:embed/>
                </p:oleObj>
              </mc:Choice>
              <mc:Fallback>
                <p:oleObj name="Equation" r:id="rId9" imgW="1459866" imgH="25389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122" y="3573016"/>
                        <a:ext cx="3672408" cy="648072"/>
                      </a:xfrm>
                      <a:prstGeom prst="rect">
                        <a:avLst/>
                      </a:prstGeom>
                      <a:noFill/>
                    </p:spPr>
                  </p:pic>
                </p:oleObj>
              </mc:Fallback>
            </mc:AlternateContent>
          </a:graphicData>
        </a:graphic>
      </p:graphicFrame>
      <p:sp>
        <p:nvSpPr>
          <p:cNvPr id="17" name="矩形 16"/>
          <p:cNvSpPr/>
          <p:nvPr/>
        </p:nvSpPr>
        <p:spPr>
          <a:xfrm>
            <a:off x="332609" y="4293096"/>
            <a:ext cx="3288080" cy="461665"/>
          </a:xfrm>
          <a:prstGeom prst="rect">
            <a:avLst/>
          </a:prstGeom>
        </p:spPr>
        <p:txBody>
          <a:bodyPr wrap="none">
            <a:spAutoFit/>
          </a:bodyPr>
          <a:lstStyle/>
          <a:p>
            <a:r>
              <a:rPr lang="en-US" altLang="zh-CN" dirty="0" smtClean="0">
                <a:solidFill>
                  <a:schemeClr val="accent2">
                    <a:lumMod val="75000"/>
                  </a:schemeClr>
                </a:solidFill>
              </a:rPr>
              <a:t>4) </a:t>
            </a:r>
            <a:r>
              <a:rPr lang="zh-CN" altLang="en-US" dirty="0" smtClean="0">
                <a:solidFill>
                  <a:schemeClr val="accent2">
                    <a:lumMod val="75000"/>
                  </a:schemeClr>
                </a:solidFill>
              </a:rPr>
              <a:t>应用</a:t>
            </a:r>
            <a:r>
              <a:rPr lang="zh-CN" altLang="en-US" dirty="0">
                <a:solidFill>
                  <a:schemeClr val="accent2">
                    <a:lumMod val="75000"/>
                  </a:schemeClr>
                </a:solidFill>
              </a:rPr>
              <a:t>三要素公式，有</a:t>
            </a:r>
          </a:p>
        </p:txBody>
      </p:sp>
      <p:sp>
        <p:nvSpPr>
          <p:cNvPr id="18"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 name="对象 18"/>
          <p:cNvGraphicFramePr>
            <a:graphicFrameLocks noChangeAspect="1"/>
          </p:cNvGraphicFramePr>
          <p:nvPr>
            <p:extLst>
              <p:ext uri="{D42A27DB-BD31-4B8C-83A1-F6EECF244321}">
                <p14:modId xmlns:p14="http://schemas.microsoft.com/office/powerpoint/2010/main" val="2469399203"/>
              </p:ext>
            </p:extLst>
          </p:nvPr>
        </p:nvGraphicFramePr>
        <p:xfrm>
          <a:off x="377825" y="4524375"/>
          <a:ext cx="6089650" cy="762000"/>
        </p:xfrm>
        <a:graphic>
          <a:graphicData uri="http://schemas.openxmlformats.org/presentationml/2006/ole">
            <mc:AlternateContent xmlns:mc="http://schemas.openxmlformats.org/markup-compatibility/2006">
              <mc:Choice xmlns:v="urn:schemas-microsoft-com:vml" Requires="v">
                <p:oleObj spid="_x0000_s105585" name="Equation" r:id="rId11" imgW="2577960" imgH="317160" progId="Equation.DSMT4">
                  <p:embed/>
                </p:oleObj>
              </mc:Choice>
              <mc:Fallback>
                <p:oleObj name="Equation" r:id="rId11" imgW="2577960" imgH="317160" progId="Equation.DSMT4">
                  <p:embed/>
                  <p:pic>
                    <p:nvPicPr>
                      <p:cNvPr id="0" name=""/>
                      <p:cNvPicPr>
                        <a:picLocks noChangeAspect="1" noChangeArrowheads="1"/>
                      </p:cNvPicPr>
                      <p:nvPr/>
                    </p:nvPicPr>
                    <p:blipFill>
                      <a:blip r:embed="rId12"/>
                      <a:srcRect/>
                      <a:stretch>
                        <a:fillRect/>
                      </a:stretch>
                    </p:blipFill>
                    <p:spPr bwMode="auto">
                      <a:xfrm>
                        <a:off x="377825" y="4524375"/>
                        <a:ext cx="6089650" cy="762000"/>
                      </a:xfrm>
                      <a:prstGeom prst="rect">
                        <a:avLst/>
                      </a:prstGeom>
                      <a:noFill/>
                    </p:spPr>
                  </p:pic>
                </p:oleObj>
              </mc:Fallback>
            </mc:AlternateContent>
          </a:graphicData>
        </a:graphic>
      </p:graphicFrame>
      <p:sp>
        <p:nvSpPr>
          <p:cNvPr id="20" name="Rectangle 15"/>
          <p:cNvSpPr>
            <a:spLocks noChangeArrowheads="1"/>
          </p:cNvSpPr>
          <p:nvPr/>
        </p:nvSpPr>
        <p:spPr bwMode="auto">
          <a:xfrm>
            <a:off x="0" y="323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1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2" name="对象 21"/>
          <p:cNvGraphicFramePr>
            <a:graphicFrameLocks noChangeAspect="1"/>
          </p:cNvGraphicFramePr>
          <p:nvPr>
            <p:extLst>
              <p:ext uri="{D42A27DB-BD31-4B8C-83A1-F6EECF244321}">
                <p14:modId xmlns:p14="http://schemas.microsoft.com/office/powerpoint/2010/main" val="2945384918"/>
              </p:ext>
            </p:extLst>
          </p:nvPr>
        </p:nvGraphicFramePr>
        <p:xfrm>
          <a:off x="332609" y="5373216"/>
          <a:ext cx="2871787" cy="576262"/>
        </p:xfrm>
        <a:graphic>
          <a:graphicData uri="http://schemas.openxmlformats.org/presentationml/2006/ole">
            <mc:AlternateContent xmlns:mc="http://schemas.openxmlformats.org/markup-compatibility/2006">
              <mc:Choice xmlns:v="urn:schemas-microsoft-com:vml" Requires="v">
                <p:oleObj spid="_x0000_s105586" name="Equation" r:id="rId13" imgW="1143000" imgH="228600" progId="Equation.DSMT4">
                  <p:embed/>
                </p:oleObj>
              </mc:Choice>
              <mc:Fallback>
                <p:oleObj name="Equation" r:id="rId13" imgW="1143000" imgH="228600" progId="Equation.DSMT4">
                  <p:embed/>
                  <p:pic>
                    <p:nvPicPr>
                      <p:cNvPr id="0" name=""/>
                      <p:cNvPicPr>
                        <a:picLocks noChangeAspect="1" noChangeArrowheads="1"/>
                      </p:cNvPicPr>
                      <p:nvPr/>
                    </p:nvPicPr>
                    <p:blipFill>
                      <a:blip r:embed="rId14"/>
                      <a:srcRect/>
                      <a:stretch>
                        <a:fillRect/>
                      </a:stretch>
                    </p:blipFill>
                    <p:spPr bwMode="auto">
                      <a:xfrm>
                        <a:off x="332609" y="5373216"/>
                        <a:ext cx="2871787" cy="576262"/>
                      </a:xfrm>
                      <a:prstGeom prst="rect">
                        <a:avLst/>
                      </a:prstGeom>
                      <a:noFill/>
                    </p:spPr>
                  </p:pic>
                </p:oleObj>
              </mc:Fallback>
            </mc:AlternateContent>
          </a:graphicData>
        </a:graphic>
      </p:graphicFrame>
      <p:sp>
        <p:nvSpPr>
          <p:cNvPr id="23" name="Rectangle 18"/>
          <p:cNvSpPr>
            <a:spLocks noChangeArrowheads="1"/>
          </p:cNvSpPr>
          <p:nvPr/>
        </p:nvSpPr>
        <p:spPr bwMode="auto">
          <a:xfrm>
            <a:off x="0" y="228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6" name="Picture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779912" y="972222"/>
            <a:ext cx="5219700"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Rectangle 2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330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17"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4"/>
          <p:cNvSpPr>
            <a:spLocks noGrp="1"/>
          </p:cNvSpPr>
          <p:nvPr>
            <p:ph type="title"/>
          </p:nvPr>
        </p:nvSpPr>
        <p:spPr/>
        <p:txBody>
          <a:bodyPr vert="horz" wrap="square" lIns="91440" tIns="45720" rIns="91440" bIns="45720" anchor="ctr"/>
          <a:lstStyle/>
          <a:p>
            <a:pPr eaLnBrk="1" hangingPunct="1"/>
            <a:r>
              <a:rPr lang="en-US" altLang="zh-CN" dirty="0" smtClean="0"/>
              <a:t>3.5.3</a:t>
            </a:r>
            <a:r>
              <a:rPr lang="zh-CN" altLang="en-US" dirty="0"/>
              <a:t>一阶动态电路的三要素法</a:t>
            </a:r>
          </a:p>
        </p:txBody>
      </p:sp>
      <p:sp>
        <p:nvSpPr>
          <p:cNvPr id="77829"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84</a:t>
            </a:fld>
            <a:endParaRPr lang="zh-CN" altLang="en-US" sz="1600" b="1" dirty="0">
              <a:solidFill>
                <a:srgbClr val="FFFF00"/>
              </a:solidFill>
              <a:ea typeface="宋体" panose="02010600030101010101" pitchFamily="2" charset="-122"/>
            </a:endParaRPr>
          </a:p>
        </p:txBody>
      </p:sp>
      <p:graphicFrame>
        <p:nvGraphicFramePr>
          <p:cNvPr id="375813" name="Object 5"/>
          <p:cNvGraphicFramePr/>
          <p:nvPr/>
        </p:nvGraphicFramePr>
        <p:xfrm>
          <a:off x="1403350" y="1052513"/>
          <a:ext cx="5214938" cy="2195512"/>
        </p:xfrm>
        <a:graphic>
          <a:graphicData uri="http://schemas.openxmlformats.org/presentationml/2006/ole">
            <mc:AlternateContent xmlns:mc="http://schemas.openxmlformats.org/markup-compatibility/2006">
              <mc:Choice xmlns:v="urn:schemas-microsoft-com:vml" Requires="v">
                <p:oleObj spid="_x0000_s104485" r:id="rId3" imgW="2734310" imgH="1456055" progId="Visio.Drawing.11">
                  <p:embed/>
                </p:oleObj>
              </mc:Choice>
              <mc:Fallback>
                <p:oleObj r:id="rId3" imgW="2734310" imgH="1456055" progId="Visio.Drawing.11">
                  <p:embed/>
                  <p:pic>
                    <p:nvPicPr>
                      <p:cNvPr id="0" name=""/>
                      <p:cNvPicPr/>
                      <p:nvPr/>
                    </p:nvPicPr>
                    <p:blipFill>
                      <a:blip r:embed="rId4"/>
                      <a:stretch>
                        <a:fillRect/>
                      </a:stretch>
                    </p:blipFill>
                    <p:spPr>
                      <a:xfrm>
                        <a:off x="1403350" y="1052513"/>
                        <a:ext cx="5214938" cy="2195512"/>
                      </a:xfrm>
                      <a:prstGeom prst="rect">
                        <a:avLst/>
                      </a:prstGeom>
                      <a:noFill/>
                      <a:ln w="38100">
                        <a:noFill/>
                        <a:miter/>
                      </a:ln>
                    </p:spPr>
                  </p:pic>
                </p:oleObj>
              </mc:Fallback>
            </mc:AlternateContent>
          </a:graphicData>
        </a:graphic>
      </p:graphicFrame>
      <p:sp>
        <p:nvSpPr>
          <p:cNvPr id="375814" name="Text Box 6"/>
          <p:cNvSpPr txBox="1"/>
          <p:nvPr/>
        </p:nvSpPr>
        <p:spPr>
          <a:xfrm>
            <a:off x="468313" y="3644900"/>
            <a:ext cx="8369300"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(3) </a:t>
            </a:r>
            <a:r>
              <a:rPr lang="zh-CN" altLang="en-US" dirty="0">
                <a:latin typeface="Times New Roman" panose="02020603050405020304" pitchFamily="18" charset="0"/>
                <a:ea typeface="黑体" panose="02010609060101010101" pitchFamily="49" charset="-122"/>
              </a:rPr>
              <a:t>用电压源</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代替电容，用电流源</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L</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t</a:t>
            </a:r>
            <a:r>
              <a:rPr lang="en-US" altLang="zh-CN" b="1"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代替电感，求解</a:t>
            </a:r>
            <a:r>
              <a:rPr lang="en-US" altLang="zh-CN" b="1" i="1" dirty="0">
                <a:latin typeface="Times New Roman" panose="02020603050405020304" pitchFamily="18" charset="0"/>
                <a:ea typeface="黑体" panose="02010609060101010101" pitchFamily="49" charset="-122"/>
              </a:rPr>
              <a:t>i</a:t>
            </a:r>
            <a:r>
              <a:rPr lang="en-US" altLang="zh-CN" b="1" baseline="-25000" dirty="0">
                <a:latin typeface="Times New Roman" panose="02020603050405020304" pitchFamily="18" charset="0"/>
                <a:ea typeface="黑体" panose="02010609060101010101" pitchFamily="49" charset="-122"/>
              </a:rPr>
              <a:t>K</a:t>
            </a:r>
            <a:r>
              <a:rPr lang="zh-CN" altLang="en-US" dirty="0">
                <a:latin typeface="Times New Roman" panose="02020603050405020304" pitchFamily="18" charset="0"/>
                <a:ea typeface="黑体" panose="02010609060101010101" pitchFamily="49" charset="-122"/>
              </a:rPr>
              <a:t>。</a:t>
            </a:r>
          </a:p>
        </p:txBody>
      </p:sp>
      <p:graphicFrame>
        <p:nvGraphicFramePr>
          <p:cNvPr id="375815" name="Object 7"/>
          <p:cNvGraphicFramePr/>
          <p:nvPr/>
        </p:nvGraphicFramePr>
        <p:xfrm>
          <a:off x="827088" y="4221163"/>
          <a:ext cx="7475537" cy="892175"/>
        </p:xfrm>
        <a:graphic>
          <a:graphicData uri="http://schemas.openxmlformats.org/presentationml/2006/ole">
            <mc:AlternateContent xmlns:mc="http://schemas.openxmlformats.org/markup-compatibility/2006">
              <mc:Choice xmlns:v="urn:schemas-microsoft-com:vml" Requires="v">
                <p:oleObj spid="_x0000_s104486" r:id="rId5" imgW="3400425" imgH="405765" progId="Equation.3">
                  <p:embed/>
                </p:oleObj>
              </mc:Choice>
              <mc:Fallback>
                <p:oleObj r:id="rId5" imgW="3400425" imgH="405765" progId="Equation.3">
                  <p:embed/>
                  <p:pic>
                    <p:nvPicPr>
                      <p:cNvPr id="0" name=""/>
                      <p:cNvPicPr/>
                      <p:nvPr/>
                    </p:nvPicPr>
                    <p:blipFill>
                      <a:blip r:embed="rId6"/>
                      <a:stretch>
                        <a:fillRect/>
                      </a:stretch>
                    </p:blipFill>
                    <p:spPr>
                      <a:xfrm>
                        <a:off x="827088" y="4221163"/>
                        <a:ext cx="7475537" cy="89217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1107024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375813"/>
                                        </p:tgtEl>
                                        <p:attrNameLst>
                                          <p:attrName>style.visibility</p:attrName>
                                        </p:attrNameLst>
                                      </p:cBhvr>
                                      <p:to>
                                        <p:strVal val="visible"/>
                                      </p:to>
                                    </p:set>
                                    <p:animEffect transition="in" filter="randombar(vertical)">
                                      <p:cBhvr>
                                        <p:cTn id="7" dur="500"/>
                                        <p:tgtEl>
                                          <p:spTgt spid="3758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75814"/>
                                        </p:tgtEl>
                                        <p:attrNameLst>
                                          <p:attrName>style.visibility</p:attrName>
                                        </p:attrNameLst>
                                      </p:cBhvr>
                                      <p:to>
                                        <p:strVal val="visible"/>
                                      </p:to>
                                    </p:set>
                                    <p:animEffect transition="in" filter="randombar(vertical)">
                                      <p:cBhvr>
                                        <p:cTn id="12" dur="500"/>
                                        <p:tgtEl>
                                          <p:spTgt spid="37581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nodeType="clickEffect">
                                  <p:stCondLst>
                                    <p:cond delay="0"/>
                                  </p:stCondLst>
                                  <p:childTnLst>
                                    <p:set>
                                      <p:cBhvr>
                                        <p:cTn id="16" dur="1" fill="hold">
                                          <p:stCondLst>
                                            <p:cond delay="0"/>
                                          </p:stCondLst>
                                        </p:cTn>
                                        <p:tgtEl>
                                          <p:spTgt spid="375815"/>
                                        </p:tgtEl>
                                        <p:attrNameLst>
                                          <p:attrName>style.visibility</p:attrName>
                                        </p:attrNameLst>
                                      </p:cBhvr>
                                      <p:to>
                                        <p:strVal val="visible"/>
                                      </p:to>
                                    </p:set>
                                    <p:animEffect transition="in" filter="randombar(vertical)">
                                      <p:cBhvr>
                                        <p:cTn id="17" dur="500"/>
                                        <p:tgtEl>
                                          <p:spTgt spid="3758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1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7" name="Picture 3"/>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8162" r="5745"/>
          <a:stretch/>
        </p:blipFill>
        <p:spPr bwMode="auto">
          <a:xfrm>
            <a:off x="0" y="1705786"/>
            <a:ext cx="3797402" cy="2727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p:txBody>
          <a:bodyPr/>
          <a:lstStyle/>
          <a:p>
            <a:r>
              <a:rPr lang="en-US" altLang="zh-CN" dirty="0" smtClean="0"/>
              <a:t>3.5.3 </a:t>
            </a:r>
            <a:r>
              <a:rPr lang="zh-CN" altLang="en-US" dirty="0" smtClean="0"/>
              <a:t>一</a:t>
            </a:r>
            <a:r>
              <a:rPr lang="zh-CN" altLang="en-US" dirty="0"/>
              <a:t>阶动态电路的三要素法</a:t>
            </a:r>
          </a:p>
        </p:txBody>
      </p:sp>
      <p:sp>
        <p:nvSpPr>
          <p:cNvPr id="3" name="矩形 2"/>
          <p:cNvSpPr/>
          <p:nvPr/>
        </p:nvSpPr>
        <p:spPr>
          <a:xfrm>
            <a:off x="179512" y="1052736"/>
            <a:ext cx="8712968" cy="830997"/>
          </a:xfrm>
          <a:prstGeom prst="rect">
            <a:avLst/>
          </a:prstGeom>
        </p:spPr>
        <p:txBody>
          <a:bodyPr wrap="square">
            <a:spAutoFit/>
          </a:bodyPr>
          <a:lstStyle/>
          <a:p>
            <a:r>
              <a:rPr lang="zh-CN" altLang="en-US" dirty="0"/>
              <a:t>例</a:t>
            </a:r>
            <a:r>
              <a:rPr lang="en-US" altLang="zh-CN" dirty="0"/>
              <a:t>3-11  </a:t>
            </a:r>
            <a:r>
              <a:rPr lang="zh-CN" altLang="en-US" dirty="0"/>
              <a:t>图</a:t>
            </a:r>
            <a:r>
              <a:rPr lang="en-US" altLang="zh-CN" dirty="0"/>
              <a:t>3-24</a:t>
            </a:r>
            <a:r>
              <a:rPr lang="zh-CN" altLang="en-US" dirty="0"/>
              <a:t>（</a:t>
            </a:r>
            <a:r>
              <a:rPr lang="en-US" altLang="zh-CN" dirty="0"/>
              <a:t>a</a:t>
            </a:r>
            <a:r>
              <a:rPr lang="zh-CN" altLang="en-US" dirty="0"/>
              <a:t>）所示电路，开关</a:t>
            </a:r>
            <a:r>
              <a:rPr lang="en-US" altLang="zh-CN" dirty="0"/>
              <a:t>S</a:t>
            </a:r>
            <a:r>
              <a:rPr lang="zh-CN" altLang="en-US" dirty="0"/>
              <a:t>合在位置</a:t>
            </a:r>
            <a:r>
              <a:rPr lang="en-US" altLang="zh-CN" dirty="0"/>
              <a:t>a</a:t>
            </a:r>
            <a:r>
              <a:rPr lang="zh-CN" altLang="en-US" dirty="0"/>
              <a:t>时已达稳态， </a:t>
            </a:r>
            <a:r>
              <a:rPr lang="en-US" altLang="zh-CN" dirty="0" smtClean="0"/>
              <a:t>t=0</a:t>
            </a:r>
            <a:r>
              <a:rPr lang="zh-CN" altLang="en-US" dirty="0" smtClean="0"/>
              <a:t>时</a:t>
            </a:r>
            <a:r>
              <a:rPr lang="zh-CN" altLang="en-US" dirty="0"/>
              <a:t>开关</a:t>
            </a:r>
            <a:r>
              <a:rPr lang="en-US" altLang="zh-CN" dirty="0"/>
              <a:t>S</a:t>
            </a:r>
            <a:r>
              <a:rPr lang="zh-CN" altLang="en-US" dirty="0"/>
              <a:t>由位置</a:t>
            </a:r>
            <a:r>
              <a:rPr lang="en-US" altLang="zh-CN" dirty="0"/>
              <a:t>a</a:t>
            </a:r>
            <a:r>
              <a:rPr lang="zh-CN" altLang="en-US" dirty="0"/>
              <a:t>投向位置</a:t>
            </a:r>
            <a:r>
              <a:rPr lang="en-US" altLang="zh-CN" dirty="0" smtClean="0"/>
              <a:t>b,</a:t>
            </a:r>
            <a:r>
              <a:rPr lang="zh-CN" altLang="zh-CN" dirty="0"/>
              <a:t>换路后</a:t>
            </a:r>
            <a:r>
              <a:rPr lang="zh-CN" altLang="zh-CN" dirty="0" smtClean="0"/>
              <a:t>的</a:t>
            </a:r>
            <a:r>
              <a:rPr lang="en-US" altLang="zh-CN" i="1" dirty="0" err="1" smtClean="0"/>
              <a:t>u</a:t>
            </a:r>
            <a:r>
              <a:rPr lang="en-US" altLang="zh-CN" baseline="-25000" dirty="0" err="1" smtClean="0"/>
              <a:t>L</a:t>
            </a:r>
            <a:r>
              <a:rPr lang="en-US" altLang="zh-CN" dirty="0" smtClean="0"/>
              <a:t>(t)</a:t>
            </a:r>
            <a:r>
              <a:rPr lang="zh-CN" altLang="zh-CN" dirty="0" smtClean="0"/>
              <a:t>和</a:t>
            </a:r>
            <a:r>
              <a:rPr lang="en-US" altLang="zh-CN" dirty="0" smtClean="0"/>
              <a:t> </a:t>
            </a:r>
            <a:r>
              <a:rPr lang="en-US" altLang="zh-CN" i="1" dirty="0" err="1" smtClean="0"/>
              <a:t>i</a:t>
            </a:r>
            <a:r>
              <a:rPr lang="en-US" altLang="zh-CN" baseline="-25000" dirty="0" err="1"/>
              <a:t>L</a:t>
            </a:r>
            <a:r>
              <a:rPr lang="en-US" altLang="zh-CN" baseline="-25000" dirty="0"/>
              <a:t> </a:t>
            </a:r>
            <a:r>
              <a:rPr lang="en-US" altLang="zh-CN" dirty="0" smtClean="0"/>
              <a:t>(t).</a:t>
            </a:r>
            <a:endParaRPr lang="zh-CN" altLang="en-US" dirty="0"/>
          </a:p>
        </p:txBody>
      </p:sp>
      <p:sp>
        <p:nvSpPr>
          <p:cNvPr id="4" name="矩形 3"/>
          <p:cNvSpPr/>
          <p:nvPr/>
        </p:nvSpPr>
        <p:spPr>
          <a:xfrm>
            <a:off x="3797402" y="1988840"/>
            <a:ext cx="2185214" cy="461665"/>
          </a:xfrm>
          <a:prstGeom prst="rect">
            <a:avLst/>
          </a:prstGeom>
        </p:spPr>
        <p:txBody>
          <a:bodyPr wrap="none">
            <a:spAutoFit/>
          </a:bodyPr>
          <a:lstStyle/>
          <a:p>
            <a:r>
              <a:rPr lang="zh-CN" altLang="en-US" dirty="0">
                <a:solidFill>
                  <a:schemeClr val="accent2">
                    <a:lumMod val="75000"/>
                  </a:schemeClr>
                </a:solidFill>
              </a:rPr>
              <a:t>（</a:t>
            </a:r>
            <a:r>
              <a:rPr lang="en-US" altLang="zh-CN" dirty="0">
                <a:solidFill>
                  <a:schemeClr val="accent2">
                    <a:lumMod val="75000"/>
                  </a:schemeClr>
                </a:solidFill>
              </a:rPr>
              <a:t>1</a:t>
            </a:r>
            <a:r>
              <a:rPr lang="zh-CN" altLang="en-US" dirty="0">
                <a:solidFill>
                  <a:schemeClr val="accent2">
                    <a:lumMod val="75000"/>
                  </a:schemeClr>
                </a:solidFill>
              </a:rPr>
              <a:t>）求初始值</a:t>
            </a:r>
          </a:p>
        </p:txBody>
      </p:sp>
      <p:sp>
        <p:nvSpPr>
          <p:cNvPr id="5"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1908044125"/>
              </p:ext>
            </p:extLst>
          </p:nvPr>
        </p:nvGraphicFramePr>
        <p:xfrm>
          <a:off x="4572000" y="2399522"/>
          <a:ext cx="3358994" cy="762471"/>
        </p:xfrm>
        <a:graphic>
          <a:graphicData uri="http://schemas.openxmlformats.org/presentationml/2006/ole">
            <mc:AlternateContent xmlns:mc="http://schemas.openxmlformats.org/markup-compatibility/2006">
              <mc:Choice xmlns:v="urn:schemas-microsoft-com:vml" Requires="v">
                <p:oleObj spid="_x0000_s103490" name="Equation" r:id="rId5" imgW="1548728" imgH="355446" progId="Equation.DSMT4">
                  <p:embed/>
                </p:oleObj>
              </mc:Choice>
              <mc:Fallback>
                <p:oleObj name="Equation" r:id="rId5" imgW="1548728" imgH="355446" progId="Equation.DSMT4">
                  <p:embed/>
                  <p:pic>
                    <p:nvPicPr>
                      <p:cNvPr id="0" name="Picture 13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2399522"/>
                        <a:ext cx="3358994" cy="762471"/>
                      </a:xfrm>
                      <a:prstGeom prst="rect">
                        <a:avLst/>
                      </a:prstGeom>
                      <a:noFill/>
                    </p:spPr>
                  </p:pic>
                </p:oleObj>
              </mc:Fallback>
            </mc:AlternateContent>
          </a:graphicData>
        </a:graphic>
      </p:graphicFrame>
      <p:sp>
        <p:nvSpPr>
          <p:cNvPr id="7" name="矩形 6"/>
          <p:cNvSpPr/>
          <p:nvPr/>
        </p:nvSpPr>
        <p:spPr>
          <a:xfrm>
            <a:off x="3995936" y="3069587"/>
            <a:ext cx="4598211" cy="1200329"/>
          </a:xfrm>
          <a:prstGeom prst="rect">
            <a:avLst/>
          </a:prstGeom>
        </p:spPr>
        <p:txBody>
          <a:bodyPr wrap="square">
            <a:spAutoFit/>
          </a:bodyPr>
          <a:lstStyle/>
          <a:p>
            <a:r>
              <a:rPr lang="en-US" altLang="zh-CN" dirty="0" smtClean="0">
                <a:solidFill>
                  <a:schemeClr val="accent2">
                    <a:lumMod val="75000"/>
                  </a:schemeClr>
                </a:solidFill>
              </a:rPr>
              <a:t>(2) </a:t>
            </a:r>
            <a:r>
              <a:rPr lang="zh-CN" altLang="en-US" dirty="0" smtClean="0">
                <a:solidFill>
                  <a:schemeClr val="accent2">
                    <a:lumMod val="75000"/>
                  </a:schemeClr>
                </a:solidFill>
              </a:rPr>
              <a:t>求</a:t>
            </a:r>
            <a:r>
              <a:rPr lang="zh-CN" altLang="en-US" dirty="0">
                <a:solidFill>
                  <a:schemeClr val="accent2">
                    <a:lumMod val="75000"/>
                  </a:schemeClr>
                </a:solidFill>
              </a:rPr>
              <a:t>换路</a:t>
            </a:r>
            <a:r>
              <a:rPr lang="zh-CN" altLang="en-US" dirty="0" smtClean="0">
                <a:solidFill>
                  <a:schemeClr val="accent2">
                    <a:lumMod val="75000"/>
                  </a:schemeClr>
                </a:solidFill>
              </a:rPr>
              <a:t>后的</a:t>
            </a:r>
            <a:r>
              <a:rPr lang="zh-CN" altLang="en-US" dirty="0">
                <a:solidFill>
                  <a:schemeClr val="accent2">
                    <a:lumMod val="75000"/>
                  </a:schemeClr>
                </a:solidFill>
              </a:rPr>
              <a:t>戴维宁</a:t>
            </a:r>
            <a:r>
              <a:rPr lang="zh-CN" altLang="en-US" dirty="0" smtClean="0">
                <a:solidFill>
                  <a:schemeClr val="accent2">
                    <a:lumMod val="75000"/>
                  </a:schemeClr>
                </a:solidFill>
              </a:rPr>
              <a:t>等效，</a:t>
            </a:r>
            <a:r>
              <a:rPr lang="zh-CN" altLang="en-US" dirty="0">
                <a:solidFill>
                  <a:schemeClr val="accent2">
                    <a:lumMod val="75000"/>
                  </a:schemeClr>
                </a:solidFill>
              </a:rPr>
              <a:t>其中开路电压 </a:t>
            </a:r>
            <a:r>
              <a:rPr lang="en-US" altLang="zh-CN" dirty="0" err="1" smtClean="0">
                <a:solidFill>
                  <a:schemeClr val="accent2">
                    <a:lumMod val="75000"/>
                  </a:schemeClr>
                </a:solidFill>
              </a:rPr>
              <a:t>Uoc</a:t>
            </a:r>
            <a:r>
              <a:rPr lang="zh-CN" altLang="en-US" dirty="0" smtClean="0">
                <a:solidFill>
                  <a:schemeClr val="accent2">
                    <a:lumMod val="75000"/>
                  </a:schemeClr>
                </a:solidFill>
              </a:rPr>
              <a:t>和</a:t>
            </a:r>
            <a:r>
              <a:rPr lang="zh-CN" altLang="en-US" dirty="0">
                <a:solidFill>
                  <a:schemeClr val="accent2">
                    <a:lumMod val="75000"/>
                  </a:schemeClr>
                </a:solidFill>
              </a:rPr>
              <a:t>等效电阻 </a:t>
            </a:r>
            <a:r>
              <a:rPr lang="en-US" altLang="zh-CN" dirty="0" err="1" smtClean="0">
                <a:solidFill>
                  <a:schemeClr val="accent2">
                    <a:lumMod val="75000"/>
                  </a:schemeClr>
                </a:solidFill>
              </a:rPr>
              <a:t>Req</a:t>
            </a:r>
            <a:r>
              <a:rPr lang="zh-CN" altLang="en-US" dirty="0" smtClean="0">
                <a:solidFill>
                  <a:schemeClr val="accent2">
                    <a:lumMod val="75000"/>
                  </a:schemeClr>
                </a:solidFill>
              </a:rPr>
              <a:t>分别</a:t>
            </a:r>
            <a:r>
              <a:rPr lang="zh-CN" altLang="en-US" dirty="0">
                <a:solidFill>
                  <a:schemeClr val="accent2">
                    <a:lumMod val="75000"/>
                  </a:schemeClr>
                </a:solidFill>
              </a:rPr>
              <a:t>为</a:t>
            </a:r>
          </a:p>
        </p:txBody>
      </p:sp>
      <p:sp>
        <p:nvSpPr>
          <p:cNvPr id="8"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3055651324"/>
              </p:ext>
            </p:extLst>
          </p:nvPr>
        </p:nvGraphicFramePr>
        <p:xfrm>
          <a:off x="4494083" y="4404880"/>
          <a:ext cx="4443823" cy="464280"/>
        </p:xfrm>
        <a:graphic>
          <a:graphicData uri="http://schemas.openxmlformats.org/presentationml/2006/ole">
            <mc:AlternateContent xmlns:mc="http://schemas.openxmlformats.org/markup-compatibility/2006">
              <mc:Choice xmlns:v="urn:schemas-microsoft-com:vml" Requires="v">
                <p:oleObj spid="_x0000_s103491" name="Equation" r:id="rId7" imgW="1916868" imgH="203112" progId="Equation.DSMT4">
                  <p:embed/>
                </p:oleObj>
              </mc:Choice>
              <mc:Fallback>
                <p:oleObj name="Equation" r:id="rId7" imgW="1916868" imgH="203112" progId="Equation.DSMT4">
                  <p:embed/>
                  <p:pic>
                    <p:nvPicPr>
                      <p:cNvPr id="0" name="Picture 130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4083" y="4404880"/>
                        <a:ext cx="4443823" cy="464280"/>
                      </a:xfrm>
                      <a:prstGeom prst="rect">
                        <a:avLst/>
                      </a:prstGeom>
                      <a:noFill/>
                    </p:spPr>
                  </p:pic>
                </p:oleObj>
              </mc:Fallback>
            </mc:AlternateContent>
          </a:graphicData>
        </a:graphic>
      </p:graphicFrame>
      <p:sp>
        <p:nvSpPr>
          <p:cNvPr id="10"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112908580"/>
              </p:ext>
            </p:extLst>
          </p:nvPr>
        </p:nvGraphicFramePr>
        <p:xfrm>
          <a:off x="4535996" y="5013176"/>
          <a:ext cx="2542196" cy="504056"/>
        </p:xfrm>
        <a:graphic>
          <a:graphicData uri="http://schemas.openxmlformats.org/presentationml/2006/ole">
            <mc:AlternateContent xmlns:mc="http://schemas.openxmlformats.org/markup-compatibility/2006">
              <mc:Choice xmlns:v="urn:schemas-microsoft-com:vml" Requires="v">
                <p:oleObj spid="_x0000_s103492" name="Equation" r:id="rId9" imgW="1104421" imgH="215806" progId="Equation.DSMT4">
                  <p:embed/>
                </p:oleObj>
              </mc:Choice>
              <mc:Fallback>
                <p:oleObj name="Equation" r:id="rId9" imgW="1104421" imgH="215806" progId="Equation.DSMT4">
                  <p:embed/>
                  <p:pic>
                    <p:nvPicPr>
                      <p:cNvPr id="0" name="Picture 130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35996" y="5013176"/>
                        <a:ext cx="2542196" cy="504056"/>
                      </a:xfrm>
                      <a:prstGeom prst="rect">
                        <a:avLst/>
                      </a:prstGeom>
                      <a:noFill/>
                    </p:spPr>
                  </p:pic>
                </p:oleObj>
              </mc:Fallback>
            </mc:AlternateContent>
          </a:graphicData>
        </a:graphic>
      </p:graphicFrame>
      <p:pic>
        <p:nvPicPr>
          <p:cNvPr id="103435" name="Picture 11"/>
          <p:cNvPicPr>
            <a:picLocks noChangeAspect="1" noChangeArrowheads="1"/>
          </p:cNvPicPr>
          <p:nvPr/>
        </p:nvPicPr>
        <p:blipFill rotWithShape="1">
          <a:blip r:embed="rId11">
            <a:grayscl/>
            <a:lum bright="-20000" contrast="40000"/>
            <a:extLst>
              <a:ext uri="{28A0092B-C50C-407E-A947-70E740481C1C}">
                <a14:useLocalDpi xmlns:a14="http://schemas.microsoft.com/office/drawing/2010/main" val="0"/>
              </a:ext>
            </a:extLst>
          </a:blip>
          <a:srcRect l="3957" r="10150" b="6850"/>
          <a:stretch/>
        </p:blipFill>
        <p:spPr bwMode="auto">
          <a:xfrm>
            <a:off x="179512" y="4069995"/>
            <a:ext cx="3918857" cy="2448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3592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4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34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323528" y="1109935"/>
            <a:ext cx="2262158" cy="461665"/>
          </a:xfrm>
          <a:prstGeom prst="rect">
            <a:avLst/>
          </a:prstGeom>
        </p:spPr>
        <p:txBody>
          <a:bodyPr wrap="none">
            <a:spAutoFit/>
          </a:bodyPr>
          <a:lstStyle/>
          <a:p>
            <a:r>
              <a:rPr lang="zh-CN" altLang="en-US" dirty="0">
                <a:solidFill>
                  <a:schemeClr val="accent2">
                    <a:lumMod val="75000"/>
                  </a:schemeClr>
                </a:solidFill>
              </a:rPr>
              <a:t>（</a:t>
            </a:r>
            <a:r>
              <a:rPr lang="en-US" altLang="zh-CN" dirty="0">
                <a:solidFill>
                  <a:schemeClr val="accent2">
                    <a:lumMod val="75000"/>
                  </a:schemeClr>
                </a:solidFill>
              </a:rPr>
              <a:t>3</a:t>
            </a:r>
            <a:r>
              <a:rPr lang="zh-CN" altLang="en-US" dirty="0">
                <a:solidFill>
                  <a:schemeClr val="accent2">
                    <a:lumMod val="75000"/>
                  </a:schemeClr>
                </a:solidFill>
              </a:rPr>
              <a:t>）求稳态值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855175398"/>
              </p:ext>
            </p:extLst>
          </p:nvPr>
        </p:nvGraphicFramePr>
        <p:xfrm>
          <a:off x="1457694" y="1831416"/>
          <a:ext cx="3278077" cy="949512"/>
        </p:xfrm>
        <a:graphic>
          <a:graphicData uri="http://schemas.openxmlformats.org/presentationml/2006/ole">
            <mc:AlternateContent xmlns:mc="http://schemas.openxmlformats.org/markup-compatibility/2006">
              <mc:Choice xmlns:v="urn:schemas-microsoft-com:vml" Requires="v">
                <p:oleObj spid="_x0000_s107599" name="Equation" r:id="rId3" imgW="1383699" imgH="406224" progId="Equation.DSMT4">
                  <p:embed/>
                </p:oleObj>
              </mc:Choice>
              <mc:Fallback>
                <p:oleObj name="Equation" r:id="rId3" imgW="1383699" imgH="406224" progId="Equation.DSMT4">
                  <p:embed/>
                  <p:pic>
                    <p:nvPicPr>
                      <p:cNvPr id="0" name="Picture 13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7694" y="1831416"/>
                        <a:ext cx="3278077" cy="949512"/>
                      </a:xfrm>
                      <a:prstGeom prst="rect">
                        <a:avLst/>
                      </a:prstGeom>
                      <a:noFill/>
                    </p:spPr>
                  </p:pic>
                </p:oleObj>
              </mc:Fallback>
            </mc:AlternateContent>
          </a:graphicData>
        </a:graphic>
      </p:graphicFrame>
      <p:sp>
        <p:nvSpPr>
          <p:cNvPr id="6" name="矩形 5"/>
          <p:cNvSpPr/>
          <p:nvPr/>
        </p:nvSpPr>
        <p:spPr>
          <a:xfrm>
            <a:off x="554360" y="2492896"/>
            <a:ext cx="2236510" cy="830997"/>
          </a:xfrm>
          <a:prstGeom prst="rect">
            <a:avLst/>
          </a:prstGeom>
        </p:spPr>
        <p:txBody>
          <a:bodyPr wrap="none">
            <a:spAutoFit/>
          </a:bodyPr>
          <a:lstStyle/>
          <a:p>
            <a:r>
              <a:rPr lang="en-US" altLang="zh-CN" dirty="0" smtClean="0">
                <a:solidFill>
                  <a:schemeClr val="accent2">
                    <a:lumMod val="75000"/>
                  </a:schemeClr>
                </a:solidFill>
              </a:rPr>
              <a:t/>
            </a:r>
            <a:br>
              <a:rPr lang="en-US" altLang="zh-CN" dirty="0" smtClean="0">
                <a:solidFill>
                  <a:schemeClr val="accent2">
                    <a:lumMod val="75000"/>
                  </a:schemeClr>
                </a:solidFill>
              </a:rPr>
            </a:br>
            <a:r>
              <a:rPr lang="en-US" altLang="zh-CN" dirty="0" smtClean="0">
                <a:solidFill>
                  <a:schemeClr val="accent2">
                    <a:lumMod val="75000"/>
                  </a:schemeClr>
                </a:solidFill>
              </a:rPr>
              <a:t>(4) </a:t>
            </a:r>
            <a:r>
              <a:rPr lang="zh-CN" altLang="en-US" dirty="0" smtClean="0">
                <a:solidFill>
                  <a:schemeClr val="accent2">
                    <a:lumMod val="75000"/>
                  </a:schemeClr>
                </a:solidFill>
              </a:rPr>
              <a:t>求</a:t>
            </a:r>
            <a:r>
              <a:rPr lang="zh-CN" altLang="en-US" dirty="0">
                <a:solidFill>
                  <a:schemeClr val="accent2">
                    <a:lumMod val="75000"/>
                  </a:schemeClr>
                </a:solidFill>
              </a:rPr>
              <a:t>时间常数 </a:t>
            </a:r>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264602553"/>
              </p:ext>
            </p:extLst>
          </p:nvPr>
        </p:nvGraphicFramePr>
        <p:xfrm>
          <a:off x="1667004" y="3308500"/>
          <a:ext cx="2379065" cy="768621"/>
        </p:xfrm>
        <a:graphic>
          <a:graphicData uri="http://schemas.openxmlformats.org/presentationml/2006/ole">
            <mc:AlternateContent xmlns:mc="http://schemas.openxmlformats.org/markup-compatibility/2006">
              <mc:Choice xmlns:v="urn:schemas-microsoft-com:vml" Requires="v">
                <p:oleObj spid="_x0000_s107600" name="Equation" r:id="rId5" imgW="1244060" imgH="406224" progId="Equation.DSMT4">
                  <p:embed/>
                </p:oleObj>
              </mc:Choice>
              <mc:Fallback>
                <p:oleObj name="Equation" r:id="rId5" imgW="1244060" imgH="406224" progId="Equation.DSMT4">
                  <p:embed/>
                  <p:pic>
                    <p:nvPicPr>
                      <p:cNvPr id="0" name="Picture 13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7004" y="3308500"/>
                        <a:ext cx="2379065" cy="768621"/>
                      </a:xfrm>
                      <a:prstGeom prst="rect">
                        <a:avLst/>
                      </a:prstGeom>
                      <a:noFill/>
                    </p:spPr>
                  </p:pic>
                </p:oleObj>
              </mc:Fallback>
            </mc:AlternateContent>
          </a:graphicData>
        </a:graphic>
      </p:graphicFrame>
      <p:sp>
        <p:nvSpPr>
          <p:cNvPr id="9" name="矩形 8"/>
          <p:cNvSpPr/>
          <p:nvPr/>
        </p:nvSpPr>
        <p:spPr>
          <a:xfrm>
            <a:off x="381585" y="4015634"/>
            <a:ext cx="3724096" cy="461665"/>
          </a:xfrm>
          <a:prstGeom prst="rect">
            <a:avLst/>
          </a:prstGeom>
        </p:spPr>
        <p:txBody>
          <a:bodyPr wrap="none">
            <a:spAutoFit/>
          </a:bodyPr>
          <a:lstStyle/>
          <a:p>
            <a:r>
              <a:rPr lang="zh-CN" altLang="en-US" dirty="0">
                <a:solidFill>
                  <a:schemeClr val="accent2">
                    <a:lumMod val="75000"/>
                  </a:schemeClr>
                </a:solidFill>
              </a:rPr>
              <a:t>（</a:t>
            </a:r>
            <a:r>
              <a:rPr lang="en-US" altLang="zh-CN" dirty="0">
                <a:solidFill>
                  <a:schemeClr val="accent2">
                    <a:lumMod val="75000"/>
                  </a:schemeClr>
                </a:solidFill>
              </a:rPr>
              <a:t>5</a:t>
            </a:r>
            <a:r>
              <a:rPr lang="zh-CN" altLang="en-US" dirty="0">
                <a:solidFill>
                  <a:schemeClr val="accent2">
                    <a:lumMod val="75000"/>
                  </a:schemeClr>
                </a:solidFill>
              </a:rPr>
              <a:t>）应用三要素公式，有</a:t>
            </a:r>
          </a:p>
        </p:txBody>
      </p:sp>
      <p:sp>
        <p:nvSpPr>
          <p:cNvPr id="1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704564171"/>
              </p:ext>
            </p:extLst>
          </p:nvPr>
        </p:nvGraphicFramePr>
        <p:xfrm>
          <a:off x="971600" y="4477299"/>
          <a:ext cx="6885765" cy="648072"/>
        </p:xfrm>
        <a:graphic>
          <a:graphicData uri="http://schemas.openxmlformats.org/presentationml/2006/ole">
            <mc:AlternateContent xmlns:mc="http://schemas.openxmlformats.org/markup-compatibility/2006">
              <mc:Choice xmlns:v="urn:schemas-microsoft-com:vml" Requires="v">
                <p:oleObj spid="_x0000_s107601" name="Equation" r:id="rId7" imgW="3238500" imgH="304800" progId="Equation.DSMT4">
                  <p:embed/>
                </p:oleObj>
              </mc:Choice>
              <mc:Fallback>
                <p:oleObj name="Equation" r:id="rId7" imgW="3238500" imgH="304800" progId="Equation.DSMT4">
                  <p:embed/>
                  <p:pic>
                    <p:nvPicPr>
                      <p:cNvPr id="0" name="Picture 13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600" y="4477299"/>
                        <a:ext cx="6885765" cy="648072"/>
                      </a:xfrm>
                      <a:prstGeom prst="rect">
                        <a:avLst/>
                      </a:prstGeom>
                      <a:noFill/>
                    </p:spPr>
                  </p:pic>
                </p:oleObj>
              </mc:Fallback>
            </mc:AlternateContent>
          </a:graphicData>
        </a:graphic>
      </p:graphicFrame>
      <p:sp>
        <p:nvSpPr>
          <p:cNvPr id="12"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1803468116"/>
              </p:ext>
            </p:extLst>
          </p:nvPr>
        </p:nvGraphicFramePr>
        <p:xfrm>
          <a:off x="899592" y="5229200"/>
          <a:ext cx="6928337" cy="720080"/>
        </p:xfrm>
        <a:graphic>
          <a:graphicData uri="http://schemas.openxmlformats.org/presentationml/2006/ole">
            <mc:AlternateContent xmlns:mc="http://schemas.openxmlformats.org/markup-compatibility/2006">
              <mc:Choice xmlns:v="urn:schemas-microsoft-com:vml" Requires="v">
                <p:oleObj spid="_x0000_s107602" name="Equation" r:id="rId9" imgW="3390900" imgH="355600" progId="Equation.DSMT4">
                  <p:embed/>
                </p:oleObj>
              </mc:Choice>
              <mc:Fallback>
                <p:oleObj name="Equation" r:id="rId9" imgW="3390900" imgH="355600" progId="Equation.DSMT4">
                  <p:embed/>
                  <p:pic>
                    <p:nvPicPr>
                      <p:cNvPr id="0" name="Picture 13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592" y="5229200"/>
                        <a:ext cx="6928337" cy="720080"/>
                      </a:xfrm>
                      <a:prstGeom prst="rect">
                        <a:avLst/>
                      </a:prstGeom>
                      <a:noFill/>
                    </p:spPr>
                  </p:pic>
                </p:oleObj>
              </mc:Fallback>
            </mc:AlternateContent>
          </a:graphicData>
        </a:graphic>
      </p:graphicFrame>
      <p:pic>
        <p:nvPicPr>
          <p:cNvPr id="107530"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20072" y="1340768"/>
            <a:ext cx="2808312" cy="2589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9265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5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3.5.3 </a:t>
            </a:r>
            <a:r>
              <a:rPr lang="zh-CN" altLang="en-US" dirty="0"/>
              <a:t>一阶动态电路的三要素法</a:t>
            </a:r>
          </a:p>
        </p:txBody>
      </p:sp>
      <p:sp>
        <p:nvSpPr>
          <p:cNvPr id="3" name="矩形 2"/>
          <p:cNvSpPr/>
          <p:nvPr/>
        </p:nvSpPr>
        <p:spPr>
          <a:xfrm>
            <a:off x="323528" y="1052736"/>
            <a:ext cx="8640960" cy="830997"/>
          </a:xfrm>
          <a:prstGeom prst="rect">
            <a:avLst/>
          </a:prstGeom>
        </p:spPr>
        <p:txBody>
          <a:bodyPr wrap="square">
            <a:spAutoFit/>
          </a:bodyPr>
          <a:lstStyle/>
          <a:p>
            <a:r>
              <a:rPr lang="zh-CN" altLang="en-US" dirty="0"/>
              <a:t>例</a:t>
            </a:r>
            <a:r>
              <a:rPr lang="en-US" altLang="zh-CN" dirty="0"/>
              <a:t>3-12  </a:t>
            </a:r>
            <a:r>
              <a:rPr lang="zh-CN" altLang="en-US" dirty="0"/>
              <a:t>图</a:t>
            </a:r>
            <a:r>
              <a:rPr lang="en-US" altLang="zh-CN" dirty="0"/>
              <a:t>5-25</a:t>
            </a:r>
            <a:r>
              <a:rPr lang="zh-CN" altLang="en-US" dirty="0"/>
              <a:t>所示电路，开关 和 均断开时已达稳态， 时开关 闭合， 时开关 闭合。求 </a:t>
            </a:r>
            <a:r>
              <a:rPr lang="en-US" altLang="zh-CN" i="1" dirty="0" err="1" smtClean="0"/>
              <a:t>i</a:t>
            </a:r>
            <a:r>
              <a:rPr lang="en-US" altLang="zh-CN" baseline="-25000" dirty="0" err="1" smtClean="0"/>
              <a:t>L</a:t>
            </a:r>
            <a:r>
              <a:rPr lang="zh-CN" altLang="en-US" dirty="0" smtClean="0"/>
              <a:t>。</a:t>
            </a:r>
            <a:endParaRPr lang="zh-CN" altLang="en-US" dirty="0"/>
          </a:p>
        </p:txBody>
      </p:sp>
      <p:sp>
        <p:nvSpPr>
          <p:cNvPr id="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2509589455"/>
              </p:ext>
            </p:extLst>
          </p:nvPr>
        </p:nvGraphicFramePr>
        <p:xfrm>
          <a:off x="0" y="1700808"/>
          <a:ext cx="5443552" cy="2760111"/>
        </p:xfrm>
        <a:graphic>
          <a:graphicData uri="http://schemas.openxmlformats.org/presentationml/2006/ole">
            <mc:AlternateContent xmlns:mc="http://schemas.openxmlformats.org/markup-compatibility/2006">
              <mc:Choice xmlns:v="urn:schemas-microsoft-com:vml" Requires="v">
                <p:oleObj spid="_x0000_s108656" r:id="rId3" imgW="2026717" imgH="1030630" progId="Visio.Drawing.11">
                  <p:embed/>
                </p:oleObj>
              </mc:Choice>
              <mc:Fallback>
                <p:oleObj r:id="rId3" imgW="2026717" imgH="1030630" progId="Visio.Drawing.11">
                  <p:embed/>
                  <p:pic>
                    <p:nvPicPr>
                      <p:cNvPr id="0" name="Picture 13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00808"/>
                        <a:ext cx="5443552" cy="2760111"/>
                      </a:xfrm>
                      <a:prstGeom prst="rect">
                        <a:avLst/>
                      </a:prstGeom>
                      <a:noFill/>
                    </p:spPr>
                  </p:pic>
                </p:oleObj>
              </mc:Fallback>
            </mc:AlternateContent>
          </a:graphicData>
        </a:graphic>
      </p:graphicFrame>
      <p:sp>
        <p:nvSpPr>
          <p:cNvPr id="6" name="矩形 5"/>
          <p:cNvSpPr/>
          <p:nvPr/>
        </p:nvSpPr>
        <p:spPr>
          <a:xfrm>
            <a:off x="5508104" y="1883733"/>
            <a:ext cx="3635896" cy="830997"/>
          </a:xfrm>
          <a:prstGeom prst="rect">
            <a:avLst/>
          </a:prstGeom>
        </p:spPr>
        <p:txBody>
          <a:bodyPr wrap="square">
            <a:spAutoFit/>
          </a:bodyPr>
          <a:lstStyle/>
          <a:p>
            <a:r>
              <a:rPr lang="zh-CN" altLang="en-US" dirty="0">
                <a:solidFill>
                  <a:schemeClr val="accent2">
                    <a:lumMod val="75000"/>
                  </a:schemeClr>
                </a:solidFill>
              </a:rPr>
              <a:t>解：由于有两次换路，因此电路有两个过渡过程。</a:t>
            </a:r>
          </a:p>
        </p:txBody>
      </p:sp>
      <p:sp>
        <p:nvSpPr>
          <p:cNvPr id="7"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203093948"/>
              </p:ext>
            </p:extLst>
          </p:nvPr>
        </p:nvGraphicFramePr>
        <p:xfrm>
          <a:off x="6156176" y="2821380"/>
          <a:ext cx="1500168" cy="360040"/>
        </p:xfrm>
        <a:graphic>
          <a:graphicData uri="http://schemas.openxmlformats.org/presentationml/2006/ole">
            <mc:AlternateContent xmlns:mc="http://schemas.openxmlformats.org/markup-compatibility/2006">
              <mc:Choice xmlns:v="urn:schemas-microsoft-com:vml" Requires="v">
                <p:oleObj spid="_x0000_s108657" name="Equation" r:id="rId5" imgW="710891" imgH="165028" progId="Equation.DSMT4">
                  <p:embed/>
                </p:oleObj>
              </mc:Choice>
              <mc:Fallback>
                <p:oleObj name="Equation" r:id="rId5" imgW="710891" imgH="165028" progId="Equation.DSMT4">
                  <p:embed/>
                  <p:pic>
                    <p:nvPicPr>
                      <p:cNvPr id="0" name="Picture 13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176" y="2821380"/>
                        <a:ext cx="1500168" cy="360040"/>
                      </a:xfrm>
                      <a:prstGeom prst="rect">
                        <a:avLst/>
                      </a:prstGeom>
                      <a:noFill/>
                    </p:spPr>
                  </p:pic>
                </p:oleObj>
              </mc:Fallback>
            </mc:AlternateContent>
          </a:graphicData>
        </a:graphic>
      </p:graphicFrame>
      <p:sp>
        <p:nvSpPr>
          <p:cNvPr id="9" name="矩形 8"/>
          <p:cNvSpPr/>
          <p:nvPr/>
        </p:nvSpPr>
        <p:spPr>
          <a:xfrm>
            <a:off x="5493026" y="2719755"/>
            <a:ext cx="441146" cy="461665"/>
          </a:xfrm>
          <a:prstGeom prst="rect">
            <a:avLst/>
          </a:prstGeom>
        </p:spPr>
        <p:txBody>
          <a:bodyPr wrap="none">
            <a:spAutoFit/>
          </a:bodyPr>
          <a:lstStyle/>
          <a:p>
            <a:r>
              <a:rPr lang="en-US" altLang="zh-CN" dirty="0" smtClean="0">
                <a:solidFill>
                  <a:schemeClr val="accent2">
                    <a:lumMod val="75000"/>
                  </a:schemeClr>
                </a:solidFill>
              </a:rPr>
              <a:t>1)</a:t>
            </a:r>
            <a:endParaRPr lang="zh-CN" altLang="en-US" dirty="0"/>
          </a:p>
        </p:txBody>
      </p:sp>
      <p:sp>
        <p:nvSpPr>
          <p:cNvPr id="10" name="Rectangle 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1275650882"/>
              </p:ext>
            </p:extLst>
          </p:nvPr>
        </p:nvGraphicFramePr>
        <p:xfrm>
          <a:off x="5934172" y="3181420"/>
          <a:ext cx="2362173" cy="463604"/>
        </p:xfrm>
        <a:graphic>
          <a:graphicData uri="http://schemas.openxmlformats.org/presentationml/2006/ole">
            <mc:AlternateContent xmlns:mc="http://schemas.openxmlformats.org/markup-compatibility/2006">
              <mc:Choice xmlns:v="urn:schemas-microsoft-com:vml" Requires="v">
                <p:oleObj spid="_x0000_s108658" name="Equation" r:id="rId7" imgW="1016000" imgH="203200" progId="Equation.DSMT4">
                  <p:embed/>
                </p:oleObj>
              </mc:Choice>
              <mc:Fallback>
                <p:oleObj name="Equation" r:id="rId7" imgW="1016000" imgH="203200" progId="Equation.DSMT4">
                  <p:embed/>
                  <p:pic>
                    <p:nvPicPr>
                      <p:cNvPr id="0" name="Picture 13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4172" y="3181420"/>
                        <a:ext cx="2362173" cy="463604"/>
                      </a:xfrm>
                      <a:prstGeom prst="rect">
                        <a:avLst/>
                      </a:prstGeom>
                      <a:noFill/>
                    </p:spPr>
                  </p:pic>
                </p:oleObj>
              </mc:Fallback>
            </mc:AlternateContent>
          </a:graphicData>
        </a:graphic>
      </p:graphicFrame>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3" name="对象 12"/>
          <p:cNvGraphicFramePr>
            <a:graphicFrameLocks noChangeAspect="1"/>
          </p:cNvGraphicFramePr>
          <p:nvPr>
            <p:extLst>
              <p:ext uri="{D42A27DB-BD31-4B8C-83A1-F6EECF244321}">
                <p14:modId xmlns:p14="http://schemas.microsoft.com/office/powerpoint/2010/main" val="2998777485"/>
              </p:ext>
            </p:extLst>
          </p:nvPr>
        </p:nvGraphicFramePr>
        <p:xfrm>
          <a:off x="5493026" y="3861048"/>
          <a:ext cx="3006334" cy="720080"/>
        </p:xfrm>
        <a:graphic>
          <a:graphicData uri="http://schemas.openxmlformats.org/presentationml/2006/ole">
            <mc:AlternateContent xmlns:mc="http://schemas.openxmlformats.org/markup-compatibility/2006">
              <mc:Choice xmlns:v="urn:schemas-microsoft-com:vml" Requires="v">
                <p:oleObj spid="_x0000_s108659" name="Equation" r:id="rId9" imgW="1587500" imgH="381000" progId="Equation.DSMT4">
                  <p:embed/>
                </p:oleObj>
              </mc:Choice>
              <mc:Fallback>
                <p:oleObj name="Equation" r:id="rId9" imgW="1587500" imgH="381000" progId="Equation.DSMT4">
                  <p:embed/>
                  <p:pic>
                    <p:nvPicPr>
                      <p:cNvPr id="0" name="Picture 13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93026" y="3861048"/>
                        <a:ext cx="3006334" cy="720080"/>
                      </a:xfrm>
                      <a:prstGeom prst="rect">
                        <a:avLst/>
                      </a:prstGeom>
                      <a:noFill/>
                    </p:spPr>
                  </p:pic>
                </p:oleObj>
              </mc:Fallback>
            </mc:AlternateContent>
          </a:graphicData>
        </a:graphic>
      </p:graphicFrame>
      <p:sp>
        <p:nvSpPr>
          <p:cNvPr id="14" name="Rectangle 1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85500193"/>
              </p:ext>
            </p:extLst>
          </p:nvPr>
        </p:nvGraphicFramePr>
        <p:xfrm>
          <a:off x="971600" y="4653136"/>
          <a:ext cx="5305808" cy="1136959"/>
        </p:xfrm>
        <a:graphic>
          <a:graphicData uri="http://schemas.openxmlformats.org/presentationml/2006/ole">
            <mc:AlternateContent xmlns:mc="http://schemas.openxmlformats.org/markup-compatibility/2006">
              <mc:Choice xmlns:v="urn:schemas-microsoft-com:vml" Requires="v">
                <p:oleObj spid="_x0000_s108660" name="Equation" r:id="rId11" imgW="2400300" imgH="520700" progId="Equation.DSMT4">
                  <p:embed/>
                </p:oleObj>
              </mc:Choice>
              <mc:Fallback>
                <p:oleObj name="Equation" r:id="rId11" imgW="2400300" imgH="520700" progId="Equation.DSMT4">
                  <p:embed/>
                  <p:pic>
                    <p:nvPicPr>
                      <p:cNvPr id="0" name="Picture 13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71600" y="4653136"/>
                        <a:ext cx="5305808" cy="1136959"/>
                      </a:xfrm>
                      <a:prstGeom prst="rect">
                        <a:avLst/>
                      </a:prstGeom>
                      <a:noFill/>
                    </p:spPr>
                  </p:pic>
                </p:oleObj>
              </mc:Fallback>
            </mc:AlternateContent>
          </a:graphicData>
        </a:graphic>
      </p:graphicFrame>
      <p:sp>
        <p:nvSpPr>
          <p:cNvPr id="16" name="Rectangle 1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7" name="对象 16"/>
          <p:cNvGraphicFramePr>
            <a:graphicFrameLocks noChangeAspect="1"/>
          </p:cNvGraphicFramePr>
          <p:nvPr>
            <p:extLst>
              <p:ext uri="{D42A27DB-BD31-4B8C-83A1-F6EECF244321}">
                <p14:modId xmlns:p14="http://schemas.microsoft.com/office/powerpoint/2010/main" val="2112778580"/>
              </p:ext>
            </p:extLst>
          </p:nvPr>
        </p:nvGraphicFramePr>
        <p:xfrm>
          <a:off x="971599" y="5661248"/>
          <a:ext cx="6683243" cy="648072"/>
        </p:xfrm>
        <a:graphic>
          <a:graphicData uri="http://schemas.openxmlformats.org/presentationml/2006/ole">
            <mc:AlternateContent xmlns:mc="http://schemas.openxmlformats.org/markup-compatibility/2006">
              <mc:Choice xmlns:v="urn:schemas-microsoft-com:vml" Requires="v">
                <p:oleObj spid="_x0000_s108661" name="Equation" r:id="rId13" imgW="3136900" imgH="304800" progId="Equation.DSMT4">
                  <p:embed/>
                </p:oleObj>
              </mc:Choice>
              <mc:Fallback>
                <p:oleObj name="Equation" r:id="rId13" imgW="3136900" imgH="304800" progId="Equation.DSMT4">
                  <p:embed/>
                  <p:pic>
                    <p:nvPicPr>
                      <p:cNvPr id="0" name="Picture 13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71599" y="5661248"/>
                        <a:ext cx="6683243" cy="648072"/>
                      </a:xfrm>
                      <a:prstGeom prst="rect">
                        <a:avLst/>
                      </a:prstGeom>
                      <a:noFill/>
                    </p:spPr>
                  </p:pic>
                </p:oleObj>
              </mc:Fallback>
            </mc:AlternateContent>
          </a:graphicData>
        </a:graphic>
      </p:graphicFrame>
    </p:spTree>
    <p:extLst>
      <p:ext uri="{BB962C8B-B14F-4D97-AF65-F5344CB8AC3E}">
        <p14:creationId xmlns:p14="http://schemas.microsoft.com/office/powerpoint/2010/main" val="3951831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3.5.3 </a:t>
            </a:r>
            <a:r>
              <a:rPr lang="zh-CN" altLang="en-US" dirty="0"/>
              <a:t>一阶动态电路的三要素法</a:t>
            </a:r>
          </a:p>
        </p:txBody>
      </p:sp>
      <p:sp>
        <p:nvSpPr>
          <p:cNvPr id="6" name="矩形 5"/>
          <p:cNvSpPr/>
          <p:nvPr/>
        </p:nvSpPr>
        <p:spPr>
          <a:xfrm>
            <a:off x="-180528" y="1196751"/>
            <a:ext cx="1031051" cy="461665"/>
          </a:xfrm>
          <a:prstGeom prst="rect">
            <a:avLst/>
          </a:prstGeom>
        </p:spPr>
        <p:txBody>
          <a:bodyPr wrap="none">
            <a:spAutoFit/>
          </a:bodyPr>
          <a:lstStyle/>
          <a:p>
            <a:r>
              <a:rPr lang="zh-CN" altLang="en-US" dirty="0"/>
              <a:t>（</a:t>
            </a:r>
            <a:r>
              <a:rPr lang="en-US" altLang="zh-CN" dirty="0"/>
              <a:t>2</a:t>
            </a:r>
            <a:r>
              <a:rPr lang="zh-CN" altLang="en-US" dirty="0"/>
              <a:t>） </a:t>
            </a:r>
          </a:p>
        </p:txBody>
      </p:sp>
      <p:sp>
        <p:nvSpPr>
          <p:cNvPr id="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4068682975"/>
              </p:ext>
            </p:extLst>
          </p:nvPr>
        </p:nvGraphicFramePr>
        <p:xfrm>
          <a:off x="539552" y="1216450"/>
          <a:ext cx="1224136" cy="449682"/>
        </p:xfrm>
        <a:graphic>
          <a:graphicData uri="http://schemas.openxmlformats.org/presentationml/2006/ole">
            <mc:AlternateContent xmlns:mc="http://schemas.openxmlformats.org/markup-compatibility/2006">
              <mc:Choice xmlns:v="urn:schemas-microsoft-com:vml" Requires="v">
                <p:oleObj spid="_x0000_s109668" name="Equation" r:id="rId3" imgW="469696" imgH="165028" progId="Equation.DSMT4">
                  <p:embed/>
                </p:oleObj>
              </mc:Choice>
              <mc:Fallback>
                <p:oleObj name="Equation" r:id="rId3" imgW="469696" imgH="165028" progId="Equation.DSMT4">
                  <p:embed/>
                  <p:pic>
                    <p:nvPicPr>
                      <p:cNvPr id="0" name="Picture 13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216450"/>
                        <a:ext cx="1224136" cy="449682"/>
                      </a:xfrm>
                      <a:prstGeom prst="rect">
                        <a:avLst/>
                      </a:prstGeom>
                      <a:noFill/>
                    </p:spPr>
                  </p:pic>
                </p:oleObj>
              </mc:Fallback>
            </mc:AlternateContent>
          </a:graphicData>
        </a:graphic>
      </p:graphicFrame>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85407499"/>
              </p:ext>
            </p:extLst>
          </p:nvPr>
        </p:nvGraphicFramePr>
        <p:xfrm>
          <a:off x="277813" y="1735138"/>
          <a:ext cx="4124325" cy="533400"/>
        </p:xfrm>
        <a:graphic>
          <a:graphicData uri="http://schemas.openxmlformats.org/presentationml/2006/ole">
            <mc:AlternateContent xmlns:mc="http://schemas.openxmlformats.org/markup-compatibility/2006">
              <mc:Choice xmlns:v="urn:schemas-microsoft-com:vml" Requires="v">
                <p:oleObj spid="_x0000_s109669" name="Equation" r:id="rId5" imgW="1701720" imgH="215640" progId="Equation.DSMT4">
                  <p:embed/>
                </p:oleObj>
              </mc:Choice>
              <mc:Fallback>
                <p:oleObj name="Equation" r:id="rId5" imgW="1701720" imgH="215640" progId="Equation.DSMT4">
                  <p:embed/>
                  <p:pic>
                    <p:nvPicPr>
                      <p:cNvPr id="0" name="Picture 1329"/>
                      <p:cNvPicPr>
                        <a:picLocks noChangeAspect="1" noChangeArrowheads="1"/>
                      </p:cNvPicPr>
                      <p:nvPr/>
                    </p:nvPicPr>
                    <p:blipFill>
                      <a:blip r:embed="rId6"/>
                      <a:srcRect/>
                      <a:stretch>
                        <a:fillRect/>
                      </a:stretch>
                    </p:blipFill>
                    <p:spPr bwMode="auto">
                      <a:xfrm>
                        <a:off x="277813" y="1735138"/>
                        <a:ext cx="4124325" cy="533400"/>
                      </a:xfrm>
                      <a:prstGeom prst="rect">
                        <a:avLst/>
                      </a:prstGeom>
                      <a:noFill/>
                    </p:spPr>
                  </p:pic>
                </p:oleObj>
              </mc:Fallback>
            </mc:AlternateContent>
          </a:graphicData>
        </a:graphic>
      </p:graphicFrame>
      <p:sp>
        <p:nvSpPr>
          <p:cNvPr id="1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456881688"/>
              </p:ext>
            </p:extLst>
          </p:nvPr>
        </p:nvGraphicFramePr>
        <p:xfrm>
          <a:off x="149225" y="2473325"/>
          <a:ext cx="3175000" cy="966788"/>
        </p:xfrm>
        <a:graphic>
          <a:graphicData uri="http://schemas.openxmlformats.org/presentationml/2006/ole">
            <mc:AlternateContent xmlns:mc="http://schemas.openxmlformats.org/markup-compatibility/2006">
              <mc:Choice xmlns:v="urn:schemas-microsoft-com:vml" Requires="v">
                <p:oleObj spid="_x0000_s109670" name="Equation" r:id="rId7" imgW="1295280" imgH="393480" progId="Equation.DSMT4">
                  <p:embed/>
                </p:oleObj>
              </mc:Choice>
              <mc:Fallback>
                <p:oleObj name="Equation" r:id="rId7" imgW="1295280" imgH="393480" progId="Equation.DSMT4">
                  <p:embed/>
                  <p:pic>
                    <p:nvPicPr>
                      <p:cNvPr id="0" name="Picture 1330"/>
                      <p:cNvPicPr>
                        <a:picLocks noChangeAspect="1" noChangeArrowheads="1"/>
                      </p:cNvPicPr>
                      <p:nvPr/>
                    </p:nvPicPr>
                    <p:blipFill>
                      <a:blip r:embed="rId8"/>
                      <a:srcRect/>
                      <a:stretch>
                        <a:fillRect/>
                      </a:stretch>
                    </p:blipFill>
                    <p:spPr bwMode="auto">
                      <a:xfrm>
                        <a:off x="149225" y="2473325"/>
                        <a:ext cx="3175000" cy="966788"/>
                      </a:xfrm>
                      <a:prstGeom prst="rect">
                        <a:avLst/>
                      </a:prstGeom>
                      <a:noFill/>
                    </p:spPr>
                  </p:pic>
                </p:oleObj>
              </mc:Fallback>
            </mc:AlternateContent>
          </a:graphicData>
        </a:graphic>
      </p:graphicFrame>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800225372"/>
              </p:ext>
            </p:extLst>
          </p:nvPr>
        </p:nvGraphicFramePr>
        <p:xfrm>
          <a:off x="84138" y="3573463"/>
          <a:ext cx="4333875" cy="1079500"/>
        </p:xfrm>
        <a:graphic>
          <a:graphicData uri="http://schemas.openxmlformats.org/presentationml/2006/ole">
            <mc:AlternateContent xmlns:mc="http://schemas.openxmlformats.org/markup-compatibility/2006">
              <mc:Choice xmlns:v="urn:schemas-microsoft-com:vml" Requires="v">
                <p:oleObj spid="_x0000_s109671" name="Equation" r:id="rId9" imgW="2070000" imgH="520560" progId="Equation.DSMT4">
                  <p:embed/>
                </p:oleObj>
              </mc:Choice>
              <mc:Fallback>
                <p:oleObj name="Equation" r:id="rId9" imgW="2070000" imgH="520560" progId="Equation.DSMT4">
                  <p:embed/>
                  <p:pic>
                    <p:nvPicPr>
                      <p:cNvPr id="0" name="Picture 1331"/>
                      <p:cNvPicPr>
                        <a:picLocks noChangeAspect="1" noChangeArrowheads="1"/>
                      </p:cNvPicPr>
                      <p:nvPr/>
                    </p:nvPicPr>
                    <p:blipFill>
                      <a:blip r:embed="rId10"/>
                      <a:srcRect/>
                      <a:stretch>
                        <a:fillRect/>
                      </a:stretch>
                    </p:blipFill>
                    <p:spPr bwMode="auto">
                      <a:xfrm>
                        <a:off x="84138" y="3573463"/>
                        <a:ext cx="4333875" cy="1079500"/>
                      </a:xfrm>
                      <a:prstGeom prst="rect">
                        <a:avLst/>
                      </a:prstGeom>
                      <a:noFill/>
                    </p:spPr>
                  </p:pic>
                </p:oleObj>
              </mc:Fallback>
            </mc:AlternateContent>
          </a:graphicData>
        </a:graphic>
      </p:graphicFrame>
      <p:sp>
        <p:nvSpPr>
          <p:cNvPr id="15"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6" name="对象 15"/>
          <p:cNvGraphicFramePr>
            <a:graphicFrameLocks noChangeAspect="1"/>
          </p:cNvGraphicFramePr>
          <p:nvPr>
            <p:extLst>
              <p:ext uri="{D42A27DB-BD31-4B8C-83A1-F6EECF244321}">
                <p14:modId xmlns:p14="http://schemas.microsoft.com/office/powerpoint/2010/main" val="706928084"/>
              </p:ext>
            </p:extLst>
          </p:nvPr>
        </p:nvGraphicFramePr>
        <p:xfrm>
          <a:off x="41275" y="4652963"/>
          <a:ext cx="6129338" cy="720725"/>
        </p:xfrm>
        <a:graphic>
          <a:graphicData uri="http://schemas.openxmlformats.org/presentationml/2006/ole">
            <mc:AlternateContent xmlns:mc="http://schemas.openxmlformats.org/markup-compatibility/2006">
              <mc:Choice xmlns:v="urn:schemas-microsoft-com:vml" Requires="v">
                <p:oleObj spid="_x0000_s109672" name="Equation" r:id="rId11" imgW="2882880" imgH="304560" progId="Equation.DSMT4">
                  <p:embed/>
                </p:oleObj>
              </mc:Choice>
              <mc:Fallback>
                <p:oleObj name="Equation" r:id="rId11" imgW="2882880" imgH="304560" progId="Equation.DSMT4">
                  <p:embed/>
                  <p:pic>
                    <p:nvPicPr>
                      <p:cNvPr id="0" name="Picture 1332"/>
                      <p:cNvPicPr>
                        <a:picLocks noChangeAspect="1" noChangeArrowheads="1"/>
                      </p:cNvPicPr>
                      <p:nvPr/>
                    </p:nvPicPr>
                    <p:blipFill>
                      <a:blip r:embed="rId12"/>
                      <a:srcRect/>
                      <a:stretch>
                        <a:fillRect/>
                      </a:stretch>
                    </p:blipFill>
                    <p:spPr bwMode="auto">
                      <a:xfrm>
                        <a:off x="41275" y="4652963"/>
                        <a:ext cx="6129338" cy="720725"/>
                      </a:xfrm>
                      <a:prstGeom prst="rect">
                        <a:avLst/>
                      </a:prstGeom>
                      <a:noFill/>
                    </p:spPr>
                  </p:pic>
                </p:oleObj>
              </mc:Fallback>
            </mc:AlternateContent>
          </a:graphicData>
        </a:graphic>
      </p:graphicFrame>
      <p:pic>
        <p:nvPicPr>
          <p:cNvPr id="109582" name="Picture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691923" y="1169796"/>
            <a:ext cx="4447998" cy="225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76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771" name="组合 160770"/>
          <p:cNvGrpSpPr/>
          <p:nvPr/>
        </p:nvGrpSpPr>
        <p:grpSpPr>
          <a:xfrm>
            <a:off x="8316913" y="7164388"/>
            <a:ext cx="792162" cy="366712"/>
            <a:chOff x="5193" y="4020"/>
            <a:chExt cx="499" cy="231"/>
          </a:xfrm>
        </p:grpSpPr>
        <p:pic>
          <p:nvPicPr>
            <p:cNvPr id="160772" name="图片 160771" descr="78900"/>
            <p:cNvPicPr>
              <a:picLocks noChangeAspect="1"/>
            </p:cNvPicPr>
            <p:nvPr/>
          </p:nvPicPr>
          <p:blipFill>
            <a:blip r:embed="rId2"/>
            <a:stretch>
              <a:fillRect/>
            </a:stretch>
          </p:blipFill>
          <p:spPr>
            <a:xfrm>
              <a:off x="5193" y="4066"/>
              <a:ext cx="499" cy="181"/>
            </a:xfrm>
            <a:prstGeom prst="rect">
              <a:avLst/>
            </a:prstGeom>
            <a:noFill/>
            <a:ln w="9525">
              <a:noFill/>
            </a:ln>
          </p:spPr>
        </p:pic>
        <p:sp>
          <p:nvSpPr>
            <p:cNvPr id="160773" name="文本框 160772">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160774" name="组合 160773"/>
          <p:cNvGrpSpPr/>
          <p:nvPr/>
        </p:nvGrpSpPr>
        <p:grpSpPr>
          <a:xfrm>
            <a:off x="7453313" y="7164388"/>
            <a:ext cx="792162" cy="366712"/>
            <a:chOff x="4649" y="4020"/>
            <a:chExt cx="499" cy="231"/>
          </a:xfrm>
        </p:grpSpPr>
        <p:pic>
          <p:nvPicPr>
            <p:cNvPr id="160775" name="图片 160774" descr="78900"/>
            <p:cNvPicPr>
              <a:picLocks noChangeAspect="1"/>
            </p:cNvPicPr>
            <p:nvPr/>
          </p:nvPicPr>
          <p:blipFill>
            <a:blip r:embed="rId2"/>
            <a:stretch>
              <a:fillRect/>
            </a:stretch>
          </p:blipFill>
          <p:spPr>
            <a:xfrm>
              <a:off x="4649" y="4066"/>
              <a:ext cx="499" cy="181"/>
            </a:xfrm>
            <a:prstGeom prst="rect">
              <a:avLst/>
            </a:prstGeom>
            <a:noFill/>
            <a:ln w="9525">
              <a:noFill/>
            </a:ln>
          </p:spPr>
        </p:pic>
        <p:sp>
          <p:nvSpPr>
            <p:cNvPr id="160776" name="文本框 160775">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160864" name="组合 160863"/>
          <p:cNvGrpSpPr/>
          <p:nvPr/>
        </p:nvGrpSpPr>
        <p:grpSpPr>
          <a:xfrm>
            <a:off x="900113" y="1266825"/>
            <a:ext cx="3240087" cy="2103438"/>
            <a:chOff x="431" y="2069"/>
            <a:chExt cx="2041" cy="1325"/>
          </a:xfrm>
        </p:grpSpPr>
        <p:sp>
          <p:nvSpPr>
            <p:cNvPr id="160865" name="文本框 160864"/>
            <p:cNvSpPr txBox="1"/>
            <p:nvPr/>
          </p:nvSpPr>
          <p:spPr>
            <a:xfrm>
              <a:off x="1020" y="2114"/>
              <a:ext cx="825"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a:t>
              </a:r>
              <a:r>
                <a:rPr lang="en-US" altLang="zh-CN" sz="2800" b="0">
                  <a:solidFill>
                    <a:schemeClr val="accent2"/>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60866" name="椭圆 160865"/>
            <p:cNvSpPr/>
            <p:nvPr/>
          </p:nvSpPr>
          <p:spPr>
            <a:xfrm>
              <a:off x="749" y="2704"/>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160867" name="组合 160866"/>
            <p:cNvGrpSpPr/>
            <p:nvPr/>
          </p:nvGrpSpPr>
          <p:grpSpPr>
            <a:xfrm>
              <a:off x="1928" y="2431"/>
              <a:ext cx="367" cy="877"/>
              <a:chOff x="1576" y="1278"/>
              <a:chExt cx="253" cy="612"/>
            </a:xfrm>
          </p:grpSpPr>
          <p:grpSp>
            <p:nvGrpSpPr>
              <p:cNvPr id="160868" name="组合 160867"/>
              <p:cNvGrpSpPr/>
              <p:nvPr/>
            </p:nvGrpSpPr>
            <p:grpSpPr>
              <a:xfrm>
                <a:off x="1658" y="1278"/>
                <a:ext cx="171" cy="612"/>
                <a:chOff x="1658" y="1278"/>
                <a:chExt cx="171" cy="612"/>
              </a:xfrm>
            </p:grpSpPr>
            <p:sp>
              <p:nvSpPr>
                <p:cNvPr id="160869" name="文本框 160868"/>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60870" name="文本框 160869"/>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60871" name="文本框 160870"/>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160872" name="文本框 160871"/>
            <p:cNvSpPr txBox="1"/>
            <p:nvPr/>
          </p:nvSpPr>
          <p:spPr>
            <a:xfrm>
              <a:off x="431" y="2749"/>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60873" name="直接连接符 160872"/>
            <p:cNvSpPr/>
            <p:nvPr/>
          </p:nvSpPr>
          <p:spPr>
            <a:xfrm>
              <a:off x="933" y="2477"/>
              <a:ext cx="1448" cy="0"/>
            </a:xfrm>
            <a:prstGeom prst="line">
              <a:avLst/>
            </a:prstGeom>
            <a:ln w="28575" cap="flat" cmpd="sng">
              <a:solidFill>
                <a:srgbClr val="FFCC00"/>
              </a:solidFill>
              <a:prstDash val="solid"/>
              <a:headEnd type="none" w="med" len="med"/>
              <a:tailEnd type="none" w="med" len="med"/>
            </a:ln>
          </p:spPr>
        </p:sp>
        <p:sp>
          <p:nvSpPr>
            <p:cNvPr id="160874" name="直接连接符 160873"/>
            <p:cNvSpPr/>
            <p:nvPr/>
          </p:nvSpPr>
          <p:spPr>
            <a:xfrm>
              <a:off x="933" y="3301"/>
              <a:ext cx="1456" cy="0"/>
            </a:xfrm>
            <a:prstGeom prst="line">
              <a:avLst/>
            </a:prstGeom>
            <a:ln w="28575" cap="flat" cmpd="sng">
              <a:solidFill>
                <a:srgbClr val="FFCC00"/>
              </a:solidFill>
              <a:prstDash val="solid"/>
              <a:headEnd type="none" w="med" len="med"/>
              <a:tailEnd type="none" w="med" len="med"/>
            </a:ln>
          </p:spPr>
        </p:sp>
        <p:sp>
          <p:nvSpPr>
            <p:cNvPr id="160875" name="直接连接符 160874"/>
            <p:cNvSpPr/>
            <p:nvPr/>
          </p:nvSpPr>
          <p:spPr>
            <a:xfrm flipH="1">
              <a:off x="930" y="2477"/>
              <a:ext cx="3" cy="816"/>
            </a:xfrm>
            <a:prstGeom prst="line">
              <a:avLst/>
            </a:prstGeom>
            <a:ln w="28575" cap="flat" cmpd="sng">
              <a:solidFill>
                <a:srgbClr val="FFCC00"/>
              </a:solidFill>
              <a:prstDash val="solid"/>
              <a:headEnd type="none" w="med" len="med"/>
              <a:tailEnd type="none" w="med" len="med"/>
            </a:ln>
          </p:spPr>
        </p:sp>
        <p:sp>
          <p:nvSpPr>
            <p:cNvPr id="160876" name="直接连接符 160875"/>
            <p:cNvSpPr/>
            <p:nvPr/>
          </p:nvSpPr>
          <p:spPr>
            <a:xfrm flipH="1">
              <a:off x="2381" y="2477"/>
              <a:ext cx="8" cy="182"/>
            </a:xfrm>
            <a:prstGeom prst="line">
              <a:avLst/>
            </a:prstGeom>
            <a:ln w="28575" cap="flat" cmpd="sng">
              <a:solidFill>
                <a:srgbClr val="FFCC00"/>
              </a:solidFill>
              <a:prstDash val="solid"/>
              <a:headEnd type="none" w="med" len="med"/>
              <a:tailEnd type="none" w="med" len="med"/>
            </a:ln>
          </p:spPr>
        </p:sp>
        <p:sp>
          <p:nvSpPr>
            <p:cNvPr id="160877" name="直接连接符 160876"/>
            <p:cNvSpPr/>
            <p:nvPr/>
          </p:nvSpPr>
          <p:spPr>
            <a:xfrm flipH="1" flipV="1">
              <a:off x="2381" y="3022"/>
              <a:ext cx="0" cy="272"/>
            </a:xfrm>
            <a:prstGeom prst="line">
              <a:avLst/>
            </a:prstGeom>
            <a:ln w="28575" cap="flat" cmpd="sng">
              <a:solidFill>
                <a:srgbClr val="FFCC00"/>
              </a:solidFill>
              <a:prstDash val="solid"/>
              <a:headEnd type="none" w="med" len="med"/>
              <a:tailEnd type="none" w="med" len="med"/>
            </a:ln>
          </p:spPr>
        </p:sp>
        <p:sp>
          <p:nvSpPr>
            <p:cNvPr id="160878" name="文本框 160877"/>
            <p:cNvSpPr txBox="1"/>
            <p:nvPr/>
          </p:nvSpPr>
          <p:spPr>
            <a:xfrm>
              <a:off x="1837" y="2114"/>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160879" name="组合 160878"/>
            <p:cNvGrpSpPr/>
            <p:nvPr/>
          </p:nvGrpSpPr>
          <p:grpSpPr>
            <a:xfrm>
              <a:off x="2109" y="2069"/>
              <a:ext cx="238" cy="341"/>
              <a:chOff x="1803" y="2594"/>
              <a:chExt cx="165" cy="238"/>
            </a:xfrm>
          </p:grpSpPr>
          <p:sp>
            <p:nvSpPr>
              <p:cNvPr id="160880" name="文本框 160879"/>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60881" name="直接连接符 160880"/>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60882" name="文本框 160881"/>
            <p:cNvSpPr txBox="1"/>
            <p:nvPr/>
          </p:nvSpPr>
          <p:spPr>
            <a:xfrm>
              <a:off x="567" y="2431"/>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60883" name="文本框 160882"/>
            <p:cNvSpPr txBox="1"/>
            <p:nvPr/>
          </p:nvSpPr>
          <p:spPr>
            <a:xfrm>
              <a:off x="567" y="3067"/>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60884" name="矩形 160883"/>
            <p:cNvSpPr/>
            <p:nvPr/>
          </p:nvSpPr>
          <p:spPr>
            <a:xfrm>
              <a:off x="1792" y="2431"/>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nvGrpSpPr>
            <p:cNvPr id="160885" name="组合 160884"/>
            <p:cNvGrpSpPr/>
            <p:nvPr/>
          </p:nvGrpSpPr>
          <p:grpSpPr>
            <a:xfrm>
              <a:off x="2381" y="2659"/>
              <a:ext cx="91" cy="363"/>
              <a:chOff x="2744" y="2931"/>
              <a:chExt cx="57" cy="283"/>
            </a:xfrm>
          </p:grpSpPr>
          <p:sp>
            <p:nvSpPr>
              <p:cNvPr id="160886" name="任意多边形 160885"/>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60887" name="任意多边形 160886"/>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60888" name="任意多边形 160887"/>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grpSp>
      <p:sp>
        <p:nvSpPr>
          <p:cNvPr id="160889" name="文本框 160888"/>
          <p:cNvSpPr txBox="1"/>
          <p:nvPr/>
        </p:nvSpPr>
        <p:spPr>
          <a:xfrm>
            <a:off x="709613" y="3641725"/>
            <a:ext cx="5340350" cy="519113"/>
          </a:xfrm>
          <a:prstGeom prst="rect">
            <a:avLst/>
          </a:prstGeom>
          <a:noFill/>
          <a:ln w="9525">
            <a:noFill/>
          </a:ln>
        </p:spPr>
        <p:txBody>
          <a:bodyPr wrap="none" anchor="ctr">
            <a:spAutoFit/>
          </a:bodyPr>
          <a:lstStyle/>
          <a:p>
            <a:pPr lvl="0" algn="ctr">
              <a:spcBef>
                <a:spcPct val="50000"/>
              </a:spcBef>
              <a:buClr>
                <a:srgbClr val="000000"/>
              </a:buClr>
            </a:pPr>
            <a:r>
              <a:rPr lang="en-US" altLang="zh-CN" sz="2800" b="0">
                <a:solidFill>
                  <a:schemeClr val="tx1"/>
                </a:solidFill>
                <a:latin typeface="Times New Roman" panose="02020603050405020304" pitchFamily="18" charset="0"/>
                <a:ea typeface="楷体_GB2312" pitchFamily="49" charset="-122"/>
              </a:rPr>
              <a:t>k</a:t>
            </a:r>
            <a:r>
              <a:rPr lang="zh-CN" altLang="zh-CN" sz="2800" b="1" dirty="0">
                <a:solidFill>
                  <a:schemeClr val="tx1"/>
                </a:solidFill>
                <a:latin typeface="楷体_GB2312" pitchFamily="49" charset="-122"/>
                <a:ea typeface="楷体_GB2312" pitchFamily="49" charset="-122"/>
              </a:rPr>
              <a:t>未动作前</a:t>
            </a:r>
            <a:r>
              <a:rPr lang="zh-CN" altLang="en-US" sz="2800" b="1" dirty="0">
                <a:solidFill>
                  <a:schemeClr val="tx1"/>
                </a:solidFill>
                <a:latin typeface="楷体_GB2312" pitchFamily="49" charset="-122"/>
                <a:ea typeface="楷体_GB2312" pitchFamily="49" charset="-122"/>
              </a:rPr>
              <a:t>，电路处于稳定状态：</a:t>
            </a:r>
          </a:p>
        </p:txBody>
      </p:sp>
      <p:sp>
        <p:nvSpPr>
          <p:cNvPr id="160890" name="文本框 160889"/>
          <p:cNvSpPr txBox="1"/>
          <p:nvPr/>
        </p:nvSpPr>
        <p:spPr>
          <a:xfrm>
            <a:off x="5973763" y="3570288"/>
            <a:ext cx="2741612" cy="579437"/>
          </a:xfrm>
          <a:prstGeom prst="rect">
            <a:avLst/>
          </a:prstGeom>
          <a:noFill/>
          <a:ln w="9525">
            <a:noFill/>
          </a:ln>
        </p:spPr>
        <p:txBody>
          <a:bodyPr wrap="none" anchor="ctr">
            <a:spAutoFit/>
          </a:bodyPr>
          <a:lstStyle/>
          <a:p>
            <a:pPr lvl="0" algn="ctr">
              <a:spcBef>
                <a:spcPct val="50000"/>
              </a:spcBef>
              <a:buClr>
                <a:srgbClr val="000000"/>
              </a:buClr>
            </a:pPr>
            <a:r>
              <a:rPr lang="en-US" altLang="zh-CN" sz="3200" b="0" i="1" dirty="0" err="1">
                <a:solidFill>
                  <a:schemeClr val="tx1"/>
                </a:solidFill>
                <a:latin typeface="Times New Roman" panose="02020603050405020304" pitchFamily="18" charset="0"/>
                <a:ea typeface="宋体" panose="02010600030101010101" pitchFamily="2" charset="-122"/>
              </a:rPr>
              <a:t>u</a:t>
            </a:r>
            <a:r>
              <a:rPr lang="en-US" altLang="zh-CN" sz="3200" b="0" i="1" baseline="-25000" dirty="0" err="1">
                <a:solidFill>
                  <a:schemeClr val="tx1"/>
                </a:solidFill>
                <a:latin typeface="Times New Roman" panose="02020603050405020304" pitchFamily="18" charset="0"/>
                <a:ea typeface="宋体" panose="02010600030101010101" pitchFamily="2" charset="-122"/>
              </a:rPr>
              <a:t>L</a:t>
            </a:r>
            <a:r>
              <a:rPr lang="en-US" altLang="zh-CN" sz="3200" b="0">
                <a:solidFill>
                  <a:schemeClr val="tx1"/>
                </a:solidFill>
                <a:latin typeface="Times New Roman" panose="02020603050405020304" pitchFamily="18" charset="0"/>
                <a:ea typeface="宋体" panose="02010600030101010101" pitchFamily="2" charset="-122"/>
              </a:rPr>
              <a:t>= 0,    </a:t>
            </a:r>
            <a:r>
              <a:rPr lang="en-US" altLang="zh-CN" sz="3200" b="0" i="1">
                <a:solidFill>
                  <a:schemeClr val="tx1"/>
                </a:solidFill>
                <a:latin typeface="Times New Roman" panose="02020603050405020304" pitchFamily="18" charset="0"/>
                <a:ea typeface="宋体" panose="02010600030101010101" pitchFamily="2" charset="-122"/>
              </a:rPr>
              <a:t>i</a:t>
            </a:r>
            <a:r>
              <a:rPr lang="en-US" altLang="zh-CN" sz="3200" b="0">
                <a:solidFill>
                  <a:schemeClr val="tx1"/>
                </a:solidFill>
                <a:latin typeface="Times New Roman" panose="02020603050405020304" pitchFamily="18" charset="0"/>
                <a:ea typeface="宋体" panose="02010600030101010101" pitchFamily="2" charset="-122"/>
              </a:rPr>
              <a:t>=</a:t>
            </a:r>
            <a:r>
              <a:rPr lang="en-US" altLang="zh-CN" sz="3200" b="0" i="1">
                <a:solidFill>
                  <a:schemeClr val="tx1"/>
                </a:solidFill>
                <a:latin typeface="Times New Roman" panose="02020603050405020304" pitchFamily="18" charset="0"/>
                <a:ea typeface="宋体" panose="02010600030101010101" pitchFamily="2" charset="-122"/>
              </a:rPr>
              <a:t>U</a:t>
            </a:r>
            <a:r>
              <a:rPr lang="en-US" altLang="zh-CN" sz="3200" b="0" i="1" baseline="-25000">
                <a:solidFill>
                  <a:schemeClr val="tx1"/>
                </a:solidFill>
                <a:latin typeface="Times New Roman" panose="02020603050405020304" pitchFamily="18" charset="0"/>
                <a:ea typeface="宋体" panose="02010600030101010101" pitchFamily="2" charset="-122"/>
              </a:rPr>
              <a:t>s </a:t>
            </a:r>
            <a:r>
              <a:rPr lang="en-US" altLang="zh-CN" sz="3200" b="0" i="1">
                <a:solidFill>
                  <a:schemeClr val="tx1"/>
                </a:solidFill>
                <a:latin typeface="Times New Roman" panose="02020603050405020304" pitchFamily="18" charset="0"/>
                <a:ea typeface="宋体" panose="02010600030101010101" pitchFamily="2" charset="-122"/>
              </a:rPr>
              <a:t>/R</a:t>
            </a:r>
            <a:endParaRPr lang="en-US" altLang="zh-CN" sz="3200" b="0" i="1" baseline="-25000">
              <a:solidFill>
                <a:schemeClr val="tx1"/>
              </a:solidFill>
              <a:latin typeface="Times New Roman" panose="02020603050405020304" pitchFamily="18" charset="0"/>
              <a:ea typeface="宋体" panose="02010600030101010101" pitchFamily="2" charset="-122"/>
            </a:endParaRPr>
          </a:p>
        </p:txBody>
      </p:sp>
      <p:sp>
        <p:nvSpPr>
          <p:cNvPr id="160891" name="文本框 160890"/>
          <p:cNvSpPr txBox="1"/>
          <p:nvPr/>
        </p:nvSpPr>
        <p:spPr>
          <a:xfrm>
            <a:off x="684213" y="4362450"/>
            <a:ext cx="2303462" cy="519113"/>
          </a:xfrm>
          <a:prstGeom prst="rect">
            <a:avLst/>
          </a:prstGeom>
          <a:noFill/>
          <a:ln w="9525">
            <a:noFill/>
          </a:ln>
        </p:spPr>
        <p:txBody>
          <a:bodyPr anchor="ctr">
            <a:spAutoFit/>
          </a:bodyPr>
          <a:lstStyle/>
          <a:p>
            <a:pPr lvl="0">
              <a:buClr>
                <a:srgbClr val="000000"/>
              </a:buClr>
            </a:pPr>
            <a:r>
              <a:rPr lang="en-US" altLang="zh-CN" sz="2800" b="0">
                <a:solidFill>
                  <a:schemeClr val="tx1"/>
                </a:solidFill>
                <a:latin typeface="Times New Roman" panose="02020603050405020304" pitchFamily="18" charset="0"/>
                <a:ea typeface="宋体" panose="02010600030101010101" pitchFamily="2" charset="-122"/>
              </a:rPr>
              <a:t>k</a:t>
            </a:r>
            <a:r>
              <a:rPr lang="zh-CN" altLang="en-US" sz="2800" b="1" dirty="0">
                <a:solidFill>
                  <a:schemeClr val="tx1"/>
                </a:solidFill>
                <a:latin typeface="Times New Roman" panose="02020603050405020304" pitchFamily="18" charset="0"/>
                <a:ea typeface="楷体_GB2312" pitchFamily="49" charset="-122"/>
              </a:rPr>
              <a:t>断开瞬间</a:t>
            </a:r>
          </a:p>
        </p:txBody>
      </p:sp>
      <p:sp>
        <p:nvSpPr>
          <p:cNvPr id="160892" name="文本框 160891"/>
          <p:cNvSpPr txBox="1"/>
          <p:nvPr/>
        </p:nvSpPr>
        <p:spPr>
          <a:xfrm>
            <a:off x="2843213" y="4291013"/>
            <a:ext cx="2579687" cy="579437"/>
          </a:xfrm>
          <a:prstGeom prst="rect">
            <a:avLst/>
          </a:prstGeom>
          <a:noFill/>
          <a:ln w="9525">
            <a:noFill/>
          </a:ln>
        </p:spPr>
        <p:txBody>
          <a:bodyPr wrap="none" anchor="ctr">
            <a:spAutoFit/>
          </a:bodyPr>
          <a:lstStyle/>
          <a:p>
            <a:pPr lvl="0" algn="ctr">
              <a:spcBef>
                <a:spcPct val="50000"/>
              </a:spcBef>
              <a:buClr>
                <a:srgbClr val="000000"/>
              </a:buClr>
            </a:pPr>
            <a:r>
              <a:rPr lang="en-US" altLang="zh-CN" sz="3200" b="0" i="1" dirty="0" err="1">
                <a:solidFill>
                  <a:schemeClr val="tx1"/>
                </a:solidFill>
                <a:latin typeface="Times New Roman" panose="02020603050405020304" pitchFamily="18" charset="0"/>
                <a:ea typeface="宋体" panose="02010600030101010101" pitchFamily="2" charset="-122"/>
              </a:rPr>
              <a:t>i</a:t>
            </a:r>
            <a:r>
              <a:rPr lang="en-US" altLang="zh-CN" sz="3200" b="0" i="1" dirty="0">
                <a:solidFill>
                  <a:schemeClr val="tx1"/>
                </a:solidFill>
                <a:latin typeface="Times New Roman" panose="02020603050405020304" pitchFamily="18" charset="0"/>
                <a:ea typeface="宋体" panose="02010600030101010101" pitchFamily="2" charset="-122"/>
              </a:rPr>
              <a:t> </a:t>
            </a:r>
            <a:r>
              <a:rPr lang="en-US" altLang="zh-CN" sz="3200" b="0" dirty="0">
                <a:solidFill>
                  <a:schemeClr val="tx1"/>
                </a:solidFill>
                <a:latin typeface="Times New Roman" panose="02020603050405020304" pitchFamily="18" charset="0"/>
                <a:ea typeface="宋体" panose="02010600030101010101" pitchFamily="2" charset="-122"/>
              </a:rPr>
              <a:t>= 0  </a:t>
            </a:r>
            <a:r>
              <a:rPr lang="en-US" altLang="zh-CN" sz="3200" b="0" i="1" dirty="0">
                <a:solidFill>
                  <a:schemeClr val="tx1"/>
                </a:solidFill>
                <a:latin typeface="Times New Roman" panose="02020603050405020304" pitchFamily="18" charset="0"/>
                <a:ea typeface="宋体" panose="02010600030101010101" pitchFamily="2" charset="-122"/>
              </a:rPr>
              <a:t>,   </a:t>
            </a:r>
            <a:r>
              <a:rPr lang="en-US" altLang="zh-CN" sz="3200" b="0" i="1" dirty="0" err="1">
                <a:solidFill>
                  <a:schemeClr val="tx1"/>
                </a:solidFill>
                <a:latin typeface="Times New Roman" panose="02020603050405020304" pitchFamily="18" charset="0"/>
                <a:ea typeface="宋体" panose="02010600030101010101" pitchFamily="2" charset="-122"/>
              </a:rPr>
              <a:t>u</a:t>
            </a:r>
            <a:r>
              <a:rPr lang="en-US" altLang="zh-CN" sz="3200" b="0" i="1" baseline="-25000" dirty="0" err="1">
                <a:solidFill>
                  <a:schemeClr val="tx1"/>
                </a:solidFill>
                <a:latin typeface="Times New Roman" panose="02020603050405020304" pitchFamily="18" charset="0"/>
                <a:ea typeface="宋体" panose="02010600030101010101" pitchFamily="2" charset="-122"/>
              </a:rPr>
              <a:t>L</a:t>
            </a:r>
            <a:r>
              <a:rPr lang="en-US" altLang="zh-CN" sz="3200" b="0" i="1" baseline="-25000" dirty="0">
                <a:solidFill>
                  <a:schemeClr val="tx1"/>
                </a:solidFill>
                <a:latin typeface="Times New Roman" panose="02020603050405020304" pitchFamily="18" charset="0"/>
                <a:ea typeface="宋体" panose="02010600030101010101" pitchFamily="2" charset="-122"/>
              </a:rPr>
              <a:t> </a:t>
            </a:r>
            <a:r>
              <a:rPr lang="en-US" altLang="zh-CN" sz="3200" b="0" dirty="0">
                <a:solidFill>
                  <a:schemeClr val="tx1"/>
                </a:solidFill>
                <a:latin typeface="Times New Roman" panose="02020603050405020304" pitchFamily="18" charset="0"/>
                <a:ea typeface="宋体" panose="02010600030101010101" pitchFamily="2" charset="-122"/>
              </a:rPr>
              <a:t>= </a:t>
            </a:r>
            <a:r>
              <a:rPr lang="en-US" altLang="zh-CN" sz="3200" b="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160893" name="文本框 160892"/>
          <p:cNvSpPr txBox="1"/>
          <p:nvPr/>
        </p:nvSpPr>
        <p:spPr>
          <a:xfrm>
            <a:off x="2268538" y="5010150"/>
            <a:ext cx="5905500" cy="1117600"/>
          </a:xfrm>
          <a:prstGeom prst="rect">
            <a:avLst/>
          </a:prstGeom>
          <a:noFill/>
          <a:ln w="9525">
            <a:noFill/>
          </a:ln>
        </p:spPr>
        <p:txBody>
          <a:bodyPr anchor="ctr">
            <a:spAutoFit/>
          </a:bodyPr>
          <a:lstStyle/>
          <a:p>
            <a:pPr lvl="0">
              <a:lnSpc>
                <a:spcPct val="120000"/>
              </a:lnSpc>
              <a:buClr>
                <a:srgbClr val="000000"/>
              </a:buClr>
            </a:pPr>
            <a:r>
              <a:rPr lang="zh-CN" altLang="en-US" sz="2800" b="1" dirty="0">
                <a:solidFill>
                  <a:schemeClr val="accent2"/>
                </a:solidFill>
                <a:latin typeface="Times New Roman" panose="02020603050405020304" pitchFamily="18" charset="0"/>
                <a:ea typeface="楷体_GB2312" pitchFamily="49" charset="-122"/>
              </a:rPr>
              <a:t>工程实际中在切断电容或电感电路时会出现过电压和过电流现象。</a:t>
            </a:r>
          </a:p>
        </p:txBody>
      </p:sp>
      <p:grpSp>
        <p:nvGrpSpPr>
          <p:cNvPr id="160894" name="组合 160893"/>
          <p:cNvGrpSpPr/>
          <p:nvPr/>
        </p:nvGrpSpPr>
        <p:grpSpPr>
          <a:xfrm>
            <a:off x="539750" y="5010150"/>
            <a:ext cx="1644650" cy="850900"/>
            <a:chOff x="385" y="3022"/>
            <a:chExt cx="1036" cy="536"/>
          </a:xfrm>
        </p:grpSpPr>
        <p:pic>
          <p:nvPicPr>
            <p:cNvPr id="160895" name="图片 160894" descr="123"/>
            <p:cNvPicPr>
              <a:picLocks noChangeAspect="1"/>
            </p:cNvPicPr>
            <p:nvPr/>
          </p:nvPicPr>
          <p:blipFill>
            <a:blip r:embed="rId3"/>
            <a:stretch>
              <a:fillRect/>
            </a:stretch>
          </p:blipFill>
          <p:spPr>
            <a:xfrm>
              <a:off x="385" y="3022"/>
              <a:ext cx="590" cy="536"/>
            </a:xfrm>
            <a:prstGeom prst="rect">
              <a:avLst/>
            </a:prstGeom>
            <a:noFill/>
            <a:ln w="9525">
              <a:noFill/>
            </a:ln>
          </p:spPr>
        </p:pic>
        <p:sp>
          <p:nvSpPr>
            <p:cNvPr id="160896" name="文本框 160895"/>
            <p:cNvSpPr txBox="1"/>
            <p:nvPr/>
          </p:nvSpPr>
          <p:spPr>
            <a:xfrm>
              <a:off x="793" y="3125"/>
              <a:ext cx="628" cy="365"/>
            </a:xfrm>
            <a:prstGeom prst="rect">
              <a:avLst/>
            </a:prstGeom>
            <a:noFill/>
            <a:ln w="9525">
              <a:noFill/>
            </a:ln>
          </p:spPr>
          <p:txBody>
            <a:bodyPr wrap="none" anchor="t">
              <a:spAutoFit/>
            </a:bodyPr>
            <a:lstStyle/>
            <a:p>
              <a:pPr lvl="0">
                <a:buClr>
                  <a:srgbClr val="000000"/>
                </a:buClr>
              </a:pPr>
              <a:r>
                <a:rPr lang="zh-CN" altLang="en-US" sz="3200" b="0" dirty="0">
                  <a:solidFill>
                    <a:schemeClr val="accent2"/>
                  </a:solidFill>
                  <a:latin typeface="Arial" panose="020B0604020202020204" pitchFamily="34" charset="0"/>
                  <a:ea typeface="华文行楷" panose="02010800040101010101" pitchFamily="2" charset="-122"/>
                </a:rPr>
                <a:t>注意</a:t>
              </a:r>
            </a:p>
          </p:txBody>
        </p:sp>
      </p:grpSp>
      <p:grpSp>
        <p:nvGrpSpPr>
          <p:cNvPr id="160897" name="组合 160896"/>
          <p:cNvGrpSpPr/>
          <p:nvPr/>
        </p:nvGrpSpPr>
        <p:grpSpPr>
          <a:xfrm>
            <a:off x="4932363" y="1338263"/>
            <a:ext cx="3240087" cy="2103437"/>
            <a:chOff x="3107" y="981"/>
            <a:chExt cx="2041" cy="1325"/>
          </a:xfrm>
        </p:grpSpPr>
        <p:sp>
          <p:nvSpPr>
            <p:cNvPr id="160898" name="文本框 160897"/>
            <p:cNvSpPr txBox="1"/>
            <p:nvPr/>
          </p:nvSpPr>
          <p:spPr>
            <a:xfrm>
              <a:off x="3923" y="1522"/>
              <a:ext cx="228"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k</a:t>
              </a:r>
            </a:p>
          </p:txBody>
        </p:sp>
        <p:sp>
          <p:nvSpPr>
            <p:cNvPr id="160899" name="直接连接符 160898"/>
            <p:cNvSpPr/>
            <p:nvPr/>
          </p:nvSpPr>
          <p:spPr>
            <a:xfrm>
              <a:off x="3606" y="1389"/>
              <a:ext cx="416" cy="0"/>
            </a:xfrm>
            <a:prstGeom prst="line">
              <a:avLst/>
            </a:prstGeom>
            <a:ln w="28575" cap="flat" cmpd="sng">
              <a:solidFill>
                <a:srgbClr val="FFCC00"/>
              </a:solidFill>
              <a:prstDash val="solid"/>
              <a:headEnd type="none" w="med" len="med"/>
              <a:tailEnd type="none" w="med" len="med"/>
            </a:ln>
          </p:spPr>
        </p:sp>
        <p:sp>
          <p:nvSpPr>
            <p:cNvPr id="160900" name="直接连接符 160899"/>
            <p:cNvSpPr/>
            <p:nvPr/>
          </p:nvSpPr>
          <p:spPr>
            <a:xfrm flipH="1">
              <a:off x="3923" y="1434"/>
              <a:ext cx="347" cy="137"/>
            </a:xfrm>
            <a:prstGeom prst="line">
              <a:avLst/>
            </a:prstGeom>
            <a:ln w="28575" cap="flat" cmpd="sng">
              <a:solidFill>
                <a:srgbClr val="FFCC00"/>
              </a:solidFill>
              <a:prstDash val="solid"/>
              <a:headEnd type="none" w="med" len="med"/>
              <a:tailEnd type="none" w="med" len="med"/>
            </a:ln>
          </p:spPr>
        </p:sp>
        <p:sp>
          <p:nvSpPr>
            <p:cNvPr id="160901" name="直接连接符 160900"/>
            <p:cNvSpPr/>
            <p:nvPr/>
          </p:nvSpPr>
          <p:spPr>
            <a:xfrm flipH="1" flipV="1">
              <a:off x="4105" y="1480"/>
              <a:ext cx="70" cy="207"/>
            </a:xfrm>
            <a:prstGeom prst="line">
              <a:avLst/>
            </a:prstGeom>
            <a:ln w="28575" cap="flat" cmpd="sng">
              <a:solidFill>
                <a:srgbClr val="FF3300"/>
              </a:solidFill>
              <a:prstDash val="solid"/>
              <a:headEnd type="triangle" w="med" len="med"/>
              <a:tailEnd type="none" w="med" len="med"/>
            </a:ln>
          </p:spPr>
        </p:sp>
        <p:sp>
          <p:nvSpPr>
            <p:cNvPr id="160902" name="文本框 160901"/>
            <p:cNvSpPr txBox="1"/>
            <p:nvPr/>
          </p:nvSpPr>
          <p:spPr>
            <a:xfrm>
              <a:off x="3696" y="1026"/>
              <a:ext cx="825" cy="327"/>
            </a:xfrm>
            <a:prstGeom prst="rect">
              <a:avLst/>
            </a:prstGeom>
            <a:noFill/>
            <a:ln w="28575">
              <a:noFill/>
            </a:ln>
          </p:spPr>
          <p:txBody>
            <a:bodyPr wrap="none" anchor="ctr">
              <a:spAutoFit/>
            </a:bodyPr>
            <a:lstStyle/>
            <a:p>
              <a:pPr lvl="0" algn="ctr">
                <a:spcBef>
                  <a:spcPct val="50000"/>
                </a:spcBef>
                <a:buClr>
                  <a:srgbClr val="000000"/>
                </a:buClr>
              </a:pPr>
              <a:r>
                <a:rPr lang="en-US" altLang="en-US" sz="2800" b="0">
                  <a:solidFill>
                    <a:schemeClr val="accent2"/>
                  </a:solidFill>
                  <a:latin typeface="Times New Roman" panose="02020603050405020304" pitchFamily="18" charset="0"/>
                  <a:ea typeface="宋体" panose="02010600030101010101" pitchFamily="2" charset="-122"/>
                </a:rPr>
                <a:t> </a:t>
              </a:r>
              <a:r>
                <a:rPr lang="en-US" altLang="zh-CN" sz="2800" b="0">
                  <a:solidFill>
                    <a:schemeClr val="accent2"/>
                  </a:solidFill>
                  <a:latin typeface="Times New Roman" panose="02020603050405020304" pitchFamily="18" charset="0"/>
                  <a:ea typeface="宋体" panose="02010600030101010101" pitchFamily="2" charset="-122"/>
                </a:rPr>
                <a:t>(</a:t>
              </a:r>
              <a:r>
                <a:rPr lang="en-US" altLang="zh-CN" sz="2800" b="0" i="1">
                  <a:solidFill>
                    <a:schemeClr val="accent2"/>
                  </a:solidFill>
                  <a:latin typeface="Times New Roman" panose="02020603050405020304" pitchFamily="18" charset="0"/>
                  <a:ea typeface="宋体" panose="02010600030101010101" pitchFamily="2" charset="-122"/>
                </a:rPr>
                <a:t>t </a:t>
              </a:r>
              <a:r>
                <a:rPr lang="en-US" altLang="zh-CN" sz="2800" b="0" i="1">
                  <a:solidFill>
                    <a:schemeClr val="accent2"/>
                  </a:solidFill>
                  <a:latin typeface="Times New Roman" panose="02020603050405020304" pitchFamily="18" charset="0"/>
                  <a:ea typeface="Times New Roman" panose="02020603050405020304" pitchFamily="18" charset="0"/>
                </a:rPr>
                <a:t>→</a:t>
              </a:r>
              <a:r>
                <a:rPr lang="en-US" altLang="zh-CN" sz="2800" b="0">
                  <a:solidFill>
                    <a:schemeClr val="accent2"/>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60903" name="椭圆 160902"/>
            <p:cNvSpPr/>
            <p:nvPr/>
          </p:nvSpPr>
          <p:spPr>
            <a:xfrm>
              <a:off x="3425" y="1616"/>
              <a:ext cx="363" cy="363"/>
            </a:xfrm>
            <a:prstGeom prst="ellipse">
              <a:avLst/>
            </a:prstGeom>
            <a:gradFill rotWithShape="1">
              <a:gsLst>
                <a:gs pos="0">
                  <a:srgbClr val="0099FF"/>
                </a:gs>
                <a:gs pos="100000">
                  <a:srgbClr val="0099FF">
                    <a:gamma/>
                    <a:shade val="46275"/>
                    <a:invGamma/>
                  </a:srgbClr>
                </a:gs>
              </a:gsLst>
              <a:path path="shape">
                <a:fillToRect l="50000" t="50000" r="50000" b="50000"/>
              </a:path>
              <a:tileRect/>
            </a:gradFill>
            <a:ln w="38100" cap="flat" cmpd="sng">
              <a:solidFill>
                <a:srgbClr val="FF9900"/>
              </a:solidFill>
              <a:prstDash val="solid"/>
              <a:headEnd type="none" w="med" len="med"/>
              <a:tailEnd type="none" w="med" len="med"/>
            </a:ln>
          </p:spPr>
          <p:txBody>
            <a:bodyPr wrap="none" anchor="ctr"/>
            <a:lstStyle/>
            <a:p>
              <a:pPr lvl="0" algn="ctr"/>
              <a:endParaRPr sz="2400" b="0" dirty="0">
                <a:solidFill>
                  <a:schemeClr val="accent2"/>
                </a:solidFill>
                <a:latin typeface="Arial" panose="020B0604020202020204" pitchFamily="34" charset="0"/>
                <a:ea typeface="仿宋_GB2312" pitchFamily="49" charset="-122"/>
              </a:endParaRPr>
            </a:p>
          </p:txBody>
        </p:sp>
        <p:grpSp>
          <p:nvGrpSpPr>
            <p:cNvPr id="160904" name="组合 160903"/>
            <p:cNvGrpSpPr/>
            <p:nvPr/>
          </p:nvGrpSpPr>
          <p:grpSpPr>
            <a:xfrm>
              <a:off x="4604" y="1343"/>
              <a:ext cx="367" cy="877"/>
              <a:chOff x="1576" y="1278"/>
              <a:chExt cx="253" cy="612"/>
            </a:xfrm>
          </p:grpSpPr>
          <p:grpSp>
            <p:nvGrpSpPr>
              <p:cNvPr id="160905" name="组合 160904"/>
              <p:cNvGrpSpPr/>
              <p:nvPr/>
            </p:nvGrpSpPr>
            <p:grpSpPr>
              <a:xfrm>
                <a:off x="1658" y="1278"/>
                <a:ext cx="171" cy="612"/>
                <a:chOff x="1658" y="1278"/>
                <a:chExt cx="171" cy="612"/>
              </a:xfrm>
            </p:grpSpPr>
            <p:sp>
              <p:nvSpPr>
                <p:cNvPr id="160906" name="文本框 160905"/>
                <p:cNvSpPr txBox="1"/>
                <p:nvPr/>
              </p:nvSpPr>
              <p:spPr>
                <a:xfrm>
                  <a:off x="1661" y="1278"/>
                  <a:ext cx="168"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sp>
              <p:nvSpPr>
                <p:cNvPr id="160907" name="文本框 160906"/>
                <p:cNvSpPr txBox="1"/>
                <p:nvPr/>
              </p:nvSpPr>
              <p:spPr>
                <a:xfrm>
                  <a:off x="1658" y="1662"/>
                  <a:ext cx="157"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a:solidFill>
                        <a:schemeClr val="accent2"/>
                      </a:solidFill>
                      <a:latin typeface="Times New Roman" panose="02020603050405020304" pitchFamily="18" charset="0"/>
                      <a:ea typeface="宋体" panose="02010600030101010101" pitchFamily="2" charset="-122"/>
                    </a:rPr>
                    <a:t>–</a:t>
                  </a:r>
                </a:p>
              </p:txBody>
            </p:sp>
          </p:grpSp>
          <p:sp>
            <p:nvSpPr>
              <p:cNvPr id="160908" name="文本框 160907"/>
              <p:cNvSpPr txBox="1"/>
              <p:nvPr/>
            </p:nvSpPr>
            <p:spPr>
              <a:xfrm>
                <a:off x="1576" y="1459"/>
                <a:ext cx="250" cy="229"/>
              </a:xfrm>
              <a:prstGeom prst="rect">
                <a:avLst/>
              </a:prstGeom>
              <a:noFill/>
              <a:ln w="28575">
                <a:noFill/>
              </a:ln>
            </p:spPr>
            <p:txBody>
              <a:bodyPr anchor="ctr">
                <a:spAutoFit/>
              </a:bodyPr>
              <a:lstStyle/>
              <a:p>
                <a:pPr lvl="0" algn="ctr">
                  <a:spcBef>
                    <a:spcPct val="50000"/>
                  </a:spcBef>
                  <a:buClr>
                    <a:srgbClr val="000000"/>
                  </a:buClr>
                </a:pPr>
                <a:r>
                  <a:rPr lang="en-US" altLang="zh-CN" sz="2800" b="0" i="1" dirty="0" err="1">
                    <a:solidFill>
                      <a:schemeClr val="accent2"/>
                    </a:solidFill>
                    <a:latin typeface="Times New Roman" panose="02020603050405020304" pitchFamily="18" charset="0"/>
                    <a:ea typeface="宋体" panose="02010600030101010101" pitchFamily="2" charset="-122"/>
                  </a:rPr>
                  <a:t>u</a:t>
                </a:r>
                <a:r>
                  <a:rPr lang="en-US" altLang="zh-CN" sz="2800" b="0" baseline="-25000" dirty="0" err="1">
                    <a:solidFill>
                      <a:schemeClr val="accent2"/>
                    </a:solidFill>
                    <a:latin typeface="Times New Roman" panose="02020603050405020304" pitchFamily="18" charset="0"/>
                    <a:ea typeface="宋体" panose="02010600030101010101" pitchFamily="2" charset="-122"/>
                  </a:rPr>
                  <a:t>L</a:t>
                </a:r>
              </a:p>
            </p:txBody>
          </p:sp>
        </p:grpSp>
        <p:sp>
          <p:nvSpPr>
            <p:cNvPr id="160909" name="文本框 160908"/>
            <p:cNvSpPr txBox="1"/>
            <p:nvPr/>
          </p:nvSpPr>
          <p:spPr>
            <a:xfrm>
              <a:off x="3107" y="1661"/>
              <a:ext cx="337"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U</a:t>
              </a:r>
              <a:r>
                <a:rPr lang="en-US" altLang="zh-CN" sz="2800" b="0" i="1" baseline="-25000">
                  <a:solidFill>
                    <a:schemeClr val="accent2"/>
                  </a:solidFill>
                  <a:latin typeface="Times New Roman" panose="02020603050405020304" pitchFamily="18" charset="0"/>
                  <a:ea typeface="宋体" panose="02010600030101010101" pitchFamily="2" charset="-122"/>
                </a:rPr>
                <a:t>s</a:t>
              </a:r>
            </a:p>
          </p:txBody>
        </p:sp>
        <p:sp>
          <p:nvSpPr>
            <p:cNvPr id="160910" name="直接连接符 160909"/>
            <p:cNvSpPr/>
            <p:nvPr/>
          </p:nvSpPr>
          <p:spPr>
            <a:xfrm>
              <a:off x="4286" y="1389"/>
              <a:ext cx="771" cy="0"/>
            </a:xfrm>
            <a:prstGeom prst="line">
              <a:avLst/>
            </a:prstGeom>
            <a:ln w="28575" cap="flat" cmpd="sng">
              <a:solidFill>
                <a:srgbClr val="FFCC00"/>
              </a:solidFill>
              <a:prstDash val="solid"/>
              <a:headEnd type="none" w="med" len="med"/>
              <a:tailEnd type="none" w="med" len="med"/>
            </a:ln>
          </p:spPr>
        </p:sp>
        <p:sp>
          <p:nvSpPr>
            <p:cNvPr id="160911" name="直接连接符 160910"/>
            <p:cNvSpPr/>
            <p:nvPr/>
          </p:nvSpPr>
          <p:spPr>
            <a:xfrm>
              <a:off x="3609" y="2213"/>
              <a:ext cx="1456" cy="0"/>
            </a:xfrm>
            <a:prstGeom prst="line">
              <a:avLst/>
            </a:prstGeom>
            <a:ln w="28575" cap="flat" cmpd="sng">
              <a:solidFill>
                <a:srgbClr val="FFCC00"/>
              </a:solidFill>
              <a:prstDash val="solid"/>
              <a:headEnd type="none" w="med" len="med"/>
              <a:tailEnd type="none" w="med" len="med"/>
            </a:ln>
          </p:spPr>
        </p:sp>
        <p:sp>
          <p:nvSpPr>
            <p:cNvPr id="160912" name="直接连接符 160911"/>
            <p:cNvSpPr/>
            <p:nvPr/>
          </p:nvSpPr>
          <p:spPr>
            <a:xfrm flipH="1">
              <a:off x="3606" y="1389"/>
              <a:ext cx="3" cy="816"/>
            </a:xfrm>
            <a:prstGeom prst="line">
              <a:avLst/>
            </a:prstGeom>
            <a:ln w="28575" cap="flat" cmpd="sng">
              <a:solidFill>
                <a:srgbClr val="FFCC00"/>
              </a:solidFill>
              <a:prstDash val="solid"/>
              <a:headEnd type="none" w="med" len="med"/>
              <a:tailEnd type="none" w="med" len="med"/>
            </a:ln>
          </p:spPr>
        </p:sp>
        <p:sp>
          <p:nvSpPr>
            <p:cNvPr id="160913" name="直接连接符 160912"/>
            <p:cNvSpPr/>
            <p:nvPr/>
          </p:nvSpPr>
          <p:spPr>
            <a:xfrm flipH="1">
              <a:off x="5057" y="1389"/>
              <a:ext cx="8" cy="182"/>
            </a:xfrm>
            <a:prstGeom prst="line">
              <a:avLst/>
            </a:prstGeom>
            <a:ln w="28575" cap="flat" cmpd="sng">
              <a:solidFill>
                <a:srgbClr val="FFCC00"/>
              </a:solidFill>
              <a:prstDash val="solid"/>
              <a:headEnd type="none" w="med" len="med"/>
              <a:tailEnd type="none" w="med" len="med"/>
            </a:ln>
          </p:spPr>
        </p:sp>
        <p:sp>
          <p:nvSpPr>
            <p:cNvPr id="160914" name="直接连接符 160913"/>
            <p:cNvSpPr/>
            <p:nvPr/>
          </p:nvSpPr>
          <p:spPr>
            <a:xfrm flipH="1" flipV="1">
              <a:off x="5057" y="1934"/>
              <a:ext cx="0" cy="272"/>
            </a:xfrm>
            <a:prstGeom prst="line">
              <a:avLst/>
            </a:prstGeom>
            <a:ln w="28575" cap="flat" cmpd="sng">
              <a:solidFill>
                <a:srgbClr val="FFCC00"/>
              </a:solidFill>
              <a:prstDash val="solid"/>
              <a:headEnd type="none" w="med" len="med"/>
              <a:tailEnd type="none" w="med" len="med"/>
            </a:ln>
          </p:spPr>
        </p:sp>
        <p:sp>
          <p:nvSpPr>
            <p:cNvPr id="160915" name="文本框 160914"/>
            <p:cNvSpPr txBox="1"/>
            <p:nvPr/>
          </p:nvSpPr>
          <p:spPr>
            <a:xfrm>
              <a:off x="4513" y="1026"/>
              <a:ext cx="253" cy="327"/>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R</a:t>
              </a:r>
            </a:p>
          </p:txBody>
        </p:sp>
        <p:grpSp>
          <p:nvGrpSpPr>
            <p:cNvPr id="160916" name="组合 160915"/>
            <p:cNvGrpSpPr/>
            <p:nvPr/>
          </p:nvGrpSpPr>
          <p:grpSpPr>
            <a:xfrm>
              <a:off x="4785" y="981"/>
              <a:ext cx="238" cy="341"/>
              <a:chOff x="1803" y="2594"/>
              <a:chExt cx="165" cy="238"/>
            </a:xfrm>
          </p:grpSpPr>
          <p:sp>
            <p:nvSpPr>
              <p:cNvPr id="160917" name="文本框 160916"/>
              <p:cNvSpPr txBox="1"/>
              <p:nvPr/>
            </p:nvSpPr>
            <p:spPr>
              <a:xfrm>
                <a:off x="1803" y="2594"/>
                <a:ext cx="123" cy="228"/>
              </a:xfrm>
              <a:prstGeom prst="rect">
                <a:avLst/>
              </a:prstGeom>
              <a:noFill/>
              <a:ln w="28575">
                <a:noFill/>
              </a:ln>
            </p:spPr>
            <p:txBody>
              <a:bodyPr wrap="none" anchor="ctr">
                <a:spAutoFit/>
              </a:bodyPr>
              <a:lstStyle/>
              <a:p>
                <a:pPr lvl="0" algn="ctr">
                  <a:spcBef>
                    <a:spcPct val="50000"/>
                  </a:spcBef>
                  <a:buClr>
                    <a:srgbClr val="000000"/>
                  </a:buClr>
                </a:pPr>
                <a:r>
                  <a:rPr lang="en-US" altLang="zh-CN" sz="2800" b="0" i="1">
                    <a:solidFill>
                      <a:schemeClr val="accent2"/>
                    </a:solidFill>
                    <a:latin typeface="Times New Roman" panose="02020603050405020304" pitchFamily="18" charset="0"/>
                    <a:ea typeface="宋体" panose="02010600030101010101" pitchFamily="2" charset="-122"/>
                  </a:rPr>
                  <a:t>i</a:t>
                </a:r>
              </a:p>
            </p:txBody>
          </p:sp>
          <p:sp>
            <p:nvSpPr>
              <p:cNvPr id="160918" name="直接连接符 160917"/>
              <p:cNvSpPr/>
              <p:nvPr/>
            </p:nvSpPr>
            <p:spPr>
              <a:xfrm>
                <a:off x="1824" y="2832"/>
                <a:ext cx="144" cy="0"/>
              </a:xfrm>
              <a:prstGeom prst="line">
                <a:avLst/>
              </a:prstGeom>
              <a:ln w="28575" cap="flat" cmpd="sng">
                <a:solidFill>
                  <a:srgbClr val="00FFFF"/>
                </a:solidFill>
                <a:prstDash val="solid"/>
                <a:headEnd type="none" w="med" len="med"/>
                <a:tailEnd type="triangle" w="med" len="med"/>
              </a:ln>
            </p:spPr>
          </p:sp>
        </p:grpSp>
        <p:sp>
          <p:nvSpPr>
            <p:cNvPr id="160919" name="文本框 160918"/>
            <p:cNvSpPr txBox="1"/>
            <p:nvPr/>
          </p:nvSpPr>
          <p:spPr>
            <a:xfrm>
              <a:off x="3243" y="1343"/>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Times New Roman" panose="02020603050405020304" pitchFamily="18" charset="0"/>
                  <a:ea typeface="仿宋_GB2312" pitchFamily="49" charset="-122"/>
                </a:rPr>
                <a:t>+</a:t>
              </a:r>
            </a:p>
          </p:txBody>
        </p:sp>
        <p:sp>
          <p:nvSpPr>
            <p:cNvPr id="160920" name="文本框 160919"/>
            <p:cNvSpPr txBox="1"/>
            <p:nvPr/>
          </p:nvSpPr>
          <p:spPr>
            <a:xfrm>
              <a:off x="3243" y="1979"/>
              <a:ext cx="363" cy="327"/>
            </a:xfrm>
            <a:prstGeom prst="rect">
              <a:avLst/>
            </a:prstGeom>
            <a:noFill/>
            <a:ln w="9525">
              <a:noFill/>
            </a:ln>
          </p:spPr>
          <p:txBody>
            <a:bodyPr>
              <a:spAutoFit/>
            </a:bodyPr>
            <a:lstStyle/>
            <a:p>
              <a:pPr lvl="0">
                <a:spcBef>
                  <a:spcPct val="50000"/>
                </a:spcBef>
              </a:pPr>
              <a:r>
                <a:rPr lang="en-US" altLang="zh-CN" sz="2800" b="1">
                  <a:solidFill>
                    <a:schemeClr val="accent2"/>
                  </a:solidFill>
                  <a:latin typeface="宋体" panose="02010600030101010101" pitchFamily="2" charset="-122"/>
                  <a:ea typeface="宋体" panose="02010600030101010101" pitchFamily="2" charset="-122"/>
                </a:rPr>
                <a:t>-</a:t>
              </a:r>
            </a:p>
          </p:txBody>
        </p:sp>
        <p:sp>
          <p:nvSpPr>
            <p:cNvPr id="160921" name="矩形 160920"/>
            <p:cNvSpPr/>
            <p:nvPr/>
          </p:nvSpPr>
          <p:spPr>
            <a:xfrm>
              <a:off x="4468" y="1343"/>
              <a:ext cx="317" cy="136"/>
            </a:xfrm>
            <a:prstGeom prst="rect">
              <a:avLst/>
            </a:prstGeom>
            <a:gradFill rotWithShape="1">
              <a:gsLst>
                <a:gs pos="0">
                  <a:srgbClr val="FF9900">
                    <a:gamma/>
                    <a:shade val="46275"/>
                    <a:invGamma/>
                  </a:srgbClr>
                </a:gs>
                <a:gs pos="50000">
                  <a:srgbClr val="FF9900"/>
                </a:gs>
                <a:gs pos="100000">
                  <a:srgbClr val="FF9900">
                    <a:gamma/>
                    <a:shade val="46275"/>
                    <a:invGamma/>
                  </a:srgbClr>
                </a:gs>
              </a:gsLst>
              <a:lin ang="5400000" scaled="1"/>
              <a:tileRect/>
            </a:gradFill>
            <a:ln w="28575">
              <a:noFill/>
            </a:ln>
          </p:spPr>
          <p:txBody>
            <a:bodyPr/>
            <a:lstStyle/>
            <a:p>
              <a:endParaRPr lang="zh-CN" altLang="en-US">
                <a:solidFill>
                  <a:schemeClr val="accent2"/>
                </a:solidFill>
              </a:endParaRPr>
            </a:p>
          </p:txBody>
        </p:sp>
        <p:grpSp>
          <p:nvGrpSpPr>
            <p:cNvPr id="160922" name="组合 160921"/>
            <p:cNvGrpSpPr/>
            <p:nvPr/>
          </p:nvGrpSpPr>
          <p:grpSpPr>
            <a:xfrm>
              <a:off x="5057" y="1571"/>
              <a:ext cx="91" cy="363"/>
              <a:chOff x="2744" y="2931"/>
              <a:chExt cx="57" cy="283"/>
            </a:xfrm>
          </p:grpSpPr>
          <p:sp>
            <p:nvSpPr>
              <p:cNvPr id="160923" name="任意多边形 160922"/>
              <p:cNvSpPr/>
              <p:nvPr/>
            </p:nvSpPr>
            <p:spPr>
              <a:xfrm rot="10800000" flipH="1" flipV="1">
                <a:off x="2744" y="2931"/>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60924" name="任意多边形 160923"/>
              <p:cNvSpPr/>
              <p:nvPr/>
            </p:nvSpPr>
            <p:spPr>
              <a:xfrm rot="10800000" flipH="1" flipV="1">
                <a:off x="2744" y="3027"/>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sp>
            <p:nvSpPr>
              <p:cNvPr id="160925" name="任意多边形 160924"/>
              <p:cNvSpPr/>
              <p:nvPr/>
            </p:nvSpPr>
            <p:spPr>
              <a:xfrm rot="10800000" flipH="1" flipV="1">
                <a:off x="2744" y="3123"/>
                <a:ext cx="57" cy="91"/>
              </a:xfrm>
              <a:custGeom>
                <a:avLst/>
                <a:gdLst>
                  <a:gd name="txL" fmla="*/ 0 w 22723"/>
                  <a:gd name="txT" fmla="*/ 0 h 43200"/>
                  <a:gd name="txR" fmla="*/ 22723 w 22723"/>
                  <a:gd name="txB" fmla="*/ 43200 h 43200"/>
                </a:gdLst>
                <a:ahLst/>
                <a:cxnLst>
                  <a:cxn ang="270">
                    <a:pos x="1123" y="0"/>
                  </a:cxn>
                  <a:cxn ang="90">
                    <a:pos x="0" y="43170"/>
                  </a:cxn>
                  <a:cxn ang="90">
                    <a:pos x="1123" y="21600"/>
                  </a:cxn>
                </a:cxnLst>
                <a:rect l="txL" t="txT" r="txR" b="txB"/>
                <a:pathLst>
                  <a:path w="22723" h="43200" fill="none">
                    <a:moveTo>
                      <a:pt x="1123" y="0"/>
                    </a:moveTo>
                    <a:arcTo wR="21600" hR="21600" stAng="-5400000" swAng="10978818"/>
                  </a:path>
                  <a:path w="22723" h="43200" stroke="0">
                    <a:moveTo>
                      <a:pt x="1123" y="0"/>
                    </a:moveTo>
                    <a:arcTo wR="21600" hR="21600" stAng="-5400000" swAng="10978818"/>
                    <a:lnTo>
                      <a:pt x="1123" y="21600"/>
                    </a:lnTo>
                    <a:close/>
                  </a:path>
                </a:pathLst>
              </a:custGeom>
              <a:noFill/>
              <a:ln w="38100" cap="flat" cmpd="sng">
                <a:solidFill>
                  <a:srgbClr val="FF9900"/>
                </a:solidFill>
                <a:prstDash val="solid"/>
                <a:headEnd type="none" w="med" len="med"/>
                <a:tailEnd type="none" w="med" len="med"/>
              </a:ln>
            </p:spPr>
            <p:txBody>
              <a:bodyPr/>
              <a:lstStyle/>
              <a:p>
                <a:endParaRPr lang="zh-CN" altLang="en-US">
                  <a:solidFill>
                    <a:schemeClr val="accent2"/>
                  </a:solidFill>
                </a:endParaRPr>
              </a:p>
            </p:txBody>
          </p:sp>
        </p:grpSp>
        <p:sp>
          <p:nvSpPr>
            <p:cNvPr id="160926" name="椭圆 160925"/>
            <p:cNvSpPr/>
            <p:nvPr/>
          </p:nvSpPr>
          <p:spPr>
            <a:xfrm>
              <a:off x="3969" y="1389"/>
              <a:ext cx="71" cy="68"/>
            </a:xfrm>
            <a:prstGeom prst="ellipse">
              <a:avLst/>
            </a:prstGeom>
            <a:noFill/>
            <a:ln w="28575" cap="flat" cmpd="sng">
              <a:solidFill>
                <a:srgbClr val="FFCC00"/>
              </a:solidFill>
              <a:prstDash val="solid"/>
              <a:headEnd type="none" w="med" len="med"/>
              <a:tailEnd type="none" w="med" len="med"/>
            </a:ln>
          </p:spPr>
          <p:txBody>
            <a:bodyPr/>
            <a:lstStyle/>
            <a:p>
              <a:endParaRPr lang="zh-CN" altLang="en-US">
                <a:solidFill>
                  <a:schemeClr val="accent2"/>
                </a:solidFill>
              </a:endParaRPr>
            </a:p>
          </p:txBody>
        </p:sp>
        <p:sp>
          <p:nvSpPr>
            <p:cNvPr id="160927" name="椭圆 160926"/>
            <p:cNvSpPr/>
            <p:nvPr/>
          </p:nvSpPr>
          <p:spPr>
            <a:xfrm>
              <a:off x="4241" y="1389"/>
              <a:ext cx="71" cy="68"/>
            </a:xfrm>
            <a:prstGeom prst="ellipse">
              <a:avLst/>
            </a:prstGeom>
            <a:noFill/>
            <a:ln w="28575" cap="flat" cmpd="sng">
              <a:solidFill>
                <a:srgbClr val="FFCC00"/>
              </a:solidFill>
              <a:prstDash val="solid"/>
              <a:headEnd type="none" w="med" len="med"/>
              <a:tailEnd type="none" w="med" len="med"/>
            </a:ln>
          </p:spPr>
          <p:txBody>
            <a:bodyPr/>
            <a:lstStyle/>
            <a:p>
              <a:endParaRPr lang="zh-CN" altLang="en-US">
                <a:solidFill>
                  <a:schemeClr val="accent2"/>
                </a:solidFill>
              </a:endParaRPr>
            </a:p>
          </p:txBody>
        </p:sp>
      </p:grpSp>
      <p:sp>
        <p:nvSpPr>
          <p:cNvPr id="160928" name="爆炸形 1 160927"/>
          <p:cNvSpPr/>
          <p:nvPr/>
        </p:nvSpPr>
        <p:spPr>
          <a:xfrm>
            <a:off x="5724525" y="1770063"/>
            <a:ext cx="576263" cy="503237"/>
          </a:xfrm>
          <a:prstGeom prst="irregularSeal1">
            <a:avLst/>
          </a:prstGeom>
          <a:gradFill rotWithShape="1">
            <a:gsLst>
              <a:gs pos="0">
                <a:srgbClr val="FFFF00"/>
              </a:gs>
              <a:gs pos="100000">
                <a:srgbClr val="FF3300"/>
              </a:gs>
            </a:gsLst>
            <a:lin ang="5400000" scaled="1"/>
            <a:tileRect/>
          </a:gradFill>
          <a:ln w="9525" cap="flat" cmpd="sng">
            <a:solidFill>
              <a:schemeClr val="tx1"/>
            </a:solidFill>
            <a:prstDash val="solid"/>
            <a:miter/>
            <a:headEnd type="none" w="med" len="med"/>
            <a:tailEnd type="none" w="med" len="med"/>
          </a:ln>
        </p:spPr>
        <p:txBody>
          <a:bodyPr/>
          <a:lstStyle/>
          <a:p>
            <a:endParaRPr lang="zh-CN" altLang="en-US">
              <a:solidFill>
                <a:schemeClr val="accent2"/>
              </a:solidFill>
            </a:endParaRPr>
          </a:p>
        </p:txBody>
      </p:sp>
      <p:grpSp>
        <p:nvGrpSpPr>
          <p:cNvPr id="160935" name="组合 160934"/>
          <p:cNvGrpSpPr/>
          <p:nvPr/>
        </p:nvGrpSpPr>
        <p:grpSpPr>
          <a:xfrm>
            <a:off x="6588125" y="7162800"/>
            <a:ext cx="792163" cy="366713"/>
            <a:chOff x="4649" y="4020"/>
            <a:chExt cx="499" cy="231"/>
          </a:xfrm>
        </p:grpSpPr>
        <p:pic>
          <p:nvPicPr>
            <p:cNvPr id="160936" name="图片 160935" descr="78900"/>
            <p:cNvPicPr>
              <a:picLocks noChangeAspect="1"/>
            </p:cNvPicPr>
            <p:nvPr/>
          </p:nvPicPr>
          <p:blipFill>
            <a:blip r:embed="rId2"/>
            <a:stretch>
              <a:fillRect/>
            </a:stretch>
          </p:blipFill>
          <p:spPr>
            <a:xfrm>
              <a:off x="4649" y="4066"/>
              <a:ext cx="499" cy="181"/>
            </a:xfrm>
            <a:prstGeom prst="rect">
              <a:avLst/>
            </a:prstGeom>
            <a:noFill/>
            <a:ln w="9525">
              <a:noFill/>
            </a:ln>
          </p:spPr>
        </p:pic>
        <p:sp>
          <p:nvSpPr>
            <p:cNvPr id="160937" name="文本框 160936">
              <a:hlinkClick r:id="rId4" action="ppaction://hlinksldjump"/>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sp>
        <p:nvSpPr>
          <p:cNvPr id="76" name="标题 1"/>
          <p:cNvSpPr txBox="1">
            <a:spLocks/>
          </p:cNvSpPr>
          <p:nvPr/>
        </p:nvSpPr>
        <p:spPr>
          <a:xfrm>
            <a:off x="635578" y="404664"/>
            <a:ext cx="7848600" cy="720725"/>
          </a:xfrm>
          <a:prstGeom prst="rect">
            <a:avLst/>
          </a:prstGeom>
        </p:spPr>
        <p:txBody>
          <a:bodyPr/>
          <a:lstStyle>
            <a:lvl1pPr algn="l" rtl="0" fontAlgn="base">
              <a:spcBef>
                <a:spcPct val="0"/>
              </a:spcBef>
              <a:spcAft>
                <a:spcPct val="0"/>
              </a:spcAft>
              <a:defRPr sz="3600">
                <a:solidFill>
                  <a:srgbClr val="FF0000"/>
                </a:solidFill>
                <a:latin typeface="+mj-lt"/>
                <a:ea typeface="黑体" panose="02010609060101010101" pitchFamily="49" charset="-122"/>
                <a:cs typeface="+mj-cs"/>
              </a:defRPr>
            </a:lvl1pPr>
            <a:lvl2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marL="0" lvl="1"/>
            <a:r>
              <a:rPr lang="en-US" altLang="zh-CN" sz="2800" b="1" kern="0" dirty="0" smtClean="0">
                <a:solidFill>
                  <a:schemeClr val="accent2"/>
                </a:solidFill>
              </a:rPr>
              <a:t>3</a:t>
            </a:r>
            <a:r>
              <a:rPr lang="en-US" altLang="zh-CN" sz="2800" b="1" kern="0" dirty="0" smtClean="0">
                <a:solidFill>
                  <a:schemeClr val="accent2"/>
                </a:solidFill>
                <a:hlinkClick r:id="rId4" action="ppaction://hlinksldjump"/>
              </a:rPr>
              <a:t>.1  </a:t>
            </a:r>
            <a:r>
              <a:rPr lang="zh-CN" altLang="zh-CN" sz="2800" b="1" u="sng" kern="0" dirty="0" smtClean="0">
                <a:solidFill>
                  <a:schemeClr val="accent2"/>
                </a:solidFill>
                <a:hlinkClick r:id="rId4" action="ppaction://hlinksldjump"/>
              </a:rPr>
              <a:t>动</a:t>
            </a:r>
            <a:r>
              <a:rPr lang="zh-CN" altLang="zh-CN" sz="2800" b="1" u="sng" kern="0" dirty="0" smtClean="0">
                <a:solidFill>
                  <a:schemeClr val="accent2"/>
                </a:solidFill>
              </a:rPr>
              <a:t>态电路方程</a:t>
            </a:r>
            <a:endParaRPr lang="zh-CN" altLang="en-US" sz="2800" kern="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60864"/>
                                        </p:tgtEl>
                                        <p:attrNameLst>
                                          <p:attrName>style.visibility</p:attrName>
                                        </p:attrNameLst>
                                      </p:cBhvr>
                                      <p:to>
                                        <p:strVal val="visible"/>
                                      </p:to>
                                    </p:set>
                                    <p:animEffect transition="in" filter="blinds(horizontal)">
                                      <p:cBhvr>
                                        <p:cTn id="7" dur="500"/>
                                        <p:tgtEl>
                                          <p:spTgt spid="1608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0889"/>
                                        </p:tgtEl>
                                        <p:attrNameLst>
                                          <p:attrName>style.visibility</p:attrName>
                                        </p:attrNameLst>
                                      </p:cBhvr>
                                      <p:to>
                                        <p:strVal val="visible"/>
                                      </p:to>
                                    </p:set>
                                    <p:animEffect transition="in" filter="wipe(left)">
                                      <p:cBhvr>
                                        <p:cTn id="12" dur="2000"/>
                                        <p:tgtEl>
                                          <p:spTgt spid="1608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0890"/>
                                        </p:tgtEl>
                                        <p:attrNameLst>
                                          <p:attrName>style.visibility</p:attrName>
                                        </p:attrNameLst>
                                      </p:cBhvr>
                                      <p:to>
                                        <p:strVal val="visible"/>
                                      </p:to>
                                    </p:set>
                                    <p:animEffect transition="in" filter="wipe(left)">
                                      <p:cBhvr>
                                        <p:cTn id="17" dur="3000"/>
                                        <p:tgtEl>
                                          <p:spTgt spid="16089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0897"/>
                                        </p:tgtEl>
                                        <p:attrNameLst>
                                          <p:attrName>style.visibility</p:attrName>
                                        </p:attrNameLst>
                                      </p:cBhvr>
                                      <p:to>
                                        <p:strVal val="visible"/>
                                      </p:to>
                                    </p:set>
                                    <p:animEffect transition="in" filter="blinds(horizontal)">
                                      <p:cBhvr>
                                        <p:cTn id="22" dur="500"/>
                                        <p:tgtEl>
                                          <p:spTgt spid="16089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60891"/>
                                        </p:tgtEl>
                                        <p:attrNameLst>
                                          <p:attrName>style.visibility</p:attrName>
                                        </p:attrNameLst>
                                      </p:cBhvr>
                                      <p:to>
                                        <p:strVal val="visible"/>
                                      </p:to>
                                    </p:set>
                                    <p:anim calcmode="lin" valueType="num">
                                      <p:cBhvr additive="base">
                                        <p:cTn id="27" dur="500" fill="hold"/>
                                        <p:tgtEl>
                                          <p:spTgt spid="160891"/>
                                        </p:tgtEl>
                                        <p:attrNameLst>
                                          <p:attrName>ppt_x</p:attrName>
                                        </p:attrNameLst>
                                      </p:cBhvr>
                                      <p:tavLst>
                                        <p:tav tm="0">
                                          <p:val>
                                            <p:strVal val="1+#ppt_w/2"/>
                                          </p:val>
                                        </p:tav>
                                        <p:tav tm="100000">
                                          <p:val>
                                            <p:strVal val="#ppt_x"/>
                                          </p:val>
                                        </p:tav>
                                      </p:tavLst>
                                    </p:anim>
                                    <p:anim calcmode="lin" valueType="num">
                                      <p:cBhvr additive="base">
                                        <p:cTn id="28" dur="500" fill="hold"/>
                                        <p:tgtEl>
                                          <p:spTgt spid="16089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0892"/>
                                        </p:tgtEl>
                                        <p:attrNameLst>
                                          <p:attrName>style.visibility</p:attrName>
                                        </p:attrNameLst>
                                      </p:cBhvr>
                                      <p:to>
                                        <p:strVal val="visible"/>
                                      </p:to>
                                    </p:set>
                                    <p:animEffect transition="in" filter="wipe(left)">
                                      <p:cBhvr>
                                        <p:cTn id="33" dur="3000"/>
                                        <p:tgtEl>
                                          <p:spTgt spid="160892"/>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160928"/>
                                        </p:tgtEl>
                                        <p:attrNameLst>
                                          <p:attrName>style.visibility</p:attrName>
                                        </p:attrNameLst>
                                      </p:cBhvr>
                                      <p:to>
                                        <p:strVal val="visible"/>
                                      </p:to>
                                    </p:set>
                                    <p:anim calcmode="lin" valueType="num">
                                      <p:cBhvr>
                                        <p:cTn id="38" dur="500" fill="hold"/>
                                        <p:tgtEl>
                                          <p:spTgt spid="160928"/>
                                        </p:tgtEl>
                                        <p:attrNameLst>
                                          <p:attrName>ppt_w</p:attrName>
                                        </p:attrNameLst>
                                      </p:cBhvr>
                                      <p:tavLst>
                                        <p:tav tm="0">
                                          <p:val>
                                            <p:fltVal val="0"/>
                                          </p:val>
                                        </p:tav>
                                        <p:tav tm="100000">
                                          <p:val>
                                            <p:strVal val="#ppt_w"/>
                                          </p:val>
                                        </p:tav>
                                      </p:tavLst>
                                    </p:anim>
                                    <p:anim calcmode="lin" valueType="num">
                                      <p:cBhvr>
                                        <p:cTn id="39" dur="500" fill="hold"/>
                                        <p:tgtEl>
                                          <p:spTgt spid="160928"/>
                                        </p:tgtEl>
                                        <p:attrNameLst>
                                          <p:attrName>ppt_h</p:attrName>
                                        </p:attrNameLst>
                                      </p:cBhvr>
                                      <p:tavLst>
                                        <p:tav tm="0">
                                          <p:val>
                                            <p:fltVal val="0"/>
                                          </p:val>
                                        </p:tav>
                                        <p:tav tm="100000">
                                          <p:val>
                                            <p:strVal val="#ppt_h"/>
                                          </p:val>
                                        </p:tav>
                                      </p:tavLst>
                                    </p:anim>
                                  </p:childTnLst>
                                </p:cTn>
                              </p:par>
                            </p:childTnLst>
                          </p:cTn>
                        </p:par>
                        <p:par>
                          <p:cTn id="40" fill="hold">
                            <p:stCondLst>
                              <p:cond delay="500"/>
                            </p:stCondLst>
                            <p:childTnLst>
                              <p:par>
                                <p:cTn id="41" presetID="6" presetClass="emph" presetSubtype="0" fill="hold" nodeType="afterEffect">
                                  <p:stCondLst>
                                    <p:cond delay="0"/>
                                  </p:stCondLst>
                                  <p:childTnLst>
                                    <p:animScale>
                                      <p:cBhvr>
                                        <p:cTn id="42" dur="2000" fill="hold"/>
                                        <p:tgtEl>
                                          <p:spTgt spid="160928"/>
                                        </p:tgtEl>
                                      </p:cBhvr>
                                      <p:by x="150000" y="150000"/>
                                    </p:animScale>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60894"/>
                                        </p:tgtEl>
                                        <p:attrNameLst>
                                          <p:attrName>style.visibility</p:attrName>
                                        </p:attrNameLst>
                                      </p:cBhvr>
                                      <p:to>
                                        <p:strVal val="visible"/>
                                      </p:to>
                                    </p:set>
                                    <p:animEffect transition="in" filter="blinds(horizontal)">
                                      <p:cBhvr>
                                        <p:cTn id="47" dur="500"/>
                                        <p:tgtEl>
                                          <p:spTgt spid="160894"/>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grpId="0" nodeType="clickEffect">
                                  <p:stCondLst>
                                    <p:cond delay="0"/>
                                  </p:stCondLst>
                                  <p:childTnLst>
                                    <p:set>
                                      <p:cBhvr>
                                        <p:cTn id="51" dur="1" fill="hold">
                                          <p:stCondLst>
                                            <p:cond delay="0"/>
                                          </p:stCondLst>
                                        </p:cTn>
                                        <p:tgtEl>
                                          <p:spTgt spid="160893"/>
                                        </p:tgtEl>
                                        <p:attrNameLst>
                                          <p:attrName>style.visibility</p:attrName>
                                        </p:attrNameLst>
                                      </p:cBhvr>
                                      <p:to>
                                        <p:strVal val="visible"/>
                                      </p:to>
                                    </p:set>
                                    <p:anim calcmode="lin" valueType="num">
                                      <p:cBhvr additive="base">
                                        <p:cTn id="52" dur="500" fill="hold"/>
                                        <p:tgtEl>
                                          <p:spTgt spid="160893"/>
                                        </p:tgtEl>
                                        <p:attrNameLst>
                                          <p:attrName>ppt_x</p:attrName>
                                        </p:attrNameLst>
                                      </p:cBhvr>
                                      <p:tavLst>
                                        <p:tav tm="0">
                                          <p:val>
                                            <p:strVal val="1+#ppt_w/2"/>
                                          </p:val>
                                        </p:tav>
                                        <p:tav tm="100000">
                                          <p:val>
                                            <p:strVal val="#ppt_x"/>
                                          </p:val>
                                        </p:tav>
                                      </p:tavLst>
                                    </p:anim>
                                    <p:anim calcmode="lin" valueType="num">
                                      <p:cBhvr additive="base">
                                        <p:cTn id="53" dur="500" fill="hold"/>
                                        <p:tgtEl>
                                          <p:spTgt spid="1608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889" grpId="0"/>
      <p:bldP spid="160890" grpId="0"/>
      <p:bldP spid="160891" grpId="0"/>
      <p:bldP spid="160892" grpId="0"/>
      <p:bldP spid="16089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323528" y="1196752"/>
            <a:ext cx="8352928" cy="830997"/>
          </a:xfrm>
          <a:prstGeom prst="rect">
            <a:avLst/>
          </a:prstGeom>
        </p:spPr>
        <p:txBody>
          <a:bodyPr wrap="square">
            <a:spAutoFit/>
          </a:bodyPr>
          <a:lstStyle/>
          <a:p>
            <a:r>
              <a:rPr lang="zh-CN" altLang="en-US" dirty="0"/>
              <a:t>例</a:t>
            </a:r>
            <a:r>
              <a:rPr lang="en-US" altLang="zh-CN" dirty="0"/>
              <a:t>3-13  </a:t>
            </a:r>
            <a:r>
              <a:rPr lang="zh-CN" altLang="en-US" dirty="0"/>
              <a:t>图</a:t>
            </a:r>
            <a:r>
              <a:rPr lang="en-US" altLang="zh-CN" dirty="0"/>
              <a:t>3-25</a:t>
            </a:r>
            <a:r>
              <a:rPr lang="zh-CN" altLang="en-US" dirty="0"/>
              <a:t>（</a:t>
            </a:r>
            <a:r>
              <a:rPr lang="en-US" altLang="zh-CN" dirty="0"/>
              <a:t>a</a:t>
            </a:r>
            <a:r>
              <a:rPr lang="zh-CN" altLang="en-US" dirty="0"/>
              <a:t>）所示电路，开关</a:t>
            </a:r>
            <a:r>
              <a:rPr lang="en-US" altLang="zh-CN" dirty="0"/>
              <a:t>S</a:t>
            </a:r>
            <a:r>
              <a:rPr lang="zh-CN" altLang="en-US" dirty="0"/>
              <a:t>闭合前已达稳态</a:t>
            </a:r>
            <a:r>
              <a:rPr lang="zh-CN" altLang="en-US" dirty="0" smtClean="0"/>
              <a:t>，</a:t>
            </a:r>
            <a:r>
              <a:rPr lang="en-US" altLang="zh-CN" dirty="0" smtClean="0"/>
              <a:t>t=0</a:t>
            </a:r>
            <a:r>
              <a:rPr lang="zh-CN" altLang="en-US" dirty="0" smtClean="0"/>
              <a:t>时</a:t>
            </a:r>
            <a:r>
              <a:rPr lang="zh-CN" altLang="en-US" dirty="0"/>
              <a:t>开关</a:t>
            </a:r>
            <a:r>
              <a:rPr lang="en-US" altLang="zh-CN" dirty="0"/>
              <a:t>S</a:t>
            </a:r>
            <a:r>
              <a:rPr lang="zh-CN" altLang="en-US" dirty="0"/>
              <a:t>闭合。求换路后</a:t>
            </a:r>
            <a:r>
              <a:rPr lang="zh-CN" altLang="en-US" dirty="0" smtClean="0"/>
              <a:t>的</a:t>
            </a:r>
            <a:r>
              <a:rPr lang="en-US" altLang="zh-CN" dirty="0" err="1" smtClean="0"/>
              <a:t>u</a:t>
            </a:r>
            <a:r>
              <a:rPr lang="en-US" altLang="zh-CN" baseline="-25000" dirty="0" err="1" smtClean="0"/>
              <a:t>c</a:t>
            </a:r>
            <a:r>
              <a:rPr lang="zh-CN" altLang="en-US" dirty="0" smtClean="0"/>
              <a:t>和</a:t>
            </a:r>
            <a:r>
              <a:rPr lang="zh-CN" altLang="en-US" baseline="-25000" dirty="0" smtClean="0"/>
              <a:t> </a:t>
            </a:r>
            <a:r>
              <a:rPr lang="en-US" altLang="zh-CN" dirty="0" err="1"/>
              <a:t>i</a:t>
            </a:r>
            <a:r>
              <a:rPr lang="en-US" altLang="zh-CN" baseline="-25000" dirty="0" err="1" smtClean="0"/>
              <a:t>L</a:t>
            </a:r>
            <a:endParaRPr lang="zh-CN" altLang="en-US" baseline="-25000" dirty="0"/>
          </a:p>
        </p:txBody>
      </p:sp>
      <p:sp>
        <p:nvSpPr>
          <p:cNvPr id="12"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Rectangle 1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1630"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2094639"/>
            <a:ext cx="4320480" cy="20660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矩形 16"/>
          <p:cNvSpPr/>
          <p:nvPr/>
        </p:nvSpPr>
        <p:spPr>
          <a:xfrm>
            <a:off x="5557934" y="2094639"/>
            <a:ext cx="3406554" cy="830997"/>
          </a:xfrm>
          <a:prstGeom prst="rect">
            <a:avLst/>
          </a:prstGeom>
        </p:spPr>
        <p:txBody>
          <a:bodyPr wrap="square">
            <a:spAutoFit/>
          </a:bodyPr>
          <a:lstStyle/>
          <a:p>
            <a:r>
              <a:rPr lang="zh-CN" altLang="en-US" dirty="0" smtClean="0"/>
              <a:t>解：</a:t>
            </a:r>
            <a:r>
              <a:rPr lang="zh-CN" altLang="zh-CN" dirty="0" smtClean="0"/>
              <a:t>换</a:t>
            </a:r>
            <a:r>
              <a:rPr lang="zh-CN" altLang="zh-CN" dirty="0"/>
              <a:t>路后，电路可分成两个独立的一阶电路</a:t>
            </a:r>
            <a:r>
              <a:rPr lang="zh-CN" altLang="zh-CN" dirty="0" smtClean="0"/>
              <a:t>，</a:t>
            </a:r>
            <a:endParaRPr lang="zh-CN" altLang="en-US" dirty="0"/>
          </a:p>
        </p:txBody>
      </p:sp>
      <p:pic>
        <p:nvPicPr>
          <p:cNvPr id="111631" name="Picture 15"/>
          <p:cNvPicPr>
            <a:picLocks noChangeAspect="1" noChangeArrowheads="1"/>
          </p:cNvPicPr>
          <p:nvPr/>
        </p:nvPicPr>
        <p:blipFill rotWithShape="1">
          <a:blip r:embed="rId4">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val="0"/>
              </a:ext>
            </a:extLst>
          </a:blip>
          <a:srcRect l="8881" t="16173" r="13637"/>
          <a:stretch/>
        </p:blipFill>
        <p:spPr bwMode="auto">
          <a:xfrm>
            <a:off x="-63345" y="4359950"/>
            <a:ext cx="2547113" cy="1685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1632" name="Picture 16"/>
          <p:cNvPicPr>
            <a:picLocks noChangeAspect="1" noChangeArrowheads="1"/>
          </p:cNvPicPr>
          <p:nvPr/>
        </p:nvPicPr>
        <p:blipFill rotWithShape="1">
          <a:blip r:embed="rId6">
            <a:extLst>
              <a:ext uri="{28A0092B-C50C-407E-A947-70E740481C1C}">
                <a14:useLocalDpi xmlns:a14="http://schemas.microsoft.com/office/drawing/2010/main" val="0"/>
              </a:ext>
            </a:extLst>
          </a:blip>
          <a:srcRect l="7964" t="6338" r="8412" b="13161"/>
          <a:stretch/>
        </p:blipFill>
        <p:spPr bwMode="auto">
          <a:xfrm>
            <a:off x="2566776" y="4296536"/>
            <a:ext cx="2424969" cy="1636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1" name="组合 20"/>
          <p:cNvGrpSpPr/>
          <p:nvPr/>
        </p:nvGrpSpPr>
        <p:grpSpPr>
          <a:xfrm>
            <a:off x="1502672" y="3870636"/>
            <a:ext cx="2083552" cy="478423"/>
            <a:chOff x="1308262" y="4132276"/>
            <a:chExt cx="2335352" cy="824034"/>
          </a:xfrm>
        </p:grpSpPr>
        <p:sp>
          <p:nvSpPr>
            <p:cNvPr id="18" name="下箭头 17"/>
            <p:cNvSpPr/>
            <p:nvPr/>
          </p:nvSpPr>
          <p:spPr>
            <a:xfrm rot="2136281">
              <a:off x="1308262" y="4132276"/>
              <a:ext cx="396645" cy="8240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下箭头 18"/>
            <p:cNvSpPr/>
            <p:nvPr/>
          </p:nvSpPr>
          <p:spPr>
            <a:xfrm rot="19208254">
              <a:off x="3369374" y="4150684"/>
              <a:ext cx="274240" cy="7494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123728" y="4404180"/>
              <a:ext cx="754473" cy="461665"/>
            </a:xfrm>
            <a:prstGeom prst="rect">
              <a:avLst/>
            </a:prstGeom>
            <a:noFill/>
          </p:spPr>
          <p:txBody>
            <a:bodyPr wrap="square" rtlCol="0">
              <a:spAutoFit/>
            </a:bodyPr>
            <a:lstStyle/>
            <a:p>
              <a:r>
                <a:rPr lang="en-US" altLang="zh-CN" dirty="0" smtClean="0"/>
                <a:t>t&gt;0</a:t>
              </a:r>
              <a:endParaRPr lang="zh-CN" altLang="en-US" dirty="0"/>
            </a:p>
          </p:txBody>
        </p:sp>
      </p:grpSp>
      <p:sp>
        <p:nvSpPr>
          <p:cNvPr id="22" name="矩形 21"/>
          <p:cNvSpPr/>
          <p:nvPr/>
        </p:nvSpPr>
        <p:spPr>
          <a:xfrm>
            <a:off x="5557934" y="3188679"/>
            <a:ext cx="1966394" cy="461665"/>
          </a:xfrm>
          <a:prstGeom prst="rect">
            <a:avLst/>
          </a:prstGeom>
        </p:spPr>
        <p:txBody>
          <a:bodyPr wrap="square">
            <a:spAutoFit/>
          </a:bodyPr>
          <a:lstStyle/>
          <a:p>
            <a:r>
              <a:rPr lang="zh-CN" altLang="en-US" dirty="0"/>
              <a:t>（</a:t>
            </a:r>
            <a:r>
              <a:rPr lang="en-US" altLang="zh-CN" dirty="0"/>
              <a:t>1</a:t>
            </a:r>
            <a:r>
              <a:rPr lang="zh-CN" altLang="en-US" dirty="0"/>
              <a:t>）</a:t>
            </a:r>
            <a:r>
              <a:rPr lang="zh-CN" altLang="en-US" dirty="0" smtClean="0"/>
              <a:t>求</a:t>
            </a:r>
            <a:r>
              <a:rPr lang="en-US" altLang="zh-CN" dirty="0" err="1" smtClean="0"/>
              <a:t>u</a:t>
            </a:r>
            <a:r>
              <a:rPr lang="en-US" altLang="zh-CN" baseline="-25000" dirty="0" err="1" smtClean="0"/>
              <a:t>c</a:t>
            </a:r>
            <a:r>
              <a:rPr lang="zh-CN" altLang="en-US" dirty="0" smtClean="0"/>
              <a:t> </a:t>
            </a:r>
            <a:endParaRPr lang="zh-CN" altLang="en-US" dirty="0"/>
          </a:p>
        </p:txBody>
      </p:sp>
      <p:sp>
        <p:nvSpPr>
          <p:cNvPr id="24" name="Rectangle 1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5" name="对象 24"/>
          <p:cNvGraphicFramePr>
            <a:graphicFrameLocks noChangeAspect="1"/>
          </p:cNvGraphicFramePr>
          <p:nvPr>
            <p:extLst>
              <p:ext uri="{D42A27DB-BD31-4B8C-83A1-F6EECF244321}">
                <p14:modId xmlns:p14="http://schemas.microsoft.com/office/powerpoint/2010/main" val="3532964676"/>
              </p:ext>
            </p:extLst>
          </p:nvPr>
        </p:nvGraphicFramePr>
        <p:xfrm>
          <a:off x="4744403" y="3650344"/>
          <a:ext cx="4432300" cy="666750"/>
        </p:xfrm>
        <a:graphic>
          <a:graphicData uri="http://schemas.openxmlformats.org/presentationml/2006/ole">
            <mc:AlternateContent xmlns:mc="http://schemas.openxmlformats.org/markup-compatibility/2006">
              <mc:Choice xmlns:v="urn:schemas-microsoft-com:vml" Requires="v">
                <p:oleObj spid="_x0000_s111669" name="Equation" r:id="rId7" imgW="2349360" imgH="355320" progId="Equation.DSMT4">
                  <p:embed/>
                </p:oleObj>
              </mc:Choice>
              <mc:Fallback>
                <p:oleObj name="Equation" r:id="rId7" imgW="2349360" imgH="355320" progId="Equation.DSMT4">
                  <p:embed/>
                  <p:pic>
                    <p:nvPicPr>
                      <p:cNvPr id="0" name="Picture 1337"/>
                      <p:cNvPicPr>
                        <a:picLocks noChangeAspect="1" noChangeArrowheads="1"/>
                      </p:cNvPicPr>
                      <p:nvPr/>
                    </p:nvPicPr>
                    <p:blipFill>
                      <a:blip r:embed="rId8"/>
                      <a:srcRect/>
                      <a:stretch>
                        <a:fillRect/>
                      </a:stretch>
                    </p:blipFill>
                    <p:spPr bwMode="auto">
                      <a:xfrm>
                        <a:off x="4744403" y="3650344"/>
                        <a:ext cx="4432300" cy="666750"/>
                      </a:xfrm>
                      <a:prstGeom prst="rect">
                        <a:avLst/>
                      </a:prstGeom>
                      <a:noFill/>
                    </p:spPr>
                  </p:pic>
                </p:oleObj>
              </mc:Fallback>
            </mc:AlternateContent>
          </a:graphicData>
        </a:graphic>
      </p:graphicFrame>
      <p:sp>
        <p:nvSpPr>
          <p:cNvPr id="26" name="Rectangle 2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7" name="对象 26"/>
          <p:cNvGraphicFramePr>
            <a:graphicFrameLocks noChangeAspect="1"/>
          </p:cNvGraphicFramePr>
          <p:nvPr>
            <p:extLst>
              <p:ext uri="{D42A27DB-BD31-4B8C-83A1-F6EECF244321}">
                <p14:modId xmlns:p14="http://schemas.microsoft.com/office/powerpoint/2010/main" val="33974434"/>
              </p:ext>
            </p:extLst>
          </p:nvPr>
        </p:nvGraphicFramePr>
        <p:xfrm>
          <a:off x="4466321" y="4368515"/>
          <a:ext cx="3607508" cy="834236"/>
        </p:xfrm>
        <a:graphic>
          <a:graphicData uri="http://schemas.openxmlformats.org/presentationml/2006/ole">
            <mc:AlternateContent xmlns:mc="http://schemas.openxmlformats.org/markup-compatibility/2006">
              <mc:Choice xmlns:v="urn:schemas-microsoft-com:vml" Requires="v">
                <p:oleObj spid="_x0000_s111670" name="Equation" r:id="rId9" imgW="1524000" imgH="355600" progId="Equation.DSMT4">
                  <p:embed/>
                </p:oleObj>
              </mc:Choice>
              <mc:Fallback>
                <p:oleObj name="Equation" r:id="rId9" imgW="1524000" imgH="355600" progId="Equation.DSMT4">
                  <p:embed/>
                  <p:pic>
                    <p:nvPicPr>
                      <p:cNvPr id="0" name="Picture 13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66321" y="4368515"/>
                        <a:ext cx="3607508" cy="834236"/>
                      </a:xfrm>
                      <a:prstGeom prst="rect">
                        <a:avLst/>
                      </a:prstGeom>
                      <a:noFill/>
                    </p:spPr>
                  </p:pic>
                </p:oleObj>
              </mc:Fallback>
            </mc:AlternateContent>
          </a:graphicData>
        </a:graphic>
      </p:graphicFrame>
      <p:sp>
        <p:nvSpPr>
          <p:cNvPr id="28" name="Rectangle 2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9" name="对象 28"/>
          <p:cNvGraphicFramePr>
            <a:graphicFrameLocks noChangeAspect="1"/>
          </p:cNvGraphicFramePr>
          <p:nvPr>
            <p:extLst>
              <p:ext uri="{D42A27DB-BD31-4B8C-83A1-F6EECF244321}">
                <p14:modId xmlns:p14="http://schemas.microsoft.com/office/powerpoint/2010/main" val="1887739883"/>
              </p:ext>
            </p:extLst>
          </p:nvPr>
        </p:nvGraphicFramePr>
        <p:xfrm>
          <a:off x="4494786" y="5151851"/>
          <a:ext cx="2745617" cy="781445"/>
        </p:xfrm>
        <a:graphic>
          <a:graphicData uri="http://schemas.openxmlformats.org/presentationml/2006/ole">
            <mc:AlternateContent xmlns:mc="http://schemas.openxmlformats.org/markup-compatibility/2006">
              <mc:Choice xmlns:v="urn:schemas-microsoft-com:vml" Requires="v">
                <p:oleObj spid="_x0000_s111671" name="Equation" r:id="rId11" imgW="1244060" imgH="355446" progId="Equation.DSMT4">
                  <p:embed/>
                </p:oleObj>
              </mc:Choice>
              <mc:Fallback>
                <p:oleObj name="Equation" r:id="rId11" imgW="1244060" imgH="355446" progId="Equation.DSMT4">
                  <p:embed/>
                  <p:pic>
                    <p:nvPicPr>
                      <p:cNvPr id="0" name="Picture 13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4786" y="5151851"/>
                        <a:ext cx="2745617" cy="781445"/>
                      </a:xfrm>
                      <a:prstGeom prst="rect">
                        <a:avLst/>
                      </a:prstGeom>
                      <a:noFill/>
                    </p:spPr>
                  </p:pic>
                </p:oleObj>
              </mc:Fallback>
            </mc:AlternateContent>
          </a:graphicData>
        </a:graphic>
      </p:graphicFrame>
      <p:sp>
        <p:nvSpPr>
          <p:cNvPr id="30" name="Rectangle 2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1" name="对象 30"/>
          <p:cNvGraphicFramePr>
            <a:graphicFrameLocks noChangeAspect="1"/>
          </p:cNvGraphicFramePr>
          <p:nvPr>
            <p:extLst>
              <p:ext uri="{D42A27DB-BD31-4B8C-83A1-F6EECF244321}">
                <p14:modId xmlns:p14="http://schemas.microsoft.com/office/powerpoint/2010/main" val="2914785978"/>
              </p:ext>
            </p:extLst>
          </p:nvPr>
        </p:nvGraphicFramePr>
        <p:xfrm>
          <a:off x="2566776" y="5901000"/>
          <a:ext cx="5706813" cy="696915"/>
        </p:xfrm>
        <a:graphic>
          <a:graphicData uri="http://schemas.openxmlformats.org/presentationml/2006/ole">
            <mc:AlternateContent xmlns:mc="http://schemas.openxmlformats.org/markup-compatibility/2006">
              <mc:Choice xmlns:v="urn:schemas-microsoft-com:vml" Requires="v">
                <p:oleObj spid="_x0000_s111672" name="Equation" r:id="rId13" imgW="2501640" imgH="304560" progId="Equation.DSMT4">
                  <p:embed/>
                </p:oleObj>
              </mc:Choice>
              <mc:Fallback>
                <p:oleObj name="Equation" r:id="rId13" imgW="2501640" imgH="304560" progId="Equation.DSMT4">
                  <p:embed/>
                  <p:pic>
                    <p:nvPicPr>
                      <p:cNvPr id="0" name="Picture 1340"/>
                      <p:cNvPicPr>
                        <a:picLocks noChangeAspect="1" noChangeArrowheads="1"/>
                      </p:cNvPicPr>
                      <p:nvPr/>
                    </p:nvPicPr>
                    <p:blipFill>
                      <a:blip r:embed="rId14"/>
                      <a:srcRect/>
                      <a:stretch>
                        <a:fillRect/>
                      </a:stretch>
                    </p:blipFill>
                    <p:spPr bwMode="auto">
                      <a:xfrm>
                        <a:off x="2566776" y="5901000"/>
                        <a:ext cx="5706813" cy="696915"/>
                      </a:xfrm>
                      <a:prstGeom prst="rect">
                        <a:avLst/>
                      </a:prstGeom>
                      <a:noFill/>
                    </p:spPr>
                  </p:pic>
                </p:oleObj>
              </mc:Fallback>
            </mc:AlternateContent>
          </a:graphicData>
        </a:graphic>
      </p:graphicFrame>
      <p:sp>
        <p:nvSpPr>
          <p:cNvPr id="36" name="标题 1"/>
          <p:cNvSpPr>
            <a:spLocks noGrp="1"/>
          </p:cNvSpPr>
          <p:nvPr>
            <p:ph type="title"/>
          </p:nvPr>
        </p:nvSpPr>
        <p:spPr/>
        <p:txBody>
          <a:bodyPr/>
          <a:lstStyle/>
          <a:p>
            <a:r>
              <a:rPr lang="en-US" altLang="zh-CN" dirty="0"/>
              <a:t>3.5.3 </a:t>
            </a:r>
            <a:r>
              <a:rPr lang="zh-CN" altLang="en-US" dirty="0"/>
              <a:t>一阶动态电路的三要素法</a:t>
            </a:r>
          </a:p>
        </p:txBody>
      </p:sp>
    </p:spTree>
    <p:extLst>
      <p:ext uri="{BB962C8B-B14F-4D97-AF65-F5344CB8AC3E}">
        <p14:creationId xmlns:p14="http://schemas.microsoft.com/office/powerpoint/2010/main" val="6303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16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16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163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53" presetClass="exit" presetSubtype="32" fill="hold" nodeType="clickEffect">
                                  <p:stCondLst>
                                    <p:cond delay="0"/>
                                  </p:stCondLst>
                                  <p:childTnLst>
                                    <p:anim calcmode="lin" valueType="num">
                                      <p:cBhvr>
                                        <p:cTn id="34" dur="500"/>
                                        <p:tgtEl>
                                          <p:spTgt spid="111632"/>
                                        </p:tgtEl>
                                        <p:attrNameLst>
                                          <p:attrName>ppt_w</p:attrName>
                                        </p:attrNameLst>
                                      </p:cBhvr>
                                      <p:tavLst>
                                        <p:tav tm="0">
                                          <p:val>
                                            <p:strVal val="ppt_w"/>
                                          </p:val>
                                        </p:tav>
                                        <p:tav tm="100000">
                                          <p:val>
                                            <p:fltVal val="0"/>
                                          </p:val>
                                        </p:tav>
                                      </p:tavLst>
                                    </p:anim>
                                    <p:anim calcmode="lin" valueType="num">
                                      <p:cBhvr>
                                        <p:cTn id="35" dur="500"/>
                                        <p:tgtEl>
                                          <p:spTgt spid="111632"/>
                                        </p:tgtEl>
                                        <p:attrNameLst>
                                          <p:attrName>ppt_h</p:attrName>
                                        </p:attrNameLst>
                                      </p:cBhvr>
                                      <p:tavLst>
                                        <p:tav tm="0">
                                          <p:val>
                                            <p:strVal val="ppt_h"/>
                                          </p:val>
                                        </p:tav>
                                        <p:tav tm="100000">
                                          <p:val>
                                            <p:fltVal val="0"/>
                                          </p:val>
                                        </p:tav>
                                      </p:tavLst>
                                    </p:anim>
                                    <p:animEffect transition="out" filter="fade">
                                      <p:cBhvr>
                                        <p:cTn id="36" dur="500"/>
                                        <p:tgtEl>
                                          <p:spTgt spid="111632"/>
                                        </p:tgtEl>
                                      </p:cBhvr>
                                    </p:animEffect>
                                    <p:set>
                                      <p:cBhvr>
                                        <p:cTn id="37" dur="1" fill="hold">
                                          <p:stCondLst>
                                            <p:cond delay="499"/>
                                          </p:stCondLst>
                                        </p:cTn>
                                        <p:tgtEl>
                                          <p:spTgt spid="11163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2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7504" y="1196752"/>
            <a:ext cx="1599925" cy="461665"/>
          </a:xfrm>
          <a:prstGeom prst="rect">
            <a:avLst/>
          </a:prstGeom>
        </p:spPr>
        <p:txBody>
          <a:bodyPr wrap="none">
            <a:spAutoFit/>
          </a:bodyPr>
          <a:lstStyle/>
          <a:p>
            <a:r>
              <a:rPr lang="zh-CN" altLang="en-US" dirty="0"/>
              <a:t>（</a:t>
            </a:r>
            <a:r>
              <a:rPr lang="en-US" altLang="zh-CN" dirty="0"/>
              <a:t>2</a:t>
            </a:r>
            <a:r>
              <a:rPr lang="zh-CN" altLang="en-US" dirty="0"/>
              <a:t>）</a:t>
            </a:r>
            <a:r>
              <a:rPr lang="zh-CN" altLang="en-US" dirty="0" smtClean="0"/>
              <a:t>求</a:t>
            </a:r>
            <a:r>
              <a:rPr lang="en-US" altLang="zh-CN" dirty="0" err="1" smtClean="0"/>
              <a:t>i</a:t>
            </a:r>
            <a:r>
              <a:rPr lang="en-US" altLang="zh-CN" baseline="-25000" dirty="0" err="1" smtClean="0"/>
              <a:t>L</a:t>
            </a:r>
            <a:r>
              <a:rPr lang="zh-CN" altLang="en-US" dirty="0" smtClean="0"/>
              <a:t> </a:t>
            </a:r>
            <a:endParaRPr lang="zh-CN" altLang="en-US" dirty="0"/>
          </a:p>
        </p:txBody>
      </p:sp>
      <p:sp>
        <p:nvSpPr>
          <p:cNvPr id="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966618066"/>
              </p:ext>
            </p:extLst>
          </p:nvPr>
        </p:nvGraphicFramePr>
        <p:xfrm>
          <a:off x="965200" y="1844675"/>
          <a:ext cx="4046538" cy="730250"/>
        </p:xfrm>
        <a:graphic>
          <a:graphicData uri="http://schemas.openxmlformats.org/presentationml/2006/ole">
            <mc:AlternateContent xmlns:mc="http://schemas.openxmlformats.org/markup-compatibility/2006">
              <mc:Choice xmlns:v="urn:schemas-microsoft-com:vml" Requires="v">
                <p:oleObj spid="_x0000_s112676" name="Equation" r:id="rId3" imgW="1955520" imgH="355320" progId="Equation.DSMT4">
                  <p:embed/>
                </p:oleObj>
              </mc:Choice>
              <mc:Fallback>
                <p:oleObj name="Equation" r:id="rId3" imgW="1955520" imgH="355320" progId="Equation.DSMT4">
                  <p:embed/>
                  <p:pic>
                    <p:nvPicPr>
                      <p:cNvPr id="0" name="Picture 1343"/>
                      <p:cNvPicPr>
                        <a:picLocks noChangeAspect="1" noChangeArrowheads="1"/>
                      </p:cNvPicPr>
                      <p:nvPr/>
                    </p:nvPicPr>
                    <p:blipFill>
                      <a:blip r:embed="rId4"/>
                      <a:srcRect/>
                      <a:stretch>
                        <a:fillRect/>
                      </a:stretch>
                    </p:blipFill>
                    <p:spPr bwMode="auto">
                      <a:xfrm>
                        <a:off x="965200" y="1844675"/>
                        <a:ext cx="4046538" cy="730250"/>
                      </a:xfrm>
                      <a:prstGeom prst="rect">
                        <a:avLst/>
                      </a:prstGeom>
                      <a:noFill/>
                    </p:spPr>
                  </p:pic>
                </p:oleObj>
              </mc:Fallback>
            </mc:AlternateContent>
          </a:graphicData>
        </a:graphic>
      </p:graphicFrame>
      <p:sp>
        <p:nvSpPr>
          <p:cNvPr id="9"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643039564"/>
              </p:ext>
            </p:extLst>
          </p:nvPr>
        </p:nvGraphicFramePr>
        <p:xfrm>
          <a:off x="5436096" y="1916832"/>
          <a:ext cx="1656184" cy="621069"/>
        </p:xfrm>
        <a:graphic>
          <a:graphicData uri="http://schemas.openxmlformats.org/presentationml/2006/ole">
            <mc:AlternateContent xmlns:mc="http://schemas.openxmlformats.org/markup-compatibility/2006">
              <mc:Choice xmlns:v="urn:schemas-microsoft-com:vml" Requires="v">
                <p:oleObj spid="_x0000_s112677" name="Equation" r:id="rId5" imgW="533169" imgH="203112" progId="Equation.DSMT4">
                  <p:embed/>
                </p:oleObj>
              </mc:Choice>
              <mc:Fallback>
                <p:oleObj name="Equation" r:id="rId5" imgW="533169" imgH="203112" progId="Equation.DSMT4">
                  <p:embed/>
                  <p:pic>
                    <p:nvPicPr>
                      <p:cNvPr id="0" name="Picture 13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1916832"/>
                        <a:ext cx="1656184" cy="621069"/>
                      </a:xfrm>
                      <a:prstGeom prst="rect">
                        <a:avLst/>
                      </a:prstGeom>
                      <a:noFill/>
                    </p:spPr>
                  </p:pic>
                </p:oleObj>
              </mc:Fallback>
            </mc:AlternateContent>
          </a:graphicData>
        </a:graphic>
      </p:graphicFrame>
      <p:sp>
        <p:nvSpPr>
          <p:cNvPr id="1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 name="对象 11"/>
          <p:cNvGraphicFramePr>
            <a:graphicFrameLocks noChangeAspect="1"/>
          </p:cNvGraphicFramePr>
          <p:nvPr>
            <p:extLst>
              <p:ext uri="{D42A27DB-BD31-4B8C-83A1-F6EECF244321}">
                <p14:modId xmlns:p14="http://schemas.microsoft.com/office/powerpoint/2010/main" val="2906458290"/>
              </p:ext>
            </p:extLst>
          </p:nvPr>
        </p:nvGraphicFramePr>
        <p:xfrm>
          <a:off x="894506" y="2636912"/>
          <a:ext cx="2380263" cy="1224136"/>
        </p:xfrm>
        <a:graphic>
          <a:graphicData uri="http://schemas.openxmlformats.org/presentationml/2006/ole">
            <mc:AlternateContent xmlns:mc="http://schemas.openxmlformats.org/markup-compatibility/2006">
              <mc:Choice xmlns:v="urn:schemas-microsoft-com:vml" Requires="v">
                <p:oleObj spid="_x0000_s112678" name="Equation" r:id="rId7" imgW="1002865" imgH="520474" progId="Equation.DSMT4">
                  <p:embed/>
                </p:oleObj>
              </mc:Choice>
              <mc:Fallback>
                <p:oleObj name="Equation" r:id="rId7" imgW="1002865" imgH="520474" progId="Equation.DSMT4">
                  <p:embed/>
                  <p:pic>
                    <p:nvPicPr>
                      <p:cNvPr id="0" name="Picture 13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4506" y="2636912"/>
                        <a:ext cx="2380263" cy="1224136"/>
                      </a:xfrm>
                      <a:prstGeom prst="rect">
                        <a:avLst/>
                      </a:prstGeom>
                      <a:noFill/>
                    </p:spPr>
                  </p:pic>
                </p:oleObj>
              </mc:Fallback>
            </mc:AlternateContent>
          </a:graphicData>
        </a:graphic>
      </p:graphicFrame>
      <p:sp>
        <p:nvSpPr>
          <p:cNvPr id="13"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4" name="对象 13"/>
          <p:cNvGraphicFramePr>
            <a:graphicFrameLocks noChangeAspect="1"/>
          </p:cNvGraphicFramePr>
          <p:nvPr>
            <p:extLst>
              <p:ext uri="{D42A27DB-BD31-4B8C-83A1-F6EECF244321}">
                <p14:modId xmlns:p14="http://schemas.microsoft.com/office/powerpoint/2010/main" val="4255979490"/>
              </p:ext>
            </p:extLst>
          </p:nvPr>
        </p:nvGraphicFramePr>
        <p:xfrm>
          <a:off x="611560" y="4005064"/>
          <a:ext cx="4653517" cy="792088"/>
        </p:xfrm>
        <a:graphic>
          <a:graphicData uri="http://schemas.openxmlformats.org/presentationml/2006/ole">
            <mc:AlternateContent xmlns:mc="http://schemas.openxmlformats.org/markup-compatibility/2006">
              <mc:Choice xmlns:v="urn:schemas-microsoft-com:vml" Requires="v">
                <p:oleObj spid="_x0000_s112679" name="Equation" r:id="rId9" imgW="1790700" imgH="304800" progId="Equation.DSMT4">
                  <p:embed/>
                </p:oleObj>
              </mc:Choice>
              <mc:Fallback>
                <p:oleObj name="Equation" r:id="rId9" imgW="1790700" imgH="304800" progId="Equation.DSMT4">
                  <p:embed/>
                  <p:pic>
                    <p:nvPicPr>
                      <p:cNvPr id="0" name="Picture 134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1560" y="4005064"/>
                        <a:ext cx="4653517" cy="792088"/>
                      </a:xfrm>
                      <a:prstGeom prst="rect">
                        <a:avLst/>
                      </a:prstGeom>
                      <a:noFill/>
                    </p:spPr>
                  </p:pic>
                </p:oleObj>
              </mc:Fallback>
            </mc:AlternateContent>
          </a:graphicData>
        </a:graphic>
      </p:graphicFrame>
      <p:sp>
        <p:nvSpPr>
          <p:cNvPr id="15" name="标题 1"/>
          <p:cNvSpPr>
            <a:spLocks noGrp="1"/>
          </p:cNvSpPr>
          <p:nvPr>
            <p:ph type="title"/>
          </p:nvPr>
        </p:nvSpPr>
        <p:spPr/>
        <p:txBody>
          <a:bodyPr/>
          <a:lstStyle/>
          <a:p>
            <a:r>
              <a:rPr lang="en-US" altLang="zh-CN" dirty="0"/>
              <a:t>3.5.3 </a:t>
            </a:r>
            <a:r>
              <a:rPr lang="zh-CN" altLang="en-US" dirty="0"/>
              <a:t>一阶动态电路的三要素法</a:t>
            </a:r>
          </a:p>
        </p:txBody>
      </p:sp>
    </p:spTree>
    <p:extLst>
      <p:ext uri="{BB962C8B-B14F-4D97-AF65-F5344CB8AC3E}">
        <p14:creationId xmlns:p14="http://schemas.microsoft.com/office/powerpoint/2010/main" val="3473200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4"/>
          <p:cNvSpPr>
            <a:spLocks noGrp="1"/>
          </p:cNvSpPr>
          <p:nvPr>
            <p:ph type="title"/>
          </p:nvPr>
        </p:nvSpPr>
        <p:spPr/>
        <p:txBody>
          <a:bodyPr vert="horz" wrap="square" lIns="91440" tIns="45720" rIns="91440" bIns="45720" anchor="ctr"/>
          <a:lstStyle/>
          <a:p>
            <a:pPr eaLnBrk="1" hangingPunct="1"/>
            <a:r>
              <a:rPr lang="en-US" altLang="zh-CN" dirty="0"/>
              <a:t>3.5.3 </a:t>
            </a:r>
            <a:r>
              <a:rPr lang="zh-CN" altLang="en-US" dirty="0"/>
              <a:t>一阶动态电路的三要素法</a:t>
            </a:r>
          </a:p>
        </p:txBody>
      </p:sp>
      <p:sp>
        <p:nvSpPr>
          <p:cNvPr id="93187"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91</a:t>
            </a:fld>
            <a:endParaRPr lang="zh-CN" altLang="en-US" sz="1600" b="1" dirty="0">
              <a:solidFill>
                <a:srgbClr val="FFFF00"/>
              </a:solidFill>
              <a:ea typeface="宋体" panose="02010600030101010101" pitchFamily="2" charset="-122"/>
            </a:endParaRPr>
          </a:p>
        </p:txBody>
      </p:sp>
      <p:sp>
        <p:nvSpPr>
          <p:cNvPr id="367621" name="Text Box 5"/>
          <p:cNvSpPr txBox="1"/>
          <p:nvPr/>
        </p:nvSpPr>
        <p:spPr>
          <a:xfrm>
            <a:off x="395288" y="1196975"/>
            <a:ext cx="8013700" cy="978729"/>
          </a:xfrm>
          <a:prstGeom prst="rect">
            <a:avLst/>
          </a:prstGeom>
          <a:noFill/>
          <a:ln w="9525">
            <a:noFill/>
          </a:ln>
        </p:spPr>
        <p:txBody>
          <a:bodyPr>
            <a:spAutoFit/>
          </a:bodyPr>
          <a:lstStyle/>
          <a:p>
            <a:pPr lvl="0" eaLnBrk="1" hangingPunct="1">
              <a:lnSpc>
                <a:spcPct val="120000"/>
              </a:lnSpc>
            </a:pPr>
            <a:r>
              <a:rPr lang="zh-CN" altLang="en-US" dirty="0" smtClean="0">
                <a:latin typeface="Times New Roman" panose="02020603050405020304" pitchFamily="18" charset="0"/>
                <a:ea typeface="黑体" panose="02010609060101010101" pitchFamily="49" charset="-122"/>
              </a:rPr>
              <a:t>对于</a:t>
            </a:r>
            <a:r>
              <a:rPr lang="zh-CN" altLang="en-US" dirty="0">
                <a:latin typeface="Times New Roman" panose="02020603050405020304" pitchFamily="18" charset="0"/>
                <a:ea typeface="黑体" panose="02010609060101010101" pitchFamily="49" charset="-122"/>
              </a:rPr>
              <a:t>电路中非动态元件所在支路的支路电压</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支路电流</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也可以用三要素法来求取其响应。</a:t>
            </a:r>
          </a:p>
        </p:txBody>
      </p:sp>
      <p:sp>
        <p:nvSpPr>
          <p:cNvPr id="367622" name="Text Box 6"/>
          <p:cNvSpPr txBox="1"/>
          <p:nvPr/>
        </p:nvSpPr>
        <p:spPr>
          <a:xfrm>
            <a:off x="395288" y="2473325"/>
            <a:ext cx="7940675" cy="968375"/>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非动态元件支路电压</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电流</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用三要素法求解时，其时间常数由动态元件决定。</a:t>
            </a:r>
          </a:p>
        </p:txBody>
      </p:sp>
      <p:sp>
        <p:nvSpPr>
          <p:cNvPr id="367623" name="Text Box 7"/>
          <p:cNvSpPr txBox="1"/>
          <p:nvPr/>
        </p:nvSpPr>
        <p:spPr>
          <a:xfrm>
            <a:off x="395288" y="3751263"/>
            <a:ext cx="8085137" cy="1406525"/>
          </a:xfrm>
          <a:prstGeom prst="rect">
            <a:avLst/>
          </a:prstGeom>
          <a:noFill/>
          <a:ln w="9525">
            <a:noFill/>
          </a:ln>
        </p:spPr>
        <p:txBody>
          <a:bodyPr>
            <a:spAutoFit/>
          </a:bodyPr>
          <a:lstStyle/>
          <a:p>
            <a:pPr lvl="0" eaLnBrk="1" hangingPunct="1">
              <a:lnSpc>
                <a:spcPct val="120000"/>
              </a:lnSpc>
            </a:pPr>
            <a:r>
              <a:rPr lang="zh-CN" altLang="en-US" dirty="0">
                <a:latin typeface="Times New Roman" panose="02020603050405020304" pitchFamily="18" charset="0"/>
                <a:ea typeface="黑体" panose="02010609060101010101" pitchFamily="49" charset="-122"/>
              </a:rPr>
              <a:t>推荐对于非动态元件支路电压</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电流</a:t>
            </a:r>
            <a:r>
              <a:rPr lang="en-US" altLang="zh-CN" dirty="0">
                <a:latin typeface="Times New Roman" panose="02020603050405020304" pitchFamily="18" charset="0"/>
                <a:ea typeface="黑体" panose="02010609060101010101" pitchFamily="49" charset="-122"/>
              </a:rPr>
              <a:t>)</a:t>
            </a:r>
            <a:r>
              <a:rPr lang="zh-CN" altLang="en-US" dirty="0">
                <a:latin typeface="Times New Roman" panose="02020603050405020304" pitchFamily="18" charset="0"/>
                <a:ea typeface="黑体" panose="02010609060101010101" pitchFamily="49" charset="-122"/>
              </a:rPr>
              <a:t>的求取利用</a:t>
            </a:r>
            <a:r>
              <a:rPr lang="en-US" altLang="zh-CN" dirty="0">
                <a:latin typeface="Times New Roman" panose="02020603050405020304" pitchFamily="18" charset="0"/>
                <a:ea typeface="黑体" panose="02010609060101010101" pitchFamily="49" charset="-122"/>
              </a:rPr>
              <a:t>KCL</a:t>
            </a:r>
            <a:r>
              <a:rPr lang="zh-CN" altLang="en-US"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KVL</a:t>
            </a:r>
            <a:r>
              <a:rPr lang="zh-CN" altLang="en-US" dirty="0">
                <a:latin typeface="Times New Roman" panose="02020603050405020304" pitchFamily="18" charset="0"/>
                <a:ea typeface="黑体" panose="02010609060101010101" pitchFamily="49" charset="-122"/>
              </a:rPr>
              <a:t>、分压公式、分流公式等将其支路与动态元件支路联系起来，利用已经求解出的动态元件响应来求取。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7621"/>
                                        </p:tgtEl>
                                        <p:attrNameLst>
                                          <p:attrName>style.visibility</p:attrName>
                                        </p:attrNameLst>
                                      </p:cBhvr>
                                      <p:to>
                                        <p:strVal val="visible"/>
                                      </p:to>
                                    </p:set>
                                    <p:animEffect transition="in" filter="wipe(left)">
                                      <p:cBhvr>
                                        <p:cTn id="7" dur="1000"/>
                                        <p:tgtEl>
                                          <p:spTgt spid="3676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7622"/>
                                        </p:tgtEl>
                                        <p:attrNameLst>
                                          <p:attrName>style.visibility</p:attrName>
                                        </p:attrNameLst>
                                      </p:cBhvr>
                                      <p:to>
                                        <p:strVal val="visible"/>
                                      </p:to>
                                    </p:set>
                                    <p:animEffect transition="in" filter="wipe(left)">
                                      <p:cBhvr>
                                        <p:cTn id="12" dur="1000"/>
                                        <p:tgtEl>
                                          <p:spTgt spid="3676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7623"/>
                                        </p:tgtEl>
                                        <p:attrNameLst>
                                          <p:attrName>style.visibility</p:attrName>
                                        </p:attrNameLst>
                                      </p:cBhvr>
                                      <p:to>
                                        <p:strVal val="visible"/>
                                      </p:to>
                                    </p:set>
                                    <p:animEffect transition="in" filter="wipe(left)">
                                      <p:cBhvr>
                                        <p:cTn id="17" dur="1000"/>
                                        <p:tgtEl>
                                          <p:spTgt spid="3676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7621" grpId="0"/>
      <p:bldP spid="367622" grpId="0"/>
      <p:bldP spid="367623"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p:cNvSpPr>
          <p:nvPr>
            <p:ph type="title"/>
          </p:nvPr>
        </p:nvSpPr>
        <p:spPr/>
        <p:txBody>
          <a:bodyPr vert="horz" wrap="square" lIns="91440" tIns="45720" rIns="91440" bIns="45720" anchor="ctr"/>
          <a:lstStyle/>
          <a:p>
            <a:pPr eaLnBrk="1" hangingPunct="1"/>
            <a:r>
              <a:rPr lang="en-US" altLang="zh-CN" dirty="0" smtClean="0"/>
              <a:t>3.5.3 </a:t>
            </a:r>
            <a:r>
              <a:rPr lang="zh-CN" altLang="en-US" dirty="0"/>
              <a:t>三要素法求一阶电路响应</a:t>
            </a:r>
          </a:p>
        </p:txBody>
      </p:sp>
      <p:sp>
        <p:nvSpPr>
          <p:cNvPr id="9421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92</a:t>
            </a:fld>
            <a:endParaRPr lang="zh-CN" altLang="en-US" sz="1600" b="1" dirty="0">
              <a:solidFill>
                <a:srgbClr val="FFFF00"/>
              </a:solidFill>
              <a:ea typeface="宋体" panose="02010600030101010101" pitchFamily="2" charset="-122"/>
            </a:endParaRPr>
          </a:p>
        </p:txBody>
      </p:sp>
      <p:sp>
        <p:nvSpPr>
          <p:cNvPr id="94212" name="Text Box 4"/>
          <p:cNvSpPr txBox="1"/>
          <p:nvPr/>
        </p:nvSpPr>
        <p:spPr>
          <a:xfrm>
            <a:off x="303213" y="1125538"/>
            <a:ext cx="8661400" cy="830997"/>
          </a:xfrm>
          <a:prstGeom prst="rect">
            <a:avLst/>
          </a:prstGeom>
          <a:noFill/>
          <a:ln w="9525">
            <a:noFill/>
          </a:ln>
        </p:spPr>
        <p:txBody>
          <a:bodyPr>
            <a:spAutoFit/>
          </a:bodyPr>
          <a:lstStyle/>
          <a:p>
            <a:pPr lvl="0" eaLnBrk="1" hangingPunct="1"/>
            <a:r>
              <a:rPr lang="en-US" altLang="zh-CN" dirty="0" smtClean="0">
                <a:latin typeface="Times New Roman" panose="02020603050405020304" pitchFamily="18" charset="0"/>
                <a:ea typeface="黑体" panose="02010609060101010101" pitchFamily="49" charset="-122"/>
              </a:rPr>
              <a:t>【</a:t>
            </a:r>
            <a:r>
              <a:rPr lang="zh-CN" altLang="en-US" dirty="0" smtClean="0">
                <a:latin typeface="Times New Roman" panose="02020603050405020304" pitchFamily="18" charset="0"/>
                <a:ea typeface="黑体" panose="02010609060101010101" pitchFamily="49" charset="-122"/>
              </a:rPr>
              <a:t>例</a:t>
            </a:r>
            <a:r>
              <a:rPr lang="en-US" altLang="zh-CN" dirty="0" smtClean="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设</a:t>
            </a:r>
            <a:r>
              <a:rPr lang="zh-CN" altLang="en-US" dirty="0" smtClean="0">
                <a:latin typeface="Times New Roman" panose="02020603050405020304" pitchFamily="18" charset="0"/>
                <a:ea typeface="黑体" panose="02010609060101010101" pitchFamily="49" charset="-122"/>
              </a:rPr>
              <a:t>图的</a:t>
            </a:r>
            <a:r>
              <a:rPr lang="en-US" altLang="zh-CN" dirty="0">
                <a:latin typeface="Times New Roman" panose="02020603050405020304" pitchFamily="18" charset="0"/>
                <a:ea typeface="黑体" panose="02010609060101010101" pitchFamily="49" charset="-122"/>
              </a:rPr>
              <a:t>RC</a:t>
            </a:r>
            <a:r>
              <a:rPr lang="zh-CN" altLang="en-US" dirty="0">
                <a:latin typeface="Times New Roman" panose="02020603050405020304" pitchFamily="18" charset="0"/>
                <a:ea typeface="黑体" panose="02010609060101010101" pitchFamily="49" charset="-122"/>
              </a:rPr>
              <a:t>电路处于零状态，输入波形如</a:t>
            </a:r>
            <a:r>
              <a:rPr lang="zh-CN" altLang="en-US" dirty="0" smtClean="0">
                <a:latin typeface="Times New Roman" panose="02020603050405020304" pitchFamily="18" charset="0"/>
                <a:ea typeface="黑体" panose="02010609060101010101" pitchFamily="49" charset="-122"/>
              </a:rPr>
              <a:t>图</a:t>
            </a:r>
            <a:r>
              <a:rPr lang="en-US" altLang="zh-CN" dirty="0" smtClean="0">
                <a:latin typeface="Times New Roman" panose="02020603050405020304" pitchFamily="18" charset="0"/>
                <a:ea typeface="黑体" panose="02010609060101010101" pitchFamily="49" charset="-122"/>
              </a:rPr>
              <a:t> (</a:t>
            </a:r>
            <a:r>
              <a:rPr lang="en-US" altLang="zh-CN" dirty="0">
                <a:latin typeface="Times New Roman" panose="02020603050405020304" pitchFamily="18" charset="0"/>
                <a:ea typeface="黑体" panose="02010609060101010101" pitchFamily="49" charset="-122"/>
              </a:rPr>
              <a:t>b)</a:t>
            </a:r>
            <a:r>
              <a:rPr lang="zh-CN" altLang="en-US" dirty="0">
                <a:latin typeface="Times New Roman" panose="02020603050405020304" pitchFamily="18" charset="0"/>
                <a:ea typeface="黑体" panose="02010609060101010101" pitchFamily="49" charset="-122"/>
              </a:rPr>
              <a:t>所示，已知</a:t>
            </a:r>
            <a:r>
              <a:rPr lang="en-US" altLang="zh-CN" i="1" dirty="0">
                <a:latin typeface="Times New Roman" panose="02020603050405020304" pitchFamily="18" charset="0"/>
                <a:ea typeface="黑体" panose="02010609060101010101" pitchFamily="49" charset="-122"/>
              </a:rPr>
              <a:t>R</a:t>
            </a:r>
            <a:r>
              <a:rPr lang="en-US" altLang="zh-CN" dirty="0">
                <a:latin typeface="Times New Roman" panose="02020603050405020304" pitchFamily="18" charset="0"/>
                <a:ea typeface="黑体" panose="02010609060101010101" pitchFamily="49" charset="-122"/>
              </a:rPr>
              <a:t>=10k </a:t>
            </a:r>
            <a:r>
              <a:rPr lang="el-GR" altLang="zh-CN" dirty="0">
                <a:latin typeface="Times New Roman" panose="02020603050405020304" pitchFamily="18" charset="0"/>
                <a:ea typeface="黑体" panose="02010609060101010101" pitchFamily="49" charset="-122"/>
              </a:rPr>
              <a:t>Ω</a:t>
            </a:r>
            <a:r>
              <a:rPr lang="en-US" altLang="zh-CN" dirty="0">
                <a:latin typeface="Times New Roman" panose="02020603050405020304" pitchFamily="18" charset="0"/>
                <a:ea typeface="Times New Roman" panose="02020603050405020304" pitchFamily="18" charset="0"/>
              </a:rPr>
              <a:t>,</a:t>
            </a:r>
            <a:r>
              <a:rPr lang="en-US" altLang="zh-CN" i="1" dirty="0">
                <a:latin typeface="Times New Roman" panose="02020603050405020304" pitchFamily="18" charset="0"/>
                <a:ea typeface="Times New Roman" panose="02020603050405020304" pitchFamily="18" charset="0"/>
              </a:rPr>
              <a:t>C</a:t>
            </a:r>
            <a:r>
              <a:rPr lang="en-US" altLang="zh-CN" dirty="0">
                <a:latin typeface="Times New Roman" panose="02020603050405020304" pitchFamily="18" charset="0"/>
                <a:ea typeface="Times New Roman" panose="02020603050405020304" pitchFamily="18" charset="0"/>
              </a:rPr>
              <a:t>=10 </a:t>
            </a:r>
            <a:r>
              <a:rPr lang="el-GR" altLang="zh-CN" dirty="0">
                <a:latin typeface="Times New Roman" panose="02020603050405020304" pitchFamily="18" charset="0"/>
                <a:ea typeface="黑体" panose="02010609060101010101" pitchFamily="49" charset="-122"/>
              </a:rPr>
              <a:t>μ</a:t>
            </a:r>
            <a:r>
              <a:rPr lang="en-US" altLang="zh-CN" dirty="0">
                <a:latin typeface="Times New Roman" panose="02020603050405020304" pitchFamily="18" charset="0"/>
                <a:ea typeface="黑体" panose="02010609060101010101" pitchFamily="49" charset="-122"/>
              </a:rPr>
              <a:t> F</a:t>
            </a:r>
            <a:r>
              <a:rPr lang="zh-CN" altLang="en-US" dirty="0">
                <a:latin typeface="Times New Roman" panose="02020603050405020304" pitchFamily="18" charset="0"/>
                <a:ea typeface="黑体" panose="02010609060101010101" pitchFamily="49" charset="-122"/>
              </a:rPr>
              <a:t>，试分析</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o</a:t>
            </a:r>
            <a:r>
              <a:rPr lang="zh-CN" altLang="en-US" dirty="0">
                <a:latin typeface="Times New Roman" panose="02020603050405020304" pitchFamily="18" charset="0"/>
                <a:ea typeface="黑体" panose="02010609060101010101" pitchFamily="49" charset="-122"/>
              </a:rPr>
              <a:t>的变化规律，并画出波形。 </a:t>
            </a:r>
          </a:p>
        </p:txBody>
      </p:sp>
      <p:pic>
        <p:nvPicPr>
          <p:cNvPr id="94213" name="Picture 5" descr="图5"/>
          <p:cNvPicPr>
            <a:picLocks noChangeAspect="1"/>
          </p:cNvPicPr>
          <p:nvPr/>
        </p:nvPicPr>
        <p:blipFill>
          <a:blip r:embed="rId2"/>
          <a:stretch>
            <a:fillRect/>
          </a:stretch>
        </p:blipFill>
        <p:spPr>
          <a:xfrm>
            <a:off x="827088" y="2420938"/>
            <a:ext cx="7921625" cy="1716087"/>
          </a:xfrm>
          <a:prstGeom prst="rect">
            <a:avLst/>
          </a:prstGeom>
          <a:noFill/>
          <a:ln w="9525">
            <a:noFill/>
          </a:ln>
        </p:spPr>
      </p:pic>
      <p:sp>
        <p:nvSpPr>
          <p:cNvPr id="94214" name="Rectangle 6"/>
          <p:cNvSpPr/>
          <p:nvPr/>
        </p:nvSpPr>
        <p:spPr>
          <a:xfrm>
            <a:off x="1297711" y="4401493"/>
            <a:ext cx="7204215" cy="461665"/>
          </a:xfrm>
          <a:prstGeom prst="rect">
            <a:avLst/>
          </a:prstGeom>
          <a:noFill/>
          <a:ln w="9525">
            <a:noFill/>
          </a:ln>
        </p:spPr>
        <p:txBody>
          <a:bodyPr wrap="none" anchor="ctr">
            <a:spAutoFit/>
          </a:bodyPr>
          <a:lstStyle/>
          <a:p>
            <a:pPr lvl="0" algn="ctr" eaLnBrk="1" hangingPunct="1"/>
            <a:r>
              <a:rPr lang="en-US" altLang="zh-CN" b="1" dirty="0">
                <a:latin typeface="Times New Roman" panose="02020603050405020304" pitchFamily="18" charset="0"/>
                <a:ea typeface="黑体" panose="02010609060101010101" pitchFamily="49" charset="-122"/>
              </a:rPr>
              <a:t>(a) </a:t>
            </a:r>
            <a:r>
              <a:rPr lang="zh-CN" altLang="en-US" b="1" dirty="0">
                <a:latin typeface="Times New Roman" panose="02020603050405020304" pitchFamily="18" charset="0"/>
                <a:ea typeface="黑体" panose="02010609060101010101" pitchFamily="49" charset="-122"/>
              </a:rPr>
              <a:t>电路图                  </a:t>
            </a:r>
            <a:r>
              <a:rPr lang="en-US" altLang="zh-CN" b="1" dirty="0">
                <a:latin typeface="Times New Roman" panose="02020603050405020304" pitchFamily="18" charset="0"/>
                <a:ea typeface="黑体" panose="02010609060101010101" pitchFamily="49" charset="-122"/>
              </a:rPr>
              <a:t>(b) </a:t>
            </a:r>
            <a:r>
              <a:rPr lang="zh-CN" altLang="en-US" b="1" dirty="0">
                <a:latin typeface="Times New Roman" panose="02020603050405020304" pitchFamily="18" charset="0"/>
                <a:ea typeface="黑体" panose="02010609060101010101" pitchFamily="49" charset="-122"/>
              </a:rPr>
              <a:t>输入波形            </a:t>
            </a:r>
            <a:r>
              <a:rPr lang="en-US" altLang="zh-CN" b="1" dirty="0">
                <a:latin typeface="Times New Roman" panose="02020603050405020304" pitchFamily="18" charset="0"/>
                <a:ea typeface="黑体" panose="02010609060101010101" pitchFamily="49" charset="-122"/>
              </a:rPr>
              <a:t>(c) </a:t>
            </a:r>
            <a:r>
              <a:rPr lang="zh-CN" altLang="en-US" b="1" dirty="0">
                <a:latin typeface="Times New Roman" panose="02020603050405020304" pitchFamily="18" charset="0"/>
                <a:ea typeface="黑体" panose="02010609060101010101" pitchFamily="49" charset="-122"/>
              </a:rPr>
              <a:t>输出</a:t>
            </a:r>
            <a:r>
              <a:rPr lang="zh-CN" altLang="en-US" b="1" dirty="0" smtClean="0">
                <a:latin typeface="Times New Roman" panose="02020603050405020304" pitchFamily="18" charset="0"/>
                <a:ea typeface="黑体" panose="02010609060101010101" pitchFamily="49" charset="-122"/>
              </a:rPr>
              <a:t>波形</a:t>
            </a:r>
            <a:endParaRPr lang="zh-CN" altLang="en-US" dirty="0">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a:spLocks noGrp="1"/>
          </p:cNvSpPr>
          <p:nvPr>
            <p:ph type="title"/>
          </p:nvPr>
        </p:nvSpPr>
        <p:spPr/>
        <p:txBody>
          <a:bodyPr vert="horz" wrap="square" lIns="91440" tIns="45720" rIns="91440" bIns="45720" anchor="ctr"/>
          <a:lstStyle/>
          <a:p>
            <a:pPr eaLnBrk="1" hangingPunct="1"/>
            <a:r>
              <a:rPr lang="en-US" altLang="zh-CN" dirty="0" smtClean="0"/>
              <a:t>3.5.3 </a:t>
            </a:r>
            <a:r>
              <a:rPr lang="zh-CN" altLang="en-US" dirty="0"/>
              <a:t>一阶动态电路的三要素法</a:t>
            </a:r>
          </a:p>
        </p:txBody>
      </p:sp>
      <p:sp>
        <p:nvSpPr>
          <p:cNvPr id="8090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93</a:t>
            </a:fld>
            <a:endParaRPr lang="zh-CN" altLang="en-US" sz="1600" b="1" dirty="0">
              <a:solidFill>
                <a:srgbClr val="FFFF00"/>
              </a:solidFill>
              <a:ea typeface="宋体" panose="02010600030101010101" pitchFamily="2" charset="-122"/>
            </a:endParaRPr>
          </a:p>
        </p:txBody>
      </p:sp>
      <p:sp>
        <p:nvSpPr>
          <p:cNvPr id="421893" name="Rectangle 5"/>
          <p:cNvSpPr/>
          <p:nvPr/>
        </p:nvSpPr>
        <p:spPr>
          <a:xfrm>
            <a:off x="3708400" y="1196975"/>
            <a:ext cx="565150" cy="457200"/>
          </a:xfrm>
          <a:prstGeom prst="rect">
            <a:avLst/>
          </a:prstGeom>
          <a:noFill/>
          <a:ln w="9525">
            <a:noFill/>
          </a:ln>
        </p:spPr>
        <p:txBody>
          <a:bodyPr wrap="none" anchor="ctr">
            <a:spAutoFit/>
          </a:bodyPr>
          <a:lstStyle/>
          <a:p>
            <a:pPr lvl="0" eaLnBrk="0" hangingPunct="0"/>
            <a:r>
              <a:rPr lang="zh-CN" altLang="en-US" dirty="0">
                <a:latin typeface="Times New Roman" panose="02020603050405020304" pitchFamily="18" charset="0"/>
                <a:ea typeface="黑体" panose="02010609060101010101" pitchFamily="49" charset="-122"/>
              </a:rPr>
              <a:t>解 </a:t>
            </a:r>
          </a:p>
        </p:txBody>
      </p:sp>
      <p:pic>
        <p:nvPicPr>
          <p:cNvPr id="80903" name="Picture 6" descr="图5"/>
          <p:cNvPicPr>
            <a:picLocks noChangeAspect="1"/>
          </p:cNvPicPr>
          <p:nvPr/>
        </p:nvPicPr>
        <p:blipFill>
          <a:blip r:embed="rId3"/>
          <a:srcRect r="61824"/>
          <a:stretch>
            <a:fillRect/>
          </a:stretch>
        </p:blipFill>
        <p:spPr>
          <a:xfrm>
            <a:off x="250825" y="1196975"/>
            <a:ext cx="3024188" cy="1716088"/>
          </a:xfrm>
          <a:prstGeom prst="rect">
            <a:avLst/>
          </a:prstGeom>
          <a:noFill/>
          <a:ln w="9525">
            <a:noFill/>
          </a:ln>
        </p:spPr>
      </p:pic>
      <p:pic>
        <p:nvPicPr>
          <p:cNvPr id="80904" name="Picture 7" descr="图5"/>
          <p:cNvPicPr>
            <a:picLocks noChangeAspect="1"/>
          </p:cNvPicPr>
          <p:nvPr/>
        </p:nvPicPr>
        <p:blipFill>
          <a:blip r:embed="rId3"/>
          <a:srcRect l="43648" r="29099"/>
          <a:stretch>
            <a:fillRect/>
          </a:stretch>
        </p:blipFill>
        <p:spPr>
          <a:xfrm>
            <a:off x="468313" y="3789363"/>
            <a:ext cx="2159000" cy="1716087"/>
          </a:xfrm>
          <a:prstGeom prst="rect">
            <a:avLst/>
          </a:prstGeom>
          <a:noFill/>
          <a:ln w="9525">
            <a:noFill/>
          </a:ln>
        </p:spPr>
      </p:pic>
      <p:graphicFrame>
        <p:nvGraphicFramePr>
          <p:cNvPr id="421896" name="Object 8"/>
          <p:cNvGraphicFramePr/>
          <p:nvPr/>
        </p:nvGraphicFramePr>
        <p:xfrm>
          <a:off x="3784600" y="1795463"/>
          <a:ext cx="2495550" cy="284162"/>
        </p:xfrm>
        <a:graphic>
          <a:graphicData uri="http://schemas.openxmlformats.org/presentationml/2006/ole">
            <mc:AlternateContent xmlns:mc="http://schemas.openxmlformats.org/markup-compatibility/2006">
              <mc:Choice xmlns:v="urn:schemas-microsoft-com:vml" Requires="v">
                <p:oleObj spid="_x0000_s80035" r:id="rId4" imgW="1445895" imgH="165100" progId="Equation.DSMT4">
                  <p:embed/>
                </p:oleObj>
              </mc:Choice>
              <mc:Fallback>
                <p:oleObj r:id="rId4" imgW="1445895" imgH="165100" progId="Equation.DSMT4">
                  <p:embed/>
                  <p:pic>
                    <p:nvPicPr>
                      <p:cNvPr id="0" name="图片 3379"/>
                      <p:cNvPicPr/>
                      <p:nvPr/>
                    </p:nvPicPr>
                    <p:blipFill>
                      <a:blip r:embed="rId5"/>
                      <a:stretch>
                        <a:fillRect/>
                      </a:stretch>
                    </p:blipFill>
                    <p:spPr>
                      <a:xfrm>
                        <a:off x="3784600" y="1795463"/>
                        <a:ext cx="2495550" cy="284162"/>
                      </a:xfrm>
                      <a:prstGeom prst="rect">
                        <a:avLst/>
                      </a:prstGeom>
                      <a:noFill/>
                      <a:ln w="38100">
                        <a:noFill/>
                        <a:miter/>
                      </a:ln>
                    </p:spPr>
                  </p:pic>
                </p:oleObj>
              </mc:Fallback>
            </mc:AlternateContent>
          </a:graphicData>
        </a:graphic>
      </p:graphicFrame>
      <p:sp>
        <p:nvSpPr>
          <p:cNvPr id="421898" name="Rectangle 10"/>
          <p:cNvSpPr/>
          <p:nvPr/>
        </p:nvSpPr>
        <p:spPr>
          <a:xfrm>
            <a:off x="6442075" y="1676400"/>
            <a:ext cx="2451100" cy="457200"/>
          </a:xfrm>
          <a:prstGeom prst="rect">
            <a:avLst/>
          </a:prstGeom>
          <a:noFill/>
          <a:ln w="9525">
            <a:noFill/>
          </a:ln>
        </p:spPr>
        <p:txBody>
          <a:bodyPr wrap="none" anchor="ctr">
            <a:spAutoFit/>
          </a:bodyPr>
          <a:lstStyle/>
          <a:p>
            <a:pPr lvl="0" eaLnBrk="0" hangingPunct="0"/>
            <a:r>
              <a:rPr lang="en-US" altLang="zh-CN" dirty="0">
                <a:latin typeface="Times New Roman" panose="02020603050405020304" pitchFamily="18" charset="0"/>
                <a:ea typeface="黑体" panose="02010609060101010101" pitchFamily="49" charset="-122"/>
              </a:rPr>
              <a:t>&lt;&lt;</a:t>
            </a:r>
            <a:r>
              <a:rPr lang="zh-CN" altLang="en-US" dirty="0">
                <a:latin typeface="Times New Roman" panose="02020603050405020304" pitchFamily="18" charset="0"/>
                <a:ea typeface="黑体" panose="02010609060101010101" pitchFamily="49" charset="-122"/>
              </a:rPr>
              <a:t>脉冲宽度</a:t>
            </a:r>
            <a:r>
              <a:rPr lang="en-US" altLang="zh-CN" i="1" dirty="0">
                <a:latin typeface="Times New Roman" panose="02020603050405020304" pitchFamily="18" charset="0"/>
                <a:ea typeface="黑体" panose="02010609060101010101" pitchFamily="49" charset="-122"/>
              </a:rPr>
              <a:t>t</a:t>
            </a:r>
            <a:r>
              <a:rPr lang="en-US" altLang="zh-CN" baseline="-25000" dirty="0">
                <a:latin typeface="Times New Roman" panose="02020603050405020304" pitchFamily="18" charset="0"/>
                <a:ea typeface="黑体" panose="02010609060101010101" pitchFamily="49" charset="-122"/>
              </a:rPr>
              <a:t>p</a:t>
            </a:r>
            <a:r>
              <a:rPr lang="en-US" altLang="zh-CN" dirty="0">
                <a:latin typeface="Times New Roman" panose="02020603050405020304" pitchFamily="18" charset="0"/>
                <a:ea typeface="黑体" panose="02010609060101010101" pitchFamily="49" charset="-122"/>
              </a:rPr>
              <a:t>=1s </a:t>
            </a:r>
          </a:p>
        </p:txBody>
      </p:sp>
      <p:sp>
        <p:nvSpPr>
          <p:cNvPr id="421899" name="Text Box 11"/>
          <p:cNvSpPr txBox="1"/>
          <p:nvPr/>
        </p:nvSpPr>
        <p:spPr>
          <a:xfrm>
            <a:off x="3687763" y="2297113"/>
            <a:ext cx="1035050"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0&lt;</a:t>
            </a:r>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&lt;1s</a:t>
            </a:r>
          </a:p>
        </p:txBody>
      </p:sp>
      <p:sp>
        <p:nvSpPr>
          <p:cNvPr id="421900" name="Text Box 12"/>
          <p:cNvSpPr txBox="1"/>
          <p:nvPr/>
        </p:nvSpPr>
        <p:spPr>
          <a:xfrm>
            <a:off x="3924300" y="3500438"/>
            <a:ext cx="4367213"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电容很快完成充电，电压</a:t>
            </a:r>
            <a:r>
              <a:rPr lang="en-US" altLang="zh-CN" dirty="0">
                <a:latin typeface="Times New Roman" panose="02020603050405020304" pitchFamily="18" charset="0"/>
                <a:ea typeface="黑体" panose="02010609060101010101" pitchFamily="49" charset="-122"/>
              </a:rPr>
              <a:t>0→2V</a:t>
            </a:r>
          </a:p>
        </p:txBody>
      </p:sp>
      <p:sp>
        <p:nvSpPr>
          <p:cNvPr id="421901" name="Text Box 13"/>
          <p:cNvSpPr txBox="1"/>
          <p:nvPr/>
        </p:nvSpPr>
        <p:spPr>
          <a:xfrm>
            <a:off x="3995738" y="2924175"/>
            <a:ext cx="3740150" cy="457200"/>
          </a:xfrm>
          <a:prstGeom prst="rect">
            <a:avLst/>
          </a:prstGeom>
          <a:noFill/>
          <a:ln w="9525">
            <a:noFill/>
          </a:ln>
        </p:spPr>
        <p:txBody>
          <a:bodyPr wrap="none">
            <a:spAutoFit/>
          </a:bodyPr>
          <a:lstStyle/>
          <a:p>
            <a:pPr lvl="0" eaLnBrk="1" hangingPunct="1"/>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o</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i</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C</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)=2-0=2V</a:t>
            </a:r>
          </a:p>
        </p:txBody>
      </p:sp>
      <p:sp>
        <p:nvSpPr>
          <p:cNvPr id="421904" name="Rectangle 16"/>
          <p:cNvSpPr/>
          <p:nvPr/>
        </p:nvSpPr>
        <p:spPr>
          <a:xfrm>
            <a:off x="4932363" y="2349500"/>
            <a:ext cx="2952750" cy="457200"/>
          </a:xfrm>
          <a:prstGeom prst="rect">
            <a:avLst/>
          </a:prstGeom>
          <a:noFill/>
          <a:ln w="9525">
            <a:noFill/>
          </a:ln>
        </p:spPr>
        <p:txBody>
          <a:bodyPr wrap="none">
            <a:spAutoFit/>
          </a:bodyPr>
          <a:lstStyle/>
          <a:p>
            <a:pPr lvl="0" eaLnBrk="1" hangingPunct="1"/>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C</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C</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i</a:t>
            </a:r>
            <a:r>
              <a:rPr lang="en-US" altLang="zh-CN" dirty="0">
                <a:latin typeface="Times New Roman" panose="02020603050405020304" pitchFamily="18" charset="0"/>
                <a:ea typeface="黑体" panose="02010609060101010101" pitchFamily="49" charset="-122"/>
              </a:rPr>
              <a:t>(0</a:t>
            </a:r>
            <a:r>
              <a:rPr lang="en-US" altLang="zh-CN" baseline="-25000" dirty="0">
                <a:latin typeface="Times New Roman" panose="02020603050405020304" pitchFamily="18" charset="0"/>
                <a:ea typeface="黑体" panose="02010609060101010101" pitchFamily="49" charset="-122"/>
              </a:rPr>
              <a:t>-</a:t>
            </a:r>
            <a:r>
              <a:rPr lang="en-US" altLang="zh-CN" dirty="0">
                <a:latin typeface="Times New Roman" panose="02020603050405020304" pitchFamily="18" charset="0"/>
                <a:ea typeface="黑体" panose="02010609060101010101" pitchFamily="49" charset="-122"/>
              </a:rPr>
              <a:t>)=0</a:t>
            </a:r>
            <a:endParaRPr lang="zh-CN" altLang="en-US" dirty="0">
              <a:latin typeface="Times New Roman" panose="02020603050405020304" pitchFamily="18" charset="0"/>
              <a:ea typeface="黑体" panose="02010609060101010101" pitchFamily="49" charset="-122"/>
            </a:endParaRPr>
          </a:p>
        </p:txBody>
      </p:sp>
      <p:sp>
        <p:nvSpPr>
          <p:cNvPr id="421905" name="Text Box 17"/>
          <p:cNvSpPr txBox="1"/>
          <p:nvPr/>
        </p:nvSpPr>
        <p:spPr>
          <a:xfrm>
            <a:off x="2843213" y="4149725"/>
            <a:ext cx="5741987" cy="822325"/>
          </a:xfrm>
          <a:prstGeom prst="rect">
            <a:avLst/>
          </a:prstGeom>
          <a:noFill/>
          <a:ln w="9525">
            <a:noFill/>
          </a:ln>
        </p:spPr>
        <p:txBody>
          <a:bodyPr>
            <a:spAutoFit/>
          </a:bodyPr>
          <a:lstStyle/>
          <a:p>
            <a:pPr lvl="0" eaLnBrk="1" hangingPunct="1"/>
            <a:r>
              <a:rPr lang="zh-CN" altLang="en-US" dirty="0">
                <a:latin typeface="Times New Roman" panose="02020603050405020304" pitchFamily="18" charset="0"/>
                <a:ea typeface="黑体" panose="02010609060101010101" pitchFamily="49" charset="-122"/>
              </a:rPr>
              <a:t>输出</a:t>
            </a:r>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o</a:t>
            </a:r>
            <a:r>
              <a:rPr lang="zh-CN" altLang="en-US" dirty="0">
                <a:latin typeface="Times New Roman" panose="02020603050405020304" pitchFamily="18" charset="0"/>
                <a:ea typeface="黑体" panose="02010609060101010101" pitchFamily="49" charset="-122"/>
              </a:rPr>
              <a:t>由</a:t>
            </a:r>
            <a:r>
              <a:rPr lang="en-US" altLang="zh-CN" dirty="0">
                <a:latin typeface="Times New Roman" panose="02020603050405020304" pitchFamily="18" charset="0"/>
                <a:ea typeface="黑体" panose="02010609060101010101" pitchFamily="49" charset="-122"/>
              </a:rPr>
              <a:t>2V</a:t>
            </a:r>
            <a:r>
              <a:rPr lang="zh-CN" altLang="en-US" dirty="0">
                <a:latin typeface="Times New Roman" panose="02020603050405020304" pitchFamily="18" charset="0"/>
                <a:ea typeface="黑体" panose="02010609060101010101" pitchFamily="49" charset="-122"/>
              </a:rPr>
              <a:t>快速衰减到</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，在电阻两端形成一个正向尖脉冲</a:t>
            </a:r>
          </a:p>
        </p:txBody>
      </p:sp>
      <p:sp>
        <p:nvSpPr>
          <p:cNvPr id="80911" name="Rectangle 19"/>
          <p:cNvSpPr/>
          <p:nvPr/>
        </p:nvSpPr>
        <p:spPr>
          <a:xfrm>
            <a:off x="0" y="3271838"/>
            <a:ext cx="9144000" cy="0"/>
          </a:xfrm>
          <a:prstGeom prst="rect">
            <a:avLst/>
          </a:prstGeom>
          <a:noFill/>
          <a:ln w="9525">
            <a:noFill/>
          </a:ln>
        </p:spPr>
        <p:txBody>
          <a:bodyPr wrap="none" anchor="ctr">
            <a:spAutoFit/>
          </a:bodyPr>
          <a:lstStyle/>
          <a:p>
            <a:pPr lvl="0" eaLnBrk="1" hangingPunct="1"/>
            <a:endParaRPr lang="zh-CN" altLang="en-US" dirty="0">
              <a:latin typeface="Times New Roman" panose="02020603050405020304" pitchFamily="18" charset="0"/>
              <a:ea typeface="黑体" panose="02010609060101010101" pitchFamily="49" charset="-122"/>
            </a:endParaRPr>
          </a:p>
        </p:txBody>
      </p:sp>
      <p:graphicFrame>
        <p:nvGraphicFramePr>
          <p:cNvPr id="421906" name="Object 18"/>
          <p:cNvGraphicFramePr/>
          <p:nvPr/>
        </p:nvGraphicFramePr>
        <p:xfrm>
          <a:off x="4427538" y="4797425"/>
          <a:ext cx="3263900" cy="733425"/>
        </p:xfrm>
        <a:graphic>
          <a:graphicData uri="http://schemas.openxmlformats.org/presentationml/2006/ole">
            <mc:AlternateContent xmlns:mc="http://schemas.openxmlformats.org/markup-compatibility/2006">
              <mc:Choice xmlns:v="urn:schemas-microsoft-com:vml" Requires="v">
                <p:oleObj spid="_x0000_s80036" r:id="rId6" imgW="1395730" imgH="317500" progId="Equation.DSMT4">
                  <p:embed/>
                </p:oleObj>
              </mc:Choice>
              <mc:Fallback>
                <p:oleObj r:id="rId6" imgW="1395730" imgH="317500" progId="Equation.DSMT4">
                  <p:embed/>
                  <p:pic>
                    <p:nvPicPr>
                      <p:cNvPr id="0" name="图片 3381"/>
                      <p:cNvPicPr/>
                      <p:nvPr/>
                    </p:nvPicPr>
                    <p:blipFill>
                      <a:blip r:embed="rId7"/>
                      <a:stretch>
                        <a:fillRect/>
                      </a:stretch>
                    </p:blipFill>
                    <p:spPr>
                      <a:xfrm>
                        <a:off x="4427538" y="4797425"/>
                        <a:ext cx="3263900" cy="733425"/>
                      </a:xfrm>
                      <a:prstGeom prst="rect">
                        <a:avLst/>
                      </a:prstGeom>
                      <a:noFill/>
                      <a:ln w="38100">
                        <a:noFill/>
                        <a:miter/>
                      </a:ln>
                    </p:spPr>
                  </p:pic>
                </p:oleObj>
              </mc:Fallback>
            </mc:AlternateContent>
          </a:graphicData>
        </a:graphic>
      </p:graphicFrame>
      <p:sp>
        <p:nvSpPr>
          <p:cNvPr id="80912" name="Text Box 20"/>
          <p:cNvSpPr txBox="1"/>
          <p:nvPr/>
        </p:nvSpPr>
        <p:spPr>
          <a:xfrm>
            <a:off x="808038" y="2873375"/>
            <a:ext cx="1512887"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(a) </a:t>
            </a:r>
            <a:r>
              <a:rPr lang="zh-CN" altLang="en-US" dirty="0">
                <a:latin typeface="Times New Roman" panose="02020603050405020304" pitchFamily="18" charset="0"/>
                <a:ea typeface="黑体" panose="02010609060101010101" pitchFamily="49" charset="-122"/>
              </a:rPr>
              <a:t>电路图</a:t>
            </a:r>
          </a:p>
        </p:txBody>
      </p:sp>
      <p:sp>
        <p:nvSpPr>
          <p:cNvPr id="80913" name="Text Box 21"/>
          <p:cNvSpPr txBox="1"/>
          <p:nvPr/>
        </p:nvSpPr>
        <p:spPr>
          <a:xfrm>
            <a:off x="735013" y="5537200"/>
            <a:ext cx="1835150"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(b) </a:t>
            </a:r>
            <a:r>
              <a:rPr lang="zh-CN" altLang="en-US" dirty="0">
                <a:latin typeface="Times New Roman" panose="02020603050405020304" pitchFamily="18" charset="0"/>
                <a:ea typeface="黑体" panose="02010609060101010101" pitchFamily="49" charset="-122"/>
              </a:rPr>
              <a:t>输入波形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21893"/>
                                        </p:tgtEl>
                                        <p:attrNameLst>
                                          <p:attrName>style.visibility</p:attrName>
                                        </p:attrNameLst>
                                      </p:cBhvr>
                                      <p:to>
                                        <p:strVal val="visible"/>
                                      </p:to>
                                    </p:set>
                                    <p:animEffect transition="in" filter="dissolve">
                                      <p:cBhvr>
                                        <p:cTn id="7" dur="500"/>
                                        <p:tgtEl>
                                          <p:spTgt spid="42189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21896"/>
                                        </p:tgtEl>
                                        <p:attrNameLst>
                                          <p:attrName>style.visibility</p:attrName>
                                        </p:attrNameLst>
                                      </p:cBhvr>
                                      <p:to>
                                        <p:strVal val="visible"/>
                                      </p:to>
                                    </p:set>
                                    <p:animEffect transition="in" filter="dissolve">
                                      <p:cBhvr>
                                        <p:cTn id="12" dur="500"/>
                                        <p:tgtEl>
                                          <p:spTgt spid="42189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21898"/>
                                        </p:tgtEl>
                                        <p:attrNameLst>
                                          <p:attrName>style.visibility</p:attrName>
                                        </p:attrNameLst>
                                      </p:cBhvr>
                                      <p:to>
                                        <p:strVal val="visible"/>
                                      </p:to>
                                    </p:set>
                                    <p:animEffect transition="in" filter="dissolve">
                                      <p:cBhvr>
                                        <p:cTn id="17" dur="500"/>
                                        <p:tgtEl>
                                          <p:spTgt spid="42189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21899"/>
                                        </p:tgtEl>
                                        <p:attrNameLst>
                                          <p:attrName>style.visibility</p:attrName>
                                        </p:attrNameLst>
                                      </p:cBhvr>
                                      <p:to>
                                        <p:strVal val="visible"/>
                                      </p:to>
                                    </p:set>
                                    <p:animEffect transition="in" filter="dissolve">
                                      <p:cBhvr>
                                        <p:cTn id="22" dur="500"/>
                                        <p:tgtEl>
                                          <p:spTgt spid="42189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21904"/>
                                        </p:tgtEl>
                                        <p:attrNameLst>
                                          <p:attrName>style.visibility</p:attrName>
                                        </p:attrNameLst>
                                      </p:cBhvr>
                                      <p:to>
                                        <p:strVal val="visible"/>
                                      </p:to>
                                    </p:set>
                                    <p:animEffect transition="in" filter="dissolve">
                                      <p:cBhvr>
                                        <p:cTn id="27" dur="500"/>
                                        <p:tgtEl>
                                          <p:spTgt spid="42190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21901"/>
                                        </p:tgtEl>
                                        <p:attrNameLst>
                                          <p:attrName>style.visibility</p:attrName>
                                        </p:attrNameLst>
                                      </p:cBhvr>
                                      <p:to>
                                        <p:strVal val="visible"/>
                                      </p:to>
                                    </p:set>
                                    <p:animEffect transition="in" filter="dissolve">
                                      <p:cBhvr>
                                        <p:cTn id="32" dur="500"/>
                                        <p:tgtEl>
                                          <p:spTgt spid="42190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21900"/>
                                        </p:tgtEl>
                                        <p:attrNameLst>
                                          <p:attrName>style.visibility</p:attrName>
                                        </p:attrNameLst>
                                      </p:cBhvr>
                                      <p:to>
                                        <p:strVal val="visible"/>
                                      </p:to>
                                    </p:set>
                                    <p:animEffect transition="in" filter="dissolve">
                                      <p:cBhvr>
                                        <p:cTn id="37" dur="500"/>
                                        <p:tgtEl>
                                          <p:spTgt spid="42190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21905"/>
                                        </p:tgtEl>
                                        <p:attrNameLst>
                                          <p:attrName>style.visibility</p:attrName>
                                        </p:attrNameLst>
                                      </p:cBhvr>
                                      <p:to>
                                        <p:strVal val="visible"/>
                                      </p:to>
                                    </p:set>
                                    <p:animEffect transition="in" filter="dissolve">
                                      <p:cBhvr>
                                        <p:cTn id="42" dur="500"/>
                                        <p:tgtEl>
                                          <p:spTgt spid="42190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21906"/>
                                        </p:tgtEl>
                                        <p:attrNameLst>
                                          <p:attrName>style.visibility</p:attrName>
                                        </p:attrNameLst>
                                      </p:cBhvr>
                                      <p:to>
                                        <p:strVal val="visible"/>
                                      </p:to>
                                    </p:set>
                                    <p:animEffect transition="in" filter="dissolve">
                                      <p:cBhvr>
                                        <p:cTn id="47" dur="500"/>
                                        <p:tgtEl>
                                          <p:spTgt spid="421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893" grpId="0"/>
      <p:bldP spid="421898" grpId="0"/>
      <p:bldP spid="421899" grpId="0"/>
      <p:bldP spid="421900" grpId="0"/>
      <p:bldP spid="421901" grpId="0"/>
      <p:bldP spid="421904" grpId="0"/>
      <p:bldP spid="42190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4"/>
          <p:cNvSpPr>
            <a:spLocks noGrp="1"/>
          </p:cNvSpPr>
          <p:nvPr>
            <p:ph type="title"/>
          </p:nvPr>
        </p:nvSpPr>
        <p:spPr/>
        <p:txBody>
          <a:bodyPr vert="horz" wrap="square" lIns="91440" tIns="45720" rIns="91440" bIns="45720" anchor="ctr"/>
          <a:lstStyle/>
          <a:p>
            <a:pPr eaLnBrk="1" hangingPunct="1"/>
            <a:r>
              <a:rPr lang="en-US" altLang="zh-CN" dirty="0"/>
              <a:t>3.5.3 </a:t>
            </a:r>
            <a:r>
              <a:rPr lang="zh-CN" altLang="en-US" dirty="0"/>
              <a:t>一阶动态电路的三要素法</a:t>
            </a:r>
          </a:p>
        </p:txBody>
      </p:sp>
      <p:sp>
        <p:nvSpPr>
          <p:cNvPr id="81924"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94</a:t>
            </a:fld>
            <a:endParaRPr lang="zh-CN" altLang="en-US" sz="1600" b="1" dirty="0">
              <a:solidFill>
                <a:srgbClr val="FFFF00"/>
              </a:solidFill>
              <a:ea typeface="宋体" panose="02010600030101010101" pitchFamily="2" charset="-122"/>
            </a:endParaRPr>
          </a:p>
        </p:txBody>
      </p:sp>
      <p:sp>
        <p:nvSpPr>
          <p:cNvPr id="423941" name="Text Box 5"/>
          <p:cNvSpPr txBox="1"/>
          <p:nvPr/>
        </p:nvSpPr>
        <p:spPr>
          <a:xfrm>
            <a:off x="3563938" y="1125538"/>
            <a:ext cx="711200" cy="457200"/>
          </a:xfrm>
          <a:prstGeom prst="rect">
            <a:avLst/>
          </a:prstGeom>
          <a:noFill/>
          <a:ln w="9525">
            <a:noFill/>
          </a:ln>
        </p:spPr>
        <p:txBody>
          <a:bodyPr wrap="none">
            <a:spAutoFit/>
          </a:bodyPr>
          <a:lstStyle/>
          <a:p>
            <a:pPr lvl="0" eaLnBrk="1" hangingPunct="1"/>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=1s</a:t>
            </a:r>
          </a:p>
        </p:txBody>
      </p:sp>
      <p:sp>
        <p:nvSpPr>
          <p:cNvPr id="423944" name="Text Box 8"/>
          <p:cNvSpPr txBox="1"/>
          <p:nvPr/>
        </p:nvSpPr>
        <p:spPr>
          <a:xfrm>
            <a:off x="4551363" y="1144588"/>
            <a:ext cx="2317750" cy="457200"/>
          </a:xfrm>
          <a:prstGeom prst="rect">
            <a:avLst/>
          </a:prstGeom>
          <a:noFill/>
          <a:ln w="9525">
            <a:noFill/>
          </a:ln>
        </p:spPr>
        <p:txBody>
          <a:bodyPr wrap="none">
            <a:spAutoFit/>
          </a:bodyPr>
          <a:lstStyle/>
          <a:p>
            <a:pPr lvl="0" eaLnBrk="1" hangingPunct="1"/>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i</a:t>
            </a:r>
            <a:r>
              <a:rPr lang="en-US" altLang="zh-CN" dirty="0">
                <a:latin typeface="Times New Roman" panose="02020603050405020304" pitchFamily="18" charset="0"/>
                <a:ea typeface="黑体" panose="02010609060101010101" pitchFamily="49" charset="-122"/>
              </a:rPr>
              <a:t>=0 </a:t>
            </a:r>
            <a:r>
              <a:rPr lang="zh-CN" altLang="en-US" dirty="0">
                <a:latin typeface="Times New Roman" panose="02020603050405020304" pitchFamily="18" charset="0"/>
                <a:ea typeface="黑体" panose="02010609060101010101" pitchFamily="49" charset="-122"/>
              </a:rPr>
              <a:t>相当于短路</a:t>
            </a:r>
          </a:p>
        </p:txBody>
      </p:sp>
      <p:sp>
        <p:nvSpPr>
          <p:cNvPr id="423945" name="Text Box 9"/>
          <p:cNvSpPr txBox="1"/>
          <p:nvPr/>
        </p:nvSpPr>
        <p:spPr>
          <a:xfrm>
            <a:off x="3851275" y="1700213"/>
            <a:ext cx="3952875" cy="457200"/>
          </a:xfrm>
          <a:prstGeom prst="rect">
            <a:avLst/>
          </a:prstGeom>
          <a:noFill/>
          <a:ln w="9525">
            <a:noFill/>
          </a:ln>
        </p:spPr>
        <p:txBody>
          <a:bodyPr wrap="none">
            <a:spAutoFit/>
          </a:bodyPr>
          <a:lstStyle/>
          <a:p>
            <a:pPr lvl="0" eaLnBrk="1" hangingPunct="1"/>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o</a:t>
            </a:r>
            <a:r>
              <a:rPr lang="en-US" altLang="zh-CN" b="1" dirty="0">
                <a:latin typeface="Times New Roman" panose="02020603050405020304" pitchFamily="18" charset="0"/>
                <a:ea typeface="黑体" panose="02010609060101010101" pitchFamily="49" charset="-122"/>
              </a:rPr>
              <a:t>(1</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(1</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a:t>
            </a:r>
            <a:r>
              <a:rPr lang="en-US" altLang="zh-CN" b="1" i="1" dirty="0">
                <a:latin typeface="Times New Roman" panose="02020603050405020304" pitchFamily="18" charset="0"/>
                <a:ea typeface="黑体" panose="02010609060101010101" pitchFamily="49" charset="-122"/>
              </a:rPr>
              <a:t>u</a:t>
            </a:r>
            <a:r>
              <a:rPr lang="en-US" altLang="zh-CN" b="1" baseline="-25000" dirty="0">
                <a:latin typeface="Times New Roman" panose="02020603050405020304" pitchFamily="18" charset="0"/>
                <a:ea typeface="黑体" panose="02010609060101010101" pitchFamily="49" charset="-122"/>
              </a:rPr>
              <a:t>C</a:t>
            </a:r>
            <a:r>
              <a:rPr lang="en-US" altLang="zh-CN" b="1" dirty="0">
                <a:latin typeface="Times New Roman" panose="02020603050405020304" pitchFamily="18" charset="0"/>
                <a:ea typeface="黑体" panose="02010609060101010101" pitchFamily="49" charset="-122"/>
              </a:rPr>
              <a:t>(1</a:t>
            </a:r>
            <a:r>
              <a:rPr lang="en-US" altLang="zh-CN" b="1" baseline="-25000" dirty="0">
                <a:latin typeface="Times New Roman" panose="02020603050405020304" pitchFamily="18" charset="0"/>
                <a:ea typeface="黑体" panose="02010609060101010101" pitchFamily="49" charset="-122"/>
              </a:rPr>
              <a:t>−</a:t>
            </a:r>
            <a:r>
              <a:rPr lang="en-US" altLang="zh-CN" b="1" dirty="0">
                <a:latin typeface="Times New Roman" panose="02020603050405020304" pitchFamily="18" charset="0"/>
                <a:ea typeface="黑体" panose="02010609060101010101" pitchFamily="49" charset="-122"/>
              </a:rPr>
              <a:t>)=−2V</a:t>
            </a:r>
          </a:p>
        </p:txBody>
      </p:sp>
      <p:sp>
        <p:nvSpPr>
          <p:cNvPr id="423946" name="Text Box 10"/>
          <p:cNvSpPr txBox="1"/>
          <p:nvPr/>
        </p:nvSpPr>
        <p:spPr>
          <a:xfrm>
            <a:off x="3543300" y="2368550"/>
            <a:ext cx="711200" cy="457200"/>
          </a:xfrm>
          <a:prstGeom prst="rect">
            <a:avLst/>
          </a:prstGeom>
          <a:noFill/>
          <a:ln w="9525">
            <a:noFill/>
          </a:ln>
        </p:spPr>
        <p:txBody>
          <a:bodyPr wrap="none">
            <a:spAutoFit/>
          </a:bodyPr>
          <a:lstStyle/>
          <a:p>
            <a:pPr lvl="0" eaLnBrk="1" hangingPunct="1"/>
            <a:r>
              <a:rPr lang="en-US" altLang="zh-CN" i="1" dirty="0">
                <a:latin typeface="Times New Roman" panose="02020603050405020304" pitchFamily="18" charset="0"/>
                <a:ea typeface="黑体" panose="02010609060101010101" pitchFamily="49" charset="-122"/>
              </a:rPr>
              <a:t>t</a:t>
            </a:r>
            <a:r>
              <a:rPr lang="en-US" altLang="zh-CN" dirty="0">
                <a:latin typeface="Times New Roman" panose="02020603050405020304" pitchFamily="18" charset="0"/>
                <a:ea typeface="黑体" panose="02010609060101010101" pitchFamily="49" charset="-122"/>
              </a:rPr>
              <a:t>&gt;1s</a:t>
            </a:r>
          </a:p>
        </p:txBody>
      </p:sp>
      <p:sp>
        <p:nvSpPr>
          <p:cNvPr id="423947" name="Text Box 11"/>
          <p:cNvSpPr txBox="1"/>
          <p:nvPr/>
        </p:nvSpPr>
        <p:spPr>
          <a:xfrm>
            <a:off x="4427538" y="2349500"/>
            <a:ext cx="4146550"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电容经电阻很快完成放电过程</a:t>
            </a:r>
          </a:p>
        </p:txBody>
      </p:sp>
      <p:sp>
        <p:nvSpPr>
          <p:cNvPr id="423948" name="Rectangle 12"/>
          <p:cNvSpPr/>
          <p:nvPr/>
        </p:nvSpPr>
        <p:spPr>
          <a:xfrm>
            <a:off x="3563938" y="2997200"/>
            <a:ext cx="5237162" cy="822325"/>
          </a:xfrm>
          <a:prstGeom prst="rect">
            <a:avLst/>
          </a:prstGeom>
          <a:noFill/>
          <a:ln w="9525">
            <a:noFill/>
          </a:ln>
        </p:spPr>
        <p:txBody>
          <a:bodyPr>
            <a:spAutoFit/>
          </a:bodyPr>
          <a:lstStyle/>
          <a:p>
            <a:pPr lvl="0" eaLnBrk="1" hangingPunct="1"/>
            <a:r>
              <a:rPr lang="en-US" altLang="zh-CN" i="1" dirty="0">
                <a:latin typeface="Times New Roman" panose="02020603050405020304" pitchFamily="18" charset="0"/>
                <a:ea typeface="黑体" panose="02010609060101010101" pitchFamily="49" charset="-122"/>
              </a:rPr>
              <a:t>u</a:t>
            </a:r>
            <a:r>
              <a:rPr lang="en-US" altLang="zh-CN" baseline="-25000" dirty="0">
                <a:latin typeface="Times New Roman" panose="02020603050405020304" pitchFamily="18" charset="0"/>
                <a:ea typeface="黑体" panose="02010609060101010101" pitchFamily="49" charset="-122"/>
              </a:rPr>
              <a:t>o</a:t>
            </a:r>
            <a:r>
              <a:rPr lang="zh-CN" altLang="en-US" dirty="0">
                <a:latin typeface="Times New Roman" panose="02020603050405020304" pitchFamily="18" charset="0"/>
                <a:ea typeface="黑体" panose="02010609060101010101" pitchFamily="49" charset="-122"/>
              </a:rPr>
              <a:t>由−</a:t>
            </a:r>
            <a:r>
              <a:rPr lang="en-US" altLang="zh-CN" dirty="0">
                <a:latin typeface="Times New Roman" panose="02020603050405020304" pitchFamily="18" charset="0"/>
                <a:ea typeface="黑体" panose="02010609060101010101" pitchFamily="49" charset="-122"/>
              </a:rPr>
              <a:t>2</a:t>
            </a:r>
            <a:r>
              <a:rPr lang="zh-CN" altLang="en-US" dirty="0">
                <a:latin typeface="Times New Roman" panose="02020603050405020304" pitchFamily="18" charset="0"/>
                <a:ea typeface="黑体" panose="02010609060101010101" pitchFamily="49" charset="-122"/>
              </a:rPr>
              <a:t>很快衰减到</a:t>
            </a:r>
            <a:r>
              <a:rPr lang="en-US" altLang="zh-CN" dirty="0">
                <a:latin typeface="Times New Roman" panose="02020603050405020304" pitchFamily="18" charset="0"/>
                <a:ea typeface="黑体" panose="02010609060101010101" pitchFamily="49" charset="-122"/>
              </a:rPr>
              <a:t>0</a:t>
            </a:r>
            <a:r>
              <a:rPr lang="zh-CN" altLang="en-US" dirty="0">
                <a:latin typeface="Times New Roman" panose="02020603050405020304" pitchFamily="18" charset="0"/>
                <a:ea typeface="黑体" panose="02010609060101010101" pitchFamily="49" charset="-122"/>
              </a:rPr>
              <a:t>，在电阻两端形成负的尖脉冲。</a:t>
            </a:r>
          </a:p>
        </p:txBody>
      </p:sp>
      <p:graphicFrame>
        <p:nvGraphicFramePr>
          <p:cNvPr id="423949" name="Object 13"/>
          <p:cNvGraphicFramePr/>
          <p:nvPr/>
        </p:nvGraphicFramePr>
        <p:xfrm>
          <a:off x="4211638" y="3789363"/>
          <a:ext cx="4103687" cy="663575"/>
        </p:xfrm>
        <a:graphic>
          <a:graphicData uri="http://schemas.openxmlformats.org/presentationml/2006/ole">
            <mc:AlternateContent xmlns:mc="http://schemas.openxmlformats.org/markup-compatibility/2006">
              <mc:Choice xmlns:v="urn:schemas-microsoft-com:vml" Requires="v">
                <p:oleObj spid="_x0000_s80978" r:id="rId3" imgW="1318895" imgH="215900" progId="Equation.DSMT4">
                  <p:embed/>
                </p:oleObj>
              </mc:Choice>
              <mc:Fallback>
                <p:oleObj r:id="rId3" imgW="1318895" imgH="215900" progId="Equation.DSMT4">
                  <p:embed/>
                  <p:pic>
                    <p:nvPicPr>
                      <p:cNvPr id="0" name="图片 3382"/>
                      <p:cNvPicPr/>
                      <p:nvPr/>
                    </p:nvPicPr>
                    <p:blipFill>
                      <a:blip r:embed="rId4"/>
                      <a:stretch>
                        <a:fillRect/>
                      </a:stretch>
                    </p:blipFill>
                    <p:spPr>
                      <a:xfrm>
                        <a:off x="4211638" y="3789363"/>
                        <a:ext cx="4103687" cy="663575"/>
                      </a:xfrm>
                      <a:prstGeom prst="rect">
                        <a:avLst/>
                      </a:prstGeom>
                      <a:noFill/>
                      <a:ln w="38100">
                        <a:noFill/>
                        <a:miter/>
                      </a:ln>
                    </p:spPr>
                  </p:pic>
                </p:oleObj>
              </mc:Fallback>
            </mc:AlternateContent>
          </a:graphicData>
        </a:graphic>
      </p:graphicFrame>
      <p:pic>
        <p:nvPicPr>
          <p:cNvPr id="423951" name="Picture 15" descr="图5"/>
          <p:cNvPicPr>
            <a:picLocks noChangeAspect="1"/>
          </p:cNvPicPr>
          <p:nvPr/>
        </p:nvPicPr>
        <p:blipFill>
          <a:blip r:embed="rId5"/>
          <a:srcRect l="70000"/>
          <a:stretch>
            <a:fillRect/>
          </a:stretch>
        </p:blipFill>
        <p:spPr>
          <a:xfrm>
            <a:off x="179388" y="3860800"/>
            <a:ext cx="2376487" cy="1716088"/>
          </a:xfrm>
          <a:prstGeom prst="rect">
            <a:avLst/>
          </a:prstGeom>
          <a:noFill/>
          <a:ln w="9525">
            <a:noFill/>
          </a:ln>
        </p:spPr>
      </p:pic>
      <p:sp>
        <p:nvSpPr>
          <p:cNvPr id="423952" name="Text Box 16"/>
          <p:cNvSpPr txBox="1"/>
          <p:nvPr/>
        </p:nvSpPr>
        <p:spPr>
          <a:xfrm>
            <a:off x="3851275" y="4437063"/>
            <a:ext cx="2960688" cy="457200"/>
          </a:xfrm>
          <a:prstGeom prst="rect">
            <a:avLst/>
          </a:prstGeom>
          <a:noFill/>
          <a:ln w="9525">
            <a:noFill/>
          </a:ln>
        </p:spPr>
        <p:txBody>
          <a:bodyPr wrap="none">
            <a:spAutoFit/>
          </a:bodyPr>
          <a:lstStyle/>
          <a:p>
            <a:pPr lvl="0" eaLnBrk="1" hangingPunct="1"/>
            <a:r>
              <a:rPr lang="zh-CN" altLang="en-US" dirty="0">
                <a:latin typeface="Times New Roman" panose="02020603050405020304" pitchFamily="18" charset="0"/>
                <a:ea typeface="黑体" panose="02010609060101010101" pitchFamily="49" charset="-122"/>
              </a:rPr>
              <a:t>输出波形如图</a:t>
            </a:r>
            <a:r>
              <a:rPr lang="en-US" altLang="zh-CN" dirty="0">
                <a:latin typeface="Times New Roman" panose="02020603050405020304" pitchFamily="18" charset="0"/>
                <a:ea typeface="黑体" panose="02010609060101010101" pitchFamily="49" charset="-122"/>
              </a:rPr>
              <a:t>(c)</a:t>
            </a:r>
            <a:r>
              <a:rPr lang="zh-CN" altLang="en-US" dirty="0">
                <a:latin typeface="Times New Roman" panose="02020603050405020304" pitchFamily="18" charset="0"/>
                <a:ea typeface="黑体" panose="02010609060101010101" pitchFamily="49" charset="-122"/>
              </a:rPr>
              <a:t>所示</a:t>
            </a:r>
          </a:p>
        </p:txBody>
      </p:sp>
      <p:pic>
        <p:nvPicPr>
          <p:cNvPr id="423953" name="Picture 17" descr="图5"/>
          <p:cNvPicPr>
            <a:picLocks noChangeAspect="1"/>
          </p:cNvPicPr>
          <p:nvPr/>
        </p:nvPicPr>
        <p:blipFill>
          <a:blip r:embed="rId5"/>
          <a:srcRect l="43648" r="29099"/>
          <a:stretch>
            <a:fillRect/>
          </a:stretch>
        </p:blipFill>
        <p:spPr>
          <a:xfrm>
            <a:off x="395288" y="1125538"/>
            <a:ext cx="2159000" cy="1716087"/>
          </a:xfrm>
          <a:prstGeom prst="rect">
            <a:avLst/>
          </a:prstGeom>
          <a:noFill/>
          <a:ln w="9525">
            <a:noFill/>
          </a:ln>
        </p:spPr>
      </p:pic>
      <p:sp>
        <p:nvSpPr>
          <p:cNvPr id="423954" name="Text Box 18"/>
          <p:cNvSpPr txBox="1"/>
          <p:nvPr/>
        </p:nvSpPr>
        <p:spPr>
          <a:xfrm>
            <a:off x="611188" y="2873375"/>
            <a:ext cx="1835150"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(b) </a:t>
            </a:r>
            <a:r>
              <a:rPr lang="zh-CN" altLang="en-US" dirty="0">
                <a:latin typeface="Times New Roman" panose="02020603050405020304" pitchFamily="18" charset="0"/>
                <a:ea typeface="黑体" panose="02010609060101010101" pitchFamily="49" charset="-122"/>
              </a:rPr>
              <a:t>输入波形</a:t>
            </a:r>
          </a:p>
        </p:txBody>
      </p:sp>
      <p:sp>
        <p:nvSpPr>
          <p:cNvPr id="423955" name="Text Box 19"/>
          <p:cNvSpPr txBox="1"/>
          <p:nvPr/>
        </p:nvSpPr>
        <p:spPr>
          <a:xfrm>
            <a:off x="539750" y="5610225"/>
            <a:ext cx="1817688" cy="457200"/>
          </a:xfrm>
          <a:prstGeom prst="rect">
            <a:avLst/>
          </a:prstGeom>
          <a:noFill/>
          <a:ln w="9525">
            <a:noFill/>
          </a:ln>
        </p:spPr>
        <p:txBody>
          <a:bodyPr wrap="none">
            <a:spAutoFit/>
          </a:bodyPr>
          <a:lstStyle/>
          <a:p>
            <a:pPr lvl="0" eaLnBrk="1" hangingPunct="1"/>
            <a:r>
              <a:rPr lang="en-US" altLang="zh-CN" dirty="0">
                <a:latin typeface="Times New Roman" panose="02020603050405020304" pitchFamily="18" charset="0"/>
                <a:ea typeface="黑体" panose="02010609060101010101" pitchFamily="49" charset="-122"/>
              </a:rPr>
              <a:t>(c) </a:t>
            </a:r>
            <a:r>
              <a:rPr lang="zh-CN" altLang="en-US" dirty="0">
                <a:latin typeface="Times New Roman" panose="02020603050405020304" pitchFamily="18" charset="0"/>
                <a:ea typeface="黑体" panose="02010609060101010101" pitchFamily="49" charset="-122"/>
              </a:rPr>
              <a:t>输出波形</a:t>
            </a:r>
          </a:p>
        </p:txBody>
      </p:sp>
      <p:sp>
        <p:nvSpPr>
          <p:cNvPr id="423956" name="Rectangle 20"/>
          <p:cNvSpPr/>
          <p:nvPr/>
        </p:nvSpPr>
        <p:spPr>
          <a:xfrm>
            <a:off x="3059113" y="4941888"/>
            <a:ext cx="5834062" cy="822325"/>
          </a:xfrm>
          <a:prstGeom prst="rect">
            <a:avLst/>
          </a:prstGeom>
          <a:noFill/>
          <a:ln w="9525">
            <a:noFill/>
          </a:ln>
        </p:spPr>
        <p:txBody>
          <a:bodyPr anchor="ctr">
            <a:spAutoFit/>
          </a:bodyPr>
          <a:lstStyle/>
          <a:p>
            <a:pPr lvl="0" eaLnBrk="0" hangingPunct="0"/>
            <a:r>
              <a:rPr lang="zh-CN" altLang="en-US" dirty="0">
                <a:latin typeface="Times New Roman" panose="02020603050405020304" pitchFamily="18" charset="0"/>
                <a:ea typeface="黑体" panose="02010609060101010101" pitchFamily="49" charset="-122"/>
              </a:rPr>
              <a:t>输出尖脉冲反映了输入矩形脉冲微分结果，因此称为微分电路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23953"/>
                                        </p:tgtEl>
                                        <p:attrNameLst>
                                          <p:attrName>style.visibility</p:attrName>
                                        </p:attrNameLst>
                                      </p:cBhvr>
                                      <p:to>
                                        <p:strVal val="visible"/>
                                      </p:to>
                                    </p:set>
                                    <p:animEffect transition="in" filter="dissolve">
                                      <p:cBhvr>
                                        <p:cTn id="7" dur="500"/>
                                        <p:tgtEl>
                                          <p:spTgt spid="42395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23954"/>
                                        </p:tgtEl>
                                        <p:attrNameLst>
                                          <p:attrName>style.visibility</p:attrName>
                                        </p:attrNameLst>
                                      </p:cBhvr>
                                      <p:to>
                                        <p:strVal val="visible"/>
                                      </p:to>
                                    </p:set>
                                    <p:animEffect transition="in" filter="dissolve">
                                      <p:cBhvr>
                                        <p:cTn id="10" dur="500"/>
                                        <p:tgtEl>
                                          <p:spTgt spid="42395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423941"/>
                                        </p:tgtEl>
                                        <p:attrNameLst>
                                          <p:attrName>style.visibility</p:attrName>
                                        </p:attrNameLst>
                                      </p:cBhvr>
                                      <p:to>
                                        <p:strVal val="visible"/>
                                      </p:to>
                                    </p:set>
                                    <p:animEffect transition="in" filter="dissolve">
                                      <p:cBhvr>
                                        <p:cTn id="15" dur="500"/>
                                        <p:tgtEl>
                                          <p:spTgt spid="42394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23944"/>
                                        </p:tgtEl>
                                        <p:attrNameLst>
                                          <p:attrName>style.visibility</p:attrName>
                                        </p:attrNameLst>
                                      </p:cBhvr>
                                      <p:to>
                                        <p:strVal val="visible"/>
                                      </p:to>
                                    </p:set>
                                    <p:animEffect transition="in" filter="dissolve">
                                      <p:cBhvr>
                                        <p:cTn id="20" dur="500"/>
                                        <p:tgtEl>
                                          <p:spTgt spid="42394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423945"/>
                                        </p:tgtEl>
                                        <p:attrNameLst>
                                          <p:attrName>style.visibility</p:attrName>
                                        </p:attrNameLst>
                                      </p:cBhvr>
                                      <p:to>
                                        <p:strVal val="visible"/>
                                      </p:to>
                                    </p:set>
                                    <p:animEffect transition="in" filter="dissolve">
                                      <p:cBhvr>
                                        <p:cTn id="25" dur="500"/>
                                        <p:tgtEl>
                                          <p:spTgt spid="42394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423946"/>
                                        </p:tgtEl>
                                        <p:attrNameLst>
                                          <p:attrName>style.visibility</p:attrName>
                                        </p:attrNameLst>
                                      </p:cBhvr>
                                      <p:to>
                                        <p:strVal val="visible"/>
                                      </p:to>
                                    </p:set>
                                    <p:animEffect transition="in" filter="dissolve">
                                      <p:cBhvr>
                                        <p:cTn id="30" dur="500"/>
                                        <p:tgtEl>
                                          <p:spTgt spid="423946"/>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423947"/>
                                        </p:tgtEl>
                                        <p:attrNameLst>
                                          <p:attrName>style.visibility</p:attrName>
                                        </p:attrNameLst>
                                      </p:cBhvr>
                                      <p:to>
                                        <p:strVal val="visible"/>
                                      </p:to>
                                    </p:set>
                                    <p:animEffect transition="in" filter="dissolve">
                                      <p:cBhvr>
                                        <p:cTn id="35" dur="500"/>
                                        <p:tgtEl>
                                          <p:spTgt spid="42394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423948"/>
                                        </p:tgtEl>
                                        <p:attrNameLst>
                                          <p:attrName>style.visibility</p:attrName>
                                        </p:attrNameLst>
                                      </p:cBhvr>
                                      <p:to>
                                        <p:strVal val="visible"/>
                                      </p:to>
                                    </p:set>
                                    <p:animEffect transition="in" filter="dissolve">
                                      <p:cBhvr>
                                        <p:cTn id="40" dur="500"/>
                                        <p:tgtEl>
                                          <p:spTgt spid="423948"/>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423949"/>
                                        </p:tgtEl>
                                        <p:attrNameLst>
                                          <p:attrName>style.visibility</p:attrName>
                                        </p:attrNameLst>
                                      </p:cBhvr>
                                      <p:to>
                                        <p:strVal val="visible"/>
                                      </p:to>
                                    </p:set>
                                    <p:animEffect transition="in" filter="dissolve">
                                      <p:cBhvr>
                                        <p:cTn id="45" dur="500"/>
                                        <p:tgtEl>
                                          <p:spTgt spid="423949"/>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423952"/>
                                        </p:tgtEl>
                                        <p:attrNameLst>
                                          <p:attrName>style.visibility</p:attrName>
                                        </p:attrNameLst>
                                      </p:cBhvr>
                                      <p:to>
                                        <p:strVal val="visible"/>
                                      </p:to>
                                    </p:set>
                                    <p:animEffect transition="in" filter="dissolve">
                                      <p:cBhvr>
                                        <p:cTn id="50" dur="500"/>
                                        <p:tgtEl>
                                          <p:spTgt spid="423952"/>
                                        </p:tgtEl>
                                      </p:cBhvr>
                                    </p:animEffect>
                                  </p:childTnLst>
                                </p:cTn>
                              </p:par>
                            </p:childTnLst>
                          </p:cTn>
                        </p:par>
                        <p:par>
                          <p:cTn id="51" fill="hold">
                            <p:stCondLst>
                              <p:cond delay="500"/>
                            </p:stCondLst>
                            <p:childTnLst>
                              <p:par>
                                <p:cTn id="52" presetID="9" presetClass="entr" presetSubtype="0" fill="hold" nodeType="afterEffect">
                                  <p:stCondLst>
                                    <p:cond delay="0"/>
                                  </p:stCondLst>
                                  <p:childTnLst>
                                    <p:set>
                                      <p:cBhvr>
                                        <p:cTn id="53" dur="1" fill="hold">
                                          <p:stCondLst>
                                            <p:cond delay="0"/>
                                          </p:stCondLst>
                                        </p:cTn>
                                        <p:tgtEl>
                                          <p:spTgt spid="423951"/>
                                        </p:tgtEl>
                                        <p:attrNameLst>
                                          <p:attrName>style.visibility</p:attrName>
                                        </p:attrNameLst>
                                      </p:cBhvr>
                                      <p:to>
                                        <p:strVal val="visible"/>
                                      </p:to>
                                    </p:set>
                                    <p:animEffect transition="in" filter="dissolve">
                                      <p:cBhvr>
                                        <p:cTn id="54" dur="500"/>
                                        <p:tgtEl>
                                          <p:spTgt spid="423951"/>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423955"/>
                                        </p:tgtEl>
                                        <p:attrNameLst>
                                          <p:attrName>style.visibility</p:attrName>
                                        </p:attrNameLst>
                                      </p:cBhvr>
                                      <p:to>
                                        <p:strVal val="visible"/>
                                      </p:to>
                                    </p:set>
                                    <p:animEffect transition="in" filter="dissolve">
                                      <p:cBhvr>
                                        <p:cTn id="57" dur="500"/>
                                        <p:tgtEl>
                                          <p:spTgt spid="423955"/>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423956"/>
                                        </p:tgtEl>
                                        <p:attrNameLst>
                                          <p:attrName>style.visibility</p:attrName>
                                        </p:attrNameLst>
                                      </p:cBhvr>
                                      <p:to>
                                        <p:strVal val="visible"/>
                                      </p:to>
                                    </p:set>
                                    <p:animEffect transition="in" filter="dissolve">
                                      <p:cBhvr>
                                        <p:cTn id="62" dur="500"/>
                                        <p:tgtEl>
                                          <p:spTgt spid="423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3941" grpId="0"/>
      <p:bldP spid="423944" grpId="0"/>
      <p:bldP spid="423945" grpId="0"/>
      <p:bldP spid="423946" grpId="0"/>
      <p:bldP spid="423947" grpId="0"/>
      <p:bldP spid="423948" grpId="0"/>
      <p:bldP spid="423952" grpId="0"/>
      <p:bldP spid="423954" grpId="0"/>
      <p:bldP spid="423955" grpId="0"/>
      <p:bldP spid="423956"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TextBox 2"/>
          <p:cNvSpPr txBox="1"/>
          <p:nvPr/>
        </p:nvSpPr>
        <p:spPr>
          <a:xfrm>
            <a:off x="2051720" y="1669453"/>
            <a:ext cx="4752528" cy="1200329"/>
          </a:xfrm>
          <a:prstGeom prst="rect">
            <a:avLst/>
          </a:prstGeom>
          <a:noFill/>
        </p:spPr>
        <p:txBody>
          <a:bodyPr wrap="square" rtlCol="0">
            <a:spAutoFit/>
          </a:bodyPr>
          <a:lstStyle/>
          <a:p>
            <a:r>
              <a:rPr lang="en-US" altLang="zh-CN" sz="7200" dirty="0" smtClean="0">
                <a:solidFill>
                  <a:srgbClr val="C00000"/>
                </a:solidFill>
              </a:rPr>
              <a:t>THE   END</a:t>
            </a:r>
            <a:endParaRPr lang="zh-CN" altLang="en-US" sz="7200" dirty="0">
              <a:solidFill>
                <a:srgbClr val="C00000"/>
              </a:solidFill>
            </a:endParaRPr>
          </a:p>
        </p:txBody>
      </p:sp>
      <p:pic>
        <p:nvPicPr>
          <p:cNvPr id="110598" name="Picture 6" descr="C:\Users\Administrator\AppData\Local\Microsoft\Windows\INetCache\IE\720GN6NN\menshakinghands[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068960"/>
            <a:ext cx="3715952" cy="3084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4555690"/>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0000"/>
        </a:hlink>
        <a:folHlink>
          <a:srgbClr val="111111"/>
        </a:folHlink>
      </a:clrScheme>
      <a:clrMap bg1="lt1" tx1="dk1" bg2="lt2" tx2="dk2" accent1="accent1" accent2="accent2" accent3="accent3" accent4="accent4" accent5="accent5" accent6="accent6" hlink="hlink" folHlink="folHlink"/>
    </a:extraClrScheme>
    <a:extraClrScheme>
      <a:clrScheme name="默认设计模板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660033"/>
        </a:hlink>
        <a:folHlink>
          <a:srgbClr val="111111"/>
        </a:folHlink>
      </a:clrScheme>
      <a:clrMap bg1="lt1" tx1="dk1" bg2="lt2" tx2="dk2" accent1="accent1" accent2="accent2" accent3="accent3" accent4="accent4" accent5="accent5" accent6="accent6" hlink="hlink" folHlink="folHlink"/>
    </a:extraClrScheme>
    <a:extraClrScheme>
      <a:clrScheme name="默认设计模板 10">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24016B"/>
        </a:hlink>
        <a:folHlink>
          <a:srgbClr val="333333"/>
        </a:folHlink>
      </a:clrScheme>
      <a:clrMap bg1="lt1" tx1="dk1" bg2="lt2" tx2="dk2" accent1="accent1" accent2="accent2" accent3="accent3" accent4="accent4" accent5="accent5" accent6="accent6" hlink="hlink" folHlink="folHlink"/>
    </a:extraClrScheme>
    <a:extraClrScheme>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1288</TotalTime>
  <Words>5110</Words>
  <Application>Microsoft Office PowerPoint</Application>
  <PresentationFormat>全屏显示(4:3)</PresentationFormat>
  <Paragraphs>757</Paragraphs>
  <Slides>96</Slides>
  <Notes>1</Notes>
  <HiddenSlides>0</HiddenSlides>
  <MMClips>0</MMClips>
  <ScaleCrop>false</ScaleCrop>
  <HeadingPairs>
    <vt:vector size="6" baseType="variant">
      <vt:variant>
        <vt:lpstr>主题</vt:lpstr>
      </vt:variant>
      <vt:variant>
        <vt:i4>1</vt:i4>
      </vt:variant>
      <vt:variant>
        <vt:lpstr>嵌入 OLE 服务器</vt:lpstr>
      </vt:variant>
      <vt:variant>
        <vt:i4>6</vt:i4>
      </vt:variant>
      <vt:variant>
        <vt:lpstr>幻灯片标题</vt:lpstr>
      </vt:variant>
      <vt:variant>
        <vt:i4>96</vt:i4>
      </vt:variant>
    </vt:vector>
  </HeadingPairs>
  <TitlesOfParts>
    <vt:vector size="103" baseType="lpstr">
      <vt:lpstr>主题1</vt:lpstr>
      <vt:lpstr>Equation</vt:lpstr>
      <vt:lpstr>WPS 公式 3.0</vt:lpstr>
      <vt:lpstr>Visio.Drawing.11</vt:lpstr>
      <vt:lpstr>Microsoft 公式 3.0</vt:lpstr>
      <vt:lpstr>Equation.DSMT4</vt:lpstr>
      <vt:lpstr>公式</vt:lpstr>
      <vt:lpstr>      电路与模拟电子技术基础</vt:lpstr>
      <vt:lpstr>第3章  一阶动态电路的暂态分析 </vt:lpstr>
      <vt:lpstr>第3章  一阶动态电路的暂态分析</vt:lpstr>
      <vt:lpstr>重点</vt:lpstr>
      <vt:lpstr>3.1  动态电路方程</vt:lpstr>
      <vt:lpstr>3.1  动态电路方程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3.2.2 换路定则及其初始条件 </vt:lpstr>
      <vt:lpstr>3.2.2 换路定则及其初始条件</vt:lpstr>
      <vt:lpstr>3.2.2 换路定则及其初始条件</vt:lpstr>
      <vt:lpstr>PowerPoint 演示文稿</vt:lpstr>
      <vt:lpstr>初始值的计算过程(步骤）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3.3  一阶电路的零输入响应</vt:lpstr>
      <vt:lpstr>3.3. 1 RC电路的零输入响应</vt:lpstr>
      <vt:lpstr>3.3.1. RC电路的零输入响应</vt:lpstr>
      <vt:lpstr>3.3.1. RC电路的零输入响应</vt:lpstr>
      <vt:lpstr>3.3.1. RC电路的零输入响应</vt:lpstr>
      <vt:lpstr>3.3.1 RC电路的零输入响应</vt:lpstr>
      <vt:lpstr>3.3.1. RC电路的零输入响应</vt:lpstr>
      <vt:lpstr>3.3.1. RC电路的零输入响应</vt:lpstr>
      <vt:lpstr>PowerPoint 演示文稿</vt:lpstr>
      <vt:lpstr>PowerPoint 演示文稿</vt:lpstr>
      <vt:lpstr>PowerPoint 演示文稿</vt:lpstr>
      <vt:lpstr>3.3.2  一阶RL电路的零输入响应</vt:lpstr>
      <vt:lpstr>PowerPoint 演示文稿</vt:lpstr>
      <vt:lpstr>PowerPoint 演示文稿</vt:lpstr>
      <vt:lpstr>【例3.6】　图3-8（a）所示电路中  已知：U=20 V，R=1l Ω ；L=1 H、电压表的内阻Rv=500kΩ ，设开关S在t=0时打开。求开关S打开后电压表两端电压.</vt:lpstr>
      <vt:lpstr>  3.3.2.  RL电路的零输入响应</vt:lpstr>
      <vt:lpstr>小结</vt:lpstr>
      <vt:lpstr>3. 4  一阶电路的零状态响应</vt:lpstr>
      <vt:lpstr>3.4.1  RC电路的零状态响应</vt:lpstr>
      <vt:lpstr>PowerPoint 演示文稿</vt:lpstr>
      <vt:lpstr>PowerPoint 演示文稿</vt:lpstr>
      <vt:lpstr>2. RL电路的零状态响应</vt:lpstr>
      <vt:lpstr>PowerPoint 演示文稿</vt:lpstr>
      <vt:lpstr>PowerPoint 演示文稿</vt:lpstr>
      <vt:lpstr>PowerPoint 演示文稿</vt:lpstr>
      <vt:lpstr>PowerPoint 演示文稿</vt:lpstr>
      <vt:lpstr>PowerPoint 演示文稿</vt:lpstr>
      <vt:lpstr>3.4   例题</vt:lpstr>
      <vt:lpstr>PowerPoint 演示文稿</vt:lpstr>
      <vt:lpstr>PowerPoint 演示文稿</vt:lpstr>
      <vt:lpstr>3.5  一阶电路的全响应及三要素法</vt:lpstr>
      <vt:lpstr>PowerPoint 演示文稿</vt:lpstr>
      <vt:lpstr>PowerPoint 演示文稿</vt:lpstr>
      <vt:lpstr>PowerPoint 演示文稿</vt:lpstr>
      <vt:lpstr>3.5 .2  一阶RL电路的全响应</vt:lpstr>
      <vt:lpstr>PowerPoint 演示文稿</vt:lpstr>
      <vt:lpstr>3.5.2  一阶RL电路的全响应</vt:lpstr>
      <vt:lpstr>3.5 .2  一阶动态电路的全响应  ----总结</vt:lpstr>
      <vt:lpstr>3.5.3  一阶动态电路的三要素法</vt:lpstr>
      <vt:lpstr>3.5.3  一阶动态电路的三要素法</vt:lpstr>
      <vt:lpstr>PowerPoint 演示文稿</vt:lpstr>
      <vt:lpstr>PowerPoint 演示文稿</vt:lpstr>
      <vt:lpstr>PowerPoint 演示文稿</vt:lpstr>
      <vt:lpstr>PowerPoint 演示文稿</vt:lpstr>
      <vt:lpstr>PowerPoint 演示文稿</vt:lpstr>
      <vt:lpstr>PowerPoint 演示文稿</vt:lpstr>
      <vt:lpstr>3.5.3一阶动态电路的三要素法</vt:lpstr>
      <vt:lpstr>PowerPoint 演示文稿</vt:lpstr>
      <vt:lpstr>3.5.3一阶动态电路的三要素法</vt:lpstr>
      <vt:lpstr>3.5.3 一阶动态电路的三要素法</vt:lpstr>
      <vt:lpstr>PowerPoint 演示文稿</vt:lpstr>
      <vt:lpstr>3.5.3 一阶动态电路的三要素法</vt:lpstr>
      <vt:lpstr>3.5.3 一阶动态电路的三要素法</vt:lpstr>
      <vt:lpstr>3.5.3 一阶动态电路的三要素法</vt:lpstr>
      <vt:lpstr>3.5.3 一阶动态电路的三要素法</vt:lpstr>
      <vt:lpstr>3.5.3 一阶动态电路的三要素法</vt:lpstr>
      <vt:lpstr>3.5.3 三要素法求一阶电路响应</vt:lpstr>
      <vt:lpstr>3.5.3 一阶动态电路的三要素法</vt:lpstr>
      <vt:lpstr>3.5.3 一阶动态电路的三要素法</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微软用户</cp:lastModifiedBy>
  <cp:revision>590</cp:revision>
  <dcterms:created xsi:type="dcterms:W3CDTF">2016-10-20T01:17:00Z</dcterms:created>
  <dcterms:modified xsi:type="dcterms:W3CDTF">2017-02-16T02:02:21Z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