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9" r:id="rId1"/>
  </p:sldMasterIdLst>
  <p:notesMasterIdLst>
    <p:notesMasterId r:id="rId55"/>
  </p:notesMasterIdLst>
  <p:handoutMasterIdLst>
    <p:handoutMasterId r:id="rId56"/>
  </p:handoutMasterIdLst>
  <p:sldIdLst>
    <p:sldId id="256" r:id="rId2"/>
    <p:sldId id="259" r:id="rId3"/>
    <p:sldId id="257" r:id="rId4"/>
    <p:sldId id="258" r:id="rId5"/>
    <p:sldId id="260" r:id="rId6"/>
    <p:sldId id="261" r:id="rId7"/>
    <p:sldId id="262" r:id="rId8"/>
    <p:sldId id="263" r:id="rId9"/>
    <p:sldId id="264" r:id="rId10"/>
    <p:sldId id="265" r:id="rId11"/>
    <p:sldId id="266" r:id="rId12"/>
    <p:sldId id="267" r:id="rId13"/>
    <p:sldId id="268" r:id="rId14"/>
    <p:sldId id="269" r:id="rId15"/>
    <p:sldId id="270"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6" r:id="rId30"/>
    <p:sldId id="287" r:id="rId31"/>
    <p:sldId id="288" r:id="rId32"/>
    <p:sldId id="290" r:id="rId33"/>
    <p:sldId id="291" r:id="rId34"/>
    <p:sldId id="292" r:id="rId35"/>
    <p:sldId id="293" r:id="rId36"/>
    <p:sldId id="294" r:id="rId37"/>
    <p:sldId id="295" r:id="rId38"/>
    <p:sldId id="334" r:id="rId39"/>
    <p:sldId id="296" r:id="rId40"/>
    <p:sldId id="297" r:id="rId41"/>
    <p:sldId id="335" r:id="rId42"/>
    <p:sldId id="336" r:id="rId43"/>
    <p:sldId id="338" r:id="rId44"/>
    <p:sldId id="299" r:id="rId45"/>
    <p:sldId id="301" r:id="rId46"/>
    <p:sldId id="303" r:id="rId47"/>
    <p:sldId id="339" r:id="rId48"/>
    <p:sldId id="340" r:id="rId49"/>
    <p:sldId id="304" r:id="rId50"/>
    <p:sldId id="305" r:id="rId51"/>
    <p:sldId id="306" r:id="rId52"/>
    <p:sldId id="307" r:id="rId53"/>
    <p:sldId id="309" r:id="rId54"/>
  </p:sldIdLst>
  <p:sldSz cx="9144000" cy="6858000" type="screen4x3"/>
  <p:notesSz cx="6858000" cy="9144000"/>
  <p:defaultTextStyle>
    <a:defPPr>
      <a:defRPr lang="zh-CN"/>
    </a:defPPr>
    <a:lvl1pPr algn="l" rtl="0" fontAlgn="base">
      <a:spcBef>
        <a:spcPct val="0"/>
      </a:spcBef>
      <a:spcAft>
        <a:spcPct val="0"/>
      </a:spcAft>
      <a:defRPr sz="1600" b="1" kern="1200">
        <a:solidFill>
          <a:schemeClr val="tx1"/>
        </a:solidFill>
        <a:latin typeface="Comic Sans MS" pitchFamily="66" charset="0"/>
        <a:ea typeface="宋体" pitchFamily="2" charset="-122"/>
        <a:cs typeface="+mn-cs"/>
      </a:defRPr>
    </a:lvl1pPr>
    <a:lvl2pPr marL="457200" algn="l" rtl="0" fontAlgn="base">
      <a:spcBef>
        <a:spcPct val="0"/>
      </a:spcBef>
      <a:spcAft>
        <a:spcPct val="0"/>
      </a:spcAft>
      <a:defRPr sz="1600" b="1" kern="1200">
        <a:solidFill>
          <a:schemeClr val="tx1"/>
        </a:solidFill>
        <a:latin typeface="Comic Sans MS" pitchFamily="66" charset="0"/>
        <a:ea typeface="宋体" pitchFamily="2" charset="-122"/>
        <a:cs typeface="+mn-cs"/>
      </a:defRPr>
    </a:lvl2pPr>
    <a:lvl3pPr marL="914400" algn="l" rtl="0" fontAlgn="base">
      <a:spcBef>
        <a:spcPct val="0"/>
      </a:spcBef>
      <a:spcAft>
        <a:spcPct val="0"/>
      </a:spcAft>
      <a:defRPr sz="1600" b="1" kern="1200">
        <a:solidFill>
          <a:schemeClr val="tx1"/>
        </a:solidFill>
        <a:latin typeface="Comic Sans MS" pitchFamily="66" charset="0"/>
        <a:ea typeface="宋体" pitchFamily="2" charset="-122"/>
        <a:cs typeface="+mn-cs"/>
      </a:defRPr>
    </a:lvl3pPr>
    <a:lvl4pPr marL="1371600" algn="l" rtl="0" fontAlgn="base">
      <a:spcBef>
        <a:spcPct val="0"/>
      </a:spcBef>
      <a:spcAft>
        <a:spcPct val="0"/>
      </a:spcAft>
      <a:defRPr sz="1600" b="1" kern="1200">
        <a:solidFill>
          <a:schemeClr val="tx1"/>
        </a:solidFill>
        <a:latin typeface="Comic Sans MS" pitchFamily="66" charset="0"/>
        <a:ea typeface="宋体" pitchFamily="2" charset="-122"/>
        <a:cs typeface="+mn-cs"/>
      </a:defRPr>
    </a:lvl4pPr>
    <a:lvl5pPr marL="1828800" algn="l" rtl="0" fontAlgn="base">
      <a:spcBef>
        <a:spcPct val="0"/>
      </a:spcBef>
      <a:spcAft>
        <a:spcPct val="0"/>
      </a:spcAft>
      <a:defRPr sz="1600" b="1" kern="1200">
        <a:solidFill>
          <a:schemeClr val="tx1"/>
        </a:solidFill>
        <a:latin typeface="Comic Sans MS" pitchFamily="66" charset="0"/>
        <a:ea typeface="宋体" pitchFamily="2" charset="-122"/>
        <a:cs typeface="+mn-cs"/>
      </a:defRPr>
    </a:lvl5pPr>
    <a:lvl6pPr marL="2286000" algn="l" defTabSz="914400" rtl="0" eaLnBrk="1" latinLnBrk="0" hangingPunct="1">
      <a:defRPr sz="1600" b="1" kern="1200">
        <a:solidFill>
          <a:schemeClr val="tx1"/>
        </a:solidFill>
        <a:latin typeface="Comic Sans MS" pitchFamily="66" charset="0"/>
        <a:ea typeface="宋体" pitchFamily="2" charset="-122"/>
        <a:cs typeface="+mn-cs"/>
      </a:defRPr>
    </a:lvl6pPr>
    <a:lvl7pPr marL="2743200" algn="l" defTabSz="914400" rtl="0" eaLnBrk="1" latinLnBrk="0" hangingPunct="1">
      <a:defRPr sz="1600" b="1" kern="1200">
        <a:solidFill>
          <a:schemeClr val="tx1"/>
        </a:solidFill>
        <a:latin typeface="Comic Sans MS" pitchFamily="66" charset="0"/>
        <a:ea typeface="宋体" pitchFamily="2" charset="-122"/>
        <a:cs typeface="+mn-cs"/>
      </a:defRPr>
    </a:lvl7pPr>
    <a:lvl8pPr marL="3200400" algn="l" defTabSz="914400" rtl="0" eaLnBrk="1" latinLnBrk="0" hangingPunct="1">
      <a:defRPr sz="1600" b="1" kern="1200">
        <a:solidFill>
          <a:schemeClr val="tx1"/>
        </a:solidFill>
        <a:latin typeface="Comic Sans MS" pitchFamily="66" charset="0"/>
        <a:ea typeface="宋体" pitchFamily="2" charset="-122"/>
        <a:cs typeface="+mn-cs"/>
      </a:defRPr>
    </a:lvl8pPr>
    <a:lvl9pPr marL="3657600" algn="l" defTabSz="914400" rtl="0" eaLnBrk="1" latinLnBrk="0" hangingPunct="1">
      <a:defRPr sz="1600" b="1" kern="1200">
        <a:solidFill>
          <a:schemeClr val="tx1"/>
        </a:solidFill>
        <a:latin typeface="Comic Sans MS" pitchFamily="66"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8F8FF9"/>
    <a:srgbClr val="3D00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294" autoAdjust="0"/>
  </p:normalViewPr>
  <p:slideViewPr>
    <p:cSldViewPr>
      <p:cViewPr varScale="1">
        <p:scale>
          <a:sx n="91" d="100"/>
          <a:sy n="91" d="100"/>
        </p:scale>
        <p:origin x="-1488"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3882"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6DDAB32-EE37-4722-A8A9-972D95174302}" type="datetimeFigureOut">
              <a:rPr lang="zh-CN" altLang="en-US" smtClean="0"/>
              <a:t>2017-9-9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AD30FC3-CEB4-4ADD-9929-9C85B4D97728}" type="slidenum">
              <a:rPr lang="zh-CN" altLang="en-US" smtClean="0"/>
              <a:t>‹#›</a:t>
            </a:fld>
            <a:endParaRPr lang="zh-CN" altLang="en-US"/>
          </a:p>
        </p:txBody>
      </p:sp>
    </p:spTree>
    <p:extLst>
      <p:ext uri="{BB962C8B-B14F-4D97-AF65-F5344CB8AC3E}">
        <p14:creationId xmlns:p14="http://schemas.microsoft.com/office/powerpoint/2010/main" val="29214622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atin typeface="Arial" charset="0"/>
              </a:defRPr>
            </a:lvl1pPr>
          </a:lstStyle>
          <a:p>
            <a:endParaRPr lang="en-US" altLang="zh-CN"/>
          </a:p>
        </p:txBody>
      </p:sp>
      <p:sp>
        <p:nvSpPr>
          <p:cNvPr id="1945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atin typeface="Arial" charset="0"/>
              </a:defRPr>
            </a:lvl1pPr>
          </a:lstStyle>
          <a:p>
            <a:endParaRPr lang="en-US" altLang="zh-CN"/>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946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946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atin typeface="Arial" charset="0"/>
              </a:defRPr>
            </a:lvl1pPr>
          </a:lstStyle>
          <a:p>
            <a:endParaRPr lang="en-US" altLang="zh-CN"/>
          </a:p>
        </p:txBody>
      </p:sp>
      <p:sp>
        <p:nvSpPr>
          <p:cNvPr id="1946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atin typeface="Arial" charset="0"/>
              </a:defRPr>
            </a:lvl1pPr>
          </a:lstStyle>
          <a:p>
            <a:fld id="{F5B29DFF-28C6-434A-B1CC-DACC7ACC21CA}" type="slidenum">
              <a:rPr lang="en-US" altLang="zh-CN"/>
              <a:pPr/>
              <a:t>‹#›</a:t>
            </a:fld>
            <a:endParaRPr lang="en-US" altLang="zh-CN"/>
          </a:p>
        </p:txBody>
      </p:sp>
    </p:spTree>
    <p:extLst>
      <p:ext uri="{BB962C8B-B14F-4D97-AF65-F5344CB8AC3E}">
        <p14:creationId xmlns:p14="http://schemas.microsoft.com/office/powerpoint/2010/main" val="10865869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5B29DFF-28C6-434A-B1CC-DACC7ACC21CA}" type="slidenum">
              <a:rPr lang="en-US" altLang="zh-CN" smtClean="0"/>
              <a:pPr/>
              <a:t>44</a:t>
            </a:fld>
            <a:endParaRPr lang="en-US" altLang="zh-CN"/>
          </a:p>
        </p:txBody>
      </p:sp>
    </p:spTree>
    <p:extLst>
      <p:ext uri="{BB962C8B-B14F-4D97-AF65-F5344CB8AC3E}">
        <p14:creationId xmlns:p14="http://schemas.microsoft.com/office/powerpoint/2010/main" val="13564457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7410" name="Freeform 2"/>
          <p:cNvSpPr>
            <a:spLocks/>
          </p:cNvSpPr>
          <p:nvPr/>
        </p:nvSpPr>
        <p:spPr bwMode="blackWhite">
          <a:xfrm>
            <a:off x="20638" y="12700"/>
            <a:ext cx="8896350" cy="6780213"/>
          </a:xfrm>
          <a:custGeom>
            <a:avLst/>
            <a:gdLst>
              <a:gd name="T0" fmla="*/ 2822 w 3985"/>
              <a:gd name="T1" fmla="*/ 0 h 3619"/>
              <a:gd name="T2" fmla="*/ 0 w 3985"/>
              <a:gd name="T3" fmla="*/ 975 h 3619"/>
              <a:gd name="T4" fmla="*/ 2169 w 3985"/>
              <a:gd name="T5" fmla="*/ 3619 h 3619"/>
              <a:gd name="T6" fmla="*/ 3985 w 3985"/>
              <a:gd name="T7" fmla="*/ 1125 h 3619"/>
              <a:gd name="T8" fmla="*/ 2822 w 3985"/>
              <a:gd name="T9" fmla="*/ 0 h 3619"/>
              <a:gd name="T10" fmla="*/ 2822 w 3985"/>
              <a:gd name="T11" fmla="*/ 0 h 3619"/>
            </a:gdLst>
            <a:ahLst/>
            <a:cxnLst>
              <a:cxn ang="0">
                <a:pos x="T0" y="T1"/>
              </a:cxn>
              <a:cxn ang="0">
                <a:pos x="T2" y="T3"/>
              </a:cxn>
              <a:cxn ang="0">
                <a:pos x="T4" y="T5"/>
              </a:cxn>
              <a:cxn ang="0">
                <a:pos x="T6" y="T7"/>
              </a:cxn>
              <a:cxn ang="0">
                <a:pos x="T8" y="T9"/>
              </a:cxn>
              <a:cxn ang="0">
                <a:pos x="T10" y="T11"/>
              </a:cxn>
            </a:cxnLst>
            <a:rect l="0" t="0" r="r" b="b"/>
            <a:pathLst>
              <a:path w="3985" h="3619">
                <a:moveTo>
                  <a:pt x="2822" y="0"/>
                </a:moveTo>
                <a:lnTo>
                  <a:pt x="0" y="975"/>
                </a:lnTo>
                <a:lnTo>
                  <a:pt x="2169" y="3619"/>
                </a:lnTo>
                <a:lnTo>
                  <a:pt x="3985" y="1125"/>
                </a:lnTo>
                <a:lnTo>
                  <a:pt x="2822" y="0"/>
                </a:lnTo>
                <a:lnTo>
                  <a:pt x="282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1" name="Rectangle 3"/>
          <p:cNvSpPr>
            <a:spLocks noGrp="1" noChangeArrowheads="1"/>
          </p:cNvSpPr>
          <p:nvPr>
            <p:ph type="ctrTitle"/>
          </p:nvPr>
        </p:nvSpPr>
        <p:spPr>
          <a:xfrm>
            <a:off x="1371600" y="1511300"/>
            <a:ext cx="6400800" cy="2273300"/>
          </a:xfrm>
          <a:effectLst>
            <a:outerShdw dist="45791" dir="2021404" algn="ctr" rotWithShape="0">
              <a:schemeClr val="bg2"/>
            </a:outerShdw>
          </a:effectLst>
          <a:extLst>
            <a:ext uri="{909E8E84-426E-40DD-AFC4-6F175D3DCCD1}">
              <a14:hiddenFill xmlns:a14="http://schemas.microsoft.com/office/drawing/2010/main">
                <a:solidFill>
                  <a:srgbClr val="FF3300"/>
                </a:solidFill>
              </a14:hiddenFill>
            </a:ext>
          </a:extLst>
        </p:spPr>
        <p:txBody>
          <a:bodyPr/>
          <a:lstStyle>
            <a:lvl1pPr>
              <a:defRPr sz="5400">
                <a:solidFill>
                  <a:schemeClr val="tx2"/>
                </a:solidFill>
              </a:defRPr>
            </a:lvl1pPr>
          </a:lstStyle>
          <a:p>
            <a:pPr lvl="0"/>
            <a:r>
              <a:rPr lang="zh-CN" altLang="en-US" noProof="0" dirty="0" smtClean="0"/>
              <a:t>单击此处编辑母版标题样式</a:t>
            </a:r>
          </a:p>
        </p:txBody>
      </p:sp>
      <p:sp>
        <p:nvSpPr>
          <p:cNvPr id="17412" name="Rectangle 4"/>
          <p:cNvSpPr>
            <a:spLocks noGrp="1" noChangeArrowheads="1"/>
          </p:cNvSpPr>
          <p:nvPr>
            <p:ph type="subTitle" idx="1"/>
          </p:nvPr>
        </p:nvSpPr>
        <p:spPr>
          <a:xfrm>
            <a:off x="1549400" y="4051300"/>
            <a:ext cx="6032500" cy="1003300"/>
          </a:xfrm>
        </p:spPr>
        <p:txBody>
          <a:bodyPr/>
          <a:lstStyle>
            <a:lvl1pPr marL="0" indent="0" algn="ctr">
              <a:buFontTx/>
              <a:buNone/>
              <a:defRPr sz="3600">
                <a:effectLst>
                  <a:outerShdw blurRad="38100" dist="38100" dir="2700000" algn="tl">
                    <a:srgbClr val="C0C0C0"/>
                  </a:outerShdw>
                </a:effectLst>
              </a:defRPr>
            </a:lvl1pPr>
          </a:lstStyle>
          <a:p>
            <a:pPr lvl="0"/>
            <a:r>
              <a:rPr lang="zh-CN" altLang="en-US" noProof="0" dirty="0" smtClean="0"/>
              <a:t>单击此处编辑母版副标题样式</a:t>
            </a:r>
          </a:p>
        </p:txBody>
      </p:sp>
      <p:sp>
        <p:nvSpPr>
          <p:cNvPr id="17413" name="Rectangle 5"/>
          <p:cNvSpPr>
            <a:spLocks noGrp="1" noChangeArrowheads="1"/>
          </p:cNvSpPr>
          <p:nvPr>
            <p:ph type="dt" sz="half" idx="2"/>
          </p:nvPr>
        </p:nvSpPr>
        <p:spPr>
          <a:xfrm>
            <a:off x="685800" y="6248400"/>
            <a:ext cx="1905000" cy="457200"/>
          </a:xfrm>
        </p:spPr>
        <p:txBody>
          <a:bodyPr/>
          <a:lstStyle>
            <a:lvl1pPr>
              <a:defRPr/>
            </a:lvl1pPr>
          </a:lstStyle>
          <a:p>
            <a:endParaRPr lang="en-US" altLang="zh-CN"/>
          </a:p>
        </p:txBody>
      </p:sp>
      <p:sp>
        <p:nvSpPr>
          <p:cNvPr id="17414" name="Rectangle 6"/>
          <p:cNvSpPr>
            <a:spLocks noGrp="1" noChangeArrowheads="1"/>
          </p:cNvSpPr>
          <p:nvPr>
            <p:ph type="ftr" sz="quarter" idx="3"/>
          </p:nvPr>
        </p:nvSpPr>
        <p:spPr>
          <a:xfrm>
            <a:off x="2133600" y="6248400"/>
            <a:ext cx="5257800" cy="457200"/>
          </a:xfrm>
        </p:spPr>
        <p:txBody>
          <a:bodyPr/>
          <a:lstStyle>
            <a:lvl1pPr>
              <a:defRPr b="0">
                <a:ea typeface="宋体" pitchFamily="2" charset="-122"/>
              </a:defRPr>
            </a:lvl1pPr>
          </a:lstStyle>
          <a:p>
            <a:endParaRPr lang="en-US" altLang="zh-CN" dirty="0"/>
          </a:p>
        </p:txBody>
      </p:sp>
      <p:sp>
        <p:nvSpPr>
          <p:cNvPr id="17415" name="Rectangle 7"/>
          <p:cNvSpPr>
            <a:spLocks noGrp="1" noChangeArrowheads="1"/>
          </p:cNvSpPr>
          <p:nvPr>
            <p:ph type="sldNum" sz="quarter" idx="4"/>
          </p:nvPr>
        </p:nvSpPr>
        <p:spPr>
          <a:xfrm>
            <a:off x="6553200" y="6248400"/>
            <a:ext cx="1905000" cy="457200"/>
          </a:xfrm>
        </p:spPr>
        <p:txBody>
          <a:bodyPr/>
          <a:lstStyle>
            <a:lvl1pPr>
              <a:defRPr/>
            </a:lvl1pPr>
          </a:lstStyle>
          <a:p>
            <a:fld id="{26AA86A1-E485-4C2F-B340-48A3FF1EFA93}" type="slidenum">
              <a:rPr lang="en-US" altLang="zh-CN"/>
              <a:pPr/>
              <a:t>‹#›</a:t>
            </a:fld>
            <a:endParaRPr lang="en-US" altLang="zh-CN"/>
          </a:p>
        </p:txBody>
      </p:sp>
      <p:grpSp>
        <p:nvGrpSpPr>
          <p:cNvPr id="17416" name="Group 8"/>
          <p:cNvGrpSpPr>
            <a:grpSpLocks/>
          </p:cNvGrpSpPr>
          <p:nvPr/>
        </p:nvGrpSpPr>
        <p:grpSpPr bwMode="auto">
          <a:xfrm>
            <a:off x="195263" y="234950"/>
            <a:ext cx="3787775" cy="1778000"/>
            <a:chOff x="123" y="148"/>
            <a:chExt cx="2386" cy="1120"/>
          </a:xfrm>
        </p:grpSpPr>
        <p:sp>
          <p:nvSpPr>
            <p:cNvPr id="17417" name="Freeform 9"/>
            <p:cNvSpPr>
              <a:spLocks/>
            </p:cNvSpPr>
            <p:nvPr userDrawn="1"/>
          </p:nvSpPr>
          <p:spPr bwMode="auto">
            <a:xfrm>
              <a:off x="177" y="177"/>
              <a:ext cx="2250" cy="1017"/>
            </a:xfrm>
            <a:custGeom>
              <a:avLst/>
              <a:gdLst>
                <a:gd name="T0" fmla="*/ 794 w 794"/>
                <a:gd name="T1" fmla="*/ 395 h 414"/>
                <a:gd name="T2" fmla="*/ 710 w 794"/>
                <a:gd name="T3" fmla="*/ 318 h 414"/>
                <a:gd name="T4" fmla="*/ 556 w 794"/>
                <a:gd name="T5" fmla="*/ 210 h 414"/>
                <a:gd name="T6" fmla="*/ 71 w 794"/>
                <a:gd name="T7" fmla="*/ 0 h 414"/>
                <a:gd name="T8" fmla="*/ 23 w 794"/>
                <a:gd name="T9" fmla="*/ 20 h 414"/>
                <a:gd name="T10" fmla="*/ 0 w 794"/>
                <a:gd name="T11" fmla="*/ 83 h 414"/>
                <a:gd name="T12" fmla="*/ 28 w 794"/>
                <a:gd name="T13" fmla="*/ 155 h 414"/>
                <a:gd name="T14" fmla="*/ 570 w 794"/>
                <a:gd name="T15" fmla="*/ 409 h 414"/>
                <a:gd name="T16" fmla="*/ 689 w 794"/>
                <a:gd name="T17" fmla="*/ 393 h 414"/>
                <a:gd name="T18" fmla="*/ 785 w 794"/>
                <a:gd name="T19" fmla="*/ 414 h 414"/>
                <a:gd name="T20" fmla="*/ 794 w 794"/>
                <a:gd name="T21" fmla="*/ 395 h 414"/>
                <a:gd name="T22" fmla="*/ 794 w 794"/>
                <a:gd name="T23" fmla="*/ 395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8" name="Freeform 10"/>
            <p:cNvSpPr>
              <a:spLocks/>
            </p:cNvSpPr>
            <p:nvPr userDrawn="1"/>
          </p:nvSpPr>
          <p:spPr bwMode="auto">
            <a:xfrm>
              <a:off x="166" y="261"/>
              <a:ext cx="2244" cy="1007"/>
            </a:xfrm>
            <a:custGeom>
              <a:avLst/>
              <a:gdLst>
                <a:gd name="T0" fmla="*/ 137 w 1586"/>
                <a:gd name="T1" fmla="*/ 0 h 821"/>
                <a:gd name="T2" fmla="*/ 1331 w 1586"/>
                <a:gd name="T3" fmla="*/ 519 h 821"/>
                <a:gd name="T4" fmla="*/ 1428 w 1586"/>
                <a:gd name="T5" fmla="*/ 638 h 821"/>
                <a:gd name="T6" fmla="*/ 1586 w 1586"/>
                <a:gd name="T7" fmla="*/ 792 h 821"/>
                <a:gd name="T8" fmla="*/ 1565 w 1586"/>
                <a:gd name="T9" fmla="*/ 821 h 821"/>
                <a:gd name="T10" fmla="*/ 1350 w 1586"/>
                <a:gd name="T11" fmla="*/ 787 h 821"/>
                <a:gd name="T12" fmla="*/ 1145 w 1586"/>
                <a:gd name="T13" fmla="*/ 811 h 821"/>
                <a:gd name="T14" fmla="*/ 42 w 1586"/>
                <a:gd name="T15" fmla="*/ 298 h 821"/>
                <a:gd name="T16" fmla="*/ 0 w 1586"/>
                <a:gd name="T17" fmla="*/ 150 h 821"/>
                <a:gd name="T18" fmla="*/ 46 w 1586"/>
                <a:gd name="T19" fmla="*/ 32 h 821"/>
                <a:gd name="T20" fmla="*/ 137 w 1586"/>
                <a:gd name="T21" fmla="*/ 0 h 821"/>
                <a:gd name="T22" fmla="*/ 137 w 1586"/>
                <a:gd name="T23"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9" name="Freeform 11"/>
            <p:cNvSpPr>
              <a:spLocks/>
            </p:cNvSpPr>
            <p:nvPr userDrawn="1"/>
          </p:nvSpPr>
          <p:spPr bwMode="auto">
            <a:xfrm>
              <a:off x="474" y="344"/>
              <a:ext cx="1488" cy="919"/>
            </a:xfrm>
            <a:custGeom>
              <a:avLst/>
              <a:gdLst>
                <a:gd name="T0" fmla="*/ 0 w 1049"/>
                <a:gd name="T1" fmla="*/ 325 h 747"/>
                <a:gd name="T2" fmla="*/ 922 w 1049"/>
                <a:gd name="T3" fmla="*/ 747 h 747"/>
                <a:gd name="T4" fmla="*/ 939 w 1049"/>
                <a:gd name="T5" fmla="*/ 534 h 747"/>
                <a:gd name="T6" fmla="*/ 1049 w 1049"/>
                <a:gd name="T7" fmla="*/ 422 h 747"/>
                <a:gd name="T8" fmla="*/ 78 w 1049"/>
                <a:gd name="T9" fmla="*/ 0 h 747"/>
                <a:gd name="T10" fmla="*/ 0 w 1049"/>
                <a:gd name="T11" fmla="*/ 127 h 747"/>
                <a:gd name="T12" fmla="*/ 0 w 1049"/>
                <a:gd name="T13" fmla="*/ 325 h 747"/>
                <a:gd name="T14" fmla="*/ 0 w 1049"/>
                <a:gd name="T15" fmla="*/ 325 h 7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7420" name="Group 12"/>
            <p:cNvGrpSpPr>
              <a:grpSpLocks/>
            </p:cNvGrpSpPr>
            <p:nvPr userDrawn="1"/>
          </p:nvGrpSpPr>
          <p:grpSpPr bwMode="auto">
            <a:xfrm>
              <a:off x="123" y="148"/>
              <a:ext cx="2386" cy="1081"/>
              <a:chOff x="123" y="148"/>
              <a:chExt cx="2386" cy="1081"/>
            </a:xfrm>
          </p:grpSpPr>
          <p:sp>
            <p:nvSpPr>
              <p:cNvPr id="17421" name="Freeform 13"/>
              <p:cNvSpPr>
                <a:spLocks/>
              </p:cNvSpPr>
              <p:nvPr userDrawn="1"/>
            </p:nvSpPr>
            <p:spPr bwMode="auto">
              <a:xfrm>
                <a:off x="2005" y="934"/>
                <a:ext cx="212" cy="214"/>
              </a:xfrm>
              <a:custGeom>
                <a:avLst/>
                <a:gdLst>
                  <a:gd name="T0" fmla="*/ 110 w 150"/>
                  <a:gd name="T1" fmla="*/ 0 h 173"/>
                  <a:gd name="T2" fmla="*/ 40 w 150"/>
                  <a:gd name="T3" fmla="*/ 66 h 173"/>
                  <a:gd name="T4" fmla="*/ 0 w 150"/>
                  <a:gd name="T5" fmla="*/ 173 h 173"/>
                  <a:gd name="T6" fmla="*/ 80 w 150"/>
                  <a:gd name="T7" fmla="*/ 160 h 173"/>
                  <a:gd name="T8" fmla="*/ 103 w 150"/>
                  <a:gd name="T9" fmla="*/ 84 h 173"/>
                  <a:gd name="T10" fmla="*/ 150 w 150"/>
                  <a:gd name="T11" fmla="*/ 27 h 173"/>
                  <a:gd name="T12" fmla="*/ 110 w 150"/>
                  <a:gd name="T13" fmla="*/ 0 h 173"/>
                  <a:gd name="T14" fmla="*/ 110 w 150"/>
                  <a:gd name="T15" fmla="*/ 0 h 1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2" name="Freeform 14"/>
              <p:cNvSpPr>
                <a:spLocks/>
              </p:cNvSpPr>
              <p:nvPr userDrawn="1"/>
            </p:nvSpPr>
            <p:spPr bwMode="auto">
              <a:xfrm>
                <a:off x="123" y="148"/>
                <a:ext cx="2386" cy="1081"/>
              </a:xfrm>
              <a:custGeom>
                <a:avLst/>
                <a:gdLst>
                  <a:gd name="T0" fmla="*/ 156 w 1684"/>
                  <a:gd name="T1" fmla="*/ 0 h 880"/>
                  <a:gd name="T2" fmla="*/ 63 w 1684"/>
                  <a:gd name="T3" fmla="*/ 52 h 880"/>
                  <a:gd name="T4" fmla="*/ 0 w 1684"/>
                  <a:gd name="T5" fmla="*/ 208 h 880"/>
                  <a:gd name="T6" fmla="*/ 67 w 1684"/>
                  <a:gd name="T7" fmla="*/ 358 h 880"/>
                  <a:gd name="T8" fmla="*/ 1182 w 1684"/>
                  <a:gd name="T9" fmla="*/ 867 h 880"/>
                  <a:gd name="T10" fmla="*/ 1422 w 1684"/>
                  <a:gd name="T11" fmla="*/ 835 h 880"/>
                  <a:gd name="T12" fmla="*/ 1616 w 1684"/>
                  <a:gd name="T13" fmla="*/ 880 h 880"/>
                  <a:gd name="T14" fmla="*/ 1684 w 1684"/>
                  <a:gd name="T15" fmla="*/ 808 h 880"/>
                  <a:gd name="T16" fmla="*/ 1502 w 1684"/>
                  <a:gd name="T17" fmla="*/ 664 h 880"/>
                  <a:gd name="T18" fmla="*/ 1428 w 1684"/>
                  <a:gd name="T19" fmla="*/ 512 h 880"/>
                  <a:gd name="T20" fmla="*/ 1369 w 1684"/>
                  <a:gd name="T21" fmla="*/ 527 h 880"/>
                  <a:gd name="T22" fmla="*/ 1439 w 1684"/>
                  <a:gd name="T23" fmla="*/ 664 h 880"/>
                  <a:gd name="T24" fmla="*/ 1578 w 1684"/>
                  <a:gd name="T25" fmla="*/ 810 h 880"/>
                  <a:gd name="T26" fmla="*/ 1413 w 1684"/>
                  <a:gd name="T27" fmla="*/ 787 h 880"/>
                  <a:gd name="T28" fmla="*/ 1219 w 1684"/>
                  <a:gd name="T29" fmla="*/ 814 h 880"/>
                  <a:gd name="T30" fmla="*/ 1255 w 1684"/>
                  <a:gd name="T31" fmla="*/ 650 h 880"/>
                  <a:gd name="T32" fmla="*/ 1338 w 1684"/>
                  <a:gd name="T33" fmla="*/ 538 h 880"/>
                  <a:gd name="T34" fmla="*/ 1241 w 1684"/>
                  <a:gd name="T35" fmla="*/ 552 h 880"/>
                  <a:gd name="T36" fmla="*/ 1165 w 1684"/>
                  <a:gd name="T37" fmla="*/ 658 h 880"/>
                  <a:gd name="T38" fmla="*/ 1139 w 1684"/>
                  <a:gd name="T39" fmla="*/ 791 h 880"/>
                  <a:gd name="T40" fmla="*/ 107 w 1684"/>
                  <a:gd name="T41" fmla="*/ 310 h 880"/>
                  <a:gd name="T42" fmla="*/ 80 w 1684"/>
                  <a:gd name="T43" fmla="*/ 215 h 880"/>
                  <a:gd name="T44" fmla="*/ 103 w 1684"/>
                  <a:gd name="T45" fmla="*/ 95 h 880"/>
                  <a:gd name="T46" fmla="*/ 217 w 1684"/>
                  <a:gd name="T47" fmla="*/ 0 h 880"/>
                  <a:gd name="T48" fmla="*/ 156 w 1684"/>
                  <a:gd name="T49" fmla="*/ 0 h 880"/>
                  <a:gd name="T50" fmla="*/ 156 w 1684"/>
                  <a:gd name="T51" fmla="*/ 0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3" name="Freeform 15"/>
              <p:cNvSpPr>
                <a:spLocks/>
              </p:cNvSpPr>
              <p:nvPr userDrawn="1"/>
            </p:nvSpPr>
            <p:spPr bwMode="auto">
              <a:xfrm>
                <a:off x="324" y="158"/>
                <a:ext cx="1686" cy="614"/>
              </a:xfrm>
              <a:custGeom>
                <a:avLst/>
                <a:gdLst>
                  <a:gd name="T0" fmla="*/ 100 w 1190"/>
                  <a:gd name="T1" fmla="*/ 0 h 500"/>
                  <a:gd name="T2" fmla="*/ 1190 w 1190"/>
                  <a:gd name="T3" fmla="*/ 490 h 500"/>
                  <a:gd name="T4" fmla="*/ 1076 w 1190"/>
                  <a:gd name="T5" fmla="*/ 500 h 500"/>
                  <a:gd name="T6" fmla="*/ 0 w 1190"/>
                  <a:gd name="T7" fmla="*/ 27 h 500"/>
                  <a:gd name="T8" fmla="*/ 100 w 1190"/>
                  <a:gd name="T9" fmla="*/ 0 h 500"/>
                  <a:gd name="T10" fmla="*/ 100 w 1190"/>
                  <a:gd name="T11" fmla="*/ 0 h 500"/>
                </a:gdLst>
                <a:ahLst/>
                <a:cxnLst>
                  <a:cxn ang="0">
                    <a:pos x="T0" y="T1"/>
                  </a:cxn>
                  <a:cxn ang="0">
                    <a:pos x="T2" y="T3"/>
                  </a:cxn>
                  <a:cxn ang="0">
                    <a:pos x="T4" y="T5"/>
                  </a:cxn>
                  <a:cxn ang="0">
                    <a:pos x="T6" y="T7"/>
                  </a:cxn>
                  <a:cxn ang="0">
                    <a:pos x="T8" y="T9"/>
                  </a:cxn>
                  <a:cxn ang="0">
                    <a:pos x="T10" y="T11"/>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4" name="Freeform 16"/>
              <p:cNvSpPr>
                <a:spLocks/>
              </p:cNvSpPr>
              <p:nvPr userDrawn="1"/>
            </p:nvSpPr>
            <p:spPr bwMode="auto">
              <a:xfrm>
                <a:off x="409" y="251"/>
                <a:ext cx="227" cy="410"/>
              </a:xfrm>
              <a:custGeom>
                <a:avLst/>
                <a:gdLst>
                  <a:gd name="T0" fmla="*/ 116 w 160"/>
                  <a:gd name="T1" fmla="*/ 0 h 335"/>
                  <a:gd name="T2" fmla="*/ 19 w 160"/>
                  <a:gd name="T3" fmla="*/ 106 h 335"/>
                  <a:gd name="T4" fmla="*/ 0 w 160"/>
                  <a:gd name="T5" fmla="*/ 230 h 335"/>
                  <a:gd name="T6" fmla="*/ 33 w 160"/>
                  <a:gd name="T7" fmla="*/ 314 h 335"/>
                  <a:gd name="T8" fmla="*/ 94 w 160"/>
                  <a:gd name="T9" fmla="*/ 335 h 335"/>
                  <a:gd name="T10" fmla="*/ 76 w 160"/>
                  <a:gd name="T11" fmla="*/ 154 h 335"/>
                  <a:gd name="T12" fmla="*/ 160 w 160"/>
                  <a:gd name="T13" fmla="*/ 17 h 335"/>
                  <a:gd name="T14" fmla="*/ 116 w 160"/>
                  <a:gd name="T15" fmla="*/ 0 h 335"/>
                  <a:gd name="T16" fmla="*/ 116 w 160"/>
                  <a:gd name="T17"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5" name="Freeform 17"/>
              <p:cNvSpPr>
                <a:spLocks/>
              </p:cNvSpPr>
              <p:nvPr userDrawn="1"/>
            </p:nvSpPr>
            <p:spPr bwMode="auto">
              <a:xfrm>
                <a:off x="846" y="536"/>
                <a:ext cx="691" cy="364"/>
              </a:xfrm>
              <a:custGeom>
                <a:avLst/>
                <a:gdLst>
                  <a:gd name="T0" fmla="*/ 14 w 489"/>
                  <a:gd name="T1" fmla="*/ 34 h 296"/>
                  <a:gd name="T2" fmla="*/ 160 w 489"/>
                  <a:gd name="T3" fmla="*/ 66 h 296"/>
                  <a:gd name="T4" fmla="*/ 324 w 489"/>
                  <a:gd name="T5" fmla="*/ 137 h 296"/>
                  <a:gd name="T6" fmla="*/ 440 w 489"/>
                  <a:gd name="T7" fmla="*/ 243 h 296"/>
                  <a:gd name="T8" fmla="*/ 326 w 489"/>
                  <a:gd name="T9" fmla="*/ 230 h 296"/>
                  <a:gd name="T10" fmla="*/ 139 w 489"/>
                  <a:gd name="T11" fmla="*/ 146 h 296"/>
                  <a:gd name="T12" fmla="*/ 50 w 489"/>
                  <a:gd name="T13" fmla="*/ 80 h 296"/>
                  <a:gd name="T14" fmla="*/ 107 w 489"/>
                  <a:gd name="T15" fmla="*/ 163 h 296"/>
                  <a:gd name="T16" fmla="*/ 272 w 489"/>
                  <a:gd name="T17" fmla="*/ 270 h 296"/>
                  <a:gd name="T18" fmla="*/ 466 w 489"/>
                  <a:gd name="T19" fmla="*/ 296 h 296"/>
                  <a:gd name="T20" fmla="*/ 489 w 489"/>
                  <a:gd name="T21" fmla="*/ 224 h 296"/>
                  <a:gd name="T22" fmla="*/ 394 w 489"/>
                  <a:gd name="T23" fmla="*/ 120 h 296"/>
                  <a:gd name="T24" fmla="*/ 170 w 489"/>
                  <a:gd name="T25" fmla="*/ 17 h 296"/>
                  <a:gd name="T26" fmla="*/ 0 w 489"/>
                  <a:gd name="T27" fmla="*/ 0 h 296"/>
                  <a:gd name="T28" fmla="*/ 14 w 489"/>
                  <a:gd name="T29" fmla="*/ 34 h 296"/>
                  <a:gd name="T30" fmla="*/ 14 w 489"/>
                  <a:gd name="T31" fmla="*/ 34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17426" name="Group 18"/>
          <p:cNvGrpSpPr>
            <a:grpSpLocks/>
          </p:cNvGrpSpPr>
          <p:nvPr/>
        </p:nvGrpSpPr>
        <p:grpSpPr bwMode="auto">
          <a:xfrm>
            <a:off x="7915275" y="4368800"/>
            <a:ext cx="742950" cy="1058863"/>
            <a:chOff x="4986" y="2752"/>
            <a:chExt cx="468" cy="667"/>
          </a:xfrm>
        </p:grpSpPr>
        <p:sp>
          <p:nvSpPr>
            <p:cNvPr id="17427" name="Freeform 19"/>
            <p:cNvSpPr>
              <a:spLocks/>
            </p:cNvSpPr>
            <p:nvPr userDrawn="1"/>
          </p:nvSpPr>
          <p:spPr bwMode="auto">
            <a:xfrm rot="7320404">
              <a:off x="4909" y="2936"/>
              <a:ext cx="629" cy="293"/>
            </a:xfrm>
            <a:custGeom>
              <a:avLst/>
              <a:gdLst>
                <a:gd name="T0" fmla="*/ 794 w 794"/>
                <a:gd name="T1" fmla="*/ 395 h 414"/>
                <a:gd name="T2" fmla="*/ 710 w 794"/>
                <a:gd name="T3" fmla="*/ 318 h 414"/>
                <a:gd name="T4" fmla="*/ 556 w 794"/>
                <a:gd name="T5" fmla="*/ 210 h 414"/>
                <a:gd name="T6" fmla="*/ 71 w 794"/>
                <a:gd name="T7" fmla="*/ 0 h 414"/>
                <a:gd name="T8" fmla="*/ 23 w 794"/>
                <a:gd name="T9" fmla="*/ 20 h 414"/>
                <a:gd name="T10" fmla="*/ 0 w 794"/>
                <a:gd name="T11" fmla="*/ 83 h 414"/>
                <a:gd name="T12" fmla="*/ 28 w 794"/>
                <a:gd name="T13" fmla="*/ 155 h 414"/>
                <a:gd name="T14" fmla="*/ 570 w 794"/>
                <a:gd name="T15" fmla="*/ 409 h 414"/>
                <a:gd name="T16" fmla="*/ 689 w 794"/>
                <a:gd name="T17" fmla="*/ 393 h 414"/>
                <a:gd name="T18" fmla="*/ 785 w 794"/>
                <a:gd name="T19" fmla="*/ 414 h 414"/>
                <a:gd name="T20" fmla="*/ 794 w 794"/>
                <a:gd name="T21" fmla="*/ 395 h 414"/>
                <a:gd name="T22" fmla="*/ 794 w 794"/>
                <a:gd name="T23" fmla="*/ 395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8" name="Freeform 20"/>
            <p:cNvSpPr>
              <a:spLocks/>
            </p:cNvSpPr>
            <p:nvPr userDrawn="1"/>
          </p:nvSpPr>
          <p:spPr bwMode="auto">
            <a:xfrm rot="7320404">
              <a:off x="4893" y="2923"/>
              <a:ext cx="627" cy="290"/>
            </a:xfrm>
            <a:custGeom>
              <a:avLst/>
              <a:gdLst>
                <a:gd name="T0" fmla="*/ 137 w 1586"/>
                <a:gd name="T1" fmla="*/ 0 h 821"/>
                <a:gd name="T2" fmla="*/ 1331 w 1586"/>
                <a:gd name="T3" fmla="*/ 519 h 821"/>
                <a:gd name="T4" fmla="*/ 1428 w 1586"/>
                <a:gd name="T5" fmla="*/ 638 h 821"/>
                <a:gd name="T6" fmla="*/ 1586 w 1586"/>
                <a:gd name="T7" fmla="*/ 792 h 821"/>
                <a:gd name="T8" fmla="*/ 1565 w 1586"/>
                <a:gd name="T9" fmla="*/ 821 h 821"/>
                <a:gd name="T10" fmla="*/ 1350 w 1586"/>
                <a:gd name="T11" fmla="*/ 787 h 821"/>
                <a:gd name="T12" fmla="*/ 1145 w 1586"/>
                <a:gd name="T13" fmla="*/ 811 h 821"/>
                <a:gd name="T14" fmla="*/ 42 w 1586"/>
                <a:gd name="T15" fmla="*/ 298 h 821"/>
                <a:gd name="T16" fmla="*/ 0 w 1586"/>
                <a:gd name="T17" fmla="*/ 150 h 821"/>
                <a:gd name="T18" fmla="*/ 46 w 1586"/>
                <a:gd name="T19" fmla="*/ 32 h 821"/>
                <a:gd name="T20" fmla="*/ 137 w 1586"/>
                <a:gd name="T21" fmla="*/ 0 h 821"/>
                <a:gd name="T22" fmla="*/ 137 w 1586"/>
                <a:gd name="T23"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9" name="Freeform 21"/>
            <p:cNvSpPr>
              <a:spLocks/>
            </p:cNvSpPr>
            <p:nvPr userDrawn="1"/>
          </p:nvSpPr>
          <p:spPr bwMode="auto">
            <a:xfrm rot="7320404">
              <a:off x="5000" y="2912"/>
              <a:ext cx="416" cy="265"/>
            </a:xfrm>
            <a:custGeom>
              <a:avLst/>
              <a:gdLst>
                <a:gd name="T0" fmla="*/ 0 w 1049"/>
                <a:gd name="T1" fmla="*/ 325 h 747"/>
                <a:gd name="T2" fmla="*/ 922 w 1049"/>
                <a:gd name="T3" fmla="*/ 747 h 747"/>
                <a:gd name="T4" fmla="*/ 939 w 1049"/>
                <a:gd name="T5" fmla="*/ 534 h 747"/>
                <a:gd name="T6" fmla="*/ 1049 w 1049"/>
                <a:gd name="T7" fmla="*/ 422 h 747"/>
                <a:gd name="T8" fmla="*/ 78 w 1049"/>
                <a:gd name="T9" fmla="*/ 0 h 747"/>
                <a:gd name="T10" fmla="*/ 0 w 1049"/>
                <a:gd name="T11" fmla="*/ 127 h 747"/>
                <a:gd name="T12" fmla="*/ 0 w 1049"/>
                <a:gd name="T13" fmla="*/ 325 h 747"/>
                <a:gd name="T14" fmla="*/ 0 w 1049"/>
                <a:gd name="T15" fmla="*/ 325 h 7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7430" name="Group 22"/>
            <p:cNvGrpSpPr>
              <a:grpSpLocks/>
            </p:cNvGrpSpPr>
            <p:nvPr userDrawn="1"/>
          </p:nvGrpSpPr>
          <p:grpSpPr bwMode="auto">
            <a:xfrm>
              <a:off x="4986" y="2752"/>
              <a:ext cx="468" cy="667"/>
              <a:chOff x="4986" y="2752"/>
              <a:chExt cx="468" cy="667"/>
            </a:xfrm>
          </p:grpSpPr>
          <p:sp>
            <p:nvSpPr>
              <p:cNvPr id="17431" name="Freeform 23"/>
              <p:cNvSpPr>
                <a:spLocks/>
              </p:cNvSpPr>
              <p:nvPr userDrawn="1"/>
            </p:nvSpPr>
            <p:spPr bwMode="auto">
              <a:xfrm rot="7320404">
                <a:off x="4987" y="3190"/>
                <a:ext cx="59" cy="61"/>
              </a:xfrm>
              <a:custGeom>
                <a:avLst/>
                <a:gdLst>
                  <a:gd name="T0" fmla="*/ 110 w 150"/>
                  <a:gd name="T1" fmla="*/ 0 h 173"/>
                  <a:gd name="T2" fmla="*/ 40 w 150"/>
                  <a:gd name="T3" fmla="*/ 66 h 173"/>
                  <a:gd name="T4" fmla="*/ 0 w 150"/>
                  <a:gd name="T5" fmla="*/ 173 h 173"/>
                  <a:gd name="T6" fmla="*/ 80 w 150"/>
                  <a:gd name="T7" fmla="*/ 160 h 173"/>
                  <a:gd name="T8" fmla="*/ 103 w 150"/>
                  <a:gd name="T9" fmla="*/ 84 h 173"/>
                  <a:gd name="T10" fmla="*/ 150 w 150"/>
                  <a:gd name="T11" fmla="*/ 27 h 173"/>
                  <a:gd name="T12" fmla="*/ 110 w 150"/>
                  <a:gd name="T13" fmla="*/ 0 h 173"/>
                  <a:gd name="T14" fmla="*/ 110 w 150"/>
                  <a:gd name="T15" fmla="*/ 0 h 1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32" name="Freeform 24"/>
              <p:cNvSpPr>
                <a:spLocks/>
              </p:cNvSpPr>
              <p:nvPr userDrawn="1"/>
            </p:nvSpPr>
            <p:spPr bwMode="auto">
              <a:xfrm rot="7320404">
                <a:off x="4887" y="2930"/>
                <a:ext cx="667" cy="311"/>
              </a:xfrm>
              <a:custGeom>
                <a:avLst/>
                <a:gdLst>
                  <a:gd name="T0" fmla="*/ 156 w 1684"/>
                  <a:gd name="T1" fmla="*/ 0 h 880"/>
                  <a:gd name="T2" fmla="*/ 63 w 1684"/>
                  <a:gd name="T3" fmla="*/ 52 h 880"/>
                  <a:gd name="T4" fmla="*/ 0 w 1684"/>
                  <a:gd name="T5" fmla="*/ 208 h 880"/>
                  <a:gd name="T6" fmla="*/ 67 w 1684"/>
                  <a:gd name="T7" fmla="*/ 358 h 880"/>
                  <a:gd name="T8" fmla="*/ 1182 w 1684"/>
                  <a:gd name="T9" fmla="*/ 867 h 880"/>
                  <a:gd name="T10" fmla="*/ 1422 w 1684"/>
                  <a:gd name="T11" fmla="*/ 835 h 880"/>
                  <a:gd name="T12" fmla="*/ 1616 w 1684"/>
                  <a:gd name="T13" fmla="*/ 880 h 880"/>
                  <a:gd name="T14" fmla="*/ 1684 w 1684"/>
                  <a:gd name="T15" fmla="*/ 808 h 880"/>
                  <a:gd name="T16" fmla="*/ 1502 w 1684"/>
                  <a:gd name="T17" fmla="*/ 664 h 880"/>
                  <a:gd name="T18" fmla="*/ 1428 w 1684"/>
                  <a:gd name="T19" fmla="*/ 512 h 880"/>
                  <a:gd name="T20" fmla="*/ 1369 w 1684"/>
                  <a:gd name="T21" fmla="*/ 527 h 880"/>
                  <a:gd name="T22" fmla="*/ 1439 w 1684"/>
                  <a:gd name="T23" fmla="*/ 664 h 880"/>
                  <a:gd name="T24" fmla="*/ 1578 w 1684"/>
                  <a:gd name="T25" fmla="*/ 810 h 880"/>
                  <a:gd name="T26" fmla="*/ 1413 w 1684"/>
                  <a:gd name="T27" fmla="*/ 787 h 880"/>
                  <a:gd name="T28" fmla="*/ 1219 w 1684"/>
                  <a:gd name="T29" fmla="*/ 814 h 880"/>
                  <a:gd name="T30" fmla="*/ 1255 w 1684"/>
                  <a:gd name="T31" fmla="*/ 650 h 880"/>
                  <a:gd name="T32" fmla="*/ 1338 w 1684"/>
                  <a:gd name="T33" fmla="*/ 538 h 880"/>
                  <a:gd name="T34" fmla="*/ 1241 w 1684"/>
                  <a:gd name="T35" fmla="*/ 552 h 880"/>
                  <a:gd name="T36" fmla="*/ 1165 w 1684"/>
                  <a:gd name="T37" fmla="*/ 658 h 880"/>
                  <a:gd name="T38" fmla="*/ 1139 w 1684"/>
                  <a:gd name="T39" fmla="*/ 791 h 880"/>
                  <a:gd name="T40" fmla="*/ 107 w 1684"/>
                  <a:gd name="T41" fmla="*/ 310 h 880"/>
                  <a:gd name="T42" fmla="*/ 80 w 1684"/>
                  <a:gd name="T43" fmla="*/ 215 h 880"/>
                  <a:gd name="T44" fmla="*/ 103 w 1684"/>
                  <a:gd name="T45" fmla="*/ 95 h 880"/>
                  <a:gd name="T46" fmla="*/ 217 w 1684"/>
                  <a:gd name="T47" fmla="*/ 0 h 880"/>
                  <a:gd name="T48" fmla="*/ 156 w 1684"/>
                  <a:gd name="T49" fmla="*/ 0 h 880"/>
                  <a:gd name="T50" fmla="*/ 156 w 1684"/>
                  <a:gd name="T51" fmla="*/ 0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33" name="Freeform 25"/>
              <p:cNvSpPr>
                <a:spLocks/>
              </p:cNvSpPr>
              <p:nvPr userDrawn="1"/>
            </p:nvSpPr>
            <p:spPr bwMode="auto">
              <a:xfrm rot="7320404">
                <a:off x="5062" y="2997"/>
                <a:ext cx="472" cy="176"/>
              </a:xfrm>
              <a:custGeom>
                <a:avLst/>
                <a:gdLst>
                  <a:gd name="T0" fmla="*/ 100 w 1190"/>
                  <a:gd name="T1" fmla="*/ 0 h 500"/>
                  <a:gd name="T2" fmla="*/ 1190 w 1190"/>
                  <a:gd name="T3" fmla="*/ 490 h 500"/>
                  <a:gd name="T4" fmla="*/ 1076 w 1190"/>
                  <a:gd name="T5" fmla="*/ 500 h 500"/>
                  <a:gd name="T6" fmla="*/ 0 w 1190"/>
                  <a:gd name="T7" fmla="*/ 27 h 500"/>
                  <a:gd name="T8" fmla="*/ 100 w 1190"/>
                  <a:gd name="T9" fmla="*/ 0 h 500"/>
                  <a:gd name="T10" fmla="*/ 100 w 1190"/>
                  <a:gd name="T11" fmla="*/ 0 h 500"/>
                </a:gdLst>
                <a:ahLst/>
                <a:cxnLst>
                  <a:cxn ang="0">
                    <a:pos x="T0" y="T1"/>
                  </a:cxn>
                  <a:cxn ang="0">
                    <a:pos x="T2" y="T3"/>
                  </a:cxn>
                  <a:cxn ang="0">
                    <a:pos x="T4" y="T5"/>
                  </a:cxn>
                  <a:cxn ang="0">
                    <a:pos x="T6" y="T7"/>
                  </a:cxn>
                  <a:cxn ang="0">
                    <a:pos x="T8" y="T9"/>
                  </a:cxn>
                  <a:cxn ang="0">
                    <a:pos x="T10" y="T11"/>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34" name="Freeform 26"/>
              <p:cNvSpPr>
                <a:spLocks/>
              </p:cNvSpPr>
              <p:nvPr userDrawn="1"/>
            </p:nvSpPr>
            <p:spPr bwMode="auto">
              <a:xfrm rot="7320404">
                <a:off x="5363" y="2874"/>
                <a:ext cx="63" cy="118"/>
              </a:xfrm>
              <a:custGeom>
                <a:avLst/>
                <a:gdLst>
                  <a:gd name="T0" fmla="*/ 116 w 160"/>
                  <a:gd name="T1" fmla="*/ 0 h 335"/>
                  <a:gd name="T2" fmla="*/ 19 w 160"/>
                  <a:gd name="T3" fmla="*/ 106 h 335"/>
                  <a:gd name="T4" fmla="*/ 0 w 160"/>
                  <a:gd name="T5" fmla="*/ 230 h 335"/>
                  <a:gd name="T6" fmla="*/ 33 w 160"/>
                  <a:gd name="T7" fmla="*/ 314 h 335"/>
                  <a:gd name="T8" fmla="*/ 94 w 160"/>
                  <a:gd name="T9" fmla="*/ 335 h 335"/>
                  <a:gd name="T10" fmla="*/ 76 w 160"/>
                  <a:gd name="T11" fmla="*/ 154 h 335"/>
                  <a:gd name="T12" fmla="*/ 160 w 160"/>
                  <a:gd name="T13" fmla="*/ 17 h 335"/>
                  <a:gd name="T14" fmla="*/ 116 w 160"/>
                  <a:gd name="T15" fmla="*/ 0 h 335"/>
                  <a:gd name="T16" fmla="*/ 116 w 160"/>
                  <a:gd name="T17"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35" name="Freeform 27"/>
              <p:cNvSpPr>
                <a:spLocks/>
              </p:cNvSpPr>
              <p:nvPr userDrawn="1"/>
            </p:nvSpPr>
            <p:spPr bwMode="auto">
              <a:xfrm rot="7320404">
                <a:off x="5136" y="3000"/>
                <a:ext cx="193" cy="104"/>
              </a:xfrm>
              <a:custGeom>
                <a:avLst/>
                <a:gdLst>
                  <a:gd name="T0" fmla="*/ 14 w 489"/>
                  <a:gd name="T1" fmla="*/ 34 h 296"/>
                  <a:gd name="T2" fmla="*/ 160 w 489"/>
                  <a:gd name="T3" fmla="*/ 66 h 296"/>
                  <a:gd name="T4" fmla="*/ 324 w 489"/>
                  <a:gd name="T5" fmla="*/ 137 h 296"/>
                  <a:gd name="T6" fmla="*/ 440 w 489"/>
                  <a:gd name="T7" fmla="*/ 243 h 296"/>
                  <a:gd name="T8" fmla="*/ 326 w 489"/>
                  <a:gd name="T9" fmla="*/ 230 h 296"/>
                  <a:gd name="T10" fmla="*/ 139 w 489"/>
                  <a:gd name="T11" fmla="*/ 146 h 296"/>
                  <a:gd name="T12" fmla="*/ 50 w 489"/>
                  <a:gd name="T13" fmla="*/ 80 h 296"/>
                  <a:gd name="T14" fmla="*/ 107 w 489"/>
                  <a:gd name="T15" fmla="*/ 163 h 296"/>
                  <a:gd name="T16" fmla="*/ 272 w 489"/>
                  <a:gd name="T17" fmla="*/ 270 h 296"/>
                  <a:gd name="T18" fmla="*/ 466 w 489"/>
                  <a:gd name="T19" fmla="*/ 296 h 296"/>
                  <a:gd name="T20" fmla="*/ 489 w 489"/>
                  <a:gd name="T21" fmla="*/ 224 h 296"/>
                  <a:gd name="T22" fmla="*/ 394 w 489"/>
                  <a:gd name="T23" fmla="*/ 120 h 296"/>
                  <a:gd name="T24" fmla="*/ 170 w 489"/>
                  <a:gd name="T25" fmla="*/ 17 h 296"/>
                  <a:gd name="T26" fmla="*/ 0 w 489"/>
                  <a:gd name="T27" fmla="*/ 0 h 296"/>
                  <a:gd name="T28" fmla="*/ 14 w 489"/>
                  <a:gd name="T29" fmla="*/ 34 h 296"/>
                  <a:gd name="T30" fmla="*/ 14 w 489"/>
                  <a:gd name="T31" fmla="*/ 34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17436" name="Freeform 28"/>
          <p:cNvSpPr>
            <a:spLocks/>
          </p:cNvSpPr>
          <p:nvPr/>
        </p:nvSpPr>
        <p:spPr bwMode="auto">
          <a:xfrm>
            <a:off x="901700" y="5054600"/>
            <a:ext cx="6807200" cy="728663"/>
          </a:xfrm>
          <a:custGeom>
            <a:avLst/>
            <a:gdLst>
              <a:gd name="T0" fmla="*/ 0 w 4288"/>
              <a:gd name="T1" fmla="*/ 0 h 459"/>
              <a:gd name="T2" fmla="*/ 816 w 4288"/>
              <a:gd name="T3" fmla="*/ 256 h 459"/>
              <a:gd name="T4" fmla="*/ 1560 w 4288"/>
              <a:gd name="T5" fmla="*/ 144 h 459"/>
              <a:gd name="T6" fmla="*/ 1856 w 4288"/>
              <a:gd name="T7" fmla="*/ 376 h 459"/>
              <a:gd name="T8" fmla="*/ 2344 w 4288"/>
              <a:gd name="T9" fmla="*/ 152 h 459"/>
              <a:gd name="T10" fmla="*/ 3536 w 4288"/>
              <a:gd name="T11" fmla="*/ 456 h 459"/>
              <a:gd name="T12" fmla="*/ 4288 w 4288"/>
              <a:gd name="T13" fmla="*/ 136 h 459"/>
            </a:gdLst>
            <a:ahLst/>
            <a:cxnLst>
              <a:cxn ang="0">
                <a:pos x="T0" y="T1"/>
              </a:cxn>
              <a:cxn ang="0">
                <a:pos x="T2" y="T3"/>
              </a:cxn>
              <a:cxn ang="0">
                <a:pos x="T4" y="T5"/>
              </a:cxn>
              <a:cxn ang="0">
                <a:pos x="T6" y="T7"/>
              </a:cxn>
              <a:cxn ang="0">
                <a:pos x="T8" y="T9"/>
              </a:cxn>
              <a:cxn ang="0">
                <a:pos x="T10" y="T11"/>
              </a:cxn>
              <a:cxn ang="0">
                <a:pos x="T12" y="T13"/>
              </a:cxn>
            </a:cxnLst>
            <a:rect l="0" t="0" r="r" b="b"/>
            <a:pathLst>
              <a:path w="4288" h="459">
                <a:moveTo>
                  <a:pt x="0" y="0"/>
                </a:moveTo>
                <a:cubicBezTo>
                  <a:pt x="136" y="43"/>
                  <a:pt x="556" y="232"/>
                  <a:pt x="816" y="256"/>
                </a:cubicBezTo>
                <a:cubicBezTo>
                  <a:pt x="1076" y="280"/>
                  <a:pt x="1387" y="124"/>
                  <a:pt x="1560" y="144"/>
                </a:cubicBezTo>
                <a:cubicBezTo>
                  <a:pt x="1733" y="164"/>
                  <a:pt x="1725" y="375"/>
                  <a:pt x="1856" y="376"/>
                </a:cubicBezTo>
                <a:cubicBezTo>
                  <a:pt x="1987" y="377"/>
                  <a:pt x="2064" y="139"/>
                  <a:pt x="2344" y="152"/>
                </a:cubicBezTo>
                <a:cubicBezTo>
                  <a:pt x="2624" y="165"/>
                  <a:pt x="3212" y="459"/>
                  <a:pt x="3536" y="456"/>
                </a:cubicBezTo>
                <a:cubicBezTo>
                  <a:pt x="3860" y="453"/>
                  <a:pt x="4165" y="188"/>
                  <a:pt x="4288" y="136"/>
                </a:cubicBezTo>
              </a:path>
            </a:pathLst>
          </a:custGeom>
          <a:noFill/>
          <a:ln w="76200" cap="flat" cmpd="sng">
            <a:solidFill>
              <a:schemeClr val="folHlink"/>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437" name="Freeform 29"/>
          <p:cNvSpPr>
            <a:spLocks/>
          </p:cNvSpPr>
          <p:nvPr/>
        </p:nvSpPr>
        <p:spPr bwMode="auto">
          <a:xfrm>
            <a:off x="4076700" y="1930400"/>
            <a:ext cx="889000" cy="381000"/>
          </a:xfrm>
          <a:custGeom>
            <a:avLst/>
            <a:gdLst>
              <a:gd name="T0" fmla="*/ 0 w 560"/>
              <a:gd name="T1" fmla="*/ 32 h 240"/>
              <a:gd name="T2" fmla="*/ 280 w 560"/>
              <a:gd name="T3" fmla="*/ 144 h 240"/>
              <a:gd name="T4" fmla="*/ 448 w 560"/>
              <a:gd name="T5" fmla="*/ 16 h 240"/>
              <a:gd name="T6" fmla="*/ 560 w 560"/>
              <a:gd name="T7" fmla="*/ 240 h 240"/>
            </a:gdLst>
            <a:ahLst/>
            <a:cxnLst>
              <a:cxn ang="0">
                <a:pos x="T0" y="T1"/>
              </a:cxn>
              <a:cxn ang="0">
                <a:pos x="T2" y="T3"/>
              </a:cxn>
              <a:cxn ang="0">
                <a:pos x="T4" y="T5"/>
              </a:cxn>
              <a:cxn ang="0">
                <a:pos x="T6" y="T7"/>
              </a:cxn>
            </a:cxnLst>
            <a:rect l="0" t="0" r="r" b="b"/>
            <a:pathLst>
              <a:path w="560" h="240">
                <a:moveTo>
                  <a:pt x="0" y="32"/>
                </a:moveTo>
                <a:cubicBezTo>
                  <a:pt x="102" y="89"/>
                  <a:pt x="205" y="147"/>
                  <a:pt x="280" y="144"/>
                </a:cubicBezTo>
                <a:cubicBezTo>
                  <a:pt x="355" y="141"/>
                  <a:pt x="401" y="0"/>
                  <a:pt x="448" y="16"/>
                </a:cubicBezTo>
                <a:cubicBezTo>
                  <a:pt x="495" y="32"/>
                  <a:pt x="541" y="201"/>
                  <a:pt x="560" y="240"/>
                </a:cubicBezTo>
              </a:path>
            </a:pathLst>
          </a:custGeom>
          <a:noFill/>
          <a:ln w="114300" cmpd="sng">
            <a:solidFill>
              <a:schemeClr val="tx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dissolve">
                                      <p:cBhvr>
                                        <p:cTn id="7" dur="500"/>
                                        <p:tgtEl>
                                          <p:spTgt spid="17411"/>
                                        </p:tgtEl>
                                      </p:cBhvr>
                                    </p:animEffect>
                                  </p:childTnLst>
                                </p:cTn>
                              </p:par>
                            </p:childTnLst>
                          </p:cTn>
                        </p:par>
                        <p:par>
                          <p:cTn id="8" fill="hold" nodeType="withGroup">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7412">
                                            <p:txEl>
                                              <p:pRg st="0" end="0"/>
                                            </p:txEl>
                                          </p:spTgt>
                                        </p:tgtEl>
                                        <p:attrNameLst>
                                          <p:attrName>style.visibility</p:attrName>
                                        </p:attrNameLst>
                                      </p:cBhvr>
                                      <p:to>
                                        <p:strVal val="visible"/>
                                      </p:to>
                                    </p:set>
                                    <p:animEffect transition="in" filter="dissolve">
                                      <p:cBhvr>
                                        <p:cTn id="11" dur="500"/>
                                        <p:tgtEl>
                                          <p:spTgt spid="174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P spid="17412" grpId="0" build="p">
        <p:tmplLst>
          <p:tmpl lvl="1">
            <p:tnLst>
              <p:par>
                <p:cTn presetID="9" presetClass="entr" presetSubtype="0" fill="hold" nodeType="afterEffect">
                  <p:stCondLst>
                    <p:cond delay="0"/>
                  </p:stCondLst>
                  <p:childTnLst>
                    <p:set>
                      <p:cBhvr>
                        <p:cTn dur="1" fill="hold">
                          <p:stCondLst>
                            <p:cond delay="0"/>
                          </p:stCondLst>
                        </p:cTn>
                        <p:tgtEl>
                          <p:spTgt spid="17412"/>
                        </p:tgtEl>
                        <p:attrNameLst>
                          <p:attrName>style.visibility</p:attrName>
                        </p:attrNameLst>
                      </p:cBhvr>
                      <p:to>
                        <p:strVal val="visible"/>
                      </p:to>
                    </p:set>
                    <p:animEffect transition="in" filter="dissolve">
                      <p:cBhvr>
                        <p:cTn dur="500"/>
                        <p:tgtEl>
                          <p:spTgt spid="17412"/>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658392B-9136-4E72-A211-B83E80773017}" type="slidenum">
              <a:rPr lang="en-US" altLang="zh-CN"/>
              <a:pPr/>
              <a:t>‹#›</a:t>
            </a:fld>
            <a:endParaRPr lang="en-US" altLang="zh-CN"/>
          </a:p>
        </p:txBody>
      </p:sp>
      <p:sp>
        <p:nvSpPr>
          <p:cNvPr id="7"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40783192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10350" y="152400"/>
            <a:ext cx="2076450" cy="5943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81000" y="152400"/>
            <a:ext cx="6076950" cy="59436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D6B2509-50BE-4B50-BB4D-27415042661A}" type="slidenum">
              <a:rPr lang="en-US" altLang="zh-CN"/>
              <a:pPr/>
              <a:t>‹#›</a:t>
            </a:fld>
            <a:endParaRPr lang="en-US" altLang="zh-CN"/>
          </a:p>
        </p:txBody>
      </p:sp>
      <p:sp>
        <p:nvSpPr>
          <p:cNvPr id="8"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36318873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152400"/>
            <a:ext cx="8229600" cy="762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381000" y="1371600"/>
            <a:ext cx="38862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419600" y="1371600"/>
            <a:ext cx="38862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1371600" y="6248400"/>
            <a:ext cx="1905000" cy="45720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718300" y="6248400"/>
            <a:ext cx="1905000" cy="457200"/>
          </a:xfrm>
        </p:spPr>
        <p:txBody>
          <a:bodyPr/>
          <a:lstStyle>
            <a:lvl1pPr>
              <a:defRPr/>
            </a:lvl1pPr>
          </a:lstStyle>
          <a:p>
            <a:fld id="{5F4E68B1-9955-41D4-A165-02A013EF1D5A}" type="slidenum">
              <a:rPr lang="en-US" altLang="zh-CN"/>
              <a:pPr/>
              <a:t>‹#›</a:t>
            </a:fld>
            <a:endParaRPr lang="en-US" altLang="zh-CN"/>
          </a:p>
        </p:txBody>
      </p:sp>
      <p:sp>
        <p:nvSpPr>
          <p:cNvPr id="8"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29054518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771439B9-8B10-456B-BD84-24F0578A0B3A}" type="slidenum">
              <a:rPr lang="en-US" altLang="zh-CN"/>
              <a:pPr/>
              <a:t>‹#›</a:t>
            </a:fld>
            <a:endParaRPr lang="en-US" altLang="zh-CN"/>
          </a:p>
        </p:txBody>
      </p:sp>
      <p:sp>
        <p:nvSpPr>
          <p:cNvPr id="7"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5084757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AC95F039-FCA8-462E-AEC4-EBF47ABED2FF}" type="slidenum">
              <a:rPr lang="en-US" altLang="zh-CN"/>
              <a:pPr/>
              <a:t>‹#›</a:t>
            </a:fld>
            <a:endParaRPr lang="en-US" altLang="zh-CN"/>
          </a:p>
        </p:txBody>
      </p:sp>
      <p:sp>
        <p:nvSpPr>
          <p:cNvPr id="7"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146810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81000" y="1371600"/>
            <a:ext cx="38862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419600" y="1371600"/>
            <a:ext cx="38862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A057895F-CAFA-42BB-9E16-9F9E644019F3}" type="slidenum">
              <a:rPr lang="en-US" altLang="zh-CN"/>
              <a:pPr/>
              <a:t>‹#›</a:t>
            </a:fld>
            <a:endParaRPr lang="en-US" altLang="zh-CN"/>
          </a:p>
        </p:txBody>
      </p:sp>
      <p:sp>
        <p:nvSpPr>
          <p:cNvPr id="8"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36457712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5B8365DD-C10E-47FB-8A31-C40FEAFC733E}" type="slidenum">
              <a:rPr lang="en-US" altLang="zh-CN"/>
              <a:pPr/>
              <a:t>‹#›</a:t>
            </a:fld>
            <a:endParaRPr lang="en-US" altLang="zh-CN"/>
          </a:p>
        </p:txBody>
      </p:sp>
      <p:sp>
        <p:nvSpPr>
          <p:cNvPr id="10" name="Rectangle 6"/>
          <p:cNvSpPr>
            <a:spLocks noGrp="1" noChangeArrowheads="1"/>
          </p:cNvSpPr>
          <p:nvPr>
            <p:ph type="ftr" sz="quarter" idx="1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17027567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0BFEFC38-9107-4559-A3C8-EB860ABC3DAB}" type="slidenum">
              <a:rPr lang="en-US" altLang="zh-CN"/>
              <a:pPr/>
              <a:t>‹#›</a:t>
            </a:fld>
            <a:endParaRPr lang="en-US" altLang="zh-CN"/>
          </a:p>
        </p:txBody>
      </p:sp>
      <p:sp>
        <p:nvSpPr>
          <p:cNvPr id="6"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1658296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F4A70E91-9D1A-4F47-8FB1-ED5EE263BAE1}" type="slidenum">
              <a:rPr lang="en-US" altLang="zh-CN"/>
              <a:pPr/>
              <a:t>‹#›</a:t>
            </a:fld>
            <a:endParaRPr lang="en-US" altLang="zh-CN"/>
          </a:p>
        </p:txBody>
      </p:sp>
      <p:sp>
        <p:nvSpPr>
          <p:cNvPr id="5"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39375238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5D8D4B9F-7378-4974-9C5D-534EECA4155D}" type="slidenum">
              <a:rPr lang="en-US" altLang="zh-CN"/>
              <a:pPr/>
              <a:t>‹#›</a:t>
            </a:fld>
            <a:endParaRPr lang="en-US" altLang="zh-CN"/>
          </a:p>
        </p:txBody>
      </p:sp>
      <p:sp>
        <p:nvSpPr>
          <p:cNvPr id="8"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13508798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BC319221-43D5-4144-BD8E-FC0F4C05F2B4}" type="slidenum">
              <a:rPr lang="en-US" altLang="zh-CN"/>
              <a:pPr/>
              <a:t>‹#›</a:t>
            </a:fld>
            <a:endParaRPr lang="en-US" altLang="zh-CN"/>
          </a:p>
        </p:txBody>
      </p:sp>
      <p:sp>
        <p:nvSpPr>
          <p:cNvPr id="8"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Tree>
    <p:extLst>
      <p:ext uri="{BB962C8B-B14F-4D97-AF65-F5344CB8AC3E}">
        <p14:creationId xmlns:p14="http://schemas.microsoft.com/office/powerpoint/2010/main" val="27067390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7" name="Rectangle 3"/>
          <p:cNvSpPr>
            <a:spLocks noGrp="1" noChangeArrowheads="1"/>
          </p:cNvSpPr>
          <p:nvPr>
            <p:ph type="title"/>
          </p:nvPr>
        </p:nvSpPr>
        <p:spPr bwMode="auto">
          <a:xfrm>
            <a:off x="457200" y="152400"/>
            <a:ext cx="82296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p>
        </p:txBody>
      </p:sp>
      <p:sp>
        <p:nvSpPr>
          <p:cNvPr id="16388" name="Rectangle 4"/>
          <p:cNvSpPr>
            <a:spLocks noGrp="1" noChangeArrowheads="1"/>
          </p:cNvSpPr>
          <p:nvPr>
            <p:ph type="body" idx="1"/>
          </p:nvPr>
        </p:nvSpPr>
        <p:spPr bwMode="auto">
          <a:xfrm>
            <a:off x="381000" y="1371600"/>
            <a:ext cx="79248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6389" name="Rectangle 5"/>
          <p:cNvSpPr>
            <a:spLocks noGrp="1" noChangeArrowheads="1"/>
          </p:cNvSpPr>
          <p:nvPr>
            <p:ph type="dt" sz="half" idx="2"/>
          </p:nvPr>
        </p:nvSpPr>
        <p:spPr bwMode="auto">
          <a:xfrm>
            <a:off x="13716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400" b="0"/>
            </a:lvl1pPr>
          </a:lstStyle>
          <a:p>
            <a:endParaRPr lang="en-US" altLang="zh-CN"/>
          </a:p>
        </p:txBody>
      </p:sp>
      <p:sp>
        <p:nvSpPr>
          <p:cNvPr id="16390" name="Rectangle 6"/>
          <p:cNvSpPr>
            <a:spLocks noGrp="1" noChangeArrowheads="1"/>
          </p:cNvSpPr>
          <p:nvPr>
            <p:ph type="ftr" sz="quarter" idx="3"/>
          </p:nvPr>
        </p:nvSpPr>
        <p:spPr bwMode="auto">
          <a:xfrm>
            <a:off x="1828800" y="6553200"/>
            <a:ext cx="541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100">
                <a:latin typeface="方正姚体" pitchFamily="2" charset="-122"/>
                <a:ea typeface="方正姚体" pitchFamily="2" charset="-122"/>
              </a:defRPr>
            </a:lvl1pPr>
          </a:lstStyle>
          <a:p>
            <a:r>
              <a:rPr lang="zh-CN" altLang="en-US" dirty="0" smtClean="0"/>
              <a:t>网页设计与制作</a:t>
            </a:r>
            <a:endParaRPr lang="en-US" altLang="zh-CN" dirty="0"/>
          </a:p>
        </p:txBody>
      </p:sp>
      <p:sp>
        <p:nvSpPr>
          <p:cNvPr id="16391" name="Rectangle 7"/>
          <p:cNvSpPr>
            <a:spLocks noGrp="1" noChangeArrowheads="1"/>
          </p:cNvSpPr>
          <p:nvPr>
            <p:ph type="sldNum" sz="quarter" idx="4"/>
          </p:nvPr>
        </p:nvSpPr>
        <p:spPr bwMode="auto">
          <a:xfrm>
            <a:off x="67183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400" b="0"/>
            </a:lvl1pPr>
          </a:lstStyle>
          <a:p>
            <a:fld id="{73CA4AEE-D66B-436F-8F0C-C5426FA2FF87}" type="slidenum">
              <a:rPr lang="en-US" altLang="zh-CN"/>
              <a:pPr/>
              <a:t>‹#›</a:t>
            </a:fld>
            <a:endParaRPr lang="en-US" altLang="zh-CN"/>
          </a:p>
        </p:txBody>
      </p:sp>
      <p:grpSp>
        <p:nvGrpSpPr>
          <p:cNvPr id="16394" name="Group 10"/>
          <p:cNvGrpSpPr>
            <a:grpSpLocks/>
          </p:cNvGrpSpPr>
          <p:nvPr/>
        </p:nvGrpSpPr>
        <p:grpSpPr bwMode="auto">
          <a:xfrm>
            <a:off x="7938" y="6019800"/>
            <a:ext cx="906462" cy="766763"/>
            <a:chOff x="5" y="3490"/>
            <a:chExt cx="1124" cy="785"/>
          </a:xfrm>
        </p:grpSpPr>
        <p:sp>
          <p:nvSpPr>
            <p:cNvPr id="16395" name="Freeform 11"/>
            <p:cNvSpPr>
              <a:spLocks/>
            </p:cNvSpPr>
            <p:nvPr userDrawn="1"/>
          </p:nvSpPr>
          <p:spPr bwMode="auto">
            <a:xfrm>
              <a:off x="24" y="3505"/>
              <a:ext cx="1089" cy="649"/>
            </a:xfrm>
            <a:custGeom>
              <a:avLst/>
              <a:gdLst>
                <a:gd name="T0" fmla="*/ 1587 w 2177"/>
                <a:gd name="T1" fmla="*/ 1260 h 1298"/>
                <a:gd name="T2" fmla="*/ 1420 w 2177"/>
                <a:gd name="T3" fmla="*/ 1106 h 1298"/>
                <a:gd name="T4" fmla="*/ 1331 w 2177"/>
                <a:gd name="T5" fmla="*/ 477 h 1298"/>
                <a:gd name="T6" fmla="*/ 2139 w 2177"/>
                <a:gd name="T7" fmla="*/ 330 h 1298"/>
                <a:gd name="T8" fmla="*/ 2177 w 2177"/>
                <a:gd name="T9" fmla="*/ 203 h 1298"/>
                <a:gd name="T10" fmla="*/ 2099 w 2177"/>
                <a:gd name="T11" fmla="*/ 100 h 1298"/>
                <a:gd name="T12" fmla="*/ 1276 w 2177"/>
                <a:gd name="T13" fmla="*/ 211 h 1298"/>
                <a:gd name="T14" fmla="*/ 1219 w 2177"/>
                <a:gd name="T15" fmla="*/ 32 h 1298"/>
                <a:gd name="T16" fmla="*/ 1085 w 2177"/>
                <a:gd name="T17" fmla="*/ 0 h 1298"/>
                <a:gd name="T18" fmla="*/ 958 w 2177"/>
                <a:gd name="T19" fmla="*/ 28 h 1298"/>
                <a:gd name="T20" fmla="*/ 888 w 2177"/>
                <a:gd name="T21" fmla="*/ 106 h 1298"/>
                <a:gd name="T22" fmla="*/ 937 w 2177"/>
                <a:gd name="T23" fmla="*/ 285 h 1298"/>
                <a:gd name="T24" fmla="*/ 660 w 2177"/>
                <a:gd name="T25" fmla="*/ 441 h 1298"/>
                <a:gd name="T26" fmla="*/ 983 w 2177"/>
                <a:gd name="T27" fmla="*/ 473 h 1298"/>
                <a:gd name="T28" fmla="*/ 1112 w 2177"/>
                <a:gd name="T29" fmla="*/ 889 h 1298"/>
                <a:gd name="T30" fmla="*/ 141 w 2177"/>
                <a:gd name="T31" fmla="*/ 469 h 1298"/>
                <a:gd name="T32" fmla="*/ 46 w 2177"/>
                <a:gd name="T33" fmla="*/ 509 h 1298"/>
                <a:gd name="T34" fmla="*/ 0 w 2177"/>
                <a:gd name="T35" fmla="*/ 636 h 1298"/>
                <a:gd name="T36" fmla="*/ 55 w 2177"/>
                <a:gd name="T37" fmla="*/ 779 h 1298"/>
                <a:gd name="T38" fmla="*/ 1139 w 2177"/>
                <a:gd name="T39" fmla="*/ 1288 h 1298"/>
                <a:gd name="T40" fmla="*/ 1378 w 2177"/>
                <a:gd name="T41" fmla="*/ 1256 h 1298"/>
                <a:gd name="T42" fmla="*/ 1570 w 2177"/>
                <a:gd name="T43" fmla="*/ 1298 h 1298"/>
                <a:gd name="T44" fmla="*/ 1587 w 2177"/>
                <a:gd name="T45" fmla="*/ 1260 h 1298"/>
                <a:gd name="T46" fmla="*/ 1587 w 2177"/>
                <a:gd name="T47" fmla="*/ 1260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77" h="1298">
                  <a:moveTo>
                    <a:pt x="1587" y="1260"/>
                  </a:moveTo>
                  <a:lnTo>
                    <a:pt x="1420" y="1106"/>
                  </a:lnTo>
                  <a:lnTo>
                    <a:pt x="1331" y="477"/>
                  </a:lnTo>
                  <a:lnTo>
                    <a:pt x="2139" y="330"/>
                  </a:lnTo>
                  <a:lnTo>
                    <a:pt x="2177" y="203"/>
                  </a:lnTo>
                  <a:lnTo>
                    <a:pt x="2099" y="100"/>
                  </a:lnTo>
                  <a:lnTo>
                    <a:pt x="1276" y="211"/>
                  </a:lnTo>
                  <a:lnTo>
                    <a:pt x="1219" y="32"/>
                  </a:lnTo>
                  <a:lnTo>
                    <a:pt x="1085" y="0"/>
                  </a:lnTo>
                  <a:lnTo>
                    <a:pt x="958" y="28"/>
                  </a:lnTo>
                  <a:lnTo>
                    <a:pt x="888" y="106"/>
                  </a:lnTo>
                  <a:lnTo>
                    <a:pt x="937" y="285"/>
                  </a:lnTo>
                  <a:lnTo>
                    <a:pt x="660" y="441"/>
                  </a:lnTo>
                  <a:lnTo>
                    <a:pt x="983" y="473"/>
                  </a:lnTo>
                  <a:lnTo>
                    <a:pt x="1112" y="889"/>
                  </a:lnTo>
                  <a:lnTo>
                    <a:pt x="141" y="469"/>
                  </a:lnTo>
                  <a:lnTo>
                    <a:pt x="46" y="509"/>
                  </a:lnTo>
                  <a:lnTo>
                    <a:pt x="0" y="636"/>
                  </a:lnTo>
                  <a:lnTo>
                    <a:pt x="55" y="779"/>
                  </a:lnTo>
                  <a:lnTo>
                    <a:pt x="1139" y="1288"/>
                  </a:lnTo>
                  <a:lnTo>
                    <a:pt x="1378" y="1256"/>
                  </a:lnTo>
                  <a:lnTo>
                    <a:pt x="1570" y="1298"/>
                  </a:lnTo>
                  <a:lnTo>
                    <a:pt x="1587" y="1260"/>
                  </a:lnTo>
                  <a:lnTo>
                    <a:pt x="1587" y="1260"/>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6" name="Freeform 12"/>
            <p:cNvSpPr>
              <a:spLocks/>
            </p:cNvSpPr>
            <p:nvPr userDrawn="1"/>
          </p:nvSpPr>
          <p:spPr bwMode="auto">
            <a:xfrm>
              <a:off x="1022" y="3582"/>
              <a:ext cx="71" cy="129"/>
            </a:xfrm>
            <a:custGeom>
              <a:avLst/>
              <a:gdLst>
                <a:gd name="T0" fmla="*/ 0 w 143"/>
                <a:gd name="T1" fmla="*/ 7 h 258"/>
                <a:gd name="T2" fmla="*/ 120 w 143"/>
                <a:gd name="T3" fmla="*/ 0 h 258"/>
                <a:gd name="T4" fmla="*/ 143 w 143"/>
                <a:gd name="T5" fmla="*/ 233 h 258"/>
                <a:gd name="T6" fmla="*/ 8 w 143"/>
                <a:gd name="T7" fmla="*/ 258 h 258"/>
                <a:gd name="T8" fmla="*/ 0 w 143"/>
                <a:gd name="T9" fmla="*/ 7 h 258"/>
                <a:gd name="T10" fmla="*/ 0 w 143"/>
                <a:gd name="T11" fmla="*/ 7 h 258"/>
              </a:gdLst>
              <a:ahLst/>
              <a:cxnLst>
                <a:cxn ang="0">
                  <a:pos x="T0" y="T1"/>
                </a:cxn>
                <a:cxn ang="0">
                  <a:pos x="T2" y="T3"/>
                </a:cxn>
                <a:cxn ang="0">
                  <a:pos x="T4" y="T5"/>
                </a:cxn>
                <a:cxn ang="0">
                  <a:pos x="T6" y="T7"/>
                </a:cxn>
                <a:cxn ang="0">
                  <a:pos x="T8" y="T9"/>
                </a:cxn>
                <a:cxn ang="0">
                  <a:pos x="T10" y="T11"/>
                </a:cxn>
              </a:cxnLst>
              <a:rect l="0" t="0" r="r" b="b"/>
              <a:pathLst>
                <a:path w="143" h="258">
                  <a:moveTo>
                    <a:pt x="0" y="7"/>
                  </a:moveTo>
                  <a:lnTo>
                    <a:pt x="120" y="0"/>
                  </a:lnTo>
                  <a:lnTo>
                    <a:pt x="143" y="233"/>
                  </a:lnTo>
                  <a:lnTo>
                    <a:pt x="8" y="258"/>
                  </a:lnTo>
                  <a:lnTo>
                    <a:pt x="0" y="7"/>
                  </a:lnTo>
                  <a:lnTo>
                    <a:pt x="0" y="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7" name="Freeform 13"/>
            <p:cNvSpPr>
              <a:spLocks/>
            </p:cNvSpPr>
            <p:nvPr userDrawn="1"/>
          </p:nvSpPr>
          <p:spPr bwMode="auto">
            <a:xfrm>
              <a:off x="20" y="3774"/>
              <a:ext cx="792" cy="410"/>
            </a:xfrm>
            <a:custGeom>
              <a:avLst/>
              <a:gdLst>
                <a:gd name="T0" fmla="*/ 137 w 1586"/>
                <a:gd name="T1" fmla="*/ 0 h 821"/>
                <a:gd name="T2" fmla="*/ 1331 w 1586"/>
                <a:gd name="T3" fmla="*/ 519 h 821"/>
                <a:gd name="T4" fmla="*/ 1428 w 1586"/>
                <a:gd name="T5" fmla="*/ 638 h 821"/>
                <a:gd name="T6" fmla="*/ 1586 w 1586"/>
                <a:gd name="T7" fmla="*/ 792 h 821"/>
                <a:gd name="T8" fmla="*/ 1565 w 1586"/>
                <a:gd name="T9" fmla="*/ 821 h 821"/>
                <a:gd name="T10" fmla="*/ 1350 w 1586"/>
                <a:gd name="T11" fmla="*/ 787 h 821"/>
                <a:gd name="T12" fmla="*/ 1145 w 1586"/>
                <a:gd name="T13" fmla="*/ 811 h 821"/>
                <a:gd name="T14" fmla="*/ 42 w 1586"/>
                <a:gd name="T15" fmla="*/ 298 h 821"/>
                <a:gd name="T16" fmla="*/ 0 w 1586"/>
                <a:gd name="T17" fmla="*/ 150 h 821"/>
                <a:gd name="T18" fmla="*/ 46 w 1586"/>
                <a:gd name="T19" fmla="*/ 32 h 821"/>
                <a:gd name="T20" fmla="*/ 137 w 1586"/>
                <a:gd name="T21" fmla="*/ 0 h 821"/>
                <a:gd name="T22" fmla="*/ 137 w 1586"/>
                <a:gd name="T23"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8" name="Freeform 14"/>
            <p:cNvSpPr>
              <a:spLocks/>
            </p:cNvSpPr>
            <p:nvPr userDrawn="1"/>
          </p:nvSpPr>
          <p:spPr bwMode="auto">
            <a:xfrm>
              <a:off x="129" y="3808"/>
              <a:ext cx="525" cy="374"/>
            </a:xfrm>
            <a:custGeom>
              <a:avLst/>
              <a:gdLst>
                <a:gd name="T0" fmla="*/ 0 w 1049"/>
                <a:gd name="T1" fmla="*/ 325 h 747"/>
                <a:gd name="T2" fmla="*/ 922 w 1049"/>
                <a:gd name="T3" fmla="*/ 747 h 747"/>
                <a:gd name="T4" fmla="*/ 939 w 1049"/>
                <a:gd name="T5" fmla="*/ 534 h 747"/>
                <a:gd name="T6" fmla="*/ 1049 w 1049"/>
                <a:gd name="T7" fmla="*/ 422 h 747"/>
                <a:gd name="T8" fmla="*/ 78 w 1049"/>
                <a:gd name="T9" fmla="*/ 0 h 747"/>
                <a:gd name="T10" fmla="*/ 0 w 1049"/>
                <a:gd name="T11" fmla="*/ 127 h 747"/>
                <a:gd name="T12" fmla="*/ 0 w 1049"/>
                <a:gd name="T13" fmla="*/ 325 h 747"/>
                <a:gd name="T14" fmla="*/ 0 w 1049"/>
                <a:gd name="T15" fmla="*/ 325 h 7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9" name="Freeform 15"/>
            <p:cNvSpPr>
              <a:spLocks/>
            </p:cNvSpPr>
            <p:nvPr userDrawn="1"/>
          </p:nvSpPr>
          <p:spPr bwMode="auto">
            <a:xfrm>
              <a:off x="485" y="3532"/>
              <a:ext cx="135" cy="121"/>
            </a:xfrm>
            <a:custGeom>
              <a:avLst/>
              <a:gdLst>
                <a:gd name="T0" fmla="*/ 0 w 272"/>
                <a:gd name="T1" fmla="*/ 28 h 241"/>
                <a:gd name="T2" fmla="*/ 160 w 272"/>
                <a:gd name="T3" fmla="*/ 0 h 241"/>
                <a:gd name="T4" fmla="*/ 251 w 272"/>
                <a:gd name="T5" fmla="*/ 36 h 241"/>
                <a:gd name="T6" fmla="*/ 272 w 272"/>
                <a:gd name="T7" fmla="*/ 139 h 241"/>
                <a:gd name="T8" fmla="*/ 164 w 272"/>
                <a:gd name="T9" fmla="*/ 146 h 241"/>
                <a:gd name="T10" fmla="*/ 32 w 272"/>
                <a:gd name="T11" fmla="*/ 241 h 241"/>
                <a:gd name="T12" fmla="*/ 0 w 272"/>
                <a:gd name="T13" fmla="*/ 28 h 241"/>
                <a:gd name="T14" fmla="*/ 0 w 272"/>
                <a:gd name="T15" fmla="*/ 28 h 2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2" h="241">
                  <a:moveTo>
                    <a:pt x="0" y="28"/>
                  </a:moveTo>
                  <a:lnTo>
                    <a:pt x="160" y="0"/>
                  </a:lnTo>
                  <a:lnTo>
                    <a:pt x="251" y="36"/>
                  </a:lnTo>
                  <a:lnTo>
                    <a:pt x="272" y="139"/>
                  </a:lnTo>
                  <a:lnTo>
                    <a:pt x="164" y="146"/>
                  </a:lnTo>
                  <a:lnTo>
                    <a:pt x="32" y="241"/>
                  </a:lnTo>
                  <a:lnTo>
                    <a:pt x="0" y="28"/>
                  </a:lnTo>
                  <a:lnTo>
                    <a:pt x="0" y="28"/>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0" name="Freeform 16"/>
            <p:cNvSpPr>
              <a:spLocks/>
            </p:cNvSpPr>
            <p:nvPr userDrawn="1"/>
          </p:nvSpPr>
          <p:spPr bwMode="auto">
            <a:xfrm>
              <a:off x="641" y="4163"/>
              <a:ext cx="76" cy="112"/>
            </a:xfrm>
            <a:custGeom>
              <a:avLst/>
              <a:gdLst>
                <a:gd name="T0" fmla="*/ 152 w 152"/>
                <a:gd name="T1" fmla="*/ 4 h 224"/>
                <a:gd name="T2" fmla="*/ 152 w 152"/>
                <a:gd name="T3" fmla="*/ 224 h 224"/>
                <a:gd name="T4" fmla="*/ 0 w 152"/>
                <a:gd name="T5" fmla="*/ 8 h 224"/>
                <a:gd name="T6" fmla="*/ 72 w 152"/>
                <a:gd name="T7" fmla="*/ 0 h 224"/>
                <a:gd name="T8" fmla="*/ 152 w 152"/>
                <a:gd name="T9" fmla="*/ 4 h 224"/>
                <a:gd name="T10" fmla="*/ 152 w 152"/>
                <a:gd name="T11" fmla="*/ 4 h 224"/>
              </a:gdLst>
              <a:ahLst/>
              <a:cxnLst>
                <a:cxn ang="0">
                  <a:pos x="T0" y="T1"/>
                </a:cxn>
                <a:cxn ang="0">
                  <a:pos x="T2" y="T3"/>
                </a:cxn>
                <a:cxn ang="0">
                  <a:pos x="T4" y="T5"/>
                </a:cxn>
                <a:cxn ang="0">
                  <a:pos x="T6" y="T7"/>
                </a:cxn>
                <a:cxn ang="0">
                  <a:pos x="T8" y="T9"/>
                </a:cxn>
                <a:cxn ang="0">
                  <a:pos x="T10" y="T11"/>
                </a:cxn>
              </a:cxnLst>
              <a:rect l="0" t="0" r="r" b="b"/>
              <a:pathLst>
                <a:path w="152" h="224">
                  <a:moveTo>
                    <a:pt x="152" y="4"/>
                  </a:moveTo>
                  <a:lnTo>
                    <a:pt x="152" y="224"/>
                  </a:lnTo>
                  <a:lnTo>
                    <a:pt x="0" y="8"/>
                  </a:lnTo>
                  <a:lnTo>
                    <a:pt x="72" y="0"/>
                  </a:lnTo>
                  <a:lnTo>
                    <a:pt x="152" y="4"/>
                  </a:lnTo>
                  <a:lnTo>
                    <a:pt x="152" y="4"/>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1" name="Freeform 17"/>
            <p:cNvSpPr>
              <a:spLocks/>
            </p:cNvSpPr>
            <p:nvPr userDrawn="1"/>
          </p:nvSpPr>
          <p:spPr bwMode="auto">
            <a:xfrm>
              <a:off x="504" y="3607"/>
              <a:ext cx="193" cy="383"/>
            </a:xfrm>
            <a:custGeom>
              <a:avLst/>
              <a:gdLst>
                <a:gd name="T0" fmla="*/ 0 w 386"/>
                <a:gd name="T1" fmla="*/ 80 h 764"/>
                <a:gd name="T2" fmla="*/ 87 w 386"/>
                <a:gd name="T3" fmla="*/ 0 h 764"/>
                <a:gd name="T4" fmla="*/ 232 w 386"/>
                <a:gd name="T5" fmla="*/ 6 h 764"/>
                <a:gd name="T6" fmla="*/ 386 w 386"/>
                <a:gd name="T7" fmla="*/ 764 h 764"/>
                <a:gd name="T8" fmla="*/ 279 w 386"/>
                <a:gd name="T9" fmla="*/ 720 h 764"/>
                <a:gd name="T10" fmla="*/ 152 w 386"/>
                <a:gd name="T11" fmla="*/ 677 h 764"/>
                <a:gd name="T12" fmla="*/ 0 w 386"/>
                <a:gd name="T13" fmla="*/ 80 h 764"/>
                <a:gd name="T14" fmla="*/ 0 w 386"/>
                <a:gd name="T15" fmla="*/ 80 h 7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6" h="764">
                  <a:moveTo>
                    <a:pt x="0" y="80"/>
                  </a:moveTo>
                  <a:lnTo>
                    <a:pt x="87" y="0"/>
                  </a:lnTo>
                  <a:lnTo>
                    <a:pt x="232" y="6"/>
                  </a:lnTo>
                  <a:lnTo>
                    <a:pt x="386" y="764"/>
                  </a:lnTo>
                  <a:lnTo>
                    <a:pt x="279" y="720"/>
                  </a:lnTo>
                  <a:lnTo>
                    <a:pt x="152" y="677"/>
                  </a:lnTo>
                  <a:lnTo>
                    <a:pt x="0" y="80"/>
                  </a:lnTo>
                  <a:lnTo>
                    <a:pt x="0" y="8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2" name="Freeform 18"/>
            <p:cNvSpPr>
              <a:spLocks/>
            </p:cNvSpPr>
            <p:nvPr userDrawn="1"/>
          </p:nvSpPr>
          <p:spPr bwMode="auto">
            <a:xfrm>
              <a:off x="668" y="3590"/>
              <a:ext cx="364" cy="174"/>
            </a:xfrm>
            <a:custGeom>
              <a:avLst/>
              <a:gdLst>
                <a:gd name="T0" fmla="*/ 692 w 728"/>
                <a:gd name="T1" fmla="*/ 0 h 348"/>
                <a:gd name="T2" fmla="*/ 0 w 728"/>
                <a:gd name="T3" fmla="*/ 106 h 348"/>
                <a:gd name="T4" fmla="*/ 28 w 728"/>
                <a:gd name="T5" fmla="*/ 348 h 348"/>
                <a:gd name="T6" fmla="*/ 715 w 728"/>
                <a:gd name="T7" fmla="*/ 237 h 348"/>
                <a:gd name="T8" fmla="*/ 728 w 728"/>
                <a:gd name="T9" fmla="*/ 43 h 348"/>
                <a:gd name="T10" fmla="*/ 692 w 728"/>
                <a:gd name="T11" fmla="*/ 0 h 348"/>
                <a:gd name="T12" fmla="*/ 692 w 728"/>
                <a:gd name="T13" fmla="*/ 0 h 348"/>
              </a:gdLst>
              <a:ahLst/>
              <a:cxnLst>
                <a:cxn ang="0">
                  <a:pos x="T0" y="T1"/>
                </a:cxn>
                <a:cxn ang="0">
                  <a:pos x="T2" y="T3"/>
                </a:cxn>
                <a:cxn ang="0">
                  <a:pos x="T4" y="T5"/>
                </a:cxn>
                <a:cxn ang="0">
                  <a:pos x="T6" y="T7"/>
                </a:cxn>
                <a:cxn ang="0">
                  <a:pos x="T8" y="T9"/>
                </a:cxn>
                <a:cxn ang="0">
                  <a:pos x="T10" y="T11"/>
                </a:cxn>
                <a:cxn ang="0">
                  <a:pos x="T12" y="T13"/>
                </a:cxn>
              </a:cxnLst>
              <a:rect l="0" t="0" r="r" b="b"/>
              <a:pathLst>
                <a:path w="728" h="348">
                  <a:moveTo>
                    <a:pt x="692" y="0"/>
                  </a:moveTo>
                  <a:lnTo>
                    <a:pt x="0" y="106"/>
                  </a:lnTo>
                  <a:lnTo>
                    <a:pt x="28" y="348"/>
                  </a:lnTo>
                  <a:lnTo>
                    <a:pt x="715" y="237"/>
                  </a:lnTo>
                  <a:lnTo>
                    <a:pt x="728" y="43"/>
                  </a:lnTo>
                  <a:lnTo>
                    <a:pt x="692" y="0"/>
                  </a:lnTo>
                  <a:lnTo>
                    <a:pt x="692"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3" name="Freeform 19"/>
            <p:cNvSpPr>
              <a:spLocks/>
            </p:cNvSpPr>
            <p:nvPr userDrawn="1"/>
          </p:nvSpPr>
          <p:spPr bwMode="auto">
            <a:xfrm>
              <a:off x="347" y="3693"/>
              <a:ext cx="156" cy="67"/>
            </a:xfrm>
            <a:custGeom>
              <a:avLst/>
              <a:gdLst>
                <a:gd name="T0" fmla="*/ 272 w 312"/>
                <a:gd name="T1" fmla="*/ 0 h 135"/>
                <a:gd name="T2" fmla="*/ 0 w 312"/>
                <a:gd name="T3" fmla="*/ 78 h 135"/>
                <a:gd name="T4" fmla="*/ 312 w 312"/>
                <a:gd name="T5" fmla="*/ 135 h 135"/>
                <a:gd name="T6" fmla="*/ 272 w 312"/>
                <a:gd name="T7" fmla="*/ 0 h 135"/>
                <a:gd name="T8" fmla="*/ 272 w 312"/>
                <a:gd name="T9" fmla="*/ 0 h 135"/>
              </a:gdLst>
              <a:ahLst/>
              <a:cxnLst>
                <a:cxn ang="0">
                  <a:pos x="T0" y="T1"/>
                </a:cxn>
                <a:cxn ang="0">
                  <a:pos x="T2" y="T3"/>
                </a:cxn>
                <a:cxn ang="0">
                  <a:pos x="T4" y="T5"/>
                </a:cxn>
                <a:cxn ang="0">
                  <a:pos x="T6" y="T7"/>
                </a:cxn>
                <a:cxn ang="0">
                  <a:pos x="T8" y="T9"/>
                </a:cxn>
              </a:cxnLst>
              <a:rect l="0" t="0" r="r" b="b"/>
              <a:pathLst>
                <a:path w="312" h="135">
                  <a:moveTo>
                    <a:pt x="272" y="0"/>
                  </a:moveTo>
                  <a:lnTo>
                    <a:pt x="0" y="78"/>
                  </a:lnTo>
                  <a:lnTo>
                    <a:pt x="312" y="135"/>
                  </a:lnTo>
                  <a:lnTo>
                    <a:pt x="272" y="0"/>
                  </a:lnTo>
                  <a:lnTo>
                    <a:pt x="27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6404" name="Group 20"/>
            <p:cNvGrpSpPr>
              <a:grpSpLocks/>
            </p:cNvGrpSpPr>
            <p:nvPr userDrawn="1"/>
          </p:nvGrpSpPr>
          <p:grpSpPr bwMode="auto">
            <a:xfrm>
              <a:off x="5" y="3490"/>
              <a:ext cx="1124" cy="780"/>
              <a:chOff x="5" y="3490"/>
              <a:chExt cx="1124" cy="780"/>
            </a:xfrm>
          </p:grpSpPr>
          <p:grpSp>
            <p:nvGrpSpPr>
              <p:cNvPr id="16405" name="Group 21"/>
              <p:cNvGrpSpPr>
                <a:grpSpLocks/>
              </p:cNvGrpSpPr>
              <p:nvPr userDrawn="1"/>
            </p:nvGrpSpPr>
            <p:grpSpPr bwMode="auto">
              <a:xfrm>
                <a:off x="499" y="3562"/>
                <a:ext cx="548" cy="708"/>
                <a:chOff x="499" y="3562"/>
                <a:chExt cx="548" cy="708"/>
              </a:xfrm>
            </p:grpSpPr>
            <p:sp>
              <p:nvSpPr>
                <p:cNvPr id="16406" name="Freeform 22"/>
                <p:cNvSpPr>
                  <a:spLocks/>
                </p:cNvSpPr>
                <p:nvPr userDrawn="1"/>
              </p:nvSpPr>
              <p:spPr bwMode="auto">
                <a:xfrm>
                  <a:off x="499" y="3587"/>
                  <a:ext cx="157" cy="87"/>
                </a:xfrm>
                <a:custGeom>
                  <a:avLst/>
                  <a:gdLst>
                    <a:gd name="T0" fmla="*/ 0 w 313"/>
                    <a:gd name="T1" fmla="*/ 107 h 175"/>
                    <a:gd name="T2" fmla="*/ 114 w 313"/>
                    <a:gd name="T3" fmla="*/ 10 h 175"/>
                    <a:gd name="T4" fmla="*/ 213 w 313"/>
                    <a:gd name="T5" fmla="*/ 0 h 175"/>
                    <a:gd name="T6" fmla="*/ 292 w 313"/>
                    <a:gd name="T7" fmla="*/ 27 h 175"/>
                    <a:gd name="T8" fmla="*/ 313 w 313"/>
                    <a:gd name="T9" fmla="*/ 91 h 175"/>
                    <a:gd name="T10" fmla="*/ 167 w 313"/>
                    <a:gd name="T11" fmla="*/ 67 h 175"/>
                    <a:gd name="T12" fmla="*/ 74 w 313"/>
                    <a:gd name="T13" fmla="*/ 101 h 175"/>
                    <a:gd name="T14" fmla="*/ 13 w 313"/>
                    <a:gd name="T15" fmla="*/ 175 h 175"/>
                    <a:gd name="T16" fmla="*/ 0 w 313"/>
                    <a:gd name="T17" fmla="*/ 107 h 175"/>
                    <a:gd name="T18" fmla="*/ 0 w 313"/>
                    <a:gd name="T19" fmla="*/ 10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3" h="175">
                      <a:moveTo>
                        <a:pt x="0" y="107"/>
                      </a:moveTo>
                      <a:lnTo>
                        <a:pt x="114" y="10"/>
                      </a:lnTo>
                      <a:lnTo>
                        <a:pt x="213" y="0"/>
                      </a:lnTo>
                      <a:lnTo>
                        <a:pt x="292" y="27"/>
                      </a:lnTo>
                      <a:lnTo>
                        <a:pt x="313" y="91"/>
                      </a:lnTo>
                      <a:lnTo>
                        <a:pt x="167" y="67"/>
                      </a:lnTo>
                      <a:lnTo>
                        <a:pt x="74" y="101"/>
                      </a:lnTo>
                      <a:lnTo>
                        <a:pt x="13" y="175"/>
                      </a:lnTo>
                      <a:lnTo>
                        <a:pt x="0" y="107"/>
                      </a:lnTo>
                      <a:lnTo>
                        <a:pt x="0" y="10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7" name="Freeform 23"/>
                <p:cNvSpPr>
                  <a:spLocks/>
                </p:cNvSpPr>
                <p:nvPr userDrawn="1"/>
              </p:nvSpPr>
              <p:spPr bwMode="auto">
                <a:xfrm>
                  <a:off x="636" y="4137"/>
                  <a:ext cx="115" cy="133"/>
                </a:xfrm>
                <a:custGeom>
                  <a:avLst/>
                  <a:gdLst>
                    <a:gd name="T0" fmla="*/ 0 w 230"/>
                    <a:gd name="T1" fmla="*/ 40 h 266"/>
                    <a:gd name="T2" fmla="*/ 160 w 230"/>
                    <a:gd name="T3" fmla="*/ 266 h 266"/>
                    <a:gd name="T4" fmla="*/ 230 w 230"/>
                    <a:gd name="T5" fmla="*/ 251 h 266"/>
                    <a:gd name="T6" fmla="*/ 223 w 230"/>
                    <a:gd name="T7" fmla="*/ 17 h 266"/>
                    <a:gd name="T8" fmla="*/ 166 w 230"/>
                    <a:gd name="T9" fmla="*/ 0 h 266"/>
                    <a:gd name="T10" fmla="*/ 179 w 230"/>
                    <a:gd name="T11" fmla="*/ 197 h 266"/>
                    <a:gd name="T12" fmla="*/ 71 w 230"/>
                    <a:gd name="T13" fmla="*/ 4 h 266"/>
                    <a:gd name="T14" fmla="*/ 0 w 230"/>
                    <a:gd name="T15" fmla="*/ 40 h 266"/>
                    <a:gd name="T16" fmla="*/ 0 w 230"/>
                    <a:gd name="T17" fmla="*/ 4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66">
                      <a:moveTo>
                        <a:pt x="0" y="40"/>
                      </a:moveTo>
                      <a:lnTo>
                        <a:pt x="160" y="266"/>
                      </a:lnTo>
                      <a:lnTo>
                        <a:pt x="230" y="251"/>
                      </a:lnTo>
                      <a:lnTo>
                        <a:pt x="223" y="17"/>
                      </a:lnTo>
                      <a:lnTo>
                        <a:pt x="166" y="0"/>
                      </a:lnTo>
                      <a:lnTo>
                        <a:pt x="179" y="197"/>
                      </a:lnTo>
                      <a:lnTo>
                        <a:pt x="71" y="4"/>
                      </a:lnTo>
                      <a:lnTo>
                        <a:pt x="0" y="40"/>
                      </a:lnTo>
                      <a:lnTo>
                        <a:pt x="0" y="4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8" name="Freeform 24"/>
                <p:cNvSpPr>
                  <a:spLocks/>
                </p:cNvSpPr>
                <p:nvPr userDrawn="1"/>
              </p:nvSpPr>
              <p:spPr bwMode="auto">
                <a:xfrm>
                  <a:off x="1004" y="3562"/>
                  <a:ext cx="43" cy="117"/>
                </a:xfrm>
                <a:custGeom>
                  <a:avLst/>
                  <a:gdLst>
                    <a:gd name="T0" fmla="*/ 0 w 87"/>
                    <a:gd name="T1" fmla="*/ 19 h 234"/>
                    <a:gd name="T2" fmla="*/ 36 w 87"/>
                    <a:gd name="T3" fmla="*/ 93 h 234"/>
                    <a:gd name="T4" fmla="*/ 44 w 87"/>
                    <a:gd name="T5" fmla="*/ 154 h 234"/>
                    <a:gd name="T6" fmla="*/ 27 w 87"/>
                    <a:gd name="T7" fmla="*/ 234 h 234"/>
                    <a:gd name="T8" fmla="*/ 80 w 87"/>
                    <a:gd name="T9" fmla="*/ 220 h 234"/>
                    <a:gd name="T10" fmla="*/ 87 w 87"/>
                    <a:gd name="T11" fmla="*/ 116 h 234"/>
                    <a:gd name="T12" fmla="*/ 46 w 87"/>
                    <a:gd name="T13" fmla="*/ 0 h 234"/>
                    <a:gd name="T14" fmla="*/ 0 w 87"/>
                    <a:gd name="T15" fmla="*/ 19 h 234"/>
                    <a:gd name="T16" fmla="*/ 0 w 87"/>
                    <a:gd name="T17" fmla="*/ 1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34">
                      <a:moveTo>
                        <a:pt x="0" y="19"/>
                      </a:moveTo>
                      <a:lnTo>
                        <a:pt x="36" y="93"/>
                      </a:lnTo>
                      <a:lnTo>
                        <a:pt x="44" y="154"/>
                      </a:lnTo>
                      <a:lnTo>
                        <a:pt x="27" y="234"/>
                      </a:lnTo>
                      <a:lnTo>
                        <a:pt x="80" y="220"/>
                      </a:lnTo>
                      <a:lnTo>
                        <a:pt x="87" y="116"/>
                      </a:lnTo>
                      <a:lnTo>
                        <a:pt x="46" y="0"/>
                      </a:lnTo>
                      <a:lnTo>
                        <a:pt x="0" y="19"/>
                      </a:lnTo>
                      <a:lnTo>
                        <a:pt x="0" y="1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6409" name="Freeform 25"/>
              <p:cNvSpPr>
                <a:spLocks/>
              </p:cNvSpPr>
              <p:nvPr userDrawn="1"/>
            </p:nvSpPr>
            <p:spPr bwMode="auto">
              <a:xfrm>
                <a:off x="76" y="3732"/>
                <a:ext cx="595" cy="250"/>
              </a:xfrm>
              <a:custGeom>
                <a:avLst/>
                <a:gdLst>
                  <a:gd name="T0" fmla="*/ 100 w 1190"/>
                  <a:gd name="T1" fmla="*/ 0 h 500"/>
                  <a:gd name="T2" fmla="*/ 1190 w 1190"/>
                  <a:gd name="T3" fmla="*/ 490 h 500"/>
                  <a:gd name="T4" fmla="*/ 1076 w 1190"/>
                  <a:gd name="T5" fmla="*/ 500 h 500"/>
                  <a:gd name="T6" fmla="*/ 0 w 1190"/>
                  <a:gd name="T7" fmla="*/ 27 h 500"/>
                  <a:gd name="T8" fmla="*/ 100 w 1190"/>
                  <a:gd name="T9" fmla="*/ 0 h 500"/>
                  <a:gd name="T10" fmla="*/ 100 w 1190"/>
                  <a:gd name="T11" fmla="*/ 0 h 500"/>
                </a:gdLst>
                <a:ahLst/>
                <a:cxnLst>
                  <a:cxn ang="0">
                    <a:pos x="T0" y="T1"/>
                  </a:cxn>
                  <a:cxn ang="0">
                    <a:pos x="T2" y="T3"/>
                  </a:cxn>
                  <a:cxn ang="0">
                    <a:pos x="T4" y="T5"/>
                  </a:cxn>
                  <a:cxn ang="0">
                    <a:pos x="T6" y="T7"/>
                  </a:cxn>
                  <a:cxn ang="0">
                    <a:pos x="T8" y="T9"/>
                  </a:cxn>
                  <a:cxn ang="0">
                    <a:pos x="T10" y="T11"/>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0" name="Freeform 26"/>
              <p:cNvSpPr>
                <a:spLocks/>
              </p:cNvSpPr>
              <p:nvPr userDrawn="1"/>
            </p:nvSpPr>
            <p:spPr bwMode="auto">
              <a:xfrm>
                <a:off x="260" y="3886"/>
                <a:ext cx="244" cy="148"/>
              </a:xfrm>
              <a:custGeom>
                <a:avLst/>
                <a:gdLst>
                  <a:gd name="T0" fmla="*/ 14 w 489"/>
                  <a:gd name="T1" fmla="*/ 34 h 296"/>
                  <a:gd name="T2" fmla="*/ 160 w 489"/>
                  <a:gd name="T3" fmla="*/ 66 h 296"/>
                  <a:gd name="T4" fmla="*/ 324 w 489"/>
                  <a:gd name="T5" fmla="*/ 137 h 296"/>
                  <a:gd name="T6" fmla="*/ 440 w 489"/>
                  <a:gd name="T7" fmla="*/ 243 h 296"/>
                  <a:gd name="T8" fmla="*/ 326 w 489"/>
                  <a:gd name="T9" fmla="*/ 230 h 296"/>
                  <a:gd name="T10" fmla="*/ 139 w 489"/>
                  <a:gd name="T11" fmla="*/ 146 h 296"/>
                  <a:gd name="T12" fmla="*/ 50 w 489"/>
                  <a:gd name="T13" fmla="*/ 80 h 296"/>
                  <a:gd name="T14" fmla="*/ 107 w 489"/>
                  <a:gd name="T15" fmla="*/ 163 h 296"/>
                  <a:gd name="T16" fmla="*/ 272 w 489"/>
                  <a:gd name="T17" fmla="*/ 270 h 296"/>
                  <a:gd name="T18" fmla="*/ 466 w 489"/>
                  <a:gd name="T19" fmla="*/ 296 h 296"/>
                  <a:gd name="T20" fmla="*/ 489 w 489"/>
                  <a:gd name="T21" fmla="*/ 224 h 296"/>
                  <a:gd name="T22" fmla="*/ 394 w 489"/>
                  <a:gd name="T23" fmla="*/ 120 h 296"/>
                  <a:gd name="T24" fmla="*/ 170 w 489"/>
                  <a:gd name="T25" fmla="*/ 17 h 296"/>
                  <a:gd name="T26" fmla="*/ 0 w 489"/>
                  <a:gd name="T27" fmla="*/ 0 h 296"/>
                  <a:gd name="T28" fmla="*/ 14 w 489"/>
                  <a:gd name="T29" fmla="*/ 34 h 296"/>
                  <a:gd name="T30" fmla="*/ 14 w 489"/>
                  <a:gd name="T31" fmla="*/ 34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1" name="Freeform 27"/>
              <p:cNvSpPr>
                <a:spLocks/>
              </p:cNvSpPr>
              <p:nvPr userDrawn="1"/>
            </p:nvSpPr>
            <p:spPr bwMode="auto">
              <a:xfrm>
                <a:off x="565" y="3680"/>
                <a:ext cx="107" cy="238"/>
              </a:xfrm>
              <a:custGeom>
                <a:avLst/>
                <a:gdLst>
                  <a:gd name="T0" fmla="*/ 24 w 213"/>
                  <a:gd name="T1" fmla="*/ 0 h 478"/>
                  <a:gd name="T2" fmla="*/ 91 w 213"/>
                  <a:gd name="T3" fmla="*/ 25 h 478"/>
                  <a:gd name="T4" fmla="*/ 80 w 213"/>
                  <a:gd name="T5" fmla="*/ 192 h 478"/>
                  <a:gd name="T6" fmla="*/ 106 w 213"/>
                  <a:gd name="T7" fmla="*/ 327 h 478"/>
                  <a:gd name="T8" fmla="*/ 213 w 213"/>
                  <a:gd name="T9" fmla="*/ 451 h 478"/>
                  <a:gd name="T10" fmla="*/ 97 w 213"/>
                  <a:gd name="T11" fmla="*/ 478 h 478"/>
                  <a:gd name="T12" fmla="*/ 30 w 213"/>
                  <a:gd name="T13" fmla="*/ 344 h 478"/>
                  <a:gd name="T14" fmla="*/ 0 w 213"/>
                  <a:gd name="T15" fmla="*/ 57 h 478"/>
                  <a:gd name="T16" fmla="*/ 24 w 213"/>
                  <a:gd name="T17" fmla="*/ 0 h 478"/>
                  <a:gd name="T18" fmla="*/ 24 w 213"/>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478">
                    <a:moveTo>
                      <a:pt x="24" y="0"/>
                    </a:moveTo>
                    <a:lnTo>
                      <a:pt x="91" y="25"/>
                    </a:lnTo>
                    <a:lnTo>
                      <a:pt x="80" y="192"/>
                    </a:lnTo>
                    <a:lnTo>
                      <a:pt x="106" y="327"/>
                    </a:lnTo>
                    <a:lnTo>
                      <a:pt x="213" y="451"/>
                    </a:lnTo>
                    <a:lnTo>
                      <a:pt x="97" y="478"/>
                    </a:lnTo>
                    <a:lnTo>
                      <a:pt x="30" y="344"/>
                    </a:lnTo>
                    <a:lnTo>
                      <a:pt x="0" y="57"/>
                    </a:lnTo>
                    <a:lnTo>
                      <a:pt x="24" y="0"/>
                    </a:lnTo>
                    <a:lnTo>
                      <a:pt x="24"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6412" name="Group 28"/>
              <p:cNvGrpSpPr>
                <a:grpSpLocks/>
              </p:cNvGrpSpPr>
              <p:nvPr userDrawn="1"/>
            </p:nvGrpSpPr>
            <p:grpSpPr bwMode="auto">
              <a:xfrm>
                <a:off x="5" y="3490"/>
                <a:ext cx="1124" cy="678"/>
                <a:chOff x="5" y="3490"/>
                <a:chExt cx="1124" cy="678"/>
              </a:xfrm>
            </p:grpSpPr>
            <p:sp>
              <p:nvSpPr>
                <p:cNvPr id="16413" name="Freeform 29"/>
                <p:cNvSpPr>
                  <a:spLocks/>
                </p:cNvSpPr>
                <p:nvPr userDrawn="1"/>
              </p:nvSpPr>
              <p:spPr bwMode="auto">
                <a:xfrm>
                  <a:off x="669" y="4048"/>
                  <a:ext cx="75" cy="87"/>
                </a:xfrm>
                <a:custGeom>
                  <a:avLst/>
                  <a:gdLst>
                    <a:gd name="T0" fmla="*/ 110 w 150"/>
                    <a:gd name="T1" fmla="*/ 0 h 173"/>
                    <a:gd name="T2" fmla="*/ 40 w 150"/>
                    <a:gd name="T3" fmla="*/ 66 h 173"/>
                    <a:gd name="T4" fmla="*/ 0 w 150"/>
                    <a:gd name="T5" fmla="*/ 173 h 173"/>
                    <a:gd name="T6" fmla="*/ 80 w 150"/>
                    <a:gd name="T7" fmla="*/ 160 h 173"/>
                    <a:gd name="T8" fmla="*/ 103 w 150"/>
                    <a:gd name="T9" fmla="*/ 84 h 173"/>
                    <a:gd name="T10" fmla="*/ 150 w 150"/>
                    <a:gd name="T11" fmla="*/ 27 h 173"/>
                    <a:gd name="T12" fmla="*/ 110 w 150"/>
                    <a:gd name="T13" fmla="*/ 0 h 173"/>
                    <a:gd name="T14" fmla="*/ 110 w 150"/>
                    <a:gd name="T15" fmla="*/ 0 h 1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4" name="Freeform 30"/>
                <p:cNvSpPr>
                  <a:spLocks/>
                </p:cNvSpPr>
                <p:nvPr userDrawn="1"/>
              </p:nvSpPr>
              <p:spPr bwMode="auto">
                <a:xfrm>
                  <a:off x="5" y="3728"/>
                  <a:ext cx="842" cy="440"/>
                </a:xfrm>
                <a:custGeom>
                  <a:avLst/>
                  <a:gdLst>
                    <a:gd name="T0" fmla="*/ 156 w 1684"/>
                    <a:gd name="T1" fmla="*/ 0 h 880"/>
                    <a:gd name="T2" fmla="*/ 63 w 1684"/>
                    <a:gd name="T3" fmla="*/ 52 h 880"/>
                    <a:gd name="T4" fmla="*/ 0 w 1684"/>
                    <a:gd name="T5" fmla="*/ 208 h 880"/>
                    <a:gd name="T6" fmla="*/ 67 w 1684"/>
                    <a:gd name="T7" fmla="*/ 358 h 880"/>
                    <a:gd name="T8" fmla="*/ 1182 w 1684"/>
                    <a:gd name="T9" fmla="*/ 867 h 880"/>
                    <a:gd name="T10" fmla="*/ 1422 w 1684"/>
                    <a:gd name="T11" fmla="*/ 835 h 880"/>
                    <a:gd name="T12" fmla="*/ 1616 w 1684"/>
                    <a:gd name="T13" fmla="*/ 880 h 880"/>
                    <a:gd name="T14" fmla="*/ 1684 w 1684"/>
                    <a:gd name="T15" fmla="*/ 808 h 880"/>
                    <a:gd name="T16" fmla="*/ 1502 w 1684"/>
                    <a:gd name="T17" fmla="*/ 664 h 880"/>
                    <a:gd name="T18" fmla="*/ 1428 w 1684"/>
                    <a:gd name="T19" fmla="*/ 512 h 880"/>
                    <a:gd name="T20" fmla="*/ 1369 w 1684"/>
                    <a:gd name="T21" fmla="*/ 527 h 880"/>
                    <a:gd name="T22" fmla="*/ 1439 w 1684"/>
                    <a:gd name="T23" fmla="*/ 664 h 880"/>
                    <a:gd name="T24" fmla="*/ 1578 w 1684"/>
                    <a:gd name="T25" fmla="*/ 810 h 880"/>
                    <a:gd name="T26" fmla="*/ 1413 w 1684"/>
                    <a:gd name="T27" fmla="*/ 787 h 880"/>
                    <a:gd name="T28" fmla="*/ 1219 w 1684"/>
                    <a:gd name="T29" fmla="*/ 814 h 880"/>
                    <a:gd name="T30" fmla="*/ 1255 w 1684"/>
                    <a:gd name="T31" fmla="*/ 650 h 880"/>
                    <a:gd name="T32" fmla="*/ 1338 w 1684"/>
                    <a:gd name="T33" fmla="*/ 538 h 880"/>
                    <a:gd name="T34" fmla="*/ 1241 w 1684"/>
                    <a:gd name="T35" fmla="*/ 552 h 880"/>
                    <a:gd name="T36" fmla="*/ 1165 w 1684"/>
                    <a:gd name="T37" fmla="*/ 658 h 880"/>
                    <a:gd name="T38" fmla="*/ 1139 w 1684"/>
                    <a:gd name="T39" fmla="*/ 791 h 880"/>
                    <a:gd name="T40" fmla="*/ 107 w 1684"/>
                    <a:gd name="T41" fmla="*/ 310 h 880"/>
                    <a:gd name="T42" fmla="*/ 80 w 1684"/>
                    <a:gd name="T43" fmla="*/ 215 h 880"/>
                    <a:gd name="T44" fmla="*/ 103 w 1684"/>
                    <a:gd name="T45" fmla="*/ 95 h 880"/>
                    <a:gd name="T46" fmla="*/ 217 w 1684"/>
                    <a:gd name="T47" fmla="*/ 0 h 880"/>
                    <a:gd name="T48" fmla="*/ 156 w 1684"/>
                    <a:gd name="T49" fmla="*/ 0 h 880"/>
                    <a:gd name="T50" fmla="*/ 156 w 1684"/>
                    <a:gd name="T51" fmla="*/ 0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5" name="Freeform 31"/>
                <p:cNvSpPr>
                  <a:spLocks/>
                </p:cNvSpPr>
                <p:nvPr userDrawn="1"/>
              </p:nvSpPr>
              <p:spPr bwMode="auto">
                <a:xfrm>
                  <a:off x="106" y="3770"/>
                  <a:ext cx="80" cy="167"/>
                </a:xfrm>
                <a:custGeom>
                  <a:avLst/>
                  <a:gdLst>
                    <a:gd name="T0" fmla="*/ 116 w 160"/>
                    <a:gd name="T1" fmla="*/ 0 h 335"/>
                    <a:gd name="T2" fmla="*/ 19 w 160"/>
                    <a:gd name="T3" fmla="*/ 106 h 335"/>
                    <a:gd name="T4" fmla="*/ 0 w 160"/>
                    <a:gd name="T5" fmla="*/ 230 h 335"/>
                    <a:gd name="T6" fmla="*/ 33 w 160"/>
                    <a:gd name="T7" fmla="*/ 314 h 335"/>
                    <a:gd name="T8" fmla="*/ 94 w 160"/>
                    <a:gd name="T9" fmla="*/ 335 h 335"/>
                    <a:gd name="T10" fmla="*/ 76 w 160"/>
                    <a:gd name="T11" fmla="*/ 154 h 335"/>
                    <a:gd name="T12" fmla="*/ 160 w 160"/>
                    <a:gd name="T13" fmla="*/ 17 h 335"/>
                    <a:gd name="T14" fmla="*/ 116 w 160"/>
                    <a:gd name="T15" fmla="*/ 0 h 335"/>
                    <a:gd name="T16" fmla="*/ 116 w 160"/>
                    <a:gd name="T17"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6" name="Freeform 32"/>
                <p:cNvSpPr>
                  <a:spLocks/>
                </p:cNvSpPr>
                <p:nvPr userDrawn="1"/>
              </p:nvSpPr>
              <p:spPr bwMode="auto">
                <a:xfrm>
                  <a:off x="449" y="3490"/>
                  <a:ext cx="322" cy="594"/>
                </a:xfrm>
                <a:custGeom>
                  <a:avLst/>
                  <a:gdLst>
                    <a:gd name="T0" fmla="*/ 218 w 642"/>
                    <a:gd name="T1" fmla="*/ 896 h 1188"/>
                    <a:gd name="T2" fmla="*/ 0 w 642"/>
                    <a:gd name="T3" fmla="*/ 124 h 1188"/>
                    <a:gd name="T4" fmla="*/ 81 w 642"/>
                    <a:gd name="T5" fmla="*/ 38 h 1188"/>
                    <a:gd name="T6" fmla="*/ 258 w 642"/>
                    <a:gd name="T7" fmla="*/ 0 h 1188"/>
                    <a:gd name="T8" fmla="*/ 399 w 642"/>
                    <a:gd name="T9" fmla="*/ 57 h 1188"/>
                    <a:gd name="T10" fmla="*/ 642 w 642"/>
                    <a:gd name="T11" fmla="*/ 1188 h 1188"/>
                    <a:gd name="T12" fmla="*/ 555 w 642"/>
                    <a:gd name="T13" fmla="*/ 1091 h 1188"/>
                    <a:gd name="T14" fmla="*/ 355 w 642"/>
                    <a:gd name="T15" fmla="*/ 97 h 1188"/>
                    <a:gd name="T16" fmla="*/ 226 w 642"/>
                    <a:gd name="T17" fmla="*/ 61 h 1188"/>
                    <a:gd name="T18" fmla="*/ 119 w 642"/>
                    <a:gd name="T19" fmla="*/ 74 h 1188"/>
                    <a:gd name="T20" fmla="*/ 76 w 642"/>
                    <a:gd name="T21" fmla="*/ 141 h 1188"/>
                    <a:gd name="T22" fmla="*/ 306 w 642"/>
                    <a:gd name="T23" fmla="*/ 924 h 1188"/>
                    <a:gd name="T24" fmla="*/ 218 w 642"/>
                    <a:gd name="T25" fmla="*/ 896 h 1188"/>
                    <a:gd name="T26" fmla="*/ 218 w 642"/>
                    <a:gd name="T27" fmla="*/ 896 h 1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1188">
                      <a:moveTo>
                        <a:pt x="218" y="896"/>
                      </a:moveTo>
                      <a:lnTo>
                        <a:pt x="0" y="124"/>
                      </a:lnTo>
                      <a:lnTo>
                        <a:pt x="81" y="38"/>
                      </a:lnTo>
                      <a:lnTo>
                        <a:pt x="258" y="0"/>
                      </a:lnTo>
                      <a:lnTo>
                        <a:pt x="399" y="57"/>
                      </a:lnTo>
                      <a:lnTo>
                        <a:pt x="642" y="1188"/>
                      </a:lnTo>
                      <a:lnTo>
                        <a:pt x="555" y="1091"/>
                      </a:lnTo>
                      <a:lnTo>
                        <a:pt x="355" y="97"/>
                      </a:lnTo>
                      <a:lnTo>
                        <a:pt x="226" y="61"/>
                      </a:lnTo>
                      <a:lnTo>
                        <a:pt x="119" y="74"/>
                      </a:lnTo>
                      <a:lnTo>
                        <a:pt x="76" y="141"/>
                      </a:lnTo>
                      <a:lnTo>
                        <a:pt x="306" y="924"/>
                      </a:lnTo>
                      <a:lnTo>
                        <a:pt x="218" y="896"/>
                      </a:lnTo>
                      <a:lnTo>
                        <a:pt x="218" y="89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7" name="Freeform 33"/>
                <p:cNvSpPr>
                  <a:spLocks/>
                </p:cNvSpPr>
                <p:nvPr userDrawn="1"/>
              </p:nvSpPr>
              <p:spPr bwMode="auto">
                <a:xfrm>
                  <a:off x="578" y="3650"/>
                  <a:ext cx="96" cy="252"/>
                </a:xfrm>
                <a:custGeom>
                  <a:avLst/>
                  <a:gdLst>
                    <a:gd name="T0" fmla="*/ 0 w 192"/>
                    <a:gd name="T1" fmla="*/ 27 h 504"/>
                    <a:gd name="T2" fmla="*/ 76 w 192"/>
                    <a:gd name="T3" fmla="*/ 194 h 504"/>
                    <a:gd name="T4" fmla="*/ 113 w 192"/>
                    <a:gd name="T5" fmla="*/ 318 h 504"/>
                    <a:gd name="T6" fmla="*/ 116 w 192"/>
                    <a:gd name="T7" fmla="*/ 504 h 504"/>
                    <a:gd name="T8" fmla="*/ 192 w 192"/>
                    <a:gd name="T9" fmla="*/ 504 h 504"/>
                    <a:gd name="T10" fmla="*/ 187 w 192"/>
                    <a:gd name="T11" fmla="*/ 360 h 504"/>
                    <a:gd name="T12" fmla="*/ 162 w 192"/>
                    <a:gd name="T13" fmla="*/ 208 h 504"/>
                    <a:gd name="T14" fmla="*/ 99 w 192"/>
                    <a:gd name="T15" fmla="*/ 59 h 504"/>
                    <a:gd name="T16" fmla="*/ 63 w 192"/>
                    <a:gd name="T17" fmla="*/ 0 h 504"/>
                    <a:gd name="T18" fmla="*/ 0 w 192"/>
                    <a:gd name="T19" fmla="*/ 27 h 504"/>
                    <a:gd name="T20" fmla="*/ 0 w 192"/>
                    <a:gd name="T21" fmla="*/ 27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504">
                      <a:moveTo>
                        <a:pt x="0" y="27"/>
                      </a:moveTo>
                      <a:lnTo>
                        <a:pt x="76" y="194"/>
                      </a:lnTo>
                      <a:lnTo>
                        <a:pt x="113" y="318"/>
                      </a:lnTo>
                      <a:lnTo>
                        <a:pt x="116" y="504"/>
                      </a:lnTo>
                      <a:lnTo>
                        <a:pt x="192" y="504"/>
                      </a:lnTo>
                      <a:lnTo>
                        <a:pt x="187" y="360"/>
                      </a:lnTo>
                      <a:lnTo>
                        <a:pt x="162" y="208"/>
                      </a:lnTo>
                      <a:lnTo>
                        <a:pt x="99" y="59"/>
                      </a:lnTo>
                      <a:lnTo>
                        <a:pt x="63" y="0"/>
                      </a:lnTo>
                      <a:lnTo>
                        <a:pt x="0" y="27"/>
                      </a:lnTo>
                      <a:lnTo>
                        <a:pt x="0" y="2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8" name="Freeform 34"/>
                <p:cNvSpPr>
                  <a:spLocks/>
                </p:cNvSpPr>
                <p:nvPr userDrawn="1"/>
              </p:nvSpPr>
              <p:spPr bwMode="auto">
                <a:xfrm>
                  <a:off x="328" y="3630"/>
                  <a:ext cx="195" cy="135"/>
                </a:xfrm>
                <a:custGeom>
                  <a:avLst/>
                  <a:gdLst>
                    <a:gd name="T0" fmla="*/ 297 w 390"/>
                    <a:gd name="T1" fmla="*/ 0 h 269"/>
                    <a:gd name="T2" fmla="*/ 257 w 390"/>
                    <a:gd name="T3" fmla="*/ 17 h 269"/>
                    <a:gd name="T4" fmla="*/ 253 w 390"/>
                    <a:gd name="T5" fmla="*/ 66 h 269"/>
                    <a:gd name="T6" fmla="*/ 0 w 390"/>
                    <a:gd name="T7" fmla="*/ 169 h 269"/>
                    <a:gd name="T8" fmla="*/ 0 w 390"/>
                    <a:gd name="T9" fmla="*/ 222 h 269"/>
                    <a:gd name="T10" fmla="*/ 284 w 390"/>
                    <a:gd name="T11" fmla="*/ 226 h 269"/>
                    <a:gd name="T12" fmla="*/ 320 w 390"/>
                    <a:gd name="T13" fmla="*/ 269 h 269"/>
                    <a:gd name="T14" fmla="*/ 390 w 390"/>
                    <a:gd name="T15" fmla="*/ 266 h 269"/>
                    <a:gd name="T16" fmla="*/ 383 w 390"/>
                    <a:gd name="T17" fmla="*/ 190 h 269"/>
                    <a:gd name="T18" fmla="*/ 116 w 390"/>
                    <a:gd name="T19" fmla="*/ 176 h 269"/>
                    <a:gd name="T20" fmla="*/ 333 w 390"/>
                    <a:gd name="T21" fmla="*/ 89 h 269"/>
                    <a:gd name="T22" fmla="*/ 297 w 390"/>
                    <a:gd name="T23" fmla="*/ 0 h 269"/>
                    <a:gd name="T24" fmla="*/ 297 w 390"/>
                    <a:gd name="T25"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0" h="269">
                      <a:moveTo>
                        <a:pt x="297" y="0"/>
                      </a:moveTo>
                      <a:lnTo>
                        <a:pt x="257" y="17"/>
                      </a:lnTo>
                      <a:lnTo>
                        <a:pt x="253" y="66"/>
                      </a:lnTo>
                      <a:lnTo>
                        <a:pt x="0" y="169"/>
                      </a:lnTo>
                      <a:lnTo>
                        <a:pt x="0" y="222"/>
                      </a:lnTo>
                      <a:lnTo>
                        <a:pt x="284" y="226"/>
                      </a:lnTo>
                      <a:lnTo>
                        <a:pt x="320" y="269"/>
                      </a:lnTo>
                      <a:lnTo>
                        <a:pt x="390" y="266"/>
                      </a:lnTo>
                      <a:lnTo>
                        <a:pt x="383" y="190"/>
                      </a:lnTo>
                      <a:lnTo>
                        <a:pt x="116" y="176"/>
                      </a:lnTo>
                      <a:lnTo>
                        <a:pt x="333" y="89"/>
                      </a:lnTo>
                      <a:lnTo>
                        <a:pt x="297" y="0"/>
                      </a:lnTo>
                      <a:lnTo>
                        <a:pt x="297"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9" name="Freeform 35"/>
                <p:cNvSpPr>
                  <a:spLocks/>
                </p:cNvSpPr>
                <p:nvPr userDrawn="1"/>
              </p:nvSpPr>
              <p:spPr bwMode="auto">
                <a:xfrm>
                  <a:off x="658" y="3538"/>
                  <a:ext cx="471" cy="212"/>
                </a:xfrm>
                <a:custGeom>
                  <a:avLst/>
                  <a:gdLst>
                    <a:gd name="T0" fmla="*/ 0 w 941"/>
                    <a:gd name="T1" fmla="*/ 131 h 424"/>
                    <a:gd name="T2" fmla="*/ 863 w 941"/>
                    <a:gd name="T3" fmla="*/ 0 h 424"/>
                    <a:gd name="T4" fmla="*/ 926 w 941"/>
                    <a:gd name="T5" fmla="*/ 78 h 424"/>
                    <a:gd name="T6" fmla="*/ 941 w 941"/>
                    <a:gd name="T7" fmla="*/ 181 h 424"/>
                    <a:gd name="T8" fmla="*/ 903 w 941"/>
                    <a:gd name="T9" fmla="*/ 282 h 424"/>
                    <a:gd name="T10" fmla="*/ 57 w 941"/>
                    <a:gd name="T11" fmla="*/ 424 h 424"/>
                    <a:gd name="T12" fmla="*/ 53 w 941"/>
                    <a:gd name="T13" fmla="*/ 384 h 424"/>
                    <a:gd name="T14" fmla="*/ 863 w 941"/>
                    <a:gd name="T15" fmla="*/ 242 h 424"/>
                    <a:gd name="T16" fmla="*/ 893 w 941"/>
                    <a:gd name="T17" fmla="*/ 145 h 424"/>
                    <a:gd name="T18" fmla="*/ 840 w 941"/>
                    <a:gd name="T19" fmla="*/ 57 h 424"/>
                    <a:gd name="T20" fmla="*/ 0 w 941"/>
                    <a:gd name="T21" fmla="*/ 185 h 424"/>
                    <a:gd name="T22" fmla="*/ 0 w 941"/>
                    <a:gd name="T23" fmla="*/ 131 h 424"/>
                    <a:gd name="T24" fmla="*/ 0 w 941"/>
                    <a:gd name="T25" fmla="*/ 131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1" h="424">
                      <a:moveTo>
                        <a:pt x="0" y="131"/>
                      </a:moveTo>
                      <a:lnTo>
                        <a:pt x="863" y="0"/>
                      </a:lnTo>
                      <a:lnTo>
                        <a:pt x="926" y="78"/>
                      </a:lnTo>
                      <a:lnTo>
                        <a:pt x="941" y="181"/>
                      </a:lnTo>
                      <a:lnTo>
                        <a:pt x="903" y="282"/>
                      </a:lnTo>
                      <a:lnTo>
                        <a:pt x="57" y="424"/>
                      </a:lnTo>
                      <a:lnTo>
                        <a:pt x="53" y="384"/>
                      </a:lnTo>
                      <a:lnTo>
                        <a:pt x="863" y="242"/>
                      </a:lnTo>
                      <a:lnTo>
                        <a:pt x="893" y="145"/>
                      </a:lnTo>
                      <a:lnTo>
                        <a:pt x="840" y="57"/>
                      </a:lnTo>
                      <a:lnTo>
                        <a:pt x="0" y="185"/>
                      </a:lnTo>
                      <a:lnTo>
                        <a:pt x="0" y="131"/>
                      </a:lnTo>
                      <a:lnTo>
                        <a:pt x="0" y="13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20" name="Freeform 36"/>
                <p:cNvSpPr>
                  <a:spLocks/>
                </p:cNvSpPr>
                <p:nvPr userDrawn="1"/>
              </p:nvSpPr>
              <p:spPr bwMode="auto">
                <a:xfrm>
                  <a:off x="717" y="3606"/>
                  <a:ext cx="245" cy="86"/>
                </a:xfrm>
                <a:custGeom>
                  <a:avLst/>
                  <a:gdLst>
                    <a:gd name="T0" fmla="*/ 0 w 488"/>
                    <a:gd name="T1" fmla="*/ 126 h 173"/>
                    <a:gd name="T2" fmla="*/ 66 w 488"/>
                    <a:gd name="T3" fmla="*/ 173 h 173"/>
                    <a:gd name="T4" fmla="*/ 222 w 488"/>
                    <a:gd name="T5" fmla="*/ 166 h 173"/>
                    <a:gd name="T6" fmla="*/ 418 w 488"/>
                    <a:gd name="T7" fmla="*/ 116 h 173"/>
                    <a:gd name="T8" fmla="*/ 488 w 488"/>
                    <a:gd name="T9" fmla="*/ 42 h 173"/>
                    <a:gd name="T10" fmla="*/ 443 w 488"/>
                    <a:gd name="T11" fmla="*/ 2 h 173"/>
                    <a:gd name="T12" fmla="*/ 253 w 488"/>
                    <a:gd name="T13" fmla="*/ 0 h 173"/>
                    <a:gd name="T14" fmla="*/ 110 w 488"/>
                    <a:gd name="T15" fmla="*/ 12 h 173"/>
                    <a:gd name="T16" fmla="*/ 15 w 488"/>
                    <a:gd name="T17" fmla="*/ 76 h 173"/>
                    <a:gd name="T18" fmla="*/ 112 w 488"/>
                    <a:gd name="T19" fmla="*/ 95 h 173"/>
                    <a:gd name="T20" fmla="*/ 275 w 488"/>
                    <a:gd name="T21" fmla="*/ 53 h 173"/>
                    <a:gd name="T22" fmla="*/ 416 w 488"/>
                    <a:gd name="T23" fmla="*/ 53 h 173"/>
                    <a:gd name="T24" fmla="*/ 268 w 488"/>
                    <a:gd name="T25" fmla="*/ 110 h 173"/>
                    <a:gd name="T26" fmla="*/ 142 w 488"/>
                    <a:gd name="T27" fmla="*/ 126 h 173"/>
                    <a:gd name="T28" fmla="*/ 0 w 488"/>
                    <a:gd name="T29" fmla="*/ 126 h 173"/>
                    <a:gd name="T30" fmla="*/ 0 w 488"/>
                    <a:gd name="T31" fmla="*/ 12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8" h="173">
                      <a:moveTo>
                        <a:pt x="0" y="126"/>
                      </a:moveTo>
                      <a:lnTo>
                        <a:pt x="66" y="173"/>
                      </a:lnTo>
                      <a:lnTo>
                        <a:pt x="222" y="166"/>
                      </a:lnTo>
                      <a:lnTo>
                        <a:pt x="418" y="116"/>
                      </a:lnTo>
                      <a:lnTo>
                        <a:pt x="488" y="42"/>
                      </a:lnTo>
                      <a:lnTo>
                        <a:pt x="443" y="2"/>
                      </a:lnTo>
                      <a:lnTo>
                        <a:pt x="253" y="0"/>
                      </a:lnTo>
                      <a:lnTo>
                        <a:pt x="110" y="12"/>
                      </a:lnTo>
                      <a:lnTo>
                        <a:pt x="15" y="76"/>
                      </a:lnTo>
                      <a:lnTo>
                        <a:pt x="112" y="95"/>
                      </a:lnTo>
                      <a:lnTo>
                        <a:pt x="275" y="53"/>
                      </a:lnTo>
                      <a:lnTo>
                        <a:pt x="416" y="53"/>
                      </a:lnTo>
                      <a:lnTo>
                        <a:pt x="268" y="110"/>
                      </a:lnTo>
                      <a:lnTo>
                        <a:pt x="142" y="126"/>
                      </a:lnTo>
                      <a:lnTo>
                        <a:pt x="0" y="126"/>
                      </a:lnTo>
                      <a:lnTo>
                        <a:pt x="0" y="12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grpSp>
        <p:nvGrpSpPr>
          <p:cNvPr id="16421" name="Group 37"/>
          <p:cNvGrpSpPr>
            <a:grpSpLocks/>
          </p:cNvGrpSpPr>
          <p:nvPr/>
        </p:nvGrpSpPr>
        <p:grpSpPr bwMode="auto">
          <a:xfrm>
            <a:off x="8680450" y="2116138"/>
            <a:ext cx="385763" cy="4308475"/>
            <a:chOff x="5468" y="1333"/>
            <a:chExt cx="243" cy="2714"/>
          </a:xfrm>
        </p:grpSpPr>
        <p:sp>
          <p:nvSpPr>
            <p:cNvPr id="16422" name="Freeform 38"/>
            <p:cNvSpPr>
              <a:spLocks/>
            </p:cNvSpPr>
            <p:nvPr userDrawn="1"/>
          </p:nvSpPr>
          <p:spPr bwMode="auto">
            <a:xfrm flipH="1">
              <a:off x="5468" y="2620"/>
              <a:ext cx="205" cy="1427"/>
            </a:xfrm>
            <a:custGeom>
              <a:avLst/>
              <a:gdLst>
                <a:gd name="T0" fmla="*/ 692 w 772"/>
                <a:gd name="T1" fmla="*/ 3156 h 3266"/>
                <a:gd name="T2" fmla="*/ 380 w 772"/>
                <a:gd name="T3" fmla="*/ 2945 h 3266"/>
                <a:gd name="T4" fmla="*/ 319 w 772"/>
                <a:gd name="T5" fmla="*/ 2783 h 3266"/>
                <a:gd name="T6" fmla="*/ 371 w 772"/>
                <a:gd name="T7" fmla="*/ 2542 h 3266"/>
                <a:gd name="T8" fmla="*/ 591 w 772"/>
                <a:gd name="T9" fmla="*/ 2251 h 3266"/>
                <a:gd name="T10" fmla="*/ 641 w 772"/>
                <a:gd name="T11" fmla="*/ 2070 h 3266"/>
                <a:gd name="T12" fmla="*/ 591 w 772"/>
                <a:gd name="T13" fmla="*/ 1948 h 3266"/>
                <a:gd name="T14" fmla="*/ 401 w 772"/>
                <a:gd name="T15" fmla="*/ 1859 h 3266"/>
                <a:gd name="T16" fmla="*/ 361 w 772"/>
                <a:gd name="T17" fmla="*/ 1747 h 3266"/>
                <a:gd name="T18" fmla="*/ 430 w 772"/>
                <a:gd name="T19" fmla="*/ 1587 h 3266"/>
                <a:gd name="T20" fmla="*/ 741 w 772"/>
                <a:gd name="T21" fmla="*/ 1156 h 3266"/>
                <a:gd name="T22" fmla="*/ 772 w 772"/>
                <a:gd name="T23" fmla="*/ 945 h 3266"/>
                <a:gd name="T24" fmla="*/ 692 w 772"/>
                <a:gd name="T25" fmla="*/ 713 h 3266"/>
                <a:gd name="T26" fmla="*/ 430 w 772"/>
                <a:gd name="T27" fmla="*/ 603 h 3266"/>
                <a:gd name="T28" fmla="*/ 200 w 772"/>
                <a:gd name="T29" fmla="*/ 422 h 3266"/>
                <a:gd name="T30" fmla="*/ 0 w 772"/>
                <a:gd name="T31" fmla="*/ 0 h 3266"/>
                <a:gd name="T32" fmla="*/ 29 w 772"/>
                <a:gd name="T33" fmla="*/ 382 h 3266"/>
                <a:gd name="T34" fmla="*/ 179 w 772"/>
                <a:gd name="T35" fmla="*/ 612 h 3266"/>
                <a:gd name="T36" fmla="*/ 380 w 772"/>
                <a:gd name="T37" fmla="*/ 753 h 3266"/>
                <a:gd name="T38" fmla="*/ 601 w 772"/>
                <a:gd name="T39" fmla="*/ 833 h 3266"/>
                <a:gd name="T40" fmla="*/ 612 w 772"/>
                <a:gd name="T41" fmla="*/ 1044 h 3266"/>
                <a:gd name="T42" fmla="*/ 500 w 772"/>
                <a:gd name="T43" fmla="*/ 1266 h 3266"/>
                <a:gd name="T44" fmla="*/ 240 w 772"/>
                <a:gd name="T45" fmla="*/ 1658 h 3266"/>
                <a:gd name="T46" fmla="*/ 230 w 772"/>
                <a:gd name="T47" fmla="*/ 1909 h 3266"/>
                <a:gd name="T48" fmla="*/ 471 w 772"/>
                <a:gd name="T49" fmla="*/ 2049 h 3266"/>
                <a:gd name="T50" fmla="*/ 460 w 772"/>
                <a:gd name="T51" fmla="*/ 2180 h 3266"/>
                <a:gd name="T52" fmla="*/ 249 w 772"/>
                <a:gd name="T53" fmla="*/ 2452 h 3266"/>
                <a:gd name="T54" fmla="*/ 160 w 772"/>
                <a:gd name="T55" fmla="*/ 2713 h 3266"/>
                <a:gd name="T56" fmla="*/ 240 w 772"/>
                <a:gd name="T57" fmla="*/ 2994 h 3266"/>
                <a:gd name="T58" fmla="*/ 430 w 772"/>
                <a:gd name="T59" fmla="*/ 3144 h 3266"/>
                <a:gd name="T60" fmla="*/ 671 w 772"/>
                <a:gd name="T61" fmla="*/ 3266 h 3266"/>
                <a:gd name="T62" fmla="*/ 692 w 772"/>
                <a:gd name="T63" fmla="*/ 3156 h 3266"/>
                <a:gd name="T64" fmla="*/ 692 w 772"/>
                <a:gd name="T65" fmla="*/ 3156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23" name="Freeform 39"/>
            <p:cNvSpPr>
              <a:spLocks/>
            </p:cNvSpPr>
            <p:nvPr userDrawn="1"/>
          </p:nvSpPr>
          <p:spPr bwMode="auto">
            <a:xfrm flipH="1">
              <a:off x="5506" y="1333"/>
              <a:ext cx="205" cy="1633"/>
            </a:xfrm>
            <a:custGeom>
              <a:avLst/>
              <a:gdLst>
                <a:gd name="T0" fmla="*/ 692 w 772"/>
                <a:gd name="T1" fmla="*/ 3156 h 3266"/>
                <a:gd name="T2" fmla="*/ 380 w 772"/>
                <a:gd name="T3" fmla="*/ 2945 h 3266"/>
                <a:gd name="T4" fmla="*/ 319 w 772"/>
                <a:gd name="T5" fmla="*/ 2783 h 3266"/>
                <a:gd name="T6" fmla="*/ 371 w 772"/>
                <a:gd name="T7" fmla="*/ 2542 h 3266"/>
                <a:gd name="T8" fmla="*/ 591 w 772"/>
                <a:gd name="T9" fmla="*/ 2251 h 3266"/>
                <a:gd name="T10" fmla="*/ 641 w 772"/>
                <a:gd name="T11" fmla="*/ 2070 h 3266"/>
                <a:gd name="T12" fmla="*/ 591 w 772"/>
                <a:gd name="T13" fmla="*/ 1948 h 3266"/>
                <a:gd name="T14" fmla="*/ 401 w 772"/>
                <a:gd name="T15" fmla="*/ 1859 h 3266"/>
                <a:gd name="T16" fmla="*/ 361 w 772"/>
                <a:gd name="T17" fmla="*/ 1747 h 3266"/>
                <a:gd name="T18" fmla="*/ 430 w 772"/>
                <a:gd name="T19" fmla="*/ 1587 h 3266"/>
                <a:gd name="T20" fmla="*/ 741 w 772"/>
                <a:gd name="T21" fmla="*/ 1156 h 3266"/>
                <a:gd name="T22" fmla="*/ 772 w 772"/>
                <a:gd name="T23" fmla="*/ 945 h 3266"/>
                <a:gd name="T24" fmla="*/ 692 w 772"/>
                <a:gd name="T25" fmla="*/ 713 h 3266"/>
                <a:gd name="T26" fmla="*/ 430 w 772"/>
                <a:gd name="T27" fmla="*/ 603 h 3266"/>
                <a:gd name="T28" fmla="*/ 200 w 772"/>
                <a:gd name="T29" fmla="*/ 422 h 3266"/>
                <a:gd name="T30" fmla="*/ 0 w 772"/>
                <a:gd name="T31" fmla="*/ 0 h 3266"/>
                <a:gd name="T32" fmla="*/ 29 w 772"/>
                <a:gd name="T33" fmla="*/ 382 h 3266"/>
                <a:gd name="T34" fmla="*/ 179 w 772"/>
                <a:gd name="T35" fmla="*/ 612 h 3266"/>
                <a:gd name="T36" fmla="*/ 380 w 772"/>
                <a:gd name="T37" fmla="*/ 753 h 3266"/>
                <a:gd name="T38" fmla="*/ 601 w 772"/>
                <a:gd name="T39" fmla="*/ 833 h 3266"/>
                <a:gd name="T40" fmla="*/ 612 w 772"/>
                <a:gd name="T41" fmla="*/ 1044 h 3266"/>
                <a:gd name="T42" fmla="*/ 500 w 772"/>
                <a:gd name="T43" fmla="*/ 1266 h 3266"/>
                <a:gd name="T44" fmla="*/ 240 w 772"/>
                <a:gd name="T45" fmla="*/ 1658 h 3266"/>
                <a:gd name="T46" fmla="*/ 230 w 772"/>
                <a:gd name="T47" fmla="*/ 1909 h 3266"/>
                <a:gd name="T48" fmla="*/ 471 w 772"/>
                <a:gd name="T49" fmla="*/ 2049 h 3266"/>
                <a:gd name="T50" fmla="*/ 460 w 772"/>
                <a:gd name="T51" fmla="*/ 2180 h 3266"/>
                <a:gd name="T52" fmla="*/ 249 w 772"/>
                <a:gd name="T53" fmla="*/ 2452 h 3266"/>
                <a:gd name="T54" fmla="*/ 160 w 772"/>
                <a:gd name="T55" fmla="*/ 2713 h 3266"/>
                <a:gd name="T56" fmla="*/ 240 w 772"/>
                <a:gd name="T57" fmla="*/ 2994 h 3266"/>
                <a:gd name="T58" fmla="*/ 430 w 772"/>
                <a:gd name="T59" fmla="*/ 3144 h 3266"/>
                <a:gd name="T60" fmla="*/ 671 w 772"/>
                <a:gd name="T61" fmla="*/ 3266 h 3266"/>
                <a:gd name="T62" fmla="*/ 692 w 772"/>
                <a:gd name="T63" fmla="*/ 3156 h 3266"/>
                <a:gd name="T64" fmla="*/ 692 w 772"/>
                <a:gd name="T65" fmla="*/ 3156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6437" name="Group 53"/>
          <p:cNvGrpSpPr>
            <a:grpSpLocks/>
          </p:cNvGrpSpPr>
          <p:nvPr userDrawn="1"/>
        </p:nvGrpSpPr>
        <p:grpSpPr bwMode="auto">
          <a:xfrm>
            <a:off x="8153400" y="90488"/>
            <a:ext cx="1343025" cy="1662112"/>
            <a:chOff x="4609" y="57"/>
            <a:chExt cx="1373" cy="1204"/>
          </a:xfrm>
        </p:grpSpPr>
        <p:sp>
          <p:nvSpPr>
            <p:cNvPr id="16386" name="Freeform 2"/>
            <p:cNvSpPr>
              <a:spLocks/>
            </p:cNvSpPr>
            <p:nvPr/>
          </p:nvSpPr>
          <p:spPr bwMode="auto">
            <a:xfrm rot="-3172564">
              <a:off x="4900" y="-10"/>
              <a:ext cx="732" cy="1313"/>
            </a:xfrm>
            <a:custGeom>
              <a:avLst/>
              <a:gdLst>
                <a:gd name="T0" fmla="*/ 2903 w 2903"/>
                <a:gd name="T1" fmla="*/ 433 h 3686"/>
                <a:gd name="T2" fmla="*/ 2565 w 2903"/>
                <a:gd name="T3" fmla="*/ 80 h 3686"/>
                <a:gd name="T4" fmla="*/ 2241 w 2903"/>
                <a:gd name="T5" fmla="*/ 0 h 3686"/>
                <a:gd name="T6" fmla="*/ 110 w 2903"/>
                <a:gd name="T7" fmla="*/ 2811 h 3686"/>
                <a:gd name="T8" fmla="*/ 110 w 2903"/>
                <a:gd name="T9" fmla="*/ 3228 h 3686"/>
                <a:gd name="T10" fmla="*/ 0 w 2903"/>
                <a:gd name="T11" fmla="*/ 3631 h 3686"/>
                <a:gd name="T12" fmla="*/ 72 w 2903"/>
                <a:gd name="T13" fmla="*/ 3686 h 3686"/>
                <a:gd name="T14" fmla="*/ 441 w 2903"/>
                <a:gd name="T15" fmla="*/ 3355 h 3686"/>
                <a:gd name="T16" fmla="*/ 740 w 2903"/>
                <a:gd name="T17" fmla="*/ 3228 h 3686"/>
                <a:gd name="T18" fmla="*/ 2903 w 2903"/>
                <a:gd name="T19" fmla="*/ 433 h 3686"/>
                <a:gd name="T20" fmla="*/ 2903 w 2903"/>
                <a:gd name="T21" fmla="*/ 433 h 3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03" h="3686">
                  <a:moveTo>
                    <a:pt x="2903" y="433"/>
                  </a:moveTo>
                  <a:lnTo>
                    <a:pt x="2565" y="80"/>
                  </a:lnTo>
                  <a:lnTo>
                    <a:pt x="2241" y="0"/>
                  </a:lnTo>
                  <a:lnTo>
                    <a:pt x="110" y="2811"/>
                  </a:lnTo>
                  <a:lnTo>
                    <a:pt x="110" y="3228"/>
                  </a:lnTo>
                  <a:lnTo>
                    <a:pt x="0" y="3631"/>
                  </a:lnTo>
                  <a:lnTo>
                    <a:pt x="72" y="3686"/>
                  </a:lnTo>
                  <a:lnTo>
                    <a:pt x="441" y="3355"/>
                  </a:lnTo>
                  <a:lnTo>
                    <a:pt x="740" y="3228"/>
                  </a:lnTo>
                  <a:lnTo>
                    <a:pt x="2903" y="433"/>
                  </a:lnTo>
                  <a:lnTo>
                    <a:pt x="2903" y="4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2" name="Freeform 8"/>
            <p:cNvSpPr>
              <a:spLocks/>
            </p:cNvSpPr>
            <p:nvPr/>
          </p:nvSpPr>
          <p:spPr bwMode="auto">
            <a:xfrm rot="-3172564">
              <a:off x="4955" y="15"/>
              <a:ext cx="734" cy="1321"/>
            </a:xfrm>
            <a:custGeom>
              <a:avLst/>
              <a:gdLst>
                <a:gd name="T0" fmla="*/ 2293 w 2911"/>
                <a:gd name="T1" fmla="*/ 0 h 3703"/>
                <a:gd name="T2" fmla="*/ 130 w 2911"/>
                <a:gd name="T3" fmla="*/ 2835 h 3703"/>
                <a:gd name="T4" fmla="*/ 131 w 2911"/>
                <a:gd name="T5" fmla="*/ 3201 h 3703"/>
                <a:gd name="T6" fmla="*/ 0 w 2911"/>
                <a:gd name="T7" fmla="*/ 3633 h 3703"/>
                <a:gd name="T8" fmla="*/ 50 w 2911"/>
                <a:gd name="T9" fmla="*/ 3703 h 3703"/>
                <a:gd name="T10" fmla="*/ 422 w 2911"/>
                <a:gd name="T11" fmla="*/ 3352 h 3703"/>
                <a:gd name="T12" fmla="*/ 763 w 2911"/>
                <a:gd name="T13" fmla="*/ 3220 h 3703"/>
                <a:gd name="T14" fmla="*/ 2911 w 2911"/>
                <a:gd name="T15" fmla="*/ 428 h 3703"/>
                <a:gd name="T16" fmla="*/ 2589 w 2911"/>
                <a:gd name="T17" fmla="*/ 96 h 3703"/>
                <a:gd name="T18" fmla="*/ 2293 w 2911"/>
                <a:gd name="T19" fmla="*/ 0 h 3703"/>
                <a:gd name="T20" fmla="*/ 2293 w 2911"/>
                <a:gd name="T21" fmla="*/ 0 h 3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1" h="3703">
                  <a:moveTo>
                    <a:pt x="2293" y="0"/>
                  </a:moveTo>
                  <a:lnTo>
                    <a:pt x="130" y="2835"/>
                  </a:lnTo>
                  <a:lnTo>
                    <a:pt x="131" y="3201"/>
                  </a:lnTo>
                  <a:lnTo>
                    <a:pt x="0" y="3633"/>
                  </a:lnTo>
                  <a:lnTo>
                    <a:pt x="50" y="3703"/>
                  </a:lnTo>
                  <a:lnTo>
                    <a:pt x="422" y="3352"/>
                  </a:lnTo>
                  <a:lnTo>
                    <a:pt x="763" y="3220"/>
                  </a:lnTo>
                  <a:lnTo>
                    <a:pt x="2911" y="428"/>
                  </a:lnTo>
                  <a:lnTo>
                    <a:pt x="2589" y="96"/>
                  </a:lnTo>
                  <a:lnTo>
                    <a:pt x="2293" y="0"/>
                  </a:lnTo>
                  <a:lnTo>
                    <a:pt x="2293"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3" name="Freeform 9"/>
            <p:cNvSpPr>
              <a:spLocks/>
            </p:cNvSpPr>
            <p:nvPr/>
          </p:nvSpPr>
          <p:spPr bwMode="auto">
            <a:xfrm rot="-3172564">
              <a:off x="4933" y="121"/>
              <a:ext cx="646" cy="990"/>
            </a:xfrm>
            <a:custGeom>
              <a:avLst/>
              <a:gdLst>
                <a:gd name="T0" fmla="*/ 0 w 2561"/>
                <a:gd name="T1" fmla="*/ 2485 h 2777"/>
                <a:gd name="T2" fmla="*/ 432 w 2561"/>
                <a:gd name="T3" fmla="*/ 2553 h 2777"/>
                <a:gd name="T4" fmla="*/ 736 w 2561"/>
                <a:gd name="T5" fmla="*/ 2777 h 2777"/>
                <a:gd name="T6" fmla="*/ 2561 w 2561"/>
                <a:gd name="T7" fmla="*/ 399 h 2777"/>
                <a:gd name="T8" fmla="*/ 2118 w 2561"/>
                <a:gd name="T9" fmla="*/ 82 h 2777"/>
                <a:gd name="T10" fmla="*/ 1898 w 2561"/>
                <a:gd name="T11" fmla="*/ 0 h 2777"/>
                <a:gd name="T12" fmla="*/ 0 w 2561"/>
                <a:gd name="T13" fmla="*/ 2485 h 2777"/>
                <a:gd name="T14" fmla="*/ 0 w 2561"/>
                <a:gd name="T15" fmla="*/ 2485 h 27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61" h="2777">
                  <a:moveTo>
                    <a:pt x="0" y="2485"/>
                  </a:moveTo>
                  <a:lnTo>
                    <a:pt x="432" y="2553"/>
                  </a:lnTo>
                  <a:lnTo>
                    <a:pt x="736" y="2777"/>
                  </a:lnTo>
                  <a:lnTo>
                    <a:pt x="2561" y="399"/>
                  </a:lnTo>
                  <a:lnTo>
                    <a:pt x="2118" y="82"/>
                  </a:lnTo>
                  <a:lnTo>
                    <a:pt x="1898" y="0"/>
                  </a:lnTo>
                  <a:lnTo>
                    <a:pt x="0" y="2485"/>
                  </a:lnTo>
                  <a:lnTo>
                    <a:pt x="0" y="248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6424" name="Group 40"/>
            <p:cNvGrpSpPr>
              <a:grpSpLocks/>
            </p:cNvGrpSpPr>
            <p:nvPr/>
          </p:nvGrpSpPr>
          <p:grpSpPr bwMode="auto">
            <a:xfrm>
              <a:off x="4610" y="57"/>
              <a:ext cx="1344" cy="1204"/>
              <a:chOff x="4610" y="57"/>
              <a:chExt cx="1344" cy="1204"/>
            </a:xfrm>
          </p:grpSpPr>
          <p:grpSp>
            <p:nvGrpSpPr>
              <p:cNvPr id="16425" name="Group 41"/>
              <p:cNvGrpSpPr>
                <a:grpSpLocks/>
              </p:cNvGrpSpPr>
              <p:nvPr userDrawn="1"/>
            </p:nvGrpSpPr>
            <p:grpSpPr bwMode="auto">
              <a:xfrm>
                <a:off x="4610" y="57"/>
                <a:ext cx="1344" cy="1204"/>
                <a:chOff x="4610" y="57"/>
                <a:chExt cx="1344" cy="1204"/>
              </a:xfrm>
            </p:grpSpPr>
            <p:sp>
              <p:nvSpPr>
                <p:cNvPr id="16426" name="Freeform 42"/>
                <p:cNvSpPr>
                  <a:spLocks/>
                </p:cNvSpPr>
                <p:nvPr userDrawn="1"/>
              </p:nvSpPr>
              <p:spPr bwMode="auto">
                <a:xfrm rot="-3172564">
                  <a:off x="5430" y="1086"/>
                  <a:ext cx="62" cy="288"/>
                </a:xfrm>
                <a:custGeom>
                  <a:avLst/>
                  <a:gdLst>
                    <a:gd name="T0" fmla="*/ 123 w 245"/>
                    <a:gd name="T1" fmla="*/ 9 h 806"/>
                    <a:gd name="T2" fmla="*/ 131 w 245"/>
                    <a:gd name="T3" fmla="*/ 342 h 806"/>
                    <a:gd name="T4" fmla="*/ 0 w 245"/>
                    <a:gd name="T5" fmla="*/ 806 h 806"/>
                    <a:gd name="T6" fmla="*/ 79 w 245"/>
                    <a:gd name="T7" fmla="*/ 789 h 806"/>
                    <a:gd name="T8" fmla="*/ 218 w 245"/>
                    <a:gd name="T9" fmla="*/ 376 h 806"/>
                    <a:gd name="T10" fmla="*/ 245 w 245"/>
                    <a:gd name="T11" fmla="*/ 0 h 806"/>
                    <a:gd name="T12" fmla="*/ 123 w 245"/>
                    <a:gd name="T13" fmla="*/ 9 h 806"/>
                    <a:gd name="T14" fmla="*/ 123 w 245"/>
                    <a:gd name="T15" fmla="*/ 9 h 8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806">
                      <a:moveTo>
                        <a:pt x="123" y="9"/>
                      </a:moveTo>
                      <a:lnTo>
                        <a:pt x="131" y="342"/>
                      </a:lnTo>
                      <a:lnTo>
                        <a:pt x="0" y="806"/>
                      </a:lnTo>
                      <a:lnTo>
                        <a:pt x="79" y="789"/>
                      </a:lnTo>
                      <a:lnTo>
                        <a:pt x="218" y="376"/>
                      </a:lnTo>
                      <a:lnTo>
                        <a:pt x="245" y="0"/>
                      </a:lnTo>
                      <a:lnTo>
                        <a:pt x="123" y="9"/>
                      </a:lnTo>
                      <a:lnTo>
                        <a:pt x="123" y="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6427" name="Group 43"/>
                <p:cNvGrpSpPr>
                  <a:grpSpLocks/>
                </p:cNvGrpSpPr>
                <p:nvPr userDrawn="1"/>
              </p:nvGrpSpPr>
              <p:grpSpPr bwMode="auto">
                <a:xfrm>
                  <a:off x="4610" y="57"/>
                  <a:ext cx="1344" cy="985"/>
                  <a:chOff x="4610" y="57"/>
                  <a:chExt cx="1344" cy="985"/>
                </a:xfrm>
              </p:grpSpPr>
              <p:sp>
                <p:nvSpPr>
                  <p:cNvPr id="16428" name="Freeform 44"/>
                  <p:cNvSpPr>
                    <a:spLocks/>
                  </p:cNvSpPr>
                  <p:nvPr userDrawn="1"/>
                </p:nvSpPr>
                <p:spPr bwMode="auto">
                  <a:xfrm rot="-3172564">
                    <a:off x="4966" y="71"/>
                    <a:ext cx="153" cy="125"/>
                  </a:xfrm>
                  <a:custGeom>
                    <a:avLst/>
                    <a:gdLst>
                      <a:gd name="T0" fmla="*/ 0 w 604"/>
                      <a:gd name="T1" fmla="*/ 0 h 349"/>
                      <a:gd name="T2" fmla="*/ 298 w 604"/>
                      <a:gd name="T3" fmla="*/ 184 h 349"/>
                      <a:gd name="T4" fmla="*/ 500 w 604"/>
                      <a:gd name="T5" fmla="*/ 349 h 349"/>
                      <a:gd name="T6" fmla="*/ 604 w 604"/>
                      <a:gd name="T7" fmla="*/ 140 h 349"/>
                      <a:gd name="T8" fmla="*/ 359 w 604"/>
                      <a:gd name="T9" fmla="*/ 9 h 349"/>
                      <a:gd name="T10" fmla="*/ 464 w 604"/>
                      <a:gd name="T11" fmla="*/ 184 h 349"/>
                      <a:gd name="T12" fmla="*/ 131 w 604"/>
                      <a:gd name="T13" fmla="*/ 17 h 349"/>
                      <a:gd name="T14" fmla="*/ 0 w 604"/>
                      <a:gd name="T15" fmla="*/ 0 h 349"/>
                      <a:gd name="T16" fmla="*/ 0 w 604"/>
                      <a:gd name="T17"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4" h="349">
                        <a:moveTo>
                          <a:pt x="0" y="0"/>
                        </a:moveTo>
                        <a:lnTo>
                          <a:pt x="298" y="184"/>
                        </a:lnTo>
                        <a:lnTo>
                          <a:pt x="500" y="349"/>
                        </a:lnTo>
                        <a:lnTo>
                          <a:pt x="604" y="140"/>
                        </a:lnTo>
                        <a:lnTo>
                          <a:pt x="359" y="9"/>
                        </a:lnTo>
                        <a:lnTo>
                          <a:pt x="464" y="184"/>
                        </a:lnTo>
                        <a:lnTo>
                          <a:pt x="131" y="17"/>
                        </a:lnTo>
                        <a:lnTo>
                          <a:pt x="0" y="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29" name="Freeform 45"/>
                  <p:cNvSpPr>
                    <a:spLocks/>
                  </p:cNvSpPr>
                  <p:nvPr userDrawn="1"/>
                </p:nvSpPr>
                <p:spPr bwMode="auto">
                  <a:xfrm rot="-3172564">
                    <a:off x="5048" y="332"/>
                    <a:ext cx="269" cy="438"/>
                  </a:xfrm>
                  <a:custGeom>
                    <a:avLst/>
                    <a:gdLst>
                      <a:gd name="T0" fmla="*/ 741 w 1064"/>
                      <a:gd name="T1" fmla="*/ 129 h 1230"/>
                      <a:gd name="T2" fmla="*/ 485 w 1064"/>
                      <a:gd name="T3" fmla="*/ 352 h 1230"/>
                      <a:gd name="T4" fmla="*/ 163 w 1064"/>
                      <a:gd name="T5" fmla="*/ 762 h 1230"/>
                      <a:gd name="T6" fmla="*/ 0 w 1064"/>
                      <a:gd name="T7" fmla="*/ 1101 h 1230"/>
                      <a:gd name="T8" fmla="*/ 59 w 1064"/>
                      <a:gd name="T9" fmla="*/ 1230 h 1230"/>
                      <a:gd name="T10" fmla="*/ 262 w 1064"/>
                      <a:gd name="T11" fmla="*/ 1201 h 1230"/>
                      <a:gd name="T12" fmla="*/ 578 w 1064"/>
                      <a:gd name="T13" fmla="*/ 914 h 1230"/>
                      <a:gd name="T14" fmla="*/ 876 w 1064"/>
                      <a:gd name="T15" fmla="*/ 534 h 1230"/>
                      <a:gd name="T16" fmla="*/ 1034 w 1064"/>
                      <a:gd name="T17" fmla="*/ 270 h 1230"/>
                      <a:gd name="T18" fmla="*/ 1064 w 1064"/>
                      <a:gd name="T19" fmla="*/ 84 h 1230"/>
                      <a:gd name="T20" fmla="*/ 977 w 1064"/>
                      <a:gd name="T21" fmla="*/ 0 h 1230"/>
                      <a:gd name="T22" fmla="*/ 836 w 1064"/>
                      <a:gd name="T23" fmla="*/ 65 h 1230"/>
                      <a:gd name="T24" fmla="*/ 969 w 1064"/>
                      <a:gd name="T25" fmla="*/ 107 h 1230"/>
                      <a:gd name="T26" fmla="*/ 876 w 1064"/>
                      <a:gd name="T27" fmla="*/ 352 h 1230"/>
                      <a:gd name="T28" fmla="*/ 690 w 1064"/>
                      <a:gd name="T29" fmla="*/ 656 h 1230"/>
                      <a:gd name="T30" fmla="*/ 350 w 1064"/>
                      <a:gd name="T31" fmla="*/ 1008 h 1230"/>
                      <a:gd name="T32" fmla="*/ 116 w 1064"/>
                      <a:gd name="T33" fmla="*/ 1114 h 1230"/>
                      <a:gd name="T34" fmla="*/ 135 w 1064"/>
                      <a:gd name="T35" fmla="*/ 943 h 1230"/>
                      <a:gd name="T36" fmla="*/ 437 w 1064"/>
                      <a:gd name="T37" fmla="*/ 504 h 1230"/>
                      <a:gd name="T38" fmla="*/ 831 w 1064"/>
                      <a:gd name="T39" fmla="*/ 118 h 1230"/>
                      <a:gd name="T40" fmla="*/ 741 w 1064"/>
                      <a:gd name="T41" fmla="*/ 129 h 1230"/>
                      <a:gd name="T42" fmla="*/ 741 w 1064"/>
                      <a:gd name="T43" fmla="*/ 129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64" h="1230">
                        <a:moveTo>
                          <a:pt x="741" y="129"/>
                        </a:moveTo>
                        <a:lnTo>
                          <a:pt x="485" y="352"/>
                        </a:lnTo>
                        <a:lnTo>
                          <a:pt x="163" y="762"/>
                        </a:lnTo>
                        <a:lnTo>
                          <a:pt x="0" y="1101"/>
                        </a:lnTo>
                        <a:lnTo>
                          <a:pt x="59" y="1230"/>
                        </a:lnTo>
                        <a:lnTo>
                          <a:pt x="262" y="1201"/>
                        </a:lnTo>
                        <a:lnTo>
                          <a:pt x="578" y="914"/>
                        </a:lnTo>
                        <a:lnTo>
                          <a:pt x="876" y="534"/>
                        </a:lnTo>
                        <a:lnTo>
                          <a:pt x="1034" y="270"/>
                        </a:lnTo>
                        <a:lnTo>
                          <a:pt x="1064" y="84"/>
                        </a:lnTo>
                        <a:lnTo>
                          <a:pt x="977" y="0"/>
                        </a:lnTo>
                        <a:lnTo>
                          <a:pt x="836" y="65"/>
                        </a:lnTo>
                        <a:lnTo>
                          <a:pt x="969" y="107"/>
                        </a:lnTo>
                        <a:lnTo>
                          <a:pt x="876" y="352"/>
                        </a:lnTo>
                        <a:lnTo>
                          <a:pt x="690" y="656"/>
                        </a:lnTo>
                        <a:lnTo>
                          <a:pt x="350" y="1008"/>
                        </a:lnTo>
                        <a:lnTo>
                          <a:pt x="116" y="1114"/>
                        </a:lnTo>
                        <a:lnTo>
                          <a:pt x="135" y="943"/>
                        </a:lnTo>
                        <a:lnTo>
                          <a:pt x="437" y="504"/>
                        </a:lnTo>
                        <a:lnTo>
                          <a:pt x="831" y="118"/>
                        </a:lnTo>
                        <a:lnTo>
                          <a:pt x="741" y="129"/>
                        </a:lnTo>
                        <a:lnTo>
                          <a:pt x="741" y="12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0" name="Freeform 46"/>
                  <p:cNvSpPr>
                    <a:spLocks/>
                  </p:cNvSpPr>
                  <p:nvPr userDrawn="1"/>
                </p:nvSpPr>
                <p:spPr bwMode="auto">
                  <a:xfrm rot="-3172564">
                    <a:off x="4858" y="182"/>
                    <a:ext cx="505" cy="898"/>
                  </a:xfrm>
                  <a:custGeom>
                    <a:avLst/>
                    <a:gdLst>
                      <a:gd name="T0" fmla="*/ 1941 w 2002"/>
                      <a:gd name="T1" fmla="*/ 0 h 2521"/>
                      <a:gd name="T2" fmla="*/ 0 w 2002"/>
                      <a:gd name="T3" fmla="*/ 2521 h 2521"/>
                      <a:gd name="T4" fmla="*/ 192 w 2002"/>
                      <a:gd name="T5" fmla="*/ 2450 h 2521"/>
                      <a:gd name="T6" fmla="*/ 2002 w 2002"/>
                      <a:gd name="T7" fmla="*/ 61 h 2521"/>
                      <a:gd name="T8" fmla="*/ 1941 w 2002"/>
                      <a:gd name="T9" fmla="*/ 0 h 2521"/>
                      <a:gd name="T10" fmla="*/ 1941 w 2002"/>
                      <a:gd name="T11" fmla="*/ 0 h 2521"/>
                    </a:gdLst>
                    <a:ahLst/>
                    <a:cxnLst>
                      <a:cxn ang="0">
                        <a:pos x="T0" y="T1"/>
                      </a:cxn>
                      <a:cxn ang="0">
                        <a:pos x="T2" y="T3"/>
                      </a:cxn>
                      <a:cxn ang="0">
                        <a:pos x="T4" y="T5"/>
                      </a:cxn>
                      <a:cxn ang="0">
                        <a:pos x="T6" y="T7"/>
                      </a:cxn>
                      <a:cxn ang="0">
                        <a:pos x="T8" y="T9"/>
                      </a:cxn>
                      <a:cxn ang="0">
                        <a:pos x="T10" y="T11"/>
                      </a:cxn>
                    </a:cxnLst>
                    <a:rect l="0" t="0" r="r" b="b"/>
                    <a:pathLst>
                      <a:path w="2002" h="2521">
                        <a:moveTo>
                          <a:pt x="1941" y="0"/>
                        </a:moveTo>
                        <a:lnTo>
                          <a:pt x="0" y="2521"/>
                        </a:lnTo>
                        <a:lnTo>
                          <a:pt x="192" y="2450"/>
                        </a:lnTo>
                        <a:lnTo>
                          <a:pt x="2002" y="61"/>
                        </a:lnTo>
                        <a:lnTo>
                          <a:pt x="1941" y="0"/>
                        </a:lnTo>
                        <a:lnTo>
                          <a:pt x="1941"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1" name="Freeform 47"/>
                  <p:cNvSpPr>
                    <a:spLocks/>
                  </p:cNvSpPr>
                  <p:nvPr userDrawn="1"/>
                </p:nvSpPr>
                <p:spPr bwMode="auto">
                  <a:xfrm rot="-3172564">
                    <a:off x="4903" y="-19"/>
                    <a:ext cx="758" cy="1344"/>
                  </a:xfrm>
                  <a:custGeom>
                    <a:avLst/>
                    <a:gdLst>
                      <a:gd name="T0" fmla="*/ 95 w 3007"/>
                      <a:gd name="T1" fmla="*/ 2844 h 3771"/>
                      <a:gd name="T2" fmla="*/ 394 w 3007"/>
                      <a:gd name="T3" fmla="*/ 2834 h 3771"/>
                      <a:gd name="T4" fmla="*/ 821 w 3007"/>
                      <a:gd name="T5" fmla="*/ 3009 h 3771"/>
                      <a:gd name="T6" fmla="*/ 681 w 3007"/>
                      <a:gd name="T7" fmla="*/ 2817 h 3771"/>
                      <a:gd name="T8" fmla="*/ 367 w 3007"/>
                      <a:gd name="T9" fmla="*/ 2703 h 3771"/>
                      <a:gd name="T10" fmla="*/ 637 w 3007"/>
                      <a:gd name="T11" fmla="*/ 2720 h 3771"/>
                      <a:gd name="T12" fmla="*/ 979 w 3007"/>
                      <a:gd name="T13" fmla="*/ 2870 h 3771"/>
                      <a:gd name="T14" fmla="*/ 2859 w 3007"/>
                      <a:gd name="T15" fmla="*/ 420 h 3771"/>
                      <a:gd name="T16" fmla="*/ 2578 w 3007"/>
                      <a:gd name="T17" fmla="*/ 148 h 3771"/>
                      <a:gd name="T18" fmla="*/ 2308 w 3007"/>
                      <a:gd name="T19" fmla="*/ 0 h 3771"/>
                      <a:gd name="T20" fmla="*/ 2692 w 3007"/>
                      <a:gd name="T21" fmla="*/ 78 h 3771"/>
                      <a:gd name="T22" fmla="*/ 3007 w 3007"/>
                      <a:gd name="T23" fmla="*/ 428 h 3771"/>
                      <a:gd name="T24" fmla="*/ 831 w 3007"/>
                      <a:gd name="T25" fmla="*/ 3273 h 3771"/>
                      <a:gd name="T26" fmla="*/ 481 w 3007"/>
                      <a:gd name="T27" fmla="*/ 3412 h 3771"/>
                      <a:gd name="T28" fmla="*/ 105 w 3007"/>
                      <a:gd name="T29" fmla="*/ 3771 h 3771"/>
                      <a:gd name="T30" fmla="*/ 0 w 3007"/>
                      <a:gd name="T31" fmla="*/ 3667 h 3771"/>
                      <a:gd name="T32" fmla="*/ 131 w 3007"/>
                      <a:gd name="T33" fmla="*/ 3631 h 3771"/>
                      <a:gd name="T34" fmla="*/ 376 w 3007"/>
                      <a:gd name="T35" fmla="*/ 3385 h 3771"/>
                      <a:gd name="T36" fmla="*/ 165 w 3007"/>
                      <a:gd name="T37" fmla="*/ 3273 h 3771"/>
                      <a:gd name="T38" fmla="*/ 165 w 3007"/>
                      <a:gd name="T39" fmla="*/ 3176 h 3771"/>
                      <a:gd name="T40" fmla="*/ 411 w 3007"/>
                      <a:gd name="T41" fmla="*/ 3298 h 3771"/>
                      <a:gd name="T42" fmla="*/ 411 w 3007"/>
                      <a:gd name="T43" fmla="*/ 3186 h 3771"/>
                      <a:gd name="T44" fmla="*/ 603 w 3007"/>
                      <a:gd name="T45" fmla="*/ 3220 h 3771"/>
                      <a:gd name="T46" fmla="*/ 428 w 3007"/>
                      <a:gd name="T47" fmla="*/ 3079 h 3771"/>
                      <a:gd name="T48" fmla="*/ 629 w 3007"/>
                      <a:gd name="T49" fmla="*/ 3062 h 3771"/>
                      <a:gd name="T50" fmla="*/ 95 w 3007"/>
                      <a:gd name="T51" fmla="*/ 2844 h 3771"/>
                      <a:gd name="T52" fmla="*/ 95 w 3007"/>
                      <a:gd name="T53" fmla="*/ 2844 h 3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007" h="3771">
                        <a:moveTo>
                          <a:pt x="95" y="2844"/>
                        </a:moveTo>
                        <a:lnTo>
                          <a:pt x="394" y="2834"/>
                        </a:lnTo>
                        <a:lnTo>
                          <a:pt x="821" y="3009"/>
                        </a:lnTo>
                        <a:lnTo>
                          <a:pt x="681" y="2817"/>
                        </a:lnTo>
                        <a:lnTo>
                          <a:pt x="367" y="2703"/>
                        </a:lnTo>
                        <a:lnTo>
                          <a:pt x="637" y="2720"/>
                        </a:lnTo>
                        <a:lnTo>
                          <a:pt x="979" y="2870"/>
                        </a:lnTo>
                        <a:lnTo>
                          <a:pt x="2859" y="420"/>
                        </a:lnTo>
                        <a:lnTo>
                          <a:pt x="2578" y="148"/>
                        </a:lnTo>
                        <a:lnTo>
                          <a:pt x="2308" y="0"/>
                        </a:lnTo>
                        <a:lnTo>
                          <a:pt x="2692" y="78"/>
                        </a:lnTo>
                        <a:lnTo>
                          <a:pt x="3007" y="428"/>
                        </a:lnTo>
                        <a:lnTo>
                          <a:pt x="831" y="3273"/>
                        </a:lnTo>
                        <a:lnTo>
                          <a:pt x="481" y="3412"/>
                        </a:lnTo>
                        <a:lnTo>
                          <a:pt x="105" y="3771"/>
                        </a:lnTo>
                        <a:lnTo>
                          <a:pt x="0" y="3667"/>
                        </a:lnTo>
                        <a:lnTo>
                          <a:pt x="131" y="3631"/>
                        </a:lnTo>
                        <a:lnTo>
                          <a:pt x="376" y="3385"/>
                        </a:lnTo>
                        <a:lnTo>
                          <a:pt x="165" y="3273"/>
                        </a:lnTo>
                        <a:lnTo>
                          <a:pt x="165" y="3176"/>
                        </a:lnTo>
                        <a:lnTo>
                          <a:pt x="411" y="3298"/>
                        </a:lnTo>
                        <a:lnTo>
                          <a:pt x="411" y="3186"/>
                        </a:lnTo>
                        <a:lnTo>
                          <a:pt x="603" y="3220"/>
                        </a:lnTo>
                        <a:lnTo>
                          <a:pt x="428" y="3079"/>
                        </a:lnTo>
                        <a:lnTo>
                          <a:pt x="629" y="3062"/>
                        </a:lnTo>
                        <a:lnTo>
                          <a:pt x="95" y="2844"/>
                        </a:lnTo>
                        <a:lnTo>
                          <a:pt x="95" y="284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2" name="Freeform 48"/>
                  <p:cNvSpPr>
                    <a:spLocks/>
                  </p:cNvSpPr>
                  <p:nvPr userDrawn="1"/>
                </p:nvSpPr>
                <p:spPr bwMode="auto">
                  <a:xfrm rot="-3172564">
                    <a:off x="5297" y="897"/>
                    <a:ext cx="169" cy="122"/>
                  </a:xfrm>
                  <a:custGeom>
                    <a:avLst/>
                    <a:gdLst>
                      <a:gd name="T0" fmla="*/ 0 w 673"/>
                      <a:gd name="T1" fmla="*/ 80 h 342"/>
                      <a:gd name="T2" fmla="*/ 255 w 673"/>
                      <a:gd name="T3" fmla="*/ 106 h 342"/>
                      <a:gd name="T4" fmla="*/ 639 w 673"/>
                      <a:gd name="T5" fmla="*/ 342 h 342"/>
                      <a:gd name="T6" fmla="*/ 673 w 673"/>
                      <a:gd name="T7" fmla="*/ 289 h 342"/>
                      <a:gd name="T8" fmla="*/ 447 w 673"/>
                      <a:gd name="T9" fmla="*/ 114 h 342"/>
                      <a:gd name="T10" fmla="*/ 26 w 673"/>
                      <a:gd name="T11" fmla="*/ 0 h 342"/>
                      <a:gd name="T12" fmla="*/ 0 w 673"/>
                      <a:gd name="T13" fmla="*/ 80 h 342"/>
                      <a:gd name="T14" fmla="*/ 0 w 673"/>
                      <a:gd name="T15" fmla="*/ 80 h 3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3" h="342">
                        <a:moveTo>
                          <a:pt x="0" y="80"/>
                        </a:moveTo>
                        <a:lnTo>
                          <a:pt x="255" y="106"/>
                        </a:lnTo>
                        <a:lnTo>
                          <a:pt x="639" y="342"/>
                        </a:lnTo>
                        <a:lnTo>
                          <a:pt x="673" y="289"/>
                        </a:lnTo>
                        <a:lnTo>
                          <a:pt x="447" y="114"/>
                        </a:lnTo>
                        <a:lnTo>
                          <a:pt x="26" y="0"/>
                        </a:lnTo>
                        <a:lnTo>
                          <a:pt x="0" y="80"/>
                        </a:lnTo>
                        <a:lnTo>
                          <a:pt x="0" y="8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3" name="Freeform 49"/>
                  <p:cNvSpPr>
                    <a:spLocks/>
                  </p:cNvSpPr>
                  <p:nvPr userDrawn="1"/>
                </p:nvSpPr>
                <p:spPr bwMode="auto">
                  <a:xfrm rot="-3172564">
                    <a:off x="5253" y="806"/>
                    <a:ext cx="181" cy="144"/>
                  </a:xfrm>
                  <a:custGeom>
                    <a:avLst/>
                    <a:gdLst>
                      <a:gd name="T0" fmla="*/ 0 w 716"/>
                      <a:gd name="T1" fmla="*/ 78 h 403"/>
                      <a:gd name="T2" fmla="*/ 340 w 716"/>
                      <a:gd name="T3" fmla="*/ 148 h 403"/>
                      <a:gd name="T4" fmla="*/ 638 w 716"/>
                      <a:gd name="T5" fmla="*/ 403 h 403"/>
                      <a:gd name="T6" fmla="*/ 716 w 716"/>
                      <a:gd name="T7" fmla="*/ 296 h 403"/>
                      <a:gd name="T8" fmla="*/ 420 w 716"/>
                      <a:gd name="T9" fmla="*/ 114 h 403"/>
                      <a:gd name="T10" fmla="*/ 70 w 716"/>
                      <a:gd name="T11" fmla="*/ 0 h 403"/>
                      <a:gd name="T12" fmla="*/ 0 w 716"/>
                      <a:gd name="T13" fmla="*/ 78 h 403"/>
                      <a:gd name="T14" fmla="*/ 0 w 716"/>
                      <a:gd name="T15" fmla="*/ 78 h 4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6" h="403">
                        <a:moveTo>
                          <a:pt x="0" y="78"/>
                        </a:moveTo>
                        <a:lnTo>
                          <a:pt x="340" y="148"/>
                        </a:lnTo>
                        <a:lnTo>
                          <a:pt x="638" y="403"/>
                        </a:lnTo>
                        <a:lnTo>
                          <a:pt x="716" y="296"/>
                        </a:lnTo>
                        <a:lnTo>
                          <a:pt x="420" y="114"/>
                        </a:lnTo>
                        <a:lnTo>
                          <a:pt x="70" y="0"/>
                        </a:lnTo>
                        <a:lnTo>
                          <a:pt x="0" y="78"/>
                        </a:lnTo>
                        <a:lnTo>
                          <a:pt x="0" y="7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4" name="Freeform 50"/>
                  <p:cNvSpPr>
                    <a:spLocks/>
                  </p:cNvSpPr>
                  <p:nvPr userDrawn="1"/>
                </p:nvSpPr>
                <p:spPr bwMode="auto">
                  <a:xfrm rot="-3172564">
                    <a:off x="4985" y="210"/>
                    <a:ext cx="181" cy="147"/>
                  </a:xfrm>
                  <a:custGeom>
                    <a:avLst/>
                    <a:gdLst>
                      <a:gd name="T0" fmla="*/ 0 w 717"/>
                      <a:gd name="T1" fmla="*/ 78 h 411"/>
                      <a:gd name="T2" fmla="*/ 316 w 717"/>
                      <a:gd name="T3" fmla="*/ 139 h 411"/>
                      <a:gd name="T4" fmla="*/ 649 w 717"/>
                      <a:gd name="T5" fmla="*/ 411 h 411"/>
                      <a:gd name="T6" fmla="*/ 717 w 717"/>
                      <a:gd name="T7" fmla="*/ 314 h 411"/>
                      <a:gd name="T8" fmla="*/ 394 w 717"/>
                      <a:gd name="T9" fmla="*/ 87 h 411"/>
                      <a:gd name="T10" fmla="*/ 54 w 717"/>
                      <a:gd name="T11" fmla="*/ 0 h 411"/>
                      <a:gd name="T12" fmla="*/ 0 w 717"/>
                      <a:gd name="T13" fmla="*/ 78 h 411"/>
                      <a:gd name="T14" fmla="*/ 0 w 717"/>
                      <a:gd name="T15" fmla="*/ 78 h 4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7" h="411">
                        <a:moveTo>
                          <a:pt x="0" y="78"/>
                        </a:moveTo>
                        <a:lnTo>
                          <a:pt x="316" y="139"/>
                        </a:lnTo>
                        <a:lnTo>
                          <a:pt x="649" y="411"/>
                        </a:lnTo>
                        <a:lnTo>
                          <a:pt x="717" y="314"/>
                        </a:lnTo>
                        <a:lnTo>
                          <a:pt x="394" y="87"/>
                        </a:lnTo>
                        <a:lnTo>
                          <a:pt x="54" y="0"/>
                        </a:lnTo>
                        <a:lnTo>
                          <a:pt x="0" y="78"/>
                        </a:lnTo>
                        <a:lnTo>
                          <a:pt x="0" y="7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5" name="Freeform 51"/>
                  <p:cNvSpPr>
                    <a:spLocks/>
                  </p:cNvSpPr>
                  <p:nvPr userDrawn="1"/>
                </p:nvSpPr>
                <p:spPr bwMode="auto">
                  <a:xfrm rot="-3172564">
                    <a:off x="4948" y="142"/>
                    <a:ext cx="179" cy="138"/>
                  </a:xfrm>
                  <a:custGeom>
                    <a:avLst/>
                    <a:gdLst>
                      <a:gd name="T0" fmla="*/ 0 w 709"/>
                      <a:gd name="T1" fmla="*/ 88 h 386"/>
                      <a:gd name="T2" fmla="*/ 272 w 709"/>
                      <a:gd name="T3" fmla="*/ 131 h 386"/>
                      <a:gd name="T4" fmla="*/ 665 w 709"/>
                      <a:gd name="T5" fmla="*/ 386 h 386"/>
                      <a:gd name="T6" fmla="*/ 709 w 709"/>
                      <a:gd name="T7" fmla="*/ 308 h 386"/>
                      <a:gd name="T8" fmla="*/ 306 w 709"/>
                      <a:gd name="T9" fmla="*/ 53 h 386"/>
                      <a:gd name="T10" fmla="*/ 43 w 709"/>
                      <a:gd name="T11" fmla="*/ 0 h 386"/>
                      <a:gd name="T12" fmla="*/ 0 w 709"/>
                      <a:gd name="T13" fmla="*/ 88 h 386"/>
                      <a:gd name="T14" fmla="*/ 0 w 709"/>
                      <a:gd name="T15" fmla="*/ 88 h 3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9" h="386">
                        <a:moveTo>
                          <a:pt x="0" y="88"/>
                        </a:moveTo>
                        <a:lnTo>
                          <a:pt x="272" y="131"/>
                        </a:lnTo>
                        <a:lnTo>
                          <a:pt x="665" y="386"/>
                        </a:lnTo>
                        <a:lnTo>
                          <a:pt x="709" y="308"/>
                        </a:lnTo>
                        <a:lnTo>
                          <a:pt x="306" y="53"/>
                        </a:lnTo>
                        <a:lnTo>
                          <a:pt x="43" y="0"/>
                        </a:lnTo>
                        <a:lnTo>
                          <a:pt x="0" y="88"/>
                        </a:lnTo>
                        <a:lnTo>
                          <a:pt x="0" y="8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16436" name="Line 52"/>
              <p:cNvSpPr>
                <a:spLocks noChangeShapeType="1"/>
              </p:cNvSpPr>
              <p:nvPr userDrawn="1"/>
            </p:nvSpPr>
            <p:spPr bwMode="auto">
              <a:xfrm>
                <a:off x="4870" y="84"/>
                <a:ext cx="42" cy="96"/>
              </a:xfrm>
              <a:prstGeom prst="line">
                <a:avLst/>
              </a:prstGeom>
              <a:noFill/>
              <a:ln w="381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timing>
    <p:tnLst>
      <p:par>
        <p:cTn id="1" dur="indefinite" restart="never" nodeType="tmRoot"/>
      </p:par>
    </p:tnLst>
  </p:timing>
  <p:hf hdr="0" dt="0"/>
  <p:txStyles>
    <p:titleStyle>
      <a:lvl1pPr algn="ctr" rtl="0" fontAlgn="base">
        <a:spcBef>
          <a:spcPct val="0"/>
        </a:spcBef>
        <a:spcAft>
          <a:spcPct val="0"/>
        </a:spcAft>
        <a:defRPr sz="4000" b="1">
          <a:solidFill>
            <a:srgbClr val="3D00EA"/>
          </a:solidFill>
          <a:effectLst>
            <a:outerShdw blurRad="38100" dist="38100" dir="2700000" algn="tl">
              <a:srgbClr val="C0C0C0"/>
            </a:outerShdw>
          </a:effectLst>
          <a:latin typeface="+mj-lt"/>
          <a:ea typeface="+mj-ea"/>
          <a:cs typeface="+mj-cs"/>
        </a:defRPr>
      </a:lvl1pPr>
      <a:lvl2pPr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2pPr>
      <a:lvl3pPr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3pPr>
      <a:lvl4pPr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4pPr>
      <a:lvl5pPr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5pPr>
      <a:lvl6pPr marL="457200"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6pPr>
      <a:lvl7pPr marL="914400"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7pPr>
      <a:lvl8pPr marL="1371600"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8pPr>
      <a:lvl9pPr marL="1828800" algn="ctr" rtl="0" fontAlgn="base">
        <a:spcBef>
          <a:spcPct val="0"/>
        </a:spcBef>
        <a:spcAft>
          <a:spcPct val="0"/>
        </a:spcAft>
        <a:defRPr sz="4000" b="1">
          <a:solidFill>
            <a:srgbClr val="3D00EA"/>
          </a:solidFill>
          <a:effectLst>
            <a:outerShdw blurRad="38100" dist="38100" dir="2700000" algn="tl">
              <a:srgbClr val="C0C0C0"/>
            </a:outerShdw>
          </a:effectLst>
          <a:latin typeface="Comic Sans MS" pitchFamily="66" charset="0"/>
          <a:ea typeface="楷体_GB2312" pitchFamily="49" charset="-122"/>
        </a:defRPr>
      </a:lvl9pPr>
    </p:titleStyle>
    <p:bodyStyle>
      <a:lvl1pPr marL="342900" indent="-342900" algn="l" rtl="0" fontAlgn="base">
        <a:spcBef>
          <a:spcPct val="20000"/>
        </a:spcBef>
        <a:spcAft>
          <a:spcPct val="0"/>
        </a:spcAft>
        <a:buChar char="•"/>
        <a:defRPr sz="3200" b="1">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黑体" pitchFamily="2" charset="-122"/>
        </a:defRPr>
      </a:lvl2pPr>
      <a:lvl3pPr marL="1143000" indent="-228600" algn="l" rtl="0" fontAlgn="base">
        <a:spcBef>
          <a:spcPct val="20000"/>
        </a:spcBef>
        <a:spcAft>
          <a:spcPct val="0"/>
        </a:spcAft>
        <a:buChar char="•"/>
        <a:defRPr sz="2400" b="1">
          <a:solidFill>
            <a:schemeClr val="tx1"/>
          </a:solidFill>
          <a:latin typeface="+mn-lt"/>
          <a:ea typeface="仿宋_GB2312" pitchFamily="49" charset="-122"/>
        </a:defRPr>
      </a:lvl3pPr>
      <a:lvl4pPr marL="1600200" indent="-228600" algn="l" rtl="0" fontAlgn="base">
        <a:spcBef>
          <a:spcPct val="20000"/>
        </a:spcBef>
        <a:spcAft>
          <a:spcPct val="0"/>
        </a:spcAft>
        <a:buChar char="–"/>
        <a:defRPr sz="2000">
          <a:solidFill>
            <a:schemeClr val="tx1"/>
          </a:solidFill>
          <a:latin typeface="+mn-lt"/>
          <a:ea typeface="宋体" pitchFamily="2" charset="-122"/>
        </a:defRPr>
      </a:lvl4pPr>
      <a:lvl5pPr marL="2057400" indent="-228600" algn="l" rtl="0" fontAlgn="base">
        <a:spcBef>
          <a:spcPct val="20000"/>
        </a:spcBef>
        <a:spcAft>
          <a:spcPct val="0"/>
        </a:spcAft>
        <a:buChar char="»"/>
        <a:defRPr sz="2000">
          <a:solidFill>
            <a:schemeClr val="tx1"/>
          </a:solidFill>
          <a:latin typeface="+mn-lt"/>
          <a:ea typeface="宋体" pitchFamily="2" charset="-122"/>
        </a:defRPr>
      </a:lvl5pPr>
      <a:lvl6pPr marL="2514600" indent="-228600" algn="l" rtl="0" fontAlgn="base">
        <a:spcBef>
          <a:spcPct val="20000"/>
        </a:spcBef>
        <a:spcAft>
          <a:spcPct val="0"/>
        </a:spcAft>
        <a:buChar char="»"/>
        <a:defRPr sz="2000">
          <a:solidFill>
            <a:schemeClr val="tx1"/>
          </a:solidFill>
          <a:latin typeface="+mn-lt"/>
          <a:ea typeface="宋体" pitchFamily="2" charset="-122"/>
        </a:defRPr>
      </a:lvl6pPr>
      <a:lvl7pPr marL="2971800" indent="-228600" algn="l" rtl="0" fontAlgn="base">
        <a:spcBef>
          <a:spcPct val="20000"/>
        </a:spcBef>
        <a:spcAft>
          <a:spcPct val="0"/>
        </a:spcAft>
        <a:buChar char="»"/>
        <a:defRPr sz="2000">
          <a:solidFill>
            <a:schemeClr val="tx1"/>
          </a:solidFill>
          <a:latin typeface="+mn-lt"/>
          <a:ea typeface="宋体" pitchFamily="2" charset="-122"/>
        </a:defRPr>
      </a:lvl7pPr>
      <a:lvl8pPr marL="3429000" indent="-228600" algn="l" rtl="0" fontAlgn="base">
        <a:spcBef>
          <a:spcPct val="20000"/>
        </a:spcBef>
        <a:spcAft>
          <a:spcPct val="0"/>
        </a:spcAft>
        <a:buChar char="»"/>
        <a:defRPr sz="2000">
          <a:solidFill>
            <a:schemeClr val="tx1"/>
          </a:solidFill>
          <a:latin typeface="+mn-lt"/>
          <a:ea typeface="宋体" pitchFamily="2" charset="-122"/>
        </a:defRPr>
      </a:lvl8pPr>
      <a:lvl9pPr marL="3886200" indent="-228600" algn="l" rtl="0" fontAlgn="base">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26.xml"/><Relationship Id="rId4" Type="http://schemas.openxmlformats.org/officeDocument/2006/relationships/slide" Target="slide2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网页设计与制作</a:t>
            </a:r>
            <a:endParaRPr lang="zh-CN" altLang="en-US" dirty="0"/>
          </a:p>
        </p:txBody>
      </p:sp>
      <p:sp>
        <p:nvSpPr>
          <p:cNvPr id="3" name="副标题 2"/>
          <p:cNvSpPr>
            <a:spLocks noGrp="1"/>
          </p:cNvSpPr>
          <p:nvPr>
            <p:ph type="subTitle" idx="1"/>
          </p:nvPr>
        </p:nvSpPr>
        <p:spPr/>
        <p:txBody>
          <a:bodyPr/>
          <a:lstStyle/>
          <a:p>
            <a:r>
              <a:rPr lang="zh-CN" altLang="en-US" dirty="0" smtClean="0"/>
              <a:t>第</a:t>
            </a:r>
            <a:r>
              <a:rPr lang="en-US" altLang="zh-CN" dirty="0" smtClean="0"/>
              <a:t>01</a:t>
            </a:r>
            <a:r>
              <a:rPr lang="zh-CN" altLang="en-US" dirty="0" smtClean="0"/>
              <a:t>章 网页设计概述</a:t>
            </a:r>
            <a:endParaRPr lang="zh-CN" altLang="en-US" dirty="0"/>
          </a:p>
        </p:txBody>
      </p:sp>
    </p:spTree>
    <p:extLst>
      <p:ext uri="{BB962C8B-B14F-4D97-AF65-F5344CB8AC3E}">
        <p14:creationId xmlns:p14="http://schemas.microsoft.com/office/powerpoint/2010/main" val="17183747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 </a:t>
            </a:r>
            <a:r>
              <a:rPr lang="zh-CN" altLang="en-US" dirty="0"/>
              <a:t>网页基本概念</a:t>
            </a:r>
          </a:p>
        </p:txBody>
      </p:sp>
      <p:sp>
        <p:nvSpPr>
          <p:cNvPr id="3" name="内容占位符 2"/>
          <p:cNvSpPr>
            <a:spLocks noGrp="1"/>
          </p:cNvSpPr>
          <p:nvPr>
            <p:ph idx="1"/>
          </p:nvPr>
        </p:nvSpPr>
        <p:spPr/>
        <p:txBody>
          <a:bodyPr>
            <a:normAutofit fontScale="70000" lnSpcReduction="20000"/>
          </a:bodyPr>
          <a:lstStyle/>
          <a:p>
            <a:r>
              <a:rPr lang="en-US" altLang="zh-CN" dirty="0"/>
              <a:t>1.1.3  </a:t>
            </a:r>
            <a:r>
              <a:rPr lang="zh-CN" altLang="en-US" dirty="0"/>
              <a:t>静态网页和动态网页</a:t>
            </a:r>
          </a:p>
          <a:p>
            <a:r>
              <a:rPr lang="zh-CN" altLang="en-US" dirty="0"/>
              <a:t>在网站设计中，纯粹的</a:t>
            </a:r>
            <a:r>
              <a:rPr lang="en-US" altLang="zh-CN" dirty="0"/>
              <a:t>HTML</a:t>
            </a:r>
            <a:r>
              <a:rPr lang="zh-CN" altLang="en-US" dirty="0"/>
              <a:t>格式的网页通常被称为静态网页，一般以</a:t>
            </a:r>
            <a:r>
              <a:rPr lang="en-US" altLang="zh-CN" dirty="0"/>
              <a:t>.</a:t>
            </a:r>
            <a:r>
              <a:rPr lang="en-US" altLang="zh-CN" dirty="0" err="1"/>
              <a:t>htm</a:t>
            </a:r>
            <a:r>
              <a:rPr lang="zh-CN" altLang="en-US" dirty="0"/>
              <a:t>、</a:t>
            </a:r>
            <a:r>
              <a:rPr lang="en-US" altLang="zh-CN" dirty="0"/>
              <a:t>.html</a:t>
            </a:r>
            <a:r>
              <a:rPr lang="zh-CN" altLang="en-US" dirty="0"/>
              <a:t>、</a:t>
            </a:r>
            <a:r>
              <a:rPr lang="en-US" altLang="zh-CN" dirty="0"/>
              <a:t>.</a:t>
            </a:r>
            <a:r>
              <a:rPr lang="en-US" altLang="zh-CN" dirty="0" err="1"/>
              <a:t>shtml</a:t>
            </a:r>
            <a:r>
              <a:rPr lang="zh-CN" altLang="en-US" dirty="0"/>
              <a:t>为后缀名。当客户端浏览器请求浏览服务器上的静态网页时，服务器查找到该静态网页后不进行任何处理就直接下载到客户端，然后由客户端浏览器解释并显示，所以静态网页一经编写完成，其显示效果就确定了</a:t>
            </a:r>
            <a:r>
              <a:rPr lang="zh-CN" altLang="en-US" dirty="0" smtClean="0"/>
              <a:t>。</a:t>
            </a:r>
            <a:endParaRPr lang="zh-CN" altLang="en-US" dirty="0"/>
          </a:p>
          <a:p>
            <a:r>
              <a:rPr lang="zh-CN" altLang="en-US" dirty="0"/>
              <a:t>动态网页是指其内容会根据具体情况发生变化的网页，它以数据库技术为基础，随不同客户、不同时间而生成不同的网页。当客户端浏览器请求浏览服务器上的动态网页时，服务器查找到该动态网页后会结合相关参数开始执行其中的动态程序部分，并将执行结果下载到客户端，然后由客户端浏览器解释并显示。常用的动态网页技术有前面提及的</a:t>
            </a:r>
            <a:r>
              <a:rPr lang="en-US" altLang="zh-CN" dirty="0"/>
              <a:t>JSP</a:t>
            </a:r>
            <a:r>
              <a:rPr lang="zh-CN" altLang="en-US" dirty="0"/>
              <a:t>、</a:t>
            </a:r>
            <a:r>
              <a:rPr lang="en-US" altLang="zh-CN" dirty="0"/>
              <a:t>ASP</a:t>
            </a:r>
            <a:r>
              <a:rPr lang="zh-CN" altLang="en-US" dirty="0"/>
              <a:t>、</a:t>
            </a:r>
            <a:r>
              <a:rPr lang="en-US" altLang="zh-CN" dirty="0"/>
              <a:t>ASP.NET</a:t>
            </a:r>
            <a:r>
              <a:rPr lang="zh-CN" altLang="en-US" dirty="0"/>
              <a:t>、</a:t>
            </a:r>
            <a:r>
              <a:rPr lang="en-US" altLang="zh-CN" dirty="0"/>
              <a:t>PHP</a:t>
            </a:r>
            <a:r>
              <a:rPr lang="zh-CN" altLang="en-US" dirty="0"/>
              <a:t>等</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10</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08234850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 </a:t>
            </a:r>
            <a:r>
              <a:rPr lang="zh-CN" altLang="en-US" dirty="0"/>
              <a:t>网页基本概念</a:t>
            </a:r>
          </a:p>
        </p:txBody>
      </p:sp>
      <p:sp>
        <p:nvSpPr>
          <p:cNvPr id="3" name="内容占位符 2"/>
          <p:cNvSpPr>
            <a:spLocks noGrp="1"/>
          </p:cNvSpPr>
          <p:nvPr>
            <p:ph idx="1"/>
          </p:nvPr>
        </p:nvSpPr>
        <p:spPr/>
        <p:txBody>
          <a:bodyPr>
            <a:normAutofit fontScale="85000" lnSpcReduction="20000"/>
          </a:bodyPr>
          <a:lstStyle/>
          <a:p>
            <a:r>
              <a:rPr lang="en-US" altLang="zh-CN" dirty="0"/>
              <a:t>1.1.4  </a:t>
            </a:r>
            <a:r>
              <a:rPr lang="zh-CN" altLang="en-US" dirty="0"/>
              <a:t>什么是网站</a:t>
            </a:r>
          </a:p>
          <a:p>
            <a:r>
              <a:rPr lang="en-US" altLang="zh-CN" dirty="0"/>
              <a:t>1</a:t>
            </a:r>
            <a:r>
              <a:rPr lang="zh-CN" altLang="en-US" dirty="0"/>
              <a:t>．网站</a:t>
            </a:r>
          </a:p>
          <a:p>
            <a:pPr lvl="1"/>
            <a:r>
              <a:rPr lang="zh-CN" altLang="en-US" dirty="0"/>
              <a:t>网站（</a:t>
            </a:r>
            <a:r>
              <a:rPr lang="en-US" altLang="zh-CN" dirty="0"/>
              <a:t>Web Site</a:t>
            </a:r>
            <a:r>
              <a:rPr lang="zh-CN" altLang="en-US" dirty="0"/>
              <a:t>，也称为站点）是指存放在某台网络服务器上的完整信息的集合体，是</a:t>
            </a:r>
            <a:r>
              <a:rPr lang="en-US" altLang="zh-CN" dirty="0"/>
              <a:t>Internet</a:t>
            </a:r>
            <a:r>
              <a:rPr lang="zh-CN" altLang="en-US" dirty="0"/>
              <a:t>上的一块固定的面向全世界发布消息的地方，由域名（可简单理解为网站地址）和网站空间构成。一个网站空间是由多个网页组成，但并不是这些网页的简单罗列组合，而是在超级链接的组织下所形成的既有鲜明风格又有完善内容的有机整体。站在</a:t>
            </a:r>
            <a:r>
              <a:rPr lang="en-US" altLang="zh-CN" dirty="0"/>
              <a:t>WWW</a:t>
            </a:r>
            <a:r>
              <a:rPr lang="zh-CN" altLang="en-US" dirty="0"/>
              <a:t>的整体角度来看，任何一个网站都只是</a:t>
            </a:r>
            <a:r>
              <a:rPr lang="en-US" altLang="zh-CN" dirty="0"/>
              <a:t>WWW</a:t>
            </a:r>
            <a:r>
              <a:rPr lang="zh-CN" altLang="en-US" dirty="0"/>
              <a:t>这张巨型蜘蛛网上的一个结点。</a:t>
            </a:r>
          </a:p>
          <a:p>
            <a:pPr lvl="1"/>
            <a:r>
              <a:rPr lang="zh-CN" altLang="en-US" dirty="0"/>
              <a:t>建设网站，简单说就是首先在自己的计算机上安装</a:t>
            </a:r>
            <a:r>
              <a:rPr lang="en-US" altLang="zh-CN" dirty="0"/>
              <a:t>Web</a:t>
            </a:r>
            <a:r>
              <a:rPr lang="zh-CN" altLang="en-US" dirty="0"/>
              <a:t>服务器（或租用已有的</a:t>
            </a:r>
            <a:r>
              <a:rPr lang="en-US" altLang="zh-CN" dirty="0"/>
              <a:t>Web</a:t>
            </a:r>
            <a:r>
              <a:rPr lang="zh-CN" altLang="en-US" dirty="0"/>
              <a:t>服务器），然后申请域名，最后设计制作自己的网页并且发布出去。</a:t>
            </a:r>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11</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08234850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 </a:t>
            </a:r>
            <a:r>
              <a:rPr lang="zh-CN" altLang="en-US" dirty="0"/>
              <a:t>网页基本概念</a:t>
            </a:r>
          </a:p>
        </p:txBody>
      </p:sp>
      <p:sp>
        <p:nvSpPr>
          <p:cNvPr id="3" name="内容占位符 2"/>
          <p:cNvSpPr>
            <a:spLocks noGrp="1"/>
          </p:cNvSpPr>
          <p:nvPr>
            <p:ph idx="1"/>
          </p:nvPr>
        </p:nvSpPr>
        <p:spPr/>
        <p:txBody>
          <a:bodyPr>
            <a:normAutofit fontScale="85000" lnSpcReduction="20000"/>
          </a:bodyPr>
          <a:lstStyle/>
          <a:p>
            <a:r>
              <a:rPr lang="en-US" altLang="zh-CN" dirty="0"/>
              <a:t>2</a:t>
            </a:r>
            <a:r>
              <a:rPr lang="zh-CN" altLang="en-US" dirty="0"/>
              <a:t>．网站首页</a:t>
            </a:r>
          </a:p>
          <a:p>
            <a:pPr lvl="1"/>
            <a:r>
              <a:rPr lang="zh-CN" altLang="en-US" dirty="0"/>
              <a:t>如果在浏览器中输入一个网站地址时仅指定</a:t>
            </a:r>
            <a:r>
              <a:rPr lang="en-US" altLang="zh-CN" dirty="0"/>
              <a:t>WWW</a:t>
            </a:r>
            <a:r>
              <a:rPr lang="zh-CN" altLang="en-US" dirty="0"/>
              <a:t>服务器域名或</a:t>
            </a:r>
            <a:r>
              <a:rPr lang="en-US" altLang="zh-CN" dirty="0"/>
              <a:t>IP</a:t>
            </a:r>
            <a:r>
              <a:rPr lang="zh-CN" altLang="en-US" dirty="0"/>
              <a:t>地址而不加路径信息（例如</a:t>
            </a:r>
            <a:r>
              <a:rPr lang="en-US" altLang="zh-CN" dirty="0"/>
              <a:t>http://www.baidu.com</a:t>
            </a:r>
            <a:r>
              <a:rPr lang="zh-CN" altLang="en-US" dirty="0"/>
              <a:t>或</a:t>
            </a:r>
            <a:r>
              <a:rPr lang="en-US" altLang="zh-CN" dirty="0"/>
              <a:t>http://210.41.160.7</a:t>
            </a:r>
            <a:r>
              <a:rPr lang="zh-CN" altLang="en-US" dirty="0"/>
              <a:t>），则将打开该网站默认的那一个网页，这就是首页，也称为主页（</a:t>
            </a:r>
            <a:r>
              <a:rPr lang="en-US" altLang="zh-CN" dirty="0"/>
              <a:t>homepage</a:t>
            </a:r>
            <a:r>
              <a:rPr lang="zh-CN" altLang="en-US" dirty="0"/>
              <a:t>）。首页是网站中最重要的一个网页，也是浏览整个网站的起点，通常包含最重要的信息以及指向网站各分栏目的超级链接。</a:t>
            </a:r>
          </a:p>
          <a:p>
            <a:r>
              <a:rPr lang="en-US" altLang="zh-CN" dirty="0"/>
              <a:t>3</a:t>
            </a:r>
            <a:r>
              <a:rPr lang="zh-CN" altLang="en-US" dirty="0"/>
              <a:t>．超文本</a:t>
            </a:r>
          </a:p>
          <a:p>
            <a:pPr lvl="1"/>
            <a:r>
              <a:rPr lang="zh-CN" altLang="en-US" dirty="0"/>
              <a:t>超文本（</a:t>
            </a:r>
            <a:r>
              <a:rPr lang="en-US" altLang="zh-CN" dirty="0"/>
              <a:t>Hypertext</a:t>
            </a:r>
            <a:r>
              <a:rPr lang="zh-CN" altLang="en-US" dirty="0"/>
              <a:t>）是用超级链接的方法，将各种不同空间的文字信息组织在一起的网状文本。超文本文件中的某些字、符号或短语起着“热链接”（</a:t>
            </a:r>
            <a:r>
              <a:rPr lang="en-US" altLang="zh-CN" dirty="0"/>
              <a:t>hotlink</a:t>
            </a:r>
            <a:r>
              <a:rPr lang="zh-CN" altLang="en-US" dirty="0"/>
              <a:t>）的作用，在显示时其字体或颜色发生变化或者带有下横线，以区别于一般的正文</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12</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08234850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 </a:t>
            </a:r>
            <a:r>
              <a:rPr lang="zh-CN" altLang="en-US" dirty="0"/>
              <a:t>网页基本概念</a:t>
            </a:r>
          </a:p>
        </p:txBody>
      </p:sp>
      <p:sp>
        <p:nvSpPr>
          <p:cNvPr id="3" name="内容占位符 2"/>
          <p:cNvSpPr>
            <a:spLocks noGrp="1"/>
          </p:cNvSpPr>
          <p:nvPr>
            <p:ph idx="1"/>
          </p:nvPr>
        </p:nvSpPr>
        <p:spPr/>
        <p:txBody>
          <a:bodyPr>
            <a:normAutofit fontScale="85000" lnSpcReduction="20000"/>
          </a:bodyPr>
          <a:lstStyle/>
          <a:p>
            <a:r>
              <a:rPr lang="en-US" altLang="zh-CN" dirty="0"/>
              <a:t>1.1.5  </a:t>
            </a:r>
            <a:r>
              <a:rPr lang="zh-CN" altLang="en-US" dirty="0"/>
              <a:t>组成网页的基本元素</a:t>
            </a:r>
          </a:p>
          <a:p>
            <a:r>
              <a:rPr lang="zh-CN" altLang="en-US" dirty="0"/>
              <a:t>一般来说，组成网页的基本元素主要有文本、图像、声音、动画、视频、超级链接以及交互式处理等。它们的特点如下。</a:t>
            </a:r>
          </a:p>
          <a:p>
            <a:pPr lvl="1"/>
            <a:r>
              <a:rPr lang="en-US" altLang="zh-CN" dirty="0"/>
              <a:t>1</a:t>
            </a:r>
            <a:r>
              <a:rPr lang="zh-CN" altLang="en-US" dirty="0"/>
              <a:t>．</a:t>
            </a:r>
            <a:r>
              <a:rPr lang="zh-CN" altLang="en-US" dirty="0" smtClean="0"/>
              <a:t>文本：文本</a:t>
            </a:r>
            <a:r>
              <a:rPr lang="zh-CN" altLang="en-US" dirty="0"/>
              <a:t>是网页的主体，主要负责传达文字</a:t>
            </a:r>
            <a:r>
              <a:rPr lang="zh-CN" altLang="en-US" dirty="0" smtClean="0"/>
              <a:t>信息，</a:t>
            </a:r>
            <a:r>
              <a:rPr lang="zh-CN" altLang="en-US" dirty="0"/>
              <a:t>可以通过设置不同的字体、字型、字号和颜色等变化来达到美化页面文本的目的。</a:t>
            </a:r>
          </a:p>
          <a:p>
            <a:pPr lvl="1"/>
            <a:r>
              <a:rPr lang="en-US" altLang="zh-CN" dirty="0"/>
              <a:t>2</a:t>
            </a:r>
            <a:r>
              <a:rPr lang="zh-CN" altLang="en-US" dirty="0"/>
              <a:t>．</a:t>
            </a:r>
            <a:r>
              <a:rPr lang="zh-CN" altLang="en-US" dirty="0" smtClean="0"/>
              <a:t>图像：图像</a:t>
            </a:r>
            <a:r>
              <a:rPr lang="zh-CN" altLang="en-US" dirty="0"/>
              <a:t>是网页中非常具有表现力和感染力的组成元素。网页中常用的图像文件主要有</a:t>
            </a:r>
            <a:r>
              <a:rPr lang="en-US" altLang="zh-CN" dirty="0"/>
              <a:t>JEPG</a:t>
            </a:r>
            <a:r>
              <a:rPr lang="zh-CN" altLang="en-US" dirty="0"/>
              <a:t>、</a:t>
            </a:r>
            <a:r>
              <a:rPr lang="en-US" altLang="zh-CN" dirty="0"/>
              <a:t>GIF</a:t>
            </a:r>
            <a:r>
              <a:rPr lang="zh-CN" altLang="en-US" dirty="0"/>
              <a:t>和</a:t>
            </a:r>
            <a:r>
              <a:rPr lang="en-US" altLang="zh-CN" dirty="0"/>
              <a:t>PNG</a:t>
            </a:r>
            <a:r>
              <a:rPr lang="zh-CN" altLang="en-US" dirty="0"/>
              <a:t>等几种</a:t>
            </a:r>
            <a:r>
              <a:rPr lang="zh-CN" altLang="en-US" dirty="0" smtClean="0"/>
              <a:t>格式。</a:t>
            </a:r>
            <a:endParaRPr lang="zh-CN" altLang="en-US" dirty="0"/>
          </a:p>
          <a:p>
            <a:pPr lvl="1"/>
            <a:r>
              <a:rPr lang="en-US" altLang="zh-CN" dirty="0"/>
              <a:t>3</a:t>
            </a:r>
            <a:r>
              <a:rPr lang="zh-CN" altLang="en-US" dirty="0"/>
              <a:t>．</a:t>
            </a:r>
            <a:r>
              <a:rPr lang="zh-CN" altLang="en-US" dirty="0" smtClean="0"/>
              <a:t>动画：动画</a:t>
            </a:r>
            <a:r>
              <a:rPr lang="zh-CN" altLang="en-US" dirty="0"/>
              <a:t>是动态的图形，在网页中添加动画可以使网页更加生动。常用的动画格式包括动态</a:t>
            </a:r>
            <a:r>
              <a:rPr lang="en-US" altLang="zh-CN" dirty="0"/>
              <a:t>GIF</a:t>
            </a:r>
            <a:r>
              <a:rPr lang="zh-CN" altLang="en-US" dirty="0"/>
              <a:t>图片和</a:t>
            </a:r>
            <a:r>
              <a:rPr lang="en-US" altLang="zh-CN" dirty="0"/>
              <a:t>Flash</a:t>
            </a:r>
            <a:r>
              <a:rPr lang="zh-CN" altLang="en-US" dirty="0"/>
              <a:t>动画</a:t>
            </a:r>
            <a:r>
              <a:rPr lang="zh-CN" altLang="en-US" dirty="0" smtClean="0"/>
              <a:t>等。</a:t>
            </a:r>
            <a:endParaRPr lang="en-US" altLang="zh-CN" dirty="0" smtClean="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13</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08234850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 </a:t>
            </a:r>
            <a:r>
              <a:rPr lang="zh-CN" altLang="en-US" dirty="0"/>
              <a:t>网页基本概念</a:t>
            </a:r>
          </a:p>
        </p:txBody>
      </p:sp>
      <p:sp>
        <p:nvSpPr>
          <p:cNvPr id="3" name="内容占位符 2"/>
          <p:cNvSpPr>
            <a:spLocks noGrp="1"/>
          </p:cNvSpPr>
          <p:nvPr>
            <p:ph idx="1"/>
          </p:nvPr>
        </p:nvSpPr>
        <p:spPr/>
        <p:txBody>
          <a:bodyPr>
            <a:normAutofit fontScale="77500" lnSpcReduction="20000"/>
          </a:bodyPr>
          <a:lstStyle/>
          <a:p>
            <a:pPr lvl="1"/>
            <a:r>
              <a:rPr lang="en-US" altLang="zh-CN" dirty="0"/>
              <a:t>4</a:t>
            </a:r>
            <a:r>
              <a:rPr lang="zh-CN" altLang="en-US" dirty="0"/>
              <a:t>．声音和视频：声音是多媒体网页中的重要组成部分</a:t>
            </a:r>
            <a:r>
              <a:rPr lang="zh-CN" altLang="en-US" dirty="0" smtClean="0"/>
              <a:t>。声音</a:t>
            </a:r>
            <a:r>
              <a:rPr lang="zh-CN" altLang="en-US" dirty="0"/>
              <a:t>文件格式很多，主要有</a:t>
            </a:r>
            <a:r>
              <a:rPr lang="en-US" altLang="zh-CN" dirty="0"/>
              <a:t>MIDI</a:t>
            </a:r>
            <a:r>
              <a:rPr lang="zh-CN" altLang="en-US" dirty="0"/>
              <a:t>、</a:t>
            </a:r>
            <a:r>
              <a:rPr lang="en-US" altLang="zh-CN" dirty="0"/>
              <a:t>WAV</a:t>
            </a:r>
            <a:r>
              <a:rPr lang="zh-CN" altLang="en-US" dirty="0"/>
              <a:t>、</a:t>
            </a:r>
            <a:r>
              <a:rPr lang="en-US" altLang="zh-CN" dirty="0"/>
              <a:t>MP3</a:t>
            </a:r>
            <a:r>
              <a:rPr lang="zh-CN" altLang="en-US" dirty="0"/>
              <a:t>和</a:t>
            </a:r>
            <a:r>
              <a:rPr lang="en-US" altLang="zh-CN" dirty="0"/>
              <a:t>AIF</a:t>
            </a:r>
            <a:r>
              <a:rPr lang="zh-CN" altLang="en-US" dirty="0"/>
              <a:t>等。在网页中也可以插入视频文件，视频的存在使网页变得更加精彩、生动。网页中支持的视频文件格式主要有</a:t>
            </a:r>
            <a:r>
              <a:rPr lang="en-US" altLang="zh-CN" dirty="0" err="1"/>
              <a:t>Realplay</a:t>
            </a:r>
            <a:r>
              <a:rPr lang="zh-CN" altLang="en-US" dirty="0"/>
              <a:t>、</a:t>
            </a:r>
            <a:r>
              <a:rPr lang="en-US" altLang="zh-CN" dirty="0"/>
              <a:t>Mpeg</a:t>
            </a:r>
            <a:r>
              <a:rPr lang="zh-CN" altLang="en-US" dirty="0"/>
              <a:t>、</a:t>
            </a:r>
            <a:r>
              <a:rPr lang="en-US" altLang="zh-CN" dirty="0"/>
              <a:t>AVI</a:t>
            </a:r>
            <a:r>
              <a:rPr lang="zh-CN" altLang="en-US" dirty="0"/>
              <a:t>和</a:t>
            </a:r>
            <a:r>
              <a:rPr lang="en-US" altLang="zh-CN" dirty="0"/>
              <a:t>DivX</a:t>
            </a:r>
            <a:r>
              <a:rPr lang="zh-CN" altLang="en-US" dirty="0"/>
              <a:t>等。</a:t>
            </a:r>
          </a:p>
          <a:p>
            <a:pPr lvl="1"/>
            <a:r>
              <a:rPr lang="en-US" altLang="zh-CN" dirty="0"/>
              <a:t>5</a:t>
            </a:r>
            <a:r>
              <a:rPr lang="zh-CN" altLang="en-US" dirty="0"/>
              <a:t>．</a:t>
            </a:r>
            <a:r>
              <a:rPr lang="zh-CN" altLang="en-US" dirty="0" smtClean="0"/>
              <a:t>表格：在</a:t>
            </a:r>
            <a:r>
              <a:rPr lang="zh-CN" altLang="en-US" dirty="0"/>
              <a:t>网页中使用表格可以控制网页中信息的结构布局，精确定位网页元素在页面中出现的位置，使网页元素更加整齐、美观。此外表格也是用来组织和展现数据的常用工具。</a:t>
            </a:r>
          </a:p>
          <a:p>
            <a:pPr lvl="1"/>
            <a:r>
              <a:rPr lang="en-US" altLang="zh-CN" dirty="0"/>
              <a:t>6</a:t>
            </a:r>
            <a:r>
              <a:rPr lang="zh-CN" altLang="en-US" dirty="0"/>
              <a:t>．</a:t>
            </a:r>
            <a:r>
              <a:rPr lang="zh-CN" altLang="en-US" dirty="0" smtClean="0"/>
              <a:t>超级链接：超级链接</a:t>
            </a:r>
            <a:r>
              <a:rPr lang="zh-CN" altLang="en-US" dirty="0"/>
              <a:t>（或称超链接）是网页与其他网络资源之间联系的纽带，是网页区别于传统媒体的重要特点。通过点击不同的超链接，可以实现不同的网页跳转，正是因为有它的存在，才使得互联网变得交互融合、丰富多彩。文本和图片常被用来设置超链接。</a:t>
            </a:r>
          </a:p>
          <a:p>
            <a:pPr lvl="1"/>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14</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0823485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 </a:t>
            </a:r>
            <a:r>
              <a:rPr lang="zh-CN" altLang="en-US" dirty="0"/>
              <a:t>网页基本概念</a:t>
            </a:r>
          </a:p>
        </p:txBody>
      </p:sp>
      <p:sp>
        <p:nvSpPr>
          <p:cNvPr id="3" name="内容占位符 2"/>
          <p:cNvSpPr>
            <a:spLocks noGrp="1"/>
          </p:cNvSpPr>
          <p:nvPr>
            <p:ph idx="1"/>
          </p:nvPr>
        </p:nvSpPr>
        <p:spPr/>
        <p:txBody>
          <a:bodyPr>
            <a:normAutofit fontScale="92500" lnSpcReduction="20000"/>
          </a:bodyPr>
          <a:lstStyle/>
          <a:p>
            <a:pPr lvl="1"/>
            <a:r>
              <a:rPr lang="en-US" altLang="zh-CN" dirty="0"/>
              <a:t>7</a:t>
            </a:r>
            <a:r>
              <a:rPr lang="zh-CN" altLang="en-US" dirty="0"/>
              <a:t>．导航</a:t>
            </a:r>
            <a:r>
              <a:rPr lang="zh-CN" altLang="en-US" dirty="0" smtClean="0"/>
              <a:t>栏：导航</a:t>
            </a:r>
            <a:r>
              <a:rPr lang="zh-CN" altLang="en-US" dirty="0"/>
              <a:t>栏的作用是引导浏览者准确、方便地查看当前网站的不同内容并在相关页面之间自由跳转。实际上，导航栏就是一组相对固定的超链接，链接的目标就是站点中的主要网页</a:t>
            </a:r>
            <a:r>
              <a:rPr lang="zh-CN" altLang="en-US" dirty="0" smtClean="0"/>
              <a:t>。</a:t>
            </a:r>
            <a:endParaRPr lang="zh-CN" altLang="en-US" dirty="0"/>
          </a:p>
          <a:p>
            <a:pPr lvl="1"/>
            <a:r>
              <a:rPr lang="en-US" altLang="zh-CN" dirty="0"/>
              <a:t>8</a:t>
            </a:r>
            <a:r>
              <a:rPr lang="zh-CN" altLang="en-US" dirty="0"/>
              <a:t>．表</a:t>
            </a:r>
            <a:r>
              <a:rPr lang="zh-CN" altLang="en-US" dirty="0" smtClean="0"/>
              <a:t>单：网页</a:t>
            </a:r>
            <a:r>
              <a:rPr lang="zh-CN" altLang="en-US" dirty="0"/>
              <a:t>中的表单类似于</a:t>
            </a:r>
            <a:r>
              <a:rPr lang="en-US" altLang="zh-CN" dirty="0"/>
              <a:t>Windows</a:t>
            </a:r>
            <a:r>
              <a:rPr lang="zh-CN" altLang="en-US" dirty="0"/>
              <a:t>程序的窗体，主要用来将浏览者输入的信息提交给服务器端程序进行处理。表单是提供交互功能的基本元素，例如问卷调查、信息查询、用户注册、网上订购等，都需要通过表单进行客户端信息的收集工作。</a:t>
            </a:r>
          </a:p>
          <a:p>
            <a:pPr lvl="1"/>
            <a:r>
              <a:rPr lang="en-US" altLang="zh-CN" dirty="0"/>
              <a:t>9</a:t>
            </a:r>
            <a:r>
              <a:rPr lang="zh-CN" altLang="en-US" dirty="0"/>
              <a:t>．其他常见</a:t>
            </a:r>
            <a:r>
              <a:rPr lang="zh-CN" altLang="en-US" dirty="0" smtClean="0"/>
              <a:t>元素：网页</a:t>
            </a:r>
            <a:r>
              <a:rPr lang="zh-CN" altLang="en-US" dirty="0"/>
              <a:t>中除了以上几种最基本的元素之外，还有一些其他的常见元素，包括悬停按钮、</a:t>
            </a:r>
            <a:r>
              <a:rPr lang="en-US" altLang="zh-CN" dirty="0"/>
              <a:t>Java</a:t>
            </a:r>
            <a:r>
              <a:rPr lang="zh-CN" altLang="en-US" dirty="0"/>
              <a:t>特效和</a:t>
            </a:r>
            <a:r>
              <a:rPr lang="en-US" altLang="zh-CN" dirty="0"/>
              <a:t>ActiveX</a:t>
            </a:r>
            <a:r>
              <a:rPr lang="zh-CN" altLang="en-US" dirty="0"/>
              <a:t>特效等。这些元素使网页更加丰富多彩和生动有趣。</a:t>
            </a:r>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15</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08234850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1.2  </a:t>
            </a:r>
            <a:r>
              <a:rPr lang="zh-CN" altLang="en-US" dirty="0"/>
              <a:t>网页浏览的基本原理</a:t>
            </a:r>
          </a:p>
        </p:txBody>
      </p:sp>
      <p:sp>
        <p:nvSpPr>
          <p:cNvPr id="3" name="内容占位符 2"/>
          <p:cNvSpPr>
            <a:spLocks noGrp="1"/>
          </p:cNvSpPr>
          <p:nvPr>
            <p:ph idx="1"/>
          </p:nvPr>
        </p:nvSpPr>
        <p:spPr/>
        <p:txBody>
          <a:bodyPr>
            <a:normAutofit/>
          </a:bodyPr>
          <a:lstStyle/>
          <a:p>
            <a:r>
              <a:rPr lang="en-US" altLang="zh-CN" dirty="0"/>
              <a:t>1.2.1  WWW</a:t>
            </a:r>
            <a:r>
              <a:rPr lang="zh-CN" altLang="en-US" dirty="0"/>
              <a:t>服务器工作模式</a:t>
            </a:r>
          </a:p>
          <a:p>
            <a:r>
              <a:rPr lang="en-US" altLang="zh-CN" dirty="0"/>
              <a:t>1</a:t>
            </a:r>
            <a:r>
              <a:rPr lang="zh-CN" altLang="en-US" dirty="0"/>
              <a:t>．客户机和服务器</a:t>
            </a:r>
          </a:p>
          <a:p>
            <a:pPr lvl="1"/>
            <a:r>
              <a:rPr lang="en-US" altLang="zh-CN" dirty="0"/>
              <a:t>Web</a:t>
            </a:r>
            <a:r>
              <a:rPr lang="zh-CN" altLang="en-US" dirty="0"/>
              <a:t>服务是建立在客户机</a:t>
            </a:r>
            <a:r>
              <a:rPr lang="en-US" altLang="zh-CN" dirty="0"/>
              <a:t>/</a:t>
            </a:r>
            <a:r>
              <a:rPr lang="zh-CN" altLang="en-US" dirty="0"/>
              <a:t>应用服务器</a:t>
            </a:r>
            <a:r>
              <a:rPr lang="en-US" altLang="zh-CN" dirty="0"/>
              <a:t>/</a:t>
            </a:r>
            <a:r>
              <a:rPr lang="zh-CN" altLang="en-US" dirty="0"/>
              <a:t>数据库服务器（</a:t>
            </a:r>
            <a:r>
              <a:rPr lang="en-US" altLang="zh-CN" dirty="0"/>
              <a:t>Client/ Server/ Database Server</a:t>
            </a:r>
            <a:r>
              <a:rPr lang="zh-CN" altLang="en-US" dirty="0"/>
              <a:t>，</a:t>
            </a:r>
            <a:r>
              <a:rPr lang="en-US" altLang="zh-CN" dirty="0"/>
              <a:t>C/S/DS</a:t>
            </a:r>
            <a:r>
              <a:rPr lang="zh-CN" altLang="en-US" dirty="0"/>
              <a:t>）三层结构模型之上的，在网络环境中，客户机向服务器发出服务请求，服务器接收并处理客户的请求，最后将结果返回到客户机</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16</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82598432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1.2  </a:t>
            </a:r>
            <a:r>
              <a:rPr lang="zh-CN" altLang="en-US" dirty="0"/>
              <a:t>网页浏览的基本原理</a:t>
            </a:r>
          </a:p>
        </p:txBody>
      </p:sp>
      <p:sp>
        <p:nvSpPr>
          <p:cNvPr id="3" name="内容占位符 2"/>
          <p:cNvSpPr>
            <a:spLocks noGrp="1"/>
          </p:cNvSpPr>
          <p:nvPr>
            <p:ph idx="1"/>
          </p:nvPr>
        </p:nvSpPr>
        <p:spPr/>
        <p:txBody>
          <a:bodyPr>
            <a:normAutofit/>
          </a:bodyPr>
          <a:lstStyle/>
          <a:p>
            <a:r>
              <a:rPr lang="en-US" altLang="zh-CN" dirty="0"/>
              <a:t>2</a:t>
            </a:r>
            <a:r>
              <a:rPr lang="zh-CN" altLang="en-US" dirty="0"/>
              <a:t>．</a:t>
            </a:r>
            <a:r>
              <a:rPr lang="en-US" altLang="zh-CN" dirty="0"/>
              <a:t>WWW</a:t>
            </a:r>
            <a:r>
              <a:rPr lang="zh-CN" altLang="en-US" dirty="0"/>
              <a:t>的工作过程</a:t>
            </a:r>
          </a:p>
          <a:p>
            <a:pPr lvl="1"/>
            <a:r>
              <a:rPr lang="en-US" altLang="zh-CN" dirty="0"/>
              <a:t>WWW</a:t>
            </a:r>
            <a:r>
              <a:rPr lang="zh-CN" altLang="en-US" dirty="0"/>
              <a:t>是一种基于超链接（</a:t>
            </a:r>
            <a:r>
              <a:rPr lang="en-US" altLang="zh-CN" dirty="0"/>
              <a:t>hyperlink</a:t>
            </a:r>
            <a:r>
              <a:rPr lang="zh-CN" altLang="en-US" dirty="0"/>
              <a:t>）的超文本（</a:t>
            </a:r>
            <a:r>
              <a:rPr lang="en-US" altLang="zh-CN" dirty="0"/>
              <a:t>hypertext</a:t>
            </a:r>
            <a:r>
              <a:rPr lang="zh-CN" altLang="en-US" dirty="0"/>
              <a:t>）和超媒体（</a:t>
            </a:r>
            <a:r>
              <a:rPr lang="en-US" altLang="zh-CN" dirty="0"/>
              <a:t>hypermedia</a:t>
            </a:r>
            <a:r>
              <a:rPr lang="zh-CN" altLang="en-US" dirty="0"/>
              <a:t>）系统，由于提供的信息的多样性，也称为超媒体环球信息网</a:t>
            </a:r>
            <a:r>
              <a:rPr lang="zh-CN" altLang="en-US" dirty="0" smtClean="0"/>
              <a:t>。</a:t>
            </a:r>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17</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82598432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1.2  </a:t>
            </a:r>
            <a:r>
              <a:rPr lang="zh-CN" altLang="en-US" dirty="0"/>
              <a:t>网页浏览的基本原理</a:t>
            </a:r>
          </a:p>
        </p:txBody>
      </p:sp>
      <p:sp>
        <p:nvSpPr>
          <p:cNvPr id="3" name="内容占位符 2"/>
          <p:cNvSpPr>
            <a:spLocks noGrp="1"/>
          </p:cNvSpPr>
          <p:nvPr>
            <p:ph idx="1"/>
          </p:nvPr>
        </p:nvSpPr>
        <p:spPr/>
        <p:txBody>
          <a:bodyPr>
            <a:normAutofit fontScale="92500" lnSpcReduction="20000"/>
          </a:bodyPr>
          <a:lstStyle/>
          <a:p>
            <a:pPr marL="400050" lvl="1" indent="-400050"/>
            <a:r>
              <a:rPr lang="en-US" altLang="zh-CN" dirty="0"/>
              <a:t>WWW</a:t>
            </a:r>
            <a:r>
              <a:rPr lang="zh-CN" altLang="en-US" dirty="0"/>
              <a:t>的工作步骤如下</a:t>
            </a:r>
            <a:r>
              <a:rPr lang="zh-CN" altLang="en-US" dirty="0" smtClean="0"/>
              <a:t>。</a:t>
            </a:r>
            <a:endParaRPr lang="en-US" altLang="zh-CN" dirty="0" smtClean="0"/>
          </a:p>
          <a:p>
            <a:pPr marL="800100" lvl="2" indent="-400050"/>
            <a:r>
              <a:rPr lang="zh-CN" altLang="en-US" dirty="0"/>
              <a:t>（</a:t>
            </a:r>
            <a:r>
              <a:rPr lang="en-US" altLang="zh-CN" dirty="0"/>
              <a:t>1</a:t>
            </a:r>
            <a:r>
              <a:rPr lang="zh-CN" altLang="en-US" dirty="0"/>
              <a:t>）用户启动客户端浏览器，在浏览器地址栏中输入想要访问网页的</a:t>
            </a:r>
            <a:r>
              <a:rPr lang="en-US" altLang="zh-CN" dirty="0"/>
              <a:t>URL</a:t>
            </a:r>
            <a:r>
              <a:rPr lang="zh-CN" altLang="en-US" dirty="0"/>
              <a:t>，浏览器软件通过</a:t>
            </a:r>
            <a:r>
              <a:rPr lang="en-US" altLang="zh-CN" dirty="0"/>
              <a:t>HTTP</a:t>
            </a:r>
            <a:r>
              <a:rPr lang="zh-CN" altLang="en-US" dirty="0"/>
              <a:t>协议自动向</a:t>
            </a:r>
            <a:r>
              <a:rPr lang="en-US" altLang="zh-CN" dirty="0"/>
              <a:t>URL</a:t>
            </a:r>
            <a:r>
              <a:rPr lang="zh-CN" altLang="en-US" dirty="0"/>
              <a:t>地址所在的</a:t>
            </a:r>
            <a:r>
              <a:rPr lang="en-US" altLang="zh-CN" dirty="0"/>
              <a:t>Web</a:t>
            </a:r>
            <a:r>
              <a:rPr lang="zh-CN" altLang="en-US" dirty="0"/>
              <a:t>服务器发出服务请求。</a:t>
            </a:r>
          </a:p>
          <a:p>
            <a:pPr marL="800100" lvl="2" indent="-400050"/>
            <a:r>
              <a:rPr lang="zh-CN" altLang="en-US" dirty="0"/>
              <a:t>（</a:t>
            </a:r>
            <a:r>
              <a:rPr lang="en-US" altLang="zh-CN" dirty="0"/>
              <a:t>2</a:t>
            </a:r>
            <a:r>
              <a:rPr lang="zh-CN" altLang="en-US" dirty="0"/>
              <a:t>）服务器根据客户端浏览器发来的请求，把</a:t>
            </a:r>
            <a:r>
              <a:rPr lang="en-US" altLang="zh-CN" dirty="0"/>
              <a:t>URL</a:t>
            </a:r>
            <a:r>
              <a:rPr lang="zh-CN" altLang="en-US" dirty="0"/>
              <a:t>地址转化成页面所在服务器上的文件路径，找出相应的网页文件。</a:t>
            </a:r>
          </a:p>
          <a:p>
            <a:pPr marL="800100" lvl="2" indent="-400050"/>
            <a:r>
              <a:rPr lang="zh-CN" altLang="en-US" dirty="0"/>
              <a:t>（</a:t>
            </a:r>
            <a:r>
              <a:rPr lang="en-US" altLang="zh-CN" dirty="0"/>
              <a:t>3</a:t>
            </a:r>
            <a:r>
              <a:rPr lang="zh-CN" altLang="en-US" dirty="0"/>
              <a:t>）如果网页中仅包含静态的</a:t>
            </a:r>
            <a:r>
              <a:rPr lang="en-US" altLang="zh-CN" dirty="0"/>
              <a:t>HTML</a:t>
            </a:r>
            <a:r>
              <a:rPr lang="zh-CN" altLang="en-US" dirty="0"/>
              <a:t>文档，则服务器直接使用</a:t>
            </a:r>
            <a:r>
              <a:rPr lang="en-US" altLang="zh-CN" dirty="0"/>
              <a:t>HTTP</a:t>
            </a:r>
            <a:r>
              <a:rPr lang="zh-CN" altLang="en-US" dirty="0"/>
              <a:t>协议将该文档发送回客户端；如果</a:t>
            </a:r>
            <a:r>
              <a:rPr lang="en-US" altLang="zh-CN" dirty="0"/>
              <a:t>HTML</a:t>
            </a:r>
            <a:r>
              <a:rPr lang="zh-CN" altLang="en-US" dirty="0"/>
              <a:t>文档中还包含有</a:t>
            </a:r>
            <a:r>
              <a:rPr lang="en-US" altLang="zh-CN" dirty="0"/>
              <a:t>JavaScript</a:t>
            </a:r>
            <a:r>
              <a:rPr lang="zh-CN" altLang="en-US" dirty="0"/>
              <a:t>或</a:t>
            </a:r>
            <a:r>
              <a:rPr lang="en-US" altLang="zh-CN" dirty="0"/>
              <a:t>VBScript</a:t>
            </a:r>
            <a:r>
              <a:rPr lang="zh-CN" altLang="en-US" dirty="0"/>
              <a:t>脚本代码，则这些代码也将随同</a:t>
            </a:r>
            <a:r>
              <a:rPr lang="en-US" altLang="zh-CN" dirty="0"/>
              <a:t>HTML</a:t>
            </a:r>
            <a:r>
              <a:rPr lang="zh-CN" altLang="en-US" dirty="0"/>
              <a:t>文档一起下载；如果网页中还嵌套有动态的</a:t>
            </a:r>
            <a:r>
              <a:rPr lang="en-US" altLang="zh-CN" dirty="0"/>
              <a:t>CGI</a:t>
            </a:r>
            <a:r>
              <a:rPr lang="zh-CN" altLang="en-US" dirty="0"/>
              <a:t>、</a:t>
            </a:r>
            <a:r>
              <a:rPr lang="en-US" altLang="zh-CN" dirty="0"/>
              <a:t>ASP</a:t>
            </a:r>
            <a:r>
              <a:rPr lang="zh-CN" altLang="en-US" dirty="0"/>
              <a:t>、</a:t>
            </a:r>
            <a:r>
              <a:rPr lang="en-US" altLang="zh-CN" dirty="0"/>
              <a:t>JSP</a:t>
            </a:r>
            <a:r>
              <a:rPr lang="zh-CN" altLang="en-US" dirty="0"/>
              <a:t>等服务器端程序，则这些程序将先由服务器执行，再将执行结果以</a:t>
            </a:r>
            <a:r>
              <a:rPr lang="en-US" altLang="zh-CN" dirty="0"/>
              <a:t>HTML</a:t>
            </a:r>
            <a:r>
              <a:rPr lang="zh-CN" altLang="en-US" dirty="0"/>
              <a:t>文档的形式发送回客户端。</a:t>
            </a:r>
          </a:p>
          <a:p>
            <a:pPr marL="800100" lvl="2" indent="-400050"/>
            <a:r>
              <a:rPr lang="zh-CN" altLang="en-US" dirty="0"/>
              <a:t>（</a:t>
            </a:r>
            <a:r>
              <a:rPr lang="en-US" altLang="zh-CN" dirty="0"/>
              <a:t>4</a:t>
            </a:r>
            <a:r>
              <a:rPr lang="zh-CN" altLang="en-US" dirty="0"/>
              <a:t>）客户端浏览器对服务器返回的</a:t>
            </a:r>
            <a:r>
              <a:rPr lang="en-US" altLang="zh-CN" dirty="0"/>
              <a:t>HTML</a:t>
            </a:r>
            <a:r>
              <a:rPr lang="zh-CN" altLang="en-US" dirty="0"/>
              <a:t>文档进行解释，并将结果以网页的形式在浏览器上显示出来</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18</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82598432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1.2  </a:t>
            </a:r>
            <a:r>
              <a:rPr lang="zh-CN" altLang="en-US" dirty="0"/>
              <a:t>网页浏览的基本原理</a:t>
            </a:r>
          </a:p>
        </p:txBody>
      </p:sp>
      <p:sp>
        <p:nvSpPr>
          <p:cNvPr id="3" name="内容占位符 2"/>
          <p:cNvSpPr>
            <a:spLocks noGrp="1"/>
          </p:cNvSpPr>
          <p:nvPr>
            <p:ph idx="1"/>
          </p:nvPr>
        </p:nvSpPr>
        <p:spPr/>
        <p:txBody>
          <a:bodyPr>
            <a:normAutofit fontScale="92500" lnSpcReduction="10000"/>
          </a:bodyPr>
          <a:lstStyle/>
          <a:p>
            <a:r>
              <a:rPr lang="en-US" altLang="zh-CN" dirty="0"/>
              <a:t>3</a:t>
            </a:r>
            <a:r>
              <a:rPr lang="zh-CN" altLang="en-US" dirty="0"/>
              <a:t>．</a:t>
            </a:r>
            <a:r>
              <a:rPr lang="en-US" altLang="zh-CN" dirty="0"/>
              <a:t>C/S</a:t>
            </a:r>
            <a:r>
              <a:rPr lang="zh-CN" altLang="en-US" dirty="0"/>
              <a:t>与</a:t>
            </a:r>
            <a:r>
              <a:rPr lang="en-US" altLang="zh-CN" dirty="0"/>
              <a:t>B/S</a:t>
            </a:r>
            <a:r>
              <a:rPr lang="zh-CN" altLang="en-US" dirty="0"/>
              <a:t>结构</a:t>
            </a:r>
          </a:p>
          <a:p>
            <a:pPr lvl="1"/>
            <a:r>
              <a:rPr lang="en-US" altLang="zh-CN" dirty="0"/>
              <a:t>C/S</a:t>
            </a:r>
            <a:r>
              <a:rPr lang="zh-CN" altLang="en-US" dirty="0"/>
              <a:t>（</a:t>
            </a:r>
            <a:r>
              <a:rPr lang="en-US" altLang="zh-CN" dirty="0"/>
              <a:t>Client/Server</a:t>
            </a:r>
            <a:r>
              <a:rPr lang="zh-CN" altLang="en-US" dirty="0"/>
              <a:t>，客户机</a:t>
            </a:r>
            <a:r>
              <a:rPr lang="en-US" altLang="zh-CN" dirty="0"/>
              <a:t>/</a:t>
            </a:r>
            <a:r>
              <a:rPr lang="zh-CN" altLang="en-US" dirty="0"/>
              <a:t>服务器）结构是在早期的网络应用程序开发中广泛采用的架构，应用程序的处理由客户机和服务器共同分担完成。服务器具有数据采集、控制和与客户机通信的功能；客户机则包括与服务器通信和用户界面模块。</a:t>
            </a:r>
          </a:p>
          <a:p>
            <a:pPr lvl="1"/>
            <a:r>
              <a:rPr lang="en-US" altLang="zh-CN" dirty="0"/>
              <a:t>C/S</a:t>
            </a:r>
            <a:r>
              <a:rPr lang="zh-CN" altLang="en-US" dirty="0"/>
              <a:t>最主要的优点在于能充分发挥客户端</a:t>
            </a:r>
            <a:r>
              <a:rPr lang="en-US" altLang="zh-CN" dirty="0"/>
              <a:t>PC</a:t>
            </a:r>
            <a:r>
              <a:rPr lang="zh-CN" altLang="en-US" dirty="0"/>
              <a:t>的处理能力，很多工作可以在客户机上处理后再提交给服务器，所以客户端响应速度快，能够为服务器均衡事务的处理，大大提高系统的事务处理能力</a:t>
            </a:r>
            <a:r>
              <a:rPr lang="zh-CN" altLang="en-US" dirty="0" smtClean="0"/>
              <a:t>。但</a:t>
            </a:r>
            <a:r>
              <a:rPr lang="en-US" altLang="zh-CN" dirty="0"/>
              <a:t>C/S</a:t>
            </a:r>
            <a:r>
              <a:rPr lang="zh-CN" altLang="en-US" dirty="0"/>
              <a:t>最大的缺点就是客户端程序的升级和维护代价大，可移植性不好。</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19</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8259843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本章内容</a:t>
            </a:r>
            <a:endParaRPr lang="zh-CN" altLang="en-US" dirty="0"/>
          </a:p>
        </p:txBody>
      </p:sp>
      <p:sp>
        <p:nvSpPr>
          <p:cNvPr id="3" name="内容占位符 2"/>
          <p:cNvSpPr>
            <a:spLocks noGrp="1"/>
          </p:cNvSpPr>
          <p:nvPr>
            <p:ph idx="1"/>
          </p:nvPr>
        </p:nvSpPr>
        <p:spPr/>
        <p:txBody>
          <a:bodyPr/>
          <a:lstStyle/>
          <a:p>
            <a:r>
              <a:rPr lang="zh-CN" altLang="en-US" dirty="0" smtClean="0">
                <a:hlinkClick r:id="rId2" action="ppaction://hlinksldjump"/>
              </a:rPr>
              <a:t>网页基</a:t>
            </a:r>
            <a:r>
              <a:rPr lang="zh-CN" altLang="en-US" dirty="0">
                <a:hlinkClick r:id="rId2" action="ppaction://hlinksldjump"/>
              </a:rPr>
              <a:t>本</a:t>
            </a:r>
            <a:r>
              <a:rPr lang="zh-CN" altLang="en-US" dirty="0" smtClean="0">
                <a:hlinkClick r:id="rId2" action="ppaction://hlinksldjump"/>
              </a:rPr>
              <a:t>概念</a:t>
            </a:r>
            <a:endParaRPr lang="en-US" altLang="zh-CN" dirty="0" smtClean="0"/>
          </a:p>
          <a:p>
            <a:r>
              <a:rPr lang="zh-CN" altLang="en-US" dirty="0">
                <a:hlinkClick r:id="rId3" action="ppaction://hlinksldjump"/>
              </a:rPr>
              <a:t>网页</a:t>
            </a:r>
            <a:r>
              <a:rPr lang="zh-CN" altLang="en-US" dirty="0" smtClean="0">
                <a:hlinkClick r:id="rId3" action="ppaction://hlinksldjump"/>
              </a:rPr>
              <a:t>浏览的基本原理</a:t>
            </a:r>
            <a:endParaRPr lang="en-US" altLang="zh-CN" dirty="0" smtClean="0"/>
          </a:p>
          <a:p>
            <a:r>
              <a:rPr lang="zh-CN" altLang="en-US" dirty="0">
                <a:hlinkClick r:id="rId4" action="ppaction://hlinksldjump"/>
              </a:rPr>
              <a:t>常用网页编辑</a:t>
            </a:r>
            <a:r>
              <a:rPr lang="zh-CN" altLang="en-US" dirty="0" smtClean="0">
                <a:hlinkClick r:id="rId4" action="ppaction://hlinksldjump"/>
              </a:rPr>
              <a:t>工具</a:t>
            </a:r>
            <a:endParaRPr lang="en-US" altLang="zh-CN" dirty="0" smtClean="0"/>
          </a:p>
          <a:p>
            <a:r>
              <a:rPr lang="zh-CN" altLang="en-US" dirty="0">
                <a:hlinkClick r:id="rId5" action="ppaction://hlinksldjump"/>
              </a:rPr>
              <a:t>网页设计基础</a:t>
            </a:r>
            <a:r>
              <a:rPr lang="zh-CN" altLang="en-US" dirty="0" smtClean="0">
                <a:hlinkClick r:id="rId5" action="ppaction://hlinksldjump"/>
              </a:rPr>
              <a:t>知识</a:t>
            </a:r>
            <a:endParaRPr lang="zh-CN" altLang="en-US" dirty="0" smtClean="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4694340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1.2  </a:t>
            </a:r>
            <a:r>
              <a:rPr lang="zh-CN" altLang="en-US" dirty="0"/>
              <a:t>网页浏览的基本原理</a:t>
            </a:r>
          </a:p>
        </p:txBody>
      </p:sp>
      <p:sp>
        <p:nvSpPr>
          <p:cNvPr id="3" name="内容占位符 2"/>
          <p:cNvSpPr>
            <a:spLocks noGrp="1"/>
          </p:cNvSpPr>
          <p:nvPr>
            <p:ph idx="1"/>
          </p:nvPr>
        </p:nvSpPr>
        <p:spPr/>
        <p:txBody>
          <a:bodyPr>
            <a:normAutofit fontScale="92500" lnSpcReduction="20000"/>
          </a:bodyPr>
          <a:lstStyle/>
          <a:p>
            <a:pPr lvl="1"/>
            <a:r>
              <a:rPr lang="en-US" altLang="zh-CN" dirty="0"/>
              <a:t>B/S</a:t>
            </a:r>
            <a:r>
              <a:rPr lang="zh-CN" altLang="en-US" dirty="0"/>
              <a:t>（</a:t>
            </a:r>
            <a:r>
              <a:rPr lang="en-US" altLang="zh-CN" dirty="0"/>
              <a:t>Browser/Server</a:t>
            </a:r>
            <a:r>
              <a:rPr lang="zh-CN" altLang="en-US" dirty="0"/>
              <a:t>，浏览器</a:t>
            </a:r>
            <a:r>
              <a:rPr lang="en-US" altLang="zh-CN" dirty="0"/>
              <a:t>/</a:t>
            </a:r>
            <a:r>
              <a:rPr lang="zh-CN" altLang="en-US" dirty="0"/>
              <a:t>服务器）结构是随着</a:t>
            </a:r>
            <a:r>
              <a:rPr lang="en-US" altLang="zh-CN" dirty="0"/>
              <a:t>Web</a:t>
            </a:r>
            <a:r>
              <a:rPr lang="zh-CN" altLang="en-US" dirty="0"/>
              <a:t>兴起而诞生并快速发展的一种网络结构模式。在这种模式下客户端得到了简化</a:t>
            </a:r>
            <a:r>
              <a:rPr lang="en-US" altLang="zh-CN" dirty="0"/>
              <a:t>——</a:t>
            </a:r>
            <a:r>
              <a:rPr lang="zh-CN" altLang="en-US" dirty="0"/>
              <a:t>浏览器成为客户端最主要的应用软件，系统功能实现的核心部分都集中到服务器上，简化了系统的开发、维护和使用。客户机上只要安装一个</a:t>
            </a:r>
            <a:r>
              <a:rPr lang="zh-CN" altLang="en-US" dirty="0" smtClean="0"/>
              <a:t>浏览器，</a:t>
            </a:r>
            <a:r>
              <a:rPr lang="zh-CN" altLang="en-US" dirty="0"/>
              <a:t>服务器安装</a:t>
            </a:r>
            <a:r>
              <a:rPr lang="en-US" altLang="zh-CN" dirty="0"/>
              <a:t>Oracle</a:t>
            </a:r>
            <a:r>
              <a:rPr lang="zh-CN" altLang="en-US" dirty="0"/>
              <a:t>、</a:t>
            </a:r>
            <a:r>
              <a:rPr lang="en-US" altLang="zh-CN" dirty="0"/>
              <a:t>Sybase</a:t>
            </a:r>
            <a:r>
              <a:rPr lang="zh-CN" altLang="en-US" dirty="0"/>
              <a:t>、</a:t>
            </a:r>
            <a:r>
              <a:rPr lang="en-US" altLang="zh-CN" dirty="0"/>
              <a:t>Informix</a:t>
            </a:r>
            <a:r>
              <a:rPr lang="zh-CN" altLang="en-US" dirty="0"/>
              <a:t>或 </a:t>
            </a:r>
            <a:r>
              <a:rPr lang="en-US" altLang="zh-CN" dirty="0"/>
              <a:t>SQL Server</a:t>
            </a:r>
            <a:r>
              <a:rPr lang="zh-CN" altLang="en-US" dirty="0"/>
              <a:t>等数据库。浏览器通过</a:t>
            </a:r>
            <a:r>
              <a:rPr lang="en-US" altLang="zh-CN" dirty="0"/>
              <a:t>Web</a:t>
            </a:r>
            <a:r>
              <a:rPr lang="zh-CN" altLang="en-US" dirty="0"/>
              <a:t>服务器同数据库进行数据交互</a:t>
            </a:r>
            <a:r>
              <a:rPr lang="zh-CN" altLang="en-US" dirty="0" smtClean="0"/>
              <a:t>。</a:t>
            </a:r>
            <a:endParaRPr lang="en-US" altLang="zh-CN" dirty="0" smtClean="0"/>
          </a:p>
          <a:p>
            <a:pPr lvl="1"/>
            <a:r>
              <a:rPr lang="en-US" altLang="zh-CN" dirty="0" smtClean="0"/>
              <a:t>B/S</a:t>
            </a:r>
            <a:r>
              <a:rPr lang="zh-CN" altLang="en-US" dirty="0"/>
              <a:t>最大的优点就是可以在任何地方进行客户端操作而不用安装专门的软件，只要具备可上网的浏览器就能使用，实现了客户端零安装、零维护，系统的扩展非常容易。</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20</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8259843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1.2  </a:t>
            </a:r>
            <a:r>
              <a:rPr lang="zh-CN" altLang="en-US" dirty="0"/>
              <a:t>网页浏览的基本原理</a:t>
            </a:r>
          </a:p>
        </p:txBody>
      </p:sp>
      <p:sp>
        <p:nvSpPr>
          <p:cNvPr id="3" name="内容占位符 2"/>
          <p:cNvSpPr>
            <a:spLocks noGrp="1"/>
          </p:cNvSpPr>
          <p:nvPr>
            <p:ph idx="1"/>
          </p:nvPr>
        </p:nvSpPr>
        <p:spPr/>
        <p:txBody>
          <a:bodyPr>
            <a:normAutofit fontScale="85000" lnSpcReduction="10000"/>
          </a:bodyPr>
          <a:lstStyle/>
          <a:p>
            <a:r>
              <a:rPr lang="en-US" altLang="zh-CN" dirty="0"/>
              <a:t>1.2.2  </a:t>
            </a:r>
            <a:r>
              <a:rPr lang="zh-CN" altLang="en-US" dirty="0"/>
              <a:t>网页浏览器</a:t>
            </a:r>
          </a:p>
          <a:p>
            <a:r>
              <a:rPr lang="zh-CN" altLang="en-US" dirty="0"/>
              <a:t>网页浏览器是指用于浏览</a:t>
            </a:r>
            <a:r>
              <a:rPr lang="en-US" altLang="zh-CN" dirty="0"/>
              <a:t>Web</a:t>
            </a:r>
            <a:r>
              <a:rPr lang="zh-CN" altLang="en-US" dirty="0"/>
              <a:t>页面的软件（简称浏览器），它是上网冲浪的必备工具。浏览器主要通过</a:t>
            </a:r>
            <a:r>
              <a:rPr lang="en-US" altLang="zh-CN" dirty="0"/>
              <a:t>HTTP</a:t>
            </a:r>
            <a:r>
              <a:rPr lang="zh-CN" altLang="en-US" dirty="0"/>
              <a:t>协议与</a:t>
            </a:r>
            <a:r>
              <a:rPr lang="en-US" altLang="zh-CN" dirty="0"/>
              <a:t>WWW</a:t>
            </a:r>
            <a:r>
              <a:rPr lang="zh-CN" altLang="en-US" dirty="0"/>
              <a:t>服务器交互并获取网页，这些网页由</a:t>
            </a:r>
            <a:r>
              <a:rPr lang="en-US" altLang="zh-CN" dirty="0"/>
              <a:t>URL</a:t>
            </a:r>
            <a:r>
              <a:rPr lang="zh-CN" altLang="en-US" dirty="0"/>
              <a:t>指定。一个网页中可以包括多个文档（如图片、动画、视频等），每个文档都是分别从服务器获取的。大部分的浏览器支持包含</a:t>
            </a:r>
            <a:r>
              <a:rPr lang="en-US" altLang="zh-CN" dirty="0"/>
              <a:t>HTML</a:t>
            </a:r>
            <a:r>
              <a:rPr lang="zh-CN" altLang="en-US" dirty="0"/>
              <a:t>在内的广泛的格式，例如</a:t>
            </a:r>
            <a:r>
              <a:rPr lang="en-US" altLang="zh-CN" dirty="0"/>
              <a:t>JPEG</a:t>
            </a:r>
            <a:r>
              <a:rPr lang="zh-CN" altLang="en-US" dirty="0"/>
              <a:t>、</a:t>
            </a:r>
            <a:r>
              <a:rPr lang="en-US" altLang="zh-CN" dirty="0"/>
              <a:t>PNG</a:t>
            </a:r>
            <a:r>
              <a:rPr lang="zh-CN" altLang="en-US" dirty="0"/>
              <a:t>、</a:t>
            </a:r>
            <a:r>
              <a:rPr lang="en-US" altLang="zh-CN" dirty="0"/>
              <a:t>GIF</a:t>
            </a:r>
            <a:r>
              <a:rPr lang="zh-CN" altLang="en-US" dirty="0"/>
              <a:t>等图像格式，并且能够扩展支持众多的插件（</a:t>
            </a:r>
            <a:r>
              <a:rPr lang="en-US" altLang="zh-CN" dirty="0"/>
              <a:t>plug-ins</a:t>
            </a:r>
            <a:r>
              <a:rPr lang="zh-CN" altLang="en-US" dirty="0"/>
              <a:t>）。另外，许多浏览器还支持其他的</a:t>
            </a:r>
            <a:r>
              <a:rPr lang="en-US" altLang="zh-CN" dirty="0"/>
              <a:t>URL</a:t>
            </a:r>
            <a:r>
              <a:rPr lang="zh-CN" altLang="en-US" dirty="0"/>
              <a:t>类型及其相应的协议，如</a:t>
            </a:r>
            <a:r>
              <a:rPr lang="en-US" altLang="zh-CN" dirty="0"/>
              <a:t>FTP</a:t>
            </a:r>
            <a:r>
              <a:rPr lang="zh-CN" altLang="en-US" dirty="0"/>
              <a:t>、</a:t>
            </a:r>
            <a:r>
              <a:rPr lang="en-US" altLang="zh-CN" dirty="0"/>
              <a:t>Gopher</a:t>
            </a:r>
            <a:r>
              <a:rPr lang="zh-CN" altLang="en-US" dirty="0"/>
              <a:t>、</a:t>
            </a:r>
            <a:r>
              <a:rPr lang="en-US" altLang="zh-CN" dirty="0"/>
              <a:t>HTTPS</a:t>
            </a:r>
            <a:r>
              <a:rPr lang="zh-CN" altLang="en-US" dirty="0"/>
              <a:t>（</a:t>
            </a:r>
            <a:r>
              <a:rPr lang="en-US" altLang="zh-CN" dirty="0"/>
              <a:t>HTTP</a:t>
            </a:r>
            <a:r>
              <a:rPr lang="zh-CN" altLang="en-US" dirty="0"/>
              <a:t>协议的加密版本）等。</a:t>
            </a:r>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21</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82598432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1.2  </a:t>
            </a:r>
            <a:r>
              <a:rPr lang="zh-CN" altLang="en-US" dirty="0"/>
              <a:t>网页浏览的基本原理</a:t>
            </a:r>
          </a:p>
        </p:txBody>
      </p:sp>
      <p:sp>
        <p:nvSpPr>
          <p:cNvPr id="3" name="内容占位符 2"/>
          <p:cNvSpPr>
            <a:spLocks noGrp="1"/>
          </p:cNvSpPr>
          <p:nvPr>
            <p:ph idx="1"/>
          </p:nvPr>
        </p:nvSpPr>
        <p:spPr/>
        <p:txBody>
          <a:bodyPr>
            <a:normAutofit/>
          </a:bodyPr>
          <a:lstStyle/>
          <a:p>
            <a:r>
              <a:rPr lang="zh-CN" altLang="en-US" dirty="0"/>
              <a:t>浏览器的种类繁多，它们具有不同的引擎和内核，当然也有不同的界面，用户可以根据自己的喜好来进行选择</a:t>
            </a:r>
            <a:r>
              <a:rPr lang="zh-CN" altLang="en-US" dirty="0" smtClean="0"/>
              <a:t>。</a:t>
            </a:r>
            <a:endParaRPr lang="en-US" altLang="zh-CN" dirty="0" smtClean="0"/>
          </a:p>
          <a:p>
            <a:pPr lvl="1"/>
            <a:r>
              <a:rPr lang="en-US" altLang="zh-CN" dirty="0"/>
              <a:t>1</a:t>
            </a:r>
            <a:r>
              <a:rPr lang="zh-CN" altLang="en-US" dirty="0"/>
              <a:t>．</a:t>
            </a:r>
            <a:r>
              <a:rPr lang="en-US" altLang="zh-CN" dirty="0"/>
              <a:t>Microsoft——Internet Explorer</a:t>
            </a:r>
            <a:r>
              <a:rPr lang="zh-CN" altLang="en-US" dirty="0"/>
              <a:t>（</a:t>
            </a:r>
            <a:r>
              <a:rPr lang="en-US" altLang="zh-CN" dirty="0"/>
              <a:t>IE</a:t>
            </a:r>
            <a:r>
              <a:rPr lang="zh-CN" altLang="en-US" dirty="0" smtClean="0"/>
              <a:t>）</a:t>
            </a:r>
            <a:endParaRPr lang="en-US" altLang="zh-CN" dirty="0" smtClean="0"/>
          </a:p>
          <a:p>
            <a:pPr lvl="1"/>
            <a:r>
              <a:rPr lang="en-US" altLang="zh-CN" dirty="0"/>
              <a:t>2</a:t>
            </a:r>
            <a:r>
              <a:rPr lang="zh-CN" altLang="en-US" dirty="0"/>
              <a:t>．</a:t>
            </a:r>
            <a:r>
              <a:rPr lang="en-US" altLang="zh-CN" dirty="0"/>
              <a:t>Google——</a:t>
            </a:r>
            <a:r>
              <a:rPr lang="en-US" altLang="zh-CN" dirty="0" smtClean="0"/>
              <a:t>Chrome</a:t>
            </a:r>
          </a:p>
          <a:p>
            <a:pPr lvl="1"/>
            <a:r>
              <a:rPr lang="en-US" altLang="zh-CN" dirty="0"/>
              <a:t>3</a:t>
            </a:r>
            <a:r>
              <a:rPr lang="zh-CN" altLang="en-US" dirty="0"/>
              <a:t>．</a:t>
            </a:r>
            <a:r>
              <a:rPr lang="en-US" altLang="zh-CN" dirty="0"/>
              <a:t>Mozilla——</a:t>
            </a:r>
            <a:r>
              <a:rPr lang="en-US" altLang="zh-CN" dirty="0" smtClean="0"/>
              <a:t>Firefox</a:t>
            </a:r>
          </a:p>
          <a:p>
            <a:pPr lvl="1"/>
            <a:r>
              <a:rPr lang="en-US" altLang="zh-CN" dirty="0"/>
              <a:t>4</a:t>
            </a:r>
            <a:r>
              <a:rPr lang="zh-CN" altLang="en-US" dirty="0"/>
              <a:t>．</a:t>
            </a:r>
            <a:r>
              <a:rPr lang="en-US" altLang="zh-CN" dirty="0" err="1"/>
              <a:t>Maxthon</a:t>
            </a:r>
            <a:r>
              <a:rPr lang="zh-CN" altLang="en-US" dirty="0"/>
              <a:t>（</a:t>
            </a:r>
            <a:r>
              <a:rPr lang="en-US" altLang="zh-CN" dirty="0"/>
              <a:t>MyIE2</a:t>
            </a:r>
            <a:r>
              <a:rPr lang="zh-CN" altLang="en-US" dirty="0" smtClean="0"/>
              <a:t>）</a:t>
            </a:r>
            <a:endParaRPr lang="en-US" altLang="zh-CN" dirty="0" smtClean="0"/>
          </a:p>
          <a:p>
            <a:pPr lvl="1"/>
            <a:r>
              <a:rPr lang="en-US" altLang="zh-CN" dirty="0"/>
              <a:t>5</a:t>
            </a:r>
            <a:r>
              <a:rPr lang="zh-CN" altLang="en-US" dirty="0"/>
              <a:t>．</a:t>
            </a:r>
            <a:r>
              <a:rPr lang="en-US" altLang="zh-CN" dirty="0" smtClean="0"/>
              <a:t>Opera</a:t>
            </a:r>
          </a:p>
          <a:p>
            <a:pPr lvl="1"/>
            <a:r>
              <a:rPr lang="en-US" altLang="zh-CN"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22</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82598432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1.3  </a:t>
            </a:r>
            <a:r>
              <a:rPr lang="zh-CN" altLang="en-US" dirty="0"/>
              <a:t>常用网页编辑工具</a:t>
            </a:r>
          </a:p>
        </p:txBody>
      </p:sp>
      <p:sp>
        <p:nvSpPr>
          <p:cNvPr id="3" name="内容占位符 2"/>
          <p:cNvSpPr>
            <a:spLocks noGrp="1"/>
          </p:cNvSpPr>
          <p:nvPr>
            <p:ph idx="1"/>
          </p:nvPr>
        </p:nvSpPr>
        <p:spPr/>
        <p:txBody>
          <a:bodyPr>
            <a:normAutofit/>
          </a:bodyPr>
          <a:lstStyle/>
          <a:p>
            <a:r>
              <a:rPr lang="zh-CN" altLang="en-US" dirty="0"/>
              <a:t>从功能简单的记事本这类纯文本编辑器，到功能强大的</a:t>
            </a:r>
            <a:r>
              <a:rPr lang="en-US" altLang="zh-CN" dirty="0"/>
              <a:t>FrontPage</a:t>
            </a:r>
            <a:r>
              <a:rPr lang="zh-CN" altLang="en-US" dirty="0"/>
              <a:t>、</a:t>
            </a:r>
            <a:r>
              <a:rPr lang="en-US" altLang="zh-CN" dirty="0"/>
              <a:t>Dreamweaver</a:t>
            </a:r>
            <a:r>
              <a:rPr lang="zh-CN" altLang="en-US" dirty="0"/>
              <a:t>等所见即所得的工具，都可以作为网页制作编辑的软件。如果对网页设计已经有了一定的概念，对</a:t>
            </a:r>
            <a:r>
              <a:rPr lang="en-US" altLang="zh-CN" dirty="0"/>
              <a:t>HTML</a:t>
            </a:r>
            <a:r>
              <a:rPr lang="zh-CN" altLang="en-US" dirty="0"/>
              <a:t>语言也有一定的了解后，就可以选择专业级的软件来进一步学习设计更复杂、更漂亮的网页。目前可供选择的网页制作软件和工具非常多，它们各有各的特色。</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23</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82598432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1.3  </a:t>
            </a:r>
            <a:r>
              <a:rPr lang="zh-CN" altLang="en-US" dirty="0"/>
              <a:t>常用网页编辑工具</a:t>
            </a:r>
          </a:p>
        </p:txBody>
      </p:sp>
      <p:graphicFrame>
        <p:nvGraphicFramePr>
          <p:cNvPr id="6" name="内容占位符 5"/>
          <p:cNvGraphicFramePr>
            <a:graphicFrameLocks noGrp="1"/>
          </p:cNvGraphicFramePr>
          <p:nvPr>
            <p:ph idx="1"/>
            <p:extLst>
              <p:ext uri="{D42A27DB-BD31-4B8C-83A1-F6EECF244321}">
                <p14:modId xmlns:p14="http://schemas.microsoft.com/office/powerpoint/2010/main" val="3125924192"/>
              </p:ext>
            </p:extLst>
          </p:nvPr>
        </p:nvGraphicFramePr>
        <p:xfrm>
          <a:off x="533400" y="1523999"/>
          <a:ext cx="8077200" cy="4648201"/>
        </p:xfrm>
        <a:graphic>
          <a:graphicData uri="http://schemas.openxmlformats.org/drawingml/2006/table">
            <a:tbl>
              <a:tblPr>
                <a:tableStyleId>{E8B1032C-EA38-4F05-BA0D-38AFFFC7BED3}</a:tableStyleId>
              </a:tblPr>
              <a:tblGrid>
                <a:gridCol w="996593"/>
                <a:gridCol w="1636714"/>
                <a:gridCol w="5443893"/>
              </a:tblGrid>
              <a:tr h="454363">
                <a:tc>
                  <a:txBody>
                    <a:bodyPr/>
                    <a:lstStyle/>
                    <a:p>
                      <a:pPr algn="ctr">
                        <a:lnSpc>
                          <a:spcPts val="1200"/>
                        </a:lnSpc>
                        <a:spcBef>
                          <a:spcPts val="250"/>
                        </a:spcBef>
                        <a:spcAft>
                          <a:spcPts val="250"/>
                        </a:spcAft>
                      </a:pPr>
                      <a:r>
                        <a:rPr lang="zh-CN" sz="1600" kern="100" dirty="0">
                          <a:effectLst/>
                        </a:rPr>
                        <a:t>序号</a:t>
                      </a:r>
                      <a:endParaRPr lang="zh-CN" sz="1600" b="1" kern="1050" dirty="0">
                        <a:effectLst/>
                        <a:latin typeface="Arial"/>
                        <a:ea typeface="黑体"/>
                        <a:cs typeface="Times New Roman"/>
                      </a:endParaRPr>
                    </a:p>
                  </a:txBody>
                  <a:tcPr marL="28575" marR="28575" marT="0" marB="0" anchor="ctr"/>
                </a:tc>
                <a:tc>
                  <a:txBody>
                    <a:bodyPr/>
                    <a:lstStyle/>
                    <a:p>
                      <a:pPr algn="ctr">
                        <a:lnSpc>
                          <a:spcPts val="1200"/>
                        </a:lnSpc>
                        <a:spcBef>
                          <a:spcPts val="250"/>
                        </a:spcBef>
                        <a:spcAft>
                          <a:spcPts val="250"/>
                        </a:spcAft>
                      </a:pPr>
                      <a:r>
                        <a:rPr lang="zh-CN" sz="1600" kern="100" dirty="0">
                          <a:effectLst/>
                        </a:rPr>
                        <a:t>用途</a:t>
                      </a:r>
                      <a:endParaRPr lang="zh-CN" sz="1600" b="1" kern="1050" dirty="0">
                        <a:effectLst/>
                        <a:latin typeface="Arial"/>
                        <a:ea typeface="黑体"/>
                        <a:cs typeface="Times New Roman"/>
                      </a:endParaRPr>
                    </a:p>
                  </a:txBody>
                  <a:tcPr marL="28575" marR="28575" marT="0" marB="0" anchor="ctr"/>
                </a:tc>
                <a:tc>
                  <a:txBody>
                    <a:bodyPr/>
                    <a:lstStyle/>
                    <a:p>
                      <a:pPr algn="ctr">
                        <a:lnSpc>
                          <a:spcPts val="1200"/>
                        </a:lnSpc>
                        <a:spcBef>
                          <a:spcPts val="250"/>
                        </a:spcBef>
                        <a:spcAft>
                          <a:spcPts val="250"/>
                        </a:spcAft>
                      </a:pPr>
                      <a:r>
                        <a:rPr lang="zh-CN" sz="1600" kern="100">
                          <a:effectLst/>
                        </a:rPr>
                        <a:t>软件名称</a:t>
                      </a:r>
                      <a:endParaRPr lang="zh-CN" sz="1600" b="1" kern="1050">
                        <a:effectLst/>
                        <a:latin typeface="Arial"/>
                        <a:ea typeface="黑体"/>
                        <a:cs typeface="Times New Roman"/>
                      </a:endParaRPr>
                    </a:p>
                  </a:txBody>
                  <a:tcPr marL="28575" marR="28575" marT="0" marB="0" anchor="ctr"/>
                </a:tc>
              </a:tr>
              <a:tr h="465982">
                <a:tc>
                  <a:txBody>
                    <a:bodyPr/>
                    <a:lstStyle/>
                    <a:p>
                      <a:pPr algn="ctr">
                        <a:lnSpc>
                          <a:spcPts val="1200"/>
                        </a:lnSpc>
                        <a:spcBef>
                          <a:spcPts val="200"/>
                        </a:spcBef>
                        <a:spcAft>
                          <a:spcPts val="200"/>
                        </a:spcAft>
                      </a:pPr>
                      <a:r>
                        <a:rPr lang="en-US" sz="1600" kern="100" dirty="0">
                          <a:effectLst/>
                        </a:rPr>
                        <a:t>1</a:t>
                      </a:r>
                      <a:endParaRPr lang="zh-CN" sz="1600" b="1" dirty="0">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zh-CN" sz="1600" kern="100" dirty="0">
                          <a:effectLst/>
                        </a:rPr>
                        <a:t>网页制作</a:t>
                      </a:r>
                      <a:endParaRPr lang="zh-CN" sz="1600" b="1" dirty="0">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en-US" sz="1600" kern="100" dirty="0">
                          <a:effectLst/>
                        </a:rPr>
                        <a:t>Dreamweaver</a:t>
                      </a:r>
                      <a:r>
                        <a:rPr lang="zh-CN" sz="1600" kern="100" dirty="0">
                          <a:effectLst/>
                        </a:rPr>
                        <a:t>、</a:t>
                      </a:r>
                      <a:r>
                        <a:rPr lang="en-US" sz="1600" kern="100" dirty="0">
                          <a:effectLst/>
                        </a:rPr>
                        <a:t>FrontPage</a:t>
                      </a:r>
                      <a:endParaRPr lang="zh-CN" sz="1600" b="1" dirty="0">
                        <a:effectLst/>
                        <a:latin typeface="Times New Roman"/>
                        <a:ea typeface="宋体"/>
                      </a:endParaRPr>
                    </a:p>
                  </a:txBody>
                  <a:tcPr marL="28575" marR="28575" marT="0" marB="0" anchor="ctr"/>
                </a:tc>
              </a:tr>
              <a:tr h="465982">
                <a:tc>
                  <a:txBody>
                    <a:bodyPr/>
                    <a:lstStyle/>
                    <a:p>
                      <a:pPr algn="ctr">
                        <a:lnSpc>
                          <a:spcPts val="1200"/>
                        </a:lnSpc>
                        <a:spcBef>
                          <a:spcPts val="200"/>
                        </a:spcBef>
                        <a:spcAft>
                          <a:spcPts val="200"/>
                        </a:spcAft>
                      </a:pPr>
                      <a:r>
                        <a:rPr lang="en-US" sz="1600" kern="100">
                          <a:effectLst/>
                        </a:rPr>
                        <a:t>2</a:t>
                      </a:r>
                      <a:endParaRPr lang="zh-CN" sz="1600" b="1">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zh-CN" sz="1600" kern="100" dirty="0">
                          <a:effectLst/>
                        </a:rPr>
                        <a:t>图像编辑处理</a:t>
                      </a:r>
                      <a:endParaRPr lang="zh-CN" sz="1600" b="1" dirty="0">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en-US" sz="1600" kern="100">
                          <a:effectLst/>
                        </a:rPr>
                        <a:t>Photoshop</a:t>
                      </a:r>
                      <a:r>
                        <a:rPr lang="zh-CN" sz="1600" kern="100">
                          <a:effectLst/>
                        </a:rPr>
                        <a:t>、</a:t>
                      </a:r>
                      <a:r>
                        <a:rPr lang="en-US" sz="1600" kern="100">
                          <a:effectLst/>
                        </a:rPr>
                        <a:t>Fireworks</a:t>
                      </a:r>
                      <a:r>
                        <a:rPr lang="zh-CN" sz="1600" kern="100">
                          <a:effectLst/>
                        </a:rPr>
                        <a:t>、</a:t>
                      </a:r>
                      <a:r>
                        <a:rPr lang="en-US" sz="1600" kern="100">
                          <a:effectLst/>
                        </a:rPr>
                        <a:t>PhotoImpact</a:t>
                      </a:r>
                      <a:r>
                        <a:rPr lang="zh-CN" sz="1600" kern="100">
                          <a:effectLst/>
                        </a:rPr>
                        <a:t>、</a:t>
                      </a:r>
                      <a:r>
                        <a:rPr lang="en-US" sz="1600" kern="100">
                          <a:effectLst/>
                        </a:rPr>
                        <a:t>CorelDRAW</a:t>
                      </a:r>
                      <a:r>
                        <a:rPr lang="zh-CN" sz="1600" kern="100">
                          <a:effectLst/>
                        </a:rPr>
                        <a:t>、</a:t>
                      </a:r>
                      <a:r>
                        <a:rPr lang="en-US" sz="1600" kern="100">
                          <a:effectLst/>
                        </a:rPr>
                        <a:t>PaintShop</a:t>
                      </a:r>
                      <a:endParaRPr lang="zh-CN" sz="1600" b="1">
                        <a:effectLst/>
                        <a:latin typeface="Times New Roman"/>
                        <a:ea typeface="宋体"/>
                      </a:endParaRPr>
                    </a:p>
                  </a:txBody>
                  <a:tcPr marL="28575" marR="28575" marT="0" marB="0" anchor="ctr"/>
                </a:tc>
              </a:tr>
              <a:tr h="465982">
                <a:tc>
                  <a:txBody>
                    <a:bodyPr/>
                    <a:lstStyle/>
                    <a:p>
                      <a:pPr algn="ctr">
                        <a:lnSpc>
                          <a:spcPts val="1200"/>
                        </a:lnSpc>
                        <a:spcBef>
                          <a:spcPts val="200"/>
                        </a:spcBef>
                        <a:spcAft>
                          <a:spcPts val="200"/>
                        </a:spcAft>
                      </a:pPr>
                      <a:r>
                        <a:rPr lang="en-US" sz="1600" kern="100">
                          <a:effectLst/>
                        </a:rPr>
                        <a:t>3</a:t>
                      </a:r>
                      <a:endParaRPr lang="zh-CN" sz="1600" b="1">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zh-CN" sz="1600" kern="100" dirty="0">
                          <a:effectLst/>
                        </a:rPr>
                        <a:t>音乐编辑录制</a:t>
                      </a:r>
                      <a:endParaRPr lang="zh-CN" sz="1600" b="1" dirty="0">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en-US" sz="1600" kern="100">
                          <a:effectLst/>
                        </a:rPr>
                        <a:t>Audio Editor</a:t>
                      </a:r>
                      <a:r>
                        <a:rPr lang="zh-CN" sz="1600" kern="100">
                          <a:effectLst/>
                        </a:rPr>
                        <a:t>、</a:t>
                      </a:r>
                      <a:r>
                        <a:rPr lang="en-US" sz="1600" kern="100">
                          <a:effectLst/>
                        </a:rPr>
                        <a:t>GoldWave</a:t>
                      </a:r>
                      <a:r>
                        <a:rPr lang="zh-CN" sz="1600" kern="100">
                          <a:effectLst/>
                        </a:rPr>
                        <a:t>、</a:t>
                      </a:r>
                      <a:r>
                        <a:rPr lang="en-US" sz="1600" kern="100">
                          <a:effectLst/>
                        </a:rPr>
                        <a:t>WaveCN</a:t>
                      </a:r>
                      <a:r>
                        <a:rPr lang="zh-CN" sz="1600" kern="100">
                          <a:effectLst/>
                        </a:rPr>
                        <a:t>、</a:t>
                      </a:r>
                      <a:r>
                        <a:rPr lang="en-US" sz="1600" kern="100">
                          <a:effectLst/>
                        </a:rPr>
                        <a:t>Cool Edit Pro</a:t>
                      </a:r>
                      <a:r>
                        <a:rPr lang="zh-CN" sz="1600" kern="100">
                          <a:effectLst/>
                        </a:rPr>
                        <a:t>、</a:t>
                      </a:r>
                      <a:r>
                        <a:rPr lang="en-US" sz="1600" kern="100">
                          <a:effectLst/>
                        </a:rPr>
                        <a:t>ARWizard</a:t>
                      </a:r>
                      <a:endParaRPr lang="zh-CN" sz="1600" b="1">
                        <a:effectLst/>
                        <a:latin typeface="Times New Roman"/>
                        <a:ea typeface="宋体"/>
                      </a:endParaRPr>
                    </a:p>
                  </a:txBody>
                  <a:tcPr marL="28575" marR="28575" marT="0" marB="0" anchor="ctr"/>
                </a:tc>
              </a:tr>
              <a:tr h="465982">
                <a:tc>
                  <a:txBody>
                    <a:bodyPr/>
                    <a:lstStyle/>
                    <a:p>
                      <a:pPr algn="ctr">
                        <a:lnSpc>
                          <a:spcPts val="1200"/>
                        </a:lnSpc>
                        <a:spcBef>
                          <a:spcPts val="200"/>
                        </a:spcBef>
                        <a:spcAft>
                          <a:spcPts val="200"/>
                        </a:spcAft>
                      </a:pPr>
                      <a:r>
                        <a:rPr lang="en-US" sz="1600" kern="100">
                          <a:effectLst/>
                        </a:rPr>
                        <a:t>4</a:t>
                      </a:r>
                      <a:endParaRPr lang="zh-CN" sz="1600" b="1">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en-US" sz="1600" kern="100" dirty="0">
                          <a:effectLst/>
                        </a:rPr>
                        <a:t>Flash</a:t>
                      </a:r>
                      <a:r>
                        <a:rPr lang="zh-CN" sz="1600" kern="100" dirty="0">
                          <a:effectLst/>
                        </a:rPr>
                        <a:t>动画制作</a:t>
                      </a:r>
                      <a:endParaRPr lang="zh-CN" sz="1600" b="1" dirty="0">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en-US" sz="1600" kern="100" dirty="0" err="1">
                          <a:effectLst/>
                        </a:rPr>
                        <a:t>AdobeFlash</a:t>
                      </a:r>
                      <a:endParaRPr lang="zh-CN" sz="1600" b="1" dirty="0">
                        <a:effectLst/>
                        <a:latin typeface="Times New Roman"/>
                        <a:ea typeface="宋体"/>
                      </a:endParaRPr>
                    </a:p>
                  </a:txBody>
                  <a:tcPr marL="28575" marR="28575" marT="0" marB="0" anchor="ctr"/>
                </a:tc>
              </a:tr>
              <a:tr h="465982">
                <a:tc>
                  <a:txBody>
                    <a:bodyPr/>
                    <a:lstStyle/>
                    <a:p>
                      <a:pPr algn="ctr">
                        <a:lnSpc>
                          <a:spcPts val="1200"/>
                        </a:lnSpc>
                        <a:spcBef>
                          <a:spcPts val="200"/>
                        </a:spcBef>
                        <a:spcAft>
                          <a:spcPts val="200"/>
                        </a:spcAft>
                      </a:pPr>
                      <a:r>
                        <a:rPr lang="en-US" sz="1600" kern="100">
                          <a:effectLst/>
                        </a:rPr>
                        <a:t>5</a:t>
                      </a:r>
                      <a:endParaRPr lang="zh-CN" sz="1600" b="1">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zh-CN" sz="1600" kern="100">
                          <a:effectLst/>
                        </a:rPr>
                        <a:t>动画制作</a:t>
                      </a:r>
                      <a:endParaRPr lang="zh-CN" sz="1600" b="1">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en-US" sz="1600" kern="100" dirty="0">
                          <a:effectLst/>
                        </a:rPr>
                        <a:t>Animation Shop </a:t>
                      </a:r>
                      <a:r>
                        <a:rPr lang="zh-CN" sz="1600" kern="100" dirty="0">
                          <a:effectLst/>
                        </a:rPr>
                        <a:t>、</a:t>
                      </a:r>
                      <a:r>
                        <a:rPr lang="en-US" sz="1600" kern="100" dirty="0">
                          <a:effectLst/>
                        </a:rPr>
                        <a:t>GIF Animator</a:t>
                      </a:r>
                      <a:r>
                        <a:rPr lang="zh-CN" sz="1600" kern="100" dirty="0">
                          <a:effectLst/>
                        </a:rPr>
                        <a:t>、</a:t>
                      </a:r>
                      <a:r>
                        <a:rPr lang="en-US" sz="1600" kern="100" dirty="0" err="1">
                          <a:effectLst/>
                        </a:rPr>
                        <a:t>ImageReady</a:t>
                      </a:r>
                      <a:endParaRPr lang="zh-CN" sz="1600" b="1" dirty="0">
                        <a:effectLst/>
                        <a:latin typeface="Times New Roman"/>
                        <a:ea typeface="宋体"/>
                      </a:endParaRPr>
                    </a:p>
                  </a:txBody>
                  <a:tcPr marL="28575" marR="28575" marT="0" marB="0" anchor="ctr"/>
                </a:tc>
              </a:tr>
              <a:tr h="465982">
                <a:tc>
                  <a:txBody>
                    <a:bodyPr/>
                    <a:lstStyle/>
                    <a:p>
                      <a:pPr algn="ctr">
                        <a:lnSpc>
                          <a:spcPts val="1200"/>
                        </a:lnSpc>
                        <a:spcBef>
                          <a:spcPts val="200"/>
                        </a:spcBef>
                        <a:spcAft>
                          <a:spcPts val="200"/>
                        </a:spcAft>
                      </a:pPr>
                      <a:r>
                        <a:rPr lang="en-US" sz="1600" kern="100">
                          <a:effectLst/>
                        </a:rPr>
                        <a:t>6</a:t>
                      </a:r>
                      <a:endParaRPr lang="zh-CN" sz="1600" b="1">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zh-CN" sz="1600" kern="100">
                          <a:effectLst/>
                        </a:rPr>
                        <a:t>三维字体制作</a:t>
                      </a:r>
                      <a:endParaRPr lang="zh-CN" sz="1600" b="1">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en-US" sz="1600" kern="100">
                          <a:effectLst/>
                        </a:rPr>
                        <a:t>COOL 3D</a:t>
                      </a:r>
                      <a:endParaRPr lang="zh-CN" sz="1600" b="1">
                        <a:effectLst/>
                        <a:latin typeface="Times New Roman"/>
                        <a:ea typeface="宋体"/>
                      </a:endParaRPr>
                    </a:p>
                  </a:txBody>
                  <a:tcPr marL="28575" marR="28575" marT="0" marB="0" anchor="ctr"/>
                </a:tc>
              </a:tr>
              <a:tr h="465982">
                <a:tc>
                  <a:txBody>
                    <a:bodyPr/>
                    <a:lstStyle/>
                    <a:p>
                      <a:pPr algn="ctr">
                        <a:lnSpc>
                          <a:spcPts val="1200"/>
                        </a:lnSpc>
                        <a:spcBef>
                          <a:spcPts val="200"/>
                        </a:spcBef>
                        <a:spcAft>
                          <a:spcPts val="200"/>
                        </a:spcAft>
                      </a:pPr>
                      <a:r>
                        <a:rPr lang="en-US" sz="1600" kern="100">
                          <a:effectLst/>
                        </a:rPr>
                        <a:t>7</a:t>
                      </a:r>
                      <a:endParaRPr lang="zh-CN" sz="1600" b="1">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zh-CN" sz="1600" kern="100">
                          <a:effectLst/>
                        </a:rPr>
                        <a:t>屏幕截图</a:t>
                      </a:r>
                      <a:endParaRPr lang="zh-CN" sz="1600" b="1">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en-US" sz="1600" kern="100" dirty="0" err="1">
                          <a:effectLst/>
                        </a:rPr>
                        <a:t>HySnapDX</a:t>
                      </a:r>
                      <a:endParaRPr lang="zh-CN" sz="1600" b="1" dirty="0">
                        <a:effectLst/>
                        <a:latin typeface="Times New Roman"/>
                        <a:ea typeface="宋体"/>
                      </a:endParaRPr>
                    </a:p>
                  </a:txBody>
                  <a:tcPr marL="28575" marR="28575" marT="0" marB="0" anchor="ctr"/>
                </a:tc>
              </a:tr>
              <a:tr h="465982">
                <a:tc>
                  <a:txBody>
                    <a:bodyPr/>
                    <a:lstStyle/>
                    <a:p>
                      <a:pPr algn="ctr">
                        <a:lnSpc>
                          <a:spcPts val="1200"/>
                        </a:lnSpc>
                        <a:spcBef>
                          <a:spcPts val="200"/>
                        </a:spcBef>
                        <a:spcAft>
                          <a:spcPts val="200"/>
                        </a:spcAft>
                      </a:pPr>
                      <a:r>
                        <a:rPr lang="en-US" sz="1600" kern="100">
                          <a:effectLst/>
                        </a:rPr>
                        <a:t>8</a:t>
                      </a:r>
                      <a:endParaRPr lang="zh-CN" sz="1600" b="1">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zh-CN" sz="1600" kern="100">
                          <a:effectLst/>
                        </a:rPr>
                        <a:t>变脸动画制作</a:t>
                      </a:r>
                      <a:endParaRPr lang="zh-CN" sz="1600" b="1">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en-US" sz="1600" kern="100" dirty="0" err="1">
                          <a:effectLst/>
                        </a:rPr>
                        <a:t>Morpher</a:t>
                      </a:r>
                      <a:endParaRPr lang="zh-CN" sz="1600" b="1" dirty="0">
                        <a:effectLst/>
                        <a:latin typeface="Times New Roman"/>
                        <a:ea typeface="宋体"/>
                      </a:endParaRPr>
                    </a:p>
                  </a:txBody>
                  <a:tcPr marL="28575" marR="28575" marT="0" marB="0" anchor="ctr"/>
                </a:tc>
              </a:tr>
              <a:tr h="465982">
                <a:tc>
                  <a:txBody>
                    <a:bodyPr/>
                    <a:lstStyle/>
                    <a:p>
                      <a:pPr algn="ctr">
                        <a:lnSpc>
                          <a:spcPts val="1200"/>
                        </a:lnSpc>
                        <a:spcBef>
                          <a:spcPts val="200"/>
                        </a:spcBef>
                        <a:spcAft>
                          <a:spcPts val="200"/>
                        </a:spcAft>
                      </a:pPr>
                      <a:r>
                        <a:rPr lang="en-US" sz="1600" kern="100">
                          <a:effectLst/>
                        </a:rPr>
                        <a:t>9</a:t>
                      </a:r>
                      <a:endParaRPr lang="zh-CN" sz="1600" b="1">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zh-CN" sz="1600" kern="100">
                          <a:effectLst/>
                        </a:rPr>
                        <a:t>上载网页</a:t>
                      </a:r>
                      <a:endParaRPr lang="zh-CN" sz="1600" b="1">
                        <a:effectLst/>
                        <a:latin typeface="Times New Roman"/>
                        <a:ea typeface="宋体"/>
                      </a:endParaRPr>
                    </a:p>
                  </a:txBody>
                  <a:tcPr marL="28575" marR="28575" marT="0" marB="0" anchor="ctr"/>
                </a:tc>
                <a:tc>
                  <a:txBody>
                    <a:bodyPr/>
                    <a:lstStyle/>
                    <a:p>
                      <a:pPr algn="just">
                        <a:lnSpc>
                          <a:spcPts val="1200"/>
                        </a:lnSpc>
                        <a:spcBef>
                          <a:spcPts val="200"/>
                        </a:spcBef>
                        <a:spcAft>
                          <a:spcPts val="200"/>
                        </a:spcAft>
                      </a:pPr>
                      <a:r>
                        <a:rPr lang="en-US" sz="1600" kern="100" dirty="0" err="1">
                          <a:effectLst/>
                        </a:rPr>
                        <a:t>LeapFTP</a:t>
                      </a:r>
                      <a:r>
                        <a:rPr lang="zh-CN" sz="1600" kern="100" dirty="0">
                          <a:effectLst/>
                        </a:rPr>
                        <a:t>、</a:t>
                      </a:r>
                      <a:r>
                        <a:rPr lang="en-US" sz="1600" kern="100" dirty="0" err="1">
                          <a:effectLst/>
                        </a:rPr>
                        <a:t>CuteFTP</a:t>
                      </a:r>
                      <a:endParaRPr lang="zh-CN" sz="1600" b="1" dirty="0">
                        <a:effectLst/>
                        <a:latin typeface="Times New Roman"/>
                        <a:ea typeface="宋体"/>
                      </a:endParaRPr>
                    </a:p>
                  </a:txBody>
                  <a:tcPr marL="28575" marR="28575" marT="0" marB="0" anchor="ctr"/>
                </a:tc>
              </a:tr>
            </a:tbl>
          </a:graphicData>
        </a:graphic>
      </p:graphicFrame>
      <p:sp>
        <p:nvSpPr>
          <p:cNvPr id="4" name="灯片编号占位符 3"/>
          <p:cNvSpPr>
            <a:spLocks noGrp="1"/>
          </p:cNvSpPr>
          <p:nvPr>
            <p:ph type="sldNum" sz="quarter" idx="12"/>
          </p:nvPr>
        </p:nvSpPr>
        <p:spPr/>
        <p:txBody>
          <a:bodyPr/>
          <a:lstStyle/>
          <a:p>
            <a:fld id="{771439B9-8B10-456B-BD84-24F0578A0B3A}" type="slidenum">
              <a:rPr lang="en-US" altLang="zh-CN" smtClean="0"/>
              <a:pPr/>
              <a:t>24</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369521015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1.3  </a:t>
            </a:r>
            <a:r>
              <a:rPr lang="zh-CN" altLang="en-US" dirty="0"/>
              <a:t>常用网页编辑工具</a:t>
            </a:r>
          </a:p>
        </p:txBody>
      </p:sp>
      <p:sp>
        <p:nvSpPr>
          <p:cNvPr id="3" name="内容占位符 2"/>
          <p:cNvSpPr>
            <a:spLocks noGrp="1"/>
          </p:cNvSpPr>
          <p:nvPr>
            <p:ph idx="1"/>
          </p:nvPr>
        </p:nvSpPr>
        <p:spPr/>
        <p:txBody>
          <a:bodyPr>
            <a:normAutofit fontScale="92500" lnSpcReduction="20000"/>
          </a:bodyPr>
          <a:lstStyle/>
          <a:p>
            <a:r>
              <a:rPr lang="en-US" altLang="zh-CN" dirty="0" smtClean="0"/>
              <a:t>Adobe Dreamweaver</a:t>
            </a:r>
          </a:p>
          <a:p>
            <a:pPr lvl="1"/>
            <a:r>
              <a:rPr lang="en-US" altLang="zh-CN" dirty="0"/>
              <a:t>Adobe Dreamweaver</a:t>
            </a:r>
            <a:r>
              <a:rPr lang="zh-CN" altLang="en-US" dirty="0"/>
              <a:t>，简称“</a:t>
            </a:r>
            <a:r>
              <a:rPr lang="en-US" altLang="zh-CN" dirty="0"/>
              <a:t>DW”</a:t>
            </a:r>
            <a:r>
              <a:rPr lang="zh-CN" altLang="en-US" dirty="0"/>
              <a:t>，中文名称“梦想编织者”，是美国</a:t>
            </a:r>
            <a:r>
              <a:rPr lang="en-US" altLang="zh-CN" dirty="0"/>
              <a:t>Macromedia</a:t>
            </a:r>
            <a:r>
              <a:rPr lang="zh-CN" altLang="en-US" dirty="0" smtClean="0"/>
              <a:t>公司（后被</a:t>
            </a:r>
            <a:r>
              <a:rPr lang="en-US" altLang="zh-CN" dirty="0" smtClean="0"/>
              <a:t>Adobe</a:t>
            </a:r>
            <a:r>
              <a:rPr lang="zh-CN" altLang="en-US" dirty="0" smtClean="0"/>
              <a:t>收购）开发</a:t>
            </a:r>
            <a:r>
              <a:rPr lang="zh-CN" altLang="en-US" dirty="0"/>
              <a:t>的集网页制作和管理网站于一身的所见即所得网页编辑器，</a:t>
            </a:r>
            <a:r>
              <a:rPr lang="en-US" altLang="zh-CN" dirty="0"/>
              <a:t>DW</a:t>
            </a:r>
            <a:r>
              <a:rPr lang="zh-CN" altLang="en-US" dirty="0" smtClean="0"/>
              <a:t>是一</a:t>
            </a:r>
            <a:r>
              <a:rPr lang="zh-CN" altLang="en-US" dirty="0"/>
              <a:t>套针对专业网页设计师的视觉化网页开发工具，以其直观的图形界面大大简化了网页的设计和编辑，利用它可以轻而易举地制作出跨越平台限制和跨越浏览器限制的充满动感的网页。</a:t>
            </a:r>
          </a:p>
          <a:p>
            <a:pPr lvl="1"/>
            <a:r>
              <a:rPr lang="en-US" altLang="zh-CN" dirty="0"/>
              <a:t>Adobe Dreamweaver</a:t>
            </a:r>
            <a:r>
              <a:rPr lang="zh-CN" altLang="en-US" dirty="0"/>
              <a:t>使用所见即所得的接口，亦有</a:t>
            </a:r>
            <a:r>
              <a:rPr lang="en-US" altLang="zh-CN" dirty="0"/>
              <a:t>HTML</a:t>
            </a:r>
            <a:r>
              <a:rPr lang="zh-CN" altLang="en-US" dirty="0"/>
              <a:t>编辑的功能。无论直接编写</a:t>
            </a:r>
            <a:r>
              <a:rPr lang="en-US" altLang="zh-CN" dirty="0"/>
              <a:t>HTML</a:t>
            </a:r>
            <a:r>
              <a:rPr lang="zh-CN" altLang="en-US" dirty="0"/>
              <a:t>代码还是在可视化编辑环境中工作，</a:t>
            </a:r>
            <a:r>
              <a:rPr lang="en-US" altLang="zh-CN" dirty="0"/>
              <a:t>Dreamweaver</a:t>
            </a:r>
            <a:r>
              <a:rPr lang="zh-CN" altLang="en-US" dirty="0"/>
              <a:t>都提供了专业的编辑工具</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25</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369521015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1.4  </a:t>
            </a:r>
            <a:r>
              <a:rPr lang="zh-CN" altLang="en-US" dirty="0"/>
              <a:t>网页设计基础知识</a:t>
            </a:r>
          </a:p>
        </p:txBody>
      </p:sp>
      <p:sp>
        <p:nvSpPr>
          <p:cNvPr id="3" name="内容占位符 2"/>
          <p:cNvSpPr>
            <a:spLocks noGrp="1"/>
          </p:cNvSpPr>
          <p:nvPr>
            <p:ph idx="1"/>
          </p:nvPr>
        </p:nvSpPr>
        <p:spPr/>
        <p:txBody>
          <a:bodyPr>
            <a:normAutofit/>
          </a:bodyPr>
          <a:lstStyle/>
          <a:p>
            <a:r>
              <a:rPr lang="en-US" altLang="zh-CN" dirty="0"/>
              <a:t>1.4.1  </a:t>
            </a:r>
            <a:r>
              <a:rPr lang="zh-CN" altLang="en-US" dirty="0"/>
              <a:t>什么是网站建设</a:t>
            </a:r>
          </a:p>
          <a:p>
            <a:r>
              <a:rPr lang="zh-CN" altLang="en-US" dirty="0"/>
              <a:t>网站建设是一种新兴的、综合性的技术，泛指由网站策划师、网络程序员、网页设计师等岗位，应用各种网络程序开发技术和网页设计技术，为企事业单位、公司或个人在全球互联网上建设站点，并包含域名注册和主机托管等服务的总称</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26</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369521015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1.4  </a:t>
            </a:r>
            <a:r>
              <a:rPr lang="zh-CN" altLang="en-US" dirty="0"/>
              <a:t>网页设计基础知识</a:t>
            </a:r>
          </a:p>
        </p:txBody>
      </p:sp>
      <p:sp>
        <p:nvSpPr>
          <p:cNvPr id="3" name="内容占位符 2"/>
          <p:cNvSpPr>
            <a:spLocks noGrp="1"/>
          </p:cNvSpPr>
          <p:nvPr>
            <p:ph idx="1"/>
          </p:nvPr>
        </p:nvSpPr>
        <p:spPr/>
        <p:txBody>
          <a:bodyPr>
            <a:normAutofit fontScale="92500"/>
          </a:bodyPr>
          <a:lstStyle/>
          <a:p>
            <a:r>
              <a:rPr lang="en-US" altLang="zh-CN" dirty="0"/>
              <a:t>1.4.2 </a:t>
            </a:r>
            <a:r>
              <a:rPr lang="en-US" altLang="zh-CN" dirty="0" smtClean="0"/>
              <a:t> </a:t>
            </a:r>
            <a:r>
              <a:rPr lang="zh-CN" altLang="en-US" dirty="0"/>
              <a:t>网站建设的基本</a:t>
            </a:r>
            <a:r>
              <a:rPr lang="zh-CN" altLang="en-US" dirty="0" smtClean="0"/>
              <a:t>步骤</a:t>
            </a:r>
            <a:endParaRPr lang="en-US" altLang="zh-CN" dirty="0" smtClean="0"/>
          </a:p>
          <a:p>
            <a:pPr lvl="1"/>
            <a:r>
              <a:rPr lang="zh-CN" altLang="en-US" dirty="0"/>
              <a:t>（</a:t>
            </a:r>
            <a:r>
              <a:rPr lang="en-US" altLang="zh-CN" dirty="0"/>
              <a:t>1</a:t>
            </a:r>
            <a:r>
              <a:rPr lang="zh-CN" altLang="en-US" dirty="0"/>
              <a:t>）确定主题</a:t>
            </a:r>
          </a:p>
          <a:p>
            <a:pPr lvl="2"/>
            <a:r>
              <a:rPr lang="zh-CN" altLang="en-US" dirty="0"/>
              <a:t>网站主题就是你要建立的网站所包含的主要内容。通常一个网站应该要有一个明确的主题，特别是对于个人网站而言，你没有能力和精力去做出像新浪、网易这种覆盖领域广、更新速度快的综合性网站。所以必须要确定一个鲜明的主题，然后在这个主题范围内做大、做全、做深、做透，办出自己的特色，这样才能给用户留下深刻的印象和良好的口碑。</a:t>
            </a:r>
          </a:p>
          <a:p>
            <a:pPr lvl="2"/>
            <a:r>
              <a:rPr lang="zh-CN" altLang="en-US" dirty="0"/>
              <a:t>可以通过多种渠道来帮助确定网站主题，比如：用户需求调查分析，对相关行业的市场及竞争对手的分析，对自身软硬件及人力资源的分析等。</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27</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16941335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1.4  </a:t>
            </a:r>
            <a:r>
              <a:rPr lang="zh-CN" altLang="en-US" dirty="0"/>
              <a:t>网页设计基础知识</a:t>
            </a:r>
          </a:p>
        </p:txBody>
      </p:sp>
      <p:sp>
        <p:nvSpPr>
          <p:cNvPr id="3" name="内容占位符 2"/>
          <p:cNvSpPr>
            <a:spLocks noGrp="1"/>
          </p:cNvSpPr>
          <p:nvPr>
            <p:ph idx="1"/>
          </p:nvPr>
        </p:nvSpPr>
        <p:spPr/>
        <p:txBody>
          <a:bodyPr>
            <a:normAutofit fontScale="92500" lnSpcReduction="10000"/>
          </a:bodyPr>
          <a:lstStyle/>
          <a:p>
            <a:r>
              <a:rPr lang="en-US" altLang="zh-CN" dirty="0"/>
              <a:t>1.4.2  </a:t>
            </a:r>
            <a:r>
              <a:rPr lang="zh-CN" altLang="en-US" dirty="0"/>
              <a:t>网站建设的基本步骤</a:t>
            </a:r>
            <a:endParaRPr lang="en-US" altLang="zh-CN" dirty="0"/>
          </a:p>
          <a:p>
            <a:pPr lvl="1"/>
            <a:r>
              <a:rPr lang="zh-CN" altLang="en-US" dirty="0"/>
              <a:t>（</a:t>
            </a:r>
            <a:r>
              <a:rPr lang="en-US" altLang="zh-CN" dirty="0"/>
              <a:t>2</a:t>
            </a:r>
            <a:r>
              <a:rPr lang="zh-CN" altLang="en-US" dirty="0"/>
              <a:t>）规划网站</a:t>
            </a:r>
          </a:p>
          <a:p>
            <a:pPr lvl="2"/>
            <a:r>
              <a:rPr lang="zh-CN" altLang="en-US" dirty="0"/>
              <a:t>一个网站设计得成功与否，很大程度上取决于设计者的规划水平。规划网站就像建筑师设计高楼一样，只有图纸设计好了，才能建成一座安全、漂亮的大厦。网站规划包含的内容很多，如网站的结构、栏目的设置、网站的风格、颜色搭配、版面布局、文字图片的运用、网站开发技术方案、网站安全性措施等。只有在制作网站之前把这些方面都考虑好了，才能在制作时驾轻就熟、胸有成竹，制作出来的网站才能有个性、有特色、可信赖、具有吸引力。对于如何做好网站规划的一些具体内容，在本节后面部分会有更详细的介绍</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28</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16941335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1.4  </a:t>
            </a:r>
            <a:r>
              <a:rPr lang="zh-CN" altLang="en-US" dirty="0"/>
              <a:t>网页设计基础知识</a:t>
            </a:r>
          </a:p>
        </p:txBody>
      </p:sp>
      <p:sp>
        <p:nvSpPr>
          <p:cNvPr id="3" name="内容占位符 2"/>
          <p:cNvSpPr>
            <a:spLocks noGrp="1"/>
          </p:cNvSpPr>
          <p:nvPr>
            <p:ph idx="1"/>
          </p:nvPr>
        </p:nvSpPr>
        <p:spPr/>
        <p:txBody>
          <a:bodyPr>
            <a:normAutofit/>
          </a:bodyPr>
          <a:lstStyle/>
          <a:p>
            <a:r>
              <a:rPr lang="en-US" altLang="zh-CN" dirty="0"/>
              <a:t>1.4.2  </a:t>
            </a:r>
            <a:r>
              <a:rPr lang="zh-CN" altLang="en-US" dirty="0"/>
              <a:t>网站建设的基本步骤</a:t>
            </a:r>
            <a:endParaRPr lang="en-US" altLang="zh-CN" dirty="0"/>
          </a:p>
          <a:p>
            <a:pPr lvl="1"/>
            <a:r>
              <a:rPr lang="zh-CN" altLang="en-US" dirty="0"/>
              <a:t>（</a:t>
            </a:r>
            <a:r>
              <a:rPr lang="en-US" altLang="zh-CN" dirty="0"/>
              <a:t>3</a:t>
            </a:r>
            <a:r>
              <a:rPr lang="zh-CN" altLang="en-US" dirty="0"/>
              <a:t>）搜集资源</a:t>
            </a:r>
          </a:p>
          <a:p>
            <a:pPr lvl="2"/>
            <a:r>
              <a:rPr lang="zh-CN" altLang="en-US" dirty="0"/>
              <a:t>明确了网站的主题和规划以后，就要以此为中心开始搜集相关资源了。常言道：“巧妇难为无米之炊”。要想让自己的网站有血有肉，能够吸引住用户，就必须努力去搜集可信度高、内容丰富的资源。这些资源既可以从图书、报纸、光盘等媒介上得到，也可以从互联网上搜集，最后把搜集的资源去粗取精、去伪存真、分类整理，作为自己制作网页的素材</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29</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1694133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1.1 </a:t>
            </a:r>
            <a:r>
              <a:rPr lang="zh-CN" altLang="en-US" dirty="0" smtClean="0"/>
              <a:t>网页基本概念</a:t>
            </a:r>
            <a:endParaRPr lang="zh-CN" altLang="en-US" dirty="0"/>
          </a:p>
        </p:txBody>
      </p:sp>
      <p:sp>
        <p:nvSpPr>
          <p:cNvPr id="3" name="内容占位符 2"/>
          <p:cNvSpPr>
            <a:spLocks noGrp="1"/>
          </p:cNvSpPr>
          <p:nvPr>
            <p:ph idx="1"/>
          </p:nvPr>
        </p:nvSpPr>
        <p:spPr/>
        <p:txBody>
          <a:bodyPr/>
          <a:lstStyle/>
          <a:p>
            <a:r>
              <a:rPr lang="en-US" altLang="zh-CN" dirty="0"/>
              <a:t>1.1.1  Internet</a:t>
            </a:r>
            <a:r>
              <a:rPr lang="zh-CN" altLang="en-US" dirty="0"/>
              <a:t>相关</a:t>
            </a:r>
            <a:r>
              <a:rPr lang="zh-CN" altLang="en-US" dirty="0" smtClean="0"/>
              <a:t>概念</a:t>
            </a:r>
            <a:endParaRPr lang="en-US" altLang="zh-CN" dirty="0" smtClean="0"/>
          </a:p>
          <a:p>
            <a:r>
              <a:rPr lang="en-US" altLang="zh-CN" dirty="0"/>
              <a:t>1</a:t>
            </a:r>
            <a:r>
              <a:rPr lang="zh-CN" altLang="en-US" dirty="0"/>
              <a:t>．</a:t>
            </a:r>
            <a:r>
              <a:rPr lang="en-US" altLang="zh-CN" dirty="0"/>
              <a:t>Internet</a:t>
            </a:r>
          </a:p>
          <a:p>
            <a:pPr lvl="1"/>
            <a:r>
              <a:rPr lang="en-US" altLang="zh-CN" dirty="0"/>
              <a:t>Internet</a:t>
            </a:r>
            <a:r>
              <a:rPr lang="zh-CN" altLang="en-US" dirty="0"/>
              <a:t>是一个具体存在的网络实体，泛指由全球所有计算机网络构成的集合，是一个全球性的信息通信网络，中文称之为因特网或互联网。</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81934286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1.4  </a:t>
            </a:r>
            <a:r>
              <a:rPr lang="zh-CN" altLang="en-US" dirty="0"/>
              <a:t>网页设计基础知识</a:t>
            </a:r>
          </a:p>
        </p:txBody>
      </p:sp>
      <p:sp>
        <p:nvSpPr>
          <p:cNvPr id="3" name="内容占位符 2"/>
          <p:cNvSpPr>
            <a:spLocks noGrp="1"/>
          </p:cNvSpPr>
          <p:nvPr>
            <p:ph idx="1"/>
          </p:nvPr>
        </p:nvSpPr>
        <p:spPr/>
        <p:txBody>
          <a:bodyPr>
            <a:normAutofit fontScale="92500" lnSpcReduction="10000"/>
          </a:bodyPr>
          <a:lstStyle/>
          <a:p>
            <a:r>
              <a:rPr lang="en-US" altLang="zh-CN" dirty="0"/>
              <a:t>1.4.2  </a:t>
            </a:r>
            <a:r>
              <a:rPr lang="zh-CN" altLang="en-US" dirty="0"/>
              <a:t>网站建设的基本步骤</a:t>
            </a:r>
            <a:endParaRPr lang="en-US" altLang="zh-CN" dirty="0"/>
          </a:p>
          <a:p>
            <a:pPr lvl="1"/>
            <a:r>
              <a:rPr lang="zh-CN" altLang="en-US" dirty="0"/>
              <a:t>（</a:t>
            </a:r>
            <a:r>
              <a:rPr lang="en-US" altLang="zh-CN" dirty="0"/>
              <a:t>4</a:t>
            </a:r>
            <a:r>
              <a:rPr lang="zh-CN" altLang="en-US" dirty="0"/>
              <a:t>）选择工具</a:t>
            </a:r>
          </a:p>
          <a:p>
            <a:pPr lvl="2"/>
            <a:r>
              <a:rPr lang="zh-CN" altLang="en-US" dirty="0"/>
              <a:t>尽管选择什么样的开发工具并不一定会直接决定项目的成败，但是一款功能强、效率高的软件往往可以起到事半功倍的效果。网站制作涉及的工具比较多，在前面已有所述，首先是网页制作工具，目前绝大多数设计人员选用的都是所见即所得的编辑工具，这其中的代表当然是</a:t>
            </a:r>
            <a:r>
              <a:rPr lang="en-US" altLang="zh-CN" dirty="0"/>
              <a:t>Dreamweaver</a:t>
            </a:r>
            <a:r>
              <a:rPr lang="zh-CN" altLang="en-US" dirty="0"/>
              <a:t>和</a:t>
            </a:r>
            <a:r>
              <a:rPr lang="en-US" altLang="zh-CN" dirty="0"/>
              <a:t>FrontPage</a:t>
            </a:r>
            <a:r>
              <a:rPr lang="zh-CN" altLang="en-US" dirty="0"/>
              <a:t>了。除此之外，还有图片编辑工具，如</a:t>
            </a:r>
            <a:r>
              <a:rPr lang="en-US" altLang="zh-CN" dirty="0"/>
              <a:t>Photoshop</a:t>
            </a:r>
            <a:r>
              <a:rPr lang="zh-CN" altLang="en-US" dirty="0"/>
              <a:t>、</a:t>
            </a:r>
            <a:r>
              <a:rPr lang="en-US" altLang="zh-CN" dirty="0" err="1"/>
              <a:t>PhotoImpact</a:t>
            </a:r>
            <a:r>
              <a:rPr lang="zh-CN" altLang="en-US" dirty="0"/>
              <a:t>等；动画制作工具，如</a:t>
            </a:r>
            <a:r>
              <a:rPr lang="en-US" altLang="zh-CN" dirty="0"/>
              <a:t>Flash</a:t>
            </a:r>
            <a:r>
              <a:rPr lang="zh-CN" altLang="en-US" dirty="0"/>
              <a:t>、</a:t>
            </a:r>
            <a:r>
              <a:rPr lang="en-US" altLang="zh-CN" dirty="0"/>
              <a:t>COOL 3D</a:t>
            </a:r>
            <a:r>
              <a:rPr lang="zh-CN" altLang="en-US" dirty="0"/>
              <a:t>、</a:t>
            </a:r>
            <a:r>
              <a:rPr lang="en-US" altLang="zh-CN" dirty="0"/>
              <a:t>GIF Animator</a:t>
            </a:r>
            <a:r>
              <a:rPr lang="zh-CN" altLang="en-US" dirty="0"/>
              <a:t>等；还有网页特效工具，如有声有色等。网上有许多这方面软件的学习资料，读者可以根据需要来进行针对性的学习。</a:t>
            </a:r>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30</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16941335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1.4  </a:t>
            </a:r>
            <a:r>
              <a:rPr lang="zh-CN" altLang="en-US" dirty="0"/>
              <a:t>网页设计基础知识</a:t>
            </a:r>
          </a:p>
        </p:txBody>
      </p:sp>
      <p:sp>
        <p:nvSpPr>
          <p:cNvPr id="3" name="内容占位符 2"/>
          <p:cNvSpPr>
            <a:spLocks noGrp="1"/>
          </p:cNvSpPr>
          <p:nvPr>
            <p:ph idx="1"/>
          </p:nvPr>
        </p:nvSpPr>
        <p:spPr/>
        <p:txBody>
          <a:bodyPr>
            <a:normAutofit/>
          </a:bodyPr>
          <a:lstStyle/>
          <a:p>
            <a:r>
              <a:rPr lang="en-US" altLang="zh-CN" dirty="0"/>
              <a:t>1.4.2  </a:t>
            </a:r>
            <a:r>
              <a:rPr lang="zh-CN" altLang="en-US" dirty="0"/>
              <a:t>网站建设的基本步骤</a:t>
            </a:r>
            <a:endParaRPr lang="en-US" altLang="zh-CN" dirty="0"/>
          </a:p>
          <a:p>
            <a:pPr lvl="1"/>
            <a:r>
              <a:rPr lang="zh-CN" altLang="en-US" dirty="0"/>
              <a:t>（</a:t>
            </a:r>
            <a:r>
              <a:rPr lang="en-US" altLang="zh-CN" dirty="0"/>
              <a:t>5</a:t>
            </a:r>
            <a:r>
              <a:rPr lang="zh-CN" altLang="en-US" dirty="0"/>
              <a:t>）制作网站</a:t>
            </a:r>
          </a:p>
          <a:p>
            <a:pPr lvl="2"/>
            <a:r>
              <a:rPr lang="zh-CN" altLang="en-US" dirty="0"/>
              <a:t>素材有了，工具也选好了，接下来就需要按照规划一步一步地把自己的想法变成现实了。这是一个复杂而细致的过程，建议按照先大后小、先简后繁的原则进行制作。所谓先大后小，是指在制作网站时，先把大的结构设计好，然后再逐步完善小的结构设计。所谓先简后繁，就是先设计出简单的内容，然后再设计复杂的内容，以便出现问题时便于修改。在制作网站时要善于灵活运用模板，这样可以大大提高制作效率。</a:t>
            </a:r>
          </a:p>
          <a:p>
            <a:pPr lvl="1"/>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31</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16941335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1.4  </a:t>
            </a:r>
            <a:r>
              <a:rPr lang="zh-CN" altLang="en-US" dirty="0"/>
              <a:t>网页设计基础知识</a:t>
            </a:r>
          </a:p>
        </p:txBody>
      </p:sp>
      <p:sp>
        <p:nvSpPr>
          <p:cNvPr id="3" name="内容占位符 2"/>
          <p:cNvSpPr>
            <a:spLocks noGrp="1"/>
          </p:cNvSpPr>
          <p:nvPr>
            <p:ph idx="1"/>
          </p:nvPr>
        </p:nvSpPr>
        <p:spPr/>
        <p:txBody>
          <a:bodyPr>
            <a:normAutofit lnSpcReduction="10000"/>
          </a:bodyPr>
          <a:lstStyle/>
          <a:p>
            <a:r>
              <a:rPr lang="en-US" altLang="zh-CN" dirty="0"/>
              <a:t>1.4.2  </a:t>
            </a:r>
            <a:r>
              <a:rPr lang="zh-CN" altLang="en-US" dirty="0"/>
              <a:t>网站建设的基本步骤</a:t>
            </a:r>
            <a:endParaRPr lang="en-US" altLang="zh-CN" dirty="0"/>
          </a:p>
          <a:p>
            <a:pPr lvl="1"/>
            <a:r>
              <a:rPr lang="zh-CN" altLang="en-US" dirty="0"/>
              <a:t>（</a:t>
            </a:r>
            <a:r>
              <a:rPr lang="en-US" altLang="zh-CN" dirty="0"/>
              <a:t>6</a:t>
            </a:r>
            <a:r>
              <a:rPr lang="zh-CN" altLang="en-US" dirty="0"/>
              <a:t>）上传测试</a:t>
            </a:r>
          </a:p>
          <a:p>
            <a:pPr lvl="2"/>
            <a:r>
              <a:rPr lang="zh-CN" altLang="en-US" dirty="0"/>
              <a:t>网站制作完毕后必须要发布到</a:t>
            </a:r>
            <a:r>
              <a:rPr lang="en-US" altLang="zh-CN" dirty="0"/>
              <a:t>Web</a:t>
            </a:r>
            <a:r>
              <a:rPr lang="zh-CN" altLang="en-US" dirty="0"/>
              <a:t>服务器上，才能够让全世界感兴趣的用户去浏览。现在上传的工具有很多，甚至有些网站制作工具本身就带有网站上传功能。利用这些上传工具，你可以很方便地把网站发布到自己已申请好的</a:t>
            </a:r>
            <a:r>
              <a:rPr lang="en-US" altLang="zh-CN" dirty="0"/>
              <a:t>Web</a:t>
            </a:r>
            <a:r>
              <a:rPr lang="zh-CN" altLang="en-US" dirty="0"/>
              <a:t>服务器上。网站上传完毕后要进行严格、周密的测试，比如前台页面的有效性、后台程序的稳定性和安全性、程序及数据库的可靠性、网页兼容性、网页链接有效性等测试环节，发现问题及时修改，然后再重新上传、测试，直至整个网站通过测试后才能正式对外发布。</a:t>
            </a:r>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32</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16941335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1.4  </a:t>
            </a:r>
            <a:r>
              <a:rPr lang="zh-CN" altLang="en-US" dirty="0"/>
              <a:t>网页设计基础知识</a:t>
            </a:r>
          </a:p>
        </p:txBody>
      </p:sp>
      <p:sp>
        <p:nvSpPr>
          <p:cNvPr id="3" name="内容占位符 2"/>
          <p:cNvSpPr>
            <a:spLocks noGrp="1"/>
          </p:cNvSpPr>
          <p:nvPr>
            <p:ph idx="1"/>
          </p:nvPr>
        </p:nvSpPr>
        <p:spPr/>
        <p:txBody>
          <a:bodyPr>
            <a:normAutofit/>
          </a:bodyPr>
          <a:lstStyle/>
          <a:p>
            <a:r>
              <a:rPr lang="en-US" altLang="zh-CN" dirty="0"/>
              <a:t>1.4.2  </a:t>
            </a:r>
            <a:r>
              <a:rPr lang="zh-CN" altLang="en-US" dirty="0"/>
              <a:t>网站建设的基本步骤</a:t>
            </a:r>
            <a:endParaRPr lang="en-US" altLang="zh-CN" dirty="0"/>
          </a:p>
          <a:p>
            <a:pPr lvl="1"/>
            <a:r>
              <a:rPr lang="zh-CN" altLang="en-US" dirty="0"/>
              <a:t>（</a:t>
            </a:r>
            <a:r>
              <a:rPr lang="en-US" altLang="zh-CN" dirty="0"/>
              <a:t>7</a:t>
            </a:r>
            <a:r>
              <a:rPr lang="zh-CN" altLang="en-US" dirty="0"/>
              <a:t>）宣传推广</a:t>
            </a:r>
          </a:p>
          <a:p>
            <a:pPr lvl="2"/>
            <a:r>
              <a:rPr lang="zh-CN" altLang="en-US" dirty="0"/>
              <a:t>网站正式发布之后，还要不断地进行宣传和推广，这样才能让更多的用户认识它、喜欢它，从而提高网站的访问量和知名度。宣传推广的方法有很多，例如：到知名搜索引擎上登记注册、与其他网站交换友情链接、加入广告链、各类媒体的广告发放等。</a:t>
            </a:r>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33</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16941335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1.4  </a:t>
            </a:r>
            <a:r>
              <a:rPr lang="zh-CN" altLang="en-US" dirty="0"/>
              <a:t>网页设计基础知识</a:t>
            </a:r>
          </a:p>
        </p:txBody>
      </p:sp>
      <p:sp>
        <p:nvSpPr>
          <p:cNvPr id="3" name="内容占位符 2"/>
          <p:cNvSpPr>
            <a:spLocks noGrp="1"/>
          </p:cNvSpPr>
          <p:nvPr>
            <p:ph idx="1"/>
          </p:nvPr>
        </p:nvSpPr>
        <p:spPr/>
        <p:txBody>
          <a:bodyPr>
            <a:normAutofit/>
          </a:bodyPr>
          <a:lstStyle/>
          <a:p>
            <a:r>
              <a:rPr lang="en-US" altLang="zh-CN" dirty="0"/>
              <a:t>1.4.2  </a:t>
            </a:r>
            <a:r>
              <a:rPr lang="zh-CN" altLang="en-US" dirty="0"/>
              <a:t>网站建设的基本步骤</a:t>
            </a:r>
            <a:endParaRPr lang="en-US" altLang="zh-CN" dirty="0"/>
          </a:p>
          <a:p>
            <a:pPr lvl="1"/>
            <a:r>
              <a:rPr lang="zh-CN" altLang="en-US" dirty="0"/>
              <a:t>（</a:t>
            </a:r>
            <a:r>
              <a:rPr lang="en-US" altLang="zh-CN" dirty="0"/>
              <a:t>8</a:t>
            </a:r>
            <a:r>
              <a:rPr lang="zh-CN" altLang="en-US" dirty="0"/>
              <a:t>）维护更新</a:t>
            </a:r>
          </a:p>
          <a:p>
            <a:pPr lvl="2"/>
            <a:r>
              <a:rPr lang="zh-CN" altLang="en-US" dirty="0"/>
              <a:t>网站的维护更新是一项长期而复杂的工作。网站要与时俱进，积极更新以保持内容的新鲜和准确，切忌一成不变。只有不断地给网站补充新鲜血液，才能够吸引、留住用户。必要的时候可以对网站进行重新的改版设计。此外，网站的维护也包括对服务器及相关软硬件的维护，对可能出现的问题进行评估并制定解决方案，从而降低网站运营的风险。</a:t>
            </a:r>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34</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16941335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1.4  </a:t>
            </a:r>
            <a:r>
              <a:rPr lang="zh-CN" altLang="en-US" dirty="0"/>
              <a:t>网页设计基础知识</a:t>
            </a:r>
          </a:p>
        </p:txBody>
      </p:sp>
      <p:sp>
        <p:nvSpPr>
          <p:cNvPr id="3" name="内容占位符 2"/>
          <p:cNvSpPr>
            <a:spLocks noGrp="1"/>
          </p:cNvSpPr>
          <p:nvPr>
            <p:ph idx="1"/>
          </p:nvPr>
        </p:nvSpPr>
        <p:spPr/>
        <p:txBody>
          <a:bodyPr>
            <a:normAutofit fontScale="62500" lnSpcReduction="20000"/>
          </a:bodyPr>
          <a:lstStyle/>
          <a:p>
            <a:r>
              <a:rPr lang="en-US" altLang="zh-CN" dirty="0"/>
              <a:t>1.4.3  </a:t>
            </a:r>
            <a:r>
              <a:rPr lang="zh-CN" altLang="en-US" dirty="0"/>
              <a:t>网站的</a:t>
            </a:r>
            <a:r>
              <a:rPr lang="zh-CN" altLang="en-US" dirty="0" smtClean="0"/>
              <a:t>风格</a:t>
            </a:r>
            <a:endParaRPr lang="en-US" altLang="zh-CN" dirty="0" smtClean="0"/>
          </a:p>
          <a:p>
            <a:r>
              <a:rPr lang="zh-CN" altLang="en-US" dirty="0"/>
              <a:t>不同的网站应该有不同的风格。例如，政府部门的网站应该比较庄重，娱乐行业的网站可以生动活泼一些，文化教育部门的网站应该儒雅大方，等等。粗略的说，网站风格的确定可以从以下几个方面来考虑：</a:t>
            </a:r>
          </a:p>
          <a:p>
            <a:pPr lvl="1"/>
            <a:r>
              <a:rPr lang="zh-CN" altLang="en-US" dirty="0"/>
              <a:t>（</a:t>
            </a:r>
            <a:r>
              <a:rPr lang="en-US" altLang="zh-CN" dirty="0"/>
              <a:t>1</a:t>
            </a:r>
            <a:r>
              <a:rPr lang="zh-CN" altLang="en-US" dirty="0"/>
              <a:t>）色彩搭配：网页的底色、文字颜色、图片的色系、边框颜色等。</a:t>
            </a:r>
          </a:p>
          <a:p>
            <a:pPr lvl="1"/>
            <a:r>
              <a:rPr lang="zh-CN" altLang="en-US" dirty="0"/>
              <a:t>（</a:t>
            </a:r>
            <a:r>
              <a:rPr lang="en-US" altLang="zh-CN" dirty="0"/>
              <a:t>2</a:t>
            </a:r>
            <a:r>
              <a:rPr lang="zh-CN" altLang="en-US" dirty="0"/>
              <a:t>）版面布局：框架设计、表格布局、素材组织、文字编排等。</a:t>
            </a:r>
          </a:p>
          <a:p>
            <a:pPr lvl="1"/>
            <a:r>
              <a:rPr lang="zh-CN" altLang="en-US" dirty="0"/>
              <a:t>（</a:t>
            </a:r>
            <a:r>
              <a:rPr lang="en-US" altLang="zh-CN" dirty="0"/>
              <a:t>3</a:t>
            </a:r>
            <a:r>
              <a:rPr lang="zh-CN" altLang="en-US" dirty="0"/>
              <a:t>）导航设计：导航类型、导航方式、导航链接、导航窗口效果等。</a:t>
            </a:r>
          </a:p>
          <a:p>
            <a:pPr lvl="1"/>
            <a:r>
              <a:rPr lang="zh-CN" altLang="en-US" dirty="0"/>
              <a:t>（</a:t>
            </a:r>
            <a:r>
              <a:rPr lang="en-US" altLang="zh-CN" dirty="0"/>
              <a:t>4</a:t>
            </a:r>
            <a:r>
              <a:rPr lang="zh-CN" altLang="en-US" dirty="0"/>
              <a:t>）程序应用：网页动态程序，例如：</a:t>
            </a:r>
            <a:r>
              <a:rPr lang="en-US" altLang="zh-CN" dirty="0"/>
              <a:t>ASP</a:t>
            </a:r>
            <a:r>
              <a:rPr lang="zh-CN" altLang="en-US" dirty="0"/>
              <a:t>、</a:t>
            </a:r>
            <a:r>
              <a:rPr lang="en-US" altLang="zh-CN" dirty="0"/>
              <a:t>JSP</a:t>
            </a:r>
            <a:r>
              <a:rPr lang="zh-CN" altLang="en-US" dirty="0"/>
              <a:t>、</a:t>
            </a:r>
            <a:r>
              <a:rPr lang="en-US" altLang="zh-CN" dirty="0"/>
              <a:t>PHP</a:t>
            </a:r>
            <a:r>
              <a:rPr lang="zh-CN" altLang="en-US" dirty="0"/>
              <a:t>、</a:t>
            </a:r>
            <a:r>
              <a:rPr lang="en-US" altLang="zh-CN" dirty="0"/>
              <a:t>CGI</a:t>
            </a:r>
            <a:r>
              <a:rPr lang="zh-CN" altLang="en-US" dirty="0"/>
              <a:t>等。</a:t>
            </a:r>
          </a:p>
          <a:p>
            <a:pPr lvl="1"/>
            <a:r>
              <a:rPr lang="zh-CN" altLang="en-US" dirty="0"/>
              <a:t>（</a:t>
            </a:r>
            <a:r>
              <a:rPr lang="en-US" altLang="zh-CN" dirty="0"/>
              <a:t>5</a:t>
            </a:r>
            <a:r>
              <a:rPr lang="zh-CN" altLang="en-US" dirty="0"/>
              <a:t>）特效应用：让网页更引人注目的各种应用，如：</a:t>
            </a:r>
            <a:r>
              <a:rPr lang="en-US" altLang="zh-CN" dirty="0"/>
              <a:t>Flash</a:t>
            </a:r>
            <a:r>
              <a:rPr lang="zh-CN" altLang="en-US" dirty="0"/>
              <a:t>、</a:t>
            </a:r>
            <a:r>
              <a:rPr lang="en-US" altLang="zh-CN" dirty="0"/>
              <a:t>JavaScript</a:t>
            </a:r>
            <a:r>
              <a:rPr lang="zh-CN" altLang="en-US" dirty="0"/>
              <a:t>、</a:t>
            </a:r>
            <a:r>
              <a:rPr lang="en-US" altLang="zh-CN" dirty="0"/>
              <a:t>Java applets</a:t>
            </a:r>
            <a:r>
              <a:rPr lang="zh-CN" altLang="en-US" dirty="0"/>
              <a:t>、</a:t>
            </a:r>
            <a:r>
              <a:rPr lang="en-US" altLang="zh-CN" dirty="0"/>
              <a:t>DHTML</a:t>
            </a:r>
            <a:r>
              <a:rPr lang="zh-CN" altLang="en-US" dirty="0"/>
              <a:t>等。</a:t>
            </a:r>
          </a:p>
          <a:p>
            <a:pPr lvl="1"/>
            <a:r>
              <a:rPr lang="zh-CN" altLang="en-US" dirty="0"/>
              <a:t>（</a:t>
            </a:r>
            <a:r>
              <a:rPr lang="en-US" altLang="zh-CN" dirty="0"/>
              <a:t>6</a:t>
            </a:r>
            <a:r>
              <a:rPr lang="zh-CN" altLang="en-US" dirty="0"/>
              <a:t>）架构层次：目录的规划、层次的架构等。</a:t>
            </a:r>
          </a:p>
          <a:p>
            <a:pPr lvl="1"/>
            <a:r>
              <a:rPr lang="zh-CN" altLang="en-US" dirty="0"/>
              <a:t>（</a:t>
            </a:r>
            <a:r>
              <a:rPr lang="en-US" altLang="zh-CN" dirty="0"/>
              <a:t>7</a:t>
            </a:r>
            <a:r>
              <a:rPr lang="zh-CN" altLang="en-US" dirty="0"/>
              <a:t>）内容选取：网站主题、整体实用性、文件关联性、内容切合度等。</a:t>
            </a:r>
          </a:p>
          <a:p>
            <a:pPr lvl="1"/>
            <a:r>
              <a:rPr lang="zh-CN" altLang="en-US" dirty="0"/>
              <a:t>（</a:t>
            </a:r>
            <a:r>
              <a:rPr lang="en-US" altLang="zh-CN" dirty="0"/>
              <a:t>8</a:t>
            </a:r>
            <a:r>
              <a:rPr lang="zh-CN" altLang="en-US" dirty="0"/>
              <a:t>）发展规划：网站整体内容发展方向、对于网站的未来规划等</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35</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16941335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1.4  </a:t>
            </a:r>
            <a:r>
              <a:rPr lang="zh-CN" altLang="en-US" dirty="0"/>
              <a:t>网页设计基础知识</a:t>
            </a:r>
          </a:p>
        </p:txBody>
      </p:sp>
      <p:sp>
        <p:nvSpPr>
          <p:cNvPr id="3" name="内容占位符 2"/>
          <p:cNvSpPr>
            <a:spLocks noGrp="1"/>
          </p:cNvSpPr>
          <p:nvPr>
            <p:ph idx="1"/>
          </p:nvPr>
        </p:nvSpPr>
        <p:spPr/>
        <p:txBody>
          <a:bodyPr>
            <a:normAutofit/>
          </a:bodyPr>
          <a:lstStyle/>
          <a:p>
            <a:r>
              <a:rPr lang="en-US" altLang="zh-CN" dirty="0"/>
              <a:t>1.4.4  </a:t>
            </a:r>
            <a:r>
              <a:rPr lang="zh-CN" altLang="en-US" dirty="0"/>
              <a:t>网页版面构成及布局</a:t>
            </a:r>
          </a:p>
          <a:p>
            <a:r>
              <a:rPr lang="en-US" altLang="zh-CN" dirty="0"/>
              <a:t>1</a:t>
            </a:r>
            <a:r>
              <a:rPr lang="zh-CN" altLang="en-US" dirty="0"/>
              <a:t>．网页页面大小</a:t>
            </a:r>
          </a:p>
          <a:p>
            <a:pPr lvl="1"/>
            <a:r>
              <a:rPr lang="zh-CN" altLang="en-US" dirty="0"/>
              <a:t>合理地设置网页页面的大小，可以避免用户为了调整可视区域而频繁地拖动滚动条。通常网页的尺寸设计要考虑到主流的显示器尺寸和分辨率大小，以及用户所使用的网页浏览器。一般来说，所有网页都应尽量避免出现水平滚动条，在表现单个网页元素（比如一张照片、一段视频）时也应尽量避免出现垂直滚动条。</a:t>
            </a:r>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36</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16941335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1.4  </a:t>
            </a:r>
            <a:r>
              <a:rPr lang="zh-CN" altLang="en-US" dirty="0"/>
              <a:t>网页设计基础知识</a:t>
            </a:r>
          </a:p>
        </p:txBody>
      </p:sp>
      <p:sp>
        <p:nvSpPr>
          <p:cNvPr id="3" name="内容占位符 2"/>
          <p:cNvSpPr>
            <a:spLocks noGrp="1"/>
          </p:cNvSpPr>
          <p:nvPr>
            <p:ph idx="1"/>
          </p:nvPr>
        </p:nvSpPr>
        <p:spPr/>
        <p:txBody>
          <a:bodyPr>
            <a:normAutofit fontScale="70000" lnSpcReduction="20000"/>
          </a:bodyPr>
          <a:lstStyle/>
          <a:p>
            <a:r>
              <a:rPr lang="en-US" altLang="zh-CN" dirty="0"/>
              <a:t>1.4.4  </a:t>
            </a:r>
            <a:r>
              <a:rPr lang="zh-CN" altLang="en-US" dirty="0"/>
              <a:t>网页版面构成及布局</a:t>
            </a:r>
          </a:p>
          <a:p>
            <a:r>
              <a:rPr lang="en-US" altLang="zh-CN" dirty="0"/>
              <a:t>2</a:t>
            </a:r>
            <a:r>
              <a:rPr lang="zh-CN" altLang="en-US" dirty="0"/>
              <a:t>．网页版面构成</a:t>
            </a:r>
          </a:p>
          <a:p>
            <a:pPr lvl="1"/>
            <a:r>
              <a:rPr lang="zh-CN" altLang="en-US" dirty="0" smtClean="0"/>
              <a:t>（</a:t>
            </a:r>
            <a:r>
              <a:rPr lang="en-US" altLang="zh-CN" dirty="0"/>
              <a:t>1</a:t>
            </a:r>
            <a:r>
              <a:rPr lang="zh-CN" altLang="en-US" dirty="0"/>
              <a:t>）</a:t>
            </a:r>
            <a:r>
              <a:rPr lang="en-US" altLang="zh-CN" dirty="0"/>
              <a:t>Logo</a:t>
            </a:r>
            <a:r>
              <a:rPr lang="zh-CN" altLang="en-US" dirty="0"/>
              <a:t>：</a:t>
            </a:r>
            <a:r>
              <a:rPr lang="en-US" altLang="zh-CN" dirty="0"/>
              <a:t>Logo</a:t>
            </a:r>
            <a:r>
              <a:rPr lang="zh-CN" altLang="en-US" dirty="0"/>
              <a:t>是企业或网站的标志，是一个网站的象征，通常以图片形式放在网站首页的左上角等显眼的位置。</a:t>
            </a:r>
          </a:p>
          <a:p>
            <a:pPr lvl="1"/>
            <a:r>
              <a:rPr lang="zh-CN" altLang="en-US" dirty="0"/>
              <a:t>（</a:t>
            </a:r>
            <a:r>
              <a:rPr lang="en-US" altLang="zh-CN" dirty="0"/>
              <a:t>2</a:t>
            </a:r>
            <a:r>
              <a:rPr lang="zh-CN" altLang="en-US" dirty="0"/>
              <a:t>）导航条：也叫导航栏，是网站的重要组成元素，通常以超链接的形式引导用户去浏览网站的主体结构。合理安排导航条可以帮助浏览者迅速定位到所需要的信息。</a:t>
            </a:r>
          </a:p>
          <a:p>
            <a:pPr lvl="1"/>
            <a:r>
              <a:rPr lang="zh-CN" altLang="en-US" dirty="0"/>
              <a:t>（</a:t>
            </a:r>
            <a:r>
              <a:rPr lang="en-US" altLang="zh-CN" dirty="0"/>
              <a:t>3</a:t>
            </a:r>
            <a:r>
              <a:rPr lang="zh-CN" altLang="en-US" dirty="0"/>
              <a:t>）</a:t>
            </a:r>
            <a:r>
              <a:rPr lang="en-US" altLang="zh-CN" dirty="0"/>
              <a:t>Banner</a:t>
            </a:r>
            <a:r>
              <a:rPr lang="zh-CN" altLang="en-US" dirty="0"/>
              <a:t>：</a:t>
            </a:r>
            <a:r>
              <a:rPr lang="en-US" altLang="zh-CN" dirty="0"/>
              <a:t>Banner</a:t>
            </a:r>
            <a:r>
              <a:rPr lang="zh-CN" altLang="en-US" dirty="0"/>
              <a:t>的中文直译为旗帜、网幅或横幅，意译则为网页中的广告。通常</a:t>
            </a:r>
            <a:r>
              <a:rPr lang="en-US" altLang="zh-CN" dirty="0"/>
              <a:t>Banner</a:t>
            </a:r>
            <a:r>
              <a:rPr lang="zh-CN" altLang="en-US" dirty="0"/>
              <a:t>都以静态图片、动态图像或</a:t>
            </a:r>
            <a:r>
              <a:rPr lang="en-US" altLang="zh-CN" dirty="0"/>
              <a:t>Flash</a:t>
            </a:r>
            <a:r>
              <a:rPr lang="zh-CN" altLang="en-US" dirty="0"/>
              <a:t>动画的方式存在，具有鲜明的色彩和较强的感染力，从而吸引用户观看和加深用户印象。</a:t>
            </a:r>
          </a:p>
          <a:p>
            <a:pPr lvl="1"/>
            <a:r>
              <a:rPr lang="zh-CN" altLang="en-US" dirty="0"/>
              <a:t>（</a:t>
            </a:r>
            <a:r>
              <a:rPr lang="en-US" altLang="zh-CN" dirty="0"/>
              <a:t>4</a:t>
            </a:r>
            <a:r>
              <a:rPr lang="zh-CN" altLang="en-US" dirty="0"/>
              <a:t>）内容版面：网页的内容版面通常是网页的主体部分。这一版面可以包含各种文本、图像、声音、动画、视频、表单、超链接等。</a:t>
            </a:r>
          </a:p>
          <a:p>
            <a:pPr lvl="1"/>
            <a:r>
              <a:rPr lang="zh-CN" altLang="en-US" dirty="0"/>
              <a:t>（</a:t>
            </a:r>
            <a:r>
              <a:rPr lang="en-US" altLang="zh-CN" dirty="0"/>
              <a:t>5</a:t>
            </a:r>
            <a:r>
              <a:rPr lang="zh-CN" altLang="en-US" dirty="0"/>
              <a:t>）版尾和版权：版尾是网页最底端的版面，通常放置网站的版权信息和联系方式等。</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37</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16941335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38</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1026" name="图片 4" descr="图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133" y="1524000"/>
            <a:ext cx="8200267"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772587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1.4  </a:t>
            </a:r>
            <a:r>
              <a:rPr lang="zh-CN" altLang="en-US" dirty="0"/>
              <a:t>网页设计基础知识</a:t>
            </a:r>
          </a:p>
        </p:txBody>
      </p:sp>
      <p:sp>
        <p:nvSpPr>
          <p:cNvPr id="3" name="内容占位符 2"/>
          <p:cNvSpPr>
            <a:spLocks noGrp="1"/>
          </p:cNvSpPr>
          <p:nvPr>
            <p:ph idx="1"/>
          </p:nvPr>
        </p:nvSpPr>
        <p:spPr/>
        <p:txBody>
          <a:bodyPr>
            <a:normAutofit/>
          </a:bodyPr>
          <a:lstStyle/>
          <a:p>
            <a:r>
              <a:rPr lang="en-US" altLang="zh-CN" dirty="0"/>
              <a:t>1.4.4  </a:t>
            </a:r>
            <a:r>
              <a:rPr lang="zh-CN" altLang="en-US" dirty="0"/>
              <a:t>网页版面构成及布局</a:t>
            </a:r>
          </a:p>
          <a:p>
            <a:r>
              <a:rPr lang="en-US" altLang="zh-CN" dirty="0"/>
              <a:t>3</a:t>
            </a:r>
            <a:r>
              <a:rPr lang="zh-CN" altLang="en-US" dirty="0"/>
              <a:t>．网页版面布局</a:t>
            </a:r>
          </a:p>
          <a:p>
            <a:pPr lvl="1"/>
            <a:r>
              <a:rPr lang="zh-CN" altLang="en-US" dirty="0"/>
              <a:t>不同网站的版面布局的风格各不相同，但总体上要符合“主次分明、中心突出，大小搭配、相互呼应，图文并茂、相得益彰，动静有度、平衡对称”这几大特点。常见的布局类型有：“国”字型、拐角型、上下框架型、左右框架型、封面</a:t>
            </a:r>
            <a:r>
              <a:rPr lang="zh-CN" altLang="en-US" dirty="0" smtClean="0"/>
              <a:t>型等。</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39</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1694133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 </a:t>
            </a:r>
            <a:r>
              <a:rPr lang="zh-CN" altLang="en-US" dirty="0"/>
              <a:t>网页基本概念</a:t>
            </a:r>
          </a:p>
        </p:txBody>
      </p:sp>
      <p:sp>
        <p:nvSpPr>
          <p:cNvPr id="3" name="内容占位符 2"/>
          <p:cNvSpPr>
            <a:spLocks noGrp="1"/>
          </p:cNvSpPr>
          <p:nvPr>
            <p:ph idx="1"/>
          </p:nvPr>
        </p:nvSpPr>
        <p:spPr/>
        <p:txBody>
          <a:bodyPr>
            <a:normAutofit fontScale="85000" lnSpcReduction="10000"/>
          </a:bodyPr>
          <a:lstStyle/>
          <a:p>
            <a:r>
              <a:rPr lang="en-US" altLang="zh-CN" dirty="0" smtClean="0"/>
              <a:t>2</a:t>
            </a:r>
            <a:r>
              <a:rPr lang="zh-CN" altLang="en-US" dirty="0"/>
              <a:t>．</a:t>
            </a:r>
            <a:r>
              <a:rPr lang="en-US" altLang="zh-CN" dirty="0"/>
              <a:t>WWW</a:t>
            </a:r>
          </a:p>
          <a:p>
            <a:pPr lvl="1"/>
            <a:r>
              <a:rPr lang="en-US" altLang="zh-CN" dirty="0"/>
              <a:t>WWW</a:t>
            </a:r>
            <a:r>
              <a:rPr lang="zh-CN" altLang="en-US" dirty="0"/>
              <a:t>是</a:t>
            </a:r>
            <a:r>
              <a:rPr lang="en-US" altLang="zh-CN" dirty="0"/>
              <a:t>World Wide Web</a:t>
            </a:r>
            <a:r>
              <a:rPr lang="zh-CN" altLang="en-US" dirty="0"/>
              <a:t>的缩写，也可以简写为</a:t>
            </a:r>
            <a:r>
              <a:rPr lang="en-US" altLang="zh-CN" dirty="0"/>
              <a:t>W3</a:t>
            </a:r>
            <a:r>
              <a:rPr lang="zh-CN" altLang="en-US" dirty="0"/>
              <a:t>、</a:t>
            </a:r>
            <a:r>
              <a:rPr lang="en-US" altLang="zh-CN" dirty="0"/>
              <a:t>3W</a:t>
            </a:r>
            <a:r>
              <a:rPr lang="zh-CN" altLang="en-US" dirty="0"/>
              <a:t>，中文称为“万维网”，“环球网”等，常简称为</a:t>
            </a:r>
            <a:r>
              <a:rPr lang="en-US" altLang="zh-CN" dirty="0"/>
              <a:t>Web</a:t>
            </a:r>
            <a:r>
              <a:rPr lang="zh-CN" altLang="en-US" dirty="0"/>
              <a:t>，是</a:t>
            </a:r>
            <a:r>
              <a:rPr lang="en-US" altLang="zh-CN" dirty="0"/>
              <a:t>Internet</a:t>
            </a:r>
            <a:r>
              <a:rPr lang="zh-CN" altLang="en-US" dirty="0"/>
              <a:t>迅速发展和普及的重要技术之一</a:t>
            </a:r>
            <a:r>
              <a:rPr lang="zh-CN" altLang="en-US" dirty="0" smtClean="0"/>
              <a:t>。</a:t>
            </a:r>
            <a:endParaRPr lang="en-US" altLang="zh-CN" dirty="0" smtClean="0"/>
          </a:p>
          <a:p>
            <a:pPr lvl="1"/>
            <a:r>
              <a:rPr lang="en-US" altLang="zh-CN" dirty="0" smtClean="0"/>
              <a:t>WWW</a:t>
            </a:r>
            <a:r>
              <a:rPr lang="zh-CN" altLang="en-US" dirty="0"/>
              <a:t>是由</a:t>
            </a:r>
            <a:r>
              <a:rPr lang="en-US" altLang="zh-CN" dirty="0"/>
              <a:t>Web</a:t>
            </a:r>
            <a:r>
              <a:rPr lang="zh-CN" altLang="en-US" dirty="0"/>
              <a:t>客户端、</a:t>
            </a:r>
            <a:r>
              <a:rPr lang="en-US" altLang="zh-CN" dirty="0"/>
              <a:t>Web</a:t>
            </a:r>
            <a:r>
              <a:rPr lang="zh-CN" altLang="en-US" dirty="0"/>
              <a:t>服务器、</a:t>
            </a:r>
            <a:r>
              <a:rPr lang="en-US" altLang="zh-CN" dirty="0"/>
              <a:t>HTTP</a:t>
            </a:r>
            <a:r>
              <a:rPr lang="zh-CN" altLang="en-US" dirty="0"/>
              <a:t>这三部分组成的。通过</a:t>
            </a:r>
            <a:r>
              <a:rPr lang="en-US" altLang="zh-CN" dirty="0"/>
              <a:t>HTTP</a:t>
            </a:r>
            <a:r>
              <a:rPr lang="zh-CN" altLang="en-US" dirty="0"/>
              <a:t>协议，可以让</a:t>
            </a:r>
            <a:r>
              <a:rPr lang="en-US" altLang="zh-CN" dirty="0"/>
              <a:t>Web</a:t>
            </a:r>
            <a:r>
              <a:rPr lang="zh-CN" altLang="en-US" dirty="0"/>
              <a:t>客户端（即网页浏览器）访问并浏览</a:t>
            </a:r>
            <a:r>
              <a:rPr lang="en-US" altLang="zh-CN" dirty="0"/>
              <a:t>Web</a:t>
            </a:r>
            <a:r>
              <a:rPr lang="zh-CN" altLang="en-US" dirty="0"/>
              <a:t>服务器上的网页</a:t>
            </a:r>
            <a:r>
              <a:rPr lang="zh-CN" altLang="en-US" dirty="0" smtClean="0"/>
              <a:t>。</a:t>
            </a:r>
            <a:endParaRPr lang="en-US" altLang="zh-CN" dirty="0" smtClean="0"/>
          </a:p>
          <a:p>
            <a:pPr lvl="1"/>
            <a:r>
              <a:rPr lang="en-US" altLang="zh-CN" dirty="0" smtClean="0"/>
              <a:t>WWW</a:t>
            </a:r>
            <a:r>
              <a:rPr lang="zh-CN" altLang="en-US" dirty="0"/>
              <a:t>提供了丰富的文本、图像、声音、动画、视频等多媒体信息并将这些内容融合在一起，为用户提供了图形化的信息传播界面</a:t>
            </a:r>
            <a:r>
              <a:rPr lang="en-US" altLang="zh-CN" dirty="0"/>
              <a:t>——</a:t>
            </a:r>
            <a:r>
              <a:rPr lang="zh-CN" altLang="en-US" dirty="0"/>
              <a:t>网页。由于在网页中提供了导航功能，从而使得用户可以方便地在各个页面之间进行浏览和跳转</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78793524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1.4  </a:t>
            </a:r>
            <a:r>
              <a:rPr lang="zh-CN" altLang="en-US" dirty="0"/>
              <a:t>网页设计基础知识</a:t>
            </a:r>
          </a:p>
        </p:txBody>
      </p:sp>
      <p:sp>
        <p:nvSpPr>
          <p:cNvPr id="3" name="内容占位符 2"/>
          <p:cNvSpPr>
            <a:spLocks noGrp="1"/>
          </p:cNvSpPr>
          <p:nvPr>
            <p:ph idx="1"/>
          </p:nvPr>
        </p:nvSpPr>
        <p:spPr/>
        <p:txBody>
          <a:bodyPr>
            <a:normAutofit/>
          </a:bodyPr>
          <a:lstStyle/>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40</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205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1143000"/>
            <a:ext cx="6477000" cy="4459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3352800" y="6155323"/>
            <a:ext cx="2350323" cy="461665"/>
          </a:xfrm>
          <a:prstGeom prst="rect">
            <a:avLst/>
          </a:prstGeom>
          <a:noFill/>
        </p:spPr>
        <p:txBody>
          <a:bodyPr wrap="none" rtlCol="0">
            <a:spAutoFit/>
          </a:bodyPr>
          <a:lstStyle/>
          <a:p>
            <a:r>
              <a:rPr lang="zh-CN" altLang="en-US" sz="2400" dirty="0" smtClean="0">
                <a:solidFill>
                  <a:srgbClr val="FF0000"/>
                </a:solidFill>
              </a:rPr>
              <a:t>“国”字型布局</a:t>
            </a:r>
            <a:endParaRPr lang="zh-CN" altLang="en-US" sz="2400" dirty="0">
              <a:solidFill>
                <a:srgbClr val="FF0000"/>
              </a:solidFill>
            </a:endParaRPr>
          </a:p>
        </p:txBody>
      </p:sp>
    </p:spTree>
    <p:extLst>
      <p:ext uri="{BB962C8B-B14F-4D97-AF65-F5344CB8AC3E}">
        <p14:creationId xmlns:p14="http://schemas.microsoft.com/office/powerpoint/2010/main" val="116941335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1.4  </a:t>
            </a:r>
            <a:r>
              <a:rPr lang="zh-CN" altLang="en-US" dirty="0"/>
              <a:t>网页设计基础知识</a:t>
            </a:r>
          </a:p>
        </p:txBody>
      </p:sp>
      <p:sp>
        <p:nvSpPr>
          <p:cNvPr id="3" name="内容占位符 2"/>
          <p:cNvSpPr>
            <a:spLocks noGrp="1"/>
          </p:cNvSpPr>
          <p:nvPr>
            <p:ph idx="1"/>
          </p:nvPr>
        </p:nvSpPr>
        <p:spPr/>
        <p:txBody>
          <a:bodyPr>
            <a:normAutofit/>
          </a:bodyPr>
          <a:lstStyle/>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41</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
        <p:nvSpPr>
          <p:cNvPr id="6" name="TextBox 5"/>
          <p:cNvSpPr txBox="1"/>
          <p:nvPr/>
        </p:nvSpPr>
        <p:spPr>
          <a:xfrm>
            <a:off x="3352800" y="6155323"/>
            <a:ext cx="1731564" cy="461665"/>
          </a:xfrm>
          <a:prstGeom prst="rect">
            <a:avLst/>
          </a:prstGeom>
          <a:noFill/>
        </p:spPr>
        <p:txBody>
          <a:bodyPr wrap="none" rtlCol="0">
            <a:spAutoFit/>
          </a:bodyPr>
          <a:lstStyle/>
          <a:p>
            <a:r>
              <a:rPr lang="zh-CN" altLang="en-US" sz="2400" dirty="0" smtClean="0">
                <a:solidFill>
                  <a:srgbClr val="FF0000"/>
                </a:solidFill>
              </a:rPr>
              <a:t>拐角型布局</a:t>
            </a:r>
            <a:endParaRPr lang="zh-CN" altLang="en-US" sz="2400" dirty="0">
              <a:solidFill>
                <a:srgbClr val="FF0000"/>
              </a:solidFill>
            </a:endParaRPr>
          </a:p>
        </p:txBody>
      </p:sp>
      <p:pic>
        <p:nvPicPr>
          <p:cNvPr id="307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1143000"/>
            <a:ext cx="5715000" cy="4944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4212077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1.4  </a:t>
            </a:r>
            <a:r>
              <a:rPr lang="zh-CN" altLang="en-US" dirty="0"/>
              <a:t>网页设计基础知识</a:t>
            </a:r>
          </a:p>
        </p:txBody>
      </p:sp>
      <p:sp>
        <p:nvSpPr>
          <p:cNvPr id="3" name="内容占位符 2"/>
          <p:cNvSpPr>
            <a:spLocks noGrp="1"/>
          </p:cNvSpPr>
          <p:nvPr>
            <p:ph idx="1"/>
          </p:nvPr>
        </p:nvSpPr>
        <p:spPr/>
        <p:txBody>
          <a:bodyPr>
            <a:normAutofit/>
          </a:bodyPr>
          <a:lstStyle/>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42</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
        <p:nvSpPr>
          <p:cNvPr id="6" name="TextBox 5"/>
          <p:cNvSpPr txBox="1"/>
          <p:nvPr/>
        </p:nvSpPr>
        <p:spPr>
          <a:xfrm>
            <a:off x="3352800" y="6155323"/>
            <a:ext cx="2350323" cy="461665"/>
          </a:xfrm>
          <a:prstGeom prst="rect">
            <a:avLst/>
          </a:prstGeom>
          <a:noFill/>
        </p:spPr>
        <p:txBody>
          <a:bodyPr wrap="none" rtlCol="0">
            <a:spAutoFit/>
          </a:bodyPr>
          <a:lstStyle/>
          <a:p>
            <a:r>
              <a:rPr lang="zh-CN" altLang="en-US" sz="2400" dirty="0" smtClean="0">
                <a:solidFill>
                  <a:srgbClr val="FF0000"/>
                </a:solidFill>
              </a:rPr>
              <a:t>上下框架型布局</a:t>
            </a:r>
            <a:endParaRPr lang="zh-CN" altLang="en-US" sz="2400" dirty="0">
              <a:solidFill>
                <a:srgbClr val="FF0000"/>
              </a:solidFill>
            </a:endParaRPr>
          </a:p>
        </p:txBody>
      </p:sp>
      <p:pic>
        <p:nvPicPr>
          <p:cNvPr id="409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1371600"/>
            <a:ext cx="6477000" cy="4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4212077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1.4  </a:t>
            </a:r>
            <a:r>
              <a:rPr lang="zh-CN" altLang="en-US" dirty="0"/>
              <a:t>网页设计基础知识</a:t>
            </a:r>
          </a:p>
        </p:txBody>
      </p:sp>
      <p:sp>
        <p:nvSpPr>
          <p:cNvPr id="3" name="内容占位符 2"/>
          <p:cNvSpPr>
            <a:spLocks noGrp="1"/>
          </p:cNvSpPr>
          <p:nvPr>
            <p:ph idx="1"/>
          </p:nvPr>
        </p:nvSpPr>
        <p:spPr/>
        <p:txBody>
          <a:bodyPr>
            <a:normAutofit/>
          </a:bodyPr>
          <a:lstStyle/>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43</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
        <p:nvSpPr>
          <p:cNvPr id="6" name="TextBox 5"/>
          <p:cNvSpPr txBox="1"/>
          <p:nvPr/>
        </p:nvSpPr>
        <p:spPr>
          <a:xfrm>
            <a:off x="3352800" y="6155323"/>
            <a:ext cx="2350323" cy="461665"/>
          </a:xfrm>
          <a:prstGeom prst="rect">
            <a:avLst/>
          </a:prstGeom>
          <a:noFill/>
        </p:spPr>
        <p:txBody>
          <a:bodyPr wrap="none" rtlCol="0">
            <a:spAutoFit/>
          </a:bodyPr>
          <a:lstStyle/>
          <a:p>
            <a:r>
              <a:rPr lang="zh-CN" altLang="en-US" sz="2400" dirty="0" smtClean="0">
                <a:solidFill>
                  <a:srgbClr val="FF0000"/>
                </a:solidFill>
              </a:rPr>
              <a:t>左右框架型布局</a:t>
            </a:r>
            <a:endParaRPr lang="zh-CN" altLang="en-US" sz="2400" dirty="0">
              <a:solidFill>
                <a:srgbClr val="FF0000"/>
              </a:solidFill>
            </a:endParaRPr>
          </a:p>
        </p:txBody>
      </p:sp>
      <p:pic>
        <p:nvPicPr>
          <p:cNvPr id="5122"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600200"/>
            <a:ext cx="7712707"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4212077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1.4  </a:t>
            </a:r>
            <a:r>
              <a:rPr lang="zh-CN" altLang="en-US" dirty="0"/>
              <a:t>网页设计基础知识</a:t>
            </a:r>
          </a:p>
        </p:txBody>
      </p:sp>
      <p:sp>
        <p:nvSpPr>
          <p:cNvPr id="3" name="内容占位符 2"/>
          <p:cNvSpPr>
            <a:spLocks noGrp="1"/>
          </p:cNvSpPr>
          <p:nvPr>
            <p:ph idx="1"/>
          </p:nvPr>
        </p:nvSpPr>
        <p:spPr/>
        <p:txBody>
          <a:bodyPr>
            <a:normAutofit/>
          </a:bodyPr>
          <a:lstStyle/>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44</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6146"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1295400"/>
            <a:ext cx="6629400" cy="4451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3352800" y="6155323"/>
            <a:ext cx="1731564" cy="461665"/>
          </a:xfrm>
          <a:prstGeom prst="rect">
            <a:avLst/>
          </a:prstGeom>
          <a:noFill/>
        </p:spPr>
        <p:txBody>
          <a:bodyPr wrap="none" rtlCol="0">
            <a:spAutoFit/>
          </a:bodyPr>
          <a:lstStyle/>
          <a:p>
            <a:r>
              <a:rPr lang="zh-CN" altLang="en-US" sz="2400" dirty="0">
                <a:solidFill>
                  <a:srgbClr val="FF0000"/>
                </a:solidFill>
              </a:rPr>
              <a:t>封面</a:t>
            </a:r>
            <a:r>
              <a:rPr lang="zh-CN" altLang="en-US" sz="2400" dirty="0" smtClean="0">
                <a:solidFill>
                  <a:srgbClr val="FF0000"/>
                </a:solidFill>
              </a:rPr>
              <a:t>型布局</a:t>
            </a:r>
            <a:endParaRPr lang="zh-CN" altLang="en-US" sz="2400" dirty="0">
              <a:solidFill>
                <a:srgbClr val="FF0000"/>
              </a:solidFill>
            </a:endParaRPr>
          </a:p>
        </p:txBody>
      </p:sp>
    </p:spTree>
    <p:extLst>
      <p:ext uri="{BB962C8B-B14F-4D97-AF65-F5344CB8AC3E}">
        <p14:creationId xmlns:p14="http://schemas.microsoft.com/office/powerpoint/2010/main" val="116941335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1.4  </a:t>
            </a:r>
            <a:r>
              <a:rPr lang="zh-CN" altLang="en-US" dirty="0"/>
              <a:t>网页设计基础知识</a:t>
            </a:r>
          </a:p>
        </p:txBody>
      </p:sp>
      <p:sp>
        <p:nvSpPr>
          <p:cNvPr id="3" name="内容占位符 2"/>
          <p:cNvSpPr>
            <a:spLocks noGrp="1"/>
          </p:cNvSpPr>
          <p:nvPr>
            <p:ph idx="1"/>
          </p:nvPr>
        </p:nvSpPr>
        <p:spPr/>
        <p:txBody>
          <a:bodyPr>
            <a:normAutofit/>
          </a:bodyPr>
          <a:lstStyle/>
          <a:p>
            <a:r>
              <a:rPr lang="en-US" altLang="zh-CN" dirty="0"/>
              <a:t>1.4.5  </a:t>
            </a:r>
            <a:r>
              <a:rPr lang="zh-CN" altLang="en-US" dirty="0"/>
              <a:t>网页的色彩</a:t>
            </a:r>
          </a:p>
          <a:p>
            <a:r>
              <a:rPr lang="zh-CN" altLang="en-US" dirty="0"/>
              <a:t>网页的色彩是树立网站形象的关键因素之一，色彩可以决定网站的整体风格，也可以决定网站所表现出来的情绪。然而，色彩搭配是让很多网页设计人员特别是初学者感到头疼的一个问题。网页的背景、文字、图标、边框、超链接等元素到底应该采用什么样的色彩搭配，才能最好地表达出网站的内涵呢</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45</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16941335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1.4  </a:t>
            </a:r>
            <a:r>
              <a:rPr lang="zh-CN" altLang="en-US" dirty="0"/>
              <a:t>网页设计基础知识</a:t>
            </a:r>
          </a:p>
        </p:txBody>
      </p:sp>
      <p:sp>
        <p:nvSpPr>
          <p:cNvPr id="3" name="内容占位符 2"/>
          <p:cNvSpPr>
            <a:spLocks noGrp="1"/>
          </p:cNvSpPr>
          <p:nvPr>
            <p:ph idx="1"/>
          </p:nvPr>
        </p:nvSpPr>
        <p:spPr/>
        <p:txBody>
          <a:bodyPr>
            <a:normAutofit/>
          </a:bodyPr>
          <a:lstStyle/>
          <a:p>
            <a:r>
              <a:rPr lang="en-US" altLang="zh-CN" dirty="0"/>
              <a:t>1</a:t>
            </a:r>
            <a:r>
              <a:rPr lang="zh-CN" altLang="en-US" dirty="0"/>
              <a:t>．网页中颜色的基本</a:t>
            </a:r>
            <a:r>
              <a:rPr lang="zh-CN" altLang="en-US" dirty="0" smtClean="0"/>
              <a:t>概念</a:t>
            </a:r>
            <a:endParaRPr lang="en-US" altLang="zh-CN" dirty="0" smtClean="0"/>
          </a:p>
          <a:p>
            <a:pPr lvl="1"/>
            <a:r>
              <a:rPr lang="zh-CN" altLang="en-US" dirty="0"/>
              <a:t>（</a:t>
            </a:r>
            <a:r>
              <a:rPr lang="en-US" altLang="zh-CN" dirty="0"/>
              <a:t>1</a:t>
            </a:r>
            <a:r>
              <a:rPr lang="zh-CN" altLang="en-US" dirty="0"/>
              <a:t>）颜色是因为光的折射而产生的，人类的眼睛是根据所看见的光的波长来识别颜色的。例如肉眼可识别的白色太阳光事实上是由多种波长的光复合而成的全色光。</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46</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16941335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1.4  </a:t>
            </a:r>
            <a:r>
              <a:rPr lang="zh-CN" altLang="en-US" dirty="0"/>
              <a:t>网页设计基础知识</a:t>
            </a:r>
          </a:p>
        </p:txBody>
      </p:sp>
      <p:sp>
        <p:nvSpPr>
          <p:cNvPr id="3" name="内容占位符 2"/>
          <p:cNvSpPr>
            <a:spLocks noGrp="1"/>
          </p:cNvSpPr>
          <p:nvPr>
            <p:ph idx="1"/>
          </p:nvPr>
        </p:nvSpPr>
        <p:spPr/>
        <p:txBody>
          <a:bodyPr>
            <a:normAutofit fontScale="92500" lnSpcReduction="20000"/>
          </a:bodyPr>
          <a:lstStyle/>
          <a:p>
            <a:r>
              <a:rPr lang="en-US" altLang="zh-CN" dirty="0"/>
              <a:t>1</a:t>
            </a:r>
            <a:r>
              <a:rPr lang="zh-CN" altLang="en-US" dirty="0"/>
              <a:t>．网页中颜色的基本</a:t>
            </a:r>
            <a:r>
              <a:rPr lang="zh-CN" altLang="en-US" dirty="0" smtClean="0"/>
              <a:t>概念</a:t>
            </a:r>
            <a:endParaRPr lang="en-US" altLang="zh-CN" dirty="0" smtClean="0"/>
          </a:p>
          <a:p>
            <a:pPr lvl="1"/>
            <a:r>
              <a:rPr lang="zh-CN" altLang="en-US" dirty="0"/>
              <a:t>（</a:t>
            </a:r>
            <a:r>
              <a:rPr lang="en-US" altLang="zh-CN" dirty="0"/>
              <a:t>2</a:t>
            </a:r>
            <a:r>
              <a:rPr lang="zh-CN" altLang="en-US" dirty="0"/>
              <a:t>）因为任何一种颜色都可以用红（</a:t>
            </a:r>
            <a:r>
              <a:rPr lang="en-US" altLang="zh-CN" dirty="0"/>
              <a:t>Red</a:t>
            </a:r>
            <a:r>
              <a:rPr lang="zh-CN" altLang="en-US" dirty="0"/>
              <a:t>）、绿（</a:t>
            </a:r>
            <a:r>
              <a:rPr lang="en-US" altLang="zh-CN" dirty="0"/>
              <a:t>Green</a:t>
            </a:r>
            <a:r>
              <a:rPr lang="zh-CN" altLang="en-US" dirty="0"/>
              <a:t>）、蓝（</a:t>
            </a:r>
            <a:r>
              <a:rPr lang="en-US" altLang="zh-CN" dirty="0"/>
              <a:t>Blue</a:t>
            </a:r>
            <a:r>
              <a:rPr lang="zh-CN" altLang="en-US" dirty="0"/>
              <a:t>）这三种颜色以不同的比例调和而成，所以将它们称为三原色，简称</a:t>
            </a:r>
            <a:r>
              <a:rPr lang="en-US" altLang="zh-CN" dirty="0"/>
              <a:t>RGB</a:t>
            </a:r>
            <a:r>
              <a:rPr lang="zh-CN" altLang="en-US" dirty="0"/>
              <a:t>。例如，当这三种颜色以相同比例混合，则形成白色；而当这三种颜色强度均为</a:t>
            </a:r>
            <a:r>
              <a:rPr lang="en-US" altLang="zh-CN" dirty="0"/>
              <a:t>0</a:t>
            </a:r>
            <a:r>
              <a:rPr lang="zh-CN" altLang="en-US" dirty="0"/>
              <a:t>时，则形成黑色。</a:t>
            </a:r>
            <a:r>
              <a:rPr lang="en-US" altLang="zh-CN" dirty="0"/>
              <a:t>HTML</a:t>
            </a:r>
            <a:r>
              <a:rPr lang="zh-CN" altLang="en-US" dirty="0"/>
              <a:t>语言中的颜色可以用三原色的十六进制数值来表示。例如：红色是</a:t>
            </a:r>
            <a:r>
              <a:rPr lang="en-US" altLang="zh-CN" dirty="0"/>
              <a:t>RGB(255,0,0)</a:t>
            </a:r>
            <a:r>
              <a:rPr lang="zh-CN" altLang="en-US" dirty="0"/>
              <a:t>，故十六进制的表示方法为</a:t>
            </a:r>
            <a:r>
              <a:rPr lang="en-US" altLang="zh-CN" dirty="0"/>
              <a:t>#FF0000</a:t>
            </a:r>
            <a:r>
              <a:rPr lang="zh-CN" altLang="en-US" dirty="0"/>
              <a:t>；白色是</a:t>
            </a:r>
            <a:r>
              <a:rPr lang="en-US" altLang="zh-CN" dirty="0"/>
              <a:t>RGB(255, 255, 255)</a:t>
            </a:r>
            <a:r>
              <a:rPr lang="zh-CN" altLang="en-US" dirty="0"/>
              <a:t>，故十六进制的表示方法为</a:t>
            </a:r>
            <a:r>
              <a:rPr lang="en-US" altLang="zh-CN" dirty="0"/>
              <a:t>#FFFFFF</a:t>
            </a:r>
            <a:r>
              <a:rPr lang="zh-CN" altLang="en-US" dirty="0"/>
              <a:t>。比如我们在</a:t>
            </a:r>
            <a:r>
              <a:rPr lang="en-US" altLang="zh-CN" dirty="0"/>
              <a:t>HTML</a:t>
            </a:r>
            <a:r>
              <a:rPr lang="zh-CN" altLang="en-US" dirty="0"/>
              <a:t>代码中看到的</a:t>
            </a:r>
            <a:r>
              <a:rPr lang="en-US" altLang="zh-CN" dirty="0"/>
              <a:t>"&lt;body </a:t>
            </a:r>
            <a:r>
              <a:rPr lang="en-US" altLang="zh-CN" dirty="0" err="1"/>
              <a:t>bgColor</a:t>
            </a:r>
            <a:r>
              <a:rPr lang="en-US" altLang="zh-CN" dirty="0"/>
              <a:t>=#00FF00&gt;"</a:t>
            </a:r>
            <a:r>
              <a:rPr lang="zh-CN" altLang="en-US" dirty="0"/>
              <a:t>的含义是将网页的背景色设置为绿色。</a:t>
            </a:r>
            <a:endParaRPr lang="en-US" altLang="zh-CN" dirty="0" smtClean="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47</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17675642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1.4  </a:t>
            </a:r>
            <a:r>
              <a:rPr lang="zh-CN" altLang="en-US" dirty="0"/>
              <a:t>网页设计基础知识</a:t>
            </a:r>
          </a:p>
        </p:txBody>
      </p:sp>
      <p:sp>
        <p:nvSpPr>
          <p:cNvPr id="3" name="内容占位符 2"/>
          <p:cNvSpPr>
            <a:spLocks noGrp="1"/>
          </p:cNvSpPr>
          <p:nvPr>
            <p:ph idx="1"/>
          </p:nvPr>
        </p:nvSpPr>
        <p:spPr/>
        <p:txBody>
          <a:bodyPr>
            <a:normAutofit/>
          </a:bodyPr>
          <a:lstStyle/>
          <a:p>
            <a:r>
              <a:rPr lang="en-US" altLang="zh-CN" dirty="0"/>
              <a:t>1</a:t>
            </a:r>
            <a:r>
              <a:rPr lang="zh-CN" altLang="en-US" dirty="0"/>
              <a:t>．网页中颜色的基本</a:t>
            </a:r>
            <a:r>
              <a:rPr lang="zh-CN" altLang="en-US" dirty="0" smtClean="0"/>
              <a:t>概念</a:t>
            </a:r>
            <a:endParaRPr lang="en-US" altLang="zh-CN" dirty="0" smtClean="0"/>
          </a:p>
          <a:p>
            <a:pPr lvl="1"/>
            <a:r>
              <a:rPr lang="zh-CN" altLang="en-US" dirty="0" smtClean="0"/>
              <a:t>（</a:t>
            </a:r>
            <a:r>
              <a:rPr lang="en-US" altLang="zh-CN" dirty="0"/>
              <a:t>3</a:t>
            </a:r>
            <a:r>
              <a:rPr lang="zh-CN" altLang="en-US" dirty="0"/>
              <a:t>）颜色分为非彩色和彩色。黑、白、灰属于非彩色系列，其他的都属于彩色系列。</a:t>
            </a:r>
          </a:p>
          <a:p>
            <a:pPr lvl="1"/>
            <a:r>
              <a:rPr lang="zh-CN" altLang="en-US" dirty="0"/>
              <a:t>（</a:t>
            </a:r>
            <a:r>
              <a:rPr lang="en-US" altLang="zh-CN" dirty="0"/>
              <a:t>4</a:t>
            </a:r>
            <a:r>
              <a:rPr lang="zh-CN" altLang="en-US" dirty="0"/>
              <a:t>）任何一种彩色都会具备色相、纯度和明度这三种基本属性，被称为色彩的三要素。修改这三种属性中的任意一种，都会影响原色彩其他要素的变化。</a:t>
            </a:r>
          </a:p>
          <a:p>
            <a:pPr lvl="1"/>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48</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17675642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1.4  </a:t>
            </a:r>
            <a:r>
              <a:rPr lang="zh-CN" altLang="en-US" dirty="0"/>
              <a:t>网页设计基础知识</a:t>
            </a:r>
          </a:p>
        </p:txBody>
      </p:sp>
      <p:sp>
        <p:nvSpPr>
          <p:cNvPr id="3" name="内容占位符 2"/>
          <p:cNvSpPr>
            <a:spLocks noGrp="1"/>
          </p:cNvSpPr>
          <p:nvPr>
            <p:ph idx="1"/>
          </p:nvPr>
        </p:nvSpPr>
        <p:spPr/>
        <p:txBody>
          <a:bodyPr>
            <a:normAutofit/>
          </a:bodyPr>
          <a:lstStyle/>
          <a:p>
            <a:r>
              <a:rPr lang="en-US" altLang="zh-CN" dirty="0"/>
              <a:t>2</a:t>
            </a:r>
            <a:r>
              <a:rPr lang="zh-CN" altLang="en-US" dirty="0"/>
              <a:t>．彩色和非彩色的运用</a:t>
            </a:r>
          </a:p>
          <a:p>
            <a:r>
              <a:rPr lang="zh-CN" altLang="en-US" dirty="0" smtClean="0"/>
              <a:t>（</a:t>
            </a:r>
            <a:r>
              <a:rPr lang="en-US" altLang="zh-CN" dirty="0"/>
              <a:t>1</a:t>
            </a:r>
            <a:r>
              <a:rPr lang="zh-CN" altLang="en-US" dirty="0"/>
              <a:t>）非彩色的搭配：黑和白是最基本、最简单的搭配，白字黑底和黑底白字都非常清晰明了。灰色是万能色，可以和任何彩色搭配，也可以帮助两种对立的色彩和谐过渡。如果你实在找不出合适的色彩，那么用灰色试试，效果一般不会太差。</a:t>
            </a:r>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49</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1694133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 </a:t>
            </a:r>
            <a:r>
              <a:rPr lang="zh-CN" altLang="en-US" dirty="0"/>
              <a:t>网页基本概念</a:t>
            </a:r>
          </a:p>
        </p:txBody>
      </p:sp>
      <p:sp>
        <p:nvSpPr>
          <p:cNvPr id="3" name="内容占位符 2"/>
          <p:cNvSpPr>
            <a:spLocks noGrp="1"/>
          </p:cNvSpPr>
          <p:nvPr>
            <p:ph idx="1"/>
          </p:nvPr>
        </p:nvSpPr>
        <p:spPr/>
        <p:txBody>
          <a:bodyPr>
            <a:normAutofit/>
          </a:bodyPr>
          <a:lstStyle/>
          <a:p>
            <a:r>
              <a:rPr lang="en-US" altLang="zh-CN" dirty="0"/>
              <a:t>3</a:t>
            </a:r>
            <a:r>
              <a:rPr lang="zh-CN" altLang="en-US" dirty="0"/>
              <a:t>．</a:t>
            </a:r>
            <a:r>
              <a:rPr lang="en-US" altLang="zh-CN" dirty="0"/>
              <a:t>HTTP</a:t>
            </a:r>
          </a:p>
          <a:p>
            <a:pPr lvl="1"/>
            <a:r>
              <a:rPr lang="en-US" altLang="zh-CN" dirty="0"/>
              <a:t>HTTP</a:t>
            </a:r>
            <a:r>
              <a:rPr lang="zh-CN" altLang="en-US" dirty="0"/>
              <a:t>（</a:t>
            </a:r>
            <a:r>
              <a:rPr lang="en-US" altLang="zh-CN" dirty="0" err="1"/>
              <a:t>HyperText</a:t>
            </a:r>
            <a:r>
              <a:rPr lang="en-US" altLang="zh-CN" dirty="0"/>
              <a:t> Transfer Protocol</a:t>
            </a:r>
            <a:r>
              <a:rPr lang="zh-CN" altLang="en-US" dirty="0"/>
              <a:t>，超文本传输协议）是一种详细规定了浏览器和</a:t>
            </a:r>
            <a:r>
              <a:rPr lang="en-US" altLang="zh-CN" dirty="0"/>
              <a:t>WWW</a:t>
            </a:r>
            <a:r>
              <a:rPr lang="zh-CN" altLang="en-US" dirty="0"/>
              <a:t>服务器之间互相通信的规则，并通过</a:t>
            </a:r>
            <a:r>
              <a:rPr lang="en-US" altLang="zh-CN" dirty="0"/>
              <a:t>Internet</a:t>
            </a:r>
            <a:r>
              <a:rPr lang="zh-CN" altLang="en-US" dirty="0"/>
              <a:t>传送</a:t>
            </a:r>
            <a:r>
              <a:rPr lang="en-US" altLang="zh-CN" dirty="0"/>
              <a:t>WWW</a:t>
            </a:r>
            <a:r>
              <a:rPr lang="zh-CN" altLang="en-US" dirty="0"/>
              <a:t>文档的数据传送协议</a:t>
            </a:r>
            <a:r>
              <a:rPr lang="zh-CN" altLang="en-US" dirty="0" smtClean="0"/>
              <a:t>。</a:t>
            </a:r>
            <a:r>
              <a:rPr lang="en-US" altLang="zh-CN" dirty="0" smtClean="0"/>
              <a:t>HTTP</a:t>
            </a:r>
            <a:r>
              <a:rPr lang="zh-CN" altLang="en-US" dirty="0"/>
              <a:t>的工作原理及过程对用户而言是透明的，这使得用户的上网操作变得非常简单：用户想要在网上浏览某一网页，只需要在浏览器（如</a:t>
            </a:r>
            <a:r>
              <a:rPr lang="en-US" altLang="zh-CN" dirty="0"/>
              <a:t>IE</a:t>
            </a:r>
            <a:r>
              <a:rPr lang="zh-CN" altLang="en-US" dirty="0"/>
              <a:t>）的地址栏中输入该网页的网址（如</a:t>
            </a:r>
            <a:r>
              <a:rPr lang="en-US" altLang="zh-CN" dirty="0"/>
              <a:t>http://www.baidu.com/</a:t>
            </a:r>
            <a:r>
              <a:rPr lang="zh-CN" altLang="en-US" dirty="0"/>
              <a:t>）即可。</a:t>
            </a:r>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19204336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1.4  </a:t>
            </a:r>
            <a:r>
              <a:rPr lang="zh-CN" altLang="en-US" dirty="0"/>
              <a:t>网页设计基础知识</a:t>
            </a:r>
          </a:p>
        </p:txBody>
      </p:sp>
      <p:sp>
        <p:nvSpPr>
          <p:cNvPr id="3" name="内容占位符 2"/>
          <p:cNvSpPr>
            <a:spLocks noGrp="1"/>
          </p:cNvSpPr>
          <p:nvPr>
            <p:ph idx="1"/>
          </p:nvPr>
        </p:nvSpPr>
        <p:spPr/>
        <p:txBody>
          <a:bodyPr>
            <a:normAutofit fontScale="70000" lnSpcReduction="20000"/>
          </a:bodyPr>
          <a:lstStyle/>
          <a:p>
            <a:r>
              <a:rPr lang="en-US" altLang="zh-CN" dirty="0"/>
              <a:t>2</a:t>
            </a:r>
            <a:r>
              <a:rPr lang="zh-CN" altLang="en-US" dirty="0"/>
              <a:t>．彩色和非彩色的运用</a:t>
            </a:r>
          </a:p>
          <a:p>
            <a:r>
              <a:rPr lang="zh-CN" altLang="en-US" dirty="0" smtClean="0"/>
              <a:t>（</a:t>
            </a:r>
            <a:r>
              <a:rPr lang="en-US" altLang="zh-CN" dirty="0"/>
              <a:t>2</a:t>
            </a:r>
            <a:r>
              <a:rPr lang="zh-CN" altLang="en-US" dirty="0"/>
              <a:t>）彩色的搭配</a:t>
            </a:r>
            <a:r>
              <a:rPr lang="zh-CN" altLang="en-US" dirty="0" smtClean="0"/>
              <a:t>：不同</a:t>
            </a:r>
            <a:r>
              <a:rPr lang="zh-CN" altLang="en-US" dirty="0"/>
              <a:t>的颜色会给浏览者不同的心理感受</a:t>
            </a:r>
            <a:r>
              <a:rPr lang="zh-CN" altLang="en-US" dirty="0" smtClean="0"/>
              <a:t>。</a:t>
            </a:r>
            <a:endParaRPr lang="en-US" altLang="zh-CN" dirty="0" smtClean="0"/>
          </a:p>
          <a:p>
            <a:pPr lvl="1"/>
            <a:r>
              <a:rPr lang="zh-CN" altLang="en-US" dirty="0" smtClean="0"/>
              <a:t>例如</a:t>
            </a:r>
            <a:r>
              <a:rPr lang="zh-CN" altLang="en-US" dirty="0"/>
              <a:t>：红色是一种激奋的色彩，在所有的色彩中是最引人注目和最有感染力的，能使人产生冲动、愤怒、危险、热情、喜庆、活力等感觉；绿色是植物的色彩，介于冷色和暖色的中间，给人和睦、宁静、健康、安全的感觉，它和金黄、淡白等色彩搭配，可以产生优雅、舒适的气氛；橙色是一种快乐的色彩，具有轻快、欢欣、热烈、温馨、时尚、健康的效果；黄色是最阳光的色彩，具有快乐、希望、智慧和轻快的个性，它的明度最高；蓝色是最具和平、安静、清新、专业的色彩，它和白色混合，能体现柔顺、淡雅、浪漫的气氛；白色具有纯洁、明快、干净、</a:t>
            </a:r>
            <a:r>
              <a:rPr lang="zh-CN" altLang="en-US" dirty="0" smtClean="0"/>
              <a:t>简；</a:t>
            </a:r>
            <a:r>
              <a:rPr lang="zh-CN" altLang="en-US" dirty="0"/>
              <a:t>灰色具有中庸、平凡、温和、谦让、中立和高雅的感觉</a:t>
            </a:r>
            <a:r>
              <a:rPr lang="zh-CN" altLang="en-US" dirty="0" smtClean="0"/>
              <a:t>。</a:t>
            </a:r>
            <a:r>
              <a:rPr lang="zh-CN" altLang="en-US" dirty="0"/>
              <a:t>单的感受；黑色具有深沉、神秘、寂静、悲哀、压抑的感受</a:t>
            </a:r>
            <a:r>
              <a:rPr lang="zh-CN" altLang="en-US" dirty="0" smtClean="0"/>
              <a:t>此外</a:t>
            </a:r>
            <a:r>
              <a:rPr lang="zh-CN" altLang="en-US" dirty="0"/>
              <a:t>，每种色彩在饱和度、透明度上略微变化就会产生不同的感觉。以绿色为例，黄绿色有青春、旺盛的视觉意境，而蓝绿色则显得幽宁、阴深。</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50</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16941335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1.4  </a:t>
            </a:r>
            <a:r>
              <a:rPr lang="zh-CN" altLang="en-US" dirty="0"/>
              <a:t>网页设计基础知识</a:t>
            </a:r>
          </a:p>
        </p:txBody>
      </p:sp>
      <p:sp>
        <p:nvSpPr>
          <p:cNvPr id="3" name="内容占位符 2"/>
          <p:cNvSpPr>
            <a:spLocks noGrp="1"/>
          </p:cNvSpPr>
          <p:nvPr>
            <p:ph idx="1"/>
          </p:nvPr>
        </p:nvSpPr>
        <p:spPr/>
        <p:txBody>
          <a:bodyPr>
            <a:normAutofit fontScale="85000" lnSpcReduction="20000"/>
          </a:bodyPr>
          <a:lstStyle/>
          <a:p>
            <a:r>
              <a:rPr lang="en-US" altLang="zh-CN" dirty="0"/>
              <a:t>3</a:t>
            </a:r>
            <a:r>
              <a:rPr lang="zh-CN" altLang="en-US" dirty="0"/>
              <a:t>．网页色彩搭配的基本原理</a:t>
            </a:r>
          </a:p>
          <a:p>
            <a:r>
              <a:rPr lang="zh-CN" altLang="en-US" dirty="0"/>
              <a:t>（</a:t>
            </a:r>
            <a:r>
              <a:rPr lang="en-US" altLang="zh-CN" dirty="0"/>
              <a:t>1</a:t>
            </a:r>
            <a:r>
              <a:rPr lang="zh-CN" altLang="en-US" dirty="0"/>
              <a:t>）色彩的鲜明性。网页的色彩要鲜明，这样更容易引人注目。</a:t>
            </a:r>
          </a:p>
          <a:p>
            <a:r>
              <a:rPr lang="zh-CN" altLang="en-US" dirty="0"/>
              <a:t>（</a:t>
            </a:r>
            <a:r>
              <a:rPr lang="en-US" altLang="zh-CN" dirty="0"/>
              <a:t>2</a:t>
            </a:r>
            <a:r>
              <a:rPr lang="zh-CN" altLang="en-US" dirty="0"/>
              <a:t>）色彩的独特性。要有与众不同的色彩，具有自己独特的风格，给浏览者留下深刻的印象。</a:t>
            </a:r>
          </a:p>
          <a:p>
            <a:r>
              <a:rPr lang="zh-CN" altLang="en-US" dirty="0"/>
              <a:t>（</a:t>
            </a:r>
            <a:r>
              <a:rPr lang="en-US" altLang="zh-CN" dirty="0"/>
              <a:t>3</a:t>
            </a:r>
            <a:r>
              <a:rPr lang="zh-CN" altLang="en-US" dirty="0"/>
              <a:t>）色彩的合理性。不同色彩会产生不同的联想，色彩的运用和网站要表达的气氛要能够匹配，如用粉色可以体现女性站点的柔性。</a:t>
            </a:r>
          </a:p>
          <a:p>
            <a:r>
              <a:rPr lang="zh-CN" altLang="en-US" dirty="0"/>
              <a:t>（</a:t>
            </a:r>
            <a:r>
              <a:rPr lang="en-US" altLang="zh-CN" dirty="0"/>
              <a:t>4</a:t>
            </a:r>
            <a:r>
              <a:rPr lang="zh-CN" altLang="en-US" dirty="0"/>
              <a:t>）色彩的艺术性。网页设计也是一种艺术活动，在不影响网页整体风格的前提下，要大胆进行艺术创新。选择色彩要和网站的艺术内涵相关联，例如蓝色想到天空，黑色想到黑夜，红色想到喜事等。</a:t>
            </a:r>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51</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16941335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1.4  </a:t>
            </a:r>
            <a:r>
              <a:rPr lang="zh-CN" altLang="en-US" dirty="0"/>
              <a:t>网页设计基础知识</a:t>
            </a:r>
          </a:p>
        </p:txBody>
      </p:sp>
      <p:sp>
        <p:nvSpPr>
          <p:cNvPr id="3" name="内容占位符 2"/>
          <p:cNvSpPr>
            <a:spLocks noGrp="1"/>
          </p:cNvSpPr>
          <p:nvPr>
            <p:ph idx="1"/>
          </p:nvPr>
        </p:nvSpPr>
        <p:spPr/>
        <p:txBody>
          <a:bodyPr>
            <a:normAutofit fontScale="85000" lnSpcReduction="10000"/>
          </a:bodyPr>
          <a:lstStyle/>
          <a:p>
            <a:r>
              <a:rPr lang="en-US" altLang="zh-CN" dirty="0"/>
              <a:t>4</a:t>
            </a:r>
            <a:r>
              <a:rPr lang="zh-CN" altLang="en-US" dirty="0"/>
              <a:t>．网页色彩掌握的过程</a:t>
            </a:r>
          </a:p>
          <a:p>
            <a:r>
              <a:rPr lang="zh-CN" altLang="en-US" dirty="0"/>
              <a:t>在网页制作的过程中，随着不断的学习和经验的积累，设计人员在用色方面通常会有这样的一个趋势：</a:t>
            </a:r>
            <a:r>
              <a:rPr lang="zh-CN" altLang="en-US" dirty="0" smtClean="0"/>
              <a:t>单色</a:t>
            </a:r>
            <a:r>
              <a:rPr lang="en-US" altLang="zh-CN" dirty="0" smtClean="0">
                <a:sym typeface="Wingdings" pitchFamily="2" charset="2"/>
              </a:rPr>
              <a:t></a:t>
            </a:r>
            <a:r>
              <a:rPr lang="zh-CN" altLang="en-US" dirty="0" smtClean="0"/>
              <a:t>五彩缤纷</a:t>
            </a:r>
            <a:r>
              <a:rPr lang="en-US" altLang="zh-CN" dirty="0">
                <a:sym typeface="Wingdings" pitchFamily="2" charset="2"/>
              </a:rPr>
              <a:t></a:t>
            </a:r>
            <a:r>
              <a:rPr lang="zh-CN" altLang="en-US" dirty="0" smtClean="0"/>
              <a:t>标准色</a:t>
            </a:r>
            <a:r>
              <a:rPr lang="en-US" altLang="zh-CN" dirty="0">
                <a:sym typeface="Wingdings" pitchFamily="2" charset="2"/>
              </a:rPr>
              <a:t></a:t>
            </a:r>
            <a:r>
              <a:rPr lang="zh-CN" altLang="en-US" dirty="0" smtClean="0"/>
              <a:t>单色</a:t>
            </a:r>
            <a:r>
              <a:rPr lang="zh-CN" altLang="en-US" dirty="0"/>
              <a:t>。即：一开始因为技术和知识的缺乏，只能制作出简单的网页，色彩单一；在有一定基础和素材后，希望制作一个漂亮的网页，将自己收集的最好的图片和最鲜艳的色彩堆砌在页面上；但是时间一长，却发现色彩杂乱，没有个性和风格；当自己的设计理念和技术达到一定高度时，又返朴归真，用单一色彩甚至非彩色就可以设计出简洁、精美的站点。</a:t>
            </a:r>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52</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16941335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本章小结</a:t>
            </a:r>
          </a:p>
        </p:txBody>
      </p:sp>
      <p:sp>
        <p:nvSpPr>
          <p:cNvPr id="3" name="内容占位符 2"/>
          <p:cNvSpPr>
            <a:spLocks noGrp="1"/>
          </p:cNvSpPr>
          <p:nvPr>
            <p:ph idx="1"/>
          </p:nvPr>
        </p:nvSpPr>
        <p:spPr/>
        <p:txBody>
          <a:bodyPr>
            <a:normAutofit/>
          </a:bodyPr>
          <a:lstStyle/>
          <a:p>
            <a:r>
              <a:rPr lang="zh-CN" altLang="en-US" dirty="0"/>
              <a:t>本章主要介绍了网页的相关概念，列举了网页设计中所用到的基本元素，讲述了网页浏览的原理及常用的网页浏览器，介绍了常用的网页编辑工具软件及其功能，最后详细阐述了网站建设的一些基本知识。</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53</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1694133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 </a:t>
            </a:r>
            <a:r>
              <a:rPr lang="zh-CN" altLang="en-US" dirty="0"/>
              <a:t>网页基本概念</a:t>
            </a:r>
          </a:p>
        </p:txBody>
      </p:sp>
      <p:sp>
        <p:nvSpPr>
          <p:cNvPr id="3" name="内容占位符 2"/>
          <p:cNvSpPr>
            <a:spLocks noGrp="1"/>
          </p:cNvSpPr>
          <p:nvPr>
            <p:ph idx="1"/>
          </p:nvPr>
        </p:nvSpPr>
        <p:spPr/>
        <p:txBody>
          <a:bodyPr>
            <a:normAutofit fontScale="85000" lnSpcReduction="10000"/>
          </a:bodyPr>
          <a:lstStyle/>
          <a:p>
            <a:r>
              <a:rPr lang="en-US" altLang="zh-CN" dirty="0"/>
              <a:t>1.1.2  </a:t>
            </a:r>
            <a:r>
              <a:rPr lang="zh-CN" altLang="en-US" dirty="0"/>
              <a:t>什么是网页</a:t>
            </a:r>
          </a:p>
          <a:p>
            <a:r>
              <a:rPr lang="zh-CN" altLang="en-US" dirty="0"/>
              <a:t>网页（</a:t>
            </a:r>
            <a:r>
              <a:rPr lang="en-US" altLang="zh-CN" dirty="0"/>
              <a:t>Web page</a:t>
            </a:r>
            <a:r>
              <a:rPr lang="zh-CN" altLang="en-US" dirty="0"/>
              <a:t>）是通过</a:t>
            </a:r>
            <a:r>
              <a:rPr lang="en-US" altLang="zh-CN" dirty="0"/>
              <a:t>WWW</a:t>
            </a:r>
            <a:r>
              <a:rPr lang="zh-CN" altLang="en-US" dirty="0"/>
              <a:t>发布的包含有文本、图像、声音、动画、视频等多媒体信息的页面，是构成一个网站的基本元素。一个网页可以看作是该网站中的一页，借助超级链接将众多的网页有机地整合在一起就组成了一个网站。网页通常又可称为页面。</a:t>
            </a:r>
          </a:p>
          <a:p>
            <a:r>
              <a:rPr lang="zh-CN" altLang="en-US" dirty="0"/>
              <a:t>从本质上说，一个网页实际上就是一个文本文件，它存放在世界某个角落的某一台联网的计算机中（通常是</a:t>
            </a:r>
            <a:r>
              <a:rPr lang="en-US" altLang="zh-CN" dirty="0"/>
              <a:t>WWW</a:t>
            </a:r>
            <a:r>
              <a:rPr lang="zh-CN" altLang="en-US" dirty="0"/>
              <a:t>服务器）</a:t>
            </a:r>
            <a:r>
              <a:rPr lang="zh-CN" altLang="en-US" dirty="0" smtClean="0"/>
              <a:t>。</a:t>
            </a:r>
            <a:endParaRPr lang="en-US" altLang="zh-CN" dirty="0" smtClean="0"/>
          </a:p>
          <a:p>
            <a:r>
              <a:rPr lang="zh-CN" altLang="en-US" dirty="0" smtClean="0"/>
              <a:t>网页</a:t>
            </a:r>
            <a:r>
              <a:rPr lang="zh-CN" altLang="en-US" dirty="0"/>
              <a:t>文件的不同后缀名代表着不同类型的</a:t>
            </a:r>
            <a:r>
              <a:rPr lang="zh-CN" altLang="en-US" dirty="0" smtClean="0"/>
              <a:t>网页。</a:t>
            </a:r>
            <a:endParaRPr lang="zh-CN" altLang="en-US" dirty="0"/>
          </a:p>
          <a:p>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6</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3730421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 </a:t>
            </a:r>
            <a:r>
              <a:rPr lang="zh-CN" altLang="en-US" dirty="0"/>
              <a:t>网页基本概念</a:t>
            </a:r>
          </a:p>
        </p:txBody>
      </p:sp>
      <p:sp>
        <p:nvSpPr>
          <p:cNvPr id="3" name="内容占位符 2"/>
          <p:cNvSpPr>
            <a:spLocks noGrp="1"/>
          </p:cNvSpPr>
          <p:nvPr>
            <p:ph idx="1"/>
          </p:nvPr>
        </p:nvSpPr>
        <p:spPr/>
        <p:txBody>
          <a:bodyPr>
            <a:normAutofit fontScale="70000" lnSpcReduction="20000"/>
          </a:bodyPr>
          <a:lstStyle/>
          <a:p>
            <a:r>
              <a:rPr lang="en-US" altLang="zh-CN" dirty="0"/>
              <a:t>HTML</a:t>
            </a:r>
          </a:p>
          <a:p>
            <a:pPr lvl="1"/>
            <a:r>
              <a:rPr lang="en-US" altLang="zh-CN" dirty="0"/>
              <a:t>HTML</a:t>
            </a:r>
            <a:r>
              <a:rPr lang="zh-CN" altLang="en-US" dirty="0"/>
              <a:t>（</a:t>
            </a:r>
            <a:r>
              <a:rPr lang="en-US" altLang="zh-CN" dirty="0" err="1"/>
              <a:t>HyperText</a:t>
            </a:r>
            <a:r>
              <a:rPr lang="en-US" altLang="zh-CN" dirty="0"/>
              <a:t> Markup Language</a:t>
            </a:r>
            <a:r>
              <a:rPr lang="zh-CN" altLang="en-US" dirty="0"/>
              <a:t>，超文本标记语言）是</a:t>
            </a:r>
            <a:r>
              <a:rPr lang="en-US" altLang="zh-CN" dirty="0"/>
              <a:t>SGML</a:t>
            </a:r>
            <a:r>
              <a:rPr lang="zh-CN" altLang="en-US" dirty="0"/>
              <a:t>（标准通用标记语言）下的一个应用，也是一种规范和一种标准，它通过标记符号（</a:t>
            </a:r>
            <a:r>
              <a:rPr lang="en-US" altLang="zh-CN" dirty="0"/>
              <a:t>tag</a:t>
            </a:r>
            <a:r>
              <a:rPr lang="zh-CN" altLang="en-US" dirty="0"/>
              <a:t>）来定义要显示的网页中的各个部分。由于网页文件本身是一种文本文件，通过在文本文件中添加各种标记符号，可以告诉浏览器如何显示其中的内容（如：文字如何处理，布局如何安排，图片如何显示，链接如何跳转等）。浏览器按顺序阅读网页文件的代码，然后根据标记符号来解释和输出其对应的内容，从而完成整个网页的显示</a:t>
            </a:r>
            <a:r>
              <a:rPr lang="zh-CN" altLang="en-US" dirty="0" smtClean="0"/>
              <a:t>。</a:t>
            </a:r>
            <a:endParaRPr lang="zh-CN" altLang="en-US" dirty="0"/>
          </a:p>
          <a:p>
            <a:pPr lvl="1"/>
            <a:r>
              <a:rPr lang="en-US" altLang="zh-CN" dirty="0"/>
              <a:t>HTML</a:t>
            </a:r>
            <a:r>
              <a:rPr lang="zh-CN" altLang="en-US" dirty="0"/>
              <a:t>是网页制作的基础，理解和掌握都比较容易，是初学者必学的内容，可以使用任意一种文本编辑器进行</a:t>
            </a:r>
            <a:r>
              <a:rPr lang="zh-CN" altLang="en-US" dirty="0" smtClean="0"/>
              <a:t>编辑。现在</a:t>
            </a:r>
            <a:r>
              <a:rPr lang="zh-CN" altLang="en-US" dirty="0"/>
              <a:t>已经有了很多高效易用的所见即所得的网页编辑软件，如</a:t>
            </a:r>
            <a:r>
              <a:rPr lang="en-US" altLang="zh-CN" dirty="0"/>
              <a:t>Dreamweaver</a:t>
            </a:r>
            <a:r>
              <a:rPr lang="zh-CN" altLang="en-US" dirty="0"/>
              <a:t>和</a:t>
            </a:r>
            <a:r>
              <a:rPr lang="en-US" altLang="zh-CN" dirty="0"/>
              <a:t>FrontPage</a:t>
            </a:r>
            <a:r>
              <a:rPr lang="zh-CN" altLang="en-US" dirty="0"/>
              <a:t>等，可以通过可视化的方式辅助网页制作人员快速、自动地生成</a:t>
            </a:r>
            <a:r>
              <a:rPr lang="en-US" altLang="zh-CN" dirty="0"/>
              <a:t>HTML</a:t>
            </a:r>
            <a:r>
              <a:rPr lang="zh-CN" altLang="en-US" dirty="0"/>
              <a:t>代码，无须像早期一样用键盘逐行地录入代码了。关于</a:t>
            </a:r>
            <a:r>
              <a:rPr lang="en-US" altLang="zh-CN" dirty="0"/>
              <a:t>HTML</a:t>
            </a:r>
            <a:r>
              <a:rPr lang="zh-CN" altLang="en-US" dirty="0"/>
              <a:t>的详细内容将在第</a:t>
            </a:r>
            <a:r>
              <a:rPr lang="en-US" altLang="zh-CN" dirty="0"/>
              <a:t>2</a:t>
            </a:r>
            <a:r>
              <a:rPr lang="zh-CN" altLang="en-US" dirty="0"/>
              <a:t>章介绍</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7</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0823485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 </a:t>
            </a:r>
            <a:r>
              <a:rPr lang="zh-CN" altLang="en-US" dirty="0"/>
              <a:t>网页基本概念</a:t>
            </a:r>
          </a:p>
        </p:txBody>
      </p:sp>
      <p:sp>
        <p:nvSpPr>
          <p:cNvPr id="3" name="内容占位符 2"/>
          <p:cNvSpPr>
            <a:spLocks noGrp="1"/>
          </p:cNvSpPr>
          <p:nvPr>
            <p:ph idx="1"/>
          </p:nvPr>
        </p:nvSpPr>
        <p:spPr/>
        <p:txBody>
          <a:bodyPr>
            <a:normAutofit/>
          </a:bodyPr>
          <a:lstStyle/>
          <a:p>
            <a:r>
              <a:rPr lang="zh-CN" altLang="en-US" sz="2800" dirty="0"/>
              <a:t>例</a:t>
            </a:r>
            <a:r>
              <a:rPr lang="en-US" altLang="zh-CN" sz="2800" dirty="0"/>
              <a:t>1.1  </a:t>
            </a:r>
            <a:r>
              <a:rPr lang="zh-CN" altLang="en-US" sz="2800" dirty="0"/>
              <a:t>打开记事本（</a:t>
            </a:r>
            <a:r>
              <a:rPr lang="en-US" altLang="zh-CN" sz="2800" dirty="0"/>
              <a:t>notepad.exe</a:t>
            </a:r>
            <a:r>
              <a:rPr lang="zh-CN" altLang="en-US" sz="2800" dirty="0"/>
              <a:t>），输入如下内容，将文件保存为</a:t>
            </a:r>
            <a:r>
              <a:rPr lang="en-US" altLang="zh-CN" sz="2800" dirty="0"/>
              <a:t>ep1_1.html</a:t>
            </a:r>
            <a:r>
              <a:rPr lang="zh-CN" altLang="en-US" sz="2800" dirty="0"/>
              <a:t>，然后双击</a:t>
            </a:r>
            <a:r>
              <a:rPr lang="en-US" altLang="zh-CN" sz="2800" dirty="0"/>
              <a:t>ep1_1.html</a:t>
            </a:r>
            <a:r>
              <a:rPr lang="zh-CN" altLang="en-US" sz="2800" dirty="0"/>
              <a:t>在浏览器中打开并预览。效果如</a:t>
            </a:r>
            <a:r>
              <a:rPr lang="zh-CN" altLang="en-US" sz="2800" dirty="0" smtClean="0"/>
              <a:t>图所</a:t>
            </a:r>
            <a:r>
              <a:rPr lang="zh-CN" altLang="en-US" sz="2800" dirty="0"/>
              <a:t>示。</a:t>
            </a:r>
          </a:p>
          <a:p>
            <a:pPr marL="0" indent="0">
              <a:buNone/>
            </a:pPr>
            <a:r>
              <a:rPr lang="en-US" altLang="zh-CN" sz="1400" dirty="0"/>
              <a:t>&lt;html&gt;</a:t>
            </a:r>
          </a:p>
          <a:p>
            <a:pPr marL="0" indent="0">
              <a:buNone/>
            </a:pPr>
            <a:r>
              <a:rPr lang="en-US" altLang="zh-CN" sz="1400" dirty="0"/>
              <a:t>	&lt;head&gt;</a:t>
            </a:r>
          </a:p>
          <a:p>
            <a:pPr marL="0" indent="0">
              <a:buNone/>
            </a:pPr>
            <a:r>
              <a:rPr lang="en-US" altLang="zh-CN" sz="1400" dirty="0"/>
              <a:t>		&lt;title&gt;</a:t>
            </a:r>
            <a:r>
              <a:rPr lang="zh-CN" altLang="en-US" sz="1400" dirty="0"/>
              <a:t>我的</a:t>
            </a:r>
            <a:r>
              <a:rPr lang="en-US" altLang="zh-CN" sz="1400" dirty="0"/>
              <a:t>HTML</a:t>
            </a:r>
            <a:r>
              <a:rPr lang="zh-CN" altLang="en-US" sz="1400" dirty="0"/>
              <a:t>网页</a:t>
            </a:r>
            <a:r>
              <a:rPr lang="en-US" altLang="zh-CN" sz="1400" dirty="0"/>
              <a:t>&lt;/title&gt;</a:t>
            </a:r>
          </a:p>
          <a:p>
            <a:pPr marL="0" indent="0">
              <a:buNone/>
            </a:pPr>
            <a:r>
              <a:rPr lang="en-US" altLang="zh-CN" sz="1400" dirty="0"/>
              <a:t>	&lt;/head&gt;</a:t>
            </a:r>
          </a:p>
          <a:p>
            <a:pPr marL="0" indent="0">
              <a:buNone/>
            </a:pPr>
            <a:r>
              <a:rPr lang="en-US" altLang="zh-CN" sz="1400" dirty="0"/>
              <a:t>	&lt;body&gt;</a:t>
            </a:r>
          </a:p>
          <a:p>
            <a:pPr marL="0" indent="0">
              <a:buNone/>
            </a:pPr>
            <a:r>
              <a:rPr lang="en-US" altLang="zh-CN" sz="1400" dirty="0"/>
              <a:t>		&lt;font color=red size=6&gt;</a:t>
            </a:r>
            <a:r>
              <a:rPr lang="zh-CN" altLang="en-US" sz="1400" dirty="0"/>
              <a:t>我是红色大号字体</a:t>
            </a:r>
            <a:r>
              <a:rPr lang="en-US" altLang="zh-CN" sz="1400" dirty="0"/>
              <a:t>&lt;/font&gt;&lt;</a:t>
            </a:r>
            <a:r>
              <a:rPr lang="en-US" altLang="zh-CN" sz="1400" dirty="0" err="1"/>
              <a:t>br</a:t>
            </a:r>
            <a:r>
              <a:rPr lang="en-US" altLang="zh-CN" sz="1400" dirty="0"/>
              <a:t>&gt;</a:t>
            </a:r>
          </a:p>
          <a:p>
            <a:pPr marL="0" indent="0">
              <a:buNone/>
            </a:pPr>
            <a:r>
              <a:rPr lang="en-US" altLang="zh-CN" sz="1400" dirty="0"/>
              <a:t>		&lt;</a:t>
            </a:r>
            <a:r>
              <a:rPr lang="en-US" altLang="zh-CN" sz="1400" dirty="0" err="1"/>
              <a:t>hr</a:t>
            </a:r>
            <a:r>
              <a:rPr lang="en-US" altLang="zh-CN" sz="1400" dirty="0"/>
              <a:t> color=green&gt;</a:t>
            </a:r>
          </a:p>
          <a:p>
            <a:pPr marL="0" indent="0">
              <a:buNone/>
            </a:pPr>
            <a:r>
              <a:rPr lang="en-US" altLang="zh-CN" sz="1400" dirty="0"/>
              <a:t>		&lt;b&gt;&lt;</a:t>
            </a:r>
            <a:r>
              <a:rPr lang="en-US" altLang="zh-CN" sz="1400" dirty="0" err="1"/>
              <a:t>i</a:t>
            </a:r>
            <a:r>
              <a:rPr lang="en-US" altLang="zh-CN" sz="1400" dirty="0"/>
              <a:t>&gt;</a:t>
            </a:r>
            <a:r>
              <a:rPr lang="zh-CN" altLang="en-US" sz="1400" dirty="0"/>
              <a:t>我是加粗倾斜字体</a:t>
            </a:r>
            <a:r>
              <a:rPr lang="en-US" altLang="zh-CN" sz="1400" dirty="0"/>
              <a:t>&lt;/</a:t>
            </a:r>
            <a:r>
              <a:rPr lang="en-US" altLang="zh-CN" sz="1400" dirty="0" err="1"/>
              <a:t>i</a:t>
            </a:r>
            <a:r>
              <a:rPr lang="en-US" altLang="zh-CN" sz="1400" dirty="0"/>
              <a:t>&gt;&lt;/b&gt;</a:t>
            </a:r>
          </a:p>
          <a:p>
            <a:pPr marL="0" indent="0">
              <a:buNone/>
            </a:pPr>
            <a:r>
              <a:rPr lang="en-US" altLang="zh-CN" sz="1400" dirty="0"/>
              <a:t>	&lt;/body&gt;</a:t>
            </a:r>
          </a:p>
          <a:p>
            <a:pPr marL="0" indent="0">
              <a:buNone/>
            </a:pPr>
            <a:r>
              <a:rPr lang="en-US" altLang="zh-CN" sz="1400" dirty="0"/>
              <a:t>&lt;/html&gt;</a:t>
            </a:r>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8</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pic>
        <p:nvPicPr>
          <p:cNvPr id="102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0" y="1304925"/>
            <a:ext cx="4161389" cy="220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82348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 </a:t>
            </a:r>
            <a:r>
              <a:rPr lang="zh-CN" altLang="en-US" dirty="0"/>
              <a:t>网页基本概念</a:t>
            </a:r>
          </a:p>
        </p:txBody>
      </p:sp>
      <p:sp>
        <p:nvSpPr>
          <p:cNvPr id="3" name="内容占位符 2"/>
          <p:cNvSpPr>
            <a:spLocks noGrp="1"/>
          </p:cNvSpPr>
          <p:nvPr>
            <p:ph idx="1"/>
          </p:nvPr>
        </p:nvSpPr>
        <p:spPr/>
        <p:txBody>
          <a:bodyPr>
            <a:normAutofit/>
          </a:bodyPr>
          <a:lstStyle/>
          <a:p>
            <a:r>
              <a:rPr lang="zh-CN" altLang="en-US" dirty="0" smtClean="0"/>
              <a:t>在本课程之外，其他常见的网页类型还有</a:t>
            </a:r>
            <a:r>
              <a:rPr lang="en-US" altLang="zh-CN" dirty="0" smtClean="0"/>
              <a:t>CGI</a:t>
            </a:r>
            <a:r>
              <a:rPr lang="zh-CN" altLang="en-US" dirty="0" smtClean="0"/>
              <a:t>、</a:t>
            </a:r>
            <a:r>
              <a:rPr lang="en-US" altLang="zh-CN" dirty="0" smtClean="0"/>
              <a:t>ASP</a:t>
            </a:r>
            <a:r>
              <a:rPr lang="zh-CN" altLang="en-US" dirty="0" smtClean="0"/>
              <a:t>、</a:t>
            </a:r>
            <a:r>
              <a:rPr lang="en-US" altLang="zh-CN" dirty="0" smtClean="0"/>
              <a:t>JSP</a:t>
            </a:r>
            <a:r>
              <a:rPr lang="zh-CN" altLang="en-US" dirty="0" smtClean="0"/>
              <a:t>、</a:t>
            </a:r>
            <a:r>
              <a:rPr lang="en-US" altLang="zh-CN" dirty="0" smtClean="0"/>
              <a:t>PHP</a:t>
            </a:r>
            <a:r>
              <a:rPr lang="zh-CN" altLang="en-US" dirty="0" smtClean="0"/>
              <a:t>等。有兴趣的同学可参考其他相关书籍。</a:t>
            </a:r>
            <a:endParaRPr lang="zh-CN" altLang="en-US" dirty="0"/>
          </a:p>
        </p:txBody>
      </p:sp>
      <p:sp>
        <p:nvSpPr>
          <p:cNvPr id="4" name="灯片编号占位符 3"/>
          <p:cNvSpPr>
            <a:spLocks noGrp="1"/>
          </p:cNvSpPr>
          <p:nvPr>
            <p:ph type="sldNum" sz="quarter" idx="12"/>
          </p:nvPr>
        </p:nvSpPr>
        <p:spPr/>
        <p:txBody>
          <a:bodyPr/>
          <a:lstStyle/>
          <a:p>
            <a:fld id="{771439B9-8B10-456B-BD84-24F0578A0B3A}" type="slidenum">
              <a:rPr lang="en-US" altLang="zh-CN" smtClean="0"/>
              <a:pPr/>
              <a:t>9</a:t>
            </a:fld>
            <a:endParaRPr lang="en-US" altLang="zh-CN"/>
          </a:p>
        </p:txBody>
      </p:sp>
      <p:sp>
        <p:nvSpPr>
          <p:cNvPr id="5" name="页脚占位符 4"/>
          <p:cNvSpPr>
            <a:spLocks noGrp="1"/>
          </p:cNvSpPr>
          <p:nvPr>
            <p:ph type="ftr" sz="quarter" idx="3"/>
          </p:nvPr>
        </p:nvSpPr>
        <p:spPr/>
        <p:txBody>
          <a:bodyPr/>
          <a:lstStyle/>
          <a:p>
            <a:r>
              <a:rPr lang="zh-CN" altLang="en-US" smtClean="0"/>
              <a:t>网页设计与制作</a:t>
            </a:r>
            <a:endParaRPr lang="en-US" altLang="zh-CN" dirty="0"/>
          </a:p>
        </p:txBody>
      </p:sp>
    </p:spTree>
    <p:extLst>
      <p:ext uri="{BB962C8B-B14F-4D97-AF65-F5344CB8AC3E}">
        <p14:creationId xmlns:p14="http://schemas.microsoft.com/office/powerpoint/2010/main" val="1082348509"/>
      </p:ext>
    </p:extLst>
  </p:cSld>
  <p:clrMapOvr>
    <a:masterClrMapping/>
  </p:clrMapOvr>
  <p:timing>
    <p:tnLst>
      <p:par>
        <p:cTn id="1" dur="indefinite" restart="never" nodeType="tmRoot"/>
      </p:par>
    </p:tnLst>
  </p:timing>
</p:sld>
</file>

<file path=ppt/theme/theme1.xml><?xml version="1.0" encoding="utf-8"?>
<a:theme xmlns:a="http://schemas.openxmlformats.org/drawingml/2006/main" name="Crayons">
  <a:themeElements>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fontScheme name="Crayons">
      <a:majorFont>
        <a:latin typeface="Comic Sans MS"/>
        <a:ea typeface="楷体_GB2312"/>
        <a:cs typeface=""/>
      </a:majorFont>
      <a:minorFont>
        <a:latin typeface="Comic Sans MS"/>
        <a:ea typeface="楷体_GB2312"/>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600" b="1" i="0" u="none" strike="noStrike" cap="none" normalizeH="0" baseline="0" smtClean="0">
            <a:ln>
              <a:noFill/>
            </a:ln>
            <a:solidFill>
              <a:schemeClr val="tx1"/>
            </a:solidFill>
            <a:effectLst/>
            <a:latin typeface="Comic Sans MS" pitchFamily="66"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600" b="1" i="0" u="none" strike="noStrike" cap="none" normalizeH="0" baseline="0" smtClean="0">
            <a:ln>
              <a:noFill/>
            </a:ln>
            <a:solidFill>
              <a:schemeClr val="tx1"/>
            </a:solidFill>
            <a:effectLst/>
            <a:latin typeface="Comic Sans MS" pitchFamily="66" charset="0"/>
            <a:ea typeface="宋体" pitchFamily="2" charset="-122"/>
          </a:defRPr>
        </a:defPPr>
      </a:lstStyle>
    </a:lnDef>
  </a:objectDefaults>
  <a:extraClrSchemeLst>
    <a:extraClrScheme>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Crayons 2">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C"/>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Crayons 3">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373"/>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Crayons 4">
        <a:dk1>
          <a:srgbClr val="808000"/>
        </a:dk1>
        <a:lt1>
          <a:srgbClr val="FFFFFF"/>
        </a:lt1>
        <a:dk2>
          <a:srgbClr val="336600"/>
        </a:dk2>
        <a:lt2>
          <a:srgbClr val="FFFFFF"/>
        </a:lt2>
        <a:accent1>
          <a:srgbClr val="99CC00"/>
        </a:accent1>
        <a:accent2>
          <a:srgbClr val="003300"/>
        </a:accent2>
        <a:accent3>
          <a:srgbClr val="ADB8AA"/>
        </a:accent3>
        <a:accent4>
          <a:srgbClr val="DADADA"/>
        </a:accent4>
        <a:accent5>
          <a:srgbClr val="CAE2AA"/>
        </a:accent5>
        <a:accent6>
          <a:srgbClr val="002D00"/>
        </a:accent6>
        <a:hlink>
          <a:srgbClr val="CCCC00"/>
        </a:hlink>
        <a:folHlink>
          <a:srgbClr val="CCFF33"/>
        </a:folHlink>
      </a:clrScheme>
      <a:clrMap bg1="dk2" tx1="lt1" bg2="dk1" tx2="lt2" accent1="accent1" accent2="accent2" accent3="accent3" accent4="accent4" accent5="accent5" accent6="accent6" hlink="hlink" folHlink="folHlink"/>
    </a:extraClrScheme>
    <a:extraClrScheme>
      <a:clrScheme name="Crayons 5">
        <a:dk1>
          <a:srgbClr val="808080"/>
        </a:dk1>
        <a:lt1>
          <a:srgbClr val="FFFFFF"/>
        </a:lt1>
        <a:dk2>
          <a:srgbClr val="003366"/>
        </a:dk2>
        <a:lt2>
          <a:srgbClr val="CCECFF"/>
        </a:lt2>
        <a:accent1>
          <a:srgbClr val="33CCCC"/>
        </a:accent1>
        <a:accent2>
          <a:srgbClr val="006699"/>
        </a:accent2>
        <a:accent3>
          <a:srgbClr val="AAADB8"/>
        </a:accent3>
        <a:accent4>
          <a:srgbClr val="DADADA"/>
        </a:accent4>
        <a:accent5>
          <a:srgbClr val="ADE2E2"/>
        </a:accent5>
        <a:accent6>
          <a:srgbClr val="005C8A"/>
        </a:accent6>
        <a:hlink>
          <a:srgbClr val="00FFFF"/>
        </a:hlink>
        <a:folHlink>
          <a:srgbClr val="0000FF"/>
        </a:folHlink>
      </a:clrScheme>
      <a:clrMap bg1="dk2" tx1="lt1" bg2="dk1" tx2="lt2" accent1="accent1" accent2="accent2" accent3="accent3" accent4="accent4" accent5="accent5" accent6="accent6" hlink="hlink" folHlink="folHlink"/>
    </a:extraClrScheme>
    <a:extraClrScheme>
      <a:clrScheme name="Crayons 6">
        <a:dk1>
          <a:srgbClr val="6666FF"/>
        </a:dk1>
        <a:lt1>
          <a:srgbClr val="FFFFFF"/>
        </a:lt1>
        <a:dk2>
          <a:srgbClr val="000066"/>
        </a:dk2>
        <a:lt2>
          <a:srgbClr val="FFFFFF"/>
        </a:lt2>
        <a:accent1>
          <a:srgbClr val="33CCFF"/>
        </a:accent1>
        <a:accent2>
          <a:srgbClr val="0000FF"/>
        </a:accent2>
        <a:accent3>
          <a:srgbClr val="AAAAB8"/>
        </a:accent3>
        <a:accent4>
          <a:srgbClr val="DADADA"/>
        </a:accent4>
        <a:accent5>
          <a:srgbClr val="ADE2FF"/>
        </a:accent5>
        <a:accent6>
          <a:srgbClr val="0000E7"/>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Crayons 7">
        <a:dk1>
          <a:srgbClr val="000000"/>
        </a:dk1>
        <a:lt1>
          <a:srgbClr val="FFFFFF"/>
        </a:lt1>
        <a:dk2>
          <a:srgbClr val="800080"/>
        </a:dk2>
        <a:lt2>
          <a:srgbClr val="FFFFFF"/>
        </a:lt2>
        <a:accent1>
          <a:srgbClr val="CC66FF"/>
        </a:accent1>
        <a:accent2>
          <a:srgbClr val="990099"/>
        </a:accent2>
        <a:accent3>
          <a:srgbClr val="C0AAC0"/>
        </a:accent3>
        <a:accent4>
          <a:srgbClr val="DADADA"/>
        </a:accent4>
        <a:accent5>
          <a:srgbClr val="E2B8FF"/>
        </a:accent5>
        <a:accent6>
          <a:srgbClr val="8A008A"/>
        </a:accent6>
        <a:hlink>
          <a:srgbClr val="FF9900"/>
        </a:hlink>
        <a:folHlink>
          <a:srgbClr val="FF3300"/>
        </a:folHlink>
      </a:clrScheme>
      <a:clrMap bg1="dk2" tx1="lt1" bg2="dk1" tx2="lt2" accent1="accent1" accent2="accent2" accent3="accent3" accent4="accent4" accent5="accent5" accent6="accent6" hlink="hlink" folHlink="folHlink"/>
    </a:extraClrScheme>
    <a:extraClrScheme>
      <a:clrScheme name="Crayons 8">
        <a:dk1>
          <a:srgbClr val="FF3300"/>
        </a:dk1>
        <a:lt1>
          <a:srgbClr val="FFFFFF"/>
        </a:lt1>
        <a:dk2>
          <a:srgbClr val="800000"/>
        </a:dk2>
        <a:lt2>
          <a:srgbClr val="FFFFCC"/>
        </a:lt2>
        <a:accent1>
          <a:srgbClr val="FF7C80"/>
        </a:accent1>
        <a:accent2>
          <a:srgbClr val="990000"/>
        </a:accent2>
        <a:accent3>
          <a:srgbClr val="C0AAAA"/>
        </a:accent3>
        <a:accent4>
          <a:srgbClr val="DADADA"/>
        </a:accent4>
        <a:accent5>
          <a:srgbClr val="FFBFC0"/>
        </a:accent5>
        <a:accent6>
          <a:srgbClr val="8A0000"/>
        </a:accent6>
        <a:hlink>
          <a:srgbClr val="FF66CC"/>
        </a:hlink>
        <a:folHlink>
          <a:srgbClr val="FFCC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Crayons</Template>
  <TotalTime>6343</TotalTime>
  <Words>6085</Words>
  <Application>Microsoft Office PowerPoint</Application>
  <PresentationFormat>全屏显示(4:3)</PresentationFormat>
  <Paragraphs>347</Paragraphs>
  <Slides>53</Slides>
  <Notes>1</Notes>
  <HiddenSlides>0</HiddenSlides>
  <MMClips>0</MMClips>
  <ScaleCrop>false</ScaleCrop>
  <HeadingPairs>
    <vt:vector size="4" baseType="variant">
      <vt:variant>
        <vt:lpstr>主题</vt:lpstr>
      </vt:variant>
      <vt:variant>
        <vt:i4>1</vt:i4>
      </vt:variant>
      <vt:variant>
        <vt:lpstr>幻灯片标题</vt:lpstr>
      </vt:variant>
      <vt:variant>
        <vt:i4>53</vt:i4>
      </vt:variant>
    </vt:vector>
  </HeadingPairs>
  <TitlesOfParts>
    <vt:vector size="54" baseType="lpstr">
      <vt:lpstr>Crayons</vt:lpstr>
      <vt:lpstr>网页设计与制作</vt:lpstr>
      <vt:lpstr>本章内容</vt:lpstr>
      <vt:lpstr>1.1 网页基本概念</vt:lpstr>
      <vt:lpstr>1.1 网页基本概念</vt:lpstr>
      <vt:lpstr>1.1 网页基本概念</vt:lpstr>
      <vt:lpstr>1.1 网页基本概念</vt:lpstr>
      <vt:lpstr>1.1 网页基本概念</vt:lpstr>
      <vt:lpstr>1.1 网页基本概念</vt:lpstr>
      <vt:lpstr>1.1 网页基本概念</vt:lpstr>
      <vt:lpstr>1.1 网页基本概念</vt:lpstr>
      <vt:lpstr>1.1 网页基本概念</vt:lpstr>
      <vt:lpstr>1.1 网页基本概念</vt:lpstr>
      <vt:lpstr>1.1 网页基本概念</vt:lpstr>
      <vt:lpstr>1.1 网页基本概念</vt:lpstr>
      <vt:lpstr>1.1 网页基本概念</vt:lpstr>
      <vt:lpstr>1.2  网页浏览的基本原理</vt:lpstr>
      <vt:lpstr>1.2  网页浏览的基本原理</vt:lpstr>
      <vt:lpstr>1.2  网页浏览的基本原理</vt:lpstr>
      <vt:lpstr>1.2  网页浏览的基本原理</vt:lpstr>
      <vt:lpstr>1.2  网页浏览的基本原理</vt:lpstr>
      <vt:lpstr>1.2  网页浏览的基本原理</vt:lpstr>
      <vt:lpstr>1.2  网页浏览的基本原理</vt:lpstr>
      <vt:lpstr>1.3  常用网页编辑工具</vt:lpstr>
      <vt:lpstr>1.3  常用网页编辑工具</vt:lpstr>
      <vt:lpstr>1.3  常用网页编辑工具</vt:lpstr>
      <vt:lpstr>1.4  网页设计基础知识</vt:lpstr>
      <vt:lpstr>1.4  网页设计基础知识</vt:lpstr>
      <vt:lpstr>1.4  网页设计基础知识</vt:lpstr>
      <vt:lpstr>1.4  网页设计基础知识</vt:lpstr>
      <vt:lpstr>1.4  网页设计基础知识</vt:lpstr>
      <vt:lpstr>1.4  网页设计基础知识</vt:lpstr>
      <vt:lpstr>1.4  网页设计基础知识</vt:lpstr>
      <vt:lpstr>1.4  网页设计基础知识</vt:lpstr>
      <vt:lpstr>1.4  网页设计基础知识</vt:lpstr>
      <vt:lpstr>1.4  网页设计基础知识</vt:lpstr>
      <vt:lpstr>1.4  网页设计基础知识</vt:lpstr>
      <vt:lpstr>1.4  网页设计基础知识</vt:lpstr>
      <vt:lpstr>PowerPoint 演示文稿</vt:lpstr>
      <vt:lpstr>1.4  网页设计基础知识</vt:lpstr>
      <vt:lpstr>1.4  网页设计基础知识</vt:lpstr>
      <vt:lpstr>1.4  网页设计基础知识</vt:lpstr>
      <vt:lpstr>1.4  网页设计基础知识</vt:lpstr>
      <vt:lpstr>1.4  网页设计基础知识</vt:lpstr>
      <vt:lpstr>1.4  网页设计基础知识</vt:lpstr>
      <vt:lpstr>1.4  网页设计基础知识</vt:lpstr>
      <vt:lpstr>1.4  网页设计基础知识</vt:lpstr>
      <vt:lpstr>1.4  网页设计基础知识</vt:lpstr>
      <vt:lpstr>1.4  网页设计基础知识</vt:lpstr>
      <vt:lpstr>1.4  网页设计基础知识</vt:lpstr>
      <vt:lpstr>1.4  网页设计基础知识</vt:lpstr>
      <vt:lpstr>1.4  网页设计基础知识</vt:lpstr>
      <vt:lpstr>1.4  网页设计基础知识</vt:lpstr>
      <vt:lpstr>本章小结</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项炜</cp:lastModifiedBy>
  <cp:revision>1470</cp:revision>
  <cp:lastPrinted>1601-01-01T00:00:00Z</cp:lastPrinted>
  <dcterms:created xsi:type="dcterms:W3CDTF">1601-01-01T00:00:00Z</dcterms:created>
  <dcterms:modified xsi:type="dcterms:W3CDTF">2017-09-09T14:15:55Z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