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42"/>
  </p:notesMasterIdLst>
  <p:sldIdLst>
    <p:sldId id="385" r:id="rId2"/>
    <p:sldId id="256" r:id="rId3"/>
    <p:sldId id="257" r:id="rId4"/>
    <p:sldId id="258" r:id="rId5"/>
    <p:sldId id="356" r:id="rId6"/>
    <p:sldId id="352" r:id="rId7"/>
    <p:sldId id="354" r:id="rId8"/>
    <p:sldId id="355" r:id="rId9"/>
    <p:sldId id="357" r:id="rId10"/>
    <p:sldId id="358" r:id="rId11"/>
    <p:sldId id="359" r:id="rId12"/>
    <p:sldId id="360" r:id="rId13"/>
    <p:sldId id="319" r:id="rId14"/>
    <p:sldId id="361" r:id="rId15"/>
    <p:sldId id="362" r:id="rId16"/>
    <p:sldId id="363" r:id="rId17"/>
    <p:sldId id="364" r:id="rId18"/>
    <p:sldId id="365" r:id="rId19"/>
    <p:sldId id="342" r:id="rId20"/>
    <p:sldId id="366" r:id="rId21"/>
    <p:sldId id="259" r:id="rId22"/>
    <p:sldId id="367" r:id="rId23"/>
    <p:sldId id="368" r:id="rId24"/>
    <p:sldId id="369" r:id="rId25"/>
    <p:sldId id="370" r:id="rId26"/>
    <p:sldId id="371" r:id="rId27"/>
    <p:sldId id="345" r:id="rId28"/>
    <p:sldId id="372" r:id="rId29"/>
    <p:sldId id="373" r:id="rId30"/>
    <p:sldId id="374" r:id="rId31"/>
    <p:sldId id="375" r:id="rId32"/>
    <p:sldId id="376" r:id="rId33"/>
    <p:sldId id="377" r:id="rId34"/>
    <p:sldId id="379" r:id="rId35"/>
    <p:sldId id="380" r:id="rId36"/>
    <p:sldId id="381" r:id="rId37"/>
    <p:sldId id="382" r:id="rId38"/>
    <p:sldId id="383" r:id="rId39"/>
    <p:sldId id="384" r:id="rId40"/>
    <p:sldId id="346"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231" autoAdjust="0"/>
  </p:normalViewPr>
  <p:slideViewPr>
    <p:cSldViewPr>
      <p:cViewPr varScale="1">
        <p:scale>
          <a:sx n="71" d="100"/>
          <a:sy n="71" d="100"/>
        </p:scale>
        <p:origin x="-48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38C947-E94C-4F63-AF7E-C54C7E767266}" type="datetimeFigureOut">
              <a:rPr lang="zh-CN" altLang="en-US" smtClean="0"/>
              <a:pPr/>
              <a:t>2015-4-16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806D56-C5CE-48C4-B7BC-38B32F7CFF4B}" type="slidenum">
              <a:rPr lang="zh-CN" altLang="en-US" smtClean="0"/>
              <a:pPr/>
              <a:t>‹#›</a:t>
            </a:fld>
            <a:endParaRPr lang="zh-CN" altLang="en-US"/>
          </a:p>
        </p:txBody>
      </p:sp>
    </p:spTree>
    <p:extLst>
      <p:ext uri="{BB962C8B-B14F-4D97-AF65-F5344CB8AC3E}">
        <p14:creationId xmlns:p14="http://schemas.microsoft.com/office/powerpoint/2010/main" val="35922938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5E29FE-6C29-4205-A0B8-B4FFDF497FA9}"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5E29FE-6C29-4205-A0B8-B4FFDF497FA9}"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5E29FE-6C29-4205-A0B8-B4FFDF497FA9}"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normAutofit/>
          </a:bodyPr>
          <a:lstStyle>
            <a:lvl1pPr>
              <a:lnSpc>
                <a:spcPct val="150000"/>
              </a:lnSpc>
              <a:defRPr sz="2400"/>
            </a:lvl1pPr>
            <a:lvl2pPr>
              <a:lnSpc>
                <a:spcPct val="150000"/>
              </a:lnSpc>
              <a:defRPr sz="2400"/>
            </a:lvl2pPr>
            <a:lvl3pPr>
              <a:lnSpc>
                <a:spcPct val="150000"/>
              </a:lnSpc>
              <a:defRPr sz="2400"/>
            </a:lvl3pPr>
            <a:lvl4pPr>
              <a:lnSpc>
                <a:spcPct val="150000"/>
              </a:lnSpc>
              <a:defRPr sz="2400"/>
            </a:lvl4pPr>
            <a:lvl5pPr>
              <a:lnSpc>
                <a:spcPct val="150000"/>
              </a:lnSpc>
              <a:defRPr sz="24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5E29FE-6C29-4205-A0B8-B4FFDF497FA9}" type="slidenum">
              <a:rPr lang="zh-CN" altLang="en-US" smtClean="0"/>
              <a:pPr/>
              <a:t>‹#›</a:t>
            </a:fld>
            <a:endParaRPr lang="zh-CN" altLang="en-US"/>
          </a:p>
        </p:txBody>
      </p:sp>
    </p:spTree>
    <p:extLst>
      <p:ext uri="{BB962C8B-B14F-4D97-AF65-F5344CB8AC3E}">
        <p14:creationId xmlns:p14="http://schemas.microsoft.com/office/powerpoint/2010/main" val="2312107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5E29FE-6C29-4205-A0B8-B4FFDF497FA9}"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5E29FE-6C29-4205-A0B8-B4FFDF497FA9}" type="slidenum">
              <a:rPr lang="zh-CN" altLang="en-US" smtClean="0"/>
              <a:pPr/>
              <a:t>‹#›</a:t>
            </a:fld>
            <a:endParaRPr lang="zh-CN" altLang="en-US"/>
          </a:p>
        </p:txBody>
      </p:sp>
      <p:pic>
        <p:nvPicPr>
          <p:cNvPr id="7"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5E29FE-6C29-4205-A0B8-B4FFDF497FA9}"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05E29FE-6C29-4205-A0B8-B4FFDF497FA9}" type="slidenum">
              <a:rPr lang="zh-CN" altLang="en-US" smtClean="0"/>
              <a:pPr/>
              <a:t>‹#›</a:t>
            </a:fld>
            <a:endParaRPr lang="zh-CN" altLang="en-US"/>
          </a:p>
        </p:txBody>
      </p:sp>
      <p:pic>
        <p:nvPicPr>
          <p:cNvPr id="11"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05E29FE-6C29-4205-A0B8-B4FFDF497FA9}" type="slidenum">
              <a:rPr lang="zh-CN" altLang="en-US" smtClean="0"/>
              <a:pPr/>
              <a:t>‹#›</a:t>
            </a:fld>
            <a:endParaRPr lang="zh-CN" altLang="en-US"/>
          </a:p>
        </p:txBody>
      </p:sp>
      <p:pic>
        <p:nvPicPr>
          <p:cNvPr id="7"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5E29FE-6C29-4205-A0B8-B4FFDF497FA9}" type="slidenum">
              <a:rPr lang="zh-CN" altLang="en-US" smtClean="0"/>
              <a:pPr/>
              <a:t>‹#›</a:t>
            </a:fld>
            <a:endParaRPr lang="zh-CN" altLang="en-US"/>
          </a:p>
        </p:txBody>
      </p:sp>
      <p:pic>
        <p:nvPicPr>
          <p:cNvPr id="6"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E3943CA2-794C-4856-8ECD-11A4EB04F421}" type="datetimeFigureOut">
              <a:rPr lang="zh-CN" altLang="en-US" smtClean="0"/>
              <a:pPr/>
              <a:t>2015-4-16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5E29FE-6C29-4205-A0B8-B4FFDF497FA9}"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E3943CA2-794C-4856-8ECD-11A4EB04F421}" type="datetimeFigureOut">
              <a:rPr lang="zh-CN" altLang="en-US" smtClean="0"/>
              <a:pPr/>
              <a:t>2015-4-16</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105E29FE-6C29-4205-A0B8-B4FFDF497FA9}"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E3943CA2-794C-4856-8ECD-11A4EB04F421}" type="datetimeFigureOut">
              <a:rPr lang="zh-CN" altLang="en-US" smtClean="0"/>
              <a:pPr/>
              <a:t>2015-4-16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105E29FE-6C29-4205-A0B8-B4FFDF497FA9}" type="slidenum">
              <a:rPr lang="zh-CN" altLang="en-US" smtClean="0"/>
              <a:pPr/>
              <a:t>‹#›</a:t>
            </a:fld>
            <a:endParaRPr lang="zh-CN" altLang="en-US"/>
          </a:p>
        </p:txBody>
      </p:sp>
    </p:spTree>
  </p:cSld>
  <p:clrMap bg1="dk1" tx1="lt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altLang="zh-CN" sz="6700" b="1" dirty="0">
                <a:effectLst/>
              </a:rPr>
              <a:t>C#</a:t>
            </a:r>
            <a:r>
              <a:rPr lang="zh-CN" altLang="en-US" sz="6700" b="1" dirty="0">
                <a:effectLst/>
              </a:rPr>
              <a:t>程序设计</a:t>
            </a:r>
            <a:r>
              <a:rPr lang="zh-CN" altLang="en-US" b="1" dirty="0">
                <a:effectLst/>
              </a:rPr>
              <a:t/>
            </a:r>
            <a:br>
              <a:rPr lang="zh-CN" altLang="en-US" b="1" dirty="0">
                <a:effectLst/>
              </a:rPr>
            </a:br>
            <a:endParaRPr lang="zh-CN" altLang="en-US" dirty="0"/>
          </a:p>
        </p:txBody>
      </p:sp>
      <p:sp>
        <p:nvSpPr>
          <p:cNvPr id="3" name="副标题 2"/>
          <p:cNvSpPr>
            <a:spLocks noGrp="1"/>
          </p:cNvSpPr>
          <p:nvPr>
            <p:ph type="subTitle" idx="1"/>
          </p:nvPr>
        </p:nvSpPr>
        <p:spPr/>
        <p:txBody>
          <a:bodyPr>
            <a:normAutofit lnSpcReduction="10000"/>
          </a:bodyPr>
          <a:lstStyle/>
          <a:p>
            <a:r>
              <a:rPr lang="zh-CN" altLang="en-US" sz="2000" dirty="0">
                <a:solidFill>
                  <a:schemeClr val="accent2">
                    <a:lumMod val="40000"/>
                    <a:lumOff val="60000"/>
                  </a:schemeClr>
                </a:solidFill>
              </a:rPr>
              <a:t>主 </a:t>
            </a:r>
            <a:r>
              <a:rPr lang="zh-CN" altLang="en-US" sz="2000" dirty="0" smtClean="0">
                <a:solidFill>
                  <a:schemeClr val="accent2">
                    <a:lumMod val="40000"/>
                    <a:lumOff val="60000"/>
                  </a:schemeClr>
                </a:solidFill>
              </a:rPr>
              <a:t>  编    鲁   立   张</a:t>
            </a:r>
            <a:r>
              <a:rPr lang="zh-CN" altLang="en-US" sz="2000" dirty="0">
                <a:solidFill>
                  <a:schemeClr val="accent2">
                    <a:lumMod val="40000"/>
                    <a:lumOff val="60000"/>
                  </a:schemeClr>
                </a:solidFill>
              </a:rPr>
              <a:t>松</a:t>
            </a:r>
            <a:r>
              <a:rPr lang="zh-CN" altLang="en-US" sz="2000" dirty="0" smtClean="0">
                <a:solidFill>
                  <a:schemeClr val="accent2">
                    <a:lumMod val="40000"/>
                    <a:lumOff val="60000"/>
                  </a:schemeClr>
                </a:solidFill>
              </a:rPr>
              <a:t>慧</a:t>
            </a:r>
            <a:endParaRPr lang="en-US" altLang="zh-CN" sz="2000" dirty="0" smtClean="0">
              <a:solidFill>
                <a:schemeClr val="accent2">
                  <a:lumMod val="40000"/>
                  <a:lumOff val="60000"/>
                </a:schemeClr>
              </a:solidFill>
            </a:endParaRPr>
          </a:p>
          <a:p>
            <a:endParaRPr lang="en-US" altLang="zh-CN" sz="2000" dirty="0" smtClean="0">
              <a:solidFill>
                <a:schemeClr val="accent2">
                  <a:lumMod val="40000"/>
                  <a:lumOff val="60000"/>
                </a:schemeClr>
              </a:solidFill>
            </a:endParaRPr>
          </a:p>
          <a:p>
            <a:endParaRPr lang="en-US" altLang="zh-CN" sz="2000" dirty="0">
              <a:solidFill>
                <a:schemeClr val="accent2">
                  <a:lumMod val="40000"/>
                  <a:lumOff val="60000"/>
                </a:schemeClr>
              </a:solidFill>
            </a:endParaRPr>
          </a:p>
          <a:p>
            <a:endParaRPr lang="en-US" altLang="zh-CN" sz="2000" dirty="0">
              <a:solidFill>
                <a:schemeClr val="accent2">
                  <a:lumMod val="40000"/>
                  <a:lumOff val="60000"/>
                </a:schemeClr>
              </a:solidFill>
            </a:endParaRPr>
          </a:p>
          <a:p>
            <a:pPr algn="r"/>
            <a:r>
              <a:rPr lang="zh-CN" altLang="en-US" sz="2000" dirty="0" smtClean="0">
                <a:solidFill>
                  <a:schemeClr val="accent2">
                    <a:lumMod val="40000"/>
                    <a:lumOff val="60000"/>
                  </a:schemeClr>
                </a:solidFill>
              </a:rPr>
              <a:t>中国水利水电出版社</a:t>
            </a:r>
            <a:endParaRPr lang="zh-CN" altLang="en-US" sz="2000" dirty="0">
              <a:solidFill>
                <a:schemeClr val="accent2">
                  <a:lumMod val="40000"/>
                  <a:lumOff val="60000"/>
                </a:schemeClr>
              </a:solidFill>
            </a:endParaRPr>
          </a:p>
        </p:txBody>
      </p:sp>
    </p:spTree>
    <p:extLst>
      <p:ext uri="{BB962C8B-B14F-4D97-AF65-F5344CB8AC3E}">
        <p14:creationId xmlns:p14="http://schemas.microsoft.com/office/powerpoint/2010/main" val="6098831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67544" y="908720"/>
            <a:ext cx="8229600" cy="4525963"/>
          </a:xfrm>
        </p:spPr>
        <p:txBody>
          <a:bodyPr>
            <a:noAutofit/>
          </a:bodyPr>
          <a:lstStyle/>
          <a:p>
            <a:r>
              <a:rPr lang="en-US" b="1" dirty="0" smtClean="0"/>
              <a:t>4</a:t>
            </a:r>
            <a:r>
              <a:rPr lang="zh-CN" altLang="en-US" b="1" dirty="0" smtClean="0"/>
              <a:t>．</a:t>
            </a:r>
            <a:r>
              <a:rPr lang="en-US" b="1" dirty="0" smtClean="0"/>
              <a:t>delete</a:t>
            </a:r>
            <a:r>
              <a:rPr lang="zh-CN" altLang="en-US" b="1" dirty="0" smtClean="0"/>
              <a:t>语句</a:t>
            </a:r>
          </a:p>
          <a:p>
            <a:r>
              <a:rPr lang="en-US" dirty="0" smtClean="0"/>
              <a:t>delete</a:t>
            </a:r>
            <a:r>
              <a:rPr lang="zh-CN" altLang="en-US" dirty="0" smtClean="0"/>
              <a:t>语句的功能是删除</a:t>
            </a:r>
            <a:r>
              <a:rPr lang="en-US" dirty="0" smtClean="0"/>
              <a:t>from</a:t>
            </a:r>
            <a:r>
              <a:rPr lang="zh-CN" altLang="en-US" dirty="0" smtClean="0"/>
              <a:t>子句列出的满足</a:t>
            </a:r>
            <a:r>
              <a:rPr lang="en-US" dirty="0" smtClean="0"/>
              <a:t>where</a:t>
            </a:r>
            <a:r>
              <a:rPr lang="zh-CN" altLang="en-US" dirty="0" smtClean="0"/>
              <a:t>子句条件的一个或多个表中的记录。语法是：</a:t>
            </a:r>
          </a:p>
          <a:p>
            <a:r>
              <a:rPr lang="en-US" dirty="0" smtClean="0">
                <a:solidFill>
                  <a:srgbClr val="FFFF00"/>
                </a:solidFill>
              </a:rPr>
              <a:t>DELETE FROM </a:t>
            </a:r>
            <a:r>
              <a:rPr lang="en-US" dirty="0" err="1" smtClean="0">
                <a:solidFill>
                  <a:srgbClr val="FFFF00"/>
                </a:solidFill>
              </a:rPr>
              <a:t>table_name</a:t>
            </a:r>
            <a:r>
              <a:rPr lang="en-US" dirty="0" smtClean="0">
                <a:solidFill>
                  <a:srgbClr val="FFFF00"/>
                </a:solidFill>
              </a:rPr>
              <a:t> WHERE condition</a:t>
            </a:r>
            <a:endParaRPr lang="zh-CN" altLang="en-US" dirty="0">
              <a:solidFill>
                <a:srgbClr val="FFFF00"/>
              </a:solidFill>
            </a:endParaRPr>
          </a:p>
        </p:txBody>
      </p:sp>
      <p:sp>
        <p:nvSpPr>
          <p:cNvPr id="5" name="标题 1"/>
          <p:cNvSpPr txBox="1">
            <a:spLocks/>
          </p:cNvSpPr>
          <p:nvPr/>
        </p:nvSpPr>
        <p:spPr>
          <a:xfrm>
            <a:off x="609600" y="125760"/>
            <a:ext cx="7776000" cy="998984"/>
          </a:xfrm>
          <a:prstGeom prst="rect">
            <a:avLst/>
          </a:prstGeom>
        </p:spPr>
        <p:txBody>
          <a:bodyPr vert="horz" rtlCol="0" anchor="ctr">
            <a:normAutofit fontScale="97500"/>
            <a:scene3d>
              <a:camera prst="orthographicFront"/>
              <a:lightRig rig="soft" dir="t"/>
            </a:scene3d>
            <a:sp3d prstMaterial="matte">
              <a:bevelT w="12700" h="12700"/>
            </a:sp3d>
          </a:bodyPr>
          <a:lstStyle/>
          <a:p>
            <a:pPr>
              <a:spcBef>
                <a:spcPct val="0"/>
              </a:spcBef>
            </a:pPr>
            <a:r>
              <a:rPr lang="en-US" altLang="zh-CN"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7.1.2  </a:t>
            </a:r>
            <a:r>
              <a:rPr lang="zh-CN" altLang="en-US"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常用</a:t>
            </a:r>
            <a:r>
              <a:rPr lang="en-US" altLang="zh-CN"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SQL</a:t>
            </a:r>
            <a:r>
              <a:rPr lang="zh-CN" altLang="en-US"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语句</a:t>
            </a:r>
          </a:p>
          <a:p>
            <a:pPr>
              <a:spcBef>
                <a:spcPct val="0"/>
              </a:spcBef>
            </a:pPr>
            <a:endParaRPr kumimoji="0" lang="zh-CN" altLang="en-US" sz="3200" b="0" i="0" u="none" strike="noStrike" kern="1800" cap="none" spc="50" normalizeH="0" baseline="0" noProof="0" dirty="0" smtClean="0">
              <a:ln w="12700">
                <a:noFill/>
                <a:prstDash val="solid"/>
              </a:ln>
              <a:solidFill>
                <a:schemeClr val="accent4"/>
              </a:solidFill>
              <a:effectLst>
                <a:outerShdw blurRad="38100" dist="20320" dir="2700000" algn="tl" rotWithShape="0">
                  <a:srgbClr val="000000">
                    <a:alpha val="70000"/>
                  </a:srgbClr>
                </a:outerShdw>
              </a:effectLst>
              <a:uLnTx/>
              <a:uFillTx/>
              <a:latin typeface="Arial"/>
              <a:ea typeface="黑体"/>
              <a:cs typeface="+mj-cs"/>
            </a:endParaRPr>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67544" y="908720"/>
            <a:ext cx="8229600" cy="4525963"/>
          </a:xfrm>
        </p:spPr>
        <p:txBody>
          <a:bodyPr>
            <a:noAutofit/>
          </a:bodyPr>
          <a:lstStyle/>
          <a:p>
            <a:r>
              <a:rPr lang="en-US" b="1" dirty="0" smtClean="0"/>
              <a:t>5</a:t>
            </a:r>
            <a:r>
              <a:rPr lang="zh-CN" altLang="en-US" b="1" dirty="0" smtClean="0"/>
              <a:t>．</a:t>
            </a:r>
            <a:r>
              <a:rPr lang="en-US" b="1" dirty="0" smtClean="0"/>
              <a:t>insert</a:t>
            </a:r>
            <a:r>
              <a:rPr lang="zh-CN" altLang="en-US" b="1" dirty="0" smtClean="0"/>
              <a:t>语句</a:t>
            </a:r>
          </a:p>
          <a:p>
            <a:r>
              <a:rPr lang="en-US" dirty="0" smtClean="0"/>
              <a:t>insert</a:t>
            </a:r>
            <a:r>
              <a:rPr lang="zh-CN" altLang="en-US" dirty="0" smtClean="0"/>
              <a:t>语句用于添加记录到表中。语法是：</a:t>
            </a:r>
          </a:p>
          <a:p>
            <a:r>
              <a:rPr lang="en-US" sz="2000" b="1" dirty="0" smtClean="0">
                <a:solidFill>
                  <a:srgbClr val="FFFF00"/>
                </a:solidFill>
              </a:rPr>
              <a:t>INSERT INTO </a:t>
            </a:r>
            <a:r>
              <a:rPr lang="en-US" sz="2000" b="1" dirty="0" err="1" smtClean="0">
                <a:solidFill>
                  <a:srgbClr val="FFFF00"/>
                </a:solidFill>
              </a:rPr>
              <a:t>table_name</a:t>
            </a:r>
            <a:r>
              <a:rPr lang="en-US" sz="2000" b="1" dirty="0" smtClean="0">
                <a:solidFill>
                  <a:srgbClr val="FFFF00"/>
                </a:solidFill>
              </a:rPr>
              <a:t> (name_of_attr_1[,name_of_attr_2[,...]]) VALUES(val_attr_1[,val_attr_2[,…]])</a:t>
            </a:r>
            <a:endParaRPr lang="zh-CN" altLang="en-US" sz="2000" b="1" dirty="0" smtClean="0">
              <a:solidFill>
                <a:srgbClr val="FFFF00"/>
              </a:solidFill>
            </a:endParaRPr>
          </a:p>
          <a:p>
            <a:endParaRPr lang="zh-CN" altLang="en-US" dirty="0">
              <a:solidFill>
                <a:srgbClr val="FFFF00"/>
              </a:solidFill>
            </a:endParaRPr>
          </a:p>
        </p:txBody>
      </p:sp>
      <p:sp>
        <p:nvSpPr>
          <p:cNvPr id="5" name="标题 1"/>
          <p:cNvSpPr txBox="1">
            <a:spLocks/>
          </p:cNvSpPr>
          <p:nvPr/>
        </p:nvSpPr>
        <p:spPr>
          <a:xfrm>
            <a:off x="609600" y="125760"/>
            <a:ext cx="7776000" cy="998984"/>
          </a:xfrm>
          <a:prstGeom prst="rect">
            <a:avLst/>
          </a:prstGeom>
        </p:spPr>
        <p:txBody>
          <a:bodyPr vert="horz" rtlCol="0" anchor="ctr">
            <a:normAutofit fontScale="97500"/>
            <a:scene3d>
              <a:camera prst="orthographicFront"/>
              <a:lightRig rig="soft" dir="t"/>
            </a:scene3d>
            <a:sp3d prstMaterial="matte">
              <a:bevelT w="12700" h="12700"/>
            </a:sp3d>
          </a:bodyPr>
          <a:lstStyle/>
          <a:p>
            <a:pPr>
              <a:spcBef>
                <a:spcPct val="0"/>
              </a:spcBef>
            </a:pPr>
            <a:r>
              <a:rPr lang="en-US" altLang="zh-CN"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7.1.2  </a:t>
            </a:r>
            <a:r>
              <a:rPr lang="zh-CN" altLang="en-US"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常用</a:t>
            </a:r>
            <a:r>
              <a:rPr lang="en-US" altLang="zh-CN"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SQL</a:t>
            </a:r>
            <a:r>
              <a:rPr lang="zh-CN" altLang="en-US"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语句</a:t>
            </a:r>
          </a:p>
          <a:p>
            <a:pPr>
              <a:spcBef>
                <a:spcPct val="0"/>
              </a:spcBef>
            </a:pPr>
            <a:endParaRPr kumimoji="0" lang="zh-CN" altLang="en-US" sz="3200" b="0" i="0" u="none" strike="noStrike" kern="1800" cap="none" spc="50" normalizeH="0" baseline="0" noProof="0" dirty="0" smtClean="0">
              <a:ln w="12700">
                <a:noFill/>
                <a:prstDash val="solid"/>
              </a:ln>
              <a:solidFill>
                <a:schemeClr val="accent4"/>
              </a:solidFill>
              <a:effectLst>
                <a:outerShdw blurRad="38100" dist="20320" dir="2700000" algn="tl" rotWithShape="0">
                  <a:srgbClr val="000000">
                    <a:alpha val="70000"/>
                  </a:srgbClr>
                </a:outerShdw>
              </a:effectLst>
              <a:uLnTx/>
              <a:uFillTx/>
              <a:latin typeface="Arial"/>
              <a:ea typeface="黑体"/>
              <a:cs typeface="+mj-cs"/>
            </a:endParaRPr>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67544" y="908720"/>
            <a:ext cx="8229600" cy="4525963"/>
          </a:xfrm>
        </p:spPr>
        <p:txBody>
          <a:bodyPr>
            <a:noAutofit/>
          </a:bodyPr>
          <a:lstStyle/>
          <a:p>
            <a:r>
              <a:rPr lang="en-US" b="1" dirty="0" smtClean="0"/>
              <a:t>6</a:t>
            </a:r>
            <a:r>
              <a:rPr lang="zh-CN" altLang="en-US" b="1" dirty="0" smtClean="0"/>
              <a:t>．</a:t>
            </a:r>
            <a:r>
              <a:rPr lang="en-US" b="1" dirty="0" smtClean="0"/>
              <a:t>update</a:t>
            </a:r>
            <a:r>
              <a:rPr lang="zh-CN" altLang="en-US" b="1" dirty="0" smtClean="0"/>
              <a:t>语句</a:t>
            </a:r>
          </a:p>
          <a:p>
            <a:r>
              <a:rPr lang="en-US" dirty="0" smtClean="0"/>
              <a:t>update</a:t>
            </a:r>
            <a:r>
              <a:rPr lang="zh-CN" altLang="en-US" dirty="0" smtClean="0"/>
              <a:t>语句用于按某个条件来更新特定表中的字段值。语法是：</a:t>
            </a:r>
          </a:p>
          <a:p>
            <a:r>
              <a:rPr lang="en-US" sz="2000" b="1" dirty="0" smtClean="0">
                <a:solidFill>
                  <a:srgbClr val="FFFF00"/>
                </a:solidFill>
              </a:rPr>
              <a:t>UPDATE </a:t>
            </a:r>
            <a:r>
              <a:rPr lang="en-US" sz="2000" b="1" dirty="0" err="1" smtClean="0">
                <a:solidFill>
                  <a:srgbClr val="FFFF00"/>
                </a:solidFill>
              </a:rPr>
              <a:t>table_name</a:t>
            </a:r>
            <a:r>
              <a:rPr lang="en-US" sz="2000" b="1" dirty="0" smtClean="0">
                <a:solidFill>
                  <a:srgbClr val="FFFF00"/>
                </a:solidFill>
              </a:rPr>
              <a:t> SET name_of_attr_1= value 1[,…[,</a:t>
            </a:r>
            <a:r>
              <a:rPr lang="en-US" sz="2000" b="1" dirty="0" err="1" smtClean="0">
                <a:solidFill>
                  <a:srgbClr val="FFFF00"/>
                </a:solidFill>
              </a:rPr>
              <a:t>name_of_attr_k</a:t>
            </a:r>
            <a:r>
              <a:rPr lang="en-US" sz="2000" b="1" dirty="0" smtClean="0">
                <a:solidFill>
                  <a:srgbClr val="FFFF00"/>
                </a:solidFill>
              </a:rPr>
              <a:t>= </a:t>
            </a:r>
            <a:r>
              <a:rPr lang="en-US" sz="2000" b="1" dirty="0" err="1" smtClean="0">
                <a:solidFill>
                  <a:srgbClr val="FFFF00"/>
                </a:solidFill>
              </a:rPr>
              <a:t>value_k</a:t>
            </a:r>
            <a:r>
              <a:rPr lang="en-US" sz="2000" b="1" dirty="0" smtClean="0">
                <a:solidFill>
                  <a:srgbClr val="FFFF00"/>
                </a:solidFill>
              </a:rPr>
              <a:t>] WHERE condition</a:t>
            </a:r>
            <a:endParaRPr lang="zh-CN" altLang="en-US" sz="2000" b="1" dirty="0" smtClean="0">
              <a:solidFill>
                <a:srgbClr val="FFFF00"/>
              </a:solidFill>
            </a:endParaRPr>
          </a:p>
          <a:p>
            <a:endParaRPr lang="zh-CN" altLang="en-US" dirty="0">
              <a:solidFill>
                <a:srgbClr val="FFFF00"/>
              </a:solidFill>
            </a:endParaRPr>
          </a:p>
        </p:txBody>
      </p:sp>
      <p:sp>
        <p:nvSpPr>
          <p:cNvPr id="5" name="标题 1"/>
          <p:cNvSpPr txBox="1">
            <a:spLocks/>
          </p:cNvSpPr>
          <p:nvPr/>
        </p:nvSpPr>
        <p:spPr>
          <a:xfrm>
            <a:off x="609600" y="125760"/>
            <a:ext cx="7776000" cy="998984"/>
          </a:xfrm>
          <a:prstGeom prst="rect">
            <a:avLst/>
          </a:prstGeom>
        </p:spPr>
        <p:txBody>
          <a:bodyPr vert="horz" rtlCol="0" anchor="ctr">
            <a:normAutofit fontScale="97500"/>
            <a:scene3d>
              <a:camera prst="orthographicFront"/>
              <a:lightRig rig="soft" dir="t"/>
            </a:scene3d>
            <a:sp3d prstMaterial="matte">
              <a:bevelT w="12700" h="12700"/>
            </a:sp3d>
          </a:bodyPr>
          <a:lstStyle/>
          <a:p>
            <a:pPr>
              <a:spcBef>
                <a:spcPct val="0"/>
              </a:spcBef>
            </a:pPr>
            <a:r>
              <a:rPr lang="en-US" altLang="zh-CN"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7.1.2  </a:t>
            </a:r>
            <a:r>
              <a:rPr lang="zh-CN" altLang="en-US"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常用</a:t>
            </a:r>
            <a:r>
              <a:rPr lang="en-US" altLang="zh-CN"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SQL</a:t>
            </a:r>
            <a:r>
              <a:rPr lang="zh-CN" altLang="en-US"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语句</a:t>
            </a:r>
          </a:p>
          <a:p>
            <a:pPr>
              <a:spcBef>
                <a:spcPct val="0"/>
              </a:spcBef>
            </a:pPr>
            <a:endParaRPr kumimoji="0" lang="zh-CN" altLang="en-US" sz="3200" b="0" i="0" u="none" strike="noStrike" kern="1800" cap="none" spc="50" normalizeH="0" baseline="0" noProof="0" dirty="0" smtClean="0">
              <a:ln w="12700">
                <a:noFill/>
                <a:prstDash val="solid"/>
              </a:ln>
              <a:solidFill>
                <a:schemeClr val="accent4"/>
              </a:solidFill>
              <a:effectLst>
                <a:outerShdw blurRad="38100" dist="20320" dir="2700000" algn="tl" rotWithShape="0">
                  <a:srgbClr val="000000">
                    <a:alpha val="70000"/>
                  </a:srgbClr>
                </a:outerShdw>
              </a:effectLst>
              <a:uLnTx/>
              <a:uFillTx/>
              <a:latin typeface="Arial"/>
              <a:ea typeface="黑体"/>
              <a:cs typeface="+mj-cs"/>
            </a:endParaRPr>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84"/>
            <a:ext cx="7776000" cy="1143000"/>
          </a:xfrm>
        </p:spPr>
        <p:txBody>
          <a:bodyPr>
            <a:normAutofit/>
          </a:bodyPr>
          <a:lstStyle/>
          <a:p>
            <a:r>
              <a:rPr lang="en-US" altLang="en-US" sz="4000" kern="1800" dirty="0" smtClean="0">
                <a:latin typeface="Arial"/>
                <a:ea typeface="黑体"/>
              </a:rPr>
              <a:t>7.1.3  ADO.NET</a:t>
            </a:r>
            <a:r>
              <a:rPr lang="zh-CN" altLang="en-US" sz="4000" kern="1800" dirty="0" smtClean="0">
                <a:latin typeface="Arial"/>
                <a:ea typeface="黑体"/>
              </a:rPr>
              <a:t>概述</a:t>
            </a:r>
            <a:endParaRPr lang="zh-CN" altLang="en-US" sz="4000" b="0" i="0" u="none" strike="noStrike" kern="1800" baseline="0" dirty="0" smtClean="0">
              <a:latin typeface="Arial"/>
              <a:ea typeface="黑体"/>
            </a:endParaRPr>
          </a:p>
        </p:txBody>
      </p:sp>
      <p:sp>
        <p:nvSpPr>
          <p:cNvPr id="3" name="文本占位符 2"/>
          <p:cNvSpPr>
            <a:spLocks noGrp="1"/>
          </p:cNvSpPr>
          <p:nvPr>
            <p:ph type="body" idx="1"/>
          </p:nvPr>
        </p:nvSpPr>
        <p:spPr>
          <a:xfrm>
            <a:off x="457200" y="836713"/>
            <a:ext cx="8229600" cy="3600400"/>
          </a:xfrm>
        </p:spPr>
        <p:txBody>
          <a:bodyPr>
            <a:noAutofit/>
          </a:bodyPr>
          <a:lstStyle/>
          <a:p>
            <a:r>
              <a:rPr lang="en-US" dirty="0" smtClean="0"/>
              <a:t>ADO.NET</a:t>
            </a:r>
            <a:r>
              <a:rPr lang="zh-CN" altLang="en-US" dirty="0" smtClean="0"/>
              <a:t>是一个以</a:t>
            </a:r>
            <a:r>
              <a:rPr lang="en-US" dirty="0" smtClean="0"/>
              <a:t>.NET</a:t>
            </a:r>
            <a:r>
              <a:rPr lang="zh-CN" altLang="en-US" dirty="0" smtClean="0"/>
              <a:t>框架为基础的全新的数据操作模型，是专门为</a:t>
            </a:r>
            <a:r>
              <a:rPr lang="en-US" dirty="0" smtClean="0"/>
              <a:t>.NET</a:t>
            </a:r>
            <a:r>
              <a:rPr lang="zh-CN" altLang="en-US" dirty="0" smtClean="0"/>
              <a:t>平台上的数据访问而设计的，应用程序通过</a:t>
            </a:r>
            <a:r>
              <a:rPr lang="en-US" dirty="0" smtClean="0"/>
              <a:t>ADO.NET</a:t>
            </a:r>
            <a:r>
              <a:rPr lang="zh-CN" altLang="en-US" dirty="0" smtClean="0"/>
              <a:t>可以非常方便地访问并处理存储在各种数据库中的数据。</a:t>
            </a:r>
          </a:p>
          <a:p>
            <a:r>
              <a:rPr lang="en-US" dirty="0" smtClean="0"/>
              <a:t>ADO.NET</a:t>
            </a:r>
            <a:r>
              <a:rPr lang="zh-CN" altLang="en-US" dirty="0" smtClean="0"/>
              <a:t>包括</a:t>
            </a:r>
            <a:r>
              <a:rPr lang="en-US" dirty="0" err="1" smtClean="0"/>
              <a:t>DataProvider</a:t>
            </a:r>
            <a:r>
              <a:rPr lang="zh-CN" altLang="en-US" dirty="0" smtClean="0"/>
              <a:t>（数据提供程序）和</a:t>
            </a:r>
            <a:r>
              <a:rPr lang="en-US" dirty="0" err="1" smtClean="0"/>
              <a:t>DataSet</a:t>
            </a:r>
            <a:r>
              <a:rPr lang="zh-CN" altLang="en-US" dirty="0" smtClean="0"/>
              <a:t>（数据集）两个核心组件，如图所示。</a:t>
            </a:r>
          </a:p>
          <a:p>
            <a:pPr>
              <a:buNone/>
            </a:pPr>
            <a:endParaRPr lang="en-US" b="1" dirty="0" smtClean="0">
              <a:solidFill>
                <a:srgbClr val="FF0000"/>
              </a:solidFill>
            </a:endParaRPr>
          </a:p>
          <a:p>
            <a:pPr>
              <a:buNone/>
            </a:pPr>
            <a:r>
              <a:rPr lang="en-US" b="1" dirty="0" smtClean="0">
                <a:solidFill>
                  <a:srgbClr val="FF0000"/>
                </a:solidFill>
              </a:rPr>
              <a:t> </a:t>
            </a:r>
            <a:endParaRPr lang="zh-CN" altLang="en-US" dirty="0" smtClean="0">
              <a:solidFill>
                <a:srgbClr val="FF0000"/>
              </a:solidFill>
            </a:endParaRPr>
          </a:p>
          <a:p>
            <a:pPr lvl="0"/>
            <a:endParaRPr lang="zh-CN" altLang="en-US" b="0" i="0" u="none" strike="noStrike" baseline="0" dirty="0" smtClean="0">
              <a:latin typeface="Times New Roman"/>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33793" name="Picture 1" descr="adonets"/>
          <p:cNvPicPr>
            <a:picLocks noChangeAspect="1" noChangeArrowheads="1"/>
          </p:cNvPicPr>
          <p:nvPr/>
        </p:nvPicPr>
        <p:blipFill>
          <a:blip r:embed="rId2"/>
          <a:srcRect/>
          <a:stretch>
            <a:fillRect/>
          </a:stretch>
        </p:blipFill>
        <p:spPr bwMode="auto">
          <a:xfrm>
            <a:off x="1907704" y="4221088"/>
            <a:ext cx="4752528" cy="2610084"/>
          </a:xfrm>
          <a:prstGeom prst="rect">
            <a:avLst/>
          </a:prstGeom>
          <a:noFill/>
          <a:ln w="9525">
            <a:noFill/>
            <a:miter lim="800000"/>
            <a:headEnd/>
            <a:tailEnd/>
          </a:ln>
        </p:spPr>
      </p:pic>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84"/>
            <a:ext cx="7776000" cy="1143000"/>
          </a:xfrm>
        </p:spPr>
        <p:txBody>
          <a:bodyPr>
            <a:normAutofit/>
          </a:bodyPr>
          <a:lstStyle/>
          <a:p>
            <a:r>
              <a:rPr lang="en-US" altLang="en-US" sz="4000" kern="1800" dirty="0" smtClean="0">
                <a:latin typeface="Arial"/>
                <a:ea typeface="黑体"/>
              </a:rPr>
              <a:t>7.1.3  ADO.NET</a:t>
            </a:r>
            <a:r>
              <a:rPr lang="zh-CN" altLang="en-US" sz="4000" kern="1800" dirty="0" smtClean="0">
                <a:latin typeface="Arial"/>
                <a:ea typeface="黑体"/>
              </a:rPr>
              <a:t>概述</a:t>
            </a:r>
            <a:endParaRPr lang="zh-CN" altLang="en-US" sz="4000" b="0" i="0" u="none" strike="noStrike" kern="1800" baseline="0" dirty="0" smtClean="0">
              <a:latin typeface="Arial"/>
              <a:ea typeface="黑体"/>
            </a:endParaRPr>
          </a:p>
        </p:txBody>
      </p:sp>
      <p:sp>
        <p:nvSpPr>
          <p:cNvPr id="3" name="文本占位符 2"/>
          <p:cNvSpPr>
            <a:spLocks noGrp="1"/>
          </p:cNvSpPr>
          <p:nvPr>
            <p:ph type="body" idx="1"/>
          </p:nvPr>
        </p:nvSpPr>
        <p:spPr>
          <a:xfrm>
            <a:off x="457200" y="836713"/>
            <a:ext cx="8229600" cy="3600400"/>
          </a:xfrm>
        </p:spPr>
        <p:txBody>
          <a:bodyPr>
            <a:noAutofit/>
          </a:bodyPr>
          <a:lstStyle/>
          <a:p>
            <a:r>
              <a:rPr lang="en-US" b="1" dirty="0" smtClean="0"/>
              <a:t>1</a:t>
            </a:r>
            <a:r>
              <a:rPr lang="zh-CN" altLang="en-US" b="1" dirty="0" smtClean="0"/>
              <a:t>．</a:t>
            </a:r>
            <a:r>
              <a:rPr lang="en-US" b="1" dirty="0" err="1" smtClean="0"/>
              <a:t>DataProvider</a:t>
            </a:r>
            <a:endParaRPr lang="zh-CN" altLang="en-US" b="1" dirty="0" smtClean="0"/>
          </a:p>
          <a:p>
            <a:r>
              <a:rPr lang="en-US" dirty="0" smtClean="0"/>
              <a:t>.NET Framework</a:t>
            </a:r>
            <a:r>
              <a:rPr lang="zh-CN" altLang="en-US" dirty="0" smtClean="0"/>
              <a:t>数据提供程序用于连接数据库、执行命令和检索结果。它提供了</a:t>
            </a:r>
            <a:r>
              <a:rPr lang="en-US" dirty="0" err="1" smtClean="0"/>
              <a:t>DataSet</a:t>
            </a:r>
            <a:r>
              <a:rPr lang="zh-CN" altLang="en-US" dirty="0" smtClean="0"/>
              <a:t>和数据库之间的联系，同时也包含了存取数据库的一系列接口。通过数据提供程序所提供的应用程序编程接口（</a:t>
            </a:r>
            <a:r>
              <a:rPr lang="en-US" dirty="0" smtClean="0"/>
              <a:t>API</a:t>
            </a:r>
            <a:r>
              <a:rPr lang="zh-CN" altLang="en-US" dirty="0" smtClean="0"/>
              <a:t>），可以轻松地访问各种数据源的数据。</a:t>
            </a:r>
          </a:p>
          <a:p>
            <a:r>
              <a:rPr lang="zh-CN" altLang="en-US" dirty="0" smtClean="0"/>
              <a:t>对于不同类型的数据源，</a:t>
            </a:r>
            <a:r>
              <a:rPr lang="en-US" dirty="0" smtClean="0"/>
              <a:t>ADO.NET</a:t>
            </a:r>
            <a:r>
              <a:rPr lang="zh-CN" altLang="en-US" dirty="0" smtClean="0"/>
              <a:t>分别提供了相应的数据提供程序，从而要求引用不同的命名空间。</a:t>
            </a:r>
          </a:p>
          <a:p>
            <a:pPr>
              <a:buNone/>
            </a:pPr>
            <a:endParaRPr lang="en-US" b="1" dirty="0" smtClean="0">
              <a:solidFill>
                <a:srgbClr val="FF0000"/>
              </a:solidFill>
            </a:endParaRPr>
          </a:p>
          <a:p>
            <a:pPr>
              <a:buNone/>
            </a:pPr>
            <a:r>
              <a:rPr lang="en-US" b="1" dirty="0" smtClean="0">
                <a:solidFill>
                  <a:srgbClr val="FF0000"/>
                </a:solidFill>
              </a:rPr>
              <a:t> </a:t>
            </a:r>
            <a:endParaRPr lang="zh-CN" altLang="en-US" dirty="0" smtClean="0">
              <a:solidFill>
                <a:srgbClr val="FF0000"/>
              </a:solidFill>
            </a:endParaRPr>
          </a:p>
          <a:p>
            <a:pPr lvl="0"/>
            <a:endParaRPr lang="zh-CN" altLang="en-US" b="0" i="0" u="none" strike="noStrike" baseline="0" dirty="0" smtClean="0">
              <a:latin typeface="Times New Roman"/>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84"/>
            <a:ext cx="7776000" cy="1143000"/>
          </a:xfrm>
        </p:spPr>
        <p:txBody>
          <a:bodyPr>
            <a:normAutofit/>
          </a:bodyPr>
          <a:lstStyle/>
          <a:p>
            <a:r>
              <a:rPr lang="en-US" altLang="en-US" sz="4000" kern="1800" dirty="0" smtClean="0">
                <a:latin typeface="Arial"/>
                <a:ea typeface="黑体"/>
              </a:rPr>
              <a:t>7.1.3  ADO.NET</a:t>
            </a:r>
            <a:r>
              <a:rPr lang="zh-CN" altLang="en-US" sz="4000" kern="1800" dirty="0" smtClean="0">
                <a:latin typeface="Arial"/>
                <a:ea typeface="黑体"/>
              </a:rPr>
              <a:t>概述</a:t>
            </a:r>
            <a:endParaRPr lang="zh-CN" altLang="en-US" sz="4000" b="0" i="0" u="none" strike="noStrike" kern="1800" baseline="0" dirty="0" smtClean="0">
              <a:latin typeface="Arial"/>
              <a:ea typeface="黑体"/>
            </a:endParaRPr>
          </a:p>
        </p:txBody>
      </p:sp>
      <p:sp>
        <p:nvSpPr>
          <p:cNvPr id="3" name="文本占位符 2"/>
          <p:cNvSpPr>
            <a:spLocks noGrp="1"/>
          </p:cNvSpPr>
          <p:nvPr>
            <p:ph type="body" idx="1"/>
          </p:nvPr>
        </p:nvSpPr>
        <p:spPr>
          <a:xfrm>
            <a:off x="457200" y="836713"/>
            <a:ext cx="8229600" cy="3600400"/>
          </a:xfrm>
        </p:spPr>
        <p:txBody>
          <a:bodyPr>
            <a:noAutofit/>
          </a:bodyPr>
          <a:lstStyle/>
          <a:p>
            <a:r>
              <a:rPr lang="en-US" b="1" dirty="0" smtClean="0"/>
              <a:t>1</a:t>
            </a:r>
            <a:r>
              <a:rPr lang="zh-CN" altLang="en-US" b="1" dirty="0" smtClean="0"/>
              <a:t>．</a:t>
            </a:r>
            <a:r>
              <a:rPr lang="en-US" b="1" dirty="0" err="1" smtClean="0"/>
              <a:t>DataProvider</a:t>
            </a:r>
            <a:endParaRPr lang="zh-CN" altLang="en-US" b="1" dirty="0" smtClean="0"/>
          </a:p>
          <a:p>
            <a:pPr algn="ctr">
              <a:buNone/>
            </a:pPr>
            <a:r>
              <a:rPr lang="zh-CN" altLang="en-US" sz="2000" dirty="0" smtClean="0"/>
              <a:t>表</a:t>
            </a:r>
            <a:r>
              <a:rPr lang="en-US" sz="2000" dirty="0" smtClean="0"/>
              <a:t>7-3 ADO.NET</a:t>
            </a:r>
            <a:r>
              <a:rPr lang="zh-CN" altLang="en-US" sz="2000" dirty="0" smtClean="0"/>
              <a:t>数据提供程序</a:t>
            </a:r>
            <a:endParaRPr lang="en-US" sz="2000" b="1" dirty="0" smtClean="0">
              <a:solidFill>
                <a:srgbClr val="FF0000"/>
              </a:solidFill>
            </a:endParaRPr>
          </a:p>
          <a:p>
            <a:pPr>
              <a:buNone/>
            </a:pPr>
            <a:r>
              <a:rPr lang="en-US" b="1" dirty="0" smtClean="0">
                <a:solidFill>
                  <a:srgbClr val="FF0000"/>
                </a:solidFill>
              </a:rPr>
              <a:t> </a:t>
            </a:r>
            <a:endParaRPr lang="zh-CN" altLang="en-US" dirty="0" smtClean="0">
              <a:solidFill>
                <a:srgbClr val="FF0000"/>
              </a:solidFill>
            </a:endParaRPr>
          </a:p>
          <a:p>
            <a:pPr lvl="0"/>
            <a:endParaRPr lang="zh-CN" altLang="en-US" b="0" i="0" u="none" strike="noStrike" baseline="0" dirty="0" smtClean="0">
              <a:latin typeface="Times New Roman"/>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表格 4"/>
          <p:cNvGraphicFramePr>
            <a:graphicFrameLocks noGrp="1"/>
          </p:cNvGraphicFramePr>
          <p:nvPr/>
        </p:nvGraphicFramePr>
        <p:xfrm>
          <a:off x="467544" y="2132856"/>
          <a:ext cx="8064897" cy="4357682"/>
        </p:xfrm>
        <a:graphic>
          <a:graphicData uri="http://schemas.openxmlformats.org/drawingml/2006/table">
            <a:tbl>
              <a:tblPr/>
              <a:tblGrid>
                <a:gridCol w="1718198"/>
                <a:gridCol w="1719131"/>
                <a:gridCol w="2251303"/>
                <a:gridCol w="2376265"/>
              </a:tblGrid>
              <a:tr h="319023">
                <a:tc>
                  <a:txBody>
                    <a:bodyPr/>
                    <a:lstStyle/>
                    <a:p>
                      <a:pPr algn="ctr">
                        <a:lnSpc>
                          <a:spcPts val="1400"/>
                        </a:lnSpc>
                        <a:spcBef>
                          <a:spcPts val="300"/>
                        </a:spcBef>
                        <a:spcAft>
                          <a:spcPts val="300"/>
                        </a:spcAft>
                      </a:pPr>
                      <a:endParaRPr lang="en-US" sz="1800" kern="100" dirty="0" smtClean="0">
                        <a:latin typeface="Arial"/>
                        <a:ea typeface="黑体"/>
                      </a:endParaRPr>
                    </a:p>
                    <a:p>
                      <a:pPr algn="ctr">
                        <a:lnSpc>
                          <a:spcPts val="1400"/>
                        </a:lnSpc>
                        <a:spcBef>
                          <a:spcPts val="300"/>
                        </a:spcBef>
                        <a:spcAft>
                          <a:spcPts val="300"/>
                        </a:spcAft>
                      </a:pPr>
                      <a:r>
                        <a:rPr lang="en-US" sz="1800" kern="100" dirty="0" smtClean="0">
                          <a:latin typeface="Arial"/>
                          <a:ea typeface="黑体"/>
                        </a:rPr>
                        <a:t>.</a:t>
                      </a:r>
                      <a:r>
                        <a:rPr lang="en-US" sz="1800" kern="100" dirty="0">
                          <a:latin typeface="Arial"/>
                          <a:ea typeface="黑体"/>
                        </a:rPr>
                        <a:t>NET</a:t>
                      </a:r>
                      <a:r>
                        <a:rPr lang="zh-CN" sz="1800" kern="100" dirty="0">
                          <a:latin typeface="Arial"/>
                          <a:ea typeface="黑体"/>
                        </a:rPr>
                        <a:t>数据提供程序</a:t>
                      </a: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300"/>
                        </a:spcBef>
                        <a:spcAft>
                          <a:spcPts val="300"/>
                        </a:spcAft>
                      </a:pPr>
                      <a:endParaRPr lang="en-US" altLang="zh-CN" sz="1800" kern="100" dirty="0" smtClean="0">
                        <a:latin typeface="Arial"/>
                        <a:ea typeface="黑体"/>
                      </a:endParaRPr>
                    </a:p>
                    <a:p>
                      <a:pPr algn="ctr">
                        <a:lnSpc>
                          <a:spcPts val="1400"/>
                        </a:lnSpc>
                        <a:spcBef>
                          <a:spcPts val="300"/>
                        </a:spcBef>
                        <a:spcAft>
                          <a:spcPts val="300"/>
                        </a:spcAft>
                      </a:pPr>
                      <a:r>
                        <a:rPr lang="zh-CN" sz="1800" kern="100" dirty="0" smtClean="0">
                          <a:latin typeface="Arial"/>
                          <a:ea typeface="黑体"/>
                        </a:rPr>
                        <a:t>访问</a:t>
                      </a:r>
                      <a:r>
                        <a:rPr lang="zh-CN" sz="1800" kern="100" dirty="0">
                          <a:latin typeface="Arial"/>
                          <a:ea typeface="黑体"/>
                        </a:rPr>
                        <a:t>对象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300"/>
                        </a:spcBef>
                        <a:spcAft>
                          <a:spcPts val="300"/>
                        </a:spcAft>
                      </a:pPr>
                      <a:endParaRPr lang="en-US" altLang="zh-CN" sz="1800" kern="100" dirty="0" smtClean="0">
                        <a:latin typeface="Arial"/>
                        <a:ea typeface="黑体"/>
                      </a:endParaRPr>
                    </a:p>
                    <a:p>
                      <a:pPr algn="ctr">
                        <a:lnSpc>
                          <a:spcPts val="1400"/>
                        </a:lnSpc>
                        <a:spcBef>
                          <a:spcPts val="300"/>
                        </a:spcBef>
                        <a:spcAft>
                          <a:spcPts val="300"/>
                        </a:spcAft>
                      </a:pPr>
                      <a:r>
                        <a:rPr lang="zh-CN" sz="1800" kern="100" dirty="0" smtClean="0">
                          <a:latin typeface="Arial"/>
                          <a:ea typeface="黑体"/>
                        </a:rPr>
                        <a:t>位于</a:t>
                      </a:r>
                      <a:r>
                        <a:rPr lang="zh-CN" sz="1800" kern="100" dirty="0">
                          <a:latin typeface="Arial"/>
                          <a:ea typeface="黑体"/>
                        </a:rPr>
                        <a:t>命名空间</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300"/>
                        </a:spcBef>
                        <a:spcAft>
                          <a:spcPts val="300"/>
                        </a:spcAft>
                      </a:pPr>
                      <a:endParaRPr lang="en-US" altLang="zh-CN" sz="1800" kern="100" dirty="0" smtClean="0">
                        <a:latin typeface="Arial"/>
                        <a:ea typeface="黑体"/>
                      </a:endParaRPr>
                    </a:p>
                    <a:p>
                      <a:pPr algn="ctr">
                        <a:lnSpc>
                          <a:spcPts val="1400"/>
                        </a:lnSpc>
                        <a:spcBef>
                          <a:spcPts val="300"/>
                        </a:spcBef>
                        <a:spcAft>
                          <a:spcPts val="300"/>
                        </a:spcAft>
                      </a:pPr>
                      <a:r>
                        <a:rPr lang="zh-CN" sz="1800" kern="100" dirty="0" smtClean="0">
                          <a:latin typeface="Arial"/>
                          <a:ea typeface="黑体"/>
                        </a:rPr>
                        <a:t>包含</a:t>
                      </a:r>
                      <a:r>
                        <a:rPr lang="zh-CN" sz="1800" kern="100" dirty="0">
                          <a:latin typeface="Arial"/>
                          <a:ea typeface="黑体"/>
                        </a:rPr>
                        <a:t>核心对象</a:t>
                      </a: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3620">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smtClean="0">
                          <a:latin typeface="Times New Roman"/>
                          <a:ea typeface="宋体"/>
                        </a:rPr>
                        <a:t>SQL </a:t>
                      </a:r>
                      <a:r>
                        <a:rPr lang="en-US" sz="1800" kern="100" dirty="0">
                          <a:latin typeface="Times New Roman"/>
                          <a:ea typeface="宋体"/>
                        </a:rPr>
                        <a:t>Provider</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用于</a:t>
                      </a:r>
                      <a:r>
                        <a:rPr lang="zh-CN" sz="1800" kern="100" dirty="0">
                          <a:latin typeface="Times New Roman"/>
                          <a:ea typeface="宋体"/>
                        </a:rPr>
                        <a:t>访问</a:t>
                      </a:r>
                      <a:r>
                        <a:rPr lang="en-US" sz="1800" kern="100" dirty="0">
                          <a:latin typeface="Times New Roman"/>
                          <a:ea typeface="宋体"/>
                        </a:rPr>
                        <a:t>SQL </a:t>
                      </a:r>
                      <a:endParaRPr lang="en-US" sz="1800" kern="100" dirty="0" smtClean="0">
                        <a:latin typeface="Times New Roman"/>
                        <a:ea typeface="宋体"/>
                      </a:endParaRPr>
                    </a:p>
                    <a:p>
                      <a:pPr algn="just">
                        <a:lnSpc>
                          <a:spcPts val="1200"/>
                        </a:lnSpc>
                        <a:spcBef>
                          <a:spcPts val="250"/>
                        </a:spcBef>
                        <a:spcAft>
                          <a:spcPts val="250"/>
                        </a:spcAft>
                      </a:pPr>
                      <a:r>
                        <a:rPr lang="en-US" sz="1800" kern="100" dirty="0" smtClean="0">
                          <a:latin typeface="Times New Roman"/>
                          <a:ea typeface="宋体"/>
                        </a:rPr>
                        <a:t>Server7.0</a:t>
                      </a:r>
                      <a:r>
                        <a:rPr lang="zh-CN" sz="1800" kern="100" dirty="0">
                          <a:latin typeface="Times New Roman"/>
                          <a:ea typeface="宋体"/>
                        </a:rPr>
                        <a:t>及以上</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err="1" smtClean="0">
                          <a:latin typeface="Times New Roman"/>
                          <a:ea typeface="宋体"/>
                        </a:rPr>
                        <a:t>System.Data.SqlClient</a:t>
                      </a:r>
                      <a:endParaRPr lang="zh-CN" sz="18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err="1" smtClean="0">
                          <a:latin typeface="Times New Roman"/>
                          <a:ea typeface="宋体"/>
                        </a:rPr>
                        <a:t>SqlConnection</a:t>
                      </a:r>
                      <a:r>
                        <a:rPr lang="zh-CN" sz="1800" kern="100" dirty="0">
                          <a:latin typeface="Times New Roman"/>
                          <a:ea typeface="宋体"/>
                        </a:rPr>
                        <a:t>、</a:t>
                      </a:r>
                      <a:r>
                        <a:rPr lang="en-US" sz="1800" kern="100" dirty="0" err="1">
                          <a:latin typeface="Times New Roman"/>
                          <a:ea typeface="宋体"/>
                        </a:rPr>
                        <a:t>SqlCommand</a:t>
                      </a:r>
                      <a:endParaRPr lang="zh-CN" sz="1800" kern="100" dirty="0">
                        <a:latin typeface="Times New Roman"/>
                        <a:ea typeface="宋体"/>
                      </a:endParaRPr>
                    </a:p>
                    <a:p>
                      <a:pPr algn="just">
                        <a:lnSpc>
                          <a:spcPts val="1200"/>
                        </a:lnSpc>
                        <a:spcBef>
                          <a:spcPts val="250"/>
                        </a:spcBef>
                        <a:spcAft>
                          <a:spcPts val="250"/>
                        </a:spcAft>
                      </a:pPr>
                      <a:r>
                        <a:rPr lang="en-US" sz="1800" kern="100" dirty="0" err="1">
                          <a:latin typeface="Times New Roman"/>
                          <a:ea typeface="宋体"/>
                        </a:rPr>
                        <a:t>SqlDataReader</a:t>
                      </a:r>
                      <a:r>
                        <a:rPr lang="zh-CN" sz="1800" kern="100" dirty="0">
                          <a:latin typeface="Times New Roman"/>
                          <a:ea typeface="宋体"/>
                        </a:rPr>
                        <a:t>、</a:t>
                      </a:r>
                      <a:r>
                        <a:rPr lang="en-US" sz="1800" kern="100" dirty="0" err="1">
                          <a:latin typeface="Times New Roman"/>
                          <a:ea typeface="宋体"/>
                        </a:rPr>
                        <a:t>SqlDataAdapter</a:t>
                      </a:r>
                      <a:endParaRPr lang="zh-CN" sz="18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7069">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smtClean="0">
                          <a:latin typeface="Times New Roman"/>
                          <a:ea typeface="宋体"/>
                        </a:rPr>
                        <a:t>OLE </a:t>
                      </a:r>
                      <a:r>
                        <a:rPr lang="en-US" sz="1800" kern="100" dirty="0">
                          <a:latin typeface="Times New Roman"/>
                          <a:ea typeface="宋体"/>
                        </a:rPr>
                        <a:t>DB </a:t>
                      </a:r>
                      <a:endParaRPr lang="en-US" sz="1800" kern="100" dirty="0" smtClean="0">
                        <a:latin typeface="Times New Roman"/>
                        <a:ea typeface="宋体"/>
                      </a:endParaRPr>
                    </a:p>
                    <a:p>
                      <a:pPr algn="just">
                        <a:lnSpc>
                          <a:spcPts val="1200"/>
                        </a:lnSpc>
                        <a:spcBef>
                          <a:spcPts val="250"/>
                        </a:spcBef>
                        <a:spcAft>
                          <a:spcPts val="250"/>
                        </a:spcAft>
                      </a:pPr>
                      <a:r>
                        <a:rPr lang="en-US" sz="1800" kern="100" dirty="0" smtClean="0">
                          <a:latin typeface="Times New Roman"/>
                          <a:ea typeface="宋体"/>
                        </a:rPr>
                        <a:t>Provider</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用于</a:t>
                      </a:r>
                      <a:r>
                        <a:rPr lang="zh-CN" sz="1800" kern="100" dirty="0">
                          <a:latin typeface="Times New Roman"/>
                          <a:ea typeface="宋体"/>
                        </a:rPr>
                        <a:t>访问</a:t>
                      </a:r>
                      <a:r>
                        <a:rPr lang="en-US" sz="1800" kern="100" dirty="0">
                          <a:latin typeface="Times New Roman"/>
                          <a:ea typeface="宋体"/>
                        </a:rPr>
                        <a:t>OLE </a:t>
                      </a:r>
                      <a:endParaRPr lang="en-US" sz="1800" kern="100" dirty="0" smtClean="0">
                        <a:latin typeface="Times New Roman"/>
                        <a:ea typeface="宋体"/>
                      </a:endParaRPr>
                    </a:p>
                    <a:p>
                      <a:pPr algn="just">
                        <a:lnSpc>
                          <a:spcPts val="1200"/>
                        </a:lnSpc>
                        <a:spcBef>
                          <a:spcPts val="250"/>
                        </a:spcBef>
                        <a:spcAft>
                          <a:spcPts val="250"/>
                        </a:spcAft>
                      </a:pPr>
                      <a:r>
                        <a:rPr lang="en-US" sz="1800" kern="100" dirty="0" smtClean="0">
                          <a:latin typeface="Times New Roman"/>
                          <a:ea typeface="宋体"/>
                        </a:rPr>
                        <a:t>DB</a:t>
                      </a:r>
                      <a:r>
                        <a:rPr lang="zh-CN" sz="1800" kern="100" dirty="0">
                          <a:latin typeface="Times New Roman"/>
                          <a:ea typeface="宋体"/>
                        </a:rPr>
                        <a:t>公开的</a:t>
                      </a:r>
                      <a:r>
                        <a:rPr lang="zh-CN" sz="1800" kern="100" dirty="0" smtClean="0">
                          <a:latin typeface="Times New Roman"/>
                          <a:ea typeface="宋体"/>
                        </a:rPr>
                        <a:t>数据</a:t>
                      </a: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源</a:t>
                      </a:r>
                      <a:r>
                        <a:rPr lang="zh-CN" sz="1800" kern="100" dirty="0">
                          <a:latin typeface="Times New Roman"/>
                          <a:ea typeface="宋体"/>
                        </a:rPr>
                        <a:t>如</a:t>
                      </a:r>
                      <a:r>
                        <a:rPr lang="en-US" sz="1800" kern="100" dirty="0">
                          <a:latin typeface="Times New Roman"/>
                          <a:ea typeface="宋体"/>
                        </a:rPr>
                        <a:t>Access</a:t>
                      </a:r>
                      <a:endParaRPr lang="zh-CN" sz="18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err="1" smtClean="0">
                          <a:latin typeface="Times New Roman"/>
                          <a:ea typeface="宋体"/>
                        </a:rPr>
                        <a:t>System.Data.OleDb</a:t>
                      </a:r>
                      <a:endParaRPr lang="zh-CN" sz="18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err="1" smtClean="0">
                          <a:latin typeface="Times New Roman"/>
                          <a:ea typeface="宋体"/>
                        </a:rPr>
                        <a:t>OleDbConnection</a:t>
                      </a:r>
                      <a:r>
                        <a:rPr lang="zh-CN" sz="1800" kern="100" dirty="0">
                          <a:latin typeface="Times New Roman"/>
                          <a:ea typeface="宋体"/>
                        </a:rPr>
                        <a:t>、</a:t>
                      </a:r>
                      <a:r>
                        <a:rPr lang="en-US" sz="1800" kern="100" dirty="0" err="1">
                          <a:latin typeface="Times New Roman"/>
                          <a:ea typeface="宋体"/>
                        </a:rPr>
                        <a:t>OleDbCommand</a:t>
                      </a:r>
                      <a:endParaRPr lang="zh-CN" sz="1800" kern="100" dirty="0">
                        <a:latin typeface="Times New Roman"/>
                        <a:ea typeface="宋体"/>
                      </a:endParaRPr>
                    </a:p>
                    <a:p>
                      <a:pPr algn="just">
                        <a:lnSpc>
                          <a:spcPts val="1200"/>
                        </a:lnSpc>
                        <a:spcBef>
                          <a:spcPts val="250"/>
                        </a:spcBef>
                        <a:spcAft>
                          <a:spcPts val="250"/>
                        </a:spcAft>
                      </a:pPr>
                      <a:r>
                        <a:rPr lang="en-US" sz="1800" kern="100" dirty="0" err="1">
                          <a:latin typeface="Times New Roman"/>
                          <a:ea typeface="宋体"/>
                        </a:rPr>
                        <a:t>OleDbDataReader</a:t>
                      </a:r>
                      <a:r>
                        <a:rPr lang="zh-CN" sz="1800" kern="100" dirty="0">
                          <a:latin typeface="Times New Roman"/>
                          <a:ea typeface="宋体"/>
                        </a:rPr>
                        <a:t>、</a:t>
                      </a:r>
                      <a:r>
                        <a:rPr lang="en-US" sz="1800" kern="100" dirty="0" err="1">
                          <a:latin typeface="Times New Roman"/>
                          <a:ea typeface="宋体"/>
                        </a:rPr>
                        <a:t>OleDbDataAdapter</a:t>
                      </a:r>
                      <a:endParaRPr lang="zh-CN" sz="18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3620">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smtClean="0">
                          <a:latin typeface="Times New Roman"/>
                          <a:ea typeface="宋体"/>
                        </a:rPr>
                        <a:t>ODBC </a:t>
                      </a:r>
                      <a:r>
                        <a:rPr lang="en-US" sz="1800" kern="100" dirty="0">
                          <a:latin typeface="Times New Roman"/>
                          <a:ea typeface="宋体"/>
                        </a:rPr>
                        <a:t>Provider</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用于</a:t>
                      </a:r>
                      <a:r>
                        <a:rPr lang="zh-CN" sz="1800" kern="100" dirty="0">
                          <a:latin typeface="Times New Roman"/>
                          <a:ea typeface="宋体"/>
                        </a:rPr>
                        <a:t>访问</a:t>
                      </a:r>
                      <a:r>
                        <a:rPr lang="en-US" sz="1800" kern="100" dirty="0" smtClean="0">
                          <a:latin typeface="Times New Roman"/>
                          <a:ea typeface="宋体"/>
                        </a:rPr>
                        <a:t>ODBC</a:t>
                      </a:r>
                    </a:p>
                    <a:p>
                      <a:pPr algn="just">
                        <a:lnSpc>
                          <a:spcPts val="1200"/>
                        </a:lnSpc>
                        <a:spcBef>
                          <a:spcPts val="250"/>
                        </a:spcBef>
                        <a:spcAft>
                          <a:spcPts val="250"/>
                        </a:spcAft>
                      </a:pPr>
                      <a:r>
                        <a:rPr lang="zh-CN" sz="1800" kern="100" dirty="0" smtClean="0">
                          <a:latin typeface="Times New Roman"/>
                          <a:ea typeface="宋体"/>
                        </a:rPr>
                        <a:t>公开</a:t>
                      </a:r>
                      <a:r>
                        <a:rPr lang="zh-CN" sz="1800" kern="100" dirty="0">
                          <a:latin typeface="Times New Roman"/>
                          <a:ea typeface="宋体"/>
                        </a:rPr>
                        <a:t>的数据源</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err="1" smtClean="0">
                          <a:latin typeface="Times New Roman"/>
                          <a:ea typeface="宋体"/>
                        </a:rPr>
                        <a:t>System.Data.ODBC</a:t>
                      </a:r>
                      <a:endParaRPr lang="zh-CN" sz="18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err="1" smtClean="0">
                          <a:latin typeface="Times New Roman"/>
                          <a:ea typeface="宋体"/>
                        </a:rPr>
                        <a:t>OdbcConnection</a:t>
                      </a:r>
                      <a:r>
                        <a:rPr lang="zh-CN" sz="1800" kern="100" dirty="0">
                          <a:latin typeface="Times New Roman"/>
                          <a:ea typeface="宋体"/>
                        </a:rPr>
                        <a:t>、</a:t>
                      </a:r>
                      <a:r>
                        <a:rPr lang="en-US" sz="1800" kern="100" dirty="0" err="1">
                          <a:latin typeface="Times New Roman"/>
                          <a:ea typeface="宋体"/>
                        </a:rPr>
                        <a:t>OdbcCommand</a:t>
                      </a:r>
                      <a:endParaRPr lang="zh-CN" sz="1800" kern="100" dirty="0">
                        <a:latin typeface="Times New Roman"/>
                        <a:ea typeface="宋体"/>
                      </a:endParaRPr>
                    </a:p>
                    <a:p>
                      <a:pPr algn="just">
                        <a:lnSpc>
                          <a:spcPts val="1200"/>
                        </a:lnSpc>
                        <a:spcBef>
                          <a:spcPts val="250"/>
                        </a:spcBef>
                        <a:spcAft>
                          <a:spcPts val="250"/>
                        </a:spcAft>
                      </a:pPr>
                      <a:r>
                        <a:rPr lang="en-US" sz="1800" kern="100" dirty="0" err="1">
                          <a:latin typeface="Times New Roman"/>
                          <a:ea typeface="宋体"/>
                        </a:rPr>
                        <a:t>OdbcDataReader</a:t>
                      </a:r>
                      <a:r>
                        <a:rPr lang="zh-CN" sz="1800" kern="100" dirty="0">
                          <a:latin typeface="Times New Roman"/>
                          <a:ea typeface="宋体"/>
                        </a:rPr>
                        <a:t>、</a:t>
                      </a:r>
                      <a:r>
                        <a:rPr lang="en-US" sz="1800" kern="100" dirty="0" err="1">
                          <a:latin typeface="Times New Roman"/>
                          <a:ea typeface="宋体"/>
                        </a:rPr>
                        <a:t>OdbcDataAdapter</a:t>
                      </a:r>
                      <a:endParaRPr lang="zh-CN" sz="18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7069">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smtClean="0">
                          <a:latin typeface="Times New Roman"/>
                          <a:ea typeface="宋体"/>
                        </a:rPr>
                        <a:t>Oracle </a:t>
                      </a:r>
                      <a:r>
                        <a:rPr lang="en-US" sz="1800" kern="100" dirty="0">
                          <a:latin typeface="Times New Roman"/>
                          <a:ea typeface="宋体"/>
                        </a:rPr>
                        <a:t>Provider</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用于</a:t>
                      </a:r>
                      <a:r>
                        <a:rPr lang="zh-CN" sz="1800" kern="100" dirty="0">
                          <a:latin typeface="Times New Roman"/>
                          <a:ea typeface="宋体"/>
                        </a:rPr>
                        <a:t>访问</a:t>
                      </a:r>
                      <a:r>
                        <a:rPr lang="en-US" sz="1800" kern="100" dirty="0">
                          <a:latin typeface="Times New Roman"/>
                          <a:ea typeface="宋体"/>
                        </a:rPr>
                        <a:t>Oracle </a:t>
                      </a:r>
                      <a:endParaRPr lang="en-US"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数据源</a:t>
                      </a:r>
                      <a:endParaRPr lang="zh-CN" sz="18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err="1" smtClean="0">
                          <a:latin typeface="Times New Roman"/>
                          <a:ea typeface="宋体"/>
                        </a:rPr>
                        <a:t>System.Data.Oracle</a:t>
                      </a:r>
                      <a:r>
                        <a:rPr lang="en-US" sz="1800" kern="100" dirty="0" smtClean="0">
                          <a:latin typeface="Times New Roman"/>
                          <a:ea typeface="宋体"/>
                        </a:rPr>
                        <a:t> </a:t>
                      </a:r>
                    </a:p>
                    <a:p>
                      <a:pPr algn="just">
                        <a:lnSpc>
                          <a:spcPts val="1200"/>
                        </a:lnSpc>
                        <a:spcBef>
                          <a:spcPts val="250"/>
                        </a:spcBef>
                        <a:spcAft>
                          <a:spcPts val="250"/>
                        </a:spcAft>
                      </a:pPr>
                      <a:r>
                        <a:rPr lang="en-US" sz="1800" kern="100" dirty="0" smtClean="0">
                          <a:latin typeface="Times New Roman"/>
                          <a:ea typeface="宋体"/>
                        </a:rPr>
                        <a:t>Client</a:t>
                      </a:r>
                      <a:endParaRPr lang="zh-CN" sz="18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err="1" smtClean="0">
                          <a:latin typeface="Times New Roman"/>
                          <a:ea typeface="宋体"/>
                        </a:rPr>
                        <a:t>OracleConnection</a:t>
                      </a:r>
                      <a:r>
                        <a:rPr lang="zh-CN" sz="1800" kern="100" dirty="0">
                          <a:latin typeface="Times New Roman"/>
                          <a:ea typeface="宋体"/>
                        </a:rPr>
                        <a:t>、</a:t>
                      </a:r>
                      <a:r>
                        <a:rPr lang="en-US" sz="1800" kern="100" dirty="0" err="1">
                          <a:latin typeface="Times New Roman"/>
                          <a:ea typeface="宋体"/>
                        </a:rPr>
                        <a:t>OracleCommand</a:t>
                      </a:r>
                      <a:endParaRPr lang="zh-CN" sz="1800" kern="100" dirty="0">
                        <a:latin typeface="Times New Roman"/>
                        <a:ea typeface="宋体"/>
                      </a:endParaRPr>
                    </a:p>
                    <a:p>
                      <a:pPr algn="just">
                        <a:lnSpc>
                          <a:spcPts val="1200"/>
                        </a:lnSpc>
                        <a:spcBef>
                          <a:spcPts val="250"/>
                        </a:spcBef>
                        <a:spcAft>
                          <a:spcPts val="250"/>
                        </a:spcAft>
                      </a:pPr>
                      <a:r>
                        <a:rPr lang="en-US" sz="1800" kern="100" dirty="0" err="1">
                          <a:latin typeface="Times New Roman"/>
                          <a:ea typeface="宋体"/>
                        </a:rPr>
                        <a:t>OracleDataReader</a:t>
                      </a:r>
                      <a:r>
                        <a:rPr lang="zh-CN" sz="1800" kern="100" dirty="0">
                          <a:latin typeface="Times New Roman"/>
                          <a:ea typeface="宋体"/>
                        </a:rPr>
                        <a:t>、</a:t>
                      </a:r>
                      <a:r>
                        <a:rPr lang="en-US" sz="1800" kern="100" dirty="0" err="1">
                          <a:latin typeface="Times New Roman"/>
                          <a:ea typeface="宋体"/>
                        </a:rPr>
                        <a:t>OracleDataAdapter</a:t>
                      </a:r>
                      <a:r>
                        <a:rPr lang="en-US" sz="1800" kern="100" dirty="0">
                          <a:latin typeface="Times New Roman"/>
                          <a:ea typeface="宋体"/>
                        </a:rPr>
                        <a:t> </a:t>
                      </a:r>
                      <a:endParaRPr lang="zh-CN" sz="18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84"/>
            <a:ext cx="7776000" cy="1143000"/>
          </a:xfrm>
        </p:spPr>
        <p:txBody>
          <a:bodyPr>
            <a:normAutofit/>
          </a:bodyPr>
          <a:lstStyle/>
          <a:p>
            <a:r>
              <a:rPr lang="en-US" altLang="en-US" sz="4000" kern="1800" dirty="0" smtClean="0">
                <a:latin typeface="Arial"/>
                <a:ea typeface="黑体"/>
              </a:rPr>
              <a:t>7.1.3  ADO.NET</a:t>
            </a:r>
            <a:r>
              <a:rPr lang="zh-CN" altLang="en-US" sz="4000" kern="1800" dirty="0" smtClean="0">
                <a:latin typeface="Arial"/>
                <a:ea typeface="黑体"/>
              </a:rPr>
              <a:t>概述</a:t>
            </a:r>
            <a:endParaRPr lang="zh-CN" altLang="en-US" sz="4000" b="0" i="0" u="none" strike="noStrike" kern="1800" baseline="0" dirty="0" smtClean="0">
              <a:latin typeface="Arial"/>
              <a:ea typeface="黑体"/>
            </a:endParaRPr>
          </a:p>
        </p:txBody>
      </p:sp>
      <p:sp>
        <p:nvSpPr>
          <p:cNvPr id="3" name="文本占位符 2"/>
          <p:cNvSpPr>
            <a:spLocks noGrp="1"/>
          </p:cNvSpPr>
          <p:nvPr>
            <p:ph type="body" idx="1"/>
          </p:nvPr>
        </p:nvSpPr>
        <p:spPr>
          <a:xfrm>
            <a:off x="457200" y="836713"/>
            <a:ext cx="8229600" cy="3600400"/>
          </a:xfrm>
        </p:spPr>
        <p:txBody>
          <a:bodyPr>
            <a:noAutofit/>
          </a:bodyPr>
          <a:lstStyle/>
          <a:p>
            <a:r>
              <a:rPr lang="en-US" b="1" dirty="0" smtClean="0"/>
              <a:t>1</a:t>
            </a:r>
            <a:r>
              <a:rPr lang="zh-CN" altLang="en-US" b="1" dirty="0" smtClean="0"/>
              <a:t>．</a:t>
            </a:r>
            <a:r>
              <a:rPr lang="en-US" b="1" dirty="0" err="1" smtClean="0"/>
              <a:t>DataProvider</a:t>
            </a:r>
            <a:endParaRPr lang="zh-CN" altLang="en-US" b="1" dirty="0" smtClean="0"/>
          </a:p>
          <a:p>
            <a:r>
              <a:rPr lang="en-US" dirty="0" smtClean="0"/>
              <a:t> .NET Framework</a:t>
            </a:r>
            <a:r>
              <a:rPr lang="zh-CN" altLang="en-US" dirty="0" smtClean="0"/>
              <a:t>数据提供程序有</a:t>
            </a:r>
            <a:r>
              <a:rPr lang="en-US" dirty="0" smtClean="0"/>
              <a:t>4</a:t>
            </a:r>
            <a:r>
              <a:rPr lang="zh-CN" altLang="en-US" dirty="0" smtClean="0"/>
              <a:t>个核心对象。其中，</a:t>
            </a:r>
            <a:r>
              <a:rPr lang="en-US" dirty="0" smtClean="0"/>
              <a:t>Connection</a:t>
            </a:r>
            <a:r>
              <a:rPr lang="zh-CN" altLang="en-US" dirty="0" smtClean="0"/>
              <a:t>对象用于与数据源建立连接；</a:t>
            </a:r>
            <a:r>
              <a:rPr lang="en-US" dirty="0" smtClean="0"/>
              <a:t>Command</a:t>
            </a:r>
            <a:r>
              <a:rPr lang="zh-CN" altLang="en-US" dirty="0" smtClean="0"/>
              <a:t>对象用于对数据源执行指定命令；</a:t>
            </a:r>
            <a:r>
              <a:rPr lang="en-US" dirty="0" err="1" smtClean="0"/>
              <a:t>DataReader</a:t>
            </a:r>
            <a:r>
              <a:rPr lang="zh-CN" altLang="en-US" dirty="0" smtClean="0"/>
              <a:t>对象用于从数据源返回一个向前的只读数据流；</a:t>
            </a:r>
            <a:r>
              <a:rPr lang="en-US" dirty="0" err="1" smtClean="0"/>
              <a:t>DataAdapter</a:t>
            </a:r>
            <a:r>
              <a:rPr lang="zh-CN" altLang="en-US" dirty="0" smtClean="0"/>
              <a:t>（数据适配器）对象用于在数据库和</a:t>
            </a:r>
            <a:r>
              <a:rPr lang="en-US" dirty="0" err="1" smtClean="0"/>
              <a:t>DataSet</a:t>
            </a:r>
            <a:r>
              <a:rPr lang="zh-CN" altLang="en-US" dirty="0" smtClean="0"/>
              <a:t>之间传递数据。</a:t>
            </a:r>
          </a:p>
          <a:p>
            <a:pPr>
              <a:buNone/>
            </a:pPr>
            <a:endParaRPr lang="en-US" b="1" dirty="0" smtClean="0">
              <a:solidFill>
                <a:srgbClr val="FF0000"/>
              </a:solidFill>
            </a:endParaRPr>
          </a:p>
          <a:p>
            <a:pPr>
              <a:buNone/>
            </a:pPr>
            <a:r>
              <a:rPr lang="en-US" b="1" dirty="0" smtClean="0">
                <a:solidFill>
                  <a:srgbClr val="FF0000"/>
                </a:solidFill>
              </a:rPr>
              <a:t> </a:t>
            </a:r>
            <a:endParaRPr lang="zh-CN" altLang="en-US" dirty="0" smtClean="0">
              <a:solidFill>
                <a:srgbClr val="FF0000"/>
              </a:solidFill>
            </a:endParaRPr>
          </a:p>
          <a:p>
            <a:pPr lvl="0"/>
            <a:endParaRPr lang="zh-CN" altLang="en-US" b="0" i="0" u="none" strike="noStrike" baseline="0" dirty="0" smtClean="0">
              <a:latin typeface="Times New Roman"/>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84"/>
            <a:ext cx="7776000" cy="1143000"/>
          </a:xfrm>
        </p:spPr>
        <p:txBody>
          <a:bodyPr>
            <a:normAutofit/>
          </a:bodyPr>
          <a:lstStyle/>
          <a:p>
            <a:r>
              <a:rPr lang="en-US" altLang="en-US" sz="4000" kern="1800" dirty="0" smtClean="0">
                <a:latin typeface="Arial"/>
                <a:ea typeface="黑体"/>
              </a:rPr>
              <a:t>7.1.3  ADO.NET</a:t>
            </a:r>
            <a:r>
              <a:rPr lang="zh-CN" altLang="en-US" sz="4000" kern="1800" dirty="0" smtClean="0">
                <a:latin typeface="Arial"/>
                <a:ea typeface="黑体"/>
              </a:rPr>
              <a:t>概述</a:t>
            </a:r>
            <a:endParaRPr lang="zh-CN" altLang="en-US" sz="4000" b="0" i="0" u="none" strike="noStrike" kern="1800" baseline="0" dirty="0" smtClean="0">
              <a:latin typeface="Arial"/>
              <a:ea typeface="黑体"/>
            </a:endParaRPr>
          </a:p>
        </p:txBody>
      </p:sp>
      <p:sp>
        <p:nvSpPr>
          <p:cNvPr id="3" name="文本占位符 2"/>
          <p:cNvSpPr>
            <a:spLocks noGrp="1"/>
          </p:cNvSpPr>
          <p:nvPr>
            <p:ph type="body" idx="1"/>
          </p:nvPr>
        </p:nvSpPr>
        <p:spPr>
          <a:xfrm>
            <a:off x="457200" y="836713"/>
            <a:ext cx="8229600" cy="3600400"/>
          </a:xfrm>
        </p:spPr>
        <p:txBody>
          <a:bodyPr>
            <a:noAutofit/>
          </a:bodyPr>
          <a:lstStyle/>
          <a:p>
            <a:r>
              <a:rPr lang="en-US" b="1" dirty="0" smtClean="0"/>
              <a:t>2</a:t>
            </a:r>
            <a:r>
              <a:rPr lang="zh-CN" altLang="en-US" b="1" dirty="0" smtClean="0"/>
              <a:t>．</a:t>
            </a:r>
            <a:r>
              <a:rPr lang="en-US" b="1" dirty="0" err="1" smtClean="0"/>
              <a:t>DataSet</a:t>
            </a:r>
            <a:endParaRPr lang="zh-CN" altLang="en-US" b="1" dirty="0" smtClean="0"/>
          </a:p>
          <a:p>
            <a:r>
              <a:rPr lang="zh-CN" altLang="en-US" dirty="0" smtClean="0"/>
              <a:t>可以把</a:t>
            </a:r>
            <a:r>
              <a:rPr lang="en-US" dirty="0" err="1" smtClean="0"/>
              <a:t>DataSet</a:t>
            </a:r>
            <a:r>
              <a:rPr lang="zh-CN" altLang="en-US" dirty="0" smtClean="0"/>
              <a:t>看作内存中的数据库，是不依赖于特定数据库的独立数据集。这里的独立是指即使断开或关闭数据连接，</a:t>
            </a:r>
            <a:r>
              <a:rPr lang="en-US" dirty="0" err="1" smtClean="0"/>
              <a:t>DataSet</a:t>
            </a:r>
            <a:r>
              <a:rPr lang="zh-CN" altLang="en-US" dirty="0" smtClean="0"/>
              <a:t>依然可用。</a:t>
            </a:r>
            <a:endParaRPr lang="en-US" altLang="zh-CN" dirty="0" smtClean="0"/>
          </a:p>
          <a:p>
            <a:r>
              <a:rPr lang="zh-CN" altLang="en-US" dirty="0" smtClean="0"/>
              <a:t>在</a:t>
            </a:r>
            <a:r>
              <a:rPr lang="en-US" dirty="0" smtClean="0"/>
              <a:t>ADO.NET</a:t>
            </a:r>
            <a:r>
              <a:rPr lang="zh-CN" altLang="en-US" dirty="0" smtClean="0"/>
              <a:t>中， </a:t>
            </a:r>
            <a:r>
              <a:rPr lang="en-US" dirty="0" err="1" smtClean="0"/>
              <a:t>DataSet</a:t>
            </a:r>
            <a:r>
              <a:rPr lang="zh-CN" altLang="en-US" dirty="0" smtClean="0"/>
              <a:t>专门用来处理从数据源获得的数据，无论底层的数据是什么，都可以使用相同的方式来操作从不同数据源取得的数据。</a:t>
            </a:r>
            <a:r>
              <a:rPr lang="en-US" dirty="0" err="1" smtClean="0"/>
              <a:t>DataSet</a:t>
            </a:r>
            <a:r>
              <a:rPr lang="zh-CN" altLang="en-US" dirty="0" smtClean="0"/>
              <a:t>内部是用</a:t>
            </a:r>
            <a:r>
              <a:rPr lang="en-US" dirty="0" smtClean="0"/>
              <a:t>XML</a:t>
            </a:r>
            <a:r>
              <a:rPr lang="zh-CN" altLang="en-US" dirty="0" smtClean="0"/>
              <a:t>来描述数据的，</a:t>
            </a:r>
            <a:r>
              <a:rPr lang="en-US" dirty="0" smtClean="0"/>
              <a:t>XML</a:t>
            </a:r>
            <a:r>
              <a:rPr lang="zh-CN" altLang="en-US" dirty="0" smtClean="0"/>
              <a:t>是一种与平台无关、数据无关且能描述复杂数据关系的数据描述语言。</a:t>
            </a:r>
            <a:r>
              <a:rPr lang="en-US" dirty="0" smtClean="0"/>
              <a:t> </a:t>
            </a:r>
            <a:endParaRPr lang="zh-CN" altLang="en-US" dirty="0" smtClean="0"/>
          </a:p>
          <a:p>
            <a:pPr>
              <a:buNone/>
            </a:pPr>
            <a:endParaRPr lang="en-US" b="1" dirty="0" smtClean="0">
              <a:solidFill>
                <a:srgbClr val="FF0000"/>
              </a:solidFill>
            </a:endParaRPr>
          </a:p>
          <a:p>
            <a:pPr>
              <a:buNone/>
            </a:pPr>
            <a:r>
              <a:rPr lang="en-US" b="1" dirty="0" smtClean="0">
                <a:solidFill>
                  <a:srgbClr val="FF0000"/>
                </a:solidFill>
              </a:rPr>
              <a:t> </a:t>
            </a:r>
            <a:endParaRPr lang="zh-CN" altLang="en-US" dirty="0" smtClean="0">
              <a:solidFill>
                <a:srgbClr val="FF0000"/>
              </a:solidFill>
            </a:endParaRPr>
          </a:p>
          <a:p>
            <a:pPr lvl="0"/>
            <a:endParaRPr lang="zh-CN" altLang="en-US" b="0" i="0" u="none" strike="noStrike" baseline="0" dirty="0" smtClean="0">
              <a:latin typeface="Times New Roman"/>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84"/>
            <a:ext cx="7776000" cy="1143000"/>
          </a:xfrm>
        </p:spPr>
        <p:txBody>
          <a:bodyPr>
            <a:normAutofit/>
          </a:bodyPr>
          <a:lstStyle/>
          <a:p>
            <a:r>
              <a:rPr lang="en-US" altLang="en-US" sz="4000" kern="1800" dirty="0" smtClean="0">
                <a:latin typeface="Arial"/>
                <a:ea typeface="黑体"/>
              </a:rPr>
              <a:t>7.1.3  ADO.NET</a:t>
            </a:r>
            <a:r>
              <a:rPr lang="zh-CN" altLang="en-US" sz="4000" kern="1800" dirty="0" smtClean="0">
                <a:latin typeface="Arial"/>
                <a:ea typeface="黑体"/>
              </a:rPr>
              <a:t>概述</a:t>
            </a:r>
            <a:endParaRPr lang="zh-CN" altLang="en-US" sz="4000" b="0" i="0" u="none" strike="noStrike" kern="1800" baseline="0" dirty="0" smtClean="0">
              <a:latin typeface="Arial"/>
              <a:ea typeface="黑体"/>
            </a:endParaRPr>
          </a:p>
        </p:txBody>
      </p:sp>
      <p:sp>
        <p:nvSpPr>
          <p:cNvPr id="3" name="文本占位符 2"/>
          <p:cNvSpPr>
            <a:spLocks noGrp="1"/>
          </p:cNvSpPr>
          <p:nvPr>
            <p:ph type="body" idx="1"/>
          </p:nvPr>
        </p:nvSpPr>
        <p:spPr>
          <a:xfrm>
            <a:off x="457200" y="836713"/>
            <a:ext cx="8229600" cy="3600400"/>
          </a:xfrm>
        </p:spPr>
        <p:txBody>
          <a:bodyPr>
            <a:noAutofit/>
          </a:bodyPr>
          <a:lstStyle/>
          <a:p>
            <a:r>
              <a:rPr lang="en-US" b="1" dirty="0" smtClean="0"/>
              <a:t>2</a:t>
            </a:r>
            <a:r>
              <a:rPr lang="zh-CN" altLang="en-US" b="1" dirty="0" smtClean="0"/>
              <a:t>．</a:t>
            </a:r>
            <a:r>
              <a:rPr lang="en-US" b="1" dirty="0" err="1" smtClean="0"/>
              <a:t>DataSet</a:t>
            </a:r>
            <a:endParaRPr lang="zh-CN" altLang="en-US" b="1" dirty="0" smtClean="0"/>
          </a:p>
          <a:p>
            <a:r>
              <a:rPr lang="en-US" dirty="0" err="1" smtClean="0"/>
              <a:t>DataSet</a:t>
            </a:r>
            <a:r>
              <a:rPr lang="zh-CN" altLang="en-US" dirty="0" smtClean="0"/>
              <a:t>对象包括一个</a:t>
            </a:r>
            <a:r>
              <a:rPr lang="en-US" dirty="0" err="1" smtClean="0"/>
              <a:t>DataTable</a:t>
            </a:r>
            <a:r>
              <a:rPr lang="zh-CN" altLang="en-US" dirty="0" smtClean="0"/>
              <a:t>对象的集合和一个</a:t>
            </a:r>
            <a:r>
              <a:rPr lang="en-US" dirty="0" err="1" smtClean="0"/>
              <a:t>DataRelation</a:t>
            </a:r>
            <a:r>
              <a:rPr lang="zh-CN" altLang="en-US" dirty="0" smtClean="0"/>
              <a:t>对象的集合。其中，每一个</a:t>
            </a:r>
            <a:r>
              <a:rPr lang="en-US" dirty="0" err="1" smtClean="0"/>
              <a:t>DataTable</a:t>
            </a:r>
            <a:r>
              <a:rPr lang="zh-CN" altLang="en-US" dirty="0" smtClean="0"/>
              <a:t>对象又包含一个</a:t>
            </a:r>
            <a:r>
              <a:rPr lang="en-US" dirty="0" err="1" smtClean="0"/>
              <a:t>DataRow</a:t>
            </a:r>
            <a:r>
              <a:rPr lang="zh-CN" altLang="en-US" dirty="0" smtClean="0"/>
              <a:t>对象的集合，每一个</a:t>
            </a:r>
            <a:r>
              <a:rPr lang="en-US" dirty="0" err="1" smtClean="0"/>
              <a:t>DataRow</a:t>
            </a:r>
            <a:r>
              <a:rPr lang="zh-CN" altLang="en-US" dirty="0" smtClean="0"/>
              <a:t>对象用于保存表中的一行数据。而</a:t>
            </a:r>
            <a:r>
              <a:rPr lang="en-US" dirty="0" err="1" smtClean="0"/>
              <a:t>DataRelation</a:t>
            </a:r>
            <a:r>
              <a:rPr lang="zh-CN" altLang="en-US" dirty="0" smtClean="0"/>
              <a:t>对象用来描述不同</a:t>
            </a:r>
            <a:r>
              <a:rPr lang="en-US" dirty="0" err="1" smtClean="0"/>
              <a:t>DataTable</a:t>
            </a:r>
            <a:r>
              <a:rPr lang="zh-CN" altLang="en-US" dirty="0" smtClean="0"/>
              <a:t>对象之间的关系。</a:t>
            </a:r>
            <a:endParaRPr lang="en-US" b="1" dirty="0" smtClean="0">
              <a:solidFill>
                <a:srgbClr val="FF0000"/>
              </a:solidFill>
            </a:endParaRPr>
          </a:p>
          <a:p>
            <a:pPr>
              <a:buNone/>
            </a:pPr>
            <a:r>
              <a:rPr lang="en-US" b="1" dirty="0" smtClean="0">
                <a:solidFill>
                  <a:srgbClr val="FF0000"/>
                </a:solidFill>
              </a:rPr>
              <a:t> </a:t>
            </a:r>
            <a:endParaRPr lang="zh-CN" altLang="en-US" dirty="0" smtClean="0">
              <a:solidFill>
                <a:srgbClr val="FF0000"/>
              </a:solidFill>
            </a:endParaRPr>
          </a:p>
          <a:p>
            <a:pPr lvl="0"/>
            <a:endParaRPr lang="zh-CN" altLang="en-US" b="0" i="0" u="none" strike="noStrike" baseline="0" dirty="0" smtClean="0">
              <a:latin typeface="Times New Roman"/>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25760"/>
            <a:ext cx="7776000" cy="1143000"/>
          </a:xfrm>
        </p:spPr>
        <p:txBody>
          <a:bodyPr>
            <a:normAutofit fontScale="90000"/>
          </a:bodyPr>
          <a:lstStyle/>
          <a:p>
            <a:r>
              <a:rPr lang="en-US" altLang="en-US" sz="3600" kern="1800" dirty="0" smtClean="0">
                <a:latin typeface="Arial"/>
                <a:ea typeface="黑体"/>
              </a:rPr>
              <a:t>7.2  </a:t>
            </a:r>
            <a:r>
              <a:rPr lang="zh-CN" altLang="en-US" sz="3600" kern="1800" dirty="0" smtClean="0">
                <a:latin typeface="Arial"/>
                <a:ea typeface="黑体"/>
              </a:rPr>
              <a:t>使用</a:t>
            </a:r>
            <a:r>
              <a:rPr lang="en-US" altLang="en-US" sz="3600" kern="1800" dirty="0" smtClean="0">
                <a:latin typeface="Arial"/>
                <a:ea typeface="黑体"/>
              </a:rPr>
              <a:t>ADO.NET</a:t>
            </a:r>
            <a:r>
              <a:rPr lang="zh-CN" altLang="en-US" sz="3600" kern="1800" dirty="0" smtClean="0">
                <a:latin typeface="Arial"/>
                <a:ea typeface="黑体"/>
              </a:rPr>
              <a:t>访问数据库</a:t>
            </a:r>
            <a:r>
              <a:rPr lang="zh-CN" altLang="en-US" sz="3200" b="1" u="heavy" dirty="0" smtClean="0"/>
              <a:t/>
            </a:r>
            <a:br>
              <a:rPr lang="zh-CN" altLang="en-US" sz="3200" b="1" u="heavy" dirty="0" smtClean="0"/>
            </a:br>
            <a:endParaRPr lang="zh-CN" altLang="en-US" b="0" i="0" u="none" strike="noStrike" kern="1800" baseline="0" dirty="0" smtClean="0">
              <a:latin typeface="Arial"/>
              <a:ea typeface="黑体"/>
            </a:endParaRPr>
          </a:p>
        </p:txBody>
      </p:sp>
      <p:sp>
        <p:nvSpPr>
          <p:cNvPr id="3" name="文本占位符 2"/>
          <p:cNvSpPr>
            <a:spLocks noGrp="1"/>
          </p:cNvSpPr>
          <p:nvPr>
            <p:ph type="body" idx="1"/>
          </p:nvPr>
        </p:nvSpPr>
        <p:spPr>
          <a:xfrm>
            <a:off x="457200" y="836712"/>
            <a:ext cx="8229600" cy="4525963"/>
          </a:xfrm>
        </p:spPr>
        <p:txBody>
          <a:bodyPr>
            <a:noAutofit/>
          </a:bodyPr>
          <a:lstStyle/>
          <a:p>
            <a:r>
              <a:rPr lang="zh-CN" altLang="en-US" dirty="0" smtClean="0"/>
              <a:t>通常，应用程序访问数据库的一般过程为：（</a:t>
            </a:r>
            <a:r>
              <a:rPr lang="en-US" dirty="0" smtClean="0"/>
              <a:t>1</a:t>
            </a:r>
            <a:r>
              <a:rPr lang="zh-CN" altLang="en-US" dirty="0" smtClean="0"/>
              <a:t>）连接数据库；（</a:t>
            </a:r>
            <a:r>
              <a:rPr lang="en-US" dirty="0" smtClean="0"/>
              <a:t>2</a:t>
            </a:r>
            <a:r>
              <a:rPr lang="zh-CN" altLang="en-US" dirty="0" smtClean="0"/>
              <a:t>）发出</a:t>
            </a:r>
            <a:r>
              <a:rPr lang="en-US" dirty="0" smtClean="0"/>
              <a:t>SQL</a:t>
            </a:r>
            <a:r>
              <a:rPr lang="zh-CN" altLang="en-US" dirty="0" smtClean="0"/>
              <a:t>语句，告诉数据库进行什么样的工作；（</a:t>
            </a:r>
            <a:r>
              <a:rPr lang="en-US" dirty="0" smtClean="0"/>
              <a:t>3</a:t>
            </a:r>
            <a:r>
              <a:rPr lang="zh-CN" altLang="en-US" dirty="0" smtClean="0"/>
              <a:t>）由数据库返回所需的数据记录。</a:t>
            </a:r>
          </a:p>
          <a:p>
            <a:r>
              <a:rPr lang="zh-CN" altLang="en-US" dirty="0" smtClean="0"/>
              <a:t>上述访问数据库的</a:t>
            </a:r>
            <a:r>
              <a:rPr lang="en-US" dirty="0" smtClean="0"/>
              <a:t>3</a:t>
            </a:r>
            <a:r>
              <a:rPr lang="zh-CN" altLang="en-US" dirty="0" smtClean="0"/>
              <a:t>个步骤分别由</a:t>
            </a:r>
            <a:r>
              <a:rPr lang="en-US" dirty="0" smtClean="0"/>
              <a:t>3</a:t>
            </a:r>
            <a:r>
              <a:rPr lang="zh-CN" altLang="en-US" dirty="0" smtClean="0"/>
              <a:t>个对象来完成：</a:t>
            </a:r>
            <a:r>
              <a:rPr lang="en-US" dirty="0" smtClean="0"/>
              <a:t>Connection</a:t>
            </a:r>
            <a:r>
              <a:rPr lang="zh-CN" altLang="en-US" dirty="0" smtClean="0"/>
              <a:t>对象负责连接数据库；</a:t>
            </a:r>
            <a:r>
              <a:rPr lang="en-US" dirty="0" smtClean="0"/>
              <a:t>Command</a:t>
            </a:r>
            <a:r>
              <a:rPr lang="zh-CN" altLang="en-US" dirty="0" smtClean="0"/>
              <a:t>对象负责对数据执行命令；</a:t>
            </a:r>
            <a:r>
              <a:rPr lang="en-US" dirty="0" err="1" smtClean="0"/>
              <a:t>DataSet</a:t>
            </a:r>
            <a:r>
              <a:rPr lang="zh-CN" altLang="en-US" dirty="0" smtClean="0"/>
              <a:t>对象用来保存所查询到的数据记录。</a:t>
            </a:r>
            <a:endParaRPr lang="zh-CN" altLang="en-US" b="1" dirty="0" smtClean="0"/>
          </a:p>
          <a:p>
            <a:endParaRPr lang="zh-CN" altLang="en-US" dirty="0" smtClean="0"/>
          </a:p>
          <a:p>
            <a:endParaRPr lang="zh-CN" altLang="en-US" b="0" i="0" u="none" strike="noStrike" baseline="0" dirty="0" smtClean="0">
              <a:latin typeface="Times New Roman"/>
            </a:endParaRPr>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kern="1800" dirty="0" smtClean="0">
                <a:latin typeface="Arial"/>
                <a:ea typeface="黑体"/>
              </a:rPr>
              <a:t>第</a:t>
            </a:r>
            <a:r>
              <a:rPr lang="en-US" altLang="zh-CN" kern="1800" dirty="0" smtClean="0">
                <a:latin typeface="Arial"/>
                <a:ea typeface="黑体"/>
              </a:rPr>
              <a:t>7</a:t>
            </a:r>
            <a:r>
              <a:rPr lang="zh-CN" altLang="en-US" kern="1800" dirty="0" smtClean="0">
                <a:latin typeface="Arial"/>
                <a:ea typeface="黑体"/>
              </a:rPr>
              <a:t>章 数据库访问</a:t>
            </a:r>
          </a:p>
        </p:txBody>
      </p:sp>
      <p:sp>
        <p:nvSpPr>
          <p:cNvPr id="3" name="文本占位符 2"/>
          <p:cNvSpPr>
            <a:spLocks noGrp="1"/>
          </p:cNvSpPr>
          <p:nvPr>
            <p:ph type="body" idx="1"/>
          </p:nvPr>
        </p:nvSpPr>
        <p:spPr/>
        <p:txBody>
          <a:bodyPr>
            <a:normAutofit/>
          </a:bodyPr>
          <a:lstStyle/>
          <a:p>
            <a:r>
              <a:rPr lang="zh-CN" altLang="en-US" dirty="0" smtClean="0"/>
              <a:t>随着数据库产品和技术的发展，数据库访问技术也从</a:t>
            </a:r>
            <a:r>
              <a:rPr lang="en-US" altLang="zh-CN" dirty="0" smtClean="0"/>
              <a:t>ODBC</a:t>
            </a:r>
            <a:r>
              <a:rPr lang="zh-CN" altLang="en-US" dirty="0" smtClean="0"/>
              <a:t>、</a:t>
            </a:r>
            <a:r>
              <a:rPr lang="en-US" altLang="zh-CN" dirty="0" smtClean="0"/>
              <a:t>DAO</a:t>
            </a:r>
            <a:r>
              <a:rPr lang="zh-CN" altLang="en-US" dirty="0" smtClean="0"/>
              <a:t>、</a:t>
            </a:r>
            <a:r>
              <a:rPr lang="en-US" altLang="zh-CN" dirty="0" smtClean="0"/>
              <a:t>RDO</a:t>
            </a:r>
            <a:r>
              <a:rPr lang="zh-CN" altLang="en-US" dirty="0" smtClean="0"/>
              <a:t>、</a:t>
            </a:r>
            <a:r>
              <a:rPr lang="en-US" altLang="zh-CN" dirty="0" smtClean="0"/>
              <a:t>OLE DB</a:t>
            </a:r>
            <a:r>
              <a:rPr lang="zh-CN" altLang="en-US" dirty="0" smtClean="0"/>
              <a:t>、</a:t>
            </a:r>
            <a:r>
              <a:rPr lang="en-US" altLang="zh-CN" dirty="0" smtClean="0"/>
              <a:t>ADO </a:t>
            </a:r>
            <a:r>
              <a:rPr lang="zh-CN" altLang="en-US" dirty="0" smtClean="0"/>
              <a:t>和 </a:t>
            </a:r>
            <a:r>
              <a:rPr lang="en-US" altLang="zh-CN" dirty="0" smtClean="0"/>
              <a:t>RDS</a:t>
            </a:r>
            <a:r>
              <a:rPr lang="zh-CN" altLang="en-US" dirty="0" smtClean="0"/>
              <a:t>发展到今天的</a:t>
            </a:r>
            <a:r>
              <a:rPr lang="en-US" altLang="zh-CN" dirty="0" smtClean="0"/>
              <a:t>ADO.NET</a:t>
            </a:r>
            <a:r>
              <a:rPr lang="zh-CN" altLang="en-US" dirty="0" smtClean="0"/>
              <a:t>。</a:t>
            </a:r>
            <a:endParaRPr lang="zh-CN" altLang="en-US" dirty="0"/>
          </a:p>
        </p:txBody>
      </p:sp>
    </p:spTree>
    <p:extLst>
      <p:ext uri="{BB962C8B-B14F-4D97-AF65-F5344CB8AC3E}">
        <p14:creationId xmlns:p14="http://schemas.microsoft.com/office/powerpoint/2010/main" val="16524786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25760"/>
            <a:ext cx="7776000" cy="1143000"/>
          </a:xfrm>
        </p:spPr>
        <p:txBody>
          <a:bodyPr>
            <a:normAutofit fontScale="90000"/>
          </a:bodyPr>
          <a:lstStyle/>
          <a:p>
            <a:r>
              <a:rPr lang="en-US" altLang="en-US" sz="3600" kern="1800" dirty="0" smtClean="0">
                <a:latin typeface="Arial"/>
                <a:ea typeface="黑体"/>
              </a:rPr>
              <a:t>7.2  </a:t>
            </a:r>
            <a:r>
              <a:rPr lang="zh-CN" altLang="en-US" sz="3600" kern="1800" dirty="0" smtClean="0">
                <a:latin typeface="Arial"/>
                <a:ea typeface="黑体"/>
              </a:rPr>
              <a:t>使用</a:t>
            </a:r>
            <a:r>
              <a:rPr lang="en-US" altLang="en-US" sz="3600" kern="1800" dirty="0" smtClean="0">
                <a:latin typeface="Arial"/>
                <a:ea typeface="黑体"/>
              </a:rPr>
              <a:t>ADO.NET</a:t>
            </a:r>
            <a:r>
              <a:rPr lang="zh-CN" altLang="en-US" sz="3600" kern="1800" dirty="0" smtClean="0">
                <a:latin typeface="Arial"/>
                <a:ea typeface="黑体"/>
              </a:rPr>
              <a:t>访问数据库</a:t>
            </a:r>
            <a:r>
              <a:rPr lang="zh-CN" altLang="en-US" sz="3200" b="1" u="heavy" dirty="0" smtClean="0"/>
              <a:t/>
            </a:r>
            <a:br>
              <a:rPr lang="zh-CN" altLang="en-US" sz="3200" b="1" u="heavy" dirty="0" smtClean="0"/>
            </a:br>
            <a:endParaRPr lang="zh-CN" altLang="en-US" b="0" i="0" u="none" strike="noStrike" kern="1800" baseline="0" dirty="0" smtClean="0">
              <a:latin typeface="Arial"/>
              <a:ea typeface="黑体"/>
            </a:endParaRPr>
          </a:p>
        </p:txBody>
      </p:sp>
      <p:sp>
        <p:nvSpPr>
          <p:cNvPr id="3" name="文本占位符 2"/>
          <p:cNvSpPr>
            <a:spLocks noGrp="1"/>
          </p:cNvSpPr>
          <p:nvPr>
            <p:ph type="body" idx="1"/>
          </p:nvPr>
        </p:nvSpPr>
        <p:spPr>
          <a:xfrm>
            <a:off x="457200" y="836712"/>
            <a:ext cx="8229600" cy="4525963"/>
          </a:xfrm>
        </p:spPr>
        <p:txBody>
          <a:bodyPr>
            <a:noAutofit/>
          </a:bodyPr>
          <a:lstStyle/>
          <a:p>
            <a:endParaRPr lang="zh-CN" altLang="en-US" dirty="0" smtClean="0"/>
          </a:p>
          <a:p>
            <a:endParaRPr lang="zh-CN" altLang="en-US" b="0" i="0" u="none" strike="noStrike" baseline="0" dirty="0" smtClean="0">
              <a:latin typeface="Times New Roman"/>
            </a:endParaRPr>
          </a:p>
        </p:txBody>
      </p:sp>
      <p:pic>
        <p:nvPicPr>
          <p:cNvPr id="69634" name="Picture 2" descr="adopro"/>
          <p:cNvPicPr>
            <a:picLocks noChangeAspect="1" noChangeArrowheads="1"/>
          </p:cNvPicPr>
          <p:nvPr/>
        </p:nvPicPr>
        <p:blipFill>
          <a:blip r:embed="rId2"/>
          <a:srcRect/>
          <a:stretch>
            <a:fillRect/>
          </a:stretch>
        </p:blipFill>
        <p:spPr bwMode="auto">
          <a:xfrm>
            <a:off x="971600" y="1196752"/>
            <a:ext cx="6552728" cy="4561017"/>
          </a:xfrm>
          <a:prstGeom prst="rect">
            <a:avLst/>
          </a:prstGeom>
          <a:noFill/>
          <a:ln w="9525">
            <a:noFill/>
            <a:miter lim="800000"/>
            <a:headEnd/>
            <a:tailEnd/>
          </a:ln>
        </p:spPr>
      </p:pic>
      <p:sp>
        <p:nvSpPr>
          <p:cNvPr id="5" name="TextBox 4"/>
          <p:cNvSpPr txBox="1"/>
          <p:nvPr/>
        </p:nvSpPr>
        <p:spPr>
          <a:xfrm>
            <a:off x="1979712" y="6021288"/>
            <a:ext cx="3960440" cy="369332"/>
          </a:xfrm>
          <a:prstGeom prst="rect">
            <a:avLst/>
          </a:prstGeom>
          <a:noFill/>
        </p:spPr>
        <p:txBody>
          <a:bodyPr wrap="square" rtlCol="0">
            <a:spAutoFit/>
          </a:bodyPr>
          <a:lstStyle/>
          <a:p>
            <a:r>
              <a:rPr lang="zh-CN" altLang="en-US" dirty="0" smtClean="0"/>
              <a:t>图</a:t>
            </a:r>
            <a:r>
              <a:rPr lang="en-US" dirty="0" smtClean="0"/>
              <a:t>7-14   ADO.NET</a:t>
            </a:r>
            <a:r>
              <a:rPr lang="zh-CN" altLang="en-US" dirty="0" smtClean="0"/>
              <a:t>操作数据库的流程</a:t>
            </a:r>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0" y="764704"/>
            <a:ext cx="8229600" cy="5256584"/>
          </a:xfrm>
        </p:spPr>
        <p:txBody>
          <a:bodyPr>
            <a:noAutofit/>
          </a:bodyPr>
          <a:lstStyle/>
          <a:p>
            <a:r>
              <a:rPr lang="zh-CN" altLang="en-US" sz="2000" dirty="0" smtClean="0"/>
              <a:t>要创建与数据库的连接，需要使用</a:t>
            </a:r>
            <a:r>
              <a:rPr lang="en-US" sz="2000" dirty="0" smtClean="0"/>
              <a:t>Connection</a:t>
            </a:r>
            <a:r>
              <a:rPr lang="zh-CN" altLang="en-US" sz="2000" dirty="0" smtClean="0"/>
              <a:t>对象。</a:t>
            </a:r>
            <a:r>
              <a:rPr lang="en-US" sz="2000" dirty="0" smtClean="0"/>
              <a:t>Connection</a:t>
            </a:r>
            <a:r>
              <a:rPr lang="zh-CN" altLang="en-US" sz="2000" dirty="0" smtClean="0"/>
              <a:t>对象的一些属性描述了数据源和用户身份验证的信息，还提供了与数据源连接与断开的方法， </a:t>
            </a:r>
            <a:r>
              <a:rPr lang="en-US" sz="2000" dirty="0" err="1" smtClean="0"/>
              <a:t>SqlConnection</a:t>
            </a:r>
            <a:r>
              <a:rPr lang="zh-CN" altLang="en-US" sz="2000" dirty="0" smtClean="0"/>
              <a:t>对象常用的属性和方法如表</a:t>
            </a:r>
            <a:r>
              <a:rPr lang="en-US" sz="2000" dirty="0" smtClean="0"/>
              <a:t>7-4</a:t>
            </a:r>
            <a:r>
              <a:rPr lang="zh-CN" altLang="en-US" sz="2000" dirty="0" smtClean="0"/>
              <a:t>所示。</a:t>
            </a:r>
            <a:endParaRPr lang="en-US" altLang="zh-CN" sz="2000" dirty="0" smtClean="0"/>
          </a:p>
          <a:p>
            <a:pPr algn="ctr">
              <a:buNone/>
            </a:pPr>
            <a:r>
              <a:rPr lang="zh-CN" altLang="en-US" sz="2000" dirty="0" smtClean="0"/>
              <a:t>表</a:t>
            </a:r>
            <a:r>
              <a:rPr lang="en-US" sz="2000" dirty="0" smtClean="0"/>
              <a:t>7-4 </a:t>
            </a:r>
            <a:r>
              <a:rPr lang="en-US" sz="2000" dirty="0" err="1" smtClean="0"/>
              <a:t>SqlConnection</a:t>
            </a:r>
            <a:r>
              <a:rPr lang="zh-CN" altLang="en-US" sz="2000" dirty="0" smtClean="0"/>
              <a:t>对象常用的属性和方法</a:t>
            </a:r>
          </a:p>
          <a:p>
            <a:endParaRPr lang="zh-CN" altLang="en-US" sz="2000" dirty="0" smtClean="0"/>
          </a:p>
          <a:p>
            <a:endParaRPr lang="zh-CN" altLang="en-US" dirty="0"/>
          </a:p>
        </p:txBody>
      </p:sp>
      <p:sp>
        <p:nvSpPr>
          <p:cNvPr id="5" name="标题 1"/>
          <p:cNvSpPr txBox="1">
            <a:spLocks/>
          </p:cNvSpPr>
          <p:nvPr/>
        </p:nvSpPr>
        <p:spPr>
          <a:xfrm>
            <a:off x="457200" y="197768"/>
            <a:ext cx="7776000" cy="1143000"/>
          </a:xfrm>
          <a:prstGeom prst="rect">
            <a:avLst/>
          </a:prstGeom>
        </p:spPr>
        <p:txBody>
          <a:bodyPr vert="horz" rtlCol="0" anchor="ctr">
            <a:normAutofit fontScale="97500"/>
            <a:scene3d>
              <a:camera prst="orthographicFront"/>
              <a:lightRig rig="soft" dir="t"/>
            </a:scene3d>
            <a:sp3d prstMaterial="matte">
              <a:bevelT w="12700" h="12700"/>
            </a:sp3d>
          </a:bodyPr>
          <a:lstStyle/>
          <a:p>
            <a:pPr>
              <a:spcBef>
                <a:spcPct val="0"/>
              </a:spcBef>
              <a:defRPr/>
            </a:pPr>
            <a:r>
              <a:rPr lang="en-US" altLang="en-US" sz="33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7.2.1  </a:t>
            </a:r>
            <a:r>
              <a:rPr lang="en-US" altLang="en-US" sz="3300" kern="1800" spc="50" dirty="0" err="1"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SqlConnection</a:t>
            </a:r>
            <a:r>
              <a:rPr lang="zh-CN" altLang="en-US" sz="33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对象</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4400" b="0" i="0" u="none" strike="noStrike" kern="1800" cap="none" spc="50" normalizeH="0" baseline="0" noProof="0" dirty="0" smtClean="0">
              <a:ln w="12700">
                <a:noFill/>
                <a:prstDash val="solid"/>
              </a:ln>
              <a:solidFill>
                <a:schemeClr val="accent4"/>
              </a:solidFill>
              <a:effectLst>
                <a:outerShdw blurRad="38100" dist="20320" dir="2700000" algn="tl" rotWithShape="0">
                  <a:srgbClr val="000000">
                    <a:alpha val="70000"/>
                  </a:srgbClr>
                </a:outerShdw>
              </a:effectLst>
              <a:uLnTx/>
              <a:uFillTx/>
              <a:latin typeface="Arial"/>
              <a:ea typeface="黑体"/>
              <a:cs typeface="+mj-cs"/>
            </a:endParaRPr>
          </a:p>
        </p:txBody>
      </p:sp>
      <p:graphicFrame>
        <p:nvGraphicFramePr>
          <p:cNvPr id="6" name="表格 5"/>
          <p:cNvGraphicFramePr>
            <a:graphicFrameLocks noGrp="1"/>
          </p:cNvGraphicFramePr>
          <p:nvPr/>
        </p:nvGraphicFramePr>
        <p:xfrm>
          <a:off x="971600" y="3140968"/>
          <a:ext cx="7704856" cy="3302000"/>
        </p:xfrm>
        <a:graphic>
          <a:graphicData uri="http://schemas.openxmlformats.org/drawingml/2006/table">
            <a:tbl>
              <a:tblPr/>
              <a:tblGrid>
                <a:gridCol w="2160240"/>
                <a:gridCol w="5544616"/>
              </a:tblGrid>
              <a:tr h="383082">
                <a:tc>
                  <a:txBody>
                    <a:bodyPr/>
                    <a:lstStyle/>
                    <a:p>
                      <a:pPr algn="ctr">
                        <a:lnSpc>
                          <a:spcPts val="1400"/>
                        </a:lnSpc>
                        <a:spcBef>
                          <a:spcPts val="300"/>
                        </a:spcBef>
                        <a:spcAft>
                          <a:spcPts val="300"/>
                        </a:spcAft>
                      </a:pPr>
                      <a:endParaRPr lang="en-US" altLang="zh-CN" sz="1800" kern="100" dirty="0" smtClean="0">
                        <a:latin typeface="Arial"/>
                        <a:ea typeface="黑体"/>
                      </a:endParaRPr>
                    </a:p>
                    <a:p>
                      <a:pPr algn="ctr">
                        <a:lnSpc>
                          <a:spcPts val="1400"/>
                        </a:lnSpc>
                        <a:spcBef>
                          <a:spcPts val="300"/>
                        </a:spcBef>
                        <a:spcAft>
                          <a:spcPts val="300"/>
                        </a:spcAft>
                      </a:pPr>
                      <a:r>
                        <a:rPr lang="zh-CN" sz="1800" kern="100" dirty="0" smtClean="0">
                          <a:latin typeface="Arial"/>
                          <a:ea typeface="黑体"/>
                        </a:rPr>
                        <a:t>属性 </a:t>
                      </a:r>
                      <a:endParaRPr lang="zh-CN" sz="1800" kern="100" dirty="0">
                        <a:latin typeface="Arial"/>
                        <a:ea typeface="黑体"/>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300"/>
                        </a:spcBef>
                        <a:spcAft>
                          <a:spcPts val="300"/>
                        </a:spcAft>
                      </a:pPr>
                      <a:endParaRPr lang="en-US" altLang="zh-CN" sz="1800" kern="100" dirty="0" smtClean="0">
                        <a:latin typeface="Arial"/>
                        <a:ea typeface="黑体"/>
                      </a:endParaRPr>
                    </a:p>
                    <a:p>
                      <a:pPr algn="ctr">
                        <a:lnSpc>
                          <a:spcPts val="1400"/>
                        </a:lnSpc>
                        <a:spcBef>
                          <a:spcPts val="300"/>
                        </a:spcBef>
                        <a:spcAft>
                          <a:spcPts val="300"/>
                        </a:spcAft>
                      </a:pPr>
                      <a:r>
                        <a:rPr lang="zh-CN" sz="1800" kern="100" dirty="0" smtClean="0">
                          <a:latin typeface="Arial"/>
                          <a:ea typeface="黑体"/>
                        </a:rPr>
                        <a:t>描述</a:t>
                      </a:r>
                      <a:endParaRPr lang="zh-CN" sz="1800" kern="100" dirty="0">
                        <a:latin typeface="Arial"/>
                        <a:ea typeface="黑体"/>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357">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err="1" smtClean="0">
                          <a:latin typeface="Times New Roman"/>
                          <a:ea typeface="宋体"/>
                        </a:rPr>
                        <a:t>ConnectionString</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获取</a:t>
                      </a:r>
                      <a:r>
                        <a:rPr lang="zh-CN" sz="1800" kern="100" dirty="0">
                          <a:latin typeface="Times New Roman"/>
                          <a:ea typeface="宋体"/>
                        </a:rPr>
                        <a:t>或设置用于打开数据库的字符串</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357">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err="1" smtClean="0">
                          <a:latin typeface="Times New Roman"/>
                          <a:ea typeface="宋体"/>
                        </a:rPr>
                        <a:t>ConnectionTimeout</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获取</a:t>
                      </a:r>
                      <a:r>
                        <a:rPr lang="zh-CN" sz="1800" kern="100" dirty="0">
                          <a:latin typeface="Times New Roman"/>
                          <a:ea typeface="宋体"/>
                        </a:rPr>
                        <a:t>在尝试建立连接时终止尝试并生成错误之前所等待的时间</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357">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err="1" smtClean="0">
                          <a:latin typeface="Times New Roman"/>
                          <a:ea typeface="宋体"/>
                        </a:rPr>
                        <a:t>DataSource</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获取</a:t>
                      </a:r>
                      <a:r>
                        <a:rPr lang="zh-CN" sz="1800" kern="100" dirty="0">
                          <a:latin typeface="Times New Roman"/>
                          <a:ea typeface="宋体"/>
                        </a:rPr>
                        <a:t>要连接的数据库实例的名称</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357">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smtClean="0">
                          <a:latin typeface="Times New Roman"/>
                          <a:ea typeface="宋体"/>
                        </a:rPr>
                        <a:t>State</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获取</a:t>
                      </a:r>
                      <a:r>
                        <a:rPr lang="zh-CN" sz="1800" kern="100" dirty="0">
                          <a:latin typeface="Times New Roman"/>
                          <a:ea typeface="宋体"/>
                        </a:rPr>
                        <a:t>连接的当前状态</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3082">
                <a:tc>
                  <a:txBody>
                    <a:bodyPr/>
                    <a:lstStyle/>
                    <a:p>
                      <a:pPr algn="ctr">
                        <a:lnSpc>
                          <a:spcPts val="1400"/>
                        </a:lnSpc>
                        <a:spcBef>
                          <a:spcPts val="300"/>
                        </a:spcBef>
                        <a:spcAft>
                          <a:spcPts val="300"/>
                        </a:spcAft>
                      </a:pPr>
                      <a:endParaRPr lang="en-US" altLang="zh-CN" sz="1800" kern="100" dirty="0" smtClean="0">
                        <a:latin typeface="Arial"/>
                        <a:ea typeface="黑体"/>
                      </a:endParaRPr>
                    </a:p>
                    <a:p>
                      <a:pPr algn="ctr">
                        <a:lnSpc>
                          <a:spcPts val="1400"/>
                        </a:lnSpc>
                        <a:spcBef>
                          <a:spcPts val="300"/>
                        </a:spcBef>
                        <a:spcAft>
                          <a:spcPts val="300"/>
                        </a:spcAft>
                      </a:pPr>
                      <a:r>
                        <a:rPr lang="zh-CN" sz="1800" kern="100" dirty="0" smtClean="0">
                          <a:latin typeface="Arial"/>
                          <a:ea typeface="黑体"/>
                        </a:rPr>
                        <a:t>方法</a:t>
                      </a:r>
                      <a:endParaRPr lang="zh-CN" sz="1800" kern="100" dirty="0">
                        <a:latin typeface="Arial"/>
                        <a:ea typeface="黑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300"/>
                        </a:spcBef>
                        <a:spcAft>
                          <a:spcPts val="300"/>
                        </a:spcAft>
                      </a:pPr>
                      <a:endParaRPr lang="en-US" altLang="zh-CN" sz="1800" kern="100" dirty="0" smtClean="0">
                        <a:latin typeface="Arial"/>
                        <a:ea typeface="黑体"/>
                      </a:endParaRPr>
                    </a:p>
                    <a:p>
                      <a:pPr algn="ctr">
                        <a:lnSpc>
                          <a:spcPts val="1400"/>
                        </a:lnSpc>
                        <a:spcBef>
                          <a:spcPts val="300"/>
                        </a:spcBef>
                        <a:spcAft>
                          <a:spcPts val="300"/>
                        </a:spcAft>
                      </a:pPr>
                      <a:r>
                        <a:rPr lang="zh-CN" sz="1800" kern="100" dirty="0" smtClean="0">
                          <a:latin typeface="Arial"/>
                          <a:ea typeface="黑体"/>
                        </a:rPr>
                        <a:t>描述</a:t>
                      </a:r>
                      <a:endParaRPr lang="zh-CN" sz="1800" kern="100" dirty="0">
                        <a:latin typeface="Arial"/>
                        <a:ea typeface="黑体"/>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357">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smtClean="0">
                          <a:latin typeface="Times New Roman"/>
                          <a:ea typeface="宋体"/>
                        </a:rPr>
                        <a:t>Open</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用</a:t>
                      </a:r>
                      <a:r>
                        <a:rPr lang="zh-CN" sz="1800" kern="100" dirty="0">
                          <a:latin typeface="Times New Roman"/>
                          <a:ea typeface="宋体"/>
                        </a:rPr>
                        <a:t>连接字符串指定的属性打开数据库连接</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357">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smtClean="0">
                          <a:latin typeface="Times New Roman"/>
                          <a:ea typeface="宋体"/>
                        </a:rPr>
                        <a:t>Close</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关闭</a:t>
                      </a:r>
                      <a:r>
                        <a:rPr lang="zh-CN" sz="1800" kern="100" dirty="0">
                          <a:latin typeface="Times New Roman"/>
                          <a:ea typeface="宋体"/>
                        </a:rPr>
                        <a:t>与数据库连接</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0" y="764704"/>
            <a:ext cx="8229600" cy="5256584"/>
          </a:xfrm>
        </p:spPr>
        <p:txBody>
          <a:bodyPr>
            <a:noAutofit/>
          </a:bodyPr>
          <a:lstStyle/>
          <a:p>
            <a:r>
              <a:rPr lang="zh-CN" altLang="en-US" sz="2000" dirty="0" smtClean="0"/>
              <a:t>连接数据库的步骤：</a:t>
            </a:r>
          </a:p>
          <a:p>
            <a:r>
              <a:rPr lang="zh-CN" altLang="en-US" sz="2000" dirty="0" smtClean="0"/>
              <a:t>（</a:t>
            </a:r>
            <a:r>
              <a:rPr lang="en-US" sz="2000" dirty="0" smtClean="0"/>
              <a:t>1</a:t>
            </a:r>
            <a:r>
              <a:rPr lang="zh-CN" altLang="en-US" sz="2000" dirty="0" smtClean="0"/>
              <a:t>）定义连接字符串；</a:t>
            </a:r>
          </a:p>
          <a:p>
            <a:r>
              <a:rPr lang="zh-CN" altLang="en-US" sz="2000" dirty="0" smtClean="0"/>
              <a:t>（</a:t>
            </a:r>
            <a:r>
              <a:rPr lang="en-US" sz="2000" dirty="0" smtClean="0"/>
              <a:t>2</a:t>
            </a:r>
            <a:r>
              <a:rPr lang="zh-CN" altLang="en-US" sz="2000" dirty="0" smtClean="0"/>
              <a:t>）创建</a:t>
            </a:r>
            <a:r>
              <a:rPr lang="en-US" sz="2000" dirty="0" smtClean="0"/>
              <a:t>Connection</a:t>
            </a:r>
            <a:r>
              <a:rPr lang="zh-CN" altLang="en-US" sz="2000" dirty="0" smtClean="0"/>
              <a:t>对象；</a:t>
            </a:r>
          </a:p>
          <a:p>
            <a:r>
              <a:rPr lang="zh-CN" altLang="en-US" sz="2000" dirty="0" smtClean="0"/>
              <a:t>（</a:t>
            </a:r>
            <a:r>
              <a:rPr lang="en-US" sz="2000" dirty="0" smtClean="0"/>
              <a:t>3</a:t>
            </a:r>
            <a:r>
              <a:rPr lang="zh-CN" altLang="en-US" sz="2000" dirty="0" smtClean="0"/>
              <a:t>）打开与数据库的连接。</a:t>
            </a:r>
          </a:p>
          <a:p>
            <a:r>
              <a:rPr lang="en-US" sz="2000" b="1" dirty="0" smtClean="0"/>
              <a:t>1. </a:t>
            </a:r>
            <a:r>
              <a:rPr lang="zh-CN" altLang="en-US" sz="2000" b="1" dirty="0" smtClean="0"/>
              <a:t>定义连接字符串</a:t>
            </a:r>
          </a:p>
          <a:p>
            <a:r>
              <a:rPr lang="zh-CN" altLang="en-US" sz="2000" dirty="0" smtClean="0"/>
              <a:t>连接字符串是用分号隔开的多项信息，对于不同的数据库和</a:t>
            </a:r>
            <a:r>
              <a:rPr lang="en-US" sz="2000" dirty="0" smtClean="0"/>
              <a:t>.NET</a:t>
            </a:r>
            <a:r>
              <a:rPr lang="zh-CN" altLang="en-US" sz="2000" dirty="0" smtClean="0"/>
              <a:t>框架提供程序，连接字符串的内容也不同。</a:t>
            </a:r>
          </a:p>
          <a:p>
            <a:pPr algn="ctr">
              <a:buNone/>
            </a:pPr>
            <a:endParaRPr lang="zh-CN" altLang="en-US" sz="2000" dirty="0" smtClean="0"/>
          </a:p>
          <a:p>
            <a:endParaRPr lang="zh-CN" altLang="en-US" sz="2000" dirty="0" smtClean="0"/>
          </a:p>
          <a:p>
            <a:endParaRPr lang="zh-CN" altLang="en-US" dirty="0"/>
          </a:p>
        </p:txBody>
      </p:sp>
      <p:sp>
        <p:nvSpPr>
          <p:cNvPr id="5" name="标题 1"/>
          <p:cNvSpPr txBox="1">
            <a:spLocks/>
          </p:cNvSpPr>
          <p:nvPr/>
        </p:nvSpPr>
        <p:spPr>
          <a:xfrm>
            <a:off x="457200" y="197768"/>
            <a:ext cx="7776000" cy="1143000"/>
          </a:xfrm>
          <a:prstGeom prst="rect">
            <a:avLst/>
          </a:prstGeom>
        </p:spPr>
        <p:txBody>
          <a:bodyPr vert="horz" rtlCol="0" anchor="ctr">
            <a:normAutofit fontScale="97500"/>
            <a:scene3d>
              <a:camera prst="orthographicFront"/>
              <a:lightRig rig="soft" dir="t"/>
            </a:scene3d>
            <a:sp3d prstMaterial="matte">
              <a:bevelT w="12700" h="12700"/>
            </a:sp3d>
          </a:bodyPr>
          <a:lstStyle/>
          <a:p>
            <a:pPr>
              <a:spcBef>
                <a:spcPct val="0"/>
              </a:spcBef>
              <a:defRPr/>
            </a:pPr>
            <a:r>
              <a:rPr lang="en-US" altLang="en-US" sz="33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7.2.1  </a:t>
            </a:r>
            <a:r>
              <a:rPr lang="en-US" altLang="en-US" sz="3300" kern="1800" spc="50" dirty="0" err="1"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SqlConnection</a:t>
            </a:r>
            <a:r>
              <a:rPr lang="zh-CN" altLang="en-US" sz="33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对象</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4400" b="0" i="0" u="none" strike="noStrike" kern="1800" cap="none" spc="50" normalizeH="0" baseline="0" noProof="0" dirty="0" smtClean="0">
              <a:ln w="12700">
                <a:noFill/>
                <a:prstDash val="solid"/>
              </a:ln>
              <a:solidFill>
                <a:schemeClr val="accent4"/>
              </a:solidFill>
              <a:effectLst>
                <a:outerShdw blurRad="38100" dist="20320" dir="2700000" algn="tl" rotWithShape="0">
                  <a:srgbClr val="000000">
                    <a:alpha val="70000"/>
                  </a:srgbClr>
                </a:outerShdw>
              </a:effectLst>
              <a:uLnTx/>
              <a:uFillTx/>
              <a:latin typeface="Arial"/>
              <a:ea typeface="黑体"/>
              <a:cs typeface="+mj-cs"/>
            </a:endParaRPr>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0" y="764704"/>
            <a:ext cx="8229600" cy="5256584"/>
          </a:xfrm>
        </p:spPr>
        <p:txBody>
          <a:bodyPr>
            <a:noAutofit/>
          </a:bodyPr>
          <a:lstStyle/>
          <a:p>
            <a:r>
              <a:rPr lang="en-US" sz="2000" b="1" dirty="0" smtClean="0"/>
              <a:t>1. </a:t>
            </a:r>
            <a:r>
              <a:rPr lang="zh-CN" altLang="en-US" sz="2000" b="1" dirty="0" smtClean="0"/>
              <a:t>定义连接字符串</a:t>
            </a:r>
          </a:p>
          <a:p>
            <a:r>
              <a:rPr lang="zh-CN" altLang="en-US" sz="2000" dirty="0" smtClean="0"/>
              <a:t>（</a:t>
            </a:r>
            <a:r>
              <a:rPr lang="en-US" sz="2000" dirty="0" smtClean="0"/>
              <a:t>1</a:t>
            </a:r>
            <a:r>
              <a:rPr lang="zh-CN" altLang="en-US" sz="2000" dirty="0" smtClean="0"/>
              <a:t>）使用</a:t>
            </a:r>
            <a:r>
              <a:rPr lang="en-US" sz="2000" dirty="0" smtClean="0"/>
              <a:t>Windows</a:t>
            </a:r>
            <a:r>
              <a:rPr lang="zh-CN" altLang="en-US" sz="2000" dirty="0" smtClean="0"/>
              <a:t>身份验证</a:t>
            </a:r>
          </a:p>
          <a:p>
            <a:r>
              <a:rPr lang="en-US" sz="2000" dirty="0" smtClean="0">
                <a:solidFill>
                  <a:srgbClr val="FFFF00"/>
                </a:solidFill>
              </a:rPr>
              <a:t>Data Source=</a:t>
            </a:r>
            <a:r>
              <a:rPr lang="zh-CN" altLang="en-US" sz="2000" dirty="0" smtClean="0">
                <a:solidFill>
                  <a:srgbClr val="FFFF00"/>
                </a:solidFill>
              </a:rPr>
              <a:t>服务器名</a:t>
            </a:r>
            <a:r>
              <a:rPr lang="en-US" sz="2000" dirty="0" smtClean="0">
                <a:solidFill>
                  <a:srgbClr val="FFFF00"/>
                </a:solidFill>
              </a:rPr>
              <a:t>;Initial Catalog=</a:t>
            </a:r>
            <a:r>
              <a:rPr lang="zh-CN" altLang="en-US" sz="2000" dirty="0" smtClean="0">
                <a:solidFill>
                  <a:srgbClr val="FFFF00"/>
                </a:solidFill>
              </a:rPr>
              <a:t>数据库名</a:t>
            </a:r>
            <a:r>
              <a:rPr lang="en-US" sz="2000" dirty="0" smtClean="0">
                <a:solidFill>
                  <a:srgbClr val="FFFF00"/>
                </a:solidFill>
              </a:rPr>
              <a:t>;Integrated Security=SSPI </a:t>
            </a:r>
            <a:endParaRPr lang="zh-CN" altLang="en-US" sz="2000" dirty="0" smtClean="0">
              <a:solidFill>
                <a:srgbClr val="FFFF00"/>
              </a:solidFill>
            </a:endParaRPr>
          </a:p>
          <a:p>
            <a:r>
              <a:rPr lang="zh-CN" altLang="en-US" sz="2000" dirty="0" smtClean="0"/>
              <a:t>或</a:t>
            </a:r>
          </a:p>
          <a:p>
            <a:r>
              <a:rPr lang="en-US" sz="2000" dirty="0" smtClean="0">
                <a:solidFill>
                  <a:srgbClr val="FFFF00"/>
                </a:solidFill>
              </a:rPr>
              <a:t>Server=</a:t>
            </a:r>
            <a:r>
              <a:rPr lang="zh-CN" altLang="en-US" sz="2000" dirty="0" smtClean="0">
                <a:solidFill>
                  <a:srgbClr val="FFFF00"/>
                </a:solidFill>
              </a:rPr>
              <a:t>服务器名</a:t>
            </a:r>
            <a:r>
              <a:rPr lang="en-US" sz="2000" dirty="0" smtClean="0">
                <a:solidFill>
                  <a:srgbClr val="FFFF00"/>
                </a:solidFill>
              </a:rPr>
              <a:t>; </a:t>
            </a:r>
            <a:r>
              <a:rPr lang="en-US" sz="2000" dirty="0" err="1" smtClean="0">
                <a:solidFill>
                  <a:srgbClr val="FFFF00"/>
                </a:solidFill>
              </a:rPr>
              <a:t>DataBase</a:t>
            </a:r>
            <a:r>
              <a:rPr lang="en-US" sz="2000" dirty="0" smtClean="0">
                <a:solidFill>
                  <a:srgbClr val="FFFF00"/>
                </a:solidFill>
              </a:rPr>
              <a:t>=</a:t>
            </a:r>
            <a:r>
              <a:rPr lang="zh-CN" altLang="en-US" sz="2000" dirty="0" smtClean="0">
                <a:solidFill>
                  <a:srgbClr val="FFFF00"/>
                </a:solidFill>
              </a:rPr>
              <a:t>数据库名</a:t>
            </a:r>
            <a:r>
              <a:rPr lang="en-US" sz="2000" dirty="0" smtClean="0">
                <a:solidFill>
                  <a:srgbClr val="FFFF00"/>
                </a:solidFill>
              </a:rPr>
              <a:t>; Integrated Security=True</a:t>
            </a:r>
            <a:endParaRPr lang="zh-CN" altLang="en-US" sz="2000" dirty="0" smtClean="0">
              <a:solidFill>
                <a:srgbClr val="FFFF00"/>
              </a:solidFill>
            </a:endParaRPr>
          </a:p>
          <a:p>
            <a:r>
              <a:rPr lang="zh-CN" altLang="en-US" sz="2000" dirty="0" smtClean="0"/>
              <a:t>（</a:t>
            </a:r>
            <a:r>
              <a:rPr lang="en-US" sz="2000" dirty="0" smtClean="0"/>
              <a:t>2</a:t>
            </a:r>
            <a:r>
              <a:rPr lang="zh-CN" altLang="en-US" sz="2000" dirty="0" smtClean="0"/>
              <a:t>）使用</a:t>
            </a:r>
            <a:r>
              <a:rPr lang="en-US" sz="2000" dirty="0" smtClean="0"/>
              <a:t>SQL Server</a:t>
            </a:r>
            <a:r>
              <a:rPr lang="zh-CN" altLang="en-US" sz="2000" dirty="0" smtClean="0"/>
              <a:t>身份验证</a:t>
            </a:r>
          </a:p>
          <a:p>
            <a:r>
              <a:rPr lang="en-US" sz="2000" dirty="0" smtClean="0">
                <a:solidFill>
                  <a:srgbClr val="FFFF00"/>
                </a:solidFill>
              </a:rPr>
              <a:t>Data Source=</a:t>
            </a:r>
            <a:r>
              <a:rPr lang="zh-CN" altLang="en-US" sz="2000" dirty="0" smtClean="0">
                <a:solidFill>
                  <a:srgbClr val="FFFF00"/>
                </a:solidFill>
              </a:rPr>
              <a:t>服务器名</a:t>
            </a:r>
            <a:r>
              <a:rPr lang="en-US" sz="2000" dirty="0" smtClean="0">
                <a:solidFill>
                  <a:srgbClr val="FFFF00"/>
                </a:solidFill>
              </a:rPr>
              <a:t>;Initial Catalog=</a:t>
            </a:r>
            <a:r>
              <a:rPr lang="zh-CN" altLang="en-US" sz="2000" dirty="0" smtClean="0">
                <a:solidFill>
                  <a:srgbClr val="FFFF00"/>
                </a:solidFill>
              </a:rPr>
              <a:t>数据库名</a:t>
            </a:r>
            <a:r>
              <a:rPr lang="en-US" sz="2000" dirty="0" smtClean="0">
                <a:solidFill>
                  <a:srgbClr val="FFFF00"/>
                </a:solidFill>
              </a:rPr>
              <a:t>;User ID=</a:t>
            </a:r>
            <a:r>
              <a:rPr lang="zh-CN" altLang="en-US" sz="2000" dirty="0" smtClean="0">
                <a:solidFill>
                  <a:srgbClr val="FFFF00"/>
                </a:solidFill>
              </a:rPr>
              <a:t>用户名</a:t>
            </a:r>
            <a:r>
              <a:rPr lang="en-US" sz="2000" dirty="0" smtClean="0">
                <a:solidFill>
                  <a:srgbClr val="FFFF00"/>
                </a:solidFill>
              </a:rPr>
              <a:t>;</a:t>
            </a:r>
            <a:r>
              <a:rPr lang="en-US" sz="2000" dirty="0" err="1" smtClean="0">
                <a:solidFill>
                  <a:srgbClr val="FFFF00"/>
                </a:solidFill>
              </a:rPr>
              <a:t>Pwd</a:t>
            </a:r>
            <a:r>
              <a:rPr lang="en-US" sz="2000" dirty="0" smtClean="0">
                <a:solidFill>
                  <a:srgbClr val="FFFF00"/>
                </a:solidFill>
              </a:rPr>
              <a:t>=</a:t>
            </a:r>
            <a:r>
              <a:rPr lang="zh-CN" altLang="en-US" sz="2000" dirty="0" smtClean="0">
                <a:solidFill>
                  <a:srgbClr val="FFFF00"/>
                </a:solidFill>
              </a:rPr>
              <a:t>密码</a:t>
            </a:r>
          </a:p>
          <a:p>
            <a:r>
              <a:rPr lang="zh-CN" altLang="en-US" sz="2000" dirty="0" smtClean="0"/>
              <a:t>或</a:t>
            </a:r>
          </a:p>
          <a:p>
            <a:r>
              <a:rPr lang="en-US" sz="2000" dirty="0" smtClean="0">
                <a:solidFill>
                  <a:srgbClr val="FFFF00"/>
                </a:solidFill>
              </a:rPr>
              <a:t>Server=</a:t>
            </a:r>
            <a:r>
              <a:rPr lang="zh-CN" altLang="en-US" sz="2000" dirty="0" smtClean="0">
                <a:solidFill>
                  <a:srgbClr val="FFFF00"/>
                </a:solidFill>
              </a:rPr>
              <a:t>服务器名</a:t>
            </a:r>
            <a:r>
              <a:rPr lang="en-US" sz="2000" dirty="0" smtClean="0">
                <a:solidFill>
                  <a:srgbClr val="FFFF00"/>
                </a:solidFill>
              </a:rPr>
              <a:t>; </a:t>
            </a:r>
            <a:r>
              <a:rPr lang="en-US" sz="2000" dirty="0" err="1" smtClean="0">
                <a:solidFill>
                  <a:srgbClr val="FFFF00"/>
                </a:solidFill>
              </a:rPr>
              <a:t>DataBase</a:t>
            </a:r>
            <a:r>
              <a:rPr lang="en-US" sz="2000" dirty="0" smtClean="0">
                <a:solidFill>
                  <a:srgbClr val="FFFF00"/>
                </a:solidFill>
              </a:rPr>
              <a:t>=</a:t>
            </a:r>
            <a:r>
              <a:rPr lang="zh-CN" altLang="en-US" sz="2000" dirty="0" smtClean="0">
                <a:solidFill>
                  <a:srgbClr val="FFFF00"/>
                </a:solidFill>
              </a:rPr>
              <a:t>数据库名</a:t>
            </a:r>
            <a:r>
              <a:rPr lang="en-US" sz="2000" dirty="0" smtClean="0">
                <a:solidFill>
                  <a:srgbClr val="FFFF00"/>
                </a:solidFill>
              </a:rPr>
              <a:t>;</a:t>
            </a:r>
            <a:r>
              <a:rPr lang="en-US" sz="2000" dirty="0" err="1" smtClean="0">
                <a:solidFill>
                  <a:srgbClr val="FFFF00"/>
                </a:solidFill>
              </a:rPr>
              <a:t>uid</a:t>
            </a:r>
            <a:r>
              <a:rPr lang="en-US" sz="2000" dirty="0" smtClean="0">
                <a:solidFill>
                  <a:srgbClr val="FFFF00"/>
                </a:solidFill>
              </a:rPr>
              <a:t>=</a:t>
            </a:r>
            <a:r>
              <a:rPr lang="zh-CN" altLang="en-US" sz="2000" dirty="0" smtClean="0">
                <a:solidFill>
                  <a:srgbClr val="FFFF00"/>
                </a:solidFill>
              </a:rPr>
              <a:t>用户名</a:t>
            </a:r>
            <a:r>
              <a:rPr lang="en-US" sz="2000" dirty="0" smtClean="0">
                <a:solidFill>
                  <a:srgbClr val="FFFF00"/>
                </a:solidFill>
              </a:rPr>
              <a:t>; </a:t>
            </a:r>
            <a:r>
              <a:rPr lang="en-US" sz="2000" dirty="0" err="1" smtClean="0">
                <a:solidFill>
                  <a:srgbClr val="FFFF00"/>
                </a:solidFill>
              </a:rPr>
              <a:t>pwd</a:t>
            </a:r>
            <a:r>
              <a:rPr lang="en-US" sz="2000" dirty="0" smtClean="0">
                <a:solidFill>
                  <a:srgbClr val="FFFF00"/>
                </a:solidFill>
              </a:rPr>
              <a:t>=</a:t>
            </a:r>
            <a:r>
              <a:rPr lang="zh-CN" altLang="en-US" sz="2000" dirty="0" smtClean="0">
                <a:solidFill>
                  <a:srgbClr val="FFFF00"/>
                </a:solidFill>
              </a:rPr>
              <a:t>密码</a:t>
            </a:r>
          </a:p>
          <a:p>
            <a:pPr algn="ctr">
              <a:buNone/>
            </a:pPr>
            <a:endParaRPr lang="zh-CN" altLang="en-US" sz="2000" dirty="0" smtClean="0"/>
          </a:p>
          <a:p>
            <a:endParaRPr lang="zh-CN" altLang="en-US" sz="2000" dirty="0" smtClean="0"/>
          </a:p>
          <a:p>
            <a:endParaRPr lang="zh-CN" altLang="en-US" dirty="0"/>
          </a:p>
        </p:txBody>
      </p:sp>
      <p:sp>
        <p:nvSpPr>
          <p:cNvPr id="5" name="标题 1"/>
          <p:cNvSpPr txBox="1">
            <a:spLocks/>
          </p:cNvSpPr>
          <p:nvPr/>
        </p:nvSpPr>
        <p:spPr>
          <a:xfrm>
            <a:off x="457200" y="197768"/>
            <a:ext cx="7776000" cy="1143000"/>
          </a:xfrm>
          <a:prstGeom prst="rect">
            <a:avLst/>
          </a:prstGeom>
        </p:spPr>
        <p:txBody>
          <a:bodyPr vert="horz" rtlCol="0" anchor="ctr">
            <a:normAutofit fontScale="97500"/>
            <a:scene3d>
              <a:camera prst="orthographicFront"/>
              <a:lightRig rig="soft" dir="t"/>
            </a:scene3d>
            <a:sp3d prstMaterial="matte">
              <a:bevelT w="12700" h="12700"/>
            </a:sp3d>
          </a:bodyPr>
          <a:lstStyle/>
          <a:p>
            <a:pPr>
              <a:spcBef>
                <a:spcPct val="0"/>
              </a:spcBef>
              <a:defRPr/>
            </a:pPr>
            <a:r>
              <a:rPr lang="en-US" altLang="en-US" sz="33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7.2.1  </a:t>
            </a:r>
            <a:r>
              <a:rPr lang="en-US" altLang="en-US" sz="3300" kern="1800" spc="50" dirty="0" err="1"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SqlConnection</a:t>
            </a:r>
            <a:r>
              <a:rPr lang="zh-CN" altLang="en-US" sz="33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对象</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4400" b="0" i="0" u="none" strike="noStrike" kern="1800" cap="none" spc="50" normalizeH="0" baseline="0" noProof="0" dirty="0" smtClean="0">
              <a:ln w="12700">
                <a:noFill/>
                <a:prstDash val="solid"/>
              </a:ln>
              <a:solidFill>
                <a:schemeClr val="accent4"/>
              </a:solidFill>
              <a:effectLst>
                <a:outerShdw blurRad="38100" dist="20320" dir="2700000" algn="tl" rotWithShape="0">
                  <a:srgbClr val="000000">
                    <a:alpha val="70000"/>
                  </a:srgbClr>
                </a:outerShdw>
              </a:effectLst>
              <a:uLnTx/>
              <a:uFillTx/>
              <a:latin typeface="Arial"/>
              <a:ea typeface="黑体"/>
              <a:cs typeface="+mj-cs"/>
            </a:endParaRPr>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0" y="764704"/>
            <a:ext cx="8229600" cy="5256584"/>
          </a:xfrm>
        </p:spPr>
        <p:txBody>
          <a:bodyPr>
            <a:noAutofit/>
          </a:bodyPr>
          <a:lstStyle/>
          <a:p>
            <a:r>
              <a:rPr lang="zh-CN" altLang="en-US" sz="2000" dirty="0" smtClean="0"/>
              <a:t>其中，服务器名指数据库所在的服务器名称，有以下几种写法：</a:t>
            </a:r>
          </a:p>
          <a:p>
            <a:r>
              <a:rPr lang="en-US" sz="2000" dirty="0" smtClean="0"/>
              <a:t>.</a:t>
            </a:r>
            <a:r>
              <a:rPr lang="zh-CN" altLang="en-US" sz="2000" dirty="0" smtClean="0"/>
              <a:t>（圆点）本地服务器</a:t>
            </a:r>
          </a:p>
          <a:p>
            <a:r>
              <a:rPr lang="en-US" sz="2000" dirty="0" smtClean="0"/>
              <a:t>IP</a:t>
            </a:r>
            <a:r>
              <a:rPr lang="zh-CN" altLang="en-US" sz="2000" dirty="0" smtClean="0"/>
              <a:t>地址</a:t>
            </a:r>
          </a:p>
          <a:p>
            <a:r>
              <a:rPr lang="zh-CN" altLang="en-US" sz="2000" dirty="0" smtClean="0"/>
              <a:t>主机名</a:t>
            </a:r>
          </a:p>
          <a:p>
            <a:r>
              <a:rPr lang="zh-CN" altLang="en-US" sz="2000" dirty="0" smtClean="0"/>
              <a:t>参数</a:t>
            </a:r>
            <a:r>
              <a:rPr lang="en-US" sz="2000" dirty="0" smtClean="0"/>
              <a:t>Integrated Security</a:t>
            </a:r>
            <a:r>
              <a:rPr lang="zh-CN" altLang="en-US" sz="2000" dirty="0" smtClean="0"/>
              <a:t>指出连接是否是安全连接，可能的值有</a:t>
            </a:r>
            <a:r>
              <a:rPr lang="en-US" sz="2000" dirty="0" smtClean="0"/>
              <a:t>True</a:t>
            </a:r>
            <a:r>
              <a:rPr lang="zh-CN" altLang="en-US" sz="2000" dirty="0" smtClean="0"/>
              <a:t>、</a:t>
            </a:r>
            <a:r>
              <a:rPr lang="en-US" sz="2000" dirty="0" smtClean="0"/>
              <a:t>False</a:t>
            </a:r>
            <a:r>
              <a:rPr lang="zh-CN" altLang="en-US" sz="2000" dirty="0" smtClean="0"/>
              <a:t>和</a:t>
            </a:r>
            <a:r>
              <a:rPr lang="en-US" sz="2000" dirty="0" smtClean="0"/>
              <a:t>SSPI</a:t>
            </a:r>
            <a:r>
              <a:rPr lang="zh-CN" altLang="en-US" sz="2000" dirty="0" smtClean="0"/>
              <a:t>（与</a:t>
            </a:r>
            <a:r>
              <a:rPr lang="en-US" sz="2000" dirty="0" smtClean="0"/>
              <a:t>True</a:t>
            </a:r>
            <a:r>
              <a:rPr lang="zh-CN" altLang="en-US" sz="2000" dirty="0" smtClean="0"/>
              <a:t>相同）。</a:t>
            </a:r>
          </a:p>
          <a:p>
            <a:pPr algn="ctr">
              <a:buNone/>
            </a:pPr>
            <a:endParaRPr lang="zh-CN" altLang="en-US" sz="2000" dirty="0" smtClean="0"/>
          </a:p>
          <a:p>
            <a:endParaRPr lang="zh-CN" altLang="en-US" sz="2000" dirty="0" smtClean="0"/>
          </a:p>
          <a:p>
            <a:endParaRPr lang="zh-CN" altLang="en-US" dirty="0"/>
          </a:p>
        </p:txBody>
      </p:sp>
      <p:sp>
        <p:nvSpPr>
          <p:cNvPr id="5" name="标题 1"/>
          <p:cNvSpPr txBox="1">
            <a:spLocks/>
          </p:cNvSpPr>
          <p:nvPr/>
        </p:nvSpPr>
        <p:spPr>
          <a:xfrm>
            <a:off x="457200" y="197768"/>
            <a:ext cx="7776000" cy="1143000"/>
          </a:xfrm>
          <a:prstGeom prst="rect">
            <a:avLst/>
          </a:prstGeom>
        </p:spPr>
        <p:txBody>
          <a:bodyPr vert="horz" rtlCol="0" anchor="ctr">
            <a:normAutofit fontScale="97500"/>
            <a:scene3d>
              <a:camera prst="orthographicFront"/>
              <a:lightRig rig="soft" dir="t"/>
            </a:scene3d>
            <a:sp3d prstMaterial="matte">
              <a:bevelT w="12700" h="12700"/>
            </a:sp3d>
          </a:bodyPr>
          <a:lstStyle/>
          <a:p>
            <a:pPr>
              <a:spcBef>
                <a:spcPct val="0"/>
              </a:spcBef>
              <a:defRPr/>
            </a:pPr>
            <a:r>
              <a:rPr lang="en-US" altLang="en-US" sz="33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7.2.1  </a:t>
            </a:r>
            <a:r>
              <a:rPr lang="en-US" altLang="en-US" sz="3300" kern="1800" spc="50" dirty="0" err="1"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SqlConnection</a:t>
            </a:r>
            <a:r>
              <a:rPr lang="zh-CN" altLang="en-US" sz="33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对象</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4400" b="0" i="0" u="none" strike="noStrike" kern="1800" cap="none" spc="50" normalizeH="0" baseline="0" noProof="0" dirty="0" smtClean="0">
              <a:ln w="12700">
                <a:noFill/>
                <a:prstDash val="solid"/>
              </a:ln>
              <a:solidFill>
                <a:schemeClr val="accent4"/>
              </a:solidFill>
              <a:effectLst>
                <a:outerShdw blurRad="38100" dist="20320" dir="2700000" algn="tl" rotWithShape="0">
                  <a:srgbClr val="000000">
                    <a:alpha val="70000"/>
                  </a:srgbClr>
                </a:outerShdw>
              </a:effectLst>
              <a:uLnTx/>
              <a:uFillTx/>
              <a:latin typeface="Arial"/>
              <a:ea typeface="黑体"/>
              <a:cs typeface="+mj-cs"/>
            </a:endParaRPr>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0" y="764704"/>
            <a:ext cx="8229600" cy="5256584"/>
          </a:xfrm>
        </p:spPr>
        <p:txBody>
          <a:bodyPr>
            <a:noAutofit/>
          </a:bodyPr>
          <a:lstStyle/>
          <a:p>
            <a:r>
              <a:rPr lang="en-US" sz="2000" b="1" dirty="0" smtClean="0"/>
              <a:t>2. </a:t>
            </a:r>
            <a:r>
              <a:rPr lang="zh-CN" altLang="en-US" sz="2000" b="1" dirty="0" smtClean="0"/>
              <a:t>创建</a:t>
            </a:r>
            <a:r>
              <a:rPr lang="en-US" sz="2000" b="1" dirty="0" smtClean="0"/>
              <a:t>Connection</a:t>
            </a:r>
            <a:r>
              <a:rPr lang="zh-CN" altLang="en-US" sz="2000" b="1" dirty="0" smtClean="0"/>
              <a:t>对象</a:t>
            </a:r>
          </a:p>
          <a:p>
            <a:r>
              <a:rPr lang="en-US" sz="2000" b="1" dirty="0" err="1" smtClean="0">
                <a:solidFill>
                  <a:srgbClr val="FFFF00"/>
                </a:solidFill>
              </a:rPr>
              <a:t>SqlConnection</a:t>
            </a:r>
            <a:r>
              <a:rPr lang="en-US" sz="2000" b="1" dirty="0" smtClean="0">
                <a:solidFill>
                  <a:srgbClr val="FFFF00"/>
                </a:solidFill>
              </a:rPr>
              <a:t> </a:t>
            </a:r>
            <a:r>
              <a:rPr lang="en-US" sz="2000" b="1" dirty="0" err="1" smtClean="0">
                <a:solidFill>
                  <a:srgbClr val="FFFF00"/>
                </a:solidFill>
              </a:rPr>
              <a:t>conn</a:t>
            </a:r>
            <a:r>
              <a:rPr lang="en-US" sz="2000" b="1" dirty="0" smtClean="0">
                <a:solidFill>
                  <a:srgbClr val="FFFF00"/>
                </a:solidFill>
              </a:rPr>
              <a:t>=new </a:t>
            </a:r>
            <a:r>
              <a:rPr lang="en-US" sz="2000" b="1" dirty="0" err="1" smtClean="0">
                <a:solidFill>
                  <a:srgbClr val="FFFF00"/>
                </a:solidFill>
              </a:rPr>
              <a:t>SqlConnection</a:t>
            </a:r>
            <a:r>
              <a:rPr lang="en-US" sz="2000" b="1" dirty="0" smtClean="0">
                <a:solidFill>
                  <a:srgbClr val="FFFF00"/>
                </a:solidFill>
              </a:rPr>
              <a:t> (</a:t>
            </a:r>
            <a:r>
              <a:rPr lang="en-US" sz="2000" b="1" dirty="0" err="1" smtClean="0">
                <a:solidFill>
                  <a:srgbClr val="FFFF00"/>
                </a:solidFill>
              </a:rPr>
              <a:t>connString</a:t>
            </a:r>
            <a:r>
              <a:rPr lang="en-US" sz="2000" b="1" dirty="0" smtClean="0">
                <a:solidFill>
                  <a:srgbClr val="FFFF00"/>
                </a:solidFill>
              </a:rPr>
              <a:t> );</a:t>
            </a:r>
            <a:endParaRPr lang="zh-CN" altLang="en-US" sz="2000" b="1" dirty="0" smtClean="0">
              <a:solidFill>
                <a:srgbClr val="FFFF00"/>
              </a:solidFill>
            </a:endParaRPr>
          </a:p>
          <a:p>
            <a:r>
              <a:rPr lang="zh-CN" altLang="en-US" sz="2000" dirty="0" smtClean="0"/>
              <a:t>或</a:t>
            </a:r>
          </a:p>
          <a:p>
            <a:r>
              <a:rPr lang="en-US" sz="2000" b="1" dirty="0" err="1" smtClean="0">
                <a:solidFill>
                  <a:srgbClr val="FFFF00"/>
                </a:solidFill>
              </a:rPr>
              <a:t>SqlConnection</a:t>
            </a:r>
            <a:r>
              <a:rPr lang="en-US" sz="2000" b="1" dirty="0" smtClean="0">
                <a:solidFill>
                  <a:srgbClr val="FFFF00"/>
                </a:solidFill>
              </a:rPr>
              <a:t> </a:t>
            </a:r>
            <a:r>
              <a:rPr lang="en-US" sz="2000" b="1" dirty="0" err="1" smtClean="0">
                <a:solidFill>
                  <a:srgbClr val="FFFF00"/>
                </a:solidFill>
              </a:rPr>
              <a:t>conn</a:t>
            </a:r>
            <a:r>
              <a:rPr lang="en-US" sz="2000" b="1" dirty="0" smtClean="0">
                <a:solidFill>
                  <a:srgbClr val="FFFF00"/>
                </a:solidFill>
              </a:rPr>
              <a:t> = new </a:t>
            </a:r>
            <a:r>
              <a:rPr lang="en-US" sz="2000" b="1" dirty="0" err="1" smtClean="0">
                <a:solidFill>
                  <a:srgbClr val="FFFF00"/>
                </a:solidFill>
              </a:rPr>
              <a:t>SqlConnection</a:t>
            </a:r>
            <a:r>
              <a:rPr lang="en-US" sz="2000" b="1" dirty="0" smtClean="0">
                <a:solidFill>
                  <a:srgbClr val="FFFF00"/>
                </a:solidFill>
              </a:rPr>
              <a:t>();</a:t>
            </a:r>
            <a:endParaRPr lang="zh-CN" altLang="en-US" sz="2000" b="1" dirty="0" smtClean="0">
              <a:solidFill>
                <a:srgbClr val="FFFF00"/>
              </a:solidFill>
            </a:endParaRPr>
          </a:p>
          <a:p>
            <a:r>
              <a:rPr lang="en-US" sz="2000" b="1" dirty="0" err="1" smtClean="0">
                <a:solidFill>
                  <a:srgbClr val="FFFF00"/>
                </a:solidFill>
              </a:rPr>
              <a:t>conn.ConnectionString</a:t>
            </a:r>
            <a:r>
              <a:rPr lang="en-US" sz="2000" b="1" dirty="0" smtClean="0">
                <a:solidFill>
                  <a:srgbClr val="FFFF00"/>
                </a:solidFill>
              </a:rPr>
              <a:t> = </a:t>
            </a:r>
            <a:r>
              <a:rPr lang="en-US" sz="2000" b="1" dirty="0" err="1" smtClean="0">
                <a:solidFill>
                  <a:srgbClr val="FFFF00"/>
                </a:solidFill>
              </a:rPr>
              <a:t>connString</a:t>
            </a:r>
            <a:r>
              <a:rPr lang="en-US" sz="2000" b="1" dirty="0" smtClean="0">
                <a:solidFill>
                  <a:srgbClr val="FFFF00"/>
                </a:solidFill>
              </a:rPr>
              <a:t>;</a:t>
            </a:r>
            <a:endParaRPr lang="zh-CN" altLang="en-US" sz="2000" b="1" dirty="0" smtClean="0">
              <a:solidFill>
                <a:srgbClr val="FFFF00"/>
              </a:solidFill>
            </a:endParaRPr>
          </a:p>
          <a:p>
            <a:r>
              <a:rPr lang="zh-CN" altLang="en-US" sz="2000" dirty="0" smtClean="0"/>
              <a:t>注意：要记得引入命名空间</a:t>
            </a:r>
            <a:r>
              <a:rPr lang="en-US" sz="2000" dirty="0" err="1" smtClean="0"/>
              <a:t>System.Data.SqlClient</a:t>
            </a:r>
            <a:r>
              <a:rPr lang="zh-CN" altLang="en-US" sz="2000" dirty="0" smtClean="0"/>
              <a:t>。</a:t>
            </a:r>
          </a:p>
          <a:p>
            <a:pPr algn="ctr">
              <a:buNone/>
            </a:pPr>
            <a:endParaRPr lang="zh-CN" altLang="en-US" sz="2000" dirty="0" smtClean="0"/>
          </a:p>
          <a:p>
            <a:endParaRPr lang="zh-CN" altLang="en-US" sz="2000" dirty="0" smtClean="0"/>
          </a:p>
          <a:p>
            <a:endParaRPr lang="zh-CN" altLang="en-US" dirty="0"/>
          </a:p>
        </p:txBody>
      </p:sp>
      <p:sp>
        <p:nvSpPr>
          <p:cNvPr id="5" name="标题 1"/>
          <p:cNvSpPr txBox="1">
            <a:spLocks/>
          </p:cNvSpPr>
          <p:nvPr/>
        </p:nvSpPr>
        <p:spPr>
          <a:xfrm>
            <a:off x="457200" y="197768"/>
            <a:ext cx="7776000" cy="1143000"/>
          </a:xfrm>
          <a:prstGeom prst="rect">
            <a:avLst/>
          </a:prstGeom>
        </p:spPr>
        <p:txBody>
          <a:bodyPr vert="horz" rtlCol="0" anchor="ctr">
            <a:normAutofit fontScale="97500"/>
            <a:scene3d>
              <a:camera prst="orthographicFront"/>
              <a:lightRig rig="soft" dir="t"/>
            </a:scene3d>
            <a:sp3d prstMaterial="matte">
              <a:bevelT w="12700" h="12700"/>
            </a:sp3d>
          </a:bodyPr>
          <a:lstStyle/>
          <a:p>
            <a:pPr>
              <a:spcBef>
                <a:spcPct val="0"/>
              </a:spcBef>
              <a:defRPr/>
            </a:pPr>
            <a:r>
              <a:rPr lang="en-US" altLang="en-US" sz="33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7.2.1  </a:t>
            </a:r>
            <a:r>
              <a:rPr lang="en-US" altLang="en-US" sz="3300" kern="1800" spc="50" dirty="0" err="1"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SqlConnection</a:t>
            </a:r>
            <a:r>
              <a:rPr lang="zh-CN" altLang="en-US" sz="33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对象</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4400" b="0" i="0" u="none" strike="noStrike" kern="1800" cap="none" spc="50" normalizeH="0" baseline="0" noProof="0" dirty="0" smtClean="0">
              <a:ln w="12700">
                <a:noFill/>
                <a:prstDash val="solid"/>
              </a:ln>
              <a:solidFill>
                <a:schemeClr val="accent4"/>
              </a:solidFill>
              <a:effectLst>
                <a:outerShdw blurRad="38100" dist="20320" dir="2700000" algn="tl" rotWithShape="0">
                  <a:srgbClr val="000000">
                    <a:alpha val="70000"/>
                  </a:srgbClr>
                </a:outerShdw>
              </a:effectLst>
              <a:uLnTx/>
              <a:uFillTx/>
              <a:latin typeface="Arial"/>
              <a:ea typeface="黑体"/>
              <a:cs typeface="+mj-cs"/>
            </a:endParaRPr>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57200" y="764704"/>
            <a:ext cx="8229600" cy="5256584"/>
          </a:xfrm>
        </p:spPr>
        <p:txBody>
          <a:bodyPr>
            <a:noAutofit/>
          </a:bodyPr>
          <a:lstStyle/>
          <a:p>
            <a:r>
              <a:rPr lang="en-US" sz="2000" dirty="0" smtClean="0"/>
              <a:t>3. </a:t>
            </a:r>
            <a:r>
              <a:rPr lang="zh-CN" altLang="en-US" sz="2000" dirty="0" smtClean="0"/>
              <a:t>打开与数据库的连接</a:t>
            </a:r>
          </a:p>
          <a:p>
            <a:r>
              <a:rPr lang="en-US" sz="2000" b="1" dirty="0" err="1" smtClean="0">
                <a:solidFill>
                  <a:srgbClr val="FFFF00"/>
                </a:solidFill>
              </a:rPr>
              <a:t>conn.Open</a:t>
            </a:r>
            <a:r>
              <a:rPr lang="en-US" sz="2000" b="1" dirty="0" smtClean="0">
                <a:solidFill>
                  <a:srgbClr val="FFFF00"/>
                </a:solidFill>
              </a:rPr>
              <a:t>();</a:t>
            </a:r>
          </a:p>
          <a:p>
            <a:r>
              <a:rPr lang="en-US" altLang="zh-CN" sz="2000" dirty="0" smtClean="0"/>
              <a:t>【</a:t>
            </a:r>
            <a:r>
              <a:rPr lang="zh-CN" altLang="en-US" sz="2000" dirty="0" smtClean="0"/>
              <a:t>例</a:t>
            </a:r>
            <a:r>
              <a:rPr lang="en-US" sz="2000" dirty="0" smtClean="0"/>
              <a:t>7-9</a:t>
            </a:r>
            <a:r>
              <a:rPr lang="en-US" altLang="zh-CN" sz="2000" dirty="0" smtClean="0"/>
              <a:t>】</a:t>
            </a:r>
            <a:r>
              <a:rPr lang="zh-CN" altLang="en-US" sz="2000" dirty="0" smtClean="0"/>
              <a:t>创建一个</a:t>
            </a:r>
            <a:r>
              <a:rPr lang="en-US" sz="2000" dirty="0" smtClean="0"/>
              <a:t>Windows</a:t>
            </a:r>
            <a:r>
              <a:rPr lang="zh-CN" altLang="en-US" sz="2000" dirty="0" smtClean="0"/>
              <a:t>项</a:t>
            </a:r>
            <a:r>
              <a:rPr lang="en-US" sz="2000" dirty="0" err="1" smtClean="0"/>
              <a:t>TestDemo</a:t>
            </a:r>
            <a:r>
              <a:rPr lang="zh-CN" altLang="en-US" sz="2000" dirty="0" smtClean="0"/>
              <a:t>，连接数据库</a:t>
            </a:r>
            <a:r>
              <a:rPr lang="en-US" sz="2000" dirty="0" err="1" smtClean="0"/>
              <a:t>MyProduct</a:t>
            </a:r>
            <a:r>
              <a:rPr lang="zh-CN" altLang="en-US" sz="2000" dirty="0" smtClean="0"/>
              <a:t>。</a:t>
            </a:r>
          </a:p>
          <a:p>
            <a:endParaRPr lang="zh-CN" altLang="en-US" sz="2000" b="1" dirty="0" smtClean="0">
              <a:solidFill>
                <a:srgbClr val="FFFF00"/>
              </a:solidFill>
            </a:endParaRPr>
          </a:p>
          <a:p>
            <a:pPr algn="ctr">
              <a:buNone/>
            </a:pPr>
            <a:endParaRPr lang="zh-CN" altLang="en-US" sz="2000" dirty="0" smtClean="0"/>
          </a:p>
          <a:p>
            <a:endParaRPr lang="zh-CN" altLang="en-US" sz="2000" dirty="0" smtClean="0"/>
          </a:p>
          <a:p>
            <a:endParaRPr lang="zh-CN" altLang="en-US" dirty="0"/>
          </a:p>
        </p:txBody>
      </p:sp>
      <p:sp>
        <p:nvSpPr>
          <p:cNvPr id="5" name="标题 1"/>
          <p:cNvSpPr txBox="1">
            <a:spLocks/>
          </p:cNvSpPr>
          <p:nvPr/>
        </p:nvSpPr>
        <p:spPr>
          <a:xfrm>
            <a:off x="457200" y="197768"/>
            <a:ext cx="7776000" cy="1143000"/>
          </a:xfrm>
          <a:prstGeom prst="rect">
            <a:avLst/>
          </a:prstGeom>
        </p:spPr>
        <p:txBody>
          <a:bodyPr vert="horz" rtlCol="0" anchor="ctr">
            <a:normAutofit fontScale="97500"/>
            <a:scene3d>
              <a:camera prst="orthographicFront"/>
              <a:lightRig rig="soft" dir="t"/>
            </a:scene3d>
            <a:sp3d prstMaterial="matte">
              <a:bevelT w="12700" h="12700"/>
            </a:sp3d>
          </a:bodyPr>
          <a:lstStyle/>
          <a:p>
            <a:pPr>
              <a:spcBef>
                <a:spcPct val="0"/>
              </a:spcBef>
              <a:defRPr/>
            </a:pPr>
            <a:r>
              <a:rPr lang="en-US" altLang="en-US" sz="33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7.2.1  </a:t>
            </a:r>
            <a:r>
              <a:rPr lang="en-US" altLang="en-US" sz="3300" kern="1800" spc="50" dirty="0" err="1"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SqlConnection</a:t>
            </a:r>
            <a:r>
              <a:rPr lang="zh-CN" altLang="en-US" sz="33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对象</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4400" b="0" i="0" u="none" strike="noStrike" kern="1800" cap="none" spc="50" normalizeH="0" baseline="0" noProof="0" dirty="0" smtClean="0">
              <a:ln w="12700">
                <a:noFill/>
                <a:prstDash val="solid"/>
              </a:ln>
              <a:solidFill>
                <a:schemeClr val="accent4"/>
              </a:solidFill>
              <a:effectLst>
                <a:outerShdw blurRad="38100" dist="20320" dir="2700000" algn="tl" rotWithShape="0">
                  <a:srgbClr val="000000">
                    <a:alpha val="70000"/>
                  </a:srgbClr>
                </a:outerShdw>
              </a:effectLst>
              <a:uLnTx/>
              <a:uFillTx/>
              <a:latin typeface="Arial"/>
              <a:ea typeface="黑体"/>
              <a:cs typeface="+mj-cs"/>
            </a:endParaRPr>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71400"/>
            <a:ext cx="7776000" cy="1143000"/>
          </a:xfrm>
        </p:spPr>
        <p:txBody>
          <a:bodyPr>
            <a:normAutofit/>
          </a:bodyPr>
          <a:lstStyle/>
          <a:p>
            <a:r>
              <a:rPr lang="en-US" altLang="en-US" sz="3200" kern="1800" dirty="0" smtClean="0">
                <a:latin typeface="Arial"/>
                <a:ea typeface="黑体"/>
              </a:rPr>
              <a:t>7.2.2  </a:t>
            </a:r>
            <a:r>
              <a:rPr lang="en-US" altLang="en-US" sz="3200" kern="1800" dirty="0" err="1" smtClean="0">
                <a:latin typeface="Arial"/>
                <a:ea typeface="黑体"/>
              </a:rPr>
              <a:t>SqlCommand</a:t>
            </a:r>
            <a:r>
              <a:rPr lang="zh-CN" altLang="en-US" sz="3200" kern="1800" dirty="0" smtClean="0">
                <a:latin typeface="Arial"/>
                <a:ea typeface="黑体"/>
              </a:rPr>
              <a:t>对象</a:t>
            </a:r>
          </a:p>
        </p:txBody>
      </p:sp>
      <p:sp>
        <p:nvSpPr>
          <p:cNvPr id="3" name="文本占位符 2"/>
          <p:cNvSpPr>
            <a:spLocks noGrp="1"/>
          </p:cNvSpPr>
          <p:nvPr>
            <p:ph type="body" idx="1"/>
          </p:nvPr>
        </p:nvSpPr>
        <p:spPr>
          <a:xfrm>
            <a:off x="457200" y="936104"/>
            <a:ext cx="8229600" cy="6093296"/>
          </a:xfrm>
        </p:spPr>
        <p:txBody>
          <a:bodyPr>
            <a:noAutofit/>
          </a:bodyPr>
          <a:lstStyle/>
          <a:p>
            <a:r>
              <a:rPr lang="en-US" sz="2000" dirty="0" smtClean="0"/>
              <a:t>Command</a:t>
            </a:r>
            <a:r>
              <a:rPr lang="zh-CN" altLang="en-US" sz="2000" dirty="0" smtClean="0"/>
              <a:t>对象主要用来向数据库发出各种</a:t>
            </a:r>
            <a:r>
              <a:rPr lang="en-US" sz="2000" dirty="0" smtClean="0"/>
              <a:t>SQL</a:t>
            </a:r>
            <a:r>
              <a:rPr lang="zh-CN" altLang="en-US" sz="2000" dirty="0" smtClean="0"/>
              <a:t>命令，例如：查询、插入、修改和删除等命令。</a:t>
            </a:r>
            <a:endParaRPr lang="en-US" altLang="zh-CN" sz="2000" dirty="0" smtClean="0"/>
          </a:p>
          <a:p>
            <a:pPr algn="ctr">
              <a:buNone/>
            </a:pPr>
            <a:r>
              <a:rPr lang="zh-CN" altLang="en-US" sz="2000" dirty="0" smtClean="0"/>
              <a:t>表</a:t>
            </a:r>
            <a:r>
              <a:rPr lang="en-US" sz="2000" dirty="0" smtClean="0"/>
              <a:t>7-5 </a:t>
            </a:r>
            <a:r>
              <a:rPr lang="en-US" sz="2000" dirty="0" err="1" smtClean="0"/>
              <a:t>SqlCommand</a:t>
            </a:r>
            <a:r>
              <a:rPr lang="zh-CN" altLang="en-US" sz="2000" dirty="0" smtClean="0"/>
              <a:t>对象常用的属性和方法</a:t>
            </a:r>
            <a:endParaRPr lang="zh-CN" altLang="en-US" sz="2000" dirty="0"/>
          </a:p>
        </p:txBody>
      </p:sp>
      <p:graphicFrame>
        <p:nvGraphicFramePr>
          <p:cNvPr id="4" name="表格 3"/>
          <p:cNvGraphicFramePr>
            <a:graphicFrameLocks noGrp="1"/>
          </p:cNvGraphicFramePr>
          <p:nvPr/>
        </p:nvGraphicFramePr>
        <p:xfrm>
          <a:off x="683568" y="2708919"/>
          <a:ext cx="7776864" cy="2768600"/>
        </p:xfrm>
        <a:graphic>
          <a:graphicData uri="http://schemas.openxmlformats.org/drawingml/2006/table">
            <a:tbl>
              <a:tblPr/>
              <a:tblGrid>
                <a:gridCol w="2304256"/>
                <a:gridCol w="5472608"/>
              </a:tblGrid>
              <a:tr h="412409">
                <a:tc>
                  <a:txBody>
                    <a:bodyPr/>
                    <a:lstStyle/>
                    <a:p>
                      <a:pPr algn="ctr">
                        <a:lnSpc>
                          <a:spcPts val="1400"/>
                        </a:lnSpc>
                        <a:spcBef>
                          <a:spcPts val="300"/>
                        </a:spcBef>
                        <a:spcAft>
                          <a:spcPts val="300"/>
                        </a:spcAft>
                      </a:pPr>
                      <a:endParaRPr lang="en-US" altLang="zh-CN" sz="1800" kern="100" dirty="0" smtClean="0">
                        <a:latin typeface="Arial"/>
                        <a:ea typeface="黑体"/>
                      </a:endParaRPr>
                    </a:p>
                    <a:p>
                      <a:pPr algn="ctr">
                        <a:lnSpc>
                          <a:spcPts val="1400"/>
                        </a:lnSpc>
                        <a:spcBef>
                          <a:spcPts val="300"/>
                        </a:spcBef>
                        <a:spcAft>
                          <a:spcPts val="300"/>
                        </a:spcAft>
                      </a:pPr>
                      <a:r>
                        <a:rPr lang="zh-CN" sz="1800" kern="100" dirty="0" smtClean="0">
                          <a:latin typeface="Arial"/>
                          <a:ea typeface="黑体"/>
                        </a:rPr>
                        <a:t>属性 </a:t>
                      </a:r>
                      <a:endParaRPr lang="zh-CN" sz="1800" kern="100" dirty="0">
                        <a:latin typeface="Arial"/>
                        <a:ea typeface="黑体"/>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300"/>
                        </a:spcBef>
                        <a:spcAft>
                          <a:spcPts val="300"/>
                        </a:spcAft>
                      </a:pPr>
                      <a:endParaRPr lang="en-US" altLang="zh-CN" sz="1800" kern="100" dirty="0" smtClean="0">
                        <a:latin typeface="Arial"/>
                        <a:ea typeface="黑体"/>
                      </a:endParaRPr>
                    </a:p>
                    <a:p>
                      <a:pPr algn="ctr">
                        <a:lnSpc>
                          <a:spcPts val="1400"/>
                        </a:lnSpc>
                        <a:spcBef>
                          <a:spcPts val="300"/>
                        </a:spcBef>
                        <a:spcAft>
                          <a:spcPts val="300"/>
                        </a:spcAft>
                      </a:pPr>
                      <a:r>
                        <a:rPr lang="zh-CN" sz="1800" kern="100" dirty="0" smtClean="0">
                          <a:latin typeface="Arial"/>
                          <a:ea typeface="黑体"/>
                        </a:rPr>
                        <a:t>描述</a:t>
                      </a:r>
                      <a:endParaRPr lang="zh-CN" sz="1800" kern="100" dirty="0">
                        <a:latin typeface="Arial"/>
                        <a:ea typeface="黑体"/>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3494">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smtClean="0">
                          <a:latin typeface="Times New Roman"/>
                          <a:ea typeface="宋体"/>
                        </a:rPr>
                        <a:t>Connection</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smtClean="0">
                          <a:latin typeface="Times New Roman"/>
                          <a:ea typeface="宋体"/>
                        </a:rPr>
                        <a:t>Command</a:t>
                      </a:r>
                      <a:r>
                        <a:rPr lang="zh-CN" sz="1800" kern="100" dirty="0">
                          <a:latin typeface="Times New Roman"/>
                          <a:ea typeface="宋体"/>
                        </a:rPr>
                        <a:t>对象使用的数据库连接</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3494">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err="1" smtClean="0">
                          <a:latin typeface="Times New Roman"/>
                          <a:ea typeface="宋体"/>
                        </a:rPr>
                        <a:t>CommandText</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执行</a:t>
                      </a:r>
                      <a:r>
                        <a:rPr lang="zh-CN" sz="1800" kern="100" dirty="0">
                          <a:latin typeface="Times New Roman"/>
                          <a:ea typeface="宋体"/>
                        </a:rPr>
                        <a:t>的</a:t>
                      </a:r>
                      <a:r>
                        <a:rPr lang="en-US" sz="1800" kern="100" dirty="0">
                          <a:latin typeface="Times New Roman"/>
                          <a:ea typeface="宋体"/>
                        </a:rPr>
                        <a:t>SQL</a:t>
                      </a:r>
                      <a:r>
                        <a:rPr lang="zh-CN" sz="1800" kern="100" dirty="0">
                          <a:latin typeface="Times New Roman"/>
                          <a:ea typeface="宋体"/>
                        </a:rPr>
                        <a:t>语句</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2409">
                <a:tc>
                  <a:txBody>
                    <a:bodyPr/>
                    <a:lstStyle/>
                    <a:p>
                      <a:pPr algn="ctr">
                        <a:lnSpc>
                          <a:spcPts val="1400"/>
                        </a:lnSpc>
                        <a:spcBef>
                          <a:spcPts val="300"/>
                        </a:spcBef>
                        <a:spcAft>
                          <a:spcPts val="300"/>
                        </a:spcAft>
                      </a:pPr>
                      <a:endParaRPr lang="en-US" altLang="zh-CN" sz="1800" kern="100" dirty="0" smtClean="0">
                        <a:latin typeface="Arial"/>
                        <a:ea typeface="黑体"/>
                      </a:endParaRPr>
                    </a:p>
                    <a:p>
                      <a:pPr algn="ctr">
                        <a:lnSpc>
                          <a:spcPts val="1400"/>
                        </a:lnSpc>
                        <a:spcBef>
                          <a:spcPts val="300"/>
                        </a:spcBef>
                        <a:spcAft>
                          <a:spcPts val="300"/>
                        </a:spcAft>
                      </a:pPr>
                      <a:r>
                        <a:rPr lang="zh-CN" sz="1800" kern="100" dirty="0" smtClean="0">
                          <a:latin typeface="Arial"/>
                          <a:ea typeface="黑体"/>
                        </a:rPr>
                        <a:t>方法</a:t>
                      </a:r>
                      <a:endParaRPr lang="zh-CN" sz="1800" kern="100" dirty="0">
                        <a:latin typeface="Arial"/>
                        <a:ea typeface="黑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300"/>
                        </a:spcBef>
                        <a:spcAft>
                          <a:spcPts val="300"/>
                        </a:spcAft>
                      </a:pPr>
                      <a:endParaRPr lang="en-US" altLang="zh-CN" sz="1800" kern="100" dirty="0" smtClean="0">
                        <a:latin typeface="Arial"/>
                        <a:ea typeface="黑体"/>
                      </a:endParaRPr>
                    </a:p>
                    <a:p>
                      <a:pPr algn="ctr">
                        <a:lnSpc>
                          <a:spcPts val="1400"/>
                        </a:lnSpc>
                        <a:spcBef>
                          <a:spcPts val="300"/>
                        </a:spcBef>
                        <a:spcAft>
                          <a:spcPts val="300"/>
                        </a:spcAft>
                      </a:pPr>
                      <a:r>
                        <a:rPr lang="zh-CN" sz="1800" kern="100" dirty="0" smtClean="0">
                          <a:latin typeface="Arial"/>
                          <a:ea typeface="黑体"/>
                        </a:rPr>
                        <a:t>描述</a:t>
                      </a:r>
                      <a:endParaRPr lang="zh-CN" sz="1800" kern="100" dirty="0">
                        <a:latin typeface="Arial"/>
                        <a:ea typeface="黑体"/>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3494">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err="1" smtClean="0">
                          <a:latin typeface="Times New Roman"/>
                          <a:ea typeface="宋体"/>
                        </a:rPr>
                        <a:t>ExecuteNonQuery</a:t>
                      </a:r>
                      <a:r>
                        <a:rPr lang="en-US" sz="1800" kern="100" dirty="0">
                          <a:latin typeface="Times New Roman"/>
                          <a:ea typeface="宋体"/>
                        </a:rPr>
                        <a:t>()</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对</a:t>
                      </a:r>
                      <a:r>
                        <a:rPr lang="zh-CN" sz="1800" kern="100" dirty="0">
                          <a:latin typeface="Times New Roman"/>
                          <a:ea typeface="宋体"/>
                        </a:rPr>
                        <a:t>连接执行</a:t>
                      </a:r>
                      <a:r>
                        <a:rPr lang="en-US" sz="1800" kern="100" dirty="0">
                          <a:latin typeface="Times New Roman"/>
                          <a:ea typeface="宋体"/>
                        </a:rPr>
                        <a:t>SQL</a:t>
                      </a:r>
                      <a:r>
                        <a:rPr lang="zh-CN" sz="1800" kern="100" dirty="0">
                          <a:latin typeface="Times New Roman"/>
                          <a:ea typeface="宋体"/>
                        </a:rPr>
                        <a:t>语句，返回受影响的行数</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3494">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err="1" smtClean="0">
                          <a:latin typeface="Times New Roman"/>
                          <a:ea typeface="宋体"/>
                        </a:rPr>
                        <a:t>ExecuteScalar</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执行</a:t>
                      </a:r>
                      <a:r>
                        <a:rPr lang="zh-CN" sz="1800" kern="100" dirty="0">
                          <a:latin typeface="Times New Roman"/>
                          <a:ea typeface="宋体"/>
                        </a:rPr>
                        <a:t>查询，并返回查询结果集中第一行的第一列</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3494">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err="1" smtClean="0">
                          <a:latin typeface="Times New Roman"/>
                          <a:ea typeface="宋体"/>
                        </a:rPr>
                        <a:t>ExecuteReader</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执行</a:t>
                      </a:r>
                      <a:r>
                        <a:rPr lang="zh-CN" sz="1800" kern="100" dirty="0">
                          <a:latin typeface="Times New Roman"/>
                          <a:ea typeface="宋体"/>
                        </a:rPr>
                        <a:t>查询，返回</a:t>
                      </a:r>
                      <a:r>
                        <a:rPr lang="en-US" sz="1800" kern="100" dirty="0" err="1">
                          <a:latin typeface="Times New Roman"/>
                          <a:ea typeface="宋体"/>
                        </a:rPr>
                        <a:t>DataReader</a:t>
                      </a:r>
                      <a:r>
                        <a:rPr lang="zh-CN" sz="1800" kern="100" dirty="0">
                          <a:latin typeface="Times New Roman"/>
                          <a:ea typeface="宋体"/>
                        </a:rPr>
                        <a:t>对象</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71400"/>
            <a:ext cx="7776000" cy="1143000"/>
          </a:xfrm>
        </p:spPr>
        <p:txBody>
          <a:bodyPr>
            <a:normAutofit/>
          </a:bodyPr>
          <a:lstStyle/>
          <a:p>
            <a:r>
              <a:rPr lang="en-US" altLang="en-US" sz="3200" kern="1800" dirty="0" smtClean="0">
                <a:latin typeface="Arial"/>
                <a:ea typeface="黑体"/>
              </a:rPr>
              <a:t>7.2.2  </a:t>
            </a:r>
            <a:r>
              <a:rPr lang="en-US" altLang="en-US" sz="3200" kern="1800" dirty="0" err="1" smtClean="0">
                <a:latin typeface="Arial"/>
                <a:ea typeface="黑体"/>
              </a:rPr>
              <a:t>SqlCommand</a:t>
            </a:r>
            <a:r>
              <a:rPr lang="zh-CN" altLang="en-US" sz="3200" kern="1800" dirty="0" smtClean="0">
                <a:latin typeface="Arial"/>
                <a:ea typeface="黑体"/>
              </a:rPr>
              <a:t>对象</a:t>
            </a:r>
          </a:p>
        </p:txBody>
      </p:sp>
      <p:sp>
        <p:nvSpPr>
          <p:cNvPr id="3" name="文本占位符 2"/>
          <p:cNvSpPr>
            <a:spLocks noGrp="1"/>
          </p:cNvSpPr>
          <p:nvPr>
            <p:ph type="body" idx="1"/>
          </p:nvPr>
        </p:nvSpPr>
        <p:spPr>
          <a:xfrm>
            <a:off x="457200" y="936104"/>
            <a:ext cx="8229600" cy="6093296"/>
          </a:xfrm>
        </p:spPr>
        <p:txBody>
          <a:bodyPr>
            <a:noAutofit/>
          </a:bodyPr>
          <a:lstStyle/>
          <a:p>
            <a:r>
              <a:rPr lang="zh-CN" altLang="en-US" sz="2000" dirty="0" smtClean="0"/>
              <a:t>创建</a:t>
            </a:r>
            <a:r>
              <a:rPr lang="en-US" sz="2000" dirty="0" smtClean="0"/>
              <a:t>Command</a:t>
            </a:r>
            <a:r>
              <a:rPr lang="zh-CN" altLang="en-US" sz="2000" dirty="0" smtClean="0"/>
              <a:t>对象的方法：</a:t>
            </a:r>
          </a:p>
          <a:p>
            <a:r>
              <a:rPr lang="en-US" sz="2000" b="1" dirty="0" err="1" smtClean="0">
                <a:solidFill>
                  <a:srgbClr val="FFFF00"/>
                </a:solidFill>
              </a:rPr>
              <a:t>SqlCommand</a:t>
            </a:r>
            <a:r>
              <a:rPr lang="en-US" sz="2000" b="1" dirty="0" smtClean="0">
                <a:solidFill>
                  <a:srgbClr val="FFFF00"/>
                </a:solidFill>
              </a:rPr>
              <a:t> </a:t>
            </a:r>
            <a:r>
              <a:rPr lang="en-US" sz="2000" b="1" dirty="0" err="1" smtClean="0">
                <a:solidFill>
                  <a:srgbClr val="FFFF00"/>
                </a:solidFill>
              </a:rPr>
              <a:t>cmd</a:t>
            </a:r>
            <a:r>
              <a:rPr lang="en-US" sz="2000" b="1" dirty="0" smtClean="0">
                <a:solidFill>
                  <a:srgbClr val="FFFF00"/>
                </a:solidFill>
              </a:rPr>
              <a:t> = new </a:t>
            </a:r>
            <a:r>
              <a:rPr lang="en-US" sz="2000" b="1" dirty="0" err="1" smtClean="0">
                <a:solidFill>
                  <a:srgbClr val="FFFF00"/>
                </a:solidFill>
              </a:rPr>
              <a:t>SqlCommand</a:t>
            </a:r>
            <a:r>
              <a:rPr lang="en-US" sz="2000" b="1" dirty="0" smtClean="0">
                <a:solidFill>
                  <a:srgbClr val="FFFF00"/>
                </a:solidFill>
              </a:rPr>
              <a:t>();</a:t>
            </a:r>
            <a:endParaRPr lang="zh-CN" altLang="en-US" sz="2000" b="1" dirty="0" smtClean="0">
              <a:solidFill>
                <a:srgbClr val="FFFF00"/>
              </a:solidFill>
            </a:endParaRPr>
          </a:p>
          <a:p>
            <a:r>
              <a:rPr lang="en-US" sz="2000" b="1" dirty="0" err="1" smtClean="0">
                <a:solidFill>
                  <a:srgbClr val="FFFF00"/>
                </a:solidFill>
              </a:rPr>
              <a:t>cmd.Connection</a:t>
            </a:r>
            <a:r>
              <a:rPr lang="en-US" sz="2000" b="1" dirty="0" smtClean="0">
                <a:solidFill>
                  <a:srgbClr val="FFFF00"/>
                </a:solidFill>
              </a:rPr>
              <a:t> = </a:t>
            </a:r>
            <a:r>
              <a:rPr lang="en-US" sz="2000" b="1" dirty="0" err="1" smtClean="0">
                <a:solidFill>
                  <a:srgbClr val="FFFF00"/>
                </a:solidFill>
              </a:rPr>
              <a:t>conn</a:t>
            </a:r>
            <a:r>
              <a:rPr lang="en-US" sz="2000" b="1" dirty="0" smtClean="0">
                <a:solidFill>
                  <a:srgbClr val="FFFF00"/>
                </a:solidFill>
              </a:rPr>
              <a:t>; //</a:t>
            </a:r>
            <a:r>
              <a:rPr lang="zh-CN" altLang="en-US" sz="2000" b="1" dirty="0" smtClean="0">
                <a:solidFill>
                  <a:srgbClr val="FFFF00"/>
                </a:solidFill>
              </a:rPr>
              <a:t>通过</a:t>
            </a:r>
            <a:r>
              <a:rPr lang="en-US" sz="2000" b="1" dirty="0" smtClean="0">
                <a:solidFill>
                  <a:srgbClr val="FFFF00"/>
                </a:solidFill>
              </a:rPr>
              <a:t>Connection</a:t>
            </a:r>
            <a:r>
              <a:rPr lang="zh-CN" altLang="en-US" sz="2000" b="1" dirty="0" smtClean="0">
                <a:solidFill>
                  <a:srgbClr val="FFFF00"/>
                </a:solidFill>
              </a:rPr>
              <a:t>属性设置连接对象</a:t>
            </a:r>
          </a:p>
          <a:p>
            <a:r>
              <a:rPr lang="en-US" sz="2000" b="1" dirty="0" err="1" smtClean="0">
                <a:solidFill>
                  <a:srgbClr val="FFFF00"/>
                </a:solidFill>
              </a:rPr>
              <a:t>cmd.CommandText</a:t>
            </a:r>
            <a:r>
              <a:rPr lang="en-US" sz="2000" b="1" dirty="0" smtClean="0">
                <a:solidFill>
                  <a:srgbClr val="FFFF00"/>
                </a:solidFill>
              </a:rPr>
              <a:t> = "insert into …";//</a:t>
            </a:r>
            <a:r>
              <a:rPr lang="zh-CN" altLang="en-US" sz="2000" b="1" dirty="0" smtClean="0">
                <a:solidFill>
                  <a:srgbClr val="FFFF00"/>
                </a:solidFill>
              </a:rPr>
              <a:t>通过</a:t>
            </a:r>
            <a:r>
              <a:rPr lang="en-US" sz="2000" b="1" dirty="0" err="1" smtClean="0">
                <a:solidFill>
                  <a:srgbClr val="FFFF00"/>
                </a:solidFill>
              </a:rPr>
              <a:t>CommandText</a:t>
            </a:r>
            <a:r>
              <a:rPr lang="zh-CN" altLang="en-US" sz="2000" b="1" dirty="0" smtClean="0">
                <a:solidFill>
                  <a:srgbClr val="FFFF00"/>
                </a:solidFill>
              </a:rPr>
              <a:t>属性设置</a:t>
            </a:r>
            <a:r>
              <a:rPr lang="en-US" sz="2000" b="1" dirty="0" smtClean="0">
                <a:solidFill>
                  <a:srgbClr val="FFFF00"/>
                </a:solidFill>
              </a:rPr>
              <a:t>SQL</a:t>
            </a:r>
            <a:r>
              <a:rPr lang="zh-CN" altLang="en-US" sz="2000" b="1" dirty="0" smtClean="0">
                <a:solidFill>
                  <a:srgbClr val="FFFF00"/>
                </a:solidFill>
              </a:rPr>
              <a:t>语句</a:t>
            </a:r>
          </a:p>
          <a:p>
            <a:r>
              <a:rPr lang="zh-CN" altLang="en-US" sz="2000" dirty="0" smtClean="0"/>
              <a:t>或</a:t>
            </a:r>
          </a:p>
          <a:p>
            <a:r>
              <a:rPr lang="en-US" sz="2000" b="1" dirty="0" err="1" smtClean="0">
                <a:solidFill>
                  <a:srgbClr val="FFFF00"/>
                </a:solidFill>
              </a:rPr>
              <a:t>SqlCommand</a:t>
            </a:r>
            <a:r>
              <a:rPr lang="en-US" sz="2000" b="1" dirty="0" smtClean="0">
                <a:solidFill>
                  <a:srgbClr val="FFFF00"/>
                </a:solidFill>
              </a:rPr>
              <a:t> </a:t>
            </a:r>
            <a:r>
              <a:rPr lang="en-US" sz="2000" b="1" dirty="0" err="1" smtClean="0">
                <a:solidFill>
                  <a:srgbClr val="FFFF00"/>
                </a:solidFill>
              </a:rPr>
              <a:t>cmd</a:t>
            </a:r>
            <a:r>
              <a:rPr lang="en-US" sz="2000" b="1" dirty="0" smtClean="0">
                <a:solidFill>
                  <a:srgbClr val="FFFF00"/>
                </a:solidFill>
              </a:rPr>
              <a:t> = new </a:t>
            </a:r>
            <a:r>
              <a:rPr lang="en-US" sz="2000" b="1" dirty="0" err="1" smtClean="0">
                <a:solidFill>
                  <a:srgbClr val="FFFF00"/>
                </a:solidFill>
              </a:rPr>
              <a:t>SqlCommand</a:t>
            </a:r>
            <a:r>
              <a:rPr lang="en-US" sz="2000" b="1" dirty="0" smtClean="0">
                <a:solidFill>
                  <a:srgbClr val="FFFF00"/>
                </a:solidFill>
              </a:rPr>
              <a:t>("insert into …", </a:t>
            </a:r>
            <a:r>
              <a:rPr lang="en-US" sz="2000" b="1" dirty="0" err="1" smtClean="0">
                <a:solidFill>
                  <a:srgbClr val="FFFF00"/>
                </a:solidFill>
              </a:rPr>
              <a:t>conn</a:t>
            </a:r>
            <a:r>
              <a:rPr lang="en-US" sz="2000" b="1" dirty="0" smtClean="0">
                <a:solidFill>
                  <a:srgbClr val="FFFF00"/>
                </a:solidFill>
              </a:rPr>
              <a:t>);</a:t>
            </a:r>
            <a:endParaRPr lang="zh-CN" altLang="en-US" sz="2000" b="1" dirty="0">
              <a:solidFill>
                <a:srgbClr val="FFFF00"/>
              </a:solidFill>
            </a:endParaRPr>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71400"/>
            <a:ext cx="7776000" cy="1143000"/>
          </a:xfrm>
        </p:spPr>
        <p:txBody>
          <a:bodyPr>
            <a:normAutofit/>
          </a:bodyPr>
          <a:lstStyle/>
          <a:p>
            <a:r>
              <a:rPr lang="en-US" altLang="en-US" sz="3200" kern="1800" dirty="0" smtClean="0">
                <a:latin typeface="Arial"/>
                <a:ea typeface="黑体"/>
              </a:rPr>
              <a:t>7.2.3 </a:t>
            </a:r>
            <a:r>
              <a:rPr lang="en-US" altLang="en-US" sz="3200" kern="1800" dirty="0" err="1" smtClean="0">
                <a:latin typeface="Arial"/>
                <a:ea typeface="黑体"/>
              </a:rPr>
              <a:t>SqlDataReader</a:t>
            </a:r>
            <a:r>
              <a:rPr lang="zh-CN" altLang="en-US" sz="3200" kern="1800" dirty="0" smtClean="0">
                <a:latin typeface="Arial"/>
                <a:ea typeface="黑体"/>
              </a:rPr>
              <a:t>对象</a:t>
            </a:r>
          </a:p>
        </p:txBody>
      </p:sp>
      <p:sp>
        <p:nvSpPr>
          <p:cNvPr id="3" name="文本占位符 2"/>
          <p:cNvSpPr>
            <a:spLocks noGrp="1"/>
          </p:cNvSpPr>
          <p:nvPr>
            <p:ph type="body" idx="1"/>
          </p:nvPr>
        </p:nvSpPr>
        <p:spPr>
          <a:xfrm>
            <a:off x="457200" y="936104"/>
            <a:ext cx="8229600" cy="4869160"/>
          </a:xfrm>
        </p:spPr>
        <p:txBody>
          <a:bodyPr>
            <a:noAutofit/>
          </a:bodyPr>
          <a:lstStyle/>
          <a:p>
            <a:r>
              <a:rPr lang="en-US" sz="2000" dirty="0" err="1" smtClean="0"/>
              <a:t>DataReader</a:t>
            </a:r>
            <a:r>
              <a:rPr lang="zh-CN" altLang="en-US" sz="2000" dirty="0" smtClean="0"/>
              <a:t>对象是高度优化的对象，它从数据库检索只读、仅向前的数据流，查询结果在查询执行时返回，大大加快了读取和访问数据的速度，尤其在需要快速访问数据库，又不需要远程存储数据时很方便。该方法一次在内存中存储一行，从而降低了系统开销。</a:t>
            </a:r>
            <a:endParaRPr lang="en-US" altLang="zh-CN" sz="2000" dirty="0" smtClean="0"/>
          </a:p>
          <a:p>
            <a:pPr algn="ctr">
              <a:buNone/>
            </a:pPr>
            <a:r>
              <a:rPr lang="zh-CN" altLang="en-US" sz="2000" dirty="0" smtClean="0"/>
              <a:t>表</a:t>
            </a:r>
            <a:r>
              <a:rPr lang="en-US" sz="2000" dirty="0" smtClean="0"/>
              <a:t>7-6 </a:t>
            </a:r>
            <a:r>
              <a:rPr lang="en-US" sz="2000" dirty="0" err="1" smtClean="0"/>
              <a:t>DataReader</a:t>
            </a:r>
            <a:r>
              <a:rPr lang="zh-CN" altLang="en-US" sz="2000" dirty="0" smtClean="0"/>
              <a:t>对象常用的属性和方法</a:t>
            </a:r>
          </a:p>
          <a:p>
            <a:endParaRPr lang="zh-CN" altLang="en-US" sz="2000" dirty="0" smtClean="0"/>
          </a:p>
          <a:p>
            <a:pPr>
              <a:buNone/>
            </a:pPr>
            <a:endParaRPr lang="zh-CN" altLang="en-US" sz="2000" b="1" dirty="0">
              <a:solidFill>
                <a:srgbClr val="FFFF00"/>
              </a:solidFill>
            </a:endParaRPr>
          </a:p>
        </p:txBody>
      </p:sp>
      <p:graphicFrame>
        <p:nvGraphicFramePr>
          <p:cNvPr id="4" name="表格 3"/>
          <p:cNvGraphicFramePr>
            <a:graphicFrameLocks noGrp="1"/>
          </p:cNvGraphicFramePr>
          <p:nvPr/>
        </p:nvGraphicFramePr>
        <p:xfrm>
          <a:off x="827584" y="3501009"/>
          <a:ext cx="7776864" cy="2670028"/>
        </p:xfrm>
        <a:graphic>
          <a:graphicData uri="http://schemas.openxmlformats.org/drawingml/2006/table">
            <a:tbl>
              <a:tblPr/>
              <a:tblGrid>
                <a:gridCol w="1866411"/>
                <a:gridCol w="5910453"/>
              </a:tblGrid>
              <a:tr h="551312">
                <a:tc>
                  <a:txBody>
                    <a:bodyPr/>
                    <a:lstStyle/>
                    <a:p>
                      <a:pPr algn="ctr">
                        <a:lnSpc>
                          <a:spcPts val="1400"/>
                        </a:lnSpc>
                        <a:spcBef>
                          <a:spcPts val="300"/>
                        </a:spcBef>
                        <a:spcAft>
                          <a:spcPts val="300"/>
                        </a:spcAft>
                      </a:pPr>
                      <a:endParaRPr lang="en-US" altLang="zh-CN" sz="1800" kern="100" dirty="0" smtClean="0">
                        <a:latin typeface="Arial"/>
                        <a:ea typeface="黑体"/>
                      </a:endParaRPr>
                    </a:p>
                    <a:p>
                      <a:pPr algn="ctr">
                        <a:lnSpc>
                          <a:spcPts val="1400"/>
                        </a:lnSpc>
                        <a:spcBef>
                          <a:spcPts val="300"/>
                        </a:spcBef>
                        <a:spcAft>
                          <a:spcPts val="300"/>
                        </a:spcAft>
                      </a:pPr>
                      <a:r>
                        <a:rPr lang="zh-CN" sz="1800" kern="100" dirty="0" smtClean="0">
                          <a:latin typeface="Arial"/>
                          <a:ea typeface="黑体"/>
                        </a:rPr>
                        <a:t>属性 </a:t>
                      </a:r>
                      <a:endParaRPr lang="zh-CN" sz="1800" kern="100" dirty="0">
                        <a:latin typeface="Arial"/>
                        <a:ea typeface="黑体"/>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300"/>
                        </a:spcBef>
                        <a:spcAft>
                          <a:spcPts val="300"/>
                        </a:spcAft>
                      </a:pPr>
                      <a:endParaRPr lang="en-US" altLang="zh-CN" sz="1800" kern="100" dirty="0" smtClean="0">
                        <a:latin typeface="Arial"/>
                        <a:ea typeface="黑体"/>
                      </a:endParaRPr>
                    </a:p>
                    <a:p>
                      <a:pPr algn="ctr">
                        <a:lnSpc>
                          <a:spcPts val="1400"/>
                        </a:lnSpc>
                        <a:spcBef>
                          <a:spcPts val="300"/>
                        </a:spcBef>
                        <a:spcAft>
                          <a:spcPts val="300"/>
                        </a:spcAft>
                      </a:pPr>
                      <a:r>
                        <a:rPr lang="zh-CN" sz="1800" kern="100" dirty="0" smtClean="0">
                          <a:latin typeface="Arial"/>
                          <a:ea typeface="黑体"/>
                        </a:rPr>
                        <a:t>描述</a:t>
                      </a:r>
                      <a:endParaRPr lang="zh-CN" sz="1800" kern="100" dirty="0">
                        <a:latin typeface="Arial"/>
                        <a:ea typeface="黑体"/>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2552">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err="1" smtClean="0">
                          <a:latin typeface="Times New Roman"/>
                          <a:ea typeface="宋体"/>
                        </a:rPr>
                        <a:t>HasRows</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err="1" smtClean="0">
                          <a:latin typeface="Times New Roman"/>
                          <a:ea typeface="宋体"/>
                        </a:rPr>
                        <a:t>DataReader</a:t>
                      </a:r>
                      <a:r>
                        <a:rPr lang="zh-CN" sz="1800" kern="100" dirty="0">
                          <a:latin typeface="Times New Roman"/>
                          <a:ea typeface="宋体"/>
                        </a:rPr>
                        <a:t>中是否包含一行或多行</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1312">
                <a:tc>
                  <a:txBody>
                    <a:bodyPr/>
                    <a:lstStyle/>
                    <a:p>
                      <a:pPr algn="ctr">
                        <a:lnSpc>
                          <a:spcPts val="1400"/>
                        </a:lnSpc>
                        <a:spcBef>
                          <a:spcPts val="300"/>
                        </a:spcBef>
                        <a:spcAft>
                          <a:spcPts val="300"/>
                        </a:spcAft>
                      </a:pPr>
                      <a:endParaRPr lang="en-US" altLang="zh-CN" sz="1800" kern="100" dirty="0" smtClean="0">
                        <a:latin typeface="Arial"/>
                        <a:ea typeface="黑体"/>
                      </a:endParaRPr>
                    </a:p>
                    <a:p>
                      <a:pPr algn="ctr">
                        <a:lnSpc>
                          <a:spcPts val="1400"/>
                        </a:lnSpc>
                        <a:spcBef>
                          <a:spcPts val="300"/>
                        </a:spcBef>
                        <a:spcAft>
                          <a:spcPts val="300"/>
                        </a:spcAft>
                      </a:pPr>
                      <a:r>
                        <a:rPr lang="zh-CN" sz="1800" kern="100" dirty="0" smtClean="0">
                          <a:latin typeface="Arial"/>
                          <a:ea typeface="黑体"/>
                        </a:rPr>
                        <a:t>方法</a:t>
                      </a:r>
                      <a:endParaRPr lang="zh-CN" sz="1800" kern="100" dirty="0">
                        <a:latin typeface="Arial"/>
                        <a:ea typeface="黑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300"/>
                        </a:spcBef>
                        <a:spcAft>
                          <a:spcPts val="300"/>
                        </a:spcAft>
                      </a:pPr>
                      <a:endParaRPr lang="en-US" altLang="zh-CN" sz="1800" kern="100" dirty="0" smtClean="0">
                        <a:latin typeface="Arial"/>
                        <a:ea typeface="黑体"/>
                      </a:endParaRPr>
                    </a:p>
                    <a:p>
                      <a:pPr algn="ctr">
                        <a:lnSpc>
                          <a:spcPts val="1400"/>
                        </a:lnSpc>
                        <a:spcBef>
                          <a:spcPts val="300"/>
                        </a:spcBef>
                        <a:spcAft>
                          <a:spcPts val="300"/>
                        </a:spcAft>
                      </a:pPr>
                      <a:r>
                        <a:rPr lang="zh-CN" sz="1800" kern="100" dirty="0" smtClean="0">
                          <a:latin typeface="Arial"/>
                          <a:ea typeface="黑体"/>
                        </a:rPr>
                        <a:t>描述</a:t>
                      </a:r>
                      <a:endParaRPr lang="zh-CN" sz="1800" kern="100" dirty="0">
                        <a:latin typeface="Arial"/>
                        <a:ea typeface="黑体"/>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2552">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smtClean="0">
                          <a:latin typeface="Times New Roman"/>
                          <a:ea typeface="宋体"/>
                        </a:rPr>
                        <a:t>Read</a:t>
                      </a:r>
                      <a:r>
                        <a:rPr lang="en-US" sz="1800" kern="100" dirty="0">
                          <a:latin typeface="Times New Roman"/>
                          <a:ea typeface="宋体"/>
                        </a:rPr>
                        <a:t>()</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前进</a:t>
                      </a:r>
                      <a:r>
                        <a:rPr lang="zh-CN" sz="1800" kern="100" dirty="0">
                          <a:latin typeface="Times New Roman"/>
                          <a:ea typeface="宋体"/>
                        </a:rPr>
                        <a:t>到下一行记录，如果下一行有记录，则读出该行并</a:t>
                      </a:r>
                      <a:r>
                        <a:rPr lang="zh-CN" sz="1800" kern="100" dirty="0" smtClean="0">
                          <a:latin typeface="Times New Roman"/>
                          <a:ea typeface="宋体"/>
                        </a:rPr>
                        <a:t>返</a:t>
                      </a: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回</a:t>
                      </a:r>
                      <a:r>
                        <a:rPr lang="en-US" sz="1800" kern="100" dirty="0">
                          <a:latin typeface="Times New Roman"/>
                          <a:ea typeface="宋体"/>
                        </a:rPr>
                        <a:t>true</a:t>
                      </a:r>
                      <a:r>
                        <a:rPr lang="zh-CN" sz="1800" kern="100" dirty="0">
                          <a:latin typeface="Times New Roman"/>
                          <a:ea typeface="宋体"/>
                        </a:rPr>
                        <a:t>，否则返回</a:t>
                      </a:r>
                      <a:r>
                        <a:rPr lang="en-US" sz="1800" kern="100" dirty="0">
                          <a:latin typeface="Times New Roman"/>
                          <a:ea typeface="宋体"/>
                        </a:rPr>
                        <a:t>false</a:t>
                      </a:r>
                      <a:endParaRPr lang="zh-CN" sz="1800" kern="100" dirty="0">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2552">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smtClean="0">
                          <a:latin typeface="Times New Roman"/>
                          <a:ea typeface="宋体"/>
                        </a:rPr>
                        <a:t>Close</a:t>
                      </a:r>
                      <a:r>
                        <a:rPr lang="en-US" sz="1800" kern="100" dirty="0">
                          <a:latin typeface="Times New Roman"/>
                          <a:ea typeface="宋体"/>
                        </a:rPr>
                        <a:t>()</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关闭</a:t>
                      </a:r>
                      <a:r>
                        <a:rPr lang="en-US" sz="1800" kern="100" dirty="0" err="1">
                          <a:latin typeface="Times New Roman"/>
                          <a:ea typeface="宋体"/>
                        </a:rPr>
                        <a:t>DataReader</a:t>
                      </a:r>
                      <a:r>
                        <a:rPr lang="zh-CN" sz="1800" kern="100" dirty="0">
                          <a:latin typeface="Times New Roman"/>
                          <a:ea typeface="宋体"/>
                        </a:rPr>
                        <a:t>对象</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en-US" kern="1800" dirty="0" smtClean="0">
                <a:latin typeface="Arial"/>
                <a:ea typeface="黑体"/>
              </a:rPr>
              <a:t>7.1  </a:t>
            </a:r>
            <a:r>
              <a:rPr lang="zh-CN" altLang="en-US" kern="1800" dirty="0" smtClean="0">
                <a:latin typeface="Arial"/>
                <a:ea typeface="黑体"/>
              </a:rPr>
              <a:t>数据库与</a:t>
            </a:r>
            <a:r>
              <a:rPr lang="en-US" altLang="en-US" kern="1800" dirty="0" smtClean="0">
                <a:latin typeface="Arial"/>
                <a:ea typeface="黑体"/>
              </a:rPr>
              <a:t>ADO.NET</a:t>
            </a:r>
            <a:r>
              <a:rPr lang="zh-CN" altLang="en-US" kern="1800" dirty="0" smtClean="0">
                <a:latin typeface="Arial"/>
                <a:ea typeface="黑体"/>
              </a:rPr>
              <a:t>概述</a:t>
            </a:r>
            <a:r>
              <a:rPr lang="zh-CN" altLang="en-US" b="1" u="heavy" dirty="0" smtClean="0"/>
              <a:t/>
            </a:r>
            <a:br>
              <a:rPr lang="zh-CN" altLang="en-US" b="1" u="heavy" dirty="0" smtClean="0"/>
            </a:br>
            <a:endParaRPr lang="zh-CN" altLang="en-US" kern="1800" dirty="0" smtClean="0">
              <a:latin typeface="Arial"/>
              <a:ea typeface="黑体"/>
            </a:endParaRPr>
          </a:p>
        </p:txBody>
      </p:sp>
      <p:sp>
        <p:nvSpPr>
          <p:cNvPr id="3" name="文本占位符 2"/>
          <p:cNvSpPr>
            <a:spLocks noGrp="1"/>
          </p:cNvSpPr>
          <p:nvPr>
            <p:ph type="body" idx="1"/>
          </p:nvPr>
        </p:nvSpPr>
        <p:spPr/>
        <p:txBody>
          <a:bodyPr>
            <a:normAutofit fontScale="92500" lnSpcReduction="10000"/>
          </a:bodyPr>
          <a:lstStyle/>
          <a:p>
            <a:r>
              <a:rPr lang="en-US" b="1" dirty="0" smtClean="0"/>
              <a:t>1</a:t>
            </a:r>
            <a:r>
              <a:rPr lang="zh-CN" altLang="en-US" b="1" dirty="0" smtClean="0"/>
              <a:t>．数据库</a:t>
            </a:r>
          </a:p>
          <a:p>
            <a:r>
              <a:rPr lang="zh-CN" altLang="en-US" dirty="0" smtClean="0"/>
              <a:t>数据库（</a:t>
            </a:r>
            <a:r>
              <a:rPr lang="en-US" dirty="0" smtClean="0"/>
              <a:t>Database</a:t>
            </a:r>
            <a:r>
              <a:rPr lang="zh-CN" altLang="en-US" dirty="0" smtClean="0"/>
              <a:t>）是按照数据结构来组织、存储和管理数据的仓库。大多是指依照一定格式存放在一起的数据记录文件。目前，绝大多数软件系统都需要有数据库的支持，数据库系统已广泛应用于各个领域，如管理信息系统、办公自动化系统、图书检索系统、金融交易系统、票务系统等。</a:t>
            </a:r>
          </a:p>
          <a:p>
            <a:r>
              <a:rPr lang="zh-CN" altLang="en-US" dirty="0" smtClean="0"/>
              <a:t>目前应用最广泛的数据库类型是关系型数据库，典型产品如</a:t>
            </a:r>
            <a:r>
              <a:rPr lang="en-US" dirty="0" smtClean="0"/>
              <a:t>Access</a:t>
            </a:r>
            <a:r>
              <a:rPr lang="zh-CN" altLang="en-US" dirty="0" smtClean="0"/>
              <a:t>、</a:t>
            </a:r>
            <a:r>
              <a:rPr lang="en-US" dirty="0" smtClean="0"/>
              <a:t>SQL Server</a:t>
            </a:r>
            <a:r>
              <a:rPr lang="zh-CN" altLang="en-US" dirty="0" smtClean="0"/>
              <a:t>、</a:t>
            </a:r>
            <a:r>
              <a:rPr lang="en-US" dirty="0" smtClean="0"/>
              <a:t>Oracle</a:t>
            </a:r>
            <a:r>
              <a:rPr lang="zh-CN" altLang="en-US" dirty="0" smtClean="0"/>
              <a:t>等，本章选择应用最广泛的</a:t>
            </a:r>
            <a:r>
              <a:rPr lang="en-US" dirty="0" smtClean="0"/>
              <a:t>SQL Server</a:t>
            </a:r>
            <a:r>
              <a:rPr lang="zh-CN" altLang="en-US" dirty="0" smtClean="0"/>
              <a:t>作为主要讨论对象。</a:t>
            </a:r>
          </a:p>
          <a:p>
            <a:pPr marR="0" lvl="0" rtl="0"/>
            <a:endParaRPr lang="zh-CN" altLang="en-US" sz="2400" b="0" i="0" u="none" strike="noStrike" baseline="0" dirty="0" smtClean="0">
              <a:latin typeface="Times New Roman"/>
            </a:endParaRPr>
          </a:p>
        </p:txBody>
      </p:sp>
      <p:sp>
        <p:nvSpPr>
          <p:cNvPr id="4" name="标题 1"/>
          <p:cNvSpPr txBox="1">
            <a:spLocks/>
          </p:cNvSpPr>
          <p:nvPr/>
        </p:nvSpPr>
        <p:spPr>
          <a:xfrm>
            <a:off x="609600" y="773832"/>
            <a:ext cx="7776000" cy="1143000"/>
          </a:xfrm>
          <a:prstGeom prst="rect">
            <a:avLst/>
          </a:prstGeom>
        </p:spPr>
        <p:txBody>
          <a:bodyPr vert="horz" rtlCol="0" anchor="ctr">
            <a:normAutofit fontScale="97500"/>
            <a:scene3d>
              <a:camera prst="orthographicFront"/>
              <a:lightRig rig="soft" dir="t"/>
            </a:scene3d>
            <a:sp3d prstMaterial="matte">
              <a:bevelT w="12700" h="12700"/>
            </a:sp3d>
          </a:bodyPr>
          <a:lstStyle/>
          <a:p>
            <a:pPr>
              <a:spcBef>
                <a:spcPct val="0"/>
              </a:spcBef>
            </a:pPr>
            <a:r>
              <a:rPr lang="en-US" altLang="zh-CN"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7.1.1</a:t>
            </a:r>
            <a:r>
              <a:rPr lang="zh-CN" altLang="en-US"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数据库概述</a:t>
            </a:r>
            <a:endParaRPr kumimoji="0" lang="zh-CN" altLang="en-US" sz="3200" b="0" i="0" u="none" strike="noStrike" kern="1800" cap="none" spc="50" normalizeH="0" baseline="0" noProof="0" dirty="0" smtClean="0">
              <a:ln w="12700">
                <a:noFill/>
                <a:prstDash val="solid"/>
              </a:ln>
              <a:solidFill>
                <a:schemeClr val="accent4"/>
              </a:solidFill>
              <a:effectLst>
                <a:outerShdw blurRad="38100" dist="20320" dir="2700000" algn="tl" rotWithShape="0">
                  <a:srgbClr val="000000">
                    <a:alpha val="70000"/>
                  </a:srgbClr>
                </a:outerShdw>
              </a:effectLst>
              <a:uLnTx/>
              <a:uFillTx/>
              <a:latin typeface="Arial"/>
              <a:ea typeface="黑体"/>
              <a:cs typeface="+mj-cs"/>
            </a:endParaRPr>
          </a:p>
        </p:txBody>
      </p:sp>
    </p:spTree>
    <p:extLst>
      <p:ext uri="{BB962C8B-B14F-4D97-AF65-F5344CB8AC3E}">
        <p14:creationId xmlns:p14="http://schemas.microsoft.com/office/powerpoint/2010/main" val="11581358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71400"/>
            <a:ext cx="7776000" cy="1143000"/>
          </a:xfrm>
        </p:spPr>
        <p:txBody>
          <a:bodyPr>
            <a:normAutofit/>
          </a:bodyPr>
          <a:lstStyle/>
          <a:p>
            <a:r>
              <a:rPr lang="en-US" altLang="en-US" sz="3200" kern="1800" dirty="0" smtClean="0">
                <a:latin typeface="Arial"/>
                <a:ea typeface="黑体"/>
              </a:rPr>
              <a:t>7.2.3 </a:t>
            </a:r>
            <a:r>
              <a:rPr lang="en-US" altLang="en-US" sz="3200" kern="1800" dirty="0" err="1" smtClean="0">
                <a:latin typeface="Arial"/>
                <a:ea typeface="黑体"/>
              </a:rPr>
              <a:t>SqlDataReader</a:t>
            </a:r>
            <a:r>
              <a:rPr lang="zh-CN" altLang="en-US" sz="3200" kern="1800" dirty="0" smtClean="0">
                <a:latin typeface="Arial"/>
                <a:ea typeface="黑体"/>
              </a:rPr>
              <a:t>对象</a:t>
            </a:r>
          </a:p>
        </p:txBody>
      </p:sp>
      <p:sp>
        <p:nvSpPr>
          <p:cNvPr id="3" name="文本占位符 2"/>
          <p:cNvSpPr>
            <a:spLocks noGrp="1"/>
          </p:cNvSpPr>
          <p:nvPr>
            <p:ph type="body" idx="1"/>
          </p:nvPr>
        </p:nvSpPr>
        <p:spPr>
          <a:xfrm>
            <a:off x="457200" y="936104"/>
            <a:ext cx="8229600" cy="4869160"/>
          </a:xfrm>
        </p:spPr>
        <p:txBody>
          <a:bodyPr>
            <a:noAutofit/>
          </a:bodyPr>
          <a:lstStyle/>
          <a:p>
            <a:r>
              <a:rPr lang="en-US" altLang="zh-CN" sz="2000" dirty="0" smtClean="0"/>
              <a:t>【</a:t>
            </a:r>
            <a:r>
              <a:rPr lang="zh-CN" altLang="en-US" sz="2000" dirty="0" smtClean="0"/>
              <a:t>例</a:t>
            </a:r>
            <a:r>
              <a:rPr lang="en-US" sz="2000" dirty="0" smtClean="0"/>
              <a:t>7-12</a:t>
            </a:r>
            <a:r>
              <a:rPr lang="en-US" altLang="zh-CN" sz="2000" dirty="0" smtClean="0"/>
              <a:t>】</a:t>
            </a:r>
            <a:r>
              <a:rPr lang="zh-CN" altLang="en-US" sz="2000" dirty="0" smtClean="0"/>
              <a:t>在项目</a:t>
            </a:r>
            <a:r>
              <a:rPr lang="en-US" sz="2000" dirty="0" err="1" smtClean="0"/>
              <a:t>TestDemo</a:t>
            </a:r>
            <a:r>
              <a:rPr lang="zh-CN" altLang="en-US" sz="2000" dirty="0" smtClean="0"/>
              <a:t>中，连接数据库</a:t>
            </a:r>
            <a:r>
              <a:rPr lang="en-US" sz="2000" dirty="0" err="1" smtClean="0"/>
              <a:t>MyProduct</a:t>
            </a:r>
            <a:r>
              <a:rPr lang="zh-CN" altLang="en-US" sz="2000" dirty="0" smtClean="0"/>
              <a:t>，显示产品名称列表。</a:t>
            </a:r>
            <a:endParaRPr lang="en-US" altLang="zh-CN" sz="2000" dirty="0" smtClean="0"/>
          </a:p>
          <a:p>
            <a:r>
              <a:rPr lang="zh-CN" altLang="en-US" sz="2000" dirty="0" smtClean="0"/>
              <a:t>注意：</a:t>
            </a:r>
            <a:r>
              <a:rPr lang="en-US" sz="2000" dirty="0" err="1" smtClean="0"/>
              <a:t>DataReader</a:t>
            </a:r>
            <a:r>
              <a:rPr lang="zh-CN" altLang="en-US" sz="2000" dirty="0" smtClean="0"/>
              <a:t>对象是通过</a:t>
            </a:r>
            <a:r>
              <a:rPr lang="en-US" sz="2000" dirty="0" smtClean="0"/>
              <a:t>Command</a:t>
            </a:r>
            <a:r>
              <a:rPr lang="zh-CN" altLang="en-US" sz="2000" dirty="0" smtClean="0"/>
              <a:t>对象的</a:t>
            </a:r>
            <a:r>
              <a:rPr lang="en-US" sz="2000" dirty="0" err="1" smtClean="0"/>
              <a:t>ExecuteReader</a:t>
            </a:r>
            <a:r>
              <a:rPr lang="zh-CN" altLang="en-US" sz="2000" dirty="0" smtClean="0"/>
              <a:t>方法从数据源中检索行创建的。</a:t>
            </a:r>
          </a:p>
          <a:p>
            <a:endParaRPr lang="zh-CN" altLang="en-US" sz="2000" dirty="0" smtClean="0"/>
          </a:p>
          <a:p>
            <a:endParaRPr lang="zh-CN" altLang="en-US" sz="2000" dirty="0" smtClean="0"/>
          </a:p>
          <a:p>
            <a:pPr>
              <a:buNone/>
            </a:pPr>
            <a:endParaRPr lang="zh-CN" altLang="en-US" sz="2000" b="1" dirty="0">
              <a:solidFill>
                <a:srgbClr val="FFFF00"/>
              </a:solidFill>
            </a:endParaRPr>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507288" cy="1143000"/>
          </a:xfrm>
        </p:spPr>
        <p:txBody>
          <a:bodyPr>
            <a:normAutofit fontScale="90000"/>
          </a:bodyPr>
          <a:lstStyle/>
          <a:p>
            <a:r>
              <a:rPr lang="en-US" altLang="en-US" sz="3200" kern="1800" dirty="0" smtClean="0">
                <a:latin typeface="Arial"/>
                <a:ea typeface="黑体"/>
              </a:rPr>
              <a:t>7.2.4  </a:t>
            </a:r>
            <a:r>
              <a:rPr lang="zh-CN" altLang="en-US" sz="3200" kern="1800" dirty="0" smtClean="0">
                <a:latin typeface="Arial"/>
                <a:ea typeface="黑体"/>
              </a:rPr>
              <a:t>使用</a:t>
            </a:r>
            <a:r>
              <a:rPr lang="en-US" altLang="en-US" sz="3200" kern="1800" dirty="0" smtClean="0">
                <a:latin typeface="Arial"/>
                <a:ea typeface="黑体"/>
              </a:rPr>
              <a:t>DataAdapter</a:t>
            </a:r>
            <a:r>
              <a:rPr lang="zh-CN" altLang="en-US" sz="3200" kern="1800" dirty="0" smtClean="0">
                <a:latin typeface="Arial"/>
                <a:ea typeface="黑体"/>
              </a:rPr>
              <a:t>与</a:t>
            </a:r>
            <a:r>
              <a:rPr lang="en-US" altLang="en-US" sz="3200" kern="1800" dirty="0" smtClean="0">
                <a:latin typeface="Arial"/>
                <a:ea typeface="黑体"/>
              </a:rPr>
              <a:t>DataSet</a:t>
            </a:r>
            <a:r>
              <a:rPr lang="zh-CN" altLang="en-US" sz="3200" kern="1800" dirty="0" smtClean="0">
                <a:latin typeface="Arial"/>
                <a:ea typeface="黑体"/>
              </a:rPr>
              <a:t>对象操作数据库</a:t>
            </a:r>
            <a:r>
              <a:rPr lang="zh-CN" altLang="en-US" sz="3200" b="1" u="heavy" dirty="0" smtClean="0"/>
              <a:t/>
            </a:r>
            <a:br>
              <a:rPr lang="zh-CN" altLang="en-US" sz="3200" b="1" u="heavy" dirty="0" smtClean="0"/>
            </a:br>
            <a:endParaRPr lang="zh-CN" altLang="en-US" sz="3200" kern="1800" dirty="0" smtClean="0">
              <a:latin typeface="Arial"/>
              <a:ea typeface="黑体"/>
            </a:endParaRPr>
          </a:p>
        </p:txBody>
      </p:sp>
      <p:sp>
        <p:nvSpPr>
          <p:cNvPr id="3" name="文本占位符 2"/>
          <p:cNvSpPr>
            <a:spLocks noGrp="1"/>
          </p:cNvSpPr>
          <p:nvPr>
            <p:ph type="body" idx="1"/>
          </p:nvPr>
        </p:nvSpPr>
        <p:spPr>
          <a:xfrm>
            <a:off x="457200" y="936104"/>
            <a:ext cx="8229600" cy="4869160"/>
          </a:xfrm>
        </p:spPr>
        <p:txBody>
          <a:bodyPr>
            <a:noAutofit/>
          </a:bodyPr>
          <a:lstStyle/>
          <a:p>
            <a:r>
              <a:rPr lang="en-US" sz="2000" dirty="0" smtClean="0"/>
              <a:t>ADO.NET</a:t>
            </a:r>
            <a:r>
              <a:rPr lang="zh-CN" altLang="en-US" sz="2000" dirty="0" smtClean="0"/>
              <a:t>有两种访问数据库的方式，分别使用</a:t>
            </a:r>
            <a:r>
              <a:rPr lang="en-US" sz="2000" dirty="0" err="1" smtClean="0"/>
              <a:t>DataReader</a:t>
            </a:r>
            <a:r>
              <a:rPr lang="zh-CN" altLang="en-US" sz="2000" dirty="0" smtClean="0"/>
              <a:t>对象和</a:t>
            </a:r>
            <a:r>
              <a:rPr lang="en-US" sz="2000" dirty="0" err="1" smtClean="0"/>
              <a:t>DataSet</a:t>
            </a:r>
            <a:r>
              <a:rPr lang="zh-CN" altLang="en-US" sz="2000" dirty="0" smtClean="0"/>
              <a:t>对象。</a:t>
            </a:r>
            <a:endParaRPr lang="en-US" altLang="zh-CN" sz="2000" dirty="0" smtClean="0"/>
          </a:p>
          <a:p>
            <a:r>
              <a:rPr lang="en-US" sz="2000" dirty="0" err="1" smtClean="0"/>
              <a:t>DataReader</a:t>
            </a:r>
            <a:r>
              <a:rPr lang="zh-CN" altLang="en-US" sz="2000" dirty="0" smtClean="0"/>
              <a:t>对象专为仅向前方式滚动只读记录而设计，</a:t>
            </a:r>
            <a:r>
              <a:rPr lang="en-US" sz="2000" dirty="0" err="1" smtClean="0"/>
              <a:t>DataSet</a:t>
            </a:r>
            <a:r>
              <a:rPr lang="zh-CN" altLang="en-US" sz="2000" dirty="0" smtClean="0"/>
              <a:t>对象是记录在内存中的缓存，可以从任何方向随意访问和修改。</a:t>
            </a:r>
          </a:p>
          <a:p>
            <a:r>
              <a:rPr lang="en-US" sz="2000" b="1" dirty="0" smtClean="0"/>
              <a:t>1</a:t>
            </a:r>
            <a:r>
              <a:rPr lang="zh-CN" altLang="en-US" sz="2000" b="1" dirty="0" smtClean="0"/>
              <a:t>．</a:t>
            </a:r>
            <a:r>
              <a:rPr lang="en-US" sz="2000" b="1" dirty="0" err="1" smtClean="0"/>
              <a:t>DataSet</a:t>
            </a:r>
            <a:endParaRPr lang="zh-CN" altLang="en-US" sz="2000" b="1" dirty="0" smtClean="0"/>
          </a:p>
          <a:p>
            <a:r>
              <a:rPr lang="en-US" sz="2000" dirty="0" err="1" smtClean="0"/>
              <a:t>DataSet</a:t>
            </a:r>
            <a:r>
              <a:rPr lang="zh-CN" altLang="en-US" sz="2000" dirty="0" smtClean="0"/>
              <a:t>数据集可以简单理解为一个内存中的数据库，</a:t>
            </a:r>
            <a:r>
              <a:rPr lang="en-US" sz="2000" dirty="0" err="1" smtClean="0"/>
              <a:t>DataSet</a:t>
            </a:r>
            <a:r>
              <a:rPr lang="zh-CN" altLang="en-US" sz="2000" dirty="0" smtClean="0"/>
              <a:t>将数据源的数据保存在内存中并独立于任何数据库，此时，</a:t>
            </a:r>
            <a:r>
              <a:rPr lang="en-US" sz="2000" dirty="0" err="1" smtClean="0"/>
              <a:t>DataSet</a:t>
            </a:r>
            <a:r>
              <a:rPr lang="zh-CN" altLang="en-US" sz="2000" dirty="0" smtClean="0"/>
              <a:t>中的数据相当于数据源的数据的一个副本，应用程序与内存中的</a:t>
            </a:r>
            <a:r>
              <a:rPr lang="en-US" sz="2000" dirty="0" err="1" smtClean="0"/>
              <a:t>DataSet</a:t>
            </a:r>
            <a:r>
              <a:rPr lang="zh-CN" altLang="en-US" sz="2000" dirty="0" smtClean="0"/>
              <a:t>数据进行交互，在交互期间不需要连接数据源，因此可以极大地加快数据访问和处理速度，同时也节约了资源。</a:t>
            </a:r>
          </a:p>
          <a:p>
            <a:endParaRPr lang="zh-CN" altLang="en-US" sz="2000" dirty="0" smtClean="0"/>
          </a:p>
          <a:p>
            <a:endParaRPr lang="zh-CN" altLang="en-US" sz="2000" dirty="0" smtClean="0"/>
          </a:p>
          <a:p>
            <a:pPr>
              <a:buNone/>
            </a:pPr>
            <a:endParaRPr lang="zh-CN" altLang="en-US" sz="2000" b="1" dirty="0">
              <a:solidFill>
                <a:srgbClr val="FFFF00"/>
              </a:solidFill>
            </a:endParaRPr>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507288" cy="1143000"/>
          </a:xfrm>
        </p:spPr>
        <p:txBody>
          <a:bodyPr>
            <a:normAutofit fontScale="90000"/>
          </a:bodyPr>
          <a:lstStyle/>
          <a:p>
            <a:r>
              <a:rPr lang="en-US" altLang="en-US" sz="3200" kern="1800" dirty="0" smtClean="0">
                <a:latin typeface="Arial"/>
                <a:ea typeface="黑体"/>
              </a:rPr>
              <a:t>7.2.4  </a:t>
            </a:r>
            <a:r>
              <a:rPr lang="zh-CN" altLang="en-US" sz="3200" kern="1800" dirty="0" smtClean="0">
                <a:latin typeface="Arial"/>
                <a:ea typeface="黑体"/>
              </a:rPr>
              <a:t>使用</a:t>
            </a:r>
            <a:r>
              <a:rPr lang="en-US" altLang="en-US" sz="3200" kern="1800" dirty="0" smtClean="0">
                <a:latin typeface="Arial"/>
                <a:ea typeface="黑体"/>
              </a:rPr>
              <a:t>DataAdapter</a:t>
            </a:r>
            <a:r>
              <a:rPr lang="zh-CN" altLang="en-US" sz="3200" kern="1800" dirty="0" smtClean="0">
                <a:latin typeface="Arial"/>
                <a:ea typeface="黑体"/>
              </a:rPr>
              <a:t>与</a:t>
            </a:r>
            <a:r>
              <a:rPr lang="en-US" altLang="en-US" sz="3200" kern="1800" dirty="0" smtClean="0">
                <a:latin typeface="Arial"/>
                <a:ea typeface="黑体"/>
              </a:rPr>
              <a:t>DataSet</a:t>
            </a:r>
            <a:r>
              <a:rPr lang="zh-CN" altLang="en-US" sz="3200" kern="1800" dirty="0" smtClean="0">
                <a:latin typeface="Arial"/>
                <a:ea typeface="黑体"/>
              </a:rPr>
              <a:t>对象操作数据库</a:t>
            </a:r>
            <a:r>
              <a:rPr lang="zh-CN" altLang="en-US" sz="3200" b="1" u="heavy" dirty="0" smtClean="0"/>
              <a:t/>
            </a:r>
            <a:br>
              <a:rPr lang="zh-CN" altLang="en-US" sz="3200" b="1" u="heavy" dirty="0" smtClean="0"/>
            </a:br>
            <a:endParaRPr lang="zh-CN" altLang="en-US" sz="3200" kern="1800" dirty="0" smtClean="0">
              <a:latin typeface="Arial"/>
              <a:ea typeface="黑体"/>
            </a:endParaRPr>
          </a:p>
        </p:txBody>
      </p:sp>
      <p:sp>
        <p:nvSpPr>
          <p:cNvPr id="3" name="文本占位符 2"/>
          <p:cNvSpPr>
            <a:spLocks noGrp="1"/>
          </p:cNvSpPr>
          <p:nvPr>
            <p:ph type="body" idx="1"/>
          </p:nvPr>
        </p:nvSpPr>
        <p:spPr>
          <a:xfrm>
            <a:off x="457200" y="936104"/>
            <a:ext cx="8229600" cy="4869160"/>
          </a:xfrm>
        </p:spPr>
        <p:txBody>
          <a:bodyPr>
            <a:noAutofit/>
          </a:bodyPr>
          <a:lstStyle/>
          <a:p>
            <a:r>
              <a:rPr lang="en-US" sz="2000" b="1" dirty="0" smtClean="0"/>
              <a:t>1</a:t>
            </a:r>
            <a:r>
              <a:rPr lang="zh-CN" altLang="en-US" sz="2000" b="1" dirty="0" smtClean="0"/>
              <a:t>．</a:t>
            </a:r>
            <a:r>
              <a:rPr lang="en-US" sz="2000" b="1" dirty="0" err="1" smtClean="0"/>
              <a:t>DataSet</a:t>
            </a:r>
            <a:endParaRPr lang="zh-CN" altLang="en-US" sz="2000" b="1" dirty="0" smtClean="0"/>
          </a:p>
          <a:p>
            <a:r>
              <a:rPr lang="en-US" sz="2000" dirty="0" err="1" smtClean="0"/>
              <a:t>DataSet</a:t>
            </a:r>
            <a:r>
              <a:rPr lang="zh-CN" altLang="en-US" sz="2000" dirty="0" smtClean="0"/>
              <a:t>存储数据的方式类似于关系数据库，它们都使用具有层次关系的表、行和列的对象模型，还可以为数据集中的数据定义约束和关系。</a:t>
            </a:r>
          </a:p>
          <a:p>
            <a:r>
              <a:rPr lang="zh-CN" altLang="en-US" sz="2000" dirty="0" smtClean="0"/>
              <a:t>一个</a:t>
            </a:r>
            <a:r>
              <a:rPr lang="en-US" sz="2000" dirty="0" err="1" smtClean="0"/>
              <a:t>DataSet</a:t>
            </a:r>
            <a:r>
              <a:rPr lang="zh-CN" altLang="en-US" sz="2000" dirty="0" smtClean="0"/>
              <a:t>可以包含对个</a:t>
            </a:r>
            <a:r>
              <a:rPr lang="en-US" sz="2000" dirty="0" err="1" smtClean="0"/>
              <a:t>DataTable</a:t>
            </a:r>
            <a:r>
              <a:rPr lang="zh-CN" altLang="en-US" sz="2000" dirty="0" smtClean="0"/>
              <a:t>对象，</a:t>
            </a:r>
            <a:r>
              <a:rPr lang="en-US" sz="2000" dirty="0" err="1" smtClean="0"/>
              <a:t>DataTable</a:t>
            </a:r>
            <a:r>
              <a:rPr lang="zh-CN" altLang="en-US" sz="2000" dirty="0" smtClean="0"/>
              <a:t>对象对应于数据库中的表，即</a:t>
            </a:r>
            <a:r>
              <a:rPr lang="en-US" sz="2000" dirty="0" err="1" smtClean="0"/>
              <a:t>DataSet</a:t>
            </a:r>
            <a:r>
              <a:rPr lang="zh-CN" altLang="en-US" sz="2000" dirty="0" smtClean="0"/>
              <a:t>里的表是用</a:t>
            </a:r>
            <a:r>
              <a:rPr lang="en-US" sz="2000" dirty="0" err="1" smtClean="0"/>
              <a:t>DataTable</a:t>
            </a:r>
            <a:r>
              <a:rPr lang="zh-CN" altLang="en-US" sz="2000" dirty="0" smtClean="0"/>
              <a:t>表示的。另外，</a:t>
            </a:r>
            <a:r>
              <a:rPr lang="en-US" sz="2000" dirty="0" err="1" smtClean="0"/>
              <a:t>DataRow</a:t>
            </a:r>
            <a:r>
              <a:rPr lang="zh-CN" altLang="en-US" sz="2000" dirty="0" smtClean="0"/>
              <a:t>对象对应于表中的行，</a:t>
            </a:r>
            <a:r>
              <a:rPr lang="en-US" sz="2000" dirty="0" err="1" smtClean="0"/>
              <a:t>DataColumn</a:t>
            </a:r>
            <a:r>
              <a:rPr lang="zh-CN" altLang="en-US" sz="2000" dirty="0" smtClean="0"/>
              <a:t>对象对应于表中的列。</a:t>
            </a:r>
          </a:p>
          <a:p>
            <a:r>
              <a:rPr lang="zh-CN" altLang="en-US" sz="2000" dirty="0" smtClean="0"/>
              <a:t>要使用</a:t>
            </a:r>
            <a:r>
              <a:rPr lang="en-US" sz="2000" dirty="0" err="1" smtClean="0"/>
              <a:t>DataSet</a:t>
            </a:r>
            <a:r>
              <a:rPr lang="zh-CN" altLang="en-US" sz="2000" dirty="0" smtClean="0"/>
              <a:t>，必须先创建</a:t>
            </a:r>
            <a:r>
              <a:rPr lang="en-US" sz="2000" dirty="0" err="1" smtClean="0"/>
              <a:t>DataSet</a:t>
            </a:r>
            <a:r>
              <a:rPr lang="zh-CN" altLang="en-US" sz="2000" dirty="0" smtClean="0"/>
              <a:t>对象。在创建</a:t>
            </a:r>
            <a:r>
              <a:rPr lang="en-US" sz="2000" dirty="0" err="1" smtClean="0"/>
              <a:t>DataSet</a:t>
            </a:r>
            <a:r>
              <a:rPr lang="zh-CN" altLang="en-US" sz="2000" dirty="0" smtClean="0"/>
              <a:t>对象时可以指定一个数据集的名称，如果不指定名称，则默认被设为</a:t>
            </a:r>
            <a:r>
              <a:rPr lang="en-US" sz="2000" dirty="0" err="1" smtClean="0"/>
              <a:t>NewDataSet</a:t>
            </a:r>
            <a:r>
              <a:rPr lang="zh-CN" altLang="en-US" sz="2000" dirty="0" smtClean="0"/>
              <a:t>。</a:t>
            </a:r>
          </a:p>
          <a:p>
            <a:r>
              <a:rPr lang="zh-CN" altLang="en-US" sz="2000" dirty="0" smtClean="0"/>
              <a:t>创建</a:t>
            </a:r>
            <a:r>
              <a:rPr lang="en-US" sz="2000" dirty="0" err="1" smtClean="0"/>
              <a:t>DataSet</a:t>
            </a:r>
            <a:r>
              <a:rPr lang="zh-CN" altLang="en-US" sz="2000" dirty="0" smtClean="0"/>
              <a:t>的方法如下：</a:t>
            </a:r>
          </a:p>
          <a:p>
            <a:r>
              <a:rPr lang="en-US" sz="2000" b="1" dirty="0" err="1" smtClean="0">
                <a:solidFill>
                  <a:srgbClr val="FFFF00"/>
                </a:solidFill>
              </a:rPr>
              <a:t>DataSet</a:t>
            </a:r>
            <a:r>
              <a:rPr lang="en-US" sz="2000" b="1" dirty="0" smtClean="0">
                <a:solidFill>
                  <a:srgbClr val="FFFF00"/>
                </a:solidFill>
              </a:rPr>
              <a:t> </a:t>
            </a:r>
            <a:r>
              <a:rPr lang="en-US" sz="2000" b="1" dirty="0" err="1" smtClean="0">
                <a:solidFill>
                  <a:srgbClr val="FFFF00"/>
                </a:solidFill>
              </a:rPr>
              <a:t>ds</a:t>
            </a:r>
            <a:r>
              <a:rPr lang="en-US" sz="2000" b="1" dirty="0" smtClean="0">
                <a:solidFill>
                  <a:srgbClr val="FFFF00"/>
                </a:solidFill>
              </a:rPr>
              <a:t> = new </a:t>
            </a:r>
            <a:r>
              <a:rPr lang="en-US" sz="2000" b="1" dirty="0" err="1" smtClean="0">
                <a:solidFill>
                  <a:srgbClr val="FFFF00"/>
                </a:solidFill>
              </a:rPr>
              <a:t>DataSet</a:t>
            </a:r>
            <a:r>
              <a:rPr lang="en-US" sz="2000" b="1" dirty="0" smtClean="0">
                <a:solidFill>
                  <a:srgbClr val="FFFF00"/>
                </a:solidFill>
              </a:rPr>
              <a:t>();//</a:t>
            </a:r>
            <a:r>
              <a:rPr lang="zh-CN" altLang="en-US" sz="2000" b="1" dirty="0" smtClean="0">
                <a:solidFill>
                  <a:srgbClr val="FFFF00"/>
                </a:solidFill>
              </a:rPr>
              <a:t>创建一个名为</a:t>
            </a:r>
            <a:r>
              <a:rPr lang="en-US" sz="2000" b="1" dirty="0" smtClean="0">
                <a:solidFill>
                  <a:srgbClr val="FFFF00"/>
                </a:solidFill>
              </a:rPr>
              <a:t>"</a:t>
            </a:r>
            <a:r>
              <a:rPr lang="en-US" sz="2000" b="1" dirty="0" err="1" smtClean="0">
                <a:solidFill>
                  <a:srgbClr val="FFFF00"/>
                </a:solidFill>
              </a:rPr>
              <a:t>NewDataSet</a:t>
            </a:r>
            <a:r>
              <a:rPr lang="en-US" sz="2000" b="1" dirty="0" smtClean="0">
                <a:solidFill>
                  <a:srgbClr val="FFFF00"/>
                </a:solidFill>
              </a:rPr>
              <a:t>"</a:t>
            </a:r>
            <a:r>
              <a:rPr lang="zh-CN" altLang="en-US" sz="2000" b="1" dirty="0" smtClean="0">
                <a:solidFill>
                  <a:srgbClr val="FFFF00"/>
                </a:solidFill>
              </a:rPr>
              <a:t>的数据集</a:t>
            </a:r>
          </a:p>
          <a:p>
            <a:r>
              <a:rPr lang="en-US" sz="2000" b="1" dirty="0" err="1" smtClean="0">
                <a:solidFill>
                  <a:srgbClr val="FFFF00"/>
                </a:solidFill>
              </a:rPr>
              <a:t>DataSet</a:t>
            </a:r>
            <a:r>
              <a:rPr lang="en-US" sz="2000" b="1" dirty="0" smtClean="0">
                <a:solidFill>
                  <a:srgbClr val="FFFF00"/>
                </a:solidFill>
              </a:rPr>
              <a:t> </a:t>
            </a:r>
            <a:r>
              <a:rPr lang="en-US" sz="2000" b="1" dirty="0" err="1" smtClean="0">
                <a:solidFill>
                  <a:srgbClr val="FFFF00"/>
                </a:solidFill>
              </a:rPr>
              <a:t>ds</a:t>
            </a:r>
            <a:r>
              <a:rPr lang="en-US" sz="2000" b="1" dirty="0" smtClean="0">
                <a:solidFill>
                  <a:srgbClr val="FFFF00"/>
                </a:solidFill>
              </a:rPr>
              <a:t> = new </a:t>
            </a:r>
            <a:r>
              <a:rPr lang="en-US" sz="2000" b="1" dirty="0" err="1" smtClean="0">
                <a:solidFill>
                  <a:srgbClr val="FFFF00"/>
                </a:solidFill>
              </a:rPr>
              <a:t>DataSet</a:t>
            </a:r>
            <a:r>
              <a:rPr lang="en-US" sz="2000" b="1" dirty="0" smtClean="0">
                <a:solidFill>
                  <a:srgbClr val="FFFF00"/>
                </a:solidFill>
              </a:rPr>
              <a:t>("</a:t>
            </a:r>
            <a:r>
              <a:rPr lang="en-US" sz="2000" b="1" dirty="0" err="1" smtClean="0">
                <a:solidFill>
                  <a:srgbClr val="FFFF00"/>
                </a:solidFill>
              </a:rPr>
              <a:t>MyData</a:t>
            </a:r>
            <a:r>
              <a:rPr lang="en-US" sz="2000" b="1" dirty="0" smtClean="0">
                <a:solidFill>
                  <a:srgbClr val="FFFF00"/>
                </a:solidFill>
              </a:rPr>
              <a:t>");//</a:t>
            </a:r>
            <a:r>
              <a:rPr lang="zh-CN" altLang="en-US" sz="2000" b="1" dirty="0" smtClean="0">
                <a:solidFill>
                  <a:srgbClr val="FFFF00"/>
                </a:solidFill>
              </a:rPr>
              <a:t>创建一个名为</a:t>
            </a:r>
            <a:r>
              <a:rPr lang="en-US" sz="2000" b="1" dirty="0" smtClean="0">
                <a:solidFill>
                  <a:srgbClr val="FFFF00"/>
                </a:solidFill>
              </a:rPr>
              <a:t>"</a:t>
            </a:r>
            <a:r>
              <a:rPr lang="en-US" sz="2000" b="1" dirty="0" err="1" smtClean="0">
                <a:solidFill>
                  <a:srgbClr val="FFFF00"/>
                </a:solidFill>
              </a:rPr>
              <a:t>MyData</a:t>
            </a:r>
            <a:r>
              <a:rPr lang="en-US" sz="2000" b="1" dirty="0" smtClean="0">
                <a:solidFill>
                  <a:srgbClr val="FFFF00"/>
                </a:solidFill>
              </a:rPr>
              <a:t>"</a:t>
            </a:r>
            <a:r>
              <a:rPr lang="zh-CN" altLang="en-US" sz="2000" b="1" dirty="0" smtClean="0">
                <a:solidFill>
                  <a:srgbClr val="FFFF00"/>
                </a:solidFill>
              </a:rPr>
              <a:t>的数据集</a:t>
            </a:r>
          </a:p>
          <a:p>
            <a:endParaRPr lang="zh-CN" altLang="en-US" sz="2000" dirty="0" smtClean="0"/>
          </a:p>
          <a:p>
            <a:endParaRPr lang="zh-CN" altLang="en-US" sz="2000" dirty="0" smtClean="0"/>
          </a:p>
          <a:p>
            <a:pPr>
              <a:buNone/>
            </a:pPr>
            <a:endParaRPr lang="zh-CN" altLang="en-US" sz="2000" b="1" dirty="0">
              <a:solidFill>
                <a:srgbClr val="FFFF00"/>
              </a:solidFill>
            </a:endParaRPr>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507288" cy="1143000"/>
          </a:xfrm>
        </p:spPr>
        <p:txBody>
          <a:bodyPr>
            <a:normAutofit fontScale="90000"/>
          </a:bodyPr>
          <a:lstStyle/>
          <a:p>
            <a:r>
              <a:rPr lang="en-US" altLang="en-US" sz="3200" kern="1800" dirty="0" smtClean="0">
                <a:latin typeface="Arial"/>
                <a:ea typeface="黑体"/>
              </a:rPr>
              <a:t>7.2.4  </a:t>
            </a:r>
            <a:r>
              <a:rPr lang="zh-CN" altLang="en-US" sz="3200" kern="1800" dirty="0" smtClean="0">
                <a:latin typeface="Arial"/>
                <a:ea typeface="黑体"/>
              </a:rPr>
              <a:t>使用</a:t>
            </a:r>
            <a:r>
              <a:rPr lang="en-US" altLang="en-US" sz="3200" kern="1800" dirty="0" smtClean="0">
                <a:latin typeface="Arial"/>
                <a:ea typeface="黑体"/>
              </a:rPr>
              <a:t>DataAdapter</a:t>
            </a:r>
            <a:r>
              <a:rPr lang="zh-CN" altLang="en-US" sz="3200" kern="1800" dirty="0" smtClean="0">
                <a:latin typeface="Arial"/>
                <a:ea typeface="黑体"/>
              </a:rPr>
              <a:t>与</a:t>
            </a:r>
            <a:r>
              <a:rPr lang="en-US" altLang="en-US" sz="3200" kern="1800" dirty="0" smtClean="0">
                <a:latin typeface="Arial"/>
                <a:ea typeface="黑体"/>
              </a:rPr>
              <a:t>DataSet</a:t>
            </a:r>
            <a:r>
              <a:rPr lang="zh-CN" altLang="en-US" sz="3200" kern="1800" dirty="0" smtClean="0">
                <a:latin typeface="Arial"/>
                <a:ea typeface="黑体"/>
              </a:rPr>
              <a:t>对象操作数据库</a:t>
            </a:r>
            <a:r>
              <a:rPr lang="zh-CN" altLang="en-US" sz="3200" b="1" u="heavy" dirty="0" smtClean="0"/>
              <a:t/>
            </a:r>
            <a:br>
              <a:rPr lang="zh-CN" altLang="en-US" sz="3200" b="1" u="heavy" dirty="0" smtClean="0"/>
            </a:br>
            <a:endParaRPr lang="zh-CN" altLang="en-US" sz="3200" kern="1800" dirty="0" smtClean="0">
              <a:latin typeface="Arial"/>
              <a:ea typeface="黑体"/>
            </a:endParaRPr>
          </a:p>
        </p:txBody>
      </p:sp>
      <p:sp>
        <p:nvSpPr>
          <p:cNvPr id="3" name="文本占位符 2"/>
          <p:cNvSpPr>
            <a:spLocks noGrp="1"/>
          </p:cNvSpPr>
          <p:nvPr>
            <p:ph type="body" idx="1"/>
          </p:nvPr>
        </p:nvSpPr>
        <p:spPr>
          <a:xfrm>
            <a:off x="457200" y="764704"/>
            <a:ext cx="8229600" cy="4869160"/>
          </a:xfrm>
        </p:spPr>
        <p:txBody>
          <a:bodyPr>
            <a:noAutofit/>
          </a:bodyPr>
          <a:lstStyle/>
          <a:p>
            <a:r>
              <a:rPr lang="en-US" sz="2000" b="1" dirty="0" smtClean="0"/>
              <a:t>2</a:t>
            </a:r>
            <a:r>
              <a:rPr lang="zh-CN" altLang="en-US" sz="2000" b="1" dirty="0" smtClean="0"/>
              <a:t>．</a:t>
            </a:r>
            <a:r>
              <a:rPr lang="en-US" sz="2000" b="1" dirty="0" err="1" smtClean="0"/>
              <a:t>DataAdapter</a:t>
            </a:r>
            <a:endParaRPr lang="zh-CN" altLang="en-US" sz="2000" b="1" dirty="0" smtClean="0"/>
          </a:p>
          <a:p>
            <a:r>
              <a:rPr lang="zh-CN" altLang="en-US" sz="2000" dirty="0" smtClean="0"/>
              <a:t>创建了</a:t>
            </a:r>
            <a:r>
              <a:rPr lang="en-US" sz="2000" dirty="0" err="1" smtClean="0"/>
              <a:t>DataSet</a:t>
            </a:r>
            <a:r>
              <a:rPr lang="zh-CN" altLang="en-US" sz="2000" dirty="0" smtClean="0"/>
              <a:t>对象，接下来需要在数据集和数据源之间建立一个桥梁，用于将数据源中的数据放入数据集中，以及在数据集中的数据发生改变时将修改后的数据提交到数据源中。</a:t>
            </a:r>
            <a:r>
              <a:rPr lang="en-US" sz="2000" dirty="0" err="1" smtClean="0"/>
              <a:t>DataAdapter</a:t>
            </a:r>
            <a:r>
              <a:rPr lang="zh-CN" altLang="en-US" sz="2000" dirty="0" smtClean="0"/>
              <a:t>是</a:t>
            </a:r>
            <a:r>
              <a:rPr lang="en-US" sz="2000" dirty="0" err="1" smtClean="0"/>
              <a:t>DataSet</a:t>
            </a:r>
            <a:r>
              <a:rPr lang="zh-CN" altLang="en-US" sz="2000" dirty="0" smtClean="0"/>
              <a:t>和数据源之间的桥接器，用于检索和保存数据。</a:t>
            </a:r>
          </a:p>
          <a:p>
            <a:pPr>
              <a:buNone/>
            </a:pPr>
            <a:endParaRPr lang="zh-CN" altLang="en-US" sz="2000" b="1" dirty="0">
              <a:solidFill>
                <a:srgbClr val="FFFF00"/>
              </a:solidFill>
            </a:endParaRPr>
          </a:p>
        </p:txBody>
      </p:sp>
      <p:pic>
        <p:nvPicPr>
          <p:cNvPr id="80898" name="图片 1"/>
          <p:cNvPicPr>
            <a:picLocks noChangeAspect="1" noChangeArrowheads="1"/>
          </p:cNvPicPr>
          <p:nvPr/>
        </p:nvPicPr>
        <p:blipFill>
          <a:blip r:embed="rId2"/>
          <a:srcRect/>
          <a:stretch>
            <a:fillRect/>
          </a:stretch>
        </p:blipFill>
        <p:spPr bwMode="auto">
          <a:xfrm>
            <a:off x="5292080" y="3429000"/>
            <a:ext cx="3111774" cy="2376264"/>
          </a:xfrm>
          <a:prstGeom prst="rect">
            <a:avLst/>
          </a:prstGeom>
          <a:noFill/>
          <a:ln w="9525" algn="ctr">
            <a:noFill/>
            <a:miter lim="800000"/>
            <a:headEnd/>
            <a:tailEnd/>
          </a:ln>
        </p:spPr>
      </p:pic>
      <p:sp>
        <p:nvSpPr>
          <p:cNvPr id="6" name="TextBox 5"/>
          <p:cNvSpPr txBox="1"/>
          <p:nvPr/>
        </p:nvSpPr>
        <p:spPr>
          <a:xfrm>
            <a:off x="899592" y="3356992"/>
            <a:ext cx="4176464" cy="2308324"/>
          </a:xfrm>
          <a:prstGeom prst="rect">
            <a:avLst/>
          </a:prstGeom>
          <a:noFill/>
        </p:spPr>
        <p:txBody>
          <a:bodyPr wrap="square" rtlCol="0">
            <a:spAutoFit/>
          </a:bodyPr>
          <a:lstStyle/>
          <a:p>
            <a:r>
              <a:rPr lang="zh-CN" altLang="en-US" dirty="0" smtClean="0"/>
              <a:t>这好比把</a:t>
            </a:r>
            <a:r>
              <a:rPr lang="en-US" dirty="0" err="1" smtClean="0"/>
              <a:t>DataSet</a:t>
            </a:r>
            <a:r>
              <a:rPr lang="en-US" dirty="0" smtClean="0"/>
              <a:t> </a:t>
            </a:r>
            <a:r>
              <a:rPr lang="zh-CN" altLang="en-US" dirty="0" smtClean="0"/>
              <a:t>比作临时仓库，数据库比作仓库，但是临时仓库中使用的材料还是需要某种运输工具去从数据库中获取的，</a:t>
            </a:r>
            <a:r>
              <a:rPr lang="en-US" dirty="0" err="1" smtClean="0"/>
              <a:t>DataAdaper</a:t>
            </a:r>
            <a:r>
              <a:rPr lang="en-US" dirty="0" smtClean="0"/>
              <a:t> </a:t>
            </a:r>
            <a:r>
              <a:rPr lang="zh-CN" altLang="en-US" dirty="0" smtClean="0"/>
              <a:t>就是这种工具。这里仓库与临时仓库之间的路相当于数据库连接，而运货车相当于数据适配器</a:t>
            </a:r>
            <a:r>
              <a:rPr lang="en-US" dirty="0" err="1" smtClean="0"/>
              <a:t>DataAdapter</a:t>
            </a:r>
            <a:r>
              <a:rPr lang="zh-CN" altLang="en-US" dirty="0" smtClean="0"/>
              <a:t>，如图所示。</a:t>
            </a:r>
          </a:p>
          <a:p>
            <a:endParaRPr lang="zh-CN" altLang="en-US" dirty="0"/>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507288" cy="1143000"/>
          </a:xfrm>
        </p:spPr>
        <p:txBody>
          <a:bodyPr>
            <a:normAutofit fontScale="90000"/>
          </a:bodyPr>
          <a:lstStyle/>
          <a:p>
            <a:r>
              <a:rPr lang="en-US" altLang="en-US" sz="3200" kern="1800" dirty="0" smtClean="0">
                <a:latin typeface="Arial"/>
                <a:ea typeface="黑体"/>
              </a:rPr>
              <a:t>7.2.4  </a:t>
            </a:r>
            <a:r>
              <a:rPr lang="zh-CN" altLang="en-US" sz="3200" kern="1800" dirty="0" smtClean="0">
                <a:latin typeface="Arial"/>
                <a:ea typeface="黑体"/>
              </a:rPr>
              <a:t>使用</a:t>
            </a:r>
            <a:r>
              <a:rPr lang="en-US" altLang="en-US" sz="3200" kern="1800" dirty="0" smtClean="0">
                <a:latin typeface="Arial"/>
                <a:ea typeface="黑体"/>
              </a:rPr>
              <a:t>DataAdapter</a:t>
            </a:r>
            <a:r>
              <a:rPr lang="zh-CN" altLang="en-US" sz="3200" kern="1800" dirty="0" smtClean="0">
                <a:latin typeface="Arial"/>
                <a:ea typeface="黑体"/>
              </a:rPr>
              <a:t>与</a:t>
            </a:r>
            <a:r>
              <a:rPr lang="en-US" altLang="en-US" sz="3200" kern="1800" dirty="0" smtClean="0">
                <a:latin typeface="Arial"/>
                <a:ea typeface="黑体"/>
              </a:rPr>
              <a:t>DataSet</a:t>
            </a:r>
            <a:r>
              <a:rPr lang="zh-CN" altLang="en-US" sz="3200" kern="1800" dirty="0" smtClean="0">
                <a:latin typeface="Arial"/>
                <a:ea typeface="黑体"/>
              </a:rPr>
              <a:t>对象操作数据库</a:t>
            </a:r>
            <a:r>
              <a:rPr lang="zh-CN" altLang="en-US" sz="3200" b="1" u="heavy" dirty="0" smtClean="0"/>
              <a:t/>
            </a:r>
            <a:br>
              <a:rPr lang="zh-CN" altLang="en-US" sz="3200" b="1" u="heavy" dirty="0" smtClean="0"/>
            </a:br>
            <a:endParaRPr lang="zh-CN" altLang="en-US" sz="3200" kern="1800" dirty="0" smtClean="0">
              <a:latin typeface="Arial"/>
              <a:ea typeface="黑体"/>
            </a:endParaRPr>
          </a:p>
        </p:txBody>
      </p:sp>
      <p:sp>
        <p:nvSpPr>
          <p:cNvPr id="3" name="文本占位符 2"/>
          <p:cNvSpPr>
            <a:spLocks noGrp="1"/>
          </p:cNvSpPr>
          <p:nvPr>
            <p:ph type="body" idx="1"/>
          </p:nvPr>
        </p:nvSpPr>
        <p:spPr>
          <a:xfrm>
            <a:off x="457200" y="764704"/>
            <a:ext cx="8229600" cy="4869160"/>
          </a:xfrm>
        </p:spPr>
        <p:txBody>
          <a:bodyPr>
            <a:noAutofit/>
          </a:bodyPr>
          <a:lstStyle/>
          <a:p>
            <a:r>
              <a:rPr lang="en-US" sz="2000" b="1" dirty="0" smtClean="0"/>
              <a:t>2</a:t>
            </a:r>
            <a:r>
              <a:rPr lang="zh-CN" altLang="en-US" sz="2000" b="1" dirty="0" smtClean="0"/>
              <a:t>．</a:t>
            </a:r>
            <a:r>
              <a:rPr lang="en-US" sz="2000" b="1" dirty="0" err="1" smtClean="0"/>
              <a:t>DataAdapter</a:t>
            </a:r>
            <a:endParaRPr lang="zh-CN" altLang="en-US" sz="2000" b="1" dirty="0" smtClean="0"/>
          </a:p>
          <a:p>
            <a:pPr algn="ctr">
              <a:buNone/>
            </a:pPr>
            <a:r>
              <a:rPr lang="zh-CN" altLang="en-US" sz="2000" dirty="0" smtClean="0"/>
              <a:t>表</a:t>
            </a:r>
            <a:r>
              <a:rPr lang="en-US" sz="2000" dirty="0" smtClean="0"/>
              <a:t>7-7 </a:t>
            </a:r>
            <a:r>
              <a:rPr lang="en-US" sz="2000" dirty="0" err="1" smtClean="0"/>
              <a:t>SqlDataAdapter</a:t>
            </a:r>
            <a:r>
              <a:rPr lang="zh-CN" altLang="en-US" sz="2000" dirty="0" smtClean="0"/>
              <a:t>对象常用的属性和方法</a:t>
            </a:r>
          </a:p>
          <a:p>
            <a:pPr>
              <a:buNone/>
            </a:pPr>
            <a:endParaRPr lang="zh-CN" altLang="en-US" sz="2000" b="1" dirty="0">
              <a:solidFill>
                <a:srgbClr val="FFFF00"/>
              </a:solidFill>
            </a:endParaRPr>
          </a:p>
        </p:txBody>
      </p:sp>
      <p:graphicFrame>
        <p:nvGraphicFramePr>
          <p:cNvPr id="7" name="表格 6"/>
          <p:cNvGraphicFramePr>
            <a:graphicFrameLocks noGrp="1"/>
          </p:cNvGraphicFramePr>
          <p:nvPr/>
        </p:nvGraphicFramePr>
        <p:xfrm>
          <a:off x="827584" y="2132856"/>
          <a:ext cx="7776864" cy="2006600"/>
        </p:xfrm>
        <a:graphic>
          <a:graphicData uri="http://schemas.openxmlformats.org/drawingml/2006/table">
            <a:tbl>
              <a:tblPr/>
              <a:tblGrid>
                <a:gridCol w="2218176"/>
                <a:gridCol w="5558688"/>
              </a:tblGrid>
              <a:tr h="325176">
                <a:tc>
                  <a:txBody>
                    <a:bodyPr/>
                    <a:lstStyle/>
                    <a:p>
                      <a:pPr algn="ctr">
                        <a:lnSpc>
                          <a:spcPts val="1400"/>
                        </a:lnSpc>
                        <a:spcBef>
                          <a:spcPts val="300"/>
                        </a:spcBef>
                        <a:spcAft>
                          <a:spcPts val="300"/>
                        </a:spcAft>
                      </a:pPr>
                      <a:endParaRPr lang="en-US" altLang="zh-CN" sz="1800" kern="100" dirty="0" smtClean="0">
                        <a:latin typeface="Arial"/>
                        <a:ea typeface="黑体"/>
                      </a:endParaRPr>
                    </a:p>
                    <a:p>
                      <a:pPr algn="ctr">
                        <a:lnSpc>
                          <a:spcPts val="1400"/>
                        </a:lnSpc>
                        <a:spcBef>
                          <a:spcPts val="300"/>
                        </a:spcBef>
                        <a:spcAft>
                          <a:spcPts val="300"/>
                        </a:spcAft>
                      </a:pPr>
                      <a:r>
                        <a:rPr lang="zh-CN" sz="1800" kern="100" dirty="0" smtClean="0">
                          <a:latin typeface="Arial"/>
                          <a:ea typeface="黑体"/>
                        </a:rPr>
                        <a:t>属性</a:t>
                      </a:r>
                      <a:endParaRPr lang="zh-CN" sz="1800" kern="100" dirty="0">
                        <a:latin typeface="Arial"/>
                        <a:ea typeface="黑体"/>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300"/>
                        </a:spcBef>
                        <a:spcAft>
                          <a:spcPts val="300"/>
                        </a:spcAft>
                      </a:pPr>
                      <a:endParaRPr lang="en-US" altLang="zh-CN" sz="1800" kern="100" dirty="0" smtClean="0">
                        <a:latin typeface="Arial"/>
                        <a:ea typeface="黑体"/>
                      </a:endParaRPr>
                    </a:p>
                    <a:p>
                      <a:pPr algn="ctr">
                        <a:lnSpc>
                          <a:spcPts val="1400"/>
                        </a:lnSpc>
                        <a:spcBef>
                          <a:spcPts val="300"/>
                        </a:spcBef>
                        <a:spcAft>
                          <a:spcPts val="300"/>
                        </a:spcAft>
                      </a:pPr>
                      <a:r>
                        <a:rPr lang="zh-CN" sz="1800" kern="100" dirty="0" smtClean="0">
                          <a:latin typeface="Arial"/>
                          <a:ea typeface="黑体"/>
                        </a:rPr>
                        <a:t>描述</a:t>
                      </a:r>
                      <a:endParaRPr lang="zh-CN" sz="1800" kern="100" dirty="0">
                        <a:latin typeface="Arial"/>
                        <a:ea typeface="黑体"/>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8723">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err="1" smtClean="0">
                          <a:latin typeface="Times New Roman"/>
                          <a:ea typeface="宋体"/>
                        </a:rPr>
                        <a:t>SelectCommand</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从</a:t>
                      </a:r>
                      <a:r>
                        <a:rPr lang="zh-CN" sz="1800" kern="100" dirty="0">
                          <a:latin typeface="Times New Roman"/>
                          <a:ea typeface="宋体"/>
                        </a:rPr>
                        <a:t>数据库检索数据的</a:t>
                      </a:r>
                      <a:r>
                        <a:rPr lang="en-US" sz="1800" kern="100" dirty="0">
                          <a:latin typeface="Times New Roman"/>
                          <a:ea typeface="宋体"/>
                        </a:rPr>
                        <a:t>Command</a:t>
                      </a:r>
                      <a:r>
                        <a:rPr lang="zh-CN" sz="1800" kern="100" dirty="0">
                          <a:latin typeface="Times New Roman"/>
                          <a:ea typeface="宋体"/>
                        </a:rPr>
                        <a:t>对象</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5176">
                <a:tc>
                  <a:txBody>
                    <a:bodyPr/>
                    <a:lstStyle/>
                    <a:p>
                      <a:pPr algn="ctr">
                        <a:lnSpc>
                          <a:spcPts val="1400"/>
                        </a:lnSpc>
                        <a:spcBef>
                          <a:spcPts val="300"/>
                        </a:spcBef>
                        <a:spcAft>
                          <a:spcPts val="300"/>
                        </a:spcAft>
                      </a:pPr>
                      <a:endParaRPr lang="en-US" altLang="zh-CN" sz="1800" kern="100" dirty="0" smtClean="0">
                        <a:latin typeface="Arial"/>
                        <a:ea typeface="黑体"/>
                      </a:endParaRPr>
                    </a:p>
                    <a:p>
                      <a:pPr algn="ctr">
                        <a:lnSpc>
                          <a:spcPts val="1400"/>
                        </a:lnSpc>
                        <a:spcBef>
                          <a:spcPts val="300"/>
                        </a:spcBef>
                        <a:spcAft>
                          <a:spcPts val="300"/>
                        </a:spcAft>
                      </a:pPr>
                      <a:r>
                        <a:rPr lang="zh-CN" sz="1800" kern="100" dirty="0" smtClean="0">
                          <a:latin typeface="Arial"/>
                          <a:ea typeface="黑体"/>
                        </a:rPr>
                        <a:t>方法</a:t>
                      </a:r>
                      <a:endParaRPr lang="zh-CN" sz="1800" kern="100" dirty="0">
                        <a:latin typeface="Arial"/>
                        <a:ea typeface="黑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400"/>
                        </a:lnSpc>
                        <a:spcBef>
                          <a:spcPts val="300"/>
                        </a:spcBef>
                        <a:spcAft>
                          <a:spcPts val="300"/>
                        </a:spcAft>
                      </a:pPr>
                      <a:endParaRPr lang="en-US" altLang="zh-CN" sz="1800" kern="100" dirty="0" smtClean="0">
                        <a:latin typeface="Arial"/>
                        <a:ea typeface="黑体"/>
                      </a:endParaRPr>
                    </a:p>
                    <a:p>
                      <a:pPr algn="ctr">
                        <a:lnSpc>
                          <a:spcPts val="1400"/>
                        </a:lnSpc>
                        <a:spcBef>
                          <a:spcPts val="300"/>
                        </a:spcBef>
                        <a:spcAft>
                          <a:spcPts val="300"/>
                        </a:spcAft>
                      </a:pPr>
                      <a:r>
                        <a:rPr lang="zh-CN" sz="1800" kern="100" dirty="0" smtClean="0">
                          <a:latin typeface="Arial"/>
                          <a:ea typeface="黑体"/>
                        </a:rPr>
                        <a:t>描述</a:t>
                      </a:r>
                      <a:endParaRPr lang="zh-CN" sz="1800" kern="100" dirty="0">
                        <a:latin typeface="Arial"/>
                        <a:ea typeface="黑体"/>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8723">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smtClean="0">
                          <a:latin typeface="Times New Roman"/>
                          <a:ea typeface="宋体"/>
                        </a:rPr>
                        <a:t>Fill</a:t>
                      </a:r>
                      <a:r>
                        <a:rPr lang="en-US" sz="1800" kern="100" dirty="0">
                          <a:latin typeface="Times New Roman"/>
                          <a:ea typeface="宋体"/>
                        </a:rPr>
                        <a:t>()</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向</a:t>
                      </a:r>
                      <a:r>
                        <a:rPr lang="en-US" sz="1800" kern="100" dirty="0" err="1">
                          <a:latin typeface="Times New Roman"/>
                          <a:ea typeface="宋体"/>
                        </a:rPr>
                        <a:t>DataSet</a:t>
                      </a:r>
                      <a:r>
                        <a:rPr lang="zh-CN" sz="1800" kern="100" dirty="0">
                          <a:latin typeface="Times New Roman"/>
                          <a:ea typeface="宋体"/>
                        </a:rPr>
                        <a:t>中的表填充数据</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8723">
                <a:tc>
                  <a:txBody>
                    <a:bodyPr/>
                    <a:lstStyle/>
                    <a:p>
                      <a:pPr algn="just">
                        <a:lnSpc>
                          <a:spcPts val="1200"/>
                        </a:lnSpc>
                        <a:spcBef>
                          <a:spcPts val="250"/>
                        </a:spcBef>
                        <a:spcAft>
                          <a:spcPts val="250"/>
                        </a:spcAft>
                      </a:pPr>
                      <a:endParaRPr lang="en-US" sz="1800" kern="100" dirty="0" smtClean="0">
                        <a:latin typeface="Times New Roman"/>
                        <a:ea typeface="宋体"/>
                      </a:endParaRPr>
                    </a:p>
                    <a:p>
                      <a:pPr algn="just">
                        <a:lnSpc>
                          <a:spcPts val="1200"/>
                        </a:lnSpc>
                        <a:spcBef>
                          <a:spcPts val="250"/>
                        </a:spcBef>
                        <a:spcAft>
                          <a:spcPts val="250"/>
                        </a:spcAft>
                      </a:pPr>
                      <a:r>
                        <a:rPr lang="en-US" sz="1800" kern="100" dirty="0" smtClean="0">
                          <a:latin typeface="Times New Roman"/>
                          <a:ea typeface="宋体"/>
                        </a:rPr>
                        <a:t>Update</a:t>
                      </a:r>
                      <a:r>
                        <a:rPr lang="en-US" sz="1800" kern="100" dirty="0">
                          <a:latin typeface="Times New Roman"/>
                          <a:ea typeface="宋体"/>
                        </a:rPr>
                        <a:t>()</a:t>
                      </a:r>
                      <a:endParaRPr lang="zh-CN" sz="18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lnSpc>
                          <a:spcPts val="1200"/>
                        </a:lnSpc>
                        <a:spcBef>
                          <a:spcPts val="250"/>
                        </a:spcBef>
                        <a:spcAft>
                          <a:spcPts val="250"/>
                        </a:spcAft>
                      </a:pPr>
                      <a:endParaRPr lang="en-US" altLang="zh-CN" sz="1800" kern="100" dirty="0" smtClean="0">
                        <a:latin typeface="Times New Roman"/>
                        <a:ea typeface="宋体"/>
                      </a:endParaRPr>
                    </a:p>
                    <a:p>
                      <a:pPr algn="just">
                        <a:lnSpc>
                          <a:spcPts val="1200"/>
                        </a:lnSpc>
                        <a:spcBef>
                          <a:spcPts val="250"/>
                        </a:spcBef>
                        <a:spcAft>
                          <a:spcPts val="250"/>
                        </a:spcAft>
                      </a:pPr>
                      <a:r>
                        <a:rPr lang="zh-CN" sz="1800" kern="100" dirty="0" smtClean="0">
                          <a:latin typeface="Times New Roman"/>
                          <a:ea typeface="宋体"/>
                        </a:rPr>
                        <a:t>将</a:t>
                      </a:r>
                      <a:r>
                        <a:rPr lang="en-US" sz="1800" kern="100" dirty="0" err="1">
                          <a:latin typeface="Times New Roman"/>
                          <a:ea typeface="宋体"/>
                        </a:rPr>
                        <a:t>DataSet</a:t>
                      </a:r>
                      <a:r>
                        <a:rPr lang="zh-CN" sz="1800" kern="100" dirty="0">
                          <a:latin typeface="Times New Roman"/>
                          <a:ea typeface="宋体"/>
                        </a:rPr>
                        <a:t>中的数据提交到数据库</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507288" cy="1143000"/>
          </a:xfrm>
        </p:spPr>
        <p:txBody>
          <a:bodyPr>
            <a:normAutofit fontScale="90000"/>
          </a:bodyPr>
          <a:lstStyle/>
          <a:p>
            <a:r>
              <a:rPr lang="en-US" altLang="en-US" sz="3200" kern="1800" dirty="0" smtClean="0">
                <a:latin typeface="Arial"/>
                <a:ea typeface="黑体"/>
              </a:rPr>
              <a:t>7.2.4  </a:t>
            </a:r>
            <a:r>
              <a:rPr lang="zh-CN" altLang="en-US" sz="3200" kern="1800" dirty="0" smtClean="0">
                <a:latin typeface="Arial"/>
                <a:ea typeface="黑体"/>
              </a:rPr>
              <a:t>使用</a:t>
            </a:r>
            <a:r>
              <a:rPr lang="en-US" altLang="en-US" sz="3200" kern="1800" dirty="0" smtClean="0">
                <a:latin typeface="Arial"/>
                <a:ea typeface="黑体"/>
              </a:rPr>
              <a:t>DataAdapter</a:t>
            </a:r>
            <a:r>
              <a:rPr lang="zh-CN" altLang="en-US" sz="3200" kern="1800" dirty="0" smtClean="0">
                <a:latin typeface="Arial"/>
                <a:ea typeface="黑体"/>
              </a:rPr>
              <a:t>与</a:t>
            </a:r>
            <a:r>
              <a:rPr lang="en-US" altLang="en-US" sz="3200" kern="1800" dirty="0" smtClean="0">
                <a:latin typeface="Arial"/>
                <a:ea typeface="黑体"/>
              </a:rPr>
              <a:t>DataSet</a:t>
            </a:r>
            <a:r>
              <a:rPr lang="zh-CN" altLang="en-US" sz="3200" kern="1800" dirty="0" smtClean="0">
                <a:latin typeface="Arial"/>
                <a:ea typeface="黑体"/>
              </a:rPr>
              <a:t>对象操作数据库</a:t>
            </a:r>
            <a:r>
              <a:rPr lang="zh-CN" altLang="en-US" sz="3200" b="1" u="heavy" dirty="0" smtClean="0"/>
              <a:t/>
            </a:r>
            <a:br>
              <a:rPr lang="zh-CN" altLang="en-US" sz="3200" b="1" u="heavy" dirty="0" smtClean="0"/>
            </a:br>
            <a:endParaRPr lang="zh-CN" altLang="en-US" sz="3200" kern="1800" dirty="0" smtClean="0">
              <a:latin typeface="Arial"/>
              <a:ea typeface="黑体"/>
            </a:endParaRPr>
          </a:p>
        </p:txBody>
      </p:sp>
      <p:sp>
        <p:nvSpPr>
          <p:cNvPr id="3" name="文本占位符 2"/>
          <p:cNvSpPr>
            <a:spLocks noGrp="1"/>
          </p:cNvSpPr>
          <p:nvPr>
            <p:ph type="body" idx="1"/>
          </p:nvPr>
        </p:nvSpPr>
        <p:spPr>
          <a:xfrm>
            <a:off x="457200" y="764704"/>
            <a:ext cx="8229600" cy="4869160"/>
          </a:xfrm>
        </p:spPr>
        <p:txBody>
          <a:bodyPr>
            <a:noAutofit/>
          </a:bodyPr>
          <a:lstStyle/>
          <a:p>
            <a:r>
              <a:rPr lang="en-US" sz="2000" b="1" dirty="0" smtClean="0"/>
              <a:t>2</a:t>
            </a:r>
            <a:r>
              <a:rPr lang="zh-CN" altLang="en-US" sz="2000" b="1" dirty="0" smtClean="0"/>
              <a:t>．</a:t>
            </a:r>
            <a:r>
              <a:rPr lang="en-US" sz="2000" b="1" dirty="0" err="1" smtClean="0"/>
              <a:t>DataAdapter</a:t>
            </a:r>
            <a:endParaRPr lang="zh-CN" altLang="en-US" sz="2000" b="1" dirty="0" smtClean="0"/>
          </a:p>
          <a:p>
            <a:r>
              <a:rPr lang="zh-CN" altLang="en-US" sz="2000" dirty="0" smtClean="0"/>
              <a:t>使用</a:t>
            </a:r>
            <a:r>
              <a:rPr lang="en-US" sz="2000" dirty="0" err="1" smtClean="0"/>
              <a:t>SqlDataAdapter</a:t>
            </a:r>
            <a:r>
              <a:rPr lang="zh-CN" altLang="en-US" sz="2000" dirty="0" smtClean="0"/>
              <a:t>对象填充数据集时，先使用</a:t>
            </a:r>
            <a:r>
              <a:rPr lang="en-US" sz="2000" dirty="0" smtClean="0"/>
              <a:t>Connection</a:t>
            </a:r>
            <a:r>
              <a:rPr lang="zh-CN" altLang="en-US" sz="2000" dirty="0" smtClean="0"/>
              <a:t>连接数据源，然后使用</a:t>
            </a:r>
            <a:r>
              <a:rPr lang="en-US" sz="2000" dirty="0" smtClean="0"/>
              <a:t>Fill()</a:t>
            </a:r>
            <a:r>
              <a:rPr lang="zh-CN" altLang="en-US" sz="2000" dirty="0" smtClean="0"/>
              <a:t>方法填充</a:t>
            </a:r>
            <a:r>
              <a:rPr lang="en-US" sz="2000" dirty="0" err="1" smtClean="0"/>
              <a:t>DataSet</a:t>
            </a:r>
            <a:r>
              <a:rPr lang="zh-CN" altLang="en-US" sz="2000" dirty="0" smtClean="0"/>
              <a:t>中的表，语法如下：</a:t>
            </a:r>
          </a:p>
          <a:p>
            <a:r>
              <a:rPr lang="zh-CN" altLang="en-US" sz="2000" dirty="0" smtClean="0"/>
              <a:t>（</a:t>
            </a:r>
            <a:r>
              <a:rPr lang="en-US" sz="2000" dirty="0" smtClean="0"/>
              <a:t>1</a:t>
            </a:r>
            <a:r>
              <a:rPr lang="zh-CN" altLang="en-US" sz="2000" dirty="0" smtClean="0"/>
              <a:t>）创建</a:t>
            </a:r>
            <a:r>
              <a:rPr lang="en-US" sz="2000" dirty="0" err="1" smtClean="0"/>
              <a:t>SqlDataAdapter</a:t>
            </a:r>
            <a:r>
              <a:rPr lang="zh-CN" altLang="en-US" sz="2000" dirty="0" smtClean="0"/>
              <a:t>对象</a:t>
            </a:r>
          </a:p>
          <a:p>
            <a:r>
              <a:rPr lang="en-US" sz="2000" dirty="0" err="1" smtClean="0">
                <a:solidFill>
                  <a:srgbClr val="FFFF00"/>
                </a:solidFill>
              </a:rPr>
              <a:t>SqlDataAdapter</a:t>
            </a:r>
            <a:r>
              <a:rPr lang="en-US" sz="2000" dirty="0" smtClean="0">
                <a:solidFill>
                  <a:srgbClr val="FFFF00"/>
                </a:solidFill>
              </a:rPr>
              <a:t> </a:t>
            </a:r>
            <a:r>
              <a:rPr lang="zh-CN" altLang="en-US" sz="2000" dirty="0" smtClean="0">
                <a:solidFill>
                  <a:srgbClr val="FFFF00"/>
                </a:solidFill>
              </a:rPr>
              <a:t>对象名</a:t>
            </a:r>
            <a:r>
              <a:rPr lang="en-US" sz="2000" dirty="0" smtClean="0">
                <a:solidFill>
                  <a:srgbClr val="FFFF00"/>
                </a:solidFill>
              </a:rPr>
              <a:t>=new </a:t>
            </a:r>
            <a:r>
              <a:rPr lang="en-US" sz="2000" dirty="0" err="1" smtClean="0">
                <a:solidFill>
                  <a:srgbClr val="FFFF00"/>
                </a:solidFill>
              </a:rPr>
              <a:t>SqlDataAdapter</a:t>
            </a:r>
            <a:r>
              <a:rPr lang="en-US" sz="2000" dirty="0" smtClean="0">
                <a:solidFill>
                  <a:srgbClr val="FFFF00"/>
                </a:solidFill>
              </a:rPr>
              <a:t> (SQL</a:t>
            </a:r>
            <a:r>
              <a:rPr lang="zh-CN" altLang="en-US" sz="2000" dirty="0" smtClean="0">
                <a:solidFill>
                  <a:srgbClr val="FFFF00"/>
                </a:solidFill>
              </a:rPr>
              <a:t>语句</a:t>
            </a:r>
            <a:r>
              <a:rPr lang="en-US" sz="2000" dirty="0" smtClean="0">
                <a:solidFill>
                  <a:srgbClr val="FFFF00"/>
                </a:solidFill>
              </a:rPr>
              <a:t>,</a:t>
            </a:r>
            <a:r>
              <a:rPr lang="zh-CN" altLang="en-US" sz="2000" dirty="0" smtClean="0">
                <a:solidFill>
                  <a:srgbClr val="FFFF00"/>
                </a:solidFill>
              </a:rPr>
              <a:t>数据库连接</a:t>
            </a:r>
            <a:r>
              <a:rPr lang="en-US" sz="2000" dirty="0" smtClean="0">
                <a:solidFill>
                  <a:srgbClr val="FFFF00"/>
                </a:solidFill>
              </a:rPr>
              <a:t>)</a:t>
            </a:r>
            <a:endParaRPr lang="zh-CN" altLang="en-US" sz="2000" dirty="0" smtClean="0">
              <a:solidFill>
                <a:srgbClr val="FFFF00"/>
              </a:solidFill>
            </a:endParaRPr>
          </a:p>
          <a:p>
            <a:r>
              <a:rPr lang="en-US" sz="2000" b="1" dirty="0" err="1" smtClean="0">
                <a:solidFill>
                  <a:srgbClr val="FFFF00"/>
                </a:solidFill>
              </a:rPr>
              <a:t>SqlDataAdapter</a:t>
            </a:r>
            <a:r>
              <a:rPr lang="en-US" sz="2000" b="1" dirty="0" smtClean="0">
                <a:solidFill>
                  <a:srgbClr val="FFFF00"/>
                </a:solidFill>
              </a:rPr>
              <a:t> dap=new </a:t>
            </a:r>
            <a:r>
              <a:rPr lang="en-US" sz="2000" b="1" dirty="0" err="1" smtClean="0">
                <a:solidFill>
                  <a:srgbClr val="FFFF00"/>
                </a:solidFill>
              </a:rPr>
              <a:t>SqlDataAdapter</a:t>
            </a:r>
            <a:r>
              <a:rPr lang="en-US" sz="2000" b="1" dirty="0" smtClean="0">
                <a:solidFill>
                  <a:srgbClr val="FFFF00"/>
                </a:solidFill>
              </a:rPr>
              <a:t> (</a:t>
            </a:r>
            <a:r>
              <a:rPr lang="en-US" altLang="zh-CN" sz="2000" b="1" dirty="0" err="1" smtClean="0">
                <a:solidFill>
                  <a:srgbClr val="FFFF00"/>
                </a:solidFill>
              </a:rPr>
              <a:t>sql</a:t>
            </a:r>
            <a:r>
              <a:rPr lang="en-US" altLang="zh-CN" sz="2000" b="1" dirty="0" smtClean="0">
                <a:solidFill>
                  <a:srgbClr val="FFFF00"/>
                </a:solidFill>
              </a:rPr>
              <a:t>, </a:t>
            </a:r>
            <a:r>
              <a:rPr lang="en-US" altLang="zh-CN" sz="2000" b="1" dirty="0" err="1" smtClean="0">
                <a:solidFill>
                  <a:srgbClr val="FFFF00"/>
                </a:solidFill>
              </a:rPr>
              <a:t>conn</a:t>
            </a:r>
            <a:r>
              <a:rPr lang="en-US" sz="2000" b="1" dirty="0" smtClean="0">
                <a:solidFill>
                  <a:srgbClr val="FFFF00"/>
                </a:solidFill>
              </a:rPr>
              <a:t>);</a:t>
            </a:r>
            <a:endParaRPr lang="zh-CN" altLang="en-US" sz="2000" b="1" dirty="0" smtClean="0">
              <a:solidFill>
                <a:srgbClr val="FFFF00"/>
              </a:solidFill>
            </a:endParaRPr>
          </a:p>
          <a:p>
            <a:r>
              <a:rPr lang="zh-CN" altLang="en-US" sz="2000" dirty="0" smtClean="0"/>
              <a:t>（</a:t>
            </a:r>
            <a:r>
              <a:rPr lang="en-US" sz="2000" dirty="0" smtClean="0"/>
              <a:t>2</a:t>
            </a:r>
            <a:r>
              <a:rPr lang="zh-CN" altLang="en-US" sz="2000" dirty="0" smtClean="0"/>
              <a:t>）填充</a:t>
            </a:r>
            <a:r>
              <a:rPr lang="en-US" sz="2000" dirty="0" err="1" smtClean="0"/>
              <a:t>DataSet</a:t>
            </a:r>
            <a:endParaRPr lang="zh-CN" altLang="en-US" sz="2000" dirty="0" smtClean="0"/>
          </a:p>
          <a:p>
            <a:r>
              <a:rPr lang="en-US" sz="2000" dirty="0" err="1" smtClean="0">
                <a:solidFill>
                  <a:srgbClr val="FFFF00"/>
                </a:solidFill>
              </a:rPr>
              <a:t>SqlDataAdapter</a:t>
            </a:r>
            <a:r>
              <a:rPr lang="zh-CN" altLang="en-US" sz="2000" dirty="0" smtClean="0">
                <a:solidFill>
                  <a:srgbClr val="FFFF00"/>
                </a:solidFill>
              </a:rPr>
              <a:t>对象</a:t>
            </a:r>
            <a:r>
              <a:rPr lang="en-US" sz="2000" dirty="0" smtClean="0">
                <a:solidFill>
                  <a:srgbClr val="FFFF00"/>
                </a:solidFill>
              </a:rPr>
              <a:t>.Fill(</a:t>
            </a:r>
            <a:r>
              <a:rPr lang="zh-CN" altLang="en-US" sz="2000" dirty="0" smtClean="0">
                <a:solidFill>
                  <a:srgbClr val="FFFF00"/>
                </a:solidFill>
              </a:rPr>
              <a:t>数据集对象，</a:t>
            </a:r>
            <a:r>
              <a:rPr lang="en-US" sz="2000" dirty="0" smtClean="0">
                <a:solidFill>
                  <a:srgbClr val="FFFF00"/>
                </a:solidFill>
              </a:rPr>
              <a:t>"</a:t>
            </a:r>
            <a:r>
              <a:rPr lang="zh-CN" altLang="en-US" sz="2000" dirty="0" smtClean="0">
                <a:solidFill>
                  <a:srgbClr val="FFFF00"/>
                </a:solidFill>
              </a:rPr>
              <a:t>数据表名称字符串</a:t>
            </a:r>
            <a:r>
              <a:rPr lang="en-US" sz="2000" dirty="0" smtClean="0">
                <a:solidFill>
                  <a:srgbClr val="FFFF00"/>
                </a:solidFill>
              </a:rPr>
              <a:t>")</a:t>
            </a:r>
            <a:endParaRPr lang="zh-CN" altLang="en-US" sz="2000" dirty="0" smtClean="0">
              <a:solidFill>
                <a:srgbClr val="FFFF00"/>
              </a:solidFill>
            </a:endParaRPr>
          </a:p>
          <a:p>
            <a:r>
              <a:rPr lang="en-US" sz="2000" b="1" dirty="0" err="1" smtClean="0">
                <a:solidFill>
                  <a:srgbClr val="FFFF00"/>
                </a:solidFill>
              </a:rPr>
              <a:t>dap.Fill</a:t>
            </a:r>
            <a:r>
              <a:rPr lang="en-US" sz="2000" b="1" dirty="0" smtClean="0">
                <a:solidFill>
                  <a:srgbClr val="FFFF00"/>
                </a:solidFill>
              </a:rPr>
              <a:t>(</a:t>
            </a:r>
            <a:r>
              <a:rPr lang="en-US" sz="2000" b="1" dirty="0" err="1" smtClean="0">
                <a:solidFill>
                  <a:srgbClr val="FFFF00"/>
                </a:solidFill>
              </a:rPr>
              <a:t>ds</a:t>
            </a:r>
            <a:r>
              <a:rPr lang="en-US" altLang="zh-CN" sz="2000" b="1" dirty="0" smtClean="0">
                <a:solidFill>
                  <a:srgbClr val="FFFF00"/>
                </a:solidFill>
              </a:rPr>
              <a:t>, </a:t>
            </a:r>
            <a:r>
              <a:rPr lang="en-US" sz="2000" b="1" dirty="0" smtClean="0">
                <a:solidFill>
                  <a:srgbClr val="FFFF00"/>
                </a:solidFill>
              </a:rPr>
              <a:t>"</a:t>
            </a:r>
            <a:r>
              <a:rPr lang="en-US" sz="2000" b="1" dirty="0" err="1" smtClean="0">
                <a:solidFill>
                  <a:srgbClr val="FFFF00"/>
                </a:solidFill>
              </a:rPr>
              <a:t>MyTable</a:t>
            </a:r>
            <a:r>
              <a:rPr lang="en-US" sz="2000" b="1" dirty="0" smtClean="0">
                <a:solidFill>
                  <a:srgbClr val="FFFF00"/>
                </a:solidFill>
              </a:rPr>
              <a:t>"); </a:t>
            </a:r>
            <a:endParaRPr lang="zh-CN" altLang="en-US" sz="2000" b="1" dirty="0">
              <a:solidFill>
                <a:srgbClr val="FFFF00"/>
              </a:solidFill>
            </a:endParaRPr>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507288" cy="1143000"/>
          </a:xfrm>
        </p:spPr>
        <p:txBody>
          <a:bodyPr>
            <a:normAutofit fontScale="90000"/>
          </a:bodyPr>
          <a:lstStyle/>
          <a:p>
            <a:r>
              <a:rPr lang="en-US" altLang="en-US" sz="3200" kern="1800" dirty="0" smtClean="0">
                <a:latin typeface="Arial"/>
                <a:ea typeface="黑体"/>
              </a:rPr>
              <a:t>7.2.4  </a:t>
            </a:r>
            <a:r>
              <a:rPr lang="zh-CN" altLang="en-US" sz="3200" kern="1800" dirty="0" smtClean="0">
                <a:latin typeface="Arial"/>
                <a:ea typeface="黑体"/>
              </a:rPr>
              <a:t>使用</a:t>
            </a:r>
            <a:r>
              <a:rPr lang="en-US" altLang="en-US" sz="3200" kern="1800" dirty="0" smtClean="0">
                <a:latin typeface="Arial"/>
                <a:ea typeface="黑体"/>
              </a:rPr>
              <a:t>DataAdapter</a:t>
            </a:r>
            <a:r>
              <a:rPr lang="zh-CN" altLang="en-US" sz="3200" kern="1800" dirty="0" smtClean="0">
                <a:latin typeface="Arial"/>
                <a:ea typeface="黑体"/>
              </a:rPr>
              <a:t>与</a:t>
            </a:r>
            <a:r>
              <a:rPr lang="en-US" altLang="en-US" sz="3200" kern="1800" dirty="0" smtClean="0">
                <a:latin typeface="Arial"/>
                <a:ea typeface="黑体"/>
              </a:rPr>
              <a:t>DataSet</a:t>
            </a:r>
            <a:r>
              <a:rPr lang="zh-CN" altLang="en-US" sz="3200" kern="1800" dirty="0" smtClean="0">
                <a:latin typeface="Arial"/>
                <a:ea typeface="黑体"/>
              </a:rPr>
              <a:t>对象操作数据库</a:t>
            </a:r>
            <a:r>
              <a:rPr lang="zh-CN" altLang="en-US" sz="3200" b="1" u="heavy" dirty="0" smtClean="0"/>
              <a:t/>
            </a:r>
            <a:br>
              <a:rPr lang="zh-CN" altLang="en-US" sz="3200" b="1" u="heavy" dirty="0" smtClean="0"/>
            </a:br>
            <a:endParaRPr lang="zh-CN" altLang="en-US" sz="3200" kern="1800" dirty="0" smtClean="0">
              <a:latin typeface="Arial"/>
              <a:ea typeface="黑体"/>
            </a:endParaRPr>
          </a:p>
        </p:txBody>
      </p:sp>
      <p:sp>
        <p:nvSpPr>
          <p:cNvPr id="3" name="文本占位符 2"/>
          <p:cNvSpPr>
            <a:spLocks noGrp="1"/>
          </p:cNvSpPr>
          <p:nvPr>
            <p:ph type="body" idx="1"/>
          </p:nvPr>
        </p:nvSpPr>
        <p:spPr>
          <a:xfrm>
            <a:off x="457200" y="764704"/>
            <a:ext cx="8229600" cy="4869160"/>
          </a:xfrm>
        </p:spPr>
        <p:txBody>
          <a:bodyPr>
            <a:noAutofit/>
          </a:bodyPr>
          <a:lstStyle/>
          <a:p>
            <a:r>
              <a:rPr lang="en-US" sz="2000" b="1" dirty="0" smtClean="0"/>
              <a:t>2</a:t>
            </a:r>
            <a:r>
              <a:rPr lang="zh-CN" altLang="en-US" sz="2000" b="1" dirty="0" smtClean="0"/>
              <a:t>．</a:t>
            </a:r>
            <a:r>
              <a:rPr lang="en-US" sz="2000" b="1" dirty="0" err="1" smtClean="0"/>
              <a:t>DataAdapter</a:t>
            </a:r>
            <a:endParaRPr lang="zh-CN" altLang="en-US" sz="2000" b="1" dirty="0" smtClean="0"/>
          </a:p>
          <a:p>
            <a:r>
              <a:rPr lang="zh-CN" altLang="en-US" sz="2000" dirty="0" smtClean="0"/>
              <a:t>把数据集中修改过的数据提交到数据源时，需要使用</a:t>
            </a:r>
            <a:r>
              <a:rPr lang="en-US" sz="2000" dirty="0" smtClean="0"/>
              <a:t>Update()</a:t>
            </a:r>
            <a:r>
              <a:rPr lang="zh-CN" altLang="en-US" sz="2000" dirty="0" smtClean="0"/>
              <a:t>方法，在调用</a:t>
            </a:r>
            <a:r>
              <a:rPr lang="en-US" sz="2000" dirty="0" smtClean="0"/>
              <a:t>Update()</a:t>
            </a:r>
            <a:r>
              <a:rPr lang="zh-CN" altLang="en-US" sz="2000" dirty="0" smtClean="0"/>
              <a:t>方法前，要先设置需要的相关命令，如</a:t>
            </a:r>
            <a:r>
              <a:rPr lang="en-US" sz="2000" dirty="0" smtClean="0"/>
              <a:t>INSERT</a:t>
            </a:r>
            <a:r>
              <a:rPr lang="zh-CN" altLang="en-US" sz="2000" dirty="0" smtClean="0"/>
              <a:t>命令、</a:t>
            </a:r>
            <a:r>
              <a:rPr lang="en-US" sz="2000" dirty="0" smtClean="0"/>
              <a:t>UPDATE</a:t>
            </a:r>
            <a:r>
              <a:rPr lang="zh-CN" altLang="en-US" sz="2000" dirty="0" smtClean="0"/>
              <a:t>命令和</a:t>
            </a:r>
            <a:r>
              <a:rPr lang="en-US" sz="2000" dirty="0" smtClean="0"/>
              <a:t>DELETE</a:t>
            </a:r>
            <a:r>
              <a:rPr lang="zh-CN" altLang="en-US" sz="2000" dirty="0" smtClean="0"/>
              <a:t>命令，这可以由设置</a:t>
            </a:r>
            <a:r>
              <a:rPr lang="en-US" sz="2000" dirty="0" err="1" smtClean="0"/>
              <a:t>DataAdapter</a:t>
            </a:r>
            <a:r>
              <a:rPr lang="zh-CN" altLang="en-US" sz="2000" dirty="0" smtClean="0"/>
              <a:t>相关的属性完成，也可以使用</a:t>
            </a:r>
            <a:r>
              <a:rPr lang="en-US" sz="2000" dirty="0" err="1" smtClean="0"/>
              <a:t>SqlCommandBuilder</a:t>
            </a:r>
            <a:r>
              <a:rPr lang="zh-CN" altLang="en-US" sz="2000" dirty="0" smtClean="0"/>
              <a:t>对象来自动生成更新需要的相关命令，简化操作，步骤如下：</a:t>
            </a:r>
          </a:p>
          <a:p>
            <a:r>
              <a:rPr lang="zh-CN" altLang="en-US" sz="2000" dirty="0" smtClean="0"/>
              <a:t>（</a:t>
            </a:r>
            <a:r>
              <a:rPr lang="en-US" sz="2000" dirty="0" smtClean="0"/>
              <a:t>1</a:t>
            </a:r>
            <a:r>
              <a:rPr lang="zh-CN" altLang="en-US" sz="2000" dirty="0" smtClean="0"/>
              <a:t>）自动生成用于更新的相关命令</a:t>
            </a:r>
          </a:p>
          <a:p>
            <a:r>
              <a:rPr lang="en-US" sz="2000" dirty="0" err="1" smtClean="0">
                <a:solidFill>
                  <a:srgbClr val="FFFF00"/>
                </a:solidFill>
              </a:rPr>
              <a:t>SqlCommandBuilder</a:t>
            </a:r>
            <a:r>
              <a:rPr lang="en-US" sz="2000" dirty="0" smtClean="0">
                <a:solidFill>
                  <a:srgbClr val="FFFF00"/>
                </a:solidFill>
              </a:rPr>
              <a:t> builder=new </a:t>
            </a:r>
            <a:r>
              <a:rPr lang="en-US" sz="2000" dirty="0" err="1" smtClean="0">
                <a:solidFill>
                  <a:srgbClr val="FFFF00"/>
                </a:solidFill>
              </a:rPr>
              <a:t>SqlCommandBuilder</a:t>
            </a:r>
            <a:r>
              <a:rPr lang="zh-CN" altLang="en-US" sz="2000" dirty="0" smtClean="0">
                <a:solidFill>
                  <a:srgbClr val="FFFF00"/>
                </a:solidFill>
              </a:rPr>
              <a:t>（已创建的</a:t>
            </a:r>
            <a:r>
              <a:rPr lang="en-US" sz="2000" dirty="0" err="1" smtClean="0">
                <a:solidFill>
                  <a:srgbClr val="FFFF00"/>
                </a:solidFill>
              </a:rPr>
              <a:t>DataAdapter</a:t>
            </a:r>
            <a:r>
              <a:rPr lang="zh-CN" altLang="en-US" sz="2000" dirty="0" smtClean="0">
                <a:solidFill>
                  <a:srgbClr val="FFFF00"/>
                </a:solidFill>
              </a:rPr>
              <a:t>对象）</a:t>
            </a:r>
          </a:p>
          <a:p>
            <a:r>
              <a:rPr lang="en-US" sz="2000" b="1" dirty="0" err="1" smtClean="0">
                <a:solidFill>
                  <a:srgbClr val="FFFF00"/>
                </a:solidFill>
              </a:rPr>
              <a:t>SqlCommandBuilder</a:t>
            </a:r>
            <a:r>
              <a:rPr lang="en-US" sz="2000" b="1" dirty="0" smtClean="0">
                <a:solidFill>
                  <a:srgbClr val="FFFF00"/>
                </a:solidFill>
              </a:rPr>
              <a:t> builder=new </a:t>
            </a:r>
            <a:r>
              <a:rPr lang="en-US" sz="2000" b="1" dirty="0" err="1" smtClean="0">
                <a:solidFill>
                  <a:srgbClr val="FFFF00"/>
                </a:solidFill>
              </a:rPr>
              <a:t>SqlCommandBuilder</a:t>
            </a:r>
            <a:r>
              <a:rPr lang="en-US" sz="2000" b="1" dirty="0" smtClean="0">
                <a:solidFill>
                  <a:srgbClr val="FFFF00"/>
                </a:solidFill>
              </a:rPr>
              <a:t>(</a:t>
            </a:r>
            <a:r>
              <a:rPr lang="en-US" altLang="zh-CN" sz="2000" b="1" dirty="0" smtClean="0">
                <a:solidFill>
                  <a:srgbClr val="FFFF00"/>
                </a:solidFill>
              </a:rPr>
              <a:t>dap</a:t>
            </a:r>
            <a:r>
              <a:rPr lang="en-US" sz="2000" b="1" dirty="0" smtClean="0">
                <a:solidFill>
                  <a:srgbClr val="FFFF00"/>
                </a:solidFill>
              </a:rPr>
              <a:t>) ;</a:t>
            </a:r>
            <a:endParaRPr lang="zh-CN" altLang="en-US" sz="2000" b="1" dirty="0" smtClean="0">
              <a:solidFill>
                <a:srgbClr val="FFFF00"/>
              </a:solidFill>
            </a:endParaRPr>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507288" cy="1143000"/>
          </a:xfrm>
        </p:spPr>
        <p:txBody>
          <a:bodyPr>
            <a:normAutofit fontScale="90000"/>
          </a:bodyPr>
          <a:lstStyle/>
          <a:p>
            <a:r>
              <a:rPr lang="en-US" altLang="en-US" sz="3200" kern="1800" dirty="0" smtClean="0">
                <a:latin typeface="Arial"/>
                <a:ea typeface="黑体"/>
              </a:rPr>
              <a:t>7.2.4  </a:t>
            </a:r>
            <a:r>
              <a:rPr lang="zh-CN" altLang="en-US" sz="3200" kern="1800" dirty="0" smtClean="0">
                <a:latin typeface="Arial"/>
                <a:ea typeface="黑体"/>
              </a:rPr>
              <a:t>使用</a:t>
            </a:r>
            <a:r>
              <a:rPr lang="en-US" altLang="en-US" sz="3200" kern="1800" dirty="0" smtClean="0">
                <a:latin typeface="Arial"/>
                <a:ea typeface="黑体"/>
              </a:rPr>
              <a:t>DataAdapter</a:t>
            </a:r>
            <a:r>
              <a:rPr lang="zh-CN" altLang="en-US" sz="3200" kern="1800" dirty="0" smtClean="0">
                <a:latin typeface="Arial"/>
                <a:ea typeface="黑体"/>
              </a:rPr>
              <a:t>与</a:t>
            </a:r>
            <a:r>
              <a:rPr lang="en-US" altLang="en-US" sz="3200" kern="1800" dirty="0" smtClean="0">
                <a:latin typeface="Arial"/>
                <a:ea typeface="黑体"/>
              </a:rPr>
              <a:t>DataSet</a:t>
            </a:r>
            <a:r>
              <a:rPr lang="zh-CN" altLang="en-US" sz="3200" kern="1800" dirty="0" smtClean="0">
                <a:latin typeface="Arial"/>
                <a:ea typeface="黑体"/>
              </a:rPr>
              <a:t>对象操作数据库</a:t>
            </a:r>
            <a:r>
              <a:rPr lang="zh-CN" altLang="en-US" sz="3200" b="1" u="heavy" dirty="0" smtClean="0"/>
              <a:t/>
            </a:r>
            <a:br>
              <a:rPr lang="zh-CN" altLang="en-US" sz="3200" b="1" u="heavy" dirty="0" smtClean="0"/>
            </a:br>
            <a:endParaRPr lang="zh-CN" altLang="en-US" sz="3200" kern="1800" dirty="0" smtClean="0">
              <a:latin typeface="Arial"/>
              <a:ea typeface="黑体"/>
            </a:endParaRPr>
          </a:p>
        </p:txBody>
      </p:sp>
      <p:sp>
        <p:nvSpPr>
          <p:cNvPr id="3" name="文本占位符 2"/>
          <p:cNvSpPr>
            <a:spLocks noGrp="1"/>
          </p:cNvSpPr>
          <p:nvPr>
            <p:ph type="body" idx="1"/>
          </p:nvPr>
        </p:nvSpPr>
        <p:spPr>
          <a:xfrm>
            <a:off x="457200" y="764704"/>
            <a:ext cx="8229600" cy="4869160"/>
          </a:xfrm>
        </p:spPr>
        <p:txBody>
          <a:bodyPr>
            <a:noAutofit/>
          </a:bodyPr>
          <a:lstStyle/>
          <a:p>
            <a:r>
              <a:rPr lang="en-US" sz="2000" b="1" dirty="0" smtClean="0"/>
              <a:t>2</a:t>
            </a:r>
            <a:r>
              <a:rPr lang="zh-CN" altLang="en-US" sz="2000" b="1" dirty="0" smtClean="0"/>
              <a:t>．</a:t>
            </a:r>
            <a:r>
              <a:rPr lang="en-US" sz="2000" b="1" dirty="0" err="1" smtClean="0"/>
              <a:t>DataAdapter</a:t>
            </a:r>
            <a:endParaRPr lang="zh-CN" altLang="en-US" sz="2000" b="1" dirty="0" smtClean="0"/>
          </a:p>
          <a:p>
            <a:r>
              <a:rPr lang="zh-CN" altLang="en-US" sz="2000" dirty="0" smtClean="0"/>
              <a:t>（</a:t>
            </a:r>
            <a:r>
              <a:rPr lang="en-US" sz="2000" dirty="0" smtClean="0"/>
              <a:t>2</a:t>
            </a:r>
            <a:r>
              <a:rPr lang="zh-CN" altLang="en-US" sz="2000" dirty="0" smtClean="0"/>
              <a:t>）将</a:t>
            </a:r>
            <a:r>
              <a:rPr lang="en-US" sz="2000" dirty="0" err="1" smtClean="0"/>
              <a:t>DataSet</a:t>
            </a:r>
            <a:r>
              <a:rPr lang="zh-CN" altLang="en-US" sz="2000" dirty="0" smtClean="0"/>
              <a:t>的数据提交到数据源</a:t>
            </a:r>
          </a:p>
          <a:p>
            <a:r>
              <a:rPr lang="en-US" sz="2000" dirty="0" err="1" smtClean="0">
                <a:solidFill>
                  <a:srgbClr val="FFFF00"/>
                </a:solidFill>
              </a:rPr>
              <a:t>SqlDataAdapter</a:t>
            </a:r>
            <a:r>
              <a:rPr lang="zh-CN" altLang="en-US" sz="2000" dirty="0" smtClean="0">
                <a:solidFill>
                  <a:srgbClr val="FFFF00"/>
                </a:solidFill>
              </a:rPr>
              <a:t>对象</a:t>
            </a:r>
            <a:r>
              <a:rPr lang="en-US" sz="2000" dirty="0" smtClean="0">
                <a:solidFill>
                  <a:srgbClr val="FFFF00"/>
                </a:solidFill>
              </a:rPr>
              <a:t>.Update(</a:t>
            </a:r>
            <a:r>
              <a:rPr lang="zh-CN" altLang="en-US" sz="2000" dirty="0" smtClean="0">
                <a:solidFill>
                  <a:srgbClr val="FFFF00"/>
                </a:solidFill>
              </a:rPr>
              <a:t>数据集对象，</a:t>
            </a:r>
            <a:r>
              <a:rPr lang="en-US" sz="2000" dirty="0" smtClean="0">
                <a:solidFill>
                  <a:srgbClr val="FFFF00"/>
                </a:solidFill>
              </a:rPr>
              <a:t>"</a:t>
            </a:r>
            <a:r>
              <a:rPr lang="zh-CN" altLang="en-US" sz="2000" dirty="0" smtClean="0">
                <a:solidFill>
                  <a:srgbClr val="FFFF00"/>
                </a:solidFill>
              </a:rPr>
              <a:t>数据表名称字符串</a:t>
            </a:r>
            <a:r>
              <a:rPr lang="en-US" sz="2000" dirty="0" smtClean="0">
                <a:solidFill>
                  <a:srgbClr val="FFFF00"/>
                </a:solidFill>
              </a:rPr>
              <a:t>")</a:t>
            </a:r>
            <a:endParaRPr lang="zh-CN" altLang="en-US" sz="2000" dirty="0" smtClean="0">
              <a:solidFill>
                <a:srgbClr val="FFFF00"/>
              </a:solidFill>
            </a:endParaRPr>
          </a:p>
          <a:p>
            <a:r>
              <a:rPr lang="en-US" sz="2000" b="1" dirty="0" err="1" smtClean="0">
                <a:solidFill>
                  <a:srgbClr val="FFFF00"/>
                </a:solidFill>
              </a:rPr>
              <a:t>dap.Update</a:t>
            </a:r>
            <a:r>
              <a:rPr lang="en-US" sz="2000" b="1" dirty="0" smtClean="0">
                <a:solidFill>
                  <a:srgbClr val="FFFF00"/>
                </a:solidFill>
              </a:rPr>
              <a:t>(</a:t>
            </a:r>
            <a:r>
              <a:rPr lang="en-US" sz="2000" b="1" dirty="0" err="1" smtClean="0">
                <a:solidFill>
                  <a:srgbClr val="FFFF00"/>
                </a:solidFill>
              </a:rPr>
              <a:t>ds</a:t>
            </a:r>
            <a:r>
              <a:rPr lang="en-US" altLang="zh-CN" sz="2000" b="1" dirty="0" err="1" smtClean="0">
                <a:solidFill>
                  <a:srgbClr val="FFFF00"/>
                </a:solidFill>
              </a:rPr>
              <a:t>,</a:t>
            </a:r>
            <a:r>
              <a:rPr lang="en-US" sz="2000" b="1" dirty="0" err="1" smtClean="0">
                <a:solidFill>
                  <a:srgbClr val="FFFF00"/>
                </a:solidFill>
              </a:rPr>
              <a:t>"MyTable</a:t>
            </a:r>
            <a:r>
              <a:rPr lang="en-US" sz="2000" b="1" dirty="0" smtClean="0">
                <a:solidFill>
                  <a:srgbClr val="FFFF00"/>
                </a:solidFill>
              </a:rPr>
              <a:t> "); </a:t>
            </a:r>
          </a:p>
          <a:p>
            <a:endParaRPr lang="zh-CN" altLang="en-US" sz="2000" b="1" dirty="0"/>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507288" cy="1143000"/>
          </a:xfrm>
        </p:spPr>
        <p:txBody>
          <a:bodyPr>
            <a:normAutofit fontScale="90000"/>
          </a:bodyPr>
          <a:lstStyle/>
          <a:p>
            <a:r>
              <a:rPr lang="en-US" altLang="en-US" sz="3200" kern="1800" dirty="0" smtClean="0">
                <a:latin typeface="Arial"/>
                <a:ea typeface="黑体"/>
              </a:rPr>
              <a:t>7.2.4  </a:t>
            </a:r>
            <a:r>
              <a:rPr lang="zh-CN" altLang="en-US" sz="3200" kern="1800" dirty="0" smtClean="0">
                <a:latin typeface="Arial"/>
                <a:ea typeface="黑体"/>
              </a:rPr>
              <a:t>使用</a:t>
            </a:r>
            <a:r>
              <a:rPr lang="en-US" altLang="en-US" sz="3200" kern="1800" dirty="0" smtClean="0">
                <a:latin typeface="Arial"/>
                <a:ea typeface="黑体"/>
              </a:rPr>
              <a:t>DataAdapter</a:t>
            </a:r>
            <a:r>
              <a:rPr lang="zh-CN" altLang="en-US" sz="3200" kern="1800" dirty="0" smtClean="0">
                <a:latin typeface="Arial"/>
                <a:ea typeface="黑体"/>
              </a:rPr>
              <a:t>与</a:t>
            </a:r>
            <a:r>
              <a:rPr lang="en-US" altLang="en-US" sz="3200" kern="1800" dirty="0" smtClean="0">
                <a:latin typeface="Arial"/>
                <a:ea typeface="黑体"/>
              </a:rPr>
              <a:t>DataSet</a:t>
            </a:r>
            <a:r>
              <a:rPr lang="zh-CN" altLang="en-US" sz="3200" kern="1800" dirty="0" smtClean="0">
                <a:latin typeface="Arial"/>
                <a:ea typeface="黑体"/>
              </a:rPr>
              <a:t>对象操作数据库</a:t>
            </a:r>
            <a:r>
              <a:rPr lang="zh-CN" altLang="en-US" sz="3200" b="1" u="heavy" dirty="0" smtClean="0"/>
              <a:t/>
            </a:r>
            <a:br>
              <a:rPr lang="zh-CN" altLang="en-US" sz="3200" b="1" u="heavy" dirty="0" smtClean="0"/>
            </a:br>
            <a:endParaRPr lang="zh-CN" altLang="en-US" sz="3200" kern="1800" dirty="0" smtClean="0">
              <a:latin typeface="Arial"/>
              <a:ea typeface="黑体"/>
            </a:endParaRPr>
          </a:p>
        </p:txBody>
      </p:sp>
      <p:sp>
        <p:nvSpPr>
          <p:cNvPr id="3" name="文本占位符 2"/>
          <p:cNvSpPr>
            <a:spLocks noGrp="1"/>
          </p:cNvSpPr>
          <p:nvPr>
            <p:ph type="body" idx="1"/>
          </p:nvPr>
        </p:nvSpPr>
        <p:spPr>
          <a:xfrm>
            <a:off x="457200" y="764704"/>
            <a:ext cx="8229600" cy="4869160"/>
          </a:xfrm>
        </p:spPr>
        <p:txBody>
          <a:bodyPr>
            <a:noAutofit/>
          </a:bodyPr>
          <a:lstStyle/>
          <a:p>
            <a:r>
              <a:rPr lang="en-US" sz="2000" b="1" dirty="0" smtClean="0"/>
              <a:t>3</a:t>
            </a:r>
            <a:r>
              <a:rPr lang="zh-CN" altLang="en-US" sz="2000" b="1" dirty="0" smtClean="0"/>
              <a:t>．</a:t>
            </a:r>
            <a:r>
              <a:rPr lang="en-US" sz="2000" b="1" dirty="0" err="1" smtClean="0"/>
              <a:t>DataGridView</a:t>
            </a:r>
            <a:endParaRPr lang="zh-CN" altLang="en-US" sz="2000" b="1" dirty="0" smtClean="0"/>
          </a:p>
          <a:p>
            <a:r>
              <a:rPr lang="en-US" sz="2000" dirty="0" err="1" smtClean="0"/>
              <a:t>DataGridView</a:t>
            </a:r>
            <a:r>
              <a:rPr lang="zh-CN" altLang="en-US" sz="2000" dirty="0" smtClean="0"/>
              <a:t>控件是一个强大而灵活的用于显示数据的可视化控件，通过可视化操作可以轻松定义控件外观，像</a:t>
            </a:r>
            <a:r>
              <a:rPr lang="en-US" sz="2000" dirty="0" smtClean="0"/>
              <a:t>Excel</a:t>
            </a:r>
            <a:r>
              <a:rPr lang="zh-CN" altLang="en-US" sz="2000" dirty="0" smtClean="0"/>
              <a:t>表格一样方便地显示和操作数据。</a:t>
            </a:r>
          </a:p>
          <a:p>
            <a:r>
              <a:rPr lang="zh-CN" altLang="en-US" sz="2000" dirty="0" smtClean="0"/>
              <a:t>使用</a:t>
            </a:r>
            <a:r>
              <a:rPr lang="en-US" sz="2000" dirty="0" err="1" smtClean="0"/>
              <a:t>DataGridView</a:t>
            </a:r>
            <a:r>
              <a:rPr lang="zh-CN" altLang="en-US" sz="2000" dirty="0" smtClean="0"/>
              <a:t>显示数据时，需要指定</a:t>
            </a:r>
            <a:r>
              <a:rPr lang="en-US" sz="2000" dirty="0" err="1" smtClean="0"/>
              <a:t>DataGridView</a:t>
            </a:r>
            <a:r>
              <a:rPr lang="zh-CN" altLang="en-US" sz="2000" dirty="0" smtClean="0"/>
              <a:t>的数据源（即</a:t>
            </a:r>
            <a:r>
              <a:rPr lang="en-US" sz="2000" dirty="0" err="1" smtClean="0"/>
              <a:t>DataSource</a:t>
            </a:r>
            <a:r>
              <a:rPr lang="zh-CN" altLang="en-US" sz="2000" dirty="0" smtClean="0"/>
              <a:t>属性）。使用</a:t>
            </a:r>
            <a:r>
              <a:rPr lang="en-US" sz="2000" dirty="0" err="1" smtClean="0"/>
              <a:t>DataGridView</a:t>
            </a:r>
            <a:r>
              <a:rPr lang="zh-CN" altLang="en-US" sz="2000" dirty="0" smtClean="0"/>
              <a:t>的步骤如下：</a:t>
            </a:r>
          </a:p>
          <a:p>
            <a:r>
              <a:rPr lang="zh-CN" altLang="en-US" sz="2000" dirty="0" smtClean="0"/>
              <a:t>（</a:t>
            </a:r>
            <a:r>
              <a:rPr lang="en-US" sz="2000" dirty="0" smtClean="0"/>
              <a:t>1</a:t>
            </a:r>
            <a:r>
              <a:rPr lang="zh-CN" altLang="en-US" sz="2000" dirty="0" smtClean="0"/>
              <a:t>）将</a:t>
            </a:r>
            <a:r>
              <a:rPr lang="en-US" sz="2000" dirty="0" err="1" smtClean="0"/>
              <a:t>DataGridView</a:t>
            </a:r>
            <a:r>
              <a:rPr lang="zh-CN" altLang="en-US" sz="2000" dirty="0" smtClean="0"/>
              <a:t>控件添加到窗体；</a:t>
            </a:r>
          </a:p>
          <a:p>
            <a:r>
              <a:rPr lang="zh-CN" altLang="en-US" sz="2000" dirty="0" smtClean="0"/>
              <a:t>（</a:t>
            </a:r>
            <a:r>
              <a:rPr lang="en-US" sz="2000" dirty="0" smtClean="0"/>
              <a:t>2</a:t>
            </a:r>
            <a:r>
              <a:rPr lang="zh-CN" altLang="en-US" sz="2000" dirty="0" smtClean="0"/>
              <a:t>）设置</a:t>
            </a:r>
            <a:r>
              <a:rPr lang="en-US" sz="2000" dirty="0" err="1" smtClean="0"/>
              <a:t>DataGridView</a:t>
            </a:r>
            <a:r>
              <a:rPr lang="zh-CN" altLang="en-US" sz="2000" dirty="0" smtClean="0"/>
              <a:t>控件和其中各列的属性；</a:t>
            </a:r>
          </a:p>
          <a:p>
            <a:r>
              <a:rPr lang="zh-CN" altLang="en-US" sz="2000" dirty="0" smtClean="0"/>
              <a:t>（</a:t>
            </a:r>
            <a:r>
              <a:rPr lang="en-US" sz="2000" dirty="0" smtClean="0"/>
              <a:t>3</a:t>
            </a:r>
            <a:r>
              <a:rPr lang="zh-CN" altLang="en-US" sz="2000" dirty="0" smtClean="0"/>
              <a:t>）设置</a:t>
            </a:r>
            <a:r>
              <a:rPr lang="en-US" sz="2000" dirty="0" err="1" smtClean="0"/>
              <a:t>DataSource</a:t>
            </a:r>
            <a:r>
              <a:rPr lang="zh-CN" altLang="en-US" sz="2000" dirty="0" smtClean="0"/>
              <a:t>属性，指定数据源。</a:t>
            </a:r>
          </a:p>
          <a:p>
            <a:endParaRPr lang="zh-CN" altLang="en-US" sz="2000" b="1" dirty="0"/>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507288" cy="1143000"/>
          </a:xfrm>
        </p:spPr>
        <p:txBody>
          <a:bodyPr>
            <a:normAutofit fontScale="90000"/>
          </a:bodyPr>
          <a:lstStyle/>
          <a:p>
            <a:r>
              <a:rPr lang="en-US" altLang="en-US" sz="3200" kern="1800" dirty="0" smtClean="0">
                <a:latin typeface="Arial"/>
                <a:ea typeface="黑体"/>
              </a:rPr>
              <a:t>7.2.4  </a:t>
            </a:r>
            <a:r>
              <a:rPr lang="zh-CN" altLang="en-US" sz="3200" kern="1800" dirty="0" smtClean="0">
                <a:latin typeface="Arial"/>
                <a:ea typeface="黑体"/>
              </a:rPr>
              <a:t>使用</a:t>
            </a:r>
            <a:r>
              <a:rPr lang="en-US" altLang="en-US" sz="3200" kern="1800" dirty="0" smtClean="0">
                <a:latin typeface="Arial"/>
                <a:ea typeface="黑体"/>
              </a:rPr>
              <a:t>DataAdapter</a:t>
            </a:r>
            <a:r>
              <a:rPr lang="zh-CN" altLang="en-US" sz="3200" kern="1800" dirty="0" smtClean="0">
                <a:latin typeface="Arial"/>
                <a:ea typeface="黑体"/>
              </a:rPr>
              <a:t>与</a:t>
            </a:r>
            <a:r>
              <a:rPr lang="en-US" altLang="en-US" sz="3200" kern="1800" dirty="0" smtClean="0">
                <a:latin typeface="Arial"/>
                <a:ea typeface="黑体"/>
              </a:rPr>
              <a:t>DataSet</a:t>
            </a:r>
            <a:r>
              <a:rPr lang="zh-CN" altLang="en-US" sz="3200" kern="1800" dirty="0" smtClean="0">
                <a:latin typeface="Arial"/>
                <a:ea typeface="黑体"/>
              </a:rPr>
              <a:t>对象操作数据库</a:t>
            </a:r>
            <a:r>
              <a:rPr lang="zh-CN" altLang="en-US" sz="3200" b="1" u="heavy" dirty="0" smtClean="0"/>
              <a:t/>
            </a:r>
            <a:br>
              <a:rPr lang="zh-CN" altLang="en-US" sz="3200" b="1" u="heavy" dirty="0" smtClean="0"/>
            </a:br>
            <a:endParaRPr lang="zh-CN" altLang="en-US" sz="3200" kern="1800" dirty="0" smtClean="0">
              <a:latin typeface="Arial"/>
              <a:ea typeface="黑体"/>
            </a:endParaRPr>
          </a:p>
        </p:txBody>
      </p:sp>
      <p:sp>
        <p:nvSpPr>
          <p:cNvPr id="3" name="文本占位符 2"/>
          <p:cNvSpPr>
            <a:spLocks noGrp="1"/>
          </p:cNvSpPr>
          <p:nvPr>
            <p:ph type="body" idx="1"/>
          </p:nvPr>
        </p:nvSpPr>
        <p:spPr>
          <a:xfrm>
            <a:off x="457200" y="764704"/>
            <a:ext cx="8229600" cy="4869160"/>
          </a:xfrm>
        </p:spPr>
        <p:txBody>
          <a:bodyPr>
            <a:noAutofit/>
          </a:bodyPr>
          <a:lstStyle/>
          <a:p>
            <a:r>
              <a:rPr lang="zh-CN" altLang="en-US" sz="2000" dirty="0" smtClean="0"/>
              <a:t>使用</a:t>
            </a:r>
            <a:r>
              <a:rPr lang="en-US" sz="2000" dirty="0" err="1" smtClean="0"/>
              <a:t>DataSet</a:t>
            </a:r>
            <a:r>
              <a:rPr lang="zh-CN" altLang="en-US" sz="2000" dirty="0" smtClean="0"/>
              <a:t>对象访问数据库，并使用</a:t>
            </a:r>
            <a:r>
              <a:rPr lang="en-US" sz="2000" dirty="0" err="1" smtClean="0"/>
              <a:t>DataGridView</a:t>
            </a:r>
            <a:r>
              <a:rPr lang="zh-CN" altLang="en-US" sz="2000" dirty="0" smtClean="0"/>
              <a:t>控件显示数据的步骤如下：</a:t>
            </a:r>
          </a:p>
          <a:p>
            <a:r>
              <a:rPr lang="zh-CN" altLang="en-US" sz="2000" dirty="0" smtClean="0"/>
              <a:t>（</a:t>
            </a:r>
            <a:r>
              <a:rPr lang="en-US" sz="2000" dirty="0" smtClean="0"/>
              <a:t>1</a:t>
            </a:r>
            <a:r>
              <a:rPr lang="zh-CN" altLang="en-US" sz="2000" dirty="0" smtClean="0"/>
              <a:t>）创建数据库连接；</a:t>
            </a:r>
          </a:p>
          <a:p>
            <a:r>
              <a:rPr lang="zh-CN" altLang="en-US" sz="2000" dirty="0" smtClean="0"/>
              <a:t>（</a:t>
            </a:r>
            <a:r>
              <a:rPr lang="en-US" sz="2000" dirty="0" smtClean="0"/>
              <a:t>2</a:t>
            </a:r>
            <a:r>
              <a:rPr lang="zh-CN" altLang="en-US" sz="2000" dirty="0" smtClean="0"/>
              <a:t>）打开数据库连接；</a:t>
            </a:r>
          </a:p>
          <a:p>
            <a:r>
              <a:rPr lang="zh-CN" altLang="en-US" sz="2000" dirty="0" smtClean="0"/>
              <a:t>（</a:t>
            </a:r>
            <a:r>
              <a:rPr lang="en-US" sz="2000" dirty="0" smtClean="0"/>
              <a:t>3</a:t>
            </a:r>
            <a:r>
              <a:rPr lang="zh-CN" altLang="en-US" sz="2000" dirty="0" smtClean="0"/>
              <a:t>）定义</a:t>
            </a:r>
            <a:r>
              <a:rPr lang="en-US" sz="2000" dirty="0" smtClean="0"/>
              <a:t>SQL</a:t>
            </a:r>
            <a:r>
              <a:rPr lang="zh-CN" altLang="en-US" sz="2000" dirty="0" smtClean="0"/>
              <a:t>语句；</a:t>
            </a:r>
          </a:p>
          <a:p>
            <a:r>
              <a:rPr lang="zh-CN" altLang="en-US" sz="2000" dirty="0" smtClean="0"/>
              <a:t>（</a:t>
            </a:r>
            <a:r>
              <a:rPr lang="en-US" sz="2000" dirty="0" smtClean="0"/>
              <a:t>4</a:t>
            </a:r>
            <a:r>
              <a:rPr lang="zh-CN" altLang="en-US" sz="2000" dirty="0" smtClean="0"/>
              <a:t>）创建</a:t>
            </a:r>
            <a:r>
              <a:rPr lang="en-US" sz="2000" dirty="0" err="1" smtClean="0"/>
              <a:t>SqlDataAdapter</a:t>
            </a:r>
            <a:r>
              <a:rPr lang="zh-CN" altLang="en-US" sz="2000" dirty="0" smtClean="0"/>
              <a:t>对象；</a:t>
            </a:r>
          </a:p>
          <a:p>
            <a:r>
              <a:rPr lang="zh-CN" altLang="en-US" sz="2000" dirty="0" smtClean="0"/>
              <a:t>（</a:t>
            </a:r>
            <a:r>
              <a:rPr lang="en-US" sz="2000" dirty="0" smtClean="0"/>
              <a:t>5</a:t>
            </a:r>
            <a:r>
              <a:rPr lang="zh-CN" altLang="en-US" sz="2000" dirty="0" smtClean="0"/>
              <a:t>）创建</a:t>
            </a:r>
            <a:r>
              <a:rPr lang="en-US" sz="2000" dirty="0" err="1" smtClean="0"/>
              <a:t>DataSet</a:t>
            </a:r>
            <a:r>
              <a:rPr lang="zh-CN" altLang="en-US" sz="2000" dirty="0" smtClean="0"/>
              <a:t>对象；</a:t>
            </a:r>
          </a:p>
          <a:p>
            <a:r>
              <a:rPr lang="zh-CN" altLang="en-US" sz="2000" dirty="0" smtClean="0"/>
              <a:t>（</a:t>
            </a:r>
            <a:r>
              <a:rPr lang="en-US" sz="2000" dirty="0" smtClean="0"/>
              <a:t>6</a:t>
            </a:r>
            <a:r>
              <a:rPr lang="zh-CN" altLang="en-US" sz="2000" dirty="0" smtClean="0"/>
              <a:t>）用</a:t>
            </a:r>
            <a:r>
              <a:rPr lang="en-US" sz="2000" dirty="0" err="1" smtClean="0"/>
              <a:t>SqlDataAdapter</a:t>
            </a:r>
            <a:r>
              <a:rPr lang="zh-CN" altLang="en-US" sz="2000" dirty="0" smtClean="0"/>
              <a:t>对象的</a:t>
            </a:r>
            <a:r>
              <a:rPr lang="en-US" sz="2000" dirty="0" smtClean="0"/>
              <a:t>Fill</a:t>
            </a:r>
            <a:r>
              <a:rPr lang="zh-CN" altLang="en-US" sz="2000" dirty="0" smtClean="0"/>
              <a:t>方法填充数据集；</a:t>
            </a:r>
          </a:p>
          <a:p>
            <a:r>
              <a:rPr lang="zh-CN" altLang="en-US" sz="2000" dirty="0" smtClean="0"/>
              <a:t>（</a:t>
            </a:r>
            <a:r>
              <a:rPr lang="en-US" sz="2000" dirty="0" smtClean="0"/>
              <a:t>7</a:t>
            </a:r>
            <a:r>
              <a:rPr lang="zh-CN" altLang="en-US" sz="2000" dirty="0" smtClean="0"/>
              <a:t>）设定</a:t>
            </a:r>
            <a:r>
              <a:rPr lang="en-US" sz="2000" dirty="0" err="1" smtClean="0"/>
              <a:t>DataGridView</a:t>
            </a:r>
            <a:r>
              <a:rPr lang="zh-CN" altLang="en-US" sz="2000" dirty="0" smtClean="0"/>
              <a:t>的数据源；</a:t>
            </a:r>
          </a:p>
          <a:p>
            <a:r>
              <a:rPr lang="zh-CN" altLang="en-US" sz="2000" dirty="0" smtClean="0"/>
              <a:t>（</a:t>
            </a:r>
            <a:r>
              <a:rPr lang="en-US" sz="2000" dirty="0" smtClean="0"/>
              <a:t>8</a:t>
            </a:r>
            <a:r>
              <a:rPr lang="zh-CN" altLang="en-US" sz="2000" dirty="0" smtClean="0"/>
              <a:t>）关闭数据库连接。</a:t>
            </a:r>
            <a:endParaRPr lang="en-US" altLang="zh-CN" sz="2000" dirty="0" smtClean="0"/>
          </a:p>
          <a:p>
            <a:r>
              <a:rPr lang="en-US" altLang="zh-CN" sz="2000" dirty="0" smtClean="0"/>
              <a:t>【</a:t>
            </a:r>
            <a:r>
              <a:rPr lang="zh-CN" altLang="en-US" sz="2000" dirty="0" smtClean="0"/>
              <a:t>例</a:t>
            </a:r>
            <a:r>
              <a:rPr lang="en-US" sz="2000" dirty="0" smtClean="0"/>
              <a:t>7-13</a:t>
            </a:r>
            <a:r>
              <a:rPr lang="en-US" altLang="zh-CN" sz="2000" dirty="0" smtClean="0"/>
              <a:t>】</a:t>
            </a:r>
            <a:r>
              <a:rPr lang="zh-CN" altLang="en-US" sz="2000" dirty="0" smtClean="0"/>
              <a:t>在项目</a:t>
            </a:r>
            <a:r>
              <a:rPr lang="en-US" sz="2000" dirty="0" err="1" smtClean="0"/>
              <a:t>TestDemo</a:t>
            </a:r>
            <a:r>
              <a:rPr lang="zh-CN" altLang="en-US" sz="2000" dirty="0" smtClean="0"/>
              <a:t>中，连接数据库</a:t>
            </a:r>
            <a:r>
              <a:rPr lang="en-US" sz="2000" dirty="0" err="1" smtClean="0"/>
              <a:t>MyProduct</a:t>
            </a:r>
            <a:r>
              <a:rPr lang="zh-CN" altLang="en-US" sz="2000" dirty="0" smtClean="0"/>
              <a:t>，显示数据库中产品信息。</a:t>
            </a:r>
          </a:p>
          <a:p>
            <a:endParaRPr lang="zh-CN" altLang="en-US" sz="2000" dirty="0" smtClean="0"/>
          </a:p>
          <a:p>
            <a:endParaRPr lang="zh-CN" altLang="en-US" sz="2000" b="1" dirty="0"/>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67544" y="908720"/>
            <a:ext cx="8229600" cy="4525963"/>
          </a:xfrm>
        </p:spPr>
        <p:txBody>
          <a:bodyPr>
            <a:noAutofit/>
          </a:bodyPr>
          <a:lstStyle/>
          <a:p>
            <a:r>
              <a:rPr lang="en-US" b="1" dirty="0" smtClean="0"/>
              <a:t>2</a:t>
            </a:r>
            <a:r>
              <a:rPr lang="zh-CN" altLang="en-US" b="1" dirty="0" smtClean="0"/>
              <a:t>．表、记录和字段</a:t>
            </a:r>
          </a:p>
          <a:p>
            <a:r>
              <a:rPr lang="zh-CN" altLang="en-US" dirty="0" smtClean="0"/>
              <a:t>关系数据库中的数据以表（</a:t>
            </a:r>
            <a:r>
              <a:rPr lang="en-US" dirty="0" smtClean="0"/>
              <a:t>Table</a:t>
            </a:r>
            <a:r>
              <a:rPr lang="zh-CN" altLang="en-US" dirty="0" smtClean="0"/>
              <a:t>）的形式组织。表是有关信息的逻辑组，类似于日常生活中的表格，按行列方式将相关信息排列成逻辑组。表中的每一行被称为记录</a:t>
            </a:r>
            <a:r>
              <a:rPr lang="en-US" dirty="0" smtClean="0"/>
              <a:t>(Record)</a:t>
            </a:r>
            <a:r>
              <a:rPr lang="zh-CN" altLang="en-US" dirty="0" smtClean="0"/>
              <a:t>，表中的列则被称为字段</a:t>
            </a:r>
            <a:r>
              <a:rPr lang="en-US" dirty="0" smtClean="0"/>
              <a:t>(Field)</a:t>
            </a:r>
            <a:r>
              <a:rPr lang="zh-CN" altLang="en-US" dirty="0" smtClean="0"/>
              <a:t>。</a:t>
            </a:r>
            <a:endParaRPr lang="zh-CN" altLang="en-US" dirty="0" smtClean="0">
              <a:solidFill>
                <a:srgbClr val="FF0000"/>
              </a:solidFill>
            </a:endParaRPr>
          </a:p>
        </p:txBody>
      </p:sp>
      <p:sp>
        <p:nvSpPr>
          <p:cNvPr id="5" name="标题 1"/>
          <p:cNvSpPr txBox="1">
            <a:spLocks/>
          </p:cNvSpPr>
          <p:nvPr/>
        </p:nvSpPr>
        <p:spPr>
          <a:xfrm>
            <a:off x="609600" y="-99392"/>
            <a:ext cx="7776000" cy="1143000"/>
          </a:xfrm>
          <a:prstGeom prst="rect">
            <a:avLst/>
          </a:prstGeom>
        </p:spPr>
        <p:txBody>
          <a:bodyPr vert="horz" rtlCol="0" anchor="ctr">
            <a:normAutofit fontScale="97500"/>
            <a:scene3d>
              <a:camera prst="orthographicFront"/>
              <a:lightRig rig="soft" dir="t"/>
            </a:scene3d>
            <a:sp3d prstMaterial="matte">
              <a:bevelT w="12700" h="12700"/>
            </a:sp3d>
          </a:bodyPr>
          <a:lstStyle/>
          <a:p>
            <a:pPr>
              <a:spcBef>
                <a:spcPct val="0"/>
              </a:spcBef>
            </a:pPr>
            <a:r>
              <a:rPr lang="en-US" altLang="zh-CN"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7.1.1</a:t>
            </a:r>
            <a:r>
              <a:rPr lang="zh-CN" altLang="en-US"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数据库概述</a:t>
            </a:r>
            <a:endParaRPr kumimoji="0" lang="zh-CN" altLang="en-US" sz="3200" b="0" i="0" u="none" strike="noStrike" kern="1800" cap="none" spc="50" normalizeH="0" baseline="0" noProof="0" dirty="0" smtClean="0">
              <a:ln w="12700">
                <a:noFill/>
                <a:prstDash val="solid"/>
              </a:ln>
              <a:solidFill>
                <a:schemeClr val="accent4"/>
              </a:solidFill>
              <a:effectLst>
                <a:outerShdw blurRad="38100" dist="20320" dir="2700000" algn="tl" rotWithShape="0">
                  <a:srgbClr val="000000">
                    <a:alpha val="70000"/>
                  </a:srgbClr>
                </a:outerShdw>
              </a:effectLst>
              <a:uLnTx/>
              <a:uFillTx/>
              <a:latin typeface="Arial"/>
              <a:ea typeface="黑体"/>
              <a:cs typeface="+mj-cs"/>
            </a:endParaRPr>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71400"/>
            <a:ext cx="7776000" cy="1143000"/>
          </a:xfrm>
        </p:spPr>
        <p:txBody>
          <a:bodyPr>
            <a:normAutofit/>
          </a:bodyPr>
          <a:lstStyle/>
          <a:p>
            <a:r>
              <a:rPr lang="en-US" altLang="en-US" sz="4000" kern="1800" dirty="0" smtClean="0">
                <a:latin typeface="Arial"/>
                <a:ea typeface="黑体"/>
              </a:rPr>
              <a:t>7.3  </a:t>
            </a:r>
            <a:r>
              <a:rPr lang="zh-CN" altLang="en-US" sz="4000" kern="1800" dirty="0" smtClean="0">
                <a:latin typeface="Arial"/>
                <a:ea typeface="黑体"/>
              </a:rPr>
              <a:t>实训：学生成绩管理系统</a:t>
            </a:r>
          </a:p>
        </p:txBody>
      </p:sp>
      <p:sp>
        <p:nvSpPr>
          <p:cNvPr id="3" name="文本占位符 2"/>
          <p:cNvSpPr>
            <a:spLocks noGrp="1"/>
          </p:cNvSpPr>
          <p:nvPr>
            <p:ph type="body" idx="1"/>
          </p:nvPr>
        </p:nvSpPr>
        <p:spPr>
          <a:xfrm>
            <a:off x="457200" y="648072"/>
            <a:ext cx="8229600" cy="5157192"/>
          </a:xfrm>
        </p:spPr>
        <p:txBody>
          <a:bodyPr>
            <a:noAutofit/>
          </a:bodyPr>
          <a:lstStyle/>
          <a:p>
            <a:endParaRPr lang="en-US" altLang="zh-CN" sz="2000" dirty="0" smtClean="0"/>
          </a:p>
          <a:p>
            <a:r>
              <a:rPr lang="zh-CN" altLang="en-US" sz="2000" dirty="0" smtClean="0"/>
              <a:t>本项目将设计制作一个学生管理系统，功能包括用户登录、学生信息管理、课程信息管理和成绩信息管理。本系统的功能模块图如图</a:t>
            </a:r>
            <a:r>
              <a:rPr lang="en-US" sz="2000" dirty="0" smtClean="0"/>
              <a:t>7-27</a:t>
            </a:r>
            <a:r>
              <a:rPr lang="zh-CN" altLang="en-US" sz="2000" dirty="0" smtClean="0"/>
              <a:t>所示。</a:t>
            </a:r>
          </a:p>
          <a:p>
            <a:endParaRPr lang="zh-CN" altLang="en-US" sz="2000" b="1" dirty="0"/>
          </a:p>
        </p:txBody>
      </p:sp>
      <p:pic>
        <p:nvPicPr>
          <p:cNvPr id="67585" name="Picture 1" descr="功能模块图"/>
          <p:cNvPicPr>
            <a:picLocks noChangeAspect="1" noChangeArrowheads="1"/>
          </p:cNvPicPr>
          <p:nvPr/>
        </p:nvPicPr>
        <p:blipFill>
          <a:blip r:embed="rId2"/>
          <a:srcRect/>
          <a:stretch>
            <a:fillRect/>
          </a:stretch>
        </p:blipFill>
        <p:spPr bwMode="auto">
          <a:xfrm>
            <a:off x="2483768" y="2996952"/>
            <a:ext cx="3024336" cy="2624644"/>
          </a:xfrm>
          <a:prstGeom prst="rect">
            <a:avLst/>
          </a:prstGeom>
          <a:noFill/>
          <a:ln w="9525">
            <a:noFill/>
            <a:miter lim="800000"/>
            <a:headEnd/>
            <a:tailEnd/>
          </a:ln>
        </p:spPr>
      </p:pic>
      <p:sp>
        <p:nvSpPr>
          <p:cNvPr id="5" name="TextBox 4"/>
          <p:cNvSpPr txBox="1"/>
          <p:nvPr/>
        </p:nvSpPr>
        <p:spPr>
          <a:xfrm>
            <a:off x="2123728" y="5949280"/>
            <a:ext cx="4032448" cy="369332"/>
          </a:xfrm>
          <a:prstGeom prst="rect">
            <a:avLst/>
          </a:prstGeom>
          <a:noFill/>
        </p:spPr>
        <p:txBody>
          <a:bodyPr wrap="square" rtlCol="0">
            <a:spAutoFit/>
          </a:bodyPr>
          <a:lstStyle/>
          <a:p>
            <a:r>
              <a:rPr lang="zh-CN" altLang="en-US" dirty="0" smtClean="0"/>
              <a:t>图</a:t>
            </a:r>
            <a:r>
              <a:rPr lang="en-US" dirty="0" smtClean="0"/>
              <a:t>7-27  </a:t>
            </a:r>
            <a:r>
              <a:rPr lang="zh-CN" altLang="en-US" dirty="0" smtClean="0"/>
              <a:t>学生成绩管理系统功能模块图</a:t>
            </a:r>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67544" y="908720"/>
            <a:ext cx="8229600" cy="4525963"/>
          </a:xfrm>
        </p:spPr>
        <p:txBody>
          <a:bodyPr>
            <a:noAutofit/>
          </a:bodyPr>
          <a:lstStyle/>
          <a:p>
            <a:r>
              <a:rPr lang="en-US" b="1" dirty="0" smtClean="0"/>
              <a:t>1</a:t>
            </a:r>
            <a:r>
              <a:rPr lang="zh-CN" altLang="en-US" b="1" dirty="0" smtClean="0"/>
              <a:t>．</a:t>
            </a:r>
            <a:r>
              <a:rPr lang="en-US" b="1" dirty="0" smtClean="0"/>
              <a:t>SQL</a:t>
            </a:r>
            <a:r>
              <a:rPr lang="zh-CN" altLang="en-US" b="1" dirty="0" smtClean="0"/>
              <a:t>简介</a:t>
            </a:r>
          </a:p>
          <a:p>
            <a:r>
              <a:rPr lang="en-US" dirty="0" smtClean="0"/>
              <a:t>SQL</a:t>
            </a:r>
            <a:r>
              <a:rPr lang="zh-CN" altLang="en-US" dirty="0" smtClean="0"/>
              <a:t>（</a:t>
            </a:r>
            <a:r>
              <a:rPr lang="en-US" dirty="0" smtClean="0"/>
              <a:t>Structural Query Language</a:t>
            </a:r>
            <a:r>
              <a:rPr lang="zh-CN" altLang="en-US" dirty="0" smtClean="0"/>
              <a:t>）结构化查询语言，是一种用来操作数据库的标准语言。</a:t>
            </a:r>
            <a:r>
              <a:rPr lang="en-US" dirty="0" smtClean="0"/>
              <a:t>SQL</a:t>
            </a:r>
            <a:r>
              <a:rPr lang="zh-CN" altLang="en-US" dirty="0" smtClean="0"/>
              <a:t>语言集数据定义（</a:t>
            </a:r>
            <a:r>
              <a:rPr lang="en-US" dirty="0" smtClean="0"/>
              <a:t>Data Define</a:t>
            </a:r>
            <a:r>
              <a:rPr lang="zh-CN" altLang="en-US" dirty="0" smtClean="0"/>
              <a:t>）、数据查询（</a:t>
            </a:r>
            <a:r>
              <a:rPr lang="en-US" dirty="0" smtClean="0"/>
              <a:t>Data Query</a:t>
            </a:r>
            <a:r>
              <a:rPr lang="zh-CN" altLang="en-US" dirty="0" smtClean="0"/>
              <a:t>）、数据操纵（</a:t>
            </a:r>
            <a:r>
              <a:rPr lang="en-US" dirty="0" smtClean="0"/>
              <a:t>Data Manipulation</a:t>
            </a:r>
            <a:r>
              <a:rPr lang="zh-CN" altLang="en-US" dirty="0" smtClean="0"/>
              <a:t>）和数据控制（</a:t>
            </a:r>
            <a:r>
              <a:rPr lang="en-US" dirty="0" smtClean="0"/>
              <a:t>Data Control</a:t>
            </a:r>
            <a:r>
              <a:rPr lang="zh-CN" altLang="en-US" dirty="0" smtClean="0"/>
              <a:t>）功能于一体，可以十分方便地实现对数据库的各种操作。 </a:t>
            </a:r>
            <a:endParaRPr lang="zh-CN" altLang="en-US" dirty="0"/>
          </a:p>
        </p:txBody>
      </p:sp>
      <p:sp>
        <p:nvSpPr>
          <p:cNvPr id="5" name="标题 1"/>
          <p:cNvSpPr txBox="1">
            <a:spLocks/>
          </p:cNvSpPr>
          <p:nvPr/>
        </p:nvSpPr>
        <p:spPr>
          <a:xfrm>
            <a:off x="609600" y="125760"/>
            <a:ext cx="7776000" cy="998984"/>
          </a:xfrm>
          <a:prstGeom prst="rect">
            <a:avLst/>
          </a:prstGeom>
        </p:spPr>
        <p:txBody>
          <a:bodyPr vert="horz" rtlCol="0" anchor="ctr">
            <a:normAutofit fontScale="97500"/>
            <a:scene3d>
              <a:camera prst="orthographicFront"/>
              <a:lightRig rig="soft" dir="t"/>
            </a:scene3d>
            <a:sp3d prstMaterial="matte">
              <a:bevelT w="12700" h="12700"/>
            </a:sp3d>
          </a:bodyPr>
          <a:lstStyle/>
          <a:p>
            <a:pPr>
              <a:spcBef>
                <a:spcPct val="0"/>
              </a:spcBef>
            </a:pPr>
            <a:r>
              <a:rPr lang="en-US" altLang="zh-CN"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7.1.2  </a:t>
            </a:r>
            <a:r>
              <a:rPr lang="zh-CN" altLang="en-US"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常用</a:t>
            </a:r>
            <a:r>
              <a:rPr lang="en-US" altLang="zh-CN"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SQL</a:t>
            </a:r>
            <a:r>
              <a:rPr lang="zh-CN" altLang="en-US"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语句</a:t>
            </a:r>
          </a:p>
          <a:p>
            <a:pPr>
              <a:spcBef>
                <a:spcPct val="0"/>
              </a:spcBef>
            </a:pPr>
            <a:endParaRPr kumimoji="0" lang="zh-CN" altLang="en-US" sz="3200" b="0" i="0" u="none" strike="noStrike" kern="1800" cap="none" spc="50" normalizeH="0" baseline="0" noProof="0" dirty="0" smtClean="0">
              <a:ln w="12700">
                <a:noFill/>
                <a:prstDash val="solid"/>
              </a:ln>
              <a:solidFill>
                <a:schemeClr val="accent4"/>
              </a:solidFill>
              <a:effectLst>
                <a:outerShdw blurRad="38100" dist="20320" dir="2700000" algn="tl" rotWithShape="0">
                  <a:srgbClr val="000000">
                    <a:alpha val="70000"/>
                  </a:srgbClr>
                </a:outerShdw>
              </a:effectLst>
              <a:uLnTx/>
              <a:uFillTx/>
              <a:latin typeface="Arial"/>
              <a:ea typeface="黑体"/>
              <a:cs typeface="+mj-cs"/>
            </a:endParaRPr>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67544" y="908720"/>
            <a:ext cx="8229600" cy="4525963"/>
          </a:xfrm>
        </p:spPr>
        <p:txBody>
          <a:bodyPr>
            <a:noAutofit/>
          </a:bodyPr>
          <a:lstStyle/>
          <a:p>
            <a:r>
              <a:rPr lang="en-US" b="1" dirty="0" smtClean="0"/>
              <a:t>2</a:t>
            </a:r>
            <a:r>
              <a:rPr lang="zh-CN" altLang="en-US" b="1" dirty="0" smtClean="0"/>
              <a:t>．</a:t>
            </a:r>
            <a:r>
              <a:rPr lang="en-US" b="1" dirty="0" smtClean="0"/>
              <a:t>SQL</a:t>
            </a:r>
            <a:r>
              <a:rPr lang="zh-CN" altLang="en-US" b="1" dirty="0" smtClean="0"/>
              <a:t>的构成</a:t>
            </a:r>
          </a:p>
          <a:p>
            <a:r>
              <a:rPr lang="en-US" dirty="0" smtClean="0"/>
              <a:t>SQL</a:t>
            </a:r>
            <a:r>
              <a:rPr lang="zh-CN" altLang="en-US" dirty="0" smtClean="0"/>
              <a:t>由命令、子句和运算符和函数等基本元素构成，通过这些元素组成语句，对数据库进行操作。</a:t>
            </a:r>
            <a:r>
              <a:rPr lang="en-US" dirty="0" smtClean="0"/>
              <a:t>SQL</a:t>
            </a:r>
            <a:r>
              <a:rPr lang="zh-CN" altLang="en-US" dirty="0" smtClean="0"/>
              <a:t>命令分两大类，即</a:t>
            </a:r>
            <a:r>
              <a:rPr lang="en-US" dirty="0" smtClean="0"/>
              <a:t>DDL</a:t>
            </a:r>
            <a:r>
              <a:rPr lang="zh-CN" altLang="en-US" dirty="0" smtClean="0"/>
              <a:t>（数据定义语句）命令和</a:t>
            </a:r>
            <a:r>
              <a:rPr lang="en-US" dirty="0" smtClean="0"/>
              <a:t>DML</a:t>
            </a:r>
            <a:r>
              <a:rPr lang="zh-CN" altLang="en-US" dirty="0" smtClean="0"/>
              <a:t>（数据操纵语言）命令。</a:t>
            </a:r>
          </a:p>
          <a:p>
            <a:r>
              <a:rPr lang="en-US" dirty="0" smtClean="0"/>
              <a:t>DDL</a:t>
            </a:r>
            <a:r>
              <a:rPr lang="zh-CN" altLang="en-US" dirty="0" smtClean="0"/>
              <a:t>命令用于创建和定义新的数据库表、字段和索引，主要包括以下语句。</a:t>
            </a:r>
          </a:p>
          <a:p>
            <a:r>
              <a:rPr lang="zh-CN" altLang="en-US" dirty="0" smtClean="0"/>
              <a:t>（</a:t>
            </a:r>
            <a:r>
              <a:rPr lang="en-US" dirty="0" smtClean="0"/>
              <a:t>1</a:t>
            </a:r>
            <a:r>
              <a:rPr lang="zh-CN" altLang="en-US" dirty="0" smtClean="0"/>
              <a:t>）</a:t>
            </a:r>
            <a:r>
              <a:rPr lang="en-US" dirty="0" smtClean="0"/>
              <a:t>create</a:t>
            </a:r>
            <a:r>
              <a:rPr lang="zh-CN" altLang="en-US" dirty="0" smtClean="0"/>
              <a:t>：创建新的表、字段和索引。</a:t>
            </a:r>
          </a:p>
          <a:p>
            <a:r>
              <a:rPr lang="zh-CN" altLang="en-US" dirty="0" smtClean="0"/>
              <a:t>（</a:t>
            </a:r>
            <a:r>
              <a:rPr lang="en-US" dirty="0" smtClean="0"/>
              <a:t>2</a:t>
            </a:r>
            <a:r>
              <a:rPr lang="zh-CN" altLang="en-US" dirty="0" smtClean="0"/>
              <a:t>）</a:t>
            </a:r>
            <a:r>
              <a:rPr lang="en-US" dirty="0" smtClean="0"/>
              <a:t>drop</a:t>
            </a:r>
            <a:r>
              <a:rPr lang="zh-CN" altLang="en-US" dirty="0" smtClean="0"/>
              <a:t>：删除数据库中的表和索引。</a:t>
            </a:r>
          </a:p>
          <a:p>
            <a:r>
              <a:rPr lang="zh-CN" altLang="en-US" dirty="0" smtClean="0"/>
              <a:t>（</a:t>
            </a:r>
            <a:r>
              <a:rPr lang="en-US" dirty="0" smtClean="0"/>
              <a:t>3</a:t>
            </a:r>
            <a:r>
              <a:rPr lang="zh-CN" altLang="en-US" dirty="0" smtClean="0"/>
              <a:t>）</a:t>
            </a:r>
            <a:r>
              <a:rPr lang="en-US" dirty="0" smtClean="0"/>
              <a:t>alter</a:t>
            </a:r>
            <a:r>
              <a:rPr lang="zh-CN" altLang="en-US" dirty="0" smtClean="0"/>
              <a:t>：通过添加字段或改变字段定义来修改表。</a:t>
            </a:r>
          </a:p>
        </p:txBody>
      </p:sp>
      <p:sp>
        <p:nvSpPr>
          <p:cNvPr id="5" name="标题 1"/>
          <p:cNvSpPr txBox="1">
            <a:spLocks/>
          </p:cNvSpPr>
          <p:nvPr/>
        </p:nvSpPr>
        <p:spPr>
          <a:xfrm>
            <a:off x="609600" y="125760"/>
            <a:ext cx="7776000" cy="998984"/>
          </a:xfrm>
          <a:prstGeom prst="rect">
            <a:avLst/>
          </a:prstGeom>
        </p:spPr>
        <p:txBody>
          <a:bodyPr vert="horz" rtlCol="0" anchor="ctr">
            <a:normAutofit fontScale="97500"/>
            <a:scene3d>
              <a:camera prst="orthographicFront"/>
              <a:lightRig rig="soft" dir="t"/>
            </a:scene3d>
            <a:sp3d prstMaterial="matte">
              <a:bevelT w="12700" h="12700"/>
            </a:sp3d>
          </a:bodyPr>
          <a:lstStyle/>
          <a:p>
            <a:pPr>
              <a:spcBef>
                <a:spcPct val="0"/>
              </a:spcBef>
            </a:pPr>
            <a:r>
              <a:rPr lang="en-US" altLang="zh-CN"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7.1.2  </a:t>
            </a:r>
            <a:r>
              <a:rPr lang="zh-CN" altLang="en-US"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常用</a:t>
            </a:r>
            <a:r>
              <a:rPr lang="en-US" altLang="zh-CN"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SQL</a:t>
            </a:r>
            <a:r>
              <a:rPr lang="zh-CN" altLang="en-US"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语句</a:t>
            </a:r>
          </a:p>
          <a:p>
            <a:pPr>
              <a:spcBef>
                <a:spcPct val="0"/>
              </a:spcBef>
            </a:pPr>
            <a:endParaRPr kumimoji="0" lang="zh-CN" altLang="en-US" sz="3200" b="0" i="0" u="none" strike="noStrike" kern="1800" cap="none" spc="50" normalizeH="0" baseline="0" noProof="0" dirty="0" smtClean="0">
              <a:ln w="12700">
                <a:noFill/>
                <a:prstDash val="solid"/>
              </a:ln>
              <a:solidFill>
                <a:schemeClr val="accent4"/>
              </a:solidFill>
              <a:effectLst>
                <a:outerShdw blurRad="38100" dist="20320" dir="2700000" algn="tl" rotWithShape="0">
                  <a:srgbClr val="000000">
                    <a:alpha val="70000"/>
                  </a:srgbClr>
                </a:outerShdw>
              </a:effectLst>
              <a:uLnTx/>
              <a:uFillTx/>
              <a:latin typeface="Arial"/>
              <a:ea typeface="黑体"/>
              <a:cs typeface="+mj-cs"/>
            </a:endParaRPr>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67544" y="908720"/>
            <a:ext cx="8229600" cy="4525963"/>
          </a:xfrm>
        </p:spPr>
        <p:txBody>
          <a:bodyPr>
            <a:noAutofit/>
          </a:bodyPr>
          <a:lstStyle/>
          <a:p>
            <a:r>
              <a:rPr lang="en-US" b="1" dirty="0" smtClean="0"/>
              <a:t>2</a:t>
            </a:r>
            <a:r>
              <a:rPr lang="zh-CN" altLang="en-US" b="1" dirty="0" smtClean="0"/>
              <a:t>．</a:t>
            </a:r>
            <a:r>
              <a:rPr lang="en-US" b="1" dirty="0" smtClean="0"/>
              <a:t>SQL</a:t>
            </a:r>
            <a:r>
              <a:rPr lang="zh-CN" altLang="en-US" b="1" dirty="0" smtClean="0"/>
              <a:t>的构成</a:t>
            </a:r>
          </a:p>
          <a:p>
            <a:r>
              <a:rPr lang="en-US" dirty="0" smtClean="0"/>
              <a:t>DML</a:t>
            </a:r>
            <a:r>
              <a:rPr lang="zh-CN" altLang="en-US" dirty="0" smtClean="0"/>
              <a:t>命令用于对数据库数据进行操作，主要包括以下语句。</a:t>
            </a:r>
          </a:p>
          <a:p>
            <a:r>
              <a:rPr lang="zh-CN" altLang="en-US" dirty="0" smtClean="0"/>
              <a:t>（</a:t>
            </a:r>
            <a:r>
              <a:rPr lang="en-US" dirty="0" smtClean="0"/>
              <a:t>1</a:t>
            </a:r>
            <a:r>
              <a:rPr lang="zh-CN" altLang="en-US" dirty="0" smtClean="0"/>
              <a:t>）</a:t>
            </a:r>
            <a:r>
              <a:rPr lang="en-US" dirty="0" smtClean="0"/>
              <a:t>select</a:t>
            </a:r>
            <a:r>
              <a:rPr lang="zh-CN" altLang="en-US" dirty="0" smtClean="0"/>
              <a:t>：在数据库中查找满足特定条件的记录。</a:t>
            </a:r>
          </a:p>
          <a:p>
            <a:r>
              <a:rPr lang="zh-CN" altLang="en-US" dirty="0" smtClean="0"/>
              <a:t>（</a:t>
            </a:r>
            <a:r>
              <a:rPr lang="en-US" dirty="0" smtClean="0"/>
              <a:t>2</a:t>
            </a:r>
            <a:r>
              <a:rPr lang="zh-CN" altLang="en-US" dirty="0" smtClean="0"/>
              <a:t>）</a:t>
            </a:r>
            <a:r>
              <a:rPr lang="en-US" dirty="0" smtClean="0"/>
              <a:t>insert</a:t>
            </a:r>
            <a:r>
              <a:rPr lang="zh-CN" altLang="en-US" dirty="0" smtClean="0"/>
              <a:t>：在数据库中插入新的记录。</a:t>
            </a:r>
          </a:p>
          <a:p>
            <a:r>
              <a:rPr lang="zh-CN" altLang="en-US" dirty="0" smtClean="0"/>
              <a:t>（</a:t>
            </a:r>
            <a:r>
              <a:rPr lang="en-US" dirty="0" smtClean="0"/>
              <a:t>3</a:t>
            </a:r>
            <a:r>
              <a:rPr lang="zh-CN" altLang="en-US" dirty="0" smtClean="0"/>
              <a:t>）</a:t>
            </a:r>
            <a:r>
              <a:rPr lang="en-US" dirty="0" smtClean="0"/>
              <a:t>update</a:t>
            </a:r>
            <a:r>
              <a:rPr lang="zh-CN" altLang="en-US" dirty="0" smtClean="0"/>
              <a:t>：更新特定的记录和字段。</a:t>
            </a:r>
          </a:p>
          <a:p>
            <a:r>
              <a:rPr lang="zh-CN" altLang="en-US" dirty="0" smtClean="0"/>
              <a:t>（</a:t>
            </a:r>
            <a:r>
              <a:rPr lang="en-US" dirty="0" smtClean="0"/>
              <a:t>4</a:t>
            </a:r>
            <a:r>
              <a:rPr lang="zh-CN" altLang="en-US" dirty="0" smtClean="0"/>
              <a:t>）</a:t>
            </a:r>
            <a:r>
              <a:rPr lang="en-US" dirty="0" smtClean="0"/>
              <a:t>delete</a:t>
            </a:r>
            <a:r>
              <a:rPr lang="zh-CN" altLang="en-US" dirty="0" smtClean="0"/>
              <a:t>：从数据库中删除记录。</a:t>
            </a:r>
            <a:endParaRPr lang="zh-CN" altLang="en-US" dirty="0"/>
          </a:p>
        </p:txBody>
      </p:sp>
      <p:sp>
        <p:nvSpPr>
          <p:cNvPr id="5" name="标题 1"/>
          <p:cNvSpPr txBox="1">
            <a:spLocks/>
          </p:cNvSpPr>
          <p:nvPr/>
        </p:nvSpPr>
        <p:spPr>
          <a:xfrm>
            <a:off x="609600" y="125760"/>
            <a:ext cx="7776000" cy="998984"/>
          </a:xfrm>
          <a:prstGeom prst="rect">
            <a:avLst/>
          </a:prstGeom>
        </p:spPr>
        <p:txBody>
          <a:bodyPr vert="horz" rtlCol="0" anchor="ctr">
            <a:normAutofit fontScale="97500"/>
            <a:scene3d>
              <a:camera prst="orthographicFront"/>
              <a:lightRig rig="soft" dir="t"/>
            </a:scene3d>
            <a:sp3d prstMaterial="matte">
              <a:bevelT w="12700" h="12700"/>
            </a:sp3d>
          </a:bodyPr>
          <a:lstStyle/>
          <a:p>
            <a:pPr>
              <a:spcBef>
                <a:spcPct val="0"/>
              </a:spcBef>
            </a:pPr>
            <a:r>
              <a:rPr lang="en-US" altLang="zh-CN"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7.1.2  </a:t>
            </a:r>
            <a:r>
              <a:rPr lang="zh-CN" altLang="en-US"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常用</a:t>
            </a:r>
            <a:r>
              <a:rPr lang="en-US" altLang="zh-CN"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SQL</a:t>
            </a:r>
            <a:r>
              <a:rPr lang="zh-CN" altLang="en-US"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语句</a:t>
            </a:r>
          </a:p>
          <a:p>
            <a:pPr>
              <a:spcBef>
                <a:spcPct val="0"/>
              </a:spcBef>
            </a:pPr>
            <a:endParaRPr kumimoji="0" lang="zh-CN" altLang="en-US" sz="3200" b="0" i="0" u="none" strike="noStrike" kern="1800" cap="none" spc="50" normalizeH="0" baseline="0" noProof="0" dirty="0" smtClean="0">
              <a:ln w="12700">
                <a:noFill/>
                <a:prstDash val="solid"/>
              </a:ln>
              <a:solidFill>
                <a:schemeClr val="accent4"/>
              </a:solidFill>
              <a:effectLst>
                <a:outerShdw blurRad="38100" dist="20320" dir="2700000" algn="tl" rotWithShape="0">
                  <a:srgbClr val="000000">
                    <a:alpha val="70000"/>
                  </a:srgbClr>
                </a:outerShdw>
              </a:effectLst>
              <a:uLnTx/>
              <a:uFillTx/>
              <a:latin typeface="Arial"/>
              <a:ea typeface="黑体"/>
              <a:cs typeface="+mj-cs"/>
            </a:endParaRPr>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67544" y="908720"/>
            <a:ext cx="8229600" cy="4525963"/>
          </a:xfrm>
        </p:spPr>
        <p:txBody>
          <a:bodyPr>
            <a:noAutofit/>
          </a:bodyPr>
          <a:lstStyle/>
          <a:p>
            <a:r>
              <a:rPr lang="en-US" b="1" dirty="0" smtClean="0"/>
              <a:t>2</a:t>
            </a:r>
            <a:r>
              <a:rPr lang="zh-CN" altLang="en-US" b="1" dirty="0" smtClean="0"/>
              <a:t>．</a:t>
            </a:r>
            <a:r>
              <a:rPr lang="en-US" b="1" dirty="0" smtClean="0"/>
              <a:t>SQL</a:t>
            </a:r>
            <a:r>
              <a:rPr lang="zh-CN" altLang="en-US" b="1" dirty="0" smtClean="0"/>
              <a:t>的构成</a:t>
            </a:r>
          </a:p>
          <a:p>
            <a:r>
              <a:rPr lang="en-US" dirty="0" smtClean="0"/>
              <a:t>SQL</a:t>
            </a:r>
            <a:r>
              <a:rPr lang="zh-CN" altLang="en-US" dirty="0" smtClean="0"/>
              <a:t>命令中的子句主要包括</a:t>
            </a:r>
            <a:r>
              <a:rPr lang="en-US" dirty="0" smtClean="0"/>
              <a:t>from</a:t>
            </a:r>
            <a:r>
              <a:rPr lang="zh-CN" altLang="en-US" dirty="0" smtClean="0"/>
              <a:t>、</a:t>
            </a:r>
            <a:r>
              <a:rPr lang="en-US" dirty="0" smtClean="0"/>
              <a:t>where</a:t>
            </a:r>
            <a:r>
              <a:rPr lang="zh-CN" altLang="en-US" dirty="0" smtClean="0"/>
              <a:t>、</a:t>
            </a:r>
            <a:r>
              <a:rPr lang="en-US" dirty="0" smtClean="0"/>
              <a:t>group by</a:t>
            </a:r>
            <a:r>
              <a:rPr lang="zh-CN" altLang="en-US" dirty="0" smtClean="0"/>
              <a:t>、</a:t>
            </a:r>
            <a:r>
              <a:rPr lang="en-US" dirty="0" smtClean="0"/>
              <a:t>having</a:t>
            </a:r>
            <a:r>
              <a:rPr lang="zh-CN" altLang="en-US" dirty="0" smtClean="0"/>
              <a:t>、</a:t>
            </a:r>
            <a:r>
              <a:rPr lang="en-US" dirty="0" smtClean="0"/>
              <a:t>order by</a:t>
            </a:r>
            <a:r>
              <a:rPr lang="zh-CN" altLang="en-US" dirty="0" smtClean="0"/>
              <a:t>等，通过这些子句，可以进一步定义要选择和要操作的数据。</a:t>
            </a:r>
          </a:p>
          <a:p>
            <a:r>
              <a:rPr lang="en-US" dirty="0" smtClean="0"/>
              <a:t>SQL</a:t>
            </a:r>
            <a:r>
              <a:rPr lang="zh-CN" altLang="en-US" dirty="0" smtClean="0"/>
              <a:t>运算符包括逻辑运算符和比较运算符。逻辑运算符用于连接两个表达式，包括</a:t>
            </a:r>
            <a:r>
              <a:rPr lang="en-US" dirty="0" smtClean="0"/>
              <a:t>and</a:t>
            </a:r>
            <a:r>
              <a:rPr lang="zh-CN" altLang="en-US" dirty="0" smtClean="0"/>
              <a:t>、</a:t>
            </a:r>
            <a:r>
              <a:rPr lang="en-US" dirty="0" smtClean="0"/>
              <a:t>or</a:t>
            </a:r>
            <a:r>
              <a:rPr lang="zh-CN" altLang="en-US" dirty="0" smtClean="0"/>
              <a:t>、</a:t>
            </a:r>
            <a:r>
              <a:rPr lang="en-US" dirty="0" smtClean="0"/>
              <a:t>not</a:t>
            </a:r>
            <a:r>
              <a:rPr lang="zh-CN" altLang="en-US" dirty="0" smtClean="0"/>
              <a:t>三种，比较运算符用于比较两个表达式的值，包括</a:t>
            </a:r>
            <a:r>
              <a:rPr lang="en-US" dirty="0" smtClean="0"/>
              <a:t>&lt;</a:t>
            </a:r>
            <a:r>
              <a:rPr lang="zh-CN" altLang="en-US" dirty="0" smtClean="0"/>
              <a:t>、</a:t>
            </a:r>
            <a:r>
              <a:rPr lang="en-US" dirty="0" smtClean="0"/>
              <a:t>&lt;=</a:t>
            </a:r>
            <a:r>
              <a:rPr lang="zh-CN" altLang="en-US" dirty="0" smtClean="0"/>
              <a:t>、</a:t>
            </a:r>
            <a:r>
              <a:rPr lang="en-US" dirty="0" smtClean="0"/>
              <a:t>&gt;</a:t>
            </a:r>
            <a:r>
              <a:rPr lang="zh-CN" altLang="en-US" dirty="0" smtClean="0"/>
              <a:t>、</a:t>
            </a:r>
            <a:r>
              <a:rPr lang="en-US" dirty="0" smtClean="0"/>
              <a:t>&gt;=</a:t>
            </a:r>
            <a:r>
              <a:rPr lang="zh-CN" altLang="en-US" dirty="0" smtClean="0"/>
              <a:t>、</a:t>
            </a:r>
            <a:r>
              <a:rPr lang="en-US" dirty="0" smtClean="0"/>
              <a:t>=</a:t>
            </a:r>
            <a:r>
              <a:rPr lang="zh-CN" altLang="en-US" dirty="0" smtClean="0"/>
              <a:t>、</a:t>
            </a:r>
            <a:r>
              <a:rPr lang="en-US" dirty="0" smtClean="0"/>
              <a:t>&lt;&gt;</a:t>
            </a:r>
            <a:r>
              <a:rPr lang="zh-CN" altLang="en-US" dirty="0" smtClean="0"/>
              <a:t>、</a:t>
            </a:r>
            <a:r>
              <a:rPr lang="en-US" dirty="0" smtClean="0"/>
              <a:t>between</a:t>
            </a:r>
            <a:r>
              <a:rPr lang="zh-CN" altLang="en-US" dirty="0" smtClean="0"/>
              <a:t>、</a:t>
            </a:r>
            <a:r>
              <a:rPr lang="en-US" dirty="0" smtClean="0"/>
              <a:t>like</a:t>
            </a:r>
            <a:r>
              <a:rPr lang="zh-CN" altLang="en-US" dirty="0" smtClean="0"/>
              <a:t>、</a:t>
            </a:r>
            <a:r>
              <a:rPr lang="en-US" dirty="0" smtClean="0"/>
              <a:t>in</a:t>
            </a:r>
            <a:r>
              <a:rPr lang="zh-CN" altLang="en-US" dirty="0" smtClean="0"/>
              <a:t>。</a:t>
            </a:r>
            <a:endParaRPr lang="zh-CN" altLang="en-US" dirty="0"/>
          </a:p>
        </p:txBody>
      </p:sp>
      <p:sp>
        <p:nvSpPr>
          <p:cNvPr id="5" name="标题 1"/>
          <p:cNvSpPr txBox="1">
            <a:spLocks/>
          </p:cNvSpPr>
          <p:nvPr/>
        </p:nvSpPr>
        <p:spPr>
          <a:xfrm>
            <a:off x="609600" y="125760"/>
            <a:ext cx="7776000" cy="998984"/>
          </a:xfrm>
          <a:prstGeom prst="rect">
            <a:avLst/>
          </a:prstGeom>
        </p:spPr>
        <p:txBody>
          <a:bodyPr vert="horz" rtlCol="0" anchor="ctr">
            <a:normAutofit fontScale="97500"/>
            <a:scene3d>
              <a:camera prst="orthographicFront"/>
              <a:lightRig rig="soft" dir="t"/>
            </a:scene3d>
            <a:sp3d prstMaterial="matte">
              <a:bevelT w="12700" h="12700"/>
            </a:sp3d>
          </a:bodyPr>
          <a:lstStyle/>
          <a:p>
            <a:pPr>
              <a:spcBef>
                <a:spcPct val="0"/>
              </a:spcBef>
            </a:pPr>
            <a:r>
              <a:rPr lang="en-US" altLang="zh-CN"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7.1.2  </a:t>
            </a:r>
            <a:r>
              <a:rPr lang="zh-CN" altLang="en-US"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常用</a:t>
            </a:r>
            <a:r>
              <a:rPr lang="en-US" altLang="zh-CN"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SQL</a:t>
            </a:r>
            <a:r>
              <a:rPr lang="zh-CN" altLang="en-US"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语句</a:t>
            </a:r>
          </a:p>
          <a:p>
            <a:pPr>
              <a:spcBef>
                <a:spcPct val="0"/>
              </a:spcBef>
            </a:pPr>
            <a:endParaRPr kumimoji="0" lang="zh-CN" altLang="en-US" sz="3200" b="0" i="0" u="none" strike="noStrike" kern="1800" cap="none" spc="50" normalizeH="0" baseline="0" noProof="0" dirty="0" smtClean="0">
              <a:ln w="12700">
                <a:noFill/>
                <a:prstDash val="solid"/>
              </a:ln>
              <a:solidFill>
                <a:schemeClr val="accent4"/>
              </a:solidFill>
              <a:effectLst>
                <a:outerShdw blurRad="38100" dist="20320" dir="2700000" algn="tl" rotWithShape="0">
                  <a:srgbClr val="000000">
                    <a:alpha val="70000"/>
                  </a:srgbClr>
                </a:outerShdw>
              </a:effectLst>
              <a:uLnTx/>
              <a:uFillTx/>
              <a:latin typeface="Arial"/>
              <a:ea typeface="黑体"/>
              <a:cs typeface="+mj-cs"/>
            </a:endParaRPr>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467544" y="908720"/>
            <a:ext cx="8229600" cy="4525963"/>
          </a:xfrm>
        </p:spPr>
        <p:txBody>
          <a:bodyPr>
            <a:noAutofit/>
          </a:bodyPr>
          <a:lstStyle/>
          <a:p>
            <a:r>
              <a:rPr lang="en-US" b="1" dirty="0" smtClean="0"/>
              <a:t>3</a:t>
            </a:r>
            <a:r>
              <a:rPr lang="zh-CN" altLang="en-US" b="1" dirty="0" smtClean="0"/>
              <a:t>．</a:t>
            </a:r>
            <a:r>
              <a:rPr lang="en-US" b="1" dirty="0" smtClean="0"/>
              <a:t>select</a:t>
            </a:r>
            <a:r>
              <a:rPr lang="zh-CN" altLang="en-US" b="1" dirty="0" smtClean="0"/>
              <a:t>语句</a:t>
            </a:r>
          </a:p>
          <a:p>
            <a:r>
              <a:rPr lang="en-US" dirty="0" smtClean="0"/>
              <a:t>select</a:t>
            </a:r>
            <a:r>
              <a:rPr lang="zh-CN" altLang="en-US" dirty="0" smtClean="0"/>
              <a:t>语句的功能是将满足一定约束条件的一个或多个表中的字段从数据库中检索出来，并按一定的分组和排序方法显示出来。语法是：</a:t>
            </a:r>
          </a:p>
          <a:p>
            <a:r>
              <a:rPr lang="en-US" sz="2000" b="1" dirty="0" smtClean="0">
                <a:solidFill>
                  <a:srgbClr val="FFFF00"/>
                </a:solidFill>
              </a:rPr>
              <a:t>SELECT </a:t>
            </a:r>
            <a:r>
              <a:rPr lang="en-US" sz="2000" b="1" dirty="0" err="1" smtClean="0">
                <a:solidFill>
                  <a:srgbClr val="FFFF00"/>
                </a:solidFill>
              </a:rPr>
              <a:t>select_list</a:t>
            </a:r>
            <a:r>
              <a:rPr lang="en-US" sz="2000" b="1" dirty="0" smtClean="0">
                <a:solidFill>
                  <a:srgbClr val="FFFF00"/>
                </a:solidFill>
              </a:rPr>
              <a:t> FROM </a:t>
            </a:r>
            <a:r>
              <a:rPr lang="en-US" sz="2000" b="1" dirty="0" err="1" smtClean="0">
                <a:solidFill>
                  <a:srgbClr val="FFFF00"/>
                </a:solidFill>
              </a:rPr>
              <a:t>table_source</a:t>
            </a:r>
            <a:r>
              <a:rPr lang="en-US" sz="2000" b="1" dirty="0" smtClean="0">
                <a:solidFill>
                  <a:srgbClr val="FFFF00"/>
                </a:solidFill>
              </a:rPr>
              <a:t> [WHERE </a:t>
            </a:r>
            <a:r>
              <a:rPr lang="en-US" sz="2000" b="1" dirty="0" err="1" smtClean="0">
                <a:solidFill>
                  <a:srgbClr val="FFFF00"/>
                </a:solidFill>
              </a:rPr>
              <a:t>search_condition</a:t>
            </a:r>
            <a:r>
              <a:rPr lang="en-US" sz="2000" b="1" dirty="0" smtClean="0">
                <a:solidFill>
                  <a:srgbClr val="FFFF00"/>
                </a:solidFill>
              </a:rPr>
              <a:t>] [GROUP BY </a:t>
            </a:r>
            <a:r>
              <a:rPr lang="en-US" sz="2000" b="1" dirty="0" err="1" smtClean="0">
                <a:solidFill>
                  <a:srgbClr val="FFFF00"/>
                </a:solidFill>
              </a:rPr>
              <a:t>group_by_expression</a:t>
            </a:r>
            <a:r>
              <a:rPr lang="en-US" sz="2000" b="1" dirty="0" smtClean="0">
                <a:solidFill>
                  <a:srgbClr val="FFFF00"/>
                </a:solidFill>
              </a:rPr>
              <a:t>] [HAVING </a:t>
            </a:r>
            <a:r>
              <a:rPr lang="en-US" sz="2000" b="1" dirty="0" err="1" smtClean="0">
                <a:solidFill>
                  <a:srgbClr val="FFFF00"/>
                </a:solidFill>
              </a:rPr>
              <a:t>search_condition</a:t>
            </a:r>
            <a:r>
              <a:rPr lang="en-US" sz="2000" b="1" dirty="0" smtClean="0">
                <a:solidFill>
                  <a:srgbClr val="FFFF00"/>
                </a:solidFill>
              </a:rPr>
              <a:t>] [ORDER BY </a:t>
            </a:r>
            <a:r>
              <a:rPr lang="en-US" sz="2000" b="1" dirty="0" err="1" smtClean="0">
                <a:solidFill>
                  <a:srgbClr val="FFFF00"/>
                </a:solidFill>
              </a:rPr>
              <a:t>order_expression</a:t>
            </a:r>
            <a:r>
              <a:rPr lang="en-US" sz="2000" b="1" dirty="0" smtClean="0">
                <a:solidFill>
                  <a:srgbClr val="FFFF00"/>
                </a:solidFill>
              </a:rPr>
              <a:t> [ASC|DESC]]</a:t>
            </a:r>
            <a:endParaRPr lang="zh-CN" altLang="en-US" sz="2000" b="1" dirty="0" smtClean="0">
              <a:solidFill>
                <a:srgbClr val="FFFF00"/>
              </a:solidFill>
            </a:endParaRPr>
          </a:p>
          <a:p>
            <a:r>
              <a:rPr lang="en-US" sz="2000" dirty="0" smtClean="0"/>
              <a:t>SELECT</a:t>
            </a:r>
            <a:r>
              <a:rPr lang="zh-CN" altLang="en-US" sz="2000" dirty="0" smtClean="0"/>
              <a:t>子句用于指定查询数据表中的哪些列，</a:t>
            </a:r>
            <a:r>
              <a:rPr lang="en-US" sz="2000" dirty="0" smtClean="0"/>
              <a:t>FROM</a:t>
            </a:r>
            <a:r>
              <a:rPr lang="zh-CN" altLang="en-US" sz="2000" dirty="0" smtClean="0"/>
              <a:t>子句用于指定从哪一个表或视图中查询数据。</a:t>
            </a:r>
            <a:r>
              <a:rPr lang="en-US" sz="2000" dirty="0" smtClean="0"/>
              <a:t>WHERE</a:t>
            </a:r>
            <a:r>
              <a:rPr lang="zh-CN" altLang="en-US" sz="2000" dirty="0" smtClean="0"/>
              <a:t>子句指出查询条件，</a:t>
            </a:r>
            <a:r>
              <a:rPr lang="en-US" sz="2000" dirty="0" smtClean="0"/>
              <a:t>ORDER BY</a:t>
            </a:r>
            <a:r>
              <a:rPr lang="zh-CN" altLang="en-US" sz="2000" dirty="0" smtClean="0"/>
              <a:t>子句使查询结果按顺序排列。</a:t>
            </a:r>
            <a:endParaRPr lang="zh-CN" altLang="en-US" sz="2000" dirty="0"/>
          </a:p>
        </p:txBody>
      </p:sp>
      <p:sp>
        <p:nvSpPr>
          <p:cNvPr id="5" name="标题 1"/>
          <p:cNvSpPr txBox="1">
            <a:spLocks/>
          </p:cNvSpPr>
          <p:nvPr/>
        </p:nvSpPr>
        <p:spPr>
          <a:xfrm>
            <a:off x="609600" y="125760"/>
            <a:ext cx="7776000" cy="998984"/>
          </a:xfrm>
          <a:prstGeom prst="rect">
            <a:avLst/>
          </a:prstGeom>
        </p:spPr>
        <p:txBody>
          <a:bodyPr vert="horz" rtlCol="0" anchor="ctr">
            <a:normAutofit fontScale="97500"/>
            <a:scene3d>
              <a:camera prst="orthographicFront"/>
              <a:lightRig rig="soft" dir="t"/>
            </a:scene3d>
            <a:sp3d prstMaterial="matte">
              <a:bevelT w="12700" h="12700"/>
            </a:sp3d>
          </a:bodyPr>
          <a:lstStyle/>
          <a:p>
            <a:pPr>
              <a:spcBef>
                <a:spcPct val="0"/>
              </a:spcBef>
            </a:pPr>
            <a:r>
              <a:rPr lang="en-US" altLang="zh-CN"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7.1.2  </a:t>
            </a:r>
            <a:r>
              <a:rPr lang="zh-CN" altLang="en-US"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常用</a:t>
            </a:r>
            <a:r>
              <a:rPr lang="en-US" altLang="zh-CN"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SQL</a:t>
            </a:r>
            <a:r>
              <a:rPr lang="zh-CN" altLang="en-US" sz="3200" kern="1800" spc="50" dirty="0" smtClean="0">
                <a:ln w="12700">
                  <a:noFill/>
                  <a:prstDash val="solid"/>
                </a:ln>
                <a:solidFill>
                  <a:schemeClr val="accent4"/>
                </a:solidFill>
                <a:effectLst>
                  <a:outerShdw blurRad="38100" dist="20320" dir="2700000" algn="tl" rotWithShape="0">
                    <a:srgbClr val="000000">
                      <a:alpha val="70000"/>
                    </a:srgbClr>
                  </a:outerShdw>
                </a:effectLst>
                <a:latin typeface="Arial"/>
                <a:ea typeface="黑体"/>
                <a:cs typeface="+mj-cs"/>
              </a:rPr>
              <a:t>语句</a:t>
            </a:r>
          </a:p>
          <a:p>
            <a:pPr>
              <a:spcBef>
                <a:spcPct val="0"/>
              </a:spcBef>
            </a:pPr>
            <a:endParaRPr kumimoji="0" lang="zh-CN" altLang="en-US" sz="3200" b="0" i="0" u="none" strike="noStrike" kern="1800" cap="none" spc="50" normalizeH="0" baseline="0" noProof="0" dirty="0" smtClean="0">
              <a:ln w="12700">
                <a:noFill/>
                <a:prstDash val="solid"/>
              </a:ln>
              <a:solidFill>
                <a:schemeClr val="accent4"/>
              </a:solidFill>
              <a:effectLst>
                <a:outerShdw blurRad="38100" dist="20320" dir="2700000" algn="tl" rotWithShape="0">
                  <a:srgbClr val="000000">
                    <a:alpha val="70000"/>
                  </a:srgbClr>
                </a:outerShdw>
              </a:effectLst>
              <a:uLnTx/>
              <a:uFillTx/>
              <a:latin typeface="Arial"/>
              <a:ea typeface="黑体"/>
              <a:cs typeface="+mj-cs"/>
            </a:endParaRPr>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Phoenix</Template>
  <TotalTime>870</TotalTime>
  <Words>3103</Words>
  <Application>Microsoft Office PowerPoint</Application>
  <PresentationFormat>全屏显示(4:3)</PresentationFormat>
  <Paragraphs>365</Paragraphs>
  <Slides>40</Slides>
  <Notes>0</Notes>
  <HiddenSlides>0</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凤舞九天</vt:lpstr>
      <vt:lpstr>C#程序设计 </vt:lpstr>
      <vt:lpstr>第7章 数据库访问</vt:lpstr>
      <vt:lpstr>7.1  数据库与ADO.NET概述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7.1.3  ADO.NET概述</vt:lpstr>
      <vt:lpstr>7.1.3  ADO.NET概述</vt:lpstr>
      <vt:lpstr>7.1.3  ADO.NET概述</vt:lpstr>
      <vt:lpstr>7.1.3  ADO.NET概述</vt:lpstr>
      <vt:lpstr>7.1.3  ADO.NET概述</vt:lpstr>
      <vt:lpstr>7.1.3  ADO.NET概述</vt:lpstr>
      <vt:lpstr>7.2  使用ADO.NET访问数据库 </vt:lpstr>
      <vt:lpstr>7.2  使用ADO.NET访问数据库 </vt:lpstr>
      <vt:lpstr>PowerPoint 演示文稿</vt:lpstr>
      <vt:lpstr>PowerPoint 演示文稿</vt:lpstr>
      <vt:lpstr>PowerPoint 演示文稿</vt:lpstr>
      <vt:lpstr>PowerPoint 演示文稿</vt:lpstr>
      <vt:lpstr>PowerPoint 演示文稿</vt:lpstr>
      <vt:lpstr>PowerPoint 演示文稿</vt:lpstr>
      <vt:lpstr>7.2.2  SqlCommand对象</vt:lpstr>
      <vt:lpstr>7.2.2  SqlCommand对象</vt:lpstr>
      <vt:lpstr>7.2.3 SqlDataReader对象</vt:lpstr>
      <vt:lpstr>7.2.3 SqlDataReader对象</vt:lpstr>
      <vt:lpstr>7.2.4  使用DataAdapter与DataSet对象操作数据库 </vt:lpstr>
      <vt:lpstr>7.2.4  使用DataAdapter与DataSet对象操作数据库 </vt:lpstr>
      <vt:lpstr>7.2.4  使用DataAdapter与DataSet对象操作数据库 </vt:lpstr>
      <vt:lpstr>7.2.4  使用DataAdapter与DataSet对象操作数据库 </vt:lpstr>
      <vt:lpstr>7.2.4  使用DataAdapter与DataSet对象操作数据库 </vt:lpstr>
      <vt:lpstr>7.2.4  使用DataAdapter与DataSet对象操作数据库 </vt:lpstr>
      <vt:lpstr>7.2.4  使用DataAdapter与DataSet对象操作数据库 </vt:lpstr>
      <vt:lpstr>7.2.4  使用DataAdapter与DataSet对象操作数据库 </vt:lpstr>
      <vt:lpstr>7.2.4  使用DataAdapter与DataSet对象操作数据库 </vt:lpstr>
      <vt:lpstr>7.3  实训：学生成绩管理系统</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第8章  类</dc:title>
  <dc:creator>yztx4</dc:creator>
  <cp:lastModifiedBy>微软用户</cp:lastModifiedBy>
  <cp:revision>103</cp:revision>
  <dcterms:created xsi:type="dcterms:W3CDTF">2013-01-07T01:29:52Z</dcterms:created>
  <dcterms:modified xsi:type="dcterms:W3CDTF">2015-04-16T05:19:54Z</dcterms:modified>
</cp:coreProperties>
</file>