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07年销量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上海通用</c:v>
                </c:pt>
                <c:pt idx="1">
                  <c:v>一汽大众</c:v>
                </c:pt>
                <c:pt idx="2">
                  <c:v>上海大众</c:v>
                </c:pt>
                <c:pt idx="3">
                  <c:v>奇瑞汽车</c:v>
                </c:pt>
                <c:pt idx="4">
                  <c:v>广州本田</c:v>
                </c:pt>
                <c:pt idx="5">
                  <c:v>一汽丰田</c:v>
                </c:pt>
                <c:pt idx="6">
                  <c:v>东风日产</c:v>
                </c:pt>
                <c:pt idx="7">
                  <c:v>北京现代</c:v>
                </c:pt>
                <c:pt idx="8">
                  <c:v>长福马自达</c:v>
                </c:pt>
                <c:pt idx="9">
                  <c:v>吉利汽车</c:v>
                </c:pt>
              </c:strCache>
            </c:strRef>
          </c:cat>
          <c:val>
            <c:numRef>
              <c:f>Sheet1!$B$2:$B$11</c:f>
              <c:numCache>
                <c:formatCode>0.00_ </c:formatCode>
                <c:ptCount val="10"/>
                <c:pt idx="0">
                  <c:v>50.03</c:v>
                </c:pt>
                <c:pt idx="1">
                  <c:v>45.57</c:v>
                </c:pt>
                <c:pt idx="2">
                  <c:v>43.63</c:v>
                </c:pt>
                <c:pt idx="3">
                  <c:v>38.119999999999997</c:v>
                </c:pt>
                <c:pt idx="4">
                  <c:v>29.53</c:v>
                </c:pt>
                <c:pt idx="5">
                  <c:v>28.11</c:v>
                </c:pt>
                <c:pt idx="6">
                  <c:v>27.19</c:v>
                </c:pt>
                <c:pt idx="7">
                  <c:v>23.11</c:v>
                </c:pt>
                <c:pt idx="8">
                  <c:v>21.85</c:v>
                </c:pt>
                <c:pt idx="9">
                  <c:v>21.76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07年目标量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上海通用</c:v>
                </c:pt>
                <c:pt idx="1">
                  <c:v>一汽大众</c:v>
                </c:pt>
                <c:pt idx="2">
                  <c:v>上海大众</c:v>
                </c:pt>
                <c:pt idx="3">
                  <c:v>奇瑞汽车</c:v>
                </c:pt>
                <c:pt idx="4">
                  <c:v>广州本田</c:v>
                </c:pt>
                <c:pt idx="5">
                  <c:v>一汽丰田</c:v>
                </c:pt>
                <c:pt idx="6">
                  <c:v>东风日产</c:v>
                </c:pt>
                <c:pt idx="7">
                  <c:v>北京现代</c:v>
                </c:pt>
                <c:pt idx="8">
                  <c:v>长福马自达</c:v>
                </c:pt>
                <c:pt idx="9">
                  <c:v>吉利汽车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上海通用</c:v>
                </c:pt>
                <c:pt idx="1">
                  <c:v>一汽大众</c:v>
                </c:pt>
                <c:pt idx="2">
                  <c:v>上海大众</c:v>
                </c:pt>
                <c:pt idx="3">
                  <c:v>奇瑞汽车</c:v>
                </c:pt>
                <c:pt idx="4">
                  <c:v>广州本田</c:v>
                </c:pt>
                <c:pt idx="5">
                  <c:v>一汽丰田</c:v>
                </c:pt>
                <c:pt idx="6">
                  <c:v>东风日产</c:v>
                </c:pt>
                <c:pt idx="7">
                  <c:v>北京现代</c:v>
                </c:pt>
                <c:pt idx="8">
                  <c:v>长福马自达</c:v>
                </c:pt>
                <c:pt idx="9">
                  <c:v>吉利汽车</c:v>
                </c:pt>
              </c:strCache>
            </c:strRef>
          </c:cat>
          <c:val>
            <c:numRef>
              <c:f>Sheet1!$C$2:$C$11</c:f>
              <c:numCache>
                <c:formatCode>0.0;[Red]0.0</c:formatCode>
                <c:ptCount val="10"/>
                <c:pt idx="0">
                  <c:v>46</c:v>
                </c:pt>
                <c:pt idx="1">
                  <c:v>40</c:v>
                </c:pt>
                <c:pt idx="2">
                  <c:v>42</c:v>
                </c:pt>
                <c:pt idx="3">
                  <c:v>39.299999999999997</c:v>
                </c:pt>
                <c:pt idx="4">
                  <c:v>31</c:v>
                </c:pt>
                <c:pt idx="5">
                  <c:v>26</c:v>
                </c:pt>
                <c:pt idx="6">
                  <c:v>30</c:v>
                </c:pt>
                <c:pt idx="7">
                  <c:v>26</c:v>
                </c:pt>
                <c:pt idx="8">
                  <c:v>15</c:v>
                </c:pt>
                <c:pt idx="9">
                  <c:v>24</c:v>
                </c:pt>
              </c:numCache>
            </c:numRef>
          </c:val>
        </c:ser>
        <c:ser>
          <c:idx val="3"/>
          <c:order val="3"/>
          <c:tx>
            <c:strRef>
              <c:f>Sheet1!$D$1</c:f>
              <c:strCache>
                <c:ptCount val="1"/>
                <c:pt idx="0">
                  <c:v>08年目标量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上海通用</c:v>
                </c:pt>
                <c:pt idx="1">
                  <c:v>一汽大众</c:v>
                </c:pt>
                <c:pt idx="2">
                  <c:v>上海大众</c:v>
                </c:pt>
                <c:pt idx="3">
                  <c:v>奇瑞汽车</c:v>
                </c:pt>
                <c:pt idx="4">
                  <c:v>广州本田</c:v>
                </c:pt>
                <c:pt idx="5">
                  <c:v>一汽丰田</c:v>
                </c:pt>
                <c:pt idx="6">
                  <c:v>东风日产</c:v>
                </c:pt>
                <c:pt idx="7">
                  <c:v>北京现代</c:v>
                </c:pt>
                <c:pt idx="8">
                  <c:v>长福马自达</c:v>
                </c:pt>
                <c:pt idx="9">
                  <c:v>吉利汽车</c:v>
                </c:pt>
              </c:strCache>
            </c:strRef>
          </c:cat>
          <c:val>
            <c:numRef>
              <c:f>Sheet1!$D$2:$D$11</c:f>
              <c:numCache>
                <c:formatCode>0;[Red]0</c:formatCode>
                <c:ptCount val="10"/>
                <c:pt idx="0">
                  <c:v>60</c:v>
                </c:pt>
                <c:pt idx="1">
                  <c:v>60</c:v>
                </c:pt>
                <c:pt idx="2">
                  <c:v>0</c:v>
                </c:pt>
                <c:pt idx="3">
                  <c:v>48</c:v>
                </c:pt>
                <c:pt idx="4">
                  <c:v>34</c:v>
                </c:pt>
                <c:pt idx="5">
                  <c:v>40</c:v>
                </c:pt>
                <c:pt idx="6">
                  <c:v>34</c:v>
                </c:pt>
                <c:pt idx="7">
                  <c:v>38</c:v>
                </c:pt>
                <c:pt idx="8">
                  <c:v>11</c:v>
                </c:pt>
                <c:pt idx="9">
                  <c:v>0</c:v>
                </c:pt>
              </c:numCache>
            </c:numRef>
          </c:val>
        </c:ser>
        <c:axId val="104500608"/>
        <c:axId val="104870272"/>
      </c:barChart>
      <c:catAx>
        <c:axId val="104500608"/>
        <c:scaling>
          <c:orientation val="minMax"/>
        </c:scaling>
        <c:axPos val="b"/>
        <c:tickLblPos val="nextTo"/>
        <c:crossAx val="104870272"/>
        <c:crosses val="autoZero"/>
        <c:auto val="1"/>
        <c:lblAlgn val="ctr"/>
        <c:lblOffset val="100"/>
      </c:catAx>
      <c:valAx>
        <c:axId val="104870272"/>
        <c:scaling>
          <c:orientation val="minMax"/>
          <c:max val="80"/>
          <c:min val="0"/>
        </c:scaling>
        <c:axPos val="l"/>
        <c:majorGridlines/>
        <c:numFmt formatCode="0.00_ " sourceLinked="1"/>
        <c:tickLblPos val="nextTo"/>
        <c:crossAx val="104500608"/>
        <c:crosses val="autoZero"/>
        <c:crossBetween val="between"/>
        <c:majorUnit val="10"/>
      </c:valAx>
    </c:plotArea>
    <c:legend>
      <c:legendPos val="r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4EBBF-CA09-43A8-A399-7270F34008FE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1F27C-90B5-4166-8686-171C34A68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audio" Target="../media/audio7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>
            <a:off x="714348" y="1000108"/>
            <a:ext cx="7572428" cy="5286412"/>
          </a:xfrm>
          <a:prstGeom prst="parallelogram">
            <a:avLst/>
          </a:prstGeom>
          <a:gradFill flip="none" rotWithShape="1">
            <a:gsLst>
              <a:gs pos="0">
                <a:srgbClr val="5E9EFF">
                  <a:alpha val="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华文行楷" pitchFamily="2" charset="-122"/>
                <a:ea typeface="华文行楷" pitchFamily="2" charset="-122"/>
              </a:rPr>
              <a:t>2007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年中国汽车销售调查报告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suction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 2007</a:t>
            </a:r>
            <a:r>
              <a:rPr lang="zh-CN" altLang="en-US" sz="3200" b="1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年乘用车销量前</a:t>
            </a:r>
            <a:r>
              <a:rPr lang="en-US" sz="3200" b="1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10</a:t>
            </a:r>
            <a:r>
              <a:rPr lang="zh-CN" altLang="en-US" sz="3200" b="1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名企业（单位：辆）</a:t>
            </a:r>
            <a:endParaRPr lang="zh-CN" altLang="en-US" sz="3200" b="1" dirty="0"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79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排名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企业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07</a:t>
                      </a: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年销量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同比增长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07</a:t>
                      </a: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目标销量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08</a:t>
                      </a: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年目标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上海通用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500308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22%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460000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一汽大众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455654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34.30%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400000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600000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上海大众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436343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34%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420000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未透露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奇瑞汽车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381219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34%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393000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480000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广州本田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295299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13.50%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310000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340000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6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一汽丰田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281183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8%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260000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400000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7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东风日产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271915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56%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300000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340000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8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北京现代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231131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-12.5%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260000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380000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9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长福马自达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218465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57%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150000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110000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吉利汽车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217687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10%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rgbClr val="000000"/>
                          </a:solidFill>
                          <a:latin typeface="宋体"/>
                          <a:ea typeface="宋体"/>
                          <a:cs typeface="宋体"/>
                        </a:rPr>
                        <a:t>240000</a:t>
                      </a:r>
                      <a:endParaRPr lang="zh-CN" sz="105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未透露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 dir="d"/>
    <p:sndAc>
      <p:stSnd>
        <p:snd r:embed="rId2" name="voltag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 2007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年乘用车销量前</a:t>
            </a:r>
            <a:r>
              <a:rPr lang="en-US" sz="2800" b="1" dirty="0" smtClean="0">
                <a:solidFill>
                  <a:schemeClr val="bg1"/>
                </a:solidFill>
              </a:rPr>
              <a:t>10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名企业（单位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：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万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辆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） </a:t>
            </a:r>
            <a:br>
              <a:rPr lang="zh-CN" altLang="en-US" sz="2800" b="1" dirty="0" smtClean="0">
                <a:solidFill>
                  <a:schemeClr val="bg1"/>
                </a:solidFill>
              </a:rPr>
            </a:br>
            <a:endParaRPr lang="zh-CN" alt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med">
    <p:wheel spokes="8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106</Words>
  <Application>Microsoft Office PowerPoint</Application>
  <PresentationFormat>全屏显示(4:3)</PresentationFormat>
  <Paragraphs>69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 2007年乘用车销量前10名企业（单位：辆）</vt:lpstr>
      <vt:lpstr> 2007年乘用车销量前10名企业（单位：万辆）  </vt:lpstr>
    </vt:vector>
  </TitlesOfParts>
  <Company>www.msfans.net/bbs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26</cp:revision>
  <dcterms:created xsi:type="dcterms:W3CDTF">2008-03-17T11:35:35Z</dcterms:created>
  <dcterms:modified xsi:type="dcterms:W3CDTF">2008-03-18T03:32:15Z</dcterms:modified>
</cp:coreProperties>
</file>