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392" r:id="rId2"/>
    <p:sldId id="256" r:id="rId3"/>
    <p:sldId id="257" r:id="rId4"/>
    <p:sldId id="258" r:id="rId5"/>
    <p:sldId id="259" r:id="rId6"/>
    <p:sldId id="260" r:id="rId7"/>
    <p:sldId id="261" r:id="rId8"/>
    <p:sldId id="276" r:id="rId9"/>
    <p:sldId id="372" r:id="rId10"/>
    <p:sldId id="373" r:id="rId11"/>
    <p:sldId id="265" r:id="rId12"/>
    <p:sldId id="269" r:id="rId13"/>
    <p:sldId id="282" r:id="rId14"/>
    <p:sldId id="284" r:id="rId15"/>
    <p:sldId id="374" r:id="rId16"/>
    <p:sldId id="375" r:id="rId17"/>
    <p:sldId id="376" r:id="rId18"/>
    <p:sldId id="377" r:id="rId19"/>
    <p:sldId id="378" r:id="rId20"/>
    <p:sldId id="379" r:id="rId21"/>
    <p:sldId id="380" r:id="rId22"/>
    <p:sldId id="381" r:id="rId23"/>
    <p:sldId id="382" r:id="rId24"/>
    <p:sldId id="270" r:id="rId25"/>
    <p:sldId id="273" r:id="rId26"/>
    <p:sldId id="287" r:id="rId27"/>
    <p:sldId id="288" r:id="rId28"/>
    <p:sldId id="289" r:id="rId29"/>
    <p:sldId id="383" r:id="rId30"/>
    <p:sldId id="384" r:id="rId31"/>
    <p:sldId id="274" r:id="rId32"/>
    <p:sldId id="275" r:id="rId33"/>
    <p:sldId id="292" r:id="rId34"/>
    <p:sldId id="293" r:id="rId35"/>
    <p:sldId id="296" r:id="rId36"/>
    <p:sldId id="385" r:id="rId37"/>
    <p:sldId id="386" r:id="rId38"/>
    <p:sldId id="387" r:id="rId39"/>
    <p:sldId id="298" r:id="rId40"/>
    <p:sldId id="300" r:id="rId41"/>
    <p:sldId id="388" r:id="rId42"/>
    <p:sldId id="389" r:id="rId43"/>
    <p:sldId id="305" r:id="rId44"/>
    <p:sldId id="308" r:id="rId45"/>
    <p:sldId id="309" r:id="rId46"/>
    <p:sldId id="390" r:id="rId47"/>
    <p:sldId id="391" r:id="rId48"/>
    <p:sldId id="310" r:id="rId49"/>
    <p:sldId id="312" r:id="rId50"/>
    <p:sldId id="313" r:id="rId51"/>
    <p:sldId id="315" r:id="rId52"/>
    <p:sldId id="316" r:id="rId5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9" d="100"/>
          <a:sy n="89" d="100"/>
        </p:scale>
        <p:origin x="-1428"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33FE2E-5822-44AF-B1A0-C6887A1A5F8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6A9E714C-ACAB-431A-AB5C-03D8B61F84E9}" type="datetimeFigureOut">
              <a:rPr lang="zh-CN" altLang="en-US" smtClean="0"/>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4C33FE2E-5822-44AF-B1A0-C6887A1A5F81}" type="slidenum">
              <a:rPr lang="zh-CN" altLang="en-US" smtClean="0"/>
              <a:t>‹#›</a:t>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A9E714C-ACAB-431A-AB5C-03D8B61F84E9}" type="datetimeFigureOut">
              <a:rPr lang="zh-CN" altLang="en-US" smtClean="0"/>
              <a:t>2017/2/28</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C33FE2E-5822-44AF-B1A0-C6887A1A5F81}" type="slidenum">
              <a:rPr lang="zh-CN" altLang="en-US" smtClean="0"/>
              <a:t>‹#›</a:t>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1196752"/>
            <a:ext cx="7851648" cy="1139552"/>
          </a:xfrm>
        </p:spPr>
        <p:txBody>
          <a:bodyPr>
            <a:normAutofit/>
          </a:bodyPr>
          <a:lstStyle/>
          <a:p>
            <a:r>
              <a:rPr lang="zh-CN" altLang="en-US" sz="5400" dirty="0" smtClean="0"/>
              <a:t>网络安全技术项目化教程</a:t>
            </a:r>
            <a:endParaRPr lang="zh-CN" altLang="en-US" sz="5400" dirty="0"/>
          </a:p>
        </p:txBody>
      </p:sp>
      <p:sp>
        <p:nvSpPr>
          <p:cNvPr id="3" name="副标题 2"/>
          <p:cNvSpPr>
            <a:spLocks noGrp="1"/>
          </p:cNvSpPr>
          <p:nvPr>
            <p:ph type="subTitle" idx="1"/>
          </p:nvPr>
        </p:nvSpPr>
        <p:spPr>
          <a:xfrm>
            <a:off x="533400" y="3228536"/>
            <a:ext cx="7854696" cy="3008776"/>
          </a:xfrm>
        </p:spPr>
        <p:txBody>
          <a:bodyPr/>
          <a:lstStyle/>
          <a:p>
            <a:pPr algn="ctr"/>
            <a:r>
              <a:rPr lang="zh-CN" altLang="en-US" sz="2400" dirty="0" smtClean="0">
                <a:solidFill>
                  <a:schemeClr val="bg1"/>
                </a:solidFill>
              </a:rPr>
              <a:t>主编  段新华  宋风忠</a:t>
            </a:r>
            <a:endParaRPr lang="en-US" altLang="zh-CN" sz="2400" dirty="0" smtClean="0">
              <a:solidFill>
                <a:schemeClr val="bg1"/>
              </a:solidFill>
            </a:endParaRPr>
          </a:p>
          <a:p>
            <a:endParaRPr lang="en-US" altLang="zh-CN" dirty="0"/>
          </a:p>
          <a:p>
            <a:endParaRPr lang="en-US" altLang="zh-CN" dirty="0" smtClean="0"/>
          </a:p>
          <a:p>
            <a:endParaRPr lang="en-US" altLang="zh-CN" dirty="0" smtClean="0"/>
          </a:p>
          <a:p>
            <a:endParaRPr lang="en-US" altLang="zh-CN" dirty="0"/>
          </a:p>
          <a:p>
            <a:r>
              <a:rPr lang="zh-CN" altLang="en-US" sz="3200" dirty="0" smtClean="0">
                <a:solidFill>
                  <a:schemeClr val="bg1"/>
                </a:solidFill>
              </a:rPr>
              <a:t>中国</a:t>
            </a:r>
            <a:r>
              <a:rPr lang="zh-CN" altLang="en-US" sz="3200" dirty="0">
                <a:solidFill>
                  <a:schemeClr val="bg1"/>
                </a:solidFill>
              </a:rPr>
              <a:t>水利</a:t>
            </a:r>
            <a:r>
              <a:rPr lang="zh-CN" altLang="en-US" sz="3200" dirty="0" smtClean="0">
                <a:solidFill>
                  <a:schemeClr val="bg1"/>
                </a:solidFill>
              </a:rPr>
              <a:t>水电</a:t>
            </a:r>
            <a:r>
              <a:rPr lang="zh-CN" altLang="en-US" sz="3200" dirty="0">
                <a:solidFill>
                  <a:schemeClr val="bg1"/>
                </a:solidFill>
              </a:rPr>
              <a:t>出版社</a:t>
            </a:r>
          </a:p>
        </p:txBody>
      </p:sp>
    </p:spTree>
    <p:extLst>
      <p:ext uri="{BB962C8B-B14F-4D97-AF65-F5344CB8AC3E}">
        <p14:creationId xmlns:p14="http://schemas.microsoft.com/office/powerpoint/2010/main" val="3692766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endParaRPr lang="zh-CN" altLang="en-US" dirty="0" smtClean="0"/>
          </a:p>
          <a:p>
            <a:r>
              <a:rPr lang="en-US" altLang="zh-CN" dirty="0" smtClean="0"/>
              <a:t>2</a:t>
            </a:r>
            <a:r>
              <a:rPr lang="zh-CN" altLang="en-US" dirty="0"/>
              <a:t>．确认并使用默认参数登录</a:t>
            </a:r>
            <a:endParaRPr lang="en-US" altLang="zh-CN" dirty="0" smtClean="0"/>
          </a:p>
          <a:p>
            <a:pPr marL="0" indent="720000">
              <a:buNone/>
            </a:pPr>
            <a:r>
              <a:rPr lang="zh-CN" altLang="en-US" dirty="0"/>
              <a:t>管理员输入正确的用户名和口令并提交后，则进入</a:t>
            </a:r>
            <a:r>
              <a:rPr lang="en-US" altLang="zh-CN" dirty="0"/>
              <a:t>WEB</a:t>
            </a:r>
            <a:r>
              <a:rPr lang="zh-CN" altLang="en-US" dirty="0"/>
              <a:t>管理工具的主菜单，如下图</a:t>
            </a:r>
            <a:r>
              <a:rPr lang="en-US" altLang="zh-CN" dirty="0"/>
              <a:t>8-1</a:t>
            </a:r>
            <a:r>
              <a:rPr lang="zh-CN" altLang="en-US" dirty="0"/>
              <a:t>所示，从上到下，共分为五个功能区：系统管理、网络管理、对象管理、控制策略、系统监控。此时管理员即可开始对系统进行操作，任何时候如果管理员连续十五分钟没有任何操作而且没有退出登录，则系统自动强制该管理员退出登录状态，管理员要想重新使用</a:t>
            </a:r>
            <a:r>
              <a:rPr lang="en-US" altLang="zh-CN" dirty="0"/>
              <a:t>WEB</a:t>
            </a:r>
            <a:r>
              <a:rPr lang="zh-CN" altLang="en-US" dirty="0"/>
              <a:t>管理工具，必须重新登录</a:t>
            </a:r>
            <a:r>
              <a:rPr lang="zh-CN" altLang="en-US" dirty="0" smtClean="0"/>
              <a:t>。</a:t>
            </a: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2699792" y="3557889"/>
            <a:ext cx="2743746" cy="3247802"/>
          </a:xfrm>
          <a:prstGeom prst="rect">
            <a:avLst/>
          </a:prstGeom>
          <a:noFill/>
          <a:ln>
            <a:noFill/>
          </a:ln>
        </p:spPr>
      </p:pic>
    </p:spTree>
    <p:extLst>
      <p:ext uri="{BB962C8B-B14F-4D97-AF65-F5344CB8AC3E}">
        <p14:creationId xmlns:p14="http://schemas.microsoft.com/office/powerpoint/2010/main" val="1652737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任务</a:t>
            </a:r>
            <a:r>
              <a:rPr lang="en-US" altLang="zh-CN" sz="3600" dirty="0" smtClean="0"/>
              <a:t>2 </a:t>
            </a:r>
            <a:r>
              <a:rPr lang="en-US" altLang="zh-CN" sz="3600" dirty="0"/>
              <a:t>DCFS</a:t>
            </a:r>
            <a:r>
              <a:rPr lang="zh-CN" altLang="en-US" sz="3600" dirty="0"/>
              <a:t>流量整形系统管理与维护</a:t>
            </a:r>
          </a:p>
        </p:txBody>
      </p:sp>
      <p:sp>
        <p:nvSpPr>
          <p:cNvPr id="3" name="内容占位符 2"/>
          <p:cNvSpPr>
            <a:spLocks noGrp="1"/>
          </p:cNvSpPr>
          <p:nvPr>
            <p:ph idx="1"/>
          </p:nvPr>
        </p:nvSpPr>
        <p:spPr/>
        <p:txBody>
          <a:bodyPr>
            <a:normAutofit fontScale="55000" lnSpcReduction="20000"/>
          </a:bodyPr>
          <a:lstStyle/>
          <a:p>
            <a:pPr>
              <a:buFont typeface="Wingdings" pitchFamily="2" charset="2"/>
              <a:buChar char="l"/>
            </a:pPr>
            <a:r>
              <a:rPr lang="zh-CN" altLang="en-US" dirty="0" smtClean="0"/>
              <a:t>任务描述</a:t>
            </a:r>
            <a:endParaRPr lang="en-US" altLang="zh-CN" dirty="0" smtClean="0"/>
          </a:p>
          <a:p>
            <a:pPr>
              <a:buNone/>
            </a:pPr>
            <a:r>
              <a:rPr lang="zh-CN" altLang="en-US" dirty="0"/>
              <a:t>本任务主要是掌握系统管理的功能，这一部分功能区的菜单结构如下：</a:t>
            </a:r>
          </a:p>
          <a:p>
            <a:pPr>
              <a:buNone/>
            </a:pPr>
            <a:r>
              <a:rPr lang="en-US" altLang="zh-CN" dirty="0"/>
              <a:t>|----</a:t>
            </a:r>
            <a:r>
              <a:rPr lang="zh-CN" altLang="en-US" dirty="0"/>
              <a:t>添加</a:t>
            </a:r>
            <a:r>
              <a:rPr lang="en-US" altLang="zh-CN" dirty="0"/>
              <a:t>/</a:t>
            </a:r>
            <a:r>
              <a:rPr lang="zh-CN" altLang="en-US" dirty="0"/>
              <a:t>修改管理员</a:t>
            </a:r>
          </a:p>
          <a:p>
            <a:pPr>
              <a:buNone/>
            </a:pPr>
            <a:r>
              <a:rPr lang="en-US" altLang="zh-CN" dirty="0"/>
              <a:t>|----</a:t>
            </a:r>
            <a:r>
              <a:rPr lang="zh-CN" altLang="en-US" dirty="0"/>
              <a:t>修改管理员口令</a:t>
            </a:r>
          </a:p>
          <a:p>
            <a:pPr>
              <a:buNone/>
            </a:pPr>
            <a:r>
              <a:rPr lang="en-US" altLang="zh-CN" dirty="0"/>
              <a:t>|----</a:t>
            </a:r>
            <a:r>
              <a:rPr lang="zh-CN" altLang="en-US" dirty="0"/>
              <a:t>设置系统时间</a:t>
            </a:r>
          </a:p>
          <a:p>
            <a:pPr>
              <a:buNone/>
            </a:pPr>
            <a:r>
              <a:rPr lang="en-US" altLang="zh-CN" dirty="0"/>
              <a:t>|----</a:t>
            </a:r>
            <a:r>
              <a:rPr lang="zh-CN" altLang="en-US" dirty="0"/>
              <a:t>保存全部配置</a:t>
            </a:r>
          </a:p>
          <a:p>
            <a:pPr>
              <a:buNone/>
            </a:pPr>
            <a:r>
              <a:rPr lang="en-US" altLang="zh-CN" dirty="0"/>
              <a:t>|----</a:t>
            </a:r>
            <a:r>
              <a:rPr lang="zh-CN" altLang="en-US" dirty="0"/>
              <a:t>查询操作日志</a:t>
            </a:r>
          </a:p>
          <a:p>
            <a:pPr>
              <a:buNone/>
            </a:pPr>
            <a:r>
              <a:rPr lang="en-US" altLang="zh-CN" dirty="0"/>
              <a:t>|----</a:t>
            </a:r>
            <a:r>
              <a:rPr lang="zh-CN" altLang="en-US" dirty="0"/>
              <a:t>更新</a:t>
            </a:r>
            <a:r>
              <a:rPr lang="en-US" altLang="zh-CN" dirty="0"/>
              <a:t>/</a:t>
            </a:r>
            <a:r>
              <a:rPr lang="zh-CN" altLang="en-US" dirty="0"/>
              <a:t>升级系统</a:t>
            </a:r>
            <a:r>
              <a:rPr lang="en-US" altLang="zh-CN" dirty="0"/>
              <a:t>|----</a:t>
            </a:r>
            <a:r>
              <a:rPr lang="zh-CN" altLang="en-US" dirty="0"/>
              <a:t>协议库升级</a:t>
            </a:r>
          </a:p>
          <a:p>
            <a:pPr>
              <a:buNone/>
            </a:pPr>
            <a:r>
              <a:rPr lang="en-US" altLang="zh-CN" dirty="0"/>
              <a:t>|----</a:t>
            </a:r>
            <a:r>
              <a:rPr lang="zh-CN" altLang="en-US" dirty="0"/>
              <a:t>系统升级</a:t>
            </a:r>
          </a:p>
          <a:p>
            <a:pPr>
              <a:buNone/>
            </a:pPr>
            <a:r>
              <a:rPr lang="en-US" altLang="zh-CN" dirty="0"/>
              <a:t>|----</a:t>
            </a:r>
            <a:r>
              <a:rPr lang="zh-CN" altLang="en-US" dirty="0"/>
              <a:t>配置文件管理</a:t>
            </a:r>
            <a:r>
              <a:rPr lang="en-US" altLang="zh-CN" dirty="0"/>
              <a:t>|----</a:t>
            </a:r>
            <a:r>
              <a:rPr lang="zh-CN" altLang="en-US" dirty="0"/>
              <a:t>配置文件下载</a:t>
            </a:r>
          </a:p>
          <a:p>
            <a:pPr>
              <a:buNone/>
            </a:pPr>
            <a:r>
              <a:rPr lang="zh-CN" altLang="en-US" dirty="0"/>
              <a:t>		</a:t>
            </a:r>
            <a:r>
              <a:rPr lang="zh-CN" altLang="en-US" dirty="0" smtClean="0"/>
              <a:t>          </a:t>
            </a:r>
            <a:r>
              <a:rPr lang="en-US" altLang="zh-CN" dirty="0"/>
              <a:t>|----</a:t>
            </a:r>
            <a:r>
              <a:rPr lang="zh-CN" altLang="en-US" dirty="0"/>
              <a:t>配置文件上传</a:t>
            </a:r>
          </a:p>
          <a:p>
            <a:pPr>
              <a:buNone/>
            </a:pPr>
            <a:r>
              <a:rPr lang="en-US" altLang="zh-CN" dirty="0"/>
              <a:t>|----</a:t>
            </a:r>
            <a:r>
              <a:rPr lang="zh-CN" altLang="en-US" dirty="0"/>
              <a:t>重启</a:t>
            </a:r>
            <a:r>
              <a:rPr lang="en-US" altLang="zh-CN" dirty="0"/>
              <a:t>/</a:t>
            </a:r>
            <a:r>
              <a:rPr lang="zh-CN" altLang="en-US" dirty="0"/>
              <a:t>关闭系统</a:t>
            </a:r>
          </a:p>
          <a:p>
            <a:pPr>
              <a:buNone/>
            </a:pPr>
            <a:r>
              <a:rPr lang="en-US" altLang="zh-CN" dirty="0"/>
              <a:t>|----</a:t>
            </a:r>
            <a:r>
              <a:rPr lang="zh-CN" altLang="en-US" dirty="0"/>
              <a:t>恢复出厂设置</a:t>
            </a:r>
          </a:p>
          <a:p>
            <a:pPr>
              <a:buNone/>
            </a:pPr>
            <a:r>
              <a:rPr lang="en-US" altLang="zh-CN" dirty="0"/>
              <a:t>|----</a:t>
            </a:r>
            <a:r>
              <a:rPr lang="zh-CN" altLang="en-US" dirty="0"/>
              <a:t>设置许可协议</a:t>
            </a:r>
          </a:p>
          <a:p>
            <a:pPr>
              <a:buNone/>
            </a:pPr>
            <a:r>
              <a:rPr lang="en-US" altLang="zh-CN" dirty="0"/>
              <a:t>|----</a:t>
            </a:r>
            <a:r>
              <a:rPr lang="zh-CN" altLang="en-US" dirty="0"/>
              <a:t>注销</a:t>
            </a:r>
          </a:p>
          <a:p>
            <a:pPr>
              <a:buNone/>
            </a:pPr>
            <a:r>
              <a:rPr lang="zh-CN" altLang="en-US" dirty="0" smtClean="0"/>
              <a:t>。</a:t>
            </a:r>
          </a:p>
          <a:p>
            <a:pPr>
              <a:buFont typeface="Wingdings" pitchFamily="2" charset="2"/>
              <a:buChar char="l"/>
            </a:pPr>
            <a:r>
              <a:rPr lang="zh-CN" altLang="en-US" dirty="0" smtClean="0"/>
              <a:t>任务要求</a:t>
            </a:r>
            <a:endParaRPr lang="en-US" altLang="zh-CN" dirty="0"/>
          </a:p>
          <a:p>
            <a:pPr marL="0" indent="0">
              <a:buNone/>
            </a:pPr>
            <a:r>
              <a:rPr lang="zh-CN" altLang="en-US" dirty="0" smtClean="0"/>
              <a:t>掌握</a:t>
            </a:r>
            <a:r>
              <a:rPr lang="zh-CN" altLang="en-US" dirty="0"/>
              <a:t>流量整形系统的系统管理功能，能够添加或修改管理员用户，管理配置文件及完成系统升级等任务。</a:t>
            </a:r>
            <a:endParaRPr lang="zh-CN" altLang="en-US" dirty="0" smtClean="0"/>
          </a:p>
          <a:p>
            <a:pPr>
              <a:buNone/>
            </a:pPr>
            <a:endParaRPr lang="zh-CN" altLang="en-US" dirty="0" smtClean="0"/>
          </a:p>
          <a:p>
            <a:pPr>
              <a:buFont typeface="Wingdings" pitchFamily="2" charset="2"/>
              <a:buChar char="l"/>
            </a:pPr>
            <a:endParaRPr lang="en-US" altLang="zh-CN" dirty="0" smtClean="0"/>
          </a:p>
          <a:p>
            <a:pPr>
              <a:buFont typeface="Wingdings" pitchFamily="2" charset="2"/>
              <a:buChar char="l"/>
            </a:pP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a:t>．添加和修改管理员</a:t>
            </a:r>
            <a:endParaRPr lang="zh-CN" altLang="en-US" dirty="0" smtClean="0"/>
          </a:p>
          <a:p>
            <a:pPr indent="720000">
              <a:buNone/>
            </a:pPr>
            <a:r>
              <a:rPr lang="zh-CN" altLang="en-US" dirty="0"/>
              <a:t>（</a:t>
            </a:r>
            <a:r>
              <a:rPr lang="en-US" altLang="zh-CN" dirty="0"/>
              <a:t>1</a:t>
            </a:r>
            <a:r>
              <a:rPr lang="zh-CN" altLang="en-US" dirty="0"/>
              <a:t>）这部分菜单完成对系统管理员的管理，包括添加管理员、设置管理员属性、删除管理员等。该菜单进入“管理用户列表”页面</a:t>
            </a:r>
          </a:p>
          <a:p>
            <a:pPr>
              <a:buNone/>
            </a:pPr>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729416" y="4293096"/>
            <a:ext cx="6408712" cy="1440160"/>
          </a:xfrm>
          <a:prstGeom prst="rect">
            <a:avLst/>
          </a:prstGeom>
          <a:noFill/>
          <a:ln>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a:t>．查看当前配置和导入导出配置</a:t>
            </a:r>
            <a:endParaRPr lang="zh-CN" altLang="en-US" dirty="0" smtClean="0"/>
          </a:p>
          <a:p>
            <a:pPr indent="720000">
              <a:buNone/>
            </a:pPr>
            <a:r>
              <a:rPr lang="zh-CN" altLang="en-US" dirty="0" smtClean="0"/>
              <a:t>（</a:t>
            </a:r>
            <a:r>
              <a:rPr lang="en-US" altLang="zh-CN" dirty="0" smtClean="0"/>
              <a:t>2</a:t>
            </a:r>
            <a:r>
              <a:rPr lang="zh-CN" altLang="en-US" dirty="0" smtClean="0"/>
              <a:t>）</a:t>
            </a:r>
            <a:r>
              <a:rPr lang="zh-CN" altLang="zh-CN" dirty="0"/>
              <a:t>如果当前登录的管理员有足够的权限，可以点击链接“删除”删除管理员，也可以点击链接“修改”修改管理员信息，此时进入“修改管理员属性”页面</a:t>
            </a:r>
            <a:endParaRPr lang="zh-CN" altLang="en-US" dirty="0"/>
          </a:p>
          <a:p>
            <a:pPr>
              <a:buNone/>
            </a:pP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2315760" y="4221088"/>
            <a:ext cx="3941445" cy="2530475"/>
          </a:xfrm>
          <a:prstGeom prst="rect">
            <a:avLst/>
          </a:prstGeom>
          <a:noFill/>
          <a:ln>
            <a:noFill/>
          </a:ln>
        </p:spPr>
      </p:pic>
    </p:spTree>
    <p:extLst>
      <p:ext uri="{BB962C8B-B14F-4D97-AF65-F5344CB8AC3E}">
        <p14:creationId xmlns:p14="http://schemas.microsoft.com/office/powerpoint/2010/main" val="28260896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2</a:t>
            </a:r>
            <a:r>
              <a:rPr lang="zh-CN" altLang="en-US" dirty="0"/>
              <a:t>．设置系统时间</a:t>
            </a:r>
            <a:endParaRPr lang="en-US" altLang="zh-CN" dirty="0" smtClean="0"/>
          </a:p>
          <a:p>
            <a:pPr indent="720000">
              <a:buNone/>
            </a:pPr>
            <a:r>
              <a:rPr lang="zh-CN" altLang="en-US" dirty="0"/>
              <a:t>单击设置系统时间菜单，进入“设置系统时间”</a:t>
            </a:r>
            <a:r>
              <a:rPr lang="zh-CN" altLang="en-US" dirty="0" smtClean="0"/>
              <a:t>页面，</a:t>
            </a:r>
            <a:r>
              <a:rPr lang="zh-CN" altLang="en-US" dirty="0"/>
              <a:t>管理员可以重新设置系统时间。为保证安全，必须同时正确输入</a:t>
            </a:r>
            <a:r>
              <a:rPr lang="en-US" altLang="zh-CN" dirty="0"/>
              <a:t>admin</a:t>
            </a:r>
            <a:r>
              <a:rPr lang="zh-CN" altLang="en-US" dirty="0"/>
              <a:t>的密码，才能提交此操作。注意：不恰当的修改系统时间可能引起严重的系统错误，请谨慎进行此</a:t>
            </a:r>
            <a:r>
              <a:rPr lang="zh-CN" altLang="en-US" dirty="0" smtClean="0"/>
              <a:t>操作。 </a:t>
            </a:r>
            <a:endParaRPr lang="zh-CN" altLang="en-US" dirty="0"/>
          </a:p>
          <a:p>
            <a:pPr>
              <a:buNone/>
            </a:pP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1547664" y="4941168"/>
            <a:ext cx="5976664" cy="1800200"/>
          </a:xfrm>
          <a:prstGeom prst="rect">
            <a:avLst/>
          </a:prstGeom>
          <a:noFill/>
          <a:ln>
            <a:noFill/>
          </a:ln>
        </p:spPr>
      </p:pic>
    </p:spTree>
    <p:extLst>
      <p:ext uri="{BB962C8B-B14F-4D97-AF65-F5344CB8AC3E}">
        <p14:creationId xmlns:p14="http://schemas.microsoft.com/office/powerpoint/2010/main" val="28045273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3</a:t>
            </a:r>
            <a:r>
              <a:rPr lang="zh-CN" altLang="en-US" dirty="0" smtClean="0"/>
              <a:t>．</a:t>
            </a:r>
            <a:r>
              <a:rPr lang="zh-CN" altLang="zh-CN" dirty="0"/>
              <a:t>保存全部配置</a:t>
            </a:r>
            <a:endParaRPr lang="en-US" altLang="zh-CN" dirty="0" smtClean="0"/>
          </a:p>
          <a:p>
            <a:pPr indent="720000">
              <a:buNone/>
            </a:pPr>
            <a:r>
              <a:rPr lang="zh-CN" altLang="zh-CN" dirty="0"/>
              <a:t>单击保存全部配置菜单进入“保存设置”页面，输入管理员的密码，点击“保存设置”按钮可以保存当前全部设置信息，包括网络设置、规则设置等</a:t>
            </a:r>
            <a:r>
              <a:rPr lang="zh-CN" altLang="en-US" dirty="0" smtClean="0"/>
              <a:t>。 </a:t>
            </a:r>
            <a:endParaRPr lang="zh-CN" altLang="en-US" dirty="0"/>
          </a:p>
          <a:p>
            <a:pPr>
              <a:buNone/>
            </a:pPr>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691680" y="4221088"/>
            <a:ext cx="5398770" cy="1360805"/>
          </a:xfrm>
          <a:prstGeom prst="rect">
            <a:avLst/>
          </a:prstGeom>
          <a:noFill/>
          <a:ln>
            <a:noFill/>
          </a:ln>
        </p:spPr>
      </p:pic>
    </p:spTree>
    <p:extLst>
      <p:ext uri="{BB962C8B-B14F-4D97-AF65-F5344CB8AC3E}">
        <p14:creationId xmlns:p14="http://schemas.microsoft.com/office/powerpoint/2010/main" val="6371599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4</a:t>
            </a:r>
            <a:r>
              <a:rPr lang="zh-CN" altLang="en-US" dirty="0" smtClean="0"/>
              <a:t>．</a:t>
            </a:r>
            <a:r>
              <a:rPr lang="zh-CN" altLang="zh-CN" dirty="0"/>
              <a:t>查询操作日志</a:t>
            </a:r>
            <a:endParaRPr lang="en-US" altLang="zh-CN" dirty="0" smtClean="0"/>
          </a:p>
          <a:p>
            <a:pPr indent="720000">
              <a:buNone/>
            </a:pPr>
            <a:r>
              <a:rPr lang="zh-CN" altLang="zh-CN" dirty="0"/>
              <a:t>单击查询操作日志菜单进入“查询操作日志”页面，在这里可以根据管理员名称、操作时间或者管理员的登录地址等条件查询管理员的操作日志</a:t>
            </a:r>
            <a:r>
              <a:rPr lang="zh-CN" altLang="en-US" dirty="0" smtClean="0"/>
              <a:t>。 </a:t>
            </a:r>
            <a:endParaRPr lang="zh-CN" altLang="en-US" dirty="0"/>
          </a:p>
          <a:p>
            <a:pPr>
              <a:buNone/>
            </a:pP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1619672" y="4293096"/>
            <a:ext cx="5398770" cy="1492250"/>
          </a:xfrm>
          <a:prstGeom prst="rect">
            <a:avLst/>
          </a:prstGeom>
          <a:noFill/>
          <a:ln>
            <a:noFill/>
          </a:ln>
        </p:spPr>
      </p:pic>
    </p:spTree>
    <p:extLst>
      <p:ext uri="{BB962C8B-B14F-4D97-AF65-F5344CB8AC3E}">
        <p14:creationId xmlns:p14="http://schemas.microsoft.com/office/powerpoint/2010/main" val="42689248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5</a:t>
            </a:r>
            <a:r>
              <a:rPr lang="zh-CN" altLang="en-US" dirty="0" smtClean="0"/>
              <a:t>．</a:t>
            </a:r>
            <a:r>
              <a:rPr lang="zh-CN" altLang="zh-CN" dirty="0"/>
              <a:t>更新和升级系统</a:t>
            </a:r>
            <a:endParaRPr lang="en-US" altLang="zh-CN" dirty="0" smtClean="0"/>
          </a:p>
          <a:p>
            <a:pPr indent="720000">
              <a:buNone/>
            </a:pPr>
            <a:r>
              <a:rPr lang="zh-CN" altLang="en-US" dirty="0"/>
              <a:t>设备支持完善的系统升级，升级共分为两种：一种是应用协议库的升级；另外一种是整个系统固件的升级。</a:t>
            </a:r>
          </a:p>
          <a:p>
            <a:pPr indent="720000">
              <a:buNone/>
            </a:pPr>
            <a:r>
              <a:rPr lang="zh-CN" altLang="en-US" dirty="0"/>
              <a:t>协议库升级，厂家会定期发布协议库升级的文件，用户在界面点击“浏览”选择需要升级的协议库文件即</a:t>
            </a:r>
            <a:r>
              <a:rPr lang="zh-CN" altLang="en-US" dirty="0" smtClean="0"/>
              <a:t>可。 </a:t>
            </a:r>
            <a:endParaRPr lang="zh-CN" altLang="en-US" dirty="0"/>
          </a:p>
          <a:p>
            <a:pPr>
              <a:buNone/>
            </a:pPr>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619672" y="4077072"/>
            <a:ext cx="5904656" cy="2304256"/>
          </a:xfrm>
          <a:prstGeom prst="rect">
            <a:avLst/>
          </a:prstGeom>
          <a:noFill/>
          <a:ln>
            <a:noFill/>
          </a:ln>
        </p:spPr>
      </p:pic>
    </p:spTree>
    <p:extLst>
      <p:ext uri="{BB962C8B-B14F-4D97-AF65-F5344CB8AC3E}">
        <p14:creationId xmlns:p14="http://schemas.microsoft.com/office/powerpoint/2010/main" val="2026211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5</a:t>
            </a:r>
            <a:r>
              <a:rPr lang="zh-CN" altLang="en-US" dirty="0" smtClean="0"/>
              <a:t>．</a:t>
            </a:r>
            <a:r>
              <a:rPr lang="zh-CN" altLang="zh-CN" dirty="0"/>
              <a:t>更新和升级系统</a:t>
            </a:r>
            <a:endParaRPr lang="en-US" altLang="zh-CN" dirty="0" smtClean="0"/>
          </a:p>
          <a:p>
            <a:pPr indent="720000">
              <a:buNone/>
            </a:pPr>
            <a:r>
              <a:rPr lang="zh-CN" altLang="en-US" dirty="0"/>
              <a:t>系统升级，系统升级是系统固件的升级，升级之前需慎重，升级的过程不能被打断，否则会出现设备不能正常启动的情况。</a:t>
            </a:r>
          </a:p>
          <a:p>
            <a:pPr indent="720000">
              <a:buNone/>
            </a:pPr>
            <a:r>
              <a:rPr lang="zh-CN" altLang="en-US" dirty="0"/>
              <a:t>系统的升级支持多种方式：</a:t>
            </a:r>
            <a:r>
              <a:rPr lang="en-US" altLang="zh-CN" dirty="0"/>
              <a:t>HTTP</a:t>
            </a:r>
            <a:r>
              <a:rPr lang="zh-CN" altLang="en-US" dirty="0"/>
              <a:t>、</a:t>
            </a:r>
            <a:r>
              <a:rPr lang="en-US" altLang="zh-CN" dirty="0"/>
              <a:t>FTP</a:t>
            </a:r>
            <a:r>
              <a:rPr lang="zh-CN" altLang="en-US" dirty="0"/>
              <a:t>以及</a:t>
            </a:r>
            <a:r>
              <a:rPr lang="en-US" altLang="zh-CN" dirty="0"/>
              <a:t>TFTP</a:t>
            </a:r>
            <a:r>
              <a:rPr lang="zh-CN" altLang="en-US" dirty="0"/>
              <a:t>，用户需要准备</a:t>
            </a:r>
            <a:r>
              <a:rPr lang="en-US" altLang="zh-CN" dirty="0"/>
              <a:t>HTTP</a:t>
            </a:r>
            <a:r>
              <a:rPr lang="zh-CN" altLang="en-US" dirty="0"/>
              <a:t>、</a:t>
            </a:r>
            <a:r>
              <a:rPr lang="en-US" altLang="zh-CN" dirty="0"/>
              <a:t>FTP</a:t>
            </a:r>
            <a:r>
              <a:rPr lang="zh-CN" altLang="en-US" dirty="0"/>
              <a:t>或者</a:t>
            </a:r>
            <a:r>
              <a:rPr lang="en-US" altLang="zh-CN" dirty="0"/>
              <a:t>TFTP Server</a:t>
            </a:r>
            <a:r>
              <a:rPr lang="zh-CN" altLang="en-US" dirty="0"/>
              <a:t>，将升级的固件文件放到相应的</a:t>
            </a:r>
            <a:r>
              <a:rPr lang="en-US" altLang="zh-CN" dirty="0"/>
              <a:t>Server</a:t>
            </a:r>
            <a:r>
              <a:rPr lang="zh-CN" altLang="en-US" dirty="0"/>
              <a:t>目录下，将</a:t>
            </a:r>
            <a:r>
              <a:rPr lang="en-US" altLang="zh-CN" dirty="0"/>
              <a:t>URL</a:t>
            </a:r>
            <a:r>
              <a:rPr lang="zh-CN" altLang="en-US" dirty="0"/>
              <a:t>（地址）输入到输入框中，输入管理员的密码，系统会自动升级重启，升级的开始如果提示错误，可能是输入的地址错误，也可能是升级包的版本或者兼容性的问题，请联系</a:t>
            </a:r>
            <a:r>
              <a:rPr lang="zh-CN" altLang="en-US" dirty="0" smtClean="0"/>
              <a:t>厂商。 </a:t>
            </a:r>
          </a:p>
          <a:p>
            <a:pPr>
              <a:buNone/>
            </a:pP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645024"/>
            <a:ext cx="5762709" cy="2790230"/>
          </a:xfrm>
          <a:prstGeom prst="rect">
            <a:avLst/>
          </a:prstGeom>
          <a:noFill/>
          <a:ln>
            <a:noFill/>
          </a:ln>
        </p:spPr>
      </p:pic>
    </p:spTree>
    <p:extLst>
      <p:ext uri="{BB962C8B-B14F-4D97-AF65-F5344CB8AC3E}">
        <p14:creationId xmlns:p14="http://schemas.microsoft.com/office/powerpoint/2010/main" val="3231010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6</a:t>
            </a:r>
            <a:r>
              <a:rPr lang="zh-CN" altLang="en-US" dirty="0" smtClean="0"/>
              <a:t>．</a:t>
            </a:r>
            <a:r>
              <a:rPr lang="zh-CN" altLang="zh-CN" dirty="0"/>
              <a:t>配置文件管理</a:t>
            </a:r>
            <a:endParaRPr lang="en-US" altLang="zh-CN" dirty="0" smtClean="0"/>
          </a:p>
          <a:p>
            <a:pPr indent="720000">
              <a:buNone/>
            </a:pPr>
            <a:r>
              <a:rPr lang="zh-CN" altLang="en-US" dirty="0"/>
              <a:t>这部分菜单完成配置文件备份和重载的功能。</a:t>
            </a:r>
          </a:p>
          <a:p>
            <a:pPr indent="720000">
              <a:buNone/>
            </a:pPr>
            <a:r>
              <a:rPr lang="zh-CN" altLang="en-US" dirty="0"/>
              <a:t>配置文件下载，单击配置文件下载菜单进入“下载配置文件”页面，可以把保存系统所有配置信息的配置文件下载到本地计算机备份。下载之前必须正确输入管理员自己的密码，点击“下载”按钮后选择“将该文件保存到磁盘”，然后指定保存到本地的目录和文件名即可。 </a:t>
            </a:r>
            <a:endParaRPr lang="zh-CN" altLang="en-US" dirty="0" smtClean="0"/>
          </a:p>
          <a:p>
            <a:pPr>
              <a:buNone/>
            </a:pPr>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691678" y="4409728"/>
            <a:ext cx="5832649" cy="2448272"/>
          </a:xfrm>
          <a:prstGeom prst="rect">
            <a:avLst/>
          </a:prstGeom>
          <a:noFill/>
          <a:ln>
            <a:noFill/>
          </a:ln>
        </p:spPr>
      </p:pic>
    </p:spTree>
    <p:extLst>
      <p:ext uri="{BB962C8B-B14F-4D97-AF65-F5344CB8AC3E}">
        <p14:creationId xmlns:p14="http://schemas.microsoft.com/office/powerpoint/2010/main" val="2995707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ctr"/>
            <a:r>
              <a:rPr lang="zh-CN" altLang="en-US" sz="4800" dirty="0" smtClean="0"/>
              <a:t>项目</a:t>
            </a:r>
            <a:r>
              <a:rPr lang="en-US" altLang="zh-CN" sz="4800" smtClean="0"/>
              <a:t>8 </a:t>
            </a:r>
            <a:r>
              <a:rPr lang="zh-CN" altLang="en-US" sz="4800" dirty="0" smtClean="0"/>
              <a:t>流量整形系统</a:t>
            </a:r>
            <a:br>
              <a:rPr lang="zh-CN" altLang="en-US" sz="4800" dirty="0" smtClean="0"/>
            </a:br>
            <a:endParaRPr lang="zh-CN" altLang="en-US" sz="4800"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6</a:t>
            </a:r>
            <a:r>
              <a:rPr lang="zh-CN" altLang="en-US" dirty="0" smtClean="0"/>
              <a:t>．</a:t>
            </a:r>
            <a:r>
              <a:rPr lang="zh-CN" altLang="zh-CN" dirty="0"/>
              <a:t>配置文件管理</a:t>
            </a:r>
            <a:endParaRPr lang="en-US" altLang="zh-CN" dirty="0" smtClean="0"/>
          </a:p>
          <a:p>
            <a:pPr indent="720000">
              <a:buNone/>
            </a:pPr>
            <a:r>
              <a:rPr lang="zh-CN" altLang="zh-CN" dirty="0"/>
              <a:t>配置文件上传，当需要从备份的配置文件恢复系统时，点击配置文件上传菜单进入“上传配置文件”页面，恢复配置需要重新启动系统</a:t>
            </a:r>
            <a:r>
              <a:rPr lang="zh-CN" altLang="en-US" dirty="0" smtClean="0"/>
              <a:t>。 </a:t>
            </a:r>
          </a:p>
          <a:p>
            <a:pPr>
              <a:buNone/>
            </a:pP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1691680" y="4221088"/>
            <a:ext cx="5391150" cy="1266825"/>
          </a:xfrm>
          <a:prstGeom prst="rect">
            <a:avLst/>
          </a:prstGeom>
          <a:noFill/>
          <a:ln>
            <a:noFill/>
          </a:ln>
        </p:spPr>
      </p:pic>
    </p:spTree>
    <p:extLst>
      <p:ext uri="{BB962C8B-B14F-4D97-AF65-F5344CB8AC3E}">
        <p14:creationId xmlns:p14="http://schemas.microsoft.com/office/powerpoint/2010/main" val="31306183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7</a:t>
            </a:r>
            <a:r>
              <a:rPr lang="zh-CN" altLang="en-US" dirty="0" smtClean="0"/>
              <a:t>．</a:t>
            </a:r>
            <a:r>
              <a:rPr lang="zh-CN" altLang="zh-CN" dirty="0"/>
              <a:t>重启和关闭</a:t>
            </a:r>
            <a:r>
              <a:rPr lang="zh-CN" altLang="zh-CN" dirty="0" smtClean="0"/>
              <a:t>系统</a:t>
            </a:r>
            <a:endParaRPr lang="en-US" altLang="zh-CN" dirty="0" smtClean="0"/>
          </a:p>
          <a:p>
            <a:pPr indent="720000">
              <a:buNone/>
            </a:pPr>
            <a:r>
              <a:rPr lang="zh-CN" altLang="zh-CN" dirty="0"/>
              <a:t>单击该菜单进入重启</a:t>
            </a:r>
            <a:r>
              <a:rPr lang="en-US" altLang="zh-CN" dirty="0"/>
              <a:t>/</a:t>
            </a:r>
            <a:r>
              <a:rPr lang="zh-CN" altLang="zh-CN" dirty="0"/>
              <a:t>关闭系统页面，如下图</a:t>
            </a:r>
            <a:r>
              <a:rPr lang="en-US" altLang="zh-CN" dirty="0"/>
              <a:t>8-14</a:t>
            </a:r>
            <a:r>
              <a:rPr lang="zh-CN" altLang="zh-CN" dirty="0"/>
              <a:t>所示，此页面内有两个选项：“关闭电源”和“重新启动”，用户可以选择其中一项操作，点击“确定”后进入到另一个请求确认的页面，用户可以选择“取消”撤销操作，或选择“确认”执行操作</a:t>
            </a:r>
            <a:r>
              <a:rPr lang="zh-CN" altLang="en-US" dirty="0" smtClean="0"/>
              <a:t>。 </a:t>
            </a:r>
          </a:p>
          <a:p>
            <a:pPr>
              <a:buNone/>
            </a:pPr>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547664" y="5013176"/>
            <a:ext cx="5398770" cy="980440"/>
          </a:xfrm>
          <a:prstGeom prst="rect">
            <a:avLst/>
          </a:prstGeom>
          <a:noFill/>
          <a:ln>
            <a:noFill/>
          </a:ln>
        </p:spPr>
      </p:pic>
    </p:spTree>
    <p:extLst>
      <p:ext uri="{BB962C8B-B14F-4D97-AF65-F5344CB8AC3E}">
        <p14:creationId xmlns:p14="http://schemas.microsoft.com/office/powerpoint/2010/main" val="4615622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a:t>8</a:t>
            </a:r>
            <a:r>
              <a:rPr lang="zh-CN" altLang="en-US" dirty="0" smtClean="0"/>
              <a:t>．</a:t>
            </a:r>
            <a:r>
              <a:rPr lang="zh-CN" altLang="zh-CN" dirty="0"/>
              <a:t>恢复出厂配置</a:t>
            </a:r>
            <a:endParaRPr lang="en-US" altLang="zh-CN" dirty="0" smtClean="0"/>
          </a:p>
          <a:p>
            <a:pPr indent="720000">
              <a:buNone/>
            </a:pPr>
            <a:r>
              <a:rPr lang="zh-CN" altLang="zh-CN" dirty="0"/>
              <a:t>该功能可以将系统的配置恢复到出厂状态，出厂设置需要在系统重新启动后方能生效，因此使用该功能系统需要重新启动。恢复出厂设置需要输入</a:t>
            </a:r>
            <a:r>
              <a:rPr lang="en-US" altLang="zh-CN" dirty="0"/>
              <a:t>admin</a:t>
            </a:r>
            <a:r>
              <a:rPr lang="zh-CN" altLang="zh-CN" dirty="0"/>
              <a:t>密码方能使用。点击该菜单进入恢复出厂设置页面</a:t>
            </a:r>
            <a:r>
              <a:rPr lang="zh-CN" altLang="en-US" dirty="0" smtClean="0"/>
              <a:t>。 </a:t>
            </a:r>
          </a:p>
          <a:p>
            <a:pPr>
              <a:buNone/>
            </a:pP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1619672" y="4509120"/>
            <a:ext cx="5976664" cy="1872208"/>
          </a:xfrm>
          <a:prstGeom prst="rect">
            <a:avLst/>
          </a:prstGeom>
          <a:noFill/>
          <a:ln>
            <a:noFill/>
          </a:ln>
        </p:spPr>
      </p:pic>
    </p:spTree>
    <p:extLst>
      <p:ext uri="{BB962C8B-B14F-4D97-AF65-F5344CB8AC3E}">
        <p14:creationId xmlns:p14="http://schemas.microsoft.com/office/powerpoint/2010/main" val="17349805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9</a:t>
            </a:r>
            <a:r>
              <a:rPr lang="zh-CN" altLang="en-US" dirty="0" smtClean="0"/>
              <a:t>．</a:t>
            </a:r>
            <a:r>
              <a:rPr lang="zh-CN" altLang="zh-CN" dirty="0"/>
              <a:t>软件许可</a:t>
            </a:r>
            <a:endParaRPr lang="en-US" altLang="zh-CN" dirty="0" smtClean="0"/>
          </a:p>
          <a:p>
            <a:pPr indent="720000">
              <a:buNone/>
            </a:pPr>
            <a:r>
              <a:rPr lang="zh-CN" altLang="zh-CN" dirty="0"/>
              <a:t>点击设置许可协议菜单进入“增加</a:t>
            </a:r>
            <a:r>
              <a:rPr lang="en-US" altLang="zh-CN" dirty="0"/>
              <a:t>/</a:t>
            </a:r>
            <a:r>
              <a:rPr lang="zh-CN" altLang="zh-CN" dirty="0"/>
              <a:t>修改许可协议”页面，在这里可以输入由生产厂商提供的许可协议，但必须同时输入管理员密码才能提交</a:t>
            </a:r>
            <a:r>
              <a:rPr lang="zh-CN" altLang="en-US" dirty="0" smtClean="0"/>
              <a:t>。 </a:t>
            </a:r>
            <a:endParaRPr lang="en-US" altLang="zh-CN" dirty="0" smtClean="0"/>
          </a:p>
          <a:p>
            <a:pPr indent="720000">
              <a:buNone/>
            </a:pPr>
            <a:r>
              <a:rPr lang="zh-CN" altLang="zh-CN" dirty="0"/>
              <a:t>注意：软件许可协议是为了保护生产厂商知识产权采取的安全措施。系统使用时间超过软件许可协议允许的期限后，系统将不能继续工作，必须与生产厂商联系索取新的许可协议。</a:t>
            </a:r>
          </a:p>
          <a:p>
            <a:pPr indent="720000">
              <a:buNone/>
            </a:pPr>
            <a:endParaRPr lang="zh-CN" altLang="en-US" dirty="0" smtClean="0"/>
          </a:p>
          <a:p>
            <a:pPr>
              <a:buNone/>
            </a:pPr>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933056"/>
            <a:ext cx="6048672" cy="2880320"/>
          </a:xfrm>
          <a:prstGeom prst="rect">
            <a:avLst/>
          </a:prstGeom>
          <a:noFill/>
          <a:ln>
            <a:noFill/>
          </a:ln>
        </p:spPr>
      </p:pic>
    </p:spTree>
    <p:extLst>
      <p:ext uri="{BB962C8B-B14F-4D97-AF65-F5344CB8AC3E}">
        <p14:creationId xmlns:p14="http://schemas.microsoft.com/office/powerpoint/2010/main" val="2095187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任务</a:t>
            </a:r>
            <a:r>
              <a:rPr lang="en-US" altLang="zh-CN" dirty="0" smtClean="0"/>
              <a:t>3 </a:t>
            </a:r>
            <a:r>
              <a:rPr lang="zh-CN" altLang="zh-CN" dirty="0" smtClean="0"/>
              <a:t>控制</a:t>
            </a:r>
            <a:r>
              <a:rPr lang="zh-CN" altLang="zh-CN" dirty="0"/>
              <a:t>策略</a:t>
            </a:r>
            <a:endParaRPr lang="zh-CN" altLang="en-US" dirty="0"/>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任务描述</a:t>
            </a:r>
            <a:endParaRPr lang="en-US" altLang="zh-CN" dirty="0" smtClean="0"/>
          </a:p>
          <a:p>
            <a:pPr indent="720000">
              <a:buNone/>
            </a:pPr>
            <a:r>
              <a:rPr lang="zh-CN" altLang="zh-CN" dirty="0"/>
              <a:t>这一部分功能区主要设置流量控制网关的策略设置，掌握控制策略的设置，菜单包含参数设置、预置安全策略、应用访问控制、带宽通道管理、带宽分配策略、二级带宽策略、分区统计策略</a:t>
            </a:r>
            <a:r>
              <a:rPr lang="zh-CN" altLang="en-US" dirty="0" smtClean="0"/>
              <a:t>。</a:t>
            </a:r>
            <a:endParaRPr lang="en-US" altLang="zh-CN" dirty="0" smtClean="0"/>
          </a:p>
          <a:p>
            <a:pPr>
              <a:buFont typeface="Wingdings" pitchFamily="2" charset="2"/>
              <a:buChar char="l"/>
            </a:pPr>
            <a:r>
              <a:rPr lang="zh-CN" altLang="en-US" dirty="0" smtClean="0"/>
              <a:t>任务要求</a:t>
            </a:r>
            <a:endParaRPr lang="en-US" altLang="zh-CN" dirty="0" smtClean="0"/>
          </a:p>
          <a:p>
            <a:pPr indent="720000">
              <a:buNone/>
            </a:pPr>
            <a:r>
              <a:rPr lang="zh-CN" altLang="zh-CN" dirty="0"/>
              <a:t>掌握流量整形系统的控制策略</a:t>
            </a:r>
            <a:r>
              <a:rPr lang="zh-CN" altLang="en-US" dirty="0" smtClean="0"/>
              <a:t>。</a:t>
            </a:r>
            <a:endParaRPr lang="zh-CN" altLang="en-US" dirty="0"/>
          </a:p>
          <a:p>
            <a:pPr>
              <a:buNone/>
            </a:pPr>
            <a:endParaRPr lang="en-US" altLang="zh-CN" dirty="0" smtClean="0"/>
          </a:p>
          <a:p>
            <a:pPr>
              <a:buNone/>
            </a:pPr>
            <a:endParaRPr lang="zh-CN" altLang="en-US" dirty="0" smtClean="0"/>
          </a:p>
          <a:p>
            <a:pPr>
              <a:buNone/>
            </a:pP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zh-CN" altLang="zh-CN" dirty="0"/>
              <a:t>参数设置</a:t>
            </a:r>
            <a:r>
              <a:rPr lang="zh-CN" altLang="en-US" dirty="0" smtClean="0"/>
              <a:t>。</a:t>
            </a:r>
            <a:endParaRPr lang="en-US" altLang="zh-CN" dirty="0" smtClean="0"/>
          </a:p>
          <a:p>
            <a:pPr indent="720000">
              <a:buNone/>
            </a:pPr>
            <a:r>
              <a:rPr lang="zh-CN" altLang="zh-CN" dirty="0" smtClean="0"/>
              <a:t>单击</a:t>
            </a:r>
            <a:r>
              <a:rPr lang="zh-CN" altLang="zh-CN" dirty="0"/>
              <a:t>参数设置菜单进入“参数设置”页面，如下</a:t>
            </a:r>
            <a:r>
              <a:rPr lang="zh-CN" altLang="zh-CN" dirty="0" smtClean="0"/>
              <a:t>图共</a:t>
            </a:r>
            <a:r>
              <a:rPr lang="zh-CN" altLang="zh-CN" dirty="0"/>
              <a:t>三个页面，可以对系统处理</a:t>
            </a:r>
            <a:r>
              <a:rPr lang="en-US" altLang="zh-CN" dirty="0"/>
              <a:t>TCP/IP</a:t>
            </a:r>
            <a:r>
              <a:rPr lang="zh-CN" altLang="zh-CN" dirty="0"/>
              <a:t>协议的一些重要参数进行设置</a:t>
            </a:r>
            <a:r>
              <a:rPr lang="zh-CN" altLang="en-US" dirty="0" smtClean="0"/>
              <a:t>。</a:t>
            </a:r>
            <a:endParaRPr lang="en-US" altLang="zh-CN" dirty="0" smtClean="0"/>
          </a:p>
          <a:p>
            <a:pPr>
              <a:buNone/>
            </a:pPr>
            <a:endParaRPr lang="zh-CN" altLang="en-US" dirty="0" smtClean="0"/>
          </a:p>
          <a:p>
            <a:pPr>
              <a:buNone/>
            </a:pPr>
            <a:endParaRPr lang="en-US" altLang="zh-CN" dirty="0" smtClean="0"/>
          </a:p>
          <a:p>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769416" y="4171920"/>
            <a:ext cx="4798695" cy="2129155"/>
          </a:xfrm>
          <a:prstGeom prst="rect">
            <a:avLst/>
          </a:prstGeom>
          <a:noFill/>
          <a:ln>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a:t>2</a:t>
            </a:r>
            <a:r>
              <a:rPr lang="zh-CN" altLang="en-US" dirty="0" smtClean="0"/>
              <a:t>．</a:t>
            </a:r>
            <a:r>
              <a:rPr lang="zh-CN" altLang="zh-CN" dirty="0"/>
              <a:t>预置安全规则</a:t>
            </a:r>
            <a:r>
              <a:rPr lang="zh-CN" altLang="en-US" dirty="0" smtClean="0"/>
              <a:t>。</a:t>
            </a:r>
            <a:endParaRPr lang="en-US" altLang="zh-CN" dirty="0" smtClean="0"/>
          </a:p>
          <a:p>
            <a:pPr indent="720000">
              <a:buNone/>
            </a:pPr>
            <a:r>
              <a:rPr lang="zh-CN" altLang="zh-CN" dirty="0"/>
              <a:t>当系统受到攻击或者是系统连接的某些线路出现问题时，用户可能会需要暂时禁止某些来源</a:t>
            </a:r>
            <a:r>
              <a:rPr lang="en-US" altLang="zh-CN" dirty="0"/>
              <a:t>IP</a:t>
            </a:r>
            <a:r>
              <a:rPr lang="zh-CN" altLang="zh-CN" dirty="0"/>
              <a:t>和端口的访问，也可能因为某些安全原因，系统需要禁止目标</a:t>
            </a:r>
            <a:r>
              <a:rPr lang="en-US" altLang="zh-CN" dirty="0"/>
              <a:t>IP</a:t>
            </a:r>
            <a:r>
              <a:rPr lang="zh-CN" altLang="zh-CN" dirty="0"/>
              <a:t>和端口的访问，此时需要预置安全规则来做简单的安全策略。打开“预置安全策略”</a:t>
            </a:r>
            <a:r>
              <a:rPr lang="zh-CN" altLang="en-US" dirty="0" smtClean="0"/>
              <a:t>。</a:t>
            </a:r>
            <a:endParaRPr lang="en-US" altLang="zh-CN" dirty="0" smtClean="0"/>
          </a:p>
          <a:p>
            <a:pPr>
              <a:buNone/>
            </a:pPr>
            <a:endParaRPr lang="zh-CN" altLang="en-US" dirty="0" smtClean="0"/>
          </a:p>
          <a:p>
            <a:pPr>
              <a:buNone/>
            </a:pPr>
            <a:endParaRPr lang="en-US" altLang="zh-CN" dirty="0" smtClean="0"/>
          </a:p>
          <a:p>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1691680" y="4941168"/>
            <a:ext cx="5616624" cy="1368152"/>
          </a:xfrm>
          <a:prstGeom prst="rect">
            <a:avLst/>
          </a:prstGeom>
          <a:noFill/>
          <a:ln>
            <a:noFill/>
          </a:ln>
        </p:spPr>
      </p:pic>
    </p:spTree>
    <p:extLst>
      <p:ext uri="{BB962C8B-B14F-4D97-AF65-F5344CB8AC3E}">
        <p14:creationId xmlns:p14="http://schemas.microsoft.com/office/powerpoint/2010/main" val="15503089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3</a:t>
            </a:r>
            <a:r>
              <a:rPr lang="zh-CN" altLang="en-US" dirty="0" smtClean="0"/>
              <a:t>．</a:t>
            </a:r>
            <a:r>
              <a:rPr lang="zh-CN" altLang="zh-CN" dirty="0"/>
              <a:t>应用访问规则</a:t>
            </a:r>
            <a:r>
              <a:rPr lang="zh-CN" altLang="en-US" dirty="0" smtClean="0"/>
              <a:t>。</a:t>
            </a:r>
            <a:endParaRPr lang="en-US" altLang="zh-CN" dirty="0" smtClean="0"/>
          </a:p>
          <a:p>
            <a:pPr indent="720000">
              <a:buNone/>
            </a:pPr>
            <a:r>
              <a:rPr lang="zh-CN" altLang="en-US" dirty="0"/>
              <a:t>应用访问规则是针对应用协议的访问控制，利用应用访问规则可以快速的禁止管理员指定的应用协议，如</a:t>
            </a:r>
            <a:r>
              <a:rPr lang="en-US" altLang="zh-CN" dirty="0"/>
              <a:t>BT</a:t>
            </a:r>
            <a:r>
              <a:rPr lang="zh-CN" altLang="en-US" dirty="0"/>
              <a:t>、</a:t>
            </a:r>
            <a:r>
              <a:rPr lang="en-US" altLang="zh-CN" dirty="0"/>
              <a:t>MSN</a:t>
            </a:r>
            <a:r>
              <a:rPr lang="zh-CN" altLang="en-US" dirty="0"/>
              <a:t>、</a:t>
            </a:r>
            <a:r>
              <a:rPr lang="en-US" altLang="zh-CN" dirty="0"/>
              <a:t>QQ</a:t>
            </a:r>
            <a:r>
              <a:rPr lang="zh-CN" altLang="en-US" dirty="0"/>
              <a:t>等协议。</a:t>
            </a:r>
          </a:p>
          <a:p>
            <a:pPr indent="720000">
              <a:buNone/>
            </a:pPr>
            <a:r>
              <a:rPr lang="zh-CN" altLang="en-US" dirty="0"/>
              <a:t>单击应用访问规则菜单进入应用访问规则列表页面，可以看到系统当前应用访问规则的</a:t>
            </a:r>
            <a:r>
              <a:rPr lang="zh-CN" altLang="en-US" dirty="0" smtClean="0"/>
              <a:t>列表。</a:t>
            </a:r>
            <a:endParaRPr lang="en-US" altLang="zh-CN" dirty="0" smtClean="0"/>
          </a:p>
          <a:p>
            <a:pPr>
              <a:buNone/>
            </a:pPr>
            <a:endParaRPr lang="zh-CN" altLang="en-US" dirty="0" smtClean="0"/>
          </a:p>
          <a:p>
            <a:pPr>
              <a:buNone/>
            </a:pPr>
            <a:endParaRPr lang="en-US" altLang="zh-CN" dirty="0" smtClean="0"/>
          </a:p>
          <a:p>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547664" y="5013176"/>
            <a:ext cx="5832648" cy="1368152"/>
          </a:xfrm>
          <a:prstGeom prst="rect">
            <a:avLst/>
          </a:prstGeom>
          <a:noFill/>
          <a:ln>
            <a:noFill/>
          </a:ln>
        </p:spPr>
      </p:pic>
    </p:spTree>
    <p:extLst>
      <p:ext uri="{BB962C8B-B14F-4D97-AF65-F5344CB8AC3E}">
        <p14:creationId xmlns:p14="http://schemas.microsoft.com/office/powerpoint/2010/main" val="42856364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a:t>4</a:t>
            </a:r>
            <a:r>
              <a:rPr lang="zh-CN" altLang="en-US" dirty="0" smtClean="0"/>
              <a:t>．</a:t>
            </a:r>
            <a:r>
              <a:rPr lang="zh-CN" altLang="zh-CN" dirty="0"/>
              <a:t>带宽通道管理</a:t>
            </a:r>
            <a:r>
              <a:rPr lang="zh-CN" altLang="en-US" dirty="0" smtClean="0"/>
              <a:t>。</a:t>
            </a:r>
            <a:endParaRPr lang="en-US" altLang="zh-CN" dirty="0" smtClean="0"/>
          </a:p>
          <a:p>
            <a:pPr indent="720000">
              <a:buNone/>
            </a:pPr>
            <a:r>
              <a:rPr lang="zh-CN" altLang="zh-CN" dirty="0"/>
              <a:t>单击带宽通道管理菜单进入“带宽通道管理”页面，如下</a:t>
            </a:r>
            <a:r>
              <a:rPr lang="zh-CN" altLang="zh-CN" dirty="0" smtClean="0"/>
              <a:t>图所</a:t>
            </a:r>
            <a:r>
              <a:rPr lang="zh-CN" altLang="zh-CN" dirty="0"/>
              <a:t>示。图中显示了当前全部的带宽分配策略。带宽分配策略为树状结构，可以分为多个分支，每一个分支内分配策略的最低带宽之和不得大于该分支母节点的带宽。用鼠标左键点击一条分配策略，可以选择“修改”或“删除”分别修改或删除该条策略</a:t>
            </a:r>
            <a:r>
              <a:rPr lang="zh-CN" altLang="en-US" dirty="0" smtClean="0"/>
              <a:t>。</a:t>
            </a:r>
            <a:endParaRPr lang="en-US" altLang="zh-CN" dirty="0" smtClean="0"/>
          </a:p>
          <a:p>
            <a:pPr>
              <a:buNone/>
            </a:pPr>
            <a:endParaRPr lang="zh-CN" altLang="en-US" dirty="0" smtClean="0"/>
          </a:p>
          <a:p>
            <a:pPr>
              <a:buNone/>
            </a:pPr>
            <a:endParaRPr lang="en-US" altLang="zh-CN" dirty="0" smtClean="0"/>
          </a:p>
          <a:p>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964142"/>
            <a:ext cx="5832648" cy="3489193"/>
          </a:xfrm>
          <a:prstGeom prst="rect">
            <a:avLst/>
          </a:prstGeom>
          <a:noFill/>
          <a:ln>
            <a:noFill/>
          </a:ln>
        </p:spPr>
      </p:pic>
    </p:spTree>
    <p:extLst>
      <p:ext uri="{BB962C8B-B14F-4D97-AF65-F5344CB8AC3E}">
        <p14:creationId xmlns:p14="http://schemas.microsoft.com/office/powerpoint/2010/main" val="1297386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fontScale="92500"/>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5</a:t>
            </a:r>
            <a:r>
              <a:rPr lang="zh-CN" altLang="en-US" dirty="0" smtClean="0"/>
              <a:t>．</a:t>
            </a:r>
            <a:r>
              <a:rPr lang="zh-CN" altLang="en-US" dirty="0"/>
              <a:t>带宽分配策略</a:t>
            </a:r>
            <a:r>
              <a:rPr lang="zh-CN" altLang="en-US" dirty="0" smtClean="0"/>
              <a:t>。</a:t>
            </a:r>
            <a:endParaRPr lang="en-US" altLang="zh-CN" dirty="0" smtClean="0"/>
          </a:p>
          <a:p>
            <a:pPr indent="720000">
              <a:buNone/>
            </a:pPr>
            <a:r>
              <a:rPr lang="zh-CN" altLang="zh-CN" dirty="0"/>
              <a:t>定义了带宽分配策略后就可以给不同的网络应用和来源</a:t>
            </a:r>
            <a:r>
              <a:rPr lang="en-US" altLang="zh-CN" dirty="0"/>
              <a:t>/</a:t>
            </a:r>
            <a:r>
              <a:rPr lang="zh-CN" altLang="zh-CN" dirty="0"/>
              <a:t>目标地址指定不同的分配策略。点击该菜单进入“带宽分配策略”页面，显示系统所有的带宽处理规则</a:t>
            </a:r>
            <a:r>
              <a:rPr lang="zh-CN" altLang="en-US" dirty="0" smtClean="0"/>
              <a:t>。</a:t>
            </a:r>
            <a:endParaRPr lang="en-US" altLang="zh-CN" dirty="0" smtClean="0"/>
          </a:p>
          <a:p>
            <a:pPr indent="720000">
              <a:buNone/>
            </a:pPr>
            <a:r>
              <a:rPr lang="zh-CN" altLang="zh-CN" dirty="0"/>
              <a:t>需要指出的是，系统匹配规则时是按照列表中自上而下的顺序检查，当检查到第一条匹配的规则后，系统将不再继续检查后面的规则。处理规则在规则列表中的位置可以调整。带宽处理规则列表中每条规则的“移动”项都有链接向上或向下箭头或二者都有。点击向上箭头则该规则向前移动一个位置，点击向下箭头策略向后移动一个</a:t>
            </a:r>
            <a:r>
              <a:rPr lang="zh-CN" altLang="zh-CN" dirty="0" smtClean="0"/>
              <a:t>位置</a:t>
            </a:r>
            <a:r>
              <a:rPr lang="zh-CN" altLang="en-US" dirty="0" smtClean="0"/>
              <a:t>。</a:t>
            </a:r>
            <a:endParaRPr lang="en-US" altLang="zh-CN" dirty="0" smtClean="0"/>
          </a:p>
          <a:p>
            <a:pPr>
              <a:buNone/>
            </a:pPr>
            <a:endParaRPr lang="zh-CN" altLang="en-US" dirty="0" smtClean="0"/>
          </a:p>
          <a:p>
            <a:pPr>
              <a:buNone/>
            </a:pPr>
            <a:endParaRPr lang="en-US" altLang="zh-CN" dirty="0" smtClean="0"/>
          </a:p>
          <a:p>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619672" y="5074340"/>
            <a:ext cx="5733182" cy="1809924"/>
          </a:xfrm>
          <a:prstGeom prst="rect">
            <a:avLst/>
          </a:prstGeom>
          <a:noFill/>
          <a:ln>
            <a:noFill/>
          </a:ln>
        </p:spPr>
      </p:pic>
    </p:spTree>
    <p:extLst>
      <p:ext uri="{BB962C8B-B14F-4D97-AF65-F5344CB8AC3E}">
        <p14:creationId xmlns:p14="http://schemas.microsoft.com/office/powerpoint/2010/main" val="532928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项目导读</a:t>
            </a:r>
            <a:endParaRPr lang="zh-CN" altLang="en-US" dirty="0"/>
          </a:p>
        </p:txBody>
      </p:sp>
      <p:sp>
        <p:nvSpPr>
          <p:cNvPr id="3" name="内容占位符 2"/>
          <p:cNvSpPr>
            <a:spLocks noGrp="1"/>
          </p:cNvSpPr>
          <p:nvPr>
            <p:ph idx="1"/>
          </p:nvPr>
        </p:nvSpPr>
        <p:spPr>
          <a:xfrm>
            <a:off x="457200" y="1935480"/>
            <a:ext cx="8229600" cy="3725768"/>
          </a:xfrm>
        </p:spPr>
        <p:txBody>
          <a:bodyPr>
            <a:normAutofit/>
          </a:bodyPr>
          <a:lstStyle/>
          <a:p>
            <a:pPr indent="720000"/>
            <a:r>
              <a:rPr lang="zh-CN" altLang="en-US" dirty="0"/>
              <a:t>互联网正飞速改变着全球企业的经营模式，电子商务的崛起，企业都以崭新且有效的方式与客户、员工、供应商及业务伙伴进行沟通。随着互联网的普及，用户对互联网依赖越来越深，同时网络给用户带来的烦恼也日益严重，用户常常觉得自己的带宽不够用。其中一个原因就是网络应用的迅猛发展，尤其最近几年出现的</a:t>
            </a:r>
            <a:r>
              <a:rPr lang="en-US" altLang="zh-CN" dirty="0"/>
              <a:t>P2P</a:t>
            </a:r>
            <a:r>
              <a:rPr lang="zh-CN" altLang="en-US" dirty="0"/>
              <a:t>软件和网络病毒，极大的消耗了有限的网络资源。本项目以神州数码</a:t>
            </a:r>
            <a:r>
              <a:rPr lang="en-US" altLang="zh-CN" dirty="0"/>
              <a:t>DCFS</a:t>
            </a:r>
            <a:r>
              <a:rPr lang="zh-CN" altLang="en-US" dirty="0"/>
              <a:t>流量整形网关为例，解决网络拥塞等问题。</a:t>
            </a:r>
            <a:endParaRPr lang="zh-CN" altLang="en-US" dirty="0" smtClean="0"/>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fontScale="77500" lnSpcReduction="20000"/>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6</a:t>
            </a:r>
            <a:r>
              <a:rPr lang="zh-CN" altLang="en-US" dirty="0" smtClean="0"/>
              <a:t>．</a:t>
            </a:r>
            <a:r>
              <a:rPr lang="zh-CN" altLang="zh-CN" dirty="0"/>
              <a:t>二级带宽策略</a:t>
            </a:r>
            <a:r>
              <a:rPr lang="zh-CN" altLang="en-US" dirty="0" smtClean="0"/>
              <a:t>。</a:t>
            </a:r>
            <a:endParaRPr lang="en-US" altLang="zh-CN" dirty="0" smtClean="0"/>
          </a:p>
          <a:p>
            <a:pPr indent="720000">
              <a:buNone/>
            </a:pPr>
            <a:r>
              <a:rPr lang="zh-CN" altLang="en-US" dirty="0"/>
              <a:t>一般的情况下不需要二级带宽策略，在较特殊需求的情况下，需要使用二级带宽策略，例如这样的需求：学校需要限制每个学生的带宽总量，在此基础上，学校需要限制总出口</a:t>
            </a:r>
            <a:r>
              <a:rPr lang="en-US" altLang="zh-CN" dirty="0"/>
              <a:t>P2P</a:t>
            </a:r>
            <a:r>
              <a:rPr lang="zh-CN" altLang="en-US" dirty="0"/>
              <a:t>的流量。举个例子：学校共有</a:t>
            </a:r>
            <a:r>
              <a:rPr lang="en-US" altLang="zh-CN" dirty="0"/>
              <a:t>100M</a:t>
            </a:r>
            <a:r>
              <a:rPr lang="zh-CN" altLang="en-US" dirty="0"/>
              <a:t>带宽，学校限制每个学生</a:t>
            </a:r>
            <a:r>
              <a:rPr lang="en-US" altLang="zh-CN" dirty="0"/>
              <a:t>512K</a:t>
            </a:r>
            <a:r>
              <a:rPr lang="zh-CN" altLang="en-US" dirty="0"/>
              <a:t>上网带宽（不管什么应用），然后学校还需要在总出口处限制</a:t>
            </a:r>
            <a:r>
              <a:rPr lang="en-US" altLang="zh-CN" dirty="0"/>
              <a:t>P2P</a:t>
            </a:r>
            <a:r>
              <a:rPr lang="zh-CN" altLang="en-US" dirty="0"/>
              <a:t>的流量不超过</a:t>
            </a:r>
            <a:r>
              <a:rPr lang="en-US" altLang="zh-CN" dirty="0"/>
              <a:t>10M</a:t>
            </a:r>
            <a:r>
              <a:rPr lang="zh-CN" altLang="en-US" dirty="0"/>
              <a:t>，两个简单的策略不能实现这种需求，必须使用二级带宽策略（否则会出现主机流量叠加的情况），做法如下：</a:t>
            </a:r>
          </a:p>
          <a:p>
            <a:pPr indent="720000">
              <a:buNone/>
            </a:pPr>
            <a:r>
              <a:rPr lang="zh-CN" altLang="en-US" dirty="0"/>
              <a:t>先生成一条带宽分配策略，功能是“限制每个学生</a:t>
            </a:r>
            <a:r>
              <a:rPr lang="en-US" altLang="zh-CN" dirty="0"/>
              <a:t>512K</a:t>
            </a:r>
            <a:r>
              <a:rPr lang="zh-CN" altLang="en-US" dirty="0"/>
              <a:t>上网带宽”，做完这条策略后，需要做一条二级带宽策略，这条二级带宽策略的做法类似于前面带宽通道管理，但是有两点区别：一是带宽通道的位置，按照带宽通道管理的做法，我们需要建立一个</a:t>
            </a:r>
            <a:r>
              <a:rPr lang="en-US" altLang="zh-CN" dirty="0"/>
              <a:t>10M</a:t>
            </a:r>
            <a:r>
              <a:rPr lang="zh-CN" altLang="en-US" dirty="0"/>
              <a:t>的</a:t>
            </a:r>
            <a:r>
              <a:rPr lang="en-US" altLang="zh-CN" dirty="0"/>
              <a:t>P2P</a:t>
            </a:r>
            <a:r>
              <a:rPr lang="zh-CN" altLang="en-US" dirty="0"/>
              <a:t>带宽通道，因为是二级带宽通道使用的策略，所以如果都属于总出口的子通道，会出现重复统计的问题，因此此处所作的通道必须与总出口的通道属于同</a:t>
            </a:r>
            <a:r>
              <a:rPr lang="zh-CN" altLang="en-US" dirty="0" smtClean="0"/>
              <a:t>一级。</a:t>
            </a:r>
            <a:endParaRPr lang="en-US" altLang="zh-CN" dirty="0" smtClean="0"/>
          </a:p>
          <a:p>
            <a:pPr>
              <a:buNone/>
            </a:pPr>
            <a:endParaRPr lang="zh-CN" altLang="en-US" dirty="0" smtClean="0"/>
          </a:p>
          <a:p>
            <a:pPr>
              <a:buNone/>
            </a:pPr>
            <a:endParaRPr lang="en-US" altLang="zh-CN" dirty="0" smtClean="0"/>
          </a:p>
          <a:p>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1619672" y="4218447"/>
            <a:ext cx="5744860" cy="2616681"/>
          </a:xfrm>
          <a:prstGeom prst="rect">
            <a:avLst/>
          </a:prstGeom>
          <a:noFill/>
          <a:ln>
            <a:noFill/>
          </a:ln>
        </p:spPr>
      </p:pic>
    </p:spTree>
    <p:extLst>
      <p:ext uri="{BB962C8B-B14F-4D97-AF65-F5344CB8AC3E}">
        <p14:creationId xmlns:p14="http://schemas.microsoft.com/office/powerpoint/2010/main" val="344115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任务</a:t>
            </a:r>
            <a:r>
              <a:rPr lang="en-US" altLang="zh-CN" dirty="0" smtClean="0"/>
              <a:t>4 </a:t>
            </a:r>
            <a:r>
              <a:rPr lang="zh-CN" altLang="zh-CN" dirty="0" smtClean="0"/>
              <a:t>快速</a:t>
            </a:r>
            <a:r>
              <a:rPr lang="zh-CN" altLang="zh-CN" dirty="0"/>
              <a:t>拦截</a:t>
            </a:r>
            <a:r>
              <a:rPr lang="en-US" altLang="zh-CN" dirty="0"/>
              <a:t>P2P</a:t>
            </a:r>
            <a:r>
              <a:rPr lang="zh-CN" altLang="zh-CN" dirty="0"/>
              <a:t>应用</a:t>
            </a:r>
            <a:endParaRPr lang="zh-CN" altLang="en-US" dirty="0"/>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任务描述</a:t>
            </a:r>
            <a:endParaRPr lang="en-US" altLang="zh-CN" dirty="0" smtClean="0"/>
          </a:p>
          <a:p>
            <a:pPr indent="720000">
              <a:buNone/>
            </a:pPr>
            <a:r>
              <a:rPr lang="en-US" altLang="zh-CN" dirty="0"/>
              <a:t>P2P</a:t>
            </a:r>
            <a:r>
              <a:rPr lang="zh-CN" altLang="zh-CN" dirty="0"/>
              <a:t>软件对网络流量的使用较大</a:t>
            </a:r>
            <a:r>
              <a:rPr lang="en-US" altLang="zh-CN" dirty="0"/>
              <a:t>,</a:t>
            </a:r>
            <a:r>
              <a:rPr lang="zh-CN" altLang="zh-CN" dirty="0"/>
              <a:t>在局域网内最明显</a:t>
            </a:r>
            <a:r>
              <a:rPr lang="en-US" altLang="zh-CN" dirty="0"/>
              <a:t>,</a:t>
            </a:r>
            <a:r>
              <a:rPr lang="zh-CN" altLang="zh-CN" dirty="0"/>
              <a:t>有的</a:t>
            </a:r>
            <a:r>
              <a:rPr lang="en-US" altLang="zh-CN" dirty="0"/>
              <a:t>P2P</a:t>
            </a:r>
            <a:r>
              <a:rPr lang="zh-CN" altLang="zh-CN" dirty="0"/>
              <a:t>软件</a:t>
            </a:r>
            <a:r>
              <a:rPr lang="en-US" altLang="zh-CN" dirty="0"/>
              <a:t>,</a:t>
            </a:r>
            <a:r>
              <a:rPr lang="zh-CN" altLang="zh-CN" dirty="0"/>
              <a:t>如终结者可以直接对你的电脑进行流量控制</a:t>
            </a:r>
            <a:r>
              <a:rPr lang="en-US" altLang="zh-CN" dirty="0"/>
              <a:t>,</a:t>
            </a:r>
            <a:r>
              <a:rPr lang="zh-CN" altLang="zh-CN" dirty="0"/>
              <a:t>因此有的时候出现的网络速度非常慢，甚至导致整个网络出现问题，我们可以通过流量整形系统来进行限制</a:t>
            </a:r>
            <a:r>
              <a:rPr lang="zh-CN" altLang="en-US" dirty="0" smtClean="0"/>
              <a:t>。</a:t>
            </a:r>
            <a:endParaRPr lang="en-US" altLang="zh-CN" dirty="0" smtClean="0"/>
          </a:p>
          <a:p>
            <a:pPr>
              <a:buFont typeface="Wingdings" pitchFamily="2" charset="2"/>
              <a:buChar char="l"/>
            </a:pPr>
            <a:r>
              <a:rPr lang="zh-CN" altLang="en-US" dirty="0" smtClean="0"/>
              <a:t>任务要求</a:t>
            </a:r>
            <a:endParaRPr lang="en-US" altLang="zh-CN" dirty="0" smtClean="0"/>
          </a:p>
          <a:p>
            <a:pPr indent="720000">
              <a:buNone/>
            </a:pPr>
            <a:r>
              <a:rPr lang="zh-CN" altLang="zh-CN" dirty="0"/>
              <a:t>限制内网的</a:t>
            </a:r>
            <a:r>
              <a:rPr lang="en-US" altLang="zh-CN" dirty="0"/>
              <a:t>P2P</a:t>
            </a:r>
            <a:r>
              <a:rPr lang="zh-CN" altLang="zh-CN" dirty="0"/>
              <a:t>应用，特别是目前常用的一些</a:t>
            </a:r>
            <a:r>
              <a:rPr lang="en-US" altLang="zh-CN" dirty="0"/>
              <a:t>P2P</a:t>
            </a:r>
            <a:r>
              <a:rPr lang="zh-CN" altLang="zh-CN" dirty="0"/>
              <a:t>应用</a:t>
            </a:r>
            <a:r>
              <a:rPr lang="zh-CN" altLang="en-US" dirty="0" smtClean="0"/>
              <a:t>。</a:t>
            </a:r>
            <a:endParaRPr lang="zh-CN" altLang="en-US" dirty="0"/>
          </a:p>
          <a:p>
            <a:pPr>
              <a:buFont typeface="Wingdings" pitchFamily="2" charset="2"/>
              <a:buChar char="l"/>
            </a:pPr>
            <a:endParaRPr lang="en-US" altLang="zh-CN" dirty="0" smtClean="0"/>
          </a:p>
          <a:p>
            <a:pPr>
              <a:buNone/>
            </a:pPr>
            <a:endParaRPr lang="zh-CN" altLang="en-US" dirty="0" smtClean="0"/>
          </a:p>
          <a:p>
            <a:pPr>
              <a:buNone/>
            </a:pPr>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a:t>．流量控制网关一个很常见的应用就是拦截目前流行的</a:t>
            </a:r>
            <a:r>
              <a:rPr lang="en-US" altLang="zh-CN" dirty="0"/>
              <a:t>P2P</a:t>
            </a:r>
            <a:r>
              <a:rPr lang="zh-CN" altLang="en-US" dirty="0"/>
              <a:t>应用，将设备使用桥接方式接入网络后，进入管理界面，点击菜单“控制策略”→“应用访问控制”。</a:t>
            </a:r>
            <a:endParaRPr lang="zh-CN" altLang="en-US" dirty="0" smtClean="0"/>
          </a:p>
          <a:p>
            <a:pPr>
              <a:buNone/>
            </a:pPr>
            <a:endParaRPr lang="zh-CN" altLang="en-US" dirty="0" smtClean="0"/>
          </a:p>
          <a:p>
            <a:pPr>
              <a:buNone/>
            </a:pPr>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3275856" y="3645024"/>
            <a:ext cx="1944216" cy="2952328"/>
          </a:xfrm>
          <a:prstGeom prst="rect">
            <a:avLst/>
          </a:prstGeom>
          <a:noFill/>
          <a:ln>
            <a:noFill/>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2</a:t>
            </a:r>
            <a:r>
              <a:rPr lang="zh-CN" altLang="en-US" dirty="0" smtClean="0"/>
              <a:t>．</a:t>
            </a:r>
            <a:r>
              <a:rPr lang="zh-CN" altLang="zh-CN" dirty="0"/>
              <a:t>进入“应用访问控制”页面之后，点击右上角按钮“新增规则”，将操作选择为“拦截”</a:t>
            </a:r>
            <a:endParaRPr lang="zh-CN" altLang="en-US" dirty="0" smtClean="0"/>
          </a:p>
          <a:p>
            <a:pPr>
              <a:buNone/>
            </a:pP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2051720" y="3462127"/>
            <a:ext cx="4687570" cy="2845435"/>
          </a:xfrm>
          <a:prstGeom prst="rect">
            <a:avLst/>
          </a:prstGeom>
          <a:noFill/>
          <a:ln>
            <a:noFill/>
          </a:ln>
        </p:spPr>
      </p:pic>
    </p:spTree>
    <p:extLst>
      <p:ext uri="{BB962C8B-B14F-4D97-AF65-F5344CB8AC3E}">
        <p14:creationId xmlns:p14="http://schemas.microsoft.com/office/powerpoint/2010/main" val="225326418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3</a:t>
            </a:r>
            <a:r>
              <a:rPr lang="zh-CN" altLang="en-US" dirty="0" smtClean="0"/>
              <a:t>．</a:t>
            </a:r>
            <a:r>
              <a:rPr lang="zh-CN" altLang="zh-CN" dirty="0"/>
              <a:t>单击“应用”项页面，选择与</a:t>
            </a:r>
            <a:r>
              <a:rPr lang="en-US" altLang="zh-CN" dirty="0"/>
              <a:t>P2P</a:t>
            </a:r>
            <a:r>
              <a:rPr lang="zh-CN" altLang="zh-CN" dirty="0"/>
              <a:t>相关的应用协议，然后“设定”即</a:t>
            </a:r>
            <a:r>
              <a:rPr lang="zh-CN" altLang="zh-CN" dirty="0" smtClean="0"/>
              <a:t>可</a:t>
            </a:r>
            <a:r>
              <a:rPr lang="zh-CN" altLang="en-US" dirty="0" smtClean="0"/>
              <a:t>。</a:t>
            </a:r>
          </a:p>
          <a:p>
            <a:pPr>
              <a:buNone/>
            </a:pPr>
            <a:endParaRPr lang="zh-CN" altLang="en-US" dirty="0" smtClean="0"/>
          </a:p>
          <a:p>
            <a:pPr>
              <a:buNone/>
            </a:pPr>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403648" y="3429000"/>
            <a:ext cx="4556760" cy="2766060"/>
          </a:xfrm>
          <a:prstGeom prst="rect">
            <a:avLst/>
          </a:prstGeom>
          <a:noFill/>
          <a:ln>
            <a:noFill/>
          </a:ln>
        </p:spPr>
      </p:pic>
    </p:spTree>
    <p:extLst>
      <p:ext uri="{BB962C8B-B14F-4D97-AF65-F5344CB8AC3E}">
        <p14:creationId xmlns:p14="http://schemas.microsoft.com/office/powerpoint/2010/main" val="28538657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任务</a:t>
            </a:r>
            <a:r>
              <a:rPr lang="en-US" altLang="zh-CN" dirty="0" smtClean="0"/>
              <a:t>5 </a:t>
            </a:r>
            <a:r>
              <a:rPr lang="zh-CN" altLang="zh-CN" dirty="0" smtClean="0"/>
              <a:t>限制</a:t>
            </a:r>
            <a:r>
              <a:rPr lang="en-US" altLang="zh-CN" dirty="0"/>
              <a:t>P2P</a:t>
            </a:r>
            <a:r>
              <a:rPr lang="zh-CN" altLang="zh-CN" dirty="0"/>
              <a:t>应用的流量</a:t>
            </a:r>
            <a:endParaRPr lang="zh-CN" altLang="en-US" dirty="0"/>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任务描述</a:t>
            </a:r>
            <a:endParaRPr lang="en-US" altLang="zh-CN" dirty="0" smtClean="0"/>
          </a:p>
          <a:p>
            <a:pPr indent="720000">
              <a:buNone/>
            </a:pPr>
            <a:r>
              <a:rPr lang="zh-CN" altLang="zh-CN" dirty="0"/>
              <a:t>现实生活中，不可能完全限制</a:t>
            </a:r>
            <a:r>
              <a:rPr lang="en-US" altLang="zh-CN" dirty="0"/>
              <a:t>P2P</a:t>
            </a:r>
            <a:r>
              <a:rPr lang="zh-CN" altLang="zh-CN" dirty="0"/>
              <a:t>应用，我们可以通过限制</a:t>
            </a:r>
            <a:r>
              <a:rPr lang="en-US" altLang="zh-CN" dirty="0"/>
              <a:t>P2P</a:t>
            </a:r>
            <a:r>
              <a:rPr lang="zh-CN" altLang="zh-CN" dirty="0"/>
              <a:t>应用的流量，使得</a:t>
            </a:r>
            <a:r>
              <a:rPr lang="en-US" altLang="zh-CN" dirty="0"/>
              <a:t>P2P</a:t>
            </a:r>
            <a:r>
              <a:rPr lang="zh-CN" altLang="zh-CN" dirty="0"/>
              <a:t>应用的流量不会对网络造成很大的影响</a:t>
            </a:r>
            <a:r>
              <a:rPr lang="en-US" altLang="zh-CN" dirty="0"/>
              <a:t>,</a:t>
            </a:r>
            <a:r>
              <a:rPr lang="zh-CN" altLang="zh-CN" dirty="0"/>
              <a:t>也不会影响</a:t>
            </a:r>
            <a:r>
              <a:rPr lang="en-US" altLang="zh-CN" dirty="0"/>
              <a:t>P2P</a:t>
            </a:r>
            <a:r>
              <a:rPr lang="zh-CN" altLang="zh-CN" dirty="0"/>
              <a:t>应用</a:t>
            </a:r>
            <a:r>
              <a:rPr lang="zh-CN" altLang="en-US" dirty="0" smtClean="0"/>
              <a:t>。</a:t>
            </a:r>
            <a:endParaRPr lang="en-US" altLang="zh-CN" dirty="0" smtClean="0"/>
          </a:p>
          <a:p>
            <a:pPr>
              <a:buFont typeface="Wingdings" pitchFamily="2" charset="2"/>
              <a:buChar char="l"/>
            </a:pPr>
            <a:r>
              <a:rPr lang="zh-CN" altLang="en-US" dirty="0" smtClean="0"/>
              <a:t>任务要求</a:t>
            </a:r>
            <a:endParaRPr lang="en-US" altLang="zh-CN" dirty="0" smtClean="0"/>
          </a:p>
          <a:p>
            <a:pPr indent="720000">
              <a:buNone/>
            </a:pPr>
            <a:r>
              <a:rPr lang="zh-CN" altLang="zh-CN" dirty="0"/>
              <a:t>限制</a:t>
            </a:r>
            <a:r>
              <a:rPr lang="en-US" altLang="zh-CN" dirty="0"/>
              <a:t>P2P</a:t>
            </a:r>
            <a:r>
              <a:rPr lang="zh-CN" altLang="zh-CN" dirty="0"/>
              <a:t>应用流量是流量控制网关的一个很常见的应用实例，例如总的带宽为</a:t>
            </a:r>
            <a:r>
              <a:rPr lang="en-US" altLang="zh-CN" dirty="0"/>
              <a:t>100M</a:t>
            </a:r>
            <a:r>
              <a:rPr lang="zh-CN" altLang="zh-CN" dirty="0"/>
              <a:t>，现在准备将</a:t>
            </a:r>
            <a:r>
              <a:rPr lang="en-US" altLang="zh-CN" dirty="0"/>
              <a:t>P2P</a:t>
            </a:r>
            <a:r>
              <a:rPr lang="zh-CN" altLang="zh-CN" dirty="0"/>
              <a:t>应用限制为</a:t>
            </a:r>
            <a:r>
              <a:rPr lang="en-US" altLang="zh-CN" dirty="0"/>
              <a:t>10M</a:t>
            </a:r>
            <a:r>
              <a:rPr lang="zh-CN" altLang="zh-CN" dirty="0"/>
              <a:t>（单向</a:t>
            </a:r>
            <a:r>
              <a:rPr lang="en-US" altLang="zh-CN" dirty="0"/>
              <a:t>10M</a:t>
            </a:r>
            <a:r>
              <a:rPr lang="zh-CN" altLang="zh-CN" dirty="0"/>
              <a:t>，双向</a:t>
            </a:r>
            <a:r>
              <a:rPr lang="en-US" altLang="zh-CN" dirty="0"/>
              <a:t>20M</a:t>
            </a:r>
            <a:r>
              <a:rPr lang="zh-CN" altLang="zh-CN" dirty="0"/>
              <a:t>）</a:t>
            </a:r>
            <a:r>
              <a:rPr lang="zh-CN" altLang="en-US" dirty="0" smtClean="0"/>
              <a:t>。</a:t>
            </a:r>
            <a:endParaRPr lang="zh-CN" altLang="en-US" dirty="0"/>
          </a:p>
          <a:p>
            <a:pPr>
              <a:buFont typeface="Wingdings" pitchFamily="2" charset="2"/>
              <a:buChar char="l"/>
            </a:pPr>
            <a:endParaRPr lang="en-US" altLang="zh-CN" dirty="0" smtClean="0"/>
          </a:p>
          <a:p>
            <a:pPr>
              <a:buNone/>
            </a:pPr>
            <a:endParaRPr lang="zh-CN" altLang="en-US" dirty="0" smtClean="0"/>
          </a:p>
          <a:p>
            <a:pPr>
              <a:buNone/>
            </a:pPr>
            <a:endParaRPr lang="zh-CN" altLang="en-US" dirty="0"/>
          </a:p>
        </p:txBody>
      </p:sp>
    </p:spTree>
    <p:extLst>
      <p:ext uri="{BB962C8B-B14F-4D97-AF65-F5344CB8AC3E}">
        <p14:creationId xmlns:p14="http://schemas.microsoft.com/office/powerpoint/2010/main" val="13611307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zh-CN" altLang="zh-CN" dirty="0"/>
              <a:t>定义带宽通道</a:t>
            </a:r>
            <a:endParaRPr lang="en-US" altLang="zh-CN" dirty="0" smtClean="0"/>
          </a:p>
          <a:p>
            <a:pPr>
              <a:buNone/>
            </a:pPr>
            <a:r>
              <a:rPr lang="zh-CN" altLang="en-US" dirty="0" smtClean="0"/>
              <a:t>（</a:t>
            </a:r>
            <a:r>
              <a:rPr lang="en-US" altLang="zh-CN" dirty="0" smtClean="0"/>
              <a:t>2</a:t>
            </a:r>
            <a:r>
              <a:rPr lang="zh-CN" altLang="en-US" dirty="0"/>
              <a:t>）打开“带宽通道管理”页面后，点击右上角按钮“新增带宽通道”，如图</a:t>
            </a:r>
            <a:r>
              <a:rPr lang="en-US" altLang="zh-CN" dirty="0"/>
              <a:t>8-34</a:t>
            </a:r>
            <a:r>
              <a:rPr lang="zh-CN" altLang="en-US" dirty="0"/>
              <a:t>所示。图中是定义出口通道，也就是其他待定义通道的父通道，定义好出口</a:t>
            </a:r>
            <a:r>
              <a:rPr lang="en-US" altLang="zh-CN" dirty="0"/>
              <a:t>100M</a:t>
            </a:r>
            <a:r>
              <a:rPr lang="zh-CN" altLang="en-US" dirty="0"/>
              <a:t>的父通道后，点击右侧的“新建子通道”，建立</a:t>
            </a:r>
            <a:r>
              <a:rPr lang="en-US" altLang="zh-CN" dirty="0"/>
              <a:t>P2P</a:t>
            </a:r>
            <a:r>
              <a:rPr lang="zh-CN" altLang="en-US" dirty="0"/>
              <a:t>带宽</a:t>
            </a:r>
            <a:r>
              <a:rPr lang="zh-CN" altLang="en-US" dirty="0" smtClean="0"/>
              <a:t>通道。</a:t>
            </a:r>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a:xfrm>
            <a:off x="2267744" y="4229710"/>
            <a:ext cx="4264660" cy="2599690"/>
          </a:xfrm>
          <a:prstGeom prst="rect">
            <a:avLst/>
          </a:prstGeom>
        </p:spPr>
      </p:pic>
    </p:spTree>
    <p:extLst>
      <p:ext uri="{BB962C8B-B14F-4D97-AF65-F5344CB8AC3E}">
        <p14:creationId xmlns:p14="http://schemas.microsoft.com/office/powerpoint/2010/main" val="1096455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zh-CN" altLang="zh-CN" dirty="0"/>
              <a:t>定义带宽通道</a:t>
            </a:r>
            <a:endParaRPr lang="en-US" altLang="zh-CN" dirty="0" smtClean="0"/>
          </a:p>
          <a:p>
            <a:pPr>
              <a:buNone/>
            </a:pPr>
            <a:r>
              <a:rPr lang="zh-CN" altLang="en-US" dirty="0" smtClean="0"/>
              <a:t>（</a:t>
            </a:r>
            <a:r>
              <a:rPr lang="en-US" altLang="zh-CN" dirty="0" smtClean="0"/>
              <a:t>3</a:t>
            </a:r>
            <a:r>
              <a:rPr lang="zh-CN" altLang="en-US" dirty="0"/>
              <a:t>）</a:t>
            </a:r>
            <a:r>
              <a:rPr lang="zh-CN" altLang="en-US" dirty="0" smtClean="0"/>
              <a:t>图中</a:t>
            </a:r>
            <a:r>
              <a:rPr lang="en-US" altLang="zh-CN" dirty="0"/>
              <a:t>10M</a:t>
            </a:r>
            <a:r>
              <a:rPr lang="zh-CN" altLang="en-US" dirty="0"/>
              <a:t>指的是单向流量，但是在监控设置中默认显示的是双向的流量，所以在“流量分析图”中显示的可能是</a:t>
            </a:r>
            <a:r>
              <a:rPr lang="en-US" altLang="zh-CN" dirty="0"/>
              <a:t>20M</a:t>
            </a:r>
            <a:r>
              <a:rPr lang="zh-CN" altLang="en-US" dirty="0"/>
              <a:t>左右的流量；如果想对</a:t>
            </a:r>
            <a:r>
              <a:rPr lang="en-US" altLang="zh-CN" dirty="0"/>
              <a:t>P2P</a:t>
            </a:r>
            <a:r>
              <a:rPr lang="zh-CN" altLang="en-US" dirty="0"/>
              <a:t>上行和下行流量做不对称的控制，带宽上限的格式为：下载</a:t>
            </a:r>
            <a:r>
              <a:rPr lang="en-US" altLang="zh-CN" dirty="0"/>
              <a:t>/</a:t>
            </a:r>
            <a:r>
              <a:rPr lang="zh-CN" altLang="en-US" dirty="0"/>
              <a:t>上传，如果限制</a:t>
            </a:r>
            <a:r>
              <a:rPr lang="en-US" altLang="zh-CN" dirty="0"/>
              <a:t>P2P</a:t>
            </a:r>
            <a:r>
              <a:rPr lang="zh-CN" altLang="en-US" dirty="0"/>
              <a:t>流量下载</a:t>
            </a:r>
            <a:r>
              <a:rPr lang="en-US" altLang="zh-CN" dirty="0"/>
              <a:t>10M</a:t>
            </a:r>
            <a:r>
              <a:rPr lang="zh-CN" altLang="en-US" dirty="0"/>
              <a:t>，上传</a:t>
            </a:r>
            <a:r>
              <a:rPr lang="en-US" altLang="zh-CN" dirty="0"/>
              <a:t>8M</a:t>
            </a:r>
            <a:r>
              <a:rPr lang="zh-CN" altLang="en-US" dirty="0"/>
              <a:t>，则应该在“带宽上限”处写入的格式是：</a:t>
            </a:r>
            <a:r>
              <a:rPr lang="en-US" altLang="zh-CN" dirty="0"/>
              <a:t>10M/8M</a:t>
            </a:r>
            <a:r>
              <a:rPr lang="zh-CN" altLang="en-US" dirty="0" smtClean="0"/>
              <a:t>。</a:t>
            </a: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4716016" y="253222"/>
            <a:ext cx="4206240" cy="2593340"/>
          </a:xfrm>
          <a:prstGeom prst="rect">
            <a:avLst/>
          </a:prstGeom>
          <a:noFill/>
          <a:ln>
            <a:noFill/>
          </a:ln>
        </p:spPr>
      </p:pic>
    </p:spTree>
    <p:extLst>
      <p:ext uri="{BB962C8B-B14F-4D97-AF65-F5344CB8AC3E}">
        <p14:creationId xmlns:p14="http://schemas.microsoft.com/office/powerpoint/2010/main" val="22448591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zh-CN" altLang="zh-CN" dirty="0"/>
              <a:t>定义带宽通道</a:t>
            </a:r>
            <a:endParaRPr lang="en-US" altLang="zh-CN" dirty="0" smtClean="0"/>
          </a:p>
          <a:p>
            <a:pPr>
              <a:buNone/>
            </a:pPr>
            <a:r>
              <a:rPr lang="zh-CN" altLang="en-US" dirty="0" smtClean="0"/>
              <a:t>（</a:t>
            </a:r>
            <a:r>
              <a:rPr lang="en-US" altLang="zh-CN" dirty="0" smtClean="0"/>
              <a:t>4</a:t>
            </a:r>
            <a:r>
              <a:rPr lang="zh-CN" altLang="en-US" dirty="0" smtClean="0"/>
              <a:t>）</a:t>
            </a:r>
            <a:r>
              <a:rPr lang="zh-CN" altLang="zh-CN" dirty="0"/>
              <a:t>因为对</a:t>
            </a:r>
            <a:r>
              <a:rPr lang="en-US" altLang="zh-CN" dirty="0"/>
              <a:t>P2P</a:t>
            </a:r>
            <a:r>
              <a:rPr lang="zh-CN" altLang="zh-CN" dirty="0"/>
              <a:t>的流量控制一般不应该超出其带宽上限，所以应该将“允许超出带宽上限”勾去掉</a:t>
            </a:r>
            <a:r>
              <a:rPr lang="zh-CN" altLang="en-US" dirty="0" smtClean="0"/>
              <a:t>。</a:t>
            </a:r>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475656" y="4015929"/>
            <a:ext cx="5398770" cy="1045845"/>
          </a:xfrm>
          <a:prstGeom prst="rect">
            <a:avLst/>
          </a:prstGeom>
          <a:noFill/>
          <a:ln>
            <a:noFill/>
          </a:ln>
        </p:spPr>
      </p:pic>
    </p:spTree>
    <p:extLst>
      <p:ext uri="{BB962C8B-B14F-4D97-AF65-F5344CB8AC3E}">
        <p14:creationId xmlns:p14="http://schemas.microsoft.com/office/powerpoint/2010/main" val="26339958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zh-CN" altLang="zh-CN" dirty="0"/>
              <a:t>定义带宽通道</a:t>
            </a:r>
            <a:endParaRPr lang="en-US" altLang="zh-CN" dirty="0" smtClean="0"/>
          </a:p>
          <a:p>
            <a:pPr>
              <a:buNone/>
            </a:pPr>
            <a:r>
              <a:rPr lang="zh-CN" altLang="en-US" dirty="0" smtClean="0"/>
              <a:t>（</a:t>
            </a:r>
            <a:r>
              <a:rPr lang="en-US" altLang="zh-CN" dirty="0" smtClean="0"/>
              <a:t>1</a:t>
            </a:r>
            <a:r>
              <a:rPr lang="zh-CN" altLang="en-US" dirty="0" smtClean="0"/>
              <a:t>）</a:t>
            </a:r>
            <a:r>
              <a:rPr lang="zh-CN" altLang="zh-CN" dirty="0" smtClean="0"/>
              <a:t>打开</a:t>
            </a:r>
            <a:r>
              <a:rPr lang="zh-CN" altLang="zh-CN" dirty="0"/>
              <a:t>菜单“控制策略”→“带宽通道管理”</a:t>
            </a: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3119280" y="3429000"/>
            <a:ext cx="1726565" cy="2867660"/>
          </a:xfrm>
          <a:prstGeom prst="rect">
            <a:avLst/>
          </a:prstGeom>
          <a:noFill/>
          <a:ln>
            <a:noFill/>
          </a:ln>
        </p:spPr>
      </p:pic>
    </p:spTree>
    <p:extLst>
      <p:ext uri="{BB962C8B-B14F-4D97-AF65-F5344CB8AC3E}">
        <p14:creationId xmlns:p14="http://schemas.microsoft.com/office/powerpoint/2010/main" val="38451311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教学目标</a:t>
            </a:r>
            <a:endParaRPr lang="zh-CN" altLang="en-US" dirty="0"/>
          </a:p>
        </p:txBody>
      </p:sp>
      <p:sp>
        <p:nvSpPr>
          <p:cNvPr id="3" name="内容占位符 2"/>
          <p:cNvSpPr>
            <a:spLocks noGrp="1"/>
          </p:cNvSpPr>
          <p:nvPr>
            <p:ph idx="1"/>
          </p:nvPr>
        </p:nvSpPr>
        <p:spPr/>
        <p:txBody>
          <a:bodyPr>
            <a:normAutofit/>
          </a:bodyPr>
          <a:lstStyle/>
          <a:p>
            <a:r>
              <a:rPr lang="zh-CN" altLang="zh-CN" dirty="0"/>
              <a:t>认识流量整形系统及初始环境搭建。</a:t>
            </a:r>
          </a:p>
          <a:p>
            <a:r>
              <a:rPr lang="en-US" altLang="zh-CN" dirty="0"/>
              <a:t>DCFS</a:t>
            </a:r>
            <a:r>
              <a:rPr lang="zh-CN" altLang="zh-CN" dirty="0"/>
              <a:t>流量整形系统管理与维护。</a:t>
            </a:r>
          </a:p>
          <a:p>
            <a:r>
              <a:rPr lang="zh-CN" altLang="zh-CN" dirty="0"/>
              <a:t>控制策略</a:t>
            </a:r>
          </a:p>
          <a:p>
            <a:r>
              <a:rPr lang="zh-CN" altLang="zh-CN" dirty="0"/>
              <a:t>快速拦截</a:t>
            </a:r>
            <a:r>
              <a:rPr lang="en-US" altLang="zh-CN" dirty="0"/>
              <a:t>P2P</a:t>
            </a:r>
            <a:r>
              <a:rPr lang="zh-CN" altLang="zh-CN" dirty="0"/>
              <a:t>。</a:t>
            </a:r>
          </a:p>
          <a:p>
            <a:r>
              <a:rPr lang="zh-CN" altLang="zh-CN" dirty="0"/>
              <a:t>限制</a:t>
            </a:r>
            <a:r>
              <a:rPr lang="en-US" altLang="zh-CN" dirty="0"/>
              <a:t>P2P</a:t>
            </a:r>
            <a:r>
              <a:rPr lang="zh-CN" altLang="zh-CN" dirty="0"/>
              <a:t>应用流量。</a:t>
            </a:r>
          </a:p>
          <a:p>
            <a:r>
              <a:rPr lang="zh-CN" altLang="zh-CN" dirty="0"/>
              <a:t>限制</a:t>
            </a:r>
            <a:r>
              <a:rPr lang="en-US" altLang="zh-CN" dirty="0"/>
              <a:t>IP</a:t>
            </a:r>
            <a:r>
              <a:rPr lang="zh-CN" altLang="zh-CN" dirty="0"/>
              <a:t>地址段中每个</a:t>
            </a:r>
            <a:r>
              <a:rPr lang="en-US" altLang="zh-CN" dirty="0"/>
              <a:t>IP</a:t>
            </a:r>
            <a:r>
              <a:rPr lang="zh-CN" altLang="zh-CN" dirty="0"/>
              <a:t>的带宽。</a:t>
            </a:r>
          </a:p>
          <a:p>
            <a:r>
              <a:rPr lang="zh-CN" altLang="zh-CN" dirty="0"/>
              <a:t>限制用户会话数</a:t>
            </a:r>
            <a:r>
              <a:rPr lang="zh-CN" altLang="zh-CN" dirty="0" smtClean="0"/>
              <a:t>。</a:t>
            </a:r>
            <a:endParaRPr lang="zh-CN" altLang="zh-CN"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a:t>2</a:t>
            </a:r>
            <a:r>
              <a:rPr lang="zh-CN" altLang="en-US" dirty="0" smtClean="0"/>
              <a:t>．</a:t>
            </a:r>
            <a:r>
              <a:rPr lang="zh-CN" altLang="zh-CN" dirty="0"/>
              <a:t>带宽分配策略</a:t>
            </a:r>
            <a:endParaRPr lang="en-US" altLang="zh-CN" dirty="0" smtClean="0"/>
          </a:p>
          <a:p>
            <a:pPr>
              <a:buNone/>
            </a:pPr>
            <a:r>
              <a:rPr lang="zh-CN" altLang="en-US" dirty="0" smtClean="0"/>
              <a:t>          （</a:t>
            </a:r>
            <a:r>
              <a:rPr lang="en-US" altLang="zh-CN" dirty="0" smtClean="0"/>
              <a:t>1</a:t>
            </a:r>
            <a:r>
              <a:rPr lang="zh-CN" altLang="en-US" dirty="0" smtClean="0"/>
              <a:t>）</a:t>
            </a:r>
            <a:r>
              <a:rPr lang="zh-CN" altLang="zh-CN" dirty="0" smtClean="0"/>
              <a:t>定义</a:t>
            </a:r>
            <a:r>
              <a:rPr lang="zh-CN" altLang="zh-CN" dirty="0"/>
              <a:t>完带宽通道后，通道并不生效，必须定义相应的策略跟通道关联，使其生效。单击菜单“控制策略”→“带宽分配策略”</a:t>
            </a:r>
            <a:r>
              <a:rPr lang="zh-CN" altLang="en-US" dirty="0" smtClean="0"/>
              <a:t>。</a:t>
            </a:r>
          </a:p>
          <a:p>
            <a:pPr>
              <a:buNone/>
            </a:pPr>
            <a:endParaRPr lang="zh-CN" altLang="en-US" dirty="0" smtClean="0"/>
          </a:p>
          <a:p>
            <a:pPr>
              <a:buNone/>
            </a:pP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4788024" y="3861048"/>
            <a:ext cx="1733550" cy="2847975"/>
          </a:xfrm>
          <a:prstGeom prst="rect">
            <a:avLst/>
          </a:prstGeom>
          <a:noFill/>
          <a:ln>
            <a:noFill/>
          </a:ln>
        </p:spPr>
      </p:pic>
    </p:spTree>
    <p:extLst>
      <p:ext uri="{BB962C8B-B14F-4D97-AF65-F5344CB8AC3E}">
        <p14:creationId xmlns:p14="http://schemas.microsoft.com/office/powerpoint/2010/main" val="413734045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a:t>2</a:t>
            </a:r>
            <a:r>
              <a:rPr lang="zh-CN" altLang="en-US" dirty="0" smtClean="0"/>
              <a:t>．</a:t>
            </a:r>
            <a:r>
              <a:rPr lang="zh-CN" altLang="zh-CN" dirty="0"/>
              <a:t>带宽分配策略</a:t>
            </a:r>
            <a:endParaRPr lang="en-US" altLang="zh-CN" dirty="0" smtClean="0"/>
          </a:p>
          <a:p>
            <a:pPr>
              <a:buNone/>
            </a:pPr>
            <a:r>
              <a:rPr lang="zh-CN" altLang="en-US" dirty="0" smtClean="0"/>
              <a:t>          （</a:t>
            </a:r>
            <a:r>
              <a:rPr lang="en-US" altLang="zh-CN" dirty="0" smtClean="0"/>
              <a:t>2</a:t>
            </a:r>
            <a:r>
              <a:rPr lang="zh-CN" altLang="en-US" dirty="0" smtClean="0"/>
              <a:t>）</a:t>
            </a:r>
            <a:r>
              <a:rPr lang="zh-CN" altLang="zh-CN" dirty="0"/>
              <a:t>进入“带宽分配策略”页面后，单击按钮“新增带宽策略”，选择我们上面所作的带宽通道－</a:t>
            </a:r>
            <a:r>
              <a:rPr lang="en-US" altLang="zh-CN" dirty="0"/>
              <a:t>P2P</a:t>
            </a:r>
            <a:r>
              <a:rPr lang="zh-CN" altLang="zh-CN" dirty="0"/>
              <a:t>通道，接口选择“内网”到</a:t>
            </a:r>
            <a:r>
              <a:rPr lang="zh-CN" altLang="zh-CN" dirty="0" smtClean="0"/>
              <a:t>“外网”</a:t>
            </a:r>
            <a:r>
              <a:rPr lang="zh-CN" altLang="en-US" dirty="0" smtClean="0"/>
              <a:t>。</a:t>
            </a:r>
          </a:p>
          <a:p>
            <a:pPr>
              <a:buNone/>
            </a:pPr>
            <a:endParaRPr lang="zh-CN" altLang="en-US" dirty="0" smtClean="0"/>
          </a:p>
          <a:p>
            <a:pPr>
              <a:buNone/>
            </a:pPr>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763688" y="4098768"/>
            <a:ext cx="4366895" cy="2588895"/>
          </a:xfrm>
          <a:prstGeom prst="rect">
            <a:avLst/>
          </a:prstGeom>
          <a:noFill/>
          <a:ln>
            <a:noFill/>
          </a:ln>
        </p:spPr>
      </p:pic>
    </p:spTree>
    <p:extLst>
      <p:ext uri="{BB962C8B-B14F-4D97-AF65-F5344CB8AC3E}">
        <p14:creationId xmlns:p14="http://schemas.microsoft.com/office/powerpoint/2010/main" val="13488678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a:t>2</a:t>
            </a:r>
            <a:r>
              <a:rPr lang="zh-CN" altLang="en-US" dirty="0" smtClean="0"/>
              <a:t>．</a:t>
            </a:r>
            <a:r>
              <a:rPr lang="zh-CN" altLang="zh-CN" dirty="0"/>
              <a:t>带宽分配策略</a:t>
            </a:r>
            <a:endParaRPr lang="en-US" altLang="zh-CN" dirty="0" smtClean="0"/>
          </a:p>
          <a:p>
            <a:pPr>
              <a:buNone/>
            </a:pPr>
            <a:r>
              <a:rPr lang="zh-CN" altLang="en-US" dirty="0" smtClean="0"/>
              <a:t>          （</a:t>
            </a:r>
            <a:r>
              <a:rPr lang="en-US" altLang="zh-CN" dirty="0" smtClean="0"/>
              <a:t>3</a:t>
            </a:r>
            <a:r>
              <a:rPr lang="zh-CN" altLang="en-US" dirty="0" smtClean="0"/>
              <a:t>）</a:t>
            </a:r>
            <a:r>
              <a:rPr lang="zh-CN" altLang="en-US" dirty="0"/>
              <a:t>单击“服务”页面，选择相关的</a:t>
            </a:r>
            <a:r>
              <a:rPr lang="en-US" altLang="zh-CN" dirty="0"/>
              <a:t>P2P</a:t>
            </a:r>
            <a:r>
              <a:rPr lang="zh-CN" altLang="en-US" dirty="0"/>
              <a:t>服务，点击“设定”即可</a:t>
            </a:r>
            <a:r>
              <a:rPr lang="zh-CN" altLang="en-US" dirty="0" smtClean="0"/>
              <a:t>，勾</a:t>
            </a:r>
            <a:r>
              <a:rPr lang="zh-CN" altLang="en-US" dirty="0"/>
              <a:t>选各种常用的</a:t>
            </a:r>
            <a:r>
              <a:rPr lang="en-US" altLang="zh-CN" dirty="0"/>
              <a:t>P2P</a:t>
            </a:r>
            <a:r>
              <a:rPr lang="zh-CN" altLang="en-US" dirty="0"/>
              <a:t>应用</a:t>
            </a:r>
            <a:r>
              <a:rPr lang="zh-CN" altLang="en-US" dirty="0" smtClean="0"/>
              <a:t>。如果</a:t>
            </a:r>
            <a:r>
              <a:rPr lang="zh-CN" altLang="en-US" dirty="0"/>
              <a:t>只针对某段地址限制，则需要在来源项指定来</a:t>
            </a:r>
            <a:r>
              <a:rPr lang="zh-CN" altLang="en-US" dirty="0" smtClean="0"/>
              <a:t>源地址。</a:t>
            </a:r>
          </a:p>
          <a:p>
            <a:pPr>
              <a:buNone/>
            </a:pPr>
            <a:endParaRPr lang="zh-CN" altLang="en-US" dirty="0" smtClean="0"/>
          </a:p>
          <a:p>
            <a:pPr>
              <a:buNone/>
            </a:pP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1707704" y="4194801"/>
            <a:ext cx="4366895" cy="2617470"/>
          </a:xfrm>
          <a:prstGeom prst="rect">
            <a:avLst/>
          </a:prstGeom>
          <a:noFill/>
          <a:ln>
            <a:noFill/>
          </a:ln>
        </p:spPr>
      </p:pic>
    </p:spTree>
    <p:extLst>
      <p:ext uri="{BB962C8B-B14F-4D97-AF65-F5344CB8AC3E}">
        <p14:creationId xmlns:p14="http://schemas.microsoft.com/office/powerpoint/2010/main" val="265693644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651304" cy="1143000"/>
          </a:xfrm>
        </p:spPr>
        <p:txBody>
          <a:bodyPr>
            <a:normAutofit fontScale="90000"/>
          </a:bodyPr>
          <a:lstStyle/>
          <a:p>
            <a:r>
              <a:rPr lang="zh-CN" altLang="en-US" dirty="0" smtClean="0"/>
              <a:t>任务</a:t>
            </a:r>
            <a:r>
              <a:rPr lang="en-US" altLang="zh-CN" dirty="0" smtClean="0"/>
              <a:t>6  </a:t>
            </a:r>
            <a:r>
              <a:rPr lang="zh-CN" altLang="zh-CN" sz="4400" dirty="0" smtClean="0"/>
              <a:t>限制</a:t>
            </a:r>
            <a:r>
              <a:rPr lang="en-US" altLang="zh-CN" sz="4400" dirty="0"/>
              <a:t>IP</a:t>
            </a:r>
            <a:r>
              <a:rPr lang="zh-CN" altLang="zh-CN" sz="4400" dirty="0"/>
              <a:t>地址段中每个</a:t>
            </a:r>
            <a:r>
              <a:rPr lang="en-US" altLang="zh-CN" sz="4400" dirty="0"/>
              <a:t>IP</a:t>
            </a:r>
            <a:r>
              <a:rPr lang="zh-CN" altLang="zh-CN" sz="4400" dirty="0"/>
              <a:t>的带宽</a:t>
            </a:r>
            <a:endParaRPr lang="zh-CN" altLang="en-US" sz="4400" dirty="0"/>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任务描述</a:t>
            </a:r>
            <a:endParaRPr lang="en-US" altLang="zh-CN" dirty="0" smtClean="0"/>
          </a:p>
          <a:p>
            <a:pPr indent="720000">
              <a:buNone/>
            </a:pPr>
            <a:r>
              <a:rPr lang="zh-CN" altLang="zh-CN" dirty="0"/>
              <a:t>在实际的应用中经常可以碰到这种需求：限制某个或者某些</a:t>
            </a:r>
            <a:r>
              <a:rPr lang="en-US" altLang="zh-CN" dirty="0"/>
              <a:t>IP</a:t>
            </a:r>
            <a:r>
              <a:rPr lang="zh-CN" altLang="zh-CN" dirty="0"/>
              <a:t>地址段的带宽，例如：在校园网中，需要对宿舍区限制带宽，规定每个学生的带宽不能超过</a:t>
            </a:r>
            <a:r>
              <a:rPr lang="en-US" altLang="zh-CN" dirty="0"/>
              <a:t>1M</a:t>
            </a:r>
            <a:r>
              <a:rPr lang="zh-CN" altLang="zh-CN" dirty="0"/>
              <a:t>，可以采用如下做法：假设校园网总出口为</a:t>
            </a:r>
            <a:r>
              <a:rPr lang="en-US" altLang="zh-CN" dirty="0"/>
              <a:t>100M</a:t>
            </a:r>
            <a:r>
              <a:rPr lang="zh-CN" altLang="zh-CN" dirty="0"/>
              <a:t>，准备分配给学生宿舍区的带宽为</a:t>
            </a:r>
            <a:r>
              <a:rPr lang="en-US" altLang="zh-CN" dirty="0"/>
              <a:t>80M</a:t>
            </a:r>
            <a:r>
              <a:rPr lang="zh-CN" altLang="zh-CN" dirty="0"/>
              <a:t>，每个学生限制为</a:t>
            </a:r>
            <a:r>
              <a:rPr lang="en-US" altLang="zh-CN" dirty="0"/>
              <a:t>1M</a:t>
            </a:r>
            <a:r>
              <a:rPr lang="zh-CN" altLang="en-US" dirty="0" smtClean="0"/>
              <a:t>。</a:t>
            </a:r>
            <a:endParaRPr lang="en-US" altLang="zh-CN" dirty="0" smtClean="0"/>
          </a:p>
          <a:p>
            <a:pPr>
              <a:buFont typeface="Wingdings" pitchFamily="2" charset="2"/>
              <a:buChar char="l"/>
            </a:pPr>
            <a:r>
              <a:rPr lang="zh-CN" altLang="en-US" dirty="0" smtClean="0"/>
              <a:t>任务要求</a:t>
            </a:r>
            <a:endParaRPr lang="en-US" altLang="zh-CN" dirty="0" smtClean="0"/>
          </a:p>
          <a:p>
            <a:pPr indent="720000">
              <a:buNone/>
            </a:pPr>
            <a:r>
              <a:rPr lang="zh-CN" altLang="zh-CN" dirty="0"/>
              <a:t>限制学生宿舍区总带宽为</a:t>
            </a:r>
            <a:r>
              <a:rPr lang="en-US" altLang="zh-CN" dirty="0"/>
              <a:t>80M</a:t>
            </a:r>
            <a:r>
              <a:rPr lang="zh-CN" altLang="zh-CN" dirty="0"/>
              <a:t>，并限制每个用户或</a:t>
            </a:r>
            <a:r>
              <a:rPr lang="en-US" altLang="zh-CN" dirty="0"/>
              <a:t>IP</a:t>
            </a:r>
            <a:r>
              <a:rPr lang="zh-CN" altLang="zh-CN" dirty="0"/>
              <a:t>的带宽为</a:t>
            </a:r>
            <a:r>
              <a:rPr lang="en-US" altLang="zh-CN" dirty="0"/>
              <a:t>1M</a:t>
            </a:r>
            <a:r>
              <a:rPr lang="zh-CN" altLang="en-US" dirty="0" smtClean="0"/>
              <a:t>。</a:t>
            </a:r>
            <a:endParaRPr lang="zh-CN" altLang="en-US" dirty="0"/>
          </a:p>
          <a:p>
            <a:pPr>
              <a:buFont typeface="Wingdings" pitchFamily="2" charset="2"/>
              <a:buChar char="l"/>
            </a:pPr>
            <a:endParaRPr lang="en-US" altLang="zh-CN" dirty="0" smtClean="0"/>
          </a:p>
          <a:p>
            <a:pPr>
              <a:buNone/>
            </a:pPr>
            <a:endParaRPr lang="zh-CN" altLang="en-US" dirty="0" smtClean="0"/>
          </a:p>
          <a:p>
            <a:pPr>
              <a:buNone/>
            </a:pPr>
            <a:endParaRPr lang="zh-CN" altLang="en-US" dirty="0"/>
          </a:p>
        </p:txBody>
      </p:sp>
    </p:spTree>
    <p:extLst>
      <p:ext uri="{BB962C8B-B14F-4D97-AF65-F5344CB8AC3E}">
        <p14:creationId xmlns:p14="http://schemas.microsoft.com/office/powerpoint/2010/main" val="147290043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zh-CN" altLang="zh-CN" dirty="0"/>
              <a:t>配置地址组</a:t>
            </a:r>
            <a:endParaRPr lang="en-US" altLang="zh-CN" dirty="0" smtClean="0"/>
          </a:p>
          <a:p>
            <a:pPr>
              <a:buNone/>
            </a:pPr>
            <a:r>
              <a:rPr lang="zh-CN" altLang="en-US" dirty="0" smtClean="0"/>
              <a:t>           </a:t>
            </a:r>
            <a:r>
              <a:rPr lang="zh-CN" altLang="zh-CN" dirty="0" smtClean="0"/>
              <a:t>设置</a:t>
            </a:r>
            <a:r>
              <a:rPr lang="zh-CN" altLang="zh-CN" dirty="0"/>
              <a:t>地址组对象，将学生宿舍区的地址设置为一个对象，点击菜单“对象管理”→“地址组管理”，点击新增地址组，将学生宿舍区的地址写入</a:t>
            </a:r>
            <a:r>
              <a:rPr lang="zh-CN" altLang="en-US" dirty="0" smtClean="0"/>
              <a:t>。</a:t>
            </a:r>
          </a:p>
          <a:p>
            <a:pPr>
              <a:buNone/>
            </a:pPr>
            <a:endParaRPr lang="zh-CN" altLang="en-US" dirty="0" smtClean="0"/>
          </a:p>
          <a:p>
            <a:pPr>
              <a:buNone/>
            </a:pPr>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547664" y="4149080"/>
            <a:ext cx="5832648" cy="2376264"/>
          </a:xfrm>
          <a:prstGeom prst="rect">
            <a:avLst/>
          </a:prstGeom>
          <a:noFill/>
          <a:ln>
            <a:noFill/>
          </a:ln>
        </p:spPr>
      </p:pic>
    </p:spTree>
    <p:extLst>
      <p:ext uri="{BB962C8B-B14F-4D97-AF65-F5344CB8AC3E}">
        <p14:creationId xmlns:p14="http://schemas.microsoft.com/office/powerpoint/2010/main" val="53522489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a:t>2</a:t>
            </a:r>
            <a:r>
              <a:rPr lang="zh-CN" altLang="en-US" dirty="0" smtClean="0"/>
              <a:t>．</a:t>
            </a:r>
            <a:r>
              <a:rPr lang="zh-CN" altLang="zh-CN" dirty="0"/>
              <a:t>带宽通道设置</a:t>
            </a:r>
            <a:endParaRPr lang="en-US" altLang="zh-CN" dirty="0" smtClean="0"/>
          </a:p>
          <a:p>
            <a:pPr>
              <a:buNone/>
            </a:pPr>
            <a:r>
              <a:rPr lang="zh-CN" altLang="en-US" dirty="0" smtClean="0"/>
              <a:t>           （</a:t>
            </a:r>
            <a:r>
              <a:rPr lang="en-US" altLang="zh-CN" dirty="0" smtClean="0"/>
              <a:t>1</a:t>
            </a:r>
            <a:r>
              <a:rPr lang="zh-CN" altLang="en-US" dirty="0" smtClean="0"/>
              <a:t>）</a:t>
            </a:r>
            <a:r>
              <a:rPr lang="zh-CN" altLang="zh-CN" dirty="0" smtClean="0"/>
              <a:t>配置</a:t>
            </a:r>
            <a:r>
              <a:rPr lang="zh-CN" altLang="zh-CN" dirty="0"/>
              <a:t>完地址组后，应该设置带宽通道策略。首先设置出口带宽通道，打开“带宽通道管理”页面后，点击右上角按钮“新增带宽通道”</a:t>
            </a:r>
            <a:r>
              <a:rPr lang="zh-CN" altLang="en-US" dirty="0" smtClean="0"/>
              <a:t>。</a:t>
            </a:r>
          </a:p>
          <a:p>
            <a:pPr>
              <a:buNone/>
            </a:pPr>
            <a:endParaRPr lang="zh-CN" altLang="en-US" dirty="0" smtClean="0"/>
          </a:p>
          <a:p>
            <a:pPr>
              <a:buNone/>
            </a:pPr>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475656" y="4149080"/>
            <a:ext cx="4271645" cy="2601595"/>
          </a:xfrm>
          <a:prstGeom prst="rect">
            <a:avLst/>
          </a:prstGeom>
          <a:noFill/>
          <a:ln>
            <a:noFill/>
          </a:ln>
        </p:spPr>
      </p:pic>
    </p:spTree>
    <p:extLst>
      <p:ext uri="{BB962C8B-B14F-4D97-AF65-F5344CB8AC3E}">
        <p14:creationId xmlns:p14="http://schemas.microsoft.com/office/powerpoint/2010/main" val="99646304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a:t>2</a:t>
            </a:r>
            <a:r>
              <a:rPr lang="zh-CN" altLang="en-US" dirty="0" smtClean="0"/>
              <a:t>．</a:t>
            </a:r>
            <a:r>
              <a:rPr lang="zh-CN" altLang="zh-CN" dirty="0"/>
              <a:t>带宽通道设置</a:t>
            </a:r>
            <a:endParaRPr lang="en-US" altLang="zh-CN" dirty="0" smtClean="0"/>
          </a:p>
          <a:p>
            <a:pPr>
              <a:buNone/>
            </a:pPr>
            <a:r>
              <a:rPr lang="zh-CN" altLang="en-US" dirty="0" smtClean="0"/>
              <a:t>           （</a:t>
            </a:r>
            <a:r>
              <a:rPr lang="en-US" altLang="zh-CN" dirty="0" smtClean="0"/>
              <a:t>2</a:t>
            </a:r>
            <a:r>
              <a:rPr lang="zh-CN" altLang="en-US" dirty="0" smtClean="0"/>
              <a:t>）</a:t>
            </a:r>
            <a:r>
              <a:rPr lang="zh-CN" altLang="zh-CN" dirty="0"/>
              <a:t>定义好出接口父带宽通道后，点击右侧的“新建子通道”，定义学生宿舍区的带宽，带宽上限为</a:t>
            </a:r>
            <a:r>
              <a:rPr lang="en-US" altLang="zh-CN" dirty="0"/>
              <a:t>80M</a:t>
            </a:r>
            <a:r>
              <a:rPr lang="zh-CN" altLang="en-US" dirty="0" smtClean="0"/>
              <a:t>。</a:t>
            </a:r>
          </a:p>
          <a:p>
            <a:pPr>
              <a:buNone/>
            </a:pPr>
            <a:endParaRPr lang="zh-CN" altLang="en-US" dirty="0" smtClean="0"/>
          </a:p>
          <a:p>
            <a:pPr>
              <a:buNone/>
            </a:pP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1763688" y="4077072"/>
            <a:ext cx="4344670" cy="2628900"/>
          </a:xfrm>
          <a:prstGeom prst="rect">
            <a:avLst/>
          </a:prstGeom>
          <a:noFill/>
          <a:ln>
            <a:noFill/>
          </a:ln>
        </p:spPr>
      </p:pic>
    </p:spTree>
    <p:extLst>
      <p:ext uri="{BB962C8B-B14F-4D97-AF65-F5344CB8AC3E}">
        <p14:creationId xmlns:p14="http://schemas.microsoft.com/office/powerpoint/2010/main" val="68911164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a:t>2</a:t>
            </a:r>
            <a:r>
              <a:rPr lang="zh-CN" altLang="en-US" dirty="0" smtClean="0"/>
              <a:t>．</a:t>
            </a:r>
            <a:r>
              <a:rPr lang="zh-CN" altLang="zh-CN" dirty="0"/>
              <a:t>带宽通道设置</a:t>
            </a:r>
            <a:endParaRPr lang="en-US" altLang="zh-CN" dirty="0" smtClean="0"/>
          </a:p>
          <a:p>
            <a:pPr>
              <a:buNone/>
            </a:pPr>
            <a:r>
              <a:rPr lang="zh-CN" altLang="en-US" dirty="0" smtClean="0"/>
              <a:t>           （</a:t>
            </a:r>
            <a:r>
              <a:rPr lang="en-US" altLang="zh-CN" dirty="0" smtClean="0"/>
              <a:t>3</a:t>
            </a:r>
            <a:r>
              <a:rPr lang="zh-CN" altLang="en-US" dirty="0" smtClean="0"/>
              <a:t>）</a:t>
            </a:r>
            <a:r>
              <a:rPr lang="zh-CN" altLang="zh-CN" dirty="0"/>
              <a:t>因为需要限制每个学生的带宽，所以必须限制每个终端的带宽，点击“终端设置”，将每个终端的带宽设置为</a:t>
            </a:r>
            <a:r>
              <a:rPr lang="en-US" altLang="zh-CN" dirty="0"/>
              <a:t>1M</a:t>
            </a:r>
            <a:r>
              <a:rPr lang="zh-CN" altLang="en-US" dirty="0" smtClean="0"/>
              <a:t>。</a:t>
            </a:r>
          </a:p>
          <a:p>
            <a:pPr>
              <a:buNone/>
            </a:pPr>
            <a:endParaRPr lang="zh-CN" altLang="en-US" dirty="0" smtClean="0"/>
          </a:p>
          <a:p>
            <a:pPr>
              <a:buNone/>
            </a:pPr>
            <a:endParaRPr lang="zh-CN" altLang="en-US" dirty="0"/>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1907704" y="4221088"/>
            <a:ext cx="3576955" cy="2145030"/>
          </a:xfrm>
          <a:prstGeom prst="rect">
            <a:avLst/>
          </a:prstGeom>
          <a:noFill/>
          <a:ln>
            <a:noFill/>
          </a:ln>
        </p:spPr>
      </p:pic>
    </p:spTree>
    <p:extLst>
      <p:ext uri="{BB962C8B-B14F-4D97-AF65-F5344CB8AC3E}">
        <p14:creationId xmlns:p14="http://schemas.microsoft.com/office/powerpoint/2010/main" val="386240908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3</a:t>
            </a:r>
            <a:r>
              <a:rPr lang="zh-CN" altLang="en-US" dirty="0" smtClean="0"/>
              <a:t>．</a:t>
            </a:r>
            <a:r>
              <a:rPr lang="zh-CN" altLang="zh-CN" dirty="0"/>
              <a:t>应用策略</a:t>
            </a:r>
            <a:endParaRPr lang="en-US" altLang="zh-CN" dirty="0" smtClean="0"/>
          </a:p>
          <a:p>
            <a:pPr>
              <a:buNone/>
            </a:pPr>
            <a:r>
              <a:rPr lang="zh-CN" altLang="en-US" dirty="0" smtClean="0"/>
              <a:t>           </a:t>
            </a:r>
            <a:r>
              <a:rPr lang="zh-CN" altLang="zh-CN" dirty="0" smtClean="0"/>
              <a:t>定义</a:t>
            </a:r>
            <a:r>
              <a:rPr lang="zh-CN" altLang="zh-CN" dirty="0"/>
              <a:t>完带宽通道后，通道并不生效，必须定义相应的策略跟通道关联，使其生效。点击菜单“控制策略”→“带宽分配策略”，打开页面后，点击“新增带宽策略”，将“带宽通道”选择我们刚刚定义的“学生区通道”，接口选择“内网”到“外网”，因为必须关联学生区地址，点击“来源”，选中对应的学生区地址</a:t>
            </a:r>
            <a:r>
              <a:rPr lang="zh-CN" altLang="zh-CN" dirty="0" smtClean="0"/>
              <a:t>组</a:t>
            </a:r>
            <a:r>
              <a:rPr lang="zh-CN" altLang="en-US" dirty="0" smtClean="0"/>
              <a:t>。</a:t>
            </a:r>
          </a:p>
          <a:p>
            <a:pPr>
              <a:buNone/>
            </a:pP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2339752" y="3827928"/>
            <a:ext cx="4032448" cy="3024336"/>
          </a:xfrm>
          <a:prstGeom prst="rect">
            <a:avLst/>
          </a:prstGeom>
          <a:noFill/>
          <a:ln>
            <a:noFill/>
          </a:ln>
        </p:spPr>
      </p:pic>
    </p:spTree>
    <p:extLst>
      <p:ext uri="{BB962C8B-B14F-4D97-AF65-F5344CB8AC3E}">
        <p14:creationId xmlns:p14="http://schemas.microsoft.com/office/powerpoint/2010/main" val="669336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704088"/>
            <a:ext cx="8640960" cy="1143000"/>
          </a:xfrm>
        </p:spPr>
        <p:txBody>
          <a:bodyPr>
            <a:normAutofit/>
          </a:bodyPr>
          <a:lstStyle/>
          <a:p>
            <a:r>
              <a:rPr lang="zh-CN" altLang="en-US" dirty="0" smtClean="0"/>
              <a:t>任务</a:t>
            </a:r>
            <a:r>
              <a:rPr lang="en-US" altLang="zh-CN" dirty="0"/>
              <a:t>7</a:t>
            </a:r>
            <a:r>
              <a:rPr lang="en-US" altLang="zh-CN" dirty="0" smtClean="0"/>
              <a:t>  </a:t>
            </a:r>
            <a:r>
              <a:rPr lang="zh-CN" altLang="zh-CN" sz="4000" dirty="0" smtClean="0"/>
              <a:t>限制用户</a:t>
            </a:r>
            <a:r>
              <a:rPr lang="zh-CN" altLang="zh-CN" sz="4000" dirty="0"/>
              <a:t>会话数</a:t>
            </a:r>
            <a:endParaRPr lang="zh-CN" altLang="en-US" sz="4400" dirty="0"/>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任务描述</a:t>
            </a:r>
            <a:endParaRPr lang="en-US" altLang="zh-CN" dirty="0" smtClean="0"/>
          </a:p>
          <a:p>
            <a:pPr indent="720000">
              <a:buNone/>
            </a:pPr>
            <a:r>
              <a:rPr lang="zh-CN" altLang="zh-CN" dirty="0"/>
              <a:t>网络病毒和攻击泛滥，少数用户的会话数过多会导致出口阻塞，甚至导致网络瘫痪，因此，需要限制每个用户的最大会话数</a:t>
            </a:r>
            <a:r>
              <a:rPr lang="zh-CN" altLang="en-US" dirty="0" smtClean="0"/>
              <a:t>。</a:t>
            </a:r>
            <a:endParaRPr lang="en-US" altLang="zh-CN" dirty="0" smtClean="0"/>
          </a:p>
          <a:p>
            <a:pPr>
              <a:buFont typeface="Wingdings" pitchFamily="2" charset="2"/>
              <a:buChar char="l"/>
            </a:pPr>
            <a:r>
              <a:rPr lang="zh-CN" altLang="en-US" dirty="0" smtClean="0"/>
              <a:t>任务要求</a:t>
            </a:r>
            <a:endParaRPr lang="en-US" altLang="zh-CN" dirty="0" smtClean="0"/>
          </a:p>
          <a:p>
            <a:pPr indent="720000">
              <a:buNone/>
            </a:pPr>
            <a:r>
              <a:rPr lang="zh-CN" altLang="zh-CN" dirty="0"/>
              <a:t>限制每个用户的会话数为</a:t>
            </a:r>
            <a:r>
              <a:rPr lang="en-US" altLang="zh-CN" dirty="0" smtClean="0"/>
              <a:t>1000</a:t>
            </a:r>
            <a:endParaRPr lang="zh-CN" altLang="en-US" dirty="0"/>
          </a:p>
          <a:p>
            <a:pPr>
              <a:buFont typeface="Wingdings" pitchFamily="2" charset="2"/>
              <a:buChar char="l"/>
            </a:pPr>
            <a:endParaRPr lang="en-US" altLang="zh-CN" dirty="0" smtClean="0"/>
          </a:p>
          <a:p>
            <a:pPr>
              <a:buNone/>
            </a:pPr>
            <a:endParaRPr lang="zh-CN" altLang="en-US" dirty="0" smtClean="0"/>
          </a:p>
          <a:p>
            <a:pPr>
              <a:buNone/>
            </a:pPr>
            <a:endParaRPr lang="zh-CN" altLang="en-US" dirty="0"/>
          </a:p>
        </p:txBody>
      </p:sp>
    </p:spTree>
    <p:extLst>
      <p:ext uri="{BB962C8B-B14F-4D97-AF65-F5344CB8AC3E}">
        <p14:creationId xmlns:p14="http://schemas.microsoft.com/office/powerpoint/2010/main" val="13364862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任务</a:t>
            </a:r>
            <a:r>
              <a:rPr lang="en-US" altLang="zh-CN" sz="3600" dirty="0" smtClean="0"/>
              <a:t>1 </a:t>
            </a:r>
            <a:r>
              <a:rPr lang="zh-CN" altLang="en-US" sz="3600" dirty="0" smtClean="0"/>
              <a:t>认识</a:t>
            </a:r>
            <a:r>
              <a:rPr lang="zh-CN" altLang="en-US" sz="3600" dirty="0"/>
              <a:t>流量整形系统及初始环境搭建</a:t>
            </a:r>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任务描述</a:t>
            </a:r>
            <a:endParaRPr lang="en-US" altLang="zh-CN" dirty="0" smtClean="0"/>
          </a:p>
          <a:p>
            <a:pPr indent="720000">
              <a:buNone/>
            </a:pPr>
            <a:r>
              <a:rPr lang="zh-CN" altLang="zh-CN" dirty="0"/>
              <a:t>了解流量整形系统的关键技术，掌握深层速率控制技术原理和带宽管理的方法。通过搭建配置环境来管理流量整形系统</a:t>
            </a:r>
            <a:r>
              <a:rPr lang="zh-CN" altLang="en-US" dirty="0" smtClean="0"/>
              <a:t>。</a:t>
            </a:r>
          </a:p>
          <a:p>
            <a:pPr>
              <a:buNone/>
            </a:pPr>
            <a:endParaRPr lang="en-US" altLang="zh-CN" dirty="0" smtClean="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1</a:t>
            </a:r>
            <a:r>
              <a:rPr lang="zh-CN" altLang="en-US" dirty="0" smtClean="0"/>
              <a:t>．</a:t>
            </a:r>
            <a:r>
              <a:rPr lang="zh-CN" altLang="zh-CN" dirty="0"/>
              <a:t>设置内网区域属性的会话限制</a:t>
            </a:r>
            <a:endParaRPr lang="en-US" altLang="zh-CN" dirty="0" smtClean="0"/>
          </a:p>
          <a:p>
            <a:pPr>
              <a:buNone/>
            </a:pPr>
            <a:r>
              <a:rPr lang="zh-CN" altLang="en-US" dirty="0" smtClean="0"/>
              <a:t>           </a:t>
            </a:r>
            <a:r>
              <a:rPr lang="zh-CN" altLang="zh-CN" dirty="0" smtClean="0"/>
              <a:t>我们</a:t>
            </a:r>
            <a:r>
              <a:rPr lang="zh-CN" altLang="zh-CN" dirty="0"/>
              <a:t>需要限制的会话数一般是指内网用户，打开“网络管理</a:t>
            </a:r>
            <a:r>
              <a:rPr lang="en-US" altLang="zh-CN" dirty="0"/>
              <a:t>”</a:t>
            </a:r>
            <a:r>
              <a:rPr lang="zh-CN" altLang="zh-CN" dirty="0"/>
              <a:t>→</a:t>
            </a:r>
            <a:r>
              <a:rPr lang="en-US" altLang="zh-CN" dirty="0"/>
              <a:t>”</a:t>
            </a:r>
            <a:r>
              <a:rPr lang="zh-CN" altLang="zh-CN" dirty="0"/>
              <a:t>网络区域设置”，选择内网设置，在内网属性设置中勾选会话限制项</a:t>
            </a:r>
            <a:r>
              <a:rPr lang="zh-CN" altLang="en-US" dirty="0" smtClean="0"/>
              <a:t>。</a:t>
            </a:r>
          </a:p>
          <a:p>
            <a:pPr>
              <a:buNone/>
            </a:pPr>
            <a:endParaRPr lang="zh-CN" altLang="en-US" dirty="0" smtClean="0"/>
          </a:p>
          <a:p>
            <a:pPr>
              <a:buNone/>
            </a:pPr>
            <a:endParaRPr lang="zh-CN" altLang="en-US" dirty="0"/>
          </a:p>
        </p:txBody>
      </p:sp>
      <p:pic>
        <p:nvPicPr>
          <p:cNvPr id="6" name="图片 5" descr="C:\Users\Administrator\AppData\Roaming\Tencent\Users\12376850\QQ\WinTemp\RichOle\C8}BEVER~]9~OZ[9L%YQ@YJ.png"/>
          <p:cNvPicPr/>
          <p:nvPr/>
        </p:nvPicPr>
        <p:blipFill>
          <a:blip r:embed="rId2">
            <a:extLst>
              <a:ext uri="{28A0092B-C50C-407E-A947-70E740481C1C}">
                <a14:useLocalDpi xmlns:a14="http://schemas.microsoft.com/office/drawing/2010/main" val="0"/>
              </a:ext>
            </a:extLst>
          </a:blip>
          <a:srcRect/>
          <a:stretch>
            <a:fillRect/>
          </a:stretch>
        </p:blipFill>
        <p:spPr bwMode="auto">
          <a:xfrm>
            <a:off x="179512" y="4869160"/>
            <a:ext cx="4637405" cy="1015365"/>
          </a:xfrm>
          <a:prstGeom prst="rect">
            <a:avLst/>
          </a:prstGeom>
          <a:noFill/>
          <a:ln>
            <a:noFill/>
          </a:ln>
        </p:spPr>
      </p:pic>
      <p:pic>
        <p:nvPicPr>
          <p:cNvPr id="7" name="图片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4" y="4488794"/>
            <a:ext cx="2830830" cy="1776095"/>
          </a:xfrm>
          <a:prstGeom prst="rect">
            <a:avLst/>
          </a:prstGeom>
          <a:noFill/>
          <a:ln>
            <a:noFill/>
          </a:ln>
        </p:spPr>
      </p:pic>
    </p:spTree>
    <p:extLst>
      <p:ext uri="{BB962C8B-B14F-4D97-AF65-F5344CB8AC3E}">
        <p14:creationId xmlns:p14="http://schemas.microsoft.com/office/powerpoint/2010/main" val="3908348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a:t>2</a:t>
            </a:r>
            <a:r>
              <a:rPr lang="zh-CN" altLang="en-US" dirty="0" smtClean="0"/>
              <a:t>．</a:t>
            </a:r>
            <a:r>
              <a:rPr lang="zh-CN" altLang="zh-CN" dirty="0"/>
              <a:t>限制最大会话</a:t>
            </a:r>
            <a:r>
              <a:rPr lang="zh-CN" altLang="zh-CN" dirty="0" smtClean="0"/>
              <a:t>数量</a:t>
            </a:r>
            <a:endParaRPr lang="en-US" altLang="zh-CN" dirty="0" smtClean="0"/>
          </a:p>
          <a:p>
            <a:pPr>
              <a:buNone/>
            </a:pPr>
            <a:r>
              <a:rPr lang="zh-CN" altLang="en-US" dirty="0" smtClean="0"/>
              <a:t>           </a:t>
            </a:r>
            <a:r>
              <a:rPr lang="zh-CN" altLang="zh-CN" dirty="0" smtClean="0"/>
              <a:t>网络</a:t>
            </a:r>
            <a:r>
              <a:rPr lang="zh-CN" altLang="zh-CN" dirty="0"/>
              <a:t>区域设置完成后，可以在“控制策略”→“参数设置”中具体设置会话的数量。打开参数设置菜单，在系统会话设置中，如图</a:t>
            </a:r>
            <a:r>
              <a:rPr lang="en-US" altLang="zh-CN" dirty="0"/>
              <a:t>8-47</a:t>
            </a:r>
            <a:r>
              <a:rPr lang="zh-CN" altLang="zh-CN" dirty="0"/>
              <a:t>所示，首先将“新建会话保护”选择为“不启动保护模式”，因为保护模式会将一些病毒或者攻击会话过滤掉，影响会话限制的效果。然后在“最大会话限制”处写上需要限制主机的最大会话数，主机的最大会话数不宜过低，否则会影响用户的使用体验</a:t>
            </a:r>
            <a:r>
              <a:rPr lang="zh-CN" altLang="en-US" dirty="0" smtClean="0"/>
              <a:t>。</a:t>
            </a:r>
          </a:p>
          <a:p>
            <a:pPr>
              <a:buNone/>
            </a:pPr>
            <a:endParaRPr lang="zh-CN" altLang="en-US" dirty="0" smtClean="0"/>
          </a:p>
          <a:p>
            <a:pPr>
              <a:buNone/>
            </a:pP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1547664" y="4221088"/>
            <a:ext cx="5544616" cy="2602608"/>
          </a:xfrm>
          <a:prstGeom prst="rect">
            <a:avLst/>
          </a:prstGeom>
          <a:noFill/>
          <a:ln>
            <a:noFill/>
          </a:ln>
        </p:spPr>
      </p:pic>
    </p:spTree>
    <p:extLst>
      <p:ext uri="{BB962C8B-B14F-4D97-AF65-F5344CB8AC3E}">
        <p14:creationId xmlns:p14="http://schemas.microsoft.com/office/powerpoint/2010/main" val="3952423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3</a:t>
            </a:r>
            <a:r>
              <a:rPr lang="zh-CN" altLang="en-US" dirty="0" smtClean="0"/>
              <a:t>．</a:t>
            </a:r>
            <a:r>
              <a:rPr lang="zh-CN" altLang="zh-CN" dirty="0"/>
              <a:t>查看会话</a:t>
            </a:r>
            <a:endParaRPr lang="en-US" altLang="zh-CN" dirty="0" smtClean="0"/>
          </a:p>
          <a:p>
            <a:pPr>
              <a:buNone/>
            </a:pPr>
            <a:r>
              <a:rPr lang="zh-CN" altLang="en-US" dirty="0" smtClean="0"/>
              <a:t>           </a:t>
            </a:r>
            <a:r>
              <a:rPr lang="zh-CN" altLang="zh-CN" dirty="0" smtClean="0"/>
              <a:t>会话</a:t>
            </a:r>
            <a:r>
              <a:rPr lang="zh-CN" altLang="zh-CN" dirty="0"/>
              <a:t>限制可以实时查看，打开“系统监控”→“会话和主机监控”→“主机状态”界面，在主机状态列表中可以实时显示主机的状态</a:t>
            </a:r>
            <a:r>
              <a:rPr lang="zh-CN" altLang="en-US" dirty="0" smtClean="0"/>
              <a:t>。</a:t>
            </a:r>
            <a:endParaRPr lang="en-US" altLang="zh-CN" dirty="0"/>
          </a:p>
          <a:p>
            <a:pPr>
              <a:buNone/>
            </a:pPr>
            <a:r>
              <a:rPr lang="zh-CN" altLang="en-US" dirty="0"/>
              <a:t>           </a:t>
            </a:r>
            <a:endParaRPr lang="zh-CN" altLang="en-US" dirty="0" smtClean="0"/>
          </a:p>
          <a:p>
            <a:pPr>
              <a:buNone/>
            </a:pPr>
            <a:endParaRPr lang="zh-CN" altLang="en-US" dirty="0"/>
          </a:p>
        </p:txBody>
      </p:sp>
      <p:pic>
        <p:nvPicPr>
          <p:cNvPr id="5" name="图片 4" descr="C:\Users\Administrator\AppData\Roaming\Tencent\Users\12376850\QQ\WinTemp\RichOle\A%IA)OI8I2918_]AV`HUKC9.jpg"/>
          <p:cNvPicPr/>
          <p:nvPr/>
        </p:nvPicPr>
        <p:blipFill>
          <a:blip r:embed="rId2">
            <a:extLst>
              <a:ext uri="{28A0092B-C50C-407E-A947-70E740481C1C}">
                <a14:useLocalDpi xmlns:a14="http://schemas.microsoft.com/office/drawing/2010/main" val="0"/>
              </a:ext>
            </a:extLst>
          </a:blip>
          <a:srcRect/>
          <a:stretch>
            <a:fillRect/>
          </a:stretch>
        </p:blipFill>
        <p:spPr bwMode="auto">
          <a:xfrm>
            <a:off x="1547664" y="4355272"/>
            <a:ext cx="4535170" cy="1911985"/>
          </a:xfrm>
          <a:prstGeom prst="rect">
            <a:avLst/>
          </a:prstGeom>
          <a:noFill/>
          <a:ln>
            <a:noFill/>
          </a:ln>
        </p:spPr>
      </p:pic>
    </p:spTree>
    <p:extLst>
      <p:ext uri="{BB962C8B-B14F-4D97-AF65-F5344CB8AC3E}">
        <p14:creationId xmlns:p14="http://schemas.microsoft.com/office/powerpoint/2010/main" val="2990556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itchFamily="2" charset="2"/>
              <a:buChar char="l"/>
            </a:pPr>
            <a:r>
              <a:rPr lang="zh-CN" altLang="en-US" dirty="0" smtClean="0"/>
              <a:t>任务要求</a:t>
            </a:r>
            <a:endParaRPr lang="en-US" altLang="zh-CN" dirty="0" smtClean="0"/>
          </a:p>
          <a:p>
            <a:r>
              <a:rPr lang="zh-CN" altLang="zh-CN" dirty="0"/>
              <a:t>了解流量整形的工作原理及关键技术。</a:t>
            </a:r>
          </a:p>
          <a:p>
            <a:r>
              <a:rPr lang="zh-CN" altLang="zh-CN" dirty="0"/>
              <a:t>掌握</a:t>
            </a:r>
            <a:r>
              <a:rPr lang="en-US" altLang="zh-CN" dirty="0"/>
              <a:t>web</a:t>
            </a:r>
            <a:r>
              <a:rPr lang="zh-CN" altLang="zh-CN" dirty="0"/>
              <a:t>网页方式管理流量整形系统</a:t>
            </a:r>
            <a:r>
              <a:rPr lang="zh-CN" altLang="zh-CN" dirty="0" smtClean="0"/>
              <a:t>。</a:t>
            </a:r>
            <a:r>
              <a:rPr lang="zh-CN" altLang="en-US" dirty="0" smtClean="0"/>
              <a:t>。</a:t>
            </a:r>
            <a:endParaRPr lang="en-US" altLang="zh-CN" dirty="0" smtClean="0"/>
          </a:p>
          <a:p>
            <a:pPr marL="0" indent="0">
              <a:buNone/>
            </a:pP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pPr>
              <a:buFont typeface="Wingdings" pitchFamily="2" charset="2"/>
              <a:buChar char="l"/>
            </a:pPr>
            <a:r>
              <a:rPr lang="zh-CN" altLang="en-US" dirty="0" smtClean="0"/>
              <a:t>实现方法</a:t>
            </a:r>
            <a:endParaRPr lang="en-US" altLang="zh-CN" dirty="0" smtClean="0"/>
          </a:p>
          <a:p>
            <a:pPr>
              <a:buNone/>
            </a:pPr>
            <a:r>
              <a:rPr lang="en-US" altLang="zh-CN" dirty="0" smtClean="0"/>
              <a:t>    1</a:t>
            </a:r>
            <a:r>
              <a:rPr lang="zh-CN" altLang="en-US" dirty="0"/>
              <a:t>．确认安装环境和客户端</a:t>
            </a:r>
            <a:r>
              <a:rPr lang="zh-CN" altLang="en-US" dirty="0" smtClean="0"/>
              <a:t>环境</a:t>
            </a:r>
            <a:endParaRPr lang="en-US" altLang="zh-CN" dirty="0" smtClean="0"/>
          </a:p>
          <a:p>
            <a:r>
              <a:rPr lang="en-US" altLang="zh-CN" dirty="0"/>
              <a:t>DCFS</a:t>
            </a:r>
            <a:r>
              <a:rPr lang="zh-CN" altLang="zh-CN" dirty="0"/>
              <a:t>流量控制网关产品是一台标准的</a:t>
            </a:r>
            <a:r>
              <a:rPr lang="en-US" altLang="zh-CN" dirty="0"/>
              <a:t>19</a:t>
            </a:r>
            <a:r>
              <a:rPr lang="zh-CN" altLang="zh-CN" dirty="0"/>
              <a:t>英寸设备，除以下基本要求外，对安装环境没有其他特别的要求：</a:t>
            </a:r>
          </a:p>
          <a:p>
            <a:r>
              <a:rPr lang="zh-CN" altLang="zh-CN" dirty="0"/>
              <a:t>温度：</a:t>
            </a:r>
            <a:r>
              <a:rPr lang="en-US" altLang="zh-CN" dirty="0"/>
              <a:t>10-40</a:t>
            </a:r>
            <a:r>
              <a:rPr lang="zh-CN" altLang="zh-CN" dirty="0"/>
              <a:t>摄氏度。</a:t>
            </a:r>
          </a:p>
          <a:p>
            <a:r>
              <a:rPr lang="zh-CN" altLang="zh-CN" dirty="0"/>
              <a:t>相对湿度：运行湿度：</a:t>
            </a:r>
            <a:r>
              <a:rPr lang="en-US" altLang="zh-CN" dirty="0"/>
              <a:t>10-90%</a:t>
            </a:r>
            <a:r>
              <a:rPr lang="zh-CN" altLang="zh-CN" dirty="0"/>
              <a:t>。</a:t>
            </a:r>
          </a:p>
          <a:p>
            <a:r>
              <a:rPr lang="zh-CN" altLang="zh-CN" dirty="0"/>
              <a:t>标称电压：</a:t>
            </a:r>
            <a:r>
              <a:rPr lang="en-US" altLang="zh-CN" dirty="0"/>
              <a:t>220V 50Hz</a:t>
            </a:r>
            <a:r>
              <a:rPr lang="zh-CN" altLang="zh-CN" dirty="0"/>
              <a:t>。</a:t>
            </a:r>
          </a:p>
          <a:p>
            <a:r>
              <a:rPr lang="zh-CN" altLang="zh-CN" dirty="0"/>
              <a:t>网络接口：</a:t>
            </a:r>
            <a:r>
              <a:rPr lang="en-US" altLang="zh-CN" dirty="0"/>
              <a:t>10/100/1000 </a:t>
            </a:r>
            <a:r>
              <a:rPr lang="en-US" altLang="zh-CN" dirty="0" err="1"/>
              <a:t>BaseTX</a:t>
            </a:r>
            <a:r>
              <a:rPr lang="en-US" altLang="zh-CN" dirty="0"/>
              <a:t>/SX</a:t>
            </a:r>
            <a:r>
              <a:rPr lang="zh-CN" altLang="zh-CN" dirty="0"/>
              <a:t>。</a:t>
            </a:r>
          </a:p>
          <a:p>
            <a:r>
              <a:rPr lang="zh-CN" altLang="zh-CN" dirty="0"/>
              <a:t>由于流量控制网关产品的客户端管理工具是基于</a:t>
            </a:r>
            <a:r>
              <a:rPr lang="en-US" altLang="zh-CN" dirty="0"/>
              <a:t>WEB</a:t>
            </a:r>
            <a:r>
              <a:rPr lang="zh-CN" altLang="zh-CN" dirty="0"/>
              <a:t>方式的，所以客户端不需要安装特殊的软件，只要有通用的浏览器软件即可。建议客户端运行环境为：</a:t>
            </a:r>
          </a:p>
          <a:p>
            <a:r>
              <a:rPr lang="zh-CN" altLang="zh-CN" dirty="0"/>
              <a:t>操作系统：</a:t>
            </a:r>
            <a:r>
              <a:rPr lang="en-US" altLang="zh-CN" dirty="0"/>
              <a:t>Windows XP</a:t>
            </a:r>
            <a:r>
              <a:rPr lang="zh-CN" altLang="zh-CN" dirty="0"/>
              <a:t>或</a:t>
            </a:r>
            <a:r>
              <a:rPr lang="en-US" altLang="zh-CN" dirty="0"/>
              <a:t>Windows 7</a:t>
            </a:r>
            <a:endParaRPr lang="zh-CN" altLang="zh-CN" dirty="0"/>
          </a:p>
          <a:p>
            <a:r>
              <a:rPr lang="zh-CN" altLang="zh-CN" dirty="0"/>
              <a:t>浏览器：</a:t>
            </a:r>
            <a:r>
              <a:rPr lang="en-US" altLang="zh-CN" dirty="0"/>
              <a:t>IE6.0</a:t>
            </a:r>
            <a:endParaRPr lang="zh-CN" altLang="zh-CN" dirty="0"/>
          </a:p>
          <a:p>
            <a:r>
              <a:rPr lang="zh-CN" altLang="zh-CN" dirty="0"/>
              <a:t>显示器设置：分辨率</a:t>
            </a:r>
            <a:r>
              <a:rPr lang="en-US" altLang="zh-CN" dirty="0"/>
              <a:t>1024*768</a:t>
            </a:r>
            <a:r>
              <a:rPr lang="zh-CN" altLang="zh-CN" dirty="0"/>
              <a:t>，小字体</a:t>
            </a:r>
            <a:endParaRPr lang="en-US" altLang="zh-CN" dirty="0" smtClean="0"/>
          </a:p>
          <a:p>
            <a:pPr>
              <a:buNone/>
            </a:pPr>
            <a:endParaRPr lang="en-US" altLang="zh-CN" dirty="0" smtClean="0"/>
          </a:p>
          <a:p>
            <a:pPr marL="0" indent="0">
              <a:buNone/>
            </a:pP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endParaRPr lang="zh-CN" altLang="en-US" dirty="0" smtClean="0"/>
          </a:p>
          <a:p>
            <a:r>
              <a:rPr lang="en-US" altLang="zh-CN" dirty="0" smtClean="0"/>
              <a:t>2</a:t>
            </a:r>
            <a:r>
              <a:rPr lang="zh-CN" altLang="en-US" dirty="0"/>
              <a:t>．确认并使用默认参数登录</a:t>
            </a:r>
            <a:endParaRPr lang="en-US" altLang="zh-CN" dirty="0" smtClean="0"/>
          </a:p>
          <a:p>
            <a:pPr marL="0" indent="720000">
              <a:buNone/>
            </a:pPr>
            <a:r>
              <a:rPr lang="zh-CN" altLang="en-US" dirty="0"/>
              <a:t>服务器地址：</a:t>
            </a:r>
            <a:r>
              <a:rPr lang="en-US" altLang="zh-CN" dirty="0"/>
              <a:t>192.168.1.254</a:t>
            </a:r>
            <a:r>
              <a:rPr lang="zh-CN" altLang="en-US" dirty="0"/>
              <a:t>。</a:t>
            </a:r>
          </a:p>
          <a:p>
            <a:pPr marL="0" indent="720000">
              <a:buNone/>
            </a:pPr>
            <a:r>
              <a:rPr lang="zh-CN" altLang="en-US" dirty="0"/>
              <a:t>管理界面</a:t>
            </a:r>
            <a:r>
              <a:rPr lang="en-US" altLang="zh-CN" dirty="0"/>
              <a:t>URL</a:t>
            </a:r>
            <a:r>
              <a:rPr lang="zh-CN" altLang="en-US" dirty="0"/>
              <a:t>：</a:t>
            </a:r>
            <a:r>
              <a:rPr lang="en-US" altLang="zh-CN" dirty="0"/>
              <a:t>https://192.168.1.254:9999/</a:t>
            </a:r>
            <a:r>
              <a:rPr lang="zh-CN" altLang="en-US" dirty="0"/>
              <a:t>。</a:t>
            </a:r>
          </a:p>
          <a:p>
            <a:pPr marL="0" indent="720000">
              <a:buNone/>
            </a:pPr>
            <a:r>
              <a:rPr lang="zh-CN" altLang="en-US" dirty="0"/>
              <a:t>管理员名称：</a:t>
            </a:r>
            <a:r>
              <a:rPr lang="en-US" altLang="zh-CN" dirty="0"/>
              <a:t>admin</a:t>
            </a:r>
            <a:r>
              <a:rPr lang="zh-CN" altLang="en-US" dirty="0"/>
              <a:t>。</a:t>
            </a:r>
          </a:p>
          <a:p>
            <a:pPr marL="0" indent="720000">
              <a:buNone/>
            </a:pPr>
            <a:r>
              <a:rPr lang="zh-CN" altLang="en-US" dirty="0"/>
              <a:t>缺省密码：</a:t>
            </a:r>
            <a:r>
              <a:rPr lang="en-US" altLang="zh-CN" dirty="0"/>
              <a:t>Admin123</a:t>
            </a:r>
            <a:r>
              <a:rPr lang="zh-CN" altLang="en-US" dirty="0"/>
              <a:t>（注意</a:t>
            </a:r>
            <a:r>
              <a:rPr lang="en-US" altLang="zh-CN" dirty="0"/>
              <a:t>A</a:t>
            </a:r>
            <a:r>
              <a:rPr lang="zh-CN" altLang="en-US" dirty="0"/>
              <a:t>为大写）。</a:t>
            </a:r>
          </a:p>
          <a:p>
            <a:pPr marL="0" indent="720000">
              <a:buNone/>
            </a:pPr>
            <a:r>
              <a:rPr lang="en-US" altLang="zh-CN" dirty="0"/>
              <a:t>Console</a:t>
            </a:r>
            <a:r>
              <a:rPr lang="zh-CN" altLang="en-US" dirty="0"/>
              <a:t>口管理员：</a:t>
            </a:r>
            <a:r>
              <a:rPr lang="en-US" altLang="zh-CN" dirty="0"/>
              <a:t>root</a:t>
            </a:r>
            <a:r>
              <a:rPr lang="zh-CN" altLang="en-US" dirty="0"/>
              <a:t>。</a:t>
            </a:r>
          </a:p>
          <a:p>
            <a:pPr marL="0" indent="720000">
              <a:buNone/>
            </a:pPr>
            <a:r>
              <a:rPr lang="en-US" altLang="zh-CN" dirty="0"/>
              <a:t>Console</a:t>
            </a:r>
            <a:r>
              <a:rPr lang="zh-CN" altLang="en-US" dirty="0"/>
              <a:t>口密码：</a:t>
            </a:r>
            <a:r>
              <a:rPr lang="en-US" altLang="zh-CN" dirty="0" smtClean="0"/>
              <a:t>abc123</a:t>
            </a:r>
            <a:r>
              <a:rPr lang="zh-CN" altLang="en-US" dirty="0" smtClean="0"/>
              <a:t>。</a:t>
            </a:r>
          </a:p>
        </p:txBody>
      </p:sp>
    </p:spTree>
    <p:extLst>
      <p:ext uri="{BB962C8B-B14F-4D97-AF65-F5344CB8AC3E}">
        <p14:creationId xmlns:p14="http://schemas.microsoft.com/office/powerpoint/2010/main" val="3009787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endParaRPr lang="zh-CN" altLang="en-US" dirty="0" smtClean="0"/>
          </a:p>
          <a:p>
            <a:r>
              <a:rPr lang="en-US" altLang="zh-CN" dirty="0" smtClean="0"/>
              <a:t>2</a:t>
            </a:r>
            <a:r>
              <a:rPr lang="zh-CN" altLang="en-US" dirty="0"/>
              <a:t>．确认并使用默认参数登录</a:t>
            </a:r>
            <a:endParaRPr lang="en-US" altLang="zh-CN" dirty="0" smtClean="0"/>
          </a:p>
          <a:p>
            <a:pPr marL="0" indent="720000">
              <a:buNone/>
            </a:pPr>
            <a:r>
              <a:rPr lang="zh-CN" altLang="en-US" dirty="0"/>
              <a:t>管理员可在任何一台可以访问到流量控制网关设备网络地址的计算机上，打开浏览器，在地址栏输入</a:t>
            </a:r>
            <a:r>
              <a:rPr lang="en-US" altLang="zh-CN" dirty="0"/>
              <a:t>IP</a:t>
            </a:r>
            <a:r>
              <a:rPr lang="zh-CN" altLang="en-US" dirty="0"/>
              <a:t>地址，协议为</a:t>
            </a:r>
            <a:r>
              <a:rPr lang="en-US" altLang="zh-CN" dirty="0"/>
              <a:t>https</a:t>
            </a:r>
            <a:r>
              <a:rPr lang="zh-CN" altLang="en-US" dirty="0"/>
              <a:t>，访问端口为</a:t>
            </a:r>
            <a:r>
              <a:rPr lang="en-US" altLang="zh-CN" dirty="0"/>
              <a:t>9999</a:t>
            </a:r>
            <a:r>
              <a:rPr lang="zh-CN" altLang="en-US" dirty="0"/>
              <a:t>，即输入</a:t>
            </a:r>
            <a:r>
              <a:rPr lang="en-US" altLang="zh-CN" dirty="0"/>
              <a:t>https: //192.168.1.254:9999</a:t>
            </a:r>
            <a:r>
              <a:rPr lang="zh-CN" altLang="en-US" dirty="0"/>
              <a:t>，然后选择“是”确认安全警告，则进入管理员登录界面</a:t>
            </a:r>
            <a:r>
              <a:rPr lang="zh-CN" altLang="en-US" dirty="0" smtClean="0"/>
              <a:t>。</a:t>
            </a:r>
          </a:p>
        </p:txBody>
      </p:sp>
    </p:spTree>
    <p:extLst>
      <p:ext uri="{BB962C8B-B14F-4D97-AF65-F5344CB8AC3E}">
        <p14:creationId xmlns:p14="http://schemas.microsoft.com/office/powerpoint/2010/main" val="247211697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666</TotalTime>
  <Words>3278</Words>
  <Application>Microsoft Office PowerPoint</Application>
  <PresentationFormat>全屏显示(4:3)</PresentationFormat>
  <Paragraphs>218</Paragraphs>
  <Slides>52</Slides>
  <Notes>0</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流畅</vt:lpstr>
      <vt:lpstr>网络安全技术项目化教程</vt:lpstr>
      <vt:lpstr>项目8 流量整形系统 </vt:lpstr>
      <vt:lpstr>项目导读</vt:lpstr>
      <vt:lpstr>教学目标</vt:lpstr>
      <vt:lpstr>任务1 认识流量整形系统及初始环境搭建</vt:lpstr>
      <vt:lpstr>PowerPoint 演示文稿</vt:lpstr>
      <vt:lpstr>PowerPoint 演示文稿</vt:lpstr>
      <vt:lpstr>PowerPoint 演示文稿</vt:lpstr>
      <vt:lpstr>PowerPoint 演示文稿</vt:lpstr>
      <vt:lpstr>PowerPoint 演示文稿</vt:lpstr>
      <vt:lpstr>任务2 DCFS流量整形系统管理与维护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任务3 控制策略</vt:lpstr>
      <vt:lpstr>PowerPoint 演示文稿</vt:lpstr>
      <vt:lpstr>PowerPoint 演示文稿</vt:lpstr>
      <vt:lpstr>PowerPoint 演示文稿</vt:lpstr>
      <vt:lpstr>PowerPoint 演示文稿</vt:lpstr>
      <vt:lpstr>PowerPoint 演示文稿</vt:lpstr>
      <vt:lpstr>PowerPoint 演示文稿</vt:lpstr>
      <vt:lpstr>任务4 快速拦截P2P应用</vt:lpstr>
      <vt:lpstr>PowerPoint 演示文稿</vt:lpstr>
      <vt:lpstr>PowerPoint 演示文稿</vt:lpstr>
      <vt:lpstr>PowerPoint 演示文稿</vt:lpstr>
      <vt:lpstr>任务5 限制P2P应用的流量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任务6  限制IP地址段中每个IP的带宽</vt:lpstr>
      <vt:lpstr>PowerPoint 演示文稿</vt:lpstr>
      <vt:lpstr>PowerPoint 演示文稿</vt:lpstr>
      <vt:lpstr>PowerPoint 演示文稿</vt:lpstr>
      <vt:lpstr>PowerPoint 演示文稿</vt:lpstr>
      <vt:lpstr>PowerPoint 演示文稿</vt:lpstr>
      <vt:lpstr>任务7  限制用户会话数</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ly</cp:lastModifiedBy>
  <cp:revision>92</cp:revision>
  <dcterms:created xsi:type="dcterms:W3CDTF">2016-07-14T01:33:06Z</dcterms:created>
  <dcterms:modified xsi:type="dcterms:W3CDTF">2017-02-28T02:21:49Z</dcterms:modified>
</cp:coreProperties>
</file>