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8" r:id="rId5"/>
    <p:sldMasterId id="2147483712" r:id="rId6"/>
  </p:sldMasterIdLst>
  <p:notesMasterIdLst>
    <p:notesMasterId r:id="rId120"/>
  </p:notesMasterIdLst>
  <p:handoutMasterIdLst>
    <p:handoutMasterId r:id="rId121"/>
  </p:handoutMasterIdLst>
  <p:sldIdLst>
    <p:sldId id="304" r:id="rId7"/>
    <p:sldId id="486" r:id="rId8"/>
    <p:sldId id="369" r:id="rId9"/>
    <p:sldId id="371" r:id="rId10"/>
    <p:sldId id="373" r:id="rId11"/>
    <p:sldId id="374" r:id="rId12"/>
    <p:sldId id="376" r:id="rId13"/>
    <p:sldId id="375" r:id="rId14"/>
    <p:sldId id="377" r:id="rId15"/>
    <p:sldId id="379" r:id="rId16"/>
    <p:sldId id="378" r:id="rId17"/>
    <p:sldId id="380" r:id="rId18"/>
    <p:sldId id="383" r:id="rId19"/>
    <p:sldId id="382" r:id="rId20"/>
    <p:sldId id="381" r:id="rId21"/>
    <p:sldId id="385" r:id="rId22"/>
    <p:sldId id="384" r:id="rId23"/>
    <p:sldId id="388" r:id="rId24"/>
    <p:sldId id="387" r:id="rId25"/>
    <p:sldId id="391" r:id="rId26"/>
    <p:sldId id="390" r:id="rId27"/>
    <p:sldId id="392" r:id="rId28"/>
    <p:sldId id="393" r:id="rId29"/>
    <p:sldId id="389" r:id="rId30"/>
    <p:sldId id="394" r:id="rId31"/>
    <p:sldId id="386" r:id="rId32"/>
    <p:sldId id="395" r:id="rId33"/>
    <p:sldId id="396" r:id="rId34"/>
    <p:sldId id="397" r:id="rId35"/>
    <p:sldId id="398" r:id="rId36"/>
    <p:sldId id="399" r:id="rId37"/>
    <p:sldId id="400" r:id="rId38"/>
    <p:sldId id="401" r:id="rId39"/>
    <p:sldId id="402" r:id="rId40"/>
    <p:sldId id="403" r:id="rId41"/>
    <p:sldId id="372" r:id="rId42"/>
    <p:sldId id="405" r:id="rId43"/>
    <p:sldId id="406" r:id="rId44"/>
    <p:sldId id="407" r:id="rId45"/>
    <p:sldId id="408" r:id="rId46"/>
    <p:sldId id="410" r:id="rId47"/>
    <p:sldId id="409" r:id="rId48"/>
    <p:sldId id="412" r:id="rId49"/>
    <p:sldId id="411" r:id="rId50"/>
    <p:sldId id="413" r:id="rId51"/>
    <p:sldId id="414" r:id="rId52"/>
    <p:sldId id="416" r:id="rId53"/>
    <p:sldId id="415" r:id="rId54"/>
    <p:sldId id="419" r:id="rId55"/>
    <p:sldId id="420" r:id="rId56"/>
    <p:sldId id="418" r:id="rId57"/>
    <p:sldId id="423" r:id="rId58"/>
    <p:sldId id="422" r:id="rId59"/>
    <p:sldId id="421" r:id="rId60"/>
    <p:sldId id="425" r:id="rId61"/>
    <p:sldId id="424" r:id="rId62"/>
    <p:sldId id="426" r:id="rId63"/>
    <p:sldId id="427" r:id="rId64"/>
    <p:sldId id="428" r:id="rId65"/>
    <p:sldId id="430" r:id="rId66"/>
    <p:sldId id="429" r:id="rId67"/>
    <p:sldId id="431" r:id="rId68"/>
    <p:sldId id="432" r:id="rId69"/>
    <p:sldId id="433" r:id="rId70"/>
    <p:sldId id="417" r:id="rId71"/>
    <p:sldId id="436" r:id="rId72"/>
    <p:sldId id="435" r:id="rId73"/>
    <p:sldId id="437" r:id="rId74"/>
    <p:sldId id="438" r:id="rId75"/>
    <p:sldId id="440" r:id="rId76"/>
    <p:sldId id="439" r:id="rId77"/>
    <p:sldId id="441" r:id="rId78"/>
    <p:sldId id="443" r:id="rId79"/>
    <p:sldId id="442" r:id="rId80"/>
    <p:sldId id="447" r:id="rId81"/>
    <p:sldId id="446" r:id="rId82"/>
    <p:sldId id="445" r:id="rId83"/>
    <p:sldId id="444" r:id="rId84"/>
    <p:sldId id="448" r:id="rId85"/>
    <p:sldId id="434" r:id="rId86"/>
    <p:sldId id="451" r:id="rId87"/>
    <p:sldId id="453" r:id="rId88"/>
    <p:sldId id="452" r:id="rId89"/>
    <p:sldId id="450" r:id="rId90"/>
    <p:sldId id="449" r:id="rId91"/>
    <p:sldId id="370" r:id="rId92"/>
    <p:sldId id="455" r:id="rId93"/>
    <p:sldId id="459" r:id="rId94"/>
    <p:sldId id="458" r:id="rId95"/>
    <p:sldId id="457" r:id="rId96"/>
    <p:sldId id="456" r:id="rId97"/>
    <p:sldId id="460" r:id="rId98"/>
    <p:sldId id="465" r:id="rId99"/>
    <p:sldId id="467" r:id="rId100"/>
    <p:sldId id="466" r:id="rId101"/>
    <p:sldId id="468" r:id="rId102"/>
    <p:sldId id="470" r:id="rId103"/>
    <p:sldId id="469" r:id="rId104"/>
    <p:sldId id="471" r:id="rId105"/>
    <p:sldId id="472" r:id="rId106"/>
    <p:sldId id="475" r:id="rId107"/>
    <p:sldId id="474" r:id="rId108"/>
    <p:sldId id="476" r:id="rId109"/>
    <p:sldId id="478" r:id="rId110"/>
    <p:sldId id="477" r:id="rId111"/>
    <p:sldId id="473" r:id="rId112"/>
    <p:sldId id="480" r:id="rId113"/>
    <p:sldId id="479" r:id="rId114"/>
    <p:sldId id="482" r:id="rId115"/>
    <p:sldId id="485" r:id="rId116"/>
    <p:sldId id="484" r:id="rId117"/>
    <p:sldId id="483" r:id="rId118"/>
    <p:sldId id="481" r:id="rId11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9" autoAdjust="0"/>
    <p:restoredTop sz="94801" autoAdjust="0"/>
  </p:normalViewPr>
  <p:slideViewPr>
    <p:cSldViewPr showGuides="1">
      <p:cViewPr varScale="1">
        <p:scale>
          <a:sx n="67" d="100"/>
          <a:sy n="67" d="100"/>
        </p:scale>
        <p:origin x="-1446" y="-102"/>
      </p:cViewPr>
      <p:guideLst>
        <p:guide orient="horz" pos="2209"/>
        <p:guide pos="29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viewProps" Target="viewProp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theme" Target="theme/theme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handoutMaster" Target="handoutMasters/handoutMaster1.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2016/10/6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48614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页眉占位符 6145"/>
          <p:cNvSpPr>
            <a:spLocks noGrp="1"/>
          </p:cNvSpPr>
          <p:nvPr>
            <p:ph type="hdr" sz="quarter"/>
          </p:nvPr>
        </p:nvSpPr>
        <p:spPr>
          <a:xfrm>
            <a:off x="0" y="0"/>
            <a:ext cx="2971800" cy="457200"/>
          </a:xfrm>
          <a:prstGeom prst="rect">
            <a:avLst/>
          </a:prstGeom>
          <a:noFill/>
          <a:ln w="9525">
            <a:noFill/>
          </a:ln>
        </p:spPr>
        <p:txBody>
          <a:bodyPr/>
          <a:lstStyle/>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noChangeAspec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lstStyle/>
          <a:p>
            <a:pPr lvl="0" indent="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altLang="zh-CN" sz="1200" strike="noStrike" noProof="1">
                <a:latin typeface="Arial" panose="020B0604020202020204" pitchFamily="34" charset="0"/>
                <a:ea typeface="宋体" panose="02010600030101010101" pitchFamily="2" charset="-122"/>
                <a:cs typeface="+mn-ea"/>
              </a:rPr>
              <a:t>‹#›</a:t>
            </a:fld>
            <a:endParaRPr lang="zh-CN" sz="1200" strike="noStrike" noProof="1">
              <a:ea typeface="宋体" panose="02010600030101010101" pitchFamily="2" charset="-122"/>
            </a:endParaRPr>
          </a:p>
        </p:txBody>
      </p:sp>
    </p:spTree>
    <p:extLst>
      <p:ext uri="{BB962C8B-B14F-4D97-AF65-F5344CB8AC3E}">
        <p14:creationId xmlns:p14="http://schemas.microsoft.com/office/powerpoint/2010/main" val="1326640414"/>
      </p:ext>
    </p:extLst>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5173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p>
        </p:txBody>
      </p:sp>
      <p:sp>
        <p:nvSpPr>
          <p:cNvPr id="8" name="页脚占位符 7"/>
          <p:cNvSpPr>
            <a:spLocks noGrp="1"/>
          </p:cNvSpPr>
          <p:nvPr>
            <p:ph type="ftr" sz="quarter" idx="11"/>
          </p:nvPr>
        </p:nvSpPr>
        <p:spPr/>
        <p:txBody>
          <a:bodyPr/>
          <a:lstStyle/>
          <a:p>
            <a:pPr lvl="0" eaLnBrk="1" fontAlgn="base" hangingPunct="1"/>
            <a:endParaRPr lang="zh-CN"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endParaRPr lang="zh-CN"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p>
        </p:txBody>
      </p:sp>
      <p:sp>
        <p:nvSpPr>
          <p:cNvPr id="3" name="页脚占位符 2"/>
          <p:cNvSpPr>
            <a:spLocks noGrp="1"/>
          </p:cNvSpPr>
          <p:nvPr>
            <p:ph type="ftr" sz="quarter" idx="11"/>
          </p:nvPr>
        </p:nvSpPr>
        <p:spPr/>
        <p:txBody>
          <a:bodyPr/>
          <a:lstStyle/>
          <a:p>
            <a:pPr lvl="0" eaLnBrk="1" fontAlgn="base" hangingPunct="1"/>
            <a:endParaRPr lang="zh-CN"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lstStyle/>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lstStyle/>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lstStyle/>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lstStyle/>
          <a:p>
            <a:pPr eaLnBrk="1" fontAlgn="base" hangingPunct="1"/>
            <a:fld id="{9A0DB2DC-4C9A-4742-B13C-FB6460FD3503}" type="slidenum">
              <a:rPr lang="en-US" altLang="zh-CN" sz="1200" noProof="1">
                <a:latin typeface="Arial" panose="020B0604020202020204" pitchFamily="34" charset="0"/>
                <a:ea typeface="宋体" panose="02010600030101010101" pitchFamily="2" charset="-122"/>
                <a:cs typeface="+mn-ea"/>
              </a:rPr>
              <a:t>‹#›</a:t>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2016/10/6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2016/10/6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showMasterPhAnim="0" type="title">
  <p:cSld name="1_标题幻灯片">
    <p:bg>
      <p:bgPr>
        <a:solidFill>
          <a:schemeClr val="bg1"/>
        </a:solidFill>
        <a:effectLst/>
      </p:bgPr>
    </p:bg>
    <p:spTree>
      <p:nvGrpSpPr>
        <p:cNvPr id="1" name=""/>
        <p:cNvGrpSpPr/>
        <p:nvPr/>
      </p:nvGrpSpPr>
      <p:grpSpPr>
        <a:xfrm>
          <a:off x="0" y="0"/>
          <a:ext cx="0" cy="0"/>
          <a:chOff x="0" y="0"/>
          <a:chExt cx="0" cy="0"/>
        </a:xfrm>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lstStyle/>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p>
        </p:txBody>
      </p:sp>
      <p:sp>
        <p:nvSpPr>
          <p:cNvPr id="2059" name="矩形 3082"/>
          <p:cNvSpPr/>
          <p:nvPr/>
        </p:nvSpPr>
        <p:spPr>
          <a:xfrm>
            <a:off x="457200" y="6400800"/>
            <a:ext cx="2133600" cy="320675"/>
          </a:xfrm>
          <a:prstGeom prst="rect">
            <a:avLst/>
          </a:prstGeom>
          <a:noFill/>
          <a:ln w="9525">
            <a:noFill/>
          </a:ln>
        </p:spPr>
        <p:txBody>
          <a:bodyPr anchor="t"/>
          <a:lstStyle/>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lstStyle/>
          <a:p>
            <a:pPr lvl="0" indent="0" algn="ctr"/>
            <a:r>
              <a:rPr lang="en-US" altLang="zh-CN" sz="1400">
                <a:latin typeface="Arial" panose="020B0604020202020204" pitchFamily="34" charset="0"/>
                <a:ea typeface="宋体" panose="02010600030101010101" pitchFamily="2" charset="-122"/>
              </a:rPr>
              <a:t>© All Rights Reserved.</a:t>
            </a:r>
          </a:p>
        </p:txBody>
      </p:sp>
      <p:sp>
        <p:nvSpPr>
          <p:cNvPr id="2061" name="矩形 3084"/>
          <p:cNvSpPr/>
          <p:nvPr/>
        </p:nvSpPr>
        <p:spPr>
          <a:xfrm>
            <a:off x="6553200" y="6400800"/>
            <a:ext cx="2133600" cy="320675"/>
          </a:xfrm>
          <a:prstGeom prst="rect">
            <a:avLst/>
          </a:prstGeom>
          <a:noFill/>
          <a:ln w="9525">
            <a:noFill/>
          </a:ln>
        </p:spPr>
        <p:txBody>
          <a:bodyPr anchor="t"/>
          <a:lstStyle/>
          <a:p>
            <a:pPr lvl="0" indent="0" algn="r"/>
            <a:fld id="{9A0DB2DC-4C9A-4742-B13C-FB6460FD3503}" type="slidenum">
              <a:rPr lang="zh-CN" altLang="en-US" sz="1400">
                <a:latin typeface="Arial" panose="020B0604020202020204" pitchFamily="34" charset="0"/>
                <a:ea typeface="宋体" panose="02010600030101010101" pitchFamily="2" charset="-122"/>
              </a:rPr>
              <a:t>‹#›</a:t>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lstStyle/>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p>
        </p:txBody>
      </p:sp>
      <p:pic>
        <p:nvPicPr>
          <p:cNvPr id="2063" name="图片 3086"/>
          <p:cNvPicPr>
            <a:picLocks noChangeAspect="1"/>
          </p:cNvPicPr>
          <p:nvPr/>
        </p:nvPicPr>
        <p:blipFill>
          <a:blip r:embed="rId13"/>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图片 4097"/>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lstStyle/>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lstStyle/>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t>2016/10/6</a:t>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2016/10/6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3.xml"/></Relationships>
</file>

<file path=ppt/slides/_rels/slide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3.xml"/></Relationships>
</file>

<file path=ppt/slides/_rels/slide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3.xml"/></Relationships>
</file>

<file path=ppt/slides/_rels/slide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169"/>
          <p:cNvSpPr>
            <a:spLocks noGrp="1"/>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dirty="0" smtClean="0">
                <a:solidFill>
                  <a:srgbClr val="000000"/>
                </a:solidFill>
                <a:latin typeface="黑体" panose="02010609060101010101" pitchFamily="2" charset="-122"/>
                <a:ea typeface="黑体" panose="02010609060101010101" pitchFamily="2" charset="-122"/>
              </a:rPr>
              <a:t>第</a:t>
            </a:r>
            <a:r>
              <a:rPr lang="en-US" b="1" dirty="0" smtClean="0">
                <a:solidFill>
                  <a:srgbClr val="000000"/>
                </a:solidFill>
                <a:latin typeface="黑体" panose="02010609060101010101" pitchFamily="2" charset="-122"/>
                <a:ea typeface="黑体" panose="02010609060101010101" pitchFamily="2" charset="-122"/>
              </a:rPr>
              <a:t>4</a:t>
            </a:r>
            <a:r>
              <a:rPr b="1" dirty="0" smtClean="0">
                <a:solidFill>
                  <a:srgbClr val="000000"/>
                </a:solidFill>
                <a:latin typeface="黑体" panose="02010609060101010101" pitchFamily="2" charset="-122"/>
                <a:ea typeface="黑体" panose="02010609060101010101" pitchFamily="2" charset="-122"/>
              </a:rPr>
              <a:t>章</a:t>
            </a:r>
            <a:r>
              <a:rPr lang="en-US" b="1" dirty="0" smtClean="0">
                <a:solidFill>
                  <a:srgbClr val="000000"/>
                </a:solidFill>
                <a:latin typeface="黑体" panose="02010609060101010101" pitchFamily="2" charset="-122"/>
                <a:ea typeface="黑体" panose="02010609060101010101" pitchFamily="2" charset="-122"/>
              </a:rPr>
              <a:t> </a:t>
            </a:r>
            <a:r>
              <a:rPr lang="zh-CN" altLang="zh-CN" dirty="0" smtClean="0">
                <a:solidFill>
                  <a:srgbClr val="000000"/>
                </a:solidFill>
                <a:latin typeface="黑体" panose="02010609060101010101" pitchFamily="2" charset="-122"/>
                <a:ea typeface="黑体" panose="02010609060101010101" pitchFamily="2" charset="-122"/>
              </a:rPr>
              <a:t>网络</a:t>
            </a:r>
            <a:r>
              <a:rPr lang="zh-CN" altLang="zh-CN" dirty="0">
                <a:solidFill>
                  <a:srgbClr val="000000"/>
                </a:solidFill>
                <a:latin typeface="黑体" panose="02010609060101010101" pitchFamily="2" charset="-122"/>
                <a:ea typeface="黑体" panose="02010609060101010101" pitchFamily="2" charset="-122"/>
              </a:rPr>
              <a:t>安全</a:t>
            </a:r>
            <a:endParaRPr dirty="0">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lstStyle/>
          <a:p>
            <a:pPr lvl="0" indent="0" algn="l">
              <a:lnSpc>
                <a:spcPct val="150000"/>
              </a:lnSpc>
            </a:pP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电子商务安全与支付</a:t>
            </a:r>
            <a:r>
              <a:rPr lang="en-US" altLang="zh-CN" sz="2000" b="1">
                <a:solidFill>
                  <a:srgbClr val="FE3520"/>
                </a:solidFill>
                <a:latin typeface="华文细黑" pitchFamily="2" charset="-122"/>
                <a:ea typeface="华文细黑" pitchFamily="2" charset="-122"/>
              </a:rPr>
              <a:t>(</a:t>
            </a:r>
            <a:r>
              <a:rPr lang="zh-CN" altLang="zh-CN" sz="2000" b="1">
                <a:solidFill>
                  <a:srgbClr val="FE3520"/>
                </a:solidFill>
                <a:latin typeface="华文细黑" pitchFamily="2" charset="-122"/>
                <a:ea typeface="华文细黑" pitchFamily="2" charset="-122"/>
              </a:rPr>
              <a:t>第二版</a:t>
            </a: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课程教学</a:t>
            </a:r>
            <a:r>
              <a:rPr lang="en-US" altLang="zh-CN" sz="2000" b="1">
                <a:solidFill>
                  <a:srgbClr val="FE3520"/>
                </a:solidFill>
                <a:latin typeface="华文细黑" pitchFamily="2" charset="-122"/>
                <a:ea typeface="华文细黑" pitchFamily="2" charset="-122"/>
              </a:rPr>
              <a:t>PPT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955203"/>
          </a:xfrm>
          <a:prstGeom prst="rect">
            <a:avLst/>
          </a:prstGeom>
        </p:spPr>
        <p:txBody>
          <a:bodyPr wrap="square">
            <a:spAutoFit/>
          </a:bodyPr>
          <a:lstStyle/>
          <a:p>
            <a:r>
              <a:rPr lang="zh-CN" altLang="zh-CN" sz="2800" b="1" dirty="0">
                <a:latin typeface="+mn-ea"/>
                <a:ea typeface="+mn-ea"/>
              </a:rPr>
              <a:t>4.2.2 </a:t>
            </a:r>
            <a:r>
              <a:rPr lang="en-US" altLang="zh-CN" sz="2800" b="1" dirty="0">
                <a:latin typeface="+mn-ea"/>
                <a:ea typeface="+mn-ea"/>
              </a:rPr>
              <a:t>SSL</a:t>
            </a:r>
            <a:r>
              <a:rPr lang="zh-CN" altLang="zh-CN" sz="2800" b="1" dirty="0">
                <a:latin typeface="+mn-ea"/>
                <a:ea typeface="+mn-ea"/>
              </a:rPr>
              <a:t>协议工作原理</a:t>
            </a:r>
          </a:p>
          <a:p>
            <a:r>
              <a:rPr lang="en-US" altLang="zh-CN" sz="2400" b="1" dirty="0">
                <a:latin typeface="+mn-ea"/>
                <a:ea typeface="+mn-ea"/>
              </a:rPr>
              <a:t>SSL</a:t>
            </a:r>
            <a:r>
              <a:rPr lang="zh-CN" altLang="zh-CN" sz="2400" b="1" dirty="0">
                <a:latin typeface="+mn-ea"/>
                <a:ea typeface="+mn-ea"/>
              </a:rPr>
              <a:t>协议是由</a:t>
            </a:r>
            <a:r>
              <a:rPr lang="en-US" altLang="zh-CN" sz="2400" b="1" dirty="0">
                <a:latin typeface="+mn-ea"/>
                <a:ea typeface="+mn-ea"/>
              </a:rPr>
              <a:t>Netscape</a:t>
            </a:r>
            <a:r>
              <a:rPr lang="zh-CN" altLang="zh-CN" sz="2400" b="1" dirty="0">
                <a:latin typeface="+mn-ea"/>
                <a:ea typeface="+mn-ea"/>
              </a:rPr>
              <a:t>公司开发出来的一种在浏览器和服务器之间构造的安全通道中传输信息的网络协议，它运行在可靠的传输协议和应用层之间。</a:t>
            </a:r>
          </a:p>
          <a:p>
            <a:r>
              <a:rPr lang="zh-CN" altLang="zh-CN" sz="2400" b="1" dirty="0">
                <a:latin typeface="+mn-ea"/>
                <a:ea typeface="+mn-ea"/>
              </a:rPr>
              <a:t>浏览器端就是我们所说的客户端，</a:t>
            </a:r>
            <a:r>
              <a:rPr lang="en-US" altLang="zh-CN" sz="2400" b="1" dirty="0">
                <a:latin typeface="+mn-ea"/>
                <a:ea typeface="+mn-ea"/>
              </a:rPr>
              <a:t>SSL</a:t>
            </a:r>
            <a:r>
              <a:rPr lang="zh-CN" altLang="zh-CN" sz="2400" b="1" dirty="0">
                <a:latin typeface="+mn-ea"/>
                <a:ea typeface="+mn-ea"/>
              </a:rPr>
              <a:t>协议为这一端提供的认证可以使服务器端获得客户的有关信息。支持</a:t>
            </a:r>
            <a:r>
              <a:rPr lang="en-US" altLang="zh-CN" sz="2400" b="1" dirty="0">
                <a:latin typeface="+mn-ea"/>
                <a:ea typeface="+mn-ea"/>
              </a:rPr>
              <a:t>SSL</a:t>
            </a:r>
            <a:r>
              <a:rPr lang="zh-CN" altLang="zh-CN" sz="2400" b="1" dirty="0">
                <a:latin typeface="+mn-ea"/>
                <a:ea typeface="+mn-ea"/>
              </a:rPr>
              <a:t>协议的服务器端软件可以用公开密钥算法验证客户的证书和公开</a:t>
            </a:r>
            <a:r>
              <a:rPr lang="en-US" altLang="zh-CN" sz="2400" b="1" dirty="0">
                <a:latin typeface="+mn-ea"/>
                <a:ea typeface="+mn-ea"/>
              </a:rPr>
              <a:t>ID</a:t>
            </a:r>
            <a:r>
              <a:rPr lang="zh-CN" altLang="zh-CN" sz="2400" b="1" dirty="0">
                <a:latin typeface="+mn-ea"/>
                <a:ea typeface="+mn-ea"/>
              </a:rPr>
              <a:t>是否合法，以及是否拥有服务器端信任的</a:t>
            </a:r>
            <a:r>
              <a:rPr lang="en-US" altLang="zh-CN" sz="2400" b="1" dirty="0">
                <a:latin typeface="+mn-ea"/>
                <a:ea typeface="+mn-ea"/>
              </a:rPr>
              <a:t>CA</a:t>
            </a:r>
            <a:r>
              <a:rPr lang="zh-CN" altLang="zh-CN" sz="2400" b="1" dirty="0">
                <a:latin typeface="+mn-ea"/>
                <a:ea typeface="+mn-ea"/>
              </a:rPr>
              <a:t>机构所发放的数字证书。</a:t>
            </a:r>
          </a:p>
          <a:p>
            <a:r>
              <a:rPr lang="zh-CN" altLang="zh-CN" sz="2400" b="1" dirty="0">
                <a:latin typeface="+mn-ea"/>
                <a:ea typeface="+mn-ea"/>
              </a:rPr>
              <a:t>服务器端的认证可以将服务器的信息传递给客户。支持</a:t>
            </a:r>
            <a:r>
              <a:rPr lang="en-US" altLang="zh-CN" sz="2400" b="1" dirty="0">
                <a:latin typeface="+mn-ea"/>
                <a:ea typeface="+mn-ea"/>
              </a:rPr>
              <a:t>SSL</a:t>
            </a:r>
            <a:r>
              <a:rPr lang="zh-CN" altLang="zh-CN" sz="2400" b="1" dirty="0">
                <a:latin typeface="+mn-ea"/>
                <a:ea typeface="+mn-ea"/>
              </a:rPr>
              <a:t>协议的客户端软件可以用公开密钥算法验证服务器端的证书和公开</a:t>
            </a:r>
            <a:r>
              <a:rPr lang="en-US" altLang="zh-CN" sz="2400" b="1" dirty="0">
                <a:latin typeface="+mn-ea"/>
                <a:ea typeface="+mn-ea"/>
              </a:rPr>
              <a:t>ID</a:t>
            </a:r>
            <a:r>
              <a:rPr lang="zh-CN" altLang="zh-CN" sz="2400" b="1" dirty="0">
                <a:latin typeface="+mn-ea"/>
                <a:ea typeface="+mn-ea"/>
              </a:rPr>
              <a:t>是否合法，以及是否拥有客户端信任的</a:t>
            </a:r>
            <a:r>
              <a:rPr lang="en-US" altLang="zh-CN" sz="2400" b="1" dirty="0">
                <a:latin typeface="+mn-ea"/>
                <a:ea typeface="+mn-ea"/>
              </a:rPr>
              <a:t>CA</a:t>
            </a:r>
            <a:r>
              <a:rPr lang="zh-CN" altLang="zh-CN" sz="2400" b="1" dirty="0">
                <a:latin typeface="+mn-ea"/>
                <a:ea typeface="+mn-ea"/>
              </a:rPr>
              <a:t>机构所发放的数字证书。</a:t>
            </a:r>
          </a:p>
          <a:p>
            <a:r>
              <a:rPr lang="en-US" altLang="zh-CN" sz="2400" b="1" dirty="0">
                <a:latin typeface="+mn-ea"/>
                <a:ea typeface="+mn-ea"/>
              </a:rPr>
              <a:t>SSL</a:t>
            </a:r>
            <a:r>
              <a:rPr lang="zh-CN" altLang="zh-CN" sz="2400" b="1" dirty="0">
                <a:latin typeface="+mn-ea"/>
                <a:ea typeface="+mn-ea"/>
              </a:rPr>
              <a:t>协议提供的安全通道会将双方传输的数据全部加密，这样就保证了数据在传输的过程中不能被恶意的窃取和更改。</a:t>
            </a:r>
          </a:p>
        </p:txBody>
      </p:sp>
    </p:spTree>
    <p:extLst>
      <p:ext uri="{BB962C8B-B14F-4D97-AF65-F5344CB8AC3E}">
        <p14:creationId xmlns:p14="http://schemas.microsoft.com/office/powerpoint/2010/main" val="9129294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4.9.4 Cookies</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3785652"/>
          </a:xfrm>
          <a:prstGeom prst="rect">
            <a:avLst/>
          </a:prstGeom>
        </p:spPr>
        <p:txBody>
          <a:bodyPr wrap="square">
            <a:spAutoFit/>
          </a:bodyPr>
          <a:lstStyle/>
          <a:p>
            <a:r>
              <a:rPr lang="zh-CN" altLang="zh-CN" sz="2400" b="1" dirty="0" smtClean="0">
                <a:latin typeface="+mn-ea"/>
                <a:ea typeface="+mn-ea"/>
              </a:rPr>
              <a:t>移动和无线通信技术正在给网络生活带来无穷便利。人们可以通过便携电脑和</a:t>
            </a:r>
            <a:r>
              <a:rPr lang="en-US" altLang="zh-CN" sz="2400" b="1" dirty="0" smtClean="0">
                <a:latin typeface="+mn-ea"/>
                <a:ea typeface="+mn-ea"/>
              </a:rPr>
              <a:t>PDA</a:t>
            </a:r>
            <a:r>
              <a:rPr lang="zh-CN" altLang="zh-CN" sz="2400" b="1" dirty="0" smtClean="0">
                <a:latin typeface="+mn-ea"/>
                <a:ea typeface="+mn-ea"/>
              </a:rPr>
              <a:t>进行移动办公，可以通过手机收发邮件甚至进行网上购物、网上炒股、网上理财。然而同时，移动设备和无线网络的安全性也是一个非常令人担忧的问题。移动安全策略需要解决管理和保护到处都可以获得的移动数据：它们是否被存储在移动设备上了、是否在有线或无线网络上传播或者被送回企业。</a:t>
            </a:r>
          </a:p>
          <a:p>
            <a:r>
              <a:rPr lang="zh-CN" altLang="zh-CN" sz="2400" b="1" dirty="0" smtClean="0">
                <a:latin typeface="+mn-ea"/>
                <a:ea typeface="+mn-ea"/>
              </a:rPr>
              <a:t>制定</a:t>
            </a:r>
            <a:r>
              <a:rPr lang="zh-CN" altLang="zh-CN" sz="2400" b="1" dirty="0">
                <a:latin typeface="+mn-ea"/>
                <a:ea typeface="+mn-ea"/>
              </a:rPr>
              <a:t>合适的移动安全策略时，应该考虑以下两个问题：</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）保护丢失的设备上的数据。</a:t>
            </a: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）对数据传送加密。</a:t>
            </a:r>
          </a:p>
          <a:p>
            <a:endParaRPr lang="zh-CN" altLang="zh-CN" sz="2400" b="1" dirty="0">
              <a:latin typeface="+mn-ea"/>
              <a:ea typeface="+mn-ea"/>
            </a:endParaRPr>
          </a:p>
        </p:txBody>
      </p:sp>
    </p:spTree>
    <p:extLst>
      <p:ext uri="{BB962C8B-B14F-4D97-AF65-F5344CB8AC3E}">
        <p14:creationId xmlns:p14="http://schemas.microsoft.com/office/powerpoint/2010/main" val="42567170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4.10.1 </a:t>
            </a:r>
            <a:r>
              <a:rPr lang="zh-CN" altLang="zh-CN" sz="2800" b="1" dirty="0" smtClean="0"/>
              <a:t>安防</a:t>
            </a:r>
            <a:r>
              <a:rPr lang="zh-CN" altLang="zh-CN" sz="2800" b="1" dirty="0"/>
              <a:t>移动通信网络的</a:t>
            </a:r>
            <a:r>
              <a:rPr lang="zh-CN" altLang="zh-CN" sz="2800" b="1" dirty="0" smtClean="0"/>
              <a:t>发展</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8037" y="1340768"/>
            <a:ext cx="9178900" cy="6001643"/>
          </a:xfrm>
          <a:prstGeom prst="rect">
            <a:avLst/>
          </a:prstGeom>
        </p:spPr>
        <p:txBody>
          <a:bodyPr wrap="square">
            <a:spAutoFit/>
          </a:bodyPr>
          <a:lstStyle/>
          <a:p>
            <a:r>
              <a:rPr lang="zh-CN" altLang="zh-CN" sz="2400" b="1" dirty="0" smtClean="0">
                <a:latin typeface="+mn-ea"/>
                <a:ea typeface="+mn-ea"/>
              </a:rPr>
              <a:t>安防</a:t>
            </a:r>
            <a:r>
              <a:rPr lang="zh-CN" altLang="zh-CN" sz="2400" b="1" dirty="0">
                <a:latin typeface="+mn-ea"/>
                <a:ea typeface="+mn-ea"/>
              </a:rPr>
              <a:t>移动通信网络是无线电通信技术中的重要领域和组成部分。这项技术的开发和应用开始于上世纪</a:t>
            </a:r>
            <a:r>
              <a:rPr lang="en-US" altLang="zh-CN" sz="2400" b="1" dirty="0">
                <a:latin typeface="+mn-ea"/>
                <a:ea typeface="+mn-ea"/>
              </a:rPr>
              <a:t>20</a:t>
            </a:r>
            <a:r>
              <a:rPr lang="zh-CN" altLang="zh-CN" sz="2400" b="1" dirty="0">
                <a:latin typeface="+mn-ea"/>
                <a:ea typeface="+mn-ea"/>
              </a:rPr>
              <a:t>年代，当时主要应用在警察局总部与巡警巡逻车之间的车载移动通信服务并迅速在警察部门得到推广应用。</a:t>
            </a:r>
            <a:r>
              <a:rPr lang="en-US" altLang="zh-CN" sz="2400" b="1" dirty="0">
                <a:latin typeface="+mn-ea"/>
                <a:ea typeface="+mn-ea"/>
              </a:rPr>
              <a:t>1946</a:t>
            </a:r>
            <a:r>
              <a:rPr lang="zh-CN" altLang="zh-CN" sz="2400" b="1" dirty="0">
                <a:latin typeface="+mn-ea"/>
                <a:ea typeface="+mn-ea"/>
              </a:rPr>
              <a:t>年，美国</a:t>
            </a:r>
            <a:r>
              <a:rPr lang="en-US" altLang="zh-CN" sz="2400" b="1" dirty="0">
                <a:latin typeface="+mn-ea"/>
                <a:ea typeface="+mn-ea"/>
              </a:rPr>
              <a:t>AT&amp;T</a:t>
            </a:r>
            <a:r>
              <a:rPr lang="zh-CN" altLang="zh-CN" sz="2400" b="1" dirty="0">
                <a:latin typeface="+mn-ea"/>
                <a:ea typeface="+mn-ea"/>
              </a:rPr>
              <a:t>公司开发设计出可以连接移动用户和固定电话用户的无线电话技术。通过这项技术，</a:t>
            </a:r>
            <a:r>
              <a:rPr lang="en-US" altLang="zh-CN" sz="2400" b="1" dirty="0">
                <a:latin typeface="+mn-ea"/>
                <a:ea typeface="+mn-ea"/>
              </a:rPr>
              <a:t>AT&amp;T</a:t>
            </a:r>
            <a:r>
              <a:rPr lang="zh-CN" altLang="zh-CN" sz="2400" b="1" dirty="0">
                <a:latin typeface="+mn-ea"/>
                <a:ea typeface="+mn-ea"/>
              </a:rPr>
              <a:t>公司进一步开发了一套称为安防移动电话服务</a:t>
            </a:r>
            <a:r>
              <a:rPr lang="en-US" altLang="zh-CN" sz="2400" b="1" dirty="0">
                <a:latin typeface="+mn-ea"/>
                <a:ea typeface="+mn-ea"/>
              </a:rPr>
              <a:t>(MTS</a:t>
            </a:r>
            <a:r>
              <a:rPr lang="zh-CN" altLang="zh-CN" sz="2400" b="1" dirty="0">
                <a:latin typeface="+mn-ea"/>
                <a:ea typeface="+mn-ea"/>
              </a:rPr>
              <a:t>：</a:t>
            </a:r>
            <a:r>
              <a:rPr lang="en-US" altLang="zh-CN" sz="2400" b="1" dirty="0">
                <a:latin typeface="+mn-ea"/>
                <a:ea typeface="+mn-ea"/>
              </a:rPr>
              <a:t>Mobile Telephone service)</a:t>
            </a:r>
            <a:r>
              <a:rPr lang="zh-CN" altLang="zh-CN" sz="2400" b="1" dirty="0">
                <a:latin typeface="+mn-ea"/>
                <a:ea typeface="+mn-ea"/>
              </a:rPr>
              <a:t>的安防移动通信系统，它的改进型</a:t>
            </a:r>
            <a:r>
              <a:rPr lang="en-US" altLang="zh-CN" sz="2400" b="1" dirty="0">
                <a:latin typeface="+mn-ea"/>
                <a:ea typeface="+mn-ea"/>
              </a:rPr>
              <a:t>IMTS(Improved  Mobile Telephone service)</a:t>
            </a:r>
            <a:r>
              <a:rPr lang="zh-CN" altLang="zh-CN" sz="2400" b="1" dirty="0">
                <a:latin typeface="+mn-ea"/>
                <a:ea typeface="+mn-ea"/>
              </a:rPr>
              <a:t>系统在</a:t>
            </a:r>
            <a:r>
              <a:rPr lang="en-US" altLang="zh-CN" sz="2400" b="1" dirty="0">
                <a:latin typeface="+mn-ea"/>
                <a:ea typeface="+mn-ea"/>
              </a:rPr>
              <a:t>1969</a:t>
            </a:r>
            <a:r>
              <a:rPr lang="zh-CN" altLang="zh-CN" sz="2400" b="1" dirty="0">
                <a:latin typeface="+mn-ea"/>
                <a:ea typeface="+mn-ea"/>
              </a:rPr>
              <a:t>年发展成当时唯一的遍布美国的移动通信网络。</a:t>
            </a:r>
            <a:r>
              <a:rPr lang="en-US" altLang="zh-CN" sz="2400" b="1" dirty="0">
                <a:latin typeface="+mn-ea"/>
                <a:ea typeface="+mn-ea"/>
              </a:rPr>
              <a:t>1968</a:t>
            </a:r>
            <a:r>
              <a:rPr lang="zh-CN" altLang="zh-CN" sz="2400" b="1" dirty="0">
                <a:latin typeface="+mn-ea"/>
                <a:ea typeface="+mn-ea"/>
              </a:rPr>
              <a:t>年，</a:t>
            </a:r>
            <a:r>
              <a:rPr lang="en-US" altLang="zh-CN" sz="2400" b="1" dirty="0">
                <a:latin typeface="+mn-ea"/>
                <a:ea typeface="+mn-ea"/>
              </a:rPr>
              <a:t>AT&amp;T</a:t>
            </a:r>
            <a:r>
              <a:rPr lang="zh-CN" altLang="zh-CN" sz="2400" b="1" dirty="0">
                <a:latin typeface="+mn-ea"/>
                <a:ea typeface="+mn-ea"/>
              </a:rPr>
              <a:t>公司的贝尔实验室发明了“蜂窝”技术，它能将安防移动通信网络的覆盖区域划分成很多类似蜂窝的小区，相隔较远的小区可以使用相同的无线电频率。蜂窝技术的应用极大地增加了安防移动通信网络的容量，并使小区的基站能采用低功率发射，避免高发射功率带来的干扰。蜂窝技术的发明是安防移动通信史上的一个光辉里程碑，它的广泛应用标志着安防移动通信进人了蜂窝移动通信。 </a:t>
            </a:r>
          </a:p>
          <a:p>
            <a:endParaRPr lang="zh-CN" altLang="zh-CN" sz="2400" b="1" dirty="0">
              <a:latin typeface="+mn-ea"/>
              <a:ea typeface="+mn-ea"/>
            </a:endParaRPr>
          </a:p>
        </p:txBody>
      </p:sp>
    </p:spTree>
    <p:extLst>
      <p:ext uri="{BB962C8B-B14F-4D97-AF65-F5344CB8AC3E}">
        <p14:creationId xmlns:p14="http://schemas.microsoft.com/office/powerpoint/2010/main" val="173985171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4.10.2</a:t>
            </a:r>
            <a:r>
              <a:rPr lang="zh-CN" altLang="zh-CN" sz="2800" b="1" dirty="0"/>
              <a:t>移动通信网络中的不</a:t>
            </a:r>
            <a:r>
              <a:rPr lang="zh-CN" altLang="zh-CN" sz="2800" b="1" dirty="0" smtClean="0"/>
              <a:t>安全因素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2308324"/>
          </a:xfrm>
          <a:prstGeom prst="rect">
            <a:avLst/>
          </a:prstGeom>
        </p:spPr>
        <p:txBody>
          <a:bodyPr wrap="square">
            <a:spAutoFit/>
          </a:bodyPr>
          <a:lstStyle/>
          <a:p>
            <a:r>
              <a:rPr lang="zh-CN" altLang="zh-CN" sz="2400" b="1" dirty="0" smtClean="0">
                <a:latin typeface="+mn-ea"/>
                <a:ea typeface="+mn-ea"/>
              </a:rPr>
              <a:t>无线电通信</a:t>
            </a:r>
            <a:r>
              <a:rPr lang="zh-CN" altLang="zh-CN" sz="2400" b="1" dirty="0">
                <a:latin typeface="+mn-ea"/>
                <a:ea typeface="+mn-ea"/>
              </a:rPr>
              <a:t>网络中存在着各种不安全因素，如无线窃听、身份假冒、篡改数据和服务后抵赖等等。安防移动通信网络作为无线电通信网络的一种类型，同样存在着这些不安全因素。由于安防移动通信网络的特殊性，它还存在着其他类型的不安全因素。下面将从移动通信网络的接口、网络端和移动端三个部分其不安全因素以及在安防移动通信网络中的具体表现形式及其危害。 </a:t>
            </a:r>
          </a:p>
        </p:txBody>
      </p:sp>
    </p:spTree>
    <p:extLst>
      <p:ext uri="{BB962C8B-B14F-4D97-AF65-F5344CB8AC3E}">
        <p14:creationId xmlns:p14="http://schemas.microsoft.com/office/powerpoint/2010/main" val="171004503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4.10.2</a:t>
            </a:r>
            <a:r>
              <a:rPr lang="zh-CN" altLang="zh-CN" sz="2800" b="1" dirty="0"/>
              <a:t>移动通信网络中的不</a:t>
            </a:r>
            <a:r>
              <a:rPr lang="zh-CN" altLang="zh-CN" sz="2800" b="1" dirty="0" smtClean="0"/>
              <a:t>安全因素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4893647"/>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a:t>
            </a:r>
            <a:r>
              <a:rPr lang="zh-CN" altLang="zh-CN" sz="2400" b="1" dirty="0">
                <a:latin typeface="+mn-ea"/>
                <a:ea typeface="+mn-ea"/>
              </a:rPr>
              <a:t>无线接口中的不安全因素 </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）非授权访问数据类攻击 </a:t>
            </a:r>
          </a:p>
          <a:p>
            <a:r>
              <a:rPr lang="zh-CN" altLang="zh-CN" sz="2400" b="1" dirty="0">
                <a:latin typeface="+mn-ea"/>
                <a:ea typeface="+mn-ea"/>
              </a:rPr>
              <a:t>　　非授权访问数据类攻击的主要目的在于获取无线接口中传输的用户数据或信令数据。其有以下几种： </a:t>
            </a:r>
          </a:p>
          <a:p>
            <a:pPr lvl="0"/>
            <a:r>
              <a:rPr lang="zh-CN" altLang="zh-CN" sz="2400" b="1" dirty="0">
                <a:latin typeface="+mn-ea"/>
                <a:ea typeface="+mn-ea"/>
              </a:rPr>
              <a:t>窃听用户数据——获取用户信息；</a:t>
            </a:r>
          </a:p>
          <a:p>
            <a:pPr lvl="0"/>
            <a:r>
              <a:rPr lang="zh-CN" altLang="zh-CN" sz="2400" b="1" dirty="0">
                <a:latin typeface="+mn-ea"/>
                <a:ea typeface="+mn-ea"/>
              </a:rPr>
              <a:t>窃听信令数据——获取网络管理信息和其他有利于主动攻击的信息； </a:t>
            </a:r>
          </a:p>
          <a:p>
            <a:pPr lvl="0"/>
            <a:r>
              <a:rPr lang="zh-CN" altLang="zh-CN" sz="2400" b="1" dirty="0">
                <a:latin typeface="+mn-ea"/>
                <a:ea typeface="+mn-ea"/>
              </a:rPr>
              <a:t>无线跟踪——获取移动用户的身份和位置信息，实现无线跟踪； </a:t>
            </a:r>
          </a:p>
          <a:p>
            <a:pPr lvl="0"/>
            <a:r>
              <a:rPr lang="zh-CN" altLang="zh-CN" sz="2400" b="1" dirty="0">
                <a:latin typeface="+mn-ea"/>
                <a:ea typeface="+mn-ea"/>
              </a:rPr>
              <a:t>被动传输流分析——猜测用户通信内容和目的； </a:t>
            </a:r>
          </a:p>
          <a:p>
            <a:pPr lvl="0"/>
            <a:r>
              <a:rPr lang="zh-CN" altLang="zh-CN" sz="2400" b="1" dirty="0">
                <a:latin typeface="+mn-ea"/>
                <a:ea typeface="+mn-ea"/>
              </a:rPr>
              <a:t>主动传输流分析——获取访问信息。 </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）非授权访问网络服务类攻击 </a:t>
            </a:r>
          </a:p>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）威胁数据完整性类攻击 </a:t>
            </a:r>
          </a:p>
          <a:p>
            <a:r>
              <a:rPr lang="zh-CN" altLang="zh-CN" sz="2400" b="1" dirty="0">
                <a:latin typeface="+mn-ea"/>
                <a:ea typeface="+mn-ea"/>
              </a:rPr>
              <a:t>　　</a:t>
            </a:r>
          </a:p>
        </p:txBody>
      </p:sp>
    </p:spTree>
    <p:extLst>
      <p:ext uri="{BB962C8B-B14F-4D97-AF65-F5344CB8AC3E}">
        <p14:creationId xmlns:p14="http://schemas.microsoft.com/office/powerpoint/2010/main" val="113893462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3</a:t>
            </a:r>
            <a:r>
              <a:rPr lang="en-US" altLang="zh-CN" sz="2800" b="1" dirty="0"/>
              <a:t>.</a:t>
            </a:r>
            <a:r>
              <a:rPr lang="zh-CN" altLang="zh-CN" sz="2800" b="1" dirty="0"/>
              <a:t>网络</a:t>
            </a:r>
            <a:r>
              <a:rPr lang="en-US" altLang="zh-CN" sz="2800" b="1" dirty="0"/>
              <a:t> </a:t>
            </a:r>
            <a:r>
              <a:rPr lang="zh-CN" altLang="zh-CN" sz="2800" b="1" dirty="0"/>
              <a:t>端的不安全因素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43322" y="1568686"/>
            <a:ext cx="9000678" cy="4154984"/>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）非授权访问数据类攻击 </a:t>
            </a:r>
          </a:p>
          <a:p>
            <a:r>
              <a:rPr lang="zh-CN" altLang="zh-CN" sz="2400" b="1" dirty="0">
                <a:latin typeface="+mn-ea"/>
                <a:ea typeface="+mn-ea"/>
              </a:rPr>
              <a:t>　　非授权访问数据类攻击的主要目的在于获取网络端单元之间传输的用户数据和信令数据，具体方法如下： </a:t>
            </a:r>
          </a:p>
          <a:p>
            <a:pPr marL="342900" lvl="0" indent="-342900">
              <a:buFont typeface="Arial" panose="020B0604020202020204" pitchFamily="34" charset="0"/>
              <a:buChar char="•"/>
            </a:pPr>
            <a:r>
              <a:rPr lang="zh-CN" altLang="zh-CN" sz="2400" b="1" dirty="0">
                <a:latin typeface="+mn-ea"/>
                <a:ea typeface="+mn-ea"/>
              </a:rPr>
              <a:t>窃听用户数据——获取用户通信内容； </a:t>
            </a:r>
          </a:p>
          <a:p>
            <a:pPr marL="342900" lvl="0" indent="-342900">
              <a:buFont typeface="Arial" panose="020B0604020202020204" pitchFamily="34" charset="0"/>
              <a:buChar char="•"/>
            </a:pPr>
            <a:r>
              <a:rPr lang="zh-CN" altLang="zh-CN" sz="2400" b="1" dirty="0">
                <a:latin typeface="+mn-ea"/>
                <a:ea typeface="+mn-ea"/>
              </a:rPr>
              <a:t>窃听信令数据——获取安全管理数据和其他有利于主动攻击的信息； </a:t>
            </a:r>
          </a:p>
          <a:p>
            <a:pPr marL="342900" lvl="0" indent="-342900">
              <a:buFont typeface="Arial" panose="020B0604020202020204" pitchFamily="34" charset="0"/>
              <a:buChar char="•"/>
            </a:pPr>
            <a:r>
              <a:rPr lang="zh-CN" altLang="zh-CN" sz="2400" b="1" dirty="0">
                <a:latin typeface="+mn-ea"/>
                <a:ea typeface="+mn-ea"/>
              </a:rPr>
              <a:t>假冒通信接收方——获取用户数据、信令数据和其他有利于主动攻击的信息； </a:t>
            </a:r>
          </a:p>
          <a:p>
            <a:pPr marL="342900" lvl="0" indent="-342900">
              <a:buFont typeface="Arial" panose="020B0604020202020204" pitchFamily="34" charset="0"/>
              <a:buChar char="•"/>
            </a:pPr>
            <a:r>
              <a:rPr lang="zh-CN" altLang="zh-CN" sz="2400" b="1" dirty="0">
                <a:latin typeface="+mn-ea"/>
                <a:ea typeface="+mn-ea"/>
              </a:rPr>
              <a:t>被动传输流分析——获取访问信息； </a:t>
            </a:r>
          </a:p>
          <a:p>
            <a:pPr marL="342900" lvl="0" indent="-342900">
              <a:buFont typeface="Arial" panose="020B0604020202020204" pitchFamily="34" charset="0"/>
              <a:buChar char="•"/>
            </a:pPr>
            <a:r>
              <a:rPr lang="zh-CN" altLang="zh-CN" sz="2400" b="1" dirty="0">
                <a:latin typeface="+mn-ea"/>
                <a:ea typeface="+mn-ea"/>
              </a:rPr>
              <a:t>非法访问系统存储的数据——获取系统中存储的数据，如合法用户的认证参数等。 </a:t>
            </a:r>
          </a:p>
        </p:txBody>
      </p:sp>
    </p:spTree>
    <p:extLst>
      <p:ext uri="{BB962C8B-B14F-4D97-AF65-F5344CB8AC3E}">
        <p14:creationId xmlns:p14="http://schemas.microsoft.com/office/powerpoint/2010/main" val="195251172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3</a:t>
            </a:r>
            <a:r>
              <a:rPr lang="en-US" altLang="zh-CN" sz="2800" b="1" dirty="0"/>
              <a:t>.</a:t>
            </a:r>
            <a:r>
              <a:rPr lang="zh-CN" altLang="zh-CN" sz="2800" b="1" dirty="0"/>
              <a:t>网络</a:t>
            </a:r>
            <a:r>
              <a:rPr lang="en-US" altLang="zh-CN" sz="2800" b="1" dirty="0"/>
              <a:t> </a:t>
            </a:r>
            <a:r>
              <a:rPr lang="zh-CN" altLang="zh-CN" sz="2800" b="1" dirty="0"/>
              <a:t>端的不安全因素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43322" y="1568686"/>
            <a:ext cx="9000678" cy="3416320"/>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）非授权访问网络服务类攻击 </a:t>
            </a:r>
          </a:p>
          <a:p>
            <a:r>
              <a:rPr lang="zh-CN" altLang="zh-CN" sz="2400" b="1" dirty="0">
                <a:latin typeface="+mn-ea"/>
                <a:ea typeface="+mn-ea"/>
              </a:rPr>
              <a:t>　　非授权访问网络服务类攻击的主要目的是访问网络并逃避付款，具体的表现形式如下： </a:t>
            </a:r>
          </a:p>
          <a:p>
            <a:pPr marL="342900" lvl="0" indent="-342900">
              <a:buFont typeface="Arial" panose="020B0604020202020204" pitchFamily="34" charset="0"/>
              <a:buChar char="•"/>
            </a:pPr>
            <a:r>
              <a:rPr lang="zh-CN" altLang="zh-CN" sz="2400" b="1" dirty="0">
                <a:latin typeface="+mn-ea"/>
                <a:ea typeface="+mn-ea"/>
              </a:rPr>
              <a:t>假冒合法用户——获取访问网络服务的授权； </a:t>
            </a:r>
          </a:p>
          <a:p>
            <a:pPr marL="342900" lvl="0" indent="-342900">
              <a:buFont typeface="Arial" panose="020B0604020202020204" pitchFamily="34" charset="0"/>
              <a:buChar char="•"/>
            </a:pPr>
            <a:r>
              <a:rPr lang="zh-CN" altLang="zh-CN" sz="2400" b="1" dirty="0">
                <a:latin typeface="+mn-ea"/>
                <a:ea typeface="+mn-ea"/>
              </a:rPr>
              <a:t>假冒服务网络——访问网络服务； </a:t>
            </a:r>
          </a:p>
          <a:p>
            <a:pPr marL="342900" lvl="0" indent="-342900">
              <a:buFont typeface="Arial" panose="020B0604020202020204" pitchFamily="34" charset="0"/>
              <a:buChar char="•"/>
            </a:pPr>
            <a:r>
              <a:rPr lang="zh-CN" altLang="zh-CN" sz="2400" b="1" dirty="0">
                <a:latin typeface="+mn-ea"/>
                <a:ea typeface="+mn-ea"/>
              </a:rPr>
              <a:t>假冒归属网络——获取可以假冒合法用户身份的认证参数； </a:t>
            </a:r>
          </a:p>
          <a:p>
            <a:pPr marL="342900" lvl="0" indent="-342900">
              <a:buFont typeface="Arial" panose="020B0604020202020204" pitchFamily="34" charset="0"/>
              <a:buChar char="•"/>
            </a:pPr>
            <a:r>
              <a:rPr lang="zh-CN" altLang="zh-CN" sz="2400" b="1" dirty="0">
                <a:latin typeface="+mn-ea"/>
                <a:ea typeface="+mn-ea"/>
              </a:rPr>
              <a:t>滥用用户职权——不付费而享受网络服务； </a:t>
            </a:r>
          </a:p>
          <a:p>
            <a:pPr marL="342900" lvl="0" indent="-342900">
              <a:buFont typeface="Arial" panose="020B0604020202020204" pitchFamily="34" charset="0"/>
              <a:buChar char="•"/>
            </a:pPr>
            <a:r>
              <a:rPr lang="zh-CN" altLang="zh-CN" sz="2400" b="1" dirty="0">
                <a:latin typeface="+mn-ea"/>
                <a:ea typeface="+mn-ea"/>
              </a:rPr>
              <a:t>滥用网络服务职权——获取非法盈利。 </a:t>
            </a:r>
          </a:p>
          <a:p>
            <a:endParaRPr lang="zh-CN" altLang="zh-CN" sz="2400" b="1" dirty="0">
              <a:latin typeface="+mn-ea"/>
              <a:ea typeface="+mn-ea"/>
            </a:endParaRPr>
          </a:p>
        </p:txBody>
      </p:sp>
    </p:spTree>
    <p:extLst>
      <p:ext uri="{BB962C8B-B14F-4D97-AF65-F5344CB8AC3E}">
        <p14:creationId xmlns:p14="http://schemas.microsoft.com/office/powerpoint/2010/main" val="153178112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3</a:t>
            </a:r>
            <a:r>
              <a:rPr lang="en-US" altLang="zh-CN" sz="2800" b="1" dirty="0"/>
              <a:t>.</a:t>
            </a:r>
            <a:r>
              <a:rPr lang="zh-CN" altLang="zh-CN" sz="2800" b="1" dirty="0"/>
              <a:t>网络</a:t>
            </a:r>
            <a:r>
              <a:rPr lang="en-US" altLang="zh-CN" sz="2800" b="1" dirty="0"/>
              <a:t> </a:t>
            </a:r>
            <a:r>
              <a:rPr lang="zh-CN" altLang="zh-CN" sz="2800" b="1" dirty="0"/>
              <a:t>端的不安全因素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43322" y="1568686"/>
            <a:ext cx="9000678" cy="4154984"/>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）威胁数据完整性类攻击 </a:t>
            </a:r>
          </a:p>
          <a:p>
            <a:r>
              <a:rPr lang="zh-CN" altLang="zh-CN" sz="2400" b="1" dirty="0">
                <a:latin typeface="+mn-ea"/>
                <a:ea typeface="+mn-ea"/>
              </a:rPr>
              <a:t>　　安防移动通信网络端的威胁数据完整性类攻击不仅包括无线接口中的那些威胁数据完整性类攻击</a:t>
            </a:r>
            <a:r>
              <a:rPr lang="en-US" altLang="zh-CN" sz="2400" b="1" dirty="0">
                <a:latin typeface="+mn-ea"/>
                <a:ea typeface="+mn-ea"/>
              </a:rPr>
              <a:t>(</a:t>
            </a:r>
            <a:r>
              <a:rPr lang="zh-CN" altLang="zh-CN" sz="2400" b="1" dirty="0">
                <a:latin typeface="+mn-ea"/>
                <a:ea typeface="+mn-ea"/>
              </a:rPr>
              <a:t>因为</a:t>
            </a:r>
            <a:r>
              <a:rPr lang="en-US" altLang="zh-CN" sz="2400" b="1" dirty="0">
                <a:latin typeface="+mn-ea"/>
                <a:ea typeface="+mn-ea"/>
              </a:rPr>
              <a:t>BSS</a:t>
            </a:r>
            <a:r>
              <a:rPr lang="zh-CN" altLang="zh-CN" sz="2400" b="1" dirty="0">
                <a:latin typeface="+mn-ea"/>
                <a:ea typeface="+mn-ea"/>
              </a:rPr>
              <a:t>与</a:t>
            </a:r>
            <a:r>
              <a:rPr lang="en-US" altLang="zh-CN" sz="2400" b="1" dirty="0">
                <a:latin typeface="+mn-ea"/>
                <a:ea typeface="+mn-ea"/>
              </a:rPr>
              <a:t>MSC</a:t>
            </a:r>
            <a:r>
              <a:rPr lang="zh-CN" altLang="zh-CN" sz="2400" b="1" dirty="0">
                <a:latin typeface="+mn-ea"/>
                <a:ea typeface="+mn-ea"/>
              </a:rPr>
              <a:t>之间的通信接口也可能是无线接口</a:t>
            </a:r>
            <a:r>
              <a:rPr lang="en-US" altLang="zh-CN" sz="2400" b="1" dirty="0">
                <a:latin typeface="+mn-ea"/>
                <a:ea typeface="+mn-ea"/>
              </a:rPr>
              <a:t>)</a:t>
            </a:r>
            <a:r>
              <a:rPr lang="zh-CN" altLang="zh-CN" sz="2400" b="1" dirty="0">
                <a:latin typeface="+mn-ea"/>
                <a:ea typeface="+mn-ea"/>
              </a:rPr>
              <a:t>，而且还包括有线通信网络，具体表现如下： </a:t>
            </a:r>
          </a:p>
          <a:p>
            <a:pPr marL="342900" lvl="0" indent="-342900">
              <a:buFont typeface="Arial" panose="020B0604020202020204" pitchFamily="34" charset="0"/>
              <a:buChar char="•"/>
            </a:pPr>
            <a:r>
              <a:rPr lang="zh-CN" altLang="zh-CN" sz="2400" b="1" dirty="0">
                <a:latin typeface="+mn-ea"/>
                <a:ea typeface="+mn-ea"/>
              </a:rPr>
              <a:t>操纵用户数据流——获取网络服务访问权或有意干扰通信； </a:t>
            </a:r>
          </a:p>
          <a:p>
            <a:pPr marL="342900" lvl="0" indent="-342900">
              <a:buFont typeface="Arial" panose="020B0604020202020204" pitchFamily="34" charset="0"/>
              <a:buChar char="•"/>
            </a:pPr>
            <a:r>
              <a:rPr lang="zh-CN" altLang="zh-CN" sz="2400" b="1" dirty="0">
                <a:latin typeface="+mn-ea"/>
                <a:ea typeface="+mn-ea"/>
              </a:rPr>
              <a:t>操纵信令数据流——获取网络服务访问权或有意干扰通信； </a:t>
            </a:r>
          </a:p>
          <a:p>
            <a:pPr marL="342900" lvl="0" indent="-342900">
              <a:buFont typeface="Arial" panose="020B0604020202020204" pitchFamily="34" charset="0"/>
              <a:buChar char="•"/>
            </a:pPr>
            <a:r>
              <a:rPr lang="zh-CN" altLang="zh-CN" sz="2400" b="1" dirty="0">
                <a:latin typeface="+mn-ea"/>
                <a:ea typeface="+mn-ea"/>
              </a:rPr>
              <a:t>假冒通信参与者——获取网络服务访问权或有意干扰通信； </a:t>
            </a:r>
          </a:p>
          <a:p>
            <a:pPr marL="342900" lvl="0" indent="-342900">
              <a:buFont typeface="Arial" panose="020B0604020202020204" pitchFamily="34" charset="0"/>
              <a:buChar char="•"/>
            </a:pPr>
            <a:r>
              <a:rPr lang="zh-CN" altLang="zh-CN" sz="2400" b="1" dirty="0">
                <a:latin typeface="+mn-ea"/>
                <a:ea typeface="+mn-ea"/>
              </a:rPr>
              <a:t>操纵可下载应用——干扰移动终端的正常工作； </a:t>
            </a:r>
          </a:p>
          <a:p>
            <a:pPr marL="342900" lvl="0" indent="-342900">
              <a:buFont typeface="Arial" panose="020B0604020202020204" pitchFamily="34" charset="0"/>
              <a:buChar char="•"/>
            </a:pPr>
            <a:r>
              <a:rPr lang="zh-CN" altLang="zh-CN" sz="2400" b="1" dirty="0">
                <a:latin typeface="+mn-ea"/>
                <a:ea typeface="+mn-ea"/>
              </a:rPr>
              <a:t>操纵移动终端——干扰移动终端的正常工作； </a:t>
            </a:r>
          </a:p>
          <a:p>
            <a:pPr marL="342900" lvl="0" indent="-342900">
              <a:buFont typeface="Arial" panose="020B0604020202020204" pitchFamily="34" charset="0"/>
              <a:buChar char="•"/>
            </a:pPr>
            <a:r>
              <a:rPr lang="zh-CN" altLang="zh-CN" sz="2400" b="1" dirty="0">
                <a:latin typeface="+mn-ea"/>
                <a:ea typeface="+mn-ea"/>
              </a:rPr>
              <a:t>操纵网络单元中存储的数据——获取网络服务访问权或有意干扰通信。 </a:t>
            </a:r>
          </a:p>
        </p:txBody>
      </p:sp>
    </p:spTree>
    <p:extLst>
      <p:ext uri="{BB962C8B-B14F-4D97-AF65-F5344CB8AC3E}">
        <p14:creationId xmlns:p14="http://schemas.microsoft.com/office/powerpoint/2010/main" val="23948769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4.10.3 </a:t>
            </a:r>
            <a:r>
              <a:rPr lang="zh-CN" altLang="zh-CN" sz="2800" b="1" dirty="0"/>
              <a:t>服务后抵赖类攻击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8822084" cy="1938992"/>
          </a:xfrm>
          <a:prstGeom prst="rect">
            <a:avLst/>
          </a:prstGeom>
        </p:spPr>
        <p:txBody>
          <a:bodyPr wrap="square">
            <a:spAutoFit/>
          </a:bodyPr>
          <a:lstStyle/>
          <a:p>
            <a:r>
              <a:rPr lang="zh-CN" altLang="zh-CN" sz="2400" b="1" dirty="0">
                <a:latin typeface="+mn-ea"/>
                <a:ea typeface="+mn-ea"/>
              </a:rPr>
              <a:t>　服务后抵赖类攻击是在通信后否认曾经发生过此次通信，从而逃避付费或逃避责任，具体表现如下： </a:t>
            </a:r>
          </a:p>
          <a:p>
            <a:pPr lvl="0"/>
            <a:r>
              <a:rPr lang="zh-CN" altLang="zh-CN" sz="2400" b="1" dirty="0">
                <a:latin typeface="+mn-ea"/>
                <a:ea typeface="+mn-ea"/>
              </a:rPr>
              <a:t>付费抵赖——拒绝付费； </a:t>
            </a:r>
          </a:p>
          <a:p>
            <a:pPr lvl="0"/>
            <a:r>
              <a:rPr lang="zh-CN" altLang="zh-CN" sz="2400" b="1" dirty="0">
                <a:latin typeface="+mn-ea"/>
                <a:ea typeface="+mn-ea"/>
              </a:rPr>
              <a:t>发送方否认——不愿意为发送的消息服务承担付费责任； </a:t>
            </a:r>
          </a:p>
          <a:p>
            <a:pPr lvl="0"/>
            <a:r>
              <a:rPr lang="zh-CN" altLang="zh-CN" sz="2400" b="1" dirty="0">
                <a:latin typeface="+mn-ea"/>
                <a:ea typeface="+mn-ea"/>
              </a:rPr>
              <a:t>接收方抵赖——不愿意为接收的消息服务承担付费责任。 </a:t>
            </a:r>
          </a:p>
        </p:txBody>
      </p:sp>
    </p:spTree>
    <p:extLst>
      <p:ext uri="{BB962C8B-B14F-4D97-AF65-F5344CB8AC3E}">
        <p14:creationId xmlns:p14="http://schemas.microsoft.com/office/powerpoint/2010/main" val="5578228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4.10.4 </a:t>
            </a:r>
            <a:r>
              <a:rPr lang="zh-CN" altLang="zh-CN" sz="2800" b="1" dirty="0"/>
              <a:t>移动端的不安全因素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8822084" cy="5262979"/>
          </a:xfrm>
          <a:prstGeom prst="rect">
            <a:avLst/>
          </a:prstGeom>
        </p:spPr>
        <p:txBody>
          <a:bodyPr wrap="square">
            <a:spAutoFit/>
          </a:bodyPr>
          <a:lstStyle/>
          <a:p>
            <a:r>
              <a:rPr lang="zh-CN" altLang="zh-CN" sz="2400" b="1" dirty="0">
                <a:latin typeface="+mn-ea"/>
                <a:ea typeface="+mn-ea"/>
              </a:rPr>
              <a:t>　　安防移动通信网络的移动端是由移动站组成的。移动站不仅是移动用户访问移动通信网的通信工具，它还保存着移动用户的个人信息，如移动设备国际身份号、移动用户国际身份号、移动用户身份认证密钥等。移动设备国际身份号</a:t>
            </a:r>
            <a:r>
              <a:rPr lang="en-US" altLang="zh-CN" sz="2400" b="1" dirty="0">
                <a:latin typeface="+mn-ea"/>
                <a:ea typeface="+mn-ea"/>
              </a:rPr>
              <a:t>IMEI</a:t>
            </a:r>
            <a:r>
              <a:rPr lang="zh-CN" altLang="zh-CN" sz="2400" b="1" dirty="0">
                <a:latin typeface="+mn-ea"/>
                <a:ea typeface="+mn-ea"/>
              </a:rPr>
              <a:t>是代表一个唯一地移动电话，而移动用户国际身份号和移动用户身份认证密钥也对应一个唯一的合法用户。由于移动电话在日常生活中容易丢失或被盗窃，由此给移动电话带来了如下的一些不安全因素： </a:t>
            </a:r>
          </a:p>
          <a:p>
            <a:r>
              <a:rPr lang="en-US" altLang="zh-CN" sz="2400" b="1" dirty="0">
                <a:latin typeface="+mn-ea"/>
                <a:ea typeface="+mn-ea"/>
              </a:rPr>
              <a:t>(1)</a:t>
            </a:r>
            <a:r>
              <a:rPr lang="zh-CN" altLang="zh-CN" sz="2400" b="1" dirty="0">
                <a:latin typeface="+mn-ea"/>
                <a:ea typeface="+mn-ea"/>
              </a:rPr>
              <a:t>使用盗窃或捡来的移动电话访问网络服务，不用付费，给丢失移动电话的用户带来了上的损失； </a:t>
            </a:r>
          </a:p>
          <a:p>
            <a:r>
              <a:rPr lang="en-US" altLang="zh-CN" sz="2400" b="1" dirty="0">
                <a:latin typeface="+mn-ea"/>
                <a:ea typeface="+mn-ea"/>
              </a:rPr>
              <a:t>(2)</a:t>
            </a:r>
            <a:r>
              <a:rPr lang="zh-CN" altLang="zh-CN" sz="2400" b="1" dirty="0">
                <a:latin typeface="+mn-ea"/>
                <a:ea typeface="+mn-ea"/>
              </a:rPr>
              <a:t>不法分子若读出移动用户的国际身份号和移动用户身份认证密钥，那么就可以“克隆”许多移动电话，并从事移动电话的非法买卖，给移动电话用户和网络服务商带来了经济上的损失； </a:t>
            </a:r>
          </a:p>
          <a:p>
            <a:r>
              <a:rPr lang="en-US" altLang="zh-CN" sz="2400" b="1" dirty="0">
                <a:latin typeface="+mn-ea"/>
                <a:ea typeface="+mn-ea"/>
              </a:rPr>
              <a:t>(3)</a:t>
            </a:r>
            <a:r>
              <a:rPr lang="zh-CN" altLang="zh-CN" sz="2400" b="1" dirty="0">
                <a:latin typeface="+mn-ea"/>
                <a:ea typeface="+mn-ea"/>
              </a:rPr>
              <a:t>不法分子还会更改盗窃或捡来的移动电话的身份号，以此防止被登记在丢失移动电话的黑名单上等。 </a:t>
            </a:r>
          </a:p>
        </p:txBody>
      </p:sp>
    </p:spTree>
    <p:extLst>
      <p:ext uri="{BB962C8B-B14F-4D97-AF65-F5344CB8AC3E}">
        <p14:creationId xmlns:p14="http://schemas.microsoft.com/office/powerpoint/2010/main" val="10227785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4.10.5</a:t>
            </a:r>
            <a:r>
              <a:rPr lang="zh-CN" altLang="zh-CN" sz="2800" b="1" dirty="0"/>
              <a:t>攻击风险类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8822084" cy="4524315"/>
          </a:xfrm>
          <a:prstGeom prst="rect">
            <a:avLst/>
          </a:prstGeom>
        </p:spPr>
        <p:txBody>
          <a:bodyPr wrap="square">
            <a:spAutoFit/>
          </a:bodyPr>
          <a:lstStyle/>
          <a:p>
            <a:r>
              <a:rPr lang="zh-CN" altLang="zh-CN" sz="2400" b="1" dirty="0">
                <a:latin typeface="+mn-ea"/>
                <a:ea typeface="+mn-ea"/>
              </a:rPr>
              <a:t>　　安防移动通信网络中的威胁还有无线窃听、假冒攻击、完整性侵犯、业务否认和移动电话攻击等内容， </a:t>
            </a:r>
          </a:p>
          <a:p>
            <a:r>
              <a:rPr lang="zh-CN" altLang="zh-CN" sz="2400" b="1" dirty="0">
                <a:latin typeface="+mn-ea"/>
                <a:ea typeface="+mn-ea"/>
              </a:rPr>
              <a:t>具体描述如下： </a:t>
            </a:r>
          </a:p>
          <a:p>
            <a:r>
              <a:rPr lang="en-US" altLang="zh-CN" sz="2400" b="1" dirty="0">
                <a:latin typeface="+mn-ea"/>
                <a:ea typeface="+mn-ea"/>
              </a:rPr>
              <a:t>(1)</a:t>
            </a:r>
            <a:r>
              <a:rPr lang="zh-CN" altLang="zh-CN" sz="2400" b="1" dirty="0">
                <a:latin typeface="+mn-ea"/>
                <a:ea typeface="+mn-ea"/>
              </a:rPr>
              <a:t>无线窃听——窃听无线信道中传送的用户身份号、用户数据和信令信息； </a:t>
            </a:r>
          </a:p>
          <a:p>
            <a:r>
              <a:rPr lang="en-US" altLang="zh-CN" sz="2400" b="1" dirty="0">
                <a:latin typeface="+mn-ea"/>
                <a:ea typeface="+mn-ea"/>
              </a:rPr>
              <a:t>(2)</a:t>
            </a:r>
            <a:r>
              <a:rPr lang="zh-CN" altLang="zh-CN" sz="2400" b="1" dirty="0">
                <a:latin typeface="+mn-ea"/>
                <a:ea typeface="+mn-ea"/>
              </a:rPr>
              <a:t>假冒攻击——假冒移动用户欺骗网络端和假冒网络端欺骗移动用户； </a:t>
            </a:r>
          </a:p>
          <a:p>
            <a:r>
              <a:rPr lang="en-US" altLang="zh-CN" sz="2400" b="1" dirty="0">
                <a:latin typeface="+mn-ea"/>
                <a:ea typeface="+mn-ea"/>
              </a:rPr>
              <a:t>(3)</a:t>
            </a:r>
            <a:r>
              <a:rPr lang="zh-CN" altLang="zh-CN" sz="2400" b="1" dirty="0">
                <a:latin typeface="+mn-ea"/>
                <a:ea typeface="+mn-ea"/>
              </a:rPr>
              <a:t>完整性侵犯——更改无线通信控制信道中传送的信令信息； </a:t>
            </a:r>
          </a:p>
          <a:p>
            <a:r>
              <a:rPr lang="en-US" altLang="zh-CN" sz="2400" b="1" dirty="0">
                <a:latin typeface="+mn-ea"/>
                <a:ea typeface="+mn-ea"/>
              </a:rPr>
              <a:t>(4)</a:t>
            </a:r>
            <a:r>
              <a:rPr lang="zh-CN" altLang="zh-CN" sz="2400" b="1" dirty="0">
                <a:latin typeface="+mn-ea"/>
                <a:ea typeface="+mn-ea"/>
              </a:rPr>
              <a:t>业务否认——移动用户滥用授权、网络端服务提供商伪造账单； </a:t>
            </a:r>
          </a:p>
          <a:p>
            <a:r>
              <a:rPr lang="en-US" altLang="zh-CN" sz="2400" b="1" dirty="0">
                <a:latin typeface="+mn-ea"/>
                <a:ea typeface="+mn-ea"/>
              </a:rPr>
              <a:t>(5)</a:t>
            </a:r>
            <a:r>
              <a:rPr lang="zh-CN" altLang="zh-CN" sz="2400" b="1" dirty="0">
                <a:latin typeface="+mn-ea"/>
                <a:ea typeface="+mn-ea"/>
              </a:rPr>
              <a:t>移动电话攻击——偷窃移动电话、更改移动电话身份号和克隆移动电话。</a:t>
            </a:r>
          </a:p>
        </p:txBody>
      </p:sp>
    </p:spTree>
    <p:extLst>
      <p:ext uri="{BB962C8B-B14F-4D97-AF65-F5344CB8AC3E}">
        <p14:creationId xmlns:p14="http://schemas.microsoft.com/office/powerpoint/2010/main" val="1303398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5632311"/>
          </a:xfrm>
          <a:prstGeom prst="rect">
            <a:avLst/>
          </a:prstGeom>
        </p:spPr>
        <p:txBody>
          <a:bodyPr wrap="square">
            <a:spAutoFit/>
          </a:bodyPr>
          <a:lstStyle/>
          <a:p>
            <a:r>
              <a:rPr lang="zh-CN" altLang="zh-CN" sz="2400" b="1" dirty="0">
                <a:latin typeface="+mn-ea"/>
                <a:ea typeface="+mn-ea"/>
              </a:rPr>
              <a:t>4.2.3 </a:t>
            </a:r>
            <a:r>
              <a:rPr lang="en-US" altLang="zh-CN" sz="2400" b="1" dirty="0">
                <a:latin typeface="+mn-ea"/>
                <a:ea typeface="+mn-ea"/>
              </a:rPr>
              <a:t>SSL</a:t>
            </a:r>
            <a:r>
              <a:rPr lang="zh-CN" altLang="zh-CN" sz="2400" b="1" dirty="0">
                <a:latin typeface="+mn-ea"/>
                <a:ea typeface="+mn-ea"/>
              </a:rPr>
              <a:t>握手协议和记录协议</a:t>
            </a:r>
          </a:p>
          <a:p>
            <a:r>
              <a:rPr lang="en-US" altLang="zh-CN" sz="2400" b="1" dirty="0">
                <a:latin typeface="+mn-ea"/>
                <a:ea typeface="+mn-ea"/>
              </a:rPr>
              <a:t>SSL</a:t>
            </a:r>
            <a:r>
              <a:rPr lang="zh-CN" altLang="zh-CN" sz="2400" b="1" dirty="0">
                <a:latin typeface="+mn-ea"/>
                <a:ea typeface="+mn-ea"/>
              </a:rPr>
              <a:t>协议主要包含握手协议</a:t>
            </a:r>
            <a:r>
              <a:rPr lang="en-US" altLang="zh-CN" sz="2400" b="1" dirty="0">
                <a:latin typeface="+mn-ea"/>
                <a:ea typeface="+mn-ea"/>
              </a:rPr>
              <a:t>(Handshake Protocol)</a:t>
            </a:r>
            <a:r>
              <a:rPr lang="zh-CN" altLang="zh-CN" sz="2400" b="1" dirty="0">
                <a:latin typeface="+mn-ea"/>
                <a:ea typeface="+mn-ea"/>
              </a:rPr>
              <a:t>和记录协议</a:t>
            </a:r>
            <a:r>
              <a:rPr lang="en-US" altLang="zh-CN" sz="2400" b="1" dirty="0">
                <a:latin typeface="+mn-ea"/>
                <a:ea typeface="+mn-ea"/>
              </a:rPr>
              <a:t>(Record Protocol)</a:t>
            </a:r>
            <a:r>
              <a:rPr lang="zh-CN" altLang="zh-CN" sz="2400" b="1" dirty="0">
                <a:latin typeface="+mn-ea"/>
                <a:ea typeface="+mn-ea"/>
              </a:rPr>
              <a:t>，记录协议确定数据安全传输的模式，握手协议用于客户机和服务器建立起安全连接之前交换一系列的安全信息。</a:t>
            </a:r>
          </a:p>
          <a:p>
            <a:r>
              <a:rPr lang="en-US" altLang="zh-CN" sz="2400" b="1" dirty="0">
                <a:latin typeface="+mn-ea"/>
                <a:ea typeface="+mn-ea"/>
              </a:rPr>
              <a:t>1</a:t>
            </a:r>
            <a:r>
              <a:rPr lang="zh-CN" altLang="zh-CN" sz="2400" b="1" dirty="0">
                <a:latin typeface="+mn-ea"/>
                <a:ea typeface="+mn-ea"/>
              </a:rPr>
              <a:t>．</a:t>
            </a:r>
            <a:r>
              <a:rPr lang="en-US" altLang="zh-CN" sz="2400" b="1" dirty="0">
                <a:latin typeface="+mn-ea"/>
                <a:ea typeface="+mn-ea"/>
              </a:rPr>
              <a:t>SSL</a:t>
            </a:r>
            <a:r>
              <a:rPr lang="zh-CN" altLang="zh-CN" sz="2400" b="1" dirty="0">
                <a:latin typeface="+mn-ea"/>
                <a:ea typeface="+mn-ea"/>
              </a:rPr>
              <a:t>握手协议</a:t>
            </a:r>
          </a:p>
          <a:p>
            <a:r>
              <a:rPr lang="en-US" altLang="zh-CN" sz="2400" b="1" dirty="0">
                <a:latin typeface="+mn-ea"/>
                <a:ea typeface="+mn-ea"/>
              </a:rPr>
              <a:t>SSL</a:t>
            </a:r>
            <a:r>
              <a:rPr lang="zh-CN" altLang="zh-CN" sz="2400" b="1" dirty="0">
                <a:latin typeface="+mn-ea"/>
                <a:ea typeface="+mn-ea"/>
              </a:rPr>
              <a:t>握手协议被封装在记录协议中，该协议允许服务器与客户机在应用程序传输和接收数据之前互相认证、协商加密算法和密钥。在初次建立</a:t>
            </a:r>
            <a:r>
              <a:rPr lang="en-US" altLang="zh-CN" sz="2400" b="1" dirty="0">
                <a:latin typeface="+mn-ea"/>
                <a:ea typeface="+mn-ea"/>
              </a:rPr>
              <a:t>SSL</a:t>
            </a:r>
            <a:r>
              <a:rPr lang="zh-CN" altLang="zh-CN" sz="2400" b="1" dirty="0">
                <a:latin typeface="+mn-ea"/>
                <a:ea typeface="+mn-ea"/>
              </a:rPr>
              <a:t>连接时服务器与客户机交换一系列消息。这些消息交换能够实现如下操作：</a:t>
            </a:r>
          </a:p>
          <a:p>
            <a:r>
              <a:rPr lang="en-US" altLang="zh-CN" sz="2400" b="1" dirty="0">
                <a:latin typeface="+mn-ea"/>
                <a:ea typeface="+mn-ea"/>
              </a:rPr>
              <a:t>(1)</a:t>
            </a:r>
            <a:r>
              <a:rPr lang="zh-CN" altLang="zh-CN" sz="2400" b="1" dirty="0">
                <a:latin typeface="+mn-ea"/>
                <a:ea typeface="+mn-ea"/>
              </a:rPr>
              <a:t>客户机认证服务器。</a:t>
            </a:r>
          </a:p>
          <a:p>
            <a:r>
              <a:rPr lang="en-US" altLang="zh-CN" sz="2400" b="1" dirty="0">
                <a:latin typeface="+mn-ea"/>
                <a:ea typeface="+mn-ea"/>
              </a:rPr>
              <a:t>(2)</a:t>
            </a:r>
            <a:r>
              <a:rPr lang="zh-CN" altLang="zh-CN" sz="2400" b="1" dirty="0">
                <a:latin typeface="+mn-ea"/>
                <a:ea typeface="+mn-ea"/>
              </a:rPr>
              <a:t>允许客户机与服务器选择双方都支持的密码算法。</a:t>
            </a:r>
          </a:p>
          <a:p>
            <a:r>
              <a:rPr lang="en-US" altLang="zh-CN" sz="2400" b="1" dirty="0">
                <a:latin typeface="+mn-ea"/>
                <a:ea typeface="+mn-ea"/>
              </a:rPr>
              <a:t>(3)</a:t>
            </a:r>
            <a:r>
              <a:rPr lang="zh-CN" altLang="zh-CN" sz="2400" b="1" dirty="0">
                <a:latin typeface="+mn-ea"/>
                <a:ea typeface="+mn-ea"/>
              </a:rPr>
              <a:t>可选择的服务器认证客户。</a:t>
            </a:r>
          </a:p>
          <a:p>
            <a:r>
              <a:rPr lang="en-US" altLang="zh-CN" sz="2400" b="1" dirty="0">
                <a:latin typeface="+mn-ea"/>
                <a:ea typeface="+mn-ea"/>
              </a:rPr>
              <a:t>(4)</a:t>
            </a:r>
            <a:r>
              <a:rPr lang="zh-CN" altLang="zh-CN" sz="2400" b="1" dirty="0">
                <a:latin typeface="+mn-ea"/>
                <a:ea typeface="+mn-ea"/>
              </a:rPr>
              <a:t>使用公钥加密技术生成共享密钥。</a:t>
            </a:r>
          </a:p>
          <a:p>
            <a:r>
              <a:rPr lang="en-US" altLang="zh-CN" sz="2400" b="1" dirty="0">
                <a:latin typeface="+mn-ea"/>
                <a:ea typeface="+mn-ea"/>
              </a:rPr>
              <a:t>(5)</a:t>
            </a:r>
            <a:r>
              <a:rPr lang="zh-CN" altLang="zh-CN" sz="2400" b="1" dirty="0">
                <a:latin typeface="+mn-ea"/>
                <a:ea typeface="+mn-ea"/>
              </a:rPr>
              <a:t>建立加密</a:t>
            </a:r>
            <a:r>
              <a:rPr lang="en-US" altLang="zh-CN" sz="2400" b="1" dirty="0">
                <a:latin typeface="+mn-ea"/>
                <a:ea typeface="+mn-ea"/>
              </a:rPr>
              <a:t>SSL</a:t>
            </a:r>
            <a:r>
              <a:rPr lang="zh-CN" altLang="zh-CN" sz="2400" b="1" dirty="0">
                <a:latin typeface="+mn-ea"/>
                <a:ea typeface="+mn-ea"/>
              </a:rPr>
              <a:t>连接。</a:t>
            </a:r>
          </a:p>
        </p:txBody>
      </p:sp>
    </p:spTree>
    <p:extLst>
      <p:ext uri="{BB962C8B-B14F-4D97-AF65-F5344CB8AC3E}">
        <p14:creationId xmlns:p14="http://schemas.microsoft.com/office/powerpoint/2010/main" val="32349931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4.10.6</a:t>
            </a:r>
            <a:r>
              <a:rPr lang="zh-CN" altLang="zh-CN" sz="2800" b="1" dirty="0"/>
              <a:t>　安防移动通信中的安全技术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4524315"/>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a:t>
            </a:r>
            <a:r>
              <a:rPr lang="zh-CN" altLang="zh-CN" sz="2400" b="1" dirty="0">
                <a:latin typeface="+mn-ea"/>
                <a:ea typeface="+mn-ea"/>
              </a:rPr>
              <a:t>保密性安全技术服务 </a:t>
            </a:r>
          </a:p>
          <a:p>
            <a:r>
              <a:rPr lang="zh-CN" altLang="zh-CN" sz="2400" b="1" dirty="0">
                <a:latin typeface="+mn-ea"/>
                <a:ea typeface="+mn-ea"/>
              </a:rPr>
              <a:t>　　保密性安全技术服务可分为</a:t>
            </a:r>
            <a:r>
              <a:rPr lang="en-US" altLang="zh-CN" sz="2400" b="1" dirty="0">
                <a:latin typeface="+mn-ea"/>
                <a:ea typeface="+mn-ea"/>
              </a:rPr>
              <a:t>5</a:t>
            </a:r>
            <a:r>
              <a:rPr lang="zh-CN" altLang="zh-CN" sz="2400" b="1" dirty="0">
                <a:latin typeface="+mn-ea"/>
                <a:ea typeface="+mn-ea"/>
              </a:rPr>
              <a:t>类，其保密级别和目的如下： </a:t>
            </a:r>
          </a:p>
          <a:p>
            <a:r>
              <a:rPr lang="en-US" altLang="zh-CN" sz="2400" b="1" dirty="0">
                <a:latin typeface="+mn-ea"/>
                <a:ea typeface="+mn-ea"/>
              </a:rPr>
              <a:t>(1)</a:t>
            </a:r>
            <a:r>
              <a:rPr lang="zh-CN" altLang="zh-CN" sz="2400" b="1" dirty="0">
                <a:latin typeface="+mn-ea"/>
                <a:ea typeface="+mn-ea"/>
              </a:rPr>
              <a:t>用户语音保密性</a:t>
            </a:r>
            <a:r>
              <a:rPr lang="en-US" altLang="zh-CN" sz="2400" b="1" dirty="0">
                <a:latin typeface="+mn-ea"/>
                <a:ea typeface="+mn-ea"/>
              </a:rPr>
              <a:t>(</a:t>
            </a:r>
            <a:r>
              <a:rPr lang="zh-CN" altLang="zh-CN" sz="2400" b="1" dirty="0">
                <a:latin typeface="+mn-ea"/>
                <a:ea typeface="+mn-ea"/>
              </a:rPr>
              <a:t>级别：</a:t>
            </a:r>
            <a:r>
              <a:rPr lang="en-US" altLang="zh-CN" sz="2400" b="1" dirty="0">
                <a:latin typeface="+mn-ea"/>
                <a:ea typeface="+mn-ea"/>
              </a:rPr>
              <a:t>1)</a:t>
            </a:r>
            <a:r>
              <a:rPr lang="zh-CN" altLang="zh-CN" sz="2400" b="1" dirty="0">
                <a:latin typeface="+mn-ea"/>
                <a:ea typeface="+mn-ea"/>
              </a:rPr>
              <a:t>的目的一保护无线信道中传送的用户语音，防止被他人窃听； </a:t>
            </a:r>
          </a:p>
          <a:p>
            <a:r>
              <a:rPr lang="en-US" altLang="zh-CN" sz="2400" b="1" dirty="0">
                <a:latin typeface="+mn-ea"/>
                <a:ea typeface="+mn-ea"/>
              </a:rPr>
              <a:t>(2)</a:t>
            </a:r>
            <a:r>
              <a:rPr lang="zh-CN" altLang="zh-CN" sz="2400" b="1" dirty="0">
                <a:latin typeface="+mn-ea"/>
                <a:ea typeface="+mn-ea"/>
              </a:rPr>
              <a:t>用户身份保密性</a:t>
            </a:r>
            <a:r>
              <a:rPr lang="en-US" altLang="zh-CN" sz="2400" b="1" dirty="0">
                <a:latin typeface="+mn-ea"/>
                <a:ea typeface="+mn-ea"/>
              </a:rPr>
              <a:t>(</a:t>
            </a:r>
            <a:r>
              <a:rPr lang="zh-CN" altLang="zh-CN" sz="2400" b="1" dirty="0">
                <a:latin typeface="+mn-ea"/>
                <a:ea typeface="+mn-ea"/>
              </a:rPr>
              <a:t>级别：</a:t>
            </a:r>
            <a:r>
              <a:rPr lang="en-US" altLang="zh-CN" sz="2400" b="1" dirty="0">
                <a:latin typeface="+mn-ea"/>
                <a:ea typeface="+mn-ea"/>
              </a:rPr>
              <a:t>1)</a:t>
            </a:r>
            <a:r>
              <a:rPr lang="zh-CN" altLang="zh-CN" sz="2400" b="1" dirty="0">
                <a:latin typeface="+mn-ea"/>
                <a:ea typeface="+mn-ea"/>
              </a:rPr>
              <a:t>的目的一保护用户的真实身份，防止被无线跟踪； </a:t>
            </a:r>
          </a:p>
          <a:p>
            <a:r>
              <a:rPr lang="en-US" altLang="zh-CN" sz="2400" b="1" dirty="0">
                <a:latin typeface="+mn-ea"/>
                <a:ea typeface="+mn-ea"/>
              </a:rPr>
              <a:t>(3)</a:t>
            </a:r>
            <a:r>
              <a:rPr lang="zh-CN" altLang="zh-CN" sz="2400" b="1" dirty="0">
                <a:latin typeface="+mn-ea"/>
                <a:ea typeface="+mn-ea"/>
              </a:rPr>
              <a:t>信令数据保密性</a:t>
            </a:r>
            <a:r>
              <a:rPr lang="en-US" altLang="zh-CN" sz="2400" b="1" dirty="0">
                <a:latin typeface="+mn-ea"/>
                <a:ea typeface="+mn-ea"/>
              </a:rPr>
              <a:t>(</a:t>
            </a:r>
            <a:r>
              <a:rPr lang="zh-CN" altLang="zh-CN" sz="2400" b="1" dirty="0">
                <a:latin typeface="+mn-ea"/>
                <a:ea typeface="+mn-ea"/>
              </a:rPr>
              <a:t>级别：</a:t>
            </a:r>
            <a:r>
              <a:rPr lang="en-US" altLang="zh-CN" sz="2400" b="1" dirty="0">
                <a:latin typeface="+mn-ea"/>
                <a:ea typeface="+mn-ea"/>
              </a:rPr>
              <a:t>1)</a:t>
            </a:r>
            <a:r>
              <a:rPr lang="zh-CN" altLang="zh-CN" sz="2400" b="1" dirty="0">
                <a:latin typeface="+mn-ea"/>
                <a:ea typeface="+mn-ea"/>
              </a:rPr>
              <a:t>的目的一保护无线信道中传送的信令数据，防止被他人窃听； </a:t>
            </a:r>
          </a:p>
          <a:p>
            <a:r>
              <a:rPr lang="en-US" altLang="zh-CN" sz="2400" b="1" dirty="0">
                <a:latin typeface="+mn-ea"/>
                <a:ea typeface="+mn-ea"/>
              </a:rPr>
              <a:t>(4)</a:t>
            </a:r>
            <a:r>
              <a:rPr lang="zh-CN" altLang="zh-CN" sz="2400" b="1" dirty="0">
                <a:latin typeface="+mn-ea"/>
                <a:ea typeface="+mn-ea"/>
              </a:rPr>
              <a:t>用户数据保密性</a:t>
            </a:r>
            <a:r>
              <a:rPr lang="en-US" altLang="zh-CN" sz="2400" b="1" dirty="0">
                <a:latin typeface="+mn-ea"/>
                <a:ea typeface="+mn-ea"/>
              </a:rPr>
              <a:t>(</a:t>
            </a:r>
            <a:r>
              <a:rPr lang="zh-CN" altLang="zh-CN" sz="2400" b="1" dirty="0">
                <a:latin typeface="+mn-ea"/>
                <a:ea typeface="+mn-ea"/>
              </a:rPr>
              <a:t>级别：</a:t>
            </a:r>
            <a:r>
              <a:rPr lang="en-US" altLang="zh-CN" sz="2400" b="1" dirty="0">
                <a:latin typeface="+mn-ea"/>
                <a:ea typeface="+mn-ea"/>
              </a:rPr>
              <a:t>2)</a:t>
            </a:r>
            <a:r>
              <a:rPr lang="zh-CN" altLang="zh-CN" sz="2400" b="1" dirty="0">
                <a:latin typeface="+mn-ea"/>
                <a:ea typeface="+mn-ea"/>
              </a:rPr>
              <a:t>的目的一保护无线信道中传送的用户数据，防止被他人窃听； </a:t>
            </a:r>
          </a:p>
          <a:p>
            <a:r>
              <a:rPr lang="en-US" altLang="zh-CN" sz="2400" b="1" dirty="0">
                <a:latin typeface="+mn-ea"/>
                <a:ea typeface="+mn-ea"/>
              </a:rPr>
              <a:t>(5)</a:t>
            </a:r>
            <a:r>
              <a:rPr lang="zh-CN" altLang="zh-CN" sz="2400" b="1" dirty="0">
                <a:latin typeface="+mn-ea"/>
                <a:ea typeface="+mn-ea"/>
              </a:rPr>
              <a:t>认证密钥保密性</a:t>
            </a:r>
            <a:r>
              <a:rPr lang="en-US" altLang="zh-CN" sz="2400" b="1" dirty="0">
                <a:latin typeface="+mn-ea"/>
                <a:ea typeface="+mn-ea"/>
              </a:rPr>
              <a:t>(</a:t>
            </a:r>
            <a:r>
              <a:rPr lang="zh-CN" altLang="zh-CN" sz="2400" b="1" dirty="0">
                <a:latin typeface="+mn-ea"/>
                <a:ea typeface="+mn-ea"/>
              </a:rPr>
              <a:t>级别：</a:t>
            </a:r>
            <a:r>
              <a:rPr lang="en-US" altLang="zh-CN" sz="2400" b="1" dirty="0">
                <a:latin typeface="+mn-ea"/>
                <a:ea typeface="+mn-ea"/>
              </a:rPr>
              <a:t>2)</a:t>
            </a:r>
            <a:r>
              <a:rPr lang="zh-CN" altLang="zh-CN" sz="2400" b="1" dirty="0">
                <a:latin typeface="+mn-ea"/>
                <a:ea typeface="+mn-ea"/>
              </a:rPr>
              <a:t>的目的一保护</a:t>
            </a:r>
            <a:r>
              <a:rPr lang="en-US" altLang="zh-CN" sz="2400" b="1" dirty="0">
                <a:latin typeface="+mn-ea"/>
                <a:ea typeface="+mn-ea"/>
              </a:rPr>
              <a:t>SIM</a:t>
            </a:r>
            <a:r>
              <a:rPr lang="zh-CN" altLang="zh-CN" sz="2400" b="1" dirty="0">
                <a:latin typeface="+mn-ea"/>
                <a:ea typeface="+mn-ea"/>
              </a:rPr>
              <a:t>和</a:t>
            </a:r>
            <a:r>
              <a:rPr lang="en-US" altLang="zh-CN" sz="2400" b="1" dirty="0">
                <a:latin typeface="+mn-ea"/>
                <a:ea typeface="+mn-ea"/>
              </a:rPr>
              <a:t>AC</a:t>
            </a:r>
            <a:r>
              <a:rPr lang="zh-CN" altLang="zh-CN" sz="2400" b="1" dirty="0">
                <a:latin typeface="+mn-ea"/>
                <a:ea typeface="+mn-ea"/>
              </a:rPr>
              <a:t>只存储的认证密钥，防止被他人窃取或“克隆</a:t>
            </a:r>
            <a:r>
              <a:rPr lang="en-US" altLang="zh-CN" sz="2400" b="1" dirty="0">
                <a:latin typeface="+mn-ea"/>
                <a:ea typeface="+mn-ea"/>
              </a:rPr>
              <a:t>"SIM</a:t>
            </a:r>
            <a:r>
              <a:rPr lang="zh-CN" altLang="zh-CN" sz="2400" b="1" dirty="0">
                <a:latin typeface="+mn-ea"/>
                <a:ea typeface="+mn-ea"/>
              </a:rPr>
              <a:t>。 </a:t>
            </a:r>
          </a:p>
        </p:txBody>
      </p:sp>
    </p:spTree>
    <p:extLst>
      <p:ext uri="{BB962C8B-B14F-4D97-AF65-F5344CB8AC3E}">
        <p14:creationId xmlns:p14="http://schemas.microsoft.com/office/powerpoint/2010/main" val="375862702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4.10.6</a:t>
            </a:r>
            <a:r>
              <a:rPr lang="zh-CN" altLang="zh-CN" sz="2800" b="1" dirty="0"/>
              <a:t>　安防移动通信中的安全技术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2677656"/>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认证性安全技术业务 </a:t>
            </a:r>
          </a:p>
          <a:p>
            <a:r>
              <a:rPr lang="zh-CN" altLang="zh-CN" sz="2400" b="1" dirty="0">
                <a:latin typeface="+mn-ea"/>
                <a:ea typeface="+mn-ea"/>
              </a:rPr>
              <a:t>　　认证性安全技术业务可分为</a:t>
            </a:r>
            <a:r>
              <a:rPr lang="en-US" altLang="zh-CN" sz="2400" b="1" dirty="0">
                <a:latin typeface="+mn-ea"/>
                <a:ea typeface="+mn-ea"/>
              </a:rPr>
              <a:t>3</a:t>
            </a:r>
            <a:r>
              <a:rPr lang="zh-CN" altLang="zh-CN" sz="2400" b="1" dirty="0">
                <a:latin typeface="+mn-ea"/>
                <a:ea typeface="+mn-ea"/>
              </a:rPr>
              <a:t>类，具体描述如下： </a:t>
            </a:r>
          </a:p>
          <a:p>
            <a:r>
              <a:rPr lang="en-US" altLang="zh-CN" sz="2400" b="1" dirty="0">
                <a:latin typeface="+mn-ea"/>
                <a:ea typeface="+mn-ea"/>
              </a:rPr>
              <a:t>(1)</a:t>
            </a:r>
            <a:r>
              <a:rPr lang="zh-CN" altLang="zh-CN" sz="2400" b="1" dirty="0">
                <a:latin typeface="+mn-ea"/>
                <a:ea typeface="+mn-ea"/>
              </a:rPr>
              <a:t>用户身份认证性的目的一鉴别移动用户身份，防止假冒用户； </a:t>
            </a:r>
          </a:p>
          <a:p>
            <a:r>
              <a:rPr lang="en-US" altLang="zh-CN" sz="2400" b="1" dirty="0">
                <a:latin typeface="+mn-ea"/>
                <a:ea typeface="+mn-ea"/>
              </a:rPr>
              <a:t>(2)</a:t>
            </a:r>
            <a:r>
              <a:rPr lang="zh-CN" altLang="zh-CN" sz="2400" b="1" dirty="0">
                <a:latin typeface="+mn-ea"/>
                <a:ea typeface="+mn-ea"/>
              </a:rPr>
              <a:t>网络身份认证性的目的一鉴别网络身份，防止主动攻击者假冒网络进行欺骗； </a:t>
            </a:r>
          </a:p>
          <a:p>
            <a:r>
              <a:rPr lang="en-US" altLang="zh-CN" sz="2400" b="1" dirty="0">
                <a:latin typeface="+mn-ea"/>
                <a:ea typeface="+mn-ea"/>
              </a:rPr>
              <a:t>(3)</a:t>
            </a:r>
            <a:r>
              <a:rPr lang="zh-CN" altLang="zh-CN" sz="2400" b="1" dirty="0">
                <a:latin typeface="+mn-ea"/>
                <a:ea typeface="+mn-ea"/>
              </a:rPr>
              <a:t>信令数据的完整性检测的目的—保护无线信道中传送的信令信息完整性，防止被他人篡改。 </a:t>
            </a:r>
          </a:p>
        </p:txBody>
      </p:sp>
    </p:spTree>
    <p:extLst>
      <p:ext uri="{BB962C8B-B14F-4D97-AF65-F5344CB8AC3E}">
        <p14:creationId xmlns:p14="http://schemas.microsoft.com/office/powerpoint/2010/main" val="37256433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4.10.6</a:t>
            </a:r>
            <a:r>
              <a:rPr lang="zh-CN" altLang="zh-CN" sz="2800" b="1" dirty="0"/>
              <a:t>　安防移动通信中的安全技术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4524315"/>
          </a:xfrm>
          <a:prstGeom prst="rect">
            <a:avLst/>
          </a:prstGeom>
        </p:spPr>
        <p:txBody>
          <a:bodyPr wrap="square">
            <a:spAutoFit/>
          </a:bodyPr>
          <a:lstStyle/>
          <a:p>
            <a:r>
              <a:rPr lang="en-US" altLang="zh-CN" sz="2400" b="1" dirty="0" smtClean="0">
                <a:latin typeface="+mn-ea"/>
                <a:ea typeface="+mn-ea"/>
              </a:rPr>
              <a:t>3</a:t>
            </a:r>
            <a:r>
              <a:rPr lang="en-US" altLang="zh-CN" sz="2400" b="1" dirty="0">
                <a:latin typeface="+mn-ea"/>
                <a:ea typeface="+mn-ea"/>
              </a:rPr>
              <a:t>.</a:t>
            </a:r>
            <a:r>
              <a:rPr lang="zh-CN" altLang="zh-CN" sz="2400" b="1" dirty="0">
                <a:latin typeface="+mn-ea"/>
                <a:ea typeface="+mn-ea"/>
              </a:rPr>
              <a:t>层安全技术业务 </a:t>
            </a:r>
          </a:p>
          <a:p>
            <a:r>
              <a:rPr lang="zh-CN" altLang="zh-CN" sz="2400" b="1" dirty="0">
                <a:latin typeface="+mn-ea"/>
                <a:ea typeface="+mn-ea"/>
              </a:rPr>
              <a:t>　　上述两类安全业务是在移动通信网络的访问层提供。随着安防移动通信网络服务类别的增多和商贸的，在应用层增设了安全技术业务，其具体描述如下： </a:t>
            </a:r>
          </a:p>
          <a:p>
            <a:r>
              <a:rPr lang="en-US" altLang="zh-CN" sz="2400" b="1" dirty="0">
                <a:latin typeface="+mn-ea"/>
                <a:ea typeface="+mn-ea"/>
              </a:rPr>
              <a:t>(1)</a:t>
            </a:r>
            <a:r>
              <a:rPr lang="zh-CN" altLang="zh-CN" sz="2400" b="1" dirty="0">
                <a:latin typeface="+mn-ea"/>
                <a:ea typeface="+mn-ea"/>
              </a:rPr>
              <a:t>实体身份认证——两个应用实体互相认证对力的身份； </a:t>
            </a:r>
          </a:p>
          <a:p>
            <a:r>
              <a:rPr lang="en-US" altLang="zh-CN" sz="2400" b="1" dirty="0">
                <a:latin typeface="+mn-ea"/>
                <a:ea typeface="+mn-ea"/>
              </a:rPr>
              <a:t>(2)</a:t>
            </a:r>
            <a:r>
              <a:rPr lang="zh-CN" altLang="zh-CN" sz="2400" b="1" dirty="0">
                <a:latin typeface="+mn-ea"/>
                <a:ea typeface="+mn-ea"/>
              </a:rPr>
              <a:t>数据源认证——接收方应用实体认证数据确实来自于发送方； </a:t>
            </a:r>
          </a:p>
          <a:p>
            <a:r>
              <a:rPr lang="en-US" altLang="zh-CN" sz="2400" b="1" dirty="0">
                <a:latin typeface="+mn-ea"/>
                <a:ea typeface="+mn-ea"/>
              </a:rPr>
              <a:t>(3)</a:t>
            </a:r>
            <a:r>
              <a:rPr lang="zh-CN" altLang="zh-CN" sz="2400" b="1" dirty="0">
                <a:latin typeface="+mn-ea"/>
                <a:ea typeface="+mn-ea"/>
              </a:rPr>
              <a:t>数据完整性认证——接收方应用实体确认接收到的数据没有被篡改； </a:t>
            </a:r>
          </a:p>
          <a:p>
            <a:r>
              <a:rPr lang="en-US" altLang="zh-CN" sz="2400" b="1" dirty="0">
                <a:latin typeface="+mn-ea"/>
                <a:ea typeface="+mn-ea"/>
              </a:rPr>
              <a:t>(4)</a:t>
            </a:r>
            <a:r>
              <a:rPr lang="zh-CN" altLang="zh-CN" sz="2400" b="1" dirty="0">
                <a:latin typeface="+mn-ea"/>
                <a:ea typeface="+mn-ea"/>
              </a:rPr>
              <a:t>数据保密性——保护两个应用实体之间的数据通信，实现端到端的保密性，防止流； </a:t>
            </a:r>
          </a:p>
          <a:p>
            <a:r>
              <a:rPr lang="en-US" altLang="zh-CN" sz="2400" b="1" dirty="0">
                <a:latin typeface="+mn-ea"/>
                <a:ea typeface="+mn-ea"/>
              </a:rPr>
              <a:t>(5)</a:t>
            </a:r>
            <a:r>
              <a:rPr lang="zh-CN" altLang="zh-CN" sz="2400" b="1" dirty="0">
                <a:latin typeface="+mn-ea"/>
                <a:ea typeface="+mn-ea"/>
              </a:rPr>
              <a:t>数据接收证明——发送方应用实体认证可证明接收方确实收到了应用数据。 </a:t>
            </a:r>
          </a:p>
        </p:txBody>
      </p:sp>
    </p:spTree>
    <p:extLst>
      <p:ext uri="{BB962C8B-B14F-4D97-AF65-F5344CB8AC3E}">
        <p14:creationId xmlns:p14="http://schemas.microsoft.com/office/powerpoint/2010/main" val="35133671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4.10.6</a:t>
            </a:r>
            <a:r>
              <a:rPr lang="zh-CN" altLang="zh-CN" sz="2800" b="1" dirty="0"/>
              <a:t>　安防移动通信中的安全技术 </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4.10  </a:t>
            </a:r>
            <a:r>
              <a:rPr lang="zh-CN" altLang="zh-CN" sz="3600" b="1" dirty="0">
                <a:solidFill>
                  <a:schemeClr val="tx2"/>
                </a:solidFill>
                <a:effectLst>
                  <a:outerShdw blurRad="38100" dist="38100" dir="2700000" algn="tl">
                    <a:srgbClr val="C0C0C0"/>
                  </a:outerShdw>
                </a:effectLst>
                <a:latin typeface="+mj-lt"/>
                <a:ea typeface="+mj-ea"/>
                <a:cs typeface="+mj-cs"/>
              </a:rPr>
              <a:t>移动</a:t>
            </a:r>
            <a:r>
              <a:rPr lang="zh-CN" altLang="zh-CN" sz="3600" b="1" dirty="0" smtClean="0">
                <a:solidFill>
                  <a:schemeClr val="tx2"/>
                </a:solidFill>
                <a:effectLst>
                  <a:outerShdw blurRad="38100" dist="38100" dir="2700000" algn="tl">
                    <a:srgbClr val="C0C0C0"/>
                  </a:outerShdw>
                </a:effectLst>
                <a:latin typeface="+mj-lt"/>
                <a:ea typeface="+mj-ea"/>
                <a:cs typeface="+mj-cs"/>
              </a:rPr>
              <a:t>安全</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8822084" cy="4154984"/>
          </a:xfrm>
          <a:prstGeom prst="rect">
            <a:avLst/>
          </a:prstGeom>
        </p:spPr>
        <p:txBody>
          <a:bodyPr wrap="square">
            <a:spAutoFit/>
          </a:bodyPr>
          <a:lstStyle/>
          <a:p>
            <a:r>
              <a:rPr lang="en-US" altLang="zh-CN" sz="2400" b="1" dirty="0" smtClean="0">
                <a:latin typeface="+mn-ea"/>
                <a:ea typeface="+mn-ea"/>
              </a:rPr>
              <a:t>4</a:t>
            </a:r>
            <a:r>
              <a:rPr lang="en-US" altLang="zh-CN" sz="2400" b="1" dirty="0">
                <a:latin typeface="+mn-ea"/>
                <a:ea typeface="+mn-ea"/>
              </a:rPr>
              <a:t>.</a:t>
            </a:r>
            <a:r>
              <a:rPr lang="zh-CN" altLang="zh-CN" sz="2400" b="1" dirty="0">
                <a:latin typeface="+mn-ea"/>
                <a:ea typeface="+mn-ea"/>
              </a:rPr>
              <a:t>移动电话保护 </a:t>
            </a:r>
          </a:p>
          <a:p>
            <a:r>
              <a:rPr lang="zh-CN" altLang="zh-CN" sz="2400" b="1" dirty="0">
                <a:latin typeface="+mn-ea"/>
                <a:ea typeface="+mn-ea"/>
              </a:rPr>
              <a:t>移动电话生产商为每部移动电话分配一个全球唯一的国际移动设备号</a:t>
            </a:r>
            <a:r>
              <a:rPr lang="en-US" altLang="zh-CN" sz="2400" b="1" dirty="0">
                <a:latin typeface="+mn-ea"/>
                <a:ea typeface="+mn-ea"/>
              </a:rPr>
              <a:t>IMEI</a:t>
            </a:r>
            <a:r>
              <a:rPr lang="zh-CN" altLang="zh-CN" sz="2400" b="1" dirty="0">
                <a:latin typeface="+mn-ea"/>
                <a:ea typeface="+mn-ea"/>
              </a:rPr>
              <a:t>，每当移动电话访问移动通信网络，它必须传</a:t>
            </a:r>
            <a:r>
              <a:rPr lang="en-US" altLang="zh-CN" sz="2400" b="1" dirty="0">
                <a:latin typeface="+mn-ea"/>
                <a:ea typeface="+mn-ea"/>
              </a:rPr>
              <a:t>IMEI</a:t>
            </a:r>
            <a:r>
              <a:rPr lang="zh-CN" altLang="zh-CN" sz="2400" b="1" dirty="0">
                <a:latin typeface="+mn-ea"/>
                <a:ea typeface="+mn-ea"/>
              </a:rPr>
              <a:t>给网络端设备号登记处</a:t>
            </a:r>
            <a:r>
              <a:rPr lang="en-US" altLang="zh-CN" sz="2400" b="1" dirty="0">
                <a:latin typeface="+mn-ea"/>
                <a:ea typeface="+mn-ea"/>
              </a:rPr>
              <a:t> EIR</a:t>
            </a:r>
            <a:r>
              <a:rPr lang="zh-CN" altLang="zh-CN" sz="2400" b="1" dirty="0">
                <a:latin typeface="+mn-ea"/>
                <a:ea typeface="+mn-ea"/>
              </a:rPr>
              <a:t>；</a:t>
            </a:r>
            <a:r>
              <a:rPr lang="en-US" altLang="zh-CN" sz="2400" b="1" dirty="0">
                <a:latin typeface="+mn-ea"/>
                <a:ea typeface="+mn-ea"/>
              </a:rPr>
              <a:t>EIR</a:t>
            </a:r>
            <a:r>
              <a:rPr lang="zh-CN" altLang="zh-CN" sz="2400" b="1" dirty="0">
                <a:latin typeface="+mn-ea"/>
                <a:ea typeface="+mn-ea"/>
              </a:rPr>
              <a:t>检查该</a:t>
            </a:r>
            <a:r>
              <a:rPr lang="en-US" altLang="zh-CN" sz="2400" b="1" dirty="0">
                <a:latin typeface="+mn-ea"/>
                <a:ea typeface="+mn-ea"/>
              </a:rPr>
              <a:t>IMEI</a:t>
            </a:r>
            <a:r>
              <a:rPr lang="zh-CN" altLang="zh-CN" sz="2400" b="1" dirty="0">
                <a:latin typeface="+mn-ea"/>
                <a:ea typeface="+mn-ea"/>
              </a:rPr>
              <a:t>是否在丢失和失窃移动电话的“黑名单”上，若在则</a:t>
            </a:r>
            <a:r>
              <a:rPr lang="en-US" altLang="zh-CN" sz="2400" b="1" dirty="0">
                <a:latin typeface="+mn-ea"/>
                <a:ea typeface="+mn-ea"/>
              </a:rPr>
              <a:t>EIR</a:t>
            </a:r>
            <a:r>
              <a:rPr lang="zh-CN" altLang="zh-CN" sz="2400" b="1" dirty="0">
                <a:latin typeface="+mn-ea"/>
                <a:ea typeface="+mn-ea"/>
              </a:rPr>
              <a:t>就传一个信令将该移动电话锁起来，此时使用者自己不能开锁，就不能继续使用这个移动电话，这个在很大程度上防止了非法用户用捡来或偷来的移动电话滥用网络服务而由丢失移动电话的合法用户付费的情况。但是也有一些不法分子应用高工具改变偷来的电话的</a:t>
            </a:r>
            <a:r>
              <a:rPr lang="en-US" altLang="zh-CN" sz="2400" b="1" dirty="0">
                <a:latin typeface="+mn-ea"/>
                <a:ea typeface="+mn-ea"/>
              </a:rPr>
              <a:t>IMEI</a:t>
            </a:r>
            <a:r>
              <a:rPr lang="zh-CN" altLang="zh-CN" sz="2400" b="1" dirty="0">
                <a:latin typeface="+mn-ea"/>
                <a:ea typeface="+mn-ea"/>
              </a:rPr>
              <a:t>，从而通过“黑名单”检查。为防止修改移动电话的</a:t>
            </a:r>
            <a:r>
              <a:rPr lang="en-US" altLang="zh-CN" sz="2400" b="1" dirty="0">
                <a:latin typeface="+mn-ea"/>
                <a:ea typeface="+mn-ea"/>
              </a:rPr>
              <a:t>IMEI</a:t>
            </a:r>
            <a:r>
              <a:rPr lang="zh-CN" altLang="zh-CN" sz="2400" b="1" dirty="0">
                <a:latin typeface="+mn-ea"/>
                <a:ea typeface="+mn-ea"/>
              </a:rPr>
              <a:t>，移动电话生产商通常将</a:t>
            </a:r>
            <a:r>
              <a:rPr lang="en-US" altLang="zh-CN" sz="2400" b="1" dirty="0">
                <a:latin typeface="+mn-ea"/>
                <a:ea typeface="+mn-ea"/>
              </a:rPr>
              <a:t>IMEI</a:t>
            </a:r>
            <a:r>
              <a:rPr lang="zh-CN" altLang="zh-CN" sz="2400" b="1" dirty="0">
                <a:latin typeface="+mn-ea"/>
                <a:ea typeface="+mn-ea"/>
              </a:rPr>
              <a:t>设置在一个保护单元，即具有物理防撬功能的只读存储器。</a:t>
            </a:r>
          </a:p>
        </p:txBody>
      </p:sp>
    </p:spTree>
    <p:extLst>
      <p:ext uri="{BB962C8B-B14F-4D97-AF65-F5344CB8AC3E}">
        <p14:creationId xmlns:p14="http://schemas.microsoft.com/office/powerpoint/2010/main" val="766829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893647"/>
          </a:xfrm>
          <a:prstGeom prst="rect">
            <a:avLst/>
          </a:prstGeom>
        </p:spPr>
        <p:txBody>
          <a:bodyPr wrap="square">
            <a:spAutoFit/>
          </a:bodyPr>
          <a:lstStyle/>
          <a:p>
            <a:r>
              <a:rPr lang="en-US" altLang="zh-CN" sz="2400" b="1" dirty="0">
                <a:latin typeface="+mn-ea"/>
                <a:ea typeface="+mn-ea"/>
              </a:rPr>
              <a:t>2</a:t>
            </a:r>
            <a:r>
              <a:rPr lang="zh-CN" altLang="zh-CN" sz="2400" b="1" dirty="0">
                <a:latin typeface="+mn-ea"/>
                <a:ea typeface="+mn-ea"/>
              </a:rPr>
              <a:t>．</a:t>
            </a:r>
            <a:r>
              <a:rPr lang="en-US" altLang="zh-CN" sz="2400" b="1" dirty="0">
                <a:latin typeface="+mn-ea"/>
                <a:ea typeface="+mn-ea"/>
              </a:rPr>
              <a:t>SSL</a:t>
            </a:r>
            <a:r>
              <a:rPr lang="zh-CN" altLang="zh-CN" sz="2400" b="1" dirty="0">
                <a:latin typeface="+mn-ea"/>
                <a:ea typeface="+mn-ea"/>
              </a:rPr>
              <a:t>记录协议</a:t>
            </a:r>
          </a:p>
          <a:p>
            <a:r>
              <a:rPr lang="en-US" altLang="zh-CN" sz="2400" b="1" dirty="0">
                <a:latin typeface="+mn-ea"/>
                <a:ea typeface="+mn-ea"/>
              </a:rPr>
              <a:t>SSL</a:t>
            </a:r>
            <a:r>
              <a:rPr lang="zh-CN" altLang="zh-CN" sz="2400" b="1" dirty="0">
                <a:latin typeface="+mn-ea"/>
                <a:ea typeface="+mn-ea"/>
              </a:rPr>
              <a:t>记录协议为</a:t>
            </a:r>
            <a:r>
              <a:rPr lang="en-US" altLang="zh-CN" sz="2400" b="1" dirty="0">
                <a:latin typeface="+mn-ea"/>
                <a:ea typeface="+mn-ea"/>
              </a:rPr>
              <a:t>SSL</a:t>
            </a:r>
            <a:r>
              <a:rPr lang="zh-CN" altLang="zh-CN" sz="2400" b="1" dirty="0">
                <a:latin typeface="+mn-ea"/>
                <a:ea typeface="+mn-ea"/>
              </a:rPr>
              <a:t>连接提供两种服务：机密性和报文完整性。</a:t>
            </a:r>
          </a:p>
          <a:p>
            <a:r>
              <a:rPr lang="zh-CN" altLang="zh-CN" sz="2400" b="1" dirty="0">
                <a:latin typeface="+mn-ea"/>
                <a:ea typeface="+mn-ea"/>
              </a:rPr>
              <a:t>在</a:t>
            </a:r>
            <a:r>
              <a:rPr lang="en-US" altLang="zh-CN" sz="2400" b="1" dirty="0">
                <a:latin typeface="+mn-ea"/>
                <a:ea typeface="+mn-ea"/>
              </a:rPr>
              <a:t>SSL</a:t>
            </a:r>
            <a:r>
              <a:rPr lang="zh-CN" altLang="zh-CN" sz="2400" b="1" dirty="0">
                <a:latin typeface="+mn-ea"/>
                <a:ea typeface="+mn-ea"/>
              </a:rPr>
              <a:t>协议中，所有的传输数据都被封装在记录中。记录是由记录头和长度不为</a:t>
            </a:r>
            <a:r>
              <a:rPr lang="en-US" altLang="zh-CN" sz="2400" b="1" dirty="0">
                <a:latin typeface="+mn-ea"/>
                <a:ea typeface="+mn-ea"/>
              </a:rPr>
              <a:t>0</a:t>
            </a:r>
            <a:r>
              <a:rPr lang="zh-CN" altLang="zh-CN" sz="2400" b="1" dirty="0">
                <a:latin typeface="+mn-ea"/>
                <a:ea typeface="+mn-ea"/>
              </a:rPr>
              <a:t>的记录数据组成的。所有的</a:t>
            </a:r>
            <a:r>
              <a:rPr lang="en-US" altLang="zh-CN" sz="2400" b="1" dirty="0">
                <a:latin typeface="+mn-ea"/>
                <a:ea typeface="+mn-ea"/>
              </a:rPr>
              <a:t>SSL</a:t>
            </a:r>
            <a:r>
              <a:rPr lang="zh-CN" altLang="zh-CN" sz="2400" b="1" dirty="0">
                <a:latin typeface="+mn-ea"/>
                <a:ea typeface="+mn-ea"/>
              </a:rPr>
              <a:t>通信都使用</a:t>
            </a:r>
            <a:r>
              <a:rPr lang="en-US" altLang="zh-CN" sz="2400" b="1" dirty="0">
                <a:latin typeface="+mn-ea"/>
                <a:ea typeface="+mn-ea"/>
              </a:rPr>
              <a:t>SSL</a:t>
            </a:r>
            <a:r>
              <a:rPr lang="zh-CN" altLang="zh-CN" sz="2400" b="1" dirty="0">
                <a:latin typeface="+mn-ea"/>
                <a:ea typeface="+mn-ea"/>
              </a:rPr>
              <a:t>记录层，记录协议封装上层的握手协议、警告协议、改变密码格式协议和应用数据协议。</a:t>
            </a:r>
            <a:r>
              <a:rPr lang="en-US" altLang="zh-CN" sz="2400" b="1" dirty="0">
                <a:latin typeface="+mn-ea"/>
                <a:ea typeface="+mn-ea"/>
              </a:rPr>
              <a:t>SSL</a:t>
            </a:r>
            <a:r>
              <a:rPr lang="zh-CN" altLang="zh-CN" sz="2400" b="1" dirty="0">
                <a:latin typeface="+mn-ea"/>
                <a:ea typeface="+mn-ea"/>
              </a:rPr>
              <a:t>记录协议包括了记录头和记录数据格式的规定。</a:t>
            </a:r>
          </a:p>
          <a:p>
            <a:r>
              <a:rPr lang="en-US" altLang="zh-CN" sz="2400" b="1" dirty="0">
                <a:latin typeface="+mn-ea"/>
                <a:ea typeface="+mn-ea"/>
              </a:rPr>
              <a:t>SSL</a:t>
            </a:r>
            <a:r>
              <a:rPr lang="zh-CN" altLang="zh-CN" sz="2400" b="1" dirty="0">
                <a:latin typeface="+mn-ea"/>
                <a:ea typeface="+mn-ea"/>
              </a:rPr>
              <a:t>记录协议位于</a:t>
            </a:r>
            <a:r>
              <a:rPr lang="en-US" altLang="zh-CN" sz="2400" b="1" dirty="0">
                <a:latin typeface="+mn-ea"/>
                <a:ea typeface="+mn-ea"/>
              </a:rPr>
              <a:t>SSL</a:t>
            </a:r>
            <a:r>
              <a:rPr lang="zh-CN" altLang="zh-CN" sz="2400" b="1" dirty="0">
                <a:latin typeface="+mn-ea"/>
                <a:ea typeface="+mn-ea"/>
              </a:rPr>
              <a:t>协议的底层，用于定义传输数据的格式，加密／解密、压缩／解压缩、</a:t>
            </a:r>
            <a:r>
              <a:rPr lang="en-US" altLang="zh-CN" sz="2400" b="1" dirty="0">
                <a:latin typeface="+mn-ea"/>
                <a:ea typeface="+mn-ea"/>
              </a:rPr>
              <a:t>MAC</a:t>
            </a:r>
            <a:r>
              <a:rPr lang="zh-CN" altLang="zh-CN" sz="2400" b="1" dirty="0">
                <a:latin typeface="+mn-ea"/>
                <a:ea typeface="+mn-ea"/>
              </a:rPr>
              <a:t>计算等操作。</a:t>
            </a:r>
            <a:r>
              <a:rPr lang="en-US" altLang="zh-CN" sz="2400" b="1" dirty="0">
                <a:latin typeface="+mn-ea"/>
                <a:ea typeface="+mn-ea"/>
              </a:rPr>
              <a:t>SSL</a:t>
            </a:r>
            <a:r>
              <a:rPr lang="zh-CN" altLang="zh-CN" sz="2400" b="1" dirty="0">
                <a:latin typeface="+mn-ea"/>
                <a:ea typeface="+mn-ea"/>
              </a:rPr>
              <a:t>记录协议将高层的协议数据分成较小的单元，并对它进行压缩、附加消息认证码</a:t>
            </a:r>
            <a:r>
              <a:rPr lang="en-US" altLang="zh-CN" sz="2400" b="1" dirty="0">
                <a:latin typeface="+mn-ea"/>
                <a:ea typeface="+mn-ea"/>
              </a:rPr>
              <a:t>MAC</a:t>
            </a:r>
            <a:r>
              <a:rPr lang="zh-CN" altLang="zh-CN" sz="2400" b="1" dirty="0">
                <a:latin typeface="+mn-ea"/>
                <a:ea typeface="+mn-ea"/>
              </a:rPr>
              <a:t>、加密、附加</a:t>
            </a:r>
            <a:r>
              <a:rPr lang="en-US" altLang="zh-CN" sz="2400" b="1" dirty="0">
                <a:latin typeface="+mn-ea"/>
                <a:ea typeface="+mn-ea"/>
              </a:rPr>
              <a:t>SSL</a:t>
            </a:r>
            <a:r>
              <a:rPr lang="zh-CN" altLang="zh-CN" sz="2400" b="1" dirty="0">
                <a:latin typeface="+mn-ea"/>
                <a:ea typeface="+mn-ea"/>
              </a:rPr>
              <a:t>记录头，然后通过低层的传输层协议发送。接收消息的过程正好与发送消息的过程相反，即解密、验证、解压、拼装，然后送给高层协议。</a:t>
            </a:r>
          </a:p>
        </p:txBody>
      </p:sp>
    </p:spTree>
    <p:extLst>
      <p:ext uri="{BB962C8B-B14F-4D97-AF65-F5344CB8AC3E}">
        <p14:creationId xmlns:p14="http://schemas.microsoft.com/office/powerpoint/2010/main" val="1192483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785652"/>
          </a:xfrm>
          <a:prstGeom prst="rect">
            <a:avLst/>
          </a:prstGeom>
        </p:spPr>
        <p:txBody>
          <a:bodyPr wrap="square">
            <a:spAutoFit/>
          </a:bodyPr>
          <a:lstStyle/>
          <a:p>
            <a:r>
              <a:rPr lang="zh-CN" altLang="zh-CN" sz="2400" b="1" dirty="0">
                <a:latin typeface="+mn-ea"/>
                <a:ea typeface="+mn-ea"/>
              </a:rPr>
              <a:t>4.2.4 </a:t>
            </a:r>
            <a:r>
              <a:rPr lang="en-US" altLang="zh-CN" sz="2400" b="1" dirty="0">
                <a:latin typeface="+mn-ea"/>
                <a:ea typeface="+mn-ea"/>
              </a:rPr>
              <a:t>SSL</a:t>
            </a:r>
            <a:r>
              <a:rPr lang="zh-CN" altLang="zh-CN" sz="2400" b="1" dirty="0">
                <a:latin typeface="+mn-ea"/>
                <a:ea typeface="+mn-ea"/>
              </a:rPr>
              <a:t>协议安全性分析</a:t>
            </a:r>
          </a:p>
          <a:p>
            <a:r>
              <a:rPr lang="en-US" altLang="zh-CN" sz="2400" b="1" dirty="0">
                <a:latin typeface="+mn-ea"/>
                <a:ea typeface="+mn-ea"/>
              </a:rPr>
              <a:t>l</a:t>
            </a:r>
            <a:r>
              <a:rPr lang="zh-CN" altLang="zh-CN" sz="2400" b="1" dirty="0">
                <a:latin typeface="+mn-ea"/>
                <a:ea typeface="+mn-ea"/>
              </a:rPr>
              <a:t>．安全机制分析</a:t>
            </a:r>
          </a:p>
          <a:p>
            <a:r>
              <a:rPr lang="en-US" altLang="zh-CN" sz="2400" b="1" dirty="0">
                <a:latin typeface="+mn-ea"/>
                <a:ea typeface="+mn-ea"/>
              </a:rPr>
              <a:t>SSL</a:t>
            </a:r>
            <a:r>
              <a:rPr lang="zh-CN" altLang="zh-CN" sz="2400" b="1" dirty="0">
                <a:latin typeface="+mn-ea"/>
                <a:ea typeface="+mn-ea"/>
              </a:rPr>
              <a:t>协议可以被用来建立一个在客户和服务器之间安全的</a:t>
            </a:r>
            <a:r>
              <a:rPr lang="en-US" altLang="zh-CN" sz="2400" b="1" dirty="0">
                <a:latin typeface="+mn-ea"/>
                <a:ea typeface="+mn-ea"/>
              </a:rPr>
              <a:t>TCP</a:t>
            </a:r>
            <a:r>
              <a:rPr lang="zh-CN" altLang="zh-CN" sz="2400" b="1" dirty="0">
                <a:latin typeface="+mn-ea"/>
                <a:ea typeface="+mn-ea"/>
              </a:rPr>
              <a:t>连接。它可以鉴别服务器</a:t>
            </a:r>
            <a:r>
              <a:rPr lang="en-US" altLang="zh-CN" sz="2400" b="1" dirty="0">
                <a:latin typeface="+mn-ea"/>
                <a:ea typeface="+mn-ea"/>
              </a:rPr>
              <a:t>(</a:t>
            </a:r>
            <a:r>
              <a:rPr lang="zh-CN" altLang="zh-CN" sz="2400" b="1" dirty="0">
                <a:latin typeface="+mn-ea"/>
                <a:ea typeface="+mn-ea"/>
              </a:rPr>
              <a:t>有选择地鉴别客户</a:t>
            </a:r>
            <a:r>
              <a:rPr lang="en-US" altLang="zh-CN" sz="2400" b="1" dirty="0">
                <a:latin typeface="+mn-ea"/>
                <a:ea typeface="+mn-ea"/>
              </a:rPr>
              <a:t>)</a:t>
            </a:r>
            <a:r>
              <a:rPr lang="zh-CN" altLang="zh-CN" sz="2400" b="1" dirty="0">
                <a:latin typeface="+mn-ea"/>
                <a:ea typeface="+mn-ea"/>
              </a:rPr>
              <a:t>、执行密钥交换、提供消息鉴别、提供在</a:t>
            </a:r>
            <a:r>
              <a:rPr lang="en-US" altLang="zh-CN" sz="2400" b="1" dirty="0">
                <a:latin typeface="+mn-ea"/>
                <a:ea typeface="+mn-ea"/>
              </a:rPr>
              <a:t>TCP</a:t>
            </a:r>
            <a:r>
              <a:rPr lang="zh-CN" altLang="zh-CN" sz="2400" b="1" dirty="0">
                <a:latin typeface="+mn-ea"/>
                <a:ea typeface="+mn-ea"/>
              </a:rPr>
              <a:t>协议上的任意应用协议数据的完整性和机密性服务，其安全机制包括以下几个方面：</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）鉴别机制</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）加密机制</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smtClean="0">
                <a:latin typeface="+mn-ea"/>
                <a:ea typeface="+mn-ea"/>
              </a:rPr>
              <a:t>3</a:t>
            </a:r>
            <a:r>
              <a:rPr lang="zh-CN" altLang="zh-CN" sz="2400" b="1" dirty="0">
                <a:latin typeface="+mn-ea"/>
                <a:ea typeface="+mn-ea"/>
              </a:rPr>
              <a:t>）完整性机制</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）抗重放攻击</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810186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893647"/>
          </a:xfrm>
          <a:prstGeom prst="rect">
            <a:avLst/>
          </a:prstGeom>
        </p:spPr>
        <p:txBody>
          <a:bodyPr wrap="square">
            <a:spAutoFit/>
          </a:bodyPr>
          <a:lstStyle/>
          <a:p>
            <a:r>
              <a:rPr lang="en-US" altLang="zh-CN" sz="2400" b="1" dirty="0"/>
              <a:t>2</a:t>
            </a:r>
            <a:r>
              <a:rPr lang="zh-CN" altLang="zh-CN" sz="2400" b="1" dirty="0"/>
              <a:t>．脆弱性分析</a:t>
            </a:r>
          </a:p>
          <a:p>
            <a:r>
              <a:rPr lang="en-US" altLang="zh-CN" sz="2400" b="1" dirty="0"/>
              <a:t>SSL</a:t>
            </a:r>
            <a:r>
              <a:rPr lang="zh-CN" altLang="zh-CN" sz="2400" b="1" dirty="0"/>
              <a:t>协议是为解决数据传输的安全问题而设计的，实践也证明了它针对窃听和其他的被动攻击相当有效，但是由于协议本身的一些缺陷以及在使用过程中的不规范行为，</a:t>
            </a:r>
            <a:r>
              <a:rPr lang="en-US" altLang="zh-CN" sz="2400" b="1" dirty="0"/>
              <a:t>SSL</a:t>
            </a:r>
            <a:r>
              <a:rPr lang="zh-CN" altLang="zh-CN" sz="2400" b="1" dirty="0"/>
              <a:t>协议仍然存在不可忽略的安全脆弱性。</a:t>
            </a:r>
          </a:p>
          <a:p>
            <a:r>
              <a:rPr lang="zh-CN" altLang="zh-CN" sz="2400" b="1" dirty="0"/>
              <a:t>（</a:t>
            </a:r>
            <a:r>
              <a:rPr lang="en-US" altLang="zh-CN" sz="2400" b="1" dirty="0"/>
              <a:t>1</a:t>
            </a:r>
            <a:r>
              <a:rPr lang="zh-CN" altLang="zh-CN" sz="2400" b="1" dirty="0"/>
              <a:t>）</a:t>
            </a:r>
            <a:r>
              <a:rPr lang="en-US" altLang="zh-CN" sz="2400" b="1" dirty="0"/>
              <a:t>SSL</a:t>
            </a:r>
            <a:r>
              <a:rPr lang="zh-CN" altLang="zh-CN" sz="2400" b="1" dirty="0"/>
              <a:t>协议自身的缺陷。</a:t>
            </a:r>
          </a:p>
          <a:p>
            <a:r>
              <a:rPr lang="zh-CN" altLang="zh-CN" sz="2400" b="1" dirty="0"/>
              <a:t>①客户端假冒</a:t>
            </a:r>
            <a:r>
              <a:rPr lang="zh-CN" altLang="zh-CN" sz="2400" b="1" dirty="0" smtClean="0"/>
              <a:t>。</a:t>
            </a:r>
            <a:endParaRPr lang="zh-CN" altLang="zh-CN" sz="2400" b="1" dirty="0"/>
          </a:p>
          <a:p>
            <a:r>
              <a:rPr lang="zh-CN" altLang="zh-CN" sz="2400" b="1" dirty="0"/>
              <a:t>②</a:t>
            </a:r>
            <a:r>
              <a:rPr lang="en-US" altLang="zh-CN" sz="2400" b="1" dirty="0"/>
              <a:t>SSL</a:t>
            </a:r>
            <a:r>
              <a:rPr lang="zh-CN" altLang="zh-CN" sz="2400" b="1" dirty="0"/>
              <a:t>协议无法提供基于</a:t>
            </a:r>
            <a:r>
              <a:rPr lang="en-US" altLang="zh-CN" sz="2400" b="1" dirty="0"/>
              <a:t>UDP</a:t>
            </a:r>
            <a:r>
              <a:rPr lang="zh-CN" altLang="zh-CN" sz="2400" b="1" dirty="0"/>
              <a:t>应用的安全保护</a:t>
            </a:r>
            <a:r>
              <a:rPr lang="zh-CN" altLang="zh-CN" sz="2400" b="1" dirty="0" smtClean="0"/>
              <a:t>。</a:t>
            </a:r>
            <a:endParaRPr lang="zh-CN" altLang="zh-CN" sz="2400" b="1" dirty="0"/>
          </a:p>
          <a:p>
            <a:r>
              <a:rPr lang="zh-CN" altLang="zh-CN" sz="2400" b="1" dirty="0"/>
              <a:t>③</a:t>
            </a:r>
            <a:r>
              <a:rPr lang="en-US" altLang="zh-CN" sz="2400" b="1" dirty="0"/>
              <a:t>SSL</a:t>
            </a:r>
            <a:r>
              <a:rPr lang="zh-CN" altLang="zh-CN" sz="2400" b="1" dirty="0"/>
              <a:t>协议不能对抗通信流量分析</a:t>
            </a:r>
            <a:r>
              <a:rPr lang="zh-CN" altLang="zh-CN" sz="2400" b="1" dirty="0" smtClean="0"/>
              <a:t>。</a:t>
            </a:r>
            <a:endParaRPr lang="zh-CN" altLang="zh-CN" sz="2400" b="1" dirty="0"/>
          </a:p>
          <a:p>
            <a:r>
              <a:rPr lang="zh-CN" altLang="zh-CN" sz="2400" b="1" dirty="0"/>
              <a:t>④可能受到针对基于公钥加密标准（</a:t>
            </a:r>
            <a:r>
              <a:rPr lang="en-US" altLang="zh-CN" sz="2400" b="1" dirty="0"/>
              <a:t>PKCS</a:t>
            </a:r>
            <a:r>
              <a:rPr lang="zh-CN" altLang="zh-CN" sz="2400" b="1" dirty="0"/>
              <a:t>）的协议的自适应选择密文攻击</a:t>
            </a:r>
            <a:r>
              <a:rPr lang="zh-CN" altLang="zh-CN" sz="2400" b="1" dirty="0" smtClean="0"/>
              <a:t>。</a:t>
            </a:r>
            <a:endParaRPr lang="en-US" altLang="zh-CN" sz="2400" b="1" dirty="0" smtClean="0"/>
          </a:p>
          <a:p>
            <a:r>
              <a:rPr lang="zh-CN" altLang="zh-CN" sz="2400" b="1" dirty="0" smtClean="0"/>
              <a:t>⑤</a:t>
            </a:r>
            <a:r>
              <a:rPr lang="zh-CN" altLang="zh-CN" sz="2400" b="1" dirty="0"/>
              <a:t>进程中的主密钥泄漏</a:t>
            </a:r>
            <a:r>
              <a:rPr lang="zh-CN" altLang="zh-CN" sz="2400" b="1" dirty="0" smtClean="0"/>
              <a:t>。</a:t>
            </a:r>
            <a:endParaRPr lang="zh-CN" altLang="zh-CN" sz="2400" b="1" dirty="0"/>
          </a:p>
          <a:p>
            <a:r>
              <a:rPr lang="zh-CN" altLang="zh-CN" sz="2400" b="1" dirty="0"/>
              <a:t>⑥磁盘上的临时文件可能遭受攻击</a:t>
            </a:r>
            <a:r>
              <a:rPr lang="zh-CN" altLang="zh-CN" sz="2400" b="1" dirty="0" smtClean="0"/>
              <a:t>。</a:t>
            </a:r>
            <a:endParaRPr lang="zh-CN" altLang="zh-CN" sz="2400" b="1" dirty="0"/>
          </a:p>
        </p:txBody>
      </p:sp>
    </p:spTree>
    <p:extLst>
      <p:ext uri="{BB962C8B-B14F-4D97-AF65-F5344CB8AC3E}">
        <p14:creationId xmlns:p14="http://schemas.microsoft.com/office/powerpoint/2010/main" val="1033131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4.2 SSL协议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08137" y="1052736"/>
            <a:ext cx="8784976" cy="5632311"/>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）不规范应用引起的问题。</a:t>
            </a:r>
          </a:p>
          <a:p>
            <a:r>
              <a:rPr lang="zh-CN" altLang="zh-CN" sz="2400" b="1" dirty="0">
                <a:latin typeface="+mn-ea"/>
                <a:ea typeface="+mn-ea"/>
              </a:rPr>
              <a:t>①对证书的攻击和窃取</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②中间人攻击。中间人（</a:t>
            </a:r>
            <a:r>
              <a:rPr lang="en-US" altLang="zh-CN" sz="2400" b="1" dirty="0">
                <a:latin typeface="+mn-ea"/>
                <a:ea typeface="+mn-ea"/>
              </a:rPr>
              <a:t>man-in—middle</a:t>
            </a:r>
            <a:r>
              <a:rPr lang="zh-CN" altLang="zh-CN" sz="2400" b="1" dirty="0">
                <a:latin typeface="+mn-ea"/>
                <a:ea typeface="+mn-ea"/>
              </a:rPr>
              <a:t>）攻击是指</a:t>
            </a:r>
            <a:r>
              <a:rPr lang="en-US" altLang="zh-CN" sz="2400" b="1" dirty="0">
                <a:latin typeface="+mn-ea"/>
                <a:ea typeface="+mn-ea"/>
              </a:rPr>
              <a:t>A</a:t>
            </a:r>
            <a:r>
              <a:rPr lang="zh-CN" altLang="zh-CN" sz="2400" b="1" dirty="0">
                <a:latin typeface="+mn-ea"/>
                <a:ea typeface="+mn-ea"/>
              </a:rPr>
              <a:t>和</a:t>
            </a:r>
            <a:r>
              <a:rPr lang="en-US" altLang="zh-CN" sz="2400" b="1" dirty="0">
                <a:latin typeface="+mn-ea"/>
                <a:ea typeface="+mn-ea"/>
              </a:rPr>
              <a:t>B</a:t>
            </a:r>
            <a:r>
              <a:rPr lang="zh-CN" altLang="zh-CN" sz="2400" b="1" dirty="0">
                <a:latin typeface="+mn-ea"/>
                <a:ea typeface="+mn-ea"/>
              </a:rPr>
              <a:t>通信的同时，有第三方</a:t>
            </a:r>
            <a:r>
              <a:rPr lang="en-US" altLang="zh-CN" sz="2400" b="1" dirty="0">
                <a:latin typeface="+mn-ea"/>
                <a:ea typeface="+mn-ea"/>
              </a:rPr>
              <a:t>C</a:t>
            </a:r>
            <a:r>
              <a:rPr lang="zh-CN" altLang="zh-CN" sz="2400" b="1" dirty="0">
                <a:latin typeface="+mn-ea"/>
                <a:ea typeface="+mn-ea"/>
              </a:rPr>
              <a:t>处于信道的中间，可以完全听到</a:t>
            </a:r>
            <a:r>
              <a:rPr lang="en-US" altLang="zh-CN" sz="2400" b="1" dirty="0">
                <a:latin typeface="+mn-ea"/>
                <a:ea typeface="+mn-ea"/>
              </a:rPr>
              <a:t>A</a:t>
            </a:r>
            <a:r>
              <a:rPr lang="zh-CN" altLang="zh-CN" sz="2400" b="1" dirty="0">
                <a:latin typeface="+mn-ea"/>
                <a:ea typeface="+mn-ea"/>
              </a:rPr>
              <a:t>和</a:t>
            </a:r>
            <a:r>
              <a:rPr lang="en-US" altLang="zh-CN" sz="2400" b="1" dirty="0">
                <a:latin typeface="+mn-ea"/>
                <a:ea typeface="+mn-ea"/>
              </a:rPr>
              <a:t>B</a:t>
            </a:r>
            <a:r>
              <a:rPr lang="zh-CN" altLang="zh-CN" sz="2400" b="1" dirty="0">
                <a:latin typeface="+mn-ea"/>
                <a:ea typeface="+mn-ea"/>
              </a:rPr>
              <a:t>通信的消息，并可拦截、替换和添加这些消息</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③即使采用了有证书的密钥交换算法，攻击者还可以从与服务器握手过程中获得一些内容，用于伪造一个与服务器非常相似的证书（如证书发行者的</a:t>
            </a:r>
            <a:r>
              <a:rPr lang="en-US" altLang="zh-CN" sz="2400" b="1" dirty="0">
                <a:latin typeface="+mn-ea"/>
                <a:ea typeface="+mn-ea"/>
              </a:rPr>
              <a:t>OU</a:t>
            </a:r>
            <a:r>
              <a:rPr lang="zh-CN" altLang="zh-CN" sz="2400" b="1" dirty="0">
                <a:latin typeface="+mn-ea"/>
                <a:ea typeface="+mn-ea"/>
              </a:rPr>
              <a:t>域比真证书多一个空格等），这样，当攻击者以中间人的形式与用户进行连接时，虽然客户程序能够识别并提出警告，但仍然有相当多的用户被迷惑而遭到攻击。只要用户有一定的警惕性，是可以避免这种攻击的。</a:t>
            </a:r>
          </a:p>
          <a:p>
            <a:r>
              <a:rPr lang="zh-CN" altLang="zh-CN" sz="2400" b="1" dirty="0">
                <a:latin typeface="+mn-ea"/>
                <a:ea typeface="+mn-ea"/>
              </a:rPr>
              <a:t>④安全盲点</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⑤</a:t>
            </a:r>
            <a:r>
              <a:rPr lang="en-US" altLang="zh-CN" sz="2400" b="1" dirty="0">
                <a:latin typeface="+mn-ea"/>
                <a:ea typeface="+mn-ea"/>
              </a:rPr>
              <a:t>IE</a:t>
            </a:r>
            <a:r>
              <a:rPr lang="zh-CN" altLang="zh-CN" sz="2400" b="1" dirty="0">
                <a:latin typeface="+mn-ea"/>
                <a:ea typeface="+mn-ea"/>
              </a:rPr>
              <a:t>浏览器的</a:t>
            </a:r>
            <a:r>
              <a:rPr lang="en-US" altLang="zh-CN" sz="2400" b="1" dirty="0">
                <a:latin typeface="+mn-ea"/>
                <a:ea typeface="+mn-ea"/>
              </a:rPr>
              <a:t>SSL</a:t>
            </a:r>
            <a:r>
              <a:rPr lang="zh-CN" altLang="zh-CN" sz="2400" b="1" dirty="0">
                <a:latin typeface="+mn-ea"/>
                <a:ea typeface="+mn-ea"/>
              </a:rPr>
              <a:t>身份鉴别缺陷</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⑥由于美国密码出口的限制，</a:t>
            </a:r>
            <a:r>
              <a:rPr lang="en-US" altLang="zh-CN" sz="2400" b="1" dirty="0">
                <a:latin typeface="+mn-ea"/>
                <a:ea typeface="+mn-ea"/>
              </a:rPr>
              <a:t>IE</a:t>
            </a:r>
            <a:r>
              <a:rPr lang="zh-CN" altLang="zh-CN" sz="2400" b="1" dirty="0">
                <a:latin typeface="+mn-ea"/>
                <a:ea typeface="+mn-ea"/>
              </a:rPr>
              <a:t>、</a:t>
            </a:r>
            <a:r>
              <a:rPr lang="en-US" altLang="zh-CN" sz="2400" b="1" dirty="0">
                <a:latin typeface="+mn-ea"/>
                <a:ea typeface="+mn-ea"/>
              </a:rPr>
              <a:t>Netscape</a:t>
            </a:r>
            <a:r>
              <a:rPr lang="zh-CN" altLang="zh-CN" sz="2400" b="1" dirty="0">
                <a:latin typeface="+mn-ea"/>
                <a:ea typeface="+mn-ea"/>
              </a:rPr>
              <a:t>等浏览器所支持的加密强度是很弱的</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4060264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524315"/>
          </a:xfrm>
          <a:prstGeom prst="rect">
            <a:avLst/>
          </a:prstGeom>
        </p:spPr>
        <p:txBody>
          <a:bodyPr wrap="square">
            <a:spAutoFit/>
          </a:bodyPr>
          <a:lstStyle/>
          <a:p>
            <a:r>
              <a:rPr lang="zh-CN" altLang="zh-CN" sz="2400" b="1" dirty="0">
                <a:latin typeface="+mn-ea"/>
                <a:ea typeface="+mn-ea"/>
              </a:rPr>
              <a:t>4.3.1SET协议简介</a:t>
            </a:r>
          </a:p>
          <a:p>
            <a:r>
              <a:rPr lang="zh-CN" altLang="zh-CN" sz="2400" b="1" dirty="0">
                <a:latin typeface="+mn-ea"/>
                <a:ea typeface="+mn-ea"/>
              </a:rPr>
              <a:t>在互联网上开发对所有公众开放的电子商务系统，从技术角度讲，关键的技术问题有两个：一是信息传递的准确性；二是信息传递的安全可靠性。前者是各种数据交换协议已经解决了的问题，后者则是目前学术界、工商界和消费者最为关注的问题。为此，西方学者和企业界在这方面投入了大量的人力和物力。</a:t>
            </a:r>
          </a:p>
          <a:p>
            <a:r>
              <a:rPr lang="zh-CN" altLang="zh-CN" sz="2400" b="1" dirty="0" smtClean="0">
                <a:latin typeface="+mn-ea"/>
                <a:ea typeface="+mn-ea"/>
              </a:rPr>
              <a:t>在</a:t>
            </a:r>
            <a:r>
              <a:rPr lang="zh-CN" altLang="zh-CN" sz="2400" b="1" dirty="0">
                <a:latin typeface="+mn-ea"/>
                <a:ea typeface="+mn-ea"/>
              </a:rPr>
              <a:t>SET协议中主要定义了以下内容：</a:t>
            </a:r>
          </a:p>
          <a:p>
            <a:pPr lvl="0"/>
            <a:r>
              <a:rPr lang="zh-CN" altLang="zh-CN" sz="2400" b="1" dirty="0">
                <a:latin typeface="+mn-ea"/>
                <a:ea typeface="+mn-ea"/>
              </a:rPr>
              <a:t>加密算法的应用。</a:t>
            </a:r>
          </a:p>
          <a:p>
            <a:pPr lvl="0"/>
            <a:r>
              <a:rPr lang="zh-CN" altLang="zh-CN" sz="2400" b="1" dirty="0">
                <a:latin typeface="+mn-ea"/>
                <a:ea typeface="+mn-ea"/>
              </a:rPr>
              <a:t>证书消息和对象格式。</a:t>
            </a:r>
          </a:p>
          <a:p>
            <a:pPr lvl="0"/>
            <a:r>
              <a:rPr lang="zh-CN" altLang="zh-CN" sz="2400" b="1" dirty="0">
                <a:latin typeface="+mn-ea"/>
                <a:ea typeface="+mn-ea"/>
              </a:rPr>
              <a:t>购买消息和对象格式。</a:t>
            </a:r>
          </a:p>
          <a:p>
            <a:pPr lvl="0"/>
            <a:r>
              <a:rPr lang="zh-CN" altLang="zh-CN" sz="2400" b="1" dirty="0">
                <a:latin typeface="+mn-ea"/>
                <a:ea typeface="+mn-ea"/>
              </a:rPr>
              <a:t>请款消息和对象格式。</a:t>
            </a:r>
          </a:p>
          <a:p>
            <a:pPr lvl="0"/>
            <a:r>
              <a:rPr lang="zh-CN" altLang="zh-CN" sz="2400" b="1" dirty="0">
                <a:latin typeface="+mn-ea"/>
                <a:ea typeface="+mn-ea"/>
              </a:rPr>
              <a:t>参与者之间的消息协议。</a:t>
            </a:r>
          </a:p>
        </p:txBody>
      </p:sp>
    </p:spTree>
    <p:extLst>
      <p:ext uri="{BB962C8B-B14F-4D97-AF65-F5344CB8AC3E}">
        <p14:creationId xmlns:p14="http://schemas.microsoft.com/office/powerpoint/2010/main" val="863931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893647"/>
          </a:xfrm>
          <a:prstGeom prst="rect">
            <a:avLst/>
          </a:prstGeom>
        </p:spPr>
        <p:txBody>
          <a:bodyPr wrap="square">
            <a:spAutoFit/>
          </a:bodyPr>
          <a:lstStyle/>
          <a:p>
            <a:r>
              <a:rPr lang="zh-CN" altLang="zh-CN" sz="2400" b="1" dirty="0">
                <a:latin typeface="+mn-ea"/>
                <a:ea typeface="+mn-ea"/>
              </a:rPr>
              <a:t>4.3.2SET 协议相关技术</a:t>
            </a:r>
          </a:p>
          <a:p>
            <a:r>
              <a:rPr lang="zh-CN" altLang="zh-CN" sz="2400" b="1" dirty="0">
                <a:latin typeface="+mn-ea"/>
                <a:ea typeface="+mn-ea"/>
              </a:rPr>
              <a:t>1.加密技术</a:t>
            </a:r>
          </a:p>
          <a:p>
            <a:r>
              <a:rPr lang="zh-CN" altLang="zh-CN" sz="2400" b="1" dirty="0">
                <a:latin typeface="+mn-ea"/>
                <a:ea typeface="+mn-ea"/>
              </a:rPr>
              <a:t>目前广泛使用的加密方法不外乎分为常规密码体制（对称加密）和公开秘钥体制（非对称加密体制）。SET协议的加密过程中这两种加密体制都用到了。SET将对称加密体制的速度和低成本，与非对称加密体制的有效性完美地结合在一起。SET中所涉及的密码技术主要有如下几种。</a:t>
            </a:r>
          </a:p>
          <a:p>
            <a:pPr lvl="0"/>
            <a:r>
              <a:rPr lang="zh-CN" altLang="zh-CN" sz="2400" b="1" dirty="0">
                <a:latin typeface="+mn-ea"/>
                <a:ea typeface="+mn-ea"/>
              </a:rPr>
              <a:t>对称加密密码技术。</a:t>
            </a:r>
          </a:p>
          <a:p>
            <a:pPr lvl="0"/>
            <a:r>
              <a:rPr lang="zh-CN" altLang="zh-CN" sz="2400" b="1" dirty="0">
                <a:latin typeface="+mn-ea"/>
                <a:ea typeface="+mn-ea"/>
              </a:rPr>
              <a:t>非对称加密密码技术。</a:t>
            </a:r>
          </a:p>
          <a:p>
            <a:pPr lvl="0"/>
            <a:r>
              <a:rPr lang="zh-CN" altLang="zh-CN" sz="2400" b="1" dirty="0">
                <a:latin typeface="+mn-ea"/>
                <a:ea typeface="+mn-ea"/>
              </a:rPr>
              <a:t>数字信封。</a:t>
            </a:r>
          </a:p>
          <a:p>
            <a:pPr lvl="0"/>
            <a:r>
              <a:rPr lang="zh-CN" altLang="zh-CN" sz="2400" b="1" dirty="0">
                <a:latin typeface="+mn-ea"/>
                <a:ea typeface="+mn-ea"/>
              </a:rPr>
              <a:t>数字签名。</a:t>
            </a:r>
          </a:p>
          <a:p>
            <a:pPr lvl="0"/>
            <a:r>
              <a:rPr lang="zh-CN" altLang="zh-CN" sz="2400" b="1" dirty="0">
                <a:latin typeface="+mn-ea"/>
                <a:ea typeface="+mn-ea"/>
              </a:rPr>
              <a:t>消息摘要。</a:t>
            </a:r>
          </a:p>
          <a:p>
            <a:pPr lvl="0"/>
            <a:r>
              <a:rPr lang="zh-CN" altLang="zh-CN" sz="2400" b="1" dirty="0">
                <a:latin typeface="+mn-ea"/>
                <a:ea typeface="+mn-ea"/>
              </a:rPr>
              <a:t>双重数字签名。</a:t>
            </a:r>
          </a:p>
        </p:txBody>
      </p:sp>
    </p:spTree>
    <p:extLst>
      <p:ext uri="{BB962C8B-B14F-4D97-AF65-F5344CB8AC3E}">
        <p14:creationId xmlns:p14="http://schemas.microsoft.com/office/powerpoint/2010/main" val="2016673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556792"/>
            <a:ext cx="8784976" cy="1200329"/>
          </a:xfrm>
          <a:prstGeom prst="rect">
            <a:avLst/>
          </a:prstGeom>
        </p:spPr>
        <p:txBody>
          <a:bodyPr wrap="square">
            <a:spAutoFit/>
          </a:bodyPr>
          <a:lstStyle/>
          <a:p>
            <a:r>
              <a:rPr lang="zh-CN" altLang="zh-CN" sz="2400" b="1" dirty="0">
                <a:latin typeface="+mn-ea"/>
                <a:ea typeface="+mn-ea"/>
              </a:rPr>
              <a:t>（1）对称加密密码技术</a:t>
            </a:r>
          </a:p>
          <a:p>
            <a:r>
              <a:rPr lang="zh-CN" altLang="zh-CN" sz="2400" b="1" dirty="0">
                <a:latin typeface="+mn-ea"/>
                <a:ea typeface="+mn-ea"/>
              </a:rPr>
              <a:t>该体制又称常规加密体制，它使用相同的密钥进行加密和解密操作。最著名的对称密码算法当属数据加密标准DES</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120249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785652"/>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2）非对称加密密码技术</a:t>
            </a:r>
          </a:p>
          <a:p>
            <a:r>
              <a:rPr lang="zh-CN" altLang="zh-CN" sz="2400" b="1" dirty="0">
                <a:latin typeface="+mn-ea"/>
                <a:ea typeface="+mn-ea"/>
              </a:rPr>
              <a:t>该体制又称公开密钥密码体制，它使用一个密钥对，一个用来加密，一个用来解密。每个用户都要有两个密钥，一个对所有人公开(公钥)，一个严格保密(私钥)。由于两个密钥之间存在有数学关系，任何使用公钥加密的数据，只有用对应的私钥才能解密；反之亦然。最著名的公开密钥算法是RSA。</a:t>
            </a:r>
          </a:p>
          <a:p>
            <a:r>
              <a:rPr lang="zh-CN" altLang="zh-CN" sz="2400" b="1" dirty="0">
                <a:latin typeface="+mn-ea"/>
                <a:ea typeface="+mn-ea"/>
              </a:rPr>
              <a:t>考虑到网上商店的情况，对于成千上万的消费者在Internet上交换信息，要对每一个消费者通过某种渠道发放密钥，在现实中是不可取的。通常商家生成一个公共密钥对，任何一个消费者都可以用商家公开发布的公开密钥与商家进行保密通信</a:t>
            </a:r>
            <a:r>
              <a:rPr lang="zh-CN" altLang="zh-CN" sz="2400" b="1" dirty="0" smtClean="0">
                <a:latin typeface="+mn-ea"/>
                <a:ea typeface="+mn-ea"/>
              </a:rPr>
              <a:t>。</a:t>
            </a:r>
          </a:p>
        </p:txBody>
      </p:sp>
    </p:spTree>
    <p:extLst>
      <p:ext uri="{BB962C8B-B14F-4D97-AF65-F5344CB8AC3E}">
        <p14:creationId xmlns:p14="http://schemas.microsoft.com/office/powerpoint/2010/main" val="1848052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71800" y="1720661"/>
            <a:ext cx="4638675" cy="523220"/>
          </a:xfrm>
          <a:prstGeom prst="rect">
            <a:avLst/>
          </a:prstGeom>
          <a:noFill/>
          <a:ln w="9525">
            <a:noFill/>
          </a:ln>
        </p:spPr>
        <p:txBody>
          <a:bodyPr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TCP</a:t>
            </a:r>
            <a:r>
              <a:rPr lang="zh-CN" altLang="zh-CN" sz="2800" b="1" dirty="0">
                <a:solidFill>
                  <a:srgbClr val="000000"/>
                </a:solidFill>
                <a:latin typeface="Times New Roman" panose="02020603050405020304" pitchFamily="2" charset="0"/>
                <a:ea typeface="黑体" panose="02010609060101010101" pitchFamily="2" charset="-122"/>
              </a:rPr>
              <a:t>/IP基本</a:t>
            </a:r>
            <a:r>
              <a:rPr lang="zh-CN" altLang="zh-CN" sz="2800" b="1" dirty="0" smtClean="0">
                <a:solidFill>
                  <a:srgbClr val="000000"/>
                </a:solidFill>
                <a:latin typeface="Times New Roman" panose="02020603050405020304" pitchFamily="2" charset="0"/>
                <a:ea typeface="黑体" panose="02010609060101010101" pitchFamily="2" charset="-122"/>
              </a:rPr>
              <a:t>知识</a:t>
            </a:r>
            <a:r>
              <a:rPr lang="en-US" altLang="zh-CN" sz="2800" b="1" dirty="0" smtClean="0">
                <a:solidFill>
                  <a:srgbClr val="000000"/>
                </a:solidFill>
                <a:latin typeface="Times New Roman" panose="02020603050405020304" pitchFamily="2" charset="0"/>
                <a:ea typeface="黑体" panose="02010609060101010101" pitchFamily="2" charset="-122"/>
              </a:rPr>
              <a:t> </a:t>
            </a:r>
            <a:endParaRPr lang="zh-CN" altLang="zh-CN" sz="2800" b="1" dirty="0">
              <a:solidFill>
                <a:srgbClr val="000000"/>
              </a:solidFill>
              <a:latin typeface="Times New Roman" panose="02020603050405020304" pitchFamily="2" charset="0"/>
              <a:ea typeface="黑体" panose="02010609060101010101" pitchFamily="2" charset="-122"/>
            </a:endParaRPr>
          </a:p>
        </p:txBody>
      </p:sp>
      <p:sp>
        <p:nvSpPr>
          <p:cNvPr id="9227" name="文本框 9227"/>
          <p:cNvSpPr txBox="1"/>
          <p:nvPr/>
        </p:nvSpPr>
        <p:spPr>
          <a:xfrm>
            <a:off x="1838325" y="1704975"/>
            <a:ext cx="715963" cy="523220"/>
          </a:xfrm>
          <a:prstGeom prst="rect">
            <a:avLst/>
          </a:prstGeom>
          <a:noFill/>
          <a:ln w="9525">
            <a:noFill/>
          </a:ln>
        </p:spPr>
        <p:txBody>
          <a:bodyPr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4.1</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20389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811780" y="3505835"/>
            <a:ext cx="4377690" cy="518160"/>
          </a:xfrm>
          <a:prstGeom prst="rect">
            <a:avLst/>
          </a:prstGeom>
          <a:noFill/>
          <a:ln w="9525">
            <a:noFill/>
          </a:ln>
        </p:spPr>
        <p:txBody>
          <a:bodyPr wrap="square" anchor="t">
            <a:spAutoFit/>
          </a:bodyPr>
          <a:lstStyle/>
          <a:p>
            <a:pPr lvl="0"/>
            <a:r>
              <a:rPr lang="zh-CN" altLang="zh-CN" sz="2800" b="1" dirty="0">
                <a:solidFill>
                  <a:srgbClr val="000000"/>
                </a:solidFill>
                <a:latin typeface="Times New Roman" panose="02020603050405020304" pitchFamily="2" charset="0"/>
                <a:ea typeface="黑体" panose="02010609060101010101" pitchFamily="2" charset="-122"/>
              </a:rPr>
              <a:t>SET 协议</a:t>
            </a:r>
            <a:endParaRPr lang="zh-CN" altLang="en-US" sz="2800" b="1" dirty="0">
              <a:solidFill>
                <a:srgbClr val="000000"/>
              </a:solidFill>
              <a:latin typeface="Times New Roman" panose="02020603050405020304" pitchFamily="2" charset="0"/>
              <a:ea typeface="黑体" panose="02010609060101010101" pitchFamily="2" charset="-122"/>
            </a:endParaRP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4.2</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44519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10876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46064" y="2605968"/>
            <a:ext cx="5305425" cy="518160"/>
          </a:xfrm>
          <a:prstGeom prst="rect">
            <a:avLst/>
          </a:prstGeom>
          <a:noFill/>
          <a:ln w="9525">
            <a:noFill/>
          </a:ln>
        </p:spPr>
        <p:txBody>
          <a:bodyPr anchor="t">
            <a:spAutoFit/>
          </a:bodyPr>
          <a:lstStyle/>
          <a:p>
            <a:pPr lvl="0"/>
            <a:r>
              <a:rPr lang="en-US" altLang="zh-CN" sz="2800" b="1" dirty="0">
                <a:solidFill>
                  <a:srgbClr val="000000"/>
                </a:solidFill>
                <a:latin typeface="Times New Roman" panose="02020603050405020304" pitchFamily="2" charset="0"/>
                <a:ea typeface="黑体" panose="02010609060101010101" pitchFamily="2" charset="-122"/>
              </a:rPr>
              <a:t>  </a:t>
            </a:r>
            <a:r>
              <a:rPr lang="zh-CN" altLang="zh-CN" sz="2800" b="1" dirty="0"/>
              <a:t>SSL协议</a:t>
            </a:r>
            <a:endParaRPr lang="zh-CN" altLang="en-US" sz="2800" b="1" dirty="0"/>
          </a:p>
        </p:txBody>
      </p:sp>
      <p:sp>
        <p:nvSpPr>
          <p:cNvPr id="9237" name="文本框 9237"/>
          <p:cNvSpPr txBox="1"/>
          <p:nvPr/>
        </p:nvSpPr>
        <p:spPr>
          <a:xfrm>
            <a:off x="1816599" y="3521393"/>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4.3</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4334193"/>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495808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811780" y="4412175"/>
            <a:ext cx="5460365" cy="518160"/>
          </a:xfrm>
          <a:prstGeom prst="rect">
            <a:avLst/>
          </a:prstGeom>
          <a:noFill/>
          <a:ln w="9525">
            <a:noFill/>
          </a:ln>
        </p:spPr>
        <p:txBody>
          <a:bodyPr wrap="square" anchor="t">
            <a:spAutoFit/>
          </a:bodyPr>
          <a:lstStyle/>
          <a:p>
            <a:r>
              <a:rPr lang="zh-CN" altLang="zh-CN" sz="2800" b="1" dirty="0">
                <a:solidFill>
                  <a:srgbClr val="000000"/>
                </a:solidFill>
                <a:latin typeface="Times New Roman" panose="02020603050405020304" pitchFamily="2" charset="0"/>
                <a:ea typeface="黑体" panose="02010609060101010101" pitchFamily="2" charset="-122"/>
              </a:rPr>
              <a:t>防火墙技术</a:t>
            </a:r>
            <a:endParaRPr lang="zh-CN" altLang="en-US" sz="2800" b="1" dirty="0">
              <a:solidFill>
                <a:srgbClr val="000000"/>
              </a:solidFill>
              <a:latin typeface="Times New Roman" panose="02020603050405020304" pitchFamily="2" charset="0"/>
              <a:ea typeface="黑体" panose="02010609060101010101" pitchFamily="2" charset="-122"/>
            </a:endParaRPr>
          </a:p>
        </p:txBody>
      </p:sp>
      <p:sp>
        <p:nvSpPr>
          <p:cNvPr id="9245" name="文本框 9245"/>
          <p:cNvSpPr txBox="1"/>
          <p:nvPr/>
        </p:nvSpPr>
        <p:spPr>
          <a:xfrm>
            <a:off x="1829298" y="4410393"/>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4.4</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p>
        </p:txBody>
      </p:sp>
      <p:sp>
        <p:nvSpPr>
          <p:cNvPr id="8" name="直接连接符 9243"/>
          <p:cNvSpPr/>
          <p:nvPr/>
        </p:nvSpPr>
        <p:spPr>
          <a:xfrm>
            <a:off x="2360295" y="5879465"/>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842091" y="5370830"/>
            <a:ext cx="5460365" cy="523220"/>
          </a:xfrm>
          <a:prstGeom prst="rect">
            <a:avLst/>
          </a:prstGeom>
          <a:noFill/>
          <a:ln w="9525">
            <a:noFill/>
          </a:ln>
        </p:spPr>
        <p:txBody>
          <a:bodyPr wrap="square" anchor="t">
            <a:spAutoFit/>
          </a:bodyPr>
          <a:lstStyle/>
          <a:p>
            <a:r>
              <a:rPr lang="zh-CN" altLang="zh-CN" sz="2800" b="1" dirty="0">
                <a:solidFill>
                  <a:srgbClr val="000000"/>
                </a:solidFill>
                <a:latin typeface="Times New Roman" panose="02020603050405020304" pitchFamily="2" charset="0"/>
                <a:ea typeface="黑体" panose="02010609060101010101" pitchFamily="2" charset="-122"/>
              </a:rPr>
              <a:t> 虚拟专用网</a:t>
            </a:r>
          </a:p>
        </p:txBody>
      </p:sp>
      <p:sp>
        <p:nvSpPr>
          <p:cNvPr id="10" name="文本框 9245"/>
          <p:cNvSpPr txBox="1"/>
          <p:nvPr/>
        </p:nvSpPr>
        <p:spPr>
          <a:xfrm>
            <a:off x="1870972" y="5331778"/>
            <a:ext cx="684804" cy="523220"/>
          </a:xfrm>
          <a:prstGeom prst="rect">
            <a:avLst/>
          </a:prstGeom>
          <a:noFill/>
          <a:ln w="9525">
            <a:noFill/>
          </a:ln>
        </p:spPr>
        <p:txBody>
          <a:bodyPr wrap="none" anchor="t">
            <a:spAutoFit/>
          </a:bodyPr>
          <a:lstStyle/>
          <a:p>
            <a:pPr lvl="0" indent="0" algn="ctr" eaLnBrk="0" hangingPunct="0"/>
            <a:r>
              <a:rPr lang="en-US" altLang="zh-CN" sz="2800" b="1" smtClean="0">
                <a:solidFill>
                  <a:schemeClr val="bg1"/>
                </a:solidFill>
                <a:latin typeface="Arial" panose="020B0604020202020204" pitchFamily="34" charset="0"/>
                <a:ea typeface="宋体" panose="02010600030101010101" pitchFamily="2" charset="-122"/>
              </a:rPr>
              <a:t>4.5</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38" name="组合 9231"/>
          <p:cNvGrpSpPr/>
          <p:nvPr/>
        </p:nvGrpSpPr>
        <p:grpSpPr>
          <a:xfrm>
            <a:off x="1789584" y="5272871"/>
            <a:ext cx="838200" cy="719137"/>
            <a:chOff x="0" y="0"/>
            <a:chExt cx="1549" cy="1351"/>
          </a:xfrm>
        </p:grpSpPr>
        <p:sp>
          <p:nvSpPr>
            <p:cNvPr id="39"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0"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1"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42" name="文本框 9245"/>
          <p:cNvSpPr txBox="1"/>
          <p:nvPr/>
        </p:nvSpPr>
        <p:spPr>
          <a:xfrm>
            <a:off x="1883997" y="5364708"/>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4.5</a:t>
            </a:r>
            <a:endParaRPr lang="en-US" altLang="zh-CN" sz="2800" b="1" dirty="0">
              <a:solidFill>
                <a:schemeClr val="bg1"/>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698227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2308324"/>
          </a:xfrm>
          <a:prstGeom prst="rect">
            <a:avLst/>
          </a:prstGeom>
        </p:spPr>
        <p:txBody>
          <a:bodyPr wrap="square">
            <a:spAutoFit/>
          </a:bodyPr>
          <a:lstStyle/>
          <a:p>
            <a:r>
              <a:rPr lang="zh-CN" altLang="zh-CN" sz="2400" b="1" dirty="0" smtClean="0">
                <a:latin typeface="+mn-ea"/>
                <a:ea typeface="+mn-ea"/>
              </a:rPr>
              <a:t>（3）数字信封</a:t>
            </a:r>
          </a:p>
          <a:p>
            <a:r>
              <a:rPr lang="zh-CN" altLang="zh-CN" sz="2400" b="1" dirty="0" smtClean="0">
                <a:latin typeface="+mn-ea"/>
                <a:ea typeface="+mn-ea"/>
              </a:rPr>
              <a:t>SET依靠密码系统来保证消息的可靠传输，使用随机生成的对称密钥来加密数据，然后将此对称密钥用接收方的公钥加密（称为消息的“数字信封”），将其和数据一起发送给接收方。接收方先用他的私钥解开数字信封，得到对称密钥，然后使用对称密钥解开密文，得到数据。</a:t>
            </a:r>
          </a:p>
        </p:txBody>
      </p:sp>
    </p:spTree>
    <p:extLst>
      <p:ext uri="{BB962C8B-B14F-4D97-AF65-F5344CB8AC3E}">
        <p14:creationId xmlns:p14="http://schemas.microsoft.com/office/powerpoint/2010/main" val="596850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2308324"/>
          </a:xfrm>
          <a:prstGeom prst="rect">
            <a:avLst/>
          </a:prstGeom>
        </p:spPr>
        <p:txBody>
          <a:bodyPr wrap="square">
            <a:spAutoFit/>
          </a:bodyPr>
          <a:lstStyle/>
          <a:p>
            <a:r>
              <a:rPr lang="zh-CN" altLang="zh-CN" sz="2400" b="1" dirty="0" smtClean="0">
                <a:latin typeface="+mn-ea"/>
                <a:ea typeface="+mn-ea"/>
              </a:rPr>
              <a:t>（4）数字签名</a:t>
            </a:r>
          </a:p>
          <a:p>
            <a:r>
              <a:rPr lang="zh-CN" altLang="zh-CN" sz="2400" b="1" dirty="0" smtClean="0">
                <a:latin typeface="+mn-ea"/>
                <a:ea typeface="+mn-ea"/>
              </a:rPr>
              <a:t>由于公钥和私钥之间存在一定的关系，使用其中一个密钥加密的数据只能用另一个密钥解开。发送方用自己的私钥加密数据给接收方，接收方用发送者的公钥解开数据后，就可以确定消息来自于哪一个发送方，这就保证了发送方对所发送的信息不能抵赖。这样就相当于信息被签名了，因此称为数字签名。</a:t>
            </a:r>
          </a:p>
        </p:txBody>
      </p:sp>
    </p:spTree>
    <p:extLst>
      <p:ext uri="{BB962C8B-B14F-4D97-AF65-F5344CB8AC3E}">
        <p14:creationId xmlns:p14="http://schemas.microsoft.com/office/powerpoint/2010/main" val="2789418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smtClean="0">
                <a:latin typeface="+mn-ea"/>
                <a:ea typeface="+mn-ea"/>
              </a:rPr>
              <a:t>（5）消息摘要</a:t>
            </a:r>
          </a:p>
          <a:p>
            <a:r>
              <a:rPr lang="zh-CN" altLang="zh-CN" sz="2400" b="1" dirty="0" smtClean="0">
                <a:latin typeface="+mn-ea"/>
                <a:ea typeface="+mn-ea"/>
              </a:rPr>
              <a:t>消息摘要（Message Digest）是唯一对应一个消息或文本的值，由一个单向Hash函数对消息进行运算产生。用发送方的私钥加密摘要附在原文后面，一般称为消息的“数字签名”。通过数字签名，接收方可以确信消息确实来自于谁。另外，如果消息在途中被篡改，则接收方通过将收到的消息重新进行计算所产生的摘要与原摘要就会不一致，这样就可以知到消息是否被篡改，因此消息摘要保证了消息的完整性。</a:t>
            </a:r>
          </a:p>
        </p:txBody>
      </p:sp>
    </p:spTree>
    <p:extLst>
      <p:ext uri="{BB962C8B-B14F-4D97-AF65-F5344CB8AC3E}">
        <p14:creationId xmlns:p14="http://schemas.microsoft.com/office/powerpoint/2010/main" val="2710981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smtClean="0">
                <a:latin typeface="+mn-ea"/>
                <a:ea typeface="+mn-ea"/>
              </a:rPr>
              <a:t>（6）双重数字签名</a:t>
            </a:r>
          </a:p>
          <a:p>
            <a:r>
              <a:rPr lang="zh-CN" altLang="zh-CN" sz="2400" b="1" dirty="0" smtClean="0">
                <a:latin typeface="+mn-ea"/>
                <a:ea typeface="+mn-ea"/>
              </a:rPr>
              <a:t>双重签名是SET推出的数字签名的新应用，其主要目的在于让相关方只知道和自己相关的消息，而不能知道另外的消息。例如，张三要买李四的一处房产，张三发送给李四一个购买报价单和他对银行的授权书的消息，要求银行如果李四同意按此价格出卖，则将钱划到李四的账上。但是，张三不想让银行看到报价，同时不希望李四看到他的账号信息；此外，报价和付款是相连的、不可分割的，仅当李四同意他的报价时，钱才被转移。</a:t>
            </a:r>
          </a:p>
        </p:txBody>
      </p:sp>
    </p:spTree>
    <p:extLst>
      <p:ext uri="{BB962C8B-B14F-4D97-AF65-F5344CB8AC3E}">
        <p14:creationId xmlns:p14="http://schemas.microsoft.com/office/powerpoint/2010/main" val="937325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524315"/>
          </a:xfrm>
          <a:prstGeom prst="rect">
            <a:avLst/>
          </a:prstGeom>
        </p:spPr>
        <p:txBody>
          <a:bodyPr wrap="square">
            <a:spAutoFit/>
          </a:bodyPr>
          <a:lstStyle/>
          <a:p>
            <a:r>
              <a:rPr lang="zh-CN" altLang="zh-CN" sz="2400" b="1" dirty="0" smtClean="0">
                <a:latin typeface="+mn-ea"/>
                <a:ea typeface="+mn-ea"/>
              </a:rPr>
              <a:t>要达到这个要求，采用双重签名即可实现。首先生成两条消息的摘要，将两个摘要连接起来，生成一个新的摘要（成为双重签名），然后用发送者的私钥加密，为了让接收者验证双重签名，还必须将另外一条消息的摘要一起传过去。这样，任何一个消息的接收者都可以通过以下方法验证消息的真实性，生成消息摘要，将它和另外一个消息摘要连接起来，生成新的摘要，如果它与解密后的双重签名相等，就可以确定消息是真实的。在前面的例子中，如果李四同意，他将发送一个消息给银行表示他同意，并报出报价单的摘要，银行能验证张三授权的真实性，用张三的授权书生成的摘要和李四消息中的报价单的摘要验证双重签名。银行根据双重签名，可以判定报价单的真实性，但却看不到报价单的内容。</a:t>
            </a:r>
            <a:endParaRPr lang="zh-CN" altLang="zh-CN" sz="2400" b="1" dirty="0">
              <a:latin typeface="+mn-ea"/>
              <a:ea typeface="+mn-ea"/>
            </a:endParaRPr>
          </a:p>
        </p:txBody>
      </p:sp>
    </p:spTree>
    <p:extLst>
      <p:ext uri="{BB962C8B-B14F-4D97-AF65-F5344CB8AC3E}">
        <p14:creationId xmlns:p14="http://schemas.microsoft.com/office/powerpoint/2010/main" val="3244056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893647"/>
          </a:xfrm>
          <a:prstGeom prst="rect">
            <a:avLst/>
          </a:prstGeom>
        </p:spPr>
        <p:txBody>
          <a:bodyPr wrap="square">
            <a:spAutoFit/>
          </a:bodyPr>
          <a:lstStyle/>
          <a:p>
            <a:r>
              <a:rPr lang="zh-CN" altLang="zh-CN" sz="2400" b="1" dirty="0">
                <a:latin typeface="+mn-ea"/>
                <a:ea typeface="+mn-ea"/>
              </a:rPr>
              <a:t>2.SET的认证技术</a:t>
            </a:r>
          </a:p>
          <a:p>
            <a:r>
              <a:rPr lang="zh-CN" altLang="zh-CN" sz="2400" b="1" dirty="0">
                <a:latin typeface="+mn-ea"/>
                <a:ea typeface="+mn-ea"/>
              </a:rPr>
              <a:t>网上的任意两方要完成一笔交易，首先需要知道对方的身份是否可信。对用户的网络身份的鉴别称为认证（Authentication），主要目的在于确认使用者就是其所声称的对象。一种确认的办法是，通过秘密途径收到的由发送者送来的密钥，但在实际应用中这显然是行不通的。一个可行的解决办法是由一个大家都信任的第三方来验证所声称的对象，这样的第三方就是认证中心。</a:t>
            </a:r>
          </a:p>
          <a:p>
            <a:r>
              <a:rPr lang="zh-CN" altLang="zh-CN" sz="2400" b="1" dirty="0">
                <a:latin typeface="+mn-ea"/>
                <a:ea typeface="+mn-ea"/>
              </a:rPr>
              <a:t>（1）证书</a:t>
            </a:r>
          </a:p>
          <a:p>
            <a:r>
              <a:rPr lang="zh-CN" altLang="zh-CN" sz="2400" b="1" dirty="0" smtClean="0">
                <a:latin typeface="+mn-ea"/>
                <a:ea typeface="+mn-ea"/>
              </a:rPr>
              <a:t>（</a:t>
            </a:r>
            <a:r>
              <a:rPr lang="zh-CN" altLang="zh-CN" sz="2400" b="1" dirty="0">
                <a:latin typeface="+mn-ea"/>
                <a:ea typeface="+mn-ea"/>
              </a:rPr>
              <a:t>2）持卡者证书</a:t>
            </a:r>
          </a:p>
          <a:p>
            <a:r>
              <a:rPr lang="zh-CN" altLang="zh-CN" sz="2400" b="1" dirty="0" smtClean="0">
                <a:latin typeface="+mn-ea"/>
                <a:ea typeface="+mn-ea"/>
              </a:rPr>
              <a:t>（</a:t>
            </a:r>
            <a:r>
              <a:rPr lang="zh-CN" altLang="zh-CN" sz="2400" b="1" dirty="0">
                <a:latin typeface="+mn-ea"/>
                <a:ea typeface="+mn-ea"/>
              </a:rPr>
              <a:t>3）商家证书</a:t>
            </a:r>
          </a:p>
          <a:p>
            <a:r>
              <a:rPr lang="zh-CN" altLang="zh-CN" sz="2400" b="1" dirty="0" smtClean="0">
                <a:latin typeface="+mn-ea"/>
                <a:ea typeface="+mn-ea"/>
              </a:rPr>
              <a:t>（</a:t>
            </a:r>
            <a:r>
              <a:rPr lang="zh-CN" altLang="zh-CN" sz="2400" b="1" dirty="0">
                <a:latin typeface="+mn-ea"/>
                <a:ea typeface="+mn-ea"/>
              </a:rPr>
              <a:t>4）支付网关证书</a:t>
            </a:r>
          </a:p>
          <a:p>
            <a:r>
              <a:rPr lang="zh-CN" altLang="zh-CN" sz="2400" b="1" dirty="0" smtClean="0">
                <a:latin typeface="+mn-ea"/>
                <a:ea typeface="+mn-ea"/>
              </a:rPr>
              <a:t>（</a:t>
            </a:r>
            <a:r>
              <a:rPr lang="zh-CN" altLang="zh-CN" sz="2400" b="1" dirty="0">
                <a:latin typeface="+mn-ea"/>
                <a:ea typeface="+mn-ea"/>
              </a:rPr>
              <a:t>5）收单行证书</a:t>
            </a:r>
          </a:p>
          <a:p>
            <a:r>
              <a:rPr lang="zh-CN" altLang="zh-CN" sz="2400" b="1" dirty="0" smtClean="0">
                <a:latin typeface="+mn-ea"/>
                <a:ea typeface="+mn-ea"/>
              </a:rPr>
              <a:t>（</a:t>
            </a:r>
            <a:r>
              <a:rPr lang="zh-CN" altLang="zh-CN" sz="2400" b="1" dirty="0">
                <a:latin typeface="+mn-ea"/>
                <a:ea typeface="+mn-ea"/>
              </a:rPr>
              <a:t>6）发卡行</a:t>
            </a:r>
            <a:r>
              <a:rPr lang="zh-CN" altLang="zh-CN" sz="2400" b="1" dirty="0" smtClean="0">
                <a:latin typeface="+mn-ea"/>
                <a:ea typeface="+mn-ea"/>
              </a:rPr>
              <a:t>证书</a:t>
            </a:r>
            <a:endParaRPr lang="zh-CN" altLang="zh-CN" sz="2400" b="1" dirty="0">
              <a:latin typeface="+mn-ea"/>
              <a:ea typeface="+mn-ea"/>
            </a:endParaRPr>
          </a:p>
        </p:txBody>
      </p:sp>
    </p:spTree>
    <p:extLst>
      <p:ext uri="{BB962C8B-B14F-4D97-AF65-F5344CB8AC3E}">
        <p14:creationId xmlns:p14="http://schemas.microsoft.com/office/powerpoint/2010/main" val="2107431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grpSp>
        <p:nvGrpSpPr>
          <p:cNvPr id="5" name="画布 25"/>
          <p:cNvGrpSpPr/>
          <p:nvPr/>
        </p:nvGrpSpPr>
        <p:grpSpPr>
          <a:xfrm>
            <a:off x="233286" y="1556792"/>
            <a:ext cx="8964488" cy="4824536"/>
            <a:chOff x="0" y="0"/>
            <a:chExt cx="4343400" cy="3070860"/>
          </a:xfrm>
        </p:grpSpPr>
        <p:sp>
          <p:nvSpPr>
            <p:cNvPr id="6" name="矩形 5"/>
            <p:cNvSpPr/>
            <p:nvPr/>
          </p:nvSpPr>
          <p:spPr>
            <a:xfrm>
              <a:off x="0" y="0"/>
              <a:ext cx="4343400" cy="3070860"/>
            </a:xfrm>
            <a:prstGeom prst="rect">
              <a:avLst/>
            </a:prstGeom>
            <a:noFill/>
          </p:spPr>
        </p:sp>
        <p:sp>
          <p:nvSpPr>
            <p:cNvPr id="7" name="Rectangle 27"/>
            <p:cNvSpPr>
              <a:spLocks noChangeArrowheads="1"/>
            </p:cNvSpPr>
            <p:nvPr/>
          </p:nvSpPr>
          <p:spPr bwMode="auto">
            <a:xfrm>
              <a:off x="1600200" y="99060"/>
              <a:ext cx="6858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dirty="0">
                  <a:effectLst/>
                  <a:latin typeface="Times New Roman"/>
                  <a:ea typeface="宋体"/>
                  <a:cs typeface="宋体"/>
                </a:rPr>
                <a:t>签字</a:t>
              </a:r>
            </a:p>
          </p:txBody>
        </p:sp>
        <p:sp>
          <p:nvSpPr>
            <p:cNvPr id="8" name="Rectangle 28"/>
            <p:cNvSpPr>
              <a:spLocks noChangeArrowheads="1"/>
            </p:cNvSpPr>
            <p:nvPr/>
          </p:nvSpPr>
          <p:spPr bwMode="auto">
            <a:xfrm>
              <a:off x="1485900" y="594360"/>
              <a:ext cx="9144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dirty="0">
                  <a:effectLst/>
                  <a:latin typeface="Times New Roman"/>
                  <a:ea typeface="宋体"/>
                  <a:cs typeface="宋体"/>
                </a:rPr>
                <a:t>品牌签字</a:t>
              </a:r>
            </a:p>
          </p:txBody>
        </p:sp>
        <p:sp>
          <p:nvSpPr>
            <p:cNvPr id="9" name="Rectangle 29"/>
            <p:cNvSpPr>
              <a:spLocks noChangeArrowheads="1"/>
            </p:cNvSpPr>
            <p:nvPr/>
          </p:nvSpPr>
          <p:spPr bwMode="auto">
            <a:xfrm>
              <a:off x="1600200" y="1089660"/>
              <a:ext cx="685800" cy="39751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kern="100" dirty="0">
                  <a:effectLst/>
                  <a:latin typeface="Times New Roman"/>
                  <a:ea typeface="宋体"/>
                  <a:cs typeface="宋体"/>
                </a:rPr>
                <a:t>ECA</a:t>
              </a:r>
              <a:endParaRPr lang="zh-CN" kern="100" dirty="0">
                <a:effectLst/>
                <a:latin typeface="Times New Roman"/>
                <a:ea typeface="宋体"/>
                <a:cs typeface="宋体"/>
              </a:endParaRPr>
            </a:p>
            <a:p>
              <a:pPr algn="ctr">
                <a:spcAft>
                  <a:spcPts val="0"/>
                </a:spcAft>
              </a:pPr>
              <a:r>
                <a:rPr lang="zh-CN" kern="100" dirty="0">
                  <a:effectLst/>
                  <a:latin typeface="Times New Roman"/>
                  <a:ea typeface="宋体"/>
                  <a:cs typeface="宋体"/>
                </a:rPr>
                <a:t>签字</a:t>
              </a:r>
            </a:p>
          </p:txBody>
        </p:sp>
        <p:sp>
          <p:nvSpPr>
            <p:cNvPr id="10" name="Rectangle 30"/>
            <p:cNvSpPr>
              <a:spLocks noChangeArrowheads="1"/>
            </p:cNvSpPr>
            <p:nvPr/>
          </p:nvSpPr>
          <p:spPr bwMode="auto">
            <a:xfrm>
              <a:off x="571500" y="1783080"/>
              <a:ext cx="570865"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kern="100">
                  <a:effectLst/>
                  <a:latin typeface="Times New Roman"/>
                  <a:ea typeface="宋体"/>
                  <a:cs typeface="宋体"/>
                </a:rPr>
                <a:t>CCA</a:t>
              </a:r>
              <a:endParaRPr lang="zh-CN" kern="100">
                <a:effectLst/>
                <a:latin typeface="Times New Roman"/>
                <a:ea typeface="宋体"/>
                <a:cs typeface="宋体"/>
              </a:endParaRPr>
            </a:p>
            <a:p>
              <a:pPr algn="ctr">
                <a:spcAft>
                  <a:spcPts val="0"/>
                </a:spcAft>
              </a:pPr>
              <a:r>
                <a:rPr lang="zh-CN" kern="100">
                  <a:effectLst/>
                  <a:latin typeface="Times New Roman"/>
                  <a:ea typeface="宋体"/>
                  <a:cs typeface="宋体"/>
                </a:rPr>
                <a:t>签字</a:t>
              </a:r>
            </a:p>
          </p:txBody>
        </p:sp>
        <p:sp>
          <p:nvSpPr>
            <p:cNvPr id="11" name="Rectangle 31"/>
            <p:cNvSpPr>
              <a:spLocks noChangeArrowheads="1"/>
            </p:cNvSpPr>
            <p:nvPr/>
          </p:nvSpPr>
          <p:spPr bwMode="auto">
            <a:xfrm>
              <a:off x="1600200" y="1783080"/>
              <a:ext cx="684530"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kern="100">
                  <a:effectLst/>
                  <a:latin typeface="Times New Roman"/>
                  <a:ea typeface="宋体"/>
                  <a:cs typeface="宋体"/>
                </a:rPr>
                <a:t>MCA</a:t>
              </a:r>
              <a:endParaRPr lang="zh-CN" kern="100">
                <a:effectLst/>
                <a:latin typeface="Times New Roman"/>
                <a:ea typeface="宋体"/>
                <a:cs typeface="宋体"/>
              </a:endParaRPr>
            </a:p>
            <a:p>
              <a:pPr algn="ctr">
                <a:spcAft>
                  <a:spcPts val="0"/>
                </a:spcAft>
              </a:pPr>
              <a:r>
                <a:rPr lang="zh-CN" kern="100">
                  <a:effectLst/>
                  <a:latin typeface="Times New Roman"/>
                  <a:ea typeface="宋体"/>
                  <a:cs typeface="宋体"/>
                </a:rPr>
                <a:t>签字</a:t>
              </a:r>
            </a:p>
          </p:txBody>
        </p:sp>
        <p:sp>
          <p:nvSpPr>
            <p:cNvPr id="12" name="Rectangle 32"/>
            <p:cNvSpPr>
              <a:spLocks noChangeArrowheads="1"/>
            </p:cNvSpPr>
            <p:nvPr/>
          </p:nvSpPr>
          <p:spPr bwMode="auto">
            <a:xfrm>
              <a:off x="2743200" y="1783080"/>
              <a:ext cx="570230"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kern="100">
                  <a:effectLst/>
                  <a:latin typeface="Times New Roman"/>
                  <a:ea typeface="宋体"/>
                  <a:cs typeface="宋体"/>
                </a:rPr>
                <a:t>PCA</a:t>
              </a:r>
              <a:endParaRPr lang="zh-CN" kern="100">
                <a:effectLst/>
                <a:latin typeface="Times New Roman"/>
                <a:ea typeface="宋体"/>
                <a:cs typeface="宋体"/>
              </a:endParaRPr>
            </a:p>
            <a:p>
              <a:pPr algn="ctr">
                <a:spcAft>
                  <a:spcPts val="0"/>
                </a:spcAft>
              </a:pPr>
              <a:r>
                <a:rPr lang="zh-CN" kern="100">
                  <a:effectLst/>
                  <a:latin typeface="Times New Roman"/>
                  <a:ea typeface="宋体"/>
                  <a:cs typeface="宋体"/>
                </a:rPr>
                <a:t>签字</a:t>
              </a:r>
            </a:p>
          </p:txBody>
        </p:sp>
        <p:sp>
          <p:nvSpPr>
            <p:cNvPr id="13" name="Rectangle 33"/>
            <p:cNvSpPr>
              <a:spLocks noChangeArrowheads="1"/>
            </p:cNvSpPr>
            <p:nvPr/>
          </p:nvSpPr>
          <p:spPr bwMode="auto">
            <a:xfrm>
              <a:off x="114935" y="2476500"/>
              <a:ext cx="685165"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持卡者签字</a:t>
              </a:r>
            </a:p>
          </p:txBody>
        </p:sp>
        <p:sp>
          <p:nvSpPr>
            <p:cNvPr id="14" name="Rectangle 34"/>
            <p:cNvSpPr>
              <a:spLocks noChangeArrowheads="1"/>
            </p:cNvSpPr>
            <p:nvPr/>
          </p:nvSpPr>
          <p:spPr bwMode="auto">
            <a:xfrm>
              <a:off x="1028700" y="2476500"/>
              <a:ext cx="685800"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持卡者签字</a:t>
              </a:r>
            </a:p>
          </p:txBody>
        </p:sp>
        <p:sp>
          <p:nvSpPr>
            <p:cNvPr id="15" name="Rectangle 35"/>
            <p:cNvSpPr>
              <a:spLocks noChangeArrowheads="1"/>
            </p:cNvSpPr>
            <p:nvPr/>
          </p:nvSpPr>
          <p:spPr bwMode="auto">
            <a:xfrm>
              <a:off x="1828800" y="2476500"/>
              <a:ext cx="686435"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持卡者签字</a:t>
              </a:r>
            </a:p>
          </p:txBody>
        </p:sp>
        <p:sp>
          <p:nvSpPr>
            <p:cNvPr id="16" name="Rectangle 36"/>
            <p:cNvSpPr>
              <a:spLocks noChangeArrowheads="1"/>
            </p:cNvSpPr>
            <p:nvPr/>
          </p:nvSpPr>
          <p:spPr bwMode="auto">
            <a:xfrm>
              <a:off x="2628900" y="2476500"/>
              <a:ext cx="686435"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持卡者签字</a:t>
              </a:r>
            </a:p>
          </p:txBody>
        </p:sp>
        <p:sp>
          <p:nvSpPr>
            <p:cNvPr id="17" name="Rectangle 37"/>
            <p:cNvSpPr>
              <a:spLocks noChangeArrowheads="1"/>
            </p:cNvSpPr>
            <p:nvPr/>
          </p:nvSpPr>
          <p:spPr bwMode="auto">
            <a:xfrm>
              <a:off x="3429000" y="2476500"/>
              <a:ext cx="686435" cy="39687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持卡者签字</a:t>
              </a:r>
            </a:p>
          </p:txBody>
        </p:sp>
        <p:cxnSp>
          <p:nvCxnSpPr>
            <p:cNvPr id="18" name="Line 38"/>
            <p:cNvCxnSpPr/>
            <p:nvPr/>
          </p:nvCxnSpPr>
          <p:spPr bwMode="auto">
            <a:xfrm>
              <a:off x="1943100" y="395605"/>
              <a:ext cx="635" cy="198755"/>
            </a:xfrm>
            <a:prstGeom prst="line">
              <a:avLst/>
            </a:prstGeom>
            <a:noFill/>
            <a:ln w="9525">
              <a:solidFill>
                <a:srgbClr val="000000"/>
              </a:solidFill>
              <a:round/>
            </a:ln>
          </p:spPr>
        </p:cxnSp>
        <p:cxnSp>
          <p:nvCxnSpPr>
            <p:cNvPr id="19" name="Line 39"/>
            <p:cNvCxnSpPr/>
            <p:nvPr/>
          </p:nvCxnSpPr>
          <p:spPr bwMode="auto">
            <a:xfrm>
              <a:off x="1943100" y="891540"/>
              <a:ext cx="635" cy="198755"/>
            </a:xfrm>
            <a:prstGeom prst="line">
              <a:avLst/>
            </a:prstGeom>
            <a:noFill/>
            <a:ln w="9525">
              <a:solidFill>
                <a:srgbClr val="000000"/>
              </a:solidFill>
              <a:round/>
            </a:ln>
          </p:spPr>
        </p:cxnSp>
        <p:cxnSp>
          <p:nvCxnSpPr>
            <p:cNvPr id="20" name="Line 40"/>
            <p:cNvCxnSpPr/>
            <p:nvPr/>
          </p:nvCxnSpPr>
          <p:spPr bwMode="auto">
            <a:xfrm>
              <a:off x="1943100" y="1485900"/>
              <a:ext cx="635" cy="346710"/>
            </a:xfrm>
            <a:prstGeom prst="line">
              <a:avLst/>
            </a:prstGeom>
            <a:noFill/>
            <a:ln w="9525">
              <a:solidFill>
                <a:srgbClr val="000000"/>
              </a:solidFill>
              <a:round/>
            </a:ln>
          </p:spPr>
        </p:cxnSp>
        <p:cxnSp>
          <p:nvCxnSpPr>
            <p:cNvPr id="21" name="Line 41"/>
            <p:cNvCxnSpPr/>
            <p:nvPr/>
          </p:nvCxnSpPr>
          <p:spPr bwMode="auto">
            <a:xfrm>
              <a:off x="2057400" y="2179320"/>
              <a:ext cx="171450" cy="297180"/>
            </a:xfrm>
            <a:prstGeom prst="line">
              <a:avLst/>
            </a:prstGeom>
            <a:noFill/>
            <a:ln w="9525">
              <a:solidFill>
                <a:srgbClr val="000000"/>
              </a:solidFill>
              <a:round/>
            </a:ln>
          </p:spPr>
        </p:cxnSp>
        <p:cxnSp>
          <p:nvCxnSpPr>
            <p:cNvPr id="22" name="Line 42"/>
            <p:cNvCxnSpPr/>
            <p:nvPr/>
          </p:nvCxnSpPr>
          <p:spPr bwMode="auto">
            <a:xfrm>
              <a:off x="3200400" y="2179320"/>
              <a:ext cx="571500" cy="297180"/>
            </a:xfrm>
            <a:prstGeom prst="line">
              <a:avLst/>
            </a:prstGeom>
            <a:noFill/>
            <a:ln w="9525">
              <a:solidFill>
                <a:srgbClr val="000000"/>
              </a:solidFill>
              <a:round/>
            </a:ln>
          </p:spPr>
        </p:cxnSp>
        <p:cxnSp>
          <p:nvCxnSpPr>
            <p:cNvPr id="23" name="Line 43"/>
            <p:cNvCxnSpPr/>
            <p:nvPr/>
          </p:nvCxnSpPr>
          <p:spPr bwMode="auto">
            <a:xfrm flipH="1">
              <a:off x="1485900" y="2179320"/>
              <a:ext cx="457200" cy="297180"/>
            </a:xfrm>
            <a:prstGeom prst="line">
              <a:avLst/>
            </a:prstGeom>
            <a:noFill/>
            <a:ln w="9525">
              <a:solidFill>
                <a:srgbClr val="000000"/>
              </a:solidFill>
              <a:round/>
            </a:ln>
          </p:spPr>
        </p:cxnSp>
      </p:grpSp>
    </p:spTree>
    <p:extLst>
      <p:ext uri="{BB962C8B-B14F-4D97-AF65-F5344CB8AC3E}">
        <p14:creationId xmlns:p14="http://schemas.microsoft.com/office/powerpoint/2010/main" val="30749539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a:latin typeface="+mn-ea"/>
                <a:ea typeface="+mn-ea"/>
              </a:rPr>
              <a:t>4.3.3SET 协议的交易过程</a:t>
            </a:r>
          </a:p>
          <a:p>
            <a:r>
              <a:rPr lang="zh-CN" altLang="zh-CN" sz="2400" b="1" dirty="0">
                <a:latin typeface="+mn-ea"/>
                <a:ea typeface="+mn-ea"/>
              </a:rPr>
              <a:t>SET协议的交易对象包括消费者、网上商店、收单银行、电子货币和认证中心等。SET协议的系统组成包括电子钱包、商店服务器、支付网关和认证中心软件等。SET协议是基于信用卡的电子支付协议，可以实现消费者、商家和银行间的身份认证，同时，可以实现交易数据的保密性、完整性、身份可认证性以及交易的不可否认性。SET协议的交易过程主要包括持卡人注册、商家注册、消费者与商家交易、电子支付和交易结算</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640249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785652"/>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1）持卡人注册和申请证书</a:t>
            </a:r>
          </a:p>
          <a:p>
            <a:r>
              <a:rPr lang="zh-CN" altLang="zh-CN" sz="2400" b="1" dirty="0"/>
              <a:t>在SET协议中，持卡人在应用SET协议进行电子交易前需要先向CA申请数字证书。通过Internet申请数字证书的步骤如下</a:t>
            </a:r>
            <a:r>
              <a:rPr lang="zh-CN" altLang="zh-CN" sz="2400" b="1" dirty="0" smtClean="0"/>
              <a:t>。</a:t>
            </a:r>
            <a:endParaRPr lang="en-US" altLang="zh-CN" sz="2400" b="1" dirty="0" smtClean="0">
              <a:latin typeface="+mn-ea"/>
              <a:ea typeface="+mn-ea"/>
            </a:endParaRPr>
          </a:p>
          <a:p>
            <a:r>
              <a:rPr lang="zh-CN" altLang="zh-CN" sz="2400" b="1" dirty="0" smtClean="0">
                <a:latin typeface="+mn-ea"/>
                <a:ea typeface="+mn-ea"/>
              </a:rPr>
              <a:t>①</a:t>
            </a:r>
            <a:r>
              <a:rPr lang="zh-CN" altLang="zh-CN" sz="2400" b="1" dirty="0">
                <a:latin typeface="+mn-ea"/>
                <a:ea typeface="+mn-ea"/>
              </a:rPr>
              <a:t>持卡人提交注册申请</a:t>
            </a:r>
          </a:p>
          <a:p>
            <a:r>
              <a:rPr lang="zh-CN" altLang="zh-CN" sz="2400" b="1" dirty="0" smtClean="0">
                <a:latin typeface="+mn-ea"/>
                <a:ea typeface="+mn-ea"/>
              </a:rPr>
              <a:t>②</a:t>
            </a:r>
            <a:r>
              <a:rPr lang="zh-CN" altLang="zh-CN" sz="2400" b="1" dirty="0">
                <a:latin typeface="+mn-ea"/>
                <a:ea typeface="+mn-ea"/>
              </a:rPr>
              <a:t>CA响应注册申请</a:t>
            </a:r>
          </a:p>
          <a:p>
            <a:r>
              <a:rPr lang="zh-CN" altLang="zh-CN" sz="2400" b="1" dirty="0" smtClean="0">
                <a:latin typeface="+mn-ea"/>
                <a:ea typeface="+mn-ea"/>
              </a:rPr>
              <a:t>③</a:t>
            </a:r>
            <a:r>
              <a:rPr lang="zh-CN" altLang="zh-CN" sz="2400" b="1" dirty="0">
                <a:latin typeface="+mn-ea"/>
                <a:ea typeface="+mn-ea"/>
              </a:rPr>
              <a:t>持卡人申请注册表</a:t>
            </a:r>
          </a:p>
          <a:p>
            <a:r>
              <a:rPr lang="zh-CN" altLang="zh-CN" sz="2400" b="1" dirty="0" smtClean="0">
                <a:latin typeface="+mn-ea"/>
                <a:ea typeface="+mn-ea"/>
              </a:rPr>
              <a:t>④</a:t>
            </a:r>
            <a:r>
              <a:rPr lang="zh-CN" altLang="zh-CN" sz="2400" b="1" dirty="0">
                <a:latin typeface="+mn-ea"/>
                <a:ea typeface="+mn-ea"/>
              </a:rPr>
              <a:t>CA处理注册表请求</a:t>
            </a:r>
          </a:p>
          <a:p>
            <a:r>
              <a:rPr lang="zh-CN" altLang="zh-CN" sz="2400" b="1" dirty="0" smtClean="0">
                <a:latin typeface="+mn-ea"/>
                <a:ea typeface="+mn-ea"/>
              </a:rPr>
              <a:t>⑤</a:t>
            </a:r>
            <a:r>
              <a:rPr lang="zh-CN" altLang="zh-CN" sz="2400" b="1" dirty="0">
                <a:latin typeface="+mn-ea"/>
                <a:ea typeface="+mn-ea"/>
              </a:rPr>
              <a:t>持卡人申请数字证书</a:t>
            </a:r>
          </a:p>
          <a:p>
            <a:r>
              <a:rPr lang="zh-CN" altLang="zh-CN" sz="2400" b="1" dirty="0" smtClean="0">
                <a:latin typeface="+mn-ea"/>
                <a:ea typeface="+mn-ea"/>
              </a:rPr>
              <a:t>⑥</a:t>
            </a:r>
            <a:r>
              <a:rPr lang="zh-CN" altLang="zh-CN" sz="2400" b="1" dirty="0">
                <a:latin typeface="+mn-ea"/>
                <a:ea typeface="+mn-ea"/>
              </a:rPr>
              <a:t>CA颁发证书</a:t>
            </a:r>
          </a:p>
          <a:p>
            <a:r>
              <a:rPr lang="zh-CN" altLang="zh-CN" sz="2400" b="1" dirty="0" smtClean="0">
                <a:latin typeface="+mn-ea"/>
                <a:ea typeface="+mn-ea"/>
              </a:rPr>
              <a:t>⑦</a:t>
            </a:r>
            <a:r>
              <a:rPr lang="zh-CN" altLang="zh-CN" sz="2400" b="1" dirty="0">
                <a:latin typeface="+mn-ea"/>
                <a:ea typeface="+mn-ea"/>
              </a:rPr>
              <a:t>持卡人验证</a:t>
            </a:r>
            <a:r>
              <a:rPr lang="zh-CN" altLang="zh-CN" sz="2400" b="1" dirty="0" smtClean="0">
                <a:latin typeface="+mn-ea"/>
                <a:ea typeface="+mn-ea"/>
              </a:rPr>
              <a:t>证书</a:t>
            </a:r>
            <a:endParaRPr lang="zh-CN" altLang="zh-CN" sz="2400" b="1" dirty="0">
              <a:latin typeface="+mn-ea"/>
              <a:ea typeface="+mn-ea"/>
            </a:endParaRPr>
          </a:p>
        </p:txBody>
      </p:sp>
    </p:spTree>
    <p:extLst>
      <p:ext uri="{BB962C8B-B14F-4D97-AF65-F5344CB8AC3E}">
        <p14:creationId xmlns:p14="http://schemas.microsoft.com/office/powerpoint/2010/main" val="12897940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grpSp>
        <p:nvGrpSpPr>
          <p:cNvPr id="5" name="画布 44"/>
          <p:cNvGrpSpPr/>
          <p:nvPr/>
        </p:nvGrpSpPr>
        <p:grpSpPr>
          <a:xfrm>
            <a:off x="993221" y="1052736"/>
            <a:ext cx="7455381" cy="5402825"/>
            <a:chOff x="0" y="0"/>
            <a:chExt cx="3895725" cy="3238500"/>
          </a:xfrm>
        </p:grpSpPr>
        <p:sp>
          <p:nvSpPr>
            <p:cNvPr id="6" name="矩形 5"/>
            <p:cNvSpPr/>
            <p:nvPr/>
          </p:nvSpPr>
          <p:spPr>
            <a:xfrm>
              <a:off x="0" y="0"/>
              <a:ext cx="3895725" cy="3238500"/>
            </a:xfrm>
            <a:prstGeom prst="rect">
              <a:avLst/>
            </a:prstGeom>
            <a:noFill/>
          </p:spPr>
        </p:sp>
        <p:sp>
          <p:nvSpPr>
            <p:cNvPr id="7" name="Rectangle 46"/>
            <p:cNvSpPr>
              <a:spLocks noChangeArrowheads="1"/>
            </p:cNvSpPr>
            <p:nvPr/>
          </p:nvSpPr>
          <p:spPr bwMode="auto">
            <a:xfrm>
              <a:off x="228600" y="99060"/>
              <a:ext cx="914400" cy="34159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持卡人计算机</a:t>
              </a:r>
            </a:p>
          </p:txBody>
        </p:sp>
        <p:sp>
          <p:nvSpPr>
            <p:cNvPr id="8" name="Rectangle 47"/>
            <p:cNvSpPr>
              <a:spLocks noChangeArrowheads="1"/>
            </p:cNvSpPr>
            <p:nvPr/>
          </p:nvSpPr>
          <p:spPr bwMode="auto">
            <a:xfrm>
              <a:off x="1371600" y="99060"/>
              <a:ext cx="1028700" cy="34159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持卡人申请证书机</a:t>
              </a:r>
            </a:p>
          </p:txBody>
        </p:sp>
        <p:sp>
          <p:nvSpPr>
            <p:cNvPr id="9" name="Rectangle 48"/>
            <p:cNvSpPr>
              <a:spLocks noChangeArrowheads="1"/>
            </p:cNvSpPr>
            <p:nvPr/>
          </p:nvSpPr>
          <p:spPr bwMode="auto">
            <a:xfrm>
              <a:off x="2743200" y="99059"/>
              <a:ext cx="800100" cy="34085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kern="100">
                  <a:effectLst/>
                  <a:latin typeface="Times New Roman"/>
                  <a:ea typeface="宋体"/>
                  <a:cs typeface="宋体"/>
                </a:rPr>
                <a:t>CA</a:t>
              </a:r>
              <a:r>
                <a:rPr lang="zh-CN" kern="100">
                  <a:effectLst/>
                  <a:latin typeface="Times New Roman"/>
                  <a:ea typeface="宋体"/>
                  <a:cs typeface="宋体"/>
                </a:rPr>
                <a:t>服务器</a:t>
              </a:r>
            </a:p>
          </p:txBody>
        </p:sp>
        <p:sp>
          <p:nvSpPr>
            <p:cNvPr id="10" name="Rectangle 49"/>
            <p:cNvSpPr>
              <a:spLocks noChangeArrowheads="1"/>
            </p:cNvSpPr>
            <p:nvPr/>
          </p:nvSpPr>
          <p:spPr bwMode="auto">
            <a:xfrm>
              <a:off x="228600" y="594359"/>
              <a:ext cx="914400" cy="1141073"/>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a:t>
              </a:r>
            </a:p>
            <a:p>
              <a:pPr algn="ctr">
                <a:spcAft>
                  <a:spcPts val="0"/>
                </a:spcAft>
              </a:pPr>
              <a:r>
                <a:rPr lang="zh-CN" kern="100">
                  <a:effectLst/>
                  <a:latin typeface="Times New Roman"/>
                  <a:ea typeface="宋体"/>
                  <a:cs typeface="宋体"/>
                </a:rPr>
                <a:t>提交注册申请</a:t>
              </a:r>
            </a:p>
          </p:txBody>
        </p:sp>
        <p:sp>
          <p:nvSpPr>
            <p:cNvPr id="11" name="Rectangle 50"/>
            <p:cNvSpPr>
              <a:spLocks noChangeArrowheads="1"/>
            </p:cNvSpPr>
            <p:nvPr/>
          </p:nvSpPr>
          <p:spPr bwMode="auto">
            <a:xfrm>
              <a:off x="228600" y="1188720"/>
              <a:ext cx="914400" cy="68464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a:t>
              </a:r>
            </a:p>
            <a:p>
              <a:pPr algn="ctr">
                <a:spcAft>
                  <a:spcPts val="0"/>
                </a:spcAft>
              </a:pPr>
              <a:r>
                <a:rPr lang="zh-CN" kern="100">
                  <a:effectLst/>
                  <a:latin typeface="Times New Roman"/>
                  <a:ea typeface="宋体"/>
                  <a:cs typeface="宋体"/>
                </a:rPr>
                <a:t>申请注册表</a:t>
              </a:r>
            </a:p>
          </p:txBody>
        </p:sp>
        <p:sp>
          <p:nvSpPr>
            <p:cNvPr id="12" name="Rectangle 51"/>
            <p:cNvSpPr>
              <a:spLocks noChangeArrowheads="1"/>
            </p:cNvSpPr>
            <p:nvPr/>
          </p:nvSpPr>
          <p:spPr bwMode="auto">
            <a:xfrm>
              <a:off x="228600" y="1782444"/>
              <a:ext cx="914400" cy="91359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a:t>
              </a:r>
            </a:p>
            <a:p>
              <a:pPr algn="ctr">
                <a:spcAft>
                  <a:spcPts val="0"/>
                </a:spcAft>
              </a:pPr>
              <a:r>
                <a:rPr lang="zh-CN" kern="100">
                  <a:effectLst/>
                  <a:latin typeface="Times New Roman"/>
                  <a:ea typeface="宋体"/>
                  <a:cs typeface="宋体"/>
                </a:rPr>
                <a:t>申请数字证书</a:t>
              </a:r>
            </a:p>
          </p:txBody>
        </p:sp>
        <p:sp>
          <p:nvSpPr>
            <p:cNvPr id="13" name="Rectangle 52"/>
            <p:cNvSpPr>
              <a:spLocks noChangeArrowheads="1"/>
            </p:cNvSpPr>
            <p:nvPr/>
          </p:nvSpPr>
          <p:spPr bwMode="auto">
            <a:xfrm>
              <a:off x="228600" y="2377439"/>
              <a:ext cx="914400" cy="68464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持卡人</a:t>
              </a:r>
            </a:p>
            <a:p>
              <a:pPr algn="ctr">
                <a:spcAft>
                  <a:spcPts val="0"/>
                </a:spcAft>
              </a:pPr>
              <a:r>
                <a:rPr lang="zh-CN" kern="100">
                  <a:effectLst/>
                  <a:latin typeface="Times New Roman"/>
                  <a:ea typeface="宋体"/>
                  <a:cs typeface="宋体"/>
                </a:rPr>
                <a:t>验证证书</a:t>
              </a:r>
            </a:p>
          </p:txBody>
        </p:sp>
        <p:sp>
          <p:nvSpPr>
            <p:cNvPr id="14" name="AutoShape 53"/>
            <p:cNvSpPr>
              <a:spLocks noChangeArrowheads="1"/>
            </p:cNvSpPr>
            <p:nvPr/>
          </p:nvSpPr>
          <p:spPr bwMode="auto">
            <a:xfrm>
              <a:off x="1257300" y="594360"/>
              <a:ext cx="1143000" cy="531038"/>
            </a:xfrm>
            <a:prstGeom prst="rightArrow">
              <a:avLst>
                <a:gd name="adj1" fmla="val 50000"/>
                <a:gd name="adj2" fmla="val 61983"/>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注册申请</a:t>
              </a:r>
            </a:p>
          </p:txBody>
        </p:sp>
        <p:sp>
          <p:nvSpPr>
            <p:cNvPr id="15" name="AutoShape 54"/>
            <p:cNvSpPr>
              <a:spLocks noChangeArrowheads="1"/>
            </p:cNvSpPr>
            <p:nvPr/>
          </p:nvSpPr>
          <p:spPr bwMode="auto">
            <a:xfrm>
              <a:off x="1257300" y="990599"/>
              <a:ext cx="1028700" cy="545667"/>
            </a:xfrm>
            <a:prstGeom prst="leftArrow">
              <a:avLst>
                <a:gd name="adj1" fmla="val 50000"/>
                <a:gd name="adj2" fmla="val 54290"/>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响应注册申请</a:t>
              </a:r>
            </a:p>
          </p:txBody>
        </p:sp>
        <p:sp>
          <p:nvSpPr>
            <p:cNvPr id="16" name="AutoShape 55"/>
            <p:cNvSpPr>
              <a:spLocks noChangeArrowheads="1"/>
            </p:cNvSpPr>
            <p:nvPr/>
          </p:nvSpPr>
          <p:spPr bwMode="auto">
            <a:xfrm>
              <a:off x="1371600" y="1386840"/>
              <a:ext cx="1028700" cy="565416"/>
            </a:xfrm>
            <a:prstGeom prst="rightArrow">
              <a:avLst>
                <a:gd name="adj1" fmla="val 50000"/>
                <a:gd name="adj2" fmla="val 52393"/>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注册表请求</a:t>
              </a:r>
            </a:p>
          </p:txBody>
        </p:sp>
        <p:sp>
          <p:nvSpPr>
            <p:cNvPr id="17" name="Rectangle 56"/>
            <p:cNvSpPr>
              <a:spLocks noChangeArrowheads="1"/>
            </p:cNvSpPr>
            <p:nvPr/>
          </p:nvSpPr>
          <p:spPr bwMode="auto">
            <a:xfrm>
              <a:off x="2628900" y="594360"/>
              <a:ext cx="914400" cy="91285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en-US" kern="100">
                  <a:effectLst/>
                  <a:latin typeface="Times New Roman"/>
                  <a:ea typeface="宋体"/>
                  <a:cs typeface="宋体"/>
                </a:rPr>
                <a:t>CA</a:t>
              </a:r>
              <a:r>
                <a:rPr lang="zh-CN" kern="100">
                  <a:effectLst/>
                  <a:latin typeface="Times New Roman"/>
                  <a:ea typeface="宋体"/>
                  <a:cs typeface="宋体"/>
                </a:rPr>
                <a:t>响应</a:t>
              </a:r>
            </a:p>
            <a:p>
              <a:pPr algn="ctr">
                <a:spcAft>
                  <a:spcPts val="0"/>
                </a:spcAft>
              </a:pPr>
              <a:r>
                <a:rPr lang="zh-CN" kern="100">
                  <a:effectLst/>
                  <a:latin typeface="Times New Roman"/>
                  <a:ea typeface="宋体"/>
                  <a:cs typeface="宋体"/>
                </a:rPr>
                <a:t>注册申请</a:t>
              </a:r>
            </a:p>
          </p:txBody>
        </p:sp>
        <p:sp>
          <p:nvSpPr>
            <p:cNvPr id="18" name="Rectangle 57"/>
            <p:cNvSpPr>
              <a:spLocks noChangeArrowheads="1"/>
            </p:cNvSpPr>
            <p:nvPr/>
          </p:nvSpPr>
          <p:spPr bwMode="auto">
            <a:xfrm>
              <a:off x="2628900" y="1386840"/>
              <a:ext cx="914400" cy="91285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en-US" kern="100">
                  <a:effectLst/>
                  <a:latin typeface="Times New Roman"/>
                  <a:ea typeface="宋体"/>
                  <a:cs typeface="宋体"/>
                </a:rPr>
                <a:t>CA</a:t>
              </a:r>
              <a:r>
                <a:rPr lang="zh-CN" kern="100">
                  <a:effectLst/>
                  <a:latin typeface="Times New Roman"/>
                  <a:ea typeface="宋体"/>
                  <a:cs typeface="宋体"/>
                </a:rPr>
                <a:t>处理</a:t>
              </a:r>
            </a:p>
            <a:p>
              <a:pPr algn="ctr">
                <a:spcAft>
                  <a:spcPts val="0"/>
                </a:spcAft>
              </a:pPr>
              <a:r>
                <a:rPr lang="zh-CN" kern="100">
                  <a:effectLst/>
                  <a:latin typeface="Times New Roman"/>
                  <a:ea typeface="宋体"/>
                  <a:cs typeface="宋体"/>
                </a:rPr>
                <a:t>注册表请求</a:t>
              </a:r>
            </a:p>
          </p:txBody>
        </p:sp>
        <p:sp>
          <p:nvSpPr>
            <p:cNvPr id="19" name="Rectangle 58"/>
            <p:cNvSpPr>
              <a:spLocks noChangeArrowheads="1"/>
            </p:cNvSpPr>
            <p:nvPr/>
          </p:nvSpPr>
          <p:spPr bwMode="auto">
            <a:xfrm>
              <a:off x="2628900" y="2179319"/>
              <a:ext cx="914400" cy="91359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en-US" kern="100">
                  <a:effectLst/>
                  <a:latin typeface="Times New Roman"/>
                  <a:ea typeface="宋体"/>
                  <a:cs typeface="宋体"/>
                </a:rPr>
                <a:t>CA</a:t>
              </a:r>
              <a:r>
                <a:rPr lang="zh-CN" kern="100">
                  <a:effectLst/>
                  <a:latin typeface="Times New Roman"/>
                  <a:ea typeface="宋体"/>
                  <a:cs typeface="宋体"/>
                </a:rPr>
                <a:t>颁发</a:t>
              </a:r>
            </a:p>
            <a:p>
              <a:pPr algn="ctr">
                <a:spcAft>
                  <a:spcPts val="0"/>
                </a:spcAft>
              </a:pPr>
              <a:r>
                <a:rPr lang="zh-CN" kern="100">
                  <a:effectLst/>
                  <a:latin typeface="Times New Roman"/>
                  <a:ea typeface="宋体"/>
                  <a:cs typeface="宋体"/>
                </a:rPr>
                <a:t>数字证书</a:t>
              </a:r>
            </a:p>
          </p:txBody>
        </p:sp>
        <p:sp>
          <p:nvSpPr>
            <p:cNvPr id="20" name="AutoShape 59"/>
            <p:cNvSpPr>
              <a:spLocks noChangeArrowheads="1"/>
            </p:cNvSpPr>
            <p:nvPr/>
          </p:nvSpPr>
          <p:spPr bwMode="auto">
            <a:xfrm>
              <a:off x="1257300" y="1783079"/>
              <a:ext cx="1143000" cy="556639"/>
            </a:xfrm>
            <a:prstGeom prst="leftArrow">
              <a:avLst>
                <a:gd name="adj1" fmla="val 50000"/>
                <a:gd name="adj2" fmla="val 59133"/>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响应注册表请求</a:t>
              </a:r>
            </a:p>
          </p:txBody>
        </p:sp>
        <p:sp>
          <p:nvSpPr>
            <p:cNvPr id="21" name="AutoShape 60"/>
            <p:cNvSpPr>
              <a:spLocks noChangeArrowheads="1"/>
            </p:cNvSpPr>
            <p:nvPr/>
          </p:nvSpPr>
          <p:spPr bwMode="auto">
            <a:xfrm>
              <a:off x="1371600" y="2179319"/>
              <a:ext cx="1028700" cy="543473"/>
            </a:xfrm>
            <a:prstGeom prst="rightArrow">
              <a:avLst>
                <a:gd name="adj1" fmla="val 50000"/>
                <a:gd name="adj2" fmla="val 54509"/>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证书申请</a:t>
              </a:r>
            </a:p>
          </p:txBody>
        </p:sp>
        <p:sp>
          <p:nvSpPr>
            <p:cNvPr id="22" name="AutoShape 61"/>
            <p:cNvSpPr>
              <a:spLocks noChangeArrowheads="1"/>
            </p:cNvSpPr>
            <p:nvPr/>
          </p:nvSpPr>
          <p:spPr bwMode="auto">
            <a:xfrm>
              <a:off x="1257300" y="2575559"/>
              <a:ext cx="1028700" cy="520066"/>
            </a:xfrm>
            <a:prstGeom prst="leftArrow">
              <a:avLst>
                <a:gd name="adj1" fmla="val 50000"/>
                <a:gd name="adj2" fmla="val 56962"/>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响应证书申请</a:t>
              </a:r>
            </a:p>
          </p:txBody>
        </p:sp>
      </p:grpSp>
      <p:sp>
        <p:nvSpPr>
          <p:cNvPr id="3" name="矩形 2"/>
          <p:cNvSpPr/>
          <p:nvPr/>
        </p:nvSpPr>
        <p:spPr>
          <a:xfrm>
            <a:off x="2329146" y="6428057"/>
            <a:ext cx="5602816" cy="461665"/>
          </a:xfrm>
          <a:prstGeom prst="rect">
            <a:avLst/>
          </a:prstGeom>
        </p:spPr>
        <p:txBody>
          <a:bodyPr wrap="none">
            <a:spAutoFit/>
          </a:bodyPr>
          <a:lstStyle/>
          <a:p>
            <a:r>
              <a:rPr lang="zh-CN" altLang="zh-CN" sz="2400" b="1" dirty="0">
                <a:latin typeface="+mn-ea"/>
                <a:ea typeface="+mn-ea"/>
              </a:rPr>
              <a:t>图4.6  持卡人申请数字证书的基本流程</a:t>
            </a:r>
          </a:p>
        </p:txBody>
      </p:sp>
    </p:spTree>
    <p:extLst>
      <p:ext uri="{BB962C8B-B14F-4D97-AF65-F5344CB8AC3E}">
        <p14:creationId xmlns:p14="http://schemas.microsoft.com/office/powerpoint/2010/main" val="1110827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00338" y="1725613"/>
            <a:ext cx="4638675" cy="523220"/>
          </a:xfrm>
          <a:prstGeom prst="rect">
            <a:avLst/>
          </a:prstGeom>
          <a:noFill/>
          <a:ln w="9525">
            <a:noFill/>
          </a:ln>
        </p:spPr>
        <p:txBody>
          <a:bodyPr anchor="t">
            <a:spAutoFit/>
          </a:bodyPr>
          <a:lstStyle/>
          <a:p>
            <a:pPr eaLnBrk="0" hangingPunct="0"/>
            <a:r>
              <a:rPr lang="zh-CN" altLang="zh-CN" sz="2800" b="1" dirty="0" smtClean="0">
                <a:solidFill>
                  <a:srgbClr val="000000"/>
                </a:solidFill>
                <a:latin typeface="Times New Roman" panose="02020603050405020304" pitchFamily="2" charset="0"/>
                <a:ea typeface="黑体" panose="02010609060101010101" pitchFamily="2" charset="-122"/>
              </a:rPr>
              <a:t>网络</a:t>
            </a:r>
            <a:r>
              <a:rPr lang="zh-CN" altLang="zh-CN" sz="2800" b="1" dirty="0">
                <a:solidFill>
                  <a:srgbClr val="000000"/>
                </a:solidFill>
                <a:latin typeface="Times New Roman" panose="02020603050405020304" pitchFamily="2" charset="0"/>
                <a:ea typeface="黑体" panose="02010609060101010101" pitchFamily="2" charset="-122"/>
              </a:rPr>
              <a:t>入侵</a:t>
            </a:r>
            <a:r>
              <a:rPr lang="zh-CN" altLang="zh-CN" sz="2800" b="1" dirty="0">
                <a:solidFill>
                  <a:srgbClr val="000000"/>
                </a:solidFill>
                <a:latin typeface="Times New Roman" panose="02020603050405020304" pitchFamily="2" charset="0"/>
                <a:ea typeface="黑体" panose="02010609060101010101" pitchFamily="2" charset="-122"/>
              </a:rPr>
              <a:t>检测</a:t>
            </a:r>
            <a:endParaRPr lang="zh-CN" altLang="zh-CN" sz="2800" b="1" dirty="0">
              <a:solidFill>
                <a:srgbClr val="000000"/>
              </a:solidFill>
              <a:latin typeface="Times New Roman" panose="02020603050405020304" pitchFamily="2" charset="0"/>
              <a:ea typeface="黑体" panose="02010609060101010101" pitchFamily="2" charset="-122"/>
            </a:endParaRPr>
          </a:p>
        </p:txBody>
      </p:sp>
      <p:sp>
        <p:nvSpPr>
          <p:cNvPr id="9227" name="文本框 9227"/>
          <p:cNvSpPr txBox="1"/>
          <p:nvPr/>
        </p:nvSpPr>
        <p:spPr>
          <a:xfrm>
            <a:off x="1838325" y="1704975"/>
            <a:ext cx="715963" cy="518160"/>
          </a:xfrm>
          <a:prstGeom prst="rect">
            <a:avLst/>
          </a:prstGeom>
          <a:noFill/>
          <a:ln w="9525">
            <a:noFill/>
          </a:ln>
        </p:spPr>
        <p:txBody>
          <a:bodyPr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4.6</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435696" y="3284984"/>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768614" y="3678039"/>
            <a:ext cx="4839037" cy="523220"/>
          </a:xfrm>
          <a:prstGeom prst="rect">
            <a:avLst/>
          </a:prstGeom>
          <a:noFill/>
          <a:ln w="9525">
            <a:noFill/>
          </a:ln>
        </p:spPr>
        <p:txBody>
          <a:bodyPr wrap="square"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电子商务</a:t>
            </a:r>
            <a:r>
              <a:rPr lang="zh-CN" altLang="zh-CN" sz="2800" b="1" dirty="0">
                <a:solidFill>
                  <a:srgbClr val="000000"/>
                </a:solidFill>
                <a:latin typeface="Times New Roman" panose="02020603050405020304" pitchFamily="2" charset="0"/>
                <a:ea typeface="黑体" panose="02010609060101010101" pitchFamily="2" charset="-122"/>
              </a:rPr>
              <a:t>网站常见的攻击</a:t>
            </a: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4.7</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16088" y="3573959"/>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411760" y="4260533"/>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791484" y="2761764"/>
            <a:ext cx="5305425" cy="523220"/>
          </a:xfrm>
          <a:prstGeom prst="rect">
            <a:avLst/>
          </a:prstGeom>
          <a:noFill/>
          <a:ln w="9525">
            <a:noFill/>
          </a:ln>
        </p:spPr>
        <p:txBody>
          <a:bodyPr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非军事区</a:t>
            </a:r>
            <a:r>
              <a:rPr lang="zh-CN" altLang="zh-CN" sz="2800" b="1" dirty="0">
                <a:solidFill>
                  <a:srgbClr val="000000"/>
                </a:solidFill>
                <a:latin typeface="Times New Roman" panose="02020603050405020304" pitchFamily="2" charset="0"/>
                <a:ea typeface="黑体" panose="02010609060101010101" pitchFamily="2" charset="-122"/>
              </a:rPr>
              <a:t>域</a:t>
            </a:r>
            <a:endParaRPr lang="zh-CN" altLang="zh-CN" sz="2800" b="1" dirty="0">
              <a:solidFill>
                <a:srgbClr val="000000"/>
              </a:solidFill>
              <a:latin typeface="Times New Roman" panose="02020603050405020304" pitchFamily="2" charset="0"/>
              <a:ea typeface="黑体" panose="02010609060101010101" pitchFamily="2" charset="-122"/>
            </a:endParaRPr>
          </a:p>
        </p:txBody>
      </p:sp>
      <p:sp>
        <p:nvSpPr>
          <p:cNvPr id="9237" name="文本框 9237"/>
          <p:cNvSpPr txBox="1"/>
          <p:nvPr/>
        </p:nvSpPr>
        <p:spPr>
          <a:xfrm>
            <a:off x="1798964" y="3645024"/>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4.8</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35849" y="4610388"/>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486025" y="522920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784043" y="4685840"/>
            <a:ext cx="5460365" cy="523220"/>
          </a:xfrm>
          <a:prstGeom prst="rect">
            <a:avLst/>
          </a:prstGeom>
          <a:noFill/>
          <a:ln w="9525">
            <a:noFill/>
          </a:ln>
        </p:spPr>
        <p:txBody>
          <a:bodyPr wrap="square" anchor="t">
            <a:spAutoFit/>
          </a:bodyPr>
          <a:lstStyle/>
          <a:p>
            <a:r>
              <a:rPr lang="en-US" altLang="zh-CN" sz="2800" b="1" dirty="0" smtClean="0">
                <a:solidFill>
                  <a:srgbClr val="000000"/>
                </a:solidFill>
                <a:latin typeface="Times New Roman" panose="02020603050405020304" pitchFamily="2" charset="0"/>
                <a:ea typeface="黑体" panose="02010609060101010101" pitchFamily="2" charset="-122"/>
              </a:rPr>
              <a:t>WWW</a:t>
            </a:r>
            <a:r>
              <a:rPr lang="zh-CN" altLang="zh-CN" sz="2800" b="1" dirty="0">
                <a:solidFill>
                  <a:srgbClr val="000000"/>
                </a:solidFill>
                <a:latin typeface="Times New Roman" panose="02020603050405020304" pitchFamily="2" charset="0"/>
                <a:ea typeface="黑体" panose="02010609060101010101" pitchFamily="2" charset="-122"/>
              </a:rPr>
              <a:t>中的安全</a:t>
            </a:r>
            <a:r>
              <a:rPr lang="zh-CN" altLang="zh-CN" sz="2800" b="1" dirty="0" smtClean="0">
                <a:solidFill>
                  <a:srgbClr val="000000"/>
                </a:solidFill>
                <a:latin typeface="Times New Roman" panose="02020603050405020304" pitchFamily="2" charset="0"/>
                <a:ea typeface="黑体" panose="02010609060101010101" pitchFamily="2" charset="-122"/>
              </a:rPr>
              <a:t>问题</a:t>
            </a:r>
            <a:endParaRPr lang="zh-CN" altLang="zh-CN" sz="2800" b="1" dirty="0">
              <a:solidFill>
                <a:srgbClr val="000000"/>
              </a:solidFill>
              <a:latin typeface="Times New Roman" panose="02020603050405020304" pitchFamily="2" charset="0"/>
              <a:ea typeface="黑体" panose="02010609060101010101" pitchFamily="2" charset="-122"/>
            </a:endParaRPr>
          </a:p>
        </p:txBody>
      </p:sp>
      <p:sp>
        <p:nvSpPr>
          <p:cNvPr id="9245" name="文本框 9245"/>
          <p:cNvSpPr txBox="1"/>
          <p:nvPr/>
        </p:nvSpPr>
        <p:spPr>
          <a:xfrm>
            <a:off x="1798965" y="4705980"/>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4.9</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p>
        </p:txBody>
      </p:sp>
      <p:sp>
        <p:nvSpPr>
          <p:cNvPr id="8" name="直接连接符 9243"/>
          <p:cNvSpPr/>
          <p:nvPr/>
        </p:nvSpPr>
        <p:spPr>
          <a:xfrm>
            <a:off x="2483768" y="6250018"/>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837501" y="5694263"/>
            <a:ext cx="5460365" cy="523220"/>
          </a:xfrm>
          <a:prstGeom prst="rect">
            <a:avLst/>
          </a:prstGeom>
          <a:noFill/>
          <a:ln w="9525">
            <a:noFill/>
          </a:ln>
        </p:spPr>
        <p:txBody>
          <a:bodyPr wrap="square"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移动</a:t>
            </a:r>
            <a:r>
              <a:rPr lang="zh-CN" altLang="zh-CN" sz="2800" b="1" dirty="0">
                <a:solidFill>
                  <a:srgbClr val="000000"/>
                </a:solidFill>
                <a:latin typeface="Times New Roman" panose="02020603050405020304" pitchFamily="2" charset="0"/>
                <a:ea typeface="黑体" panose="02010609060101010101" pitchFamily="2" charset="-122"/>
              </a:rPr>
              <a:t>安全</a:t>
            </a:r>
          </a:p>
        </p:txBody>
      </p:sp>
      <p:sp>
        <p:nvSpPr>
          <p:cNvPr id="10" name="文本框 9245"/>
          <p:cNvSpPr txBox="1"/>
          <p:nvPr/>
        </p:nvSpPr>
        <p:spPr>
          <a:xfrm>
            <a:off x="1768331" y="5296188"/>
            <a:ext cx="885179" cy="523220"/>
          </a:xfrm>
          <a:prstGeom prst="rect">
            <a:avLst/>
          </a:prstGeom>
          <a:noFill/>
          <a:ln w="9525">
            <a:noFill/>
          </a:ln>
        </p:spPr>
        <p:txBody>
          <a:bodyPr wrap="none" anchor="t">
            <a:spAutoFit/>
          </a:bodyPr>
          <a:lstStyle/>
          <a:p>
            <a:pPr lvl="0" algn="ctr" eaLnBrk="0" hangingPunct="0"/>
            <a:r>
              <a:rPr lang="en-US" altLang="zh-CN" sz="2800" b="1" dirty="0" smtClean="0">
                <a:solidFill>
                  <a:schemeClr val="bg1"/>
                </a:solidFill>
                <a:ea typeface="宋体" panose="02010600030101010101" pitchFamily="2" charset="-122"/>
              </a:rPr>
              <a:t>4.10</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38" name="组合 9231"/>
          <p:cNvGrpSpPr/>
          <p:nvPr/>
        </p:nvGrpSpPr>
        <p:grpSpPr>
          <a:xfrm>
            <a:off x="1762125" y="5590183"/>
            <a:ext cx="838200" cy="719137"/>
            <a:chOff x="0" y="0"/>
            <a:chExt cx="1549" cy="1351"/>
          </a:xfrm>
        </p:grpSpPr>
        <p:sp>
          <p:nvSpPr>
            <p:cNvPr id="39"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0"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41"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42" name="文本框 9245"/>
          <p:cNvSpPr txBox="1"/>
          <p:nvPr/>
        </p:nvSpPr>
        <p:spPr>
          <a:xfrm>
            <a:off x="1742605" y="5661248"/>
            <a:ext cx="885179"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4.10</a:t>
            </a:r>
            <a:endParaRPr lang="en-US" altLang="zh-CN" sz="2800" b="1" dirty="0">
              <a:solidFill>
                <a:schemeClr val="bg1"/>
              </a:solidFill>
              <a:latin typeface="Arial" panose="020B0604020202020204" pitchFamily="34" charset="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a:latin typeface="+mn-ea"/>
                <a:ea typeface="+mn-ea"/>
              </a:rPr>
              <a:t>（2）商户注册和申请证书</a:t>
            </a:r>
          </a:p>
          <a:p>
            <a:r>
              <a:rPr lang="zh-CN" altLang="zh-CN" sz="2400" b="1" dirty="0">
                <a:latin typeface="+mn-ea"/>
                <a:ea typeface="+mn-ea"/>
              </a:rPr>
              <a:t>在SET协议中，商家在应用SET协议进行电子交易前需要先向CA申请数字证书。通过Internet申请数字证书的步骤如下。</a:t>
            </a:r>
          </a:p>
          <a:p>
            <a:r>
              <a:rPr lang="zh-CN" altLang="zh-CN" sz="2400" b="1" dirty="0">
                <a:latin typeface="+mn-ea"/>
                <a:ea typeface="+mn-ea"/>
              </a:rPr>
              <a:t>①商家提交注册申请</a:t>
            </a:r>
          </a:p>
          <a:p>
            <a:r>
              <a:rPr lang="zh-CN" altLang="zh-CN" sz="2400" b="1" dirty="0" smtClean="0">
                <a:latin typeface="+mn-ea"/>
                <a:ea typeface="+mn-ea"/>
              </a:rPr>
              <a:t>②</a:t>
            </a:r>
            <a:r>
              <a:rPr lang="zh-CN" altLang="zh-CN" sz="2400" b="1" dirty="0">
                <a:latin typeface="+mn-ea"/>
                <a:ea typeface="+mn-ea"/>
              </a:rPr>
              <a:t>CA响应申请</a:t>
            </a:r>
          </a:p>
          <a:p>
            <a:r>
              <a:rPr lang="zh-CN" altLang="zh-CN" sz="2400" b="1" dirty="0" smtClean="0">
                <a:latin typeface="+mn-ea"/>
                <a:ea typeface="+mn-ea"/>
              </a:rPr>
              <a:t>③</a:t>
            </a:r>
            <a:r>
              <a:rPr lang="zh-CN" altLang="zh-CN" sz="2400" b="1" dirty="0">
                <a:latin typeface="+mn-ea"/>
                <a:ea typeface="+mn-ea"/>
              </a:rPr>
              <a:t>商家申请数字证书</a:t>
            </a:r>
          </a:p>
          <a:p>
            <a:r>
              <a:rPr lang="zh-CN" altLang="zh-CN" sz="2400" b="1" dirty="0" smtClean="0">
                <a:latin typeface="+mn-ea"/>
                <a:ea typeface="+mn-ea"/>
              </a:rPr>
              <a:t>④</a:t>
            </a:r>
            <a:r>
              <a:rPr lang="zh-CN" altLang="zh-CN" sz="2400" b="1" dirty="0">
                <a:latin typeface="+mn-ea"/>
                <a:ea typeface="+mn-ea"/>
              </a:rPr>
              <a:t>CA颁发证书</a:t>
            </a:r>
          </a:p>
          <a:p>
            <a:r>
              <a:rPr lang="zh-CN" altLang="zh-CN" sz="2400" b="1" dirty="0" smtClean="0">
                <a:latin typeface="+mn-ea"/>
                <a:ea typeface="+mn-ea"/>
              </a:rPr>
              <a:t>⑤</a:t>
            </a:r>
            <a:r>
              <a:rPr lang="zh-CN" altLang="zh-CN" sz="2400" b="1" dirty="0">
                <a:latin typeface="+mn-ea"/>
                <a:ea typeface="+mn-ea"/>
              </a:rPr>
              <a:t>商家验证</a:t>
            </a:r>
            <a:r>
              <a:rPr lang="zh-CN" altLang="zh-CN" sz="2400" b="1" dirty="0" smtClean="0">
                <a:latin typeface="+mn-ea"/>
                <a:ea typeface="+mn-ea"/>
              </a:rPr>
              <a:t>证书</a:t>
            </a:r>
            <a:endParaRPr lang="zh-CN" altLang="zh-CN" sz="2400" b="1" dirty="0">
              <a:latin typeface="+mn-ea"/>
              <a:ea typeface="+mn-ea"/>
            </a:endParaRPr>
          </a:p>
        </p:txBody>
      </p:sp>
    </p:spTree>
    <p:extLst>
      <p:ext uri="{BB962C8B-B14F-4D97-AF65-F5344CB8AC3E}">
        <p14:creationId xmlns:p14="http://schemas.microsoft.com/office/powerpoint/2010/main" val="3154678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grpSp>
        <p:nvGrpSpPr>
          <p:cNvPr id="5" name="画布 62"/>
          <p:cNvGrpSpPr/>
          <p:nvPr/>
        </p:nvGrpSpPr>
        <p:grpSpPr>
          <a:xfrm>
            <a:off x="1292243" y="1412776"/>
            <a:ext cx="6780326" cy="4923665"/>
            <a:chOff x="0" y="0"/>
            <a:chExt cx="3543300" cy="2476500"/>
          </a:xfrm>
        </p:grpSpPr>
        <p:sp>
          <p:nvSpPr>
            <p:cNvPr id="6" name="矩形 5"/>
            <p:cNvSpPr/>
            <p:nvPr/>
          </p:nvSpPr>
          <p:spPr>
            <a:xfrm>
              <a:off x="0" y="0"/>
              <a:ext cx="3543300" cy="2476500"/>
            </a:xfrm>
            <a:prstGeom prst="rect">
              <a:avLst/>
            </a:prstGeom>
            <a:noFill/>
          </p:spPr>
        </p:sp>
        <p:sp>
          <p:nvSpPr>
            <p:cNvPr id="7" name="Rectangle 64"/>
            <p:cNvSpPr>
              <a:spLocks noChangeArrowheads="1"/>
            </p:cNvSpPr>
            <p:nvPr/>
          </p:nvSpPr>
          <p:spPr bwMode="auto">
            <a:xfrm>
              <a:off x="114300" y="99060"/>
              <a:ext cx="9144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商家计算机</a:t>
              </a:r>
            </a:p>
          </p:txBody>
        </p:sp>
        <p:sp>
          <p:nvSpPr>
            <p:cNvPr id="8" name="Rectangle 65"/>
            <p:cNvSpPr>
              <a:spLocks noChangeArrowheads="1"/>
            </p:cNvSpPr>
            <p:nvPr/>
          </p:nvSpPr>
          <p:spPr bwMode="auto">
            <a:xfrm>
              <a:off x="1257300" y="99060"/>
              <a:ext cx="10287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商家申请证书机</a:t>
              </a:r>
            </a:p>
          </p:txBody>
        </p:sp>
        <p:sp>
          <p:nvSpPr>
            <p:cNvPr id="9" name="Rectangle 66"/>
            <p:cNvSpPr>
              <a:spLocks noChangeArrowheads="1"/>
            </p:cNvSpPr>
            <p:nvPr/>
          </p:nvSpPr>
          <p:spPr bwMode="auto">
            <a:xfrm>
              <a:off x="2628900" y="99060"/>
              <a:ext cx="800100" cy="29591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sz="2000" kern="100">
                  <a:effectLst/>
                  <a:latin typeface="Times New Roman"/>
                  <a:ea typeface="宋体"/>
                  <a:cs typeface="宋体"/>
                </a:rPr>
                <a:t>CA</a:t>
              </a:r>
              <a:r>
                <a:rPr lang="zh-CN" sz="2000" kern="100">
                  <a:effectLst/>
                  <a:latin typeface="Times New Roman"/>
                  <a:ea typeface="宋体"/>
                  <a:cs typeface="宋体"/>
                </a:rPr>
                <a:t>服务器</a:t>
              </a:r>
            </a:p>
          </p:txBody>
        </p:sp>
        <p:sp>
          <p:nvSpPr>
            <p:cNvPr id="10" name="Rectangle 67"/>
            <p:cNvSpPr>
              <a:spLocks noChangeArrowheads="1"/>
            </p:cNvSpPr>
            <p:nvPr/>
          </p:nvSpPr>
          <p:spPr bwMode="auto">
            <a:xfrm>
              <a:off x="114300" y="594360"/>
              <a:ext cx="914400" cy="59436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提交注册申请</a:t>
              </a:r>
            </a:p>
          </p:txBody>
        </p:sp>
        <p:sp>
          <p:nvSpPr>
            <p:cNvPr id="11" name="Rectangle 68"/>
            <p:cNvSpPr>
              <a:spLocks noChangeArrowheads="1"/>
            </p:cNvSpPr>
            <p:nvPr/>
          </p:nvSpPr>
          <p:spPr bwMode="auto">
            <a:xfrm>
              <a:off x="114300" y="1188720"/>
              <a:ext cx="914400" cy="59436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申请数字证书</a:t>
              </a:r>
            </a:p>
          </p:txBody>
        </p:sp>
        <p:sp>
          <p:nvSpPr>
            <p:cNvPr id="12" name="Rectangle 69"/>
            <p:cNvSpPr>
              <a:spLocks noChangeArrowheads="1"/>
            </p:cNvSpPr>
            <p:nvPr/>
          </p:nvSpPr>
          <p:spPr bwMode="auto">
            <a:xfrm>
              <a:off x="114300" y="1783080"/>
              <a:ext cx="914400" cy="49530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验证数字证书</a:t>
              </a:r>
            </a:p>
          </p:txBody>
        </p:sp>
        <p:sp>
          <p:nvSpPr>
            <p:cNvPr id="13" name="AutoShape 70"/>
            <p:cNvSpPr>
              <a:spLocks noChangeArrowheads="1"/>
            </p:cNvSpPr>
            <p:nvPr/>
          </p:nvSpPr>
          <p:spPr bwMode="auto">
            <a:xfrm>
              <a:off x="1143000" y="488950"/>
              <a:ext cx="1143000" cy="501015"/>
            </a:xfrm>
            <a:prstGeom prst="rightArrow">
              <a:avLst>
                <a:gd name="adj1" fmla="val 50000"/>
                <a:gd name="adj2" fmla="val 66470"/>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注册申请</a:t>
              </a:r>
            </a:p>
          </p:txBody>
        </p:sp>
        <p:sp>
          <p:nvSpPr>
            <p:cNvPr id="14" name="AutoShape 71"/>
            <p:cNvSpPr>
              <a:spLocks noChangeArrowheads="1"/>
            </p:cNvSpPr>
            <p:nvPr/>
          </p:nvSpPr>
          <p:spPr bwMode="auto">
            <a:xfrm>
              <a:off x="1143000" y="990600"/>
              <a:ext cx="1028700" cy="527050"/>
            </a:xfrm>
            <a:prstGeom prst="leftArrow">
              <a:avLst>
                <a:gd name="adj1" fmla="val 50000"/>
                <a:gd name="adj2" fmla="val 54290"/>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响应注册申请</a:t>
              </a:r>
            </a:p>
          </p:txBody>
        </p:sp>
        <p:sp>
          <p:nvSpPr>
            <p:cNvPr id="15" name="Rectangle 72"/>
            <p:cNvSpPr>
              <a:spLocks noChangeArrowheads="1"/>
            </p:cNvSpPr>
            <p:nvPr/>
          </p:nvSpPr>
          <p:spPr bwMode="auto">
            <a:xfrm>
              <a:off x="2514600" y="693420"/>
              <a:ext cx="914400" cy="79248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en-US" sz="2000" kern="100">
                  <a:effectLst/>
                  <a:latin typeface="Times New Roman"/>
                  <a:ea typeface="宋体"/>
                  <a:cs typeface="宋体"/>
                </a:rPr>
                <a:t>CA</a:t>
              </a:r>
              <a:r>
                <a:rPr lang="zh-CN" sz="2000" kern="100">
                  <a:effectLst/>
                  <a:latin typeface="Times New Roman"/>
                  <a:ea typeface="宋体"/>
                  <a:cs typeface="宋体"/>
                </a:rPr>
                <a:t>响应</a:t>
              </a:r>
            </a:p>
            <a:p>
              <a:pPr algn="ctr">
                <a:spcAft>
                  <a:spcPts val="0"/>
                </a:spcAft>
              </a:pPr>
              <a:r>
                <a:rPr lang="zh-CN" sz="2000" kern="100">
                  <a:effectLst/>
                  <a:latin typeface="Times New Roman"/>
                  <a:ea typeface="宋体"/>
                  <a:cs typeface="宋体"/>
                </a:rPr>
                <a:t>注册申请</a:t>
              </a:r>
            </a:p>
          </p:txBody>
        </p:sp>
        <p:sp>
          <p:nvSpPr>
            <p:cNvPr id="16" name="Rectangle 73"/>
            <p:cNvSpPr>
              <a:spLocks noChangeArrowheads="1"/>
            </p:cNvSpPr>
            <p:nvPr/>
          </p:nvSpPr>
          <p:spPr bwMode="auto">
            <a:xfrm>
              <a:off x="2514600" y="1485900"/>
              <a:ext cx="914400" cy="79311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en-US" sz="2000" kern="100">
                  <a:effectLst/>
                  <a:latin typeface="Times New Roman"/>
                  <a:ea typeface="宋体"/>
                  <a:cs typeface="宋体"/>
                </a:rPr>
                <a:t>CA</a:t>
              </a:r>
              <a:r>
                <a:rPr lang="zh-CN" sz="2000" kern="100">
                  <a:effectLst/>
                  <a:latin typeface="Times New Roman"/>
                  <a:ea typeface="宋体"/>
                  <a:cs typeface="宋体"/>
                </a:rPr>
                <a:t>颁发</a:t>
              </a:r>
            </a:p>
            <a:p>
              <a:pPr algn="ctr">
                <a:spcAft>
                  <a:spcPts val="0"/>
                </a:spcAft>
              </a:pPr>
              <a:r>
                <a:rPr lang="zh-CN" sz="2000" kern="100">
                  <a:effectLst/>
                  <a:latin typeface="Times New Roman"/>
                  <a:ea typeface="宋体"/>
                  <a:cs typeface="宋体"/>
                </a:rPr>
                <a:t>数字证书</a:t>
              </a:r>
            </a:p>
          </p:txBody>
        </p:sp>
        <p:sp>
          <p:nvSpPr>
            <p:cNvPr id="17" name="AutoShape 74"/>
            <p:cNvSpPr>
              <a:spLocks noChangeArrowheads="1"/>
            </p:cNvSpPr>
            <p:nvPr/>
          </p:nvSpPr>
          <p:spPr bwMode="auto">
            <a:xfrm>
              <a:off x="1257300" y="1485900"/>
              <a:ext cx="1028700" cy="495300"/>
            </a:xfrm>
            <a:prstGeom prst="rightArrow">
              <a:avLst>
                <a:gd name="adj1" fmla="val 50000"/>
                <a:gd name="adj2" fmla="val 56802"/>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证书申请</a:t>
              </a:r>
            </a:p>
          </p:txBody>
        </p:sp>
        <p:sp>
          <p:nvSpPr>
            <p:cNvPr id="18" name="AutoShape 75"/>
            <p:cNvSpPr>
              <a:spLocks noChangeArrowheads="1"/>
            </p:cNvSpPr>
            <p:nvPr/>
          </p:nvSpPr>
          <p:spPr bwMode="auto">
            <a:xfrm>
              <a:off x="1143000" y="1905000"/>
              <a:ext cx="1028700" cy="473710"/>
            </a:xfrm>
            <a:prstGeom prst="leftArrow">
              <a:avLst>
                <a:gd name="adj1" fmla="val 50000"/>
                <a:gd name="adj2" fmla="val 54290"/>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响应证书申请</a:t>
              </a:r>
            </a:p>
          </p:txBody>
        </p:sp>
      </p:grpSp>
      <p:sp>
        <p:nvSpPr>
          <p:cNvPr id="3" name="矩形 2"/>
          <p:cNvSpPr/>
          <p:nvPr/>
        </p:nvSpPr>
        <p:spPr>
          <a:xfrm>
            <a:off x="2249195" y="6308937"/>
            <a:ext cx="5091458" cy="461665"/>
          </a:xfrm>
          <a:prstGeom prst="rect">
            <a:avLst/>
          </a:prstGeom>
        </p:spPr>
        <p:txBody>
          <a:bodyPr wrap="none">
            <a:spAutoFit/>
          </a:bodyPr>
          <a:lstStyle/>
          <a:p>
            <a:r>
              <a:rPr lang="zh-CN" altLang="zh-CN" sz="2400" b="1" dirty="0"/>
              <a:t>图4.7  商家申请数字证书的基本流程</a:t>
            </a:r>
            <a:endParaRPr lang="zh-CN" altLang="en-US" sz="2400" b="1" dirty="0"/>
          </a:p>
        </p:txBody>
      </p:sp>
    </p:spTree>
    <p:extLst>
      <p:ext uri="{BB962C8B-B14F-4D97-AF65-F5344CB8AC3E}">
        <p14:creationId xmlns:p14="http://schemas.microsoft.com/office/powerpoint/2010/main" val="2857122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785652"/>
          </a:xfrm>
          <a:prstGeom prst="rect">
            <a:avLst/>
          </a:prstGeom>
        </p:spPr>
        <p:txBody>
          <a:bodyPr wrap="square">
            <a:spAutoFit/>
          </a:bodyPr>
          <a:lstStyle/>
          <a:p>
            <a:r>
              <a:rPr lang="zh-CN" altLang="zh-CN" sz="2400" b="1" dirty="0">
                <a:latin typeface="+mn-ea"/>
                <a:ea typeface="+mn-ea"/>
              </a:rPr>
              <a:t>（3）消费者与商家交易</a:t>
            </a:r>
          </a:p>
          <a:p>
            <a:r>
              <a:rPr lang="zh-CN" altLang="zh-CN" sz="2400" b="1" dirty="0">
                <a:latin typeface="+mn-ea"/>
                <a:ea typeface="+mn-ea"/>
              </a:rPr>
              <a:t>消费者，即持卡人。消费者与商家基于SET协议进行电子交易可以实现交易数据的保密性、完整性、身份可认证性以及交易的不可否认性，主要交易步骤如下。</a:t>
            </a:r>
          </a:p>
          <a:p>
            <a:r>
              <a:rPr lang="zh-CN" altLang="zh-CN" sz="2400" b="1" dirty="0">
                <a:latin typeface="+mn-ea"/>
                <a:ea typeface="+mn-ea"/>
              </a:rPr>
              <a:t>①持卡人提交交易申请</a:t>
            </a:r>
          </a:p>
          <a:p>
            <a:r>
              <a:rPr lang="zh-CN" altLang="zh-CN" sz="2400" b="1" dirty="0" smtClean="0">
                <a:latin typeface="+mn-ea"/>
                <a:ea typeface="+mn-ea"/>
              </a:rPr>
              <a:t>②</a:t>
            </a:r>
            <a:r>
              <a:rPr lang="zh-CN" altLang="zh-CN" sz="2400" b="1" dirty="0">
                <a:latin typeface="+mn-ea"/>
                <a:ea typeface="+mn-ea"/>
              </a:rPr>
              <a:t>商家处理交易申请</a:t>
            </a:r>
          </a:p>
          <a:p>
            <a:r>
              <a:rPr lang="zh-CN" altLang="zh-CN" sz="2400" b="1" dirty="0" smtClean="0">
                <a:latin typeface="+mn-ea"/>
                <a:ea typeface="+mn-ea"/>
              </a:rPr>
              <a:t>③</a:t>
            </a:r>
            <a:r>
              <a:rPr lang="zh-CN" altLang="zh-CN" sz="2400" b="1" dirty="0">
                <a:latin typeface="+mn-ea"/>
                <a:ea typeface="+mn-ea"/>
              </a:rPr>
              <a:t>持卡人提交订单</a:t>
            </a:r>
          </a:p>
          <a:p>
            <a:r>
              <a:rPr lang="zh-CN" altLang="zh-CN" sz="2400" b="1" dirty="0" smtClean="0">
                <a:latin typeface="+mn-ea"/>
                <a:ea typeface="+mn-ea"/>
              </a:rPr>
              <a:t>④</a:t>
            </a:r>
            <a:r>
              <a:rPr lang="zh-CN" altLang="zh-CN" sz="2400" b="1" dirty="0">
                <a:latin typeface="+mn-ea"/>
                <a:ea typeface="+mn-ea"/>
              </a:rPr>
              <a:t>商家处理订单</a:t>
            </a:r>
          </a:p>
          <a:p>
            <a:r>
              <a:rPr lang="zh-CN" altLang="zh-CN" sz="2400" b="1" dirty="0" smtClean="0">
                <a:latin typeface="+mn-ea"/>
                <a:ea typeface="+mn-ea"/>
              </a:rPr>
              <a:t>⑤</a:t>
            </a:r>
            <a:r>
              <a:rPr lang="zh-CN" altLang="zh-CN" sz="2400" b="1" dirty="0">
                <a:latin typeface="+mn-ea"/>
                <a:ea typeface="+mn-ea"/>
              </a:rPr>
              <a:t>持卡人接收订单响应</a:t>
            </a:r>
          </a:p>
          <a:p>
            <a:endParaRPr lang="zh-CN" altLang="zh-CN" sz="2400" b="1" dirty="0">
              <a:latin typeface="+mn-ea"/>
              <a:ea typeface="+mn-ea"/>
            </a:endParaRPr>
          </a:p>
        </p:txBody>
      </p:sp>
    </p:spTree>
    <p:extLst>
      <p:ext uri="{BB962C8B-B14F-4D97-AF65-F5344CB8AC3E}">
        <p14:creationId xmlns:p14="http://schemas.microsoft.com/office/powerpoint/2010/main" val="1234296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grpSp>
        <p:nvGrpSpPr>
          <p:cNvPr id="5" name="画布 76"/>
          <p:cNvGrpSpPr/>
          <p:nvPr/>
        </p:nvGrpSpPr>
        <p:grpSpPr>
          <a:xfrm>
            <a:off x="870544" y="1039691"/>
            <a:ext cx="7344816" cy="4786313"/>
            <a:chOff x="0" y="0"/>
            <a:chExt cx="3543300" cy="2714625"/>
          </a:xfrm>
        </p:grpSpPr>
        <p:sp>
          <p:nvSpPr>
            <p:cNvPr id="6" name="矩形 5"/>
            <p:cNvSpPr/>
            <p:nvPr/>
          </p:nvSpPr>
          <p:spPr>
            <a:xfrm>
              <a:off x="0" y="0"/>
              <a:ext cx="3543300" cy="2714625"/>
            </a:xfrm>
            <a:prstGeom prst="rect">
              <a:avLst/>
            </a:prstGeom>
            <a:noFill/>
          </p:spPr>
        </p:sp>
        <p:sp>
          <p:nvSpPr>
            <p:cNvPr id="7" name="Rectangle 78"/>
            <p:cNvSpPr>
              <a:spLocks noChangeArrowheads="1"/>
            </p:cNvSpPr>
            <p:nvPr/>
          </p:nvSpPr>
          <p:spPr bwMode="auto">
            <a:xfrm>
              <a:off x="114300" y="337185"/>
              <a:ext cx="914400" cy="35387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持卡人计算机</a:t>
              </a:r>
            </a:p>
          </p:txBody>
        </p:sp>
        <p:sp>
          <p:nvSpPr>
            <p:cNvPr id="8" name="Rectangle 79"/>
            <p:cNvSpPr>
              <a:spLocks noChangeArrowheads="1"/>
            </p:cNvSpPr>
            <p:nvPr/>
          </p:nvSpPr>
          <p:spPr bwMode="auto">
            <a:xfrm>
              <a:off x="1257300" y="337185"/>
              <a:ext cx="1028700" cy="35387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交易请求</a:t>
              </a:r>
            </a:p>
          </p:txBody>
        </p:sp>
        <p:sp>
          <p:nvSpPr>
            <p:cNvPr id="9" name="Rectangle 80"/>
            <p:cNvSpPr>
              <a:spLocks noChangeArrowheads="1"/>
            </p:cNvSpPr>
            <p:nvPr/>
          </p:nvSpPr>
          <p:spPr bwMode="auto">
            <a:xfrm>
              <a:off x="2628900" y="337184"/>
              <a:ext cx="800100" cy="353117"/>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商家计算机</a:t>
              </a:r>
            </a:p>
          </p:txBody>
        </p:sp>
        <p:sp>
          <p:nvSpPr>
            <p:cNvPr id="10" name="Rectangle 81"/>
            <p:cNvSpPr>
              <a:spLocks noChangeArrowheads="1"/>
            </p:cNvSpPr>
            <p:nvPr/>
          </p:nvSpPr>
          <p:spPr bwMode="auto">
            <a:xfrm>
              <a:off x="114300" y="832485"/>
              <a:ext cx="914400" cy="7092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持卡人</a:t>
              </a:r>
            </a:p>
            <a:p>
              <a:pPr algn="ctr">
                <a:spcAft>
                  <a:spcPts val="0"/>
                </a:spcAft>
              </a:pPr>
              <a:r>
                <a:rPr lang="zh-CN" sz="2000" kern="100">
                  <a:effectLst/>
                  <a:latin typeface="Times New Roman"/>
                  <a:ea typeface="宋体"/>
                  <a:cs typeface="宋体"/>
                </a:rPr>
                <a:t>提交交易申请</a:t>
              </a:r>
            </a:p>
          </p:txBody>
        </p:sp>
        <p:sp>
          <p:nvSpPr>
            <p:cNvPr id="11" name="Rectangle 82"/>
            <p:cNvSpPr>
              <a:spLocks noChangeArrowheads="1"/>
            </p:cNvSpPr>
            <p:nvPr/>
          </p:nvSpPr>
          <p:spPr bwMode="auto">
            <a:xfrm>
              <a:off x="114300" y="1426845"/>
              <a:ext cx="914400" cy="709264"/>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持卡人</a:t>
              </a:r>
            </a:p>
            <a:p>
              <a:pPr algn="ctr">
                <a:spcAft>
                  <a:spcPts val="0"/>
                </a:spcAft>
              </a:pPr>
              <a:r>
                <a:rPr lang="zh-CN" sz="2000" kern="100">
                  <a:effectLst/>
                  <a:latin typeface="Times New Roman"/>
                  <a:ea typeface="宋体"/>
                  <a:cs typeface="宋体"/>
                </a:rPr>
                <a:t>提交订单</a:t>
              </a:r>
            </a:p>
          </p:txBody>
        </p:sp>
        <p:sp>
          <p:nvSpPr>
            <p:cNvPr id="12" name="Rectangle 83"/>
            <p:cNvSpPr>
              <a:spLocks noChangeArrowheads="1"/>
            </p:cNvSpPr>
            <p:nvPr/>
          </p:nvSpPr>
          <p:spPr bwMode="auto">
            <a:xfrm>
              <a:off x="114300" y="2021204"/>
              <a:ext cx="914400" cy="591053"/>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持卡人</a:t>
              </a:r>
            </a:p>
            <a:p>
              <a:pPr algn="ctr">
                <a:spcAft>
                  <a:spcPts val="0"/>
                </a:spcAft>
              </a:pPr>
              <a:r>
                <a:rPr lang="zh-CN" sz="2000" kern="100">
                  <a:effectLst/>
                  <a:latin typeface="Times New Roman"/>
                  <a:ea typeface="宋体"/>
                  <a:cs typeface="宋体"/>
                </a:rPr>
                <a:t>接收订单响应</a:t>
              </a:r>
            </a:p>
          </p:txBody>
        </p:sp>
        <p:sp>
          <p:nvSpPr>
            <p:cNvPr id="13" name="AutoShape 84"/>
            <p:cNvSpPr>
              <a:spLocks noChangeArrowheads="1"/>
            </p:cNvSpPr>
            <p:nvPr/>
          </p:nvSpPr>
          <p:spPr bwMode="auto">
            <a:xfrm>
              <a:off x="1143000" y="794385"/>
              <a:ext cx="1143000" cy="517551"/>
            </a:xfrm>
            <a:prstGeom prst="rightArrow">
              <a:avLst>
                <a:gd name="adj1" fmla="val 50000"/>
                <a:gd name="adj2" fmla="val 65886"/>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交易申请</a:t>
              </a:r>
            </a:p>
          </p:txBody>
        </p:sp>
        <p:sp>
          <p:nvSpPr>
            <p:cNvPr id="14" name="AutoShape 85"/>
            <p:cNvSpPr>
              <a:spLocks noChangeArrowheads="1"/>
            </p:cNvSpPr>
            <p:nvPr/>
          </p:nvSpPr>
          <p:spPr bwMode="auto">
            <a:xfrm>
              <a:off x="1143000" y="1171574"/>
              <a:ext cx="1028700" cy="542557"/>
            </a:xfrm>
            <a:prstGeom prst="leftArrow">
              <a:avLst>
                <a:gd name="adj1" fmla="val 50000"/>
                <a:gd name="adj2" fmla="val 56564"/>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响应交易申请</a:t>
              </a:r>
            </a:p>
          </p:txBody>
        </p:sp>
        <p:sp>
          <p:nvSpPr>
            <p:cNvPr id="15" name="Rectangle 86"/>
            <p:cNvSpPr>
              <a:spLocks noChangeArrowheads="1"/>
            </p:cNvSpPr>
            <p:nvPr/>
          </p:nvSpPr>
          <p:spPr bwMode="auto">
            <a:xfrm>
              <a:off x="2514600" y="931544"/>
              <a:ext cx="914400" cy="94568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处理交易申请</a:t>
              </a:r>
            </a:p>
          </p:txBody>
        </p:sp>
        <p:sp>
          <p:nvSpPr>
            <p:cNvPr id="16" name="Rectangle 87"/>
            <p:cNvSpPr>
              <a:spLocks noChangeArrowheads="1"/>
            </p:cNvSpPr>
            <p:nvPr/>
          </p:nvSpPr>
          <p:spPr bwMode="auto">
            <a:xfrm>
              <a:off x="2514600" y="1724025"/>
              <a:ext cx="914400" cy="946443"/>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处理订单申请</a:t>
              </a:r>
            </a:p>
          </p:txBody>
        </p:sp>
        <p:sp>
          <p:nvSpPr>
            <p:cNvPr id="17" name="AutoShape 88"/>
            <p:cNvSpPr>
              <a:spLocks noChangeArrowheads="1"/>
            </p:cNvSpPr>
            <p:nvPr/>
          </p:nvSpPr>
          <p:spPr bwMode="auto">
            <a:xfrm>
              <a:off x="1257300" y="1664969"/>
              <a:ext cx="1028700" cy="542557"/>
            </a:xfrm>
            <a:prstGeom prst="rightArrow">
              <a:avLst>
                <a:gd name="adj1" fmla="val 50000"/>
                <a:gd name="adj2" fmla="val 56564"/>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订单申请</a:t>
              </a:r>
            </a:p>
          </p:txBody>
        </p:sp>
        <p:sp>
          <p:nvSpPr>
            <p:cNvPr id="18" name="AutoShape 89"/>
            <p:cNvSpPr>
              <a:spLocks noChangeArrowheads="1"/>
            </p:cNvSpPr>
            <p:nvPr/>
          </p:nvSpPr>
          <p:spPr bwMode="auto">
            <a:xfrm>
              <a:off x="1143000" y="2160270"/>
              <a:ext cx="1028700" cy="544830"/>
            </a:xfrm>
            <a:prstGeom prst="leftArrow">
              <a:avLst>
                <a:gd name="adj1" fmla="val 50000"/>
                <a:gd name="adj2" fmla="val 56328"/>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响应订单申请</a:t>
              </a:r>
            </a:p>
          </p:txBody>
        </p:sp>
      </p:grpSp>
      <p:sp>
        <p:nvSpPr>
          <p:cNvPr id="3" name="矩形 2"/>
          <p:cNvSpPr/>
          <p:nvPr/>
        </p:nvSpPr>
        <p:spPr>
          <a:xfrm>
            <a:off x="2373441" y="6016795"/>
            <a:ext cx="5091458" cy="461665"/>
          </a:xfrm>
          <a:prstGeom prst="rect">
            <a:avLst/>
          </a:prstGeom>
        </p:spPr>
        <p:txBody>
          <a:bodyPr wrap="none">
            <a:spAutoFit/>
          </a:bodyPr>
          <a:lstStyle/>
          <a:p>
            <a:r>
              <a:rPr lang="zh-CN" altLang="zh-CN" sz="2400" b="1" dirty="0"/>
              <a:t>图4.8  消费者与商家进行交易的步骤</a:t>
            </a:r>
          </a:p>
        </p:txBody>
      </p:sp>
    </p:spTree>
    <p:extLst>
      <p:ext uri="{BB962C8B-B14F-4D97-AF65-F5344CB8AC3E}">
        <p14:creationId xmlns:p14="http://schemas.microsoft.com/office/powerpoint/2010/main" val="619098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209232" y="908720"/>
            <a:ext cx="8784976" cy="2308324"/>
          </a:xfrm>
          <a:prstGeom prst="rect">
            <a:avLst/>
          </a:prstGeom>
        </p:spPr>
        <p:txBody>
          <a:bodyPr wrap="square">
            <a:spAutoFit/>
          </a:bodyPr>
          <a:lstStyle/>
          <a:p>
            <a:r>
              <a:rPr lang="zh-CN" altLang="zh-CN" sz="2400" b="1" dirty="0" smtClean="0"/>
              <a:t>（</a:t>
            </a:r>
            <a:r>
              <a:rPr lang="zh-CN" altLang="zh-CN" sz="2400" b="1" dirty="0"/>
              <a:t>4）电子支付授权</a:t>
            </a:r>
          </a:p>
          <a:p>
            <a:r>
              <a:rPr lang="zh-CN" altLang="zh-CN" sz="2400" b="1" dirty="0"/>
              <a:t>在SET协议中，电子支付授权是指商家向银行支付网关提交电子支付请求，并获得支付授权的过程。电子支付授权的基本步骤如下。</a:t>
            </a:r>
          </a:p>
          <a:p>
            <a:r>
              <a:rPr lang="zh-CN" altLang="zh-CN" sz="2400" b="1" dirty="0"/>
              <a:t>①商家请求电子支付授权</a:t>
            </a:r>
          </a:p>
          <a:p>
            <a:r>
              <a:rPr lang="zh-CN" altLang="zh-CN" sz="2400" b="1" dirty="0" smtClean="0"/>
              <a:t>②</a:t>
            </a:r>
            <a:r>
              <a:rPr lang="zh-CN" altLang="zh-CN" sz="2400" b="1" dirty="0"/>
              <a:t>银行支付网关处理授权</a:t>
            </a:r>
            <a:r>
              <a:rPr lang="zh-CN" altLang="zh-CN" sz="2400" b="1" dirty="0" smtClean="0"/>
              <a:t>请求</a:t>
            </a:r>
            <a:endParaRPr lang="zh-CN" altLang="zh-CN" sz="2400" b="1" dirty="0"/>
          </a:p>
        </p:txBody>
      </p:sp>
      <p:grpSp>
        <p:nvGrpSpPr>
          <p:cNvPr id="5" name="画布 90"/>
          <p:cNvGrpSpPr/>
          <p:nvPr/>
        </p:nvGrpSpPr>
        <p:grpSpPr>
          <a:xfrm>
            <a:off x="611560" y="3283322"/>
            <a:ext cx="7776864" cy="3151624"/>
            <a:chOff x="0" y="0"/>
            <a:chExt cx="3543300" cy="1783080"/>
          </a:xfrm>
        </p:grpSpPr>
        <p:sp>
          <p:nvSpPr>
            <p:cNvPr id="6" name="矩形 5"/>
            <p:cNvSpPr/>
            <p:nvPr/>
          </p:nvSpPr>
          <p:spPr>
            <a:xfrm>
              <a:off x="0" y="0"/>
              <a:ext cx="3543300" cy="1783080"/>
            </a:xfrm>
            <a:prstGeom prst="rect">
              <a:avLst/>
            </a:prstGeom>
            <a:noFill/>
          </p:spPr>
        </p:sp>
        <p:sp>
          <p:nvSpPr>
            <p:cNvPr id="7" name="Rectangle 92"/>
            <p:cNvSpPr>
              <a:spLocks noChangeArrowheads="1"/>
            </p:cNvSpPr>
            <p:nvPr/>
          </p:nvSpPr>
          <p:spPr bwMode="auto">
            <a:xfrm>
              <a:off x="114300" y="99060"/>
              <a:ext cx="914400" cy="372073"/>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商家计算机</a:t>
              </a:r>
            </a:p>
          </p:txBody>
        </p:sp>
        <p:sp>
          <p:nvSpPr>
            <p:cNvPr id="8" name="Rectangle 93"/>
            <p:cNvSpPr>
              <a:spLocks noChangeArrowheads="1"/>
            </p:cNvSpPr>
            <p:nvPr/>
          </p:nvSpPr>
          <p:spPr bwMode="auto">
            <a:xfrm>
              <a:off x="1257300" y="99060"/>
              <a:ext cx="1028700" cy="372073"/>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dirty="0">
                  <a:effectLst/>
                  <a:latin typeface="Times New Roman"/>
                  <a:ea typeface="宋体"/>
                  <a:cs typeface="宋体"/>
                </a:rPr>
                <a:t>电子支付授权</a:t>
              </a:r>
            </a:p>
          </p:txBody>
        </p:sp>
        <p:sp>
          <p:nvSpPr>
            <p:cNvPr id="9" name="Rectangle 94"/>
            <p:cNvSpPr>
              <a:spLocks noChangeArrowheads="1"/>
            </p:cNvSpPr>
            <p:nvPr/>
          </p:nvSpPr>
          <p:spPr bwMode="auto">
            <a:xfrm>
              <a:off x="2514600" y="99060"/>
              <a:ext cx="800100" cy="371276"/>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支付网关</a:t>
              </a:r>
            </a:p>
          </p:txBody>
        </p:sp>
        <p:sp>
          <p:nvSpPr>
            <p:cNvPr id="10" name="Rectangle 95"/>
            <p:cNvSpPr>
              <a:spLocks noChangeArrowheads="1"/>
            </p:cNvSpPr>
            <p:nvPr/>
          </p:nvSpPr>
          <p:spPr bwMode="auto">
            <a:xfrm>
              <a:off x="114300" y="495299"/>
              <a:ext cx="914400" cy="74573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商家</a:t>
              </a:r>
            </a:p>
            <a:p>
              <a:pPr algn="ctr">
                <a:spcAft>
                  <a:spcPts val="0"/>
                </a:spcAft>
              </a:pPr>
              <a:r>
                <a:rPr lang="zh-CN" kern="100">
                  <a:effectLst/>
                  <a:latin typeface="Times New Roman"/>
                  <a:ea typeface="宋体"/>
                  <a:cs typeface="宋体"/>
                </a:rPr>
                <a:t>请求支付授权</a:t>
              </a:r>
            </a:p>
          </p:txBody>
        </p:sp>
        <p:sp>
          <p:nvSpPr>
            <p:cNvPr id="11" name="Rectangle 96"/>
            <p:cNvSpPr>
              <a:spLocks noChangeArrowheads="1"/>
            </p:cNvSpPr>
            <p:nvPr/>
          </p:nvSpPr>
          <p:spPr bwMode="auto">
            <a:xfrm>
              <a:off x="114300" y="1089659"/>
              <a:ext cx="914400" cy="691516"/>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商家处理</a:t>
              </a:r>
            </a:p>
            <a:p>
              <a:pPr algn="ctr">
                <a:spcAft>
                  <a:spcPts val="0"/>
                </a:spcAft>
              </a:pPr>
              <a:r>
                <a:rPr lang="zh-CN" kern="100">
                  <a:effectLst/>
                  <a:latin typeface="Times New Roman"/>
                  <a:ea typeface="宋体"/>
                  <a:cs typeface="宋体"/>
                </a:rPr>
                <a:t>支付授权响应</a:t>
              </a:r>
            </a:p>
          </p:txBody>
        </p:sp>
        <p:sp>
          <p:nvSpPr>
            <p:cNvPr id="12" name="AutoShape 97"/>
            <p:cNvSpPr>
              <a:spLocks noChangeArrowheads="1"/>
            </p:cNvSpPr>
            <p:nvPr/>
          </p:nvSpPr>
          <p:spPr bwMode="auto">
            <a:xfrm>
              <a:off x="1143000" y="495299"/>
              <a:ext cx="1143000" cy="580019"/>
            </a:xfrm>
            <a:prstGeom prst="rightArrow">
              <a:avLst>
                <a:gd name="adj1" fmla="val 50000"/>
                <a:gd name="adj2" fmla="val 61813"/>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支付授权请求</a:t>
              </a:r>
            </a:p>
          </p:txBody>
        </p:sp>
        <p:sp>
          <p:nvSpPr>
            <p:cNvPr id="13" name="AutoShape 98"/>
            <p:cNvSpPr>
              <a:spLocks noChangeArrowheads="1"/>
            </p:cNvSpPr>
            <p:nvPr/>
          </p:nvSpPr>
          <p:spPr bwMode="auto">
            <a:xfrm>
              <a:off x="1143000" y="1089660"/>
              <a:ext cx="1143000" cy="594360"/>
            </a:xfrm>
            <a:prstGeom prst="leftArrow">
              <a:avLst>
                <a:gd name="adj1" fmla="val 50000"/>
                <a:gd name="adj2" fmla="val 60322"/>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kern="100">
                  <a:effectLst/>
                  <a:latin typeface="Times New Roman"/>
                  <a:ea typeface="宋体"/>
                  <a:cs typeface="宋体"/>
                </a:rPr>
                <a:t>响应支付授权请求</a:t>
              </a:r>
            </a:p>
            <a:p>
              <a:pPr algn="ctr">
                <a:spcAft>
                  <a:spcPts val="0"/>
                </a:spcAft>
              </a:pPr>
              <a:r>
                <a:rPr lang="en-US" kern="100">
                  <a:effectLst/>
                  <a:latin typeface="Times New Roman"/>
                  <a:ea typeface="宋体"/>
                  <a:cs typeface="宋体"/>
                </a:rPr>
                <a:t> </a:t>
              </a:r>
              <a:endParaRPr lang="zh-CN" kern="100">
                <a:effectLst/>
                <a:latin typeface="Times New Roman"/>
                <a:ea typeface="宋体"/>
                <a:cs typeface="宋体"/>
              </a:endParaRPr>
            </a:p>
          </p:txBody>
        </p:sp>
        <p:sp>
          <p:nvSpPr>
            <p:cNvPr id="14" name="Rectangle 99"/>
            <p:cNvSpPr>
              <a:spLocks noChangeArrowheads="1"/>
            </p:cNvSpPr>
            <p:nvPr/>
          </p:nvSpPr>
          <p:spPr bwMode="auto">
            <a:xfrm>
              <a:off x="2400300" y="495300"/>
              <a:ext cx="1028700" cy="124289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zh-CN" kern="100">
                  <a:effectLst/>
                  <a:latin typeface="Times New Roman"/>
                  <a:ea typeface="宋体"/>
                  <a:cs typeface="宋体"/>
                </a:rPr>
                <a:t>支付网关处理</a:t>
              </a:r>
            </a:p>
            <a:p>
              <a:pPr algn="ctr">
                <a:spcAft>
                  <a:spcPts val="0"/>
                </a:spcAft>
              </a:pPr>
              <a:r>
                <a:rPr lang="zh-CN" kern="100">
                  <a:effectLst/>
                  <a:latin typeface="Times New Roman"/>
                  <a:ea typeface="宋体"/>
                  <a:cs typeface="宋体"/>
                </a:rPr>
                <a:t>支付授权请求</a:t>
              </a:r>
            </a:p>
          </p:txBody>
        </p:sp>
      </p:grpSp>
      <p:sp>
        <p:nvSpPr>
          <p:cNvPr id="3" name="矩形 2"/>
          <p:cNvSpPr/>
          <p:nvPr/>
        </p:nvSpPr>
        <p:spPr>
          <a:xfrm>
            <a:off x="2438307" y="6504027"/>
            <a:ext cx="5707012" cy="461665"/>
          </a:xfrm>
          <a:prstGeom prst="rect">
            <a:avLst/>
          </a:prstGeom>
        </p:spPr>
        <p:txBody>
          <a:bodyPr wrap="none">
            <a:spAutoFit/>
          </a:bodyPr>
          <a:lstStyle/>
          <a:p>
            <a:r>
              <a:rPr lang="zh-CN" altLang="zh-CN" sz="2400" b="1" dirty="0"/>
              <a:t>图4.9  商家申请电子支付授权的基本流程</a:t>
            </a:r>
          </a:p>
        </p:txBody>
      </p:sp>
    </p:spTree>
    <p:extLst>
      <p:ext uri="{BB962C8B-B14F-4D97-AF65-F5344CB8AC3E}">
        <p14:creationId xmlns:p14="http://schemas.microsoft.com/office/powerpoint/2010/main" val="39949908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a:latin typeface="+mn-ea"/>
                <a:ea typeface="+mn-ea"/>
              </a:rPr>
              <a:t>（5）电子交易结算</a:t>
            </a:r>
          </a:p>
          <a:p>
            <a:r>
              <a:rPr lang="zh-CN" altLang="zh-CN" sz="2400" b="1" dirty="0">
                <a:latin typeface="+mn-ea"/>
                <a:ea typeface="+mn-ea"/>
              </a:rPr>
              <a:t>在SET协议中，持卡人在商家的网上商店选购商品，提交订单，并将支付指令发送给商家，商家在银行支付网关获得支付授权后，将电子交易的结算请求发送给发卡银行来完成结结算的主要步骤如下。</a:t>
            </a:r>
          </a:p>
          <a:p>
            <a:r>
              <a:rPr lang="zh-CN" altLang="zh-CN" sz="2400" b="1" dirty="0">
                <a:latin typeface="+mn-ea"/>
                <a:ea typeface="+mn-ea"/>
              </a:rPr>
              <a:t>①商家请求交易结算</a:t>
            </a:r>
          </a:p>
          <a:p>
            <a:r>
              <a:rPr lang="zh-CN" altLang="zh-CN" sz="2400" b="1" dirty="0" smtClean="0">
                <a:latin typeface="+mn-ea"/>
                <a:ea typeface="+mn-ea"/>
              </a:rPr>
              <a:t>②</a:t>
            </a:r>
            <a:r>
              <a:rPr lang="zh-CN" altLang="zh-CN" sz="2400" b="1" dirty="0">
                <a:latin typeface="+mn-ea"/>
                <a:ea typeface="+mn-ea"/>
              </a:rPr>
              <a:t>支付网关处理交易结算请求</a:t>
            </a:r>
          </a:p>
          <a:p>
            <a:r>
              <a:rPr lang="zh-CN" altLang="zh-CN" sz="2400" b="1" dirty="0" smtClean="0">
                <a:latin typeface="+mn-ea"/>
                <a:ea typeface="+mn-ea"/>
              </a:rPr>
              <a:t>③</a:t>
            </a:r>
            <a:r>
              <a:rPr lang="zh-CN" altLang="zh-CN" sz="2400" b="1" dirty="0">
                <a:latin typeface="+mn-ea"/>
                <a:ea typeface="+mn-ea"/>
              </a:rPr>
              <a:t>商家处理交易结算</a:t>
            </a:r>
            <a:r>
              <a:rPr lang="zh-CN" altLang="zh-CN" sz="2400" b="1" dirty="0" smtClean="0">
                <a:latin typeface="+mn-ea"/>
                <a:ea typeface="+mn-ea"/>
              </a:rPr>
              <a:t>响应</a:t>
            </a:r>
            <a:endParaRPr lang="zh-CN" altLang="zh-CN" sz="2400" b="1" dirty="0">
              <a:latin typeface="+mn-ea"/>
              <a:ea typeface="+mn-ea"/>
            </a:endParaRPr>
          </a:p>
        </p:txBody>
      </p:sp>
    </p:spTree>
    <p:extLst>
      <p:ext uri="{BB962C8B-B14F-4D97-AF65-F5344CB8AC3E}">
        <p14:creationId xmlns:p14="http://schemas.microsoft.com/office/powerpoint/2010/main" val="26546444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grpSp>
        <p:nvGrpSpPr>
          <p:cNvPr id="6" name="画布 100"/>
          <p:cNvGrpSpPr/>
          <p:nvPr/>
        </p:nvGrpSpPr>
        <p:grpSpPr>
          <a:xfrm>
            <a:off x="611560" y="1932101"/>
            <a:ext cx="10180219" cy="12333626"/>
            <a:chOff x="114300" y="99060"/>
            <a:chExt cx="4684395" cy="10593070"/>
          </a:xfrm>
        </p:grpSpPr>
        <p:sp>
          <p:nvSpPr>
            <p:cNvPr id="7" name="矩形 6"/>
            <p:cNvSpPr/>
            <p:nvPr/>
          </p:nvSpPr>
          <p:spPr>
            <a:xfrm>
              <a:off x="1256665" y="8910320"/>
              <a:ext cx="3542030" cy="1781810"/>
            </a:xfrm>
            <a:prstGeom prst="rect">
              <a:avLst/>
            </a:prstGeom>
            <a:noFill/>
          </p:spPr>
        </p:sp>
        <p:sp>
          <p:nvSpPr>
            <p:cNvPr id="8" name="Rectangle 102"/>
            <p:cNvSpPr>
              <a:spLocks noChangeArrowheads="1"/>
            </p:cNvSpPr>
            <p:nvPr/>
          </p:nvSpPr>
          <p:spPr bwMode="auto">
            <a:xfrm>
              <a:off x="114300" y="99060"/>
              <a:ext cx="9144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商家计算机</a:t>
              </a:r>
            </a:p>
          </p:txBody>
        </p:sp>
        <p:sp>
          <p:nvSpPr>
            <p:cNvPr id="9" name="Rectangle 103"/>
            <p:cNvSpPr>
              <a:spLocks noChangeArrowheads="1"/>
            </p:cNvSpPr>
            <p:nvPr/>
          </p:nvSpPr>
          <p:spPr bwMode="auto">
            <a:xfrm>
              <a:off x="1257300" y="99060"/>
              <a:ext cx="1028700" cy="364739"/>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电子交易结算</a:t>
              </a:r>
            </a:p>
          </p:txBody>
        </p:sp>
        <p:sp>
          <p:nvSpPr>
            <p:cNvPr id="10" name="Rectangle 104"/>
            <p:cNvSpPr>
              <a:spLocks noChangeArrowheads="1"/>
            </p:cNvSpPr>
            <p:nvPr/>
          </p:nvSpPr>
          <p:spPr bwMode="auto">
            <a:xfrm>
              <a:off x="2514600" y="99060"/>
              <a:ext cx="914400" cy="29591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银行支付网关</a:t>
              </a:r>
            </a:p>
          </p:txBody>
        </p:sp>
        <p:sp>
          <p:nvSpPr>
            <p:cNvPr id="11" name="Rectangle 105"/>
            <p:cNvSpPr>
              <a:spLocks noChangeArrowheads="1"/>
            </p:cNvSpPr>
            <p:nvPr/>
          </p:nvSpPr>
          <p:spPr bwMode="auto">
            <a:xfrm>
              <a:off x="114300" y="495300"/>
              <a:ext cx="914400" cy="59436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a:t>
              </a:r>
            </a:p>
            <a:p>
              <a:pPr algn="ctr">
                <a:spcAft>
                  <a:spcPts val="0"/>
                </a:spcAft>
              </a:pPr>
              <a:r>
                <a:rPr lang="zh-CN" sz="2000" kern="100">
                  <a:effectLst/>
                  <a:latin typeface="Times New Roman"/>
                  <a:ea typeface="宋体"/>
                  <a:cs typeface="宋体"/>
                </a:rPr>
                <a:t>请求交易结算</a:t>
              </a:r>
            </a:p>
          </p:txBody>
        </p:sp>
        <p:sp>
          <p:nvSpPr>
            <p:cNvPr id="12" name="Rectangle 106"/>
            <p:cNvSpPr>
              <a:spLocks noChangeArrowheads="1"/>
            </p:cNvSpPr>
            <p:nvPr/>
          </p:nvSpPr>
          <p:spPr bwMode="auto">
            <a:xfrm>
              <a:off x="114300" y="1089660"/>
              <a:ext cx="914400" cy="59436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商家处理</a:t>
              </a:r>
            </a:p>
            <a:p>
              <a:pPr algn="ctr">
                <a:spcAft>
                  <a:spcPts val="0"/>
                </a:spcAft>
              </a:pPr>
              <a:r>
                <a:rPr lang="zh-CN" sz="2000" kern="100">
                  <a:effectLst/>
                  <a:latin typeface="Times New Roman"/>
                  <a:ea typeface="宋体"/>
                  <a:cs typeface="宋体"/>
                </a:rPr>
                <a:t>交易结算响应</a:t>
              </a:r>
            </a:p>
          </p:txBody>
        </p:sp>
        <p:sp>
          <p:nvSpPr>
            <p:cNvPr id="13" name="AutoShape 107"/>
            <p:cNvSpPr>
              <a:spLocks noChangeArrowheads="1"/>
            </p:cNvSpPr>
            <p:nvPr/>
          </p:nvSpPr>
          <p:spPr bwMode="auto">
            <a:xfrm>
              <a:off x="1143000" y="495300"/>
              <a:ext cx="1143000" cy="557652"/>
            </a:xfrm>
            <a:prstGeom prst="rightArrow">
              <a:avLst>
                <a:gd name="adj1" fmla="val 50000"/>
                <a:gd name="adj2" fmla="val 63025"/>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交易结算请求</a:t>
              </a:r>
            </a:p>
          </p:txBody>
        </p:sp>
        <p:sp>
          <p:nvSpPr>
            <p:cNvPr id="14" name="AutoShape 108"/>
            <p:cNvSpPr>
              <a:spLocks noChangeArrowheads="1"/>
            </p:cNvSpPr>
            <p:nvPr/>
          </p:nvSpPr>
          <p:spPr bwMode="auto">
            <a:xfrm>
              <a:off x="1143000" y="1089660"/>
              <a:ext cx="1143000" cy="594360"/>
            </a:xfrm>
            <a:prstGeom prst="leftArrow">
              <a:avLst>
                <a:gd name="adj1" fmla="val 50000"/>
                <a:gd name="adj2" fmla="val 59133"/>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zh-CN" sz="2000" kern="100">
                  <a:effectLst/>
                  <a:latin typeface="Times New Roman"/>
                  <a:ea typeface="宋体"/>
                  <a:cs typeface="宋体"/>
                </a:rPr>
                <a:t>响应结算请求</a:t>
              </a:r>
            </a:p>
          </p:txBody>
        </p:sp>
        <p:sp>
          <p:nvSpPr>
            <p:cNvPr id="15" name="Rectangle 109"/>
            <p:cNvSpPr>
              <a:spLocks noChangeArrowheads="1"/>
            </p:cNvSpPr>
            <p:nvPr/>
          </p:nvSpPr>
          <p:spPr bwMode="auto">
            <a:xfrm>
              <a:off x="2400300" y="495300"/>
              <a:ext cx="1028700" cy="99060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Bef>
                  <a:spcPts val="1200"/>
                </a:spcBef>
                <a:spcAft>
                  <a:spcPts val="0"/>
                </a:spcAft>
              </a:pPr>
              <a:r>
                <a:rPr lang="zh-CN" sz="2000" kern="100">
                  <a:effectLst/>
                  <a:latin typeface="Times New Roman"/>
                  <a:ea typeface="宋体"/>
                  <a:cs typeface="宋体"/>
                </a:rPr>
                <a:t>银行支付网关</a:t>
              </a:r>
            </a:p>
            <a:p>
              <a:pPr algn="ctr">
                <a:spcAft>
                  <a:spcPts val="0"/>
                </a:spcAft>
              </a:pPr>
              <a:r>
                <a:rPr lang="zh-CN" sz="2000" kern="100">
                  <a:effectLst/>
                  <a:latin typeface="Times New Roman"/>
                  <a:ea typeface="宋体"/>
                  <a:cs typeface="宋体"/>
                </a:rPr>
                <a:t>处理交易结算</a:t>
              </a:r>
            </a:p>
          </p:txBody>
        </p:sp>
      </p:grpSp>
      <p:sp>
        <p:nvSpPr>
          <p:cNvPr id="5" name="矩形 4"/>
          <p:cNvSpPr/>
          <p:nvPr/>
        </p:nvSpPr>
        <p:spPr>
          <a:xfrm>
            <a:off x="3136945" y="4797152"/>
            <a:ext cx="2249334" cy="369332"/>
          </a:xfrm>
          <a:prstGeom prst="rect">
            <a:avLst/>
          </a:prstGeom>
        </p:spPr>
        <p:txBody>
          <a:bodyPr wrap="none">
            <a:spAutoFit/>
          </a:bodyPr>
          <a:lstStyle/>
          <a:p>
            <a:r>
              <a:rPr lang="zh-CN" altLang="zh-CN" dirty="0"/>
              <a:t>4.10电子交易结算流</a:t>
            </a:r>
          </a:p>
        </p:txBody>
      </p:sp>
    </p:spTree>
    <p:extLst>
      <p:ext uri="{BB962C8B-B14F-4D97-AF65-F5344CB8AC3E}">
        <p14:creationId xmlns:p14="http://schemas.microsoft.com/office/powerpoint/2010/main" val="12864238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893647"/>
          </a:xfrm>
          <a:prstGeom prst="rect">
            <a:avLst/>
          </a:prstGeom>
        </p:spPr>
        <p:txBody>
          <a:bodyPr wrap="square">
            <a:spAutoFit/>
          </a:bodyPr>
          <a:lstStyle/>
          <a:p>
            <a:r>
              <a:rPr lang="zh-CN" altLang="zh-CN" sz="2400" b="1" dirty="0">
                <a:latin typeface="+mn-ea"/>
                <a:ea typeface="+mn-ea"/>
              </a:rPr>
              <a:t>4.3.4 SET协议的安全性分析</a:t>
            </a:r>
          </a:p>
          <a:p>
            <a:r>
              <a:rPr lang="zh-CN" altLang="zh-CN" sz="2400" b="1" dirty="0">
                <a:latin typeface="+mn-ea"/>
                <a:ea typeface="+mn-ea"/>
              </a:rPr>
              <a:t>SET协议是基于信用卡的电子支付协议，为电子商务交易提供了一种基于Internet和第三方支付机构的电子支付方式。SET协议的参与实体包括持卡人、在线商家、支付网关，可以通过认证机构CA实现实体身份验证，以确保电子商务实体身份的真实性。所以，SET协议为电子商务交易提供了一个安全的电子支付平台，可以保障电子商务交易数据的机密性、完整性、身份可认证性和抗抵赖性。SET协议的安全性包括如下几个方面：</a:t>
            </a:r>
          </a:p>
          <a:p>
            <a:r>
              <a:rPr lang="zh-CN" altLang="zh-CN" sz="2400" b="1" dirty="0">
                <a:latin typeface="+mn-ea"/>
                <a:ea typeface="+mn-ea"/>
              </a:rPr>
              <a:t>（1）信息的机密性</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zh-CN" altLang="zh-CN" sz="2400" b="1" dirty="0">
                <a:latin typeface="+mn-ea"/>
                <a:ea typeface="+mn-ea"/>
              </a:rPr>
              <a:t>2）数据的完整性</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（3）身份的可认证性</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zh-CN" altLang="zh-CN" sz="2400" b="1" dirty="0">
                <a:latin typeface="+mn-ea"/>
                <a:ea typeface="+mn-ea"/>
              </a:rPr>
              <a:t>4）交易的抗抵赖性</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zh-CN" altLang="zh-CN" sz="2400" b="1" dirty="0">
                <a:latin typeface="+mn-ea"/>
                <a:ea typeface="+mn-ea"/>
              </a:rPr>
              <a:t>5）互操作性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9881224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2677656"/>
          </a:xfrm>
          <a:prstGeom prst="rect">
            <a:avLst/>
          </a:prstGeom>
        </p:spPr>
        <p:txBody>
          <a:bodyPr wrap="square">
            <a:spAutoFit/>
          </a:bodyPr>
          <a:lstStyle/>
          <a:p>
            <a:r>
              <a:rPr lang="zh-CN" altLang="zh-CN" sz="2400" b="1" dirty="0">
                <a:latin typeface="+mn-ea"/>
                <a:ea typeface="+mn-ea"/>
              </a:rPr>
              <a:t>4.3.5  SSL与SET的比较</a:t>
            </a:r>
          </a:p>
          <a:p>
            <a:r>
              <a:rPr lang="zh-CN" altLang="zh-CN" sz="2400" b="1" dirty="0">
                <a:latin typeface="+mn-ea"/>
                <a:ea typeface="+mn-ea"/>
              </a:rPr>
              <a:t>1． SSL与SET的特点</a:t>
            </a:r>
          </a:p>
          <a:p>
            <a:r>
              <a:rPr lang="zh-CN" altLang="zh-CN" sz="2400" b="1" dirty="0" smtClean="0">
                <a:latin typeface="+mn-ea"/>
                <a:ea typeface="+mn-ea"/>
              </a:rPr>
              <a:t>（</a:t>
            </a:r>
            <a:r>
              <a:rPr lang="zh-CN" altLang="zh-CN" sz="2400" b="1" dirty="0">
                <a:latin typeface="+mn-ea"/>
                <a:ea typeface="+mn-ea"/>
              </a:rPr>
              <a:t>1）SET协议具有良好的抗抵赖性</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zh-CN" altLang="zh-CN" sz="2400" b="1" dirty="0">
                <a:latin typeface="+mn-ea"/>
                <a:ea typeface="+mn-ea"/>
              </a:rPr>
              <a:t>2）SET协议安全性更高</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（3）SET协议更适用于信用卡</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（4）SET协议具有更好的互操作性</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（5）SET协议具有更高的灵活性</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686746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.3 SET </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046988"/>
          </a:xfrm>
          <a:prstGeom prst="rect">
            <a:avLst/>
          </a:prstGeom>
        </p:spPr>
        <p:txBody>
          <a:bodyPr wrap="square">
            <a:spAutoFit/>
          </a:bodyPr>
          <a:lstStyle/>
          <a:p>
            <a:r>
              <a:rPr lang="zh-CN" altLang="zh-CN" sz="2400" b="1" dirty="0">
                <a:latin typeface="+mn-ea"/>
                <a:ea typeface="+mn-ea"/>
              </a:rPr>
              <a:t>2．SSL和SET性能比较</a:t>
            </a:r>
          </a:p>
          <a:p>
            <a:r>
              <a:rPr lang="zh-CN" altLang="zh-CN" sz="2400" b="1" dirty="0">
                <a:latin typeface="+mn-ea"/>
                <a:ea typeface="+mn-ea"/>
              </a:rPr>
              <a:t>SSL协议相对于SET协议成本低、速度快、使用简单，已经被绝大多数Web浏览器和服务器内置和支持。SET协议与SSL协议相比具有更高的安全性，但SET协议相对更复杂。SET协议和SSL协议对客户端计算机、商家的电子商务服务器、支付网关服务器的影响也存在着较大的区别。</a:t>
            </a:r>
          </a:p>
          <a:p>
            <a:r>
              <a:rPr lang="zh-CN" altLang="zh-CN" sz="2400" b="1" dirty="0">
                <a:latin typeface="+mn-ea"/>
                <a:ea typeface="+mn-ea"/>
              </a:rPr>
              <a:t>（1）对客户端计算机的影响</a:t>
            </a:r>
          </a:p>
          <a:p>
            <a:r>
              <a:rPr lang="zh-CN" altLang="zh-CN" sz="2400" b="1" dirty="0" smtClean="0">
                <a:latin typeface="+mn-ea"/>
                <a:ea typeface="+mn-ea"/>
              </a:rPr>
              <a:t>（</a:t>
            </a:r>
            <a:r>
              <a:rPr lang="zh-CN" altLang="zh-CN" sz="2400" b="1" dirty="0">
                <a:latin typeface="+mn-ea"/>
                <a:ea typeface="+mn-ea"/>
              </a:rPr>
              <a:t>2）对电子商务服务器的</a:t>
            </a:r>
            <a:r>
              <a:rPr lang="zh-CN" altLang="zh-CN" sz="2400" b="1" dirty="0" smtClean="0">
                <a:latin typeface="+mn-ea"/>
                <a:ea typeface="+mn-ea"/>
              </a:rPr>
              <a:t>影响</a:t>
            </a:r>
            <a:endParaRPr lang="zh-CN" altLang="zh-CN" sz="2400" b="1" dirty="0">
              <a:latin typeface="+mn-ea"/>
              <a:ea typeface="+mn-ea"/>
            </a:endParaRPr>
          </a:p>
        </p:txBody>
      </p:sp>
    </p:spTree>
    <p:extLst>
      <p:ext uri="{BB962C8B-B14F-4D97-AF65-F5344CB8AC3E}">
        <p14:creationId xmlns:p14="http://schemas.microsoft.com/office/powerpoint/2010/main" val="2154951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.1 TCP/IP基本</a:t>
            </a:r>
            <a:r>
              <a:rPr lang="zh-CN" altLang="zh-CN" sz="3600" b="1" dirty="0" smtClean="0">
                <a:solidFill>
                  <a:schemeClr val="tx2"/>
                </a:solidFill>
                <a:effectLst>
                  <a:outerShdw blurRad="38100" dist="38100" dir="2700000" algn="tl">
                    <a:srgbClr val="C0C0C0"/>
                  </a:outerShdw>
                </a:effectLst>
                <a:latin typeface="+mj-lt"/>
                <a:ea typeface="+mj-ea"/>
                <a:cs typeface="+mj-cs"/>
              </a:rPr>
              <a:t>知识</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5" name="Rectangle 1"/>
          <p:cNvSpPr>
            <a:spLocks noChangeArrowheads="1"/>
          </p:cNvSpPr>
          <p:nvPr/>
        </p:nvSpPr>
        <p:spPr bwMode="auto">
          <a:xfrm>
            <a:off x="266403" y="827421"/>
            <a:ext cx="871296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rtl="0"/>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20</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世纪</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60</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年代初，</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DARPA</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（美国国防部高级研究项目局）投资建立了一个项目，通过一个名为</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ARPANet</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（阿帕网）的网络将全国各地的大学及硬件部门连接起来。</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1983</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年，</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TCP/IP</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协议取代了早先的</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ARPANetNCP</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（网络控制协议）。用来运行这个网络的</a:t>
            </a:r>
            <a:r>
              <a:rPr kumimoji="0" lang="zh-CN" altLang="zh-CN" sz="2400" b="1" i="0" u="none" strike="noStrike" cap="none" normalizeH="0" baseline="0" dirty="0" smtClean="0">
                <a:ln>
                  <a:noFill/>
                </a:ln>
                <a:solidFill>
                  <a:schemeClr val="tx1"/>
                </a:solidFill>
                <a:effectLst/>
                <a:latin typeface="+mn-ea"/>
                <a:ea typeface="+mn-ea"/>
                <a:cs typeface="Times New Roman" pitchFamily="18" charset="0"/>
              </a:rPr>
              <a:t>TCP/IP</a:t>
            </a:r>
            <a:r>
              <a:rPr kumimoji="0" lang="zh-CN" altLang="zh-CN" sz="2400" b="1" i="0" u="none" strike="noStrike" cap="none" normalizeH="0" baseline="0" dirty="0" smtClean="0">
                <a:ln>
                  <a:noFill/>
                </a:ln>
                <a:solidFill>
                  <a:schemeClr val="tx1"/>
                </a:solidFill>
                <a:effectLst/>
                <a:latin typeface="+mn-ea"/>
                <a:ea typeface="+mn-ea"/>
                <a:cs typeface="宋体" pitchFamily="2" charset="-122"/>
              </a:rPr>
              <a:t>协议是开放的、简单的和易于使用的。</a:t>
            </a:r>
            <a:r>
              <a:rPr lang="zh-CN" altLang="zh-CN" sz="2400" b="1" dirty="0">
                <a:latin typeface="+mn-ea"/>
                <a:ea typeface="+mn-ea"/>
                <a:cs typeface="宋体" pitchFamily="2" charset="-122"/>
              </a:rPr>
              <a:t>网络的规模迅速扩大，最终成为现在人所共知的Internet（因特网）。Internet也就是运行TCP/IP协议套件的所有网络的一个大集合。</a:t>
            </a:r>
          </a:p>
        </p:txBody>
      </p:sp>
      <p:sp>
        <p:nvSpPr>
          <p:cNvPr id="6" name="矩形 5"/>
          <p:cNvSpPr/>
          <p:nvPr/>
        </p:nvSpPr>
        <p:spPr>
          <a:xfrm>
            <a:off x="2397200" y="6077079"/>
            <a:ext cx="4451374" cy="461665"/>
          </a:xfrm>
          <a:prstGeom prst="rect">
            <a:avLst/>
          </a:prstGeom>
        </p:spPr>
        <p:txBody>
          <a:bodyPr wrap="square">
            <a:spAutoFit/>
          </a:bodyPr>
          <a:lstStyle/>
          <a:p>
            <a:pPr lvl="0" algn="ctr" rtl="0"/>
            <a:r>
              <a:rPr lang="zh-CN" altLang="zh-CN" sz="2400" b="1" dirty="0">
                <a:solidFill>
                  <a:srgbClr val="000000"/>
                </a:solidFill>
                <a:latin typeface="楷体_GB2312"/>
                <a:ea typeface="+mn-ea"/>
                <a:cs typeface="宋体" pitchFamily="2" charset="-122"/>
              </a:rPr>
              <a:t>图</a:t>
            </a:r>
            <a:r>
              <a:rPr lang="zh-CN" altLang="zh-CN" sz="2400" b="1" dirty="0">
                <a:solidFill>
                  <a:srgbClr val="000000"/>
                </a:solidFill>
                <a:latin typeface="楷体_GB2312"/>
                <a:ea typeface="+mn-ea"/>
                <a:cs typeface="Times New Roman" pitchFamily="18" charset="0"/>
              </a:rPr>
              <a:t>4.1  TCP/IP</a:t>
            </a:r>
            <a:r>
              <a:rPr lang="zh-CN" altLang="zh-CN" sz="2400" b="1" dirty="0">
                <a:solidFill>
                  <a:srgbClr val="000000"/>
                </a:solidFill>
                <a:latin typeface="楷体_GB2312"/>
                <a:ea typeface="+mn-ea"/>
                <a:cs typeface="宋体" pitchFamily="2" charset="-122"/>
              </a:rPr>
              <a:t>堆栈分层</a:t>
            </a:r>
          </a:p>
        </p:txBody>
      </p:sp>
      <p:graphicFrame>
        <p:nvGraphicFramePr>
          <p:cNvPr id="9" name="表格 8"/>
          <p:cNvGraphicFramePr>
            <a:graphicFrameLocks noGrp="1" noChangeAspect="1"/>
          </p:cNvGraphicFramePr>
          <p:nvPr>
            <p:extLst>
              <p:ext uri="{D42A27DB-BD31-4B8C-83A1-F6EECF244321}">
                <p14:modId xmlns:p14="http://schemas.microsoft.com/office/powerpoint/2010/main" val="2728024025"/>
              </p:ext>
            </p:extLst>
          </p:nvPr>
        </p:nvGraphicFramePr>
        <p:xfrm>
          <a:off x="3203848" y="3861048"/>
          <a:ext cx="2304256" cy="1656184"/>
        </p:xfrm>
        <a:graphic>
          <a:graphicData uri="http://schemas.openxmlformats.org/drawingml/2006/table">
            <a:tbl>
              <a:tblPr firstRow="1" firstCol="1" bandRow="1"/>
              <a:tblGrid>
                <a:gridCol w="2304256"/>
              </a:tblGrid>
              <a:tr h="414046">
                <a:tc>
                  <a:txBody>
                    <a:bodyPr/>
                    <a:lstStyle/>
                    <a:p>
                      <a:pPr algn="just">
                        <a:lnSpc>
                          <a:spcPts val="1200"/>
                        </a:lnSpc>
                        <a:spcBef>
                          <a:spcPts val="200"/>
                        </a:spcBef>
                        <a:spcAft>
                          <a:spcPts val="200"/>
                        </a:spcAft>
                      </a:pPr>
                      <a:endParaRPr lang="en-US" altLang="zh-CN" sz="2000" dirty="0" smtClean="0">
                        <a:effectLst/>
                        <a:latin typeface="Times New Roman"/>
                        <a:ea typeface="宋体"/>
                        <a:cs typeface="宋体"/>
                      </a:endParaRPr>
                    </a:p>
                    <a:p>
                      <a:pPr algn="just">
                        <a:lnSpc>
                          <a:spcPts val="1200"/>
                        </a:lnSpc>
                        <a:spcBef>
                          <a:spcPts val="200"/>
                        </a:spcBef>
                        <a:spcAft>
                          <a:spcPts val="200"/>
                        </a:spcAft>
                      </a:pPr>
                      <a:r>
                        <a:rPr lang="zh-CN" sz="2000" dirty="0" smtClean="0">
                          <a:effectLst/>
                          <a:latin typeface="Times New Roman"/>
                          <a:ea typeface="宋体"/>
                          <a:cs typeface="宋体"/>
                        </a:rPr>
                        <a:t>应用层</a:t>
                      </a:r>
                      <a:endParaRPr lang="zh-CN" sz="20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046">
                <a:tc>
                  <a:txBody>
                    <a:bodyPr/>
                    <a:lstStyle/>
                    <a:p>
                      <a:pPr algn="just">
                        <a:lnSpc>
                          <a:spcPts val="1200"/>
                        </a:lnSpc>
                        <a:spcBef>
                          <a:spcPts val="200"/>
                        </a:spcBef>
                        <a:spcAft>
                          <a:spcPts val="200"/>
                        </a:spcAft>
                      </a:pPr>
                      <a:endParaRPr lang="en-US" altLang="zh-CN" sz="2000" dirty="0" smtClean="0">
                        <a:effectLst/>
                        <a:latin typeface="Times New Roman"/>
                        <a:ea typeface="宋体"/>
                        <a:cs typeface="宋体"/>
                      </a:endParaRPr>
                    </a:p>
                    <a:p>
                      <a:pPr algn="just">
                        <a:lnSpc>
                          <a:spcPts val="1200"/>
                        </a:lnSpc>
                        <a:spcBef>
                          <a:spcPts val="200"/>
                        </a:spcBef>
                        <a:spcAft>
                          <a:spcPts val="200"/>
                        </a:spcAft>
                      </a:pPr>
                      <a:r>
                        <a:rPr lang="zh-CN" sz="2000" dirty="0" smtClean="0">
                          <a:effectLst/>
                          <a:latin typeface="Times New Roman"/>
                          <a:ea typeface="宋体"/>
                          <a:cs typeface="宋体"/>
                        </a:rPr>
                        <a:t>传输</a:t>
                      </a:r>
                      <a:r>
                        <a:rPr lang="zh-CN" sz="2000" dirty="0">
                          <a:effectLst/>
                          <a:latin typeface="Times New Roman"/>
                          <a:ea typeface="宋体"/>
                          <a:cs typeface="宋体"/>
                        </a:rPr>
                        <a:t>层</a:t>
                      </a:r>
                      <a:endParaRPr lang="zh-CN" sz="20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046">
                <a:tc>
                  <a:txBody>
                    <a:bodyPr/>
                    <a:lstStyle/>
                    <a:p>
                      <a:pPr algn="just">
                        <a:lnSpc>
                          <a:spcPts val="1200"/>
                        </a:lnSpc>
                        <a:spcBef>
                          <a:spcPts val="200"/>
                        </a:spcBef>
                        <a:spcAft>
                          <a:spcPts val="200"/>
                        </a:spcAft>
                      </a:pPr>
                      <a:endParaRPr lang="en-US" altLang="zh-CN" sz="2000" dirty="0" smtClean="0">
                        <a:effectLst/>
                        <a:latin typeface="Times New Roman"/>
                        <a:ea typeface="宋体"/>
                        <a:cs typeface="宋体"/>
                      </a:endParaRPr>
                    </a:p>
                    <a:p>
                      <a:pPr algn="just">
                        <a:lnSpc>
                          <a:spcPts val="1200"/>
                        </a:lnSpc>
                        <a:spcBef>
                          <a:spcPts val="200"/>
                        </a:spcBef>
                        <a:spcAft>
                          <a:spcPts val="200"/>
                        </a:spcAft>
                      </a:pPr>
                      <a:r>
                        <a:rPr lang="zh-CN" sz="2000" dirty="0" smtClean="0">
                          <a:effectLst/>
                          <a:latin typeface="Times New Roman"/>
                          <a:ea typeface="宋体"/>
                          <a:cs typeface="宋体"/>
                        </a:rPr>
                        <a:t>网络层</a:t>
                      </a:r>
                      <a:endParaRPr lang="zh-CN" sz="20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046">
                <a:tc>
                  <a:txBody>
                    <a:bodyPr/>
                    <a:lstStyle/>
                    <a:p>
                      <a:pPr algn="just">
                        <a:lnSpc>
                          <a:spcPts val="1200"/>
                        </a:lnSpc>
                        <a:spcBef>
                          <a:spcPts val="200"/>
                        </a:spcBef>
                        <a:spcAft>
                          <a:spcPts val="200"/>
                        </a:spcAft>
                      </a:pPr>
                      <a:endParaRPr lang="en-US" altLang="zh-CN" sz="2000" dirty="0" smtClean="0">
                        <a:effectLst/>
                        <a:latin typeface="Times New Roman"/>
                        <a:ea typeface="宋体"/>
                        <a:cs typeface="宋体"/>
                      </a:endParaRPr>
                    </a:p>
                    <a:p>
                      <a:pPr algn="just">
                        <a:lnSpc>
                          <a:spcPts val="1200"/>
                        </a:lnSpc>
                        <a:spcBef>
                          <a:spcPts val="200"/>
                        </a:spcBef>
                        <a:spcAft>
                          <a:spcPts val="200"/>
                        </a:spcAft>
                      </a:pPr>
                      <a:r>
                        <a:rPr lang="zh-CN" sz="2000" dirty="0" smtClean="0">
                          <a:effectLst/>
                          <a:latin typeface="Times New Roman"/>
                          <a:ea typeface="宋体"/>
                          <a:cs typeface="宋体"/>
                        </a:rPr>
                        <a:t>数据链路层</a:t>
                      </a:r>
                      <a:endParaRPr lang="zh-CN" sz="20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953232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893647"/>
          </a:xfrm>
          <a:prstGeom prst="rect">
            <a:avLst/>
          </a:prstGeom>
        </p:spPr>
        <p:txBody>
          <a:bodyPr wrap="square">
            <a:spAutoFit/>
          </a:bodyPr>
          <a:lstStyle/>
          <a:p>
            <a:r>
              <a:rPr lang="zh-CN" altLang="zh-CN" sz="2400" b="1" dirty="0">
                <a:latin typeface="+mn-ea"/>
                <a:ea typeface="+mn-ea"/>
              </a:rPr>
              <a:t>4.4.1什么是防火墙</a:t>
            </a:r>
          </a:p>
          <a:p>
            <a:r>
              <a:rPr lang="zh-CN" altLang="zh-CN" sz="2400" b="1" dirty="0" smtClean="0">
                <a:latin typeface="+mn-ea"/>
                <a:ea typeface="+mn-ea"/>
              </a:rPr>
              <a:t>防火墙</a:t>
            </a:r>
            <a:r>
              <a:rPr lang="zh-CN" altLang="zh-CN" sz="2400" b="1" dirty="0">
                <a:latin typeface="+mn-ea"/>
                <a:ea typeface="+mn-ea"/>
              </a:rPr>
              <a:t>是设置在被保护网络(本地网络)和外界网络（主要是Internet）之间的一道防御系统，以防止发生不可预测的、潜在破坏性的侵入。它可通过监测、限制、更改跨越防火墙的数据流，尽可能地对外部屏蔽网络内部的信息、结构和运行状态，以此用来保护内部网络中的信息、资源等不受来自外部网络中非法用户的侵犯。它控制内部网络与外部网络间的所有数据流，只让确认为合法的数据流通过，保证只有授权的用户可以访问网络，并且保证其中的资源和有价值的数据不会流出网络。因此，防火墙被放在两个网络之间，并具有以下特征：</a:t>
            </a:r>
          </a:p>
          <a:p>
            <a:r>
              <a:rPr lang="zh-CN" altLang="zh-CN" sz="2400" b="1" dirty="0">
                <a:latin typeface="+mn-ea"/>
                <a:ea typeface="+mn-ea"/>
              </a:rPr>
              <a:t>（1）所有的从内部到外部或从外部到内部的通信都必须经过它。</a:t>
            </a:r>
          </a:p>
          <a:p>
            <a:r>
              <a:rPr lang="zh-CN" altLang="zh-CN" sz="2400" b="1" dirty="0">
                <a:latin typeface="+mn-ea"/>
                <a:ea typeface="+mn-ea"/>
              </a:rPr>
              <a:t>（2）只有有内部访问策略授权的通信才被允许通过。</a:t>
            </a:r>
          </a:p>
          <a:p>
            <a:r>
              <a:rPr lang="zh-CN" altLang="zh-CN" sz="2400" b="1" dirty="0">
                <a:latin typeface="+mn-ea"/>
                <a:ea typeface="+mn-ea"/>
              </a:rPr>
              <a:t>（3）系统本身具有高可靠性。</a:t>
            </a:r>
          </a:p>
        </p:txBody>
      </p:sp>
    </p:spTree>
    <p:extLst>
      <p:ext uri="{BB962C8B-B14F-4D97-AF65-F5344CB8AC3E}">
        <p14:creationId xmlns:p14="http://schemas.microsoft.com/office/powerpoint/2010/main" val="22708525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5632311"/>
          </a:xfrm>
          <a:prstGeom prst="rect">
            <a:avLst/>
          </a:prstGeom>
        </p:spPr>
        <p:txBody>
          <a:bodyPr wrap="square">
            <a:spAutoFit/>
          </a:bodyPr>
          <a:lstStyle/>
          <a:p>
            <a:r>
              <a:rPr lang="zh-CN" altLang="zh-CN" sz="2400" b="1" dirty="0">
                <a:latin typeface="+mn-ea"/>
                <a:ea typeface="+mn-ea"/>
              </a:rPr>
              <a:t>根据不同的需要，防火墙的功能有较大的差异，但是一般都包含以下三种基本功能：</a:t>
            </a:r>
          </a:p>
          <a:p>
            <a:r>
              <a:rPr lang="zh-CN" altLang="zh-CN" sz="2400" b="1" dirty="0">
                <a:latin typeface="+mn-ea"/>
                <a:ea typeface="+mn-ea"/>
              </a:rPr>
              <a:t>（1）过滤不安全的服务和非法用户。所有进出内部网络的信息都必须通过防火墙，防火墙成为一个检查点，禁止未授权的用户访问受保护的网络。</a:t>
            </a:r>
          </a:p>
          <a:p>
            <a:r>
              <a:rPr lang="zh-CN" altLang="zh-CN" sz="2400" b="1" dirty="0">
                <a:latin typeface="+mn-ea"/>
                <a:ea typeface="+mn-ea"/>
              </a:rPr>
              <a:t>（2）控制对特殊站点的访问。防火墙可以允许受保护网络中的一部分主机被外部网访问，而另一部分则被保护起来。例如，受保护网中的E-mail、FTP、WWW服务器等可被外部网访问，而其他访问则被禁止。</a:t>
            </a:r>
          </a:p>
          <a:p>
            <a:r>
              <a:rPr lang="zh-CN" altLang="zh-CN" sz="2400" b="1" dirty="0">
                <a:latin typeface="+mn-ea"/>
                <a:ea typeface="+mn-ea"/>
              </a:rPr>
              <a:t>（3）作为网络安全的集中监视点</a:t>
            </a:r>
            <a:r>
              <a:rPr lang="zh-CN" altLang="zh-CN" sz="2400" b="1" dirty="0" smtClean="0">
                <a:latin typeface="+mn-ea"/>
                <a:ea typeface="+mn-ea"/>
              </a:rPr>
              <a:t>。通过</a:t>
            </a:r>
            <a:r>
              <a:rPr lang="zh-CN" altLang="zh-CN" sz="2400" b="1" dirty="0">
                <a:latin typeface="+mn-ea"/>
                <a:ea typeface="+mn-ea"/>
              </a:rPr>
              <a:t>以上的讨论，我们已经认识到在相关Web站点安装防火墙的必要性，其可以归纳为两点： </a:t>
            </a:r>
          </a:p>
          <a:p>
            <a:r>
              <a:rPr lang="zh-CN" altLang="zh-CN" sz="2400" b="1" dirty="0">
                <a:latin typeface="+mn-ea"/>
                <a:ea typeface="+mn-ea"/>
              </a:rPr>
              <a:t>1）通过防火墙设置的安全策略控制信息流出入，防止不可预料的潜在的入侵破坏；</a:t>
            </a:r>
          </a:p>
          <a:p>
            <a:r>
              <a:rPr lang="zh-CN" altLang="zh-CN" sz="2400" b="1" dirty="0">
                <a:latin typeface="+mn-ea"/>
                <a:ea typeface="+mn-ea"/>
              </a:rPr>
              <a:t>2）尽可能地对外界屏蔽和保护网络的信息和结构，确保可信任的内部网络的安全。</a:t>
            </a:r>
          </a:p>
        </p:txBody>
      </p:sp>
    </p:spTree>
    <p:extLst>
      <p:ext uri="{BB962C8B-B14F-4D97-AF65-F5344CB8AC3E}">
        <p14:creationId xmlns:p14="http://schemas.microsoft.com/office/powerpoint/2010/main" val="16781901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5632311"/>
          </a:xfrm>
          <a:prstGeom prst="rect">
            <a:avLst/>
          </a:prstGeom>
        </p:spPr>
        <p:txBody>
          <a:bodyPr wrap="square">
            <a:spAutoFit/>
          </a:bodyPr>
          <a:lstStyle/>
          <a:p>
            <a:r>
              <a:rPr lang="zh-CN" altLang="zh-CN" sz="2400" b="1" dirty="0"/>
              <a:t>4.4.2防火墙的类型</a:t>
            </a:r>
          </a:p>
          <a:p>
            <a:r>
              <a:rPr lang="zh-CN" altLang="zh-CN" sz="2400" dirty="0"/>
              <a:t>认识了防火墙以后，可以对当前市场上的防火墙进行分类。从不同的角度有不同的分类方法。从技术方面对防火墙进行分类，一般可以分为两种基本类型：分组过滤型防火墙、应用代理型防火墙。</a:t>
            </a:r>
          </a:p>
          <a:p>
            <a:r>
              <a:rPr lang="zh-CN" altLang="zh-CN" sz="2400" dirty="0"/>
              <a:t>1．分组过滤型</a:t>
            </a:r>
          </a:p>
          <a:p>
            <a:r>
              <a:rPr lang="zh-CN" altLang="zh-CN" sz="2400" dirty="0"/>
              <a:t>分组过滤（packet filtering）也称为包过滤型防火墙，是目前防火墙最常用的技术。分组过滤型防火墙作用在协议组的网络层和传输层，根据分组包头源地址、目的地址和端口号、协议类型等标志确定是否允许数据包通过，只有满足过滤逻辑的数据包才被转发到相应的目的地的出口端，其余的数据包则从数据流中丢弃。在这里，进行选择的依据是系统内设置的过滤逻辑，称为访问控制表（access control table）。分组过滤防火墙通过检查数据流中每个分组的IP源地址、目的地址、所使用的端口号、协议状态等因素，或它们的组合来确定是否允许该分组通过。</a:t>
            </a:r>
            <a:endParaRPr lang="zh-CN" altLang="zh-CN" sz="2400" b="1" dirty="0">
              <a:latin typeface="+mn-ea"/>
              <a:ea typeface="+mn-ea"/>
            </a:endParaRPr>
          </a:p>
        </p:txBody>
      </p:sp>
    </p:spTree>
    <p:extLst>
      <p:ext uri="{BB962C8B-B14F-4D97-AF65-F5344CB8AC3E}">
        <p14:creationId xmlns:p14="http://schemas.microsoft.com/office/powerpoint/2010/main" val="11801690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a:xfrm>
            <a:off x="107504" y="1345414"/>
            <a:ext cx="8516357" cy="4536504"/>
          </a:xfrm>
          <a:prstGeom prst="rect">
            <a:avLst/>
          </a:prstGeom>
          <a:noFill/>
        </p:spPr>
      </p:pic>
      <p:sp>
        <p:nvSpPr>
          <p:cNvPr id="3" name="矩形 2"/>
          <p:cNvSpPr/>
          <p:nvPr/>
        </p:nvSpPr>
        <p:spPr>
          <a:xfrm>
            <a:off x="1907704" y="6093296"/>
            <a:ext cx="3762568" cy="369332"/>
          </a:xfrm>
          <a:prstGeom prst="rect">
            <a:avLst/>
          </a:prstGeom>
        </p:spPr>
        <p:txBody>
          <a:bodyPr wrap="none">
            <a:spAutoFit/>
          </a:bodyPr>
          <a:lstStyle/>
          <a:p>
            <a:r>
              <a:rPr lang="zh-CN" altLang="zh-CN" dirty="0"/>
              <a:t>图4.12  分组过滤防火墙的实现原理</a:t>
            </a:r>
          </a:p>
        </p:txBody>
      </p:sp>
    </p:spTree>
    <p:extLst>
      <p:ext uri="{BB962C8B-B14F-4D97-AF65-F5344CB8AC3E}">
        <p14:creationId xmlns:p14="http://schemas.microsoft.com/office/powerpoint/2010/main" val="10013272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893647"/>
          </a:xfrm>
          <a:prstGeom prst="rect">
            <a:avLst/>
          </a:prstGeom>
        </p:spPr>
        <p:txBody>
          <a:bodyPr wrap="square">
            <a:spAutoFit/>
          </a:bodyPr>
          <a:lstStyle/>
          <a:p>
            <a:r>
              <a:rPr lang="zh-CN" altLang="zh-CN" sz="2400" b="1" dirty="0">
                <a:latin typeface="+mn-ea"/>
                <a:ea typeface="+mn-ea"/>
              </a:rPr>
              <a:t>2．应用代理型</a:t>
            </a:r>
          </a:p>
          <a:p>
            <a:r>
              <a:rPr lang="zh-CN" altLang="zh-CN" sz="2400" b="1" dirty="0">
                <a:latin typeface="+mn-ea"/>
                <a:ea typeface="+mn-ea"/>
              </a:rPr>
              <a:t>应用代理型（application proxy）防火墙指处理代表内部客户的外部服务器的程序，工作在应用层，因此也称应用型防火墙。其特点是完全“阻隔”了网络通信流，通过对每种应用服务编制专门的代理程序，实现监视和控制应用层通信流的作用。人们常使用代理服务器进行信息过滤，以防止网络之间出现直接的传输。外部网络与内部网络之间想要建立连接，首先必须通过代理服务器的中间转换，内部网络只接收代理服务器提出的服务要求，拒绝外部网络的直接请求。</a:t>
            </a:r>
          </a:p>
          <a:p>
            <a:r>
              <a:rPr lang="zh-CN" altLang="zh-CN" sz="2400" b="1" dirty="0">
                <a:latin typeface="+mn-ea"/>
                <a:ea typeface="+mn-ea"/>
              </a:rPr>
              <a:t>这种类型的防火墙优点在于可以将被保护的网络内部结构屏蔽起来，增强网络的安全性；可用于实施较强的数据流监控、过滤、记录和报告等。但是，实现起来比较困难，对于每一种服务协议必须设计一个代理软件模块，以便进行安全控制，透明性比较差。</a:t>
            </a:r>
          </a:p>
        </p:txBody>
      </p:sp>
    </p:spTree>
    <p:extLst>
      <p:ext uri="{BB962C8B-B14F-4D97-AF65-F5344CB8AC3E}">
        <p14:creationId xmlns:p14="http://schemas.microsoft.com/office/powerpoint/2010/main" val="28225136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.4.3防火墙的实现</a:t>
            </a:r>
            <a:r>
              <a:rPr lang="zh-CN" altLang="zh-CN" sz="2400" b="1" dirty="0" smtClean="0"/>
              <a:t>方式</a:t>
            </a:r>
            <a:endParaRPr lang="zh-CN" altLang="zh-CN" sz="2400" b="1" dirty="0"/>
          </a:p>
        </p:txBody>
      </p:sp>
      <p:sp>
        <p:nvSpPr>
          <p:cNvPr id="3" name="矩形 2"/>
          <p:cNvSpPr/>
          <p:nvPr/>
        </p:nvSpPr>
        <p:spPr>
          <a:xfrm>
            <a:off x="395536" y="1736155"/>
            <a:ext cx="7992888" cy="369332"/>
          </a:xfrm>
          <a:prstGeom prst="rect">
            <a:avLst/>
          </a:prstGeom>
        </p:spPr>
        <p:txBody>
          <a:bodyPr wrap="square">
            <a:spAutoFit/>
          </a:bodyPr>
          <a:lstStyle/>
          <a:p>
            <a:r>
              <a:rPr lang="zh-CN" altLang="zh-CN" b="1" dirty="0">
                <a:latin typeface="+mn-ea"/>
                <a:ea typeface="+mn-ea"/>
              </a:rPr>
              <a:t>1．分组过滤</a:t>
            </a:r>
            <a:r>
              <a:rPr lang="zh-CN" altLang="zh-CN" b="1" dirty="0" smtClean="0">
                <a:latin typeface="+mn-ea"/>
                <a:ea typeface="+mn-ea"/>
              </a:rPr>
              <a:t>防火墙</a:t>
            </a:r>
            <a:endParaRPr lang="zh-CN" altLang="zh-CN" b="1" dirty="0">
              <a:latin typeface="+mn-ea"/>
              <a:ea typeface="+mn-ea"/>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a:xfrm>
            <a:off x="2075731" y="2276872"/>
            <a:ext cx="5501022" cy="3649860"/>
          </a:xfrm>
          <a:prstGeom prst="rect">
            <a:avLst/>
          </a:prstGeom>
          <a:noFill/>
          <a:ln>
            <a:noFill/>
          </a:ln>
        </p:spPr>
      </p:pic>
      <p:sp>
        <p:nvSpPr>
          <p:cNvPr id="6" name="矩形 5"/>
          <p:cNvSpPr/>
          <p:nvPr/>
        </p:nvSpPr>
        <p:spPr>
          <a:xfrm>
            <a:off x="3419872" y="6237312"/>
            <a:ext cx="3281668" cy="461665"/>
          </a:xfrm>
          <a:prstGeom prst="rect">
            <a:avLst/>
          </a:prstGeom>
        </p:spPr>
        <p:txBody>
          <a:bodyPr wrap="none">
            <a:spAutoFit/>
          </a:bodyPr>
          <a:lstStyle/>
          <a:p>
            <a:r>
              <a:rPr lang="zh-CN" altLang="zh-CN" sz="2400" b="1" dirty="0">
                <a:latin typeface="+mn-ea"/>
                <a:ea typeface="+mn-ea"/>
              </a:rPr>
              <a:t>图4.13分组过滤防火墙</a:t>
            </a:r>
          </a:p>
        </p:txBody>
      </p:sp>
    </p:spTree>
    <p:extLst>
      <p:ext uri="{BB962C8B-B14F-4D97-AF65-F5344CB8AC3E}">
        <p14:creationId xmlns:p14="http://schemas.microsoft.com/office/powerpoint/2010/main" val="28326198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latin typeface="+mn-ea"/>
                <a:ea typeface="+mn-ea"/>
              </a:rPr>
              <a:t>2</a:t>
            </a:r>
            <a:r>
              <a:rPr lang="zh-CN" altLang="zh-CN" sz="2400" b="1" dirty="0">
                <a:latin typeface="+mn-ea"/>
                <a:ea typeface="+mn-ea"/>
              </a:rPr>
              <a:t>．屏蔽主机防火墙</a:t>
            </a:r>
          </a:p>
        </p:txBody>
      </p:sp>
      <p:grpSp>
        <p:nvGrpSpPr>
          <p:cNvPr id="5" name="画布 2524"/>
          <p:cNvGrpSpPr/>
          <p:nvPr/>
        </p:nvGrpSpPr>
        <p:grpSpPr>
          <a:xfrm>
            <a:off x="1008071" y="1500772"/>
            <a:ext cx="13170030" cy="9261314"/>
            <a:chOff x="41925" y="69801"/>
            <a:chExt cx="6089635" cy="7288579"/>
          </a:xfrm>
        </p:grpSpPr>
        <p:sp>
          <p:nvSpPr>
            <p:cNvPr id="6" name="矩形 5"/>
            <p:cNvSpPr/>
            <p:nvPr/>
          </p:nvSpPr>
          <p:spPr>
            <a:xfrm>
              <a:off x="2445385" y="3948430"/>
              <a:ext cx="3686175" cy="3409950"/>
            </a:xfrm>
            <a:prstGeom prst="rect">
              <a:avLst/>
            </a:prstGeom>
            <a:noFill/>
          </p:spPr>
        </p:sp>
        <p:sp>
          <p:nvSpPr>
            <p:cNvPr id="7" name="Rectangle 429"/>
            <p:cNvSpPr>
              <a:spLocks noChangeArrowheads="1"/>
            </p:cNvSpPr>
            <p:nvPr/>
          </p:nvSpPr>
          <p:spPr bwMode="auto">
            <a:xfrm>
              <a:off x="1249341" y="861013"/>
              <a:ext cx="442936" cy="398806"/>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8" name="Rectangle 430"/>
            <p:cNvSpPr>
              <a:spLocks noChangeArrowheads="1"/>
            </p:cNvSpPr>
            <p:nvPr/>
          </p:nvSpPr>
          <p:spPr bwMode="auto">
            <a:xfrm>
              <a:off x="1249341" y="861013"/>
              <a:ext cx="442936" cy="398806"/>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9" name="Rectangle 431"/>
            <p:cNvSpPr>
              <a:spLocks noChangeArrowheads="1"/>
            </p:cNvSpPr>
            <p:nvPr/>
          </p:nvSpPr>
          <p:spPr bwMode="auto">
            <a:xfrm>
              <a:off x="1692277" y="861013"/>
              <a:ext cx="265821" cy="398806"/>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0" name="Rectangle 432"/>
            <p:cNvSpPr>
              <a:spLocks noChangeArrowheads="1"/>
            </p:cNvSpPr>
            <p:nvPr/>
          </p:nvSpPr>
          <p:spPr bwMode="auto">
            <a:xfrm>
              <a:off x="1692277" y="861013"/>
              <a:ext cx="265821" cy="398806"/>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11" name="Freeform 433"/>
            <p:cNvSpPr>
              <a:spLocks noEditPoints="1"/>
            </p:cNvSpPr>
            <p:nvPr/>
          </p:nvSpPr>
          <p:spPr bwMode="auto">
            <a:xfrm>
              <a:off x="1249341" y="927114"/>
              <a:ext cx="708757" cy="266004"/>
            </a:xfrm>
            <a:custGeom>
              <a:avLst/>
              <a:gdLst>
                <a:gd name="T0" fmla="*/ 0 w 1885"/>
                <a:gd name="T1" fmla="*/ 266065 h 419"/>
                <a:gd name="T2" fmla="*/ 710565 w 1885"/>
                <a:gd name="T3" fmla="*/ 266065 h 419"/>
                <a:gd name="T4" fmla="*/ 710565 w 1885"/>
                <a:gd name="T5" fmla="*/ 0 h 419"/>
                <a:gd name="T6" fmla="*/ 0 w 1885"/>
                <a:gd name="T7" fmla="*/ 0 h 419"/>
                <a:gd name="T8" fmla="*/ 0 w 1885"/>
                <a:gd name="T9" fmla="*/ 266065 h 419"/>
                <a:gd name="T10" fmla="*/ 790575 w 1885"/>
                <a:gd name="T11" fmla="*/ 266065 h 419"/>
                <a:gd name="T12" fmla="*/ 1196975 w 1885"/>
                <a:gd name="T13" fmla="*/ 266065 h 419"/>
                <a:gd name="T14" fmla="*/ 1196975 w 1885"/>
                <a:gd name="T15" fmla="*/ 0 h 419"/>
                <a:gd name="T16" fmla="*/ 790575 w 1885"/>
                <a:gd name="T17" fmla="*/ 0 h 419"/>
                <a:gd name="T18" fmla="*/ 790575 w 1885"/>
                <a:gd name="T19" fmla="*/ 266065 h 4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5" h="419">
                  <a:moveTo>
                    <a:pt x="0" y="419"/>
                  </a:moveTo>
                  <a:lnTo>
                    <a:pt x="1119" y="419"/>
                  </a:lnTo>
                  <a:lnTo>
                    <a:pt x="1119" y="0"/>
                  </a:lnTo>
                  <a:lnTo>
                    <a:pt x="0" y="0"/>
                  </a:lnTo>
                  <a:lnTo>
                    <a:pt x="0" y="419"/>
                  </a:lnTo>
                  <a:close/>
                  <a:moveTo>
                    <a:pt x="1245" y="419"/>
                  </a:moveTo>
                  <a:lnTo>
                    <a:pt x="1885" y="419"/>
                  </a:lnTo>
                  <a:lnTo>
                    <a:pt x="1885" y="0"/>
                  </a:lnTo>
                  <a:lnTo>
                    <a:pt x="1245" y="0"/>
                  </a:lnTo>
                  <a:lnTo>
                    <a:pt x="1245" y="419"/>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2" name="Rectangle 434"/>
            <p:cNvSpPr>
              <a:spLocks noChangeArrowheads="1"/>
            </p:cNvSpPr>
            <p:nvPr/>
          </p:nvSpPr>
          <p:spPr bwMode="auto">
            <a:xfrm>
              <a:off x="1249341" y="927114"/>
              <a:ext cx="420730" cy="266004"/>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3" name="Rectangle 435"/>
            <p:cNvSpPr>
              <a:spLocks noChangeArrowheads="1"/>
            </p:cNvSpPr>
            <p:nvPr/>
          </p:nvSpPr>
          <p:spPr bwMode="auto">
            <a:xfrm>
              <a:off x="1717444" y="927114"/>
              <a:ext cx="240654" cy="266004"/>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4" name="Freeform 436"/>
            <p:cNvSpPr>
              <a:spLocks noEditPoints="1"/>
            </p:cNvSpPr>
            <p:nvPr/>
          </p:nvSpPr>
          <p:spPr bwMode="auto">
            <a:xfrm>
              <a:off x="1271488" y="877513"/>
              <a:ext cx="675359" cy="33000"/>
            </a:xfrm>
            <a:custGeom>
              <a:avLst/>
              <a:gdLst>
                <a:gd name="T0" fmla="*/ 1102995 w 1796"/>
                <a:gd name="T1" fmla="*/ 33020 h 52"/>
                <a:gd name="T2" fmla="*/ 1140460 w 1796"/>
                <a:gd name="T3" fmla="*/ 33020 h 52"/>
                <a:gd name="T4" fmla="*/ 1140460 w 1796"/>
                <a:gd name="T5" fmla="*/ 0 h 52"/>
                <a:gd name="T6" fmla="*/ 1102995 w 1796"/>
                <a:gd name="T7" fmla="*/ 0 h 52"/>
                <a:gd name="T8" fmla="*/ 1102995 w 1796"/>
                <a:gd name="T9" fmla="*/ 33020 h 52"/>
                <a:gd name="T10" fmla="*/ 112395 w 1796"/>
                <a:gd name="T11" fmla="*/ 24765 h 52"/>
                <a:gd name="T12" fmla="*/ 149860 w 1796"/>
                <a:gd name="T13" fmla="*/ 24765 h 52"/>
                <a:gd name="T14" fmla="*/ 149860 w 1796"/>
                <a:gd name="T15" fmla="*/ 8255 h 52"/>
                <a:gd name="T16" fmla="*/ 112395 w 1796"/>
                <a:gd name="T17" fmla="*/ 8255 h 52"/>
                <a:gd name="T18" fmla="*/ 112395 w 1796"/>
                <a:gd name="T19" fmla="*/ 24765 h 52"/>
                <a:gd name="T20" fmla="*/ 56515 w 1796"/>
                <a:gd name="T21" fmla="*/ 24765 h 52"/>
                <a:gd name="T22" fmla="*/ 93345 w 1796"/>
                <a:gd name="T23" fmla="*/ 24765 h 52"/>
                <a:gd name="T24" fmla="*/ 93345 w 1796"/>
                <a:gd name="T25" fmla="*/ 8255 h 52"/>
                <a:gd name="T26" fmla="*/ 56515 w 1796"/>
                <a:gd name="T27" fmla="*/ 8255 h 52"/>
                <a:gd name="T28" fmla="*/ 56515 w 1796"/>
                <a:gd name="T29" fmla="*/ 24765 h 52"/>
                <a:gd name="T30" fmla="*/ 0 w 1796"/>
                <a:gd name="T31" fmla="*/ 24765 h 52"/>
                <a:gd name="T32" fmla="*/ 37465 w 1796"/>
                <a:gd name="T33" fmla="*/ 24765 h 52"/>
                <a:gd name="T34" fmla="*/ 37465 w 1796"/>
                <a:gd name="T35" fmla="*/ 8255 h 52"/>
                <a:gd name="T36" fmla="*/ 0 w 1796"/>
                <a:gd name="T37" fmla="*/ 8255 h 52"/>
                <a:gd name="T38" fmla="*/ 0 w 1796"/>
                <a:gd name="T39" fmla="*/ 24765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96" h="52">
                  <a:moveTo>
                    <a:pt x="1737" y="52"/>
                  </a:moveTo>
                  <a:lnTo>
                    <a:pt x="1796" y="52"/>
                  </a:lnTo>
                  <a:lnTo>
                    <a:pt x="1796" y="0"/>
                  </a:lnTo>
                  <a:lnTo>
                    <a:pt x="1737" y="0"/>
                  </a:lnTo>
                  <a:lnTo>
                    <a:pt x="1737" y="52"/>
                  </a:lnTo>
                  <a:close/>
                  <a:moveTo>
                    <a:pt x="177" y="39"/>
                  </a:moveTo>
                  <a:lnTo>
                    <a:pt x="236" y="39"/>
                  </a:lnTo>
                  <a:lnTo>
                    <a:pt x="236" y="13"/>
                  </a:lnTo>
                  <a:lnTo>
                    <a:pt x="177" y="13"/>
                  </a:lnTo>
                  <a:lnTo>
                    <a:pt x="177" y="39"/>
                  </a:lnTo>
                  <a:close/>
                  <a:moveTo>
                    <a:pt x="89" y="39"/>
                  </a:moveTo>
                  <a:lnTo>
                    <a:pt x="147" y="39"/>
                  </a:lnTo>
                  <a:lnTo>
                    <a:pt x="147" y="13"/>
                  </a:lnTo>
                  <a:lnTo>
                    <a:pt x="89" y="13"/>
                  </a:lnTo>
                  <a:lnTo>
                    <a:pt x="89" y="39"/>
                  </a:lnTo>
                  <a:close/>
                  <a:moveTo>
                    <a:pt x="0" y="39"/>
                  </a:moveTo>
                  <a:lnTo>
                    <a:pt x="59" y="39"/>
                  </a:lnTo>
                  <a:lnTo>
                    <a:pt x="59" y="13"/>
                  </a:lnTo>
                  <a:lnTo>
                    <a:pt x="0" y="13"/>
                  </a:lnTo>
                  <a:lnTo>
                    <a:pt x="0" y="39"/>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5" name="Rectangle 437"/>
            <p:cNvSpPr>
              <a:spLocks noChangeArrowheads="1"/>
            </p:cNvSpPr>
            <p:nvPr/>
          </p:nvSpPr>
          <p:spPr bwMode="auto">
            <a:xfrm>
              <a:off x="1924641" y="877513"/>
              <a:ext cx="22206" cy="3300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6" name="Rectangle 438"/>
            <p:cNvSpPr>
              <a:spLocks noChangeArrowheads="1"/>
            </p:cNvSpPr>
            <p:nvPr/>
          </p:nvSpPr>
          <p:spPr bwMode="auto">
            <a:xfrm>
              <a:off x="1338046" y="885813"/>
              <a:ext cx="22206" cy="1650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7" name="Rectangle 439"/>
            <p:cNvSpPr>
              <a:spLocks noChangeArrowheads="1"/>
            </p:cNvSpPr>
            <p:nvPr/>
          </p:nvSpPr>
          <p:spPr bwMode="auto">
            <a:xfrm>
              <a:off x="1304945" y="885813"/>
              <a:ext cx="21851" cy="1650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8" name="Rectangle 440"/>
            <p:cNvSpPr>
              <a:spLocks noChangeArrowheads="1"/>
            </p:cNvSpPr>
            <p:nvPr/>
          </p:nvSpPr>
          <p:spPr bwMode="auto">
            <a:xfrm>
              <a:off x="1271488" y="885813"/>
              <a:ext cx="22206" cy="1650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9" name="Freeform 441"/>
            <p:cNvSpPr>
              <a:spLocks noEditPoints="1"/>
            </p:cNvSpPr>
            <p:nvPr/>
          </p:nvSpPr>
          <p:spPr bwMode="auto">
            <a:xfrm>
              <a:off x="1670071" y="861013"/>
              <a:ext cx="44412" cy="398806"/>
            </a:xfrm>
            <a:custGeom>
              <a:avLst/>
              <a:gdLst>
                <a:gd name="T0" fmla="*/ 0 w 118"/>
                <a:gd name="T1" fmla="*/ 0 h 628"/>
                <a:gd name="T2" fmla="*/ 0 w 118"/>
                <a:gd name="T3" fmla="*/ 398780 h 628"/>
                <a:gd name="T4" fmla="*/ 74930 w 118"/>
                <a:gd name="T5" fmla="*/ 398780 h 628"/>
                <a:gd name="T6" fmla="*/ 74930 w 118"/>
                <a:gd name="T7" fmla="*/ 0 h 6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628">
                  <a:moveTo>
                    <a:pt x="0" y="0"/>
                  </a:moveTo>
                  <a:lnTo>
                    <a:pt x="0" y="628"/>
                  </a:lnTo>
                  <a:moveTo>
                    <a:pt x="118" y="628"/>
                  </a:moveTo>
                  <a:lnTo>
                    <a:pt x="118" y="0"/>
                  </a:lnTo>
                </a:path>
              </a:pathLst>
            </a:cu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20" name="Rectangle 445"/>
            <p:cNvSpPr>
              <a:spLocks noChangeArrowheads="1"/>
            </p:cNvSpPr>
            <p:nvPr/>
          </p:nvSpPr>
          <p:spPr bwMode="auto">
            <a:xfrm>
              <a:off x="2115494" y="1720425"/>
              <a:ext cx="765175" cy="396240"/>
            </a:xfrm>
            <a:prstGeom prst="rect">
              <a:avLst/>
            </a:prstGeom>
            <a:noFill/>
            <a:ln>
              <a:noFill/>
            </a:ln>
          </p:spPr>
          <p:txBody>
            <a:bodyPr rot="0" vert="horz" wrap="none" lIns="0" tIns="0" rIns="0" bIns="0" anchor="t" anchorCtr="0" upright="1">
              <a:spAutoFit/>
            </a:bodyPr>
            <a:lstStyle/>
            <a:p>
              <a:pPr algn="just">
                <a:spcAft>
                  <a:spcPts val="0"/>
                </a:spcAft>
              </a:pPr>
              <a:r>
                <a:rPr lang="zh-CN" sz="1500" b="1" kern="0">
                  <a:solidFill>
                    <a:srgbClr val="000000"/>
                  </a:solidFill>
                  <a:effectLst/>
                  <a:latin typeface="Times New Roman"/>
                  <a:ea typeface="宋体"/>
                  <a:cs typeface="宋体"/>
                </a:rPr>
                <a:t>内部网络</a:t>
              </a:r>
              <a:endParaRPr lang="zh-CN" sz="1050" kern="100">
                <a:effectLst/>
                <a:latin typeface="Times New Roman"/>
                <a:ea typeface="宋体"/>
                <a:cs typeface="宋体"/>
              </a:endParaRPr>
            </a:p>
          </p:txBody>
        </p:sp>
        <p:sp>
          <p:nvSpPr>
            <p:cNvPr id="21" name="Freeform 446"/>
            <p:cNvSpPr/>
            <p:nvPr/>
          </p:nvSpPr>
          <p:spPr bwMode="auto">
            <a:xfrm>
              <a:off x="1271488" y="69801"/>
              <a:ext cx="753169" cy="513108"/>
            </a:xfrm>
            <a:custGeom>
              <a:avLst/>
              <a:gdLst>
                <a:gd name="T0" fmla="*/ 187001 w 2571"/>
                <a:gd name="T1" fmla="*/ 365143 h 1037"/>
                <a:gd name="T2" fmla="*/ 593655 w 2571"/>
                <a:gd name="T3" fmla="*/ 452718 h 1037"/>
                <a:gd name="T4" fmla="*/ 635705 w 2571"/>
                <a:gd name="T5" fmla="*/ 431937 h 1037"/>
                <a:gd name="T6" fmla="*/ 1056210 w 2571"/>
                <a:gd name="T7" fmla="*/ 396808 h 1037"/>
                <a:gd name="T8" fmla="*/ 1084904 w 2571"/>
                <a:gd name="T9" fmla="*/ 365143 h 1037"/>
                <a:gd name="T10" fmla="*/ 1266958 w 2571"/>
                <a:gd name="T11" fmla="*/ 284495 h 1037"/>
                <a:gd name="T12" fmla="*/ 1271905 w 2571"/>
                <a:gd name="T13" fmla="*/ 256787 h 1037"/>
                <a:gd name="T14" fmla="*/ 1122007 w 2571"/>
                <a:gd name="T15" fmla="*/ 144474 h 1037"/>
                <a:gd name="T16" fmla="*/ 1084904 w 2571"/>
                <a:gd name="T17" fmla="*/ 147937 h 1037"/>
                <a:gd name="T18" fmla="*/ 678250 w 2571"/>
                <a:gd name="T19" fmla="*/ 60362 h 1037"/>
                <a:gd name="T20" fmla="*/ 635705 w 2571"/>
                <a:gd name="T21" fmla="*/ 81143 h 1037"/>
                <a:gd name="T22" fmla="*/ 215200 w 2571"/>
                <a:gd name="T23" fmla="*/ 116272 h 1037"/>
                <a:gd name="T24" fmla="*/ 187001 w 2571"/>
                <a:gd name="T25" fmla="*/ 147937 h 1037"/>
                <a:gd name="T26" fmla="*/ 4947 w 2571"/>
                <a:gd name="T27" fmla="*/ 228585 h 1037"/>
                <a:gd name="T28" fmla="*/ 0 w 2571"/>
                <a:gd name="T29" fmla="*/ 256787 h 1037"/>
                <a:gd name="T30" fmla="*/ 149898 w 2571"/>
                <a:gd name="T31" fmla="*/ 368606 h 1037"/>
                <a:gd name="T32" fmla="*/ 187001 w 2571"/>
                <a:gd name="T33" fmla="*/ 365143 h 10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71"/>
                <a:gd name="T52" fmla="*/ 0 h 1037"/>
                <a:gd name="T53" fmla="*/ 2571 w 2571"/>
                <a:gd name="T54" fmla="*/ 1037 h 10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a:solidFill>
                <a:srgbClr val="000000"/>
              </a:solidFill>
              <a:miter lim="800000"/>
            </a:ln>
          </p:spPr>
          <p:txBody>
            <a:bodyPr rot="0" vert="horz" wrap="square" lIns="91440" tIns="45720" rIns="91440" bIns="45720" anchor="t" anchorCtr="0" upright="1">
              <a:noAutofit/>
            </a:bodyPr>
            <a:lstStyle/>
            <a:p>
              <a:pPr algn="ctr">
                <a:spcBef>
                  <a:spcPts val="600"/>
                </a:spcBef>
                <a:spcAft>
                  <a:spcPts val="0"/>
                </a:spcAft>
              </a:pPr>
              <a:r>
                <a:rPr lang="en-US" sz="1200" kern="100">
                  <a:effectLst/>
                  <a:latin typeface="Times New Roman"/>
                  <a:ea typeface="宋体"/>
                  <a:cs typeface="宋体"/>
                </a:rPr>
                <a:t>Internet</a:t>
              </a:r>
              <a:endParaRPr lang="zh-CN" sz="1050" kern="100">
                <a:effectLst/>
                <a:latin typeface="Times New Roman"/>
                <a:ea typeface="宋体"/>
                <a:cs typeface="宋体"/>
              </a:endParaRPr>
            </a:p>
          </p:txBody>
        </p:sp>
        <p:sp>
          <p:nvSpPr>
            <p:cNvPr id="22" name="Freeform 451"/>
            <p:cNvSpPr/>
            <p:nvPr/>
          </p:nvSpPr>
          <p:spPr bwMode="auto">
            <a:xfrm>
              <a:off x="1365878" y="1026115"/>
              <a:ext cx="60519" cy="68601"/>
            </a:xfrm>
            <a:custGeom>
              <a:avLst/>
              <a:gdLst>
                <a:gd name="T0" fmla="*/ 0 w 161"/>
                <a:gd name="T1" fmla="*/ 0 h 108"/>
                <a:gd name="T2" fmla="*/ 102235 w 161"/>
                <a:gd name="T3" fmla="*/ 34290 h 108"/>
                <a:gd name="T4" fmla="*/ 0 w 161"/>
                <a:gd name="T5" fmla="*/ 68580 h 108"/>
                <a:gd name="T6" fmla="*/ 0 w 161"/>
                <a:gd name="T7" fmla="*/ 0 h 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1" h="108">
                  <a:moveTo>
                    <a:pt x="0" y="0"/>
                  </a:moveTo>
                  <a:lnTo>
                    <a:pt x="161" y="54"/>
                  </a:lnTo>
                  <a:lnTo>
                    <a:pt x="0" y="108"/>
                  </a:lnTo>
                  <a:lnTo>
                    <a:pt x="0" y="0"/>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cxnSp>
          <p:nvCxnSpPr>
            <p:cNvPr id="23" name="Line 454"/>
            <p:cNvCxnSpPr>
              <a:cxnSpLocks noChangeShapeType="1"/>
            </p:cNvCxnSpPr>
            <p:nvPr/>
          </p:nvCxnSpPr>
          <p:spPr bwMode="auto">
            <a:xfrm>
              <a:off x="487467" y="1911328"/>
              <a:ext cx="1618790" cy="0"/>
            </a:xfrm>
            <a:prstGeom prst="line">
              <a:avLst/>
            </a:prstGeom>
            <a:noFill/>
            <a:ln w="7620" cap="rnd">
              <a:solidFill>
                <a:srgbClr val="000000"/>
              </a:solidFill>
              <a:round/>
            </a:ln>
          </p:spPr>
        </p:cxnSp>
        <p:grpSp>
          <p:nvGrpSpPr>
            <p:cNvPr id="24" name="组合 23"/>
            <p:cNvGrpSpPr/>
            <p:nvPr/>
          </p:nvGrpSpPr>
          <p:grpSpPr>
            <a:xfrm>
              <a:off x="1346514" y="2536237"/>
              <a:ext cx="151534" cy="255304"/>
              <a:chOff x="0" y="0"/>
              <a:chExt cx="255905" cy="255905"/>
            </a:xfrm>
          </p:grpSpPr>
          <p:sp>
            <p:nvSpPr>
              <p:cNvPr id="113"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114" name="Line 145"/>
              <p:cNvCxnSpPr>
                <a:cxnSpLocks noChangeShapeType="1"/>
              </p:cNvCxnSpPr>
              <p:nvPr/>
            </p:nvCxnSpPr>
            <p:spPr bwMode="auto">
              <a:xfrm>
                <a:off x="47625" y="215900"/>
                <a:ext cx="160020" cy="0"/>
              </a:xfrm>
              <a:prstGeom prst="line">
                <a:avLst/>
              </a:prstGeom>
              <a:noFill/>
              <a:ln w="5080">
                <a:solidFill>
                  <a:srgbClr val="000000"/>
                </a:solidFill>
                <a:round/>
              </a:ln>
            </p:spPr>
          </p:cxnSp>
          <p:sp>
            <p:nvSpPr>
              <p:cNvPr id="115"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116" name="Line 147"/>
              <p:cNvCxnSpPr>
                <a:cxnSpLocks noChangeShapeType="1"/>
              </p:cNvCxnSpPr>
              <p:nvPr/>
            </p:nvCxnSpPr>
            <p:spPr bwMode="auto">
              <a:xfrm>
                <a:off x="87630" y="207645"/>
                <a:ext cx="80010" cy="0"/>
              </a:xfrm>
              <a:prstGeom prst="line">
                <a:avLst/>
              </a:prstGeom>
              <a:noFill/>
              <a:ln w="5080">
                <a:solidFill>
                  <a:srgbClr val="000000"/>
                </a:solidFill>
                <a:round/>
              </a:ln>
            </p:spPr>
          </p:cxnSp>
          <p:cxnSp>
            <p:nvCxnSpPr>
              <p:cNvPr id="117" name="Line 148"/>
              <p:cNvCxnSpPr>
                <a:cxnSpLocks noChangeShapeType="1"/>
              </p:cNvCxnSpPr>
              <p:nvPr/>
            </p:nvCxnSpPr>
            <p:spPr bwMode="auto">
              <a:xfrm>
                <a:off x="87630" y="200025"/>
                <a:ext cx="80010" cy="0"/>
              </a:xfrm>
              <a:prstGeom prst="line">
                <a:avLst/>
              </a:prstGeom>
              <a:noFill/>
              <a:ln w="5080">
                <a:solidFill>
                  <a:srgbClr val="000000"/>
                </a:solidFill>
                <a:round/>
              </a:ln>
            </p:spPr>
          </p:cxnSp>
          <p:cxnSp>
            <p:nvCxnSpPr>
              <p:cNvPr id="118" name="Line 149"/>
              <p:cNvCxnSpPr>
                <a:cxnSpLocks noChangeShapeType="1"/>
              </p:cNvCxnSpPr>
              <p:nvPr/>
            </p:nvCxnSpPr>
            <p:spPr bwMode="auto">
              <a:xfrm>
                <a:off x="47625" y="191770"/>
                <a:ext cx="160020" cy="0"/>
              </a:xfrm>
              <a:prstGeom prst="line">
                <a:avLst/>
              </a:prstGeom>
              <a:noFill/>
              <a:ln w="5080">
                <a:solidFill>
                  <a:srgbClr val="000000"/>
                </a:solidFill>
                <a:round/>
              </a:ln>
            </p:spPr>
          </p:cxnSp>
          <p:sp>
            <p:nvSpPr>
              <p:cNvPr id="119"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20"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21"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22"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123"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124" name="Line 155"/>
              <p:cNvCxnSpPr>
                <a:cxnSpLocks noChangeShapeType="1"/>
              </p:cNvCxnSpPr>
              <p:nvPr/>
            </p:nvCxnSpPr>
            <p:spPr bwMode="auto">
              <a:xfrm>
                <a:off x="15875" y="223520"/>
                <a:ext cx="224155" cy="0"/>
              </a:xfrm>
              <a:prstGeom prst="line">
                <a:avLst/>
              </a:prstGeom>
              <a:noFill/>
              <a:ln w="1905">
                <a:solidFill>
                  <a:srgbClr val="000000"/>
                </a:solidFill>
                <a:round/>
              </a:ln>
            </p:spPr>
          </p:cxnSp>
          <p:cxnSp>
            <p:nvCxnSpPr>
              <p:cNvPr id="125" name="Line 156"/>
              <p:cNvCxnSpPr>
                <a:cxnSpLocks noChangeShapeType="1"/>
              </p:cNvCxnSpPr>
              <p:nvPr/>
            </p:nvCxnSpPr>
            <p:spPr bwMode="auto">
              <a:xfrm>
                <a:off x="15875" y="229870"/>
                <a:ext cx="224155" cy="0"/>
              </a:xfrm>
              <a:prstGeom prst="line">
                <a:avLst/>
              </a:prstGeom>
              <a:noFill/>
              <a:ln w="1905">
                <a:solidFill>
                  <a:srgbClr val="000000"/>
                </a:solidFill>
                <a:round/>
              </a:ln>
            </p:spPr>
          </p:cxnSp>
        </p:grpSp>
        <p:sp>
          <p:nvSpPr>
            <p:cNvPr id="25" name="Freeform 43"/>
            <p:cNvSpPr/>
            <p:nvPr/>
          </p:nvSpPr>
          <p:spPr bwMode="auto">
            <a:xfrm>
              <a:off x="41925" y="1580823"/>
              <a:ext cx="3123234" cy="711110"/>
            </a:xfrm>
            <a:custGeom>
              <a:avLst/>
              <a:gdLst>
                <a:gd name="T0" fmla="*/ 363040 w 2063"/>
                <a:gd name="T1" fmla="*/ 0 h 1197"/>
                <a:gd name="T2" fmla="*/ 4893373 w 2063"/>
                <a:gd name="T3" fmla="*/ 0 h 1197"/>
                <a:gd name="T4" fmla="*/ 5085120 w 2063"/>
                <a:gd name="T5" fmla="*/ 96238 h 1197"/>
                <a:gd name="T6" fmla="*/ 5205281 w 2063"/>
                <a:gd name="T7" fmla="*/ 200792 h 1197"/>
                <a:gd name="T8" fmla="*/ 5274310 w 2063"/>
                <a:gd name="T9" fmla="*/ 305347 h 1197"/>
                <a:gd name="T10" fmla="*/ 5274310 w 2063"/>
                <a:gd name="T11" fmla="*/ 409902 h 1197"/>
                <a:gd name="T12" fmla="*/ 5205281 w 2063"/>
                <a:gd name="T13" fmla="*/ 514456 h 1197"/>
                <a:gd name="T14" fmla="*/ 5085120 w 2063"/>
                <a:gd name="T15" fmla="*/ 614852 h 1197"/>
                <a:gd name="T16" fmla="*/ 4893373 w 2063"/>
                <a:gd name="T17" fmla="*/ 711090 h 1197"/>
                <a:gd name="T18" fmla="*/ 363040 w 2063"/>
                <a:gd name="T19" fmla="*/ 711090 h 1197"/>
                <a:gd name="T20" fmla="*/ 189190 w 2063"/>
                <a:gd name="T21" fmla="*/ 614852 h 1197"/>
                <a:gd name="T22" fmla="*/ 51132 w 2063"/>
                <a:gd name="T23" fmla="*/ 514456 h 1197"/>
                <a:gd name="T24" fmla="*/ 0 w 2063"/>
                <a:gd name="T25" fmla="*/ 409902 h 1197"/>
                <a:gd name="T26" fmla="*/ 0 w 2063"/>
                <a:gd name="T27" fmla="*/ 305347 h 1197"/>
                <a:gd name="T28" fmla="*/ 51132 w 2063"/>
                <a:gd name="T29" fmla="*/ 200792 h 1197"/>
                <a:gd name="T30" fmla="*/ 189190 w 2063"/>
                <a:gd name="T31" fmla="*/ 96238 h 1197"/>
                <a:gd name="T32" fmla="*/ 363040 w 2063"/>
                <a:gd name="T33" fmla="*/ 0 h 1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round/>
            </a:ln>
          </p:spPr>
          <p:txBody>
            <a:bodyPr rot="0" vert="horz" wrap="square" lIns="91440" tIns="45720" rIns="91440" bIns="45720" anchor="t" anchorCtr="0" upright="1">
              <a:noAutofit/>
            </a:bodyPr>
            <a:lstStyle/>
            <a:p>
              <a:endParaRPr lang="zh-CN" altLang="en-US"/>
            </a:p>
          </p:txBody>
        </p:sp>
        <p:grpSp>
          <p:nvGrpSpPr>
            <p:cNvPr id="26" name="组合 25"/>
            <p:cNvGrpSpPr/>
            <p:nvPr/>
          </p:nvGrpSpPr>
          <p:grpSpPr>
            <a:xfrm>
              <a:off x="416585" y="2648739"/>
              <a:ext cx="151534" cy="255204"/>
              <a:chOff x="0" y="0"/>
              <a:chExt cx="255905" cy="255905"/>
            </a:xfrm>
          </p:grpSpPr>
          <p:sp>
            <p:nvSpPr>
              <p:cNvPr id="100"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101" name="Line 145"/>
              <p:cNvCxnSpPr/>
              <p:nvPr/>
            </p:nvCxnSpPr>
            <p:spPr bwMode="auto">
              <a:xfrm>
                <a:off x="47625" y="215900"/>
                <a:ext cx="160020" cy="0"/>
              </a:xfrm>
              <a:prstGeom prst="line">
                <a:avLst/>
              </a:prstGeom>
              <a:noFill/>
              <a:ln w="5080">
                <a:solidFill>
                  <a:srgbClr val="000000"/>
                </a:solidFill>
                <a:round/>
              </a:ln>
            </p:spPr>
          </p:cxnSp>
          <p:sp>
            <p:nvSpPr>
              <p:cNvPr id="102"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103" name="Line 147"/>
              <p:cNvCxnSpPr/>
              <p:nvPr/>
            </p:nvCxnSpPr>
            <p:spPr bwMode="auto">
              <a:xfrm>
                <a:off x="87630" y="207645"/>
                <a:ext cx="80010" cy="0"/>
              </a:xfrm>
              <a:prstGeom prst="line">
                <a:avLst/>
              </a:prstGeom>
              <a:noFill/>
              <a:ln w="5080">
                <a:solidFill>
                  <a:srgbClr val="000000"/>
                </a:solidFill>
                <a:round/>
              </a:ln>
            </p:spPr>
          </p:cxnSp>
          <p:cxnSp>
            <p:nvCxnSpPr>
              <p:cNvPr id="104" name="Line 148"/>
              <p:cNvCxnSpPr/>
              <p:nvPr/>
            </p:nvCxnSpPr>
            <p:spPr bwMode="auto">
              <a:xfrm>
                <a:off x="87630" y="200025"/>
                <a:ext cx="80010" cy="0"/>
              </a:xfrm>
              <a:prstGeom prst="line">
                <a:avLst/>
              </a:prstGeom>
              <a:noFill/>
              <a:ln w="5080">
                <a:solidFill>
                  <a:srgbClr val="000000"/>
                </a:solidFill>
                <a:round/>
              </a:ln>
            </p:spPr>
          </p:cxnSp>
          <p:cxnSp>
            <p:nvCxnSpPr>
              <p:cNvPr id="105" name="Line 149"/>
              <p:cNvCxnSpPr/>
              <p:nvPr/>
            </p:nvCxnSpPr>
            <p:spPr bwMode="auto">
              <a:xfrm>
                <a:off x="47625" y="191770"/>
                <a:ext cx="160020" cy="0"/>
              </a:xfrm>
              <a:prstGeom prst="line">
                <a:avLst/>
              </a:prstGeom>
              <a:noFill/>
              <a:ln w="5080">
                <a:solidFill>
                  <a:srgbClr val="000000"/>
                </a:solidFill>
                <a:round/>
              </a:ln>
            </p:spPr>
          </p:cxnSp>
          <p:sp>
            <p:nvSpPr>
              <p:cNvPr id="106"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07"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08"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09"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110"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111" name="Line 155"/>
              <p:cNvCxnSpPr/>
              <p:nvPr/>
            </p:nvCxnSpPr>
            <p:spPr bwMode="auto">
              <a:xfrm>
                <a:off x="15875" y="223520"/>
                <a:ext cx="224155" cy="0"/>
              </a:xfrm>
              <a:prstGeom prst="line">
                <a:avLst/>
              </a:prstGeom>
              <a:noFill/>
              <a:ln w="1905">
                <a:solidFill>
                  <a:srgbClr val="000000"/>
                </a:solidFill>
                <a:round/>
              </a:ln>
            </p:spPr>
          </p:cxnSp>
          <p:cxnSp>
            <p:nvCxnSpPr>
              <p:cNvPr id="112" name="Line 156"/>
              <p:cNvCxnSpPr/>
              <p:nvPr/>
            </p:nvCxnSpPr>
            <p:spPr bwMode="auto">
              <a:xfrm>
                <a:off x="15875" y="229870"/>
                <a:ext cx="224155" cy="0"/>
              </a:xfrm>
              <a:prstGeom prst="line">
                <a:avLst/>
              </a:prstGeom>
              <a:noFill/>
              <a:ln w="1905">
                <a:solidFill>
                  <a:srgbClr val="000000"/>
                </a:solidFill>
                <a:round/>
              </a:ln>
            </p:spPr>
          </p:cxnSp>
        </p:grpSp>
        <p:sp>
          <p:nvSpPr>
            <p:cNvPr id="27" name="computr3"/>
            <p:cNvSpPr>
              <a:spLocks noEditPoints="1" noChangeArrowheads="1"/>
            </p:cNvSpPr>
            <p:nvPr/>
          </p:nvSpPr>
          <p:spPr bwMode="auto">
            <a:xfrm>
              <a:off x="742984" y="2513837"/>
              <a:ext cx="345940" cy="501707"/>
            </a:xfrm>
            <a:custGeom>
              <a:avLst/>
              <a:gdLst>
                <a:gd name="T0" fmla="*/ 0 w 21600"/>
                <a:gd name="T1" fmla="*/ 250868 h 21600"/>
                <a:gd name="T2" fmla="*/ 292100 w 21600"/>
                <a:gd name="T3" fmla="*/ 0 h 21600"/>
                <a:gd name="T4" fmla="*/ 292100 w 21600"/>
                <a:gd name="T5" fmla="*/ 501737 h 21600"/>
                <a:gd name="T6" fmla="*/ 490485 w 21600"/>
                <a:gd name="T7" fmla="*/ 250868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noFill/>
            <a:ln w="9525">
              <a:solidFill>
                <a:srgbClr val="000000"/>
              </a:solidFill>
              <a:miter lim="800000"/>
            </a:ln>
          </p:spPr>
          <p:txBody>
            <a:bodyPr rot="0" vert="horz" wrap="square" lIns="91440" tIns="45720" rIns="91440" bIns="45720" anchor="t" anchorCtr="0" upright="1">
              <a:noAutofit/>
            </a:bodyPr>
            <a:lstStyle/>
            <a:p>
              <a:endParaRPr lang="zh-CN" altLang="en-US"/>
            </a:p>
          </p:txBody>
        </p:sp>
        <p:grpSp>
          <p:nvGrpSpPr>
            <p:cNvPr id="28" name="组合 27"/>
            <p:cNvGrpSpPr/>
            <p:nvPr/>
          </p:nvGrpSpPr>
          <p:grpSpPr>
            <a:xfrm>
              <a:off x="1573608" y="2523337"/>
              <a:ext cx="151534" cy="255304"/>
              <a:chOff x="0" y="0"/>
              <a:chExt cx="255905" cy="255905"/>
            </a:xfrm>
          </p:grpSpPr>
          <p:sp>
            <p:nvSpPr>
              <p:cNvPr id="87"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88" name="Line 145"/>
              <p:cNvCxnSpPr/>
              <p:nvPr/>
            </p:nvCxnSpPr>
            <p:spPr bwMode="auto">
              <a:xfrm>
                <a:off x="47625" y="215900"/>
                <a:ext cx="160020" cy="0"/>
              </a:xfrm>
              <a:prstGeom prst="line">
                <a:avLst/>
              </a:prstGeom>
              <a:noFill/>
              <a:ln w="5080">
                <a:solidFill>
                  <a:srgbClr val="000000"/>
                </a:solidFill>
                <a:round/>
              </a:ln>
            </p:spPr>
          </p:cxnSp>
          <p:sp>
            <p:nvSpPr>
              <p:cNvPr id="89"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90" name="Line 147"/>
              <p:cNvCxnSpPr/>
              <p:nvPr/>
            </p:nvCxnSpPr>
            <p:spPr bwMode="auto">
              <a:xfrm>
                <a:off x="87630" y="207645"/>
                <a:ext cx="80010" cy="0"/>
              </a:xfrm>
              <a:prstGeom prst="line">
                <a:avLst/>
              </a:prstGeom>
              <a:noFill/>
              <a:ln w="5080">
                <a:solidFill>
                  <a:srgbClr val="000000"/>
                </a:solidFill>
                <a:round/>
              </a:ln>
            </p:spPr>
          </p:cxnSp>
          <p:cxnSp>
            <p:nvCxnSpPr>
              <p:cNvPr id="91" name="Line 148"/>
              <p:cNvCxnSpPr/>
              <p:nvPr/>
            </p:nvCxnSpPr>
            <p:spPr bwMode="auto">
              <a:xfrm>
                <a:off x="87630" y="200025"/>
                <a:ext cx="80010" cy="0"/>
              </a:xfrm>
              <a:prstGeom prst="line">
                <a:avLst/>
              </a:prstGeom>
              <a:noFill/>
              <a:ln w="5080">
                <a:solidFill>
                  <a:srgbClr val="000000"/>
                </a:solidFill>
                <a:round/>
              </a:ln>
            </p:spPr>
          </p:cxnSp>
          <p:cxnSp>
            <p:nvCxnSpPr>
              <p:cNvPr id="92" name="Line 149"/>
              <p:cNvCxnSpPr/>
              <p:nvPr/>
            </p:nvCxnSpPr>
            <p:spPr bwMode="auto">
              <a:xfrm>
                <a:off x="47625" y="191770"/>
                <a:ext cx="160020" cy="0"/>
              </a:xfrm>
              <a:prstGeom prst="line">
                <a:avLst/>
              </a:prstGeom>
              <a:noFill/>
              <a:ln w="5080">
                <a:solidFill>
                  <a:srgbClr val="000000"/>
                </a:solidFill>
                <a:round/>
              </a:ln>
            </p:spPr>
          </p:cxnSp>
          <p:sp>
            <p:nvSpPr>
              <p:cNvPr id="93"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94"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95"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96"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97"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98" name="Line 155"/>
              <p:cNvCxnSpPr/>
              <p:nvPr/>
            </p:nvCxnSpPr>
            <p:spPr bwMode="auto">
              <a:xfrm>
                <a:off x="15875" y="223520"/>
                <a:ext cx="224155" cy="0"/>
              </a:xfrm>
              <a:prstGeom prst="line">
                <a:avLst/>
              </a:prstGeom>
              <a:noFill/>
              <a:ln w="1905">
                <a:solidFill>
                  <a:srgbClr val="000000"/>
                </a:solidFill>
                <a:round/>
              </a:ln>
            </p:spPr>
          </p:cxnSp>
          <p:cxnSp>
            <p:nvCxnSpPr>
              <p:cNvPr id="99" name="Line 156"/>
              <p:cNvCxnSpPr/>
              <p:nvPr/>
            </p:nvCxnSpPr>
            <p:spPr bwMode="auto">
              <a:xfrm>
                <a:off x="15875" y="229870"/>
                <a:ext cx="224155" cy="0"/>
              </a:xfrm>
              <a:prstGeom prst="line">
                <a:avLst/>
              </a:prstGeom>
              <a:noFill/>
              <a:ln w="1905">
                <a:solidFill>
                  <a:srgbClr val="000000"/>
                </a:solidFill>
                <a:round/>
              </a:ln>
            </p:spPr>
          </p:cxnSp>
        </p:grpSp>
        <p:grpSp>
          <p:nvGrpSpPr>
            <p:cNvPr id="29" name="组合 28"/>
            <p:cNvGrpSpPr/>
            <p:nvPr/>
          </p:nvGrpSpPr>
          <p:grpSpPr>
            <a:xfrm>
              <a:off x="2316829" y="2584438"/>
              <a:ext cx="151534" cy="255204"/>
              <a:chOff x="0" y="0"/>
              <a:chExt cx="255905" cy="255905"/>
            </a:xfrm>
          </p:grpSpPr>
          <p:sp>
            <p:nvSpPr>
              <p:cNvPr id="74"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75" name="Line 145"/>
              <p:cNvCxnSpPr/>
              <p:nvPr/>
            </p:nvCxnSpPr>
            <p:spPr bwMode="auto">
              <a:xfrm>
                <a:off x="47625" y="215900"/>
                <a:ext cx="160020" cy="0"/>
              </a:xfrm>
              <a:prstGeom prst="line">
                <a:avLst/>
              </a:prstGeom>
              <a:noFill/>
              <a:ln w="5080">
                <a:solidFill>
                  <a:srgbClr val="000000"/>
                </a:solidFill>
                <a:round/>
              </a:ln>
            </p:spPr>
          </p:cxnSp>
          <p:sp>
            <p:nvSpPr>
              <p:cNvPr id="76"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77" name="Line 147"/>
              <p:cNvCxnSpPr/>
              <p:nvPr/>
            </p:nvCxnSpPr>
            <p:spPr bwMode="auto">
              <a:xfrm>
                <a:off x="87630" y="207645"/>
                <a:ext cx="80010" cy="0"/>
              </a:xfrm>
              <a:prstGeom prst="line">
                <a:avLst/>
              </a:prstGeom>
              <a:noFill/>
              <a:ln w="5080">
                <a:solidFill>
                  <a:srgbClr val="000000"/>
                </a:solidFill>
                <a:round/>
              </a:ln>
            </p:spPr>
          </p:cxnSp>
          <p:cxnSp>
            <p:nvCxnSpPr>
              <p:cNvPr id="78" name="Line 148"/>
              <p:cNvCxnSpPr/>
              <p:nvPr/>
            </p:nvCxnSpPr>
            <p:spPr bwMode="auto">
              <a:xfrm>
                <a:off x="87630" y="200025"/>
                <a:ext cx="80010" cy="0"/>
              </a:xfrm>
              <a:prstGeom prst="line">
                <a:avLst/>
              </a:prstGeom>
              <a:noFill/>
              <a:ln w="5080">
                <a:solidFill>
                  <a:srgbClr val="000000"/>
                </a:solidFill>
                <a:round/>
              </a:ln>
            </p:spPr>
          </p:cxnSp>
          <p:cxnSp>
            <p:nvCxnSpPr>
              <p:cNvPr id="79" name="Line 149"/>
              <p:cNvCxnSpPr/>
              <p:nvPr/>
            </p:nvCxnSpPr>
            <p:spPr bwMode="auto">
              <a:xfrm>
                <a:off x="47625" y="191770"/>
                <a:ext cx="160020" cy="0"/>
              </a:xfrm>
              <a:prstGeom prst="line">
                <a:avLst/>
              </a:prstGeom>
              <a:noFill/>
              <a:ln w="5080">
                <a:solidFill>
                  <a:srgbClr val="000000"/>
                </a:solidFill>
                <a:round/>
              </a:ln>
            </p:spPr>
          </p:cxnSp>
          <p:sp>
            <p:nvSpPr>
              <p:cNvPr id="80"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81"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2"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3"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84"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85" name="Line 155"/>
              <p:cNvCxnSpPr/>
              <p:nvPr/>
            </p:nvCxnSpPr>
            <p:spPr bwMode="auto">
              <a:xfrm>
                <a:off x="15875" y="223520"/>
                <a:ext cx="224155" cy="0"/>
              </a:xfrm>
              <a:prstGeom prst="line">
                <a:avLst/>
              </a:prstGeom>
              <a:noFill/>
              <a:ln w="1905">
                <a:solidFill>
                  <a:srgbClr val="000000"/>
                </a:solidFill>
                <a:round/>
              </a:ln>
            </p:spPr>
          </p:cxnSp>
          <p:cxnSp>
            <p:nvCxnSpPr>
              <p:cNvPr id="86" name="Line 156"/>
              <p:cNvCxnSpPr/>
              <p:nvPr/>
            </p:nvCxnSpPr>
            <p:spPr bwMode="auto">
              <a:xfrm>
                <a:off x="15875" y="229870"/>
                <a:ext cx="224155" cy="0"/>
              </a:xfrm>
              <a:prstGeom prst="line">
                <a:avLst/>
              </a:prstGeom>
              <a:noFill/>
              <a:ln w="1905">
                <a:solidFill>
                  <a:srgbClr val="000000"/>
                </a:solidFill>
                <a:round/>
              </a:ln>
            </p:spPr>
          </p:cxnSp>
        </p:grpSp>
        <p:grpSp>
          <p:nvGrpSpPr>
            <p:cNvPr id="30" name="组合 29"/>
            <p:cNvGrpSpPr/>
            <p:nvPr/>
          </p:nvGrpSpPr>
          <p:grpSpPr>
            <a:xfrm>
              <a:off x="2646959" y="2572338"/>
              <a:ext cx="151534" cy="255304"/>
              <a:chOff x="0" y="0"/>
              <a:chExt cx="255905" cy="255905"/>
            </a:xfrm>
          </p:grpSpPr>
          <p:sp>
            <p:nvSpPr>
              <p:cNvPr id="61"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62" name="Line 145"/>
              <p:cNvCxnSpPr/>
              <p:nvPr/>
            </p:nvCxnSpPr>
            <p:spPr bwMode="auto">
              <a:xfrm>
                <a:off x="47625" y="215900"/>
                <a:ext cx="160020" cy="0"/>
              </a:xfrm>
              <a:prstGeom prst="line">
                <a:avLst/>
              </a:prstGeom>
              <a:noFill/>
              <a:ln w="5080">
                <a:solidFill>
                  <a:srgbClr val="000000"/>
                </a:solidFill>
                <a:round/>
              </a:ln>
            </p:spPr>
          </p:cxnSp>
          <p:sp>
            <p:nvSpPr>
              <p:cNvPr id="63"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64" name="Line 147"/>
              <p:cNvCxnSpPr/>
              <p:nvPr/>
            </p:nvCxnSpPr>
            <p:spPr bwMode="auto">
              <a:xfrm>
                <a:off x="87630" y="207645"/>
                <a:ext cx="80010" cy="0"/>
              </a:xfrm>
              <a:prstGeom prst="line">
                <a:avLst/>
              </a:prstGeom>
              <a:noFill/>
              <a:ln w="5080">
                <a:solidFill>
                  <a:srgbClr val="000000"/>
                </a:solidFill>
                <a:round/>
              </a:ln>
            </p:spPr>
          </p:cxnSp>
          <p:cxnSp>
            <p:nvCxnSpPr>
              <p:cNvPr id="65" name="Line 148"/>
              <p:cNvCxnSpPr/>
              <p:nvPr/>
            </p:nvCxnSpPr>
            <p:spPr bwMode="auto">
              <a:xfrm>
                <a:off x="87630" y="200025"/>
                <a:ext cx="80010" cy="0"/>
              </a:xfrm>
              <a:prstGeom prst="line">
                <a:avLst/>
              </a:prstGeom>
              <a:noFill/>
              <a:ln w="5080">
                <a:solidFill>
                  <a:srgbClr val="000000"/>
                </a:solidFill>
                <a:round/>
              </a:ln>
            </p:spPr>
          </p:cxnSp>
          <p:cxnSp>
            <p:nvCxnSpPr>
              <p:cNvPr id="66" name="Line 149"/>
              <p:cNvCxnSpPr/>
              <p:nvPr/>
            </p:nvCxnSpPr>
            <p:spPr bwMode="auto">
              <a:xfrm>
                <a:off x="47625" y="191770"/>
                <a:ext cx="160020" cy="0"/>
              </a:xfrm>
              <a:prstGeom prst="line">
                <a:avLst/>
              </a:prstGeom>
              <a:noFill/>
              <a:ln w="5080">
                <a:solidFill>
                  <a:srgbClr val="000000"/>
                </a:solidFill>
                <a:round/>
              </a:ln>
            </p:spPr>
          </p:cxnSp>
          <p:sp>
            <p:nvSpPr>
              <p:cNvPr id="67"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68"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69"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70"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71"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72" name="Line 155"/>
              <p:cNvCxnSpPr/>
              <p:nvPr/>
            </p:nvCxnSpPr>
            <p:spPr bwMode="auto">
              <a:xfrm>
                <a:off x="15875" y="223520"/>
                <a:ext cx="224155" cy="0"/>
              </a:xfrm>
              <a:prstGeom prst="line">
                <a:avLst/>
              </a:prstGeom>
              <a:noFill/>
              <a:ln w="1905">
                <a:solidFill>
                  <a:srgbClr val="000000"/>
                </a:solidFill>
                <a:round/>
              </a:ln>
            </p:spPr>
          </p:cxnSp>
          <p:cxnSp>
            <p:nvCxnSpPr>
              <p:cNvPr id="73" name="Line 156"/>
              <p:cNvCxnSpPr/>
              <p:nvPr/>
            </p:nvCxnSpPr>
            <p:spPr bwMode="auto">
              <a:xfrm>
                <a:off x="15875" y="229870"/>
                <a:ext cx="224155" cy="0"/>
              </a:xfrm>
              <a:prstGeom prst="line">
                <a:avLst/>
              </a:prstGeom>
              <a:noFill/>
              <a:ln w="1905">
                <a:solidFill>
                  <a:srgbClr val="000000"/>
                </a:solidFill>
                <a:round/>
              </a:ln>
            </p:spPr>
          </p:cxnSp>
        </p:grpSp>
        <p:cxnSp>
          <p:nvCxnSpPr>
            <p:cNvPr id="31" name="直接连接符 30"/>
            <p:cNvCxnSpPr>
              <a:cxnSpLocks noChangeShapeType="1"/>
            </p:cNvCxnSpPr>
            <p:nvPr/>
          </p:nvCxnSpPr>
          <p:spPr bwMode="auto">
            <a:xfrm>
              <a:off x="1282798" y="1259618"/>
              <a:ext cx="0" cy="416806"/>
            </a:xfrm>
            <a:prstGeom prst="line">
              <a:avLst/>
            </a:prstGeom>
            <a:noFill/>
            <a:ln w="9525">
              <a:solidFill>
                <a:srgbClr val="000000"/>
              </a:solidFill>
              <a:prstDash val="dash"/>
              <a:round/>
            </a:ln>
          </p:spPr>
        </p:cxnSp>
        <p:cxnSp>
          <p:nvCxnSpPr>
            <p:cNvPr id="32" name="直接连接符 31"/>
            <p:cNvCxnSpPr>
              <a:cxnSpLocks noChangeShapeType="1"/>
            </p:cNvCxnSpPr>
            <p:nvPr/>
          </p:nvCxnSpPr>
          <p:spPr bwMode="auto">
            <a:xfrm flipH="1">
              <a:off x="824584" y="1685925"/>
              <a:ext cx="452529" cy="0"/>
            </a:xfrm>
            <a:prstGeom prst="line">
              <a:avLst/>
            </a:prstGeom>
            <a:noFill/>
            <a:ln w="9525">
              <a:solidFill>
                <a:srgbClr val="000000"/>
              </a:solidFill>
              <a:prstDash val="dash"/>
              <a:round/>
            </a:ln>
          </p:spPr>
        </p:cxnSp>
        <p:cxnSp>
          <p:nvCxnSpPr>
            <p:cNvPr id="33" name="直接箭头连接符 32"/>
            <p:cNvCxnSpPr>
              <a:cxnSpLocks noChangeShapeType="1"/>
            </p:cNvCxnSpPr>
            <p:nvPr/>
          </p:nvCxnSpPr>
          <p:spPr bwMode="auto">
            <a:xfrm>
              <a:off x="824584" y="1695425"/>
              <a:ext cx="0" cy="800112"/>
            </a:xfrm>
            <a:prstGeom prst="straightConnector1">
              <a:avLst/>
            </a:prstGeom>
            <a:noFill/>
            <a:ln w="9525">
              <a:solidFill>
                <a:srgbClr val="000000"/>
              </a:solidFill>
              <a:prstDash val="dash"/>
              <a:round/>
              <a:tailEnd type="triangle" w="med" len="med"/>
            </a:ln>
          </p:spPr>
        </p:cxnSp>
        <p:cxnSp>
          <p:nvCxnSpPr>
            <p:cNvPr id="34" name="直接连接符 33"/>
            <p:cNvCxnSpPr>
              <a:cxnSpLocks noChangeShapeType="1"/>
            </p:cNvCxnSpPr>
            <p:nvPr/>
          </p:nvCxnSpPr>
          <p:spPr bwMode="auto">
            <a:xfrm>
              <a:off x="873082" y="1762126"/>
              <a:ext cx="0" cy="727511"/>
            </a:xfrm>
            <a:prstGeom prst="line">
              <a:avLst/>
            </a:prstGeom>
            <a:noFill/>
            <a:ln w="9525">
              <a:solidFill>
                <a:srgbClr val="000000"/>
              </a:solidFill>
              <a:prstDash val="dash"/>
              <a:round/>
            </a:ln>
          </p:spPr>
        </p:cxnSp>
        <p:cxnSp>
          <p:nvCxnSpPr>
            <p:cNvPr id="35" name="直接连接符 34"/>
            <p:cNvCxnSpPr>
              <a:cxnSpLocks noChangeShapeType="1"/>
            </p:cNvCxnSpPr>
            <p:nvPr/>
          </p:nvCxnSpPr>
          <p:spPr bwMode="auto">
            <a:xfrm>
              <a:off x="881372" y="1761826"/>
              <a:ext cx="436363" cy="0"/>
            </a:xfrm>
            <a:prstGeom prst="line">
              <a:avLst/>
            </a:prstGeom>
            <a:noFill/>
            <a:ln w="9525">
              <a:solidFill>
                <a:srgbClr val="000000"/>
              </a:solidFill>
              <a:prstDash val="dash"/>
              <a:round/>
            </a:ln>
          </p:spPr>
        </p:cxnSp>
        <p:cxnSp>
          <p:nvCxnSpPr>
            <p:cNvPr id="36" name="直接箭头连接符 35"/>
            <p:cNvCxnSpPr>
              <a:cxnSpLocks noChangeShapeType="1"/>
            </p:cNvCxnSpPr>
            <p:nvPr/>
          </p:nvCxnSpPr>
          <p:spPr bwMode="auto">
            <a:xfrm flipV="1">
              <a:off x="1322236" y="1238218"/>
              <a:ext cx="0" cy="542008"/>
            </a:xfrm>
            <a:prstGeom prst="straightConnector1">
              <a:avLst/>
            </a:prstGeom>
            <a:noFill/>
            <a:ln w="9525">
              <a:solidFill>
                <a:srgbClr val="000000"/>
              </a:solidFill>
              <a:prstDash val="dash"/>
              <a:round/>
              <a:tailEnd type="triangle" w="med" len="med"/>
            </a:ln>
          </p:spPr>
        </p:cxnSp>
        <p:cxnSp>
          <p:nvCxnSpPr>
            <p:cNvPr id="37" name="直接连接符 36"/>
            <p:cNvCxnSpPr>
              <a:cxnSpLocks noChangeShapeType="1"/>
            </p:cNvCxnSpPr>
            <p:nvPr/>
          </p:nvCxnSpPr>
          <p:spPr bwMode="auto">
            <a:xfrm>
              <a:off x="912934" y="2024130"/>
              <a:ext cx="821090" cy="0"/>
            </a:xfrm>
            <a:prstGeom prst="line">
              <a:avLst/>
            </a:prstGeom>
            <a:noFill/>
            <a:ln w="9525">
              <a:solidFill>
                <a:srgbClr val="000000"/>
              </a:solidFill>
              <a:prstDash val="dash"/>
              <a:round/>
            </a:ln>
          </p:spPr>
        </p:cxnSp>
        <p:cxnSp>
          <p:nvCxnSpPr>
            <p:cNvPr id="38" name="直接箭头连接符 37"/>
            <p:cNvCxnSpPr>
              <a:cxnSpLocks noChangeShapeType="1"/>
            </p:cNvCxnSpPr>
            <p:nvPr/>
          </p:nvCxnSpPr>
          <p:spPr bwMode="auto">
            <a:xfrm>
              <a:off x="1710871" y="2030330"/>
              <a:ext cx="0" cy="493007"/>
            </a:xfrm>
            <a:prstGeom prst="straightConnector1">
              <a:avLst/>
            </a:prstGeom>
            <a:noFill/>
            <a:ln w="9525">
              <a:solidFill>
                <a:srgbClr val="000000"/>
              </a:solidFill>
              <a:prstDash val="dash"/>
              <a:round/>
              <a:tailEnd type="triangle" w="med" len="med"/>
            </a:ln>
          </p:spPr>
        </p:cxnSp>
        <p:cxnSp>
          <p:nvCxnSpPr>
            <p:cNvPr id="39" name="直接连接符 38"/>
            <p:cNvCxnSpPr>
              <a:cxnSpLocks noChangeShapeType="1"/>
            </p:cNvCxnSpPr>
            <p:nvPr/>
          </p:nvCxnSpPr>
          <p:spPr bwMode="auto">
            <a:xfrm flipV="1">
              <a:off x="1590899" y="2154632"/>
              <a:ext cx="0" cy="368705"/>
            </a:xfrm>
            <a:prstGeom prst="line">
              <a:avLst/>
            </a:prstGeom>
            <a:noFill/>
            <a:ln w="9525">
              <a:solidFill>
                <a:srgbClr val="000000"/>
              </a:solidFill>
              <a:prstDash val="dash"/>
              <a:round/>
            </a:ln>
          </p:spPr>
        </p:cxnSp>
        <p:cxnSp>
          <p:nvCxnSpPr>
            <p:cNvPr id="40" name="直接连接符 39"/>
            <p:cNvCxnSpPr>
              <a:cxnSpLocks noChangeShapeType="1"/>
            </p:cNvCxnSpPr>
            <p:nvPr/>
          </p:nvCxnSpPr>
          <p:spPr bwMode="auto">
            <a:xfrm flipH="1">
              <a:off x="946391" y="2145231"/>
              <a:ext cx="644508" cy="0"/>
            </a:xfrm>
            <a:prstGeom prst="line">
              <a:avLst/>
            </a:prstGeom>
            <a:noFill/>
            <a:ln w="9525">
              <a:solidFill>
                <a:srgbClr val="000000"/>
              </a:solidFill>
              <a:prstDash val="dash"/>
              <a:round/>
            </a:ln>
          </p:spPr>
        </p:cxnSp>
        <p:cxnSp>
          <p:nvCxnSpPr>
            <p:cNvPr id="41" name="直接箭头连接符 40"/>
            <p:cNvCxnSpPr>
              <a:cxnSpLocks noChangeShapeType="1"/>
            </p:cNvCxnSpPr>
            <p:nvPr/>
          </p:nvCxnSpPr>
          <p:spPr bwMode="auto">
            <a:xfrm>
              <a:off x="946391" y="2154232"/>
              <a:ext cx="0" cy="368705"/>
            </a:xfrm>
            <a:prstGeom prst="straightConnector1">
              <a:avLst/>
            </a:prstGeom>
            <a:noFill/>
            <a:ln w="9525">
              <a:solidFill>
                <a:srgbClr val="000000"/>
              </a:solidFill>
              <a:prstDash val="dash"/>
              <a:round/>
              <a:tailEnd type="triangle" w="med" len="med"/>
            </a:ln>
          </p:spPr>
        </p:cxnSp>
        <p:sp>
          <p:nvSpPr>
            <p:cNvPr id="42" name="Rectangle 442"/>
            <p:cNvSpPr>
              <a:spLocks noChangeArrowheads="1"/>
            </p:cNvSpPr>
            <p:nvPr/>
          </p:nvSpPr>
          <p:spPr bwMode="auto">
            <a:xfrm>
              <a:off x="730963" y="3112646"/>
              <a:ext cx="663575" cy="240030"/>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堡垒主机</a:t>
              </a:r>
              <a:endParaRPr lang="zh-CN" sz="1050" kern="100">
                <a:effectLst/>
                <a:latin typeface="Times New Roman"/>
                <a:ea typeface="宋体"/>
                <a:cs typeface="宋体"/>
              </a:endParaRPr>
            </a:p>
          </p:txBody>
        </p:sp>
        <p:cxnSp>
          <p:nvCxnSpPr>
            <p:cNvPr id="43" name="直接连接符 42"/>
            <p:cNvCxnSpPr>
              <a:cxnSpLocks noChangeShapeType="1"/>
            </p:cNvCxnSpPr>
            <p:nvPr/>
          </p:nvCxnSpPr>
          <p:spPr bwMode="auto">
            <a:xfrm>
              <a:off x="2540547" y="1895428"/>
              <a:ext cx="167700" cy="0"/>
            </a:xfrm>
            <a:prstGeom prst="line">
              <a:avLst/>
            </a:prstGeom>
            <a:noFill/>
            <a:ln w="9525">
              <a:solidFill>
                <a:srgbClr val="000000"/>
              </a:solidFill>
              <a:round/>
            </a:ln>
          </p:spPr>
        </p:cxnSp>
        <p:cxnSp>
          <p:nvCxnSpPr>
            <p:cNvPr id="44" name="直接连接符 43"/>
            <p:cNvCxnSpPr>
              <a:cxnSpLocks noChangeShapeType="1"/>
            </p:cNvCxnSpPr>
            <p:nvPr/>
          </p:nvCxnSpPr>
          <p:spPr bwMode="auto">
            <a:xfrm>
              <a:off x="2708247" y="1895428"/>
              <a:ext cx="0" cy="683610"/>
            </a:xfrm>
            <a:prstGeom prst="line">
              <a:avLst/>
            </a:prstGeom>
            <a:noFill/>
            <a:ln w="9525">
              <a:solidFill>
                <a:srgbClr val="000000"/>
              </a:solidFill>
              <a:round/>
            </a:ln>
          </p:spPr>
        </p:cxnSp>
        <p:cxnSp>
          <p:nvCxnSpPr>
            <p:cNvPr id="45" name="直接连接符 44"/>
            <p:cNvCxnSpPr>
              <a:cxnSpLocks noChangeShapeType="1"/>
            </p:cNvCxnSpPr>
            <p:nvPr/>
          </p:nvCxnSpPr>
          <p:spPr bwMode="auto">
            <a:xfrm>
              <a:off x="2368702" y="2145231"/>
              <a:ext cx="0" cy="439206"/>
            </a:xfrm>
            <a:prstGeom prst="line">
              <a:avLst/>
            </a:prstGeom>
            <a:noFill/>
            <a:ln w="9525">
              <a:solidFill>
                <a:srgbClr val="000000"/>
              </a:solidFill>
              <a:round/>
            </a:ln>
          </p:spPr>
        </p:cxnSp>
        <p:cxnSp>
          <p:nvCxnSpPr>
            <p:cNvPr id="46" name="直接连接符 45"/>
            <p:cNvCxnSpPr>
              <a:cxnSpLocks noChangeShapeType="1"/>
            </p:cNvCxnSpPr>
            <p:nvPr/>
          </p:nvCxnSpPr>
          <p:spPr bwMode="auto">
            <a:xfrm>
              <a:off x="490664" y="1911328"/>
              <a:ext cx="0" cy="727111"/>
            </a:xfrm>
            <a:prstGeom prst="line">
              <a:avLst/>
            </a:prstGeom>
            <a:noFill/>
            <a:ln w="9525">
              <a:solidFill>
                <a:srgbClr val="000000"/>
              </a:solidFill>
              <a:round/>
            </a:ln>
          </p:spPr>
        </p:cxnSp>
        <p:sp>
          <p:nvSpPr>
            <p:cNvPr id="47" name="Rectangle 442"/>
            <p:cNvSpPr>
              <a:spLocks noChangeArrowheads="1"/>
            </p:cNvSpPr>
            <p:nvPr/>
          </p:nvSpPr>
          <p:spPr bwMode="auto">
            <a:xfrm>
              <a:off x="732088" y="934714"/>
              <a:ext cx="829310" cy="240030"/>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屏蔽路由器</a:t>
              </a:r>
              <a:endParaRPr lang="zh-CN" sz="1050" kern="100">
                <a:effectLst/>
                <a:latin typeface="Times New Roman"/>
                <a:ea typeface="宋体"/>
                <a:cs typeface="宋体"/>
              </a:endParaRPr>
            </a:p>
          </p:txBody>
        </p:sp>
        <p:sp>
          <p:nvSpPr>
            <p:cNvPr id="48" name="Rectangle 442"/>
            <p:cNvSpPr>
              <a:spLocks noChangeArrowheads="1"/>
            </p:cNvSpPr>
            <p:nvPr/>
          </p:nvSpPr>
          <p:spPr bwMode="auto">
            <a:xfrm>
              <a:off x="749379" y="670510"/>
              <a:ext cx="497840" cy="240030"/>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防火墙</a:t>
              </a:r>
              <a:endParaRPr lang="zh-CN" sz="1050" kern="100">
                <a:effectLst/>
                <a:latin typeface="Times New Roman"/>
                <a:ea typeface="宋体"/>
                <a:cs typeface="宋体"/>
              </a:endParaRPr>
            </a:p>
          </p:txBody>
        </p:sp>
        <p:cxnSp>
          <p:nvCxnSpPr>
            <p:cNvPr id="49" name="直接箭头连接符 48"/>
            <p:cNvCxnSpPr>
              <a:cxnSpLocks noChangeShapeType="1"/>
            </p:cNvCxnSpPr>
            <p:nvPr/>
          </p:nvCxnSpPr>
          <p:spPr bwMode="auto">
            <a:xfrm>
              <a:off x="1406856" y="523808"/>
              <a:ext cx="0" cy="378506"/>
            </a:xfrm>
            <a:prstGeom prst="straightConnector1">
              <a:avLst/>
            </a:prstGeom>
            <a:noFill/>
            <a:ln w="9525">
              <a:solidFill>
                <a:srgbClr val="000000"/>
              </a:solidFill>
              <a:prstDash val="dash"/>
              <a:round/>
              <a:tailEnd type="triangle" w="med" len="med"/>
            </a:ln>
          </p:spPr>
        </p:cxnSp>
        <p:cxnSp>
          <p:nvCxnSpPr>
            <p:cNvPr id="50" name="直接箭头连接符 49"/>
            <p:cNvCxnSpPr>
              <a:cxnSpLocks noChangeShapeType="1"/>
            </p:cNvCxnSpPr>
            <p:nvPr/>
          </p:nvCxnSpPr>
          <p:spPr bwMode="auto">
            <a:xfrm flipV="1">
              <a:off x="1491475" y="523808"/>
              <a:ext cx="0" cy="323905"/>
            </a:xfrm>
            <a:prstGeom prst="straightConnector1">
              <a:avLst/>
            </a:prstGeom>
            <a:noFill/>
            <a:ln w="9525">
              <a:solidFill>
                <a:srgbClr val="000000"/>
              </a:solidFill>
              <a:prstDash val="dash"/>
              <a:round/>
              <a:tailEnd type="triangle" w="med" len="med"/>
            </a:ln>
          </p:spPr>
        </p:cxnSp>
        <p:cxnSp>
          <p:nvCxnSpPr>
            <p:cNvPr id="51" name="直接箭头连接符 50"/>
            <p:cNvCxnSpPr>
              <a:cxnSpLocks noChangeShapeType="1"/>
            </p:cNvCxnSpPr>
            <p:nvPr/>
          </p:nvCxnSpPr>
          <p:spPr bwMode="auto">
            <a:xfrm>
              <a:off x="1797386" y="561908"/>
              <a:ext cx="0" cy="340405"/>
            </a:xfrm>
            <a:prstGeom prst="straightConnector1">
              <a:avLst/>
            </a:prstGeom>
            <a:noFill/>
            <a:ln w="9525">
              <a:solidFill>
                <a:srgbClr val="000000"/>
              </a:solidFill>
              <a:prstDash val="dash"/>
              <a:round/>
              <a:tailEnd type="triangle" w="med" len="med"/>
            </a:ln>
          </p:spPr>
        </p:cxnSp>
        <p:cxnSp>
          <p:nvCxnSpPr>
            <p:cNvPr id="52" name="直接连接符 51"/>
            <p:cNvCxnSpPr>
              <a:cxnSpLocks noChangeShapeType="1"/>
            </p:cNvCxnSpPr>
            <p:nvPr/>
          </p:nvCxnSpPr>
          <p:spPr bwMode="auto">
            <a:xfrm flipV="1">
              <a:off x="1649405" y="1495422"/>
              <a:ext cx="0" cy="1018415"/>
            </a:xfrm>
            <a:prstGeom prst="line">
              <a:avLst/>
            </a:prstGeom>
            <a:noFill/>
            <a:ln w="9525">
              <a:solidFill>
                <a:srgbClr val="000000"/>
              </a:solidFill>
              <a:prstDash val="dash"/>
              <a:round/>
            </a:ln>
          </p:spPr>
        </p:cxnSp>
        <p:cxnSp>
          <p:nvCxnSpPr>
            <p:cNvPr id="53" name="直接连接符 52"/>
            <p:cNvCxnSpPr>
              <a:cxnSpLocks noChangeShapeType="1"/>
            </p:cNvCxnSpPr>
            <p:nvPr/>
          </p:nvCxnSpPr>
          <p:spPr bwMode="auto">
            <a:xfrm>
              <a:off x="1649405" y="1504922"/>
              <a:ext cx="139276" cy="0"/>
            </a:xfrm>
            <a:prstGeom prst="line">
              <a:avLst/>
            </a:prstGeom>
            <a:noFill/>
            <a:ln w="9525">
              <a:solidFill>
                <a:srgbClr val="000000"/>
              </a:solidFill>
              <a:prstDash val="dash"/>
              <a:round/>
            </a:ln>
          </p:spPr>
        </p:cxnSp>
        <p:cxnSp>
          <p:nvCxnSpPr>
            <p:cNvPr id="54" name="直接箭头连接符 53"/>
            <p:cNvCxnSpPr>
              <a:cxnSpLocks noChangeShapeType="1"/>
            </p:cNvCxnSpPr>
            <p:nvPr/>
          </p:nvCxnSpPr>
          <p:spPr bwMode="auto">
            <a:xfrm flipV="1">
              <a:off x="1788681" y="1209618"/>
              <a:ext cx="0" cy="304804"/>
            </a:xfrm>
            <a:prstGeom prst="straightConnector1">
              <a:avLst/>
            </a:prstGeom>
            <a:noFill/>
            <a:ln w="9525">
              <a:solidFill>
                <a:srgbClr val="000000"/>
              </a:solidFill>
              <a:prstDash val="dash"/>
              <a:round/>
              <a:tailEnd type="triangle" w="med" len="med"/>
            </a:ln>
          </p:spPr>
        </p:cxnSp>
        <p:cxnSp>
          <p:nvCxnSpPr>
            <p:cNvPr id="55" name="直接连接符 54"/>
            <p:cNvCxnSpPr>
              <a:cxnSpLocks noChangeShapeType="1"/>
            </p:cNvCxnSpPr>
            <p:nvPr/>
          </p:nvCxnSpPr>
          <p:spPr bwMode="auto">
            <a:xfrm>
              <a:off x="662332" y="3324249"/>
              <a:ext cx="483736" cy="0"/>
            </a:xfrm>
            <a:prstGeom prst="line">
              <a:avLst/>
            </a:prstGeom>
            <a:noFill/>
            <a:ln w="9525">
              <a:solidFill>
                <a:srgbClr val="000000"/>
              </a:solidFill>
              <a:prstDash val="dash"/>
              <a:round/>
            </a:ln>
          </p:spPr>
        </p:cxnSp>
        <p:cxnSp>
          <p:nvCxnSpPr>
            <p:cNvPr id="56" name="直接连接符 55"/>
            <p:cNvCxnSpPr>
              <a:cxnSpLocks noChangeShapeType="1"/>
            </p:cNvCxnSpPr>
            <p:nvPr/>
          </p:nvCxnSpPr>
          <p:spPr bwMode="auto">
            <a:xfrm flipV="1">
              <a:off x="1151753" y="2390735"/>
              <a:ext cx="0" cy="933514"/>
            </a:xfrm>
            <a:prstGeom prst="line">
              <a:avLst/>
            </a:prstGeom>
            <a:noFill/>
            <a:ln w="9525">
              <a:solidFill>
                <a:srgbClr val="000000"/>
              </a:solidFill>
              <a:prstDash val="dash"/>
              <a:round/>
            </a:ln>
          </p:spPr>
        </p:cxnSp>
        <p:cxnSp>
          <p:nvCxnSpPr>
            <p:cNvPr id="57" name="直接连接符 56"/>
            <p:cNvCxnSpPr>
              <a:cxnSpLocks noChangeShapeType="1"/>
            </p:cNvCxnSpPr>
            <p:nvPr/>
          </p:nvCxnSpPr>
          <p:spPr bwMode="auto">
            <a:xfrm>
              <a:off x="1157378" y="2390735"/>
              <a:ext cx="875569" cy="0"/>
            </a:xfrm>
            <a:prstGeom prst="line">
              <a:avLst/>
            </a:prstGeom>
            <a:noFill/>
            <a:ln w="9525">
              <a:solidFill>
                <a:srgbClr val="000000"/>
              </a:solidFill>
              <a:prstDash val="dash"/>
              <a:round/>
            </a:ln>
          </p:spPr>
        </p:cxnSp>
        <p:cxnSp>
          <p:nvCxnSpPr>
            <p:cNvPr id="58" name="直接连接符 57"/>
            <p:cNvCxnSpPr>
              <a:cxnSpLocks noChangeShapeType="1"/>
            </p:cNvCxnSpPr>
            <p:nvPr/>
          </p:nvCxnSpPr>
          <p:spPr bwMode="auto">
            <a:xfrm flipV="1">
              <a:off x="2055508" y="638109"/>
              <a:ext cx="0" cy="1771726"/>
            </a:xfrm>
            <a:prstGeom prst="line">
              <a:avLst/>
            </a:prstGeom>
            <a:noFill/>
            <a:ln w="9525">
              <a:solidFill>
                <a:srgbClr val="000000"/>
              </a:solidFill>
              <a:prstDash val="dash"/>
              <a:round/>
            </a:ln>
          </p:spPr>
        </p:cxnSp>
        <p:cxnSp>
          <p:nvCxnSpPr>
            <p:cNvPr id="59" name="直接连接符 58"/>
            <p:cNvCxnSpPr>
              <a:cxnSpLocks noChangeShapeType="1"/>
            </p:cNvCxnSpPr>
            <p:nvPr/>
          </p:nvCxnSpPr>
          <p:spPr bwMode="auto">
            <a:xfrm flipH="1">
              <a:off x="651081" y="654010"/>
              <a:ext cx="1421364" cy="0"/>
            </a:xfrm>
            <a:prstGeom prst="line">
              <a:avLst/>
            </a:prstGeom>
            <a:noFill/>
            <a:ln w="9525">
              <a:solidFill>
                <a:srgbClr val="000000"/>
              </a:solidFill>
              <a:prstDash val="dash"/>
              <a:round/>
            </a:ln>
          </p:spPr>
        </p:cxnSp>
        <p:cxnSp>
          <p:nvCxnSpPr>
            <p:cNvPr id="60" name="直接连接符 59"/>
            <p:cNvCxnSpPr>
              <a:cxnSpLocks noChangeShapeType="1"/>
            </p:cNvCxnSpPr>
            <p:nvPr/>
          </p:nvCxnSpPr>
          <p:spPr bwMode="auto">
            <a:xfrm>
              <a:off x="651081" y="654010"/>
              <a:ext cx="0" cy="2679739"/>
            </a:xfrm>
            <a:prstGeom prst="line">
              <a:avLst/>
            </a:prstGeom>
            <a:noFill/>
            <a:ln w="9525">
              <a:solidFill>
                <a:srgbClr val="000000"/>
              </a:solidFill>
              <a:prstDash val="dash"/>
              <a:round/>
            </a:ln>
          </p:spPr>
        </p:cxnSp>
      </p:grpSp>
      <p:sp>
        <p:nvSpPr>
          <p:cNvPr id="3" name="矩形 2"/>
          <p:cNvSpPr/>
          <p:nvPr/>
        </p:nvSpPr>
        <p:spPr>
          <a:xfrm>
            <a:off x="3560323" y="6213619"/>
            <a:ext cx="3416320" cy="461665"/>
          </a:xfrm>
          <a:prstGeom prst="rect">
            <a:avLst/>
          </a:prstGeom>
        </p:spPr>
        <p:txBody>
          <a:bodyPr wrap="none">
            <a:spAutoFit/>
          </a:bodyPr>
          <a:lstStyle/>
          <a:p>
            <a:r>
              <a:rPr lang="zh-CN" altLang="zh-CN" sz="2400" b="1" dirty="0">
                <a:latin typeface="+mn-ea"/>
                <a:ea typeface="+mn-ea"/>
              </a:rPr>
              <a:t>图4.14 屏蔽主机防火墙</a:t>
            </a:r>
          </a:p>
        </p:txBody>
      </p:sp>
    </p:spTree>
    <p:extLst>
      <p:ext uri="{BB962C8B-B14F-4D97-AF65-F5344CB8AC3E}">
        <p14:creationId xmlns:p14="http://schemas.microsoft.com/office/powerpoint/2010/main" val="1819656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dirty="0" smtClean="0"/>
              <a:t>3</a:t>
            </a:r>
            <a:r>
              <a:rPr lang="zh-CN" altLang="zh-CN" sz="2400" b="1" dirty="0">
                <a:latin typeface="+mn-ea"/>
                <a:ea typeface="+mn-ea"/>
              </a:rPr>
              <a:t>．双宿主主机型</a:t>
            </a:r>
            <a:r>
              <a:rPr lang="zh-CN" altLang="zh-CN" sz="2400" b="1" dirty="0" smtClean="0">
                <a:latin typeface="+mn-ea"/>
                <a:ea typeface="+mn-ea"/>
              </a:rPr>
              <a:t>防火墙</a:t>
            </a:r>
            <a:endParaRPr lang="zh-CN" altLang="zh-CN" sz="2400" b="1" dirty="0">
              <a:latin typeface="+mn-ea"/>
              <a:ea typeface="+mn-ea"/>
            </a:endParaRPr>
          </a:p>
        </p:txBody>
      </p:sp>
      <p:grpSp>
        <p:nvGrpSpPr>
          <p:cNvPr id="6" name="画布 2706"/>
          <p:cNvGrpSpPr/>
          <p:nvPr/>
        </p:nvGrpSpPr>
        <p:grpSpPr>
          <a:xfrm>
            <a:off x="577995" y="1681386"/>
            <a:ext cx="9188288" cy="6798367"/>
            <a:chOff x="70801" y="35901"/>
            <a:chExt cx="6493194" cy="4573564"/>
          </a:xfrm>
        </p:grpSpPr>
        <p:sp>
          <p:nvSpPr>
            <p:cNvPr id="7" name="矩形 6"/>
            <p:cNvSpPr/>
            <p:nvPr/>
          </p:nvSpPr>
          <p:spPr>
            <a:xfrm>
              <a:off x="1143000" y="1310005"/>
              <a:ext cx="5420995" cy="3299460"/>
            </a:xfrm>
            <a:prstGeom prst="rect">
              <a:avLst/>
            </a:prstGeom>
            <a:noFill/>
          </p:spPr>
        </p:sp>
        <p:sp>
          <p:nvSpPr>
            <p:cNvPr id="8" name="Freeform 436"/>
            <p:cNvSpPr>
              <a:spLocks noEditPoints="1"/>
            </p:cNvSpPr>
            <p:nvPr/>
          </p:nvSpPr>
          <p:spPr bwMode="auto">
            <a:xfrm>
              <a:off x="2147238" y="843715"/>
              <a:ext cx="1140520" cy="33001"/>
            </a:xfrm>
            <a:custGeom>
              <a:avLst/>
              <a:gdLst>
                <a:gd name="T0" fmla="*/ 1102995 w 1796"/>
                <a:gd name="T1" fmla="*/ 33020 h 52"/>
                <a:gd name="T2" fmla="*/ 1140460 w 1796"/>
                <a:gd name="T3" fmla="*/ 33020 h 52"/>
                <a:gd name="T4" fmla="*/ 1140460 w 1796"/>
                <a:gd name="T5" fmla="*/ 0 h 52"/>
                <a:gd name="T6" fmla="*/ 1102995 w 1796"/>
                <a:gd name="T7" fmla="*/ 0 h 52"/>
                <a:gd name="T8" fmla="*/ 1102995 w 1796"/>
                <a:gd name="T9" fmla="*/ 33020 h 52"/>
                <a:gd name="T10" fmla="*/ 112395 w 1796"/>
                <a:gd name="T11" fmla="*/ 24765 h 52"/>
                <a:gd name="T12" fmla="*/ 149860 w 1796"/>
                <a:gd name="T13" fmla="*/ 24765 h 52"/>
                <a:gd name="T14" fmla="*/ 149860 w 1796"/>
                <a:gd name="T15" fmla="*/ 8255 h 52"/>
                <a:gd name="T16" fmla="*/ 112395 w 1796"/>
                <a:gd name="T17" fmla="*/ 8255 h 52"/>
                <a:gd name="T18" fmla="*/ 112395 w 1796"/>
                <a:gd name="T19" fmla="*/ 24765 h 52"/>
                <a:gd name="T20" fmla="*/ 56515 w 1796"/>
                <a:gd name="T21" fmla="*/ 24765 h 52"/>
                <a:gd name="T22" fmla="*/ 93345 w 1796"/>
                <a:gd name="T23" fmla="*/ 24765 h 52"/>
                <a:gd name="T24" fmla="*/ 93345 w 1796"/>
                <a:gd name="T25" fmla="*/ 8255 h 52"/>
                <a:gd name="T26" fmla="*/ 56515 w 1796"/>
                <a:gd name="T27" fmla="*/ 8255 h 52"/>
                <a:gd name="T28" fmla="*/ 56515 w 1796"/>
                <a:gd name="T29" fmla="*/ 24765 h 52"/>
                <a:gd name="T30" fmla="*/ 0 w 1796"/>
                <a:gd name="T31" fmla="*/ 24765 h 52"/>
                <a:gd name="T32" fmla="*/ 37465 w 1796"/>
                <a:gd name="T33" fmla="*/ 24765 h 52"/>
                <a:gd name="T34" fmla="*/ 37465 w 1796"/>
                <a:gd name="T35" fmla="*/ 8255 h 52"/>
                <a:gd name="T36" fmla="*/ 0 w 1796"/>
                <a:gd name="T37" fmla="*/ 8255 h 52"/>
                <a:gd name="T38" fmla="*/ 0 w 1796"/>
                <a:gd name="T39" fmla="*/ 24765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96" h="52">
                  <a:moveTo>
                    <a:pt x="1737" y="52"/>
                  </a:moveTo>
                  <a:lnTo>
                    <a:pt x="1796" y="52"/>
                  </a:lnTo>
                  <a:lnTo>
                    <a:pt x="1796" y="0"/>
                  </a:lnTo>
                  <a:lnTo>
                    <a:pt x="1737" y="0"/>
                  </a:lnTo>
                  <a:lnTo>
                    <a:pt x="1737" y="52"/>
                  </a:lnTo>
                  <a:close/>
                  <a:moveTo>
                    <a:pt x="177" y="39"/>
                  </a:moveTo>
                  <a:lnTo>
                    <a:pt x="236" y="39"/>
                  </a:lnTo>
                  <a:lnTo>
                    <a:pt x="236" y="13"/>
                  </a:lnTo>
                  <a:lnTo>
                    <a:pt x="177" y="13"/>
                  </a:lnTo>
                  <a:lnTo>
                    <a:pt x="177" y="39"/>
                  </a:lnTo>
                  <a:close/>
                  <a:moveTo>
                    <a:pt x="89" y="39"/>
                  </a:moveTo>
                  <a:lnTo>
                    <a:pt x="147" y="39"/>
                  </a:lnTo>
                  <a:lnTo>
                    <a:pt x="147" y="13"/>
                  </a:lnTo>
                  <a:lnTo>
                    <a:pt x="89" y="13"/>
                  </a:lnTo>
                  <a:lnTo>
                    <a:pt x="89" y="39"/>
                  </a:lnTo>
                  <a:close/>
                  <a:moveTo>
                    <a:pt x="0" y="39"/>
                  </a:moveTo>
                  <a:lnTo>
                    <a:pt x="59" y="39"/>
                  </a:lnTo>
                  <a:lnTo>
                    <a:pt x="59" y="13"/>
                  </a:lnTo>
                  <a:lnTo>
                    <a:pt x="0" y="13"/>
                  </a:lnTo>
                  <a:lnTo>
                    <a:pt x="0" y="39"/>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9" name="Rectangle 445"/>
            <p:cNvSpPr>
              <a:spLocks noChangeArrowheads="1"/>
            </p:cNvSpPr>
            <p:nvPr/>
          </p:nvSpPr>
          <p:spPr bwMode="auto">
            <a:xfrm>
              <a:off x="2522544" y="1667530"/>
              <a:ext cx="765213" cy="396207"/>
            </a:xfrm>
            <a:prstGeom prst="rect">
              <a:avLst/>
            </a:prstGeom>
            <a:noFill/>
            <a:ln>
              <a:noFill/>
            </a:ln>
          </p:spPr>
          <p:txBody>
            <a:bodyPr rot="0" vert="horz" wrap="none" lIns="0" tIns="0" rIns="0" bIns="0" anchor="t" anchorCtr="0" upright="1">
              <a:spAutoFit/>
            </a:bodyPr>
            <a:lstStyle/>
            <a:p>
              <a:pPr algn="just">
                <a:spcAft>
                  <a:spcPts val="0"/>
                </a:spcAft>
              </a:pPr>
              <a:r>
                <a:rPr lang="zh-CN" sz="1500" b="1" kern="0">
                  <a:solidFill>
                    <a:srgbClr val="000000"/>
                  </a:solidFill>
                  <a:effectLst/>
                  <a:latin typeface="Times New Roman"/>
                  <a:ea typeface="宋体"/>
                  <a:cs typeface="宋体"/>
                </a:rPr>
                <a:t>内部网络</a:t>
              </a:r>
              <a:endParaRPr lang="zh-CN" sz="1050" kern="100">
                <a:effectLst/>
                <a:latin typeface="Times New Roman"/>
                <a:ea typeface="宋体"/>
                <a:cs typeface="宋体"/>
              </a:endParaRPr>
            </a:p>
          </p:txBody>
        </p:sp>
        <p:sp>
          <p:nvSpPr>
            <p:cNvPr id="10" name="Freeform 446"/>
            <p:cNvSpPr/>
            <p:nvPr/>
          </p:nvSpPr>
          <p:spPr bwMode="auto">
            <a:xfrm>
              <a:off x="2147238" y="35901"/>
              <a:ext cx="1271922" cy="513109"/>
            </a:xfrm>
            <a:custGeom>
              <a:avLst/>
              <a:gdLst>
                <a:gd name="T0" fmla="*/ 187001 w 2571"/>
                <a:gd name="T1" fmla="*/ 365143 h 1037"/>
                <a:gd name="T2" fmla="*/ 593655 w 2571"/>
                <a:gd name="T3" fmla="*/ 452718 h 1037"/>
                <a:gd name="T4" fmla="*/ 635705 w 2571"/>
                <a:gd name="T5" fmla="*/ 431937 h 1037"/>
                <a:gd name="T6" fmla="*/ 1056210 w 2571"/>
                <a:gd name="T7" fmla="*/ 396808 h 1037"/>
                <a:gd name="T8" fmla="*/ 1084904 w 2571"/>
                <a:gd name="T9" fmla="*/ 365143 h 1037"/>
                <a:gd name="T10" fmla="*/ 1266958 w 2571"/>
                <a:gd name="T11" fmla="*/ 284495 h 1037"/>
                <a:gd name="T12" fmla="*/ 1271905 w 2571"/>
                <a:gd name="T13" fmla="*/ 256787 h 1037"/>
                <a:gd name="T14" fmla="*/ 1122007 w 2571"/>
                <a:gd name="T15" fmla="*/ 144474 h 1037"/>
                <a:gd name="T16" fmla="*/ 1084904 w 2571"/>
                <a:gd name="T17" fmla="*/ 147937 h 1037"/>
                <a:gd name="T18" fmla="*/ 678250 w 2571"/>
                <a:gd name="T19" fmla="*/ 60362 h 1037"/>
                <a:gd name="T20" fmla="*/ 635705 w 2571"/>
                <a:gd name="T21" fmla="*/ 81143 h 1037"/>
                <a:gd name="T22" fmla="*/ 215200 w 2571"/>
                <a:gd name="T23" fmla="*/ 116272 h 1037"/>
                <a:gd name="T24" fmla="*/ 187001 w 2571"/>
                <a:gd name="T25" fmla="*/ 147937 h 1037"/>
                <a:gd name="T26" fmla="*/ 4947 w 2571"/>
                <a:gd name="T27" fmla="*/ 228585 h 1037"/>
                <a:gd name="T28" fmla="*/ 0 w 2571"/>
                <a:gd name="T29" fmla="*/ 256787 h 1037"/>
                <a:gd name="T30" fmla="*/ 149898 w 2571"/>
                <a:gd name="T31" fmla="*/ 368606 h 1037"/>
                <a:gd name="T32" fmla="*/ 187001 w 2571"/>
                <a:gd name="T33" fmla="*/ 365143 h 10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71"/>
                <a:gd name="T52" fmla="*/ 0 h 1037"/>
                <a:gd name="T53" fmla="*/ 2571 w 2571"/>
                <a:gd name="T54" fmla="*/ 1037 h 10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a:solidFill>
                <a:srgbClr val="000000"/>
              </a:solidFill>
              <a:miter lim="800000"/>
            </a:ln>
          </p:spPr>
          <p:txBody>
            <a:bodyPr rot="0" vert="horz" wrap="square" lIns="91440" tIns="45720" rIns="91440" bIns="45720" anchor="t" anchorCtr="0" upright="1">
              <a:noAutofit/>
            </a:bodyPr>
            <a:lstStyle/>
            <a:p>
              <a:pPr algn="ctr">
                <a:spcBef>
                  <a:spcPts val="600"/>
                </a:spcBef>
                <a:spcAft>
                  <a:spcPts val="0"/>
                </a:spcAft>
              </a:pPr>
              <a:r>
                <a:rPr lang="en-US" sz="1200" kern="100">
                  <a:effectLst/>
                  <a:latin typeface="Times New Roman"/>
                  <a:ea typeface="宋体"/>
                  <a:cs typeface="宋体"/>
                </a:rPr>
                <a:t>Internet</a:t>
              </a:r>
              <a:endParaRPr lang="zh-CN" sz="1050" kern="100">
                <a:effectLst/>
                <a:latin typeface="Times New Roman"/>
                <a:ea typeface="宋体"/>
                <a:cs typeface="宋体"/>
              </a:endParaRPr>
            </a:p>
          </p:txBody>
        </p:sp>
        <p:cxnSp>
          <p:nvCxnSpPr>
            <p:cNvPr id="11" name="Line 454"/>
            <p:cNvCxnSpPr/>
            <p:nvPr/>
          </p:nvCxnSpPr>
          <p:spPr bwMode="auto">
            <a:xfrm>
              <a:off x="823214" y="1877434"/>
              <a:ext cx="1605628" cy="0"/>
            </a:xfrm>
            <a:prstGeom prst="line">
              <a:avLst/>
            </a:prstGeom>
            <a:noFill/>
            <a:ln w="7620" cap="rnd">
              <a:solidFill>
                <a:srgbClr val="000000"/>
              </a:solidFill>
              <a:round/>
            </a:ln>
          </p:spPr>
        </p:cxnSp>
        <p:grpSp>
          <p:nvGrpSpPr>
            <p:cNvPr id="12" name="组合 11"/>
            <p:cNvGrpSpPr/>
            <p:nvPr/>
          </p:nvGrpSpPr>
          <p:grpSpPr>
            <a:xfrm>
              <a:off x="2407242" y="695813"/>
              <a:ext cx="623611" cy="445108"/>
              <a:chOff x="0" y="0"/>
              <a:chExt cx="255905" cy="255905"/>
            </a:xfrm>
          </p:grpSpPr>
          <p:sp>
            <p:nvSpPr>
              <p:cNvPr id="85"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86" name="Line 145"/>
              <p:cNvCxnSpPr/>
              <p:nvPr/>
            </p:nvCxnSpPr>
            <p:spPr bwMode="auto">
              <a:xfrm>
                <a:off x="47625" y="215900"/>
                <a:ext cx="160020" cy="0"/>
              </a:xfrm>
              <a:prstGeom prst="line">
                <a:avLst/>
              </a:prstGeom>
              <a:noFill/>
              <a:ln w="5080">
                <a:solidFill>
                  <a:srgbClr val="000000"/>
                </a:solidFill>
                <a:round/>
              </a:ln>
            </p:spPr>
          </p:cxnSp>
          <p:sp>
            <p:nvSpPr>
              <p:cNvPr id="87"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88" name="Line 147"/>
              <p:cNvCxnSpPr/>
              <p:nvPr/>
            </p:nvCxnSpPr>
            <p:spPr bwMode="auto">
              <a:xfrm>
                <a:off x="87630" y="207645"/>
                <a:ext cx="80010" cy="0"/>
              </a:xfrm>
              <a:prstGeom prst="line">
                <a:avLst/>
              </a:prstGeom>
              <a:noFill/>
              <a:ln w="5080">
                <a:solidFill>
                  <a:srgbClr val="000000"/>
                </a:solidFill>
                <a:round/>
              </a:ln>
            </p:spPr>
          </p:cxnSp>
          <p:cxnSp>
            <p:nvCxnSpPr>
              <p:cNvPr id="89" name="Line 148"/>
              <p:cNvCxnSpPr/>
              <p:nvPr/>
            </p:nvCxnSpPr>
            <p:spPr bwMode="auto">
              <a:xfrm>
                <a:off x="87630" y="200025"/>
                <a:ext cx="80010" cy="0"/>
              </a:xfrm>
              <a:prstGeom prst="line">
                <a:avLst/>
              </a:prstGeom>
              <a:noFill/>
              <a:ln w="5080">
                <a:solidFill>
                  <a:srgbClr val="000000"/>
                </a:solidFill>
                <a:round/>
              </a:ln>
            </p:spPr>
          </p:cxnSp>
          <p:cxnSp>
            <p:nvCxnSpPr>
              <p:cNvPr id="90" name="Line 149"/>
              <p:cNvCxnSpPr/>
              <p:nvPr/>
            </p:nvCxnSpPr>
            <p:spPr bwMode="auto">
              <a:xfrm>
                <a:off x="47625" y="191770"/>
                <a:ext cx="160020" cy="0"/>
              </a:xfrm>
              <a:prstGeom prst="line">
                <a:avLst/>
              </a:prstGeom>
              <a:noFill/>
              <a:ln w="5080">
                <a:solidFill>
                  <a:srgbClr val="000000"/>
                </a:solidFill>
                <a:round/>
              </a:ln>
            </p:spPr>
          </p:cxnSp>
          <p:sp>
            <p:nvSpPr>
              <p:cNvPr id="91"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92"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93"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94"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95"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96" name="Line 155"/>
              <p:cNvCxnSpPr/>
              <p:nvPr/>
            </p:nvCxnSpPr>
            <p:spPr bwMode="auto">
              <a:xfrm>
                <a:off x="15875" y="223520"/>
                <a:ext cx="224155" cy="0"/>
              </a:xfrm>
              <a:prstGeom prst="line">
                <a:avLst/>
              </a:prstGeom>
              <a:noFill/>
              <a:ln w="1905">
                <a:solidFill>
                  <a:srgbClr val="000000"/>
                </a:solidFill>
                <a:round/>
              </a:ln>
            </p:spPr>
          </p:cxnSp>
          <p:cxnSp>
            <p:nvCxnSpPr>
              <p:cNvPr id="97" name="Line 156"/>
              <p:cNvCxnSpPr/>
              <p:nvPr/>
            </p:nvCxnSpPr>
            <p:spPr bwMode="auto">
              <a:xfrm>
                <a:off x="15875" y="229870"/>
                <a:ext cx="224155" cy="0"/>
              </a:xfrm>
              <a:prstGeom prst="line">
                <a:avLst/>
              </a:prstGeom>
              <a:noFill/>
              <a:ln w="1905">
                <a:solidFill>
                  <a:srgbClr val="000000"/>
                </a:solidFill>
                <a:round/>
              </a:ln>
            </p:spPr>
          </p:cxnSp>
        </p:grpSp>
        <p:sp>
          <p:nvSpPr>
            <p:cNvPr id="13" name="Freeform 43"/>
            <p:cNvSpPr/>
            <p:nvPr/>
          </p:nvSpPr>
          <p:spPr bwMode="auto">
            <a:xfrm>
              <a:off x="70801" y="1547028"/>
              <a:ext cx="5274392" cy="711113"/>
            </a:xfrm>
            <a:custGeom>
              <a:avLst/>
              <a:gdLst>
                <a:gd name="T0" fmla="*/ 363040 w 2063"/>
                <a:gd name="T1" fmla="*/ 0 h 1197"/>
                <a:gd name="T2" fmla="*/ 4893373 w 2063"/>
                <a:gd name="T3" fmla="*/ 0 h 1197"/>
                <a:gd name="T4" fmla="*/ 5085120 w 2063"/>
                <a:gd name="T5" fmla="*/ 96238 h 1197"/>
                <a:gd name="T6" fmla="*/ 5205281 w 2063"/>
                <a:gd name="T7" fmla="*/ 200792 h 1197"/>
                <a:gd name="T8" fmla="*/ 5274310 w 2063"/>
                <a:gd name="T9" fmla="*/ 305347 h 1197"/>
                <a:gd name="T10" fmla="*/ 5274310 w 2063"/>
                <a:gd name="T11" fmla="*/ 409902 h 1197"/>
                <a:gd name="T12" fmla="*/ 5205281 w 2063"/>
                <a:gd name="T13" fmla="*/ 514456 h 1197"/>
                <a:gd name="T14" fmla="*/ 5085120 w 2063"/>
                <a:gd name="T15" fmla="*/ 614852 h 1197"/>
                <a:gd name="T16" fmla="*/ 4893373 w 2063"/>
                <a:gd name="T17" fmla="*/ 711090 h 1197"/>
                <a:gd name="T18" fmla="*/ 363040 w 2063"/>
                <a:gd name="T19" fmla="*/ 711090 h 1197"/>
                <a:gd name="T20" fmla="*/ 189190 w 2063"/>
                <a:gd name="T21" fmla="*/ 614852 h 1197"/>
                <a:gd name="T22" fmla="*/ 51132 w 2063"/>
                <a:gd name="T23" fmla="*/ 514456 h 1197"/>
                <a:gd name="T24" fmla="*/ 0 w 2063"/>
                <a:gd name="T25" fmla="*/ 409902 h 1197"/>
                <a:gd name="T26" fmla="*/ 0 w 2063"/>
                <a:gd name="T27" fmla="*/ 305347 h 1197"/>
                <a:gd name="T28" fmla="*/ 51132 w 2063"/>
                <a:gd name="T29" fmla="*/ 200792 h 1197"/>
                <a:gd name="T30" fmla="*/ 189190 w 2063"/>
                <a:gd name="T31" fmla="*/ 96238 h 1197"/>
                <a:gd name="T32" fmla="*/ 363040 w 2063"/>
                <a:gd name="T33" fmla="*/ 0 h 1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round/>
            </a:ln>
          </p:spPr>
          <p:txBody>
            <a:bodyPr rot="0" vert="horz" wrap="square" lIns="91440" tIns="45720" rIns="91440" bIns="45720" anchor="t" anchorCtr="0" upright="1">
              <a:noAutofit/>
            </a:bodyPr>
            <a:lstStyle/>
            <a:p>
              <a:endParaRPr lang="zh-CN" altLang="en-US"/>
            </a:p>
          </p:txBody>
        </p:sp>
        <p:grpSp>
          <p:nvGrpSpPr>
            <p:cNvPr id="14" name="组合 13"/>
            <p:cNvGrpSpPr/>
            <p:nvPr/>
          </p:nvGrpSpPr>
          <p:grpSpPr>
            <a:xfrm>
              <a:off x="703512" y="2614848"/>
              <a:ext cx="255904" cy="255305"/>
              <a:chOff x="0" y="0"/>
              <a:chExt cx="255905" cy="255905"/>
            </a:xfrm>
          </p:grpSpPr>
          <p:sp>
            <p:nvSpPr>
              <p:cNvPr id="72"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73" name="Line 145"/>
              <p:cNvCxnSpPr/>
              <p:nvPr/>
            </p:nvCxnSpPr>
            <p:spPr bwMode="auto">
              <a:xfrm>
                <a:off x="47625" y="215900"/>
                <a:ext cx="160020" cy="0"/>
              </a:xfrm>
              <a:prstGeom prst="line">
                <a:avLst/>
              </a:prstGeom>
              <a:noFill/>
              <a:ln w="5080">
                <a:solidFill>
                  <a:srgbClr val="000000"/>
                </a:solidFill>
                <a:round/>
              </a:ln>
            </p:spPr>
          </p:cxnSp>
          <p:sp>
            <p:nvSpPr>
              <p:cNvPr id="74"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75" name="Line 147"/>
              <p:cNvCxnSpPr/>
              <p:nvPr/>
            </p:nvCxnSpPr>
            <p:spPr bwMode="auto">
              <a:xfrm>
                <a:off x="87630" y="207645"/>
                <a:ext cx="80010" cy="0"/>
              </a:xfrm>
              <a:prstGeom prst="line">
                <a:avLst/>
              </a:prstGeom>
              <a:noFill/>
              <a:ln w="5080">
                <a:solidFill>
                  <a:srgbClr val="000000"/>
                </a:solidFill>
                <a:round/>
              </a:ln>
            </p:spPr>
          </p:cxnSp>
          <p:cxnSp>
            <p:nvCxnSpPr>
              <p:cNvPr id="76" name="Line 148"/>
              <p:cNvCxnSpPr/>
              <p:nvPr/>
            </p:nvCxnSpPr>
            <p:spPr bwMode="auto">
              <a:xfrm>
                <a:off x="87630" y="200025"/>
                <a:ext cx="80010" cy="0"/>
              </a:xfrm>
              <a:prstGeom prst="line">
                <a:avLst/>
              </a:prstGeom>
              <a:noFill/>
              <a:ln w="5080">
                <a:solidFill>
                  <a:srgbClr val="000000"/>
                </a:solidFill>
                <a:round/>
              </a:ln>
            </p:spPr>
          </p:cxnSp>
          <p:cxnSp>
            <p:nvCxnSpPr>
              <p:cNvPr id="77" name="Line 149"/>
              <p:cNvCxnSpPr/>
              <p:nvPr/>
            </p:nvCxnSpPr>
            <p:spPr bwMode="auto">
              <a:xfrm>
                <a:off x="47625" y="191770"/>
                <a:ext cx="160020" cy="0"/>
              </a:xfrm>
              <a:prstGeom prst="line">
                <a:avLst/>
              </a:prstGeom>
              <a:noFill/>
              <a:ln w="5080">
                <a:solidFill>
                  <a:srgbClr val="000000"/>
                </a:solidFill>
                <a:round/>
              </a:ln>
            </p:spPr>
          </p:cxnSp>
          <p:sp>
            <p:nvSpPr>
              <p:cNvPr id="78"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79"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0"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1"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82"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83" name="Line 155"/>
              <p:cNvCxnSpPr/>
              <p:nvPr/>
            </p:nvCxnSpPr>
            <p:spPr bwMode="auto">
              <a:xfrm>
                <a:off x="15875" y="223520"/>
                <a:ext cx="224155" cy="0"/>
              </a:xfrm>
              <a:prstGeom prst="line">
                <a:avLst/>
              </a:prstGeom>
              <a:noFill/>
              <a:ln w="1905">
                <a:solidFill>
                  <a:srgbClr val="000000"/>
                </a:solidFill>
                <a:round/>
              </a:ln>
            </p:spPr>
          </p:cxnSp>
          <p:cxnSp>
            <p:nvCxnSpPr>
              <p:cNvPr id="84" name="Line 156"/>
              <p:cNvCxnSpPr/>
              <p:nvPr/>
            </p:nvCxnSpPr>
            <p:spPr bwMode="auto">
              <a:xfrm>
                <a:off x="15875" y="229870"/>
                <a:ext cx="224155" cy="0"/>
              </a:xfrm>
              <a:prstGeom prst="line">
                <a:avLst/>
              </a:prstGeom>
              <a:noFill/>
              <a:ln w="1905">
                <a:solidFill>
                  <a:srgbClr val="000000"/>
                </a:solidFill>
                <a:round/>
              </a:ln>
            </p:spPr>
          </p:cxnSp>
        </p:grpSp>
        <p:sp>
          <p:nvSpPr>
            <p:cNvPr id="15" name="computr3"/>
            <p:cNvSpPr>
              <a:spLocks noEditPoints="1" noChangeArrowheads="1"/>
            </p:cNvSpPr>
            <p:nvPr/>
          </p:nvSpPr>
          <p:spPr bwMode="auto">
            <a:xfrm>
              <a:off x="1254722" y="2479945"/>
              <a:ext cx="584210" cy="501809"/>
            </a:xfrm>
            <a:custGeom>
              <a:avLst/>
              <a:gdLst>
                <a:gd name="T0" fmla="*/ 0 w 21600"/>
                <a:gd name="T1" fmla="*/ 250868 h 21600"/>
                <a:gd name="T2" fmla="*/ 292100 w 21600"/>
                <a:gd name="T3" fmla="*/ 0 h 21600"/>
                <a:gd name="T4" fmla="*/ 292100 w 21600"/>
                <a:gd name="T5" fmla="*/ 501737 h 21600"/>
                <a:gd name="T6" fmla="*/ 490485 w 21600"/>
                <a:gd name="T7" fmla="*/ 250868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noFill/>
            <a:ln w="9525">
              <a:solidFill>
                <a:srgbClr val="000000"/>
              </a:solidFill>
              <a:miter lim="800000"/>
            </a:ln>
          </p:spPr>
          <p:txBody>
            <a:bodyPr rot="0" vert="horz" wrap="square" lIns="91440" tIns="45720" rIns="91440" bIns="45720" anchor="t" anchorCtr="0" upright="1">
              <a:noAutofit/>
            </a:bodyPr>
            <a:lstStyle/>
            <a:p>
              <a:endParaRPr lang="zh-CN" altLang="en-US"/>
            </a:p>
          </p:txBody>
        </p:sp>
        <p:grpSp>
          <p:nvGrpSpPr>
            <p:cNvPr id="16" name="组合 15"/>
            <p:cNvGrpSpPr/>
            <p:nvPr/>
          </p:nvGrpSpPr>
          <p:grpSpPr>
            <a:xfrm>
              <a:off x="2657447" y="2489545"/>
              <a:ext cx="255904" cy="255205"/>
              <a:chOff x="0" y="0"/>
              <a:chExt cx="255905" cy="255905"/>
            </a:xfrm>
          </p:grpSpPr>
          <p:sp>
            <p:nvSpPr>
              <p:cNvPr id="59"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60" name="Line 145"/>
              <p:cNvCxnSpPr/>
              <p:nvPr/>
            </p:nvCxnSpPr>
            <p:spPr bwMode="auto">
              <a:xfrm>
                <a:off x="47625" y="215900"/>
                <a:ext cx="160020" cy="0"/>
              </a:xfrm>
              <a:prstGeom prst="line">
                <a:avLst/>
              </a:prstGeom>
              <a:noFill/>
              <a:ln w="5080">
                <a:solidFill>
                  <a:srgbClr val="000000"/>
                </a:solidFill>
                <a:round/>
              </a:ln>
            </p:spPr>
          </p:cxnSp>
          <p:sp>
            <p:nvSpPr>
              <p:cNvPr id="61"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62" name="Line 147"/>
              <p:cNvCxnSpPr/>
              <p:nvPr/>
            </p:nvCxnSpPr>
            <p:spPr bwMode="auto">
              <a:xfrm>
                <a:off x="87630" y="207645"/>
                <a:ext cx="80010" cy="0"/>
              </a:xfrm>
              <a:prstGeom prst="line">
                <a:avLst/>
              </a:prstGeom>
              <a:noFill/>
              <a:ln w="5080">
                <a:solidFill>
                  <a:srgbClr val="000000"/>
                </a:solidFill>
                <a:round/>
              </a:ln>
            </p:spPr>
          </p:cxnSp>
          <p:cxnSp>
            <p:nvCxnSpPr>
              <p:cNvPr id="63" name="Line 148"/>
              <p:cNvCxnSpPr/>
              <p:nvPr/>
            </p:nvCxnSpPr>
            <p:spPr bwMode="auto">
              <a:xfrm>
                <a:off x="87630" y="200025"/>
                <a:ext cx="80010" cy="0"/>
              </a:xfrm>
              <a:prstGeom prst="line">
                <a:avLst/>
              </a:prstGeom>
              <a:noFill/>
              <a:ln w="5080">
                <a:solidFill>
                  <a:srgbClr val="000000"/>
                </a:solidFill>
                <a:round/>
              </a:ln>
            </p:spPr>
          </p:cxnSp>
          <p:cxnSp>
            <p:nvCxnSpPr>
              <p:cNvPr id="64" name="Line 149"/>
              <p:cNvCxnSpPr/>
              <p:nvPr/>
            </p:nvCxnSpPr>
            <p:spPr bwMode="auto">
              <a:xfrm>
                <a:off x="47625" y="191770"/>
                <a:ext cx="160020" cy="0"/>
              </a:xfrm>
              <a:prstGeom prst="line">
                <a:avLst/>
              </a:prstGeom>
              <a:noFill/>
              <a:ln w="5080">
                <a:solidFill>
                  <a:srgbClr val="000000"/>
                </a:solidFill>
                <a:round/>
              </a:ln>
            </p:spPr>
          </p:cxnSp>
          <p:sp>
            <p:nvSpPr>
              <p:cNvPr id="65"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66"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67"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68"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69"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70" name="Line 155"/>
              <p:cNvCxnSpPr/>
              <p:nvPr/>
            </p:nvCxnSpPr>
            <p:spPr bwMode="auto">
              <a:xfrm>
                <a:off x="15875" y="223520"/>
                <a:ext cx="224155" cy="0"/>
              </a:xfrm>
              <a:prstGeom prst="line">
                <a:avLst/>
              </a:prstGeom>
              <a:noFill/>
              <a:ln w="1905">
                <a:solidFill>
                  <a:srgbClr val="000000"/>
                </a:solidFill>
                <a:round/>
              </a:ln>
            </p:spPr>
          </p:cxnSp>
          <p:cxnSp>
            <p:nvCxnSpPr>
              <p:cNvPr id="71" name="Line 156"/>
              <p:cNvCxnSpPr/>
              <p:nvPr/>
            </p:nvCxnSpPr>
            <p:spPr bwMode="auto">
              <a:xfrm>
                <a:off x="15875" y="229870"/>
                <a:ext cx="224155" cy="0"/>
              </a:xfrm>
              <a:prstGeom prst="line">
                <a:avLst/>
              </a:prstGeom>
              <a:noFill/>
              <a:ln w="1905">
                <a:solidFill>
                  <a:srgbClr val="000000"/>
                </a:solidFill>
                <a:round/>
              </a:ln>
            </p:spPr>
          </p:cxnSp>
        </p:grpSp>
        <p:grpSp>
          <p:nvGrpSpPr>
            <p:cNvPr id="17" name="组合 16"/>
            <p:cNvGrpSpPr/>
            <p:nvPr/>
          </p:nvGrpSpPr>
          <p:grpSpPr>
            <a:xfrm>
              <a:off x="3912569" y="2550546"/>
              <a:ext cx="255904" cy="255305"/>
              <a:chOff x="0" y="0"/>
              <a:chExt cx="255905" cy="255905"/>
            </a:xfrm>
          </p:grpSpPr>
          <p:sp>
            <p:nvSpPr>
              <p:cNvPr id="46"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47" name="Line 145"/>
              <p:cNvCxnSpPr/>
              <p:nvPr/>
            </p:nvCxnSpPr>
            <p:spPr bwMode="auto">
              <a:xfrm>
                <a:off x="47625" y="215900"/>
                <a:ext cx="160020" cy="0"/>
              </a:xfrm>
              <a:prstGeom prst="line">
                <a:avLst/>
              </a:prstGeom>
              <a:noFill/>
              <a:ln w="5080">
                <a:solidFill>
                  <a:srgbClr val="000000"/>
                </a:solidFill>
                <a:round/>
              </a:ln>
            </p:spPr>
          </p:cxnSp>
          <p:sp>
            <p:nvSpPr>
              <p:cNvPr id="48"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49" name="Line 147"/>
              <p:cNvCxnSpPr/>
              <p:nvPr/>
            </p:nvCxnSpPr>
            <p:spPr bwMode="auto">
              <a:xfrm>
                <a:off x="87630" y="207645"/>
                <a:ext cx="80010" cy="0"/>
              </a:xfrm>
              <a:prstGeom prst="line">
                <a:avLst/>
              </a:prstGeom>
              <a:noFill/>
              <a:ln w="5080">
                <a:solidFill>
                  <a:srgbClr val="000000"/>
                </a:solidFill>
                <a:round/>
              </a:ln>
            </p:spPr>
          </p:cxnSp>
          <p:cxnSp>
            <p:nvCxnSpPr>
              <p:cNvPr id="50" name="Line 148"/>
              <p:cNvCxnSpPr/>
              <p:nvPr/>
            </p:nvCxnSpPr>
            <p:spPr bwMode="auto">
              <a:xfrm>
                <a:off x="87630" y="200025"/>
                <a:ext cx="80010" cy="0"/>
              </a:xfrm>
              <a:prstGeom prst="line">
                <a:avLst/>
              </a:prstGeom>
              <a:noFill/>
              <a:ln w="5080">
                <a:solidFill>
                  <a:srgbClr val="000000"/>
                </a:solidFill>
                <a:round/>
              </a:ln>
            </p:spPr>
          </p:cxnSp>
          <p:cxnSp>
            <p:nvCxnSpPr>
              <p:cNvPr id="51" name="Line 149"/>
              <p:cNvCxnSpPr/>
              <p:nvPr/>
            </p:nvCxnSpPr>
            <p:spPr bwMode="auto">
              <a:xfrm>
                <a:off x="47625" y="191770"/>
                <a:ext cx="160020" cy="0"/>
              </a:xfrm>
              <a:prstGeom prst="line">
                <a:avLst/>
              </a:prstGeom>
              <a:noFill/>
              <a:ln w="5080">
                <a:solidFill>
                  <a:srgbClr val="000000"/>
                </a:solidFill>
                <a:round/>
              </a:ln>
            </p:spPr>
          </p:cxnSp>
          <p:sp>
            <p:nvSpPr>
              <p:cNvPr id="52"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53"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54"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55"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56"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57" name="Line 155"/>
              <p:cNvCxnSpPr/>
              <p:nvPr/>
            </p:nvCxnSpPr>
            <p:spPr bwMode="auto">
              <a:xfrm>
                <a:off x="15875" y="223520"/>
                <a:ext cx="224155" cy="0"/>
              </a:xfrm>
              <a:prstGeom prst="line">
                <a:avLst/>
              </a:prstGeom>
              <a:noFill/>
              <a:ln w="1905">
                <a:solidFill>
                  <a:srgbClr val="000000"/>
                </a:solidFill>
                <a:round/>
              </a:ln>
            </p:spPr>
          </p:cxnSp>
          <p:cxnSp>
            <p:nvCxnSpPr>
              <p:cNvPr id="58" name="Line 156"/>
              <p:cNvCxnSpPr/>
              <p:nvPr/>
            </p:nvCxnSpPr>
            <p:spPr bwMode="auto">
              <a:xfrm>
                <a:off x="15875" y="229870"/>
                <a:ext cx="224155" cy="0"/>
              </a:xfrm>
              <a:prstGeom prst="line">
                <a:avLst/>
              </a:prstGeom>
              <a:noFill/>
              <a:ln w="1905">
                <a:solidFill>
                  <a:srgbClr val="000000"/>
                </a:solidFill>
                <a:round/>
              </a:ln>
            </p:spPr>
          </p:cxnSp>
        </p:grpSp>
        <p:grpSp>
          <p:nvGrpSpPr>
            <p:cNvPr id="18" name="组合 17"/>
            <p:cNvGrpSpPr/>
            <p:nvPr/>
          </p:nvGrpSpPr>
          <p:grpSpPr>
            <a:xfrm>
              <a:off x="4470078" y="2538446"/>
              <a:ext cx="255904" cy="255305"/>
              <a:chOff x="0" y="0"/>
              <a:chExt cx="255905" cy="255905"/>
            </a:xfrm>
          </p:grpSpPr>
          <p:sp>
            <p:nvSpPr>
              <p:cNvPr id="33"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34" name="Line 145"/>
              <p:cNvCxnSpPr/>
              <p:nvPr/>
            </p:nvCxnSpPr>
            <p:spPr bwMode="auto">
              <a:xfrm>
                <a:off x="47625" y="215900"/>
                <a:ext cx="160020" cy="0"/>
              </a:xfrm>
              <a:prstGeom prst="line">
                <a:avLst/>
              </a:prstGeom>
              <a:noFill/>
              <a:ln w="5080">
                <a:solidFill>
                  <a:srgbClr val="000000"/>
                </a:solidFill>
                <a:round/>
              </a:ln>
            </p:spPr>
          </p:cxnSp>
          <p:sp>
            <p:nvSpPr>
              <p:cNvPr id="35"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36" name="Line 147"/>
              <p:cNvCxnSpPr/>
              <p:nvPr/>
            </p:nvCxnSpPr>
            <p:spPr bwMode="auto">
              <a:xfrm>
                <a:off x="87630" y="207645"/>
                <a:ext cx="80010" cy="0"/>
              </a:xfrm>
              <a:prstGeom prst="line">
                <a:avLst/>
              </a:prstGeom>
              <a:noFill/>
              <a:ln w="5080">
                <a:solidFill>
                  <a:srgbClr val="000000"/>
                </a:solidFill>
                <a:round/>
              </a:ln>
            </p:spPr>
          </p:cxnSp>
          <p:cxnSp>
            <p:nvCxnSpPr>
              <p:cNvPr id="37" name="Line 148"/>
              <p:cNvCxnSpPr/>
              <p:nvPr/>
            </p:nvCxnSpPr>
            <p:spPr bwMode="auto">
              <a:xfrm>
                <a:off x="87630" y="200025"/>
                <a:ext cx="80010" cy="0"/>
              </a:xfrm>
              <a:prstGeom prst="line">
                <a:avLst/>
              </a:prstGeom>
              <a:noFill/>
              <a:ln w="5080">
                <a:solidFill>
                  <a:srgbClr val="000000"/>
                </a:solidFill>
                <a:round/>
              </a:ln>
            </p:spPr>
          </p:cxnSp>
          <p:cxnSp>
            <p:nvCxnSpPr>
              <p:cNvPr id="38" name="Line 149"/>
              <p:cNvCxnSpPr/>
              <p:nvPr/>
            </p:nvCxnSpPr>
            <p:spPr bwMode="auto">
              <a:xfrm>
                <a:off x="47625" y="191770"/>
                <a:ext cx="160020" cy="0"/>
              </a:xfrm>
              <a:prstGeom prst="line">
                <a:avLst/>
              </a:prstGeom>
              <a:noFill/>
              <a:ln w="5080">
                <a:solidFill>
                  <a:srgbClr val="000000"/>
                </a:solidFill>
                <a:round/>
              </a:ln>
            </p:spPr>
          </p:cxnSp>
          <p:sp>
            <p:nvSpPr>
              <p:cNvPr id="39"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40"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41"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42"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43"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44" name="Line 155"/>
              <p:cNvCxnSpPr/>
              <p:nvPr/>
            </p:nvCxnSpPr>
            <p:spPr bwMode="auto">
              <a:xfrm>
                <a:off x="15875" y="223520"/>
                <a:ext cx="224155" cy="0"/>
              </a:xfrm>
              <a:prstGeom prst="line">
                <a:avLst/>
              </a:prstGeom>
              <a:noFill/>
              <a:ln w="1905">
                <a:solidFill>
                  <a:srgbClr val="000000"/>
                </a:solidFill>
                <a:round/>
              </a:ln>
            </p:spPr>
          </p:cxnSp>
          <p:cxnSp>
            <p:nvCxnSpPr>
              <p:cNvPr id="45" name="Line 156"/>
              <p:cNvCxnSpPr/>
              <p:nvPr/>
            </p:nvCxnSpPr>
            <p:spPr bwMode="auto">
              <a:xfrm>
                <a:off x="15875" y="229870"/>
                <a:ext cx="224155" cy="0"/>
              </a:xfrm>
              <a:prstGeom prst="line">
                <a:avLst/>
              </a:prstGeom>
              <a:noFill/>
              <a:ln w="1905">
                <a:solidFill>
                  <a:srgbClr val="000000"/>
                </a:solidFill>
                <a:round/>
              </a:ln>
            </p:spPr>
          </p:cxnSp>
        </p:grpSp>
        <p:sp>
          <p:nvSpPr>
            <p:cNvPr id="19" name="Rectangle 442"/>
            <p:cNvSpPr>
              <a:spLocks noChangeArrowheads="1"/>
            </p:cNvSpPr>
            <p:nvPr/>
          </p:nvSpPr>
          <p:spPr bwMode="auto">
            <a:xfrm>
              <a:off x="1234422" y="3078756"/>
              <a:ext cx="663612" cy="221004"/>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堡垒主机</a:t>
              </a:r>
              <a:endParaRPr lang="zh-CN" sz="1050" kern="100">
                <a:effectLst/>
                <a:latin typeface="Times New Roman"/>
                <a:ea typeface="宋体"/>
                <a:cs typeface="宋体"/>
              </a:endParaRPr>
            </a:p>
          </p:txBody>
        </p:sp>
        <p:cxnSp>
          <p:nvCxnSpPr>
            <p:cNvPr id="20" name="直接连接符 19"/>
            <p:cNvCxnSpPr>
              <a:cxnSpLocks noChangeShapeType="1"/>
            </p:cNvCxnSpPr>
            <p:nvPr/>
          </p:nvCxnSpPr>
          <p:spPr bwMode="auto">
            <a:xfrm>
              <a:off x="3324258" y="1861634"/>
              <a:ext cx="1249322" cy="0"/>
            </a:xfrm>
            <a:prstGeom prst="line">
              <a:avLst/>
            </a:prstGeom>
            <a:noFill/>
            <a:ln w="9525">
              <a:solidFill>
                <a:srgbClr val="000000"/>
              </a:solidFill>
              <a:round/>
            </a:ln>
          </p:spPr>
        </p:cxnSp>
        <p:cxnSp>
          <p:nvCxnSpPr>
            <p:cNvPr id="21" name="直接连接符 20"/>
            <p:cNvCxnSpPr>
              <a:cxnSpLocks noChangeShapeType="1"/>
            </p:cNvCxnSpPr>
            <p:nvPr/>
          </p:nvCxnSpPr>
          <p:spPr bwMode="auto">
            <a:xfrm>
              <a:off x="4573580" y="1861634"/>
              <a:ext cx="0" cy="683512"/>
            </a:xfrm>
            <a:prstGeom prst="line">
              <a:avLst/>
            </a:prstGeom>
            <a:noFill/>
            <a:ln w="9525">
              <a:solidFill>
                <a:srgbClr val="000000"/>
              </a:solidFill>
              <a:round/>
            </a:ln>
          </p:spPr>
        </p:cxnSp>
        <p:cxnSp>
          <p:nvCxnSpPr>
            <p:cNvPr id="22" name="直接连接符 21"/>
            <p:cNvCxnSpPr>
              <a:cxnSpLocks noChangeShapeType="1"/>
            </p:cNvCxnSpPr>
            <p:nvPr/>
          </p:nvCxnSpPr>
          <p:spPr bwMode="auto">
            <a:xfrm>
              <a:off x="2817749" y="1152521"/>
              <a:ext cx="0" cy="439208"/>
            </a:xfrm>
            <a:prstGeom prst="line">
              <a:avLst/>
            </a:prstGeom>
            <a:noFill/>
            <a:ln w="9525">
              <a:solidFill>
                <a:srgbClr val="000000"/>
              </a:solidFill>
              <a:round/>
            </a:ln>
          </p:spPr>
        </p:cxnSp>
        <p:cxnSp>
          <p:nvCxnSpPr>
            <p:cNvPr id="23" name="直接连接符 22"/>
            <p:cNvCxnSpPr>
              <a:cxnSpLocks noChangeShapeType="1"/>
            </p:cNvCxnSpPr>
            <p:nvPr/>
          </p:nvCxnSpPr>
          <p:spPr bwMode="auto">
            <a:xfrm>
              <a:off x="828615" y="1877434"/>
              <a:ext cx="0" cy="727113"/>
            </a:xfrm>
            <a:prstGeom prst="line">
              <a:avLst/>
            </a:prstGeom>
            <a:noFill/>
            <a:ln w="9525">
              <a:solidFill>
                <a:srgbClr val="000000"/>
              </a:solidFill>
              <a:round/>
            </a:ln>
          </p:spPr>
        </p:cxnSp>
        <p:sp>
          <p:nvSpPr>
            <p:cNvPr id="24" name="Rectangle 442"/>
            <p:cNvSpPr>
              <a:spLocks noChangeArrowheads="1"/>
            </p:cNvSpPr>
            <p:nvPr/>
          </p:nvSpPr>
          <p:spPr bwMode="auto">
            <a:xfrm>
              <a:off x="2284040" y="1196122"/>
              <a:ext cx="1077619" cy="240004"/>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双重宿 主主机</a:t>
              </a:r>
              <a:endParaRPr lang="zh-CN" sz="1050" kern="100">
                <a:effectLst/>
                <a:latin typeface="Times New Roman"/>
                <a:ea typeface="宋体"/>
                <a:cs typeface="宋体"/>
              </a:endParaRPr>
            </a:p>
          </p:txBody>
        </p:sp>
        <p:sp>
          <p:nvSpPr>
            <p:cNvPr id="25" name="Rectangle 442"/>
            <p:cNvSpPr>
              <a:spLocks noChangeArrowheads="1"/>
            </p:cNvSpPr>
            <p:nvPr/>
          </p:nvSpPr>
          <p:spPr bwMode="auto">
            <a:xfrm>
              <a:off x="1313723" y="831215"/>
              <a:ext cx="497909" cy="240104"/>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防火墙</a:t>
              </a:r>
              <a:endParaRPr lang="zh-CN" sz="1050" kern="100">
                <a:effectLst/>
                <a:latin typeface="Times New Roman"/>
                <a:ea typeface="宋体"/>
                <a:cs typeface="宋体"/>
              </a:endParaRPr>
            </a:p>
          </p:txBody>
        </p:sp>
        <p:cxnSp>
          <p:nvCxnSpPr>
            <p:cNvPr id="26" name="直接连接符 25"/>
            <p:cNvCxnSpPr>
              <a:cxnSpLocks noChangeShapeType="1"/>
            </p:cNvCxnSpPr>
            <p:nvPr/>
          </p:nvCxnSpPr>
          <p:spPr bwMode="auto">
            <a:xfrm>
              <a:off x="1128020" y="1461527"/>
              <a:ext cx="2364541" cy="0"/>
            </a:xfrm>
            <a:prstGeom prst="line">
              <a:avLst/>
            </a:prstGeom>
            <a:noFill/>
            <a:ln w="9525">
              <a:solidFill>
                <a:srgbClr val="000000"/>
              </a:solidFill>
              <a:prstDash val="dash"/>
              <a:round/>
            </a:ln>
          </p:spPr>
        </p:cxnSp>
        <p:cxnSp>
          <p:nvCxnSpPr>
            <p:cNvPr id="27" name="直接连接符 26"/>
            <p:cNvCxnSpPr>
              <a:cxnSpLocks noChangeShapeType="1"/>
            </p:cNvCxnSpPr>
            <p:nvPr/>
          </p:nvCxnSpPr>
          <p:spPr bwMode="auto">
            <a:xfrm flipV="1">
              <a:off x="3513462" y="604311"/>
              <a:ext cx="0" cy="857216"/>
            </a:xfrm>
            <a:prstGeom prst="line">
              <a:avLst/>
            </a:prstGeom>
            <a:noFill/>
            <a:ln w="9525">
              <a:solidFill>
                <a:srgbClr val="000000"/>
              </a:solidFill>
              <a:prstDash val="dash"/>
              <a:round/>
            </a:ln>
          </p:spPr>
        </p:cxnSp>
        <p:cxnSp>
          <p:nvCxnSpPr>
            <p:cNvPr id="28" name="直接连接符 27"/>
            <p:cNvCxnSpPr>
              <a:cxnSpLocks noChangeShapeType="1"/>
            </p:cNvCxnSpPr>
            <p:nvPr/>
          </p:nvCxnSpPr>
          <p:spPr bwMode="auto">
            <a:xfrm flipH="1">
              <a:off x="1099519" y="620111"/>
              <a:ext cx="2400342" cy="0"/>
            </a:xfrm>
            <a:prstGeom prst="line">
              <a:avLst/>
            </a:prstGeom>
            <a:noFill/>
            <a:ln w="9525">
              <a:solidFill>
                <a:srgbClr val="000000"/>
              </a:solidFill>
              <a:prstDash val="dash"/>
              <a:round/>
            </a:ln>
          </p:spPr>
        </p:cxnSp>
        <p:cxnSp>
          <p:nvCxnSpPr>
            <p:cNvPr id="29" name="直接连接符 28"/>
            <p:cNvCxnSpPr>
              <a:cxnSpLocks noChangeShapeType="1"/>
            </p:cNvCxnSpPr>
            <p:nvPr/>
          </p:nvCxnSpPr>
          <p:spPr bwMode="auto">
            <a:xfrm>
              <a:off x="1122720" y="620111"/>
              <a:ext cx="0" cy="841415"/>
            </a:xfrm>
            <a:prstGeom prst="line">
              <a:avLst/>
            </a:prstGeom>
            <a:noFill/>
            <a:ln w="9525">
              <a:solidFill>
                <a:srgbClr val="000000"/>
              </a:solidFill>
              <a:prstDash val="dash"/>
              <a:round/>
            </a:ln>
          </p:spPr>
        </p:cxnSp>
        <p:cxnSp>
          <p:nvCxnSpPr>
            <p:cNvPr id="30" name="直接连接符 29"/>
            <p:cNvCxnSpPr>
              <a:cxnSpLocks noChangeShapeType="1"/>
            </p:cNvCxnSpPr>
            <p:nvPr/>
          </p:nvCxnSpPr>
          <p:spPr bwMode="auto">
            <a:xfrm>
              <a:off x="2802549" y="2023537"/>
              <a:ext cx="0" cy="456408"/>
            </a:xfrm>
            <a:prstGeom prst="line">
              <a:avLst/>
            </a:prstGeom>
            <a:noFill/>
            <a:ln w="9525">
              <a:solidFill>
                <a:srgbClr val="000000"/>
              </a:solidFill>
              <a:round/>
            </a:ln>
          </p:spPr>
        </p:cxnSp>
        <p:cxnSp>
          <p:nvCxnSpPr>
            <p:cNvPr id="31" name="直接连接符 30"/>
            <p:cNvCxnSpPr>
              <a:cxnSpLocks noChangeShapeType="1"/>
            </p:cNvCxnSpPr>
            <p:nvPr/>
          </p:nvCxnSpPr>
          <p:spPr bwMode="auto">
            <a:xfrm>
              <a:off x="4031271" y="1861634"/>
              <a:ext cx="0" cy="651912"/>
            </a:xfrm>
            <a:prstGeom prst="line">
              <a:avLst/>
            </a:prstGeom>
            <a:noFill/>
            <a:ln w="9525">
              <a:solidFill>
                <a:srgbClr val="000000"/>
              </a:solidFill>
              <a:round/>
            </a:ln>
          </p:spPr>
        </p:cxnSp>
        <p:cxnSp>
          <p:nvCxnSpPr>
            <p:cNvPr id="32" name="直接连接符 31"/>
            <p:cNvCxnSpPr>
              <a:cxnSpLocks noChangeShapeType="1"/>
            </p:cNvCxnSpPr>
            <p:nvPr/>
          </p:nvCxnSpPr>
          <p:spPr bwMode="auto">
            <a:xfrm>
              <a:off x="1546527" y="1877434"/>
              <a:ext cx="0" cy="642712"/>
            </a:xfrm>
            <a:prstGeom prst="line">
              <a:avLst/>
            </a:prstGeom>
            <a:noFill/>
            <a:ln w="9525">
              <a:solidFill>
                <a:srgbClr val="000000"/>
              </a:solidFill>
              <a:round/>
            </a:ln>
          </p:spPr>
        </p:cxnSp>
      </p:grpSp>
      <p:sp>
        <p:nvSpPr>
          <p:cNvPr id="3" name="矩形 2"/>
          <p:cNvSpPr/>
          <p:nvPr/>
        </p:nvSpPr>
        <p:spPr>
          <a:xfrm>
            <a:off x="3815151" y="6348278"/>
            <a:ext cx="3877985" cy="461665"/>
          </a:xfrm>
          <a:prstGeom prst="rect">
            <a:avLst/>
          </a:prstGeom>
        </p:spPr>
        <p:txBody>
          <a:bodyPr wrap="none">
            <a:spAutoFit/>
          </a:bodyPr>
          <a:lstStyle/>
          <a:p>
            <a:r>
              <a:rPr lang="zh-CN" altLang="zh-CN" sz="2400" b="1" dirty="0">
                <a:latin typeface="+mn-ea"/>
                <a:ea typeface="+mn-ea"/>
              </a:rPr>
              <a:t>图4.15  双宿主主机防火墙</a:t>
            </a:r>
          </a:p>
        </p:txBody>
      </p:sp>
    </p:spTree>
    <p:extLst>
      <p:ext uri="{BB962C8B-B14F-4D97-AF65-F5344CB8AC3E}">
        <p14:creationId xmlns:p14="http://schemas.microsoft.com/office/powerpoint/2010/main" val="29648024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latin typeface="+mn-ea"/>
                <a:ea typeface="+mn-ea"/>
              </a:rPr>
              <a:t>4</a:t>
            </a:r>
            <a:r>
              <a:rPr lang="zh-CN" altLang="zh-CN" sz="2400" b="1" dirty="0">
                <a:latin typeface="+mn-ea"/>
                <a:ea typeface="+mn-ea"/>
              </a:rPr>
              <a:t>．屏蔽主机</a:t>
            </a:r>
            <a:r>
              <a:rPr lang="zh-CN" altLang="zh-CN" sz="2400" b="1" dirty="0" smtClean="0">
                <a:latin typeface="+mn-ea"/>
                <a:ea typeface="+mn-ea"/>
              </a:rPr>
              <a:t>防火墙</a:t>
            </a:r>
            <a:endParaRPr lang="zh-CN" altLang="zh-CN" sz="2400" b="1" dirty="0">
              <a:latin typeface="+mn-ea"/>
              <a:ea typeface="+mn-ea"/>
            </a:endParaRPr>
          </a:p>
        </p:txBody>
      </p:sp>
      <p:grpSp>
        <p:nvGrpSpPr>
          <p:cNvPr id="5" name="画布 2958"/>
          <p:cNvGrpSpPr/>
          <p:nvPr/>
        </p:nvGrpSpPr>
        <p:grpSpPr>
          <a:xfrm>
            <a:off x="853382" y="1974696"/>
            <a:ext cx="9388620" cy="11832268"/>
            <a:chOff x="133601" y="0"/>
            <a:chExt cx="5933824" cy="9954895"/>
          </a:xfrm>
        </p:grpSpPr>
        <p:sp>
          <p:nvSpPr>
            <p:cNvPr id="6" name="矩形 5"/>
            <p:cNvSpPr/>
            <p:nvPr/>
          </p:nvSpPr>
          <p:spPr>
            <a:xfrm>
              <a:off x="1143000" y="6859270"/>
              <a:ext cx="4924425" cy="3095625"/>
            </a:xfrm>
            <a:prstGeom prst="rect">
              <a:avLst/>
            </a:prstGeom>
            <a:noFill/>
          </p:spPr>
        </p:sp>
        <p:sp>
          <p:nvSpPr>
            <p:cNvPr id="7" name="Rectangle 445"/>
            <p:cNvSpPr>
              <a:spLocks noChangeArrowheads="1"/>
            </p:cNvSpPr>
            <p:nvPr/>
          </p:nvSpPr>
          <p:spPr bwMode="auto">
            <a:xfrm>
              <a:off x="2159511" y="2055417"/>
              <a:ext cx="765204" cy="396203"/>
            </a:xfrm>
            <a:prstGeom prst="rect">
              <a:avLst/>
            </a:prstGeom>
            <a:noFill/>
            <a:ln>
              <a:noFill/>
            </a:ln>
          </p:spPr>
          <p:txBody>
            <a:bodyPr rot="0" vert="horz" wrap="none" lIns="0" tIns="0" rIns="0" bIns="0" anchor="t" anchorCtr="0" upright="1">
              <a:spAutoFit/>
            </a:bodyPr>
            <a:lstStyle/>
            <a:p>
              <a:pPr algn="just">
                <a:spcAft>
                  <a:spcPts val="0"/>
                </a:spcAft>
              </a:pPr>
              <a:r>
                <a:rPr lang="zh-CN" sz="1500" b="1" kern="0">
                  <a:solidFill>
                    <a:srgbClr val="000000"/>
                  </a:solidFill>
                  <a:effectLst/>
                  <a:latin typeface="Times New Roman"/>
                  <a:ea typeface="宋体"/>
                  <a:cs typeface="宋体"/>
                </a:rPr>
                <a:t>内部网络</a:t>
              </a:r>
              <a:endParaRPr lang="zh-CN" sz="1050" kern="100">
                <a:effectLst/>
                <a:latin typeface="Times New Roman"/>
                <a:ea typeface="宋体"/>
                <a:cs typeface="宋体"/>
              </a:endParaRPr>
            </a:p>
          </p:txBody>
        </p:sp>
        <p:sp>
          <p:nvSpPr>
            <p:cNvPr id="8" name="Freeform 446"/>
            <p:cNvSpPr/>
            <p:nvPr/>
          </p:nvSpPr>
          <p:spPr bwMode="auto">
            <a:xfrm>
              <a:off x="675003" y="0"/>
              <a:ext cx="1271906" cy="513004"/>
            </a:xfrm>
            <a:custGeom>
              <a:avLst/>
              <a:gdLst>
                <a:gd name="T0" fmla="*/ 187001 w 2571"/>
                <a:gd name="T1" fmla="*/ 365143 h 1037"/>
                <a:gd name="T2" fmla="*/ 593655 w 2571"/>
                <a:gd name="T3" fmla="*/ 452718 h 1037"/>
                <a:gd name="T4" fmla="*/ 635705 w 2571"/>
                <a:gd name="T5" fmla="*/ 431937 h 1037"/>
                <a:gd name="T6" fmla="*/ 1056210 w 2571"/>
                <a:gd name="T7" fmla="*/ 396808 h 1037"/>
                <a:gd name="T8" fmla="*/ 1084904 w 2571"/>
                <a:gd name="T9" fmla="*/ 365143 h 1037"/>
                <a:gd name="T10" fmla="*/ 1266958 w 2571"/>
                <a:gd name="T11" fmla="*/ 284495 h 1037"/>
                <a:gd name="T12" fmla="*/ 1271905 w 2571"/>
                <a:gd name="T13" fmla="*/ 256787 h 1037"/>
                <a:gd name="T14" fmla="*/ 1122007 w 2571"/>
                <a:gd name="T15" fmla="*/ 144474 h 1037"/>
                <a:gd name="T16" fmla="*/ 1084904 w 2571"/>
                <a:gd name="T17" fmla="*/ 147937 h 1037"/>
                <a:gd name="T18" fmla="*/ 678250 w 2571"/>
                <a:gd name="T19" fmla="*/ 60362 h 1037"/>
                <a:gd name="T20" fmla="*/ 635705 w 2571"/>
                <a:gd name="T21" fmla="*/ 81143 h 1037"/>
                <a:gd name="T22" fmla="*/ 215200 w 2571"/>
                <a:gd name="T23" fmla="*/ 116272 h 1037"/>
                <a:gd name="T24" fmla="*/ 187001 w 2571"/>
                <a:gd name="T25" fmla="*/ 147937 h 1037"/>
                <a:gd name="T26" fmla="*/ 4947 w 2571"/>
                <a:gd name="T27" fmla="*/ 228585 h 1037"/>
                <a:gd name="T28" fmla="*/ 0 w 2571"/>
                <a:gd name="T29" fmla="*/ 256787 h 1037"/>
                <a:gd name="T30" fmla="*/ 149898 w 2571"/>
                <a:gd name="T31" fmla="*/ 368606 h 1037"/>
                <a:gd name="T32" fmla="*/ 187001 w 2571"/>
                <a:gd name="T33" fmla="*/ 365143 h 10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71"/>
                <a:gd name="T52" fmla="*/ 0 h 1037"/>
                <a:gd name="T53" fmla="*/ 2571 w 2571"/>
                <a:gd name="T54" fmla="*/ 1037 h 10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a:solidFill>
                <a:srgbClr val="000000"/>
              </a:solidFill>
              <a:miter lim="800000"/>
            </a:ln>
          </p:spPr>
          <p:txBody>
            <a:bodyPr rot="0" vert="horz" wrap="square" lIns="91440" tIns="45720" rIns="91440" bIns="45720" anchor="t" anchorCtr="0" upright="1">
              <a:noAutofit/>
            </a:bodyPr>
            <a:lstStyle/>
            <a:p>
              <a:pPr algn="ctr">
                <a:spcBef>
                  <a:spcPts val="600"/>
                </a:spcBef>
                <a:spcAft>
                  <a:spcPts val="0"/>
                </a:spcAft>
              </a:pPr>
              <a:r>
                <a:rPr lang="en-US" sz="1200" kern="100">
                  <a:effectLst/>
                  <a:latin typeface="Times New Roman"/>
                  <a:ea typeface="宋体"/>
                  <a:cs typeface="宋体"/>
                </a:rPr>
                <a:t>Internet</a:t>
              </a:r>
              <a:endParaRPr lang="zh-CN" sz="1050" kern="100">
                <a:effectLst/>
                <a:latin typeface="Times New Roman"/>
                <a:ea typeface="宋体"/>
                <a:cs typeface="宋体"/>
              </a:endParaRPr>
            </a:p>
          </p:txBody>
        </p:sp>
        <p:grpSp>
          <p:nvGrpSpPr>
            <p:cNvPr id="9" name="组合 8"/>
            <p:cNvGrpSpPr/>
            <p:nvPr/>
          </p:nvGrpSpPr>
          <p:grpSpPr>
            <a:xfrm>
              <a:off x="585403" y="862306"/>
              <a:ext cx="891305" cy="332786"/>
              <a:chOff x="21098" y="8610"/>
              <a:chExt cx="11969" cy="3988"/>
            </a:xfrm>
          </p:grpSpPr>
          <p:sp>
            <p:nvSpPr>
              <p:cNvPr id="118" name="Rectangle 429"/>
              <p:cNvSpPr>
                <a:spLocks noChangeArrowheads="1"/>
              </p:cNvSpPr>
              <p:nvPr/>
            </p:nvSpPr>
            <p:spPr bwMode="auto">
              <a:xfrm>
                <a:off x="21098" y="8610"/>
                <a:ext cx="7480" cy="3988"/>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19" name="Rectangle 430"/>
              <p:cNvSpPr>
                <a:spLocks noChangeArrowheads="1"/>
              </p:cNvSpPr>
              <p:nvPr/>
            </p:nvSpPr>
            <p:spPr bwMode="auto">
              <a:xfrm>
                <a:off x="21098" y="8610"/>
                <a:ext cx="7480" cy="3988"/>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120" name="Rectangle 431"/>
              <p:cNvSpPr>
                <a:spLocks noChangeArrowheads="1"/>
              </p:cNvSpPr>
              <p:nvPr/>
            </p:nvSpPr>
            <p:spPr bwMode="auto">
              <a:xfrm>
                <a:off x="28578" y="8610"/>
                <a:ext cx="4489" cy="3988"/>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21" name="Rectangle 432"/>
              <p:cNvSpPr>
                <a:spLocks noChangeArrowheads="1"/>
              </p:cNvSpPr>
              <p:nvPr/>
            </p:nvSpPr>
            <p:spPr bwMode="auto">
              <a:xfrm>
                <a:off x="28578" y="8610"/>
                <a:ext cx="4489" cy="3988"/>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122" name="Freeform 433"/>
              <p:cNvSpPr>
                <a:spLocks noEditPoints="1"/>
              </p:cNvSpPr>
              <p:nvPr/>
            </p:nvSpPr>
            <p:spPr bwMode="auto">
              <a:xfrm>
                <a:off x="21098" y="9271"/>
                <a:ext cx="11969" cy="2660"/>
              </a:xfrm>
              <a:custGeom>
                <a:avLst/>
                <a:gdLst>
                  <a:gd name="T0" fmla="*/ 0 w 1885"/>
                  <a:gd name="T1" fmla="*/ 266065 h 419"/>
                  <a:gd name="T2" fmla="*/ 710565 w 1885"/>
                  <a:gd name="T3" fmla="*/ 266065 h 419"/>
                  <a:gd name="T4" fmla="*/ 710565 w 1885"/>
                  <a:gd name="T5" fmla="*/ 0 h 419"/>
                  <a:gd name="T6" fmla="*/ 0 w 1885"/>
                  <a:gd name="T7" fmla="*/ 0 h 419"/>
                  <a:gd name="T8" fmla="*/ 0 w 1885"/>
                  <a:gd name="T9" fmla="*/ 266065 h 419"/>
                  <a:gd name="T10" fmla="*/ 790575 w 1885"/>
                  <a:gd name="T11" fmla="*/ 266065 h 419"/>
                  <a:gd name="T12" fmla="*/ 1196975 w 1885"/>
                  <a:gd name="T13" fmla="*/ 266065 h 419"/>
                  <a:gd name="T14" fmla="*/ 1196975 w 1885"/>
                  <a:gd name="T15" fmla="*/ 0 h 419"/>
                  <a:gd name="T16" fmla="*/ 790575 w 1885"/>
                  <a:gd name="T17" fmla="*/ 0 h 419"/>
                  <a:gd name="T18" fmla="*/ 790575 w 1885"/>
                  <a:gd name="T19" fmla="*/ 266065 h 4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5" h="419">
                    <a:moveTo>
                      <a:pt x="0" y="419"/>
                    </a:moveTo>
                    <a:lnTo>
                      <a:pt x="1119" y="419"/>
                    </a:lnTo>
                    <a:lnTo>
                      <a:pt x="1119" y="0"/>
                    </a:lnTo>
                    <a:lnTo>
                      <a:pt x="0" y="0"/>
                    </a:lnTo>
                    <a:lnTo>
                      <a:pt x="0" y="419"/>
                    </a:lnTo>
                    <a:close/>
                    <a:moveTo>
                      <a:pt x="1245" y="419"/>
                    </a:moveTo>
                    <a:lnTo>
                      <a:pt x="1885" y="419"/>
                    </a:lnTo>
                    <a:lnTo>
                      <a:pt x="1885" y="0"/>
                    </a:lnTo>
                    <a:lnTo>
                      <a:pt x="1245" y="0"/>
                    </a:lnTo>
                    <a:lnTo>
                      <a:pt x="1245" y="419"/>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23" name="Rectangle 434"/>
              <p:cNvSpPr>
                <a:spLocks noChangeArrowheads="1"/>
              </p:cNvSpPr>
              <p:nvPr/>
            </p:nvSpPr>
            <p:spPr bwMode="auto">
              <a:xfrm>
                <a:off x="21098" y="9271"/>
                <a:ext cx="7105" cy="266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24" name="Rectangle 435"/>
              <p:cNvSpPr>
                <a:spLocks noChangeArrowheads="1"/>
              </p:cNvSpPr>
              <p:nvPr/>
            </p:nvSpPr>
            <p:spPr bwMode="auto">
              <a:xfrm>
                <a:off x="29003" y="9271"/>
                <a:ext cx="4064" cy="266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25" name="Freeform 436"/>
              <p:cNvSpPr>
                <a:spLocks noEditPoints="1"/>
              </p:cNvSpPr>
              <p:nvPr/>
            </p:nvSpPr>
            <p:spPr bwMode="auto">
              <a:xfrm>
                <a:off x="21472" y="8775"/>
                <a:ext cx="11405" cy="330"/>
              </a:xfrm>
              <a:custGeom>
                <a:avLst/>
                <a:gdLst>
                  <a:gd name="T0" fmla="*/ 1102995 w 1796"/>
                  <a:gd name="T1" fmla="*/ 33020 h 52"/>
                  <a:gd name="T2" fmla="*/ 1140460 w 1796"/>
                  <a:gd name="T3" fmla="*/ 33020 h 52"/>
                  <a:gd name="T4" fmla="*/ 1140460 w 1796"/>
                  <a:gd name="T5" fmla="*/ 0 h 52"/>
                  <a:gd name="T6" fmla="*/ 1102995 w 1796"/>
                  <a:gd name="T7" fmla="*/ 0 h 52"/>
                  <a:gd name="T8" fmla="*/ 1102995 w 1796"/>
                  <a:gd name="T9" fmla="*/ 33020 h 52"/>
                  <a:gd name="T10" fmla="*/ 112395 w 1796"/>
                  <a:gd name="T11" fmla="*/ 24765 h 52"/>
                  <a:gd name="T12" fmla="*/ 149860 w 1796"/>
                  <a:gd name="T13" fmla="*/ 24765 h 52"/>
                  <a:gd name="T14" fmla="*/ 149860 w 1796"/>
                  <a:gd name="T15" fmla="*/ 8255 h 52"/>
                  <a:gd name="T16" fmla="*/ 112395 w 1796"/>
                  <a:gd name="T17" fmla="*/ 8255 h 52"/>
                  <a:gd name="T18" fmla="*/ 112395 w 1796"/>
                  <a:gd name="T19" fmla="*/ 24765 h 52"/>
                  <a:gd name="T20" fmla="*/ 56515 w 1796"/>
                  <a:gd name="T21" fmla="*/ 24765 h 52"/>
                  <a:gd name="T22" fmla="*/ 93345 w 1796"/>
                  <a:gd name="T23" fmla="*/ 24765 h 52"/>
                  <a:gd name="T24" fmla="*/ 93345 w 1796"/>
                  <a:gd name="T25" fmla="*/ 8255 h 52"/>
                  <a:gd name="T26" fmla="*/ 56515 w 1796"/>
                  <a:gd name="T27" fmla="*/ 8255 h 52"/>
                  <a:gd name="T28" fmla="*/ 56515 w 1796"/>
                  <a:gd name="T29" fmla="*/ 24765 h 52"/>
                  <a:gd name="T30" fmla="*/ 0 w 1796"/>
                  <a:gd name="T31" fmla="*/ 24765 h 52"/>
                  <a:gd name="T32" fmla="*/ 37465 w 1796"/>
                  <a:gd name="T33" fmla="*/ 24765 h 52"/>
                  <a:gd name="T34" fmla="*/ 37465 w 1796"/>
                  <a:gd name="T35" fmla="*/ 8255 h 52"/>
                  <a:gd name="T36" fmla="*/ 0 w 1796"/>
                  <a:gd name="T37" fmla="*/ 8255 h 52"/>
                  <a:gd name="T38" fmla="*/ 0 w 1796"/>
                  <a:gd name="T39" fmla="*/ 24765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96" h="52">
                    <a:moveTo>
                      <a:pt x="1737" y="52"/>
                    </a:moveTo>
                    <a:lnTo>
                      <a:pt x="1796" y="52"/>
                    </a:lnTo>
                    <a:lnTo>
                      <a:pt x="1796" y="0"/>
                    </a:lnTo>
                    <a:lnTo>
                      <a:pt x="1737" y="0"/>
                    </a:lnTo>
                    <a:lnTo>
                      <a:pt x="1737" y="52"/>
                    </a:lnTo>
                    <a:close/>
                    <a:moveTo>
                      <a:pt x="177" y="39"/>
                    </a:moveTo>
                    <a:lnTo>
                      <a:pt x="236" y="39"/>
                    </a:lnTo>
                    <a:lnTo>
                      <a:pt x="236" y="13"/>
                    </a:lnTo>
                    <a:lnTo>
                      <a:pt x="177" y="13"/>
                    </a:lnTo>
                    <a:lnTo>
                      <a:pt x="177" y="39"/>
                    </a:lnTo>
                    <a:close/>
                    <a:moveTo>
                      <a:pt x="89" y="39"/>
                    </a:moveTo>
                    <a:lnTo>
                      <a:pt x="147" y="39"/>
                    </a:lnTo>
                    <a:lnTo>
                      <a:pt x="147" y="13"/>
                    </a:lnTo>
                    <a:lnTo>
                      <a:pt x="89" y="13"/>
                    </a:lnTo>
                    <a:lnTo>
                      <a:pt x="89" y="39"/>
                    </a:lnTo>
                    <a:close/>
                    <a:moveTo>
                      <a:pt x="0" y="39"/>
                    </a:moveTo>
                    <a:lnTo>
                      <a:pt x="59" y="39"/>
                    </a:lnTo>
                    <a:lnTo>
                      <a:pt x="59" y="13"/>
                    </a:lnTo>
                    <a:lnTo>
                      <a:pt x="0" y="13"/>
                    </a:lnTo>
                    <a:lnTo>
                      <a:pt x="0" y="39"/>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26" name="Rectangle 437"/>
              <p:cNvSpPr>
                <a:spLocks noChangeArrowheads="1"/>
              </p:cNvSpPr>
              <p:nvPr/>
            </p:nvSpPr>
            <p:spPr bwMode="auto">
              <a:xfrm>
                <a:off x="32502" y="8775"/>
                <a:ext cx="375" cy="33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27" name="Rectangle 438"/>
              <p:cNvSpPr>
                <a:spLocks noChangeArrowheads="1"/>
              </p:cNvSpPr>
              <p:nvPr/>
            </p:nvSpPr>
            <p:spPr bwMode="auto">
              <a:xfrm>
                <a:off x="22596" y="8858"/>
                <a:ext cx="375"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28" name="Rectangle 439"/>
              <p:cNvSpPr>
                <a:spLocks noChangeArrowheads="1"/>
              </p:cNvSpPr>
              <p:nvPr/>
            </p:nvSpPr>
            <p:spPr bwMode="auto">
              <a:xfrm>
                <a:off x="22037" y="8858"/>
                <a:ext cx="369"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29" name="Rectangle 440"/>
              <p:cNvSpPr>
                <a:spLocks noChangeArrowheads="1"/>
              </p:cNvSpPr>
              <p:nvPr/>
            </p:nvSpPr>
            <p:spPr bwMode="auto">
              <a:xfrm>
                <a:off x="21472" y="8858"/>
                <a:ext cx="375"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30" name="Freeform 441"/>
              <p:cNvSpPr>
                <a:spLocks noEditPoints="1"/>
              </p:cNvSpPr>
              <p:nvPr/>
            </p:nvSpPr>
            <p:spPr bwMode="auto">
              <a:xfrm>
                <a:off x="28203" y="8610"/>
                <a:ext cx="750" cy="3988"/>
              </a:xfrm>
              <a:custGeom>
                <a:avLst/>
                <a:gdLst>
                  <a:gd name="T0" fmla="*/ 0 w 118"/>
                  <a:gd name="T1" fmla="*/ 0 h 628"/>
                  <a:gd name="T2" fmla="*/ 0 w 118"/>
                  <a:gd name="T3" fmla="*/ 398780 h 628"/>
                  <a:gd name="T4" fmla="*/ 74930 w 118"/>
                  <a:gd name="T5" fmla="*/ 398780 h 628"/>
                  <a:gd name="T6" fmla="*/ 74930 w 118"/>
                  <a:gd name="T7" fmla="*/ 0 h 6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628">
                    <a:moveTo>
                      <a:pt x="0" y="0"/>
                    </a:moveTo>
                    <a:lnTo>
                      <a:pt x="0" y="628"/>
                    </a:lnTo>
                    <a:moveTo>
                      <a:pt x="118" y="628"/>
                    </a:moveTo>
                    <a:lnTo>
                      <a:pt x="118" y="0"/>
                    </a:lnTo>
                  </a:path>
                </a:pathLst>
              </a:cu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131" name="Freeform 451"/>
              <p:cNvSpPr/>
              <p:nvPr/>
            </p:nvSpPr>
            <p:spPr bwMode="auto">
              <a:xfrm>
                <a:off x="23066" y="10261"/>
                <a:ext cx="1022" cy="686"/>
              </a:xfrm>
              <a:custGeom>
                <a:avLst/>
                <a:gdLst>
                  <a:gd name="T0" fmla="*/ 0 w 161"/>
                  <a:gd name="T1" fmla="*/ 0 h 108"/>
                  <a:gd name="T2" fmla="*/ 102235 w 161"/>
                  <a:gd name="T3" fmla="*/ 34290 h 108"/>
                  <a:gd name="T4" fmla="*/ 0 w 161"/>
                  <a:gd name="T5" fmla="*/ 68580 h 108"/>
                  <a:gd name="T6" fmla="*/ 0 w 161"/>
                  <a:gd name="T7" fmla="*/ 0 h 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1" h="108">
                    <a:moveTo>
                      <a:pt x="0" y="0"/>
                    </a:moveTo>
                    <a:lnTo>
                      <a:pt x="161" y="54"/>
                    </a:lnTo>
                    <a:lnTo>
                      <a:pt x="0" y="108"/>
                    </a:lnTo>
                    <a:lnTo>
                      <a:pt x="0" y="0"/>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grpSp>
        <p:cxnSp>
          <p:nvCxnSpPr>
            <p:cNvPr id="10" name="Line 454"/>
            <p:cNvCxnSpPr/>
            <p:nvPr/>
          </p:nvCxnSpPr>
          <p:spPr bwMode="auto">
            <a:xfrm>
              <a:off x="537803" y="2281818"/>
              <a:ext cx="1618308" cy="0"/>
            </a:xfrm>
            <a:prstGeom prst="line">
              <a:avLst/>
            </a:prstGeom>
            <a:noFill/>
            <a:ln w="7620" cap="rnd">
              <a:solidFill>
                <a:srgbClr val="000000"/>
              </a:solidFill>
              <a:round/>
            </a:ln>
          </p:spPr>
        </p:cxnSp>
        <p:grpSp>
          <p:nvGrpSpPr>
            <p:cNvPr id="11" name="组合 10"/>
            <p:cNvGrpSpPr/>
            <p:nvPr/>
          </p:nvGrpSpPr>
          <p:grpSpPr>
            <a:xfrm>
              <a:off x="1288707" y="2706922"/>
              <a:ext cx="255901" cy="255302"/>
              <a:chOff x="0" y="0"/>
              <a:chExt cx="255905" cy="255905"/>
            </a:xfrm>
          </p:grpSpPr>
          <p:sp>
            <p:nvSpPr>
              <p:cNvPr id="105"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106" name="Line 145"/>
              <p:cNvCxnSpPr/>
              <p:nvPr/>
            </p:nvCxnSpPr>
            <p:spPr bwMode="auto">
              <a:xfrm>
                <a:off x="47625" y="215900"/>
                <a:ext cx="160020" cy="0"/>
              </a:xfrm>
              <a:prstGeom prst="line">
                <a:avLst/>
              </a:prstGeom>
              <a:noFill/>
              <a:ln w="5080">
                <a:solidFill>
                  <a:srgbClr val="000000"/>
                </a:solidFill>
                <a:round/>
              </a:ln>
            </p:spPr>
          </p:cxnSp>
          <p:sp>
            <p:nvSpPr>
              <p:cNvPr id="107"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108" name="Line 147"/>
              <p:cNvCxnSpPr/>
              <p:nvPr/>
            </p:nvCxnSpPr>
            <p:spPr bwMode="auto">
              <a:xfrm>
                <a:off x="87630" y="207645"/>
                <a:ext cx="80010" cy="0"/>
              </a:xfrm>
              <a:prstGeom prst="line">
                <a:avLst/>
              </a:prstGeom>
              <a:noFill/>
              <a:ln w="5080">
                <a:solidFill>
                  <a:srgbClr val="000000"/>
                </a:solidFill>
                <a:round/>
              </a:ln>
            </p:spPr>
          </p:cxnSp>
          <p:cxnSp>
            <p:nvCxnSpPr>
              <p:cNvPr id="109" name="Line 148"/>
              <p:cNvCxnSpPr/>
              <p:nvPr/>
            </p:nvCxnSpPr>
            <p:spPr bwMode="auto">
              <a:xfrm>
                <a:off x="87630" y="200025"/>
                <a:ext cx="80010" cy="0"/>
              </a:xfrm>
              <a:prstGeom prst="line">
                <a:avLst/>
              </a:prstGeom>
              <a:noFill/>
              <a:ln w="5080">
                <a:solidFill>
                  <a:srgbClr val="000000"/>
                </a:solidFill>
                <a:round/>
              </a:ln>
            </p:spPr>
          </p:cxnSp>
          <p:cxnSp>
            <p:nvCxnSpPr>
              <p:cNvPr id="110" name="Line 149"/>
              <p:cNvCxnSpPr/>
              <p:nvPr/>
            </p:nvCxnSpPr>
            <p:spPr bwMode="auto">
              <a:xfrm>
                <a:off x="47625" y="191770"/>
                <a:ext cx="160020" cy="0"/>
              </a:xfrm>
              <a:prstGeom prst="line">
                <a:avLst/>
              </a:prstGeom>
              <a:noFill/>
              <a:ln w="5080">
                <a:solidFill>
                  <a:srgbClr val="000000"/>
                </a:solidFill>
                <a:round/>
              </a:ln>
            </p:spPr>
          </p:cxnSp>
          <p:sp>
            <p:nvSpPr>
              <p:cNvPr id="111"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12"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13"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14"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115"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116" name="Line 155"/>
              <p:cNvCxnSpPr/>
              <p:nvPr/>
            </p:nvCxnSpPr>
            <p:spPr bwMode="auto">
              <a:xfrm>
                <a:off x="15875" y="223520"/>
                <a:ext cx="224155" cy="0"/>
              </a:xfrm>
              <a:prstGeom prst="line">
                <a:avLst/>
              </a:prstGeom>
              <a:noFill/>
              <a:ln w="1905">
                <a:solidFill>
                  <a:srgbClr val="000000"/>
                </a:solidFill>
                <a:round/>
              </a:ln>
            </p:spPr>
          </p:cxnSp>
          <p:cxnSp>
            <p:nvCxnSpPr>
              <p:cNvPr id="117" name="Line 156"/>
              <p:cNvCxnSpPr/>
              <p:nvPr/>
            </p:nvCxnSpPr>
            <p:spPr bwMode="auto">
              <a:xfrm>
                <a:off x="15875" y="229870"/>
                <a:ext cx="224155" cy="0"/>
              </a:xfrm>
              <a:prstGeom prst="line">
                <a:avLst/>
              </a:prstGeom>
              <a:noFill/>
              <a:ln w="1905">
                <a:solidFill>
                  <a:srgbClr val="000000"/>
                </a:solidFill>
                <a:round/>
              </a:ln>
            </p:spPr>
          </p:cxnSp>
        </p:grpSp>
        <p:sp>
          <p:nvSpPr>
            <p:cNvPr id="12" name="Freeform 43"/>
            <p:cNvSpPr/>
            <p:nvPr/>
          </p:nvSpPr>
          <p:spPr bwMode="auto">
            <a:xfrm>
              <a:off x="563203" y="1285810"/>
              <a:ext cx="3628118" cy="244102"/>
            </a:xfrm>
            <a:custGeom>
              <a:avLst/>
              <a:gdLst>
                <a:gd name="T0" fmla="*/ 249728 w 2063"/>
                <a:gd name="T1" fmla="*/ 0 h 1197"/>
                <a:gd name="T2" fmla="*/ 3366053 w 2063"/>
                <a:gd name="T3" fmla="*/ 0 h 1197"/>
                <a:gd name="T4" fmla="*/ 3497952 w 2063"/>
                <a:gd name="T5" fmla="*/ 33035 h 1197"/>
                <a:gd name="T6" fmla="*/ 3580608 w 2063"/>
                <a:gd name="T7" fmla="*/ 68925 h 1197"/>
                <a:gd name="T8" fmla="*/ 3628092 w 2063"/>
                <a:gd name="T9" fmla="*/ 104815 h 1197"/>
                <a:gd name="T10" fmla="*/ 3628092 w 2063"/>
                <a:gd name="T11" fmla="*/ 140705 h 1197"/>
                <a:gd name="T12" fmla="*/ 3580608 w 2063"/>
                <a:gd name="T13" fmla="*/ 176595 h 1197"/>
                <a:gd name="T14" fmla="*/ 3497952 w 2063"/>
                <a:gd name="T15" fmla="*/ 211057 h 1197"/>
                <a:gd name="T16" fmla="*/ 3366053 w 2063"/>
                <a:gd name="T17" fmla="*/ 244092 h 1197"/>
                <a:gd name="T18" fmla="*/ 249728 w 2063"/>
                <a:gd name="T19" fmla="*/ 244092 h 1197"/>
                <a:gd name="T20" fmla="*/ 130140 w 2063"/>
                <a:gd name="T21" fmla="*/ 211057 h 1197"/>
                <a:gd name="T22" fmla="*/ 35173 w 2063"/>
                <a:gd name="T23" fmla="*/ 176595 h 1197"/>
                <a:gd name="T24" fmla="*/ 0 w 2063"/>
                <a:gd name="T25" fmla="*/ 140705 h 1197"/>
                <a:gd name="T26" fmla="*/ 0 w 2063"/>
                <a:gd name="T27" fmla="*/ 104815 h 1197"/>
                <a:gd name="T28" fmla="*/ 35173 w 2063"/>
                <a:gd name="T29" fmla="*/ 68925 h 1197"/>
                <a:gd name="T30" fmla="*/ 130140 w 2063"/>
                <a:gd name="T31" fmla="*/ 33035 h 1197"/>
                <a:gd name="T32" fmla="*/ 249728 w 2063"/>
                <a:gd name="T33" fmla="*/ 0 h 1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round/>
            </a:ln>
          </p:spPr>
          <p:txBody>
            <a:bodyPr rot="0" vert="horz" wrap="square" lIns="91440" tIns="45720" rIns="91440" bIns="45720" anchor="t" anchorCtr="0" upright="1">
              <a:noAutofit/>
            </a:bodyPr>
            <a:lstStyle/>
            <a:p>
              <a:endParaRPr lang="zh-CN" altLang="en-US"/>
            </a:p>
          </p:txBody>
        </p:sp>
        <p:grpSp>
          <p:nvGrpSpPr>
            <p:cNvPr id="13" name="组合 12"/>
            <p:cNvGrpSpPr/>
            <p:nvPr/>
          </p:nvGrpSpPr>
          <p:grpSpPr>
            <a:xfrm>
              <a:off x="446402" y="2715122"/>
              <a:ext cx="255901" cy="255202"/>
              <a:chOff x="0" y="0"/>
              <a:chExt cx="255905" cy="255905"/>
            </a:xfrm>
          </p:grpSpPr>
          <p:sp>
            <p:nvSpPr>
              <p:cNvPr id="92"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93" name="Line 145"/>
              <p:cNvCxnSpPr/>
              <p:nvPr/>
            </p:nvCxnSpPr>
            <p:spPr bwMode="auto">
              <a:xfrm>
                <a:off x="47625" y="215900"/>
                <a:ext cx="160020" cy="0"/>
              </a:xfrm>
              <a:prstGeom prst="line">
                <a:avLst/>
              </a:prstGeom>
              <a:noFill/>
              <a:ln w="5080">
                <a:solidFill>
                  <a:srgbClr val="000000"/>
                </a:solidFill>
                <a:round/>
              </a:ln>
            </p:spPr>
          </p:cxnSp>
          <p:sp>
            <p:nvSpPr>
              <p:cNvPr id="94"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95" name="Line 147"/>
              <p:cNvCxnSpPr/>
              <p:nvPr/>
            </p:nvCxnSpPr>
            <p:spPr bwMode="auto">
              <a:xfrm>
                <a:off x="87630" y="207645"/>
                <a:ext cx="80010" cy="0"/>
              </a:xfrm>
              <a:prstGeom prst="line">
                <a:avLst/>
              </a:prstGeom>
              <a:noFill/>
              <a:ln w="5080">
                <a:solidFill>
                  <a:srgbClr val="000000"/>
                </a:solidFill>
                <a:round/>
              </a:ln>
            </p:spPr>
          </p:cxnSp>
          <p:cxnSp>
            <p:nvCxnSpPr>
              <p:cNvPr id="96" name="Line 148"/>
              <p:cNvCxnSpPr/>
              <p:nvPr/>
            </p:nvCxnSpPr>
            <p:spPr bwMode="auto">
              <a:xfrm>
                <a:off x="87630" y="200025"/>
                <a:ext cx="80010" cy="0"/>
              </a:xfrm>
              <a:prstGeom prst="line">
                <a:avLst/>
              </a:prstGeom>
              <a:noFill/>
              <a:ln w="5080">
                <a:solidFill>
                  <a:srgbClr val="000000"/>
                </a:solidFill>
                <a:round/>
              </a:ln>
            </p:spPr>
          </p:cxnSp>
          <p:cxnSp>
            <p:nvCxnSpPr>
              <p:cNvPr id="97" name="Line 149"/>
              <p:cNvCxnSpPr/>
              <p:nvPr/>
            </p:nvCxnSpPr>
            <p:spPr bwMode="auto">
              <a:xfrm>
                <a:off x="47625" y="191770"/>
                <a:ext cx="160020" cy="0"/>
              </a:xfrm>
              <a:prstGeom prst="line">
                <a:avLst/>
              </a:prstGeom>
              <a:noFill/>
              <a:ln w="5080">
                <a:solidFill>
                  <a:srgbClr val="000000"/>
                </a:solidFill>
                <a:round/>
              </a:ln>
            </p:spPr>
          </p:cxnSp>
          <p:sp>
            <p:nvSpPr>
              <p:cNvPr id="98"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99"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00"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101"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102"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103" name="Line 155"/>
              <p:cNvCxnSpPr/>
              <p:nvPr/>
            </p:nvCxnSpPr>
            <p:spPr bwMode="auto">
              <a:xfrm>
                <a:off x="15875" y="223520"/>
                <a:ext cx="224155" cy="0"/>
              </a:xfrm>
              <a:prstGeom prst="line">
                <a:avLst/>
              </a:prstGeom>
              <a:noFill/>
              <a:ln w="1905">
                <a:solidFill>
                  <a:srgbClr val="000000"/>
                </a:solidFill>
                <a:round/>
              </a:ln>
            </p:spPr>
          </p:cxnSp>
          <p:cxnSp>
            <p:nvCxnSpPr>
              <p:cNvPr id="104" name="Line 156"/>
              <p:cNvCxnSpPr/>
              <p:nvPr/>
            </p:nvCxnSpPr>
            <p:spPr bwMode="auto">
              <a:xfrm>
                <a:off x="15875" y="229870"/>
                <a:ext cx="224155" cy="0"/>
              </a:xfrm>
              <a:prstGeom prst="line">
                <a:avLst/>
              </a:prstGeom>
              <a:noFill/>
              <a:ln w="1905">
                <a:solidFill>
                  <a:srgbClr val="000000"/>
                </a:solidFill>
                <a:round/>
              </a:ln>
            </p:spPr>
          </p:cxnSp>
        </p:grpSp>
        <p:grpSp>
          <p:nvGrpSpPr>
            <p:cNvPr id="14" name="组合 13"/>
            <p:cNvGrpSpPr/>
            <p:nvPr/>
          </p:nvGrpSpPr>
          <p:grpSpPr>
            <a:xfrm>
              <a:off x="2225611" y="2684322"/>
              <a:ext cx="255901" cy="255302"/>
              <a:chOff x="0" y="0"/>
              <a:chExt cx="255905" cy="255905"/>
            </a:xfrm>
          </p:grpSpPr>
          <p:sp>
            <p:nvSpPr>
              <p:cNvPr id="79"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80" name="Line 145"/>
              <p:cNvCxnSpPr/>
              <p:nvPr/>
            </p:nvCxnSpPr>
            <p:spPr bwMode="auto">
              <a:xfrm>
                <a:off x="47625" y="215900"/>
                <a:ext cx="160020" cy="0"/>
              </a:xfrm>
              <a:prstGeom prst="line">
                <a:avLst/>
              </a:prstGeom>
              <a:noFill/>
              <a:ln w="5080">
                <a:solidFill>
                  <a:srgbClr val="000000"/>
                </a:solidFill>
                <a:round/>
              </a:ln>
            </p:spPr>
          </p:cxnSp>
          <p:sp>
            <p:nvSpPr>
              <p:cNvPr id="81"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82" name="Line 147"/>
              <p:cNvCxnSpPr/>
              <p:nvPr/>
            </p:nvCxnSpPr>
            <p:spPr bwMode="auto">
              <a:xfrm>
                <a:off x="87630" y="207645"/>
                <a:ext cx="80010" cy="0"/>
              </a:xfrm>
              <a:prstGeom prst="line">
                <a:avLst/>
              </a:prstGeom>
              <a:noFill/>
              <a:ln w="5080">
                <a:solidFill>
                  <a:srgbClr val="000000"/>
                </a:solidFill>
                <a:round/>
              </a:ln>
            </p:spPr>
          </p:cxnSp>
          <p:cxnSp>
            <p:nvCxnSpPr>
              <p:cNvPr id="83" name="Line 148"/>
              <p:cNvCxnSpPr/>
              <p:nvPr/>
            </p:nvCxnSpPr>
            <p:spPr bwMode="auto">
              <a:xfrm>
                <a:off x="87630" y="200025"/>
                <a:ext cx="80010" cy="0"/>
              </a:xfrm>
              <a:prstGeom prst="line">
                <a:avLst/>
              </a:prstGeom>
              <a:noFill/>
              <a:ln w="5080">
                <a:solidFill>
                  <a:srgbClr val="000000"/>
                </a:solidFill>
                <a:round/>
              </a:ln>
            </p:spPr>
          </p:cxnSp>
          <p:cxnSp>
            <p:nvCxnSpPr>
              <p:cNvPr id="84" name="Line 149"/>
              <p:cNvCxnSpPr/>
              <p:nvPr/>
            </p:nvCxnSpPr>
            <p:spPr bwMode="auto">
              <a:xfrm>
                <a:off x="47625" y="191770"/>
                <a:ext cx="160020" cy="0"/>
              </a:xfrm>
              <a:prstGeom prst="line">
                <a:avLst/>
              </a:prstGeom>
              <a:noFill/>
              <a:ln w="5080">
                <a:solidFill>
                  <a:srgbClr val="000000"/>
                </a:solidFill>
                <a:round/>
              </a:ln>
            </p:spPr>
          </p:cxnSp>
          <p:sp>
            <p:nvSpPr>
              <p:cNvPr id="85"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86"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7"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88"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89"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90" name="Line 155"/>
              <p:cNvCxnSpPr/>
              <p:nvPr/>
            </p:nvCxnSpPr>
            <p:spPr bwMode="auto">
              <a:xfrm>
                <a:off x="15875" y="223520"/>
                <a:ext cx="224155" cy="0"/>
              </a:xfrm>
              <a:prstGeom prst="line">
                <a:avLst/>
              </a:prstGeom>
              <a:noFill/>
              <a:ln w="1905">
                <a:solidFill>
                  <a:srgbClr val="000000"/>
                </a:solidFill>
                <a:round/>
              </a:ln>
            </p:spPr>
          </p:cxnSp>
          <p:cxnSp>
            <p:nvCxnSpPr>
              <p:cNvPr id="91" name="Line 156"/>
              <p:cNvCxnSpPr/>
              <p:nvPr/>
            </p:nvCxnSpPr>
            <p:spPr bwMode="auto">
              <a:xfrm>
                <a:off x="15875" y="229870"/>
                <a:ext cx="224155" cy="0"/>
              </a:xfrm>
              <a:prstGeom prst="line">
                <a:avLst/>
              </a:prstGeom>
              <a:noFill/>
              <a:ln w="1905">
                <a:solidFill>
                  <a:srgbClr val="000000"/>
                </a:solidFill>
                <a:round/>
              </a:ln>
            </p:spPr>
          </p:cxnSp>
        </p:grpSp>
        <p:grpSp>
          <p:nvGrpSpPr>
            <p:cNvPr id="15" name="组合 14"/>
            <p:cNvGrpSpPr/>
            <p:nvPr/>
          </p:nvGrpSpPr>
          <p:grpSpPr>
            <a:xfrm>
              <a:off x="3198416" y="2755922"/>
              <a:ext cx="255901" cy="255202"/>
              <a:chOff x="0" y="0"/>
              <a:chExt cx="255905" cy="255905"/>
            </a:xfrm>
          </p:grpSpPr>
          <p:sp>
            <p:nvSpPr>
              <p:cNvPr id="66"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67" name="Line 145"/>
              <p:cNvCxnSpPr/>
              <p:nvPr/>
            </p:nvCxnSpPr>
            <p:spPr bwMode="auto">
              <a:xfrm>
                <a:off x="47625" y="215900"/>
                <a:ext cx="160020" cy="0"/>
              </a:xfrm>
              <a:prstGeom prst="line">
                <a:avLst/>
              </a:prstGeom>
              <a:noFill/>
              <a:ln w="5080">
                <a:solidFill>
                  <a:srgbClr val="000000"/>
                </a:solidFill>
                <a:round/>
              </a:ln>
            </p:spPr>
          </p:cxnSp>
          <p:sp>
            <p:nvSpPr>
              <p:cNvPr id="68"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69" name="Line 147"/>
              <p:cNvCxnSpPr/>
              <p:nvPr/>
            </p:nvCxnSpPr>
            <p:spPr bwMode="auto">
              <a:xfrm>
                <a:off x="87630" y="207645"/>
                <a:ext cx="80010" cy="0"/>
              </a:xfrm>
              <a:prstGeom prst="line">
                <a:avLst/>
              </a:prstGeom>
              <a:noFill/>
              <a:ln w="5080">
                <a:solidFill>
                  <a:srgbClr val="000000"/>
                </a:solidFill>
                <a:round/>
              </a:ln>
            </p:spPr>
          </p:cxnSp>
          <p:cxnSp>
            <p:nvCxnSpPr>
              <p:cNvPr id="70" name="Line 148"/>
              <p:cNvCxnSpPr/>
              <p:nvPr/>
            </p:nvCxnSpPr>
            <p:spPr bwMode="auto">
              <a:xfrm>
                <a:off x="87630" y="200025"/>
                <a:ext cx="80010" cy="0"/>
              </a:xfrm>
              <a:prstGeom prst="line">
                <a:avLst/>
              </a:prstGeom>
              <a:noFill/>
              <a:ln w="5080">
                <a:solidFill>
                  <a:srgbClr val="000000"/>
                </a:solidFill>
                <a:round/>
              </a:ln>
            </p:spPr>
          </p:cxnSp>
          <p:cxnSp>
            <p:nvCxnSpPr>
              <p:cNvPr id="71" name="Line 149"/>
              <p:cNvCxnSpPr/>
              <p:nvPr/>
            </p:nvCxnSpPr>
            <p:spPr bwMode="auto">
              <a:xfrm>
                <a:off x="47625" y="191770"/>
                <a:ext cx="160020" cy="0"/>
              </a:xfrm>
              <a:prstGeom prst="line">
                <a:avLst/>
              </a:prstGeom>
              <a:noFill/>
              <a:ln w="5080">
                <a:solidFill>
                  <a:srgbClr val="000000"/>
                </a:solidFill>
                <a:round/>
              </a:ln>
            </p:spPr>
          </p:cxnSp>
          <p:sp>
            <p:nvSpPr>
              <p:cNvPr id="72"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73"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74"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75"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76"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77" name="Line 155"/>
              <p:cNvCxnSpPr/>
              <p:nvPr/>
            </p:nvCxnSpPr>
            <p:spPr bwMode="auto">
              <a:xfrm>
                <a:off x="15875" y="223520"/>
                <a:ext cx="224155" cy="0"/>
              </a:xfrm>
              <a:prstGeom prst="line">
                <a:avLst/>
              </a:prstGeom>
              <a:noFill/>
              <a:ln w="1905">
                <a:solidFill>
                  <a:srgbClr val="000000"/>
                </a:solidFill>
                <a:round/>
              </a:ln>
            </p:spPr>
          </p:cxnSp>
          <p:cxnSp>
            <p:nvCxnSpPr>
              <p:cNvPr id="78" name="Line 156"/>
              <p:cNvCxnSpPr/>
              <p:nvPr/>
            </p:nvCxnSpPr>
            <p:spPr bwMode="auto">
              <a:xfrm>
                <a:off x="15875" y="229870"/>
                <a:ext cx="224155" cy="0"/>
              </a:xfrm>
              <a:prstGeom prst="line">
                <a:avLst/>
              </a:prstGeom>
              <a:noFill/>
              <a:ln w="1905">
                <a:solidFill>
                  <a:srgbClr val="000000"/>
                </a:solidFill>
                <a:round/>
              </a:ln>
            </p:spPr>
          </p:cxnSp>
        </p:grpSp>
        <p:grpSp>
          <p:nvGrpSpPr>
            <p:cNvPr id="16" name="组合 15"/>
            <p:cNvGrpSpPr/>
            <p:nvPr/>
          </p:nvGrpSpPr>
          <p:grpSpPr>
            <a:xfrm>
              <a:off x="3701319" y="2755022"/>
              <a:ext cx="255901" cy="255202"/>
              <a:chOff x="0" y="0"/>
              <a:chExt cx="255905" cy="255905"/>
            </a:xfrm>
          </p:grpSpPr>
          <p:sp>
            <p:nvSpPr>
              <p:cNvPr id="53" name="Freeform 144"/>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54" name="Line 145"/>
              <p:cNvCxnSpPr/>
              <p:nvPr/>
            </p:nvCxnSpPr>
            <p:spPr bwMode="auto">
              <a:xfrm>
                <a:off x="47625" y="215900"/>
                <a:ext cx="160020" cy="0"/>
              </a:xfrm>
              <a:prstGeom prst="line">
                <a:avLst/>
              </a:prstGeom>
              <a:noFill/>
              <a:ln w="5080">
                <a:solidFill>
                  <a:srgbClr val="000000"/>
                </a:solidFill>
                <a:round/>
              </a:ln>
            </p:spPr>
          </p:cxnSp>
          <p:sp>
            <p:nvSpPr>
              <p:cNvPr id="55" name="Freeform 146"/>
              <p:cNvSpPr/>
              <p:nvPr/>
            </p:nvSpPr>
            <p:spPr bwMode="auto">
              <a:xfrm>
                <a:off x="0" y="0"/>
                <a:ext cx="255905" cy="255905"/>
              </a:xfrm>
              <a:custGeom>
                <a:avLst/>
                <a:gdLst>
                  <a:gd name="T0" fmla="*/ 0 w 403"/>
                  <a:gd name="T1" fmla="*/ 191770 h 403"/>
                  <a:gd name="T2" fmla="*/ 47625 w 403"/>
                  <a:gd name="T3" fmla="*/ 191770 h 403"/>
                  <a:gd name="T4" fmla="*/ 87630 w 403"/>
                  <a:gd name="T5" fmla="*/ 200025 h 403"/>
                  <a:gd name="T6" fmla="*/ 87630 w 403"/>
                  <a:gd name="T7" fmla="*/ 207645 h 403"/>
                  <a:gd name="T8" fmla="*/ 47625 w 403"/>
                  <a:gd name="T9" fmla="*/ 207645 h 403"/>
                  <a:gd name="T10" fmla="*/ 47625 w 403"/>
                  <a:gd name="T11" fmla="*/ 215900 h 403"/>
                  <a:gd name="T12" fmla="*/ 15875 w 403"/>
                  <a:gd name="T13" fmla="*/ 215900 h 403"/>
                  <a:gd name="T14" fmla="*/ 15875 w 403"/>
                  <a:gd name="T15" fmla="*/ 255905 h 403"/>
                  <a:gd name="T16" fmla="*/ 240030 w 403"/>
                  <a:gd name="T17" fmla="*/ 255905 h 403"/>
                  <a:gd name="T18" fmla="*/ 240030 w 403"/>
                  <a:gd name="T19" fmla="*/ 215900 h 403"/>
                  <a:gd name="T20" fmla="*/ 207645 w 403"/>
                  <a:gd name="T21" fmla="*/ 215900 h 403"/>
                  <a:gd name="T22" fmla="*/ 207645 w 403"/>
                  <a:gd name="T23" fmla="*/ 207645 h 403"/>
                  <a:gd name="T24" fmla="*/ 167640 w 403"/>
                  <a:gd name="T25" fmla="*/ 207645 h 403"/>
                  <a:gd name="T26" fmla="*/ 167640 w 403"/>
                  <a:gd name="T27" fmla="*/ 200025 h 403"/>
                  <a:gd name="T28" fmla="*/ 207645 w 403"/>
                  <a:gd name="T29" fmla="*/ 191770 h 403"/>
                  <a:gd name="T30" fmla="*/ 255905 w 403"/>
                  <a:gd name="T31" fmla="*/ 191770 h 403"/>
                  <a:gd name="T32" fmla="*/ 255905 w 403"/>
                  <a:gd name="T33" fmla="*/ 0 h 403"/>
                  <a:gd name="T34" fmla="*/ 0 w 403"/>
                  <a:gd name="T35" fmla="*/ 0 h 403"/>
                  <a:gd name="T36" fmla="*/ 0 w 403"/>
                  <a:gd name="T37" fmla="*/ 191770 h 4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round/>
              </a:ln>
            </p:spPr>
            <p:txBody>
              <a:bodyPr rot="0" vert="horz" wrap="square" lIns="91440" tIns="45720" rIns="91440" bIns="45720" anchor="t" anchorCtr="0" upright="1">
                <a:noAutofit/>
              </a:bodyPr>
              <a:lstStyle/>
              <a:p>
                <a:endParaRPr lang="zh-CN" altLang="en-US"/>
              </a:p>
            </p:txBody>
          </p:sp>
          <p:cxnSp>
            <p:nvCxnSpPr>
              <p:cNvPr id="56" name="Line 147"/>
              <p:cNvCxnSpPr/>
              <p:nvPr/>
            </p:nvCxnSpPr>
            <p:spPr bwMode="auto">
              <a:xfrm>
                <a:off x="87630" y="207645"/>
                <a:ext cx="80010" cy="0"/>
              </a:xfrm>
              <a:prstGeom prst="line">
                <a:avLst/>
              </a:prstGeom>
              <a:noFill/>
              <a:ln w="5080">
                <a:solidFill>
                  <a:srgbClr val="000000"/>
                </a:solidFill>
                <a:round/>
              </a:ln>
            </p:spPr>
          </p:cxnSp>
          <p:cxnSp>
            <p:nvCxnSpPr>
              <p:cNvPr id="57" name="Line 148"/>
              <p:cNvCxnSpPr/>
              <p:nvPr/>
            </p:nvCxnSpPr>
            <p:spPr bwMode="auto">
              <a:xfrm>
                <a:off x="87630" y="200025"/>
                <a:ext cx="80010" cy="0"/>
              </a:xfrm>
              <a:prstGeom prst="line">
                <a:avLst/>
              </a:prstGeom>
              <a:noFill/>
              <a:ln w="5080">
                <a:solidFill>
                  <a:srgbClr val="000000"/>
                </a:solidFill>
                <a:round/>
              </a:ln>
            </p:spPr>
          </p:cxnSp>
          <p:cxnSp>
            <p:nvCxnSpPr>
              <p:cNvPr id="58" name="Line 149"/>
              <p:cNvCxnSpPr/>
              <p:nvPr/>
            </p:nvCxnSpPr>
            <p:spPr bwMode="auto">
              <a:xfrm>
                <a:off x="47625" y="191770"/>
                <a:ext cx="160020" cy="0"/>
              </a:xfrm>
              <a:prstGeom prst="line">
                <a:avLst/>
              </a:prstGeom>
              <a:noFill/>
              <a:ln w="5080">
                <a:solidFill>
                  <a:srgbClr val="000000"/>
                </a:solidFill>
                <a:round/>
              </a:ln>
            </p:spPr>
          </p:cxnSp>
          <p:sp>
            <p:nvSpPr>
              <p:cNvPr id="59" name="Freeform 150"/>
              <p:cNvSpPr>
                <a:spLocks noEditPoints="1"/>
              </p:cNvSpPr>
              <p:nvPr/>
            </p:nvSpPr>
            <p:spPr bwMode="auto">
              <a:xfrm>
                <a:off x="23495" y="24130"/>
                <a:ext cx="208280" cy="205740"/>
              </a:xfrm>
              <a:custGeom>
                <a:avLst/>
                <a:gdLst>
                  <a:gd name="T0" fmla="*/ 15875 w 328"/>
                  <a:gd name="T1" fmla="*/ 205740 h 324"/>
                  <a:gd name="T2" fmla="*/ 56515 w 328"/>
                  <a:gd name="T3" fmla="*/ 205740 h 324"/>
                  <a:gd name="T4" fmla="*/ 56515 w 328"/>
                  <a:gd name="T5" fmla="*/ 199390 h 324"/>
                  <a:gd name="T6" fmla="*/ 15875 w 328"/>
                  <a:gd name="T7" fmla="*/ 199390 h 324"/>
                  <a:gd name="T8" fmla="*/ 15875 w 328"/>
                  <a:gd name="T9" fmla="*/ 205740 h 324"/>
                  <a:gd name="T10" fmla="*/ 15875 w 328"/>
                  <a:gd name="T11" fmla="*/ 128270 h 324"/>
                  <a:gd name="T12" fmla="*/ 15875 w 328"/>
                  <a:gd name="T13" fmla="*/ 15875 h 324"/>
                  <a:gd name="T14" fmla="*/ 191770 w 328"/>
                  <a:gd name="T15" fmla="*/ 15875 h 324"/>
                  <a:gd name="T16" fmla="*/ 191770 w 328"/>
                  <a:gd name="T17" fmla="*/ 128270 h 324"/>
                  <a:gd name="T18" fmla="*/ 15875 w 328"/>
                  <a:gd name="T19" fmla="*/ 128270 h 324"/>
                  <a:gd name="T20" fmla="*/ 8255 w 328"/>
                  <a:gd name="T21" fmla="*/ 140335 h 324"/>
                  <a:gd name="T22" fmla="*/ 204470 w 328"/>
                  <a:gd name="T23" fmla="*/ 140335 h 324"/>
                  <a:gd name="T24" fmla="*/ 204470 w 328"/>
                  <a:gd name="T25" fmla="*/ 7620 h 324"/>
                  <a:gd name="T26" fmla="*/ 208280 w 328"/>
                  <a:gd name="T27" fmla="*/ 7620 h 324"/>
                  <a:gd name="T28" fmla="*/ 208280 w 328"/>
                  <a:gd name="T29" fmla="*/ 0 h 324"/>
                  <a:gd name="T30" fmla="*/ 0 w 328"/>
                  <a:gd name="T31" fmla="*/ 0 h 324"/>
                  <a:gd name="T32" fmla="*/ 0 w 328"/>
                  <a:gd name="T33" fmla="*/ 144145 h 324"/>
                  <a:gd name="T34" fmla="*/ 8255 w 328"/>
                  <a:gd name="T35" fmla="*/ 144145 h 324"/>
                  <a:gd name="T36" fmla="*/ 8255 w 328"/>
                  <a:gd name="T37" fmla="*/ 140335 h 324"/>
                  <a:gd name="T38" fmla="*/ 196215 w 328"/>
                  <a:gd name="T39" fmla="*/ 160020 h 324"/>
                  <a:gd name="T40" fmla="*/ 208280 w 328"/>
                  <a:gd name="T41" fmla="*/ 160020 h 324"/>
                  <a:gd name="T42" fmla="*/ 208280 w 328"/>
                  <a:gd name="T43" fmla="*/ 156210 h 324"/>
                  <a:gd name="T44" fmla="*/ 196215 w 328"/>
                  <a:gd name="T45" fmla="*/ 156210 h 324"/>
                  <a:gd name="T46" fmla="*/ 196215 w 328"/>
                  <a:gd name="T47" fmla="*/ 160020 h 3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60" name="Rectangle 151"/>
              <p:cNvSpPr>
                <a:spLocks noChangeArrowheads="1"/>
              </p:cNvSpPr>
              <p:nvPr/>
            </p:nvSpPr>
            <p:spPr bwMode="auto">
              <a:xfrm>
                <a:off x="39370" y="223520"/>
                <a:ext cx="40640" cy="635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61" name="Rectangle 152"/>
              <p:cNvSpPr>
                <a:spLocks noChangeArrowheads="1"/>
              </p:cNvSpPr>
              <p:nvPr/>
            </p:nvSpPr>
            <p:spPr bwMode="auto">
              <a:xfrm>
                <a:off x="39370" y="40005"/>
                <a:ext cx="175895" cy="112395"/>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62" name="Freeform 153"/>
              <p:cNvSpPr/>
              <p:nvPr/>
            </p:nvSpPr>
            <p:spPr bwMode="auto">
              <a:xfrm>
                <a:off x="23495" y="24130"/>
                <a:ext cx="208280" cy="144145"/>
              </a:xfrm>
              <a:custGeom>
                <a:avLst/>
                <a:gdLst>
                  <a:gd name="T0" fmla="*/ 8255 w 328"/>
                  <a:gd name="T1" fmla="*/ 140335 h 227"/>
                  <a:gd name="T2" fmla="*/ 204470 w 328"/>
                  <a:gd name="T3" fmla="*/ 140335 h 227"/>
                  <a:gd name="T4" fmla="*/ 204470 w 328"/>
                  <a:gd name="T5" fmla="*/ 7620 h 227"/>
                  <a:gd name="T6" fmla="*/ 208280 w 328"/>
                  <a:gd name="T7" fmla="*/ 7620 h 227"/>
                  <a:gd name="T8" fmla="*/ 208280 w 328"/>
                  <a:gd name="T9" fmla="*/ 0 h 227"/>
                  <a:gd name="T10" fmla="*/ 0 w 328"/>
                  <a:gd name="T11" fmla="*/ 0 h 227"/>
                  <a:gd name="T12" fmla="*/ 0 w 328"/>
                  <a:gd name="T13" fmla="*/ 144145 h 227"/>
                  <a:gd name="T14" fmla="*/ 8255 w 328"/>
                  <a:gd name="T15" fmla="*/ 144145 h 227"/>
                  <a:gd name="T16" fmla="*/ 8255 w 328"/>
                  <a:gd name="T17" fmla="*/ 140335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round/>
              </a:ln>
            </p:spPr>
            <p:txBody>
              <a:bodyPr rot="0" vert="horz" wrap="square" lIns="91440" tIns="45720" rIns="91440" bIns="45720" anchor="t" anchorCtr="0" upright="1">
                <a:noAutofit/>
              </a:bodyPr>
              <a:lstStyle/>
              <a:p>
                <a:endParaRPr lang="zh-CN" altLang="en-US"/>
              </a:p>
            </p:txBody>
          </p:sp>
          <p:sp>
            <p:nvSpPr>
              <p:cNvPr id="63" name="Rectangle 154"/>
              <p:cNvSpPr>
                <a:spLocks noChangeArrowheads="1"/>
              </p:cNvSpPr>
              <p:nvPr/>
            </p:nvSpPr>
            <p:spPr bwMode="auto">
              <a:xfrm>
                <a:off x="219710" y="180340"/>
                <a:ext cx="12065" cy="3810"/>
              </a:xfrm>
              <a:prstGeom prst="rect">
                <a:avLst/>
              </a:prstGeom>
              <a:noFill/>
              <a:ln w="1905">
                <a:solidFill>
                  <a:srgbClr val="000000"/>
                </a:solidFill>
                <a:miter lim="800000"/>
              </a:ln>
            </p:spPr>
            <p:txBody>
              <a:bodyPr rot="0" vert="horz" wrap="square" lIns="91440" tIns="45720" rIns="91440" bIns="45720" anchor="t" anchorCtr="0" upright="1">
                <a:noAutofit/>
              </a:bodyPr>
              <a:lstStyle/>
              <a:p>
                <a:endParaRPr lang="zh-CN" altLang="en-US"/>
              </a:p>
            </p:txBody>
          </p:sp>
          <p:cxnSp>
            <p:nvCxnSpPr>
              <p:cNvPr id="64" name="Line 155"/>
              <p:cNvCxnSpPr/>
              <p:nvPr/>
            </p:nvCxnSpPr>
            <p:spPr bwMode="auto">
              <a:xfrm>
                <a:off x="15875" y="223520"/>
                <a:ext cx="224155" cy="0"/>
              </a:xfrm>
              <a:prstGeom prst="line">
                <a:avLst/>
              </a:prstGeom>
              <a:noFill/>
              <a:ln w="1905">
                <a:solidFill>
                  <a:srgbClr val="000000"/>
                </a:solidFill>
                <a:round/>
              </a:ln>
            </p:spPr>
          </p:cxnSp>
          <p:cxnSp>
            <p:nvCxnSpPr>
              <p:cNvPr id="65" name="Line 156"/>
              <p:cNvCxnSpPr/>
              <p:nvPr/>
            </p:nvCxnSpPr>
            <p:spPr bwMode="auto">
              <a:xfrm>
                <a:off x="15875" y="229870"/>
                <a:ext cx="224155" cy="0"/>
              </a:xfrm>
              <a:prstGeom prst="line">
                <a:avLst/>
              </a:prstGeom>
              <a:noFill/>
              <a:ln w="1905">
                <a:solidFill>
                  <a:srgbClr val="000000"/>
                </a:solidFill>
                <a:round/>
              </a:ln>
            </p:spPr>
          </p:cxnSp>
        </p:grpSp>
        <p:cxnSp>
          <p:nvCxnSpPr>
            <p:cNvPr id="17" name="直接连接符 16"/>
            <p:cNvCxnSpPr>
              <a:cxnSpLocks noChangeShapeType="1"/>
            </p:cNvCxnSpPr>
            <p:nvPr/>
          </p:nvCxnSpPr>
          <p:spPr bwMode="auto">
            <a:xfrm flipH="1">
              <a:off x="133601" y="1895415"/>
              <a:ext cx="4533923" cy="0"/>
            </a:xfrm>
            <a:prstGeom prst="line">
              <a:avLst/>
            </a:prstGeom>
            <a:noFill/>
            <a:ln w="9525">
              <a:solidFill>
                <a:srgbClr val="000000"/>
              </a:solidFill>
              <a:prstDash val="dash"/>
              <a:round/>
            </a:ln>
          </p:spPr>
        </p:cxnSp>
        <p:cxnSp>
          <p:nvCxnSpPr>
            <p:cNvPr id="18" name="直接连接符 17"/>
            <p:cNvCxnSpPr>
              <a:cxnSpLocks noChangeShapeType="1"/>
            </p:cNvCxnSpPr>
            <p:nvPr/>
          </p:nvCxnSpPr>
          <p:spPr bwMode="auto">
            <a:xfrm flipV="1">
              <a:off x="4672624" y="209502"/>
              <a:ext cx="0" cy="1657713"/>
            </a:xfrm>
            <a:prstGeom prst="line">
              <a:avLst/>
            </a:prstGeom>
            <a:noFill/>
            <a:ln w="9525">
              <a:solidFill>
                <a:srgbClr val="000000"/>
              </a:solidFill>
              <a:prstDash val="dash"/>
              <a:round/>
            </a:ln>
          </p:spPr>
        </p:cxnSp>
        <p:sp>
          <p:nvSpPr>
            <p:cNvPr id="19" name="Rectangle 442"/>
            <p:cNvSpPr>
              <a:spLocks noChangeArrowheads="1"/>
            </p:cNvSpPr>
            <p:nvPr/>
          </p:nvSpPr>
          <p:spPr bwMode="auto">
            <a:xfrm>
              <a:off x="2923115" y="732606"/>
              <a:ext cx="663603" cy="240202"/>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堡垒主机</a:t>
              </a:r>
              <a:endParaRPr lang="zh-CN" sz="1050" kern="100">
                <a:effectLst/>
                <a:latin typeface="Times New Roman"/>
                <a:ea typeface="宋体"/>
                <a:cs typeface="宋体"/>
              </a:endParaRPr>
            </a:p>
          </p:txBody>
        </p:sp>
        <p:cxnSp>
          <p:nvCxnSpPr>
            <p:cNvPr id="20" name="直接连接符 19"/>
            <p:cNvCxnSpPr>
              <a:cxnSpLocks noChangeShapeType="1"/>
            </p:cNvCxnSpPr>
            <p:nvPr/>
          </p:nvCxnSpPr>
          <p:spPr bwMode="auto">
            <a:xfrm>
              <a:off x="2945115" y="2267118"/>
              <a:ext cx="865204" cy="0"/>
            </a:xfrm>
            <a:prstGeom prst="line">
              <a:avLst/>
            </a:prstGeom>
            <a:noFill/>
            <a:ln w="9525">
              <a:solidFill>
                <a:srgbClr val="000000"/>
              </a:solidFill>
              <a:round/>
            </a:ln>
          </p:spPr>
        </p:cxnSp>
        <p:cxnSp>
          <p:nvCxnSpPr>
            <p:cNvPr id="21" name="直接连接符 20"/>
            <p:cNvCxnSpPr>
              <a:cxnSpLocks noChangeShapeType="1"/>
            </p:cNvCxnSpPr>
            <p:nvPr/>
          </p:nvCxnSpPr>
          <p:spPr bwMode="auto">
            <a:xfrm>
              <a:off x="3810319" y="2267118"/>
              <a:ext cx="0" cy="488804"/>
            </a:xfrm>
            <a:prstGeom prst="line">
              <a:avLst/>
            </a:prstGeom>
            <a:noFill/>
            <a:ln w="9525">
              <a:solidFill>
                <a:srgbClr val="000000"/>
              </a:solidFill>
              <a:round/>
            </a:ln>
          </p:spPr>
        </p:cxnSp>
        <p:cxnSp>
          <p:nvCxnSpPr>
            <p:cNvPr id="22" name="直接连接符 21"/>
            <p:cNvCxnSpPr>
              <a:cxnSpLocks noChangeShapeType="1"/>
            </p:cNvCxnSpPr>
            <p:nvPr/>
          </p:nvCxnSpPr>
          <p:spPr bwMode="auto">
            <a:xfrm>
              <a:off x="3334617" y="2267118"/>
              <a:ext cx="0" cy="518604"/>
            </a:xfrm>
            <a:prstGeom prst="line">
              <a:avLst/>
            </a:prstGeom>
            <a:noFill/>
            <a:ln w="9525">
              <a:solidFill>
                <a:srgbClr val="000000"/>
              </a:solidFill>
              <a:round/>
            </a:ln>
          </p:spPr>
        </p:cxnSp>
        <p:cxnSp>
          <p:nvCxnSpPr>
            <p:cNvPr id="23" name="直接连接符 22"/>
            <p:cNvCxnSpPr>
              <a:cxnSpLocks noChangeShapeType="1"/>
            </p:cNvCxnSpPr>
            <p:nvPr/>
          </p:nvCxnSpPr>
          <p:spPr bwMode="auto">
            <a:xfrm>
              <a:off x="543203" y="2274718"/>
              <a:ext cx="0" cy="432203"/>
            </a:xfrm>
            <a:prstGeom prst="line">
              <a:avLst/>
            </a:prstGeom>
            <a:noFill/>
            <a:ln w="9525">
              <a:solidFill>
                <a:srgbClr val="000000"/>
              </a:solidFill>
              <a:round/>
            </a:ln>
          </p:spPr>
        </p:cxnSp>
        <p:sp>
          <p:nvSpPr>
            <p:cNvPr id="24" name="Rectangle 442"/>
            <p:cNvSpPr>
              <a:spLocks noChangeArrowheads="1"/>
            </p:cNvSpPr>
            <p:nvPr/>
          </p:nvSpPr>
          <p:spPr bwMode="auto">
            <a:xfrm>
              <a:off x="1564008" y="964508"/>
              <a:ext cx="829304" cy="240002"/>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外部路由器</a:t>
              </a:r>
              <a:endParaRPr lang="zh-CN" sz="1050" kern="100">
                <a:effectLst/>
                <a:latin typeface="Times New Roman"/>
                <a:ea typeface="宋体"/>
                <a:cs typeface="宋体"/>
              </a:endParaRPr>
            </a:p>
          </p:txBody>
        </p:sp>
        <p:sp>
          <p:nvSpPr>
            <p:cNvPr id="25" name="Rectangle 442"/>
            <p:cNvSpPr>
              <a:spLocks noChangeArrowheads="1"/>
            </p:cNvSpPr>
            <p:nvPr/>
          </p:nvSpPr>
          <p:spPr bwMode="auto">
            <a:xfrm>
              <a:off x="257501" y="1632613"/>
              <a:ext cx="497803" cy="240002"/>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防火墙</a:t>
              </a:r>
              <a:endParaRPr lang="zh-CN" sz="1050" kern="100">
                <a:effectLst/>
                <a:latin typeface="Times New Roman"/>
                <a:ea typeface="宋体"/>
                <a:cs typeface="宋体"/>
              </a:endParaRPr>
            </a:p>
          </p:txBody>
        </p:sp>
        <p:cxnSp>
          <p:nvCxnSpPr>
            <p:cNvPr id="26" name="直接连接符 25"/>
            <p:cNvCxnSpPr>
              <a:cxnSpLocks noChangeShapeType="1"/>
            </p:cNvCxnSpPr>
            <p:nvPr/>
          </p:nvCxnSpPr>
          <p:spPr bwMode="auto">
            <a:xfrm>
              <a:off x="158101" y="674305"/>
              <a:ext cx="0" cy="1221110"/>
            </a:xfrm>
            <a:prstGeom prst="line">
              <a:avLst/>
            </a:prstGeom>
            <a:noFill/>
            <a:ln w="9525">
              <a:solidFill>
                <a:srgbClr val="000000"/>
              </a:solidFill>
              <a:prstDash val="dash"/>
              <a:round/>
            </a:ln>
          </p:spPr>
        </p:cxnSp>
        <p:grpSp>
          <p:nvGrpSpPr>
            <p:cNvPr id="27" name="组合 26"/>
            <p:cNvGrpSpPr/>
            <p:nvPr/>
          </p:nvGrpSpPr>
          <p:grpSpPr>
            <a:xfrm>
              <a:off x="2642913" y="1607713"/>
              <a:ext cx="1128006" cy="200052"/>
              <a:chOff x="21098" y="8610"/>
              <a:chExt cx="11969" cy="3988"/>
            </a:xfrm>
          </p:grpSpPr>
          <p:sp>
            <p:nvSpPr>
              <p:cNvPr id="39" name="Rectangle 429"/>
              <p:cNvSpPr>
                <a:spLocks noChangeArrowheads="1"/>
              </p:cNvSpPr>
              <p:nvPr/>
            </p:nvSpPr>
            <p:spPr bwMode="auto">
              <a:xfrm>
                <a:off x="21098" y="8610"/>
                <a:ext cx="7480" cy="3988"/>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40" name="Rectangle 430"/>
              <p:cNvSpPr>
                <a:spLocks noChangeArrowheads="1"/>
              </p:cNvSpPr>
              <p:nvPr/>
            </p:nvSpPr>
            <p:spPr bwMode="auto">
              <a:xfrm>
                <a:off x="21098" y="8610"/>
                <a:ext cx="7480" cy="3988"/>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41" name="Rectangle 431"/>
              <p:cNvSpPr>
                <a:spLocks noChangeArrowheads="1"/>
              </p:cNvSpPr>
              <p:nvPr/>
            </p:nvSpPr>
            <p:spPr bwMode="auto">
              <a:xfrm>
                <a:off x="28578" y="8610"/>
                <a:ext cx="4489" cy="3988"/>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42" name="Rectangle 432"/>
              <p:cNvSpPr>
                <a:spLocks noChangeArrowheads="1"/>
              </p:cNvSpPr>
              <p:nvPr/>
            </p:nvSpPr>
            <p:spPr bwMode="auto">
              <a:xfrm>
                <a:off x="28578" y="8610"/>
                <a:ext cx="4489" cy="3988"/>
              </a:xfrm>
              <a:prstGeom prst="rect">
                <a:avLst/>
              </a:prstGeom>
              <a:noFill/>
              <a:ln w="7620" cap="rnd">
                <a:solidFill>
                  <a:srgbClr val="000000"/>
                </a:solidFill>
                <a:round/>
              </a:ln>
            </p:spPr>
            <p:txBody>
              <a:bodyPr rot="0" vert="horz" wrap="square" lIns="91440" tIns="45720" rIns="91440" bIns="45720" anchor="t" anchorCtr="0" upright="1">
                <a:noAutofit/>
              </a:bodyPr>
              <a:lstStyle/>
              <a:p>
                <a:endParaRPr lang="zh-CN" altLang="en-US"/>
              </a:p>
            </p:txBody>
          </p:sp>
          <p:sp>
            <p:nvSpPr>
              <p:cNvPr id="43" name="Freeform 433"/>
              <p:cNvSpPr>
                <a:spLocks noEditPoints="1"/>
              </p:cNvSpPr>
              <p:nvPr/>
            </p:nvSpPr>
            <p:spPr bwMode="auto">
              <a:xfrm>
                <a:off x="21098" y="9271"/>
                <a:ext cx="11969" cy="2660"/>
              </a:xfrm>
              <a:custGeom>
                <a:avLst/>
                <a:gdLst>
                  <a:gd name="T0" fmla="*/ 0 w 1885"/>
                  <a:gd name="T1" fmla="*/ 266065 h 419"/>
                  <a:gd name="T2" fmla="*/ 710565 w 1885"/>
                  <a:gd name="T3" fmla="*/ 266065 h 419"/>
                  <a:gd name="T4" fmla="*/ 710565 w 1885"/>
                  <a:gd name="T5" fmla="*/ 0 h 419"/>
                  <a:gd name="T6" fmla="*/ 0 w 1885"/>
                  <a:gd name="T7" fmla="*/ 0 h 419"/>
                  <a:gd name="T8" fmla="*/ 0 w 1885"/>
                  <a:gd name="T9" fmla="*/ 266065 h 419"/>
                  <a:gd name="T10" fmla="*/ 790575 w 1885"/>
                  <a:gd name="T11" fmla="*/ 266065 h 419"/>
                  <a:gd name="T12" fmla="*/ 1196975 w 1885"/>
                  <a:gd name="T13" fmla="*/ 266065 h 419"/>
                  <a:gd name="T14" fmla="*/ 1196975 w 1885"/>
                  <a:gd name="T15" fmla="*/ 0 h 419"/>
                  <a:gd name="T16" fmla="*/ 790575 w 1885"/>
                  <a:gd name="T17" fmla="*/ 0 h 419"/>
                  <a:gd name="T18" fmla="*/ 790575 w 1885"/>
                  <a:gd name="T19" fmla="*/ 266065 h 4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5" h="419">
                    <a:moveTo>
                      <a:pt x="0" y="419"/>
                    </a:moveTo>
                    <a:lnTo>
                      <a:pt x="1119" y="419"/>
                    </a:lnTo>
                    <a:lnTo>
                      <a:pt x="1119" y="0"/>
                    </a:lnTo>
                    <a:lnTo>
                      <a:pt x="0" y="0"/>
                    </a:lnTo>
                    <a:lnTo>
                      <a:pt x="0" y="419"/>
                    </a:lnTo>
                    <a:close/>
                    <a:moveTo>
                      <a:pt x="1245" y="419"/>
                    </a:moveTo>
                    <a:lnTo>
                      <a:pt x="1885" y="419"/>
                    </a:lnTo>
                    <a:lnTo>
                      <a:pt x="1885" y="0"/>
                    </a:lnTo>
                    <a:lnTo>
                      <a:pt x="1245" y="0"/>
                    </a:lnTo>
                    <a:lnTo>
                      <a:pt x="1245" y="419"/>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44" name="Rectangle 434"/>
              <p:cNvSpPr>
                <a:spLocks noChangeArrowheads="1"/>
              </p:cNvSpPr>
              <p:nvPr/>
            </p:nvSpPr>
            <p:spPr bwMode="auto">
              <a:xfrm>
                <a:off x="21098" y="9271"/>
                <a:ext cx="7105" cy="266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45" name="Rectangle 435"/>
              <p:cNvSpPr>
                <a:spLocks noChangeArrowheads="1"/>
              </p:cNvSpPr>
              <p:nvPr/>
            </p:nvSpPr>
            <p:spPr bwMode="auto">
              <a:xfrm>
                <a:off x="29003" y="9271"/>
                <a:ext cx="4064" cy="266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46" name="Freeform 436"/>
              <p:cNvSpPr>
                <a:spLocks noEditPoints="1"/>
              </p:cNvSpPr>
              <p:nvPr/>
            </p:nvSpPr>
            <p:spPr bwMode="auto">
              <a:xfrm>
                <a:off x="21472" y="8775"/>
                <a:ext cx="11405" cy="330"/>
              </a:xfrm>
              <a:custGeom>
                <a:avLst/>
                <a:gdLst>
                  <a:gd name="T0" fmla="*/ 1102995 w 1796"/>
                  <a:gd name="T1" fmla="*/ 33020 h 52"/>
                  <a:gd name="T2" fmla="*/ 1140460 w 1796"/>
                  <a:gd name="T3" fmla="*/ 33020 h 52"/>
                  <a:gd name="T4" fmla="*/ 1140460 w 1796"/>
                  <a:gd name="T5" fmla="*/ 0 h 52"/>
                  <a:gd name="T6" fmla="*/ 1102995 w 1796"/>
                  <a:gd name="T7" fmla="*/ 0 h 52"/>
                  <a:gd name="T8" fmla="*/ 1102995 w 1796"/>
                  <a:gd name="T9" fmla="*/ 33020 h 52"/>
                  <a:gd name="T10" fmla="*/ 112395 w 1796"/>
                  <a:gd name="T11" fmla="*/ 24765 h 52"/>
                  <a:gd name="T12" fmla="*/ 149860 w 1796"/>
                  <a:gd name="T13" fmla="*/ 24765 h 52"/>
                  <a:gd name="T14" fmla="*/ 149860 w 1796"/>
                  <a:gd name="T15" fmla="*/ 8255 h 52"/>
                  <a:gd name="T16" fmla="*/ 112395 w 1796"/>
                  <a:gd name="T17" fmla="*/ 8255 h 52"/>
                  <a:gd name="T18" fmla="*/ 112395 w 1796"/>
                  <a:gd name="T19" fmla="*/ 24765 h 52"/>
                  <a:gd name="T20" fmla="*/ 56515 w 1796"/>
                  <a:gd name="T21" fmla="*/ 24765 h 52"/>
                  <a:gd name="T22" fmla="*/ 93345 w 1796"/>
                  <a:gd name="T23" fmla="*/ 24765 h 52"/>
                  <a:gd name="T24" fmla="*/ 93345 w 1796"/>
                  <a:gd name="T25" fmla="*/ 8255 h 52"/>
                  <a:gd name="T26" fmla="*/ 56515 w 1796"/>
                  <a:gd name="T27" fmla="*/ 8255 h 52"/>
                  <a:gd name="T28" fmla="*/ 56515 w 1796"/>
                  <a:gd name="T29" fmla="*/ 24765 h 52"/>
                  <a:gd name="T30" fmla="*/ 0 w 1796"/>
                  <a:gd name="T31" fmla="*/ 24765 h 52"/>
                  <a:gd name="T32" fmla="*/ 37465 w 1796"/>
                  <a:gd name="T33" fmla="*/ 24765 h 52"/>
                  <a:gd name="T34" fmla="*/ 37465 w 1796"/>
                  <a:gd name="T35" fmla="*/ 8255 h 52"/>
                  <a:gd name="T36" fmla="*/ 0 w 1796"/>
                  <a:gd name="T37" fmla="*/ 8255 h 52"/>
                  <a:gd name="T38" fmla="*/ 0 w 1796"/>
                  <a:gd name="T39" fmla="*/ 24765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96" h="52">
                    <a:moveTo>
                      <a:pt x="1737" y="52"/>
                    </a:moveTo>
                    <a:lnTo>
                      <a:pt x="1796" y="52"/>
                    </a:lnTo>
                    <a:lnTo>
                      <a:pt x="1796" y="0"/>
                    </a:lnTo>
                    <a:lnTo>
                      <a:pt x="1737" y="0"/>
                    </a:lnTo>
                    <a:lnTo>
                      <a:pt x="1737" y="52"/>
                    </a:lnTo>
                    <a:close/>
                    <a:moveTo>
                      <a:pt x="177" y="39"/>
                    </a:moveTo>
                    <a:lnTo>
                      <a:pt x="236" y="39"/>
                    </a:lnTo>
                    <a:lnTo>
                      <a:pt x="236" y="13"/>
                    </a:lnTo>
                    <a:lnTo>
                      <a:pt x="177" y="13"/>
                    </a:lnTo>
                    <a:lnTo>
                      <a:pt x="177" y="39"/>
                    </a:lnTo>
                    <a:close/>
                    <a:moveTo>
                      <a:pt x="89" y="39"/>
                    </a:moveTo>
                    <a:lnTo>
                      <a:pt x="147" y="39"/>
                    </a:lnTo>
                    <a:lnTo>
                      <a:pt x="147" y="13"/>
                    </a:lnTo>
                    <a:lnTo>
                      <a:pt x="89" y="13"/>
                    </a:lnTo>
                    <a:lnTo>
                      <a:pt x="89" y="39"/>
                    </a:lnTo>
                    <a:close/>
                    <a:moveTo>
                      <a:pt x="0" y="39"/>
                    </a:moveTo>
                    <a:lnTo>
                      <a:pt x="59" y="39"/>
                    </a:lnTo>
                    <a:lnTo>
                      <a:pt x="59" y="13"/>
                    </a:lnTo>
                    <a:lnTo>
                      <a:pt x="0" y="13"/>
                    </a:lnTo>
                    <a:lnTo>
                      <a:pt x="0" y="39"/>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47" name="Rectangle 437"/>
              <p:cNvSpPr>
                <a:spLocks noChangeArrowheads="1"/>
              </p:cNvSpPr>
              <p:nvPr/>
            </p:nvSpPr>
            <p:spPr bwMode="auto">
              <a:xfrm>
                <a:off x="32502" y="8775"/>
                <a:ext cx="375" cy="330"/>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48" name="Rectangle 438"/>
              <p:cNvSpPr>
                <a:spLocks noChangeArrowheads="1"/>
              </p:cNvSpPr>
              <p:nvPr/>
            </p:nvSpPr>
            <p:spPr bwMode="auto">
              <a:xfrm>
                <a:off x="22596" y="8858"/>
                <a:ext cx="375"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49" name="Rectangle 439"/>
              <p:cNvSpPr>
                <a:spLocks noChangeArrowheads="1"/>
              </p:cNvSpPr>
              <p:nvPr/>
            </p:nvSpPr>
            <p:spPr bwMode="auto">
              <a:xfrm>
                <a:off x="22037" y="8858"/>
                <a:ext cx="369"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50" name="Rectangle 440"/>
              <p:cNvSpPr>
                <a:spLocks noChangeArrowheads="1"/>
              </p:cNvSpPr>
              <p:nvPr/>
            </p:nvSpPr>
            <p:spPr bwMode="auto">
              <a:xfrm>
                <a:off x="21472" y="8858"/>
                <a:ext cx="375" cy="165"/>
              </a:xfrm>
              <a:prstGeom prst="rect">
                <a:avLst/>
              </a:pr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51" name="Freeform 441"/>
              <p:cNvSpPr>
                <a:spLocks noEditPoints="1"/>
              </p:cNvSpPr>
              <p:nvPr/>
            </p:nvSpPr>
            <p:spPr bwMode="auto">
              <a:xfrm>
                <a:off x="28203" y="8610"/>
                <a:ext cx="750" cy="3988"/>
              </a:xfrm>
              <a:custGeom>
                <a:avLst/>
                <a:gdLst>
                  <a:gd name="T0" fmla="*/ 0 w 118"/>
                  <a:gd name="T1" fmla="*/ 0 h 628"/>
                  <a:gd name="T2" fmla="*/ 0 w 118"/>
                  <a:gd name="T3" fmla="*/ 398780 h 628"/>
                  <a:gd name="T4" fmla="*/ 74930 w 118"/>
                  <a:gd name="T5" fmla="*/ 398780 h 628"/>
                  <a:gd name="T6" fmla="*/ 74930 w 118"/>
                  <a:gd name="T7" fmla="*/ 0 h 6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628">
                    <a:moveTo>
                      <a:pt x="0" y="0"/>
                    </a:moveTo>
                    <a:lnTo>
                      <a:pt x="0" y="628"/>
                    </a:lnTo>
                    <a:moveTo>
                      <a:pt x="118" y="628"/>
                    </a:moveTo>
                    <a:lnTo>
                      <a:pt x="118" y="0"/>
                    </a:lnTo>
                  </a:path>
                </a:pathLst>
              </a:custGeom>
              <a:noFill/>
              <a:ln w="2540" cap="rnd">
                <a:solidFill>
                  <a:srgbClr val="000000"/>
                </a:solidFill>
                <a:round/>
              </a:ln>
            </p:spPr>
            <p:txBody>
              <a:bodyPr rot="0" vert="horz" wrap="square" lIns="91440" tIns="45720" rIns="91440" bIns="45720" anchor="t" anchorCtr="0" upright="1">
                <a:noAutofit/>
              </a:bodyPr>
              <a:lstStyle/>
              <a:p>
                <a:endParaRPr lang="zh-CN" altLang="en-US"/>
              </a:p>
            </p:txBody>
          </p:sp>
          <p:sp>
            <p:nvSpPr>
              <p:cNvPr id="52" name="Freeform 451"/>
              <p:cNvSpPr/>
              <p:nvPr/>
            </p:nvSpPr>
            <p:spPr bwMode="auto">
              <a:xfrm>
                <a:off x="23066" y="10261"/>
                <a:ext cx="1022" cy="686"/>
              </a:xfrm>
              <a:custGeom>
                <a:avLst/>
                <a:gdLst>
                  <a:gd name="T0" fmla="*/ 0 w 161"/>
                  <a:gd name="T1" fmla="*/ 0 h 108"/>
                  <a:gd name="T2" fmla="*/ 102235 w 161"/>
                  <a:gd name="T3" fmla="*/ 34290 h 108"/>
                  <a:gd name="T4" fmla="*/ 0 w 161"/>
                  <a:gd name="T5" fmla="*/ 68580 h 108"/>
                  <a:gd name="T6" fmla="*/ 0 w 161"/>
                  <a:gd name="T7" fmla="*/ 0 h 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1" h="108">
                    <a:moveTo>
                      <a:pt x="0" y="0"/>
                    </a:moveTo>
                    <a:lnTo>
                      <a:pt x="161" y="54"/>
                    </a:lnTo>
                    <a:lnTo>
                      <a:pt x="0" y="108"/>
                    </a:lnTo>
                    <a:lnTo>
                      <a:pt x="0" y="0"/>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grpSp>
        <p:sp>
          <p:nvSpPr>
            <p:cNvPr id="28" name="computr3"/>
            <p:cNvSpPr>
              <a:spLocks noEditPoints="1" noChangeArrowheads="1"/>
            </p:cNvSpPr>
            <p:nvPr/>
          </p:nvSpPr>
          <p:spPr bwMode="auto">
            <a:xfrm>
              <a:off x="3607118" y="500204"/>
              <a:ext cx="584203" cy="501804"/>
            </a:xfrm>
            <a:custGeom>
              <a:avLst/>
              <a:gdLst>
                <a:gd name="T0" fmla="*/ 0 w 21600"/>
                <a:gd name="T1" fmla="*/ 250868 h 21600"/>
                <a:gd name="T2" fmla="*/ 292100 w 21600"/>
                <a:gd name="T3" fmla="*/ 0 h 21600"/>
                <a:gd name="T4" fmla="*/ 292100 w 21600"/>
                <a:gd name="T5" fmla="*/ 501737 h 21600"/>
                <a:gd name="T6" fmla="*/ 490485 w 21600"/>
                <a:gd name="T7" fmla="*/ 250868 h 21600"/>
                <a:gd name="T8" fmla="*/ 0 60000 65536"/>
                <a:gd name="T9" fmla="*/ 0 60000 65536"/>
                <a:gd name="T10" fmla="*/ 0 60000 65536"/>
                <a:gd name="T11" fmla="*/ 0 60000 65536"/>
                <a:gd name="T12" fmla="*/ 7811 w 21600"/>
                <a:gd name="T13" fmla="*/ 2584 h 21600"/>
                <a:gd name="T14" fmla="*/ 16359 w 21600"/>
                <a:gd name="T15" fmla="*/ 11764 h 21600"/>
              </a:gdLst>
              <a:ahLst/>
              <a:cxnLst>
                <a:cxn ang="T8">
                  <a:pos x="T0" y="T1"/>
                </a:cxn>
                <a:cxn ang="T9">
                  <a:pos x="T2" y="T3"/>
                </a:cxn>
                <a:cxn ang="T10">
                  <a:pos x="T4" y="T5"/>
                </a:cxn>
                <a:cxn ang="T11">
                  <a:pos x="T6" y="T7"/>
                </a:cxn>
              </a:cxnLst>
              <a:rect l="T12" t="T13" r="T14" b="T15"/>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lnTo>
                    <a:pt x="16402" y="2314"/>
                  </a:lnTo>
                  <a:close/>
                </a:path>
                <a:path w="21600" h="21600" extrusionOk="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noFill/>
            <a:ln w="9525">
              <a:solidFill>
                <a:srgbClr val="000000"/>
              </a:solidFill>
              <a:miter lim="800000"/>
            </a:ln>
          </p:spPr>
          <p:txBody>
            <a:bodyPr rot="0" vert="horz" wrap="square" lIns="91440" tIns="45720" rIns="91440" bIns="45720" anchor="t" anchorCtr="0" upright="1">
              <a:noAutofit/>
            </a:bodyPr>
            <a:lstStyle/>
            <a:p>
              <a:endParaRPr lang="zh-CN" altLang="en-US"/>
            </a:p>
          </p:txBody>
        </p:sp>
        <p:sp>
          <p:nvSpPr>
            <p:cNvPr id="29" name="Rectangle 442"/>
            <p:cNvSpPr>
              <a:spLocks noChangeArrowheads="1"/>
            </p:cNvSpPr>
            <p:nvPr/>
          </p:nvSpPr>
          <p:spPr bwMode="auto">
            <a:xfrm>
              <a:off x="1758309" y="1677614"/>
              <a:ext cx="829304" cy="240102"/>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内部路由器</a:t>
              </a:r>
              <a:endParaRPr lang="zh-CN" sz="1050" kern="100">
                <a:effectLst/>
                <a:latin typeface="Times New Roman"/>
                <a:ea typeface="宋体"/>
                <a:cs typeface="宋体"/>
              </a:endParaRPr>
            </a:p>
          </p:txBody>
        </p:sp>
        <p:sp>
          <p:nvSpPr>
            <p:cNvPr id="30" name="Freeform 43"/>
            <p:cNvSpPr/>
            <p:nvPr/>
          </p:nvSpPr>
          <p:spPr bwMode="auto">
            <a:xfrm>
              <a:off x="257501" y="2032016"/>
              <a:ext cx="4198221" cy="406003"/>
            </a:xfrm>
            <a:custGeom>
              <a:avLst/>
              <a:gdLst>
                <a:gd name="T0" fmla="*/ 288975 w 2063"/>
                <a:gd name="T1" fmla="*/ 0 h 1197"/>
                <a:gd name="T2" fmla="*/ 3895060 w 2063"/>
                <a:gd name="T3" fmla="*/ 0 h 1197"/>
                <a:gd name="T4" fmla="*/ 4047687 w 2063"/>
                <a:gd name="T5" fmla="*/ 54950 h 1197"/>
                <a:gd name="T6" fmla="*/ 4143334 w 2063"/>
                <a:gd name="T7" fmla="*/ 114648 h 1197"/>
                <a:gd name="T8" fmla="*/ 4198280 w 2063"/>
                <a:gd name="T9" fmla="*/ 174347 h 1197"/>
                <a:gd name="T10" fmla="*/ 4198280 w 2063"/>
                <a:gd name="T11" fmla="*/ 234045 h 1197"/>
                <a:gd name="T12" fmla="*/ 4143334 w 2063"/>
                <a:gd name="T13" fmla="*/ 293744 h 1197"/>
                <a:gd name="T14" fmla="*/ 4047687 w 2063"/>
                <a:gd name="T15" fmla="*/ 351068 h 1197"/>
                <a:gd name="T16" fmla="*/ 3895060 w 2063"/>
                <a:gd name="T17" fmla="*/ 406018 h 1197"/>
                <a:gd name="T18" fmla="*/ 288975 w 2063"/>
                <a:gd name="T19" fmla="*/ 406018 h 1197"/>
                <a:gd name="T20" fmla="*/ 150593 w 2063"/>
                <a:gd name="T21" fmla="*/ 351068 h 1197"/>
                <a:gd name="T22" fmla="*/ 40701 w 2063"/>
                <a:gd name="T23" fmla="*/ 293744 h 1197"/>
                <a:gd name="T24" fmla="*/ 0 w 2063"/>
                <a:gd name="T25" fmla="*/ 234045 h 1197"/>
                <a:gd name="T26" fmla="*/ 0 w 2063"/>
                <a:gd name="T27" fmla="*/ 174347 h 1197"/>
                <a:gd name="T28" fmla="*/ 40701 w 2063"/>
                <a:gd name="T29" fmla="*/ 114648 h 1197"/>
                <a:gd name="T30" fmla="*/ 150593 w 2063"/>
                <a:gd name="T31" fmla="*/ 54950 h 1197"/>
                <a:gd name="T32" fmla="*/ 288975 w 2063"/>
                <a:gd name="T33" fmla="*/ 0 h 1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round/>
            </a:ln>
          </p:spPr>
          <p:txBody>
            <a:bodyPr rot="0" vert="horz" wrap="square" lIns="91440" tIns="45720" rIns="91440" bIns="45720" anchor="t" anchorCtr="0" upright="1">
              <a:noAutofit/>
            </a:bodyPr>
            <a:lstStyle/>
            <a:p>
              <a:endParaRPr lang="zh-CN" altLang="en-US"/>
            </a:p>
          </p:txBody>
        </p:sp>
        <p:cxnSp>
          <p:nvCxnSpPr>
            <p:cNvPr id="31" name="直接连接符 30"/>
            <p:cNvCxnSpPr>
              <a:cxnSpLocks noChangeShapeType="1"/>
            </p:cNvCxnSpPr>
            <p:nvPr/>
          </p:nvCxnSpPr>
          <p:spPr bwMode="auto">
            <a:xfrm>
              <a:off x="1371607" y="2274718"/>
              <a:ext cx="0" cy="432203"/>
            </a:xfrm>
            <a:prstGeom prst="line">
              <a:avLst/>
            </a:prstGeom>
            <a:noFill/>
            <a:ln w="9525">
              <a:solidFill>
                <a:srgbClr val="000000"/>
              </a:solidFill>
              <a:round/>
            </a:ln>
          </p:spPr>
        </p:cxnSp>
        <p:cxnSp>
          <p:nvCxnSpPr>
            <p:cNvPr id="32" name="直接连接符 31"/>
            <p:cNvCxnSpPr>
              <a:cxnSpLocks noChangeShapeType="1"/>
            </p:cNvCxnSpPr>
            <p:nvPr/>
          </p:nvCxnSpPr>
          <p:spPr bwMode="auto">
            <a:xfrm>
              <a:off x="2393312" y="2381219"/>
              <a:ext cx="0" cy="337003"/>
            </a:xfrm>
            <a:prstGeom prst="line">
              <a:avLst/>
            </a:prstGeom>
            <a:noFill/>
            <a:ln w="9525">
              <a:solidFill>
                <a:srgbClr val="000000"/>
              </a:solidFill>
              <a:round/>
            </a:ln>
          </p:spPr>
        </p:cxnSp>
        <p:cxnSp>
          <p:nvCxnSpPr>
            <p:cNvPr id="33" name="直接连接符 32"/>
            <p:cNvCxnSpPr>
              <a:cxnSpLocks noChangeShapeType="1"/>
            </p:cNvCxnSpPr>
            <p:nvPr/>
          </p:nvCxnSpPr>
          <p:spPr bwMode="auto">
            <a:xfrm flipH="1">
              <a:off x="2784114" y="247602"/>
              <a:ext cx="1893010" cy="0"/>
            </a:xfrm>
            <a:prstGeom prst="line">
              <a:avLst/>
            </a:prstGeom>
            <a:noFill/>
            <a:ln w="9525">
              <a:solidFill>
                <a:srgbClr val="000000"/>
              </a:solidFill>
              <a:prstDash val="dash"/>
              <a:round/>
            </a:ln>
          </p:spPr>
        </p:cxnSp>
        <p:cxnSp>
          <p:nvCxnSpPr>
            <p:cNvPr id="34" name="直接连接符 33"/>
            <p:cNvCxnSpPr>
              <a:cxnSpLocks noChangeShapeType="1"/>
            </p:cNvCxnSpPr>
            <p:nvPr/>
          </p:nvCxnSpPr>
          <p:spPr bwMode="auto">
            <a:xfrm flipV="1">
              <a:off x="2805714" y="269802"/>
              <a:ext cx="0" cy="381003"/>
            </a:xfrm>
            <a:prstGeom prst="line">
              <a:avLst/>
            </a:prstGeom>
            <a:noFill/>
            <a:ln w="9525">
              <a:solidFill>
                <a:srgbClr val="000000"/>
              </a:solidFill>
              <a:prstDash val="dash"/>
              <a:round/>
            </a:ln>
          </p:spPr>
        </p:cxnSp>
        <p:cxnSp>
          <p:nvCxnSpPr>
            <p:cNvPr id="35" name="直接连接符 34"/>
            <p:cNvCxnSpPr>
              <a:cxnSpLocks noChangeShapeType="1"/>
            </p:cNvCxnSpPr>
            <p:nvPr/>
          </p:nvCxnSpPr>
          <p:spPr bwMode="auto">
            <a:xfrm flipH="1">
              <a:off x="145401" y="666705"/>
              <a:ext cx="2693314" cy="0"/>
            </a:xfrm>
            <a:prstGeom prst="line">
              <a:avLst/>
            </a:prstGeom>
            <a:noFill/>
            <a:ln w="9525">
              <a:solidFill>
                <a:srgbClr val="000000"/>
              </a:solidFill>
              <a:prstDash val="dash"/>
              <a:round/>
            </a:ln>
          </p:spPr>
        </p:cxnSp>
        <p:cxnSp>
          <p:nvCxnSpPr>
            <p:cNvPr id="36" name="直接连接符 35"/>
            <p:cNvCxnSpPr>
              <a:cxnSpLocks noChangeShapeType="1"/>
            </p:cNvCxnSpPr>
            <p:nvPr/>
          </p:nvCxnSpPr>
          <p:spPr bwMode="auto">
            <a:xfrm>
              <a:off x="1296007" y="431903"/>
              <a:ext cx="0" cy="339603"/>
            </a:xfrm>
            <a:prstGeom prst="line">
              <a:avLst/>
            </a:prstGeom>
            <a:noFill/>
            <a:ln w="9525">
              <a:solidFill>
                <a:srgbClr val="000000"/>
              </a:solidFill>
              <a:round/>
            </a:ln>
          </p:spPr>
        </p:cxnSp>
        <p:cxnSp>
          <p:nvCxnSpPr>
            <p:cNvPr id="37" name="直接连接符 36"/>
            <p:cNvCxnSpPr>
              <a:cxnSpLocks noChangeShapeType="1"/>
            </p:cNvCxnSpPr>
            <p:nvPr/>
          </p:nvCxnSpPr>
          <p:spPr bwMode="auto">
            <a:xfrm>
              <a:off x="3796119" y="1011608"/>
              <a:ext cx="0" cy="264702"/>
            </a:xfrm>
            <a:prstGeom prst="line">
              <a:avLst/>
            </a:prstGeom>
            <a:noFill/>
            <a:ln w="9525">
              <a:solidFill>
                <a:srgbClr val="000000"/>
              </a:solidFill>
              <a:round/>
            </a:ln>
          </p:spPr>
        </p:cxnSp>
        <p:sp>
          <p:nvSpPr>
            <p:cNvPr id="38" name="Rectangle 442"/>
            <p:cNvSpPr>
              <a:spLocks noChangeArrowheads="1"/>
            </p:cNvSpPr>
            <p:nvPr/>
          </p:nvSpPr>
          <p:spPr bwMode="auto">
            <a:xfrm>
              <a:off x="4106521" y="1045808"/>
              <a:ext cx="497803" cy="240002"/>
            </a:xfrm>
            <a:prstGeom prst="rect">
              <a:avLst/>
            </a:prstGeom>
            <a:noFill/>
            <a:ln>
              <a:noFill/>
            </a:ln>
          </p:spPr>
          <p:txBody>
            <a:bodyPr rot="0" vert="horz" wrap="none" lIns="0" tIns="0" rIns="0" bIns="0" anchor="t" anchorCtr="0" upright="1">
              <a:noAutofit/>
            </a:bodyPr>
            <a:lstStyle/>
            <a:p>
              <a:pPr algn="just">
                <a:lnSpc>
                  <a:spcPts val="1400"/>
                </a:lnSpc>
                <a:spcAft>
                  <a:spcPts val="0"/>
                </a:spcAft>
              </a:pPr>
              <a:r>
                <a:rPr lang="zh-CN" sz="1300" b="1" kern="0">
                  <a:solidFill>
                    <a:srgbClr val="000000"/>
                  </a:solidFill>
                  <a:effectLst/>
                  <a:latin typeface="Times New Roman"/>
                  <a:ea typeface="宋体"/>
                  <a:cs typeface="宋体"/>
                </a:rPr>
                <a:t>周边网</a:t>
              </a:r>
              <a:endParaRPr lang="zh-CN" sz="1050" kern="100">
                <a:effectLst/>
                <a:latin typeface="Times New Roman"/>
                <a:ea typeface="宋体"/>
                <a:cs typeface="宋体"/>
              </a:endParaRPr>
            </a:p>
          </p:txBody>
        </p:sp>
      </p:grpSp>
      <p:sp>
        <p:nvSpPr>
          <p:cNvPr id="3" name="矩形 2"/>
          <p:cNvSpPr/>
          <p:nvPr/>
        </p:nvSpPr>
        <p:spPr>
          <a:xfrm>
            <a:off x="3341523" y="6021288"/>
            <a:ext cx="3570208" cy="461665"/>
          </a:xfrm>
          <a:prstGeom prst="rect">
            <a:avLst/>
          </a:prstGeom>
        </p:spPr>
        <p:txBody>
          <a:bodyPr wrap="none">
            <a:spAutoFit/>
          </a:bodyPr>
          <a:lstStyle/>
          <a:p>
            <a:r>
              <a:rPr lang="zh-CN" altLang="zh-CN" sz="2400" b="1" dirty="0">
                <a:latin typeface="+mn-ea"/>
                <a:ea typeface="+mn-ea"/>
              </a:rPr>
              <a:t>图4.16  屏蔽主机防火墙</a:t>
            </a:r>
          </a:p>
        </p:txBody>
      </p:sp>
    </p:spTree>
    <p:extLst>
      <p:ext uri="{BB962C8B-B14F-4D97-AF65-F5344CB8AC3E}">
        <p14:creationId xmlns:p14="http://schemas.microsoft.com/office/powerpoint/2010/main" val="29651643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.4.4防火墙过滤规则</a:t>
            </a:r>
            <a:r>
              <a:rPr lang="zh-CN" altLang="zh-CN" sz="2400" b="1" dirty="0" smtClean="0"/>
              <a:t>案例</a:t>
            </a:r>
            <a:endParaRPr lang="zh-CN" altLang="zh-CN" sz="2400" b="1" dirty="0"/>
          </a:p>
        </p:txBody>
      </p:sp>
      <p:sp>
        <p:nvSpPr>
          <p:cNvPr id="6" name="矩形 5"/>
          <p:cNvSpPr/>
          <p:nvPr/>
        </p:nvSpPr>
        <p:spPr>
          <a:xfrm>
            <a:off x="179512" y="1720840"/>
            <a:ext cx="8784976" cy="3046988"/>
          </a:xfrm>
          <a:prstGeom prst="rect">
            <a:avLst/>
          </a:prstGeom>
        </p:spPr>
        <p:txBody>
          <a:bodyPr wrap="square">
            <a:spAutoFit/>
          </a:bodyPr>
          <a:lstStyle/>
          <a:p>
            <a:r>
              <a:rPr lang="zh-CN" altLang="zh-CN" sz="2400" b="1" dirty="0">
                <a:latin typeface="+mn-ea"/>
                <a:ea typeface="+mn-ea"/>
              </a:rPr>
              <a:t>案例：用WinRoute禁止FTP访问。</a:t>
            </a:r>
          </a:p>
          <a:p>
            <a:r>
              <a:rPr lang="zh-CN" altLang="zh-CN" sz="2400" b="1" dirty="0">
                <a:latin typeface="+mn-ea"/>
                <a:ea typeface="+mn-ea"/>
              </a:rPr>
              <a:t>假设某公司的FTP服务器存储有相关的公司资料文件，服务器IP地址为“172．18．25．109”，现在出于保密需要，不希望Internet公网上其他用户通过FTP方式下载该公司FTP服务器上的文件信息，那么应该如何实现呢?</a:t>
            </a:r>
          </a:p>
          <a:p>
            <a:r>
              <a:rPr lang="zh-CN" altLang="zh-CN" sz="2400" b="1" dirty="0">
                <a:latin typeface="+mn-ea"/>
                <a:ea typeface="+mn-ea"/>
              </a:rPr>
              <a:t>我们知道FTP服务采用的协议是应用层的FTP协议，而FTP协议是基于TCP协议的，并且占用到TCP协议的21端口</a:t>
            </a:r>
            <a:r>
              <a:rPr lang="zh-CN" altLang="zh-CN" sz="2400" b="1" strike="sngStrike" dirty="0">
                <a:latin typeface="+mn-ea"/>
                <a:ea typeface="+mn-ea"/>
              </a:rPr>
              <a:t>(即熟知端口)</a:t>
            </a:r>
            <a:r>
              <a:rPr lang="zh-CN" altLang="zh-CN" sz="2400" b="1" dirty="0">
                <a:latin typeface="+mn-ea"/>
                <a:ea typeface="+mn-ea"/>
              </a:rPr>
              <a:t>。因此，首先创建防火墙的过滤规则，如表4.1所示。</a:t>
            </a:r>
          </a:p>
        </p:txBody>
      </p:sp>
      <p:graphicFrame>
        <p:nvGraphicFramePr>
          <p:cNvPr id="7" name="表格 6"/>
          <p:cNvGraphicFramePr>
            <a:graphicFrameLocks noGrp="1"/>
          </p:cNvGraphicFramePr>
          <p:nvPr>
            <p:extLst>
              <p:ext uri="{D42A27DB-BD31-4B8C-83A1-F6EECF244321}">
                <p14:modId xmlns:p14="http://schemas.microsoft.com/office/powerpoint/2010/main" val="3318851994"/>
              </p:ext>
            </p:extLst>
          </p:nvPr>
        </p:nvGraphicFramePr>
        <p:xfrm>
          <a:off x="89756" y="5301208"/>
          <a:ext cx="8964488" cy="1414755"/>
        </p:xfrm>
        <a:graphic>
          <a:graphicData uri="http://schemas.openxmlformats.org/drawingml/2006/table">
            <a:tbl>
              <a:tblPr firstRow="1" firstCol="1" bandRow="1">
                <a:tableStyleId>{5C22544A-7EE6-4342-B048-85BDC9FD1C3A}</a:tableStyleId>
              </a:tblPr>
              <a:tblGrid>
                <a:gridCol w="1232171"/>
                <a:gridCol w="1247647"/>
                <a:gridCol w="1239314"/>
                <a:gridCol w="1660752"/>
                <a:gridCol w="1091690"/>
                <a:gridCol w="1252410"/>
                <a:gridCol w="1240504"/>
              </a:tblGrid>
              <a:tr h="768551">
                <a:tc>
                  <a:txBody>
                    <a:bodyPr/>
                    <a:lstStyle/>
                    <a:p>
                      <a:pPr algn="ctr">
                        <a:spcAft>
                          <a:spcPts val="0"/>
                        </a:spcAft>
                      </a:pPr>
                      <a:r>
                        <a:rPr lang="zh-CN" sz="2000" kern="100">
                          <a:effectLst/>
                        </a:rPr>
                        <a:t>组序号</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动作</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源</a:t>
                      </a:r>
                      <a:r>
                        <a:rPr lang="en-US" sz="2000" kern="100">
                          <a:effectLst/>
                        </a:rPr>
                        <a:t>IP</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目的</a:t>
                      </a:r>
                      <a:r>
                        <a:rPr lang="en-US" sz="2000" kern="100">
                          <a:effectLst/>
                        </a:rPr>
                        <a:t>IP</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源端口</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目的端口</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协议类型</a:t>
                      </a:r>
                      <a:endParaRPr lang="zh-CN" sz="2000" kern="100">
                        <a:effectLst/>
                        <a:latin typeface="Times New Roman"/>
                        <a:ea typeface="宋体"/>
                      </a:endParaRPr>
                    </a:p>
                  </a:txBody>
                  <a:tcPr marL="0" marR="0" marT="0" marB="0"/>
                </a:tc>
              </a:tr>
              <a:tr h="646204">
                <a:tc>
                  <a:txBody>
                    <a:bodyPr/>
                    <a:lstStyle/>
                    <a:p>
                      <a:pPr algn="ctr">
                        <a:spcAft>
                          <a:spcPts val="0"/>
                        </a:spcAft>
                      </a:pPr>
                      <a:r>
                        <a:rPr lang="en-US" sz="2000" kern="100">
                          <a:effectLst/>
                        </a:rPr>
                        <a:t>1</a:t>
                      </a:r>
                      <a:endParaRPr lang="zh-CN" sz="2000" kern="100">
                        <a:effectLst/>
                        <a:latin typeface="Times New Roman"/>
                        <a:ea typeface="宋体"/>
                      </a:endParaRPr>
                    </a:p>
                  </a:txBody>
                  <a:tcPr marL="0" marR="0" marT="0" marB="0"/>
                </a:tc>
                <a:tc>
                  <a:txBody>
                    <a:bodyPr/>
                    <a:lstStyle/>
                    <a:p>
                      <a:pPr algn="ctr">
                        <a:spcAft>
                          <a:spcPts val="0"/>
                        </a:spcAft>
                      </a:pPr>
                      <a:r>
                        <a:rPr lang="zh-CN" sz="2000" kern="100">
                          <a:effectLst/>
                        </a:rPr>
                        <a:t>禁止</a:t>
                      </a:r>
                      <a:endParaRPr lang="zh-CN" sz="2000" kern="100">
                        <a:effectLst/>
                        <a:latin typeface="Times New Roman"/>
                        <a:ea typeface="宋体"/>
                      </a:endParaRPr>
                    </a:p>
                  </a:txBody>
                  <a:tcPr marL="0" marR="0" marT="0" marB="0"/>
                </a:tc>
                <a:tc>
                  <a:txBody>
                    <a:bodyPr/>
                    <a:lstStyle/>
                    <a:p>
                      <a:pPr algn="ctr">
                        <a:spcAft>
                          <a:spcPts val="0"/>
                        </a:spcAft>
                      </a:pPr>
                      <a:r>
                        <a:rPr lang="en-US" sz="2000" kern="100">
                          <a:effectLst/>
                        </a:rPr>
                        <a:t>*</a:t>
                      </a:r>
                      <a:endParaRPr lang="zh-CN" sz="2000" kern="100">
                        <a:effectLst/>
                        <a:latin typeface="Times New Roman"/>
                        <a:ea typeface="宋体"/>
                      </a:endParaRPr>
                    </a:p>
                  </a:txBody>
                  <a:tcPr marL="0" marR="0" marT="0" marB="0"/>
                </a:tc>
                <a:tc>
                  <a:txBody>
                    <a:bodyPr/>
                    <a:lstStyle/>
                    <a:p>
                      <a:pPr algn="ctr">
                        <a:spcAft>
                          <a:spcPts val="0"/>
                        </a:spcAft>
                      </a:pPr>
                      <a:r>
                        <a:rPr lang="en-US" sz="2000" kern="100">
                          <a:effectLst/>
                        </a:rPr>
                        <a:t>172.18.25.109</a:t>
                      </a:r>
                      <a:endParaRPr lang="zh-CN" sz="2000" kern="100">
                        <a:effectLst/>
                        <a:latin typeface="Times New Roman"/>
                        <a:ea typeface="宋体"/>
                      </a:endParaRPr>
                    </a:p>
                  </a:txBody>
                  <a:tcPr marL="0" marR="0" marT="0" marB="0"/>
                </a:tc>
                <a:tc>
                  <a:txBody>
                    <a:bodyPr/>
                    <a:lstStyle/>
                    <a:p>
                      <a:pPr algn="ctr">
                        <a:spcAft>
                          <a:spcPts val="0"/>
                        </a:spcAft>
                      </a:pPr>
                      <a:r>
                        <a:rPr lang="en-US" sz="2000" kern="100">
                          <a:effectLst/>
                        </a:rPr>
                        <a:t>*</a:t>
                      </a:r>
                      <a:endParaRPr lang="zh-CN" sz="2000" kern="100">
                        <a:effectLst/>
                        <a:latin typeface="Times New Roman"/>
                        <a:ea typeface="宋体"/>
                      </a:endParaRPr>
                    </a:p>
                  </a:txBody>
                  <a:tcPr marL="0" marR="0" marT="0" marB="0"/>
                </a:tc>
                <a:tc>
                  <a:txBody>
                    <a:bodyPr/>
                    <a:lstStyle/>
                    <a:p>
                      <a:pPr algn="ctr">
                        <a:spcAft>
                          <a:spcPts val="0"/>
                        </a:spcAft>
                      </a:pPr>
                      <a:r>
                        <a:rPr lang="en-US" sz="2000" kern="100">
                          <a:effectLst/>
                        </a:rPr>
                        <a:t>21</a:t>
                      </a:r>
                      <a:endParaRPr lang="zh-CN" sz="2000" kern="100">
                        <a:effectLst/>
                        <a:latin typeface="Times New Roman"/>
                        <a:ea typeface="宋体"/>
                      </a:endParaRPr>
                    </a:p>
                  </a:txBody>
                  <a:tcPr marL="0" marR="0" marT="0" marB="0"/>
                </a:tc>
                <a:tc>
                  <a:txBody>
                    <a:bodyPr/>
                    <a:lstStyle/>
                    <a:p>
                      <a:pPr algn="ctr">
                        <a:spcAft>
                          <a:spcPts val="0"/>
                        </a:spcAft>
                      </a:pPr>
                      <a:r>
                        <a:rPr lang="en-US" sz="2000" kern="100" dirty="0">
                          <a:effectLst/>
                        </a:rPr>
                        <a:t>TCP</a:t>
                      </a:r>
                      <a:endParaRPr lang="zh-CN" sz="2000" kern="100" dirty="0">
                        <a:effectLst/>
                        <a:latin typeface="Times New Roman"/>
                        <a:ea typeface="宋体"/>
                      </a:endParaRPr>
                    </a:p>
                  </a:txBody>
                  <a:tcPr marL="0" marR="0" marT="0" marB="0"/>
                </a:tc>
              </a:tr>
            </a:tbl>
          </a:graphicData>
        </a:graphic>
      </p:graphicFrame>
    </p:spTree>
    <p:extLst>
      <p:ext uri="{BB962C8B-B14F-4D97-AF65-F5344CB8AC3E}">
        <p14:creationId xmlns:p14="http://schemas.microsoft.com/office/powerpoint/2010/main" val="3235420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.1 TCP/IP基本</a:t>
            </a:r>
            <a:r>
              <a:rPr lang="zh-CN" altLang="zh-CN" sz="3600" b="1" dirty="0" smtClean="0">
                <a:solidFill>
                  <a:schemeClr val="tx2"/>
                </a:solidFill>
                <a:effectLst>
                  <a:outerShdw blurRad="38100" dist="38100" dir="2700000" algn="tl">
                    <a:srgbClr val="C0C0C0"/>
                  </a:outerShdw>
                </a:effectLst>
                <a:latin typeface="+mj-lt"/>
                <a:ea typeface="+mj-ea"/>
                <a:cs typeface="+mj-cs"/>
              </a:rPr>
              <a:t>知识</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3416320"/>
          </a:xfrm>
          <a:prstGeom prst="rect">
            <a:avLst/>
          </a:prstGeom>
        </p:spPr>
        <p:txBody>
          <a:bodyPr wrap="square">
            <a:spAutoFit/>
          </a:bodyPr>
          <a:lstStyle/>
          <a:p>
            <a:r>
              <a:rPr lang="zh-CN" altLang="zh-CN" sz="2400" b="1" dirty="0">
                <a:latin typeface="+mn-ea"/>
                <a:ea typeface="+mn-ea"/>
              </a:rPr>
              <a:t>1．应用层</a:t>
            </a:r>
          </a:p>
          <a:p>
            <a:r>
              <a:rPr lang="zh-CN" altLang="zh-CN" sz="2400" b="1" dirty="0">
                <a:latin typeface="+mn-ea"/>
                <a:ea typeface="+mn-ea"/>
              </a:rPr>
              <a:t>应用层（Application Layer）直接为网络应用提供服务，使它们能通过网络收发数据。它也提供像域名解析（参见DNS）这样的服务。对于像万维网（WWW）浏览器或E-mail客户端这样的应用来说，使用的便是由应用层提供的服务，分别与WWW服务器以及电子邮件服务器通信。应用层也定义了到传送层的接口。注意，这个接口与操作系统是无关的。最流行的接口是socket（套接字）接口，套接字接口在各种形式的UNIX操作系统和微软平台上均有提供</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1540249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.4.5防火墙的</a:t>
            </a:r>
            <a:r>
              <a:rPr lang="zh-CN" altLang="zh-CN" sz="2400" b="1" dirty="0" smtClean="0"/>
              <a:t>局限性</a:t>
            </a:r>
            <a:endParaRPr lang="zh-CN" altLang="zh-CN" sz="2400" b="1" dirty="0"/>
          </a:p>
        </p:txBody>
      </p:sp>
      <p:sp>
        <p:nvSpPr>
          <p:cNvPr id="3" name="矩形 2"/>
          <p:cNvSpPr/>
          <p:nvPr/>
        </p:nvSpPr>
        <p:spPr>
          <a:xfrm>
            <a:off x="186383" y="1844824"/>
            <a:ext cx="8496944" cy="3046988"/>
          </a:xfrm>
          <a:prstGeom prst="rect">
            <a:avLst/>
          </a:prstGeom>
        </p:spPr>
        <p:txBody>
          <a:bodyPr wrap="square">
            <a:spAutoFit/>
          </a:bodyPr>
          <a:lstStyle/>
          <a:p>
            <a:r>
              <a:rPr lang="zh-CN" altLang="zh-CN" sz="2400" b="1" dirty="0">
                <a:latin typeface="+mn-ea"/>
                <a:ea typeface="+mn-ea"/>
              </a:rPr>
              <a:t>综上所述，作为网络安全的——个重要手段，防火墙是不可或缺的。但是，日常的管理、维护，比如根据网络结构的变化而及时调整防火墙的安全策略等，更加重要。不能因为有了防火墙就认为万事大吉，一劳永逸的心态会导致更严重的安全问题。</a:t>
            </a:r>
          </a:p>
          <a:p>
            <a:r>
              <a:rPr lang="zh-CN" altLang="zh-CN" sz="2400" b="1" dirty="0">
                <a:latin typeface="+mn-ea"/>
                <a:ea typeface="+mn-ea"/>
              </a:rPr>
              <a:t>虽然防火墙可以很方便地监视网络的安全性，但是网络管理员必须审查并记录所有通过防火墙的重要信息。如果网络管理员不能及时响应报警并审查安全日志，防火墙就形同虚设。在这种情况下，网络管理员永远也不会知道防火墙是否受到攻击。</a:t>
            </a:r>
          </a:p>
        </p:txBody>
      </p:sp>
    </p:spTree>
    <p:extLst>
      <p:ext uri="{BB962C8B-B14F-4D97-AF65-F5344CB8AC3E}">
        <p14:creationId xmlns:p14="http://schemas.microsoft.com/office/powerpoint/2010/main" val="19369872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.4  防火墙技术</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.4.5防火墙的</a:t>
            </a:r>
            <a:r>
              <a:rPr lang="zh-CN" altLang="zh-CN" sz="2400" b="1" dirty="0" smtClean="0"/>
              <a:t>局限性</a:t>
            </a:r>
            <a:endParaRPr lang="zh-CN" altLang="zh-CN" sz="2400" b="1" dirty="0"/>
          </a:p>
        </p:txBody>
      </p:sp>
      <p:sp>
        <p:nvSpPr>
          <p:cNvPr id="3" name="矩形 2"/>
          <p:cNvSpPr/>
          <p:nvPr/>
        </p:nvSpPr>
        <p:spPr>
          <a:xfrm>
            <a:off x="323528" y="1772816"/>
            <a:ext cx="8640960" cy="4893647"/>
          </a:xfrm>
          <a:prstGeom prst="rect">
            <a:avLst/>
          </a:prstGeom>
        </p:spPr>
        <p:txBody>
          <a:bodyPr wrap="square">
            <a:spAutoFit/>
          </a:bodyPr>
          <a:lstStyle/>
          <a:p>
            <a:r>
              <a:rPr lang="zh-CN" altLang="zh-CN" sz="2400" b="1" dirty="0">
                <a:latin typeface="+mn-ea"/>
                <a:ea typeface="+mn-ea"/>
              </a:rPr>
              <a:t>防火墙无法防范防火墙以外的其他途径的攻击。例如，在一个被保护的网络上有一个没有限制的拨出存在，内部网络上的用户就可以直接通过SLIP或PPP连接进入Internet，从而绕过精心构造的防火墙系统，这就为从后门攻击创造了极大的可能。</a:t>
            </a:r>
          </a:p>
          <a:p>
            <a:r>
              <a:rPr lang="zh-CN" altLang="zh-CN" sz="2400" b="1" dirty="0">
                <a:latin typeface="+mn-ea"/>
                <a:ea typeface="+mn-ea"/>
              </a:rPr>
              <a:t>防火墙也不能防止传送已感染病毒的软件或文件。这是因为病毒的类型太多，操作系统以及二进制文件的编码和压缩方式都各不相同，不能期望Internet防火墙能够逐一扫描每个可能有病毒的文件。公司的防范意识如果强的话，就应该在每一桌面部署防病毒软件，以防止病毒从软盘或其他来源进入公司的网络系统。</a:t>
            </a:r>
          </a:p>
          <a:p>
            <a:r>
              <a:rPr lang="zh-CN" altLang="zh-CN" sz="2400" b="1" dirty="0">
                <a:latin typeface="+mn-ea"/>
                <a:ea typeface="+mn-ea"/>
              </a:rPr>
              <a:t>Internet防火墙也不能防止数据驱动式攻击。当有些表面看来无害的数据被邮寄或复制到Internet主机上并被执行发起攻击时，就会发生数据驱动攻击。防火墙无法防止这类攻击。</a:t>
            </a:r>
          </a:p>
        </p:txBody>
      </p:sp>
    </p:spTree>
    <p:extLst>
      <p:ext uri="{BB962C8B-B14F-4D97-AF65-F5344CB8AC3E}">
        <p14:creationId xmlns:p14="http://schemas.microsoft.com/office/powerpoint/2010/main" val="372560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395586" y="1844824"/>
            <a:ext cx="7992888" cy="4524315"/>
          </a:xfrm>
          <a:prstGeom prst="rect">
            <a:avLst/>
          </a:prstGeom>
        </p:spPr>
        <p:txBody>
          <a:bodyPr wrap="square">
            <a:spAutoFit/>
          </a:bodyPr>
          <a:lstStyle/>
          <a:p>
            <a:r>
              <a:rPr lang="zh-CN" altLang="zh-CN" sz="2400" b="1" dirty="0" smtClean="0">
                <a:latin typeface="+mn-ea"/>
                <a:ea typeface="+mn-ea"/>
              </a:rPr>
              <a:t>虚拟</a:t>
            </a:r>
            <a:r>
              <a:rPr lang="zh-CN" altLang="zh-CN" sz="2400" b="1" dirty="0">
                <a:latin typeface="+mn-ea"/>
                <a:ea typeface="+mn-ea"/>
              </a:rPr>
              <a:t>专用网（virtual private network，VPN）是指在公共网络中建立一个专用网络，并且数据通过建立的虚拟安全通道在公共网络中传播。构建在公共网络服务平台上的专用网能够为用户提供一个虚拟的网络，通过附加的安全隧道、用户认证和访问控制等技术，实现与专用网络相类似的安全性能，从而实现对重要信息的安全传输。</a:t>
            </a:r>
          </a:p>
          <a:p>
            <a:r>
              <a:rPr lang="zh-CN" altLang="zh-CN" sz="2400" b="1" dirty="0">
                <a:latin typeface="+mn-ea"/>
                <a:ea typeface="+mn-ea"/>
              </a:rPr>
              <a:t>VPN可以帮助远程用户、公司分支机构、商业伙伴及供应商同公司的内部网建立可信任的安全连接，并保证数据的安全传输。通过将数据流转移到低成本的IP网络上，一个企业的VPN解决方案将大幅度地减少用户花费在专用网络连接上的费用。同时，这将简化网络的设计和管理，并加速新的用户和网络间的连接速度。</a:t>
            </a:r>
          </a:p>
        </p:txBody>
      </p:sp>
      <p:sp>
        <p:nvSpPr>
          <p:cNvPr id="5" name="矩形 4"/>
          <p:cNvSpPr/>
          <p:nvPr/>
        </p:nvSpPr>
        <p:spPr>
          <a:xfrm>
            <a:off x="140904" y="1150035"/>
            <a:ext cx="5690368" cy="461665"/>
          </a:xfrm>
          <a:prstGeom prst="rect">
            <a:avLst/>
          </a:prstGeom>
        </p:spPr>
        <p:txBody>
          <a:bodyPr wrap="square">
            <a:spAutoFit/>
          </a:bodyPr>
          <a:lstStyle/>
          <a:p>
            <a:pPr lvl="0"/>
            <a:r>
              <a:rPr lang="zh-CN" altLang="zh-CN" sz="2400" b="1" dirty="0">
                <a:latin typeface="+mn-ea"/>
                <a:ea typeface="+mn-ea"/>
              </a:rPr>
              <a:t>4.5.1什么是虚拟专用网</a:t>
            </a:r>
          </a:p>
        </p:txBody>
      </p:sp>
    </p:spTree>
    <p:extLst>
      <p:ext uri="{BB962C8B-B14F-4D97-AF65-F5344CB8AC3E}">
        <p14:creationId xmlns:p14="http://schemas.microsoft.com/office/powerpoint/2010/main" val="26770630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539552" y="1582341"/>
            <a:ext cx="8208912" cy="4524315"/>
          </a:xfrm>
          <a:prstGeom prst="rect">
            <a:avLst/>
          </a:prstGeom>
        </p:spPr>
        <p:txBody>
          <a:bodyPr wrap="square">
            <a:spAutoFit/>
          </a:bodyPr>
          <a:lstStyle/>
          <a:p>
            <a:r>
              <a:rPr lang="zh-CN" altLang="zh-CN" sz="2400" b="1" dirty="0">
                <a:latin typeface="+mn-ea"/>
                <a:ea typeface="+mn-ea"/>
              </a:rPr>
              <a:t>VPN可用于不断增加的移动用户的全球Internet接入，以实现安全连接：可用于实现企业网站之间安全通信的虚拟专用线路，用于经济有效地连接到商业伙伴和用户的安全外连网、虚拟专用网。企业级的VPN解决方案使得这一切更加易于管理，更加经济。</a:t>
            </a:r>
          </a:p>
          <a:p>
            <a:r>
              <a:rPr lang="zh-CN" altLang="zh-CN" sz="2400" b="1" dirty="0">
                <a:latin typeface="+mn-ea"/>
                <a:ea typeface="+mn-ea"/>
              </a:rPr>
              <a:t>VPN提供以下功能：</a:t>
            </a:r>
          </a:p>
          <a:p>
            <a:r>
              <a:rPr lang="zh-CN" altLang="zh-CN" sz="2400" b="1" dirty="0">
                <a:latin typeface="+mn-ea"/>
                <a:ea typeface="+mn-ea"/>
              </a:rPr>
              <a:t>（1）加密数据：以保证通过Internet传输的信息安全，即使被他人截获也不会泄漏。</a:t>
            </a:r>
          </a:p>
          <a:p>
            <a:r>
              <a:rPr lang="zh-CN" altLang="zh-CN" sz="2400" b="1" dirty="0">
                <a:latin typeface="+mn-ea"/>
                <a:ea typeface="+mn-ea"/>
              </a:rPr>
              <a:t>（2）信息认证和身份认证：保证信息的完整性、合法性，并能鉴别用户的身份。</a:t>
            </a:r>
          </a:p>
          <a:p>
            <a:r>
              <a:rPr lang="zh-CN" altLang="zh-CN" sz="2400" b="1" dirty="0">
                <a:latin typeface="+mn-ea"/>
                <a:ea typeface="+mn-ea"/>
              </a:rPr>
              <a:t>（3）提供访问控制：确保不同的用户具有不同的访问权限，以实现对信息的授权访问。</a:t>
            </a:r>
          </a:p>
        </p:txBody>
      </p:sp>
    </p:spTree>
    <p:extLst>
      <p:ext uri="{BB962C8B-B14F-4D97-AF65-F5344CB8AC3E}">
        <p14:creationId xmlns:p14="http://schemas.microsoft.com/office/powerpoint/2010/main" val="774154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.5.2VPN的访问</a:t>
            </a:r>
            <a:r>
              <a:rPr lang="zh-CN" altLang="zh-CN" sz="2400" b="1" dirty="0" smtClean="0"/>
              <a:t>方式</a:t>
            </a:r>
            <a:endParaRPr lang="zh-CN" altLang="zh-CN" sz="2400" b="1" dirty="0"/>
          </a:p>
        </p:txBody>
      </p:sp>
      <p:sp>
        <p:nvSpPr>
          <p:cNvPr id="3" name="矩形 2"/>
          <p:cNvSpPr/>
          <p:nvPr/>
        </p:nvSpPr>
        <p:spPr>
          <a:xfrm>
            <a:off x="323528" y="1660382"/>
            <a:ext cx="8496944" cy="3046988"/>
          </a:xfrm>
          <a:prstGeom prst="rect">
            <a:avLst/>
          </a:prstGeom>
        </p:spPr>
        <p:txBody>
          <a:bodyPr wrap="square">
            <a:spAutoFit/>
          </a:bodyPr>
          <a:lstStyle/>
          <a:p>
            <a:r>
              <a:rPr lang="zh-CN" altLang="zh-CN" sz="2400" b="1" dirty="0">
                <a:latin typeface="+mn-ea"/>
                <a:ea typeface="+mn-ea"/>
              </a:rPr>
              <a:t>1.Access VPN</a:t>
            </a:r>
          </a:p>
          <a:p>
            <a:r>
              <a:rPr lang="zh-CN" altLang="zh-CN" sz="2400" b="1" dirty="0">
                <a:latin typeface="+mn-ea"/>
                <a:ea typeface="+mn-ea"/>
              </a:rPr>
              <a:t>对于出差流动员工、远程办公人员和远程小型办公室，Access VPN通过公共网络与企业的Intranet和Extranet建立专用的网络连接，以使远端用户能及时地访问数据信息。与使用专线拨打长途电话连接企业的网络连接服务器不同，VPN用户首先拨通本地ISP的网络接入服务器，然后VPN软件利用与本地ISP建立的连接，在拨号用户和企业VPN服务器之间创建一个跨越Internet，或其他公共网络的虚拟专用网络，如图4.20所示。</a:t>
            </a:r>
            <a:endParaRPr lang="zh-CN" altLang="en-US" sz="2400" b="1" dirty="0">
              <a:latin typeface="+mn-ea"/>
              <a:ea typeface="+mn-ea"/>
            </a:endParaRPr>
          </a:p>
        </p:txBody>
      </p:sp>
      <p:grpSp>
        <p:nvGrpSpPr>
          <p:cNvPr id="5" name="画布 2983"/>
          <p:cNvGrpSpPr/>
          <p:nvPr/>
        </p:nvGrpSpPr>
        <p:grpSpPr>
          <a:xfrm>
            <a:off x="656138" y="5022762"/>
            <a:ext cx="8787158" cy="8210937"/>
            <a:chOff x="82213" y="142923"/>
            <a:chExt cx="6118562" cy="6454727"/>
          </a:xfrm>
        </p:grpSpPr>
        <p:sp>
          <p:nvSpPr>
            <p:cNvPr id="6" name="矩形 5"/>
            <p:cNvSpPr/>
            <p:nvPr/>
          </p:nvSpPr>
          <p:spPr>
            <a:xfrm>
              <a:off x="1143000" y="5407025"/>
              <a:ext cx="5057775" cy="1190625"/>
            </a:xfrm>
            <a:prstGeom prst="rect">
              <a:avLst/>
            </a:prstGeom>
            <a:noFill/>
            <a:ln>
              <a:noFill/>
            </a:ln>
          </p:spPr>
        </p:sp>
        <p:sp>
          <p:nvSpPr>
            <p:cNvPr id="7" name="Freeform 446"/>
            <p:cNvSpPr/>
            <p:nvPr/>
          </p:nvSpPr>
          <p:spPr bwMode="auto">
            <a:xfrm>
              <a:off x="1633854" y="142923"/>
              <a:ext cx="1195072" cy="828675"/>
            </a:xfrm>
            <a:custGeom>
              <a:avLst/>
              <a:gdLst>
                <a:gd name="T0" fmla="*/ 378 w 2571"/>
                <a:gd name="T1" fmla="*/ 738 h 1037"/>
                <a:gd name="T2" fmla="*/ 1200 w 2571"/>
                <a:gd name="T3" fmla="*/ 915 h 1037"/>
                <a:gd name="T4" fmla="*/ 1285 w 2571"/>
                <a:gd name="T5" fmla="*/ 873 h 1037"/>
                <a:gd name="T6" fmla="*/ 2135 w 2571"/>
                <a:gd name="T7" fmla="*/ 802 h 1037"/>
                <a:gd name="T8" fmla="*/ 2193 w 2571"/>
                <a:gd name="T9" fmla="*/ 738 h 1037"/>
                <a:gd name="T10" fmla="*/ 2561 w 2571"/>
                <a:gd name="T11" fmla="*/ 575 h 1037"/>
                <a:gd name="T12" fmla="*/ 2571 w 2571"/>
                <a:gd name="T13" fmla="*/ 519 h 1037"/>
                <a:gd name="T14" fmla="*/ 2268 w 2571"/>
                <a:gd name="T15" fmla="*/ 292 h 1037"/>
                <a:gd name="T16" fmla="*/ 2193 w 2571"/>
                <a:gd name="T17" fmla="*/ 299 h 1037"/>
                <a:gd name="T18" fmla="*/ 1371 w 2571"/>
                <a:gd name="T19" fmla="*/ 122 h 1037"/>
                <a:gd name="T20" fmla="*/ 1285 w 2571"/>
                <a:gd name="T21" fmla="*/ 164 h 1037"/>
                <a:gd name="T22" fmla="*/ 435 w 2571"/>
                <a:gd name="T23" fmla="*/ 235 h 1037"/>
                <a:gd name="T24" fmla="*/ 378 w 2571"/>
                <a:gd name="T25" fmla="*/ 299 h 1037"/>
                <a:gd name="T26" fmla="*/ 10 w 2571"/>
                <a:gd name="T27" fmla="*/ 462 h 1037"/>
                <a:gd name="T28" fmla="*/ 0 w 2571"/>
                <a:gd name="T29" fmla="*/ 519 h 1037"/>
                <a:gd name="T30" fmla="*/ 303 w 2571"/>
                <a:gd name="T31" fmla="*/ 745 h 1037"/>
                <a:gd name="T32" fmla="*/ 378 w 2571"/>
                <a:gd name="T33" fmla="*/ 73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cap="flat" cmpd="sng" algn="ctr">
              <a:solidFill>
                <a:sysClr val="windowText" lastClr="000000">
                  <a:shade val="95000"/>
                  <a:satMod val="105000"/>
                </a:sysClr>
              </a:solidFill>
              <a:prstDash val="solid"/>
            </a:ln>
            <a:effectLst/>
          </p:spPr>
          <p:txBody>
            <a:bodyPr rot="0" vert="horz" wrap="square" lIns="91440" tIns="45720" rIns="91440" bIns="45720" anchor="t" anchorCtr="0" upright="1">
              <a:noAutofit/>
            </a:bodyPr>
            <a:lstStyle/>
            <a:p>
              <a:pPr algn="ctr">
                <a:spcBef>
                  <a:spcPts val="600"/>
                </a:spcBef>
                <a:spcAft>
                  <a:spcPts val="0"/>
                </a:spcAft>
              </a:pPr>
              <a:r>
                <a:rPr lang="en-US" sz="1400" b="1" kern="100">
                  <a:effectLst/>
                  <a:latin typeface="Times New Roman"/>
                  <a:ea typeface="宋体"/>
                  <a:cs typeface="宋体"/>
                </a:rPr>
                <a:t>Internet</a:t>
              </a:r>
              <a:endParaRPr lang="zh-CN" sz="1400" kern="100">
                <a:effectLst/>
                <a:latin typeface="Times New Roman"/>
                <a:ea typeface="宋体"/>
                <a:cs typeface="宋体"/>
              </a:endParaRPr>
            </a:p>
          </p:txBody>
        </p:sp>
        <p:sp>
          <p:nvSpPr>
            <p:cNvPr id="8" name="Freeform 43"/>
            <p:cNvSpPr/>
            <p:nvPr/>
          </p:nvSpPr>
          <p:spPr bwMode="auto">
            <a:xfrm>
              <a:off x="1730372" y="500852"/>
              <a:ext cx="1002629" cy="295275"/>
            </a:xfrm>
            <a:custGeom>
              <a:avLst/>
              <a:gdLst>
                <a:gd name="T0" fmla="*/ 142 w 2063"/>
                <a:gd name="T1" fmla="*/ 0 h 1197"/>
                <a:gd name="T2" fmla="*/ 1914 w 2063"/>
                <a:gd name="T3" fmla="*/ 0 h 1197"/>
                <a:gd name="T4" fmla="*/ 1989 w 2063"/>
                <a:gd name="T5" fmla="*/ 162 h 1197"/>
                <a:gd name="T6" fmla="*/ 2036 w 2063"/>
                <a:gd name="T7" fmla="*/ 338 h 1197"/>
                <a:gd name="T8" fmla="*/ 2063 w 2063"/>
                <a:gd name="T9" fmla="*/ 514 h 1197"/>
                <a:gd name="T10" fmla="*/ 2063 w 2063"/>
                <a:gd name="T11" fmla="*/ 690 h 1197"/>
                <a:gd name="T12" fmla="*/ 2036 w 2063"/>
                <a:gd name="T13" fmla="*/ 866 h 1197"/>
                <a:gd name="T14" fmla="*/ 1989 w 2063"/>
                <a:gd name="T15" fmla="*/ 1035 h 1197"/>
                <a:gd name="T16" fmla="*/ 1914 w 2063"/>
                <a:gd name="T17" fmla="*/ 1197 h 1197"/>
                <a:gd name="T18" fmla="*/ 142 w 2063"/>
                <a:gd name="T19" fmla="*/ 1197 h 1197"/>
                <a:gd name="T20" fmla="*/ 74 w 2063"/>
                <a:gd name="T21" fmla="*/ 1035 h 1197"/>
                <a:gd name="T22" fmla="*/ 20 w 2063"/>
                <a:gd name="T23" fmla="*/ 866 h 1197"/>
                <a:gd name="T24" fmla="*/ 0 w 2063"/>
                <a:gd name="T25" fmla="*/ 690 h 1197"/>
                <a:gd name="T26" fmla="*/ 0 w 2063"/>
                <a:gd name="T27" fmla="*/ 514 h 1197"/>
                <a:gd name="T28" fmla="*/ 20 w 2063"/>
                <a:gd name="T29" fmla="*/ 338 h 1197"/>
                <a:gd name="T30" fmla="*/ 74 w 2063"/>
                <a:gd name="T31" fmla="*/ 162 h 1197"/>
                <a:gd name="T32" fmla="*/ 142 w 2063"/>
                <a:gd name="T33" fmla="*/ 0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prstDash val="solid"/>
              <a:round/>
            </a:ln>
          </p:spPr>
          <p:txBody>
            <a:bodyPr rot="0" vert="horz" wrap="square" lIns="91440" tIns="45720" rIns="91440" bIns="45720" anchor="t" anchorCtr="0" upright="1">
              <a:noAutofit/>
            </a:bodyPr>
            <a:lstStyle/>
            <a:p>
              <a:pPr algn="ctr">
                <a:spcAft>
                  <a:spcPts val="0"/>
                </a:spcAft>
              </a:pPr>
              <a:r>
                <a:rPr lang="en-US" sz="1400" b="1" kern="100">
                  <a:effectLst/>
                  <a:latin typeface="宋体"/>
                  <a:ea typeface="宋体"/>
                  <a:cs typeface="宋体"/>
                </a:rPr>
                <a:t>VPN</a:t>
              </a:r>
              <a:r>
                <a:rPr lang="zh-CN" sz="1400" b="1" kern="100">
                  <a:effectLst/>
                  <a:latin typeface="Times New Roman"/>
                  <a:ea typeface="宋体"/>
                  <a:cs typeface="宋体"/>
                </a:rPr>
                <a:t>专网</a:t>
              </a:r>
              <a:endParaRPr lang="zh-CN" sz="1400" kern="100">
                <a:effectLst/>
                <a:latin typeface="Times New Roman"/>
                <a:ea typeface="宋体"/>
                <a:cs typeface="宋体"/>
              </a:endParaRPr>
            </a:p>
          </p:txBody>
        </p:sp>
        <p:grpSp>
          <p:nvGrpSpPr>
            <p:cNvPr id="9" name="组合 8"/>
            <p:cNvGrpSpPr/>
            <p:nvPr/>
          </p:nvGrpSpPr>
          <p:grpSpPr>
            <a:xfrm>
              <a:off x="127298" y="424880"/>
              <a:ext cx="255905" cy="255270"/>
              <a:chOff x="0" y="0"/>
              <a:chExt cx="255905" cy="255905"/>
            </a:xfrm>
          </p:grpSpPr>
          <p:sp>
            <p:nvSpPr>
              <p:cNvPr id="18"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sz="1400"/>
              </a:p>
            </p:txBody>
          </p:sp>
          <p:cxnSp>
            <p:nvCxnSpPr>
              <p:cNvPr id="19"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20"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sz="1400"/>
              </a:p>
            </p:txBody>
          </p:sp>
          <p:cxnSp>
            <p:nvCxnSpPr>
              <p:cNvPr id="21"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22"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23"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24"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sz="1400"/>
              </a:p>
            </p:txBody>
          </p:sp>
          <p:sp>
            <p:nvSpPr>
              <p:cNvPr id="25"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400"/>
              </a:p>
            </p:txBody>
          </p:sp>
          <p:sp>
            <p:nvSpPr>
              <p:cNvPr id="26"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400"/>
              </a:p>
            </p:txBody>
          </p:sp>
          <p:sp>
            <p:nvSpPr>
              <p:cNvPr id="27"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sz="1400"/>
              </a:p>
            </p:txBody>
          </p:sp>
          <p:sp>
            <p:nvSpPr>
              <p:cNvPr id="28"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400"/>
              </a:p>
            </p:txBody>
          </p:sp>
          <p:cxnSp>
            <p:nvCxnSpPr>
              <p:cNvPr id="29"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30"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cxnSp>
          <p:nvCxnSpPr>
            <p:cNvPr id="10" name="直接连接符 9"/>
            <p:cNvCxnSpPr/>
            <p:nvPr/>
          </p:nvCxnSpPr>
          <p:spPr>
            <a:xfrm>
              <a:off x="361950" y="535924"/>
              <a:ext cx="328555" cy="0"/>
            </a:xfrm>
            <a:prstGeom prst="line">
              <a:avLst/>
            </a:prstGeom>
            <a:noFill/>
            <a:ln w="9525" cap="flat" cmpd="sng" algn="ctr">
              <a:solidFill>
                <a:sysClr val="windowText" lastClr="000000">
                  <a:shade val="95000"/>
                  <a:satMod val="105000"/>
                </a:sysClr>
              </a:solidFill>
              <a:prstDash val="solid"/>
            </a:ln>
            <a:effectLst/>
          </p:spPr>
        </p:cxnSp>
        <p:sp>
          <p:nvSpPr>
            <p:cNvPr id="11" name="Rectangle 442"/>
            <p:cNvSpPr>
              <a:spLocks noChangeArrowheads="1"/>
            </p:cNvSpPr>
            <p:nvPr/>
          </p:nvSpPr>
          <p:spPr bwMode="auto">
            <a:xfrm>
              <a:off x="82213" y="732790"/>
              <a:ext cx="497840" cy="429260"/>
            </a:xfrm>
            <a:prstGeom prst="rect">
              <a:avLst/>
            </a:prstGeom>
            <a:noFill/>
            <a:ln>
              <a:noFill/>
            </a:ln>
          </p:spPr>
          <p:txBody>
            <a:bodyPr rot="0" vert="horz" wrap="none" lIns="0" tIns="0" rIns="0" bIns="0" anchor="t" anchorCtr="0">
              <a:noAutofit/>
            </a:bodyPr>
            <a:lstStyle/>
            <a:p>
              <a:pPr algn="just">
                <a:lnSpc>
                  <a:spcPts val="1400"/>
                </a:lnSpc>
                <a:spcAft>
                  <a:spcPts val="0"/>
                </a:spcAft>
              </a:pPr>
              <a:r>
                <a:rPr lang="zh-CN" sz="1400" b="1" kern="0">
                  <a:solidFill>
                    <a:srgbClr val="000000"/>
                  </a:solidFill>
                  <a:effectLst/>
                  <a:latin typeface="Times New Roman"/>
                  <a:ea typeface="宋体"/>
                  <a:cs typeface="宋体"/>
                </a:rPr>
                <a:t>远程拨</a:t>
              </a:r>
              <a:endParaRPr lang="zh-CN" sz="1400" kern="100">
                <a:effectLst/>
                <a:latin typeface="Times New Roman"/>
                <a:ea typeface="宋体"/>
                <a:cs typeface="宋体"/>
              </a:endParaRPr>
            </a:p>
            <a:p>
              <a:pPr algn="just">
                <a:lnSpc>
                  <a:spcPts val="1400"/>
                </a:lnSpc>
                <a:spcAft>
                  <a:spcPts val="0"/>
                </a:spcAft>
              </a:pPr>
              <a:r>
                <a:rPr lang="zh-CN" sz="1400" b="1" kern="0">
                  <a:solidFill>
                    <a:srgbClr val="000000"/>
                  </a:solidFill>
                  <a:effectLst/>
                  <a:latin typeface="Times New Roman"/>
                  <a:ea typeface="宋体"/>
                  <a:cs typeface="宋体"/>
                </a:rPr>
                <a:t>号用户</a:t>
              </a:r>
              <a:endParaRPr lang="zh-CN" sz="1400" kern="100">
                <a:effectLst/>
                <a:latin typeface="Times New Roman"/>
                <a:ea typeface="宋体"/>
                <a:cs typeface="宋体"/>
              </a:endParaRPr>
            </a:p>
          </p:txBody>
        </p:sp>
        <p:sp>
          <p:nvSpPr>
            <p:cNvPr id="12" name="Cloud"/>
            <p:cNvSpPr>
              <a:spLocks noChangeAspect="1" noEditPoints="1" noChangeArrowheads="1"/>
            </p:cNvSpPr>
            <p:nvPr/>
          </p:nvSpPr>
          <p:spPr bwMode="auto">
            <a:xfrm>
              <a:off x="3867823" y="266748"/>
              <a:ext cx="1107440" cy="66806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cmpd="sng">
              <a:solidFill>
                <a:srgbClr val="000000"/>
              </a:solidFill>
              <a:miter lim="800000"/>
            </a:ln>
            <a:effectLst/>
          </p:spPr>
          <p:txBody>
            <a:bodyPr/>
            <a:lstStyle/>
            <a:p>
              <a:pPr algn="ctr">
                <a:lnSpc>
                  <a:spcPts val="1200"/>
                </a:lnSpc>
                <a:spcAft>
                  <a:spcPts val="0"/>
                </a:spcAft>
              </a:pPr>
              <a:r>
                <a:rPr lang="zh-CN" sz="1400" b="1" kern="100">
                  <a:effectLst/>
                  <a:latin typeface="Times New Roman"/>
                  <a:ea typeface="宋体"/>
                  <a:cs typeface="宋体"/>
                </a:rPr>
                <a:t>公司内部网</a:t>
              </a:r>
              <a:endParaRPr lang="zh-CN" sz="1400" kern="100">
                <a:effectLst/>
                <a:latin typeface="Times New Roman"/>
                <a:ea typeface="宋体"/>
                <a:cs typeface="宋体"/>
              </a:endParaRPr>
            </a:p>
          </p:txBody>
        </p:sp>
        <p:sp>
          <p:nvSpPr>
            <p:cNvPr id="13" name="矩形 12"/>
            <p:cNvSpPr/>
            <p:nvPr/>
          </p:nvSpPr>
          <p:spPr>
            <a:xfrm>
              <a:off x="690505" y="340981"/>
              <a:ext cx="678853" cy="426571"/>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ts val="1200"/>
                </a:lnSpc>
                <a:spcAft>
                  <a:spcPts val="0"/>
                </a:spcAft>
              </a:pPr>
              <a:r>
                <a:rPr lang="en-US" sz="1400" b="1" kern="100">
                  <a:effectLst/>
                  <a:latin typeface="宋体"/>
                  <a:ea typeface="宋体"/>
                  <a:cs typeface="宋体"/>
                </a:rPr>
                <a:t>ISP</a:t>
              </a:r>
              <a:endParaRPr lang="zh-CN" sz="1400" kern="100">
                <a:effectLst/>
                <a:latin typeface="Times New Roman"/>
                <a:ea typeface="宋体"/>
                <a:cs typeface="宋体"/>
              </a:endParaRPr>
            </a:p>
            <a:p>
              <a:pPr algn="ctr">
                <a:lnSpc>
                  <a:spcPts val="1200"/>
                </a:lnSpc>
                <a:spcAft>
                  <a:spcPts val="0"/>
                </a:spcAft>
              </a:pPr>
              <a:r>
                <a:rPr lang="en-US" sz="1400" b="1" kern="100">
                  <a:effectLst/>
                  <a:latin typeface="宋体"/>
                  <a:ea typeface="宋体"/>
                  <a:cs typeface="宋体"/>
                </a:rPr>
                <a:t>Modems</a:t>
              </a:r>
              <a:endParaRPr lang="zh-CN" sz="1400" kern="100">
                <a:effectLst/>
                <a:latin typeface="Times New Roman"/>
                <a:ea typeface="宋体"/>
                <a:cs typeface="宋体"/>
              </a:endParaRPr>
            </a:p>
          </p:txBody>
        </p:sp>
        <p:sp>
          <p:nvSpPr>
            <p:cNvPr id="14" name="矩形 13"/>
            <p:cNvSpPr/>
            <p:nvPr/>
          </p:nvSpPr>
          <p:spPr>
            <a:xfrm>
              <a:off x="3028911" y="390857"/>
              <a:ext cx="678853" cy="426571"/>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indent="133985" algn="just">
                <a:lnSpc>
                  <a:spcPts val="1200"/>
                </a:lnSpc>
                <a:spcAft>
                  <a:spcPts val="0"/>
                </a:spcAft>
              </a:pPr>
              <a:r>
                <a:rPr lang="en-US" sz="1400" b="1" kern="100">
                  <a:effectLst/>
                  <a:latin typeface="宋体"/>
                  <a:ea typeface="宋体"/>
                  <a:cs typeface="宋体"/>
                </a:rPr>
                <a:t>VPN</a:t>
              </a:r>
              <a:endParaRPr lang="zh-CN" sz="1400" kern="100">
                <a:effectLst/>
                <a:latin typeface="Times New Roman"/>
                <a:ea typeface="宋体"/>
                <a:cs typeface="宋体"/>
              </a:endParaRPr>
            </a:p>
            <a:p>
              <a:pPr algn="ctr">
                <a:lnSpc>
                  <a:spcPts val="1200"/>
                </a:lnSpc>
                <a:spcAft>
                  <a:spcPts val="0"/>
                </a:spcAft>
              </a:pPr>
              <a:r>
                <a:rPr lang="en-US" sz="1400" b="1" kern="100">
                  <a:effectLst/>
                  <a:latin typeface="宋体"/>
                  <a:ea typeface="宋体"/>
                  <a:cs typeface="宋体"/>
                </a:rPr>
                <a:t> </a:t>
              </a:r>
              <a:r>
                <a:rPr lang="zh-CN" sz="1400" b="1" kern="100">
                  <a:effectLst/>
                  <a:latin typeface="Times New Roman"/>
                  <a:ea typeface="宋体"/>
                  <a:cs typeface="宋体"/>
                </a:rPr>
                <a:t>网关</a:t>
              </a:r>
              <a:endParaRPr lang="zh-CN" sz="1400" kern="100">
                <a:effectLst/>
                <a:latin typeface="Times New Roman"/>
                <a:ea typeface="宋体"/>
                <a:cs typeface="宋体"/>
              </a:endParaRPr>
            </a:p>
          </p:txBody>
        </p:sp>
        <p:cxnSp>
          <p:nvCxnSpPr>
            <p:cNvPr id="15" name="直接连接符 14"/>
            <p:cNvCxnSpPr/>
            <p:nvPr/>
          </p:nvCxnSpPr>
          <p:spPr>
            <a:xfrm>
              <a:off x="1353521" y="535924"/>
              <a:ext cx="285115" cy="0"/>
            </a:xfrm>
            <a:prstGeom prst="line">
              <a:avLst/>
            </a:prstGeom>
            <a:noFill/>
            <a:ln w="9525" cap="flat" cmpd="sng" algn="ctr">
              <a:solidFill>
                <a:sysClr val="windowText" lastClr="000000">
                  <a:shade val="95000"/>
                  <a:satMod val="105000"/>
                </a:sysClr>
              </a:solidFill>
              <a:prstDash val="solid"/>
            </a:ln>
            <a:effectLst/>
          </p:spPr>
        </p:cxnSp>
        <p:cxnSp>
          <p:nvCxnSpPr>
            <p:cNvPr id="16" name="直接连接符 15"/>
            <p:cNvCxnSpPr/>
            <p:nvPr/>
          </p:nvCxnSpPr>
          <p:spPr>
            <a:xfrm>
              <a:off x="2828926" y="550803"/>
              <a:ext cx="199985" cy="0"/>
            </a:xfrm>
            <a:prstGeom prst="line">
              <a:avLst/>
            </a:prstGeom>
            <a:noFill/>
            <a:ln w="9525" cap="flat" cmpd="sng" algn="ctr">
              <a:solidFill>
                <a:sysClr val="windowText" lastClr="000000">
                  <a:shade val="95000"/>
                  <a:satMod val="105000"/>
                </a:sysClr>
              </a:solidFill>
              <a:prstDash val="solid"/>
            </a:ln>
            <a:effectLst/>
          </p:spPr>
        </p:cxnSp>
        <p:cxnSp>
          <p:nvCxnSpPr>
            <p:cNvPr id="17" name="直接连接符 16"/>
            <p:cNvCxnSpPr/>
            <p:nvPr/>
          </p:nvCxnSpPr>
          <p:spPr>
            <a:xfrm>
              <a:off x="3687146" y="567377"/>
              <a:ext cx="166474" cy="0"/>
            </a:xfrm>
            <a:prstGeom prst="line">
              <a:avLst/>
            </a:prstGeom>
            <a:noFill/>
            <a:ln w="9525" cap="flat" cmpd="sng" algn="ctr">
              <a:solidFill>
                <a:sysClr val="windowText" lastClr="000000">
                  <a:shade val="95000"/>
                  <a:satMod val="105000"/>
                </a:sysClr>
              </a:solidFill>
              <a:prstDash val="solid"/>
            </a:ln>
            <a:effectLst/>
          </p:spPr>
        </p:cxnSp>
      </p:grpSp>
      <p:sp>
        <p:nvSpPr>
          <p:cNvPr id="31" name="矩形 30"/>
          <p:cNvSpPr/>
          <p:nvPr/>
        </p:nvSpPr>
        <p:spPr>
          <a:xfrm>
            <a:off x="3433866" y="6134509"/>
            <a:ext cx="2377574" cy="369332"/>
          </a:xfrm>
          <a:prstGeom prst="rect">
            <a:avLst/>
          </a:prstGeom>
        </p:spPr>
        <p:txBody>
          <a:bodyPr wrap="none">
            <a:spAutoFit/>
          </a:bodyPr>
          <a:lstStyle/>
          <a:p>
            <a:r>
              <a:rPr lang="zh-CN" altLang="zh-CN" dirty="0"/>
              <a:t>图4.20  远程访问方式</a:t>
            </a:r>
          </a:p>
        </p:txBody>
      </p:sp>
    </p:spTree>
    <p:extLst>
      <p:ext uri="{BB962C8B-B14F-4D97-AF65-F5344CB8AC3E}">
        <p14:creationId xmlns:p14="http://schemas.microsoft.com/office/powerpoint/2010/main" val="15200831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395536" y="1259176"/>
            <a:ext cx="8352928" cy="2677656"/>
          </a:xfrm>
          <a:prstGeom prst="rect">
            <a:avLst/>
          </a:prstGeom>
        </p:spPr>
        <p:txBody>
          <a:bodyPr wrap="square">
            <a:spAutoFit/>
          </a:bodyPr>
          <a:lstStyle/>
          <a:p>
            <a:r>
              <a:rPr lang="zh-CN" altLang="zh-CN" sz="2400" b="1" dirty="0">
                <a:latin typeface="+mn-ea"/>
                <a:ea typeface="+mn-ea"/>
              </a:rPr>
              <a:t>2.Intranet VPN</a:t>
            </a:r>
          </a:p>
          <a:p>
            <a:r>
              <a:rPr lang="zh-CN" altLang="zh-CN" sz="2400" b="1" dirty="0">
                <a:latin typeface="+mn-ea"/>
                <a:ea typeface="+mn-ea"/>
              </a:rPr>
              <a:t>Intranet VPN通过公用网络进行企业各个分布点互联，是传统的专线网或其他企业间的扩展或替代方式。内部网VPN可将内部网延伸到远端办公室，客户不需要购买专门的隧道软件，由服务提供商的服务器建立隧道并验证，客户可以通过加密数据和认证手段实现端到端的全面安全性。内部网最常见的隧道协议有L2TP、L2F和PPTP。</a:t>
            </a:r>
          </a:p>
        </p:txBody>
      </p:sp>
      <p:grpSp>
        <p:nvGrpSpPr>
          <p:cNvPr id="49" name="画布 38931"/>
          <p:cNvGrpSpPr/>
          <p:nvPr/>
        </p:nvGrpSpPr>
        <p:grpSpPr>
          <a:xfrm>
            <a:off x="1292233" y="4297908"/>
            <a:ext cx="6559533" cy="2039021"/>
            <a:chOff x="81104" y="35998"/>
            <a:chExt cx="5066750" cy="1097477"/>
          </a:xfrm>
        </p:grpSpPr>
        <p:sp>
          <p:nvSpPr>
            <p:cNvPr id="51" name="Freeform 446"/>
            <p:cNvSpPr/>
            <p:nvPr/>
          </p:nvSpPr>
          <p:spPr bwMode="auto">
            <a:xfrm>
              <a:off x="1756447" y="178922"/>
              <a:ext cx="1195072" cy="828675"/>
            </a:xfrm>
            <a:custGeom>
              <a:avLst/>
              <a:gdLst>
                <a:gd name="T0" fmla="*/ 378 w 2571"/>
                <a:gd name="T1" fmla="*/ 738 h 1037"/>
                <a:gd name="T2" fmla="*/ 1200 w 2571"/>
                <a:gd name="T3" fmla="*/ 915 h 1037"/>
                <a:gd name="T4" fmla="*/ 1285 w 2571"/>
                <a:gd name="T5" fmla="*/ 873 h 1037"/>
                <a:gd name="T6" fmla="*/ 2135 w 2571"/>
                <a:gd name="T7" fmla="*/ 802 h 1037"/>
                <a:gd name="T8" fmla="*/ 2193 w 2571"/>
                <a:gd name="T9" fmla="*/ 738 h 1037"/>
                <a:gd name="T10" fmla="*/ 2561 w 2571"/>
                <a:gd name="T11" fmla="*/ 575 h 1037"/>
                <a:gd name="T12" fmla="*/ 2571 w 2571"/>
                <a:gd name="T13" fmla="*/ 519 h 1037"/>
                <a:gd name="T14" fmla="*/ 2268 w 2571"/>
                <a:gd name="T15" fmla="*/ 292 h 1037"/>
                <a:gd name="T16" fmla="*/ 2193 w 2571"/>
                <a:gd name="T17" fmla="*/ 299 h 1037"/>
                <a:gd name="T18" fmla="*/ 1371 w 2571"/>
                <a:gd name="T19" fmla="*/ 122 h 1037"/>
                <a:gd name="T20" fmla="*/ 1285 w 2571"/>
                <a:gd name="T21" fmla="*/ 164 h 1037"/>
                <a:gd name="T22" fmla="*/ 435 w 2571"/>
                <a:gd name="T23" fmla="*/ 235 h 1037"/>
                <a:gd name="T24" fmla="*/ 378 w 2571"/>
                <a:gd name="T25" fmla="*/ 299 h 1037"/>
                <a:gd name="T26" fmla="*/ 10 w 2571"/>
                <a:gd name="T27" fmla="*/ 462 h 1037"/>
                <a:gd name="T28" fmla="*/ 0 w 2571"/>
                <a:gd name="T29" fmla="*/ 519 h 1037"/>
                <a:gd name="T30" fmla="*/ 303 w 2571"/>
                <a:gd name="T31" fmla="*/ 745 h 1037"/>
                <a:gd name="T32" fmla="*/ 378 w 2571"/>
                <a:gd name="T33" fmla="*/ 73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cap="flat" cmpd="sng" algn="ctr">
              <a:solidFill>
                <a:sysClr val="windowText" lastClr="000000">
                  <a:shade val="95000"/>
                  <a:satMod val="105000"/>
                </a:sysClr>
              </a:solidFill>
              <a:prstDash val="solid"/>
            </a:ln>
            <a:effectLst/>
          </p:spPr>
          <p:txBody>
            <a:bodyPr rot="0" vert="horz" wrap="square" lIns="91440" tIns="45720" rIns="91440" bIns="45720" anchor="t" anchorCtr="0" upright="1">
              <a:noAutofit/>
            </a:bodyPr>
            <a:lstStyle/>
            <a:p>
              <a:pPr algn="ctr">
                <a:spcBef>
                  <a:spcPts val="600"/>
                </a:spcBef>
                <a:spcAft>
                  <a:spcPts val="0"/>
                </a:spcAft>
              </a:pPr>
              <a:r>
                <a:rPr lang="en-US" sz="1200" b="1" kern="100">
                  <a:effectLst/>
                  <a:latin typeface="Times New Roman"/>
                  <a:ea typeface="宋体"/>
                  <a:cs typeface="宋体"/>
                </a:rPr>
                <a:t>Internet</a:t>
              </a:r>
              <a:endParaRPr lang="zh-CN" sz="1200" kern="100">
                <a:effectLst/>
                <a:latin typeface="Times New Roman"/>
                <a:ea typeface="宋体"/>
                <a:cs typeface="宋体"/>
              </a:endParaRPr>
            </a:p>
          </p:txBody>
        </p:sp>
        <p:sp>
          <p:nvSpPr>
            <p:cNvPr id="52" name="Freeform 43"/>
            <p:cNvSpPr/>
            <p:nvPr/>
          </p:nvSpPr>
          <p:spPr bwMode="auto">
            <a:xfrm>
              <a:off x="1852965" y="536851"/>
              <a:ext cx="1002629" cy="295275"/>
            </a:xfrm>
            <a:custGeom>
              <a:avLst/>
              <a:gdLst>
                <a:gd name="T0" fmla="*/ 142 w 2063"/>
                <a:gd name="T1" fmla="*/ 0 h 1197"/>
                <a:gd name="T2" fmla="*/ 1914 w 2063"/>
                <a:gd name="T3" fmla="*/ 0 h 1197"/>
                <a:gd name="T4" fmla="*/ 1989 w 2063"/>
                <a:gd name="T5" fmla="*/ 162 h 1197"/>
                <a:gd name="T6" fmla="*/ 2036 w 2063"/>
                <a:gd name="T7" fmla="*/ 338 h 1197"/>
                <a:gd name="T8" fmla="*/ 2063 w 2063"/>
                <a:gd name="T9" fmla="*/ 514 h 1197"/>
                <a:gd name="T10" fmla="*/ 2063 w 2063"/>
                <a:gd name="T11" fmla="*/ 690 h 1197"/>
                <a:gd name="T12" fmla="*/ 2036 w 2063"/>
                <a:gd name="T13" fmla="*/ 866 h 1197"/>
                <a:gd name="T14" fmla="*/ 1989 w 2063"/>
                <a:gd name="T15" fmla="*/ 1035 h 1197"/>
                <a:gd name="T16" fmla="*/ 1914 w 2063"/>
                <a:gd name="T17" fmla="*/ 1197 h 1197"/>
                <a:gd name="T18" fmla="*/ 142 w 2063"/>
                <a:gd name="T19" fmla="*/ 1197 h 1197"/>
                <a:gd name="T20" fmla="*/ 74 w 2063"/>
                <a:gd name="T21" fmla="*/ 1035 h 1197"/>
                <a:gd name="T22" fmla="*/ 20 w 2063"/>
                <a:gd name="T23" fmla="*/ 866 h 1197"/>
                <a:gd name="T24" fmla="*/ 0 w 2063"/>
                <a:gd name="T25" fmla="*/ 690 h 1197"/>
                <a:gd name="T26" fmla="*/ 0 w 2063"/>
                <a:gd name="T27" fmla="*/ 514 h 1197"/>
                <a:gd name="T28" fmla="*/ 20 w 2063"/>
                <a:gd name="T29" fmla="*/ 338 h 1197"/>
                <a:gd name="T30" fmla="*/ 74 w 2063"/>
                <a:gd name="T31" fmla="*/ 162 h 1197"/>
                <a:gd name="T32" fmla="*/ 142 w 2063"/>
                <a:gd name="T33" fmla="*/ 0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prstDash val="solid"/>
              <a:round/>
            </a:ln>
          </p:spPr>
          <p:txBody>
            <a:bodyPr rot="0" vert="horz" wrap="square" lIns="91440" tIns="45720" rIns="91440" bIns="45720" anchor="t" anchorCtr="0" upright="1">
              <a:noAutofit/>
            </a:bodyPr>
            <a:lstStyle/>
            <a:p>
              <a:pPr algn="ctr">
                <a:spcAft>
                  <a:spcPts val="0"/>
                </a:spcAft>
              </a:pPr>
              <a:r>
                <a:rPr lang="en-US" sz="1200" b="1" kern="100">
                  <a:effectLst/>
                  <a:latin typeface="宋体"/>
                  <a:ea typeface="宋体"/>
                  <a:cs typeface="宋体"/>
                </a:rPr>
                <a:t>VPN</a:t>
              </a:r>
              <a:r>
                <a:rPr lang="zh-CN" sz="1200" b="1" kern="100">
                  <a:effectLst/>
                  <a:latin typeface="Times New Roman"/>
                  <a:ea typeface="宋体"/>
                  <a:cs typeface="宋体"/>
                </a:rPr>
                <a:t>专网</a:t>
              </a:r>
              <a:endParaRPr lang="zh-CN" sz="1200" kern="100">
                <a:effectLst/>
                <a:latin typeface="Times New Roman"/>
                <a:ea typeface="宋体"/>
                <a:cs typeface="宋体"/>
              </a:endParaRPr>
            </a:p>
          </p:txBody>
        </p:sp>
        <p:grpSp>
          <p:nvGrpSpPr>
            <p:cNvPr id="53" name="组合 52"/>
            <p:cNvGrpSpPr/>
            <p:nvPr/>
          </p:nvGrpSpPr>
          <p:grpSpPr>
            <a:xfrm>
              <a:off x="98762" y="35998"/>
              <a:ext cx="385781" cy="421201"/>
              <a:chOff x="0" y="0"/>
              <a:chExt cx="255905" cy="255905"/>
            </a:xfrm>
          </p:grpSpPr>
          <p:sp>
            <p:nvSpPr>
              <p:cNvPr id="80"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sz="1200"/>
              </a:p>
            </p:txBody>
          </p:sp>
          <p:cxnSp>
            <p:nvCxnSpPr>
              <p:cNvPr id="81"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82"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sz="1200"/>
              </a:p>
            </p:txBody>
          </p:sp>
          <p:cxnSp>
            <p:nvCxnSpPr>
              <p:cNvPr id="83"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84"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85"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86"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sz="1200"/>
              </a:p>
            </p:txBody>
          </p:sp>
          <p:sp>
            <p:nvSpPr>
              <p:cNvPr id="87"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sp>
            <p:nvSpPr>
              <p:cNvPr id="88"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sp>
            <p:nvSpPr>
              <p:cNvPr id="89"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sz="1200"/>
              </a:p>
            </p:txBody>
          </p:sp>
          <p:sp>
            <p:nvSpPr>
              <p:cNvPr id="90"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cxnSp>
            <p:nvCxnSpPr>
              <p:cNvPr id="91"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92"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cxnSp>
          <p:nvCxnSpPr>
            <p:cNvPr id="54" name="直接连接符 53"/>
            <p:cNvCxnSpPr/>
            <p:nvPr/>
          </p:nvCxnSpPr>
          <p:spPr>
            <a:xfrm>
              <a:off x="596284" y="571923"/>
              <a:ext cx="281286" cy="0"/>
            </a:xfrm>
            <a:prstGeom prst="line">
              <a:avLst/>
            </a:prstGeom>
            <a:noFill/>
            <a:ln w="9525" cap="flat" cmpd="sng" algn="ctr">
              <a:solidFill>
                <a:sysClr val="windowText" lastClr="000000">
                  <a:shade val="95000"/>
                  <a:satMod val="105000"/>
                </a:sysClr>
              </a:solidFill>
              <a:prstDash val="solid"/>
            </a:ln>
            <a:effectLst/>
          </p:spPr>
        </p:cxnSp>
        <p:sp>
          <p:nvSpPr>
            <p:cNvPr id="55" name="Rectangle 442"/>
            <p:cNvSpPr>
              <a:spLocks noChangeArrowheads="1"/>
            </p:cNvSpPr>
            <p:nvPr/>
          </p:nvSpPr>
          <p:spPr bwMode="auto">
            <a:xfrm>
              <a:off x="483908" y="75905"/>
              <a:ext cx="663575" cy="238760"/>
            </a:xfrm>
            <a:prstGeom prst="rect">
              <a:avLst/>
            </a:prstGeom>
            <a:noFill/>
            <a:ln>
              <a:noFill/>
            </a:ln>
          </p:spPr>
          <p:txBody>
            <a:bodyPr rot="0" vert="horz" wrap="none" lIns="0" tIns="0" rIns="0" bIns="0" anchor="t" anchorCtr="0">
              <a:noAutofit/>
            </a:bodyPr>
            <a:lstStyle/>
            <a:p>
              <a:pPr algn="just">
                <a:lnSpc>
                  <a:spcPts val="1400"/>
                </a:lnSpc>
                <a:spcAft>
                  <a:spcPts val="0"/>
                </a:spcAft>
              </a:pPr>
              <a:r>
                <a:rPr lang="zh-CN" sz="1200" b="1" kern="0">
                  <a:solidFill>
                    <a:srgbClr val="000000"/>
                  </a:solidFill>
                  <a:effectLst/>
                  <a:latin typeface="Times New Roman"/>
                  <a:ea typeface="宋体"/>
                  <a:cs typeface="宋体"/>
                </a:rPr>
                <a:t>分支机构</a:t>
              </a:r>
              <a:endParaRPr lang="zh-CN" sz="1200" kern="100">
                <a:effectLst/>
                <a:latin typeface="Times New Roman"/>
                <a:ea typeface="宋体"/>
                <a:cs typeface="宋体"/>
              </a:endParaRPr>
            </a:p>
          </p:txBody>
        </p:sp>
        <p:sp>
          <p:nvSpPr>
            <p:cNvPr id="56" name="Cloud"/>
            <p:cNvSpPr>
              <a:spLocks noChangeAspect="1" noEditPoints="1" noChangeArrowheads="1"/>
            </p:cNvSpPr>
            <p:nvPr/>
          </p:nvSpPr>
          <p:spPr bwMode="auto">
            <a:xfrm>
              <a:off x="3905533" y="312966"/>
              <a:ext cx="1242321" cy="66806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cmpd="sng">
              <a:solidFill>
                <a:srgbClr val="000000"/>
              </a:solidFill>
              <a:miter lim="800000"/>
            </a:ln>
            <a:effectLst/>
          </p:spPr>
          <p:txBody>
            <a:bodyPr/>
            <a:lstStyle/>
            <a:p>
              <a:pPr algn="ctr">
                <a:lnSpc>
                  <a:spcPts val="1200"/>
                </a:lnSpc>
                <a:spcAft>
                  <a:spcPts val="0"/>
                </a:spcAft>
              </a:pPr>
              <a:r>
                <a:rPr lang="zh-CN" sz="1200" b="1" kern="100">
                  <a:effectLst/>
                  <a:latin typeface="Times New Roman"/>
                  <a:ea typeface="宋体"/>
                  <a:cs typeface="宋体"/>
                </a:rPr>
                <a:t>公司总部内部网</a:t>
              </a:r>
              <a:endParaRPr lang="zh-CN" sz="1200" kern="100">
                <a:effectLst/>
                <a:latin typeface="Times New Roman"/>
                <a:ea typeface="宋体"/>
                <a:cs typeface="宋体"/>
              </a:endParaRPr>
            </a:p>
          </p:txBody>
        </p:sp>
        <p:sp>
          <p:nvSpPr>
            <p:cNvPr id="57" name="矩形 56"/>
            <p:cNvSpPr/>
            <p:nvPr/>
          </p:nvSpPr>
          <p:spPr>
            <a:xfrm>
              <a:off x="901700" y="377767"/>
              <a:ext cx="590251" cy="425784"/>
            </a:xfrm>
            <a:prstGeom prst="rect">
              <a:avLst/>
            </a:prstGeom>
            <a:solidFill>
              <a:sysClr val="window" lastClr="FFFFFF"/>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indent="66675" algn="just">
                <a:lnSpc>
                  <a:spcPts val="1200"/>
                </a:lnSpc>
                <a:spcAft>
                  <a:spcPts val="0"/>
                </a:spcAft>
              </a:pPr>
              <a:r>
                <a:rPr lang="en-US" sz="1200" b="1" kern="100">
                  <a:effectLst/>
                  <a:latin typeface="宋体"/>
                  <a:ea typeface="宋体"/>
                  <a:cs typeface="宋体"/>
                </a:rPr>
                <a:t>VPN</a:t>
              </a:r>
              <a:endParaRPr lang="zh-CN" sz="1200" kern="100">
                <a:effectLst/>
                <a:latin typeface="Times New Roman"/>
                <a:ea typeface="宋体"/>
                <a:cs typeface="宋体"/>
              </a:endParaRPr>
            </a:p>
            <a:p>
              <a:pPr algn="ctr">
                <a:lnSpc>
                  <a:spcPts val="1200"/>
                </a:lnSpc>
                <a:spcAft>
                  <a:spcPts val="0"/>
                </a:spcAft>
              </a:pPr>
              <a:r>
                <a:rPr lang="en-US" sz="1200" b="1" kern="100">
                  <a:effectLst/>
                  <a:latin typeface="宋体"/>
                  <a:ea typeface="宋体"/>
                  <a:cs typeface="宋体"/>
                </a:rPr>
                <a:t> </a:t>
              </a:r>
              <a:r>
                <a:rPr lang="zh-CN" sz="1200" b="1" kern="100">
                  <a:effectLst/>
                  <a:latin typeface="Times New Roman"/>
                  <a:ea typeface="宋体"/>
                  <a:cs typeface="宋体"/>
                </a:rPr>
                <a:t>网关</a:t>
              </a:r>
              <a:endParaRPr lang="zh-CN" sz="1200" kern="100">
                <a:effectLst/>
                <a:latin typeface="Times New Roman"/>
                <a:ea typeface="宋体"/>
                <a:cs typeface="宋体"/>
              </a:endParaRPr>
            </a:p>
            <a:p>
              <a:pPr algn="ctr">
                <a:lnSpc>
                  <a:spcPts val="1200"/>
                </a:lnSpc>
                <a:spcAft>
                  <a:spcPts val="0"/>
                </a:spcAft>
              </a:pPr>
              <a:r>
                <a:rPr lang="en-US" sz="1200" b="1" kern="100">
                  <a:effectLst/>
                  <a:latin typeface="宋体"/>
                  <a:ea typeface="宋体"/>
                  <a:cs typeface="宋体"/>
                </a:rPr>
                <a:t> </a:t>
              </a:r>
              <a:endParaRPr lang="zh-CN" sz="1200" kern="100">
                <a:effectLst/>
                <a:latin typeface="Times New Roman"/>
                <a:ea typeface="宋体"/>
                <a:cs typeface="宋体"/>
              </a:endParaRPr>
            </a:p>
          </p:txBody>
        </p:sp>
        <p:sp>
          <p:nvSpPr>
            <p:cNvPr id="58" name="矩形 57"/>
            <p:cNvSpPr/>
            <p:nvPr/>
          </p:nvSpPr>
          <p:spPr>
            <a:xfrm>
              <a:off x="3151505" y="457199"/>
              <a:ext cx="585808" cy="396228"/>
            </a:xfrm>
            <a:prstGeom prst="rect">
              <a:avLst/>
            </a:prstGeom>
            <a:solidFill>
              <a:sysClr val="window" lastClr="FFFFFF"/>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lnSpc>
                  <a:spcPts val="1200"/>
                </a:lnSpc>
                <a:spcAft>
                  <a:spcPts val="0"/>
                </a:spcAft>
              </a:pPr>
              <a:r>
                <a:rPr lang="en-US" sz="1200" b="1" kern="100">
                  <a:effectLst/>
                  <a:latin typeface="宋体"/>
                  <a:ea typeface="宋体"/>
                  <a:cs typeface="宋体"/>
                </a:rPr>
                <a:t>VPN</a:t>
              </a:r>
              <a:endParaRPr lang="zh-CN" sz="1200" kern="100">
                <a:effectLst/>
                <a:latin typeface="Times New Roman"/>
                <a:ea typeface="宋体"/>
                <a:cs typeface="宋体"/>
              </a:endParaRPr>
            </a:p>
            <a:p>
              <a:pPr algn="just">
                <a:lnSpc>
                  <a:spcPts val="1200"/>
                </a:lnSpc>
                <a:spcAft>
                  <a:spcPts val="0"/>
                </a:spcAft>
              </a:pPr>
              <a:r>
                <a:rPr lang="zh-CN" sz="1200" b="1" kern="100">
                  <a:effectLst/>
                  <a:latin typeface="Times New Roman"/>
                  <a:ea typeface="宋体"/>
                  <a:cs typeface="宋体"/>
                </a:rPr>
                <a:t>网关</a:t>
              </a:r>
              <a:endParaRPr lang="zh-CN" sz="1200" kern="100">
                <a:effectLst/>
                <a:latin typeface="Times New Roman"/>
                <a:ea typeface="宋体"/>
                <a:cs typeface="宋体"/>
              </a:endParaRPr>
            </a:p>
          </p:txBody>
        </p:sp>
        <p:cxnSp>
          <p:nvCxnSpPr>
            <p:cNvPr id="59" name="直接连接符 58"/>
            <p:cNvCxnSpPr/>
            <p:nvPr/>
          </p:nvCxnSpPr>
          <p:spPr>
            <a:xfrm>
              <a:off x="1476114" y="571923"/>
              <a:ext cx="285115" cy="0"/>
            </a:xfrm>
            <a:prstGeom prst="line">
              <a:avLst/>
            </a:prstGeom>
            <a:noFill/>
            <a:ln w="9525" cap="flat" cmpd="sng" algn="ctr">
              <a:solidFill>
                <a:sysClr val="windowText" lastClr="000000">
                  <a:shade val="95000"/>
                  <a:satMod val="105000"/>
                </a:sysClr>
              </a:solidFill>
              <a:prstDash val="solid"/>
            </a:ln>
            <a:effectLst/>
          </p:spPr>
        </p:cxnSp>
        <p:cxnSp>
          <p:nvCxnSpPr>
            <p:cNvPr id="60" name="直接连接符 59"/>
            <p:cNvCxnSpPr/>
            <p:nvPr/>
          </p:nvCxnSpPr>
          <p:spPr>
            <a:xfrm>
              <a:off x="2951519" y="586802"/>
              <a:ext cx="199985" cy="0"/>
            </a:xfrm>
            <a:prstGeom prst="line">
              <a:avLst/>
            </a:prstGeom>
            <a:noFill/>
            <a:ln w="9525" cap="flat" cmpd="sng" algn="ctr">
              <a:solidFill>
                <a:sysClr val="windowText" lastClr="000000">
                  <a:shade val="95000"/>
                  <a:satMod val="105000"/>
                </a:sysClr>
              </a:solidFill>
              <a:prstDash val="solid"/>
            </a:ln>
            <a:effectLst/>
          </p:spPr>
        </p:cxnSp>
        <p:cxnSp>
          <p:nvCxnSpPr>
            <p:cNvPr id="61" name="直接连接符 60"/>
            <p:cNvCxnSpPr/>
            <p:nvPr/>
          </p:nvCxnSpPr>
          <p:spPr>
            <a:xfrm>
              <a:off x="3739059" y="631951"/>
              <a:ext cx="166474" cy="0"/>
            </a:xfrm>
            <a:prstGeom prst="line">
              <a:avLst/>
            </a:prstGeom>
            <a:noFill/>
            <a:ln w="9525" cap="flat" cmpd="sng" algn="ctr">
              <a:solidFill>
                <a:sysClr val="windowText" lastClr="000000">
                  <a:shade val="95000"/>
                  <a:satMod val="105000"/>
                </a:sysClr>
              </a:solidFill>
              <a:prstDash val="solid"/>
            </a:ln>
            <a:effectLst/>
          </p:spPr>
        </p:cxnSp>
        <p:grpSp>
          <p:nvGrpSpPr>
            <p:cNvPr id="62" name="组合 61"/>
            <p:cNvGrpSpPr/>
            <p:nvPr/>
          </p:nvGrpSpPr>
          <p:grpSpPr>
            <a:xfrm>
              <a:off x="81104" y="703599"/>
              <a:ext cx="379507" cy="429876"/>
              <a:chOff x="0" y="0"/>
              <a:chExt cx="255905" cy="255905"/>
            </a:xfrm>
          </p:grpSpPr>
          <p:sp>
            <p:nvSpPr>
              <p:cNvPr id="67"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sz="1200"/>
              </a:p>
            </p:txBody>
          </p:sp>
          <p:cxnSp>
            <p:nvCxnSpPr>
              <p:cNvPr id="68"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69"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sz="1200"/>
              </a:p>
            </p:txBody>
          </p:sp>
          <p:cxnSp>
            <p:nvCxnSpPr>
              <p:cNvPr id="70"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71"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72"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73"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sz="1200"/>
              </a:p>
            </p:txBody>
          </p:sp>
          <p:sp>
            <p:nvSpPr>
              <p:cNvPr id="74"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sp>
            <p:nvSpPr>
              <p:cNvPr id="75"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sp>
            <p:nvSpPr>
              <p:cNvPr id="76"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sz="1200"/>
              </a:p>
            </p:txBody>
          </p:sp>
          <p:sp>
            <p:nvSpPr>
              <p:cNvPr id="77"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sz="1200"/>
              </a:p>
            </p:txBody>
          </p:sp>
          <p:cxnSp>
            <p:nvCxnSpPr>
              <p:cNvPr id="78"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79"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sp>
          <p:nvSpPr>
            <p:cNvPr id="63" name="Rectangle 442"/>
            <p:cNvSpPr>
              <a:spLocks noChangeArrowheads="1"/>
            </p:cNvSpPr>
            <p:nvPr/>
          </p:nvSpPr>
          <p:spPr bwMode="auto">
            <a:xfrm>
              <a:off x="564515" y="876005"/>
              <a:ext cx="663575" cy="238760"/>
            </a:xfrm>
            <a:prstGeom prst="rect">
              <a:avLst/>
            </a:prstGeom>
            <a:noFill/>
            <a:ln>
              <a:noFill/>
            </a:ln>
          </p:spPr>
          <p:txBody>
            <a:bodyPr rot="0" vert="horz" wrap="none" lIns="0" tIns="0" rIns="0" bIns="0" anchor="t" anchorCtr="0">
              <a:noAutofit/>
            </a:bodyPr>
            <a:lstStyle/>
            <a:p>
              <a:pPr algn="just">
                <a:lnSpc>
                  <a:spcPts val="1400"/>
                </a:lnSpc>
                <a:spcAft>
                  <a:spcPts val="0"/>
                </a:spcAft>
              </a:pPr>
              <a:r>
                <a:rPr lang="zh-CN" sz="1200" b="1" kern="0">
                  <a:solidFill>
                    <a:srgbClr val="000000"/>
                  </a:solidFill>
                  <a:effectLst/>
                  <a:latin typeface="Times New Roman"/>
                  <a:ea typeface="宋体"/>
                  <a:cs typeface="宋体"/>
                </a:rPr>
                <a:t>分支机构</a:t>
              </a:r>
              <a:endParaRPr lang="zh-CN" sz="1200" kern="100">
                <a:effectLst/>
                <a:latin typeface="Times New Roman"/>
                <a:ea typeface="宋体"/>
                <a:cs typeface="宋体"/>
              </a:endParaRPr>
            </a:p>
          </p:txBody>
        </p:sp>
        <p:cxnSp>
          <p:nvCxnSpPr>
            <p:cNvPr id="64" name="直接连接符 63"/>
            <p:cNvCxnSpPr/>
            <p:nvPr/>
          </p:nvCxnSpPr>
          <p:spPr>
            <a:xfrm>
              <a:off x="596284" y="351637"/>
              <a:ext cx="0" cy="438938"/>
            </a:xfrm>
            <a:prstGeom prst="line">
              <a:avLst/>
            </a:prstGeom>
            <a:noFill/>
            <a:ln w="9525" cap="flat" cmpd="sng" algn="ctr">
              <a:solidFill>
                <a:sysClr val="windowText" lastClr="000000">
                  <a:shade val="95000"/>
                  <a:satMod val="105000"/>
                </a:sysClr>
              </a:solidFill>
              <a:prstDash val="solid"/>
            </a:ln>
            <a:effectLst/>
          </p:spPr>
        </p:cxnSp>
        <p:cxnSp>
          <p:nvCxnSpPr>
            <p:cNvPr id="65" name="直接连接符 64"/>
            <p:cNvCxnSpPr/>
            <p:nvPr/>
          </p:nvCxnSpPr>
          <p:spPr>
            <a:xfrm>
              <a:off x="427355" y="339519"/>
              <a:ext cx="185757" cy="0"/>
            </a:xfrm>
            <a:prstGeom prst="line">
              <a:avLst/>
            </a:prstGeom>
            <a:noFill/>
            <a:ln w="9525" cap="flat" cmpd="sng" algn="ctr">
              <a:solidFill>
                <a:sysClr val="windowText" lastClr="000000">
                  <a:shade val="95000"/>
                  <a:satMod val="105000"/>
                </a:sysClr>
              </a:solidFill>
              <a:prstDash val="solid"/>
            </a:ln>
            <a:effectLst/>
          </p:spPr>
        </p:cxnSp>
        <p:cxnSp>
          <p:nvCxnSpPr>
            <p:cNvPr id="66" name="直接连接符 65"/>
            <p:cNvCxnSpPr/>
            <p:nvPr/>
          </p:nvCxnSpPr>
          <p:spPr>
            <a:xfrm>
              <a:off x="455930" y="790575"/>
              <a:ext cx="140354" cy="0"/>
            </a:xfrm>
            <a:prstGeom prst="line">
              <a:avLst/>
            </a:prstGeom>
            <a:noFill/>
            <a:ln w="9525" cap="flat" cmpd="sng" algn="ctr">
              <a:solidFill>
                <a:sysClr val="windowText" lastClr="000000">
                  <a:shade val="95000"/>
                  <a:satMod val="105000"/>
                </a:sysClr>
              </a:solidFill>
              <a:prstDash val="solid"/>
            </a:ln>
            <a:effectLst/>
          </p:spPr>
        </p:cxnSp>
      </p:grpSp>
      <p:sp>
        <p:nvSpPr>
          <p:cNvPr id="93" name="矩形 92"/>
          <p:cNvSpPr/>
          <p:nvPr/>
        </p:nvSpPr>
        <p:spPr>
          <a:xfrm>
            <a:off x="2915816" y="6206209"/>
            <a:ext cx="2941831" cy="369332"/>
          </a:xfrm>
          <a:prstGeom prst="rect">
            <a:avLst/>
          </a:prstGeom>
        </p:spPr>
        <p:txBody>
          <a:bodyPr wrap="none">
            <a:spAutoFit/>
          </a:bodyPr>
          <a:lstStyle/>
          <a:p>
            <a:r>
              <a:rPr lang="zh-CN" altLang="zh-CN" dirty="0"/>
              <a:t>图4.21企业内联网访问方式</a:t>
            </a:r>
            <a:endParaRPr lang="zh-CN" altLang="en-US" dirty="0"/>
          </a:p>
        </p:txBody>
      </p:sp>
    </p:spTree>
    <p:extLst>
      <p:ext uri="{BB962C8B-B14F-4D97-AF65-F5344CB8AC3E}">
        <p14:creationId xmlns:p14="http://schemas.microsoft.com/office/powerpoint/2010/main" val="34473640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257278" y="1257325"/>
            <a:ext cx="8640960" cy="3046988"/>
          </a:xfrm>
          <a:prstGeom prst="rect">
            <a:avLst/>
          </a:prstGeom>
        </p:spPr>
        <p:txBody>
          <a:bodyPr wrap="square">
            <a:spAutoFit/>
          </a:bodyPr>
          <a:lstStyle/>
          <a:p>
            <a:r>
              <a:rPr lang="zh-CN" altLang="zh-CN" sz="2400" b="1" dirty="0">
                <a:latin typeface="+mn-ea"/>
                <a:ea typeface="+mn-ea"/>
              </a:rPr>
              <a:t>3.Extranet VPN</a:t>
            </a:r>
          </a:p>
          <a:p>
            <a:r>
              <a:rPr lang="zh-CN" altLang="zh-CN" sz="2400" b="1" dirty="0">
                <a:latin typeface="+mn-ea"/>
                <a:ea typeface="+mn-ea"/>
              </a:rPr>
              <a:t>Extranet VPN是Intranet VPN的一个扩展，它是指具有共同利益的组织或合作伙伴可以通过VPN技术构建虚拟专用网，从而实现内联网的网络资源和外部特定网络资源的相互共享。Extranet VPN是一种网络到网络以不对等的方式连接起来所组成的VPN（主要在安全策略上有所不同），它要求一个开放的基于标准的解决方案，以便解决企业与各种合作伙伴和客户网络的协同工作问题。Extranet VPN的访问方式如图4.22所示。</a:t>
            </a:r>
          </a:p>
        </p:txBody>
      </p:sp>
      <p:grpSp>
        <p:nvGrpSpPr>
          <p:cNvPr id="5" name="画布 38942"/>
          <p:cNvGrpSpPr/>
          <p:nvPr/>
        </p:nvGrpSpPr>
        <p:grpSpPr>
          <a:xfrm>
            <a:off x="240063" y="4788537"/>
            <a:ext cx="10404648" cy="7123677"/>
            <a:chOff x="23879" y="188447"/>
            <a:chExt cx="6305166" cy="5107453"/>
          </a:xfrm>
        </p:grpSpPr>
        <p:sp>
          <p:nvSpPr>
            <p:cNvPr id="6" name="矩形 5"/>
            <p:cNvSpPr/>
            <p:nvPr/>
          </p:nvSpPr>
          <p:spPr>
            <a:xfrm>
              <a:off x="1143000" y="4010025"/>
              <a:ext cx="5186045" cy="1285875"/>
            </a:xfrm>
            <a:prstGeom prst="rect">
              <a:avLst/>
            </a:prstGeom>
            <a:noFill/>
            <a:ln>
              <a:noFill/>
            </a:ln>
          </p:spPr>
        </p:sp>
        <p:sp>
          <p:nvSpPr>
            <p:cNvPr id="7" name="Freeform 446"/>
            <p:cNvSpPr/>
            <p:nvPr/>
          </p:nvSpPr>
          <p:spPr bwMode="auto">
            <a:xfrm>
              <a:off x="1850207" y="188447"/>
              <a:ext cx="1195072" cy="828675"/>
            </a:xfrm>
            <a:custGeom>
              <a:avLst/>
              <a:gdLst>
                <a:gd name="T0" fmla="*/ 378 w 2571"/>
                <a:gd name="T1" fmla="*/ 738 h 1037"/>
                <a:gd name="T2" fmla="*/ 1200 w 2571"/>
                <a:gd name="T3" fmla="*/ 915 h 1037"/>
                <a:gd name="T4" fmla="*/ 1285 w 2571"/>
                <a:gd name="T5" fmla="*/ 873 h 1037"/>
                <a:gd name="T6" fmla="*/ 2135 w 2571"/>
                <a:gd name="T7" fmla="*/ 802 h 1037"/>
                <a:gd name="T8" fmla="*/ 2193 w 2571"/>
                <a:gd name="T9" fmla="*/ 738 h 1037"/>
                <a:gd name="T10" fmla="*/ 2561 w 2571"/>
                <a:gd name="T11" fmla="*/ 575 h 1037"/>
                <a:gd name="T12" fmla="*/ 2571 w 2571"/>
                <a:gd name="T13" fmla="*/ 519 h 1037"/>
                <a:gd name="T14" fmla="*/ 2268 w 2571"/>
                <a:gd name="T15" fmla="*/ 292 h 1037"/>
                <a:gd name="T16" fmla="*/ 2193 w 2571"/>
                <a:gd name="T17" fmla="*/ 299 h 1037"/>
                <a:gd name="T18" fmla="*/ 1371 w 2571"/>
                <a:gd name="T19" fmla="*/ 122 h 1037"/>
                <a:gd name="T20" fmla="*/ 1285 w 2571"/>
                <a:gd name="T21" fmla="*/ 164 h 1037"/>
                <a:gd name="T22" fmla="*/ 435 w 2571"/>
                <a:gd name="T23" fmla="*/ 235 h 1037"/>
                <a:gd name="T24" fmla="*/ 378 w 2571"/>
                <a:gd name="T25" fmla="*/ 299 h 1037"/>
                <a:gd name="T26" fmla="*/ 10 w 2571"/>
                <a:gd name="T27" fmla="*/ 462 h 1037"/>
                <a:gd name="T28" fmla="*/ 0 w 2571"/>
                <a:gd name="T29" fmla="*/ 519 h 1037"/>
                <a:gd name="T30" fmla="*/ 303 w 2571"/>
                <a:gd name="T31" fmla="*/ 745 h 1037"/>
                <a:gd name="T32" fmla="*/ 378 w 2571"/>
                <a:gd name="T33" fmla="*/ 73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cap="flat" cmpd="sng" algn="ctr">
              <a:solidFill>
                <a:sysClr val="windowText" lastClr="000000">
                  <a:shade val="95000"/>
                  <a:satMod val="105000"/>
                </a:sysClr>
              </a:solidFill>
              <a:prstDash val="solid"/>
            </a:ln>
            <a:effectLst/>
          </p:spPr>
          <p:txBody>
            <a:bodyPr rot="0" vert="horz" wrap="square" lIns="91440" tIns="45720" rIns="91440" bIns="45720" anchor="t" anchorCtr="0" upright="1">
              <a:noAutofit/>
            </a:bodyPr>
            <a:lstStyle/>
            <a:p>
              <a:pPr algn="ctr">
                <a:spcBef>
                  <a:spcPts val="600"/>
                </a:spcBef>
                <a:spcAft>
                  <a:spcPts val="0"/>
                </a:spcAft>
              </a:pPr>
              <a:r>
                <a:rPr lang="en-US" sz="1200" b="1" kern="100">
                  <a:effectLst/>
                  <a:latin typeface="Times New Roman"/>
                  <a:ea typeface="宋体"/>
                  <a:cs typeface="宋体"/>
                </a:rPr>
                <a:t>Internet</a:t>
              </a:r>
              <a:endParaRPr lang="zh-CN" sz="1200" kern="100">
                <a:effectLst/>
                <a:latin typeface="Times New Roman"/>
                <a:ea typeface="宋体"/>
                <a:cs typeface="宋体"/>
              </a:endParaRPr>
            </a:p>
          </p:txBody>
        </p:sp>
        <p:sp>
          <p:nvSpPr>
            <p:cNvPr id="8" name="Freeform 43"/>
            <p:cNvSpPr/>
            <p:nvPr/>
          </p:nvSpPr>
          <p:spPr bwMode="auto">
            <a:xfrm>
              <a:off x="1967061" y="508276"/>
              <a:ext cx="1002629" cy="295275"/>
            </a:xfrm>
            <a:custGeom>
              <a:avLst/>
              <a:gdLst>
                <a:gd name="T0" fmla="*/ 142 w 2063"/>
                <a:gd name="T1" fmla="*/ 0 h 1197"/>
                <a:gd name="T2" fmla="*/ 1914 w 2063"/>
                <a:gd name="T3" fmla="*/ 0 h 1197"/>
                <a:gd name="T4" fmla="*/ 1989 w 2063"/>
                <a:gd name="T5" fmla="*/ 162 h 1197"/>
                <a:gd name="T6" fmla="*/ 2036 w 2063"/>
                <a:gd name="T7" fmla="*/ 338 h 1197"/>
                <a:gd name="T8" fmla="*/ 2063 w 2063"/>
                <a:gd name="T9" fmla="*/ 514 h 1197"/>
                <a:gd name="T10" fmla="*/ 2063 w 2063"/>
                <a:gd name="T11" fmla="*/ 690 h 1197"/>
                <a:gd name="T12" fmla="*/ 2036 w 2063"/>
                <a:gd name="T13" fmla="*/ 866 h 1197"/>
                <a:gd name="T14" fmla="*/ 1989 w 2063"/>
                <a:gd name="T15" fmla="*/ 1035 h 1197"/>
                <a:gd name="T16" fmla="*/ 1914 w 2063"/>
                <a:gd name="T17" fmla="*/ 1197 h 1197"/>
                <a:gd name="T18" fmla="*/ 142 w 2063"/>
                <a:gd name="T19" fmla="*/ 1197 h 1197"/>
                <a:gd name="T20" fmla="*/ 74 w 2063"/>
                <a:gd name="T21" fmla="*/ 1035 h 1197"/>
                <a:gd name="T22" fmla="*/ 20 w 2063"/>
                <a:gd name="T23" fmla="*/ 866 h 1197"/>
                <a:gd name="T24" fmla="*/ 0 w 2063"/>
                <a:gd name="T25" fmla="*/ 690 h 1197"/>
                <a:gd name="T26" fmla="*/ 0 w 2063"/>
                <a:gd name="T27" fmla="*/ 514 h 1197"/>
                <a:gd name="T28" fmla="*/ 20 w 2063"/>
                <a:gd name="T29" fmla="*/ 338 h 1197"/>
                <a:gd name="T30" fmla="*/ 74 w 2063"/>
                <a:gd name="T31" fmla="*/ 162 h 1197"/>
                <a:gd name="T32" fmla="*/ 142 w 2063"/>
                <a:gd name="T33" fmla="*/ 0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prstDash val="solid"/>
              <a:round/>
            </a:ln>
          </p:spPr>
          <p:txBody>
            <a:bodyPr rot="0" vert="horz" wrap="square" lIns="91440" tIns="45720" rIns="91440" bIns="45720" anchor="t" anchorCtr="0" upright="1">
              <a:noAutofit/>
            </a:bodyPr>
            <a:lstStyle/>
            <a:p>
              <a:pPr algn="ctr">
                <a:spcAft>
                  <a:spcPts val="0"/>
                </a:spcAft>
              </a:pPr>
              <a:r>
                <a:rPr lang="en-US" sz="1200" b="1" kern="100">
                  <a:effectLst/>
                  <a:latin typeface="宋体"/>
                  <a:ea typeface="宋体"/>
                  <a:cs typeface="宋体"/>
                </a:rPr>
                <a:t>VPN</a:t>
              </a:r>
              <a:r>
                <a:rPr lang="zh-CN" sz="1200" b="1" kern="100">
                  <a:effectLst/>
                  <a:latin typeface="Times New Roman"/>
                  <a:ea typeface="宋体"/>
                  <a:cs typeface="宋体"/>
                </a:rPr>
                <a:t>专网</a:t>
              </a:r>
              <a:endParaRPr lang="zh-CN" sz="1200" kern="100">
                <a:effectLst/>
                <a:latin typeface="Times New Roman"/>
                <a:ea typeface="宋体"/>
                <a:cs typeface="宋体"/>
              </a:endParaRPr>
            </a:p>
          </p:txBody>
        </p:sp>
        <p:cxnSp>
          <p:nvCxnSpPr>
            <p:cNvPr id="9" name="直接连接符 8"/>
            <p:cNvCxnSpPr/>
            <p:nvPr/>
          </p:nvCxnSpPr>
          <p:spPr>
            <a:xfrm>
              <a:off x="1131013" y="590973"/>
              <a:ext cx="165081" cy="0"/>
            </a:xfrm>
            <a:prstGeom prst="line">
              <a:avLst/>
            </a:prstGeom>
            <a:noFill/>
            <a:ln w="9525" cap="flat" cmpd="sng" algn="ctr">
              <a:solidFill>
                <a:sysClr val="windowText" lastClr="000000">
                  <a:shade val="95000"/>
                  <a:satMod val="105000"/>
                </a:sysClr>
              </a:solidFill>
              <a:prstDash val="solid"/>
            </a:ln>
            <a:effectLst/>
          </p:spPr>
        </p:cxnSp>
        <p:sp>
          <p:nvSpPr>
            <p:cNvPr id="10" name="Cloud"/>
            <p:cNvSpPr>
              <a:spLocks noChangeAspect="1" noEditPoints="1" noChangeArrowheads="1"/>
            </p:cNvSpPr>
            <p:nvPr/>
          </p:nvSpPr>
          <p:spPr bwMode="auto">
            <a:xfrm>
              <a:off x="3933824" y="303031"/>
              <a:ext cx="1179885" cy="69709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cmpd="sng">
              <a:solidFill>
                <a:srgbClr val="000000"/>
              </a:solidFill>
              <a:miter lim="800000"/>
            </a:ln>
            <a:effectLst/>
          </p:spPr>
          <p:txBody>
            <a:bodyPr/>
            <a:lstStyle/>
            <a:p>
              <a:pPr algn="ctr">
                <a:lnSpc>
                  <a:spcPts val="1200"/>
                </a:lnSpc>
                <a:spcAft>
                  <a:spcPts val="0"/>
                </a:spcAft>
              </a:pPr>
              <a:r>
                <a:rPr lang="zh-CN" sz="1200" b="1" kern="100">
                  <a:effectLst/>
                  <a:latin typeface="Times New Roman"/>
                  <a:ea typeface="宋体"/>
                  <a:cs typeface="宋体"/>
                </a:rPr>
                <a:t>公司总部内部网</a:t>
              </a:r>
              <a:endParaRPr lang="zh-CN" sz="1200" kern="100">
                <a:effectLst/>
                <a:latin typeface="Times New Roman"/>
                <a:ea typeface="宋体"/>
                <a:cs typeface="宋体"/>
              </a:endParaRPr>
            </a:p>
          </p:txBody>
        </p:sp>
        <p:sp>
          <p:nvSpPr>
            <p:cNvPr id="11" name="矩形 10"/>
            <p:cNvSpPr/>
            <p:nvPr/>
          </p:nvSpPr>
          <p:spPr>
            <a:xfrm>
              <a:off x="1278929" y="388756"/>
              <a:ext cx="473412" cy="425784"/>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lnSpc>
                  <a:spcPts val="1200"/>
                </a:lnSpc>
                <a:spcAft>
                  <a:spcPts val="0"/>
                </a:spcAft>
              </a:pPr>
              <a:r>
                <a:rPr lang="en-US" sz="1200" b="1" kern="100">
                  <a:effectLst/>
                  <a:latin typeface="宋体"/>
                  <a:ea typeface="宋体"/>
                  <a:cs typeface="宋体"/>
                </a:rPr>
                <a:t>VPN</a:t>
              </a:r>
              <a:endParaRPr lang="zh-CN" sz="1200" kern="100">
                <a:effectLst/>
                <a:latin typeface="Times New Roman"/>
                <a:ea typeface="宋体"/>
                <a:cs typeface="宋体"/>
              </a:endParaRPr>
            </a:p>
            <a:p>
              <a:pPr algn="just">
                <a:lnSpc>
                  <a:spcPts val="1200"/>
                </a:lnSpc>
                <a:spcAft>
                  <a:spcPts val="0"/>
                </a:spcAft>
              </a:pPr>
              <a:r>
                <a:rPr lang="zh-CN" sz="1200" b="1" kern="100">
                  <a:effectLst/>
                  <a:latin typeface="Times New Roman"/>
                  <a:ea typeface="宋体"/>
                  <a:cs typeface="宋体"/>
                </a:rPr>
                <a:t>网关</a:t>
              </a:r>
              <a:endParaRPr lang="zh-CN" sz="1200" kern="100">
                <a:effectLst/>
                <a:latin typeface="Times New Roman"/>
                <a:ea typeface="宋体"/>
                <a:cs typeface="宋体"/>
              </a:endParaRPr>
            </a:p>
            <a:p>
              <a:pPr algn="ctr">
                <a:lnSpc>
                  <a:spcPts val="1200"/>
                </a:lnSpc>
                <a:spcAft>
                  <a:spcPts val="0"/>
                </a:spcAft>
              </a:pPr>
              <a:r>
                <a:rPr lang="en-US" sz="1200" b="1" kern="100">
                  <a:effectLst/>
                  <a:latin typeface="宋体"/>
                  <a:ea typeface="宋体"/>
                  <a:cs typeface="宋体"/>
                </a:rPr>
                <a:t> </a:t>
              </a:r>
              <a:endParaRPr lang="zh-CN" sz="1200" kern="100">
                <a:effectLst/>
                <a:latin typeface="Times New Roman"/>
                <a:ea typeface="宋体"/>
                <a:cs typeface="宋体"/>
              </a:endParaRPr>
            </a:p>
          </p:txBody>
        </p:sp>
        <p:sp>
          <p:nvSpPr>
            <p:cNvPr id="12" name="矩形 11"/>
            <p:cNvSpPr/>
            <p:nvPr/>
          </p:nvSpPr>
          <p:spPr>
            <a:xfrm>
              <a:off x="3211947" y="426856"/>
              <a:ext cx="550245" cy="426571"/>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lnSpc>
                  <a:spcPts val="1200"/>
                </a:lnSpc>
                <a:spcAft>
                  <a:spcPts val="0"/>
                </a:spcAft>
              </a:pPr>
              <a:r>
                <a:rPr lang="en-US" sz="1200" b="1" kern="100">
                  <a:effectLst/>
                  <a:latin typeface="宋体"/>
                  <a:ea typeface="宋体"/>
                  <a:cs typeface="宋体"/>
                </a:rPr>
                <a:t>VPN</a:t>
              </a:r>
              <a:endParaRPr lang="zh-CN" sz="1200" kern="100">
                <a:effectLst/>
                <a:latin typeface="Times New Roman"/>
                <a:ea typeface="宋体"/>
                <a:cs typeface="宋体"/>
              </a:endParaRPr>
            </a:p>
            <a:p>
              <a:pPr algn="ctr">
                <a:lnSpc>
                  <a:spcPts val="1200"/>
                </a:lnSpc>
                <a:spcAft>
                  <a:spcPts val="0"/>
                </a:spcAft>
              </a:pPr>
              <a:r>
                <a:rPr lang="zh-CN" sz="1200" b="1" kern="100">
                  <a:effectLst/>
                  <a:latin typeface="Times New Roman"/>
                  <a:ea typeface="宋体"/>
                  <a:cs typeface="宋体"/>
                </a:rPr>
                <a:t>网关</a:t>
              </a:r>
              <a:endParaRPr lang="zh-CN" sz="1200" kern="100">
                <a:effectLst/>
                <a:latin typeface="Times New Roman"/>
                <a:ea typeface="宋体"/>
                <a:cs typeface="宋体"/>
              </a:endParaRPr>
            </a:p>
          </p:txBody>
        </p:sp>
        <p:cxnSp>
          <p:nvCxnSpPr>
            <p:cNvPr id="13" name="直接连接符 12"/>
            <p:cNvCxnSpPr/>
            <p:nvPr/>
          </p:nvCxnSpPr>
          <p:spPr>
            <a:xfrm>
              <a:off x="1777106" y="610446"/>
              <a:ext cx="189955" cy="0"/>
            </a:xfrm>
            <a:prstGeom prst="line">
              <a:avLst/>
            </a:prstGeom>
            <a:noFill/>
            <a:ln w="9525" cap="flat" cmpd="sng" algn="ctr">
              <a:solidFill>
                <a:sysClr val="windowText" lastClr="000000">
                  <a:shade val="95000"/>
                  <a:satMod val="105000"/>
                </a:sysClr>
              </a:solidFill>
              <a:prstDash val="solid"/>
            </a:ln>
            <a:effectLst/>
          </p:spPr>
        </p:cxnSp>
        <p:cxnSp>
          <p:nvCxnSpPr>
            <p:cNvPr id="14" name="直接连接符 13"/>
            <p:cNvCxnSpPr/>
            <p:nvPr/>
          </p:nvCxnSpPr>
          <p:spPr>
            <a:xfrm>
              <a:off x="3011962" y="602104"/>
              <a:ext cx="199985" cy="0"/>
            </a:xfrm>
            <a:prstGeom prst="line">
              <a:avLst/>
            </a:prstGeom>
            <a:noFill/>
            <a:ln w="9525" cap="flat" cmpd="sng" algn="ctr">
              <a:solidFill>
                <a:sysClr val="windowText" lastClr="000000">
                  <a:shade val="95000"/>
                  <a:satMod val="105000"/>
                </a:sysClr>
              </a:solidFill>
              <a:prstDash val="solid"/>
            </a:ln>
            <a:effectLst/>
          </p:spPr>
        </p:cxnSp>
        <p:cxnSp>
          <p:nvCxnSpPr>
            <p:cNvPr id="15" name="直接连接符 14"/>
            <p:cNvCxnSpPr/>
            <p:nvPr/>
          </p:nvCxnSpPr>
          <p:spPr>
            <a:xfrm>
              <a:off x="3741574" y="603376"/>
              <a:ext cx="166474" cy="0"/>
            </a:xfrm>
            <a:prstGeom prst="line">
              <a:avLst/>
            </a:prstGeom>
            <a:noFill/>
            <a:ln w="9525" cap="flat" cmpd="sng" algn="ctr">
              <a:solidFill>
                <a:sysClr val="windowText" lastClr="000000">
                  <a:shade val="95000"/>
                  <a:satMod val="105000"/>
                </a:sysClr>
              </a:solidFill>
              <a:prstDash val="solid"/>
            </a:ln>
            <a:effectLst/>
          </p:spPr>
        </p:cxnSp>
        <p:sp>
          <p:nvSpPr>
            <p:cNvPr id="16" name="Cloud"/>
            <p:cNvSpPr>
              <a:spLocks noChangeAspect="1" noEditPoints="1" noChangeArrowheads="1"/>
            </p:cNvSpPr>
            <p:nvPr/>
          </p:nvSpPr>
          <p:spPr bwMode="auto">
            <a:xfrm>
              <a:off x="23879" y="333375"/>
              <a:ext cx="1136046" cy="61091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cmpd="sng">
              <a:solidFill>
                <a:srgbClr val="000000"/>
              </a:solidFill>
              <a:miter lim="800000"/>
            </a:ln>
            <a:effectLst/>
          </p:spPr>
          <p:txBody>
            <a:bodyPr/>
            <a:lstStyle/>
            <a:p>
              <a:pPr algn="ctr">
                <a:lnSpc>
                  <a:spcPts val="1200"/>
                </a:lnSpc>
                <a:spcAft>
                  <a:spcPts val="0"/>
                </a:spcAft>
              </a:pPr>
              <a:r>
                <a:rPr lang="zh-CN" sz="1200" b="1" kern="100">
                  <a:effectLst/>
                  <a:latin typeface="Times New Roman"/>
                  <a:ea typeface="宋体"/>
                  <a:cs typeface="宋体"/>
                </a:rPr>
                <a:t>加盟企业内部网</a:t>
              </a:r>
              <a:endParaRPr lang="zh-CN" sz="1200" kern="100">
                <a:effectLst/>
                <a:latin typeface="Times New Roman"/>
                <a:ea typeface="宋体"/>
                <a:cs typeface="宋体"/>
              </a:endParaRPr>
            </a:p>
          </p:txBody>
        </p:sp>
      </p:grpSp>
    </p:spTree>
    <p:extLst>
      <p:ext uri="{BB962C8B-B14F-4D97-AF65-F5344CB8AC3E}">
        <p14:creationId xmlns:p14="http://schemas.microsoft.com/office/powerpoint/2010/main" val="23789190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.5.3VPN的技术和</a:t>
            </a:r>
            <a:r>
              <a:rPr lang="zh-CN" altLang="zh-CN" sz="2400" b="1" dirty="0" smtClean="0"/>
              <a:t>特点</a:t>
            </a:r>
            <a:endParaRPr lang="zh-CN" altLang="zh-CN" sz="2400" b="1" dirty="0"/>
          </a:p>
        </p:txBody>
      </p:sp>
      <p:sp>
        <p:nvSpPr>
          <p:cNvPr id="3" name="矩形 2"/>
          <p:cNvSpPr/>
          <p:nvPr/>
        </p:nvSpPr>
        <p:spPr>
          <a:xfrm>
            <a:off x="179512" y="1772816"/>
            <a:ext cx="8784976" cy="3785652"/>
          </a:xfrm>
          <a:prstGeom prst="rect">
            <a:avLst/>
          </a:prstGeom>
        </p:spPr>
        <p:txBody>
          <a:bodyPr wrap="square">
            <a:spAutoFit/>
          </a:bodyPr>
          <a:lstStyle/>
          <a:p>
            <a:r>
              <a:rPr lang="zh-CN" altLang="zh-CN" sz="2400" b="1" dirty="0" smtClean="0">
                <a:latin typeface="+mn-ea"/>
                <a:ea typeface="+mn-ea"/>
              </a:rPr>
              <a:t>1</a:t>
            </a:r>
            <a:r>
              <a:rPr lang="zh-CN" altLang="zh-CN" sz="2400" b="1" dirty="0">
                <a:latin typeface="+mn-ea"/>
                <a:ea typeface="+mn-ea"/>
              </a:rPr>
              <a:t>.隧道技术</a:t>
            </a:r>
          </a:p>
          <a:p>
            <a:r>
              <a:rPr lang="zh-CN" altLang="zh-CN" sz="2400" b="1" dirty="0">
                <a:latin typeface="+mn-ea"/>
                <a:ea typeface="+mn-ea"/>
              </a:rPr>
              <a:t>隧道技术是VPN的基本技术，它可以将某种协议的数据包重新封装为新的数据包，其中新的数据包头提供了路由信息，可以使得封装的负载数据能够通过Internet公共网络传递到目的地；在到达目的地后，数据包被解封并还原为原始数据包。重新封装的数据包在公共网络传递时所经过的逻辑路径被称为隧道。因此，企业内部网络的数据包可以利用隧道在公共网络上传输。而这种功能是利用网络隧道协议来实现的。</a:t>
            </a:r>
          </a:p>
          <a:p>
            <a:r>
              <a:rPr lang="zh-CN" altLang="zh-CN" sz="2400" b="1" dirty="0">
                <a:latin typeface="+mn-ea"/>
                <a:ea typeface="+mn-ea"/>
              </a:rPr>
              <a:t>根据国际化标准组织（ISO）制定的开放系统互联（OSI）参考模型分类，当前主要有以下三种类型的隧道协议</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4436419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4" name="矩形 3"/>
          <p:cNvSpPr/>
          <p:nvPr/>
        </p:nvSpPr>
        <p:spPr>
          <a:xfrm>
            <a:off x="179512" y="1196752"/>
            <a:ext cx="8784976" cy="461665"/>
          </a:xfrm>
          <a:prstGeom prst="rect">
            <a:avLst/>
          </a:prstGeom>
        </p:spPr>
        <p:txBody>
          <a:bodyPr wrap="square">
            <a:spAutoFit/>
          </a:bodyPr>
          <a:lstStyle/>
          <a:p>
            <a:r>
              <a:rPr lang="zh-CN" altLang="zh-CN" sz="2400" b="1" dirty="0" smtClean="0"/>
              <a:t>4</a:t>
            </a:r>
            <a:r>
              <a:rPr lang="zh-CN" altLang="zh-CN" sz="2400" b="1" dirty="0"/>
              <a:t>.5.3VPN的技术和</a:t>
            </a:r>
            <a:r>
              <a:rPr lang="zh-CN" altLang="zh-CN" sz="2400" b="1" dirty="0" smtClean="0"/>
              <a:t>特点</a:t>
            </a:r>
            <a:endParaRPr lang="zh-CN" altLang="zh-CN" sz="2400" b="1" dirty="0"/>
          </a:p>
        </p:txBody>
      </p:sp>
      <p:sp>
        <p:nvSpPr>
          <p:cNvPr id="3" name="矩形 2"/>
          <p:cNvSpPr/>
          <p:nvPr/>
        </p:nvSpPr>
        <p:spPr>
          <a:xfrm>
            <a:off x="179512" y="1772816"/>
            <a:ext cx="8784976" cy="4524315"/>
          </a:xfrm>
          <a:prstGeom prst="rect">
            <a:avLst/>
          </a:prstGeom>
        </p:spPr>
        <p:txBody>
          <a:bodyPr wrap="square">
            <a:spAutoFit/>
          </a:bodyPr>
          <a:lstStyle/>
          <a:p>
            <a:r>
              <a:rPr lang="zh-CN" altLang="zh-CN" sz="2400" b="1" dirty="0" smtClean="0">
                <a:latin typeface="+mn-ea"/>
                <a:ea typeface="+mn-ea"/>
              </a:rPr>
              <a:t>1</a:t>
            </a:r>
            <a:r>
              <a:rPr lang="zh-CN" altLang="zh-CN" sz="2400" b="1" dirty="0">
                <a:latin typeface="+mn-ea"/>
                <a:ea typeface="+mn-ea"/>
              </a:rPr>
              <a:t>.隧道技术</a:t>
            </a:r>
          </a:p>
          <a:p>
            <a:r>
              <a:rPr lang="zh-CN" altLang="zh-CN" sz="2400" b="1" dirty="0" smtClean="0">
                <a:latin typeface="+mn-ea"/>
                <a:ea typeface="+mn-ea"/>
              </a:rPr>
              <a:t>1</a:t>
            </a:r>
            <a:r>
              <a:rPr lang="zh-CN" altLang="zh-CN" sz="2400" b="1" dirty="0">
                <a:latin typeface="+mn-ea"/>
                <a:ea typeface="+mn-ea"/>
              </a:rPr>
              <a:t>）第二层的隧道协议。第二层的隧道协议工作于OSI参考模型中的数据链路层，如点到点隧道协议(PPTP)、第二层转发协议(L2F)、第二层隧道协议(L2TP)。L2TP结合了L2F和PPTP的优点，它利用了两类消息：控制消息和数据消息。控制消息可用于隧道的建立、维护和清除，数据消息可用于封装PPP（点到点协议）帧以便它能够在隧道中进行传输。</a:t>
            </a:r>
          </a:p>
          <a:p>
            <a:r>
              <a:rPr lang="zh-CN" altLang="zh-CN" sz="2400" b="1" dirty="0">
                <a:latin typeface="+mn-ea"/>
                <a:ea typeface="+mn-ea"/>
              </a:rPr>
              <a:t>2）第三层隧道协议。第三层隧道协议对应于OSI模型的网络层，使用数据包作为数据交换单位，如IPSec。IPSec（IP Security Protocol Suite，IP安全协议组）隧道协议是将IP数据包封装在附加的IP数据包头中，通过IP网络（如Internet）传送。</a:t>
            </a:r>
          </a:p>
          <a:p>
            <a:r>
              <a:rPr lang="zh-CN" altLang="zh-CN" sz="2400" b="1" dirty="0">
                <a:latin typeface="+mn-ea"/>
                <a:ea typeface="+mn-ea"/>
              </a:rPr>
              <a:t>3）介于第二层和第三层之间隧道协议，如MPLS隧道协议。</a:t>
            </a:r>
          </a:p>
        </p:txBody>
      </p:sp>
    </p:spTree>
    <p:extLst>
      <p:ext uri="{BB962C8B-B14F-4D97-AF65-F5344CB8AC3E}">
        <p14:creationId xmlns:p14="http://schemas.microsoft.com/office/powerpoint/2010/main" val="19506935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179512" y="1556792"/>
            <a:ext cx="8784976" cy="3416320"/>
          </a:xfrm>
          <a:prstGeom prst="rect">
            <a:avLst/>
          </a:prstGeom>
        </p:spPr>
        <p:txBody>
          <a:bodyPr wrap="square">
            <a:spAutoFit/>
          </a:bodyPr>
          <a:lstStyle/>
          <a:p>
            <a:r>
              <a:rPr lang="zh-CN" altLang="zh-CN" sz="2400" b="1" dirty="0">
                <a:latin typeface="+mn-ea"/>
                <a:ea typeface="+mn-ea"/>
              </a:rPr>
              <a:t>2.加密和认证</a:t>
            </a:r>
            <a:r>
              <a:rPr lang="zh-CN" altLang="zh-CN" sz="2400" b="1" dirty="0" smtClean="0">
                <a:latin typeface="+mn-ea"/>
                <a:ea typeface="+mn-ea"/>
              </a:rPr>
              <a:t>技术</a:t>
            </a:r>
          </a:p>
          <a:p>
            <a:r>
              <a:rPr lang="zh-CN" altLang="zh-CN" sz="2400" b="1" dirty="0" smtClean="0">
                <a:latin typeface="+mn-ea"/>
                <a:ea typeface="+mn-ea"/>
              </a:rPr>
              <a:t>仅使用隧道技术，而没有使用加密和认证技术的VPN并没有多大的意义，它没有安全功能，达不到使用隧道的目的。加密和认证技术正好弥补这方面的不足，使VPN实用化。加密是利用密码技术对数据进行加密然后再进行封装，以确保数据在“隧道”中是安全的。认证技术是利用密码技术对所发送的数据进行操作，保证数据在传输过程中不被非法改动；认证技术还能提供数据来源的认证，并能够提供通信凭证，防止抵赖行为的发生，这一点对电子商务非常重要。</a:t>
            </a:r>
            <a:endParaRPr lang="zh-CN" altLang="zh-CN" sz="2400" b="1" dirty="0">
              <a:latin typeface="+mn-ea"/>
              <a:ea typeface="+mn-ea"/>
            </a:endParaRPr>
          </a:p>
        </p:txBody>
      </p:sp>
    </p:spTree>
    <p:extLst>
      <p:ext uri="{BB962C8B-B14F-4D97-AF65-F5344CB8AC3E}">
        <p14:creationId xmlns:p14="http://schemas.microsoft.com/office/powerpoint/2010/main" val="3578643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.1 TCP/IP基本</a:t>
            </a:r>
            <a:r>
              <a:rPr lang="zh-CN" altLang="zh-CN" sz="3600" b="1" dirty="0" smtClean="0">
                <a:solidFill>
                  <a:schemeClr val="tx2"/>
                </a:solidFill>
                <a:effectLst>
                  <a:outerShdw blurRad="38100" dist="38100" dir="2700000" algn="tl">
                    <a:srgbClr val="C0C0C0"/>
                  </a:outerShdw>
                </a:effectLst>
                <a:latin typeface="+mj-lt"/>
                <a:ea typeface="+mj-ea"/>
                <a:cs typeface="+mj-cs"/>
              </a:rPr>
              <a:t>知识</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268760"/>
            <a:ext cx="8784976" cy="3785652"/>
          </a:xfrm>
          <a:prstGeom prst="rect">
            <a:avLst/>
          </a:prstGeom>
        </p:spPr>
        <p:txBody>
          <a:bodyPr wrap="square">
            <a:spAutoFit/>
          </a:bodyPr>
          <a:lstStyle/>
          <a:p>
            <a:r>
              <a:rPr lang="zh-CN" altLang="zh-CN" sz="2400" b="1" dirty="0" smtClean="0">
                <a:latin typeface="+mn-ea"/>
                <a:ea typeface="+mn-ea"/>
              </a:rPr>
              <a:t>2</a:t>
            </a:r>
            <a:r>
              <a:rPr lang="zh-CN" altLang="zh-CN" sz="2400" b="1" dirty="0">
                <a:latin typeface="+mn-ea"/>
                <a:ea typeface="+mn-ea"/>
              </a:rPr>
              <a:t>．传输层</a:t>
            </a:r>
          </a:p>
          <a:p>
            <a:r>
              <a:rPr lang="zh-CN" altLang="zh-CN" sz="2400" b="1" dirty="0">
                <a:latin typeface="+mn-ea"/>
                <a:ea typeface="+mn-ea"/>
              </a:rPr>
              <a:t>传输层负责向应用层提供服务。在TCP/IP协议套件中，传输层提供的是以下服务：</a:t>
            </a:r>
          </a:p>
          <a:p>
            <a:r>
              <a:rPr lang="zh-CN" altLang="zh-CN" sz="2400" b="1" dirty="0">
                <a:latin typeface="+mn-ea"/>
                <a:ea typeface="+mn-ea"/>
              </a:rPr>
              <a:t>（1）“面向连接”或“无连接”的数据传输。进行“面向连接”的传输时，一旦两个应用建立了通信关系（信道），这种连接就会一直保留下去，直到其中一个应用放弃连接。在连接建立的时候，应用只需指定一次目的。它最好的例子便是电话服务，一旦呼叫建立，两部电话便会一直连下去，直到一方挂机。而在所谓的“无连接”传输中，针对自己发出的每个数据包，都必须为其指定目的地</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3485141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179512" y="1340768"/>
            <a:ext cx="8784976" cy="3046988"/>
          </a:xfrm>
          <a:prstGeom prst="rect">
            <a:avLst/>
          </a:prstGeom>
        </p:spPr>
        <p:txBody>
          <a:bodyPr wrap="square">
            <a:spAutoFit/>
          </a:bodyPr>
          <a:lstStyle/>
          <a:p>
            <a:r>
              <a:rPr lang="zh-CN" altLang="zh-CN" sz="2400" b="1" dirty="0">
                <a:latin typeface="+mn-ea"/>
                <a:ea typeface="+mn-ea"/>
              </a:rPr>
              <a:t>3.VPN工作原理</a:t>
            </a:r>
          </a:p>
          <a:p>
            <a:r>
              <a:rPr lang="zh-CN" altLang="zh-CN" sz="2400" b="1" dirty="0">
                <a:latin typeface="+mn-ea"/>
                <a:ea typeface="+mn-ea"/>
              </a:rPr>
              <a:t>在介绍VPN相关的技术之上，下面我们来探讨一下VPN的工作原理。</a:t>
            </a:r>
          </a:p>
          <a:p>
            <a:r>
              <a:rPr lang="zh-CN" altLang="zh-CN" sz="2400" b="1" dirty="0">
                <a:latin typeface="+mn-ea"/>
                <a:ea typeface="+mn-ea"/>
              </a:rPr>
              <a:t>首先，隧道的建立是构建VPN的基础。隧道的建立有两种方式：客户发起方式（Client-Initiated）和客户透明方式（Client-Transparent）。对于客户发起方式，隧道一般是由用户端计算机主动请求创建的。对于客户透明方式，隧道不是由用户发起的而是由支持VPN的设备请求创建的。隧道一旦建立，数据就可以通过隧道发送。</a:t>
            </a:r>
          </a:p>
        </p:txBody>
      </p:sp>
    </p:spTree>
    <p:extLst>
      <p:ext uri="{BB962C8B-B14F-4D97-AF65-F5344CB8AC3E}">
        <p14:creationId xmlns:p14="http://schemas.microsoft.com/office/powerpoint/2010/main" val="4232230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grpSp>
        <p:nvGrpSpPr>
          <p:cNvPr id="4" name="画布 2606"/>
          <p:cNvGrpSpPr/>
          <p:nvPr/>
        </p:nvGrpSpPr>
        <p:grpSpPr>
          <a:xfrm>
            <a:off x="857983" y="1772816"/>
            <a:ext cx="7262448" cy="7128211"/>
            <a:chOff x="119309" y="123826"/>
            <a:chExt cx="5481391" cy="5638799"/>
          </a:xfrm>
        </p:grpSpPr>
        <p:sp>
          <p:nvSpPr>
            <p:cNvPr id="5" name="矩形 4"/>
            <p:cNvSpPr/>
            <p:nvPr/>
          </p:nvSpPr>
          <p:spPr>
            <a:xfrm>
              <a:off x="1143000" y="3705225"/>
              <a:ext cx="4457700" cy="2057400"/>
            </a:xfrm>
            <a:prstGeom prst="rect">
              <a:avLst/>
            </a:prstGeom>
            <a:noFill/>
            <a:ln>
              <a:noFill/>
            </a:ln>
          </p:spPr>
        </p:sp>
        <p:sp>
          <p:nvSpPr>
            <p:cNvPr id="6" name="Freeform 446"/>
            <p:cNvSpPr/>
            <p:nvPr/>
          </p:nvSpPr>
          <p:spPr bwMode="auto">
            <a:xfrm>
              <a:off x="1465580" y="417047"/>
              <a:ext cx="1168854" cy="828675"/>
            </a:xfrm>
            <a:custGeom>
              <a:avLst/>
              <a:gdLst>
                <a:gd name="T0" fmla="*/ 378 w 2571"/>
                <a:gd name="T1" fmla="*/ 738 h 1037"/>
                <a:gd name="T2" fmla="*/ 1200 w 2571"/>
                <a:gd name="T3" fmla="*/ 915 h 1037"/>
                <a:gd name="T4" fmla="*/ 1285 w 2571"/>
                <a:gd name="T5" fmla="*/ 873 h 1037"/>
                <a:gd name="T6" fmla="*/ 2135 w 2571"/>
                <a:gd name="T7" fmla="*/ 802 h 1037"/>
                <a:gd name="T8" fmla="*/ 2193 w 2571"/>
                <a:gd name="T9" fmla="*/ 738 h 1037"/>
                <a:gd name="T10" fmla="*/ 2561 w 2571"/>
                <a:gd name="T11" fmla="*/ 575 h 1037"/>
                <a:gd name="T12" fmla="*/ 2571 w 2571"/>
                <a:gd name="T13" fmla="*/ 519 h 1037"/>
                <a:gd name="T14" fmla="*/ 2268 w 2571"/>
                <a:gd name="T15" fmla="*/ 292 h 1037"/>
                <a:gd name="T16" fmla="*/ 2193 w 2571"/>
                <a:gd name="T17" fmla="*/ 299 h 1037"/>
                <a:gd name="T18" fmla="*/ 1371 w 2571"/>
                <a:gd name="T19" fmla="*/ 122 h 1037"/>
                <a:gd name="T20" fmla="*/ 1285 w 2571"/>
                <a:gd name="T21" fmla="*/ 164 h 1037"/>
                <a:gd name="T22" fmla="*/ 435 w 2571"/>
                <a:gd name="T23" fmla="*/ 235 h 1037"/>
                <a:gd name="T24" fmla="*/ 378 w 2571"/>
                <a:gd name="T25" fmla="*/ 299 h 1037"/>
                <a:gd name="T26" fmla="*/ 10 w 2571"/>
                <a:gd name="T27" fmla="*/ 462 h 1037"/>
                <a:gd name="T28" fmla="*/ 0 w 2571"/>
                <a:gd name="T29" fmla="*/ 519 h 1037"/>
                <a:gd name="T30" fmla="*/ 303 w 2571"/>
                <a:gd name="T31" fmla="*/ 745 h 1037"/>
                <a:gd name="T32" fmla="*/ 378 w 2571"/>
                <a:gd name="T33" fmla="*/ 73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71" h="1037">
                  <a:moveTo>
                    <a:pt x="378" y="738"/>
                  </a:moveTo>
                  <a:cubicBezTo>
                    <a:pt x="540" y="957"/>
                    <a:pt x="908" y="1037"/>
                    <a:pt x="1200" y="915"/>
                  </a:cubicBezTo>
                  <a:cubicBezTo>
                    <a:pt x="1230" y="903"/>
                    <a:pt x="1259" y="889"/>
                    <a:pt x="1285" y="873"/>
                  </a:cubicBezTo>
                  <a:cubicBezTo>
                    <a:pt x="1546" y="1029"/>
                    <a:pt x="1927" y="998"/>
                    <a:pt x="2135" y="802"/>
                  </a:cubicBezTo>
                  <a:cubicBezTo>
                    <a:pt x="2157" y="782"/>
                    <a:pt x="2176" y="761"/>
                    <a:pt x="2193" y="738"/>
                  </a:cubicBezTo>
                  <a:cubicBezTo>
                    <a:pt x="2354" y="769"/>
                    <a:pt x="2519" y="696"/>
                    <a:pt x="2561" y="575"/>
                  </a:cubicBezTo>
                  <a:cubicBezTo>
                    <a:pt x="2567" y="557"/>
                    <a:pt x="2571" y="538"/>
                    <a:pt x="2571" y="519"/>
                  </a:cubicBezTo>
                  <a:cubicBezTo>
                    <a:pt x="2571" y="393"/>
                    <a:pt x="2435" y="292"/>
                    <a:pt x="2268" y="292"/>
                  </a:cubicBezTo>
                  <a:cubicBezTo>
                    <a:pt x="2243" y="292"/>
                    <a:pt x="2217" y="294"/>
                    <a:pt x="2193" y="299"/>
                  </a:cubicBezTo>
                  <a:cubicBezTo>
                    <a:pt x="2031" y="80"/>
                    <a:pt x="1663" y="0"/>
                    <a:pt x="1371" y="122"/>
                  </a:cubicBezTo>
                  <a:cubicBezTo>
                    <a:pt x="1341" y="134"/>
                    <a:pt x="1312" y="148"/>
                    <a:pt x="1285" y="164"/>
                  </a:cubicBezTo>
                  <a:cubicBezTo>
                    <a:pt x="1025" y="8"/>
                    <a:pt x="644" y="40"/>
                    <a:pt x="435" y="235"/>
                  </a:cubicBezTo>
                  <a:cubicBezTo>
                    <a:pt x="414" y="255"/>
                    <a:pt x="395" y="276"/>
                    <a:pt x="378" y="299"/>
                  </a:cubicBezTo>
                  <a:cubicBezTo>
                    <a:pt x="217" y="268"/>
                    <a:pt x="52" y="341"/>
                    <a:pt x="10" y="462"/>
                  </a:cubicBezTo>
                  <a:cubicBezTo>
                    <a:pt x="4" y="480"/>
                    <a:pt x="0" y="499"/>
                    <a:pt x="0" y="519"/>
                  </a:cubicBezTo>
                  <a:cubicBezTo>
                    <a:pt x="0" y="644"/>
                    <a:pt x="136" y="745"/>
                    <a:pt x="303" y="745"/>
                  </a:cubicBezTo>
                  <a:cubicBezTo>
                    <a:pt x="328" y="745"/>
                    <a:pt x="354" y="743"/>
                    <a:pt x="378" y="738"/>
                  </a:cubicBezTo>
                </a:path>
              </a:pathLst>
            </a:custGeom>
            <a:noFill/>
            <a:ln w="9525" cap="flat" cmpd="sng" algn="ctr">
              <a:solidFill>
                <a:sysClr val="windowText" lastClr="000000">
                  <a:shade val="95000"/>
                  <a:satMod val="105000"/>
                </a:sysClr>
              </a:solidFill>
              <a:prstDash val="solid"/>
            </a:ln>
            <a:effectLst/>
          </p:spPr>
          <p:txBody>
            <a:bodyPr rot="0" vert="horz" wrap="square" lIns="91440" tIns="45720" rIns="91440" bIns="45720" anchor="t" anchorCtr="0" upright="1">
              <a:noAutofit/>
            </a:bodyPr>
            <a:lstStyle/>
            <a:p>
              <a:pPr algn="ctr">
                <a:spcBef>
                  <a:spcPts val="600"/>
                </a:spcBef>
                <a:spcAft>
                  <a:spcPts val="0"/>
                </a:spcAft>
              </a:pPr>
              <a:r>
                <a:rPr lang="en-US" b="1" kern="100">
                  <a:effectLst/>
                  <a:latin typeface="Times New Roman"/>
                  <a:ea typeface="宋体"/>
                  <a:cs typeface="宋体"/>
                </a:rPr>
                <a:t>Internet</a:t>
              </a:r>
              <a:endParaRPr lang="zh-CN" kern="100">
                <a:effectLst/>
                <a:latin typeface="Times New Roman"/>
                <a:ea typeface="宋体"/>
                <a:cs typeface="宋体"/>
              </a:endParaRPr>
            </a:p>
          </p:txBody>
        </p:sp>
        <p:sp>
          <p:nvSpPr>
            <p:cNvPr id="7" name="Freeform 43"/>
            <p:cNvSpPr/>
            <p:nvPr/>
          </p:nvSpPr>
          <p:spPr bwMode="auto">
            <a:xfrm>
              <a:off x="1556216" y="736876"/>
              <a:ext cx="1002629" cy="295275"/>
            </a:xfrm>
            <a:custGeom>
              <a:avLst/>
              <a:gdLst>
                <a:gd name="T0" fmla="*/ 142 w 2063"/>
                <a:gd name="T1" fmla="*/ 0 h 1197"/>
                <a:gd name="T2" fmla="*/ 1914 w 2063"/>
                <a:gd name="T3" fmla="*/ 0 h 1197"/>
                <a:gd name="T4" fmla="*/ 1989 w 2063"/>
                <a:gd name="T5" fmla="*/ 162 h 1197"/>
                <a:gd name="T6" fmla="*/ 2036 w 2063"/>
                <a:gd name="T7" fmla="*/ 338 h 1197"/>
                <a:gd name="T8" fmla="*/ 2063 w 2063"/>
                <a:gd name="T9" fmla="*/ 514 h 1197"/>
                <a:gd name="T10" fmla="*/ 2063 w 2063"/>
                <a:gd name="T11" fmla="*/ 690 h 1197"/>
                <a:gd name="T12" fmla="*/ 2036 w 2063"/>
                <a:gd name="T13" fmla="*/ 866 h 1197"/>
                <a:gd name="T14" fmla="*/ 1989 w 2063"/>
                <a:gd name="T15" fmla="*/ 1035 h 1197"/>
                <a:gd name="T16" fmla="*/ 1914 w 2063"/>
                <a:gd name="T17" fmla="*/ 1197 h 1197"/>
                <a:gd name="T18" fmla="*/ 142 w 2063"/>
                <a:gd name="T19" fmla="*/ 1197 h 1197"/>
                <a:gd name="T20" fmla="*/ 74 w 2063"/>
                <a:gd name="T21" fmla="*/ 1035 h 1197"/>
                <a:gd name="T22" fmla="*/ 20 w 2063"/>
                <a:gd name="T23" fmla="*/ 866 h 1197"/>
                <a:gd name="T24" fmla="*/ 0 w 2063"/>
                <a:gd name="T25" fmla="*/ 690 h 1197"/>
                <a:gd name="T26" fmla="*/ 0 w 2063"/>
                <a:gd name="T27" fmla="*/ 514 h 1197"/>
                <a:gd name="T28" fmla="*/ 20 w 2063"/>
                <a:gd name="T29" fmla="*/ 338 h 1197"/>
                <a:gd name="T30" fmla="*/ 74 w 2063"/>
                <a:gd name="T31" fmla="*/ 162 h 1197"/>
                <a:gd name="T32" fmla="*/ 142 w 2063"/>
                <a:gd name="T33" fmla="*/ 0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3" h="1197">
                  <a:moveTo>
                    <a:pt x="142" y="0"/>
                  </a:moveTo>
                  <a:lnTo>
                    <a:pt x="1914" y="0"/>
                  </a:lnTo>
                  <a:lnTo>
                    <a:pt x="1989" y="162"/>
                  </a:lnTo>
                  <a:lnTo>
                    <a:pt x="2036" y="338"/>
                  </a:lnTo>
                  <a:lnTo>
                    <a:pt x="2063" y="514"/>
                  </a:lnTo>
                  <a:lnTo>
                    <a:pt x="2063" y="690"/>
                  </a:lnTo>
                  <a:lnTo>
                    <a:pt x="2036" y="866"/>
                  </a:lnTo>
                  <a:lnTo>
                    <a:pt x="1989" y="1035"/>
                  </a:lnTo>
                  <a:lnTo>
                    <a:pt x="1914" y="1197"/>
                  </a:lnTo>
                  <a:lnTo>
                    <a:pt x="142" y="1197"/>
                  </a:lnTo>
                  <a:lnTo>
                    <a:pt x="74" y="1035"/>
                  </a:lnTo>
                  <a:lnTo>
                    <a:pt x="20" y="866"/>
                  </a:lnTo>
                  <a:lnTo>
                    <a:pt x="0" y="690"/>
                  </a:lnTo>
                  <a:lnTo>
                    <a:pt x="0" y="514"/>
                  </a:lnTo>
                  <a:lnTo>
                    <a:pt x="20" y="338"/>
                  </a:lnTo>
                  <a:lnTo>
                    <a:pt x="74" y="162"/>
                  </a:lnTo>
                  <a:lnTo>
                    <a:pt x="142" y="0"/>
                  </a:lnTo>
                </a:path>
              </a:pathLst>
            </a:custGeom>
            <a:noFill/>
            <a:ln w="4445">
              <a:solidFill>
                <a:srgbClr val="000000"/>
              </a:solidFill>
              <a:prstDash val="solid"/>
              <a:round/>
            </a:ln>
          </p:spPr>
          <p:txBody>
            <a:bodyPr rot="0" vert="horz" wrap="square" lIns="91440" tIns="45720" rIns="91440" bIns="45720" anchor="t" anchorCtr="0" upright="1">
              <a:noAutofit/>
            </a:bodyPr>
            <a:lstStyle/>
            <a:p>
              <a:pPr algn="ctr">
                <a:spcAft>
                  <a:spcPts val="0"/>
                </a:spcAft>
              </a:pPr>
              <a:r>
                <a:rPr lang="en-US" b="1" kern="100">
                  <a:effectLst/>
                  <a:latin typeface="宋体"/>
                  <a:ea typeface="宋体"/>
                  <a:cs typeface="宋体"/>
                </a:rPr>
                <a:t> </a:t>
              </a:r>
              <a:endParaRPr lang="zh-CN" kern="100">
                <a:effectLst/>
                <a:latin typeface="Times New Roman"/>
                <a:ea typeface="宋体"/>
                <a:cs typeface="宋体"/>
              </a:endParaRPr>
            </a:p>
          </p:txBody>
        </p:sp>
        <p:cxnSp>
          <p:nvCxnSpPr>
            <p:cNvPr id="8" name="直接连接符 7"/>
            <p:cNvCxnSpPr/>
            <p:nvPr/>
          </p:nvCxnSpPr>
          <p:spPr>
            <a:xfrm>
              <a:off x="119309" y="810470"/>
              <a:ext cx="727259" cy="0"/>
            </a:xfrm>
            <a:prstGeom prst="line">
              <a:avLst/>
            </a:prstGeom>
            <a:noFill/>
            <a:ln w="9525" cap="flat" cmpd="sng" algn="ctr">
              <a:solidFill>
                <a:sysClr val="windowText" lastClr="000000">
                  <a:shade val="95000"/>
                  <a:satMod val="105000"/>
                </a:sysClr>
              </a:solidFill>
              <a:prstDash val="solid"/>
            </a:ln>
            <a:effectLst/>
          </p:spPr>
        </p:cxnSp>
        <p:cxnSp>
          <p:nvCxnSpPr>
            <p:cNvPr id="9" name="直接连接符 8"/>
            <p:cNvCxnSpPr/>
            <p:nvPr/>
          </p:nvCxnSpPr>
          <p:spPr>
            <a:xfrm>
              <a:off x="1303655" y="839046"/>
              <a:ext cx="252561" cy="0"/>
            </a:xfrm>
            <a:prstGeom prst="line">
              <a:avLst/>
            </a:prstGeom>
            <a:noFill/>
            <a:ln w="9525" cap="flat" cmpd="sng" algn="ctr">
              <a:solidFill>
                <a:sysClr val="windowText" lastClr="000000">
                  <a:shade val="95000"/>
                  <a:satMod val="105000"/>
                </a:sysClr>
              </a:solidFill>
              <a:prstDash val="solid"/>
            </a:ln>
            <a:effectLst/>
          </p:spPr>
        </p:cxnSp>
        <p:cxnSp>
          <p:nvCxnSpPr>
            <p:cNvPr id="10" name="直接连接符 9"/>
            <p:cNvCxnSpPr/>
            <p:nvPr/>
          </p:nvCxnSpPr>
          <p:spPr>
            <a:xfrm>
              <a:off x="2610642" y="830704"/>
              <a:ext cx="222727" cy="0"/>
            </a:xfrm>
            <a:prstGeom prst="line">
              <a:avLst/>
            </a:prstGeom>
            <a:noFill/>
            <a:ln w="9525" cap="flat" cmpd="sng" algn="ctr">
              <a:solidFill>
                <a:sysClr val="windowText" lastClr="000000">
                  <a:shade val="95000"/>
                  <a:satMod val="105000"/>
                </a:sysClr>
              </a:solidFill>
              <a:prstDash val="solid"/>
            </a:ln>
            <a:effectLst/>
          </p:spPr>
        </p:cxnSp>
        <p:cxnSp>
          <p:nvCxnSpPr>
            <p:cNvPr id="11" name="直接连接符 10"/>
            <p:cNvCxnSpPr/>
            <p:nvPr/>
          </p:nvCxnSpPr>
          <p:spPr>
            <a:xfrm>
              <a:off x="3267074" y="803949"/>
              <a:ext cx="844512" cy="0"/>
            </a:xfrm>
            <a:prstGeom prst="line">
              <a:avLst/>
            </a:prstGeom>
            <a:noFill/>
            <a:ln w="9525" cap="flat" cmpd="sng" algn="ctr">
              <a:solidFill>
                <a:sysClr val="windowText" lastClr="000000">
                  <a:shade val="95000"/>
                  <a:satMod val="105000"/>
                </a:sysClr>
              </a:solidFill>
              <a:prstDash val="solid"/>
            </a:ln>
            <a:effectLst/>
          </p:spPr>
        </p:cxnSp>
        <p:grpSp>
          <p:nvGrpSpPr>
            <p:cNvPr id="12" name="组合 11"/>
            <p:cNvGrpSpPr/>
            <p:nvPr/>
          </p:nvGrpSpPr>
          <p:grpSpPr>
            <a:xfrm>
              <a:off x="849966" y="568896"/>
              <a:ext cx="441960" cy="556658"/>
              <a:chOff x="0" y="0"/>
              <a:chExt cx="204470" cy="306705"/>
            </a:xfrm>
          </p:grpSpPr>
          <p:sp>
            <p:nvSpPr>
              <p:cNvPr id="173" name="Rectangle 46"/>
              <p:cNvSpPr>
                <a:spLocks noChangeArrowheads="1"/>
              </p:cNvSpPr>
              <p:nvPr/>
            </p:nvSpPr>
            <p:spPr bwMode="auto">
              <a:xfrm>
                <a:off x="0" y="0"/>
                <a:ext cx="204470" cy="297815"/>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74" name="Rectangle 47"/>
              <p:cNvSpPr>
                <a:spLocks noChangeArrowheads="1"/>
              </p:cNvSpPr>
              <p:nvPr/>
            </p:nvSpPr>
            <p:spPr bwMode="auto">
              <a:xfrm>
                <a:off x="0" y="0"/>
                <a:ext cx="204470" cy="297815"/>
              </a:xfrm>
              <a:prstGeom prst="rect">
                <a:avLst/>
              </a:prstGeom>
              <a:noFill/>
              <a:ln w="5080">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75" name="Freeform 48"/>
              <p:cNvSpPr/>
              <p:nvPr/>
            </p:nvSpPr>
            <p:spPr bwMode="auto">
              <a:xfrm>
                <a:off x="22225" y="19050"/>
                <a:ext cx="17145" cy="12700"/>
              </a:xfrm>
              <a:custGeom>
                <a:avLst/>
                <a:gdLst>
                  <a:gd name="T0" fmla="*/ 27 w 27"/>
                  <a:gd name="T1" fmla="*/ 10 h 20"/>
                  <a:gd name="T2" fmla="*/ 27 w 27"/>
                  <a:gd name="T3" fmla="*/ 8 h 20"/>
                  <a:gd name="T4" fmla="*/ 26 w 27"/>
                  <a:gd name="T5" fmla="*/ 6 h 20"/>
                  <a:gd name="T6" fmla="*/ 25 w 27"/>
                  <a:gd name="T7" fmla="*/ 4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4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8 h 20"/>
                  <a:gd name="T44" fmla="*/ 9 w 27"/>
                  <a:gd name="T45" fmla="*/ 19 h 20"/>
                  <a:gd name="T46" fmla="*/ 11 w 27"/>
                  <a:gd name="T47" fmla="*/ 20 h 20"/>
                  <a:gd name="T48" fmla="*/ 14 w 27"/>
                  <a:gd name="T49" fmla="*/ 20 h 20"/>
                  <a:gd name="T50" fmla="*/ 16 w 27"/>
                  <a:gd name="T51" fmla="*/ 20 h 20"/>
                  <a:gd name="T52" fmla="*/ 19 w 27"/>
                  <a:gd name="T53" fmla="*/ 19 h 20"/>
                  <a:gd name="T54" fmla="*/ 21 w 27"/>
                  <a:gd name="T55" fmla="*/ 18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4"/>
                    </a:lnTo>
                    <a:lnTo>
                      <a:pt x="23" y="3"/>
                    </a:lnTo>
                    <a:lnTo>
                      <a:pt x="21" y="2"/>
                    </a:lnTo>
                    <a:lnTo>
                      <a:pt x="19" y="1"/>
                    </a:lnTo>
                    <a:lnTo>
                      <a:pt x="16" y="0"/>
                    </a:lnTo>
                    <a:lnTo>
                      <a:pt x="14" y="0"/>
                    </a:lnTo>
                    <a:lnTo>
                      <a:pt x="11" y="0"/>
                    </a:lnTo>
                    <a:lnTo>
                      <a:pt x="9" y="1"/>
                    </a:lnTo>
                    <a:lnTo>
                      <a:pt x="6" y="2"/>
                    </a:lnTo>
                    <a:lnTo>
                      <a:pt x="4" y="3"/>
                    </a:lnTo>
                    <a:lnTo>
                      <a:pt x="3" y="4"/>
                    </a:lnTo>
                    <a:lnTo>
                      <a:pt x="1" y="6"/>
                    </a:lnTo>
                    <a:lnTo>
                      <a:pt x="1" y="8"/>
                    </a:lnTo>
                    <a:lnTo>
                      <a:pt x="0" y="10"/>
                    </a:lnTo>
                    <a:lnTo>
                      <a:pt x="1" y="12"/>
                    </a:lnTo>
                    <a:lnTo>
                      <a:pt x="1" y="14"/>
                    </a:lnTo>
                    <a:lnTo>
                      <a:pt x="3" y="16"/>
                    </a:lnTo>
                    <a:lnTo>
                      <a:pt x="4" y="17"/>
                    </a:lnTo>
                    <a:lnTo>
                      <a:pt x="6" y="18"/>
                    </a:lnTo>
                    <a:lnTo>
                      <a:pt x="9" y="19"/>
                    </a:lnTo>
                    <a:lnTo>
                      <a:pt x="11" y="20"/>
                    </a:lnTo>
                    <a:lnTo>
                      <a:pt x="14" y="20"/>
                    </a:lnTo>
                    <a:lnTo>
                      <a:pt x="16" y="20"/>
                    </a:lnTo>
                    <a:lnTo>
                      <a:pt x="19" y="19"/>
                    </a:lnTo>
                    <a:lnTo>
                      <a:pt x="21" y="18"/>
                    </a:lnTo>
                    <a:lnTo>
                      <a:pt x="23" y="17"/>
                    </a:lnTo>
                    <a:lnTo>
                      <a:pt x="25" y="16"/>
                    </a:lnTo>
                    <a:lnTo>
                      <a:pt x="26" y="14"/>
                    </a:lnTo>
                    <a:lnTo>
                      <a:pt x="27" y="12"/>
                    </a:lnTo>
                    <a:lnTo>
                      <a:pt x="27" y="1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76" name="Freeform 49"/>
              <p:cNvSpPr/>
              <p:nvPr/>
            </p:nvSpPr>
            <p:spPr bwMode="auto">
              <a:xfrm>
                <a:off x="22225" y="19050"/>
                <a:ext cx="17145" cy="12700"/>
              </a:xfrm>
              <a:custGeom>
                <a:avLst/>
                <a:gdLst>
                  <a:gd name="T0" fmla="*/ 27 w 27"/>
                  <a:gd name="T1" fmla="*/ 10 h 20"/>
                  <a:gd name="T2" fmla="*/ 27 w 27"/>
                  <a:gd name="T3" fmla="*/ 8 h 20"/>
                  <a:gd name="T4" fmla="*/ 26 w 27"/>
                  <a:gd name="T5" fmla="*/ 6 h 20"/>
                  <a:gd name="T6" fmla="*/ 25 w 27"/>
                  <a:gd name="T7" fmla="*/ 4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4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8 h 20"/>
                  <a:gd name="T44" fmla="*/ 9 w 27"/>
                  <a:gd name="T45" fmla="*/ 19 h 20"/>
                  <a:gd name="T46" fmla="*/ 11 w 27"/>
                  <a:gd name="T47" fmla="*/ 20 h 20"/>
                  <a:gd name="T48" fmla="*/ 14 w 27"/>
                  <a:gd name="T49" fmla="*/ 20 h 20"/>
                  <a:gd name="T50" fmla="*/ 16 w 27"/>
                  <a:gd name="T51" fmla="*/ 20 h 20"/>
                  <a:gd name="T52" fmla="*/ 19 w 27"/>
                  <a:gd name="T53" fmla="*/ 19 h 20"/>
                  <a:gd name="T54" fmla="*/ 21 w 27"/>
                  <a:gd name="T55" fmla="*/ 18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4"/>
                    </a:lnTo>
                    <a:lnTo>
                      <a:pt x="23" y="3"/>
                    </a:lnTo>
                    <a:lnTo>
                      <a:pt x="21" y="2"/>
                    </a:lnTo>
                    <a:lnTo>
                      <a:pt x="19" y="1"/>
                    </a:lnTo>
                    <a:lnTo>
                      <a:pt x="16" y="0"/>
                    </a:lnTo>
                    <a:lnTo>
                      <a:pt x="14" y="0"/>
                    </a:lnTo>
                    <a:lnTo>
                      <a:pt x="11" y="0"/>
                    </a:lnTo>
                    <a:lnTo>
                      <a:pt x="9" y="1"/>
                    </a:lnTo>
                    <a:lnTo>
                      <a:pt x="6" y="2"/>
                    </a:lnTo>
                    <a:lnTo>
                      <a:pt x="4" y="3"/>
                    </a:lnTo>
                    <a:lnTo>
                      <a:pt x="3" y="4"/>
                    </a:lnTo>
                    <a:lnTo>
                      <a:pt x="1" y="6"/>
                    </a:lnTo>
                    <a:lnTo>
                      <a:pt x="1" y="8"/>
                    </a:lnTo>
                    <a:lnTo>
                      <a:pt x="0" y="10"/>
                    </a:lnTo>
                    <a:lnTo>
                      <a:pt x="1" y="12"/>
                    </a:lnTo>
                    <a:lnTo>
                      <a:pt x="1" y="14"/>
                    </a:lnTo>
                    <a:lnTo>
                      <a:pt x="3" y="16"/>
                    </a:lnTo>
                    <a:lnTo>
                      <a:pt x="4" y="17"/>
                    </a:lnTo>
                    <a:lnTo>
                      <a:pt x="6" y="18"/>
                    </a:lnTo>
                    <a:lnTo>
                      <a:pt x="9" y="19"/>
                    </a:lnTo>
                    <a:lnTo>
                      <a:pt x="11" y="20"/>
                    </a:lnTo>
                    <a:lnTo>
                      <a:pt x="14" y="20"/>
                    </a:lnTo>
                    <a:lnTo>
                      <a:pt x="16" y="20"/>
                    </a:lnTo>
                    <a:lnTo>
                      <a:pt x="19" y="19"/>
                    </a:lnTo>
                    <a:lnTo>
                      <a:pt x="21" y="18"/>
                    </a:lnTo>
                    <a:lnTo>
                      <a:pt x="23" y="17"/>
                    </a:lnTo>
                    <a:lnTo>
                      <a:pt x="25" y="16"/>
                    </a:lnTo>
                    <a:lnTo>
                      <a:pt x="26" y="14"/>
                    </a:lnTo>
                    <a:lnTo>
                      <a:pt x="27" y="12"/>
                    </a:lnTo>
                    <a:lnTo>
                      <a:pt x="27" y="10"/>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177" name="Freeform 50"/>
              <p:cNvSpPr/>
              <p:nvPr/>
            </p:nvSpPr>
            <p:spPr bwMode="auto">
              <a:xfrm>
                <a:off x="22225" y="57150"/>
                <a:ext cx="17145" cy="13335"/>
              </a:xfrm>
              <a:custGeom>
                <a:avLst/>
                <a:gdLst>
                  <a:gd name="T0" fmla="*/ 27 w 27"/>
                  <a:gd name="T1" fmla="*/ 11 h 21"/>
                  <a:gd name="T2" fmla="*/ 27 w 27"/>
                  <a:gd name="T3" fmla="*/ 9 h 21"/>
                  <a:gd name="T4" fmla="*/ 26 w 27"/>
                  <a:gd name="T5" fmla="*/ 7 h 21"/>
                  <a:gd name="T6" fmla="*/ 25 w 27"/>
                  <a:gd name="T7" fmla="*/ 5 h 21"/>
                  <a:gd name="T8" fmla="*/ 23 w 27"/>
                  <a:gd name="T9" fmla="*/ 4 h 21"/>
                  <a:gd name="T10" fmla="*/ 21 w 27"/>
                  <a:gd name="T11" fmla="*/ 2 h 21"/>
                  <a:gd name="T12" fmla="*/ 19 w 27"/>
                  <a:gd name="T13" fmla="*/ 0 h 21"/>
                  <a:gd name="T14" fmla="*/ 16 w 27"/>
                  <a:gd name="T15" fmla="*/ 0 h 21"/>
                  <a:gd name="T16" fmla="*/ 14 w 27"/>
                  <a:gd name="T17" fmla="*/ 0 h 21"/>
                  <a:gd name="T18" fmla="*/ 11 w 27"/>
                  <a:gd name="T19" fmla="*/ 0 h 21"/>
                  <a:gd name="T20" fmla="*/ 9 w 27"/>
                  <a:gd name="T21" fmla="*/ 0 h 21"/>
                  <a:gd name="T22" fmla="*/ 6 w 27"/>
                  <a:gd name="T23" fmla="*/ 2 h 21"/>
                  <a:gd name="T24" fmla="*/ 4 w 27"/>
                  <a:gd name="T25" fmla="*/ 4 h 21"/>
                  <a:gd name="T26" fmla="*/ 3 w 27"/>
                  <a:gd name="T27" fmla="*/ 5 h 21"/>
                  <a:gd name="T28" fmla="*/ 1 w 27"/>
                  <a:gd name="T29" fmla="*/ 7 h 21"/>
                  <a:gd name="T30" fmla="*/ 1 w 27"/>
                  <a:gd name="T31" fmla="*/ 9 h 21"/>
                  <a:gd name="T32" fmla="*/ 0 w 27"/>
                  <a:gd name="T33" fmla="*/ 11 h 21"/>
                  <a:gd name="T34" fmla="*/ 1 w 27"/>
                  <a:gd name="T35" fmla="*/ 13 h 21"/>
                  <a:gd name="T36" fmla="*/ 1 w 27"/>
                  <a:gd name="T37" fmla="*/ 15 h 21"/>
                  <a:gd name="T38" fmla="*/ 3 w 27"/>
                  <a:gd name="T39" fmla="*/ 16 h 21"/>
                  <a:gd name="T40" fmla="*/ 4 w 27"/>
                  <a:gd name="T41" fmla="*/ 18 h 21"/>
                  <a:gd name="T42" fmla="*/ 6 w 27"/>
                  <a:gd name="T43" fmla="*/ 19 h 21"/>
                  <a:gd name="T44" fmla="*/ 9 w 27"/>
                  <a:gd name="T45" fmla="*/ 20 h 21"/>
                  <a:gd name="T46" fmla="*/ 11 w 27"/>
                  <a:gd name="T47" fmla="*/ 21 h 21"/>
                  <a:gd name="T48" fmla="*/ 14 w 27"/>
                  <a:gd name="T49" fmla="*/ 21 h 21"/>
                  <a:gd name="T50" fmla="*/ 16 w 27"/>
                  <a:gd name="T51" fmla="*/ 21 h 21"/>
                  <a:gd name="T52" fmla="*/ 19 w 27"/>
                  <a:gd name="T53" fmla="*/ 20 h 21"/>
                  <a:gd name="T54" fmla="*/ 21 w 27"/>
                  <a:gd name="T55" fmla="*/ 19 h 21"/>
                  <a:gd name="T56" fmla="*/ 23 w 27"/>
                  <a:gd name="T57" fmla="*/ 18 h 21"/>
                  <a:gd name="T58" fmla="*/ 25 w 27"/>
                  <a:gd name="T59" fmla="*/ 16 h 21"/>
                  <a:gd name="T60" fmla="*/ 26 w 27"/>
                  <a:gd name="T61" fmla="*/ 15 h 21"/>
                  <a:gd name="T62" fmla="*/ 27 w 27"/>
                  <a:gd name="T63" fmla="*/ 13 h 21"/>
                  <a:gd name="T64" fmla="*/ 27 w 27"/>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1">
                    <a:moveTo>
                      <a:pt x="27" y="11"/>
                    </a:moveTo>
                    <a:lnTo>
                      <a:pt x="27" y="9"/>
                    </a:lnTo>
                    <a:lnTo>
                      <a:pt x="26" y="7"/>
                    </a:lnTo>
                    <a:lnTo>
                      <a:pt x="25" y="5"/>
                    </a:lnTo>
                    <a:lnTo>
                      <a:pt x="23" y="4"/>
                    </a:lnTo>
                    <a:lnTo>
                      <a:pt x="21" y="2"/>
                    </a:lnTo>
                    <a:lnTo>
                      <a:pt x="19" y="0"/>
                    </a:lnTo>
                    <a:lnTo>
                      <a:pt x="16" y="0"/>
                    </a:lnTo>
                    <a:lnTo>
                      <a:pt x="14" y="0"/>
                    </a:lnTo>
                    <a:lnTo>
                      <a:pt x="11" y="0"/>
                    </a:lnTo>
                    <a:lnTo>
                      <a:pt x="9" y="0"/>
                    </a:lnTo>
                    <a:lnTo>
                      <a:pt x="6" y="2"/>
                    </a:lnTo>
                    <a:lnTo>
                      <a:pt x="4" y="4"/>
                    </a:lnTo>
                    <a:lnTo>
                      <a:pt x="3" y="5"/>
                    </a:lnTo>
                    <a:lnTo>
                      <a:pt x="1" y="7"/>
                    </a:lnTo>
                    <a:lnTo>
                      <a:pt x="1" y="9"/>
                    </a:lnTo>
                    <a:lnTo>
                      <a:pt x="0" y="11"/>
                    </a:lnTo>
                    <a:lnTo>
                      <a:pt x="1" y="13"/>
                    </a:lnTo>
                    <a:lnTo>
                      <a:pt x="1" y="15"/>
                    </a:lnTo>
                    <a:lnTo>
                      <a:pt x="3" y="16"/>
                    </a:lnTo>
                    <a:lnTo>
                      <a:pt x="4" y="18"/>
                    </a:lnTo>
                    <a:lnTo>
                      <a:pt x="6" y="19"/>
                    </a:lnTo>
                    <a:lnTo>
                      <a:pt x="9" y="20"/>
                    </a:lnTo>
                    <a:lnTo>
                      <a:pt x="11" y="21"/>
                    </a:lnTo>
                    <a:lnTo>
                      <a:pt x="14" y="21"/>
                    </a:lnTo>
                    <a:lnTo>
                      <a:pt x="16" y="21"/>
                    </a:lnTo>
                    <a:lnTo>
                      <a:pt x="19" y="20"/>
                    </a:lnTo>
                    <a:lnTo>
                      <a:pt x="21" y="19"/>
                    </a:lnTo>
                    <a:lnTo>
                      <a:pt x="23" y="18"/>
                    </a:lnTo>
                    <a:lnTo>
                      <a:pt x="25" y="16"/>
                    </a:lnTo>
                    <a:lnTo>
                      <a:pt x="26" y="15"/>
                    </a:lnTo>
                    <a:lnTo>
                      <a:pt x="27" y="13"/>
                    </a:lnTo>
                    <a:lnTo>
                      <a:pt x="27" y="11"/>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78" name="Freeform 51"/>
              <p:cNvSpPr/>
              <p:nvPr/>
            </p:nvSpPr>
            <p:spPr bwMode="auto">
              <a:xfrm>
                <a:off x="22225" y="57150"/>
                <a:ext cx="17145" cy="13335"/>
              </a:xfrm>
              <a:custGeom>
                <a:avLst/>
                <a:gdLst>
                  <a:gd name="T0" fmla="*/ 27 w 27"/>
                  <a:gd name="T1" fmla="*/ 11 h 21"/>
                  <a:gd name="T2" fmla="*/ 27 w 27"/>
                  <a:gd name="T3" fmla="*/ 9 h 21"/>
                  <a:gd name="T4" fmla="*/ 26 w 27"/>
                  <a:gd name="T5" fmla="*/ 7 h 21"/>
                  <a:gd name="T6" fmla="*/ 25 w 27"/>
                  <a:gd name="T7" fmla="*/ 5 h 21"/>
                  <a:gd name="T8" fmla="*/ 23 w 27"/>
                  <a:gd name="T9" fmla="*/ 4 h 21"/>
                  <a:gd name="T10" fmla="*/ 21 w 27"/>
                  <a:gd name="T11" fmla="*/ 2 h 21"/>
                  <a:gd name="T12" fmla="*/ 19 w 27"/>
                  <a:gd name="T13" fmla="*/ 0 h 21"/>
                  <a:gd name="T14" fmla="*/ 16 w 27"/>
                  <a:gd name="T15" fmla="*/ 0 h 21"/>
                  <a:gd name="T16" fmla="*/ 14 w 27"/>
                  <a:gd name="T17" fmla="*/ 0 h 21"/>
                  <a:gd name="T18" fmla="*/ 11 w 27"/>
                  <a:gd name="T19" fmla="*/ 0 h 21"/>
                  <a:gd name="T20" fmla="*/ 9 w 27"/>
                  <a:gd name="T21" fmla="*/ 0 h 21"/>
                  <a:gd name="T22" fmla="*/ 6 w 27"/>
                  <a:gd name="T23" fmla="*/ 2 h 21"/>
                  <a:gd name="T24" fmla="*/ 4 w 27"/>
                  <a:gd name="T25" fmla="*/ 4 h 21"/>
                  <a:gd name="T26" fmla="*/ 3 w 27"/>
                  <a:gd name="T27" fmla="*/ 5 h 21"/>
                  <a:gd name="T28" fmla="*/ 1 w 27"/>
                  <a:gd name="T29" fmla="*/ 7 h 21"/>
                  <a:gd name="T30" fmla="*/ 1 w 27"/>
                  <a:gd name="T31" fmla="*/ 9 h 21"/>
                  <a:gd name="T32" fmla="*/ 0 w 27"/>
                  <a:gd name="T33" fmla="*/ 11 h 21"/>
                  <a:gd name="T34" fmla="*/ 1 w 27"/>
                  <a:gd name="T35" fmla="*/ 13 h 21"/>
                  <a:gd name="T36" fmla="*/ 1 w 27"/>
                  <a:gd name="T37" fmla="*/ 15 h 21"/>
                  <a:gd name="T38" fmla="*/ 3 w 27"/>
                  <a:gd name="T39" fmla="*/ 16 h 21"/>
                  <a:gd name="T40" fmla="*/ 4 w 27"/>
                  <a:gd name="T41" fmla="*/ 18 h 21"/>
                  <a:gd name="T42" fmla="*/ 6 w 27"/>
                  <a:gd name="T43" fmla="*/ 19 h 21"/>
                  <a:gd name="T44" fmla="*/ 9 w 27"/>
                  <a:gd name="T45" fmla="*/ 20 h 21"/>
                  <a:gd name="T46" fmla="*/ 11 w 27"/>
                  <a:gd name="T47" fmla="*/ 21 h 21"/>
                  <a:gd name="T48" fmla="*/ 14 w 27"/>
                  <a:gd name="T49" fmla="*/ 21 h 21"/>
                  <a:gd name="T50" fmla="*/ 16 w 27"/>
                  <a:gd name="T51" fmla="*/ 21 h 21"/>
                  <a:gd name="T52" fmla="*/ 19 w 27"/>
                  <a:gd name="T53" fmla="*/ 20 h 21"/>
                  <a:gd name="T54" fmla="*/ 21 w 27"/>
                  <a:gd name="T55" fmla="*/ 19 h 21"/>
                  <a:gd name="T56" fmla="*/ 23 w 27"/>
                  <a:gd name="T57" fmla="*/ 18 h 21"/>
                  <a:gd name="T58" fmla="*/ 25 w 27"/>
                  <a:gd name="T59" fmla="*/ 16 h 21"/>
                  <a:gd name="T60" fmla="*/ 26 w 27"/>
                  <a:gd name="T61" fmla="*/ 15 h 21"/>
                  <a:gd name="T62" fmla="*/ 27 w 27"/>
                  <a:gd name="T63" fmla="*/ 13 h 21"/>
                  <a:gd name="T64" fmla="*/ 27 w 27"/>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1">
                    <a:moveTo>
                      <a:pt x="27" y="11"/>
                    </a:moveTo>
                    <a:lnTo>
                      <a:pt x="27" y="9"/>
                    </a:lnTo>
                    <a:lnTo>
                      <a:pt x="26" y="7"/>
                    </a:lnTo>
                    <a:lnTo>
                      <a:pt x="25" y="5"/>
                    </a:lnTo>
                    <a:lnTo>
                      <a:pt x="23" y="4"/>
                    </a:lnTo>
                    <a:lnTo>
                      <a:pt x="21" y="2"/>
                    </a:lnTo>
                    <a:lnTo>
                      <a:pt x="19" y="0"/>
                    </a:lnTo>
                    <a:lnTo>
                      <a:pt x="16" y="0"/>
                    </a:lnTo>
                    <a:lnTo>
                      <a:pt x="14" y="0"/>
                    </a:lnTo>
                    <a:lnTo>
                      <a:pt x="11" y="0"/>
                    </a:lnTo>
                    <a:lnTo>
                      <a:pt x="9" y="0"/>
                    </a:lnTo>
                    <a:lnTo>
                      <a:pt x="6" y="2"/>
                    </a:lnTo>
                    <a:lnTo>
                      <a:pt x="4" y="4"/>
                    </a:lnTo>
                    <a:lnTo>
                      <a:pt x="3" y="5"/>
                    </a:lnTo>
                    <a:lnTo>
                      <a:pt x="1" y="7"/>
                    </a:lnTo>
                    <a:lnTo>
                      <a:pt x="1" y="9"/>
                    </a:lnTo>
                    <a:lnTo>
                      <a:pt x="0" y="11"/>
                    </a:lnTo>
                    <a:lnTo>
                      <a:pt x="1" y="13"/>
                    </a:lnTo>
                    <a:lnTo>
                      <a:pt x="1" y="15"/>
                    </a:lnTo>
                    <a:lnTo>
                      <a:pt x="3" y="16"/>
                    </a:lnTo>
                    <a:lnTo>
                      <a:pt x="4" y="18"/>
                    </a:lnTo>
                    <a:lnTo>
                      <a:pt x="6" y="19"/>
                    </a:lnTo>
                    <a:lnTo>
                      <a:pt x="9" y="20"/>
                    </a:lnTo>
                    <a:lnTo>
                      <a:pt x="11" y="21"/>
                    </a:lnTo>
                    <a:lnTo>
                      <a:pt x="14" y="21"/>
                    </a:lnTo>
                    <a:lnTo>
                      <a:pt x="16" y="21"/>
                    </a:lnTo>
                    <a:lnTo>
                      <a:pt x="19" y="20"/>
                    </a:lnTo>
                    <a:lnTo>
                      <a:pt x="21" y="19"/>
                    </a:lnTo>
                    <a:lnTo>
                      <a:pt x="23" y="18"/>
                    </a:lnTo>
                    <a:lnTo>
                      <a:pt x="25" y="16"/>
                    </a:lnTo>
                    <a:lnTo>
                      <a:pt x="26" y="15"/>
                    </a:lnTo>
                    <a:lnTo>
                      <a:pt x="27" y="13"/>
                    </a:lnTo>
                    <a:lnTo>
                      <a:pt x="27" y="1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179" name="Freeform 52"/>
              <p:cNvSpPr/>
              <p:nvPr/>
            </p:nvSpPr>
            <p:spPr bwMode="auto">
              <a:xfrm>
                <a:off x="22225" y="75565"/>
                <a:ext cx="17145" cy="12700"/>
              </a:xfrm>
              <a:custGeom>
                <a:avLst/>
                <a:gdLst>
                  <a:gd name="T0" fmla="*/ 27 w 27"/>
                  <a:gd name="T1" fmla="*/ 10 h 20"/>
                  <a:gd name="T2" fmla="*/ 27 w 27"/>
                  <a:gd name="T3" fmla="*/ 8 h 20"/>
                  <a:gd name="T4" fmla="*/ 26 w 27"/>
                  <a:gd name="T5" fmla="*/ 6 h 20"/>
                  <a:gd name="T6" fmla="*/ 25 w 27"/>
                  <a:gd name="T7" fmla="*/ 5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5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9 h 20"/>
                  <a:gd name="T44" fmla="*/ 9 w 27"/>
                  <a:gd name="T45" fmla="*/ 20 h 20"/>
                  <a:gd name="T46" fmla="*/ 11 w 27"/>
                  <a:gd name="T47" fmla="*/ 20 h 20"/>
                  <a:gd name="T48" fmla="*/ 14 w 27"/>
                  <a:gd name="T49" fmla="*/ 20 h 20"/>
                  <a:gd name="T50" fmla="*/ 16 w 27"/>
                  <a:gd name="T51" fmla="*/ 20 h 20"/>
                  <a:gd name="T52" fmla="*/ 19 w 27"/>
                  <a:gd name="T53" fmla="*/ 20 h 20"/>
                  <a:gd name="T54" fmla="*/ 21 w 27"/>
                  <a:gd name="T55" fmla="*/ 19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5"/>
                    </a:lnTo>
                    <a:lnTo>
                      <a:pt x="23" y="3"/>
                    </a:lnTo>
                    <a:lnTo>
                      <a:pt x="21" y="2"/>
                    </a:lnTo>
                    <a:lnTo>
                      <a:pt x="19" y="1"/>
                    </a:lnTo>
                    <a:lnTo>
                      <a:pt x="16" y="0"/>
                    </a:lnTo>
                    <a:lnTo>
                      <a:pt x="14" y="0"/>
                    </a:lnTo>
                    <a:lnTo>
                      <a:pt x="11" y="0"/>
                    </a:lnTo>
                    <a:lnTo>
                      <a:pt x="9" y="1"/>
                    </a:lnTo>
                    <a:lnTo>
                      <a:pt x="6" y="2"/>
                    </a:lnTo>
                    <a:lnTo>
                      <a:pt x="4" y="3"/>
                    </a:lnTo>
                    <a:lnTo>
                      <a:pt x="3" y="5"/>
                    </a:lnTo>
                    <a:lnTo>
                      <a:pt x="1" y="6"/>
                    </a:lnTo>
                    <a:lnTo>
                      <a:pt x="1" y="8"/>
                    </a:lnTo>
                    <a:lnTo>
                      <a:pt x="0" y="10"/>
                    </a:lnTo>
                    <a:lnTo>
                      <a:pt x="1" y="12"/>
                    </a:lnTo>
                    <a:lnTo>
                      <a:pt x="1" y="14"/>
                    </a:lnTo>
                    <a:lnTo>
                      <a:pt x="3" y="16"/>
                    </a:lnTo>
                    <a:lnTo>
                      <a:pt x="4" y="17"/>
                    </a:lnTo>
                    <a:lnTo>
                      <a:pt x="6" y="19"/>
                    </a:lnTo>
                    <a:lnTo>
                      <a:pt x="9" y="20"/>
                    </a:lnTo>
                    <a:lnTo>
                      <a:pt x="11" y="20"/>
                    </a:lnTo>
                    <a:lnTo>
                      <a:pt x="14" y="20"/>
                    </a:lnTo>
                    <a:lnTo>
                      <a:pt x="16" y="20"/>
                    </a:lnTo>
                    <a:lnTo>
                      <a:pt x="19" y="20"/>
                    </a:lnTo>
                    <a:lnTo>
                      <a:pt x="21" y="19"/>
                    </a:lnTo>
                    <a:lnTo>
                      <a:pt x="23" y="17"/>
                    </a:lnTo>
                    <a:lnTo>
                      <a:pt x="25" y="16"/>
                    </a:lnTo>
                    <a:lnTo>
                      <a:pt x="26" y="14"/>
                    </a:lnTo>
                    <a:lnTo>
                      <a:pt x="27" y="12"/>
                    </a:lnTo>
                    <a:lnTo>
                      <a:pt x="27" y="1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80" name="Freeform 53"/>
              <p:cNvSpPr/>
              <p:nvPr/>
            </p:nvSpPr>
            <p:spPr bwMode="auto">
              <a:xfrm>
                <a:off x="22225" y="75565"/>
                <a:ext cx="17145" cy="12700"/>
              </a:xfrm>
              <a:custGeom>
                <a:avLst/>
                <a:gdLst>
                  <a:gd name="T0" fmla="*/ 27 w 27"/>
                  <a:gd name="T1" fmla="*/ 10 h 20"/>
                  <a:gd name="T2" fmla="*/ 27 w 27"/>
                  <a:gd name="T3" fmla="*/ 8 h 20"/>
                  <a:gd name="T4" fmla="*/ 26 w 27"/>
                  <a:gd name="T5" fmla="*/ 6 h 20"/>
                  <a:gd name="T6" fmla="*/ 25 w 27"/>
                  <a:gd name="T7" fmla="*/ 5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5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9 h 20"/>
                  <a:gd name="T44" fmla="*/ 9 w 27"/>
                  <a:gd name="T45" fmla="*/ 20 h 20"/>
                  <a:gd name="T46" fmla="*/ 11 w 27"/>
                  <a:gd name="T47" fmla="*/ 20 h 20"/>
                  <a:gd name="T48" fmla="*/ 14 w 27"/>
                  <a:gd name="T49" fmla="*/ 20 h 20"/>
                  <a:gd name="T50" fmla="*/ 16 w 27"/>
                  <a:gd name="T51" fmla="*/ 20 h 20"/>
                  <a:gd name="T52" fmla="*/ 19 w 27"/>
                  <a:gd name="T53" fmla="*/ 20 h 20"/>
                  <a:gd name="T54" fmla="*/ 21 w 27"/>
                  <a:gd name="T55" fmla="*/ 19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5"/>
                    </a:lnTo>
                    <a:lnTo>
                      <a:pt x="23" y="3"/>
                    </a:lnTo>
                    <a:lnTo>
                      <a:pt x="21" y="2"/>
                    </a:lnTo>
                    <a:lnTo>
                      <a:pt x="19" y="1"/>
                    </a:lnTo>
                    <a:lnTo>
                      <a:pt x="16" y="0"/>
                    </a:lnTo>
                    <a:lnTo>
                      <a:pt x="14" y="0"/>
                    </a:lnTo>
                    <a:lnTo>
                      <a:pt x="11" y="0"/>
                    </a:lnTo>
                    <a:lnTo>
                      <a:pt x="9" y="1"/>
                    </a:lnTo>
                    <a:lnTo>
                      <a:pt x="6" y="2"/>
                    </a:lnTo>
                    <a:lnTo>
                      <a:pt x="4" y="3"/>
                    </a:lnTo>
                    <a:lnTo>
                      <a:pt x="3" y="5"/>
                    </a:lnTo>
                    <a:lnTo>
                      <a:pt x="1" y="6"/>
                    </a:lnTo>
                    <a:lnTo>
                      <a:pt x="1" y="8"/>
                    </a:lnTo>
                    <a:lnTo>
                      <a:pt x="0" y="10"/>
                    </a:lnTo>
                    <a:lnTo>
                      <a:pt x="1" y="12"/>
                    </a:lnTo>
                    <a:lnTo>
                      <a:pt x="1" y="14"/>
                    </a:lnTo>
                    <a:lnTo>
                      <a:pt x="3" y="16"/>
                    </a:lnTo>
                    <a:lnTo>
                      <a:pt x="4" y="17"/>
                    </a:lnTo>
                    <a:lnTo>
                      <a:pt x="6" y="19"/>
                    </a:lnTo>
                    <a:lnTo>
                      <a:pt x="9" y="20"/>
                    </a:lnTo>
                    <a:lnTo>
                      <a:pt x="11" y="20"/>
                    </a:lnTo>
                    <a:lnTo>
                      <a:pt x="14" y="20"/>
                    </a:lnTo>
                    <a:lnTo>
                      <a:pt x="16" y="20"/>
                    </a:lnTo>
                    <a:lnTo>
                      <a:pt x="19" y="20"/>
                    </a:lnTo>
                    <a:lnTo>
                      <a:pt x="21" y="19"/>
                    </a:lnTo>
                    <a:lnTo>
                      <a:pt x="23" y="17"/>
                    </a:lnTo>
                    <a:lnTo>
                      <a:pt x="25" y="16"/>
                    </a:lnTo>
                    <a:lnTo>
                      <a:pt x="26" y="14"/>
                    </a:lnTo>
                    <a:lnTo>
                      <a:pt x="27" y="12"/>
                    </a:lnTo>
                    <a:lnTo>
                      <a:pt x="27" y="10"/>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181" name="Rectangle 54"/>
              <p:cNvSpPr>
                <a:spLocks noChangeArrowheads="1"/>
              </p:cNvSpPr>
              <p:nvPr/>
            </p:nvSpPr>
            <p:spPr bwMode="auto">
              <a:xfrm>
                <a:off x="45085" y="117475"/>
                <a:ext cx="147955" cy="163195"/>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82" name="Rectangle 55"/>
              <p:cNvSpPr>
                <a:spLocks noChangeArrowheads="1"/>
              </p:cNvSpPr>
              <p:nvPr/>
            </p:nvSpPr>
            <p:spPr bwMode="auto">
              <a:xfrm>
                <a:off x="45085" y="117475"/>
                <a:ext cx="147955" cy="1631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3" name="Freeform 56"/>
              <p:cNvSpPr>
                <a:spLocks noEditPoints="1"/>
              </p:cNvSpPr>
              <p:nvPr/>
            </p:nvSpPr>
            <p:spPr bwMode="auto">
              <a:xfrm>
                <a:off x="53340" y="125095"/>
                <a:ext cx="133985" cy="147955"/>
              </a:xfrm>
              <a:custGeom>
                <a:avLst/>
                <a:gdLst>
                  <a:gd name="T0" fmla="*/ 162 w 211"/>
                  <a:gd name="T1" fmla="*/ 233 h 233"/>
                  <a:gd name="T2" fmla="*/ 154 w 211"/>
                  <a:gd name="T3" fmla="*/ 233 h 233"/>
                  <a:gd name="T4" fmla="*/ 105 w 211"/>
                  <a:gd name="T5" fmla="*/ 217 h 233"/>
                  <a:gd name="T6" fmla="*/ 57 w 211"/>
                  <a:gd name="T7" fmla="*/ 217 h 233"/>
                  <a:gd name="T8" fmla="*/ 29 w 211"/>
                  <a:gd name="T9" fmla="*/ 232 h 233"/>
                  <a:gd name="T10" fmla="*/ 191 w 211"/>
                  <a:gd name="T11" fmla="*/ 211 h 233"/>
                  <a:gd name="T12" fmla="*/ 182 w 211"/>
                  <a:gd name="T13" fmla="*/ 211 h 233"/>
                  <a:gd name="T14" fmla="*/ 154 w 211"/>
                  <a:gd name="T15" fmla="*/ 196 h 233"/>
                  <a:gd name="T16" fmla="*/ 85 w 211"/>
                  <a:gd name="T17" fmla="*/ 195 h 233"/>
                  <a:gd name="T18" fmla="*/ 57 w 211"/>
                  <a:gd name="T19" fmla="*/ 210 h 233"/>
                  <a:gd name="T20" fmla="*/ 0 w 211"/>
                  <a:gd name="T21" fmla="*/ 210 h 233"/>
                  <a:gd name="T22" fmla="*/ 211 w 211"/>
                  <a:gd name="T23" fmla="*/ 187 h 233"/>
                  <a:gd name="T24" fmla="*/ 182 w 211"/>
                  <a:gd name="T25" fmla="*/ 172 h 233"/>
                  <a:gd name="T26" fmla="*/ 133 w 211"/>
                  <a:gd name="T27" fmla="*/ 172 h 233"/>
                  <a:gd name="T28" fmla="*/ 85 w 211"/>
                  <a:gd name="T29" fmla="*/ 187 h 233"/>
                  <a:gd name="T30" fmla="*/ 29 w 211"/>
                  <a:gd name="T31" fmla="*/ 187 h 233"/>
                  <a:gd name="T32" fmla="*/ 21 w 211"/>
                  <a:gd name="T33" fmla="*/ 187 h 233"/>
                  <a:gd name="T34" fmla="*/ 211 w 211"/>
                  <a:gd name="T35" fmla="*/ 145 h 233"/>
                  <a:gd name="T36" fmla="*/ 162 w 211"/>
                  <a:gd name="T37" fmla="*/ 145 h 233"/>
                  <a:gd name="T38" fmla="*/ 133 w 211"/>
                  <a:gd name="T39" fmla="*/ 160 h 233"/>
                  <a:gd name="T40" fmla="*/ 57 w 211"/>
                  <a:gd name="T41" fmla="*/ 159 h 233"/>
                  <a:gd name="T42" fmla="*/ 49 w 211"/>
                  <a:gd name="T43" fmla="*/ 159 h 233"/>
                  <a:gd name="T44" fmla="*/ 21 w 211"/>
                  <a:gd name="T45" fmla="*/ 144 h 233"/>
                  <a:gd name="T46" fmla="*/ 191 w 211"/>
                  <a:gd name="T47" fmla="*/ 121 h 233"/>
                  <a:gd name="T48" fmla="*/ 162 w 211"/>
                  <a:gd name="T49" fmla="*/ 136 h 233"/>
                  <a:gd name="T50" fmla="*/ 85 w 211"/>
                  <a:gd name="T51" fmla="*/ 135 h 233"/>
                  <a:gd name="T52" fmla="*/ 77 w 211"/>
                  <a:gd name="T53" fmla="*/ 135 h 233"/>
                  <a:gd name="T54" fmla="*/ 49 w 211"/>
                  <a:gd name="T55" fmla="*/ 120 h 233"/>
                  <a:gd name="T56" fmla="*/ 0 w 211"/>
                  <a:gd name="T57" fmla="*/ 120 h 233"/>
                  <a:gd name="T58" fmla="*/ 191 w 211"/>
                  <a:gd name="T59" fmla="*/ 113 h 233"/>
                  <a:gd name="T60" fmla="*/ 133 w 211"/>
                  <a:gd name="T61" fmla="*/ 113 h 233"/>
                  <a:gd name="T62" fmla="*/ 105 w 211"/>
                  <a:gd name="T63" fmla="*/ 112 h 233"/>
                  <a:gd name="T64" fmla="*/ 77 w 211"/>
                  <a:gd name="T65" fmla="*/ 97 h 233"/>
                  <a:gd name="T66" fmla="*/ 29 w 211"/>
                  <a:gd name="T67" fmla="*/ 97 h 233"/>
                  <a:gd name="T68" fmla="*/ 0 w 211"/>
                  <a:gd name="T69" fmla="*/ 112 h 233"/>
                  <a:gd name="T70" fmla="*/ 162 w 211"/>
                  <a:gd name="T71" fmla="*/ 89 h 233"/>
                  <a:gd name="T72" fmla="*/ 154 w 211"/>
                  <a:gd name="T73" fmla="*/ 89 h 233"/>
                  <a:gd name="T74" fmla="*/ 105 w 211"/>
                  <a:gd name="T75" fmla="*/ 73 h 233"/>
                  <a:gd name="T76" fmla="*/ 57 w 211"/>
                  <a:gd name="T77" fmla="*/ 73 h 233"/>
                  <a:gd name="T78" fmla="*/ 29 w 211"/>
                  <a:gd name="T79" fmla="*/ 88 h 233"/>
                  <a:gd name="T80" fmla="*/ 191 w 211"/>
                  <a:gd name="T81" fmla="*/ 65 h 233"/>
                  <a:gd name="T82" fmla="*/ 182 w 211"/>
                  <a:gd name="T83" fmla="*/ 65 h 233"/>
                  <a:gd name="T84" fmla="*/ 154 w 211"/>
                  <a:gd name="T85" fmla="*/ 50 h 233"/>
                  <a:gd name="T86" fmla="*/ 57 w 211"/>
                  <a:gd name="T87" fmla="*/ 49 h 233"/>
                  <a:gd name="T88" fmla="*/ 29 w 211"/>
                  <a:gd name="T89" fmla="*/ 64 h 233"/>
                  <a:gd name="T90" fmla="*/ 191 w 211"/>
                  <a:gd name="T91" fmla="*/ 39 h 233"/>
                  <a:gd name="T92" fmla="*/ 182 w 211"/>
                  <a:gd name="T93" fmla="*/ 39 h 233"/>
                  <a:gd name="T94" fmla="*/ 154 w 211"/>
                  <a:gd name="T95" fmla="*/ 23 h 233"/>
                  <a:gd name="T96" fmla="*/ 57 w 211"/>
                  <a:gd name="T97" fmla="*/ 22 h 233"/>
                  <a:gd name="T98" fmla="*/ 29 w 211"/>
                  <a:gd name="T99" fmla="*/ 38 h 233"/>
                  <a:gd name="T100" fmla="*/ 83 w 211"/>
                  <a:gd name="T101" fmla="*/ 66 h 233"/>
                  <a:gd name="T102" fmla="*/ 211 w 211"/>
                  <a:gd name="T103" fmla="*/ 16 h 233"/>
                  <a:gd name="T104" fmla="*/ 182 w 211"/>
                  <a:gd name="T105" fmla="*/ 0 h 233"/>
                  <a:gd name="T106" fmla="*/ 133 w 211"/>
                  <a:gd name="T107" fmla="*/ 0 h 233"/>
                  <a:gd name="T108" fmla="*/ 85 w 211"/>
                  <a:gd name="T109" fmla="*/ 15 h 233"/>
                  <a:gd name="T110" fmla="*/ 29 w 211"/>
                  <a:gd name="T111" fmla="*/ 15 h 233"/>
                  <a:gd name="T112" fmla="*/ 21 w 211"/>
                  <a:gd name="T113"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 h="233">
                    <a:moveTo>
                      <a:pt x="191" y="233"/>
                    </a:moveTo>
                    <a:lnTo>
                      <a:pt x="211" y="233"/>
                    </a:lnTo>
                    <a:lnTo>
                      <a:pt x="211" y="218"/>
                    </a:lnTo>
                    <a:lnTo>
                      <a:pt x="191" y="218"/>
                    </a:lnTo>
                    <a:lnTo>
                      <a:pt x="191" y="233"/>
                    </a:lnTo>
                    <a:close/>
                    <a:moveTo>
                      <a:pt x="162" y="233"/>
                    </a:moveTo>
                    <a:lnTo>
                      <a:pt x="182" y="233"/>
                    </a:lnTo>
                    <a:lnTo>
                      <a:pt x="182" y="218"/>
                    </a:lnTo>
                    <a:lnTo>
                      <a:pt x="162" y="218"/>
                    </a:lnTo>
                    <a:lnTo>
                      <a:pt x="162" y="233"/>
                    </a:lnTo>
                    <a:close/>
                    <a:moveTo>
                      <a:pt x="133" y="233"/>
                    </a:moveTo>
                    <a:lnTo>
                      <a:pt x="154" y="233"/>
                    </a:lnTo>
                    <a:lnTo>
                      <a:pt x="154" y="218"/>
                    </a:lnTo>
                    <a:lnTo>
                      <a:pt x="133" y="218"/>
                    </a:lnTo>
                    <a:lnTo>
                      <a:pt x="133" y="233"/>
                    </a:lnTo>
                    <a:close/>
                    <a:moveTo>
                      <a:pt x="85" y="232"/>
                    </a:moveTo>
                    <a:lnTo>
                      <a:pt x="105" y="232"/>
                    </a:lnTo>
                    <a:lnTo>
                      <a:pt x="105" y="217"/>
                    </a:lnTo>
                    <a:lnTo>
                      <a:pt x="85" y="217"/>
                    </a:lnTo>
                    <a:lnTo>
                      <a:pt x="85" y="232"/>
                    </a:lnTo>
                    <a:close/>
                    <a:moveTo>
                      <a:pt x="57" y="232"/>
                    </a:moveTo>
                    <a:lnTo>
                      <a:pt x="77" y="232"/>
                    </a:lnTo>
                    <a:lnTo>
                      <a:pt x="77" y="217"/>
                    </a:lnTo>
                    <a:lnTo>
                      <a:pt x="57" y="217"/>
                    </a:lnTo>
                    <a:lnTo>
                      <a:pt x="57" y="232"/>
                    </a:lnTo>
                    <a:close/>
                    <a:moveTo>
                      <a:pt x="29" y="232"/>
                    </a:moveTo>
                    <a:lnTo>
                      <a:pt x="49" y="232"/>
                    </a:lnTo>
                    <a:lnTo>
                      <a:pt x="49" y="217"/>
                    </a:lnTo>
                    <a:lnTo>
                      <a:pt x="29" y="217"/>
                    </a:lnTo>
                    <a:lnTo>
                      <a:pt x="29" y="232"/>
                    </a:lnTo>
                    <a:close/>
                    <a:moveTo>
                      <a:pt x="0" y="232"/>
                    </a:moveTo>
                    <a:lnTo>
                      <a:pt x="21" y="232"/>
                    </a:lnTo>
                    <a:lnTo>
                      <a:pt x="21" y="217"/>
                    </a:lnTo>
                    <a:lnTo>
                      <a:pt x="0" y="217"/>
                    </a:lnTo>
                    <a:lnTo>
                      <a:pt x="0" y="232"/>
                    </a:lnTo>
                    <a:close/>
                    <a:moveTo>
                      <a:pt x="191" y="211"/>
                    </a:moveTo>
                    <a:lnTo>
                      <a:pt x="211" y="211"/>
                    </a:lnTo>
                    <a:lnTo>
                      <a:pt x="211" y="196"/>
                    </a:lnTo>
                    <a:lnTo>
                      <a:pt x="191" y="196"/>
                    </a:lnTo>
                    <a:lnTo>
                      <a:pt x="191" y="211"/>
                    </a:lnTo>
                    <a:close/>
                    <a:moveTo>
                      <a:pt x="162" y="211"/>
                    </a:moveTo>
                    <a:lnTo>
                      <a:pt x="182" y="211"/>
                    </a:lnTo>
                    <a:lnTo>
                      <a:pt x="182" y="196"/>
                    </a:lnTo>
                    <a:lnTo>
                      <a:pt x="162" y="196"/>
                    </a:lnTo>
                    <a:lnTo>
                      <a:pt x="162" y="211"/>
                    </a:lnTo>
                    <a:close/>
                    <a:moveTo>
                      <a:pt x="133" y="211"/>
                    </a:moveTo>
                    <a:lnTo>
                      <a:pt x="154" y="211"/>
                    </a:lnTo>
                    <a:lnTo>
                      <a:pt x="154" y="196"/>
                    </a:lnTo>
                    <a:lnTo>
                      <a:pt x="133" y="196"/>
                    </a:lnTo>
                    <a:lnTo>
                      <a:pt x="133" y="211"/>
                    </a:lnTo>
                    <a:close/>
                    <a:moveTo>
                      <a:pt x="85" y="210"/>
                    </a:moveTo>
                    <a:lnTo>
                      <a:pt x="105" y="210"/>
                    </a:lnTo>
                    <a:lnTo>
                      <a:pt x="105" y="195"/>
                    </a:lnTo>
                    <a:lnTo>
                      <a:pt x="85" y="195"/>
                    </a:lnTo>
                    <a:lnTo>
                      <a:pt x="85" y="210"/>
                    </a:lnTo>
                    <a:close/>
                    <a:moveTo>
                      <a:pt x="57" y="210"/>
                    </a:moveTo>
                    <a:lnTo>
                      <a:pt x="77" y="210"/>
                    </a:lnTo>
                    <a:lnTo>
                      <a:pt x="77" y="195"/>
                    </a:lnTo>
                    <a:lnTo>
                      <a:pt x="57" y="195"/>
                    </a:lnTo>
                    <a:lnTo>
                      <a:pt x="57" y="210"/>
                    </a:lnTo>
                    <a:close/>
                    <a:moveTo>
                      <a:pt x="29" y="210"/>
                    </a:moveTo>
                    <a:lnTo>
                      <a:pt x="49" y="210"/>
                    </a:lnTo>
                    <a:lnTo>
                      <a:pt x="49" y="195"/>
                    </a:lnTo>
                    <a:lnTo>
                      <a:pt x="29" y="195"/>
                    </a:lnTo>
                    <a:lnTo>
                      <a:pt x="29" y="210"/>
                    </a:lnTo>
                    <a:close/>
                    <a:moveTo>
                      <a:pt x="0" y="210"/>
                    </a:moveTo>
                    <a:lnTo>
                      <a:pt x="21" y="210"/>
                    </a:lnTo>
                    <a:lnTo>
                      <a:pt x="21" y="195"/>
                    </a:lnTo>
                    <a:lnTo>
                      <a:pt x="0" y="195"/>
                    </a:lnTo>
                    <a:lnTo>
                      <a:pt x="0" y="210"/>
                    </a:lnTo>
                    <a:close/>
                    <a:moveTo>
                      <a:pt x="191" y="187"/>
                    </a:moveTo>
                    <a:lnTo>
                      <a:pt x="211" y="187"/>
                    </a:lnTo>
                    <a:lnTo>
                      <a:pt x="211" y="172"/>
                    </a:lnTo>
                    <a:lnTo>
                      <a:pt x="191" y="172"/>
                    </a:lnTo>
                    <a:lnTo>
                      <a:pt x="191" y="187"/>
                    </a:lnTo>
                    <a:close/>
                    <a:moveTo>
                      <a:pt x="162" y="187"/>
                    </a:moveTo>
                    <a:lnTo>
                      <a:pt x="182" y="187"/>
                    </a:lnTo>
                    <a:lnTo>
                      <a:pt x="182" y="172"/>
                    </a:lnTo>
                    <a:lnTo>
                      <a:pt x="162" y="172"/>
                    </a:lnTo>
                    <a:lnTo>
                      <a:pt x="162" y="187"/>
                    </a:lnTo>
                    <a:close/>
                    <a:moveTo>
                      <a:pt x="133" y="187"/>
                    </a:moveTo>
                    <a:lnTo>
                      <a:pt x="154" y="187"/>
                    </a:lnTo>
                    <a:lnTo>
                      <a:pt x="154" y="172"/>
                    </a:lnTo>
                    <a:lnTo>
                      <a:pt x="133" y="172"/>
                    </a:lnTo>
                    <a:lnTo>
                      <a:pt x="133" y="187"/>
                    </a:lnTo>
                    <a:close/>
                    <a:moveTo>
                      <a:pt x="85" y="187"/>
                    </a:moveTo>
                    <a:lnTo>
                      <a:pt x="105" y="187"/>
                    </a:lnTo>
                    <a:lnTo>
                      <a:pt x="105" y="170"/>
                    </a:lnTo>
                    <a:lnTo>
                      <a:pt x="85" y="170"/>
                    </a:lnTo>
                    <a:lnTo>
                      <a:pt x="85" y="187"/>
                    </a:lnTo>
                    <a:close/>
                    <a:moveTo>
                      <a:pt x="57" y="187"/>
                    </a:moveTo>
                    <a:lnTo>
                      <a:pt x="77" y="187"/>
                    </a:lnTo>
                    <a:lnTo>
                      <a:pt x="77" y="170"/>
                    </a:lnTo>
                    <a:lnTo>
                      <a:pt x="57" y="170"/>
                    </a:lnTo>
                    <a:lnTo>
                      <a:pt x="57" y="187"/>
                    </a:lnTo>
                    <a:close/>
                    <a:moveTo>
                      <a:pt x="29" y="187"/>
                    </a:moveTo>
                    <a:lnTo>
                      <a:pt x="49" y="187"/>
                    </a:lnTo>
                    <a:lnTo>
                      <a:pt x="49" y="170"/>
                    </a:lnTo>
                    <a:lnTo>
                      <a:pt x="29" y="170"/>
                    </a:lnTo>
                    <a:lnTo>
                      <a:pt x="29" y="187"/>
                    </a:lnTo>
                    <a:close/>
                    <a:moveTo>
                      <a:pt x="0" y="187"/>
                    </a:moveTo>
                    <a:lnTo>
                      <a:pt x="21" y="187"/>
                    </a:lnTo>
                    <a:lnTo>
                      <a:pt x="21" y="170"/>
                    </a:lnTo>
                    <a:lnTo>
                      <a:pt x="0" y="170"/>
                    </a:lnTo>
                    <a:lnTo>
                      <a:pt x="0" y="187"/>
                    </a:lnTo>
                    <a:close/>
                    <a:moveTo>
                      <a:pt x="191" y="160"/>
                    </a:moveTo>
                    <a:lnTo>
                      <a:pt x="211" y="160"/>
                    </a:lnTo>
                    <a:lnTo>
                      <a:pt x="211" y="145"/>
                    </a:lnTo>
                    <a:lnTo>
                      <a:pt x="191" y="145"/>
                    </a:lnTo>
                    <a:lnTo>
                      <a:pt x="191" y="160"/>
                    </a:lnTo>
                    <a:close/>
                    <a:moveTo>
                      <a:pt x="162" y="160"/>
                    </a:moveTo>
                    <a:lnTo>
                      <a:pt x="182" y="160"/>
                    </a:lnTo>
                    <a:lnTo>
                      <a:pt x="182" y="145"/>
                    </a:lnTo>
                    <a:lnTo>
                      <a:pt x="162" y="145"/>
                    </a:lnTo>
                    <a:lnTo>
                      <a:pt x="162" y="160"/>
                    </a:lnTo>
                    <a:close/>
                    <a:moveTo>
                      <a:pt x="133" y="160"/>
                    </a:moveTo>
                    <a:lnTo>
                      <a:pt x="154" y="160"/>
                    </a:lnTo>
                    <a:lnTo>
                      <a:pt x="154" y="145"/>
                    </a:lnTo>
                    <a:lnTo>
                      <a:pt x="133" y="145"/>
                    </a:lnTo>
                    <a:lnTo>
                      <a:pt x="133" y="160"/>
                    </a:lnTo>
                    <a:close/>
                    <a:moveTo>
                      <a:pt x="85" y="159"/>
                    </a:moveTo>
                    <a:lnTo>
                      <a:pt x="105" y="159"/>
                    </a:lnTo>
                    <a:lnTo>
                      <a:pt x="105" y="144"/>
                    </a:lnTo>
                    <a:lnTo>
                      <a:pt x="85" y="144"/>
                    </a:lnTo>
                    <a:lnTo>
                      <a:pt x="85" y="159"/>
                    </a:lnTo>
                    <a:close/>
                    <a:moveTo>
                      <a:pt x="57" y="159"/>
                    </a:moveTo>
                    <a:lnTo>
                      <a:pt x="77" y="159"/>
                    </a:lnTo>
                    <a:lnTo>
                      <a:pt x="77" y="144"/>
                    </a:lnTo>
                    <a:lnTo>
                      <a:pt x="57" y="144"/>
                    </a:lnTo>
                    <a:lnTo>
                      <a:pt x="57" y="159"/>
                    </a:lnTo>
                    <a:close/>
                    <a:moveTo>
                      <a:pt x="29" y="159"/>
                    </a:moveTo>
                    <a:lnTo>
                      <a:pt x="49" y="159"/>
                    </a:lnTo>
                    <a:lnTo>
                      <a:pt x="49" y="144"/>
                    </a:lnTo>
                    <a:lnTo>
                      <a:pt x="29" y="144"/>
                    </a:lnTo>
                    <a:lnTo>
                      <a:pt x="29" y="159"/>
                    </a:lnTo>
                    <a:close/>
                    <a:moveTo>
                      <a:pt x="0" y="159"/>
                    </a:moveTo>
                    <a:lnTo>
                      <a:pt x="21" y="159"/>
                    </a:lnTo>
                    <a:lnTo>
                      <a:pt x="21" y="144"/>
                    </a:lnTo>
                    <a:lnTo>
                      <a:pt x="0" y="144"/>
                    </a:lnTo>
                    <a:lnTo>
                      <a:pt x="0" y="159"/>
                    </a:lnTo>
                    <a:close/>
                    <a:moveTo>
                      <a:pt x="191" y="136"/>
                    </a:moveTo>
                    <a:lnTo>
                      <a:pt x="211" y="136"/>
                    </a:lnTo>
                    <a:lnTo>
                      <a:pt x="211" y="121"/>
                    </a:lnTo>
                    <a:lnTo>
                      <a:pt x="191" y="121"/>
                    </a:lnTo>
                    <a:lnTo>
                      <a:pt x="191" y="136"/>
                    </a:lnTo>
                    <a:close/>
                    <a:moveTo>
                      <a:pt x="162" y="136"/>
                    </a:moveTo>
                    <a:lnTo>
                      <a:pt x="182" y="136"/>
                    </a:lnTo>
                    <a:lnTo>
                      <a:pt x="182" y="121"/>
                    </a:lnTo>
                    <a:lnTo>
                      <a:pt x="162" y="121"/>
                    </a:lnTo>
                    <a:lnTo>
                      <a:pt x="162" y="136"/>
                    </a:lnTo>
                    <a:close/>
                    <a:moveTo>
                      <a:pt x="133" y="136"/>
                    </a:moveTo>
                    <a:lnTo>
                      <a:pt x="154" y="136"/>
                    </a:lnTo>
                    <a:lnTo>
                      <a:pt x="154" y="121"/>
                    </a:lnTo>
                    <a:lnTo>
                      <a:pt x="133" y="121"/>
                    </a:lnTo>
                    <a:lnTo>
                      <a:pt x="133" y="136"/>
                    </a:lnTo>
                    <a:close/>
                    <a:moveTo>
                      <a:pt x="85" y="135"/>
                    </a:moveTo>
                    <a:lnTo>
                      <a:pt x="105" y="135"/>
                    </a:lnTo>
                    <a:lnTo>
                      <a:pt x="105" y="120"/>
                    </a:lnTo>
                    <a:lnTo>
                      <a:pt x="85" y="120"/>
                    </a:lnTo>
                    <a:lnTo>
                      <a:pt x="85" y="135"/>
                    </a:lnTo>
                    <a:close/>
                    <a:moveTo>
                      <a:pt x="57" y="135"/>
                    </a:moveTo>
                    <a:lnTo>
                      <a:pt x="77" y="135"/>
                    </a:lnTo>
                    <a:lnTo>
                      <a:pt x="77" y="120"/>
                    </a:lnTo>
                    <a:lnTo>
                      <a:pt x="57" y="120"/>
                    </a:lnTo>
                    <a:lnTo>
                      <a:pt x="57" y="135"/>
                    </a:lnTo>
                    <a:close/>
                    <a:moveTo>
                      <a:pt x="29" y="135"/>
                    </a:moveTo>
                    <a:lnTo>
                      <a:pt x="49" y="135"/>
                    </a:lnTo>
                    <a:lnTo>
                      <a:pt x="49" y="120"/>
                    </a:lnTo>
                    <a:lnTo>
                      <a:pt x="29" y="120"/>
                    </a:lnTo>
                    <a:lnTo>
                      <a:pt x="29" y="135"/>
                    </a:lnTo>
                    <a:close/>
                    <a:moveTo>
                      <a:pt x="0" y="135"/>
                    </a:moveTo>
                    <a:lnTo>
                      <a:pt x="21" y="135"/>
                    </a:lnTo>
                    <a:lnTo>
                      <a:pt x="21" y="120"/>
                    </a:lnTo>
                    <a:lnTo>
                      <a:pt x="0" y="120"/>
                    </a:lnTo>
                    <a:lnTo>
                      <a:pt x="0" y="135"/>
                    </a:lnTo>
                    <a:close/>
                    <a:moveTo>
                      <a:pt x="191" y="113"/>
                    </a:moveTo>
                    <a:lnTo>
                      <a:pt x="211" y="113"/>
                    </a:lnTo>
                    <a:lnTo>
                      <a:pt x="211" y="98"/>
                    </a:lnTo>
                    <a:lnTo>
                      <a:pt x="191" y="98"/>
                    </a:lnTo>
                    <a:lnTo>
                      <a:pt x="191" y="113"/>
                    </a:lnTo>
                    <a:close/>
                    <a:moveTo>
                      <a:pt x="162" y="113"/>
                    </a:moveTo>
                    <a:lnTo>
                      <a:pt x="182" y="113"/>
                    </a:lnTo>
                    <a:lnTo>
                      <a:pt x="182" y="98"/>
                    </a:lnTo>
                    <a:lnTo>
                      <a:pt x="162" y="98"/>
                    </a:lnTo>
                    <a:lnTo>
                      <a:pt x="162" y="113"/>
                    </a:lnTo>
                    <a:close/>
                    <a:moveTo>
                      <a:pt x="133" y="113"/>
                    </a:moveTo>
                    <a:lnTo>
                      <a:pt x="154" y="113"/>
                    </a:lnTo>
                    <a:lnTo>
                      <a:pt x="154" y="98"/>
                    </a:lnTo>
                    <a:lnTo>
                      <a:pt x="133" y="98"/>
                    </a:lnTo>
                    <a:lnTo>
                      <a:pt x="133" y="113"/>
                    </a:lnTo>
                    <a:close/>
                    <a:moveTo>
                      <a:pt x="85" y="112"/>
                    </a:moveTo>
                    <a:lnTo>
                      <a:pt x="105" y="112"/>
                    </a:lnTo>
                    <a:lnTo>
                      <a:pt x="105" y="97"/>
                    </a:lnTo>
                    <a:lnTo>
                      <a:pt x="85" y="97"/>
                    </a:lnTo>
                    <a:lnTo>
                      <a:pt x="85" y="112"/>
                    </a:lnTo>
                    <a:close/>
                    <a:moveTo>
                      <a:pt x="57" y="112"/>
                    </a:moveTo>
                    <a:lnTo>
                      <a:pt x="77" y="112"/>
                    </a:lnTo>
                    <a:lnTo>
                      <a:pt x="77" y="97"/>
                    </a:lnTo>
                    <a:lnTo>
                      <a:pt x="57" y="97"/>
                    </a:lnTo>
                    <a:lnTo>
                      <a:pt x="57" y="112"/>
                    </a:lnTo>
                    <a:close/>
                    <a:moveTo>
                      <a:pt x="29" y="112"/>
                    </a:moveTo>
                    <a:lnTo>
                      <a:pt x="49" y="112"/>
                    </a:lnTo>
                    <a:lnTo>
                      <a:pt x="49" y="97"/>
                    </a:lnTo>
                    <a:lnTo>
                      <a:pt x="29" y="97"/>
                    </a:lnTo>
                    <a:lnTo>
                      <a:pt x="29" y="112"/>
                    </a:lnTo>
                    <a:close/>
                    <a:moveTo>
                      <a:pt x="0" y="112"/>
                    </a:moveTo>
                    <a:lnTo>
                      <a:pt x="21" y="112"/>
                    </a:lnTo>
                    <a:lnTo>
                      <a:pt x="21" y="97"/>
                    </a:lnTo>
                    <a:lnTo>
                      <a:pt x="0" y="97"/>
                    </a:lnTo>
                    <a:lnTo>
                      <a:pt x="0" y="112"/>
                    </a:lnTo>
                    <a:close/>
                    <a:moveTo>
                      <a:pt x="191" y="89"/>
                    </a:moveTo>
                    <a:lnTo>
                      <a:pt x="211" y="89"/>
                    </a:lnTo>
                    <a:lnTo>
                      <a:pt x="211" y="74"/>
                    </a:lnTo>
                    <a:lnTo>
                      <a:pt x="191" y="74"/>
                    </a:lnTo>
                    <a:lnTo>
                      <a:pt x="191" y="89"/>
                    </a:lnTo>
                    <a:close/>
                    <a:moveTo>
                      <a:pt x="162" y="89"/>
                    </a:moveTo>
                    <a:lnTo>
                      <a:pt x="182" y="89"/>
                    </a:lnTo>
                    <a:lnTo>
                      <a:pt x="182" y="74"/>
                    </a:lnTo>
                    <a:lnTo>
                      <a:pt x="162" y="74"/>
                    </a:lnTo>
                    <a:lnTo>
                      <a:pt x="162" y="89"/>
                    </a:lnTo>
                    <a:close/>
                    <a:moveTo>
                      <a:pt x="133" y="89"/>
                    </a:moveTo>
                    <a:lnTo>
                      <a:pt x="154" y="89"/>
                    </a:lnTo>
                    <a:lnTo>
                      <a:pt x="154" y="74"/>
                    </a:lnTo>
                    <a:lnTo>
                      <a:pt x="133" y="74"/>
                    </a:lnTo>
                    <a:lnTo>
                      <a:pt x="133" y="89"/>
                    </a:lnTo>
                    <a:close/>
                    <a:moveTo>
                      <a:pt x="85" y="88"/>
                    </a:moveTo>
                    <a:lnTo>
                      <a:pt x="105" y="88"/>
                    </a:lnTo>
                    <a:lnTo>
                      <a:pt x="105" y="73"/>
                    </a:lnTo>
                    <a:lnTo>
                      <a:pt x="85" y="73"/>
                    </a:lnTo>
                    <a:lnTo>
                      <a:pt x="85" y="88"/>
                    </a:lnTo>
                    <a:close/>
                    <a:moveTo>
                      <a:pt x="57" y="88"/>
                    </a:moveTo>
                    <a:lnTo>
                      <a:pt x="77" y="88"/>
                    </a:lnTo>
                    <a:lnTo>
                      <a:pt x="77" y="73"/>
                    </a:lnTo>
                    <a:lnTo>
                      <a:pt x="57" y="73"/>
                    </a:lnTo>
                    <a:lnTo>
                      <a:pt x="57" y="88"/>
                    </a:lnTo>
                    <a:close/>
                    <a:moveTo>
                      <a:pt x="29" y="88"/>
                    </a:moveTo>
                    <a:lnTo>
                      <a:pt x="49" y="88"/>
                    </a:lnTo>
                    <a:lnTo>
                      <a:pt x="49" y="73"/>
                    </a:lnTo>
                    <a:lnTo>
                      <a:pt x="29" y="73"/>
                    </a:lnTo>
                    <a:lnTo>
                      <a:pt x="29" y="88"/>
                    </a:lnTo>
                    <a:close/>
                    <a:moveTo>
                      <a:pt x="0" y="88"/>
                    </a:moveTo>
                    <a:lnTo>
                      <a:pt x="21" y="88"/>
                    </a:lnTo>
                    <a:lnTo>
                      <a:pt x="21" y="73"/>
                    </a:lnTo>
                    <a:lnTo>
                      <a:pt x="0" y="73"/>
                    </a:lnTo>
                    <a:lnTo>
                      <a:pt x="0" y="88"/>
                    </a:lnTo>
                    <a:close/>
                    <a:moveTo>
                      <a:pt x="191" y="65"/>
                    </a:moveTo>
                    <a:lnTo>
                      <a:pt x="211" y="65"/>
                    </a:lnTo>
                    <a:lnTo>
                      <a:pt x="211" y="50"/>
                    </a:lnTo>
                    <a:lnTo>
                      <a:pt x="191" y="50"/>
                    </a:lnTo>
                    <a:lnTo>
                      <a:pt x="191" y="65"/>
                    </a:lnTo>
                    <a:close/>
                    <a:moveTo>
                      <a:pt x="162" y="65"/>
                    </a:moveTo>
                    <a:lnTo>
                      <a:pt x="182" y="65"/>
                    </a:lnTo>
                    <a:lnTo>
                      <a:pt x="182" y="50"/>
                    </a:lnTo>
                    <a:lnTo>
                      <a:pt x="162" y="50"/>
                    </a:lnTo>
                    <a:lnTo>
                      <a:pt x="162" y="65"/>
                    </a:lnTo>
                    <a:close/>
                    <a:moveTo>
                      <a:pt x="133" y="65"/>
                    </a:moveTo>
                    <a:lnTo>
                      <a:pt x="154" y="65"/>
                    </a:lnTo>
                    <a:lnTo>
                      <a:pt x="154" y="50"/>
                    </a:lnTo>
                    <a:lnTo>
                      <a:pt x="133" y="50"/>
                    </a:lnTo>
                    <a:lnTo>
                      <a:pt x="133" y="65"/>
                    </a:lnTo>
                    <a:close/>
                    <a:moveTo>
                      <a:pt x="57" y="64"/>
                    </a:moveTo>
                    <a:lnTo>
                      <a:pt x="77" y="64"/>
                    </a:lnTo>
                    <a:lnTo>
                      <a:pt x="77" y="49"/>
                    </a:lnTo>
                    <a:lnTo>
                      <a:pt x="57" y="49"/>
                    </a:lnTo>
                    <a:lnTo>
                      <a:pt x="57" y="64"/>
                    </a:lnTo>
                    <a:close/>
                    <a:moveTo>
                      <a:pt x="29" y="64"/>
                    </a:moveTo>
                    <a:lnTo>
                      <a:pt x="49" y="64"/>
                    </a:lnTo>
                    <a:lnTo>
                      <a:pt x="49" y="49"/>
                    </a:lnTo>
                    <a:lnTo>
                      <a:pt x="29" y="49"/>
                    </a:lnTo>
                    <a:lnTo>
                      <a:pt x="29" y="64"/>
                    </a:lnTo>
                    <a:close/>
                    <a:moveTo>
                      <a:pt x="0" y="64"/>
                    </a:moveTo>
                    <a:lnTo>
                      <a:pt x="21" y="64"/>
                    </a:lnTo>
                    <a:lnTo>
                      <a:pt x="21" y="49"/>
                    </a:lnTo>
                    <a:lnTo>
                      <a:pt x="0" y="49"/>
                    </a:lnTo>
                    <a:lnTo>
                      <a:pt x="0" y="64"/>
                    </a:lnTo>
                    <a:close/>
                    <a:moveTo>
                      <a:pt x="191" y="39"/>
                    </a:moveTo>
                    <a:lnTo>
                      <a:pt x="211" y="39"/>
                    </a:lnTo>
                    <a:lnTo>
                      <a:pt x="211" y="23"/>
                    </a:lnTo>
                    <a:lnTo>
                      <a:pt x="191" y="23"/>
                    </a:lnTo>
                    <a:lnTo>
                      <a:pt x="191" y="39"/>
                    </a:lnTo>
                    <a:close/>
                    <a:moveTo>
                      <a:pt x="162" y="39"/>
                    </a:moveTo>
                    <a:lnTo>
                      <a:pt x="182" y="39"/>
                    </a:lnTo>
                    <a:lnTo>
                      <a:pt x="182" y="23"/>
                    </a:lnTo>
                    <a:lnTo>
                      <a:pt x="162" y="23"/>
                    </a:lnTo>
                    <a:lnTo>
                      <a:pt x="162" y="39"/>
                    </a:lnTo>
                    <a:close/>
                    <a:moveTo>
                      <a:pt x="133" y="39"/>
                    </a:moveTo>
                    <a:lnTo>
                      <a:pt x="154" y="39"/>
                    </a:lnTo>
                    <a:lnTo>
                      <a:pt x="154" y="23"/>
                    </a:lnTo>
                    <a:lnTo>
                      <a:pt x="133" y="23"/>
                    </a:lnTo>
                    <a:lnTo>
                      <a:pt x="133" y="39"/>
                    </a:lnTo>
                    <a:close/>
                    <a:moveTo>
                      <a:pt x="57" y="38"/>
                    </a:moveTo>
                    <a:lnTo>
                      <a:pt x="77" y="38"/>
                    </a:lnTo>
                    <a:lnTo>
                      <a:pt x="77" y="22"/>
                    </a:lnTo>
                    <a:lnTo>
                      <a:pt x="57" y="22"/>
                    </a:lnTo>
                    <a:lnTo>
                      <a:pt x="57" y="38"/>
                    </a:lnTo>
                    <a:close/>
                    <a:moveTo>
                      <a:pt x="29" y="38"/>
                    </a:moveTo>
                    <a:lnTo>
                      <a:pt x="49" y="38"/>
                    </a:lnTo>
                    <a:lnTo>
                      <a:pt x="49" y="22"/>
                    </a:lnTo>
                    <a:lnTo>
                      <a:pt x="29" y="22"/>
                    </a:lnTo>
                    <a:lnTo>
                      <a:pt x="29" y="38"/>
                    </a:lnTo>
                    <a:close/>
                    <a:moveTo>
                      <a:pt x="0" y="38"/>
                    </a:moveTo>
                    <a:lnTo>
                      <a:pt x="21" y="38"/>
                    </a:lnTo>
                    <a:lnTo>
                      <a:pt x="21" y="22"/>
                    </a:lnTo>
                    <a:lnTo>
                      <a:pt x="0" y="22"/>
                    </a:lnTo>
                    <a:lnTo>
                      <a:pt x="0" y="38"/>
                    </a:lnTo>
                    <a:close/>
                    <a:moveTo>
                      <a:pt x="83" y="66"/>
                    </a:moveTo>
                    <a:lnTo>
                      <a:pt x="132" y="66"/>
                    </a:lnTo>
                    <a:lnTo>
                      <a:pt x="132" y="21"/>
                    </a:lnTo>
                    <a:lnTo>
                      <a:pt x="83" y="21"/>
                    </a:lnTo>
                    <a:lnTo>
                      <a:pt x="83" y="66"/>
                    </a:lnTo>
                    <a:close/>
                    <a:moveTo>
                      <a:pt x="191" y="16"/>
                    </a:moveTo>
                    <a:lnTo>
                      <a:pt x="211" y="16"/>
                    </a:lnTo>
                    <a:lnTo>
                      <a:pt x="211" y="0"/>
                    </a:lnTo>
                    <a:lnTo>
                      <a:pt x="191" y="0"/>
                    </a:lnTo>
                    <a:lnTo>
                      <a:pt x="191" y="16"/>
                    </a:lnTo>
                    <a:close/>
                    <a:moveTo>
                      <a:pt x="162" y="16"/>
                    </a:moveTo>
                    <a:lnTo>
                      <a:pt x="182" y="16"/>
                    </a:lnTo>
                    <a:lnTo>
                      <a:pt x="182" y="0"/>
                    </a:lnTo>
                    <a:lnTo>
                      <a:pt x="162" y="0"/>
                    </a:lnTo>
                    <a:lnTo>
                      <a:pt x="162" y="16"/>
                    </a:lnTo>
                    <a:close/>
                    <a:moveTo>
                      <a:pt x="133" y="16"/>
                    </a:moveTo>
                    <a:lnTo>
                      <a:pt x="154" y="16"/>
                    </a:lnTo>
                    <a:lnTo>
                      <a:pt x="154" y="0"/>
                    </a:lnTo>
                    <a:lnTo>
                      <a:pt x="133" y="0"/>
                    </a:lnTo>
                    <a:lnTo>
                      <a:pt x="133" y="16"/>
                    </a:lnTo>
                    <a:close/>
                    <a:moveTo>
                      <a:pt x="85" y="15"/>
                    </a:moveTo>
                    <a:lnTo>
                      <a:pt x="105" y="15"/>
                    </a:lnTo>
                    <a:lnTo>
                      <a:pt x="105" y="0"/>
                    </a:lnTo>
                    <a:lnTo>
                      <a:pt x="85" y="0"/>
                    </a:lnTo>
                    <a:lnTo>
                      <a:pt x="85" y="15"/>
                    </a:lnTo>
                    <a:close/>
                    <a:moveTo>
                      <a:pt x="57" y="15"/>
                    </a:moveTo>
                    <a:lnTo>
                      <a:pt x="77" y="15"/>
                    </a:lnTo>
                    <a:lnTo>
                      <a:pt x="77" y="0"/>
                    </a:lnTo>
                    <a:lnTo>
                      <a:pt x="57" y="0"/>
                    </a:lnTo>
                    <a:lnTo>
                      <a:pt x="57" y="15"/>
                    </a:lnTo>
                    <a:close/>
                    <a:moveTo>
                      <a:pt x="29" y="15"/>
                    </a:moveTo>
                    <a:lnTo>
                      <a:pt x="49" y="15"/>
                    </a:lnTo>
                    <a:lnTo>
                      <a:pt x="49" y="0"/>
                    </a:lnTo>
                    <a:lnTo>
                      <a:pt x="29" y="0"/>
                    </a:lnTo>
                    <a:lnTo>
                      <a:pt x="29" y="15"/>
                    </a:lnTo>
                    <a:close/>
                    <a:moveTo>
                      <a:pt x="0" y="15"/>
                    </a:moveTo>
                    <a:lnTo>
                      <a:pt x="21" y="15"/>
                    </a:lnTo>
                    <a:lnTo>
                      <a:pt x="21" y="0"/>
                    </a:lnTo>
                    <a:lnTo>
                      <a:pt x="0" y="0"/>
                    </a:lnTo>
                    <a:lnTo>
                      <a:pt x="0" y="15"/>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84" name="Rectangle 57"/>
              <p:cNvSpPr>
                <a:spLocks noChangeArrowheads="1"/>
              </p:cNvSpPr>
              <p:nvPr/>
            </p:nvSpPr>
            <p:spPr bwMode="auto">
              <a:xfrm>
                <a:off x="174625" y="2635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5" name="Rectangle 58"/>
              <p:cNvSpPr>
                <a:spLocks noChangeArrowheads="1"/>
              </p:cNvSpPr>
              <p:nvPr/>
            </p:nvSpPr>
            <p:spPr bwMode="auto">
              <a:xfrm>
                <a:off x="156210" y="2635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6" name="Rectangle 59"/>
              <p:cNvSpPr>
                <a:spLocks noChangeArrowheads="1"/>
              </p:cNvSpPr>
              <p:nvPr/>
            </p:nvSpPr>
            <p:spPr bwMode="auto">
              <a:xfrm>
                <a:off x="137795" y="26352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7" name="Rectangle 60"/>
              <p:cNvSpPr>
                <a:spLocks noChangeArrowheads="1"/>
              </p:cNvSpPr>
              <p:nvPr/>
            </p:nvSpPr>
            <p:spPr bwMode="auto">
              <a:xfrm>
                <a:off x="10731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8" name="Rectangle 61"/>
              <p:cNvSpPr>
                <a:spLocks noChangeArrowheads="1"/>
              </p:cNvSpPr>
              <p:nvPr/>
            </p:nvSpPr>
            <p:spPr bwMode="auto">
              <a:xfrm>
                <a:off x="8953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89" name="Rectangle 62"/>
              <p:cNvSpPr>
                <a:spLocks noChangeArrowheads="1"/>
              </p:cNvSpPr>
              <p:nvPr/>
            </p:nvSpPr>
            <p:spPr bwMode="auto">
              <a:xfrm>
                <a:off x="7175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0" name="Rectangle 63"/>
              <p:cNvSpPr>
                <a:spLocks noChangeArrowheads="1"/>
              </p:cNvSpPr>
              <p:nvPr/>
            </p:nvSpPr>
            <p:spPr bwMode="auto">
              <a:xfrm>
                <a:off x="53340" y="26289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1" name="Rectangle 64"/>
              <p:cNvSpPr>
                <a:spLocks noChangeArrowheads="1"/>
              </p:cNvSpPr>
              <p:nvPr/>
            </p:nvSpPr>
            <p:spPr bwMode="auto">
              <a:xfrm>
                <a:off x="174625" y="24955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2" name="Rectangle 65"/>
              <p:cNvSpPr>
                <a:spLocks noChangeArrowheads="1"/>
              </p:cNvSpPr>
              <p:nvPr/>
            </p:nvSpPr>
            <p:spPr bwMode="auto">
              <a:xfrm>
                <a:off x="156210" y="24955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3" name="Rectangle 66"/>
              <p:cNvSpPr>
                <a:spLocks noChangeArrowheads="1"/>
              </p:cNvSpPr>
              <p:nvPr/>
            </p:nvSpPr>
            <p:spPr bwMode="auto">
              <a:xfrm>
                <a:off x="137795" y="24955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4" name="Rectangle 67"/>
              <p:cNvSpPr>
                <a:spLocks noChangeArrowheads="1"/>
              </p:cNvSpPr>
              <p:nvPr/>
            </p:nvSpPr>
            <p:spPr bwMode="auto">
              <a:xfrm>
                <a:off x="10731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5" name="Rectangle 68"/>
              <p:cNvSpPr>
                <a:spLocks noChangeArrowheads="1"/>
              </p:cNvSpPr>
              <p:nvPr/>
            </p:nvSpPr>
            <p:spPr bwMode="auto">
              <a:xfrm>
                <a:off x="8953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6" name="Rectangle 69"/>
              <p:cNvSpPr>
                <a:spLocks noChangeArrowheads="1"/>
              </p:cNvSpPr>
              <p:nvPr/>
            </p:nvSpPr>
            <p:spPr bwMode="auto">
              <a:xfrm>
                <a:off x="7175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7" name="Rectangle 70"/>
              <p:cNvSpPr>
                <a:spLocks noChangeArrowheads="1"/>
              </p:cNvSpPr>
              <p:nvPr/>
            </p:nvSpPr>
            <p:spPr bwMode="auto">
              <a:xfrm>
                <a:off x="53340" y="24892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8" name="Rectangle 71"/>
              <p:cNvSpPr>
                <a:spLocks noChangeArrowheads="1"/>
              </p:cNvSpPr>
              <p:nvPr/>
            </p:nvSpPr>
            <p:spPr bwMode="auto">
              <a:xfrm>
                <a:off x="174625" y="23431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99" name="Rectangle 72"/>
              <p:cNvSpPr>
                <a:spLocks noChangeArrowheads="1"/>
              </p:cNvSpPr>
              <p:nvPr/>
            </p:nvSpPr>
            <p:spPr bwMode="auto">
              <a:xfrm>
                <a:off x="156210" y="23431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0" name="Rectangle 73"/>
              <p:cNvSpPr>
                <a:spLocks noChangeArrowheads="1"/>
              </p:cNvSpPr>
              <p:nvPr/>
            </p:nvSpPr>
            <p:spPr bwMode="auto">
              <a:xfrm>
                <a:off x="137795" y="23431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1" name="Rectangle 74"/>
              <p:cNvSpPr>
                <a:spLocks noChangeArrowheads="1"/>
              </p:cNvSpPr>
              <p:nvPr/>
            </p:nvSpPr>
            <p:spPr bwMode="auto">
              <a:xfrm>
                <a:off x="10731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2" name="Rectangle 75"/>
              <p:cNvSpPr>
                <a:spLocks noChangeArrowheads="1"/>
              </p:cNvSpPr>
              <p:nvPr/>
            </p:nvSpPr>
            <p:spPr bwMode="auto">
              <a:xfrm>
                <a:off x="8953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3" name="Rectangle 76"/>
              <p:cNvSpPr>
                <a:spLocks noChangeArrowheads="1"/>
              </p:cNvSpPr>
              <p:nvPr/>
            </p:nvSpPr>
            <p:spPr bwMode="auto">
              <a:xfrm>
                <a:off x="7175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4" name="Rectangle 77"/>
              <p:cNvSpPr>
                <a:spLocks noChangeArrowheads="1"/>
              </p:cNvSpPr>
              <p:nvPr/>
            </p:nvSpPr>
            <p:spPr bwMode="auto">
              <a:xfrm>
                <a:off x="53340" y="233045"/>
                <a:ext cx="13335"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5" name="Rectangle 78"/>
              <p:cNvSpPr>
                <a:spLocks noChangeArrowheads="1"/>
              </p:cNvSpPr>
              <p:nvPr/>
            </p:nvSpPr>
            <p:spPr bwMode="auto">
              <a:xfrm>
                <a:off x="174625" y="21717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6" name="Rectangle 79"/>
              <p:cNvSpPr>
                <a:spLocks noChangeArrowheads="1"/>
              </p:cNvSpPr>
              <p:nvPr/>
            </p:nvSpPr>
            <p:spPr bwMode="auto">
              <a:xfrm>
                <a:off x="156210" y="21717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7" name="Rectangle 80"/>
              <p:cNvSpPr>
                <a:spLocks noChangeArrowheads="1"/>
              </p:cNvSpPr>
              <p:nvPr/>
            </p:nvSpPr>
            <p:spPr bwMode="auto">
              <a:xfrm>
                <a:off x="137795" y="21717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8" name="Rectangle 81"/>
              <p:cNvSpPr>
                <a:spLocks noChangeArrowheads="1"/>
              </p:cNvSpPr>
              <p:nvPr/>
            </p:nvSpPr>
            <p:spPr bwMode="auto">
              <a:xfrm>
                <a:off x="10731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09" name="Rectangle 82"/>
              <p:cNvSpPr>
                <a:spLocks noChangeArrowheads="1"/>
              </p:cNvSpPr>
              <p:nvPr/>
            </p:nvSpPr>
            <p:spPr bwMode="auto">
              <a:xfrm>
                <a:off x="8953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0" name="Rectangle 83"/>
              <p:cNvSpPr>
                <a:spLocks noChangeArrowheads="1"/>
              </p:cNvSpPr>
              <p:nvPr/>
            </p:nvSpPr>
            <p:spPr bwMode="auto">
              <a:xfrm>
                <a:off x="7175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1" name="Rectangle 84"/>
              <p:cNvSpPr>
                <a:spLocks noChangeArrowheads="1"/>
              </p:cNvSpPr>
              <p:nvPr/>
            </p:nvSpPr>
            <p:spPr bwMode="auto">
              <a:xfrm>
                <a:off x="53340" y="21653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2" name="Rectangle 85"/>
              <p:cNvSpPr>
                <a:spLocks noChangeArrowheads="1"/>
              </p:cNvSpPr>
              <p:nvPr/>
            </p:nvSpPr>
            <p:spPr bwMode="auto">
              <a:xfrm>
                <a:off x="174625" y="20193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3" name="Rectangle 86"/>
              <p:cNvSpPr>
                <a:spLocks noChangeArrowheads="1"/>
              </p:cNvSpPr>
              <p:nvPr/>
            </p:nvSpPr>
            <p:spPr bwMode="auto">
              <a:xfrm>
                <a:off x="156210" y="20193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4" name="Rectangle 87"/>
              <p:cNvSpPr>
                <a:spLocks noChangeArrowheads="1"/>
              </p:cNvSpPr>
              <p:nvPr/>
            </p:nvSpPr>
            <p:spPr bwMode="auto">
              <a:xfrm>
                <a:off x="137795" y="20193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5" name="Rectangle 88"/>
              <p:cNvSpPr>
                <a:spLocks noChangeArrowheads="1"/>
              </p:cNvSpPr>
              <p:nvPr/>
            </p:nvSpPr>
            <p:spPr bwMode="auto">
              <a:xfrm>
                <a:off x="10731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6" name="Rectangle 89"/>
              <p:cNvSpPr>
                <a:spLocks noChangeArrowheads="1"/>
              </p:cNvSpPr>
              <p:nvPr/>
            </p:nvSpPr>
            <p:spPr bwMode="auto">
              <a:xfrm>
                <a:off x="8953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7" name="Rectangle 90"/>
              <p:cNvSpPr>
                <a:spLocks noChangeArrowheads="1"/>
              </p:cNvSpPr>
              <p:nvPr/>
            </p:nvSpPr>
            <p:spPr bwMode="auto">
              <a:xfrm>
                <a:off x="7175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8" name="Rectangle 91"/>
              <p:cNvSpPr>
                <a:spLocks noChangeArrowheads="1"/>
              </p:cNvSpPr>
              <p:nvPr/>
            </p:nvSpPr>
            <p:spPr bwMode="auto">
              <a:xfrm>
                <a:off x="53340" y="20129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19" name="Rectangle 92"/>
              <p:cNvSpPr>
                <a:spLocks noChangeArrowheads="1"/>
              </p:cNvSpPr>
              <p:nvPr/>
            </p:nvSpPr>
            <p:spPr bwMode="auto">
              <a:xfrm>
                <a:off x="174625" y="1873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0" name="Rectangle 93"/>
              <p:cNvSpPr>
                <a:spLocks noChangeArrowheads="1"/>
              </p:cNvSpPr>
              <p:nvPr/>
            </p:nvSpPr>
            <p:spPr bwMode="auto">
              <a:xfrm>
                <a:off x="156210" y="1873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1" name="Rectangle 94"/>
              <p:cNvSpPr>
                <a:spLocks noChangeArrowheads="1"/>
              </p:cNvSpPr>
              <p:nvPr/>
            </p:nvSpPr>
            <p:spPr bwMode="auto">
              <a:xfrm>
                <a:off x="137795" y="18732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2" name="Rectangle 95"/>
              <p:cNvSpPr>
                <a:spLocks noChangeArrowheads="1"/>
              </p:cNvSpPr>
              <p:nvPr/>
            </p:nvSpPr>
            <p:spPr bwMode="auto">
              <a:xfrm>
                <a:off x="10731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3" name="Rectangle 96"/>
              <p:cNvSpPr>
                <a:spLocks noChangeArrowheads="1"/>
              </p:cNvSpPr>
              <p:nvPr/>
            </p:nvSpPr>
            <p:spPr bwMode="auto">
              <a:xfrm>
                <a:off x="8953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4" name="Rectangle 97"/>
              <p:cNvSpPr>
                <a:spLocks noChangeArrowheads="1"/>
              </p:cNvSpPr>
              <p:nvPr/>
            </p:nvSpPr>
            <p:spPr bwMode="auto">
              <a:xfrm>
                <a:off x="7175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5" name="Rectangle 98"/>
              <p:cNvSpPr>
                <a:spLocks noChangeArrowheads="1"/>
              </p:cNvSpPr>
              <p:nvPr/>
            </p:nvSpPr>
            <p:spPr bwMode="auto">
              <a:xfrm>
                <a:off x="53340" y="18669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6" name="Rectangle 99"/>
              <p:cNvSpPr>
                <a:spLocks noChangeArrowheads="1"/>
              </p:cNvSpPr>
              <p:nvPr/>
            </p:nvSpPr>
            <p:spPr bwMode="auto">
              <a:xfrm>
                <a:off x="174625" y="17208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7" name="Rectangle 100"/>
              <p:cNvSpPr>
                <a:spLocks noChangeArrowheads="1"/>
              </p:cNvSpPr>
              <p:nvPr/>
            </p:nvSpPr>
            <p:spPr bwMode="auto">
              <a:xfrm>
                <a:off x="156210" y="17208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8" name="Rectangle 101"/>
              <p:cNvSpPr>
                <a:spLocks noChangeArrowheads="1"/>
              </p:cNvSpPr>
              <p:nvPr/>
            </p:nvSpPr>
            <p:spPr bwMode="auto">
              <a:xfrm>
                <a:off x="137795" y="17208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29" name="Rectangle 102"/>
              <p:cNvSpPr>
                <a:spLocks noChangeArrowheads="1"/>
              </p:cNvSpPr>
              <p:nvPr/>
            </p:nvSpPr>
            <p:spPr bwMode="auto">
              <a:xfrm>
                <a:off x="10731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0" name="Rectangle 103"/>
              <p:cNvSpPr>
                <a:spLocks noChangeArrowheads="1"/>
              </p:cNvSpPr>
              <p:nvPr/>
            </p:nvSpPr>
            <p:spPr bwMode="auto">
              <a:xfrm>
                <a:off x="8953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1" name="Rectangle 104"/>
              <p:cNvSpPr>
                <a:spLocks noChangeArrowheads="1"/>
              </p:cNvSpPr>
              <p:nvPr/>
            </p:nvSpPr>
            <p:spPr bwMode="auto">
              <a:xfrm>
                <a:off x="7175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2" name="Rectangle 105"/>
              <p:cNvSpPr>
                <a:spLocks noChangeArrowheads="1"/>
              </p:cNvSpPr>
              <p:nvPr/>
            </p:nvSpPr>
            <p:spPr bwMode="auto">
              <a:xfrm>
                <a:off x="53340" y="17145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3" name="Rectangle 106"/>
              <p:cNvSpPr>
                <a:spLocks noChangeArrowheads="1"/>
              </p:cNvSpPr>
              <p:nvPr/>
            </p:nvSpPr>
            <p:spPr bwMode="auto">
              <a:xfrm>
                <a:off x="174625" y="15684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4" name="Rectangle 107"/>
              <p:cNvSpPr>
                <a:spLocks noChangeArrowheads="1"/>
              </p:cNvSpPr>
              <p:nvPr/>
            </p:nvSpPr>
            <p:spPr bwMode="auto">
              <a:xfrm>
                <a:off x="156210" y="15684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5" name="Rectangle 108"/>
              <p:cNvSpPr>
                <a:spLocks noChangeArrowheads="1"/>
              </p:cNvSpPr>
              <p:nvPr/>
            </p:nvSpPr>
            <p:spPr bwMode="auto">
              <a:xfrm>
                <a:off x="137795" y="15684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6" name="Rectangle 109"/>
              <p:cNvSpPr>
                <a:spLocks noChangeArrowheads="1"/>
              </p:cNvSpPr>
              <p:nvPr/>
            </p:nvSpPr>
            <p:spPr bwMode="auto">
              <a:xfrm>
                <a:off x="89535" y="15621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7" name="Rectangle 110"/>
              <p:cNvSpPr>
                <a:spLocks noChangeArrowheads="1"/>
              </p:cNvSpPr>
              <p:nvPr/>
            </p:nvSpPr>
            <p:spPr bwMode="auto">
              <a:xfrm>
                <a:off x="71755" y="15621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8" name="Rectangle 111"/>
              <p:cNvSpPr>
                <a:spLocks noChangeArrowheads="1"/>
              </p:cNvSpPr>
              <p:nvPr/>
            </p:nvSpPr>
            <p:spPr bwMode="auto">
              <a:xfrm>
                <a:off x="53340" y="15621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39" name="Rectangle 112"/>
              <p:cNvSpPr>
                <a:spLocks noChangeArrowheads="1"/>
              </p:cNvSpPr>
              <p:nvPr/>
            </p:nvSpPr>
            <p:spPr bwMode="auto">
              <a:xfrm>
                <a:off x="174625" y="139700"/>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0" name="Rectangle 113"/>
              <p:cNvSpPr>
                <a:spLocks noChangeArrowheads="1"/>
              </p:cNvSpPr>
              <p:nvPr/>
            </p:nvSpPr>
            <p:spPr bwMode="auto">
              <a:xfrm>
                <a:off x="156210" y="139700"/>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1" name="Rectangle 114"/>
              <p:cNvSpPr>
                <a:spLocks noChangeArrowheads="1"/>
              </p:cNvSpPr>
              <p:nvPr/>
            </p:nvSpPr>
            <p:spPr bwMode="auto">
              <a:xfrm>
                <a:off x="137795" y="139700"/>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2" name="Rectangle 115"/>
              <p:cNvSpPr>
                <a:spLocks noChangeArrowheads="1"/>
              </p:cNvSpPr>
              <p:nvPr/>
            </p:nvSpPr>
            <p:spPr bwMode="auto">
              <a:xfrm>
                <a:off x="89535" y="13906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3" name="Rectangle 116"/>
              <p:cNvSpPr>
                <a:spLocks noChangeArrowheads="1"/>
              </p:cNvSpPr>
              <p:nvPr/>
            </p:nvSpPr>
            <p:spPr bwMode="auto">
              <a:xfrm>
                <a:off x="71755" y="13906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4" name="Rectangle 117"/>
              <p:cNvSpPr>
                <a:spLocks noChangeArrowheads="1"/>
              </p:cNvSpPr>
              <p:nvPr/>
            </p:nvSpPr>
            <p:spPr bwMode="auto">
              <a:xfrm>
                <a:off x="53340" y="139065"/>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5" name="Rectangle 118"/>
              <p:cNvSpPr>
                <a:spLocks noChangeArrowheads="1"/>
              </p:cNvSpPr>
              <p:nvPr/>
            </p:nvSpPr>
            <p:spPr bwMode="auto">
              <a:xfrm>
                <a:off x="106045" y="138430"/>
                <a:ext cx="31115" cy="2857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6" name="Rectangle 119"/>
              <p:cNvSpPr>
                <a:spLocks noChangeArrowheads="1"/>
              </p:cNvSpPr>
              <p:nvPr/>
            </p:nvSpPr>
            <p:spPr bwMode="auto">
              <a:xfrm>
                <a:off x="174625" y="12509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7" name="Rectangle 120"/>
              <p:cNvSpPr>
                <a:spLocks noChangeArrowheads="1"/>
              </p:cNvSpPr>
              <p:nvPr/>
            </p:nvSpPr>
            <p:spPr bwMode="auto">
              <a:xfrm>
                <a:off x="156210" y="12509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8" name="Rectangle 121"/>
              <p:cNvSpPr>
                <a:spLocks noChangeArrowheads="1"/>
              </p:cNvSpPr>
              <p:nvPr/>
            </p:nvSpPr>
            <p:spPr bwMode="auto">
              <a:xfrm>
                <a:off x="137795" y="125095"/>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49" name="Rectangle 122"/>
              <p:cNvSpPr>
                <a:spLocks noChangeArrowheads="1"/>
              </p:cNvSpPr>
              <p:nvPr/>
            </p:nvSpPr>
            <p:spPr bwMode="auto">
              <a:xfrm>
                <a:off x="10731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50" name="Rectangle 123"/>
              <p:cNvSpPr>
                <a:spLocks noChangeArrowheads="1"/>
              </p:cNvSpPr>
              <p:nvPr/>
            </p:nvSpPr>
            <p:spPr bwMode="auto">
              <a:xfrm>
                <a:off x="8953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51" name="Rectangle 124"/>
              <p:cNvSpPr>
                <a:spLocks noChangeArrowheads="1"/>
              </p:cNvSpPr>
              <p:nvPr/>
            </p:nvSpPr>
            <p:spPr bwMode="auto">
              <a:xfrm>
                <a:off x="7175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52" name="Rectangle 125"/>
              <p:cNvSpPr>
                <a:spLocks noChangeArrowheads="1"/>
              </p:cNvSpPr>
              <p:nvPr/>
            </p:nvSpPr>
            <p:spPr bwMode="auto">
              <a:xfrm>
                <a:off x="53340" y="12509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53" name="Rectangle 126"/>
              <p:cNvSpPr>
                <a:spLocks noChangeArrowheads="1"/>
              </p:cNvSpPr>
              <p:nvPr/>
            </p:nvSpPr>
            <p:spPr bwMode="auto">
              <a:xfrm>
                <a:off x="16510" y="297815"/>
                <a:ext cx="170815" cy="8890"/>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254" name="Rectangle 127"/>
              <p:cNvSpPr>
                <a:spLocks noChangeArrowheads="1"/>
              </p:cNvSpPr>
              <p:nvPr/>
            </p:nvSpPr>
            <p:spPr bwMode="auto">
              <a:xfrm>
                <a:off x="16510" y="297815"/>
                <a:ext cx="170815" cy="889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255" name="Rectangle 128"/>
              <p:cNvSpPr>
                <a:spLocks noChangeArrowheads="1"/>
              </p:cNvSpPr>
              <p:nvPr/>
            </p:nvSpPr>
            <p:spPr bwMode="auto">
              <a:xfrm>
                <a:off x="79375" y="13970"/>
                <a:ext cx="113665" cy="94615"/>
              </a:xfrm>
              <a:prstGeom prst="rect">
                <a:avLst/>
              </a:pr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256" name="Rectangle 129"/>
              <p:cNvSpPr>
                <a:spLocks noChangeArrowheads="1"/>
              </p:cNvSpPr>
              <p:nvPr/>
            </p:nvSpPr>
            <p:spPr bwMode="auto">
              <a:xfrm>
                <a:off x="79375" y="13970"/>
                <a:ext cx="113665" cy="9461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257" name="Line 130"/>
              <p:cNvCxnSpPr>
                <a:cxnSpLocks noChangeShapeType="1"/>
              </p:cNvCxnSpPr>
              <p:nvPr/>
            </p:nvCxnSpPr>
            <p:spPr bwMode="auto">
              <a:xfrm>
                <a:off x="79375" y="74295"/>
                <a:ext cx="113665" cy="0"/>
              </a:xfrm>
              <a:prstGeom prst="line">
                <a:avLst/>
              </a:prstGeom>
              <a:noFill/>
              <a:ln w="1905">
                <a:solidFill>
                  <a:srgbClr val="000000"/>
                </a:solidFill>
                <a:prstDash val="solid"/>
                <a:round/>
              </a:ln>
            </p:spPr>
          </p:cxnSp>
          <p:cxnSp>
            <p:nvCxnSpPr>
              <p:cNvPr id="258" name="Line 131"/>
              <p:cNvCxnSpPr>
                <a:cxnSpLocks noChangeShapeType="1"/>
              </p:cNvCxnSpPr>
              <p:nvPr/>
            </p:nvCxnSpPr>
            <p:spPr bwMode="auto">
              <a:xfrm>
                <a:off x="79375" y="48260"/>
                <a:ext cx="113665" cy="0"/>
              </a:xfrm>
              <a:prstGeom prst="line">
                <a:avLst/>
              </a:prstGeom>
              <a:noFill/>
              <a:ln w="1905">
                <a:solidFill>
                  <a:srgbClr val="000000"/>
                </a:solidFill>
                <a:prstDash val="solid"/>
                <a:round/>
              </a:ln>
            </p:spPr>
          </p:cxnSp>
          <p:sp>
            <p:nvSpPr>
              <p:cNvPr id="259" name="Freeform 132"/>
              <p:cNvSpPr>
                <a:spLocks noEditPoints="1"/>
              </p:cNvSpPr>
              <p:nvPr/>
            </p:nvSpPr>
            <p:spPr bwMode="auto">
              <a:xfrm>
                <a:off x="45085" y="22860"/>
                <a:ext cx="22860" cy="68580"/>
              </a:xfrm>
              <a:custGeom>
                <a:avLst/>
                <a:gdLst>
                  <a:gd name="T0" fmla="*/ 22 w 36"/>
                  <a:gd name="T1" fmla="*/ 38 h 108"/>
                  <a:gd name="T2" fmla="*/ 13 w 36"/>
                  <a:gd name="T3" fmla="*/ 38 h 108"/>
                  <a:gd name="T4" fmla="*/ 13 w 36"/>
                  <a:gd name="T5" fmla="*/ 65 h 108"/>
                  <a:gd name="T6" fmla="*/ 22 w 36"/>
                  <a:gd name="T7" fmla="*/ 65 h 108"/>
                  <a:gd name="T8" fmla="*/ 22 w 36"/>
                  <a:gd name="T9" fmla="*/ 38 h 108"/>
                  <a:gd name="T10" fmla="*/ 0 w 36"/>
                  <a:gd name="T11" fmla="*/ 0 h 108"/>
                  <a:gd name="T12" fmla="*/ 0 w 36"/>
                  <a:gd name="T13" fmla="*/ 108 h 108"/>
                  <a:gd name="T14" fmla="*/ 36 w 36"/>
                  <a:gd name="T15" fmla="*/ 108 h 108"/>
                  <a:gd name="T16" fmla="*/ 36 w 36"/>
                  <a:gd name="T17" fmla="*/ 0 h 108"/>
                  <a:gd name="T18" fmla="*/ 0 w 36"/>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08">
                    <a:moveTo>
                      <a:pt x="22" y="38"/>
                    </a:moveTo>
                    <a:lnTo>
                      <a:pt x="13" y="38"/>
                    </a:lnTo>
                    <a:lnTo>
                      <a:pt x="13" y="65"/>
                    </a:lnTo>
                    <a:lnTo>
                      <a:pt x="22" y="65"/>
                    </a:lnTo>
                    <a:lnTo>
                      <a:pt x="22" y="38"/>
                    </a:lnTo>
                    <a:close/>
                    <a:moveTo>
                      <a:pt x="0" y="0"/>
                    </a:moveTo>
                    <a:lnTo>
                      <a:pt x="0" y="108"/>
                    </a:lnTo>
                    <a:lnTo>
                      <a:pt x="36" y="108"/>
                    </a:lnTo>
                    <a:lnTo>
                      <a:pt x="36" y="0"/>
                    </a:lnTo>
                    <a:lnTo>
                      <a:pt x="0" y="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260" name="Rectangle 133"/>
              <p:cNvSpPr>
                <a:spLocks noChangeArrowheads="1"/>
              </p:cNvSpPr>
              <p:nvPr/>
            </p:nvSpPr>
            <p:spPr bwMode="auto">
              <a:xfrm>
                <a:off x="53340" y="46990"/>
                <a:ext cx="5715" cy="1714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261" name="Line 134"/>
              <p:cNvCxnSpPr>
                <a:cxnSpLocks noChangeShapeType="1"/>
              </p:cNvCxnSpPr>
              <p:nvPr/>
            </p:nvCxnSpPr>
            <p:spPr bwMode="auto">
              <a:xfrm>
                <a:off x="56515" y="22860"/>
                <a:ext cx="0" cy="68580"/>
              </a:xfrm>
              <a:prstGeom prst="line">
                <a:avLst/>
              </a:prstGeom>
              <a:noFill/>
              <a:ln w="1905">
                <a:solidFill>
                  <a:srgbClr val="000000"/>
                </a:solidFill>
                <a:prstDash val="solid"/>
                <a:round/>
              </a:ln>
            </p:spPr>
          </p:cxnSp>
          <p:sp>
            <p:nvSpPr>
              <p:cNvPr id="262" name="Rectangle 135"/>
              <p:cNvSpPr>
                <a:spLocks noChangeArrowheads="1"/>
              </p:cNvSpPr>
              <p:nvPr/>
            </p:nvSpPr>
            <p:spPr bwMode="auto">
              <a:xfrm>
                <a:off x="45085" y="22860"/>
                <a:ext cx="22860" cy="6858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grpSp>
        <p:grpSp>
          <p:nvGrpSpPr>
            <p:cNvPr id="13" name="组合 12"/>
            <p:cNvGrpSpPr/>
            <p:nvPr/>
          </p:nvGrpSpPr>
          <p:grpSpPr>
            <a:xfrm>
              <a:off x="136823" y="1115417"/>
              <a:ext cx="255905" cy="255270"/>
              <a:chOff x="0" y="0"/>
              <a:chExt cx="255905" cy="255905"/>
            </a:xfrm>
          </p:grpSpPr>
          <p:sp>
            <p:nvSpPr>
              <p:cNvPr id="160"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161"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162"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a:p>
            </p:txBody>
          </p:sp>
          <p:cxnSp>
            <p:nvCxnSpPr>
              <p:cNvPr id="163"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164"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165"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166"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67"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68"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69"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170"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171"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172"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grpSp>
          <p:nvGrpSpPr>
            <p:cNvPr id="14" name="组合 13"/>
            <p:cNvGrpSpPr/>
            <p:nvPr/>
          </p:nvGrpSpPr>
          <p:grpSpPr>
            <a:xfrm>
              <a:off x="502798" y="1052992"/>
              <a:ext cx="255905" cy="318190"/>
              <a:chOff x="0" y="0"/>
              <a:chExt cx="255905" cy="255905"/>
            </a:xfrm>
          </p:grpSpPr>
          <p:sp>
            <p:nvSpPr>
              <p:cNvPr id="147"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148"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149"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a:p>
            </p:txBody>
          </p:sp>
          <p:cxnSp>
            <p:nvCxnSpPr>
              <p:cNvPr id="150"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151"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152"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153"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154"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55"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56"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157"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158"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159"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grpSp>
          <p:nvGrpSpPr>
            <p:cNvPr id="15" name="组合 14"/>
            <p:cNvGrpSpPr/>
            <p:nvPr/>
          </p:nvGrpSpPr>
          <p:grpSpPr>
            <a:xfrm>
              <a:off x="2841624" y="599816"/>
              <a:ext cx="449597" cy="509033"/>
              <a:chOff x="0" y="0"/>
              <a:chExt cx="204470" cy="306705"/>
            </a:xfrm>
          </p:grpSpPr>
          <p:sp>
            <p:nvSpPr>
              <p:cNvPr id="57" name="Rectangle 46"/>
              <p:cNvSpPr>
                <a:spLocks noChangeArrowheads="1"/>
              </p:cNvSpPr>
              <p:nvPr/>
            </p:nvSpPr>
            <p:spPr bwMode="auto">
              <a:xfrm>
                <a:off x="0" y="0"/>
                <a:ext cx="204470" cy="297815"/>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58" name="Rectangle 47"/>
              <p:cNvSpPr>
                <a:spLocks noChangeArrowheads="1"/>
              </p:cNvSpPr>
              <p:nvPr/>
            </p:nvSpPr>
            <p:spPr bwMode="auto">
              <a:xfrm>
                <a:off x="0" y="0"/>
                <a:ext cx="204470" cy="297815"/>
              </a:xfrm>
              <a:prstGeom prst="rect">
                <a:avLst/>
              </a:prstGeom>
              <a:noFill/>
              <a:ln w="5080">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59" name="Freeform 48"/>
              <p:cNvSpPr/>
              <p:nvPr/>
            </p:nvSpPr>
            <p:spPr bwMode="auto">
              <a:xfrm>
                <a:off x="22225" y="19050"/>
                <a:ext cx="17145" cy="12700"/>
              </a:xfrm>
              <a:custGeom>
                <a:avLst/>
                <a:gdLst>
                  <a:gd name="T0" fmla="*/ 27 w 27"/>
                  <a:gd name="T1" fmla="*/ 10 h 20"/>
                  <a:gd name="T2" fmla="*/ 27 w 27"/>
                  <a:gd name="T3" fmla="*/ 8 h 20"/>
                  <a:gd name="T4" fmla="*/ 26 w 27"/>
                  <a:gd name="T5" fmla="*/ 6 h 20"/>
                  <a:gd name="T6" fmla="*/ 25 w 27"/>
                  <a:gd name="T7" fmla="*/ 4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4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8 h 20"/>
                  <a:gd name="T44" fmla="*/ 9 w 27"/>
                  <a:gd name="T45" fmla="*/ 19 h 20"/>
                  <a:gd name="T46" fmla="*/ 11 w 27"/>
                  <a:gd name="T47" fmla="*/ 20 h 20"/>
                  <a:gd name="T48" fmla="*/ 14 w 27"/>
                  <a:gd name="T49" fmla="*/ 20 h 20"/>
                  <a:gd name="T50" fmla="*/ 16 w 27"/>
                  <a:gd name="T51" fmla="*/ 20 h 20"/>
                  <a:gd name="T52" fmla="*/ 19 w 27"/>
                  <a:gd name="T53" fmla="*/ 19 h 20"/>
                  <a:gd name="T54" fmla="*/ 21 w 27"/>
                  <a:gd name="T55" fmla="*/ 18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4"/>
                    </a:lnTo>
                    <a:lnTo>
                      <a:pt x="23" y="3"/>
                    </a:lnTo>
                    <a:lnTo>
                      <a:pt x="21" y="2"/>
                    </a:lnTo>
                    <a:lnTo>
                      <a:pt x="19" y="1"/>
                    </a:lnTo>
                    <a:lnTo>
                      <a:pt x="16" y="0"/>
                    </a:lnTo>
                    <a:lnTo>
                      <a:pt x="14" y="0"/>
                    </a:lnTo>
                    <a:lnTo>
                      <a:pt x="11" y="0"/>
                    </a:lnTo>
                    <a:lnTo>
                      <a:pt x="9" y="1"/>
                    </a:lnTo>
                    <a:lnTo>
                      <a:pt x="6" y="2"/>
                    </a:lnTo>
                    <a:lnTo>
                      <a:pt x="4" y="3"/>
                    </a:lnTo>
                    <a:lnTo>
                      <a:pt x="3" y="4"/>
                    </a:lnTo>
                    <a:lnTo>
                      <a:pt x="1" y="6"/>
                    </a:lnTo>
                    <a:lnTo>
                      <a:pt x="1" y="8"/>
                    </a:lnTo>
                    <a:lnTo>
                      <a:pt x="0" y="10"/>
                    </a:lnTo>
                    <a:lnTo>
                      <a:pt x="1" y="12"/>
                    </a:lnTo>
                    <a:lnTo>
                      <a:pt x="1" y="14"/>
                    </a:lnTo>
                    <a:lnTo>
                      <a:pt x="3" y="16"/>
                    </a:lnTo>
                    <a:lnTo>
                      <a:pt x="4" y="17"/>
                    </a:lnTo>
                    <a:lnTo>
                      <a:pt x="6" y="18"/>
                    </a:lnTo>
                    <a:lnTo>
                      <a:pt x="9" y="19"/>
                    </a:lnTo>
                    <a:lnTo>
                      <a:pt x="11" y="20"/>
                    </a:lnTo>
                    <a:lnTo>
                      <a:pt x="14" y="20"/>
                    </a:lnTo>
                    <a:lnTo>
                      <a:pt x="16" y="20"/>
                    </a:lnTo>
                    <a:lnTo>
                      <a:pt x="19" y="19"/>
                    </a:lnTo>
                    <a:lnTo>
                      <a:pt x="21" y="18"/>
                    </a:lnTo>
                    <a:lnTo>
                      <a:pt x="23" y="17"/>
                    </a:lnTo>
                    <a:lnTo>
                      <a:pt x="25" y="16"/>
                    </a:lnTo>
                    <a:lnTo>
                      <a:pt x="26" y="14"/>
                    </a:lnTo>
                    <a:lnTo>
                      <a:pt x="27" y="12"/>
                    </a:lnTo>
                    <a:lnTo>
                      <a:pt x="27" y="1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60" name="Freeform 49"/>
              <p:cNvSpPr/>
              <p:nvPr/>
            </p:nvSpPr>
            <p:spPr bwMode="auto">
              <a:xfrm>
                <a:off x="22225" y="19050"/>
                <a:ext cx="17145" cy="12700"/>
              </a:xfrm>
              <a:custGeom>
                <a:avLst/>
                <a:gdLst>
                  <a:gd name="T0" fmla="*/ 27 w 27"/>
                  <a:gd name="T1" fmla="*/ 10 h 20"/>
                  <a:gd name="T2" fmla="*/ 27 w 27"/>
                  <a:gd name="T3" fmla="*/ 8 h 20"/>
                  <a:gd name="T4" fmla="*/ 26 w 27"/>
                  <a:gd name="T5" fmla="*/ 6 h 20"/>
                  <a:gd name="T6" fmla="*/ 25 w 27"/>
                  <a:gd name="T7" fmla="*/ 4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4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8 h 20"/>
                  <a:gd name="T44" fmla="*/ 9 w 27"/>
                  <a:gd name="T45" fmla="*/ 19 h 20"/>
                  <a:gd name="T46" fmla="*/ 11 w 27"/>
                  <a:gd name="T47" fmla="*/ 20 h 20"/>
                  <a:gd name="T48" fmla="*/ 14 w 27"/>
                  <a:gd name="T49" fmla="*/ 20 h 20"/>
                  <a:gd name="T50" fmla="*/ 16 w 27"/>
                  <a:gd name="T51" fmla="*/ 20 h 20"/>
                  <a:gd name="T52" fmla="*/ 19 w 27"/>
                  <a:gd name="T53" fmla="*/ 19 h 20"/>
                  <a:gd name="T54" fmla="*/ 21 w 27"/>
                  <a:gd name="T55" fmla="*/ 18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4"/>
                    </a:lnTo>
                    <a:lnTo>
                      <a:pt x="23" y="3"/>
                    </a:lnTo>
                    <a:lnTo>
                      <a:pt x="21" y="2"/>
                    </a:lnTo>
                    <a:lnTo>
                      <a:pt x="19" y="1"/>
                    </a:lnTo>
                    <a:lnTo>
                      <a:pt x="16" y="0"/>
                    </a:lnTo>
                    <a:lnTo>
                      <a:pt x="14" y="0"/>
                    </a:lnTo>
                    <a:lnTo>
                      <a:pt x="11" y="0"/>
                    </a:lnTo>
                    <a:lnTo>
                      <a:pt x="9" y="1"/>
                    </a:lnTo>
                    <a:lnTo>
                      <a:pt x="6" y="2"/>
                    </a:lnTo>
                    <a:lnTo>
                      <a:pt x="4" y="3"/>
                    </a:lnTo>
                    <a:lnTo>
                      <a:pt x="3" y="4"/>
                    </a:lnTo>
                    <a:lnTo>
                      <a:pt x="1" y="6"/>
                    </a:lnTo>
                    <a:lnTo>
                      <a:pt x="1" y="8"/>
                    </a:lnTo>
                    <a:lnTo>
                      <a:pt x="0" y="10"/>
                    </a:lnTo>
                    <a:lnTo>
                      <a:pt x="1" y="12"/>
                    </a:lnTo>
                    <a:lnTo>
                      <a:pt x="1" y="14"/>
                    </a:lnTo>
                    <a:lnTo>
                      <a:pt x="3" y="16"/>
                    </a:lnTo>
                    <a:lnTo>
                      <a:pt x="4" y="17"/>
                    </a:lnTo>
                    <a:lnTo>
                      <a:pt x="6" y="18"/>
                    </a:lnTo>
                    <a:lnTo>
                      <a:pt x="9" y="19"/>
                    </a:lnTo>
                    <a:lnTo>
                      <a:pt x="11" y="20"/>
                    </a:lnTo>
                    <a:lnTo>
                      <a:pt x="14" y="20"/>
                    </a:lnTo>
                    <a:lnTo>
                      <a:pt x="16" y="20"/>
                    </a:lnTo>
                    <a:lnTo>
                      <a:pt x="19" y="19"/>
                    </a:lnTo>
                    <a:lnTo>
                      <a:pt x="21" y="18"/>
                    </a:lnTo>
                    <a:lnTo>
                      <a:pt x="23" y="17"/>
                    </a:lnTo>
                    <a:lnTo>
                      <a:pt x="25" y="16"/>
                    </a:lnTo>
                    <a:lnTo>
                      <a:pt x="26" y="14"/>
                    </a:lnTo>
                    <a:lnTo>
                      <a:pt x="27" y="12"/>
                    </a:lnTo>
                    <a:lnTo>
                      <a:pt x="27" y="10"/>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61" name="Freeform 50"/>
              <p:cNvSpPr/>
              <p:nvPr/>
            </p:nvSpPr>
            <p:spPr bwMode="auto">
              <a:xfrm>
                <a:off x="22225" y="57150"/>
                <a:ext cx="17145" cy="13335"/>
              </a:xfrm>
              <a:custGeom>
                <a:avLst/>
                <a:gdLst>
                  <a:gd name="T0" fmla="*/ 27 w 27"/>
                  <a:gd name="T1" fmla="*/ 11 h 21"/>
                  <a:gd name="T2" fmla="*/ 27 w 27"/>
                  <a:gd name="T3" fmla="*/ 9 h 21"/>
                  <a:gd name="T4" fmla="*/ 26 w 27"/>
                  <a:gd name="T5" fmla="*/ 7 h 21"/>
                  <a:gd name="T6" fmla="*/ 25 w 27"/>
                  <a:gd name="T7" fmla="*/ 5 h 21"/>
                  <a:gd name="T8" fmla="*/ 23 w 27"/>
                  <a:gd name="T9" fmla="*/ 4 h 21"/>
                  <a:gd name="T10" fmla="*/ 21 w 27"/>
                  <a:gd name="T11" fmla="*/ 2 h 21"/>
                  <a:gd name="T12" fmla="*/ 19 w 27"/>
                  <a:gd name="T13" fmla="*/ 0 h 21"/>
                  <a:gd name="T14" fmla="*/ 16 w 27"/>
                  <a:gd name="T15" fmla="*/ 0 h 21"/>
                  <a:gd name="T16" fmla="*/ 14 w 27"/>
                  <a:gd name="T17" fmla="*/ 0 h 21"/>
                  <a:gd name="T18" fmla="*/ 11 w 27"/>
                  <a:gd name="T19" fmla="*/ 0 h 21"/>
                  <a:gd name="T20" fmla="*/ 9 w 27"/>
                  <a:gd name="T21" fmla="*/ 0 h 21"/>
                  <a:gd name="T22" fmla="*/ 6 w 27"/>
                  <a:gd name="T23" fmla="*/ 2 h 21"/>
                  <a:gd name="T24" fmla="*/ 4 w 27"/>
                  <a:gd name="T25" fmla="*/ 4 h 21"/>
                  <a:gd name="T26" fmla="*/ 3 w 27"/>
                  <a:gd name="T27" fmla="*/ 5 h 21"/>
                  <a:gd name="T28" fmla="*/ 1 w 27"/>
                  <a:gd name="T29" fmla="*/ 7 h 21"/>
                  <a:gd name="T30" fmla="*/ 1 w 27"/>
                  <a:gd name="T31" fmla="*/ 9 h 21"/>
                  <a:gd name="T32" fmla="*/ 0 w 27"/>
                  <a:gd name="T33" fmla="*/ 11 h 21"/>
                  <a:gd name="T34" fmla="*/ 1 w 27"/>
                  <a:gd name="T35" fmla="*/ 13 h 21"/>
                  <a:gd name="T36" fmla="*/ 1 w 27"/>
                  <a:gd name="T37" fmla="*/ 15 h 21"/>
                  <a:gd name="T38" fmla="*/ 3 w 27"/>
                  <a:gd name="T39" fmla="*/ 16 h 21"/>
                  <a:gd name="T40" fmla="*/ 4 w 27"/>
                  <a:gd name="T41" fmla="*/ 18 h 21"/>
                  <a:gd name="T42" fmla="*/ 6 w 27"/>
                  <a:gd name="T43" fmla="*/ 19 h 21"/>
                  <a:gd name="T44" fmla="*/ 9 w 27"/>
                  <a:gd name="T45" fmla="*/ 20 h 21"/>
                  <a:gd name="T46" fmla="*/ 11 w 27"/>
                  <a:gd name="T47" fmla="*/ 21 h 21"/>
                  <a:gd name="T48" fmla="*/ 14 w 27"/>
                  <a:gd name="T49" fmla="*/ 21 h 21"/>
                  <a:gd name="T50" fmla="*/ 16 w 27"/>
                  <a:gd name="T51" fmla="*/ 21 h 21"/>
                  <a:gd name="T52" fmla="*/ 19 w 27"/>
                  <a:gd name="T53" fmla="*/ 20 h 21"/>
                  <a:gd name="T54" fmla="*/ 21 w 27"/>
                  <a:gd name="T55" fmla="*/ 19 h 21"/>
                  <a:gd name="T56" fmla="*/ 23 w 27"/>
                  <a:gd name="T57" fmla="*/ 18 h 21"/>
                  <a:gd name="T58" fmla="*/ 25 w 27"/>
                  <a:gd name="T59" fmla="*/ 16 h 21"/>
                  <a:gd name="T60" fmla="*/ 26 w 27"/>
                  <a:gd name="T61" fmla="*/ 15 h 21"/>
                  <a:gd name="T62" fmla="*/ 27 w 27"/>
                  <a:gd name="T63" fmla="*/ 13 h 21"/>
                  <a:gd name="T64" fmla="*/ 27 w 27"/>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1">
                    <a:moveTo>
                      <a:pt x="27" y="11"/>
                    </a:moveTo>
                    <a:lnTo>
                      <a:pt x="27" y="9"/>
                    </a:lnTo>
                    <a:lnTo>
                      <a:pt x="26" y="7"/>
                    </a:lnTo>
                    <a:lnTo>
                      <a:pt x="25" y="5"/>
                    </a:lnTo>
                    <a:lnTo>
                      <a:pt x="23" y="4"/>
                    </a:lnTo>
                    <a:lnTo>
                      <a:pt x="21" y="2"/>
                    </a:lnTo>
                    <a:lnTo>
                      <a:pt x="19" y="0"/>
                    </a:lnTo>
                    <a:lnTo>
                      <a:pt x="16" y="0"/>
                    </a:lnTo>
                    <a:lnTo>
                      <a:pt x="14" y="0"/>
                    </a:lnTo>
                    <a:lnTo>
                      <a:pt x="11" y="0"/>
                    </a:lnTo>
                    <a:lnTo>
                      <a:pt x="9" y="0"/>
                    </a:lnTo>
                    <a:lnTo>
                      <a:pt x="6" y="2"/>
                    </a:lnTo>
                    <a:lnTo>
                      <a:pt x="4" y="4"/>
                    </a:lnTo>
                    <a:lnTo>
                      <a:pt x="3" y="5"/>
                    </a:lnTo>
                    <a:lnTo>
                      <a:pt x="1" y="7"/>
                    </a:lnTo>
                    <a:lnTo>
                      <a:pt x="1" y="9"/>
                    </a:lnTo>
                    <a:lnTo>
                      <a:pt x="0" y="11"/>
                    </a:lnTo>
                    <a:lnTo>
                      <a:pt x="1" y="13"/>
                    </a:lnTo>
                    <a:lnTo>
                      <a:pt x="1" y="15"/>
                    </a:lnTo>
                    <a:lnTo>
                      <a:pt x="3" y="16"/>
                    </a:lnTo>
                    <a:lnTo>
                      <a:pt x="4" y="18"/>
                    </a:lnTo>
                    <a:lnTo>
                      <a:pt x="6" y="19"/>
                    </a:lnTo>
                    <a:lnTo>
                      <a:pt x="9" y="20"/>
                    </a:lnTo>
                    <a:lnTo>
                      <a:pt x="11" y="21"/>
                    </a:lnTo>
                    <a:lnTo>
                      <a:pt x="14" y="21"/>
                    </a:lnTo>
                    <a:lnTo>
                      <a:pt x="16" y="21"/>
                    </a:lnTo>
                    <a:lnTo>
                      <a:pt x="19" y="20"/>
                    </a:lnTo>
                    <a:lnTo>
                      <a:pt x="21" y="19"/>
                    </a:lnTo>
                    <a:lnTo>
                      <a:pt x="23" y="18"/>
                    </a:lnTo>
                    <a:lnTo>
                      <a:pt x="25" y="16"/>
                    </a:lnTo>
                    <a:lnTo>
                      <a:pt x="26" y="15"/>
                    </a:lnTo>
                    <a:lnTo>
                      <a:pt x="27" y="13"/>
                    </a:lnTo>
                    <a:lnTo>
                      <a:pt x="27" y="11"/>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62" name="Freeform 51"/>
              <p:cNvSpPr/>
              <p:nvPr/>
            </p:nvSpPr>
            <p:spPr bwMode="auto">
              <a:xfrm>
                <a:off x="22225" y="57150"/>
                <a:ext cx="17145" cy="13335"/>
              </a:xfrm>
              <a:custGeom>
                <a:avLst/>
                <a:gdLst>
                  <a:gd name="T0" fmla="*/ 27 w 27"/>
                  <a:gd name="T1" fmla="*/ 11 h 21"/>
                  <a:gd name="T2" fmla="*/ 27 w 27"/>
                  <a:gd name="T3" fmla="*/ 9 h 21"/>
                  <a:gd name="T4" fmla="*/ 26 w 27"/>
                  <a:gd name="T5" fmla="*/ 7 h 21"/>
                  <a:gd name="T6" fmla="*/ 25 w 27"/>
                  <a:gd name="T7" fmla="*/ 5 h 21"/>
                  <a:gd name="T8" fmla="*/ 23 w 27"/>
                  <a:gd name="T9" fmla="*/ 4 h 21"/>
                  <a:gd name="T10" fmla="*/ 21 w 27"/>
                  <a:gd name="T11" fmla="*/ 2 h 21"/>
                  <a:gd name="T12" fmla="*/ 19 w 27"/>
                  <a:gd name="T13" fmla="*/ 0 h 21"/>
                  <a:gd name="T14" fmla="*/ 16 w 27"/>
                  <a:gd name="T15" fmla="*/ 0 h 21"/>
                  <a:gd name="T16" fmla="*/ 14 w 27"/>
                  <a:gd name="T17" fmla="*/ 0 h 21"/>
                  <a:gd name="T18" fmla="*/ 11 w 27"/>
                  <a:gd name="T19" fmla="*/ 0 h 21"/>
                  <a:gd name="T20" fmla="*/ 9 w 27"/>
                  <a:gd name="T21" fmla="*/ 0 h 21"/>
                  <a:gd name="T22" fmla="*/ 6 w 27"/>
                  <a:gd name="T23" fmla="*/ 2 h 21"/>
                  <a:gd name="T24" fmla="*/ 4 w 27"/>
                  <a:gd name="T25" fmla="*/ 4 h 21"/>
                  <a:gd name="T26" fmla="*/ 3 w 27"/>
                  <a:gd name="T27" fmla="*/ 5 h 21"/>
                  <a:gd name="T28" fmla="*/ 1 w 27"/>
                  <a:gd name="T29" fmla="*/ 7 h 21"/>
                  <a:gd name="T30" fmla="*/ 1 w 27"/>
                  <a:gd name="T31" fmla="*/ 9 h 21"/>
                  <a:gd name="T32" fmla="*/ 0 w 27"/>
                  <a:gd name="T33" fmla="*/ 11 h 21"/>
                  <a:gd name="T34" fmla="*/ 1 w 27"/>
                  <a:gd name="T35" fmla="*/ 13 h 21"/>
                  <a:gd name="T36" fmla="*/ 1 w 27"/>
                  <a:gd name="T37" fmla="*/ 15 h 21"/>
                  <a:gd name="T38" fmla="*/ 3 w 27"/>
                  <a:gd name="T39" fmla="*/ 16 h 21"/>
                  <a:gd name="T40" fmla="*/ 4 w 27"/>
                  <a:gd name="T41" fmla="*/ 18 h 21"/>
                  <a:gd name="T42" fmla="*/ 6 w 27"/>
                  <a:gd name="T43" fmla="*/ 19 h 21"/>
                  <a:gd name="T44" fmla="*/ 9 w 27"/>
                  <a:gd name="T45" fmla="*/ 20 h 21"/>
                  <a:gd name="T46" fmla="*/ 11 w 27"/>
                  <a:gd name="T47" fmla="*/ 21 h 21"/>
                  <a:gd name="T48" fmla="*/ 14 w 27"/>
                  <a:gd name="T49" fmla="*/ 21 h 21"/>
                  <a:gd name="T50" fmla="*/ 16 w 27"/>
                  <a:gd name="T51" fmla="*/ 21 h 21"/>
                  <a:gd name="T52" fmla="*/ 19 w 27"/>
                  <a:gd name="T53" fmla="*/ 20 h 21"/>
                  <a:gd name="T54" fmla="*/ 21 w 27"/>
                  <a:gd name="T55" fmla="*/ 19 h 21"/>
                  <a:gd name="T56" fmla="*/ 23 w 27"/>
                  <a:gd name="T57" fmla="*/ 18 h 21"/>
                  <a:gd name="T58" fmla="*/ 25 w 27"/>
                  <a:gd name="T59" fmla="*/ 16 h 21"/>
                  <a:gd name="T60" fmla="*/ 26 w 27"/>
                  <a:gd name="T61" fmla="*/ 15 h 21"/>
                  <a:gd name="T62" fmla="*/ 27 w 27"/>
                  <a:gd name="T63" fmla="*/ 13 h 21"/>
                  <a:gd name="T64" fmla="*/ 27 w 27"/>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1">
                    <a:moveTo>
                      <a:pt x="27" y="11"/>
                    </a:moveTo>
                    <a:lnTo>
                      <a:pt x="27" y="9"/>
                    </a:lnTo>
                    <a:lnTo>
                      <a:pt x="26" y="7"/>
                    </a:lnTo>
                    <a:lnTo>
                      <a:pt x="25" y="5"/>
                    </a:lnTo>
                    <a:lnTo>
                      <a:pt x="23" y="4"/>
                    </a:lnTo>
                    <a:lnTo>
                      <a:pt x="21" y="2"/>
                    </a:lnTo>
                    <a:lnTo>
                      <a:pt x="19" y="0"/>
                    </a:lnTo>
                    <a:lnTo>
                      <a:pt x="16" y="0"/>
                    </a:lnTo>
                    <a:lnTo>
                      <a:pt x="14" y="0"/>
                    </a:lnTo>
                    <a:lnTo>
                      <a:pt x="11" y="0"/>
                    </a:lnTo>
                    <a:lnTo>
                      <a:pt x="9" y="0"/>
                    </a:lnTo>
                    <a:lnTo>
                      <a:pt x="6" y="2"/>
                    </a:lnTo>
                    <a:lnTo>
                      <a:pt x="4" y="4"/>
                    </a:lnTo>
                    <a:lnTo>
                      <a:pt x="3" y="5"/>
                    </a:lnTo>
                    <a:lnTo>
                      <a:pt x="1" y="7"/>
                    </a:lnTo>
                    <a:lnTo>
                      <a:pt x="1" y="9"/>
                    </a:lnTo>
                    <a:lnTo>
                      <a:pt x="0" y="11"/>
                    </a:lnTo>
                    <a:lnTo>
                      <a:pt x="1" y="13"/>
                    </a:lnTo>
                    <a:lnTo>
                      <a:pt x="1" y="15"/>
                    </a:lnTo>
                    <a:lnTo>
                      <a:pt x="3" y="16"/>
                    </a:lnTo>
                    <a:lnTo>
                      <a:pt x="4" y="18"/>
                    </a:lnTo>
                    <a:lnTo>
                      <a:pt x="6" y="19"/>
                    </a:lnTo>
                    <a:lnTo>
                      <a:pt x="9" y="20"/>
                    </a:lnTo>
                    <a:lnTo>
                      <a:pt x="11" y="21"/>
                    </a:lnTo>
                    <a:lnTo>
                      <a:pt x="14" y="21"/>
                    </a:lnTo>
                    <a:lnTo>
                      <a:pt x="16" y="21"/>
                    </a:lnTo>
                    <a:lnTo>
                      <a:pt x="19" y="20"/>
                    </a:lnTo>
                    <a:lnTo>
                      <a:pt x="21" y="19"/>
                    </a:lnTo>
                    <a:lnTo>
                      <a:pt x="23" y="18"/>
                    </a:lnTo>
                    <a:lnTo>
                      <a:pt x="25" y="16"/>
                    </a:lnTo>
                    <a:lnTo>
                      <a:pt x="26" y="15"/>
                    </a:lnTo>
                    <a:lnTo>
                      <a:pt x="27" y="13"/>
                    </a:lnTo>
                    <a:lnTo>
                      <a:pt x="27" y="1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63" name="Freeform 52"/>
              <p:cNvSpPr/>
              <p:nvPr/>
            </p:nvSpPr>
            <p:spPr bwMode="auto">
              <a:xfrm>
                <a:off x="22225" y="75565"/>
                <a:ext cx="17145" cy="12700"/>
              </a:xfrm>
              <a:custGeom>
                <a:avLst/>
                <a:gdLst>
                  <a:gd name="T0" fmla="*/ 27 w 27"/>
                  <a:gd name="T1" fmla="*/ 10 h 20"/>
                  <a:gd name="T2" fmla="*/ 27 w 27"/>
                  <a:gd name="T3" fmla="*/ 8 h 20"/>
                  <a:gd name="T4" fmla="*/ 26 w 27"/>
                  <a:gd name="T5" fmla="*/ 6 h 20"/>
                  <a:gd name="T6" fmla="*/ 25 w 27"/>
                  <a:gd name="T7" fmla="*/ 5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5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9 h 20"/>
                  <a:gd name="T44" fmla="*/ 9 w 27"/>
                  <a:gd name="T45" fmla="*/ 20 h 20"/>
                  <a:gd name="T46" fmla="*/ 11 w 27"/>
                  <a:gd name="T47" fmla="*/ 20 h 20"/>
                  <a:gd name="T48" fmla="*/ 14 w 27"/>
                  <a:gd name="T49" fmla="*/ 20 h 20"/>
                  <a:gd name="T50" fmla="*/ 16 w 27"/>
                  <a:gd name="T51" fmla="*/ 20 h 20"/>
                  <a:gd name="T52" fmla="*/ 19 w 27"/>
                  <a:gd name="T53" fmla="*/ 20 h 20"/>
                  <a:gd name="T54" fmla="*/ 21 w 27"/>
                  <a:gd name="T55" fmla="*/ 19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5"/>
                    </a:lnTo>
                    <a:lnTo>
                      <a:pt x="23" y="3"/>
                    </a:lnTo>
                    <a:lnTo>
                      <a:pt x="21" y="2"/>
                    </a:lnTo>
                    <a:lnTo>
                      <a:pt x="19" y="1"/>
                    </a:lnTo>
                    <a:lnTo>
                      <a:pt x="16" y="0"/>
                    </a:lnTo>
                    <a:lnTo>
                      <a:pt x="14" y="0"/>
                    </a:lnTo>
                    <a:lnTo>
                      <a:pt x="11" y="0"/>
                    </a:lnTo>
                    <a:lnTo>
                      <a:pt x="9" y="1"/>
                    </a:lnTo>
                    <a:lnTo>
                      <a:pt x="6" y="2"/>
                    </a:lnTo>
                    <a:lnTo>
                      <a:pt x="4" y="3"/>
                    </a:lnTo>
                    <a:lnTo>
                      <a:pt x="3" y="5"/>
                    </a:lnTo>
                    <a:lnTo>
                      <a:pt x="1" y="6"/>
                    </a:lnTo>
                    <a:lnTo>
                      <a:pt x="1" y="8"/>
                    </a:lnTo>
                    <a:lnTo>
                      <a:pt x="0" y="10"/>
                    </a:lnTo>
                    <a:lnTo>
                      <a:pt x="1" y="12"/>
                    </a:lnTo>
                    <a:lnTo>
                      <a:pt x="1" y="14"/>
                    </a:lnTo>
                    <a:lnTo>
                      <a:pt x="3" y="16"/>
                    </a:lnTo>
                    <a:lnTo>
                      <a:pt x="4" y="17"/>
                    </a:lnTo>
                    <a:lnTo>
                      <a:pt x="6" y="19"/>
                    </a:lnTo>
                    <a:lnTo>
                      <a:pt x="9" y="20"/>
                    </a:lnTo>
                    <a:lnTo>
                      <a:pt x="11" y="20"/>
                    </a:lnTo>
                    <a:lnTo>
                      <a:pt x="14" y="20"/>
                    </a:lnTo>
                    <a:lnTo>
                      <a:pt x="16" y="20"/>
                    </a:lnTo>
                    <a:lnTo>
                      <a:pt x="19" y="20"/>
                    </a:lnTo>
                    <a:lnTo>
                      <a:pt x="21" y="19"/>
                    </a:lnTo>
                    <a:lnTo>
                      <a:pt x="23" y="17"/>
                    </a:lnTo>
                    <a:lnTo>
                      <a:pt x="25" y="16"/>
                    </a:lnTo>
                    <a:lnTo>
                      <a:pt x="26" y="14"/>
                    </a:lnTo>
                    <a:lnTo>
                      <a:pt x="27" y="12"/>
                    </a:lnTo>
                    <a:lnTo>
                      <a:pt x="27" y="1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64" name="Freeform 53"/>
              <p:cNvSpPr/>
              <p:nvPr/>
            </p:nvSpPr>
            <p:spPr bwMode="auto">
              <a:xfrm>
                <a:off x="22225" y="75565"/>
                <a:ext cx="17145" cy="12700"/>
              </a:xfrm>
              <a:custGeom>
                <a:avLst/>
                <a:gdLst>
                  <a:gd name="T0" fmla="*/ 27 w 27"/>
                  <a:gd name="T1" fmla="*/ 10 h 20"/>
                  <a:gd name="T2" fmla="*/ 27 w 27"/>
                  <a:gd name="T3" fmla="*/ 8 h 20"/>
                  <a:gd name="T4" fmla="*/ 26 w 27"/>
                  <a:gd name="T5" fmla="*/ 6 h 20"/>
                  <a:gd name="T6" fmla="*/ 25 w 27"/>
                  <a:gd name="T7" fmla="*/ 5 h 20"/>
                  <a:gd name="T8" fmla="*/ 23 w 27"/>
                  <a:gd name="T9" fmla="*/ 3 h 20"/>
                  <a:gd name="T10" fmla="*/ 21 w 27"/>
                  <a:gd name="T11" fmla="*/ 2 h 20"/>
                  <a:gd name="T12" fmla="*/ 19 w 27"/>
                  <a:gd name="T13" fmla="*/ 1 h 20"/>
                  <a:gd name="T14" fmla="*/ 16 w 27"/>
                  <a:gd name="T15" fmla="*/ 0 h 20"/>
                  <a:gd name="T16" fmla="*/ 14 w 27"/>
                  <a:gd name="T17" fmla="*/ 0 h 20"/>
                  <a:gd name="T18" fmla="*/ 11 w 27"/>
                  <a:gd name="T19" fmla="*/ 0 h 20"/>
                  <a:gd name="T20" fmla="*/ 9 w 27"/>
                  <a:gd name="T21" fmla="*/ 1 h 20"/>
                  <a:gd name="T22" fmla="*/ 6 w 27"/>
                  <a:gd name="T23" fmla="*/ 2 h 20"/>
                  <a:gd name="T24" fmla="*/ 4 w 27"/>
                  <a:gd name="T25" fmla="*/ 3 h 20"/>
                  <a:gd name="T26" fmla="*/ 3 w 27"/>
                  <a:gd name="T27" fmla="*/ 5 h 20"/>
                  <a:gd name="T28" fmla="*/ 1 w 27"/>
                  <a:gd name="T29" fmla="*/ 6 h 20"/>
                  <a:gd name="T30" fmla="*/ 1 w 27"/>
                  <a:gd name="T31" fmla="*/ 8 h 20"/>
                  <a:gd name="T32" fmla="*/ 0 w 27"/>
                  <a:gd name="T33" fmla="*/ 10 h 20"/>
                  <a:gd name="T34" fmla="*/ 1 w 27"/>
                  <a:gd name="T35" fmla="*/ 12 h 20"/>
                  <a:gd name="T36" fmla="*/ 1 w 27"/>
                  <a:gd name="T37" fmla="*/ 14 h 20"/>
                  <a:gd name="T38" fmla="*/ 3 w 27"/>
                  <a:gd name="T39" fmla="*/ 16 h 20"/>
                  <a:gd name="T40" fmla="*/ 4 w 27"/>
                  <a:gd name="T41" fmla="*/ 17 h 20"/>
                  <a:gd name="T42" fmla="*/ 6 w 27"/>
                  <a:gd name="T43" fmla="*/ 19 h 20"/>
                  <a:gd name="T44" fmla="*/ 9 w 27"/>
                  <a:gd name="T45" fmla="*/ 20 h 20"/>
                  <a:gd name="T46" fmla="*/ 11 w 27"/>
                  <a:gd name="T47" fmla="*/ 20 h 20"/>
                  <a:gd name="T48" fmla="*/ 14 w 27"/>
                  <a:gd name="T49" fmla="*/ 20 h 20"/>
                  <a:gd name="T50" fmla="*/ 16 w 27"/>
                  <a:gd name="T51" fmla="*/ 20 h 20"/>
                  <a:gd name="T52" fmla="*/ 19 w 27"/>
                  <a:gd name="T53" fmla="*/ 20 h 20"/>
                  <a:gd name="T54" fmla="*/ 21 w 27"/>
                  <a:gd name="T55" fmla="*/ 19 h 20"/>
                  <a:gd name="T56" fmla="*/ 23 w 27"/>
                  <a:gd name="T57" fmla="*/ 17 h 20"/>
                  <a:gd name="T58" fmla="*/ 25 w 27"/>
                  <a:gd name="T59" fmla="*/ 16 h 20"/>
                  <a:gd name="T60" fmla="*/ 26 w 27"/>
                  <a:gd name="T61" fmla="*/ 14 h 20"/>
                  <a:gd name="T62" fmla="*/ 27 w 27"/>
                  <a:gd name="T63" fmla="*/ 12 h 20"/>
                  <a:gd name="T64" fmla="*/ 27 w 27"/>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20">
                    <a:moveTo>
                      <a:pt x="27" y="10"/>
                    </a:moveTo>
                    <a:lnTo>
                      <a:pt x="27" y="8"/>
                    </a:lnTo>
                    <a:lnTo>
                      <a:pt x="26" y="6"/>
                    </a:lnTo>
                    <a:lnTo>
                      <a:pt x="25" y="5"/>
                    </a:lnTo>
                    <a:lnTo>
                      <a:pt x="23" y="3"/>
                    </a:lnTo>
                    <a:lnTo>
                      <a:pt x="21" y="2"/>
                    </a:lnTo>
                    <a:lnTo>
                      <a:pt x="19" y="1"/>
                    </a:lnTo>
                    <a:lnTo>
                      <a:pt x="16" y="0"/>
                    </a:lnTo>
                    <a:lnTo>
                      <a:pt x="14" y="0"/>
                    </a:lnTo>
                    <a:lnTo>
                      <a:pt x="11" y="0"/>
                    </a:lnTo>
                    <a:lnTo>
                      <a:pt x="9" y="1"/>
                    </a:lnTo>
                    <a:lnTo>
                      <a:pt x="6" y="2"/>
                    </a:lnTo>
                    <a:lnTo>
                      <a:pt x="4" y="3"/>
                    </a:lnTo>
                    <a:lnTo>
                      <a:pt x="3" y="5"/>
                    </a:lnTo>
                    <a:lnTo>
                      <a:pt x="1" y="6"/>
                    </a:lnTo>
                    <a:lnTo>
                      <a:pt x="1" y="8"/>
                    </a:lnTo>
                    <a:lnTo>
                      <a:pt x="0" y="10"/>
                    </a:lnTo>
                    <a:lnTo>
                      <a:pt x="1" y="12"/>
                    </a:lnTo>
                    <a:lnTo>
                      <a:pt x="1" y="14"/>
                    </a:lnTo>
                    <a:lnTo>
                      <a:pt x="3" y="16"/>
                    </a:lnTo>
                    <a:lnTo>
                      <a:pt x="4" y="17"/>
                    </a:lnTo>
                    <a:lnTo>
                      <a:pt x="6" y="19"/>
                    </a:lnTo>
                    <a:lnTo>
                      <a:pt x="9" y="20"/>
                    </a:lnTo>
                    <a:lnTo>
                      <a:pt x="11" y="20"/>
                    </a:lnTo>
                    <a:lnTo>
                      <a:pt x="14" y="20"/>
                    </a:lnTo>
                    <a:lnTo>
                      <a:pt x="16" y="20"/>
                    </a:lnTo>
                    <a:lnTo>
                      <a:pt x="19" y="20"/>
                    </a:lnTo>
                    <a:lnTo>
                      <a:pt x="21" y="19"/>
                    </a:lnTo>
                    <a:lnTo>
                      <a:pt x="23" y="17"/>
                    </a:lnTo>
                    <a:lnTo>
                      <a:pt x="25" y="16"/>
                    </a:lnTo>
                    <a:lnTo>
                      <a:pt x="26" y="14"/>
                    </a:lnTo>
                    <a:lnTo>
                      <a:pt x="27" y="12"/>
                    </a:lnTo>
                    <a:lnTo>
                      <a:pt x="27" y="10"/>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65" name="Rectangle 54"/>
              <p:cNvSpPr>
                <a:spLocks noChangeArrowheads="1"/>
              </p:cNvSpPr>
              <p:nvPr/>
            </p:nvSpPr>
            <p:spPr bwMode="auto">
              <a:xfrm>
                <a:off x="45085" y="117475"/>
                <a:ext cx="147955" cy="163195"/>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66" name="Rectangle 55"/>
              <p:cNvSpPr>
                <a:spLocks noChangeArrowheads="1"/>
              </p:cNvSpPr>
              <p:nvPr/>
            </p:nvSpPr>
            <p:spPr bwMode="auto">
              <a:xfrm>
                <a:off x="45085" y="117475"/>
                <a:ext cx="147955" cy="1631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67" name="Freeform 56"/>
              <p:cNvSpPr>
                <a:spLocks noEditPoints="1"/>
              </p:cNvSpPr>
              <p:nvPr/>
            </p:nvSpPr>
            <p:spPr bwMode="auto">
              <a:xfrm>
                <a:off x="53340" y="125095"/>
                <a:ext cx="133985" cy="147955"/>
              </a:xfrm>
              <a:custGeom>
                <a:avLst/>
                <a:gdLst>
                  <a:gd name="T0" fmla="*/ 162 w 211"/>
                  <a:gd name="T1" fmla="*/ 233 h 233"/>
                  <a:gd name="T2" fmla="*/ 154 w 211"/>
                  <a:gd name="T3" fmla="*/ 233 h 233"/>
                  <a:gd name="T4" fmla="*/ 105 w 211"/>
                  <a:gd name="T5" fmla="*/ 217 h 233"/>
                  <a:gd name="T6" fmla="*/ 57 w 211"/>
                  <a:gd name="T7" fmla="*/ 217 h 233"/>
                  <a:gd name="T8" fmla="*/ 29 w 211"/>
                  <a:gd name="T9" fmla="*/ 232 h 233"/>
                  <a:gd name="T10" fmla="*/ 191 w 211"/>
                  <a:gd name="T11" fmla="*/ 211 h 233"/>
                  <a:gd name="T12" fmla="*/ 182 w 211"/>
                  <a:gd name="T13" fmla="*/ 211 h 233"/>
                  <a:gd name="T14" fmla="*/ 154 w 211"/>
                  <a:gd name="T15" fmla="*/ 196 h 233"/>
                  <a:gd name="T16" fmla="*/ 85 w 211"/>
                  <a:gd name="T17" fmla="*/ 195 h 233"/>
                  <a:gd name="T18" fmla="*/ 57 w 211"/>
                  <a:gd name="T19" fmla="*/ 210 h 233"/>
                  <a:gd name="T20" fmla="*/ 0 w 211"/>
                  <a:gd name="T21" fmla="*/ 210 h 233"/>
                  <a:gd name="T22" fmla="*/ 211 w 211"/>
                  <a:gd name="T23" fmla="*/ 187 h 233"/>
                  <a:gd name="T24" fmla="*/ 182 w 211"/>
                  <a:gd name="T25" fmla="*/ 172 h 233"/>
                  <a:gd name="T26" fmla="*/ 133 w 211"/>
                  <a:gd name="T27" fmla="*/ 172 h 233"/>
                  <a:gd name="T28" fmla="*/ 85 w 211"/>
                  <a:gd name="T29" fmla="*/ 187 h 233"/>
                  <a:gd name="T30" fmla="*/ 29 w 211"/>
                  <a:gd name="T31" fmla="*/ 187 h 233"/>
                  <a:gd name="T32" fmla="*/ 21 w 211"/>
                  <a:gd name="T33" fmla="*/ 187 h 233"/>
                  <a:gd name="T34" fmla="*/ 211 w 211"/>
                  <a:gd name="T35" fmla="*/ 145 h 233"/>
                  <a:gd name="T36" fmla="*/ 162 w 211"/>
                  <a:gd name="T37" fmla="*/ 145 h 233"/>
                  <a:gd name="T38" fmla="*/ 133 w 211"/>
                  <a:gd name="T39" fmla="*/ 160 h 233"/>
                  <a:gd name="T40" fmla="*/ 57 w 211"/>
                  <a:gd name="T41" fmla="*/ 159 h 233"/>
                  <a:gd name="T42" fmla="*/ 49 w 211"/>
                  <a:gd name="T43" fmla="*/ 159 h 233"/>
                  <a:gd name="T44" fmla="*/ 21 w 211"/>
                  <a:gd name="T45" fmla="*/ 144 h 233"/>
                  <a:gd name="T46" fmla="*/ 191 w 211"/>
                  <a:gd name="T47" fmla="*/ 121 h 233"/>
                  <a:gd name="T48" fmla="*/ 162 w 211"/>
                  <a:gd name="T49" fmla="*/ 136 h 233"/>
                  <a:gd name="T50" fmla="*/ 85 w 211"/>
                  <a:gd name="T51" fmla="*/ 135 h 233"/>
                  <a:gd name="T52" fmla="*/ 77 w 211"/>
                  <a:gd name="T53" fmla="*/ 135 h 233"/>
                  <a:gd name="T54" fmla="*/ 49 w 211"/>
                  <a:gd name="T55" fmla="*/ 120 h 233"/>
                  <a:gd name="T56" fmla="*/ 0 w 211"/>
                  <a:gd name="T57" fmla="*/ 120 h 233"/>
                  <a:gd name="T58" fmla="*/ 191 w 211"/>
                  <a:gd name="T59" fmla="*/ 113 h 233"/>
                  <a:gd name="T60" fmla="*/ 133 w 211"/>
                  <a:gd name="T61" fmla="*/ 113 h 233"/>
                  <a:gd name="T62" fmla="*/ 105 w 211"/>
                  <a:gd name="T63" fmla="*/ 112 h 233"/>
                  <a:gd name="T64" fmla="*/ 77 w 211"/>
                  <a:gd name="T65" fmla="*/ 97 h 233"/>
                  <a:gd name="T66" fmla="*/ 29 w 211"/>
                  <a:gd name="T67" fmla="*/ 97 h 233"/>
                  <a:gd name="T68" fmla="*/ 0 w 211"/>
                  <a:gd name="T69" fmla="*/ 112 h 233"/>
                  <a:gd name="T70" fmla="*/ 162 w 211"/>
                  <a:gd name="T71" fmla="*/ 89 h 233"/>
                  <a:gd name="T72" fmla="*/ 154 w 211"/>
                  <a:gd name="T73" fmla="*/ 89 h 233"/>
                  <a:gd name="T74" fmla="*/ 105 w 211"/>
                  <a:gd name="T75" fmla="*/ 73 h 233"/>
                  <a:gd name="T76" fmla="*/ 57 w 211"/>
                  <a:gd name="T77" fmla="*/ 73 h 233"/>
                  <a:gd name="T78" fmla="*/ 29 w 211"/>
                  <a:gd name="T79" fmla="*/ 88 h 233"/>
                  <a:gd name="T80" fmla="*/ 191 w 211"/>
                  <a:gd name="T81" fmla="*/ 65 h 233"/>
                  <a:gd name="T82" fmla="*/ 182 w 211"/>
                  <a:gd name="T83" fmla="*/ 65 h 233"/>
                  <a:gd name="T84" fmla="*/ 154 w 211"/>
                  <a:gd name="T85" fmla="*/ 50 h 233"/>
                  <a:gd name="T86" fmla="*/ 57 w 211"/>
                  <a:gd name="T87" fmla="*/ 49 h 233"/>
                  <a:gd name="T88" fmla="*/ 29 w 211"/>
                  <a:gd name="T89" fmla="*/ 64 h 233"/>
                  <a:gd name="T90" fmla="*/ 191 w 211"/>
                  <a:gd name="T91" fmla="*/ 39 h 233"/>
                  <a:gd name="T92" fmla="*/ 182 w 211"/>
                  <a:gd name="T93" fmla="*/ 39 h 233"/>
                  <a:gd name="T94" fmla="*/ 154 w 211"/>
                  <a:gd name="T95" fmla="*/ 23 h 233"/>
                  <a:gd name="T96" fmla="*/ 57 w 211"/>
                  <a:gd name="T97" fmla="*/ 22 h 233"/>
                  <a:gd name="T98" fmla="*/ 29 w 211"/>
                  <a:gd name="T99" fmla="*/ 38 h 233"/>
                  <a:gd name="T100" fmla="*/ 83 w 211"/>
                  <a:gd name="T101" fmla="*/ 66 h 233"/>
                  <a:gd name="T102" fmla="*/ 211 w 211"/>
                  <a:gd name="T103" fmla="*/ 16 h 233"/>
                  <a:gd name="T104" fmla="*/ 182 w 211"/>
                  <a:gd name="T105" fmla="*/ 0 h 233"/>
                  <a:gd name="T106" fmla="*/ 133 w 211"/>
                  <a:gd name="T107" fmla="*/ 0 h 233"/>
                  <a:gd name="T108" fmla="*/ 85 w 211"/>
                  <a:gd name="T109" fmla="*/ 15 h 233"/>
                  <a:gd name="T110" fmla="*/ 29 w 211"/>
                  <a:gd name="T111" fmla="*/ 15 h 233"/>
                  <a:gd name="T112" fmla="*/ 21 w 211"/>
                  <a:gd name="T113" fmla="*/ 1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 h="233">
                    <a:moveTo>
                      <a:pt x="191" y="233"/>
                    </a:moveTo>
                    <a:lnTo>
                      <a:pt x="211" y="233"/>
                    </a:lnTo>
                    <a:lnTo>
                      <a:pt x="211" y="218"/>
                    </a:lnTo>
                    <a:lnTo>
                      <a:pt x="191" y="218"/>
                    </a:lnTo>
                    <a:lnTo>
                      <a:pt x="191" y="233"/>
                    </a:lnTo>
                    <a:close/>
                    <a:moveTo>
                      <a:pt x="162" y="233"/>
                    </a:moveTo>
                    <a:lnTo>
                      <a:pt x="182" y="233"/>
                    </a:lnTo>
                    <a:lnTo>
                      <a:pt x="182" y="218"/>
                    </a:lnTo>
                    <a:lnTo>
                      <a:pt x="162" y="218"/>
                    </a:lnTo>
                    <a:lnTo>
                      <a:pt x="162" y="233"/>
                    </a:lnTo>
                    <a:close/>
                    <a:moveTo>
                      <a:pt x="133" y="233"/>
                    </a:moveTo>
                    <a:lnTo>
                      <a:pt x="154" y="233"/>
                    </a:lnTo>
                    <a:lnTo>
                      <a:pt x="154" y="218"/>
                    </a:lnTo>
                    <a:lnTo>
                      <a:pt x="133" y="218"/>
                    </a:lnTo>
                    <a:lnTo>
                      <a:pt x="133" y="233"/>
                    </a:lnTo>
                    <a:close/>
                    <a:moveTo>
                      <a:pt x="85" y="232"/>
                    </a:moveTo>
                    <a:lnTo>
                      <a:pt x="105" y="232"/>
                    </a:lnTo>
                    <a:lnTo>
                      <a:pt x="105" y="217"/>
                    </a:lnTo>
                    <a:lnTo>
                      <a:pt x="85" y="217"/>
                    </a:lnTo>
                    <a:lnTo>
                      <a:pt x="85" y="232"/>
                    </a:lnTo>
                    <a:close/>
                    <a:moveTo>
                      <a:pt x="57" y="232"/>
                    </a:moveTo>
                    <a:lnTo>
                      <a:pt x="77" y="232"/>
                    </a:lnTo>
                    <a:lnTo>
                      <a:pt x="77" y="217"/>
                    </a:lnTo>
                    <a:lnTo>
                      <a:pt x="57" y="217"/>
                    </a:lnTo>
                    <a:lnTo>
                      <a:pt x="57" y="232"/>
                    </a:lnTo>
                    <a:close/>
                    <a:moveTo>
                      <a:pt x="29" y="232"/>
                    </a:moveTo>
                    <a:lnTo>
                      <a:pt x="49" y="232"/>
                    </a:lnTo>
                    <a:lnTo>
                      <a:pt x="49" y="217"/>
                    </a:lnTo>
                    <a:lnTo>
                      <a:pt x="29" y="217"/>
                    </a:lnTo>
                    <a:lnTo>
                      <a:pt x="29" y="232"/>
                    </a:lnTo>
                    <a:close/>
                    <a:moveTo>
                      <a:pt x="0" y="232"/>
                    </a:moveTo>
                    <a:lnTo>
                      <a:pt x="21" y="232"/>
                    </a:lnTo>
                    <a:lnTo>
                      <a:pt x="21" y="217"/>
                    </a:lnTo>
                    <a:lnTo>
                      <a:pt x="0" y="217"/>
                    </a:lnTo>
                    <a:lnTo>
                      <a:pt x="0" y="232"/>
                    </a:lnTo>
                    <a:close/>
                    <a:moveTo>
                      <a:pt x="191" y="211"/>
                    </a:moveTo>
                    <a:lnTo>
                      <a:pt x="211" y="211"/>
                    </a:lnTo>
                    <a:lnTo>
                      <a:pt x="211" y="196"/>
                    </a:lnTo>
                    <a:lnTo>
                      <a:pt x="191" y="196"/>
                    </a:lnTo>
                    <a:lnTo>
                      <a:pt x="191" y="211"/>
                    </a:lnTo>
                    <a:close/>
                    <a:moveTo>
                      <a:pt x="162" y="211"/>
                    </a:moveTo>
                    <a:lnTo>
                      <a:pt x="182" y="211"/>
                    </a:lnTo>
                    <a:lnTo>
                      <a:pt x="182" y="196"/>
                    </a:lnTo>
                    <a:lnTo>
                      <a:pt x="162" y="196"/>
                    </a:lnTo>
                    <a:lnTo>
                      <a:pt x="162" y="211"/>
                    </a:lnTo>
                    <a:close/>
                    <a:moveTo>
                      <a:pt x="133" y="211"/>
                    </a:moveTo>
                    <a:lnTo>
                      <a:pt x="154" y="211"/>
                    </a:lnTo>
                    <a:lnTo>
                      <a:pt x="154" y="196"/>
                    </a:lnTo>
                    <a:lnTo>
                      <a:pt x="133" y="196"/>
                    </a:lnTo>
                    <a:lnTo>
                      <a:pt x="133" y="211"/>
                    </a:lnTo>
                    <a:close/>
                    <a:moveTo>
                      <a:pt x="85" y="210"/>
                    </a:moveTo>
                    <a:lnTo>
                      <a:pt x="105" y="210"/>
                    </a:lnTo>
                    <a:lnTo>
                      <a:pt x="105" y="195"/>
                    </a:lnTo>
                    <a:lnTo>
                      <a:pt x="85" y="195"/>
                    </a:lnTo>
                    <a:lnTo>
                      <a:pt x="85" y="210"/>
                    </a:lnTo>
                    <a:close/>
                    <a:moveTo>
                      <a:pt x="57" y="210"/>
                    </a:moveTo>
                    <a:lnTo>
                      <a:pt x="77" y="210"/>
                    </a:lnTo>
                    <a:lnTo>
                      <a:pt x="77" y="195"/>
                    </a:lnTo>
                    <a:lnTo>
                      <a:pt x="57" y="195"/>
                    </a:lnTo>
                    <a:lnTo>
                      <a:pt x="57" y="210"/>
                    </a:lnTo>
                    <a:close/>
                    <a:moveTo>
                      <a:pt x="29" y="210"/>
                    </a:moveTo>
                    <a:lnTo>
                      <a:pt x="49" y="210"/>
                    </a:lnTo>
                    <a:lnTo>
                      <a:pt x="49" y="195"/>
                    </a:lnTo>
                    <a:lnTo>
                      <a:pt x="29" y="195"/>
                    </a:lnTo>
                    <a:lnTo>
                      <a:pt x="29" y="210"/>
                    </a:lnTo>
                    <a:close/>
                    <a:moveTo>
                      <a:pt x="0" y="210"/>
                    </a:moveTo>
                    <a:lnTo>
                      <a:pt x="21" y="210"/>
                    </a:lnTo>
                    <a:lnTo>
                      <a:pt x="21" y="195"/>
                    </a:lnTo>
                    <a:lnTo>
                      <a:pt x="0" y="195"/>
                    </a:lnTo>
                    <a:lnTo>
                      <a:pt x="0" y="210"/>
                    </a:lnTo>
                    <a:close/>
                    <a:moveTo>
                      <a:pt x="191" y="187"/>
                    </a:moveTo>
                    <a:lnTo>
                      <a:pt x="211" y="187"/>
                    </a:lnTo>
                    <a:lnTo>
                      <a:pt x="211" y="172"/>
                    </a:lnTo>
                    <a:lnTo>
                      <a:pt x="191" y="172"/>
                    </a:lnTo>
                    <a:lnTo>
                      <a:pt x="191" y="187"/>
                    </a:lnTo>
                    <a:close/>
                    <a:moveTo>
                      <a:pt x="162" y="187"/>
                    </a:moveTo>
                    <a:lnTo>
                      <a:pt x="182" y="187"/>
                    </a:lnTo>
                    <a:lnTo>
                      <a:pt x="182" y="172"/>
                    </a:lnTo>
                    <a:lnTo>
                      <a:pt x="162" y="172"/>
                    </a:lnTo>
                    <a:lnTo>
                      <a:pt x="162" y="187"/>
                    </a:lnTo>
                    <a:close/>
                    <a:moveTo>
                      <a:pt x="133" y="187"/>
                    </a:moveTo>
                    <a:lnTo>
                      <a:pt x="154" y="187"/>
                    </a:lnTo>
                    <a:lnTo>
                      <a:pt x="154" y="172"/>
                    </a:lnTo>
                    <a:lnTo>
                      <a:pt x="133" y="172"/>
                    </a:lnTo>
                    <a:lnTo>
                      <a:pt x="133" y="187"/>
                    </a:lnTo>
                    <a:close/>
                    <a:moveTo>
                      <a:pt x="85" y="187"/>
                    </a:moveTo>
                    <a:lnTo>
                      <a:pt x="105" y="187"/>
                    </a:lnTo>
                    <a:lnTo>
                      <a:pt x="105" y="170"/>
                    </a:lnTo>
                    <a:lnTo>
                      <a:pt x="85" y="170"/>
                    </a:lnTo>
                    <a:lnTo>
                      <a:pt x="85" y="187"/>
                    </a:lnTo>
                    <a:close/>
                    <a:moveTo>
                      <a:pt x="57" y="187"/>
                    </a:moveTo>
                    <a:lnTo>
                      <a:pt x="77" y="187"/>
                    </a:lnTo>
                    <a:lnTo>
                      <a:pt x="77" y="170"/>
                    </a:lnTo>
                    <a:lnTo>
                      <a:pt x="57" y="170"/>
                    </a:lnTo>
                    <a:lnTo>
                      <a:pt x="57" y="187"/>
                    </a:lnTo>
                    <a:close/>
                    <a:moveTo>
                      <a:pt x="29" y="187"/>
                    </a:moveTo>
                    <a:lnTo>
                      <a:pt x="49" y="187"/>
                    </a:lnTo>
                    <a:lnTo>
                      <a:pt x="49" y="170"/>
                    </a:lnTo>
                    <a:lnTo>
                      <a:pt x="29" y="170"/>
                    </a:lnTo>
                    <a:lnTo>
                      <a:pt x="29" y="187"/>
                    </a:lnTo>
                    <a:close/>
                    <a:moveTo>
                      <a:pt x="0" y="187"/>
                    </a:moveTo>
                    <a:lnTo>
                      <a:pt x="21" y="187"/>
                    </a:lnTo>
                    <a:lnTo>
                      <a:pt x="21" y="170"/>
                    </a:lnTo>
                    <a:lnTo>
                      <a:pt x="0" y="170"/>
                    </a:lnTo>
                    <a:lnTo>
                      <a:pt x="0" y="187"/>
                    </a:lnTo>
                    <a:close/>
                    <a:moveTo>
                      <a:pt x="191" y="160"/>
                    </a:moveTo>
                    <a:lnTo>
                      <a:pt x="211" y="160"/>
                    </a:lnTo>
                    <a:lnTo>
                      <a:pt x="211" y="145"/>
                    </a:lnTo>
                    <a:lnTo>
                      <a:pt x="191" y="145"/>
                    </a:lnTo>
                    <a:lnTo>
                      <a:pt x="191" y="160"/>
                    </a:lnTo>
                    <a:close/>
                    <a:moveTo>
                      <a:pt x="162" y="160"/>
                    </a:moveTo>
                    <a:lnTo>
                      <a:pt x="182" y="160"/>
                    </a:lnTo>
                    <a:lnTo>
                      <a:pt x="182" y="145"/>
                    </a:lnTo>
                    <a:lnTo>
                      <a:pt x="162" y="145"/>
                    </a:lnTo>
                    <a:lnTo>
                      <a:pt x="162" y="160"/>
                    </a:lnTo>
                    <a:close/>
                    <a:moveTo>
                      <a:pt x="133" y="160"/>
                    </a:moveTo>
                    <a:lnTo>
                      <a:pt x="154" y="160"/>
                    </a:lnTo>
                    <a:lnTo>
                      <a:pt x="154" y="145"/>
                    </a:lnTo>
                    <a:lnTo>
                      <a:pt x="133" y="145"/>
                    </a:lnTo>
                    <a:lnTo>
                      <a:pt x="133" y="160"/>
                    </a:lnTo>
                    <a:close/>
                    <a:moveTo>
                      <a:pt x="85" y="159"/>
                    </a:moveTo>
                    <a:lnTo>
                      <a:pt x="105" y="159"/>
                    </a:lnTo>
                    <a:lnTo>
                      <a:pt x="105" y="144"/>
                    </a:lnTo>
                    <a:lnTo>
                      <a:pt x="85" y="144"/>
                    </a:lnTo>
                    <a:lnTo>
                      <a:pt x="85" y="159"/>
                    </a:lnTo>
                    <a:close/>
                    <a:moveTo>
                      <a:pt x="57" y="159"/>
                    </a:moveTo>
                    <a:lnTo>
                      <a:pt x="77" y="159"/>
                    </a:lnTo>
                    <a:lnTo>
                      <a:pt x="77" y="144"/>
                    </a:lnTo>
                    <a:lnTo>
                      <a:pt x="57" y="144"/>
                    </a:lnTo>
                    <a:lnTo>
                      <a:pt x="57" y="159"/>
                    </a:lnTo>
                    <a:close/>
                    <a:moveTo>
                      <a:pt x="29" y="159"/>
                    </a:moveTo>
                    <a:lnTo>
                      <a:pt x="49" y="159"/>
                    </a:lnTo>
                    <a:lnTo>
                      <a:pt x="49" y="144"/>
                    </a:lnTo>
                    <a:lnTo>
                      <a:pt x="29" y="144"/>
                    </a:lnTo>
                    <a:lnTo>
                      <a:pt x="29" y="159"/>
                    </a:lnTo>
                    <a:close/>
                    <a:moveTo>
                      <a:pt x="0" y="159"/>
                    </a:moveTo>
                    <a:lnTo>
                      <a:pt x="21" y="159"/>
                    </a:lnTo>
                    <a:lnTo>
                      <a:pt x="21" y="144"/>
                    </a:lnTo>
                    <a:lnTo>
                      <a:pt x="0" y="144"/>
                    </a:lnTo>
                    <a:lnTo>
                      <a:pt x="0" y="159"/>
                    </a:lnTo>
                    <a:close/>
                    <a:moveTo>
                      <a:pt x="191" y="136"/>
                    </a:moveTo>
                    <a:lnTo>
                      <a:pt x="211" y="136"/>
                    </a:lnTo>
                    <a:lnTo>
                      <a:pt x="211" y="121"/>
                    </a:lnTo>
                    <a:lnTo>
                      <a:pt x="191" y="121"/>
                    </a:lnTo>
                    <a:lnTo>
                      <a:pt x="191" y="136"/>
                    </a:lnTo>
                    <a:close/>
                    <a:moveTo>
                      <a:pt x="162" y="136"/>
                    </a:moveTo>
                    <a:lnTo>
                      <a:pt x="182" y="136"/>
                    </a:lnTo>
                    <a:lnTo>
                      <a:pt x="182" y="121"/>
                    </a:lnTo>
                    <a:lnTo>
                      <a:pt x="162" y="121"/>
                    </a:lnTo>
                    <a:lnTo>
                      <a:pt x="162" y="136"/>
                    </a:lnTo>
                    <a:close/>
                    <a:moveTo>
                      <a:pt x="133" y="136"/>
                    </a:moveTo>
                    <a:lnTo>
                      <a:pt x="154" y="136"/>
                    </a:lnTo>
                    <a:lnTo>
                      <a:pt x="154" y="121"/>
                    </a:lnTo>
                    <a:lnTo>
                      <a:pt x="133" y="121"/>
                    </a:lnTo>
                    <a:lnTo>
                      <a:pt x="133" y="136"/>
                    </a:lnTo>
                    <a:close/>
                    <a:moveTo>
                      <a:pt x="85" y="135"/>
                    </a:moveTo>
                    <a:lnTo>
                      <a:pt x="105" y="135"/>
                    </a:lnTo>
                    <a:lnTo>
                      <a:pt x="105" y="120"/>
                    </a:lnTo>
                    <a:lnTo>
                      <a:pt x="85" y="120"/>
                    </a:lnTo>
                    <a:lnTo>
                      <a:pt x="85" y="135"/>
                    </a:lnTo>
                    <a:close/>
                    <a:moveTo>
                      <a:pt x="57" y="135"/>
                    </a:moveTo>
                    <a:lnTo>
                      <a:pt x="77" y="135"/>
                    </a:lnTo>
                    <a:lnTo>
                      <a:pt x="77" y="120"/>
                    </a:lnTo>
                    <a:lnTo>
                      <a:pt x="57" y="120"/>
                    </a:lnTo>
                    <a:lnTo>
                      <a:pt x="57" y="135"/>
                    </a:lnTo>
                    <a:close/>
                    <a:moveTo>
                      <a:pt x="29" y="135"/>
                    </a:moveTo>
                    <a:lnTo>
                      <a:pt x="49" y="135"/>
                    </a:lnTo>
                    <a:lnTo>
                      <a:pt x="49" y="120"/>
                    </a:lnTo>
                    <a:lnTo>
                      <a:pt x="29" y="120"/>
                    </a:lnTo>
                    <a:lnTo>
                      <a:pt x="29" y="135"/>
                    </a:lnTo>
                    <a:close/>
                    <a:moveTo>
                      <a:pt x="0" y="135"/>
                    </a:moveTo>
                    <a:lnTo>
                      <a:pt x="21" y="135"/>
                    </a:lnTo>
                    <a:lnTo>
                      <a:pt x="21" y="120"/>
                    </a:lnTo>
                    <a:lnTo>
                      <a:pt x="0" y="120"/>
                    </a:lnTo>
                    <a:lnTo>
                      <a:pt x="0" y="135"/>
                    </a:lnTo>
                    <a:close/>
                    <a:moveTo>
                      <a:pt x="191" y="113"/>
                    </a:moveTo>
                    <a:lnTo>
                      <a:pt x="211" y="113"/>
                    </a:lnTo>
                    <a:lnTo>
                      <a:pt x="211" y="98"/>
                    </a:lnTo>
                    <a:lnTo>
                      <a:pt x="191" y="98"/>
                    </a:lnTo>
                    <a:lnTo>
                      <a:pt x="191" y="113"/>
                    </a:lnTo>
                    <a:close/>
                    <a:moveTo>
                      <a:pt x="162" y="113"/>
                    </a:moveTo>
                    <a:lnTo>
                      <a:pt x="182" y="113"/>
                    </a:lnTo>
                    <a:lnTo>
                      <a:pt x="182" y="98"/>
                    </a:lnTo>
                    <a:lnTo>
                      <a:pt x="162" y="98"/>
                    </a:lnTo>
                    <a:lnTo>
                      <a:pt x="162" y="113"/>
                    </a:lnTo>
                    <a:close/>
                    <a:moveTo>
                      <a:pt x="133" y="113"/>
                    </a:moveTo>
                    <a:lnTo>
                      <a:pt x="154" y="113"/>
                    </a:lnTo>
                    <a:lnTo>
                      <a:pt x="154" y="98"/>
                    </a:lnTo>
                    <a:lnTo>
                      <a:pt x="133" y="98"/>
                    </a:lnTo>
                    <a:lnTo>
                      <a:pt x="133" y="113"/>
                    </a:lnTo>
                    <a:close/>
                    <a:moveTo>
                      <a:pt x="85" y="112"/>
                    </a:moveTo>
                    <a:lnTo>
                      <a:pt x="105" y="112"/>
                    </a:lnTo>
                    <a:lnTo>
                      <a:pt x="105" y="97"/>
                    </a:lnTo>
                    <a:lnTo>
                      <a:pt x="85" y="97"/>
                    </a:lnTo>
                    <a:lnTo>
                      <a:pt x="85" y="112"/>
                    </a:lnTo>
                    <a:close/>
                    <a:moveTo>
                      <a:pt x="57" y="112"/>
                    </a:moveTo>
                    <a:lnTo>
                      <a:pt x="77" y="112"/>
                    </a:lnTo>
                    <a:lnTo>
                      <a:pt x="77" y="97"/>
                    </a:lnTo>
                    <a:lnTo>
                      <a:pt x="57" y="97"/>
                    </a:lnTo>
                    <a:lnTo>
                      <a:pt x="57" y="112"/>
                    </a:lnTo>
                    <a:close/>
                    <a:moveTo>
                      <a:pt x="29" y="112"/>
                    </a:moveTo>
                    <a:lnTo>
                      <a:pt x="49" y="112"/>
                    </a:lnTo>
                    <a:lnTo>
                      <a:pt x="49" y="97"/>
                    </a:lnTo>
                    <a:lnTo>
                      <a:pt x="29" y="97"/>
                    </a:lnTo>
                    <a:lnTo>
                      <a:pt x="29" y="112"/>
                    </a:lnTo>
                    <a:close/>
                    <a:moveTo>
                      <a:pt x="0" y="112"/>
                    </a:moveTo>
                    <a:lnTo>
                      <a:pt x="21" y="112"/>
                    </a:lnTo>
                    <a:lnTo>
                      <a:pt x="21" y="97"/>
                    </a:lnTo>
                    <a:lnTo>
                      <a:pt x="0" y="97"/>
                    </a:lnTo>
                    <a:lnTo>
                      <a:pt x="0" y="112"/>
                    </a:lnTo>
                    <a:close/>
                    <a:moveTo>
                      <a:pt x="191" y="89"/>
                    </a:moveTo>
                    <a:lnTo>
                      <a:pt x="211" y="89"/>
                    </a:lnTo>
                    <a:lnTo>
                      <a:pt x="211" y="74"/>
                    </a:lnTo>
                    <a:lnTo>
                      <a:pt x="191" y="74"/>
                    </a:lnTo>
                    <a:lnTo>
                      <a:pt x="191" y="89"/>
                    </a:lnTo>
                    <a:close/>
                    <a:moveTo>
                      <a:pt x="162" y="89"/>
                    </a:moveTo>
                    <a:lnTo>
                      <a:pt x="182" y="89"/>
                    </a:lnTo>
                    <a:lnTo>
                      <a:pt x="182" y="74"/>
                    </a:lnTo>
                    <a:lnTo>
                      <a:pt x="162" y="74"/>
                    </a:lnTo>
                    <a:lnTo>
                      <a:pt x="162" y="89"/>
                    </a:lnTo>
                    <a:close/>
                    <a:moveTo>
                      <a:pt x="133" y="89"/>
                    </a:moveTo>
                    <a:lnTo>
                      <a:pt x="154" y="89"/>
                    </a:lnTo>
                    <a:lnTo>
                      <a:pt x="154" y="74"/>
                    </a:lnTo>
                    <a:lnTo>
                      <a:pt x="133" y="74"/>
                    </a:lnTo>
                    <a:lnTo>
                      <a:pt x="133" y="89"/>
                    </a:lnTo>
                    <a:close/>
                    <a:moveTo>
                      <a:pt x="85" y="88"/>
                    </a:moveTo>
                    <a:lnTo>
                      <a:pt x="105" y="88"/>
                    </a:lnTo>
                    <a:lnTo>
                      <a:pt x="105" y="73"/>
                    </a:lnTo>
                    <a:lnTo>
                      <a:pt x="85" y="73"/>
                    </a:lnTo>
                    <a:lnTo>
                      <a:pt x="85" y="88"/>
                    </a:lnTo>
                    <a:close/>
                    <a:moveTo>
                      <a:pt x="57" y="88"/>
                    </a:moveTo>
                    <a:lnTo>
                      <a:pt x="77" y="88"/>
                    </a:lnTo>
                    <a:lnTo>
                      <a:pt x="77" y="73"/>
                    </a:lnTo>
                    <a:lnTo>
                      <a:pt x="57" y="73"/>
                    </a:lnTo>
                    <a:lnTo>
                      <a:pt x="57" y="88"/>
                    </a:lnTo>
                    <a:close/>
                    <a:moveTo>
                      <a:pt x="29" y="88"/>
                    </a:moveTo>
                    <a:lnTo>
                      <a:pt x="49" y="88"/>
                    </a:lnTo>
                    <a:lnTo>
                      <a:pt x="49" y="73"/>
                    </a:lnTo>
                    <a:lnTo>
                      <a:pt x="29" y="73"/>
                    </a:lnTo>
                    <a:lnTo>
                      <a:pt x="29" y="88"/>
                    </a:lnTo>
                    <a:close/>
                    <a:moveTo>
                      <a:pt x="0" y="88"/>
                    </a:moveTo>
                    <a:lnTo>
                      <a:pt x="21" y="88"/>
                    </a:lnTo>
                    <a:lnTo>
                      <a:pt x="21" y="73"/>
                    </a:lnTo>
                    <a:lnTo>
                      <a:pt x="0" y="73"/>
                    </a:lnTo>
                    <a:lnTo>
                      <a:pt x="0" y="88"/>
                    </a:lnTo>
                    <a:close/>
                    <a:moveTo>
                      <a:pt x="191" y="65"/>
                    </a:moveTo>
                    <a:lnTo>
                      <a:pt x="211" y="65"/>
                    </a:lnTo>
                    <a:lnTo>
                      <a:pt x="211" y="50"/>
                    </a:lnTo>
                    <a:lnTo>
                      <a:pt x="191" y="50"/>
                    </a:lnTo>
                    <a:lnTo>
                      <a:pt x="191" y="65"/>
                    </a:lnTo>
                    <a:close/>
                    <a:moveTo>
                      <a:pt x="162" y="65"/>
                    </a:moveTo>
                    <a:lnTo>
                      <a:pt x="182" y="65"/>
                    </a:lnTo>
                    <a:lnTo>
                      <a:pt x="182" y="50"/>
                    </a:lnTo>
                    <a:lnTo>
                      <a:pt x="162" y="50"/>
                    </a:lnTo>
                    <a:lnTo>
                      <a:pt x="162" y="65"/>
                    </a:lnTo>
                    <a:close/>
                    <a:moveTo>
                      <a:pt x="133" y="65"/>
                    </a:moveTo>
                    <a:lnTo>
                      <a:pt x="154" y="65"/>
                    </a:lnTo>
                    <a:lnTo>
                      <a:pt x="154" y="50"/>
                    </a:lnTo>
                    <a:lnTo>
                      <a:pt x="133" y="50"/>
                    </a:lnTo>
                    <a:lnTo>
                      <a:pt x="133" y="65"/>
                    </a:lnTo>
                    <a:close/>
                    <a:moveTo>
                      <a:pt x="57" y="64"/>
                    </a:moveTo>
                    <a:lnTo>
                      <a:pt x="77" y="64"/>
                    </a:lnTo>
                    <a:lnTo>
                      <a:pt x="77" y="49"/>
                    </a:lnTo>
                    <a:lnTo>
                      <a:pt x="57" y="49"/>
                    </a:lnTo>
                    <a:lnTo>
                      <a:pt x="57" y="64"/>
                    </a:lnTo>
                    <a:close/>
                    <a:moveTo>
                      <a:pt x="29" y="64"/>
                    </a:moveTo>
                    <a:lnTo>
                      <a:pt x="49" y="64"/>
                    </a:lnTo>
                    <a:lnTo>
                      <a:pt x="49" y="49"/>
                    </a:lnTo>
                    <a:lnTo>
                      <a:pt x="29" y="49"/>
                    </a:lnTo>
                    <a:lnTo>
                      <a:pt x="29" y="64"/>
                    </a:lnTo>
                    <a:close/>
                    <a:moveTo>
                      <a:pt x="0" y="64"/>
                    </a:moveTo>
                    <a:lnTo>
                      <a:pt x="21" y="64"/>
                    </a:lnTo>
                    <a:lnTo>
                      <a:pt x="21" y="49"/>
                    </a:lnTo>
                    <a:lnTo>
                      <a:pt x="0" y="49"/>
                    </a:lnTo>
                    <a:lnTo>
                      <a:pt x="0" y="64"/>
                    </a:lnTo>
                    <a:close/>
                    <a:moveTo>
                      <a:pt x="191" y="39"/>
                    </a:moveTo>
                    <a:lnTo>
                      <a:pt x="211" y="39"/>
                    </a:lnTo>
                    <a:lnTo>
                      <a:pt x="211" y="23"/>
                    </a:lnTo>
                    <a:lnTo>
                      <a:pt x="191" y="23"/>
                    </a:lnTo>
                    <a:lnTo>
                      <a:pt x="191" y="39"/>
                    </a:lnTo>
                    <a:close/>
                    <a:moveTo>
                      <a:pt x="162" y="39"/>
                    </a:moveTo>
                    <a:lnTo>
                      <a:pt x="182" y="39"/>
                    </a:lnTo>
                    <a:lnTo>
                      <a:pt x="182" y="23"/>
                    </a:lnTo>
                    <a:lnTo>
                      <a:pt x="162" y="23"/>
                    </a:lnTo>
                    <a:lnTo>
                      <a:pt x="162" y="39"/>
                    </a:lnTo>
                    <a:close/>
                    <a:moveTo>
                      <a:pt x="133" y="39"/>
                    </a:moveTo>
                    <a:lnTo>
                      <a:pt x="154" y="39"/>
                    </a:lnTo>
                    <a:lnTo>
                      <a:pt x="154" y="23"/>
                    </a:lnTo>
                    <a:lnTo>
                      <a:pt x="133" y="23"/>
                    </a:lnTo>
                    <a:lnTo>
                      <a:pt x="133" y="39"/>
                    </a:lnTo>
                    <a:close/>
                    <a:moveTo>
                      <a:pt x="57" y="38"/>
                    </a:moveTo>
                    <a:lnTo>
                      <a:pt x="77" y="38"/>
                    </a:lnTo>
                    <a:lnTo>
                      <a:pt x="77" y="22"/>
                    </a:lnTo>
                    <a:lnTo>
                      <a:pt x="57" y="22"/>
                    </a:lnTo>
                    <a:lnTo>
                      <a:pt x="57" y="38"/>
                    </a:lnTo>
                    <a:close/>
                    <a:moveTo>
                      <a:pt x="29" y="38"/>
                    </a:moveTo>
                    <a:lnTo>
                      <a:pt x="49" y="38"/>
                    </a:lnTo>
                    <a:lnTo>
                      <a:pt x="49" y="22"/>
                    </a:lnTo>
                    <a:lnTo>
                      <a:pt x="29" y="22"/>
                    </a:lnTo>
                    <a:lnTo>
                      <a:pt x="29" y="38"/>
                    </a:lnTo>
                    <a:close/>
                    <a:moveTo>
                      <a:pt x="0" y="38"/>
                    </a:moveTo>
                    <a:lnTo>
                      <a:pt x="21" y="38"/>
                    </a:lnTo>
                    <a:lnTo>
                      <a:pt x="21" y="22"/>
                    </a:lnTo>
                    <a:lnTo>
                      <a:pt x="0" y="22"/>
                    </a:lnTo>
                    <a:lnTo>
                      <a:pt x="0" y="38"/>
                    </a:lnTo>
                    <a:close/>
                    <a:moveTo>
                      <a:pt x="83" y="66"/>
                    </a:moveTo>
                    <a:lnTo>
                      <a:pt x="132" y="66"/>
                    </a:lnTo>
                    <a:lnTo>
                      <a:pt x="132" y="21"/>
                    </a:lnTo>
                    <a:lnTo>
                      <a:pt x="83" y="21"/>
                    </a:lnTo>
                    <a:lnTo>
                      <a:pt x="83" y="66"/>
                    </a:lnTo>
                    <a:close/>
                    <a:moveTo>
                      <a:pt x="191" y="16"/>
                    </a:moveTo>
                    <a:lnTo>
                      <a:pt x="211" y="16"/>
                    </a:lnTo>
                    <a:lnTo>
                      <a:pt x="211" y="0"/>
                    </a:lnTo>
                    <a:lnTo>
                      <a:pt x="191" y="0"/>
                    </a:lnTo>
                    <a:lnTo>
                      <a:pt x="191" y="16"/>
                    </a:lnTo>
                    <a:close/>
                    <a:moveTo>
                      <a:pt x="162" y="16"/>
                    </a:moveTo>
                    <a:lnTo>
                      <a:pt x="182" y="16"/>
                    </a:lnTo>
                    <a:lnTo>
                      <a:pt x="182" y="0"/>
                    </a:lnTo>
                    <a:lnTo>
                      <a:pt x="162" y="0"/>
                    </a:lnTo>
                    <a:lnTo>
                      <a:pt x="162" y="16"/>
                    </a:lnTo>
                    <a:close/>
                    <a:moveTo>
                      <a:pt x="133" y="16"/>
                    </a:moveTo>
                    <a:lnTo>
                      <a:pt x="154" y="16"/>
                    </a:lnTo>
                    <a:lnTo>
                      <a:pt x="154" y="0"/>
                    </a:lnTo>
                    <a:lnTo>
                      <a:pt x="133" y="0"/>
                    </a:lnTo>
                    <a:lnTo>
                      <a:pt x="133" y="16"/>
                    </a:lnTo>
                    <a:close/>
                    <a:moveTo>
                      <a:pt x="85" y="15"/>
                    </a:moveTo>
                    <a:lnTo>
                      <a:pt x="105" y="15"/>
                    </a:lnTo>
                    <a:lnTo>
                      <a:pt x="105" y="0"/>
                    </a:lnTo>
                    <a:lnTo>
                      <a:pt x="85" y="0"/>
                    </a:lnTo>
                    <a:lnTo>
                      <a:pt x="85" y="15"/>
                    </a:lnTo>
                    <a:close/>
                    <a:moveTo>
                      <a:pt x="57" y="15"/>
                    </a:moveTo>
                    <a:lnTo>
                      <a:pt x="77" y="15"/>
                    </a:lnTo>
                    <a:lnTo>
                      <a:pt x="77" y="0"/>
                    </a:lnTo>
                    <a:lnTo>
                      <a:pt x="57" y="0"/>
                    </a:lnTo>
                    <a:lnTo>
                      <a:pt x="57" y="15"/>
                    </a:lnTo>
                    <a:close/>
                    <a:moveTo>
                      <a:pt x="29" y="15"/>
                    </a:moveTo>
                    <a:lnTo>
                      <a:pt x="49" y="15"/>
                    </a:lnTo>
                    <a:lnTo>
                      <a:pt x="49" y="0"/>
                    </a:lnTo>
                    <a:lnTo>
                      <a:pt x="29" y="0"/>
                    </a:lnTo>
                    <a:lnTo>
                      <a:pt x="29" y="15"/>
                    </a:lnTo>
                    <a:close/>
                    <a:moveTo>
                      <a:pt x="0" y="15"/>
                    </a:moveTo>
                    <a:lnTo>
                      <a:pt x="21" y="15"/>
                    </a:lnTo>
                    <a:lnTo>
                      <a:pt x="21" y="0"/>
                    </a:lnTo>
                    <a:lnTo>
                      <a:pt x="0" y="0"/>
                    </a:lnTo>
                    <a:lnTo>
                      <a:pt x="0" y="15"/>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68" name="Rectangle 57"/>
              <p:cNvSpPr>
                <a:spLocks noChangeArrowheads="1"/>
              </p:cNvSpPr>
              <p:nvPr/>
            </p:nvSpPr>
            <p:spPr bwMode="auto">
              <a:xfrm>
                <a:off x="174625" y="2635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69" name="Rectangle 58"/>
              <p:cNvSpPr>
                <a:spLocks noChangeArrowheads="1"/>
              </p:cNvSpPr>
              <p:nvPr/>
            </p:nvSpPr>
            <p:spPr bwMode="auto">
              <a:xfrm>
                <a:off x="156210" y="2635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0" name="Rectangle 59"/>
              <p:cNvSpPr>
                <a:spLocks noChangeArrowheads="1"/>
              </p:cNvSpPr>
              <p:nvPr/>
            </p:nvSpPr>
            <p:spPr bwMode="auto">
              <a:xfrm>
                <a:off x="137795" y="26352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1" name="Rectangle 60"/>
              <p:cNvSpPr>
                <a:spLocks noChangeArrowheads="1"/>
              </p:cNvSpPr>
              <p:nvPr/>
            </p:nvSpPr>
            <p:spPr bwMode="auto">
              <a:xfrm>
                <a:off x="10731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2" name="Rectangle 61"/>
              <p:cNvSpPr>
                <a:spLocks noChangeArrowheads="1"/>
              </p:cNvSpPr>
              <p:nvPr/>
            </p:nvSpPr>
            <p:spPr bwMode="auto">
              <a:xfrm>
                <a:off x="8953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3" name="Rectangle 62"/>
              <p:cNvSpPr>
                <a:spLocks noChangeArrowheads="1"/>
              </p:cNvSpPr>
              <p:nvPr/>
            </p:nvSpPr>
            <p:spPr bwMode="auto">
              <a:xfrm>
                <a:off x="71755" y="2628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4" name="Rectangle 63"/>
              <p:cNvSpPr>
                <a:spLocks noChangeArrowheads="1"/>
              </p:cNvSpPr>
              <p:nvPr/>
            </p:nvSpPr>
            <p:spPr bwMode="auto">
              <a:xfrm>
                <a:off x="53340" y="26289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5" name="Rectangle 64"/>
              <p:cNvSpPr>
                <a:spLocks noChangeArrowheads="1"/>
              </p:cNvSpPr>
              <p:nvPr/>
            </p:nvSpPr>
            <p:spPr bwMode="auto">
              <a:xfrm>
                <a:off x="174625" y="24955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6" name="Rectangle 65"/>
              <p:cNvSpPr>
                <a:spLocks noChangeArrowheads="1"/>
              </p:cNvSpPr>
              <p:nvPr/>
            </p:nvSpPr>
            <p:spPr bwMode="auto">
              <a:xfrm>
                <a:off x="156210" y="24955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7" name="Rectangle 66"/>
              <p:cNvSpPr>
                <a:spLocks noChangeArrowheads="1"/>
              </p:cNvSpPr>
              <p:nvPr/>
            </p:nvSpPr>
            <p:spPr bwMode="auto">
              <a:xfrm>
                <a:off x="137795" y="24955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8" name="Rectangle 67"/>
              <p:cNvSpPr>
                <a:spLocks noChangeArrowheads="1"/>
              </p:cNvSpPr>
              <p:nvPr/>
            </p:nvSpPr>
            <p:spPr bwMode="auto">
              <a:xfrm>
                <a:off x="10731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79" name="Rectangle 68"/>
              <p:cNvSpPr>
                <a:spLocks noChangeArrowheads="1"/>
              </p:cNvSpPr>
              <p:nvPr/>
            </p:nvSpPr>
            <p:spPr bwMode="auto">
              <a:xfrm>
                <a:off x="8953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0" name="Rectangle 69"/>
              <p:cNvSpPr>
                <a:spLocks noChangeArrowheads="1"/>
              </p:cNvSpPr>
              <p:nvPr/>
            </p:nvSpPr>
            <p:spPr bwMode="auto">
              <a:xfrm>
                <a:off x="71755" y="24892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1" name="Rectangle 70"/>
              <p:cNvSpPr>
                <a:spLocks noChangeArrowheads="1"/>
              </p:cNvSpPr>
              <p:nvPr/>
            </p:nvSpPr>
            <p:spPr bwMode="auto">
              <a:xfrm>
                <a:off x="53340" y="24892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2" name="Rectangle 71"/>
              <p:cNvSpPr>
                <a:spLocks noChangeArrowheads="1"/>
              </p:cNvSpPr>
              <p:nvPr/>
            </p:nvSpPr>
            <p:spPr bwMode="auto">
              <a:xfrm>
                <a:off x="174625" y="23431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3" name="Rectangle 72"/>
              <p:cNvSpPr>
                <a:spLocks noChangeArrowheads="1"/>
              </p:cNvSpPr>
              <p:nvPr/>
            </p:nvSpPr>
            <p:spPr bwMode="auto">
              <a:xfrm>
                <a:off x="156210" y="23431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4" name="Rectangle 73"/>
              <p:cNvSpPr>
                <a:spLocks noChangeArrowheads="1"/>
              </p:cNvSpPr>
              <p:nvPr/>
            </p:nvSpPr>
            <p:spPr bwMode="auto">
              <a:xfrm>
                <a:off x="137795" y="23431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5" name="Rectangle 74"/>
              <p:cNvSpPr>
                <a:spLocks noChangeArrowheads="1"/>
              </p:cNvSpPr>
              <p:nvPr/>
            </p:nvSpPr>
            <p:spPr bwMode="auto">
              <a:xfrm>
                <a:off x="10731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6" name="Rectangle 75"/>
              <p:cNvSpPr>
                <a:spLocks noChangeArrowheads="1"/>
              </p:cNvSpPr>
              <p:nvPr/>
            </p:nvSpPr>
            <p:spPr bwMode="auto">
              <a:xfrm>
                <a:off x="8953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7" name="Rectangle 76"/>
              <p:cNvSpPr>
                <a:spLocks noChangeArrowheads="1"/>
              </p:cNvSpPr>
              <p:nvPr/>
            </p:nvSpPr>
            <p:spPr bwMode="auto">
              <a:xfrm>
                <a:off x="71755" y="233045"/>
                <a:ext cx="12700"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8" name="Rectangle 77"/>
              <p:cNvSpPr>
                <a:spLocks noChangeArrowheads="1"/>
              </p:cNvSpPr>
              <p:nvPr/>
            </p:nvSpPr>
            <p:spPr bwMode="auto">
              <a:xfrm>
                <a:off x="53340" y="233045"/>
                <a:ext cx="13335" cy="107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89" name="Rectangle 78"/>
              <p:cNvSpPr>
                <a:spLocks noChangeArrowheads="1"/>
              </p:cNvSpPr>
              <p:nvPr/>
            </p:nvSpPr>
            <p:spPr bwMode="auto">
              <a:xfrm>
                <a:off x="174625" y="21717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0" name="Rectangle 79"/>
              <p:cNvSpPr>
                <a:spLocks noChangeArrowheads="1"/>
              </p:cNvSpPr>
              <p:nvPr/>
            </p:nvSpPr>
            <p:spPr bwMode="auto">
              <a:xfrm>
                <a:off x="156210" y="21717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1" name="Rectangle 80"/>
              <p:cNvSpPr>
                <a:spLocks noChangeArrowheads="1"/>
              </p:cNvSpPr>
              <p:nvPr/>
            </p:nvSpPr>
            <p:spPr bwMode="auto">
              <a:xfrm>
                <a:off x="137795" y="21717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2" name="Rectangle 81"/>
              <p:cNvSpPr>
                <a:spLocks noChangeArrowheads="1"/>
              </p:cNvSpPr>
              <p:nvPr/>
            </p:nvSpPr>
            <p:spPr bwMode="auto">
              <a:xfrm>
                <a:off x="10731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3" name="Rectangle 82"/>
              <p:cNvSpPr>
                <a:spLocks noChangeArrowheads="1"/>
              </p:cNvSpPr>
              <p:nvPr/>
            </p:nvSpPr>
            <p:spPr bwMode="auto">
              <a:xfrm>
                <a:off x="8953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4" name="Rectangle 83"/>
              <p:cNvSpPr>
                <a:spLocks noChangeArrowheads="1"/>
              </p:cNvSpPr>
              <p:nvPr/>
            </p:nvSpPr>
            <p:spPr bwMode="auto">
              <a:xfrm>
                <a:off x="71755" y="21653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5" name="Rectangle 84"/>
              <p:cNvSpPr>
                <a:spLocks noChangeArrowheads="1"/>
              </p:cNvSpPr>
              <p:nvPr/>
            </p:nvSpPr>
            <p:spPr bwMode="auto">
              <a:xfrm>
                <a:off x="53340" y="21653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6" name="Rectangle 85"/>
              <p:cNvSpPr>
                <a:spLocks noChangeArrowheads="1"/>
              </p:cNvSpPr>
              <p:nvPr/>
            </p:nvSpPr>
            <p:spPr bwMode="auto">
              <a:xfrm>
                <a:off x="174625" y="20193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7" name="Rectangle 86"/>
              <p:cNvSpPr>
                <a:spLocks noChangeArrowheads="1"/>
              </p:cNvSpPr>
              <p:nvPr/>
            </p:nvSpPr>
            <p:spPr bwMode="auto">
              <a:xfrm>
                <a:off x="156210" y="20193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8" name="Rectangle 87"/>
              <p:cNvSpPr>
                <a:spLocks noChangeArrowheads="1"/>
              </p:cNvSpPr>
              <p:nvPr/>
            </p:nvSpPr>
            <p:spPr bwMode="auto">
              <a:xfrm>
                <a:off x="137795" y="20193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99" name="Rectangle 88"/>
              <p:cNvSpPr>
                <a:spLocks noChangeArrowheads="1"/>
              </p:cNvSpPr>
              <p:nvPr/>
            </p:nvSpPr>
            <p:spPr bwMode="auto">
              <a:xfrm>
                <a:off x="10731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0" name="Rectangle 89"/>
              <p:cNvSpPr>
                <a:spLocks noChangeArrowheads="1"/>
              </p:cNvSpPr>
              <p:nvPr/>
            </p:nvSpPr>
            <p:spPr bwMode="auto">
              <a:xfrm>
                <a:off x="8953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1" name="Rectangle 90"/>
              <p:cNvSpPr>
                <a:spLocks noChangeArrowheads="1"/>
              </p:cNvSpPr>
              <p:nvPr/>
            </p:nvSpPr>
            <p:spPr bwMode="auto">
              <a:xfrm>
                <a:off x="71755" y="2012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2" name="Rectangle 91"/>
              <p:cNvSpPr>
                <a:spLocks noChangeArrowheads="1"/>
              </p:cNvSpPr>
              <p:nvPr/>
            </p:nvSpPr>
            <p:spPr bwMode="auto">
              <a:xfrm>
                <a:off x="53340" y="20129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3" name="Rectangle 92"/>
              <p:cNvSpPr>
                <a:spLocks noChangeArrowheads="1"/>
              </p:cNvSpPr>
              <p:nvPr/>
            </p:nvSpPr>
            <p:spPr bwMode="auto">
              <a:xfrm>
                <a:off x="174625" y="1873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4" name="Rectangle 93"/>
              <p:cNvSpPr>
                <a:spLocks noChangeArrowheads="1"/>
              </p:cNvSpPr>
              <p:nvPr/>
            </p:nvSpPr>
            <p:spPr bwMode="auto">
              <a:xfrm>
                <a:off x="156210" y="18732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5" name="Rectangle 94"/>
              <p:cNvSpPr>
                <a:spLocks noChangeArrowheads="1"/>
              </p:cNvSpPr>
              <p:nvPr/>
            </p:nvSpPr>
            <p:spPr bwMode="auto">
              <a:xfrm>
                <a:off x="137795" y="18732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6" name="Rectangle 95"/>
              <p:cNvSpPr>
                <a:spLocks noChangeArrowheads="1"/>
              </p:cNvSpPr>
              <p:nvPr/>
            </p:nvSpPr>
            <p:spPr bwMode="auto">
              <a:xfrm>
                <a:off x="10731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7" name="Rectangle 96"/>
              <p:cNvSpPr>
                <a:spLocks noChangeArrowheads="1"/>
              </p:cNvSpPr>
              <p:nvPr/>
            </p:nvSpPr>
            <p:spPr bwMode="auto">
              <a:xfrm>
                <a:off x="8953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8" name="Rectangle 97"/>
              <p:cNvSpPr>
                <a:spLocks noChangeArrowheads="1"/>
              </p:cNvSpPr>
              <p:nvPr/>
            </p:nvSpPr>
            <p:spPr bwMode="auto">
              <a:xfrm>
                <a:off x="71755" y="18669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09" name="Rectangle 98"/>
              <p:cNvSpPr>
                <a:spLocks noChangeArrowheads="1"/>
              </p:cNvSpPr>
              <p:nvPr/>
            </p:nvSpPr>
            <p:spPr bwMode="auto">
              <a:xfrm>
                <a:off x="53340" y="18669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0" name="Rectangle 99"/>
              <p:cNvSpPr>
                <a:spLocks noChangeArrowheads="1"/>
              </p:cNvSpPr>
              <p:nvPr/>
            </p:nvSpPr>
            <p:spPr bwMode="auto">
              <a:xfrm>
                <a:off x="174625" y="17208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1" name="Rectangle 100"/>
              <p:cNvSpPr>
                <a:spLocks noChangeArrowheads="1"/>
              </p:cNvSpPr>
              <p:nvPr/>
            </p:nvSpPr>
            <p:spPr bwMode="auto">
              <a:xfrm>
                <a:off x="156210" y="17208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2" name="Rectangle 101"/>
              <p:cNvSpPr>
                <a:spLocks noChangeArrowheads="1"/>
              </p:cNvSpPr>
              <p:nvPr/>
            </p:nvSpPr>
            <p:spPr bwMode="auto">
              <a:xfrm>
                <a:off x="137795" y="17208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3" name="Rectangle 102"/>
              <p:cNvSpPr>
                <a:spLocks noChangeArrowheads="1"/>
              </p:cNvSpPr>
              <p:nvPr/>
            </p:nvSpPr>
            <p:spPr bwMode="auto">
              <a:xfrm>
                <a:off x="10731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4" name="Rectangle 103"/>
              <p:cNvSpPr>
                <a:spLocks noChangeArrowheads="1"/>
              </p:cNvSpPr>
              <p:nvPr/>
            </p:nvSpPr>
            <p:spPr bwMode="auto">
              <a:xfrm>
                <a:off x="8953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5" name="Rectangle 104"/>
              <p:cNvSpPr>
                <a:spLocks noChangeArrowheads="1"/>
              </p:cNvSpPr>
              <p:nvPr/>
            </p:nvSpPr>
            <p:spPr bwMode="auto">
              <a:xfrm>
                <a:off x="71755" y="17145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6" name="Rectangle 105"/>
              <p:cNvSpPr>
                <a:spLocks noChangeArrowheads="1"/>
              </p:cNvSpPr>
              <p:nvPr/>
            </p:nvSpPr>
            <p:spPr bwMode="auto">
              <a:xfrm>
                <a:off x="53340" y="17145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7" name="Rectangle 106"/>
              <p:cNvSpPr>
                <a:spLocks noChangeArrowheads="1"/>
              </p:cNvSpPr>
              <p:nvPr/>
            </p:nvSpPr>
            <p:spPr bwMode="auto">
              <a:xfrm>
                <a:off x="174625" y="15684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8" name="Rectangle 107"/>
              <p:cNvSpPr>
                <a:spLocks noChangeArrowheads="1"/>
              </p:cNvSpPr>
              <p:nvPr/>
            </p:nvSpPr>
            <p:spPr bwMode="auto">
              <a:xfrm>
                <a:off x="156210" y="15684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19" name="Rectangle 108"/>
              <p:cNvSpPr>
                <a:spLocks noChangeArrowheads="1"/>
              </p:cNvSpPr>
              <p:nvPr/>
            </p:nvSpPr>
            <p:spPr bwMode="auto">
              <a:xfrm>
                <a:off x="137795" y="15684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0" name="Rectangle 109"/>
              <p:cNvSpPr>
                <a:spLocks noChangeArrowheads="1"/>
              </p:cNvSpPr>
              <p:nvPr/>
            </p:nvSpPr>
            <p:spPr bwMode="auto">
              <a:xfrm>
                <a:off x="89535" y="15621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1" name="Rectangle 110"/>
              <p:cNvSpPr>
                <a:spLocks noChangeArrowheads="1"/>
              </p:cNvSpPr>
              <p:nvPr/>
            </p:nvSpPr>
            <p:spPr bwMode="auto">
              <a:xfrm>
                <a:off x="71755" y="156210"/>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2" name="Rectangle 111"/>
              <p:cNvSpPr>
                <a:spLocks noChangeArrowheads="1"/>
              </p:cNvSpPr>
              <p:nvPr/>
            </p:nvSpPr>
            <p:spPr bwMode="auto">
              <a:xfrm>
                <a:off x="53340" y="156210"/>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3" name="Rectangle 112"/>
              <p:cNvSpPr>
                <a:spLocks noChangeArrowheads="1"/>
              </p:cNvSpPr>
              <p:nvPr/>
            </p:nvSpPr>
            <p:spPr bwMode="auto">
              <a:xfrm>
                <a:off x="174625" y="139700"/>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4" name="Rectangle 113"/>
              <p:cNvSpPr>
                <a:spLocks noChangeArrowheads="1"/>
              </p:cNvSpPr>
              <p:nvPr/>
            </p:nvSpPr>
            <p:spPr bwMode="auto">
              <a:xfrm>
                <a:off x="156210" y="139700"/>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5" name="Rectangle 114"/>
              <p:cNvSpPr>
                <a:spLocks noChangeArrowheads="1"/>
              </p:cNvSpPr>
              <p:nvPr/>
            </p:nvSpPr>
            <p:spPr bwMode="auto">
              <a:xfrm>
                <a:off x="137795" y="139700"/>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6" name="Rectangle 115"/>
              <p:cNvSpPr>
                <a:spLocks noChangeArrowheads="1"/>
              </p:cNvSpPr>
              <p:nvPr/>
            </p:nvSpPr>
            <p:spPr bwMode="auto">
              <a:xfrm>
                <a:off x="89535" y="13906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7" name="Rectangle 116"/>
              <p:cNvSpPr>
                <a:spLocks noChangeArrowheads="1"/>
              </p:cNvSpPr>
              <p:nvPr/>
            </p:nvSpPr>
            <p:spPr bwMode="auto">
              <a:xfrm>
                <a:off x="71755" y="13906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8" name="Rectangle 117"/>
              <p:cNvSpPr>
                <a:spLocks noChangeArrowheads="1"/>
              </p:cNvSpPr>
              <p:nvPr/>
            </p:nvSpPr>
            <p:spPr bwMode="auto">
              <a:xfrm>
                <a:off x="53340" y="139065"/>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29" name="Rectangle 118"/>
              <p:cNvSpPr>
                <a:spLocks noChangeArrowheads="1"/>
              </p:cNvSpPr>
              <p:nvPr/>
            </p:nvSpPr>
            <p:spPr bwMode="auto">
              <a:xfrm>
                <a:off x="106045" y="138430"/>
                <a:ext cx="31115" cy="2857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0" name="Rectangle 119"/>
              <p:cNvSpPr>
                <a:spLocks noChangeArrowheads="1"/>
              </p:cNvSpPr>
              <p:nvPr/>
            </p:nvSpPr>
            <p:spPr bwMode="auto">
              <a:xfrm>
                <a:off x="174625" y="12509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1" name="Rectangle 120"/>
              <p:cNvSpPr>
                <a:spLocks noChangeArrowheads="1"/>
              </p:cNvSpPr>
              <p:nvPr/>
            </p:nvSpPr>
            <p:spPr bwMode="auto">
              <a:xfrm>
                <a:off x="156210" y="125095"/>
                <a:ext cx="12700"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2" name="Rectangle 121"/>
              <p:cNvSpPr>
                <a:spLocks noChangeArrowheads="1"/>
              </p:cNvSpPr>
              <p:nvPr/>
            </p:nvSpPr>
            <p:spPr bwMode="auto">
              <a:xfrm>
                <a:off x="137795" y="125095"/>
                <a:ext cx="13335" cy="1016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3" name="Rectangle 122"/>
              <p:cNvSpPr>
                <a:spLocks noChangeArrowheads="1"/>
              </p:cNvSpPr>
              <p:nvPr/>
            </p:nvSpPr>
            <p:spPr bwMode="auto">
              <a:xfrm>
                <a:off x="10731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4" name="Rectangle 123"/>
              <p:cNvSpPr>
                <a:spLocks noChangeArrowheads="1"/>
              </p:cNvSpPr>
              <p:nvPr/>
            </p:nvSpPr>
            <p:spPr bwMode="auto">
              <a:xfrm>
                <a:off x="8953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5" name="Rectangle 124"/>
              <p:cNvSpPr>
                <a:spLocks noChangeArrowheads="1"/>
              </p:cNvSpPr>
              <p:nvPr/>
            </p:nvSpPr>
            <p:spPr bwMode="auto">
              <a:xfrm>
                <a:off x="71755" y="125095"/>
                <a:ext cx="12700"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6" name="Rectangle 125"/>
              <p:cNvSpPr>
                <a:spLocks noChangeArrowheads="1"/>
              </p:cNvSpPr>
              <p:nvPr/>
            </p:nvSpPr>
            <p:spPr bwMode="auto">
              <a:xfrm>
                <a:off x="53340" y="125095"/>
                <a:ext cx="13335" cy="952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7" name="Rectangle 126"/>
              <p:cNvSpPr>
                <a:spLocks noChangeArrowheads="1"/>
              </p:cNvSpPr>
              <p:nvPr/>
            </p:nvSpPr>
            <p:spPr bwMode="auto">
              <a:xfrm>
                <a:off x="16510" y="297815"/>
                <a:ext cx="170815" cy="8890"/>
              </a:xfrm>
              <a:prstGeom prst="rect">
                <a:avLst/>
              </a:prstGeom>
              <a:solidFill>
                <a:srgbClr val="FFFFFF"/>
              </a:solidFill>
              <a:ln>
                <a:noFill/>
              </a:ln>
            </p:spPr>
            <p:txBody>
              <a:bodyPr rot="0" vert="horz" wrap="square" lIns="91440" tIns="45720" rIns="91440" bIns="45720" anchor="t" anchorCtr="0" upright="1">
                <a:noAutofit/>
              </a:bodyPr>
              <a:lstStyle/>
              <a:p>
                <a:endParaRPr lang="zh-CN" altLang="en-US"/>
              </a:p>
            </p:txBody>
          </p:sp>
          <p:sp>
            <p:nvSpPr>
              <p:cNvPr id="138" name="Rectangle 127"/>
              <p:cNvSpPr>
                <a:spLocks noChangeArrowheads="1"/>
              </p:cNvSpPr>
              <p:nvPr/>
            </p:nvSpPr>
            <p:spPr bwMode="auto">
              <a:xfrm>
                <a:off x="16510" y="297815"/>
                <a:ext cx="170815" cy="889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139" name="Rectangle 128"/>
              <p:cNvSpPr>
                <a:spLocks noChangeArrowheads="1"/>
              </p:cNvSpPr>
              <p:nvPr/>
            </p:nvSpPr>
            <p:spPr bwMode="auto">
              <a:xfrm>
                <a:off x="79375" y="13970"/>
                <a:ext cx="113665" cy="94615"/>
              </a:xfrm>
              <a:prstGeom prst="rect">
                <a:avLst/>
              </a:pr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40" name="Rectangle 129"/>
              <p:cNvSpPr>
                <a:spLocks noChangeArrowheads="1"/>
              </p:cNvSpPr>
              <p:nvPr/>
            </p:nvSpPr>
            <p:spPr bwMode="auto">
              <a:xfrm>
                <a:off x="79375" y="13970"/>
                <a:ext cx="113665" cy="9461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141" name="Line 130"/>
              <p:cNvCxnSpPr>
                <a:cxnSpLocks noChangeShapeType="1"/>
              </p:cNvCxnSpPr>
              <p:nvPr/>
            </p:nvCxnSpPr>
            <p:spPr bwMode="auto">
              <a:xfrm>
                <a:off x="79375" y="74295"/>
                <a:ext cx="113665" cy="0"/>
              </a:xfrm>
              <a:prstGeom prst="line">
                <a:avLst/>
              </a:prstGeom>
              <a:noFill/>
              <a:ln w="1905">
                <a:solidFill>
                  <a:srgbClr val="000000"/>
                </a:solidFill>
                <a:prstDash val="solid"/>
                <a:round/>
              </a:ln>
            </p:spPr>
          </p:cxnSp>
          <p:cxnSp>
            <p:nvCxnSpPr>
              <p:cNvPr id="142" name="Line 131"/>
              <p:cNvCxnSpPr>
                <a:cxnSpLocks noChangeShapeType="1"/>
              </p:cNvCxnSpPr>
              <p:nvPr/>
            </p:nvCxnSpPr>
            <p:spPr bwMode="auto">
              <a:xfrm>
                <a:off x="79375" y="48260"/>
                <a:ext cx="113665" cy="0"/>
              </a:xfrm>
              <a:prstGeom prst="line">
                <a:avLst/>
              </a:prstGeom>
              <a:noFill/>
              <a:ln w="1905">
                <a:solidFill>
                  <a:srgbClr val="000000"/>
                </a:solidFill>
                <a:prstDash val="solid"/>
                <a:round/>
              </a:ln>
            </p:spPr>
          </p:cxnSp>
          <p:sp>
            <p:nvSpPr>
              <p:cNvPr id="143" name="Freeform 132"/>
              <p:cNvSpPr>
                <a:spLocks noEditPoints="1"/>
              </p:cNvSpPr>
              <p:nvPr/>
            </p:nvSpPr>
            <p:spPr bwMode="auto">
              <a:xfrm>
                <a:off x="45085" y="22860"/>
                <a:ext cx="22860" cy="68580"/>
              </a:xfrm>
              <a:custGeom>
                <a:avLst/>
                <a:gdLst>
                  <a:gd name="T0" fmla="*/ 22 w 36"/>
                  <a:gd name="T1" fmla="*/ 38 h 108"/>
                  <a:gd name="T2" fmla="*/ 13 w 36"/>
                  <a:gd name="T3" fmla="*/ 38 h 108"/>
                  <a:gd name="T4" fmla="*/ 13 w 36"/>
                  <a:gd name="T5" fmla="*/ 65 h 108"/>
                  <a:gd name="T6" fmla="*/ 22 w 36"/>
                  <a:gd name="T7" fmla="*/ 65 h 108"/>
                  <a:gd name="T8" fmla="*/ 22 w 36"/>
                  <a:gd name="T9" fmla="*/ 38 h 108"/>
                  <a:gd name="T10" fmla="*/ 0 w 36"/>
                  <a:gd name="T11" fmla="*/ 0 h 108"/>
                  <a:gd name="T12" fmla="*/ 0 w 36"/>
                  <a:gd name="T13" fmla="*/ 108 h 108"/>
                  <a:gd name="T14" fmla="*/ 36 w 36"/>
                  <a:gd name="T15" fmla="*/ 108 h 108"/>
                  <a:gd name="T16" fmla="*/ 36 w 36"/>
                  <a:gd name="T17" fmla="*/ 0 h 108"/>
                  <a:gd name="T18" fmla="*/ 0 w 36"/>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08">
                    <a:moveTo>
                      <a:pt x="22" y="38"/>
                    </a:moveTo>
                    <a:lnTo>
                      <a:pt x="13" y="38"/>
                    </a:lnTo>
                    <a:lnTo>
                      <a:pt x="13" y="65"/>
                    </a:lnTo>
                    <a:lnTo>
                      <a:pt x="22" y="65"/>
                    </a:lnTo>
                    <a:lnTo>
                      <a:pt x="22" y="38"/>
                    </a:lnTo>
                    <a:close/>
                    <a:moveTo>
                      <a:pt x="0" y="0"/>
                    </a:moveTo>
                    <a:lnTo>
                      <a:pt x="0" y="108"/>
                    </a:lnTo>
                    <a:lnTo>
                      <a:pt x="36" y="108"/>
                    </a:lnTo>
                    <a:lnTo>
                      <a:pt x="36" y="0"/>
                    </a:lnTo>
                    <a:lnTo>
                      <a:pt x="0" y="0"/>
                    </a:lnTo>
                    <a:close/>
                  </a:path>
                </a:pathLst>
              </a:custGeom>
              <a:solidFill>
                <a:srgbClr val="C0C0C0"/>
              </a:solidFill>
              <a:ln>
                <a:noFill/>
              </a:ln>
            </p:spPr>
            <p:txBody>
              <a:bodyPr rot="0" vert="horz" wrap="square" lIns="91440" tIns="45720" rIns="91440" bIns="45720" anchor="t" anchorCtr="0" upright="1">
                <a:noAutofit/>
              </a:bodyPr>
              <a:lstStyle/>
              <a:p>
                <a:endParaRPr lang="zh-CN" altLang="en-US"/>
              </a:p>
            </p:txBody>
          </p:sp>
          <p:sp>
            <p:nvSpPr>
              <p:cNvPr id="144" name="Rectangle 133"/>
              <p:cNvSpPr>
                <a:spLocks noChangeArrowheads="1"/>
              </p:cNvSpPr>
              <p:nvPr/>
            </p:nvSpPr>
            <p:spPr bwMode="auto">
              <a:xfrm>
                <a:off x="53340" y="46990"/>
                <a:ext cx="5715" cy="1714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145" name="Line 134"/>
              <p:cNvCxnSpPr>
                <a:cxnSpLocks noChangeShapeType="1"/>
              </p:cNvCxnSpPr>
              <p:nvPr/>
            </p:nvCxnSpPr>
            <p:spPr bwMode="auto">
              <a:xfrm>
                <a:off x="56515" y="22860"/>
                <a:ext cx="0" cy="68580"/>
              </a:xfrm>
              <a:prstGeom prst="line">
                <a:avLst/>
              </a:prstGeom>
              <a:noFill/>
              <a:ln w="1905">
                <a:solidFill>
                  <a:srgbClr val="000000"/>
                </a:solidFill>
                <a:prstDash val="solid"/>
                <a:round/>
              </a:ln>
            </p:spPr>
          </p:cxnSp>
          <p:sp>
            <p:nvSpPr>
              <p:cNvPr id="146" name="Rectangle 135"/>
              <p:cNvSpPr>
                <a:spLocks noChangeArrowheads="1"/>
              </p:cNvSpPr>
              <p:nvPr/>
            </p:nvSpPr>
            <p:spPr bwMode="auto">
              <a:xfrm>
                <a:off x="45085" y="22860"/>
                <a:ext cx="22860" cy="6858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grpSp>
        <p:grpSp>
          <p:nvGrpSpPr>
            <p:cNvPr id="16" name="组合 15"/>
            <p:cNvGrpSpPr/>
            <p:nvPr/>
          </p:nvGrpSpPr>
          <p:grpSpPr>
            <a:xfrm>
              <a:off x="3446106" y="1109419"/>
              <a:ext cx="255905" cy="255270"/>
              <a:chOff x="0" y="0"/>
              <a:chExt cx="255905" cy="255905"/>
            </a:xfrm>
          </p:grpSpPr>
          <p:sp>
            <p:nvSpPr>
              <p:cNvPr id="44"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45"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46"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a:p>
            </p:txBody>
          </p:sp>
          <p:cxnSp>
            <p:nvCxnSpPr>
              <p:cNvPr id="47"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48"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49"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50"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51"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52"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53"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54"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55"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56"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grpSp>
          <p:nvGrpSpPr>
            <p:cNvPr id="17" name="组合 16"/>
            <p:cNvGrpSpPr/>
            <p:nvPr/>
          </p:nvGrpSpPr>
          <p:grpSpPr>
            <a:xfrm>
              <a:off x="3855681" y="1109419"/>
              <a:ext cx="255905" cy="255270"/>
              <a:chOff x="0" y="0"/>
              <a:chExt cx="255905" cy="255905"/>
            </a:xfrm>
          </p:grpSpPr>
          <p:sp>
            <p:nvSpPr>
              <p:cNvPr id="31" name="Freeform 144"/>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close/>
                  </a:path>
                </a:pathLst>
              </a:custGeom>
              <a:solidFill>
                <a:srgbClr val="FFFFFF"/>
              </a:solidFill>
              <a:ln>
                <a:noFill/>
              </a:ln>
            </p:spPr>
            <p:txBody>
              <a:bodyPr rot="0" vert="horz" wrap="square" lIns="91440" tIns="45720" rIns="91440" bIns="45720" anchor="t" anchorCtr="0" upright="1">
                <a:noAutofit/>
              </a:bodyPr>
              <a:lstStyle/>
              <a:p>
                <a:endParaRPr lang="zh-CN" altLang="en-US"/>
              </a:p>
            </p:txBody>
          </p:sp>
          <p:cxnSp>
            <p:nvCxnSpPr>
              <p:cNvPr id="32" name="Line 145"/>
              <p:cNvCxnSpPr>
                <a:cxnSpLocks noChangeShapeType="1"/>
              </p:cNvCxnSpPr>
              <p:nvPr/>
            </p:nvCxnSpPr>
            <p:spPr bwMode="auto">
              <a:xfrm>
                <a:off x="47625" y="215900"/>
                <a:ext cx="160020" cy="0"/>
              </a:xfrm>
              <a:prstGeom prst="line">
                <a:avLst/>
              </a:prstGeom>
              <a:noFill/>
              <a:ln w="5080">
                <a:solidFill>
                  <a:srgbClr val="000000"/>
                </a:solidFill>
                <a:prstDash val="solid"/>
                <a:round/>
              </a:ln>
            </p:spPr>
          </p:cxnSp>
          <p:sp>
            <p:nvSpPr>
              <p:cNvPr id="33" name="Freeform 146"/>
              <p:cNvSpPr/>
              <p:nvPr/>
            </p:nvSpPr>
            <p:spPr bwMode="auto">
              <a:xfrm>
                <a:off x="0" y="0"/>
                <a:ext cx="255905" cy="255905"/>
              </a:xfrm>
              <a:custGeom>
                <a:avLst/>
                <a:gdLst>
                  <a:gd name="T0" fmla="*/ 0 w 403"/>
                  <a:gd name="T1" fmla="*/ 302 h 403"/>
                  <a:gd name="T2" fmla="*/ 75 w 403"/>
                  <a:gd name="T3" fmla="*/ 302 h 403"/>
                  <a:gd name="T4" fmla="*/ 138 w 403"/>
                  <a:gd name="T5" fmla="*/ 315 h 403"/>
                  <a:gd name="T6" fmla="*/ 138 w 403"/>
                  <a:gd name="T7" fmla="*/ 327 h 403"/>
                  <a:gd name="T8" fmla="*/ 75 w 403"/>
                  <a:gd name="T9" fmla="*/ 327 h 403"/>
                  <a:gd name="T10" fmla="*/ 75 w 403"/>
                  <a:gd name="T11" fmla="*/ 340 h 403"/>
                  <a:gd name="T12" fmla="*/ 25 w 403"/>
                  <a:gd name="T13" fmla="*/ 340 h 403"/>
                  <a:gd name="T14" fmla="*/ 25 w 403"/>
                  <a:gd name="T15" fmla="*/ 403 h 403"/>
                  <a:gd name="T16" fmla="*/ 378 w 403"/>
                  <a:gd name="T17" fmla="*/ 403 h 403"/>
                  <a:gd name="T18" fmla="*/ 378 w 403"/>
                  <a:gd name="T19" fmla="*/ 340 h 403"/>
                  <a:gd name="T20" fmla="*/ 327 w 403"/>
                  <a:gd name="T21" fmla="*/ 340 h 403"/>
                  <a:gd name="T22" fmla="*/ 327 w 403"/>
                  <a:gd name="T23" fmla="*/ 327 h 403"/>
                  <a:gd name="T24" fmla="*/ 264 w 403"/>
                  <a:gd name="T25" fmla="*/ 327 h 403"/>
                  <a:gd name="T26" fmla="*/ 264 w 403"/>
                  <a:gd name="T27" fmla="*/ 315 h 403"/>
                  <a:gd name="T28" fmla="*/ 327 w 403"/>
                  <a:gd name="T29" fmla="*/ 302 h 403"/>
                  <a:gd name="T30" fmla="*/ 403 w 403"/>
                  <a:gd name="T31" fmla="*/ 302 h 403"/>
                  <a:gd name="T32" fmla="*/ 403 w 403"/>
                  <a:gd name="T33" fmla="*/ 0 h 403"/>
                  <a:gd name="T34" fmla="*/ 0 w 403"/>
                  <a:gd name="T35" fmla="*/ 0 h 403"/>
                  <a:gd name="T36" fmla="*/ 0 w 403"/>
                  <a:gd name="T37" fmla="*/ 3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3" h="403">
                    <a:moveTo>
                      <a:pt x="0" y="302"/>
                    </a:moveTo>
                    <a:lnTo>
                      <a:pt x="75" y="302"/>
                    </a:lnTo>
                    <a:lnTo>
                      <a:pt x="138" y="315"/>
                    </a:lnTo>
                    <a:lnTo>
                      <a:pt x="138" y="327"/>
                    </a:lnTo>
                    <a:lnTo>
                      <a:pt x="75" y="327"/>
                    </a:lnTo>
                    <a:lnTo>
                      <a:pt x="75" y="340"/>
                    </a:lnTo>
                    <a:lnTo>
                      <a:pt x="25" y="340"/>
                    </a:lnTo>
                    <a:lnTo>
                      <a:pt x="25" y="403"/>
                    </a:lnTo>
                    <a:lnTo>
                      <a:pt x="378" y="403"/>
                    </a:lnTo>
                    <a:lnTo>
                      <a:pt x="378" y="340"/>
                    </a:lnTo>
                    <a:lnTo>
                      <a:pt x="327" y="340"/>
                    </a:lnTo>
                    <a:lnTo>
                      <a:pt x="327" y="327"/>
                    </a:lnTo>
                    <a:lnTo>
                      <a:pt x="264" y="327"/>
                    </a:lnTo>
                    <a:lnTo>
                      <a:pt x="264" y="315"/>
                    </a:lnTo>
                    <a:lnTo>
                      <a:pt x="327" y="302"/>
                    </a:lnTo>
                    <a:lnTo>
                      <a:pt x="403" y="302"/>
                    </a:lnTo>
                    <a:lnTo>
                      <a:pt x="403" y="0"/>
                    </a:lnTo>
                    <a:lnTo>
                      <a:pt x="0" y="0"/>
                    </a:lnTo>
                    <a:lnTo>
                      <a:pt x="0" y="302"/>
                    </a:lnTo>
                  </a:path>
                </a:pathLst>
              </a:custGeom>
              <a:noFill/>
              <a:ln w="5080">
                <a:solidFill>
                  <a:srgbClr val="000000"/>
                </a:solidFill>
                <a:prstDash val="solid"/>
                <a:round/>
              </a:ln>
            </p:spPr>
            <p:txBody>
              <a:bodyPr rot="0" vert="horz" wrap="square" lIns="91440" tIns="45720" rIns="91440" bIns="45720" anchor="t" anchorCtr="0" upright="1">
                <a:noAutofit/>
              </a:bodyPr>
              <a:lstStyle/>
              <a:p>
                <a:endParaRPr lang="zh-CN" altLang="en-US"/>
              </a:p>
            </p:txBody>
          </p:sp>
          <p:cxnSp>
            <p:nvCxnSpPr>
              <p:cNvPr id="34" name="Line 147"/>
              <p:cNvCxnSpPr>
                <a:cxnSpLocks noChangeShapeType="1"/>
              </p:cNvCxnSpPr>
              <p:nvPr/>
            </p:nvCxnSpPr>
            <p:spPr bwMode="auto">
              <a:xfrm>
                <a:off x="87630" y="207645"/>
                <a:ext cx="80010" cy="0"/>
              </a:xfrm>
              <a:prstGeom prst="line">
                <a:avLst/>
              </a:prstGeom>
              <a:noFill/>
              <a:ln w="5080">
                <a:solidFill>
                  <a:srgbClr val="000000"/>
                </a:solidFill>
                <a:prstDash val="solid"/>
                <a:round/>
              </a:ln>
            </p:spPr>
          </p:cxnSp>
          <p:cxnSp>
            <p:nvCxnSpPr>
              <p:cNvPr id="35" name="Line 148"/>
              <p:cNvCxnSpPr>
                <a:cxnSpLocks noChangeShapeType="1"/>
              </p:cNvCxnSpPr>
              <p:nvPr/>
            </p:nvCxnSpPr>
            <p:spPr bwMode="auto">
              <a:xfrm>
                <a:off x="87630" y="200025"/>
                <a:ext cx="80010" cy="0"/>
              </a:xfrm>
              <a:prstGeom prst="line">
                <a:avLst/>
              </a:prstGeom>
              <a:noFill/>
              <a:ln w="5080">
                <a:solidFill>
                  <a:srgbClr val="000000"/>
                </a:solidFill>
                <a:prstDash val="solid"/>
                <a:round/>
              </a:ln>
            </p:spPr>
          </p:cxnSp>
          <p:cxnSp>
            <p:nvCxnSpPr>
              <p:cNvPr id="36" name="Line 149"/>
              <p:cNvCxnSpPr>
                <a:cxnSpLocks noChangeShapeType="1"/>
              </p:cNvCxnSpPr>
              <p:nvPr/>
            </p:nvCxnSpPr>
            <p:spPr bwMode="auto">
              <a:xfrm>
                <a:off x="47625" y="191770"/>
                <a:ext cx="160020" cy="0"/>
              </a:xfrm>
              <a:prstGeom prst="line">
                <a:avLst/>
              </a:prstGeom>
              <a:noFill/>
              <a:ln w="5080">
                <a:solidFill>
                  <a:srgbClr val="000000"/>
                </a:solidFill>
                <a:prstDash val="solid"/>
                <a:round/>
              </a:ln>
            </p:spPr>
          </p:cxnSp>
          <p:sp>
            <p:nvSpPr>
              <p:cNvPr id="37" name="Freeform 150"/>
              <p:cNvSpPr>
                <a:spLocks noEditPoints="1"/>
              </p:cNvSpPr>
              <p:nvPr/>
            </p:nvSpPr>
            <p:spPr bwMode="auto">
              <a:xfrm>
                <a:off x="23495" y="24130"/>
                <a:ext cx="208280" cy="205740"/>
              </a:xfrm>
              <a:custGeom>
                <a:avLst/>
                <a:gdLst>
                  <a:gd name="T0" fmla="*/ 25 w 328"/>
                  <a:gd name="T1" fmla="*/ 324 h 324"/>
                  <a:gd name="T2" fmla="*/ 89 w 328"/>
                  <a:gd name="T3" fmla="*/ 324 h 324"/>
                  <a:gd name="T4" fmla="*/ 89 w 328"/>
                  <a:gd name="T5" fmla="*/ 314 h 324"/>
                  <a:gd name="T6" fmla="*/ 25 w 328"/>
                  <a:gd name="T7" fmla="*/ 314 h 324"/>
                  <a:gd name="T8" fmla="*/ 25 w 328"/>
                  <a:gd name="T9" fmla="*/ 324 h 324"/>
                  <a:gd name="T10" fmla="*/ 25 w 328"/>
                  <a:gd name="T11" fmla="*/ 202 h 324"/>
                  <a:gd name="T12" fmla="*/ 25 w 328"/>
                  <a:gd name="T13" fmla="*/ 25 h 324"/>
                  <a:gd name="T14" fmla="*/ 302 w 328"/>
                  <a:gd name="T15" fmla="*/ 25 h 324"/>
                  <a:gd name="T16" fmla="*/ 302 w 328"/>
                  <a:gd name="T17" fmla="*/ 202 h 324"/>
                  <a:gd name="T18" fmla="*/ 25 w 328"/>
                  <a:gd name="T19" fmla="*/ 202 h 324"/>
                  <a:gd name="T20" fmla="*/ 13 w 328"/>
                  <a:gd name="T21" fmla="*/ 221 h 324"/>
                  <a:gd name="T22" fmla="*/ 322 w 328"/>
                  <a:gd name="T23" fmla="*/ 221 h 324"/>
                  <a:gd name="T24" fmla="*/ 322 w 328"/>
                  <a:gd name="T25" fmla="*/ 12 h 324"/>
                  <a:gd name="T26" fmla="*/ 328 w 328"/>
                  <a:gd name="T27" fmla="*/ 12 h 324"/>
                  <a:gd name="T28" fmla="*/ 328 w 328"/>
                  <a:gd name="T29" fmla="*/ 0 h 324"/>
                  <a:gd name="T30" fmla="*/ 0 w 328"/>
                  <a:gd name="T31" fmla="*/ 0 h 324"/>
                  <a:gd name="T32" fmla="*/ 0 w 328"/>
                  <a:gd name="T33" fmla="*/ 227 h 324"/>
                  <a:gd name="T34" fmla="*/ 13 w 328"/>
                  <a:gd name="T35" fmla="*/ 227 h 324"/>
                  <a:gd name="T36" fmla="*/ 13 w 328"/>
                  <a:gd name="T37" fmla="*/ 221 h 324"/>
                  <a:gd name="T38" fmla="*/ 309 w 328"/>
                  <a:gd name="T39" fmla="*/ 252 h 324"/>
                  <a:gd name="T40" fmla="*/ 328 w 328"/>
                  <a:gd name="T41" fmla="*/ 252 h 324"/>
                  <a:gd name="T42" fmla="*/ 328 w 328"/>
                  <a:gd name="T43" fmla="*/ 246 h 324"/>
                  <a:gd name="T44" fmla="*/ 309 w 328"/>
                  <a:gd name="T45" fmla="*/ 246 h 324"/>
                  <a:gd name="T46" fmla="*/ 309 w 328"/>
                  <a:gd name="T47" fmla="*/ 25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8" h="324">
                    <a:moveTo>
                      <a:pt x="25" y="324"/>
                    </a:moveTo>
                    <a:lnTo>
                      <a:pt x="89" y="324"/>
                    </a:lnTo>
                    <a:lnTo>
                      <a:pt x="89" y="314"/>
                    </a:lnTo>
                    <a:lnTo>
                      <a:pt x="25" y="314"/>
                    </a:lnTo>
                    <a:lnTo>
                      <a:pt x="25" y="324"/>
                    </a:lnTo>
                    <a:close/>
                    <a:moveTo>
                      <a:pt x="25" y="202"/>
                    </a:moveTo>
                    <a:lnTo>
                      <a:pt x="25" y="25"/>
                    </a:lnTo>
                    <a:lnTo>
                      <a:pt x="302" y="25"/>
                    </a:lnTo>
                    <a:lnTo>
                      <a:pt x="302" y="202"/>
                    </a:lnTo>
                    <a:lnTo>
                      <a:pt x="25" y="202"/>
                    </a:lnTo>
                    <a:close/>
                    <a:moveTo>
                      <a:pt x="13" y="221"/>
                    </a:moveTo>
                    <a:lnTo>
                      <a:pt x="322" y="221"/>
                    </a:lnTo>
                    <a:lnTo>
                      <a:pt x="322" y="12"/>
                    </a:lnTo>
                    <a:lnTo>
                      <a:pt x="328" y="12"/>
                    </a:lnTo>
                    <a:lnTo>
                      <a:pt x="328" y="0"/>
                    </a:lnTo>
                    <a:lnTo>
                      <a:pt x="0" y="0"/>
                    </a:lnTo>
                    <a:lnTo>
                      <a:pt x="0" y="227"/>
                    </a:lnTo>
                    <a:lnTo>
                      <a:pt x="13" y="227"/>
                    </a:lnTo>
                    <a:lnTo>
                      <a:pt x="13" y="221"/>
                    </a:lnTo>
                    <a:close/>
                    <a:moveTo>
                      <a:pt x="309" y="252"/>
                    </a:moveTo>
                    <a:lnTo>
                      <a:pt x="328" y="252"/>
                    </a:lnTo>
                    <a:lnTo>
                      <a:pt x="328" y="246"/>
                    </a:lnTo>
                    <a:lnTo>
                      <a:pt x="309" y="246"/>
                    </a:lnTo>
                    <a:lnTo>
                      <a:pt x="309" y="252"/>
                    </a:lnTo>
                    <a:close/>
                  </a:path>
                </a:pathLst>
              </a:custGeom>
              <a:solidFill>
                <a:srgbClr val="000000"/>
              </a:solidFill>
              <a:ln>
                <a:noFill/>
              </a:ln>
            </p:spPr>
            <p:txBody>
              <a:bodyPr rot="0" vert="horz" wrap="square" lIns="91440" tIns="45720" rIns="91440" bIns="45720" anchor="t" anchorCtr="0" upright="1">
                <a:noAutofit/>
              </a:bodyPr>
              <a:lstStyle/>
              <a:p>
                <a:endParaRPr lang="zh-CN" altLang="en-US"/>
              </a:p>
            </p:txBody>
          </p:sp>
          <p:sp>
            <p:nvSpPr>
              <p:cNvPr id="38" name="Rectangle 151"/>
              <p:cNvSpPr>
                <a:spLocks noChangeArrowheads="1"/>
              </p:cNvSpPr>
              <p:nvPr/>
            </p:nvSpPr>
            <p:spPr bwMode="auto">
              <a:xfrm>
                <a:off x="39370" y="223520"/>
                <a:ext cx="40640" cy="635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39" name="Rectangle 152"/>
              <p:cNvSpPr>
                <a:spLocks noChangeArrowheads="1"/>
              </p:cNvSpPr>
              <p:nvPr/>
            </p:nvSpPr>
            <p:spPr bwMode="auto">
              <a:xfrm>
                <a:off x="39370" y="40005"/>
                <a:ext cx="175895" cy="112395"/>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sp>
            <p:nvSpPr>
              <p:cNvPr id="40" name="Freeform 153"/>
              <p:cNvSpPr/>
              <p:nvPr/>
            </p:nvSpPr>
            <p:spPr bwMode="auto">
              <a:xfrm>
                <a:off x="23495" y="24130"/>
                <a:ext cx="208280" cy="144145"/>
              </a:xfrm>
              <a:custGeom>
                <a:avLst/>
                <a:gdLst>
                  <a:gd name="T0" fmla="*/ 13 w 328"/>
                  <a:gd name="T1" fmla="*/ 221 h 227"/>
                  <a:gd name="T2" fmla="*/ 322 w 328"/>
                  <a:gd name="T3" fmla="*/ 221 h 227"/>
                  <a:gd name="T4" fmla="*/ 322 w 328"/>
                  <a:gd name="T5" fmla="*/ 12 h 227"/>
                  <a:gd name="T6" fmla="*/ 328 w 328"/>
                  <a:gd name="T7" fmla="*/ 12 h 227"/>
                  <a:gd name="T8" fmla="*/ 328 w 328"/>
                  <a:gd name="T9" fmla="*/ 0 h 227"/>
                  <a:gd name="T10" fmla="*/ 0 w 328"/>
                  <a:gd name="T11" fmla="*/ 0 h 227"/>
                  <a:gd name="T12" fmla="*/ 0 w 328"/>
                  <a:gd name="T13" fmla="*/ 227 h 227"/>
                  <a:gd name="T14" fmla="*/ 13 w 328"/>
                  <a:gd name="T15" fmla="*/ 227 h 227"/>
                  <a:gd name="T16" fmla="*/ 13 w 328"/>
                  <a:gd name="T17"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227">
                    <a:moveTo>
                      <a:pt x="13" y="221"/>
                    </a:moveTo>
                    <a:lnTo>
                      <a:pt x="322" y="221"/>
                    </a:lnTo>
                    <a:lnTo>
                      <a:pt x="322" y="12"/>
                    </a:lnTo>
                    <a:lnTo>
                      <a:pt x="328" y="12"/>
                    </a:lnTo>
                    <a:lnTo>
                      <a:pt x="328" y="0"/>
                    </a:lnTo>
                    <a:lnTo>
                      <a:pt x="0" y="0"/>
                    </a:lnTo>
                    <a:lnTo>
                      <a:pt x="0" y="227"/>
                    </a:lnTo>
                    <a:lnTo>
                      <a:pt x="13" y="227"/>
                    </a:lnTo>
                    <a:lnTo>
                      <a:pt x="13" y="221"/>
                    </a:lnTo>
                  </a:path>
                </a:pathLst>
              </a:custGeom>
              <a:noFill/>
              <a:ln w="1905">
                <a:solidFill>
                  <a:srgbClr val="000000"/>
                </a:solidFill>
                <a:prstDash val="solid"/>
                <a:round/>
              </a:ln>
            </p:spPr>
            <p:txBody>
              <a:bodyPr rot="0" vert="horz" wrap="square" lIns="91440" tIns="45720" rIns="91440" bIns="45720" anchor="t" anchorCtr="0" upright="1">
                <a:noAutofit/>
              </a:bodyPr>
              <a:lstStyle/>
              <a:p>
                <a:endParaRPr lang="zh-CN" altLang="en-US"/>
              </a:p>
            </p:txBody>
          </p:sp>
          <p:sp>
            <p:nvSpPr>
              <p:cNvPr id="41" name="Rectangle 154"/>
              <p:cNvSpPr>
                <a:spLocks noChangeArrowheads="1"/>
              </p:cNvSpPr>
              <p:nvPr/>
            </p:nvSpPr>
            <p:spPr bwMode="auto">
              <a:xfrm>
                <a:off x="219710" y="180340"/>
                <a:ext cx="12065" cy="3810"/>
              </a:xfrm>
              <a:prstGeom prst="rect">
                <a:avLst/>
              </a:prstGeom>
              <a:noFill/>
              <a:ln w="1905">
                <a:solidFill>
                  <a:srgbClr val="000000"/>
                </a:solidFill>
                <a:prstDash val="solid"/>
                <a:miter lim="800000"/>
              </a:ln>
            </p:spPr>
            <p:txBody>
              <a:bodyPr rot="0" vert="horz" wrap="square" lIns="91440" tIns="45720" rIns="91440" bIns="45720" anchor="t" anchorCtr="0" upright="1">
                <a:noAutofit/>
              </a:bodyPr>
              <a:lstStyle/>
              <a:p>
                <a:endParaRPr lang="zh-CN" altLang="en-US"/>
              </a:p>
            </p:txBody>
          </p:sp>
          <p:cxnSp>
            <p:nvCxnSpPr>
              <p:cNvPr id="42" name="Line 155"/>
              <p:cNvCxnSpPr>
                <a:cxnSpLocks noChangeShapeType="1"/>
              </p:cNvCxnSpPr>
              <p:nvPr/>
            </p:nvCxnSpPr>
            <p:spPr bwMode="auto">
              <a:xfrm>
                <a:off x="15875" y="223520"/>
                <a:ext cx="224155" cy="0"/>
              </a:xfrm>
              <a:prstGeom prst="line">
                <a:avLst/>
              </a:prstGeom>
              <a:noFill/>
              <a:ln w="1905">
                <a:solidFill>
                  <a:srgbClr val="000000"/>
                </a:solidFill>
                <a:prstDash val="solid"/>
                <a:round/>
              </a:ln>
            </p:spPr>
          </p:cxnSp>
          <p:cxnSp>
            <p:nvCxnSpPr>
              <p:cNvPr id="43" name="Line 156"/>
              <p:cNvCxnSpPr>
                <a:cxnSpLocks noChangeShapeType="1"/>
              </p:cNvCxnSpPr>
              <p:nvPr/>
            </p:nvCxnSpPr>
            <p:spPr bwMode="auto">
              <a:xfrm>
                <a:off x="15875" y="229870"/>
                <a:ext cx="224155" cy="0"/>
              </a:xfrm>
              <a:prstGeom prst="line">
                <a:avLst/>
              </a:prstGeom>
              <a:noFill/>
              <a:ln w="1905">
                <a:solidFill>
                  <a:srgbClr val="000000"/>
                </a:solidFill>
                <a:prstDash val="solid"/>
                <a:round/>
              </a:ln>
            </p:spPr>
          </p:cxnSp>
        </p:grpSp>
        <p:cxnSp>
          <p:nvCxnSpPr>
            <p:cNvPr id="18" name="直接连接符 17"/>
            <p:cNvCxnSpPr/>
            <p:nvPr/>
          </p:nvCxnSpPr>
          <p:spPr>
            <a:xfrm flipH="1">
              <a:off x="1538265" y="1047426"/>
              <a:ext cx="354968" cy="514675"/>
            </a:xfrm>
            <a:prstGeom prst="line">
              <a:avLst/>
            </a:prstGeom>
            <a:noFill/>
            <a:ln w="9525" cap="flat" cmpd="sng" algn="ctr">
              <a:solidFill>
                <a:sysClr val="windowText" lastClr="000000">
                  <a:shade val="95000"/>
                  <a:satMod val="105000"/>
                </a:sysClr>
              </a:solidFill>
              <a:prstDash val="solid"/>
            </a:ln>
            <a:effectLst/>
          </p:spPr>
        </p:cxnSp>
        <p:sp>
          <p:nvSpPr>
            <p:cNvPr id="19" name="Rectangle 306"/>
            <p:cNvSpPr>
              <a:spLocks noChangeArrowheads="1"/>
            </p:cNvSpPr>
            <p:nvPr/>
          </p:nvSpPr>
          <p:spPr bwMode="auto">
            <a:xfrm>
              <a:off x="1131940" y="1589701"/>
              <a:ext cx="956127" cy="438242"/>
            </a:xfrm>
            <a:prstGeom prst="rect">
              <a:avLst/>
            </a:prstGeom>
            <a:noFill/>
            <a:ln>
              <a:noFill/>
            </a:ln>
          </p:spPr>
          <p:txBody>
            <a:bodyPr rot="0" vert="horz" wrap="none" lIns="0" tIns="0" rIns="0" bIns="0" anchor="t" anchorCtr="0">
              <a:spAutoFit/>
            </a:bodyPr>
            <a:lstStyle/>
            <a:p>
              <a:pPr algn="just">
                <a:spcAft>
                  <a:spcPts val="0"/>
                </a:spcAft>
              </a:pPr>
              <a:r>
                <a:rPr lang="zh-CN" b="1">
                  <a:effectLst/>
                  <a:latin typeface="宋体"/>
                  <a:cs typeface="宋体"/>
                </a:rPr>
                <a:t>封装加密后</a:t>
              </a:r>
              <a:endParaRPr lang="zh-CN">
                <a:effectLst/>
                <a:latin typeface="宋体"/>
                <a:cs typeface="宋体"/>
              </a:endParaRPr>
            </a:p>
            <a:p>
              <a:pPr indent="76200" algn="just">
                <a:spcAft>
                  <a:spcPts val="0"/>
                </a:spcAft>
              </a:pPr>
              <a:r>
                <a:rPr lang="zh-CN" b="1">
                  <a:effectLst/>
                  <a:latin typeface="宋体"/>
                  <a:cs typeface="宋体"/>
                </a:rPr>
                <a:t>数据包</a:t>
              </a:r>
              <a:endParaRPr lang="zh-CN">
                <a:effectLst/>
                <a:latin typeface="宋体"/>
                <a:cs typeface="宋体"/>
              </a:endParaRPr>
            </a:p>
          </p:txBody>
        </p:sp>
        <p:sp>
          <p:nvSpPr>
            <p:cNvPr id="20" name="矩形 19"/>
            <p:cNvSpPr/>
            <p:nvPr/>
          </p:nvSpPr>
          <p:spPr>
            <a:xfrm>
              <a:off x="1748453" y="885423"/>
              <a:ext cx="292099" cy="143329"/>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21" name="矩形 20"/>
            <p:cNvSpPr/>
            <p:nvPr/>
          </p:nvSpPr>
          <p:spPr>
            <a:xfrm>
              <a:off x="2044661" y="875937"/>
              <a:ext cx="292099" cy="143329"/>
            </a:xfrm>
            <a:prstGeom prst="rect">
              <a:avLst/>
            </a:prstGeom>
            <a:solidFill>
              <a:sysClr val="windowText" lastClr="000000"/>
            </a:solidFill>
            <a:ln w="25400" cap="flat" cmpd="sng" algn="ctr">
              <a:solidFill>
                <a:sysClr val="windowText" lastClr="000000">
                  <a:shade val="50000"/>
                </a:sysClr>
              </a:solidFill>
              <a:prstDash val="solid"/>
            </a:ln>
            <a:effectLst/>
          </p:spPr>
          <p:txBody>
            <a:bodyPr rot="0" spcFirstLastPara="0" vert="horz" wrap="square" lIns="91440" tIns="45720" rIns="91440" bIns="45720" numCol="1" spcCol="0" rtlCol="0" fromWordArt="0" anchor="ctr" anchorCtr="0" forceAA="0" compatLnSpc="1">
              <a:noAutofit/>
            </a:bodyPr>
            <a:lstStyle/>
            <a:p>
              <a:endParaRPr lang="zh-CN" altLang="en-US"/>
            </a:p>
          </p:txBody>
        </p:sp>
        <p:cxnSp>
          <p:nvCxnSpPr>
            <p:cNvPr id="22" name="直接连接符 21"/>
            <p:cNvCxnSpPr/>
            <p:nvPr/>
          </p:nvCxnSpPr>
          <p:spPr>
            <a:xfrm>
              <a:off x="2581274" y="875937"/>
              <a:ext cx="252095" cy="713764"/>
            </a:xfrm>
            <a:prstGeom prst="line">
              <a:avLst/>
            </a:prstGeom>
            <a:noFill/>
            <a:ln w="9525" cap="flat" cmpd="sng" algn="ctr">
              <a:solidFill>
                <a:sysClr val="windowText" lastClr="000000">
                  <a:shade val="95000"/>
                  <a:satMod val="105000"/>
                </a:sysClr>
              </a:solidFill>
              <a:prstDash val="solid"/>
            </a:ln>
            <a:effectLst/>
          </p:spPr>
        </p:cxnSp>
        <p:sp>
          <p:nvSpPr>
            <p:cNvPr id="23" name="Rectangle 306"/>
            <p:cNvSpPr>
              <a:spLocks noChangeArrowheads="1"/>
            </p:cNvSpPr>
            <p:nvPr/>
          </p:nvSpPr>
          <p:spPr bwMode="auto">
            <a:xfrm>
              <a:off x="2649876" y="1666876"/>
              <a:ext cx="382270" cy="219075"/>
            </a:xfrm>
            <a:prstGeom prst="rect">
              <a:avLst/>
            </a:prstGeom>
            <a:noFill/>
            <a:ln>
              <a:noFill/>
            </a:ln>
          </p:spPr>
          <p:txBody>
            <a:bodyPr rot="0" vert="horz" wrap="none" lIns="0" tIns="0" rIns="0" bIns="0" anchor="t" anchorCtr="0">
              <a:noAutofit/>
            </a:bodyPr>
            <a:lstStyle/>
            <a:p>
              <a:pPr indent="76200" algn="just">
                <a:spcAft>
                  <a:spcPts val="0"/>
                </a:spcAft>
              </a:pPr>
              <a:r>
                <a:rPr lang="zh-CN" b="1">
                  <a:effectLst/>
                  <a:latin typeface="宋体"/>
                  <a:cs typeface="宋体"/>
                </a:rPr>
                <a:t>隧道</a:t>
              </a:r>
              <a:endParaRPr lang="zh-CN">
                <a:effectLst/>
                <a:latin typeface="宋体"/>
                <a:cs typeface="宋体"/>
              </a:endParaRPr>
            </a:p>
          </p:txBody>
        </p:sp>
        <p:cxnSp>
          <p:nvCxnSpPr>
            <p:cNvPr id="24" name="直接连接符 23"/>
            <p:cNvCxnSpPr/>
            <p:nvPr/>
          </p:nvCxnSpPr>
          <p:spPr>
            <a:xfrm>
              <a:off x="3533736" y="820141"/>
              <a:ext cx="0" cy="273953"/>
            </a:xfrm>
            <a:prstGeom prst="line">
              <a:avLst/>
            </a:prstGeom>
            <a:noFill/>
            <a:ln w="9525" cap="flat" cmpd="sng" algn="ctr">
              <a:solidFill>
                <a:sysClr val="windowText" lastClr="000000">
                  <a:shade val="95000"/>
                  <a:satMod val="105000"/>
                </a:sysClr>
              </a:solidFill>
              <a:prstDash val="solid"/>
            </a:ln>
            <a:effectLst/>
          </p:spPr>
        </p:cxnSp>
        <p:cxnSp>
          <p:nvCxnSpPr>
            <p:cNvPr id="25" name="直接连接符 24"/>
            <p:cNvCxnSpPr/>
            <p:nvPr/>
          </p:nvCxnSpPr>
          <p:spPr>
            <a:xfrm>
              <a:off x="3971886" y="810470"/>
              <a:ext cx="0" cy="273953"/>
            </a:xfrm>
            <a:prstGeom prst="line">
              <a:avLst/>
            </a:prstGeom>
            <a:noFill/>
            <a:ln w="9525" cap="flat" cmpd="sng" algn="ctr">
              <a:solidFill>
                <a:sysClr val="windowText" lastClr="000000">
                  <a:shade val="95000"/>
                  <a:satMod val="105000"/>
                </a:sysClr>
              </a:solidFill>
              <a:prstDash val="solid"/>
            </a:ln>
            <a:effectLst/>
          </p:spPr>
        </p:cxnSp>
        <p:cxnSp>
          <p:nvCxnSpPr>
            <p:cNvPr id="26" name="直接连接符 25"/>
            <p:cNvCxnSpPr/>
            <p:nvPr/>
          </p:nvCxnSpPr>
          <p:spPr>
            <a:xfrm>
              <a:off x="642777" y="819755"/>
              <a:ext cx="0" cy="273953"/>
            </a:xfrm>
            <a:prstGeom prst="line">
              <a:avLst/>
            </a:prstGeom>
            <a:noFill/>
            <a:ln w="9525" cap="flat" cmpd="sng" algn="ctr">
              <a:solidFill>
                <a:sysClr val="windowText" lastClr="000000">
                  <a:shade val="95000"/>
                  <a:satMod val="105000"/>
                </a:sysClr>
              </a:solidFill>
              <a:prstDash val="solid"/>
            </a:ln>
            <a:effectLst/>
          </p:spPr>
        </p:cxnSp>
        <p:cxnSp>
          <p:nvCxnSpPr>
            <p:cNvPr id="27" name="直接连接符 26"/>
            <p:cNvCxnSpPr/>
            <p:nvPr/>
          </p:nvCxnSpPr>
          <p:spPr>
            <a:xfrm>
              <a:off x="293331" y="813371"/>
              <a:ext cx="0" cy="273953"/>
            </a:xfrm>
            <a:prstGeom prst="line">
              <a:avLst/>
            </a:prstGeom>
            <a:noFill/>
            <a:ln w="9525" cap="flat" cmpd="sng" algn="ctr">
              <a:solidFill>
                <a:sysClr val="windowText" lastClr="000000">
                  <a:shade val="95000"/>
                  <a:satMod val="105000"/>
                </a:sysClr>
              </a:solidFill>
              <a:prstDash val="solid"/>
            </a:ln>
            <a:effectLst/>
          </p:spPr>
        </p:cxnSp>
        <p:sp>
          <p:nvSpPr>
            <p:cNvPr id="28" name="Rectangle 306"/>
            <p:cNvSpPr>
              <a:spLocks noChangeArrowheads="1"/>
            </p:cNvSpPr>
            <p:nvPr/>
          </p:nvSpPr>
          <p:spPr bwMode="auto">
            <a:xfrm>
              <a:off x="1735117" y="123826"/>
              <a:ext cx="650875" cy="219075"/>
            </a:xfrm>
            <a:prstGeom prst="rect">
              <a:avLst/>
            </a:prstGeom>
            <a:noFill/>
            <a:ln>
              <a:noFill/>
            </a:ln>
          </p:spPr>
          <p:txBody>
            <a:bodyPr rot="0" vert="horz" wrap="none" lIns="0" tIns="0" rIns="0" bIns="0" anchor="t" anchorCtr="0">
              <a:noAutofit/>
            </a:bodyPr>
            <a:lstStyle/>
            <a:p>
              <a:pPr indent="76200" algn="just">
                <a:spcAft>
                  <a:spcPts val="0"/>
                </a:spcAft>
              </a:pPr>
              <a:r>
                <a:rPr lang="en-US" b="1">
                  <a:effectLst/>
                  <a:latin typeface="宋体"/>
                  <a:cs typeface="宋体"/>
                </a:rPr>
                <a:t>VPN</a:t>
              </a:r>
              <a:r>
                <a:rPr lang="zh-CN" b="1">
                  <a:effectLst/>
                  <a:latin typeface="宋体"/>
                  <a:cs typeface="宋体"/>
                </a:rPr>
                <a:t>连接</a:t>
              </a:r>
              <a:endParaRPr lang="zh-CN">
                <a:effectLst/>
                <a:latin typeface="宋体"/>
                <a:cs typeface="宋体"/>
              </a:endParaRPr>
            </a:p>
          </p:txBody>
        </p:sp>
        <p:sp>
          <p:nvSpPr>
            <p:cNvPr id="29" name="Rectangle 306"/>
            <p:cNvSpPr>
              <a:spLocks noChangeArrowheads="1"/>
            </p:cNvSpPr>
            <p:nvPr/>
          </p:nvSpPr>
          <p:spPr bwMode="auto">
            <a:xfrm>
              <a:off x="710443" y="161926"/>
              <a:ext cx="803910" cy="219075"/>
            </a:xfrm>
            <a:prstGeom prst="rect">
              <a:avLst/>
            </a:prstGeom>
            <a:noFill/>
            <a:ln>
              <a:noFill/>
            </a:ln>
          </p:spPr>
          <p:txBody>
            <a:bodyPr rot="0" vert="horz" wrap="none" lIns="0" tIns="0" rIns="0" bIns="0" anchor="t" anchorCtr="0">
              <a:noAutofit/>
            </a:bodyPr>
            <a:lstStyle/>
            <a:p>
              <a:pPr indent="76200" algn="just">
                <a:spcAft>
                  <a:spcPts val="0"/>
                </a:spcAft>
              </a:pPr>
              <a:r>
                <a:rPr lang="en-US" b="1" dirty="0">
                  <a:effectLst/>
                  <a:latin typeface="宋体"/>
                  <a:cs typeface="宋体"/>
                </a:rPr>
                <a:t>VPN</a:t>
              </a:r>
              <a:r>
                <a:rPr lang="zh-CN" b="1" dirty="0">
                  <a:effectLst/>
                  <a:latin typeface="宋体"/>
                  <a:cs typeface="宋体"/>
                </a:rPr>
                <a:t>服务器</a:t>
              </a:r>
              <a:endParaRPr lang="zh-CN" dirty="0">
                <a:effectLst/>
                <a:latin typeface="宋体"/>
                <a:cs typeface="宋体"/>
              </a:endParaRPr>
            </a:p>
          </p:txBody>
        </p:sp>
        <p:sp>
          <p:nvSpPr>
            <p:cNvPr id="30" name="Rectangle 306"/>
            <p:cNvSpPr>
              <a:spLocks noChangeArrowheads="1"/>
            </p:cNvSpPr>
            <p:nvPr/>
          </p:nvSpPr>
          <p:spPr bwMode="auto">
            <a:xfrm>
              <a:off x="2634434" y="219076"/>
              <a:ext cx="803910" cy="219075"/>
            </a:xfrm>
            <a:prstGeom prst="rect">
              <a:avLst/>
            </a:prstGeom>
            <a:noFill/>
            <a:ln>
              <a:noFill/>
            </a:ln>
          </p:spPr>
          <p:txBody>
            <a:bodyPr rot="0" vert="horz" wrap="none" lIns="0" tIns="0" rIns="0" bIns="0" anchor="t" anchorCtr="0">
              <a:noAutofit/>
            </a:bodyPr>
            <a:lstStyle/>
            <a:p>
              <a:pPr indent="76200" algn="just">
                <a:spcAft>
                  <a:spcPts val="0"/>
                </a:spcAft>
              </a:pPr>
              <a:r>
                <a:rPr lang="en-US" b="1">
                  <a:effectLst/>
                  <a:latin typeface="宋体"/>
                  <a:cs typeface="宋体"/>
                </a:rPr>
                <a:t>VPN</a:t>
              </a:r>
              <a:r>
                <a:rPr lang="zh-CN" b="1">
                  <a:effectLst/>
                  <a:latin typeface="宋体"/>
                  <a:cs typeface="宋体"/>
                </a:rPr>
                <a:t>服务器</a:t>
              </a:r>
              <a:endParaRPr lang="zh-CN">
                <a:effectLst/>
                <a:latin typeface="宋体"/>
                <a:cs typeface="宋体"/>
              </a:endParaRPr>
            </a:p>
          </p:txBody>
        </p:sp>
      </p:grpSp>
      <p:sp>
        <p:nvSpPr>
          <p:cNvPr id="263" name="矩形 262"/>
          <p:cNvSpPr/>
          <p:nvPr/>
        </p:nvSpPr>
        <p:spPr>
          <a:xfrm>
            <a:off x="3482129" y="5929994"/>
            <a:ext cx="2326278" cy="369332"/>
          </a:xfrm>
          <a:prstGeom prst="rect">
            <a:avLst/>
          </a:prstGeom>
        </p:spPr>
        <p:txBody>
          <a:bodyPr wrap="none">
            <a:spAutoFit/>
          </a:bodyPr>
          <a:lstStyle/>
          <a:p>
            <a:r>
              <a:rPr lang="zh-CN" altLang="zh-CN" dirty="0"/>
              <a:t>图4.23 VPN工作原理</a:t>
            </a:r>
          </a:p>
        </p:txBody>
      </p:sp>
    </p:spTree>
    <p:extLst>
      <p:ext uri="{BB962C8B-B14F-4D97-AF65-F5344CB8AC3E}">
        <p14:creationId xmlns:p14="http://schemas.microsoft.com/office/powerpoint/2010/main" val="41727925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193254" y="1196752"/>
            <a:ext cx="8784976" cy="5262979"/>
          </a:xfrm>
          <a:prstGeom prst="rect">
            <a:avLst/>
          </a:prstGeom>
        </p:spPr>
        <p:txBody>
          <a:bodyPr wrap="square">
            <a:spAutoFit/>
          </a:bodyPr>
          <a:lstStyle/>
          <a:p>
            <a:r>
              <a:rPr lang="zh-CN" altLang="zh-CN" sz="2400" b="1" dirty="0">
                <a:latin typeface="+mn-ea"/>
                <a:ea typeface="+mn-ea"/>
              </a:rPr>
              <a:t>4.VPN的特点</a:t>
            </a:r>
          </a:p>
          <a:p>
            <a:r>
              <a:rPr lang="zh-CN" altLang="zh-CN" sz="2400" b="1" dirty="0">
                <a:latin typeface="+mn-ea"/>
                <a:ea typeface="+mn-ea"/>
              </a:rPr>
              <a:t>从用户的角度上看，VPN技术表现为以下几个特点：</a:t>
            </a:r>
          </a:p>
          <a:p>
            <a:r>
              <a:rPr lang="zh-CN" altLang="zh-CN" sz="2400" b="1" dirty="0">
                <a:latin typeface="+mn-ea"/>
                <a:ea typeface="+mn-ea"/>
              </a:rPr>
              <a:t>1）节省资金。利用现有互联网络发达的网络架构组建企业内部专用网络，从而节省了大量的投资成本及后续的运营维护成本。</a:t>
            </a:r>
          </a:p>
          <a:p>
            <a:r>
              <a:rPr lang="zh-CN" altLang="zh-CN" sz="2400" b="1" dirty="0">
                <a:latin typeface="+mn-ea"/>
                <a:ea typeface="+mn-ea"/>
              </a:rPr>
              <a:t>2）信息的安全性。在VPN应用中，通过远程用户认证以及隧道数据加密等技术保证了通过公用网络传输机密数据的安全性，因而数据的私有性和完整性得以保障。</a:t>
            </a:r>
          </a:p>
          <a:p>
            <a:r>
              <a:rPr lang="zh-CN" altLang="zh-CN" sz="2400" b="1" dirty="0">
                <a:latin typeface="+mn-ea"/>
                <a:ea typeface="+mn-ea"/>
              </a:rPr>
              <a:t>3）易扩展性。用户可以利用VPN技术方便地重构企业专用网络，实现异地业务人员的远程接入，而不必改变现有的应用程序、网络架构以及用户计算环境。</a:t>
            </a:r>
          </a:p>
          <a:p>
            <a:r>
              <a:rPr lang="zh-CN" altLang="zh-CN" sz="2400" b="1" dirty="0">
                <a:latin typeface="+mn-ea"/>
                <a:ea typeface="+mn-ea"/>
              </a:rPr>
              <a:t>4）方便管理。VPN将大量的网络管理工作放到互联网络服务提供商（ISP）一端来统一实现，从而减轻了企业内部网络管理的负担。同时，VPN也提供信息传输、路由等方面的智能性及其与其他网络设备相独立的特性，也便于用户进行网络管理。</a:t>
            </a:r>
          </a:p>
        </p:txBody>
      </p:sp>
    </p:spTree>
    <p:extLst>
      <p:ext uri="{BB962C8B-B14F-4D97-AF65-F5344CB8AC3E}">
        <p14:creationId xmlns:p14="http://schemas.microsoft.com/office/powerpoint/2010/main" val="15195583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.5 虚拟专用网</a:t>
            </a:r>
          </a:p>
        </p:txBody>
      </p:sp>
      <p:sp>
        <p:nvSpPr>
          <p:cNvPr id="3" name="矩形 2"/>
          <p:cNvSpPr/>
          <p:nvPr/>
        </p:nvSpPr>
        <p:spPr>
          <a:xfrm>
            <a:off x="35496" y="1556792"/>
            <a:ext cx="8964488" cy="5262979"/>
          </a:xfrm>
          <a:prstGeom prst="rect">
            <a:avLst/>
          </a:prstGeom>
        </p:spPr>
        <p:txBody>
          <a:bodyPr wrap="square">
            <a:spAutoFit/>
          </a:bodyPr>
          <a:lstStyle/>
          <a:p>
            <a:r>
              <a:rPr lang="zh-CN" altLang="zh-CN" sz="2400" b="1" dirty="0" smtClean="0">
                <a:latin typeface="+mn-ea"/>
                <a:ea typeface="+mn-ea"/>
              </a:rPr>
              <a:t>在</a:t>
            </a:r>
            <a:r>
              <a:rPr lang="zh-CN" altLang="zh-CN" sz="2400" b="1" dirty="0">
                <a:latin typeface="+mn-ea"/>
                <a:ea typeface="+mn-ea"/>
              </a:rPr>
              <a:t>国外，Internet已成为全社会的信息基础设施，企业端应用也大都基于IP，在Internet上构筑应用系统已成为必然趋势，因此基于IP的VPN业务获得了极大的增长空间</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在</a:t>
            </a:r>
            <a:r>
              <a:rPr lang="zh-CN" altLang="zh-CN" sz="2400" b="1" dirty="0">
                <a:latin typeface="+mn-ea"/>
                <a:ea typeface="+mn-ea"/>
              </a:rPr>
              <a:t>中国，制约VPN的发展和普及的因素大致可以分为客观因素和主观因素两方面。</a:t>
            </a:r>
          </a:p>
          <a:p>
            <a:r>
              <a:rPr lang="zh-CN" altLang="zh-CN" sz="2400" b="1" dirty="0">
                <a:latin typeface="+mn-ea"/>
                <a:ea typeface="+mn-ea"/>
              </a:rPr>
              <a:t>（1）客观因素</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zh-CN" altLang="zh-CN" sz="2400" b="1" dirty="0">
                <a:latin typeface="+mn-ea"/>
                <a:ea typeface="+mn-ea"/>
              </a:rPr>
              <a:t>2）主观因素</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可以</a:t>
            </a:r>
            <a:r>
              <a:rPr lang="zh-CN" altLang="zh-CN" sz="2400" b="1" dirty="0">
                <a:latin typeface="+mn-ea"/>
                <a:ea typeface="+mn-ea"/>
              </a:rPr>
              <a:t>相信，当消除了这些障碍因素后，VPN将会成为我们网络生活的主要部分。在不远的将来，VPN技术将成为广域网建设的最佳解决方案，它不仅会大大节省广域网建设和运行维护费用，而且增强了网络的可靠性和安全性。同时，VPN会加快企业网的建设步伐，使得企业不仅仅只是建设内部局域网，而且能够很快地把全国各地分公司的局域网连接起来，从而能真正发挥整个网络的作用。VPN对推动整个电子商务、电子贸易将起到不可低估的作用。</a:t>
            </a:r>
          </a:p>
        </p:txBody>
      </p:sp>
      <p:sp>
        <p:nvSpPr>
          <p:cNvPr id="4" name="矩形 3"/>
          <p:cNvSpPr/>
          <p:nvPr/>
        </p:nvSpPr>
        <p:spPr>
          <a:xfrm>
            <a:off x="276076" y="1081266"/>
            <a:ext cx="5020617" cy="523220"/>
          </a:xfrm>
          <a:prstGeom prst="rect">
            <a:avLst/>
          </a:prstGeom>
        </p:spPr>
        <p:txBody>
          <a:bodyPr wrap="square">
            <a:spAutoFit/>
          </a:bodyPr>
          <a:lstStyle/>
          <a:p>
            <a:pPr lvl="0"/>
            <a:r>
              <a:rPr lang="zh-CN" altLang="zh-CN" sz="2800" b="1" dirty="0">
                <a:solidFill>
                  <a:srgbClr val="000000"/>
                </a:solidFill>
                <a:latin typeface="+mn-ea"/>
                <a:ea typeface="+mn-ea"/>
              </a:rPr>
              <a:t>4.5.4VPN的应用前景</a:t>
            </a:r>
          </a:p>
        </p:txBody>
      </p:sp>
    </p:spTree>
    <p:extLst>
      <p:ext uri="{BB962C8B-B14F-4D97-AF65-F5344CB8AC3E}">
        <p14:creationId xmlns:p14="http://schemas.microsoft.com/office/powerpoint/2010/main" val="1410073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61665"/>
          </a:xfrm>
          <a:prstGeom prst="rect">
            <a:avLst/>
          </a:prstGeom>
        </p:spPr>
        <p:txBody>
          <a:bodyPr wrap="square">
            <a:spAutoFit/>
          </a:bodyPr>
          <a:lstStyle/>
          <a:p>
            <a:r>
              <a:rPr lang="zh-CN" altLang="zh-CN" sz="2400" b="1" dirty="0" smtClean="0">
                <a:latin typeface="+mn-ea"/>
                <a:ea typeface="+mn-ea"/>
              </a:rPr>
              <a:t>4</a:t>
            </a:r>
            <a:r>
              <a:rPr lang="zh-CN" altLang="zh-CN" sz="2400" b="1" dirty="0">
                <a:latin typeface="+mn-ea"/>
                <a:ea typeface="+mn-ea"/>
              </a:rPr>
              <a:t>.6.1什么是入侵</a:t>
            </a:r>
            <a:r>
              <a:rPr lang="zh-CN" altLang="zh-CN" sz="2400" b="1" dirty="0" smtClean="0">
                <a:latin typeface="+mn-ea"/>
                <a:ea typeface="+mn-ea"/>
              </a:rPr>
              <a:t>检测</a:t>
            </a:r>
            <a:endParaRPr lang="zh-CN" altLang="zh-CN" sz="2400" b="1" dirty="0">
              <a:latin typeface="+mn-ea"/>
              <a:ea typeface="+mn-ea"/>
            </a:endParaRPr>
          </a:p>
        </p:txBody>
      </p:sp>
      <p:sp>
        <p:nvSpPr>
          <p:cNvPr id="5" name="矩形 4"/>
          <p:cNvSpPr/>
          <p:nvPr/>
        </p:nvSpPr>
        <p:spPr>
          <a:xfrm>
            <a:off x="179512" y="1700808"/>
            <a:ext cx="8784976" cy="4893647"/>
          </a:xfrm>
          <a:prstGeom prst="rect">
            <a:avLst/>
          </a:prstGeom>
        </p:spPr>
        <p:txBody>
          <a:bodyPr wrap="square">
            <a:spAutoFit/>
          </a:bodyPr>
          <a:lstStyle/>
          <a:p>
            <a:r>
              <a:rPr lang="zh-CN" altLang="zh-CN" sz="2400" b="1" dirty="0" smtClean="0">
                <a:latin typeface="+mn-ea"/>
                <a:ea typeface="+mn-ea"/>
              </a:rPr>
              <a:t>入侵</a:t>
            </a:r>
            <a:r>
              <a:rPr lang="zh-CN" altLang="zh-CN" sz="2400" b="1" dirty="0">
                <a:latin typeface="+mn-ea"/>
                <a:ea typeface="+mn-ea"/>
              </a:rPr>
              <a:t>检测（intrusion detection）是对入侵行为的发觉。通过从计算机网络或计算机系统的关键点收集信息并进行分析，从中发现网络或系统中是否有违反安全策略的行为和被攻击的迹象。进行入侵检测的软件和硬件的组合便是入侵检测系统（IDS）。入侵检测系统主要执行如下任务：</a:t>
            </a:r>
          </a:p>
          <a:p>
            <a:r>
              <a:rPr lang="zh-CN" altLang="zh-CN" sz="2400" b="1" dirty="0">
                <a:latin typeface="+mn-ea"/>
                <a:ea typeface="+mn-ea"/>
              </a:rPr>
              <a:t>（1）监视、分析用户及系统活动。</a:t>
            </a:r>
          </a:p>
          <a:p>
            <a:r>
              <a:rPr lang="zh-CN" altLang="zh-CN" sz="2400" b="1" dirty="0">
                <a:latin typeface="+mn-ea"/>
                <a:ea typeface="+mn-ea"/>
              </a:rPr>
              <a:t>（2）对异常行为模式进行统计分析，发现入侵行为的规律。</a:t>
            </a:r>
          </a:p>
          <a:p>
            <a:r>
              <a:rPr lang="zh-CN" altLang="zh-CN" sz="2400" b="1" dirty="0">
                <a:latin typeface="+mn-ea"/>
                <a:ea typeface="+mn-ea"/>
              </a:rPr>
              <a:t>（3）检查系统配置的正确性和安全漏洞，并提示管理员修补漏洞。</a:t>
            </a:r>
          </a:p>
          <a:p>
            <a:r>
              <a:rPr lang="zh-CN" altLang="zh-CN" sz="2400" b="1" dirty="0">
                <a:latin typeface="+mn-ea"/>
                <a:ea typeface="+mn-ea"/>
              </a:rPr>
              <a:t>（4）能够实时对检测到的入侵行为进行响应。</a:t>
            </a:r>
          </a:p>
          <a:p>
            <a:r>
              <a:rPr lang="zh-CN" altLang="zh-CN" sz="2400" b="1" dirty="0">
                <a:latin typeface="+mn-ea"/>
                <a:ea typeface="+mn-ea"/>
              </a:rPr>
              <a:t>（5）评估系统关键资源和数据资源的完整性。</a:t>
            </a:r>
          </a:p>
          <a:p>
            <a:r>
              <a:rPr lang="zh-CN" altLang="zh-CN" sz="2400" b="1" dirty="0">
                <a:latin typeface="+mn-ea"/>
                <a:ea typeface="+mn-ea"/>
              </a:rPr>
              <a:t>（6）操作系统的审计跟踪管理，并识别用户违反安全策略的行为。</a:t>
            </a:r>
            <a:endParaRPr lang="zh-CN" altLang="en-US" sz="2400" b="1" dirty="0">
              <a:latin typeface="+mn-ea"/>
              <a:ea typeface="+mn-ea"/>
            </a:endParaRPr>
          </a:p>
        </p:txBody>
      </p:sp>
    </p:spTree>
    <p:extLst>
      <p:ext uri="{BB962C8B-B14F-4D97-AF65-F5344CB8AC3E}">
        <p14:creationId xmlns:p14="http://schemas.microsoft.com/office/powerpoint/2010/main" val="23035093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830997"/>
          </a:xfrm>
          <a:prstGeom prst="rect">
            <a:avLst/>
          </a:prstGeom>
        </p:spPr>
        <p:txBody>
          <a:bodyPr wrap="square">
            <a:spAutoFit/>
          </a:bodyPr>
          <a:lstStyle/>
          <a:p>
            <a:r>
              <a:rPr lang="zh-CN" altLang="zh-CN" sz="2400" b="1" dirty="0"/>
              <a:t>4.6.2网络入侵检测类型</a:t>
            </a:r>
          </a:p>
          <a:p>
            <a:r>
              <a:rPr lang="zh-CN" altLang="zh-CN" sz="2400" dirty="0" smtClean="0"/>
              <a:t>1</a:t>
            </a:r>
            <a:r>
              <a:rPr lang="zh-CN" altLang="zh-CN" sz="2400" dirty="0"/>
              <a:t>．基于主机的入侵检测系统</a:t>
            </a:r>
          </a:p>
        </p:txBody>
      </p:sp>
      <p:grpSp>
        <p:nvGrpSpPr>
          <p:cNvPr id="6" name="画布 111"/>
          <p:cNvGrpSpPr/>
          <p:nvPr/>
        </p:nvGrpSpPr>
        <p:grpSpPr>
          <a:xfrm>
            <a:off x="2900972" y="2097650"/>
            <a:ext cx="4015705" cy="4478288"/>
            <a:chOff x="0" y="0"/>
            <a:chExt cx="3086100" cy="3505200"/>
          </a:xfrm>
        </p:grpSpPr>
        <p:sp>
          <p:nvSpPr>
            <p:cNvPr id="7" name="矩形 6"/>
            <p:cNvSpPr/>
            <p:nvPr/>
          </p:nvSpPr>
          <p:spPr>
            <a:xfrm>
              <a:off x="0" y="0"/>
              <a:ext cx="3086100" cy="3505200"/>
            </a:xfrm>
            <a:prstGeom prst="rect">
              <a:avLst/>
            </a:prstGeom>
            <a:noFill/>
          </p:spPr>
        </p:sp>
        <p:sp>
          <p:nvSpPr>
            <p:cNvPr id="8" name="Rectangle 113"/>
            <p:cNvSpPr>
              <a:spLocks noChangeArrowheads="1"/>
            </p:cNvSpPr>
            <p:nvPr/>
          </p:nvSpPr>
          <p:spPr bwMode="auto">
            <a:xfrm>
              <a:off x="571500" y="0"/>
              <a:ext cx="685800" cy="29718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100" kern="100">
                  <a:effectLst/>
                  <a:latin typeface="Times New Roman"/>
                  <a:ea typeface="宋体"/>
                  <a:cs typeface="宋体"/>
                </a:rPr>
                <a:t>目标系统</a:t>
              </a:r>
            </a:p>
          </p:txBody>
        </p:sp>
        <p:sp>
          <p:nvSpPr>
            <p:cNvPr id="9" name="Rectangle 114"/>
            <p:cNvSpPr>
              <a:spLocks noChangeArrowheads="1"/>
            </p:cNvSpPr>
            <p:nvPr/>
          </p:nvSpPr>
          <p:spPr bwMode="auto">
            <a:xfrm>
              <a:off x="457200" y="495300"/>
              <a:ext cx="1028700" cy="29718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zh-CN" sz="1100" kern="100">
                  <a:effectLst/>
                  <a:latin typeface="Times New Roman"/>
                  <a:ea typeface="宋体"/>
                  <a:cs typeface="宋体"/>
                </a:rPr>
                <a:t>审计记录收集方法</a:t>
              </a:r>
            </a:p>
          </p:txBody>
        </p:sp>
        <p:sp>
          <p:nvSpPr>
            <p:cNvPr id="10" name="Rectangle 115"/>
            <p:cNvSpPr>
              <a:spLocks noChangeArrowheads="1"/>
            </p:cNvSpPr>
            <p:nvPr/>
          </p:nvSpPr>
          <p:spPr bwMode="auto">
            <a:xfrm>
              <a:off x="343535" y="990600"/>
              <a:ext cx="1142365" cy="29718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zh-CN" sz="1100" kern="100">
                  <a:effectLst/>
                  <a:latin typeface="Times New Roman"/>
                  <a:ea typeface="宋体"/>
                  <a:cs typeface="宋体"/>
                </a:rPr>
                <a:t>审计记录预处理方法</a:t>
              </a:r>
            </a:p>
          </p:txBody>
        </p:sp>
        <p:sp>
          <p:nvSpPr>
            <p:cNvPr id="11" name="Rectangle 116"/>
            <p:cNvSpPr>
              <a:spLocks noChangeArrowheads="1"/>
            </p:cNvSpPr>
            <p:nvPr/>
          </p:nvSpPr>
          <p:spPr bwMode="auto">
            <a:xfrm>
              <a:off x="114300" y="1485900"/>
              <a:ext cx="685800" cy="29781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100" kern="100">
                  <a:effectLst/>
                  <a:latin typeface="Times New Roman"/>
                  <a:ea typeface="宋体"/>
                  <a:cs typeface="宋体"/>
                </a:rPr>
                <a:t>异常检测</a:t>
              </a:r>
            </a:p>
          </p:txBody>
        </p:sp>
        <p:sp>
          <p:nvSpPr>
            <p:cNvPr id="12" name="Rectangle 117"/>
            <p:cNvSpPr>
              <a:spLocks noChangeArrowheads="1"/>
            </p:cNvSpPr>
            <p:nvPr/>
          </p:nvSpPr>
          <p:spPr bwMode="auto">
            <a:xfrm>
              <a:off x="1257300" y="1485900"/>
              <a:ext cx="686435" cy="29781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100" kern="100">
                  <a:effectLst/>
                  <a:latin typeface="Times New Roman"/>
                  <a:ea typeface="宋体"/>
                  <a:cs typeface="宋体"/>
                </a:rPr>
                <a:t>误用检测</a:t>
              </a:r>
            </a:p>
          </p:txBody>
        </p:sp>
        <p:sp>
          <p:nvSpPr>
            <p:cNvPr id="13" name="Rectangle 118"/>
            <p:cNvSpPr>
              <a:spLocks noChangeArrowheads="1"/>
            </p:cNvSpPr>
            <p:nvPr/>
          </p:nvSpPr>
          <p:spPr bwMode="auto">
            <a:xfrm>
              <a:off x="447675" y="2118995"/>
              <a:ext cx="1143000" cy="29781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zh-CN" sz="1100" kern="100">
                  <a:effectLst/>
                  <a:latin typeface="Times New Roman"/>
                  <a:ea typeface="宋体"/>
                  <a:cs typeface="宋体"/>
                </a:rPr>
                <a:t>安全管理员接口法</a:t>
              </a:r>
            </a:p>
          </p:txBody>
        </p:sp>
        <p:sp>
          <p:nvSpPr>
            <p:cNvPr id="14" name="Rectangle 119"/>
            <p:cNvSpPr>
              <a:spLocks noChangeArrowheads="1"/>
            </p:cNvSpPr>
            <p:nvPr/>
          </p:nvSpPr>
          <p:spPr bwMode="auto">
            <a:xfrm>
              <a:off x="2057400" y="2101215"/>
              <a:ext cx="914400" cy="39624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100" kern="100">
                  <a:effectLst/>
                  <a:latin typeface="Times New Roman"/>
                  <a:ea typeface="宋体"/>
                  <a:cs typeface="宋体"/>
                </a:rPr>
                <a:t>审计记录数据</a:t>
              </a:r>
            </a:p>
            <a:p>
              <a:pPr algn="ctr">
                <a:lnSpc>
                  <a:spcPts val="1200"/>
                </a:lnSpc>
                <a:spcAft>
                  <a:spcPts val="0"/>
                </a:spcAft>
              </a:pPr>
              <a:r>
                <a:rPr lang="zh-CN" sz="1100" kern="100">
                  <a:effectLst/>
                  <a:latin typeface="Times New Roman"/>
                  <a:ea typeface="宋体"/>
                  <a:cs typeface="宋体"/>
                </a:rPr>
                <a:t>归档</a:t>
              </a:r>
              <a:r>
                <a:rPr lang="en-US" sz="1100" kern="100">
                  <a:effectLst/>
                  <a:latin typeface="Times New Roman"/>
                  <a:ea typeface="宋体"/>
                  <a:cs typeface="宋体"/>
                </a:rPr>
                <a:t>/</a:t>
              </a:r>
              <a:r>
                <a:rPr lang="zh-CN" sz="1100" kern="100">
                  <a:effectLst/>
                  <a:latin typeface="Times New Roman"/>
                  <a:ea typeface="宋体"/>
                  <a:cs typeface="宋体"/>
                </a:rPr>
                <a:t>查询</a:t>
              </a:r>
            </a:p>
          </p:txBody>
        </p:sp>
        <p:sp>
          <p:nvSpPr>
            <p:cNvPr id="15" name="AutoShape 120"/>
            <p:cNvSpPr>
              <a:spLocks noChangeArrowheads="1"/>
            </p:cNvSpPr>
            <p:nvPr/>
          </p:nvSpPr>
          <p:spPr bwMode="auto">
            <a:xfrm>
              <a:off x="2171700" y="2667000"/>
              <a:ext cx="685800" cy="838200"/>
            </a:xfrm>
            <a:prstGeom prst="flowChartMagneticDisk">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lnSpc>
                  <a:spcPts val="1200"/>
                </a:lnSpc>
                <a:spcAft>
                  <a:spcPts val="0"/>
                </a:spcAft>
              </a:pPr>
              <a:r>
                <a:rPr lang="zh-CN" sz="1100" kern="100">
                  <a:effectLst/>
                  <a:latin typeface="Times New Roman"/>
                  <a:ea typeface="宋体"/>
                  <a:cs typeface="宋体"/>
                </a:rPr>
                <a:t>审计记录</a:t>
              </a:r>
            </a:p>
            <a:p>
              <a:pPr algn="ctr">
                <a:spcAft>
                  <a:spcPts val="0"/>
                </a:spcAft>
              </a:pPr>
              <a:r>
                <a:rPr lang="zh-CN" sz="1100" kern="100">
                  <a:effectLst/>
                  <a:latin typeface="Times New Roman"/>
                  <a:ea typeface="宋体"/>
                  <a:cs typeface="宋体"/>
                </a:rPr>
                <a:t>数据库</a:t>
              </a:r>
            </a:p>
          </p:txBody>
        </p:sp>
        <p:cxnSp>
          <p:nvCxnSpPr>
            <p:cNvPr id="16" name="Line 121"/>
            <p:cNvCxnSpPr/>
            <p:nvPr/>
          </p:nvCxnSpPr>
          <p:spPr bwMode="auto">
            <a:xfrm>
              <a:off x="914400" y="297180"/>
              <a:ext cx="0" cy="198120"/>
            </a:xfrm>
            <a:prstGeom prst="line">
              <a:avLst/>
            </a:prstGeom>
            <a:noFill/>
            <a:ln w="9525">
              <a:solidFill>
                <a:srgbClr val="000000"/>
              </a:solidFill>
              <a:round/>
              <a:tailEnd type="triangle" w="med" len="med"/>
            </a:ln>
          </p:spPr>
        </p:cxnSp>
        <p:cxnSp>
          <p:nvCxnSpPr>
            <p:cNvPr id="17" name="Line 122"/>
            <p:cNvCxnSpPr/>
            <p:nvPr/>
          </p:nvCxnSpPr>
          <p:spPr bwMode="auto">
            <a:xfrm>
              <a:off x="914400" y="792480"/>
              <a:ext cx="635" cy="198120"/>
            </a:xfrm>
            <a:prstGeom prst="line">
              <a:avLst/>
            </a:prstGeom>
            <a:noFill/>
            <a:ln w="9525">
              <a:solidFill>
                <a:srgbClr val="000000"/>
              </a:solidFill>
              <a:round/>
              <a:tailEnd type="triangle" w="med" len="med"/>
            </a:ln>
          </p:spPr>
        </p:cxnSp>
        <p:cxnSp>
          <p:nvCxnSpPr>
            <p:cNvPr id="18" name="Line 123"/>
            <p:cNvCxnSpPr/>
            <p:nvPr/>
          </p:nvCxnSpPr>
          <p:spPr bwMode="auto">
            <a:xfrm>
              <a:off x="914400" y="1287780"/>
              <a:ext cx="0" cy="99060"/>
            </a:xfrm>
            <a:prstGeom prst="line">
              <a:avLst/>
            </a:prstGeom>
            <a:noFill/>
            <a:ln w="9525">
              <a:solidFill>
                <a:srgbClr val="000000"/>
              </a:solidFill>
              <a:round/>
            </a:ln>
          </p:spPr>
        </p:cxnSp>
        <p:cxnSp>
          <p:nvCxnSpPr>
            <p:cNvPr id="19" name="Line 124"/>
            <p:cNvCxnSpPr/>
            <p:nvPr/>
          </p:nvCxnSpPr>
          <p:spPr bwMode="auto">
            <a:xfrm>
              <a:off x="457200" y="1386840"/>
              <a:ext cx="1143000" cy="0"/>
            </a:xfrm>
            <a:prstGeom prst="line">
              <a:avLst/>
            </a:prstGeom>
            <a:noFill/>
            <a:ln w="9525">
              <a:solidFill>
                <a:srgbClr val="000000"/>
              </a:solidFill>
              <a:round/>
            </a:ln>
          </p:spPr>
        </p:cxnSp>
        <p:cxnSp>
          <p:nvCxnSpPr>
            <p:cNvPr id="20" name="Line 125"/>
            <p:cNvCxnSpPr/>
            <p:nvPr/>
          </p:nvCxnSpPr>
          <p:spPr bwMode="auto">
            <a:xfrm>
              <a:off x="1600200" y="1386840"/>
              <a:ext cx="0" cy="99060"/>
            </a:xfrm>
            <a:prstGeom prst="line">
              <a:avLst/>
            </a:prstGeom>
            <a:noFill/>
            <a:ln w="9525">
              <a:solidFill>
                <a:srgbClr val="000000"/>
              </a:solidFill>
              <a:round/>
              <a:tailEnd type="triangle" w="med" len="med"/>
            </a:ln>
          </p:spPr>
        </p:cxnSp>
        <p:cxnSp>
          <p:nvCxnSpPr>
            <p:cNvPr id="21" name="Line 126"/>
            <p:cNvCxnSpPr/>
            <p:nvPr/>
          </p:nvCxnSpPr>
          <p:spPr bwMode="auto">
            <a:xfrm>
              <a:off x="457200" y="1386840"/>
              <a:ext cx="0" cy="99060"/>
            </a:xfrm>
            <a:prstGeom prst="line">
              <a:avLst/>
            </a:prstGeom>
            <a:noFill/>
            <a:ln w="9525">
              <a:solidFill>
                <a:srgbClr val="000000"/>
              </a:solidFill>
              <a:round/>
              <a:tailEnd type="triangle" w="med" len="med"/>
            </a:ln>
          </p:spPr>
        </p:cxnSp>
        <p:cxnSp>
          <p:nvCxnSpPr>
            <p:cNvPr id="22" name="Line 127"/>
            <p:cNvCxnSpPr>
              <a:endCxn id="14" idx="0"/>
            </p:cNvCxnSpPr>
            <p:nvPr/>
          </p:nvCxnSpPr>
          <p:spPr bwMode="auto">
            <a:xfrm>
              <a:off x="2514600" y="693420"/>
              <a:ext cx="0" cy="1407795"/>
            </a:xfrm>
            <a:prstGeom prst="line">
              <a:avLst/>
            </a:prstGeom>
            <a:noFill/>
            <a:ln w="9525">
              <a:solidFill>
                <a:srgbClr val="000000"/>
              </a:solidFill>
              <a:round/>
              <a:tailEnd type="triangle" w="med" len="med"/>
            </a:ln>
          </p:spPr>
        </p:cxnSp>
        <p:cxnSp>
          <p:nvCxnSpPr>
            <p:cNvPr id="23" name="Line 128"/>
            <p:cNvCxnSpPr/>
            <p:nvPr/>
          </p:nvCxnSpPr>
          <p:spPr bwMode="auto">
            <a:xfrm>
              <a:off x="1485900" y="693420"/>
              <a:ext cx="1028700" cy="0"/>
            </a:xfrm>
            <a:prstGeom prst="line">
              <a:avLst/>
            </a:prstGeom>
            <a:noFill/>
            <a:ln w="9525">
              <a:solidFill>
                <a:srgbClr val="000000"/>
              </a:solidFill>
              <a:round/>
            </a:ln>
          </p:spPr>
        </p:cxnSp>
        <p:cxnSp>
          <p:nvCxnSpPr>
            <p:cNvPr id="24" name="Line 129"/>
            <p:cNvCxnSpPr/>
            <p:nvPr/>
          </p:nvCxnSpPr>
          <p:spPr bwMode="auto">
            <a:xfrm>
              <a:off x="2514600" y="2497455"/>
              <a:ext cx="635" cy="297180"/>
            </a:xfrm>
            <a:prstGeom prst="line">
              <a:avLst/>
            </a:prstGeom>
            <a:noFill/>
            <a:ln w="9525">
              <a:solidFill>
                <a:srgbClr val="000000"/>
              </a:solidFill>
              <a:round/>
              <a:headEnd type="triangle" w="med" len="med"/>
              <a:tailEnd type="triangle" w="med" len="med"/>
            </a:ln>
          </p:spPr>
        </p:cxnSp>
        <p:cxnSp>
          <p:nvCxnSpPr>
            <p:cNvPr id="25" name="直接连接符 24"/>
            <p:cNvCxnSpPr>
              <a:stCxn id="11" idx="2"/>
            </p:cNvCxnSpPr>
            <p:nvPr/>
          </p:nvCxnSpPr>
          <p:spPr>
            <a:xfrm>
              <a:off x="457200" y="1783715"/>
              <a:ext cx="0" cy="197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590675" y="1783715"/>
              <a:ext cx="0" cy="197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Line 124"/>
            <p:cNvCxnSpPr/>
            <p:nvPr/>
          </p:nvCxnSpPr>
          <p:spPr bwMode="auto">
            <a:xfrm>
              <a:off x="457200" y="1967865"/>
              <a:ext cx="1143000" cy="0"/>
            </a:xfrm>
            <a:prstGeom prst="line">
              <a:avLst/>
            </a:prstGeom>
            <a:noFill/>
            <a:ln w="9525">
              <a:solidFill>
                <a:srgbClr val="000000"/>
              </a:solidFill>
              <a:round/>
            </a:ln>
          </p:spPr>
        </p:cxnSp>
        <p:cxnSp>
          <p:nvCxnSpPr>
            <p:cNvPr id="28" name="直接箭头连接符 27"/>
            <p:cNvCxnSpPr>
              <a:stCxn id="13" idx="3"/>
            </p:cNvCxnSpPr>
            <p:nvPr/>
          </p:nvCxnSpPr>
          <p:spPr>
            <a:xfrm flipV="1">
              <a:off x="1590675" y="2266950"/>
              <a:ext cx="466725" cy="95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Line 121"/>
            <p:cNvCxnSpPr/>
            <p:nvPr/>
          </p:nvCxnSpPr>
          <p:spPr bwMode="auto">
            <a:xfrm>
              <a:off x="942975" y="1981200"/>
              <a:ext cx="0" cy="137795"/>
            </a:xfrm>
            <a:prstGeom prst="line">
              <a:avLst/>
            </a:prstGeom>
            <a:noFill/>
            <a:ln w="9525">
              <a:solidFill>
                <a:srgbClr val="000000"/>
              </a:solidFill>
              <a:round/>
              <a:tailEnd type="triangle" w="med" len="med"/>
            </a:ln>
          </p:spPr>
        </p:cxnSp>
      </p:grpSp>
      <p:sp>
        <p:nvSpPr>
          <p:cNvPr id="30" name="矩形 29"/>
          <p:cNvSpPr/>
          <p:nvPr/>
        </p:nvSpPr>
        <p:spPr>
          <a:xfrm>
            <a:off x="2103653" y="6391272"/>
            <a:ext cx="3326552" cy="369332"/>
          </a:xfrm>
          <a:prstGeom prst="rect">
            <a:avLst/>
          </a:prstGeom>
        </p:spPr>
        <p:txBody>
          <a:bodyPr wrap="none">
            <a:spAutoFit/>
          </a:bodyPr>
          <a:lstStyle/>
          <a:p>
            <a:r>
              <a:rPr lang="zh-CN" altLang="zh-CN" dirty="0"/>
              <a:t>图4.24基于主机的IDS系统模型</a:t>
            </a:r>
          </a:p>
        </p:txBody>
      </p:sp>
    </p:spTree>
    <p:extLst>
      <p:ext uri="{BB962C8B-B14F-4D97-AF65-F5344CB8AC3E}">
        <p14:creationId xmlns:p14="http://schemas.microsoft.com/office/powerpoint/2010/main" val="2018345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61665"/>
          </a:xfrm>
          <a:prstGeom prst="rect">
            <a:avLst/>
          </a:prstGeom>
        </p:spPr>
        <p:txBody>
          <a:bodyPr wrap="square">
            <a:spAutoFit/>
          </a:bodyPr>
          <a:lstStyle/>
          <a:p>
            <a:r>
              <a:rPr lang="zh-CN" altLang="zh-CN" sz="2400" dirty="0"/>
              <a:t>2．基于网络的入侵检测系统</a:t>
            </a:r>
          </a:p>
        </p:txBody>
      </p:sp>
      <p:grpSp>
        <p:nvGrpSpPr>
          <p:cNvPr id="4" name="画布 130"/>
          <p:cNvGrpSpPr/>
          <p:nvPr/>
        </p:nvGrpSpPr>
        <p:grpSpPr>
          <a:xfrm>
            <a:off x="477785" y="1585028"/>
            <a:ext cx="6912768" cy="4638153"/>
            <a:chOff x="0" y="0"/>
            <a:chExt cx="3429000" cy="2510790"/>
          </a:xfrm>
        </p:grpSpPr>
        <p:sp>
          <p:nvSpPr>
            <p:cNvPr id="5" name="矩形 4"/>
            <p:cNvSpPr/>
            <p:nvPr/>
          </p:nvSpPr>
          <p:spPr>
            <a:xfrm>
              <a:off x="0" y="0"/>
              <a:ext cx="3429000" cy="2510790"/>
            </a:xfrm>
            <a:prstGeom prst="rect">
              <a:avLst/>
            </a:prstGeom>
            <a:noFill/>
          </p:spPr>
        </p:sp>
        <p:sp>
          <p:nvSpPr>
            <p:cNvPr id="6" name="Rectangle 132"/>
            <p:cNvSpPr>
              <a:spLocks noChangeArrowheads="1"/>
            </p:cNvSpPr>
            <p:nvPr/>
          </p:nvSpPr>
          <p:spPr bwMode="auto">
            <a:xfrm>
              <a:off x="1257300" y="0"/>
              <a:ext cx="913765"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600" kern="100">
                  <a:effectLst/>
                  <a:latin typeface="Times New Roman"/>
                  <a:ea typeface="宋体"/>
                  <a:cs typeface="宋体"/>
                </a:rPr>
                <a:t>安全管理</a:t>
              </a:r>
              <a:r>
                <a:rPr lang="en-US" sz="1600" kern="100">
                  <a:effectLst/>
                  <a:latin typeface="Times New Roman"/>
                  <a:ea typeface="宋体"/>
                  <a:cs typeface="宋体"/>
                </a:rPr>
                <a:t>/</a:t>
              </a:r>
              <a:r>
                <a:rPr lang="zh-CN" sz="1600" kern="100">
                  <a:effectLst/>
                  <a:latin typeface="Times New Roman"/>
                  <a:ea typeface="宋体"/>
                  <a:cs typeface="宋体"/>
                </a:rPr>
                <a:t>配置</a:t>
              </a:r>
            </a:p>
          </p:txBody>
        </p:sp>
        <p:sp>
          <p:nvSpPr>
            <p:cNvPr id="7" name="Rectangle 133"/>
            <p:cNvSpPr>
              <a:spLocks noChangeArrowheads="1"/>
            </p:cNvSpPr>
            <p:nvPr/>
          </p:nvSpPr>
          <p:spPr bwMode="auto">
            <a:xfrm>
              <a:off x="1257300" y="792480"/>
              <a:ext cx="10287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lnSpc>
                  <a:spcPts val="1200"/>
                </a:lnSpc>
                <a:spcAft>
                  <a:spcPts val="0"/>
                </a:spcAft>
              </a:pPr>
              <a:r>
                <a:rPr lang="zh-CN" sz="1600" kern="100">
                  <a:effectLst/>
                  <a:latin typeface="Times New Roman"/>
                  <a:ea typeface="宋体"/>
                  <a:cs typeface="宋体"/>
                </a:rPr>
                <a:t>入侵分析引擎器</a:t>
              </a:r>
            </a:p>
          </p:txBody>
        </p:sp>
        <p:sp>
          <p:nvSpPr>
            <p:cNvPr id="8" name="Oval 134"/>
            <p:cNvSpPr>
              <a:spLocks noChangeArrowheads="1"/>
            </p:cNvSpPr>
            <p:nvPr/>
          </p:nvSpPr>
          <p:spPr bwMode="auto">
            <a:xfrm>
              <a:off x="800100" y="1386840"/>
              <a:ext cx="800100" cy="396240"/>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lnSpc>
                  <a:spcPts val="1200"/>
                </a:lnSpc>
                <a:spcAft>
                  <a:spcPts val="0"/>
                </a:spcAft>
              </a:pPr>
              <a:r>
                <a:rPr lang="zh-CN" sz="1600" kern="100">
                  <a:effectLst/>
                  <a:latin typeface="Times New Roman"/>
                  <a:ea typeface="宋体"/>
                  <a:cs typeface="宋体"/>
                </a:rPr>
                <a:t>嗅探器</a:t>
              </a:r>
            </a:p>
          </p:txBody>
        </p:sp>
        <p:sp>
          <p:nvSpPr>
            <p:cNvPr id="9" name="Oval 135"/>
            <p:cNvSpPr>
              <a:spLocks noChangeArrowheads="1"/>
            </p:cNvSpPr>
            <p:nvPr/>
          </p:nvSpPr>
          <p:spPr bwMode="auto">
            <a:xfrm>
              <a:off x="1828800" y="1386840"/>
              <a:ext cx="800100" cy="396240"/>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lnSpc>
                  <a:spcPts val="1200"/>
                </a:lnSpc>
                <a:spcAft>
                  <a:spcPts val="0"/>
                </a:spcAft>
              </a:pPr>
              <a:r>
                <a:rPr lang="zh-CN" sz="1600" kern="100">
                  <a:effectLst/>
                  <a:latin typeface="Times New Roman"/>
                  <a:ea typeface="宋体"/>
                  <a:cs typeface="宋体"/>
                </a:rPr>
                <a:t>嗅探器</a:t>
              </a:r>
            </a:p>
          </p:txBody>
        </p:sp>
        <p:sp>
          <p:nvSpPr>
            <p:cNvPr id="10" name="AutoShape 136"/>
            <p:cNvSpPr>
              <a:spLocks noChangeArrowheads="1"/>
            </p:cNvSpPr>
            <p:nvPr/>
          </p:nvSpPr>
          <p:spPr bwMode="auto">
            <a:xfrm>
              <a:off x="114300" y="495300"/>
              <a:ext cx="800100" cy="594360"/>
            </a:xfrm>
            <a:prstGeom prst="flowChartMagneticDisk">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lnSpc>
                  <a:spcPts val="1200"/>
                </a:lnSpc>
                <a:spcAft>
                  <a:spcPts val="0"/>
                </a:spcAft>
              </a:pPr>
              <a:r>
                <a:rPr lang="zh-CN" sz="1600" kern="100">
                  <a:effectLst/>
                  <a:latin typeface="Times New Roman"/>
                  <a:ea typeface="宋体"/>
                  <a:cs typeface="宋体"/>
                </a:rPr>
                <a:t>安全数据库</a:t>
              </a:r>
            </a:p>
          </p:txBody>
        </p:sp>
        <p:cxnSp>
          <p:nvCxnSpPr>
            <p:cNvPr id="11" name="Line 137"/>
            <p:cNvCxnSpPr/>
            <p:nvPr/>
          </p:nvCxnSpPr>
          <p:spPr bwMode="auto">
            <a:xfrm>
              <a:off x="571500" y="2080260"/>
              <a:ext cx="2628900" cy="0"/>
            </a:xfrm>
            <a:prstGeom prst="line">
              <a:avLst/>
            </a:prstGeom>
            <a:noFill/>
            <a:ln w="9525">
              <a:solidFill>
                <a:srgbClr val="000000"/>
              </a:solidFill>
              <a:round/>
            </a:ln>
          </p:spPr>
        </p:cxnSp>
        <p:sp>
          <p:nvSpPr>
            <p:cNvPr id="12" name="Rectangle 138"/>
            <p:cNvSpPr>
              <a:spLocks noChangeArrowheads="1"/>
            </p:cNvSpPr>
            <p:nvPr/>
          </p:nvSpPr>
          <p:spPr bwMode="auto">
            <a:xfrm>
              <a:off x="1257300" y="2179320"/>
              <a:ext cx="800100" cy="295910"/>
            </a:xfrm>
            <a:prstGeom prst="rect">
              <a:avLst/>
            </a:prstGeom>
            <a:solidFill>
              <a:srgbClr val="FFFFFF"/>
            </a:solidFill>
            <a:ln>
              <a:noFill/>
            </a:ln>
          </p:spPr>
          <p:txBody>
            <a:bodyPr rot="0" vert="horz" wrap="square" lIns="91440" tIns="45720" rIns="91440" bIns="45720" anchor="t" anchorCtr="0" upright="1">
              <a:noAutofit/>
            </a:bodyPr>
            <a:lstStyle/>
            <a:p>
              <a:pPr algn="l">
                <a:spcAft>
                  <a:spcPts val="0"/>
                </a:spcAft>
              </a:pPr>
              <a:r>
                <a:rPr lang="zh-CN" sz="1600" kern="100">
                  <a:effectLst/>
                  <a:latin typeface="Times New Roman"/>
                  <a:ea typeface="宋体"/>
                  <a:cs typeface="宋体"/>
                </a:rPr>
                <a:t>网络接口层</a:t>
              </a:r>
            </a:p>
            <a:p>
              <a:pPr algn="ctr">
                <a:lnSpc>
                  <a:spcPts val="1200"/>
                </a:lnSpc>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p:txBody>
        </p:sp>
        <p:sp>
          <p:nvSpPr>
            <p:cNvPr id="13" name="AutoShape 139"/>
            <p:cNvSpPr>
              <a:spLocks noChangeArrowheads="1"/>
            </p:cNvSpPr>
            <p:nvPr/>
          </p:nvSpPr>
          <p:spPr bwMode="auto">
            <a:xfrm>
              <a:off x="1615440" y="297180"/>
              <a:ext cx="247015" cy="495300"/>
            </a:xfrm>
            <a:prstGeom prst="upArrow">
              <a:avLst>
                <a:gd name="adj1" fmla="val 50000"/>
                <a:gd name="adj2" fmla="val 50129"/>
              </a:avLst>
            </a:prstGeom>
            <a:solidFill>
              <a:srgbClr val="FFFFFF"/>
            </a:solidFill>
            <a:ln w="9525">
              <a:solidFill>
                <a:srgbClr val="000000"/>
              </a:solidFill>
              <a:miter lim="800000"/>
            </a:ln>
          </p:spPr>
          <p:txBody>
            <a:bodyPr rot="0" vert="eaVert" wrap="square" lIns="91440" tIns="45720" rIns="91440" bIns="45720" anchor="t" anchorCtr="0" upright="1">
              <a:noAutofit/>
            </a:bodyPr>
            <a:lstStyle/>
            <a:p>
              <a:endParaRPr lang="zh-CN" altLang="en-US" sz="1600"/>
            </a:p>
          </p:txBody>
        </p:sp>
        <p:cxnSp>
          <p:nvCxnSpPr>
            <p:cNvPr id="14" name="Line 140"/>
            <p:cNvCxnSpPr/>
            <p:nvPr/>
          </p:nvCxnSpPr>
          <p:spPr bwMode="auto">
            <a:xfrm flipV="1">
              <a:off x="1257300" y="1089660"/>
              <a:ext cx="228600" cy="297180"/>
            </a:xfrm>
            <a:prstGeom prst="line">
              <a:avLst/>
            </a:prstGeom>
            <a:noFill/>
            <a:ln w="9525">
              <a:solidFill>
                <a:srgbClr val="000000"/>
              </a:solidFill>
              <a:round/>
              <a:tailEnd type="triangle" w="med" len="med"/>
            </a:ln>
          </p:spPr>
        </p:cxnSp>
        <p:cxnSp>
          <p:nvCxnSpPr>
            <p:cNvPr id="15" name="Line 141"/>
            <p:cNvCxnSpPr/>
            <p:nvPr/>
          </p:nvCxnSpPr>
          <p:spPr bwMode="auto">
            <a:xfrm flipH="1" flipV="1">
              <a:off x="1943100" y="1089660"/>
              <a:ext cx="228600" cy="297180"/>
            </a:xfrm>
            <a:prstGeom prst="line">
              <a:avLst/>
            </a:prstGeom>
            <a:noFill/>
            <a:ln w="9525">
              <a:solidFill>
                <a:srgbClr val="000000"/>
              </a:solidFill>
              <a:round/>
              <a:tailEnd type="triangle" w="med" len="med"/>
            </a:ln>
          </p:spPr>
        </p:cxnSp>
        <p:cxnSp>
          <p:nvCxnSpPr>
            <p:cNvPr id="16" name="Line 142"/>
            <p:cNvCxnSpPr/>
            <p:nvPr/>
          </p:nvCxnSpPr>
          <p:spPr bwMode="auto">
            <a:xfrm flipV="1">
              <a:off x="1143000" y="1783080"/>
              <a:ext cx="0" cy="297180"/>
            </a:xfrm>
            <a:prstGeom prst="line">
              <a:avLst/>
            </a:prstGeom>
            <a:noFill/>
            <a:ln w="9525">
              <a:solidFill>
                <a:srgbClr val="000000"/>
              </a:solidFill>
              <a:round/>
              <a:tailEnd type="triangle" w="med" len="med"/>
            </a:ln>
          </p:spPr>
        </p:cxnSp>
        <p:cxnSp>
          <p:nvCxnSpPr>
            <p:cNvPr id="17" name="Line 143"/>
            <p:cNvCxnSpPr/>
            <p:nvPr/>
          </p:nvCxnSpPr>
          <p:spPr bwMode="auto">
            <a:xfrm flipV="1">
              <a:off x="2171700" y="1783080"/>
              <a:ext cx="0" cy="297180"/>
            </a:xfrm>
            <a:prstGeom prst="line">
              <a:avLst/>
            </a:prstGeom>
            <a:noFill/>
            <a:ln w="9525">
              <a:solidFill>
                <a:srgbClr val="000000"/>
              </a:solidFill>
              <a:round/>
              <a:tailEnd type="triangle" w="med" len="med"/>
            </a:ln>
          </p:spPr>
        </p:cxnSp>
        <p:cxnSp>
          <p:nvCxnSpPr>
            <p:cNvPr id="18" name="Line 144"/>
            <p:cNvCxnSpPr/>
            <p:nvPr/>
          </p:nvCxnSpPr>
          <p:spPr bwMode="auto">
            <a:xfrm>
              <a:off x="914400" y="891540"/>
              <a:ext cx="342900" cy="0"/>
            </a:xfrm>
            <a:prstGeom prst="line">
              <a:avLst/>
            </a:prstGeom>
            <a:noFill/>
            <a:ln w="9525">
              <a:solidFill>
                <a:srgbClr val="000000"/>
              </a:solidFill>
              <a:round/>
              <a:tailEnd type="triangle" w="med" len="med"/>
            </a:ln>
          </p:spPr>
        </p:cxnSp>
        <p:cxnSp>
          <p:nvCxnSpPr>
            <p:cNvPr id="19" name="Line 145"/>
            <p:cNvCxnSpPr/>
            <p:nvPr/>
          </p:nvCxnSpPr>
          <p:spPr bwMode="auto">
            <a:xfrm>
              <a:off x="685800" y="198120"/>
              <a:ext cx="571500" cy="0"/>
            </a:xfrm>
            <a:prstGeom prst="line">
              <a:avLst/>
            </a:prstGeom>
            <a:noFill/>
            <a:ln w="9525">
              <a:solidFill>
                <a:srgbClr val="000000"/>
              </a:solidFill>
              <a:round/>
            </a:ln>
          </p:spPr>
        </p:cxnSp>
        <p:cxnSp>
          <p:nvCxnSpPr>
            <p:cNvPr id="20" name="Line 146"/>
            <p:cNvCxnSpPr/>
            <p:nvPr/>
          </p:nvCxnSpPr>
          <p:spPr bwMode="auto">
            <a:xfrm>
              <a:off x="685800" y="198120"/>
              <a:ext cx="0" cy="297180"/>
            </a:xfrm>
            <a:prstGeom prst="line">
              <a:avLst/>
            </a:prstGeom>
            <a:noFill/>
            <a:ln w="9525">
              <a:solidFill>
                <a:srgbClr val="000000"/>
              </a:solidFill>
              <a:round/>
              <a:tailEnd type="triangle" w="med" len="med"/>
            </a:ln>
          </p:spPr>
        </p:cxnSp>
        <p:sp>
          <p:nvSpPr>
            <p:cNvPr id="21" name="Rectangle 147"/>
            <p:cNvSpPr>
              <a:spLocks noChangeArrowheads="1"/>
            </p:cNvSpPr>
            <p:nvPr/>
          </p:nvSpPr>
          <p:spPr bwMode="auto">
            <a:xfrm>
              <a:off x="1943100" y="396240"/>
              <a:ext cx="800100" cy="297180"/>
            </a:xfrm>
            <a:prstGeom prst="rect">
              <a:avLst/>
            </a:prstGeom>
            <a:solidFill>
              <a:srgbClr val="FFFFFF"/>
            </a:solidFill>
            <a:ln>
              <a:noFill/>
            </a:ln>
          </p:spPr>
          <p:txBody>
            <a:bodyPr rot="0" vert="horz" wrap="square" lIns="91440" tIns="45720" rIns="91440" bIns="45720" anchor="t" anchorCtr="0" upright="1">
              <a:noAutofit/>
            </a:bodyPr>
            <a:lstStyle/>
            <a:p>
              <a:pPr algn="l">
                <a:spcAft>
                  <a:spcPts val="0"/>
                </a:spcAft>
              </a:pPr>
              <a:r>
                <a:rPr lang="zh-CN" sz="1600" kern="100">
                  <a:effectLst/>
                  <a:latin typeface="Times New Roman"/>
                  <a:ea typeface="宋体"/>
                  <a:cs typeface="宋体"/>
                </a:rPr>
                <a:t>分析结果</a:t>
              </a:r>
            </a:p>
            <a:p>
              <a:pPr algn="ctr">
                <a:lnSpc>
                  <a:spcPts val="1200"/>
                </a:lnSpc>
                <a:spcAft>
                  <a:spcPts val="0"/>
                </a:spcAft>
              </a:pPr>
              <a:r>
                <a:rPr lang="en-US" sz="1600" kern="100">
                  <a:effectLst/>
                  <a:latin typeface="Times New Roman"/>
                  <a:ea typeface="宋体"/>
                  <a:cs typeface="宋体"/>
                </a:rPr>
                <a:t> </a:t>
              </a:r>
              <a:endParaRPr lang="zh-CN" sz="1600" kern="100">
                <a:effectLst/>
                <a:latin typeface="Times New Roman"/>
                <a:ea typeface="宋体"/>
                <a:cs typeface="宋体"/>
              </a:endParaRPr>
            </a:p>
          </p:txBody>
        </p:sp>
      </p:grpSp>
      <p:sp>
        <p:nvSpPr>
          <p:cNvPr id="22" name="矩形 21"/>
          <p:cNvSpPr/>
          <p:nvPr/>
        </p:nvSpPr>
        <p:spPr>
          <a:xfrm>
            <a:off x="3021024" y="6223181"/>
            <a:ext cx="3454792" cy="369332"/>
          </a:xfrm>
          <a:prstGeom prst="rect">
            <a:avLst/>
          </a:prstGeom>
        </p:spPr>
        <p:txBody>
          <a:bodyPr wrap="none">
            <a:spAutoFit/>
          </a:bodyPr>
          <a:lstStyle/>
          <a:p>
            <a:r>
              <a:rPr lang="zh-CN" altLang="zh-CN" dirty="0"/>
              <a:t>图4.25  基于网络的IDS系统模型</a:t>
            </a:r>
          </a:p>
        </p:txBody>
      </p:sp>
    </p:spTree>
    <p:extLst>
      <p:ext uri="{BB962C8B-B14F-4D97-AF65-F5344CB8AC3E}">
        <p14:creationId xmlns:p14="http://schemas.microsoft.com/office/powerpoint/2010/main" val="42801147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8804" y="23468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2677656"/>
          </a:xfrm>
          <a:prstGeom prst="rect">
            <a:avLst/>
          </a:prstGeom>
        </p:spPr>
        <p:txBody>
          <a:bodyPr wrap="square">
            <a:spAutoFit/>
          </a:bodyPr>
          <a:lstStyle/>
          <a:p>
            <a:r>
              <a:rPr lang="zh-CN" altLang="zh-CN" sz="2400" b="1" dirty="0">
                <a:latin typeface="+mn-ea"/>
                <a:ea typeface="+mn-ea"/>
              </a:rPr>
              <a:t>3．混合入侵检测系统</a:t>
            </a:r>
          </a:p>
          <a:p>
            <a:r>
              <a:rPr lang="zh-CN" altLang="zh-CN" sz="2400" b="1" dirty="0">
                <a:latin typeface="+mn-ea"/>
                <a:ea typeface="+mn-ea"/>
              </a:rPr>
              <a:t>综合</a:t>
            </a:r>
            <a:r>
              <a:rPr lang="zh-CN" altLang="zh-CN" sz="2400" b="1" dirty="0" smtClean="0">
                <a:latin typeface="+mn-ea"/>
                <a:ea typeface="+mn-ea"/>
              </a:rPr>
              <a:t>以上</a:t>
            </a:r>
            <a:r>
              <a:rPr lang="zh-CN" altLang="zh-CN" sz="2400" b="1" dirty="0">
                <a:latin typeface="+mn-ea"/>
                <a:ea typeface="+mn-ea"/>
              </a:rPr>
              <a:t>两种类型的入侵检测技术特征，可以构建混合模式的入侵检测系统以克服基于网络的入侵检测产品和基于主机的入侵检测产品的不足之处。如果这两类产品能够无缝结合起来部署在网络内，则会构架成一套完整立体的主动防御体系，综合了基于网络和基于主机两种结构特点的入侵检测系统，既可以发现网络中的攻击信息，也可以从系统日志中发现异常情况。</a:t>
            </a:r>
          </a:p>
        </p:txBody>
      </p:sp>
    </p:spTree>
    <p:extLst>
      <p:ext uri="{BB962C8B-B14F-4D97-AF65-F5344CB8AC3E}">
        <p14:creationId xmlns:p14="http://schemas.microsoft.com/office/powerpoint/2010/main" val="3225889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260648"/>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0" y="1080294"/>
            <a:ext cx="9144000" cy="5262979"/>
          </a:xfrm>
          <a:prstGeom prst="rect">
            <a:avLst/>
          </a:prstGeom>
        </p:spPr>
        <p:txBody>
          <a:bodyPr wrap="square">
            <a:spAutoFit/>
          </a:bodyPr>
          <a:lstStyle/>
          <a:p>
            <a:r>
              <a:rPr lang="zh-CN" altLang="zh-CN" sz="2400" b="1" dirty="0">
                <a:latin typeface="+mn-ea"/>
                <a:ea typeface="+mn-ea"/>
              </a:rPr>
              <a:t>4.6.3入侵检测需求特征</a:t>
            </a:r>
          </a:p>
          <a:p>
            <a:r>
              <a:rPr lang="zh-CN" altLang="zh-CN" sz="2400" b="1" dirty="0">
                <a:latin typeface="+mn-ea"/>
                <a:ea typeface="+mn-ea"/>
              </a:rPr>
              <a:t>一个成功的入侵检测系统至少要满足以下五个主要功能要求。</a:t>
            </a:r>
          </a:p>
          <a:p>
            <a:r>
              <a:rPr lang="zh-CN" altLang="zh-CN" sz="2400" b="1" dirty="0">
                <a:latin typeface="+mn-ea"/>
                <a:ea typeface="+mn-ea"/>
              </a:rPr>
              <a:t>1）实时性。如果攻击或者攻击的企图能够尽快被发现，就有可能查找出攻击者的位置，阻止进一步的攻击活动，把破坏控制在最小限度，并能够记录下攻击者攻击过程的全部网络活动，作为证据回放。实时入侵检测可以避免常规情况下，管理员通过对系统日志进行审计以查找入侵者或入侵行为线索时的种种不便与技术上的限制。</a:t>
            </a:r>
          </a:p>
          <a:p>
            <a:r>
              <a:rPr lang="zh-CN" altLang="zh-CN" sz="2400" b="1" dirty="0">
                <a:latin typeface="+mn-ea"/>
                <a:ea typeface="+mn-ea"/>
              </a:rPr>
              <a:t>2）可扩展性。因为存在成千上万种不同的已知和未知的攻击手段，攻击行为特征也各不相同。所以必须建立一种机制，把入侵检测系统的体系结构与使用策略区分开。一个已经建立的入侵检测系统必须能够保证在新的攻击类型出现时，可以通过某种机制在无须对入侵检测系统本身进行改动的情况下，使系统能够检测到新的攻击行为。并且在入侵检测系统的整体功能设计上，也必须建立一种可扩展的结构，以便系统结构本身能够适应未来可能出现的扩展要求</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5785575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524315"/>
          </a:xfrm>
          <a:prstGeom prst="rect">
            <a:avLst/>
          </a:prstGeom>
        </p:spPr>
        <p:txBody>
          <a:bodyPr wrap="square">
            <a:spAutoFit/>
          </a:bodyPr>
          <a:lstStyle/>
          <a:p>
            <a:r>
              <a:rPr lang="zh-CN" altLang="zh-CN" sz="2400" b="1" dirty="0">
                <a:latin typeface="+mn-ea"/>
                <a:ea typeface="+mn-ea"/>
              </a:rPr>
              <a:t>4.6.3入侵检测需求特征</a:t>
            </a:r>
          </a:p>
          <a:p>
            <a:r>
              <a:rPr lang="zh-CN" altLang="zh-CN" sz="2400" b="1" dirty="0" smtClean="0">
                <a:latin typeface="+mn-ea"/>
                <a:ea typeface="+mn-ea"/>
              </a:rPr>
              <a:t>3</a:t>
            </a:r>
            <a:r>
              <a:rPr lang="zh-CN" altLang="zh-CN" sz="2400" b="1" dirty="0">
                <a:latin typeface="+mn-ea"/>
                <a:ea typeface="+mn-ea"/>
              </a:rPr>
              <a:t>）适应性。入侵检测系统必须能够适应多种不同的环境，比如高速大容量计算机网络环境，并且在系统环境发生改变，比如增加环境中的计算机系统数量，改变计算机系统类型时，入侵检测系统应当不作改变依然能够正常工作。适应性也包括入侵检测系统本身对其宿主平台的适应性，即跨平台工作的能力，适应其宿主平台软、硬件配置的各种不同情况。</a:t>
            </a:r>
          </a:p>
          <a:p>
            <a:r>
              <a:rPr lang="zh-CN" altLang="zh-CN" sz="2400" b="1" dirty="0">
                <a:latin typeface="+mn-ea"/>
                <a:ea typeface="+mn-ea"/>
              </a:rPr>
              <a:t>4）安全性与可用性。入侵检测系统必须尽可能地完善与健壮，不能向其宿主系统以及其所属的计算机环境中引入新的安全问题及安全隐患。</a:t>
            </a:r>
          </a:p>
          <a:p>
            <a:r>
              <a:rPr lang="zh-CN" altLang="zh-CN" sz="2400" b="1" dirty="0">
                <a:latin typeface="+mn-ea"/>
                <a:ea typeface="+mn-ea"/>
              </a:rPr>
              <a:t>5）有效性。能够证明根据某一设计所建立的入侵检测系统是切实有效的。即对于攻击事件的错报与漏报能够控制在一定范围</a:t>
            </a:r>
          </a:p>
        </p:txBody>
      </p:sp>
    </p:spTree>
    <p:extLst>
      <p:ext uri="{BB962C8B-B14F-4D97-AF65-F5344CB8AC3E}">
        <p14:creationId xmlns:p14="http://schemas.microsoft.com/office/powerpoint/2010/main" val="2170958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.1 TCP/IP基本</a:t>
            </a:r>
            <a:r>
              <a:rPr lang="zh-CN" altLang="zh-CN" sz="3600" b="1" dirty="0" smtClean="0">
                <a:solidFill>
                  <a:schemeClr val="tx2"/>
                </a:solidFill>
                <a:effectLst>
                  <a:outerShdw blurRad="38100" dist="38100" dir="2700000" algn="tl">
                    <a:srgbClr val="C0C0C0"/>
                  </a:outerShdw>
                </a:effectLst>
                <a:latin typeface="+mj-lt"/>
                <a:ea typeface="+mj-ea"/>
                <a:cs typeface="+mj-cs"/>
              </a:rPr>
              <a:t>知识</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154984"/>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2）可靠或不可靠传输。在可靠传输的情况下，假如一个包由于某种原因在网络中丢失了（网络过载、无效地址或一方节点关机等），便会由传输层重新发出。此时，传输层可担保将数据包可靠地传至目的地。而在不可靠的连接中，传输层并不负责数据的重发。此时要由具体的应用来负责解决数据包由于丢失而未能正常抵达目的地的情况。</a:t>
            </a:r>
          </a:p>
          <a:p>
            <a:r>
              <a:rPr lang="zh-CN" altLang="zh-CN" sz="2400" b="1" dirty="0">
                <a:latin typeface="+mn-ea"/>
                <a:ea typeface="+mn-ea"/>
              </a:rPr>
              <a:t>（3）数据安全。这是由传输层提供的一种较新的服务。安全服务涉及数据的真实性、完整性、机密性等。未来的安全服务将与堆栈紧密地集成在一起，并会得到广泛的应用。网络应用必须从传输层挑选自己需要的服务。选择不同的服务既有优点也有缺点。除此以外，能够选择的服务组合也可能存在一定的限制</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61527105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524315"/>
          </a:xfrm>
          <a:prstGeom prst="rect">
            <a:avLst/>
          </a:prstGeom>
        </p:spPr>
        <p:txBody>
          <a:bodyPr wrap="square">
            <a:spAutoFit/>
          </a:bodyPr>
          <a:lstStyle/>
          <a:p>
            <a:r>
              <a:rPr lang="zh-CN" altLang="zh-CN" sz="2400" b="1" dirty="0">
                <a:latin typeface="+mn-ea"/>
                <a:ea typeface="+mn-ea"/>
              </a:rPr>
              <a:t>4.6.4入侵检测的步骤</a:t>
            </a:r>
          </a:p>
          <a:p>
            <a:r>
              <a:rPr lang="zh-CN" altLang="zh-CN" sz="2400" b="1" dirty="0">
                <a:latin typeface="+mn-ea"/>
                <a:ea typeface="+mn-ea"/>
              </a:rPr>
              <a:t>入侵检测系统的作用是实时地监控计算机系统的活动，发现可疑的攻击行为，以避免攻击的发生，或减少攻击造成的危害。由此也划分了入侵检测的三个基本步骤：</a:t>
            </a:r>
          </a:p>
          <a:p>
            <a:r>
              <a:rPr lang="zh-CN" altLang="zh-CN" sz="2400" b="1" dirty="0">
                <a:latin typeface="+mn-ea"/>
                <a:ea typeface="+mn-ea"/>
              </a:rPr>
              <a:t>1．信息收集</a:t>
            </a:r>
          </a:p>
          <a:p>
            <a:r>
              <a:rPr lang="zh-CN" altLang="zh-CN" sz="2400" b="1" dirty="0">
                <a:latin typeface="+mn-ea"/>
                <a:ea typeface="+mn-ea"/>
              </a:rPr>
              <a:t>入侵检测的第一步就是信息收集，收集的内容包括整个计算机网络中系统、网络、数据及用户活动的状态和行为。入侵检测在很大程度上依赖于收集信息的可靠性、正确性和完备性。因此，要确保采集、报告这些信息的软件工具的可靠性，这些软件本身应具有相当强的坚固性，能够防止被篡改而收集到错误的信息。否则，黑客对系统的修改可能使入侵检测系统功能失常但看起来却跟正常的系统一样</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4579852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3785652"/>
          </a:xfrm>
          <a:prstGeom prst="rect">
            <a:avLst/>
          </a:prstGeom>
        </p:spPr>
        <p:txBody>
          <a:bodyPr wrap="square">
            <a:spAutoFit/>
          </a:bodyPr>
          <a:lstStyle/>
          <a:p>
            <a:r>
              <a:rPr lang="zh-CN" altLang="zh-CN" sz="2400" b="1" dirty="0" smtClean="0">
                <a:latin typeface="+mn-ea"/>
                <a:ea typeface="+mn-ea"/>
              </a:rPr>
              <a:t>2</a:t>
            </a:r>
            <a:r>
              <a:rPr lang="zh-CN" altLang="zh-CN" sz="2400" b="1" dirty="0">
                <a:latin typeface="+mn-ea"/>
                <a:ea typeface="+mn-ea"/>
              </a:rPr>
              <a:t>．数据分析</a:t>
            </a:r>
          </a:p>
          <a:p>
            <a:r>
              <a:rPr lang="zh-CN" altLang="zh-CN" sz="2400" b="1" dirty="0">
                <a:latin typeface="+mn-ea"/>
                <a:ea typeface="+mn-ea"/>
              </a:rPr>
              <a:t>数据分析（analysis schemes）是入侵检测系统的核心，它的效率高低直接决定了整个入侵检测系统的性能。它首先构建分析器，把收集到的信息经过预处理，建立一个行为分析引擎或模型，然后向模型中植入时间数据，在知识库中保存植入数据的模型。数据分析一般通过模式匹配、统计分析和完整性分析三种手段进行。前两种方法用于实时入侵检测，而完整性分析则用于事后分析。可用五种统计模型进行数据分析：操作模型、方差、多元模型、马尔柯天过程模型及时间序列分析。统计分析的最大优点是可以学习用户的使用习惯</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7593937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3416320"/>
          </a:xfrm>
          <a:prstGeom prst="rect">
            <a:avLst/>
          </a:prstGeom>
        </p:spPr>
        <p:txBody>
          <a:bodyPr wrap="square">
            <a:spAutoFit/>
          </a:bodyPr>
          <a:lstStyle/>
          <a:p>
            <a:r>
              <a:rPr lang="zh-CN" altLang="zh-CN" sz="2400" b="1" dirty="0" smtClean="0">
                <a:latin typeface="+mn-ea"/>
                <a:ea typeface="+mn-ea"/>
              </a:rPr>
              <a:t>3</a:t>
            </a:r>
            <a:r>
              <a:rPr lang="zh-CN" altLang="zh-CN" sz="2400" b="1" dirty="0">
                <a:latin typeface="+mn-ea"/>
                <a:ea typeface="+mn-ea"/>
              </a:rPr>
              <a:t>．响应</a:t>
            </a:r>
          </a:p>
          <a:p>
            <a:r>
              <a:rPr lang="zh-CN" altLang="zh-CN" sz="2400" b="1" dirty="0">
                <a:latin typeface="+mn-ea"/>
                <a:ea typeface="+mn-ea"/>
              </a:rPr>
              <a:t>数据分析发现入侵迹象后，入侵检测系统的下一步工作就是响应。该步骤并不局限于针对可疑的攻击者。目前的入侵检测系统一般采取下列响应方式：</a:t>
            </a:r>
          </a:p>
          <a:p>
            <a:r>
              <a:rPr lang="zh-CN" altLang="zh-CN" sz="2400" b="1" dirty="0">
                <a:latin typeface="+mn-ea"/>
                <a:ea typeface="+mn-ea"/>
              </a:rPr>
              <a:t>1）将分析结果记录在日志文件中，并产生相应的报告。</a:t>
            </a:r>
          </a:p>
          <a:p>
            <a:r>
              <a:rPr lang="zh-CN" altLang="zh-CN" sz="2400" b="1" dirty="0">
                <a:latin typeface="+mn-ea"/>
                <a:ea typeface="+mn-ea"/>
              </a:rPr>
              <a:t>2）触发警报，如在系统管理员的桌面上产生一个告警标志位，向系统管理员发送传呼或电子邮件等等。</a:t>
            </a:r>
          </a:p>
          <a:p>
            <a:r>
              <a:rPr lang="zh-CN" altLang="zh-CN" sz="2400" b="1" dirty="0">
                <a:latin typeface="+mn-ea"/>
                <a:ea typeface="+mn-ea"/>
              </a:rPr>
              <a:t>3）修改入侵检测系统或目标系统，如终止进程、切断攻击者的网络连接，或更改防火墙配置等。</a:t>
            </a:r>
          </a:p>
        </p:txBody>
      </p:sp>
    </p:spTree>
    <p:extLst>
      <p:ext uri="{BB962C8B-B14F-4D97-AF65-F5344CB8AC3E}">
        <p14:creationId xmlns:p14="http://schemas.microsoft.com/office/powerpoint/2010/main" val="32272141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893647"/>
          </a:xfrm>
          <a:prstGeom prst="rect">
            <a:avLst/>
          </a:prstGeom>
        </p:spPr>
        <p:txBody>
          <a:bodyPr wrap="square">
            <a:spAutoFit/>
          </a:bodyPr>
          <a:lstStyle/>
          <a:p>
            <a:r>
              <a:rPr lang="zh-CN" altLang="zh-CN" sz="2400" b="1" dirty="0">
                <a:latin typeface="+mn-ea"/>
                <a:ea typeface="+mn-ea"/>
              </a:rPr>
              <a:t>4.6.5入侵检测技术的发展方向</a:t>
            </a:r>
          </a:p>
          <a:p>
            <a:r>
              <a:rPr lang="zh-CN" altLang="zh-CN" sz="2400" b="1" dirty="0">
                <a:latin typeface="+mn-ea"/>
                <a:ea typeface="+mn-ea"/>
              </a:rPr>
              <a:t>今后的入侵检测技术大致朝卞述三个方向发展：</a:t>
            </a:r>
          </a:p>
          <a:p>
            <a:r>
              <a:rPr lang="zh-CN" altLang="zh-CN" sz="2400" b="1" dirty="0">
                <a:latin typeface="+mn-ea"/>
                <a:ea typeface="+mn-ea"/>
              </a:rPr>
              <a:t>（1）分布式入侵检测。这包含了两方面的含义：一方面指针对分布式网络攻击的检测方法；另一方面指使用分布式的方法来检测分布式的攻击。其中的关键技术为检测信息的协同处理与入侵攻击的全局信息的提取。</a:t>
            </a:r>
          </a:p>
          <a:p>
            <a:r>
              <a:rPr lang="zh-CN" altLang="zh-CN" sz="2400" b="1" dirty="0">
                <a:latin typeface="+mn-ea"/>
                <a:ea typeface="+mn-ea"/>
              </a:rPr>
              <a:t>（2）智能化入侵检测。即使用智能化的方法与手段来进行入侵检测。所谓的智能化方法，现阶段常用的有神经网络、遗传算法、模糊技术、免疫原理等，这些方法常用于入侵特征的辨识与泛化。利用专家系统的思想来构建入侵检测系统也是常用的方法之一。特别是具有自学习能力的专家系统，实现了知识库的不断更新与扩展，使设计的入侵检测系统的防范能力不断增强，应具有更广泛的应用前景</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1444573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74490"/>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.6网络入侵</a:t>
            </a:r>
            <a:r>
              <a:rPr lang="zh-CN" altLang="zh-CN" sz="3600" b="1" dirty="0" smtClean="0">
                <a:solidFill>
                  <a:schemeClr val="tx2"/>
                </a:solidFill>
                <a:effectLst>
                  <a:outerShdw blurRad="38100" dist="38100" dir="2700000" algn="tl">
                    <a:srgbClr val="C0C0C0"/>
                  </a:outerShdw>
                </a:effectLst>
                <a:latin typeface="+mj-lt"/>
                <a:ea typeface="+mj-ea"/>
                <a:cs typeface="+mj-cs"/>
              </a:rPr>
              <a:t>检测</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154984"/>
          </a:xfrm>
          <a:prstGeom prst="rect">
            <a:avLst/>
          </a:prstGeom>
        </p:spPr>
        <p:txBody>
          <a:bodyPr wrap="square">
            <a:spAutoFit/>
          </a:bodyPr>
          <a:lstStyle/>
          <a:p>
            <a:r>
              <a:rPr lang="zh-CN" altLang="zh-CN" sz="2400" b="1" dirty="0" smtClean="0">
                <a:latin typeface="+mn-ea"/>
                <a:ea typeface="+mn-ea"/>
              </a:rPr>
              <a:t>（</a:t>
            </a:r>
            <a:r>
              <a:rPr lang="zh-CN" altLang="zh-CN" sz="2400" b="1" dirty="0">
                <a:latin typeface="+mn-ea"/>
                <a:ea typeface="+mn-ea"/>
              </a:rPr>
              <a:t>3）全面的安全防御方案。即使用安全工程风险管理的思想与方法来处理网络安全问题，将网络安全作为一个整体工程来处理。从管理、网络结构、加密通道、防火墙、病毒防护、入侵检测多方位全面对所关注的网络作全面的评估，然后提出可行的全面解决方案。</a:t>
            </a:r>
          </a:p>
          <a:p>
            <a:r>
              <a:rPr lang="zh-CN" altLang="zh-CN" sz="2400" b="1" dirty="0">
                <a:latin typeface="+mn-ea"/>
                <a:ea typeface="+mn-ea"/>
              </a:rPr>
              <a:t>总之，入侵检测已成为网络安全体系中一个重要组成部分，它是实现网络安全从静态防御到动态防御转变的关键。它采用的是一种主动的技术，能有效地发现入侵行为和合法用户滥用特区的行为。从网络安全立体纵深、多层次防御的角度出发，入侵检测技术已越来越多地受到人们的重视，国内外市场上已推出了各种类型的入侵检测产品。</a:t>
            </a:r>
          </a:p>
        </p:txBody>
      </p:sp>
    </p:spTree>
    <p:extLst>
      <p:ext uri="{BB962C8B-B14F-4D97-AF65-F5344CB8AC3E}">
        <p14:creationId xmlns:p14="http://schemas.microsoft.com/office/powerpoint/2010/main" val="16280623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61665"/>
          </a:xfrm>
          <a:prstGeom prst="rect">
            <a:avLst/>
          </a:prstGeom>
        </p:spPr>
        <p:txBody>
          <a:bodyPr wrap="square">
            <a:spAutoFit/>
          </a:bodyPr>
          <a:lstStyle/>
          <a:p>
            <a:r>
              <a:rPr lang="en-US" altLang="zh-CN" sz="2400" b="1" dirty="0" smtClean="0"/>
              <a:t>4.7.1  </a:t>
            </a:r>
            <a:r>
              <a:rPr lang="en-US" altLang="zh-CN" sz="2400" b="1" dirty="0"/>
              <a:t>DMZ</a:t>
            </a:r>
            <a:r>
              <a:rPr lang="zh-CN" altLang="zh-CN" sz="2400" b="1" dirty="0"/>
              <a:t>的</a:t>
            </a:r>
            <a:r>
              <a:rPr lang="zh-CN" altLang="zh-CN" sz="2400" b="1" dirty="0" smtClean="0"/>
              <a:t>概念</a:t>
            </a:r>
            <a:endParaRPr lang="zh-CN" altLang="zh-CN" sz="2400" b="1" dirty="0"/>
          </a:p>
        </p:txBody>
      </p:sp>
      <p:pic>
        <p:nvPicPr>
          <p:cNvPr id="5" name="图片 4"/>
          <p:cNvPicPr/>
          <p:nvPr/>
        </p:nvPicPr>
        <p:blipFill>
          <a:blip r:embed="rId2"/>
          <a:stretch>
            <a:fillRect/>
          </a:stretch>
        </p:blipFill>
        <p:spPr>
          <a:xfrm>
            <a:off x="1479166" y="1844824"/>
            <a:ext cx="6185668" cy="3590131"/>
          </a:xfrm>
          <a:prstGeom prst="rect">
            <a:avLst/>
          </a:prstGeom>
        </p:spPr>
      </p:pic>
      <p:sp>
        <p:nvSpPr>
          <p:cNvPr id="6" name="矩形 5"/>
          <p:cNvSpPr/>
          <p:nvPr/>
        </p:nvSpPr>
        <p:spPr>
          <a:xfrm>
            <a:off x="2895187" y="6093296"/>
            <a:ext cx="2287806" cy="369332"/>
          </a:xfrm>
          <a:prstGeom prst="rect">
            <a:avLst/>
          </a:prstGeom>
        </p:spPr>
        <p:txBody>
          <a:bodyPr wrap="none">
            <a:spAutoFit/>
          </a:bodyPr>
          <a:lstStyle/>
          <a:p>
            <a:r>
              <a:rPr lang="zh-CN" altLang="zh-CN" dirty="0"/>
              <a:t>图</a:t>
            </a:r>
            <a:r>
              <a:rPr lang="en-US" altLang="zh-CN" dirty="0"/>
              <a:t>4.26DMZ</a:t>
            </a:r>
            <a:r>
              <a:rPr lang="zh-CN" altLang="zh-CN" dirty="0"/>
              <a:t>网络结构</a:t>
            </a:r>
          </a:p>
        </p:txBody>
      </p:sp>
    </p:spTree>
    <p:extLst>
      <p:ext uri="{BB962C8B-B14F-4D97-AF65-F5344CB8AC3E}">
        <p14:creationId xmlns:p14="http://schemas.microsoft.com/office/powerpoint/2010/main" val="9179046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02977" y="1131371"/>
            <a:ext cx="8784976" cy="461665"/>
          </a:xfrm>
          <a:prstGeom prst="rect">
            <a:avLst/>
          </a:prstGeom>
        </p:spPr>
        <p:txBody>
          <a:bodyPr wrap="square">
            <a:spAutoFit/>
          </a:bodyPr>
          <a:lstStyle/>
          <a:p>
            <a:pPr lvl="0"/>
            <a:r>
              <a:rPr lang="en-US" altLang="zh-CN" sz="2400" b="1" dirty="0" smtClean="0"/>
              <a:t>4.7.2  </a:t>
            </a:r>
            <a:r>
              <a:rPr lang="zh-CN" altLang="zh-CN" sz="2400" b="1" dirty="0"/>
              <a:t>非军事区域的</a:t>
            </a:r>
            <a:r>
              <a:rPr lang="zh-CN" altLang="zh-CN" sz="2400" b="1" dirty="0" smtClean="0"/>
              <a:t>设置</a:t>
            </a:r>
            <a:endParaRPr lang="zh-CN" altLang="zh-CN" sz="2400" b="1" dirty="0"/>
          </a:p>
        </p:txBody>
      </p:sp>
      <p:sp>
        <p:nvSpPr>
          <p:cNvPr id="5" name="矩形 4"/>
          <p:cNvSpPr/>
          <p:nvPr/>
        </p:nvSpPr>
        <p:spPr>
          <a:xfrm>
            <a:off x="395536" y="1700808"/>
            <a:ext cx="8352928" cy="1569660"/>
          </a:xfrm>
          <a:prstGeom prst="rect">
            <a:avLst/>
          </a:prstGeom>
        </p:spPr>
        <p:txBody>
          <a:bodyPr wrap="square">
            <a:spAutoFit/>
          </a:bodyPr>
          <a:lstStyle/>
          <a:p>
            <a:r>
              <a:rPr lang="en-US" altLang="zh-CN" sz="2400" b="1" dirty="0" smtClean="0">
                <a:latin typeface="+mn-ea"/>
                <a:ea typeface="+mn-ea"/>
              </a:rPr>
              <a:t>DMZ</a:t>
            </a:r>
            <a:r>
              <a:rPr lang="zh-CN" altLang="zh-CN" sz="2400" b="1" dirty="0">
                <a:latin typeface="+mn-ea"/>
                <a:ea typeface="+mn-ea"/>
              </a:rPr>
              <a:t>网段的设置方法通常有两种。在很多情况下，系统放置在有不同规则的两个防火墙之间，这就能允许</a:t>
            </a:r>
            <a:r>
              <a:rPr lang="en-US" altLang="zh-CN" sz="2400" b="1" dirty="0">
                <a:latin typeface="+mn-ea"/>
                <a:ea typeface="+mn-ea"/>
              </a:rPr>
              <a:t>Internet</a:t>
            </a:r>
            <a:r>
              <a:rPr lang="zh-CN" altLang="zh-CN" sz="2400" b="1" dirty="0">
                <a:latin typeface="+mn-ea"/>
                <a:ea typeface="+mn-ea"/>
              </a:rPr>
              <a:t>上的系统连接到</a:t>
            </a:r>
            <a:r>
              <a:rPr lang="en-US" altLang="zh-CN" sz="2400" b="1" dirty="0">
                <a:latin typeface="+mn-ea"/>
                <a:ea typeface="+mn-ea"/>
              </a:rPr>
              <a:t>DMZ</a:t>
            </a:r>
            <a:r>
              <a:rPr lang="zh-CN" altLang="zh-CN" sz="2400" b="1" dirty="0">
                <a:latin typeface="+mn-ea"/>
                <a:ea typeface="+mn-ea"/>
              </a:rPr>
              <a:t>系统提供的服务，但不能连接到企业内部网段（通常叫做受保护网络）中的计算机，如图</a:t>
            </a:r>
            <a:r>
              <a:rPr lang="en-US" altLang="zh-CN" sz="2400" b="1" dirty="0">
                <a:latin typeface="+mn-ea"/>
                <a:ea typeface="+mn-ea"/>
              </a:rPr>
              <a:t>4.27</a:t>
            </a:r>
            <a:r>
              <a:rPr lang="zh-CN" altLang="zh-CN" sz="2400" b="1" dirty="0">
                <a:latin typeface="+mn-ea"/>
                <a:ea typeface="+mn-ea"/>
              </a:rPr>
              <a:t>所示。</a:t>
            </a:r>
          </a:p>
        </p:txBody>
      </p:sp>
      <p:pic>
        <p:nvPicPr>
          <p:cNvPr id="6" name="图片 5" descr="0905"/>
          <p:cNvPicPr/>
          <p:nvPr/>
        </p:nvPicPr>
        <p:blipFill>
          <a:blip r:embed="rId2" cstate="print">
            <a:extLst>
              <a:ext uri="{28A0092B-C50C-407E-A947-70E740481C1C}">
                <a14:useLocalDpi xmlns:a14="http://schemas.microsoft.com/office/drawing/2010/main" val="0"/>
              </a:ext>
            </a:extLst>
          </a:blip>
          <a:srcRect/>
          <a:stretch>
            <a:fillRect/>
          </a:stretch>
        </p:blipFill>
        <p:spPr>
          <a:xfrm>
            <a:off x="2267744" y="3639800"/>
            <a:ext cx="5184576" cy="2714119"/>
          </a:xfrm>
          <a:prstGeom prst="rect">
            <a:avLst/>
          </a:prstGeom>
          <a:noFill/>
          <a:ln>
            <a:noFill/>
          </a:ln>
        </p:spPr>
      </p:pic>
      <p:sp>
        <p:nvSpPr>
          <p:cNvPr id="7" name="矩形 6"/>
          <p:cNvSpPr/>
          <p:nvPr/>
        </p:nvSpPr>
        <p:spPr>
          <a:xfrm>
            <a:off x="3133144" y="6353919"/>
            <a:ext cx="2877711" cy="369332"/>
          </a:xfrm>
          <a:prstGeom prst="rect">
            <a:avLst/>
          </a:prstGeom>
        </p:spPr>
        <p:txBody>
          <a:bodyPr wrap="none">
            <a:spAutoFit/>
          </a:bodyPr>
          <a:lstStyle/>
          <a:p>
            <a:r>
              <a:rPr lang="zh-CN" altLang="zh-CN" dirty="0"/>
              <a:t>图</a:t>
            </a:r>
            <a:r>
              <a:rPr lang="en-US" altLang="zh-CN" dirty="0"/>
              <a:t>4.27  </a:t>
            </a:r>
            <a:r>
              <a:rPr lang="zh-CN" altLang="zh-CN" dirty="0"/>
              <a:t>两个防火墙的</a:t>
            </a:r>
            <a:r>
              <a:rPr lang="en-US" altLang="zh-CN" dirty="0"/>
              <a:t>DMZ</a:t>
            </a:r>
            <a:endParaRPr lang="zh-CN" altLang="zh-CN" dirty="0"/>
          </a:p>
        </p:txBody>
      </p:sp>
    </p:spTree>
    <p:extLst>
      <p:ext uri="{BB962C8B-B14F-4D97-AF65-F5344CB8AC3E}">
        <p14:creationId xmlns:p14="http://schemas.microsoft.com/office/powerpoint/2010/main" val="35966371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2308324"/>
          </a:xfrm>
          <a:prstGeom prst="rect">
            <a:avLst/>
          </a:prstGeom>
        </p:spPr>
        <p:txBody>
          <a:bodyPr wrap="square">
            <a:spAutoFit/>
          </a:bodyPr>
          <a:lstStyle/>
          <a:p>
            <a:r>
              <a:rPr lang="zh-CN" altLang="zh-CN" sz="2400" b="1" dirty="0">
                <a:latin typeface="+mn-ea"/>
                <a:ea typeface="+mn-ea"/>
              </a:rPr>
              <a:t>另一个实现</a:t>
            </a:r>
            <a:r>
              <a:rPr lang="en-US" altLang="zh-CN" sz="2400" b="1" dirty="0">
                <a:latin typeface="+mn-ea"/>
                <a:ea typeface="+mn-ea"/>
              </a:rPr>
              <a:t>DMZ</a:t>
            </a:r>
            <a:r>
              <a:rPr lang="zh-CN" altLang="zh-CN" sz="2400" b="1" dirty="0">
                <a:latin typeface="+mn-ea"/>
                <a:ea typeface="+mn-ea"/>
              </a:rPr>
              <a:t>网段的方法是在防火墙上实际增加第三个接口，并将</a:t>
            </a:r>
            <a:r>
              <a:rPr lang="en-US" altLang="zh-CN" sz="2400" b="1" dirty="0">
                <a:latin typeface="+mn-ea"/>
                <a:ea typeface="+mn-ea"/>
              </a:rPr>
              <a:t>DMZ</a:t>
            </a:r>
            <a:r>
              <a:rPr lang="zh-CN" altLang="zh-CN" sz="2400" b="1" dirty="0">
                <a:latin typeface="+mn-ea"/>
                <a:ea typeface="+mn-ea"/>
              </a:rPr>
              <a:t>系统放置在那个网段。图</a:t>
            </a:r>
            <a:r>
              <a:rPr lang="en-US" altLang="zh-CN" sz="2400" b="1" dirty="0">
                <a:latin typeface="+mn-ea"/>
                <a:ea typeface="+mn-ea"/>
              </a:rPr>
              <a:t>4.28</a:t>
            </a:r>
            <a:r>
              <a:rPr lang="zh-CN" altLang="zh-CN" sz="2400" b="1" dirty="0">
                <a:latin typeface="+mn-ea"/>
                <a:ea typeface="+mn-ea"/>
              </a:rPr>
              <a:t>所示是这种安装方法的一个示意图。这允许同一个防火墙管理</a:t>
            </a:r>
            <a:r>
              <a:rPr lang="en-US" altLang="zh-CN" sz="2400" b="1" dirty="0">
                <a:latin typeface="+mn-ea"/>
                <a:ea typeface="+mn-ea"/>
              </a:rPr>
              <a:t>Internet</a:t>
            </a:r>
            <a:r>
              <a:rPr lang="zh-CN" altLang="zh-CN" sz="2400" b="1" dirty="0">
                <a:latin typeface="+mn-ea"/>
                <a:ea typeface="+mn-ea"/>
              </a:rPr>
              <a:t>。用一个而不是两个防火墙降低了硬件的花费，集中了网络的规则集，使管理和处理问题更容易。现在，这种多接口设计是创建</a:t>
            </a:r>
            <a:r>
              <a:rPr lang="en-US" altLang="zh-CN" sz="2400" b="1" dirty="0">
                <a:latin typeface="+mn-ea"/>
                <a:ea typeface="+mn-ea"/>
              </a:rPr>
              <a:t>DMZ</a:t>
            </a:r>
            <a:r>
              <a:rPr lang="zh-CN" altLang="zh-CN" sz="2400" b="1" dirty="0">
                <a:latin typeface="+mn-ea"/>
                <a:ea typeface="+mn-ea"/>
              </a:rPr>
              <a:t>网段的主要方法。</a:t>
            </a:r>
          </a:p>
        </p:txBody>
      </p:sp>
      <p:pic>
        <p:nvPicPr>
          <p:cNvPr id="4" name="图片 3" descr="0906"/>
          <p:cNvPicPr/>
          <p:nvPr/>
        </p:nvPicPr>
        <p:blipFill>
          <a:blip r:embed="rId2" cstate="print">
            <a:extLst>
              <a:ext uri="{28A0092B-C50C-407E-A947-70E740481C1C}">
                <a14:useLocalDpi xmlns:a14="http://schemas.microsoft.com/office/drawing/2010/main" val="0"/>
              </a:ext>
            </a:extLst>
          </a:blip>
          <a:srcRect/>
          <a:stretch>
            <a:fillRect/>
          </a:stretch>
        </p:blipFill>
        <p:spPr>
          <a:xfrm>
            <a:off x="1979712" y="2996952"/>
            <a:ext cx="4392488" cy="3427834"/>
          </a:xfrm>
          <a:prstGeom prst="rect">
            <a:avLst/>
          </a:prstGeom>
          <a:noFill/>
          <a:ln>
            <a:noFill/>
          </a:ln>
        </p:spPr>
      </p:pic>
      <p:sp>
        <p:nvSpPr>
          <p:cNvPr id="6" name="矩形 5"/>
          <p:cNvSpPr/>
          <p:nvPr/>
        </p:nvSpPr>
        <p:spPr>
          <a:xfrm>
            <a:off x="2915816" y="6424786"/>
            <a:ext cx="2877711" cy="369332"/>
          </a:xfrm>
          <a:prstGeom prst="rect">
            <a:avLst/>
          </a:prstGeom>
        </p:spPr>
        <p:txBody>
          <a:bodyPr wrap="none">
            <a:spAutoFit/>
          </a:bodyPr>
          <a:lstStyle/>
          <a:p>
            <a:r>
              <a:rPr lang="zh-CN" altLang="zh-CN" dirty="0"/>
              <a:t>图</a:t>
            </a:r>
            <a:r>
              <a:rPr lang="en-US" altLang="zh-CN" dirty="0"/>
              <a:t>4.28  </a:t>
            </a:r>
            <a:r>
              <a:rPr lang="zh-CN" altLang="zh-CN" dirty="0"/>
              <a:t>单个防火墙的</a:t>
            </a:r>
            <a:r>
              <a:rPr lang="en-US" altLang="zh-CN" dirty="0"/>
              <a:t>DMZ</a:t>
            </a:r>
            <a:endParaRPr lang="zh-CN" altLang="zh-CN" dirty="0"/>
          </a:p>
        </p:txBody>
      </p:sp>
    </p:spTree>
    <p:extLst>
      <p:ext uri="{BB962C8B-B14F-4D97-AF65-F5344CB8AC3E}">
        <p14:creationId xmlns:p14="http://schemas.microsoft.com/office/powerpoint/2010/main" val="31316318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154984"/>
          </a:xfrm>
          <a:prstGeom prst="rect">
            <a:avLst/>
          </a:prstGeom>
        </p:spPr>
        <p:txBody>
          <a:bodyPr wrap="square">
            <a:spAutoFit/>
          </a:bodyPr>
          <a:lstStyle/>
          <a:p>
            <a:r>
              <a:rPr lang="zh-CN" altLang="zh-CN" sz="2400" b="1" dirty="0">
                <a:latin typeface="+mn-ea"/>
                <a:ea typeface="+mn-ea"/>
              </a:rPr>
              <a:t>可以在下列系统中装入非军事区域（</a:t>
            </a:r>
            <a:r>
              <a:rPr lang="en-US" altLang="zh-CN" sz="2400" b="1" dirty="0">
                <a:latin typeface="+mn-ea"/>
                <a:ea typeface="+mn-ea"/>
              </a:rPr>
              <a:t>DMZ</a:t>
            </a:r>
            <a:r>
              <a:rPr lang="zh-CN" altLang="zh-CN" sz="2400" b="1" dirty="0">
                <a:latin typeface="+mn-ea"/>
                <a:ea typeface="+mn-ea"/>
              </a:rPr>
              <a:t>）安全网络：</a:t>
            </a:r>
          </a:p>
          <a:p>
            <a:pPr marL="342900" lvl="0" indent="-342900">
              <a:buFont typeface="Wingdings" panose="05000000000000000000" pitchFamily="2" charset="2"/>
              <a:buChar char="l"/>
            </a:pPr>
            <a:r>
              <a:rPr lang="zh-CN" altLang="zh-CN" sz="2400" b="1" dirty="0">
                <a:latin typeface="+mn-ea"/>
                <a:ea typeface="+mn-ea"/>
              </a:rPr>
              <a:t>载有公共信息的网络服务器。</a:t>
            </a:r>
          </a:p>
          <a:p>
            <a:pPr marL="342900" lvl="0" indent="-342900">
              <a:buFont typeface="Wingdings" panose="05000000000000000000" pitchFamily="2" charset="2"/>
              <a:buChar char="l"/>
            </a:pPr>
            <a:r>
              <a:rPr lang="zh-CN" altLang="zh-CN" sz="2400" b="1" dirty="0">
                <a:latin typeface="+mn-ea"/>
                <a:ea typeface="+mn-ea"/>
              </a:rPr>
              <a:t>与电子商务交易服务器连接的前端机，该前端机用来接收客户订单。存放客户资料的后端应置于防火墙之后。</a:t>
            </a:r>
          </a:p>
          <a:p>
            <a:pPr marL="342900" lvl="0" indent="-342900">
              <a:buFont typeface="Wingdings" panose="05000000000000000000" pitchFamily="2" charset="2"/>
              <a:buChar char="l"/>
            </a:pPr>
            <a:r>
              <a:rPr lang="zh-CN" altLang="zh-CN" sz="2400" b="1" dirty="0">
                <a:latin typeface="+mn-ea"/>
                <a:ea typeface="+mn-ea"/>
              </a:rPr>
              <a:t>把外来电子邮件中转至内部的邮件服务器。</a:t>
            </a:r>
          </a:p>
          <a:p>
            <a:pPr marL="342900" lvl="0" indent="-342900">
              <a:buFont typeface="Wingdings" panose="05000000000000000000" pitchFamily="2" charset="2"/>
              <a:buChar char="l"/>
            </a:pPr>
            <a:r>
              <a:rPr lang="zh-CN" altLang="zh-CN" sz="2400" b="1" dirty="0">
                <a:latin typeface="+mn-ea"/>
                <a:ea typeface="+mn-ea"/>
              </a:rPr>
              <a:t>可以进入内部网络的证书服务及服务器。</a:t>
            </a:r>
          </a:p>
          <a:p>
            <a:pPr marL="342900" lvl="0" indent="-342900">
              <a:buFont typeface="Wingdings" panose="05000000000000000000" pitchFamily="2" charset="2"/>
              <a:buChar char="l"/>
            </a:pPr>
            <a:r>
              <a:rPr lang="zh-CN" altLang="zh-CN" sz="2400" b="1" dirty="0">
                <a:latin typeface="+mn-ea"/>
                <a:ea typeface="+mn-ea"/>
              </a:rPr>
              <a:t>虚拟专用网络上的各端点。</a:t>
            </a:r>
          </a:p>
          <a:p>
            <a:pPr marL="342900" lvl="0" indent="-342900">
              <a:buFont typeface="Wingdings" panose="05000000000000000000" pitchFamily="2" charset="2"/>
              <a:buChar char="l"/>
            </a:pPr>
            <a:r>
              <a:rPr lang="zh-CN" altLang="zh-CN" sz="2400" b="1" dirty="0">
                <a:latin typeface="+mn-ea"/>
                <a:ea typeface="+mn-ea"/>
              </a:rPr>
              <a:t>应用（层）网关。</a:t>
            </a:r>
          </a:p>
          <a:p>
            <a:pPr marL="342900" indent="-342900">
              <a:buFont typeface="Wingdings" panose="05000000000000000000" pitchFamily="2" charset="2"/>
              <a:buChar char="l"/>
            </a:pPr>
            <a:r>
              <a:rPr lang="zh-CN" altLang="zh-CN" sz="2400" b="1" dirty="0">
                <a:latin typeface="+mn-ea"/>
                <a:ea typeface="+mn-ea"/>
              </a:rPr>
              <a:t>测试及登录服务器（根据系统要求或用户请求，使数据从一个脱机或优先权的设备返回到一个联机的或优先权高的设备的过程）。</a:t>
            </a:r>
          </a:p>
        </p:txBody>
      </p:sp>
    </p:spTree>
    <p:extLst>
      <p:ext uri="{BB962C8B-B14F-4D97-AF65-F5344CB8AC3E}">
        <p14:creationId xmlns:p14="http://schemas.microsoft.com/office/powerpoint/2010/main" val="13306307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3416320"/>
          </a:xfrm>
          <a:prstGeom prst="rect">
            <a:avLst/>
          </a:prstGeom>
        </p:spPr>
        <p:txBody>
          <a:bodyPr wrap="square">
            <a:spAutoFit/>
          </a:bodyPr>
          <a:lstStyle/>
          <a:p>
            <a:r>
              <a:rPr lang="en-US" altLang="zh-CN" sz="2400" b="1" dirty="0">
                <a:latin typeface="+mn-ea"/>
                <a:ea typeface="+mn-ea"/>
              </a:rPr>
              <a:t>4.7.3DMZ</a:t>
            </a:r>
            <a:r>
              <a:rPr lang="zh-CN" altLang="zh-CN" sz="2400" b="1" dirty="0">
                <a:latin typeface="+mn-ea"/>
                <a:ea typeface="+mn-ea"/>
              </a:rPr>
              <a:t>网络访问控制策略</a:t>
            </a:r>
          </a:p>
          <a:p>
            <a:r>
              <a:rPr lang="zh-CN" altLang="zh-CN" sz="2400" b="1" dirty="0">
                <a:latin typeface="+mn-ea"/>
                <a:ea typeface="+mn-ea"/>
              </a:rPr>
              <a:t>　　当规划一个拥有</a:t>
            </a:r>
            <a:r>
              <a:rPr lang="en-US" altLang="zh-CN" sz="2400" b="1" dirty="0">
                <a:latin typeface="+mn-ea"/>
                <a:ea typeface="+mn-ea"/>
              </a:rPr>
              <a:t>DMZ</a:t>
            </a:r>
            <a:r>
              <a:rPr lang="zh-CN" altLang="zh-CN" sz="2400" b="1" dirty="0">
                <a:latin typeface="+mn-ea"/>
                <a:ea typeface="+mn-ea"/>
              </a:rPr>
              <a:t>的网络时候</a:t>
            </a:r>
            <a:r>
              <a:rPr lang="en-US" altLang="zh-CN" sz="2400" b="1" dirty="0">
                <a:latin typeface="+mn-ea"/>
                <a:ea typeface="+mn-ea"/>
              </a:rPr>
              <a:t>,</a:t>
            </a:r>
            <a:r>
              <a:rPr lang="zh-CN" altLang="zh-CN" sz="2400" b="1" dirty="0">
                <a:latin typeface="+mn-ea"/>
                <a:ea typeface="+mn-ea"/>
              </a:rPr>
              <a:t>我们可以明确各个网络之间的访问关系</a:t>
            </a:r>
            <a:r>
              <a:rPr lang="en-US" altLang="zh-CN" sz="2400" b="1" dirty="0">
                <a:latin typeface="+mn-ea"/>
                <a:ea typeface="+mn-ea"/>
              </a:rPr>
              <a:t>,</a:t>
            </a:r>
            <a:r>
              <a:rPr lang="zh-CN" altLang="zh-CN" sz="2400" b="1" dirty="0">
                <a:latin typeface="+mn-ea"/>
                <a:ea typeface="+mn-ea"/>
              </a:rPr>
              <a:t>可以确定以下六条访问控制策略。 </a:t>
            </a:r>
          </a:p>
          <a:p>
            <a:r>
              <a:rPr lang="en-US" altLang="zh-CN" sz="2400" b="1" dirty="0">
                <a:latin typeface="+mn-ea"/>
                <a:ea typeface="+mn-ea"/>
              </a:rPr>
              <a:t>1.</a:t>
            </a:r>
            <a:r>
              <a:rPr lang="zh-CN" altLang="zh-CN" sz="2400" b="1" dirty="0">
                <a:latin typeface="+mn-ea"/>
                <a:ea typeface="+mn-ea"/>
              </a:rPr>
              <a:t>内网可以访问外网</a:t>
            </a:r>
          </a:p>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内网可以访问</a:t>
            </a:r>
            <a:r>
              <a:rPr lang="en-US" altLang="zh-CN" sz="2400" b="1" dirty="0">
                <a:latin typeface="+mn-ea"/>
                <a:ea typeface="+mn-ea"/>
              </a:rPr>
              <a:t>DMZ</a:t>
            </a:r>
            <a:endParaRPr lang="zh-CN" altLang="zh-CN" sz="2400" b="1" dirty="0">
              <a:latin typeface="+mn-ea"/>
              <a:ea typeface="+mn-ea"/>
            </a:endParaRPr>
          </a:p>
          <a:p>
            <a:r>
              <a:rPr lang="en-US" altLang="zh-CN" sz="2400" b="1" dirty="0" smtClean="0">
                <a:latin typeface="+mn-ea"/>
                <a:ea typeface="+mn-ea"/>
              </a:rPr>
              <a:t>3.</a:t>
            </a:r>
            <a:r>
              <a:rPr lang="zh-CN" altLang="zh-CN" sz="2400" b="1" dirty="0" smtClean="0">
                <a:latin typeface="+mn-ea"/>
                <a:ea typeface="+mn-ea"/>
              </a:rPr>
              <a:t>外网不能访问内网</a:t>
            </a:r>
          </a:p>
          <a:p>
            <a:r>
              <a:rPr lang="en-US" altLang="zh-CN" sz="2400" b="1" dirty="0" smtClean="0">
                <a:latin typeface="+mn-ea"/>
                <a:ea typeface="+mn-ea"/>
              </a:rPr>
              <a:t>4</a:t>
            </a:r>
            <a:r>
              <a:rPr lang="en-US" altLang="zh-CN" sz="2400" b="1" dirty="0">
                <a:latin typeface="+mn-ea"/>
                <a:ea typeface="+mn-ea"/>
              </a:rPr>
              <a:t>.</a:t>
            </a:r>
            <a:r>
              <a:rPr lang="zh-CN" altLang="zh-CN" sz="2400" b="1" dirty="0">
                <a:latin typeface="+mn-ea"/>
                <a:ea typeface="+mn-ea"/>
              </a:rPr>
              <a:t>外网可以访问</a:t>
            </a:r>
            <a:r>
              <a:rPr lang="en-US" altLang="zh-CN" sz="2400" b="1" dirty="0">
                <a:latin typeface="+mn-ea"/>
                <a:ea typeface="+mn-ea"/>
              </a:rPr>
              <a:t>DMZ</a:t>
            </a:r>
            <a:endParaRPr lang="zh-CN" altLang="zh-CN" sz="2400" b="1" dirty="0">
              <a:latin typeface="+mn-ea"/>
              <a:ea typeface="+mn-ea"/>
            </a:endParaRPr>
          </a:p>
          <a:p>
            <a:r>
              <a:rPr lang="en-US" altLang="zh-CN" sz="2400" b="1" dirty="0" smtClean="0">
                <a:latin typeface="+mn-ea"/>
                <a:ea typeface="+mn-ea"/>
              </a:rPr>
              <a:t>5.DMZ</a:t>
            </a:r>
            <a:r>
              <a:rPr lang="zh-CN" altLang="zh-CN" sz="2400" b="1" dirty="0">
                <a:latin typeface="+mn-ea"/>
                <a:ea typeface="+mn-ea"/>
              </a:rPr>
              <a:t>不能访问内网</a:t>
            </a:r>
          </a:p>
          <a:p>
            <a:r>
              <a:rPr lang="en-US" altLang="zh-CN" sz="2400" b="1" dirty="0" smtClean="0">
                <a:latin typeface="+mn-ea"/>
                <a:ea typeface="+mn-ea"/>
              </a:rPr>
              <a:t>6.DMZ</a:t>
            </a:r>
            <a:r>
              <a:rPr lang="zh-CN" altLang="zh-CN" sz="2400" b="1" dirty="0">
                <a:latin typeface="+mn-ea"/>
                <a:ea typeface="+mn-ea"/>
              </a:rPr>
              <a:t>不能访问外</a:t>
            </a:r>
            <a:r>
              <a:rPr lang="zh-CN" altLang="zh-CN" sz="2400" b="1" dirty="0" smtClean="0">
                <a:latin typeface="+mn-ea"/>
                <a:ea typeface="+mn-ea"/>
              </a:rPr>
              <a:t>网</a:t>
            </a:r>
            <a:endParaRPr lang="zh-CN" altLang="zh-CN" sz="2400" b="1" dirty="0">
              <a:latin typeface="+mn-ea"/>
              <a:ea typeface="+mn-ea"/>
            </a:endParaRPr>
          </a:p>
        </p:txBody>
      </p:sp>
    </p:spTree>
    <p:extLst>
      <p:ext uri="{BB962C8B-B14F-4D97-AF65-F5344CB8AC3E}">
        <p14:creationId xmlns:p14="http://schemas.microsoft.com/office/powerpoint/2010/main" val="3943856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.1 TCP/IP基本</a:t>
            </a:r>
            <a:r>
              <a:rPr lang="zh-CN" altLang="zh-CN" sz="3600" b="1" dirty="0" smtClean="0">
                <a:solidFill>
                  <a:schemeClr val="tx2"/>
                </a:solidFill>
                <a:effectLst>
                  <a:outerShdw blurRad="38100" dist="38100" dir="2700000" algn="tl">
                    <a:srgbClr val="C0C0C0"/>
                  </a:outerShdw>
                </a:effectLst>
                <a:latin typeface="+mj-lt"/>
                <a:ea typeface="+mj-ea"/>
                <a:cs typeface="+mj-cs"/>
              </a:rPr>
              <a:t>知识</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4154984"/>
          </a:xfrm>
          <a:prstGeom prst="rect">
            <a:avLst/>
          </a:prstGeom>
        </p:spPr>
        <p:txBody>
          <a:bodyPr wrap="square">
            <a:spAutoFit/>
          </a:bodyPr>
          <a:lstStyle/>
          <a:p>
            <a:r>
              <a:rPr lang="zh-CN" altLang="zh-CN" sz="2400" b="1" dirty="0" smtClean="0">
                <a:latin typeface="+mn-ea"/>
                <a:ea typeface="+mn-ea"/>
              </a:rPr>
              <a:t>3</a:t>
            </a:r>
            <a:r>
              <a:rPr lang="zh-CN" altLang="zh-CN" sz="2400" b="1" dirty="0">
                <a:latin typeface="+mn-ea"/>
                <a:ea typeface="+mn-ea"/>
              </a:rPr>
              <a:t>．网络层</a:t>
            </a:r>
          </a:p>
          <a:p>
            <a:r>
              <a:rPr lang="zh-CN" altLang="zh-CN" sz="2400" b="1" dirty="0">
                <a:latin typeface="+mn-ea"/>
                <a:ea typeface="+mn-ea"/>
              </a:rPr>
              <a:t>网络层用于提供无连接服务，它负责对数据包进行路由选择。所谓“路由选择”，是指决定一个数据包的具体传输路径，以最高的效率抵达目的地。用来决定怎样对包进行路由的设备叫做“路由器”（Router）。为了对一个包进行路由选择，网络层需要明确标识出每一个目的地（目标主机）。主机应遵从定址机制，以利用由网络层提供的服务。</a:t>
            </a:r>
          </a:p>
          <a:p>
            <a:r>
              <a:rPr lang="zh-CN" altLang="zh-CN" sz="2400" b="1" dirty="0">
                <a:latin typeface="+mn-ea"/>
                <a:ea typeface="+mn-ea"/>
              </a:rPr>
              <a:t>4．数据链路层</a:t>
            </a:r>
          </a:p>
          <a:p>
            <a:r>
              <a:rPr lang="zh-CN" altLang="zh-CN" sz="2400" b="1" dirty="0">
                <a:latin typeface="+mn-ea"/>
                <a:ea typeface="+mn-ea"/>
              </a:rPr>
              <a:t>数据链路层负责在物理媒介中传输数据包。数据传输在两个物理性连接在一起的设备间进行。数据链路层的例子包括Ethernet（以太网）、Token Ring（令牌环）、ATM（异步传输模式）等。</a:t>
            </a:r>
          </a:p>
        </p:txBody>
      </p:sp>
    </p:spTree>
    <p:extLst>
      <p:ext uri="{BB962C8B-B14F-4D97-AF65-F5344CB8AC3E}">
        <p14:creationId xmlns:p14="http://schemas.microsoft.com/office/powerpoint/2010/main" val="37149538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5715" y="165387"/>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4.7  </a:t>
            </a:r>
            <a:r>
              <a:rPr lang="zh-CN" altLang="zh-CN" sz="3600" b="1" dirty="0">
                <a:solidFill>
                  <a:schemeClr val="tx2"/>
                </a:solidFill>
                <a:effectLst>
                  <a:outerShdw blurRad="38100" dist="38100" dir="2700000" algn="tl">
                    <a:srgbClr val="C0C0C0"/>
                  </a:outerShdw>
                </a:effectLst>
                <a:latin typeface="+mj-lt"/>
                <a:ea typeface="+mj-ea"/>
                <a:cs typeface="+mj-cs"/>
              </a:rPr>
              <a:t>非军事区</a:t>
            </a:r>
            <a:r>
              <a:rPr lang="zh-CN" altLang="zh-CN" sz="3600" b="1" dirty="0" smtClean="0">
                <a:solidFill>
                  <a:schemeClr val="tx2"/>
                </a:solidFill>
                <a:effectLst>
                  <a:outerShdw blurRad="38100" dist="38100" dir="2700000" algn="tl">
                    <a:srgbClr val="C0C0C0"/>
                  </a:outerShdw>
                </a:effectLst>
                <a:latin typeface="+mj-lt"/>
                <a:ea typeface="+mj-ea"/>
                <a:cs typeface="+mj-cs"/>
              </a:rPr>
              <a:t>域</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080294"/>
            <a:ext cx="8784976" cy="461665"/>
          </a:xfrm>
          <a:prstGeom prst="rect">
            <a:avLst/>
          </a:prstGeom>
        </p:spPr>
        <p:txBody>
          <a:bodyPr wrap="square">
            <a:spAutoFit/>
          </a:bodyPr>
          <a:lstStyle/>
          <a:p>
            <a:r>
              <a:rPr lang="en-US" altLang="zh-CN" sz="2400" b="1" dirty="0"/>
              <a:t>4.7.4</a:t>
            </a:r>
            <a:r>
              <a:rPr lang="zh-CN" altLang="zh-CN" sz="2400" b="1" dirty="0"/>
              <a:t>电子商务非军事区域的实现</a:t>
            </a:r>
          </a:p>
        </p:txBody>
      </p:sp>
      <p:pic>
        <p:nvPicPr>
          <p:cNvPr id="31" name="图片 30" descr="0908"/>
          <p:cNvPicPr/>
          <p:nvPr/>
        </p:nvPicPr>
        <p:blipFill>
          <a:blip r:embed="rId2" cstate="print">
            <a:extLst>
              <a:ext uri="{28A0092B-C50C-407E-A947-70E740481C1C}">
                <a14:useLocalDpi xmlns:a14="http://schemas.microsoft.com/office/drawing/2010/main" val="0"/>
              </a:ext>
            </a:extLst>
          </a:blip>
          <a:srcRect t="5063" b="4012"/>
          <a:stretch>
            <a:fillRect/>
          </a:stretch>
        </p:blipFill>
        <p:spPr>
          <a:xfrm>
            <a:off x="1275715" y="1772816"/>
            <a:ext cx="5649416" cy="3822154"/>
          </a:xfrm>
          <a:prstGeom prst="rect">
            <a:avLst/>
          </a:prstGeom>
          <a:noFill/>
          <a:ln>
            <a:noFill/>
          </a:ln>
        </p:spPr>
      </p:pic>
      <p:sp>
        <p:nvSpPr>
          <p:cNvPr id="4" name="矩形 3"/>
          <p:cNvSpPr/>
          <p:nvPr/>
        </p:nvSpPr>
        <p:spPr>
          <a:xfrm>
            <a:off x="2671479" y="5877272"/>
            <a:ext cx="3801041" cy="369332"/>
          </a:xfrm>
          <a:prstGeom prst="rect">
            <a:avLst/>
          </a:prstGeom>
        </p:spPr>
        <p:txBody>
          <a:bodyPr wrap="none">
            <a:spAutoFit/>
          </a:bodyPr>
          <a:lstStyle/>
          <a:p>
            <a:r>
              <a:rPr lang="zh-CN" altLang="zh-CN" dirty="0"/>
              <a:t>图</a:t>
            </a:r>
            <a:r>
              <a:rPr lang="en-US" altLang="zh-CN" dirty="0"/>
              <a:t>4.30  </a:t>
            </a:r>
            <a:r>
              <a:rPr lang="zh-CN" altLang="zh-CN" dirty="0"/>
              <a:t>电子商务系统中</a:t>
            </a:r>
            <a:r>
              <a:rPr lang="en-US" altLang="zh-CN" dirty="0"/>
              <a:t>DMZ</a:t>
            </a:r>
            <a:r>
              <a:rPr lang="zh-CN" altLang="zh-CN" dirty="0"/>
              <a:t>的实现</a:t>
            </a:r>
          </a:p>
        </p:txBody>
      </p:sp>
    </p:spTree>
    <p:extLst>
      <p:ext uri="{BB962C8B-B14F-4D97-AF65-F5344CB8AC3E}">
        <p14:creationId xmlns:p14="http://schemas.microsoft.com/office/powerpoint/2010/main" val="38116256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a:latin typeface="+mn-ea"/>
                <a:ea typeface="+mn-ea"/>
              </a:rPr>
              <a:t>4.8.1IP</a:t>
            </a:r>
            <a:r>
              <a:rPr lang="zh-CN" altLang="zh-CN" sz="2800" b="1" dirty="0">
                <a:latin typeface="+mn-ea"/>
                <a:ea typeface="+mn-ea"/>
              </a:rPr>
              <a:t>欺骗技术</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3850" y="1563347"/>
            <a:ext cx="8640638" cy="461665"/>
          </a:xfrm>
          <a:prstGeom prst="rect">
            <a:avLst/>
          </a:prstGeom>
        </p:spPr>
        <p:txBody>
          <a:bodyPr wrap="square">
            <a:spAutoFit/>
          </a:bodyPr>
          <a:lstStyle/>
          <a:p>
            <a:r>
              <a:rPr lang="en-US" altLang="zh-CN" sz="2400" b="1" dirty="0">
                <a:latin typeface="+mn-ea"/>
                <a:ea typeface="+mn-ea"/>
              </a:rPr>
              <a:t>1.IP</a:t>
            </a:r>
            <a:r>
              <a:rPr lang="zh-CN" altLang="zh-CN" sz="2400" b="1" dirty="0">
                <a:latin typeface="+mn-ea"/>
                <a:ea typeface="+mn-ea"/>
              </a:rPr>
              <a:t>欺骗原理</a:t>
            </a:r>
          </a:p>
        </p:txBody>
      </p:sp>
      <p:pic>
        <p:nvPicPr>
          <p:cNvPr id="5" name="图片 4" descr="0804"/>
          <p:cNvPicPr/>
          <p:nvPr/>
        </p:nvPicPr>
        <p:blipFill>
          <a:blip r:embed="rId2" cstate="print">
            <a:extLst>
              <a:ext uri="{28A0092B-C50C-407E-A947-70E740481C1C}">
                <a14:useLocalDpi xmlns:a14="http://schemas.microsoft.com/office/drawing/2010/main" val="0"/>
              </a:ext>
            </a:extLst>
          </a:blip>
          <a:srcRect/>
          <a:stretch>
            <a:fillRect/>
          </a:stretch>
        </p:blipFill>
        <p:spPr>
          <a:xfrm>
            <a:off x="1096203" y="2519362"/>
            <a:ext cx="5176009" cy="3789958"/>
          </a:xfrm>
          <a:prstGeom prst="rect">
            <a:avLst/>
          </a:prstGeom>
          <a:noFill/>
          <a:ln>
            <a:noFill/>
          </a:ln>
        </p:spPr>
      </p:pic>
    </p:spTree>
    <p:extLst>
      <p:ext uri="{BB962C8B-B14F-4D97-AF65-F5344CB8AC3E}">
        <p14:creationId xmlns:p14="http://schemas.microsoft.com/office/powerpoint/2010/main" val="28116778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电子商务网站常见的攻击</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3850" y="1079116"/>
            <a:ext cx="8640638" cy="461665"/>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 IP</a:t>
            </a:r>
            <a:r>
              <a:rPr lang="zh-CN" altLang="zh-CN" sz="2400" b="1" dirty="0">
                <a:latin typeface="+mn-ea"/>
                <a:ea typeface="+mn-ea"/>
              </a:rPr>
              <a:t>欺骗的</a:t>
            </a:r>
            <a:r>
              <a:rPr lang="zh-CN" altLang="zh-CN" sz="2400" b="1" dirty="0" smtClean="0">
                <a:latin typeface="+mn-ea"/>
                <a:ea typeface="+mn-ea"/>
              </a:rPr>
              <a:t>防范</a:t>
            </a:r>
            <a:endParaRPr lang="zh-CN" altLang="zh-CN" sz="2400" b="1" dirty="0">
              <a:latin typeface="+mn-ea"/>
              <a:ea typeface="+mn-ea"/>
            </a:endParaRPr>
          </a:p>
        </p:txBody>
      </p:sp>
      <p:sp>
        <p:nvSpPr>
          <p:cNvPr id="4" name="矩形 3"/>
          <p:cNvSpPr/>
          <p:nvPr/>
        </p:nvSpPr>
        <p:spPr>
          <a:xfrm>
            <a:off x="215677" y="1608405"/>
            <a:ext cx="8856984" cy="4154984"/>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在外部路由器上制定相应数据包过滤策略，禁止源地址为内部网络地址的数据包进入外部路由器入口。外部路由器对进入局域网的数据包进行过滤，不允许拥有内部网络地址的外部数据包通过路由器进入内部局域网，这样就可以防止外部的攻击者伪装成内部主机。但这个方案可能会给远程移动用户的访问带来不便。</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）在防火墙上修改检查策略，使防火墙针对每一个数据分段的合法性都进行检查，但这会影响防火墙的工作效率。</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）使用数据包监控工具对通过外部网络接口的数据包进行检查。因为实际网络中的分段数据包并不是很多，一旦网络中出现这种数据包的记录，就预示着网络可能被攻击</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0910323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1200329"/>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电子商务网站常见的攻击</a:t>
            </a:r>
          </a:p>
          <a:p>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3850" y="1079116"/>
            <a:ext cx="8640638" cy="461665"/>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 IP</a:t>
            </a:r>
            <a:r>
              <a:rPr lang="zh-CN" altLang="zh-CN" sz="2400" b="1" dirty="0">
                <a:latin typeface="+mn-ea"/>
                <a:ea typeface="+mn-ea"/>
              </a:rPr>
              <a:t>欺骗的</a:t>
            </a:r>
            <a:r>
              <a:rPr lang="zh-CN" altLang="zh-CN" sz="2400" b="1" dirty="0" smtClean="0">
                <a:latin typeface="+mn-ea"/>
                <a:ea typeface="+mn-ea"/>
              </a:rPr>
              <a:t>防范</a:t>
            </a:r>
            <a:endParaRPr lang="zh-CN" altLang="zh-CN" sz="2400" b="1" dirty="0">
              <a:latin typeface="+mn-ea"/>
              <a:ea typeface="+mn-ea"/>
            </a:endParaRPr>
          </a:p>
        </p:txBody>
      </p:sp>
      <p:sp>
        <p:nvSpPr>
          <p:cNvPr id="4" name="矩形 3"/>
          <p:cNvSpPr/>
          <p:nvPr/>
        </p:nvSpPr>
        <p:spPr>
          <a:xfrm>
            <a:off x="215677" y="1608405"/>
            <a:ext cx="8856984" cy="1938992"/>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）采用好的设计方案。这可能是防止</a:t>
            </a:r>
            <a:r>
              <a:rPr lang="en-US" altLang="zh-CN" sz="2400" b="1" dirty="0">
                <a:latin typeface="+mn-ea"/>
                <a:ea typeface="+mn-ea"/>
              </a:rPr>
              <a:t>IP</a:t>
            </a:r>
            <a:r>
              <a:rPr lang="zh-CN" altLang="zh-CN" sz="2400" b="1" dirty="0">
                <a:latin typeface="+mn-ea"/>
                <a:ea typeface="+mn-ea"/>
              </a:rPr>
              <a:t>欺骗的最根本的办法。比如在网络中增加堡垒主机，用来对进入内部网络的所有数据包进行严格检查。对局域网进行划分，把容易受外部攻击的</a:t>
            </a:r>
            <a:r>
              <a:rPr lang="en-US" altLang="zh-CN" sz="2400" b="1" dirty="0">
                <a:latin typeface="+mn-ea"/>
                <a:ea typeface="+mn-ea"/>
              </a:rPr>
              <a:t>Web</a:t>
            </a:r>
            <a:r>
              <a:rPr lang="zh-CN" altLang="zh-CN" sz="2400" b="1" dirty="0">
                <a:latin typeface="+mn-ea"/>
                <a:ea typeface="+mn-ea"/>
              </a:rPr>
              <a:t>服务器、</a:t>
            </a:r>
            <a:r>
              <a:rPr lang="en-US" altLang="zh-CN" sz="2400" b="1" dirty="0">
                <a:latin typeface="+mn-ea"/>
                <a:ea typeface="+mn-ea"/>
              </a:rPr>
              <a:t>RAS</a:t>
            </a:r>
            <a:r>
              <a:rPr lang="zh-CN" altLang="zh-CN" sz="2400" b="1" dirty="0">
                <a:latin typeface="+mn-ea"/>
                <a:ea typeface="+mn-ea"/>
              </a:rPr>
              <a:t>服务器等与局域网内部的数据库服务器、文件服务器等放置在不同的子网。</a:t>
            </a:r>
          </a:p>
        </p:txBody>
      </p:sp>
    </p:spTree>
    <p:extLst>
      <p:ext uri="{BB962C8B-B14F-4D97-AF65-F5344CB8AC3E}">
        <p14:creationId xmlns:p14="http://schemas.microsoft.com/office/powerpoint/2010/main" val="18436830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4.8.2  </a:t>
            </a:r>
            <a:r>
              <a:rPr lang="en-US" altLang="zh-CN" sz="2800" b="1" dirty="0"/>
              <a:t>Sniffer</a:t>
            </a:r>
            <a:r>
              <a:rPr lang="zh-CN" altLang="zh-CN" sz="2800" b="1" dirty="0" smtClean="0"/>
              <a:t>技术</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3850" y="1563347"/>
            <a:ext cx="8640638" cy="461665"/>
          </a:xfrm>
          <a:prstGeom prst="rect">
            <a:avLst/>
          </a:prstGeom>
        </p:spPr>
        <p:txBody>
          <a:bodyPr wrap="square">
            <a:spAutoFit/>
          </a:bodyPr>
          <a:lstStyle/>
          <a:p>
            <a:r>
              <a:rPr lang="en-US" altLang="zh-CN" sz="2400" b="1" dirty="0" smtClean="0">
                <a:latin typeface="+mn-ea"/>
                <a:ea typeface="+mn-ea"/>
              </a:rPr>
              <a:t>1</a:t>
            </a:r>
            <a:r>
              <a:rPr lang="en-US" altLang="zh-CN" sz="2400" b="1" dirty="0">
                <a:latin typeface="+mn-ea"/>
                <a:ea typeface="+mn-ea"/>
              </a:rPr>
              <a:t>. Sniffer</a:t>
            </a:r>
            <a:r>
              <a:rPr lang="zh-CN" altLang="zh-CN" sz="2400" b="1" dirty="0">
                <a:latin typeface="+mn-ea"/>
                <a:ea typeface="+mn-ea"/>
              </a:rPr>
              <a:t>的工作</a:t>
            </a:r>
            <a:r>
              <a:rPr lang="zh-CN" altLang="zh-CN" sz="2400" b="1" dirty="0" smtClean="0">
                <a:latin typeface="+mn-ea"/>
                <a:ea typeface="+mn-ea"/>
              </a:rPr>
              <a:t>原理</a:t>
            </a:r>
            <a:endParaRPr lang="zh-CN" altLang="zh-CN" sz="2400" b="1" dirty="0">
              <a:latin typeface="+mn-ea"/>
              <a:ea typeface="+mn-ea"/>
            </a:endParaRPr>
          </a:p>
        </p:txBody>
      </p:sp>
      <p:pic>
        <p:nvPicPr>
          <p:cNvPr id="5" name="图片 4" descr="0805"/>
          <p:cNvPicPr/>
          <p:nvPr/>
        </p:nvPicPr>
        <p:blipFill>
          <a:blip r:embed="rId2" cstate="print">
            <a:extLst>
              <a:ext uri="{28A0092B-C50C-407E-A947-70E740481C1C}">
                <a14:useLocalDpi xmlns:a14="http://schemas.microsoft.com/office/drawing/2010/main" val="0"/>
              </a:ext>
            </a:extLst>
          </a:blip>
          <a:srcRect/>
          <a:stretch>
            <a:fillRect/>
          </a:stretch>
        </p:blipFill>
        <p:spPr>
          <a:xfrm>
            <a:off x="1907704" y="2276872"/>
            <a:ext cx="5616624" cy="3934797"/>
          </a:xfrm>
          <a:prstGeom prst="rect">
            <a:avLst/>
          </a:prstGeom>
          <a:noFill/>
          <a:ln>
            <a:noFill/>
          </a:ln>
        </p:spPr>
      </p:pic>
      <p:sp>
        <p:nvSpPr>
          <p:cNvPr id="4" name="矩形 3"/>
          <p:cNvSpPr/>
          <p:nvPr/>
        </p:nvSpPr>
        <p:spPr>
          <a:xfrm>
            <a:off x="611560" y="6211669"/>
            <a:ext cx="8208590" cy="369332"/>
          </a:xfrm>
          <a:prstGeom prst="rect">
            <a:avLst/>
          </a:prstGeom>
        </p:spPr>
        <p:txBody>
          <a:bodyPr wrap="square">
            <a:spAutoFit/>
          </a:bodyPr>
          <a:lstStyle/>
          <a:p>
            <a:r>
              <a:rPr lang="zh-CN" altLang="zh-CN" dirty="0"/>
              <a:t>图</a:t>
            </a:r>
            <a:r>
              <a:rPr lang="en-US" altLang="zh-CN" dirty="0"/>
              <a:t>4.32  </a:t>
            </a:r>
            <a:r>
              <a:rPr lang="zh-CN" altLang="zh-CN" dirty="0"/>
              <a:t>网卡处于</a:t>
            </a:r>
            <a:r>
              <a:rPr lang="en-US" altLang="zh-CN" dirty="0"/>
              <a:t>PROMISC</a:t>
            </a:r>
            <a:r>
              <a:rPr lang="zh-CN" altLang="zh-CN" dirty="0"/>
              <a:t>状态的计算机正在接收局域网上的数据</a:t>
            </a:r>
          </a:p>
        </p:txBody>
      </p:sp>
    </p:spTree>
    <p:extLst>
      <p:ext uri="{BB962C8B-B14F-4D97-AF65-F5344CB8AC3E}">
        <p14:creationId xmlns:p14="http://schemas.microsoft.com/office/powerpoint/2010/main" val="440039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3850" y="1136266"/>
            <a:ext cx="8640638" cy="461665"/>
          </a:xfrm>
          <a:prstGeom prst="rect">
            <a:avLst/>
          </a:prstGeom>
        </p:spPr>
        <p:txBody>
          <a:bodyPr wrap="square">
            <a:spAutoFit/>
          </a:bodyPr>
          <a:lstStyle/>
          <a:p>
            <a:r>
              <a:rPr lang="en-US" altLang="zh-CN" sz="2400" b="1" dirty="0" smtClean="0">
                <a:latin typeface="+mn-ea"/>
                <a:ea typeface="+mn-ea"/>
              </a:rPr>
              <a:t>2</a:t>
            </a:r>
            <a:r>
              <a:rPr lang="en-US" altLang="zh-CN" sz="2400" b="1" dirty="0">
                <a:latin typeface="+mn-ea"/>
                <a:ea typeface="+mn-ea"/>
              </a:rPr>
              <a:t>. Sniffer</a:t>
            </a:r>
            <a:r>
              <a:rPr lang="zh-CN" altLang="zh-CN" sz="2400" b="1" dirty="0">
                <a:latin typeface="+mn-ea"/>
                <a:ea typeface="+mn-ea"/>
              </a:rPr>
              <a:t>的</a:t>
            </a:r>
            <a:r>
              <a:rPr lang="zh-CN" altLang="zh-CN" sz="2400" b="1" dirty="0" smtClean="0">
                <a:latin typeface="+mn-ea"/>
                <a:ea typeface="+mn-ea"/>
              </a:rPr>
              <a:t>防范</a:t>
            </a:r>
            <a:endParaRPr lang="zh-CN" altLang="zh-CN" sz="2400" b="1" dirty="0">
              <a:latin typeface="+mn-ea"/>
              <a:ea typeface="+mn-ea"/>
            </a:endParaRPr>
          </a:p>
        </p:txBody>
      </p:sp>
      <p:sp>
        <p:nvSpPr>
          <p:cNvPr id="4" name="矩形 3"/>
          <p:cNvSpPr/>
          <p:nvPr/>
        </p:nvSpPr>
        <p:spPr>
          <a:xfrm>
            <a:off x="323850" y="1597931"/>
            <a:ext cx="8496622" cy="4893647"/>
          </a:xfrm>
          <a:prstGeom prst="rect">
            <a:avLst/>
          </a:prstGeom>
        </p:spPr>
        <p:txBody>
          <a:bodyPr wrap="square">
            <a:spAutoFit/>
          </a:bodyPr>
          <a:lstStyle/>
          <a:p>
            <a:r>
              <a:rPr lang="zh-CN" altLang="zh-CN" sz="2400" b="1" dirty="0" smtClean="0">
                <a:latin typeface="+mn-ea"/>
                <a:ea typeface="+mn-ea"/>
              </a:rPr>
              <a:t>要</a:t>
            </a:r>
            <a:r>
              <a:rPr lang="zh-CN" altLang="zh-CN" sz="2400" b="1" dirty="0">
                <a:latin typeface="+mn-ea"/>
                <a:ea typeface="+mn-ea"/>
              </a:rPr>
              <a:t>想知道如何防范</a:t>
            </a:r>
            <a:r>
              <a:rPr lang="en-US" altLang="zh-CN" sz="2400" b="1" dirty="0">
                <a:latin typeface="+mn-ea"/>
                <a:ea typeface="+mn-ea"/>
              </a:rPr>
              <a:t>Sniffer</a:t>
            </a:r>
            <a:r>
              <a:rPr lang="zh-CN" altLang="zh-CN" sz="2400" b="1" dirty="0">
                <a:latin typeface="+mn-ea"/>
                <a:ea typeface="+mn-ea"/>
              </a:rPr>
              <a:t>，必须对局域网上是否有</a:t>
            </a:r>
            <a:r>
              <a:rPr lang="en-US" altLang="zh-CN" sz="2400" b="1" dirty="0">
                <a:latin typeface="+mn-ea"/>
                <a:ea typeface="+mn-ea"/>
              </a:rPr>
              <a:t>Sniffer</a:t>
            </a:r>
            <a:r>
              <a:rPr lang="zh-CN" altLang="zh-CN" sz="2400" b="1" dirty="0">
                <a:latin typeface="+mn-ea"/>
                <a:ea typeface="+mn-ea"/>
              </a:rPr>
              <a:t>程序进行监测。</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）使用交换机分段。由于</a:t>
            </a:r>
            <a:r>
              <a:rPr lang="en-US" altLang="zh-CN" sz="2400" b="1" dirty="0">
                <a:latin typeface="+mn-ea"/>
                <a:ea typeface="+mn-ea"/>
              </a:rPr>
              <a:t>Sniffer</a:t>
            </a:r>
            <a:r>
              <a:rPr lang="zh-CN" altLang="zh-CN" sz="2400" b="1" dirty="0">
                <a:latin typeface="+mn-ea"/>
                <a:ea typeface="+mn-ea"/>
              </a:rPr>
              <a:t>只能窃听同一个物理网段上的数据包，所以当我们在局域网中更多地使用交换机来代替集线器时，</a:t>
            </a:r>
            <a:r>
              <a:rPr lang="en-US" altLang="zh-CN" sz="2400" b="1" dirty="0">
                <a:latin typeface="+mn-ea"/>
                <a:ea typeface="+mn-ea"/>
              </a:rPr>
              <a:t>Sniffer</a:t>
            </a:r>
            <a:r>
              <a:rPr lang="zh-CN" altLang="zh-CN" sz="2400" b="1" dirty="0">
                <a:latin typeface="+mn-ea"/>
                <a:ea typeface="+mn-ea"/>
              </a:rPr>
              <a:t>程序就不可能获得局域网上的所有数据包，其危害也就相对小得多。</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）加密。对局域网内传输的数据进行加密，尤其是重要的信息一定要以密文的形式进行传输。这样，入侵者即使可以通过</a:t>
            </a:r>
            <a:r>
              <a:rPr lang="en-US" altLang="zh-CN" sz="2400" b="1" dirty="0">
                <a:latin typeface="+mn-ea"/>
                <a:ea typeface="+mn-ea"/>
              </a:rPr>
              <a:t>Sniffer</a:t>
            </a:r>
            <a:r>
              <a:rPr lang="zh-CN" altLang="zh-CN" sz="2400" b="1" dirty="0">
                <a:latin typeface="+mn-ea"/>
                <a:ea typeface="+mn-ea"/>
              </a:rPr>
              <a:t>获得数据包，也只是一堆乱码。</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）入侵检测。使用诸如</a:t>
            </a:r>
            <a:r>
              <a:rPr lang="en-US" altLang="zh-CN" sz="2400" b="1" dirty="0">
                <a:latin typeface="+mn-ea"/>
                <a:ea typeface="+mn-ea"/>
              </a:rPr>
              <a:t>Tripwire</a:t>
            </a:r>
            <a:r>
              <a:rPr lang="zh-CN" altLang="zh-CN" sz="2400" b="1" dirty="0">
                <a:latin typeface="+mn-ea"/>
                <a:ea typeface="+mn-ea"/>
              </a:rPr>
              <a:t>之类的工具，生成文件系统的</a:t>
            </a:r>
            <a:r>
              <a:rPr lang="en-US" altLang="zh-CN" sz="2400" b="1" dirty="0">
                <a:latin typeface="+mn-ea"/>
                <a:ea typeface="+mn-ea"/>
              </a:rPr>
              <a:t>MD5</a:t>
            </a:r>
            <a:r>
              <a:rPr lang="zh-CN" altLang="zh-CN" sz="2400" b="1" dirty="0">
                <a:latin typeface="+mn-ea"/>
                <a:ea typeface="+mn-ea"/>
              </a:rPr>
              <a:t>“数据指纹”，及时发现被修改的系统文件。</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）使用软件进行监控。例如</a:t>
            </a:r>
            <a:r>
              <a:rPr lang="en-US" altLang="zh-CN" sz="2400" b="1" dirty="0" err="1">
                <a:latin typeface="+mn-ea"/>
                <a:ea typeface="+mn-ea"/>
              </a:rPr>
              <a:t>AntiSniffer</a:t>
            </a:r>
            <a:r>
              <a:rPr lang="zh-CN" altLang="zh-CN" sz="2400" b="1" dirty="0">
                <a:latin typeface="+mn-ea"/>
                <a:ea typeface="+mn-ea"/>
              </a:rPr>
              <a:t>软件可以监控当前网段上所有网卡的工作状态，并报告处于</a:t>
            </a:r>
            <a:r>
              <a:rPr lang="en-US" altLang="zh-CN" sz="2400" b="1" dirty="0">
                <a:latin typeface="+mn-ea"/>
                <a:ea typeface="+mn-ea"/>
              </a:rPr>
              <a:t>PROMISC</a:t>
            </a:r>
            <a:r>
              <a:rPr lang="zh-CN" altLang="zh-CN" sz="2400" b="1" dirty="0">
                <a:latin typeface="+mn-ea"/>
                <a:ea typeface="+mn-ea"/>
              </a:rPr>
              <a:t>状态的网卡。</a:t>
            </a:r>
          </a:p>
        </p:txBody>
      </p:sp>
    </p:spTree>
    <p:extLst>
      <p:ext uri="{BB962C8B-B14F-4D97-AF65-F5344CB8AC3E}">
        <p14:creationId xmlns:p14="http://schemas.microsoft.com/office/powerpoint/2010/main" val="14890025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4.8.3 </a:t>
            </a:r>
            <a:r>
              <a:rPr lang="en-US" altLang="zh-CN" sz="2800" b="1" dirty="0"/>
              <a:t>Port Scanner</a:t>
            </a:r>
            <a:r>
              <a:rPr lang="zh-CN" altLang="zh-CN" sz="2800" b="1" dirty="0" smtClean="0"/>
              <a:t>技术</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971600" y="1583644"/>
            <a:ext cx="8640638" cy="461665"/>
          </a:xfrm>
          <a:prstGeom prst="rect">
            <a:avLst/>
          </a:prstGeom>
        </p:spPr>
        <p:txBody>
          <a:bodyPr wrap="square">
            <a:spAutoFit/>
          </a:bodyPr>
          <a:lstStyle/>
          <a:p>
            <a:r>
              <a:rPr lang="zh-CN" altLang="zh-CN" sz="2400" dirty="0"/>
              <a:t>表</a:t>
            </a:r>
            <a:r>
              <a:rPr lang="en-US" altLang="zh-CN" sz="2400" dirty="0"/>
              <a:t>4.1  </a:t>
            </a:r>
            <a:r>
              <a:rPr lang="zh-CN" altLang="zh-CN" sz="2400" dirty="0"/>
              <a:t>常用的</a:t>
            </a:r>
            <a:r>
              <a:rPr lang="en-US" altLang="zh-CN" sz="2400" dirty="0"/>
              <a:t>Internet</a:t>
            </a:r>
            <a:r>
              <a:rPr lang="zh-CN" altLang="zh-CN" sz="2400" dirty="0"/>
              <a:t>服务对应的端口说明</a:t>
            </a:r>
          </a:p>
        </p:txBody>
      </p:sp>
      <p:graphicFrame>
        <p:nvGraphicFramePr>
          <p:cNvPr id="4" name="表格 3"/>
          <p:cNvGraphicFramePr>
            <a:graphicFrameLocks noGrp="1"/>
          </p:cNvGraphicFramePr>
          <p:nvPr>
            <p:extLst>
              <p:ext uri="{D42A27DB-BD31-4B8C-83A1-F6EECF244321}">
                <p14:modId xmlns:p14="http://schemas.microsoft.com/office/powerpoint/2010/main" val="80555039"/>
              </p:ext>
            </p:extLst>
          </p:nvPr>
        </p:nvGraphicFramePr>
        <p:xfrm>
          <a:off x="539552" y="2276872"/>
          <a:ext cx="7508245" cy="4256827"/>
        </p:xfrm>
        <a:graphic>
          <a:graphicData uri="http://schemas.openxmlformats.org/drawingml/2006/table">
            <a:tbl>
              <a:tblPr firstRow="1" firstCol="1" bandRow="1">
                <a:tableStyleId>{5C22544A-7EE6-4342-B048-85BDC9FD1C3A}</a:tableStyleId>
              </a:tblPr>
              <a:tblGrid>
                <a:gridCol w="2575138"/>
                <a:gridCol w="2479795"/>
                <a:gridCol w="2453312"/>
              </a:tblGrid>
              <a:tr h="703582">
                <a:tc>
                  <a:txBody>
                    <a:bodyPr/>
                    <a:lstStyle/>
                    <a:p>
                      <a:pPr algn="ctr">
                        <a:lnSpc>
                          <a:spcPts val="1200"/>
                        </a:lnSpc>
                        <a:spcBef>
                          <a:spcPts val="300"/>
                        </a:spcBef>
                        <a:spcAft>
                          <a:spcPts val="250"/>
                        </a:spcAft>
                      </a:pPr>
                      <a:endParaRPr lang="en-US" altLang="zh-CN" sz="1600" kern="0" dirty="0" smtClean="0">
                        <a:effectLst/>
                      </a:endParaRPr>
                    </a:p>
                    <a:p>
                      <a:pPr algn="ctr">
                        <a:lnSpc>
                          <a:spcPts val="1200"/>
                        </a:lnSpc>
                        <a:spcBef>
                          <a:spcPts val="300"/>
                        </a:spcBef>
                        <a:spcAft>
                          <a:spcPts val="250"/>
                        </a:spcAft>
                      </a:pPr>
                      <a:r>
                        <a:rPr lang="zh-CN" sz="1600" kern="0" dirty="0" smtClean="0">
                          <a:effectLst/>
                        </a:rPr>
                        <a:t>服务</a:t>
                      </a:r>
                      <a:r>
                        <a:rPr lang="en-US" sz="1600" kern="0" dirty="0">
                          <a:effectLst/>
                        </a:rPr>
                        <a:t>/</a:t>
                      </a:r>
                      <a:r>
                        <a:rPr lang="zh-CN" sz="1600" kern="0" dirty="0">
                          <a:effectLst/>
                        </a:rPr>
                        <a:t>协议名称</a:t>
                      </a:r>
                      <a:endParaRPr lang="zh-CN" sz="1600" kern="100" dirty="0">
                        <a:effectLst/>
                        <a:latin typeface="Arial"/>
                        <a:ea typeface="黑体"/>
                        <a:cs typeface="Times New Roman"/>
                      </a:endParaRPr>
                    </a:p>
                  </a:txBody>
                  <a:tcPr marL="68580" marR="68580" marT="0" marB="0"/>
                </a:tc>
                <a:tc>
                  <a:txBody>
                    <a:bodyPr/>
                    <a:lstStyle/>
                    <a:p>
                      <a:pPr algn="ctr">
                        <a:lnSpc>
                          <a:spcPts val="1200"/>
                        </a:lnSpc>
                        <a:spcBef>
                          <a:spcPts val="300"/>
                        </a:spcBef>
                        <a:spcAft>
                          <a:spcPts val="250"/>
                        </a:spcAft>
                      </a:pPr>
                      <a:endParaRPr lang="en-US" altLang="zh-CN" sz="1600" kern="0" dirty="0" smtClean="0">
                        <a:effectLst/>
                      </a:endParaRPr>
                    </a:p>
                    <a:p>
                      <a:pPr algn="ctr">
                        <a:lnSpc>
                          <a:spcPts val="1200"/>
                        </a:lnSpc>
                        <a:spcBef>
                          <a:spcPts val="300"/>
                        </a:spcBef>
                        <a:spcAft>
                          <a:spcPts val="250"/>
                        </a:spcAft>
                      </a:pPr>
                      <a:r>
                        <a:rPr lang="zh-CN" sz="1600" kern="0" dirty="0" smtClean="0">
                          <a:effectLst/>
                        </a:rPr>
                        <a:t>端门</a:t>
                      </a:r>
                      <a:r>
                        <a:rPr lang="zh-CN" sz="1600" kern="0" dirty="0">
                          <a:effectLst/>
                        </a:rPr>
                        <a:t>号</a:t>
                      </a:r>
                      <a:endParaRPr lang="zh-CN" sz="1600" kern="100" dirty="0">
                        <a:effectLst/>
                        <a:latin typeface="Arial"/>
                        <a:ea typeface="黑体"/>
                        <a:cs typeface="Times New Roman"/>
                      </a:endParaRPr>
                    </a:p>
                  </a:txBody>
                  <a:tcPr marL="68580" marR="68580" marT="0" marB="0"/>
                </a:tc>
                <a:tc>
                  <a:txBody>
                    <a:bodyPr/>
                    <a:lstStyle/>
                    <a:p>
                      <a:pPr algn="ctr">
                        <a:lnSpc>
                          <a:spcPts val="1200"/>
                        </a:lnSpc>
                        <a:spcBef>
                          <a:spcPts val="300"/>
                        </a:spcBef>
                        <a:spcAft>
                          <a:spcPts val="250"/>
                        </a:spcAft>
                      </a:pPr>
                      <a:endParaRPr lang="en-US" altLang="zh-CN" sz="1600" kern="0" dirty="0" smtClean="0">
                        <a:effectLst/>
                      </a:endParaRPr>
                    </a:p>
                    <a:p>
                      <a:pPr algn="ctr">
                        <a:lnSpc>
                          <a:spcPts val="1200"/>
                        </a:lnSpc>
                        <a:spcBef>
                          <a:spcPts val="300"/>
                        </a:spcBef>
                        <a:spcAft>
                          <a:spcPts val="250"/>
                        </a:spcAft>
                      </a:pPr>
                      <a:r>
                        <a:rPr lang="zh-CN" sz="1600" kern="0" dirty="0" smtClean="0">
                          <a:effectLst/>
                        </a:rPr>
                        <a:t>说明</a:t>
                      </a:r>
                      <a:endParaRPr lang="zh-CN" sz="1600" kern="100" dirty="0">
                        <a:effectLst/>
                        <a:latin typeface="Arial"/>
                        <a:ea typeface="黑体"/>
                        <a:cs typeface="Times New Roman"/>
                      </a:endParaRPr>
                    </a:p>
                  </a:txBody>
                  <a:tcPr marL="68580" marR="68580" marT="0" marB="0"/>
                </a:tc>
              </a:tr>
              <a:tr h="710649">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WWW</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80</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altLang="zh-CN" sz="1600" dirty="0" smtClean="0">
                        <a:effectLst/>
                      </a:endParaRPr>
                    </a:p>
                    <a:p>
                      <a:pPr algn="just">
                        <a:lnSpc>
                          <a:spcPts val="1200"/>
                        </a:lnSpc>
                        <a:spcBef>
                          <a:spcPts val="300"/>
                        </a:spcBef>
                        <a:spcAft>
                          <a:spcPts val="200"/>
                        </a:spcAft>
                      </a:pPr>
                      <a:r>
                        <a:rPr lang="zh-CN" sz="1600" dirty="0" smtClean="0">
                          <a:effectLst/>
                        </a:rPr>
                        <a:t>万维网</a:t>
                      </a:r>
                      <a:r>
                        <a:rPr lang="zh-CN" sz="1600" dirty="0">
                          <a:effectLst/>
                        </a:rPr>
                        <a:t>服务</a:t>
                      </a:r>
                      <a:endParaRPr lang="zh-CN" sz="1600" dirty="0">
                        <a:effectLst/>
                        <a:latin typeface="Times New Roman"/>
                        <a:ea typeface="宋体"/>
                      </a:endParaRPr>
                    </a:p>
                  </a:txBody>
                  <a:tcPr marL="68580" marR="68580" marT="0" marB="0"/>
                </a:tc>
              </a:tr>
              <a:tr h="710649">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FTP</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21</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altLang="zh-CN" sz="1600" dirty="0" smtClean="0">
                        <a:effectLst/>
                      </a:endParaRPr>
                    </a:p>
                    <a:p>
                      <a:pPr algn="just">
                        <a:lnSpc>
                          <a:spcPts val="1200"/>
                        </a:lnSpc>
                        <a:spcBef>
                          <a:spcPts val="300"/>
                        </a:spcBef>
                        <a:spcAft>
                          <a:spcPts val="200"/>
                        </a:spcAft>
                      </a:pPr>
                      <a:r>
                        <a:rPr lang="zh-CN" sz="1600" dirty="0" smtClean="0">
                          <a:effectLst/>
                        </a:rPr>
                        <a:t>文件</a:t>
                      </a:r>
                      <a:r>
                        <a:rPr lang="zh-CN" sz="1600" dirty="0">
                          <a:effectLst/>
                        </a:rPr>
                        <a:t>传输服务</a:t>
                      </a:r>
                      <a:endParaRPr lang="zh-CN" sz="1600" dirty="0">
                        <a:effectLst/>
                        <a:latin typeface="Times New Roman"/>
                        <a:ea typeface="宋体"/>
                      </a:endParaRPr>
                    </a:p>
                  </a:txBody>
                  <a:tcPr marL="68580" marR="68580" marT="0" marB="0"/>
                </a:tc>
              </a:tr>
              <a:tr h="710649">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Telnet</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23</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altLang="zh-CN" sz="1600" dirty="0" smtClean="0">
                        <a:effectLst/>
                      </a:endParaRPr>
                    </a:p>
                    <a:p>
                      <a:pPr algn="just">
                        <a:lnSpc>
                          <a:spcPts val="1200"/>
                        </a:lnSpc>
                        <a:spcBef>
                          <a:spcPts val="300"/>
                        </a:spcBef>
                        <a:spcAft>
                          <a:spcPts val="200"/>
                        </a:spcAft>
                      </a:pPr>
                      <a:r>
                        <a:rPr lang="zh-CN" sz="1600" dirty="0" smtClean="0">
                          <a:effectLst/>
                        </a:rPr>
                        <a:t>远程登录</a:t>
                      </a:r>
                      <a:r>
                        <a:rPr lang="zh-CN" sz="1600" dirty="0">
                          <a:effectLst/>
                        </a:rPr>
                        <a:t>服务</a:t>
                      </a:r>
                      <a:endParaRPr lang="zh-CN" sz="1600" dirty="0">
                        <a:effectLst/>
                        <a:latin typeface="Times New Roman"/>
                        <a:ea typeface="宋体"/>
                      </a:endParaRPr>
                    </a:p>
                  </a:txBody>
                  <a:tcPr marL="68580" marR="68580" marT="0" marB="0"/>
                </a:tc>
              </a:tr>
              <a:tr h="710649">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err="1" smtClean="0">
                          <a:effectLst/>
                        </a:rPr>
                        <a:t>Snmp</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161</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altLang="zh-CN" sz="1600" dirty="0" smtClean="0">
                        <a:effectLst/>
                      </a:endParaRPr>
                    </a:p>
                    <a:p>
                      <a:pPr algn="just">
                        <a:lnSpc>
                          <a:spcPts val="1200"/>
                        </a:lnSpc>
                        <a:spcBef>
                          <a:spcPts val="300"/>
                        </a:spcBef>
                        <a:spcAft>
                          <a:spcPts val="200"/>
                        </a:spcAft>
                      </a:pPr>
                      <a:r>
                        <a:rPr lang="zh-CN" sz="1600" dirty="0" smtClean="0">
                          <a:effectLst/>
                        </a:rPr>
                        <a:t>简单</a:t>
                      </a:r>
                      <a:r>
                        <a:rPr lang="zh-CN" sz="1600" dirty="0">
                          <a:effectLst/>
                        </a:rPr>
                        <a:t>网络管理协议</a:t>
                      </a:r>
                      <a:endParaRPr lang="zh-CN" sz="1600" dirty="0">
                        <a:effectLst/>
                        <a:latin typeface="Times New Roman"/>
                        <a:ea typeface="宋体"/>
                      </a:endParaRPr>
                    </a:p>
                  </a:txBody>
                  <a:tcPr marL="68580" marR="68580" marT="0" marB="0"/>
                </a:tc>
              </a:tr>
              <a:tr h="710649">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err="1" smtClean="0">
                          <a:effectLst/>
                        </a:rPr>
                        <a:t>Smtp</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sz="1600" dirty="0" smtClean="0">
                        <a:effectLst/>
                      </a:endParaRPr>
                    </a:p>
                    <a:p>
                      <a:pPr algn="just">
                        <a:lnSpc>
                          <a:spcPts val="1200"/>
                        </a:lnSpc>
                        <a:spcBef>
                          <a:spcPts val="300"/>
                        </a:spcBef>
                        <a:spcAft>
                          <a:spcPts val="200"/>
                        </a:spcAft>
                      </a:pPr>
                      <a:r>
                        <a:rPr lang="en-US" sz="1600" dirty="0" smtClean="0">
                          <a:effectLst/>
                        </a:rPr>
                        <a:t>25</a:t>
                      </a:r>
                      <a:endParaRPr lang="zh-CN" sz="1600" dirty="0">
                        <a:effectLst/>
                        <a:latin typeface="Times New Roman"/>
                        <a:ea typeface="宋体"/>
                      </a:endParaRPr>
                    </a:p>
                  </a:txBody>
                  <a:tcPr marL="68580" marR="68580" marT="0" marB="0"/>
                </a:tc>
                <a:tc>
                  <a:txBody>
                    <a:bodyPr/>
                    <a:lstStyle/>
                    <a:p>
                      <a:pPr algn="just">
                        <a:lnSpc>
                          <a:spcPts val="1200"/>
                        </a:lnSpc>
                        <a:spcBef>
                          <a:spcPts val="300"/>
                        </a:spcBef>
                        <a:spcAft>
                          <a:spcPts val="200"/>
                        </a:spcAft>
                      </a:pPr>
                      <a:endParaRPr lang="en-US" altLang="zh-CN" sz="1600" dirty="0" smtClean="0">
                        <a:effectLst/>
                      </a:endParaRPr>
                    </a:p>
                    <a:p>
                      <a:pPr algn="just">
                        <a:lnSpc>
                          <a:spcPts val="1200"/>
                        </a:lnSpc>
                        <a:spcBef>
                          <a:spcPts val="300"/>
                        </a:spcBef>
                        <a:spcAft>
                          <a:spcPts val="200"/>
                        </a:spcAft>
                      </a:pPr>
                      <a:r>
                        <a:rPr lang="zh-CN" sz="1600" dirty="0" smtClean="0">
                          <a:effectLst/>
                        </a:rPr>
                        <a:t>简单</a:t>
                      </a:r>
                      <a:r>
                        <a:rPr lang="zh-CN" sz="1600" dirty="0">
                          <a:effectLst/>
                        </a:rPr>
                        <a:t>邮件传输协议</a:t>
                      </a:r>
                      <a:endParaRPr lang="zh-CN" sz="16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4963514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9034" y="1131728"/>
            <a:ext cx="8640638" cy="461665"/>
          </a:xfrm>
          <a:prstGeom prst="rect">
            <a:avLst/>
          </a:prstGeom>
        </p:spPr>
        <p:txBody>
          <a:bodyPr wrap="square">
            <a:spAutoFit/>
          </a:bodyPr>
          <a:lstStyle/>
          <a:p>
            <a:r>
              <a:rPr lang="en-US" altLang="zh-CN" sz="2400" b="1" dirty="0">
                <a:latin typeface="+mn-ea"/>
                <a:ea typeface="+mn-ea"/>
              </a:rPr>
              <a:t>7. Port Scanner</a:t>
            </a:r>
            <a:r>
              <a:rPr lang="zh-CN" altLang="zh-CN" sz="2400" b="1" dirty="0">
                <a:latin typeface="+mn-ea"/>
                <a:ea typeface="+mn-ea"/>
              </a:rPr>
              <a:t>的工作原理和</a:t>
            </a:r>
            <a:r>
              <a:rPr lang="zh-CN" altLang="zh-CN" sz="2400" b="1" dirty="0" smtClean="0">
                <a:latin typeface="+mn-ea"/>
                <a:ea typeface="+mn-ea"/>
              </a:rPr>
              <a:t>功能</a:t>
            </a:r>
            <a:endParaRPr lang="zh-CN" altLang="zh-CN" sz="2400" b="1" dirty="0">
              <a:latin typeface="+mn-ea"/>
              <a:ea typeface="+mn-ea"/>
            </a:endParaRPr>
          </a:p>
        </p:txBody>
      </p:sp>
      <p:sp>
        <p:nvSpPr>
          <p:cNvPr id="4" name="矩形 3"/>
          <p:cNvSpPr/>
          <p:nvPr/>
        </p:nvSpPr>
        <p:spPr>
          <a:xfrm>
            <a:off x="403795" y="1916832"/>
            <a:ext cx="8491116" cy="4154984"/>
          </a:xfrm>
          <a:prstGeom prst="rect">
            <a:avLst/>
          </a:prstGeom>
        </p:spPr>
        <p:txBody>
          <a:bodyPr wrap="square">
            <a:spAutoFit/>
          </a:bodyPr>
          <a:lstStyle/>
          <a:p>
            <a:r>
              <a:rPr lang="zh-CN" altLang="zh-CN" sz="2400" b="1" dirty="0" smtClean="0">
                <a:latin typeface="+mn-ea"/>
                <a:ea typeface="+mn-ea"/>
              </a:rPr>
              <a:t>最</a:t>
            </a:r>
            <a:r>
              <a:rPr lang="zh-CN" altLang="zh-CN" sz="2400" b="1" dirty="0">
                <a:latin typeface="+mn-ea"/>
                <a:ea typeface="+mn-ea"/>
              </a:rPr>
              <a:t>简单的端口扫描程序仅仅是检查一下目标主机在哪些端口可以建立</a:t>
            </a:r>
            <a:r>
              <a:rPr lang="en-US" altLang="zh-CN" sz="2400" b="1" dirty="0">
                <a:latin typeface="+mn-ea"/>
                <a:ea typeface="+mn-ea"/>
              </a:rPr>
              <a:t>TCP</a:t>
            </a:r>
            <a:r>
              <a:rPr lang="zh-CN" altLang="zh-CN" sz="2400" b="1" dirty="0">
                <a:latin typeface="+mn-ea"/>
                <a:ea typeface="+mn-ea"/>
              </a:rPr>
              <a:t>链接，如果可以建立链接，则说明目标主机开启了那个端口的服务。但是，完整的</a:t>
            </a:r>
            <a:r>
              <a:rPr lang="en-US" altLang="zh-CN" sz="2400" b="1" dirty="0">
                <a:latin typeface="+mn-ea"/>
                <a:ea typeface="+mn-ea"/>
              </a:rPr>
              <a:t>TCP</a:t>
            </a:r>
            <a:r>
              <a:rPr lang="zh-CN" altLang="zh-CN" sz="2400" b="1" dirty="0">
                <a:latin typeface="+mn-ea"/>
                <a:ea typeface="+mn-ea"/>
              </a:rPr>
              <a:t>链接会被目标主机检测到，并被记录到安全日志里面，被管理员发现。高明的端口扫描程序需要既能获得系统信息，又不会在系统中留下任何记录。这种扫描程序主要利用了</a:t>
            </a:r>
            <a:r>
              <a:rPr lang="en-US" altLang="zh-CN" sz="2400" b="1" dirty="0">
                <a:latin typeface="+mn-ea"/>
                <a:ea typeface="+mn-ea"/>
              </a:rPr>
              <a:t>TCP</a:t>
            </a:r>
            <a:r>
              <a:rPr lang="zh-CN" altLang="zh-CN" sz="2400" b="1" dirty="0">
                <a:latin typeface="+mn-ea"/>
                <a:ea typeface="+mn-ea"/>
              </a:rPr>
              <a:t>数据包头部的</a:t>
            </a:r>
            <a:r>
              <a:rPr lang="en-US" altLang="zh-CN" sz="2400" b="1" dirty="0">
                <a:latin typeface="+mn-ea"/>
                <a:ea typeface="+mn-ea"/>
              </a:rPr>
              <a:t>6</a:t>
            </a:r>
            <a:r>
              <a:rPr lang="zh-CN" altLang="zh-CN" sz="2400" b="1" dirty="0">
                <a:latin typeface="+mn-ea"/>
                <a:ea typeface="+mn-ea"/>
              </a:rPr>
              <a:t>个标志位建立一些不完整的</a:t>
            </a:r>
            <a:r>
              <a:rPr lang="en-US" altLang="zh-CN" sz="2400" b="1" dirty="0">
                <a:latin typeface="+mn-ea"/>
                <a:ea typeface="+mn-ea"/>
              </a:rPr>
              <a:t>TCP</a:t>
            </a:r>
            <a:r>
              <a:rPr lang="zh-CN" altLang="zh-CN" sz="2400" b="1" dirty="0">
                <a:latin typeface="+mn-ea"/>
                <a:ea typeface="+mn-ea"/>
              </a:rPr>
              <a:t>链接，从而骗过目标主机的检测，达到隐藏行踪的目的，常用的方法有</a:t>
            </a:r>
            <a:r>
              <a:rPr lang="en-US" altLang="zh-CN" sz="2400" b="1" dirty="0">
                <a:latin typeface="+mn-ea"/>
                <a:ea typeface="+mn-ea"/>
              </a:rPr>
              <a:t>TCP connect()</a:t>
            </a:r>
            <a:r>
              <a:rPr lang="zh-CN" altLang="zh-CN" sz="2400" b="1" dirty="0">
                <a:latin typeface="+mn-ea"/>
                <a:ea typeface="+mn-ea"/>
              </a:rPr>
              <a:t>扫描、</a:t>
            </a:r>
            <a:r>
              <a:rPr lang="en-US" altLang="zh-CN" sz="2400" b="1" dirty="0">
                <a:latin typeface="+mn-ea"/>
                <a:ea typeface="+mn-ea"/>
              </a:rPr>
              <a:t>TCP SYN</a:t>
            </a:r>
            <a:r>
              <a:rPr lang="zh-CN" altLang="zh-CN" sz="2400" b="1" dirty="0">
                <a:latin typeface="+mn-ea"/>
                <a:ea typeface="+mn-ea"/>
              </a:rPr>
              <a:t>扫描、</a:t>
            </a:r>
            <a:r>
              <a:rPr lang="en-US" altLang="zh-CN" sz="2400" b="1" dirty="0">
                <a:latin typeface="+mn-ea"/>
                <a:ea typeface="+mn-ea"/>
              </a:rPr>
              <a:t>TCP FIN</a:t>
            </a:r>
            <a:r>
              <a:rPr lang="zh-CN" altLang="zh-CN" sz="2400" b="1" dirty="0">
                <a:latin typeface="+mn-ea"/>
                <a:ea typeface="+mn-ea"/>
              </a:rPr>
              <a:t>扫描。</a:t>
            </a:r>
          </a:p>
          <a:p>
            <a:r>
              <a:rPr lang="zh-CN" altLang="zh-CN" sz="2400" b="1" dirty="0">
                <a:latin typeface="+mn-ea"/>
                <a:ea typeface="+mn-ea"/>
              </a:rPr>
              <a:t>端口扫描程序可以自己编写，也可以使用现成的软件。比较有名的端口扫描器有</a:t>
            </a:r>
            <a:r>
              <a:rPr lang="en-US" altLang="zh-CN" sz="2400" b="1" dirty="0">
                <a:latin typeface="+mn-ea"/>
                <a:ea typeface="+mn-ea"/>
              </a:rPr>
              <a:t>Satan</a:t>
            </a:r>
            <a:r>
              <a:rPr lang="zh-CN" altLang="zh-CN" sz="2400" b="1" dirty="0">
                <a:latin typeface="+mn-ea"/>
                <a:ea typeface="+mn-ea"/>
              </a:rPr>
              <a:t>、</a:t>
            </a:r>
            <a:r>
              <a:rPr lang="en-US" altLang="zh-CN" sz="2400" b="1" dirty="0">
                <a:latin typeface="+mn-ea"/>
                <a:ea typeface="+mn-ea"/>
              </a:rPr>
              <a:t>Strobe</a:t>
            </a:r>
            <a:r>
              <a:rPr lang="zh-CN" altLang="zh-CN" sz="2400" b="1" dirty="0">
                <a:latin typeface="+mn-ea"/>
                <a:ea typeface="+mn-ea"/>
              </a:rPr>
              <a:t>、</a:t>
            </a:r>
            <a:r>
              <a:rPr lang="en-US" altLang="zh-CN" sz="2400" b="1" dirty="0" err="1">
                <a:latin typeface="+mn-ea"/>
                <a:ea typeface="+mn-ea"/>
              </a:rPr>
              <a:t>Xscan</a:t>
            </a:r>
            <a:r>
              <a:rPr lang="zh-CN" altLang="zh-CN" sz="2400" b="1" dirty="0">
                <a:latin typeface="+mn-ea"/>
                <a:ea typeface="+mn-ea"/>
              </a:rPr>
              <a:t>等。</a:t>
            </a:r>
          </a:p>
        </p:txBody>
      </p:sp>
    </p:spTree>
    <p:extLst>
      <p:ext uri="{BB962C8B-B14F-4D97-AF65-F5344CB8AC3E}">
        <p14:creationId xmlns:p14="http://schemas.microsoft.com/office/powerpoint/2010/main" val="32418080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4.8.4  </a:t>
            </a:r>
            <a:r>
              <a:rPr lang="en-US" altLang="zh-CN" sz="2800" b="1" dirty="0" err="1"/>
              <a:t>Torjan</a:t>
            </a:r>
            <a:r>
              <a:rPr lang="en-US" altLang="zh-CN" sz="2800" b="1" dirty="0"/>
              <a:t> Horse</a:t>
            </a:r>
            <a:r>
              <a:rPr lang="zh-CN" altLang="zh-CN" sz="2800" b="1" dirty="0" smtClean="0"/>
              <a:t>攻击</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329034" y="1561078"/>
            <a:ext cx="8640638" cy="2677656"/>
          </a:xfrm>
          <a:prstGeom prst="rect">
            <a:avLst/>
          </a:prstGeom>
        </p:spPr>
        <p:txBody>
          <a:bodyPr wrap="square">
            <a:spAutoFit/>
          </a:bodyPr>
          <a:lstStyle/>
          <a:p>
            <a:r>
              <a:rPr lang="en-US" altLang="zh-CN" sz="2400" b="1" dirty="0">
                <a:latin typeface="+mn-ea"/>
                <a:ea typeface="+mn-ea"/>
              </a:rPr>
              <a:t>1. </a:t>
            </a:r>
            <a:r>
              <a:rPr lang="en-US" altLang="zh-CN" sz="2400" b="1" dirty="0" err="1">
                <a:latin typeface="+mn-ea"/>
                <a:ea typeface="+mn-ea"/>
              </a:rPr>
              <a:t>Torjan</a:t>
            </a:r>
            <a:r>
              <a:rPr lang="en-US" altLang="zh-CN" sz="2400" b="1" dirty="0">
                <a:latin typeface="+mn-ea"/>
                <a:ea typeface="+mn-ea"/>
              </a:rPr>
              <a:t> Horse</a:t>
            </a:r>
            <a:r>
              <a:rPr lang="zh-CN" altLang="zh-CN" sz="2400" b="1" dirty="0">
                <a:latin typeface="+mn-ea"/>
                <a:ea typeface="+mn-ea"/>
              </a:rPr>
              <a:t>危害性</a:t>
            </a:r>
          </a:p>
          <a:p>
            <a:r>
              <a:rPr lang="zh-CN" altLang="zh-CN" sz="2400" b="1" dirty="0">
                <a:latin typeface="+mn-ea"/>
                <a:ea typeface="+mn-ea"/>
              </a:rPr>
              <a:t>木马攻击是黑客最常用的攻击方法，木马的危害性在于它对电脑系统强大的控制和破坏能力、窃取密码、控制系统操作、进行文件操作等，一台计算机一旦被一个功能强大的木马植入，攻击者就可以像操作自己的计算机一样控制这台计算机，远程监控这台计算机上的所有操作。网购木马、盗号木马、远程控制木马等新型流氓软件等仍然具有很高的感染量。</a:t>
            </a:r>
          </a:p>
        </p:txBody>
      </p:sp>
    </p:spTree>
    <p:extLst>
      <p:ext uri="{BB962C8B-B14F-4D97-AF65-F5344CB8AC3E}">
        <p14:creationId xmlns:p14="http://schemas.microsoft.com/office/powerpoint/2010/main" val="316992260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79512" y="1196752"/>
            <a:ext cx="8640638" cy="4893647"/>
          </a:xfrm>
          <a:prstGeom prst="rect">
            <a:avLst/>
          </a:prstGeom>
        </p:spPr>
        <p:txBody>
          <a:bodyPr wrap="square">
            <a:spAutoFit/>
          </a:bodyPr>
          <a:lstStyle/>
          <a:p>
            <a:r>
              <a:rPr lang="en-US" altLang="zh-CN" sz="2400" b="1" dirty="0">
                <a:latin typeface="+mn-ea"/>
                <a:ea typeface="+mn-ea"/>
              </a:rPr>
              <a:t>2. </a:t>
            </a:r>
            <a:r>
              <a:rPr lang="en-US" altLang="zh-CN" sz="2400" b="1" dirty="0" err="1">
                <a:latin typeface="+mn-ea"/>
                <a:ea typeface="+mn-ea"/>
              </a:rPr>
              <a:t>Torjan</a:t>
            </a:r>
            <a:r>
              <a:rPr lang="en-US" altLang="zh-CN" sz="2400" b="1" dirty="0">
                <a:latin typeface="+mn-ea"/>
                <a:ea typeface="+mn-ea"/>
              </a:rPr>
              <a:t> Horse</a:t>
            </a:r>
            <a:r>
              <a:rPr lang="zh-CN" altLang="zh-CN" sz="2400" b="1" dirty="0">
                <a:latin typeface="+mn-ea"/>
                <a:ea typeface="+mn-ea"/>
              </a:rPr>
              <a:t>的发现和清除</a:t>
            </a:r>
          </a:p>
          <a:p>
            <a:r>
              <a:rPr lang="zh-CN" altLang="zh-CN" sz="2400" b="1" dirty="0">
                <a:latin typeface="+mn-ea"/>
                <a:ea typeface="+mn-ea"/>
              </a:rPr>
              <a:t>一旦特洛伊木马在</a:t>
            </a:r>
            <a:r>
              <a:rPr lang="en-US" altLang="zh-CN" sz="2400" b="1" dirty="0">
                <a:latin typeface="+mn-ea"/>
                <a:ea typeface="+mn-ea"/>
              </a:rPr>
              <a:t>WWW</a:t>
            </a:r>
            <a:r>
              <a:rPr lang="zh-CN" altLang="zh-CN" sz="2400" b="1" dirty="0">
                <a:latin typeface="+mn-ea"/>
                <a:ea typeface="+mn-ea"/>
              </a:rPr>
              <a:t>服务器上工作，它就会监视服务器上的所有行为，获得系统注册信息、服务器上正在进行的交易，甚至于查看服务器端的屏幕，这样系统管理员在服务器上的各种操作都一览无余，也就是说，中了木马程序的服务器对于入侵者来说是透明的，可见木马程序的危害是极大的。发现特洛伊木马的最好方法是：</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）扫描端口</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）查看异常连接</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）观察易潜伏木马程序的目录</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）检查注册表</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5</a:t>
            </a:r>
            <a:r>
              <a:rPr lang="zh-CN" altLang="zh-CN" sz="2400" b="1" dirty="0">
                <a:latin typeface="+mn-ea"/>
                <a:ea typeface="+mn-ea"/>
              </a:rPr>
              <a:t>）使用杀毒软件扫描系统</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6</a:t>
            </a:r>
            <a:r>
              <a:rPr lang="zh-CN" altLang="zh-CN" sz="2400" b="1" dirty="0">
                <a:latin typeface="+mn-ea"/>
                <a:ea typeface="+mn-ea"/>
              </a:rPr>
              <a:t>）提高防范意识</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469479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zh-CN" altLang="zh-CN" sz="3600" b="1" dirty="0" smtClean="0">
                <a:solidFill>
                  <a:schemeClr val="tx2"/>
                </a:solidFill>
                <a:effectLst>
                  <a:outerShdw blurRad="38100" dist="38100" dir="2700000" algn="tl">
                    <a:srgbClr val="C0C0C0"/>
                  </a:outerShdw>
                </a:effectLst>
                <a:latin typeface="+mj-lt"/>
                <a:ea typeface="+mj-ea"/>
                <a:cs typeface="+mj-cs"/>
              </a:rPr>
              <a:t>4</a:t>
            </a:r>
            <a:r>
              <a:rPr lang="zh-CN" altLang="zh-CN" sz="3600" b="1" dirty="0">
                <a:solidFill>
                  <a:schemeClr val="tx2"/>
                </a:solidFill>
                <a:effectLst>
                  <a:outerShdw blurRad="38100" dist="38100" dir="2700000" algn="tl">
                    <a:srgbClr val="C0C0C0"/>
                  </a:outerShdw>
                </a:effectLst>
                <a:latin typeface="+mj-lt"/>
                <a:ea typeface="+mj-ea"/>
                <a:cs typeface="+mj-cs"/>
              </a:rPr>
              <a:t>.2 SSL</a:t>
            </a:r>
            <a:r>
              <a:rPr lang="zh-CN" altLang="zh-CN" sz="3600" b="1" dirty="0" smtClean="0">
                <a:solidFill>
                  <a:schemeClr val="tx2"/>
                </a:solidFill>
                <a:effectLst>
                  <a:outerShdw blurRad="38100" dist="38100" dir="2700000" algn="tl">
                    <a:srgbClr val="C0C0C0"/>
                  </a:outerShdw>
                </a:effectLst>
                <a:latin typeface="+mj-lt"/>
                <a:ea typeface="+mj-ea"/>
                <a:cs typeface="+mj-cs"/>
              </a:rPr>
              <a:t>协议</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4" name="矩形 3"/>
          <p:cNvSpPr/>
          <p:nvPr/>
        </p:nvSpPr>
        <p:spPr>
          <a:xfrm>
            <a:off x="179512" y="1196752"/>
            <a:ext cx="8784976" cy="1938992"/>
          </a:xfrm>
          <a:prstGeom prst="rect">
            <a:avLst/>
          </a:prstGeom>
        </p:spPr>
        <p:txBody>
          <a:bodyPr wrap="square">
            <a:spAutoFit/>
          </a:bodyPr>
          <a:lstStyle/>
          <a:p>
            <a:r>
              <a:rPr lang="zh-CN" altLang="zh-CN" sz="2400" b="1" dirty="0">
                <a:latin typeface="+mn-ea"/>
                <a:ea typeface="+mn-ea"/>
              </a:rPr>
              <a:t>4.2.1 </a:t>
            </a:r>
            <a:r>
              <a:rPr lang="en-US" altLang="zh-CN" sz="2400" b="1" dirty="0">
                <a:latin typeface="+mn-ea"/>
                <a:ea typeface="+mn-ea"/>
              </a:rPr>
              <a:t>SSL</a:t>
            </a:r>
            <a:r>
              <a:rPr lang="zh-CN" altLang="zh-CN" sz="2400" b="1" dirty="0">
                <a:latin typeface="+mn-ea"/>
                <a:ea typeface="+mn-ea"/>
              </a:rPr>
              <a:t>协议概述</a:t>
            </a:r>
          </a:p>
          <a:p>
            <a:r>
              <a:rPr lang="en-US" altLang="zh-CN" sz="2400" b="1" dirty="0">
                <a:latin typeface="+mn-ea"/>
                <a:ea typeface="+mn-ea"/>
              </a:rPr>
              <a:t>1</a:t>
            </a:r>
            <a:r>
              <a:rPr lang="zh-CN" altLang="zh-CN" sz="2400" b="1" dirty="0">
                <a:latin typeface="+mn-ea"/>
                <a:ea typeface="+mn-ea"/>
              </a:rPr>
              <a:t>．</a:t>
            </a:r>
            <a:r>
              <a:rPr lang="en-US" altLang="zh-CN" sz="2400" b="1" dirty="0">
                <a:latin typeface="+mn-ea"/>
                <a:ea typeface="+mn-ea"/>
              </a:rPr>
              <a:t>SSL</a:t>
            </a:r>
            <a:r>
              <a:rPr lang="zh-CN" altLang="zh-CN" sz="2400" b="1" dirty="0">
                <a:latin typeface="+mn-ea"/>
                <a:ea typeface="+mn-ea"/>
              </a:rPr>
              <a:t>协议的作用</a:t>
            </a:r>
          </a:p>
          <a:p>
            <a:r>
              <a:rPr lang="en-US" altLang="zh-CN" sz="2400" b="1" dirty="0">
                <a:latin typeface="+mn-ea"/>
                <a:ea typeface="+mn-ea"/>
              </a:rPr>
              <a:t>SSL</a:t>
            </a:r>
            <a:r>
              <a:rPr lang="zh-CN" altLang="zh-CN" sz="2400" b="1" dirty="0">
                <a:latin typeface="+mn-ea"/>
                <a:ea typeface="+mn-ea"/>
              </a:rPr>
              <a:t>是提供</a:t>
            </a:r>
            <a:r>
              <a:rPr lang="en-US" altLang="zh-CN" sz="2400" b="1" dirty="0">
                <a:latin typeface="+mn-ea"/>
                <a:ea typeface="+mn-ea"/>
              </a:rPr>
              <a:t>Internet</a:t>
            </a:r>
            <a:r>
              <a:rPr lang="zh-CN" altLang="zh-CN" sz="2400" b="1" dirty="0">
                <a:latin typeface="+mn-ea"/>
                <a:ea typeface="+mn-ea"/>
              </a:rPr>
              <a:t>上的通信隐私性的安全协议。该协议允许客户机与服务器之间进行防窃听、防消息篡改及消息伪造的安全的通信。</a:t>
            </a:r>
          </a:p>
        </p:txBody>
      </p:sp>
      <p:grpSp>
        <p:nvGrpSpPr>
          <p:cNvPr id="5" name="Group 12"/>
          <p:cNvGrpSpPr/>
          <p:nvPr/>
        </p:nvGrpSpPr>
        <p:grpSpPr>
          <a:xfrm>
            <a:off x="1331640" y="3284984"/>
            <a:ext cx="6696744" cy="2592288"/>
            <a:chOff x="1980" y="10953"/>
            <a:chExt cx="4860" cy="1875"/>
          </a:xfrm>
        </p:grpSpPr>
        <p:sp>
          <p:nvSpPr>
            <p:cNvPr id="6" name="Rectangle 13"/>
            <p:cNvSpPr>
              <a:spLocks noChangeArrowheads="1"/>
            </p:cNvSpPr>
            <p:nvPr/>
          </p:nvSpPr>
          <p:spPr bwMode="auto">
            <a:xfrm>
              <a:off x="1980" y="10956"/>
              <a:ext cx="900" cy="46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en-US" sz="2400" kern="100">
                  <a:effectLst/>
                  <a:latin typeface="Times New Roman"/>
                  <a:ea typeface="宋体"/>
                  <a:cs typeface="宋体"/>
                </a:rPr>
                <a:t>HTTP</a:t>
              </a:r>
              <a:endParaRPr lang="zh-CN" sz="2400" kern="100">
                <a:effectLst/>
                <a:latin typeface="Times New Roman"/>
                <a:ea typeface="宋体"/>
                <a:cs typeface="宋体"/>
              </a:endParaRPr>
            </a:p>
          </p:txBody>
        </p:sp>
        <p:sp>
          <p:nvSpPr>
            <p:cNvPr id="7" name="Rectangle 14"/>
            <p:cNvSpPr>
              <a:spLocks noChangeArrowheads="1"/>
            </p:cNvSpPr>
            <p:nvPr/>
          </p:nvSpPr>
          <p:spPr bwMode="auto">
            <a:xfrm>
              <a:off x="3060" y="10956"/>
              <a:ext cx="900" cy="46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en-US" sz="2400" kern="100">
                  <a:effectLst/>
                  <a:latin typeface="Times New Roman"/>
                  <a:ea typeface="宋体"/>
                  <a:cs typeface="宋体"/>
                </a:rPr>
                <a:t>LDAP</a:t>
              </a:r>
              <a:endParaRPr lang="zh-CN" sz="2400" kern="100">
                <a:effectLst/>
                <a:latin typeface="Times New Roman"/>
                <a:ea typeface="宋体"/>
                <a:cs typeface="宋体"/>
              </a:endParaRPr>
            </a:p>
          </p:txBody>
        </p:sp>
        <p:sp>
          <p:nvSpPr>
            <p:cNvPr id="8" name="Rectangle 15"/>
            <p:cNvSpPr>
              <a:spLocks noChangeArrowheads="1"/>
            </p:cNvSpPr>
            <p:nvPr/>
          </p:nvSpPr>
          <p:spPr bwMode="auto">
            <a:xfrm>
              <a:off x="4140" y="10956"/>
              <a:ext cx="900" cy="46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spcAft>
                  <a:spcPts val="0"/>
                </a:spcAft>
              </a:pPr>
              <a:r>
                <a:rPr lang="en-US" sz="2400" kern="100">
                  <a:effectLst/>
                  <a:latin typeface="Times New Roman"/>
                  <a:ea typeface="宋体"/>
                  <a:cs typeface="宋体"/>
                </a:rPr>
                <a:t>IMAP</a:t>
              </a:r>
              <a:endParaRPr lang="zh-CN" sz="2400" kern="100">
                <a:effectLst/>
                <a:latin typeface="Times New Roman"/>
                <a:ea typeface="宋体"/>
                <a:cs typeface="宋体"/>
              </a:endParaRPr>
            </a:p>
          </p:txBody>
        </p:sp>
        <p:cxnSp>
          <p:nvCxnSpPr>
            <p:cNvPr id="9" name="Line 16"/>
            <p:cNvCxnSpPr/>
            <p:nvPr/>
          </p:nvCxnSpPr>
          <p:spPr bwMode="auto">
            <a:xfrm>
              <a:off x="1980" y="11736"/>
              <a:ext cx="4860" cy="0"/>
            </a:xfrm>
            <a:prstGeom prst="line">
              <a:avLst/>
            </a:prstGeom>
            <a:noFill/>
            <a:ln w="9525">
              <a:solidFill>
                <a:srgbClr val="000000"/>
              </a:solidFill>
              <a:prstDash val="dash"/>
              <a:round/>
            </a:ln>
          </p:spPr>
        </p:cxnSp>
        <p:sp>
          <p:nvSpPr>
            <p:cNvPr id="10" name="Rectangle 17"/>
            <p:cNvSpPr>
              <a:spLocks noChangeArrowheads="1"/>
            </p:cNvSpPr>
            <p:nvPr/>
          </p:nvSpPr>
          <p:spPr bwMode="auto">
            <a:xfrm>
              <a:off x="2520" y="11892"/>
              <a:ext cx="2340" cy="46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sz="2400" kern="100">
                  <a:effectLst/>
                  <a:latin typeface="Times New Roman"/>
                  <a:ea typeface="宋体"/>
                  <a:cs typeface="宋体"/>
                </a:rPr>
                <a:t>Secure Sockets Layer</a:t>
              </a:r>
              <a:endParaRPr lang="zh-CN" sz="2400" kern="100">
                <a:effectLst/>
                <a:latin typeface="Times New Roman"/>
                <a:ea typeface="宋体"/>
                <a:cs typeface="宋体"/>
              </a:endParaRPr>
            </a:p>
          </p:txBody>
        </p:sp>
        <p:sp>
          <p:nvSpPr>
            <p:cNvPr id="11" name="Rectangle 18"/>
            <p:cNvSpPr>
              <a:spLocks noChangeArrowheads="1"/>
            </p:cNvSpPr>
            <p:nvPr/>
          </p:nvSpPr>
          <p:spPr bwMode="auto">
            <a:xfrm>
              <a:off x="2520" y="12360"/>
              <a:ext cx="2340" cy="468"/>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ctr">
                <a:spcAft>
                  <a:spcPts val="0"/>
                </a:spcAft>
              </a:pPr>
              <a:r>
                <a:rPr lang="en-US" sz="2400" kern="100">
                  <a:effectLst/>
                  <a:latin typeface="Times New Roman"/>
                  <a:ea typeface="宋体"/>
                  <a:cs typeface="宋体"/>
                </a:rPr>
                <a:t>TCP/IP Layer</a:t>
              </a:r>
              <a:endParaRPr lang="zh-CN" sz="2400" kern="100">
                <a:effectLst/>
                <a:latin typeface="Times New Roman"/>
                <a:ea typeface="宋体"/>
                <a:cs typeface="宋体"/>
              </a:endParaRPr>
            </a:p>
          </p:txBody>
        </p:sp>
        <p:sp>
          <p:nvSpPr>
            <p:cNvPr id="12" name="Rectangle 19"/>
            <p:cNvSpPr>
              <a:spLocks noChangeArrowheads="1"/>
            </p:cNvSpPr>
            <p:nvPr/>
          </p:nvSpPr>
          <p:spPr bwMode="auto">
            <a:xfrm>
              <a:off x="5400" y="10953"/>
              <a:ext cx="1440" cy="468"/>
            </a:xfrm>
            <a:prstGeom prst="rect">
              <a:avLst/>
            </a:prstGeom>
            <a:solidFill>
              <a:srgbClr val="FFFFFF"/>
            </a:solidFill>
            <a:ln>
              <a:noFill/>
            </a:ln>
          </p:spPr>
          <p:txBody>
            <a:bodyPr rot="0" vert="horz" wrap="square" lIns="91440" tIns="45720" rIns="91440" bIns="45720" anchor="t" anchorCtr="0" upright="1">
              <a:noAutofit/>
            </a:bodyPr>
            <a:lstStyle/>
            <a:p>
              <a:pPr algn="just">
                <a:spcAft>
                  <a:spcPts val="0"/>
                </a:spcAft>
              </a:pPr>
              <a:r>
                <a:rPr lang="zh-CN" sz="2400" kern="2200">
                  <a:solidFill>
                    <a:srgbClr val="000000"/>
                  </a:solidFill>
                  <a:effectLst/>
                  <a:latin typeface="Times New Roman"/>
                  <a:ea typeface="宋体"/>
                  <a:cs typeface="宋体"/>
                </a:rPr>
                <a:t>...</a:t>
              </a:r>
              <a:r>
                <a:rPr lang="zh-CN" sz="2400" kern="100">
                  <a:effectLst/>
                  <a:latin typeface="Times New Roman"/>
                  <a:ea typeface="宋体"/>
                  <a:cs typeface="宋体"/>
                </a:rPr>
                <a:t>应用层</a:t>
              </a:r>
            </a:p>
          </p:txBody>
        </p:sp>
        <p:sp>
          <p:nvSpPr>
            <p:cNvPr id="13" name="Rectangle 20"/>
            <p:cNvSpPr>
              <a:spLocks noChangeArrowheads="1"/>
            </p:cNvSpPr>
            <p:nvPr/>
          </p:nvSpPr>
          <p:spPr bwMode="auto">
            <a:xfrm>
              <a:off x="5400" y="12048"/>
              <a:ext cx="1440" cy="468"/>
            </a:xfrm>
            <a:prstGeom prst="rect">
              <a:avLst/>
            </a:prstGeom>
            <a:solidFill>
              <a:srgbClr val="FFFFFF"/>
            </a:solidFill>
            <a:ln>
              <a:noFill/>
            </a:ln>
          </p:spPr>
          <p:txBody>
            <a:bodyPr rot="0" vert="horz" wrap="square" lIns="91440" tIns="45720" rIns="91440" bIns="45720" anchor="t" anchorCtr="0" upright="1">
              <a:noAutofit/>
            </a:bodyPr>
            <a:lstStyle/>
            <a:p>
              <a:pPr algn="just">
                <a:spcAft>
                  <a:spcPts val="0"/>
                </a:spcAft>
              </a:pPr>
              <a:r>
                <a:rPr lang="zh-CN" sz="2400" kern="100">
                  <a:effectLst/>
                  <a:latin typeface="Times New Roman"/>
                  <a:ea typeface="宋体"/>
                  <a:cs typeface="宋体"/>
                </a:rPr>
                <a:t>网络通信层</a:t>
              </a:r>
            </a:p>
          </p:txBody>
        </p:sp>
      </p:grpSp>
      <p:sp>
        <p:nvSpPr>
          <p:cNvPr id="3" name="矩形 2"/>
          <p:cNvSpPr/>
          <p:nvPr/>
        </p:nvSpPr>
        <p:spPr>
          <a:xfrm>
            <a:off x="3144832" y="6237312"/>
            <a:ext cx="2326278" cy="369332"/>
          </a:xfrm>
          <a:prstGeom prst="rect">
            <a:avLst/>
          </a:prstGeom>
        </p:spPr>
        <p:txBody>
          <a:bodyPr wrap="none">
            <a:spAutoFit/>
          </a:bodyPr>
          <a:lstStyle/>
          <a:p>
            <a:r>
              <a:rPr lang="zh-CN" altLang="zh-CN" dirty="0"/>
              <a:t>图</a:t>
            </a:r>
            <a:r>
              <a:rPr lang="en-US" altLang="zh-CN" dirty="0"/>
              <a:t>4.4SSL</a:t>
            </a:r>
            <a:r>
              <a:rPr lang="zh-CN" altLang="zh-CN" dirty="0"/>
              <a:t>协议的位置</a:t>
            </a:r>
          </a:p>
        </p:txBody>
      </p:sp>
    </p:spTree>
    <p:extLst>
      <p:ext uri="{BB962C8B-B14F-4D97-AF65-F5344CB8AC3E}">
        <p14:creationId xmlns:p14="http://schemas.microsoft.com/office/powerpoint/2010/main" val="31231392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1092534"/>
          </a:xfrm>
          <a:prstGeom prst="rect">
            <a:avLst/>
          </a:prstGeom>
          <a:noFill/>
          <a:ln w="9525">
            <a:noFill/>
          </a:ln>
        </p:spPr>
        <p:txBody>
          <a:bodyPr tIns="114264" bIns="114264" anchor="t">
            <a:spAutoFit/>
          </a:bodyPr>
          <a:lstStyle/>
          <a:p>
            <a:r>
              <a:rPr lang="en-US" altLang="zh-CN" sz="2800" b="1" dirty="0" smtClean="0"/>
              <a:t>4.8.5  </a:t>
            </a:r>
            <a:r>
              <a:rPr lang="en-US" altLang="zh-CN" sz="2800" b="1" dirty="0"/>
              <a:t>DDoS</a:t>
            </a:r>
            <a:r>
              <a:rPr lang="zh-CN" altLang="zh-CN" sz="2800" b="1" dirty="0"/>
              <a:t>技术</a:t>
            </a:r>
          </a:p>
          <a:p>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251681" y="1700808"/>
            <a:ext cx="8640638" cy="3785652"/>
          </a:xfrm>
          <a:prstGeom prst="rect">
            <a:avLst/>
          </a:prstGeom>
        </p:spPr>
        <p:txBody>
          <a:bodyPr wrap="square">
            <a:spAutoFit/>
          </a:bodyPr>
          <a:lstStyle/>
          <a:p>
            <a:r>
              <a:rPr lang="en-US" altLang="zh-CN" sz="2400" b="1" dirty="0" smtClean="0">
                <a:latin typeface="+mn-ea"/>
                <a:ea typeface="+mn-ea"/>
              </a:rPr>
              <a:t>DDoS</a:t>
            </a:r>
            <a:r>
              <a:rPr lang="zh-CN" altLang="zh-CN" sz="2400" b="1" dirty="0">
                <a:latin typeface="+mn-ea"/>
                <a:ea typeface="+mn-ea"/>
              </a:rPr>
              <a:t>（</a:t>
            </a:r>
            <a:r>
              <a:rPr lang="en-US" altLang="zh-CN" sz="2400" b="1" dirty="0">
                <a:latin typeface="+mn-ea"/>
                <a:ea typeface="+mn-ea"/>
              </a:rPr>
              <a:t>Distributed Denial of Service</a:t>
            </a:r>
            <a:r>
              <a:rPr lang="zh-CN" altLang="zh-CN" sz="2400" b="1" dirty="0">
                <a:latin typeface="+mn-ea"/>
                <a:ea typeface="+mn-ea"/>
              </a:rPr>
              <a:t>）源于</a:t>
            </a:r>
            <a:r>
              <a:rPr lang="en-US" altLang="zh-CN" sz="2400" b="1" dirty="0" err="1">
                <a:latin typeface="+mn-ea"/>
                <a:ea typeface="+mn-ea"/>
              </a:rPr>
              <a:t>DoS</a:t>
            </a:r>
            <a:r>
              <a:rPr lang="zh-CN" altLang="zh-CN" sz="2400" b="1" dirty="0">
                <a:latin typeface="+mn-ea"/>
                <a:ea typeface="+mn-ea"/>
              </a:rPr>
              <a:t>，即分布式拒绝服务攻击，是黑客利用多台机器同时攻击来达到妨碍正常使用者使用服务的目的。黑客预先入侵大量主机以后，在被害主机上安装</a:t>
            </a:r>
            <a:r>
              <a:rPr lang="en-US" altLang="zh-CN" sz="2400" b="1" dirty="0">
                <a:latin typeface="+mn-ea"/>
                <a:ea typeface="+mn-ea"/>
              </a:rPr>
              <a:t>DDoS</a:t>
            </a:r>
            <a:r>
              <a:rPr lang="zh-CN" altLang="zh-CN" sz="2400" b="1" dirty="0">
                <a:latin typeface="+mn-ea"/>
                <a:ea typeface="+mn-ea"/>
              </a:rPr>
              <a:t>攻击程序控制被害主机对攻击目标展开攻击；有些</a:t>
            </a:r>
            <a:r>
              <a:rPr lang="en-US" altLang="zh-CN" sz="2400" b="1" dirty="0">
                <a:latin typeface="+mn-ea"/>
                <a:ea typeface="+mn-ea"/>
              </a:rPr>
              <a:t>DDoS</a:t>
            </a:r>
            <a:r>
              <a:rPr lang="zh-CN" altLang="zh-CN" sz="2400" b="1" dirty="0">
                <a:latin typeface="+mn-ea"/>
                <a:ea typeface="+mn-ea"/>
              </a:rPr>
              <a:t>工具采用多层次的架构，甚至可以一次控制高达上千台计算机展开攻击，利用这样的方式可以有效产生极大的网络流量以瘫痪攻击目标。早在</a:t>
            </a:r>
            <a:r>
              <a:rPr lang="en-US" altLang="zh-CN" sz="2400" b="1" dirty="0">
                <a:latin typeface="+mn-ea"/>
                <a:ea typeface="+mn-ea"/>
              </a:rPr>
              <a:t>2000</a:t>
            </a:r>
            <a:r>
              <a:rPr lang="zh-CN" altLang="zh-CN" sz="2400" b="1" dirty="0">
                <a:latin typeface="+mn-ea"/>
                <a:ea typeface="+mn-ea"/>
              </a:rPr>
              <a:t>年就发生过针对</a:t>
            </a:r>
            <a:r>
              <a:rPr lang="en-US" altLang="zh-CN" sz="2400" b="1" dirty="0">
                <a:latin typeface="+mn-ea"/>
                <a:ea typeface="+mn-ea"/>
              </a:rPr>
              <a:t>Yahoo</a:t>
            </a:r>
            <a:r>
              <a:rPr lang="zh-CN" altLang="zh-CN" sz="2400" b="1" dirty="0">
                <a:latin typeface="+mn-ea"/>
                <a:ea typeface="+mn-ea"/>
              </a:rPr>
              <a:t>、</a:t>
            </a:r>
            <a:r>
              <a:rPr lang="en-US" altLang="zh-CN" sz="2400" b="1" dirty="0">
                <a:latin typeface="+mn-ea"/>
                <a:ea typeface="+mn-ea"/>
              </a:rPr>
              <a:t>eBay</a:t>
            </a:r>
            <a:r>
              <a:rPr lang="zh-CN" altLang="zh-CN" sz="2400" b="1" dirty="0">
                <a:latin typeface="+mn-ea"/>
                <a:ea typeface="+mn-ea"/>
              </a:rPr>
              <a:t>、</a:t>
            </a:r>
            <a:r>
              <a:rPr lang="en-US" altLang="zh-CN" sz="2400" b="1" dirty="0">
                <a:latin typeface="+mn-ea"/>
                <a:ea typeface="+mn-ea"/>
              </a:rPr>
              <a:t>Buy.com</a:t>
            </a:r>
            <a:r>
              <a:rPr lang="zh-CN" altLang="zh-CN" sz="2400" b="1" dirty="0">
                <a:latin typeface="+mn-ea"/>
                <a:ea typeface="+mn-ea"/>
              </a:rPr>
              <a:t>和</a:t>
            </a:r>
            <a:r>
              <a:rPr lang="en-US" altLang="zh-CN" sz="2400" b="1" dirty="0">
                <a:latin typeface="+mn-ea"/>
                <a:ea typeface="+mn-ea"/>
              </a:rPr>
              <a:t>CNN</a:t>
            </a:r>
            <a:r>
              <a:rPr lang="zh-CN" altLang="zh-CN" sz="2400" b="1" dirty="0">
                <a:latin typeface="+mn-ea"/>
                <a:ea typeface="+mn-ea"/>
              </a:rPr>
              <a:t>等知名网站的</a:t>
            </a:r>
            <a:r>
              <a:rPr lang="en-US" altLang="zh-CN" sz="2400" b="1" dirty="0">
                <a:latin typeface="+mn-ea"/>
                <a:ea typeface="+mn-ea"/>
              </a:rPr>
              <a:t>DDoS</a:t>
            </a:r>
            <a:r>
              <a:rPr lang="zh-CN" altLang="zh-CN" sz="2400" b="1" dirty="0">
                <a:latin typeface="+mn-ea"/>
                <a:ea typeface="+mn-ea"/>
              </a:rPr>
              <a:t>攻击，阻止了合法的网络流量长达数个小时。</a:t>
            </a:r>
            <a:r>
              <a:rPr lang="en-US" altLang="zh-CN" sz="2400" b="1" dirty="0">
                <a:latin typeface="+mn-ea"/>
                <a:ea typeface="+mn-ea"/>
              </a:rPr>
              <a:t>DDoS</a:t>
            </a:r>
            <a:r>
              <a:rPr lang="zh-CN" altLang="zh-CN" sz="2400" b="1" dirty="0">
                <a:latin typeface="+mn-ea"/>
                <a:ea typeface="+mn-ea"/>
              </a:rPr>
              <a:t>目前是电子商务网站受到的最主要威胁之一。</a:t>
            </a:r>
          </a:p>
        </p:txBody>
      </p:sp>
    </p:spTree>
    <p:extLst>
      <p:ext uri="{BB962C8B-B14F-4D97-AF65-F5344CB8AC3E}">
        <p14:creationId xmlns:p14="http://schemas.microsoft.com/office/powerpoint/2010/main" val="263961950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a:latin typeface="+mn-ea"/>
                <a:ea typeface="+mn-ea"/>
              </a:rPr>
              <a:t>1. DDoS</a:t>
            </a:r>
            <a:r>
              <a:rPr lang="zh-CN" altLang="zh-CN" sz="2800" b="1" dirty="0">
                <a:latin typeface="+mn-ea"/>
                <a:ea typeface="+mn-ea"/>
              </a:rPr>
              <a:t>的原理</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pic>
        <p:nvPicPr>
          <p:cNvPr id="5" name="图片 4" descr="0807"/>
          <p:cNvPicPr/>
          <p:nvPr/>
        </p:nvPicPr>
        <p:blipFill>
          <a:blip r:embed="rId2" cstate="print">
            <a:extLst>
              <a:ext uri="{28A0092B-C50C-407E-A947-70E740481C1C}">
                <a14:useLocalDpi xmlns:a14="http://schemas.microsoft.com/office/drawing/2010/main" val="0"/>
              </a:ext>
            </a:extLst>
          </a:blip>
          <a:srcRect/>
          <a:stretch>
            <a:fillRect/>
          </a:stretch>
        </p:blipFill>
        <p:spPr>
          <a:xfrm>
            <a:off x="1096203" y="1844824"/>
            <a:ext cx="5923161" cy="4097809"/>
          </a:xfrm>
          <a:prstGeom prst="rect">
            <a:avLst/>
          </a:prstGeom>
          <a:noFill/>
          <a:ln>
            <a:noFill/>
          </a:ln>
        </p:spPr>
      </p:pic>
      <p:sp>
        <p:nvSpPr>
          <p:cNvPr id="4" name="矩形 3"/>
          <p:cNvSpPr/>
          <p:nvPr/>
        </p:nvSpPr>
        <p:spPr>
          <a:xfrm>
            <a:off x="2987824" y="6237312"/>
            <a:ext cx="2762295" cy="369332"/>
          </a:xfrm>
          <a:prstGeom prst="rect">
            <a:avLst/>
          </a:prstGeom>
        </p:spPr>
        <p:txBody>
          <a:bodyPr wrap="none">
            <a:spAutoFit/>
          </a:bodyPr>
          <a:lstStyle/>
          <a:p>
            <a:r>
              <a:rPr lang="zh-CN" altLang="zh-CN" dirty="0"/>
              <a:t>图</a:t>
            </a:r>
            <a:r>
              <a:rPr lang="en-US" altLang="zh-CN" dirty="0"/>
              <a:t>4.33  DDoS</a:t>
            </a:r>
            <a:r>
              <a:rPr lang="zh-CN" altLang="zh-CN" dirty="0"/>
              <a:t>攻击示意图</a:t>
            </a:r>
          </a:p>
        </p:txBody>
      </p:sp>
    </p:spTree>
    <p:extLst>
      <p:ext uri="{BB962C8B-B14F-4D97-AF65-F5344CB8AC3E}">
        <p14:creationId xmlns:p14="http://schemas.microsoft.com/office/powerpoint/2010/main" val="40345054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2</a:t>
            </a:r>
            <a:r>
              <a:rPr lang="en-US" altLang="zh-CN" sz="2800" b="1" dirty="0"/>
              <a:t>. DDoS</a:t>
            </a:r>
            <a:r>
              <a:rPr lang="zh-CN" altLang="zh-CN" sz="2800" b="1" dirty="0"/>
              <a:t>的</a:t>
            </a:r>
            <a:r>
              <a:rPr lang="zh-CN" altLang="zh-CN" sz="2800" b="1" dirty="0" smtClean="0"/>
              <a:t>防范</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4.8</a:t>
            </a:r>
            <a:r>
              <a:rPr lang="zh-CN" altLang="zh-CN" sz="3600" b="1" dirty="0">
                <a:solidFill>
                  <a:schemeClr val="tx2"/>
                </a:solidFill>
                <a:effectLst>
                  <a:outerShdw blurRad="38100" dist="38100" dir="2700000" algn="tl">
                    <a:srgbClr val="C0C0C0"/>
                  </a:outerShdw>
                </a:effectLst>
                <a:latin typeface="+mj-lt"/>
                <a:ea typeface="+mj-ea"/>
                <a:cs typeface="+mj-cs"/>
              </a:rPr>
              <a:t>电子商务网站常见的</a:t>
            </a:r>
            <a:r>
              <a:rPr lang="zh-CN" altLang="zh-CN" sz="3600" b="1" dirty="0" smtClean="0">
                <a:solidFill>
                  <a:schemeClr val="tx2"/>
                </a:solidFill>
                <a:effectLst>
                  <a:outerShdw blurRad="38100" dist="38100" dir="2700000" algn="tl">
                    <a:srgbClr val="C0C0C0"/>
                  </a:outerShdw>
                </a:effectLst>
                <a:latin typeface="+mj-lt"/>
                <a:ea typeface="+mj-ea"/>
                <a:cs typeface="+mj-cs"/>
              </a:rPr>
              <a:t>攻击</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07504" y="1561078"/>
            <a:ext cx="9036496" cy="5262979"/>
          </a:xfrm>
          <a:prstGeom prst="rect">
            <a:avLst/>
          </a:prstGeom>
        </p:spPr>
        <p:txBody>
          <a:bodyPr wrap="square">
            <a:spAutoFit/>
          </a:bodyPr>
          <a:lstStyle/>
          <a:p>
            <a:r>
              <a:rPr lang="en-US" altLang="zh-CN" sz="2400" b="1" dirty="0" smtClean="0">
                <a:latin typeface="+mn-ea"/>
                <a:ea typeface="+mn-ea"/>
              </a:rPr>
              <a:t>DDoS</a:t>
            </a:r>
            <a:r>
              <a:rPr lang="zh-CN" altLang="zh-CN" sz="2400" b="1" dirty="0">
                <a:latin typeface="+mn-ea"/>
                <a:ea typeface="+mn-ea"/>
              </a:rPr>
              <a:t>必须通过网络上各个团体和使用者的共同合作，制定更严格的网络标准来解决。每台网络设备或主机都需要随时更新其系统漏洞、关闭不需要的服务、安装必要的防毒和防火墙软件、随时注意系统安全，避免被黑客和自动化的</a:t>
            </a:r>
            <a:r>
              <a:rPr lang="en-US" altLang="zh-CN" sz="2400" b="1" dirty="0">
                <a:latin typeface="+mn-ea"/>
                <a:ea typeface="+mn-ea"/>
              </a:rPr>
              <a:t>DDoS</a:t>
            </a:r>
            <a:r>
              <a:rPr lang="zh-CN" altLang="zh-CN" sz="2400" b="1" dirty="0">
                <a:latin typeface="+mn-ea"/>
                <a:ea typeface="+mn-ea"/>
              </a:rPr>
              <a:t>程序植入攻击程序，以免成为黑客攻击的帮凶。</a:t>
            </a:r>
          </a:p>
          <a:p>
            <a:r>
              <a:rPr lang="zh-CN" altLang="zh-CN" sz="2400" b="1" dirty="0">
                <a:latin typeface="+mn-ea"/>
                <a:ea typeface="+mn-ea"/>
              </a:rPr>
              <a:t>有些</a:t>
            </a:r>
            <a:r>
              <a:rPr lang="en-US" altLang="zh-CN" sz="2400" b="1" dirty="0">
                <a:latin typeface="+mn-ea"/>
                <a:ea typeface="+mn-ea"/>
              </a:rPr>
              <a:t>DDoS</a:t>
            </a:r>
            <a:r>
              <a:rPr lang="zh-CN" altLang="zh-CN" sz="2400" b="1" dirty="0">
                <a:latin typeface="+mn-ea"/>
                <a:ea typeface="+mn-ea"/>
              </a:rPr>
              <a:t>会伪装攻击来源，假造封包的来源</a:t>
            </a:r>
            <a:r>
              <a:rPr lang="en-US" altLang="zh-CN" sz="2400" b="1" dirty="0">
                <a:latin typeface="+mn-ea"/>
                <a:ea typeface="+mn-ea"/>
              </a:rPr>
              <a:t>IP</a:t>
            </a:r>
            <a:r>
              <a:rPr lang="zh-CN" altLang="zh-CN" sz="2400" b="1" dirty="0">
                <a:latin typeface="+mn-ea"/>
                <a:ea typeface="+mn-ea"/>
              </a:rPr>
              <a:t>，使人难以追查，这个部分可以通过设定路由器的过滤功能来防止，只要网域内的封包来源是其网域以外的</a:t>
            </a:r>
            <a:r>
              <a:rPr lang="en-US" altLang="zh-CN" sz="2400" b="1" dirty="0">
                <a:latin typeface="+mn-ea"/>
                <a:ea typeface="+mn-ea"/>
              </a:rPr>
              <a:t>IP</a:t>
            </a:r>
            <a:r>
              <a:rPr lang="zh-CN" altLang="zh-CN" sz="2400" b="1" dirty="0">
                <a:latin typeface="+mn-ea"/>
                <a:ea typeface="+mn-ea"/>
              </a:rPr>
              <a:t>，则应该直接丢弃此封包而不应该再送出去，如果网管设备都支持这项功能，网管人员都能够正确设定过滤掉假造的封包，也可以大量减少调查和追踪的时间。</a:t>
            </a:r>
          </a:p>
          <a:p>
            <a:r>
              <a:rPr lang="zh-CN" altLang="zh-CN" sz="2400" b="1" dirty="0">
                <a:latin typeface="+mn-ea"/>
                <a:ea typeface="+mn-ea"/>
              </a:rPr>
              <a:t>网域之间保持联络是很重要的，这样才能有效地早期预警和防治</a:t>
            </a:r>
            <a:r>
              <a:rPr lang="en-US" altLang="zh-CN" sz="2400" b="1" dirty="0">
                <a:latin typeface="+mn-ea"/>
                <a:ea typeface="+mn-ea"/>
              </a:rPr>
              <a:t>DDoS</a:t>
            </a:r>
            <a:r>
              <a:rPr lang="zh-CN" altLang="zh-CN" sz="2400" b="1" dirty="0">
                <a:latin typeface="+mn-ea"/>
                <a:ea typeface="+mn-ea"/>
              </a:rPr>
              <a:t>攻击，有些</a:t>
            </a:r>
            <a:r>
              <a:rPr lang="en-US" altLang="zh-CN" sz="2400" b="1" dirty="0">
                <a:latin typeface="+mn-ea"/>
                <a:ea typeface="+mn-ea"/>
              </a:rPr>
              <a:t> ISP</a:t>
            </a:r>
            <a:r>
              <a:rPr lang="zh-CN" altLang="zh-CN" sz="2400" b="1" dirty="0">
                <a:latin typeface="+mn-ea"/>
                <a:ea typeface="+mn-ea"/>
              </a:rPr>
              <a:t>会在一些网络节点上放置感应器侦测突然的巨大流量，以提早警告和隔绝</a:t>
            </a:r>
            <a:r>
              <a:rPr lang="en-US" altLang="zh-CN" sz="2400" b="1" dirty="0">
                <a:latin typeface="+mn-ea"/>
                <a:ea typeface="+mn-ea"/>
              </a:rPr>
              <a:t>DDoS</a:t>
            </a:r>
            <a:r>
              <a:rPr lang="zh-CN" altLang="zh-CN" sz="2400" b="1" dirty="0">
                <a:latin typeface="+mn-ea"/>
                <a:ea typeface="+mn-ea"/>
              </a:rPr>
              <a:t>的受害区域，降低顾客的受害程度。</a:t>
            </a:r>
          </a:p>
        </p:txBody>
      </p:sp>
    </p:spTree>
    <p:extLst>
      <p:ext uri="{BB962C8B-B14F-4D97-AF65-F5344CB8AC3E}">
        <p14:creationId xmlns:p14="http://schemas.microsoft.com/office/powerpoint/2010/main" val="20870155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a:t>4.9.1</a:t>
            </a:r>
            <a:r>
              <a:rPr lang="zh-CN" altLang="zh-CN" sz="2800" b="1" dirty="0"/>
              <a:t>现代恶意代码威胁 </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2060848"/>
            <a:ext cx="9036496" cy="2308324"/>
          </a:xfrm>
          <a:prstGeom prst="rect">
            <a:avLst/>
          </a:prstGeom>
        </p:spPr>
        <p:txBody>
          <a:bodyPr wrap="square">
            <a:spAutoFit/>
          </a:bodyPr>
          <a:lstStyle/>
          <a:p>
            <a:r>
              <a:rPr lang="zh-CN" altLang="zh-CN" sz="2400" b="1" dirty="0" smtClean="0">
                <a:latin typeface="+mn-ea"/>
                <a:ea typeface="+mn-ea"/>
              </a:rPr>
              <a:t>恶意</a:t>
            </a:r>
            <a:r>
              <a:rPr lang="zh-CN" altLang="zh-CN" sz="2400" b="1" dirty="0">
                <a:latin typeface="+mn-ea"/>
                <a:ea typeface="+mn-ea"/>
              </a:rPr>
              <a:t>代码是指具有攻击性的</a:t>
            </a:r>
            <a:r>
              <a:rPr lang="en-US" altLang="zh-CN" sz="2400" b="1" dirty="0">
                <a:latin typeface="+mn-ea"/>
                <a:ea typeface="+mn-ea"/>
              </a:rPr>
              <a:t>HTML</a:t>
            </a:r>
            <a:r>
              <a:rPr lang="zh-CN" altLang="zh-CN" sz="2400" b="1" dirty="0">
                <a:latin typeface="+mn-ea"/>
                <a:ea typeface="+mn-ea"/>
              </a:rPr>
              <a:t>语句。有些网页中常包含</a:t>
            </a:r>
            <a:r>
              <a:rPr lang="en-US" altLang="zh-CN" sz="2400" b="1" dirty="0">
                <a:latin typeface="+mn-ea"/>
                <a:ea typeface="+mn-ea"/>
              </a:rPr>
              <a:t>JavaScript</a:t>
            </a:r>
            <a:r>
              <a:rPr lang="zh-CN" altLang="zh-CN" sz="2400" b="1" dirty="0">
                <a:latin typeface="+mn-ea"/>
                <a:ea typeface="+mn-ea"/>
              </a:rPr>
              <a:t>或</a:t>
            </a:r>
            <a:r>
              <a:rPr lang="en-US" altLang="zh-CN" sz="2400" b="1" dirty="0">
                <a:latin typeface="+mn-ea"/>
                <a:ea typeface="+mn-ea"/>
              </a:rPr>
              <a:t>VBScript</a:t>
            </a:r>
            <a:r>
              <a:rPr lang="zh-CN" altLang="zh-CN" sz="2400" b="1" dirty="0">
                <a:latin typeface="+mn-ea"/>
                <a:ea typeface="+mn-ea"/>
              </a:rPr>
              <a:t>语句，当你打开这种网页的时候，这些语句能够执行。轻则是一个死循环，连续打开无数个广告窗口，最后导致系统资源不足，系统瘫痪；重则修改注册表和</a:t>
            </a:r>
            <a:r>
              <a:rPr lang="en-US" altLang="zh-CN" sz="2400" b="1" dirty="0">
                <a:latin typeface="+mn-ea"/>
                <a:ea typeface="+mn-ea"/>
              </a:rPr>
              <a:t>IE</a:t>
            </a:r>
            <a:r>
              <a:rPr lang="zh-CN" altLang="zh-CN" sz="2400" b="1" dirty="0">
                <a:latin typeface="+mn-ea"/>
                <a:ea typeface="+mn-ea"/>
              </a:rPr>
              <a:t>配置信息，给系统造成根本性的破坏；更甚的是高级黑客设计的木马程序或病毒，给系统入侵留下潜在的隐患。</a:t>
            </a:r>
          </a:p>
        </p:txBody>
      </p:sp>
    </p:spTree>
    <p:extLst>
      <p:ext uri="{BB962C8B-B14F-4D97-AF65-F5344CB8AC3E}">
        <p14:creationId xmlns:p14="http://schemas.microsoft.com/office/powerpoint/2010/main" val="4862079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latin typeface="+mn-ea"/>
                <a:ea typeface="+mn-ea"/>
              </a:rPr>
              <a:t>4.9.2 </a:t>
            </a:r>
            <a:r>
              <a:rPr lang="en-US" altLang="zh-CN" sz="2800" b="1" dirty="0">
                <a:latin typeface="+mn-ea"/>
                <a:ea typeface="+mn-ea"/>
              </a:rPr>
              <a:t>ActiveX</a:t>
            </a:r>
            <a:r>
              <a:rPr lang="zh-CN" altLang="zh-CN" sz="2800" b="1" dirty="0">
                <a:latin typeface="+mn-ea"/>
                <a:ea typeface="+mn-ea"/>
              </a:rPr>
              <a:t>的</a:t>
            </a:r>
            <a:r>
              <a:rPr lang="zh-CN" altLang="zh-CN" sz="2800" b="1" dirty="0" smtClean="0">
                <a:latin typeface="+mn-ea"/>
                <a:ea typeface="+mn-ea"/>
              </a:rPr>
              <a:t>安全性</a:t>
            </a:r>
            <a:endParaRPr lang="zh-CN" altLang="zh-CN" sz="28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67606" y="1595370"/>
            <a:ext cx="9036496" cy="4154984"/>
          </a:xfrm>
          <a:prstGeom prst="rect">
            <a:avLst/>
          </a:prstGeom>
        </p:spPr>
        <p:txBody>
          <a:bodyPr wrap="square">
            <a:spAutoFit/>
          </a:bodyPr>
          <a:lstStyle/>
          <a:p>
            <a:r>
              <a:rPr lang="en-US" altLang="zh-CN" sz="2400" b="1" dirty="0" smtClean="0">
                <a:latin typeface="+mn-ea"/>
                <a:ea typeface="+mn-ea"/>
              </a:rPr>
              <a:t>ActiveX</a:t>
            </a:r>
            <a:r>
              <a:rPr lang="zh-CN" altLang="zh-CN" sz="2400" b="1" dirty="0">
                <a:latin typeface="+mn-ea"/>
                <a:ea typeface="+mn-ea"/>
              </a:rPr>
              <a:t>是</a:t>
            </a:r>
            <a:r>
              <a:rPr lang="en-US" altLang="zh-CN" sz="2400" b="1" dirty="0">
                <a:latin typeface="+mn-ea"/>
                <a:ea typeface="+mn-ea"/>
              </a:rPr>
              <a:t>Microsoft</a:t>
            </a:r>
            <a:r>
              <a:rPr lang="zh-CN" altLang="zh-CN" sz="2400" b="1" dirty="0">
                <a:latin typeface="+mn-ea"/>
                <a:ea typeface="+mn-ea"/>
              </a:rPr>
              <a:t>公司开发的用来在</a:t>
            </a:r>
            <a:r>
              <a:rPr lang="en-US" altLang="zh-CN" sz="2400" b="1" dirty="0">
                <a:latin typeface="+mn-ea"/>
                <a:ea typeface="+mn-ea"/>
              </a:rPr>
              <a:t>Internet</a:t>
            </a:r>
            <a:r>
              <a:rPr lang="zh-CN" altLang="zh-CN" sz="2400" b="1" dirty="0">
                <a:latin typeface="+mn-ea"/>
                <a:ea typeface="+mn-ea"/>
              </a:rPr>
              <a:t>上分发软件的产品。</a:t>
            </a:r>
            <a:r>
              <a:rPr lang="en-US" altLang="zh-CN" sz="2400" b="1" dirty="0">
                <a:latin typeface="+mn-ea"/>
                <a:ea typeface="+mn-ea"/>
              </a:rPr>
              <a:t>ActiveX</a:t>
            </a:r>
            <a:r>
              <a:rPr lang="zh-CN" altLang="zh-CN" sz="2400" b="1" dirty="0">
                <a:latin typeface="+mn-ea"/>
                <a:ea typeface="+mn-ea"/>
              </a:rPr>
              <a:t>控件能直接嵌入到网页里面进行浏览，典型的表现是一个漂亮的可交互的图形。</a:t>
            </a:r>
            <a:r>
              <a:rPr lang="en-US" altLang="zh-CN" sz="2400" b="1" dirty="0">
                <a:latin typeface="+mn-ea"/>
                <a:ea typeface="+mn-ea"/>
              </a:rPr>
              <a:t>ActiveX</a:t>
            </a:r>
            <a:r>
              <a:rPr lang="zh-CN" altLang="zh-CN" sz="2400" b="1" dirty="0">
                <a:latin typeface="+mn-ea"/>
                <a:ea typeface="+mn-ea"/>
              </a:rPr>
              <a:t>控件是可执行的二进制代码，功能强到能够直接调用</a:t>
            </a:r>
            <a:r>
              <a:rPr lang="en-US" altLang="zh-CN" sz="2400" b="1" dirty="0">
                <a:latin typeface="+mn-ea"/>
                <a:ea typeface="+mn-ea"/>
              </a:rPr>
              <a:t>Windows</a:t>
            </a:r>
            <a:r>
              <a:rPr lang="zh-CN" altLang="zh-CN" sz="2400" b="1" dirty="0">
                <a:latin typeface="+mn-ea"/>
                <a:ea typeface="+mn-ea"/>
              </a:rPr>
              <a:t>系统的接口函数直接对系统进行修改，但只在</a:t>
            </a:r>
            <a:r>
              <a:rPr lang="en-US" altLang="zh-CN" sz="2400" b="1" dirty="0">
                <a:latin typeface="+mn-ea"/>
                <a:ea typeface="+mn-ea"/>
              </a:rPr>
              <a:t>IE</a:t>
            </a:r>
            <a:r>
              <a:rPr lang="zh-CN" altLang="zh-CN" sz="2400" b="1" dirty="0">
                <a:latin typeface="+mn-ea"/>
                <a:ea typeface="+mn-ea"/>
              </a:rPr>
              <a:t>浏览器中被支持。</a:t>
            </a:r>
          </a:p>
          <a:p>
            <a:r>
              <a:rPr lang="en-US" altLang="zh-CN" sz="2400" b="1" dirty="0">
                <a:latin typeface="+mn-ea"/>
                <a:ea typeface="+mn-ea"/>
              </a:rPr>
              <a:t>ActiveX</a:t>
            </a:r>
            <a:r>
              <a:rPr lang="zh-CN" altLang="zh-CN" sz="2400" b="1" dirty="0">
                <a:latin typeface="+mn-ea"/>
                <a:ea typeface="+mn-ea"/>
              </a:rPr>
              <a:t>对控件的功能不作任何限制，不管它具有的对系统的修改能力对系统安全的影响是多么的严重。唯一可以对</a:t>
            </a:r>
            <a:r>
              <a:rPr lang="en-US" altLang="zh-CN" sz="2400" b="1" dirty="0">
                <a:latin typeface="+mn-ea"/>
                <a:ea typeface="+mn-ea"/>
              </a:rPr>
              <a:t>ActiveX</a:t>
            </a:r>
            <a:r>
              <a:rPr lang="zh-CN" altLang="zh-CN" sz="2400" b="1" dirty="0">
                <a:latin typeface="+mn-ea"/>
                <a:ea typeface="+mn-ea"/>
              </a:rPr>
              <a:t>进行约束的是</a:t>
            </a:r>
            <a:r>
              <a:rPr lang="en-US" altLang="zh-CN" sz="2400" b="1" dirty="0">
                <a:latin typeface="+mn-ea"/>
                <a:ea typeface="+mn-ea"/>
              </a:rPr>
              <a:t>ActiveX</a:t>
            </a:r>
            <a:r>
              <a:rPr lang="zh-CN" altLang="zh-CN" sz="2400" b="1" dirty="0">
                <a:latin typeface="+mn-ea"/>
                <a:ea typeface="+mn-ea"/>
              </a:rPr>
              <a:t>控件的发布者的数字签名，这些数字签名在发布前必须得到可信任的检验机构的检验。同时，在用户下载时会弹出一个对话框征询用户的意见，是否愿意在自己的计算机上打开这个控件</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3472805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latin typeface="+mn-ea"/>
                <a:ea typeface="+mn-ea"/>
              </a:rPr>
              <a:t>4.9.2 </a:t>
            </a:r>
            <a:r>
              <a:rPr lang="en-US" altLang="zh-CN" sz="2800" b="1" dirty="0">
                <a:latin typeface="+mn-ea"/>
                <a:ea typeface="+mn-ea"/>
              </a:rPr>
              <a:t>ActiveX</a:t>
            </a:r>
            <a:r>
              <a:rPr lang="zh-CN" altLang="zh-CN" sz="2800" b="1" dirty="0">
                <a:latin typeface="+mn-ea"/>
                <a:ea typeface="+mn-ea"/>
              </a:rPr>
              <a:t>的</a:t>
            </a:r>
            <a:r>
              <a:rPr lang="zh-CN" altLang="zh-CN" sz="2800" b="1" dirty="0" smtClean="0">
                <a:latin typeface="+mn-ea"/>
                <a:ea typeface="+mn-ea"/>
              </a:rPr>
              <a:t>安全性</a:t>
            </a:r>
            <a:endParaRPr lang="zh-CN" altLang="zh-CN" sz="28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67606" y="1595370"/>
            <a:ext cx="9036496" cy="4524315"/>
          </a:xfrm>
          <a:prstGeom prst="rect">
            <a:avLst/>
          </a:prstGeom>
        </p:spPr>
        <p:txBody>
          <a:bodyPr wrap="square">
            <a:spAutoFit/>
          </a:bodyPr>
          <a:lstStyle/>
          <a:p>
            <a:r>
              <a:rPr lang="zh-CN" altLang="zh-CN" sz="2400" b="1" dirty="0" smtClean="0">
                <a:latin typeface="+mn-ea"/>
                <a:ea typeface="+mn-ea"/>
              </a:rPr>
              <a:t>尽管</a:t>
            </a:r>
            <a:r>
              <a:rPr lang="en-US" altLang="zh-CN" sz="2400" b="1" dirty="0">
                <a:latin typeface="+mn-ea"/>
                <a:ea typeface="+mn-ea"/>
              </a:rPr>
              <a:t>ActiveX</a:t>
            </a:r>
            <a:r>
              <a:rPr lang="zh-CN" altLang="zh-CN" sz="2400" b="1" dirty="0">
                <a:latin typeface="+mn-ea"/>
                <a:ea typeface="+mn-ea"/>
              </a:rPr>
              <a:t>需要发布者的数字签名，但实际上这个过程是不严格的，也就是说即使经过验证的</a:t>
            </a:r>
            <a:r>
              <a:rPr lang="en-US" altLang="zh-CN" sz="2400" b="1" dirty="0">
                <a:latin typeface="+mn-ea"/>
                <a:ea typeface="+mn-ea"/>
              </a:rPr>
              <a:t>ActiveX</a:t>
            </a:r>
            <a:r>
              <a:rPr lang="zh-CN" altLang="zh-CN" sz="2400" b="1" dirty="0">
                <a:latin typeface="+mn-ea"/>
                <a:ea typeface="+mn-ea"/>
              </a:rPr>
              <a:t>控件也不见得百分之百可靠，除非这个网站是一个名誉很好的大型网站。例如，曾经有人在经过完全签名和验证的</a:t>
            </a:r>
            <a:r>
              <a:rPr lang="en-US" altLang="zh-CN" sz="2400" b="1" dirty="0">
                <a:latin typeface="+mn-ea"/>
                <a:ea typeface="+mn-ea"/>
              </a:rPr>
              <a:t>ActiveX</a:t>
            </a:r>
            <a:r>
              <a:rPr lang="zh-CN" altLang="zh-CN" sz="2400" b="1" dirty="0">
                <a:latin typeface="+mn-ea"/>
                <a:ea typeface="+mn-ea"/>
              </a:rPr>
              <a:t>控件中发现它携带了病毒。还有一些这类控件专门对微软的系统进行内部破坏，导致系统不能正常地工作</a:t>
            </a:r>
            <a:r>
              <a:rPr lang="zh-CN" altLang="zh-CN" sz="2400" b="1" dirty="0" smtClean="0">
                <a:latin typeface="+mn-ea"/>
                <a:ea typeface="+mn-ea"/>
              </a:rPr>
              <a:t>。</a:t>
            </a:r>
            <a:endParaRPr lang="en-US" altLang="zh-CN" sz="2400" b="1" dirty="0" smtClean="0">
              <a:latin typeface="+mn-ea"/>
              <a:ea typeface="+mn-ea"/>
            </a:endParaRPr>
          </a:p>
          <a:p>
            <a:r>
              <a:rPr lang="zh-CN" altLang="zh-CN" sz="2400" b="1" dirty="0">
                <a:latin typeface="+mn-ea"/>
                <a:ea typeface="+mn-ea"/>
              </a:rPr>
              <a:t>在</a:t>
            </a:r>
            <a:r>
              <a:rPr lang="en-US" altLang="zh-CN" sz="2400" b="1" dirty="0">
                <a:latin typeface="+mn-ea"/>
                <a:ea typeface="+mn-ea"/>
              </a:rPr>
              <a:t>IE</a:t>
            </a:r>
            <a:r>
              <a:rPr lang="zh-CN" altLang="zh-CN" sz="2400" b="1" dirty="0">
                <a:latin typeface="+mn-ea"/>
                <a:ea typeface="+mn-ea"/>
              </a:rPr>
              <a:t>浏览器中可以对</a:t>
            </a:r>
            <a:r>
              <a:rPr lang="en-US" altLang="zh-CN" sz="2400" b="1" dirty="0">
                <a:latin typeface="+mn-ea"/>
                <a:ea typeface="+mn-ea"/>
              </a:rPr>
              <a:t>ActiveX</a:t>
            </a:r>
            <a:r>
              <a:rPr lang="zh-CN" altLang="zh-CN" sz="2400" b="1" dirty="0">
                <a:latin typeface="+mn-ea"/>
                <a:ea typeface="+mn-ea"/>
              </a:rPr>
              <a:t>控件和插件的下载进行禁用。选择“工具”→“</a:t>
            </a:r>
            <a:r>
              <a:rPr lang="en-US" altLang="zh-CN" sz="2400" b="1" dirty="0">
                <a:latin typeface="+mn-ea"/>
                <a:ea typeface="+mn-ea"/>
              </a:rPr>
              <a:t>Internet</a:t>
            </a:r>
            <a:r>
              <a:rPr lang="zh-CN" altLang="zh-CN" sz="2400" b="1" dirty="0">
                <a:latin typeface="+mn-ea"/>
                <a:ea typeface="+mn-ea"/>
              </a:rPr>
              <a:t>选项”命令，单击“安全”选项卡，单击“自定义级别”按钮，对“安全设置”对话框（如图</a:t>
            </a:r>
            <a:r>
              <a:rPr lang="en-US" altLang="zh-CN" sz="2400" b="1" dirty="0">
                <a:latin typeface="+mn-ea"/>
                <a:ea typeface="+mn-ea"/>
              </a:rPr>
              <a:t>4.34</a:t>
            </a:r>
            <a:r>
              <a:rPr lang="zh-CN" altLang="zh-CN" sz="2400" b="1" dirty="0">
                <a:latin typeface="+mn-ea"/>
                <a:ea typeface="+mn-ea"/>
              </a:rPr>
              <a:t>所示）中的“</a:t>
            </a:r>
            <a:r>
              <a:rPr lang="en-US" altLang="zh-CN" sz="2400" b="1" dirty="0">
                <a:latin typeface="+mn-ea"/>
                <a:ea typeface="+mn-ea"/>
              </a:rPr>
              <a:t>ActiveX</a:t>
            </a:r>
            <a:r>
              <a:rPr lang="zh-CN" altLang="zh-CN" sz="2400" b="1" dirty="0">
                <a:latin typeface="+mn-ea"/>
                <a:ea typeface="+mn-ea"/>
              </a:rPr>
              <a:t>控件和插件”下的所有选项都选择“禁用”，则可以完全杜绝</a:t>
            </a:r>
            <a:r>
              <a:rPr lang="en-US" altLang="zh-CN" sz="2400" b="1" dirty="0">
                <a:latin typeface="+mn-ea"/>
                <a:ea typeface="+mn-ea"/>
              </a:rPr>
              <a:t>ActiveX</a:t>
            </a:r>
            <a:r>
              <a:rPr lang="zh-CN" altLang="zh-CN" sz="2400" b="1" dirty="0">
                <a:latin typeface="+mn-ea"/>
                <a:ea typeface="+mn-ea"/>
              </a:rPr>
              <a:t>控件的危害。</a:t>
            </a:r>
          </a:p>
          <a:p>
            <a:endParaRPr lang="zh-CN" altLang="zh-CN" sz="2400" b="1" dirty="0">
              <a:latin typeface="+mn-ea"/>
              <a:ea typeface="+mn-ea"/>
            </a:endParaRPr>
          </a:p>
        </p:txBody>
      </p:sp>
    </p:spTree>
    <p:extLst>
      <p:ext uri="{BB962C8B-B14F-4D97-AF65-F5344CB8AC3E}">
        <p14:creationId xmlns:p14="http://schemas.microsoft.com/office/powerpoint/2010/main" val="72032246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latin typeface="+mn-ea"/>
                <a:ea typeface="+mn-ea"/>
              </a:rPr>
              <a:t>4.9.3 </a:t>
            </a:r>
            <a:r>
              <a:rPr lang="en-US" altLang="zh-CN" sz="2800" b="1" dirty="0">
                <a:latin typeface="+mn-ea"/>
                <a:ea typeface="+mn-ea"/>
              </a:rPr>
              <a:t>URL</a:t>
            </a:r>
            <a:r>
              <a:rPr lang="zh-CN" altLang="zh-CN" sz="2800" b="1" dirty="0" smtClean="0">
                <a:latin typeface="+mn-ea"/>
                <a:ea typeface="+mn-ea"/>
              </a:rPr>
              <a:t>破坏</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412776"/>
            <a:ext cx="9036496" cy="4893647"/>
          </a:xfrm>
          <a:prstGeom prst="rect">
            <a:avLst/>
          </a:prstGeom>
        </p:spPr>
        <p:txBody>
          <a:bodyPr wrap="square">
            <a:spAutoFit/>
          </a:bodyPr>
          <a:lstStyle/>
          <a:p>
            <a:r>
              <a:rPr lang="en-US" altLang="zh-CN" sz="2400" b="1" dirty="0" smtClean="0">
                <a:latin typeface="+mn-ea"/>
                <a:ea typeface="+mn-ea"/>
              </a:rPr>
              <a:t>URL</a:t>
            </a:r>
            <a:r>
              <a:rPr lang="zh-CN" altLang="zh-CN" sz="2400" b="1" dirty="0">
                <a:latin typeface="+mn-ea"/>
                <a:ea typeface="+mn-ea"/>
              </a:rPr>
              <a:t>也叫统一资源定位器，用于让访问者找到</a:t>
            </a:r>
            <a:r>
              <a:rPr lang="en-US" altLang="zh-CN" sz="2400" b="1" dirty="0">
                <a:latin typeface="+mn-ea"/>
                <a:ea typeface="+mn-ea"/>
              </a:rPr>
              <a:t>Web</a:t>
            </a:r>
            <a:r>
              <a:rPr lang="zh-CN" altLang="zh-CN" sz="2400" b="1" dirty="0">
                <a:latin typeface="+mn-ea"/>
                <a:ea typeface="+mn-ea"/>
              </a:rPr>
              <a:t>资源的位置。例如，要访问一个网站，对应的</a:t>
            </a:r>
            <a:r>
              <a:rPr lang="en-US" altLang="zh-CN" sz="2400" b="1" dirty="0">
                <a:latin typeface="+mn-ea"/>
                <a:ea typeface="+mn-ea"/>
              </a:rPr>
              <a:t>URL</a:t>
            </a:r>
            <a:r>
              <a:rPr lang="zh-CN" altLang="zh-CN" sz="2400" b="1" dirty="0">
                <a:latin typeface="+mn-ea"/>
                <a:ea typeface="+mn-ea"/>
              </a:rPr>
              <a:t>地址格式可能是：</a:t>
            </a:r>
          </a:p>
          <a:p>
            <a:r>
              <a:rPr lang="en-US" altLang="zh-CN" sz="2400" b="1" dirty="0">
                <a:latin typeface="+mn-ea"/>
                <a:ea typeface="+mn-ea"/>
              </a:rPr>
              <a:t>http://www.Web</a:t>
            </a:r>
            <a:r>
              <a:rPr lang="zh-CN" altLang="zh-CN" sz="2400" b="1" dirty="0">
                <a:latin typeface="+mn-ea"/>
                <a:ea typeface="+mn-ea"/>
              </a:rPr>
              <a:t>服务器域名</a:t>
            </a:r>
            <a:r>
              <a:rPr lang="en-US" altLang="zh-CN" sz="2400" b="1" dirty="0">
                <a:latin typeface="+mn-ea"/>
                <a:ea typeface="+mn-ea"/>
              </a:rPr>
              <a:t>: </a:t>
            </a:r>
            <a:r>
              <a:rPr lang="zh-CN" altLang="zh-CN" sz="2400" b="1" dirty="0">
                <a:latin typeface="+mn-ea"/>
                <a:ea typeface="+mn-ea"/>
              </a:rPr>
              <a:t>端口号</a:t>
            </a:r>
            <a:r>
              <a:rPr lang="en-US" altLang="zh-CN" sz="2400" b="1" dirty="0">
                <a:latin typeface="+mn-ea"/>
                <a:ea typeface="+mn-ea"/>
              </a:rPr>
              <a:t>\</a:t>
            </a:r>
            <a:r>
              <a:rPr lang="zh-CN" altLang="zh-CN" sz="2400" b="1" dirty="0">
                <a:latin typeface="+mn-ea"/>
                <a:ea typeface="+mn-ea"/>
              </a:rPr>
              <a:t>文件夹</a:t>
            </a:r>
            <a:r>
              <a:rPr lang="en-US" altLang="zh-CN" sz="2400" b="1" dirty="0">
                <a:latin typeface="+mn-ea"/>
                <a:ea typeface="+mn-ea"/>
              </a:rPr>
              <a:t>\</a:t>
            </a:r>
            <a:r>
              <a:rPr lang="zh-CN" altLang="zh-CN" sz="2400" b="1" dirty="0">
                <a:latin typeface="+mn-ea"/>
                <a:ea typeface="+mn-ea"/>
              </a:rPr>
              <a:t>文件名</a:t>
            </a:r>
          </a:p>
          <a:p>
            <a:r>
              <a:rPr lang="en-US" altLang="zh-CN" sz="2400" b="1" dirty="0" smtClean="0">
                <a:latin typeface="+mn-ea"/>
                <a:ea typeface="+mn-ea"/>
              </a:rPr>
              <a:t>URL</a:t>
            </a:r>
            <a:r>
              <a:rPr lang="zh-CN" altLang="zh-CN" sz="2400" b="1" dirty="0">
                <a:latin typeface="+mn-ea"/>
                <a:ea typeface="+mn-ea"/>
              </a:rPr>
              <a:t>破坏带来的后果是多方面的。对于网站来说，它的真正内容被替换，网站被黑，网站的声誉受到严重影响。有些鼎鼎有名的大网站被黑过之后，破坏者可能会给它换上一个包含黄色、暴力内容的网页。对于访问者而言除了无法正常浏览网站之外，最严重的可能就是受到欺骗，向黑客泄漏了自己的隐秘信息。一个欺骗性的网页内容不是发给网站所有者，而是发给隐藏在这个网站后面的破坏者。例如，在访问一个电子商务网站的时候，突然弹出一个窗口提示今天有打一折的商品，但是为了方便付账需要你提供信用卡账号，但实际上呢，这是一个不怀好意的破坏者精心制作的骗局。</a:t>
            </a:r>
          </a:p>
        </p:txBody>
      </p:sp>
    </p:spTree>
    <p:extLst>
      <p:ext uri="{BB962C8B-B14F-4D97-AF65-F5344CB8AC3E}">
        <p14:creationId xmlns:p14="http://schemas.microsoft.com/office/powerpoint/2010/main" val="10905267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4.9.4 Cookies</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2677656"/>
          </a:xfrm>
          <a:prstGeom prst="rect">
            <a:avLst/>
          </a:prstGeom>
        </p:spPr>
        <p:txBody>
          <a:bodyPr wrap="square">
            <a:spAutoFit/>
          </a:bodyPr>
          <a:lstStyle/>
          <a:p>
            <a:r>
              <a:rPr lang="en-US" altLang="zh-CN" sz="2400" b="1" dirty="0" smtClean="0">
                <a:latin typeface="+mn-ea"/>
                <a:ea typeface="+mn-ea"/>
              </a:rPr>
              <a:t>Cookies</a:t>
            </a:r>
            <a:r>
              <a:rPr lang="zh-CN" altLang="zh-CN" sz="2400" b="1" dirty="0">
                <a:latin typeface="+mn-ea"/>
                <a:ea typeface="+mn-ea"/>
              </a:rPr>
              <a:t>不能用来窃取用户或用户的计算机系统的信息。它们只能用在某种程度上存储用户提供的信息，电子商务网站通常利用这个特点为用户制定他喜好的进入界面。例如，用户经常在网站上购买一些与计算机网络开发有关的书籍，当这个信息反馈到网站后，下次当用户再次登录该网站购物时，呈现在他面前的将是本网站所有网络开发的书籍列表，当然还有精美的图片和热情的文字</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0004838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4.9.4 Cookies</a:t>
            </a:r>
            <a:r>
              <a:rPr lang="zh-CN" altLang="zh-CN" sz="2800" b="1" dirty="0" smtClean="0"/>
              <a:t>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sp>
        <p:nvSpPr>
          <p:cNvPr id="3" name="矩形 2"/>
          <p:cNvSpPr/>
          <p:nvPr/>
        </p:nvSpPr>
        <p:spPr>
          <a:xfrm>
            <a:off x="142404" y="1563347"/>
            <a:ext cx="9036496" cy="4524315"/>
          </a:xfrm>
          <a:prstGeom prst="rect">
            <a:avLst/>
          </a:prstGeom>
        </p:spPr>
        <p:txBody>
          <a:bodyPr wrap="square">
            <a:spAutoFit/>
          </a:bodyPr>
          <a:lstStyle/>
          <a:p>
            <a:r>
              <a:rPr lang="en-US" altLang="zh-CN" sz="2400" b="1" dirty="0" smtClean="0">
                <a:latin typeface="+mn-ea"/>
                <a:ea typeface="+mn-ea"/>
              </a:rPr>
              <a:t>Cookies</a:t>
            </a:r>
            <a:r>
              <a:rPr lang="zh-CN" altLang="zh-CN" sz="2400" b="1" dirty="0">
                <a:latin typeface="+mn-ea"/>
                <a:ea typeface="+mn-ea"/>
              </a:rPr>
              <a:t>存储在本地计算机上一个名为</a:t>
            </a:r>
            <a:r>
              <a:rPr lang="en-US" altLang="zh-CN" sz="2400" b="1" dirty="0">
                <a:latin typeface="+mn-ea"/>
                <a:ea typeface="+mn-ea"/>
              </a:rPr>
              <a:t>Cookies.txt</a:t>
            </a:r>
            <a:r>
              <a:rPr lang="zh-CN" altLang="zh-CN" sz="2400" b="1" dirty="0">
                <a:latin typeface="+mn-ea"/>
                <a:ea typeface="+mn-ea"/>
              </a:rPr>
              <a:t>的文件里面。如果是</a:t>
            </a:r>
            <a:r>
              <a:rPr lang="en-US" altLang="zh-CN" sz="2400" b="1" dirty="0">
                <a:latin typeface="+mn-ea"/>
                <a:ea typeface="+mn-ea"/>
              </a:rPr>
              <a:t>Microsoft Internet Explorer</a:t>
            </a:r>
            <a:r>
              <a:rPr lang="zh-CN" altLang="zh-CN" sz="2400" b="1" dirty="0">
                <a:latin typeface="+mn-ea"/>
                <a:ea typeface="+mn-ea"/>
              </a:rPr>
              <a:t>用户，该文件在</a:t>
            </a:r>
            <a:r>
              <a:rPr lang="en-US" altLang="zh-CN" sz="2400" b="1" dirty="0">
                <a:latin typeface="+mn-ea"/>
                <a:ea typeface="+mn-ea"/>
              </a:rPr>
              <a:t>C:\Windows\Cookies</a:t>
            </a:r>
            <a:r>
              <a:rPr lang="zh-CN" altLang="zh-CN" sz="2400" b="1" dirty="0">
                <a:latin typeface="+mn-ea"/>
                <a:ea typeface="+mn-ea"/>
              </a:rPr>
              <a:t>目录下。如果是</a:t>
            </a:r>
            <a:r>
              <a:rPr lang="en-US" altLang="zh-CN" sz="2400" b="1" dirty="0">
                <a:latin typeface="+mn-ea"/>
                <a:ea typeface="+mn-ea"/>
              </a:rPr>
              <a:t>Netscape</a:t>
            </a:r>
            <a:r>
              <a:rPr lang="zh-CN" altLang="zh-CN" sz="2400" b="1" dirty="0">
                <a:latin typeface="+mn-ea"/>
                <a:ea typeface="+mn-ea"/>
              </a:rPr>
              <a:t>用户，该文件应该在</a:t>
            </a:r>
            <a:r>
              <a:rPr lang="en-US" altLang="zh-CN" sz="2400" b="1" dirty="0">
                <a:latin typeface="+mn-ea"/>
                <a:ea typeface="+mn-ea"/>
              </a:rPr>
              <a:t>C: \</a:t>
            </a:r>
            <a:r>
              <a:rPr lang="en-US" altLang="zh-CN" sz="2400" b="1" dirty="0" err="1">
                <a:latin typeface="+mn-ea"/>
                <a:ea typeface="+mn-ea"/>
              </a:rPr>
              <a:t>ProgramFiles</a:t>
            </a:r>
            <a:r>
              <a:rPr lang="en-US" altLang="zh-CN" sz="2400" b="1" dirty="0">
                <a:latin typeface="+mn-ea"/>
                <a:ea typeface="+mn-ea"/>
              </a:rPr>
              <a:t>\Netscape\Navigator</a:t>
            </a:r>
            <a:r>
              <a:rPr lang="zh-CN" altLang="zh-CN" sz="2400" b="1" dirty="0">
                <a:latin typeface="+mn-ea"/>
                <a:ea typeface="+mn-ea"/>
              </a:rPr>
              <a:t>目录下。虽然</a:t>
            </a:r>
            <a:r>
              <a:rPr lang="en-US" altLang="zh-CN" sz="2400" b="1" dirty="0">
                <a:latin typeface="+mn-ea"/>
                <a:ea typeface="+mn-ea"/>
              </a:rPr>
              <a:t>Cookies</a:t>
            </a:r>
            <a:r>
              <a:rPr lang="zh-CN" altLang="zh-CN" sz="2400" b="1" dirty="0">
                <a:latin typeface="+mn-ea"/>
                <a:ea typeface="+mn-ea"/>
              </a:rPr>
              <a:t>只是被动地存储信息，但它存储的信息所有人都能够访问，有些人干脆用它来存储通过木马程序收集到的信息，等到需要的时候再去取。</a:t>
            </a:r>
          </a:p>
          <a:p>
            <a:r>
              <a:rPr lang="zh-CN" altLang="zh-CN" sz="2400" b="1" dirty="0">
                <a:latin typeface="+mn-ea"/>
                <a:ea typeface="+mn-ea"/>
              </a:rPr>
              <a:t>如果仅仅只是用记事本打开</a:t>
            </a:r>
            <a:r>
              <a:rPr lang="en-US" altLang="zh-CN" sz="2400" b="1" dirty="0">
                <a:latin typeface="+mn-ea"/>
                <a:ea typeface="+mn-ea"/>
              </a:rPr>
              <a:t>Cookies</a:t>
            </a:r>
            <a:r>
              <a:rPr lang="zh-CN" altLang="zh-CN" sz="2400" b="1" dirty="0">
                <a:latin typeface="+mn-ea"/>
                <a:ea typeface="+mn-ea"/>
              </a:rPr>
              <a:t>，则可能没有几个人能看懂里面的内容是什么意思。但里面经常会包含一些宝贵的信息，如当我们登录一个</a:t>
            </a:r>
            <a:r>
              <a:rPr lang="en-US" altLang="zh-CN" sz="2400" b="1" dirty="0">
                <a:latin typeface="+mn-ea"/>
                <a:ea typeface="+mn-ea"/>
              </a:rPr>
              <a:t>BBS</a:t>
            </a:r>
            <a:r>
              <a:rPr lang="zh-CN" altLang="zh-CN" sz="2400" b="1" dirty="0">
                <a:latin typeface="+mn-ea"/>
                <a:ea typeface="+mn-ea"/>
              </a:rPr>
              <a:t>站点时，我们输入的口令和密码会被</a:t>
            </a:r>
            <a:r>
              <a:rPr lang="en-US" altLang="zh-CN" sz="2400" b="1" dirty="0">
                <a:latin typeface="+mn-ea"/>
                <a:ea typeface="+mn-ea"/>
              </a:rPr>
              <a:t>Cookies</a:t>
            </a:r>
            <a:r>
              <a:rPr lang="zh-CN" altLang="zh-CN" sz="2400" b="1" dirty="0">
                <a:latin typeface="+mn-ea"/>
                <a:ea typeface="+mn-ea"/>
              </a:rPr>
              <a:t>记录下来，这个密码如果一不小心和系统用户密码相同，就好比我们自己把系统管理员的密码告诉了别人。</a:t>
            </a:r>
          </a:p>
        </p:txBody>
      </p:sp>
    </p:spTree>
    <p:extLst>
      <p:ext uri="{BB962C8B-B14F-4D97-AF65-F5344CB8AC3E}">
        <p14:creationId xmlns:p14="http://schemas.microsoft.com/office/powerpoint/2010/main" val="35679201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smtClean="0"/>
              <a:t>DNS</a:t>
            </a:r>
            <a:r>
              <a:rPr lang="zh-CN" altLang="zh-CN" sz="2800" b="1" dirty="0" smtClean="0"/>
              <a:t>安全 </a:t>
            </a:r>
            <a:endParaRPr lang="zh-CN" altLang="zh-CN" sz="2800" b="1" dirty="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4.9  </a:t>
            </a:r>
            <a:r>
              <a:rPr lang="en-US" altLang="zh-CN" sz="3600" b="1" dirty="0">
                <a:solidFill>
                  <a:schemeClr val="tx2"/>
                </a:solidFill>
                <a:effectLst>
                  <a:outerShdw blurRad="38100" dist="38100" dir="2700000" algn="tl">
                    <a:srgbClr val="C0C0C0"/>
                  </a:outerShdw>
                </a:effectLst>
                <a:latin typeface="+mj-lt"/>
                <a:ea typeface="+mj-ea"/>
                <a:cs typeface="+mj-cs"/>
              </a:rPr>
              <a:t>WWW</a:t>
            </a:r>
            <a:r>
              <a:rPr lang="zh-CN" altLang="zh-CN" sz="3600" b="1" dirty="0">
                <a:solidFill>
                  <a:schemeClr val="tx2"/>
                </a:solidFill>
                <a:effectLst>
                  <a:outerShdw blurRad="38100" dist="38100" dir="2700000" algn="tl">
                    <a:srgbClr val="C0C0C0"/>
                  </a:outerShdw>
                </a:effectLst>
                <a:latin typeface="+mj-lt"/>
                <a:ea typeface="+mj-ea"/>
                <a:cs typeface="+mj-cs"/>
              </a:rPr>
              <a:t>中的安全</a:t>
            </a:r>
            <a:r>
              <a:rPr lang="zh-CN" altLang="zh-CN" sz="3600" b="1" dirty="0" smtClean="0">
                <a:solidFill>
                  <a:schemeClr val="tx2"/>
                </a:solidFill>
                <a:effectLst>
                  <a:outerShdw blurRad="38100" dist="38100" dir="2700000" algn="tl">
                    <a:srgbClr val="C0C0C0"/>
                  </a:outerShdw>
                </a:effectLst>
                <a:latin typeface="+mj-lt"/>
                <a:ea typeface="+mj-ea"/>
                <a:cs typeface="+mj-cs"/>
              </a:rPr>
              <a:t>问题</a:t>
            </a:r>
            <a:endParaRPr lang="zh-CN" altLang="zh-CN" sz="3600" b="1" dirty="0">
              <a:solidFill>
                <a:schemeClr val="tx2"/>
              </a:solidFill>
              <a:effectLst>
                <a:outerShdw blurRad="38100" dist="38100" dir="2700000" algn="tl">
                  <a:srgbClr val="C0C0C0"/>
                </a:outerShdw>
              </a:effectLst>
              <a:latin typeface="+mj-lt"/>
              <a:ea typeface="+mj-ea"/>
              <a:cs typeface="+mj-cs"/>
            </a:endParaRPr>
          </a:p>
        </p:txBody>
      </p:sp>
      <p:pic>
        <p:nvPicPr>
          <p:cNvPr id="5" name="图片 4" descr="0809"/>
          <p:cNvPicPr/>
          <p:nvPr/>
        </p:nvPicPr>
        <p:blipFill>
          <a:blip r:embed="rId2" cstate="print">
            <a:extLst>
              <a:ext uri="{28A0092B-C50C-407E-A947-70E740481C1C}">
                <a14:useLocalDpi xmlns:a14="http://schemas.microsoft.com/office/drawing/2010/main" val="0"/>
              </a:ext>
            </a:extLst>
          </a:blip>
          <a:srcRect b="2853"/>
          <a:stretch>
            <a:fillRect/>
          </a:stretch>
        </p:blipFill>
        <p:spPr>
          <a:xfrm>
            <a:off x="1096203" y="1232523"/>
            <a:ext cx="6356117" cy="4817981"/>
          </a:xfrm>
          <a:prstGeom prst="rect">
            <a:avLst/>
          </a:prstGeom>
          <a:noFill/>
          <a:ln>
            <a:noFill/>
          </a:ln>
        </p:spPr>
      </p:pic>
      <p:sp>
        <p:nvSpPr>
          <p:cNvPr id="4" name="矩形 3"/>
          <p:cNvSpPr/>
          <p:nvPr/>
        </p:nvSpPr>
        <p:spPr>
          <a:xfrm>
            <a:off x="3072650" y="6237312"/>
            <a:ext cx="2403222" cy="369332"/>
          </a:xfrm>
          <a:prstGeom prst="rect">
            <a:avLst/>
          </a:prstGeom>
        </p:spPr>
        <p:txBody>
          <a:bodyPr wrap="none">
            <a:spAutoFit/>
          </a:bodyPr>
          <a:lstStyle/>
          <a:p>
            <a:r>
              <a:rPr lang="zh-CN" altLang="zh-CN" dirty="0"/>
              <a:t>图</a:t>
            </a:r>
            <a:r>
              <a:rPr lang="en-US" altLang="zh-CN" dirty="0"/>
              <a:t>4.35  DNS</a:t>
            </a:r>
            <a:r>
              <a:rPr lang="zh-CN" altLang="zh-CN" dirty="0"/>
              <a:t>欺骗原理</a:t>
            </a:r>
          </a:p>
        </p:txBody>
      </p:sp>
    </p:spTree>
    <p:extLst>
      <p:ext uri="{BB962C8B-B14F-4D97-AF65-F5344CB8AC3E}">
        <p14:creationId xmlns:p14="http://schemas.microsoft.com/office/powerpoint/2010/main" val="1868348108"/>
      </p:ext>
    </p:extLst>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610</TotalTime>
  <Words>12402</Words>
  <Application>Microsoft Office PowerPoint</Application>
  <PresentationFormat>全屏显示(4:3)</PresentationFormat>
  <Paragraphs>819</Paragraphs>
  <Slides>113</Slides>
  <Notes>1</Notes>
  <HiddenSlides>0</HiddenSlides>
  <MMClips>0</MMClips>
  <ScaleCrop>false</ScaleCrop>
  <HeadingPairs>
    <vt:vector size="4" baseType="variant">
      <vt:variant>
        <vt:lpstr>主题</vt:lpstr>
      </vt:variant>
      <vt:variant>
        <vt:i4>6</vt:i4>
      </vt:variant>
      <vt:variant>
        <vt:lpstr>幻灯片标题</vt:lpstr>
      </vt:variant>
      <vt:variant>
        <vt:i4>113</vt:i4>
      </vt:variant>
    </vt:vector>
  </HeadingPairs>
  <TitlesOfParts>
    <vt:vector size="119" baseType="lpstr">
      <vt:lpstr>第1章</vt:lpstr>
      <vt:lpstr>自定义设计方案</vt:lpstr>
      <vt:lpstr>演示文稿电子商务案例分析2</vt:lpstr>
      <vt:lpstr>1_第1章</vt:lpstr>
      <vt:lpstr>Blends</vt:lpstr>
      <vt:lpstr>1_自定义设计方案</vt:lpstr>
      <vt:lpstr>第4章 网络安全</vt:lpstr>
      <vt:lpstr>本章目录</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lenovo</cp:lastModifiedBy>
  <cp:revision>150</cp:revision>
  <dcterms:created xsi:type="dcterms:W3CDTF">2006-09-08T01:11:00Z</dcterms:created>
  <dcterms:modified xsi:type="dcterms:W3CDTF">2016-10-06T12:19:36Z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