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8" r:id="rId3"/>
    <p:sldMasterId id="2147483720" r:id="rId4"/>
  </p:sldMasterIdLst>
  <p:notesMasterIdLst>
    <p:notesMasterId r:id="rId35"/>
  </p:notesMasterIdLst>
  <p:sldIdLst>
    <p:sldId id="275" r:id="rId5"/>
    <p:sldId id="276" r:id="rId6"/>
    <p:sldId id="277" r:id="rId7"/>
    <p:sldId id="278" r:id="rId8"/>
    <p:sldId id="317" r:id="rId9"/>
    <p:sldId id="318" r:id="rId10"/>
    <p:sldId id="31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9" r:id="rId26"/>
    <p:sldId id="300" r:id="rId27"/>
    <p:sldId id="301" r:id="rId28"/>
    <p:sldId id="302" r:id="rId29"/>
    <p:sldId id="303" r:id="rId30"/>
    <p:sldId id="320" r:id="rId31"/>
    <p:sldId id="304" r:id="rId32"/>
    <p:sldId id="321" r:id="rId33"/>
    <p:sldId id="305" r:id="rId3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6331" autoAdjust="0"/>
  </p:normalViewPr>
  <p:slideViewPr>
    <p:cSldViewPr>
      <p:cViewPr varScale="1">
        <p:scale>
          <a:sx n="80" d="100"/>
          <a:sy n="80" d="100"/>
        </p:scale>
        <p:origin x="1056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488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12.xml"/><Relationship Id="rId2" Type="http://schemas.openxmlformats.org/officeDocument/2006/relationships/slide" Target="slides/slide9.xml"/><Relationship Id="rId1" Type="http://schemas.openxmlformats.org/officeDocument/2006/relationships/slide" Target="slides/slide8.xml"/><Relationship Id="rId6" Type="http://schemas.openxmlformats.org/officeDocument/2006/relationships/slide" Target="slides/slide18.xml"/><Relationship Id="rId5" Type="http://schemas.openxmlformats.org/officeDocument/2006/relationships/slide" Target="slides/slide17.xml"/><Relationship Id="rId4" Type="http://schemas.openxmlformats.org/officeDocument/2006/relationships/slide" Target="slides/slide1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3E6226-BC7B-430E-A6CB-AE693478AEC9}" type="doc">
      <dgm:prSet loTypeId="urn:microsoft.com/office/officeart/2005/8/layout/vList2" loCatId="list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CDABAAA1-CFE2-439B-BA9E-294889566E05}">
      <dgm:prSet/>
      <dgm:spPr/>
      <dgm:t>
        <a:bodyPr/>
        <a:lstStyle/>
        <a:p>
          <a:pPr algn="ctr" rtl="0"/>
          <a:r>
            <a:rPr lang="zh-CN" altLang="en-US" b="1" dirty="0" smtClean="0"/>
            <a:t>任务一    汽车</a:t>
          </a:r>
          <a:r>
            <a:rPr lang="zh-CN" b="1" dirty="0" smtClean="0"/>
            <a:t>燃料</a:t>
          </a:r>
          <a:r>
            <a:rPr lang="zh-CN" altLang="en-US" b="1" dirty="0" smtClean="0"/>
            <a:t>与其</a:t>
          </a:r>
          <a:r>
            <a:rPr lang="zh-CN" altLang="en-US" b="1" dirty="0" smtClean="0"/>
            <a:t>使用</a:t>
          </a:r>
          <a:endParaRPr lang="zh-CN" dirty="0"/>
        </a:p>
      </dgm:t>
    </dgm:pt>
    <dgm:pt modelId="{CFD18004-8DAC-4572-8B62-17771EB0F339}" type="parTrans" cxnId="{3694CC30-8E67-4709-9D56-EB7FEB86BC36}">
      <dgm:prSet/>
      <dgm:spPr/>
      <dgm:t>
        <a:bodyPr/>
        <a:lstStyle/>
        <a:p>
          <a:endParaRPr lang="zh-CN" altLang="en-US"/>
        </a:p>
      </dgm:t>
    </dgm:pt>
    <dgm:pt modelId="{F104920E-65B5-4237-88B5-4FA1CFAB0207}" type="sibTrans" cxnId="{3694CC30-8E67-4709-9D56-EB7FEB86BC36}">
      <dgm:prSet/>
      <dgm:spPr/>
      <dgm:t>
        <a:bodyPr/>
        <a:lstStyle/>
        <a:p>
          <a:endParaRPr lang="zh-CN" altLang="en-US"/>
        </a:p>
      </dgm:t>
    </dgm:pt>
    <dgm:pt modelId="{37FEA3C2-EAE4-4800-B50F-F572627CDF70}" type="pres">
      <dgm:prSet presAssocID="{D93E6226-BC7B-430E-A6CB-AE693478AEC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FA4B30E-00A4-49AE-B4ED-DF4486C685BF}" type="pres">
      <dgm:prSet presAssocID="{CDABAAA1-CFE2-439B-BA9E-294889566E05}" presName="parentText" presStyleLbl="node1" presStyleIdx="0" presStyleCnt="1" custLinFactNeighborX="7041" custLinFactNeighborY="1141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B9A28F6-8957-4564-9C81-3512252B0C34}" type="presOf" srcId="{D93E6226-BC7B-430E-A6CB-AE693478AEC9}" destId="{37FEA3C2-EAE4-4800-B50F-F572627CDF70}" srcOrd="0" destOrd="0" presId="urn:microsoft.com/office/officeart/2005/8/layout/vList2"/>
    <dgm:cxn modelId="{34DB5AEC-F717-4371-A078-36E7D017DC12}" type="presOf" srcId="{CDABAAA1-CFE2-439B-BA9E-294889566E05}" destId="{3FA4B30E-00A4-49AE-B4ED-DF4486C685BF}" srcOrd="0" destOrd="0" presId="urn:microsoft.com/office/officeart/2005/8/layout/vList2"/>
    <dgm:cxn modelId="{3694CC30-8E67-4709-9D56-EB7FEB86BC36}" srcId="{D93E6226-BC7B-430E-A6CB-AE693478AEC9}" destId="{CDABAAA1-CFE2-439B-BA9E-294889566E05}" srcOrd="0" destOrd="0" parTransId="{CFD18004-8DAC-4572-8B62-17771EB0F339}" sibTransId="{F104920E-65B5-4237-88B5-4FA1CFAB0207}"/>
    <dgm:cxn modelId="{38920C0B-90B6-490A-8C09-3BBC91BE6308}" type="presParOf" srcId="{37FEA3C2-EAE4-4800-B50F-F572627CDF70}" destId="{3FA4B30E-00A4-49AE-B4ED-DF4486C685B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5A1E4B-E536-49DE-9D72-69E10E874EDE}" type="doc">
      <dgm:prSet loTypeId="urn:microsoft.com/office/officeart/2005/8/layout/vList2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A981860B-EAF3-4F92-9486-37310ED8E3F5}">
      <dgm:prSet/>
      <dgm:spPr/>
      <dgm:t>
        <a:bodyPr/>
        <a:lstStyle/>
        <a:p>
          <a:pPr algn="ctr" rtl="0"/>
          <a:r>
            <a:rPr lang="en-US" altLang="zh-CN" b="1" dirty="0" smtClean="0"/>
            <a:t>2.1.1</a:t>
          </a:r>
          <a:r>
            <a:rPr lang="zh-CN" b="1" dirty="0" smtClean="0"/>
            <a:t>车用汽油</a:t>
          </a:r>
          <a:r>
            <a:rPr lang="zh-CN" altLang="en-US" b="1" dirty="0" smtClean="0"/>
            <a:t>及其使用</a:t>
          </a:r>
          <a:endParaRPr lang="zh-CN" dirty="0"/>
        </a:p>
      </dgm:t>
    </dgm:pt>
    <dgm:pt modelId="{A11BE45F-16B4-4076-A265-9CDB6F020260}" type="parTrans" cxnId="{934B4AE5-D0FB-4587-B1A4-8E40642698A0}">
      <dgm:prSet/>
      <dgm:spPr/>
      <dgm:t>
        <a:bodyPr/>
        <a:lstStyle/>
        <a:p>
          <a:endParaRPr lang="zh-CN" altLang="en-US"/>
        </a:p>
      </dgm:t>
    </dgm:pt>
    <dgm:pt modelId="{FA1B78A9-D578-41D7-A445-643EF80569E7}" type="sibTrans" cxnId="{934B4AE5-D0FB-4587-B1A4-8E40642698A0}">
      <dgm:prSet/>
      <dgm:spPr/>
      <dgm:t>
        <a:bodyPr/>
        <a:lstStyle/>
        <a:p>
          <a:endParaRPr lang="zh-CN" altLang="en-US"/>
        </a:p>
      </dgm:t>
    </dgm:pt>
    <dgm:pt modelId="{543C25C2-0CE1-4C1C-8FBB-EA69C65F5569}" type="pres">
      <dgm:prSet presAssocID="{1A5A1E4B-E536-49DE-9D72-69E10E874ED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E602F6C-C830-4AE8-B7A3-D748AA055CD8}" type="pres">
      <dgm:prSet presAssocID="{A981860B-EAF3-4F92-9486-37310ED8E3F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34B4AE5-D0FB-4587-B1A4-8E40642698A0}" srcId="{1A5A1E4B-E536-49DE-9D72-69E10E874EDE}" destId="{A981860B-EAF3-4F92-9486-37310ED8E3F5}" srcOrd="0" destOrd="0" parTransId="{A11BE45F-16B4-4076-A265-9CDB6F020260}" sibTransId="{FA1B78A9-D578-41D7-A445-643EF80569E7}"/>
    <dgm:cxn modelId="{6513C85E-7D1B-41DA-AD5F-51F2FC1ED6BE}" type="presOf" srcId="{A981860B-EAF3-4F92-9486-37310ED8E3F5}" destId="{6E602F6C-C830-4AE8-B7A3-D748AA055CD8}" srcOrd="0" destOrd="0" presId="urn:microsoft.com/office/officeart/2005/8/layout/vList2"/>
    <dgm:cxn modelId="{5CA33981-B759-437D-B1A4-80118CE187CA}" type="presOf" srcId="{1A5A1E4B-E536-49DE-9D72-69E10E874EDE}" destId="{543C25C2-0CE1-4C1C-8FBB-EA69C65F5569}" srcOrd="0" destOrd="0" presId="urn:microsoft.com/office/officeart/2005/8/layout/vList2"/>
    <dgm:cxn modelId="{70671BE0-B474-46A1-AA4B-BA6FD892F9C2}" type="presParOf" srcId="{543C25C2-0CE1-4C1C-8FBB-EA69C65F5569}" destId="{6E602F6C-C830-4AE8-B7A3-D748AA055CD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7019B04-B57A-4367-AC65-23F77C106CEC}" type="doc">
      <dgm:prSet loTypeId="urn:microsoft.com/office/officeart/2005/8/layout/vList5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353CDD0F-8E99-4832-80A2-0881A1363306}">
      <dgm:prSet/>
      <dgm:spPr/>
      <dgm:t>
        <a:bodyPr/>
        <a:lstStyle/>
        <a:p>
          <a:pPr rtl="0"/>
          <a:r>
            <a:rPr lang="zh-CN" b="1" i="0" baseline="0" dirty="0" smtClean="0"/>
            <a:t>硫含量</a:t>
          </a:r>
          <a:endParaRPr lang="zh-CN" dirty="0"/>
        </a:p>
      </dgm:t>
    </dgm:pt>
    <dgm:pt modelId="{DDDDC2DB-1B4B-4895-BFD0-B0020C961469}" type="parTrans" cxnId="{E0165466-AAA9-4F13-BD44-EFD759B2F685}">
      <dgm:prSet/>
      <dgm:spPr/>
      <dgm:t>
        <a:bodyPr/>
        <a:lstStyle/>
        <a:p>
          <a:endParaRPr lang="zh-CN" altLang="en-US"/>
        </a:p>
      </dgm:t>
    </dgm:pt>
    <dgm:pt modelId="{2E2F15B5-F9E2-4241-8CDB-FD50E8696DB2}" type="sibTrans" cxnId="{E0165466-AAA9-4F13-BD44-EFD759B2F685}">
      <dgm:prSet/>
      <dgm:spPr/>
      <dgm:t>
        <a:bodyPr/>
        <a:lstStyle/>
        <a:p>
          <a:endParaRPr lang="zh-CN" altLang="en-US"/>
        </a:p>
      </dgm:t>
    </dgm:pt>
    <dgm:pt modelId="{37092023-8FA2-4806-801C-18CADA49555B}" type="pres">
      <dgm:prSet presAssocID="{A7019B04-B57A-4367-AC65-23F77C106CE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3C0D68A-C926-400F-A7A8-C3838C8FCFA7}" type="pres">
      <dgm:prSet presAssocID="{353CDD0F-8E99-4832-80A2-0881A1363306}" presName="linNode" presStyleCnt="0"/>
      <dgm:spPr/>
    </dgm:pt>
    <dgm:pt modelId="{8173FD0E-A389-4498-B429-B92C8766BA4D}" type="pres">
      <dgm:prSet presAssocID="{353CDD0F-8E99-4832-80A2-0881A1363306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FF260CF-1837-4532-97B1-3C9194B2BB72}" type="presOf" srcId="{A7019B04-B57A-4367-AC65-23F77C106CEC}" destId="{37092023-8FA2-4806-801C-18CADA49555B}" srcOrd="0" destOrd="0" presId="urn:microsoft.com/office/officeart/2005/8/layout/vList5"/>
    <dgm:cxn modelId="{E0165466-AAA9-4F13-BD44-EFD759B2F685}" srcId="{A7019B04-B57A-4367-AC65-23F77C106CEC}" destId="{353CDD0F-8E99-4832-80A2-0881A1363306}" srcOrd="0" destOrd="0" parTransId="{DDDDC2DB-1B4B-4895-BFD0-B0020C961469}" sibTransId="{2E2F15B5-F9E2-4241-8CDB-FD50E8696DB2}"/>
    <dgm:cxn modelId="{73A2E533-C00B-42A0-A164-A831D0B47100}" type="presOf" srcId="{353CDD0F-8E99-4832-80A2-0881A1363306}" destId="{8173FD0E-A389-4498-B429-B92C8766BA4D}" srcOrd="0" destOrd="0" presId="urn:microsoft.com/office/officeart/2005/8/layout/vList5"/>
    <dgm:cxn modelId="{BAB529E0-8974-4DB8-88C6-7363BB017771}" type="presParOf" srcId="{37092023-8FA2-4806-801C-18CADA49555B}" destId="{F3C0D68A-C926-400F-A7A8-C3838C8FCFA7}" srcOrd="0" destOrd="0" presId="urn:microsoft.com/office/officeart/2005/8/layout/vList5"/>
    <dgm:cxn modelId="{5B2E01B9-36C8-4CE2-8918-BD4AC6E1780A}" type="presParOf" srcId="{F3C0D68A-C926-400F-A7A8-C3838C8FCFA7}" destId="{8173FD0E-A389-4498-B429-B92C8766BA4D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919A8B2-103A-4184-9462-0E73E8EB109F}" type="doc">
      <dgm:prSet loTypeId="urn:microsoft.com/office/officeart/2005/8/layout/vList5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95AA8A10-50B0-48C8-8BAA-B131B962A993}">
      <dgm:prSet/>
      <dgm:spPr/>
      <dgm:t>
        <a:bodyPr/>
        <a:lstStyle/>
        <a:p>
          <a:pPr rtl="0"/>
          <a:r>
            <a:rPr lang="zh-CN" b="1" i="0" baseline="0" dirty="0" smtClean="0"/>
            <a:t>铜片腐蚀</a:t>
          </a:r>
          <a:endParaRPr lang="zh-CN" dirty="0"/>
        </a:p>
      </dgm:t>
    </dgm:pt>
    <dgm:pt modelId="{B6829C52-BA05-4A30-BA04-A29AF9A985F6}" type="parTrans" cxnId="{CBF45816-0F20-4F6D-BC1C-F0C34218B74B}">
      <dgm:prSet/>
      <dgm:spPr/>
      <dgm:t>
        <a:bodyPr/>
        <a:lstStyle/>
        <a:p>
          <a:endParaRPr lang="zh-CN" altLang="en-US"/>
        </a:p>
      </dgm:t>
    </dgm:pt>
    <dgm:pt modelId="{0B515029-E722-4229-AEB3-19139735EC67}" type="sibTrans" cxnId="{CBF45816-0F20-4F6D-BC1C-F0C34218B74B}">
      <dgm:prSet/>
      <dgm:spPr/>
      <dgm:t>
        <a:bodyPr/>
        <a:lstStyle/>
        <a:p>
          <a:endParaRPr lang="zh-CN" altLang="en-US"/>
        </a:p>
      </dgm:t>
    </dgm:pt>
    <dgm:pt modelId="{5A67C389-F5CD-4C7A-B591-AF3F65E4FB18}" type="pres">
      <dgm:prSet presAssocID="{F919A8B2-103A-4184-9462-0E73E8EB109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E1E51CC-5260-464D-8E83-EAE5771ACA1B}" type="pres">
      <dgm:prSet presAssocID="{95AA8A10-50B0-48C8-8BAA-B131B962A993}" presName="linNode" presStyleCnt="0"/>
      <dgm:spPr/>
    </dgm:pt>
    <dgm:pt modelId="{1372784F-41DB-4A73-88B8-7D79EDB49BDC}" type="pres">
      <dgm:prSet presAssocID="{95AA8A10-50B0-48C8-8BAA-B131B962A993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BF45816-0F20-4F6D-BC1C-F0C34218B74B}" srcId="{F919A8B2-103A-4184-9462-0E73E8EB109F}" destId="{95AA8A10-50B0-48C8-8BAA-B131B962A993}" srcOrd="0" destOrd="0" parTransId="{B6829C52-BA05-4A30-BA04-A29AF9A985F6}" sibTransId="{0B515029-E722-4229-AEB3-19139735EC67}"/>
    <dgm:cxn modelId="{F542CB95-918B-4AF2-A338-91D1783E881C}" type="presOf" srcId="{F919A8B2-103A-4184-9462-0E73E8EB109F}" destId="{5A67C389-F5CD-4C7A-B591-AF3F65E4FB18}" srcOrd="0" destOrd="0" presId="urn:microsoft.com/office/officeart/2005/8/layout/vList5"/>
    <dgm:cxn modelId="{098072EB-7FA3-4044-B112-1EFD51376A91}" type="presOf" srcId="{95AA8A10-50B0-48C8-8BAA-B131B962A993}" destId="{1372784F-41DB-4A73-88B8-7D79EDB49BDC}" srcOrd="0" destOrd="0" presId="urn:microsoft.com/office/officeart/2005/8/layout/vList5"/>
    <dgm:cxn modelId="{EBFE6891-C3F7-4799-A25E-934778B89A79}" type="presParOf" srcId="{5A67C389-F5CD-4C7A-B591-AF3F65E4FB18}" destId="{2E1E51CC-5260-464D-8E83-EAE5771ACA1B}" srcOrd="0" destOrd="0" presId="urn:microsoft.com/office/officeart/2005/8/layout/vList5"/>
    <dgm:cxn modelId="{D59CFAA4-192F-4C10-AFBB-97D98A081A6F}" type="presParOf" srcId="{2E1E51CC-5260-464D-8E83-EAE5771ACA1B}" destId="{1372784F-41DB-4A73-88B8-7D79EDB49BDC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1F8EADD-8863-44D1-9E82-93C2DF286FEB}" type="doc">
      <dgm:prSet loTypeId="urn:microsoft.com/office/officeart/2005/8/layout/vList5" loCatId="list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54CC9910-174C-4FEB-881B-1E10EFD730EC}">
      <dgm:prSet custT="1"/>
      <dgm:spPr/>
      <dgm:t>
        <a:bodyPr/>
        <a:lstStyle/>
        <a:p>
          <a:pPr algn="ctr" rtl="0"/>
          <a:r>
            <a:rPr lang="zh-CN" altLang="en-US" sz="2000" b="1" i="0" baseline="0" dirty="0" smtClean="0"/>
            <a:t>水溶性酸碱</a:t>
          </a:r>
        </a:p>
      </dgm:t>
    </dgm:pt>
    <dgm:pt modelId="{2B899C0E-3D65-4857-84CA-2FEB53F540DA}" type="parTrans" cxnId="{80A54904-3BC0-476F-BD55-CB257F34448A}">
      <dgm:prSet/>
      <dgm:spPr/>
      <dgm:t>
        <a:bodyPr/>
        <a:lstStyle/>
        <a:p>
          <a:endParaRPr lang="zh-CN" altLang="en-US"/>
        </a:p>
      </dgm:t>
    </dgm:pt>
    <dgm:pt modelId="{703C0B6D-75FC-4064-9BFC-59E1699B0C5D}" type="sibTrans" cxnId="{80A54904-3BC0-476F-BD55-CB257F34448A}">
      <dgm:prSet/>
      <dgm:spPr/>
      <dgm:t>
        <a:bodyPr/>
        <a:lstStyle/>
        <a:p>
          <a:endParaRPr lang="zh-CN" altLang="en-US"/>
        </a:p>
      </dgm:t>
    </dgm:pt>
    <dgm:pt modelId="{73607FE7-568C-4D77-BD85-5F0246CA1451}" type="pres">
      <dgm:prSet presAssocID="{31F8EADD-8863-44D1-9E82-93C2DF286FE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621BE0F-554D-4C03-AC81-6F7520509603}" type="pres">
      <dgm:prSet presAssocID="{54CC9910-174C-4FEB-881B-1E10EFD730EC}" presName="linNode" presStyleCnt="0"/>
      <dgm:spPr/>
    </dgm:pt>
    <dgm:pt modelId="{1A87FF47-09CD-4F82-BDC8-A18D2E157E50}" type="pres">
      <dgm:prSet presAssocID="{54CC9910-174C-4FEB-881B-1E10EFD730EC}" presName="parentText" presStyleLbl="node1" presStyleIdx="0" presStyleCnt="1" custScaleX="98968" custScaleY="100098" custLinFactY="100000" custLinFactNeighborX="-7088" custLinFactNeighborY="12439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626EE5D-DB70-4ECB-9E5D-5450A5507B41}" type="presOf" srcId="{31F8EADD-8863-44D1-9E82-93C2DF286FEB}" destId="{73607FE7-568C-4D77-BD85-5F0246CA1451}" srcOrd="0" destOrd="0" presId="urn:microsoft.com/office/officeart/2005/8/layout/vList5"/>
    <dgm:cxn modelId="{73F753EF-0177-4AFE-B9D8-6ECE9E5689FC}" type="presOf" srcId="{54CC9910-174C-4FEB-881B-1E10EFD730EC}" destId="{1A87FF47-09CD-4F82-BDC8-A18D2E157E50}" srcOrd="0" destOrd="0" presId="urn:microsoft.com/office/officeart/2005/8/layout/vList5"/>
    <dgm:cxn modelId="{80A54904-3BC0-476F-BD55-CB257F34448A}" srcId="{31F8EADD-8863-44D1-9E82-93C2DF286FEB}" destId="{54CC9910-174C-4FEB-881B-1E10EFD730EC}" srcOrd="0" destOrd="0" parTransId="{2B899C0E-3D65-4857-84CA-2FEB53F540DA}" sibTransId="{703C0B6D-75FC-4064-9BFC-59E1699B0C5D}"/>
    <dgm:cxn modelId="{E134587F-EE44-4598-A418-539F95BAD7BC}" type="presParOf" srcId="{73607FE7-568C-4D77-BD85-5F0246CA1451}" destId="{5621BE0F-554D-4C03-AC81-6F7520509603}" srcOrd="0" destOrd="0" presId="urn:microsoft.com/office/officeart/2005/8/layout/vList5"/>
    <dgm:cxn modelId="{8E42308A-6F79-4F80-B249-F1E9B22C7E71}" type="presParOf" srcId="{5621BE0F-554D-4C03-AC81-6F7520509603}" destId="{1A87FF47-09CD-4F82-BDC8-A18D2E157E50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F859CFE-7A2C-4B41-99F9-BB7DCF84288B}" type="doc">
      <dgm:prSet loTypeId="urn:microsoft.com/office/officeart/2005/8/layout/vList5" loCatId="list" qsTypeId="urn:microsoft.com/office/officeart/2005/8/quickstyle/simple4" qsCatId="simple" csTypeId="urn:microsoft.com/office/officeart/2005/8/colors/accent0_3" csCatId="mainScheme"/>
      <dgm:spPr/>
      <dgm:t>
        <a:bodyPr/>
        <a:lstStyle/>
        <a:p>
          <a:endParaRPr lang="zh-CN" altLang="en-US"/>
        </a:p>
      </dgm:t>
    </dgm:pt>
    <dgm:pt modelId="{939E501F-5517-43C7-B240-E4455631A0EC}">
      <dgm:prSet/>
      <dgm:spPr/>
      <dgm:t>
        <a:bodyPr/>
        <a:lstStyle/>
        <a:p>
          <a:pPr rtl="0"/>
          <a:r>
            <a:rPr lang="zh-CN" b="1" i="0" baseline="0" dirty="0" smtClean="0"/>
            <a:t>博士试验</a:t>
          </a:r>
          <a:endParaRPr lang="zh-CN" dirty="0"/>
        </a:p>
      </dgm:t>
    </dgm:pt>
    <dgm:pt modelId="{DACFD465-2FC5-47C6-A80F-7CAAC47B39EE}" type="parTrans" cxnId="{330CCF95-CB4E-488C-A97E-A208B6696397}">
      <dgm:prSet/>
      <dgm:spPr/>
      <dgm:t>
        <a:bodyPr/>
        <a:lstStyle/>
        <a:p>
          <a:endParaRPr lang="zh-CN" altLang="en-US"/>
        </a:p>
      </dgm:t>
    </dgm:pt>
    <dgm:pt modelId="{0A92AD08-FAC5-4E7F-9481-AFF464745EA5}" type="sibTrans" cxnId="{330CCF95-CB4E-488C-A97E-A208B6696397}">
      <dgm:prSet/>
      <dgm:spPr/>
      <dgm:t>
        <a:bodyPr/>
        <a:lstStyle/>
        <a:p>
          <a:endParaRPr lang="zh-CN" altLang="en-US"/>
        </a:p>
      </dgm:t>
    </dgm:pt>
    <dgm:pt modelId="{59DE1EBB-04F5-43BF-B2A1-84AED3D9C135}" type="pres">
      <dgm:prSet presAssocID="{9F859CFE-7A2C-4B41-99F9-BB7DCF84288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75846A3-1CC5-4DE5-B29D-96ADB5A653B7}" type="pres">
      <dgm:prSet presAssocID="{939E501F-5517-43C7-B240-E4455631A0EC}" presName="linNode" presStyleCnt="0"/>
      <dgm:spPr/>
    </dgm:pt>
    <dgm:pt modelId="{7911EC79-1A18-48EF-B4A1-F6888B3A135A}" type="pres">
      <dgm:prSet presAssocID="{939E501F-5517-43C7-B240-E4455631A0EC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ED4711D-CBDF-46E0-A730-ED997D90EC18}" type="presOf" srcId="{9F859CFE-7A2C-4B41-99F9-BB7DCF84288B}" destId="{59DE1EBB-04F5-43BF-B2A1-84AED3D9C135}" srcOrd="0" destOrd="0" presId="urn:microsoft.com/office/officeart/2005/8/layout/vList5"/>
    <dgm:cxn modelId="{330CCF95-CB4E-488C-A97E-A208B6696397}" srcId="{9F859CFE-7A2C-4B41-99F9-BB7DCF84288B}" destId="{939E501F-5517-43C7-B240-E4455631A0EC}" srcOrd="0" destOrd="0" parTransId="{DACFD465-2FC5-47C6-A80F-7CAAC47B39EE}" sibTransId="{0A92AD08-FAC5-4E7F-9481-AFF464745EA5}"/>
    <dgm:cxn modelId="{0E90EDCD-B65E-434F-85A9-CFE531C3CA21}" type="presOf" srcId="{939E501F-5517-43C7-B240-E4455631A0EC}" destId="{7911EC79-1A18-48EF-B4A1-F6888B3A135A}" srcOrd="0" destOrd="0" presId="urn:microsoft.com/office/officeart/2005/8/layout/vList5"/>
    <dgm:cxn modelId="{13983460-E96E-480E-B0ED-91446E2CBA05}" type="presParOf" srcId="{59DE1EBB-04F5-43BF-B2A1-84AED3D9C135}" destId="{C75846A3-1CC5-4DE5-B29D-96ADB5A653B7}" srcOrd="0" destOrd="0" presId="urn:microsoft.com/office/officeart/2005/8/layout/vList5"/>
    <dgm:cxn modelId="{D1D9EBC8-0B26-4124-991A-7EC30FFA595A}" type="presParOf" srcId="{C75846A3-1CC5-4DE5-B29D-96ADB5A653B7}" destId="{7911EC79-1A18-48EF-B4A1-F6888B3A135A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15051AC-8102-4385-A48F-5A6E5663A814}" type="doc">
      <dgm:prSet loTypeId="urn:microsoft.com/office/officeart/2005/8/layout/vList5" loCatId="list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54012563-AFD5-4A8B-9667-2A3142F9FD46}">
      <dgm:prSet/>
      <dgm:spPr/>
      <dgm:t>
        <a:bodyPr/>
        <a:lstStyle/>
        <a:p>
          <a:pPr rtl="0"/>
          <a:r>
            <a:rPr lang="zh-CN" b="1" i="0" baseline="0" dirty="0" smtClean="0"/>
            <a:t>硫醇硫含量</a:t>
          </a:r>
          <a:endParaRPr lang="zh-CN" dirty="0"/>
        </a:p>
      </dgm:t>
    </dgm:pt>
    <dgm:pt modelId="{9F4C0D12-8056-41A9-AACF-9F6A481A5D6B}" type="parTrans" cxnId="{91E45654-1EF2-4430-B26C-4A1DA14107AF}">
      <dgm:prSet/>
      <dgm:spPr/>
      <dgm:t>
        <a:bodyPr/>
        <a:lstStyle/>
        <a:p>
          <a:endParaRPr lang="zh-CN" altLang="en-US"/>
        </a:p>
      </dgm:t>
    </dgm:pt>
    <dgm:pt modelId="{35C447DD-91D6-41C5-B607-722B8E9B91AC}" type="sibTrans" cxnId="{91E45654-1EF2-4430-B26C-4A1DA14107AF}">
      <dgm:prSet/>
      <dgm:spPr/>
      <dgm:t>
        <a:bodyPr/>
        <a:lstStyle/>
        <a:p>
          <a:endParaRPr lang="zh-CN" altLang="en-US"/>
        </a:p>
      </dgm:t>
    </dgm:pt>
    <dgm:pt modelId="{D2DD714D-4193-4373-9C9B-6D921066386B}" type="pres">
      <dgm:prSet presAssocID="{B15051AC-8102-4385-A48F-5A6E5663A81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7D2F500-3E5F-48E6-B8A8-E1D66FA5AF56}" type="pres">
      <dgm:prSet presAssocID="{54012563-AFD5-4A8B-9667-2A3142F9FD46}" presName="linNode" presStyleCnt="0"/>
      <dgm:spPr/>
    </dgm:pt>
    <dgm:pt modelId="{20AF7B8C-BB87-4BB6-9F1C-DEE5BE19C48D}" type="pres">
      <dgm:prSet presAssocID="{54012563-AFD5-4A8B-9667-2A3142F9FD46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1E45654-1EF2-4430-B26C-4A1DA14107AF}" srcId="{B15051AC-8102-4385-A48F-5A6E5663A814}" destId="{54012563-AFD5-4A8B-9667-2A3142F9FD46}" srcOrd="0" destOrd="0" parTransId="{9F4C0D12-8056-41A9-AACF-9F6A481A5D6B}" sibTransId="{35C447DD-91D6-41C5-B607-722B8E9B91AC}"/>
    <dgm:cxn modelId="{55681465-79D6-411D-8F4A-4C092B5BA864}" type="presOf" srcId="{54012563-AFD5-4A8B-9667-2A3142F9FD46}" destId="{20AF7B8C-BB87-4BB6-9F1C-DEE5BE19C48D}" srcOrd="0" destOrd="0" presId="urn:microsoft.com/office/officeart/2005/8/layout/vList5"/>
    <dgm:cxn modelId="{5FA67832-43BE-4251-9336-6796A587AE78}" type="presOf" srcId="{B15051AC-8102-4385-A48F-5A6E5663A814}" destId="{D2DD714D-4193-4373-9C9B-6D921066386B}" srcOrd="0" destOrd="0" presId="urn:microsoft.com/office/officeart/2005/8/layout/vList5"/>
    <dgm:cxn modelId="{91F6472A-78F6-4EEA-AA39-C27B493FAC26}" type="presParOf" srcId="{D2DD714D-4193-4373-9C9B-6D921066386B}" destId="{17D2F500-3E5F-48E6-B8A8-E1D66FA5AF56}" srcOrd="0" destOrd="0" presId="urn:microsoft.com/office/officeart/2005/8/layout/vList5"/>
    <dgm:cxn modelId="{F9B5B3EA-0013-4BAC-8CE3-448C30230167}" type="presParOf" srcId="{17D2F500-3E5F-48E6-B8A8-E1D66FA5AF56}" destId="{20AF7B8C-BB87-4BB6-9F1C-DEE5BE19C48D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A4B30E-00A4-49AE-B4ED-DF4486C685BF}">
      <dsp:nvSpPr>
        <dsp:cNvPr id="0" name=""/>
        <dsp:cNvSpPr/>
      </dsp:nvSpPr>
      <dsp:spPr>
        <a:xfrm>
          <a:off x="0" y="105988"/>
          <a:ext cx="5549974" cy="83011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b="1" kern="1200" dirty="0" smtClean="0"/>
            <a:t>任务一    汽车</a:t>
          </a:r>
          <a:r>
            <a:rPr lang="zh-CN" sz="3300" b="1" kern="1200" dirty="0" smtClean="0"/>
            <a:t>燃料</a:t>
          </a:r>
          <a:r>
            <a:rPr lang="zh-CN" altLang="en-US" sz="3300" b="1" kern="1200" dirty="0" smtClean="0"/>
            <a:t>与其</a:t>
          </a:r>
          <a:r>
            <a:rPr lang="zh-CN" altLang="en-US" sz="3300" b="1" kern="1200" dirty="0" smtClean="0"/>
            <a:t>使用</a:t>
          </a:r>
          <a:endParaRPr lang="zh-CN" sz="3300" kern="1200" dirty="0"/>
        </a:p>
      </dsp:txBody>
      <dsp:txXfrm>
        <a:off x="40523" y="146511"/>
        <a:ext cx="5468928" cy="7490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602F6C-C830-4AE8-B7A3-D748AA055CD8}">
      <dsp:nvSpPr>
        <dsp:cNvPr id="0" name=""/>
        <dsp:cNvSpPr/>
      </dsp:nvSpPr>
      <dsp:spPr>
        <a:xfrm>
          <a:off x="0" y="289633"/>
          <a:ext cx="6107948" cy="108166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300" b="1" kern="1200" dirty="0" smtClean="0"/>
            <a:t>2.1.1</a:t>
          </a:r>
          <a:r>
            <a:rPr lang="zh-CN" sz="4300" b="1" kern="1200" dirty="0" smtClean="0"/>
            <a:t>车用汽油</a:t>
          </a:r>
          <a:r>
            <a:rPr lang="zh-CN" altLang="en-US" sz="4300" b="1" kern="1200" dirty="0" smtClean="0"/>
            <a:t>及其使用</a:t>
          </a:r>
          <a:endParaRPr lang="zh-CN" sz="4300" kern="1200" dirty="0"/>
        </a:p>
      </dsp:txBody>
      <dsp:txXfrm>
        <a:off x="52802" y="342435"/>
        <a:ext cx="6002344" cy="9760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2F6DA1-9AA1-4F20-9697-5002473A9B15}" type="datetimeFigureOut">
              <a:rPr lang="zh-CN" altLang="en-US" smtClean="0"/>
              <a:t>2017/1/2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0B02FA-1373-4D8C-930E-D0B9E7B6E9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39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0374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汽油发动机运转时，喷油嘴温度在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100℃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左右，进气门温度在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200-300℃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之间。在这样的温度下，汽油中的不稳定成分极易产生氧化缩合反应，生成胶质和积炭，沉淀在进气门和喷油嘴上，先进的高增压发动机和燃油直喷技术的发动机更容易产生积炭。堆积在进气门上的沉积物，会造成进气通道截面积减少，进气效率降低，功率下降，严重时会使气门动作迟缓，关闭不严。喷油嘴积炭，会使喷油不畅，汽油雾化质量下降，导致汽油进入燃烧室后，难以完全燃烧，造成发动机起动困难、怠速不稳、油耗加大以及排放恶化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传统的解决方法是将发动机拆解后进行清洗，不但费时，更重要的是先进的增压技术和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GDI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技术使发动机更加精密，拆解清洗可能会带来许多后续的问题，因此可以免拆清洗的汽车清净剂是全球公认的发展新趋势，在欧洲和美国已经成为主流。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汽油清净剂的发展经历了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代：第一代，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世纪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60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～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70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年代，主要针对化油器沉积物起清洁作用；第二代，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世纪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80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～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90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年代，主要针对燃料喷嘴沉积物起清洁作用；第三代，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世纪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90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年代至今，除了对喷嘴起作用外，还对进气阀结胶、积炭起一定清净作用；第四代，除对喷嘴沉积物及进气阀沉积物有清洁作用外，同时不能造成燃烧室沉积物大幅增加。所谓第五代汽油清净剂，是指可以</a:t>
            </a:r>
            <a:r>
              <a:rPr lang="zh-CN" altLang="en-US" sz="1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全面清除发动机供油系统沉积物的产品，包括对燃油喷嘴、进气阀以及燃烧室沉积物的清洁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374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馏程是指石油产品馏程测定仪上对</a:t>
            </a:r>
            <a:r>
              <a:rPr lang="en-US" altLang="zh-CN" dirty="0" smtClean="0"/>
              <a:t>100ml</a:t>
            </a:r>
            <a:r>
              <a:rPr lang="zh-CN" altLang="en-US" dirty="0" smtClean="0"/>
              <a:t>油品蒸馏时，从初馏点到终馏点的温度范围。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869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zh-CN" altLang="en-US" sz="1200" b="1" kern="0" dirty="0" smtClean="0">
                <a:solidFill>
                  <a:srgbClr val="FF3300"/>
                </a:solidFill>
                <a:latin typeface="Times New Roman" pitchFamily="18" charset="0"/>
              </a:rPr>
              <a:t>气阻、蒸发损失与排放</a:t>
            </a:r>
            <a:r>
              <a:rPr lang="zh-CN" altLang="en-US" sz="1200" b="1" kern="0" dirty="0" smtClean="0">
                <a:solidFill>
                  <a:srgbClr val="000000"/>
                </a:solidFill>
                <a:latin typeface="Times New Roman" pitchFamily="18" charset="0"/>
              </a:rPr>
              <a:t>低温起动</a:t>
            </a:r>
            <a:endParaRPr lang="zh-CN" altLang="en-US" sz="1200" b="1" kern="0" dirty="0" smtClean="0">
              <a:solidFill>
                <a:srgbClr val="FF3300"/>
              </a:solidFill>
              <a:latin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en-US" altLang="zh-CN" sz="1200" b="1" kern="0" dirty="0" smtClean="0">
                <a:solidFill>
                  <a:srgbClr val="FF3300"/>
                </a:solidFill>
                <a:latin typeface="Times New Roman" pitchFamily="18" charset="0"/>
              </a:rPr>
              <a:t>72-88</a:t>
            </a:r>
            <a:endParaRPr lang="zh-CN" altLang="en-US" sz="1200" b="1" kern="0" dirty="0" smtClean="0">
              <a:solidFill>
                <a:srgbClr val="FF3300"/>
              </a:solidFill>
              <a:latin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zh-CN" altLang="en-US" sz="1200" b="1" kern="0" dirty="0" smtClean="0">
                <a:solidFill>
                  <a:srgbClr val="000000"/>
                </a:solidFill>
                <a:latin typeface="Times New Roman" pitchFamily="18" charset="0"/>
              </a:rPr>
              <a:t>低温起动</a:t>
            </a:r>
            <a:endParaRPr lang="zh-CN" altLang="en-US" sz="1200" b="1" kern="0" dirty="0" smtClean="0">
              <a:solidFill>
                <a:srgbClr val="FF3300"/>
              </a:solidFill>
              <a:latin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zh-CN" altLang="en-US" sz="1200" b="1" kern="0" dirty="0" smtClean="0">
                <a:solidFill>
                  <a:srgbClr val="FF3300"/>
                </a:solidFill>
                <a:latin typeface="Times New Roman" pitchFamily="18" charset="0"/>
              </a:rPr>
              <a:t>气阻、蒸发损失与排放</a:t>
            </a:r>
            <a:r>
              <a:rPr lang="en-US" altLang="zh-CN" sz="1200" b="1" kern="0" dirty="0" smtClean="0">
                <a:solidFill>
                  <a:srgbClr val="FF3300"/>
                </a:solidFill>
                <a:latin typeface="Times New Roman" pitchFamily="18" charset="0"/>
              </a:rPr>
              <a:t>\</a:t>
            </a:r>
            <a:r>
              <a:rPr lang="zh-CN" altLang="en-US" sz="1200" b="1" kern="0" dirty="0" smtClean="0">
                <a:solidFill>
                  <a:srgbClr val="000000"/>
                </a:solidFill>
                <a:latin typeface="Times New Roman" pitchFamily="18" charset="0"/>
              </a:rPr>
              <a:t>低温起动</a:t>
            </a:r>
            <a:endParaRPr lang="zh-CN" altLang="en-US" sz="1200" b="1" kern="0" dirty="0" smtClean="0">
              <a:solidFill>
                <a:srgbClr val="FF3300"/>
              </a:solidFill>
              <a:latin typeface="Times New Roman" pitchFamily="18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9788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汽油中的“硫”确实不是一个好东西，汽油中硫含量过高，会腐蚀发动机和曲轴箱部件，导致三元催化器对有毒排放物转化效率降低，并可导致氧传感器灵敏度下降，加大汽车尾气有害气体如氮氧化物、一氧化碳、烃类的排放量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6930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世界燃油规范（</a:t>
            </a:r>
            <a:r>
              <a:rPr lang="en-US" altLang="zh-CN" dirty="0" smtClean="0"/>
              <a:t>World Wide Fuel Charter)</a:t>
            </a:r>
            <a:r>
              <a:rPr lang="zh-CN" altLang="en-US" dirty="0" smtClean="0"/>
              <a:t>：</a:t>
            </a:r>
            <a:r>
              <a:rPr lang="en-US" altLang="zh-CN" dirty="0" smtClean="0"/>
              <a:t>Ⅰ</a:t>
            </a:r>
            <a:r>
              <a:rPr lang="zh-CN" altLang="en-US" dirty="0" smtClean="0"/>
              <a:t>、</a:t>
            </a:r>
            <a:r>
              <a:rPr lang="en-US" altLang="zh-CN" dirty="0" smtClean="0"/>
              <a:t>Ⅱ</a:t>
            </a:r>
            <a:r>
              <a:rPr lang="zh-CN" altLang="en-US" dirty="0" smtClean="0"/>
              <a:t>、</a:t>
            </a:r>
            <a:r>
              <a:rPr lang="en-US" altLang="zh-CN" dirty="0" smtClean="0"/>
              <a:t>Ⅲ</a:t>
            </a:r>
            <a:r>
              <a:rPr lang="zh-CN" altLang="en-US" dirty="0" smtClean="0"/>
              <a:t>、</a:t>
            </a:r>
            <a:r>
              <a:rPr lang="en-US" altLang="zh-CN" dirty="0" smtClean="0"/>
              <a:t>Ⅳ</a:t>
            </a:r>
            <a:r>
              <a:rPr lang="zh-CN" altLang="en-US" dirty="0" smtClean="0"/>
              <a:t>、</a:t>
            </a:r>
            <a:r>
              <a:rPr lang="en-US" altLang="zh-CN" dirty="0" smtClean="0"/>
              <a:t>Ⅴ</a:t>
            </a:r>
            <a:r>
              <a:rPr lang="zh-CN" altLang="en-US" dirty="0" smtClean="0"/>
              <a:t>，满足汽车技术、环保、节能要求。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4005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压缩比。电喷发动机有爆震传感器，但调节有限。不发生爆燃为原则。</a:t>
            </a:r>
            <a:r>
              <a:rPr lang="zh-CN" altLang="zh-CN" sz="1200" b="1" dirty="0" smtClean="0">
                <a:solidFill>
                  <a:srgbClr val="000000"/>
                </a:solidFill>
                <a:latin typeface="Times New Roman" pitchFamily="18" charset="0"/>
              </a:rPr>
              <a:t>平原到高原，辛烷值可适当降低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itchFamily="18" charset="0"/>
              </a:rPr>
              <a:t>；</a:t>
            </a:r>
            <a:r>
              <a:rPr lang="zh-CN" altLang="zh-CN" sz="1200" b="1" dirty="0" smtClean="0">
                <a:solidFill>
                  <a:srgbClr val="000000"/>
                </a:solidFill>
                <a:latin typeface="Times New Roman" pitchFamily="18" charset="0"/>
              </a:rPr>
              <a:t>大负荷、低转速下工作时，可选较高辛烷值汽油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itchFamily="18" charset="0"/>
              </a:rPr>
              <a:t>；</a:t>
            </a:r>
            <a:r>
              <a:rPr lang="zh-CN" altLang="zh-CN" sz="1200" b="1" dirty="0" smtClean="0">
                <a:solidFill>
                  <a:srgbClr val="000000"/>
                </a:solidFill>
                <a:latin typeface="Times New Roman" pitchFamily="18" charset="0"/>
              </a:rPr>
              <a:t>汽油中不能掺入煤油或柴油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itchFamily="18" charset="0"/>
              </a:rPr>
              <a:t>。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b="1" dirty="0" smtClean="0">
                <a:solidFill>
                  <a:srgbClr val="000000"/>
                </a:solidFill>
                <a:latin typeface="Times New Roman" pitchFamily="18" charset="0"/>
              </a:rPr>
              <a:t>平原到高原，辛烷值可适当降低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itchFamily="18" charset="0"/>
              </a:rPr>
              <a:t>；</a:t>
            </a:r>
            <a:r>
              <a:rPr lang="zh-CN" altLang="zh-CN" sz="1200" b="1" dirty="0" smtClean="0">
                <a:solidFill>
                  <a:srgbClr val="000000"/>
                </a:solidFill>
                <a:latin typeface="Times New Roman" pitchFamily="18" charset="0"/>
              </a:rPr>
              <a:t>大负荷、低转速下工作时，可选较高辛烷值汽油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itchFamily="18" charset="0"/>
              </a:rPr>
              <a:t>；</a:t>
            </a:r>
            <a:r>
              <a:rPr lang="zh-CN" altLang="zh-CN" sz="1200" b="1" dirty="0" smtClean="0">
                <a:solidFill>
                  <a:srgbClr val="000000"/>
                </a:solidFill>
                <a:latin typeface="Times New Roman" pitchFamily="18" charset="0"/>
              </a:rPr>
              <a:t>汽油中不能掺入煤油或柴油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itchFamily="18" charset="0"/>
              </a:rPr>
              <a:t>。</a:t>
            </a:r>
          </a:p>
          <a:p>
            <a:pPr indent="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0207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加油站用打火机照明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2634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加油站用打火机照明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9404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汽油发动机运转时，喷油嘴温度在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100℃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左右，进气门温度在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200-300℃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之间。在这样的温度下，汽油中的不稳定成分极易产生氧化缩合反应，生成胶质和积炭，沉淀在进气门和喷油嘴上，先进的高增压发动机和燃油直喷技术的发动机更容易产生积炭。堆积在进气门上的沉积物，会造成进气通道截面积减少，进气效率降低，功率下降，严重时会使气门动作迟缓，关闭不严。喷油嘴积炭，会使喷油不畅，汽油雾化质量下降，导致汽油进入燃烧室后，难以完全燃烧，造成发动机起动困难、怠速不稳、油耗加大以及排放恶化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传统的解决方法是将发动机拆解后进行清洗，不但费时，更重要的是先进的增压技术和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GDI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技术使发动机更加精密，拆解清洗可能会带来许多后续的问题，因此可以免拆清洗的汽车清净剂是全球公认的发展新趋势，在欧洲和美国已经成为主流。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汽油清净剂的发展经历了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代：第一代，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世纪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60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～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70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年代，主要针对化油器沉积物起清洁作用；第二代，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世纪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80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～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90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年代，主要针对燃料喷嘴沉积物起清洁作用；第三代，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世纪</a:t>
            </a:r>
            <a:r>
              <a:rPr lang="en-US" altLang="zh-CN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90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年代至今，除了对喷嘴起作用外，还对进气阀结胶、积炭起一定清净作用；第四代，除对喷嘴沉积物及进气阀沉积物有清洁作用外，同时不能造成燃烧室沉积物大幅增加。所谓第五代汽油清净剂，是指可以</a:t>
            </a:r>
            <a:r>
              <a:rPr lang="zh-CN" altLang="en-US" sz="1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全面清除发动机供油系统沉积物的产品，包括对燃油喷嘴、进气阀以及燃烧室沉积物的清洁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206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25871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51705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76725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10244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87523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50831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40751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37704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17511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91084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68692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7794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28501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067851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77567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6958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43428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594330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720128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889119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53725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5590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850641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1969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187776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586155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347823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6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390625 h 2"/>
                <a:gd name="T2" fmla="*/ 0 w 4"/>
                <a:gd name="T3" fmla="*/ 390625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8355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8359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64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9A5D7F-E910-4A32-B853-47E7DD7156EF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6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152" name="Rectangle 16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76D08E-43E4-4E29-8A3E-B70346E4429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263243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9F266-FA71-44FA-B79E-D38CF99A1687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137AC6-A3F2-4BDA-BD18-E2E0A32C39F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786825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52A0F1-3176-47D4-894B-20B29CEAD5FE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C83DD-E1B0-40D8-B7A8-1D4C1329B4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009089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5B085-D43C-4FB3-8DEF-F0CF337C1068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55F4BF-2A6B-48E2-BBFD-B4B65968E0F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663207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E491B-B7CA-4827-9384-56FAFDC72799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9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D2C52-97D8-4375-AB5D-F553E9C5226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805493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8F8E4-0388-4FD3-9C34-CF7D841AEAF2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8AB9B7-D6F8-44BF-830B-B0983E85AE9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36963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003980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7FBD2F-E664-4404-8A28-59407A00C7CC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4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1FD457-F971-45FC-972E-E6A855C8555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72668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255C4-14AD-407A-89B3-1C72A435DD08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A80F7-2B1A-48AC-98C6-C8637DC37E6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948169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6199C-129E-4F42-B2A7-58D854877190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1A101-FD7A-414F-B612-B4082D80E4D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71462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C313B0-B78E-4B61-BCA0-C09B4908FA76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968F9-23DD-4403-A3DC-C291F5440D6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261482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F8606-8E5B-403A-9CA2-DFBEB86176A6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A74E9-0FCC-460A-AB3D-6046EBBDD67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29477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67399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75217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88180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56951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80469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787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4236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578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418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67BD87-CE7A-4814-8679-5B90A20627C9}" type="datetime1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2017/1/2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419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>
                <a:solidFill>
                  <a:srgbClr val="000000"/>
                </a:solidFill>
              </a:rPr>
              <a:t>版权所有  谢绝任何形式复制</a:t>
            </a:r>
          </a:p>
        </p:txBody>
      </p:sp>
      <p:sp>
        <p:nvSpPr>
          <p:cNvPr id="7420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2EEA1A-E15B-4444-A439-BAA5F0589999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2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2305716 w 4"/>
                <a:gd name="T5" fmla="*/ 866127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2305716 w 4"/>
                <a:gd name="T15" fmla="*/ 26053844 h 60"/>
                <a:gd name="T16" fmla="*/ 2305716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2305716 w 4"/>
                <a:gd name="T5" fmla="*/ 8460709 h 60"/>
                <a:gd name="T6" fmla="*/ 2305716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2305716 w 4"/>
                <a:gd name="T15" fmla="*/ 25378381 h 60"/>
                <a:gd name="T16" fmla="*/ 2305716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661279 h 60"/>
                <a:gd name="T4" fmla="*/ 1562500 w 4"/>
                <a:gd name="T5" fmla="*/ 866127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7409583 h 60"/>
                <a:gd name="T12" fmla="*/ 0 w 4"/>
                <a:gd name="T13" fmla="*/ 26053844 h 60"/>
                <a:gd name="T14" fmla="*/ 1562500 w 4"/>
                <a:gd name="T15" fmla="*/ 26053844 h 60"/>
                <a:gd name="T16" fmla="*/ 1562500 w 4"/>
                <a:gd name="T17" fmla="*/ 17409583 h 60"/>
                <a:gd name="T18" fmla="*/ 0 w 4"/>
                <a:gd name="T19" fmla="*/ 17409583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8460709 h 60"/>
                <a:gd name="T4" fmla="*/ 1562500 w 4"/>
                <a:gd name="T5" fmla="*/ 8460709 h 60"/>
                <a:gd name="T6" fmla="*/ 1562500 w 4"/>
                <a:gd name="T7" fmla="*/ 0 h 60"/>
                <a:gd name="T8" fmla="*/ 0 w 4"/>
                <a:gd name="T9" fmla="*/ 0 h 60"/>
                <a:gd name="T10" fmla="*/ 0 w 4"/>
                <a:gd name="T11" fmla="*/ 16918308 h 60"/>
                <a:gd name="T12" fmla="*/ 0 w 4"/>
                <a:gd name="T13" fmla="*/ 25378381 h 60"/>
                <a:gd name="T14" fmla="*/ 1562500 w 4"/>
                <a:gd name="T15" fmla="*/ 25378381 h 60"/>
                <a:gd name="T16" fmla="*/ 1562500 w 4"/>
                <a:gd name="T17" fmla="*/ 16918308 h 60"/>
                <a:gd name="T18" fmla="*/ 0 w 4"/>
                <a:gd name="T19" fmla="*/ 16918308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390625 h 2"/>
                <a:gd name="T2" fmla="*/ 0 w 4"/>
                <a:gd name="T3" fmla="*/ 390625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0395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diagramData" Target="../diagrams/data5.xml"/><Relationship Id="rId18" Type="http://schemas.openxmlformats.org/officeDocument/2006/relationships/diagramData" Target="../diagrams/data6.xml"/><Relationship Id="rId26" Type="http://schemas.openxmlformats.org/officeDocument/2006/relationships/diagramColors" Target="../diagrams/colors7.xml"/><Relationship Id="rId3" Type="http://schemas.openxmlformats.org/officeDocument/2006/relationships/diagramData" Target="../diagrams/data3.xml"/><Relationship Id="rId21" Type="http://schemas.openxmlformats.org/officeDocument/2006/relationships/diagramColors" Target="../diagrams/colors6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17" Type="http://schemas.microsoft.com/office/2007/relationships/diagramDrawing" Target="../diagrams/drawing5.xml"/><Relationship Id="rId25" Type="http://schemas.openxmlformats.org/officeDocument/2006/relationships/diagramQuickStyle" Target="../diagrams/quickStyle7.xml"/><Relationship Id="rId2" Type="http://schemas.openxmlformats.org/officeDocument/2006/relationships/notesSlide" Target="../notesSlides/notesSlide4.xml"/><Relationship Id="rId16" Type="http://schemas.openxmlformats.org/officeDocument/2006/relationships/diagramColors" Target="../diagrams/colors5.xml"/><Relationship Id="rId20" Type="http://schemas.openxmlformats.org/officeDocument/2006/relationships/diagramQuickStyle" Target="../diagrams/quickStyle6.xml"/><Relationship Id="rId1" Type="http://schemas.openxmlformats.org/officeDocument/2006/relationships/slideLayout" Target="../slideLayouts/slideLayout34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24" Type="http://schemas.openxmlformats.org/officeDocument/2006/relationships/diagramLayout" Target="../diagrams/layout7.xml"/><Relationship Id="rId5" Type="http://schemas.openxmlformats.org/officeDocument/2006/relationships/diagramQuickStyle" Target="../diagrams/quickStyle3.xml"/><Relationship Id="rId15" Type="http://schemas.openxmlformats.org/officeDocument/2006/relationships/diagramQuickStyle" Target="../diagrams/quickStyle5.xml"/><Relationship Id="rId23" Type="http://schemas.openxmlformats.org/officeDocument/2006/relationships/diagramData" Target="../diagrams/data7.xml"/><Relationship Id="rId10" Type="http://schemas.openxmlformats.org/officeDocument/2006/relationships/diagramQuickStyle" Target="../diagrams/quickStyle4.xml"/><Relationship Id="rId19" Type="http://schemas.openxmlformats.org/officeDocument/2006/relationships/diagramLayout" Target="../diagrams/layout6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Relationship Id="rId14" Type="http://schemas.openxmlformats.org/officeDocument/2006/relationships/diagramLayout" Target="../diagrams/layout5.xml"/><Relationship Id="rId22" Type="http://schemas.microsoft.com/office/2007/relationships/diagramDrawing" Target="../diagrams/drawing6.xml"/><Relationship Id="rId27" Type="http://schemas.microsoft.com/office/2007/relationships/diagramDrawing" Target="../diagrams/drawing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2172873971"/>
              </p:ext>
            </p:extLst>
          </p:nvPr>
        </p:nvGraphicFramePr>
        <p:xfrm>
          <a:off x="2190378" y="479817"/>
          <a:ext cx="5549974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64418" y="2427734"/>
            <a:ext cx="8604448" cy="857250"/>
          </a:xfrm>
        </p:spPr>
        <p:txBody>
          <a:bodyPr/>
          <a:lstStyle/>
          <a:p>
            <a:pPr eaLnBrk="1" hangingPunct="1"/>
            <a:r>
              <a:rPr lang="zh-CN" altLang="en-US" b="1" dirty="0" smtClean="0"/>
              <a:t>目前汽车所用的燃料有：汽油、柴油、天然气、液化石油气、甲醇、乙醇及其它燃料。</a:t>
            </a:r>
          </a:p>
        </p:txBody>
      </p:sp>
      <p:sp>
        <p:nvSpPr>
          <p:cNvPr id="4" name="Rectangle 3"/>
          <p:cNvSpPr txBox="1">
            <a:spLocks noRot="1" noChangeArrowheads="1"/>
          </p:cNvSpPr>
          <p:nvPr/>
        </p:nvSpPr>
        <p:spPr bwMode="auto">
          <a:xfrm>
            <a:off x="299712" y="3507854"/>
            <a:ext cx="6525815" cy="535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57175" indent="-257175"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Char char="§"/>
              <a:defRPr/>
            </a:pPr>
            <a:r>
              <a:rPr lang="zh-CN" altLang="en-US" sz="2400" b="1" kern="0" dirty="0">
                <a:solidFill>
                  <a:srgbClr val="000000"/>
                </a:solidFill>
              </a:rPr>
              <a:t>两种最常用的燃料</a:t>
            </a:r>
            <a:r>
              <a:rPr lang="zh-CN" altLang="en-US" sz="2400" b="1" kern="0" dirty="0" smtClean="0">
                <a:solidFill>
                  <a:srgbClr val="000000"/>
                </a:solidFill>
              </a:rPr>
              <a:t>：车用汽油、车用柴油</a:t>
            </a:r>
            <a:r>
              <a:rPr lang="zh-CN" altLang="en-US" sz="2400" b="1" kern="0" dirty="0">
                <a:solidFill>
                  <a:srgbClr val="000000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9898926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57313" y="214313"/>
            <a:ext cx="6457950" cy="4743450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</a:pPr>
            <a:r>
              <a:rPr lang="en-US" altLang="zh-CN" sz="1500" dirty="0">
                <a:latin typeface="Times New Roman" panose="02020603050405020304" pitchFamily="18" charset="0"/>
              </a:rPr>
              <a:t>        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3600" b="1" dirty="0">
                <a:latin typeface="Times New Roman" panose="02020603050405020304" pitchFamily="18" charset="0"/>
              </a:rPr>
              <a:t>研究法辛烷值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3600" b="1" dirty="0">
                <a:latin typeface="Times New Roman" panose="02020603050405020304" pitchFamily="18" charset="0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</a:rPr>
              <a:t>Research  Octane  Number</a:t>
            </a:r>
            <a:r>
              <a:rPr lang="zh-CN" altLang="en-US" sz="3600" b="1" dirty="0">
                <a:latin typeface="Times New Roman" panose="02020603050405020304" pitchFamily="18" charset="0"/>
              </a:rPr>
              <a:t>）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100" b="1" dirty="0">
                <a:latin typeface="Times New Roman" panose="02020603050405020304" pitchFamily="18" charset="0"/>
              </a:rPr>
              <a:t>发动机转速较低、混合气温度较低、点火提前角较小</a:t>
            </a:r>
            <a:endParaRPr lang="zh-CN" altLang="en-US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3600" b="1" dirty="0">
                <a:latin typeface="Times New Roman" panose="02020603050405020304" pitchFamily="18" charset="0"/>
              </a:rPr>
              <a:t>马达法辛烷值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(Motor  Octane  Number) 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100" b="1" dirty="0">
                <a:latin typeface="Times New Roman" panose="02020603050405020304" pitchFamily="18" charset="0"/>
              </a:rPr>
              <a:t>发动机转速较高、混合气温度较高、点火提前角较大</a:t>
            </a:r>
          </a:p>
          <a:p>
            <a:pPr algn="l" eaLnBrk="1" hangingPunct="1">
              <a:lnSpc>
                <a:spcPct val="80000"/>
              </a:lnSpc>
            </a:pPr>
            <a:endParaRPr lang="zh-CN" altLang="en-US" sz="3600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5400" b="1" dirty="0">
                <a:latin typeface="Times New Roman" panose="02020603050405020304" pitchFamily="18" charset="0"/>
              </a:rPr>
              <a:t>RON</a:t>
            </a:r>
            <a:r>
              <a:rPr lang="zh-CN" altLang="en-US" sz="5400" b="1" dirty="0">
                <a:latin typeface="Times New Roman" panose="02020603050405020304" pitchFamily="18" charset="0"/>
              </a:rPr>
              <a:t>＞</a:t>
            </a:r>
            <a:r>
              <a:rPr lang="en-US" altLang="zh-CN" sz="5400" b="1" dirty="0">
                <a:latin typeface="Times New Roman" panose="02020603050405020304" pitchFamily="18" charset="0"/>
              </a:rPr>
              <a:t>MON</a:t>
            </a:r>
          </a:p>
        </p:txBody>
      </p:sp>
    </p:spTree>
    <p:extLst>
      <p:ext uri="{BB962C8B-B14F-4D97-AF65-F5344CB8AC3E}">
        <p14:creationId xmlns:p14="http://schemas.microsoft.com/office/powerpoint/2010/main" val="4284682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形标注 5"/>
          <p:cNvSpPr/>
          <p:nvPr/>
        </p:nvSpPr>
        <p:spPr bwMode="auto">
          <a:xfrm>
            <a:off x="3779912" y="123478"/>
            <a:ext cx="4887986" cy="1747937"/>
          </a:xfrm>
          <a:prstGeom prst="wedgeEllipseCallout">
            <a:avLst>
              <a:gd name="adj1" fmla="val -117387"/>
              <a:gd name="adj2" fmla="val 220174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dirty="0">
                <a:solidFill>
                  <a:srgbClr val="000000"/>
                </a:solidFill>
              </a:rPr>
              <a:t>思考：如何测定辛烷值</a:t>
            </a:r>
            <a:endParaRPr lang="en-US" altLang="zh-CN" sz="27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dirty="0">
                <a:solidFill>
                  <a:srgbClr val="000000"/>
                </a:solidFill>
              </a:rPr>
              <a:t>大于</a:t>
            </a:r>
            <a:r>
              <a:rPr lang="en-US" altLang="zh-CN" sz="2700" dirty="0">
                <a:solidFill>
                  <a:srgbClr val="000000"/>
                </a:solidFill>
              </a:rPr>
              <a:t>100</a:t>
            </a:r>
            <a:r>
              <a:rPr lang="zh-CN" altLang="en-US" sz="2700" dirty="0">
                <a:solidFill>
                  <a:srgbClr val="000000"/>
                </a:solidFill>
              </a:rPr>
              <a:t>的油品？</a:t>
            </a:r>
          </a:p>
        </p:txBody>
      </p:sp>
    </p:spTree>
    <p:extLst>
      <p:ext uri="{BB962C8B-B14F-4D97-AF65-F5344CB8AC3E}">
        <p14:creationId xmlns:p14="http://schemas.microsoft.com/office/powerpoint/2010/main" val="28811592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143000" y="1977629"/>
            <a:ext cx="6515100" cy="469106"/>
          </a:xfrm>
        </p:spPr>
        <p:txBody>
          <a:bodyPr/>
          <a:lstStyle/>
          <a:p>
            <a:pPr indent="872729" algn="l" eaLnBrk="1" hangingPunct="1">
              <a:lnSpc>
                <a:spcPct val="8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２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抗爆指数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80010" y="3057525"/>
            <a:ext cx="4929188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b="1" dirty="0">
                <a:solidFill>
                  <a:srgbClr val="E40000"/>
                </a:solidFill>
                <a:latin typeface="Times New Roman" pitchFamily="18" charset="0"/>
              </a:rPr>
              <a:t>抗爆指数</a:t>
            </a:r>
            <a:r>
              <a:rPr lang="en-US" altLang="zh-CN" sz="3000" b="1" dirty="0">
                <a:solidFill>
                  <a:srgbClr val="E40000"/>
                </a:solidFill>
                <a:latin typeface="Times New Roman" pitchFamily="18" charset="0"/>
              </a:rPr>
              <a:t>= (</a:t>
            </a:r>
            <a:r>
              <a:rPr lang="en-US" altLang="zh-CN" sz="3000" b="1" dirty="0" err="1">
                <a:solidFill>
                  <a:srgbClr val="E40000"/>
                </a:solidFill>
                <a:latin typeface="Times New Roman" pitchFamily="18" charset="0"/>
              </a:rPr>
              <a:t>RON+MON</a:t>
            </a:r>
            <a:r>
              <a:rPr lang="en-US" altLang="zh-CN" sz="3000" b="1" dirty="0">
                <a:solidFill>
                  <a:srgbClr val="E40000"/>
                </a:solidFill>
                <a:latin typeface="Times New Roman" pitchFamily="18" charset="0"/>
              </a:rPr>
              <a:t>)/2</a:t>
            </a:r>
            <a:endParaRPr lang="zh-CN" altLang="en-US" sz="3000" b="1" dirty="0">
              <a:solidFill>
                <a:srgbClr val="E4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5424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5536" y="1120378"/>
            <a:ext cx="5657850" cy="857250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</a:pPr>
            <a:r>
              <a:rPr lang="en-US" altLang="zh-CN" sz="1500" dirty="0">
                <a:latin typeface="Times New Roman" panose="02020603050405020304" pitchFamily="18" charset="0"/>
              </a:rPr>
              <a:t>        </a:t>
            </a:r>
          </a:p>
          <a:p>
            <a:pPr algn="l" eaLnBrk="1" hangingPunct="1">
              <a:lnSpc>
                <a:spcPct val="80000"/>
              </a:lnSpc>
            </a:pPr>
            <a:r>
              <a:rPr lang="en-US" altLang="zh-CN" sz="1500" dirty="0">
                <a:latin typeface="Times New Roman" panose="02020603050405020304" pitchFamily="18" charset="0"/>
              </a:rPr>
              <a:t>        </a:t>
            </a:r>
            <a:r>
              <a:rPr lang="en-US" altLang="zh-CN" sz="1800" dirty="0">
                <a:latin typeface="Times New Roman" panose="02020603050405020304" pitchFamily="18" charset="0"/>
              </a:rPr>
              <a:t> </a:t>
            </a:r>
            <a:r>
              <a:rPr lang="en-US" altLang="zh-CN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       </a:t>
            </a:r>
            <a:r>
              <a:rPr lang="en-US" altLang="zh-CN" sz="3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三、氧化安定性 </a:t>
            </a:r>
          </a:p>
        </p:txBody>
      </p:sp>
      <p:sp>
        <p:nvSpPr>
          <p:cNvPr id="3" name="Rectangle 2"/>
          <p:cNvSpPr txBox="1">
            <a:spLocks noRot="1" noChangeArrowheads="1"/>
          </p:cNvSpPr>
          <p:nvPr/>
        </p:nvSpPr>
        <p:spPr bwMode="auto">
          <a:xfrm>
            <a:off x="1475656" y="1977628"/>
            <a:ext cx="7200800" cy="1879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en-US" altLang="zh-CN" sz="2700" b="1" kern="0" dirty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en-US" altLang="zh-CN" sz="2700" b="1" kern="0" dirty="0" smtClean="0">
                <a:solidFill>
                  <a:srgbClr val="FF0000"/>
                </a:solidFill>
                <a:latin typeface="Times New Roman" pitchFamily="18" charset="0"/>
              </a:rPr>
              <a:t>.</a:t>
            </a:r>
            <a:r>
              <a:rPr lang="zh-CN" altLang="en-US" sz="2700" b="1" kern="0" dirty="0" smtClean="0">
                <a:solidFill>
                  <a:srgbClr val="FF0000"/>
                </a:solidFill>
                <a:latin typeface="Times New Roman" pitchFamily="18" charset="0"/>
              </a:rPr>
              <a:t>溶剂洗胶质含量</a:t>
            </a:r>
            <a:r>
              <a:rPr lang="zh-CN" altLang="en-US" sz="2700" kern="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endParaRPr lang="en-US" altLang="zh-CN" sz="2700" kern="0" dirty="0">
              <a:solidFill>
                <a:srgbClr val="FF0000"/>
              </a:solidFill>
              <a:latin typeface="Times New Roman" pitchFamily="18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zh-CN" altLang="en-US" sz="2700" b="1" kern="0" dirty="0">
                <a:solidFill>
                  <a:srgbClr val="000000"/>
                </a:solidFill>
                <a:latin typeface="Times New Roman" pitchFamily="18" charset="0"/>
              </a:rPr>
              <a:t>汽油蒸发残渣中正庚烷不溶物</a:t>
            </a:r>
            <a:r>
              <a:rPr lang="zh-CN" altLang="en-US" sz="2700" b="1" kern="0" dirty="0" smtClean="0">
                <a:solidFill>
                  <a:srgbClr val="000000"/>
                </a:solidFill>
                <a:latin typeface="Times New Roman" pitchFamily="18" charset="0"/>
              </a:rPr>
              <a:t>。（</a:t>
            </a:r>
            <a:r>
              <a:rPr lang="en-US" altLang="zh-CN" sz="2700" kern="0" dirty="0" smtClean="0">
                <a:solidFill>
                  <a:srgbClr val="000000"/>
                </a:solidFill>
                <a:latin typeface="Times New Roman" pitchFamily="18" charset="0"/>
              </a:rPr>
              <a:t>m</a:t>
            </a:r>
            <a:r>
              <a:rPr lang="en-US" altLang="zh-CN" sz="2700" b="1" kern="0" dirty="0" smtClean="0">
                <a:solidFill>
                  <a:srgbClr val="000000"/>
                </a:solidFill>
                <a:latin typeface="Times New Roman" pitchFamily="18" charset="0"/>
              </a:rPr>
              <a:t>g/100mL</a:t>
            </a:r>
            <a:r>
              <a:rPr lang="zh-CN" altLang="en-US" sz="2700" b="1" kern="0" dirty="0">
                <a:solidFill>
                  <a:srgbClr val="000000"/>
                </a:solidFill>
                <a:latin typeface="Times New Roman" pitchFamily="18" charset="0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4829443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07504" y="1383506"/>
            <a:ext cx="8856984" cy="2095500"/>
          </a:xfrm>
        </p:spPr>
        <p:txBody>
          <a:bodyPr/>
          <a:lstStyle/>
          <a:p>
            <a:pPr indent="735806" algn="l" eaLnBrk="1" hangingPunct="1">
              <a:lnSpc>
                <a:spcPct val="150000"/>
              </a:lnSpc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诱导期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indent="735806" algn="l" eaLnBrk="1" hangingPunct="1">
              <a:lnSpc>
                <a:spcPct val="150000"/>
              </a:lnSpc>
            </a:pPr>
            <a:r>
              <a:rPr lang="zh-CN" altLang="en-US" sz="2700" b="1" dirty="0">
                <a:latin typeface="Times New Roman" panose="02020603050405020304" pitchFamily="18" charset="0"/>
              </a:rPr>
              <a:t>规定的加速氧化条件下，油品处于稳定状态所经历的时间周期，</a:t>
            </a:r>
            <a:r>
              <a:rPr lang="en-US" altLang="zh-CN" sz="2700" b="1" dirty="0">
                <a:latin typeface="Times New Roman" panose="02020603050405020304" pitchFamily="18" charset="0"/>
              </a:rPr>
              <a:t>min</a:t>
            </a:r>
            <a:r>
              <a:rPr lang="zh-CN" altLang="en-US" sz="2700" b="1" dirty="0">
                <a:latin typeface="Times New Roman" panose="02020603050405020304" pitchFamily="18" charset="0"/>
              </a:rPr>
              <a:t>。</a:t>
            </a:r>
            <a:endParaRPr lang="zh-CN" altLang="en-US" sz="27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4829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Line 2"/>
          <p:cNvSpPr>
            <a:spLocks noChangeShapeType="1"/>
          </p:cNvSpPr>
          <p:nvPr/>
        </p:nvSpPr>
        <p:spPr bwMode="auto">
          <a:xfrm>
            <a:off x="2114550" y="1371600"/>
            <a:ext cx="0" cy="3429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8435" name="Line 3"/>
          <p:cNvSpPr>
            <a:spLocks noChangeShapeType="1"/>
          </p:cNvSpPr>
          <p:nvPr/>
        </p:nvSpPr>
        <p:spPr bwMode="auto">
          <a:xfrm>
            <a:off x="2107407" y="4714875"/>
            <a:ext cx="4369594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8436" name="Freeform 7"/>
          <p:cNvSpPr>
            <a:spLocks/>
          </p:cNvSpPr>
          <p:nvPr/>
        </p:nvSpPr>
        <p:spPr bwMode="auto">
          <a:xfrm flipV="1">
            <a:off x="2114550" y="2744391"/>
            <a:ext cx="2686050" cy="55959"/>
          </a:xfrm>
          <a:custGeom>
            <a:avLst/>
            <a:gdLst>
              <a:gd name="T0" fmla="*/ 0 w 3504"/>
              <a:gd name="T1" fmla="*/ 0 h 1"/>
              <a:gd name="T2" fmla="*/ 2147483646 w 3504"/>
              <a:gd name="T3" fmla="*/ 0 h 1"/>
              <a:gd name="T4" fmla="*/ 0 60000 65536"/>
              <a:gd name="T5" fmla="*/ 0 60000 65536"/>
              <a:gd name="T6" fmla="*/ 0 w 3504"/>
              <a:gd name="T7" fmla="*/ 0 h 1"/>
              <a:gd name="T8" fmla="*/ 3504 w 3504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04" h="1">
                <a:moveTo>
                  <a:pt x="0" y="0"/>
                </a:moveTo>
                <a:cubicBezTo>
                  <a:pt x="1460" y="0"/>
                  <a:pt x="2920" y="0"/>
                  <a:pt x="3504" y="0"/>
                </a:cubicBezTo>
              </a:path>
            </a:pathLst>
          </a:custGeom>
          <a:noFill/>
          <a:ln w="762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8437" name="Freeform 8"/>
          <p:cNvSpPr>
            <a:spLocks/>
          </p:cNvSpPr>
          <p:nvPr/>
        </p:nvSpPr>
        <p:spPr bwMode="auto">
          <a:xfrm>
            <a:off x="4800600" y="2800350"/>
            <a:ext cx="628650" cy="800100"/>
          </a:xfrm>
          <a:custGeom>
            <a:avLst/>
            <a:gdLst>
              <a:gd name="T0" fmla="*/ 0 w 528"/>
              <a:gd name="T1" fmla="*/ 0 h 672"/>
              <a:gd name="T2" fmla="*/ 2147483646 w 528"/>
              <a:gd name="T3" fmla="*/ 2147483646 h 672"/>
              <a:gd name="T4" fmla="*/ 0 60000 65536"/>
              <a:gd name="T5" fmla="*/ 0 60000 65536"/>
              <a:gd name="T6" fmla="*/ 0 w 528"/>
              <a:gd name="T7" fmla="*/ 0 h 672"/>
              <a:gd name="T8" fmla="*/ 528 w 528"/>
              <a:gd name="T9" fmla="*/ 672 h 67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28" h="672">
                <a:moveTo>
                  <a:pt x="0" y="0"/>
                </a:moveTo>
                <a:cubicBezTo>
                  <a:pt x="220" y="280"/>
                  <a:pt x="440" y="560"/>
                  <a:pt x="528" y="672"/>
                </a:cubicBezTo>
              </a:path>
            </a:pathLst>
          </a:custGeom>
          <a:noFill/>
          <a:ln w="762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8438" name="Line 9"/>
          <p:cNvSpPr>
            <a:spLocks noChangeShapeType="1"/>
          </p:cNvSpPr>
          <p:nvPr/>
        </p:nvSpPr>
        <p:spPr bwMode="auto">
          <a:xfrm>
            <a:off x="4800600" y="2457450"/>
            <a:ext cx="0" cy="234315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8439" name="Text Box 10"/>
          <p:cNvSpPr txBox="1">
            <a:spLocks noChangeArrowheads="1"/>
          </p:cNvSpPr>
          <p:nvPr/>
        </p:nvSpPr>
        <p:spPr bwMode="auto">
          <a:xfrm>
            <a:off x="6629400" y="4629150"/>
            <a:ext cx="62865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CN" sz="1350" i="1">
                <a:solidFill>
                  <a:srgbClr val="000000"/>
                </a:solidFill>
              </a:rPr>
              <a:t>T(min)</a:t>
            </a:r>
          </a:p>
        </p:txBody>
      </p:sp>
      <p:sp>
        <p:nvSpPr>
          <p:cNvPr id="18440" name="Text Box 11"/>
          <p:cNvSpPr txBox="1">
            <a:spLocks noChangeArrowheads="1"/>
          </p:cNvSpPr>
          <p:nvPr/>
        </p:nvSpPr>
        <p:spPr bwMode="auto">
          <a:xfrm>
            <a:off x="1259632" y="971550"/>
            <a:ext cx="74061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CN" sz="1350" i="1" dirty="0">
                <a:solidFill>
                  <a:srgbClr val="000000"/>
                </a:solidFill>
              </a:rPr>
              <a:t>p(</a:t>
            </a:r>
            <a:r>
              <a:rPr lang="en-US" altLang="zh-CN" sz="1350" i="1" dirty="0" err="1">
                <a:solidFill>
                  <a:srgbClr val="000000"/>
                </a:solidFill>
              </a:rPr>
              <a:t>kPa</a:t>
            </a:r>
            <a:r>
              <a:rPr lang="en-US" altLang="zh-CN" sz="1350" i="1" dirty="0">
                <a:solidFill>
                  <a:srgbClr val="000000"/>
                </a:solidFill>
              </a:rPr>
              <a:t>)</a:t>
            </a:r>
          </a:p>
        </p:txBody>
      </p:sp>
      <p:sp>
        <p:nvSpPr>
          <p:cNvPr id="18441" name="Text Box 15"/>
          <p:cNvSpPr txBox="1">
            <a:spLocks noChangeArrowheads="1"/>
          </p:cNvSpPr>
          <p:nvPr/>
        </p:nvSpPr>
        <p:spPr bwMode="auto">
          <a:xfrm>
            <a:off x="4057650" y="1143000"/>
            <a:ext cx="35433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4500" b="1">
                <a:solidFill>
                  <a:srgbClr val="000000"/>
                </a:solidFill>
                <a:ea typeface="黑体" panose="02010609060101010101" pitchFamily="49" charset="-122"/>
              </a:rPr>
              <a:t>氧化安定性</a:t>
            </a:r>
          </a:p>
        </p:txBody>
      </p:sp>
    </p:spTree>
    <p:extLst>
      <p:ext uri="{BB962C8B-B14F-4D97-AF65-F5344CB8AC3E}">
        <p14:creationId xmlns:p14="http://schemas.microsoft.com/office/powerpoint/2010/main" val="27860660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410891" y="267891"/>
            <a:ext cx="6400800" cy="750094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</a:pPr>
            <a:r>
              <a:rPr lang="en-US" altLang="zh-CN" sz="1500" dirty="0">
                <a:latin typeface="Times New Roman" panose="02020603050405020304" pitchFamily="18" charset="0"/>
              </a:rPr>
              <a:t>       </a:t>
            </a:r>
            <a:endParaRPr lang="en-US" altLang="zh-CN" sz="1500" dirty="0"/>
          </a:p>
          <a:p>
            <a:pPr algn="l" eaLnBrk="1" hangingPunct="1">
              <a:spcBef>
                <a:spcPct val="0"/>
              </a:spcBef>
            </a:pPr>
            <a:r>
              <a:rPr lang="en-US" altLang="zh-CN" sz="1500" dirty="0">
                <a:latin typeface="Times New Roman" panose="02020603050405020304" pitchFamily="18" charset="0"/>
              </a:rPr>
              <a:t>       </a:t>
            </a:r>
            <a:r>
              <a:rPr lang="zh-CN" altLang="en-US" sz="33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四、腐蚀性</a:t>
            </a:r>
            <a:r>
              <a:rPr lang="zh-CN" altLang="en-US" sz="3300" dirty="0">
                <a:solidFill>
                  <a:schemeClr val="tx2"/>
                </a:solidFill>
                <a:latin typeface="Times New Roman" panose="02020603050405020304" pitchFamily="18" charset="0"/>
              </a:rPr>
              <a:t>        </a:t>
            </a:r>
            <a:endParaRPr lang="zh-CN" altLang="en-US" sz="33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104180849"/>
              </p:ext>
            </p:extLst>
          </p:nvPr>
        </p:nvGraphicFramePr>
        <p:xfrm>
          <a:off x="998985" y="1682216"/>
          <a:ext cx="7056784" cy="428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2233242698"/>
              </p:ext>
            </p:extLst>
          </p:nvPr>
        </p:nvGraphicFramePr>
        <p:xfrm>
          <a:off x="998985" y="2110844"/>
          <a:ext cx="7056784" cy="428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val="2548289534"/>
              </p:ext>
            </p:extLst>
          </p:nvPr>
        </p:nvGraphicFramePr>
        <p:xfrm>
          <a:off x="1187625" y="3651870"/>
          <a:ext cx="7056784" cy="4384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3" name="图示 12"/>
          <p:cNvGraphicFramePr/>
          <p:nvPr>
            <p:extLst>
              <p:ext uri="{D42A27DB-BD31-4B8C-83A1-F6EECF244321}">
                <p14:modId xmlns:p14="http://schemas.microsoft.com/office/powerpoint/2010/main" val="1009873244"/>
              </p:ext>
            </p:extLst>
          </p:nvPr>
        </p:nvGraphicFramePr>
        <p:xfrm>
          <a:off x="998985" y="2593050"/>
          <a:ext cx="7056784" cy="428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14" name="图示 13"/>
          <p:cNvGraphicFramePr/>
          <p:nvPr>
            <p:extLst>
              <p:ext uri="{D42A27DB-BD31-4B8C-83A1-F6EECF244321}">
                <p14:modId xmlns:p14="http://schemas.microsoft.com/office/powerpoint/2010/main" val="3234238274"/>
              </p:ext>
            </p:extLst>
          </p:nvPr>
        </p:nvGraphicFramePr>
        <p:xfrm>
          <a:off x="1006446" y="3100560"/>
          <a:ext cx="7056784" cy="428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</p:spTree>
    <p:extLst>
      <p:ext uri="{BB962C8B-B14F-4D97-AF65-F5344CB8AC3E}">
        <p14:creationId xmlns:p14="http://schemas.microsoft.com/office/powerpoint/2010/main" val="9604440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uild="p"/>
      <p:bldGraphic spid="8" grpId="0">
        <p:bldAsOne/>
      </p:bldGraphic>
      <p:bldGraphic spid="9" grpId="0">
        <p:bldAsOne/>
      </p:bldGraphic>
      <p:bldGraphic spid="17" grpId="0">
        <p:bldAsOne/>
      </p:bldGraphic>
      <p:bldGraphic spid="13" grpId="0">
        <p:bldAsOne/>
      </p:bldGraphic>
      <p:bldGraphic spid="14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539552" y="1306190"/>
            <a:ext cx="6400800" cy="750094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</a:pPr>
            <a:r>
              <a:rPr lang="en-US" altLang="zh-CN" sz="1500" dirty="0">
                <a:latin typeface="Times New Roman" panose="02020603050405020304" pitchFamily="18" charset="0"/>
              </a:rPr>
              <a:t>       </a:t>
            </a:r>
            <a:endParaRPr lang="en-US" altLang="zh-CN" sz="1500" dirty="0"/>
          </a:p>
          <a:p>
            <a:pPr algn="l" eaLnBrk="1" hangingPunct="1">
              <a:spcBef>
                <a:spcPct val="0"/>
              </a:spcBef>
            </a:pPr>
            <a:r>
              <a:rPr lang="zh-CN" altLang="en-US" sz="33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五、清洁性</a:t>
            </a:r>
          </a:p>
        </p:txBody>
      </p:sp>
      <p:sp>
        <p:nvSpPr>
          <p:cNvPr id="3" name="Rectangle 3"/>
          <p:cNvSpPr txBox="1">
            <a:spLocks noRot="1" noChangeArrowheads="1"/>
          </p:cNvSpPr>
          <p:nvPr/>
        </p:nvSpPr>
        <p:spPr bwMode="auto">
          <a:xfrm>
            <a:off x="395536" y="2571750"/>
            <a:ext cx="6400800" cy="1650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en-US" altLang="zh-CN" sz="1500" kern="0" dirty="0">
                <a:solidFill>
                  <a:srgbClr val="000000"/>
                </a:solidFill>
                <a:latin typeface="Times New Roman" pitchFamily="18" charset="0"/>
              </a:rPr>
              <a:t>       </a:t>
            </a:r>
            <a:endParaRPr lang="en-US" altLang="zh-CN" sz="1500" kern="0" dirty="0">
              <a:solidFill>
                <a:srgbClr val="000000"/>
              </a:solidFill>
            </a:endParaRPr>
          </a:p>
          <a:p>
            <a:pPr indent="6318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defRPr/>
            </a:pPr>
            <a:r>
              <a:rPr lang="zh-CN" altLang="en-US" sz="2700" b="1" kern="0" dirty="0">
                <a:solidFill>
                  <a:srgbClr val="000000"/>
                </a:solidFill>
                <a:latin typeface="Times New Roman" pitchFamily="18" charset="0"/>
              </a:rPr>
              <a:t>外观清澈透明，无机械杂质和水分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zh-CN" altLang="en-US" sz="2700" kern="0" dirty="0">
                <a:solidFill>
                  <a:srgbClr val="000000"/>
                </a:solidFill>
                <a:latin typeface="Times New Roman" pitchFamily="18" charset="0"/>
              </a:rPr>
              <a:t>       </a:t>
            </a:r>
            <a:r>
              <a:rPr lang="en-US" altLang="zh-CN" sz="2700" kern="0" dirty="0">
                <a:solidFill>
                  <a:srgbClr val="000000"/>
                </a:solidFill>
                <a:latin typeface="Times New Roman" pitchFamily="18" charset="0"/>
              </a:rPr>
              <a:t>[</a:t>
            </a:r>
            <a:r>
              <a:rPr lang="zh-CN" altLang="en-US" sz="2700" kern="0" dirty="0">
                <a:solidFill>
                  <a:srgbClr val="000000"/>
                </a:solidFill>
                <a:latin typeface="Times New Roman" pitchFamily="18" charset="0"/>
              </a:rPr>
              <a:t>堵塞、磨损、腐蚀</a:t>
            </a:r>
            <a:r>
              <a:rPr lang="en-US" altLang="zh-CN" sz="2700" kern="0" dirty="0">
                <a:solidFill>
                  <a:srgbClr val="000000"/>
                </a:solidFill>
                <a:latin typeface="Times New Roman" pitchFamily="18" charset="0"/>
              </a:rPr>
              <a:t>]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5726" y="195486"/>
            <a:ext cx="27813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7695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uild="p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611560" y="1491630"/>
            <a:ext cx="6400800" cy="482204"/>
          </a:xfrm>
        </p:spPr>
        <p:txBody>
          <a:bodyPr/>
          <a:lstStyle/>
          <a:p>
            <a:pPr indent="735806" algn="l" eaLnBrk="1" hangingPunct="1">
              <a:lnSpc>
                <a:spcPct val="80000"/>
              </a:lnSpc>
              <a:defRPr/>
            </a:pPr>
            <a:r>
              <a:rPr lang="zh-CN" altLang="en-US" sz="3300" b="1" dirty="0">
                <a:solidFill>
                  <a:schemeClr val="tx2"/>
                </a:solidFill>
                <a:latin typeface="Times New Roman" pitchFamily="18" charset="0"/>
              </a:rPr>
              <a:t>六、无害</a:t>
            </a:r>
            <a:r>
              <a:rPr lang="zh-CN" altLang="en-US" sz="3300" b="1" dirty="0" smtClean="0">
                <a:solidFill>
                  <a:schemeClr val="tx2"/>
                </a:solidFill>
                <a:latin typeface="Times New Roman" pitchFamily="18" charset="0"/>
              </a:rPr>
              <a:t>性</a:t>
            </a:r>
            <a:endParaRPr lang="zh-CN" altLang="en-US" sz="27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" name="Rectangle 3"/>
          <p:cNvSpPr txBox="1">
            <a:spLocks noRot="1" noChangeArrowheads="1"/>
          </p:cNvSpPr>
          <p:nvPr/>
        </p:nvSpPr>
        <p:spPr bwMode="auto">
          <a:xfrm>
            <a:off x="470831" y="2283718"/>
            <a:ext cx="8280920" cy="1371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735806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/>
            </a:pPr>
            <a:r>
              <a:rPr lang="zh-CN" altLang="en-US" sz="2700" b="1" kern="0" dirty="0">
                <a:solidFill>
                  <a:srgbClr val="000000"/>
                </a:solidFill>
                <a:latin typeface="Times New Roman" pitchFamily="18" charset="0"/>
              </a:rPr>
              <a:t>有害物质减少  </a:t>
            </a:r>
            <a:r>
              <a:rPr lang="en-US" altLang="zh-CN" sz="2700" b="1" kern="0" dirty="0">
                <a:solidFill>
                  <a:srgbClr val="000000"/>
                </a:solidFill>
                <a:latin typeface="Times New Roman" pitchFamily="18" charset="0"/>
              </a:rPr>
              <a:t>[</a:t>
            </a:r>
            <a:r>
              <a:rPr lang="zh-CN" altLang="en-US" sz="2700" b="1" kern="0" dirty="0">
                <a:solidFill>
                  <a:srgbClr val="000000"/>
                </a:solidFill>
                <a:latin typeface="Times New Roman" pitchFamily="18" charset="0"/>
              </a:rPr>
              <a:t>排放污染、排放污染控制装置</a:t>
            </a:r>
            <a:r>
              <a:rPr lang="en-US" altLang="zh-CN" sz="2700" b="1" kern="0" dirty="0">
                <a:solidFill>
                  <a:srgbClr val="000000"/>
                </a:solidFill>
                <a:latin typeface="Times New Roman" pitchFamily="18" charset="0"/>
              </a:rPr>
              <a:t>]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en-US" altLang="zh-CN" sz="2700" b="1" kern="0" dirty="0">
                <a:solidFill>
                  <a:srgbClr val="000000"/>
                </a:solidFill>
                <a:latin typeface="Times New Roman" pitchFamily="18" charset="0"/>
              </a:rPr>
              <a:t>        </a:t>
            </a:r>
            <a:r>
              <a:rPr lang="zh-CN" altLang="en-US" sz="2700" b="1" kern="0" dirty="0">
                <a:solidFill>
                  <a:srgbClr val="000000"/>
                </a:solidFill>
                <a:latin typeface="Times New Roman" pitchFamily="18" charset="0"/>
              </a:rPr>
              <a:t>环保性</a:t>
            </a:r>
          </a:p>
        </p:txBody>
      </p:sp>
    </p:spTree>
    <p:extLst>
      <p:ext uri="{BB962C8B-B14F-4D97-AF65-F5344CB8AC3E}">
        <p14:creationId xmlns:p14="http://schemas.microsoft.com/office/powerpoint/2010/main" val="42411124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uild="p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31119" y="2139554"/>
            <a:ext cx="6116241" cy="564356"/>
          </a:xfrm>
        </p:spPr>
        <p:txBody>
          <a:bodyPr/>
          <a:lstStyle/>
          <a:p>
            <a:pPr marL="428625" indent="-428625" eaLnBrk="1" hangingPunct="1">
              <a:spcBef>
                <a:spcPct val="0"/>
              </a:spcBef>
              <a:buFont typeface="Wingdings" panose="05000000000000000000" pitchFamily="2" charset="2"/>
              <a:buChar char="p"/>
              <a:defRPr/>
            </a:pPr>
            <a:r>
              <a:rPr lang="zh-CN" altLang="en-US" sz="3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车用汽油的标准</a:t>
            </a:r>
          </a:p>
          <a:p>
            <a:pPr algn="l" eaLnBrk="1" hangingPunct="1">
              <a:spcBef>
                <a:spcPct val="0"/>
              </a:spcBef>
              <a:defRPr/>
            </a:pPr>
            <a:r>
              <a:rPr lang="zh-CN" altLang="en-US" sz="1500" dirty="0">
                <a:solidFill>
                  <a:schemeClr val="tx2"/>
                </a:solidFill>
                <a:latin typeface="Times New Roman" panose="02020603050405020304" pitchFamily="18" charset="0"/>
              </a:rPr>
              <a:t>           </a:t>
            </a:r>
          </a:p>
        </p:txBody>
      </p:sp>
    </p:spTree>
    <p:extLst>
      <p:ext uri="{BB962C8B-B14F-4D97-AF65-F5344CB8AC3E}">
        <p14:creationId xmlns:p14="http://schemas.microsoft.com/office/powerpoint/2010/main" val="11627025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3288452745"/>
              </p:ext>
            </p:extLst>
          </p:nvPr>
        </p:nvGraphicFramePr>
        <p:xfrm>
          <a:off x="1518026" y="1553758"/>
          <a:ext cx="6107948" cy="16609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745370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55576" y="1779662"/>
            <a:ext cx="792088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814388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719138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发动机结构特点、使用条件、石油炼制水平、环保要求，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</a:rPr>
              <a:t>汽油标准</a:t>
            </a: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不断制定、修订。</a:t>
            </a:r>
            <a:endParaRPr lang="en-US" altLang="zh-CN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719138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汽油发展经历辛烷值升级、无铅化、向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</a:rPr>
              <a:t>组分优化</a:t>
            </a: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方向发展。</a:t>
            </a:r>
          </a:p>
        </p:txBody>
      </p:sp>
    </p:spTree>
    <p:extLst>
      <p:ext uri="{BB962C8B-B14F-4D97-AF65-F5344CB8AC3E}">
        <p14:creationId xmlns:p14="http://schemas.microsoft.com/office/powerpoint/2010/main" val="30532928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5536" y="555526"/>
            <a:ext cx="8424936" cy="3960440"/>
          </a:xfrm>
        </p:spPr>
        <p:txBody>
          <a:bodyPr anchor="ctr"/>
          <a:lstStyle/>
          <a:p>
            <a:pPr indent="719138" algn="l" eaLnBrk="1" hangingPunct="1">
              <a:spcBef>
                <a:spcPct val="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目前，我国车用汽油标准执行的是车用汽油（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GB17930-2013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）。</a:t>
            </a:r>
          </a:p>
          <a:p>
            <a:pPr indent="719138" algn="l" eaLnBrk="1" hangingPunct="1">
              <a:spcBef>
                <a:spcPct val="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车用汽油按</a:t>
            </a:r>
            <a:r>
              <a:rPr lang="zh-CN" altLang="en-US" sz="2700" b="1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研究法辛烷值划分牌号</a:t>
            </a:r>
            <a:r>
              <a:rPr lang="zh-CN" altLang="en-US" sz="27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r>
              <a:rPr lang="zh-CN" altLang="zh-CN" sz="2800" dirty="0"/>
              <a:t>《车用汽油》（</a:t>
            </a:r>
            <a:r>
              <a:rPr lang="en-US" altLang="zh-CN" sz="2800" dirty="0"/>
              <a:t>GB17930-2013</a:t>
            </a:r>
            <a:r>
              <a:rPr lang="zh-CN" altLang="zh-CN" sz="2800" dirty="0"/>
              <a:t>），车用汽油（Ⅲ）和车用汽油（Ⅳ）按研究法辛烷值分为</a:t>
            </a:r>
            <a:r>
              <a:rPr lang="en-US" altLang="zh-CN" sz="2800" dirty="0"/>
              <a:t>90</a:t>
            </a:r>
            <a:r>
              <a:rPr lang="zh-CN" altLang="zh-CN" sz="2800" dirty="0"/>
              <a:t>号，</a:t>
            </a:r>
            <a:r>
              <a:rPr lang="en-US" altLang="zh-CN" sz="2800" dirty="0"/>
              <a:t>93</a:t>
            </a:r>
            <a:r>
              <a:rPr lang="zh-CN" altLang="zh-CN" sz="2800" dirty="0"/>
              <a:t>号和</a:t>
            </a:r>
            <a:r>
              <a:rPr lang="en-US" altLang="zh-CN" sz="2800" dirty="0"/>
              <a:t>97</a:t>
            </a:r>
            <a:r>
              <a:rPr lang="zh-CN" altLang="zh-CN" sz="2800" dirty="0"/>
              <a:t>号</a:t>
            </a:r>
            <a:r>
              <a:rPr lang="en-US" altLang="zh-CN" sz="2800" dirty="0"/>
              <a:t>3</a:t>
            </a:r>
            <a:r>
              <a:rPr lang="zh-CN" altLang="zh-CN" sz="2800" dirty="0"/>
              <a:t>个牌号，</a:t>
            </a:r>
            <a:r>
              <a:rPr lang="zh-CN" altLang="zh-CN" sz="2800" dirty="0">
                <a:solidFill>
                  <a:srgbClr val="FF0000"/>
                </a:solidFill>
              </a:rPr>
              <a:t>车用汽油（Ⅴ）按研究法辛烷值分为</a:t>
            </a:r>
            <a:r>
              <a:rPr lang="en-US" altLang="zh-CN" sz="2800" dirty="0">
                <a:solidFill>
                  <a:srgbClr val="FF0000"/>
                </a:solidFill>
              </a:rPr>
              <a:t>89</a:t>
            </a:r>
            <a:r>
              <a:rPr lang="zh-CN" altLang="zh-CN" sz="2800" dirty="0">
                <a:solidFill>
                  <a:srgbClr val="FF0000"/>
                </a:solidFill>
              </a:rPr>
              <a:t>号，</a:t>
            </a:r>
            <a:r>
              <a:rPr lang="en-US" altLang="zh-CN" sz="2800" dirty="0">
                <a:solidFill>
                  <a:srgbClr val="FF0000"/>
                </a:solidFill>
              </a:rPr>
              <a:t>92</a:t>
            </a:r>
            <a:r>
              <a:rPr lang="zh-CN" altLang="zh-CN" sz="2800" dirty="0">
                <a:solidFill>
                  <a:srgbClr val="FF0000"/>
                </a:solidFill>
              </a:rPr>
              <a:t>号、</a:t>
            </a:r>
            <a:r>
              <a:rPr lang="en-US" altLang="zh-CN" sz="2800" dirty="0">
                <a:solidFill>
                  <a:srgbClr val="FF0000"/>
                </a:solidFill>
              </a:rPr>
              <a:t>95</a:t>
            </a:r>
            <a:r>
              <a:rPr lang="zh-CN" altLang="zh-CN" sz="2800" dirty="0">
                <a:solidFill>
                  <a:srgbClr val="FF0000"/>
                </a:solidFill>
              </a:rPr>
              <a:t>号和</a:t>
            </a:r>
            <a:r>
              <a:rPr lang="en-US" altLang="zh-CN" sz="2800" dirty="0">
                <a:solidFill>
                  <a:srgbClr val="FF0000"/>
                </a:solidFill>
              </a:rPr>
              <a:t>98</a:t>
            </a:r>
            <a:r>
              <a:rPr lang="zh-CN" altLang="zh-CN" sz="2800" dirty="0">
                <a:solidFill>
                  <a:srgbClr val="FF0000"/>
                </a:solidFill>
              </a:rPr>
              <a:t>号</a:t>
            </a:r>
            <a:r>
              <a:rPr lang="en-US" altLang="zh-CN" sz="2800" dirty="0">
                <a:solidFill>
                  <a:srgbClr val="FF0000"/>
                </a:solidFill>
              </a:rPr>
              <a:t>4</a:t>
            </a:r>
            <a:r>
              <a:rPr lang="zh-CN" altLang="zh-CN" sz="2800" dirty="0">
                <a:solidFill>
                  <a:srgbClr val="FF0000"/>
                </a:solidFill>
              </a:rPr>
              <a:t>个牌号</a:t>
            </a:r>
            <a:r>
              <a:rPr lang="zh-CN" altLang="zh-CN" sz="2800" dirty="0"/>
              <a:t>。牌号的含义为研究法辛烷值（</a:t>
            </a:r>
            <a:r>
              <a:rPr lang="en-US" altLang="zh-CN" sz="2800" dirty="0"/>
              <a:t>RON</a:t>
            </a:r>
            <a:r>
              <a:rPr lang="zh-CN" altLang="zh-CN" sz="2800" dirty="0"/>
              <a:t>）。</a:t>
            </a:r>
            <a:r>
              <a:rPr lang="zh-CN" altLang="en-US" sz="27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牌号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的含义为研究法辛烷值（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RON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）。例如：</a:t>
            </a:r>
            <a:r>
              <a:rPr lang="en-US" altLang="zh-CN" sz="27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92</a:t>
            </a:r>
            <a:r>
              <a:rPr lang="zh-CN" altLang="en-US" sz="27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号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汽油表示该汽油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RON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值不小于</a:t>
            </a:r>
            <a:r>
              <a:rPr lang="en-US" altLang="zh-CN" sz="27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92</a:t>
            </a:r>
            <a:r>
              <a:rPr lang="zh-CN" altLang="en-US" sz="27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8978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439466" y="1977628"/>
            <a:ext cx="6343650" cy="900113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  <a:defRPr/>
            </a:pPr>
            <a:r>
              <a:rPr lang="en-US" altLang="zh-CN" sz="1500" dirty="0">
                <a:latin typeface="Times New Roman" panose="02020603050405020304" pitchFamily="18" charset="0"/>
              </a:rPr>
              <a:t>       </a:t>
            </a:r>
            <a:endParaRPr lang="en-US" altLang="zh-CN" sz="1500" dirty="0"/>
          </a:p>
          <a:p>
            <a:pPr marL="428625" indent="-428625" eaLnBrk="1" hangingPunct="1">
              <a:spcBef>
                <a:spcPct val="0"/>
              </a:spcBef>
              <a:buFont typeface="Wingdings" panose="05000000000000000000" pitchFamily="2" charset="2"/>
              <a:buChar char="p"/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车用汽油的选择和使用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</a:t>
            </a:r>
          </a:p>
        </p:txBody>
      </p:sp>
    </p:spTree>
    <p:extLst>
      <p:ext uri="{BB962C8B-B14F-4D97-AF65-F5344CB8AC3E}">
        <p14:creationId xmlns:p14="http://schemas.microsoft.com/office/powerpoint/2010/main" val="36534665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矩形 5"/>
          <p:cNvSpPr>
            <a:spLocks noChangeArrowheads="1"/>
          </p:cNvSpPr>
          <p:nvPr/>
        </p:nvSpPr>
        <p:spPr bwMode="auto">
          <a:xfrm>
            <a:off x="1601391" y="2356248"/>
            <a:ext cx="6161484" cy="507831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>
            <a:spAutoFit/>
          </a:bodyPr>
          <a:lstStyle>
            <a:lvl1pPr indent="993775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一、车用汽油的选择</a:t>
            </a:r>
          </a:p>
        </p:txBody>
      </p:sp>
    </p:spTree>
    <p:extLst>
      <p:ext uri="{BB962C8B-B14F-4D97-AF65-F5344CB8AC3E}">
        <p14:creationId xmlns:p14="http://schemas.microsoft.com/office/powerpoint/2010/main" val="18428535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1203598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318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车用</a:t>
            </a:r>
            <a:r>
              <a:rPr lang="zh-CN" altLang="zh-CN" sz="2400" b="1" dirty="0" smtClean="0">
                <a:solidFill>
                  <a:srgbClr val="000000"/>
                </a:solidFill>
                <a:latin typeface="Times New Roman" pitchFamily="18" charset="0"/>
              </a:rPr>
              <a:t>汽油</a:t>
            </a:r>
            <a:r>
              <a:rPr lang="zh-CN" altLang="zh-CN" sz="2400" b="1" dirty="0">
                <a:solidFill>
                  <a:srgbClr val="000000"/>
                </a:solidFill>
                <a:latin typeface="Times New Roman" pitchFamily="18" charset="0"/>
              </a:rPr>
              <a:t>的选用应根据汽车使用说明书推荐的牌号，并结合汽车的使用条件，以发动机不发生爆燃为原则</a:t>
            </a:r>
            <a:r>
              <a:rPr lang="zh-CN" altLang="zh-CN" sz="2400" b="1" dirty="0" smtClean="0">
                <a:solidFill>
                  <a:srgbClr val="000000"/>
                </a:solidFill>
                <a:latin typeface="Times New Roman" pitchFamily="18" charset="0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6519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矩形 5"/>
          <p:cNvSpPr>
            <a:spLocks noChangeArrowheads="1"/>
          </p:cNvSpPr>
          <p:nvPr/>
        </p:nvSpPr>
        <p:spPr bwMode="auto">
          <a:xfrm>
            <a:off x="1619672" y="2355726"/>
            <a:ext cx="6161484" cy="715581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>
            <a:spAutoFit/>
          </a:bodyPr>
          <a:lstStyle>
            <a:lvl1pPr indent="631825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二、车用汽油使用注意事项</a:t>
            </a:r>
          </a:p>
        </p:txBody>
      </p:sp>
    </p:spTree>
    <p:extLst>
      <p:ext uri="{BB962C8B-B14F-4D97-AF65-F5344CB8AC3E}">
        <p14:creationId xmlns:p14="http://schemas.microsoft.com/office/powerpoint/2010/main" val="4508932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矩形 5"/>
          <p:cNvSpPr>
            <a:spLocks noChangeArrowheads="1"/>
          </p:cNvSpPr>
          <p:nvPr/>
        </p:nvSpPr>
        <p:spPr bwMode="auto">
          <a:xfrm>
            <a:off x="251520" y="987574"/>
            <a:ext cx="8712968" cy="100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631825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533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⒈汽油易燃、易爆、易产生静电，使用中要注意安全。严禁用汽油作煤油炉、汽化炉燃料，以免发生火灾。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2407196"/>
            <a:ext cx="6320636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3871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矩形 5"/>
          <p:cNvSpPr>
            <a:spLocks noChangeArrowheads="1"/>
          </p:cNvSpPr>
          <p:nvPr/>
        </p:nvSpPr>
        <p:spPr bwMode="auto">
          <a:xfrm>
            <a:off x="251520" y="987574"/>
            <a:ext cx="8712968" cy="51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631825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533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汽油密封保存，严防水分杂质混入。</a:t>
            </a: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3465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矩形 5"/>
          <p:cNvSpPr>
            <a:spLocks noChangeArrowheads="1"/>
          </p:cNvSpPr>
          <p:nvPr/>
        </p:nvSpPr>
        <p:spPr bwMode="auto">
          <a:xfrm>
            <a:off x="251520" y="771550"/>
            <a:ext cx="8568952" cy="45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631825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53340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3.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推广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使用加入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有效</a:t>
            </a:r>
            <a:r>
              <a:rPr lang="zh-CN" altLang="en-US" sz="2100" b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汽油</a:t>
            </a:r>
            <a:r>
              <a:rPr lang="zh-CN" altLang="en-US" sz="21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清净剂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的车用汽油。</a:t>
            </a: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4139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矩形 5"/>
          <p:cNvSpPr>
            <a:spLocks noChangeArrowheads="1"/>
          </p:cNvSpPr>
          <p:nvPr/>
        </p:nvSpPr>
        <p:spPr bwMode="auto">
          <a:xfrm>
            <a:off x="251520" y="771550"/>
            <a:ext cx="8568952" cy="3727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631825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53340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4.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压缩比越大，使用的汽油牌号一般也越高。选用合适的汽油牌号，要使汽油的牌号与发动机的压缩比相匹配。</a:t>
            </a:r>
          </a:p>
          <a:p>
            <a:pPr indent="53340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高压缩比的发动机选用低牌号的汽油，发动机容易产生爆燃，发动机长时间爆燃，容易出现活塞烧结、活塞环断裂等故障，加速发动机部件的损坏。虽然现代汽车发动机上安装有爆燃传感器，会将信息传递给控制电脑，自动延迟点火时间，但调整的范围和程度十分有限。</a:t>
            </a:r>
          </a:p>
          <a:p>
            <a:pPr indent="53340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低压缩比的发动机选用高牌号汽油，汽油点火慢，燃烧时间长，造成燃烧不完全、加速无力、排污增多等现象，高抗爆性的优势无法发挥出来，同时还会因排放废气温度过高而烧坏排气门或排气门座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74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0" y="1923678"/>
            <a:ext cx="6572250" cy="864394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  <a:defRPr/>
            </a:pPr>
            <a:r>
              <a:rPr lang="en-US" altLang="zh-CN" sz="1500" dirty="0">
                <a:latin typeface="Times New Roman" panose="02020603050405020304" pitchFamily="18" charset="0"/>
              </a:rPr>
              <a:t>       </a:t>
            </a:r>
            <a:endParaRPr lang="en-US" altLang="zh-CN" sz="1500" dirty="0"/>
          </a:p>
          <a:p>
            <a:pPr marL="428625" indent="-428625" eaLnBrk="1" hangingPunct="1">
              <a:spcBef>
                <a:spcPct val="0"/>
              </a:spcBef>
              <a:buFont typeface="Wingdings" panose="05000000000000000000" pitchFamily="2" charset="2"/>
              <a:buChar char="p"/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车用汽油的使用性能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     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136" y="339502"/>
            <a:ext cx="26289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6928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ChangeArrowheads="1"/>
          </p:cNvSpPr>
          <p:nvPr/>
        </p:nvSpPr>
        <p:spPr bwMode="auto">
          <a:xfrm>
            <a:off x="1143000" y="1553766"/>
            <a:ext cx="6858000" cy="108347"/>
          </a:xfrm>
          <a:prstGeom prst="rect">
            <a:avLst/>
          </a:prstGeom>
          <a:gradFill rotWithShape="1">
            <a:gsLst>
              <a:gs pos="0">
                <a:srgbClr val="FAE3B7"/>
              </a:gs>
              <a:gs pos="9000">
                <a:srgbClr val="A28949"/>
              </a:gs>
              <a:gs pos="15500">
                <a:srgbClr val="835E17"/>
              </a:gs>
              <a:gs pos="16499">
                <a:srgbClr val="BD922A"/>
              </a:gs>
              <a:gs pos="18500">
                <a:srgbClr val="FBE4AE"/>
              </a:gs>
              <a:gs pos="39500">
                <a:srgbClr val="BD922A"/>
              </a:gs>
              <a:gs pos="43500">
                <a:srgbClr val="BD922A"/>
              </a:gs>
              <a:gs pos="50000">
                <a:srgbClr val="FBE4AE"/>
              </a:gs>
              <a:gs pos="56500">
                <a:srgbClr val="BD922A"/>
              </a:gs>
              <a:gs pos="60501">
                <a:srgbClr val="BD922A"/>
              </a:gs>
              <a:gs pos="81500">
                <a:srgbClr val="FBE4AE"/>
              </a:gs>
              <a:gs pos="83501">
                <a:srgbClr val="BD922A"/>
              </a:gs>
              <a:gs pos="84500">
                <a:srgbClr val="835E17"/>
              </a:gs>
              <a:gs pos="91000">
                <a:srgbClr val="A28949"/>
              </a:gs>
              <a:gs pos="100000">
                <a:srgbClr val="FAE3B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zh-CN" sz="135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zh-CN" sz="135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zh-CN" sz="135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zh-CN" altLang="en-US" sz="135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7891" name="Text Box 5"/>
          <p:cNvSpPr txBox="1">
            <a:spLocks noChangeArrowheads="1"/>
          </p:cNvSpPr>
          <p:nvPr/>
        </p:nvSpPr>
        <p:spPr bwMode="auto">
          <a:xfrm>
            <a:off x="2964656" y="375047"/>
            <a:ext cx="3857625" cy="85408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4950">
                <a:solidFill>
                  <a:srgbClr val="000000"/>
                </a:solidFill>
              </a:rPr>
              <a:t>思考题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2143126"/>
            <a:ext cx="6858000" cy="161582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300" dirty="0">
                <a:solidFill>
                  <a:srgbClr val="000000"/>
                </a:solidFill>
              </a:rPr>
              <a:t>1.</a:t>
            </a:r>
            <a:r>
              <a:rPr lang="zh-CN" altLang="en-US" sz="3300" dirty="0">
                <a:solidFill>
                  <a:srgbClr val="000000"/>
                </a:solidFill>
              </a:rPr>
              <a:t>车用汽油主要使用性能有哪些？</a:t>
            </a:r>
            <a:endParaRPr lang="en-US" altLang="zh-CN" sz="33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300" dirty="0">
                <a:solidFill>
                  <a:srgbClr val="000000"/>
                </a:solidFill>
              </a:rPr>
              <a:t>2.</a:t>
            </a:r>
            <a:r>
              <a:rPr lang="zh-CN" altLang="en-US" sz="3300" dirty="0">
                <a:solidFill>
                  <a:srgbClr val="000000"/>
                </a:solidFill>
              </a:rPr>
              <a:t>基于环保如何提高车用汽油品质？</a:t>
            </a:r>
            <a:endParaRPr lang="en-US" altLang="zh-CN" sz="33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300" dirty="0">
                <a:solidFill>
                  <a:srgbClr val="000000"/>
                </a:solidFill>
              </a:rPr>
              <a:t>3.</a:t>
            </a:r>
            <a:r>
              <a:rPr lang="zh-CN" altLang="en-US" sz="3300" dirty="0">
                <a:solidFill>
                  <a:srgbClr val="000000"/>
                </a:solidFill>
              </a:rPr>
              <a:t>分析汽油品质变化原因。</a:t>
            </a:r>
          </a:p>
        </p:txBody>
      </p:sp>
    </p:spTree>
    <p:extLst>
      <p:ext uri="{BB962C8B-B14F-4D97-AF65-F5344CB8AC3E}">
        <p14:creationId xmlns:p14="http://schemas.microsoft.com/office/powerpoint/2010/main" val="362659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Rot="1" noChangeArrowheads="1"/>
          </p:cNvSpPr>
          <p:nvPr/>
        </p:nvSpPr>
        <p:spPr bwMode="auto">
          <a:xfrm>
            <a:off x="899592" y="1347614"/>
            <a:ext cx="220714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en-US" altLang="zh-CN" sz="1500" kern="0" dirty="0">
                <a:solidFill>
                  <a:srgbClr val="000000"/>
                </a:solidFill>
                <a:latin typeface="Times New Roman" pitchFamily="18" charset="0"/>
              </a:rPr>
              <a:t>       </a:t>
            </a:r>
            <a:endParaRPr lang="en-US" altLang="zh-CN" sz="1500" kern="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zh-CN" altLang="en-US" sz="3000" kern="0" dirty="0">
                <a:solidFill>
                  <a:srgbClr val="E40000"/>
                </a:solidFill>
                <a:latin typeface="Times New Roman" pitchFamily="18" charset="0"/>
              </a:rPr>
              <a:t> </a:t>
            </a:r>
            <a:r>
              <a:rPr lang="zh-CN" altLang="en-US" sz="3000" b="1" kern="0" dirty="0">
                <a:solidFill>
                  <a:srgbClr val="E40000"/>
                </a:solidFill>
                <a:latin typeface="Times New Roman" pitchFamily="18" charset="0"/>
                <a:ea typeface="黑体" pitchFamily="2" charset="-122"/>
              </a:rPr>
              <a:t>一、蒸发性</a:t>
            </a:r>
            <a:endParaRPr lang="zh-CN" altLang="en-US" sz="3000" b="1" kern="0" dirty="0">
              <a:solidFill>
                <a:srgbClr val="E40000"/>
              </a:solidFill>
              <a:latin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zh-CN" altLang="en-US" sz="2100" b="1" kern="0" dirty="0">
                <a:solidFill>
                  <a:srgbClr val="000000"/>
                </a:solidFill>
                <a:latin typeface="Times New Roman" pitchFamily="18" charset="0"/>
              </a:rPr>
              <a:t>     </a:t>
            </a:r>
            <a:endParaRPr lang="zh-CN" altLang="en-US" sz="2100" b="1" kern="0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pic>
        <p:nvPicPr>
          <p:cNvPr id="8" name="Picture 2" descr="油1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23478"/>
            <a:ext cx="5260023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08335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5536" y="483518"/>
            <a:ext cx="1656184" cy="375047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  <a:defRPr/>
            </a:pPr>
            <a:r>
              <a:rPr lang="en-US" altLang="zh-CN" sz="3000" b="1" dirty="0">
                <a:solidFill>
                  <a:schemeClr val="tx2"/>
                </a:solidFill>
                <a:latin typeface="+mn-ea"/>
              </a:rPr>
              <a:t> 1.</a:t>
            </a:r>
            <a:r>
              <a:rPr lang="zh-CN" altLang="en-US" sz="3000" b="1" dirty="0">
                <a:solidFill>
                  <a:schemeClr val="tx2"/>
                </a:solidFill>
                <a:latin typeface="+mn-ea"/>
              </a:rPr>
              <a:t>馏程 </a:t>
            </a:r>
          </a:p>
        </p:txBody>
      </p:sp>
      <p:sp>
        <p:nvSpPr>
          <p:cNvPr id="6" name="Rectangle 3"/>
          <p:cNvSpPr txBox="1">
            <a:spLocks noRot="1" noChangeArrowheads="1"/>
          </p:cNvSpPr>
          <p:nvPr/>
        </p:nvSpPr>
        <p:spPr bwMode="auto">
          <a:xfrm>
            <a:off x="498553" y="1441969"/>
            <a:ext cx="1656184" cy="375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zh-CN" altLang="en-US" sz="2100" b="1" kern="0" dirty="0">
                <a:solidFill>
                  <a:srgbClr val="E40000"/>
                </a:solidFill>
                <a:latin typeface="Times New Roman" pitchFamily="18" charset="0"/>
              </a:rPr>
              <a:t>初馏点：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zh-CN" altLang="en-US" sz="2100" b="1" kern="0" dirty="0">
                <a:solidFill>
                  <a:srgbClr val="E40000"/>
                </a:solidFill>
                <a:latin typeface="Times New Roman" pitchFamily="18" charset="0"/>
              </a:rPr>
              <a:t>      </a:t>
            </a:r>
            <a:r>
              <a:rPr lang="zh-CN" altLang="en-US" sz="2100" b="1" kern="0" dirty="0">
                <a:solidFill>
                  <a:srgbClr val="000000"/>
                </a:solidFill>
                <a:latin typeface="Times New Roman" pitchFamily="18" charset="0"/>
              </a:rPr>
              <a:t>     </a:t>
            </a:r>
            <a:endParaRPr lang="zh-CN" altLang="en-US" sz="2100" b="1" kern="0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9" name="Rectangle 3"/>
          <p:cNvSpPr txBox="1">
            <a:spLocks noRot="1" noChangeArrowheads="1"/>
          </p:cNvSpPr>
          <p:nvPr/>
        </p:nvSpPr>
        <p:spPr bwMode="auto">
          <a:xfrm>
            <a:off x="498553" y="2321608"/>
            <a:ext cx="2448272" cy="1022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en-US" altLang="zh-CN" sz="2100" b="1" kern="0" dirty="0">
                <a:solidFill>
                  <a:srgbClr val="E40000"/>
                </a:solidFill>
                <a:latin typeface="Times New Roman" pitchFamily="18" charset="0"/>
              </a:rPr>
              <a:t>10%</a:t>
            </a:r>
            <a:r>
              <a:rPr lang="zh-CN" altLang="en-US" sz="2100" b="1" kern="0" dirty="0">
                <a:solidFill>
                  <a:srgbClr val="E40000"/>
                </a:solidFill>
                <a:latin typeface="Times New Roman" pitchFamily="18" charset="0"/>
              </a:rPr>
              <a:t>蒸发温度</a:t>
            </a:r>
            <a:r>
              <a:rPr lang="zh-CN" altLang="en-US" sz="2100" b="1" kern="0" dirty="0" smtClean="0">
                <a:solidFill>
                  <a:srgbClr val="E40000"/>
                </a:solidFill>
                <a:latin typeface="Times New Roman" pitchFamily="18" charset="0"/>
              </a:rPr>
              <a:t>：</a:t>
            </a:r>
            <a:endParaRPr lang="en-US" altLang="zh-CN" sz="2100" b="1" kern="0" dirty="0" smtClean="0">
              <a:solidFill>
                <a:srgbClr val="E40000"/>
              </a:solidFill>
              <a:latin typeface="Times New Roman" pitchFamily="18" charset="0"/>
            </a:endParaRPr>
          </a:p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zh-CN" altLang="en-US" sz="2100" b="1" kern="0" dirty="0" smtClean="0">
                <a:solidFill>
                  <a:srgbClr val="000000"/>
                </a:solidFill>
                <a:latin typeface="Times New Roman" pitchFamily="18" charset="0"/>
              </a:rPr>
              <a:t>轻质馏分</a:t>
            </a:r>
            <a:endParaRPr lang="en-US" altLang="zh-CN" sz="2100" b="1" kern="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zh-CN" altLang="en-US" sz="2100" b="1" kern="0" dirty="0" smtClean="0">
                <a:solidFill>
                  <a:srgbClr val="000000"/>
                </a:solidFill>
                <a:latin typeface="Times New Roman" pitchFamily="18" charset="0"/>
              </a:rPr>
              <a:t>低温</a:t>
            </a:r>
            <a:r>
              <a:rPr lang="zh-CN" altLang="en-US" sz="2100" b="1" kern="0" dirty="0">
                <a:solidFill>
                  <a:srgbClr val="000000"/>
                </a:solidFill>
                <a:latin typeface="Times New Roman" pitchFamily="18" charset="0"/>
              </a:rPr>
              <a:t>起动性、气阻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endParaRPr lang="zh-CN" altLang="en-US" sz="2100" b="1" kern="0" dirty="0">
              <a:solidFill>
                <a:srgbClr val="000000"/>
              </a:solidFill>
              <a:latin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zh-CN" altLang="en-US" sz="2100" b="1" kern="0" dirty="0">
                <a:solidFill>
                  <a:srgbClr val="000000"/>
                </a:solidFill>
                <a:latin typeface="Times New Roman" pitchFamily="18" charset="0"/>
              </a:rPr>
              <a:t>     </a:t>
            </a:r>
            <a:endParaRPr lang="zh-CN" altLang="en-US" sz="2100" b="1" kern="0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8553" y="334032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defRPr/>
            </a:pPr>
            <a:r>
              <a:rPr lang="zh-CN" altLang="en-US" b="1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CN" b="1" kern="0" dirty="0">
                <a:solidFill>
                  <a:srgbClr val="E40000"/>
                </a:solidFill>
                <a:latin typeface="Times New Roman" pitchFamily="18" charset="0"/>
              </a:rPr>
              <a:t>50%</a:t>
            </a:r>
            <a:r>
              <a:rPr lang="zh-CN" altLang="en-US" b="1" kern="0" dirty="0">
                <a:solidFill>
                  <a:srgbClr val="E40000"/>
                </a:solidFill>
                <a:latin typeface="Times New Roman" pitchFamily="18" charset="0"/>
              </a:rPr>
              <a:t>蒸发温度</a:t>
            </a:r>
            <a:r>
              <a:rPr lang="zh-CN" altLang="en-US" b="1" kern="0" dirty="0" smtClean="0">
                <a:solidFill>
                  <a:srgbClr val="E40000"/>
                </a:solidFill>
                <a:latin typeface="Times New Roman" pitchFamily="18" charset="0"/>
              </a:rPr>
              <a:t>：</a:t>
            </a:r>
            <a:endParaRPr lang="en-US" altLang="zh-CN" b="1" kern="0" dirty="0" smtClean="0">
              <a:solidFill>
                <a:srgbClr val="E40000"/>
              </a:solidFill>
              <a:latin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defRPr/>
            </a:pPr>
            <a:r>
              <a:rPr lang="zh-CN" altLang="en-US" b="1" kern="0" dirty="0" smtClean="0">
                <a:solidFill>
                  <a:srgbClr val="000000"/>
                </a:solidFill>
                <a:latin typeface="Times New Roman" pitchFamily="18" charset="0"/>
              </a:rPr>
              <a:t>平均蒸发性</a:t>
            </a:r>
            <a:endParaRPr lang="en-US" altLang="zh-CN" b="1" kern="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defRPr/>
            </a:pPr>
            <a:r>
              <a:rPr lang="zh-CN" altLang="en-US" b="1" kern="0" dirty="0" smtClean="0">
                <a:solidFill>
                  <a:srgbClr val="000000"/>
                </a:solidFill>
                <a:latin typeface="Times New Roman" pitchFamily="18" charset="0"/>
              </a:rPr>
              <a:t>加速</a:t>
            </a:r>
            <a:r>
              <a:rPr lang="zh-CN" altLang="en-US" b="1" kern="0" dirty="0">
                <a:solidFill>
                  <a:srgbClr val="000000"/>
                </a:solidFill>
                <a:latin typeface="Times New Roman" pitchFamily="18" charset="0"/>
              </a:rPr>
              <a:t>性、运转稳定性、暖机时间     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123478"/>
            <a:ext cx="33718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6731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267494"/>
            <a:ext cx="2520280" cy="47016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7584" y="1563638"/>
            <a:ext cx="2808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defRPr/>
            </a:pPr>
            <a:r>
              <a:rPr lang="en-US" altLang="zh-CN" b="1" kern="0" dirty="0">
                <a:solidFill>
                  <a:srgbClr val="E40000"/>
                </a:solidFill>
                <a:latin typeface="Times New Roman" pitchFamily="18" charset="0"/>
              </a:rPr>
              <a:t>90%</a:t>
            </a:r>
            <a:r>
              <a:rPr lang="zh-CN" altLang="en-US" b="1" kern="0" dirty="0">
                <a:solidFill>
                  <a:srgbClr val="E40000"/>
                </a:solidFill>
                <a:latin typeface="Times New Roman" pitchFamily="18" charset="0"/>
              </a:rPr>
              <a:t>蒸发温度：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defRPr/>
            </a:pPr>
            <a:r>
              <a:rPr lang="zh-CN" altLang="en-US" b="1" kern="0" dirty="0">
                <a:solidFill>
                  <a:srgbClr val="000000"/>
                </a:solidFill>
                <a:latin typeface="Times New Roman" pitchFamily="18" charset="0"/>
              </a:rPr>
              <a:t>重质馏分</a:t>
            </a:r>
          </a:p>
        </p:txBody>
      </p:sp>
      <p:sp>
        <p:nvSpPr>
          <p:cNvPr id="5" name="矩形 4"/>
          <p:cNvSpPr/>
          <p:nvPr/>
        </p:nvSpPr>
        <p:spPr>
          <a:xfrm>
            <a:off x="827584" y="2451392"/>
            <a:ext cx="3429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defRPr/>
            </a:pPr>
            <a:r>
              <a:rPr lang="zh-CN" altLang="en-US" b="1" kern="0" dirty="0">
                <a:solidFill>
                  <a:srgbClr val="E40000"/>
                </a:solidFill>
                <a:latin typeface="Times New Roman" pitchFamily="18" charset="0"/>
              </a:rPr>
              <a:t>终馏点</a:t>
            </a:r>
            <a:r>
              <a:rPr lang="zh-CN" altLang="en-US" b="1" kern="0" dirty="0" smtClean="0">
                <a:solidFill>
                  <a:srgbClr val="E40000"/>
                </a:solidFill>
                <a:latin typeface="Times New Roman" pitchFamily="18" charset="0"/>
              </a:rPr>
              <a:t>：</a:t>
            </a:r>
            <a:endParaRPr lang="en-US" altLang="zh-CN" b="1" kern="0" dirty="0" smtClean="0">
              <a:solidFill>
                <a:srgbClr val="E40000"/>
              </a:solidFill>
              <a:latin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defRPr/>
            </a:pPr>
            <a:r>
              <a:rPr lang="zh-CN" altLang="en-US" b="1" kern="0" dirty="0" smtClean="0">
                <a:solidFill>
                  <a:srgbClr val="000000"/>
                </a:solidFill>
                <a:latin typeface="Times New Roman" pitchFamily="18" charset="0"/>
              </a:rPr>
              <a:t>重</a:t>
            </a:r>
            <a:r>
              <a:rPr lang="zh-CN" altLang="en-US" b="1" kern="0" dirty="0">
                <a:solidFill>
                  <a:srgbClr val="000000"/>
                </a:solidFill>
                <a:latin typeface="Times New Roman" pitchFamily="18" charset="0"/>
              </a:rPr>
              <a:t>质馏分</a:t>
            </a:r>
          </a:p>
        </p:txBody>
      </p:sp>
    </p:spTree>
    <p:extLst>
      <p:ext uri="{BB962C8B-B14F-4D97-AF65-F5344CB8AC3E}">
        <p14:creationId xmlns:p14="http://schemas.microsoft.com/office/powerpoint/2010/main" val="4772105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23478"/>
            <a:ext cx="5328592" cy="39964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7544" y="4443958"/>
            <a:ext cx="513313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defRPr/>
            </a:pPr>
            <a:r>
              <a:rPr lang="zh-CN" altLang="en-US" sz="2100" b="1" kern="0" dirty="0">
                <a:solidFill>
                  <a:srgbClr val="E40000"/>
                </a:solidFill>
                <a:latin typeface="Times New Roman" pitchFamily="18" charset="0"/>
              </a:rPr>
              <a:t>残留量：</a:t>
            </a:r>
            <a:r>
              <a:rPr lang="en-US" altLang="zh-CN" sz="2100" b="1" kern="0" dirty="0">
                <a:solidFill>
                  <a:srgbClr val="000000"/>
                </a:solidFill>
                <a:latin typeface="Times New Roman" pitchFamily="18" charset="0"/>
              </a:rPr>
              <a:t>%</a:t>
            </a:r>
            <a:r>
              <a:rPr lang="zh-CN" altLang="en-US" sz="2100" b="1" kern="0" dirty="0">
                <a:solidFill>
                  <a:srgbClr val="000000"/>
                </a:solidFill>
                <a:latin typeface="Times New Roman" pitchFamily="18" charset="0"/>
              </a:rPr>
              <a:t>（</a:t>
            </a:r>
            <a:r>
              <a:rPr lang="en-US" altLang="zh-CN" sz="2100" b="1" kern="0" dirty="0">
                <a:solidFill>
                  <a:srgbClr val="000000"/>
                </a:solidFill>
                <a:latin typeface="Times New Roman" pitchFamily="18" charset="0"/>
              </a:rPr>
              <a:t>v/v</a:t>
            </a:r>
            <a:r>
              <a:rPr lang="zh-CN" altLang="en-US" sz="2100" b="1" kern="0" dirty="0">
                <a:solidFill>
                  <a:srgbClr val="000000"/>
                </a:solidFill>
                <a:latin typeface="Times New Roman" pitchFamily="18" charset="0"/>
              </a:rPr>
              <a:t>）最不易蒸发的重质馏分</a:t>
            </a:r>
          </a:p>
        </p:txBody>
      </p:sp>
    </p:spTree>
    <p:extLst>
      <p:ext uri="{BB962C8B-B14F-4D97-AF65-F5344CB8AC3E}">
        <p14:creationId xmlns:p14="http://schemas.microsoft.com/office/powerpoint/2010/main" val="36232416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31640" y="1059582"/>
            <a:ext cx="4511278" cy="2518172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</a:pPr>
            <a:r>
              <a:rPr lang="en-US" altLang="zh-CN" sz="1500" dirty="0">
                <a:latin typeface="Times New Roman" panose="02020603050405020304" pitchFamily="18" charset="0"/>
              </a:rPr>
              <a:t>       </a:t>
            </a:r>
            <a:endParaRPr lang="en-US" altLang="zh-CN" sz="1500" dirty="0"/>
          </a:p>
          <a:p>
            <a:pPr algn="l" eaLnBrk="1" hangingPunct="1">
              <a:spcBef>
                <a:spcPct val="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   </a:t>
            </a:r>
            <a:r>
              <a:rPr lang="en-US" altLang="zh-CN" sz="3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⒉</a:t>
            </a:r>
            <a:r>
              <a:rPr lang="zh-CN" altLang="en-US" sz="3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蒸气压</a:t>
            </a:r>
            <a:r>
              <a:rPr lang="zh-CN" altLang="en-US" sz="21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  </a:t>
            </a:r>
          </a:p>
          <a:p>
            <a:pPr algn="l" eaLnBrk="1" hangingPunct="1">
              <a:spcBef>
                <a:spcPct val="0"/>
              </a:spcBef>
            </a:pPr>
            <a:r>
              <a:rPr lang="zh-CN" altLang="en-US" sz="2100" b="1" dirty="0">
                <a:latin typeface="Times New Roman" panose="02020603050405020304" pitchFamily="18" charset="0"/>
              </a:rPr>
              <a:t>      </a:t>
            </a:r>
            <a:r>
              <a:rPr lang="en-US" altLang="zh-CN" sz="2700" b="1" dirty="0" err="1">
                <a:latin typeface="Times New Roman" panose="02020603050405020304" pitchFamily="18" charset="0"/>
              </a:rPr>
              <a:t>kPa</a:t>
            </a:r>
            <a:r>
              <a:rPr lang="en-US" altLang="zh-CN" sz="2700" b="1" dirty="0">
                <a:latin typeface="Times New Roman" panose="02020603050405020304" pitchFamily="18" charset="0"/>
              </a:rPr>
              <a:t>  </a:t>
            </a:r>
          </a:p>
          <a:p>
            <a:pPr algn="l" eaLnBrk="1" hangingPunct="1">
              <a:spcBef>
                <a:spcPct val="0"/>
              </a:spcBef>
            </a:pPr>
            <a:r>
              <a:rPr lang="en-US" altLang="zh-CN" sz="2100" b="1" dirty="0">
                <a:latin typeface="Times New Roman" panose="02020603050405020304" pitchFamily="18" charset="0"/>
              </a:rPr>
              <a:t>      </a:t>
            </a:r>
            <a:r>
              <a:rPr lang="en-US" altLang="zh-CN" sz="3000" b="1" dirty="0">
                <a:latin typeface="Times New Roman" panose="02020603050405020304" pitchFamily="18" charset="0"/>
              </a:rPr>
              <a:t>Raid </a:t>
            </a:r>
            <a:r>
              <a:rPr lang="en-US" altLang="zh-CN" sz="3000" b="1" dirty="0" err="1">
                <a:latin typeface="Times New Roman" panose="02020603050405020304" pitchFamily="18" charset="0"/>
              </a:rPr>
              <a:t>Vapour</a:t>
            </a:r>
            <a:r>
              <a:rPr lang="en-US" altLang="zh-CN" sz="3000" b="1" dirty="0">
                <a:latin typeface="Times New Roman" panose="02020603050405020304" pitchFamily="18" charset="0"/>
              </a:rPr>
              <a:t> Pressure</a:t>
            </a:r>
          </a:p>
          <a:p>
            <a:pPr algn="l" eaLnBrk="1" hangingPunct="1">
              <a:spcBef>
                <a:spcPct val="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     L/V=1/4 </a:t>
            </a:r>
          </a:p>
          <a:p>
            <a:pPr algn="l" eaLnBrk="1" hangingPunct="1">
              <a:spcBef>
                <a:spcPct val="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    T=38℃</a:t>
            </a:r>
          </a:p>
        </p:txBody>
      </p:sp>
    </p:spTree>
    <p:extLst>
      <p:ext uri="{BB962C8B-B14F-4D97-AF65-F5344CB8AC3E}">
        <p14:creationId xmlns:p14="http://schemas.microsoft.com/office/powerpoint/2010/main" val="32725288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196602" y="411510"/>
            <a:ext cx="6643664" cy="696521"/>
          </a:xfrm>
          <a:ln>
            <a:miter lim="800000"/>
            <a:headEnd/>
            <a:tailEnd/>
          </a:ln>
          <a:extLst/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l" eaLnBrk="1" hangingPunct="1">
              <a:lnSpc>
                <a:spcPct val="80000"/>
              </a:lnSpc>
              <a:defRPr/>
            </a:pPr>
            <a:r>
              <a:rPr lang="en-US" altLang="zh-CN" sz="3000" b="1" dirty="0">
                <a:solidFill>
                  <a:schemeClr val="tx2"/>
                </a:solidFill>
                <a:latin typeface="Times New Roman" pitchFamily="18" charset="0"/>
              </a:rPr>
              <a:t>         </a:t>
            </a:r>
            <a:r>
              <a:rPr lang="zh-CN" altLang="en-US" sz="4500" b="1" dirty="0">
                <a:solidFill>
                  <a:schemeClr val="tx2"/>
                </a:solidFill>
                <a:latin typeface="Times New Roman" pitchFamily="18" charset="0"/>
              </a:rPr>
              <a:t>二、抗爆性</a:t>
            </a:r>
          </a:p>
        </p:txBody>
      </p:sp>
      <p:sp>
        <p:nvSpPr>
          <p:cNvPr id="3" name="Rectangle 3"/>
          <p:cNvSpPr txBox="1">
            <a:spLocks noRot="1" noChangeArrowheads="1"/>
          </p:cNvSpPr>
          <p:nvPr/>
        </p:nvSpPr>
        <p:spPr bwMode="auto">
          <a:xfrm>
            <a:off x="251520" y="2301479"/>
            <a:ext cx="8784976" cy="2160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en-US" altLang="zh-CN" sz="3000" b="1" kern="0" dirty="0">
                <a:solidFill>
                  <a:srgbClr val="E40000"/>
                </a:solidFill>
                <a:latin typeface="Times New Roman" pitchFamily="18" charset="0"/>
              </a:rPr>
              <a:t>        </a:t>
            </a:r>
            <a:r>
              <a:rPr lang="zh-CN" altLang="en-US" sz="2700" b="1" kern="0" dirty="0">
                <a:solidFill>
                  <a:srgbClr val="000000"/>
                </a:solidFill>
                <a:latin typeface="Times New Roman" pitchFamily="18" charset="0"/>
              </a:rPr>
              <a:t>标准燃料：异辛烷与正庚烷</a:t>
            </a:r>
            <a:endParaRPr lang="en-US" altLang="zh-CN" sz="2700" b="1" kern="0" dirty="0">
              <a:solidFill>
                <a:srgbClr val="000000"/>
              </a:solidFill>
              <a:latin typeface="Times New Roman" pitchFamily="18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zh-CN" altLang="en-US" sz="2700" b="1" kern="0" dirty="0">
                <a:solidFill>
                  <a:srgbClr val="000000"/>
                </a:solidFill>
                <a:latin typeface="Times New Roman" pitchFamily="18" charset="0"/>
              </a:rPr>
              <a:t>　　</a:t>
            </a:r>
            <a:r>
              <a:rPr lang="zh-CN" altLang="en-US" b="1" kern="0" dirty="0">
                <a:solidFill>
                  <a:srgbClr val="000000"/>
                </a:solidFill>
                <a:latin typeface="Times New Roman" pitchFamily="18" charset="0"/>
              </a:rPr>
              <a:t>采用和被测燃料具有相同抗爆性的标准燃料中</a:t>
            </a:r>
            <a:r>
              <a:rPr lang="zh-CN" altLang="en-US" b="1" kern="0" dirty="0">
                <a:solidFill>
                  <a:srgbClr val="FF3300"/>
                </a:solidFill>
                <a:latin typeface="Times New Roman" pitchFamily="18" charset="0"/>
              </a:rPr>
              <a:t>异辛烷</a:t>
            </a:r>
            <a:r>
              <a:rPr lang="zh-CN" altLang="en-US" b="1" kern="0" dirty="0">
                <a:solidFill>
                  <a:srgbClr val="000000"/>
                </a:solidFill>
                <a:latin typeface="Times New Roman" pitchFamily="18" charset="0"/>
              </a:rPr>
              <a:t>的体积百分数表示。</a:t>
            </a:r>
            <a:endParaRPr lang="zh-CN" altLang="en-US" kern="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4" y="1876747"/>
            <a:ext cx="2591991" cy="4247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5781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b="1" kern="0" dirty="0">
                <a:solidFill>
                  <a:srgbClr val="FF0000"/>
                </a:solidFill>
                <a:latin typeface="Times New Roman" pitchFamily="18" charset="0"/>
              </a:rPr>
              <a:t>1.</a:t>
            </a:r>
            <a:r>
              <a:rPr lang="zh-CN" altLang="en-US" sz="2700" b="1" kern="0" dirty="0">
                <a:solidFill>
                  <a:srgbClr val="FF0000"/>
                </a:solidFill>
                <a:latin typeface="Times New Roman" pitchFamily="18" charset="0"/>
              </a:rPr>
              <a:t>辛烷值</a:t>
            </a:r>
            <a:endParaRPr lang="en-US" altLang="zh-CN" sz="2700" b="1" kern="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4820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4276</TotalTime>
  <Words>1632</Words>
  <Application>Microsoft Office PowerPoint</Application>
  <PresentationFormat>全屏显示(16:9)</PresentationFormat>
  <Paragraphs>122</Paragraphs>
  <Slides>30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黑体</vt:lpstr>
      <vt:lpstr>宋体</vt:lpstr>
      <vt:lpstr>Arial</vt:lpstr>
      <vt:lpstr>Calibri</vt:lpstr>
      <vt:lpstr>Times New Roman</vt:lpstr>
      <vt:lpstr>Wingdings</vt:lpstr>
      <vt:lpstr>Wingdings 2</vt:lpstr>
      <vt:lpstr>汽车运用工程</vt:lpstr>
      <vt:lpstr>1_汽车运用工程</vt:lpstr>
      <vt:lpstr>2_汽车运用工程</vt:lpstr>
      <vt:lpstr>吉祥如意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第几节  内容名字</dc:title>
  <dc:creator>edius1</dc:creator>
  <cp:lastModifiedBy>Administrator</cp:lastModifiedBy>
  <cp:revision>142</cp:revision>
  <dcterms:created xsi:type="dcterms:W3CDTF">2014-02-17T07:50:13Z</dcterms:created>
  <dcterms:modified xsi:type="dcterms:W3CDTF">2017-01-02T07:38:41Z</dcterms:modified>
</cp:coreProperties>
</file>