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6" r:id="rId10"/>
    <p:sldId id="277" r:id="rId11"/>
    <p:sldId id="278" r:id="rId12"/>
    <p:sldId id="279" r:id="rId13"/>
    <p:sldId id="263" r:id="rId14"/>
    <p:sldId id="280" r:id="rId15"/>
    <p:sldId id="281" r:id="rId16"/>
    <p:sldId id="265" r:id="rId17"/>
    <p:sldId id="269" r:id="rId18"/>
    <p:sldId id="282" r:id="rId19"/>
    <p:sldId id="283" r:id="rId20"/>
    <p:sldId id="284" r:id="rId21"/>
    <p:sldId id="285" r:id="rId22"/>
    <p:sldId id="270" r:id="rId23"/>
    <p:sldId id="271" r:id="rId24"/>
    <p:sldId id="273" r:id="rId25"/>
    <p:sldId id="286" r:id="rId26"/>
    <p:sldId id="287" r:id="rId27"/>
    <p:sldId id="288" r:id="rId28"/>
    <p:sldId id="289" r:id="rId29"/>
    <p:sldId id="274" r:id="rId30"/>
    <p:sldId id="290" r:id="rId31"/>
    <p:sldId id="275" r:id="rId32"/>
    <p:sldId id="292" r:id="rId33"/>
    <p:sldId id="293" r:id="rId34"/>
    <p:sldId id="294" r:id="rId35"/>
    <p:sldId id="295" r:id="rId36"/>
    <p:sldId id="296" r:id="rId37"/>
    <p:sldId id="303" r:id="rId38"/>
    <p:sldId id="304" r:id="rId39"/>
    <p:sldId id="298" r:id="rId40"/>
    <p:sldId id="300" r:id="rId41"/>
    <p:sldId id="301" r:id="rId42"/>
    <p:sldId id="305" r:id="rId43"/>
    <p:sldId id="308" r:id="rId44"/>
    <p:sldId id="311" r:id="rId45"/>
    <p:sldId id="309" r:id="rId46"/>
    <p:sldId id="310" r:id="rId47"/>
    <p:sldId id="312" r:id="rId48"/>
    <p:sldId id="313" r:id="rId49"/>
    <p:sldId id="317" r:id="rId50"/>
    <p:sldId id="318" r:id="rId51"/>
    <p:sldId id="315" r:id="rId52"/>
    <p:sldId id="319" r:id="rId53"/>
    <p:sldId id="320" r:id="rId54"/>
    <p:sldId id="316" r:id="rId55"/>
    <p:sldId id="321" r:id="rId56"/>
    <p:sldId id="322" r:id="rId57"/>
    <p:sldId id="323" r:id="rId58"/>
    <p:sldId id="324" r:id="rId59"/>
    <p:sldId id="330" r:id="rId60"/>
    <p:sldId id="325" r:id="rId61"/>
    <p:sldId id="327" r:id="rId62"/>
    <p:sldId id="328" r:id="rId63"/>
    <p:sldId id="329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54" r:id="rId77"/>
    <p:sldId id="355" r:id="rId78"/>
    <p:sldId id="356" r:id="rId79"/>
    <p:sldId id="357" r:id="rId80"/>
    <p:sldId id="358" r:id="rId81"/>
    <p:sldId id="344" r:id="rId82"/>
    <p:sldId id="345" r:id="rId83"/>
    <p:sldId id="347" r:id="rId84"/>
    <p:sldId id="346" r:id="rId85"/>
    <p:sldId id="348" r:id="rId86"/>
    <p:sldId id="349" r:id="rId87"/>
    <p:sldId id="359" r:id="rId88"/>
    <p:sldId id="360" r:id="rId89"/>
    <p:sldId id="362" r:id="rId90"/>
    <p:sldId id="363" r:id="rId91"/>
    <p:sldId id="368" r:id="rId92"/>
    <p:sldId id="369" r:id="rId93"/>
    <p:sldId id="371" r:id="rId9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1139552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网络安全技术项目化教程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主编  段新华  宋风忠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中国</a:t>
            </a:r>
            <a:r>
              <a:rPr lang="zh-CN" altLang="en-US" sz="3200" dirty="0">
                <a:solidFill>
                  <a:schemeClr val="bg1"/>
                </a:solidFill>
              </a:rPr>
              <a:t>水利</a:t>
            </a:r>
            <a:r>
              <a:rPr lang="zh-CN" altLang="en-US" sz="3200" dirty="0" smtClean="0">
                <a:solidFill>
                  <a:schemeClr val="bg1"/>
                </a:solidFill>
              </a:rPr>
              <a:t>水电</a:t>
            </a:r>
            <a:r>
              <a:rPr lang="zh-CN" altLang="en-US" sz="3200" dirty="0">
                <a:solidFill>
                  <a:schemeClr val="bg1"/>
                </a:solidFill>
              </a:rPr>
              <a:t>出版社</a:t>
            </a:r>
          </a:p>
        </p:txBody>
      </p:sp>
    </p:spTree>
    <p:extLst>
      <p:ext uri="{BB962C8B-B14F-4D97-AF65-F5344CB8AC3E}">
        <p14:creationId xmlns:p14="http://schemas.microsoft.com/office/powerpoint/2010/main" val="369276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/>
              <a:t>．通过</a:t>
            </a:r>
            <a:r>
              <a:rPr lang="en-US" altLang="zh-CN" dirty="0"/>
              <a:t>Console</a:t>
            </a:r>
            <a:r>
              <a:rPr lang="zh-CN" altLang="en-US" dirty="0"/>
              <a:t>端口管理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 marL="0" indent="720000">
              <a:buNone/>
            </a:pPr>
            <a:r>
              <a:rPr lang="zh-CN" altLang="en-US" dirty="0"/>
              <a:t>连接好防火墙后，超级终端会有一下</a:t>
            </a:r>
            <a:r>
              <a:rPr lang="zh-CN" altLang="en-US" dirty="0" smtClean="0"/>
              <a:t>提示。</a:t>
            </a:r>
            <a:endParaRPr lang="en-US" altLang="zh-CN" dirty="0" smtClean="0"/>
          </a:p>
          <a:p>
            <a:pPr marL="0" indent="720000">
              <a:buNone/>
            </a:pPr>
            <a:r>
              <a:rPr lang="en-US" altLang="zh-CN" dirty="0"/>
              <a:t>Login</a:t>
            </a:r>
            <a:r>
              <a:rPr lang="zh-CN" altLang="en-US" dirty="0"/>
              <a:t>：</a:t>
            </a:r>
          </a:p>
          <a:p>
            <a:pPr marL="0" indent="720000">
              <a:buNone/>
            </a:pPr>
            <a:r>
              <a:rPr lang="en-US" altLang="zh-CN" dirty="0"/>
              <a:t>DSFW-1800</a:t>
            </a:r>
            <a:r>
              <a:rPr lang="zh-CN" altLang="en-US" dirty="0"/>
              <a:t>系列防火墙默认的管理员用户名</a:t>
            </a:r>
            <a:r>
              <a:rPr lang="en-US" altLang="zh-CN" dirty="0"/>
              <a:t>admin</a:t>
            </a:r>
            <a:r>
              <a:rPr lang="zh-CN" altLang="en-US" dirty="0"/>
              <a:t>，密码</a:t>
            </a:r>
            <a:r>
              <a:rPr lang="en-US" altLang="zh-CN" dirty="0"/>
              <a:t>admin</a:t>
            </a:r>
            <a:r>
              <a:rPr lang="zh-CN" altLang="en-US" dirty="0"/>
              <a:t>，按提示输入即可。用户名</a:t>
            </a:r>
            <a:r>
              <a:rPr lang="en-US" altLang="zh-CN" dirty="0"/>
              <a:t>admin</a:t>
            </a:r>
            <a:r>
              <a:rPr lang="zh-CN" altLang="en-US" dirty="0"/>
              <a:t>是不可修改或删除的，密码可以修改。</a:t>
            </a:r>
          </a:p>
          <a:p>
            <a:pPr marL="0" indent="720000"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449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/>
              <a:t>．通过</a:t>
            </a:r>
            <a:r>
              <a:rPr lang="en-US" altLang="zh-CN" dirty="0"/>
              <a:t>Console</a:t>
            </a:r>
            <a:r>
              <a:rPr lang="zh-CN" altLang="en-US" dirty="0"/>
              <a:t>端口管理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 marL="0" indent="720000">
              <a:buNone/>
            </a:pPr>
            <a:r>
              <a:rPr lang="zh-CN" altLang="en-US" dirty="0"/>
              <a:t>输入管理员用户帐号和密码，可以进入防火墙的特权模式，该模式的提示符如下所示，包含一个</a:t>
            </a:r>
            <a:r>
              <a:rPr lang="en-US" altLang="zh-CN" dirty="0"/>
              <a:t>#</a:t>
            </a:r>
            <a:r>
              <a:rPr lang="zh-CN" altLang="en-US" dirty="0"/>
              <a:t>字符号</a:t>
            </a:r>
            <a:r>
              <a:rPr lang="en-US" altLang="zh-CN" dirty="0"/>
              <a:t>:</a:t>
            </a:r>
          </a:p>
          <a:p>
            <a:pPr marL="0" indent="720000">
              <a:buNone/>
            </a:pPr>
            <a:r>
              <a:rPr lang="en-US" altLang="zh-CN" dirty="0"/>
              <a:t>DSFW-1800#</a:t>
            </a:r>
          </a:p>
          <a:p>
            <a:pPr marL="0" indent="720000"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457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/>
              <a:t>．通过</a:t>
            </a:r>
            <a:r>
              <a:rPr lang="en-US" altLang="zh-CN" dirty="0"/>
              <a:t>Console</a:t>
            </a:r>
            <a:r>
              <a:rPr lang="zh-CN" altLang="en-US" dirty="0"/>
              <a:t>端口管理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 marL="0" indent="720000">
              <a:buNone/>
            </a:pPr>
            <a:r>
              <a:rPr lang="zh-CN" altLang="en-US" dirty="0"/>
              <a:t>在特权模式下，输入</a:t>
            </a:r>
            <a:r>
              <a:rPr lang="en-US" altLang="zh-CN" dirty="0"/>
              <a:t>configure</a:t>
            </a:r>
            <a:r>
              <a:rPr lang="zh-CN" altLang="en-US" dirty="0"/>
              <a:t>命令，可进入全局配置模式，提示符如下所示：</a:t>
            </a:r>
          </a:p>
          <a:p>
            <a:pPr marL="0" indent="720000">
              <a:buNone/>
            </a:pPr>
            <a:r>
              <a:rPr lang="en-US" altLang="zh-CN" dirty="0"/>
              <a:t>DSFW-1800(</a:t>
            </a:r>
            <a:r>
              <a:rPr lang="en-US" altLang="zh-CN" dirty="0" err="1"/>
              <a:t>config</a:t>
            </a:r>
            <a:r>
              <a:rPr lang="en-US" altLang="zh-CN" dirty="0"/>
              <a:t>)#</a:t>
            </a:r>
          </a:p>
          <a:p>
            <a:pPr marL="0" indent="720000">
              <a:buNone/>
            </a:pPr>
            <a:r>
              <a:rPr lang="en-US" altLang="zh-CN" dirty="0"/>
              <a:t>DSFW-1800</a:t>
            </a:r>
            <a:r>
              <a:rPr lang="zh-CN" altLang="en-US" dirty="0"/>
              <a:t>系列防火墙很多命令类似交换机和路由器的命令，具体可以参考配置手册，由于防火墙的安全策略比较复杂，通过命令方式管理难度很高，因此这个方法用在防火墙上不多，当</a:t>
            </a:r>
            <a:r>
              <a:rPr lang="en-US" altLang="zh-CN" dirty="0"/>
              <a:t>web</a:t>
            </a:r>
            <a:r>
              <a:rPr lang="zh-CN" altLang="en-US" dirty="0"/>
              <a:t>方式不能管理的时候可能采取此方法。</a:t>
            </a:r>
          </a:p>
          <a:p>
            <a:pPr marL="0" indent="720000"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5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/>
              <a:t>．通过</a:t>
            </a:r>
            <a:r>
              <a:rPr lang="en-US" altLang="zh-CN" dirty="0"/>
              <a:t>web</a:t>
            </a:r>
            <a:r>
              <a:rPr lang="zh-CN" altLang="en-US" dirty="0"/>
              <a:t>网页方式管理防火墙</a:t>
            </a:r>
            <a:endParaRPr lang="zh-CN" altLang="en-US" dirty="0" smtClean="0"/>
          </a:p>
          <a:p>
            <a:pPr marL="0" indent="720000">
              <a:buNone/>
            </a:pPr>
            <a:r>
              <a:rPr lang="zh-CN" altLang="en-US" dirty="0"/>
              <a:t>初次使用防火墙时，用户可以通过</a:t>
            </a:r>
            <a:r>
              <a:rPr lang="en-US" altLang="zh-CN" dirty="0"/>
              <a:t>E0/0</a:t>
            </a:r>
            <a:r>
              <a:rPr lang="zh-CN" altLang="en-US" dirty="0"/>
              <a:t>接口访问防火墙的</a:t>
            </a:r>
            <a:r>
              <a:rPr lang="en-US" altLang="zh-CN" dirty="0"/>
              <a:t>web</a:t>
            </a:r>
            <a:r>
              <a:rPr lang="zh-CN" altLang="en-US" dirty="0"/>
              <a:t>页面</a:t>
            </a:r>
            <a:r>
              <a:rPr lang="zh-CN" altLang="en-US" dirty="0" smtClean="0"/>
              <a:t>。</a:t>
            </a:r>
          </a:p>
          <a:p>
            <a:pPr marL="0" indent="720000">
              <a:buNone/>
            </a:pPr>
            <a:r>
              <a:rPr lang="zh-CN" altLang="en-US" dirty="0" smtClean="0"/>
              <a:t>在浏览器里输入默认的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</a:t>
            </a:r>
            <a:r>
              <a:rPr lang="en-US" altLang="zh-CN" dirty="0" smtClean="0"/>
              <a:t>http://192.168.1.1</a:t>
            </a:r>
            <a:r>
              <a:rPr lang="zh-CN" altLang="en-US" dirty="0" smtClean="0"/>
              <a:t>并按回车键，系统</a:t>
            </a:r>
            <a:r>
              <a:rPr lang="en-US" altLang="zh-CN" dirty="0" smtClean="0"/>
              <a:t>web</a:t>
            </a:r>
            <a:r>
              <a:rPr lang="zh-CN" altLang="en-US" dirty="0" smtClean="0"/>
              <a:t>页面登录界面如图所示</a:t>
            </a:r>
          </a:p>
          <a:p>
            <a:pPr marL="0" indent="0">
              <a:buNone/>
            </a:pPr>
            <a:r>
              <a:rPr lang="zh-CN" altLang="en-US" dirty="0" smtClean="0"/>
              <a:t>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065" y="4048760"/>
            <a:ext cx="5076190" cy="280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/>
              <a:t>．通过</a:t>
            </a:r>
            <a:r>
              <a:rPr lang="en-US" altLang="zh-CN" dirty="0"/>
              <a:t>web</a:t>
            </a:r>
            <a:r>
              <a:rPr lang="zh-CN" altLang="en-US" dirty="0"/>
              <a:t>网页方式管理防火墙</a:t>
            </a:r>
            <a:endParaRPr lang="zh-CN" altLang="en-US" dirty="0" smtClean="0"/>
          </a:p>
          <a:p>
            <a:pPr marL="0" indent="720000">
              <a:buNone/>
            </a:pPr>
            <a:r>
              <a:rPr lang="zh-CN" altLang="en-US" dirty="0"/>
              <a:t>初次使用防火墙时，用户可以通过</a:t>
            </a:r>
            <a:r>
              <a:rPr lang="en-US" altLang="zh-CN" dirty="0"/>
              <a:t>E0/0</a:t>
            </a:r>
            <a:r>
              <a:rPr lang="zh-CN" altLang="en-US" dirty="0"/>
              <a:t>接口访问防火墙的</a:t>
            </a:r>
            <a:r>
              <a:rPr lang="en-US" altLang="zh-CN" dirty="0"/>
              <a:t>web</a:t>
            </a:r>
            <a:r>
              <a:rPr lang="zh-CN" altLang="en-US" dirty="0"/>
              <a:t>页面</a:t>
            </a:r>
            <a:r>
              <a:rPr lang="zh-CN" altLang="en-US" dirty="0" smtClean="0"/>
              <a:t>。</a:t>
            </a:r>
          </a:p>
          <a:p>
            <a:pPr marL="0" indent="720000">
              <a:buNone/>
            </a:pPr>
            <a:r>
              <a:rPr lang="zh-CN" altLang="en-US" dirty="0" smtClean="0"/>
              <a:t>在浏览器里输入默认的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</a:t>
            </a:r>
            <a:r>
              <a:rPr lang="en-US" altLang="zh-CN" dirty="0" smtClean="0"/>
              <a:t>http://192.168.1.1</a:t>
            </a:r>
            <a:r>
              <a:rPr lang="zh-CN" altLang="en-US" dirty="0" smtClean="0"/>
              <a:t>并按回车键，系统</a:t>
            </a:r>
            <a:r>
              <a:rPr lang="en-US" altLang="zh-CN" dirty="0" smtClean="0"/>
              <a:t>web</a:t>
            </a:r>
            <a:r>
              <a:rPr lang="zh-CN" altLang="en-US" dirty="0" smtClean="0"/>
              <a:t>页面登录界面如图所示</a:t>
            </a:r>
          </a:p>
          <a:p>
            <a:pPr marL="0" indent="0">
              <a:buNone/>
            </a:pPr>
            <a:r>
              <a:rPr lang="zh-CN" altLang="en-US" dirty="0" smtClean="0"/>
              <a:t>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065" y="4048760"/>
            <a:ext cx="5076190" cy="2809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867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/>
              <a:t>．通过</a:t>
            </a:r>
            <a:r>
              <a:rPr lang="en-US" altLang="zh-CN" dirty="0"/>
              <a:t>web</a:t>
            </a:r>
            <a:r>
              <a:rPr lang="zh-CN" altLang="en-US" dirty="0"/>
              <a:t>网页方式管理防火墙</a:t>
            </a:r>
            <a:endParaRPr lang="zh-CN" altLang="en-US" dirty="0" smtClean="0"/>
          </a:p>
          <a:p>
            <a:pPr marL="0" indent="720000">
              <a:buNone/>
            </a:pPr>
            <a:r>
              <a:rPr lang="zh-CN" altLang="en-US" dirty="0" smtClean="0"/>
              <a:t>输入</a:t>
            </a:r>
            <a:r>
              <a:rPr lang="zh-CN" altLang="en-US" dirty="0"/>
              <a:t>默认账户</a:t>
            </a:r>
            <a:r>
              <a:rPr lang="en-US" altLang="zh-CN" dirty="0"/>
              <a:t>admin</a:t>
            </a:r>
            <a:r>
              <a:rPr lang="zh-CN" altLang="en-US" dirty="0"/>
              <a:t>和密码</a:t>
            </a:r>
            <a:r>
              <a:rPr lang="en-US" altLang="zh-CN" dirty="0"/>
              <a:t>admin</a:t>
            </a:r>
            <a:r>
              <a:rPr lang="zh-CN" altLang="en-US" dirty="0"/>
              <a:t>登录防火墙后。在</a:t>
            </a:r>
            <a:r>
              <a:rPr lang="zh-CN" altLang="en-US" dirty="0" smtClean="0"/>
              <a:t>这里即可</a:t>
            </a:r>
            <a:r>
              <a:rPr lang="zh-CN" altLang="en-US" dirty="0"/>
              <a:t>展开对防火墙的设置。如果防火墙配有公网</a:t>
            </a:r>
            <a:r>
              <a:rPr lang="en-US" altLang="zh-CN" dirty="0"/>
              <a:t>IP</a:t>
            </a:r>
            <a:r>
              <a:rPr lang="zh-CN" altLang="en-US" dirty="0"/>
              <a:t>地址，也可以在外网来管理防火墙，配置端口</a:t>
            </a:r>
            <a:r>
              <a:rPr lang="en-US" altLang="zh-CN" dirty="0"/>
              <a:t>IP</a:t>
            </a:r>
            <a:r>
              <a:rPr lang="zh-CN" altLang="en-US" dirty="0"/>
              <a:t>地址如</a:t>
            </a:r>
            <a:r>
              <a:rPr lang="zh-CN" altLang="en-US" dirty="0" smtClean="0"/>
              <a:t>图所</a:t>
            </a:r>
            <a:r>
              <a:rPr lang="zh-CN" altLang="en-US" dirty="0"/>
              <a:t>示，本章任务是以</a:t>
            </a:r>
            <a:r>
              <a:rPr lang="en-US" altLang="zh-CN" dirty="0"/>
              <a:t>web</a:t>
            </a:r>
            <a:r>
              <a:rPr lang="zh-CN" altLang="en-US" dirty="0"/>
              <a:t>方式管理防火墙为基础讲述</a:t>
            </a:r>
            <a:r>
              <a:rPr lang="zh-CN" altLang="en-US" dirty="0" smtClean="0"/>
              <a:t>的。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4V(`SD7C2K24@S$]N[SM7~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6289825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093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任务</a:t>
            </a:r>
            <a:r>
              <a:rPr lang="en-US" altLang="zh-CN" sz="3600" dirty="0" smtClean="0"/>
              <a:t>2 </a:t>
            </a:r>
            <a:r>
              <a:rPr lang="zh-CN" altLang="en-US" sz="3600" dirty="0" smtClean="0"/>
              <a:t>管理</a:t>
            </a:r>
            <a:r>
              <a:rPr lang="zh-CN" altLang="en-US" sz="3600" dirty="0"/>
              <a:t>防火墙配置文件及版本升级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</a:t>
            </a:r>
            <a:r>
              <a:rPr lang="en-US" altLang="zh-CN" dirty="0"/>
              <a:t>DCFW-1800</a:t>
            </a:r>
            <a:r>
              <a:rPr lang="zh-CN" altLang="en-US" dirty="0"/>
              <a:t>系列防火墙的配置信息都被保存在系统的配置文件中。用户通过运行相应的命令或者访问</a:t>
            </a:r>
            <a:r>
              <a:rPr lang="en-US" altLang="zh-CN" dirty="0"/>
              <a:t>web</a:t>
            </a:r>
            <a:r>
              <a:rPr lang="zh-CN" altLang="en-US" dirty="0"/>
              <a:t>页面查看防火墙的各种配置信息，例如，防火墙的初始配置信息和当前配置信息等</a:t>
            </a:r>
            <a:r>
              <a:rPr lang="zh-CN" altLang="en-US" dirty="0" smtClean="0"/>
              <a:t>。随着</a:t>
            </a:r>
            <a:r>
              <a:rPr lang="zh-CN" altLang="en-US" dirty="0"/>
              <a:t>设备的升级换代，防火墙的核心系统要需要更新，以适应当前网络的应用，为了获得最佳性能，可以对防火墙系统软件进行升级。升级前最好备份下原来的系统，升级过程中最好不要断电</a:t>
            </a:r>
            <a:r>
              <a:rPr lang="zh-CN" altLang="en-US" dirty="0" smtClean="0"/>
              <a:t>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学会查看和保存防火墙配置信息，同时了解如何导出和导入配置文件</a:t>
            </a:r>
            <a:r>
              <a:rPr lang="zh-CN" altLang="en-US" dirty="0" smtClean="0"/>
              <a:t>。恢复</a:t>
            </a:r>
            <a:r>
              <a:rPr lang="zh-CN" altLang="en-US" dirty="0"/>
              <a:t>出厂设置及升级防火墙的系统软件。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．查看当前配置和导入导出配置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）选择“系统管理”→“配置文件管理”，在打开的页面会显示当前的配置信息。右上角有个“导出”按钮，点击导出按钮，会弹出保存对话框。如</a:t>
            </a:r>
            <a:r>
              <a:rPr lang="zh-CN" altLang="en-US" dirty="0" smtClean="0"/>
              <a:t>图所</a:t>
            </a:r>
            <a:r>
              <a:rPr lang="zh-CN" altLang="en-US" dirty="0"/>
              <a:t>示</a:t>
            </a:r>
          </a:p>
          <a:p>
            <a:pPr>
              <a:buNone/>
            </a:pPr>
            <a:r>
              <a:rPr lang="zh-CN" altLang="en-US" dirty="0"/>
              <a:t> 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C:\Users\Administrator\AppData\Roaming\Tencent\Users\12376850\QQ\WinTemp\RichOle\KG[]GW(XMY1MX0_6{X)Q]I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17560"/>
            <a:ext cx="6365349" cy="364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．查看当前配置和导入导出配置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/>
              <a:t>）点击保存按钮，在另存为对话框里选择合适的路径和文件名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3931262" cy="31214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608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．查看当前配置和导入导出配置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/>
              <a:t>）导入配置，依次打开“系统管理”→“配置备份还原”，选择恢复系统配置点下一步，选择从本地上传系统配置文件，点击“浏览”选择文件并点</a:t>
            </a:r>
            <a:r>
              <a:rPr lang="zh-CN" altLang="en-US" dirty="0" smtClean="0"/>
              <a:t>下一步</a:t>
            </a: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ALS3{CWNHZL%DAZF13U`$KK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41576"/>
            <a:ext cx="6408712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521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项目</a:t>
            </a:r>
            <a:r>
              <a:rPr lang="en-US" altLang="zh-CN" sz="4800" dirty="0" smtClean="0"/>
              <a:t>7 </a:t>
            </a:r>
            <a:r>
              <a:rPr lang="zh-CN" altLang="en-US" sz="4800" dirty="0" smtClean="0"/>
              <a:t>防火墙</a:t>
            </a:r>
            <a:br>
              <a:rPr lang="zh-CN" altLang="en-US" sz="4800" dirty="0" smtClean="0"/>
            </a:b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/>
              <a:t>．恢复出厂设置及升级防火墙的</a:t>
            </a:r>
            <a:r>
              <a:rPr lang="zh-CN" altLang="en-US" dirty="0" smtClean="0"/>
              <a:t>系统软件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）将防火墙配置恢复到出厂。一般有</a:t>
            </a:r>
            <a:r>
              <a:rPr lang="en-US" altLang="zh-CN" dirty="0"/>
              <a:t>3</a:t>
            </a:r>
            <a:r>
              <a:rPr lang="zh-CN" altLang="en-US" dirty="0"/>
              <a:t>种方法，第一种方法是使用设备上的物理按钮使系统恢复到出厂配置，用户可以使用设备上的</a:t>
            </a:r>
            <a:r>
              <a:rPr lang="en-US" altLang="zh-CN" dirty="0"/>
              <a:t>CRL</a:t>
            </a:r>
            <a:r>
              <a:rPr lang="zh-CN" altLang="en-US" dirty="0"/>
              <a:t>孔使系统恢复到出厂配置（设备断电，按住</a:t>
            </a:r>
            <a:r>
              <a:rPr lang="en-US" altLang="zh-CN" dirty="0"/>
              <a:t>CRL</a:t>
            </a:r>
            <a:r>
              <a:rPr lang="zh-CN" altLang="en-US" dirty="0"/>
              <a:t>孔，直到</a:t>
            </a:r>
            <a:r>
              <a:rPr lang="en-US" altLang="zh-CN" dirty="0"/>
              <a:t>stat</a:t>
            </a:r>
            <a:r>
              <a:rPr lang="zh-CN" altLang="en-US" dirty="0"/>
              <a:t>灯和</a:t>
            </a:r>
            <a:r>
              <a:rPr lang="en-US" altLang="zh-CN" dirty="0"/>
              <a:t>alarm</a:t>
            </a:r>
            <a:r>
              <a:rPr lang="zh-CN" altLang="en-US" dirty="0"/>
              <a:t>灯同时变为红色约</a:t>
            </a:r>
            <a:r>
              <a:rPr lang="en-US" altLang="zh-CN" dirty="0"/>
              <a:t>15</a:t>
            </a:r>
            <a:r>
              <a:rPr lang="zh-CN" altLang="en-US" dirty="0"/>
              <a:t>秒钟，后松开手即可）。第二种方法是在命令行特权模式下，使用命令</a:t>
            </a:r>
            <a:r>
              <a:rPr lang="en-US" altLang="zh-CN" dirty="0"/>
              <a:t>unset all</a:t>
            </a:r>
            <a:r>
              <a:rPr lang="zh-CN" altLang="en-US" dirty="0"/>
              <a:t>。第三种方法是打开“系统管理”→“配置备份还原”，在向导中选恢复出厂设置点下一步， 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4(HYARE1)}PJ}$)4I0DV0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94136"/>
            <a:ext cx="6840760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452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/>
              <a:t>．恢复出厂设置及升级防火墙的</a:t>
            </a:r>
            <a:r>
              <a:rPr lang="zh-CN" altLang="en-US" dirty="0" smtClean="0"/>
              <a:t>系统软件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/>
              <a:t>）防火墙系统软件升级。防火墙可以通过命令行模式下</a:t>
            </a:r>
            <a:r>
              <a:rPr lang="en-US" altLang="zh-CN" dirty="0"/>
              <a:t>TFTP</a:t>
            </a:r>
            <a:r>
              <a:rPr lang="zh-CN" altLang="en-US" dirty="0"/>
              <a:t>、</a:t>
            </a:r>
            <a:r>
              <a:rPr lang="en-US" altLang="zh-CN" dirty="0"/>
              <a:t>FTP</a:t>
            </a:r>
            <a:r>
              <a:rPr lang="zh-CN" altLang="en-US" dirty="0"/>
              <a:t>方式升级，本任务中通过</a:t>
            </a:r>
            <a:r>
              <a:rPr lang="en-US" altLang="zh-CN" dirty="0"/>
              <a:t>web</a:t>
            </a:r>
            <a:r>
              <a:rPr lang="zh-CN" altLang="en-US" dirty="0"/>
              <a:t>方式进行升级</a:t>
            </a:r>
            <a:r>
              <a:rPr lang="zh-CN" altLang="en-US" dirty="0" smtClean="0"/>
              <a:t>。打开</a:t>
            </a:r>
            <a:r>
              <a:rPr lang="zh-CN" altLang="en-US" dirty="0"/>
              <a:t>“系统管理”→“系统升级”，系统默认选择升级到最新的软件版本，点击下一步，在上传新的软件版本处浏览本地选择要升级的版本</a:t>
            </a:r>
            <a:r>
              <a:rPr lang="en-US" altLang="zh-CN" dirty="0"/>
              <a:t>(</a:t>
            </a:r>
            <a:r>
              <a:rPr lang="zh-CN" altLang="en-US" dirty="0"/>
              <a:t>系统最多保存两个系统软件供用户选择</a:t>
            </a:r>
            <a:r>
              <a:rPr lang="en-US" altLang="zh-CN" dirty="0" smtClean="0"/>
              <a:t>)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$DNO1`3X~Y01QE_B37%ZEM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00670"/>
            <a:ext cx="5393829" cy="3621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179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 </a:t>
            </a:r>
            <a:r>
              <a:rPr lang="zh-CN" altLang="en-US" dirty="0" smtClean="0"/>
              <a:t>配置</a:t>
            </a:r>
            <a:r>
              <a:rPr lang="zh-CN" altLang="en-US" dirty="0"/>
              <a:t>防火墙的</a:t>
            </a:r>
            <a:r>
              <a:rPr lang="en-US" altLang="zh-CN" dirty="0"/>
              <a:t>SNAT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由于</a:t>
            </a:r>
            <a:r>
              <a:rPr lang="en-US" altLang="zh-CN" dirty="0"/>
              <a:t>IPV4</a:t>
            </a:r>
            <a:r>
              <a:rPr lang="zh-CN" altLang="en-US" dirty="0"/>
              <a:t>地址的稀缺，一般公司或单位从运营商获取的公网地址比较少，或者有时候需要共享上网。在这种条件下，就需要配置</a:t>
            </a:r>
            <a:r>
              <a:rPr lang="en-US" altLang="zh-CN" dirty="0"/>
              <a:t>SNAT</a:t>
            </a:r>
            <a:r>
              <a:rPr lang="zh-CN" altLang="en-US" dirty="0"/>
              <a:t>，即源地址转换。平常大家上网通过网关上网就是其中的一个应用，网关将内网的地址址转换为一个合法的公网地址，通过共用这个公网地址来上网。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考虑到公网</a:t>
            </a:r>
            <a:r>
              <a:rPr lang="en-US" altLang="zh-CN" dirty="0"/>
              <a:t>IP</a:t>
            </a:r>
            <a:r>
              <a:rPr lang="zh-CN" altLang="en-US" dirty="0"/>
              <a:t>地址有限，不可能达到给每台计算机都配置公网地址访问外网，从而可以通过一个或少量公网</a:t>
            </a:r>
            <a:r>
              <a:rPr lang="en-US" altLang="zh-CN" dirty="0"/>
              <a:t>IP</a:t>
            </a:r>
            <a:r>
              <a:rPr lang="zh-CN" altLang="en-US" dirty="0"/>
              <a:t>地址来满足内网上网问题。平常家里通过路由器共享上网也是类似的一个应用。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拓扑结构图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如</a:t>
            </a:r>
            <a:r>
              <a:rPr lang="zh-CN" altLang="en-US" dirty="0" smtClean="0"/>
              <a:t>图所</a:t>
            </a:r>
            <a:r>
              <a:rPr lang="zh-CN" altLang="en-US" dirty="0"/>
              <a:t>示，防火墙</a:t>
            </a:r>
            <a:r>
              <a:rPr lang="en-US" altLang="zh-CN" dirty="0"/>
              <a:t>E0/4</a:t>
            </a:r>
            <a:r>
              <a:rPr lang="zh-CN" altLang="en-US" dirty="0"/>
              <a:t>连接外网，主机</a:t>
            </a:r>
            <a:r>
              <a:rPr lang="en-US" altLang="zh-CN" dirty="0"/>
              <a:t>Server</a:t>
            </a:r>
            <a:r>
              <a:rPr lang="zh-CN" altLang="en-US" dirty="0"/>
              <a:t>代表外网的一台服务器，</a:t>
            </a:r>
            <a:r>
              <a:rPr lang="en-US" altLang="zh-CN" dirty="0"/>
              <a:t>PC</a:t>
            </a:r>
            <a:r>
              <a:rPr lang="zh-CN" altLang="en-US" dirty="0"/>
              <a:t>代表内网的计算机，网关为防火墙的</a:t>
            </a:r>
            <a:r>
              <a:rPr lang="en-US" altLang="zh-CN" dirty="0"/>
              <a:t>E0/1,</a:t>
            </a:r>
            <a:r>
              <a:rPr lang="zh-CN" altLang="en-US" dirty="0"/>
              <a:t>使内网</a:t>
            </a:r>
            <a:r>
              <a:rPr lang="en-US" altLang="zh-CN" dirty="0"/>
              <a:t>10.1.1.0/24</a:t>
            </a:r>
            <a:r>
              <a:rPr lang="zh-CN" altLang="en-US" dirty="0"/>
              <a:t>网段可以访问</a:t>
            </a:r>
            <a:r>
              <a:rPr lang="en-US" altLang="zh-CN" dirty="0"/>
              <a:t>Internet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368" y="3279240"/>
            <a:ext cx="604867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．配置内外网的接口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）配置外网接口</a:t>
            </a:r>
            <a:r>
              <a:rPr lang="en-US" altLang="zh-CN" dirty="0"/>
              <a:t>E0/4</a:t>
            </a:r>
            <a:r>
              <a:rPr lang="zh-CN" altLang="en-US" dirty="0"/>
              <a:t>。参考前面任务，通过</a:t>
            </a:r>
            <a:r>
              <a:rPr lang="en-US" altLang="zh-CN" dirty="0"/>
              <a:t>web</a:t>
            </a:r>
            <a:r>
              <a:rPr lang="zh-CN" altLang="en-US" dirty="0"/>
              <a:t>方式登录防火墙，配置外网接口</a:t>
            </a:r>
            <a:r>
              <a:rPr lang="en-US" altLang="zh-CN" dirty="0"/>
              <a:t>E0/4</a:t>
            </a:r>
            <a:r>
              <a:rPr lang="zh-CN" altLang="en-US" dirty="0"/>
              <a:t>，本任务更改地址为</a:t>
            </a:r>
            <a:r>
              <a:rPr lang="en-US" altLang="zh-CN" dirty="0"/>
              <a:t>202.1.1.1</a:t>
            </a:r>
            <a:r>
              <a:rPr lang="zh-CN" altLang="en-US" dirty="0"/>
              <a:t>。登录后打开“网络”→“网络接口”界面，选择接口</a:t>
            </a:r>
            <a:r>
              <a:rPr lang="en-US" altLang="zh-CN" dirty="0"/>
              <a:t>E0/4</a:t>
            </a:r>
            <a:r>
              <a:rPr lang="zh-CN" altLang="en-US" dirty="0"/>
              <a:t>并点击上面的编辑项，进入到如图</a:t>
            </a:r>
            <a:r>
              <a:rPr lang="en-US" altLang="zh-CN" dirty="0"/>
              <a:t>7-12</a:t>
            </a:r>
            <a:r>
              <a:rPr lang="zh-CN" altLang="en-US" dirty="0"/>
              <a:t>所示界面，安全域类型为三层安全域，安全域为</a:t>
            </a:r>
            <a:r>
              <a:rPr lang="en-US" altLang="zh-CN" dirty="0" err="1"/>
              <a:t>untrust</a:t>
            </a:r>
            <a:r>
              <a:rPr lang="zh-CN" altLang="en-US" dirty="0"/>
              <a:t>，静态</a:t>
            </a:r>
            <a:r>
              <a:rPr lang="en-US" altLang="zh-CN" dirty="0"/>
              <a:t>IP</a:t>
            </a:r>
            <a:r>
              <a:rPr lang="zh-CN" altLang="en-US" dirty="0"/>
              <a:t>：</a:t>
            </a:r>
            <a:r>
              <a:rPr lang="en-US" altLang="zh-CN" dirty="0"/>
              <a:t>202.1.1.1</a:t>
            </a:r>
            <a:r>
              <a:rPr lang="zh-CN" altLang="en-US" dirty="0"/>
              <a:t>，子网掩码为</a:t>
            </a:r>
            <a:r>
              <a:rPr lang="en-US" altLang="zh-CN" dirty="0"/>
              <a:t>255.255.255.0(24</a:t>
            </a:r>
            <a:r>
              <a:rPr lang="zh-CN" altLang="en-US" dirty="0"/>
              <a:t>位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 descr="说明: C:\Users\Administrator\AppData\Roaming\Tencent\Users\124486342\QQ\WinTemp\RichOle\4H9TEUQ}AQ1`RB~DDQ_@7K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76698"/>
            <a:ext cx="4780300" cy="4081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．配置内外网的接口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）配置</a:t>
            </a:r>
            <a:r>
              <a:rPr lang="zh-CN" altLang="en-US" dirty="0"/>
              <a:t>内网接口</a:t>
            </a:r>
            <a:r>
              <a:rPr lang="en-US" altLang="zh-CN" dirty="0"/>
              <a:t>E0/1</a:t>
            </a:r>
            <a:r>
              <a:rPr lang="zh-CN" altLang="en-US" dirty="0"/>
              <a:t>。参考上面内容，过程一样。安全域类型为三层安全域，安全域为</a:t>
            </a:r>
            <a:r>
              <a:rPr lang="en-US" altLang="zh-CN" dirty="0"/>
              <a:t>trust</a:t>
            </a:r>
            <a:r>
              <a:rPr lang="zh-CN" altLang="en-US" dirty="0"/>
              <a:t>，静态</a:t>
            </a:r>
            <a:r>
              <a:rPr lang="en-US" altLang="zh-CN" dirty="0"/>
              <a:t>IP</a:t>
            </a:r>
            <a:r>
              <a:rPr lang="zh-CN" altLang="en-US" dirty="0"/>
              <a:t>：</a:t>
            </a:r>
            <a:r>
              <a:rPr lang="en-US" altLang="zh-CN" dirty="0"/>
              <a:t>10.1.1.1</a:t>
            </a:r>
            <a:r>
              <a:rPr lang="zh-CN" altLang="en-US" dirty="0"/>
              <a:t>，子网掩码为</a:t>
            </a:r>
            <a:r>
              <a:rPr lang="en-US" altLang="zh-CN" dirty="0"/>
              <a:t>255.255.255.0(24</a:t>
            </a:r>
            <a:r>
              <a:rPr lang="zh-CN" altLang="en-US" dirty="0"/>
              <a:t>位</a:t>
            </a:r>
            <a:r>
              <a:rPr lang="en-US" altLang="zh-CN" dirty="0"/>
              <a:t>)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7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．配置路由。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添加</a:t>
            </a:r>
            <a:r>
              <a:rPr lang="zh-CN" altLang="en-US" dirty="0"/>
              <a:t>到外网的路由，打开“网络”→“路由”→“目的路由”界面，点击左上角新建路由条目命令</a:t>
            </a:r>
            <a:r>
              <a:rPr lang="zh-CN" altLang="en-US" dirty="0" smtClean="0"/>
              <a:t>，添加</a:t>
            </a:r>
            <a:r>
              <a:rPr lang="zh-CN" altLang="en-US" dirty="0"/>
              <a:t>下一跳路由，如</a:t>
            </a:r>
            <a:r>
              <a:rPr lang="zh-CN" altLang="en-US" dirty="0" smtClean="0"/>
              <a:t>图所</a:t>
            </a:r>
            <a:r>
              <a:rPr lang="zh-CN" altLang="en-US" dirty="0"/>
              <a:t>示，目的</a:t>
            </a:r>
            <a:r>
              <a:rPr lang="en-US" altLang="zh-CN" dirty="0"/>
              <a:t>IP</a:t>
            </a:r>
            <a:r>
              <a:rPr lang="zh-CN" altLang="en-US" dirty="0"/>
              <a:t>：</a:t>
            </a:r>
            <a:r>
              <a:rPr lang="en-US" altLang="zh-CN" dirty="0"/>
              <a:t>0.0.0.0</a:t>
            </a:r>
            <a:r>
              <a:rPr lang="zh-CN" altLang="en-US" dirty="0"/>
              <a:t>代表所有网段，</a:t>
            </a:r>
            <a:r>
              <a:rPr lang="en-US" altLang="zh-CN" dirty="0"/>
              <a:t>0</a:t>
            </a:r>
            <a:r>
              <a:rPr lang="zh-CN" altLang="en-US" dirty="0"/>
              <a:t>子网掩码代表所有子网掩码。下一跳地址可以是直连路由器的</a:t>
            </a:r>
            <a:r>
              <a:rPr lang="en-US" altLang="zh-CN" dirty="0"/>
              <a:t>IP</a:t>
            </a:r>
            <a:r>
              <a:rPr lang="zh-CN" altLang="en-US" dirty="0"/>
              <a:t>地址或自己出外网的端口</a:t>
            </a:r>
            <a:r>
              <a:rPr lang="en-US" altLang="zh-CN" dirty="0" smtClean="0"/>
              <a:t>E0/4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 descr="说明: C:\Users\Administrator\AppData\Roaming\Tencent\Users\124486342\QQ\WinTemp\RichOle\0Y1L[)JAMP9{HMUR7QF)]R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64" y="2938308"/>
            <a:ext cx="6511741" cy="39196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03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．配置源</a:t>
            </a:r>
            <a:r>
              <a:rPr lang="en-US" altLang="zh-CN" dirty="0"/>
              <a:t>NAT</a:t>
            </a:r>
            <a:r>
              <a:rPr lang="zh-CN" altLang="en-US" dirty="0"/>
              <a:t>策略。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打开</a:t>
            </a:r>
            <a:r>
              <a:rPr lang="zh-CN" altLang="en-US" dirty="0"/>
              <a:t>“网络”→“</a:t>
            </a:r>
            <a:r>
              <a:rPr lang="en-US" altLang="zh-CN" dirty="0"/>
              <a:t>NAT”→“</a:t>
            </a:r>
            <a:r>
              <a:rPr lang="zh-CN" altLang="en-US" dirty="0"/>
              <a:t>源</a:t>
            </a:r>
            <a:r>
              <a:rPr lang="en-US" altLang="zh-CN" dirty="0"/>
              <a:t>NAT”</a:t>
            </a:r>
            <a:r>
              <a:rPr lang="zh-CN" altLang="en-US" dirty="0"/>
              <a:t>界面，点新建，配置如</a:t>
            </a:r>
            <a:r>
              <a:rPr lang="zh-CN" altLang="en-US" dirty="0" smtClean="0"/>
              <a:t>图所</a:t>
            </a:r>
            <a:r>
              <a:rPr lang="zh-CN" altLang="en-US" dirty="0"/>
              <a:t>示。源地址和目的地址都选</a:t>
            </a:r>
            <a:r>
              <a:rPr lang="en-US" altLang="zh-CN" dirty="0"/>
              <a:t>any</a:t>
            </a:r>
            <a:r>
              <a:rPr lang="zh-CN" altLang="en-US" dirty="0"/>
              <a:t>地址条目，代表任何地址，出接口选外网接口</a:t>
            </a:r>
            <a:r>
              <a:rPr lang="en-US" altLang="zh-CN" dirty="0"/>
              <a:t>E0/4</a:t>
            </a:r>
            <a:r>
              <a:rPr lang="zh-CN" altLang="en-US" dirty="0"/>
              <a:t>，转换为出接口</a:t>
            </a:r>
            <a:r>
              <a:rPr lang="en-US" altLang="zh-CN" dirty="0"/>
              <a:t>IP</a:t>
            </a:r>
            <a:r>
              <a:rPr lang="zh-CN" altLang="en-US" dirty="0"/>
              <a:t>，设置好后点确认。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" name="图片 5" descr="说明: C:\Users\Administrator\AppData\Roaming\Tencent\Users\124486342\QQ\WinTemp\RichOle\U(4MSWO{X~A%G[QH9R3H_XO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95296"/>
            <a:ext cx="6264696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563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/>
              <a:t>．添加安全策略。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打开“安全”→“策略”界面，点新建，策略基本配置里面按如</a:t>
            </a:r>
            <a:r>
              <a:rPr lang="zh-CN" altLang="en-US" dirty="0" smtClean="0"/>
              <a:t>图所</a:t>
            </a:r>
            <a:r>
              <a:rPr lang="zh-CN" altLang="en-US" dirty="0"/>
              <a:t>示配置，从</a:t>
            </a:r>
            <a:r>
              <a:rPr lang="en-US" altLang="zh-CN" dirty="0" smtClean="0"/>
              <a:t>trust</a:t>
            </a:r>
            <a:r>
              <a:rPr lang="zh-CN" altLang="en-US" dirty="0"/>
              <a:t>到</a:t>
            </a:r>
            <a:r>
              <a:rPr lang="en-US" altLang="zh-CN" dirty="0" err="1"/>
              <a:t>unstrust</a:t>
            </a:r>
            <a:r>
              <a:rPr lang="zh-CN" altLang="en-US" dirty="0"/>
              <a:t>，服务薄为</a:t>
            </a:r>
            <a:r>
              <a:rPr lang="en-US" altLang="zh-CN" dirty="0"/>
              <a:t>any</a:t>
            </a:r>
            <a:r>
              <a:rPr lang="zh-CN" altLang="en-US" dirty="0"/>
              <a:t>，允许通过任何服务。如果对服务有限制或对配置项有更多的要求，可以再详细配置。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 descr="`QVNM7JC$5LNP3VDOIK[N9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04462"/>
            <a:ext cx="6212532" cy="38272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738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 </a:t>
            </a:r>
            <a:r>
              <a:rPr lang="zh-CN" altLang="en-US" dirty="0" smtClean="0"/>
              <a:t>配置</a:t>
            </a:r>
            <a:r>
              <a:rPr lang="zh-CN" altLang="en-US" dirty="0"/>
              <a:t>防火墙的</a:t>
            </a:r>
            <a:r>
              <a:rPr lang="en-US" altLang="zh-CN" dirty="0"/>
              <a:t>DNAT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由于公网地址比较少，服务器需要的公网</a:t>
            </a:r>
            <a:r>
              <a:rPr lang="en-US" altLang="zh-CN" dirty="0"/>
              <a:t>IP</a:t>
            </a:r>
            <a:r>
              <a:rPr lang="zh-CN" altLang="en-US" dirty="0"/>
              <a:t>地址不够用的时候，需要通过映射来解决服务器对外提供服务的功能。映射包括两种，一种为端口映射，通过</a:t>
            </a:r>
            <a:r>
              <a:rPr lang="en-US" altLang="zh-CN" dirty="0"/>
              <a:t>IP</a:t>
            </a:r>
            <a:r>
              <a:rPr lang="zh-CN" altLang="en-US" dirty="0"/>
              <a:t>和端口来访问服务器，另一种是</a:t>
            </a:r>
            <a:r>
              <a:rPr lang="en-US" altLang="zh-CN" dirty="0"/>
              <a:t>IP</a:t>
            </a:r>
            <a:r>
              <a:rPr lang="zh-CN" altLang="en-US" dirty="0"/>
              <a:t>映射，将私有地址和公网地址进行一对一的映射。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如果只有一个公网</a:t>
            </a:r>
            <a:r>
              <a:rPr lang="en-US" altLang="zh-CN" dirty="0"/>
              <a:t>IP</a:t>
            </a:r>
            <a:r>
              <a:rPr lang="zh-CN" altLang="en-US" dirty="0"/>
              <a:t>地址，配置在防火墙上对外端口</a:t>
            </a:r>
            <a:r>
              <a:rPr lang="en-US" altLang="zh-CN" dirty="0"/>
              <a:t>E0/4</a:t>
            </a:r>
            <a:r>
              <a:rPr lang="zh-CN" altLang="en-US" dirty="0"/>
              <a:t>上，现在有一台服务器需要对外提供服务，此时可以通过在防火墙上配置</a:t>
            </a:r>
            <a:r>
              <a:rPr lang="en-US" altLang="zh-CN" dirty="0"/>
              <a:t>DNAT</a:t>
            </a:r>
            <a:r>
              <a:rPr lang="zh-CN" altLang="en-US" dirty="0"/>
              <a:t>，将数据包在防火墙上进行目的地址转换，让外网用户访问到该服务器。</a:t>
            </a:r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项目导读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防火墙是内部网与公共网的连接设备，能根据企业的安全政策（允许、拒绝、监测）控制出入网络的信息，并且本身具有较强的抗攻击能力，是网络安全中常用的设备。通过安全策略，过滤不安全的服务，只有允许的服务或协议才能通过防火墙。目前常用的防火墙有硬件型，所有数据首先都要通过硬件芯片监测，也有软件型的，软件在计算机上运行并监控。其实硬件型也就是在芯片里固化了软件，不过不占用计算机</a:t>
            </a:r>
            <a:r>
              <a:rPr lang="en-US" altLang="zh-CN" dirty="0"/>
              <a:t>CPU</a:t>
            </a:r>
            <a:r>
              <a:rPr lang="zh-CN" altLang="en-US" dirty="0"/>
              <a:t>的处理时间，功能非常强大，处理速度很快。一般硬件型的防火墙用在网络出入口，软件型的个人用户可能用的更多点。本项目以神州数码</a:t>
            </a:r>
            <a:r>
              <a:rPr lang="en-US" altLang="zh-CN" dirty="0"/>
              <a:t>DCFW-1800</a:t>
            </a:r>
            <a:r>
              <a:rPr lang="zh-CN" altLang="en-US" dirty="0"/>
              <a:t>系列防火墙为例，防火墙软件版本为</a:t>
            </a:r>
            <a:r>
              <a:rPr lang="en-US" altLang="zh-CN" dirty="0"/>
              <a:t>4.5</a:t>
            </a:r>
            <a:r>
              <a:rPr lang="zh-CN" altLang="en-US" dirty="0"/>
              <a:t>版本，结合高职院校技能大赛信息安全类比赛内容，把防火墙常用的一些内容通过项目任务的形式展示给</a:t>
            </a:r>
            <a:r>
              <a:rPr lang="zh-CN" altLang="en-US" dirty="0" smtClean="0"/>
              <a:t>大家。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拓扑结构图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如</a:t>
            </a:r>
            <a:r>
              <a:rPr lang="zh-CN" altLang="en-US" dirty="0" smtClean="0"/>
              <a:t>图所</a:t>
            </a:r>
            <a:r>
              <a:rPr lang="zh-CN" altLang="en-US" dirty="0"/>
              <a:t>示，防火墙</a:t>
            </a:r>
            <a:r>
              <a:rPr lang="en-US" altLang="zh-CN" dirty="0"/>
              <a:t>E0/4</a:t>
            </a:r>
            <a:r>
              <a:rPr lang="zh-CN" altLang="en-US" dirty="0"/>
              <a:t>连接外网，主机</a:t>
            </a:r>
            <a:r>
              <a:rPr lang="en-US" altLang="zh-CN" dirty="0"/>
              <a:t>Server</a:t>
            </a:r>
            <a:r>
              <a:rPr lang="zh-CN" altLang="en-US" dirty="0"/>
              <a:t>代表内网的一台服务器，</a:t>
            </a:r>
            <a:r>
              <a:rPr lang="en-US" altLang="zh-CN" dirty="0"/>
              <a:t>PC</a:t>
            </a:r>
            <a:r>
              <a:rPr lang="zh-CN" altLang="en-US" dirty="0"/>
              <a:t>代表外网的计算机。怎么通过</a:t>
            </a:r>
            <a:r>
              <a:rPr lang="en-US" altLang="zh-CN" dirty="0"/>
              <a:t>DNAT</a:t>
            </a:r>
            <a:r>
              <a:rPr lang="zh-CN" altLang="en-US" dirty="0"/>
              <a:t>使外网</a:t>
            </a:r>
            <a:r>
              <a:rPr lang="en-US" altLang="zh-CN" dirty="0"/>
              <a:t>PC</a:t>
            </a:r>
            <a:r>
              <a:rPr lang="zh-CN" altLang="en-US" dirty="0"/>
              <a:t>可以访问服务器</a:t>
            </a:r>
            <a:r>
              <a:rPr lang="en-US" altLang="zh-CN" dirty="0"/>
              <a:t>Server</a:t>
            </a:r>
            <a:r>
              <a:rPr lang="zh-CN" altLang="en-US" dirty="0"/>
              <a:t>的</a:t>
            </a:r>
            <a:r>
              <a:rPr lang="en-US" altLang="zh-CN" dirty="0"/>
              <a:t>web</a:t>
            </a:r>
            <a:r>
              <a:rPr lang="zh-CN" altLang="en-US" dirty="0"/>
              <a:t>服务呢？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86" y="3212976"/>
            <a:ext cx="5724857" cy="3645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265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．配置准备工作，设置地址簿、服务</a:t>
            </a:r>
            <a:r>
              <a:rPr lang="zh-CN" altLang="en-US" dirty="0" smtClean="0"/>
              <a:t>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防火墙主页面右上角“对象用户”→“地址簿”界面，在地址簿页面上点新建地址簿，按</a:t>
            </a:r>
            <a:r>
              <a:rPr lang="zh-CN" altLang="en-US" dirty="0" smtClean="0"/>
              <a:t>图所</a:t>
            </a:r>
            <a:r>
              <a:rPr lang="zh-CN" altLang="en-US" dirty="0"/>
              <a:t>示配置，地址名称</a:t>
            </a:r>
            <a:r>
              <a:rPr lang="en-US" altLang="zh-CN" dirty="0"/>
              <a:t>webserver</a:t>
            </a:r>
            <a:r>
              <a:rPr lang="zh-CN" altLang="en-US" dirty="0"/>
              <a:t>，作为服务器的标识。在成员列表项后面点添加，添加地址成员，本任务是</a:t>
            </a:r>
            <a:r>
              <a:rPr lang="en-US" altLang="zh-CN" dirty="0"/>
              <a:t>server</a:t>
            </a:r>
            <a:r>
              <a:rPr lang="zh-CN" altLang="en-US" dirty="0"/>
              <a:t>地址，即</a:t>
            </a:r>
            <a:r>
              <a:rPr lang="en-US" altLang="zh-CN" dirty="0"/>
              <a:t>10.1.1.2/24</a:t>
            </a:r>
            <a:r>
              <a:rPr lang="zh-CN" altLang="en-US" dirty="0"/>
              <a:t>。设置好点单击确认。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说明: C:\Users\Administrator\AppData\Roaming\Tencent\Users\124486342\QQ\WinTemp\RichOle\)@CAZDF3KDSPTWO4ANVUQP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70064"/>
            <a:ext cx="6585848" cy="4005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．配置准备工作，设置地址簿、服务</a:t>
            </a:r>
            <a:r>
              <a:rPr lang="zh-CN" altLang="en-US" dirty="0" smtClean="0"/>
              <a:t>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添加</a:t>
            </a:r>
            <a:r>
              <a:rPr lang="zh-CN" altLang="en-US" dirty="0"/>
              <a:t>好地址簿后，继续添加服务薄，在“对象用户”→“服务簿”界面。防火墙自带一些预定义服务，如果没有需要的服务，可以自定义，打开自定义页面，点新建，如</a:t>
            </a:r>
            <a:r>
              <a:rPr lang="zh-CN" altLang="en-US" dirty="0" smtClean="0"/>
              <a:t>图所</a:t>
            </a:r>
            <a:r>
              <a:rPr lang="zh-CN" altLang="en-US" dirty="0"/>
              <a:t>示设置。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QXK(AJE]`DYSC_0CBCH8R5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43637"/>
            <a:ext cx="6527810" cy="3805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26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．创建目的</a:t>
            </a:r>
            <a:r>
              <a:rPr lang="en-US" altLang="zh-CN" dirty="0" smtClean="0"/>
              <a:t>NAT</a:t>
            </a:r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配置</a:t>
            </a:r>
            <a:r>
              <a:rPr lang="zh-CN" altLang="en-US" dirty="0"/>
              <a:t>目的</a:t>
            </a:r>
            <a:r>
              <a:rPr lang="en-US" altLang="zh-CN" dirty="0"/>
              <a:t>NAT</a:t>
            </a:r>
            <a:r>
              <a:rPr lang="zh-CN" altLang="en-US" dirty="0"/>
              <a:t>，为内网的</a:t>
            </a:r>
            <a:r>
              <a:rPr lang="en-US" altLang="zh-CN" dirty="0"/>
              <a:t>server</a:t>
            </a:r>
            <a:r>
              <a:rPr lang="zh-CN" altLang="en-US" dirty="0"/>
              <a:t>映射</a:t>
            </a:r>
            <a:r>
              <a:rPr lang="en-US" altLang="zh-CN" dirty="0"/>
              <a:t>web</a:t>
            </a:r>
            <a:r>
              <a:rPr lang="zh-CN" altLang="en-US" dirty="0"/>
              <a:t>服务，即</a:t>
            </a:r>
            <a:r>
              <a:rPr lang="en-US" altLang="zh-CN" dirty="0"/>
              <a:t>HTTP</a:t>
            </a:r>
            <a:r>
              <a:rPr lang="zh-CN" altLang="en-US" dirty="0"/>
              <a:t>服务，默认是占用</a:t>
            </a:r>
            <a:r>
              <a:rPr lang="en-US" altLang="zh-CN" dirty="0"/>
              <a:t>TCP80</a:t>
            </a:r>
            <a:r>
              <a:rPr lang="zh-CN" altLang="en-US" dirty="0"/>
              <a:t>端口的，在前面添加服务薄的时候已经选择了访问端口，如本任务选用的</a:t>
            </a:r>
            <a:r>
              <a:rPr lang="en-US" altLang="zh-CN" dirty="0"/>
              <a:t>800</a:t>
            </a:r>
            <a:r>
              <a:rPr lang="zh-CN" altLang="en-US" dirty="0"/>
              <a:t>端口，那么访问的时候用的是</a:t>
            </a:r>
            <a:r>
              <a:rPr lang="en-US" altLang="zh-CN" dirty="0"/>
              <a:t>http://202.1.1.1:800</a:t>
            </a:r>
            <a:r>
              <a:rPr lang="zh-CN" altLang="en-US" dirty="0"/>
              <a:t>。打开防火墙“网络”→“</a:t>
            </a:r>
            <a:r>
              <a:rPr lang="en-US" altLang="zh-CN" dirty="0"/>
              <a:t>NAT”</a:t>
            </a:r>
            <a:r>
              <a:rPr lang="zh-CN" altLang="en-US" dirty="0"/>
              <a:t>目的</a:t>
            </a:r>
            <a:r>
              <a:rPr lang="en-US" altLang="zh-CN" dirty="0"/>
              <a:t>NAT</a:t>
            </a:r>
            <a:r>
              <a:rPr lang="zh-CN" altLang="en-US" dirty="0"/>
              <a:t>界面，点新建，选端口映射，打开端口配置页面，目的地址选外网的端口地址，这里是</a:t>
            </a:r>
            <a:r>
              <a:rPr lang="en-US" altLang="zh-CN" dirty="0"/>
              <a:t>E0/4,</a:t>
            </a:r>
            <a:r>
              <a:rPr lang="zh-CN" altLang="en-US" dirty="0"/>
              <a:t>服务选刚才自定义的服务</a:t>
            </a:r>
            <a:r>
              <a:rPr lang="en-US" altLang="zh-CN" dirty="0"/>
              <a:t>web800</a:t>
            </a:r>
            <a:r>
              <a:rPr lang="zh-CN" altLang="en-US" dirty="0"/>
              <a:t>，映射地址为前面新建的地址簿</a:t>
            </a:r>
            <a:r>
              <a:rPr lang="en-US" altLang="zh-CN" dirty="0"/>
              <a:t>webserver</a:t>
            </a:r>
            <a:r>
              <a:rPr lang="zh-CN" altLang="en-US" dirty="0"/>
              <a:t>地址，其端口为</a:t>
            </a:r>
            <a:r>
              <a:rPr lang="en-US" altLang="zh-CN" dirty="0"/>
              <a:t>80</a:t>
            </a:r>
            <a:r>
              <a:rPr lang="zh-CN" altLang="en-US" dirty="0"/>
              <a:t>，具体设置如图</a:t>
            </a:r>
            <a:r>
              <a:rPr lang="en-US" altLang="zh-CN" dirty="0"/>
              <a:t>7-19</a:t>
            </a:r>
            <a:r>
              <a:rPr lang="zh-CN" altLang="en-US" dirty="0"/>
              <a:t>所示。配置过程中目的地址和映射地址的子网掩码长度最好一样，不然会提示错误。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说明: C:\Users\Administrator\AppData\Roaming\Tencent\Users\124486342\QQ\WinTemp\RichOle\A7JN]M]GZUA7J{78[RJ[4_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488" y="2780928"/>
            <a:ext cx="6565910" cy="40296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386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．创建安全策略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创建</a:t>
            </a:r>
            <a:r>
              <a:rPr lang="zh-CN" altLang="en-US" dirty="0"/>
              <a:t>安全策略，允许</a:t>
            </a:r>
            <a:r>
              <a:rPr lang="en-US" altLang="zh-CN" dirty="0" err="1"/>
              <a:t>untrust</a:t>
            </a:r>
            <a:r>
              <a:rPr lang="zh-CN" altLang="en-US" dirty="0"/>
              <a:t>区域用户访问</a:t>
            </a:r>
            <a:r>
              <a:rPr lang="en-US" altLang="zh-CN" dirty="0"/>
              <a:t>trust</a:t>
            </a:r>
            <a:r>
              <a:rPr lang="zh-CN" altLang="en-US" dirty="0"/>
              <a:t>区域内的</a:t>
            </a:r>
            <a:r>
              <a:rPr lang="en-US" altLang="zh-CN" dirty="0"/>
              <a:t>server</a:t>
            </a:r>
            <a:r>
              <a:rPr lang="zh-CN" altLang="en-US" dirty="0"/>
              <a:t>的</a:t>
            </a:r>
            <a:r>
              <a:rPr lang="en-US" altLang="zh-CN" dirty="0"/>
              <a:t>web</a:t>
            </a:r>
            <a:r>
              <a:rPr lang="zh-CN" altLang="en-US" dirty="0"/>
              <a:t>服务，具体如</a:t>
            </a:r>
            <a:r>
              <a:rPr lang="zh-CN" altLang="en-US" dirty="0" smtClean="0"/>
              <a:t>图所</a:t>
            </a:r>
            <a:r>
              <a:rPr lang="zh-CN" altLang="en-US" dirty="0"/>
              <a:t>示。目的地址选服务器</a:t>
            </a:r>
            <a:r>
              <a:rPr lang="en-US" altLang="zh-CN" dirty="0"/>
              <a:t>server</a:t>
            </a:r>
            <a:r>
              <a:rPr lang="zh-CN" altLang="en-US" dirty="0"/>
              <a:t>连接防火墙的端口。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说明: C:\Users\Administrator\AppData\Roaming\Tencent\Users\124486342\QQ\WinTemp\RichOle\MDZM6S%J[9~$[A3])50{3IQ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640" y="3068960"/>
            <a:ext cx="6336704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939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/>
              <a:t>．</a:t>
            </a:r>
            <a:r>
              <a:rPr lang="zh-CN" altLang="en-US" dirty="0" smtClean="0"/>
              <a:t>测试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配置</a:t>
            </a:r>
            <a:r>
              <a:rPr lang="zh-CN" altLang="en-US" dirty="0"/>
              <a:t>好后，在一台联网的内网</a:t>
            </a:r>
            <a:r>
              <a:rPr lang="en-US" altLang="zh-CN" dirty="0"/>
              <a:t>PC</a:t>
            </a:r>
            <a:r>
              <a:rPr lang="zh-CN" altLang="en-US" dirty="0"/>
              <a:t>或外网</a:t>
            </a:r>
            <a:r>
              <a:rPr lang="en-US" altLang="zh-CN" dirty="0"/>
              <a:t>PC</a:t>
            </a:r>
            <a:r>
              <a:rPr lang="zh-CN" altLang="en-US" dirty="0"/>
              <a:t>上打开浏览器，地址栏上输入</a:t>
            </a:r>
            <a:r>
              <a:rPr lang="en-US" altLang="zh-CN" dirty="0"/>
              <a:t>http://202.1.1.1:800</a:t>
            </a:r>
            <a:r>
              <a:rPr lang="zh-CN" altLang="en-US" dirty="0"/>
              <a:t>，能够打开网页即表示配置成功</a:t>
            </a:r>
            <a:r>
              <a:rPr lang="en-US" altLang="zh-CN" dirty="0"/>
              <a:t>(server</a:t>
            </a:r>
            <a:r>
              <a:rPr lang="zh-CN" altLang="en-US" dirty="0"/>
              <a:t>上需要有相应的</a:t>
            </a:r>
            <a:r>
              <a:rPr lang="en-US" altLang="zh-CN" dirty="0"/>
              <a:t>web</a:t>
            </a:r>
            <a:r>
              <a:rPr lang="zh-CN" altLang="en-US" dirty="0"/>
              <a:t>服务</a:t>
            </a:r>
            <a:r>
              <a:rPr lang="en-US" altLang="zh-CN" dirty="0"/>
              <a:t>)</a:t>
            </a:r>
            <a:r>
              <a:rPr lang="zh-CN" altLang="en-US" dirty="0"/>
              <a:t>。其他服务如</a:t>
            </a:r>
            <a:r>
              <a:rPr lang="en-US" altLang="zh-CN" dirty="0"/>
              <a:t>ftp</a:t>
            </a:r>
            <a:r>
              <a:rPr lang="zh-CN" altLang="en-US" dirty="0"/>
              <a:t>等，方法一样。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5 </a:t>
            </a:r>
            <a:r>
              <a:rPr lang="zh-CN" altLang="en-US" dirty="0" smtClean="0"/>
              <a:t>防火墙</a:t>
            </a:r>
            <a:r>
              <a:rPr lang="zh-CN" altLang="en-US" dirty="0"/>
              <a:t>的安全策略配置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策略是网络安全设备的基本功能。默认情况下，安全设备会拒绝设备上所有安全域之间的信息传输。而策略则通过策略规则（</a:t>
            </a:r>
            <a:r>
              <a:rPr lang="en-US" altLang="zh-CN" dirty="0"/>
              <a:t>Policy Rule</a:t>
            </a:r>
            <a:r>
              <a:rPr lang="zh-CN" altLang="en-US" dirty="0"/>
              <a:t>）决定从一个安全域到另一个安全域的哪些流量该被允许，哪些流量该被拒绝。让网络在通畅的情况下，保证网络的安全性。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一般的策略是有四方面，通过数据的流向来理解，第一方面是安全策略的方向，从那个安全域到那个安全域，如</a:t>
            </a:r>
            <a:r>
              <a:rPr lang="en-US" altLang="zh-CN" dirty="0"/>
              <a:t>trust</a:t>
            </a:r>
            <a:r>
              <a:rPr lang="zh-CN" altLang="en-US" dirty="0"/>
              <a:t>到</a:t>
            </a:r>
            <a:r>
              <a:rPr lang="en-US" altLang="zh-CN" dirty="0" err="1"/>
              <a:t>untrust</a:t>
            </a:r>
            <a:r>
              <a:rPr lang="zh-CN" altLang="en-US" dirty="0"/>
              <a:t>。第二方面是网络层信息，源自那个</a:t>
            </a:r>
            <a:r>
              <a:rPr lang="en-US" altLang="zh-CN" dirty="0"/>
              <a:t>IP</a:t>
            </a:r>
            <a:r>
              <a:rPr lang="zh-CN" altLang="en-US" dirty="0"/>
              <a:t>段，去那个</a:t>
            </a:r>
            <a:r>
              <a:rPr lang="en-US" altLang="zh-CN" dirty="0"/>
              <a:t>IP</a:t>
            </a:r>
            <a:r>
              <a:rPr lang="zh-CN" altLang="en-US" dirty="0"/>
              <a:t>段，如从</a:t>
            </a:r>
            <a:r>
              <a:rPr lang="en-US" altLang="zh-CN" dirty="0"/>
              <a:t>10.1.1.0/24</a:t>
            </a:r>
            <a:r>
              <a:rPr lang="zh-CN" altLang="en-US" dirty="0"/>
              <a:t>到</a:t>
            </a:r>
            <a:r>
              <a:rPr lang="en-US" altLang="zh-CN" dirty="0"/>
              <a:t>any</a:t>
            </a:r>
            <a:r>
              <a:rPr lang="zh-CN" altLang="en-US" dirty="0"/>
              <a:t>。第三方面是服务信息，有什么样的服务，如</a:t>
            </a:r>
            <a:r>
              <a:rPr lang="en-US" altLang="zh-CN" dirty="0"/>
              <a:t>http</a:t>
            </a:r>
            <a:r>
              <a:rPr lang="zh-CN" altLang="en-US" dirty="0"/>
              <a:t>、</a:t>
            </a:r>
            <a:r>
              <a:rPr lang="en-US" altLang="zh-CN" dirty="0"/>
              <a:t>ftp</a:t>
            </a:r>
            <a:r>
              <a:rPr lang="zh-CN" altLang="en-US" dirty="0"/>
              <a:t>、</a:t>
            </a:r>
            <a:r>
              <a:rPr lang="en-US" altLang="zh-CN" dirty="0" err="1"/>
              <a:t>bt</a:t>
            </a:r>
            <a:r>
              <a:rPr lang="zh-CN" altLang="en-US" dirty="0"/>
              <a:t>等。第四方面就是采取的动作，是拒绝还是允许上面的服务。通过策略的设置，让防火墙起到基本的防护功能。</a:t>
            </a:r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11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知识链接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．安</a:t>
            </a:r>
            <a:r>
              <a:rPr lang="zh-CN" altLang="en-US" dirty="0" smtClean="0"/>
              <a:t>全域</a:t>
            </a:r>
          </a:p>
          <a:p>
            <a:pPr indent="720000">
              <a:buNone/>
            </a:pPr>
            <a:r>
              <a:rPr lang="zh-CN" altLang="en-US" dirty="0" smtClean="0"/>
              <a:t>传统</a:t>
            </a:r>
            <a:r>
              <a:rPr lang="zh-CN" altLang="en-US" dirty="0"/>
              <a:t>的防火墙的策略配置通常都是围绕报文入接口、出接口展开的，这在早期的双穴防火墙中还比较普遍。随着防火墙的不断发展，已经逐渐摆脱了只连接外网和内网的角色，出现了内网</a:t>
            </a:r>
            <a:r>
              <a:rPr lang="en-US" altLang="zh-CN" dirty="0"/>
              <a:t>/</a:t>
            </a:r>
            <a:r>
              <a:rPr lang="zh-CN" altLang="en-US" dirty="0"/>
              <a:t>外网</a:t>
            </a:r>
            <a:r>
              <a:rPr lang="en-US" altLang="zh-CN" dirty="0"/>
              <a:t>/DMZ</a:t>
            </a:r>
            <a:r>
              <a:rPr lang="zh-CN" altLang="en-US" dirty="0"/>
              <a:t>（</a:t>
            </a:r>
            <a:r>
              <a:rPr lang="en-US" altLang="zh-CN" dirty="0"/>
              <a:t>Demilitarized Zone</a:t>
            </a:r>
            <a:r>
              <a:rPr lang="zh-CN" altLang="en-US" dirty="0"/>
              <a:t>，非军事区）的模式，并且向着提供高端口密度的方向发展。一台高端防火墙通常能够提供十几个以上的物理接口，同时连接多个逻辑网段。在这种组网环境中，传统基于接口的策略配置方式需要为每一个接口配置安全策略，给网络管理员带来了极大的负担，安全策略的维护工作量成倍增加，从而也增加了因为配置引入安全风险的概率。和传统防火墙基于接口的策略配置方式不同，业界主流防火墙通过围绕安全域（</a:t>
            </a:r>
            <a:r>
              <a:rPr lang="en-US" altLang="zh-CN" dirty="0"/>
              <a:t>Security Zone</a:t>
            </a:r>
            <a:r>
              <a:rPr lang="zh-CN" altLang="en-US" dirty="0"/>
              <a:t>）来配置安全策略的方式解决上述问题。所谓安全域是指同一环境内有相同的安全保护需求、相互信任、并具有相同的安全访问控制盒边界控制策略的网络或系统。防火墙分两大类的安全域类型，三层安全域和二层安全域。根据需要分三个区域，外网属于</a:t>
            </a:r>
            <a:r>
              <a:rPr lang="en-US" altLang="zh-CN" dirty="0" err="1"/>
              <a:t>untrust</a:t>
            </a:r>
            <a:r>
              <a:rPr lang="zh-CN" altLang="en-US" dirty="0"/>
              <a:t>安全域，内网是</a:t>
            </a:r>
            <a:r>
              <a:rPr lang="en-US" altLang="zh-CN" dirty="0"/>
              <a:t>trust</a:t>
            </a:r>
            <a:r>
              <a:rPr lang="zh-CN" altLang="en-US" dirty="0"/>
              <a:t>安全域，服务器可以放到</a:t>
            </a:r>
            <a:r>
              <a:rPr lang="en-US" altLang="zh-CN" dirty="0" err="1"/>
              <a:t>dmz</a:t>
            </a:r>
            <a:r>
              <a:rPr lang="zh-CN" altLang="en-US" dirty="0"/>
              <a:t>安全域，这样管理员之需要部署这两个域之间的安全策略即可。同时如果后续网络变化，只需要调整相关域内的接口，而安全策略不需要修改。可见，通过引入安全域的概念，不但简化了策略的维护复杂度，同时也将网络业务和安全业务的分离。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5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知识链接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 smtClean="0"/>
              <a:t>安全策略</a:t>
            </a:r>
            <a:endParaRPr lang="zh-CN" altLang="en-US" dirty="0" smtClean="0"/>
          </a:p>
          <a:p>
            <a:pPr indent="720000">
              <a:buNone/>
            </a:pPr>
            <a:r>
              <a:rPr lang="zh-CN" altLang="en-US" dirty="0"/>
              <a:t>安全策略是通过策略规则（</a:t>
            </a:r>
            <a:r>
              <a:rPr lang="en-US" altLang="zh-CN" dirty="0"/>
              <a:t>Policy Rule</a:t>
            </a:r>
            <a:r>
              <a:rPr lang="zh-CN" altLang="en-US" dirty="0"/>
              <a:t>）决定从一个安全域到另一个安全域的一个通行证，允许通行的才可以通过。安全策略一般分如下两种：</a:t>
            </a:r>
          </a:p>
          <a:p>
            <a:pPr indent="720000">
              <a:buNone/>
            </a:pPr>
            <a:r>
              <a:rPr lang="zh-CN" altLang="en-US" dirty="0"/>
              <a:t>域间策略：域间策略对安全域间的流量进行控制可通过设置域间策略来拒绝、允许从一个安全域到另一个安全域的流量</a:t>
            </a:r>
          </a:p>
          <a:p>
            <a:pPr indent="720000">
              <a:buNone/>
            </a:pPr>
            <a:r>
              <a:rPr lang="zh-CN" altLang="en-US" dirty="0"/>
              <a:t>域内策略：安全域内策略对绑定到同一个安全域的接口间流量进行控制。源地址和目的地址都在同一个安全域中，但是通过安全网关的不同接口到达。</a:t>
            </a:r>
          </a:p>
          <a:p>
            <a:pPr indent="720000">
              <a:buNone/>
            </a:pPr>
            <a:r>
              <a:rPr lang="zh-CN" altLang="en-US" dirty="0"/>
              <a:t>策略规则分为两部分：过滤条件和行为。安全域间流量的源地址、目的地址、服务类型以及角色构成策略规则的过滤条件。 对于匹配过滤条件的流量可以制定处理行为，如</a:t>
            </a:r>
            <a:r>
              <a:rPr lang="en-US" altLang="zh-CN" dirty="0"/>
              <a:t>permit</a:t>
            </a:r>
            <a:r>
              <a:rPr lang="zh-CN" altLang="en-US" dirty="0"/>
              <a:t>或</a:t>
            </a:r>
            <a:r>
              <a:rPr lang="en-US" altLang="zh-CN" dirty="0"/>
              <a:t>deny</a:t>
            </a:r>
            <a:r>
              <a:rPr lang="zh-CN" altLang="en-US" dirty="0"/>
              <a:t>等。</a:t>
            </a:r>
          </a:p>
          <a:p>
            <a:pPr indent="720000"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84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．新建安全域，分配</a:t>
            </a:r>
            <a:r>
              <a:rPr lang="zh-CN" altLang="en-US" dirty="0" smtClean="0"/>
              <a:t>端口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“网络”→“网络连接”中的安全域</a:t>
            </a:r>
            <a:r>
              <a:rPr lang="en-US" altLang="zh-CN" dirty="0"/>
              <a:t>-</a:t>
            </a:r>
            <a:r>
              <a:rPr lang="zh-CN" altLang="en-US" dirty="0"/>
              <a:t>接口视图，新建相应的三个安全域，防火墙已经提前已经设置好的，这里我们新建个</a:t>
            </a:r>
            <a:r>
              <a:rPr lang="en-US" altLang="zh-CN" dirty="0"/>
              <a:t>VPN</a:t>
            </a:r>
            <a:r>
              <a:rPr lang="zh-CN" altLang="en-US" dirty="0"/>
              <a:t>安全域，选择接口</a:t>
            </a:r>
            <a:r>
              <a:rPr lang="en-US" altLang="zh-CN" dirty="0"/>
              <a:t>E0/4</a:t>
            </a:r>
            <a:r>
              <a:rPr lang="zh-CN" altLang="en-US" dirty="0"/>
              <a:t>加入到</a:t>
            </a:r>
            <a:r>
              <a:rPr lang="en-US" altLang="zh-CN" dirty="0"/>
              <a:t>VPN</a:t>
            </a:r>
            <a:r>
              <a:rPr lang="zh-CN" altLang="en-US" dirty="0"/>
              <a:t>安全域中，也可以在接口配置页面中把接口加入到相应的安全</a:t>
            </a:r>
            <a:r>
              <a:rPr lang="zh-CN" altLang="en-US" dirty="0" smtClean="0"/>
              <a:t>域中。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说明: C:\Users\Administrator\AppData\Roaming\Tencent\Users\124486342\QQ\WinTemp\RichOle\{FBH3`%M(AC5PXMNW{1F6A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42802"/>
            <a:ext cx="6264696" cy="4011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513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认识防火墙与搭建管理环境。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管理防火墙配置文件及版本升级。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配置防火墙的</a:t>
            </a:r>
            <a:r>
              <a:rPr lang="en-US" altLang="zh-CN" dirty="0"/>
              <a:t>SNAT</a:t>
            </a:r>
            <a:r>
              <a:rPr lang="zh-CN" altLang="en-US" dirty="0"/>
              <a:t>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配置防火墙的</a:t>
            </a:r>
            <a:r>
              <a:rPr lang="en-US" altLang="zh-CN" dirty="0"/>
              <a:t>DNAT</a:t>
            </a:r>
            <a:r>
              <a:rPr lang="zh-CN" altLang="en-US" dirty="0"/>
              <a:t>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防火墙的安全策略配置。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</a:t>
            </a:r>
            <a:r>
              <a:rPr lang="en-US" altLang="zh-CN" dirty="0"/>
              <a:t>IP-MAC</a:t>
            </a:r>
            <a:r>
              <a:rPr lang="zh-CN" altLang="en-US" dirty="0"/>
              <a:t>绑定配置。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</a:t>
            </a:r>
            <a:r>
              <a:rPr lang="en-US" altLang="zh-CN" dirty="0"/>
              <a:t>URL</a:t>
            </a:r>
            <a:r>
              <a:rPr lang="zh-CN" altLang="en-US" dirty="0"/>
              <a:t>和网页内容过滤。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配置。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</a:t>
            </a:r>
            <a:r>
              <a:rPr lang="en-US" altLang="zh-CN" dirty="0"/>
              <a:t>SSL VPN</a:t>
            </a:r>
            <a:r>
              <a:rPr lang="zh-CN" altLang="en-US" dirty="0"/>
              <a:t>配置。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/>
              <a:t>防火墙的双机热</a:t>
            </a:r>
            <a:r>
              <a:rPr lang="zh-CN" altLang="en-US" dirty="0" smtClean="0"/>
              <a:t>备。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．设置各区域的攻击防护</a:t>
            </a:r>
            <a:r>
              <a:rPr lang="zh-CN" altLang="en-US" dirty="0" smtClean="0"/>
              <a:t>功能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“安全”→“攻击防护”界面，为三个安全域分别设置防护项，一般内网</a:t>
            </a:r>
            <a:r>
              <a:rPr lang="en-US" altLang="zh-CN" dirty="0"/>
              <a:t>trust</a:t>
            </a:r>
            <a:r>
              <a:rPr lang="zh-CN" altLang="en-US" dirty="0"/>
              <a:t>可以少启用一点防护，外网</a:t>
            </a:r>
            <a:r>
              <a:rPr lang="en-US" altLang="zh-CN" dirty="0" err="1"/>
              <a:t>untrust</a:t>
            </a:r>
            <a:r>
              <a:rPr lang="zh-CN" altLang="en-US" dirty="0"/>
              <a:t>区域可以全部</a:t>
            </a:r>
            <a:r>
              <a:rPr lang="zh-CN" altLang="en-US" dirty="0" smtClean="0"/>
              <a:t>启用。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5832108" cy="4001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73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．设置安全策略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“防火墙”→“策略”界面，点新建，策略基本配置里面按如图</a:t>
            </a:r>
            <a:r>
              <a:rPr lang="en-US" altLang="zh-CN" dirty="0"/>
              <a:t>7-24</a:t>
            </a:r>
            <a:r>
              <a:rPr lang="zh-CN" altLang="en-US" dirty="0"/>
              <a:t>所示配置，从</a:t>
            </a:r>
            <a:r>
              <a:rPr lang="en-US" altLang="zh-CN" dirty="0"/>
              <a:t>trust</a:t>
            </a:r>
            <a:r>
              <a:rPr lang="zh-CN" altLang="en-US" dirty="0"/>
              <a:t>安全域里的</a:t>
            </a:r>
            <a:r>
              <a:rPr lang="en-US" altLang="zh-CN" dirty="0"/>
              <a:t>any</a:t>
            </a:r>
            <a:r>
              <a:rPr lang="zh-CN" altLang="en-US" dirty="0"/>
              <a:t>地址到</a:t>
            </a:r>
            <a:r>
              <a:rPr lang="en-US" altLang="zh-CN" dirty="0" err="1"/>
              <a:t>untrust</a:t>
            </a:r>
            <a:r>
              <a:rPr lang="zh-CN" altLang="en-US" dirty="0"/>
              <a:t>安全域里的</a:t>
            </a:r>
            <a:r>
              <a:rPr lang="en-US" altLang="zh-CN" dirty="0"/>
              <a:t>any</a:t>
            </a:r>
            <a:r>
              <a:rPr lang="zh-CN" altLang="en-US" dirty="0"/>
              <a:t>地址访问，服务薄为</a:t>
            </a:r>
            <a:r>
              <a:rPr lang="en-US" altLang="zh-CN" dirty="0"/>
              <a:t>any</a:t>
            </a:r>
            <a:r>
              <a:rPr lang="zh-CN" altLang="en-US" dirty="0"/>
              <a:t>，允许通过</a:t>
            </a:r>
            <a:r>
              <a:rPr lang="en-US" altLang="zh-CN" dirty="0"/>
              <a:t>any</a:t>
            </a:r>
            <a:r>
              <a:rPr lang="zh-CN" altLang="en-US" dirty="0"/>
              <a:t>服务，没有任何限制。依次可以类似的设置</a:t>
            </a:r>
            <a:r>
              <a:rPr lang="en-US" altLang="zh-CN" dirty="0" err="1"/>
              <a:t>untrust</a:t>
            </a:r>
            <a:r>
              <a:rPr lang="zh-CN" altLang="en-US" dirty="0"/>
              <a:t>安全域到</a:t>
            </a:r>
            <a:r>
              <a:rPr lang="en-US" altLang="zh-CN" dirty="0"/>
              <a:t>trust</a:t>
            </a:r>
            <a:r>
              <a:rPr lang="zh-CN" altLang="en-US" dirty="0"/>
              <a:t>安全域，</a:t>
            </a:r>
            <a:r>
              <a:rPr lang="en-US" altLang="zh-CN" dirty="0"/>
              <a:t>trust</a:t>
            </a:r>
            <a:r>
              <a:rPr lang="zh-CN" altLang="en-US" dirty="0"/>
              <a:t>安全域到</a:t>
            </a:r>
            <a:r>
              <a:rPr lang="en-US" altLang="zh-CN" dirty="0"/>
              <a:t>trust</a:t>
            </a:r>
            <a:r>
              <a:rPr lang="zh-CN" altLang="en-US" dirty="0"/>
              <a:t>安全域之间的三条安全策略。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`QVNM7JC$5LNP3VDOIK[N9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41576"/>
            <a:ext cx="6630933" cy="3990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326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6  </a:t>
            </a:r>
            <a:r>
              <a:rPr lang="zh-CN" altLang="en-US" dirty="0" smtClean="0"/>
              <a:t>防火墙</a:t>
            </a:r>
            <a:r>
              <a:rPr lang="zh-CN" altLang="en-US" dirty="0"/>
              <a:t>的</a:t>
            </a:r>
            <a:r>
              <a:rPr lang="en-US" altLang="zh-CN" dirty="0"/>
              <a:t>IP-MAC</a:t>
            </a:r>
            <a:r>
              <a:rPr lang="zh-CN" altLang="en-US" dirty="0"/>
              <a:t>绑定配置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为了加强网络安全控制，</a:t>
            </a:r>
            <a:r>
              <a:rPr lang="en-US" altLang="zh-CN" dirty="0"/>
              <a:t>DCFW-1800</a:t>
            </a:r>
            <a:r>
              <a:rPr lang="zh-CN" altLang="en-US" dirty="0"/>
              <a:t>系列防火墙支持</a:t>
            </a:r>
            <a:r>
              <a:rPr lang="en-US" altLang="zh-CN" dirty="0"/>
              <a:t>IP-MAC</a:t>
            </a:r>
            <a:r>
              <a:rPr lang="zh-CN" altLang="en-US" dirty="0"/>
              <a:t>地址绑定、</a:t>
            </a:r>
            <a:r>
              <a:rPr lang="en-US" altLang="zh-CN" dirty="0"/>
              <a:t>MAC-</a:t>
            </a:r>
            <a:r>
              <a:rPr lang="zh-CN" altLang="en-US" dirty="0"/>
              <a:t>端口绑定。这些绑定信息分为静态和动态两种。通过</a:t>
            </a:r>
            <a:r>
              <a:rPr lang="en-US" altLang="zh-CN" dirty="0"/>
              <a:t>ARP</a:t>
            </a:r>
            <a:r>
              <a:rPr lang="zh-CN" altLang="en-US" dirty="0"/>
              <a:t>学习功能、</a:t>
            </a:r>
            <a:r>
              <a:rPr lang="en-US" altLang="zh-CN" dirty="0"/>
              <a:t>ARP</a:t>
            </a:r>
            <a:r>
              <a:rPr lang="zh-CN" altLang="en-US" dirty="0"/>
              <a:t>扫描功能和</a:t>
            </a:r>
            <a:r>
              <a:rPr lang="en-US" altLang="zh-CN" dirty="0"/>
              <a:t>MAC</a:t>
            </a:r>
            <a:r>
              <a:rPr lang="zh-CN" altLang="en-US" dirty="0"/>
              <a:t>地址学习功能获得的绑定信息为动态绑定信息，而手工配置的绑定信息为静态信息。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手工将内网某</a:t>
            </a:r>
            <a:r>
              <a:rPr lang="en-US" altLang="zh-CN" dirty="0"/>
              <a:t>IP</a:t>
            </a:r>
            <a:r>
              <a:rPr lang="zh-CN" altLang="en-US" dirty="0"/>
              <a:t>和</a:t>
            </a:r>
            <a:r>
              <a:rPr lang="en-US" altLang="zh-CN" dirty="0"/>
              <a:t>MAC</a:t>
            </a:r>
            <a:r>
              <a:rPr lang="zh-CN" altLang="en-US" dirty="0"/>
              <a:t>绑定到防火墙</a:t>
            </a:r>
            <a:r>
              <a:rPr lang="zh-CN" altLang="en-US" dirty="0" smtClean="0"/>
              <a:t>上</a:t>
            </a:r>
            <a:r>
              <a:rPr lang="zh-CN" altLang="en-US" dirty="0"/>
              <a:t>，</a:t>
            </a:r>
            <a:r>
              <a:rPr lang="zh-CN" altLang="en-US" dirty="0" smtClean="0"/>
              <a:t>设置</a:t>
            </a:r>
            <a:r>
              <a:rPr lang="zh-CN" altLang="en-US" dirty="0"/>
              <a:t>防火墙自动扫描内网某</a:t>
            </a:r>
            <a:r>
              <a:rPr lang="en-US" altLang="zh-CN" dirty="0"/>
              <a:t>IP</a:t>
            </a:r>
            <a:r>
              <a:rPr lang="zh-CN" altLang="en-US" dirty="0"/>
              <a:t>网段，然后将扫描的</a:t>
            </a:r>
            <a:r>
              <a:rPr lang="en-US" altLang="zh-CN" dirty="0"/>
              <a:t>ARP</a:t>
            </a:r>
            <a:r>
              <a:rPr lang="zh-CN" altLang="en-US" dirty="0"/>
              <a:t>信息全部进行</a:t>
            </a:r>
            <a:r>
              <a:rPr lang="zh-CN" altLang="en-US" dirty="0" smtClean="0"/>
              <a:t>绑定。</a:t>
            </a: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290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．手工绑定</a:t>
            </a:r>
            <a:r>
              <a:rPr lang="en-US" altLang="zh-CN" dirty="0"/>
              <a:t>IP-MAC</a:t>
            </a:r>
            <a:r>
              <a:rPr lang="zh-CN" altLang="en-US" dirty="0" smtClean="0"/>
              <a:t>信息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“安全”→“</a:t>
            </a:r>
            <a:r>
              <a:rPr lang="en-US" altLang="zh-CN" dirty="0"/>
              <a:t>ARP</a:t>
            </a:r>
            <a:r>
              <a:rPr lang="zh-CN" altLang="en-US" dirty="0"/>
              <a:t>防护”界面，在右侧的</a:t>
            </a:r>
            <a:r>
              <a:rPr lang="en-US" altLang="zh-CN" dirty="0"/>
              <a:t>IP-MAC</a:t>
            </a:r>
            <a:r>
              <a:rPr lang="zh-CN" altLang="en-US" dirty="0"/>
              <a:t>列表中可以看到防火墙自己学习的</a:t>
            </a:r>
            <a:r>
              <a:rPr lang="en-US" altLang="zh-CN" dirty="0"/>
              <a:t>ARP</a:t>
            </a:r>
            <a:r>
              <a:rPr lang="zh-CN" altLang="en-US" dirty="0"/>
              <a:t>信息，将</a:t>
            </a:r>
            <a:r>
              <a:rPr lang="en-US" altLang="zh-CN" dirty="0"/>
              <a:t>192.168.1.66</a:t>
            </a:r>
            <a:r>
              <a:rPr lang="zh-CN" altLang="en-US" dirty="0"/>
              <a:t>的</a:t>
            </a:r>
            <a:r>
              <a:rPr lang="en-US" altLang="zh-CN" dirty="0"/>
              <a:t>ARP</a:t>
            </a:r>
            <a:r>
              <a:rPr lang="zh-CN" altLang="en-US" dirty="0"/>
              <a:t>信息手工绑定在防火墙上，双击后，勾选绑定</a:t>
            </a:r>
            <a:r>
              <a:rPr lang="en-US" altLang="zh-CN" dirty="0"/>
              <a:t>IP</a:t>
            </a:r>
            <a:r>
              <a:rPr lang="zh-CN" altLang="en-US" dirty="0"/>
              <a:t>即可，如</a:t>
            </a:r>
            <a:r>
              <a:rPr lang="zh-CN" altLang="en-US" dirty="0" smtClean="0"/>
              <a:t>图所</a:t>
            </a:r>
            <a:r>
              <a:rPr lang="zh-CN" altLang="en-US" dirty="0"/>
              <a:t>示。关于</a:t>
            </a:r>
            <a:r>
              <a:rPr lang="en-US" altLang="zh-CN" dirty="0"/>
              <a:t>ARP</a:t>
            </a:r>
            <a:r>
              <a:rPr lang="zh-CN" altLang="en-US" dirty="0"/>
              <a:t>认证，绑定</a:t>
            </a:r>
            <a:r>
              <a:rPr lang="en-US" altLang="zh-CN" dirty="0"/>
              <a:t>ARP</a:t>
            </a:r>
            <a:r>
              <a:rPr lang="zh-CN" altLang="en-US" dirty="0"/>
              <a:t>时默认开启。该</a:t>
            </a:r>
            <a:r>
              <a:rPr lang="en-US" altLang="zh-CN" dirty="0"/>
              <a:t>ARP</a:t>
            </a:r>
            <a:r>
              <a:rPr lang="zh-CN" altLang="en-US" dirty="0"/>
              <a:t>认证功能通过在客户端上安装</a:t>
            </a:r>
            <a:r>
              <a:rPr lang="en-US" altLang="zh-CN" dirty="0"/>
              <a:t>ARP</a:t>
            </a:r>
            <a:r>
              <a:rPr lang="zh-CN" altLang="en-US" dirty="0"/>
              <a:t>客户端来起到对防范</a:t>
            </a:r>
            <a:r>
              <a:rPr lang="en-US" altLang="zh-CN" dirty="0"/>
              <a:t>ARP</a:t>
            </a:r>
            <a:r>
              <a:rPr lang="zh-CN" altLang="en-US" dirty="0"/>
              <a:t>欺骗及</a:t>
            </a:r>
            <a:r>
              <a:rPr lang="en-US" altLang="zh-CN" dirty="0"/>
              <a:t>ARP</a:t>
            </a:r>
            <a:r>
              <a:rPr lang="zh-CN" altLang="en-US" dirty="0"/>
              <a:t>攻击的作。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J3KX[9ANKZ}B2NOJE~1FV2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6408712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522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．手工绑定</a:t>
            </a:r>
            <a:r>
              <a:rPr lang="en-US" altLang="zh-CN" dirty="0"/>
              <a:t>IP-MAC</a:t>
            </a:r>
            <a:r>
              <a:rPr lang="zh-CN" altLang="en-US" dirty="0" smtClean="0"/>
              <a:t>信息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如果</a:t>
            </a:r>
            <a:r>
              <a:rPr lang="zh-CN" altLang="en-US" dirty="0"/>
              <a:t>此时防火墙并末学习到该</a:t>
            </a:r>
            <a:r>
              <a:rPr lang="en-US" altLang="zh-CN" dirty="0"/>
              <a:t>IP</a:t>
            </a:r>
            <a:r>
              <a:rPr lang="zh-CN" altLang="en-US" dirty="0"/>
              <a:t>的</a:t>
            </a:r>
            <a:r>
              <a:rPr lang="en-US" altLang="zh-CN" dirty="0"/>
              <a:t>ARP</a:t>
            </a:r>
            <a:r>
              <a:rPr lang="zh-CN" altLang="en-US" dirty="0"/>
              <a:t>信息，则可以手工输入</a:t>
            </a:r>
            <a:r>
              <a:rPr lang="en-US" altLang="zh-CN" dirty="0"/>
              <a:t>IP</a:t>
            </a:r>
            <a:r>
              <a:rPr lang="zh-CN" altLang="en-US" dirty="0"/>
              <a:t>和</a:t>
            </a:r>
            <a:r>
              <a:rPr lang="en-US" altLang="zh-CN" dirty="0"/>
              <a:t>MAC</a:t>
            </a:r>
            <a:r>
              <a:rPr lang="zh-CN" altLang="en-US" dirty="0"/>
              <a:t>地址的方式来绑定。在</a:t>
            </a:r>
            <a:r>
              <a:rPr lang="en-US" altLang="zh-CN" dirty="0"/>
              <a:t>IP-MAC</a:t>
            </a:r>
            <a:r>
              <a:rPr lang="zh-CN" altLang="en-US" dirty="0"/>
              <a:t>列表中点击添加</a:t>
            </a:r>
            <a:r>
              <a:rPr lang="en-US" altLang="zh-CN" dirty="0"/>
              <a:t>IP-MAC</a:t>
            </a:r>
            <a:r>
              <a:rPr lang="zh-CN" altLang="en-US" dirty="0" smtClean="0"/>
              <a:t>地址。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5%C6]VAYVX5NUW}CSK68VV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40968"/>
            <a:ext cx="6192688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7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．在防火墙上自动扫描地址</a:t>
            </a:r>
            <a:r>
              <a:rPr lang="zh-CN" altLang="en-US" dirty="0" smtClean="0"/>
              <a:t>范围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“防火墙”→“二层防护”→“静态绑定”界面，点击扫描</a:t>
            </a:r>
            <a:r>
              <a:rPr lang="en-US" altLang="zh-CN" dirty="0"/>
              <a:t>IP-MAC</a:t>
            </a:r>
            <a:r>
              <a:rPr lang="zh-CN" altLang="en-US" dirty="0"/>
              <a:t>命令，输入要扫描的地址范围，如</a:t>
            </a:r>
            <a:r>
              <a:rPr lang="en-US" altLang="zh-CN" dirty="0"/>
              <a:t>192.168.1.1—192.168.1.254</a:t>
            </a:r>
            <a:r>
              <a:rPr lang="zh-CN" altLang="en-US" dirty="0"/>
              <a:t>，单击确认，开始扫描。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DH_AFBD97[O0)628QQZRS~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240" y="3007223"/>
            <a:ext cx="5976664" cy="34043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646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．将扫描后的</a:t>
            </a:r>
            <a:r>
              <a:rPr lang="en-US" altLang="zh-CN" dirty="0"/>
              <a:t>MAC</a:t>
            </a:r>
            <a:r>
              <a:rPr lang="zh-CN" altLang="en-US" dirty="0"/>
              <a:t>信息全部做</a:t>
            </a:r>
            <a:r>
              <a:rPr lang="zh-CN" altLang="en-US" dirty="0" smtClean="0"/>
              <a:t>绑定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防火墙扫描后会将学习到的</a:t>
            </a:r>
            <a:r>
              <a:rPr lang="en-US" altLang="zh-CN" dirty="0"/>
              <a:t>ARP</a:t>
            </a:r>
            <a:r>
              <a:rPr lang="zh-CN" altLang="en-US" dirty="0"/>
              <a:t>信息显示在列表里，此时只要单击绑定所有配置菜单，防火墙就会将扫描的</a:t>
            </a:r>
            <a:r>
              <a:rPr lang="en-US" altLang="zh-CN" dirty="0"/>
              <a:t>ARP</a:t>
            </a:r>
            <a:r>
              <a:rPr lang="zh-CN" altLang="en-US" dirty="0"/>
              <a:t>信息全部绑定在防火墙上。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           说明</a:t>
            </a:r>
            <a:r>
              <a:rPr lang="zh-CN" altLang="en-US" dirty="0"/>
              <a:t>：使用</a:t>
            </a:r>
            <a:r>
              <a:rPr lang="en-US" altLang="zh-CN" dirty="0"/>
              <a:t>IP-MAC</a:t>
            </a:r>
            <a:r>
              <a:rPr lang="zh-CN" altLang="en-US" dirty="0"/>
              <a:t>地址绑定功能并不能实现绑定后的</a:t>
            </a:r>
            <a:r>
              <a:rPr lang="en-US" altLang="zh-CN" dirty="0"/>
              <a:t>IP-MAC</a:t>
            </a:r>
            <a:r>
              <a:rPr lang="zh-CN" altLang="en-US" dirty="0"/>
              <a:t>可以上网，未绑定的无法访问外网。如果仅允许</a:t>
            </a:r>
            <a:r>
              <a:rPr lang="en-US" altLang="zh-CN" dirty="0"/>
              <a:t>IP-MAC</a:t>
            </a:r>
            <a:r>
              <a:rPr lang="zh-CN" altLang="en-US" dirty="0"/>
              <a:t>静态绑定的主机上网，在接口配置模式下，输入以下命令：</a:t>
            </a:r>
            <a:r>
              <a:rPr lang="en-US" altLang="zh-CN" dirty="0" err="1"/>
              <a:t>arp</a:t>
            </a:r>
            <a:r>
              <a:rPr lang="en-US" altLang="zh-CN" dirty="0"/>
              <a:t>-disable-dynamic-entry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%R_BDTH`{S@[6LR6KTBFA8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56952"/>
            <a:ext cx="676875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933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/>
              <a:t>7</a:t>
            </a:r>
            <a:r>
              <a:rPr lang="en-US" altLang="zh-CN" dirty="0" smtClean="0"/>
              <a:t>  </a:t>
            </a:r>
            <a:r>
              <a:rPr lang="zh-CN" altLang="en-US" sz="4400" dirty="0" smtClean="0"/>
              <a:t>防火墙</a:t>
            </a:r>
            <a:r>
              <a:rPr lang="zh-CN" altLang="en-US" sz="4400" dirty="0"/>
              <a:t>的</a:t>
            </a:r>
            <a:r>
              <a:rPr lang="en-US" altLang="zh-CN" sz="4400" dirty="0"/>
              <a:t>URL</a:t>
            </a:r>
            <a:r>
              <a:rPr lang="zh-CN" altLang="en-US" sz="4400" dirty="0"/>
              <a:t>和网页内容过滤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通过使用</a:t>
            </a:r>
            <a:r>
              <a:rPr lang="en-US" altLang="zh-CN" dirty="0"/>
              <a:t>DCFW-1800</a:t>
            </a:r>
            <a:r>
              <a:rPr lang="zh-CN" altLang="en-US" dirty="0"/>
              <a:t>系列防火墙的内容过滤功能，设备可以控制用户所获取的信息内容，对匹配内容过滤规则的信息内容进行阻断或监控。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限制内网用户访问</a:t>
            </a:r>
            <a:r>
              <a:rPr lang="en-US" altLang="zh-CN" dirty="0"/>
              <a:t>www.baidu.com</a:t>
            </a:r>
          </a:p>
          <a:p>
            <a:pPr indent="720000">
              <a:buNone/>
            </a:pPr>
            <a:r>
              <a:rPr lang="zh-CN" altLang="en-US" dirty="0"/>
              <a:t>限制内网用户访问</a:t>
            </a:r>
            <a:r>
              <a:rPr lang="en-US" altLang="zh-CN" dirty="0"/>
              <a:t>URL</a:t>
            </a:r>
            <a:r>
              <a:rPr lang="zh-CN" altLang="en-US" dirty="0"/>
              <a:t>中带有</a:t>
            </a:r>
            <a:r>
              <a:rPr lang="en-US" altLang="zh-CN" dirty="0" err="1"/>
              <a:t>baidu</a:t>
            </a:r>
            <a:r>
              <a:rPr lang="zh-CN" altLang="en-US" dirty="0"/>
              <a:t>关键字的所有网站。</a:t>
            </a:r>
          </a:p>
          <a:p>
            <a:pPr indent="720000">
              <a:buNone/>
            </a:pPr>
            <a:r>
              <a:rPr lang="zh-CN" altLang="en-US" dirty="0"/>
              <a:t>学会如何针对网页中包含的关键字进行过滤，针对要访问的网页，如果包含一次或一次以上的“黄秋生”字样，则将该网页过滤掉，不允许用户</a:t>
            </a:r>
            <a:r>
              <a:rPr lang="zh-CN" altLang="en-US" dirty="0" smtClean="0"/>
              <a:t>访问。</a:t>
            </a: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48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．限制内网用户访问</a:t>
            </a:r>
            <a:r>
              <a:rPr lang="en-US" altLang="zh-CN" dirty="0" smtClean="0"/>
              <a:t>www.baidu.com</a:t>
            </a:r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手工</a:t>
            </a:r>
            <a:r>
              <a:rPr lang="zh-CN" altLang="en-US" dirty="0"/>
              <a:t>设置自定义</a:t>
            </a:r>
            <a:r>
              <a:rPr lang="en-US" altLang="zh-CN" dirty="0"/>
              <a:t>URL</a:t>
            </a:r>
            <a:r>
              <a:rPr lang="zh-CN" altLang="en-US" dirty="0"/>
              <a:t>库，打开“控制”→“</a:t>
            </a:r>
            <a:r>
              <a:rPr lang="en-US" altLang="zh-CN" dirty="0"/>
              <a:t>URL</a:t>
            </a:r>
            <a:r>
              <a:rPr lang="zh-CN" altLang="en-US" dirty="0"/>
              <a:t>过滤”，在右侧任务栏点击自定义</a:t>
            </a:r>
            <a:r>
              <a:rPr lang="en-US" altLang="zh-CN" dirty="0"/>
              <a:t>URL</a:t>
            </a:r>
            <a:r>
              <a:rPr lang="zh-CN" altLang="en-US" dirty="0"/>
              <a:t>库，新建类型名称不妨用</a:t>
            </a:r>
            <a:r>
              <a:rPr lang="en-US" altLang="zh-CN" dirty="0"/>
              <a:t>www.baidu.com</a:t>
            </a:r>
            <a:r>
              <a:rPr lang="zh-CN" altLang="en-US" dirty="0"/>
              <a:t>表示，将要过滤的网站</a:t>
            </a:r>
            <a:r>
              <a:rPr lang="en-US" altLang="zh-CN" dirty="0"/>
              <a:t>URL</a:t>
            </a:r>
            <a:r>
              <a:rPr lang="zh-CN" altLang="en-US" dirty="0"/>
              <a:t>添加到该自定义库中即</a:t>
            </a:r>
            <a:r>
              <a:rPr lang="zh-CN" altLang="en-US" dirty="0" smtClean="0"/>
              <a:t>可。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Z$ODWYLBN`%8HEZE{)()B{Q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95832"/>
            <a:ext cx="5904656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834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．限制内网用户访问</a:t>
            </a:r>
            <a:r>
              <a:rPr lang="en-US" altLang="zh-CN" dirty="0" smtClean="0"/>
              <a:t>www.baidu.com</a:t>
            </a:r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设置 </a:t>
            </a:r>
            <a:r>
              <a:rPr lang="en-US" altLang="zh-CN" dirty="0"/>
              <a:t>URL</a:t>
            </a:r>
            <a:r>
              <a:rPr lang="zh-CN" altLang="en-US" dirty="0"/>
              <a:t>过滤规则，打开“控制”→“</a:t>
            </a:r>
            <a:r>
              <a:rPr lang="en-US" altLang="zh-CN" dirty="0"/>
              <a:t>URL</a:t>
            </a:r>
            <a:r>
              <a:rPr lang="zh-CN" altLang="en-US" dirty="0"/>
              <a:t>过滤”，点击新建</a:t>
            </a:r>
            <a:r>
              <a:rPr lang="en-US" altLang="zh-CN" dirty="0"/>
              <a:t>URL</a:t>
            </a:r>
            <a:r>
              <a:rPr lang="zh-CN" altLang="en-US" dirty="0"/>
              <a:t>新建规则，名称不妨用限制</a:t>
            </a:r>
            <a:r>
              <a:rPr lang="en-US" altLang="zh-CN" dirty="0"/>
              <a:t>www.baidu.com</a:t>
            </a:r>
            <a:r>
              <a:rPr lang="zh-CN" altLang="en-US" dirty="0"/>
              <a:t>，选择目的安全域（外网接口所属安全域），在</a:t>
            </a:r>
            <a:r>
              <a:rPr lang="en-US" altLang="zh-CN" dirty="0"/>
              <a:t>URL</a:t>
            </a:r>
            <a:r>
              <a:rPr lang="zh-CN" altLang="en-US" dirty="0"/>
              <a:t>类型中勾选刚自定义好的</a:t>
            </a:r>
            <a:r>
              <a:rPr lang="en-US" altLang="zh-CN" dirty="0"/>
              <a:t>URL</a:t>
            </a:r>
            <a:r>
              <a:rPr lang="zh-CN" altLang="en-US" dirty="0"/>
              <a:t>库，并设置阻止访问和记录日志。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U_99F@8[X%HDT0K@OBGN[~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5976664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824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任务</a:t>
            </a:r>
            <a:r>
              <a:rPr lang="en-US" altLang="zh-CN" sz="3600" dirty="0" smtClean="0"/>
              <a:t>1 </a:t>
            </a:r>
            <a:r>
              <a:rPr lang="zh-CN" altLang="en-US" sz="3600" dirty="0" smtClean="0"/>
              <a:t>认识</a:t>
            </a:r>
            <a:r>
              <a:rPr lang="zh-CN" altLang="en-US" sz="3600" dirty="0"/>
              <a:t>防火墙及搭建配置环境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为了熟练的掌握防火墙的使用，认识防火墙，了解各接口区域及其作用。</a:t>
            </a:r>
          </a:p>
          <a:p>
            <a:pPr indent="720000">
              <a:buNone/>
            </a:pPr>
            <a:r>
              <a:rPr lang="zh-CN" altLang="en-US" dirty="0"/>
              <a:t>当需要配置防火墙的时候，怎么进入配置环境呢？掌握常用的搭建配置环境方法，一般常用的通过</a:t>
            </a:r>
            <a:r>
              <a:rPr lang="en-US" altLang="zh-CN" dirty="0"/>
              <a:t>Console</a:t>
            </a:r>
            <a:r>
              <a:rPr lang="zh-CN" altLang="en-US" dirty="0"/>
              <a:t>端口连接管理和</a:t>
            </a:r>
            <a:r>
              <a:rPr lang="en-US" altLang="zh-CN" dirty="0"/>
              <a:t>web</a:t>
            </a:r>
            <a:r>
              <a:rPr lang="zh-CN" altLang="en-US" dirty="0"/>
              <a:t>网页方式管理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．限制内网用户访问</a:t>
            </a:r>
            <a:r>
              <a:rPr lang="en-US" altLang="zh-CN" dirty="0" smtClean="0"/>
              <a:t>www.baidu.com</a:t>
            </a:r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测试</a:t>
            </a:r>
            <a:r>
              <a:rPr lang="zh-CN" altLang="en-US" dirty="0"/>
              <a:t>验证，内网用户在访问</a:t>
            </a:r>
            <a:r>
              <a:rPr lang="en-US" altLang="zh-CN" dirty="0"/>
              <a:t>www.baidu.com</a:t>
            </a:r>
            <a:r>
              <a:rPr lang="zh-CN" altLang="en-US" dirty="0"/>
              <a:t>首页时便会提示访问被拒绝，但是在访问   </a:t>
            </a:r>
            <a:r>
              <a:rPr lang="en-US" altLang="zh-CN" dirty="0" err="1"/>
              <a:t>baidu</a:t>
            </a:r>
            <a:r>
              <a:rPr lang="zh-CN" altLang="en-US" dirty="0"/>
              <a:t>的其他二级网站时则不受限制。如正常可以访问</a:t>
            </a:r>
            <a:r>
              <a:rPr lang="en-US" altLang="zh-CN" dirty="0"/>
              <a:t>http://zhidao.baidu.com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049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．限制内网用户访问</a:t>
            </a:r>
            <a:r>
              <a:rPr lang="en-US" altLang="zh-CN" dirty="0"/>
              <a:t>URL</a:t>
            </a:r>
            <a:r>
              <a:rPr lang="zh-CN" altLang="en-US" dirty="0"/>
              <a:t>中带有</a:t>
            </a:r>
            <a:r>
              <a:rPr lang="en-US" altLang="zh-CN" dirty="0" err="1"/>
              <a:t>baidu</a:t>
            </a:r>
            <a:r>
              <a:rPr lang="zh-CN" altLang="en-US" dirty="0"/>
              <a:t>关键字的所有</a:t>
            </a:r>
            <a:r>
              <a:rPr lang="zh-CN" altLang="en-US" dirty="0" smtClean="0"/>
              <a:t>网站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设置</a:t>
            </a:r>
            <a:r>
              <a:rPr lang="zh-CN" altLang="en-US" dirty="0"/>
              <a:t>关键字类别，在“控制”→“</a:t>
            </a:r>
            <a:r>
              <a:rPr lang="en-US" altLang="zh-CN" dirty="0"/>
              <a:t>URL</a:t>
            </a:r>
            <a:r>
              <a:rPr lang="zh-CN" altLang="en-US" dirty="0"/>
              <a:t>过滤”中，在右侧任务栏点击新建关键字类别，类别名称不妨用</a:t>
            </a:r>
            <a:r>
              <a:rPr lang="en-US" altLang="zh-CN" dirty="0" err="1"/>
              <a:t>baidu</a:t>
            </a:r>
            <a:r>
              <a:rPr lang="zh-CN" altLang="en-US" dirty="0"/>
              <a:t>并在该规则中添加要限制的 </a:t>
            </a:r>
            <a:r>
              <a:rPr lang="en-US" altLang="zh-CN" dirty="0"/>
              <a:t>URL</a:t>
            </a:r>
            <a:r>
              <a:rPr lang="zh-CN" altLang="en-US" dirty="0"/>
              <a:t>中包含的关键字</a:t>
            </a:r>
            <a:r>
              <a:rPr lang="en-US" altLang="zh-CN" dirty="0" err="1"/>
              <a:t>baidu</a:t>
            </a:r>
            <a:r>
              <a:rPr lang="zh-CN" altLang="en-US" dirty="0"/>
              <a:t>即可。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7Y89LYM_F6K$RO4S48(48B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53827"/>
            <a:ext cx="6088266" cy="37041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24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．限制内网用户访问</a:t>
            </a:r>
            <a:r>
              <a:rPr lang="en-US" altLang="zh-CN" dirty="0"/>
              <a:t>URL</a:t>
            </a:r>
            <a:r>
              <a:rPr lang="zh-CN" altLang="en-US" dirty="0"/>
              <a:t>中带有</a:t>
            </a:r>
            <a:r>
              <a:rPr lang="en-US" altLang="zh-CN" dirty="0" err="1"/>
              <a:t>baidu</a:t>
            </a:r>
            <a:r>
              <a:rPr lang="zh-CN" altLang="en-US" dirty="0"/>
              <a:t>关键字的所有</a:t>
            </a:r>
            <a:r>
              <a:rPr lang="zh-CN" altLang="en-US" dirty="0" smtClean="0"/>
              <a:t>网站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设置 </a:t>
            </a:r>
            <a:r>
              <a:rPr lang="en-US" altLang="zh-CN" dirty="0"/>
              <a:t>URL</a:t>
            </a:r>
            <a:r>
              <a:rPr lang="zh-CN" altLang="en-US" dirty="0"/>
              <a:t>过滤规则，打开“控制”→“</a:t>
            </a:r>
            <a:r>
              <a:rPr lang="en-US" altLang="zh-CN" dirty="0"/>
              <a:t>URL</a:t>
            </a:r>
            <a:r>
              <a:rPr lang="zh-CN" altLang="en-US" dirty="0"/>
              <a:t>过滤”，点击新建</a:t>
            </a:r>
            <a:r>
              <a:rPr lang="en-US" altLang="zh-CN" dirty="0"/>
              <a:t>URL</a:t>
            </a:r>
            <a:r>
              <a:rPr lang="zh-CN" altLang="en-US" dirty="0"/>
              <a:t>新建规则，名称不妨用限制</a:t>
            </a:r>
            <a:r>
              <a:rPr lang="en-US" altLang="zh-CN" dirty="0" err="1"/>
              <a:t>baidu</a:t>
            </a:r>
            <a:r>
              <a:rPr lang="zh-CN" altLang="en-US" dirty="0"/>
              <a:t>，选择目的安全域（外网接口所属安全域），在</a:t>
            </a:r>
            <a:r>
              <a:rPr lang="en-US" altLang="zh-CN" dirty="0"/>
              <a:t>URL</a:t>
            </a:r>
            <a:r>
              <a:rPr lang="zh-CN" altLang="en-US" dirty="0"/>
              <a:t>关键字类型中勾选刚自定义好的关键字类别，并设置阻止访问和记录日志。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93XBR%QF8]9UGNJKP%LR0@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71284"/>
            <a:ext cx="6048672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101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．限制内网用户访问</a:t>
            </a:r>
            <a:r>
              <a:rPr lang="en-US" altLang="zh-CN" dirty="0"/>
              <a:t>URL</a:t>
            </a:r>
            <a:r>
              <a:rPr lang="zh-CN" altLang="en-US" dirty="0"/>
              <a:t>中带有</a:t>
            </a:r>
            <a:r>
              <a:rPr lang="en-US" altLang="zh-CN" dirty="0" err="1"/>
              <a:t>baidu</a:t>
            </a:r>
            <a:r>
              <a:rPr lang="zh-CN" altLang="en-US" dirty="0"/>
              <a:t>关键字的所有</a:t>
            </a:r>
            <a:r>
              <a:rPr lang="zh-CN" altLang="en-US" dirty="0" smtClean="0"/>
              <a:t>网站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测试验证，</a:t>
            </a:r>
            <a:r>
              <a:rPr lang="zh-CN" altLang="en-US" dirty="0"/>
              <a:t>内网用户在访问</a:t>
            </a:r>
            <a:r>
              <a:rPr lang="en-US" altLang="zh-CN" dirty="0"/>
              <a:t>http://zhidao.baidu.com</a:t>
            </a:r>
            <a:r>
              <a:rPr lang="zh-CN" altLang="en-US" dirty="0"/>
              <a:t>及其他</a:t>
            </a:r>
            <a:r>
              <a:rPr lang="en-US" altLang="zh-CN" dirty="0" err="1"/>
              <a:t>baidu</a:t>
            </a:r>
            <a:r>
              <a:rPr lang="zh-CN" altLang="en-US" dirty="0"/>
              <a:t>二级网站时便会提示访问被拒绝。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X8G3KJ7$%IJXW5I[VCY4S5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23383"/>
            <a:ext cx="6043563" cy="3834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319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．网页内容</a:t>
            </a:r>
            <a:r>
              <a:rPr lang="zh-CN" altLang="en-US" dirty="0" smtClean="0"/>
              <a:t>过滤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设置</a:t>
            </a:r>
            <a:r>
              <a:rPr lang="zh-CN" altLang="en-US" dirty="0"/>
              <a:t>关键字类别，打开“控制”→“</a:t>
            </a:r>
            <a:r>
              <a:rPr lang="en-US" altLang="zh-CN" dirty="0"/>
              <a:t>URL</a:t>
            </a:r>
            <a:r>
              <a:rPr lang="zh-CN" altLang="en-US" dirty="0"/>
              <a:t>过滤”→“关键字类别”界面，创建一个名为黄秋生的类别，并在该规则中添加要限制的关键字黄秋生，单击添加按钮即</a:t>
            </a:r>
            <a:r>
              <a:rPr lang="zh-CN" altLang="en-US" dirty="0" smtClean="0"/>
              <a:t>可。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113RNZ@BVLFRMX$E{E7)L`I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007208"/>
            <a:ext cx="6624736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55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．网页内容</a:t>
            </a:r>
            <a:r>
              <a:rPr lang="zh-CN" altLang="en-US" dirty="0" smtClean="0"/>
              <a:t>过滤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设置网页关键字过滤规则，打开“控制”→“网页关键字”界面，点击新建网页关键字过滤规则，名称不妨用限制网页关键字过滤黄秋生，选择目的安全域（外网接口所属安全域），在关键字类别中勾选刚自定义好的关键字类别，并设置阻止访问和记录日志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C:\Users\Administrator\AppData\Roaming\Tencent\Users\12376850\QQ\WinTemp\RichOle\B{VH}~F]PW%K5Z9(C}Y4L8J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13025"/>
            <a:ext cx="5897195" cy="4044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8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．网页内容</a:t>
            </a:r>
            <a:r>
              <a:rPr lang="zh-CN" altLang="en-US" dirty="0" smtClean="0"/>
              <a:t>过滤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验证</a:t>
            </a:r>
            <a:r>
              <a:rPr lang="zh-CN" altLang="en-US" dirty="0"/>
              <a:t>测试，在浏览器里打开百度搜索，在搜索栏输入“黄秋生”，单击“百度一下”</a:t>
            </a:r>
            <a:r>
              <a:rPr lang="zh-CN" altLang="en-US" dirty="0" smtClean="0"/>
              <a:t>按钮。</a:t>
            </a:r>
            <a:r>
              <a:rPr lang="zh-CN" altLang="en-US" dirty="0"/>
              <a:t>因为要访问的网页包含了一次或一次以上的“黄秋生”字样，所以不能访问到该网页。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48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/>
              <a:t>8</a:t>
            </a:r>
            <a:r>
              <a:rPr lang="en-US" altLang="zh-CN" dirty="0" smtClean="0"/>
              <a:t> </a:t>
            </a:r>
            <a:r>
              <a:rPr lang="zh-CN" altLang="en-US" dirty="0" smtClean="0"/>
              <a:t>防火墙</a:t>
            </a:r>
            <a:r>
              <a:rPr lang="zh-CN" altLang="en-US" dirty="0"/>
              <a:t>的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现在</a:t>
            </a:r>
            <a:r>
              <a:rPr lang="zh-CN" altLang="en-US" dirty="0"/>
              <a:t>很多大型企业或单位在全国各地或世界各地都有分支机构，各个机构想局域网来访问，怎么实现呢？通过</a:t>
            </a:r>
            <a:r>
              <a:rPr lang="en-US" altLang="zh-CN" dirty="0"/>
              <a:t>VPN</a:t>
            </a:r>
            <a:r>
              <a:rPr lang="zh-CN" altLang="en-US" dirty="0"/>
              <a:t>技术，可以使各个结构的内部网互相访问。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了解什么是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，它在什么环境下使用</a:t>
            </a:r>
            <a:r>
              <a:rPr lang="en-US" altLang="zh-CN" dirty="0" err="1"/>
              <a:t>IPSec</a:t>
            </a:r>
            <a:r>
              <a:rPr lang="en-US" altLang="zh-CN" dirty="0"/>
              <a:t> </a:t>
            </a:r>
            <a:r>
              <a:rPr lang="en-US" altLang="zh-CN" dirty="0" smtClean="0"/>
              <a:t>VPN</a:t>
            </a:r>
            <a:r>
              <a:rPr lang="zh-CN" altLang="en-US" dirty="0"/>
              <a:t>，</a:t>
            </a:r>
            <a:r>
              <a:rPr lang="zh-CN" altLang="en-US" dirty="0" smtClean="0"/>
              <a:t>学会</a:t>
            </a:r>
            <a:r>
              <a:rPr lang="zh-CN" altLang="en-US" dirty="0"/>
              <a:t>在神州数码防火墙上设置</a:t>
            </a:r>
            <a:r>
              <a:rPr lang="en-US" altLang="zh-CN" dirty="0" err="1"/>
              <a:t>IPSec</a:t>
            </a:r>
            <a:r>
              <a:rPr lang="en-US" altLang="zh-CN" dirty="0"/>
              <a:t>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182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拓扑结构图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防火墙</a:t>
            </a:r>
            <a:r>
              <a:rPr lang="en-US" altLang="zh-CN" dirty="0"/>
              <a:t>FW-A</a:t>
            </a:r>
            <a:r>
              <a:rPr lang="zh-CN" altLang="en-US" dirty="0"/>
              <a:t>和</a:t>
            </a:r>
            <a:r>
              <a:rPr lang="en-US" altLang="zh-CN" dirty="0"/>
              <a:t>FW-B</a:t>
            </a:r>
            <a:r>
              <a:rPr lang="zh-CN" altLang="en-US" dirty="0"/>
              <a:t>都具有合法的静态</a:t>
            </a:r>
            <a:r>
              <a:rPr lang="en-US" altLang="zh-CN" dirty="0"/>
              <a:t>IP</a:t>
            </a:r>
            <a:r>
              <a:rPr lang="zh-CN" altLang="en-US" dirty="0"/>
              <a:t>地址</a:t>
            </a:r>
            <a:r>
              <a:rPr lang="en-US" altLang="zh-CN" dirty="0"/>
              <a:t>, </a:t>
            </a:r>
            <a:r>
              <a:rPr lang="zh-CN" altLang="en-US" dirty="0"/>
              <a:t>其中防火墙</a:t>
            </a:r>
            <a:r>
              <a:rPr lang="en-US" altLang="zh-CN" dirty="0"/>
              <a:t>FW-A</a:t>
            </a:r>
            <a:r>
              <a:rPr lang="zh-CN" altLang="en-US" dirty="0"/>
              <a:t>的内部保护子网为</a:t>
            </a:r>
            <a:r>
              <a:rPr lang="en-US" altLang="zh-CN" dirty="0"/>
              <a:t>192.168.10.0/24, </a:t>
            </a:r>
            <a:r>
              <a:rPr lang="zh-CN" altLang="en-US" dirty="0"/>
              <a:t>防火墙</a:t>
            </a:r>
            <a:r>
              <a:rPr lang="en-US" altLang="zh-CN" dirty="0"/>
              <a:t>FW-B</a:t>
            </a:r>
            <a:r>
              <a:rPr lang="zh-CN" altLang="en-US" dirty="0"/>
              <a:t>的内部保护子网为</a:t>
            </a:r>
            <a:r>
              <a:rPr lang="en-US" altLang="zh-CN" dirty="0"/>
              <a:t>192.168.100.0/24</a:t>
            </a:r>
            <a:r>
              <a:rPr lang="zh-CN" altLang="en-US" dirty="0"/>
              <a:t>。要求在</a:t>
            </a:r>
            <a:r>
              <a:rPr lang="en-US" altLang="zh-CN" dirty="0"/>
              <a:t>FW-A</a:t>
            </a:r>
            <a:r>
              <a:rPr lang="zh-CN" altLang="en-US" dirty="0"/>
              <a:t>与</a:t>
            </a:r>
            <a:r>
              <a:rPr lang="en-US" altLang="zh-CN" dirty="0"/>
              <a:t>FW-B</a:t>
            </a:r>
            <a:r>
              <a:rPr lang="zh-CN" altLang="en-US" dirty="0"/>
              <a:t>之间创建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，使两端的保护子网能通过</a:t>
            </a:r>
            <a:r>
              <a:rPr lang="en-US" altLang="zh-CN" dirty="0"/>
              <a:t>VPN</a:t>
            </a:r>
            <a:r>
              <a:rPr lang="zh-CN" altLang="en-US" dirty="0"/>
              <a:t>隧道互相访问？</a:t>
            </a:r>
          </a:p>
        </p:txBody>
      </p:sp>
      <p:pic>
        <p:nvPicPr>
          <p:cNvPr id="6" name="图片 5" descr="C:\Users\Administrator\AppData\Roaming\Tencent\Users\12376850\QQ\WinTemp\RichOle\BP}ARI78X9Z15DOXJNSPQ3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933056"/>
            <a:ext cx="6192688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1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实现方法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先配置</a:t>
            </a:r>
            <a:r>
              <a:rPr lang="en-US" altLang="zh-CN" dirty="0"/>
              <a:t>FW-A</a:t>
            </a:r>
            <a:r>
              <a:rPr lang="zh-CN" altLang="en-US" dirty="0"/>
              <a:t>防火墙，本案例采用“预共享密钥认证”机制，大概分成七个</a:t>
            </a:r>
            <a:r>
              <a:rPr lang="zh-CN" altLang="en-US" dirty="0" smtClean="0"/>
              <a:t>步骤</a:t>
            </a:r>
            <a:endParaRPr lang="en-US" altLang="zh-CN" dirty="0" smtClean="0"/>
          </a:p>
          <a:p>
            <a:r>
              <a:rPr lang="zh-CN" altLang="zh-CN" dirty="0"/>
              <a:t>第一步，创建</a:t>
            </a:r>
            <a:r>
              <a:rPr lang="en-US" altLang="zh-CN" dirty="0"/>
              <a:t>IKE</a:t>
            </a:r>
            <a:r>
              <a:rPr lang="zh-CN" altLang="zh-CN" dirty="0"/>
              <a:t>第一阶段提议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第二</a:t>
            </a:r>
            <a:r>
              <a:rPr lang="zh-CN" altLang="zh-CN" dirty="0"/>
              <a:t>步，创建</a:t>
            </a:r>
            <a:r>
              <a:rPr lang="en-US" altLang="zh-CN" dirty="0"/>
              <a:t>IKE</a:t>
            </a:r>
            <a:r>
              <a:rPr lang="zh-CN" altLang="zh-CN" dirty="0"/>
              <a:t>第二阶段提议。</a:t>
            </a:r>
          </a:p>
          <a:p>
            <a:r>
              <a:rPr lang="zh-CN" altLang="zh-CN" dirty="0"/>
              <a:t>第三步，创建</a:t>
            </a:r>
            <a:r>
              <a:rPr lang="en-US" altLang="zh-CN" dirty="0"/>
              <a:t>VPN</a:t>
            </a:r>
            <a:r>
              <a:rPr lang="zh-CN" altLang="zh-CN" dirty="0"/>
              <a:t>对端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第四</a:t>
            </a:r>
            <a:r>
              <a:rPr lang="zh-CN" altLang="zh-CN" dirty="0"/>
              <a:t>步，创建</a:t>
            </a:r>
            <a:r>
              <a:rPr lang="en-US" altLang="zh-CN" dirty="0"/>
              <a:t>IPSEC</a:t>
            </a:r>
            <a:r>
              <a:rPr lang="zh-CN" altLang="zh-CN" dirty="0"/>
              <a:t>隧道。</a:t>
            </a:r>
          </a:p>
          <a:p>
            <a:r>
              <a:rPr lang="zh-CN" altLang="zh-CN" dirty="0"/>
              <a:t>第五步，创建隧道接口，指定安全域，并将创建好的隧道绑定到接口。</a:t>
            </a:r>
          </a:p>
          <a:p>
            <a:r>
              <a:rPr lang="zh-CN" altLang="zh-CN" dirty="0"/>
              <a:t>第六步，添加隧道路由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第七</a:t>
            </a:r>
            <a:r>
              <a:rPr lang="zh-CN" altLang="zh-CN" dirty="0"/>
              <a:t>步，添加安全策略。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89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了解防火墙的接口及作用。</a:t>
            </a:r>
          </a:p>
          <a:p>
            <a:pPr>
              <a:buNone/>
            </a:pPr>
            <a:r>
              <a:rPr lang="zh-CN" altLang="en-US" dirty="0"/>
              <a:t>掌握通过</a:t>
            </a:r>
            <a:r>
              <a:rPr lang="en-US" altLang="zh-CN" dirty="0"/>
              <a:t>Console</a:t>
            </a:r>
            <a:r>
              <a:rPr lang="zh-CN" altLang="en-US" dirty="0"/>
              <a:t>端口管理环境。</a:t>
            </a:r>
          </a:p>
          <a:p>
            <a:pPr>
              <a:buNone/>
            </a:pPr>
            <a:r>
              <a:rPr lang="zh-CN" altLang="en-US" dirty="0"/>
              <a:t>掌握</a:t>
            </a:r>
            <a:r>
              <a:rPr lang="en-US" altLang="zh-CN" dirty="0"/>
              <a:t>web</a:t>
            </a:r>
            <a:r>
              <a:rPr lang="zh-CN" altLang="en-US" dirty="0"/>
              <a:t>网页方式管理防火墙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知识链接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1</a:t>
            </a:r>
            <a:r>
              <a:rPr lang="zh-CN" altLang="en-US" dirty="0"/>
              <a:t>．设备的</a:t>
            </a:r>
            <a:r>
              <a:rPr lang="zh-CN" altLang="en-US" dirty="0" smtClean="0"/>
              <a:t>配置文件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2</a:t>
            </a:r>
            <a:r>
              <a:rPr lang="zh-CN" altLang="en-US" dirty="0" smtClean="0"/>
              <a:t>．</a:t>
            </a:r>
            <a:r>
              <a:rPr lang="zh-CN" altLang="zh-CN" dirty="0"/>
              <a:t>管理设备方式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．创建</a:t>
            </a:r>
            <a:r>
              <a:rPr lang="en-US" altLang="zh-CN" dirty="0"/>
              <a:t>IKE</a:t>
            </a:r>
            <a:r>
              <a:rPr lang="zh-CN" altLang="en-US" dirty="0"/>
              <a:t>第一阶段</a:t>
            </a:r>
            <a:r>
              <a:rPr lang="zh-CN" altLang="en-US" dirty="0" smtClean="0"/>
              <a:t>提议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定义</a:t>
            </a:r>
            <a:r>
              <a:rPr lang="en-US" altLang="zh-CN" dirty="0"/>
              <a:t>IKE</a:t>
            </a:r>
            <a:r>
              <a:rPr lang="zh-CN" altLang="en-US" dirty="0"/>
              <a:t>第一阶段的协商内容，两台防火墙的</a:t>
            </a:r>
            <a:r>
              <a:rPr lang="en-US" altLang="zh-CN" dirty="0"/>
              <a:t>IKE</a:t>
            </a:r>
            <a:r>
              <a:rPr lang="zh-CN" altLang="en-US" dirty="0"/>
              <a:t>第一阶段协商内容需要一致。提议名称为</a:t>
            </a:r>
            <a:r>
              <a:rPr lang="en-US" altLang="zh-CN" dirty="0"/>
              <a:t>P1</a:t>
            </a:r>
            <a:r>
              <a:rPr lang="zh-CN" altLang="en-US" dirty="0"/>
              <a:t>，其它可以按默认设置。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2ZHDXH~MB]8TJ2RG_A~GV]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49080"/>
            <a:ext cx="4645025" cy="2289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315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．创建</a:t>
            </a:r>
            <a:r>
              <a:rPr lang="en-US" altLang="zh-CN" dirty="0"/>
              <a:t>IKE</a:t>
            </a:r>
            <a:r>
              <a:rPr lang="zh-CN" altLang="en-US" dirty="0"/>
              <a:t>第二阶段提议。定义</a:t>
            </a:r>
            <a:r>
              <a:rPr lang="en-US" altLang="zh-CN" dirty="0"/>
              <a:t>IKE</a:t>
            </a:r>
            <a:r>
              <a:rPr lang="zh-CN" altLang="en-US" dirty="0"/>
              <a:t>第二阶段的协商内容，两台防火墙的第二阶段协商内容需要一致，提议名称为</a:t>
            </a:r>
            <a:r>
              <a:rPr lang="en-US" altLang="zh-CN" dirty="0" smtClean="0"/>
              <a:t>P2</a:t>
            </a:r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A5SMTX9EKSUCZZQ)[)}SK4X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5688632" cy="3265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204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．创建</a:t>
            </a:r>
            <a:r>
              <a:rPr lang="en-US" altLang="zh-CN" dirty="0"/>
              <a:t>VPN</a:t>
            </a:r>
            <a:r>
              <a:rPr lang="zh-CN" altLang="en-US" dirty="0"/>
              <a:t>对端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创建</a:t>
            </a:r>
            <a:r>
              <a:rPr lang="en-US" altLang="zh-CN" dirty="0"/>
              <a:t>VPN</a:t>
            </a:r>
            <a:r>
              <a:rPr lang="zh-CN" altLang="en-US" dirty="0"/>
              <a:t>对端，并定义相关参数，设置名称，出口接口，对端</a:t>
            </a:r>
            <a:r>
              <a:rPr lang="en-US" altLang="zh-CN" dirty="0"/>
              <a:t>FW-B</a:t>
            </a:r>
            <a:r>
              <a:rPr lang="zh-CN" altLang="en-US" dirty="0"/>
              <a:t>的</a:t>
            </a:r>
            <a:r>
              <a:rPr lang="en-US" altLang="zh-CN" dirty="0"/>
              <a:t>IP</a:t>
            </a:r>
            <a:r>
              <a:rPr lang="zh-CN" altLang="en-US" dirty="0"/>
              <a:t>地址，及提议与共享密码，这里密码设置</a:t>
            </a:r>
            <a:r>
              <a:rPr lang="en-US" altLang="zh-CN" dirty="0"/>
              <a:t>6</a:t>
            </a:r>
            <a:r>
              <a:rPr lang="zh-CN" altLang="en-US" dirty="0"/>
              <a:t>为的</a:t>
            </a:r>
            <a:r>
              <a:rPr lang="en-US" altLang="zh-CN" dirty="0"/>
              <a:t>12345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BAH6N0JK[L~25@7CSB$UHQW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840" y="4190240"/>
            <a:ext cx="4968552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4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/>
              <a:t>．创建</a:t>
            </a:r>
            <a:r>
              <a:rPr lang="en-US" altLang="zh-CN" dirty="0" err="1"/>
              <a:t>IPSec</a:t>
            </a:r>
            <a:r>
              <a:rPr lang="zh-CN" altLang="en-US" dirty="0" smtClean="0"/>
              <a:t>隧道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依次</a:t>
            </a:r>
            <a:r>
              <a:rPr lang="zh-CN" altLang="en-US" dirty="0"/>
              <a:t>打开“网络”→“</a:t>
            </a:r>
            <a:r>
              <a:rPr lang="en-US" altLang="zh-CN" dirty="0" err="1"/>
              <a:t>IPSec</a:t>
            </a:r>
            <a:r>
              <a:rPr lang="en-US" altLang="zh-CN" dirty="0"/>
              <a:t> VPN”</a:t>
            </a:r>
            <a:r>
              <a:rPr lang="zh-CN" altLang="en-US" dirty="0"/>
              <a:t>界面，点新建</a:t>
            </a:r>
            <a:r>
              <a:rPr lang="en-US" altLang="zh-CN" dirty="0"/>
              <a:t>IKE VPN</a:t>
            </a:r>
            <a:r>
              <a:rPr lang="zh-CN" altLang="en-US" dirty="0" smtClean="0"/>
              <a:t>列表，</a:t>
            </a:r>
            <a:r>
              <a:rPr lang="zh-CN" altLang="en-US" dirty="0"/>
              <a:t>点导入后选择原来建立好的对端</a:t>
            </a:r>
            <a:r>
              <a:rPr lang="en-US" altLang="zh-CN" dirty="0"/>
              <a:t>peer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C:\Users\Administrator\AppData\Roaming\Tencent\Users\12376850\QQ\WinTemp\RichOle\[{DT(WRS{0V[BV3SUR$`FE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440" y="3789040"/>
            <a:ext cx="4968552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12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/>
              <a:t>．创建</a:t>
            </a:r>
            <a:r>
              <a:rPr lang="en-US" altLang="zh-CN" dirty="0" err="1"/>
              <a:t>IPSec</a:t>
            </a:r>
            <a:r>
              <a:rPr lang="zh-CN" altLang="en-US" dirty="0" smtClean="0"/>
              <a:t>隧道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设置</a:t>
            </a:r>
            <a:r>
              <a:rPr lang="zh-CN" altLang="en-US" dirty="0"/>
              <a:t>好对端后，点步骤</a:t>
            </a:r>
            <a:r>
              <a:rPr lang="en-US" altLang="zh-CN" dirty="0"/>
              <a:t>2</a:t>
            </a:r>
            <a:r>
              <a:rPr lang="zh-CN" altLang="en-US" dirty="0"/>
              <a:t>建立隧道，设置名称，提议名称为</a:t>
            </a:r>
            <a:r>
              <a:rPr lang="en-US" altLang="zh-CN" dirty="0"/>
              <a:t>p2</a:t>
            </a:r>
            <a:r>
              <a:rPr lang="zh-CN" altLang="en-US" dirty="0"/>
              <a:t>，代理</a:t>
            </a:r>
            <a:r>
              <a:rPr lang="en-US" altLang="zh-CN" dirty="0"/>
              <a:t>ID</a:t>
            </a:r>
            <a:r>
              <a:rPr lang="zh-CN" altLang="en-US" dirty="0"/>
              <a:t>为手工，本地</a:t>
            </a:r>
            <a:r>
              <a:rPr lang="en-US" altLang="zh-CN" dirty="0"/>
              <a:t>IP</a:t>
            </a:r>
            <a:r>
              <a:rPr lang="zh-CN" altLang="en-US" dirty="0"/>
              <a:t>地址和掩码为</a:t>
            </a:r>
            <a:r>
              <a:rPr lang="en-US" altLang="zh-CN" dirty="0"/>
              <a:t>192.168.10.0/24</a:t>
            </a:r>
            <a:r>
              <a:rPr lang="zh-CN" altLang="en-US" dirty="0"/>
              <a:t>，远程</a:t>
            </a:r>
            <a:r>
              <a:rPr lang="en-US" altLang="zh-CN" dirty="0"/>
              <a:t>IP</a:t>
            </a:r>
            <a:r>
              <a:rPr lang="zh-CN" altLang="en-US" dirty="0"/>
              <a:t>地址和掩码为</a:t>
            </a:r>
            <a:r>
              <a:rPr lang="en-US" altLang="zh-CN" dirty="0"/>
              <a:t>192.168.100.0/24</a:t>
            </a:r>
            <a:r>
              <a:rPr lang="zh-CN" altLang="en-US" dirty="0"/>
              <a:t>，服务为</a:t>
            </a:r>
            <a:r>
              <a:rPr lang="en-US" altLang="zh-CN" dirty="0"/>
              <a:t>any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S2ZBJBZDSU%2K)N`%_5`YHQ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39344"/>
            <a:ext cx="4381500" cy="2585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105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/>
              <a:t>．创建隧道接口，指定安全域，并将创建好的隧道绑定到</a:t>
            </a:r>
            <a:r>
              <a:rPr lang="zh-CN" altLang="en-US" dirty="0" smtClean="0"/>
              <a:t>接口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创建</a:t>
            </a:r>
            <a:r>
              <a:rPr lang="zh-CN" altLang="en-US" dirty="0"/>
              <a:t>隧道接口，绑定三层安全域，并将创建好的</a:t>
            </a:r>
            <a:r>
              <a:rPr lang="en-US" altLang="zh-CN" dirty="0" err="1"/>
              <a:t>IPSec</a:t>
            </a:r>
            <a:r>
              <a:rPr lang="zh-CN" altLang="en-US" dirty="0"/>
              <a:t>隧道与其绑定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打开“网络”→“网络连接”界面，单击“新建”按钮，选择隧道接口，在接口基本配置</a:t>
            </a:r>
            <a:r>
              <a:rPr lang="zh-CN" altLang="en-US" dirty="0" smtClean="0"/>
              <a:t>页面配置</a:t>
            </a:r>
            <a:r>
              <a:rPr lang="zh-CN" altLang="en-US" dirty="0"/>
              <a:t>，接口名选</a:t>
            </a:r>
            <a:r>
              <a:rPr lang="en-US" altLang="zh-CN" dirty="0"/>
              <a:t>1</a:t>
            </a:r>
            <a:r>
              <a:rPr lang="zh-CN" altLang="en-US" dirty="0"/>
              <a:t>，安全域</a:t>
            </a:r>
            <a:r>
              <a:rPr lang="en-US" altLang="zh-CN" dirty="0" err="1"/>
              <a:t>untrust</a:t>
            </a:r>
            <a:r>
              <a:rPr lang="zh-CN" altLang="en-US" dirty="0"/>
              <a:t>，隧道</a:t>
            </a:r>
            <a:r>
              <a:rPr lang="en-US" altLang="zh-CN" dirty="0"/>
              <a:t>IP</a:t>
            </a:r>
            <a:r>
              <a:rPr lang="zh-CN" altLang="en-US" dirty="0"/>
              <a:t>配置为</a:t>
            </a:r>
            <a:r>
              <a:rPr lang="en-US" altLang="zh-CN" dirty="0"/>
              <a:t>1.1.1.1</a:t>
            </a:r>
            <a:r>
              <a:rPr lang="zh-CN" altLang="en-US" dirty="0"/>
              <a:t>，另一个防火墙的</a:t>
            </a:r>
            <a:r>
              <a:rPr lang="en-US" altLang="zh-CN" dirty="0"/>
              <a:t>IP</a:t>
            </a:r>
            <a:r>
              <a:rPr lang="zh-CN" altLang="en-US" dirty="0"/>
              <a:t>配置可以配置为</a:t>
            </a:r>
            <a:r>
              <a:rPr lang="en-US" altLang="zh-CN" dirty="0"/>
              <a:t>1.1.1.2</a:t>
            </a:r>
            <a:r>
              <a:rPr lang="zh-CN" altLang="en-US" dirty="0"/>
              <a:t>，必须为同一个网段，隧道隧道类型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，名称为选前面设置的名称，设置好后点确认</a:t>
            </a:r>
            <a:r>
              <a:rPr lang="zh-CN" altLang="en-US" dirty="0" smtClean="0"/>
              <a:t>按钮。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{%GN(4D@TG]LG[V}VV@@{C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8960"/>
            <a:ext cx="6081658" cy="3793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024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6</a:t>
            </a:r>
            <a:r>
              <a:rPr lang="zh-CN" altLang="en-US" dirty="0"/>
              <a:t>．添加隧道</a:t>
            </a:r>
            <a:r>
              <a:rPr lang="zh-CN" altLang="en-US" dirty="0" smtClean="0"/>
              <a:t>路由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在</a:t>
            </a:r>
            <a:r>
              <a:rPr lang="zh-CN" altLang="en-US" dirty="0"/>
              <a:t>路由表中添加目的地为对端保护子网的路由，该路由的下一跳为新建的隧道接口</a:t>
            </a:r>
            <a:r>
              <a:rPr lang="en-US" altLang="zh-CN" dirty="0"/>
              <a:t>tunnel1</a:t>
            </a:r>
            <a:r>
              <a:rPr lang="zh-CN" altLang="en-US" dirty="0"/>
              <a:t>。打开“网络”→“路由”→“目的路由”界面。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50S5QT[I]LQ%OYZHQ6B6JQ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49048"/>
            <a:ext cx="4680520" cy="2708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548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7</a:t>
            </a:r>
            <a:r>
              <a:rPr lang="zh-CN" altLang="en-US" dirty="0"/>
              <a:t>．添加</a:t>
            </a:r>
            <a:r>
              <a:rPr lang="zh-CN" altLang="en-US" dirty="0" smtClean="0"/>
              <a:t>安全策略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在添加安全策略之前先定义好表示本地网段和对端网段的地址簿，下图中只列举其中一个地址簿，这是添加本地网段</a:t>
            </a:r>
            <a:r>
              <a:rPr lang="en-US" altLang="zh-CN" dirty="0"/>
              <a:t>192.168.10.0/24</a:t>
            </a:r>
            <a:r>
              <a:rPr lang="zh-CN" altLang="en-US" dirty="0"/>
              <a:t>的地址簿</a:t>
            </a:r>
            <a:r>
              <a:rPr lang="en-US" altLang="zh-CN" dirty="0"/>
              <a:t>local</a:t>
            </a:r>
            <a:r>
              <a:rPr lang="zh-CN" altLang="en-US" dirty="0"/>
              <a:t>，同样按此方法添加对端网</a:t>
            </a:r>
            <a:r>
              <a:rPr lang="zh-CN" altLang="en-US" dirty="0" smtClean="0"/>
              <a:t>段</a:t>
            </a:r>
            <a:r>
              <a:rPr lang="en-US" altLang="zh-CN" dirty="0"/>
              <a:t>192.168.100.0/24</a:t>
            </a:r>
            <a:r>
              <a:rPr lang="zh-CN" altLang="en-US" dirty="0"/>
              <a:t>的地址簿</a:t>
            </a:r>
            <a:r>
              <a:rPr lang="en-US" altLang="zh-CN" dirty="0"/>
              <a:t>remote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)KZ]7BGHRP{83XZ4{]HITG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37112"/>
            <a:ext cx="4536504" cy="2420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548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7</a:t>
            </a:r>
            <a:r>
              <a:rPr lang="zh-CN" altLang="en-US" dirty="0"/>
              <a:t>．添加</a:t>
            </a:r>
            <a:r>
              <a:rPr lang="zh-CN" altLang="en-US" dirty="0" smtClean="0"/>
              <a:t>安全策略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创建</a:t>
            </a:r>
            <a:r>
              <a:rPr lang="zh-CN" altLang="en-US" dirty="0"/>
              <a:t>完成两个地址簿后，依次执行</a:t>
            </a:r>
            <a:r>
              <a:rPr lang="zh-CN" altLang="en-US" dirty="0" smtClean="0"/>
              <a:t>“安全”</a:t>
            </a:r>
            <a:r>
              <a:rPr lang="zh-CN" altLang="en-US" dirty="0"/>
              <a:t>→“策略”，新建两个策略，分别是本地到对端的策略以及对端到本地的策略。允许本地</a:t>
            </a:r>
            <a:r>
              <a:rPr lang="en-US" altLang="zh-CN" dirty="0"/>
              <a:t>VPN</a:t>
            </a:r>
            <a:r>
              <a:rPr lang="zh-CN" altLang="en-US" dirty="0"/>
              <a:t>保护子网访问对端</a:t>
            </a:r>
            <a:r>
              <a:rPr lang="en-US" altLang="zh-CN" dirty="0"/>
              <a:t>VPN</a:t>
            </a:r>
            <a:r>
              <a:rPr lang="zh-CN" altLang="en-US" dirty="0"/>
              <a:t>保护</a:t>
            </a:r>
            <a:r>
              <a:rPr lang="zh-CN" altLang="en-US" dirty="0" smtClean="0"/>
              <a:t>子网。</a:t>
            </a:r>
            <a:endParaRPr lang="en-US" altLang="zh-CN" dirty="0" smtClean="0"/>
          </a:p>
          <a:p>
            <a:pPr indent="720000"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`]_)(~DMDL)QDU6JTHMG11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73091"/>
            <a:ext cx="5391150" cy="24825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3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7</a:t>
            </a:r>
            <a:r>
              <a:rPr lang="zh-CN" altLang="en-US" dirty="0"/>
              <a:t>．添加</a:t>
            </a:r>
            <a:r>
              <a:rPr lang="zh-CN" altLang="en-US" dirty="0" smtClean="0"/>
              <a:t>安全策略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允许对端</a:t>
            </a:r>
            <a:r>
              <a:rPr lang="en-US" altLang="zh-CN" dirty="0"/>
              <a:t>VPN</a:t>
            </a:r>
            <a:r>
              <a:rPr lang="zh-CN" altLang="en-US" dirty="0"/>
              <a:t>保护子网访问本地</a:t>
            </a:r>
            <a:r>
              <a:rPr lang="en-US" altLang="zh-CN" dirty="0"/>
              <a:t>VPN</a:t>
            </a:r>
            <a:r>
              <a:rPr lang="zh-CN" altLang="en-US" dirty="0"/>
              <a:t>保护</a:t>
            </a:r>
            <a:r>
              <a:rPr lang="zh-CN" altLang="en-US" dirty="0" smtClean="0"/>
              <a:t>子网</a:t>
            </a:r>
            <a:endParaRPr lang="en-US" altLang="zh-CN" dirty="0" smtClean="0"/>
          </a:p>
          <a:p>
            <a:pPr indent="720000"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2Q0MVYJIMR%PKV1$~BRZC4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808" y="3356992"/>
            <a:ext cx="6480720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744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1</a:t>
            </a:r>
            <a:r>
              <a:rPr lang="zh-CN" altLang="en-US" dirty="0"/>
              <a:t>．了解防火墙的接口及</a:t>
            </a:r>
            <a:r>
              <a:rPr lang="zh-CN" altLang="en-US" dirty="0" smtClean="0"/>
              <a:t>作用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 descr="图片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t="11530" r="5644" b="7314"/>
          <a:stretch>
            <a:fillRect/>
          </a:stretch>
        </p:blipFill>
        <p:spPr bwMode="auto">
          <a:xfrm>
            <a:off x="1763688" y="2996952"/>
            <a:ext cx="4807585" cy="3269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 indent="720000">
              <a:buNone/>
            </a:pPr>
            <a:r>
              <a:rPr lang="en-US" altLang="zh-CN" dirty="0" smtClean="0"/>
              <a:t>FW-B</a:t>
            </a:r>
            <a:r>
              <a:rPr lang="zh-CN" altLang="en-US" dirty="0"/>
              <a:t>防火墙的配置步骤与</a:t>
            </a:r>
            <a:r>
              <a:rPr lang="en-US" altLang="zh-CN" dirty="0"/>
              <a:t>FW-A</a:t>
            </a:r>
            <a:r>
              <a:rPr lang="zh-CN" altLang="en-US" dirty="0"/>
              <a:t>的基本相同，不同的是某些步骤的参数</a:t>
            </a:r>
            <a:r>
              <a:rPr lang="zh-CN" altLang="en-US" dirty="0" smtClean="0"/>
              <a:t>设置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631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en-US" dirty="0"/>
              <a:t>．验证</a:t>
            </a:r>
            <a:r>
              <a:rPr lang="zh-CN" altLang="en-US" dirty="0" smtClean="0"/>
              <a:t>测试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设置好</a:t>
            </a:r>
            <a:r>
              <a:rPr lang="en-US" altLang="zh-CN" dirty="0"/>
              <a:t>FW-A</a:t>
            </a:r>
            <a:r>
              <a:rPr lang="zh-CN" altLang="en-US" dirty="0"/>
              <a:t>和</a:t>
            </a:r>
            <a:r>
              <a:rPr lang="en-US" altLang="zh-CN" dirty="0"/>
              <a:t>FW-B</a:t>
            </a:r>
            <a:r>
              <a:rPr lang="zh-CN" altLang="en-US" dirty="0"/>
              <a:t>后，可以查看任何一个防火墙的</a:t>
            </a:r>
            <a:r>
              <a:rPr lang="en-US" altLang="zh-CN" dirty="0"/>
              <a:t>VPN</a:t>
            </a:r>
            <a:r>
              <a:rPr lang="zh-CN" altLang="en-US" dirty="0"/>
              <a:t>状态，</a:t>
            </a:r>
            <a:r>
              <a:rPr lang="en-US" altLang="zh-CN" dirty="0"/>
              <a:t>VPN</a:t>
            </a:r>
            <a:r>
              <a:rPr lang="zh-CN" altLang="en-US" dirty="0"/>
              <a:t>可以通过</a:t>
            </a:r>
            <a:r>
              <a:rPr lang="en-US" altLang="zh-CN" dirty="0"/>
              <a:t>ping</a:t>
            </a:r>
            <a:r>
              <a:rPr lang="zh-CN" altLang="en-US" dirty="0"/>
              <a:t>对方防火墙隧道</a:t>
            </a:r>
            <a:r>
              <a:rPr lang="en-US" altLang="zh-CN" dirty="0"/>
              <a:t>IP</a:t>
            </a:r>
            <a:r>
              <a:rPr lang="zh-CN" altLang="en-US" dirty="0"/>
              <a:t>方式来触发。防火墙上面有个</a:t>
            </a:r>
            <a:r>
              <a:rPr lang="en-US" altLang="zh-CN" dirty="0"/>
              <a:t>VPN</a:t>
            </a:r>
            <a:r>
              <a:rPr lang="zh-CN" altLang="en-US" dirty="0"/>
              <a:t>状态灯，没有连通前是橙色，</a:t>
            </a:r>
            <a:r>
              <a:rPr lang="en-US" altLang="zh-CN" dirty="0"/>
              <a:t>VPN</a:t>
            </a:r>
            <a:r>
              <a:rPr lang="zh-CN" altLang="en-US" dirty="0"/>
              <a:t>连接好后会显示</a:t>
            </a:r>
            <a:r>
              <a:rPr lang="zh-CN" altLang="en-US" dirty="0" smtClean="0"/>
              <a:t>绿色。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$(930X591F2HKCU}UD`3~G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581128"/>
            <a:ext cx="6336704" cy="1656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81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/>
              <a:t>9</a:t>
            </a:r>
            <a:r>
              <a:rPr lang="en-US" altLang="zh-CN" dirty="0" smtClean="0"/>
              <a:t> </a:t>
            </a:r>
            <a:r>
              <a:rPr lang="zh-CN" altLang="en-US" dirty="0" smtClean="0"/>
              <a:t>防火墙的</a:t>
            </a:r>
            <a:r>
              <a:rPr lang="en-US" altLang="zh-CN" dirty="0"/>
              <a:t>SSL VPN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为解决远程用户安全访问内网数据的问题，神州数码多核墙提供基于</a:t>
            </a:r>
            <a:r>
              <a:rPr lang="en-US" altLang="zh-CN" dirty="0"/>
              <a:t>SSL</a:t>
            </a:r>
            <a:r>
              <a:rPr lang="zh-CN" altLang="en-US" dirty="0"/>
              <a:t>的远程登录解决方案</a:t>
            </a:r>
            <a:r>
              <a:rPr lang="en-US" altLang="zh-CN" dirty="0"/>
              <a:t>-Secure Connect VPN</a:t>
            </a:r>
            <a:r>
              <a:rPr lang="zh-CN" altLang="en-US" dirty="0"/>
              <a:t>，简称</a:t>
            </a:r>
            <a:r>
              <a:rPr lang="en-US" altLang="zh-CN" dirty="0"/>
              <a:t>SCVPN</a:t>
            </a:r>
            <a:r>
              <a:rPr lang="zh-CN" altLang="en-US" dirty="0"/>
              <a:t>。</a:t>
            </a:r>
            <a:r>
              <a:rPr lang="en-US" altLang="zh-CN" dirty="0"/>
              <a:t>SCVPN</a:t>
            </a:r>
            <a:r>
              <a:rPr lang="zh-CN" altLang="en-US" dirty="0"/>
              <a:t>功能可以通过简单易用的方法实现信息的远程连通。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解决了集团各分支结构互联的问题，</a:t>
            </a:r>
            <a:r>
              <a:rPr lang="en-US" altLang="zh-CN" dirty="0"/>
              <a:t>SCVPN</a:t>
            </a:r>
            <a:r>
              <a:rPr lang="zh-CN" altLang="en-US" dirty="0"/>
              <a:t>则解决了在外网的任何地方、任何时间安全访问内网的问题。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学会在神州数码防火墙上设置</a:t>
            </a:r>
            <a:r>
              <a:rPr lang="en-US" altLang="zh-CN" dirty="0"/>
              <a:t>SSL VPN</a:t>
            </a:r>
            <a:r>
              <a:rPr lang="zh-CN" altLang="en-US" dirty="0"/>
              <a:t>。外网用户通过</a:t>
            </a:r>
            <a:r>
              <a:rPr lang="en-US" altLang="zh-CN" dirty="0"/>
              <a:t>Internet</a:t>
            </a:r>
            <a:r>
              <a:rPr lang="zh-CN" altLang="en-US" dirty="0"/>
              <a:t>使用</a:t>
            </a:r>
            <a:r>
              <a:rPr lang="en-US" altLang="zh-CN" dirty="0"/>
              <a:t>SSL VPN</a:t>
            </a:r>
            <a:r>
              <a:rPr lang="zh-CN" altLang="en-US" dirty="0"/>
              <a:t>接入内</a:t>
            </a:r>
            <a:r>
              <a:rPr lang="zh-CN" altLang="en-US" dirty="0" smtClean="0"/>
              <a:t>网</a:t>
            </a: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3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拓扑结构图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内网接口为</a:t>
            </a:r>
            <a:r>
              <a:rPr lang="en-US" altLang="zh-CN" dirty="0"/>
              <a:t>E0</a:t>
            </a:r>
            <a:r>
              <a:rPr lang="zh-CN" altLang="en-US" dirty="0"/>
              <a:t>，接口地址为</a:t>
            </a:r>
            <a:r>
              <a:rPr lang="en-US" altLang="zh-CN" dirty="0"/>
              <a:t>192.168.2.1</a:t>
            </a:r>
            <a:r>
              <a:rPr lang="zh-CN" altLang="en-US" dirty="0"/>
              <a:t>，网段为</a:t>
            </a:r>
            <a:r>
              <a:rPr lang="en-US" altLang="zh-CN" dirty="0"/>
              <a:t>192.168.2.0</a:t>
            </a:r>
            <a:r>
              <a:rPr lang="zh-CN" altLang="en-US" dirty="0"/>
              <a:t>，外网接口为</a:t>
            </a:r>
            <a:r>
              <a:rPr lang="en-US" altLang="zh-CN" dirty="0"/>
              <a:t>E1</a:t>
            </a:r>
            <a:r>
              <a:rPr lang="zh-CN" altLang="en-US" dirty="0"/>
              <a:t>，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218.240.143.2</a:t>
            </a:r>
            <a:r>
              <a:rPr lang="zh-CN" altLang="en-US" dirty="0"/>
              <a:t>，外网网关为</a:t>
            </a:r>
            <a:r>
              <a:rPr lang="en-US" altLang="zh-CN" dirty="0"/>
              <a:t>218.240.143.1</a:t>
            </a: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OWQUB~%9B_~7SGQ$56}$8)A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5184576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914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实现方法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配置</a:t>
            </a:r>
            <a:r>
              <a:rPr lang="en-US" altLang="zh-CN" dirty="0"/>
              <a:t>SCVPN</a:t>
            </a:r>
            <a:r>
              <a:rPr lang="zh-CN" altLang="en-US" dirty="0"/>
              <a:t>一般可以分为四</a:t>
            </a:r>
            <a:r>
              <a:rPr lang="zh-CN" altLang="en-US" dirty="0" smtClean="0"/>
              <a:t>步</a:t>
            </a:r>
            <a:endParaRPr lang="en-US" altLang="zh-CN" dirty="0" smtClean="0"/>
          </a:p>
          <a:p>
            <a:r>
              <a:rPr lang="zh-CN" altLang="zh-CN" dirty="0"/>
              <a:t>第一步，配置</a:t>
            </a:r>
            <a:r>
              <a:rPr lang="en-US" altLang="zh-CN" dirty="0"/>
              <a:t>SCVPN</a:t>
            </a:r>
            <a:r>
              <a:rPr lang="zh-CN" altLang="zh-CN" dirty="0"/>
              <a:t>地址池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第二</a:t>
            </a:r>
            <a:r>
              <a:rPr lang="zh-CN" altLang="zh-CN" dirty="0"/>
              <a:t>步，配置</a:t>
            </a:r>
            <a:r>
              <a:rPr lang="en-US" altLang="zh-CN" dirty="0"/>
              <a:t>SCVPN</a:t>
            </a:r>
            <a:r>
              <a:rPr lang="zh-CN" altLang="zh-CN" dirty="0"/>
              <a:t>实例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第三</a:t>
            </a:r>
            <a:r>
              <a:rPr lang="zh-CN" altLang="zh-CN" dirty="0"/>
              <a:t>步，配置</a:t>
            </a:r>
            <a:r>
              <a:rPr lang="en-US" altLang="zh-CN" dirty="0"/>
              <a:t>Tunnel</a:t>
            </a:r>
            <a:r>
              <a:rPr lang="zh-CN" altLang="zh-CN" dirty="0"/>
              <a:t>接口。</a:t>
            </a:r>
          </a:p>
          <a:p>
            <a:r>
              <a:rPr lang="zh-CN" altLang="zh-CN" dirty="0"/>
              <a:t>第四步，配置访问策略。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692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配置</a:t>
            </a:r>
            <a:r>
              <a:rPr lang="en-US" altLang="zh-CN" dirty="0"/>
              <a:t>SCVPN</a:t>
            </a:r>
            <a:r>
              <a:rPr lang="zh-CN" altLang="zh-CN" dirty="0"/>
              <a:t>地址池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通过</a:t>
            </a:r>
            <a:r>
              <a:rPr lang="zh-CN" altLang="en-US" dirty="0"/>
              <a:t>配置</a:t>
            </a:r>
            <a:r>
              <a:rPr lang="en-US" altLang="zh-CN" dirty="0"/>
              <a:t>SSL VPN</a:t>
            </a:r>
            <a:r>
              <a:rPr lang="zh-CN" altLang="en-US" dirty="0"/>
              <a:t>地址池为</a:t>
            </a:r>
            <a:r>
              <a:rPr lang="en-US" altLang="zh-CN" dirty="0"/>
              <a:t>VPN</a:t>
            </a:r>
            <a:r>
              <a:rPr lang="zh-CN" altLang="en-US" dirty="0"/>
              <a:t>接入用户分配</a:t>
            </a:r>
            <a:r>
              <a:rPr lang="en-US" altLang="zh-CN" dirty="0"/>
              <a:t>IP</a:t>
            </a:r>
            <a:r>
              <a:rPr lang="zh-CN" altLang="en-US" dirty="0"/>
              <a:t>地址，地址池需配置网路中未使用网段。点击网络”→“</a:t>
            </a:r>
            <a:r>
              <a:rPr lang="en-US" altLang="zh-CN" dirty="0"/>
              <a:t>SSL VPN</a:t>
            </a:r>
            <a:r>
              <a:rPr lang="zh-CN" altLang="en-US" dirty="0"/>
              <a:t>在右侧任务栏处，点击</a:t>
            </a:r>
            <a:r>
              <a:rPr lang="en-US" altLang="zh-CN" dirty="0"/>
              <a:t>SSL VPN</a:t>
            </a:r>
            <a:r>
              <a:rPr lang="zh-CN" altLang="en-US" dirty="0"/>
              <a:t>地址池，然后新建地址池名为</a:t>
            </a:r>
            <a:r>
              <a:rPr lang="en-US" altLang="zh-CN" dirty="0" err="1"/>
              <a:t>scvpn</a:t>
            </a:r>
            <a:r>
              <a:rPr lang="en-US" altLang="zh-CN" dirty="0"/>
              <a:t>-pool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Y}6U7(M~YDIRQKXSWJ1]X$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4752528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71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）打开</a:t>
            </a:r>
            <a:r>
              <a:rPr lang="zh-CN" altLang="en-US" dirty="0"/>
              <a:t>“网络”→“</a:t>
            </a:r>
            <a:r>
              <a:rPr lang="en-US" altLang="zh-CN" dirty="0"/>
              <a:t>SSL VPN”</a:t>
            </a:r>
            <a:r>
              <a:rPr lang="zh-CN" altLang="en-US" dirty="0"/>
              <a:t>，新建</a:t>
            </a:r>
            <a:r>
              <a:rPr lang="en-US" altLang="zh-CN" dirty="0"/>
              <a:t>SSL VPN</a:t>
            </a:r>
            <a:r>
              <a:rPr lang="zh-CN" altLang="en-US" dirty="0"/>
              <a:t>，设置</a:t>
            </a:r>
            <a:r>
              <a:rPr lang="en-US" altLang="zh-CN" dirty="0"/>
              <a:t>SSL VPN</a:t>
            </a:r>
            <a:r>
              <a:rPr lang="zh-CN" altLang="en-US" dirty="0"/>
              <a:t>的名称后点击</a:t>
            </a:r>
            <a:r>
              <a:rPr lang="zh-CN" altLang="en-US" dirty="0" smtClean="0"/>
              <a:t>下一步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3_{_@}D[PZ3`FXK8%WAJMMP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5688632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4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/>
              <a:t>）添加</a:t>
            </a:r>
            <a:r>
              <a:rPr lang="en-US" altLang="zh-CN" dirty="0"/>
              <a:t>AAA</a:t>
            </a:r>
            <a:r>
              <a:rPr lang="zh-CN" altLang="en-US" dirty="0"/>
              <a:t>服务器后，本任务选用的是</a:t>
            </a:r>
            <a:r>
              <a:rPr lang="en-US" altLang="zh-CN" dirty="0"/>
              <a:t>local</a:t>
            </a:r>
            <a:r>
              <a:rPr lang="zh-CN" altLang="en-US" dirty="0"/>
              <a:t>服务器，点击下一步，也可使用外置的</a:t>
            </a:r>
            <a:r>
              <a:rPr lang="en-US" altLang="zh-CN" dirty="0"/>
              <a:t>AAA</a:t>
            </a:r>
            <a:r>
              <a:rPr lang="zh-CN" altLang="en-US" dirty="0"/>
              <a:t>服务器方式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O79OO)]9NFI70DFXNSZDA`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5040560" cy="314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831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en-US" dirty="0"/>
              <a:t>添加</a:t>
            </a:r>
            <a:r>
              <a:rPr lang="en-US" altLang="zh-CN" dirty="0"/>
              <a:t>AAA</a:t>
            </a:r>
            <a:r>
              <a:rPr lang="zh-CN" altLang="en-US" dirty="0"/>
              <a:t>服务器后，本任务选用的是</a:t>
            </a:r>
            <a:r>
              <a:rPr lang="en-US" altLang="zh-CN" dirty="0"/>
              <a:t>local</a:t>
            </a:r>
            <a:r>
              <a:rPr lang="zh-CN" altLang="en-US" dirty="0"/>
              <a:t>服务器，点击下一步，也可使用外置的</a:t>
            </a:r>
            <a:r>
              <a:rPr lang="en-US" altLang="zh-CN" dirty="0"/>
              <a:t>AAA</a:t>
            </a:r>
            <a:r>
              <a:rPr lang="zh-CN" altLang="en-US" dirty="0"/>
              <a:t>服务器方式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O79OO)]9NFI70DFXNSZDA`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5040560" cy="314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08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/>
              <a:t>）选择出接口（拨号地址接口），并调用</a:t>
            </a:r>
            <a:r>
              <a:rPr lang="en-US" altLang="zh-CN" dirty="0"/>
              <a:t>SSL VPN</a:t>
            </a:r>
            <a:r>
              <a:rPr lang="zh-CN" altLang="en-US" dirty="0"/>
              <a:t>地址池，点击下一步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_)ZJ6N3(_H@D{L1AF[`X_~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000" y="3717032"/>
            <a:ext cx="4968552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2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zh-CN" altLang="en-US" dirty="0" smtClean="0"/>
              <a:t>使用设备自带的配置线将防火墙与计算机的串行接口连接。通过</a:t>
            </a:r>
            <a:r>
              <a:rPr lang="en-US" altLang="zh-CN" dirty="0" smtClean="0"/>
              <a:t>Console</a:t>
            </a:r>
            <a:r>
              <a:rPr lang="zh-CN" altLang="en-US" dirty="0" smtClean="0"/>
              <a:t>连接可以管理各种网络设备，具体操作后面讲述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076572" cy="209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．配置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/>
              <a:t>）添加隧道路由，隧道路由就是防火墙下发给到客户端的本地路由，本任务</a:t>
            </a:r>
            <a:r>
              <a:rPr lang="en-US" altLang="zh-CN" dirty="0"/>
              <a:t>IP</a:t>
            </a:r>
            <a:r>
              <a:rPr lang="zh-CN" altLang="en-US" dirty="0"/>
              <a:t>地址和子网掩码都为</a:t>
            </a:r>
            <a:r>
              <a:rPr lang="en-US" altLang="zh-CN" dirty="0"/>
              <a:t>0.0.0.0</a:t>
            </a:r>
            <a:r>
              <a:rPr lang="zh-CN" altLang="en-US" dirty="0"/>
              <a:t>，最后点击完成</a:t>
            </a:r>
          </a:p>
        </p:txBody>
      </p:sp>
      <p:pic>
        <p:nvPicPr>
          <p:cNvPr id="5" name="图片 4" descr="C:\Users\Administrator\AppData\Roaming\Tencent\Users\12376850\QQ\WinTemp\RichOle\]%QQ)B)})0~SN6])SNH3TQR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77072"/>
            <a:ext cx="4966970" cy="2780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00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创建</a:t>
            </a:r>
            <a:r>
              <a:rPr lang="en-US" altLang="zh-CN" dirty="0"/>
              <a:t>SSL VPN</a:t>
            </a:r>
            <a:r>
              <a:rPr lang="zh-CN" altLang="zh-CN" dirty="0"/>
              <a:t>隧道接口所属安</a:t>
            </a:r>
            <a:r>
              <a:rPr lang="zh-CN" altLang="zh-CN" dirty="0" smtClean="0"/>
              <a:t>全域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打开</a:t>
            </a:r>
            <a:r>
              <a:rPr lang="zh-CN" altLang="en-US" dirty="0"/>
              <a:t>“网络”→“网络连接”，创建一个名为</a:t>
            </a:r>
            <a:r>
              <a:rPr lang="en-US" altLang="zh-CN" dirty="0"/>
              <a:t>SCVPN</a:t>
            </a:r>
            <a:r>
              <a:rPr lang="zh-CN" altLang="en-US" dirty="0"/>
              <a:t>的安全域，安全域类型为三层安全域，把出口地址</a:t>
            </a:r>
            <a:r>
              <a:rPr lang="en-US" altLang="zh-CN" dirty="0"/>
              <a:t>E1</a:t>
            </a:r>
            <a:r>
              <a:rPr lang="zh-CN" altLang="en-US" dirty="0"/>
              <a:t>加入到新建的安全域中。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{HX7V2UC7K%I3OH})FN4)%I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77072"/>
            <a:ext cx="4711376" cy="2636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89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/>
              <a:t>．创建隧道接口并绑定</a:t>
            </a:r>
            <a:r>
              <a:rPr lang="en-US" altLang="zh-CN" dirty="0"/>
              <a:t>SSL </a:t>
            </a:r>
            <a:r>
              <a:rPr lang="en-US" altLang="zh-CN" dirty="0" smtClean="0"/>
              <a:t>VPN</a:t>
            </a:r>
            <a:r>
              <a:rPr lang="zh-CN" altLang="en-US" dirty="0" smtClean="0"/>
              <a:t>隧道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为了</a:t>
            </a:r>
            <a:r>
              <a:rPr lang="en-US" altLang="zh-CN" dirty="0"/>
              <a:t>SSL VPN</a:t>
            </a:r>
            <a:r>
              <a:rPr lang="zh-CN" altLang="en-US" dirty="0"/>
              <a:t>客户端能与防火墙上其他接口所属区域之间正常路由转发，需要配置一个隧道接口，并将创建好的</a:t>
            </a:r>
            <a:r>
              <a:rPr lang="en-US" altLang="zh-CN" dirty="0"/>
              <a:t>SSL VPN</a:t>
            </a:r>
            <a:r>
              <a:rPr lang="zh-CN" altLang="en-US" dirty="0"/>
              <a:t>实例绑定到该接口上来实现。打开“网络”→“网络连接”，在接口位置上点新建隧道接口，选择隧道号</a:t>
            </a:r>
            <a:r>
              <a:rPr lang="en-US" altLang="zh-CN" dirty="0"/>
              <a:t>1</a:t>
            </a:r>
            <a:r>
              <a:rPr lang="zh-CN" altLang="en-US" dirty="0"/>
              <a:t>，安全域</a:t>
            </a:r>
            <a:r>
              <a:rPr lang="en-US" altLang="zh-CN" dirty="0"/>
              <a:t>SCVPN</a:t>
            </a:r>
            <a:r>
              <a:rPr lang="zh-CN" altLang="en-US" dirty="0"/>
              <a:t>，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172.168.1.1</a:t>
            </a:r>
            <a:r>
              <a:rPr lang="zh-CN" altLang="en-US" dirty="0"/>
              <a:t>，必须和前面新建的地址池中的</a:t>
            </a:r>
            <a:r>
              <a:rPr lang="en-US" altLang="zh-CN" dirty="0"/>
              <a:t>IP</a:t>
            </a:r>
            <a:r>
              <a:rPr lang="zh-CN" altLang="en-US" dirty="0"/>
              <a:t>地址是同一个网段。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8KI14MNC{K9XS0`_UY{7RBX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5398472" cy="3879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115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zh-CN" altLang="en-US" dirty="0"/>
              <a:t>创建隧道接口，指定安全域，并将创建好的隧道绑定到</a:t>
            </a:r>
            <a:r>
              <a:rPr lang="zh-CN" altLang="en-US" dirty="0" smtClean="0"/>
              <a:t>接口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创建</a:t>
            </a:r>
            <a:r>
              <a:rPr lang="zh-CN" altLang="en-US" dirty="0"/>
              <a:t>隧道接口，绑定三层安全域，并将创建好的</a:t>
            </a:r>
            <a:r>
              <a:rPr lang="en-US" altLang="zh-CN" dirty="0" err="1"/>
              <a:t>IPSec</a:t>
            </a:r>
            <a:r>
              <a:rPr lang="zh-CN" altLang="en-US" dirty="0"/>
              <a:t>隧道与其绑定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打开“网络”→“网络连接”界面，单击“新建”按钮，选择隧道接口，在接口基本配置</a:t>
            </a:r>
            <a:r>
              <a:rPr lang="zh-CN" altLang="en-US" dirty="0" smtClean="0"/>
              <a:t>页面配置</a:t>
            </a:r>
            <a:r>
              <a:rPr lang="zh-CN" altLang="en-US" dirty="0"/>
              <a:t>，接口名选</a:t>
            </a:r>
            <a:r>
              <a:rPr lang="en-US" altLang="zh-CN" dirty="0"/>
              <a:t>1</a:t>
            </a:r>
            <a:r>
              <a:rPr lang="zh-CN" altLang="en-US" dirty="0"/>
              <a:t>，安全域</a:t>
            </a:r>
            <a:r>
              <a:rPr lang="en-US" altLang="zh-CN" dirty="0" err="1"/>
              <a:t>untrust</a:t>
            </a:r>
            <a:r>
              <a:rPr lang="zh-CN" altLang="en-US" dirty="0"/>
              <a:t>，隧道</a:t>
            </a:r>
            <a:r>
              <a:rPr lang="en-US" altLang="zh-CN" dirty="0"/>
              <a:t>IP</a:t>
            </a:r>
            <a:r>
              <a:rPr lang="zh-CN" altLang="en-US" dirty="0"/>
              <a:t>配置为</a:t>
            </a:r>
            <a:r>
              <a:rPr lang="en-US" altLang="zh-CN" dirty="0"/>
              <a:t>1.1.1.1</a:t>
            </a:r>
            <a:r>
              <a:rPr lang="zh-CN" altLang="en-US" dirty="0"/>
              <a:t>，另一个防火墙的</a:t>
            </a:r>
            <a:r>
              <a:rPr lang="en-US" altLang="zh-CN" dirty="0"/>
              <a:t>IP</a:t>
            </a:r>
            <a:r>
              <a:rPr lang="zh-CN" altLang="en-US" dirty="0"/>
              <a:t>配置可以配置为</a:t>
            </a:r>
            <a:r>
              <a:rPr lang="en-US" altLang="zh-CN" dirty="0"/>
              <a:t>1.1.1.2</a:t>
            </a:r>
            <a:r>
              <a:rPr lang="zh-CN" altLang="en-US" dirty="0"/>
              <a:t>，必须为同一个网段，隧道隧道类型</a:t>
            </a:r>
            <a:r>
              <a:rPr lang="en-US" altLang="zh-CN" dirty="0" err="1"/>
              <a:t>IPSec</a:t>
            </a:r>
            <a:r>
              <a:rPr lang="en-US" altLang="zh-CN" dirty="0"/>
              <a:t> VPN</a:t>
            </a:r>
            <a:r>
              <a:rPr lang="zh-CN" altLang="en-US" dirty="0"/>
              <a:t>，名称为选前面设置的名称，设置好后点确认</a:t>
            </a:r>
            <a:r>
              <a:rPr lang="zh-CN" altLang="en-US" dirty="0" smtClean="0"/>
              <a:t>按钮。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{%GN(4D@TG]LG[V}VV@@{C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8960"/>
            <a:ext cx="6081658" cy="3793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574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/>
              <a:t>．创建</a:t>
            </a:r>
            <a:r>
              <a:rPr lang="zh-CN" altLang="en-US" dirty="0" smtClean="0"/>
              <a:t>安全策略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在</a:t>
            </a:r>
            <a:r>
              <a:rPr lang="zh-CN" altLang="en-US" dirty="0"/>
              <a:t>“安全”→“策略”中添加访问策略，允许通过</a:t>
            </a:r>
            <a:r>
              <a:rPr lang="en-US" altLang="zh-CN" dirty="0"/>
              <a:t>SSL VPN</a:t>
            </a:r>
            <a:r>
              <a:rPr lang="zh-CN" altLang="en-US" dirty="0"/>
              <a:t>到内网的访问，也就是</a:t>
            </a:r>
            <a:r>
              <a:rPr lang="en-US" altLang="zh-CN" dirty="0" err="1"/>
              <a:t>scvpn</a:t>
            </a:r>
            <a:r>
              <a:rPr lang="zh-CN" altLang="en-US" dirty="0"/>
              <a:t>到</a:t>
            </a:r>
            <a:r>
              <a:rPr lang="en-US" altLang="zh-CN" dirty="0"/>
              <a:t>trust</a:t>
            </a:r>
            <a:r>
              <a:rPr lang="zh-CN" altLang="en-US" dirty="0"/>
              <a:t>安全域，源、目的地址、服务薄选</a:t>
            </a:r>
            <a:r>
              <a:rPr lang="en-US" altLang="zh-CN" dirty="0"/>
              <a:t>any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J@~9]Z{$QND}ICG(V]FB26K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49080"/>
            <a:ext cx="4896544" cy="2708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03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6</a:t>
            </a:r>
            <a:r>
              <a:rPr lang="zh-CN" altLang="en-US" dirty="0"/>
              <a:t>．添加 </a:t>
            </a:r>
            <a:r>
              <a:rPr lang="en-US" altLang="zh-CN" dirty="0"/>
              <a:t>SCVPN</a:t>
            </a:r>
            <a:r>
              <a:rPr lang="zh-CN" altLang="en-US" dirty="0"/>
              <a:t>用户</a:t>
            </a:r>
            <a:r>
              <a:rPr lang="zh-CN" altLang="en-US" dirty="0" smtClean="0"/>
              <a:t>账号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在主页面右上角“对象用户”→“本地用户”中添加用户，在</a:t>
            </a:r>
            <a:r>
              <a:rPr lang="en-US" altLang="zh-CN" dirty="0"/>
              <a:t>AAA</a:t>
            </a:r>
            <a:r>
              <a:rPr lang="zh-CN" altLang="en-US" dirty="0"/>
              <a:t>服务器中添加用户</a:t>
            </a:r>
            <a:r>
              <a:rPr lang="en-US" altLang="zh-CN" dirty="0"/>
              <a:t>user1</a:t>
            </a:r>
            <a:r>
              <a:rPr lang="zh-CN" altLang="en-US" dirty="0"/>
              <a:t>，密码</a:t>
            </a:r>
            <a:r>
              <a:rPr lang="en-US" altLang="zh-CN" dirty="0" smtClean="0"/>
              <a:t>user1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EUGMYO}_7I{JAB33Q7LIPRY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89040"/>
            <a:ext cx="5400600" cy="3068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501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7</a:t>
            </a:r>
            <a:r>
              <a:rPr lang="zh-CN" altLang="en-US" dirty="0"/>
              <a:t>．任务</a:t>
            </a:r>
            <a:r>
              <a:rPr lang="zh-CN" altLang="en-US" dirty="0" smtClean="0"/>
              <a:t>测试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在客户端上打开浏览器，在地址栏中键入：</a:t>
            </a:r>
            <a:r>
              <a:rPr lang="en-US" altLang="zh-CN" dirty="0"/>
              <a:t>https://218.240.143.220:4433</a:t>
            </a:r>
            <a:r>
              <a:rPr lang="zh-CN" altLang="en-US" dirty="0"/>
              <a:t>，在登陆界面中填入用户名和密码点击登陆，登录后需要下载</a:t>
            </a:r>
            <a:r>
              <a:rPr lang="en-US" altLang="zh-CN" dirty="0"/>
              <a:t>VPN</a:t>
            </a:r>
            <a:r>
              <a:rPr lang="zh-CN" altLang="en-US" dirty="0"/>
              <a:t>客户端，下载后安装下，刷新下浏览器或重新打开浏览器连接，连接成功后网页上会有连接成功的提示。在访问内网资源的时候不能关闭浏览器，需要一直保持连接。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WED3VL~V30G8%4(4VJCH6YQ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4944"/>
            <a:ext cx="5440888" cy="3933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253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10 </a:t>
            </a:r>
            <a:r>
              <a:rPr lang="zh-CN" altLang="en-US" dirty="0" smtClean="0"/>
              <a:t>防火墙</a:t>
            </a:r>
            <a:r>
              <a:rPr lang="zh-CN" altLang="zh-CN" dirty="0" smtClean="0"/>
              <a:t>的</a:t>
            </a:r>
            <a:r>
              <a:rPr lang="zh-CN" altLang="zh-CN" dirty="0"/>
              <a:t>双机热备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在实际环境中，如果对网络连通要求比较高的时候，我们经常会用到双机热备，当一台设备出现故障后，另一台设备能马上起作用。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当主设备出现故障后，备用设备能马上顶替主设备转发报文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414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拓扑结构图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/>
              <a:t>两台防火墙分别通过两个二层交换机连入外网和内网，外网接口为</a:t>
            </a:r>
            <a:r>
              <a:rPr lang="en-US" altLang="zh-CN" dirty="0"/>
              <a:t>E1</a:t>
            </a:r>
            <a:r>
              <a:rPr lang="zh-CN" altLang="en-US" dirty="0"/>
              <a:t>，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222.1.1.2/24</a:t>
            </a:r>
            <a:r>
              <a:rPr lang="zh-CN" altLang="en-US" dirty="0"/>
              <a:t>，网关为</a:t>
            </a:r>
            <a:r>
              <a:rPr lang="en-US" altLang="zh-CN" dirty="0"/>
              <a:t>222.1.1.1</a:t>
            </a:r>
            <a:r>
              <a:rPr lang="zh-CN" altLang="en-US" dirty="0"/>
              <a:t>。内网接口为</a:t>
            </a:r>
            <a:r>
              <a:rPr lang="en-US" altLang="zh-CN" dirty="0"/>
              <a:t>E0</a:t>
            </a:r>
            <a:r>
              <a:rPr lang="zh-CN" altLang="en-US" dirty="0"/>
              <a:t>，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192.168.1.1/24</a:t>
            </a:r>
            <a:r>
              <a:rPr lang="zh-CN" altLang="en-US" dirty="0"/>
              <a:t>，网段为</a:t>
            </a:r>
            <a:r>
              <a:rPr lang="en-US" altLang="zh-CN" dirty="0"/>
              <a:t>192.168.1.0</a:t>
            </a: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LS$MG$X}2{JWKA7GOMDXZXW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231" y="3368675"/>
            <a:ext cx="4596130" cy="3489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858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925568"/>
          </a:xfrm>
        </p:spPr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防火墙上添加监控</a:t>
            </a:r>
            <a:r>
              <a:rPr lang="zh-CN" altLang="zh-CN" dirty="0" smtClean="0"/>
              <a:t>对象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zh-CN" dirty="0" smtClean="0"/>
              <a:t>在</a:t>
            </a:r>
            <a:r>
              <a:rPr lang="zh-CN" altLang="zh-CN" dirty="0"/>
              <a:t>“对象用户”→“监控对象”中新建监控对象</a:t>
            </a:r>
            <a:r>
              <a:rPr lang="en-US" altLang="zh-CN" dirty="0" err="1"/>
              <a:t>judy</a:t>
            </a:r>
            <a:r>
              <a:rPr lang="zh-CN" altLang="zh-CN" dirty="0"/>
              <a:t>，具体操作如图</a:t>
            </a:r>
            <a:r>
              <a:rPr lang="en-US" altLang="zh-CN" dirty="0"/>
              <a:t>7-60</a:t>
            </a:r>
            <a:r>
              <a:rPr lang="zh-CN" altLang="zh-CN" dirty="0"/>
              <a:t>所示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3VA%{I$E2[4EVRKP)Y{R7TK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37317"/>
            <a:ext cx="5400600" cy="1219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730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/>
              <a:t>．通过</a:t>
            </a:r>
            <a:r>
              <a:rPr lang="en-US" altLang="zh-CN" dirty="0"/>
              <a:t>Console</a:t>
            </a:r>
            <a:r>
              <a:rPr lang="zh-CN" altLang="en-US" dirty="0"/>
              <a:t>端口管理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 marL="0" indent="720000">
              <a:buNone/>
            </a:pPr>
            <a:r>
              <a:rPr lang="zh-CN" altLang="en-US" dirty="0"/>
              <a:t>通过</a:t>
            </a:r>
            <a:r>
              <a:rPr lang="en-US" altLang="zh-CN" dirty="0"/>
              <a:t>Console</a:t>
            </a:r>
            <a:r>
              <a:rPr lang="zh-CN" altLang="en-US" dirty="0"/>
              <a:t>端口连接防火墙，网线部分可以不连接，连接好后打开超级</a:t>
            </a:r>
            <a:r>
              <a:rPr lang="zh-CN" altLang="en-US" dirty="0" smtClean="0"/>
              <a:t>终端。</a:t>
            </a:r>
            <a:r>
              <a:rPr lang="en-US" altLang="zh-CN" dirty="0" smtClean="0"/>
              <a:t>win7</a:t>
            </a:r>
            <a:r>
              <a:rPr lang="zh-CN" altLang="en-US" dirty="0"/>
              <a:t>没有自带，大家可以从网上下载个绿色版的超级终端程序。</a:t>
            </a:r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36368"/>
            <a:ext cx="4447540" cy="331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97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4377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．防火墙的</a:t>
            </a:r>
            <a:r>
              <a:rPr lang="en-US" altLang="zh-CN" dirty="0"/>
              <a:t>HA</a:t>
            </a:r>
            <a:r>
              <a:rPr lang="zh-CN" altLang="en-US" dirty="0"/>
              <a:t>配置。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 smtClean="0"/>
              <a:t>在</a:t>
            </a:r>
            <a:r>
              <a:rPr lang="zh-CN" altLang="en-US" dirty="0"/>
              <a:t>“系统管理”→“</a:t>
            </a:r>
            <a:r>
              <a:rPr lang="en-US" altLang="zh-CN" dirty="0"/>
              <a:t>HA”</a:t>
            </a:r>
            <a:r>
              <a:rPr lang="zh-CN" altLang="en-US" dirty="0"/>
              <a:t>设置</a:t>
            </a:r>
            <a:r>
              <a:rPr lang="en-US" altLang="zh-CN" dirty="0"/>
              <a:t>HA</a:t>
            </a:r>
            <a:r>
              <a:rPr lang="zh-CN" altLang="en-US" dirty="0"/>
              <a:t>，</a:t>
            </a:r>
            <a:r>
              <a:rPr lang="en-US" altLang="zh-CN" dirty="0"/>
              <a:t>HA</a:t>
            </a:r>
            <a:r>
              <a:rPr lang="zh-CN" altLang="en-US" dirty="0"/>
              <a:t>就是心跳接口，也就是两个防火墙同步数据的接口，这里设置为</a:t>
            </a:r>
            <a:r>
              <a:rPr lang="en-US" altLang="zh-CN" dirty="0"/>
              <a:t>E2</a:t>
            </a:r>
            <a:r>
              <a:rPr lang="zh-CN" altLang="en-US" dirty="0"/>
              <a:t>，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1.1.1.1/30</a:t>
            </a:r>
            <a:r>
              <a:rPr lang="zh-CN" altLang="en-US" dirty="0"/>
              <a:t>，备用设备</a:t>
            </a:r>
            <a:r>
              <a:rPr lang="en-US" altLang="zh-CN" dirty="0"/>
              <a:t>1.1.1.2/30</a:t>
            </a:r>
            <a:r>
              <a:rPr lang="zh-CN" altLang="en-US" dirty="0"/>
              <a:t>，</a:t>
            </a:r>
            <a:r>
              <a:rPr lang="en-US" altLang="zh-CN" dirty="0"/>
              <a:t>HA</a:t>
            </a:r>
            <a:r>
              <a:rPr lang="zh-CN" altLang="en-US" dirty="0"/>
              <a:t>的</a:t>
            </a:r>
            <a:r>
              <a:rPr lang="en-US" altLang="zh-CN" dirty="0"/>
              <a:t>ID</a:t>
            </a:r>
            <a:r>
              <a:rPr lang="zh-CN" altLang="en-US" dirty="0"/>
              <a:t>同设为</a:t>
            </a:r>
            <a:r>
              <a:rPr lang="en-US" altLang="zh-CN" dirty="0"/>
              <a:t>1</a:t>
            </a:r>
            <a:r>
              <a:rPr lang="zh-CN" altLang="en-US" dirty="0"/>
              <a:t>，优先级设置为</a:t>
            </a:r>
            <a:r>
              <a:rPr lang="en-US" altLang="zh-CN" dirty="0"/>
              <a:t>100</a:t>
            </a:r>
            <a:r>
              <a:rPr lang="zh-CN" altLang="en-US" dirty="0"/>
              <a:t>，备用设备</a:t>
            </a:r>
            <a:r>
              <a:rPr lang="en-US" altLang="zh-CN" dirty="0"/>
              <a:t>200</a:t>
            </a:r>
            <a:r>
              <a:rPr lang="zh-CN" altLang="en-US" dirty="0"/>
              <a:t>。数字越小优先级越高，优先级高的设备将被选为主设备。最后添加相同的监控对象</a:t>
            </a:r>
            <a:r>
              <a:rPr lang="en-US" altLang="zh-CN" dirty="0" err="1"/>
              <a:t>judy</a:t>
            </a:r>
            <a:r>
              <a:rPr lang="zh-CN" altLang="en-US" dirty="0" smtClean="0"/>
              <a:t>           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 descr="C:\Users\Administrator\AppData\Roaming\Tencent\Users\12376850\QQ\WinTemp\RichOle\_@H3DNFGGT6RE$RY%]_}]{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6304295" cy="38192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95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86978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配置接口的管理</a:t>
            </a:r>
            <a:r>
              <a:rPr lang="zh-CN" altLang="zh-CN" dirty="0" smtClean="0"/>
              <a:t>地址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en-US" dirty="0" smtClean="0"/>
              <a:t>处于</a:t>
            </a:r>
            <a:r>
              <a:rPr lang="zh-CN" altLang="en-US" dirty="0"/>
              <a:t>热备的两台防火墙的配置是相同的，包括设备的接口地址，此时只有一台防火墙处于主状态，所以我们在通过接口地址去管理防火墙时，只能登陆处于主状态的防火墙。如果我们要同时管理处于主备状态两台防火墙的话，需要在接口下设置管理地址，本任务中主设备防火墙的</a:t>
            </a:r>
            <a:r>
              <a:rPr lang="en-US" altLang="zh-CN" dirty="0"/>
              <a:t>IP</a:t>
            </a:r>
            <a:r>
              <a:rPr lang="zh-CN" altLang="en-US" dirty="0"/>
              <a:t>地址为</a:t>
            </a:r>
            <a:r>
              <a:rPr lang="en-US" altLang="zh-CN" dirty="0"/>
              <a:t>192.168.1.91/24</a:t>
            </a:r>
            <a:r>
              <a:rPr lang="zh-CN" altLang="en-US" dirty="0"/>
              <a:t>，备用防火墙为</a:t>
            </a:r>
            <a:r>
              <a:rPr lang="en-US" altLang="zh-CN" dirty="0"/>
              <a:t>192.168.1.92/24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 descr="C:\Users\Administrator\AppData\Roaming\Tencent\Users\12376850\QQ\WinTemp\RichOle\`JYRTH]N12LS2TE{FECO6{Y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96952"/>
            <a:ext cx="5506928" cy="3456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129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 smtClean="0"/>
              <a:t>．</a:t>
            </a:r>
            <a:r>
              <a:rPr lang="zh-CN" altLang="zh-CN" dirty="0"/>
              <a:t>将主设备配置同步到备份</a:t>
            </a:r>
            <a:r>
              <a:rPr lang="zh-CN" altLang="zh-CN" dirty="0" smtClean="0"/>
              <a:t>设备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</a:t>
            </a:r>
            <a:r>
              <a:rPr lang="zh-CN" altLang="zh-CN" dirty="0" smtClean="0"/>
              <a:t>将</a:t>
            </a:r>
            <a:r>
              <a:rPr lang="zh-CN" altLang="zh-CN" dirty="0"/>
              <a:t>两台墙连接入网络中并使用网线将两台防火墙的心跳接口</a:t>
            </a:r>
            <a:r>
              <a:rPr lang="en-US" altLang="zh-CN" dirty="0"/>
              <a:t>E2</a:t>
            </a:r>
            <a:r>
              <a:rPr lang="zh-CN" altLang="zh-CN" dirty="0"/>
              <a:t>连接起来，在主设备上配置的任何信息都会同步到备用设备中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1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．</a:t>
            </a:r>
            <a:r>
              <a:rPr lang="zh-CN" altLang="zh-CN" dirty="0" smtClean="0"/>
              <a:t>测试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zh-CN" altLang="zh-CN" dirty="0" smtClean="0"/>
              <a:t>本</a:t>
            </a:r>
            <a:r>
              <a:rPr lang="zh-CN" altLang="zh-CN" dirty="0"/>
              <a:t>任务中大家可以继续配置下内外网，是内网能够访问外网，并测试双机热备，把主设备的外网网线拔掉，看备用设备是否启用，能否继续上网。也可以通过</a:t>
            </a:r>
            <a:r>
              <a:rPr lang="en-US" altLang="zh-CN" dirty="0"/>
              <a:t>ping</a:t>
            </a:r>
            <a:r>
              <a:rPr lang="zh-CN" altLang="zh-CN" dirty="0"/>
              <a:t>命令来测试，在本地电脑上一直</a:t>
            </a:r>
            <a:r>
              <a:rPr lang="en-US" altLang="zh-CN" dirty="0"/>
              <a:t>ping</a:t>
            </a:r>
            <a:r>
              <a:rPr lang="zh-CN" altLang="zh-CN" dirty="0"/>
              <a:t>外网的地址</a:t>
            </a:r>
            <a:r>
              <a:rPr lang="en-US" altLang="zh-CN" dirty="0"/>
              <a:t>222.1.1.1</a:t>
            </a:r>
            <a:r>
              <a:rPr lang="zh-CN" altLang="zh-CN" dirty="0"/>
              <a:t>，拔掉主设备的外网线后有什么情况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6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597</TotalTime>
  <Words>6358</Words>
  <Application>Microsoft Office PowerPoint</Application>
  <PresentationFormat>全屏显示(4:3)</PresentationFormat>
  <Paragraphs>346</Paragraphs>
  <Slides>93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4" baseType="lpstr">
      <vt:lpstr>流畅</vt:lpstr>
      <vt:lpstr>网络安全技术项目化教程</vt:lpstr>
      <vt:lpstr>项目7 防火墙 </vt:lpstr>
      <vt:lpstr>项目导读</vt:lpstr>
      <vt:lpstr>教学目标</vt:lpstr>
      <vt:lpstr>任务1 认识防火墙及搭建配置环境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 管理防火墙配置文件及版本升级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任务3 配置防火墙的SNAT</vt:lpstr>
      <vt:lpstr>拓扑结构图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 配置防火墙的DNAT</vt:lpstr>
      <vt:lpstr>拓扑结构图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任务5 防火墙的安全策略配置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任务6  防火墙的IP-MAC绑定配置</vt:lpstr>
      <vt:lpstr>PowerPoint 演示文稿</vt:lpstr>
      <vt:lpstr>PowerPoint 演示文稿</vt:lpstr>
      <vt:lpstr>PowerPoint 演示文稿</vt:lpstr>
      <vt:lpstr>PowerPoint 演示文稿</vt:lpstr>
      <vt:lpstr>任务7  防火墙的URL和网页内容过滤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任务8 防火墙的IPSec VPN</vt:lpstr>
      <vt:lpstr>拓扑结构图</vt:lpstr>
      <vt:lpstr>实现方法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任务9 防火墙的SSL VPN</vt:lpstr>
      <vt:lpstr>拓扑结构图</vt:lpstr>
      <vt:lpstr>实现方法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任务10 防火墙的双机热备</vt:lpstr>
      <vt:lpstr>拓扑结构图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ly</cp:lastModifiedBy>
  <cp:revision>69</cp:revision>
  <dcterms:created xsi:type="dcterms:W3CDTF">2016-07-14T01:33:06Z</dcterms:created>
  <dcterms:modified xsi:type="dcterms:W3CDTF">2017-02-28T02:21:40Z</dcterms:modified>
</cp:coreProperties>
</file>