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22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DB3CA632-F30B-4C1E-BFA7-AB94FE2EE22C}" type="datetimeFigureOut">
              <a:rPr lang="zh-CN" altLang="en-US"/>
              <a:pPr>
                <a:defRPr/>
              </a:pPr>
              <a:t>2014-2-25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8697A57-5C01-422D-9053-30D5A713346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B5667621-E756-4B56-931F-C382998DCC27}"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AA839940-E2C1-4DFF-B7E8-89CE145D6DBF}"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4" name="Date Placeholder 3"/>
          <p:cNvSpPr>
            <a:spLocks noGrp="1"/>
          </p:cNvSpPr>
          <p:nvPr>
            <p:ph type="dt" sz="half" idx="10"/>
          </p:nvPr>
        </p:nvSpPr>
        <p:spPr/>
        <p:txBody>
          <a:bodyPr/>
          <a:lstStyle>
            <a:lvl1pPr>
              <a:defRPr/>
            </a:lvl1pPr>
          </a:lstStyle>
          <a:p>
            <a:pPr>
              <a:defRPr/>
            </a:pPr>
            <a:fld id="{62DF169A-A41A-4543-8B50-6304DD283282}" type="datetimeFigureOut">
              <a:rPr lang="zh-CN" altLang="en-US"/>
              <a:pPr>
                <a:defRPr/>
              </a:pPr>
              <a:t>2014-2-25</a:t>
            </a:fld>
            <a:endParaRPr lang="zh-CN" altLang="en-US"/>
          </a:p>
        </p:txBody>
      </p:sp>
      <p:sp>
        <p:nvSpPr>
          <p:cNvPr id="5" name="Slide Number Placeholder 5"/>
          <p:cNvSpPr>
            <a:spLocks noGrp="1"/>
          </p:cNvSpPr>
          <p:nvPr>
            <p:ph type="sldNum" sz="quarter" idx="11"/>
          </p:nvPr>
        </p:nvSpPr>
        <p:spPr/>
        <p:txBody>
          <a:bodyPr/>
          <a:lstStyle>
            <a:lvl1pPr>
              <a:defRPr/>
            </a:lvl1pPr>
          </a:lstStyle>
          <a:p>
            <a:pPr>
              <a:defRPr/>
            </a:pPr>
            <a:fld id="{E0A63DED-0D84-47C7-8F1D-2ECF6D2B94FB}"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DCBE005E-9E65-4B68-B785-550B4DC4BBB7}"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FBEA8C09-8C5B-444D-9350-B2EE75F2D265}"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8D719916-8530-4715-A1F2-5314085599E4}" type="datetimeFigureOut">
              <a:rPr lang="zh-CN" altLang="en-US"/>
              <a:pPr>
                <a:defRPr/>
              </a:pPr>
              <a:t>2014-2-25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88AEC828-42DD-4B3B-A7F4-E6D9AFCAF22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542F8570-0190-4005-91BE-6C664C716735}" type="datetimeFigureOut">
              <a:rPr lang="zh-CN" altLang="en-US"/>
              <a:pPr>
                <a:defRPr/>
              </a:pPr>
              <a:t>2014-2-25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E0B531E-A0CC-491A-89FD-BAD5D9C2BFA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F18A0C69-CB31-4BAC-AEA0-D6F58A7B61BF}" type="datetimeFigureOut">
              <a:rPr lang="zh-CN" altLang="en-US"/>
              <a:pPr>
                <a:defRPr/>
              </a:pPr>
              <a:t>2014-2-25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DD2E3A1A-FEBF-47F3-A682-9F1B839E1A0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9" name="日期占位符 4"/>
          <p:cNvSpPr>
            <a:spLocks noGrp="1"/>
          </p:cNvSpPr>
          <p:nvPr>
            <p:ph type="dt" sz="half" idx="10"/>
          </p:nvPr>
        </p:nvSpPr>
        <p:spPr/>
        <p:txBody>
          <a:bodyPr/>
          <a:lstStyle>
            <a:lvl1pPr>
              <a:defRPr/>
            </a:lvl1pPr>
          </a:lstStyle>
          <a:p>
            <a:pPr>
              <a:defRPr/>
            </a:pPr>
            <a:fld id="{9CC7BB24-A2CB-4B0E-B1DD-C82B06C92A2E}" type="datetimeFigureOut">
              <a:rPr lang="zh-CN" altLang="en-US"/>
              <a:pPr>
                <a:defRPr/>
              </a:pPr>
              <a:t>2014-2-25</a:t>
            </a:fld>
            <a:endParaRPr lang="zh-CN" altLang="en-US"/>
          </a:p>
        </p:txBody>
      </p:sp>
      <p:sp>
        <p:nvSpPr>
          <p:cNvPr id="10"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dirty="0" smtClean="0">
                <a:solidFill>
                  <a:schemeClr val="bg1">
                    <a:lumMod val="50000"/>
                  </a:schemeClr>
                </a:solidFill>
                <a:latin typeface="华文彩云" pitchFamily="2" charset="-122"/>
                <a:ea typeface="华文彩云" pitchFamily="2" charset="-122"/>
              </a:defRPr>
            </a:lvl1pPr>
          </a:lstStyle>
          <a:p>
            <a:pPr>
              <a:defRPr/>
            </a:pPr>
            <a:r>
              <a:rPr lang="zh-CN" altLang="en-US"/>
              <a:t>乐山师范学院课件</a:t>
            </a:r>
            <a:endParaRPr lang="zh-CN" altLang="en-US"/>
          </a:p>
        </p:txBody>
      </p:sp>
      <p:sp>
        <p:nvSpPr>
          <p:cNvPr id="11" name="灯片编号占位符 13"/>
          <p:cNvSpPr>
            <a:spLocks noGrp="1"/>
          </p:cNvSpPr>
          <p:nvPr>
            <p:ph type="sldNum" sz="quarter" idx="12"/>
          </p:nvPr>
        </p:nvSpPr>
        <p:spPr/>
        <p:txBody>
          <a:bodyPr/>
          <a:lstStyle>
            <a:lvl1pPr>
              <a:defRPr/>
            </a:lvl1pPr>
          </a:lstStyle>
          <a:p>
            <a:pPr>
              <a:defRPr/>
            </a:pPr>
            <a:fld id="{E7570C3F-BFDB-47DE-9506-0E75B9A3431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58ABA936-239F-499E-9863-5C13DE81F5A9}"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014A482B-D3F8-48AF-936B-B874B77BCBB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09320EBB-CB53-473A-B8A6-660F68A48875}"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6CCED5C3-8775-462F-B120-300283AA895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ea typeface="+mn-ea"/>
                <a:cs typeface="+mn-cs"/>
              </a:defRPr>
            </a:lvl1pPr>
          </a:lstStyle>
          <a:p>
            <a:pPr>
              <a:defRPr/>
            </a:pPr>
            <a:fld id="{52F0FB7D-B4C3-4D39-88C9-E17F1B9E9366}" type="datetimeFigureOut">
              <a:rPr lang="zh-CN" altLang="en-US"/>
              <a:pPr>
                <a:defRPr/>
              </a:pPr>
              <a:t>2014-2-25</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2"/>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ea typeface="+mn-ea"/>
                <a:cs typeface="+mn-cs"/>
              </a:defRPr>
            </a:lvl1pPr>
          </a:lstStyle>
          <a:p>
            <a:pPr>
              <a:defRPr/>
            </a:pPr>
            <a:fld id="{A56E6770-8EEF-4CAC-B5BE-9E951FEFDFE3}"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68" r:id="rId4"/>
    <p:sldLayoutId id="2147483669" r:id="rId5"/>
    <p:sldLayoutId id="2147483670" r:id="rId6"/>
    <p:sldLayoutId id="2147483675" r:id="rId7"/>
    <p:sldLayoutId id="2147483676" r:id="rId8"/>
    <p:sldLayoutId id="2147483677" r:id="rId9"/>
    <p:sldLayoutId id="2147483671" r:id="rId10"/>
    <p:sldLayoutId id="2147483678" r:id="rId11"/>
  </p:sldLayoutIdLst>
  <p:timing>
    <p:tnLst>
      <p:par>
        <p:cTn id="1" dur="indefinite" restart="never" nodeType="tmRoot"/>
      </p:par>
    </p:tnLst>
  </p:timing>
  <p:txStyles>
    <p:titleStyle>
      <a:lvl1pPr algn="ctr" rtl="0" fontAlgn="base">
        <a:spcBef>
          <a:spcPct val="0"/>
        </a:spcBef>
        <a:spcAft>
          <a:spcPct val="0"/>
        </a:spcAft>
        <a:defRPr sz="4400" kern="1200">
          <a:solidFill>
            <a:srgbClr val="FFFFFF"/>
          </a:solidFill>
          <a:latin typeface="+mj-lt"/>
          <a:ea typeface="+mj-ea"/>
          <a:cs typeface="华文新魏"/>
        </a:defRPr>
      </a:lvl1pPr>
      <a:lvl2pPr algn="ctr" rtl="0" fontAlgn="base">
        <a:spcBef>
          <a:spcPct val="0"/>
        </a:spcBef>
        <a:spcAft>
          <a:spcPct val="0"/>
        </a:spcAft>
        <a:defRPr sz="4400">
          <a:solidFill>
            <a:srgbClr val="FFFFFF"/>
          </a:solidFill>
          <a:latin typeface="Candara" pitchFamily="34" charset="0"/>
          <a:ea typeface="华文新魏"/>
          <a:cs typeface="华文新魏"/>
        </a:defRPr>
      </a:lvl2pPr>
      <a:lvl3pPr algn="ctr" rtl="0" fontAlgn="base">
        <a:spcBef>
          <a:spcPct val="0"/>
        </a:spcBef>
        <a:spcAft>
          <a:spcPct val="0"/>
        </a:spcAft>
        <a:defRPr sz="4400">
          <a:solidFill>
            <a:srgbClr val="FFFFFF"/>
          </a:solidFill>
          <a:latin typeface="Candara" pitchFamily="34" charset="0"/>
          <a:ea typeface="华文新魏"/>
          <a:cs typeface="华文新魏"/>
        </a:defRPr>
      </a:lvl3pPr>
      <a:lvl4pPr algn="ctr" rtl="0" fontAlgn="base">
        <a:spcBef>
          <a:spcPct val="0"/>
        </a:spcBef>
        <a:spcAft>
          <a:spcPct val="0"/>
        </a:spcAft>
        <a:defRPr sz="4400">
          <a:solidFill>
            <a:srgbClr val="FFFFFF"/>
          </a:solidFill>
          <a:latin typeface="Candara" pitchFamily="34" charset="0"/>
          <a:ea typeface="华文新魏"/>
          <a:cs typeface="华文新魏"/>
        </a:defRPr>
      </a:lvl4pPr>
      <a:lvl5pPr algn="ctr" rtl="0" fontAlgn="base">
        <a:spcBef>
          <a:spcPct val="0"/>
        </a:spcBef>
        <a:spcAft>
          <a:spcPct val="0"/>
        </a:spcAft>
        <a:defRPr sz="4400">
          <a:solidFill>
            <a:srgbClr val="FFFFFF"/>
          </a:solidFill>
          <a:latin typeface="Candara" pitchFamily="34" charset="0"/>
          <a:ea typeface="华文新魏"/>
          <a:cs typeface="华文新魏"/>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华文楷体"/>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华文楷体"/>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华文楷体"/>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华文楷体"/>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华文楷体"/>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690563" y="2463800"/>
            <a:ext cx="7772400" cy="1524000"/>
          </a:xfrm>
        </p:spPr>
        <p:txBody>
          <a:bodyPr/>
          <a:lstStyle/>
          <a:p>
            <a:r>
              <a:rPr lang="zh-CN" altLang="en-US" smtClean="0"/>
              <a:t>第</a:t>
            </a:r>
            <a:r>
              <a:rPr lang="en-US" altLang="zh-CN" smtClean="0"/>
              <a:t>4</a:t>
            </a:r>
            <a:r>
              <a:rPr lang="zh-CN" altLang="en-US" smtClean="0"/>
              <a:t>章  网页设计高级应用</a:t>
            </a:r>
            <a:r>
              <a:rPr lang="zh-CN" altLang="zh-CN" b="1" smtClean="0"/>
              <a:t/>
            </a:r>
            <a:br>
              <a:rPr lang="zh-CN" altLang="zh-CN" b="1" smtClean="0"/>
            </a:br>
            <a:endParaRPr lang="zh-CN" altLang="en-US" smtClean="0"/>
          </a:p>
        </p:txBody>
      </p:sp>
      <p:sp>
        <p:nvSpPr>
          <p:cNvPr id="13314" name="文本占位符 2"/>
          <p:cNvSpPr>
            <a:spLocks noGrp="1"/>
          </p:cNvSpPr>
          <p:nvPr>
            <p:ph type="body" idx="1"/>
          </p:nvPr>
        </p:nvSpPr>
        <p:spPr>
          <a:xfrm>
            <a:off x="1619250" y="3500438"/>
            <a:ext cx="6418263" cy="939800"/>
          </a:xfrm>
        </p:spPr>
        <p:txBody>
          <a:bodyPr/>
          <a:lstStyle/>
          <a:p>
            <a:r>
              <a:rPr lang="zh-CN" altLang="en-US" smtClean="0"/>
              <a:t>制作：蔡宗吟</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3</a:t>
            </a:r>
            <a:r>
              <a:rPr lang="zh-CN" altLang="en-US" b="1" dirty="0" smtClean="0">
                <a:cs typeface="+mn-cs"/>
              </a:rPr>
              <a:t>．插入布局表格</a:t>
            </a:r>
            <a:endParaRPr lang="en-US" altLang="zh-CN" b="1"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）在表单域中插入一个</a:t>
            </a:r>
            <a:r>
              <a:rPr lang="en-US" dirty="0" smtClean="0">
                <a:cs typeface="+mn-cs"/>
              </a:rPr>
              <a:t>10</a:t>
            </a:r>
            <a:r>
              <a:rPr lang="zh-CN" altLang="en-US" dirty="0" smtClean="0">
                <a:cs typeface="+mn-cs"/>
              </a:rPr>
              <a:t>行</a:t>
            </a:r>
            <a:r>
              <a:rPr lang="en-US" dirty="0" smtClean="0">
                <a:cs typeface="+mn-cs"/>
              </a:rPr>
              <a:t>2</a:t>
            </a:r>
            <a:r>
              <a:rPr lang="zh-CN" altLang="en-US" dirty="0" smtClean="0">
                <a:cs typeface="+mn-cs"/>
              </a:rPr>
              <a:t>列的表格。表格宽度为</a:t>
            </a:r>
            <a:r>
              <a:rPr lang="en-US" dirty="0" smtClean="0">
                <a:cs typeface="+mn-cs"/>
              </a:rPr>
              <a:t>720</a:t>
            </a:r>
            <a:r>
              <a:rPr lang="zh-CN" altLang="en-US" dirty="0" smtClean="0">
                <a:cs typeface="+mn-cs"/>
              </a:rPr>
              <a:t>像素，表格间距设置为</a:t>
            </a:r>
            <a:r>
              <a:rPr lang="en-US" dirty="0" smtClean="0">
                <a:cs typeface="+mn-cs"/>
              </a:rPr>
              <a:t>1</a:t>
            </a:r>
            <a:r>
              <a:rPr lang="zh-CN" altLang="en-US" dirty="0" smtClean="0">
                <a:cs typeface="+mn-cs"/>
              </a:rPr>
              <a:t>像素，填充为</a:t>
            </a:r>
            <a:r>
              <a:rPr lang="en-US" dirty="0" smtClean="0">
                <a:cs typeface="+mn-cs"/>
              </a:rPr>
              <a:t>5</a:t>
            </a:r>
            <a:r>
              <a:rPr lang="zh-CN" altLang="en-US" dirty="0" smtClean="0">
                <a:cs typeface="+mn-cs"/>
              </a:rPr>
              <a:t>像素。</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）将第一行合并，插入</a:t>
            </a:r>
            <a:r>
              <a:rPr lang="en-US" dirty="0" smtClean="0">
                <a:cs typeface="+mn-cs"/>
              </a:rPr>
              <a:t>register_title.png</a:t>
            </a:r>
            <a:r>
              <a:rPr lang="zh-CN" altLang="en-US" dirty="0" smtClean="0">
                <a:cs typeface="+mn-cs"/>
              </a:rPr>
              <a:t>，并输入“用户注册”文字信息，设置图片的对齐方式为“绝对居中”。</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）在第</a:t>
            </a:r>
            <a:r>
              <a:rPr lang="en-US" dirty="0" smtClean="0">
                <a:cs typeface="+mn-cs"/>
              </a:rPr>
              <a:t>2</a:t>
            </a:r>
            <a:r>
              <a:rPr lang="zh-CN" altLang="en-US" dirty="0" smtClean="0">
                <a:cs typeface="+mn-cs"/>
              </a:rPr>
              <a:t>～</a:t>
            </a:r>
            <a:r>
              <a:rPr lang="en-US" dirty="0" smtClean="0">
                <a:cs typeface="+mn-cs"/>
              </a:rPr>
              <a:t>7</a:t>
            </a:r>
            <a:r>
              <a:rPr lang="zh-CN" altLang="en-US" dirty="0" smtClean="0">
                <a:cs typeface="+mn-cs"/>
              </a:rPr>
              <a:t>行的第</a:t>
            </a:r>
            <a:r>
              <a:rPr lang="en-US" dirty="0" smtClean="0">
                <a:cs typeface="+mn-cs"/>
              </a:rPr>
              <a:t>1</a:t>
            </a:r>
            <a:r>
              <a:rPr lang="zh-CN" altLang="en-US" dirty="0" smtClean="0">
                <a:cs typeface="+mn-cs"/>
              </a:rPr>
              <a:t>列的单元格中分别输入文本信息：用户昵称、创建密码、确认密码、性别、爱好、电子邮箱、出生年月。水平居右对齐。</a:t>
            </a:r>
            <a:endParaRPr lang="zh-CN" altLang="en-US" b="1"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22530"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pPr>
              <a:buFont typeface="Symbol" pitchFamily="18" charset="2"/>
              <a:buNone/>
            </a:pPr>
            <a:r>
              <a:rPr lang="en-US" altLang="zh-CN" b="1" smtClean="0"/>
              <a:t>4</a:t>
            </a:r>
            <a:r>
              <a:rPr lang="zh-CN" altLang="en-US" b="1" smtClean="0"/>
              <a:t>．插入单行文本框</a:t>
            </a:r>
          </a:p>
          <a:p>
            <a:pPr>
              <a:buFont typeface="Symbol" pitchFamily="18" charset="2"/>
              <a:buNone/>
            </a:pPr>
            <a:r>
              <a:rPr lang="zh-CN" altLang="en-US" smtClean="0"/>
              <a:t>（</a:t>
            </a:r>
            <a:r>
              <a:rPr lang="en-US" altLang="zh-CN" smtClean="0"/>
              <a:t>1</a:t>
            </a:r>
            <a:r>
              <a:rPr lang="zh-CN" altLang="en-US" smtClean="0"/>
              <a:t>）插入文本字段。</a:t>
            </a:r>
          </a:p>
          <a:p>
            <a:pPr>
              <a:buFont typeface="Symbol" pitchFamily="18" charset="2"/>
              <a:buNone/>
            </a:pPr>
            <a:r>
              <a:rPr lang="zh-CN" altLang="en-US" smtClean="0"/>
              <a:t>文本框的标记为</a:t>
            </a:r>
            <a:r>
              <a:rPr lang="en-US" altLang="zh-CN" smtClean="0"/>
              <a:t>&lt;input&gt;</a:t>
            </a:r>
            <a:r>
              <a:rPr lang="zh-CN" altLang="en-US" smtClean="0"/>
              <a:t>，其基本格式如下：</a:t>
            </a:r>
          </a:p>
          <a:p>
            <a:pPr>
              <a:buFont typeface="Symbol" pitchFamily="18" charset="2"/>
              <a:buNone/>
            </a:pPr>
            <a:r>
              <a:rPr lang="en-US" altLang="zh-CN" smtClean="0"/>
              <a:t>&lt;input  type="text"  name="</a:t>
            </a:r>
            <a:r>
              <a:rPr lang="zh-CN" altLang="en-US" smtClean="0"/>
              <a:t>文本框名称</a:t>
            </a:r>
            <a:r>
              <a:rPr lang="en-US" altLang="zh-CN" smtClean="0"/>
              <a:t>"  id="</a:t>
            </a:r>
            <a:r>
              <a:rPr lang="zh-CN" altLang="en-US" smtClean="0"/>
              <a:t>文本框</a:t>
            </a:r>
            <a:r>
              <a:rPr lang="en-US" altLang="zh-CN" smtClean="0"/>
              <a:t>ID</a:t>
            </a:r>
            <a:r>
              <a:rPr lang="zh-CN" altLang="en-US" smtClean="0"/>
              <a:t>值</a:t>
            </a:r>
            <a:r>
              <a:rPr lang="en-US" altLang="zh-CN" smtClean="0"/>
              <a:t>"  value="</a:t>
            </a:r>
            <a:r>
              <a:rPr lang="zh-CN" altLang="en-US" smtClean="0"/>
              <a:t>默认值</a:t>
            </a:r>
            <a:r>
              <a:rPr lang="en-US" altLang="zh-CN" smtClean="0"/>
              <a:t>" /&gt;</a:t>
            </a:r>
            <a:endParaRPr lang="zh-CN" altLang="en-US" smtClean="0"/>
          </a:p>
          <a:p>
            <a:pPr>
              <a:buFont typeface="Symbol" pitchFamily="18" charset="2"/>
              <a:buNone/>
            </a:pPr>
            <a:endParaRPr lang="zh-CN" altLang="en-US" smtClean="0"/>
          </a:p>
        </p:txBody>
      </p:sp>
      <p:sp>
        <p:nvSpPr>
          <p:cNvPr id="23554"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3555" name="Picture 2"/>
          <p:cNvPicPr>
            <a:picLocks noChangeAspect="1" noChangeArrowheads="1"/>
          </p:cNvPicPr>
          <p:nvPr/>
        </p:nvPicPr>
        <p:blipFill>
          <a:blip r:embed="rId2"/>
          <a:srcRect/>
          <a:stretch>
            <a:fillRect/>
          </a:stretch>
        </p:blipFill>
        <p:spPr bwMode="auto">
          <a:xfrm>
            <a:off x="1643063" y="5072063"/>
            <a:ext cx="4214812" cy="884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428875"/>
            <a:ext cx="7408862" cy="3697288"/>
          </a:xfrm>
        </p:spPr>
        <p:txBody>
          <a:bodyPr rtlCol="0">
            <a:normAutofit fontScale="92500"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）选中文本框，在“属性”面板中修改文本框属性，将此文本框命名为“</a:t>
            </a:r>
            <a:r>
              <a:rPr lang="en-US" dirty="0" smtClean="0">
                <a:cs typeface="+mn-cs"/>
              </a:rPr>
              <a:t>username</a:t>
            </a:r>
            <a:r>
              <a:rPr lang="zh-CN" altLang="en-US" dirty="0" smtClean="0">
                <a:cs typeface="+mn-cs"/>
              </a:rPr>
              <a:t>”</a:t>
            </a:r>
            <a:endParaRPr lang="en-US" altLang="zh-CN" dirty="0" smtClean="0">
              <a:cs typeface="+mn-cs"/>
            </a:endParaRPr>
          </a:p>
          <a:p>
            <a:pPr marL="274320" indent="-274320" fontAlgn="auto">
              <a:spcAft>
                <a:spcPts val="0"/>
              </a:spcAft>
              <a:defRPr/>
            </a:pPr>
            <a:r>
              <a:rPr lang="zh-CN" altLang="en-US" dirty="0" smtClean="0">
                <a:cs typeface="+mn-cs"/>
              </a:rPr>
              <a:t>文本域：文本域下方的文本框中可以输入文本框的名称。在命名时最好使用英文或数字，不能包含特殊字符和空格，可以使用下划线“</a:t>
            </a:r>
            <a:r>
              <a:rPr lang="en-US" dirty="0" smtClean="0">
                <a:cs typeface="+mn-cs"/>
              </a:rPr>
              <a:t>_</a:t>
            </a:r>
            <a:r>
              <a:rPr lang="zh-CN" altLang="en-US" dirty="0" smtClean="0">
                <a:cs typeface="+mn-cs"/>
              </a:rPr>
              <a:t>”。不能与网页中的其他对象重名。名称最好具有代表性，如账号文本框可以命名为“</a:t>
            </a:r>
            <a:r>
              <a:rPr lang="en-US" dirty="0" smtClean="0">
                <a:cs typeface="+mn-cs"/>
              </a:rPr>
              <a:t>name</a:t>
            </a:r>
            <a:r>
              <a:rPr lang="zh-CN" altLang="en-US" dirty="0" smtClean="0">
                <a:cs typeface="+mn-cs"/>
              </a:rPr>
              <a:t>”。</a:t>
            </a:r>
          </a:p>
          <a:p>
            <a:pPr marL="274320" indent="-274320" fontAlgn="auto">
              <a:spcAft>
                <a:spcPts val="0"/>
              </a:spcAft>
              <a:defRPr/>
            </a:pPr>
            <a:r>
              <a:rPr lang="zh-CN" altLang="en-US" dirty="0" smtClean="0">
                <a:cs typeface="+mn-cs"/>
              </a:rPr>
              <a:t>字符宽度：用来设置文本字段的宽度，默认状态为</a:t>
            </a:r>
            <a:r>
              <a:rPr lang="en-US" dirty="0" smtClean="0">
                <a:cs typeface="+mn-cs"/>
              </a:rPr>
              <a:t>24</a:t>
            </a:r>
            <a:r>
              <a:rPr lang="zh-CN" altLang="en-US" dirty="0" smtClean="0">
                <a:cs typeface="+mn-cs"/>
              </a:rPr>
              <a:t>个字符长度。</a:t>
            </a:r>
          </a:p>
          <a:p>
            <a:pPr marL="274320" indent="-274320" fontAlgn="auto">
              <a:spcAft>
                <a:spcPts val="0"/>
              </a:spcAft>
              <a:defRPr/>
            </a:pPr>
            <a:r>
              <a:rPr lang="zh-CN" altLang="en-US" dirty="0" smtClean="0">
                <a:cs typeface="+mn-cs"/>
              </a:rPr>
              <a:t>最多字符数：设置单行文本所能填写的最多字符数。</a:t>
            </a:r>
          </a:p>
          <a:p>
            <a:pPr marL="274320" indent="-274320" fontAlgn="auto">
              <a:spcAft>
                <a:spcPts val="0"/>
              </a:spcAft>
              <a:defRPr/>
            </a:pPr>
            <a:r>
              <a:rPr lang="zh-CN" altLang="en-US" dirty="0" smtClean="0">
                <a:cs typeface="+mn-cs"/>
              </a:rPr>
              <a:t>初始值：用于设置默认状态下在文本框中显示的字符。</a:t>
            </a:r>
          </a:p>
          <a:p>
            <a:pPr marL="274320" indent="-274320" fontAlgn="auto">
              <a:spcAft>
                <a:spcPts val="0"/>
              </a:spcAft>
              <a:defRPr/>
            </a:pPr>
            <a:endParaRPr lang="zh-CN" altLang="en-US" dirty="0">
              <a:cs typeface="+mn-cs"/>
            </a:endParaRPr>
          </a:p>
        </p:txBody>
      </p:sp>
      <p:sp>
        <p:nvSpPr>
          <p:cNvPr id="24578"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10000"/>
          </a:bodyPr>
          <a:lstStyle/>
          <a:p>
            <a:pPr marL="274320" indent="-274320" fontAlgn="auto">
              <a:spcAft>
                <a:spcPts val="0"/>
              </a:spcAft>
              <a:buFont typeface="Symbol" pitchFamily="18" charset="2"/>
              <a:buNone/>
              <a:defRPr/>
            </a:pPr>
            <a:r>
              <a:rPr lang="en-US" b="1" dirty="0" smtClean="0">
                <a:cs typeface="+mn-cs"/>
              </a:rPr>
              <a:t>5</a:t>
            </a:r>
            <a:r>
              <a:rPr lang="zh-CN" altLang="en-US" b="1" dirty="0" smtClean="0">
                <a:cs typeface="+mn-cs"/>
              </a:rPr>
              <a:t>．插入密码文本框</a:t>
            </a:r>
          </a:p>
          <a:p>
            <a:pPr marL="274320" indent="-274320" fontAlgn="auto">
              <a:spcAft>
                <a:spcPts val="0"/>
              </a:spcAft>
              <a:buFont typeface="Symbol" pitchFamily="18" charset="2"/>
              <a:buNone/>
              <a:defRPr/>
            </a:pPr>
            <a:r>
              <a:rPr lang="zh-CN" altLang="en-US" dirty="0" smtClean="0">
                <a:cs typeface="+mn-cs"/>
              </a:rPr>
              <a:t>控件密码框也是使用</a:t>
            </a:r>
            <a:r>
              <a:rPr lang="en-US" dirty="0" smtClean="0">
                <a:cs typeface="+mn-cs"/>
              </a:rPr>
              <a:t>&lt;input&gt;</a:t>
            </a:r>
            <a:r>
              <a:rPr lang="zh-CN" altLang="en-US" dirty="0" smtClean="0">
                <a:cs typeface="+mn-cs"/>
              </a:rPr>
              <a:t>标记，只是“</a:t>
            </a:r>
            <a:r>
              <a:rPr lang="en-US" dirty="0" smtClean="0">
                <a:cs typeface="+mn-cs"/>
              </a:rPr>
              <a:t>type</a:t>
            </a:r>
            <a:r>
              <a:rPr lang="zh-CN" altLang="en-US" dirty="0" smtClean="0">
                <a:cs typeface="+mn-cs"/>
              </a:rPr>
              <a:t>”值为“</a:t>
            </a:r>
            <a:r>
              <a:rPr lang="en-US" dirty="0" smtClean="0">
                <a:cs typeface="+mn-cs"/>
              </a:rPr>
              <a:t>password</a:t>
            </a:r>
            <a:r>
              <a:rPr lang="zh-CN" altLang="en-US" dirty="0" smtClean="0">
                <a:cs typeface="+mn-cs"/>
              </a:rPr>
              <a:t>”。其格式如下：</a:t>
            </a:r>
          </a:p>
          <a:p>
            <a:pPr marL="274320" indent="-274320" fontAlgn="auto">
              <a:spcAft>
                <a:spcPts val="0"/>
              </a:spcAft>
              <a:buFont typeface="Symbol" pitchFamily="18" charset="2"/>
              <a:buNone/>
              <a:defRPr/>
            </a:pPr>
            <a:r>
              <a:rPr lang="en-US" dirty="0" smtClean="0">
                <a:cs typeface="+mn-cs"/>
              </a:rPr>
              <a:t>&lt;input  type="password"  name="</a:t>
            </a:r>
            <a:r>
              <a:rPr lang="zh-CN" altLang="en-US" dirty="0" smtClean="0">
                <a:cs typeface="+mn-cs"/>
              </a:rPr>
              <a:t>密码框名称</a:t>
            </a:r>
            <a:r>
              <a:rPr lang="en-US" dirty="0" smtClean="0">
                <a:cs typeface="+mn-cs"/>
              </a:rPr>
              <a:t>"  id="</a:t>
            </a:r>
            <a:r>
              <a:rPr lang="zh-CN" altLang="en-US" dirty="0" smtClean="0">
                <a:cs typeface="+mn-cs"/>
              </a:rPr>
              <a:t>密码框</a:t>
            </a:r>
            <a:r>
              <a:rPr lang="en-US" dirty="0" smtClean="0">
                <a:cs typeface="+mn-cs"/>
              </a:rPr>
              <a:t>ID</a:t>
            </a:r>
            <a:r>
              <a:rPr lang="zh-CN" altLang="en-US" dirty="0" smtClean="0">
                <a:cs typeface="+mn-cs"/>
              </a:rPr>
              <a:t>值</a:t>
            </a:r>
            <a:r>
              <a:rPr lang="en-US" dirty="0" smtClean="0">
                <a:cs typeface="+mn-cs"/>
              </a:rPr>
              <a:t>"  value="</a:t>
            </a:r>
            <a:r>
              <a:rPr lang="zh-CN" altLang="en-US" dirty="0" smtClean="0">
                <a:cs typeface="+mn-cs"/>
              </a:rPr>
              <a:t>初始值</a:t>
            </a:r>
            <a:r>
              <a:rPr lang="en-US" dirty="0" smtClean="0">
                <a:cs typeface="+mn-cs"/>
              </a:rPr>
              <a:t>" /&gt;</a:t>
            </a:r>
          </a:p>
          <a:p>
            <a:pPr marL="274320" indent="-274320" fontAlgn="auto">
              <a:spcAft>
                <a:spcPts val="0"/>
              </a:spcAft>
              <a:buFont typeface="Symbol" pitchFamily="18" charset="2"/>
              <a:buNone/>
              <a:defRPr/>
            </a:pPr>
            <a:r>
              <a:rPr lang="en-US" b="1" dirty="0" smtClean="0">
                <a:cs typeface="+mn-cs"/>
              </a:rPr>
              <a:t>6</a:t>
            </a:r>
            <a:r>
              <a:rPr lang="zh-CN" altLang="en-US" b="1" dirty="0" smtClean="0">
                <a:cs typeface="+mn-cs"/>
              </a:rPr>
              <a:t>．插入单选按钮</a:t>
            </a:r>
          </a:p>
          <a:p>
            <a:pPr marL="274320" indent="-274320" fontAlgn="auto">
              <a:spcAft>
                <a:spcPts val="0"/>
              </a:spcAft>
              <a:buFont typeface="Symbol" pitchFamily="18" charset="2"/>
              <a:buNone/>
              <a:defRPr/>
            </a:pPr>
            <a:r>
              <a:rPr lang="zh-CN" altLang="en-US" dirty="0" smtClean="0">
                <a:cs typeface="+mn-cs"/>
              </a:rPr>
              <a:t>单选按钮的标记为</a:t>
            </a:r>
            <a:r>
              <a:rPr lang="en-US" dirty="0" smtClean="0">
                <a:cs typeface="+mn-cs"/>
              </a:rPr>
              <a:t>&lt;input&gt;</a:t>
            </a:r>
            <a:r>
              <a:rPr lang="zh-CN" altLang="en-US" dirty="0" smtClean="0">
                <a:cs typeface="+mn-cs"/>
              </a:rPr>
              <a:t>，“</a:t>
            </a:r>
            <a:r>
              <a:rPr lang="en-US" dirty="0" smtClean="0">
                <a:cs typeface="+mn-cs"/>
              </a:rPr>
              <a:t>type</a:t>
            </a:r>
            <a:r>
              <a:rPr lang="zh-CN" altLang="en-US" dirty="0" smtClean="0">
                <a:cs typeface="+mn-cs"/>
              </a:rPr>
              <a:t>”值为“</a:t>
            </a:r>
            <a:r>
              <a:rPr lang="en-US" dirty="0" smtClean="0">
                <a:cs typeface="+mn-cs"/>
              </a:rPr>
              <a:t>radio</a:t>
            </a:r>
            <a:r>
              <a:rPr lang="zh-CN" altLang="en-US" dirty="0" smtClean="0">
                <a:cs typeface="+mn-cs"/>
              </a:rPr>
              <a:t>”。其格式如下：</a:t>
            </a:r>
          </a:p>
          <a:p>
            <a:pPr marL="274320" indent="-274320" fontAlgn="auto">
              <a:spcAft>
                <a:spcPts val="0"/>
              </a:spcAft>
              <a:buFont typeface="Symbol" pitchFamily="18" charset="2"/>
              <a:buNone/>
              <a:defRPr/>
            </a:pPr>
            <a:r>
              <a:rPr lang="en-US" dirty="0" smtClean="0">
                <a:cs typeface="+mn-cs"/>
              </a:rPr>
              <a:t>&lt;input  type="radio"  name="radio</a:t>
            </a:r>
            <a:r>
              <a:rPr lang="zh-CN" altLang="en-US" dirty="0" smtClean="0">
                <a:cs typeface="+mn-cs"/>
              </a:rPr>
              <a:t>名称</a:t>
            </a:r>
            <a:r>
              <a:rPr lang="en-US" dirty="0" smtClean="0">
                <a:cs typeface="+mn-cs"/>
              </a:rPr>
              <a:t>"  id="radio</a:t>
            </a:r>
            <a:r>
              <a:rPr lang="zh-CN" altLang="en-US" dirty="0" smtClean="0">
                <a:cs typeface="+mn-cs"/>
              </a:rPr>
              <a:t>的</a:t>
            </a:r>
            <a:r>
              <a:rPr lang="en-US" dirty="0" smtClean="0">
                <a:cs typeface="+mn-cs"/>
              </a:rPr>
              <a:t>ID</a:t>
            </a:r>
            <a:r>
              <a:rPr lang="zh-CN" altLang="en-US" dirty="0" smtClean="0">
                <a:cs typeface="+mn-cs"/>
              </a:rPr>
              <a:t>值</a:t>
            </a:r>
            <a:r>
              <a:rPr lang="en-US" dirty="0" smtClean="0">
                <a:cs typeface="+mn-cs"/>
              </a:rPr>
              <a:t>"  value="radio"  value="</a:t>
            </a:r>
            <a:r>
              <a:rPr lang="zh-CN" altLang="en-US" dirty="0" smtClean="0">
                <a:cs typeface="+mn-cs"/>
              </a:rPr>
              <a:t>提交于服务器端的值</a:t>
            </a:r>
            <a:r>
              <a:rPr lang="en-US" dirty="0" smtClean="0">
                <a:cs typeface="+mn-cs"/>
              </a:rPr>
              <a:t>" /&gt;</a:t>
            </a:r>
            <a:endParaRPr lang="zh-CN" altLang="en-US" dirty="0" smtClean="0">
              <a:cs typeface="+mn-cs"/>
            </a:endParaRPr>
          </a:p>
          <a:p>
            <a:pPr marL="274320" indent="-274320" fontAlgn="auto">
              <a:spcAft>
                <a:spcPts val="0"/>
              </a:spcAft>
              <a:buFont typeface="Symbol" pitchFamily="18" charset="2"/>
              <a:buNone/>
              <a:defRPr/>
            </a:pP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25602"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pPr>
              <a:buFont typeface="Symbol" pitchFamily="18" charset="2"/>
              <a:buNone/>
            </a:pPr>
            <a:r>
              <a:rPr lang="en-US" altLang="zh-CN" b="1" smtClean="0"/>
              <a:t>7</a:t>
            </a:r>
            <a:r>
              <a:rPr lang="zh-CN" altLang="en-US" b="1" smtClean="0"/>
              <a:t>．插入复选框</a:t>
            </a:r>
          </a:p>
          <a:p>
            <a:pPr>
              <a:buFont typeface="Symbol" pitchFamily="18" charset="2"/>
              <a:buNone/>
            </a:pPr>
            <a:r>
              <a:rPr lang="zh-CN" altLang="en-US" smtClean="0"/>
              <a:t>复选框可以提供多个选择项，而单选按钮只能选择一个。如果需要选择多项，可以用复选框来制作。复选框标记为</a:t>
            </a:r>
            <a:r>
              <a:rPr lang="en-US" altLang="zh-CN" smtClean="0"/>
              <a:t>&lt;input&gt;</a:t>
            </a:r>
            <a:r>
              <a:rPr lang="zh-CN" altLang="en-US" smtClean="0"/>
              <a:t>，“</a:t>
            </a:r>
            <a:r>
              <a:rPr lang="en-US" altLang="zh-CN" smtClean="0"/>
              <a:t>type</a:t>
            </a:r>
            <a:r>
              <a:rPr lang="zh-CN" altLang="en-US" smtClean="0"/>
              <a:t>”值为“</a:t>
            </a:r>
            <a:r>
              <a:rPr lang="en-US" altLang="zh-CN" smtClean="0"/>
              <a:t>checkbox</a:t>
            </a:r>
            <a:r>
              <a:rPr lang="zh-CN" altLang="en-US" smtClean="0"/>
              <a:t>”，格式如下：</a:t>
            </a:r>
          </a:p>
          <a:p>
            <a:pPr>
              <a:buFont typeface="Symbol" pitchFamily="18" charset="2"/>
              <a:buNone/>
            </a:pPr>
            <a:r>
              <a:rPr lang="en-US" altLang="zh-CN" smtClean="0"/>
              <a:t>&lt;input  name="checkbox</a:t>
            </a:r>
            <a:r>
              <a:rPr lang="zh-CN" altLang="en-US" smtClean="0"/>
              <a:t>名称</a:t>
            </a:r>
            <a:r>
              <a:rPr lang="en-US" altLang="zh-CN" smtClean="0"/>
              <a:t>"  type="checkbox"  id="checkbox</a:t>
            </a:r>
            <a:r>
              <a:rPr lang="zh-CN" altLang="en-US" smtClean="0"/>
              <a:t>的</a:t>
            </a:r>
            <a:r>
              <a:rPr lang="en-US" altLang="zh-CN" smtClean="0"/>
              <a:t>ID</a:t>
            </a:r>
            <a:r>
              <a:rPr lang="zh-CN" altLang="en-US" smtClean="0"/>
              <a:t>值</a:t>
            </a:r>
            <a:r>
              <a:rPr lang="en-US" altLang="zh-CN" smtClean="0"/>
              <a:t>"  value="</a:t>
            </a:r>
            <a:r>
              <a:rPr lang="zh-CN" altLang="en-US" smtClean="0"/>
              <a:t>提交于服务器端的值</a:t>
            </a:r>
            <a:r>
              <a:rPr lang="en-US" altLang="zh-CN" smtClean="0"/>
              <a:t>" /&gt;</a:t>
            </a:r>
            <a:endParaRPr lang="zh-CN" altLang="en-US" smtClean="0"/>
          </a:p>
          <a:p>
            <a:pPr>
              <a:buFont typeface="Symbol" pitchFamily="18" charset="2"/>
              <a:buNone/>
            </a:pPr>
            <a:endParaRPr lang="zh-CN" altLang="en-US" smtClean="0"/>
          </a:p>
        </p:txBody>
      </p:sp>
      <p:sp>
        <p:nvSpPr>
          <p:cNvPr id="26626"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p:txBody>
          <a:bodyPr/>
          <a:lstStyle/>
          <a:p>
            <a:pPr>
              <a:buFont typeface="Symbol" pitchFamily="18" charset="2"/>
              <a:buNone/>
            </a:pPr>
            <a:r>
              <a:rPr lang="en-US" altLang="zh-CN" smtClean="0"/>
              <a:t>8</a:t>
            </a:r>
            <a:r>
              <a:rPr lang="zh-CN" altLang="en-US" smtClean="0"/>
              <a:t>．插入下拉菜单和列表项</a:t>
            </a:r>
            <a:endParaRPr lang="en-US" altLang="zh-CN" smtClean="0"/>
          </a:p>
          <a:p>
            <a:pPr>
              <a:buFont typeface="Symbol" pitchFamily="18" charset="2"/>
              <a:buNone/>
            </a:pPr>
            <a:r>
              <a:rPr lang="zh-CN" altLang="en-US" smtClean="0"/>
              <a:t>在出生年月对应的“月份”设置下拉菜单，其方法是在“表单”区域单击“列表</a:t>
            </a:r>
            <a:r>
              <a:rPr lang="en-US" altLang="zh-CN" smtClean="0"/>
              <a:t>/</a:t>
            </a:r>
            <a:r>
              <a:rPr lang="zh-CN" altLang="en-US" smtClean="0"/>
              <a:t>菜单”按钮</a:t>
            </a:r>
            <a:r>
              <a:rPr lang="en-US" smtClean="0">
                <a:ea typeface="华文楷体"/>
              </a:rPr>
              <a:t> </a:t>
            </a:r>
            <a:r>
              <a:rPr lang="zh-CN" altLang="en-US" smtClean="0"/>
              <a:t>，效果如图所示。</a:t>
            </a:r>
          </a:p>
          <a:p>
            <a:pPr>
              <a:buFont typeface="Symbol" pitchFamily="18" charset="2"/>
              <a:buNone/>
            </a:pPr>
            <a:endParaRPr lang="zh-CN" altLang="en-US" smtClean="0"/>
          </a:p>
        </p:txBody>
      </p:sp>
      <p:sp>
        <p:nvSpPr>
          <p:cNvPr id="27650"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7651" name="Picture 2"/>
          <p:cNvPicPr>
            <a:picLocks noChangeAspect="1" noChangeArrowheads="1"/>
          </p:cNvPicPr>
          <p:nvPr/>
        </p:nvPicPr>
        <p:blipFill>
          <a:blip r:embed="rId2"/>
          <a:srcRect/>
          <a:stretch>
            <a:fillRect/>
          </a:stretch>
        </p:blipFill>
        <p:spPr bwMode="auto">
          <a:xfrm>
            <a:off x="1785938" y="4643438"/>
            <a:ext cx="5191125" cy="357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r>
              <a:rPr lang="zh-CN" altLang="en-US" smtClean="0"/>
              <a:t>列表值：单击该按钮，会弹出“列表值”对话框，如左图所示。设置方式同单选按钮组的类似。在“列表值”对话框中添加项目标签：</a:t>
            </a:r>
            <a:r>
              <a:rPr lang="en-US" altLang="zh-CN" smtClean="0"/>
              <a:t>[</a:t>
            </a:r>
            <a:r>
              <a:rPr lang="zh-CN" altLang="en-US" smtClean="0"/>
              <a:t>选择月份</a:t>
            </a:r>
            <a:r>
              <a:rPr lang="en-US" altLang="zh-CN" smtClean="0"/>
              <a:t>]</a:t>
            </a:r>
            <a:r>
              <a:rPr lang="zh-CN" altLang="en-US" smtClean="0"/>
              <a:t>、一月、二月</a:t>
            </a:r>
            <a:r>
              <a:rPr lang="en-US" altLang="zh-CN" smtClean="0"/>
              <a:t>……</a:t>
            </a:r>
            <a:r>
              <a:rPr lang="zh-CN" altLang="en-US" smtClean="0"/>
              <a:t>，得到如右图所示的效果。</a:t>
            </a:r>
          </a:p>
          <a:p>
            <a:endParaRPr lang="zh-CN" altLang="en-US" smtClean="0"/>
          </a:p>
        </p:txBody>
      </p:sp>
      <p:sp>
        <p:nvSpPr>
          <p:cNvPr id="28674"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8675" name="Picture 2"/>
          <p:cNvPicPr>
            <a:picLocks noChangeAspect="1" noChangeArrowheads="1"/>
          </p:cNvPicPr>
          <p:nvPr/>
        </p:nvPicPr>
        <p:blipFill>
          <a:blip r:embed="rId2"/>
          <a:srcRect/>
          <a:stretch>
            <a:fillRect/>
          </a:stretch>
        </p:blipFill>
        <p:spPr bwMode="auto">
          <a:xfrm>
            <a:off x="1214438" y="4500563"/>
            <a:ext cx="2922587" cy="1428750"/>
          </a:xfrm>
          <a:prstGeom prst="rect">
            <a:avLst/>
          </a:prstGeom>
          <a:noFill/>
          <a:ln w="9525">
            <a:noFill/>
            <a:miter lim="800000"/>
            <a:headEnd/>
            <a:tailEnd/>
          </a:ln>
        </p:spPr>
      </p:pic>
      <p:pic>
        <p:nvPicPr>
          <p:cNvPr id="28676" name="Picture 3"/>
          <p:cNvPicPr>
            <a:picLocks noChangeAspect="1" noChangeArrowheads="1"/>
          </p:cNvPicPr>
          <p:nvPr/>
        </p:nvPicPr>
        <p:blipFill>
          <a:blip r:embed="rId3"/>
          <a:srcRect/>
          <a:stretch>
            <a:fillRect/>
          </a:stretch>
        </p:blipFill>
        <p:spPr bwMode="auto">
          <a:xfrm>
            <a:off x="4643438" y="4500563"/>
            <a:ext cx="2928937" cy="14271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p:txBody>
          <a:bodyPr/>
          <a:lstStyle/>
          <a:p>
            <a:r>
              <a:rPr lang="zh-CN" altLang="en-US" smtClean="0"/>
              <a:t>（</a:t>
            </a:r>
            <a:r>
              <a:rPr lang="en-US" altLang="zh-CN" smtClean="0"/>
              <a:t>2</a:t>
            </a:r>
            <a:r>
              <a:rPr lang="zh-CN" altLang="en-US" smtClean="0"/>
              <a:t>）插入列表。列表插入方式同菜单一样。选择刚才插入的菜单，在“属性”面板中将类型设置为“列表”，这时“高度”和“选定范围”两项均可使用了，如图所示。</a:t>
            </a:r>
          </a:p>
          <a:p>
            <a:endParaRPr lang="zh-CN" altLang="en-US" smtClean="0"/>
          </a:p>
        </p:txBody>
      </p:sp>
      <p:sp>
        <p:nvSpPr>
          <p:cNvPr id="29698"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9699" name="Picture 2"/>
          <p:cNvPicPr>
            <a:picLocks noChangeAspect="1" noChangeArrowheads="1"/>
          </p:cNvPicPr>
          <p:nvPr/>
        </p:nvPicPr>
        <p:blipFill>
          <a:blip r:embed="rId2"/>
          <a:srcRect/>
          <a:stretch>
            <a:fillRect/>
          </a:stretch>
        </p:blipFill>
        <p:spPr bwMode="auto">
          <a:xfrm>
            <a:off x="1571625" y="4286250"/>
            <a:ext cx="6376988" cy="107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77500" lnSpcReduction="20000"/>
          </a:bodyPr>
          <a:lstStyle/>
          <a:p>
            <a:pPr marL="274320" indent="-274320" fontAlgn="auto">
              <a:spcAft>
                <a:spcPts val="0"/>
              </a:spcAft>
              <a:buFont typeface="Symbol" pitchFamily="18" charset="2"/>
              <a:buNone/>
              <a:defRPr/>
            </a:pPr>
            <a:r>
              <a:rPr lang="en-US" dirty="0" smtClean="0">
                <a:cs typeface="+mn-cs"/>
              </a:rPr>
              <a:t>9</a:t>
            </a:r>
            <a:r>
              <a:rPr lang="zh-CN" altLang="en-US" dirty="0" smtClean="0">
                <a:cs typeface="+mn-cs"/>
              </a:rPr>
              <a:t>．插入按钮</a:t>
            </a:r>
            <a:endParaRPr lang="en-US" altLang="zh-CN" dirty="0" smtClean="0">
              <a:cs typeface="+mn-cs"/>
            </a:endParaRPr>
          </a:p>
          <a:p>
            <a:pPr marL="274320" indent="-274320" fontAlgn="auto">
              <a:spcAft>
                <a:spcPts val="0"/>
              </a:spcAft>
              <a:defRPr/>
            </a:pPr>
            <a:r>
              <a:rPr lang="zh-CN" altLang="en-US" dirty="0" smtClean="0">
                <a:cs typeface="+mn-cs"/>
              </a:rPr>
              <a:t>“提交“按钮：其功能是将用户填写内容发送至服务器。其格式如下：</a:t>
            </a:r>
          </a:p>
          <a:p>
            <a:pPr marL="274320" indent="-274320" fontAlgn="auto">
              <a:spcAft>
                <a:spcPts val="0"/>
              </a:spcAft>
              <a:buFont typeface="Symbol" pitchFamily="18" charset="2"/>
              <a:buNone/>
              <a:defRPr/>
            </a:pPr>
            <a:r>
              <a:rPr lang="en-US" dirty="0" smtClean="0">
                <a:cs typeface="+mn-cs"/>
              </a:rPr>
              <a:t>&lt;input  type="submit"  name=</a:t>
            </a:r>
            <a:r>
              <a:rPr lang="zh-CN" altLang="en-US" dirty="0" smtClean="0">
                <a:cs typeface="+mn-cs"/>
              </a:rPr>
              <a:t>按钮名称</a:t>
            </a:r>
            <a:r>
              <a:rPr lang="en-US" dirty="0" smtClean="0">
                <a:cs typeface="+mn-cs"/>
              </a:rPr>
              <a:t>"  id="</a:t>
            </a:r>
            <a:r>
              <a:rPr lang="zh-CN" altLang="en-US" dirty="0" smtClean="0">
                <a:cs typeface="+mn-cs"/>
              </a:rPr>
              <a:t>按钮</a:t>
            </a:r>
            <a:r>
              <a:rPr lang="en-US" dirty="0" smtClean="0">
                <a:cs typeface="+mn-cs"/>
              </a:rPr>
              <a:t>ID</a:t>
            </a:r>
            <a:r>
              <a:rPr lang="zh-CN" altLang="en-US" dirty="0" smtClean="0">
                <a:cs typeface="+mn-cs"/>
              </a:rPr>
              <a:t>值</a:t>
            </a:r>
            <a:r>
              <a:rPr lang="en-US" dirty="0" smtClean="0">
                <a:cs typeface="+mn-cs"/>
              </a:rPr>
              <a:t>"  value="</a:t>
            </a:r>
            <a:r>
              <a:rPr lang="zh-CN" altLang="en-US" dirty="0" smtClean="0">
                <a:cs typeface="+mn-cs"/>
              </a:rPr>
              <a:t>按钮上的信息</a:t>
            </a:r>
            <a:r>
              <a:rPr lang="en-US" dirty="0" smtClean="0">
                <a:cs typeface="+mn-cs"/>
              </a:rPr>
              <a:t>" /&gt;</a:t>
            </a:r>
            <a:endParaRPr lang="zh-CN" altLang="en-US" dirty="0" smtClean="0">
              <a:cs typeface="+mn-cs"/>
            </a:endParaRPr>
          </a:p>
          <a:p>
            <a:pPr marL="274320" indent="-274320" fontAlgn="auto">
              <a:spcAft>
                <a:spcPts val="0"/>
              </a:spcAft>
              <a:defRPr/>
            </a:pPr>
            <a:r>
              <a:rPr lang="zh-CN" altLang="en-US" dirty="0" smtClean="0">
                <a:cs typeface="+mn-cs"/>
              </a:rPr>
              <a:t>“重写”按钮：其功能是将用户填写内容恢复到初始值。其格式如下：</a:t>
            </a:r>
          </a:p>
          <a:p>
            <a:pPr marL="274320" indent="-274320" fontAlgn="auto">
              <a:spcAft>
                <a:spcPts val="0"/>
              </a:spcAft>
              <a:buFont typeface="Symbol" pitchFamily="18" charset="2"/>
              <a:buNone/>
              <a:defRPr/>
            </a:pPr>
            <a:r>
              <a:rPr lang="en-US" dirty="0" smtClean="0">
                <a:cs typeface="+mn-cs"/>
              </a:rPr>
              <a:t>&lt;input  type="reset"  name=</a:t>
            </a:r>
            <a:r>
              <a:rPr lang="zh-CN" altLang="en-US" dirty="0" smtClean="0">
                <a:cs typeface="+mn-cs"/>
              </a:rPr>
              <a:t>按钮名称</a:t>
            </a:r>
            <a:r>
              <a:rPr lang="en-US" dirty="0" smtClean="0">
                <a:cs typeface="+mn-cs"/>
              </a:rPr>
              <a:t>"  id="</a:t>
            </a:r>
            <a:r>
              <a:rPr lang="zh-CN" altLang="en-US" dirty="0" smtClean="0">
                <a:cs typeface="+mn-cs"/>
              </a:rPr>
              <a:t>按钮</a:t>
            </a:r>
            <a:r>
              <a:rPr lang="en-US" dirty="0" smtClean="0">
                <a:cs typeface="+mn-cs"/>
              </a:rPr>
              <a:t>ID</a:t>
            </a:r>
            <a:r>
              <a:rPr lang="zh-CN" altLang="en-US" dirty="0" smtClean="0">
                <a:cs typeface="+mn-cs"/>
              </a:rPr>
              <a:t>值</a:t>
            </a:r>
            <a:r>
              <a:rPr lang="en-US" dirty="0" smtClean="0">
                <a:cs typeface="+mn-cs"/>
              </a:rPr>
              <a:t>"  value="</a:t>
            </a:r>
            <a:r>
              <a:rPr lang="zh-CN" altLang="en-US" dirty="0" smtClean="0">
                <a:cs typeface="+mn-cs"/>
              </a:rPr>
              <a:t>按钮上的信息</a:t>
            </a:r>
            <a:r>
              <a:rPr lang="en-US" dirty="0" smtClean="0">
                <a:cs typeface="+mn-cs"/>
              </a:rPr>
              <a:t>" /&gt;</a:t>
            </a:r>
            <a:endParaRPr lang="zh-CN" altLang="en-US" dirty="0" smtClean="0">
              <a:cs typeface="+mn-cs"/>
            </a:endParaRPr>
          </a:p>
          <a:p>
            <a:pPr marL="274320" indent="-274320" fontAlgn="auto">
              <a:spcAft>
                <a:spcPts val="0"/>
              </a:spcAft>
              <a:defRPr/>
            </a:pPr>
            <a:r>
              <a:rPr lang="zh-CN" altLang="en-US" dirty="0" smtClean="0">
                <a:cs typeface="+mn-cs"/>
              </a:rPr>
              <a:t>“普通“按钮：本身不具备特殊功能，但能与其他语言配合使用，能发挥强大的作用。其格式如下：</a:t>
            </a:r>
          </a:p>
          <a:p>
            <a:pPr marL="274320" indent="-274320" fontAlgn="auto">
              <a:spcAft>
                <a:spcPts val="0"/>
              </a:spcAft>
              <a:buFont typeface="Symbol" pitchFamily="18" charset="2"/>
              <a:buNone/>
              <a:defRPr/>
            </a:pPr>
            <a:r>
              <a:rPr lang="en-US" dirty="0" smtClean="0">
                <a:cs typeface="+mn-cs"/>
              </a:rPr>
              <a:t>&lt;input  type="button"  name=</a:t>
            </a:r>
            <a:r>
              <a:rPr lang="zh-CN" altLang="en-US" dirty="0" smtClean="0">
                <a:cs typeface="+mn-cs"/>
              </a:rPr>
              <a:t>按钮名称</a:t>
            </a:r>
            <a:r>
              <a:rPr lang="en-US" dirty="0" smtClean="0">
                <a:cs typeface="+mn-cs"/>
              </a:rPr>
              <a:t>"  id="</a:t>
            </a:r>
            <a:r>
              <a:rPr lang="zh-CN" altLang="en-US" dirty="0" smtClean="0">
                <a:cs typeface="+mn-cs"/>
              </a:rPr>
              <a:t>按钮</a:t>
            </a:r>
            <a:r>
              <a:rPr lang="en-US" dirty="0" smtClean="0">
                <a:cs typeface="+mn-cs"/>
              </a:rPr>
              <a:t>ID</a:t>
            </a:r>
            <a:r>
              <a:rPr lang="zh-CN" altLang="en-US" dirty="0" smtClean="0">
                <a:cs typeface="+mn-cs"/>
              </a:rPr>
              <a:t>值</a:t>
            </a:r>
            <a:r>
              <a:rPr lang="en-US" dirty="0" smtClean="0">
                <a:cs typeface="+mn-cs"/>
              </a:rPr>
              <a:t>"  value="</a:t>
            </a:r>
            <a:r>
              <a:rPr lang="zh-CN" altLang="en-US" dirty="0" smtClean="0">
                <a:cs typeface="+mn-cs"/>
              </a:rPr>
              <a:t>按钮上的信息</a:t>
            </a:r>
            <a:r>
              <a:rPr lang="en-US" dirty="0" smtClean="0">
                <a:cs typeface="+mn-cs"/>
              </a:rPr>
              <a:t>" /&gt;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30722"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pPr>
              <a:buFont typeface="Symbol" pitchFamily="18" charset="2"/>
              <a:buNone/>
            </a:pPr>
            <a:r>
              <a:rPr lang="en-US" altLang="zh-CN" b="1" smtClean="0"/>
              <a:t>10</a:t>
            </a:r>
            <a:r>
              <a:rPr lang="zh-CN" altLang="en-US" b="1" smtClean="0"/>
              <a:t>．插入多行文本区域</a:t>
            </a:r>
          </a:p>
          <a:p>
            <a:pPr>
              <a:buFont typeface="Symbol" pitchFamily="18" charset="2"/>
              <a:buNone/>
            </a:pPr>
            <a:r>
              <a:rPr lang="zh-CN" altLang="en-US" smtClean="0"/>
              <a:t>如果需要输入多行文本，可以使用多行文本区域来实现。其格式如下：</a:t>
            </a:r>
          </a:p>
          <a:p>
            <a:pPr>
              <a:buFont typeface="Symbol" pitchFamily="18" charset="2"/>
              <a:buNone/>
            </a:pPr>
            <a:r>
              <a:rPr lang="en-US" altLang="zh-CN" smtClean="0"/>
              <a:t>&lt;textarea  name="</a:t>
            </a:r>
            <a:r>
              <a:rPr lang="zh-CN" altLang="en-US" smtClean="0"/>
              <a:t>文本区名称</a:t>
            </a:r>
            <a:r>
              <a:rPr lang="en-US" altLang="zh-CN" smtClean="0"/>
              <a:t>"  id="</a:t>
            </a:r>
            <a:r>
              <a:rPr lang="zh-CN" altLang="en-US" smtClean="0"/>
              <a:t>文本区</a:t>
            </a:r>
            <a:r>
              <a:rPr lang="en-US" altLang="zh-CN" smtClean="0"/>
              <a:t>ID</a:t>
            </a:r>
            <a:r>
              <a:rPr lang="zh-CN" altLang="en-US" smtClean="0"/>
              <a:t>值</a:t>
            </a:r>
            <a:r>
              <a:rPr lang="en-US" altLang="zh-CN" smtClean="0"/>
              <a:t>"  cols="</a:t>
            </a:r>
            <a:r>
              <a:rPr lang="zh-CN" altLang="en-US" smtClean="0"/>
              <a:t>宽度</a:t>
            </a:r>
            <a:r>
              <a:rPr lang="en-US" altLang="zh-CN" smtClean="0"/>
              <a:t>"  rows="</a:t>
            </a:r>
            <a:r>
              <a:rPr lang="zh-CN" altLang="en-US" smtClean="0"/>
              <a:t>高度</a:t>
            </a:r>
            <a:r>
              <a:rPr lang="en-US" altLang="zh-CN" smtClean="0"/>
              <a:t>"&gt;</a:t>
            </a:r>
            <a:endParaRPr lang="zh-CN" altLang="en-US" smtClean="0"/>
          </a:p>
          <a:p>
            <a:pPr>
              <a:buFont typeface="Symbol" pitchFamily="18" charset="2"/>
              <a:buNone/>
            </a:pPr>
            <a:r>
              <a:rPr lang="zh-CN" altLang="en-US" smtClean="0"/>
              <a:t>文本区信息</a:t>
            </a:r>
          </a:p>
          <a:p>
            <a:pPr>
              <a:buFont typeface="Symbol" pitchFamily="18" charset="2"/>
              <a:buNone/>
            </a:pPr>
            <a:r>
              <a:rPr lang="en-US" altLang="zh-CN" smtClean="0"/>
              <a:t>&lt;/textarea&gt;</a:t>
            </a:r>
            <a:endParaRPr lang="zh-CN" altLang="en-US" smtClean="0"/>
          </a:p>
          <a:p>
            <a:pPr>
              <a:buFont typeface="Symbol" pitchFamily="18" charset="2"/>
              <a:buNone/>
            </a:pPr>
            <a:endParaRPr lang="zh-CN" altLang="en-US" smtClean="0"/>
          </a:p>
        </p:txBody>
      </p:sp>
      <p:sp>
        <p:nvSpPr>
          <p:cNvPr id="31746"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a:bodyPr>
          <a:lstStyle/>
          <a:p>
            <a:pPr marL="274320" indent="-274320" fontAlgn="auto">
              <a:spcAft>
                <a:spcPts val="0"/>
              </a:spcAft>
              <a:defRPr/>
            </a:pPr>
            <a:endParaRPr lang="en-US" altLang="zh-CN" b="1" dirty="0" smtClean="0">
              <a:cs typeface="+mn-cs"/>
            </a:endParaRPr>
          </a:p>
          <a:p>
            <a:pPr marL="274320" indent="-274320" fontAlgn="auto">
              <a:spcAft>
                <a:spcPts val="0"/>
              </a:spcAft>
              <a:defRPr/>
            </a:pPr>
            <a:r>
              <a:rPr lang="en-US" altLang="zh-CN" b="1" dirty="0" smtClean="0">
                <a:cs typeface="+mn-cs"/>
                <a:hlinkClick r:id="rId2" action="ppaction://hlinksldjump"/>
              </a:rPr>
              <a:t>4.1  </a:t>
            </a:r>
            <a:r>
              <a:rPr lang="zh-CN" altLang="en-US" b="1" dirty="0" smtClean="0">
                <a:cs typeface="+mn-cs"/>
                <a:hlinkClick r:id="rId2" action="ppaction://hlinksldjump"/>
              </a:rPr>
              <a:t>表单</a:t>
            </a:r>
          </a:p>
          <a:p>
            <a:pPr marL="274320" indent="-274320" fontAlgn="auto">
              <a:spcAft>
                <a:spcPts val="0"/>
              </a:spcAft>
              <a:defRPr/>
            </a:pPr>
            <a:r>
              <a:rPr lang="en-US" altLang="zh-CN" b="1" dirty="0" smtClean="0">
                <a:cs typeface="+mn-cs"/>
                <a:hlinkClick r:id="rId2" action="ppaction://hlinksldjump"/>
              </a:rPr>
              <a:t>4.2  </a:t>
            </a:r>
            <a:r>
              <a:rPr lang="zh-CN" altLang="en-US" b="1" dirty="0" smtClean="0">
                <a:cs typeface="+mn-cs"/>
                <a:hlinkClick r:id="rId2" action="ppaction://hlinksldjump"/>
              </a:rPr>
              <a:t>模板</a:t>
            </a:r>
          </a:p>
          <a:p>
            <a:pPr marL="274320" indent="-274320" fontAlgn="auto">
              <a:spcAft>
                <a:spcPts val="0"/>
              </a:spcAft>
              <a:defRPr/>
            </a:pPr>
            <a:r>
              <a:rPr lang="en-US" altLang="zh-CN" b="1" dirty="0" smtClean="0">
                <a:cs typeface="+mn-cs"/>
                <a:hlinkClick r:id="rId2" action="ppaction://hlinksldjump"/>
              </a:rPr>
              <a:t>4.3  </a:t>
            </a:r>
            <a:r>
              <a:rPr lang="zh-CN" altLang="en-US" b="1" dirty="0" smtClean="0">
                <a:cs typeface="+mn-cs"/>
                <a:hlinkClick r:id="rId2" action="ppaction://hlinksldjump"/>
              </a:rPr>
              <a:t>网页特效</a:t>
            </a:r>
          </a:p>
          <a:p>
            <a:pPr marL="0" indent="0" fontAlgn="auto">
              <a:spcAft>
                <a:spcPts val="0"/>
              </a:spcAft>
              <a:buFont typeface="Symbol" pitchFamily="18" charset="2"/>
              <a:buNone/>
              <a:defRPr/>
            </a:pPr>
            <a:endParaRPr lang="zh-CN" altLang="en-US" dirty="0">
              <a:cs typeface="+mn-cs"/>
            </a:endParaRPr>
          </a:p>
        </p:txBody>
      </p:sp>
      <p:sp>
        <p:nvSpPr>
          <p:cNvPr id="3" name="标题 2"/>
          <p:cNvSpPr>
            <a:spLocks noGrp="1"/>
          </p:cNvSpPr>
          <p:nvPr>
            <p:ph type="title"/>
          </p:nvPr>
        </p:nvSpPr>
        <p:spPr>
          <a:xfrm>
            <a:off x="285750" y="338138"/>
            <a:ext cx="8715375" cy="1252537"/>
          </a:xfrm>
        </p:spPr>
        <p:txBody>
          <a:bodyPr>
            <a:normAutofit/>
          </a:bodyPr>
          <a:lstStyle/>
          <a:p>
            <a:r>
              <a:rPr lang="zh-CN" altLang="en-US" sz="4000" smtClean="0"/>
              <a:t>第</a:t>
            </a:r>
            <a:r>
              <a:rPr lang="en-US" altLang="zh-CN" sz="4000" smtClean="0"/>
              <a:t>4</a:t>
            </a:r>
            <a:r>
              <a:rPr lang="zh-CN" altLang="en-US" sz="4000" smtClean="0"/>
              <a:t>章</a:t>
            </a:r>
            <a:r>
              <a:rPr lang="en-US" sz="4000" smtClean="0">
                <a:ea typeface="华文新魏"/>
              </a:rPr>
              <a:t>  </a:t>
            </a:r>
            <a:r>
              <a:rPr lang="zh-CN" altLang="en-US" sz="4000" smtClean="0"/>
              <a:t>网页设计高级应用</a:t>
            </a:r>
            <a:r>
              <a:rPr lang="zh-CN" altLang="zh-CN" sz="4000" b="1" smtClean="0"/>
              <a:t/>
            </a:r>
            <a:br>
              <a:rPr lang="zh-CN" altLang="zh-CN" sz="4000" b="1" smtClean="0"/>
            </a:br>
            <a:endParaRPr lang="zh-CN" altLang="en-US" sz="400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674938"/>
            <a:ext cx="7558087" cy="3451225"/>
          </a:xfrm>
        </p:spPr>
        <p:txBody>
          <a:bodyPr rtlCol="0">
            <a:normAutofit fontScale="85000" lnSpcReduction="10000"/>
          </a:bodyPr>
          <a:lstStyle/>
          <a:p>
            <a:pPr marL="274320" indent="-274320" fontAlgn="auto">
              <a:spcAft>
                <a:spcPts val="0"/>
              </a:spcAft>
              <a:buFont typeface="Symbol" pitchFamily="18" charset="2"/>
              <a:buNone/>
              <a:defRPr/>
            </a:pPr>
            <a:r>
              <a:rPr lang="en-US" b="1" dirty="0" smtClean="0">
                <a:cs typeface="+mn-cs"/>
              </a:rPr>
              <a:t>11</a:t>
            </a:r>
            <a:r>
              <a:rPr lang="zh-CN" altLang="en-US" b="1" dirty="0" smtClean="0">
                <a:cs typeface="+mn-cs"/>
              </a:rPr>
              <a:t>．</a:t>
            </a:r>
            <a:r>
              <a:rPr lang="en-US" b="1" dirty="0" smtClean="0">
                <a:cs typeface="+mn-cs"/>
              </a:rPr>
              <a:t>CSS</a:t>
            </a:r>
            <a:r>
              <a:rPr lang="zh-CN" altLang="en-US" b="1" dirty="0" smtClean="0">
                <a:cs typeface="+mn-cs"/>
              </a:rPr>
              <a:t>规则定义</a:t>
            </a:r>
          </a:p>
          <a:p>
            <a:pPr marL="274320" indent="-274320" fontAlgn="auto">
              <a:spcAft>
                <a:spcPts val="0"/>
              </a:spcAft>
              <a:buFont typeface="Symbol" pitchFamily="18" charset="2"/>
              <a:buNone/>
              <a:defRPr/>
            </a:pPr>
            <a:r>
              <a:rPr lang="zh-CN" altLang="en-US" dirty="0" smtClean="0">
                <a:cs typeface="+mn-cs"/>
              </a:rPr>
              <a:t>完成以上步骤后，为了达到美观效果，还需使用</a:t>
            </a:r>
            <a:r>
              <a:rPr lang="en-US" dirty="0" smtClean="0">
                <a:cs typeface="+mn-cs"/>
              </a:rPr>
              <a:t>CSS</a:t>
            </a:r>
            <a:r>
              <a:rPr lang="zh-CN" altLang="en-US" dirty="0" smtClean="0">
                <a:cs typeface="+mn-cs"/>
              </a:rPr>
              <a:t>进行风格设置。</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）标签选择器</a:t>
            </a:r>
            <a:r>
              <a:rPr lang="en-US" dirty="0" smtClean="0">
                <a:cs typeface="+mn-cs"/>
              </a:rPr>
              <a:t>table</a:t>
            </a:r>
            <a:r>
              <a:rPr lang="zh-CN" altLang="en-US" dirty="0" smtClean="0">
                <a:cs typeface="+mn-cs"/>
              </a:rPr>
              <a:t>。“背景”类别中“背景”颜色为“</a:t>
            </a:r>
            <a:r>
              <a:rPr lang="en-US" dirty="0" smtClean="0">
                <a:cs typeface="+mn-cs"/>
              </a:rPr>
              <a:t>#060</a:t>
            </a:r>
            <a:r>
              <a:rPr lang="zh-CN" altLang="en-US" dirty="0" smtClean="0">
                <a:cs typeface="+mn-cs"/>
              </a:rPr>
              <a:t>”。</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）标签选择器</a:t>
            </a:r>
            <a:r>
              <a:rPr lang="en-US" dirty="0" smtClean="0">
                <a:cs typeface="+mn-cs"/>
              </a:rPr>
              <a:t>td</a:t>
            </a:r>
            <a:r>
              <a:rPr lang="zh-CN" altLang="en-US" dirty="0" smtClean="0">
                <a:cs typeface="+mn-cs"/>
              </a:rPr>
              <a:t>。文字大小为</a:t>
            </a:r>
            <a:r>
              <a:rPr lang="en-US" dirty="0" smtClean="0">
                <a:cs typeface="+mn-cs"/>
              </a:rPr>
              <a:t>14</a:t>
            </a:r>
            <a:r>
              <a:rPr lang="zh-CN" altLang="en-US" dirty="0" smtClean="0">
                <a:cs typeface="+mn-cs"/>
              </a:rPr>
              <a:t>像素，行高为</a:t>
            </a:r>
            <a:r>
              <a:rPr lang="en-US" dirty="0" smtClean="0">
                <a:cs typeface="+mn-cs"/>
              </a:rPr>
              <a:t>30</a:t>
            </a:r>
            <a:r>
              <a:rPr lang="zh-CN" altLang="en-US" dirty="0" smtClean="0">
                <a:cs typeface="+mn-cs"/>
              </a:rPr>
              <a:t>像素，背景色为白色，方框高度为</a:t>
            </a:r>
            <a:r>
              <a:rPr lang="en-US" dirty="0" smtClean="0">
                <a:cs typeface="+mn-cs"/>
              </a:rPr>
              <a:t>30</a:t>
            </a:r>
            <a:r>
              <a:rPr lang="zh-CN" altLang="en-US" dirty="0" smtClean="0">
                <a:cs typeface="+mn-cs"/>
              </a:rPr>
              <a:t>像素。</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）类名选择器</a:t>
            </a:r>
            <a:r>
              <a:rPr lang="en-US" dirty="0" err="1" smtClean="0">
                <a:cs typeface="+mn-cs"/>
              </a:rPr>
              <a:t>title_style</a:t>
            </a:r>
            <a:r>
              <a:rPr lang="zh-CN" altLang="en-US" dirty="0" smtClean="0">
                <a:cs typeface="+mn-cs"/>
              </a:rPr>
              <a:t>。“用户注册”文字大小为</a:t>
            </a:r>
            <a:r>
              <a:rPr lang="en-US" dirty="0" smtClean="0">
                <a:cs typeface="+mn-cs"/>
              </a:rPr>
              <a:t>16</a:t>
            </a:r>
            <a:r>
              <a:rPr lang="zh-CN" altLang="en-US" dirty="0" smtClean="0">
                <a:cs typeface="+mn-cs"/>
              </a:rPr>
              <a:t>像素，加粗。</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4</a:t>
            </a:r>
            <a:r>
              <a:rPr lang="zh-CN" altLang="en-US" dirty="0" smtClean="0">
                <a:cs typeface="+mn-cs"/>
              </a:rPr>
              <a:t>）类名选择器</a:t>
            </a:r>
            <a:r>
              <a:rPr lang="en-US" dirty="0" err="1" smtClean="0">
                <a:cs typeface="+mn-cs"/>
              </a:rPr>
              <a:t>input_style</a:t>
            </a:r>
            <a:r>
              <a:rPr lang="zh-CN" altLang="en-US" dirty="0" smtClean="0">
                <a:cs typeface="+mn-cs"/>
              </a:rPr>
              <a:t>。对单行文本框、密码文本框进行边框设置，宽度为</a:t>
            </a:r>
            <a:r>
              <a:rPr lang="en-US" dirty="0" smtClean="0">
                <a:cs typeface="+mn-cs"/>
              </a:rPr>
              <a:t>200</a:t>
            </a:r>
            <a:r>
              <a:rPr lang="zh-CN" altLang="en-US" dirty="0" smtClean="0">
                <a:cs typeface="+mn-cs"/>
              </a:rPr>
              <a:t>像素，高度为</a:t>
            </a:r>
            <a:r>
              <a:rPr lang="en-US" dirty="0" smtClean="0">
                <a:cs typeface="+mn-cs"/>
              </a:rPr>
              <a:t>25</a:t>
            </a:r>
            <a:r>
              <a:rPr lang="zh-CN" altLang="en-US" dirty="0" smtClean="0">
                <a:cs typeface="+mn-cs"/>
              </a:rPr>
              <a:t>像素。边框风格为实线，宽度为</a:t>
            </a:r>
            <a:r>
              <a:rPr lang="en-US" dirty="0" smtClean="0">
                <a:cs typeface="+mn-cs"/>
              </a:rPr>
              <a:t>1</a:t>
            </a:r>
            <a:r>
              <a:rPr lang="zh-CN" altLang="en-US" dirty="0" smtClean="0">
                <a:cs typeface="+mn-cs"/>
              </a:rPr>
              <a:t>像素，边框颜色为“</a:t>
            </a:r>
            <a:r>
              <a:rPr lang="en-US" dirty="0" smtClean="0">
                <a:cs typeface="+mn-cs"/>
              </a:rPr>
              <a:t>#999</a:t>
            </a:r>
            <a:r>
              <a:rPr lang="zh-CN" altLang="en-US" dirty="0" smtClean="0">
                <a:cs typeface="+mn-cs"/>
              </a:rPr>
              <a:t>”。</a:t>
            </a:r>
            <a:endParaRPr lang="zh-CN" altLang="en-US" dirty="0">
              <a:cs typeface="+mn-cs"/>
            </a:endParaRPr>
          </a:p>
        </p:txBody>
      </p:sp>
      <p:sp>
        <p:nvSpPr>
          <p:cNvPr id="32770"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p:txBody>
          <a:bodyPr/>
          <a:lstStyle/>
          <a:p>
            <a:pPr>
              <a:buFont typeface="Symbol" pitchFamily="18" charset="2"/>
              <a:buNone/>
            </a:pPr>
            <a:r>
              <a:rPr lang="en-US" altLang="zh-CN" b="1" smtClean="0"/>
              <a:t>4.2.1  </a:t>
            </a:r>
            <a:r>
              <a:rPr lang="zh-CN" altLang="en-US" b="1" smtClean="0"/>
              <a:t>模板概念</a:t>
            </a:r>
          </a:p>
          <a:p>
            <a:r>
              <a:rPr lang="zh-CN" altLang="en-US" smtClean="0"/>
              <a:t>模板的作用是基于</a:t>
            </a:r>
            <a:r>
              <a:rPr lang="en-US" altLang="zh-CN" smtClean="0"/>
              <a:t>Dreamweaver</a:t>
            </a:r>
            <a:r>
              <a:rPr lang="zh-CN" altLang="en-US" smtClean="0"/>
              <a:t>站点生成具有相似结构和外观的网页。</a:t>
            </a:r>
            <a:endParaRPr lang="en-US" altLang="zh-CN" smtClean="0"/>
          </a:p>
          <a:p>
            <a:r>
              <a:rPr lang="zh-CN" altLang="en-US" smtClean="0"/>
              <a:t>模板由两类区域组成：可编辑区域和锁定区域。当模板刚被创建时，所有区域都为锁定区域。通过定义模板指定一部分区域为可编辑区域，当页面从模板创建时，只能在可编辑区域进行内容的更改。</a:t>
            </a:r>
          </a:p>
          <a:p>
            <a:endParaRPr lang="zh-CN" altLang="en-US" smtClean="0"/>
          </a:p>
        </p:txBody>
      </p:sp>
      <p:sp>
        <p:nvSpPr>
          <p:cNvPr id="33794" name="标题 2"/>
          <p:cNvSpPr>
            <a:spLocks noGrp="1"/>
          </p:cNvSpPr>
          <p:nvPr>
            <p:ph type="title"/>
          </p:nvPr>
        </p:nvSpPr>
        <p:spPr/>
        <p:txBody>
          <a:bodyPr/>
          <a:lstStyle/>
          <a:p>
            <a:r>
              <a:rPr lang="en-US" altLang="zh-CN" smtClean="0"/>
              <a:t>4.2  </a:t>
            </a:r>
            <a:r>
              <a:rPr lang="zh-CN" altLang="en-US" smtClean="0"/>
              <a:t>模板</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57250" y="2286000"/>
            <a:ext cx="7423150" cy="3840163"/>
          </a:xfrm>
        </p:spPr>
        <p:txBody>
          <a:bodyPr rtlCol="0">
            <a:normAutofit fontScale="92500" lnSpcReduction="2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．新建模板文件</a:t>
            </a:r>
          </a:p>
          <a:p>
            <a:pPr marL="274320" indent="-274320" fontAlgn="auto">
              <a:spcAft>
                <a:spcPts val="0"/>
              </a:spcAft>
              <a:buFont typeface="Symbol" pitchFamily="18" charset="2"/>
              <a:buNone/>
              <a:defRPr/>
            </a:pPr>
            <a:r>
              <a:rPr lang="zh-CN" altLang="en-US" dirty="0" smtClean="0">
                <a:cs typeface="+mn-cs"/>
              </a:rPr>
              <a:t>创建模板有两种方式，可以从现有网页创建，也可以直接新建模板文件。前者操作方法是选择“文件”→“另存为模板”命令。后者的操作步骤如下。</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）选择“文件”→“新建”命令。</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）在弹出的“新建文件”对话框中选择“空模板”类别，在“模板类型”列表中选择“</a:t>
            </a:r>
            <a:r>
              <a:rPr lang="en-US" dirty="0" smtClean="0">
                <a:cs typeface="+mn-cs"/>
              </a:rPr>
              <a:t>HTML</a:t>
            </a:r>
            <a:r>
              <a:rPr lang="zh-CN" altLang="en-US" dirty="0" smtClean="0">
                <a:cs typeface="+mn-cs"/>
              </a:rPr>
              <a:t>模板”选项，如图所示。在“布局”列表中选择“无”选项，则创建空的模板，需设计者自己设置结构和风格，也可以选择</a:t>
            </a:r>
            <a:r>
              <a:rPr lang="en-US" dirty="0" smtClean="0">
                <a:cs typeface="+mn-cs"/>
              </a:rPr>
              <a:t>Dreamweaver</a:t>
            </a:r>
            <a:r>
              <a:rPr lang="zh-CN" altLang="en-US" dirty="0" smtClean="0">
                <a:cs typeface="+mn-cs"/>
              </a:rPr>
              <a:t>提供的模板样式。</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）单击“创建”按钮，新建的模板显示在“设计视图”中，模板文件的后缀名为</a:t>
            </a:r>
            <a:r>
              <a:rPr lang="en-US" dirty="0" smtClean="0">
                <a:cs typeface="+mn-cs"/>
              </a:rPr>
              <a:t>dwt</a:t>
            </a:r>
            <a:r>
              <a:rPr lang="zh-CN" altLang="en-US" dirty="0" smtClean="0">
                <a:cs typeface="+mn-cs"/>
              </a:rPr>
              <a:t>。</a:t>
            </a:r>
          </a:p>
          <a:p>
            <a:pPr marL="274320" indent="-274320" fontAlgn="auto">
              <a:spcAft>
                <a:spcPts val="0"/>
              </a:spcAft>
              <a:buFont typeface="Symbol" pitchFamily="18" charset="2"/>
              <a:buNone/>
              <a:defRPr/>
            </a:pPr>
            <a:endParaRPr lang="zh-CN" altLang="en-US" dirty="0">
              <a:cs typeface="+mn-cs"/>
            </a:endParaRPr>
          </a:p>
        </p:txBody>
      </p:sp>
      <p:sp>
        <p:nvSpPr>
          <p:cNvPr id="34818" name="标题 2"/>
          <p:cNvSpPr>
            <a:spLocks noGrp="1"/>
          </p:cNvSpPr>
          <p:nvPr>
            <p:ph type="title"/>
          </p:nvPr>
        </p:nvSpPr>
        <p:spPr/>
        <p:txBody>
          <a:bodyPr/>
          <a:lstStyle/>
          <a:p>
            <a:r>
              <a:rPr lang="en-US" altLang="zh-CN" b="1" smtClean="0"/>
              <a:t>4.2.2  </a:t>
            </a:r>
            <a:r>
              <a:rPr lang="zh-CN" altLang="en-US" b="1" smtClean="0"/>
              <a:t>创建模板</a:t>
            </a:r>
            <a:endParaRPr lang="zh-CN" altLang="en-US" smtClean="0"/>
          </a:p>
        </p:txBody>
      </p:sp>
      <p:pic>
        <p:nvPicPr>
          <p:cNvPr id="25602" name="Picture 2"/>
          <p:cNvPicPr>
            <a:picLocks noChangeAspect="1" noChangeArrowheads="1"/>
          </p:cNvPicPr>
          <p:nvPr/>
        </p:nvPicPr>
        <p:blipFill>
          <a:blip r:embed="rId2"/>
          <a:srcRect/>
          <a:stretch>
            <a:fillRect/>
          </a:stretch>
        </p:blipFill>
        <p:spPr bwMode="auto">
          <a:xfrm>
            <a:off x="1857375" y="2571750"/>
            <a:ext cx="5357813" cy="33686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pPr>
              <a:buFont typeface="Symbol" pitchFamily="18" charset="2"/>
              <a:buNone/>
            </a:pPr>
            <a:r>
              <a:rPr lang="en-US" altLang="zh-CN" smtClean="0"/>
              <a:t>2</a:t>
            </a:r>
            <a:r>
              <a:rPr lang="zh-CN" altLang="en-US" smtClean="0"/>
              <a:t>．定义可编辑区域</a:t>
            </a:r>
            <a:endParaRPr lang="en-US" altLang="zh-CN" smtClean="0"/>
          </a:p>
          <a:p>
            <a:pPr>
              <a:buFont typeface="Symbol" pitchFamily="18" charset="2"/>
              <a:buNone/>
            </a:pPr>
            <a:r>
              <a:rPr lang="zh-CN" altLang="en-US" smtClean="0"/>
              <a:t>（</a:t>
            </a:r>
            <a:r>
              <a:rPr lang="en-US" altLang="zh-CN" smtClean="0"/>
              <a:t>1</a:t>
            </a:r>
            <a:r>
              <a:rPr lang="zh-CN" altLang="en-US" smtClean="0"/>
              <a:t>）插入可编辑区域。</a:t>
            </a:r>
          </a:p>
          <a:p>
            <a:pPr>
              <a:buFont typeface="Symbol" pitchFamily="18" charset="2"/>
              <a:buNone/>
            </a:pPr>
            <a:r>
              <a:rPr lang="zh-CN" altLang="en-US" smtClean="0"/>
              <a:t>选择菜单“插入”→“模板对象”→“可编辑区域”命令</a:t>
            </a:r>
            <a:endParaRPr lang="en-US" altLang="zh-CN" smtClean="0"/>
          </a:p>
          <a:p>
            <a:pPr>
              <a:buFont typeface="Symbol" pitchFamily="18" charset="2"/>
              <a:buNone/>
            </a:pPr>
            <a:r>
              <a:rPr lang="zh-CN" altLang="en-US" smtClean="0"/>
              <a:t>弹出如图所示的对话框，可编辑区域的名称可以自定义。</a:t>
            </a:r>
          </a:p>
        </p:txBody>
      </p:sp>
      <p:sp>
        <p:nvSpPr>
          <p:cNvPr id="35842" name="标题 2"/>
          <p:cNvSpPr>
            <a:spLocks noGrp="1"/>
          </p:cNvSpPr>
          <p:nvPr>
            <p:ph type="title"/>
          </p:nvPr>
        </p:nvSpPr>
        <p:spPr/>
        <p:txBody>
          <a:bodyPr/>
          <a:lstStyle/>
          <a:p>
            <a:r>
              <a:rPr lang="en-US" altLang="zh-CN" b="1" smtClean="0"/>
              <a:t>4.2.2  </a:t>
            </a:r>
            <a:r>
              <a:rPr lang="zh-CN" altLang="en-US" b="1" smtClean="0"/>
              <a:t>创建模板</a:t>
            </a:r>
            <a:endParaRPr lang="zh-CN" altLang="en-US" smtClean="0"/>
          </a:p>
        </p:txBody>
      </p:sp>
      <p:pic>
        <p:nvPicPr>
          <p:cNvPr id="35843" name="Picture 2"/>
          <p:cNvPicPr>
            <a:picLocks noChangeAspect="1" noChangeArrowheads="1"/>
          </p:cNvPicPr>
          <p:nvPr/>
        </p:nvPicPr>
        <p:blipFill>
          <a:blip r:embed="rId2"/>
          <a:srcRect/>
          <a:stretch>
            <a:fillRect/>
          </a:stretch>
        </p:blipFill>
        <p:spPr bwMode="auto">
          <a:xfrm>
            <a:off x="2928938" y="5000625"/>
            <a:ext cx="3071812" cy="154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pPr>
              <a:buFont typeface="Symbol" pitchFamily="18" charset="2"/>
              <a:buNone/>
            </a:pPr>
            <a:r>
              <a:rPr lang="zh-CN" altLang="en-US" smtClean="0"/>
              <a:t>（</a:t>
            </a:r>
            <a:r>
              <a:rPr lang="en-US" altLang="zh-CN" smtClean="0"/>
              <a:t>2</a:t>
            </a:r>
            <a:r>
              <a:rPr lang="zh-CN" altLang="en-US" smtClean="0"/>
              <a:t>）删除可编辑区域。如果将模板文件中的可编辑区再次锁定，可以使用“删除模板标记”命令完成。其步骤如下：</a:t>
            </a:r>
          </a:p>
          <a:p>
            <a:pPr>
              <a:buFont typeface="Symbol" pitchFamily="18" charset="2"/>
              <a:buNone/>
            </a:pPr>
            <a:r>
              <a:rPr lang="zh-CN" altLang="en-US" smtClean="0"/>
              <a:t>单击可编辑区域的左上角以选中区域。</a:t>
            </a:r>
          </a:p>
          <a:p>
            <a:pPr>
              <a:buFont typeface="Symbol" pitchFamily="18" charset="2"/>
              <a:buNone/>
            </a:pPr>
            <a:r>
              <a:rPr lang="zh-CN" altLang="en-US" smtClean="0"/>
              <a:t>选择“插入”→“模板”→“删除模板标记”命令。</a:t>
            </a:r>
          </a:p>
        </p:txBody>
      </p:sp>
      <p:sp>
        <p:nvSpPr>
          <p:cNvPr id="36866" name="标题 2"/>
          <p:cNvSpPr>
            <a:spLocks noGrp="1"/>
          </p:cNvSpPr>
          <p:nvPr>
            <p:ph type="title"/>
          </p:nvPr>
        </p:nvSpPr>
        <p:spPr/>
        <p:txBody>
          <a:bodyPr/>
          <a:lstStyle/>
          <a:p>
            <a:r>
              <a:rPr lang="en-US" altLang="zh-CN" b="1" smtClean="0"/>
              <a:t>4.2.2  </a:t>
            </a:r>
            <a:r>
              <a:rPr lang="zh-CN" altLang="en-US" b="1" smtClean="0"/>
              <a:t>创建模板</a:t>
            </a:r>
            <a:endParaRPr lang="zh-CN" alt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en-US" altLang="zh-CN" b="1" smtClean="0"/>
              <a:t>3</a:t>
            </a:r>
            <a:r>
              <a:rPr lang="zh-CN" altLang="en-US" b="1" smtClean="0"/>
              <a:t>．保存模板</a:t>
            </a:r>
          </a:p>
          <a:p>
            <a:r>
              <a:rPr lang="zh-CN" altLang="en-US" smtClean="0"/>
              <a:t>（</a:t>
            </a:r>
            <a:r>
              <a:rPr lang="en-US" altLang="zh-CN" smtClean="0"/>
              <a:t>1</a:t>
            </a:r>
            <a:r>
              <a:rPr lang="zh-CN" altLang="en-US" smtClean="0"/>
              <a:t>）选择“文件”→“另存为模板”命令。</a:t>
            </a:r>
          </a:p>
          <a:p>
            <a:r>
              <a:rPr lang="zh-CN" altLang="en-US" smtClean="0"/>
              <a:t>（</a:t>
            </a:r>
            <a:r>
              <a:rPr lang="en-US" altLang="zh-CN" smtClean="0"/>
              <a:t>2</a:t>
            </a:r>
            <a:r>
              <a:rPr lang="zh-CN" altLang="en-US" smtClean="0"/>
              <a:t>）如果模板不包含可编辑区域，将弹出如左图所示的对话框。如果单击“取消”按钮，则弹出右图所示的对话框。</a:t>
            </a:r>
          </a:p>
        </p:txBody>
      </p:sp>
      <p:sp>
        <p:nvSpPr>
          <p:cNvPr id="37890" name="标题 2"/>
          <p:cNvSpPr>
            <a:spLocks noGrp="1"/>
          </p:cNvSpPr>
          <p:nvPr>
            <p:ph type="title"/>
          </p:nvPr>
        </p:nvSpPr>
        <p:spPr/>
        <p:txBody>
          <a:bodyPr/>
          <a:lstStyle/>
          <a:p>
            <a:r>
              <a:rPr lang="en-US" altLang="zh-CN" b="1" smtClean="0"/>
              <a:t>4.2.2  </a:t>
            </a:r>
            <a:r>
              <a:rPr lang="zh-CN" altLang="en-US" b="1" smtClean="0"/>
              <a:t>创建模板</a:t>
            </a:r>
            <a:endParaRPr lang="zh-CN" altLang="en-US" smtClean="0"/>
          </a:p>
        </p:txBody>
      </p:sp>
      <p:pic>
        <p:nvPicPr>
          <p:cNvPr id="37891" name="Picture 2"/>
          <p:cNvPicPr>
            <a:picLocks noChangeAspect="1" noChangeArrowheads="1"/>
          </p:cNvPicPr>
          <p:nvPr/>
        </p:nvPicPr>
        <p:blipFill>
          <a:blip r:embed="rId2"/>
          <a:srcRect/>
          <a:stretch>
            <a:fillRect/>
          </a:stretch>
        </p:blipFill>
        <p:spPr bwMode="auto">
          <a:xfrm>
            <a:off x="1071563" y="4929188"/>
            <a:ext cx="2738437" cy="1214437"/>
          </a:xfrm>
          <a:prstGeom prst="rect">
            <a:avLst/>
          </a:prstGeom>
          <a:noFill/>
          <a:ln w="9525">
            <a:noFill/>
            <a:miter lim="800000"/>
            <a:headEnd/>
            <a:tailEnd/>
          </a:ln>
        </p:spPr>
      </p:pic>
      <p:pic>
        <p:nvPicPr>
          <p:cNvPr id="37892" name="Picture 3"/>
          <p:cNvPicPr>
            <a:picLocks noChangeAspect="1" noChangeArrowheads="1"/>
          </p:cNvPicPr>
          <p:nvPr/>
        </p:nvPicPr>
        <p:blipFill>
          <a:blip r:embed="rId3"/>
          <a:srcRect/>
          <a:stretch>
            <a:fillRect/>
          </a:stretch>
        </p:blipFill>
        <p:spPr bwMode="auto">
          <a:xfrm>
            <a:off x="5357813" y="4786313"/>
            <a:ext cx="2214562" cy="1404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a:xfrm>
            <a:off x="857250" y="2214563"/>
            <a:ext cx="7408863" cy="3451225"/>
          </a:xfrm>
        </p:spPr>
        <p:txBody>
          <a:bodyPr/>
          <a:lstStyle/>
          <a:p>
            <a:pPr>
              <a:buFont typeface="Symbol" pitchFamily="18" charset="2"/>
              <a:buNone/>
            </a:pPr>
            <a:r>
              <a:rPr lang="zh-CN" altLang="en-US" smtClean="0"/>
              <a:t>（</a:t>
            </a:r>
            <a:r>
              <a:rPr lang="en-US" altLang="zh-CN" smtClean="0"/>
              <a:t>3</a:t>
            </a:r>
            <a:r>
              <a:rPr lang="zh-CN" altLang="en-US" smtClean="0"/>
              <a:t>）如果模板包含可编辑区域，则弹出如左图所示的对话框，从中选择基于的站点名称。</a:t>
            </a:r>
          </a:p>
          <a:p>
            <a:pPr>
              <a:buFont typeface="Symbol" pitchFamily="18" charset="2"/>
              <a:buNone/>
            </a:pPr>
            <a:r>
              <a:rPr lang="zh-CN" altLang="en-US" smtClean="0"/>
              <a:t>（</a:t>
            </a:r>
            <a:r>
              <a:rPr lang="en-US" altLang="zh-CN" smtClean="0"/>
              <a:t>4</a:t>
            </a:r>
            <a:r>
              <a:rPr lang="zh-CN" altLang="en-US" smtClean="0"/>
              <a:t>）当单击“保存”按钮后，在“文件”面板上，</a:t>
            </a:r>
            <a:r>
              <a:rPr lang="en-US" altLang="zh-CN" smtClean="0"/>
              <a:t>Dreamweaver</a:t>
            </a:r>
            <a:r>
              <a:rPr lang="zh-CN" altLang="en-US" smtClean="0"/>
              <a:t>会在站点根目录下自动创建名为“</a:t>
            </a:r>
            <a:r>
              <a:rPr lang="en-US" altLang="zh-CN" smtClean="0"/>
              <a:t>Templates</a:t>
            </a:r>
            <a:r>
              <a:rPr lang="zh-CN" altLang="en-US" smtClean="0"/>
              <a:t>”的文件夹，里面包含所有的模板文件，如右图所示。此文件夹不得随意更改和移动，否则模板无法正常应用。</a:t>
            </a:r>
          </a:p>
        </p:txBody>
      </p:sp>
      <p:sp>
        <p:nvSpPr>
          <p:cNvPr id="38914" name="标题 2"/>
          <p:cNvSpPr>
            <a:spLocks noGrp="1"/>
          </p:cNvSpPr>
          <p:nvPr>
            <p:ph type="title"/>
          </p:nvPr>
        </p:nvSpPr>
        <p:spPr/>
        <p:txBody>
          <a:bodyPr/>
          <a:lstStyle/>
          <a:p>
            <a:r>
              <a:rPr lang="en-US" altLang="zh-CN" b="1" smtClean="0"/>
              <a:t>4.2.2  </a:t>
            </a:r>
            <a:r>
              <a:rPr lang="zh-CN" altLang="en-US" b="1" smtClean="0"/>
              <a:t>创建模板</a:t>
            </a:r>
            <a:endParaRPr lang="zh-CN" altLang="en-US" smtClean="0"/>
          </a:p>
        </p:txBody>
      </p:sp>
      <p:pic>
        <p:nvPicPr>
          <p:cNvPr id="38915" name="Picture 2"/>
          <p:cNvPicPr>
            <a:picLocks noChangeAspect="1" noChangeArrowheads="1"/>
          </p:cNvPicPr>
          <p:nvPr/>
        </p:nvPicPr>
        <p:blipFill>
          <a:blip r:embed="rId2"/>
          <a:srcRect/>
          <a:stretch>
            <a:fillRect/>
          </a:stretch>
        </p:blipFill>
        <p:spPr bwMode="auto">
          <a:xfrm>
            <a:off x="1071563" y="5000625"/>
            <a:ext cx="2646362" cy="1571625"/>
          </a:xfrm>
          <a:prstGeom prst="rect">
            <a:avLst/>
          </a:prstGeom>
          <a:noFill/>
          <a:ln w="9525">
            <a:noFill/>
            <a:miter lim="800000"/>
            <a:headEnd/>
            <a:tailEnd/>
          </a:ln>
        </p:spPr>
      </p:pic>
      <p:pic>
        <p:nvPicPr>
          <p:cNvPr id="38916" name="Picture 3"/>
          <p:cNvPicPr>
            <a:picLocks noChangeAspect="1" noChangeArrowheads="1"/>
          </p:cNvPicPr>
          <p:nvPr/>
        </p:nvPicPr>
        <p:blipFill>
          <a:blip r:embed="rId3"/>
          <a:srcRect/>
          <a:stretch>
            <a:fillRect/>
          </a:stretch>
        </p:blipFill>
        <p:spPr bwMode="auto">
          <a:xfrm>
            <a:off x="5072063" y="4545013"/>
            <a:ext cx="1571625" cy="2122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a:xfrm>
            <a:off x="285750" y="2143125"/>
            <a:ext cx="6215063" cy="3857625"/>
          </a:xfrm>
        </p:spPr>
        <p:txBody>
          <a:bodyPr/>
          <a:lstStyle/>
          <a:p>
            <a:pPr>
              <a:buFont typeface="Symbol" pitchFamily="18" charset="2"/>
              <a:buNone/>
            </a:pPr>
            <a:r>
              <a:rPr lang="zh-CN" altLang="en-US" smtClean="0"/>
              <a:t>应用现有模板可分为两种情况，一种是在新的空白网页上应用模板，另一种情况是对已有内容的网页应用模板。</a:t>
            </a:r>
          </a:p>
          <a:p>
            <a:pPr>
              <a:buFont typeface="Symbol" pitchFamily="18" charset="2"/>
              <a:buNone/>
            </a:pPr>
            <a:r>
              <a:rPr lang="zh-CN" altLang="en-US" smtClean="0"/>
              <a:t>（</a:t>
            </a:r>
            <a:r>
              <a:rPr lang="en-US" altLang="zh-CN" smtClean="0"/>
              <a:t>1</a:t>
            </a:r>
            <a:r>
              <a:rPr lang="zh-CN" altLang="en-US" smtClean="0"/>
              <a:t>）选择“文件”→“新建”命令，创建网页文件，或者直接在“文件”面板创建。</a:t>
            </a:r>
          </a:p>
          <a:p>
            <a:pPr>
              <a:buFont typeface="Symbol" pitchFamily="18" charset="2"/>
              <a:buNone/>
            </a:pPr>
            <a:r>
              <a:rPr lang="zh-CN" altLang="en-US" smtClean="0"/>
              <a:t>（</a:t>
            </a:r>
            <a:r>
              <a:rPr lang="en-US" altLang="zh-CN" smtClean="0"/>
              <a:t>2</a:t>
            </a:r>
            <a:r>
              <a:rPr lang="zh-CN" altLang="en-US" smtClean="0"/>
              <a:t>）选择“资源”面板，如图所示，单击“模板”图标</a:t>
            </a:r>
            <a:r>
              <a:rPr lang="en-US" smtClean="0">
                <a:ea typeface="华文楷体"/>
              </a:rPr>
              <a:t> </a:t>
            </a:r>
            <a:r>
              <a:rPr lang="zh-CN" altLang="en-US" smtClean="0"/>
              <a:t>，在右侧将出现站点内已有的模板。选中要应用的模板，再单击左下角的“应用”按钮</a:t>
            </a:r>
            <a:r>
              <a:rPr lang="en-US" smtClean="0">
                <a:ea typeface="华文楷体"/>
              </a:rPr>
              <a:t> </a:t>
            </a:r>
            <a:r>
              <a:rPr lang="zh-CN" altLang="en-US" smtClean="0"/>
              <a:t>即可。</a:t>
            </a:r>
          </a:p>
        </p:txBody>
      </p:sp>
      <p:sp>
        <p:nvSpPr>
          <p:cNvPr id="39938"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pic>
        <p:nvPicPr>
          <p:cNvPr id="39939" name="Picture 2"/>
          <p:cNvPicPr>
            <a:picLocks noChangeAspect="1" noChangeArrowheads="1"/>
          </p:cNvPicPr>
          <p:nvPr/>
        </p:nvPicPr>
        <p:blipFill>
          <a:blip r:embed="rId2"/>
          <a:srcRect/>
          <a:stretch>
            <a:fillRect/>
          </a:stretch>
        </p:blipFill>
        <p:spPr bwMode="auto">
          <a:xfrm>
            <a:off x="6643688" y="3500438"/>
            <a:ext cx="2181225" cy="300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a:xfrm>
            <a:off x="928688" y="2428875"/>
            <a:ext cx="7408862" cy="3451225"/>
          </a:xfrm>
        </p:spPr>
        <p:txBody>
          <a:bodyPr/>
          <a:lstStyle/>
          <a:p>
            <a:r>
              <a:rPr lang="zh-CN" altLang="en-US" smtClean="0"/>
              <a:t>（</a:t>
            </a:r>
            <a:r>
              <a:rPr lang="en-US" altLang="zh-CN" smtClean="0"/>
              <a:t>3</a:t>
            </a:r>
            <a:r>
              <a:rPr lang="zh-CN" altLang="en-US" smtClean="0"/>
              <a:t>）如果网页中已有内容，按照步骤（</a:t>
            </a:r>
            <a:r>
              <a:rPr lang="en-US" altLang="zh-CN" smtClean="0"/>
              <a:t>2</a:t>
            </a:r>
            <a:r>
              <a:rPr lang="zh-CN" altLang="en-US" smtClean="0"/>
              <a:t>）中的操作，将弹出“不一致的区域名称”对话框，要求指定已有内容放至模板的哪个区域，在“将内容移到新区域”下拉列表框中，选择模板的可编辑区域名称进行存放，如图所示。</a:t>
            </a:r>
          </a:p>
        </p:txBody>
      </p:sp>
      <p:sp>
        <p:nvSpPr>
          <p:cNvPr id="40962"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pic>
        <p:nvPicPr>
          <p:cNvPr id="40963" name="Picture 2"/>
          <p:cNvPicPr>
            <a:picLocks noChangeAspect="1" noChangeArrowheads="1"/>
          </p:cNvPicPr>
          <p:nvPr/>
        </p:nvPicPr>
        <p:blipFill>
          <a:blip r:embed="rId2"/>
          <a:srcRect/>
          <a:stretch>
            <a:fillRect/>
          </a:stretch>
        </p:blipFill>
        <p:spPr bwMode="auto">
          <a:xfrm>
            <a:off x="4572000" y="4143375"/>
            <a:ext cx="3357563" cy="2554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．实例说明</a:t>
            </a:r>
          </a:p>
          <a:p>
            <a:pPr>
              <a:buFont typeface="Symbol" pitchFamily="18" charset="2"/>
              <a:buNone/>
            </a:pPr>
            <a:r>
              <a:rPr lang="zh-CN" altLang="en-US" smtClean="0"/>
              <a:t>“乐山乐水”网站需要有统一的结构和风格，其他页面要与首页有相似的结构和风格，网站要保持整体一致性。前面已完成了首页、乐山概况、旅游地图、乐山美食和用户注册等页面，每张页面需具有相似的结构，内容上要包括相同的页眉和页脚信息。</a:t>
            </a:r>
          </a:p>
        </p:txBody>
      </p:sp>
      <p:sp>
        <p:nvSpPr>
          <p:cNvPr id="41986" name="标题 2"/>
          <p:cNvSpPr>
            <a:spLocks noGrp="1"/>
          </p:cNvSpPr>
          <p:nvPr>
            <p:ph type="title"/>
          </p:nvPr>
        </p:nvSpPr>
        <p:spPr/>
        <p:txBody>
          <a:bodyPr/>
          <a:lstStyle/>
          <a:p>
            <a:r>
              <a:rPr lang="en-US" altLang="zh-CN" b="1" smtClean="0"/>
              <a:t>4.2.4  </a:t>
            </a:r>
            <a:r>
              <a:rPr lang="zh-CN" altLang="en-US" b="1" smtClean="0"/>
              <a:t>模板应用实例</a:t>
            </a:r>
            <a:endParaRPr lang="zh-CN"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zh-CN" altLang="en-US" smtClean="0"/>
              <a:t>表单是用于实现浏览者与网站之间信息交互的一种网页对象。在</a:t>
            </a:r>
            <a:r>
              <a:rPr lang="en-US" altLang="zh-CN" smtClean="0"/>
              <a:t>Internet</a:t>
            </a:r>
            <a:r>
              <a:rPr lang="zh-CN" altLang="en-US" smtClean="0"/>
              <a:t>中，使用表单可以帮助服务器从用户那里收集信息与反馈，例如收集用户资料、获取用户订单等。</a:t>
            </a:r>
            <a:endParaRPr lang="en-US" altLang="zh-CN" smtClean="0"/>
          </a:p>
          <a:p>
            <a:r>
              <a:rPr lang="zh-CN" altLang="en-US" smtClean="0"/>
              <a:t>一个完整的表单包含两个部分：一个是在网页中进行描述的表单对象；另一个是应用程序，它可以是服务器端的，也可以是客户端的，用于对客户信息进行分析处理。</a:t>
            </a:r>
          </a:p>
        </p:txBody>
      </p:sp>
      <p:sp>
        <p:nvSpPr>
          <p:cNvPr id="15362" name="标题 2"/>
          <p:cNvSpPr>
            <a:spLocks noGrp="1"/>
          </p:cNvSpPr>
          <p:nvPr>
            <p:ph type="title"/>
          </p:nvPr>
        </p:nvSpPr>
        <p:spPr/>
        <p:txBody>
          <a:bodyPr/>
          <a:lstStyle/>
          <a:p>
            <a:r>
              <a:rPr lang="en-US" altLang="zh-CN" smtClean="0"/>
              <a:t>4.1.1  </a:t>
            </a:r>
            <a:r>
              <a:rPr lang="zh-CN" altLang="en-US" smtClean="0"/>
              <a:t>表单概述</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1"/>
          <p:cNvSpPr>
            <a:spLocks noGrp="1"/>
          </p:cNvSpPr>
          <p:nvPr>
            <p:ph idx="1"/>
          </p:nvPr>
        </p:nvSpPr>
        <p:spPr>
          <a:xfrm>
            <a:off x="642938" y="2071688"/>
            <a:ext cx="7408862" cy="1428750"/>
          </a:xfrm>
        </p:spPr>
        <p:txBody>
          <a:bodyPr/>
          <a:lstStyle/>
          <a:p>
            <a:r>
              <a:rPr lang="zh-CN" altLang="en-US" smtClean="0"/>
              <a:t>图</a:t>
            </a:r>
            <a:r>
              <a:rPr lang="en-US" altLang="zh-CN" smtClean="0"/>
              <a:t>1</a:t>
            </a:r>
            <a:r>
              <a:rPr lang="zh-CN" altLang="en-US" smtClean="0"/>
              <a:t>所示的页面是用于创建模板的页面，在此基础上可创建出如图</a:t>
            </a:r>
            <a:r>
              <a:rPr lang="en-US" altLang="zh-CN" smtClean="0"/>
              <a:t>2</a:t>
            </a:r>
            <a:r>
              <a:rPr lang="zh-CN" altLang="en-US" smtClean="0"/>
              <a:t>和图</a:t>
            </a:r>
            <a:r>
              <a:rPr lang="en-US" altLang="zh-CN" smtClean="0"/>
              <a:t>3</a:t>
            </a:r>
            <a:r>
              <a:rPr lang="zh-CN" altLang="en-US" smtClean="0"/>
              <a:t>所示的页面，分别为“乐山概况”和“乐山旅游地图”页面。</a:t>
            </a:r>
          </a:p>
        </p:txBody>
      </p:sp>
      <p:sp>
        <p:nvSpPr>
          <p:cNvPr id="43010" name="标题 2"/>
          <p:cNvSpPr>
            <a:spLocks noGrp="1"/>
          </p:cNvSpPr>
          <p:nvPr>
            <p:ph type="title"/>
          </p:nvPr>
        </p:nvSpPr>
        <p:spPr/>
        <p:txBody>
          <a:bodyPr/>
          <a:lstStyle/>
          <a:p>
            <a:endParaRPr lang="zh-CN" altLang="en-US" smtClean="0"/>
          </a:p>
        </p:txBody>
      </p:sp>
      <p:pic>
        <p:nvPicPr>
          <p:cNvPr id="1026" name="Picture 2"/>
          <p:cNvPicPr>
            <a:picLocks noChangeAspect="1" noChangeArrowheads="1"/>
          </p:cNvPicPr>
          <p:nvPr/>
        </p:nvPicPr>
        <p:blipFill>
          <a:blip r:embed="rId2"/>
          <a:srcRect/>
          <a:stretch>
            <a:fillRect/>
          </a:stretch>
        </p:blipFill>
        <p:spPr bwMode="auto">
          <a:xfrm>
            <a:off x="500063" y="3286125"/>
            <a:ext cx="3657600" cy="2000250"/>
          </a:xfrm>
          <a:prstGeom prst="rect">
            <a:avLst/>
          </a:prstGeom>
          <a:noFill/>
          <a:ln w="9525">
            <a:solidFill>
              <a:schemeClr val="tx1"/>
            </a:solid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4857750" y="214313"/>
            <a:ext cx="2722563" cy="2967037"/>
          </a:xfrm>
          <a:prstGeom prst="rect">
            <a:avLst/>
          </a:prstGeom>
          <a:noFill/>
          <a:ln w="9525">
            <a:solidFill>
              <a:schemeClr val="tx1"/>
            </a:solidFill>
            <a:miter lim="800000"/>
            <a:headEnd/>
            <a:tailEnd/>
          </a:ln>
        </p:spPr>
      </p:pic>
      <p:pic>
        <p:nvPicPr>
          <p:cNvPr id="1028" name="Picture 4"/>
          <p:cNvPicPr>
            <a:picLocks noChangeAspect="1" noChangeArrowheads="1"/>
          </p:cNvPicPr>
          <p:nvPr/>
        </p:nvPicPr>
        <p:blipFill>
          <a:blip r:embed="rId4"/>
          <a:srcRect/>
          <a:stretch>
            <a:fillRect/>
          </a:stretch>
        </p:blipFill>
        <p:spPr bwMode="auto">
          <a:xfrm>
            <a:off x="4857750" y="3500438"/>
            <a:ext cx="2689225" cy="3200400"/>
          </a:xfrm>
          <a:prstGeom prst="rect">
            <a:avLst/>
          </a:prstGeom>
          <a:noFill/>
          <a:ln w="9525">
            <a:solidFill>
              <a:schemeClr val="tx1"/>
            </a:solidFill>
            <a:miter lim="800000"/>
            <a:headEnd/>
            <a:tailEnd/>
          </a:ln>
        </p:spPr>
      </p:pic>
      <p:sp>
        <p:nvSpPr>
          <p:cNvPr id="7" name="TextBox 6"/>
          <p:cNvSpPr txBox="1">
            <a:spLocks noChangeArrowheads="1"/>
          </p:cNvSpPr>
          <p:nvPr/>
        </p:nvSpPr>
        <p:spPr bwMode="auto">
          <a:xfrm>
            <a:off x="2000250" y="5357813"/>
            <a:ext cx="571500" cy="369887"/>
          </a:xfrm>
          <a:prstGeom prst="rect">
            <a:avLst/>
          </a:prstGeom>
          <a:noFill/>
          <a:ln w="9525">
            <a:noFill/>
            <a:miter lim="800000"/>
            <a:headEnd/>
            <a:tailEnd/>
          </a:ln>
        </p:spPr>
        <p:txBody>
          <a:bodyPr>
            <a:spAutoFit/>
          </a:bodyPr>
          <a:lstStyle/>
          <a:p>
            <a:r>
              <a:rPr lang="zh-CN" altLang="en-US">
                <a:latin typeface="Candara" pitchFamily="34" charset="0"/>
                <a:ea typeface="华文楷体"/>
              </a:rPr>
              <a:t>图</a:t>
            </a:r>
            <a:r>
              <a:rPr lang="en-US" altLang="zh-CN">
                <a:latin typeface="Candara" pitchFamily="34" charset="0"/>
                <a:ea typeface="华文楷体"/>
              </a:rPr>
              <a:t>1</a:t>
            </a:r>
            <a:endParaRPr lang="zh-CN" altLang="en-US">
              <a:latin typeface="Candara" pitchFamily="34" charset="0"/>
              <a:ea typeface="华文楷体"/>
            </a:endParaRPr>
          </a:p>
        </p:txBody>
      </p:sp>
      <p:sp>
        <p:nvSpPr>
          <p:cNvPr id="8" name="TextBox 7"/>
          <p:cNvSpPr txBox="1">
            <a:spLocks noChangeArrowheads="1"/>
          </p:cNvSpPr>
          <p:nvPr/>
        </p:nvSpPr>
        <p:spPr bwMode="auto">
          <a:xfrm>
            <a:off x="7643813" y="2786063"/>
            <a:ext cx="571500" cy="369887"/>
          </a:xfrm>
          <a:prstGeom prst="rect">
            <a:avLst/>
          </a:prstGeom>
          <a:noFill/>
          <a:ln w="9525">
            <a:noFill/>
            <a:miter lim="800000"/>
            <a:headEnd/>
            <a:tailEnd/>
          </a:ln>
        </p:spPr>
        <p:txBody>
          <a:bodyPr>
            <a:spAutoFit/>
          </a:bodyPr>
          <a:lstStyle/>
          <a:p>
            <a:r>
              <a:rPr lang="zh-CN" altLang="en-US">
                <a:latin typeface="Candara" pitchFamily="34" charset="0"/>
                <a:ea typeface="华文楷体"/>
              </a:rPr>
              <a:t>图</a:t>
            </a:r>
            <a:r>
              <a:rPr lang="en-US" altLang="zh-CN">
                <a:latin typeface="Candara" pitchFamily="34" charset="0"/>
                <a:ea typeface="华文楷体"/>
              </a:rPr>
              <a:t>2</a:t>
            </a:r>
            <a:endParaRPr lang="zh-CN" altLang="en-US">
              <a:latin typeface="Candara" pitchFamily="34" charset="0"/>
              <a:ea typeface="华文楷体"/>
            </a:endParaRPr>
          </a:p>
        </p:txBody>
      </p:sp>
      <p:sp>
        <p:nvSpPr>
          <p:cNvPr id="9" name="TextBox 8"/>
          <p:cNvSpPr txBox="1">
            <a:spLocks noChangeArrowheads="1"/>
          </p:cNvSpPr>
          <p:nvPr/>
        </p:nvSpPr>
        <p:spPr bwMode="auto">
          <a:xfrm>
            <a:off x="7643813" y="6215063"/>
            <a:ext cx="571500" cy="369887"/>
          </a:xfrm>
          <a:prstGeom prst="rect">
            <a:avLst/>
          </a:prstGeom>
          <a:noFill/>
          <a:ln w="9525">
            <a:noFill/>
            <a:miter lim="800000"/>
            <a:headEnd/>
            <a:tailEnd/>
          </a:ln>
        </p:spPr>
        <p:txBody>
          <a:bodyPr>
            <a:spAutoFit/>
          </a:bodyPr>
          <a:lstStyle/>
          <a:p>
            <a:r>
              <a:rPr lang="zh-CN" altLang="en-US">
                <a:latin typeface="Candara" pitchFamily="34" charset="0"/>
                <a:ea typeface="华文楷体"/>
              </a:rPr>
              <a:t>图</a:t>
            </a:r>
            <a:r>
              <a:rPr lang="en-US" altLang="zh-CN">
                <a:latin typeface="Candara" pitchFamily="34" charset="0"/>
                <a:ea typeface="华文楷体"/>
              </a:rPr>
              <a:t>3</a:t>
            </a:r>
            <a:endParaRPr lang="zh-CN" altLang="en-US">
              <a:latin typeface="Candara" pitchFamily="34" charset="0"/>
              <a:ea typeface="华文楷体"/>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additive="base">
                                        <p:cTn id="15" dur="500" fill="hold"/>
                                        <p:tgtEl>
                                          <p:spTgt spid="1027"/>
                                        </p:tgtEl>
                                        <p:attrNameLst>
                                          <p:attrName>ppt_x</p:attrName>
                                        </p:attrNameLst>
                                      </p:cBhvr>
                                      <p:tavLst>
                                        <p:tav tm="0">
                                          <p:val>
                                            <p:strVal val="#ppt_x"/>
                                          </p:val>
                                        </p:tav>
                                        <p:tav tm="100000">
                                          <p:val>
                                            <p:strVal val="#ppt_x"/>
                                          </p:val>
                                        </p:tav>
                                      </p:tavLst>
                                    </p:anim>
                                    <p:anim calcmode="lin" valueType="num">
                                      <p:cBhvr additive="base">
                                        <p:cTn id="16" dur="500" fill="hold"/>
                                        <p:tgtEl>
                                          <p:spTgt spid="102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28"/>
                                        </p:tgtEl>
                                        <p:attrNameLst>
                                          <p:attrName>style.visibility</p:attrName>
                                        </p:attrNameLst>
                                      </p:cBhvr>
                                      <p:to>
                                        <p:strVal val="visible"/>
                                      </p:to>
                                    </p:set>
                                    <p:anim calcmode="lin" valueType="num">
                                      <p:cBhvr additive="base">
                                        <p:cTn id="23" dur="500" fill="hold"/>
                                        <p:tgtEl>
                                          <p:spTgt spid="1028"/>
                                        </p:tgtEl>
                                        <p:attrNameLst>
                                          <p:attrName>ppt_x</p:attrName>
                                        </p:attrNameLst>
                                      </p:cBhvr>
                                      <p:tavLst>
                                        <p:tav tm="0">
                                          <p:val>
                                            <p:strVal val="#ppt_x"/>
                                          </p:val>
                                        </p:tav>
                                        <p:tav tm="100000">
                                          <p:val>
                                            <p:strVal val="#ppt_x"/>
                                          </p:val>
                                        </p:tav>
                                      </p:tavLst>
                                    </p:anim>
                                    <p:anim calcmode="lin" valueType="num">
                                      <p:cBhvr additive="base">
                                        <p:cTn id="24" dur="500" fill="hold"/>
                                        <p:tgtEl>
                                          <p:spTgt spid="10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．制作步骤</a:t>
            </a:r>
          </a:p>
          <a:p>
            <a:r>
              <a:rPr lang="zh-CN" altLang="en-US" smtClean="0"/>
              <a:t>（</a:t>
            </a:r>
            <a:r>
              <a:rPr lang="en-US" altLang="zh-CN" smtClean="0"/>
              <a:t>1</a:t>
            </a:r>
            <a:r>
              <a:rPr lang="zh-CN" altLang="en-US" smtClean="0"/>
              <a:t>）新建模板页面。创建一个名为</a:t>
            </a:r>
            <a:r>
              <a:rPr lang="en-US" altLang="zh-CN" smtClean="0"/>
              <a:t>travel.html</a:t>
            </a:r>
            <a:r>
              <a:rPr lang="zh-CN" altLang="en-US" smtClean="0"/>
              <a:t>的页面，该页面作为模板页面。</a:t>
            </a:r>
            <a:endParaRPr lang="en-US" altLang="zh-CN" smtClean="0"/>
          </a:p>
          <a:p>
            <a:r>
              <a:rPr lang="en-US" altLang="zh-CN" smtClean="0"/>
              <a:t>(2</a:t>
            </a:r>
            <a:r>
              <a:rPr lang="zh-CN" altLang="en-US" smtClean="0"/>
              <a:t>）将模板页面另存为模板。选择“文件”→“另存为模板”命令，在“另存模板”对话框中选择站点“</a:t>
            </a:r>
            <a:r>
              <a:rPr lang="en-US" altLang="zh-CN" smtClean="0"/>
              <a:t>lstravel</a:t>
            </a:r>
            <a:r>
              <a:rPr lang="zh-CN" altLang="en-US" smtClean="0"/>
              <a:t>”，“另存为”名为“</a:t>
            </a:r>
            <a:r>
              <a:rPr lang="en-US" altLang="zh-CN" smtClean="0"/>
              <a:t>travel</a:t>
            </a:r>
            <a:r>
              <a:rPr lang="zh-CN" altLang="en-US" smtClean="0"/>
              <a:t>”。单击“保存”按钮后，模板会自动保存于</a:t>
            </a:r>
            <a:r>
              <a:rPr lang="en-US" altLang="zh-CN" smtClean="0"/>
              <a:t>template</a:t>
            </a:r>
            <a:r>
              <a:rPr lang="zh-CN" altLang="en-US" smtClean="0"/>
              <a:t>文件夹内。</a:t>
            </a:r>
          </a:p>
        </p:txBody>
      </p:sp>
      <p:sp>
        <p:nvSpPr>
          <p:cNvPr id="44034"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1"/>
          <p:cNvSpPr>
            <a:spLocks noGrp="1"/>
          </p:cNvSpPr>
          <p:nvPr>
            <p:ph idx="1"/>
          </p:nvPr>
        </p:nvSpPr>
        <p:spPr>
          <a:xfrm>
            <a:off x="714375" y="1714500"/>
            <a:ext cx="7408863" cy="3451225"/>
          </a:xfrm>
        </p:spPr>
        <p:txBody>
          <a:bodyPr/>
          <a:lstStyle/>
          <a:p>
            <a:pPr>
              <a:buFont typeface="Symbol" pitchFamily="18" charset="2"/>
              <a:buNone/>
            </a:pPr>
            <a:r>
              <a:rPr lang="zh-CN" altLang="en-US" smtClean="0"/>
              <a:t>（</a:t>
            </a:r>
            <a:r>
              <a:rPr lang="en-US" altLang="zh-CN" smtClean="0"/>
              <a:t>3</a:t>
            </a:r>
            <a:r>
              <a:rPr lang="zh-CN" altLang="en-US" smtClean="0"/>
              <a:t>）设置可编辑区。单击第</a:t>
            </a:r>
            <a:r>
              <a:rPr lang="en-US" altLang="zh-CN" smtClean="0"/>
              <a:t>2</a:t>
            </a:r>
            <a:r>
              <a:rPr lang="zh-CN" altLang="en-US" smtClean="0"/>
              <a:t>行，即主体内容所在的区域，选择“插入”→“模板对象”→“可编辑区域”命令，在弹出的“新建可编辑区域”对话框中输入“名称”为“</a:t>
            </a:r>
            <a:r>
              <a:rPr lang="en-US" altLang="zh-CN" smtClean="0"/>
              <a:t>content</a:t>
            </a:r>
            <a:r>
              <a:rPr lang="zh-CN" altLang="en-US" smtClean="0"/>
              <a:t>”，如左图所示。单击“确定”按钮后，可编辑区出现在了指定的位置，此区域由浅蓝色的边框包围，区域左上角是可编辑区的名称，如右图所示。</a:t>
            </a:r>
          </a:p>
          <a:p>
            <a:endParaRPr lang="zh-CN" altLang="en-US" smtClean="0"/>
          </a:p>
          <a:p>
            <a:endParaRPr lang="zh-CN" altLang="en-US" smtClean="0"/>
          </a:p>
        </p:txBody>
      </p:sp>
      <p:sp>
        <p:nvSpPr>
          <p:cNvPr id="45058"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pic>
        <p:nvPicPr>
          <p:cNvPr id="45059" name="Picture 2"/>
          <p:cNvPicPr>
            <a:picLocks noChangeAspect="1" noChangeArrowheads="1"/>
          </p:cNvPicPr>
          <p:nvPr/>
        </p:nvPicPr>
        <p:blipFill>
          <a:blip r:embed="rId2"/>
          <a:srcRect/>
          <a:stretch>
            <a:fillRect/>
          </a:stretch>
        </p:blipFill>
        <p:spPr bwMode="auto">
          <a:xfrm>
            <a:off x="714375" y="4500563"/>
            <a:ext cx="2886075" cy="1428750"/>
          </a:xfrm>
          <a:prstGeom prst="rect">
            <a:avLst/>
          </a:prstGeom>
          <a:noFill/>
          <a:ln w="9525">
            <a:noFill/>
            <a:miter lim="800000"/>
            <a:headEnd/>
            <a:tailEnd/>
          </a:ln>
        </p:spPr>
      </p:pic>
      <p:pic>
        <p:nvPicPr>
          <p:cNvPr id="45060" name="Picture 3"/>
          <p:cNvPicPr>
            <a:picLocks noChangeAspect="1" noChangeArrowheads="1"/>
          </p:cNvPicPr>
          <p:nvPr/>
        </p:nvPicPr>
        <p:blipFill>
          <a:blip r:embed="rId3"/>
          <a:srcRect/>
          <a:stretch>
            <a:fillRect/>
          </a:stretch>
        </p:blipFill>
        <p:spPr bwMode="auto">
          <a:xfrm>
            <a:off x="4357688" y="4429125"/>
            <a:ext cx="4143375" cy="2055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a:xfrm>
            <a:off x="857250" y="1714500"/>
            <a:ext cx="7408863" cy="3451225"/>
          </a:xfrm>
        </p:spPr>
        <p:txBody>
          <a:bodyPr/>
          <a:lstStyle/>
          <a:p>
            <a:pPr>
              <a:buFont typeface="Symbol" pitchFamily="18" charset="2"/>
              <a:buNone/>
            </a:pPr>
            <a:r>
              <a:rPr lang="zh-CN" altLang="en-US" smtClean="0"/>
              <a:t>（</a:t>
            </a:r>
            <a:r>
              <a:rPr lang="en-US" altLang="zh-CN" smtClean="0"/>
              <a:t>4</a:t>
            </a:r>
            <a:r>
              <a:rPr lang="zh-CN" altLang="en-US" smtClean="0"/>
              <a:t>）基于模板创建页面。</a:t>
            </a:r>
            <a:endParaRPr lang="en-US" altLang="zh-CN" smtClean="0"/>
          </a:p>
          <a:p>
            <a:r>
              <a:rPr lang="zh-CN" altLang="en-US" smtClean="0"/>
              <a:t>在弹出的“不一致的区域名称”对话框中，对不匹配的每一个区域进行新区域的指定。选中“</a:t>
            </a:r>
            <a:r>
              <a:rPr lang="en-US" altLang="zh-CN" smtClean="0"/>
              <a:t>document body</a:t>
            </a:r>
            <a:r>
              <a:rPr lang="zh-CN" altLang="en-US" smtClean="0"/>
              <a:t>”区域，在“将内容移到新区域”下拉列表框中选择“</a:t>
            </a:r>
            <a:r>
              <a:rPr lang="en-US" altLang="zh-CN" smtClean="0"/>
              <a:t>content</a:t>
            </a:r>
            <a:r>
              <a:rPr lang="zh-CN" altLang="en-US" smtClean="0"/>
              <a:t>”选项。选中“</a:t>
            </a:r>
            <a:r>
              <a:rPr lang="en-US" altLang="zh-CN" smtClean="0"/>
              <a:t>document head</a:t>
            </a:r>
            <a:r>
              <a:rPr lang="zh-CN" altLang="en-US" smtClean="0"/>
              <a:t>”区域，在“将内容移到新区域”下拉列表框中选择“不在任何地方”选项，如图所示。</a:t>
            </a:r>
          </a:p>
        </p:txBody>
      </p:sp>
      <p:sp>
        <p:nvSpPr>
          <p:cNvPr id="46082"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pic>
        <p:nvPicPr>
          <p:cNvPr id="46083" name="Picture 2"/>
          <p:cNvPicPr>
            <a:picLocks noChangeAspect="1" noChangeArrowheads="1"/>
          </p:cNvPicPr>
          <p:nvPr/>
        </p:nvPicPr>
        <p:blipFill>
          <a:blip r:embed="rId2"/>
          <a:srcRect/>
          <a:stretch>
            <a:fillRect/>
          </a:stretch>
        </p:blipFill>
        <p:spPr bwMode="auto">
          <a:xfrm>
            <a:off x="2928938" y="4500563"/>
            <a:ext cx="3000375" cy="2271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p:txBody>
          <a:bodyPr/>
          <a:lstStyle/>
          <a:p>
            <a:pPr>
              <a:buFont typeface="Symbol" pitchFamily="18" charset="2"/>
              <a:buNone/>
            </a:pPr>
            <a:r>
              <a:rPr lang="zh-CN" altLang="en-US" smtClean="0"/>
              <a:t>单击“确定”按钮后，模板应用完成。</a:t>
            </a:r>
          </a:p>
          <a:p>
            <a:pPr>
              <a:buFont typeface="Symbol" pitchFamily="18" charset="2"/>
              <a:buNone/>
            </a:pPr>
            <a:r>
              <a:rPr lang="zh-CN" altLang="en-US" smtClean="0"/>
              <a:t>用同样的方法可以制作“旅游地图”页面。</a:t>
            </a:r>
          </a:p>
          <a:p>
            <a:pPr>
              <a:buFont typeface="Symbol" pitchFamily="18" charset="2"/>
              <a:buNone/>
            </a:pPr>
            <a:r>
              <a:rPr lang="zh-CN" altLang="en-US" smtClean="0"/>
              <a:t>（</a:t>
            </a:r>
            <a:r>
              <a:rPr lang="en-US" altLang="zh-CN" smtClean="0"/>
              <a:t>5</a:t>
            </a:r>
            <a:r>
              <a:rPr lang="zh-CN" altLang="en-US" smtClean="0"/>
              <a:t>）保存并预览网页。选择“文件”→“保存全部”命令，将页面保存，按</a:t>
            </a:r>
            <a:r>
              <a:rPr lang="en-US" altLang="zh-CN" smtClean="0"/>
              <a:t>F12</a:t>
            </a:r>
            <a:r>
              <a:rPr lang="zh-CN" altLang="en-US" smtClean="0"/>
              <a:t>键查看页面效果。</a:t>
            </a:r>
          </a:p>
        </p:txBody>
      </p:sp>
      <p:sp>
        <p:nvSpPr>
          <p:cNvPr id="47106" name="标题 2"/>
          <p:cNvSpPr>
            <a:spLocks noGrp="1"/>
          </p:cNvSpPr>
          <p:nvPr>
            <p:ph type="title"/>
          </p:nvPr>
        </p:nvSpPr>
        <p:spPr/>
        <p:txBody>
          <a:bodyPr/>
          <a:lstStyle/>
          <a:p>
            <a:r>
              <a:rPr lang="en-US" altLang="zh-CN" b="1" smtClean="0"/>
              <a:t>4.2.3  </a:t>
            </a:r>
            <a:r>
              <a:rPr lang="zh-CN" altLang="en-US" b="1" smtClean="0"/>
              <a:t>应用模板</a:t>
            </a:r>
            <a:endParaRPr lang="zh-CN" altLang="en-US"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r>
              <a:rPr lang="zh-CN" altLang="en-US" smtClean="0"/>
              <a:t>网页特效是用程序代码在网页中实现特殊效果或者特殊功能的一种技术，它为网页活跃了气氛，增加了网站的亲和力。</a:t>
            </a:r>
            <a:endParaRPr lang="en-US" altLang="zh-CN" smtClean="0"/>
          </a:p>
          <a:p>
            <a:r>
              <a:rPr lang="zh-CN" altLang="en-US" smtClean="0"/>
              <a:t>目前，脚本语言</a:t>
            </a:r>
            <a:r>
              <a:rPr lang="en-US" altLang="zh-CN" smtClean="0"/>
              <a:t>JavaScript</a:t>
            </a:r>
            <a:r>
              <a:rPr lang="zh-CN" altLang="en-US" smtClean="0"/>
              <a:t>是最流行的用来创建各种网页特效的语言。</a:t>
            </a:r>
          </a:p>
        </p:txBody>
      </p:sp>
      <p:sp>
        <p:nvSpPr>
          <p:cNvPr id="48130" name="标题 2"/>
          <p:cNvSpPr>
            <a:spLocks noGrp="1"/>
          </p:cNvSpPr>
          <p:nvPr>
            <p:ph type="title"/>
          </p:nvPr>
        </p:nvSpPr>
        <p:spPr/>
        <p:txBody>
          <a:bodyPr/>
          <a:lstStyle/>
          <a:p>
            <a:r>
              <a:rPr lang="en-US" altLang="zh-CN" smtClean="0"/>
              <a:t>4.3  </a:t>
            </a:r>
            <a:r>
              <a:rPr lang="zh-CN" altLang="en-US" smtClean="0"/>
              <a:t>网页特效</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p:txBody>
          <a:bodyPr/>
          <a:lstStyle/>
          <a:p>
            <a:r>
              <a:rPr lang="en-US" altLang="zh-CN" smtClean="0"/>
              <a:t>JavaScript</a:t>
            </a:r>
            <a:r>
              <a:rPr lang="zh-CN" altLang="en-US" smtClean="0"/>
              <a:t>是一种基于事件驱动的面向对象的脚本语言，当它放置于</a:t>
            </a:r>
            <a:r>
              <a:rPr lang="en-US" altLang="zh-CN" smtClean="0"/>
              <a:t>HTML</a:t>
            </a:r>
            <a:r>
              <a:rPr lang="zh-CN" altLang="en-US" smtClean="0"/>
              <a:t>页面中，对页面元素进行控制，可以实现很多交互式效果和各种特效。</a:t>
            </a:r>
          </a:p>
        </p:txBody>
      </p:sp>
      <p:sp>
        <p:nvSpPr>
          <p:cNvPr id="49154" name="标题 2"/>
          <p:cNvSpPr>
            <a:spLocks noGrp="1"/>
          </p:cNvSpPr>
          <p:nvPr>
            <p:ph type="title"/>
          </p:nvPr>
        </p:nvSpPr>
        <p:spPr/>
        <p:txBody>
          <a:bodyPr/>
          <a:lstStyle/>
          <a:p>
            <a:r>
              <a:rPr lang="en-US" altLang="zh-CN" b="1" smtClean="0"/>
              <a:t>4.3.1  JavaScript</a:t>
            </a:r>
            <a:r>
              <a:rPr lang="zh-CN" altLang="en-US" b="1" smtClean="0"/>
              <a:t>基础</a:t>
            </a:r>
            <a:endParaRPr lang="zh-CN"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20000"/>
          </a:bodyPr>
          <a:lstStyle/>
          <a:p>
            <a:pPr marL="274320" indent="-274320" fontAlgn="auto">
              <a:spcAft>
                <a:spcPts val="0"/>
              </a:spcAft>
              <a:defRPr/>
            </a:pPr>
            <a:endParaRPr lang="en-US" dirty="0" smtClean="0">
              <a:cs typeface="+mn-cs"/>
            </a:endParaRPr>
          </a:p>
          <a:p>
            <a:pPr marL="274320" indent="-274320" fontAlgn="auto">
              <a:spcAft>
                <a:spcPts val="0"/>
              </a:spcAft>
              <a:defRPr/>
            </a:pPr>
            <a:r>
              <a:rPr lang="en-US" b="1" dirty="0" smtClean="0">
                <a:cs typeface="+mn-cs"/>
              </a:rPr>
              <a:t>1</a:t>
            </a:r>
            <a:r>
              <a:rPr lang="zh-CN" altLang="en-US" b="1" dirty="0" smtClean="0">
                <a:cs typeface="+mn-cs"/>
              </a:rPr>
              <a:t>．对象（</a:t>
            </a:r>
            <a:r>
              <a:rPr lang="en-US" b="1" dirty="0" smtClean="0">
                <a:cs typeface="+mn-cs"/>
              </a:rPr>
              <a:t>Object</a:t>
            </a:r>
            <a:r>
              <a:rPr lang="zh-CN" altLang="en-US" b="1" dirty="0" smtClean="0">
                <a:cs typeface="+mn-cs"/>
              </a:rPr>
              <a:t>）</a:t>
            </a:r>
            <a:endParaRPr lang="en-US" altLang="zh-CN" b="1" dirty="0" smtClean="0">
              <a:cs typeface="+mn-cs"/>
            </a:endParaRPr>
          </a:p>
          <a:p>
            <a:pPr marL="274320" indent="-274320" fontAlgn="auto">
              <a:spcAft>
                <a:spcPts val="0"/>
              </a:spcAft>
              <a:buFont typeface="Symbol" pitchFamily="18" charset="2"/>
              <a:buNone/>
              <a:defRPr/>
            </a:pPr>
            <a:r>
              <a:rPr lang="en-US" altLang="zh-CN" dirty="0" smtClean="0">
                <a:cs typeface="+mn-cs"/>
              </a:rPr>
              <a:t>    </a:t>
            </a:r>
            <a:r>
              <a:rPr lang="zh-CN" altLang="en-US" dirty="0" smtClean="0">
                <a:cs typeface="+mn-cs"/>
              </a:rPr>
              <a:t>网页中的所有元素都可以作为对象进行控制，如图片、文字、多媒体文件等。</a:t>
            </a:r>
            <a:endParaRPr lang="en-US" altLang="zh-CN" dirty="0" smtClean="0">
              <a:cs typeface="+mn-cs"/>
            </a:endParaRPr>
          </a:p>
          <a:p>
            <a:pPr marL="274320" indent="-274320" fontAlgn="auto">
              <a:spcAft>
                <a:spcPts val="0"/>
              </a:spcAft>
              <a:defRPr/>
            </a:pPr>
            <a:r>
              <a:rPr lang="en-US" b="1" dirty="0" smtClean="0">
                <a:cs typeface="+mn-cs"/>
              </a:rPr>
              <a:t>2</a:t>
            </a:r>
            <a:r>
              <a:rPr lang="zh-CN" altLang="en-US" b="1" dirty="0" smtClean="0">
                <a:cs typeface="+mn-cs"/>
              </a:rPr>
              <a:t>．事件（</a:t>
            </a:r>
            <a:r>
              <a:rPr lang="en-US" b="1" dirty="0" smtClean="0">
                <a:cs typeface="+mn-cs"/>
              </a:rPr>
              <a:t>Event</a:t>
            </a:r>
            <a:r>
              <a:rPr lang="zh-CN" altLang="en-US" b="1" dirty="0" smtClean="0">
                <a:cs typeface="+mn-cs"/>
              </a:rPr>
              <a:t>）</a:t>
            </a:r>
            <a:endParaRPr lang="en-US" altLang="zh-CN" b="1" dirty="0" smtClean="0">
              <a:cs typeface="+mn-cs"/>
            </a:endParaRPr>
          </a:p>
          <a:p>
            <a:pPr marL="274320" indent="-274320" fontAlgn="auto">
              <a:spcAft>
                <a:spcPts val="0"/>
              </a:spcAft>
              <a:buFont typeface="Symbol" pitchFamily="18" charset="2"/>
              <a:buNone/>
              <a:defRPr/>
            </a:pPr>
            <a:r>
              <a:rPr lang="en-US" altLang="zh-CN" b="1" dirty="0" smtClean="0">
                <a:cs typeface="+mn-cs"/>
              </a:rPr>
              <a:t>   </a:t>
            </a:r>
            <a:r>
              <a:rPr lang="zh-CN" altLang="en-US" dirty="0" smtClean="0">
                <a:cs typeface="+mn-cs"/>
              </a:rPr>
              <a:t>事件是触发效果的原因，它可以被附加于对象而存在。</a:t>
            </a:r>
            <a:endParaRPr lang="en-US" altLang="zh-CN" dirty="0" smtClean="0">
              <a:cs typeface="+mn-cs"/>
            </a:endParaRPr>
          </a:p>
          <a:p>
            <a:pPr marL="274320" indent="-274320" fontAlgn="auto">
              <a:spcAft>
                <a:spcPts val="0"/>
              </a:spcAft>
              <a:defRPr/>
            </a:pPr>
            <a:r>
              <a:rPr lang="en-US" b="1" dirty="0" smtClean="0">
                <a:cs typeface="+mn-cs"/>
              </a:rPr>
              <a:t>3</a:t>
            </a:r>
            <a:r>
              <a:rPr lang="zh-CN" altLang="en-US" b="1" dirty="0" smtClean="0">
                <a:cs typeface="+mn-cs"/>
              </a:rPr>
              <a:t>．动作（</a:t>
            </a:r>
            <a:r>
              <a:rPr lang="en-US" b="1" dirty="0" smtClean="0">
                <a:cs typeface="+mn-cs"/>
              </a:rPr>
              <a:t>Action</a:t>
            </a:r>
            <a:r>
              <a:rPr lang="zh-CN" altLang="en-US" b="1" dirty="0" smtClean="0">
                <a:cs typeface="+mn-cs"/>
              </a:rPr>
              <a:t>）</a:t>
            </a:r>
          </a:p>
          <a:p>
            <a:pPr marL="274320" indent="-274320" fontAlgn="auto">
              <a:spcAft>
                <a:spcPts val="0"/>
              </a:spcAft>
              <a:buFont typeface="Symbol" pitchFamily="18" charset="2"/>
              <a:buNone/>
              <a:defRPr/>
            </a:pPr>
            <a:r>
              <a:rPr lang="zh-CN" altLang="en-US" dirty="0" smtClean="0">
                <a:cs typeface="+mn-cs"/>
              </a:rPr>
              <a:t>    也称为结果，通过动作来完成动态效果，如图片翻转、打开浏览器、播放声音都是动作。动作通常是一段</a:t>
            </a:r>
            <a:r>
              <a:rPr lang="en-US" dirty="0" smtClean="0">
                <a:cs typeface="+mn-cs"/>
              </a:rPr>
              <a:t>JavaScript</a:t>
            </a:r>
            <a:r>
              <a:rPr lang="zh-CN" altLang="en-US" dirty="0" smtClean="0">
                <a:cs typeface="+mn-cs"/>
              </a:rPr>
              <a:t>代码。</a:t>
            </a:r>
            <a:endParaRPr lang="zh-CN" altLang="en-US" b="1" dirty="0" smtClean="0">
              <a:cs typeface="+mn-cs"/>
            </a:endParaRPr>
          </a:p>
          <a:p>
            <a:pPr marL="274320" indent="-274320" fontAlgn="auto">
              <a:spcAft>
                <a:spcPts val="0"/>
              </a:spcAft>
              <a:defRPr/>
            </a:pPr>
            <a:endParaRPr lang="zh-CN" altLang="en-US" dirty="0">
              <a:cs typeface="+mn-cs"/>
            </a:endParaRPr>
          </a:p>
        </p:txBody>
      </p:sp>
      <p:sp>
        <p:nvSpPr>
          <p:cNvPr id="50178" name="标题 2"/>
          <p:cNvSpPr>
            <a:spLocks noGrp="1"/>
          </p:cNvSpPr>
          <p:nvPr>
            <p:ph type="title"/>
          </p:nvPr>
        </p:nvSpPr>
        <p:spPr/>
        <p:txBody>
          <a:bodyPr/>
          <a:lstStyle/>
          <a:p>
            <a:r>
              <a:rPr lang="en-US" altLang="zh-CN" smtClean="0"/>
              <a:t>JavaScript</a:t>
            </a:r>
            <a:r>
              <a:rPr lang="zh-CN" altLang="en-US" smtClean="0"/>
              <a:t>的三个元素</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071563" y="1857375"/>
            <a:ext cx="6215062" cy="4278313"/>
          </a:xfrm>
          <a:prstGeom prst="rect">
            <a:avLst/>
          </a:prstGeom>
          <a:noFill/>
          <a:ln w="9525">
            <a:noFill/>
            <a:miter lim="800000"/>
            <a:headEnd/>
            <a:tailEnd/>
          </a:ln>
          <a:effectLst/>
        </p:spPr>
        <p:txBody>
          <a:bodyPr anchor="ctr">
            <a:spAutoFit/>
          </a:bodyPr>
          <a:lstStyle/>
          <a:p>
            <a:pPr indent="269875" algn="ctr">
              <a:tabLst>
                <a:tab pos="533400" algn="l"/>
              </a:tabLst>
              <a:defRPr/>
            </a:pPr>
            <a:r>
              <a:rPr lang="en-US" altLang="zh-CN" sz="1600" b="1" dirty="0">
                <a:solidFill>
                  <a:schemeClr val="tx2"/>
                </a:solidFill>
                <a:latin typeface="+mn-lt"/>
                <a:ea typeface="+mn-ea"/>
                <a:cs typeface="+mn-cs"/>
              </a:rPr>
              <a:t>Dreamweaver</a:t>
            </a:r>
            <a:r>
              <a:rPr lang="zh-CN" altLang="en-US" sz="1600" b="1" dirty="0">
                <a:solidFill>
                  <a:schemeClr val="tx2"/>
                </a:solidFill>
                <a:latin typeface="+mn-lt"/>
                <a:ea typeface="+mn-ea"/>
                <a:cs typeface="+mn-cs"/>
              </a:rPr>
              <a:t>的常用事件</a:t>
            </a:r>
          </a:p>
          <a:p>
            <a:pPr eaLnBrk="0" hangingPunct="0">
              <a:tabLst>
                <a:tab pos="533400" algn="l"/>
              </a:tabLst>
              <a:defRPr/>
            </a:pPr>
            <a:r>
              <a:rPr lang="en-US" altLang="zh-CN" sz="1600" dirty="0" err="1">
                <a:solidFill>
                  <a:schemeClr val="tx2"/>
                </a:solidFill>
                <a:latin typeface="+mn-lt"/>
                <a:ea typeface="+mn-ea"/>
                <a:cs typeface="+mn-cs"/>
              </a:rPr>
              <a:t>onLoad</a:t>
            </a:r>
            <a:r>
              <a:rPr lang="zh-CN" altLang="en-US" sz="1600" dirty="0">
                <a:solidFill>
                  <a:schemeClr val="tx2"/>
                </a:solidFill>
                <a:latin typeface="+mn-lt"/>
                <a:ea typeface="+mn-ea"/>
                <a:cs typeface="+mn-cs"/>
              </a:rPr>
              <a:t>：当网页加载时。 </a:t>
            </a:r>
          </a:p>
          <a:p>
            <a:pPr eaLnBrk="0" hangingPunct="0">
              <a:tabLst>
                <a:tab pos="533400" algn="l"/>
              </a:tabLst>
              <a:defRPr/>
            </a:pPr>
            <a:r>
              <a:rPr lang="en-US" altLang="zh-CN" sz="1600" dirty="0" err="1">
                <a:solidFill>
                  <a:schemeClr val="tx2"/>
                </a:solidFill>
                <a:latin typeface="+mn-lt"/>
                <a:ea typeface="+mn-ea"/>
                <a:cs typeface="+mn-cs"/>
              </a:rPr>
              <a:t>onMouseOver</a:t>
            </a:r>
            <a:r>
              <a:rPr lang="zh-CN" altLang="en-US" sz="1600" dirty="0">
                <a:solidFill>
                  <a:schemeClr val="tx2"/>
                </a:solidFill>
                <a:latin typeface="+mn-lt"/>
                <a:ea typeface="+mn-ea"/>
                <a:cs typeface="+mn-cs"/>
              </a:rPr>
              <a:t>：当鼠标在上时。</a:t>
            </a:r>
          </a:p>
          <a:p>
            <a:pPr eaLnBrk="0" hangingPunct="0">
              <a:tabLst>
                <a:tab pos="533400" algn="l"/>
              </a:tabLst>
              <a:defRPr/>
            </a:pPr>
            <a:r>
              <a:rPr lang="en-US" altLang="zh-CN" sz="1600" dirty="0" err="1">
                <a:solidFill>
                  <a:schemeClr val="tx2"/>
                </a:solidFill>
                <a:latin typeface="+mn-lt"/>
                <a:ea typeface="+mn-ea"/>
                <a:cs typeface="+mn-cs"/>
              </a:rPr>
              <a:t>onMouseOut</a:t>
            </a:r>
            <a:r>
              <a:rPr lang="zh-CN" altLang="en-US" sz="1600" dirty="0">
                <a:solidFill>
                  <a:schemeClr val="tx2"/>
                </a:solidFill>
                <a:latin typeface="+mn-lt"/>
                <a:ea typeface="+mn-ea"/>
                <a:cs typeface="+mn-cs"/>
              </a:rPr>
              <a:t>：当鼠标从热字或图像上离开时。</a:t>
            </a:r>
          </a:p>
          <a:p>
            <a:pPr eaLnBrk="0" hangingPunct="0">
              <a:tabLst>
                <a:tab pos="533400" algn="l"/>
              </a:tabLst>
              <a:defRPr/>
            </a:pPr>
            <a:r>
              <a:rPr lang="en-US" altLang="zh-CN" sz="1600" dirty="0" err="1">
                <a:solidFill>
                  <a:schemeClr val="tx2"/>
                </a:solidFill>
                <a:latin typeface="+mn-lt"/>
                <a:ea typeface="+mn-ea"/>
                <a:cs typeface="+mn-cs"/>
              </a:rPr>
              <a:t>onMouseMove</a:t>
            </a:r>
            <a:r>
              <a:rPr lang="zh-CN" altLang="en-US" sz="1600" dirty="0">
                <a:solidFill>
                  <a:schemeClr val="tx2"/>
                </a:solidFill>
                <a:latin typeface="+mn-lt"/>
                <a:ea typeface="+mn-ea"/>
                <a:cs typeface="+mn-cs"/>
              </a:rPr>
              <a:t>：当鼠标在热字或图像上移动时。</a:t>
            </a:r>
          </a:p>
          <a:p>
            <a:pPr eaLnBrk="0" hangingPunct="0">
              <a:tabLst>
                <a:tab pos="533400" algn="l"/>
              </a:tabLst>
              <a:defRPr/>
            </a:pPr>
            <a:r>
              <a:rPr lang="en-US" altLang="zh-CN" sz="1600" dirty="0" err="1">
                <a:solidFill>
                  <a:schemeClr val="tx2"/>
                </a:solidFill>
                <a:latin typeface="+mn-lt"/>
                <a:ea typeface="+mn-ea"/>
                <a:cs typeface="+mn-cs"/>
              </a:rPr>
              <a:t>onMouseDown</a:t>
            </a:r>
            <a:r>
              <a:rPr lang="zh-CN" altLang="en-US" sz="1600" dirty="0">
                <a:solidFill>
                  <a:schemeClr val="tx2"/>
                </a:solidFill>
                <a:latin typeface="+mn-lt"/>
                <a:ea typeface="+mn-ea"/>
                <a:cs typeface="+mn-cs"/>
              </a:rPr>
              <a:t>：当在选定对象上按下鼠标左键时。</a:t>
            </a:r>
          </a:p>
          <a:p>
            <a:pPr eaLnBrk="0" hangingPunct="0">
              <a:tabLst>
                <a:tab pos="533400" algn="l"/>
              </a:tabLst>
              <a:defRPr/>
            </a:pPr>
            <a:r>
              <a:rPr lang="en-US" altLang="zh-CN" sz="1600" dirty="0" err="1">
                <a:solidFill>
                  <a:schemeClr val="tx2"/>
                </a:solidFill>
                <a:latin typeface="+mn-lt"/>
                <a:ea typeface="+mn-ea"/>
                <a:cs typeface="+mn-cs"/>
              </a:rPr>
              <a:t>onMouseUp</a:t>
            </a:r>
            <a:r>
              <a:rPr lang="zh-CN" altLang="en-US" sz="1600" dirty="0">
                <a:solidFill>
                  <a:schemeClr val="tx2"/>
                </a:solidFill>
                <a:latin typeface="+mn-lt"/>
                <a:ea typeface="+mn-ea"/>
                <a:cs typeface="+mn-cs"/>
              </a:rPr>
              <a:t>：当鼠标松开时。</a:t>
            </a:r>
          </a:p>
          <a:p>
            <a:pPr eaLnBrk="0" hangingPunct="0">
              <a:tabLst>
                <a:tab pos="533400" algn="l"/>
              </a:tabLst>
              <a:defRPr/>
            </a:pPr>
            <a:r>
              <a:rPr lang="en-US" altLang="zh-CN" sz="1600" dirty="0" err="1">
                <a:solidFill>
                  <a:schemeClr val="tx2"/>
                </a:solidFill>
                <a:latin typeface="+mn-lt"/>
                <a:ea typeface="+mn-ea"/>
                <a:cs typeface="+mn-cs"/>
              </a:rPr>
              <a:t>onUnload</a:t>
            </a:r>
            <a:r>
              <a:rPr lang="zh-CN" altLang="en-US" sz="1600" dirty="0">
                <a:solidFill>
                  <a:schemeClr val="tx2"/>
                </a:solidFill>
                <a:latin typeface="+mn-lt"/>
                <a:ea typeface="+mn-ea"/>
                <a:cs typeface="+mn-cs"/>
              </a:rPr>
              <a:t>：当离开网页时。</a:t>
            </a:r>
          </a:p>
          <a:p>
            <a:pPr eaLnBrk="0" hangingPunct="0">
              <a:tabLst>
                <a:tab pos="533400" algn="l"/>
              </a:tabLst>
              <a:defRPr/>
            </a:pPr>
            <a:r>
              <a:rPr lang="en-US" altLang="zh-CN" sz="1600" dirty="0" err="1">
                <a:solidFill>
                  <a:schemeClr val="tx2"/>
                </a:solidFill>
                <a:latin typeface="+mn-lt"/>
                <a:ea typeface="+mn-ea"/>
                <a:cs typeface="+mn-cs"/>
              </a:rPr>
              <a:t>onBlur</a:t>
            </a:r>
            <a:r>
              <a:rPr lang="zh-CN" altLang="en-US" sz="1600" dirty="0">
                <a:solidFill>
                  <a:schemeClr val="tx2"/>
                </a:solidFill>
                <a:latin typeface="+mn-lt"/>
                <a:ea typeface="+mn-ea"/>
                <a:cs typeface="+mn-cs"/>
              </a:rPr>
              <a:t>：当对象失去焦点（比如选择了其他窗口，其他文本框使刚才的窗口和文本框失去了焦点）。</a:t>
            </a:r>
          </a:p>
          <a:p>
            <a:pPr eaLnBrk="0" hangingPunct="0">
              <a:tabLst>
                <a:tab pos="533400" algn="l"/>
              </a:tabLst>
              <a:defRPr/>
            </a:pPr>
            <a:r>
              <a:rPr lang="en-US" altLang="zh-CN" sz="1600" dirty="0" err="1">
                <a:solidFill>
                  <a:schemeClr val="tx2"/>
                </a:solidFill>
                <a:latin typeface="+mn-lt"/>
                <a:ea typeface="+mn-ea"/>
                <a:cs typeface="+mn-cs"/>
              </a:rPr>
              <a:t>onClick</a:t>
            </a:r>
            <a:r>
              <a:rPr lang="zh-CN" altLang="en-US" sz="1600" dirty="0">
                <a:solidFill>
                  <a:schemeClr val="tx2"/>
                </a:solidFill>
                <a:latin typeface="+mn-lt"/>
                <a:ea typeface="+mn-ea"/>
                <a:cs typeface="+mn-cs"/>
              </a:rPr>
              <a:t>：当鼠标单击对象时。 </a:t>
            </a:r>
          </a:p>
          <a:p>
            <a:pPr eaLnBrk="0" hangingPunct="0">
              <a:tabLst>
                <a:tab pos="533400" algn="l"/>
              </a:tabLst>
              <a:defRPr/>
            </a:pPr>
            <a:r>
              <a:rPr lang="en-US" altLang="zh-CN" sz="1600" dirty="0" err="1">
                <a:solidFill>
                  <a:schemeClr val="tx2"/>
                </a:solidFill>
                <a:latin typeface="+mn-lt"/>
                <a:ea typeface="+mn-ea"/>
                <a:cs typeface="+mn-cs"/>
              </a:rPr>
              <a:t>onDblClick</a:t>
            </a:r>
            <a:r>
              <a:rPr lang="zh-CN" altLang="en-US" sz="1600" dirty="0">
                <a:solidFill>
                  <a:schemeClr val="tx2"/>
                </a:solidFill>
                <a:latin typeface="+mn-lt"/>
                <a:ea typeface="+mn-ea"/>
                <a:cs typeface="+mn-cs"/>
              </a:rPr>
              <a:t>：当鼠标双击对象时。 </a:t>
            </a:r>
          </a:p>
          <a:p>
            <a:pPr eaLnBrk="0" hangingPunct="0">
              <a:tabLst>
                <a:tab pos="533400" algn="l"/>
              </a:tabLst>
              <a:defRPr/>
            </a:pPr>
            <a:r>
              <a:rPr lang="en-US" altLang="zh-CN" sz="1600" dirty="0" err="1">
                <a:solidFill>
                  <a:schemeClr val="tx2"/>
                </a:solidFill>
                <a:latin typeface="+mn-lt"/>
                <a:ea typeface="+mn-ea"/>
                <a:cs typeface="+mn-cs"/>
              </a:rPr>
              <a:t>onError</a:t>
            </a:r>
            <a:r>
              <a:rPr lang="zh-CN" altLang="en-US" sz="1600" dirty="0">
                <a:solidFill>
                  <a:schemeClr val="tx2"/>
                </a:solidFill>
                <a:latin typeface="+mn-lt"/>
                <a:ea typeface="+mn-ea"/>
                <a:cs typeface="+mn-cs"/>
              </a:rPr>
              <a:t>：当载入图像等发生错误时。 </a:t>
            </a:r>
          </a:p>
          <a:p>
            <a:pPr eaLnBrk="0" hangingPunct="0">
              <a:tabLst>
                <a:tab pos="533400" algn="l"/>
              </a:tabLst>
              <a:defRPr/>
            </a:pPr>
            <a:r>
              <a:rPr lang="en-US" altLang="zh-CN" sz="1600" dirty="0" err="1">
                <a:solidFill>
                  <a:schemeClr val="tx2"/>
                </a:solidFill>
                <a:latin typeface="+mn-lt"/>
                <a:ea typeface="+mn-ea"/>
                <a:cs typeface="+mn-cs"/>
              </a:rPr>
              <a:t>onFocus</a:t>
            </a:r>
            <a:r>
              <a:rPr lang="zh-CN" altLang="en-US" sz="1600" dirty="0">
                <a:solidFill>
                  <a:schemeClr val="tx2"/>
                </a:solidFill>
                <a:latin typeface="+mn-lt"/>
                <a:ea typeface="+mn-ea"/>
                <a:cs typeface="+mn-cs"/>
              </a:rPr>
              <a:t>：当对象得到焦点时。 </a:t>
            </a:r>
          </a:p>
          <a:p>
            <a:pPr eaLnBrk="0" hangingPunct="0">
              <a:tabLst>
                <a:tab pos="533400" algn="l"/>
              </a:tabLst>
              <a:defRPr/>
            </a:pPr>
            <a:r>
              <a:rPr lang="en-US" altLang="zh-CN" sz="1600" dirty="0" err="1">
                <a:solidFill>
                  <a:schemeClr val="tx2"/>
                </a:solidFill>
                <a:latin typeface="+mn-lt"/>
                <a:ea typeface="+mn-ea"/>
                <a:cs typeface="+mn-cs"/>
              </a:rPr>
              <a:t>onKeyDown</a:t>
            </a:r>
            <a:r>
              <a:rPr lang="zh-CN" altLang="en-US" sz="1600" dirty="0">
                <a:solidFill>
                  <a:schemeClr val="tx2"/>
                </a:solidFill>
                <a:latin typeface="+mn-lt"/>
                <a:ea typeface="+mn-ea"/>
                <a:cs typeface="+mn-cs"/>
              </a:rPr>
              <a:t>：当按下键盘上光标键的向下键时。 </a:t>
            </a:r>
          </a:p>
          <a:p>
            <a:pPr eaLnBrk="0" hangingPunct="0">
              <a:tabLst>
                <a:tab pos="533400" algn="l"/>
              </a:tabLst>
              <a:defRPr/>
            </a:pPr>
            <a:r>
              <a:rPr lang="en-US" altLang="zh-CN" sz="1600" dirty="0" err="1">
                <a:solidFill>
                  <a:schemeClr val="tx2"/>
                </a:solidFill>
                <a:latin typeface="+mn-lt"/>
                <a:ea typeface="+mn-ea"/>
                <a:cs typeface="+mn-cs"/>
              </a:rPr>
              <a:t>onKeyPress</a:t>
            </a:r>
            <a:r>
              <a:rPr lang="zh-CN" altLang="en-US" sz="1600" dirty="0">
                <a:solidFill>
                  <a:schemeClr val="tx2"/>
                </a:solidFill>
                <a:latin typeface="+mn-lt"/>
                <a:ea typeface="+mn-ea"/>
                <a:cs typeface="+mn-cs"/>
              </a:rPr>
              <a:t>：当焦点在对象上，按下键盘上的某个键时。 </a:t>
            </a:r>
          </a:p>
          <a:p>
            <a:pPr eaLnBrk="0" hangingPunct="0">
              <a:tabLst>
                <a:tab pos="533400" algn="l"/>
              </a:tabLst>
              <a:defRPr/>
            </a:pPr>
            <a:r>
              <a:rPr lang="en-US" altLang="zh-CN" sz="1600" dirty="0" err="1">
                <a:solidFill>
                  <a:schemeClr val="tx2"/>
                </a:solidFill>
                <a:latin typeface="+mn-lt"/>
                <a:ea typeface="+mn-ea"/>
                <a:cs typeface="+mn-cs"/>
              </a:rPr>
              <a:t>onKeyUp</a:t>
            </a:r>
            <a:r>
              <a:rPr lang="zh-CN" altLang="en-US" sz="1600" dirty="0">
                <a:solidFill>
                  <a:schemeClr val="tx2"/>
                </a:solidFill>
                <a:latin typeface="+mn-lt"/>
                <a:ea typeface="+mn-ea"/>
                <a:cs typeface="+mn-cs"/>
              </a:rPr>
              <a:t>：当按上键盘上光标键的向下键时。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．实例描述</a:t>
            </a:r>
          </a:p>
          <a:p>
            <a:r>
              <a:rPr lang="zh-CN" altLang="en-US" smtClean="0"/>
              <a:t>在首页</a:t>
            </a:r>
            <a:r>
              <a:rPr lang="en-US" altLang="zh-CN" smtClean="0"/>
              <a:t>index.html</a:t>
            </a:r>
            <a:r>
              <a:rPr lang="zh-CN" altLang="en-US" smtClean="0"/>
              <a:t>中，“旅游新闻”版块信息实现从下往上的滚动效果，当鼠标停留在滚动文字上时，文字会停止滚动，但鼠标从上面移开后，文字会继续滚动，如图所示。</a:t>
            </a:r>
          </a:p>
        </p:txBody>
      </p:sp>
      <p:sp>
        <p:nvSpPr>
          <p:cNvPr id="52226" name="标题 2"/>
          <p:cNvSpPr>
            <a:spLocks noGrp="1"/>
          </p:cNvSpPr>
          <p:nvPr>
            <p:ph type="title"/>
          </p:nvPr>
        </p:nvSpPr>
        <p:spPr/>
        <p:txBody>
          <a:bodyPr/>
          <a:lstStyle/>
          <a:p>
            <a:r>
              <a:rPr lang="en-US" altLang="zh-CN" b="1" smtClean="0"/>
              <a:t>4.3.2  JavaScript</a:t>
            </a:r>
            <a:r>
              <a:rPr lang="zh-CN" altLang="en-US" b="1" smtClean="0"/>
              <a:t>网页应用实例</a:t>
            </a:r>
            <a:endParaRPr lang="zh-CN" altLang="en-US" smtClean="0"/>
          </a:p>
        </p:txBody>
      </p:sp>
      <p:pic>
        <p:nvPicPr>
          <p:cNvPr id="52227" name="Picture 2"/>
          <p:cNvPicPr>
            <a:picLocks noChangeAspect="1" noChangeArrowheads="1"/>
          </p:cNvPicPr>
          <p:nvPr/>
        </p:nvPicPr>
        <p:blipFill>
          <a:blip r:embed="rId2"/>
          <a:srcRect/>
          <a:stretch>
            <a:fillRect/>
          </a:stretch>
        </p:blipFill>
        <p:spPr bwMode="auto">
          <a:xfrm>
            <a:off x="4500563" y="4429125"/>
            <a:ext cx="1743075" cy="2136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．插入表单对象的方法</a:t>
            </a:r>
          </a:p>
          <a:p>
            <a:pPr>
              <a:buFont typeface="Symbol" pitchFamily="18" charset="2"/>
              <a:buNone/>
            </a:pPr>
            <a:r>
              <a:rPr lang="zh-CN" altLang="en-US" smtClean="0"/>
              <a:t>（</a:t>
            </a:r>
            <a:r>
              <a:rPr lang="en-US" altLang="zh-CN" smtClean="0"/>
              <a:t>1</a:t>
            </a:r>
            <a:r>
              <a:rPr lang="zh-CN" altLang="en-US" smtClean="0"/>
              <a:t>）选择“插入”面板中“表单”列表中的相关命令来插入表单对象。</a:t>
            </a:r>
          </a:p>
          <a:p>
            <a:pPr>
              <a:buFont typeface="Symbol" pitchFamily="18" charset="2"/>
              <a:buNone/>
            </a:pPr>
            <a:r>
              <a:rPr lang="zh-CN" altLang="en-US" smtClean="0"/>
              <a:t>（</a:t>
            </a:r>
            <a:r>
              <a:rPr lang="en-US" altLang="zh-CN" smtClean="0"/>
              <a:t>2</a:t>
            </a:r>
            <a:r>
              <a:rPr lang="zh-CN" altLang="en-US" smtClean="0"/>
              <a:t>）选择“插入”→“表单”命令，在其中选择要插入对象的相应按钮，如图所示。</a:t>
            </a:r>
          </a:p>
        </p:txBody>
      </p:sp>
      <p:sp>
        <p:nvSpPr>
          <p:cNvPr id="16386" name="标题 2"/>
          <p:cNvSpPr>
            <a:spLocks noGrp="1"/>
          </p:cNvSpPr>
          <p:nvPr>
            <p:ph type="title"/>
          </p:nvPr>
        </p:nvSpPr>
        <p:spPr/>
        <p:txBody>
          <a:bodyPr/>
          <a:lstStyle/>
          <a:p>
            <a:r>
              <a:rPr lang="en-US" altLang="zh-CN" smtClean="0"/>
              <a:t>4.1.2  </a:t>
            </a:r>
            <a:r>
              <a:rPr lang="zh-CN" altLang="en-US" smtClean="0"/>
              <a:t>表单对象</a:t>
            </a:r>
          </a:p>
        </p:txBody>
      </p:sp>
      <p:grpSp>
        <p:nvGrpSpPr>
          <p:cNvPr id="1026" name="Group 2"/>
          <p:cNvGrpSpPr>
            <a:grpSpLocks/>
          </p:cNvGrpSpPr>
          <p:nvPr/>
        </p:nvGrpSpPr>
        <p:grpSpPr bwMode="auto">
          <a:xfrm>
            <a:off x="5786438" y="3357563"/>
            <a:ext cx="2571750" cy="3214687"/>
            <a:chOff x="8140" y="10727"/>
            <a:chExt cx="2066" cy="3416"/>
          </a:xfrm>
        </p:grpSpPr>
        <p:pic>
          <p:nvPicPr>
            <p:cNvPr id="16388" name="Picture 3"/>
            <p:cNvPicPr>
              <a:picLocks noChangeAspect="1" noChangeArrowheads="1"/>
            </p:cNvPicPr>
            <p:nvPr/>
          </p:nvPicPr>
          <p:blipFill>
            <a:blip r:embed="rId2"/>
            <a:srcRect/>
            <a:stretch>
              <a:fillRect/>
            </a:stretch>
          </p:blipFill>
          <p:spPr bwMode="auto">
            <a:xfrm>
              <a:off x="8268" y="10727"/>
              <a:ext cx="1771" cy="3416"/>
            </a:xfrm>
            <a:prstGeom prst="rect">
              <a:avLst/>
            </a:prstGeom>
            <a:noFill/>
            <a:ln w="9525">
              <a:noFill/>
              <a:miter lim="800000"/>
              <a:headEnd/>
              <a:tailEnd/>
            </a:ln>
          </p:spPr>
        </p:pic>
        <p:sp>
          <p:nvSpPr>
            <p:cNvPr id="16389" name="Text Box 4"/>
            <p:cNvSpPr txBox="1">
              <a:spLocks noChangeArrowheads="1"/>
            </p:cNvSpPr>
            <p:nvPr/>
          </p:nvSpPr>
          <p:spPr bwMode="auto">
            <a:xfrm>
              <a:off x="8140" y="13600"/>
              <a:ext cx="2066" cy="396"/>
            </a:xfrm>
            <a:prstGeom prst="rect">
              <a:avLst/>
            </a:prstGeom>
            <a:noFill/>
            <a:ln w="9525" algn="ctr">
              <a:noFill/>
              <a:miter lim="800000"/>
              <a:headEnd/>
              <a:tailEnd/>
            </a:ln>
          </p:spPr>
          <p:txBody>
            <a:bodyPr lIns="0" tIns="0" rIns="0" bIns="0"/>
            <a:lstStyle/>
            <a:p>
              <a:pPr algn="ctr">
                <a:spcAft>
                  <a:spcPts val="600"/>
                </a:spcAft>
              </a:pPr>
              <a:endParaRPr lang="zh-CN" altLang="zh-CN"/>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714375" y="2571750"/>
            <a:ext cx="7643813" cy="3451225"/>
          </a:xfrm>
        </p:spPr>
        <p:txBody>
          <a:bodyPr rtlCol="0">
            <a:normAutofit fontScale="92500" lnSpcReduction="20000"/>
          </a:bodyPr>
          <a:lstStyle/>
          <a:p>
            <a:pPr marL="274320" indent="-274320" fontAlgn="auto">
              <a:spcAft>
                <a:spcPts val="0"/>
              </a:spcAft>
              <a:buFont typeface="Symbol" pitchFamily="18" charset="2"/>
              <a:buNone/>
              <a:defRPr/>
            </a:pPr>
            <a:r>
              <a:rPr lang="en-US" b="1" dirty="0" smtClean="0">
                <a:cs typeface="+mn-cs"/>
              </a:rPr>
              <a:t>2</a:t>
            </a:r>
            <a:r>
              <a:rPr lang="zh-CN" altLang="en-US" b="1" dirty="0" smtClean="0">
                <a:cs typeface="+mn-cs"/>
              </a:rPr>
              <a:t>．实例制作</a:t>
            </a:r>
            <a:endParaRPr lang="en-US" altLang="zh-CN" b="1"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）滚动效果要用</a:t>
            </a:r>
            <a:r>
              <a:rPr lang="en-US" dirty="0" smtClean="0">
                <a:cs typeface="+mn-cs"/>
              </a:rPr>
              <a:t>&lt;marquee&gt;</a:t>
            </a:r>
            <a:r>
              <a:rPr lang="zh-CN" altLang="en-US" dirty="0" smtClean="0">
                <a:cs typeface="+mn-cs"/>
              </a:rPr>
              <a:t>标记实现，其格式如下：</a:t>
            </a:r>
          </a:p>
          <a:p>
            <a:pPr marL="274320" indent="-274320" fontAlgn="auto">
              <a:spcAft>
                <a:spcPts val="0"/>
              </a:spcAft>
              <a:buFont typeface="Symbol" pitchFamily="18" charset="2"/>
              <a:buNone/>
              <a:defRPr/>
            </a:pPr>
            <a:r>
              <a:rPr lang="en-US" b="1" i="1" dirty="0" smtClean="0">
                <a:cs typeface="+mn-cs"/>
              </a:rPr>
              <a:t>&lt;marquee  direction="</a:t>
            </a:r>
            <a:r>
              <a:rPr lang="zh-CN" altLang="en-US" b="1" i="1" dirty="0" smtClean="0">
                <a:cs typeface="+mn-cs"/>
              </a:rPr>
              <a:t>方向</a:t>
            </a:r>
            <a:r>
              <a:rPr lang="en-US" b="1" i="1" dirty="0" smtClean="0">
                <a:cs typeface="+mn-cs"/>
              </a:rPr>
              <a:t>"  </a:t>
            </a:r>
            <a:r>
              <a:rPr lang="en-US" b="1" i="1" dirty="0" err="1" smtClean="0">
                <a:cs typeface="+mn-cs"/>
              </a:rPr>
              <a:t>scrolldelay</a:t>
            </a:r>
            <a:r>
              <a:rPr lang="en-US" b="1" i="1" dirty="0" smtClean="0">
                <a:cs typeface="+mn-cs"/>
              </a:rPr>
              <a:t>="</a:t>
            </a:r>
            <a:r>
              <a:rPr lang="zh-CN" altLang="en-US" b="1" i="1" dirty="0" smtClean="0">
                <a:cs typeface="+mn-cs"/>
              </a:rPr>
              <a:t>滚动延时</a:t>
            </a:r>
            <a:r>
              <a:rPr lang="en-US" b="1" i="1" dirty="0" smtClean="0">
                <a:cs typeface="+mn-cs"/>
              </a:rPr>
              <a:t>"  behavior="</a:t>
            </a:r>
            <a:r>
              <a:rPr lang="zh-CN" altLang="en-US" b="1" i="1" dirty="0" smtClean="0">
                <a:cs typeface="+mn-cs"/>
              </a:rPr>
              <a:t>滚动方式</a:t>
            </a:r>
            <a:r>
              <a:rPr lang="en-US" b="1" i="1" dirty="0" smtClean="0">
                <a:cs typeface="+mn-cs"/>
              </a:rPr>
              <a:t>" &gt;</a:t>
            </a:r>
            <a:endParaRPr lang="zh-CN" altLang="en-US" b="1" i="1" dirty="0" smtClean="0">
              <a:cs typeface="+mn-cs"/>
            </a:endParaRPr>
          </a:p>
          <a:p>
            <a:pPr marL="274320" indent="-274320" fontAlgn="auto">
              <a:spcAft>
                <a:spcPts val="0"/>
              </a:spcAft>
              <a:buFont typeface="Symbol" pitchFamily="18" charset="2"/>
              <a:buNone/>
              <a:defRPr/>
            </a:pPr>
            <a:r>
              <a:rPr lang="zh-CN" altLang="en-US" dirty="0" smtClean="0">
                <a:cs typeface="+mn-cs"/>
              </a:rPr>
              <a:t>其属性含义如下：</a:t>
            </a:r>
          </a:p>
          <a:p>
            <a:pPr marL="274320" indent="-274320" fontAlgn="auto">
              <a:spcAft>
                <a:spcPts val="0"/>
              </a:spcAft>
              <a:defRPr/>
            </a:pPr>
            <a:r>
              <a:rPr lang="en-US" dirty="0" smtClean="0">
                <a:cs typeface="+mn-cs"/>
              </a:rPr>
              <a:t>direction</a:t>
            </a:r>
            <a:r>
              <a:rPr lang="zh-CN" altLang="en-US" dirty="0" smtClean="0">
                <a:cs typeface="+mn-cs"/>
              </a:rPr>
              <a:t>：滚动方向。有四个方向：</a:t>
            </a:r>
            <a:r>
              <a:rPr lang="en-US" dirty="0" smtClean="0">
                <a:cs typeface="+mn-cs"/>
              </a:rPr>
              <a:t>left</a:t>
            </a:r>
            <a:r>
              <a:rPr lang="zh-CN" altLang="en-US" dirty="0" smtClean="0">
                <a:cs typeface="+mn-cs"/>
              </a:rPr>
              <a:t>（向左）、</a:t>
            </a:r>
            <a:r>
              <a:rPr lang="en-US" dirty="0" smtClean="0">
                <a:cs typeface="+mn-cs"/>
              </a:rPr>
              <a:t>right</a:t>
            </a:r>
            <a:r>
              <a:rPr lang="zh-CN" altLang="en-US" dirty="0" smtClean="0">
                <a:cs typeface="+mn-cs"/>
              </a:rPr>
              <a:t>（向右）、</a:t>
            </a:r>
            <a:r>
              <a:rPr lang="en-US" dirty="0" smtClean="0">
                <a:cs typeface="+mn-cs"/>
              </a:rPr>
              <a:t>up</a:t>
            </a:r>
            <a:r>
              <a:rPr lang="zh-CN" altLang="en-US" dirty="0" smtClean="0">
                <a:cs typeface="+mn-cs"/>
              </a:rPr>
              <a:t>（向上）和</a:t>
            </a:r>
            <a:r>
              <a:rPr lang="en-US" dirty="0" smtClean="0">
                <a:cs typeface="+mn-cs"/>
              </a:rPr>
              <a:t>down</a:t>
            </a:r>
            <a:r>
              <a:rPr lang="zh-CN" altLang="en-US" dirty="0" smtClean="0">
                <a:cs typeface="+mn-cs"/>
              </a:rPr>
              <a:t>（向下），默认为</a:t>
            </a:r>
            <a:r>
              <a:rPr lang="en-US" dirty="0" smtClean="0">
                <a:cs typeface="+mn-cs"/>
              </a:rPr>
              <a:t>left</a:t>
            </a:r>
            <a:r>
              <a:rPr lang="zh-CN" altLang="en-US" dirty="0" smtClean="0">
                <a:cs typeface="+mn-cs"/>
              </a:rPr>
              <a:t>。</a:t>
            </a:r>
          </a:p>
          <a:p>
            <a:pPr marL="274320" indent="-274320" fontAlgn="auto">
              <a:spcAft>
                <a:spcPts val="0"/>
              </a:spcAft>
              <a:defRPr/>
            </a:pPr>
            <a:r>
              <a:rPr lang="en-US" dirty="0" smtClean="0">
                <a:cs typeface="+mn-cs"/>
              </a:rPr>
              <a:t>behavior</a:t>
            </a:r>
            <a:r>
              <a:rPr lang="zh-CN" altLang="en-US" dirty="0" smtClean="0">
                <a:cs typeface="+mn-cs"/>
              </a:rPr>
              <a:t>：滚动方式。有三个值：</a:t>
            </a:r>
            <a:r>
              <a:rPr lang="en-US" dirty="0" smtClean="0">
                <a:cs typeface="+mn-cs"/>
              </a:rPr>
              <a:t>Scroll</a:t>
            </a:r>
            <a:r>
              <a:rPr lang="zh-CN" altLang="en-US" dirty="0" smtClean="0">
                <a:cs typeface="+mn-cs"/>
              </a:rPr>
              <a:t>，由一端滚动到另一端；</a:t>
            </a:r>
            <a:r>
              <a:rPr lang="en-US" dirty="0" smtClean="0">
                <a:cs typeface="+mn-cs"/>
              </a:rPr>
              <a:t>Slide</a:t>
            </a:r>
            <a:r>
              <a:rPr lang="zh-CN" altLang="en-US" dirty="0" smtClean="0">
                <a:cs typeface="+mn-cs"/>
              </a:rPr>
              <a:t>，由一端快速滑向另一端，不重复滑动；</a:t>
            </a:r>
            <a:r>
              <a:rPr lang="en-US" dirty="0" smtClean="0">
                <a:cs typeface="+mn-cs"/>
              </a:rPr>
              <a:t>Alternate</a:t>
            </a:r>
            <a:r>
              <a:rPr lang="zh-CN" altLang="en-US" dirty="0" smtClean="0">
                <a:cs typeface="+mn-cs"/>
              </a:rPr>
              <a:t>，在两端之间来回滚动。</a:t>
            </a:r>
          </a:p>
          <a:p>
            <a:pPr marL="274320" indent="-274320" fontAlgn="auto">
              <a:spcAft>
                <a:spcPts val="0"/>
              </a:spcAft>
              <a:defRPr/>
            </a:pPr>
            <a:r>
              <a:rPr lang="en-US" dirty="0" err="1" smtClean="0">
                <a:cs typeface="+mn-cs"/>
              </a:rPr>
              <a:t>scrolldelay</a:t>
            </a:r>
            <a:r>
              <a:rPr lang="zh-CN" altLang="en-US" dirty="0" smtClean="0">
                <a:cs typeface="+mn-cs"/>
              </a:rPr>
              <a:t>：滚动延时，整数值时，值越大，滚动越慢。</a:t>
            </a:r>
          </a:p>
          <a:p>
            <a:pPr marL="274320" indent="-274320" fontAlgn="auto">
              <a:spcAft>
                <a:spcPts val="0"/>
              </a:spcAft>
              <a:buFont typeface="Symbol" pitchFamily="18" charset="2"/>
              <a:buNone/>
              <a:defRPr/>
            </a:pPr>
            <a:endParaRPr lang="zh-CN" altLang="en-US" b="1"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53250" name="标题 2"/>
          <p:cNvSpPr>
            <a:spLocks noGrp="1"/>
          </p:cNvSpPr>
          <p:nvPr>
            <p:ph type="title"/>
          </p:nvPr>
        </p:nvSpPr>
        <p:spPr/>
        <p:txBody>
          <a:bodyPr/>
          <a:lstStyle/>
          <a:p>
            <a:r>
              <a:rPr lang="en-US" altLang="zh-CN" b="1" smtClean="0"/>
              <a:t>4.3.2  JavaScript</a:t>
            </a:r>
            <a:r>
              <a:rPr lang="zh-CN" altLang="en-US" b="1" smtClean="0"/>
              <a:t>网页应用实例</a:t>
            </a:r>
            <a:endParaRPr lang="zh-CN" alt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313" y="2357438"/>
            <a:ext cx="8929687" cy="4286250"/>
          </a:xfrm>
        </p:spPr>
        <p:txBody>
          <a:bodyPr rtlCol="0">
            <a:normAutofit fontScale="700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）涉及的事件是</a:t>
            </a:r>
            <a:r>
              <a:rPr lang="en-US" dirty="0" err="1" smtClean="0">
                <a:cs typeface="+mn-cs"/>
              </a:rPr>
              <a:t>onMouseOver</a:t>
            </a:r>
            <a:r>
              <a:rPr lang="zh-CN" altLang="en-US" dirty="0" smtClean="0">
                <a:cs typeface="+mn-cs"/>
              </a:rPr>
              <a:t>和</a:t>
            </a:r>
            <a:r>
              <a:rPr lang="en-US" dirty="0" err="1" smtClean="0">
                <a:cs typeface="+mn-cs"/>
              </a:rPr>
              <a:t>onMouseOut</a:t>
            </a:r>
            <a:r>
              <a:rPr lang="zh-CN" altLang="en-US" dirty="0" smtClean="0">
                <a:cs typeface="+mn-cs"/>
              </a:rPr>
              <a:t>，其格式是“</a:t>
            </a:r>
            <a:r>
              <a:rPr lang="en-US" dirty="0" err="1" smtClean="0">
                <a:cs typeface="+mn-cs"/>
              </a:rPr>
              <a:t>onmouseover</a:t>
            </a:r>
            <a:r>
              <a:rPr lang="en-US" dirty="0" smtClean="0">
                <a:cs typeface="+mn-cs"/>
              </a:rPr>
              <a:t>="</a:t>
            </a:r>
            <a:r>
              <a:rPr lang="en-US" dirty="0" err="1" smtClean="0">
                <a:cs typeface="+mn-cs"/>
              </a:rPr>
              <a:t>this.stop</a:t>
            </a:r>
            <a:r>
              <a:rPr lang="en-US" dirty="0" smtClean="0">
                <a:cs typeface="+mn-cs"/>
              </a:rPr>
              <a:t>()"</a:t>
            </a:r>
            <a:r>
              <a:rPr lang="zh-CN" altLang="en-US" dirty="0" smtClean="0">
                <a:cs typeface="+mn-cs"/>
              </a:rPr>
              <a:t>”和“</a:t>
            </a:r>
            <a:r>
              <a:rPr lang="en-US" dirty="0" err="1" smtClean="0">
                <a:cs typeface="+mn-cs"/>
              </a:rPr>
              <a:t>onmouseout</a:t>
            </a:r>
            <a:r>
              <a:rPr lang="en-US" dirty="0" smtClean="0">
                <a:cs typeface="+mn-cs"/>
              </a:rPr>
              <a:t>="</a:t>
            </a:r>
            <a:r>
              <a:rPr lang="en-US" dirty="0" err="1" smtClean="0">
                <a:cs typeface="+mn-cs"/>
              </a:rPr>
              <a:t>this.start</a:t>
            </a:r>
            <a:r>
              <a:rPr lang="en-US" dirty="0" smtClean="0">
                <a:cs typeface="+mn-cs"/>
              </a:rPr>
              <a:t>()"</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）完整代码。</a:t>
            </a:r>
          </a:p>
          <a:p>
            <a:pPr marL="274320" indent="-274320" fontAlgn="auto">
              <a:spcAft>
                <a:spcPts val="0"/>
              </a:spcAft>
              <a:buFont typeface="Symbol" pitchFamily="18" charset="2"/>
              <a:buNone/>
              <a:defRPr/>
            </a:pPr>
            <a:r>
              <a:rPr lang="en-US" dirty="0" smtClean="0">
                <a:cs typeface="+mn-cs"/>
              </a:rPr>
              <a:t>&lt;marquee direction="up" </a:t>
            </a:r>
            <a:r>
              <a:rPr lang="en-US" dirty="0" err="1" smtClean="0">
                <a:cs typeface="+mn-cs"/>
              </a:rPr>
              <a:t>scrolldelay</a:t>
            </a:r>
            <a:r>
              <a:rPr lang="en-US" dirty="0" smtClean="0">
                <a:cs typeface="+mn-cs"/>
              </a:rPr>
              <a:t>="150" </a:t>
            </a:r>
            <a:r>
              <a:rPr lang="en-US" dirty="0" err="1" smtClean="0">
                <a:cs typeface="+mn-cs"/>
              </a:rPr>
              <a:t>onmouseover</a:t>
            </a:r>
            <a:r>
              <a:rPr lang="en-US" dirty="0" smtClean="0">
                <a:cs typeface="+mn-cs"/>
              </a:rPr>
              <a:t>="</a:t>
            </a:r>
            <a:r>
              <a:rPr lang="en-US" dirty="0" err="1" smtClean="0">
                <a:cs typeface="+mn-cs"/>
              </a:rPr>
              <a:t>this.stop</a:t>
            </a:r>
            <a:r>
              <a:rPr lang="en-US" dirty="0" smtClean="0">
                <a:cs typeface="+mn-cs"/>
              </a:rPr>
              <a:t>()" </a:t>
            </a:r>
            <a:r>
              <a:rPr lang="en-US" dirty="0" err="1" smtClean="0">
                <a:cs typeface="+mn-cs"/>
              </a:rPr>
              <a:t>onmouseout</a:t>
            </a:r>
            <a:r>
              <a:rPr lang="en-US" dirty="0" smtClean="0">
                <a:cs typeface="+mn-cs"/>
              </a:rPr>
              <a:t>="</a:t>
            </a:r>
            <a:r>
              <a:rPr lang="en-US" dirty="0" err="1" smtClean="0">
                <a:cs typeface="+mn-cs"/>
              </a:rPr>
              <a:t>this.start</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ul</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不到乐山，枉来峨眉</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畅游乐山自助体验游</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乐山开展旅游市场集中专项治理</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省旅游局来乐调研</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峨眉山举行武林大赛</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犍为</a:t>
            </a:r>
            <a:r>
              <a:rPr lang="en-US" altLang="zh-CN" dirty="0" smtClean="0">
                <a:cs typeface="+mn-cs"/>
              </a:rPr>
              <a:t>——</a:t>
            </a:r>
            <a:r>
              <a:rPr lang="zh-CN" altLang="en-US" dirty="0" smtClean="0">
                <a:cs typeface="+mn-cs"/>
              </a:rPr>
              <a:t>茉莉花都</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峨眉张沟避暑好地方</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li</a:t>
            </a:r>
            <a:r>
              <a:rPr lang="en-US" dirty="0" smtClean="0">
                <a:cs typeface="+mn-cs"/>
              </a:rPr>
              <a:t> class="</a:t>
            </a:r>
            <a:r>
              <a:rPr lang="en-US" dirty="0" err="1" smtClean="0">
                <a:cs typeface="+mn-cs"/>
              </a:rPr>
              <a:t>news_list</a:t>
            </a:r>
            <a:r>
              <a:rPr lang="en-US" dirty="0" smtClean="0">
                <a:cs typeface="+mn-cs"/>
              </a:rPr>
              <a:t>"&gt;&lt;a </a:t>
            </a:r>
            <a:r>
              <a:rPr lang="en-US" dirty="0" err="1" smtClean="0">
                <a:cs typeface="+mn-cs"/>
              </a:rPr>
              <a:t>href</a:t>
            </a:r>
            <a:r>
              <a:rPr lang="en-US" dirty="0" smtClean="0">
                <a:cs typeface="+mn-cs"/>
              </a:rPr>
              <a:t>="#"&gt;</a:t>
            </a:r>
            <a:r>
              <a:rPr lang="zh-CN" altLang="en-US" dirty="0" smtClean="0">
                <a:cs typeface="+mn-cs"/>
              </a:rPr>
              <a:t>沐川竹海敢与宜宾竹海媲美</a:t>
            </a:r>
            <a:r>
              <a:rPr lang="en-US" dirty="0" smtClean="0">
                <a:cs typeface="+mn-cs"/>
              </a:rPr>
              <a:t>&lt;/a&gt;&lt;/</a:t>
            </a:r>
            <a:r>
              <a:rPr lang="en-US" dirty="0" err="1" smtClean="0">
                <a:cs typeface="+mn-cs"/>
              </a:rPr>
              <a:t>li</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a:t>
            </a:r>
            <a:r>
              <a:rPr lang="en-US" dirty="0" err="1" smtClean="0">
                <a:cs typeface="+mn-cs"/>
              </a:rPr>
              <a:t>ul</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&lt;/marquee&gt;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54274" name="标题 2"/>
          <p:cNvSpPr>
            <a:spLocks noGrp="1"/>
          </p:cNvSpPr>
          <p:nvPr>
            <p:ph type="title"/>
          </p:nvPr>
        </p:nvSpPr>
        <p:spPr/>
        <p:txBody>
          <a:bodyPr/>
          <a:lstStyle/>
          <a:p>
            <a:r>
              <a:rPr lang="en-US" altLang="zh-CN" b="1" smtClean="0"/>
              <a:t>4.3.2  JavaScript</a:t>
            </a:r>
            <a:r>
              <a:rPr lang="zh-CN" altLang="en-US" b="1" smtClean="0"/>
              <a:t>网页应用实例</a:t>
            </a:r>
            <a:endParaRPr lang="zh-CN" altLang="en-US"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p:txBody>
          <a:bodyPr/>
          <a:lstStyle/>
          <a:p>
            <a:r>
              <a:rPr lang="zh-CN" altLang="en-US" smtClean="0"/>
              <a:t>行为是</a:t>
            </a:r>
            <a:r>
              <a:rPr lang="en-US" altLang="zh-CN" smtClean="0"/>
              <a:t>Dreamweaver</a:t>
            </a:r>
            <a:r>
              <a:rPr lang="zh-CN" altLang="en-US" smtClean="0"/>
              <a:t>内置的</a:t>
            </a:r>
            <a:r>
              <a:rPr lang="en-US" altLang="zh-CN" smtClean="0"/>
              <a:t>JavaScript</a:t>
            </a:r>
            <a:r>
              <a:rPr lang="zh-CN" altLang="en-US" smtClean="0"/>
              <a:t>程序库，由事件和动作组成，对行为的添加和控制是通过“行为”面板来实现的。</a:t>
            </a:r>
          </a:p>
        </p:txBody>
      </p:sp>
      <p:sp>
        <p:nvSpPr>
          <p:cNvPr id="55298" name="标题 2"/>
          <p:cNvSpPr>
            <a:spLocks noGrp="1"/>
          </p:cNvSpPr>
          <p:nvPr>
            <p:ph type="title"/>
          </p:nvPr>
        </p:nvSpPr>
        <p:spPr/>
        <p:txBody>
          <a:bodyPr/>
          <a:lstStyle/>
          <a:p>
            <a:r>
              <a:rPr lang="en-US" altLang="zh-CN" b="1" smtClean="0"/>
              <a:t>4.3.3  </a:t>
            </a:r>
            <a:r>
              <a:rPr lang="zh-CN" altLang="en-US" b="1" smtClean="0"/>
              <a:t>行为面板的应用</a:t>
            </a:r>
            <a:endParaRPr lang="zh-CN" altLang="en-US" smtClean="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57188" y="2143125"/>
            <a:ext cx="6643687" cy="3840163"/>
          </a:xfrm>
        </p:spPr>
        <p:txBody>
          <a:bodyPr rtlCol="0">
            <a:normAutofit fontScale="85000" lnSpcReduction="10000"/>
          </a:bodyPr>
          <a:lstStyle/>
          <a:p>
            <a:pPr marL="274320" indent="-274320" fontAlgn="auto">
              <a:spcAft>
                <a:spcPts val="0"/>
              </a:spcAft>
              <a:buFont typeface="Symbol" pitchFamily="18" charset="2"/>
              <a:buNone/>
              <a:defRPr/>
            </a:pPr>
            <a:r>
              <a:rPr lang="en-US" dirty="0" smtClean="0">
                <a:cs typeface="+mn-cs"/>
              </a:rPr>
              <a:t>1</a:t>
            </a:r>
            <a:r>
              <a:rPr lang="zh-CN" altLang="en-US" dirty="0" smtClean="0">
                <a:cs typeface="+mn-cs"/>
              </a:rPr>
              <a:t>．“行为”面板</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在“行为”面板上可以进行如下操作：</a:t>
            </a:r>
          </a:p>
          <a:p>
            <a:pPr marL="274320" indent="-274320" fontAlgn="auto">
              <a:spcAft>
                <a:spcPts val="0"/>
              </a:spcAft>
              <a:defRPr/>
            </a:pPr>
            <a:r>
              <a:rPr lang="zh-CN" altLang="en-US" dirty="0" smtClean="0">
                <a:cs typeface="+mn-cs"/>
              </a:rPr>
              <a:t>“显示设置事件”按钮</a:t>
            </a:r>
            <a:r>
              <a:rPr lang="en-US" dirty="0" smtClean="0">
                <a:cs typeface="+mn-cs"/>
              </a:rPr>
              <a:t> </a:t>
            </a:r>
            <a:r>
              <a:rPr lang="zh-CN" altLang="en-US" dirty="0" smtClean="0">
                <a:cs typeface="+mn-cs"/>
              </a:rPr>
              <a:t>：列表中只显示当前正在编辑的事件名称。</a:t>
            </a:r>
          </a:p>
          <a:p>
            <a:pPr marL="274320" indent="-274320" fontAlgn="auto">
              <a:spcAft>
                <a:spcPts val="0"/>
              </a:spcAft>
              <a:defRPr/>
            </a:pPr>
            <a:r>
              <a:rPr lang="zh-CN" altLang="en-US" dirty="0" smtClean="0">
                <a:cs typeface="+mn-cs"/>
              </a:rPr>
              <a:t>“显示所有事件”按钮</a:t>
            </a:r>
            <a:r>
              <a:rPr lang="en-US" dirty="0" smtClean="0">
                <a:cs typeface="+mn-cs"/>
              </a:rPr>
              <a:t> </a:t>
            </a:r>
            <a:r>
              <a:rPr lang="zh-CN" altLang="en-US" dirty="0" smtClean="0">
                <a:cs typeface="+mn-cs"/>
              </a:rPr>
              <a:t>：列表中显示当前文档中所有事件的名称。</a:t>
            </a:r>
          </a:p>
          <a:p>
            <a:pPr marL="274320" indent="-274320" fontAlgn="auto">
              <a:spcAft>
                <a:spcPts val="0"/>
              </a:spcAft>
              <a:defRPr/>
            </a:pPr>
            <a:r>
              <a:rPr lang="zh-CN" altLang="en-US" dirty="0" smtClean="0">
                <a:cs typeface="+mn-cs"/>
              </a:rPr>
              <a:t>“添加行为”按钮</a:t>
            </a:r>
            <a:r>
              <a:rPr lang="en-US" dirty="0" smtClean="0">
                <a:cs typeface="+mn-cs"/>
              </a:rPr>
              <a:t> </a:t>
            </a:r>
            <a:r>
              <a:rPr lang="zh-CN" altLang="en-US" dirty="0" smtClean="0">
                <a:cs typeface="+mn-cs"/>
              </a:rPr>
              <a:t>：单击该按钮会打开行为菜单，在菜单中选择相应动作添加到当前选定的页面元素中。</a:t>
            </a:r>
          </a:p>
          <a:p>
            <a:pPr marL="274320" indent="-274320" fontAlgn="auto">
              <a:spcAft>
                <a:spcPts val="0"/>
              </a:spcAft>
              <a:defRPr/>
            </a:pPr>
            <a:r>
              <a:rPr lang="zh-CN" altLang="en-US" dirty="0" smtClean="0">
                <a:cs typeface="+mn-cs"/>
              </a:rPr>
              <a:t>“删除行为”按钮</a:t>
            </a:r>
            <a:r>
              <a:rPr lang="en-US" dirty="0" smtClean="0">
                <a:cs typeface="+mn-cs"/>
              </a:rPr>
              <a:t> </a:t>
            </a:r>
            <a:r>
              <a:rPr lang="zh-CN" altLang="en-US" dirty="0" smtClean="0">
                <a:cs typeface="+mn-cs"/>
              </a:rPr>
              <a:t>：单击该按钮会删除选定的行为。</a:t>
            </a:r>
          </a:p>
          <a:p>
            <a:pPr marL="274320" indent="-274320" fontAlgn="auto">
              <a:spcAft>
                <a:spcPts val="0"/>
              </a:spcAft>
              <a:defRPr/>
            </a:pPr>
            <a:r>
              <a:rPr lang="zh-CN" altLang="en-US" dirty="0" smtClean="0">
                <a:cs typeface="+mn-cs"/>
              </a:rPr>
              <a:t>“上移”按钮</a:t>
            </a:r>
            <a:r>
              <a:rPr lang="en-US" dirty="0" smtClean="0">
                <a:cs typeface="+mn-cs"/>
              </a:rPr>
              <a:t> </a:t>
            </a:r>
            <a:r>
              <a:rPr lang="zh-CN" altLang="en-US" dirty="0" smtClean="0">
                <a:cs typeface="+mn-cs"/>
              </a:rPr>
              <a:t>和“下移”按钮</a:t>
            </a:r>
            <a:r>
              <a:rPr lang="en-US" dirty="0" smtClean="0">
                <a:cs typeface="+mn-cs"/>
              </a:rPr>
              <a:t> </a:t>
            </a:r>
            <a:r>
              <a:rPr lang="zh-CN" altLang="en-US" dirty="0" smtClean="0">
                <a:cs typeface="+mn-cs"/>
              </a:rPr>
              <a:t>：可将动作项向前移或向后移，改变动作执行的顺序。</a:t>
            </a:r>
            <a:endParaRPr lang="zh-CN" altLang="en-US" dirty="0">
              <a:cs typeface="+mn-cs"/>
            </a:endParaRPr>
          </a:p>
        </p:txBody>
      </p:sp>
      <p:sp>
        <p:nvSpPr>
          <p:cNvPr id="56322" name="标题 2"/>
          <p:cNvSpPr>
            <a:spLocks noGrp="1"/>
          </p:cNvSpPr>
          <p:nvPr>
            <p:ph type="title"/>
          </p:nvPr>
        </p:nvSpPr>
        <p:spPr/>
        <p:txBody>
          <a:bodyPr/>
          <a:lstStyle/>
          <a:p>
            <a:r>
              <a:rPr lang="en-US" altLang="zh-CN" b="1" smtClean="0"/>
              <a:t>4.3.3  </a:t>
            </a:r>
            <a:r>
              <a:rPr lang="zh-CN" altLang="en-US" b="1" smtClean="0"/>
              <a:t>行为面板的应用</a:t>
            </a:r>
            <a:endParaRPr lang="zh-CN" altLang="en-US" smtClean="0"/>
          </a:p>
        </p:txBody>
      </p:sp>
      <p:pic>
        <p:nvPicPr>
          <p:cNvPr id="56323" name="Picture 2"/>
          <p:cNvPicPr>
            <a:picLocks noChangeAspect="1" noChangeArrowheads="1"/>
          </p:cNvPicPr>
          <p:nvPr/>
        </p:nvPicPr>
        <p:blipFill>
          <a:blip r:embed="rId2"/>
          <a:srcRect/>
          <a:stretch>
            <a:fillRect/>
          </a:stretch>
        </p:blipFill>
        <p:spPr bwMode="auto">
          <a:xfrm>
            <a:off x="6929438" y="4286250"/>
            <a:ext cx="2070100" cy="2247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．创建行为</a:t>
            </a:r>
          </a:p>
          <a:p>
            <a:pPr>
              <a:buFont typeface="Symbol" pitchFamily="18" charset="2"/>
              <a:buNone/>
            </a:pPr>
            <a:r>
              <a:rPr lang="zh-CN" altLang="en-US" smtClean="0"/>
              <a:t>三个步骤：选择对象、添加动作、调整事件</a:t>
            </a:r>
            <a:endParaRPr lang="en-US" altLang="zh-CN" smtClean="0"/>
          </a:p>
          <a:p>
            <a:pPr>
              <a:buFont typeface="Symbol" pitchFamily="18" charset="2"/>
              <a:buNone/>
            </a:pPr>
            <a:r>
              <a:rPr lang="zh-CN" altLang="en-US" smtClean="0">
                <a:solidFill>
                  <a:srgbClr val="FF0000"/>
                </a:solidFill>
              </a:rPr>
              <a:t>操作：</a:t>
            </a:r>
            <a:endParaRPr lang="en-US" altLang="zh-CN" smtClean="0">
              <a:solidFill>
                <a:srgbClr val="FF0000"/>
              </a:solidFill>
            </a:endParaRPr>
          </a:p>
          <a:p>
            <a:pPr>
              <a:buFont typeface="Symbol" pitchFamily="18" charset="2"/>
              <a:buNone/>
            </a:pPr>
            <a:r>
              <a:rPr lang="zh-CN" altLang="en-US" smtClean="0">
                <a:solidFill>
                  <a:srgbClr val="FF0000"/>
                </a:solidFill>
              </a:rPr>
              <a:t>“景点推荐”版块上的 “交换图像”操作展示（</a:t>
            </a:r>
            <a:r>
              <a:rPr lang="en-US" altLang="zh-CN" smtClean="0">
                <a:solidFill>
                  <a:srgbClr val="FF0000"/>
                </a:solidFill>
              </a:rPr>
              <a:t>P103</a:t>
            </a:r>
            <a:r>
              <a:rPr lang="zh-CN" altLang="en-US" smtClean="0">
                <a:solidFill>
                  <a:srgbClr val="FF0000"/>
                </a:solidFill>
              </a:rPr>
              <a:t>）</a:t>
            </a:r>
          </a:p>
        </p:txBody>
      </p:sp>
      <p:sp>
        <p:nvSpPr>
          <p:cNvPr id="5734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p:txBody>
          <a:bodyPr/>
          <a:lstStyle/>
          <a:p>
            <a:pPr>
              <a:buFont typeface="Symbol" pitchFamily="18" charset="2"/>
              <a:buNone/>
            </a:pPr>
            <a:r>
              <a:rPr lang="en-US" altLang="zh-CN" b="1" smtClean="0"/>
              <a:t>3</a:t>
            </a:r>
            <a:r>
              <a:rPr lang="zh-CN" altLang="en-US" b="1" smtClean="0"/>
              <a:t>．“行为”面板应用实例</a:t>
            </a:r>
          </a:p>
          <a:p>
            <a:r>
              <a:rPr lang="zh-CN" altLang="en-US" smtClean="0"/>
              <a:t>本实例将使用“显示和隐藏元素”制作“图片的切换”效果</a:t>
            </a:r>
          </a:p>
        </p:txBody>
      </p:sp>
      <p:sp>
        <p:nvSpPr>
          <p:cNvPr id="58370" name="标题 2"/>
          <p:cNvSpPr>
            <a:spLocks noGrp="1"/>
          </p:cNvSpPr>
          <p:nvPr>
            <p:ph type="title"/>
          </p:nvPr>
        </p:nvSpPr>
        <p:spPr/>
        <p:txBody>
          <a:bodyPr/>
          <a:lstStyle/>
          <a:p>
            <a:r>
              <a:rPr lang="zh-CN" altLang="en-US" smtClean="0"/>
              <a:t>图片的切换特效</a:t>
            </a:r>
          </a:p>
        </p:txBody>
      </p:sp>
      <p:pic>
        <p:nvPicPr>
          <p:cNvPr id="58371" name="Picture 2" descr="未标题-1"/>
          <p:cNvPicPr>
            <a:picLocks noChangeAspect="1" noChangeArrowheads="1"/>
          </p:cNvPicPr>
          <p:nvPr/>
        </p:nvPicPr>
        <p:blipFill>
          <a:blip r:embed="rId2"/>
          <a:srcRect/>
          <a:stretch>
            <a:fillRect/>
          </a:stretch>
        </p:blipFill>
        <p:spPr bwMode="auto">
          <a:xfrm>
            <a:off x="2357438" y="4071938"/>
            <a:ext cx="3857625" cy="1947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r>
              <a:rPr lang="zh-CN" altLang="en-US" smtClean="0"/>
              <a:t>（</a:t>
            </a:r>
            <a:r>
              <a:rPr lang="en-US" altLang="zh-CN" smtClean="0"/>
              <a:t>1</a:t>
            </a:r>
            <a:r>
              <a:rPr lang="zh-CN" altLang="en-US" smtClean="0"/>
              <a:t>）新建网页文件</a:t>
            </a:r>
            <a:r>
              <a:rPr lang="en-US" altLang="zh-CN" smtClean="0"/>
              <a:t>adv.html</a:t>
            </a:r>
            <a:r>
              <a:rPr lang="zh-CN" altLang="en-US" smtClean="0"/>
              <a:t>。</a:t>
            </a:r>
          </a:p>
          <a:p>
            <a:r>
              <a:rPr lang="zh-CN" altLang="en-US" smtClean="0"/>
              <a:t>（</a:t>
            </a:r>
            <a:r>
              <a:rPr lang="en-US" altLang="zh-CN" smtClean="0"/>
              <a:t>2</a:t>
            </a:r>
            <a:r>
              <a:rPr lang="zh-CN" altLang="en-US" smtClean="0"/>
              <a:t>）页面布局。使用</a:t>
            </a:r>
            <a:r>
              <a:rPr lang="en-US" altLang="zh-CN" smtClean="0"/>
              <a:t>AP div</a:t>
            </a:r>
            <a:r>
              <a:rPr lang="zh-CN" altLang="en-US" smtClean="0"/>
              <a:t>（</a:t>
            </a:r>
            <a:r>
              <a:rPr lang="en-US" altLang="zh-CN" smtClean="0"/>
              <a:t>Absolute Position div</a:t>
            </a:r>
            <a:r>
              <a:rPr lang="zh-CN" altLang="en-US" smtClean="0"/>
              <a:t>，绝对定位</a:t>
            </a:r>
            <a:r>
              <a:rPr lang="en-US" altLang="zh-CN" smtClean="0"/>
              <a:t>div</a:t>
            </a:r>
            <a:r>
              <a:rPr lang="zh-CN" altLang="en-US" smtClean="0"/>
              <a:t>）实现图片的重叠存放。</a:t>
            </a:r>
          </a:p>
        </p:txBody>
      </p:sp>
      <p:sp>
        <p:nvSpPr>
          <p:cNvPr id="59394" name="标题 2"/>
          <p:cNvSpPr>
            <a:spLocks noGrp="1"/>
          </p:cNvSpPr>
          <p:nvPr>
            <p:ph type="title"/>
          </p:nvPr>
        </p:nvSpPr>
        <p:spPr/>
        <p:txBody>
          <a:bodyPr/>
          <a:lstStyle/>
          <a:p>
            <a:r>
              <a:rPr lang="zh-CN" altLang="en-US" smtClean="0"/>
              <a:t>图片的切换特效</a:t>
            </a:r>
          </a:p>
        </p:txBody>
      </p:sp>
      <p:pic>
        <p:nvPicPr>
          <p:cNvPr id="59395" name="Picture 2"/>
          <p:cNvPicPr>
            <a:picLocks noChangeAspect="1" noChangeArrowheads="1"/>
          </p:cNvPicPr>
          <p:nvPr/>
        </p:nvPicPr>
        <p:blipFill>
          <a:blip r:embed="rId2"/>
          <a:srcRect/>
          <a:stretch>
            <a:fillRect/>
          </a:stretch>
        </p:blipFill>
        <p:spPr bwMode="auto">
          <a:xfrm>
            <a:off x="2143125" y="4071938"/>
            <a:ext cx="3214688" cy="1544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1"/>
          <p:cNvSpPr>
            <a:spLocks noGrp="1"/>
          </p:cNvSpPr>
          <p:nvPr>
            <p:ph idx="1"/>
          </p:nvPr>
        </p:nvSpPr>
        <p:spPr>
          <a:xfrm>
            <a:off x="928688" y="2143125"/>
            <a:ext cx="7408862" cy="3451225"/>
          </a:xfrm>
        </p:spPr>
        <p:txBody>
          <a:bodyPr/>
          <a:lstStyle/>
          <a:p>
            <a:r>
              <a:rPr lang="zh-CN" altLang="en-US" smtClean="0"/>
              <a:t>（</a:t>
            </a:r>
            <a:r>
              <a:rPr lang="en-US" altLang="zh-CN" smtClean="0"/>
              <a:t>3</a:t>
            </a:r>
            <a:r>
              <a:rPr lang="zh-CN" altLang="en-US" smtClean="0"/>
              <a:t>）插入</a:t>
            </a:r>
            <a:r>
              <a:rPr lang="en-US" altLang="zh-CN" smtClean="0"/>
              <a:t>AP div</a:t>
            </a:r>
            <a:r>
              <a:rPr lang="zh-CN" altLang="en-US" smtClean="0"/>
              <a:t>。插入</a:t>
            </a:r>
            <a:r>
              <a:rPr lang="en-US" altLang="zh-CN" smtClean="0"/>
              <a:t>4</a:t>
            </a:r>
            <a:r>
              <a:rPr lang="zh-CN" altLang="en-US" smtClean="0"/>
              <a:t>个层，名称分别为</a:t>
            </a:r>
            <a:r>
              <a:rPr lang="en-US" altLang="zh-CN" smtClean="0"/>
              <a:t>adv1</a:t>
            </a:r>
            <a:r>
              <a:rPr lang="zh-CN" altLang="en-US" smtClean="0"/>
              <a:t>、</a:t>
            </a:r>
            <a:r>
              <a:rPr lang="en-US" altLang="zh-CN" smtClean="0"/>
              <a:t>adv2</a:t>
            </a:r>
            <a:r>
              <a:rPr lang="zh-CN" altLang="en-US" smtClean="0"/>
              <a:t>、</a:t>
            </a:r>
            <a:r>
              <a:rPr lang="en-US" altLang="zh-CN" smtClean="0"/>
              <a:t>adv3</a:t>
            </a:r>
            <a:r>
              <a:rPr lang="zh-CN" altLang="en-US" smtClean="0"/>
              <a:t>和</a:t>
            </a:r>
            <a:r>
              <a:rPr lang="en-US" altLang="zh-CN" smtClean="0"/>
              <a:t>number</a:t>
            </a:r>
            <a:r>
              <a:rPr lang="zh-CN" altLang="en-US" smtClean="0"/>
              <a:t>，前</a:t>
            </a:r>
            <a:r>
              <a:rPr lang="en-US" altLang="zh-CN" smtClean="0"/>
              <a:t>3</a:t>
            </a:r>
            <a:r>
              <a:rPr lang="zh-CN" altLang="en-US" smtClean="0"/>
              <a:t>个层分别插入</a:t>
            </a:r>
            <a:r>
              <a:rPr lang="en-US" altLang="zh-CN" smtClean="0"/>
              <a:t>3</a:t>
            </a:r>
            <a:r>
              <a:rPr lang="zh-CN" altLang="en-US" smtClean="0"/>
              <a:t>张图片（</a:t>
            </a:r>
            <a:r>
              <a:rPr lang="en-US" altLang="zh-CN" smtClean="0"/>
              <a:t>suifo.jpg</a:t>
            </a:r>
            <a:r>
              <a:rPr lang="zh-CN" altLang="en-US" smtClean="0"/>
              <a:t>、</a:t>
            </a:r>
            <a:r>
              <a:rPr lang="en-US" altLang="zh-CN" smtClean="0"/>
              <a:t>emei.jpg</a:t>
            </a:r>
            <a:r>
              <a:rPr lang="zh-CN" altLang="en-US" smtClean="0"/>
              <a:t>、</a:t>
            </a:r>
            <a:r>
              <a:rPr lang="en-US" altLang="zh-CN" smtClean="0"/>
              <a:t>leishan.jpg</a:t>
            </a:r>
            <a:r>
              <a:rPr lang="zh-CN" altLang="en-US" smtClean="0"/>
              <a:t>），</a:t>
            </a:r>
            <a:r>
              <a:rPr lang="en-US" altLang="zh-CN" smtClean="0"/>
              <a:t>number</a:t>
            </a:r>
            <a:r>
              <a:rPr lang="zh-CN" altLang="en-US" smtClean="0"/>
              <a:t>层输入数字“</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a:t>
            </a:r>
          </a:p>
        </p:txBody>
      </p:sp>
      <p:sp>
        <p:nvSpPr>
          <p:cNvPr id="60418" name="标题 2"/>
          <p:cNvSpPr>
            <a:spLocks noGrp="1"/>
          </p:cNvSpPr>
          <p:nvPr>
            <p:ph type="title"/>
          </p:nvPr>
        </p:nvSpPr>
        <p:spPr/>
        <p:txBody>
          <a:bodyPr/>
          <a:lstStyle/>
          <a:p>
            <a:r>
              <a:rPr lang="zh-CN" altLang="en-US" smtClean="0"/>
              <a:t>图片的切换特效</a:t>
            </a:r>
          </a:p>
        </p:txBody>
      </p:sp>
      <p:pic>
        <p:nvPicPr>
          <p:cNvPr id="60419" name="Picture 2"/>
          <p:cNvPicPr>
            <a:picLocks noChangeAspect="1" noChangeArrowheads="1"/>
          </p:cNvPicPr>
          <p:nvPr/>
        </p:nvPicPr>
        <p:blipFill>
          <a:blip r:embed="rId2"/>
          <a:srcRect/>
          <a:stretch>
            <a:fillRect/>
          </a:stretch>
        </p:blipFill>
        <p:spPr bwMode="auto">
          <a:xfrm>
            <a:off x="1785938" y="3857625"/>
            <a:ext cx="1785937" cy="1928813"/>
          </a:xfrm>
          <a:prstGeom prst="rect">
            <a:avLst/>
          </a:prstGeom>
          <a:noFill/>
          <a:ln w="9525">
            <a:noFill/>
            <a:miter lim="800000"/>
            <a:headEnd/>
            <a:tailEnd/>
          </a:ln>
        </p:spPr>
      </p:pic>
      <p:pic>
        <p:nvPicPr>
          <p:cNvPr id="60420" name="Picture 3"/>
          <p:cNvPicPr>
            <a:picLocks noChangeAspect="1" noChangeArrowheads="1"/>
          </p:cNvPicPr>
          <p:nvPr/>
        </p:nvPicPr>
        <p:blipFill>
          <a:blip r:embed="rId3"/>
          <a:srcRect/>
          <a:stretch>
            <a:fillRect/>
          </a:stretch>
        </p:blipFill>
        <p:spPr bwMode="auto">
          <a:xfrm>
            <a:off x="4286250" y="3786188"/>
            <a:ext cx="3643313" cy="1820862"/>
          </a:xfrm>
          <a:prstGeom prst="rect">
            <a:avLst/>
          </a:prstGeom>
          <a:noFill/>
          <a:ln w="9525">
            <a:noFill/>
            <a:miter lim="800000"/>
            <a:headEnd/>
            <a:tailEnd/>
          </a:ln>
        </p:spPr>
      </p:pic>
      <p:sp>
        <p:nvSpPr>
          <p:cNvPr id="60421" name="矩形 5"/>
          <p:cNvSpPr>
            <a:spLocks noChangeArrowheads="1"/>
          </p:cNvSpPr>
          <p:nvPr/>
        </p:nvSpPr>
        <p:spPr bwMode="auto">
          <a:xfrm>
            <a:off x="1785938" y="5857875"/>
            <a:ext cx="1839912"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a:t>
            </a:r>
            <a:r>
              <a:rPr lang="en-US" altLang="zh-CN">
                <a:latin typeface="Candara" pitchFamily="34" charset="0"/>
                <a:ea typeface="华文楷体"/>
              </a:rPr>
              <a:t>AP</a:t>
            </a:r>
            <a:r>
              <a:rPr lang="zh-CN" altLang="en-US">
                <a:latin typeface="Candara" pitchFamily="34" charset="0"/>
                <a:ea typeface="华文楷体"/>
              </a:rPr>
              <a:t>元素”面板</a:t>
            </a:r>
          </a:p>
        </p:txBody>
      </p:sp>
      <p:sp>
        <p:nvSpPr>
          <p:cNvPr id="60422" name="矩形 6"/>
          <p:cNvSpPr>
            <a:spLocks noChangeArrowheads="1"/>
          </p:cNvSpPr>
          <p:nvPr/>
        </p:nvSpPr>
        <p:spPr bwMode="auto">
          <a:xfrm>
            <a:off x="5715000" y="5715000"/>
            <a:ext cx="1570038"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层的叠放效果</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1"/>
          <p:cNvSpPr>
            <a:spLocks noGrp="1"/>
          </p:cNvSpPr>
          <p:nvPr>
            <p:ph idx="1"/>
          </p:nvPr>
        </p:nvSpPr>
        <p:spPr>
          <a:xfrm>
            <a:off x="642938" y="2714625"/>
            <a:ext cx="8215312" cy="3451225"/>
          </a:xfrm>
        </p:spPr>
        <p:txBody>
          <a:bodyPr/>
          <a:lstStyle/>
          <a:p>
            <a:pPr>
              <a:buFont typeface="Symbol" pitchFamily="18" charset="2"/>
              <a:buNone/>
            </a:pPr>
            <a:r>
              <a:rPr lang="zh-CN" altLang="en-US" smtClean="0"/>
              <a:t>（</a:t>
            </a:r>
            <a:r>
              <a:rPr lang="en-US" altLang="zh-CN" smtClean="0"/>
              <a:t>4</a:t>
            </a:r>
            <a:r>
              <a:rPr lang="zh-CN" altLang="en-US" smtClean="0"/>
              <a:t>）数字标记设置。切换到“代码”视图，分别对“</a:t>
            </a:r>
            <a:r>
              <a:rPr lang="en-US" altLang="zh-CN" smtClean="0"/>
              <a:t>1</a:t>
            </a:r>
            <a:r>
              <a:rPr lang="zh-CN" altLang="en-US" smtClean="0"/>
              <a:t>，</a:t>
            </a:r>
            <a:r>
              <a:rPr lang="en-US" altLang="zh-CN" smtClean="0"/>
              <a:t>2</a:t>
            </a:r>
            <a:r>
              <a:rPr lang="zh-CN" altLang="en-US" smtClean="0"/>
              <a:t>，</a:t>
            </a:r>
            <a:r>
              <a:rPr lang="en-US" altLang="zh-CN" smtClean="0"/>
              <a:t>3</a:t>
            </a:r>
            <a:r>
              <a:rPr lang="zh-CN" altLang="en-US" smtClean="0"/>
              <a:t>”数字进行标记设置，代码如下：</a:t>
            </a:r>
          </a:p>
          <a:p>
            <a:pPr>
              <a:buFont typeface="Symbol" pitchFamily="18" charset="2"/>
              <a:buNone/>
            </a:pPr>
            <a:r>
              <a:rPr lang="en-US" altLang="zh-CN" sz="2000" smtClean="0"/>
              <a:t>&lt;div id="number"&gt;&lt;span&gt;1&lt;/span&gt;&lt;span&gt;2&lt;/span&gt;&lt;span&gt;3&lt;/span&gt;&lt;/div&gt;</a:t>
            </a:r>
          </a:p>
        </p:txBody>
      </p:sp>
      <p:sp>
        <p:nvSpPr>
          <p:cNvPr id="61442" name="标题 2"/>
          <p:cNvSpPr>
            <a:spLocks noGrp="1"/>
          </p:cNvSpPr>
          <p:nvPr>
            <p:ph type="title"/>
          </p:nvPr>
        </p:nvSpPr>
        <p:spPr/>
        <p:txBody>
          <a:bodyPr/>
          <a:lstStyle/>
          <a:p>
            <a:r>
              <a:rPr lang="zh-CN" altLang="en-US" smtClean="0"/>
              <a:t>图片的切换特效</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1"/>
          <p:cNvSpPr>
            <a:spLocks noGrp="1"/>
          </p:cNvSpPr>
          <p:nvPr>
            <p:ph idx="1"/>
          </p:nvPr>
        </p:nvSpPr>
        <p:spPr>
          <a:xfrm>
            <a:off x="871538" y="2143125"/>
            <a:ext cx="7408862" cy="3983038"/>
          </a:xfrm>
        </p:spPr>
        <p:txBody>
          <a:bodyPr/>
          <a:lstStyle/>
          <a:p>
            <a:r>
              <a:rPr lang="zh-CN" altLang="en-US" smtClean="0"/>
              <a:t>（</a:t>
            </a:r>
            <a:r>
              <a:rPr lang="en-US" altLang="zh-CN" smtClean="0"/>
              <a:t>5</a:t>
            </a:r>
            <a:r>
              <a:rPr lang="zh-CN" altLang="en-US" smtClean="0"/>
              <a:t>）切换图片效果设置。切换到“设计”视图中，选中数字</a:t>
            </a:r>
            <a:r>
              <a:rPr lang="en-US" altLang="zh-CN" smtClean="0"/>
              <a:t>1</a:t>
            </a:r>
            <a:r>
              <a:rPr lang="zh-CN" altLang="en-US" smtClean="0"/>
              <a:t>，在“标签选择器”面板添加行为“显示隐藏元素”，弹出“显示</a:t>
            </a:r>
            <a:r>
              <a:rPr lang="en-US" altLang="zh-CN" smtClean="0"/>
              <a:t>-</a:t>
            </a:r>
            <a:r>
              <a:rPr lang="zh-CN" altLang="en-US" smtClean="0"/>
              <a:t>隐藏元素”对话框，如左图所示，选择</a:t>
            </a:r>
            <a:r>
              <a:rPr lang="en-US" altLang="zh-CN" smtClean="0"/>
              <a:t>adv1</a:t>
            </a:r>
            <a:r>
              <a:rPr lang="zh-CN" altLang="en-US" smtClean="0"/>
              <a:t>显示，</a:t>
            </a:r>
            <a:r>
              <a:rPr lang="en-US" altLang="zh-CN" smtClean="0"/>
              <a:t>adv2</a:t>
            </a:r>
            <a:r>
              <a:rPr lang="zh-CN" altLang="en-US" smtClean="0"/>
              <a:t>和</a:t>
            </a:r>
            <a:r>
              <a:rPr lang="en-US" altLang="zh-CN" smtClean="0"/>
              <a:t>adv3</a:t>
            </a:r>
            <a:r>
              <a:rPr lang="zh-CN" altLang="en-US" smtClean="0"/>
              <a:t>隐藏。单击“确定”按钮后，在行为面板中将事件更改为</a:t>
            </a:r>
            <a:r>
              <a:rPr lang="en-US" altLang="zh-CN" smtClean="0"/>
              <a:t>onclick</a:t>
            </a:r>
            <a:r>
              <a:rPr lang="zh-CN" altLang="en-US" smtClean="0"/>
              <a:t>，如右图所示。</a:t>
            </a:r>
          </a:p>
          <a:p>
            <a:endParaRPr lang="zh-CN" altLang="en-US" smtClean="0"/>
          </a:p>
        </p:txBody>
      </p:sp>
      <p:sp>
        <p:nvSpPr>
          <p:cNvPr id="62466" name="标题 2"/>
          <p:cNvSpPr>
            <a:spLocks noGrp="1"/>
          </p:cNvSpPr>
          <p:nvPr>
            <p:ph type="title"/>
          </p:nvPr>
        </p:nvSpPr>
        <p:spPr/>
        <p:txBody>
          <a:bodyPr/>
          <a:lstStyle/>
          <a:p>
            <a:r>
              <a:rPr lang="zh-CN" altLang="en-US" smtClean="0"/>
              <a:t>图片的切换特效</a:t>
            </a:r>
          </a:p>
        </p:txBody>
      </p:sp>
      <p:pic>
        <p:nvPicPr>
          <p:cNvPr id="62467" name="Picture 2"/>
          <p:cNvPicPr>
            <a:picLocks noChangeAspect="1" noChangeArrowheads="1"/>
          </p:cNvPicPr>
          <p:nvPr/>
        </p:nvPicPr>
        <p:blipFill>
          <a:blip r:embed="rId2"/>
          <a:srcRect/>
          <a:stretch>
            <a:fillRect/>
          </a:stretch>
        </p:blipFill>
        <p:spPr bwMode="auto">
          <a:xfrm>
            <a:off x="1357313" y="4857750"/>
            <a:ext cx="2593975" cy="1181100"/>
          </a:xfrm>
          <a:prstGeom prst="rect">
            <a:avLst/>
          </a:prstGeom>
          <a:noFill/>
          <a:ln w="9525">
            <a:noFill/>
            <a:miter lim="800000"/>
            <a:headEnd/>
            <a:tailEnd/>
          </a:ln>
        </p:spPr>
      </p:pic>
      <p:pic>
        <p:nvPicPr>
          <p:cNvPr id="62468" name="Picture 3"/>
          <p:cNvPicPr>
            <a:picLocks noChangeAspect="1" noChangeArrowheads="1"/>
          </p:cNvPicPr>
          <p:nvPr/>
        </p:nvPicPr>
        <p:blipFill>
          <a:blip r:embed="rId3"/>
          <a:srcRect/>
          <a:stretch>
            <a:fillRect/>
          </a:stretch>
        </p:blipFill>
        <p:spPr bwMode="auto">
          <a:xfrm>
            <a:off x="5357813" y="4286250"/>
            <a:ext cx="2071687" cy="228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714375" y="1857375"/>
            <a:ext cx="7408863" cy="5000625"/>
          </a:xfrm>
        </p:spPr>
        <p:txBody>
          <a:bodyPr/>
          <a:lstStyle/>
          <a:p>
            <a:pPr>
              <a:buFont typeface="Symbol" pitchFamily="18" charset="2"/>
              <a:buNone/>
            </a:pPr>
            <a:r>
              <a:rPr lang="en-US" altLang="zh-CN" sz="1800" b="1" smtClean="0"/>
              <a:t>2</a:t>
            </a:r>
            <a:r>
              <a:rPr lang="zh-CN" altLang="en-US" sz="1800" b="1" smtClean="0"/>
              <a:t>．表单对象介绍</a:t>
            </a:r>
          </a:p>
          <a:p>
            <a:pPr>
              <a:buFont typeface="Symbol" pitchFamily="18" charset="2"/>
              <a:buNone/>
            </a:pPr>
            <a:r>
              <a:rPr lang="zh-CN" altLang="en-US" sz="1800" smtClean="0"/>
              <a:t>（</a:t>
            </a:r>
            <a:r>
              <a:rPr lang="en-US" altLang="zh-CN" sz="1800" smtClean="0"/>
              <a:t>1</a:t>
            </a:r>
            <a:r>
              <a:rPr lang="zh-CN" altLang="en-US" sz="1800" smtClean="0"/>
              <a:t>）表单</a:t>
            </a:r>
            <a:r>
              <a:rPr lang="en-US" sz="1800" smtClean="0">
                <a:ea typeface="华文楷体"/>
              </a:rPr>
              <a:t> </a:t>
            </a:r>
            <a:r>
              <a:rPr lang="zh-CN" altLang="en-US" sz="1800" smtClean="0"/>
              <a:t>：在网页中插入表单域。</a:t>
            </a:r>
          </a:p>
          <a:p>
            <a:pPr>
              <a:buFont typeface="Symbol" pitchFamily="18" charset="2"/>
              <a:buNone/>
            </a:pPr>
            <a:r>
              <a:rPr lang="zh-CN" altLang="en-US" sz="1800" smtClean="0"/>
              <a:t>（</a:t>
            </a:r>
            <a:r>
              <a:rPr lang="en-US" altLang="zh-CN" sz="1800" smtClean="0"/>
              <a:t>2</a:t>
            </a:r>
            <a:r>
              <a:rPr lang="zh-CN" altLang="en-US" sz="1800" smtClean="0"/>
              <a:t>）文本字段</a:t>
            </a:r>
            <a:r>
              <a:rPr lang="en-US" sz="1800" smtClean="0">
                <a:ea typeface="华文楷体"/>
              </a:rPr>
              <a:t> </a:t>
            </a:r>
            <a:r>
              <a:rPr lang="zh-CN" altLang="en-US" sz="1800" smtClean="0"/>
              <a:t>：在表单中插入文本域。文本域可以接受任何类型的字母数字项。输入的文本可以显示为单行、多行、项目符号或星号（用于保护密码）。</a:t>
            </a:r>
          </a:p>
          <a:p>
            <a:pPr>
              <a:buFont typeface="Symbol" pitchFamily="18" charset="2"/>
              <a:buNone/>
            </a:pPr>
            <a:r>
              <a:rPr lang="zh-CN" altLang="en-US" sz="1800" smtClean="0"/>
              <a:t>（</a:t>
            </a:r>
            <a:r>
              <a:rPr lang="en-US" altLang="zh-CN" sz="1800" smtClean="0"/>
              <a:t>3</a:t>
            </a:r>
            <a:r>
              <a:rPr lang="zh-CN" altLang="en-US" sz="1800" smtClean="0"/>
              <a:t>）隐藏域</a:t>
            </a:r>
            <a:r>
              <a:rPr lang="en-US" sz="1800" smtClean="0">
                <a:ea typeface="华文楷体"/>
              </a:rPr>
              <a:t> </a:t>
            </a:r>
            <a:r>
              <a:rPr lang="zh-CN" altLang="en-US" sz="1800" smtClean="0"/>
              <a:t>：存储用户输入的信息，如姓名、电子邮件地址或偏爱的查看方式，并在该用户下次访问此站点时使用这些数据。</a:t>
            </a:r>
          </a:p>
          <a:p>
            <a:pPr>
              <a:buFont typeface="Symbol" pitchFamily="18" charset="2"/>
              <a:buNone/>
            </a:pPr>
            <a:r>
              <a:rPr lang="zh-CN" altLang="en-US" sz="1800" smtClean="0"/>
              <a:t>（</a:t>
            </a:r>
            <a:r>
              <a:rPr lang="en-US" altLang="zh-CN" sz="1800" smtClean="0"/>
              <a:t>4</a:t>
            </a:r>
            <a:r>
              <a:rPr lang="zh-CN" altLang="en-US" sz="1800" smtClean="0"/>
              <a:t>）文本区域</a:t>
            </a:r>
            <a:r>
              <a:rPr lang="en-US" sz="1800" smtClean="0">
                <a:ea typeface="华文楷体"/>
              </a:rPr>
              <a:t> </a:t>
            </a:r>
            <a:r>
              <a:rPr lang="zh-CN" altLang="en-US" sz="1800" smtClean="0"/>
              <a:t>：可以输入多行文本。在创建多行文本字段时，指定用户可以输入的文本行数。</a:t>
            </a:r>
          </a:p>
          <a:p>
            <a:pPr>
              <a:buFont typeface="Symbol" pitchFamily="18" charset="2"/>
              <a:buNone/>
            </a:pPr>
            <a:r>
              <a:rPr lang="zh-CN" altLang="en-US" sz="1800" smtClean="0"/>
              <a:t>（</a:t>
            </a:r>
            <a:r>
              <a:rPr lang="en-US" altLang="zh-CN" sz="1800" smtClean="0"/>
              <a:t>5</a:t>
            </a:r>
            <a:r>
              <a:rPr lang="zh-CN" altLang="en-US" sz="1800" smtClean="0"/>
              <a:t>）复选框</a:t>
            </a:r>
            <a:r>
              <a:rPr lang="en-US" sz="1800" smtClean="0">
                <a:ea typeface="华文楷体"/>
              </a:rPr>
              <a:t> </a:t>
            </a:r>
            <a:r>
              <a:rPr lang="zh-CN" altLang="en-US" sz="1800" smtClean="0"/>
              <a:t>：在表单中插入复选框。复选框允许在一组选项中选择多项，有选中和未选中两种状态。</a:t>
            </a:r>
          </a:p>
          <a:p>
            <a:pPr>
              <a:buFont typeface="Symbol" pitchFamily="18" charset="2"/>
              <a:buNone/>
            </a:pPr>
            <a:r>
              <a:rPr lang="zh-CN" altLang="en-US" sz="1800" smtClean="0"/>
              <a:t>（</a:t>
            </a:r>
            <a:r>
              <a:rPr lang="en-US" altLang="zh-CN" sz="1800" smtClean="0"/>
              <a:t>6</a:t>
            </a:r>
            <a:r>
              <a:rPr lang="zh-CN" altLang="en-US" sz="1800" smtClean="0"/>
              <a:t>）单选按钮</a:t>
            </a:r>
            <a:r>
              <a:rPr lang="en-US" sz="1800" smtClean="0">
                <a:ea typeface="华文楷体"/>
              </a:rPr>
              <a:t> </a:t>
            </a:r>
            <a:r>
              <a:rPr lang="zh-CN" altLang="en-US" sz="1800" smtClean="0"/>
              <a:t>：在表单中插入单选按钮。单选按钮代表互相排斥的选择。选择一组中的某个按钮，就会取消选择该组中的所有其他按钮。例如，用户可以选择“是”或“否”。</a:t>
            </a:r>
          </a:p>
          <a:p>
            <a:pPr>
              <a:buFont typeface="Symbol" pitchFamily="18" charset="2"/>
              <a:buNone/>
            </a:pPr>
            <a:endParaRPr lang="zh-CN" altLang="en-US" sz="1800" smtClean="0"/>
          </a:p>
        </p:txBody>
      </p:sp>
      <p:sp>
        <p:nvSpPr>
          <p:cNvPr id="17410" name="标题 2"/>
          <p:cNvSpPr>
            <a:spLocks noGrp="1"/>
          </p:cNvSpPr>
          <p:nvPr>
            <p:ph type="title"/>
          </p:nvPr>
        </p:nvSpPr>
        <p:spPr/>
        <p:txBody>
          <a:bodyPr/>
          <a:lstStyle/>
          <a:p>
            <a:r>
              <a:rPr lang="en-US" altLang="zh-CN" smtClean="0"/>
              <a:t>4.1.2  </a:t>
            </a:r>
            <a:r>
              <a:rPr lang="zh-CN" altLang="en-US" smtClean="0"/>
              <a:t>表单对象</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内容占位符 1"/>
          <p:cNvSpPr>
            <a:spLocks noGrp="1"/>
          </p:cNvSpPr>
          <p:nvPr>
            <p:ph idx="1"/>
          </p:nvPr>
        </p:nvSpPr>
        <p:spPr/>
        <p:txBody>
          <a:bodyPr/>
          <a:lstStyle/>
          <a:p>
            <a:pPr>
              <a:buFont typeface="Symbol" pitchFamily="18" charset="2"/>
              <a:buNone/>
            </a:pPr>
            <a:r>
              <a:rPr lang="zh-CN" altLang="en-US" smtClean="0"/>
              <a:t>（</a:t>
            </a:r>
            <a:r>
              <a:rPr lang="en-US" altLang="zh-CN" smtClean="0"/>
              <a:t>6</a:t>
            </a:r>
            <a:r>
              <a:rPr lang="zh-CN" altLang="en-US" smtClean="0"/>
              <a:t>）页面美化。功能实现后，对数字进行</a:t>
            </a:r>
            <a:r>
              <a:rPr lang="en-US" altLang="zh-CN" smtClean="0"/>
              <a:t>CSS</a:t>
            </a:r>
            <a:r>
              <a:rPr lang="zh-CN" altLang="en-US" smtClean="0"/>
              <a:t>规则定义。设置类名选择器</a:t>
            </a:r>
            <a:r>
              <a:rPr lang="en-US" altLang="zh-CN" smtClean="0"/>
              <a:t>number</a:t>
            </a:r>
            <a:r>
              <a:rPr lang="zh-CN" altLang="en-US" smtClean="0"/>
              <a:t>，在“方框”类别中，设置填充为</a:t>
            </a:r>
            <a:r>
              <a:rPr lang="en-US" altLang="zh-CN" smtClean="0"/>
              <a:t>5</a:t>
            </a:r>
            <a:r>
              <a:rPr lang="zh-CN" altLang="en-US" smtClean="0"/>
              <a:t>像素，边距为</a:t>
            </a:r>
            <a:r>
              <a:rPr lang="en-US" altLang="zh-CN" smtClean="0"/>
              <a:t>10</a:t>
            </a:r>
            <a:r>
              <a:rPr lang="zh-CN" altLang="en-US" smtClean="0"/>
              <a:t>像素。在“类型”类别中，设置大小为</a:t>
            </a:r>
            <a:r>
              <a:rPr lang="en-US" altLang="zh-CN" smtClean="0"/>
              <a:t>12</a:t>
            </a:r>
            <a:r>
              <a:rPr lang="zh-CN" altLang="en-US" smtClean="0"/>
              <a:t>像素。在“背景”类别中，设置背景颜色为橙色“</a:t>
            </a:r>
            <a:r>
              <a:rPr lang="en-US" altLang="zh-CN" smtClean="0"/>
              <a:t>#F90</a:t>
            </a:r>
            <a:r>
              <a:rPr lang="zh-CN" altLang="en-US" smtClean="0"/>
              <a:t>”。</a:t>
            </a:r>
          </a:p>
          <a:p>
            <a:r>
              <a:rPr lang="zh-CN" altLang="en-US" smtClean="0">
                <a:solidFill>
                  <a:srgbClr val="FF0000"/>
                </a:solidFill>
              </a:rPr>
              <a:t>鼠标指标形状</a:t>
            </a:r>
            <a:r>
              <a:rPr lang="zh-CN" altLang="en-US" smtClean="0"/>
              <a:t>，当单击数字时，鼠标形状变为手形，为此，还需在“扩展”类别中设置光标“</a:t>
            </a:r>
            <a:r>
              <a:rPr lang="en-US" altLang="zh-CN" smtClean="0"/>
              <a:t>cursor</a:t>
            </a:r>
            <a:r>
              <a:rPr lang="zh-CN" altLang="en-US" smtClean="0"/>
              <a:t>”为“</a:t>
            </a:r>
            <a:r>
              <a:rPr lang="en-US" altLang="zh-CN" smtClean="0"/>
              <a:t>pointer</a:t>
            </a:r>
            <a:r>
              <a:rPr lang="zh-CN" altLang="en-US" smtClean="0"/>
              <a:t>”。</a:t>
            </a:r>
          </a:p>
        </p:txBody>
      </p:sp>
      <p:sp>
        <p:nvSpPr>
          <p:cNvPr id="63490" name="标题 2"/>
          <p:cNvSpPr>
            <a:spLocks noGrp="1"/>
          </p:cNvSpPr>
          <p:nvPr>
            <p:ph type="title"/>
          </p:nvPr>
        </p:nvSpPr>
        <p:spPr/>
        <p:txBody>
          <a:bodyPr/>
          <a:lstStyle/>
          <a:p>
            <a:r>
              <a:rPr lang="zh-CN" altLang="en-US" smtClean="0"/>
              <a:t>图片的切换特效</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内容占位符 1"/>
          <p:cNvSpPr>
            <a:spLocks noGrp="1"/>
          </p:cNvSpPr>
          <p:nvPr>
            <p:ph idx="1"/>
          </p:nvPr>
        </p:nvSpPr>
        <p:spPr/>
        <p:txBody>
          <a:bodyPr/>
          <a:lstStyle/>
          <a:p>
            <a:pPr>
              <a:buFont typeface="Symbol" pitchFamily="18" charset="2"/>
              <a:buNone/>
            </a:pPr>
            <a:r>
              <a:rPr lang="en-US" altLang="zh-CN" b="1" smtClean="0"/>
              <a:t>4</a:t>
            </a:r>
            <a:r>
              <a:rPr lang="zh-CN" altLang="en-US" b="1" smtClean="0"/>
              <a:t>．“行为”面板应用其他实例</a:t>
            </a:r>
          </a:p>
          <a:p>
            <a:pPr>
              <a:buFont typeface="Symbol" pitchFamily="18" charset="2"/>
              <a:buNone/>
            </a:pPr>
            <a:r>
              <a:rPr lang="zh-CN" altLang="en-US" smtClean="0"/>
              <a:t>（</a:t>
            </a:r>
            <a:r>
              <a:rPr lang="en-US" altLang="zh-CN" smtClean="0"/>
              <a:t>1</a:t>
            </a:r>
            <a:r>
              <a:rPr lang="zh-CN" altLang="en-US" smtClean="0"/>
              <a:t>）播放声音实例。</a:t>
            </a:r>
            <a:endParaRPr lang="en-US" altLang="zh-CN" smtClean="0"/>
          </a:p>
          <a:p>
            <a:pPr>
              <a:buFont typeface="Symbol" pitchFamily="18" charset="2"/>
              <a:buNone/>
            </a:pPr>
            <a:r>
              <a:rPr lang="zh-CN" altLang="en-US" smtClean="0"/>
              <a:t>（</a:t>
            </a:r>
            <a:r>
              <a:rPr lang="en-US" altLang="zh-CN" smtClean="0"/>
              <a:t>2</a:t>
            </a:r>
            <a:r>
              <a:rPr lang="zh-CN" altLang="en-US" smtClean="0"/>
              <a:t>）设置状态行文本。</a:t>
            </a:r>
          </a:p>
        </p:txBody>
      </p:sp>
      <p:sp>
        <p:nvSpPr>
          <p:cNvPr id="6451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28688" y="2214563"/>
            <a:ext cx="7408862" cy="3911600"/>
          </a:xfrm>
        </p:spPr>
        <p:txBody>
          <a:bodyPr rtlCol="0">
            <a:normAutofit fontScale="700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7</a:t>
            </a:r>
            <a:r>
              <a:rPr lang="zh-CN" altLang="en-US" dirty="0" smtClean="0">
                <a:cs typeface="+mn-cs"/>
              </a:rPr>
              <a:t>）单选按钮组</a:t>
            </a:r>
            <a:r>
              <a:rPr lang="en-US" dirty="0" smtClean="0">
                <a:cs typeface="+mn-cs"/>
              </a:rPr>
              <a:t> </a:t>
            </a:r>
            <a:r>
              <a:rPr lang="zh-CN" altLang="en-US" dirty="0" smtClean="0">
                <a:cs typeface="+mn-cs"/>
              </a:rPr>
              <a:t>：插入共享同一名称的单选按钮的集合。在一组选项中只能选择其中一个。</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8</a:t>
            </a:r>
            <a:r>
              <a:rPr lang="zh-CN" altLang="en-US" dirty="0" smtClean="0">
                <a:cs typeface="+mn-cs"/>
              </a:rPr>
              <a:t>）列表</a:t>
            </a:r>
            <a:r>
              <a:rPr lang="en-US" dirty="0" smtClean="0">
                <a:cs typeface="+mn-cs"/>
              </a:rPr>
              <a:t>/</a:t>
            </a:r>
            <a:r>
              <a:rPr lang="zh-CN" altLang="en-US" dirty="0" smtClean="0">
                <a:cs typeface="+mn-cs"/>
              </a:rPr>
              <a:t>菜单</a:t>
            </a:r>
            <a:r>
              <a:rPr lang="en-US" dirty="0" smtClean="0">
                <a:cs typeface="+mn-cs"/>
              </a:rPr>
              <a:t> </a:t>
            </a:r>
            <a:r>
              <a:rPr lang="zh-CN" altLang="en-US" dirty="0" smtClean="0">
                <a:cs typeface="+mn-cs"/>
              </a:rPr>
              <a:t>：可以在列表中创建用户选项。“列表”选项在滚动列表中显示选项值，并允许用户在列表中选择多个选项。“菜单”选项在弹出式菜单中显示选项值，而且只允许用户选择一个选项。</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9</a:t>
            </a:r>
            <a:r>
              <a:rPr lang="zh-CN" altLang="en-US" dirty="0" smtClean="0">
                <a:cs typeface="+mn-cs"/>
              </a:rPr>
              <a:t>）跳转菜单</a:t>
            </a:r>
            <a:r>
              <a:rPr lang="en-US" dirty="0" smtClean="0">
                <a:cs typeface="+mn-cs"/>
              </a:rPr>
              <a:t> </a:t>
            </a:r>
            <a:r>
              <a:rPr lang="zh-CN" altLang="en-US" dirty="0" smtClean="0">
                <a:cs typeface="+mn-cs"/>
              </a:rPr>
              <a:t>：插入可导航的列表或弹出式菜单。跳转菜单允许插入一种菜单，在这种菜单中的每个选项都链接到文档或文件。</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10</a:t>
            </a:r>
            <a:r>
              <a:rPr lang="zh-CN" altLang="en-US" dirty="0" smtClean="0">
                <a:cs typeface="+mn-cs"/>
              </a:rPr>
              <a:t>）图像域</a:t>
            </a:r>
            <a:r>
              <a:rPr lang="en-US" dirty="0" smtClean="0">
                <a:cs typeface="+mn-cs"/>
              </a:rPr>
              <a:t> </a:t>
            </a:r>
            <a:r>
              <a:rPr lang="zh-CN" altLang="en-US" dirty="0" smtClean="0">
                <a:cs typeface="+mn-cs"/>
              </a:rPr>
              <a:t>：可以在表单中插入图像。可以使用图像域替换“提交”按钮，以生成图形化按钮。</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11</a:t>
            </a:r>
            <a:r>
              <a:rPr lang="zh-CN" altLang="en-US" dirty="0" smtClean="0">
                <a:cs typeface="+mn-cs"/>
              </a:rPr>
              <a:t>）文件域</a:t>
            </a:r>
            <a:r>
              <a:rPr lang="en-US" dirty="0" smtClean="0">
                <a:cs typeface="+mn-cs"/>
              </a:rPr>
              <a:t> </a:t>
            </a:r>
            <a:r>
              <a:rPr lang="zh-CN" altLang="en-US" dirty="0" smtClean="0">
                <a:cs typeface="+mn-cs"/>
              </a:rPr>
              <a:t>：在文档中插入空白文本域和“浏览”按钮。文件域使用户可以浏览到其硬盘上的文件，并将这些文件作为表单数据上传到服务器。</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12</a:t>
            </a:r>
            <a:r>
              <a:rPr lang="zh-CN" altLang="en-US" dirty="0" smtClean="0">
                <a:cs typeface="+mn-cs"/>
              </a:rPr>
              <a:t>）按钮</a:t>
            </a:r>
            <a:r>
              <a:rPr lang="en-US" dirty="0" smtClean="0">
                <a:cs typeface="+mn-cs"/>
              </a:rPr>
              <a:t> </a:t>
            </a:r>
            <a:r>
              <a:rPr lang="zh-CN" altLang="en-US" dirty="0" smtClean="0">
                <a:cs typeface="+mn-cs"/>
              </a:rPr>
              <a:t>：在表单中插入文本按钮。按钮在单击时执行任务，如提交、重置表单或调用某个函数。可以为按钮添加自定义名称或标签，或者使用预定义的“提交”或“重置”标签之一。</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13</a:t>
            </a:r>
            <a:r>
              <a:rPr lang="zh-CN" altLang="en-US" dirty="0" smtClean="0">
                <a:cs typeface="+mn-cs"/>
              </a:rPr>
              <a:t>）标签</a:t>
            </a:r>
            <a:r>
              <a:rPr lang="en-US" dirty="0" smtClean="0">
                <a:cs typeface="+mn-cs"/>
              </a:rPr>
              <a:t> </a:t>
            </a:r>
            <a:r>
              <a:rPr lang="zh-CN" altLang="en-US" dirty="0" smtClean="0">
                <a:cs typeface="+mn-cs"/>
              </a:rPr>
              <a:t>：在文档中给表单加上标签，以</a:t>
            </a:r>
            <a:r>
              <a:rPr lang="en-US" dirty="0" smtClean="0">
                <a:cs typeface="+mn-cs"/>
              </a:rPr>
              <a:t>&lt;label&gt;&lt;/label&gt;</a:t>
            </a:r>
            <a:r>
              <a:rPr lang="zh-CN" altLang="en-US" dirty="0" smtClean="0">
                <a:cs typeface="+mn-cs"/>
              </a:rPr>
              <a:t>形式开头和结尾。</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14</a:t>
            </a:r>
            <a:r>
              <a:rPr lang="zh-CN" altLang="en-US" dirty="0" smtClean="0">
                <a:cs typeface="+mn-cs"/>
              </a:rPr>
              <a:t>）字段集</a:t>
            </a:r>
            <a:r>
              <a:rPr lang="en-US" dirty="0" smtClean="0">
                <a:cs typeface="+mn-cs"/>
              </a:rPr>
              <a:t> </a:t>
            </a:r>
            <a:r>
              <a:rPr lang="zh-CN" altLang="en-US" dirty="0" smtClean="0">
                <a:cs typeface="+mn-cs"/>
              </a:rPr>
              <a:t>：在文本中设置文本标签。</a:t>
            </a:r>
          </a:p>
          <a:p>
            <a:pPr marL="274320" indent="-274320" fontAlgn="auto">
              <a:spcAft>
                <a:spcPts val="0"/>
              </a:spcAft>
              <a:defRPr/>
            </a:pPr>
            <a:endParaRPr lang="zh-CN" altLang="en-US" dirty="0">
              <a:cs typeface="+mn-cs"/>
            </a:endParaRPr>
          </a:p>
        </p:txBody>
      </p:sp>
      <p:sp>
        <p:nvSpPr>
          <p:cNvPr id="18434" name="标题 2"/>
          <p:cNvSpPr>
            <a:spLocks noGrp="1"/>
          </p:cNvSpPr>
          <p:nvPr>
            <p:ph type="title"/>
          </p:nvPr>
        </p:nvSpPr>
        <p:spPr/>
        <p:txBody>
          <a:bodyPr/>
          <a:lstStyle/>
          <a:p>
            <a:r>
              <a:rPr lang="en-US" altLang="zh-CN" smtClean="0"/>
              <a:t>4.1.2  </a:t>
            </a:r>
            <a:r>
              <a:rPr lang="zh-CN" altLang="en-US" smtClean="0"/>
              <a:t>表单对象</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dirty="0" smtClean="0">
                <a:cs typeface="+mn-cs"/>
              </a:rPr>
              <a:t>3</a:t>
            </a:r>
            <a:r>
              <a:rPr lang="zh-CN" altLang="en-US" dirty="0" smtClean="0">
                <a:cs typeface="+mn-cs"/>
              </a:rPr>
              <a:t>．设置表单对象</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将插入点放在希望表单出现的位置，选择“插入”→“表单”→“表单”命令，或者选择“插入”工具栏中的“表单”类别，然后单击“表单”按钮。</a:t>
            </a:r>
          </a:p>
          <a:p>
            <a:pPr marL="274320" indent="-274320" fontAlgn="auto">
              <a:spcAft>
                <a:spcPts val="0"/>
              </a:spcAft>
              <a:buFont typeface="Symbol" pitchFamily="18" charset="2"/>
              <a:buNone/>
              <a:defRPr/>
            </a:pPr>
            <a:r>
              <a:rPr lang="zh-CN" altLang="en-US" dirty="0" smtClean="0">
                <a:cs typeface="+mn-cs"/>
              </a:rPr>
              <a:t>其代码结构如下：</a:t>
            </a:r>
          </a:p>
          <a:p>
            <a:pPr marL="274320" indent="-274320" fontAlgn="auto">
              <a:spcAft>
                <a:spcPts val="0"/>
              </a:spcAft>
              <a:buFont typeface="Symbol" pitchFamily="18" charset="2"/>
              <a:buNone/>
              <a:defRPr/>
            </a:pPr>
            <a:r>
              <a:rPr lang="en-US" dirty="0" smtClean="0">
                <a:cs typeface="+mn-cs"/>
              </a:rPr>
              <a:t>&lt;form  id="form1"  name="form1"  method="post"  action=""&gt;</a:t>
            </a:r>
            <a:endParaRPr lang="zh-CN" altLang="en-US" dirty="0" smtClean="0">
              <a:cs typeface="+mn-cs"/>
            </a:endParaRPr>
          </a:p>
          <a:p>
            <a:pPr marL="274320" indent="-274320" fontAlgn="auto">
              <a:spcAft>
                <a:spcPts val="0"/>
              </a:spcAft>
              <a:buFont typeface="Symbol" pitchFamily="18" charset="2"/>
              <a:buNone/>
              <a:defRPr/>
            </a:pPr>
            <a:r>
              <a:rPr lang="zh-CN" altLang="en-US" dirty="0" smtClean="0">
                <a:cs typeface="+mn-cs"/>
              </a:rPr>
              <a:t>表单控件</a:t>
            </a:r>
          </a:p>
          <a:p>
            <a:pPr marL="274320" indent="-274320" fontAlgn="auto">
              <a:spcAft>
                <a:spcPts val="0"/>
              </a:spcAft>
              <a:buFont typeface="Symbol" pitchFamily="18" charset="2"/>
              <a:buNone/>
              <a:defRPr/>
            </a:pPr>
            <a:r>
              <a:rPr lang="en-US" dirty="0" smtClean="0">
                <a:cs typeface="+mn-cs"/>
              </a:rPr>
              <a:t>&lt;/form&gt;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19458" name="标题 2"/>
          <p:cNvSpPr>
            <a:spLocks noGrp="1"/>
          </p:cNvSpPr>
          <p:nvPr>
            <p:ph type="title"/>
          </p:nvPr>
        </p:nvSpPr>
        <p:spPr/>
        <p:txBody>
          <a:bodyPr/>
          <a:lstStyle/>
          <a:p>
            <a:r>
              <a:rPr lang="en-US" altLang="zh-CN" smtClean="0"/>
              <a:t>4.1.2  </a:t>
            </a:r>
            <a:r>
              <a:rPr lang="zh-CN" altLang="en-US" smtClean="0"/>
              <a:t>表单对象</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0482" name="Picture 2"/>
          <p:cNvPicPr>
            <a:picLocks noChangeAspect="1" noChangeArrowheads="1"/>
          </p:cNvPicPr>
          <p:nvPr/>
        </p:nvPicPr>
        <p:blipFill>
          <a:blip r:embed="rId2"/>
          <a:srcRect/>
          <a:stretch>
            <a:fillRect/>
          </a:stretch>
        </p:blipFill>
        <p:spPr bwMode="auto">
          <a:xfrm>
            <a:off x="2928938" y="2643188"/>
            <a:ext cx="4625975" cy="35004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．新建网页</a:t>
            </a:r>
          </a:p>
          <a:p>
            <a:pPr>
              <a:buFont typeface="Symbol" pitchFamily="18" charset="2"/>
              <a:buNone/>
            </a:pPr>
            <a:r>
              <a:rPr lang="zh-CN" altLang="en-US" smtClean="0"/>
              <a:t>新建一个网页文件，名为</a:t>
            </a:r>
            <a:r>
              <a:rPr lang="en-US" altLang="zh-CN" smtClean="0"/>
              <a:t>register.html</a:t>
            </a:r>
            <a:r>
              <a:rPr lang="zh-CN" altLang="en-US" smtClean="0"/>
              <a:t>，在“文档”工具栏中将网页的标题设置为“用户注册”。</a:t>
            </a:r>
            <a:endParaRPr lang="en-US" altLang="zh-CN" smtClean="0"/>
          </a:p>
          <a:p>
            <a:pPr>
              <a:buFont typeface="Symbol" pitchFamily="18" charset="2"/>
              <a:buNone/>
            </a:pPr>
            <a:r>
              <a:rPr lang="en-US" altLang="zh-CN" b="1" smtClean="0"/>
              <a:t>2</a:t>
            </a:r>
            <a:r>
              <a:rPr lang="zh-CN" altLang="en-US" b="1" smtClean="0"/>
              <a:t>．插入表单</a:t>
            </a:r>
          </a:p>
          <a:p>
            <a:pPr>
              <a:buFont typeface="Symbol" pitchFamily="18" charset="2"/>
              <a:buNone/>
            </a:pPr>
            <a:r>
              <a:rPr lang="zh-CN" altLang="en-US" smtClean="0"/>
              <a:t>单击“插入”面板中“表单”区域中的“表单”图标，在该页中插入一个表单域，如图所示。</a:t>
            </a:r>
          </a:p>
          <a:p>
            <a:pPr>
              <a:buFont typeface="Symbol" pitchFamily="18" charset="2"/>
              <a:buNone/>
            </a:pPr>
            <a:endParaRPr lang="zh-CN" altLang="en-US" smtClean="0"/>
          </a:p>
          <a:p>
            <a:pPr>
              <a:buFont typeface="Symbol" pitchFamily="18" charset="2"/>
              <a:buNone/>
            </a:pPr>
            <a:endParaRPr lang="zh-CN" altLang="en-US" smtClean="0"/>
          </a:p>
        </p:txBody>
      </p:sp>
      <p:sp>
        <p:nvSpPr>
          <p:cNvPr id="21506" name="标题 2"/>
          <p:cNvSpPr>
            <a:spLocks noGrp="1"/>
          </p:cNvSpPr>
          <p:nvPr>
            <p:ph type="title"/>
          </p:nvPr>
        </p:nvSpPr>
        <p:spPr/>
        <p:txBody>
          <a:bodyPr/>
          <a:lstStyle/>
          <a:p>
            <a:r>
              <a:rPr lang="en-US" altLang="zh-CN" b="1" smtClean="0"/>
              <a:t>4.1.3  </a:t>
            </a:r>
            <a:r>
              <a:rPr lang="zh-CN" altLang="en-US" b="1" smtClean="0"/>
              <a:t>表单应用实例</a:t>
            </a:r>
            <a:endParaRPr lang="zh-CN" altLang="en-US" smtClean="0"/>
          </a:p>
        </p:txBody>
      </p:sp>
      <p:pic>
        <p:nvPicPr>
          <p:cNvPr id="21507" name="Picture 2"/>
          <p:cNvPicPr>
            <a:picLocks noChangeAspect="1" noChangeArrowheads="1"/>
          </p:cNvPicPr>
          <p:nvPr/>
        </p:nvPicPr>
        <p:blipFill>
          <a:blip r:embed="rId2"/>
          <a:srcRect/>
          <a:stretch>
            <a:fillRect/>
          </a:stretch>
        </p:blipFill>
        <p:spPr bwMode="auto">
          <a:xfrm>
            <a:off x="1214438" y="5357813"/>
            <a:ext cx="6643687" cy="40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910</TotalTime>
  <Words>5177</Words>
  <Application>Microsoft Office PowerPoint</Application>
  <PresentationFormat>全屏显示(4:3)</PresentationFormat>
  <Paragraphs>241</Paragraphs>
  <Slides>51</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51</vt:i4>
      </vt:variant>
    </vt:vector>
  </HeadingPairs>
  <TitlesOfParts>
    <vt:vector size="67" baseType="lpstr">
      <vt:lpstr>Candara</vt:lpstr>
      <vt:lpstr>华文楷体</vt:lpstr>
      <vt:lpstr>Arial</vt:lpstr>
      <vt:lpstr>华文新魏</vt:lpstr>
      <vt:lpstr>Symbol</vt:lpstr>
      <vt:lpstr>Calibri</vt:lpstr>
      <vt:lpstr>宋体</vt:lpstr>
      <vt:lpstr>华文彩云</vt:lpstr>
      <vt:lpstr>波形</vt:lpstr>
      <vt:lpstr>波形</vt:lpstr>
      <vt:lpstr>波形</vt:lpstr>
      <vt:lpstr>波形</vt:lpstr>
      <vt:lpstr>波形</vt:lpstr>
      <vt:lpstr>波形</vt:lpstr>
      <vt:lpstr>波形</vt:lpstr>
      <vt:lpstr>波形</vt:lpstr>
      <vt:lpstr>第4章  网页设计高级应用 </vt:lpstr>
      <vt:lpstr>第4章  网页设计高级应用 </vt:lpstr>
      <vt:lpstr>4.1.1  表单概述</vt:lpstr>
      <vt:lpstr>4.1.2  表单对象</vt:lpstr>
      <vt:lpstr>4.1.2  表单对象</vt:lpstr>
      <vt:lpstr>4.1.2  表单对象</vt:lpstr>
      <vt:lpstr>4.1.2  表单对象</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4.1.3  表单应用实例</vt:lpstr>
      <vt:lpstr>4.2  模板</vt:lpstr>
      <vt:lpstr>4.2.2  创建模板</vt:lpstr>
      <vt:lpstr>4.2.2  创建模板</vt:lpstr>
      <vt:lpstr>4.2.2  创建模板</vt:lpstr>
      <vt:lpstr>4.2.2  创建模板</vt:lpstr>
      <vt:lpstr>4.2.2  创建模板</vt:lpstr>
      <vt:lpstr>4.2.3  应用模板</vt:lpstr>
      <vt:lpstr>4.2.3  应用模板</vt:lpstr>
      <vt:lpstr>4.2.4  模板应用实例</vt:lpstr>
      <vt:lpstr>幻灯片 30</vt:lpstr>
      <vt:lpstr>4.2.3  应用模板</vt:lpstr>
      <vt:lpstr>4.2.3  应用模板</vt:lpstr>
      <vt:lpstr>4.2.3  应用模板</vt:lpstr>
      <vt:lpstr>4.2.3  应用模板</vt:lpstr>
      <vt:lpstr>4.3  网页特效</vt:lpstr>
      <vt:lpstr>4.3.1  JavaScript基础</vt:lpstr>
      <vt:lpstr>JavaScript的三个元素</vt:lpstr>
      <vt:lpstr>幻灯片 38</vt:lpstr>
      <vt:lpstr>4.3.2  JavaScript网页应用实例</vt:lpstr>
      <vt:lpstr>4.3.2  JavaScript网页应用实例</vt:lpstr>
      <vt:lpstr>4.3.2  JavaScript网页应用实例</vt:lpstr>
      <vt:lpstr>4.3.3  行为面板的应用</vt:lpstr>
      <vt:lpstr>4.3.3  行为面板的应用</vt:lpstr>
      <vt:lpstr>幻灯片 44</vt:lpstr>
      <vt:lpstr>图片的切换特效</vt:lpstr>
      <vt:lpstr>图片的切换特效</vt:lpstr>
      <vt:lpstr>图片的切换特效</vt:lpstr>
      <vt:lpstr>图片的切换特效</vt:lpstr>
      <vt:lpstr>图片的切换特效</vt:lpstr>
      <vt:lpstr>图片的切换特效</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Users</cp:lastModifiedBy>
  <cp:revision>124</cp:revision>
  <dcterms:created xsi:type="dcterms:W3CDTF">2013-12-27T07:20:25Z</dcterms:created>
  <dcterms:modified xsi:type="dcterms:W3CDTF">2014-02-25T00:53:31Z</dcterms:modified>
</cp:coreProperties>
</file>