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9"/>
  </p:notesMasterIdLst>
  <p:sldIdLst>
    <p:sldId id="256" r:id="rId2"/>
    <p:sldId id="267" r:id="rId3"/>
    <p:sldId id="307" r:id="rId4"/>
    <p:sldId id="542" r:id="rId5"/>
    <p:sldId id="692" r:id="rId6"/>
    <p:sldId id="693" r:id="rId7"/>
    <p:sldId id="694" r:id="rId8"/>
    <p:sldId id="788" r:id="rId9"/>
    <p:sldId id="695" r:id="rId10"/>
    <p:sldId id="789" r:id="rId11"/>
    <p:sldId id="791" r:id="rId12"/>
    <p:sldId id="308" r:id="rId13"/>
    <p:sldId id="543" r:id="rId14"/>
    <p:sldId id="792" r:id="rId15"/>
    <p:sldId id="793" r:id="rId16"/>
    <p:sldId id="696" r:id="rId17"/>
    <p:sldId id="697" r:id="rId18"/>
    <p:sldId id="547" r:id="rId19"/>
    <p:sldId id="548" r:id="rId20"/>
    <p:sldId id="698" r:id="rId21"/>
    <p:sldId id="794" r:id="rId22"/>
    <p:sldId id="795" r:id="rId23"/>
    <p:sldId id="699" r:id="rId24"/>
    <p:sldId id="700" r:id="rId25"/>
    <p:sldId id="796" r:id="rId26"/>
    <p:sldId id="309" r:id="rId27"/>
    <p:sldId id="544" r:id="rId28"/>
    <p:sldId id="798" r:id="rId29"/>
    <p:sldId id="799" r:id="rId30"/>
    <p:sldId id="701" r:id="rId31"/>
    <p:sldId id="702" r:id="rId32"/>
    <p:sldId id="311" r:id="rId33"/>
    <p:sldId id="545" r:id="rId34"/>
    <p:sldId id="800" r:id="rId35"/>
    <p:sldId id="703" r:id="rId36"/>
    <p:sldId id="801" r:id="rId37"/>
    <p:sldId id="802" r:id="rId38"/>
    <p:sldId id="704" r:id="rId39"/>
    <p:sldId id="705" r:id="rId40"/>
    <p:sldId id="310" r:id="rId41"/>
    <p:sldId id="546" r:id="rId42"/>
    <p:sldId id="706" r:id="rId43"/>
    <p:sldId id="707" r:id="rId44"/>
    <p:sldId id="803" r:id="rId45"/>
    <p:sldId id="331" r:id="rId46"/>
    <p:sldId id="460" r:id="rId47"/>
    <p:sldId id="268" r:id="rId4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微型计算机原理与接口技术(第2版)王向慧 主编  中国水利水电出版社 ISBN 978-7-5170-3719-4" id="{493B8340-FD09-4E3F-847A-9C30FE64137F}">
          <p14:sldIdLst>
            <p14:sldId id="256"/>
          </p14:sldIdLst>
        </p14:section>
        <p14:section name="第11章  人机接口技术" id="{9D5BC92E-8952-441A-B29A-131875CBE720}">
          <p14:sldIdLst>
            <p14:sldId id="267"/>
            <p14:sldId id="307"/>
            <p14:sldId id="542"/>
            <p14:sldId id="692"/>
            <p14:sldId id="693"/>
            <p14:sldId id="694"/>
            <p14:sldId id="788"/>
            <p14:sldId id="695"/>
            <p14:sldId id="789"/>
            <p14:sldId id="791"/>
            <p14:sldId id="308"/>
            <p14:sldId id="543"/>
            <p14:sldId id="792"/>
            <p14:sldId id="793"/>
            <p14:sldId id="696"/>
            <p14:sldId id="697"/>
            <p14:sldId id="547"/>
            <p14:sldId id="548"/>
            <p14:sldId id="698"/>
            <p14:sldId id="794"/>
            <p14:sldId id="795"/>
            <p14:sldId id="699"/>
            <p14:sldId id="700"/>
            <p14:sldId id="796"/>
            <p14:sldId id="309"/>
            <p14:sldId id="544"/>
            <p14:sldId id="798"/>
            <p14:sldId id="799"/>
            <p14:sldId id="701"/>
            <p14:sldId id="702"/>
            <p14:sldId id="311"/>
            <p14:sldId id="545"/>
            <p14:sldId id="800"/>
            <p14:sldId id="703"/>
            <p14:sldId id="801"/>
            <p14:sldId id="802"/>
            <p14:sldId id="704"/>
            <p14:sldId id="705"/>
            <p14:sldId id="310"/>
            <p14:sldId id="546"/>
            <p14:sldId id="706"/>
            <p14:sldId id="707"/>
            <p14:sldId id="803"/>
            <p14:sldId id="331"/>
            <p14:sldId id="460"/>
            <p14:sldId id="26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5CC"/>
    <a:srgbClr val="CCFACC"/>
    <a:srgbClr val="CCEBCC"/>
    <a:srgbClr val="CCF1CC"/>
    <a:srgbClr val="CCFFBE"/>
    <a:srgbClr val="CCFFD5"/>
    <a:srgbClr val="C3FFCC"/>
    <a:srgbClr val="D7FFCC"/>
    <a:srgbClr val="0E94B4"/>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559" autoAdjust="0"/>
    <p:restoredTop sz="86372" autoAdjust="0"/>
  </p:normalViewPr>
  <p:slideViewPr>
    <p:cSldViewPr>
      <p:cViewPr varScale="1">
        <p:scale>
          <a:sx n="67" d="100"/>
          <a:sy n="67" d="100"/>
        </p:scale>
        <p:origin x="-1158" y="-108"/>
      </p:cViewPr>
      <p:guideLst>
        <p:guide orient="horz" pos="2160"/>
        <p:guide pos="2880"/>
      </p:guideLst>
    </p:cSldViewPr>
  </p:slideViewPr>
  <p:outlineViewPr>
    <p:cViewPr>
      <p:scale>
        <a:sx n="50" d="100"/>
        <a:sy n="50" d="100"/>
      </p:scale>
      <p:origin x="0" y="0"/>
    </p:cViewPr>
  </p:outlineViewPr>
  <p:notesTextViewPr>
    <p:cViewPr>
      <p:scale>
        <a:sx n="1" d="1"/>
        <a:sy n="1" d="1"/>
      </p:scale>
      <p:origin x="0" y="0"/>
    </p:cViewPr>
  </p:notesTextViewPr>
  <p:sorterViewPr>
    <p:cViewPr>
      <p:scale>
        <a:sx n="100" d="100"/>
        <a:sy n="100" d="100"/>
      </p:scale>
      <p:origin x="0" y="1169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BFEB64-1AFE-4F85-93DA-6F0B2D38D535}" type="datetimeFigureOut">
              <a:rPr lang="zh-CN" altLang="en-US" smtClean="0"/>
              <a:t>2016/2/24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C3E269-C9C4-4A00-B75C-26B379CA3570}" type="slidenum">
              <a:rPr lang="zh-CN" altLang="en-US" smtClean="0"/>
              <a:t>‹#›</a:t>
            </a:fld>
            <a:endParaRPr lang="zh-CN" altLang="en-US"/>
          </a:p>
        </p:txBody>
      </p:sp>
    </p:spTree>
    <p:extLst>
      <p:ext uri="{BB962C8B-B14F-4D97-AF65-F5344CB8AC3E}">
        <p14:creationId xmlns:p14="http://schemas.microsoft.com/office/powerpoint/2010/main" val="163615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solidFill>
                  <a:srgbClr val="88D48C"/>
                </a:solidFill>
              </a:rPr>
              <a:t>微型计算机原理与接口技术（第二版）</a:t>
            </a:r>
            <a:endParaRPr lang="en-US" altLang="zh-CN" sz="1200" b="1" dirty="0" smtClean="0">
              <a:solidFill>
                <a:srgbClr val="88D48C"/>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solidFill>
                  <a:srgbClr val="88D48C"/>
                </a:solidFill>
              </a:rPr>
              <a:t>王向慧 主编</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solidFill>
                  <a:srgbClr val="996633"/>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中国水利水电出版社  </a:t>
            </a:r>
            <a:r>
              <a:rPr lang="en-US" altLang="zh-CN" sz="1200" b="1" dirty="0" smtClean="0">
                <a:solidFill>
                  <a:srgbClr val="996633"/>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ISBN 978-7-5170-3719-4</a:t>
            </a:r>
            <a:endParaRPr lang="en-US" altLang="zh-CN" b="1" dirty="0" smtClean="0">
              <a:solidFill>
                <a:srgbClr val="996633"/>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endParaRPr>
          </a:p>
          <a:p>
            <a:endParaRPr lang="zh-CN" altLang="en-US" dirty="0"/>
          </a:p>
        </p:txBody>
      </p:sp>
      <p:sp>
        <p:nvSpPr>
          <p:cNvPr id="4" name="灯片编号占位符 3"/>
          <p:cNvSpPr>
            <a:spLocks noGrp="1"/>
          </p:cNvSpPr>
          <p:nvPr>
            <p:ph type="sldNum" sz="quarter" idx="10"/>
          </p:nvPr>
        </p:nvSpPr>
        <p:spPr/>
        <p:txBody>
          <a:bodyPr/>
          <a:lstStyle/>
          <a:p>
            <a:fld id="{47C3E269-C9C4-4A00-B75C-26B379CA3570}" type="slidenum">
              <a:rPr lang="zh-CN" altLang="en-US" smtClean="0"/>
              <a:t>1</a:t>
            </a:fld>
            <a:endParaRPr lang="zh-CN" altLang="en-US"/>
          </a:p>
        </p:txBody>
      </p:sp>
    </p:spTree>
    <p:extLst>
      <p:ext uri="{BB962C8B-B14F-4D97-AF65-F5344CB8AC3E}">
        <p14:creationId xmlns:p14="http://schemas.microsoft.com/office/powerpoint/2010/main" val="18502184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45</a:t>
            </a:fld>
            <a:endParaRPr lang="zh-CN" altLang="en-US"/>
          </a:p>
        </p:txBody>
      </p:sp>
    </p:spTree>
    <p:extLst>
      <p:ext uri="{BB962C8B-B14F-4D97-AF65-F5344CB8AC3E}">
        <p14:creationId xmlns:p14="http://schemas.microsoft.com/office/powerpoint/2010/main" val="25821036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46</a:t>
            </a:fld>
            <a:endParaRPr lang="zh-CN" altLang="en-US"/>
          </a:p>
        </p:txBody>
      </p:sp>
    </p:spTree>
    <p:extLst>
      <p:ext uri="{BB962C8B-B14F-4D97-AF65-F5344CB8AC3E}">
        <p14:creationId xmlns:p14="http://schemas.microsoft.com/office/powerpoint/2010/main" val="20442881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47</a:t>
            </a:fld>
            <a:endParaRPr lang="zh-CN" altLang="en-US"/>
          </a:p>
        </p:txBody>
      </p:sp>
    </p:spTree>
    <p:extLst>
      <p:ext uri="{BB962C8B-B14F-4D97-AF65-F5344CB8AC3E}">
        <p14:creationId xmlns:p14="http://schemas.microsoft.com/office/powerpoint/2010/main" val="25900685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2</a:t>
            </a:fld>
            <a:endParaRPr lang="zh-CN" altLang="en-US"/>
          </a:p>
        </p:txBody>
      </p:sp>
    </p:spTree>
    <p:extLst>
      <p:ext uri="{BB962C8B-B14F-4D97-AF65-F5344CB8AC3E}">
        <p14:creationId xmlns:p14="http://schemas.microsoft.com/office/powerpoint/2010/main" val="2296478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a:t>
            </a:fld>
            <a:endParaRPr lang="zh-CN" altLang="en-US"/>
          </a:p>
        </p:txBody>
      </p:sp>
    </p:spTree>
    <p:extLst>
      <p:ext uri="{BB962C8B-B14F-4D97-AF65-F5344CB8AC3E}">
        <p14:creationId xmlns:p14="http://schemas.microsoft.com/office/powerpoint/2010/main" val="27156898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12</a:t>
            </a:fld>
            <a:endParaRPr lang="zh-CN" altLang="en-US"/>
          </a:p>
        </p:txBody>
      </p:sp>
    </p:spTree>
    <p:extLst>
      <p:ext uri="{BB962C8B-B14F-4D97-AF65-F5344CB8AC3E}">
        <p14:creationId xmlns:p14="http://schemas.microsoft.com/office/powerpoint/2010/main" val="2165895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18</a:t>
            </a:fld>
            <a:endParaRPr lang="zh-CN" altLang="en-US"/>
          </a:p>
        </p:txBody>
      </p:sp>
    </p:spTree>
    <p:extLst>
      <p:ext uri="{BB962C8B-B14F-4D97-AF65-F5344CB8AC3E}">
        <p14:creationId xmlns:p14="http://schemas.microsoft.com/office/powerpoint/2010/main" val="2165895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26</a:t>
            </a:fld>
            <a:endParaRPr lang="zh-CN" altLang="en-US"/>
          </a:p>
        </p:txBody>
      </p:sp>
    </p:spTree>
    <p:extLst>
      <p:ext uri="{BB962C8B-B14F-4D97-AF65-F5344CB8AC3E}">
        <p14:creationId xmlns:p14="http://schemas.microsoft.com/office/powerpoint/2010/main" val="2979283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32</a:t>
            </a:fld>
            <a:endParaRPr lang="zh-CN" altLang="en-US"/>
          </a:p>
        </p:txBody>
      </p:sp>
    </p:spTree>
    <p:extLst>
      <p:ext uri="{BB962C8B-B14F-4D97-AF65-F5344CB8AC3E}">
        <p14:creationId xmlns:p14="http://schemas.microsoft.com/office/powerpoint/2010/main" val="345089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40</a:t>
            </a:fld>
            <a:endParaRPr lang="zh-CN" altLang="en-US"/>
          </a:p>
        </p:txBody>
      </p:sp>
    </p:spTree>
    <p:extLst>
      <p:ext uri="{BB962C8B-B14F-4D97-AF65-F5344CB8AC3E}">
        <p14:creationId xmlns:p14="http://schemas.microsoft.com/office/powerpoint/2010/main" val="23633550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44</a:t>
            </a:fld>
            <a:endParaRPr lang="zh-CN" altLang="en-US"/>
          </a:p>
        </p:txBody>
      </p:sp>
    </p:spTree>
    <p:extLst>
      <p:ext uri="{BB962C8B-B14F-4D97-AF65-F5344CB8AC3E}">
        <p14:creationId xmlns:p14="http://schemas.microsoft.com/office/powerpoint/2010/main" val="21434745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2.wav"/></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7.xm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slide" Target="../slides/slide2.xml"/><Relationship Id="rId4" Type="http://schemas.openxmlformats.org/officeDocument/2006/relationships/slide" Target="../slides/slide46.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audio" Target="../media/audio2.wav"/><Relationship Id="rId1" Type="http://schemas.openxmlformats.org/officeDocument/2006/relationships/slideMaster" Target="../slideMasters/slideMaster1.xml"/><Relationship Id="rId5" Type="http://schemas.openxmlformats.org/officeDocument/2006/relationships/slide" Target="../slides/slide46.xml"/><Relationship Id="rId4" Type="http://schemas.openxmlformats.org/officeDocument/2006/relationships/image" Target="../media/image5.gi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84" name="图片 83"/>
          <p:cNvPicPr>
            <a:picLocks noChangeAspect="1"/>
          </p:cNvPicPr>
          <p:nvPr userDrawn="1"/>
        </p:nvPicPr>
        <p:blipFill rotWithShape="1">
          <a:blip r:embed="rId3">
            <a:extLst>
              <a:ext uri="{28A0092B-C50C-407E-A947-70E740481C1C}">
                <a14:useLocalDpi xmlns:a14="http://schemas.microsoft.com/office/drawing/2010/main" val="0"/>
              </a:ext>
            </a:extLst>
          </a:blip>
          <a:srcRect l="51637" t="15732" r="564" b="43843"/>
          <a:stretch/>
        </p:blipFill>
        <p:spPr>
          <a:xfrm>
            <a:off x="0" y="0"/>
            <a:ext cx="9144000" cy="5587999"/>
          </a:xfrm>
          <a:prstGeom prst="rect">
            <a:avLst/>
          </a:prstGeom>
          <a:effectLst>
            <a:glow rad="228600">
              <a:schemeClr val="accent2">
                <a:satMod val="175000"/>
                <a:alpha val="40000"/>
              </a:schemeClr>
            </a:glow>
            <a:reflection blurRad="6350" stA="50000" endA="275" endPos="40000" dist="101600" dir="5400000" sy="-100000" algn="bl" rotWithShape="0"/>
            <a:softEdge rad="31750"/>
          </a:effectLst>
        </p:spPr>
      </p:pic>
      <p:sp>
        <p:nvSpPr>
          <p:cNvPr id="6" name="矩形 5"/>
          <p:cNvSpPr/>
          <p:nvPr userDrawn="1"/>
        </p:nvSpPr>
        <p:spPr>
          <a:xfrm>
            <a:off x="0" y="-27384"/>
            <a:ext cx="9144000" cy="5588220"/>
          </a:xfrm>
          <a:prstGeom prst="rect">
            <a:avLst/>
          </a:prstGeom>
          <a:solidFill>
            <a:srgbClr val="CCFFCC">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9" name="Text Box 78"/>
          <p:cNvSpPr txBox="1">
            <a:spLocks noChangeArrowheads="1"/>
          </p:cNvSpPr>
          <p:nvPr userDrawn="1"/>
        </p:nvSpPr>
        <p:spPr bwMode="auto">
          <a:xfrm>
            <a:off x="703907" y="5661248"/>
            <a:ext cx="77565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zh-CN" altLang="en-US" sz="2800" b="1" dirty="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中国水利水电出版社  </a:t>
            </a:r>
            <a:r>
              <a:rPr lang="en-US" altLang="zh-CN" sz="2800" b="1" dirty="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ISBN </a:t>
            </a:r>
            <a:r>
              <a:rPr lang="en-US" altLang="zh-CN" sz="2800" b="1" dirty="0" smtClean="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978-7-5170-3719-4</a:t>
            </a:r>
            <a:endParaRPr lang="en-US" altLang="zh-CN" b="1" dirty="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endParaRPr>
          </a:p>
        </p:txBody>
      </p:sp>
      <p:sp>
        <p:nvSpPr>
          <p:cNvPr id="87" name="Text Box 78"/>
          <p:cNvSpPr txBox="1">
            <a:spLocks noChangeArrowheads="1"/>
          </p:cNvSpPr>
          <p:nvPr userDrawn="1"/>
        </p:nvSpPr>
        <p:spPr bwMode="auto">
          <a:xfrm>
            <a:off x="5561251" y="4773483"/>
            <a:ext cx="3135312" cy="81575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lIns="91440" tIns="45720" rIns="91440" bIns="45720" rtlCol="0" anchor="t">
            <a:noAutofit/>
          </a:bodyPr>
          <a:lstStyle>
            <a:lvl1pPr indent="0" algn="r">
              <a:spcBef>
                <a:spcPct val="20000"/>
              </a:spcBef>
              <a:buClr>
                <a:schemeClr val="accent1"/>
              </a:buClr>
              <a:buSzPct val="76000"/>
              <a:buFont typeface="Wingdings 2" pitchFamily="18" charset="2"/>
              <a:buNone/>
              <a:defRPr sz="3200" b="1">
                <a:solidFill>
                  <a:srgbClr val="669900"/>
                </a:solidFill>
                <a:effectLst/>
                <a:latin typeface="仿宋" pitchFamily="49" charset="-122"/>
                <a:ea typeface="仿宋" pitchFamily="49" charset="-122"/>
              </a:defRPr>
            </a:lvl1pPr>
            <a:lvl2pPr indent="0" algn="ctr">
              <a:spcBef>
                <a:spcPct val="20000"/>
              </a:spcBef>
              <a:buClr>
                <a:schemeClr val="accent1"/>
              </a:buClr>
              <a:buSzPct val="76000"/>
              <a:buFont typeface="Wingdings 2" pitchFamily="18" charset="2"/>
              <a:buNone/>
              <a:defRPr sz="2200">
                <a:solidFill>
                  <a:schemeClr val="tx1">
                    <a:tint val="75000"/>
                  </a:schemeClr>
                </a:solidFill>
              </a:defRPr>
            </a:lvl2pPr>
            <a:lvl3pPr indent="0" algn="ctr">
              <a:spcBef>
                <a:spcPct val="20000"/>
              </a:spcBef>
              <a:buClr>
                <a:schemeClr val="accent1"/>
              </a:buClr>
              <a:buSzPct val="76000"/>
              <a:buFont typeface="Wingdings 2" pitchFamily="18" charset="2"/>
              <a:buNone/>
              <a:defRPr sz="2000">
                <a:solidFill>
                  <a:schemeClr val="tx1">
                    <a:tint val="75000"/>
                  </a:schemeClr>
                </a:solidFill>
              </a:defRPr>
            </a:lvl3pPr>
            <a:lvl4pPr indent="0" algn="ctr">
              <a:spcBef>
                <a:spcPct val="20000"/>
              </a:spcBef>
              <a:buClr>
                <a:schemeClr val="accent1"/>
              </a:buClr>
              <a:buSzPct val="76000"/>
              <a:buFont typeface="Wingdings 2" pitchFamily="18" charset="2"/>
              <a:buNone/>
              <a:defRPr>
                <a:solidFill>
                  <a:schemeClr val="tx1">
                    <a:tint val="75000"/>
                  </a:schemeClr>
                </a:solidFill>
              </a:defRPr>
            </a:lvl4pPr>
            <a:lvl5pPr indent="0" algn="ctr">
              <a:spcBef>
                <a:spcPct val="20000"/>
              </a:spcBef>
              <a:buClr>
                <a:schemeClr val="accent1"/>
              </a:buClr>
              <a:buSzPct val="76000"/>
              <a:buFont typeface="Wingdings 2" pitchFamily="18" charset="2"/>
              <a:buNone/>
              <a:defRPr sz="1600" baseline="0">
                <a:solidFill>
                  <a:schemeClr val="tx1">
                    <a:tint val="75000"/>
                  </a:schemeClr>
                </a:solidFill>
              </a:defRPr>
            </a:lvl5pPr>
            <a:lvl6pPr indent="0" algn="ctr">
              <a:spcBef>
                <a:spcPct val="20000"/>
              </a:spcBef>
              <a:buClr>
                <a:schemeClr val="accent1"/>
              </a:buClr>
              <a:buSzPct val="76000"/>
              <a:buFont typeface="Wingdings 2" pitchFamily="18" charset="2"/>
              <a:buNone/>
              <a:defRPr sz="1400">
                <a:solidFill>
                  <a:schemeClr val="tx1">
                    <a:tint val="75000"/>
                  </a:schemeClr>
                </a:solidFill>
              </a:defRPr>
            </a:lvl6pPr>
            <a:lvl7pPr indent="0" algn="ctr">
              <a:spcBef>
                <a:spcPct val="20000"/>
              </a:spcBef>
              <a:buClr>
                <a:schemeClr val="accent1"/>
              </a:buClr>
              <a:buSzPct val="76000"/>
              <a:buFont typeface="Wingdings 2" pitchFamily="18" charset="2"/>
              <a:buNone/>
              <a:defRPr sz="1400">
                <a:solidFill>
                  <a:schemeClr val="tx1">
                    <a:tint val="75000"/>
                  </a:schemeClr>
                </a:solidFill>
              </a:defRPr>
            </a:lvl7pPr>
            <a:lvl8pPr indent="0" algn="ctr">
              <a:spcBef>
                <a:spcPct val="20000"/>
              </a:spcBef>
              <a:buClr>
                <a:schemeClr val="accent1"/>
              </a:buClr>
              <a:buSzPct val="76000"/>
              <a:buFont typeface="Wingdings 2" pitchFamily="18" charset="2"/>
              <a:buNone/>
              <a:defRPr sz="1400">
                <a:solidFill>
                  <a:schemeClr val="tx1">
                    <a:tint val="75000"/>
                  </a:schemeClr>
                </a:solidFill>
              </a:defRPr>
            </a:lvl8pPr>
            <a:lvl9pPr indent="0" algn="ctr">
              <a:spcBef>
                <a:spcPct val="20000"/>
              </a:spcBef>
              <a:buClr>
                <a:schemeClr val="accent1"/>
              </a:buClr>
              <a:buSzPct val="76000"/>
              <a:buFont typeface="Wingdings 2" pitchFamily="18" charset="2"/>
              <a:buNone/>
              <a:defRPr sz="1400">
                <a:solidFill>
                  <a:schemeClr val="tx1">
                    <a:tint val="75000"/>
                  </a:schemeClr>
                </a:solidFill>
              </a:defRPr>
            </a:lvl9pPr>
          </a:lstStyle>
          <a:p>
            <a:pPr lvl="0"/>
            <a:r>
              <a:rPr lang="zh-CN" altLang="en-US" sz="2800" dirty="0" smtClean="0">
                <a:solidFill>
                  <a:srgbClr val="009600"/>
                </a:solidFill>
                <a:effectLst>
                  <a:outerShdw blurRad="38100" dist="38100" dir="2700000" algn="tl">
                    <a:srgbClr val="000000">
                      <a:alpha val="43137"/>
                    </a:srgbClr>
                  </a:outerShdw>
                </a:effectLst>
                <a:latin typeface="黑体" pitchFamily="49" charset="-122"/>
                <a:ea typeface="黑体" pitchFamily="49" charset="-122"/>
              </a:rPr>
              <a:t>王向慧 主编</a:t>
            </a:r>
            <a:endParaRPr lang="en-US" altLang="zh-CN" sz="2800" dirty="0">
              <a:solidFill>
                <a:srgbClr val="009600"/>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88" name="WordArt 69">
            <a:hlinkHover r:id="" action="ppaction://noaction" highlightClick="1">
              <a:snd r:embed="rId4" name="CAMERA.WAV"/>
            </a:hlinkHover>
          </p:cNvPr>
          <p:cNvSpPr>
            <a:spLocks noChangeArrowheads="1" noChangeShapeType="1" noTextEdit="1"/>
          </p:cNvSpPr>
          <p:nvPr userDrawn="1"/>
        </p:nvSpPr>
        <p:spPr bwMode="auto">
          <a:xfrm>
            <a:off x="539553" y="1772816"/>
            <a:ext cx="8136904" cy="1944216"/>
          </a:xfrm>
          <a:prstGeom prst="rect">
            <a:avLst/>
          </a:prstGeom>
          <a:extLst>
            <a:ext uri="{91240B29-F687-4F45-9708-019B960494DF}">
              <a14:hiddenLine xmlns:a14="http://schemas.microsoft.com/office/drawing/2010/main" w="9525" cap="rnd">
                <a:solidFill>
                  <a:srgbClr val="000000"/>
                </a:solidFill>
                <a:round/>
                <a:headEnd/>
                <a:tailEnd/>
              </a14:hiddenLine>
            </a:ext>
          </a:extLst>
        </p:spPr>
        <p:txBody>
          <a:bodyPr wrap="none" fromWordArt="1">
            <a:prstTxWarp prst="textPlain">
              <a:avLst>
                <a:gd name="adj" fmla="val 50000"/>
              </a:avLst>
            </a:prstTxWarp>
          </a:bodyPr>
          <a:lstStyle/>
          <a:p>
            <a:pPr algn="ctr">
              <a:lnSpc>
                <a:spcPts val="3500"/>
              </a:lnSpc>
            </a:pPr>
            <a:r>
              <a:rPr lang="zh-CN" altLang="en-US" sz="3600" b="1" kern="10" dirty="0" smtClean="0">
                <a:solidFill>
                  <a:srgbClr val="7E542A"/>
                </a:solidFill>
                <a:effectLst>
                  <a:outerShdw dist="45791" dir="2021404" algn="ctr" rotWithShape="0">
                    <a:srgbClr val="C0C0C0"/>
                  </a:outerShdw>
                </a:effectLst>
                <a:latin typeface="隶书" pitchFamily="49" charset="-122"/>
                <a:ea typeface="隶书" pitchFamily="49" charset="-122"/>
              </a:rPr>
              <a:t>微型计算机原理</a:t>
            </a:r>
            <a:endParaRPr lang="en-US" altLang="zh-CN" sz="3600" b="1" kern="10" dirty="0" smtClean="0">
              <a:solidFill>
                <a:srgbClr val="7E542A"/>
              </a:solidFill>
              <a:effectLst>
                <a:outerShdw dist="45791" dir="2021404" algn="ctr" rotWithShape="0">
                  <a:srgbClr val="C0C0C0"/>
                </a:outerShdw>
              </a:effectLst>
              <a:latin typeface="隶书" pitchFamily="49" charset="-122"/>
              <a:ea typeface="隶书" pitchFamily="49" charset="-122"/>
            </a:endParaRPr>
          </a:p>
          <a:p>
            <a:pPr algn="ctr">
              <a:lnSpc>
                <a:spcPts val="3500"/>
              </a:lnSpc>
            </a:pPr>
            <a:r>
              <a:rPr lang="zh-CN" altLang="en-US" sz="3600" b="1" kern="10" dirty="0" smtClean="0">
                <a:solidFill>
                  <a:srgbClr val="7E542A"/>
                </a:solidFill>
                <a:effectLst>
                  <a:outerShdw dist="45791" dir="2021404" algn="ctr" rotWithShape="0">
                    <a:srgbClr val="C0C0C0"/>
                  </a:outerShdw>
                </a:effectLst>
                <a:latin typeface="隶书" pitchFamily="49" charset="-122"/>
                <a:ea typeface="隶书" pitchFamily="49" charset="-122"/>
              </a:rPr>
              <a:t>与接口技术</a:t>
            </a:r>
            <a:endParaRPr lang="zh-CN" altLang="en-US" sz="3600" b="1" kern="10" dirty="0">
              <a:solidFill>
                <a:srgbClr val="7E542A"/>
              </a:solidFill>
              <a:effectLst>
                <a:outerShdw dist="45791" dir="2021404" algn="ctr" rotWithShape="0">
                  <a:srgbClr val="C0C0C0"/>
                </a:outerShdw>
              </a:effectLst>
              <a:latin typeface="隶书" pitchFamily="49" charset="-122"/>
              <a:ea typeface="隶书" pitchFamily="49" charset="-122"/>
            </a:endParaRPr>
          </a:p>
        </p:txBody>
      </p:sp>
      <p:sp>
        <p:nvSpPr>
          <p:cNvPr id="7" name="Text Box 78"/>
          <p:cNvSpPr txBox="1">
            <a:spLocks noChangeArrowheads="1"/>
          </p:cNvSpPr>
          <p:nvPr userDrawn="1"/>
        </p:nvSpPr>
        <p:spPr bwMode="auto">
          <a:xfrm>
            <a:off x="2833639" y="4005064"/>
            <a:ext cx="3476722"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zh-CN" altLang="en-US" sz="4400" b="1" dirty="0" smtClean="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rPr>
              <a:t>（第</a:t>
            </a:r>
            <a:r>
              <a:rPr lang="en-US" altLang="zh-CN" sz="4400" b="1" dirty="0" smtClean="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rPr>
              <a:t>11</a:t>
            </a:r>
            <a:r>
              <a:rPr lang="zh-CN" altLang="en-US" sz="4400" b="1" dirty="0" smtClean="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rPr>
              <a:t>章）</a:t>
            </a:r>
            <a:endParaRPr lang="en-US" altLang="zh-CN" sz="3200" b="1" dirty="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750" fill="hold"/>
                                        <p:tgtEl>
                                          <p:spTgt spid="88"/>
                                        </p:tgtEl>
                                        <p:attrNameLst>
                                          <p:attrName>ppt_w</p:attrName>
                                        </p:attrNameLst>
                                      </p:cBhvr>
                                      <p:tavLst>
                                        <p:tav tm="0">
                                          <p:val>
                                            <p:fltVal val="0"/>
                                          </p:val>
                                        </p:tav>
                                        <p:tav tm="100000">
                                          <p:val>
                                            <p:strVal val="#ppt_w"/>
                                          </p:val>
                                        </p:tav>
                                      </p:tavLst>
                                    </p:anim>
                                    <p:anim calcmode="lin" valueType="num">
                                      <p:cBhvr>
                                        <p:cTn id="8" dur="750" fill="hold"/>
                                        <p:tgtEl>
                                          <p:spTgt spid="8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87"/>
                                        </p:tgtEl>
                                        <p:attrNameLst>
                                          <p:attrName>style.visibility</p:attrName>
                                        </p:attrNameLst>
                                      </p:cBhvr>
                                      <p:to>
                                        <p:strVal val="visible"/>
                                      </p:to>
                                    </p:set>
                                    <p:animEffect transition="in" filter="fade">
                                      <p:cBhvr>
                                        <p:cTn id="12" dur="750"/>
                                        <p:tgtEl>
                                          <p:spTgt spid="87"/>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29"/>
                                        </p:tgtEl>
                                        <p:attrNameLst>
                                          <p:attrName>style.visibility</p:attrName>
                                        </p:attrNameLst>
                                      </p:cBhvr>
                                      <p:to>
                                        <p:strVal val="visible"/>
                                      </p:to>
                                    </p:set>
                                    <p:animEffect transition="in" filter="fade">
                                      <p:cBhvr>
                                        <p:cTn id="16" dur="500"/>
                                        <p:tgtEl>
                                          <p:spTgt spid="129"/>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p:bldP spid="87" grpId="0"/>
      <p:bldP spid="88" grpId="0"/>
      <p:bldP spid="7"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0" y="485800"/>
            <a:ext cx="9144000" cy="1143000"/>
          </a:xfrm>
          <a:prstGeom prst="rect">
            <a:avLst/>
          </a:prstGeom>
        </p:spPr>
        <p:txBody>
          <a:bodyPr>
            <a:normAutofit/>
          </a:bodyPr>
          <a:lstStyle>
            <a:lvl1pPr algn="ctr">
              <a:defRPr sz="5400" b="1" baseline="0">
                <a:solidFill>
                  <a:srgbClr val="FF0066"/>
                </a:solidFill>
                <a:effectLst/>
                <a:latin typeface="Times New Roman" pitchFamily="18" charset="0"/>
                <a:ea typeface="隶书" pitchFamily="49" charset="-122"/>
                <a:cs typeface="Times New Roman" pitchFamily="18" charset="0"/>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1331640" y="1916832"/>
            <a:ext cx="6624736" cy="4120092"/>
          </a:xfrm>
          <a:prstGeom prst="rect">
            <a:avLst/>
          </a:prstGeom>
          <a:gradFill flip="none" rotWithShape="1">
            <a:gsLst>
              <a:gs pos="0">
                <a:srgbClr val="FFE7E7"/>
              </a:gs>
              <a:gs pos="44000">
                <a:srgbClr val="CEFEE0">
                  <a:shade val="67500"/>
                  <a:satMod val="115000"/>
                  <a:lumMod val="79000"/>
                  <a:lumOff val="21000"/>
                  <a:alpha val="41000"/>
                </a:srgbClr>
              </a:gs>
              <a:gs pos="100000">
                <a:srgbClr val="CEFEE0">
                  <a:shade val="100000"/>
                  <a:satMod val="115000"/>
                </a:srgbClr>
              </a:gs>
            </a:gsLst>
            <a:lin ang="18900000" scaled="1"/>
            <a:tileRect/>
          </a:gradFill>
          <a:ln w="127000" cmpd="tri">
            <a:solidFill>
              <a:srgbClr val="808080"/>
            </a:solidFill>
            <a:miter lim="800000"/>
            <a:headEnd/>
            <a:tailEnd/>
          </a:ln>
        </p:spPr>
        <p:txBody>
          <a:bodyPr lIns="90000" tIns="46800" rIns="90000" bIns="46800"/>
          <a:lstStyle>
            <a:lvl1pPr marL="360000" indent="0">
              <a:lnSpc>
                <a:spcPct val="130000"/>
              </a:lnSpc>
              <a:spcBef>
                <a:spcPts val="600"/>
              </a:spcBef>
              <a:spcAft>
                <a:spcPts val="600"/>
              </a:spcAft>
              <a:buNone/>
              <a:defRPr kumimoji="1" lang="zh-CN" altLang="en-US" sz="3600" b="1" dirty="0" smtClean="0">
                <a:solidFill>
                  <a:srgbClr val="00264C"/>
                </a:solidFill>
                <a:latin typeface="Times New Roman" pitchFamily="18" charset="0"/>
                <a:ea typeface="楷体_GB2312" pitchFamily="49" charset="-122"/>
              </a:defRPr>
            </a:lvl1pPr>
          </a:lstStyle>
          <a:p>
            <a:pPr lvl="0" indent="-342900" fontAlgn="base">
              <a:lnSpc>
                <a:spcPct val="115000"/>
              </a:lnSpc>
              <a:spcBef>
                <a:spcPct val="10000"/>
              </a:spcBef>
              <a:spcAft>
                <a:spcPct val="10000"/>
              </a:spcAft>
              <a:buClr>
                <a:srgbClr val="003366"/>
              </a:buClr>
            </a:pPr>
            <a:r>
              <a:rPr lang="zh-CN" altLang="en-US" smtClean="0"/>
              <a:t>单击此处编辑母版文本样式</a:t>
            </a:r>
          </a:p>
        </p:txBody>
      </p:sp>
      <p:grpSp>
        <p:nvGrpSpPr>
          <p:cNvPr id="5" name="组合 4"/>
          <p:cNvGrpSpPr/>
          <p:nvPr userDrawn="1"/>
        </p:nvGrpSpPr>
        <p:grpSpPr>
          <a:xfrm rot="15991068" flipH="1" flipV="1">
            <a:off x="4374197" y="1927409"/>
            <a:ext cx="450144" cy="9213967"/>
            <a:chOff x="132766" y="116632"/>
            <a:chExt cx="615173" cy="6563931"/>
          </a:xfrm>
        </p:grpSpPr>
        <p:grpSp>
          <p:nvGrpSpPr>
            <p:cNvPr id="7" name="Group 1"/>
            <p:cNvGrpSpPr/>
            <p:nvPr userDrawn="1"/>
          </p:nvGrpSpPr>
          <p:grpSpPr>
            <a:xfrm rot="5400000">
              <a:off x="-2927472" y="3176870"/>
              <a:ext cx="6556745" cy="436269"/>
              <a:chOff x="-19045" y="216550"/>
              <a:chExt cx="9180548" cy="649224"/>
            </a:xfrm>
          </p:grpSpPr>
          <p:sp>
            <p:nvSpPr>
              <p:cNvPr id="14"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8" name="Group 1"/>
            <p:cNvGrpSpPr/>
            <p:nvPr userDrawn="1"/>
          </p:nvGrpSpPr>
          <p:grpSpPr>
            <a:xfrm rot="5607016">
              <a:off x="-2748568" y="3184056"/>
              <a:ext cx="6556745" cy="436269"/>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9" name="Group 1"/>
            <p:cNvGrpSpPr/>
            <p:nvPr userDrawn="1"/>
          </p:nvGrpSpPr>
          <p:grpSpPr>
            <a:xfrm rot="5520000">
              <a:off x="-2838453" y="3184056"/>
              <a:ext cx="6556745" cy="436269"/>
              <a:chOff x="-19045" y="216550"/>
              <a:chExt cx="9180548" cy="649224"/>
            </a:xfrm>
          </p:grpSpPr>
          <p:sp>
            <p:nvSpPr>
              <p:cNvPr id="10"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grpSp>
        <p:nvGrpSpPr>
          <p:cNvPr id="16" name="组合 15"/>
          <p:cNvGrpSpPr/>
          <p:nvPr userDrawn="1"/>
        </p:nvGrpSpPr>
        <p:grpSpPr>
          <a:xfrm rot="16200000">
            <a:off x="4374197" y="-4355384"/>
            <a:ext cx="450144" cy="9213967"/>
            <a:chOff x="132766" y="116632"/>
            <a:chExt cx="615173" cy="6563931"/>
          </a:xfrm>
        </p:grpSpPr>
        <p:grpSp>
          <p:nvGrpSpPr>
            <p:cNvPr id="17" name="Group 1"/>
            <p:cNvGrpSpPr/>
            <p:nvPr userDrawn="1"/>
          </p:nvGrpSpPr>
          <p:grpSpPr>
            <a:xfrm rot="5400000">
              <a:off x="-2927472" y="3176870"/>
              <a:ext cx="6556745" cy="436269"/>
              <a:chOff x="-19045" y="216550"/>
              <a:chExt cx="9180548" cy="649224"/>
            </a:xfrm>
          </p:grpSpPr>
          <p:sp>
            <p:nvSpPr>
              <p:cNvPr id="24"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5"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18" name="Group 1"/>
            <p:cNvGrpSpPr/>
            <p:nvPr userDrawn="1"/>
          </p:nvGrpSpPr>
          <p:grpSpPr>
            <a:xfrm rot="5607016">
              <a:off x="-2748568" y="3184056"/>
              <a:ext cx="6556745" cy="436269"/>
              <a:chOff x="-19045" y="216550"/>
              <a:chExt cx="9180548" cy="649224"/>
            </a:xfrm>
          </p:grpSpPr>
          <p:sp>
            <p:nvSpPr>
              <p:cNvPr id="2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19" name="Group 1"/>
            <p:cNvGrpSpPr/>
            <p:nvPr userDrawn="1"/>
          </p:nvGrpSpPr>
          <p:grpSpPr>
            <a:xfrm rot="5520000">
              <a:off x="-2838453" y="3184056"/>
              <a:ext cx="6556745" cy="436269"/>
              <a:chOff x="-19045" y="216550"/>
              <a:chExt cx="9180548" cy="649224"/>
            </a:xfrm>
          </p:grpSpPr>
          <p:sp>
            <p:nvSpPr>
              <p:cNvPr id="20"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1"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第11章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0" y="404664"/>
            <a:ext cx="9144000" cy="1143000"/>
          </a:xfrm>
          <a:prstGeom prst="rect">
            <a:avLst/>
          </a:prstGeom>
        </p:spPr>
        <p:txBody>
          <a:bodyPr>
            <a:noAutofit/>
          </a:bodyPr>
          <a:lstStyle>
            <a:lvl1pPr algn="ctr">
              <a:defRPr sz="4900" b="0" baseline="0">
                <a:solidFill>
                  <a:srgbClr val="0066FF"/>
                </a:solidFill>
                <a:effectLst>
                  <a:outerShdw blurRad="38100" dist="38100" dir="2700000" algn="tl">
                    <a:srgbClr val="000000">
                      <a:alpha val="43137"/>
                    </a:srgbClr>
                  </a:outerShdw>
                </a:effectLst>
                <a:latin typeface="Times New Roman" pitchFamily="18" charset="0"/>
                <a:ea typeface="隶书" pitchFamily="49" charset="-122"/>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1331640" y="1988840"/>
            <a:ext cx="6840000" cy="3907463"/>
          </a:xfrm>
          <a:prstGeom prst="rect">
            <a:avLst/>
          </a:prstGeom>
          <a:noFill/>
          <a:ln w="127000" cmpd="tri">
            <a:noFill/>
            <a:miter lim="800000"/>
            <a:headEnd/>
            <a:tailEnd/>
          </a:ln>
        </p:spPr>
        <p:txBody>
          <a:bodyPr lIns="90000" tIns="46800" rIns="90000" bIns="46800">
            <a:normAutofit/>
          </a:bodyPr>
          <a:lstStyle>
            <a:lvl1pPr marL="0" indent="0">
              <a:lnSpc>
                <a:spcPct val="150000"/>
              </a:lnSpc>
              <a:buNone/>
              <a:defRPr kumimoji="1" lang="zh-CN" altLang="en-US" sz="3300" b="1" dirty="0" smtClean="0">
                <a:solidFill>
                  <a:srgbClr val="00264C"/>
                </a:solidFill>
                <a:latin typeface="Times New Roman" pitchFamily="18" charset="0"/>
                <a:ea typeface="楷体_GB2312" pitchFamily="49" charset="-122"/>
              </a:defRPr>
            </a:lvl1pPr>
          </a:lstStyle>
          <a:p>
            <a:pPr lvl="0" indent="-342900" fontAlgn="base">
              <a:lnSpc>
                <a:spcPct val="115000"/>
              </a:lnSpc>
              <a:spcBef>
                <a:spcPct val="10000"/>
              </a:spcBef>
              <a:spcAft>
                <a:spcPct val="10000"/>
              </a:spcAft>
              <a:buClr>
                <a:srgbClr val="003366"/>
              </a:buClr>
            </a:pPr>
            <a:r>
              <a:rPr lang="zh-CN" altLang="en-US" smtClean="0"/>
              <a:t>单击此处编辑母版文本样式</a:t>
            </a:r>
          </a:p>
        </p:txBody>
      </p:sp>
      <p:sp>
        <p:nvSpPr>
          <p:cNvPr id="5" name="椭圆 4">
            <a:hlinkClick r:id="rId2" action="ppaction://hlinksldjump" highlightClick="1"/>
          </p:cNvPr>
          <p:cNvSpPr/>
          <p:nvPr userDrawn="1"/>
        </p:nvSpPr>
        <p:spPr>
          <a:xfrm>
            <a:off x="251520" y="6273352"/>
            <a:ext cx="720000" cy="360000"/>
          </a:xfrm>
          <a:prstGeom prst="ellipse">
            <a:avLst/>
          </a:prstGeom>
          <a:solidFill>
            <a:srgbClr val="0E94B4"/>
          </a:solidFill>
          <a:ln w="952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zh-CN" altLang="en-US" sz="1200" b="1" dirty="0" smtClean="0">
                <a:solidFill>
                  <a:srgbClr val="003366"/>
                </a:solidFill>
                <a:latin typeface="黑体" pitchFamily="49" charset="-122"/>
                <a:ea typeface="黑体" pitchFamily="49" charset="-122"/>
              </a:rPr>
              <a:t>第</a:t>
            </a:r>
            <a:r>
              <a:rPr lang="en-US" altLang="zh-CN" sz="1200" b="1" dirty="0" smtClean="0">
                <a:solidFill>
                  <a:srgbClr val="003366"/>
                </a:solidFill>
                <a:latin typeface="黑体" pitchFamily="49" charset="-122"/>
                <a:ea typeface="黑体" pitchFamily="49" charset="-122"/>
              </a:rPr>
              <a:t>11</a:t>
            </a:r>
            <a:r>
              <a:rPr lang="zh-CN" altLang="en-US" sz="1200" b="1" dirty="0" smtClean="0">
                <a:solidFill>
                  <a:srgbClr val="003366"/>
                </a:solidFill>
                <a:latin typeface="黑体" pitchFamily="49" charset="-122"/>
                <a:ea typeface="黑体" pitchFamily="49" charset="-122"/>
              </a:rPr>
              <a:t>章</a:t>
            </a:r>
            <a:endParaRPr lang="zh-CN" altLang="en-US" sz="1200" b="1" dirty="0">
              <a:solidFill>
                <a:srgbClr val="003366"/>
              </a:solidFill>
              <a:latin typeface="黑体" pitchFamily="49" charset="-122"/>
              <a:ea typeface="黑体" pitchFamily="49" charset="-122"/>
            </a:endParaRPr>
          </a:p>
        </p:txBody>
      </p:sp>
      <p:sp>
        <p:nvSpPr>
          <p:cNvPr id="27" name="WordArt 68">
            <a:hlinkHover r:id="" action="ppaction://noaction" highlightClick="1">
              <a:snd r:embed="rId3" name="CAMERA.WAV"/>
            </a:hlinkHover>
          </p:cNvPr>
          <p:cNvSpPr>
            <a:spLocks noChangeArrowheads="1" noChangeShapeType="1" noTextEdit="1"/>
          </p:cNvSpPr>
          <p:nvPr userDrawn="1"/>
        </p:nvSpPr>
        <p:spPr bwMode="auto">
          <a:xfrm rot="21600000">
            <a:off x="89702" y="103613"/>
            <a:ext cx="2394065" cy="517075"/>
          </a:xfrm>
          <a:prstGeom prst="rect">
            <a:avLst/>
          </a:prstGeom>
          <a:extLst>
            <a:ext uri="{909E8E84-426E-40DD-AFC4-6F175D3DCCD1}">
              <a14:hiddenFill xmlns:a14="http://schemas.microsoft.com/office/drawing/2010/main">
                <a:solidFill>
                  <a:srgbClr val="FFFFFF"/>
                </a:solidFill>
              </a14:hiddenFill>
            </a:ext>
          </a:extLst>
        </p:spPr>
        <p:txBody>
          <a:bodyPr wrap="none" fromWordArt="1">
            <a:prstTxWarp prst="textCanUp">
              <a:avLst>
                <a:gd name="adj" fmla="val 66667"/>
              </a:avLst>
            </a:prstTxWarp>
          </a:bodyPr>
          <a:lstStyle/>
          <a:p>
            <a:pPr algn="ctr"/>
            <a:r>
              <a:rPr lang="zh-CN" altLang="en-US" sz="3600" kern="10" dirty="0" smtClean="0">
                <a:ln w="9525" cap="rnd">
                  <a:solidFill>
                    <a:srgbClr val="C0C0C0"/>
                  </a:solidFill>
                  <a:round/>
                  <a:headEnd/>
                  <a:tailEnd/>
                </a:ln>
                <a:noFill/>
                <a:latin typeface="宋体"/>
                <a:ea typeface="宋体"/>
              </a:rPr>
              <a:t>微型计算机原理与接口技术</a:t>
            </a:r>
            <a:endParaRPr lang="zh-CN" altLang="en-US" sz="3600" kern="10" dirty="0">
              <a:ln w="9525" cap="rnd">
                <a:solidFill>
                  <a:srgbClr val="C0C0C0"/>
                </a:solidFill>
                <a:round/>
                <a:headEnd/>
                <a:tailEnd/>
              </a:ln>
              <a:noFill/>
              <a:latin typeface="宋体"/>
              <a:ea typeface="宋体"/>
            </a:endParaRPr>
          </a:p>
        </p:txBody>
      </p:sp>
      <p:grpSp>
        <p:nvGrpSpPr>
          <p:cNvPr id="28" name="组合 27"/>
          <p:cNvGrpSpPr/>
          <p:nvPr userDrawn="1"/>
        </p:nvGrpSpPr>
        <p:grpSpPr>
          <a:xfrm rot="831228" flipH="1" flipV="1">
            <a:off x="7751771" y="-358263"/>
            <a:ext cx="1407733" cy="2301214"/>
            <a:chOff x="129483" y="5266558"/>
            <a:chExt cx="1116307" cy="1824821"/>
          </a:xfrm>
        </p:grpSpPr>
        <p:pic>
          <p:nvPicPr>
            <p:cNvPr id="29" name="Picture 2"/>
            <p:cNvPicPr>
              <a:picLocks noChangeAspect="1" noChangeArrowheads="1"/>
            </p:cNvPicPr>
            <p:nvPr/>
          </p:nvPicPr>
          <p:blipFill rotWithShape="1">
            <a:blip r:embed="rId4" cstate="email">
              <a:duotone>
                <a:prstClr val="black"/>
                <a:schemeClr val="accent1">
                  <a:tint val="45000"/>
                  <a:satMod val="400000"/>
                </a:schemeClr>
              </a:duotone>
              <a:extLst>
                <a:ext uri="{28A0092B-C50C-407E-A947-70E740481C1C}">
                  <a14:useLocalDpi xmlns:a14="http://schemas.microsoft.com/office/drawing/2010/main" val="0"/>
                </a:ext>
              </a:extLst>
            </a:blip>
            <a:srcRect l="32502" t="40184" r="10235" b="-1"/>
            <a:stretch/>
          </p:blipFill>
          <p:spPr bwMode="auto">
            <a:xfrm rot="328260" flipV="1">
              <a:off x="129483" y="5266558"/>
              <a:ext cx="743447" cy="1665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2"/>
            <p:cNvPicPr>
              <a:picLocks noChangeAspect="1" noChangeArrowheads="1"/>
            </p:cNvPicPr>
            <p:nvPr/>
          </p:nvPicPr>
          <p:blipFill rotWithShape="1">
            <a:blip r:embed="rId4" cstate="email">
              <a:duotone>
                <a:schemeClr val="accent1">
                  <a:shade val="45000"/>
                  <a:satMod val="135000"/>
                </a:schemeClr>
                <a:prstClr val="white"/>
              </a:duotone>
              <a:extLst>
                <a:ext uri="{28A0092B-C50C-407E-A947-70E740481C1C}">
                  <a14:useLocalDpi xmlns:a14="http://schemas.microsoft.com/office/drawing/2010/main" val="0"/>
                </a:ext>
              </a:extLst>
            </a:blip>
            <a:srcRect l="32502" t="64176" r="10235"/>
            <a:stretch/>
          </p:blipFill>
          <p:spPr bwMode="auto">
            <a:xfrm rot="1697679" flipV="1">
              <a:off x="502343" y="6020560"/>
              <a:ext cx="743447" cy="1070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9196571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第11章_仅标题">
    <p:spTree>
      <p:nvGrpSpPr>
        <p:cNvPr id="1" name=""/>
        <p:cNvGrpSpPr/>
        <p:nvPr/>
      </p:nvGrpSpPr>
      <p:grpSpPr>
        <a:xfrm>
          <a:off x="0" y="0"/>
          <a:ext cx="0" cy="0"/>
          <a:chOff x="0" y="0"/>
          <a:chExt cx="0" cy="0"/>
        </a:xfrm>
      </p:grpSpPr>
      <p:sp>
        <p:nvSpPr>
          <p:cNvPr id="2" name="Title 1"/>
          <p:cNvSpPr>
            <a:spLocks noGrp="1"/>
          </p:cNvSpPr>
          <p:nvPr>
            <p:ph type="title"/>
          </p:nvPr>
        </p:nvSpPr>
        <p:spPr>
          <a:xfrm>
            <a:off x="0" y="116632"/>
            <a:ext cx="9144000" cy="1008112"/>
          </a:xfrm>
          <a:prstGeom prst="rect">
            <a:avLst/>
          </a:prstGeom>
        </p:spPr>
        <p:txBody>
          <a:bodyPr>
            <a:normAutofit/>
          </a:bodyPr>
          <a:lstStyle>
            <a:lvl1pPr algn="ctr">
              <a:defRPr sz="4000" b="1" spc="200" baseline="0">
                <a:solidFill>
                  <a:srgbClr val="002060"/>
                </a:solidFill>
                <a:latin typeface="Times New Roman" pitchFamily="18" charset="0"/>
                <a:ea typeface="隶书" pitchFamily="49" charset="-122"/>
                <a:cs typeface="Times New Roman" pitchFamily="18" charset="0"/>
              </a:defRPr>
            </a:lvl1pPr>
          </a:lstStyle>
          <a:p>
            <a:r>
              <a:rPr lang="zh-CN" altLang="en-US" smtClean="0"/>
              <a:t>单击此处编辑母版标题样式</a:t>
            </a:r>
            <a:endParaRPr lang="en-US" dirty="0"/>
          </a:p>
        </p:txBody>
      </p:sp>
      <p:grpSp>
        <p:nvGrpSpPr>
          <p:cNvPr id="4" name="组合 3"/>
          <p:cNvGrpSpPr/>
          <p:nvPr userDrawn="1"/>
        </p:nvGrpSpPr>
        <p:grpSpPr>
          <a:xfrm>
            <a:off x="19730" y="-219685"/>
            <a:ext cx="9210205" cy="7279532"/>
            <a:chOff x="19730" y="-219685"/>
            <a:chExt cx="9210205" cy="7279532"/>
          </a:xfrm>
        </p:grpSpPr>
        <p:grpSp>
          <p:nvGrpSpPr>
            <p:cNvPr id="58" name="组合 57"/>
            <p:cNvGrpSpPr/>
            <p:nvPr userDrawn="1"/>
          </p:nvGrpSpPr>
          <p:grpSpPr>
            <a:xfrm>
              <a:off x="19730" y="5235026"/>
              <a:ext cx="1116307" cy="1824821"/>
              <a:chOff x="129483" y="5266558"/>
              <a:chExt cx="1116307" cy="1824821"/>
            </a:xfrm>
          </p:grpSpPr>
          <p:pic>
            <p:nvPicPr>
              <p:cNvPr id="59" name="Picture 2"/>
              <p:cNvPicPr>
                <a:picLocks noChangeAspect="1" noChangeArrowheads="1"/>
              </p:cNvPicPr>
              <p:nvPr/>
            </p:nvPicPr>
            <p:blipFill rotWithShape="1">
              <a:blip r:embed="rId2" cstate="email">
                <a:duotone>
                  <a:prstClr val="black"/>
                  <a:schemeClr val="accent1">
                    <a:tint val="45000"/>
                    <a:satMod val="400000"/>
                  </a:schemeClr>
                </a:duotone>
                <a:extLst>
                  <a:ext uri="{28A0092B-C50C-407E-A947-70E740481C1C}">
                    <a14:useLocalDpi xmlns:a14="http://schemas.microsoft.com/office/drawing/2010/main" val="0"/>
                  </a:ext>
                </a:extLst>
              </a:blip>
              <a:srcRect l="32502" t="40184" r="10235" b="-1"/>
              <a:stretch/>
            </p:blipFill>
            <p:spPr bwMode="auto">
              <a:xfrm rot="328260" flipV="1">
                <a:off x="129483" y="5266558"/>
                <a:ext cx="743447" cy="1665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 name="Picture 2"/>
              <p:cNvPicPr>
                <a:picLocks noChangeAspect="1" noChangeArrowheads="1"/>
              </p:cNvPicPr>
              <p:nvPr/>
            </p:nvPicPr>
            <p:blipFill rotWithShape="1">
              <a:blip r:embed="rId2" cstate="email">
                <a:duotone>
                  <a:schemeClr val="accent1">
                    <a:shade val="45000"/>
                    <a:satMod val="135000"/>
                  </a:schemeClr>
                  <a:prstClr val="white"/>
                </a:duotone>
                <a:extLst>
                  <a:ext uri="{28A0092B-C50C-407E-A947-70E740481C1C}">
                    <a14:useLocalDpi xmlns:a14="http://schemas.microsoft.com/office/drawing/2010/main" val="0"/>
                  </a:ext>
                </a:extLst>
              </a:blip>
              <a:srcRect l="32502" t="64176" r="10235"/>
              <a:stretch/>
            </p:blipFill>
            <p:spPr bwMode="auto">
              <a:xfrm rot="1697679" flipV="1">
                <a:off x="502343" y="6020560"/>
                <a:ext cx="743447" cy="1070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1" name="组合 60"/>
            <p:cNvGrpSpPr/>
            <p:nvPr userDrawn="1"/>
          </p:nvGrpSpPr>
          <p:grpSpPr>
            <a:xfrm rot="10560000" flipV="1">
              <a:off x="7789775" y="-219685"/>
              <a:ext cx="1440160" cy="3964098"/>
              <a:chOff x="-63236" y="-296416"/>
              <a:chExt cx="1592321" cy="4382926"/>
            </a:xfrm>
          </p:grpSpPr>
          <p:pic>
            <p:nvPicPr>
              <p:cNvPr id="62" name="Picture 2"/>
              <p:cNvPicPr>
                <a:picLocks noChangeAspect="1" noChangeArrowheads="1"/>
              </p:cNvPicPr>
              <p:nvPr/>
            </p:nvPicPr>
            <p:blipFill rotWithShape="1">
              <a:blip r:embed="rId2" cstate="email">
                <a:duotone>
                  <a:prstClr val="black"/>
                  <a:schemeClr val="accent1">
                    <a:tint val="45000"/>
                    <a:satMod val="400000"/>
                  </a:schemeClr>
                </a:duotone>
                <a:extLst>
                  <a:ext uri="{28A0092B-C50C-407E-A947-70E740481C1C}">
                    <a14:useLocalDpi xmlns:a14="http://schemas.microsoft.com/office/drawing/2010/main" val="0"/>
                  </a:ext>
                </a:extLst>
              </a:blip>
              <a:srcRect l="32502" t="9321" r="10235"/>
              <a:stretch/>
            </p:blipFill>
            <p:spPr bwMode="auto">
              <a:xfrm rot="21271740">
                <a:off x="-63236" y="-121897"/>
                <a:ext cx="1239484" cy="4208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 name="Picture 2"/>
              <p:cNvPicPr>
                <a:picLocks noChangeAspect="1" noChangeArrowheads="1"/>
              </p:cNvPicPr>
              <p:nvPr/>
            </p:nvPicPr>
            <p:blipFill rotWithShape="1">
              <a:blip r:embed="rId2" cstate="email">
                <a:duotone>
                  <a:schemeClr val="accent1">
                    <a:shade val="45000"/>
                    <a:satMod val="135000"/>
                  </a:schemeClr>
                  <a:prstClr val="white"/>
                </a:duotone>
                <a:extLst>
                  <a:ext uri="{28A0092B-C50C-407E-A947-70E740481C1C}">
                    <a14:useLocalDpi xmlns:a14="http://schemas.microsoft.com/office/drawing/2010/main" val="0"/>
                  </a:ext>
                </a:extLst>
              </a:blip>
              <a:srcRect l="32502" t="35636" r="10235"/>
              <a:stretch/>
            </p:blipFill>
            <p:spPr bwMode="auto">
              <a:xfrm rot="19902321">
                <a:off x="289601" y="-296416"/>
                <a:ext cx="1239484" cy="3207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3" name="组合 2"/>
          <p:cNvGrpSpPr/>
          <p:nvPr userDrawn="1"/>
        </p:nvGrpSpPr>
        <p:grpSpPr>
          <a:xfrm>
            <a:off x="4644088" y="6417360"/>
            <a:ext cx="3960360" cy="252000"/>
            <a:chOff x="4644088" y="6417360"/>
            <a:chExt cx="3960360" cy="252000"/>
          </a:xfrm>
        </p:grpSpPr>
        <p:sp>
          <p:nvSpPr>
            <p:cNvPr id="14" name="AutoShape 66">
              <a:hlinkClick r:id="rId3" action="ppaction://hlinksldjump" highlightClick="1"/>
            </p:cNvPr>
            <p:cNvSpPr>
              <a:spLocks noChangeArrowheads="1"/>
            </p:cNvSpPr>
            <p:nvPr userDrawn="1"/>
          </p:nvSpPr>
          <p:spPr bwMode="auto">
            <a:xfrm>
              <a:off x="7884448"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algn="ctr"/>
              <a:r>
                <a:rPr lang="zh-CN" altLang="en-US" sz="1800" dirty="0">
                  <a:solidFill>
                    <a:srgbClr val="4D4D4D"/>
                  </a:solidFill>
                  <a:latin typeface="隶书" pitchFamily="49" charset="-122"/>
                  <a:ea typeface="隶书" pitchFamily="49" charset="-122"/>
                </a:rPr>
                <a:t>退出</a:t>
              </a:r>
            </a:p>
          </p:txBody>
        </p:sp>
        <p:sp>
          <p:nvSpPr>
            <p:cNvPr id="16" name="AutoShape 69">
              <a:hlinkClick r:id="" action="ppaction://hlinkshowjump?jump=nextslide" highlightClick="1"/>
            </p:cNvPr>
            <p:cNvSpPr>
              <a:spLocks noChangeArrowheads="1"/>
            </p:cNvSpPr>
            <p:nvPr userDrawn="1"/>
          </p:nvSpPr>
          <p:spPr bwMode="auto">
            <a:xfrm>
              <a:off x="5724040"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dirty="0">
                  <a:solidFill>
                    <a:srgbClr val="4D4D4D"/>
                  </a:solidFill>
                  <a:latin typeface="隶书" pitchFamily="49" charset="-122"/>
                  <a:ea typeface="隶书" pitchFamily="49" charset="-122"/>
                </a:rPr>
                <a:t>下页</a:t>
              </a:r>
            </a:p>
          </p:txBody>
        </p:sp>
        <p:sp>
          <p:nvSpPr>
            <p:cNvPr id="17" name="AutoShape 69">
              <a:hlinkClick r:id="" action="ppaction://hlinkshowjump?jump=previousslide" highlightClick="1"/>
            </p:cNvPr>
            <p:cNvSpPr>
              <a:spLocks noChangeArrowheads="1"/>
            </p:cNvSpPr>
            <p:nvPr userDrawn="1"/>
          </p:nvSpPr>
          <p:spPr bwMode="auto">
            <a:xfrm>
              <a:off x="4644088"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dirty="0">
                  <a:solidFill>
                    <a:srgbClr val="4D4D4D"/>
                  </a:solidFill>
                  <a:latin typeface="隶书" pitchFamily="49" charset="-122"/>
                  <a:ea typeface="隶书" pitchFamily="49" charset="-122"/>
                </a:rPr>
                <a:t>上页</a:t>
              </a:r>
            </a:p>
          </p:txBody>
        </p:sp>
        <p:sp>
          <p:nvSpPr>
            <p:cNvPr id="18" name="AutoShape 69">
              <a:hlinkClick r:id="rId4" action="ppaction://hlinksldjump" highlightClick="1"/>
            </p:cNvPr>
            <p:cNvSpPr>
              <a:spLocks noChangeArrowheads="1"/>
            </p:cNvSpPr>
            <p:nvPr userDrawn="1"/>
          </p:nvSpPr>
          <p:spPr bwMode="auto">
            <a:xfrm>
              <a:off x="6804328"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dirty="0" smtClean="0">
                  <a:solidFill>
                    <a:srgbClr val="4D4D4D"/>
                  </a:solidFill>
                  <a:latin typeface="隶书" pitchFamily="49" charset="-122"/>
                  <a:ea typeface="隶书" pitchFamily="49" charset="-122"/>
                </a:rPr>
                <a:t>帮助</a:t>
              </a:r>
              <a:endParaRPr lang="zh-CN" altLang="en-US" dirty="0">
                <a:solidFill>
                  <a:srgbClr val="4D4D4D"/>
                </a:solidFill>
                <a:latin typeface="隶书" pitchFamily="49" charset="-122"/>
                <a:ea typeface="隶书" pitchFamily="49" charset="-122"/>
              </a:endParaRPr>
            </a:p>
          </p:txBody>
        </p:sp>
      </p:grpSp>
      <p:sp>
        <p:nvSpPr>
          <p:cNvPr id="21" name="椭圆 20">
            <a:hlinkClick r:id="rId5" action="ppaction://hlinksldjump" highlightClick="1"/>
            <a:hlinkHover r:id="" action="ppaction://noaction" highlightClick="1"/>
          </p:cNvPr>
          <p:cNvSpPr/>
          <p:nvPr userDrawn="1"/>
        </p:nvSpPr>
        <p:spPr>
          <a:xfrm>
            <a:off x="251520" y="6381368"/>
            <a:ext cx="720000" cy="360000"/>
          </a:xfrm>
          <a:prstGeom prst="ellipse">
            <a:avLst/>
          </a:prstGeom>
          <a:solidFill>
            <a:srgbClr val="0E94B4">
              <a:alpha val="50196"/>
            </a:srgbClr>
          </a:solidFill>
          <a:ln w="952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zh-CN" altLang="en-US" sz="1200" b="1" dirty="0" smtClean="0">
                <a:solidFill>
                  <a:srgbClr val="003366"/>
                </a:solidFill>
                <a:latin typeface="黑体" pitchFamily="49" charset="-122"/>
                <a:ea typeface="黑体" pitchFamily="49" charset="-122"/>
              </a:rPr>
              <a:t>第</a:t>
            </a:r>
            <a:r>
              <a:rPr lang="en-US" altLang="zh-CN" sz="1200" b="1" dirty="0" smtClean="0">
                <a:solidFill>
                  <a:srgbClr val="003366"/>
                </a:solidFill>
                <a:latin typeface="黑体" pitchFamily="49" charset="-122"/>
                <a:ea typeface="黑体" pitchFamily="49" charset="-122"/>
              </a:rPr>
              <a:t>11</a:t>
            </a:r>
            <a:r>
              <a:rPr lang="zh-CN" altLang="en-US" sz="1200" b="1" dirty="0" smtClean="0">
                <a:solidFill>
                  <a:srgbClr val="003366"/>
                </a:solidFill>
                <a:latin typeface="黑体" pitchFamily="49" charset="-122"/>
                <a:ea typeface="黑体" pitchFamily="49" charset="-122"/>
              </a:rPr>
              <a:t>章</a:t>
            </a:r>
            <a:endParaRPr lang="zh-CN" altLang="en-US" sz="1200" b="1" dirty="0">
              <a:solidFill>
                <a:srgbClr val="003366"/>
              </a:solidFill>
              <a:latin typeface="黑体" pitchFamily="49" charset="-122"/>
              <a:ea typeface="黑体" pitchFamily="49" charset="-122"/>
            </a:endParaRPr>
          </a:p>
        </p:txBody>
      </p:sp>
    </p:spTree>
    <p:extLst>
      <p:ext uri="{BB962C8B-B14F-4D97-AF65-F5344CB8AC3E}">
        <p14:creationId xmlns:p14="http://schemas.microsoft.com/office/powerpoint/2010/main" val="3252103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学习目标_仅标题">
    <p:spTree>
      <p:nvGrpSpPr>
        <p:cNvPr id="1" name=""/>
        <p:cNvGrpSpPr/>
        <p:nvPr/>
      </p:nvGrpSpPr>
      <p:grpSpPr>
        <a:xfrm>
          <a:off x="0" y="0"/>
          <a:ext cx="0" cy="0"/>
          <a:chOff x="0" y="0"/>
          <a:chExt cx="0" cy="0"/>
        </a:xfrm>
      </p:grpSpPr>
      <p:sp>
        <p:nvSpPr>
          <p:cNvPr id="2" name="Title 1"/>
          <p:cNvSpPr>
            <a:spLocks noGrp="1"/>
          </p:cNvSpPr>
          <p:nvPr>
            <p:ph type="title"/>
          </p:nvPr>
        </p:nvSpPr>
        <p:spPr>
          <a:xfrm>
            <a:off x="0" y="404664"/>
            <a:ext cx="9144000" cy="1152128"/>
          </a:xfrm>
          <a:prstGeom prst="rect">
            <a:avLst/>
          </a:prstGeom>
        </p:spPr>
        <p:txBody>
          <a:bodyPr vert="horz" lIns="91440" tIns="45720" rIns="91440" bIns="45720" rtlCol="0" anchor="b">
            <a:noAutofit/>
          </a:bodyPr>
          <a:lstStyle>
            <a:lvl1pPr algn="ctr">
              <a:defRPr lang="en-US" sz="4800" b="1" baseline="0" dirty="0">
                <a:solidFill>
                  <a:srgbClr val="0066FF"/>
                </a:solidFill>
                <a:effectLst>
                  <a:outerShdw blurRad="38100" dist="38100" dir="2700000" algn="tl">
                    <a:srgbClr val="000000">
                      <a:alpha val="43137"/>
                    </a:srgbClr>
                  </a:outerShdw>
                </a:effectLst>
                <a:latin typeface="Times New Roman" pitchFamily="18" charset="0"/>
                <a:ea typeface="隶书" pitchFamily="49" charset="-122"/>
                <a:cs typeface="Times New Roman" pitchFamily="18" charset="0"/>
              </a:defRPr>
            </a:lvl1pPr>
          </a:lstStyle>
          <a:p>
            <a:pPr lvl="0" algn="ctr"/>
            <a:r>
              <a:rPr lang="zh-CN" altLang="en-US" smtClean="0"/>
              <a:t>单击此处编辑母版标题样式</a:t>
            </a:r>
            <a:endParaRPr lang="en-US" dirty="0"/>
          </a:p>
        </p:txBody>
      </p:sp>
      <p:sp>
        <p:nvSpPr>
          <p:cNvPr id="15" name="WordArt 68">
            <a:hlinkHover r:id="" action="ppaction://noaction" highlightClick="1">
              <a:snd r:embed="rId2" name="CAMERA.WAV"/>
            </a:hlinkHover>
          </p:cNvPr>
          <p:cNvSpPr>
            <a:spLocks noChangeArrowheads="1" noChangeShapeType="1" noTextEdit="1"/>
          </p:cNvSpPr>
          <p:nvPr userDrawn="1"/>
        </p:nvSpPr>
        <p:spPr bwMode="auto">
          <a:xfrm rot="21600000">
            <a:off x="89702" y="103613"/>
            <a:ext cx="2394065" cy="517075"/>
          </a:xfrm>
          <a:prstGeom prst="rect">
            <a:avLst/>
          </a:prstGeom>
          <a:extLst>
            <a:ext uri="{909E8E84-426E-40DD-AFC4-6F175D3DCCD1}">
              <a14:hiddenFill xmlns:a14="http://schemas.microsoft.com/office/drawing/2010/main">
                <a:solidFill>
                  <a:srgbClr val="FFFFFF"/>
                </a:solidFill>
              </a14:hiddenFill>
            </a:ext>
          </a:extLst>
        </p:spPr>
        <p:txBody>
          <a:bodyPr wrap="none" fromWordArt="1">
            <a:prstTxWarp prst="textCanUp">
              <a:avLst>
                <a:gd name="adj" fmla="val 66667"/>
              </a:avLst>
            </a:prstTxWarp>
          </a:bodyPr>
          <a:lstStyle/>
          <a:p>
            <a:pPr algn="ctr"/>
            <a:r>
              <a:rPr lang="zh-CN" altLang="en-US" sz="3600" kern="10" dirty="0" smtClean="0">
                <a:ln w="9525" cap="rnd">
                  <a:solidFill>
                    <a:srgbClr val="C0C0C0"/>
                  </a:solidFill>
                  <a:round/>
                  <a:headEnd/>
                  <a:tailEnd/>
                </a:ln>
                <a:noFill/>
                <a:latin typeface="宋体"/>
                <a:ea typeface="宋体"/>
              </a:rPr>
              <a:t>微型计算机原理与接口技术</a:t>
            </a:r>
            <a:endParaRPr lang="zh-CN" altLang="en-US" sz="3600" kern="10" dirty="0">
              <a:ln w="9525" cap="rnd">
                <a:solidFill>
                  <a:srgbClr val="C0C0C0"/>
                </a:solidFill>
                <a:round/>
                <a:headEnd/>
                <a:tailEnd/>
              </a:ln>
              <a:noFill/>
              <a:latin typeface="宋体"/>
              <a:ea typeface="宋体"/>
            </a:endParaRPr>
          </a:p>
        </p:txBody>
      </p:sp>
      <p:grpSp>
        <p:nvGrpSpPr>
          <p:cNvPr id="5" name="组合 4"/>
          <p:cNvGrpSpPr/>
          <p:nvPr userDrawn="1"/>
        </p:nvGrpSpPr>
        <p:grpSpPr>
          <a:xfrm>
            <a:off x="-396552" y="-80727"/>
            <a:ext cx="9793088" cy="7001943"/>
            <a:chOff x="-396552" y="-80727"/>
            <a:chExt cx="9793088" cy="7001943"/>
          </a:xfrm>
        </p:grpSpPr>
        <p:sp>
          <p:nvSpPr>
            <p:cNvPr id="14" name="AutoShape 66">
              <a:hlinkClick r:id="" action="ppaction://hlinkshowjump?jump=lastslideviewed" highlightClick="1"/>
            </p:cNvPr>
            <p:cNvSpPr>
              <a:spLocks noChangeArrowheads="1"/>
            </p:cNvSpPr>
            <p:nvPr userDrawn="1"/>
          </p:nvSpPr>
          <p:spPr bwMode="auto">
            <a:xfrm>
              <a:off x="766842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algn="ctr"/>
              <a:r>
                <a:rPr lang="zh-CN" altLang="en-US" sz="1800" dirty="0" smtClean="0">
                  <a:solidFill>
                    <a:srgbClr val="4D4D4D"/>
                  </a:solidFill>
                  <a:latin typeface="隶书" pitchFamily="49" charset="-122"/>
                  <a:ea typeface="隶书" pitchFamily="49" charset="-122"/>
                </a:rPr>
                <a:t>返回</a:t>
              </a:r>
              <a:endParaRPr lang="zh-CN" altLang="en-US" sz="1800" dirty="0">
                <a:solidFill>
                  <a:srgbClr val="4D4D4D"/>
                </a:solidFill>
                <a:latin typeface="隶书" pitchFamily="49" charset="-122"/>
                <a:ea typeface="隶书" pitchFamily="49" charset="-122"/>
              </a:endParaRPr>
            </a:p>
          </p:txBody>
        </p:sp>
        <p:grpSp>
          <p:nvGrpSpPr>
            <p:cNvPr id="3" name="组合 2"/>
            <p:cNvGrpSpPr/>
            <p:nvPr userDrawn="1"/>
          </p:nvGrpSpPr>
          <p:grpSpPr>
            <a:xfrm>
              <a:off x="-396552" y="-80727"/>
              <a:ext cx="9793088" cy="7001943"/>
              <a:chOff x="-396552" y="-80727"/>
              <a:chExt cx="9793088" cy="7001943"/>
            </a:xfrm>
          </p:grpSpPr>
          <p:grpSp>
            <p:nvGrpSpPr>
              <p:cNvPr id="36" name="组合 35"/>
              <p:cNvGrpSpPr/>
              <p:nvPr userDrawn="1"/>
            </p:nvGrpSpPr>
            <p:grpSpPr>
              <a:xfrm rot="10800000">
                <a:off x="-396552" y="6453336"/>
                <a:ext cx="3563132" cy="467880"/>
                <a:chOff x="6024778" y="-99392"/>
                <a:chExt cx="3563132" cy="672897"/>
              </a:xfrm>
            </p:grpSpPr>
            <p:sp>
              <p:nvSpPr>
                <p:cNvPr id="37" name="Freeform 18"/>
                <p:cNvSpPr>
                  <a:spLocks/>
                </p:cNvSpPr>
                <p:nvPr userDrawn="1"/>
              </p:nvSpPr>
              <p:spPr bwMode="hidden">
                <a:xfrm rot="289506" flipV="1">
                  <a:off x="6024778" y="-99392"/>
                  <a:ext cx="3441341" cy="56491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8" name="Freeform 18"/>
                <p:cNvSpPr>
                  <a:spLocks/>
                </p:cNvSpPr>
                <p:nvPr userDrawn="1"/>
              </p:nvSpPr>
              <p:spPr bwMode="hidden">
                <a:xfrm rot="21366215" flipV="1">
                  <a:off x="6621894" y="40120"/>
                  <a:ext cx="2583866" cy="461279"/>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9" name="Freeform 18"/>
                <p:cNvSpPr>
                  <a:spLocks/>
                </p:cNvSpPr>
                <p:nvPr userDrawn="1"/>
              </p:nvSpPr>
              <p:spPr bwMode="hidden">
                <a:xfrm rot="21072894" flipV="1">
                  <a:off x="7355063" y="46658"/>
                  <a:ext cx="22328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0" name="Freeform 18"/>
                <p:cNvSpPr>
                  <a:spLocks/>
                </p:cNvSpPr>
                <p:nvPr userDrawn="1"/>
              </p:nvSpPr>
              <p:spPr bwMode="hidden">
                <a:xfrm rot="20545305" flipV="1">
                  <a:off x="8255793" y="79204"/>
                  <a:ext cx="12591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nvGrpSpPr>
              <p:cNvPr id="41" name="组合 40"/>
              <p:cNvGrpSpPr/>
              <p:nvPr userDrawn="1"/>
            </p:nvGrpSpPr>
            <p:grpSpPr>
              <a:xfrm>
                <a:off x="6193444" y="-80727"/>
                <a:ext cx="3203092" cy="507447"/>
                <a:chOff x="6156176" y="-80727"/>
                <a:chExt cx="3203092" cy="606480"/>
              </a:xfrm>
            </p:grpSpPr>
            <p:sp>
              <p:nvSpPr>
                <p:cNvPr id="42" name="Freeform 18"/>
                <p:cNvSpPr>
                  <a:spLocks/>
                </p:cNvSpPr>
                <p:nvPr userDrawn="1"/>
              </p:nvSpPr>
              <p:spPr bwMode="hidden">
                <a:xfrm rot="289506" flipV="1">
                  <a:off x="6156176" y="-80727"/>
                  <a:ext cx="3093607" cy="483567"/>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3" name="Freeform 18"/>
                <p:cNvSpPr>
                  <a:spLocks/>
                </p:cNvSpPr>
                <p:nvPr userDrawn="1"/>
              </p:nvSpPr>
              <p:spPr bwMode="hidden">
                <a:xfrm rot="21366215" flipV="1">
                  <a:off x="6692956" y="69175"/>
                  <a:ext cx="2322777" cy="39485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4" name="Freeform 18"/>
                <p:cNvSpPr>
                  <a:spLocks/>
                </p:cNvSpPr>
                <p:nvPr userDrawn="1"/>
              </p:nvSpPr>
              <p:spPr bwMode="hidden">
                <a:xfrm rot="21072894" flipV="1">
                  <a:off x="7352041" y="74772"/>
                  <a:ext cx="2007227"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5" name="Freeform 18"/>
                <p:cNvSpPr>
                  <a:spLocks/>
                </p:cNvSpPr>
                <p:nvPr userDrawn="1"/>
              </p:nvSpPr>
              <p:spPr bwMode="hidden">
                <a:xfrm rot="20545305" flipV="1">
                  <a:off x="8161756" y="102631"/>
                  <a:ext cx="1131915"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6" name="Freeform 18"/>
                <p:cNvSpPr>
                  <a:spLocks/>
                </p:cNvSpPr>
                <p:nvPr/>
              </p:nvSpPr>
              <p:spPr bwMode="hidden">
                <a:xfrm rot="19383611" flipV="1">
                  <a:off x="8673645" y="112348"/>
                  <a:ext cx="648000" cy="396000"/>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sp>
          <p:nvSpPr>
            <p:cNvPr id="47" name="AutoShape 69">
              <a:hlinkClick r:id="rId3" action="ppaction://hlinksldjump" highlightClick="1"/>
            </p:cNvPr>
            <p:cNvSpPr>
              <a:spLocks noChangeArrowheads="1"/>
            </p:cNvSpPr>
            <p:nvPr userDrawn="1"/>
          </p:nvSpPr>
          <p:spPr bwMode="auto">
            <a:xfrm>
              <a:off x="658830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smtClean="0">
                  <a:solidFill>
                    <a:srgbClr val="4D4D4D"/>
                  </a:solidFill>
                  <a:latin typeface="隶书" pitchFamily="49" charset="-122"/>
                  <a:ea typeface="隶书" pitchFamily="49" charset="-122"/>
                </a:rPr>
                <a:t>目录</a:t>
              </a:r>
              <a:endParaRPr lang="zh-CN" altLang="en-US" dirty="0">
                <a:solidFill>
                  <a:srgbClr val="4D4D4D"/>
                </a:solidFill>
                <a:latin typeface="隶书" pitchFamily="49" charset="-122"/>
                <a:ea typeface="隶书" pitchFamily="49" charset="-122"/>
              </a:endParaRPr>
            </a:p>
          </p:txBody>
        </p:sp>
      </p:grpSp>
    </p:spTree>
    <p:extLst>
      <p:ext uri="{BB962C8B-B14F-4D97-AF65-F5344CB8AC3E}">
        <p14:creationId xmlns:p14="http://schemas.microsoft.com/office/powerpoint/2010/main" val="4118807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帮助">
    <p:spTree>
      <p:nvGrpSpPr>
        <p:cNvPr id="1" name=""/>
        <p:cNvGrpSpPr/>
        <p:nvPr/>
      </p:nvGrpSpPr>
      <p:grpSpPr>
        <a:xfrm>
          <a:off x="0" y="0"/>
          <a:ext cx="0" cy="0"/>
          <a:chOff x="0" y="0"/>
          <a:chExt cx="0" cy="0"/>
        </a:xfrm>
      </p:grpSpPr>
      <p:sp>
        <p:nvSpPr>
          <p:cNvPr id="2" name="Title 1"/>
          <p:cNvSpPr>
            <a:spLocks noGrp="1"/>
          </p:cNvSpPr>
          <p:nvPr>
            <p:ph type="title"/>
          </p:nvPr>
        </p:nvSpPr>
        <p:spPr>
          <a:xfrm>
            <a:off x="0" y="-99392"/>
            <a:ext cx="9144000" cy="1152128"/>
          </a:xfrm>
          <a:prstGeom prst="rect">
            <a:avLst/>
          </a:prstGeom>
        </p:spPr>
        <p:txBody>
          <a:bodyPr vert="horz" lIns="91440" tIns="45720" rIns="91440" bIns="45720" rtlCol="0" anchor="b">
            <a:noAutofit/>
          </a:bodyPr>
          <a:lstStyle>
            <a:lvl1pPr algn="ctr">
              <a:defRPr lang="en-US" sz="4800" b="1" baseline="0" dirty="0">
                <a:solidFill>
                  <a:srgbClr val="0066FF"/>
                </a:solidFill>
                <a:effectLst>
                  <a:outerShdw blurRad="38100" dist="38100" dir="2700000" algn="tl">
                    <a:srgbClr val="000000">
                      <a:alpha val="43137"/>
                    </a:srgbClr>
                  </a:outerShdw>
                </a:effectLst>
                <a:latin typeface="Times New Roman" pitchFamily="18" charset="0"/>
                <a:ea typeface="隶书" pitchFamily="49" charset="-122"/>
                <a:cs typeface="Times New Roman" pitchFamily="18" charset="0"/>
              </a:defRPr>
            </a:lvl1pPr>
          </a:lstStyle>
          <a:p>
            <a:pPr lvl="0" algn="ctr"/>
            <a:r>
              <a:rPr lang="zh-CN" altLang="en-US" smtClean="0"/>
              <a:t>单击此处编辑母版标题样式</a:t>
            </a:r>
            <a:endParaRPr lang="en-US" dirty="0"/>
          </a:p>
        </p:txBody>
      </p:sp>
      <p:sp>
        <p:nvSpPr>
          <p:cNvPr id="15" name="WordArt 68">
            <a:hlinkHover r:id="" action="ppaction://noaction" highlightClick="1">
              <a:snd r:embed="rId2" name="CAMERA.WAV"/>
            </a:hlinkHover>
          </p:cNvPr>
          <p:cNvSpPr>
            <a:spLocks noChangeArrowheads="1" noChangeShapeType="1" noTextEdit="1"/>
          </p:cNvSpPr>
          <p:nvPr userDrawn="1"/>
        </p:nvSpPr>
        <p:spPr bwMode="auto">
          <a:xfrm rot="21600000">
            <a:off x="89702" y="103613"/>
            <a:ext cx="2394065" cy="517075"/>
          </a:xfrm>
          <a:prstGeom prst="rect">
            <a:avLst/>
          </a:prstGeom>
          <a:extLst>
            <a:ext uri="{909E8E84-426E-40DD-AFC4-6F175D3DCCD1}">
              <a14:hiddenFill xmlns:a14="http://schemas.microsoft.com/office/drawing/2010/main">
                <a:solidFill>
                  <a:srgbClr val="FFFFFF"/>
                </a:solidFill>
              </a14:hiddenFill>
            </a:ext>
          </a:extLst>
        </p:spPr>
        <p:txBody>
          <a:bodyPr wrap="none" fromWordArt="1">
            <a:prstTxWarp prst="textCanUp">
              <a:avLst>
                <a:gd name="adj" fmla="val 66667"/>
              </a:avLst>
            </a:prstTxWarp>
          </a:bodyPr>
          <a:lstStyle/>
          <a:p>
            <a:pPr algn="ctr"/>
            <a:r>
              <a:rPr lang="zh-CN" altLang="en-US" sz="3600" kern="10" dirty="0" smtClean="0">
                <a:ln w="9525" cap="rnd">
                  <a:solidFill>
                    <a:srgbClr val="C0C0C0"/>
                  </a:solidFill>
                  <a:round/>
                  <a:headEnd/>
                  <a:tailEnd/>
                </a:ln>
                <a:noFill/>
                <a:latin typeface="宋体"/>
                <a:ea typeface="宋体"/>
              </a:rPr>
              <a:t>微型计算机原理与接口技术</a:t>
            </a:r>
            <a:endParaRPr lang="zh-CN" altLang="en-US" sz="3600" kern="10" dirty="0">
              <a:ln w="9525" cap="rnd">
                <a:solidFill>
                  <a:srgbClr val="C0C0C0"/>
                </a:solidFill>
                <a:round/>
                <a:headEnd/>
                <a:tailEnd/>
              </a:ln>
              <a:noFill/>
              <a:latin typeface="宋体"/>
              <a:ea typeface="宋体"/>
            </a:endParaRPr>
          </a:p>
        </p:txBody>
      </p:sp>
      <p:grpSp>
        <p:nvGrpSpPr>
          <p:cNvPr id="5" name="组合 4"/>
          <p:cNvGrpSpPr/>
          <p:nvPr userDrawn="1"/>
        </p:nvGrpSpPr>
        <p:grpSpPr>
          <a:xfrm>
            <a:off x="-396552" y="-80727"/>
            <a:ext cx="9793088" cy="7001943"/>
            <a:chOff x="-396552" y="-80727"/>
            <a:chExt cx="9793088" cy="7001943"/>
          </a:xfrm>
        </p:grpSpPr>
        <p:sp>
          <p:nvSpPr>
            <p:cNvPr id="14" name="AutoShape 66">
              <a:hlinkClick r:id="" action="ppaction://hlinkshowjump?jump=lastslideviewed" highlightClick="1"/>
            </p:cNvPr>
            <p:cNvSpPr>
              <a:spLocks noChangeArrowheads="1"/>
            </p:cNvSpPr>
            <p:nvPr userDrawn="1"/>
          </p:nvSpPr>
          <p:spPr bwMode="auto">
            <a:xfrm>
              <a:off x="766842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algn="ctr"/>
              <a:r>
                <a:rPr lang="zh-CN" altLang="en-US" sz="1800" dirty="0" smtClean="0">
                  <a:solidFill>
                    <a:srgbClr val="4D4D4D"/>
                  </a:solidFill>
                  <a:latin typeface="隶书" pitchFamily="49" charset="-122"/>
                  <a:ea typeface="隶书" pitchFamily="49" charset="-122"/>
                </a:rPr>
                <a:t>返回</a:t>
              </a:r>
              <a:endParaRPr lang="zh-CN" altLang="en-US" sz="1800" dirty="0">
                <a:solidFill>
                  <a:srgbClr val="4D4D4D"/>
                </a:solidFill>
                <a:latin typeface="隶书" pitchFamily="49" charset="-122"/>
                <a:ea typeface="隶书" pitchFamily="49" charset="-122"/>
              </a:endParaRPr>
            </a:p>
          </p:txBody>
        </p:sp>
        <p:grpSp>
          <p:nvGrpSpPr>
            <p:cNvPr id="3" name="组合 2"/>
            <p:cNvGrpSpPr/>
            <p:nvPr userDrawn="1"/>
          </p:nvGrpSpPr>
          <p:grpSpPr>
            <a:xfrm>
              <a:off x="-396552" y="-80727"/>
              <a:ext cx="9793088" cy="7001943"/>
              <a:chOff x="-396552" y="-80727"/>
              <a:chExt cx="9793088" cy="7001943"/>
            </a:xfrm>
          </p:grpSpPr>
          <p:grpSp>
            <p:nvGrpSpPr>
              <p:cNvPr id="36" name="组合 35"/>
              <p:cNvGrpSpPr/>
              <p:nvPr userDrawn="1"/>
            </p:nvGrpSpPr>
            <p:grpSpPr>
              <a:xfrm rot="10800000">
                <a:off x="-396552" y="6453336"/>
                <a:ext cx="3563132" cy="467880"/>
                <a:chOff x="6024778" y="-99392"/>
                <a:chExt cx="3563132" cy="672897"/>
              </a:xfrm>
            </p:grpSpPr>
            <p:sp>
              <p:nvSpPr>
                <p:cNvPr id="37" name="Freeform 18"/>
                <p:cNvSpPr>
                  <a:spLocks/>
                </p:cNvSpPr>
                <p:nvPr userDrawn="1"/>
              </p:nvSpPr>
              <p:spPr bwMode="hidden">
                <a:xfrm rot="289506" flipV="1">
                  <a:off x="6024778" y="-99392"/>
                  <a:ext cx="3441341" cy="56491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8" name="Freeform 18"/>
                <p:cNvSpPr>
                  <a:spLocks/>
                </p:cNvSpPr>
                <p:nvPr userDrawn="1"/>
              </p:nvSpPr>
              <p:spPr bwMode="hidden">
                <a:xfrm rot="21366215" flipV="1">
                  <a:off x="6621894" y="40120"/>
                  <a:ext cx="2583866" cy="461279"/>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9" name="Freeform 18"/>
                <p:cNvSpPr>
                  <a:spLocks/>
                </p:cNvSpPr>
                <p:nvPr userDrawn="1"/>
              </p:nvSpPr>
              <p:spPr bwMode="hidden">
                <a:xfrm rot="21072894" flipV="1">
                  <a:off x="7355063" y="46658"/>
                  <a:ext cx="22328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0" name="Freeform 18"/>
                <p:cNvSpPr>
                  <a:spLocks/>
                </p:cNvSpPr>
                <p:nvPr userDrawn="1"/>
              </p:nvSpPr>
              <p:spPr bwMode="hidden">
                <a:xfrm rot="20545305" flipV="1">
                  <a:off x="8255793" y="79204"/>
                  <a:ext cx="12591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nvGrpSpPr>
              <p:cNvPr id="41" name="组合 40"/>
              <p:cNvGrpSpPr/>
              <p:nvPr userDrawn="1"/>
            </p:nvGrpSpPr>
            <p:grpSpPr>
              <a:xfrm>
                <a:off x="6193444" y="-80727"/>
                <a:ext cx="3203092" cy="507447"/>
                <a:chOff x="6156176" y="-80727"/>
                <a:chExt cx="3203092" cy="606480"/>
              </a:xfrm>
            </p:grpSpPr>
            <p:sp>
              <p:nvSpPr>
                <p:cNvPr id="42" name="Freeform 18"/>
                <p:cNvSpPr>
                  <a:spLocks/>
                </p:cNvSpPr>
                <p:nvPr userDrawn="1"/>
              </p:nvSpPr>
              <p:spPr bwMode="hidden">
                <a:xfrm rot="289506" flipV="1">
                  <a:off x="6156176" y="-80727"/>
                  <a:ext cx="3093607" cy="483567"/>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3" name="Freeform 18"/>
                <p:cNvSpPr>
                  <a:spLocks/>
                </p:cNvSpPr>
                <p:nvPr userDrawn="1"/>
              </p:nvSpPr>
              <p:spPr bwMode="hidden">
                <a:xfrm rot="21366215" flipV="1">
                  <a:off x="6692956" y="69175"/>
                  <a:ext cx="2322777" cy="39485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4" name="Freeform 18"/>
                <p:cNvSpPr>
                  <a:spLocks/>
                </p:cNvSpPr>
                <p:nvPr userDrawn="1"/>
              </p:nvSpPr>
              <p:spPr bwMode="hidden">
                <a:xfrm rot="21072894" flipV="1">
                  <a:off x="7352041" y="74772"/>
                  <a:ext cx="2007227"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5" name="Freeform 18"/>
                <p:cNvSpPr>
                  <a:spLocks/>
                </p:cNvSpPr>
                <p:nvPr userDrawn="1"/>
              </p:nvSpPr>
              <p:spPr bwMode="hidden">
                <a:xfrm rot="20545305" flipV="1">
                  <a:off x="8161756" y="102631"/>
                  <a:ext cx="1131915"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6" name="Freeform 18"/>
                <p:cNvSpPr>
                  <a:spLocks/>
                </p:cNvSpPr>
                <p:nvPr/>
              </p:nvSpPr>
              <p:spPr bwMode="hidden">
                <a:xfrm rot="19383611" flipV="1">
                  <a:off x="8673645" y="112348"/>
                  <a:ext cx="648000" cy="396000"/>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sp>
          <p:nvSpPr>
            <p:cNvPr id="47" name="AutoShape 69">
              <a:hlinkClick r:id="rId3" action="ppaction://hlinksldjump" highlightClick="1"/>
            </p:cNvPr>
            <p:cNvSpPr>
              <a:spLocks noChangeArrowheads="1"/>
            </p:cNvSpPr>
            <p:nvPr userDrawn="1"/>
          </p:nvSpPr>
          <p:spPr bwMode="auto">
            <a:xfrm>
              <a:off x="658830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smtClean="0">
                  <a:solidFill>
                    <a:srgbClr val="4D4D4D"/>
                  </a:solidFill>
                  <a:latin typeface="隶书" pitchFamily="49" charset="-122"/>
                  <a:ea typeface="隶书" pitchFamily="49" charset="-122"/>
                </a:rPr>
                <a:t>目录</a:t>
              </a:r>
              <a:endParaRPr lang="zh-CN" altLang="en-US" dirty="0">
                <a:solidFill>
                  <a:srgbClr val="4D4D4D"/>
                </a:solidFill>
                <a:latin typeface="隶书" pitchFamily="49" charset="-122"/>
                <a:ea typeface="隶书" pitchFamily="49" charset="-122"/>
              </a:endParaRPr>
            </a:p>
          </p:txBody>
        </p:sp>
      </p:grpSp>
      <p:grpSp>
        <p:nvGrpSpPr>
          <p:cNvPr id="20" name="组合 19"/>
          <p:cNvGrpSpPr/>
          <p:nvPr userDrawn="1"/>
        </p:nvGrpSpPr>
        <p:grpSpPr>
          <a:xfrm>
            <a:off x="291996" y="980728"/>
            <a:ext cx="8568952" cy="5375434"/>
            <a:chOff x="291996" y="980728"/>
            <a:chExt cx="8568952" cy="5375434"/>
          </a:xfrm>
        </p:grpSpPr>
        <p:grpSp>
          <p:nvGrpSpPr>
            <p:cNvPr id="21" name="组合 20"/>
            <p:cNvGrpSpPr/>
            <p:nvPr/>
          </p:nvGrpSpPr>
          <p:grpSpPr>
            <a:xfrm>
              <a:off x="291996" y="2252162"/>
              <a:ext cx="8568952" cy="4104000"/>
              <a:chOff x="291996" y="2540194"/>
              <a:chExt cx="8568952" cy="4104000"/>
            </a:xfrm>
          </p:grpSpPr>
          <p:sp>
            <p:nvSpPr>
              <p:cNvPr id="34" name="Rectangle 19"/>
              <p:cNvSpPr>
                <a:spLocks noChangeArrowheads="1"/>
              </p:cNvSpPr>
              <p:nvPr/>
            </p:nvSpPr>
            <p:spPr bwMode="auto">
              <a:xfrm>
                <a:off x="291996" y="2540194"/>
                <a:ext cx="8568952" cy="4104000"/>
              </a:xfrm>
              <a:prstGeom prst="rect">
                <a:avLst/>
              </a:prstGeom>
              <a:solidFill>
                <a:srgbClr val="EAEAEA">
                  <a:alpha val="50196"/>
                </a:srgbClr>
              </a:solidFill>
              <a:ln w="38100">
                <a:solidFill>
                  <a:srgbClr val="00B050"/>
                </a:solidFill>
                <a:prstDash val="sysDot"/>
                <a:miter lim="800000"/>
                <a:headEnd/>
                <a:tailEnd/>
              </a:ln>
              <a:effectLst/>
              <a:extLst/>
            </p:spPr>
            <p:txBody>
              <a:bodyPr wrap="none" anchor="ctr"/>
              <a:lstStyle/>
              <a:p>
                <a:pPr>
                  <a:lnSpc>
                    <a:spcPct val="90000"/>
                  </a:lnSpc>
                  <a:buFontTx/>
                  <a:buNone/>
                </a:pPr>
                <a:endParaRPr lang="zh-CN" altLang="zh-CN" sz="2800" spc="-500" dirty="0">
                  <a:solidFill>
                    <a:srgbClr val="000066"/>
                  </a:solidFill>
                  <a:latin typeface="Times New Roman" pitchFamily="18" charset="0"/>
                  <a:ea typeface="华文楷体" pitchFamily="2" charset="-122"/>
                </a:endParaRPr>
              </a:p>
            </p:txBody>
          </p:sp>
          <p:sp>
            <p:nvSpPr>
              <p:cNvPr id="35" name="Text Box 18"/>
              <p:cNvSpPr txBox="1">
                <a:spLocks noChangeArrowheads="1"/>
              </p:cNvSpPr>
              <p:nvPr/>
            </p:nvSpPr>
            <p:spPr bwMode="auto">
              <a:xfrm>
                <a:off x="291996" y="2564904"/>
                <a:ext cx="8424936" cy="40680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indent="-457200">
                  <a:lnSpc>
                    <a:spcPct val="90000"/>
                  </a:lnSpc>
                  <a:spcBef>
                    <a:spcPts val="200"/>
                  </a:spcBef>
                  <a:spcAft>
                    <a:spcPts val="800"/>
                  </a:spcAft>
                  <a:buBlip>
                    <a:blip r:embed="rId4"/>
                  </a:buBlip>
                </a:pPr>
                <a:r>
                  <a:rPr lang="zh-CN" altLang="en-US" sz="2800" spc="-150" dirty="0" smtClean="0">
                    <a:solidFill>
                      <a:srgbClr val="000066"/>
                    </a:solidFill>
                    <a:latin typeface="Times New Roman" pitchFamily="18" charset="0"/>
                    <a:ea typeface="隶书" pitchFamily="49" charset="-122"/>
                  </a:rPr>
                  <a:t>若选择</a:t>
                </a:r>
                <a:r>
                  <a:rPr lang="zh-CN" altLang="en-US" sz="2800" spc="-150" dirty="0">
                    <a:solidFill>
                      <a:srgbClr val="000066"/>
                    </a:solidFill>
                    <a:latin typeface="Times New Roman" pitchFamily="18" charset="0"/>
                    <a:ea typeface="隶书" pitchFamily="49" charset="-122"/>
                  </a:rPr>
                  <a:t>学习内容，可移动鼠标至</a:t>
                </a:r>
                <a:r>
                  <a:rPr lang="zh-CN" altLang="en-US" sz="2800" spc="-150" dirty="0" smtClean="0">
                    <a:solidFill>
                      <a:srgbClr val="000066"/>
                    </a:solidFill>
                    <a:latin typeface="Times New Roman" pitchFamily="18" charset="0"/>
                    <a:ea typeface="隶书" pitchFamily="49" charset="-122"/>
                  </a:rPr>
                  <a:t>相关</a:t>
                </a:r>
                <a:r>
                  <a:rPr lang="zh-CN" altLang="en-US" sz="2800" spc="-150" dirty="0">
                    <a:solidFill>
                      <a:srgbClr val="000066"/>
                    </a:solidFill>
                    <a:latin typeface="Times New Roman" pitchFamily="18" charset="0"/>
                    <a:ea typeface="隶书" pitchFamily="49" charset="-122"/>
                  </a:rPr>
                  <a:t>目录</a:t>
                </a:r>
                <a:r>
                  <a:rPr lang="zh-CN" altLang="en-US" sz="2800" spc="-150" dirty="0" smtClean="0">
                    <a:solidFill>
                      <a:srgbClr val="0000CC"/>
                    </a:solidFill>
                    <a:latin typeface="Times New Roman" pitchFamily="18" charset="0"/>
                    <a:ea typeface="隶书" pitchFamily="49" charset="-122"/>
                  </a:rPr>
                  <a:t>选项</a:t>
                </a:r>
                <a:r>
                  <a:rPr lang="zh-CN" altLang="en-US" sz="2800" spc="-150" dirty="0" smtClean="0">
                    <a:solidFill>
                      <a:srgbClr val="000066"/>
                    </a:solidFill>
                    <a:latin typeface="Times New Roman" pitchFamily="18" charset="0"/>
                    <a:ea typeface="隶书" pitchFamily="49" charset="-122"/>
                  </a:rPr>
                  <a:t>单击。</a:t>
                </a:r>
                <a:endParaRPr lang="zh-CN" altLang="en-US" sz="2800" spc="-150" dirty="0">
                  <a:solidFill>
                    <a:srgbClr val="000066"/>
                  </a:solidFill>
                  <a:latin typeface="Times New Roman" pitchFamily="18" charset="0"/>
                  <a:ea typeface="隶书" pitchFamily="49" charset="-122"/>
                </a:endParaRPr>
              </a:p>
              <a:p>
                <a:pPr marL="457200" indent="-457200" algn="just">
                  <a:lnSpc>
                    <a:spcPct val="90000"/>
                  </a:lnSpc>
                  <a:spcBef>
                    <a:spcPts val="200"/>
                  </a:spcBef>
                  <a:spcAft>
                    <a:spcPts val="800"/>
                  </a:spcAft>
                  <a:buBlip>
                    <a:blip r:embed="rId4"/>
                  </a:buBlip>
                </a:pPr>
                <a:r>
                  <a:rPr lang="zh-CN" altLang="en-US" sz="2800" spc="-150" dirty="0">
                    <a:solidFill>
                      <a:srgbClr val="000066"/>
                    </a:solidFill>
                    <a:latin typeface="Times New Roman" pitchFamily="18" charset="0"/>
                    <a:ea typeface="隶书" pitchFamily="49" charset="-122"/>
                  </a:rPr>
                  <a:t>单击“</a:t>
                </a:r>
                <a:r>
                  <a:rPr lang="zh-CN" altLang="en-US" sz="2800" spc="-150" dirty="0">
                    <a:solidFill>
                      <a:srgbClr val="0000CC"/>
                    </a:solidFill>
                    <a:latin typeface="Times New Roman" pitchFamily="18" charset="0"/>
                    <a:ea typeface="隶书" pitchFamily="49" charset="-122"/>
                  </a:rPr>
                  <a:t>上页</a:t>
                </a:r>
                <a:r>
                  <a:rPr lang="zh-CN" altLang="en-US" sz="2800" spc="-1500" dirty="0">
                    <a:solidFill>
                      <a:srgbClr val="000066"/>
                    </a:solidFill>
                    <a:latin typeface="Times New Roman" pitchFamily="18" charset="0"/>
                    <a:ea typeface="隶书" pitchFamily="49" charset="-122"/>
                  </a:rPr>
                  <a:t>”、</a:t>
                </a:r>
                <a:r>
                  <a:rPr lang="zh-CN" altLang="en-US" sz="2800" spc="-1500" dirty="0" smtClean="0">
                    <a:solidFill>
                      <a:srgbClr val="000066"/>
                    </a:solidFill>
                    <a:latin typeface="Times New Roman" pitchFamily="18" charset="0"/>
                    <a:ea typeface="隶书" pitchFamily="49" charset="-122"/>
                  </a:rPr>
                  <a:t>“</a:t>
                </a:r>
                <a:r>
                  <a:rPr lang="zh-CN" altLang="en-US" sz="2800" spc="-150" dirty="0" smtClean="0">
                    <a:solidFill>
                      <a:srgbClr val="000066"/>
                    </a:solidFill>
                    <a:latin typeface="Times New Roman" pitchFamily="18" charset="0"/>
                    <a:ea typeface="隶书" pitchFamily="49" charset="-122"/>
                  </a:rPr>
                  <a:t> </a:t>
                </a:r>
                <a:r>
                  <a:rPr lang="zh-CN" altLang="en-US" sz="2800" spc="-150" dirty="0" smtClean="0">
                    <a:solidFill>
                      <a:srgbClr val="0000CC"/>
                    </a:solidFill>
                    <a:latin typeface="Times New Roman" pitchFamily="18" charset="0"/>
                    <a:ea typeface="隶书" pitchFamily="49" charset="-122"/>
                  </a:rPr>
                  <a:t>下页</a:t>
                </a:r>
                <a:r>
                  <a:rPr lang="zh-CN" altLang="en-US" sz="2800" spc="-150" dirty="0" smtClean="0">
                    <a:solidFill>
                      <a:srgbClr val="000066"/>
                    </a:solidFill>
                    <a:latin typeface="Times New Roman" pitchFamily="18" charset="0"/>
                    <a:ea typeface="隶书" pitchFamily="49" charset="-122"/>
                  </a:rPr>
                  <a:t>”</a:t>
                </a:r>
                <a:r>
                  <a:rPr lang="zh-CN" altLang="en-US" sz="2800" spc="-150" dirty="0">
                    <a:solidFill>
                      <a:srgbClr val="000066"/>
                    </a:solidFill>
                    <a:latin typeface="Times New Roman" pitchFamily="18" charset="0"/>
                    <a:ea typeface="隶书" pitchFamily="49" charset="-122"/>
                  </a:rPr>
                  <a:t>按钮</a:t>
                </a:r>
                <a:r>
                  <a:rPr lang="zh-CN" altLang="en-US" sz="2800" spc="-150" dirty="0" smtClean="0">
                    <a:solidFill>
                      <a:srgbClr val="000066"/>
                    </a:solidFill>
                    <a:latin typeface="Times New Roman" pitchFamily="18" charset="0"/>
                    <a:ea typeface="隶书" pitchFamily="49" charset="-122"/>
                  </a:rPr>
                  <a:t>可前后</a:t>
                </a:r>
                <a:r>
                  <a:rPr lang="zh-CN" altLang="en-US" sz="2800" spc="-150" dirty="0">
                    <a:solidFill>
                      <a:srgbClr val="000066"/>
                    </a:solidFill>
                    <a:latin typeface="Times New Roman" pitchFamily="18" charset="0"/>
                    <a:ea typeface="隶书" pitchFamily="49" charset="-122"/>
                  </a:rPr>
                  <a:t>翻页选择</a:t>
                </a:r>
                <a:r>
                  <a:rPr lang="zh-CN" altLang="en-US" sz="2800" spc="-150" dirty="0" smtClean="0">
                    <a:solidFill>
                      <a:srgbClr val="000066"/>
                    </a:solidFill>
                    <a:latin typeface="Times New Roman" pitchFamily="18" charset="0"/>
                    <a:ea typeface="隶书" pitchFamily="49" charset="-122"/>
                  </a:rPr>
                  <a:t>学习，单击</a:t>
                </a:r>
                <a:r>
                  <a:rPr lang="zh-CN" altLang="en-US" sz="2800" spc="-150" dirty="0">
                    <a:solidFill>
                      <a:srgbClr val="000066"/>
                    </a:solidFill>
                    <a:latin typeface="Times New Roman" pitchFamily="18" charset="0"/>
                    <a:ea typeface="隶书" pitchFamily="49" charset="-122"/>
                  </a:rPr>
                  <a:t>鼠标或</a:t>
                </a:r>
                <a:r>
                  <a:rPr lang="zh-CN" altLang="en-US" sz="2800" spc="-150" dirty="0" smtClean="0">
                    <a:solidFill>
                      <a:srgbClr val="000066"/>
                    </a:solidFill>
                    <a:latin typeface="Times New Roman" pitchFamily="18" charset="0"/>
                    <a:ea typeface="隶书" pitchFamily="49" charset="-122"/>
                  </a:rPr>
                  <a:t>空格、回车等键</a:t>
                </a:r>
                <a:r>
                  <a:rPr lang="zh-CN" altLang="en-US" sz="2800" spc="-150" dirty="0">
                    <a:solidFill>
                      <a:srgbClr val="000066"/>
                    </a:solidFill>
                    <a:latin typeface="Times New Roman" pitchFamily="18" charset="0"/>
                    <a:ea typeface="隶书" pitchFamily="49" charset="-122"/>
                  </a:rPr>
                  <a:t>可顺序学习。</a:t>
                </a:r>
              </a:p>
              <a:p>
                <a:pPr marL="457200" indent="-457200" algn="just">
                  <a:lnSpc>
                    <a:spcPct val="90000"/>
                  </a:lnSpc>
                  <a:spcBef>
                    <a:spcPts val="200"/>
                  </a:spcBef>
                  <a:spcAft>
                    <a:spcPts val="800"/>
                  </a:spcAft>
                  <a:buBlip>
                    <a:blip r:embed="rId4"/>
                  </a:buBlip>
                </a:pPr>
                <a:r>
                  <a:rPr lang="zh-CN" altLang="en-US" sz="2800" spc="-150" dirty="0" smtClean="0">
                    <a:solidFill>
                      <a:srgbClr val="000066"/>
                    </a:solidFill>
                    <a:latin typeface="Times New Roman" pitchFamily="18" charset="0"/>
                    <a:ea typeface="隶书" pitchFamily="49" charset="-122"/>
                  </a:rPr>
                  <a:t>单击</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CC"/>
                    </a:solidFill>
                    <a:latin typeface="隶书" pitchFamily="49" charset="-122"/>
                    <a:ea typeface="隶书" pitchFamily="49" charset="-122"/>
                  </a:rPr>
                  <a:t>目录</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按钮可转至章目录，单击</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CC"/>
                    </a:solidFill>
                    <a:latin typeface="隶书" pitchFamily="49" charset="-122"/>
                    <a:ea typeface="隶书" pitchFamily="49" charset="-122"/>
                  </a:rPr>
                  <a:t>帮助</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按钮可转到帮助</a:t>
                </a:r>
                <a:r>
                  <a:rPr lang="zh-CN" altLang="en-US" sz="2800" spc="-150" dirty="0">
                    <a:solidFill>
                      <a:srgbClr val="000066"/>
                    </a:solidFill>
                    <a:latin typeface="隶书" pitchFamily="49" charset="-122"/>
                    <a:ea typeface="隶书" pitchFamily="49" charset="-122"/>
                  </a:rPr>
                  <a:t>页</a:t>
                </a:r>
                <a:r>
                  <a:rPr lang="zh-CN" altLang="en-US" sz="2800" spc="-150" dirty="0" smtClean="0">
                    <a:solidFill>
                      <a:srgbClr val="000066"/>
                    </a:solidFill>
                    <a:latin typeface="隶书" pitchFamily="49" charset="-122"/>
                    <a:ea typeface="隶书" pitchFamily="49" charset="-122"/>
                  </a:rPr>
                  <a:t>，单击</a:t>
                </a:r>
                <a:r>
                  <a:rPr lang="zh-CN" altLang="en-US" sz="2800" spc="-150" dirty="0">
                    <a:solidFill>
                      <a:srgbClr val="000066"/>
                    </a:solidFill>
                    <a:latin typeface="隶书" pitchFamily="49" charset="-122"/>
                    <a:ea typeface="隶书" pitchFamily="49" charset="-122"/>
                  </a:rPr>
                  <a:t>“</a:t>
                </a:r>
                <a:r>
                  <a:rPr lang="zh-CN" altLang="en-US" sz="2800" spc="-150" dirty="0">
                    <a:solidFill>
                      <a:srgbClr val="0000CC"/>
                    </a:solidFill>
                    <a:latin typeface="隶书" pitchFamily="49" charset="-122"/>
                    <a:ea typeface="隶书" pitchFamily="49" charset="-122"/>
                  </a:rPr>
                  <a:t>返回</a:t>
                </a:r>
                <a:r>
                  <a:rPr lang="zh-CN" altLang="en-US" sz="2800" spc="-150" dirty="0">
                    <a:solidFill>
                      <a:srgbClr val="000066"/>
                    </a:solidFill>
                    <a:latin typeface="隶书" pitchFamily="49" charset="-122"/>
                    <a:ea typeface="隶书" pitchFamily="49" charset="-122"/>
                  </a:rPr>
                  <a:t>”按钮可返回继续学习。</a:t>
                </a:r>
              </a:p>
              <a:p>
                <a:pPr marL="457200" indent="-457200" algn="just">
                  <a:lnSpc>
                    <a:spcPct val="90000"/>
                  </a:lnSpc>
                  <a:spcBef>
                    <a:spcPts val="200"/>
                  </a:spcBef>
                  <a:spcAft>
                    <a:spcPts val="800"/>
                  </a:spcAft>
                  <a:buBlip>
                    <a:blip r:embed="rId4"/>
                  </a:buBlip>
                </a:pPr>
                <a:r>
                  <a:rPr lang="zh-CN" altLang="en-US" sz="2800" spc="-150" dirty="0" smtClean="0">
                    <a:solidFill>
                      <a:srgbClr val="000066"/>
                    </a:solidFill>
                    <a:latin typeface="隶书" pitchFamily="49" charset="-122"/>
                    <a:ea typeface="隶书" pitchFamily="49" charset="-122"/>
                  </a:rPr>
                  <a:t>在</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习题与思考</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页，单击</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CC"/>
                    </a:solidFill>
                    <a:latin typeface="隶书" pitchFamily="49" charset="-122"/>
                    <a:ea typeface="隶书" pitchFamily="49" charset="-122"/>
                  </a:rPr>
                  <a:t>答案</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按钮可在填空处显示参考答案，单击</a:t>
                </a:r>
                <a:r>
                  <a:rPr lang="zh-CN" altLang="en-US" sz="2800" spc="-150" dirty="0" smtClean="0">
                    <a:solidFill>
                      <a:srgbClr val="0000CC"/>
                    </a:solidFill>
                    <a:latin typeface="隶书" pitchFamily="49" charset="-122"/>
                    <a:ea typeface="隶书" pitchFamily="49" charset="-122"/>
                  </a:rPr>
                  <a:t>填空处</a:t>
                </a:r>
                <a:r>
                  <a:rPr lang="zh-CN" altLang="en-US" sz="2800" spc="-150" dirty="0" smtClean="0">
                    <a:solidFill>
                      <a:srgbClr val="000066"/>
                    </a:solidFill>
                    <a:latin typeface="隶书" pitchFamily="49" charset="-122"/>
                    <a:ea typeface="隶书" pitchFamily="49" charset="-122"/>
                  </a:rPr>
                  <a:t>可短暂显示参考答案。</a:t>
                </a:r>
                <a:endParaRPr lang="en-US" altLang="zh-CN" sz="2800" spc="-150" dirty="0" smtClean="0">
                  <a:solidFill>
                    <a:srgbClr val="000066"/>
                  </a:solidFill>
                  <a:latin typeface="隶书" pitchFamily="49" charset="-122"/>
                  <a:ea typeface="隶书" pitchFamily="49" charset="-122"/>
                </a:endParaRPr>
              </a:p>
              <a:p>
                <a:pPr marL="457200" indent="-457200">
                  <a:lnSpc>
                    <a:spcPct val="90000"/>
                  </a:lnSpc>
                  <a:spcBef>
                    <a:spcPts val="200"/>
                  </a:spcBef>
                  <a:spcAft>
                    <a:spcPts val="800"/>
                  </a:spcAft>
                  <a:buBlip>
                    <a:blip r:embed="rId4"/>
                  </a:buBlip>
                </a:pPr>
                <a:r>
                  <a:rPr lang="zh-CN" altLang="en-US" sz="2800" spc="-150" dirty="0" smtClean="0">
                    <a:solidFill>
                      <a:srgbClr val="000066"/>
                    </a:solidFill>
                    <a:latin typeface="隶书" pitchFamily="49" charset="-122"/>
                    <a:ea typeface="隶书" pitchFamily="49" charset="-122"/>
                  </a:rPr>
                  <a:t>在各</a:t>
                </a:r>
                <a:r>
                  <a:rPr lang="zh-CN" altLang="en-US" sz="2800" spc="-150" dirty="0" smtClean="0">
                    <a:solidFill>
                      <a:srgbClr val="000066"/>
                    </a:solidFill>
                    <a:latin typeface="隶书" pitchFamily="49" charset="-122"/>
                    <a:ea typeface="隶书" pitchFamily="49" charset="-122"/>
                  </a:rPr>
                  <a:t>章目录页</a:t>
                </a:r>
                <a:r>
                  <a:rPr lang="zh-CN" altLang="en-US" sz="2800" spc="-150" dirty="0" smtClean="0">
                    <a:solidFill>
                      <a:srgbClr val="000066"/>
                    </a:solidFill>
                    <a:latin typeface="隶书" pitchFamily="49" charset="-122"/>
                    <a:ea typeface="隶书" pitchFamily="49" charset="-122"/>
                  </a:rPr>
                  <a:t>，单击</a:t>
                </a:r>
                <a:r>
                  <a:rPr lang="en-US" altLang="zh-CN" sz="2800" spc="-150" dirty="0" smtClean="0">
                    <a:solidFill>
                      <a:srgbClr val="000066"/>
                    </a:solidFill>
                    <a:latin typeface="隶书" pitchFamily="49" charset="-122"/>
                    <a:ea typeface="隶书" pitchFamily="49" charset="-122"/>
                  </a:rPr>
                  <a:t>“</a:t>
                </a:r>
                <a:r>
                  <a:rPr lang="zh-CN" altLang="en-US" sz="2800" spc="-150" dirty="0">
                    <a:solidFill>
                      <a:srgbClr val="0000CC"/>
                    </a:solidFill>
                    <a:latin typeface="隶书" pitchFamily="49" charset="-122"/>
                    <a:ea typeface="隶书" pitchFamily="49" charset="-122"/>
                  </a:rPr>
                  <a:t>学习目标</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按钮可了解本章的学习内容和要求。</a:t>
                </a:r>
                <a:endParaRPr lang="zh-CN" altLang="en-US" sz="2800" spc="-150" dirty="0">
                  <a:solidFill>
                    <a:srgbClr val="000066"/>
                  </a:solidFill>
                  <a:latin typeface="隶书" pitchFamily="49" charset="-122"/>
                  <a:ea typeface="隶书" pitchFamily="49" charset="-122"/>
                </a:endParaRPr>
              </a:p>
            </p:txBody>
          </p:sp>
        </p:grpSp>
        <p:sp>
          <p:nvSpPr>
            <p:cNvPr id="22" name="Text Box 15"/>
            <p:cNvSpPr txBox="1">
              <a:spLocks noChangeArrowheads="1"/>
            </p:cNvSpPr>
            <p:nvPr/>
          </p:nvSpPr>
          <p:spPr bwMode="auto">
            <a:xfrm>
              <a:off x="379770" y="980728"/>
              <a:ext cx="8384460" cy="82484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85000"/>
                </a:lnSpc>
              </a:pPr>
              <a:r>
                <a:rPr lang="zh-CN" altLang="en-US" sz="2800" dirty="0">
                  <a:solidFill>
                    <a:srgbClr val="000066"/>
                  </a:solidFill>
                  <a:latin typeface="Times New Roman" pitchFamily="18" charset="0"/>
                  <a:ea typeface="隶书" pitchFamily="49" charset="-122"/>
                </a:rPr>
                <a:t>　　</a:t>
              </a:r>
              <a:r>
                <a:rPr lang="zh-CN" altLang="en-US" sz="2800" dirty="0" smtClean="0">
                  <a:solidFill>
                    <a:srgbClr val="000066"/>
                  </a:solidFill>
                  <a:latin typeface="Times New Roman" pitchFamily="18" charset="0"/>
                  <a:ea typeface="隶书" pitchFamily="49" charset="-122"/>
                </a:rPr>
                <a:t>本电子课件配合</a:t>
              </a:r>
              <a:r>
                <a:rPr lang="en-US" altLang="zh-CN" sz="2800" dirty="0" smtClean="0">
                  <a:solidFill>
                    <a:srgbClr val="000066"/>
                  </a:solidFill>
                  <a:latin typeface="Times New Roman" pitchFamily="18" charset="0"/>
                  <a:ea typeface="隶书" pitchFamily="49" charset="-122"/>
                </a:rPr>
                <a:t>《</a:t>
              </a:r>
              <a:r>
                <a:rPr lang="zh-CN" altLang="en-US" sz="2800" dirty="0">
                  <a:solidFill>
                    <a:srgbClr val="000066"/>
                  </a:solidFill>
                  <a:latin typeface="Times New Roman" pitchFamily="18" charset="0"/>
                  <a:ea typeface="隶书" pitchFamily="49" charset="-122"/>
                </a:rPr>
                <a:t>微型计算机原理与接口技术</a:t>
              </a:r>
              <a:r>
                <a:rPr lang="en-US" altLang="zh-CN" sz="2800" dirty="0">
                  <a:solidFill>
                    <a:srgbClr val="000066"/>
                  </a:solidFill>
                  <a:latin typeface="Times New Roman" pitchFamily="18" charset="0"/>
                  <a:ea typeface="隶书" pitchFamily="49" charset="-122"/>
                </a:rPr>
                <a:t>》</a:t>
              </a:r>
              <a:r>
                <a:rPr lang="zh-CN" altLang="en-US" sz="2800" dirty="0" smtClean="0">
                  <a:solidFill>
                    <a:srgbClr val="000066"/>
                  </a:solidFill>
                  <a:latin typeface="Times New Roman" pitchFamily="18" charset="0"/>
                  <a:ea typeface="隶书" pitchFamily="49" charset="-122"/>
                </a:rPr>
                <a:t>（</a:t>
              </a:r>
              <a:r>
                <a:rPr lang="en-US" altLang="zh-CN" sz="2800" dirty="0" smtClean="0">
                  <a:solidFill>
                    <a:srgbClr val="000066"/>
                  </a:solidFill>
                  <a:latin typeface="Times New Roman" pitchFamily="18" charset="0"/>
                  <a:ea typeface="隶书" pitchFamily="49" charset="-122"/>
                </a:rPr>
                <a:t>ISBN </a:t>
              </a:r>
              <a:r>
                <a:rPr lang="en-US" altLang="zh-CN" sz="2800" dirty="0">
                  <a:solidFill>
                    <a:srgbClr val="000066"/>
                  </a:solidFill>
                  <a:latin typeface="Times New Roman" pitchFamily="18" charset="0"/>
                  <a:ea typeface="隶书" pitchFamily="49" charset="-122"/>
                </a:rPr>
                <a:t>978-7-5170-3719-4</a:t>
              </a:r>
              <a:r>
                <a:rPr lang="zh-CN" altLang="en-US" sz="2800" dirty="0">
                  <a:solidFill>
                    <a:srgbClr val="000066"/>
                  </a:solidFill>
                  <a:latin typeface="Times New Roman" pitchFamily="18" charset="0"/>
                  <a:ea typeface="隶书" pitchFamily="49" charset="-122"/>
                </a:rPr>
                <a:t>）课程教学而编制。</a:t>
              </a:r>
            </a:p>
          </p:txBody>
        </p:sp>
        <p:sp>
          <p:nvSpPr>
            <p:cNvPr id="23" name="Text Box 16"/>
            <p:cNvSpPr txBox="1">
              <a:spLocks noChangeArrowheads="1"/>
            </p:cNvSpPr>
            <p:nvPr/>
          </p:nvSpPr>
          <p:spPr bwMode="auto">
            <a:xfrm>
              <a:off x="379770" y="1772816"/>
              <a:ext cx="2819400" cy="501676"/>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5000"/>
                </a:lnSpc>
                <a:buFontTx/>
                <a:buNone/>
              </a:pPr>
              <a:r>
                <a:rPr lang="zh-CN" altLang="en-US" sz="2800" dirty="0">
                  <a:solidFill>
                    <a:srgbClr val="000066"/>
                  </a:solidFill>
                  <a:latin typeface="Times New Roman" pitchFamily="18" charset="0"/>
                  <a:ea typeface="隶书" pitchFamily="49" charset="-122"/>
                </a:rPr>
                <a:t>　</a:t>
              </a:r>
              <a:r>
                <a:rPr lang="zh-CN" altLang="en-US" sz="2800" dirty="0" smtClean="0">
                  <a:solidFill>
                    <a:srgbClr val="000066"/>
                  </a:solidFill>
                  <a:latin typeface="Times New Roman" pitchFamily="18" charset="0"/>
                  <a:ea typeface="隶书" pitchFamily="49" charset="-122"/>
                </a:rPr>
                <a:t>　使用</a:t>
              </a:r>
              <a:r>
                <a:rPr lang="zh-CN" altLang="en-US" sz="2800" dirty="0">
                  <a:solidFill>
                    <a:srgbClr val="000066"/>
                  </a:solidFill>
                  <a:latin typeface="Times New Roman" pitchFamily="18" charset="0"/>
                  <a:ea typeface="隶书" pitchFamily="49" charset="-122"/>
                </a:rPr>
                <a:t>方法：</a:t>
              </a:r>
            </a:p>
          </p:txBody>
        </p:sp>
        <p:grpSp>
          <p:nvGrpSpPr>
            <p:cNvPr id="24" name="组合 23"/>
            <p:cNvGrpSpPr/>
            <p:nvPr/>
          </p:nvGrpSpPr>
          <p:grpSpPr>
            <a:xfrm>
              <a:off x="1810620" y="2320630"/>
              <a:ext cx="5830588" cy="3565586"/>
              <a:chOff x="1810620" y="2320630"/>
              <a:chExt cx="5830588" cy="3565586"/>
            </a:xfrm>
          </p:grpSpPr>
          <p:sp>
            <p:nvSpPr>
              <p:cNvPr id="25" name="矩形 24">
                <a:hlinkClick r:id="rId5" action="ppaction://hlinksldjump"/>
                <a:hlinkHover r:id="rId5" action="ppaction://hlinksldjump" highlightClick="1"/>
              </p:cNvPr>
              <p:cNvSpPr/>
              <p:nvPr/>
            </p:nvSpPr>
            <p:spPr>
              <a:xfrm>
                <a:off x="6892022" y="2320630"/>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hlinkClick r:id="rId5" action="ppaction://hlinksldjump"/>
                <a:hlinkHover r:id="rId5" action="ppaction://hlinksldjump" highlightClick="1"/>
              </p:cNvPr>
              <p:cNvSpPr/>
              <p:nvPr/>
            </p:nvSpPr>
            <p:spPr>
              <a:xfrm>
                <a:off x="1835696" y="284611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hlinkClick r:id="rId5" action="ppaction://hlinksldjump"/>
                <a:hlinkHover r:id="rId5" action="ppaction://hlinksldjump" highlightClick="1"/>
              </p:cNvPr>
              <p:cNvSpPr/>
              <p:nvPr/>
            </p:nvSpPr>
            <p:spPr>
              <a:xfrm>
                <a:off x="6921208" y="375985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hlinkClick r:id="rId5" action="ppaction://hlinksldjump"/>
                <a:hlinkHover r:id="rId5" action="ppaction://hlinksldjump" highlightClick="1"/>
              </p:cNvPr>
              <p:cNvSpPr/>
              <p:nvPr/>
            </p:nvSpPr>
            <p:spPr>
              <a:xfrm>
                <a:off x="4175996" y="4158393"/>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hlinkClick r:id="rId5" action="ppaction://hlinksldjump"/>
                <a:hlinkHover r:id="rId5" action="ppaction://hlinksldjump" highlightClick="1"/>
              </p:cNvPr>
              <p:cNvSpPr/>
              <p:nvPr/>
            </p:nvSpPr>
            <p:spPr>
              <a:xfrm>
                <a:off x="5220072" y="4677846"/>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hlinkClick r:id="rId5" action="ppaction://hlinksldjump"/>
                <a:hlinkHover r:id="rId5" action="ppaction://hlinksldjump" highlightClick="1"/>
              </p:cNvPr>
              <p:cNvSpPr/>
              <p:nvPr/>
            </p:nvSpPr>
            <p:spPr>
              <a:xfrm>
                <a:off x="3196064" y="284611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hlinkClick r:id="rId5" action="ppaction://hlinksldjump"/>
                <a:hlinkHover r:id="rId5" action="ppaction://hlinksldjump" highlightClick="1"/>
              </p:cNvPr>
              <p:cNvSpPr/>
              <p:nvPr/>
            </p:nvSpPr>
            <p:spPr>
              <a:xfrm>
                <a:off x="1810620" y="375985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hlinkClick r:id="rId5" action="ppaction://hlinksldjump"/>
                <a:hlinkHover r:id="rId5" action="ppaction://hlinksldjump" highlightClick="1"/>
              </p:cNvPr>
              <p:cNvSpPr/>
              <p:nvPr/>
            </p:nvSpPr>
            <p:spPr>
              <a:xfrm>
                <a:off x="3868766" y="5056930"/>
                <a:ext cx="1044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hlinkClick r:id="rId5" action="ppaction://hlinksldjump"/>
                <a:hlinkHover r:id="rId5" action="ppaction://hlinksldjump" highlightClick="1"/>
              </p:cNvPr>
              <p:cNvSpPr/>
              <p:nvPr/>
            </p:nvSpPr>
            <p:spPr>
              <a:xfrm>
                <a:off x="3847604" y="5560990"/>
                <a:ext cx="1404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7543795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再见">
    <p:spTree>
      <p:nvGrpSpPr>
        <p:cNvPr id="1" name=""/>
        <p:cNvGrpSpPr/>
        <p:nvPr/>
      </p:nvGrpSpPr>
      <p:grpSpPr>
        <a:xfrm>
          <a:off x="0" y="0"/>
          <a:ext cx="0" cy="0"/>
          <a:chOff x="0" y="0"/>
          <a:chExt cx="0" cy="0"/>
        </a:xfrm>
      </p:grpSpPr>
      <p:grpSp>
        <p:nvGrpSpPr>
          <p:cNvPr id="27" name="Group 90"/>
          <p:cNvGrpSpPr>
            <a:grpSpLocks/>
          </p:cNvGrpSpPr>
          <p:nvPr userDrawn="1"/>
        </p:nvGrpSpPr>
        <p:grpSpPr bwMode="auto">
          <a:xfrm>
            <a:off x="-17463" y="0"/>
            <a:ext cx="9144001" cy="6858000"/>
            <a:chOff x="-11" y="0"/>
            <a:chExt cx="5760" cy="4320"/>
          </a:xfrm>
        </p:grpSpPr>
        <p:grpSp>
          <p:nvGrpSpPr>
            <p:cNvPr id="28" name="Group 89"/>
            <p:cNvGrpSpPr>
              <a:grpSpLocks/>
            </p:cNvGrpSpPr>
            <p:nvPr/>
          </p:nvGrpSpPr>
          <p:grpSpPr bwMode="auto">
            <a:xfrm>
              <a:off x="-11" y="0"/>
              <a:ext cx="5760" cy="4320"/>
              <a:chOff x="-11" y="0"/>
              <a:chExt cx="5760" cy="4320"/>
            </a:xfrm>
          </p:grpSpPr>
          <p:grpSp>
            <p:nvGrpSpPr>
              <p:cNvPr id="30" name="Group 88"/>
              <p:cNvGrpSpPr>
                <a:grpSpLocks/>
              </p:cNvGrpSpPr>
              <p:nvPr/>
            </p:nvGrpSpPr>
            <p:grpSpPr bwMode="auto">
              <a:xfrm>
                <a:off x="-11" y="0"/>
                <a:ext cx="5760" cy="4320"/>
                <a:chOff x="-11" y="0"/>
                <a:chExt cx="5760" cy="4320"/>
              </a:xfrm>
            </p:grpSpPr>
            <p:sp>
              <p:nvSpPr>
                <p:cNvPr id="37" name="Rectangle 73"/>
                <p:cNvSpPr>
                  <a:spLocks noChangeArrowheads="1"/>
                </p:cNvSpPr>
                <p:nvPr/>
              </p:nvSpPr>
              <p:spPr bwMode="auto">
                <a:xfrm>
                  <a:off x="-11" y="0"/>
                  <a:ext cx="5760" cy="4320"/>
                </a:xfrm>
                <a:prstGeom prst="rect">
                  <a:avLst/>
                </a:prstGeom>
                <a:gradFill rotWithShape="0">
                  <a:gsLst>
                    <a:gs pos="0">
                      <a:srgbClr val="EBFFEB"/>
                    </a:gs>
                    <a:gs pos="100000">
                      <a:srgbClr val="CBDCCB"/>
                    </a:gs>
                  </a:gsLst>
                  <a:path path="shape">
                    <a:fillToRect l="50000" t="50000" r="50000" b="50000"/>
                  </a:path>
                </a:gradFill>
                <a:ln w="6350">
                  <a:solidFill>
                    <a:srgbClr val="3399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8" name="Rectangle 74"/>
                <p:cNvSpPr>
                  <a:spLocks noChangeArrowheads="1"/>
                </p:cNvSpPr>
                <p:nvPr/>
              </p:nvSpPr>
              <p:spPr bwMode="auto">
                <a:xfrm>
                  <a:off x="133" y="144"/>
                  <a:ext cx="5472" cy="4032"/>
                </a:xfrm>
                <a:prstGeom prst="rect">
                  <a:avLst/>
                </a:prstGeom>
                <a:solidFill>
                  <a:srgbClr val="E8D1FF"/>
                </a:solidFill>
                <a:ln w="6350">
                  <a:solidFill>
                    <a:srgbClr val="3399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grpSp>
            <p:nvGrpSpPr>
              <p:cNvPr id="31" name="Group 87"/>
              <p:cNvGrpSpPr>
                <a:grpSpLocks/>
              </p:cNvGrpSpPr>
              <p:nvPr/>
            </p:nvGrpSpPr>
            <p:grpSpPr bwMode="auto">
              <a:xfrm>
                <a:off x="229" y="240"/>
                <a:ext cx="5280" cy="3840"/>
                <a:chOff x="229" y="240"/>
                <a:chExt cx="5280" cy="3840"/>
              </a:xfrm>
            </p:grpSpPr>
            <p:sp>
              <p:nvSpPr>
                <p:cNvPr id="32" name="Rectangle 76"/>
                <p:cNvSpPr>
                  <a:spLocks noChangeArrowheads="1"/>
                </p:cNvSpPr>
                <p:nvPr/>
              </p:nvSpPr>
              <p:spPr bwMode="auto">
                <a:xfrm>
                  <a:off x="229" y="240"/>
                  <a:ext cx="5280" cy="3840"/>
                </a:xfrm>
                <a:prstGeom prst="rect">
                  <a:avLst/>
                </a:prstGeom>
                <a:gradFill rotWithShape="0">
                  <a:gsLst>
                    <a:gs pos="0">
                      <a:schemeClr val="bg1"/>
                    </a:gs>
                    <a:gs pos="100000">
                      <a:srgbClr val="8ACC8A"/>
                    </a:gs>
                  </a:gsLst>
                  <a:path path="shape">
                    <a:fillToRect l="50000" t="50000" r="50000" b="50000"/>
                  </a:path>
                </a:gradFill>
                <a:ln w="6350">
                  <a:solidFill>
                    <a:srgbClr val="3399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nvGrpSpPr>
                <p:cNvPr id="33" name="Group 85"/>
                <p:cNvGrpSpPr>
                  <a:grpSpLocks/>
                </p:cNvGrpSpPr>
                <p:nvPr/>
              </p:nvGrpSpPr>
              <p:grpSpPr bwMode="auto">
                <a:xfrm>
                  <a:off x="3133" y="3349"/>
                  <a:ext cx="1662" cy="672"/>
                  <a:chOff x="3133" y="3349"/>
                  <a:chExt cx="1662" cy="672"/>
                </a:xfrm>
              </p:grpSpPr>
              <p:sp>
                <p:nvSpPr>
                  <p:cNvPr id="34" name="Text Box 46"/>
                  <p:cNvSpPr txBox="1">
                    <a:spLocks noChangeArrowheads="1"/>
                  </p:cNvSpPr>
                  <p:nvPr/>
                </p:nvSpPr>
                <p:spPr bwMode="auto">
                  <a:xfrm>
                    <a:off x="3133" y="3349"/>
                    <a:ext cx="114" cy="28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eaLnBrk="0" hangingPunct="0">
                      <a:defRPr/>
                    </a:pPr>
                    <a:endParaRPr lang="zh-CN" altLang="zh-C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ea typeface="楷体_GB2312" pitchFamily="49" charset="-122"/>
                    </a:endParaRPr>
                  </a:p>
                </p:txBody>
              </p:sp>
              <p:sp>
                <p:nvSpPr>
                  <p:cNvPr id="35" name="Text Box 47"/>
                  <p:cNvSpPr txBox="1">
                    <a:spLocks noChangeArrowheads="1"/>
                  </p:cNvSpPr>
                  <p:nvPr/>
                </p:nvSpPr>
                <p:spPr bwMode="auto">
                  <a:xfrm>
                    <a:off x="3343" y="3733"/>
                    <a:ext cx="930" cy="28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eaLnBrk="0" hangingPunct="0">
                      <a:defRPr/>
                    </a:pPr>
                    <a:r>
                      <a:rPr lang="en-US" altLang="zh-C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rPr>
                      <a:t>                 </a:t>
                    </a:r>
                  </a:p>
                </p:txBody>
              </p:sp>
              <p:sp>
                <p:nvSpPr>
                  <p:cNvPr id="36" name="Text Box 48"/>
                  <p:cNvSpPr txBox="1">
                    <a:spLocks noChangeArrowheads="1"/>
                  </p:cNvSpPr>
                  <p:nvPr/>
                </p:nvSpPr>
                <p:spPr bwMode="auto">
                  <a:xfrm>
                    <a:off x="4681" y="3710"/>
                    <a:ext cx="114" cy="28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eaLnBrk="0" hangingPunct="0">
                      <a:defRPr/>
                    </a:pPr>
                    <a:endParaRPr lang="zh-CN" altLang="zh-C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ea typeface="华文仿宋" pitchFamily="2" charset="-122"/>
                    </a:endParaRPr>
                  </a:p>
                </p:txBody>
              </p:sp>
            </p:grpSp>
          </p:grpSp>
        </p:grpSp>
        <p:sp>
          <p:nvSpPr>
            <p:cNvPr id="29" name="Rectangle 75"/>
            <p:cNvSpPr>
              <a:spLocks noChangeArrowheads="1"/>
            </p:cNvSpPr>
            <p:nvPr/>
          </p:nvSpPr>
          <p:spPr bwMode="auto">
            <a:xfrm>
              <a:off x="295" y="292"/>
              <a:ext cx="5147" cy="3735"/>
            </a:xfrm>
            <a:prstGeom prst="rect">
              <a:avLst/>
            </a:prstGeom>
            <a:noFill/>
            <a:ln w="6350">
              <a:solidFill>
                <a:srgbClr val="339966"/>
              </a:solidFill>
              <a:miter lim="800000"/>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sp>
        <p:nvSpPr>
          <p:cNvPr id="39" name="AutoShape 205"/>
          <p:cNvSpPr>
            <a:spLocks noChangeArrowheads="1"/>
          </p:cNvSpPr>
          <p:nvPr userDrawn="1"/>
        </p:nvSpPr>
        <p:spPr bwMode="auto">
          <a:xfrm rot="938891">
            <a:off x="2291640" y="1384504"/>
            <a:ext cx="370074" cy="333192"/>
          </a:xfrm>
          <a:prstGeom prst="star4">
            <a:avLst>
              <a:gd name="adj" fmla="val 12500"/>
            </a:avLst>
          </a:prstGeom>
          <a:solidFill>
            <a:srgbClr val="FFCC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0" name="AutoShape 206"/>
          <p:cNvSpPr>
            <a:spLocks noChangeArrowheads="1"/>
          </p:cNvSpPr>
          <p:nvPr userDrawn="1"/>
        </p:nvSpPr>
        <p:spPr bwMode="auto">
          <a:xfrm>
            <a:off x="942357" y="1188584"/>
            <a:ext cx="460605" cy="414702"/>
          </a:xfrm>
          <a:prstGeom prst="star4">
            <a:avLst>
              <a:gd name="adj" fmla="val 12500"/>
            </a:avLst>
          </a:prstGeom>
          <a:solidFill>
            <a:srgbClr val="FFFF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1" name="AutoShape 207"/>
          <p:cNvSpPr>
            <a:spLocks noChangeArrowheads="1"/>
          </p:cNvSpPr>
          <p:nvPr userDrawn="1"/>
        </p:nvSpPr>
        <p:spPr bwMode="auto">
          <a:xfrm>
            <a:off x="7643228" y="4005064"/>
            <a:ext cx="355038" cy="342900"/>
          </a:xfrm>
          <a:prstGeom prst="star4">
            <a:avLst>
              <a:gd name="adj" fmla="val 12500"/>
            </a:avLst>
          </a:prstGeom>
          <a:solidFill>
            <a:srgbClr val="FFFF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2" name="WordArt 9">
            <a:hlinkClick r:id="" action="ppaction://hlinkshowjump?jump=endshow">
              <a:snd r:embed="rId1" name="chimes.wav"/>
            </a:hlinkClick>
          </p:cNvPr>
          <p:cNvSpPr>
            <a:spLocks noChangeArrowheads="1" noChangeShapeType="1" noTextEdit="1"/>
          </p:cNvSpPr>
          <p:nvPr userDrawn="1"/>
        </p:nvSpPr>
        <p:spPr bwMode="auto">
          <a:xfrm>
            <a:off x="2460221" y="2358383"/>
            <a:ext cx="4495800" cy="2325182"/>
          </a:xfrm>
          <a:prstGeom prst="rect">
            <a:avLst/>
          </a:prstGeom>
        </p:spPr>
        <p:txBody>
          <a:bodyPr wrap="none" fromWordArt="1">
            <a:prstTxWarp prst="textPlain">
              <a:avLst>
                <a:gd name="adj" fmla="val 50000"/>
              </a:avLst>
            </a:prstTxWarp>
          </a:bodyPr>
          <a:lstStyle/>
          <a:p>
            <a:pPr algn="ctr"/>
            <a:r>
              <a:rPr lang="zh-CN" altLang="en-US" sz="3600" kern="10" dirty="0">
                <a:ln w="9525">
                  <a:solidFill>
                    <a:srgbClr val="E99C03"/>
                  </a:solidFill>
                  <a:round/>
                  <a:headEnd/>
                  <a:tailEnd/>
                </a:ln>
                <a:gradFill rotWithShape="1">
                  <a:gsLst>
                    <a:gs pos="0">
                      <a:srgbClr val="FFFF00"/>
                    </a:gs>
                    <a:gs pos="100000">
                      <a:srgbClr val="FF9933"/>
                    </a:gs>
                  </a:gsLst>
                  <a:path path="rect">
                    <a:fillToRect r="100000" b="100000"/>
                  </a:path>
                </a:gradFill>
                <a:effectLst>
                  <a:outerShdw dist="35921" dir="2700000" algn="ctr" rotWithShape="0">
                    <a:srgbClr val="C0C0C0"/>
                  </a:outerShdw>
                </a:effectLst>
                <a:latin typeface="华文行楷"/>
                <a:ea typeface="华文行楷"/>
              </a:rPr>
              <a:t>再见</a:t>
            </a:r>
          </a:p>
        </p:txBody>
      </p:sp>
      <p:sp>
        <p:nvSpPr>
          <p:cNvPr id="43" name="AutoShape 205"/>
          <p:cNvSpPr>
            <a:spLocks noChangeArrowheads="1"/>
          </p:cNvSpPr>
          <p:nvPr userDrawn="1"/>
        </p:nvSpPr>
        <p:spPr bwMode="auto">
          <a:xfrm rot="938891">
            <a:off x="7231063" y="5314058"/>
            <a:ext cx="370074" cy="333192"/>
          </a:xfrm>
          <a:prstGeom prst="star4">
            <a:avLst>
              <a:gd name="adj" fmla="val 12500"/>
            </a:avLst>
          </a:prstGeom>
          <a:solidFill>
            <a:srgbClr val="FFCC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4" name="AutoShape 206"/>
          <p:cNvSpPr>
            <a:spLocks noChangeArrowheads="1"/>
          </p:cNvSpPr>
          <p:nvPr userDrawn="1"/>
        </p:nvSpPr>
        <p:spPr bwMode="auto">
          <a:xfrm>
            <a:off x="1013153" y="2438234"/>
            <a:ext cx="460605" cy="414702"/>
          </a:xfrm>
          <a:prstGeom prst="star4">
            <a:avLst>
              <a:gd name="adj" fmla="val 12500"/>
            </a:avLst>
          </a:prstGeom>
          <a:solidFill>
            <a:srgbClr val="FFFF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Tree>
    <p:extLst>
      <p:ext uri="{BB962C8B-B14F-4D97-AF65-F5344CB8AC3E}">
        <p14:creationId xmlns:p14="http://schemas.microsoft.com/office/powerpoint/2010/main" val="23592888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1000" fill="hold"/>
                                        <p:tgtEl>
                                          <p:spTgt spid="42"/>
                                        </p:tgtEl>
                                        <p:attrNameLst>
                                          <p:attrName>ppt_w</p:attrName>
                                        </p:attrNameLst>
                                      </p:cBhvr>
                                      <p:tavLst>
                                        <p:tav tm="0">
                                          <p:val>
                                            <p:fltVal val="0"/>
                                          </p:val>
                                        </p:tav>
                                        <p:tav tm="100000">
                                          <p:val>
                                            <p:strVal val="#ppt_w"/>
                                          </p:val>
                                        </p:tav>
                                      </p:tavLst>
                                    </p:anim>
                                    <p:anim calcmode="lin" valueType="num">
                                      <p:cBhvr>
                                        <p:cTn id="8" dur="1000" fill="hold"/>
                                        <p:tgtEl>
                                          <p:spTgt spid="42"/>
                                        </p:tgtEl>
                                        <p:attrNameLst>
                                          <p:attrName>ppt_h</p:attrName>
                                        </p:attrNameLst>
                                      </p:cBhvr>
                                      <p:tavLst>
                                        <p:tav tm="0">
                                          <p:val>
                                            <p:fltVal val="0"/>
                                          </p:val>
                                        </p:tav>
                                        <p:tav tm="100000">
                                          <p:val>
                                            <p:strVal val="#ppt_h"/>
                                          </p:val>
                                        </p:tav>
                                      </p:tavLst>
                                    </p:anim>
                                    <p:anim calcmode="lin" valueType="num">
                                      <p:cBhvr>
                                        <p:cTn id="9"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2"/>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par>
                                <p:cTn id="11" presetID="31" presetClass="entr" presetSubtype="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1000" fill="hold"/>
                                        <p:tgtEl>
                                          <p:spTgt spid="41"/>
                                        </p:tgtEl>
                                        <p:attrNameLst>
                                          <p:attrName>ppt_w</p:attrName>
                                        </p:attrNameLst>
                                      </p:cBhvr>
                                      <p:tavLst>
                                        <p:tav tm="0">
                                          <p:val>
                                            <p:fltVal val="0"/>
                                          </p:val>
                                        </p:tav>
                                        <p:tav tm="100000">
                                          <p:val>
                                            <p:strVal val="#ppt_w"/>
                                          </p:val>
                                        </p:tav>
                                      </p:tavLst>
                                    </p:anim>
                                    <p:anim calcmode="lin" valueType="num">
                                      <p:cBhvr>
                                        <p:cTn id="14" dur="1000" fill="hold"/>
                                        <p:tgtEl>
                                          <p:spTgt spid="41"/>
                                        </p:tgtEl>
                                        <p:attrNameLst>
                                          <p:attrName>ppt_h</p:attrName>
                                        </p:attrNameLst>
                                      </p:cBhvr>
                                      <p:tavLst>
                                        <p:tav tm="0">
                                          <p:val>
                                            <p:fltVal val="0"/>
                                          </p:val>
                                        </p:tav>
                                        <p:tav tm="100000">
                                          <p:val>
                                            <p:strVal val="#ppt_h"/>
                                          </p:val>
                                        </p:tav>
                                      </p:tavLst>
                                    </p:anim>
                                    <p:anim calcmode="lin" valueType="num">
                                      <p:cBhvr>
                                        <p:cTn id="15" dur="1000" fill="hold"/>
                                        <p:tgtEl>
                                          <p:spTgt spid="41"/>
                                        </p:tgtEl>
                                        <p:attrNameLst>
                                          <p:attrName>style.rotation</p:attrName>
                                        </p:attrNameLst>
                                      </p:cBhvr>
                                      <p:tavLst>
                                        <p:tav tm="0">
                                          <p:val>
                                            <p:fltVal val="90"/>
                                          </p:val>
                                        </p:tav>
                                        <p:tav tm="100000">
                                          <p:val>
                                            <p:fltVal val="0"/>
                                          </p:val>
                                        </p:tav>
                                      </p:tavLst>
                                    </p:anim>
                                    <p:animEffect transition="in" filter="fade">
                                      <p:cBhvr>
                                        <p:cTn id="16" dur="1000"/>
                                        <p:tgtEl>
                                          <p:spTgt spid="41"/>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p:cTn id="20" dur="500" fill="hold"/>
                                        <p:tgtEl>
                                          <p:spTgt spid="44"/>
                                        </p:tgtEl>
                                        <p:attrNameLst>
                                          <p:attrName>ppt_w</p:attrName>
                                        </p:attrNameLst>
                                      </p:cBhvr>
                                      <p:tavLst>
                                        <p:tav tm="0">
                                          <p:val>
                                            <p:fltVal val="0"/>
                                          </p:val>
                                        </p:tav>
                                        <p:tav tm="100000">
                                          <p:val>
                                            <p:strVal val="#ppt_w"/>
                                          </p:val>
                                        </p:tav>
                                      </p:tavLst>
                                    </p:anim>
                                    <p:anim calcmode="lin" valueType="num">
                                      <p:cBhvr>
                                        <p:cTn id="21" dur="500" fill="hold"/>
                                        <p:tgtEl>
                                          <p:spTgt spid="44"/>
                                        </p:tgtEl>
                                        <p:attrNameLst>
                                          <p:attrName>ppt_h</p:attrName>
                                        </p:attrNameLst>
                                      </p:cBhvr>
                                      <p:tavLst>
                                        <p:tav tm="0">
                                          <p:val>
                                            <p:fltVal val="0"/>
                                          </p:val>
                                        </p:tav>
                                        <p:tav tm="100000">
                                          <p:val>
                                            <p:strVal val="#ppt_h"/>
                                          </p:val>
                                        </p:tav>
                                      </p:tavLst>
                                    </p:anim>
                                    <p:animEffect transition="in" filter="fade">
                                      <p:cBhvr>
                                        <p:cTn id="22" dur="500"/>
                                        <p:tgtEl>
                                          <p:spTgt spid="44"/>
                                        </p:tgtEl>
                                      </p:cBhvr>
                                    </p:animEffect>
                                  </p:childTnLst>
                                </p:cTn>
                              </p:par>
                            </p:childTnLst>
                          </p:cTn>
                        </p:par>
                        <p:par>
                          <p:cTn id="23" fill="hold">
                            <p:stCondLst>
                              <p:cond delay="1500"/>
                            </p:stCondLst>
                            <p:childTnLst>
                              <p:par>
                                <p:cTn id="24" presetID="10" presetClass="exit" presetSubtype="0" fill="hold" grpId="0" nodeType="afterEffect">
                                  <p:stCondLst>
                                    <p:cond delay="0"/>
                                  </p:stCondLst>
                                  <p:childTnLst>
                                    <p:animEffect transition="out" filter="fade">
                                      <p:cBhvr>
                                        <p:cTn id="25" dur="500"/>
                                        <p:tgtEl>
                                          <p:spTgt spid="39"/>
                                        </p:tgtEl>
                                      </p:cBhvr>
                                    </p:animEffect>
                                    <p:set>
                                      <p:cBhvr>
                                        <p:cTn id="26" dur="1" fill="hold">
                                          <p:stCondLst>
                                            <p:cond delay="499"/>
                                          </p:stCondLst>
                                        </p:cTn>
                                        <p:tgtEl>
                                          <p:spTgt spid="39"/>
                                        </p:tgtEl>
                                        <p:attrNameLst>
                                          <p:attrName>style.visibility</p:attrName>
                                        </p:attrNameLst>
                                      </p:cBhvr>
                                      <p:to>
                                        <p:strVal val="hidden"/>
                                      </p:to>
                                    </p:set>
                                  </p:childTnLst>
                                </p:cTn>
                              </p:par>
                              <p:par>
                                <p:cTn id="27" presetID="31" presetClass="entr" presetSubtype="0"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p:cTn id="29" dur="1000" fill="hold"/>
                                        <p:tgtEl>
                                          <p:spTgt spid="43"/>
                                        </p:tgtEl>
                                        <p:attrNameLst>
                                          <p:attrName>ppt_w</p:attrName>
                                        </p:attrNameLst>
                                      </p:cBhvr>
                                      <p:tavLst>
                                        <p:tav tm="0">
                                          <p:val>
                                            <p:fltVal val="0"/>
                                          </p:val>
                                        </p:tav>
                                        <p:tav tm="100000">
                                          <p:val>
                                            <p:strVal val="#ppt_w"/>
                                          </p:val>
                                        </p:tav>
                                      </p:tavLst>
                                    </p:anim>
                                    <p:anim calcmode="lin" valueType="num">
                                      <p:cBhvr>
                                        <p:cTn id="30" dur="1000" fill="hold"/>
                                        <p:tgtEl>
                                          <p:spTgt spid="43"/>
                                        </p:tgtEl>
                                        <p:attrNameLst>
                                          <p:attrName>ppt_h</p:attrName>
                                        </p:attrNameLst>
                                      </p:cBhvr>
                                      <p:tavLst>
                                        <p:tav tm="0">
                                          <p:val>
                                            <p:fltVal val="0"/>
                                          </p:val>
                                        </p:tav>
                                        <p:tav tm="100000">
                                          <p:val>
                                            <p:strVal val="#ppt_h"/>
                                          </p:val>
                                        </p:tav>
                                      </p:tavLst>
                                    </p:anim>
                                    <p:anim calcmode="lin" valueType="num">
                                      <p:cBhvr>
                                        <p:cTn id="31" dur="1000" fill="hold"/>
                                        <p:tgtEl>
                                          <p:spTgt spid="43"/>
                                        </p:tgtEl>
                                        <p:attrNameLst>
                                          <p:attrName>style.rotation</p:attrName>
                                        </p:attrNameLst>
                                      </p:cBhvr>
                                      <p:tavLst>
                                        <p:tav tm="0">
                                          <p:val>
                                            <p:fltVal val="90"/>
                                          </p:val>
                                        </p:tav>
                                        <p:tav tm="100000">
                                          <p:val>
                                            <p:fltVal val="0"/>
                                          </p:val>
                                        </p:tav>
                                      </p:tavLst>
                                    </p:anim>
                                    <p:animEffect transition="in" filter="fade">
                                      <p:cBhvr>
                                        <p:cTn id="32" dur="1000"/>
                                        <p:tgtEl>
                                          <p:spTgt spid="43"/>
                                        </p:tgtEl>
                                      </p:cBhvr>
                                    </p:animEffect>
                                  </p:childTnLst>
                                </p:cTn>
                              </p:par>
                            </p:childTnLst>
                          </p:cTn>
                        </p:par>
                        <p:par>
                          <p:cTn id="33" fill="hold">
                            <p:stCondLst>
                              <p:cond delay="2500"/>
                            </p:stCondLst>
                            <p:childTnLst>
                              <p:par>
                                <p:cTn id="34" presetID="10" presetClass="exit" presetSubtype="0" fill="hold" grpId="0" nodeType="afterEffect">
                                  <p:stCondLst>
                                    <p:cond delay="0"/>
                                  </p:stCondLst>
                                  <p:childTnLst>
                                    <p:animEffect transition="out" filter="fade">
                                      <p:cBhvr>
                                        <p:cTn id="35" dur="500"/>
                                        <p:tgtEl>
                                          <p:spTgt spid="40"/>
                                        </p:tgtEl>
                                      </p:cBhvr>
                                    </p:animEffect>
                                    <p:set>
                                      <p:cBhvr>
                                        <p:cTn id="36"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4"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CCFFCC"/>
            </a:gs>
            <a:gs pos="88000">
              <a:srgbClr val="A7C373"/>
            </a:gs>
            <a:gs pos="72000">
              <a:srgbClr val="CDE2A8"/>
            </a:gs>
            <a:gs pos="100000">
              <a:schemeClr val="bg2">
                <a:tint val="89000"/>
                <a:shade val="62000"/>
                <a:satMod val="110000"/>
                <a:lumMod val="72000"/>
              </a:schemeClr>
            </a:gs>
          </a:gsLst>
          <a:lin ang="5400000" scaled="0"/>
        </a:gradFill>
        <a:effectLst/>
      </p:bgPr>
    </p:bg>
    <p:spTree>
      <p:nvGrpSpPr>
        <p:cNvPr id="1" name=""/>
        <p:cNvGrpSpPr/>
        <p:nvPr/>
      </p:nvGrpSpPr>
      <p:grpSpPr>
        <a:xfrm>
          <a:off x="0" y="0"/>
          <a:ext cx="0" cy="0"/>
          <a:chOff x="0" y="0"/>
          <a:chExt cx="0" cy="0"/>
        </a:xfrm>
      </p:grpSpPr>
      <p:grpSp>
        <p:nvGrpSpPr>
          <p:cNvPr id="5" name="组合 4"/>
          <p:cNvGrpSpPr/>
          <p:nvPr userDrawn="1"/>
        </p:nvGrpSpPr>
        <p:grpSpPr>
          <a:xfrm>
            <a:off x="-304800" y="-243408"/>
            <a:ext cx="9932332" cy="7308000"/>
            <a:chOff x="-304800" y="-243408"/>
            <a:chExt cx="9932332" cy="7308000"/>
          </a:xfrm>
        </p:grpSpPr>
        <p:grpSp>
          <p:nvGrpSpPr>
            <p:cNvPr id="233" name="Group 41"/>
            <p:cNvGrpSpPr/>
            <p:nvPr/>
          </p:nvGrpSpPr>
          <p:grpSpPr>
            <a:xfrm>
              <a:off x="-304800" y="-10234"/>
              <a:ext cx="9932332" cy="6858000"/>
              <a:chOff x="-382404" y="0"/>
              <a:chExt cx="9932332" cy="6858000"/>
            </a:xfrm>
          </p:grpSpPr>
          <p:grpSp>
            <p:nvGrpSpPr>
              <p:cNvPr id="234" name="Group 44"/>
              <p:cNvGrpSpPr/>
              <p:nvPr/>
            </p:nvGrpSpPr>
            <p:grpSpPr>
              <a:xfrm>
                <a:off x="0" y="0"/>
                <a:ext cx="9144000" cy="6858000"/>
                <a:chOff x="0" y="0"/>
                <a:chExt cx="9144000" cy="6858000"/>
              </a:xfrm>
            </p:grpSpPr>
            <p:grpSp>
              <p:nvGrpSpPr>
                <p:cNvPr id="257" name="Group 4"/>
                <p:cNvGrpSpPr/>
                <p:nvPr/>
              </p:nvGrpSpPr>
              <p:grpSpPr>
                <a:xfrm>
                  <a:off x="0" y="0"/>
                  <a:ext cx="2514600" cy="6858000"/>
                  <a:chOff x="0" y="0"/>
                  <a:chExt cx="2514600" cy="6858000"/>
                </a:xfrm>
              </p:grpSpPr>
              <p:sp>
                <p:nvSpPr>
                  <p:cNvPr id="269"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8" name="Group 5"/>
                <p:cNvGrpSpPr/>
                <p:nvPr/>
              </p:nvGrpSpPr>
              <p:grpSpPr>
                <a:xfrm>
                  <a:off x="422910" y="0"/>
                  <a:ext cx="2514600" cy="6858000"/>
                  <a:chOff x="0" y="0"/>
                  <a:chExt cx="2514600" cy="6858000"/>
                </a:xfrm>
              </p:grpSpPr>
              <p:sp>
                <p:nvSpPr>
                  <p:cNvPr id="266"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9" name="Group 9"/>
                <p:cNvGrpSpPr/>
                <p:nvPr/>
              </p:nvGrpSpPr>
              <p:grpSpPr>
                <a:xfrm rot="10800000">
                  <a:off x="6629400" y="0"/>
                  <a:ext cx="2514600" cy="6858000"/>
                  <a:chOff x="0" y="0"/>
                  <a:chExt cx="2514600" cy="6858000"/>
                </a:xfrm>
              </p:grpSpPr>
              <p:sp>
                <p:nvSpPr>
                  <p:cNvPr id="263"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0"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5"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6"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7"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8"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3"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72" name="Picture 6" descr="CoverOverlay.png"/>
            <p:cNvPicPr>
              <a:picLocks/>
            </p:cNvPicPr>
            <p:nvPr/>
          </p:nvPicPr>
          <p:blipFill>
            <a:blip r:embed="rId9" cstate="print"/>
            <a:stretch>
              <a:fillRect/>
            </a:stretch>
          </p:blipFill>
          <p:spPr>
            <a:xfrm>
              <a:off x="-215798" y="-243408"/>
              <a:ext cx="9576000" cy="730800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273" name="Rectangle 65"/>
            <p:cNvSpPr/>
            <p:nvPr userDrawn="1"/>
          </p:nvSpPr>
          <p:spPr>
            <a:xfrm>
              <a:off x="46608" y="46376"/>
              <a:ext cx="9097392" cy="6750000"/>
            </a:xfrm>
            <a:prstGeom prst="rect">
              <a:avLst/>
            </a:prstGeom>
            <a:solidFill>
              <a:schemeClr val="bg1">
                <a:alpha val="80000"/>
              </a:schemeClr>
            </a:solidFill>
            <a:ln w="6350">
              <a:solidFill>
                <a:srgbClr val="BFEF5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组合 2"/>
            <p:cNvGrpSpPr/>
            <p:nvPr userDrawn="1"/>
          </p:nvGrpSpPr>
          <p:grpSpPr>
            <a:xfrm>
              <a:off x="466839" y="3162318"/>
              <a:ext cx="8297553" cy="821119"/>
              <a:chOff x="466839" y="3162318"/>
              <a:chExt cx="8297553" cy="821119"/>
            </a:xfrm>
          </p:grpSpPr>
          <p:sp>
            <p:nvSpPr>
              <p:cNvPr id="91" name="WordArt 75"/>
              <p:cNvSpPr>
                <a:spLocks noChangeArrowheads="1" noChangeShapeType="1" noTextEdit="1"/>
              </p:cNvSpPr>
              <p:nvPr/>
            </p:nvSpPr>
            <p:spPr bwMode="auto">
              <a:xfrm rot="19537802">
                <a:off x="2058230" y="3387200"/>
                <a:ext cx="3960000" cy="504000"/>
              </a:xfrm>
              <a:prstGeom prst="rect">
                <a:avLst/>
              </a:prstGeom>
              <a:extLst>
                <a:ext uri="{AF507438-7753-43E0-B8FC-AC1667EBCBE1}">
                  <a14:hiddenEffects xmlns:a14="http://schemas.microsoft.com/office/drawing/2010/main">
                    <a:effectLst/>
                  </a14:hiddenEffects>
                </a:ext>
              </a:extLst>
            </p:spPr>
            <p:txBody>
              <a:bodyPr wrap="none" fromWordArt="1">
                <a:prstTxWarp prst="textWave2">
                  <a:avLst>
                    <a:gd name="adj1" fmla="val 13005"/>
                    <a:gd name="adj2" fmla="val 0"/>
                  </a:avLst>
                </a:prstTxWarp>
              </a:bodyPr>
              <a:lstStyle/>
              <a:p>
                <a:pPr algn="ctr"/>
                <a:r>
                  <a:rPr lang="zh-CN" altLang="en-US" sz="2800" i="1" kern="10" dirty="0" smtClean="0">
                    <a:ln w="9525">
                      <a:solidFill>
                        <a:srgbClr val="99FF99">
                          <a:alpha val="50000"/>
                        </a:srgbClr>
                      </a:solidFill>
                      <a:round/>
                      <a:headEnd/>
                      <a:tailEnd/>
                    </a:ln>
                    <a:solidFill>
                      <a:srgbClr val="CCEBCC"/>
                    </a:solidFill>
                    <a:ea typeface="楷体_GB2312"/>
                  </a:rPr>
                  <a:t>微型计算机原理与接口技术</a:t>
                </a:r>
                <a:endParaRPr lang="zh-CN" altLang="en-US" sz="2800" i="1" kern="10" dirty="0">
                  <a:ln w="9525">
                    <a:solidFill>
                      <a:srgbClr val="99FF99">
                        <a:alpha val="50000"/>
                      </a:srgbClr>
                    </a:solidFill>
                    <a:round/>
                    <a:headEnd/>
                    <a:tailEnd/>
                  </a:ln>
                  <a:solidFill>
                    <a:srgbClr val="CCEBCC"/>
                  </a:solidFill>
                  <a:ea typeface="楷体_GB2312"/>
                </a:endParaRPr>
              </a:p>
            </p:txBody>
          </p:sp>
          <p:sp>
            <p:nvSpPr>
              <p:cNvPr id="92" name="WordArt 76"/>
              <p:cNvSpPr>
                <a:spLocks noChangeArrowheads="1" noChangeShapeType="1" noTextEdit="1"/>
              </p:cNvSpPr>
              <p:nvPr/>
            </p:nvSpPr>
            <p:spPr bwMode="auto">
              <a:xfrm rot="19520900">
                <a:off x="466839" y="3162318"/>
                <a:ext cx="3132000" cy="468000"/>
              </a:xfrm>
              <a:prstGeom prst="rect">
                <a:avLst/>
              </a:prstGeom>
              <a:extLst>
                <a:ext uri="{AF507438-7753-43E0-B8FC-AC1667EBCBE1}">
                  <a14:hiddenEffects xmlns:a14="http://schemas.microsoft.com/office/drawing/2010/main">
                    <a:effectLst/>
                  </a14:hiddenEffects>
                </a:ext>
              </a:extLst>
            </p:spPr>
            <p:txBody>
              <a:bodyPr wrap="none" fromWordArt="1">
                <a:prstTxWarp prst="textWave2">
                  <a:avLst>
                    <a:gd name="adj1" fmla="val 13005"/>
                    <a:gd name="adj2" fmla="val 0"/>
                  </a:avLst>
                </a:prstTxWarp>
              </a:bodyPr>
              <a:lstStyle/>
              <a:p>
                <a:pPr algn="ctr"/>
                <a:r>
                  <a:rPr lang="zh-CN" altLang="en-US" sz="2800" i="1" kern="10" dirty="0">
                    <a:ln w="9525">
                      <a:solidFill>
                        <a:srgbClr val="99FF99">
                          <a:alpha val="50000"/>
                        </a:srgbClr>
                      </a:solidFill>
                      <a:round/>
                      <a:headEnd/>
                      <a:tailEnd/>
                    </a:ln>
                    <a:solidFill>
                      <a:srgbClr val="CCEBCC"/>
                    </a:solidFill>
                    <a:ea typeface="楷体_GB2312"/>
                  </a:rPr>
                  <a:t>中国水利水电出版社</a:t>
                </a:r>
              </a:p>
            </p:txBody>
          </p:sp>
          <p:sp>
            <p:nvSpPr>
              <p:cNvPr id="48" name="WordArt 75"/>
              <p:cNvSpPr>
                <a:spLocks noChangeArrowheads="1" noChangeShapeType="1" noTextEdit="1"/>
              </p:cNvSpPr>
              <p:nvPr userDrawn="1"/>
            </p:nvSpPr>
            <p:spPr bwMode="auto">
              <a:xfrm rot="19537802">
                <a:off x="4477621" y="3479437"/>
                <a:ext cx="4286771" cy="504000"/>
              </a:xfrm>
              <a:prstGeom prst="rect">
                <a:avLst/>
              </a:prstGeom>
              <a:extLst>
                <a:ext uri="{AF507438-7753-43E0-B8FC-AC1667EBCBE1}">
                  <a14:hiddenEffects xmlns:a14="http://schemas.microsoft.com/office/drawing/2010/main">
                    <a:effectLst/>
                  </a14:hiddenEffects>
                </a:ext>
              </a:extLst>
            </p:spPr>
            <p:txBody>
              <a:bodyPr wrap="none" numCol="1" fromWordArt="1">
                <a:prstTxWarp prst="textWave2">
                  <a:avLst>
                    <a:gd name="adj1" fmla="val 13005"/>
                    <a:gd name="adj2" fmla="val 0"/>
                  </a:avLst>
                </a:prstTxWarp>
              </a:bodyPr>
              <a:lstStyle/>
              <a:p>
                <a:pPr lvl="0" algn="ctr"/>
                <a:r>
                  <a:rPr lang="en-US" altLang="zh-CN" sz="2800" i="1" kern="10" dirty="0" smtClean="0">
                    <a:ln w="9525">
                      <a:solidFill>
                        <a:srgbClr val="99FF99">
                          <a:alpha val="50000"/>
                        </a:srgbClr>
                      </a:solidFill>
                      <a:round/>
                      <a:headEnd/>
                      <a:tailEnd/>
                    </a:ln>
                    <a:solidFill>
                      <a:srgbClr val="CCEBCC"/>
                    </a:solidFill>
                    <a:ea typeface="楷体_GB2312"/>
                  </a:rPr>
                  <a:t>ISBN 978-7-5170-3719-4</a:t>
                </a:r>
                <a:endParaRPr lang="zh-CN" altLang="en-US" sz="2800" i="1" kern="10" dirty="0">
                  <a:ln w="9525">
                    <a:solidFill>
                      <a:srgbClr val="99FF99">
                        <a:alpha val="50000"/>
                      </a:srgbClr>
                    </a:solidFill>
                    <a:round/>
                    <a:headEnd/>
                    <a:tailEnd/>
                  </a:ln>
                  <a:solidFill>
                    <a:srgbClr val="CCEBCC"/>
                  </a:solidFill>
                  <a:ea typeface="楷体_GB2312"/>
                </a:endParaRPr>
              </a:p>
            </p:txBody>
          </p:sp>
        </p:grpSp>
        <p:sp>
          <p:nvSpPr>
            <p:cNvPr id="4" name="矩形 3"/>
            <p:cNvSpPr/>
            <p:nvPr userDrawn="1"/>
          </p:nvSpPr>
          <p:spPr>
            <a:xfrm>
              <a:off x="0" y="-10234"/>
              <a:ext cx="9197853" cy="68066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4" name="Title Placeholder 1"/>
          <p:cNvSpPr>
            <a:spLocks noGrp="1"/>
          </p:cNvSpPr>
          <p:nvPr>
            <p:ph type="title"/>
          </p:nvPr>
        </p:nvSpPr>
        <p:spPr>
          <a:xfrm>
            <a:off x="1043490" y="1017430"/>
            <a:ext cx="7024744" cy="1143000"/>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275" name="Text Placeholder 2"/>
          <p:cNvSpPr>
            <a:spLocks noGrp="1"/>
          </p:cNvSpPr>
          <p:nvPr>
            <p:ph type="body" idx="1"/>
          </p:nvPr>
        </p:nvSpPr>
        <p:spPr>
          <a:xfrm>
            <a:off x="1043492" y="2313418"/>
            <a:ext cx="6777317" cy="3508977"/>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276" name="Footer Placeholder 4"/>
          <p:cNvSpPr>
            <a:spLocks noGrp="1"/>
          </p:cNvSpPr>
          <p:nvPr>
            <p:ph type="ftr" sz="quarter" idx="3"/>
          </p:nvPr>
        </p:nvSpPr>
        <p:spPr>
          <a:xfrm>
            <a:off x="4641448" y="5841926"/>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87" r:id="rId3"/>
    <p:sldLayoutId id="2147483700" r:id="rId4"/>
    <p:sldLayoutId id="2147483691" r:id="rId5"/>
    <p:sldLayoutId id="2147483701" r:id="rId6"/>
    <p:sldLayoutId id="2147483673" r:id="rId7"/>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slide" Target="slide17.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2.xml"/><Relationship Id="rId7" Type="http://schemas.openxmlformats.org/officeDocument/2006/relationships/slide" Target="slide3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26.xml"/><Relationship Id="rId5" Type="http://schemas.openxmlformats.org/officeDocument/2006/relationships/slide" Target="slide3.xml"/><Relationship Id="rId10" Type="http://schemas.openxmlformats.org/officeDocument/2006/relationships/slide" Target="slide45.xml"/><Relationship Id="rId4" Type="http://schemas.openxmlformats.org/officeDocument/2006/relationships/slide" Target="slide18.xml"/><Relationship Id="rId9" Type="http://schemas.openxmlformats.org/officeDocument/2006/relationships/slide" Target="slide44.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8" Type="http://schemas.openxmlformats.org/officeDocument/2006/relationships/image" Target="file:///c:\users\administrator\appdata\roaming\360se6\User%20Data\temp\c69e2243f4adca90be2642a1f031a0e0.jpg" TargetMode="External"/><Relationship Id="rId3" Type="http://schemas.openxmlformats.org/officeDocument/2006/relationships/image" Target="file:///c:\users\administrator\appdata\roaming\360se6\User%20Data\temp\06ecf6eaab77491910db275eb0f834d2.img" TargetMode="External"/><Relationship Id="rId7" Type="http://schemas.openxmlformats.org/officeDocument/2006/relationships/image" Target="../media/image13.jpeg"/><Relationship Id="rId2" Type="http://schemas.openxmlformats.org/officeDocument/2006/relationships/image" Target="../media/image10.jpeg"/><Relationship Id="rId1" Type="http://schemas.openxmlformats.org/officeDocument/2006/relationships/slideLayout" Target="../slideLayouts/slideLayout4.xml"/><Relationship Id="rId6" Type="http://schemas.openxmlformats.org/officeDocument/2006/relationships/image" Target="../media/image12.jpeg"/><Relationship Id="rId5" Type="http://schemas.openxmlformats.org/officeDocument/2006/relationships/image" Target="file:///c:\users\administrator\appdata\roaming\360se6\User%20Data\temp\14beee7d4189e0028e421d64e2146770.img" TargetMode="External"/><Relationship Id="rId4" Type="http://schemas.openxmlformats.org/officeDocument/2006/relationships/image" Target="../media/image1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slide" Target="slide27.xml"/><Relationship Id="rId4" Type="http://schemas.openxmlformats.org/officeDocument/2006/relationships/slide" Target="slide31.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8.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slide" Target="slide7.xml"/><Relationship Id="rId5" Type="http://schemas.openxmlformats.org/officeDocument/2006/relationships/slide" Target="slide4.xml"/><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slide" Target="slide39.xml"/><Relationship Id="rId5" Type="http://schemas.openxmlformats.org/officeDocument/2006/relationships/slide" Target="slide33.xml"/><Relationship Id="rId4" Type="http://schemas.openxmlformats.org/officeDocument/2006/relationships/slide" Target="slide38.xml"/></Relationships>
</file>

<file path=ppt/slides/_rels/slide3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slide" Target="slide42.xml"/><Relationship Id="rId4" Type="http://schemas.openxmlformats.org/officeDocument/2006/relationships/slide" Target="slide4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idx="4294967295"/>
          </p:nvPr>
        </p:nvSpPr>
        <p:spPr>
          <a:xfrm>
            <a:off x="6444208" y="188640"/>
            <a:ext cx="2304256" cy="387614"/>
          </a:xfrm>
        </p:spPr>
        <p:txBody>
          <a:bodyPr anchor="ctr">
            <a:noAutofit/>
          </a:bodyPr>
          <a:lstStyle/>
          <a:p>
            <a:pPr algn="ctr"/>
            <a:r>
              <a:rPr lang="zh-CN" altLang="en-US" sz="800" b="1" dirty="0" smtClean="0">
                <a:solidFill>
                  <a:srgbClr val="88D48C"/>
                </a:solidFill>
              </a:rPr>
              <a:t>微型计算机原理与接口技术（第二版）</a:t>
            </a:r>
            <a:endParaRPr lang="zh-CN" altLang="en-US" sz="800" b="1" dirty="0">
              <a:solidFill>
                <a:srgbClr val="88D48C"/>
              </a:solidFill>
            </a:endParaRPr>
          </a:p>
        </p:txBody>
      </p:sp>
    </p:spTree>
    <p:extLst>
      <p:ext uri="{BB962C8B-B14F-4D97-AF65-F5344CB8AC3E}">
        <p14:creationId xmlns:p14="http://schemas.microsoft.com/office/powerpoint/2010/main" val="37061498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11.1.5  PC</a:t>
            </a:r>
            <a:r>
              <a:rPr lang="zh-CN" altLang="zh-CN" dirty="0"/>
              <a:t>机键盘接口技术</a:t>
            </a:r>
            <a:endParaRPr lang="zh-CN" altLang="en-US" dirty="0"/>
          </a:p>
        </p:txBody>
      </p:sp>
      <p:sp>
        <p:nvSpPr>
          <p:cNvPr id="34" name="标题 1"/>
          <p:cNvSpPr txBox="1">
            <a:spLocks/>
          </p:cNvSpPr>
          <p:nvPr/>
        </p:nvSpPr>
        <p:spPr>
          <a:xfrm>
            <a:off x="540000" y="1196752"/>
            <a:ext cx="2852063" cy="584775"/>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Times New Roman" pitchFamily="18" charset="0"/>
                <a:ea typeface="黑体" pitchFamily="49" charset="-122"/>
                <a:cs typeface="Times New Roman"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a:t>3</a:t>
            </a:r>
            <a:r>
              <a:rPr lang="zh-CN" altLang="zh-CN" dirty="0" smtClean="0"/>
              <a:t>．</a:t>
            </a:r>
            <a:r>
              <a:rPr lang="zh-CN" altLang="zh-CN" dirty="0"/>
              <a:t>键盘缓冲区</a:t>
            </a:r>
            <a:endParaRPr lang="zh-CN" altLang="en-US" dirty="0"/>
          </a:p>
        </p:txBody>
      </p:sp>
      <p:sp>
        <p:nvSpPr>
          <p:cNvPr id="36" name="矩形 35"/>
          <p:cNvSpPr/>
          <p:nvPr/>
        </p:nvSpPr>
        <p:spPr>
          <a:xfrm>
            <a:off x="1008000" y="2047839"/>
            <a:ext cx="7128000" cy="3690992"/>
          </a:xfrm>
          <a:prstGeom prst="rect">
            <a:avLst/>
          </a:prstGeom>
          <a:solidFill>
            <a:srgbClr val="DBC4AE">
              <a:alpha val="30196"/>
            </a:srgbClr>
          </a:solidFill>
          <a:ln>
            <a:solidFill>
              <a:srgbClr val="00B050"/>
            </a:solidFill>
            <a:prstDash val="solid"/>
          </a:ln>
        </p:spPr>
        <p:txBody>
          <a:bodyPr wrap="square" lIns="72000" tIns="72000" rIns="72000" bIns="72000">
            <a:spAutoFit/>
          </a:bodyPr>
          <a:lstStyle/>
          <a:p>
            <a:pPr algn="just">
              <a:lnSpc>
                <a:spcPct val="160000"/>
              </a:lnSpc>
              <a:spcAft>
                <a:spcPts val="2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键盘与</a:t>
            </a:r>
            <a:r>
              <a:rPr lang="en-US" altLang="zh-CN" sz="2400" dirty="0">
                <a:solidFill>
                  <a:srgbClr val="002060"/>
                </a:solidFill>
                <a:latin typeface="Times New Roman" pitchFamily="18" charset="0"/>
                <a:ea typeface="宋体" pitchFamily="2" charset="-122"/>
                <a:cs typeface="Times New Roman" pitchFamily="18" charset="0"/>
              </a:rPr>
              <a:t>CPU</a:t>
            </a:r>
            <a:r>
              <a:rPr lang="zh-CN" altLang="zh-CN" sz="2400" dirty="0">
                <a:solidFill>
                  <a:srgbClr val="002060"/>
                </a:solidFill>
                <a:latin typeface="Times New Roman" pitchFamily="18" charset="0"/>
                <a:ea typeface="宋体" pitchFamily="2" charset="-122"/>
                <a:cs typeface="Times New Roman" pitchFamily="18" charset="0"/>
              </a:rPr>
              <a:t>通信时，要借助键盘缓冲区传递键值，键盘缓冲区是一</a:t>
            </a:r>
            <a:r>
              <a:rPr lang="zh-CN" altLang="zh-CN" sz="2400" dirty="0" smtClean="0">
                <a:solidFill>
                  <a:srgbClr val="002060"/>
                </a:solidFill>
                <a:latin typeface="Times New Roman" pitchFamily="18" charset="0"/>
                <a:ea typeface="宋体" pitchFamily="2" charset="-122"/>
                <a:cs typeface="Times New Roman" pitchFamily="18" charset="0"/>
              </a:rPr>
              <a:t>个</a:t>
            </a:r>
            <a:r>
              <a:rPr lang="en-US" altLang="zh-CN"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先</a:t>
            </a:r>
            <a:r>
              <a:rPr lang="zh-CN" altLang="zh-CN" sz="2400" dirty="0">
                <a:solidFill>
                  <a:srgbClr val="002060"/>
                </a:solidFill>
                <a:latin typeface="Times New Roman" pitchFamily="18" charset="0"/>
                <a:ea typeface="宋体" pitchFamily="2" charset="-122"/>
                <a:cs typeface="Times New Roman" pitchFamily="18" charset="0"/>
              </a:rPr>
              <a:t>进先</a:t>
            </a:r>
            <a:r>
              <a:rPr lang="zh-CN" altLang="zh-CN" sz="2400" dirty="0" smtClean="0">
                <a:solidFill>
                  <a:srgbClr val="002060"/>
                </a:solidFill>
                <a:latin typeface="Times New Roman" pitchFamily="18" charset="0"/>
                <a:ea typeface="宋体" pitchFamily="2" charset="-122"/>
                <a:cs typeface="Times New Roman" pitchFamily="18" charset="0"/>
              </a:rPr>
              <a:t>出</a:t>
            </a:r>
            <a:r>
              <a:rPr lang="en-US" altLang="zh-CN"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循</a:t>
            </a:r>
            <a:r>
              <a:rPr lang="zh-CN" altLang="zh-CN" sz="2400" dirty="0">
                <a:solidFill>
                  <a:srgbClr val="002060"/>
                </a:solidFill>
                <a:latin typeface="Times New Roman" pitchFamily="18" charset="0"/>
                <a:ea typeface="宋体" pitchFamily="2" charset="-122"/>
                <a:cs typeface="Times New Roman" pitchFamily="18" charset="0"/>
              </a:rPr>
              <a:t>环队列，进队列由</a:t>
            </a:r>
            <a:r>
              <a:rPr lang="en-US" altLang="zh-CN" sz="2400" dirty="0">
                <a:solidFill>
                  <a:srgbClr val="002060"/>
                </a:solidFill>
                <a:latin typeface="Times New Roman" pitchFamily="18" charset="0"/>
                <a:ea typeface="宋体" pitchFamily="2" charset="-122"/>
                <a:cs typeface="Times New Roman" pitchFamily="18" charset="0"/>
              </a:rPr>
              <a:t>09H</a:t>
            </a:r>
            <a:r>
              <a:rPr lang="zh-CN" altLang="zh-CN" sz="2400" dirty="0">
                <a:solidFill>
                  <a:srgbClr val="002060"/>
                </a:solidFill>
                <a:latin typeface="Times New Roman" pitchFamily="18" charset="0"/>
                <a:ea typeface="宋体" pitchFamily="2" charset="-122"/>
                <a:cs typeface="Times New Roman" pitchFamily="18" charset="0"/>
              </a:rPr>
              <a:t>号中断处理程序完成，出队列则由</a:t>
            </a:r>
            <a:r>
              <a:rPr lang="en-US" altLang="zh-CN" sz="2400" dirty="0">
                <a:solidFill>
                  <a:srgbClr val="002060"/>
                </a:solidFill>
                <a:latin typeface="Times New Roman" pitchFamily="18" charset="0"/>
                <a:ea typeface="宋体" pitchFamily="2" charset="-122"/>
                <a:cs typeface="Times New Roman" pitchFamily="18" charset="0"/>
              </a:rPr>
              <a:t>16H</a:t>
            </a:r>
            <a:r>
              <a:rPr lang="zh-CN" altLang="zh-CN" sz="2400" dirty="0">
                <a:solidFill>
                  <a:srgbClr val="002060"/>
                </a:solidFill>
                <a:latin typeface="Times New Roman" pitchFamily="18" charset="0"/>
                <a:ea typeface="宋体" pitchFamily="2" charset="-122"/>
                <a:cs typeface="Times New Roman" pitchFamily="18" charset="0"/>
              </a:rPr>
              <a:t>号程序完成。键盘缓冲区的主要作用，一是接收键盘的实时输入，二是满足随机应用的需要，此外键盘缓冲区也可以满足操作员快速键入</a:t>
            </a:r>
            <a:r>
              <a:rPr lang="zh-CN" altLang="zh-CN" sz="2400" dirty="0" smtClean="0">
                <a:solidFill>
                  <a:srgbClr val="002060"/>
                </a:solidFill>
                <a:latin typeface="Times New Roman" pitchFamily="18" charset="0"/>
                <a:ea typeface="宋体" pitchFamily="2" charset="-122"/>
                <a:cs typeface="Times New Roman" pitchFamily="18" charset="0"/>
              </a:rPr>
              <a:t>的</a:t>
            </a:r>
            <a:r>
              <a:rPr lang="zh-CN" altLang="en-US" sz="2400" dirty="0" smtClean="0">
                <a:solidFill>
                  <a:srgbClr val="002060"/>
                </a:solidFill>
                <a:latin typeface="Times New Roman" pitchFamily="18" charset="0"/>
                <a:ea typeface="宋体" pitchFamily="2" charset="-122"/>
                <a:cs typeface="Times New Roman" pitchFamily="18" charset="0"/>
              </a:rPr>
              <a:t>需</a:t>
            </a:r>
            <a:r>
              <a:rPr lang="zh-CN" altLang="zh-CN" sz="2400" dirty="0" smtClean="0">
                <a:solidFill>
                  <a:srgbClr val="002060"/>
                </a:solidFill>
                <a:latin typeface="Times New Roman" pitchFamily="18" charset="0"/>
                <a:ea typeface="宋体" pitchFamily="2" charset="-122"/>
                <a:cs typeface="Times New Roman" pitchFamily="18" charset="0"/>
              </a:rPr>
              <a:t>要</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2301428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11.1.5  PC</a:t>
            </a:r>
            <a:r>
              <a:rPr lang="zh-CN" altLang="zh-CN" dirty="0"/>
              <a:t>机键盘接口技术</a:t>
            </a:r>
            <a:endParaRPr lang="zh-CN" altLang="en-US" dirty="0"/>
          </a:p>
        </p:txBody>
      </p:sp>
      <p:sp>
        <p:nvSpPr>
          <p:cNvPr id="34" name="标题 1"/>
          <p:cNvSpPr txBox="1">
            <a:spLocks/>
          </p:cNvSpPr>
          <p:nvPr/>
        </p:nvSpPr>
        <p:spPr>
          <a:xfrm>
            <a:off x="540000" y="1196752"/>
            <a:ext cx="4174541" cy="584775"/>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Times New Roman" pitchFamily="18" charset="0"/>
                <a:ea typeface="黑体" pitchFamily="49" charset="-122"/>
                <a:cs typeface="Times New Roman"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smtClean="0"/>
              <a:t>4</a:t>
            </a:r>
            <a:r>
              <a:rPr lang="zh-CN" altLang="zh-CN" dirty="0" smtClean="0"/>
              <a:t>．</a:t>
            </a:r>
            <a:r>
              <a:rPr lang="en-US" altLang="zh-CN" dirty="0"/>
              <a:t>PC</a:t>
            </a:r>
            <a:r>
              <a:rPr lang="zh-CN" altLang="zh-CN" dirty="0"/>
              <a:t>机键盘接口电路</a:t>
            </a:r>
            <a:endParaRPr lang="zh-CN" altLang="en-US" dirty="0"/>
          </a:p>
        </p:txBody>
      </p:sp>
      <p:sp>
        <p:nvSpPr>
          <p:cNvPr id="36" name="矩形 35"/>
          <p:cNvSpPr/>
          <p:nvPr/>
        </p:nvSpPr>
        <p:spPr>
          <a:xfrm>
            <a:off x="414000" y="1837769"/>
            <a:ext cx="8316000" cy="1648382"/>
          </a:xfrm>
          <a:prstGeom prst="rect">
            <a:avLst/>
          </a:prstGeom>
          <a:solidFill>
            <a:schemeClr val="bg1">
              <a:lumMod val="85000"/>
              <a:alpha val="50196"/>
            </a:schemeClr>
          </a:solidFill>
          <a:ln>
            <a:solidFill>
              <a:srgbClr val="CC66FF"/>
            </a:solidFill>
            <a:prstDash val="dash"/>
          </a:ln>
        </p:spPr>
        <p:txBody>
          <a:bodyPr wrap="square" lIns="72000" tIns="72000" rIns="72000" bIns="72000">
            <a:spAutoFit/>
          </a:bodyPr>
          <a:lstStyle/>
          <a:p>
            <a:pPr>
              <a:spcAft>
                <a:spcPts val="2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主</a:t>
            </a:r>
            <a:r>
              <a:rPr lang="zh-CN" altLang="zh-CN" sz="2400" dirty="0">
                <a:solidFill>
                  <a:srgbClr val="002060"/>
                </a:solidFill>
                <a:latin typeface="Times New Roman" pitchFamily="18" charset="0"/>
                <a:ea typeface="宋体" pitchFamily="2" charset="-122"/>
                <a:cs typeface="Times New Roman" pitchFamily="18" charset="0"/>
              </a:rPr>
              <a:t>要由负责键盘接口全部工作的</a:t>
            </a:r>
            <a:r>
              <a:rPr lang="en-US" altLang="zh-CN" sz="2400" dirty="0">
                <a:solidFill>
                  <a:srgbClr val="002060"/>
                </a:solidFill>
                <a:latin typeface="Times New Roman" pitchFamily="18" charset="0"/>
                <a:ea typeface="宋体" pitchFamily="2" charset="-122"/>
                <a:cs typeface="Times New Roman" pitchFamily="18" charset="0"/>
              </a:rPr>
              <a:t>Intel 8042</a:t>
            </a:r>
            <a:r>
              <a:rPr lang="zh-CN" altLang="zh-CN" sz="2400" dirty="0">
                <a:solidFill>
                  <a:srgbClr val="002060"/>
                </a:solidFill>
                <a:latin typeface="Times New Roman" pitchFamily="18" charset="0"/>
                <a:ea typeface="宋体" pitchFamily="2" charset="-122"/>
                <a:cs typeface="Times New Roman" pitchFamily="18" charset="0"/>
              </a:rPr>
              <a:t>组成</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a:spcAft>
                <a:spcPts val="2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en-US" altLang="zh-CN" sz="2400" dirty="0" smtClean="0">
                <a:solidFill>
                  <a:srgbClr val="002060"/>
                </a:solidFill>
                <a:latin typeface="Times New Roman" pitchFamily="18" charset="0"/>
                <a:ea typeface="宋体" pitchFamily="2" charset="-122"/>
                <a:cs typeface="Times New Roman" pitchFamily="18" charset="0"/>
              </a:rPr>
              <a:t>Intel </a:t>
            </a:r>
            <a:r>
              <a:rPr lang="en-US" altLang="zh-CN" sz="2400" dirty="0">
                <a:solidFill>
                  <a:srgbClr val="002060"/>
                </a:solidFill>
                <a:latin typeface="Times New Roman" pitchFamily="18" charset="0"/>
                <a:ea typeface="宋体" pitchFamily="2" charset="-122"/>
                <a:cs typeface="Times New Roman" pitchFamily="18" charset="0"/>
              </a:rPr>
              <a:t>8042</a:t>
            </a:r>
            <a:r>
              <a:rPr lang="zh-CN" altLang="zh-CN" sz="2400" dirty="0">
                <a:solidFill>
                  <a:srgbClr val="002060"/>
                </a:solidFill>
                <a:latin typeface="Times New Roman" pitchFamily="18" charset="0"/>
                <a:ea typeface="宋体" pitchFamily="2" charset="-122"/>
                <a:cs typeface="Times New Roman" pitchFamily="18" charset="0"/>
              </a:rPr>
              <a:t>芯片内有</a:t>
            </a:r>
            <a:r>
              <a:rPr lang="en-US" altLang="zh-CN" sz="2400" dirty="0">
                <a:solidFill>
                  <a:srgbClr val="002060"/>
                </a:solidFill>
                <a:latin typeface="Times New Roman" pitchFamily="18" charset="0"/>
                <a:ea typeface="宋体" pitchFamily="2" charset="-122"/>
                <a:cs typeface="Times New Roman" pitchFamily="18" charset="0"/>
              </a:rPr>
              <a:t>1</a:t>
            </a:r>
            <a:r>
              <a:rPr lang="zh-CN" altLang="zh-CN" sz="2400" dirty="0">
                <a:solidFill>
                  <a:srgbClr val="002060"/>
                </a:solidFill>
                <a:latin typeface="Times New Roman" pitchFamily="18" charset="0"/>
                <a:ea typeface="宋体" pitchFamily="2" charset="-122"/>
                <a:cs typeface="Times New Roman" pitchFamily="18" charset="0"/>
              </a:rPr>
              <a:t>个</a:t>
            </a:r>
            <a:r>
              <a:rPr lang="en-US" altLang="zh-CN" sz="2400" dirty="0">
                <a:solidFill>
                  <a:srgbClr val="002060"/>
                </a:solidFill>
                <a:latin typeface="Times New Roman" pitchFamily="18" charset="0"/>
                <a:ea typeface="宋体" pitchFamily="2" charset="-122"/>
                <a:cs typeface="Times New Roman" pitchFamily="18" charset="0"/>
              </a:rPr>
              <a:t>8</a:t>
            </a:r>
            <a:r>
              <a:rPr lang="zh-CN" altLang="zh-CN" sz="2400" dirty="0">
                <a:solidFill>
                  <a:srgbClr val="002060"/>
                </a:solidFill>
                <a:latin typeface="Times New Roman" pitchFamily="18" charset="0"/>
                <a:ea typeface="宋体" pitchFamily="2" charset="-122"/>
                <a:cs typeface="Times New Roman" pitchFamily="18" charset="0"/>
              </a:rPr>
              <a:t>位的</a:t>
            </a:r>
            <a:r>
              <a:rPr lang="en-US" altLang="zh-CN" sz="2400" dirty="0">
                <a:solidFill>
                  <a:srgbClr val="002060"/>
                </a:solidFill>
                <a:latin typeface="Times New Roman" pitchFamily="18" charset="0"/>
                <a:ea typeface="宋体" pitchFamily="2" charset="-122"/>
                <a:cs typeface="Times New Roman" pitchFamily="18" charset="0"/>
              </a:rPr>
              <a:t>CPU</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2KB</a:t>
            </a:r>
            <a:r>
              <a:rPr lang="zh-CN" altLang="zh-CN" sz="2400" dirty="0">
                <a:solidFill>
                  <a:srgbClr val="002060"/>
                </a:solidFill>
                <a:latin typeface="Times New Roman" pitchFamily="18" charset="0"/>
                <a:ea typeface="宋体" pitchFamily="2" charset="-122"/>
                <a:cs typeface="Times New Roman" pitchFamily="18" charset="0"/>
              </a:rPr>
              <a:t>的</a:t>
            </a:r>
            <a:r>
              <a:rPr lang="en-US" altLang="zh-CN" sz="2400" dirty="0">
                <a:solidFill>
                  <a:srgbClr val="002060"/>
                </a:solidFill>
                <a:latin typeface="Times New Roman" pitchFamily="18" charset="0"/>
                <a:ea typeface="宋体" pitchFamily="2" charset="-122"/>
                <a:cs typeface="Times New Roman" pitchFamily="18" charset="0"/>
              </a:rPr>
              <a:t>ROM</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128B</a:t>
            </a:r>
            <a:r>
              <a:rPr lang="zh-CN" altLang="zh-CN" sz="2400" dirty="0">
                <a:solidFill>
                  <a:srgbClr val="002060"/>
                </a:solidFill>
                <a:latin typeface="Times New Roman" pitchFamily="18" charset="0"/>
                <a:ea typeface="宋体" pitchFamily="2" charset="-122"/>
                <a:cs typeface="Times New Roman" pitchFamily="18" charset="0"/>
              </a:rPr>
              <a:t>的</a:t>
            </a:r>
            <a:r>
              <a:rPr lang="en-US" altLang="zh-CN" sz="2400" dirty="0">
                <a:solidFill>
                  <a:srgbClr val="002060"/>
                </a:solidFill>
                <a:latin typeface="Times New Roman" pitchFamily="18" charset="0"/>
                <a:ea typeface="宋体" pitchFamily="2" charset="-122"/>
                <a:cs typeface="Times New Roman" pitchFamily="18" charset="0"/>
              </a:rPr>
              <a:t>RAM</a:t>
            </a:r>
            <a:r>
              <a:rPr lang="zh-CN" altLang="zh-CN" sz="2400" dirty="0">
                <a:solidFill>
                  <a:srgbClr val="002060"/>
                </a:solidFill>
                <a:latin typeface="Times New Roman" pitchFamily="18" charset="0"/>
                <a:ea typeface="宋体" pitchFamily="2" charset="-122"/>
                <a:cs typeface="Times New Roman" pitchFamily="18" charset="0"/>
              </a:rPr>
              <a:t>和</a:t>
            </a:r>
            <a:r>
              <a:rPr lang="en-US" altLang="zh-CN" sz="2400" dirty="0">
                <a:solidFill>
                  <a:srgbClr val="002060"/>
                </a:solidFill>
                <a:latin typeface="Times New Roman" pitchFamily="18" charset="0"/>
                <a:ea typeface="宋体" pitchFamily="2" charset="-122"/>
                <a:cs typeface="Times New Roman" pitchFamily="18" charset="0"/>
              </a:rPr>
              <a:t>2</a:t>
            </a:r>
            <a:r>
              <a:rPr lang="zh-CN" altLang="zh-CN" sz="2400" dirty="0">
                <a:solidFill>
                  <a:srgbClr val="002060"/>
                </a:solidFill>
                <a:latin typeface="Times New Roman" pitchFamily="18" charset="0"/>
                <a:ea typeface="宋体" pitchFamily="2" charset="-122"/>
                <a:cs typeface="Times New Roman" pitchFamily="18" charset="0"/>
              </a:rPr>
              <a:t>个</a:t>
            </a:r>
            <a:r>
              <a:rPr lang="en-US" altLang="zh-CN" sz="2400" dirty="0">
                <a:solidFill>
                  <a:srgbClr val="002060"/>
                </a:solidFill>
                <a:latin typeface="Times New Roman" pitchFamily="18" charset="0"/>
                <a:ea typeface="宋体" pitchFamily="2" charset="-122"/>
                <a:cs typeface="Times New Roman" pitchFamily="18" charset="0"/>
              </a:rPr>
              <a:t>8</a:t>
            </a:r>
            <a:r>
              <a:rPr lang="zh-CN" altLang="zh-CN" sz="2400" dirty="0">
                <a:solidFill>
                  <a:srgbClr val="002060"/>
                </a:solidFill>
                <a:latin typeface="Times New Roman" pitchFamily="18" charset="0"/>
                <a:ea typeface="宋体" pitchFamily="2" charset="-122"/>
                <a:cs typeface="Times New Roman" pitchFamily="18" charset="0"/>
              </a:rPr>
              <a:t>位的</a:t>
            </a:r>
            <a:r>
              <a:rPr lang="en-US" altLang="zh-CN" sz="2400" dirty="0">
                <a:solidFill>
                  <a:srgbClr val="002060"/>
                </a:solidFill>
                <a:latin typeface="Times New Roman" pitchFamily="18" charset="0"/>
                <a:ea typeface="宋体" pitchFamily="2" charset="-122"/>
                <a:cs typeface="Times New Roman" pitchFamily="18" charset="0"/>
              </a:rPr>
              <a:t>I/O</a:t>
            </a:r>
            <a:r>
              <a:rPr lang="zh-CN" altLang="zh-CN" sz="2400" dirty="0">
                <a:solidFill>
                  <a:srgbClr val="002060"/>
                </a:solidFill>
                <a:latin typeface="Times New Roman" pitchFamily="18" charset="0"/>
                <a:ea typeface="宋体" pitchFamily="2" charset="-122"/>
                <a:cs typeface="Times New Roman" pitchFamily="18" charset="0"/>
              </a:rPr>
              <a:t>端口</a:t>
            </a:r>
            <a:r>
              <a:rPr lang="zh-CN" altLang="zh-CN" sz="2400" dirty="0" smtClean="0">
                <a:solidFill>
                  <a:srgbClr val="002060"/>
                </a:solidFill>
                <a:latin typeface="Times New Roman" pitchFamily="18" charset="0"/>
                <a:ea typeface="宋体" pitchFamily="2" charset="-122"/>
                <a:cs typeface="Times New Roman" pitchFamily="18" charset="0"/>
              </a:rPr>
              <a:t>。</a:t>
            </a:r>
            <a:r>
              <a:rPr lang="en-US" altLang="zh-CN" sz="2400" dirty="0" smtClean="0">
                <a:solidFill>
                  <a:srgbClr val="002060"/>
                </a:solidFill>
                <a:latin typeface="Times New Roman" pitchFamily="18" charset="0"/>
                <a:ea typeface="宋体" pitchFamily="2" charset="-122"/>
                <a:cs typeface="Times New Roman" pitchFamily="18" charset="0"/>
              </a:rPr>
              <a:t>ROM</a:t>
            </a:r>
            <a:r>
              <a:rPr lang="zh-CN" altLang="zh-CN" sz="2400" dirty="0">
                <a:solidFill>
                  <a:srgbClr val="002060"/>
                </a:solidFill>
                <a:latin typeface="Times New Roman" pitchFamily="18" charset="0"/>
                <a:ea typeface="宋体" pitchFamily="2" charset="-122"/>
                <a:cs typeface="Times New Roman" pitchFamily="18" charset="0"/>
              </a:rPr>
              <a:t>中存放键盘管理程序，</a:t>
            </a:r>
            <a:r>
              <a:rPr lang="en-US" altLang="zh-CN" sz="2400" dirty="0">
                <a:solidFill>
                  <a:srgbClr val="002060"/>
                </a:solidFill>
                <a:latin typeface="Times New Roman" pitchFamily="18" charset="0"/>
                <a:ea typeface="宋体" pitchFamily="2" charset="-122"/>
                <a:cs typeface="Times New Roman" pitchFamily="18" charset="0"/>
              </a:rPr>
              <a:t>RAM</a:t>
            </a:r>
            <a:r>
              <a:rPr lang="zh-CN" altLang="zh-CN" sz="2400" dirty="0">
                <a:solidFill>
                  <a:srgbClr val="002060"/>
                </a:solidFill>
                <a:latin typeface="Times New Roman" pitchFamily="18" charset="0"/>
                <a:ea typeface="宋体" pitchFamily="2" charset="-122"/>
                <a:cs typeface="Times New Roman" pitchFamily="18" charset="0"/>
              </a:rPr>
              <a:t>则作为数据缓存器使用</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grpSp>
        <p:nvGrpSpPr>
          <p:cNvPr id="6" name="组合 5"/>
          <p:cNvGrpSpPr/>
          <p:nvPr/>
        </p:nvGrpSpPr>
        <p:grpSpPr>
          <a:xfrm>
            <a:off x="388607" y="3645024"/>
            <a:ext cx="8366786" cy="2520280"/>
            <a:chOff x="469087" y="3485651"/>
            <a:chExt cx="8366786" cy="2124000"/>
          </a:xfrm>
        </p:grpSpPr>
        <p:sp>
          <p:nvSpPr>
            <p:cNvPr id="7" name="矩形 6"/>
            <p:cNvSpPr/>
            <p:nvPr/>
          </p:nvSpPr>
          <p:spPr>
            <a:xfrm>
              <a:off x="469087" y="3485651"/>
              <a:ext cx="8366786" cy="2124000"/>
            </a:xfrm>
            <a:prstGeom prst="rect">
              <a:avLst/>
            </a:prstGeom>
            <a:solidFill>
              <a:srgbClr val="FFFFFF"/>
            </a:solid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25"/>
            <p:cNvSpPr>
              <a:spLocks noChangeArrowheads="1"/>
            </p:cNvSpPr>
            <p:nvPr/>
          </p:nvSpPr>
          <p:spPr bwMode="auto">
            <a:xfrm>
              <a:off x="669538" y="3697884"/>
              <a:ext cx="1927115" cy="1470086"/>
            </a:xfrm>
            <a:prstGeom prst="rect">
              <a:avLst/>
            </a:prstGeom>
            <a:solidFill>
              <a:srgbClr val="FFCCFF">
                <a:alpha val="49804"/>
              </a:srgbClr>
            </a:solidFill>
            <a:ln w="9525">
              <a:solidFill>
                <a:srgbClr val="000000"/>
              </a:solidFill>
              <a:miter lim="800000"/>
              <a:headEnd/>
              <a:tailEnd/>
            </a:ln>
          </p:spPr>
          <p:txBody>
            <a:bodyPr vert="horz" wrap="none" lIns="91440" tIns="45720" rIns="91440" bIns="45720" numCol="1" anchor="ctr"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9" name="Rectangle 39"/>
            <p:cNvSpPr>
              <a:spLocks noChangeArrowheads="1"/>
            </p:cNvSpPr>
            <p:nvPr/>
          </p:nvSpPr>
          <p:spPr bwMode="auto">
            <a:xfrm>
              <a:off x="1724098" y="3864867"/>
              <a:ext cx="738727" cy="1152000"/>
            </a:xfrm>
            <a:prstGeom prst="rect">
              <a:avLst/>
            </a:prstGeom>
            <a:solidFill>
              <a:schemeClr val="bg1">
                <a:lumMod val="95000"/>
              </a:schemeClr>
            </a:solidFill>
            <a:ln w="9525">
              <a:solidFill>
                <a:srgbClr val="000000"/>
              </a:solidFill>
              <a:miter lim="800000"/>
              <a:headEnd/>
              <a:tailEnd/>
            </a:ln>
          </p:spPr>
          <p:txBody>
            <a:bodyPr vert="horz" wrap="none" lIns="91440" tIns="45720" rIns="91440" bIns="45720" numCol="1" anchor="ctr"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10" name="Rectangle 24"/>
            <p:cNvSpPr>
              <a:spLocks noChangeArrowheads="1"/>
            </p:cNvSpPr>
            <p:nvPr/>
          </p:nvSpPr>
          <p:spPr bwMode="auto">
            <a:xfrm>
              <a:off x="3629801" y="3599878"/>
              <a:ext cx="4994439" cy="1666098"/>
            </a:xfrm>
            <a:prstGeom prst="rect">
              <a:avLst/>
            </a:prstGeom>
            <a:solidFill>
              <a:schemeClr val="accent3">
                <a:lumMod val="20000"/>
                <a:lumOff val="80000"/>
                <a:alpha val="49804"/>
              </a:schemeClr>
            </a:solidFill>
            <a:ln w="9525">
              <a:solidFill>
                <a:srgbClr val="000000"/>
              </a:solidFill>
              <a:miter lim="800000"/>
              <a:headEnd/>
              <a:tailEnd/>
            </a:ln>
          </p:spPr>
          <p:txBody>
            <a:bodyPr vert="horz" wrap="none" lIns="91440" tIns="45720" rIns="91440" bIns="45720" numCol="1" anchor="ctr"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11" name="Rectangle 36"/>
            <p:cNvSpPr>
              <a:spLocks noChangeArrowheads="1"/>
            </p:cNvSpPr>
            <p:nvPr/>
          </p:nvSpPr>
          <p:spPr bwMode="auto">
            <a:xfrm>
              <a:off x="6038694" y="4602839"/>
              <a:ext cx="770846" cy="490028"/>
            </a:xfrm>
            <a:prstGeom prst="rect">
              <a:avLst/>
            </a:prstGeom>
            <a:solidFill>
              <a:schemeClr val="bg1">
                <a:lumMod val="95000"/>
              </a:schemeClr>
            </a:solidFill>
            <a:ln w="9525">
              <a:solidFill>
                <a:schemeClr val="tx1"/>
              </a:solidFill>
              <a:miter lim="800000"/>
              <a:headEnd/>
              <a:tailEnd/>
            </a:ln>
          </p:spPr>
          <p:txBody>
            <a:bodyPr vert="horz" wrap="none" lIns="91440" tIns="45720" rIns="91440" bIns="45720" numCol="1" anchor="ctr"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12" name="Rectangle 33"/>
            <p:cNvSpPr>
              <a:spLocks noChangeArrowheads="1"/>
            </p:cNvSpPr>
            <p:nvPr/>
          </p:nvSpPr>
          <p:spPr bwMode="auto">
            <a:xfrm>
              <a:off x="6038694" y="3999624"/>
              <a:ext cx="770846" cy="360000"/>
            </a:xfrm>
            <a:prstGeom prst="rect">
              <a:avLst/>
            </a:prstGeom>
            <a:solidFill>
              <a:schemeClr val="bg1">
                <a:lumMod val="95000"/>
              </a:schemeClr>
            </a:solidFill>
            <a:ln w="9525">
              <a:solidFill>
                <a:srgbClr val="000000"/>
              </a:solidFill>
              <a:miter lim="800000"/>
              <a:headEnd/>
              <a:tailEnd/>
            </a:ln>
          </p:spPr>
          <p:txBody>
            <a:bodyPr vert="horz" wrap="none" lIns="91440" tIns="45720" rIns="91440" bIns="45720" numCol="1" anchor="ctr"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13" name="Rectangle 32"/>
            <p:cNvSpPr>
              <a:spLocks noChangeArrowheads="1"/>
            </p:cNvSpPr>
            <p:nvPr/>
          </p:nvSpPr>
          <p:spPr bwMode="auto">
            <a:xfrm>
              <a:off x="3977752" y="3991901"/>
              <a:ext cx="899320" cy="1078063"/>
            </a:xfrm>
            <a:prstGeom prst="rect">
              <a:avLst/>
            </a:prstGeom>
            <a:solidFill>
              <a:schemeClr val="bg1">
                <a:lumMod val="95000"/>
              </a:schemeClr>
            </a:solidFill>
            <a:ln w="9525">
              <a:solidFill>
                <a:srgbClr val="000000"/>
              </a:solidFill>
              <a:miter lim="800000"/>
              <a:headEnd/>
              <a:tailEnd/>
            </a:ln>
          </p:spPr>
          <p:txBody>
            <a:bodyPr vert="horz" wrap="none" lIns="91440" tIns="45720" rIns="91440" bIns="45720" numCol="1" anchor="ctr"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14" name="Text Box 2"/>
            <p:cNvSpPr txBox="1">
              <a:spLocks noChangeArrowheads="1"/>
            </p:cNvSpPr>
            <p:nvPr/>
          </p:nvSpPr>
          <p:spPr bwMode="auto">
            <a:xfrm>
              <a:off x="525925" y="4119931"/>
              <a:ext cx="1212476" cy="64520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键盘</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矩阵</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15" name="Text Box 3"/>
            <p:cNvSpPr txBox="1">
              <a:spLocks noChangeArrowheads="1"/>
            </p:cNvSpPr>
            <p:nvPr/>
          </p:nvSpPr>
          <p:spPr bwMode="auto">
            <a:xfrm>
              <a:off x="1625986" y="4005064"/>
              <a:ext cx="939469" cy="89226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spc="-100" normalizeH="0" dirty="0" smtClean="0">
                  <a:ln>
                    <a:noFill/>
                  </a:ln>
                  <a:solidFill>
                    <a:srgbClr val="002060"/>
                  </a:solidFill>
                  <a:effectLst/>
                  <a:latin typeface="Times New Roman" pitchFamily="18" charset="0"/>
                  <a:ea typeface="宋体" pitchFamily="2" charset="-122"/>
                  <a:cs typeface="Times New Roman" pitchFamily="18" charset="0"/>
                </a:rPr>
                <a:t>键盘</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spc="-100" normalizeH="0" dirty="0" smtClean="0">
                  <a:ln>
                    <a:noFill/>
                  </a:ln>
                  <a:solidFill>
                    <a:srgbClr val="002060"/>
                  </a:solidFill>
                  <a:effectLst/>
                  <a:latin typeface="Times New Roman" pitchFamily="18" charset="0"/>
                  <a:ea typeface="宋体" pitchFamily="2" charset="-122"/>
                  <a:cs typeface="Times New Roman" pitchFamily="18" charset="0"/>
                </a:rPr>
                <a:t>控制器</a:t>
              </a:r>
              <a:endParaRPr kumimoji="0" lang="zh-CN" altLang="en-US" b="0" i="0" u="none" strike="noStrike" cap="none" spc="-100" normalizeH="0" dirty="0" smtClean="0">
                <a:ln>
                  <a:noFill/>
                </a:ln>
                <a:solidFill>
                  <a:srgbClr val="002060"/>
                </a:solidFill>
                <a:effectLst/>
                <a:latin typeface="Times New Roman" pitchFamily="18" charset="0"/>
                <a:ea typeface="宋体" pitchFamily="2" charset="-122"/>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spc="-100" normalizeH="0" dirty="0" smtClean="0">
                  <a:ln>
                    <a:noFill/>
                  </a:ln>
                  <a:solidFill>
                    <a:srgbClr val="002060"/>
                  </a:solidFill>
                  <a:effectLst/>
                  <a:latin typeface="Times New Roman" pitchFamily="18" charset="0"/>
                  <a:ea typeface="宋体" pitchFamily="2" charset="-122"/>
                  <a:cs typeface="Times New Roman" pitchFamily="18" charset="0"/>
                </a:rPr>
                <a:t>8048</a:t>
              </a:r>
              <a:endParaRPr kumimoji="0" lang="en-US" altLang="zh-CN" b="0" i="0" u="none" strike="noStrike" cap="none" spc="-100" normalizeH="0" dirty="0" smtClean="0">
                <a:ln>
                  <a:noFill/>
                </a:ln>
                <a:solidFill>
                  <a:srgbClr val="002060"/>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b="0" i="0" u="none" strike="noStrike" cap="none" spc="-100" normalizeH="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16" name="Text Box 4"/>
            <p:cNvSpPr txBox="1">
              <a:spLocks noChangeArrowheads="1"/>
            </p:cNvSpPr>
            <p:nvPr/>
          </p:nvSpPr>
          <p:spPr bwMode="auto">
            <a:xfrm>
              <a:off x="2407538" y="3883526"/>
              <a:ext cx="1413218" cy="490029"/>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扫描码</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17" name="Text Box 5"/>
            <p:cNvSpPr txBox="1">
              <a:spLocks noChangeArrowheads="1"/>
            </p:cNvSpPr>
            <p:nvPr/>
          </p:nvSpPr>
          <p:spPr bwMode="auto">
            <a:xfrm>
              <a:off x="2407538" y="4177544"/>
              <a:ext cx="1413218" cy="490029"/>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时钟</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18" name="Text Box 6"/>
            <p:cNvSpPr txBox="1">
              <a:spLocks noChangeArrowheads="1"/>
            </p:cNvSpPr>
            <p:nvPr/>
          </p:nvSpPr>
          <p:spPr bwMode="auto">
            <a:xfrm>
              <a:off x="2407538" y="4471561"/>
              <a:ext cx="1413218" cy="490029"/>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备用</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19" name="Text Box 7"/>
            <p:cNvSpPr txBox="1">
              <a:spLocks noChangeArrowheads="1"/>
            </p:cNvSpPr>
            <p:nvPr/>
          </p:nvSpPr>
          <p:spPr bwMode="auto">
            <a:xfrm>
              <a:off x="2407538" y="4745161"/>
              <a:ext cx="1413218" cy="490029"/>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+5V</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20" name="Text Box 8"/>
            <p:cNvSpPr txBox="1">
              <a:spLocks noChangeArrowheads="1"/>
            </p:cNvSpPr>
            <p:nvPr/>
          </p:nvSpPr>
          <p:spPr bwMode="auto">
            <a:xfrm>
              <a:off x="2407538" y="5031875"/>
              <a:ext cx="1413218" cy="490029"/>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GND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21" name="Text Box 9"/>
            <p:cNvSpPr txBox="1">
              <a:spLocks noChangeArrowheads="1"/>
            </p:cNvSpPr>
            <p:nvPr/>
          </p:nvSpPr>
          <p:spPr bwMode="auto">
            <a:xfrm>
              <a:off x="3740459" y="3671601"/>
              <a:ext cx="1399836" cy="54311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键盘接口</a:t>
              </a:r>
            </a:p>
          </p:txBody>
        </p:sp>
        <p:sp>
          <p:nvSpPr>
            <p:cNvPr id="22" name="Text Box 10"/>
            <p:cNvSpPr txBox="1">
              <a:spLocks noChangeArrowheads="1"/>
            </p:cNvSpPr>
            <p:nvPr/>
          </p:nvSpPr>
          <p:spPr bwMode="auto">
            <a:xfrm>
              <a:off x="3906405" y="4238798"/>
              <a:ext cx="1054560" cy="64520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zh-CN" altLang="zh-CN" dirty="0">
                  <a:solidFill>
                    <a:srgbClr val="002060"/>
                  </a:solidFill>
                  <a:latin typeface="Times New Roman" pitchFamily="18" charset="0"/>
                  <a:ea typeface="宋体" pitchFamily="2" charset="-122"/>
                  <a:cs typeface="Times New Roman" pitchFamily="18" charset="0"/>
                </a:rPr>
                <a:t> </a:t>
              </a:r>
            </a:p>
          </p:txBody>
        </p:sp>
        <p:sp>
          <p:nvSpPr>
            <p:cNvPr id="23" name="Text Box 11"/>
            <p:cNvSpPr txBox="1">
              <a:spLocks noChangeArrowheads="1"/>
            </p:cNvSpPr>
            <p:nvPr/>
          </p:nvSpPr>
          <p:spPr bwMode="auto">
            <a:xfrm>
              <a:off x="4912787" y="4128541"/>
              <a:ext cx="1343627" cy="490029"/>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IR1</a:t>
              </a:r>
              <a:endParaRPr kumimoji="0" lang="zh-CN" altLang="zh-CN"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endParaRPr>
            </a:p>
          </p:txBody>
        </p:sp>
        <p:sp>
          <p:nvSpPr>
            <p:cNvPr id="24" name="Text Box 12"/>
            <p:cNvSpPr txBox="1">
              <a:spLocks noChangeArrowheads="1"/>
            </p:cNvSpPr>
            <p:nvPr/>
          </p:nvSpPr>
          <p:spPr bwMode="auto">
            <a:xfrm>
              <a:off x="4837844" y="4833401"/>
              <a:ext cx="1343627" cy="490029"/>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扫描码</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25" name="Text Box 13"/>
            <p:cNvSpPr txBox="1">
              <a:spLocks noChangeArrowheads="1"/>
            </p:cNvSpPr>
            <p:nvPr/>
          </p:nvSpPr>
          <p:spPr bwMode="auto">
            <a:xfrm>
              <a:off x="5911140" y="3991112"/>
              <a:ext cx="1054560" cy="469611"/>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8259A</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26" name="Text Box 14"/>
            <p:cNvSpPr txBox="1">
              <a:spLocks noChangeArrowheads="1"/>
            </p:cNvSpPr>
            <p:nvPr/>
          </p:nvSpPr>
          <p:spPr bwMode="auto">
            <a:xfrm>
              <a:off x="6299239" y="4300051"/>
              <a:ext cx="899320" cy="490029"/>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INTR</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27" name="Text Box 15"/>
            <p:cNvSpPr txBox="1">
              <a:spLocks noChangeArrowheads="1"/>
            </p:cNvSpPr>
            <p:nvPr/>
          </p:nvSpPr>
          <p:spPr bwMode="auto">
            <a:xfrm>
              <a:off x="5903110" y="4667573"/>
              <a:ext cx="1054560" cy="469611"/>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CPU</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28" name="Text Box 16"/>
            <p:cNvSpPr txBox="1">
              <a:spLocks noChangeArrowheads="1"/>
            </p:cNvSpPr>
            <p:nvPr/>
          </p:nvSpPr>
          <p:spPr bwMode="auto">
            <a:xfrm>
              <a:off x="5480215" y="5269900"/>
              <a:ext cx="1343627" cy="325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系统板</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29" name="Text Box 17"/>
            <p:cNvSpPr txBox="1">
              <a:spLocks noChangeArrowheads="1"/>
            </p:cNvSpPr>
            <p:nvPr/>
          </p:nvSpPr>
          <p:spPr bwMode="auto">
            <a:xfrm>
              <a:off x="876552" y="5208330"/>
              <a:ext cx="1413218" cy="38680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键盘</a:t>
              </a:r>
            </a:p>
          </p:txBody>
        </p:sp>
        <p:sp>
          <p:nvSpPr>
            <p:cNvPr id="30" name="Text Box 18"/>
            <p:cNvSpPr txBox="1">
              <a:spLocks noChangeArrowheads="1"/>
            </p:cNvSpPr>
            <p:nvPr/>
          </p:nvSpPr>
          <p:spPr bwMode="auto">
            <a:xfrm>
              <a:off x="6593659" y="4833401"/>
              <a:ext cx="1343627" cy="490029"/>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ASCII</a:t>
              </a:r>
              <a:endParaRPr kumimoji="0" lang="en-US" alt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31" name="Rectangle 37"/>
            <p:cNvSpPr>
              <a:spLocks noChangeArrowheads="1"/>
            </p:cNvSpPr>
            <p:nvPr/>
          </p:nvSpPr>
          <p:spPr bwMode="auto">
            <a:xfrm>
              <a:off x="7708860" y="4530269"/>
              <a:ext cx="770846" cy="612000"/>
            </a:xfrm>
            <a:prstGeom prst="rect">
              <a:avLst/>
            </a:prstGeom>
            <a:solidFill>
              <a:schemeClr val="bg1">
                <a:lumMod val="95000"/>
              </a:schemeClr>
            </a:solidFill>
            <a:ln w="9525">
              <a:solidFill>
                <a:srgbClr val="000000"/>
              </a:solidFill>
              <a:miter lim="800000"/>
              <a:headEnd/>
              <a:tailEnd/>
            </a:ln>
          </p:spPr>
          <p:txBody>
            <a:bodyPr vert="horz" wrap="none" lIns="91440" tIns="45720" rIns="91440" bIns="45720" numCol="1" anchor="ctr"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32" name="Text Box 19"/>
            <p:cNvSpPr txBox="1">
              <a:spLocks noChangeArrowheads="1"/>
            </p:cNvSpPr>
            <p:nvPr/>
          </p:nvSpPr>
          <p:spPr bwMode="auto">
            <a:xfrm>
              <a:off x="7653573" y="4206649"/>
              <a:ext cx="899320" cy="490029"/>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RAM</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33" name="Text Box 20"/>
            <p:cNvSpPr txBox="1">
              <a:spLocks noChangeArrowheads="1"/>
            </p:cNvSpPr>
            <p:nvPr/>
          </p:nvSpPr>
          <p:spPr bwMode="auto">
            <a:xfrm>
              <a:off x="7466214" y="4567784"/>
              <a:ext cx="1311509" cy="64520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spcBef>
                  <a:spcPct val="0"/>
                </a:spcBef>
                <a:spcAft>
                  <a:spcPct val="0"/>
                </a:spcAft>
                <a:buClrTx/>
                <a:buSzTx/>
                <a:buFontTx/>
                <a:buNone/>
                <a:tabLst/>
              </a:pPr>
              <a:r>
                <a:rPr kumimoji="0" lang="zh-CN" b="0" i="0" u="none" strike="noStrike" cap="none" spc="-100" normalizeH="0" dirty="0" smtClean="0">
                  <a:ln>
                    <a:noFill/>
                  </a:ln>
                  <a:solidFill>
                    <a:srgbClr val="002060"/>
                  </a:solidFill>
                  <a:effectLst/>
                  <a:latin typeface="Times New Roman" pitchFamily="18" charset="0"/>
                  <a:ea typeface="宋体" pitchFamily="2" charset="-122"/>
                  <a:cs typeface="Times New Roman" pitchFamily="18" charset="0"/>
                </a:rPr>
                <a:t>键盘</a:t>
              </a:r>
            </a:p>
            <a:p>
              <a:pPr marL="0" marR="0" lvl="0" indent="0" algn="ctr" defTabSz="914400" rtl="0" eaLnBrk="1" fontAlgn="base" latinLnBrk="0" hangingPunct="1">
                <a:spcBef>
                  <a:spcPct val="0"/>
                </a:spcBef>
                <a:spcAft>
                  <a:spcPct val="0"/>
                </a:spcAft>
                <a:buClrTx/>
                <a:buSzTx/>
                <a:buFontTx/>
                <a:buNone/>
                <a:tabLst/>
              </a:pPr>
              <a:r>
                <a:rPr kumimoji="0" lang="zh-CN" b="0" i="0" u="none" strike="noStrike" cap="none" spc="-100" normalizeH="0" dirty="0" smtClean="0">
                  <a:ln>
                    <a:noFill/>
                  </a:ln>
                  <a:solidFill>
                    <a:srgbClr val="002060"/>
                  </a:solidFill>
                  <a:effectLst/>
                  <a:latin typeface="Times New Roman" pitchFamily="18" charset="0"/>
                  <a:ea typeface="宋体" pitchFamily="2" charset="-122"/>
                  <a:cs typeface="Times New Roman" pitchFamily="18" charset="0"/>
                </a:rPr>
                <a:t>缓冲区</a:t>
              </a:r>
            </a:p>
            <a:p>
              <a:pPr marL="0" marR="0" lvl="0" indent="0" algn="l" defTabSz="914400" rtl="0" eaLnBrk="1" fontAlgn="base" latinLnBrk="0" hangingPunct="1">
                <a:spcBef>
                  <a:spcPct val="0"/>
                </a:spcBef>
                <a:spcAft>
                  <a:spcPct val="0"/>
                </a:spcAft>
                <a:buClrTx/>
                <a:buSzTx/>
                <a:buFontTx/>
                <a:buNone/>
                <a:tabLst/>
              </a:pPr>
              <a:endParaRPr kumimoji="0" lang="zh-CN" b="0" i="0" u="none" strike="noStrike" cap="none" spc="-100" normalizeH="0" dirty="0" smtClean="0">
                <a:ln>
                  <a:noFill/>
                </a:ln>
                <a:solidFill>
                  <a:srgbClr val="002060"/>
                </a:solidFill>
                <a:effectLst/>
                <a:latin typeface="Times New Roman" pitchFamily="18" charset="0"/>
                <a:ea typeface="宋体" pitchFamily="2" charset="-122"/>
                <a:cs typeface="Times New Roman" pitchFamily="18" charset="0"/>
              </a:endParaRPr>
            </a:p>
          </p:txBody>
        </p:sp>
        <p:grpSp>
          <p:nvGrpSpPr>
            <p:cNvPr id="35" name="Group 21"/>
            <p:cNvGrpSpPr>
              <a:grpSpLocks/>
            </p:cNvGrpSpPr>
            <p:nvPr/>
          </p:nvGrpSpPr>
          <p:grpSpPr bwMode="auto">
            <a:xfrm>
              <a:off x="5069784" y="4775948"/>
              <a:ext cx="963557" cy="98006"/>
              <a:chOff x="6386" y="8521"/>
              <a:chExt cx="898" cy="120"/>
            </a:xfrm>
          </p:grpSpPr>
          <p:sp>
            <p:nvSpPr>
              <p:cNvPr id="48" name="AutoShape 22"/>
              <p:cNvSpPr>
                <a:spLocks noChangeArrowheads="1"/>
              </p:cNvSpPr>
              <p:nvPr/>
            </p:nvSpPr>
            <p:spPr bwMode="auto">
              <a:xfrm flipV="1">
                <a:off x="6394" y="8521"/>
                <a:ext cx="890" cy="120"/>
              </a:xfrm>
              <a:prstGeom prst="rightArrow">
                <a:avLst>
                  <a:gd name="adj1" fmla="val 50000"/>
                  <a:gd name="adj2" fmla="val 137517"/>
                </a:avLst>
              </a:prstGeom>
              <a:solidFill>
                <a:srgbClr val="FFFFFF"/>
              </a:solidFill>
              <a:ln w="9525">
                <a:solidFill>
                  <a:srgbClr val="000000"/>
                </a:solidFill>
                <a:miter lim="800000"/>
                <a:headEnd/>
                <a:tailEnd type="none" w="sm" len="sm"/>
              </a:ln>
            </p:spPr>
            <p:txBody>
              <a:bodyPr vert="horz" wrap="none" lIns="91440" tIns="45720" rIns="91440" bIns="45720" numCol="1" anchor="ctr"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cxnSp>
            <p:nvCxnSpPr>
              <p:cNvPr id="49" name="AutoShape 23"/>
              <p:cNvCxnSpPr>
                <a:cxnSpLocks noChangeShapeType="1"/>
              </p:cNvCxnSpPr>
              <p:nvPr/>
            </p:nvCxnSpPr>
            <p:spPr bwMode="auto">
              <a:xfrm>
                <a:off x="6386" y="8556"/>
                <a:ext cx="2" cy="45"/>
              </a:xfrm>
              <a:prstGeom prst="straightConnector1">
                <a:avLst/>
              </a:prstGeom>
              <a:noFill/>
              <a:ln w="1905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37" name="Line 26"/>
            <p:cNvSpPr>
              <a:spLocks noChangeShapeType="1"/>
            </p:cNvSpPr>
            <p:nvPr/>
          </p:nvSpPr>
          <p:spPr bwMode="auto">
            <a:xfrm>
              <a:off x="1574211" y="3697884"/>
              <a:ext cx="0" cy="1470086"/>
            </a:xfrm>
            <a:prstGeom prst="line">
              <a:avLst/>
            </a:prstGeom>
            <a:noFill/>
            <a:ln w="9525">
              <a:solidFill>
                <a:srgbClr val="000000"/>
              </a:solidFill>
              <a:prstDash val="dash"/>
              <a:round/>
              <a:headEnd type="none" w="sm" len="med"/>
              <a:tailEnd type="none"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38" name="Line 27"/>
            <p:cNvSpPr>
              <a:spLocks noChangeShapeType="1"/>
            </p:cNvSpPr>
            <p:nvPr/>
          </p:nvSpPr>
          <p:spPr bwMode="auto">
            <a:xfrm flipH="1" flipV="1">
              <a:off x="2596653" y="4481930"/>
              <a:ext cx="1027795" cy="0"/>
            </a:xfrm>
            <a:prstGeom prst="line">
              <a:avLst/>
            </a:prstGeom>
            <a:noFill/>
            <a:ln w="9525">
              <a:solidFill>
                <a:srgbClr val="000000"/>
              </a:solidFill>
              <a:round/>
              <a:headEnd type="none" w="sm" len="med"/>
              <a:tailEnd type="none"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39" name="Line 28"/>
            <p:cNvSpPr>
              <a:spLocks noChangeShapeType="1"/>
            </p:cNvSpPr>
            <p:nvPr/>
          </p:nvSpPr>
          <p:spPr bwMode="auto">
            <a:xfrm flipH="1" flipV="1">
              <a:off x="2596653" y="3893896"/>
              <a:ext cx="1025119" cy="0"/>
            </a:xfrm>
            <a:prstGeom prst="line">
              <a:avLst/>
            </a:prstGeom>
            <a:noFill/>
            <a:ln w="9525">
              <a:solidFill>
                <a:srgbClr val="000000"/>
              </a:solidFill>
              <a:round/>
              <a:headEnd type="stealth" w="sm" len="med"/>
              <a:tailEnd type="none"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40" name="Line 29"/>
            <p:cNvSpPr>
              <a:spLocks noChangeShapeType="1"/>
            </p:cNvSpPr>
            <p:nvPr/>
          </p:nvSpPr>
          <p:spPr bwMode="auto">
            <a:xfrm flipH="1" flipV="1">
              <a:off x="2596653" y="4187913"/>
              <a:ext cx="1025119" cy="0"/>
            </a:xfrm>
            <a:prstGeom prst="line">
              <a:avLst/>
            </a:prstGeom>
            <a:noFill/>
            <a:ln w="9525">
              <a:solidFill>
                <a:srgbClr val="000000"/>
              </a:solidFill>
              <a:round/>
              <a:headEnd type="stealth" w="sm" len="med"/>
              <a:tailEnd type="none"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41" name="Line 30"/>
            <p:cNvSpPr>
              <a:spLocks noChangeShapeType="1"/>
            </p:cNvSpPr>
            <p:nvPr/>
          </p:nvSpPr>
          <p:spPr bwMode="auto">
            <a:xfrm flipV="1">
              <a:off x="2596653" y="4775948"/>
              <a:ext cx="1025119" cy="0"/>
            </a:xfrm>
            <a:prstGeom prst="line">
              <a:avLst/>
            </a:prstGeom>
            <a:noFill/>
            <a:ln w="9525">
              <a:solidFill>
                <a:srgbClr val="000000"/>
              </a:solidFill>
              <a:round/>
              <a:headEnd type="stealth" w="sm" len="med"/>
              <a:tailEnd type="none"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42" name="Line 31"/>
            <p:cNvSpPr>
              <a:spLocks noChangeShapeType="1"/>
            </p:cNvSpPr>
            <p:nvPr/>
          </p:nvSpPr>
          <p:spPr bwMode="auto">
            <a:xfrm flipH="1" flipV="1">
              <a:off x="2596653" y="5069964"/>
              <a:ext cx="1025119" cy="0"/>
            </a:xfrm>
            <a:prstGeom prst="line">
              <a:avLst/>
            </a:prstGeom>
            <a:noFill/>
            <a:ln w="9525">
              <a:solidFill>
                <a:srgbClr val="000000"/>
              </a:solidFill>
              <a:round/>
              <a:headEnd type="none" w="sm" len="med"/>
              <a:tailEnd type="none"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43" name="Line 34"/>
            <p:cNvSpPr>
              <a:spLocks noChangeShapeType="1"/>
            </p:cNvSpPr>
            <p:nvPr/>
          </p:nvSpPr>
          <p:spPr bwMode="auto">
            <a:xfrm flipH="1" flipV="1">
              <a:off x="5077814" y="4175662"/>
              <a:ext cx="952851" cy="0"/>
            </a:xfrm>
            <a:prstGeom prst="line">
              <a:avLst/>
            </a:prstGeom>
            <a:noFill/>
            <a:ln w="9525">
              <a:solidFill>
                <a:srgbClr val="000000"/>
              </a:solidFill>
              <a:round/>
              <a:headEnd type="stealth" w="sm" len="med"/>
              <a:tailEnd type="none"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44" name="AutoShape 35"/>
            <p:cNvSpPr>
              <a:spLocks noChangeArrowheads="1"/>
            </p:cNvSpPr>
            <p:nvPr/>
          </p:nvSpPr>
          <p:spPr bwMode="auto">
            <a:xfrm>
              <a:off x="6809540" y="4775948"/>
              <a:ext cx="899320" cy="98006"/>
            </a:xfrm>
            <a:prstGeom prst="leftRightArrow">
              <a:avLst>
                <a:gd name="adj1" fmla="val 50000"/>
                <a:gd name="adj2" fmla="val 140000"/>
              </a:avLst>
            </a:prstGeom>
            <a:noFill/>
            <a:ln w="9525">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vert="horz" wrap="none" lIns="91440" tIns="45720" rIns="91440" bIns="45720" numCol="1" anchor="ctr"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45" name="Line 38"/>
            <p:cNvSpPr>
              <a:spLocks noChangeShapeType="1"/>
            </p:cNvSpPr>
            <p:nvPr/>
          </p:nvSpPr>
          <p:spPr bwMode="auto">
            <a:xfrm>
              <a:off x="6424117" y="4350065"/>
              <a:ext cx="0" cy="245015"/>
            </a:xfrm>
            <a:prstGeom prst="line">
              <a:avLst/>
            </a:prstGeom>
            <a:noFill/>
            <a:ln w="9525">
              <a:solidFill>
                <a:srgbClr val="000000"/>
              </a:solidFill>
              <a:round/>
              <a:headEnd type="none" w="sm" len="med"/>
              <a:tailEnd type="stealth"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46" name="Rectangle 40"/>
            <p:cNvSpPr>
              <a:spLocks noChangeArrowheads="1"/>
            </p:cNvSpPr>
            <p:nvPr/>
          </p:nvSpPr>
          <p:spPr bwMode="auto">
            <a:xfrm>
              <a:off x="3752922" y="3697884"/>
              <a:ext cx="1327568" cy="1470086"/>
            </a:xfrm>
            <a:prstGeom prst="rect">
              <a:avLst/>
            </a:prstGeom>
            <a:noFill/>
            <a:ln w="9525">
              <a:solidFill>
                <a:srgbClr val="FF0000"/>
              </a:solidFill>
              <a:prstDash val="dash"/>
              <a:miter lim="800000"/>
              <a:headEnd/>
              <a:tailEnd type="none" w="sm" len="sm"/>
            </a:ln>
            <a:extLst>
              <a:ext uri="{909E8E84-426E-40DD-AFC4-6F175D3DCCD1}">
                <a14:hiddenFill xmlns:a14="http://schemas.microsoft.com/office/drawing/2010/main">
                  <a:solidFill>
                    <a:srgbClr val="00CC99"/>
                  </a:solidFill>
                </a14:hiddenFill>
              </a:ext>
            </a:extLst>
          </p:spPr>
          <p:txBody>
            <a:bodyPr vert="horz" wrap="none" lIns="91440" tIns="45720" rIns="91440" bIns="45720" numCol="1" anchor="ctr" anchorCtr="0" compatLnSpc="1">
              <a:prstTxWarp prst="textNoShape">
                <a:avLst/>
              </a:prstTxWarp>
            </a:bodyPr>
            <a:lstStyle/>
            <a:p>
              <a:endParaRPr lang="zh-CN" altLang="en-US">
                <a:solidFill>
                  <a:srgbClr val="002060"/>
                </a:solidFill>
                <a:latin typeface="Times New Roman" pitchFamily="18" charset="0"/>
                <a:ea typeface="宋体" pitchFamily="2" charset="-122"/>
                <a:cs typeface="Times New Roman" pitchFamily="18" charset="0"/>
              </a:endParaRPr>
            </a:p>
          </p:txBody>
        </p:sp>
        <p:sp>
          <p:nvSpPr>
            <p:cNvPr id="47" name="Text Box 41"/>
            <p:cNvSpPr txBox="1">
              <a:spLocks noChangeArrowheads="1"/>
            </p:cNvSpPr>
            <p:nvPr/>
          </p:nvSpPr>
          <p:spPr bwMode="auto">
            <a:xfrm>
              <a:off x="4011337" y="4201402"/>
              <a:ext cx="856997" cy="702131"/>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Intel</a:t>
              </a:r>
              <a:endParaRPr kumimoji="0" lang="en-US" alt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8042</a:t>
              </a:r>
              <a:endParaRPr kumimoji="0" lang="en-US" alt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grpSp>
    </p:spTree>
    <p:extLst>
      <p:ext uri="{BB962C8B-B14F-4D97-AF65-F5344CB8AC3E}">
        <p14:creationId xmlns:p14="http://schemas.microsoft.com/office/powerpoint/2010/main" val="36043076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750"/>
                                        <p:tgtEl>
                                          <p:spTgt spid="36"/>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11.2  </a:t>
            </a:r>
            <a:r>
              <a:rPr lang="zh-CN" altLang="zh-CN" dirty="0"/>
              <a:t>鼠标及其接口技术</a:t>
            </a:r>
            <a:endParaRPr lang="zh-CN" altLang="en-US" dirty="0"/>
          </a:p>
        </p:txBody>
      </p:sp>
      <p:sp>
        <p:nvSpPr>
          <p:cNvPr id="3" name="内容占位符 2"/>
          <p:cNvSpPr>
            <a:spLocks noGrp="1"/>
          </p:cNvSpPr>
          <p:nvPr>
            <p:ph idx="1"/>
          </p:nvPr>
        </p:nvSpPr>
        <p:spPr>
          <a:xfrm>
            <a:off x="1692440" y="1988840"/>
            <a:ext cx="6840000" cy="3907463"/>
          </a:xfrm>
        </p:spPr>
        <p:txBody>
          <a:bodyPr/>
          <a:lstStyle/>
          <a:p>
            <a:pPr>
              <a:lnSpc>
                <a:spcPct val="200000"/>
              </a:lnSpc>
            </a:pPr>
            <a:r>
              <a:rPr lang="en-US" altLang="zh-CN" dirty="0"/>
              <a:t>11.2.1  </a:t>
            </a:r>
            <a:r>
              <a:rPr lang="zh-CN" altLang="zh-CN" dirty="0"/>
              <a:t>鼠标的分类及工作原理</a:t>
            </a:r>
          </a:p>
          <a:p>
            <a:pPr>
              <a:lnSpc>
                <a:spcPct val="200000"/>
              </a:lnSpc>
            </a:pPr>
            <a:r>
              <a:rPr lang="en-US" altLang="zh-CN" dirty="0"/>
              <a:t>11.2.2  </a:t>
            </a:r>
            <a:r>
              <a:rPr lang="zh-CN" altLang="zh-CN" dirty="0"/>
              <a:t>鼠标的主要性能指标</a:t>
            </a:r>
          </a:p>
          <a:p>
            <a:pPr>
              <a:lnSpc>
                <a:spcPct val="200000"/>
              </a:lnSpc>
            </a:pPr>
            <a:r>
              <a:rPr lang="en-US" altLang="zh-CN" dirty="0"/>
              <a:t>11.2.3  </a:t>
            </a:r>
            <a:r>
              <a:rPr lang="zh-CN" altLang="zh-CN" dirty="0"/>
              <a:t>鼠标与主机的</a:t>
            </a:r>
            <a:r>
              <a:rPr lang="zh-CN" altLang="zh-CN" dirty="0" smtClean="0"/>
              <a:t>接口</a:t>
            </a:r>
            <a:endParaRPr lang="zh-CN" altLang="zh-CN" dirty="0"/>
          </a:p>
        </p:txBody>
      </p:sp>
      <p:sp>
        <p:nvSpPr>
          <p:cNvPr id="4" name="对角圆角矩形 3"/>
          <p:cNvSpPr/>
          <p:nvPr/>
        </p:nvSpPr>
        <p:spPr>
          <a:xfrm flipH="1">
            <a:off x="1115616" y="1916832"/>
            <a:ext cx="6984776" cy="3744416"/>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10" name="组合 9"/>
          <p:cNvGrpSpPr/>
          <p:nvPr/>
        </p:nvGrpSpPr>
        <p:grpSpPr>
          <a:xfrm>
            <a:off x="1619672" y="2334846"/>
            <a:ext cx="5760640" cy="2790814"/>
            <a:chOff x="1619672" y="2334846"/>
            <a:chExt cx="5760640" cy="2790814"/>
          </a:xfrm>
        </p:grpSpPr>
        <p:sp>
          <p:nvSpPr>
            <p:cNvPr id="5" name="矩形 4">
              <a:hlinkClick r:id="rId3" action="ppaction://hlinksldjump"/>
            </p:cNvPr>
            <p:cNvSpPr/>
            <p:nvPr/>
          </p:nvSpPr>
          <p:spPr>
            <a:xfrm>
              <a:off x="1619672" y="3442221"/>
              <a:ext cx="5472608"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4" action="ppaction://hlinksldjump"/>
            </p:cNvPr>
            <p:cNvSpPr/>
            <p:nvPr/>
          </p:nvSpPr>
          <p:spPr>
            <a:xfrm>
              <a:off x="1619672" y="2334846"/>
              <a:ext cx="576064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5" action="ppaction://hlinksldjump"/>
            </p:cNvPr>
            <p:cNvSpPr/>
            <p:nvPr/>
          </p:nvSpPr>
          <p:spPr>
            <a:xfrm>
              <a:off x="1619672" y="4549596"/>
              <a:ext cx="5112568"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417699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11.2.1  </a:t>
            </a:r>
            <a:r>
              <a:rPr lang="zh-CN" altLang="zh-CN" dirty="0"/>
              <a:t>鼠标的分类及工作原理</a:t>
            </a:r>
            <a:endParaRPr lang="zh-CN" altLang="en-US" dirty="0"/>
          </a:p>
        </p:txBody>
      </p:sp>
      <p:sp>
        <p:nvSpPr>
          <p:cNvPr id="5" name="标题 1"/>
          <p:cNvSpPr txBox="1">
            <a:spLocks/>
          </p:cNvSpPr>
          <p:nvPr/>
        </p:nvSpPr>
        <p:spPr>
          <a:xfrm>
            <a:off x="540000" y="1196752"/>
            <a:ext cx="2441694" cy="584775"/>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Times New Roman" pitchFamily="18" charset="0"/>
                <a:ea typeface="黑体" pitchFamily="49" charset="-122"/>
                <a:cs typeface="Times New Roman"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a:t>1</a:t>
            </a:r>
            <a:r>
              <a:rPr lang="zh-CN" altLang="zh-CN" dirty="0"/>
              <a:t>．</a:t>
            </a:r>
            <a:r>
              <a:rPr lang="zh-CN" altLang="en-US" dirty="0"/>
              <a:t>机</a:t>
            </a:r>
            <a:r>
              <a:rPr lang="zh-CN" altLang="en-US" dirty="0" smtClean="0"/>
              <a:t>械鼠标</a:t>
            </a:r>
            <a:endParaRPr lang="zh-CN" altLang="en-US" dirty="0"/>
          </a:p>
        </p:txBody>
      </p:sp>
      <p:grpSp>
        <p:nvGrpSpPr>
          <p:cNvPr id="25" name="组合 24"/>
          <p:cNvGrpSpPr/>
          <p:nvPr/>
        </p:nvGrpSpPr>
        <p:grpSpPr>
          <a:xfrm>
            <a:off x="414000" y="1837769"/>
            <a:ext cx="8327132" cy="4465772"/>
            <a:chOff x="414000" y="1837769"/>
            <a:chExt cx="8327132" cy="4465772"/>
          </a:xfrm>
        </p:grpSpPr>
        <p:sp>
          <p:nvSpPr>
            <p:cNvPr id="28" name="矩形 27"/>
            <p:cNvSpPr/>
            <p:nvPr/>
          </p:nvSpPr>
          <p:spPr>
            <a:xfrm>
              <a:off x="414000" y="1837769"/>
              <a:ext cx="8316000" cy="2361398"/>
            </a:xfrm>
            <a:prstGeom prst="rect">
              <a:avLst/>
            </a:prstGeom>
            <a:solidFill>
              <a:schemeClr val="tx2">
                <a:lumMod val="20000"/>
                <a:lumOff val="80000"/>
                <a:alpha val="50196"/>
              </a:schemeClr>
            </a:solidFill>
            <a:ln>
              <a:solidFill>
                <a:srgbClr val="FF0000"/>
              </a:solidFill>
              <a:prstDash val="dash"/>
            </a:ln>
          </p:spPr>
          <p:txBody>
            <a:bodyPr wrap="square" lIns="72000" tIns="72000" rIns="72000" bIns="72000">
              <a:spAutoFit/>
            </a:bodyPr>
            <a:lstStyle/>
            <a:p>
              <a:pPr algn="just"/>
              <a:r>
                <a:rPr lang="zh-CN" altLang="en-US" sz="2400" dirty="0">
                  <a:solidFill>
                    <a:srgbClr val="002060"/>
                  </a:solidFill>
                  <a:latin typeface="Times New Roman" pitchFamily="18" charset="0"/>
                  <a:ea typeface="宋体" pitchFamily="2" charset="-122"/>
                  <a:cs typeface="Times New Roman" pitchFamily="18" charset="0"/>
                </a:rPr>
                <a:t>　　机</a:t>
              </a:r>
              <a:r>
                <a:rPr lang="zh-CN" altLang="en-US" sz="2400" dirty="0" smtClean="0">
                  <a:solidFill>
                    <a:srgbClr val="002060"/>
                  </a:solidFill>
                  <a:latin typeface="Times New Roman" pitchFamily="18" charset="0"/>
                  <a:ea typeface="宋体" pitchFamily="2" charset="-122"/>
                  <a:cs typeface="Times New Roman" pitchFamily="18" charset="0"/>
                </a:rPr>
                <a:t>械</a:t>
              </a:r>
              <a:r>
                <a:rPr lang="zh-CN" altLang="zh-CN" sz="2400" dirty="0" smtClean="0">
                  <a:solidFill>
                    <a:srgbClr val="002060"/>
                  </a:solidFill>
                  <a:latin typeface="Times New Roman" pitchFamily="18" charset="0"/>
                  <a:ea typeface="宋体" pitchFamily="2" charset="-122"/>
                  <a:cs typeface="Times New Roman" pitchFamily="18" charset="0"/>
                </a:rPr>
                <a:t>鼠</a:t>
              </a:r>
              <a:r>
                <a:rPr lang="zh-CN" altLang="zh-CN" sz="2400" dirty="0">
                  <a:solidFill>
                    <a:srgbClr val="002060"/>
                  </a:solidFill>
                  <a:latin typeface="Times New Roman" pitchFamily="18" charset="0"/>
                  <a:ea typeface="宋体" pitchFamily="2" charset="-122"/>
                  <a:cs typeface="Times New Roman" pitchFamily="18" charset="0"/>
                </a:rPr>
                <a:t>标的移动使得轨迹球与桌面磨擦产生旋转，并带动两个辊柱转动，导致译码轮依次产生二进制信号串（译码轮上的金属导电片与电刷的接通</a:t>
              </a:r>
              <a:r>
                <a:rPr lang="en-US"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断</a:t>
              </a:r>
              <a:r>
                <a:rPr lang="zh-CN" altLang="zh-CN" sz="2400" dirty="0" smtClean="0">
                  <a:solidFill>
                    <a:srgbClr val="002060"/>
                  </a:solidFill>
                  <a:latin typeface="Times New Roman" pitchFamily="18" charset="0"/>
                  <a:ea typeface="宋体" pitchFamily="2" charset="-122"/>
                  <a:cs typeface="Times New Roman" pitchFamily="18" charset="0"/>
                </a:rPr>
                <a:t>开对</a:t>
              </a:r>
              <a:r>
                <a:rPr lang="zh-CN" altLang="zh-CN" sz="2400" dirty="0">
                  <a:solidFill>
                    <a:srgbClr val="002060"/>
                  </a:solidFill>
                  <a:latin typeface="Times New Roman" pitchFamily="18" charset="0"/>
                  <a:ea typeface="宋体" pitchFamily="2" charset="-122"/>
                  <a:cs typeface="Times New Roman" pitchFamily="18" charset="0"/>
                </a:rPr>
                <a:t>应二进制</a:t>
              </a:r>
              <a:r>
                <a:rPr lang="en-US" altLang="zh-CN" sz="2400" dirty="0">
                  <a:solidFill>
                    <a:srgbClr val="002060"/>
                  </a:solidFill>
                  <a:latin typeface="Times New Roman" pitchFamily="18" charset="0"/>
                  <a:ea typeface="宋体" pitchFamily="2" charset="-122"/>
                  <a:cs typeface="Times New Roman" pitchFamily="18" charset="0"/>
                </a:rPr>
                <a:t>1/0</a:t>
              </a:r>
              <a:r>
                <a:rPr lang="zh-CN" altLang="zh-CN" sz="2400" dirty="0">
                  <a:solidFill>
                    <a:srgbClr val="002060"/>
                  </a:solidFill>
                  <a:latin typeface="Times New Roman" pitchFamily="18" charset="0"/>
                  <a:ea typeface="宋体" pitchFamily="2" charset="-122"/>
                  <a:cs typeface="Times New Roman" pitchFamily="18" charset="0"/>
                </a:rPr>
                <a:t>），经鼠标内部的专用芯片解析并产</a:t>
              </a:r>
              <a:r>
                <a:rPr lang="zh-CN" altLang="zh-CN" sz="2400" dirty="0" smtClean="0">
                  <a:solidFill>
                    <a:srgbClr val="002060"/>
                  </a:solidFill>
                  <a:latin typeface="Times New Roman" pitchFamily="18" charset="0"/>
                  <a:ea typeface="宋体" pitchFamily="2" charset="-122"/>
                  <a:cs typeface="Times New Roman" pitchFamily="18" charset="0"/>
                </a:rPr>
                <a:t>生</a:t>
              </a:r>
              <a:r>
                <a:rPr lang="en-US" altLang="zh-CN" sz="2400" dirty="0" smtClean="0">
                  <a:solidFill>
                    <a:srgbClr val="002060"/>
                  </a:solidFill>
                  <a:latin typeface="Times New Roman" pitchFamily="18" charset="0"/>
                  <a:ea typeface="宋体" pitchFamily="2" charset="-122"/>
                  <a:cs typeface="Times New Roman" pitchFamily="18" charset="0"/>
                </a:rPr>
                <a:t>X</a:t>
              </a:r>
              <a:r>
                <a:rPr lang="zh-CN" altLang="zh-CN" sz="2400" dirty="0">
                  <a:solidFill>
                    <a:srgbClr val="002060"/>
                  </a:solidFill>
                  <a:latin typeface="Times New Roman" pitchFamily="18" charset="0"/>
                  <a:ea typeface="宋体" pitchFamily="2" charset="-122"/>
                  <a:cs typeface="Times New Roman" pitchFamily="18" charset="0"/>
                </a:rPr>
                <a:t>和</a:t>
              </a:r>
              <a:r>
                <a:rPr lang="en-US" altLang="zh-CN" sz="2400" dirty="0">
                  <a:solidFill>
                    <a:srgbClr val="002060"/>
                  </a:solidFill>
                  <a:latin typeface="Times New Roman" pitchFamily="18" charset="0"/>
                  <a:ea typeface="宋体" pitchFamily="2" charset="-122"/>
                  <a:cs typeface="Times New Roman" pitchFamily="18" charset="0"/>
                </a:rPr>
                <a:t>Y</a:t>
              </a:r>
              <a:r>
                <a:rPr lang="zh-CN" altLang="zh-CN" sz="2400" dirty="0" smtClean="0">
                  <a:solidFill>
                    <a:srgbClr val="002060"/>
                  </a:solidFill>
                  <a:latin typeface="Times New Roman" pitchFamily="18" charset="0"/>
                  <a:ea typeface="宋体" pitchFamily="2" charset="-122"/>
                  <a:cs typeface="Times New Roman" pitchFamily="18" charset="0"/>
                </a:rPr>
                <a:t>坐标位</a:t>
              </a:r>
              <a:r>
                <a:rPr lang="zh-CN" altLang="zh-CN" sz="2400" dirty="0">
                  <a:solidFill>
                    <a:srgbClr val="002060"/>
                  </a:solidFill>
                  <a:latin typeface="Times New Roman" pitchFamily="18" charset="0"/>
                  <a:ea typeface="宋体" pitchFamily="2" charset="-122"/>
                  <a:cs typeface="Times New Roman" pitchFamily="18" charset="0"/>
                </a:rPr>
                <a:t>移量，被串行输入主机后，最终经过鼠标驱动程序的处理和转换，控制屏幕上鼠标指针的移动</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
          <p:nvSpPr>
            <p:cNvPr id="29" name="矩形 28"/>
            <p:cNvSpPr/>
            <p:nvPr/>
          </p:nvSpPr>
          <p:spPr>
            <a:xfrm>
              <a:off x="5796136" y="4294988"/>
              <a:ext cx="2944996" cy="1992066"/>
            </a:xfrm>
            <a:prstGeom prst="rect">
              <a:avLst/>
            </a:prstGeom>
            <a:solidFill>
              <a:schemeClr val="tx2">
                <a:lumMod val="20000"/>
                <a:lumOff val="80000"/>
                <a:alpha val="50196"/>
              </a:schemeClr>
            </a:solidFill>
            <a:ln>
              <a:solidFill>
                <a:srgbClr val="FF0000"/>
              </a:solidFill>
              <a:prstDash val="dash"/>
            </a:ln>
          </p:spPr>
          <p:txBody>
            <a:bodyPr wrap="square" lIns="72000" tIns="72000" rIns="72000" bIns="72000">
              <a:spAutoFit/>
            </a:bodyPr>
            <a:lstStyle/>
            <a:p>
              <a:pPr algn="just"/>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机</a:t>
              </a:r>
              <a:r>
                <a:rPr lang="zh-CN" altLang="zh-CN" sz="2400" dirty="0">
                  <a:solidFill>
                    <a:srgbClr val="002060"/>
                  </a:solidFill>
                  <a:latin typeface="Times New Roman" pitchFamily="18" charset="0"/>
                  <a:ea typeface="宋体" pitchFamily="2" charset="-122"/>
                  <a:cs typeface="Times New Roman" pitchFamily="18" charset="0"/>
                </a:rPr>
                <a:t>械鼠标</a:t>
              </a:r>
              <a:r>
                <a:rPr lang="zh-CN" altLang="zh-CN" sz="2400" dirty="0" smtClean="0">
                  <a:solidFill>
                    <a:srgbClr val="002060"/>
                  </a:solidFill>
                  <a:latin typeface="Times New Roman" pitchFamily="18" charset="0"/>
                  <a:ea typeface="宋体" pitchFamily="2" charset="-122"/>
                  <a:cs typeface="Times New Roman" pitchFamily="18" charset="0"/>
                </a:rPr>
                <a:t>的构</a:t>
              </a:r>
              <a:r>
                <a:rPr lang="zh-CN" altLang="zh-CN" sz="2400" dirty="0">
                  <a:solidFill>
                    <a:srgbClr val="002060"/>
                  </a:solidFill>
                  <a:latin typeface="Times New Roman" pitchFamily="18" charset="0"/>
                  <a:ea typeface="宋体" pitchFamily="2" charset="-122"/>
                  <a:cs typeface="Times New Roman" pitchFamily="18" charset="0"/>
                </a:rPr>
                <a:t>造简单，易于维护，成本低廉，</a:t>
              </a:r>
              <a:r>
                <a:rPr lang="zh-CN" altLang="zh-CN" sz="2400" dirty="0" smtClean="0">
                  <a:solidFill>
                    <a:srgbClr val="002060"/>
                  </a:solidFill>
                  <a:latin typeface="Times New Roman" pitchFamily="18" charset="0"/>
                  <a:ea typeface="宋体" pitchFamily="2" charset="-122"/>
                  <a:cs typeface="Times New Roman" pitchFamily="18" charset="0"/>
                </a:rPr>
                <a:t>但定</a:t>
              </a:r>
              <a:r>
                <a:rPr lang="zh-CN" altLang="zh-CN" sz="2400" dirty="0">
                  <a:solidFill>
                    <a:srgbClr val="002060"/>
                  </a:solidFill>
                  <a:latin typeface="Times New Roman" pitchFamily="18" charset="0"/>
                  <a:ea typeface="宋体" pitchFamily="2" charset="-122"/>
                  <a:cs typeface="Times New Roman" pitchFamily="18" charset="0"/>
                </a:rPr>
                <a:t>位精度低，灵敏度差，而且易损</a:t>
              </a:r>
              <a:r>
                <a:rPr lang="zh-CN" altLang="zh-CN" sz="2400" dirty="0" smtClean="0">
                  <a:solidFill>
                    <a:srgbClr val="002060"/>
                  </a:solidFill>
                  <a:latin typeface="Times New Roman" pitchFamily="18" charset="0"/>
                  <a:ea typeface="宋体" pitchFamily="2" charset="-122"/>
                  <a:cs typeface="Times New Roman" pitchFamily="18" charset="0"/>
                </a:rPr>
                <a:t>耗</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grpSp>
          <p:nvGrpSpPr>
            <p:cNvPr id="24" name="组合 23"/>
            <p:cNvGrpSpPr/>
            <p:nvPr/>
          </p:nvGrpSpPr>
          <p:grpSpPr>
            <a:xfrm>
              <a:off x="418136" y="4313701"/>
              <a:ext cx="5234546" cy="1989840"/>
              <a:chOff x="251520" y="4472788"/>
              <a:chExt cx="5234546" cy="1989840"/>
            </a:xfrm>
          </p:grpSpPr>
          <p:grpSp>
            <p:nvGrpSpPr>
              <p:cNvPr id="21" name="组合 20"/>
              <p:cNvGrpSpPr/>
              <p:nvPr/>
            </p:nvGrpSpPr>
            <p:grpSpPr>
              <a:xfrm>
                <a:off x="251520" y="4472788"/>
                <a:ext cx="5234546" cy="1980000"/>
                <a:chOff x="483783" y="4401954"/>
                <a:chExt cx="6192853" cy="2342487"/>
              </a:xfrm>
            </p:grpSpPr>
            <p:sp>
              <p:nvSpPr>
                <p:cNvPr id="27" name="矩形 26"/>
                <p:cNvSpPr/>
                <p:nvPr/>
              </p:nvSpPr>
              <p:spPr>
                <a:xfrm>
                  <a:off x="483783" y="4401954"/>
                  <a:ext cx="6192853" cy="2342487"/>
                </a:xfrm>
                <a:prstGeom prst="rect">
                  <a:avLst/>
                </a:prstGeom>
                <a:solidFill>
                  <a:schemeClr val="bg1">
                    <a:lumMod val="85000"/>
                    <a:alpha val="50196"/>
                  </a:schemeClr>
                </a:solid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grpSp>
              <p:nvGrpSpPr>
                <p:cNvPr id="20" name="组合 19"/>
                <p:cNvGrpSpPr/>
                <p:nvPr/>
              </p:nvGrpSpPr>
              <p:grpSpPr>
                <a:xfrm>
                  <a:off x="731087" y="4423444"/>
                  <a:ext cx="5622589" cy="1957884"/>
                  <a:chOff x="2110471" y="3384550"/>
                  <a:chExt cx="3268756" cy="1138238"/>
                </a:xfrm>
              </p:grpSpPr>
              <p:sp>
                <p:nvSpPr>
                  <p:cNvPr id="6" name="Text Box 3"/>
                  <p:cNvSpPr txBox="1">
                    <a:spLocks noChangeArrowheads="1"/>
                  </p:cNvSpPr>
                  <p:nvPr/>
                </p:nvSpPr>
                <p:spPr bwMode="auto">
                  <a:xfrm flipH="1">
                    <a:off x="2110471" y="3661257"/>
                    <a:ext cx="607649" cy="320675"/>
                  </a:xfrm>
                  <a:prstGeom prst="rect">
                    <a:avLst/>
                  </a:prstGeom>
                  <a:noFill/>
                  <a:ln>
                    <a:noFill/>
                  </a:ln>
                  <a:extLst>
                    <a:ext uri="{909E8E84-426E-40DD-AFC4-6F175D3DCCD1}">
                      <a14:hiddenFill xmlns:a14="http://schemas.microsoft.com/office/drawing/2010/main">
                        <a:solidFill>
                          <a:srgbClr val="DDDD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5760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altLang="zh-CN" sz="17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rPr>
                      <a:t>X</a:t>
                    </a:r>
                    <a:r>
                      <a:rPr kumimoji="0" lang="zh-CN" sz="17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rPr>
                      <a:t>方向</a:t>
                    </a:r>
                    <a:endParaRPr kumimoji="0" lang="en-US" altLang="zh-CN" sz="17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endParaRPr>
                  </a:p>
                  <a:p>
                    <a:pPr marL="0" marR="0" lvl="0" indent="0" algn="r" defTabSz="914400" rtl="0" eaLnBrk="1" fontAlgn="base" latinLnBrk="0" hangingPunct="1">
                      <a:lnSpc>
                        <a:spcPct val="100000"/>
                      </a:lnSpc>
                      <a:spcBef>
                        <a:spcPct val="0"/>
                      </a:spcBef>
                      <a:spcAft>
                        <a:spcPct val="0"/>
                      </a:spcAft>
                      <a:buClrTx/>
                      <a:buSzTx/>
                      <a:buFontTx/>
                      <a:buNone/>
                      <a:tabLst/>
                    </a:pPr>
                    <a:r>
                      <a:rPr kumimoji="0" lang="zh-CN" sz="17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rPr>
                      <a:t>输出</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zh-CN" sz="1700" b="0" i="0" u="none" strike="noStrike" cap="none" normalizeH="0" baseline="0" dirty="0" smtClean="0">
                      <a:ln>
                        <a:noFill/>
                      </a:ln>
                      <a:solidFill>
                        <a:srgbClr val="002060"/>
                      </a:solidFill>
                      <a:effectLst/>
                      <a:latin typeface="Arial" pitchFamily="34" charset="0"/>
                      <a:ea typeface="宋体" pitchFamily="2" charset="-122"/>
                      <a:cs typeface="宋体" pitchFamily="2" charset="-122"/>
                    </a:endParaRPr>
                  </a:p>
                </p:txBody>
              </p:sp>
              <p:sp>
                <p:nvSpPr>
                  <p:cNvPr id="7" name="Text Box 3"/>
                  <p:cNvSpPr txBox="1">
                    <a:spLocks noChangeArrowheads="1"/>
                  </p:cNvSpPr>
                  <p:nvPr/>
                </p:nvSpPr>
                <p:spPr bwMode="auto">
                  <a:xfrm flipH="1">
                    <a:off x="2366963" y="3435350"/>
                    <a:ext cx="1143000" cy="320675"/>
                  </a:xfrm>
                  <a:prstGeom prst="rect">
                    <a:avLst/>
                  </a:prstGeom>
                  <a:noFill/>
                  <a:ln>
                    <a:noFill/>
                  </a:ln>
                  <a:extLst>
                    <a:ext uri="{909E8E84-426E-40DD-AFC4-6F175D3DCCD1}">
                      <a14:hiddenFill xmlns:a14="http://schemas.microsoft.com/office/drawing/2010/main">
                        <a:solidFill>
                          <a:srgbClr val="DDDD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576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7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rPr>
                      <a:t>X</a:t>
                    </a:r>
                    <a:r>
                      <a:rPr kumimoji="0" lang="zh-CN" sz="17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rPr>
                      <a:t>译码轮</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700" b="0" i="0" u="none" strike="noStrike" cap="none" normalizeH="0" baseline="0" dirty="0" smtClean="0">
                      <a:ln>
                        <a:noFill/>
                      </a:ln>
                      <a:solidFill>
                        <a:srgbClr val="002060"/>
                      </a:solidFill>
                      <a:effectLst/>
                      <a:latin typeface="Arial" pitchFamily="34" charset="0"/>
                      <a:ea typeface="宋体" pitchFamily="2" charset="-122"/>
                      <a:cs typeface="宋体" pitchFamily="2" charset="-122"/>
                    </a:endParaRPr>
                  </a:p>
                </p:txBody>
              </p:sp>
              <p:sp>
                <p:nvSpPr>
                  <p:cNvPr id="8" name="Text Box 3"/>
                  <p:cNvSpPr txBox="1">
                    <a:spLocks noChangeArrowheads="1"/>
                  </p:cNvSpPr>
                  <p:nvPr/>
                </p:nvSpPr>
                <p:spPr bwMode="auto">
                  <a:xfrm flipH="1">
                    <a:off x="3213100" y="3384550"/>
                    <a:ext cx="1143000" cy="320675"/>
                  </a:xfrm>
                  <a:prstGeom prst="rect">
                    <a:avLst/>
                  </a:prstGeom>
                  <a:noFill/>
                  <a:ln>
                    <a:noFill/>
                  </a:ln>
                  <a:extLst>
                    <a:ext uri="{909E8E84-426E-40DD-AFC4-6F175D3DCCD1}">
                      <a14:hiddenFill xmlns:a14="http://schemas.microsoft.com/office/drawing/2010/main">
                        <a:solidFill>
                          <a:srgbClr val="DDDD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576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700" b="0" i="0" u="none" strike="noStrike" cap="none" normalizeH="0" baseline="0" smtClean="0">
                        <a:ln>
                          <a:noFill/>
                        </a:ln>
                        <a:solidFill>
                          <a:srgbClr val="002060"/>
                        </a:solidFill>
                        <a:effectLst/>
                        <a:latin typeface="Times New Roman" pitchFamily="18" charset="0"/>
                        <a:ea typeface="宋体" pitchFamily="2" charset="-122"/>
                        <a:cs typeface="宋体" pitchFamily="2" charset="-122"/>
                      </a:rPr>
                      <a:t>轨迹球</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700" b="0" i="0" u="none" strike="noStrike" cap="none" normalizeH="0" baseline="0" smtClean="0">
                      <a:ln>
                        <a:noFill/>
                      </a:ln>
                      <a:solidFill>
                        <a:srgbClr val="002060"/>
                      </a:solidFill>
                      <a:effectLst/>
                      <a:latin typeface="Arial" pitchFamily="34" charset="0"/>
                      <a:ea typeface="宋体" pitchFamily="2" charset="-122"/>
                      <a:cs typeface="宋体" pitchFamily="2" charset="-122"/>
                    </a:endParaRPr>
                  </a:p>
                </p:txBody>
              </p:sp>
              <p:sp>
                <p:nvSpPr>
                  <p:cNvPr id="9" name="Text Box 3"/>
                  <p:cNvSpPr txBox="1">
                    <a:spLocks noChangeArrowheads="1"/>
                  </p:cNvSpPr>
                  <p:nvPr/>
                </p:nvSpPr>
                <p:spPr bwMode="auto">
                  <a:xfrm flipH="1">
                    <a:off x="4059238" y="3435350"/>
                    <a:ext cx="1143000" cy="320675"/>
                  </a:xfrm>
                  <a:prstGeom prst="rect">
                    <a:avLst/>
                  </a:prstGeom>
                  <a:noFill/>
                  <a:ln>
                    <a:noFill/>
                  </a:ln>
                  <a:extLst>
                    <a:ext uri="{909E8E84-426E-40DD-AFC4-6F175D3DCCD1}">
                      <a14:hiddenFill xmlns:a14="http://schemas.microsoft.com/office/drawing/2010/main">
                        <a:solidFill>
                          <a:srgbClr val="DDDD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576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7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rPr>
                      <a:t>Y</a:t>
                    </a:r>
                    <a:r>
                      <a:rPr kumimoji="0" lang="zh-CN" sz="17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rPr>
                      <a:t>译码轮</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700" b="0" i="0" u="none" strike="noStrike" cap="none" normalizeH="0" baseline="0" dirty="0" smtClean="0">
                      <a:ln>
                        <a:noFill/>
                      </a:ln>
                      <a:solidFill>
                        <a:srgbClr val="002060"/>
                      </a:solidFill>
                      <a:effectLst/>
                      <a:latin typeface="Arial" pitchFamily="34" charset="0"/>
                      <a:ea typeface="宋体" pitchFamily="2" charset="-122"/>
                      <a:cs typeface="宋体" pitchFamily="2" charset="-122"/>
                    </a:endParaRPr>
                  </a:p>
                </p:txBody>
              </p:sp>
              <p:sp>
                <p:nvSpPr>
                  <p:cNvPr id="10" name="Text Box 3"/>
                  <p:cNvSpPr txBox="1">
                    <a:spLocks noChangeArrowheads="1"/>
                  </p:cNvSpPr>
                  <p:nvPr/>
                </p:nvSpPr>
                <p:spPr bwMode="auto">
                  <a:xfrm flipH="1">
                    <a:off x="4773388" y="3661257"/>
                    <a:ext cx="605839" cy="511452"/>
                  </a:xfrm>
                  <a:prstGeom prst="rect">
                    <a:avLst/>
                  </a:prstGeom>
                  <a:noFill/>
                  <a:ln>
                    <a:noFill/>
                  </a:ln>
                  <a:extLst>
                    <a:ext uri="{909E8E84-426E-40DD-AFC4-6F175D3DCCD1}">
                      <a14:hiddenFill xmlns:a14="http://schemas.microsoft.com/office/drawing/2010/main">
                        <a:solidFill>
                          <a:srgbClr val="DDDD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5760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altLang="zh-CN" sz="17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rPr>
                      <a:t>Y</a:t>
                    </a:r>
                    <a:r>
                      <a:rPr kumimoji="0" lang="zh-CN" sz="17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rPr>
                      <a:t>方向</a:t>
                    </a:r>
                    <a:endParaRPr kumimoji="0" lang="en-US" altLang="zh-CN" sz="17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endParaRPr>
                  </a:p>
                  <a:p>
                    <a:pPr marL="0" marR="0" lvl="0" indent="0" algn="r" defTabSz="914400" rtl="0" eaLnBrk="1" fontAlgn="base" latinLnBrk="0" hangingPunct="1">
                      <a:lnSpc>
                        <a:spcPct val="100000"/>
                      </a:lnSpc>
                      <a:spcBef>
                        <a:spcPct val="0"/>
                      </a:spcBef>
                      <a:spcAft>
                        <a:spcPct val="0"/>
                      </a:spcAft>
                      <a:buClrTx/>
                      <a:buSzTx/>
                      <a:buFontTx/>
                      <a:buNone/>
                      <a:tabLst/>
                    </a:pPr>
                    <a:r>
                      <a:rPr kumimoji="0" lang="zh-CN" sz="17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rPr>
                      <a:t>输出</a:t>
                    </a:r>
                    <a:endParaRPr kumimoji="0" lang="zh-CN" sz="1700" b="0" i="0" u="none" strike="noStrike" cap="none" normalizeH="0" baseline="0" dirty="0" smtClean="0">
                      <a:ln>
                        <a:noFill/>
                      </a:ln>
                      <a:solidFill>
                        <a:srgbClr val="002060"/>
                      </a:solidFill>
                      <a:effectLst/>
                      <a:latin typeface="Arial" pitchFamily="34" charset="0"/>
                      <a:ea typeface="宋体" pitchFamily="2" charset="-122"/>
                      <a:cs typeface="宋体" pitchFamily="2" charset="-122"/>
                    </a:endParaRPr>
                  </a:p>
                </p:txBody>
              </p:sp>
              <p:sp>
                <p:nvSpPr>
                  <p:cNvPr id="11" name="Text Box 3"/>
                  <p:cNvSpPr txBox="1">
                    <a:spLocks noChangeArrowheads="1"/>
                  </p:cNvSpPr>
                  <p:nvPr/>
                </p:nvSpPr>
                <p:spPr bwMode="auto">
                  <a:xfrm flipH="1">
                    <a:off x="2619375" y="4202113"/>
                    <a:ext cx="927100" cy="320675"/>
                  </a:xfrm>
                  <a:prstGeom prst="rect">
                    <a:avLst/>
                  </a:prstGeom>
                  <a:noFill/>
                  <a:ln>
                    <a:noFill/>
                  </a:ln>
                  <a:extLst>
                    <a:ext uri="{909E8E84-426E-40DD-AFC4-6F175D3DCCD1}">
                      <a14:hiddenFill xmlns:a14="http://schemas.microsoft.com/office/drawing/2010/main">
                        <a:solidFill>
                          <a:srgbClr val="DDDD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5760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altLang="zh-CN" sz="1700" b="0" i="0" u="none" strike="noStrike" cap="none" normalizeH="0" baseline="0" smtClean="0">
                        <a:ln>
                          <a:noFill/>
                        </a:ln>
                        <a:solidFill>
                          <a:srgbClr val="002060"/>
                        </a:solidFill>
                        <a:effectLst/>
                        <a:latin typeface="Times New Roman" pitchFamily="18" charset="0"/>
                        <a:ea typeface="宋体" pitchFamily="2" charset="-122"/>
                        <a:cs typeface="宋体" pitchFamily="2" charset="-122"/>
                      </a:rPr>
                      <a:t>X</a:t>
                    </a:r>
                    <a:r>
                      <a:rPr kumimoji="0" lang="zh-CN" sz="1700" b="0" i="0" u="none" strike="noStrike" cap="none" normalizeH="0" baseline="0" smtClean="0">
                        <a:ln>
                          <a:noFill/>
                        </a:ln>
                        <a:solidFill>
                          <a:srgbClr val="002060"/>
                        </a:solidFill>
                        <a:effectLst/>
                        <a:latin typeface="Times New Roman" pitchFamily="18" charset="0"/>
                        <a:ea typeface="宋体" pitchFamily="2" charset="-122"/>
                        <a:cs typeface="宋体" pitchFamily="2" charset="-122"/>
                      </a:rPr>
                      <a:t>辊柱</a:t>
                    </a:r>
                    <a:endParaRPr kumimoji="0" lang="zh-CN" sz="1700" b="0" i="0" u="none" strike="noStrike" cap="none" normalizeH="0" baseline="0" smtClean="0">
                      <a:ln>
                        <a:noFill/>
                      </a:ln>
                      <a:solidFill>
                        <a:srgbClr val="002060"/>
                      </a:solidFill>
                      <a:effectLst/>
                      <a:latin typeface="Arial" pitchFamily="34" charset="0"/>
                      <a:ea typeface="宋体" pitchFamily="2" charset="-122"/>
                      <a:cs typeface="宋体" pitchFamily="2" charset="-122"/>
                    </a:endParaRPr>
                  </a:p>
                </p:txBody>
              </p:sp>
              <p:sp>
                <p:nvSpPr>
                  <p:cNvPr id="12" name="Text Box 3"/>
                  <p:cNvSpPr txBox="1">
                    <a:spLocks noChangeArrowheads="1"/>
                  </p:cNvSpPr>
                  <p:nvPr/>
                </p:nvSpPr>
                <p:spPr bwMode="auto">
                  <a:xfrm flipH="1">
                    <a:off x="4008438" y="4202113"/>
                    <a:ext cx="1087437" cy="320675"/>
                  </a:xfrm>
                  <a:prstGeom prst="rect">
                    <a:avLst/>
                  </a:prstGeom>
                  <a:noFill/>
                  <a:ln>
                    <a:noFill/>
                  </a:ln>
                  <a:extLst>
                    <a:ext uri="{909E8E84-426E-40DD-AFC4-6F175D3DCCD1}">
                      <a14:hiddenFill xmlns:a14="http://schemas.microsoft.com/office/drawing/2010/main">
                        <a:solidFill>
                          <a:srgbClr val="DDDD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5760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7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rPr>
                      <a:t>Y</a:t>
                    </a:r>
                    <a:r>
                      <a:rPr kumimoji="0" lang="zh-CN" sz="17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rPr>
                      <a:t>辊柱</a:t>
                    </a:r>
                    <a:endParaRPr kumimoji="0" lang="zh-CN" sz="1700" b="0" i="0" u="none" strike="noStrike" cap="none" normalizeH="0" baseline="0" dirty="0" smtClean="0">
                      <a:ln>
                        <a:noFill/>
                      </a:ln>
                      <a:solidFill>
                        <a:srgbClr val="002060"/>
                      </a:solidFill>
                      <a:effectLst/>
                      <a:latin typeface="Arial" pitchFamily="34" charset="0"/>
                      <a:ea typeface="宋体" pitchFamily="2" charset="-122"/>
                      <a:cs typeface="宋体" pitchFamily="2" charset="-122"/>
                    </a:endParaRPr>
                  </a:p>
                </p:txBody>
              </p:sp>
              <p:sp>
                <p:nvSpPr>
                  <p:cNvPr id="14" name="Oval 11"/>
                  <p:cNvSpPr>
                    <a:spLocks noChangeArrowheads="1"/>
                  </p:cNvSpPr>
                  <p:nvPr/>
                </p:nvSpPr>
                <p:spPr bwMode="auto">
                  <a:xfrm>
                    <a:off x="3405927" y="3619549"/>
                    <a:ext cx="756071" cy="756867"/>
                  </a:xfrm>
                  <a:prstGeom prst="ellipse">
                    <a:avLst/>
                  </a:prstGeom>
                  <a:solidFill>
                    <a:srgbClr val="DDD8C2"/>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1700">
                      <a:solidFill>
                        <a:srgbClr val="002060"/>
                      </a:solidFill>
                    </a:endParaRPr>
                  </a:p>
                </p:txBody>
              </p:sp>
              <p:sp>
                <p:nvSpPr>
                  <p:cNvPr id="16" name="Oval 13"/>
                  <p:cNvSpPr>
                    <a:spLocks noChangeArrowheads="1"/>
                  </p:cNvSpPr>
                  <p:nvPr/>
                </p:nvSpPr>
                <p:spPr bwMode="auto">
                  <a:xfrm rot="2520000">
                    <a:off x="2990755" y="3557271"/>
                    <a:ext cx="253928" cy="641844"/>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1700">
                      <a:solidFill>
                        <a:srgbClr val="002060"/>
                      </a:solidFill>
                    </a:endParaRPr>
                  </a:p>
                </p:txBody>
              </p:sp>
              <p:cxnSp>
                <p:nvCxnSpPr>
                  <p:cNvPr id="31758" name="AutoShape 14"/>
                  <p:cNvCxnSpPr>
                    <a:cxnSpLocks noChangeShapeType="1"/>
                  </p:cNvCxnSpPr>
                  <p:nvPr/>
                </p:nvCxnSpPr>
                <p:spPr bwMode="auto">
                  <a:xfrm rot="2497036" flipH="1" flipV="1">
                    <a:off x="2654300" y="3866754"/>
                    <a:ext cx="288208" cy="635"/>
                  </a:xfrm>
                  <a:prstGeom prst="straightConnector1">
                    <a:avLst/>
                  </a:prstGeom>
                  <a:noFill/>
                  <a:ln w="12700">
                    <a:solidFill>
                      <a:srgbClr val="00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 name="Oval 15"/>
                  <p:cNvSpPr>
                    <a:spLocks noChangeArrowheads="1"/>
                  </p:cNvSpPr>
                  <p:nvPr/>
                </p:nvSpPr>
                <p:spPr bwMode="auto">
                  <a:xfrm rot="19080000" flipV="1">
                    <a:off x="4313086" y="3556000"/>
                    <a:ext cx="253928" cy="641844"/>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1700">
                      <a:solidFill>
                        <a:srgbClr val="002060"/>
                      </a:solidFill>
                    </a:endParaRPr>
                  </a:p>
                </p:txBody>
              </p:sp>
              <p:cxnSp>
                <p:nvCxnSpPr>
                  <p:cNvPr id="31760" name="AutoShape 16"/>
                  <p:cNvCxnSpPr>
                    <a:cxnSpLocks noChangeShapeType="1"/>
                  </p:cNvCxnSpPr>
                  <p:nvPr/>
                </p:nvCxnSpPr>
                <p:spPr bwMode="auto">
                  <a:xfrm rot="19102965" flipV="1">
                    <a:off x="4610817" y="3862306"/>
                    <a:ext cx="288208" cy="635"/>
                  </a:xfrm>
                  <a:prstGeom prst="straightConnector1">
                    <a:avLst/>
                  </a:prstGeom>
                  <a:noFill/>
                  <a:ln w="12700">
                    <a:solidFill>
                      <a:srgbClr val="00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761" name="AutoShape 17"/>
                  <p:cNvCxnSpPr>
                    <a:cxnSpLocks noChangeShapeType="1"/>
                  </p:cNvCxnSpPr>
                  <p:nvPr/>
                </p:nvCxnSpPr>
                <p:spPr bwMode="auto">
                  <a:xfrm rot="2497036">
                    <a:off x="3075186" y="4028804"/>
                    <a:ext cx="431678" cy="635"/>
                  </a:xfrm>
                  <a:prstGeom prst="straightConnector1">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 name="AutoShape 18"/>
                  <p:cNvSpPr>
                    <a:spLocks noChangeArrowheads="1"/>
                  </p:cNvSpPr>
                  <p:nvPr/>
                </p:nvSpPr>
                <p:spPr bwMode="auto">
                  <a:xfrm rot="7897036">
                    <a:off x="3529054" y="4126821"/>
                    <a:ext cx="54017" cy="288208"/>
                  </a:xfrm>
                  <a:prstGeom prst="can">
                    <a:avLst>
                      <a:gd name="adj" fmla="val 57442"/>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1700">
                      <a:solidFill>
                        <a:srgbClr val="002060"/>
                      </a:solidFill>
                    </a:endParaRPr>
                  </a:p>
                </p:txBody>
              </p:sp>
              <p:cxnSp>
                <p:nvCxnSpPr>
                  <p:cNvPr id="31763" name="AutoShape 19"/>
                  <p:cNvCxnSpPr>
                    <a:cxnSpLocks noChangeShapeType="1"/>
                  </p:cNvCxnSpPr>
                  <p:nvPr/>
                </p:nvCxnSpPr>
                <p:spPr bwMode="auto">
                  <a:xfrm rot="2497036" flipV="1">
                    <a:off x="3640811" y="4380865"/>
                    <a:ext cx="71735" cy="635"/>
                  </a:xfrm>
                  <a:prstGeom prst="straightConnector1">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764" name="AutoShape 20"/>
                  <p:cNvCxnSpPr>
                    <a:cxnSpLocks noChangeShapeType="1"/>
                  </p:cNvCxnSpPr>
                  <p:nvPr/>
                </p:nvCxnSpPr>
                <p:spPr bwMode="auto">
                  <a:xfrm rot="19102965" flipH="1" flipV="1">
                    <a:off x="3856650" y="4375145"/>
                    <a:ext cx="71735" cy="635"/>
                  </a:xfrm>
                  <a:prstGeom prst="straightConnector1">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765" name="AutoShape 21"/>
                  <p:cNvCxnSpPr>
                    <a:cxnSpLocks noChangeShapeType="1"/>
                  </p:cNvCxnSpPr>
                  <p:nvPr/>
                </p:nvCxnSpPr>
                <p:spPr bwMode="auto">
                  <a:xfrm rot="19102965" flipH="1">
                    <a:off x="4059158" y="4028804"/>
                    <a:ext cx="431678" cy="635"/>
                  </a:xfrm>
                  <a:prstGeom prst="straightConnector1">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 name="AutoShape 22"/>
                  <p:cNvSpPr>
                    <a:spLocks noChangeArrowheads="1"/>
                  </p:cNvSpPr>
                  <p:nvPr/>
                </p:nvSpPr>
                <p:spPr bwMode="auto">
                  <a:xfrm rot="13702964" flipH="1">
                    <a:off x="3985490" y="4121101"/>
                    <a:ext cx="54017" cy="288208"/>
                  </a:xfrm>
                  <a:prstGeom prst="can">
                    <a:avLst>
                      <a:gd name="adj" fmla="val 57442"/>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1700">
                      <a:solidFill>
                        <a:srgbClr val="002060"/>
                      </a:solidFill>
                    </a:endParaRPr>
                  </a:p>
                </p:txBody>
              </p:sp>
            </p:grpSp>
          </p:grpSp>
          <p:sp>
            <p:nvSpPr>
              <p:cNvPr id="23" name="矩形 22"/>
              <p:cNvSpPr/>
              <p:nvPr/>
            </p:nvSpPr>
            <p:spPr>
              <a:xfrm>
                <a:off x="1850615" y="6093296"/>
                <a:ext cx="2262158" cy="369332"/>
              </a:xfrm>
              <a:prstGeom prst="rect">
                <a:avLst/>
              </a:prstGeom>
            </p:spPr>
            <p:txBody>
              <a:bodyPr wrap="none">
                <a:spAutoFit/>
              </a:bodyPr>
              <a:lstStyle/>
              <a:p>
                <a:r>
                  <a:rPr lang="zh-CN" altLang="zh-CN" dirty="0">
                    <a:latin typeface="黑体" pitchFamily="49" charset="-122"/>
                    <a:ea typeface="黑体" pitchFamily="49" charset="-122"/>
                  </a:rPr>
                  <a:t>机械鼠标工作原理图</a:t>
                </a:r>
                <a:endParaRPr lang="zh-CN" altLang="en-US" dirty="0">
                  <a:latin typeface="黑体" pitchFamily="49" charset="-122"/>
                  <a:ea typeface="黑体" pitchFamily="49" charset="-122"/>
                </a:endParaRPr>
              </a:p>
            </p:txBody>
          </p:sp>
        </p:grpSp>
      </p:grpSp>
    </p:spTree>
    <p:extLst>
      <p:ext uri="{BB962C8B-B14F-4D97-AF65-F5344CB8AC3E}">
        <p14:creationId xmlns:p14="http://schemas.microsoft.com/office/powerpoint/2010/main" val="9152799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414000" y="1837769"/>
            <a:ext cx="8316000" cy="4208057"/>
          </a:xfrm>
          <a:prstGeom prst="rect">
            <a:avLst/>
          </a:prstGeom>
          <a:solidFill>
            <a:schemeClr val="bg2">
              <a:lumMod val="20000"/>
              <a:lumOff val="80000"/>
              <a:alpha val="50196"/>
            </a:schemeClr>
          </a:solidFill>
          <a:ln>
            <a:solidFill>
              <a:srgbClr val="00B0F0"/>
            </a:solidFill>
            <a:prstDash val="dash"/>
          </a:ln>
        </p:spPr>
        <p:txBody>
          <a:bodyPr wrap="square" lIns="72000" tIns="72000" rIns="72000" bIns="72000">
            <a:spAutoFit/>
          </a:bodyPr>
          <a:lstStyle/>
          <a:p>
            <a:pPr algn="just"/>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光机鼠标的底部仍有轨迹球并连接着</a:t>
            </a:r>
            <a:r>
              <a:rPr lang="en-US" altLang="zh-CN" sz="2400" dirty="0">
                <a:solidFill>
                  <a:srgbClr val="002060"/>
                </a:solidFill>
                <a:latin typeface="Times New Roman" pitchFamily="18" charset="0"/>
                <a:ea typeface="宋体" pitchFamily="2" charset="-122"/>
                <a:cs typeface="Times New Roman" pitchFamily="18" charset="0"/>
              </a:rPr>
              <a:t>X</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Y</a:t>
            </a:r>
            <a:r>
              <a:rPr lang="zh-CN" altLang="zh-CN" sz="2400" dirty="0">
                <a:solidFill>
                  <a:srgbClr val="002060"/>
                </a:solidFill>
                <a:latin typeface="Times New Roman" pitchFamily="18" charset="0"/>
                <a:ea typeface="宋体" pitchFamily="2" charset="-122"/>
                <a:cs typeface="Times New Roman" pitchFamily="18" charset="0"/>
              </a:rPr>
              <a:t>辊柱</a:t>
            </a:r>
            <a:r>
              <a:rPr lang="zh-CN" altLang="zh-CN" sz="2400" dirty="0" smtClean="0">
                <a:solidFill>
                  <a:srgbClr val="002060"/>
                </a:solidFill>
                <a:latin typeface="Times New Roman" pitchFamily="18" charset="0"/>
                <a:ea typeface="宋体" pitchFamily="2" charset="-122"/>
                <a:cs typeface="Times New Roman" pitchFamily="18" charset="0"/>
              </a:rPr>
              <a:t>，</a:t>
            </a:r>
            <a:r>
              <a:rPr lang="zh-CN" altLang="en-US" sz="2400" dirty="0" smtClean="0">
                <a:solidFill>
                  <a:srgbClr val="002060"/>
                </a:solidFill>
                <a:latin typeface="Times New Roman" pitchFamily="18" charset="0"/>
                <a:ea typeface="宋体" pitchFamily="2" charset="-122"/>
                <a:cs typeface="Times New Roman" pitchFamily="18" charset="0"/>
              </a:rPr>
              <a:t>但</a:t>
            </a:r>
            <a:r>
              <a:rPr lang="zh-CN" altLang="zh-CN" sz="2400" dirty="0" smtClean="0">
                <a:solidFill>
                  <a:srgbClr val="002060"/>
                </a:solidFill>
                <a:latin typeface="Times New Roman" pitchFamily="18" charset="0"/>
                <a:ea typeface="宋体" pitchFamily="2" charset="-122"/>
                <a:cs typeface="Times New Roman" pitchFamily="18" charset="0"/>
              </a:rPr>
              <a:t>不</a:t>
            </a:r>
            <a:r>
              <a:rPr lang="zh-CN" altLang="zh-CN" sz="2400" dirty="0">
                <a:solidFill>
                  <a:srgbClr val="002060"/>
                </a:solidFill>
                <a:latin typeface="Times New Roman" pitchFamily="18" charset="0"/>
                <a:ea typeface="宋体" pitchFamily="2" charset="-122"/>
                <a:cs typeface="Times New Roman" pitchFamily="18" charset="0"/>
              </a:rPr>
              <a:t>再有译码轮</a:t>
            </a:r>
            <a:r>
              <a:rPr lang="zh-CN" altLang="zh-CN" sz="2400" dirty="0" smtClean="0">
                <a:solidFill>
                  <a:srgbClr val="002060"/>
                </a:solidFill>
                <a:latin typeface="Times New Roman" pitchFamily="18" charset="0"/>
                <a:ea typeface="宋体" pitchFamily="2" charset="-122"/>
                <a:cs typeface="Times New Roman" pitchFamily="18" charset="0"/>
              </a:rPr>
              <a:t>，</a:t>
            </a:r>
            <a:r>
              <a:rPr lang="zh-CN" altLang="en-US" sz="2400" dirty="0" smtClean="0">
                <a:solidFill>
                  <a:srgbClr val="002060"/>
                </a:solidFill>
                <a:latin typeface="Times New Roman" pitchFamily="18" charset="0"/>
                <a:ea typeface="宋体" pitchFamily="2" charset="-122"/>
                <a:cs typeface="Times New Roman" pitchFamily="18" charset="0"/>
              </a:rPr>
              <a:t>而</a:t>
            </a:r>
            <a:r>
              <a:rPr lang="zh-CN" altLang="zh-CN" sz="2400" dirty="0" smtClean="0">
                <a:solidFill>
                  <a:srgbClr val="002060"/>
                </a:solidFill>
                <a:latin typeface="Times New Roman" pitchFamily="18" charset="0"/>
                <a:ea typeface="宋体" pitchFamily="2" charset="-122"/>
                <a:cs typeface="Times New Roman" pitchFamily="18" charset="0"/>
              </a:rPr>
              <a:t>是</a:t>
            </a:r>
            <a:r>
              <a:rPr lang="en-US" altLang="zh-CN" sz="2400" dirty="0" smtClean="0">
                <a:solidFill>
                  <a:srgbClr val="002060"/>
                </a:solidFill>
                <a:latin typeface="Times New Roman" pitchFamily="18" charset="0"/>
                <a:ea typeface="宋体" pitchFamily="2" charset="-122"/>
                <a:cs typeface="Times New Roman" pitchFamily="18" charset="0"/>
              </a:rPr>
              <a:t>2</a:t>
            </a:r>
            <a:r>
              <a:rPr lang="zh-CN" altLang="zh-CN" sz="2400" dirty="0" smtClean="0">
                <a:solidFill>
                  <a:srgbClr val="002060"/>
                </a:solidFill>
                <a:latin typeface="Times New Roman" pitchFamily="18" charset="0"/>
                <a:ea typeface="宋体" pitchFamily="2" charset="-122"/>
                <a:cs typeface="Times New Roman" pitchFamily="18" charset="0"/>
              </a:rPr>
              <a:t>个</a:t>
            </a:r>
            <a:r>
              <a:rPr lang="zh-CN" altLang="zh-CN" sz="2400" dirty="0">
                <a:solidFill>
                  <a:srgbClr val="002060"/>
                </a:solidFill>
                <a:latin typeface="Times New Roman" pitchFamily="18" charset="0"/>
                <a:ea typeface="宋体" pitchFamily="2" charset="-122"/>
                <a:cs typeface="Times New Roman" pitchFamily="18" charset="0"/>
              </a:rPr>
              <a:t>带有栅缝的光栅码盘，并增加了发光二极</a:t>
            </a:r>
            <a:r>
              <a:rPr lang="zh-CN" altLang="zh-CN" sz="2400" dirty="0" smtClean="0">
                <a:solidFill>
                  <a:srgbClr val="002060"/>
                </a:solidFill>
                <a:latin typeface="Times New Roman" pitchFamily="18" charset="0"/>
                <a:ea typeface="宋体" pitchFamily="2" charset="-122"/>
                <a:cs typeface="Times New Roman" pitchFamily="18" charset="0"/>
              </a:rPr>
              <a:t>管和</a:t>
            </a:r>
            <a:r>
              <a:rPr lang="zh-CN" altLang="zh-CN" sz="2400" dirty="0">
                <a:solidFill>
                  <a:srgbClr val="002060"/>
                </a:solidFill>
                <a:latin typeface="Times New Roman" pitchFamily="18" charset="0"/>
                <a:ea typeface="宋体" pitchFamily="2" charset="-122"/>
                <a:cs typeface="Times New Roman" pitchFamily="18" charset="0"/>
              </a:rPr>
              <a:t>感光芯片。二极管发射的光透过光栅码盘上的栅缝可以直接照射在感光芯片组成的检测头上，感光芯片便会产生信号</a:t>
            </a:r>
            <a:r>
              <a:rPr lang="en-US" altLang="zh-CN" sz="2400" dirty="0">
                <a:solidFill>
                  <a:srgbClr val="002060"/>
                </a:solidFill>
                <a:latin typeface="Times New Roman" pitchFamily="18" charset="0"/>
                <a:ea typeface="宋体" pitchFamily="2" charset="-122"/>
                <a:cs typeface="Times New Roman" pitchFamily="18" charset="0"/>
              </a:rPr>
              <a:t>1</a:t>
            </a:r>
            <a:r>
              <a:rPr lang="zh-CN" altLang="zh-CN" sz="2400" dirty="0">
                <a:solidFill>
                  <a:srgbClr val="002060"/>
                </a:solidFill>
                <a:latin typeface="Times New Roman" pitchFamily="18" charset="0"/>
                <a:ea typeface="宋体" pitchFamily="2" charset="-122"/>
                <a:cs typeface="Times New Roman" pitchFamily="18" charset="0"/>
              </a:rPr>
              <a:t>，若未感光则定义为信号</a:t>
            </a:r>
            <a:r>
              <a:rPr lang="en-US" altLang="zh-CN" sz="2400" dirty="0">
                <a:solidFill>
                  <a:srgbClr val="002060"/>
                </a:solidFill>
                <a:latin typeface="Times New Roman" pitchFamily="18" charset="0"/>
                <a:ea typeface="宋体" pitchFamily="2" charset="-122"/>
                <a:cs typeface="Times New Roman" pitchFamily="18" charset="0"/>
              </a:rPr>
              <a:t>0</a:t>
            </a:r>
            <a:r>
              <a:rPr lang="zh-CN" altLang="zh-CN" sz="2400" dirty="0">
                <a:solidFill>
                  <a:srgbClr val="002060"/>
                </a:solidFill>
                <a:latin typeface="Times New Roman" pitchFamily="18" charset="0"/>
                <a:ea typeface="宋体" pitchFamily="2" charset="-122"/>
                <a:cs typeface="Times New Roman" pitchFamily="18" charset="0"/>
              </a:rPr>
              <a:t>。</a:t>
            </a:r>
          </a:p>
          <a:p>
            <a:pPr algn="just"/>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鼠</a:t>
            </a:r>
            <a:r>
              <a:rPr lang="zh-CN" altLang="zh-CN" sz="2400" dirty="0">
                <a:solidFill>
                  <a:srgbClr val="002060"/>
                </a:solidFill>
                <a:latin typeface="Times New Roman" pitchFamily="18" charset="0"/>
                <a:ea typeface="宋体" pitchFamily="2" charset="-122"/>
                <a:cs typeface="Times New Roman" pitchFamily="18" charset="0"/>
              </a:rPr>
              <a:t>标在桌面上移动时，轨迹球会带动</a:t>
            </a:r>
            <a:r>
              <a:rPr lang="en-US" altLang="zh-CN" sz="2400" dirty="0">
                <a:solidFill>
                  <a:srgbClr val="002060"/>
                </a:solidFill>
                <a:latin typeface="Times New Roman" pitchFamily="18" charset="0"/>
                <a:ea typeface="宋体" pitchFamily="2" charset="-122"/>
                <a:cs typeface="Times New Roman" pitchFamily="18" charset="0"/>
              </a:rPr>
              <a:t>X</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Y</a:t>
            </a:r>
            <a:r>
              <a:rPr lang="zh-CN" altLang="zh-CN" sz="2400" dirty="0">
                <a:solidFill>
                  <a:srgbClr val="002060"/>
                </a:solidFill>
                <a:latin typeface="Times New Roman" pitchFamily="18" charset="0"/>
                <a:ea typeface="宋体" pitchFamily="2" charset="-122"/>
                <a:cs typeface="Times New Roman" pitchFamily="18" charset="0"/>
              </a:rPr>
              <a:t>辊轴的两只光栅码盘转动，最后由感光芯片产生二进制信号串，并被送入专门的控制芯片内运算生成对应的坐标位移量，最终确定鼠标指针在屏幕上的位置。</a:t>
            </a:r>
          </a:p>
          <a:p>
            <a:pPr algn="just"/>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光</a:t>
            </a:r>
            <a:r>
              <a:rPr lang="zh-CN" altLang="zh-CN" sz="2400" dirty="0">
                <a:solidFill>
                  <a:srgbClr val="002060"/>
                </a:solidFill>
                <a:latin typeface="Times New Roman" pitchFamily="18" charset="0"/>
                <a:ea typeface="宋体" pitchFamily="2" charset="-122"/>
                <a:cs typeface="Times New Roman" pitchFamily="18" charset="0"/>
              </a:rPr>
              <a:t>机鼠标在精度、可靠性、反应灵敏度方面都大大超过机械鼠标，曾经得到广泛应用。</a:t>
            </a:r>
          </a:p>
        </p:txBody>
      </p:sp>
      <p:sp>
        <p:nvSpPr>
          <p:cNvPr id="2" name="标题 1"/>
          <p:cNvSpPr>
            <a:spLocks noGrp="1"/>
          </p:cNvSpPr>
          <p:nvPr>
            <p:ph type="title"/>
          </p:nvPr>
        </p:nvSpPr>
        <p:spPr>
          <a:xfrm>
            <a:off x="540000" y="1196752"/>
            <a:ext cx="2852063"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2</a:t>
            </a:r>
            <a:r>
              <a:rPr lang="zh-CN" altLang="zh-CN" sz="3200" b="0" spc="0" dirty="0">
                <a:solidFill>
                  <a:schemeClr val="tx1"/>
                </a:solidFill>
                <a:ea typeface="黑体" pitchFamily="49" charset="-122"/>
              </a:rPr>
              <a:t>．</a:t>
            </a:r>
            <a:r>
              <a:rPr lang="zh-CN" altLang="en-US" sz="3200" b="0" spc="0" dirty="0">
                <a:solidFill>
                  <a:schemeClr val="tx1"/>
                </a:solidFill>
                <a:ea typeface="黑体" pitchFamily="49" charset="-122"/>
              </a:rPr>
              <a:t>光机鼠标器</a:t>
            </a:r>
          </a:p>
        </p:txBody>
      </p:sp>
      <p:sp>
        <p:nvSpPr>
          <p:cNvPr id="30" name="标题 3"/>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11.2.1  </a:t>
            </a:r>
            <a:r>
              <a:rPr lang="zh-CN" altLang="zh-CN" smtClean="0"/>
              <a:t>鼠标的分类及工作原理</a:t>
            </a:r>
            <a:endParaRPr lang="zh-CN" altLang="en-US" dirty="0"/>
          </a:p>
        </p:txBody>
      </p:sp>
    </p:spTree>
    <p:extLst>
      <p:ext uri="{BB962C8B-B14F-4D97-AF65-F5344CB8AC3E}">
        <p14:creationId xmlns:p14="http://schemas.microsoft.com/office/powerpoint/2010/main" val="35867387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414000" y="1837769"/>
            <a:ext cx="8316000" cy="3100061"/>
          </a:xfrm>
          <a:prstGeom prst="rect">
            <a:avLst/>
          </a:prstGeom>
          <a:solidFill>
            <a:schemeClr val="bg1">
              <a:lumMod val="85000"/>
              <a:alpha val="50196"/>
            </a:schemeClr>
          </a:solidFill>
          <a:ln>
            <a:solidFill>
              <a:srgbClr val="CC66FF"/>
            </a:solidFill>
            <a:prstDash val="dash"/>
          </a:ln>
        </p:spPr>
        <p:txBody>
          <a:bodyPr wrap="square" lIns="72000" tIns="72000" rIns="72000" bIns="72000">
            <a:spAutoFit/>
          </a:bodyPr>
          <a:lstStyle/>
          <a:p>
            <a:pPr algn="just"/>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在</a:t>
            </a:r>
            <a:r>
              <a:rPr lang="zh-CN" altLang="zh-CN" sz="2400" dirty="0">
                <a:solidFill>
                  <a:srgbClr val="002060"/>
                </a:solidFill>
                <a:latin typeface="Times New Roman" pitchFamily="18" charset="0"/>
                <a:ea typeface="宋体" pitchFamily="2" charset="-122"/>
                <a:cs typeface="Times New Roman" pitchFamily="18" charset="0"/>
              </a:rPr>
              <a:t>鼠标底部的微型光学定位系统中，高亮度发光二极管向外发射光束，照亮鼠标底部的物体表面，反射回来的光线经过一组光学透镜，传输到光感应器件内成像，当鼠标移动时，其移动轨迹便会被记录为一组高速拍摄的连贯图像。光电鼠标内部的专用图像分析芯片对摄取的一系列图像进行分析处理，通过这些图像上特征点位置的变化，判断出鼠标的移动距离和方向，最后完成屏幕上鼠标指针的定位。</a:t>
            </a:r>
          </a:p>
          <a:p>
            <a:pPr algn="just"/>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光</a:t>
            </a:r>
            <a:r>
              <a:rPr lang="zh-CN" altLang="zh-CN" sz="2400" dirty="0">
                <a:solidFill>
                  <a:srgbClr val="002060"/>
                </a:solidFill>
                <a:latin typeface="Times New Roman" pitchFamily="18" charset="0"/>
                <a:ea typeface="宋体" pitchFamily="2" charset="-122"/>
                <a:cs typeface="Times New Roman" pitchFamily="18" charset="0"/>
              </a:rPr>
              <a:t>电鼠</a:t>
            </a:r>
            <a:r>
              <a:rPr lang="zh-CN" altLang="zh-CN" sz="2400" dirty="0" smtClean="0">
                <a:solidFill>
                  <a:srgbClr val="002060"/>
                </a:solidFill>
                <a:latin typeface="Times New Roman" pitchFamily="18" charset="0"/>
                <a:ea typeface="宋体" pitchFamily="2" charset="-122"/>
                <a:cs typeface="Times New Roman" pitchFamily="18" charset="0"/>
              </a:rPr>
              <a:t>标定</a:t>
            </a:r>
            <a:r>
              <a:rPr lang="zh-CN" altLang="zh-CN" sz="2400" dirty="0">
                <a:solidFill>
                  <a:srgbClr val="002060"/>
                </a:solidFill>
                <a:latin typeface="Times New Roman" pitchFamily="18" charset="0"/>
                <a:ea typeface="宋体" pitchFamily="2" charset="-122"/>
                <a:cs typeface="Times New Roman" pitchFamily="18" charset="0"/>
              </a:rPr>
              <a:t>位精度高、可靠性强</a:t>
            </a:r>
            <a:r>
              <a:rPr lang="zh-CN" altLang="zh-CN" sz="2400" dirty="0" smtClean="0">
                <a:solidFill>
                  <a:srgbClr val="002060"/>
                </a:solidFill>
                <a:latin typeface="Times New Roman" pitchFamily="18" charset="0"/>
                <a:ea typeface="宋体" pitchFamily="2" charset="-122"/>
                <a:cs typeface="Times New Roman" pitchFamily="18" charset="0"/>
              </a:rPr>
              <a:t>、寿</a:t>
            </a:r>
            <a:r>
              <a:rPr lang="zh-CN" altLang="zh-CN" sz="2400" dirty="0">
                <a:solidFill>
                  <a:srgbClr val="002060"/>
                </a:solidFill>
                <a:latin typeface="Times New Roman" pitchFamily="18" charset="0"/>
                <a:ea typeface="宋体" pitchFamily="2" charset="-122"/>
                <a:cs typeface="Times New Roman" pitchFamily="18" charset="0"/>
              </a:rPr>
              <a:t>命</a:t>
            </a:r>
            <a:r>
              <a:rPr lang="zh-CN" altLang="zh-CN" sz="2400" dirty="0" smtClean="0">
                <a:solidFill>
                  <a:srgbClr val="002060"/>
                </a:solidFill>
                <a:latin typeface="Times New Roman" pitchFamily="18" charset="0"/>
                <a:ea typeface="宋体" pitchFamily="2" charset="-122"/>
                <a:cs typeface="Times New Roman" pitchFamily="18" charset="0"/>
              </a:rPr>
              <a:t>长</a:t>
            </a:r>
            <a:r>
              <a:rPr lang="zh-CN" altLang="en-US" sz="2400" dirty="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应</a:t>
            </a:r>
            <a:r>
              <a:rPr lang="zh-CN" altLang="zh-CN" sz="2400" dirty="0">
                <a:solidFill>
                  <a:srgbClr val="002060"/>
                </a:solidFill>
                <a:latin typeface="Times New Roman" pitchFamily="18" charset="0"/>
                <a:ea typeface="宋体" pitchFamily="2" charset="-122"/>
                <a:cs typeface="Times New Roman" pitchFamily="18" charset="0"/>
              </a:rPr>
              <a:t>用广泛</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
        <p:nvSpPr>
          <p:cNvPr id="2" name="标题 1"/>
          <p:cNvSpPr>
            <a:spLocks noGrp="1"/>
          </p:cNvSpPr>
          <p:nvPr>
            <p:ph type="title"/>
          </p:nvPr>
        </p:nvSpPr>
        <p:spPr>
          <a:xfrm>
            <a:off x="540000" y="1196752"/>
            <a:ext cx="2852063" cy="584775"/>
          </a:xfrm>
          <a:noFill/>
        </p:spPr>
        <p:txBody>
          <a:bodyPr vert="horz" wrap="none" lIns="91440" tIns="45720" rIns="91440" bIns="45720" rtlCol="0" anchor="ctr" anchorCtr="0">
            <a:spAutoFit/>
          </a:bodyPr>
          <a:lstStyle/>
          <a:p>
            <a:pPr algn="l"/>
            <a:r>
              <a:rPr lang="en-US" altLang="zh-CN" sz="3200" b="0" spc="0" dirty="0" smtClean="0">
                <a:solidFill>
                  <a:schemeClr val="tx1"/>
                </a:solidFill>
                <a:ea typeface="黑体" pitchFamily="49" charset="-122"/>
              </a:rPr>
              <a:t>3</a:t>
            </a:r>
            <a:r>
              <a:rPr lang="zh-CN" altLang="zh-CN" sz="3200" b="0" spc="0" dirty="0" smtClean="0">
                <a:solidFill>
                  <a:schemeClr val="tx1"/>
                </a:solidFill>
                <a:ea typeface="黑体" pitchFamily="49" charset="-122"/>
              </a:rPr>
              <a:t>．</a:t>
            </a:r>
            <a:r>
              <a:rPr lang="zh-CN" altLang="en-US" sz="3200" b="0" spc="0" dirty="0" smtClean="0">
                <a:solidFill>
                  <a:schemeClr val="tx1"/>
                </a:solidFill>
                <a:ea typeface="黑体" pitchFamily="49" charset="-122"/>
              </a:rPr>
              <a:t>光电鼠</a:t>
            </a:r>
            <a:r>
              <a:rPr lang="zh-CN" altLang="en-US" sz="3200" b="0" spc="0" dirty="0">
                <a:solidFill>
                  <a:schemeClr val="tx1"/>
                </a:solidFill>
                <a:ea typeface="黑体" pitchFamily="49" charset="-122"/>
              </a:rPr>
              <a:t>标器</a:t>
            </a:r>
          </a:p>
        </p:txBody>
      </p:sp>
      <p:sp>
        <p:nvSpPr>
          <p:cNvPr id="30" name="标题 3"/>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11.2.1  </a:t>
            </a:r>
            <a:r>
              <a:rPr lang="zh-CN" altLang="zh-CN" smtClean="0"/>
              <a:t>鼠标的分类及工作原理</a:t>
            </a:r>
            <a:endParaRPr lang="zh-CN" altLang="en-US" dirty="0"/>
          </a:p>
        </p:txBody>
      </p:sp>
      <p:sp>
        <p:nvSpPr>
          <p:cNvPr id="5" name="矩形 4"/>
          <p:cNvSpPr/>
          <p:nvPr/>
        </p:nvSpPr>
        <p:spPr>
          <a:xfrm>
            <a:off x="414000" y="5013176"/>
            <a:ext cx="8316000" cy="1253402"/>
          </a:xfrm>
          <a:prstGeom prst="rect">
            <a:avLst/>
          </a:prstGeom>
          <a:solidFill>
            <a:schemeClr val="bg1">
              <a:lumMod val="75000"/>
              <a:alpha val="50196"/>
            </a:schemeClr>
          </a:solidFill>
          <a:ln>
            <a:solidFill>
              <a:srgbClr val="C00000"/>
            </a:solidFill>
            <a:prstDash val="dash"/>
          </a:ln>
        </p:spPr>
        <p:txBody>
          <a:bodyPr wrap="square" lIns="72000" tIns="72000" rIns="72000" bIns="72000">
            <a:spAutoFit/>
          </a:bodyPr>
          <a:lstStyle/>
          <a:p>
            <a:pPr algn="just"/>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激</a:t>
            </a:r>
            <a:r>
              <a:rPr lang="zh-CN" altLang="zh-CN" sz="2400" dirty="0">
                <a:solidFill>
                  <a:srgbClr val="002060"/>
                </a:solidFill>
                <a:latin typeface="Times New Roman" pitchFamily="18" charset="0"/>
                <a:ea typeface="宋体" pitchFamily="2" charset="-122"/>
                <a:cs typeface="Times New Roman" pitchFamily="18" charset="0"/>
              </a:rPr>
              <a:t>光鼠标是一种特殊的光电鼠标，它把普通</a:t>
            </a:r>
            <a:r>
              <a:rPr lang="en-US" altLang="zh-CN" sz="2400" dirty="0">
                <a:solidFill>
                  <a:srgbClr val="002060"/>
                </a:solidFill>
                <a:latin typeface="Times New Roman" pitchFamily="18" charset="0"/>
                <a:ea typeface="宋体" pitchFamily="2" charset="-122"/>
                <a:cs typeface="Times New Roman" pitchFamily="18" charset="0"/>
              </a:rPr>
              <a:t>LED</a:t>
            </a:r>
            <a:r>
              <a:rPr lang="zh-CN" altLang="zh-CN" sz="2400" dirty="0">
                <a:solidFill>
                  <a:srgbClr val="002060"/>
                </a:solidFill>
                <a:latin typeface="Times New Roman" pitchFamily="18" charset="0"/>
                <a:ea typeface="宋体" pitchFamily="2" charset="-122"/>
                <a:cs typeface="Times New Roman" pitchFamily="18" charset="0"/>
              </a:rPr>
              <a:t>光换成激光镭射，所以具有更高的分辨率和精准度，可以应用在更多的表面环</a:t>
            </a:r>
            <a:r>
              <a:rPr lang="zh-CN" altLang="zh-CN" sz="2400" dirty="0" smtClean="0">
                <a:solidFill>
                  <a:srgbClr val="002060"/>
                </a:solidFill>
                <a:latin typeface="Times New Roman" pitchFamily="18" charset="0"/>
                <a:ea typeface="宋体" pitchFamily="2" charset="-122"/>
                <a:cs typeface="Times New Roman" pitchFamily="18" charset="0"/>
              </a:rPr>
              <a:t>境。</a:t>
            </a:r>
            <a:endParaRPr lang="zh-CN" altLang="zh-CN" sz="2400" dirty="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41044207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 grpId="0"/>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11.2.2  </a:t>
            </a:r>
            <a:r>
              <a:rPr lang="zh-CN" altLang="zh-CN" dirty="0"/>
              <a:t>鼠标的主要性能指标</a:t>
            </a:r>
            <a:endParaRPr lang="zh-CN" altLang="en-US" dirty="0"/>
          </a:p>
        </p:txBody>
      </p:sp>
      <p:sp>
        <p:nvSpPr>
          <p:cNvPr id="3" name="矩形 2"/>
          <p:cNvSpPr/>
          <p:nvPr/>
        </p:nvSpPr>
        <p:spPr>
          <a:xfrm>
            <a:off x="540000" y="1196752"/>
            <a:ext cx="2031325" cy="584775"/>
          </a:xfrm>
          <a:prstGeom prst="rect">
            <a:avLst/>
          </a:prstGeom>
          <a:noFill/>
        </p:spPr>
        <p:txBody>
          <a:bodyPr vert="horz" wrap="none" lIns="91440" tIns="45720" rIns="91440" bIns="45720" rtlCol="0" anchor="ctr" anchorCtr="0">
            <a:spAutoFit/>
          </a:bodyPr>
          <a:lstStyle/>
          <a:p>
            <a:pPr>
              <a:spcBef>
                <a:spcPct val="0"/>
              </a:spcBef>
            </a:pPr>
            <a:r>
              <a:rPr lang="en-US" altLang="zh-CN" sz="3200" dirty="0">
                <a:latin typeface="Times New Roman" pitchFamily="18" charset="0"/>
                <a:ea typeface="黑体" pitchFamily="49" charset="-122"/>
                <a:cs typeface="Times New Roman" pitchFamily="18" charset="0"/>
              </a:rPr>
              <a:t>1</a:t>
            </a:r>
            <a:r>
              <a:rPr lang="zh-CN" altLang="zh-CN" sz="3200" dirty="0">
                <a:latin typeface="Times New Roman" pitchFamily="18" charset="0"/>
                <a:ea typeface="黑体" pitchFamily="49" charset="-122"/>
                <a:cs typeface="Times New Roman" pitchFamily="18" charset="0"/>
              </a:rPr>
              <a:t>．分辨率</a:t>
            </a:r>
          </a:p>
        </p:txBody>
      </p:sp>
      <p:sp>
        <p:nvSpPr>
          <p:cNvPr id="4" name="矩形 3"/>
          <p:cNvSpPr/>
          <p:nvPr/>
        </p:nvSpPr>
        <p:spPr>
          <a:xfrm>
            <a:off x="540000" y="4212377"/>
            <a:ext cx="2031325" cy="584775"/>
          </a:xfrm>
          <a:prstGeom prst="rect">
            <a:avLst/>
          </a:prstGeom>
          <a:noFill/>
        </p:spPr>
        <p:txBody>
          <a:bodyPr vert="horz" wrap="none" lIns="91440" tIns="45720" rIns="91440" bIns="45720" rtlCol="0" anchor="ctr" anchorCtr="0">
            <a:spAutoFit/>
          </a:bodyPr>
          <a:lstStyle/>
          <a:p>
            <a:pPr>
              <a:spcBef>
                <a:spcPct val="0"/>
              </a:spcBef>
            </a:pPr>
            <a:r>
              <a:rPr lang="en-US" altLang="zh-CN" sz="3200" dirty="0">
                <a:latin typeface="Times New Roman" pitchFamily="18" charset="0"/>
                <a:ea typeface="黑体" pitchFamily="49" charset="-122"/>
                <a:cs typeface="Times New Roman" pitchFamily="18" charset="0"/>
              </a:rPr>
              <a:t>2</a:t>
            </a:r>
            <a:r>
              <a:rPr lang="zh-CN" altLang="zh-CN" sz="3200" dirty="0">
                <a:latin typeface="Times New Roman" pitchFamily="18" charset="0"/>
                <a:ea typeface="黑体" pitchFamily="49" charset="-122"/>
                <a:cs typeface="Times New Roman" pitchFamily="18" charset="0"/>
              </a:rPr>
              <a:t>．刷新率</a:t>
            </a:r>
          </a:p>
        </p:txBody>
      </p:sp>
      <p:sp>
        <p:nvSpPr>
          <p:cNvPr id="5" name="矩形 4"/>
          <p:cNvSpPr/>
          <p:nvPr/>
        </p:nvSpPr>
        <p:spPr>
          <a:xfrm>
            <a:off x="702000" y="1794024"/>
            <a:ext cx="7740000" cy="2319015"/>
          </a:xfrm>
          <a:prstGeom prst="rect">
            <a:avLst/>
          </a:prstGeom>
          <a:solidFill>
            <a:schemeClr val="bg2">
              <a:lumMod val="20000"/>
              <a:lumOff val="80000"/>
              <a:alpha val="50196"/>
            </a:schemeClr>
          </a:solidFill>
          <a:ln>
            <a:solidFill>
              <a:srgbClr val="00B050"/>
            </a:solidFill>
            <a:prstDash val="dash"/>
          </a:ln>
        </p:spPr>
        <p:txBody>
          <a:bodyPr wrap="square" lIns="72000" tIns="72000" rIns="72000" bIns="72000">
            <a:spAutoFit/>
          </a:bodyPr>
          <a:lstStyle/>
          <a:p>
            <a:pPr algn="just">
              <a:lnSpc>
                <a:spcPct val="12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指鼠标在桌面上每移</a:t>
            </a:r>
            <a:r>
              <a:rPr lang="zh-CN" altLang="zh-CN" sz="2400" dirty="0" smtClean="0">
                <a:solidFill>
                  <a:srgbClr val="002060"/>
                </a:solidFill>
                <a:latin typeface="Times New Roman" pitchFamily="18" charset="0"/>
                <a:ea typeface="宋体" pitchFamily="2" charset="-122"/>
                <a:cs typeface="Times New Roman" pitchFamily="18" charset="0"/>
              </a:rPr>
              <a:t>动</a:t>
            </a:r>
            <a:r>
              <a:rPr lang="zh-CN" altLang="en-US" sz="2400" dirty="0" smtClean="0">
                <a:solidFill>
                  <a:srgbClr val="002060"/>
                </a:solidFill>
                <a:latin typeface="Times New Roman" pitchFamily="18" charset="0"/>
                <a:ea typeface="宋体" pitchFamily="2" charset="-122"/>
                <a:cs typeface="Times New Roman" pitchFamily="18" charset="0"/>
              </a:rPr>
              <a:t>１</a:t>
            </a:r>
            <a:r>
              <a:rPr lang="zh-CN" altLang="zh-CN" sz="2400" dirty="0" smtClean="0">
                <a:solidFill>
                  <a:srgbClr val="002060"/>
                </a:solidFill>
                <a:latin typeface="Times New Roman" pitchFamily="18" charset="0"/>
                <a:ea typeface="宋体" pitchFamily="2" charset="-122"/>
                <a:cs typeface="Times New Roman" pitchFamily="18" charset="0"/>
              </a:rPr>
              <a:t>英</a:t>
            </a:r>
            <a:r>
              <a:rPr lang="zh-CN" altLang="zh-CN" sz="2400" dirty="0">
                <a:solidFill>
                  <a:srgbClr val="002060"/>
                </a:solidFill>
                <a:latin typeface="Times New Roman" pitchFamily="18" charset="0"/>
                <a:ea typeface="宋体" pitchFamily="2" charset="-122"/>
                <a:cs typeface="Times New Roman" pitchFamily="18" charset="0"/>
              </a:rPr>
              <a:t>寸，鼠标指针在屏幕上移动的像素点数</a:t>
            </a:r>
            <a:r>
              <a:rPr lang="zh-CN" altLang="zh-CN" sz="2400" dirty="0" smtClean="0">
                <a:solidFill>
                  <a:srgbClr val="002060"/>
                </a:solidFill>
                <a:latin typeface="Times New Roman" pitchFamily="18" charset="0"/>
                <a:ea typeface="宋体" pitchFamily="2" charset="-122"/>
                <a:cs typeface="Times New Roman" pitchFamily="18" charset="0"/>
              </a:rPr>
              <a:t>，以</a:t>
            </a:r>
            <a:r>
              <a:rPr lang="en-US" altLang="zh-CN" sz="2400" dirty="0">
                <a:solidFill>
                  <a:srgbClr val="002060"/>
                </a:solidFill>
                <a:latin typeface="Times New Roman" pitchFamily="18" charset="0"/>
                <a:ea typeface="宋体" pitchFamily="2" charset="-122"/>
                <a:cs typeface="Times New Roman" pitchFamily="18" charset="0"/>
              </a:rPr>
              <a:t>dpi</a:t>
            </a:r>
            <a:r>
              <a:rPr lang="zh-CN" altLang="zh-CN" sz="2400" dirty="0">
                <a:solidFill>
                  <a:srgbClr val="002060"/>
                </a:solidFill>
                <a:latin typeface="Times New Roman" pitchFamily="18" charset="0"/>
                <a:ea typeface="宋体" pitchFamily="2" charset="-122"/>
                <a:cs typeface="Times New Roman" pitchFamily="18" charset="0"/>
              </a:rPr>
              <a:t>（像素</a:t>
            </a:r>
            <a:r>
              <a:rPr lang="en-US"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英寸）表示。</a:t>
            </a:r>
            <a:r>
              <a:rPr lang="en-US" altLang="zh-CN" sz="2400" dirty="0">
                <a:solidFill>
                  <a:srgbClr val="002060"/>
                </a:solidFill>
                <a:latin typeface="Times New Roman" pitchFamily="18" charset="0"/>
                <a:ea typeface="宋体" pitchFamily="2" charset="-122"/>
                <a:cs typeface="Times New Roman" pitchFamily="18" charset="0"/>
              </a:rPr>
              <a:t>dpi</a:t>
            </a:r>
            <a:r>
              <a:rPr lang="zh-CN" altLang="zh-CN" sz="2400" dirty="0">
                <a:solidFill>
                  <a:srgbClr val="002060"/>
                </a:solidFill>
                <a:latin typeface="Times New Roman" pitchFamily="18" charset="0"/>
                <a:ea typeface="宋体" pitchFamily="2" charset="-122"/>
                <a:cs typeface="Times New Roman" pitchFamily="18" charset="0"/>
              </a:rPr>
              <a:t>越高，表明屏幕上鼠标指针定位的精度越高、速度越</a:t>
            </a:r>
            <a:r>
              <a:rPr lang="zh-CN" altLang="zh-CN" sz="2400" dirty="0" smtClean="0">
                <a:solidFill>
                  <a:srgbClr val="002060"/>
                </a:solidFill>
                <a:latin typeface="Times New Roman" pitchFamily="18" charset="0"/>
                <a:ea typeface="宋体" pitchFamily="2" charset="-122"/>
                <a:cs typeface="Times New Roman" pitchFamily="18" charset="0"/>
              </a:rPr>
              <a:t>快。另</a:t>
            </a:r>
            <a:r>
              <a:rPr lang="zh-CN" altLang="zh-CN" sz="2400" dirty="0">
                <a:solidFill>
                  <a:srgbClr val="002060"/>
                </a:solidFill>
                <a:latin typeface="Times New Roman" pitchFamily="18" charset="0"/>
                <a:ea typeface="宋体" pitchFamily="2" charset="-122"/>
                <a:cs typeface="Times New Roman" pitchFamily="18" charset="0"/>
              </a:rPr>
              <a:t>有一</a:t>
            </a:r>
            <a:r>
              <a:rPr lang="zh-CN" altLang="zh-CN" sz="2400" dirty="0" smtClean="0">
                <a:solidFill>
                  <a:srgbClr val="002060"/>
                </a:solidFill>
                <a:latin typeface="Times New Roman" pitchFamily="18" charset="0"/>
                <a:ea typeface="宋体" pitchFamily="2" charset="-122"/>
                <a:cs typeface="Times New Roman" pitchFamily="18" charset="0"/>
              </a:rPr>
              <a:t>种标</a:t>
            </a:r>
            <a:r>
              <a:rPr lang="zh-CN" altLang="zh-CN" sz="2400" dirty="0">
                <a:solidFill>
                  <a:srgbClr val="002060"/>
                </a:solidFill>
                <a:latin typeface="Times New Roman" pitchFamily="18" charset="0"/>
                <a:ea typeface="宋体" pitchFamily="2" charset="-122"/>
                <a:cs typeface="Times New Roman" pitchFamily="18" charset="0"/>
              </a:rPr>
              <a:t>准</a:t>
            </a:r>
            <a:r>
              <a:rPr lang="en-US" altLang="zh-CN" sz="2400" dirty="0" smtClean="0">
                <a:solidFill>
                  <a:srgbClr val="002060"/>
                </a:solidFill>
                <a:latin typeface="Times New Roman" pitchFamily="18" charset="0"/>
                <a:ea typeface="宋体" pitchFamily="2" charset="-122"/>
                <a:cs typeface="Times New Roman" pitchFamily="18" charset="0"/>
              </a:rPr>
              <a:t>cpi（</a:t>
            </a:r>
            <a:r>
              <a:rPr lang="zh-CN" altLang="zh-CN" sz="2400" dirty="0">
                <a:solidFill>
                  <a:srgbClr val="002060"/>
                </a:solidFill>
                <a:latin typeface="Times New Roman" pitchFamily="18" charset="0"/>
                <a:ea typeface="宋体" pitchFamily="2" charset="-122"/>
                <a:cs typeface="Times New Roman" pitchFamily="18" charset="0"/>
              </a:rPr>
              <a:t>采样次</a:t>
            </a:r>
            <a:r>
              <a:rPr lang="zh-CN" altLang="zh-CN" sz="2400" dirty="0" smtClean="0">
                <a:solidFill>
                  <a:srgbClr val="002060"/>
                </a:solidFill>
                <a:latin typeface="Times New Roman" pitchFamily="18" charset="0"/>
                <a:ea typeface="宋体" pitchFamily="2" charset="-122"/>
                <a:cs typeface="Times New Roman" pitchFamily="18" charset="0"/>
              </a:rPr>
              <a:t>数</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英寸</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能</a:t>
            </a:r>
            <a:r>
              <a:rPr lang="zh-CN" altLang="zh-CN" sz="2400" dirty="0">
                <a:solidFill>
                  <a:srgbClr val="002060"/>
                </a:solidFill>
                <a:latin typeface="Times New Roman" pitchFamily="18" charset="0"/>
                <a:ea typeface="宋体" pitchFamily="2" charset="-122"/>
                <a:cs typeface="Times New Roman" pitchFamily="18" charset="0"/>
              </a:rPr>
              <a:t>够反映出鼠标的精度</a:t>
            </a:r>
            <a:r>
              <a:rPr lang="zh-CN" altLang="zh-CN" sz="2400" dirty="0" smtClean="0">
                <a:solidFill>
                  <a:srgbClr val="002060"/>
                </a:solidFill>
                <a:latin typeface="Times New Roman" pitchFamily="18" charset="0"/>
                <a:ea typeface="宋体" pitchFamily="2" charset="-122"/>
                <a:cs typeface="Times New Roman" pitchFamily="18" charset="0"/>
              </a:rPr>
              <a:t>。分</a:t>
            </a:r>
            <a:r>
              <a:rPr lang="zh-CN" altLang="zh-CN" sz="2400" dirty="0">
                <a:solidFill>
                  <a:srgbClr val="002060"/>
                </a:solidFill>
                <a:latin typeface="Times New Roman" pitchFamily="18" charset="0"/>
                <a:ea typeface="宋体" pitchFamily="2" charset="-122"/>
                <a:cs typeface="Times New Roman" pitchFamily="18" charset="0"/>
              </a:rPr>
              <a:t>辨率高的鼠标更适合在高分辨率的屏幕上使用。</a:t>
            </a:r>
          </a:p>
        </p:txBody>
      </p:sp>
      <p:sp>
        <p:nvSpPr>
          <p:cNvPr id="6" name="矩形 5"/>
          <p:cNvSpPr/>
          <p:nvPr/>
        </p:nvSpPr>
        <p:spPr>
          <a:xfrm>
            <a:off x="702000" y="4804694"/>
            <a:ext cx="7740000" cy="1432618"/>
          </a:xfrm>
          <a:prstGeom prst="rect">
            <a:avLst/>
          </a:prstGeom>
          <a:solidFill>
            <a:schemeClr val="bg2">
              <a:lumMod val="20000"/>
              <a:lumOff val="80000"/>
              <a:alpha val="50196"/>
            </a:schemeClr>
          </a:solidFill>
          <a:ln>
            <a:solidFill>
              <a:srgbClr val="00B050"/>
            </a:solidFill>
            <a:prstDash val="dash"/>
          </a:ln>
        </p:spPr>
        <p:txBody>
          <a:bodyPr wrap="square" lIns="72000" tIns="72000" rIns="72000" bIns="72000">
            <a:spAutoFit/>
          </a:bodyPr>
          <a:lstStyle/>
          <a:p>
            <a:pPr algn="just">
              <a:lnSpc>
                <a:spcPct val="12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也称采样频率</a:t>
            </a:r>
            <a:r>
              <a:rPr lang="zh-CN" altLang="zh-CN" sz="2400" dirty="0" smtClean="0">
                <a:solidFill>
                  <a:srgbClr val="002060"/>
                </a:solidFill>
                <a:latin typeface="Times New Roman" pitchFamily="18" charset="0"/>
                <a:ea typeface="宋体" pitchFamily="2" charset="-122"/>
                <a:cs typeface="Times New Roman" pitchFamily="18" charset="0"/>
              </a:rPr>
              <a:t>，指</a:t>
            </a:r>
            <a:r>
              <a:rPr lang="zh-CN" altLang="zh-CN" sz="2400" dirty="0">
                <a:solidFill>
                  <a:srgbClr val="002060"/>
                </a:solidFill>
                <a:latin typeface="Times New Roman" pitchFamily="18" charset="0"/>
                <a:ea typeface="宋体" pitchFamily="2" charset="-122"/>
                <a:cs typeface="Times New Roman" pitchFamily="18" charset="0"/>
              </a:rPr>
              <a:t>鼠标每秒钟采集和处理的图像数量</a:t>
            </a:r>
            <a:r>
              <a:rPr lang="zh-CN" altLang="zh-CN" sz="2400" dirty="0" smtClean="0">
                <a:solidFill>
                  <a:srgbClr val="002060"/>
                </a:solidFill>
                <a:latin typeface="Times New Roman" pitchFamily="18" charset="0"/>
                <a:ea typeface="宋体" pitchFamily="2" charset="-122"/>
                <a:cs typeface="Times New Roman" pitchFamily="18" charset="0"/>
              </a:rPr>
              <a:t>，一</a:t>
            </a:r>
            <a:r>
              <a:rPr lang="zh-CN" altLang="zh-CN" sz="2400" dirty="0">
                <a:solidFill>
                  <a:srgbClr val="002060"/>
                </a:solidFill>
                <a:latin typeface="Times New Roman" pitchFamily="18" charset="0"/>
                <a:ea typeface="宋体" pitchFamily="2" charset="-122"/>
                <a:cs typeface="Times New Roman" pitchFamily="18" charset="0"/>
              </a:rPr>
              <a:t>般以</a:t>
            </a:r>
            <a:r>
              <a:rPr lang="en-US" altLang="zh-CN" sz="2400" dirty="0">
                <a:solidFill>
                  <a:srgbClr val="002060"/>
                </a:solidFill>
                <a:latin typeface="Times New Roman" pitchFamily="18" charset="0"/>
                <a:ea typeface="宋体" pitchFamily="2" charset="-122"/>
                <a:cs typeface="Times New Roman" pitchFamily="18" charset="0"/>
              </a:rPr>
              <a:t>fps</a:t>
            </a:r>
            <a:r>
              <a:rPr lang="zh-CN" altLang="zh-CN" sz="2400" dirty="0">
                <a:solidFill>
                  <a:srgbClr val="002060"/>
                </a:solidFill>
                <a:latin typeface="Times New Roman" pitchFamily="18" charset="0"/>
                <a:ea typeface="宋体" pitchFamily="2" charset="-122"/>
                <a:cs typeface="Times New Roman" pitchFamily="18" charset="0"/>
              </a:rPr>
              <a:t>（帧</a:t>
            </a:r>
            <a:r>
              <a:rPr lang="en-US"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秒）表示。</a:t>
            </a:r>
            <a:r>
              <a:rPr lang="en-US" altLang="zh-CN" sz="2400" dirty="0">
                <a:solidFill>
                  <a:srgbClr val="002060"/>
                </a:solidFill>
                <a:latin typeface="Times New Roman" pitchFamily="18" charset="0"/>
                <a:ea typeface="宋体" pitchFamily="2" charset="-122"/>
                <a:cs typeface="Times New Roman" pitchFamily="18" charset="0"/>
              </a:rPr>
              <a:t>fps</a:t>
            </a:r>
            <a:r>
              <a:rPr lang="zh-CN" altLang="zh-CN" sz="2400" dirty="0">
                <a:solidFill>
                  <a:srgbClr val="002060"/>
                </a:solidFill>
                <a:latin typeface="Times New Roman" pitchFamily="18" charset="0"/>
                <a:ea typeface="宋体" pitchFamily="2" charset="-122"/>
                <a:cs typeface="Times New Roman" pitchFamily="18" charset="0"/>
              </a:rPr>
              <a:t>越高，意味着快速移动鼠标时屏幕上鼠标指针的定位更加精准、及时</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2883176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grpId="0" nodeType="clickEffect">
                                  <p:stCondLst>
                                    <p:cond delay="0"/>
                                  </p:stCondLst>
                                  <p:iterate type="lt">
                                    <p:tmPct val="0"/>
                                  </p:iterate>
                                  <p:childTnLst>
                                    <p:animClr clrSpc="rgb" dir="cw">
                                      <p:cBhvr override="childStyle">
                                        <p:cTn id="6" dur="500" fill="hold"/>
                                        <p:tgtEl>
                                          <p:spTgt spid="3"/>
                                        </p:tgtEl>
                                        <p:attrNameLst>
                                          <p:attrName>style.color</p:attrName>
                                        </p:attrNameLst>
                                      </p:cBhvr>
                                      <p:to>
                                        <a:srgbClr val="FF0000"/>
                                      </p:to>
                                    </p:animClr>
                                    <p:animClr clrSpc="rgb" dir="cw">
                                      <p:cBhvr>
                                        <p:cTn id="7" dur="500" fill="hold"/>
                                        <p:tgtEl>
                                          <p:spTgt spid="3"/>
                                        </p:tgtEl>
                                        <p:attrNameLst>
                                          <p:attrName>fillcolor</p:attrName>
                                        </p:attrNameLst>
                                      </p:cBhvr>
                                      <p:to>
                                        <a:srgbClr val="FF0000"/>
                                      </p:to>
                                    </p:animClr>
                                    <p:set>
                                      <p:cBhvr>
                                        <p:cTn id="8" dur="500" fill="hold"/>
                                        <p:tgtEl>
                                          <p:spTgt spid="3"/>
                                        </p:tgtEl>
                                        <p:attrNameLst>
                                          <p:attrName>fill.type</p:attrName>
                                        </p:attrNameLst>
                                      </p:cBhvr>
                                      <p:to>
                                        <p:strVal val="solid"/>
                                      </p:to>
                                    </p:set>
                                    <p:set>
                                      <p:cBhvr>
                                        <p:cTn id="9" dur="500" fill="hold"/>
                                        <p:tgtEl>
                                          <p:spTgt spid="3"/>
                                        </p:tgtEl>
                                        <p:attrNameLst>
                                          <p:attrName>fill.on</p:attrName>
                                        </p:attrNameLst>
                                      </p:cBhvr>
                                      <p:to>
                                        <p:strVal val="true"/>
                                      </p:to>
                                    </p:set>
                                  </p:childTnLst>
                                </p:cTn>
                              </p:par>
                            </p:childTnLst>
                          </p:cTn>
                        </p:par>
                        <p:par>
                          <p:cTn id="10" fill="hold">
                            <p:stCondLst>
                              <p:cond delay="5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375" accel="50000" decel="50000" autoRev="1" fill="hold">
                                          <p:stCondLst>
                                            <p:cond delay="0"/>
                                          </p:stCondLst>
                                        </p:cTn>
                                        <p:tgtEl>
                                          <p:spTgt spid="3"/>
                                        </p:tgtEl>
                                        <p:attrNameLst>
                                          <p:attrName>ppt_x</p:attrName>
                                          <p:attrName>ppt_y</p:attrName>
                                        </p:attrNameLst>
                                      </p:cBhvr>
                                    </p:animMotion>
                                    <p:animRot by="1500000">
                                      <p:cBhvr>
                                        <p:cTn id="13" dur="188" fill="hold">
                                          <p:stCondLst>
                                            <p:cond delay="0"/>
                                          </p:stCondLst>
                                        </p:cTn>
                                        <p:tgtEl>
                                          <p:spTgt spid="3"/>
                                        </p:tgtEl>
                                        <p:attrNameLst>
                                          <p:attrName>r</p:attrName>
                                        </p:attrNameLst>
                                      </p:cBhvr>
                                    </p:animRot>
                                    <p:animRot by="-1500000">
                                      <p:cBhvr>
                                        <p:cTn id="14" dur="188" fill="hold">
                                          <p:stCondLst>
                                            <p:cond delay="188"/>
                                          </p:stCondLst>
                                        </p:cTn>
                                        <p:tgtEl>
                                          <p:spTgt spid="3"/>
                                        </p:tgtEl>
                                        <p:attrNameLst>
                                          <p:attrName>r</p:attrName>
                                        </p:attrNameLst>
                                      </p:cBhvr>
                                    </p:animRot>
                                    <p:animRot by="-1500000">
                                      <p:cBhvr>
                                        <p:cTn id="15" dur="188" fill="hold">
                                          <p:stCondLst>
                                            <p:cond delay="375"/>
                                          </p:stCondLst>
                                        </p:cTn>
                                        <p:tgtEl>
                                          <p:spTgt spid="3"/>
                                        </p:tgtEl>
                                        <p:attrNameLst>
                                          <p:attrName>r</p:attrName>
                                        </p:attrNameLst>
                                      </p:cBhvr>
                                    </p:animRot>
                                    <p:animRot by="1500000">
                                      <p:cBhvr>
                                        <p:cTn id="16" dur="188" fill="hold">
                                          <p:stCondLst>
                                            <p:cond delay="563"/>
                                          </p:stCondLst>
                                        </p:cTn>
                                        <p:tgtEl>
                                          <p:spTgt spid="3"/>
                                        </p:tgtEl>
                                        <p:attrNameLst>
                                          <p:attrName>r</p:attrName>
                                        </p:attrNameLst>
                                      </p:cBhvr>
                                    </p:animRot>
                                  </p:childTnLst>
                                </p:cTn>
                              </p:par>
                            </p:childTnLst>
                          </p:cTn>
                        </p:par>
                        <p:par>
                          <p:cTn id="17" fill="hold">
                            <p:stCondLst>
                              <p:cond delay="1551"/>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75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9" presetClass="emph" presetSubtype="0" fill="hold" grpId="0" nodeType="clickEffect">
                                  <p:stCondLst>
                                    <p:cond delay="0"/>
                                  </p:stCondLst>
                                  <p:iterate type="lt">
                                    <p:tmPct val="0"/>
                                  </p:iterate>
                                  <p:childTnLst>
                                    <p:animClr clrSpc="rgb" dir="cw">
                                      <p:cBhvr override="childStyle">
                                        <p:cTn id="24" dur="500" fill="hold"/>
                                        <p:tgtEl>
                                          <p:spTgt spid="4"/>
                                        </p:tgtEl>
                                        <p:attrNameLst>
                                          <p:attrName>style.color</p:attrName>
                                        </p:attrNameLst>
                                      </p:cBhvr>
                                      <p:to>
                                        <a:srgbClr val="FF0000"/>
                                      </p:to>
                                    </p:animClr>
                                    <p:animClr clrSpc="rgb" dir="cw">
                                      <p:cBhvr>
                                        <p:cTn id="25" dur="500" fill="hold"/>
                                        <p:tgtEl>
                                          <p:spTgt spid="4"/>
                                        </p:tgtEl>
                                        <p:attrNameLst>
                                          <p:attrName>fillcolor</p:attrName>
                                        </p:attrNameLst>
                                      </p:cBhvr>
                                      <p:to>
                                        <a:srgbClr val="FF0000"/>
                                      </p:to>
                                    </p:animClr>
                                    <p:set>
                                      <p:cBhvr>
                                        <p:cTn id="26" dur="500" fill="hold"/>
                                        <p:tgtEl>
                                          <p:spTgt spid="4"/>
                                        </p:tgtEl>
                                        <p:attrNameLst>
                                          <p:attrName>fill.type</p:attrName>
                                        </p:attrNameLst>
                                      </p:cBhvr>
                                      <p:to>
                                        <p:strVal val="solid"/>
                                      </p:to>
                                    </p:set>
                                    <p:set>
                                      <p:cBhvr>
                                        <p:cTn id="27" dur="500" fill="hold"/>
                                        <p:tgtEl>
                                          <p:spTgt spid="4"/>
                                        </p:tgtEl>
                                        <p:attrNameLst>
                                          <p:attrName>fill.on</p:attrName>
                                        </p:attrNameLst>
                                      </p:cBhvr>
                                      <p:to>
                                        <p:strVal val="true"/>
                                      </p:to>
                                    </p:set>
                                  </p:childTnLst>
                                </p:cTn>
                              </p:par>
                            </p:childTnLst>
                          </p:cTn>
                        </p:par>
                        <p:par>
                          <p:cTn id="28" fill="hold">
                            <p:stCondLst>
                              <p:cond delay="500"/>
                            </p:stCondLst>
                            <p:childTnLst>
                              <p:par>
                                <p:cTn id="29" presetID="34" presetClass="emph" presetSubtype="0" fill="hold" grpId="1" nodeType="afterEffect">
                                  <p:stCondLst>
                                    <p:cond delay="0"/>
                                  </p:stCondLst>
                                  <p:iterate type="lt">
                                    <p:tmPct val="10000"/>
                                  </p:iterate>
                                  <p:childTnLst>
                                    <p:animMotion origin="layout" path="M 0.0 0.0 L 0.0 -0.07213" pathEditMode="relative" ptsTypes="">
                                      <p:cBhvr>
                                        <p:cTn id="30" dur="375" accel="50000" decel="50000" autoRev="1" fill="hold">
                                          <p:stCondLst>
                                            <p:cond delay="0"/>
                                          </p:stCondLst>
                                        </p:cTn>
                                        <p:tgtEl>
                                          <p:spTgt spid="4"/>
                                        </p:tgtEl>
                                        <p:attrNameLst>
                                          <p:attrName>ppt_x</p:attrName>
                                          <p:attrName>ppt_y</p:attrName>
                                        </p:attrNameLst>
                                      </p:cBhvr>
                                    </p:animMotion>
                                    <p:animRot by="1500000">
                                      <p:cBhvr>
                                        <p:cTn id="31" dur="188" fill="hold">
                                          <p:stCondLst>
                                            <p:cond delay="0"/>
                                          </p:stCondLst>
                                        </p:cTn>
                                        <p:tgtEl>
                                          <p:spTgt spid="4"/>
                                        </p:tgtEl>
                                        <p:attrNameLst>
                                          <p:attrName>r</p:attrName>
                                        </p:attrNameLst>
                                      </p:cBhvr>
                                    </p:animRot>
                                    <p:animRot by="-1500000">
                                      <p:cBhvr>
                                        <p:cTn id="32" dur="188" fill="hold">
                                          <p:stCondLst>
                                            <p:cond delay="188"/>
                                          </p:stCondLst>
                                        </p:cTn>
                                        <p:tgtEl>
                                          <p:spTgt spid="4"/>
                                        </p:tgtEl>
                                        <p:attrNameLst>
                                          <p:attrName>r</p:attrName>
                                        </p:attrNameLst>
                                      </p:cBhvr>
                                    </p:animRot>
                                    <p:animRot by="-1500000">
                                      <p:cBhvr>
                                        <p:cTn id="33" dur="188" fill="hold">
                                          <p:stCondLst>
                                            <p:cond delay="375"/>
                                          </p:stCondLst>
                                        </p:cTn>
                                        <p:tgtEl>
                                          <p:spTgt spid="4"/>
                                        </p:tgtEl>
                                        <p:attrNameLst>
                                          <p:attrName>r</p:attrName>
                                        </p:attrNameLst>
                                      </p:cBhvr>
                                    </p:animRot>
                                    <p:animRot by="1500000">
                                      <p:cBhvr>
                                        <p:cTn id="34" dur="188" fill="hold">
                                          <p:stCondLst>
                                            <p:cond delay="563"/>
                                          </p:stCondLst>
                                        </p:cTn>
                                        <p:tgtEl>
                                          <p:spTgt spid="4"/>
                                        </p:tgtEl>
                                        <p:attrNameLst>
                                          <p:attrName>r</p:attrName>
                                        </p:attrNameLst>
                                      </p:cBhvr>
                                    </p:animRot>
                                  </p:childTnLst>
                                </p:cTn>
                              </p:par>
                            </p:childTnLst>
                          </p:cTn>
                        </p:par>
                        <p:par>
                          <p:cTn id="35" fill="hold">
                            <p:stCondLst>
                              <p:cond delay="1551"/>
                            </p:stCondLst>
                            <p:childTnLst>
                              <p:par>
                                <p:cTn id="36" presetID="1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11.2.3  </a:t>
            </a:r>
            <a:r>
              <a:rPr lang="zh-CN" altLang="zh-CN" dirty="0"/>
              <a:t>鼠标与主机的接口</a:t>
            </a:r>
            <a:endParaRPr lang="zh-CN" altLang="en-US" dirty="0"/>
          </a:p>
        </p:txBody>
      </p:sp>
      <p:grpSp>
        <p:nvGrpSpPr>
          <p:cNvPr id="44" name="组合 43"/>
          <p:cNvGrpSpPr/>
          <p:nvPr/>
        </p:nvGrpSpPr>
        <p:grpSpPr>
          <a:xfrm>
            <a:off x="795908" y="1355282"/>
            <a:ext cx="7408168" cy="1863620"/>
            <a:chOff x="795908" y="2036824"/>
            <a:chExt cx="7408168" cy="1863620"/>
          </a:xfrm>
        </p:grpSpPr>
        <p:sp>
          <p:nvSpPr>
            <p:cNvPr id="4" name="Text Box 2"/>
            <p:cNvSpPr txBox="1">
              <a:spLocks noChangeArrowheads="1"/>
            </p:cNvSpPr>
            <p:nvPr/>
          </p:nvSpPr>
          <p:spPr bwMode="auto">
            <a:xfrm>
              <a:off x="795908" y="3171558"/>
              <a:ext cx="2911996" cy="725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0" tIns="45720" rIns="0" bIns="45720" numCol="1" anchor="t" anchorCtr="0" compatLnSpc="1">
              <a:prstTxWarp prst="textNoShape">
                <a:avLst/>
              </a:prstTxWarp>
            </a:bodyPr>
            <a:lstStyle>
              <a:defPPr>
                <a:defRPr lang="zh-CN"/>
              </a:defPPr>
              <a:lvl2pPr marL="0" lvl="1" algn="ctr" fontAlgn="base">
                <a:spcBef>
                  <a:spcPct val="0"/>
                </a:spcBef>
                <a:spcAft>
                  <a:spcPct val="0"/>
                </a:spcAft>
                <a:defRPr kumimoji="0" sz="2000" b="0" i="0" u="none" strike="noStrike" cap="none" normalizeH="0" baseline="0">
                  <a:ln>
                    <a:noFill/>
                  </a:ln>
                  <a:effectLst/>
                  <a:latin typeface="Calibri" pitchFamily="34" charset="0"/>
                  <a:ea typeface="宋体" pitchFamily="2" charset="-122"/>
                  <a:cs typeface="宋体" pitchFamily="2" charset="-122"/>
                </a:defRPr>
              </a:lvl2pPr>
            </a:lstStyle>
            <a:p>
              <a:pPr lvl="1"/>
              <a:r>
                <a:rPr lang="zh-CN" altLang="en-US" dirty="0"/>
                <a:t>（</a:t>
              </a:r>
              <a:r>
                <a:rPr lang="en-US" altLang="zh-CN" dirty="0"/>
                <a:t>a</a:t>
              </a:r>
              <a:r>
                <a:rPr lang="zh-CN" altLang="en-US" dirty="0"/>
                <a:t>）</a:t>
              </a:r>
              <a:r>
                <a:rPr lang="zh-CN" altLang="zh-CN" dirty="0"/>
                <a:t>串行通信接口</a:t>
              </a:r>
              <a:endParaRPr lang="zh-CN" dirty="0"/>
            </a:p>
          </p:txBody>
        </p:sp>
        <p:sp>
          <p:nvSpPr>
            <p:cNvPr id="5" name="Text Box 3"/>
            <p:cNvSpPr txBox="1">
              <a:spLocks noChangeArrowheads="1"/>
            </p:cNvSpPr>
            <p:nvPr/>
          </p:nvSpPr>
          <p:spPr bwMode="auto">
            <a:xfrm>
              <a:off x="2981153" y="3171558"/>
              <a:ext cx="2911994" cy="7288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0" tIns="45720" rIns="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b</a:t>
              </a: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en-US" altLang="zh-CN"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PS/2</a:t>
              </a: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接口</a:t>
              </a: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6" name="Text Box 4"/>
            <p:cNvSpPr txBox="1">
              <a:spLocks noChangeArrowheads="1"/>
            </p:cNvSpPr>
            <p:nvPr/>
          </p:nvSpPr>
          <p:spPr bwMode="auto">
            <a:xfrm>
              <a:off x="5292080" y="3171558"/>
              <a:ext cx="2911996" cy="7288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0" tIns="45720" rIns="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c</a:t>
              </a: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en-US" altLang="zh-CN"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USB</a:t>
              </a: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接口</a:t>
              </a: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nvGrpSpPr>
            <p:cNvPr id="7" name="Group 5"/>
            <p:cNvGrpSpPr>
              <a:grpSpLocks/>
            </p:cNvGrpSpPr>
            <p:nvPr/>
          </p:nvGrpSpPr>
          <p:grpSpPr bwMode="auto">
            <a:xfrm>
              <a:off x="6079752" y="2548823"/>
              <a:ext cx="1418663" cy="309332"/>
              <a:chOff x="7251" y="9501"/>
              <a:chExt cx="840" cy="183"/>
            </a:xfrm>
          </p:grpSpPr>
          <p:sp>
            <p:nvSpPr>
              <p:cNvPr id="27" name="Rectangle 11"/>
              <p:cNvSpPr>
                <a:spLocks noChangeArrowheads="1"/>
              </p:cNvSpPr>
              <p:nvPr/>
            </p:nvSpPr>
            <p:spPr bwMode="auto">
              <a:xfrm>
                <a:off x="7251" y="9501"/>
                <a:ext cx="840" cy="183"/>
              </a:xfrm>
              <a:prstGeom prst="rect">
                <a:avLst/>
              </a:prstGeom>
              <a:solidFill>
                <a:schemeClr val="accent4">
                  <a:lumMod val="20000"/>
                  <a:lumOff val="80000"/>
                </a:schemeClr>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28" name="Rectangle 6"/>
              <p:cNvSpPr>
                <a:spLocks noChangeArrowheads="1"/>
              </p:cNvSpPr>
              <p:nvPr/>
            </p:nvSpPr>
            <p:spPr bwMode="auto">
              <a:xfrm>
                <a:off x="7316" y="9567"/>
                <a:ext cx="130" cy="4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29" name="Rectangle 7"/>
              <p:cNvSpPr>
                <a:spLocks noChangeArrowheads="1"/>
              </p:cNvSpPr>
              <p:nvPr/>
            </p:nvSpPr>
            <p:spPr bwMode="auto">
              <a:xfrm>
                <a:off x="7509" y="9567"/>
                <a:ext cx="130" cy="4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30" name="Rectangle 8"/>
              <p:cNvSpPr>
                <a:spLocks noChangeArrowheads="1"/>
              </p:cNvSpPr>
              <p:nvPr/>
            </p:nvSpPr>
            <p:spPr bwMode="auto">
              <a:xfrm>
                <a:off x="7704" y="9567"/>
                <a:ext cx="130" cy="4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31" name="Rectangle 9"/>
              <p:cNvSpPr>
                <a:spLocks noChangeArrowheads="1"/>
              </p:cNvSpPr>
              <p:nvPr/>
            </p:nvSpPr>
            <p:spPr bwMode="auto">
              <a:xfrm>
                <a:off x="7896" y="9567"/>
                <a:ext cx="130" cy="4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32" name="Rectangle 10"/>
              <p:cNvSpPr>
                <a:spLocks noChangeArrowheads="1"/>
              </p:cNvSpPr>
              <p:nvPr/>
            </p:nvSpPr>
            <p:spPr bwMode="auto">
              <a:xfrm>
                <a:off x="7251" y="9501"/>
                <a:ext cx="840" cy="74"/>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45720" rIns="0" bIns="45720" numCol="1" anchor="ctr" anchorCtr="0" compatLnSpc="1">
                <a:prstTxWarp prst="textNoShape">
                  <a:avLst/>
                </a:prstTxWarp>
              </a:bodyPr>
              <a:lstStyle/>
              <a:p>
                <a:endParaRPr lang="zh-CN" altLang="en-US" sz="2000"/>
              </a:p>
            </p:txBody>
          </p:sp>
        </p:grpSp>
        <p:grpSp>
          <p:nvGrpSpPr>
            <p:cNvPr id="8" name="Group 12"/>
            <p:cNvGrpSpPr>
              <a:grpSpLocks/>
            </p:cNvGrpSpPr>
            <p:nvPr/>
          </p:nvGrpSpPr>
          <p:grpSpPr bwMode="auto">
            <a:xfrm>
              <a:off x="3914599" y="2036824"/>
              <a:ext cx="1091552" cy="1027553"/>
              <a:chOff x="5505" y="9106"/>
              <a:chExt cx="768" cy="724"/>
            </a:xfrm>
          </p:grpSpPr>
          <p:sp>
            <p:nvSpPr>
              <p:cNvPr id="18" name="Line 13"/>
              <p:cNvSpPr>
                <a:spLocks noChangeShapeType="1"/>
              </p:cNvSpPr>
              <p:nvPr/>
            </p:nvSpPr>
            <p:spPr bwMode="auto">
              <a:xfrm>
                <a:off x="5831" y="9787"/>
                <a:ext cx="140" cy="0"/>
              </a:xfrm>
              <a:prstGeom prst="line">
                <a:avLst/>
              </a:prstGeom>
              <a:noFill/>
              <a:ln w="571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19" name="Oval 14"/>
              <p:cNvSpPr>
                <a:spLocks noChangeArrowheads="1"/>
              </p:cNvSpPr>
              <p:nvPr/>
            </p:nvSpPr>
            <p:spPr bwMode="auto">
              <a:xfrm>
                <a:off x="5505" y="9106"/>
                <a:ext cx="768" cy="724"/>
              </a:xfrm>
              <a:prstGeom prst="ellipse">
                <a:avLst/>
              </a:prstGeom>
              <a:solidFill>
                <a:schemeClr val="accent4">
                  <a:lumMod val="20000"/>
                  <a:lumOff val="80000"/>
                </a:schemeClr>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20" name="Line 15"/>
              <p:cNvSpPr>
                <a:spLocks noChangeShapeType="1"/>
              </p:cNvSpPr>
              <p:nvPr/>
            </p:nvSpPr>
            <p:spPr bwMode="auto">
              <a:xfrm rot="-5400000">
                <a:off x="5832" y="9534"/>
                <a:ext cx="132" cy="0"/>
              </a:xfrm>
              <a:prstGeom prst="line">
                <a:avLst/>
              </a:prstGeom>
              <a:noFill/>
              <a:ln w="571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21" name="AutoShape 16"/>
              <p:cNvSpPr>
                <a:spLocks noChangeArrowheads="1"/>
              </p:cNvSpPr>
              <p:nvPr/>
            </p:nvSpPr>
            <p:spPr bwMode="auto">
              <a:xfrm>
                <a:off x="5683" y="9591"/>
                <a:ext cx="80" cy="7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22" name="AutoShape 17"/>
              <p:cNvSpPr>
                <a:spLocks noChangeArrowheads="1"/>
              </p:cNvSpPr>
              <p:nvPr/>
            </p:nvSpPr>
            <p:spPr bwMode="auto">
              <a:xfrm>
                <a:off x="5635" y="9411"/>
                <a:ext cx="80" cy="7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23" name="AutoShape 18"/>
              <p:cNvSpPr>
                <a:spLocks noChangeArrowheads="1"/>
              </p:cNvSpPr>
              <p:nvPr/>
            </p:nvSpPr>
            <p:spPr bwMode="auto">
              <a:xfrm>
                <a:off x="6040" y="9591"/>
                <a:ext cx="80" cy="7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24" name="AutoShape 19"/>
              <p:cNvSpPr>
                <a:spLocks noChangeArrowheads="1"/>
              </p:cNvSpPr>
              <p:nvPr/>
            </p:nvSpPr>
            <p:spPr bwMode="auto">
              <a:xfrm>
                <a:off x="6085" y="9411"/>
                <a:ext cx="80" cy="7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25" name="AutoShape 20"/>
              <p:cNvSpPr>
                <a:spLocks noChangeArrowheads="1"/>
              </p:cNvSpPr>
              <p:nvPr/>
            </p:nvSpPr>
            <p:spPr bwMode="auto">
              <a:xfrm>
                <a:off x="5740" y="9254"/>
                <a:ext cx="80" cy="7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26" name="AutoShape 21"/>
              <p:cNvSpPr>
                <a:spLocks noChangeArrowheads="1"/>
              </p:cNvSpPr>
              <p:nvPr/>
            </p:nvSpPr>
            <p:spPr bwMode="auto">
              <a:xfrm>
                <a:off x="5965" y="9254"/>
                <a:ext cx="80" cy="7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grpSp>
        <p:grpSp>
          <p:nvGrpSpPr>
            <p:cNvPr id="33" name="Group 2"/>
            <p:cNvGrpSpPr>
              <a:grpSpLocks/>
            </p:cNvGrpSpPr>
            <p:nvPr/>
          </p:nvGrpSpPr>
          <p:grpSpPr bwMode="auto">
            <a:xfrm>
              <a:off x="1456178" y="2239904"/>
              <a:ext cx="1649513" cy="763444"/>
              <a:chOff x="3423" y="5850"/>
              <a:chExt cx="1394" cy="680"/>
            </a:xfrm>
          </p:grpSpPr>
          <p:sp>
            <p:nvSpPr>
              <p:cNvPr id="34" name="Freeform 3"/>
              <p:cNvSpPr>
                <a:spLocks/>
              </p:cNvSpPr>
              <p:nvPr/>
            </p:nvSpPr>
            <p:spPr bwMode="auto">
              <a:xfrm>
                <a:off x="3423" y="5850"/>
                <a:ext cx="1394" cy="680"/>
              </a:xfrm>
              <a:custGeom>
                <a:avLst/>
                <a:gdLst>
                  <a:gd name="T0" fmla="*/ 143 w 1394"/>
                  <a:gd name="T1" fmla="*/ 5 h 703"/>
                  <a:gd name="T2" fmla="*/ 37 w 1394"/>
                  <a:gd name="T3" fmla="*/ 45 h 703"/>
                  <a:gd name="T4" fmla="*/ 1 w 1394"/>
                  <a:gd name="T5" fmla="*/ 152 h 703"/>
                  <a:gd name="T6" fmla="*/ 32 w 1394"/>
                  <a:gd name="T7" fmla="*/ 299 h 703"/>
                  <a:gd name="T8" fmla="*/ 128 w 1394"/>
                  <a:gd name="T9" fmla="*/ 553 h 703"/>
                  <a:gd name="T10" fmla="*/ 196 w 1394"/>
                  <a:gd name="T11" fmla="*/ 652 h 703"/>
                  <a:gd name="T12" fmla="*/ 249 w 1394"/>
                  <a:gd name="T13" fmla="*/ 680 h 703"/>
                  <a:gd name="T14" fmla="*/ 346 w 1394"/>
                  <a:gd name="T15" fmla="*/ 694 h 703"/>
                  <a:gd name="T16" fmla="*/ 517 w 1394"/>
                  <a:gd name="T17" fmla="*/ 702 h 703"/>
                  <a:gd name="T18" fmla="*/ 703 w 1394"/>
                  <a:gd name="T19" fmla="*/ 702 h 703"/>
                  <a:gd name="T20" fmla="*/ 897 w 1394"/>
                  <a:gd name="T21" fmla="*/ 702 h 703"/>
                  <a:gd name="T22" fmla="*/ 1091 w 1394"/>
                  <a:gd name="T23" fmla="*/ 693 h 703"/>
                  <a:gd name="T24" fmla="*/ 1186 w 1394"/>
                  <a:gd name="T25" fmla="*/ 659 h 703"/>
                  <a:gd name="T26" fmla="*/ 1268 w 1394"/>
                  <a:gd name="T27" fmla="*/ 553 h 703"/>
                  <a:gd name="T28" fmla="*/ 1356 w 1394"/>
                  <a:gd name="T29" fmla="*/ 313 h 703"/>
                  <a:gd name="T30" fmla="*/ 1392 w 1394"/>
                  <a:gd name="T31" fmla="*/ 155 h 703"/>
                  <a:gd name="T32" fmla="*/ 1365 w 1394"/>
                  <a:gd name="T33" fmla="*/ 67 h 703"/>
                  <a:gd name="T34" fmla="*/ 1250 w 1394"/>
                  <a:gd name="T35" fmla="*/ 14 h 703"/>
                  <a:gd name="T36" fmla="*/ 876 w 1394"/>
                  <a:gd name="T37" fmla="*/ 2 h 703"/>
                  <a:gd name="T38" fmla="*/ 429 w 1394"/>
                  <a:gd name="T39" fmla="*/ 0 h 703"/>
                  <a:gd name="T40" fmla="*/ 143 w 1394"/>
                  <a:gd name="T41" fmla="*/ 5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94" h="703">
                    <a:moveTo>
                      <a:pt x="143" y="5"/>
                    </a:moveTo>
                    <a:cubicBezTo>
                      <a:pt x="78" y="12"/>
                      <a:pt x="61" y="21"/>
                      <a:pt x="37" y="45"/>
                    </a:cubicBezTo>
                    <a:cubicBezTo>
                      <a:pt x="13" y="69"/>
                      <a:pt x="2" y="110"/>
                      <a:pt x="1" y="152"/>
                    </a:cubicBezTo>
                    <a:cubicBezTo>
                      <a:pt x="0" y="195"/>
                      <a:pt x="11" y="232"/>
                      <a:pt x="32" y="299"/>
                    </a:cubicBezTo>
                    <a:cubicBezTo>
                      <a:pt x="53" y="366"/>
                      <a:pt x="101" y="494"/>
                      <a:pt x="128" y="553"/>
                    </a:cubicBezTo>
                    <a:cubicBezTo>
                      <a:pt x="155" y="612"/>
                      <a:pt x="176" y="631"/>
                      <a:pt x="196" y="652"/>
                    </a:cubicBezTo>
                    <a:cubicBezTo>
                      <a:pt x="216" y="673"/>
                      <a:pt x="224" y="673"/>
                      <a:pt x="249" y="680"/>
                    </a:cubicBezTo>
                    <a:cubicBezTo>
                      <a:pt x="274" y="687"/>
                      <a:pt x="301" y="690"/>
                      <a:pt x="346" y="694"/>
                    </a:cubicBezTo>
                    <a:cubicBezTo>
                      <a:pt x="391" y="698"/>
                      <a:pt x="458" y="701"/>
                      <a:pt x="517" y="702"/>
                    </a:cubicBezTo>
                    <a:cubicBezTo>
                      <a:pt x="576" y="703"/>
                      <a:pt x="640" y="702"/>
                      <a:pt x="703" y="702"/>
                    </a:cubicBezTo>
                    <a:cubicBezTo>
                      <a:pt x="766" y="702"/>
                      <a:pt x="832" y="703"/>
                      <a:pt x="897" y="702"/>
                    </a:cubicBezTo>
                    <a:cubicBezTo>
                      <a:pt x="962" y="701"/>
                      <a:pt x="1043" y="700"/>
                      <a:pt x="1091" y="693"/>
                    </a:cubicBezTo>
                    <a:cubicBezTo>
                      <a:pt x="1139" y="686"/>
                      <a:pt x="1157" y="682"/>
                      <a:pt x="1186" y="659"/>
                    </a:cubicBezTo>
                    <a:cubicBezTo>
                      <a:pt x="1215" y="636"/>
                      <a:pt x="1240" y="611"/>
                      <a:pt x="1268" y="553"/>
                    </a:cubicBezTo>
                    <a:cubicBezTo>
                      <a:pt x="1296" y="495"/>
                      <a:pt x="1335" y="379"/>
                      <a:pt x="1356" y="313"/>
                    </a:cubicBezTo>
                    <a:cubicBezTo>
                      <a:pt x="1377" y="247"/>
                      <a:pt x="1390" y="196"/>
                      <a:pt x="1392" y="155"/>
                    </a:cubicBezTo>
                    <a:cubicBezTo>
                      <a:pt x="1394" y="114"/>
                      <a:pt x="1389" y="90"/>
                      <a:pt x="1365" y="67"/>
                    </a:cubicBezTo>
                    <a:cubicBezTo>
                      <a:pt x="1341" y="44"/>
                      <a:pt x="1331" y="25"/>
                      <a:pt x="1250" y="14"/>
                    </a:cubicBezTo>
                    <a:cubicBezTo>
                      <a:pt x="1169" y="3"/>
                      <a:pt x="1013" y="4"/>
                      <a:pt x="876" y="2"/>
                    </a:cubicBezTo>
                    <a:cubicBezTo>
                      <a:pt x="739" y="0"/>
                      <a:pt x="551" y="0"/>
                      <a:pt x="429" y="0"/>
                    </a:cubicBezTo>
                    <a:cubicBezTo>
                      <a:pt x="307" y="0"/>
                      <a:pt x="203" y="4"/>
                      <a:pt x="143" y="5"/>
                    </a:cubicBezTo>
                    <a:close/>
                  </a:path>
                </a:pathLst>
              </a:custGeom>
              <a:solidFill>
                <a:srgbClr val="EBE8E5"/>
              </a:solidFill>
              <a:ln w="9525" cmpd="sng">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AutoShape 4"/>
              <p:cNvSpPr>
                <a:spLocks noChangeArrowheads="1"/>
              </p:cNvSpPr>
              <p:nvPr/>
            </p:nvSpPr>
            <p:spPr bwMode="auto">
              <a:xfrm>
                <a:off x="3584" y="6006"/>
                <a:ext cx="120" cy="120"/>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a:p>
            </p:txBody>
          </p:sp>
          <p:sp>
            <p:nvSpPr>
              <p:cNvPr id="36" name="AutoShape 5"/>
              <p:cNvSpPr>
                <a:spLocks noChangeArrowheads="1"/>
              </p:cNvSpPr>
              <p:nvPr/>
            </p:nvSpPr>
            <p:spPr bwMode="auto">
              <a:xfrm>
                <a:off x="3824" y="6006"/>
                <a:ext cx="120" cy="120"/>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a:p>
            </p:txBody>
          </p:sp>
          <p:sp>
            <p:nvSpPr>
              <p:cNvPr id="37" name="AutoShape 6"/>
              <p:cNvSpPr>
                <a:spLocks noChangeArrowheads="1"/>
              </p:cNvSpPr>
              <p:nvPr/>
            </p:nvSpPr>
            <p:spPr bwMode="auto">
              <a:xfrm>
                <a:off x="4064" y="6006"/>
                <a:ext cx="120" cy="120"/>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a:p>
            </p:txBody>
          </p:sp>
          <p:sp>
            <p:nvSpPr>
              <p:cNvPr id="38" name="AutoShape 7"/>
              <p:cNvSpPr>
                <a:spLocks noChangeArrowheads="1"/>
              </p:cNvSpPr>
              <p:nvPr/>
            </p:nvSpPr>
            <p:spPr bwMode="auto">
              <a:xfrm>
                <a:off x="4304" y="6006"/>
                <a:ext cx="120" cy="120"/>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a:p>
            </p:txBody>
          </p:sp>
          <p:sp>
            <p:nvSpPr>
              <p:cNvPr id="39" name="AutoShape 8"/>
              <p:cNvSpPr>
                <a:spLocks noChangeArrowheads="1"/>
              </p:cNvSpPr>
              <p:nvPr/>
            </p:nvSpPr>
            <p:spPr bwMode="auto">
              <a:xfrm>
                <a:off x="4544" y="6006"/>
                <a:ext cx="120" cy="120"/>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a:p>
            </p:txBody>
          </p:sp>
          <p:sp>
            <p:nvSpPr>
              <p:cNvPr id="40" name="AutoShape 9"/>
              <p:cNvSpPr>
                <a:spLocks noChangeArrowheads="1"/>
              </p:cNvSpPr>
              <p:nvPr/>
            </p:nvSpPr>
            <p:spPr bwMode="auto">
              <a:xfrm>
                <a:off x="3704" y="6246"/>
                <a:ext cx="120" cy="120"/>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a:p>
            </p:txBody>
          </p:sp>
          <p:sp>
            <p:nvSpPr>
              <p:cNvPr id="41" name="AutoShape 10"/>
              <p:cNvSpPr>
                <a:spLocks noChangeArrowheads="1"/>
              </p:cNvSpPr>
              <p:nvPr/>
            </p:nvSpPr>
            <p:spPr bwMode="auto">
              <a:xfrm>
                <a:off x="3944" y="6246"/>
                <a:ext cx="120" cy="120"/>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a:p>
            </p:txBody>
          </p:sp>
          <p:sp>
            <p:nvSpPr>
              <p:cNvPr id="42" name="AutoShape 11"/>
              <p:cNvSpPr>
                <a:spLocks noChangeArrowheads="1"/>
              </p:cNvSpPr>
              <p:nvPr/>
            </p:nvSpPr>
            <p:spPr bwMode="auto">
              <a:xfrm>
                <a:off x="4184" y="6246"/>
                <a:ext cx="120" cy="120"/>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a:p>
            </p:txBody>
          </p:sp>
          <p:sp>
            <p:nvSpPr>
              <p:cNvPr id="43" name="AutoShape 12"/>
              <p:cNvSpPr>
                <a:spLocks noChangeArrowheads="1"/>
              </p:cNvSpPr>
              <p:nvPr/>
            </p:nvSpPr>
            <p:spPr bwMode="auto">
              <a:xfrm>
                <a:off x="4424" y="6238"/>
                <a:ext cx="120" cy="120"/>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a:p>
            </p:txBody>
          </p:sp>
        </p:grpSp>
      </p:grpSp>
      <p:sp>
        <p:nvSpPr>
          <p:cNvPr id="45" name="矩形 44"/>
          <p:cNvSpPr/>
          <p:nvPr/>
        </p:nvSpPr>
        <p:spPr>
          <a:xfrm>
            <a:off x="683568" y="3040494"/>
            <a:ext cx="7776864" cy="3177005"/>
          </a:xfrm>
          <a:prstGeom prst="rect">
            <a:avLst/>
          </a:prstGeom>
          <a:solidFill>
            <a:schemeClr val="bg1">
              <a:lumMod val="85000"/>
              <a:alpha val="50196"/>
            </a:schemeClr>
          </a:solidFill>
          <a:ln>
            <a:solidFill>
              <a:srgbClr val="B2B2B2"/>
            </a:solidFill>
            <a:prstDash val="dash"/>
          </a:ln>
        </p:spPr>
        <p:txBody>
          <a:bodyPr wrap="square" lIns="72000" tIns="72000" rIns="72000" bIns="72000">
            <a:spAutoFit/>
          </a:bodyPr>
          <a:lstStyle/>
          <a:p>
            <a:pPr marL="342900" indent="-342900" algn="just">
              <a:spcAft>
                <a:spcPts val="200"/>
              </a:spcAft>
              <a:buFont typeface="Arial" pitchFamily="34" charset="0"/>
              <a:buChar char="•"/>
            </a:pPr>
            <a:r>
              <a:rPr lang="zh-CN" altLang="zh-CN" sz="2400" dirty="0" smtClean="0">
                <a:solidFill>
                  <a:srgbClr val="002060"/>
                </a:solidFill>
                <a:latin typeface="Times New Roman" pitchFamily="18" charset="0"/>
                <a:ea typeface="宋体" pitchFamily="2" charset="-122"/>
                <a:cs typeface="Times New Roman" pitchFamily="18" charset="0"/>
              </a:rPr>
              <a:t>串</a:t>
            </a:r>
            <a:r>
              <a:rPr lang="zh-CN" altLang="zh-CN" sz="2400" dirty="0">
                <a:solidFill>
                  <a:srgbClr val="002060"/>
                </a:solidFill>
                <a:latin typeface="Times New Roman" pitchFamily="18" charset="0"/>
                <a:ea typeface="宋体" pitchFamily="2" charset="-122"/>
                <a:cs typeface="Times New Roman" pitchFamily="18" charset="0"/>
              </a:rPr>
              <a:t>行通信接口。即</a:t>
            </a:r>
            <a:r>
              <a:rPr lang="en-US" altLang="zh-CN" sz="2400" dirty="0">
                <a:solidFill>
                  <a:srgbClr val="002060"/>
                </a:solidFill>
                <a:latin typeface="Times New Roman" pitchFamily="18" charset="0"/>
                <a:ea typeface="宋体" pitchFamily="2" charset="-122"/>
                <a:cs typeface="Times New Roman" pitchFamily="18" charset="0"/>
              </a:rPr>
              <a:t>COM</a:t>
            </a:r>
            <a:r>
              <a:rPr lang="zh-CN" altLang="zh-CN" sz="2400" dirty="0">
                <a:solidFill>
                  <a:srgbClr val="002060"/>
                </a:solidFill>
                <a:latin typeface="Times New Roman" pitchFamily="18" charset="0"/>
                <a:ea typeface="宋体" pitchFamily="2" charset="-122"/>
                <a:cs typeface="Times New Roman" pitchFamily="18" charset="0"/>
              </a:rPr>
              <a:t>接口，是一种</a:t>
            </a:r>
            <a:r>
              <a:rPr lang="en-US" altLang="zh-CN" sz="2400" dirty="0">
                <a:solidFill>
                  <a:srgbClr val="002060"/>
                </a:solidFill>
                <a:latin typeface="Times New Roman" pitchFamily="18" charset="0"/>
                <a:ea typeface="宋体" pitchFamily="2" charset="-122"/>
                <a:cs typeface="Times New Roman" pitchFamily="18" charset="0"/>
              </a:rPr>
              <a:t>9</a:t>
            </a:r>
            <a:r>
              <a:rPr lang="zh-CN" altLang="zh-CN" sz="2400" dirty="0">
                <a:solidFill>
                  <a:srgbClr val="002060"/>
                </a:solidFill>
                <a:latin typeface="Times New Roman" pitchFamily="18" charset="0"/>
                <a:ea typeface="宋体" pitchFamily="2" charset="-122"/>
                <a:cs typeface="Times New Roman" pitchFamily="18" charset="0"/>
              </a:rPr>
              <a:t>针</a:t>
            </a:r>
            <a:r>
              <a:rPr lang="en-US" altLang="zh-CN" sz="2400" dirty="0">
                <a:solidFill>
                  <a:srgbClr val="002060"/>
                </a:solidFill>
                <a:latin typeface="Times New Roman" pitchFamily="18" charset="0"/>
                <a:ea typeface="宋体" pitchFamily="2" charset="-122"/>
                <a:cs typeface="Times New Roman" pitchFamily="18" charset="0"/>
              </a:rPr>
              <a:t>D</a:t>
            </a:r>
            <a:r>
              <a:rPr lang="zh-CN" altLang="zh-CN" sz="2400" dirty="0">
                <a:solidFill>
                  <a:srgbClr val="002060"/>
                </a:solidFill>
                <a:latin typeface="Times New Roman" pitchFamily="18" charset="0"/>
                <a:ea typeface="宋体" pitchFamily="2" charset="-122"/>
                <a:cs typeface="Times New Roman" pitchFamily="18" charset="0"/>
              </a:rPr>
              <a:t>型接口，鼠标采用</a:t>
            </a:r>
            <a:r>
              <a:rPr lang="en-US" altLang="zh-CN" sz="2400" dirty="0">
                <a:solidFill>
                  <a:srgbClr val="002060"/>
                </a:solidFill>
                <a:latin typeface="Times New Roman" pitchFamily="18" charset="0"/>
                <a:ea typeface="宋体" pitchFamily="2" charset="-122"/>
                <a:cs typeface="Times New Roman" pitchFamily="18" charset="0"/>
              </a:rPr>
              <a:t>9</a:t>
            </a:r>
            <a:r>
              <a:rPr lang="zh-CN" altLang="zh-CN" sz="2400" dirty="0">
                <a:solidFill>
                  <a:srgbClr val="002060"/>
                </a:solidFill>
                <a:latin typeface="Times New Roman" pitchFamily="18" charset="0"/>
                <a:ea typeface="宋体" pitchFamily="2" charset="-122"/>
                <a:cs typeface="Times New Roman" pitchFamily="18" charset="0"/>
              </a:rPr>
              <a:t>针</a:t>
            </a:r>
            <a:r>
              <a:rPr lang="en-US" altLang="zh-CN" sz="2400" dirty="0">
                <a:solidFill>
                  <a:srgbClr val="002060"/>
                </a:solidFill>
                <a:latin typeface="Times New Roman" pitchFamily="18" charset="0"/>
                <a:ea typeface="宋体" pitchFamily="2" charset="-122"/>
                <a:cs typeface="Times New Roman" pitchFamily="18" charset="0"/>
              </a:rPr>
              <a:t>D</a:t>
            </a:r>
            <a:r>
              <a:rPr lang="zh-CN" altLang="zh-CN" sz="2400" dirty="0">
                <a:solidFill>
                  <a:srgbClr val="002060"/>
                </a:solidFill>
                <a:latin typeface="Times New Roman" pitchFamily="18" charset="0"/>
                <a:ea typeface="宋体" pitchFamily="2" charset="-122"/>
                <a:cs typeface="Times New Roman" pitchFamily="18" charset="0"/>
              </a:rPr>
              <a:t>型插头与系统板上的鼠标接口相连，目前这种鼠标接口已淡出市场。</a:t>
            </a:r>
          </a:p>
          <a:p>
            <a:pPr marL="342900" indent="-342900" algn="just">
              <a:spcAft>
                <a:spcPts val="200"/>
              </a:spcAft>
              <a:buFont typeface="Arial" pitchFamily="34" charset="0"/>
              <a:buChar char="•"/>
            </a:pPr>
            <a:r>
              <a:rPr lang="en-US" altLang="zh-CN" sz="2400" dirty="0">
                <a:solidFill>
                  <a:srgbClr val="002060"/>
                </a:solidFill>
                <a:latin typeface="Times New Roman" pitchFamily="18" charset="0"/>
                <a:ea typeface="宋体" pitchFamily="2" charset="-122"/>
                <a:cs typeface="Times New Roman" pitchFamily="18" charset="0"/>
              </a:rPr>
              <a:t>PS/2</a:t>
            </a:r>
            <a:r>
              <a:rPr lang="zh-CN" altLang="zh-CN" sz="2400" dirty="0">
                <a:solidFill>
                  <a:srgbClr val="002060"/>
                </a:solidFill>
                <a:latin typeface="Times New Roman" pitchFamily="18" charset="0"/>
                <a:ea typeface="宋体" pitchFamily="2" charset="-122"/>
                <a:cs typeface="Times New Roman" pitchFamily="18" charset="0"/>
              </a:rPr>
              <a:t>接口。为</a:t>
            </a:r>
            <a:r>
              <a:rPr lang="en-US" altLang="zh-CN" sz="2400" dirty="0">
                <a:solidFill>
                  <a:srgbClr val="002060"/>
                </a:solidFill>
                <a:latin typeface="Times New Roman" pitchFamily="18" charset="0"/>
                <a:ea typeface="宋体" pitchFamily="2" charset="-122"/>
                <a:cs typeface="Times New Roman" pitchFamily="18" charset="0"/>
              </a:rPr>
              <a:t>6</a:t>
            </a:r>
            <a:r>
              <a:rPr lang="zh-CN" altLang="zh-CN" sz="2400" dirty="0">
                <a:solidFill>
                  <a:srgbClr val="002060"/>
                </a:solidFill>
                <a:latin typeface="Times New Roman" pitchFamily="18" charset="0"/>
                <a:ea typeface="宋体" pitchFamily="2" charset="-122"/>
                <a:cs typeface="Times New Roman" pitchFamily="18" charset="0"/>
              </a:rPr>
              <a:t>针圆形接口，这</a:t>
            </a:r>
            <a:r>
              <a:rPr lang="en-US" altLang="zh-CN" sz="2400" dirty="0">
                <a:solidFill>
                  <a:srgbClr val="002060"/>
                </a:solidFill>
                <a:latin typeface="Times New Roman" pitchFamily="18" charset="0"/>
                <a:ea typeface="宋体" pitchFamily="2" charset="-122"/>
                <a:cs typeface="Times New Roman" pitchFamily="18" charset="0"/>
              </a:rPr>
              <a:t>6</a:t>
            </a:r>
            <a:r>
              <a:rPr lang="zh-CN" altLang="zh-CN" sz="2400" dirty="0">
                <a:solidFill>
                  <a:srgbClr val="002060"/>
                </a:solidFill>
                <a:latin typeface="Times New Roman" pitchFamily="18" charset="0"/>
                <a:ea typeface="宋体" pitchFamily="2" charset="-122"/>
                <a:cs typeface="Times New Roman" pitchFamily="18" charset="0"/>
              </a:rPr>
              <a:t>针中</a:t>
            </a:r>
            <a:r>
              <a:rPr lang="zh-CN" altLang="zh-CN" sz="2400" dirty="0" smtClean="0">
                <a:solidFill>
                  <a:srgbClr val="002060"/>
                </a:solidFill>
                <a:latin typeface="Times New Roman" pitchFamily="18" charset="0"/>
                <a:ea typeface="宋体" pitchFamily="2" charset="-122"/>
                <a:cs typeface="Times New Roman" pitchFamily="18" charset="0"/>
              </a:rPr>
              <a:t>只</a:t>
            </a:r>
            <a:r>
              <a:rPr lang="zh-CN" altLang="en-US" sz="2400" dirty="0" smtClean="0">
                <a:solidFill>
                  <a:srgbClr val="002060"/>
                </a:solidFill>
                <a:latin typeface="Times New Roman" pitchFamily="18" charset="0"/>
                <a:ea typeface="宋体" pitchFamily="2" charset="-122"/>
                <a:cs typeface="Times New Roman" pitchFamily="18" charset="0"/>
              </a:rPr>
              <a:t>有</a:t>
            </a:r>
            <a:r>
              <a:rPr lang="zh-CN" altLang="zh-CN" sz="2400" dirty="0" smtClean="0">
                <a:solidFill>
                  <a:srgbClr val="002060"/>
                </a:solidFill>
                <a:latin typeface="Times New Roman" pitchFamily="18" charset="0"/>
                <a:ea typeface="宋体" pitchFamily="2" charset="-122"/>
                <a:cs typeface="Times New Roman" pitchFamily="18" charset="0"/>
              </a:rPr>
              <a:t>其</a:t>
            </a:r>
            <a:r>
              <a:rPr lang="zh-CN" altLang="zh-CN" sz="2400" dirty="0">
                <a:solidFill>
                  <a:srgbClr val="002060"/>
                </a:solidFill>
                <a:latin typeface="Times New Roman" pitchFamily="18" charset="0"/>
                <a:ea typeface="宋体" pitchFamily="2" charset="-122"/>
                <a:cs typeface="Times New Roman" pitchFamily="18" charset="0"/>
              </a:rPr>
              <a:t>中的</a:t>
            </a:r>
            <a:r>
              <a:rPr lang="en-US" altLang="zh-CN" sz="2400" dirty="0">
                <a:solidFill>
                  <a:srgbClr val="002060"/>
                </a:solidFill>
                <a:latin typeface="Times New Roman" pitchFamily="18" charset="0"/>
                <a:ea typeface="宋体" pitchFamily="2" charset="-122"/>
                <a:cs typeface="Times New Roman" pitchFamily="18" charset="0"/>
              </a:rPr>
              <a:t>4</a:t>
            </a:r>
            <a:r>
              <a:rPr lang="zh-CN" altLang="zh-CN" sz="2400" dirty="0">
                <a:solidFill>
                  <a:srgbClr val="002060"/>
                </a:solidFill>
                <a:latin typeface="Times New Roman" pitchFamily="18" charset="0"/>
                <a:ea typeface="宋体" pitchFamily="2" charset="-122"/>
                <a:cs typeface="Times New Roman" pitchFamily="18" charset="0"/>
              </a:rPr>
              <a:t>针用于传输数据、时钟、供电和接地，其余</a:t>
            </a:r>
            <a:r>
              <a:rPr lang="en-US" altLang="zh-CN" sz="2400" dirty="0">
                <a:solidFill>
                  <a:srgbClr val="002060"/>
                </a:solidFill>
                <a:latin typeface="Times New Roman" pitchFamily="18" charset="0"/>
                <a:ea typeface="宋体" pitchFamily="2" charset="-122"/>
                <a:cs typeface="Times New Roman" pitchFamily="18" charset="0"/>
              </a:rPr>
              <a:t>2</a:t>
            </a:r>
            <a:r>
              <a:rPr lang="zh-CN" altLang="zh-CN" sz="2400" dirty="0">
                <a:solidFill>
                  <a:srgbClr val="002060"/>
                </a:solidFill>
                <a:latin typeface="Times New Roman" pitchFamily="18" charset="0"/>
                <a:ea typeface="宋体" pitchFamily="2" charset="-122"/>
                <a:cs typeface="Times New Roman" pitchFamily="18" charset="0"/>
              </a:rPr>
              <a:t>针未用。当今许多</a:t>
            </a:r>
            <a:r>
              <a:rPr lang="en-US" altLang="zh-CN" sz="2400" dirty="0">
                <a:solidFill>
                  <a:srgbClr val="002060"/>
                </a:solidFill>
                <a:latin typeface="Times New Roman" pitchFamily="18" charset="0"/>
                <a:ea typeface="宋体" pitchFamily="2" charset="-122"/>
                <a:cs typeface="Times New Roman" pitchFamily="18" charset="0"/>
              </a:rPr>
              <a:t>PC</a:t>
            </a:r>
            <a:r>
              <a:rPr lang="zh-CN" altLang="zh-CN" sz="2400" dirty="0">
                <a:solidFill>
                  <a:srgbClr val="002060"/>
                </a:solidFill>
                <a:latin typeface="Times New Roman" pitchFamily="18" charset="0"/>
                <a:ea typeface="宋体" pitchFamily="2" charset="-122"/>
                <a:cs typeface="Times New Roman" pitchFamily="18" charset="0"/>
              </a:rPr>
              <a:t>机系统板仍支持</a:t>
            </a:r>
            <a:r>
              <a:rPr lang="en-US" altLang="zh-CN" sz="2400" dirty="0">
                <a:solidFill>
                  <a:srgbClr val="002060"/>
                </a:solidFill>
                <a:latin typeface="Times New Roman" pitchFamily="18" charset="0"/>
                <a:ea typeface="宋体" pitchFamily="2" charset="-122"/>
                <a:cs typeface="Times New Roman" pitchFamily="18" charset="0"/>
              </a:rPr>
              <a:t>PS/2</a:t>
            </a:r>
            <a:r>
              <a:rPr lang="zh-CN" altLang="zh-CN" sz="2400" dirty="0">
                <a:solidFill>
                  <a:srgbClr val="002060"/>
                </a:solidFill>
                <a:latin typeface="Times New Roman" pitchFamily="18" charset="0"/>
                <a:ea typeface="宋体" pitchFamily="2" charset="-122"/>
                <a:cs typeface="Times New Roman" pitchFamily="18" charset="0"/>
              </a:rPr>
              <a:t>接</a:t>
            </a:r>
            <a:r>
              <a:rPr lang="zh-CN" altLang="zh-CN" sz="2400" dirty="0" smtClean="0">
                <a:solidFill>
                  <a:srgbClr val="002060"/>
                </a:solidFill>
                <a:latin typeface="Times New Roman" pitchFamily="18" charset="0"/>
                <a:ea typeface="宋体" pitchFamily="2" charset="-122"/>
                <a:cs typeface="Times New Roman" pitchFamily="18" charset="0"/>
              </a:rPr>
              <a:t>口。</a:t>
            </a:r>
            <a:endParaRPr lang="zh-CN" altLang="zh-CN" sz="2400" dirty="0">
              <a:solidFill>
                <a:srgbClr val="002060"/>
              </a:solidFill>
              <a:latin typeface="Times New Roman" pitchFamily="18" charset="0"/>
              <a:ea typeface="宋体" pitchFamily="2" charset="-122"/>
              <a:cs typeface="Times New Roman" pitchFamily="18" charset="0"/>
            </a:endParaRPr>
          </a:p>
          <a:p>
            <a:pPr marL="342900" indent="-342900" algn="just">
              <a:spcAft>
                <a:spcPts val="200"/>
              </a:spcAft>
              <a:buFont typeface="Arial" pitchFamily="34" charset="0"/>
              <a:buChar char="•"/>
            </a:pP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接口</a:t>
            </a:r>
            <a:r>
              <a:rPr lang="zh-CN" altLang="zh-CN" sz="2400" dirty="0" smtClean="0">
                <a:solidFill>
                  <a:srgbClr val="002060"/>
                </a:solidFill>
                <a:latin typeface="Times New Roman" pitchFamily="18" charset="0"/>
                <a:ea typeface="宋体" pitchFamily="2" charset="-122"/>
                <a:cs typeface="Times New Roman" pitchFamily="18" charset="0"/>
              </a:rPr>
              <a:t>。目</a:t>
            </a:r>
            <a:r>
              <a:rPr lang="zh-CN" altLang="zh-CN" sz="2400" dirty="0">
                <a:solidFill>
                  <a:srgbClr val="002060"/>
                </a:solidFill>
                <a:latin typeface="Times New Roman" pitchFamily="18" charset="0"/>
                <a:ea typeface="宋体" pitchFamily="2" charset="-122"/>
                <a:cs typeface="Times New Roman" pitchFamily="18" charset="0"/>
              </a:rPr>
              <a:t>前鼠标产品多采用</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接口。</a:t>
            </a:r>
          </a:p>
          <a:p>
            <a:pPr marL="342900" indent="-342900" algn="just">
              <a:spcAft>
                <a:spcPts val="200"/>
              </a:spcAft>
              <a:buFont typeface="Arial" pitchFamily="34" charset="0"/>
              <a:buChar char="•"/>
            </a:pPr>
            <a:r>
              <a:rPr lang="zh-CN" altLang="zh-CN" sz="2400" dirty="0">
                <a:solidFill>
                  <a:srgbClr val="002060"/>
                </a:solidFill>
                <a:latin typeface="Times New Roman" pitchFamily="18" charset="0"/>
                <a:ea typeface="宋体" pitchFamily="2" charset="-122"/>
                <a:cs typeface="Times New Roman" pitchFamily="18" charset="0"/>
              </a:rPr>
              <a:t>实际应用中</a:t>
            </a:r>
            <a:r>
              <a:rPr lang="zh-CN" altLang="zh-CN" sz="2400" dirty="0" smtClean="0">
                <a:solidFill>
                  <a:srgbClr val="002060"/>
                </a:solidFill>
                <a:latin typeface="Times New Roman" pitchFamily="18" charset="0"/>
                <a:ea typeface="宋体" pitchFamily="2" charset="-122"/>
                <a:cs typeface="Times New Roman" pitchFamily="18" charset="0"/>
              </a:rPr>
              <a:t>，无</a:t>
            </a:r>
            <a:r>
              <a:rPr lang="zh-CN" altLang="zh-CN" sz="2400" dirty="0">
                <a:solidFill>
                  <a:srgbClr val="002060"/>
                </a:solidFill>
                <a:latin typeface="Times New Roman" pitchFamily="18" charset="0"/>
                <a:ea typeface="宋体" pitchFamily="2" charset="-122"/>
                <a:cs typeface="Times New Roman" pitchFamily="18" charset="0"/>
              </a:rPr>
              <a:t>线鼠标也比较多见</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en-US" sz="2400" dirty="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10938634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11.3  </a:t>
            </a:r>
            <a:r>
              <a:rPr lang="zh-CN" altLang="en-US" dirty="0" smtClean="0"/>
              <a:t>显示器</a:t>
            </a:r>
            <a:r>
              <a:rPr lang="zh-CN" altLang="zh-CN" dirty="0" smtClean="0"/>
              <a:t>及其</a:t>
            </a:r>
            <a:r>
              <a:rPr lang="zh-CN" altLang="zh-CN" dirty="0"/>
              <a:t>接口技术</a:t>
            </a:r>
            <a:endParaRPr lang="zh-CN" altLang="en-US" dirty="0"/>
          </a:p>
        </p:txBody>
      </p:sp>
      <p:sp>
        <p:nvSpPr>
          <p:cNvPr id="3" name="内容占位符 2"/>
          <p:cNvSpPr>
            <a:spLocks noGrp="1"/>
          </p:cNvSpPr>
          <p:nvPr>
            <p:ph idx="1"/>
          </p:nvPr>
        </p:nvSpPr>
        <p:spPr>
          <a:xfrm>
            <a:off x="1692440" y="1988840"/>
            <a:ext cx="6840000" cy="3907463"/>
          </a:xfrm>
        </p:spPr>
        <p:txBody>
          <a:bodyPr/>
          <a:lstStyle/>
          <a:p>
            <a:r>
              <a:rPr lang="en-US" altLang="zh-CN" dirty="0"/>
              <a:t>11.3.1  </a:t>
            </a:r>
            <a:r>
              <a:rPr lang="zh-CN" altLang="zh-CN" dirty="0"/>
              <a:t>显示器的</a:t>
            </a:r>
            <a:r>
              <a:rPr lang="zh-CN" altLang="zh-CN" dirty="0" smtClean="0"/>
              <a:t>分类</a:t>
            </a:r>
            <a:endParaRPr lang="en-US" altLang="zh-CN" dirty="0" smtClean="0"/>
          </a:p>
          <a:p>
            <a:r>
              <a:rPr lang="en-US" altLang="zh-CN" dirty="0"/>
              <a:t>11.3.2  </a:t>
            </a:r>
            <a:r>
              <a:rPr lang="zh-CN" altLang="zh-CN" dirty="0"/>
              <a:t>显示器的工作原理</a:t>
            </a:r>
          </a:p>
          <a:p>
            <a:r>
              <a:rPr lang="en-US" altLang="zh-CN" dirty="0"/>
              <a:t>11.3.3  </a:t>
            </a:r>
            <a:r>
              <a:rPr lang="zh-CN" altLang="zh-CN" dirty="0"/>
              <a:t>显示器的主要</a:t>
            </a:r>
            <a:r>
              <a:rPr lang="zh-CN" altLang="zh-CN" dirty="0" smtClean="0"/>
              <a:t>性能指标</a:t>
            </a:r>
            <a:endParaRPr lang="en-US" altLang="zh-CN" dirty="0" smtClean="0"/>
          </a:p>
          <a:p>
            <a:r>
              <a:rPr lang="en-US" altLang="zh-CN" dirty="0"/>
              <a:t>11.3.4  </a:t>
            </a:r>
            <a:r>
              <a:rPr lang="zh-CN" altLang="zh-CN" dirty="0"/>
              <a:t>显卡的工作原理</a:t>
            </a:r>
          </a:p>
          <a:p>
            <a:endParaRPr lang="zh-CN" altLang="zh-CN" dirty="0"/>
          </a:p>
        </p:txBody>
      </p:sp>
      <p:sp>
        <p:nvSpPr>
          <p:cNvPr id="4" name="对角圆角矩形 3"/>
          <p:cNvSpPr/>
          <p:nvPr/>
        </p:nvSpPr>
        <p:spPr>
          <a:xfrm flipH="1">
            <a:off x="1115616" y="1916832"/>
            <a:ext cx="6984776" cy="3744416"/>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10" name="组合 9"/>
          <p:cNvGrpSpPr/>
          <p:nvPr/>
        </p:nvGrpSpPr>
        <p:grpSpPr>
          <a:xfrm>
            <a:off x="1619672" y="2118822"/>
            <a:ext cx="5760640" cy="3182386"/>
            <a:chOff x="1619672" y="2118822"/>
            <a:chExt cx="5760640" cy="3182386"/>
          </a:xfrm>
        </p:grpSpPr>
        <p:sp>
          <p:nvSpPr>
            <p:cNvPr id="5" name="矩形 4">
              <a:hlinkClick r:id="rId3" action="ppaction://hlinksldjump"/>
            </p:cNvPr>
            <p:cNvSpPr/>
            <p:nvPr/>
          </p:nvSpPr>
          <p:spPr>
            <a:xfrm>
              <a:off x="1619672" y="2987596"/>
              <a:ext cx="504056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4" action="ppaction://hlinksldjump"/>
            </p:cNvPr>
            <p:cNvSpPr/>
            <p:nvPr/>
          </p:nvSpPr>
          <p:spPr>
            <a:xfrm>
              <a:off x="1619672" y="3856370"/>
              <a:ext cx="576064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p:nvSpPr>
          <p:spPr>
            <a:xfrm>
              <a:off x="1619672" y="2118822"/>
              <a:ext cx="4176464"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6" action="ppaction://hlinksldjump"/>
            </p:cNvPr>
            <p:cNvSpPr/>
            <p:nvPr/>
          </p:nvSpPr>
          <p:spPr>
            <a:xfrm>
              <a:off x="1619672" y="4725144"/>
              <a:ext cx="460851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043173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11.3.1  </a:t>
            </a:r>
            <a:r>
              <a:rPr lang="zh-CN" altLang="zh-CN" dirty="0"/>
              <a:t>显示器的分类</a:t>
            </a:r>
            <a:endParaRPr lang="zh-CN" altLang="en-US" dirty="0"/>
          </a:p>
        </p:txBody>
      </p:sp>
      <p:sp>
        <p:nvSpPr>
          <p:cNvPr id="3" name="矩形 2"/>
          <p:cNvSpPr/>
          <p:nvPr/>
        </p:nvSpPr>
        <p:spPr>
          <a:xfrm>
            <a:off x="540000" y="1124744"/>
            <a:ext cx="4989764" cy="523220"/>
          </a:xfrm>
          <a:prstGeom prst="rect">
            <a:avLst/>
          </a:prstGeom>
          <a:noFill/>
        </p:spPr>
        <p:txBody>
          <a:bodyPr vert="horz" wrap="none" lIns="91440" tIns="45720" rIns="91440" bIns="45720" rtlCol="0" anchor="ctr" anchorCtr="0">
            <a:spAutoFit/>
          </a:bodyPr>
          <a:lstStyle/>
          <a:p>
            <a:pPr>
              <a:spcBef>
                <a:spcPct val="0"/>
              </a:spcBef>
            </a:pPr>
            <a:r>
              <a:rPr lang="en-US" altLang="zh-CN" sz="2800" dirty="0">
                <a:latin typeface="Times New Roman" pitchFamily="18" charset="0"/>
                <a:ea typeface="黑体" pitchFamily="49" charset="-122"/>
                <a:cs typeface="Times New Roman" pitchFamily="18" charset="0"/>
              </a:rPr>
              <a:t>1</a:t>
            </a:r>
            <a:r>
              <a:rPr lang="zh-CN" altLang="zh-CN" sz="2800" dirty="0">
                <a:latin typeface="Times New Roman" pitchFamily="18" charset="0"/>
                <a:ea typeface="黑体" pitchFamily="49" charset="-122"/>
                <a:cs typeface="Times New Roman" pitchFamily="18" charset="0"/>
              </a:rPr>
              <a:t>．阴极射线管（</a:t>
            </a:r>
            <a:r>
              <a:rPr lang="en-US" altLang="zh-CN" sz="2800" dirty="0">
                <a:latin typeface="Times New Roman" pitchFamily="18" charset="0"/>
                <a:ea typeface="黑体" pitchFamily="49" charset="-122"/>
                <a:cs typeface="Times New Roman" pitchFamily="18" charset="0"/>
              </a:rPr>
              <a:t>CRT</a:t>
            </a:r>
            <a:r>
              <a:rPr lang="zh-CN" altLang="zh-CN" sz="2800" dirty="0">
                <a:latin typeface="Times New Roman" pitchFamily="18" charset="0"/>
                <a:ea typeface="黑体" pitchFamily="49" charset="-122"/>
                <a:cs typeface="Times New Roman" pitchFamily="18" charset="0"/>
              </a:rPr>
              <a:t>）显示器</a:t>
            </a:r>
          </a:p>
        </p:txBody>
      </p:sp>
      <p:sp>
        <p:nvSpPr>
          <p:cNvPr id="5" name="矩形 4"/>
          <p:cNvSpPr/>
          <p:nvPr/>
        </p:nvSpPr>
        <p:spPr>
          <a:xfrm>
            <a:off x="540000" y="2562593"/>
            <a:ext cx="3954929" cy="523220"/>
          </a:xfrm>
          <a:prstGeom prst="rect">
            <a:avLst/>
          </a:prstGeom>
          <a:noFill/>
        </p:spPr>
        <p:txBody>
          <a:bodyPr vert="horz" wrap="none" lIns="91440" tIns="45720" rIns="91440" bIns="45720" rtlCol="0" anchor="ctr" anchorCtr="0">
            <a:spAutoFit/>
          </a:bodyPr>
          <a:lstStyle/>
          <a:p>
            <a:pPr>
              <a:spcBef>
                <a:spcPct val="0"/>
              </a:spcBef>
            </a:pPr>
            <a:r>
              <a:rPr lang="en-US" altLang="zh-CN" sz="2800" dirty="0">
                <a:latin typeface="Times New Roman" pitchFamily="18" charset="0"/>
                <a:ea typeface="黑体" pitchFamily="49" charset="-122"/>
                <a:cs typeface="Times New Roman" pitchFamily="18" charset="0"/>
              </a:rPr>
              <a:t>2</a:t>
            </a:r>
            <a:r>
              <a:rPr lang="zh-CN" altLang="zh-CN" sz="2800" dirty="0">
                <a:latin typeface="Times New Roman" pitchFamily="18" charset="0"/>
                <a:ea typeface="黑体" pitchFamily="49" charset="-122"/>
                <a:cs typeface="Times New Roman" pitchFamily="18" charset="0"/>
              </a:rPr>
              <a:t>．液晶（</a:t>
            </a:r>
            <a:r>
              <a:rPr lang="en-US" altLang="zh-CN" sz="2800" dirty="0">
                <a:latin typeface="Times New Roman" pitchFamily="18" charset="0"/>
                <a:ea typeface="黑体" pitchFamily="49" charset="-122"/>
                <a:cs typeface="Times New Roman" pitchFamily="18" charset="0"/>
              </a:rPr>
              <a:t>LCD</a:t>
            </a:r>
            <a:r>
              <a:rPr lang="zh-CN" altLang="zh-CN" sz="2800" dirty="0">
                <a:latin typeface="Times New Roman" pitchFamily="18" charset="0"/>
                <a:ea typeface="黑体" pitchFamily="49" charset="-122"/>
                <a:cs typeface="Times New Roman" pitchFamily="18" charset="0"/>
              </a:rPr>
              <a:t>）显示器</a:t>
            </a:r>
          </a:p>
        </p:txBody>
      </p:sp>
      <p:sp>
        <p:nvSpPr>
          <p:cNvPr id="6" name="矩形 5"/>
          <p:cNvSpPr/>
          <p:nvPr/>
        </p:nvSpPr>
        <p:spPr>
          <a:xfrm>
            <a:off x="504000" y="1655517"/>
            <a:ext cx="8136000" cy="792000"/>
          </a:xfrm>
          <a:prstGeom prst="rect">
            <a:avLst/>
          </a:prstGeom>
          <a:solidFill>
            <a:schemeClr val="bg2">
              <a:lumMod val="20000"/>
              <a:lumOff val="80000"/>
              <a:alpha val="50196"/>
            </a:schemeClr>
          </a:solidFill>
          <a:ln>
            <a:solidFill>
              <a:srgbClr val="FF0000"/>
            </a:solidFill>
            <a:prstDash val="solid"/>
          </a:ln>
        </p:spPr>
        <p:txBody>
          <a:bodyPr wrap="square" lIns="72000" tIns="72000" rIns="72000" bIns="72000">
            <a:spAutoFit/>
          </a:bodyPr>
          <a:lstStyle/>
          <a:p>
            <a:pPr algn="just">
              <a:lnSpc>
                <a:spcPct val="9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其</a:t>
            </a:r>
            <a:r>
              <a:rPr lang="zh-CN" altLang="zh-CN" sz="2400" dirty="0" smtClean="0">
                <a:solidFill>
                  <a:srgbClr val="002060"/>
                </a:solidFill>
                <a:latin typeface="Times New Roman" pitchFamily="18" charset="0"/>
                <a:ea typeface="宋体" pitchFamily="2" charset="-122"/>
                <a:cs typeface="Times New Roman" pitchFamily="18" charset="0"/>
              </a:rPr>
              <a:t>成</a:t>
            </a:r>
            <a:r>
              <a:rPr lang="zh-CN" altLang="zh-CN" sz="2400" dirty="0">
                <a:solidFill>
                  <a:srgbClr val="002060"/>
                </a:solidFill>
                <a:latin typeface="Times New Roman" pitchFamily="18" charset="0"/>
                <a:ea typeface="宋体" pitchFamily="2" charset="-122"/>
                <a:cs typeface="Times New Roman" pitchFamily="18" charset="0"/>
              </a:rPr>
              <a:t>像原理与早期家用电视机的成像原理大致相同，曾经是广泛应用的显示器之一</a:t>
            </a:r>
            <a:r>
              <a:rPr lang="zh-CN" altLang="zh-CN" sz="2400" dirty="0" smtClean="0">
                <a:solidFill>
                  <a:srgbClr val="002060"/>
                </a:solidFill>
                <a:latin typeface="Times New Roman" pitchFamily="18" charset="0"/>
                <a:ea typeface="宋体" pitchFamily="2" charset="-122"/>
                <a:cs typeface="Times New Roman" pitchFamily="18" charset="0"/>
              </a:rPr>
              <a:t>，但目</a:t>
            </a:r>
            <a:r>
              <a:rPr lang="zh-CN" altLang="zh-CN" sz="2400" dirty="0">
                <a:solidFill>
                  <a:srgbClr val="002060"/>
                </a:solidFill>
                <a:latin typeface="Times New Roman" pitchFamily="18" charset="0"/>
                <a:ea typeface="宋体" pitchFamily="2" charset="-122"/>
                <a:cs typeface="Times New Roman" pitchFamily="18" charset="0"/>
              </a:rPr>
              <a:t>前</a:t>
            </a:r>
            <a:r>
              <a:rPr lang="zh-CN" altLang="zh-CN" sz="2400" dirty="0" smtClean="0">
                <a:solidFill>
                  <a:srgbClr val="002060"/>
                </a:solidFill>
                <a:latin typeface="Times New Roman" pitchFamily="18" charset="0"/>
                <a:ea typeface="宋体" pitchFamily="2" charset="-122"/>
                <a:cs typeface="Times New Roman" pitchFamily="18" charset="0"/>
              </a:rPr>
              <a:t>已被</a:t>
            </a:r>
            <a:r>
              <a:rPr lang="en-US" altLang="zh-CN" sz="2400" dirty="0">
                <a:solidFill>
                  <a:srgbClr val="002060"/>
                </a:solidFill>
                <a:latin typeface="Times New Roman" pitchFamily="18" charset="0"/>
                <a:ea typeface="宋体" pitchFamily="2" charset="-122"/>
                <a:cs typeface="Times New Roman" pitchFamily="18" charset="0"/>
              </a:rPr>
              <a:t>LCD</a:t>
            </a:r>
            <a:r>
              <a:rPr lang="zh-CN" altLang="zh-CN" sz="2400" dirty="0">
                <a:solidFill>
                  <a:srgbClr val="002060"/>
                </a:solidFill>
                <a:latin typeface="Times New Roman" pitchFamily="18" charset="0"/>
                <a:ea typeface="宋体" pitchFamily="2" charset="-122"/>
                <a:cs typeface="Times New Roman" pitchFamily="18" charset="0"/>
              </a:rPr>
              <a:t>显示器替代。</a:t>
            </a:r>
          </a:p>
        </p:txBody>
      </p:sp>
      <p:sp>
        <p:nvSpPr>
          <p:cNvPr id="7" name="矩形 6"/>
          <p:cNvSpPr/>
          <p:nvPr/>
        </p:nvSpPr>
        <p:spPr>
          <a:xfrm>
            <a:off x="504000" y="3095677"/>
            <a:ext cx="8136000" cy="1440000"/>
          </a:xfrm>
          <a:prstGeom prst="rect">
            <a:avLst/>
          </a:prstGeom>
          <a:solidFill>
            <a:schemeClr val="bg2">
              <a:lumMod val="20000"/>
              <a:lumOff val="80000"/>
              <a:alpha val="50196"/>
            </a:schemeClr>
          </a:solidFill>
          <a:ln>
            <a:solidFill>
              <a:srgbClr val="FF0000"/>
            </a:solidFill>
            <a:prstDash val="solid"/>
          </a:ln>
        </p:spPr>
        <p:txBody>
          <a:bodyPr wrap="square" lIns="72000" tIns="72000" rIns="72000" bIns="72000">
            <a:spAutoFit/>
          </a:bodyPr>
          <a:lstStyle/>
          <a:p>
            <a:pPr algn="just">
              <a:lnSpc>
                <a:spcPct val="9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成像原理是利用液晶的物理特性，通电时液晶排列有序，易于光线通过，不通电时排列混乱，阻止光线通过，光线通过与否的组合就形成了显示在屏幕上的图像。</a:t>
            </a:r>
          </a:p>
          <a:p>
            <a:pPr algn="just">
              <a:lnSpc>
                <a:spcPct val="90000"/>
              </a:lnSpc>
            </a:pPr>
            <a:r>
              <a:rPr lang="zh-CN" altLang="en-US" sz="2400" dirty="0">
                <a:solidFill>
                  <a:srgbClr val="002060"/>
                </a:solidFill>
                <a:latin typeface="Times New Roman" pitchFamily="18" charset="0"/>
                <a:ea typeface="宋体" pitchFamily="2" charset="-122"/>
                <a:cs typeface="Times New Roman" pitchFamily="18" charset="0"/>
              </a:rPr>
              <a:t>　　</a:t>
            </a:r>
            <a:r>
              <a:rPr lang="en-US" altLang="zh-CN" sz="2400" dirty="0">
                <a:solidFill>
                  <a:srgbClr val="002060"/>
                </a:solidFill>
                <a:latin typeface="Times New Roman" pitchFamily="18" charset="0"/>
                <a:ea typeface="宋体" pitchFamily="2" charset="-122"/>
                <a:cs typeface="Times New Roman" pitchFamily="18" charset="0"/>
              </a:rPr>
              <a:t>LCD</a:t>
            </a:r>
            <a:r>
              <a:rPr lang="zh-CN" altLang="zh-CN" sz="2400" dirty="0">
                <a:solidFill>
                  <a:srgbClr val="002060"/>
                </a:solidFill>
                <a:latin typeface="Times New Roman" pitchFamily="18" charset="0"/>
                <a:ea typeface="宋体" pitchFamily="2" charset="-122"/>
                <a:cs typeface="Times New Roman" pitchFamily="18" charset="0"/>
              </a:rPr>
              <a:t>显示器</a:t>
            </a:r>
            <a:r>
              <a:rPr lang="zh-CN" altLang="en-US" sz="2400" dirty="0">
                <a:solidFill>
                  <a:srgbClr val="002060"/>
                </a:solidFill>
                <a:latin typeface="Times New Roman" pitchFamily="18" charset="0"/>
                <a:ea typeface="宋体" pitchFamily="2" charset="-122"/>
                <a:cs typeface="Times New Roman" pitchFamily="18" charset="0"/>
              </a:rPr>
              <a:t>已</a:t>
            </a:r>
            <a:r>
              <a:rPr lang="zh-CN" altLang="zh-CN" sz="2400" dirty="0">
                <a:solidFill>
                  <a:srgbClr val="002060"/>
                </a:solidFill>
                <a:latin typeface="Times New Roman" pitchFamily="18" charset="0"/>
                <a:ea typeface="宋体" pitchFamily="2" charset="-122"/>
                <a:cs typeface="Times New Roman" pitchFamily="18" charset="0"/>
              </a:rPr>
              <a:t>成为便携式、台式电脑的必备组件。</a:t>
            </a:r>
          </a:p>
        </p:txBody>
      </p:sp>
      <p:sp>
        <p:nvSpPr>
          <p:cNvPr id="8" name="矩形 7"/>
          <p:cNvSpPr/>
          <p:nvPr/>
        </p:nvSpPr>
        <p:spPr>
          <a:xfrm>
            <a:off x="540000" y="4646846"/>
            <a:ext cx="4294765" cy="523220"/>
          </a:xfrm>
          <a:prstGeom prst="rect">
            <a:avLst/>
          </a:prstGeom>
          <a:noFill/>
        </p:spPr>
        <p:txBody>
          <a:bodyPr vert="horz" wrap="none" lIns="91440" tIns="45720" rIns="91440" bIns="45720" rtlCol="0" anchor="ctr" anchorCtr="0">
            <a:spAutoFit/>
          </a:bodyPr>
          <a:lstStyle/>
          <a:p>
            <a:pPr>
              <a:spcBef>
                <a:spcPct val="0"/>
              </a:spcBef>
            </a:pPr>
            <a:r>
              <a:rPr lang="en-US" altLang="zh-CN" sz="2800" dirty="0">
                <a:latin typeface="Times New Roman" pitchFamily="18" charset="0"/>
                <a:ea typeface="黑体" pitchFamily="49" charset="-122"/>
                <a:cs typeface="Times New Roman" pitchFamily="18" charset="0"/>
              </a:rPr>
              <a:t>3</a:t>
            </a:r>
            <a:r>
              <a:rPr lang="zh-CN" altLang="zh-CN" sz="2800" dirty="0">
                <a:latin typeface="Times New Roman" pitchFamily="18" charset="0"/>
                <a:ea typeface="黑体" pitchFamily="49" charset="-122"/>
                <a:cs typeface="Times New Roman" pitchFamily="18" charset="0"/>
              </a:rPr>
              <a:t>．二极管（</a:t>
            </a:r>
            <a:r>
              <a:rPr lang="en-US" altLang="zh-CN" sz="2800" dirty="0">
                <a:latin typeface="Times New Roman" pitchFamily="18" charset="0"/>
                <a:ea typeface="黑体" pitchFamily="49" charset="-122"/>
                <a:cs typeface="Times New Roman" pitchFamily="18" charset="0"/>
              </a:rPr>
              <a:t>LED</a:t>
            </a:r>
            <a:r>
              <a:rPr lang="zh-CN" altLang="zh-CN" sz="2800" dirty="0">
                <a:latin typeface="Times New Roman" pitchFamily="18" charset="0"/>
                <a:ea typeface="黑体" pitchFamily="49" charset="-122"/>
                <a:cs typeface="Times New Roman" pitchFamily="18" charset="0"/>
              </a:rPr>
              <a:t>）显示屏</a:t>
            </a:r>
          </a:p>
        </p:txBody>
      </p:sp>
      <p:sp>
        <p:nvSpPr>
          <p:cNvPr id="9" name="矩形 8"/>
          <p:cNvSpPr/>
          <p:nvPr/>
        </p:nvSpPr>
        <p:spPr>
          <a:xfrm>
            <a:off x="504000" y="5193320"/>
            <a:ext cx="8136000" cy="1116000"/>
          </a:xfrm>
          <a:prstGeom prst="rect">
            <a:avLst/>
          </a:prstGeom>
          <a:solidFill>
            <a:schemeClr val="bg2">
              <a:lumMod val="20000"/>
              <a:lumOff val="80000"/>
              <a:alpha val="50196"/>
            </a:schemeClr>
          </a:solidFill>
          <a:ln>
            <a:solidFill>
              <a:srgbClr val="FF0000"/>
            </a:solidFill>
            <a:prstDash val="solid"/>
          </a:ln>
        </p:spPr>
        <p:txBody>
          <a:bodyPr wrap="square" lIns="72000" tIns="72000" rIns="72000" bIns="72000">
            <a:spAutoFit/>
          </a:bodyPr>
          <a:lstStyle/>
          <a:p>
            <a:pPr algn="just">
              <a:lnSpc>
                <a:spcPct val="9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一种通过控制半导体发光二极管的显示方式显示文字、图形、图像、动画、视频等信息的显示屏幕。</a:t>
            </a:r>
          </a:p>
          <a:p>
            <a:pPr algn="just">
              <a:lnSpc>
                <a:spcPct val="90000"/>
              </a:lnSpc>
            </a:pPr>
            <a:r>
              <a:rPr lang="zh-CN" altLang="en-US" sz="2400" dirty="0">
                <a:solidFill>
                  <a:srgbClr val="002060"/>
                </a:solidFill>
                <a:latin typeface="Times New Roman" pitchFamily="18" charset="0"/>
                <a:ea typeface="宋体" pitchFamily="2" charset="-122"/>
                <a:cs typeface="Times New Roman" pitchFamily="18" charset="0"/>
              </a:rPr>
              <a:t>　　</a:t>
            </a:r>
            <a:r>
              <a:rPr lang="en-US" altLang="zh-CN" sz="2400" dirty="0">
                <a:solidFill>
                  <a:srgbClr val="002060"/>
                </a:solidFill>
                <a:latin typeface="Times New Roman" pitchFamily="18" charset="0"/>
                <a:ea typeface="宋体" pitchFamily="2" charset="-122"/>
                <a:cs typeface="Times New Roman" pitchFamily="18" charset="0"/>
              </a:rPr>
              <a:t>LED</a:t>
            </a:r>
            <a:r>
              <a:rPr lang="zh-CN" altLang="zh-CN" sz="2400" dirty="0">
                <a:solidFill>
                  <a:srgbClr val="002060"/>
                </a:solidFill>
                <a:latin typeface="Times New Roman" pitchFamily="18" charset="0"/>
                <a:ea typeface="宋体" pitchFamily="2" charset="-122"/>
                <a:cs typeface="Times New Roman" pitchFamily="18" charset="0"/>
              </a:rPr>
              <a:t>显示屏广泛应用</a:t>
            </a:r>
            <a:r>
              <a:rPr lang="zh-CN" altLang="en-US" sz="2400" dirty="0">
                <a:solidFill>
                  <a:srgbClr val="002060"/>
                </a:solidFill>
                <a:latin typeface="Times New Roman" pitchFamily="18" charset="0"/>
                <a:ea typeface="宋体" pitchFamily="2" charset="-122"/>
                <a:cs typeface="Times New Roman" pitchFamily="18" charset="0"/>
              </a:rPr>
              <a:t>于</a:t>
            </a:r>
            <a:r>
              <a:rPr lang="zh-CN" altLang="zh-CN" sz="2400" dirty="0">
                <a:solidFill>
                  <a:srgbClr val="002060"/>
                </a:solidFill>
                <a:latin typeface="Times New Roman" pitchFamily="18" charset="0"/>
                <a:ea typeface="宋体" pitchFamily="2" charset="-122"/>
                <a:cs typeface="Times New Roman" pitchFamily="18" charset="0"/>
              </a:rPr>
              <a:t>一些大型</a:t>
            </a:r>
            <a:r>
              <a:rPr lang="zh-CN" altLang="en-US" sz="2400" dirty="0">
                <a:solidFill>
                  <a:srgbClr val="002060"/>
                </a:solidFill>
                <a:latin typeface="Times New Roman" pitchFamily="18" charset="0"/>
                <a:ea typeface="宋体" pitchFamily="2" charset="-122"/>
                <a:cs typeface="Times New Roman" pitchFamily="18" charset="0"/>
              </a:rPr>
              <a:t>公共</a:t>
            </a:r>
            <a:r>
              <a:rPr lang="zh-CN" altLang="zh-CN" sz="2400" dirty="0">
                <a:solidFill>
                  <a:srgbClr val="002060"/>
                </a:solidFill>
                <a:latin typeface="Times New Roman" pitchFamily="18" charset="0"/>
                <a:ea typeface="宋体" pitchFamily="2" charset="-122"/>
                <a:cs typeface="Times New Roman" pitchFamily="18" charset="0"/>
              </a:rPr>
              <a:t>场所。</a:t>
            </a:r>
          </a:p>
        </p:txBody>
      </p:sp>
    </p:spTree>
    <p:extLst>
      <p:ext uri="{BB962C8B-B14F-4D97-AF65-F5344CB8AC3E}">
        <p14:creationId xmlns:p14="http://schemas.microsoft.com/office/powerpoint/2010/main" val="32061991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332656"/>
            <a:ext cx="9144000" cy="1143000"/>
          </a:xfrm>
        </p:spPr>
        <p:txBody>
          <a:bodyPr/>
          <a:lstStyle/>
          <a:p>
            <a:r>
              <a:rPr lang="zh-CN" altLang="zh-CN" dirty="0"/>
              <a:t>第</a:t>
            </a:r>
            <a:r>
              <a:rPr lang="en-US" altLang="zh-CN" dirty="0"/>
              <a:t>11</a:t>
            </a:r>
            <a:r>
              <a:rPr lang="zh-CN" altLang="zh-CN" dirty="0"/>
              <a:t>章</a:t>
            </a:r>
            <a:r>
              <a:rPr lang="en-US" altLang="zh-CN" dirty="0"/>
              <a:t>  </a:t>
            </a:r>
            <a:r>
              <a:rPr lang="zh-CN" altLang="zh-CN" dirty="0"/>
              <a:t>人机接口技术</a:t>
            </a:r>
            <a:endParaRPr lang="zh-CN" altLang="en-US" dirty="0"/>
          </a:p>
        </p:txBody>
      </p:sp>
      <p:sp>
        <p:nvSpPr>
          <p:cNvPr id="3" name="内容占位符 2"/>
          <p:cNvSpPr>
            <a:spLocks noGrp="1"/>
          </p:cNvSpPr>
          <p:nvPr>
            <p:ph idx="1"/>
          </p:nvPr>
        </p:nvSpPr>
        <p:spPr>
          <a:xfrm>
            <a:off x="1403648" y="1700808"/>
            <a:ext cx="6336704" cy="4320480"/>
          </a:xfrm>
        </p:spPr>
        <p:txBody>
          <a:bodyPr>
            <a:noAutofit/>
          </a:bodyPr>
          <a:lstStyle/>
          <a:p>
            <a:pPr>
              <a:spcAft>
                <a:spcPts val="0"/>
              </a:spcAft>
            </a:pPr>
            <a:r>
              <a:rPr lang="en-US" altLang="zh-CN" sz="3200" dirty="0"/>
              <a:t>11.1  </a:t>
            </a:r>
            <a:r>
              <a:rPr lang="zh-CN" altLang="zh-CN" sz="3200" dirty="0"/>
              <a:t>键盘及其接口</a:t>
            </a:r>
            <a:r>
              <a:rPr lang="zh-CN" altLang="zh-CN" sz="3200" dirty="0" smtClean="0"/>
              <a:t>技术</a:t>
            </a:r>
            <a:endParaRPr lang="en-US" altLang="zh-CN" sz="3200" dirty="0" smtClean="0"/>
          </a:p>
          <a:p>
            <a:pPr>
              <a:lnSpc>
                <a:spcPct val="90000"/>
              </a:lnSpc>
            </a:pPr>
            <a:r>
              <a:rPr lang="en-US" altLang="zh-CN" sz="3200" dirty="0"/>
              <a:t>11.2  </a:t>
            </a:r>
            <a:r>
              <a:rPr lang="zh-CN" altLang="zh-CN" sz="3200" dirty="0"/>
              <a:t>鼠标及其接口技术</a:t>
            </a:r>
            <a:endParaRPr lang="en-US" altLang="zh-CN" sz="3200" dirty="0"/>
          </a:p>
          <a:p>
            <a:pPr>
              <a:lnSpc>
                <a:spcPct val="90000"/>
              </a:lnSpc>
            </a:pPr>
            <a:r>
              <a:rPr lang="en-US" altLang="zh-CN" sz="3200" dirty="0"/>
              <a:t>11.3  </a:t>
            </a:r>
            <a:r>
              <a:rPr lang="zh-CN" altLang="zh-CN" sz="3200" dirty="0"/>
              <a:t>显示器及其接口技术</a:t>
            </a:r>
            <a:endParaRPr lang="en-US" altLang="zh-CN" sz="3200" dirty="0" smtClean="0"/>
          </a:p>
          <a:p>
            <a:pPr>
              <a:lnSpc>
                <a:spcPct val="90000"/>
              </a:lnSpc>
            </a:pPr>
            <a:r>
              <a:rPr lang="en-US" altLang="zh-CN" sz="3200" dirty="0"/>
              <a:t>11.4  </a:t>
            </a:r>
            <a:r>
              <a:rPr lang="zh-CN" altLang="zh-CN" sz="3200" dirty="0"/>
              <a:t>打印机及其接口技术</a:t>
            </a:r>
            <a:endParaRPr lang="en-US" altLang="zh-CN" sz="3200" dirty="0"/>
          </a:p>
          <a:p>
            <a:pPr>
              <a:lnSpc>
                <a:spcPct val="90000"/>
              </a:lnSpc>
            </a:pPr>
            <a:r>
              <a:rPr lang="en-US" altLang="zh-CN" sz="3200" dirty="0"/>
              <a:t>11.5  </a:t>
            </a:r>
            <a:r>
              <a:rPr lang="zh-CN" altLang="zh-CN" sz="3200" dirty="0"/>
              <a:t>外存储器及其接口</a:t>
            </a:r>
            <a:endParaRPr lang="en-US" altLang="zh-CN" sz="3200" dirty="0" smtClean="0"/>
          </a:p>
          <a:p>
            <a:pPr>
              <a:lnSpc>
                <a:spcPct val="90000"/>
              </a:lnSpc>
            </a:pPr>
            <a:r>
              <a:rPr lang="en-US" altLang="zh-CN" sz="3200" dirty="0"/>
              <a:t>11.6  </a:t>
            </a:r>
            <a:r>
              <a:rPr lang="zh-CN" altLang="zh-CN" sz="3200" dirty="0" smtClean="0"/>
              <a:t>扫描仪</a:t>
            </a:r>
            <a:endParaRPr lang="en-US" altLang="zh-CN" sz="3200" dirty="0" smtClean="0"/>
          </a:p>
          <a:p>
            <a:pPr>
              <a:lnSpc>
                <a:spcPct val="90000"/>
              </a:lnSpc>
            </a:pPr>
            <a:r>
              <a:rPr lang="zh-CN" altLang="en-US" sz="3200" dirty="0" smtClean="0"/>
              <a:t>习题与</a:t>
            </a:r>
            <a:r>
              <a:rPr lang="zh-CN" altLang="en-US" sz="3200" dirty="0"/>
              <a:t>思考</a:t>
            </a:r>
          </a:p>
        </p:txBody>
      </p:sp>
      <p:sp>
        <p:nvSpPr>
          <p:cNvPr id="4" name="矩形 3">
            <a:hlinkClick r:id="rId3" action="ppaction://hlinksldjump"/>
          </p:cNvPr>
          <p:cNvSpPr/>
          <p:nvPr/>
        </p:nvSpPr>
        <p:spPr>
          <a:xfrm>
            <a:off x="1547664" y="2390089"/>
            <a:ext cx="460851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1547664" y="2977866"/>
            <a:ext cx="5112568"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1547664" y="1802312"/>
            <a:ext cx="460851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6" action="ppaction://hlinksldjump"/>
          </p:cNvPr>
          <p:cNvSpPr/>
          <p:nvPr/>
        </p:nvSpPr>
        <p:spPr>
          <a:xfrm>
            <a:off x="1547664" y="3565643"/>
            <a:ext cx="5112568"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7" action="ppaction://hlinksldjump"/>
          </p:cNvPr>
          <p:cNvSpPr/>
          <p:nvPr/>
        </p:nvSpPr>
        <p:spPr>
          <a:xfrm>
            <a:off x="1547664" y="4153420"/>
            <a:ext cx="460851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8" action="ppaction://hlinksldjump"/>
          </p:cNvPr>
          <p:cNvSpPr/>
          <p:nvPr/>
        </p:nvSpPr>
        <p:spPr>
          <a:xfrm>
            <a:off x="1547664" y="4741197"/>
            <a:ext cx="2531549"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hlinkClick r:id="rId9" action="ppaction://hlinksldjump"/>
          </p:cNvPr>
          <p:cNvSpPr/>
          <p:nvPr/>
        </p:nvSpPr>
        <p:spPr>
          <a:xfrm>
            <a:off x="1547664" y="5328972"/>
            <a:ext cx="2531549"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10" action="ppaction://hlinksldjump" highlightClick="1"/>
            <a:hlinkHover r:id="" action="ppaction://noaction" highlightClick="1"/>
          </p:cNvPr>
          <p:cNvSpPr/>
          <p:nvPr/>
        </p:nvSpPr>
        <p:spPr>
          <a:xfrm>
            <a:off x="7524328" y="6213562"/>
            <a:ext cx="1530168" cy="461665"/>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400" b="1" spc="-30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隶书" pitchFamily="49" charset="-122"/>
                <a:ea typeface="隶书" pitchFamily="49" charset="-122"/>
              </a:rPr>
              <a:t>学习目标</a:t>
            </a:r>
            <a:endParaRPr lang="zh-CN" altLang="en-US" sz="2400" b="1" spc="-30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隶书" pitchFamily="49" charset="-122"/>
              <a:ea typeface="隶书" pitchFamily="49" charset="-122"/>
            </a:endParaRPr>
          </a:p>
        </p:txBody>
      </p:sp>
    </p:spTree>
    <p:extLst>
      <p:ext uri="{BB962C8B-B14F-4D97-AF65-F5344CB8AC3E}">
        <p14:creationId xmlns:p14="http://schemas.microsoft.com/office/powerpoint/2010/main" val="3116790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11.3.2  </a:t>
            </a:r>
            <a:r>
              <a:rPr lang="zh-CN" altLang="zh-CN" dirty="0"/>
              <a:t>显示器的工作原理</a:t>
            </a:r>
            <a:endParaRPr lang="zh-CN" altLang="en-US" dirty="0"/>
          </a:p>
        </p:txBody>
      </p:sp>
      <p:sp>
        <p:nvSpPr>
          <p:cNvPr id="4" name="标题 1"/>
          <p:cNvSpPr txBox="1">
            <a:spLocks/>
          </p:cNvSpPr>
          <p:nvPr/>
        </p:nvSpPr>
        <p:spPr>
          <a:xfrm>
            <a:off x="540000" y="1196752"/>
            <a:ext cx="6087949" cy="584775"/>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Times New Roman" pitchFamily="18" charset="0"/>
                <a:ea typeface="黑体" pitchFamily="49" charset="-122"/>
                <a:cs typeface="Times New Roman"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a:t>1</a:t>
            </a:r>
            <a:r>
              <a:rPr lang="zh-CN" altLang="zh-CN" dirty="0"/>
              <a:t>．</a:t>
            </a:r>
            <a:r>
              <a:rPr lang="en-US" altLang="zh-CN" dirty="0"/>
              <a:t>CRT</a:t>
            </a:r>
            <a:r>
              <a:rPr lang="zh-CN" altLang="zh-CN" dirty="0"/>
              <a:t>显示器的结构及工作原理</a:t>
            </a:r>
            <a:endParaRPr lang="zh-CN" altLang="en-US" dirty="0"/>
          </a:p>
        </p:txBody>
      </p:sp>
      <p:pic>
        <p:nvPicPr>
          <p:cNvPr id="33793" name="Picture 1" descr="C:\Users\Administrator\AppData\Roaming\Tencent\Users\44194298\QQ\WinTemp\RichOle\UV1JSA1A2~PAK@1{_RNV3PH.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708" y="1988840"/>
            <a:ext cx="8066584" cy="4032448"/>
          </a:xfrm>
          <a:prstGeom prst="rect">
            <a:avLst/>
          </a:prstGeom>
          <a:noFill/>
          <a:ln>
            <a:solidFill>
              <a:srgbClr val="CC66FF"/>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34127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750"/>
                                        <p:tgtEl>
                                          <p:spTgt spid="4"/>
                                        </p:tgtEl>
                                      </p:cBhvr>
                                    </p:animEffect>
                                  </p:childTnLst>
                                </p:cTn>
                              </p:par>
                            </p:childTnLst>
                          </p:cTn>
                        </p:par>
                        <p:par>
                          <p:cTn id="8" fill="hold">
                            <p:stCondLst>
                              <p:cond delay="750"/>
                            </p:stCondLst>
                            <p:childTnLst>
                              <p:par>
                                <p:cTn id="9" presetID="21" presetClass="entr" presetSubtype="2" fill="hold" nodeType="afterEffect">
                                  <p:stCondLst>
                                    <p:cond delay="0"/>
                                  </p:stCondLst>
                                  <p:childTnLst>
                                    <p:set>
                                      <p:cBhvr>
                                        <p:cTn id="10" dur="1" fill="hold">
                                          <p:stCondLst>
                                            <p:cond delay="0"/>
                                          </p:stCondLst>
                                        </p:cTn>
                                        <p:tgtEl>
                                          <p:spTgt spid="33793"/>
                                        </p:tgtEl>
                                        <p:attrNameLst>
                                          <p:attrName>style.visibility</p:attrName>
                                        </p:attrNameLst>
                                      </p:cBhvr>
                                      <p:to>
                                        <p:strVal val="visible"/>
                                      </p:to>
                                    </p:set>
                                    <p:animEffect transition="in" filter="wheel(2)">
                                      <p:cBhvr>
                                        <p:cTn id="11" dur="2000"/>
                                        <p:tgtEl>
                                          <p:spTgt spid="337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96752"/>
            <a:ext cx="4903907"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2</a:t>
            </a:r>
            <a:r>
              <a:rPr lang="zh-CN" altLang="zh-CN" sz="3200" b="0" spc="0" dirty="0">
                <a:solidFill>
                  <a:schemeClr val="tx1"/>
                </a:solidFill>
                <a:ea typeface="黑体" pitchFamily="49" charset="-122"/>
              </a:rPr>
              <a:t>．</a:t>
            </a:r>
            <a:r>
              <a:rPr lang="en-US" altLang="zh-CN" sz="3200" b="0" spc="0" dirty="0">
                <a:solidFill>
                  <a:schemeClr val="tx1"/>
                </a:solidFill>
                <a:ea typeface="黑体" pitchFamily="49" charset="-122"/>
              </a:rPr>
              <a:t>LCD</a:t>
            </a:r>
            <a:r>
              <a:rPr lang="zh-CN" altLang="zh-CN" sz="3200" b="0" spc="0" dirty="0">
                <a:solidFill>
                  <a:schemeClr val="tx1"/>
                </a:solidFill>
                <a:ea typeface="黑体" pitchFamily="49" charset="-122"/>
              </a:rPr>
              <a:t>显示器的显示原理</a:t>
            </a:r>
            <a:endParaRPr lang="zh-CN" altLang="en-US" sz="3200" b="0" spc="0" dirty="0">
              <a:solidFill>
                <a:schemeClr val="tx1"/>
              </a:solidFill>
              <a:ea typeface="黑体" pitchFamily="49" charset="-122"/>
            </a:endParaRPr>
          </a:p>
        </p:txBody>
      </p:sp>
      <p:sp>
        <p:nvSpPr>
          <p:cNvPr id="6"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11.3.2  </a:t>
            </a:r>
            <a:r>
              <a:rPr lang="zh-CN" altLang="zh-CN" smtClean="0"/>
              <a:t>显示器的工作原理</a:t>
            </a:r>
            <a:endParaRPr lang="zh-CN" altLang="en-US" dirty="0"/>
          </a:p>
        </p:txBody>
      </p:sp>
      <p:pic>
        <p:nvPicPr>
          <p:cNvPr id="40961" name="Picture 1" descr="C:\Users\Administrator\AppData\Roaming\Tencent\Users\44194298\QQ\WinTemp\RichOle\)4H7IW1]H2XPGU@X@5A{OI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999" y="1988840"/>
            <a:ext cx="8170002" cy="4032448"/>
          </a:xfrm>
          <a:prstGeom prst="rect">
            <a:avLst/>
          </a:prstGeom>
          <a:noFill/>
          <a:ln>
            <a:solidFill>
              <a:srgbClr val="CC66FF"/>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87799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750"/>
                            </p:stCondLst>
                            <p:childTnLst>
                              <p:par>
                                <p:cTn id="9" presetID="21" presetClass="entr" presetSubtype="3" fill="hold" nodeType="afterEffect">
                                  <p:stCondLst>
                                    <p:cond delay="0"/>
                                  </p:stCondLst>
                                  <p:childTnLst>
                                    <p:set>
                                      <p:cBhvr>
                                        <p:cTn id="10" dur="1" fill="hold">
                                          <p:stCondLst>
                                            <p:cond delay="0"/>
                                          </p:stCondLst>
                                        </p:cTn>
                                        <p:tgtEl>
                                          <p:spTgt spid="40961"/>
                                        </p:tgtEl>
                                        <p:attrNameLst>
                                          <p:attrName>style.visibility</p:attrName>
                                        </p:attrNameLst>
                                      </p:cBhvr>
                                      <p:to>
                                        <p:strVal val="visible"/>
                                      </p:to>
                                    </p:set>
                                    <p:animEffect transition="in" filter="wheel(3)">
                                      <p:cBhvr>
                                        <p:cTn id="11" dur="2000"/>
                                        <p:tgtEl>
                                          <p:spTgt spid="409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96752"/>
            <a:ext cx="6110968"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3</a:t>
            </a:r>
            <a:r>
              <a:rPr lang="zh-CN" altLang="zh-CN" sz="3200" b="0" spc="0" dirty="0">
                <a:solidFill>
                  <a:schemeClr val="tx1"/>
                </a:solidFill>
                <a:ea typeface="黑体" pitchFamily="49" charset="-122"/>
              </a:rPr>
              <a:t>．</a:t>
            </a:r>
            <a:r>
              <a:rPr lang="en-US" altLang="zh-CN" sz="3200" b="0" spc="0" dirty="0">
                <a:solidFill>
                  <a:schemeClr val="tx1"/>
                </a:solidFill>
                <a:ea typeface="黑体" pitchFamily="49" charset="-122"/>
              </a:rPr>
              <a:t>LED</a:t>
            </a:r>
            <a:r>
              <a:rPr lang="zh-CN" altLang="zh-CN" sz="3200" b="0" spc="0" dirty="0">
                <a:solidFill>
                  <a:schemeClr val="tx1"/>
                </a:solidFill>
                <a:ea typeface="黑体" pitchFamily="49" charset="-122"/>
              </a:rPr>
              <a:t>显示屏的结构及工作原理</a:t>
            </a:r>
            <a:endParaRPr lang="zh-CN" altLang="en-US" sz="3200" b="0" spc="0" dirty="0">
              <a:solidFill>
                <a:schemeClr val="tx1"/>
              </a:solidFill>
              <a:ea typeface="黑体" pitchFamily="49" charset="-122"/>
            </a:endParaRPr>
          </a:p>
        </p:txBody>
      </p:sp>
      <p:sp>
        <p:nvSpPr>
          <p:cNvPr id="6" name="标题 1"/>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11.3.2  </a:t>
            </a:r>
            <a:r>
              <a:rPr lang="zh-CN" altLang="zh-CN" smtClean="0"/>
              <a:t>显示器的工作原理</a:t>
            </a:r>
            <a:endParaRPr lang="zh-CN" altLang="en-US" dirty="0"/>
          </a:p>
        </p:txBody>
      </p:sp>
      <p:pic>
        <p:nvPicPr>
          <p:cNvPr id="5" name="Picture 1" descr="C:\Users\Administrator\AppData\Roaming\Tencent\Users\44194298\QQ\WinTemp\RichOle\%E[QBBHNQ6NT%_WYV9WI8_P.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574" y="1988840"/>
            <a:ext cx="8248852" cy="3888432"/>
          </a:xfrm>
          <a:prstGeom prst="rect">
            <a:avLst/>
          </a:prstGeom>
          <a:noFill/>
          <a:ln>
            <a:solidFill>
              <a:srgbClr val="CC66FF"/>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99704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750"/>
                            </p:stCondLst>
                            <p:childTnLst>
                              <p:par>
                                <p:cTn id="9" presetID="21"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4)">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11.3.3  </a:t>
            </a:r>
            <a:r>
              <a:rPr lang="zh-CN" altLang="zh-CN" dirty="0"/>
              <a:t>显示器的主要性能指标</a:t>
            </a:r>
            <a:endParaRPr lang="zh-CN" altLang="en-US" dirty="0"/>
          </a:p>
        </p:txBody>
      </p:sp>
      <p:sp>
        <p:nvSpPr>
          <p:cNvPr id="9" name="Rectangle 24"/>
          <p:cNvSpPr>
            <a:spLocks noChangeArrowheads="1"/>
          </p:cNvSpPr>
          <p:nvPr/>
        </p:nvSpPr>
        <p:spPr bwMode="auto">
          <a:xfrm>
            <a:off x="539552" y="1484784"/>
            <a:ext cx="2721726" cy="432048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spcBef>
                <a:spcPts val="600"/>
              </a:spcBef>
              <a:spcAft>
                <a:spcPts val="900"/>
              </a:spcAft>
            </a:pPr>
            <a:r>
              <a:rPr lang="en-US" altLang="zh-CN" sz="2800" dirty="0">
                <a:solidFill>
                  <a:srgbClr val="002060"/>
                </a:solidFill>
                <a:latin typeface="Times New Roman" pitchFamily="18" charset="0"/>
                <a:ea typeface="宋体" pitchFamily="2" charset="-122"/>
              </a:rPr>
              <a:t>1</a:t>
            </a:r>
            <a:r>
              <a:rPr lang="zh-CN" altLang="zh-CN" sz="2800" dirty="0">
                <a:solidFill>
                  <a:srgbClr val="002060"/>
                </a:solidFill>
                <a:latin typeface="Times New Roman" pitchFamily="18" charset="0"/>
                <a:ea typeface="宋体" pitchFamily="2" charset="-122"/>
              </a:rPr>
              <a:t>．响应时间</a:t>
            </a:r>
          </a:p>
          <a:p>
            <a:pPr algn="just">
              <a:spcBef>
                <a:spcPts val="600"/>
              </a:spcBef>
              <a:spcAft>
                <a:spcPts val="900"/>
              </a:spcAft>
            </a:pPr>
            <a:r>
              <a:rPr lang="en-US" altLang="zh-CN" sz="2800" dirty="0">
                <a:solidFill>
                  <a:srgbClr val="002060"/>
                </a:solidFill>
                <a:latin typeface="Times New Roman" pitchFamily="18" charset="0"/>
                <a:ea typeface="宋体" pitchFamily="2" charset="-122"/>
              </a:rPr>
              <a:t>2</a:t>
            </a:r>
            <a:r>
              <a:rPr lang="zh-CN" altLang="zh-CN" sz="2800" dirty="0">
                <a:solidFill>
                  <a:srgbClr val="002060"/>
                </a:solidFill>
                <a:latin typeface="Times New Roman" pitchFamily="18" charset="0"/>
                <a:ea typeface="宋体" pitchFamily="2" charset="-122"/>
              </a:rPr>
              <a:t>．分辨</a:t>
            </a:r>
            <a:r>
              <a:rPr lang="zh-CN" altLang="zh-CN" sz="2800" dirty="0" smtClean="0">
                <a:solidFill>
                  <a:srgbClr val="002060"/>
                </a:solidFill>
                <a:latin typeface="Times New Roman" pitchFamily="18" charset="0"/>
                <a:ea typeface="宋体" pitchFamily="2" charset="-122"/>
              </a:rPr>
              <a:t>率</a:t>
            </a:r>
            <a:endParaRPr lang="zh-CN" altLang="zh-CN" sz="2800" dirty="0">
              <a:solidFill>
                <a:srgbClr val="002060"/>
              </a:solidFill>
              <a:latin typeface="Times New Roman" pitchFamily="18" charset="0"/>
              <a:ea typeface="宋体" pitchFamily="2" charset="-122"/>
            </a:endParaRPr>
          </a:p>
          <a:p>
            <a:pPr algn="just">
              <a:spcBef>
                <a:spcPts val="600"/>
              </a:spcBef>
              <a:spcAft>
                <a:spcPts val="900"/>
              </a:spcAft>
            </a:pPr>
            <a:r>
              <a:rPr lang="en-US" altLang="zh-CN" sz="2800" dirty="0">
                <a:solidFill>
                  <a:srgbClr val="002060"/>
                </a:solidFill>
                <a:latin typeface="Times New Roman" pitchFamily="18" charset="0"/>
                <a:ea typeface="宋体" pitchFamily="2" charset="-122"/>
              </a:rPr>
              <a:t>3</a:t>
            </a:r>
            <a:r>
              <a:rPr lang="zh-CN" altLang="zh-CN" sz="2800" dirty="0">
                <a:solidFill>
                  <a:srgbClr val="002060"/>
                </a:solidFill>
                <a:latin typeface="Times New Roman" pitchFamily="18" charset="0"/>
                <a:ea typeface="宋体" pitchFamily="2" charset="-122"/>
              </a:rPr>
              <a:t>．点</a:t>
            </a:r>
            <a:r>
              <a:rPr lang="zh-CN" altLang="zh-CN" sz="2800" dirty="0" smtClean="0">
                <a:solidFill>
                  <a:srgbClr val="002060"/>
                </a:solidFill>
                <a:latin typeface="Times New Roman" pitchFamily="18" charset="0"/>
                <a:ea typeface="宋体" pitchFamily="2" charset="-122"/>
              </a:rPr>
              <a:t>距</a:t>
            </a:r>
            <a:endParaRPr lang="zh-CN" altLang="zh-CN" sz="2800" dirty="0">
              <a:solidFill>
                <a:srgbClr val="002060"/>
              </a:solidFill>
              <a:latin typeface="Times New Roman" pitchFamily="18" charset="0"/>
              <a:ea typeface="宋体" pitchFamily="2" charset="-122"/>
            </a:endParaRPr>
          </a:p>
          <a:p>
            <a:pPr algn="just">
              <a:spcBef>
                <a:spcPts val="600"/>
              </a:spcBef>
              <a:spcAft>
                <a:spcPts val="900"/>
              </a:spcAft>
            </a:pPr>
            <a:r>
              <a:rPr lang="en-US" altLang="zh-CN" sz="2800" dirty="0">
                <a:solidFill>
                  <a:srgbClr val="002060"/>
                </a:solidFill>
                <a:latin typeface="Times New Roman" pitchFamily="18" charset="0"/>
                <a:ea typeface="宋体" pitchFamily="2" charset="-122"/>
              </a:rPr>
              <a:t>4</a:t>
            </a:r>
            <a:r>
              <a:rPr lang="zh-CN" altLang="zh-CN" sz="2800" dirty="0" smtClean="0">
                <a:solidFill>
                  <a:srgbClr val="002060"/>
                </a:solidFill>
                <a:latin typeface="Times New Roman" pitchFamily="18" charset="0"/>
                <a:ea typeface="宋体" pitchFamily="2" charset="-122"/>
              </a:rPr>
              <a:t>．</a:t>
            </a:r>
            <a:r>
              <a:rPr lang="zh-CN" altLang="zh-CN" sz="2800" dirty="0">
                <a:solidFill>
                  <a:srgbClr val="002060"/>
                </a:solidFill>
                <a:latin typeface="Times New Roman" pitchFamily="18" charset="0"/>
                <a:ea typeface="宋体" pitchFamily="2" charset="-122"/>
              </a:rPr>
              <a:t>可视角度</a:t>
            </a:r>
            <a:endParaRPr lang="en-US" altLang="zh-CN" sz="2800" dirty="0">
              <a:solidFill>
                <a:srgbClr val="002060"/>
              </a:solidFill>
              <a:latin typeface="Times New Roman" pitchFamily="18" charset="0"/>
              <a:ea typeface="宋体" pitchFamily="2" charset="-122"/>
            </a:endParaRPr>
          </a:p>
          <a:p>
            <a:pPr algn="just">
              <a:spcBef>
                <a:spcPts val="600"/>
              </a:spcBef>
              <a:spcAft>
                <a:spcPts val="900"/>
              </a:spcAft>
            </a:pPr>
            <a:r>
              <a:rPr lang="en-US" altLang="zh-CN" sz="2800" dirty="0">
                <a:solidFill>
                  <a:srgbClr val="002060"/>
                </a:solidFill>
                <a:latin typeface="Times New Roman" pitchFamily="18" charset="0"/>
                <a:ea typeface="宋体" pitchFamily="2" charset="-122"/>
              </a:rPr>
              <a:t>5</a:t>
            </a:r>
            <a:r>
              <a:rPr lang="en-US" altLang="zh-CN" sz="2800" dirty="0" smtClean="0">
                <a:solidFill>
                  <a:srgbClr val="002060"/>
                </a:solidFill>
                <a:latin typeface="Times New Roman" pitchFamily="18" charset="0"/>
                <a:ea typeface="宋体" pitchFamily="2" charset="-122"/>
              </a:rPr>
              <a:t>．</a:t>
            </a:r>
            <a:r>
              <a:rPr lang="zh-CN" altLang="zh-CN" sz="2800" dirty="0">
                <a:solidFill>
                  <a:srgbClr val="002060"/>
                </a:solidFill>
                <a:latin typeface="Times New Roman" pitchFamily="18" charset="0"/>
                <a:ea typeface="宋体" pitchFamily="2" charset="-122"/>
              </a:rPr>
              <a:t>对比度</a:t>
            </a:r>
            <a:endParaRPr lang="en-US" altLang="zh-CN" sz="2800" dirty="0">
              <a:solidFill>
                <a:srgbClr val="002060"/>
              </a:solidFill>
              <a:latin typeface="Times New Roman" pitchFamily="18" charset="0"/>
              <a:ea typeface="宋体" pitchFamily="2" charset="-122"/>
            </a:endParaRPr>
          </a:p>
          <a:p>
            <a:pPr algn="just">
              <a:spcBef>
                <a:spcPts val="600"/>
              </a:spcBef>
              <a:spcAft>
                <a:spcPts val="900"/>
              </a:spcAft>
            </a:pPr>
            <a:r>
              <a:rPr lang="en-US" altLang="zh-CN" sz="2800" dirty="0">
                <a:solidFill>
                  <a:srgbClr val="002060"/>
                </a:solidFill>
                <a:latin typeface="Times New Roman" pitchFamily="18" charset="0"/>
                <a:ea typeface="宋体" pitchFamily="2" charset="-122"/>
              </a:rPr>
              <a:t>6</a:t>
            </a:r>
            <a:r>
              <a:rPr lang="en-US" altLang="zh-CN" sz="2800" dirty="0" smtClean="0">
                <a:solidFill>
                  <a:srgbClr val="002060"/>
                </a:solidFill>
                <a:latin typeface="Times New Roman" pitchFamily="18" charset="0"/>
                <a:ea typeface="宋体" pitchFamily="2" charset="-122"/>
              </a:rPr>
              <a:t>．</a:t>
            </a:r>
            <a:r>
              <a:rPr lang="zh-CN" altLang="zh-CN" sz="2800" dirty="0">
                <a:solidFill>
                  <a:srgbClr val="002060"/>
                </a:solidFill>
                <a:latin typeface="Times New Roman" pitchFamily="18" charset="0"/>
                <a:ea typeface="宋体" pitchFamily="2" charset="-122"/>
              </a:rPr>
              <a:t>色彩度</a:t>
            </a:r>
            <a:endParaRPr lang="en-US" altLang="zh-CN" sz="2800" spc="-150" dirty="0">
              <a:solidFill>
                <a:srgbClr val="002060"/>
              </a:solidFill>
              <a:latin typeface="Times New Roman" pitchFamily="18" charset="0"/>
              <a:ea typeface="宋体" pitchFamily="2" charset="-122"/>
            </a:endParaRPr>
          </a:p>
          <a:p>
            <a:pPr algn="just">
              <a:spcBef>
                <a:spcPts val="600"/>
              </a:spcBef>
              <a:spcAft>
                <a:spcPts val="900"/>
              </a:spcAft>
            </a:pPr>
            <a:r>
              <a:rPr lang="en-US" altLang="zh-CN" sz="2800" dirty="0">
                <a:solidFill>
                  <a:srgbClr val="002060"/>
                </a:solidFill>
                <a:latin typeface="Times New Roman" pitchFamily="18" charset="0"/>
                <a:ea typeface="宋体" pitchFamily="2" charset="-122"/>
              </a:rPr>
              <a:t>7</a:t>
            </a:r>
            <a:r>
              <a:rPr lang="en-US" altLang="zh-CN" sz="2800" dirty="0" smtClean="0">
                <a:solidFill>
                  <a:srgbClr val="002060"/>
                </a:solidFill>
                <a:latin typeface="Times New Roman" pitchFamily="18" charset="0"/>
                <a:ea typeface="宋体" pitchFamily="2" charset="-122"/>
              </a:rPr>
              <a:t>．</a:t>
            </a:r>
            <a:r>
              <a:rPr lang="zh-CN" altLang="zh-CN" sz="2800" dirty="0">
                <a:solidFill>
                  <a:srgbClr val="002060"/>
                </a:solidFill>
                <a:latin typeface="Times New Roman" pitchFamily="18" charset="0"/>
                <a:ea typeface="宋体" pitchFamily="2" charset="-122"/>
              </a:rPr>
              <a:t>屏幕尺</a:t>
            </a:r>
            <a:r>
              <a:rPr lang="zh-CN" altLang="zh-CN" sz="2800" dirty="0" smtClean="0">
                <a:solidFill>
                  <a:srgbClr val="002060"/>
                </a:solidFill>
                <a:latin typeface="Times New Roman" pitchFamily="18" charset="0"/>
                <a:ea typeface="宋体" pitchFamily="2" charset="-122"/>
              </a:rPr>
              <a:t>寸</a:t>
            </a:r>
            <a:endParaRPr lang="zh-CN" altLang="zh-CN" sz="2800" dirty="0">
              <a:solidFill>
                <a:srgbClr val="002060"/>
              </a:solidFill>
              <a:latin typeface="Times New Roman" pitchFamily="18" charset="0"/>
              <a:ea typeface="宋体" pitchFamily="2" charset="-122"/>
            </a:endParaRPr>
          </a:p>
        </p:txBody>
      </p:sp>
      <p:sp>
        <p:nvSpPr>
          <p:cNvPr id="7" name="Rectangle 24"/>
          <p:cNvSpPr>
            <a:spLocks noChangeArrowheads="1"/>
          </p:cNvSpPr>
          <p:nvPr/>
        </p:nvSpPr>
        <p:spPr bwMode="auto">
          <a:xfrm>
            <a:off x="3261278" y="1556792"/>
            <a:ext cx="4464000" cy="3636000"/>
          </a:xfrm>
          <a:prstGeom prst="rect">
            <a:avLst/>
          </a:prstGeom>
          <a:solidFill>
            <a:schemeClr val="bg1">
              <a:lumMod val="95000"/>
            </a:schemeClr>
          </a:solidFill>
          <a:ln w="6350">
            <a:solidFill>
              <a:srgbClr val="0070C0"/>
            </a:solidFill>
            <a:prstDash val="sysDash"/>
            <a:miter lim="800000"/>
            <a:headEnd/>
            <a:tailEnd/>
          </a:ln>
          <a:effectLst/>
          <a:extLst/>
        </p:spPr>
        <p:txBody>
          <a:bodyPr lIns="216000" tIns="216000" rIns="216000" bIns="216000"/>
          <a:lstStyle/>
          <a:p>
            <a:pPr algn="just">
              <a:lnSpc>
                <a:spcPct val="12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响应时间反映了液晶显示器各像素点对输入信号反应的速度，即像素由暗转亮或由亮转暗的速度</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algn="just">
              <a:lnSpc>
                <a:spcPct val="120000"/>
              </a:lnSpc>
            </a:pP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响</a:t>
            </a:r>
            <a:r>
              <a:rPr lang="zh-CN" altLang="zh-CN" sz="2400" dirty="0">
                <a:solidFill>
                  <a:srgbClr val="002060"/>
                </a:solidFill>
                <a:latin typeface="Times New Roman" pitchFamily="18" charset="0"/>
                <a:ea typeface="宋体" pitchFamily="2" charset="-122"/>
                <a:cs typeface="Times New Roman" pitchFamily="18" charset="0"/>
              </a:rPr>
              <a:t>应时间越短越好，如果响应时间太长，显示动态画面时就会有尾影拖曳的感觉。</a:t>
            </a:r>
            <a:endParaRPr lang="en-US" altLang="zh-CN" sz="2400" dirty="0">
              <a:solidFill>
                <a:srgbClr val="002060"/>
              </a:solidFill>
              <a:latin typeface="Times New Roman" pitchFamily="18" charset="0"/>
              <a:ea typeface="宋体" pitchFamily="2" charset="-122"/>
              <a:cs typeface="Times New Roman" pitchFamily="18" charset="0"/>
            </a:endParaRPr>
          </a:p>
        </p:txBody>
      </p:sp>
      <p:sp>
        <p:nvSpPr>
          <p:cNvPr id="8" name="Rectangle 24"/>
          <p:cNvSpPr>
            <a:spLocks noChangeArrowheads="1"/>
          </p:cNvSpPr>
          <p:nvPr/>
        </p:nvSpPr>
        <p:spPr bwMode="auto">
          <a:xfrm>
            <a:off x="3389816" y="1679137"/>
            <a:ext cx="4464000" cy="3636000"/>
          </a:xfrm>
          <a:prstGeom prst="rect">
            <a:avLst/>
          </a:prstGeom>
          <a:solidFill>
            <a:schemeClr val="bg1">
              <a:lumMod val="85000"/>
            </a:schemeClr>
          </a:solidFill>
          <a:ln w="6350">
            <a:solidFill>
              <a:srgbClr val="0070C0"/>
            </a:solidFill>
            <a:prstDash val="sysDash"/>
            <a:miter lim="800000"/>
            <a:headEnd/>
            <a:tailEnd/>
          </a:ln>
          <a:effectLst/>
          <a:extLst/>
        </p:spPr>
        <p:txBody>
          <a:bodyPr lIns="216000" tIns="216000" rIns="216000" bIns="216000"/>
          <a:lstStyle/>
          <a:p>
            <a:pPr algn="just">
              <a:lnSpc>
                <a:spcPct val="12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指屏幕上水平方向和垂直方向可显示的像素数目，其中每个像素点都能被计算机单独访问。常见的分辨率有</a:t>
            </a:r>
            <a:r>
              <a:rPr lang="en-US" altLang="zh-CN" sz="2400" dirty="0">
                <a:solidFill>
                  <a:srgbClr val="002060"/>
                </a:solidFill>
                <a:latin typeface="Times New Roman" pitchFamily="18" charset="0"/>
                <a:ea typeface="宋体" pitchFamily="2" charset="-122"/>
                <a:cs typeface="Times New Roman" pitchFamily="18" charset="0"/>
              </a:rPr>
              <a:t>1280</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1024</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1366</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768</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1920</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1080</a:t>
            </a:r>
            <a:r>
              <a:rPr lang="zh-CN" altLang="zh-CN" sz="2400" dirty="0">
                <a:solidFill>
                  <a:srgbClr val="002060"/>
                </a:solidFill>
                <a:latin typeface="Times New Roman" pitchFamily="18" charset="0"/>
                <a:ea typeface="宋体" pitchFamily="2" charset="-122"/>
                <a:cs typeface="Times New Roman" pitchFamily="18" charset="0"/>
              </a:rPr>
              <a:t>等。分辨率越高，图像越清晰。</a:t>
            </a:r>
            <a:endParaRPr lang="zh-CN" altLang="en-US" sz="2400" dirty="0">
              <a:solidFill>
                <a:srgbClr val="002060"/>
              </a:solidFill>
              <a:latin typeface="Times New Roman" pitchFamily="18" charset="0"/>
              <a:ea typeface="宋体" pitchFamily="2" charset="-122"/>
              <a:cs typeface="Times New Roman" pitchFamily="18" charset="0"/>
            </a:endParaRPr>
          </a:p>
        </p:txBody>
      </p:sp>
      <p:sp>
        <p:nvSpPr>
          <p:cNvPr id="10" name="Rectangle 24"/>
          <p:cNvSpPr>
            <a:spLocks noChangeArrowheads="1"/>
          </p:cNvSpPr>
          <p:nvPr/>
        </p:nvSpPr>
        <p:spPr bwMode="auto">
          <a:xfrm>
            <a:off x="3518354" y="1801482"/>
            <a:ext cx="4464000" cy="3636000"/>
          </a:xfrm>
          <a:prstGeom prst="rect">
            <a:avLst/>
          </a:prstGeom>
          <a:solidFill>
            <a:schemeClr val="bg1">
              <a:lumMod val="95000"/>
            </a:schemeClr>
          </a:solidFill>
          <a:ln w="6350">
            <a:solidFill>
              <a:srgbClr val="0070C0"/>
            </a:solidFill>
            <a:prstDash val="sysDash"/>
            <a:miter lim="800000"/>
            <a:headEnd/>
            <a:tailEnd/>
          </a:ln>
          <a:effectLst/>
          <a:extLst/>
        </p:spPr>
        <p:txBody>
          <a:bodyPr lIns="216000" tIns="216000" rIns="216000" bIns="216000"/>
          <a:lstStyle/>
          <a:p>
            <a:pPr algn="just">
              <a:lnSpc>
                <a:spcPct val="15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指屏幕上相邻两个像素之间的距离</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algn="just">
              <a:lnSpc>
                <a:spcPct val="15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点</a:t>
            </a:r>
            <a:r>
              <a:rPr lang="zh-CN" altLang="zh-CN" sz="2400" dirty="0">
                <a:solidFill>
                  <a:srgbClr val="002060"/>
                </a:solidFill>
                <a:latin typeface="Times New Roman" pitchFamily="18" charset="0"/>
                <a:ea typeface="宋体" pitchFamily="2" charset="-122"/>
                <a:cs typeface="Times New Roman" pitchFamily="18" charset="0"/>
              </a:rPr>
              <a:t>距越小，像素密度就越大，显示画面也就越细腻。</a:t>
            </a:r>
          </a:p>
        </p:txBody>
      </p:sp>
      <p:sp>
        <p:nvSpPr>
          <p:cNvPr id="11" name="Rectangle 24"/>
          <p:cNvSpPr>
            <a:spLocks noChangeArrowheads="1"/>
          </p:cNvSpPr>
          <p:nvPr/>
        </p:nvSpPr>
        <p:spPr bwMode="auto">
          <a:xfrm>
            <a:off x="3646892" y="1923827"/>
            <a:ext cx="4464000" cy="3636000"/>
          </a:xfrm>
          <a:prstGeom prst="rect">
            <a:avLst/>
          </a:prstGeom>
          <a:solidFill>
            <a:schemeClr val="bg1">
              <a:lumMod val="85000"/>
            </a:schemeClr>
          </a:solidFill>
          <a:ln w="6350">
            <a:solidFill>
              <a:srgbClr val="0070C0"/>
            </a:solidFill>
            <a:prstDash val="sysDash"/>
            <a:miter lim="800000"/>
            <a:headEnd/>
            <a:tailEnd/>
          </a:ln>
          <a:effectLst/>
          <a:extLst/>
        </p:spPr>
        <p:txBody>
          <a:bodyPr lIns="216000" tIns="216000" rIns="216000" bIns="216000"/>
          <a:lstStyle/>
          <a:p>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指用户从不同方向清晰地观察屏幕上所有内容的角度。例如，若可视角为左右</a:t>
            </a:r>
            <a:r>
              <a:rPr lang="en-US" altLang="zh-CN" sz="2400" dirty="0">
                <a:solidFill>
                  <a:srgbClr val="002060"/>
                </a:solidFill>
                <a:latin typeface="Times New Roman" pitchFamily="18" charset="0"/>
                <a:ea typeface="宋体" pitchFamily="2" charset="-122"/>
                <a:cs typeface="Times New Roman" pitchFamily="18" charset="0"/>
              </a:rPr>
              <a:t>80°</a:t>
            </a:r>
            <a:r>
              <a:rPr lang="zh-CN" altLang="zh-CN" sz="2400" dirty="0">
                <a:solidFill>
                  <a:srgbClr val="002060"/>
                </a:solidFill>
                <a:latin typeface="Times New Roman" pitchFamily="18" charset="0"/>
                <a:ea typeface="宋体" pitchFamily="2" charset="-122"/>
                <a:cs typeface="Times New Roman" pitchFamily="18" charset="0"/>
              </a:rPr>
              <a:t>，则表示站在与屏幕法线成</a:t>
            </a:r>
            <a:r>
              <a:rPr lang="en-US" altLang="zh-CN" sz="2400" dirty="0">
                <a:solidFill>
                  <a:srgbClr val="002060"/>
                </a:solidFill>
                <a:latin typeface="Times New Roman" pitchFamily="18" charset="0"/>
                <a:ea typeface="宋体" pitchFamily="2" charset="-122"/>
                <a:cs typeface="Times New Roman" pitchFamily="18" charset="0"/>
              </a:rPr>
              <a:t>80°</a:t>
            </a:r>
            <a:r>
              <a:rPr lang="zh-CN" altLang="zh-CN" sz="2400" dirty="0">
                <a:solidFill>
                  <a:srgbClr val="002060"/>
                </a:solidFill>
                <a:latin typeface="Times New Roman" pitchFamily="18" charset="0"/>
                <a:ea typeface="宋体" pitchFamily="2" charset="-122"/>
                <a:cs typeface="Times New Roman" pitchFamily="18" charset="0"/>
              </a:rPr>
              <a:t>角的位置时仍可清晰地看见屏幕图像</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可</a:t>
            </a:r>
            <a:r>
              <a:rPr lang="zh-CN" altLang="zh-CN" sz="2400" dirty="0">
                <a:solidFill>
                  <a:srgbClr val="002060"/>
                </a:solidFill>
                <a:latin typeface="Times New Roman" pitchFamily="18" charset="0"/>
                <a:ea typeface="宋体" pitchFamily="2" charset="-122"/>
                <a:cs typeface="Times New Roman" pitchFamily="18" charset="0"/>
              </a:rPr>
              <a:t>视角度越大，则观看的角度越好，液晶显示器就更具有适用性。</a:t>
            </a:r>
            <a:r>
              <a:rPr lang="en-US" altLang="zh-CN" sz="2400" dirty="0">
                <a:solidFill>
                  <a:srgbClr val="002060"/>
                </a:solidFill>
                <a:latin typeface="Times New Roman" pitchFamily="18" charset="0"/>
                <a:ea typeface="宋体" pitchFamily="2" charset="-122"/>
                <a:cs typeface="Times New Roman" pitchFamily="18" charset="0"/>
              </a:rPr>
              <a:t> </a:t>
            </a:r>
            <a:endParaRPr lang="zh-CN" altLang="zh-CN" sz="2400" dirty="0">
              <a:solidFill>
                <a:srgbClr val="002060"/>
              </a:solidFill>
              <a:latin typeface="Times New Roman" pitchFamily="18" charset="0"/>
              <a:ea typeface="宋体" pitchFamily="2" charset="-122"/>
              <a:cs typeface="Times New Roman" pitchFamily="18" charset="0"/>
            </a:endParaRPr>
          </a:p>
        </p:txBody>
      </p:sp>
      <p:sp>
        <p:nvSpPr>
          <p:cNvPr id="12" name="Rectangle 24"/>
          <p:cNvSpPr>
            <a:spLocks noChangeArrowheads="1"/>
          </p:cNvSpPr>
          <p:nvPr/>
        </p:nvSpPr>
        <p:spPr bwMode="auto">
          <a:xfrm>
            <a:off x="3775430" y="2046172"/>
            <a:ext cx="4464000" cy="3636000"/>
          </a:xfrm>
          <a:prstGeom prst="rect">
            <a:avLst/>
          </a:prstGeom>
          <a:solidFill>
            <a:schemeClr val="bg1">
              <a:lumMod val="95000"/>
            </a:schemeClr>
          </a:solidFill>
          <a:ln w="6350">
            <a:solidFill>
              <a:srgbClr val="0070C0"/>
            </a:solidFill>
            <a:prstDash val="sysDash"/>
            <a:miter lim="800000"/>
            <a:headEnd/>
            <a:tailEnd/>
          </a:ln>
          <a:effectLst/>
          <a:extLst/>
        </p:spPr>
        <p:txBody>
          <a:bodyPr lIns="216000" tIns="216000" rIns="216000" bIns="216000"/>
          <a:lstStyle/>
          <a:p>
            <a:pPr algn="just">
              <a:lnSpc>
                <a:spcPct val="12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屏幕画面的明亮程度称为亮度，对比度是指屏幕上像素点最亮与最暗时亮度的比值</a:t>
            </a:r>
            <a:r>
              <a:rPr lang="zh-CN" altLang="zh-CN" sz="2400" dirty="0" smtClean="0">
                <a:solidFill>
                  <a:srgbClr val="002060"/>
                </a:solidFill>
                <a:latin typeface="Times New Roman" pitchFamily="18" charset="0"/>
                <a:ea typeface="宋体" pitchFamily="2" charset="-122"/>
                <a:cs typeface="Times New Roman" pitchFamily="18" charset="0"/>
              </a:rPr>
              <a:t>。</a:t>
            </a:r>
            <a:r>
              <a:rPr lang="zh-CN" altLang="en-US" sz="2400" dirty="0" smtClean="0">
                <a:solidFill>
                  <a:srgbClr val="002060"/>
                </a:solidFill>
                <a:latin typeface="Times New Roman" pitchFamily="18" charset="0"/>
                <a:ea typeface="宋体" pitchFamily="2" charset="-122"/>
                <a:cs typeface="Times New Roman" pitchFamily="18" charset="0"/>
              </a:rPr>
              <a:t>　</a:t>
            </a:r>
            <a:endParaRPr lang="en-US" altLang="zh-CN" sz="2400" dirty="0" smtClean="0">
              <a:solidFill>
                <a:srgbClr val="002060"/>
              </a:solidFill>
              <a:latin typeface="Times New Roman" pitchFamily="18" charset="0"/>
              <a:ea typeface="宋体" pitchFamily="2" charset="-122"/>
              <a:cs typeface="Times New Roman" pitchFamily="18" charset="0"/>
            </a:endParaRPr>
          </a:p>
          <a:p>
            <a:pPr algn="just">
              <a:lnSpc>
                <a:spcPct val="12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在</a:t>
            </a:r>
            <a:r>
              <a:rPr lang="zh-CN" altLang="zh-CN" sz="2400" dirty="0">
                <a:solidFill>
                  <a:srgbClr val="002060"/>
                </a:solidFill>
                <a:latin typeface="Times New Roman" pitchFamily="18" charset="0"/>
                <a:ea typeface="宋体" pitchFamily="2" charset="-122"/>
                <a:cs typeface="Times New Roman" pitchFamily="18" charset="0"/>
              </a:rPr>
              <a:t>最大可视角时所测得的对比度越大越好，较高的对比度意味着相对较高的亮度和呈现颜色的艳丽程度。</a:t>
            </a:r>
          </a:p>
        </p:txBody>
      </p:sp>
      <p:sp>
        <p:nvSpPr>
          <p:cNvPr id="13" name="Rectangle 24"/>
          <p:cNvSpPr>
            <a:spLocks noChangeArrowheads="1"/>
          </p:cNvSpPr>
          <p:nvPr/>
        </p:nvSpPr>
        <p:spPr bwMode="auto">
          <a:xfrm>
            <a:off x="3903968" y="2168517"/>
            <a:ext cx="4464000" cy="3636000"/>
          </a:xfrm>
          <a:prstGeom prst="rect">
            <a:avLst/>
          </a:prstGeom>
          <a:solidFill>
            <a:schemeClr val="bg1">
              <a:lumMod val="85000"/>
            </a:schemeClr>
          </a:solidFill>
          <a:ln w="6350">
            <a:solidFill>
              <a:srgbClr val="0070C0"/>
            </a:solidFill>
            <a:prstDash val="sysDash"/>
            <a:miter lim="800000"/>
            <a:headEnd/>
            <a:tailEnd/>
          </a:ln>
          <a:effectLst/>
          <a:extLst/>
        </p:spPr>
        <p:txBody>
          <a:bodyPr lIns="216000" tIns="216000" rIns="216000" bIns="216000"/>
          <a:lstStyle/>
          <a:p>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指屏幕上最多可显示的颜色总数。对于屏幕</a:t>
            </a:r>
            <a:r>
              <a:rPr lang="zh-CN" altLang="zh-CN" sz="2400" dirty="0" smtClean="0">
                <a:solidFill>
                  <a:srgbClr val="002060"/>
                </a:solidFill>
                <a:latin typeface="Times New Roman" pitchFamily="18" charset="0"/>
                <a:ea typeface="宋体" pitchFamily="2" charset="-122"/>
                <a:cs typeface="Times New Roman" pitchFamily="18" charset="0"/>
              </a:rPr>
              <a:t>上每个</a:t>
            </a:r>
            <a:r>
              <a:rPr lang="zh-CN" altLang="zh-CN" sz="2400" dirty="0">
                <a:solidFill>
                  <a:srgbClr val="002060"/>
                </a:solidFill>
                <a:latin typeface="Times New Roman" pitchFamily="18" charset="0"/>
                <a:ea typeface="宋体" pitchFamily="2" charset="-122"/>
                <a:cs typeface="Times New Roman" pitchFamily="18" charset="0"/>
              </a:rPr>
              <a:t>像素，</a:t>
            </a:r>
            <a:r>
              <a:rPr lang="en-US" altLang="zh-CN" sz="2400" dirty="0">
                <a:solidFill>
                  <a:srgbClr val="002060"/>
                </a:solidFill>
                <a:latin typeface="Times New Roman" pitchFamily="18" charset="0"/>
                <a:ea typeface="宋体" pitchFamily="2" charset="-122"/>
                <a:cs typeface="Times New Roman" pitchFamily="18" charset="0"/>
              </a:rPr>
              <a:t>256</a:t>
            </a:r>
            <a:r>
              <a:rPr lang="zh-CN" altLang="zh-CN" sz="2400" dirty="0">
                <a:solidFill>
                  <a:srgbClr val="002060"/>
                </a:solidFill>
                <a:latin typeface="Times New Roman" pitchFamily="18" charset="0"/>
                <a:ea typeface="宋体" pitchFamily="2" charset="-122"/>
                <a:cs typeface="Times New Roman" pitchFamily="18" charset="0"/>
              </a:rPr>
              <a:t>种颜色需要二进制</a:t>
            </a:r>
            <a:r>
              <a:rPr lang="en-US" altLang="zh-CN" sz="2400" dirty="0">
                <a:solidFill>
                  <a:srgbClr val="002060"/>
                </a:solidFill>
                <a:latin typeface="Times New Roman" pitchFamily="18" charset="0"/>
                <a:ea typeface="宋体" pitchFamily="2" charset="-122"/>
                <a:cs typeface="Times New Roman" pitchFamily="18" charset="0"/>
              </a:rPr>
              <a:t>8</a:t>
            </a:r>
            <a:r>
              <a:rPr lang="zh-CN" altLang="zh-CN" sz="2400" dirty="0">
                <a:solidFill>
                  <a:srgbClr val="002060"/>
                </a:solidFill>
                <a:latin typeface="Times New Roman" pitchFamily="18" charset="0"/>
                <a:ea typeface="宋体" pitchFamily="2" charset="-122"/>
                <a:cs typeface="Times New Roman" pitchFamily="18" charset="0"/>
              </a:rPr>
              <a:t>位表</a:t>
            </a:r>
            <a:r>
              <a:rPr lang="zh-CN" altLang="zh-CN" sz="2400" dirty="0" smtClean="0">
                <a:solidFill>
                  <a:srgbClr val="002060"/>
                </a:solidFill>
                <a:latin typeface="Times New Roman" pitchFamily="18" charset="0"/>
                <a:ea typeface="宋体" pitchFamily="2" charset="-122"/>
                <a:cs typeface="Times New Roman" pitchFamily="18" charset="0"/>
              </a:rPr>
              <a:t>示</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因</a:t>
            </a:r>
            <a:r>
              <a:rPr lang="zh-CN" altLang="zh-CN" sz="2400" dirty="0">
                <a:solidFill>
                  <a:srgbClr val="002060"/>
                </a:solidFill>
                <a:latin typeface="Times New Roman" pitchFamily="18" charset="0"/>
                <a:ea typeface="宋体" pitchFamily="2" charset="-122"/>
                <a:cs typeface="Times New Roman" pitchFamily="18" charset="0"/>
              </a:rPr>
              <a:t>此</a:t>
            </a:r>
            <a:r>
              <a:rPr lang="en-US" altLang="zh-CN" sz="2400" dirty="0">
                <a:solidFill>
                  <a:srgbClr val="002060"/>
                </a:solidFill>
                <a:latin typeface="Times New Roman" pitchFamily="18" charset="0"/>
                <a:ea typeface="宋体" pitchFamily="2" charset="-122"/>
                <a:cs typeface="Times New Roman" pitchFamily="18" charset="0"/>
              </a:rPr>
              <a:t>256</a:t>
            </a:r>
            <a:r>
              <a:rPr lang="zh-CN" altLang="zh-CN" sz="2400" dirty="0">
                <a:solidFill>
                  <a:srgbClr val="002060"/>
                </a:solidFill>
                <a:latin typeface="Times New Roman" pitchFamily="18" charset="0"/>
                <a:ea typeface="宋体" pitchFamily="2" charset="-122"/>
                <a:cs typeface="Times New Roman" pitchFamily="18" charset="0"/>
              </a:rPr>
              <a:t>色图</a:t>
            </a:r>
            <a:r>
              <a:rPr lang="zh-CN" altLang="zh-CN" sz="2400" dirty="0" smtClean="0">
                <a:solidFill>
                  <a:srgbClr val="002060"/>
                </a:solidFill>
                <a:latin typeface="Times New Roman" pitchFamily="18" charset="0"/>
                <a:ea typeface="宋体" pitchFamily="2" charset="-122"/>
                <a:cs typeface="Times New Roman" pitchFamily="18" charset="0"/>
              </a:rPr>
              <a:t>形称</a:t>
            </a:r>
            <a:r>
              <a:rPr lang="zh-CN" altLang="zh-CN" sz="2400" dirty="0">
                <a:solidFill>
                  <a:srgbClr val="002060"/>
                </a:solidFill>
                <a:latin typeface="Times New Roman" pitchFamily="18" charset="0"/>
                <a:ea typeface="宋体" pitchFamily="2" charset="-122"/>
                <a:cs typeface="Times New Roman" pitchFamily="18" charset="0"/>
              </a:rPr>
              <a:t>作</a:t>
            </a:r>
            <a:r>
              <a:rPr lang="en-US" altLang="zh-CN" sz="2400" dirty="0">
                <a:solidFill>
                  <a:srgbClr val="002060"/>
                </a:solidFill>
                <a:latin typeface="Times New Roman" pitchFamily="18" charset="0"/>
                <a:ea typeface="宋体" pitchFamily="2" charset="-122"/>
                <a:cs typeface="Times New Roman" pitchFamily="18" charset="0"/>
              </a:rPr>
              <a:t>8</a:t>
            </a:r>
            <a:r>
              <a:rPr lang="zh-CN" altLang="zh-CN" sz="2400" dirty="0">
                <a:solidFill>
                  <a:srgbClr val="002060"/>
                </a:solidFill>
                <a:latin typeface="Times New Roman" pitchFamily="18" charset="0"/>
                <a:ea typeface="宋体" pitchFamily="2" charset="-122"/>
                <a:cs typeface="Times New Roman" pitchFamily="18" charset="0"/>
              </a:rPr>
              <a:t>位图</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每</a:t>
            </a:r>
            <a:r>
              <a:rPr lang="zh-CN" altLang="zh-CN" sz="2400" dirty="0">
                <a:solidFill>
                  <a:srgbClr val="002060"/>
                </a:solidFill>
                <a:latin typeface="Times New Roman" pitchFamily="18" charset="0"/>
                <a:ea typeface="宋体" pitchFamily="2" charset="-122"/>
                <a:cs typeface="Times New Roman" pitchFamily="18" charset="0"/>
              </a:rPr>
              <a:t>个独立的像素色彩由红、绿、</a:t>
            </a:r>
            <a:r>
              <a:rPr lang="zh-CN" altLang="zh-CN" sz="2400" dirty="0" smtClean="0">
                <a:solidFill>
                  <a:srgbClr val="002060"/>
                </a:solidFill>
                <a:latin typeface="Times New Roman" pitchFamily="18" charset="0"/>
                <a:ea typeface="宋体" pitchFamily="2" charset="-122"/>
                <a:cs typeface="Times New Roman" pitchFamily="18" charset="0"/>
              </a:rPr>
              <a:t>蓝</a:t>
            </a:r>
            <a:r>
              <a:rPr lang="zh-CN" altLang="en-US" sz="2400" dirty="0" smtClean="0">
                <a:solidFill>
                  <a:srgbClr val="002060"/>
                </a:solidFill>
                <a:latin typeface="Times New Roman" pitchFamily="18" charset="0"/>
                <a:ea typeface="宋体" pitchFamily="2" charset="-122"/>
                <a:cs typeface="Times New Roman" pitchFamily="18" charset="0"/>
              </a:rPr>
              <a:t>３</a:t>
            </a:r>
            <a:r>
              <a:rPr lang="zh-CN" altLang="zh-CN" sz="2400" dirty="0" smtClean="0">
                <a:solidFill>
                  <a:srgbClr val="002060"/>
                </a:solidFill>
                <a:latin typeface="Times New Roman" pitchFamily="18" charset="0"/>
                <a:ea typeface="宋体" pitchFamily="2" charset="-122"/>
                <a:cs typeface="Times New Roman" pitchFamily="18" charset="0"/>
              </a:rPr>
              <a:t>种</a:t>
            </a:r>
            <a:r>
              <a:rPr lang="zh-CN" altLang="zh-CN" sz="2400" dirty="0">
                <a:solidFill>
                  <a:srgbClr val="002060"/>
                </a:solidFill>
                <a:latin typeface="Times New Roman" pitchFamily="18" charset="0"/>
                <a:ea typeface="宋体" pitchFamily="2" charset="-122"/>
                <a:cs typeface="Times New Roman" pitchFamily="18" charset="0"/>
              </a:rPr>
              <a:t>基本</a:t>
            </a:r>
            <a:r>
              <a:rPr lang="zh-CN" altLang="zh-CN" sz="2400" dirty="0" smtClean="0">
                <a:solidFill>
                  <a:srgbClr val="002060"/>
                </a:solidFill>
                <a:latin typeface="Times New Roman" pitchFamily="18" charset="0"/>
                <a:ea typeface="宋体" pitchFamily="2" charset="-122"/>
                <a:cs typeface="Times New Roman" pitchFamily="18" charset="0"/>
              </a:rPr>
              <a:t>色控</a:t>
            </a:r>
            <a:r>
              <a:rPr lang="zh-CN" altLang="zh-CN" sz="2400" dirty="0">
                <a:solidFill>
                  <a:srgbClr val="002060"/>
                </a:solidFill>
                <a:latin typeface="Times New Roman" pitchFamily="18" charset="0"/>
                <a:ea typeface="宋体" pitchFamily="2" charset="-122"/>
                <a:cs typeface="Times New Roman" pitchFamily="18" charset="0"/>
              </a:rPr>
              <a:t>制</a:t>
            </a:r>
            <a:r>
              <a:rPr lang="zh-CN" altLang="zh-CN" sz="2400" dirty="0" smtClean="0">
                <a:solidFill>
                  <a:srgbClr val="002060"/>
                </a:solidFill>
                <a:latin typeface="Times New Roman" pitchFamily="18" charset="0"/>
                <a:ea typeface="宋体" pitchFamily="2" charset="-122"/>
                <a:cs typeface="Times New Roman" pitchFamily="18" charset="0"/>
              </a:rPr>
              <a:t>，</a:t>
            </a:r>
            <a:r>
              <a:rPr lang="zh-CN" altLang="en-US" sz="2400" dirty="0" smtClean="0">
                <a:solidFill>
                  <a:srgbClr val="002060"/>
                </a:solidFill>
                <a:latin typeface="Times New Roman" pitchFamily="18" charset="0"/>
                <a:ea typeface="宋体" pitchFamily="2" charset="-122"/>
                <a:cs typeface="Times New Roman" pitchFamily="18" charset="0"/>
              </a:rPr>
              <a:t>因此</a:t>
            </a:r>
            <a:r>
              <a:rPr lang="zh-CN" altLang="zh-CN" sz="2400" dirty="0" smtClean="0">
                <a:solidFill>
                  <a:srgbClr val="002060"/>
                </a:solidFill>
                <a:latin typeface="Times New Roman" pitchFamily="18" charset="0"/>
                <a:ea typeface="宋体" pitchFamily="2" charset="-122"/>
                <a:cs typeface="Times New Roman" pitchFamily="18" charset="0"/>
              </a:rPr>
              <a:t>称</a:t>
            </a:r>
            <a:r>
              <a:rPr lang="zh-CN" altLang="zh-CN" sz="2400" dirty="0">
                <a:solidFill>
                  <a:srgbClr val="002060"/>
                </a:solidFill>
                <a:latin typeface="Times New Roman" pitchFamily="18" charset="0"/>
                <a:ea typeface="宋体" pitchFamily="2" charset="-122"/>
                <a:cs typeface="Times New Roman" pitchFamily="18" charset="0"/>
              </a:rPr>
              <a:t>为</a:t>
            </a:r>
            <a:r>
              <a:rPr lang="en-US" altLang="zh-CN" sz="2400" dirty="0">
                <a:solidFill>
                  <a:srgbClr val="002060"/>
                </a:solidFill>
                <a:latin typeface="Times New Roman" pitchFamily="18" charset="0"/>
                <a:ea typeface="宋体" pitchFamily="2" charset="-122"/>
                <a:cs typeface="Times New Roman" pitchFamily="18" charset="0"/>
              </a:rPr>
              <a:t>24</a:t>
            </a:r>
            <a:r>
              <a:rPr lang="zh-CN" altLang="zh-CN" sz="2400" dirty="0">
                <a:solidFill>
                  <a:srgbClr val="002060"/>
                </a:solidFill>
                <a:latin typeface="Times New Roman" pitchFamily="18" charset="0"/>
                <a:ea typeface="宋体" pitchFamily="2" charset="-122"/>
                <a:cs typeface="Times New Roman" pitchFamily="18" charset="0"/>
              </a:rPr>
              <a:t>位彩色图</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液</a:t>
            </a:r>
            <a:r>
              <a:rPr lang="zh-CN" altLang="zh-CN" sz="2400" dirty="0">
                <a:solidFill>
                  <a:srgbClr val="002060"/>
                </a:solidFill>
                <a:latin typeface="Times New Roman" pitchFamily="18" charset="0"/>
                <a:ea typeface="宋体" pitchFamily="2" charset="-122"/>
                <a:cs typeface="Times New Roman" pitchFamily="18" charset="0"/>
              </a:rPr>
              <a:t>晶显示器一般都支持</a:t>
            </a:r>
            <a:r>
              <a:rPr lang="en-US" altLang="zh-CN" sz="2400" dirty="0">
                <a:solidFill>
                  <a:srgbClr val="002060"/>
                </a:solidFill>
                <a:latin typeface="Times New Roman" pitchFamily="18" charset="0"/>
                <a:ea typeface="宋体" pitchFamily="2" charset="-122"/>
                <a:cs typeface="Times New Roman" pitchFamily="18" charset="0"/>
              </a:rPr>
              <a:t>24</a:t>
            </a:r>
            <a:r>
              <a:rPr lang="zh-CN" altLang="zh-CN" sz="2400" dirty="0">
                <a:solidFill>
                  <a:srgbClr val="002060"/>
                </a:solidFill>
                <a:latin typeface="Times New Roman" pitchFamily="18" charset="0"/>
                <a:ea typeface="宋体" pitchFamily="2" charset="-122"/>
                <a:cs typeface="Times New Roman" pitchFamily="18" charset="0"/>
              </a:rPr>
              <a:t>位真彩色。</a:t>
            </a:r>
          </a:p>
        </p:txBody>
      </p:sp>
      <p:sp>
        <p:nvSpPr>
          <p:cNvPr id="14" name="Rectangle 24"/>
          <p:cNvSpPr>
            <a:spLocks noChangeArrowheads="1"/>
          </p:cNvSpPr>
          <p:nvPr/>
        </p:nvSpPr>
        <p:spPr bwMode="auto">
          <a:xfrm>
            <a:off x="4032504" y="2290863"/>
            <a:ext cx="4464000" cy="3636000"/>
          </a:xfrm>
          <a:prstGeom prst="rect">
            <a:avLst/>
          </a:prstGeom>
          <a:solidFill>
            <a:schemeClr val="bg1">
              <a:lumMod val="95000"/>
            </a:schemeClr>
          </a:solidFill>
          <a:ln w="6350">
            <a:solidFill>
              <a:srgbClr val="0070C0"/>
            </a:solidFill>
            <a:prstDash val="sysDash"/>
            <a:miter lim="800000"/>
            <a:headEnd/>
            <a:tailEnd/>
          </a:ln>
          <a:effectLst/>
          <a:extLst/>
        </p:spPr>
        <p:txBody>
          <a:bodyPr lIns="216000" tIns="216000" rIns="216000" bIns="216000"/>
          <a:lstStyle/>
          <a:p>
            <a:pPr algn="just">
              <a:lnSpc>
                <a:spcPct val="12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指液晶显示器屏幕对角线的长度，单位为英寸，如</a:t>
            </a:r>
            <a:r>
              <a:rPr lang="en-US" altLang="zh-CN" sz="2400" dirty="0">
                <a:solidFill>
                  <a:srgbClr val="002060"/>
                </a:solidFill>
                <a:latin typeface="Times New Roman" pitchFamily="18" charset="0"/>
                <a:ea typeface="宋体" pitchFamily="2" charset="-122"/>
                <a:cs typeface="Times New Roman" pitchFamily="18" charset="0"/>
              </a:rPr>
              <a:t>14</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15</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19</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23</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27</a:t>
            </a:r>
            <a:r>
              <a:rPr lang="zh-CN" altLang="zh-CN" sz="2400" dirty="0">
                <a:solidFill>
                  <a:srgbClr val="002060"/>
                </a:solidFill>
                <a:latin typeface="Times New Roman" pitchFamily="18" charset="0"/>
                <a:ea typeface="宋体" pitchFamily="2" charset="-122"/>
                <a:cs typeface="Times New Roman" pitchFamily="18" charset="0"/>
              </a:rPr>
              <a:t>英寸等液晶显示器比较多见</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algn="just">
              <a:lnSpc>
                <a:spcPct val="12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液</a:t>
            </a:r>
            <a:r>
              <a:rPr lang="zh-CN" altLang="zh-CN" sz="2400" dirty="0">
                <a:solidFill>
                  <a:srgbClr val="002060"/>
                </a:solidFill>
                <a:latin typeface="Times New Roman" pitchFamily="18" charset="0"/>
                <a:ea typeface="宋体" pitchFamily="2" charset="-122"/>
                <a:cs typeface="Times New Roman" pitchFamily="18" charset="0"/>
              </a:rPr>
              <a:t>晶显示器的屏幕比例多为</a:t>
            </a:r>
            <a:r>
              <a:rPr lang="en-US" altLang="zh-CN" sz="2400" dirty="0">
                <a:solidFill>
                  <a:srgbClr val="002060"/>
                </a:solidFill>
                <a:latin typeface="Times New Roman" pitchFamily="18" charset="0"/>
                <a:ea typeface="宋体" pitchFamily="2" charset="-122"/>
                <a:cs typeface="Times New Roman" pitchFamily="18" charset="0"/>
              </a:rPr>
              <a:t>16:9</a:t>
            </a:r>
            <a:r>
              <a:rPr lang="zh-CN" altLang="zh-CN" sz="2400" dirty="0">
                <a:solidFill>
                  <a:srgbClr val="002060"/>
                </a:solidFill>
                <a:latin typeface="Times New Roman" pitchFamily="18" charset="0"/>
                <a:ea typeface="宋体" pitchFamily="2" charset="-122"/>
                <a:cs typeface="Times New Roman" pitchFamily="18" charset="0"/>
              </a:rPr>
              <a:t>和</a:t>
            </a:r>
            <a:r>
              <a:rPr lang="en-US" altLang="zh-CN" sz="2400" dirty="0">
                <a:solidFill>
                  <a:srgbClr val="002060"/>
                </a:solidFill>
                <a:latin typeface="Times New Roman" pitchFamily="18" charset="0"/>
                <a:ea typeface="宋体" pitchFamily="2" charset="-122"/>
                <a:cs typeface="Times New Roman" pitchFamily="18" charset="0"/>
              </a:rPr>
              <a:t>16:10</a:t>
            </a:r>
            <a:r>
              <a:rPr lang="zh-CN" altLang="zh-CN" sz="2400" dirty="0">
                <a:solidFill>
                  <a:srgbClr val="002060"/>
                </a:solidFill>
                <a:latin typeface="Times New Roman" pitchFamily="18" charset="0"/>
                <a:ea typeface="宋体" pitchFamily="2" charset="-122"/>
                <a:cs typeface="Times New Roman" pitchFamily="18" charset="0"/>
              </a:rPr>
              <a:t>。屏幕尺寸越大，显示器的可视面积就越大。</a:t>
            </a:r>
          </a:p>
        </p:txBody>
      </p:sp>
    </p:spTree>
    <p:extLst>
      <p:ext uri="{BB962C8B-B14F-4D97-AF65-F5344CB8AC3E}">
        <p14:creationId xmlns:p14="http://schemas.microsoft.com/office/powerpoint/2010/main" val="6087013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50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grpId="0" nodeType="withEffect">
                                  <p:stCondLst>
                                    <p:cond delay="500"/>
                                  </p:stCondLst>
                                  <p:childTnLst>
                                    <p:set>
                                      <p:cBhvr>
                                        <p:cTn id="8" dur="1" fill="hold">
                                          <p:stCondLst>
                                            <p:cond delay="0"/>
                                          </p:stCondLst>
                                        </p:cTn>
                                        <p:tgtEl>
                                          <p:spTgt spid="9">
                                            <p:txEl>
                                              <p:pRg st="1" end="1"/>
                                            </p:txEl>
                                          </p:spTgt>
                                        </p:tgtEl>
                                        <p:attrNameLst>
                                          <p:attrName>style.visibility</p:attrName>
                                        </p:attrNameLst>
                                      </p:cBhvr>
                                      <p:to>
                                        <p:strVal val="visible"/>
                                      </p:to>
                                    </p:set>
                                  </p:childTnLst>
                                </p:cTn>
                              </p:par>
                              <p:par>
                                <p:cTn id="9" presetID="1" presetClass="entr" presetSubtype="0" fill="hold" grpId="0" nodeType="withEffect">
                                  <p:stCondLst>
                                    <p:cond delay="50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1" presetClass="entr" presetSubtype="0" fill="hold" grpId="0" nodeType="withEffect">
                                  <p:stCondLst>
                                    <p:cond delay="500"/>
                                  </p:stCondLst>
                                  <p:childTnLst>
                                    <p:set>
                                      <p:cBhvr>
                                        <p:cTn id="12" dur="1" fill="hold">
                                          <p:stCondLst>
                                            <p:cond delay="0"/>
                                          </p:stCondLst>
                                        </p:cTn>
                                        <p:tgtEl>
                                          <p:spTgt spid="9">
                                            <p:txEl>
                                              <p:pRg st="3" end="3"/>
                                            </p:txEl>
                                          </p:spTgt>
                                        </p:tgtEl>
                                        <p:attrNameLst>
                                          <p:attrName>style.visibility</p:attrName>
                                        </p:attrNameLst>
                                      </p:cBhvr>
                                      <p:to>
                                        <p:strVal val="visible"/>
                                      </p:to>
                                    </p:set>
                                  </p:childTnLst>
                                </p:cTn>
                              </p:par>
                              <p:par>
                                <p:cTn id="13" presetID="1" presetClass="entr" presetSubtype="0" fill="hold" grpId="0" nodeType="withEffect">
                                  <p:stCondLst>
                                    <p:cond delay="50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par>
                                <p:cTn id="15" presetID="1" presetClass="entr" presetSubtype="0" fill="hold" grpId="0" nodeType="withEffect">
                                  <p:stCondLst>
                                    <p:cond delay="500"/>
                                  </p:stCondLst>
                                  <p:childTnLst>
                                    <p:set>
                                      <p:cBhvr>
                                        <p:cTn id="16" dur="1" fill="hold">
                                          <p:stCondLst>
                                            <p:cond delay="0"/>
                                          </p:stCondLst>
                                        </p:cTn>
                                        <p:tgtEl>
                                          <p:spTgt spid="9">
                                            <p:txEl>
                                              <p:pRg st="5" end="5"/>
                                            </p:txEl>
                                          </p:spTgt>
                                        </p:tgtEl>
                                        <p:attrNameLst>
                                          <p:attrName>style.visibility</p:attrName>
                                        </p:attrNameLst>
                                      </p:cBhvr>
                                      <p:to>
                                        <p:strVal val="visible"/>
                                      </p:to>
                                    </p:set>
                                  </p:childTnLst>
                                </p:cTn>
                              </p:par>
                              <p:par>
                                <p:cTn id="17" presetID="1" presetClass="entr" presetSubtype="0" fill="hold" grpId="0" nodeType="withEffect">
                                  <p:stCondLst>
                                    <p:cond delay="500"/>
                                  </p:stCondLst>
                                  <p:childTnLst>
                                    <p:set>
                                      <p:cBhvr>
                                        <p:cTn id="18"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 presetClass="emph" presetSubtype="2" fill="hold" nodeType="clickEffect">
                                  <p:stCondLst>
                                    <p:cond delay="0"/>
                                  </p:stCondLst>
                                  <p:childTnLst>
                                    <p:animClr clrSpc="rgb" dir="cw">
                                      <p:cBhvr override="childStyle">
                                        <p:cTn id="22" dur="10" fill="hold"/>
                                        <p:tgtEl>
                                          <p:spTgt spid="9">
                                            <p:txEl>
                                              <p:pRg st="0" end="0"/>
                                            </p:txEl>
                                          </p:spTgt>
                                        </p:tgtEl>
                                        <p:attrNameLst>
                                          <p:attrName>style.color</p:attrName>
                                        </p:attrNameLst>
                                      </p:cBhvr>
                                      <p:to>
                                        <a:srgbClr val="FF0000"/>
                                      </p:to>
                                    </p:animClr>
                                  </p:childTnLst>
                                </p:cTn>
                              </p:par>
                            </p:childTnLst>
                          </p:cTn>
                        </p:par>
                        <p:par>
                          <p:cTn id="23" fill="hold">
                            <p:stCondLst>
                              <p:cond delay="10"/>
                            </p:stCondLst>
                            <p:childTnLst>
                              <p:par>
                                <p:cTn id="24" presetID="53" presetClass="entr" presetSubtype="16"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ppt_w</p:attrName>
                                        </p:attrNameLst>
                                      </p:cBhvr>
                                      <p:tavLst>
                                        <p:tav tm="0">
                                          <p:val>
                                            <p:fltVal val="0"/>
                                          </p:val>
                                        </p:tav>
                                        <p:tav tm="100000">
                                          <p:val>
                                            <p:strVal val="#ppt_w"/>
                                          </p:val>
                                        </p:tav>
                                      </p:tavLst>
                                    </p:anim>
                                    <p:anim calcmode="lin" valueType="num">
                                      <p:cBhvr>
                                        <p:cTn id="27" dur="1000" fill="hold"/>
                                        <p:tgtEl>
                                          <p:spTgt spid="7"/>
                                        </p:tgtEl>
                                        <p:attrNameLst>
                                          <p:attrName>ppt_h</p:attrName>
                                        </p:attrNameLst>
                                      </p:cBhvr>
                                      <p:tavLst>
                                        <p:tav tm="0">
                                          <p:val>
                                            <p:fltVal val="0"/>
                                          </p:val>
                                        </p:tav>
                                        <p:tav tm="100000">
                                          <p:val>
                                            <p:strVal val="#ppt_h"/>
                                          </p:val>
                                        </p:tav>
                                      </p:tavLst>
                                    </p:anim>
                                    <p:animEffect transition="in" filter="fade">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mph" presetSubtype="2" fill="hold" nodeType="clickEffect">
                                  <p:stCondLst>
                                    <p:cond delay="0"/>
                                  </p:stCondLst>
                                  <p:childTnLst>
                                    <p:animClr clrSpc="rgb" dir="cw">
                                      <p:cBhvr override="childStyle">
                                        <p:cTn id="32" dur="10" fill="hold"/>
                                        <p:tgtEl>
                                          <p:spTgt spid="9">
                                            <p:txEl>
                                              <p:pRg st="1" end="1"/>
                                            </p:txEl>
                                          </p:spTgt>
                                        </p:tgtEl>
                                        <p:attrNameLst>
                                          <p:attrName>style.color</p:attrName>
                                        </p:attrNameLst>
                                      </p:cBhvr>
                                      <p:to>
                                        <a:srgbClr val="FF0000"/>
                                      </p:to>
                                    </p:animClr>
                                  </p:childTnLst>
                                </p:cTn>
                              </p:par>
                              <p:par>
                                <p:cTn id="33" presetID="53" presetClass="entr" presetSubtype="16"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ppt_w</p:attrName>
                                        </p:attrNameLst>
                                      </p:cBhvr>
                                      <p:tavLst>
                                        <p:tav tm="0">
                                          <p:val>
                                            <p:fltVal val="0"/>
                                          </p:val>
                                        </p:tav>
                                        <p:tav tm="100000">
                                          <p:val>
                                            <p:strVal val="#ppt_w"/>
                                          </p:val>
                                        </p:tav>
                                      </p:tavLst>
                                    </p:anim>
                                    <p:anim calcmode="lin" valueType="num">
                                      <p:cBhvr>
                                        <p:cTn id="36" dur="1000" fill="hold"/>
                                        <p:tgtEl>
                                          <p:spTgt spid="8"/>
                                        </p:tgtEl>
                                        <p:attrNameLst>
                                          <p:attrName>ppt_h</p:attrName>
                                        </p:attrNameLst>
                                      </p:cBhvr>
                                      <p:tavLst>
                                        <p:tav tm="0">
                                          <p:val>
                                            <p:fltVal val="0"/>
                                          </p:val>
                                        </p:tav>
                                        <p:tav tm="100000">
                                          <p:val>
                                            <p:strVal val="#ppt_h"/>
                                          </p:val>
                                        </p:tav>
                                      </p:tavLst>
                                    </p:anim>
                                    <p:animEffect transition="in" filter="fade">
                                      <p:cBhvr>
                                        <p:cTn id="37" dur="1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mph" presetSubtype="2" fill="hold" nodeType="clickEffect">
                                  <p:stCondLst>
                                    <p:cond delay="0"/>
                                  </p:stCondLst>
                                  <p:childTnLst>
                                    <p:animClr clrSpc="rgb" dir="cw">
                                      <p:cBhvr override="childStyle">
                                        <p:cTn id="41" dur="10" fill="hold"/>
                                        <p:tgtEl>
                                          <p:spTgt spid="9">
                                            <p:txEl>
                                              <p:pRg st="2" end="2"/>
                                            </p:txEl>
                                          </p:spTgt>
                                        </p:tgtEl>
                                        <p:attrNameLst>
                                          <p:attrName>style.color</p:attrName>
                                        </p:attrNameLst>
                                      </p:cBhvr>
                                      <p:to>
                                        <a:srgbClr val="FF0000"/>
                                      </p:to>
                                    </p:animClr>
                                  </p:childTnLst>
                                </p:cTn>
                              </p:par>
                              <p:par>
                                <p:cTn id="42" presetID="53" presetClass="entr" presetSubtype="16"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1000" fill="hold"/>
                                        <p:tgtEl>
                                          <p:spTgt spid="10"/>
                                        </p:tgtEl>
                                        <p:attrNameLst>
                                          <p:attrName>ppt_w</p:attrName>
                                        </p:attrNameLst>
                                      </p:cBhvr>
                                      <p:tavLst>
                                        <p:tav tm="0">
                                          <p:val>
                                            <p:fltVal val="0"/>
                                          </p:val>
                                        </p:tav>
                                        <p:tav tm="100000">
                                          <p:val>
                                            <p:strVal val="#ppt_w"/>
                                          </p:val>
                                        </p:tav>
                                      </p:tavLst>
                                    </p:anim>
                                    <p:anim calcmode="lin" valueType="num">
                                      <p:cBhvr>
                                        <p:cTn id="45" dur="1000" fill="hold"/>
                                        <p:tgtEl>
                                          <p:spTgt spid="10"/>
                                        </p:tgtEl>
                                        <p:attrNameLst>
                                          <p:attrName>ppt_h</p:attrName>
                                        </p:attrNameLst>
                                      </p:cBhvr>
                                      <p:tavLst>
                                        <p:tav tm="0">
                                          <p:val>
                                            <p:fltVal val="0"/>
                                          </p:val>
                                        </p:tav>
                                        <p:tav tm="100000">
                                          <p:val>
                                            <p:strVal val="#ppt_h"/>
                                          </p:val>
                                        </p:tav>
                                      </p:tavLst>
                                    </p:anim>
                                    <p:animEffect transition="in" filter="fade">
                                      <p:cBhvr>
                                        <p:cTn id="46" dur="10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mph" presetSubtype="2" accel="100000" fill="hold" nodeType="clickEffect">
                                  <p:stCondLst>
                                    <p:cond delay="0"/>
                                  </p:stCondLst>
                                  <p:childTnLst>
                                    <p:animClr clrSpc="rgb" dir="cw">
                                      <p:cBhvr override="childStyle">
                                        <p:cTn id="50" dur="10" fill="hold"/>
                                        <p:tgtEl>
                                          <p:spTgt spid="9">
                                            <p:txEl>
                                              <p:pRg st="3" end="3"/>
                                            </p:txEl>
                                          </p:spTgt>
                                        </p:tgtEl>
                                        <p:attrNameLst>
                                          <p:attrName>style.color</p:attrName>
                                        </p:attrNameLst>
                                      </p:cBhvr>
                                      <p:to>
                                        <a:srgbClr val="FF0000"/>
                                      </p:to>
                                    </p:animClr>
                                  </p:childTnLst>
                                </p:cTn>
                              </p:par>
                              <p:par>
                                <p:cTn id="51" presetID="53" presetClass="entr" presetSubtype="16"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1000" fill="hold"/>
                                        <p:tgtEl>
                                          <p:spTgt spid="11"/>
                                        </p:tgtEl>
                                        <p:attrNameLst>
                                          <p:attrName>ppt_w</p:attrName>
                                        </p:attrNameLst>
                                      </p:cBhvr>
                                      <p:tavLst>
                                        <p:tav tm="0">
                                          <p:val>
                                            <p:fltVal val="0"/>
                                          </p:val>
                                        </p:tav>
                                        <p:tav tm="100000">
                                          <p:val>
                                            <p:strVal val="#ppt_w"/>
                                          </p:val>
                                        </p:tav>
                                      </p:tavLst>
                                    </p:anim>
                                    <p:anim calcmode="lin" valueType="num">
                                      <p:cBhvr>
                                        <p:cTn id="54" dur="1000" fill="hold"/>
                                        <p:tgtEl>
                                          <p:spTgt spid="11"/>
                                        </p:tgtEl>
                                        <p:attrNameLst>
                                          <p:attrName>ppt_h</p:attrName>
                                        </p:attrNameLst>
                                      </p:cBhvr>
                                      <p:tavLst>
                                        <p:tav tm="0">
                                          <p:val>
                                            <p:fltVal val="0"/>
                                          </p:val>
                                        </p:tav>
                                        <p:tav tm="100000">
                                          <p:val>
                                            <p:strVal val="#ppt_h"/>
                                          </p:val>
                                        </p:tav>
                                      </p:tavLst>
                                    </p:anim>
                                    <p:animEffect transition="in" filter="fade">
                                      <p:cBhvr>
                                        <p:cTn id="55" dur="1000"/>
                                        <p:tgtEl>
                                          <p:spTgt spid="11"/>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mph" presetSubtype="2" accel="100000" fill="hold" nodeType="clickEffect">
                                  <p:stCondLst>
                                    <p:cond delay="0"/>
                                  </p:stCondLst>
                                  <p:childTnLst>
                                    <p:animClr clrSpc="rgb" dir="cw">
                                      <p:cBhvr override="childStyle">
                                        <p:cTn id="59" dur="10" fill="hold"/>
                                        <p:tgtEl>
                                          <p:spTgt spid="9">
                                            <p:txEl>
                                              <p:pRg st="4" end="4"/>
                                            </p:txEl>
                                          </p:spTgt>
                                        </p:tgtEl>
                                        <p:attrNameLst>
                                          <p:attrName>style.color</p:attrName>
                                        </p:attrNameLst>
                                      </p:cBhvr>
                                      <p:to>
                                        <a:srgbClr val="FF0000"/>
                                      </p:to>
                                    </p:animClr>
                                  </p:childTnLst>
                                </p:cTn>
                              </p:par>
                              <p:par>
                                <p:cTn id="60" presetID="53" presetClass="entr" presetSubtype="16"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1000" fill="hold"/>
                                        <p:tgtEl>
                                          <p:spTgt spid="12"/>
                                        </p:tgtEl>
                                        <p:attrNameLst>
                                          <p:attrName>ppt_w</p:attrName>
                                        </p:attrNameLst>
                                      </p:cBhvr>
                                      <p:tavLst>
                                        <p:tav tm="0">
                                          <p:val>
                                            <p:fltVal val="0"/>
                                          </p:val>
                                        </p:tav>
                                        <p:tav tm="100000">
                                          <p:val>
                                            <p:strVal val="#ppt_w"/>
                                          </p:val>
                                        </p:tav>
                                      </p:tavLst>
                                    </p:anim>
                                    <p:anim calcmode="lin" valueType="num">
                                      <p:cBhvr>
                                        <p:cTn id="63" dur="1000" fill="hold"/>
                                        <p:tgtEl>
                                          <p:spTgt spid="12"/>
                                        </p:tgtEl>
                                        <p:attrNameLst>
                                          <p:attrName>ppt_h</p:attrName>
                                        </p:attrNameLst>
                                      </p:cBhvr>
                                      <p:tavLst>
                                        <p:tav tm="0">
                                          <p:val>
                                            <p:fltVal val="0"/>
                                          </p:val>
                                        </p:tav>
                                        <p:tav tm="100000">
                                          <p:val>
                                            <p:strVal val="#ppt_h"/>
                                          </p:val>
                                        </p:tav>
                                      </p:tavLst>
                                    </p:anim>
                                    <p:animEffect transition="in" filter="fade">
                                      <p:cBhvr>
                                        <p:cTn id="64" dur="1000"/>
                                        <p:tgtEl>
                                          <p:spTgt spid="12"/>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mph" presetSubtype="2" accel="100000" fill="hold" nodeType="clickEffect">
                                  <p:stCondLst>
                                    <p:cond delay="0"/>
                                  </p:stCondLst>
                                  <p:childTnLst>
                                    <p:animClr clrSpc="rgb" dir="cw">
                                      <p:cBhvr override="childStyle">
                                        <p:cTn id="68" dur="10" fill="hold"/>
                                        <p:tgtEl>
                                          <p:spTgt spid="9">
                                            <p:txEl>
                                              <p:pRg st="5" end="5"/>
                                            </p:txEl>
                                          </p:spTgt>
                                        </p:tgtEl>
                                        <p:attrNameLst>
                                          <p:attrName>style.color</p:attrName>
                                        </p:attrNameLst>
                                      </p:cBhvr>
                                      <p:to>
                                        <a:srgbClr val="FF0000"/>
                                      </p:to>
                                    </p:animClr>
                                  </p:childTnLst>
                                </p:cTn>
                              </p:par>
                              <p:par>
                                <p:cTn id="69" presetID="53" presetClass="entr" presetSubtype="16"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1000" fill="hold"/>
                                        <p:tgtEl>
                                          <p:spTgt spid="13"/>
                                        </p:tgtEl>
                                        <p:attrNameLst>
                                          <p:attrName>ppt_w</p:attrName>
                                        </p:attrNameLst>
                                      </p:cBhvr>
                                      <p:tavLst>
                                        <p:tav tm="0">
                                          <p:val>
                                            <p:fltVal val="0"/>
                                          </p:val>
                                        </p:tav>
                                        <p:tav tm="100000">
                                          <p:val>
                                            <p:strVal val="#ppt_w"/>
                                          </p:val>
                                        </p:tav>
                                      </p:tavLst>
                                    </p:anim>
                                    <p:anim calcmode="lin" valueType="num">
                                      <p:cBhvr>
                                        <p:cTn id="72" dur="1000" fill="hold"/>
                                        <p:tgtEl>
                                          <p:spTgt spid="13"/>
                                        </p:tgtEl>
                                        <p:attrNameLst>
                                          <p:attrName>ppt_h</p:attrName>
                                        </p:attrNameLst>
                                      </p:cBhvr>
                                      <p:tavLst>
                                        <p:tav tm="0">
                                          <p:val>
                                            <p:fltVal val="0"/>
                                          </p:val>
                                        </p:tav>
                                        <p:tav tm="100000">
                                          <p:val>
                                            <p:strVal val="#ppt_h"/>
                                          </p:val>
                                        </p:tav>
                                      </p:tavLst>
                                    </p:anim>
                                    <p:animEffect transition="in" filter="fade">
                                      <p:cBhvr>
                                        <p:cTn id="73" dur="1000"/>
                                        <p:tgtEl>
                                          <p:spTgt spid="13"/>
                                        </p:tgtEl>
                                      </p:cBhvr>
                                    </p:animEffect>
                                  </p:childTnLst>
                                </p:cTn>
                              </p:par>
                            </p:childTnLst>
                          </p:cTn>
                        </p:par>
                      </p:childTnLst>
                    </p:cTn>
                  </p:par>
                  <p:par>
                    <p:cTn id="74" fill="hold">
                      <p:stCondLst>
                        <p:cond delay="indefinite"/>
                      </p:stCondLst>
                      <p:childTnLst>
                        <p:par>
                          <p:cTn id="75" fill="hold">
                            <p:stCondLst>
                              <p:cond delay="0"/>
                            </p:stCondLst>
                            <p:childTnLst>
                              <p:par>
                                <p:cTn id="76" presetID="3" presetClass="emph" presetSubtype="2" accel="100000" fill="hold" nodeType="clickEffect">
                                  <p:stCondLst>
                                    <p:cond delay="0"/>
                                  </p:stCondLst>
                                  <p:childTnLst>
                                    <p:animClr clrSpc="rgb" dir="cw">
                                      <p:cBhvr override="childStyle">
                                        <p:cTn id="77" dur="10" fill="hold"/>
                                        <p:tgtEl>
                                          <p:spTgt spid="9">
                                            <p:txEl>
                                              <p:pRg st="6" end="6"/>
                                            </p:txEl>
                                          </p:spTgt>
                                        </p:tgtEl>
                                        <p:attrNameLst>
                                          <p:attrName>style.color</p:attrName>
                                        </p:attrNameLst>
                                      </p:cBhvr>
                                      <p:to>
                                        <a:srgbClr val="FF0000"/>
                                      </p:to>
                                    </p:animClr>
                                  </p:childTnLst>
                                </p:cTn>
                              </p:par>
                              <p:par>
                                <p:cTn id="78" presetID="53" presetClass="entr" presetSubtype="16" fill="hold" grpId="0" nodeType="with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1000" fill="hold"/>
                                        <p:tgtEl>
                                          <p:spTgt spid="14"/>
                                        </p:tgtEl>
                                        <p:attrNameLst>
                                          <p:attrName>ppt_w</p:attrName>
                                        </p:attrNameLst>
                                      </p:cBhvr>
                                      <p:tavLst>
                                        <p:tav tm="0">
                                          <p:val>
                                            <p:fltVal val="0"/>
                                          </p:val>
                                        </p:tav>
                                        <p:tav tm="100000">
                                          <p:val>
                                            <p:strVal val="#ppt_w"/>
                                          </p:val>
                                        </p:tav>
                                      </p:tavLst>
                                    </p:anim>
                                    <p:anim calcmode="lin" valueType="num">
                                      <p:cBhvr>
                                        <p:cTn id="81" dur="1000" fill="hold"/>
                                        <p:tgtEl>
                                          <p:spTgt spid="14"/>
                                        </p:tgtEl>
                                        <p:attrNameLst>
                                          <p:attrName>ppt_h</p:attrName>
                                        </p:attrNameLst>
                                      </p:cBhvr>
                                      <p:tavLst>
                                        <p:tav tm="0">
                                          <p:val>
                                            <p:fltVal val="0"/>
                                          </p:val>
                                        </p:tav>
                                        <p:tav tm="100000">
                                          <p:val>
                                            <p:strVal val="#ppt_h"/>
                                          </p:val>
                                        </p:tav>
                                      </p:tavLst>
                                    </p:anim>
                                    <p:animEffect transition="in" filter="fade">
                                      <p:cBhvr>
                                        <p:cTn id="8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p:bldP spid="7" grpId="0" animBg="1"/>
      <p:bldP spid="8" grpId="0" animBg="1"/>
      <p:bldP spid="10" grpId="0" animBg="1"/>
      <p:bldP spid="11" grpId="0" animBg="1"/>
      <p:bldP spid="12" grpId="0" animBg="1"/>
      <p:bldP spid="13" grpId="0" animBg="1"/>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11.3.4  </a:t>
            </a:r>
            <a:r>
              <a:rPr lang="zh-CN" altLang="zh-CN" dirty="0"/>
              <a:t>显卡的工作原理</a:t>
            </a:r>
            <a:endParaRPr lang="zh-CN" altLang="en-US" dirty="0"/>
          </a:p>
        </p:txBody>
      </p:sp>
      <p:sp>
        <p:nvSpPr>
          <p:cNvPr id="3" name="矩形 2"/>
          <p:cNvSpPr/>
          <p:nvPr/>
        </p:nvSpPr>
        <p:spPr>
          <a:xfrm>
            <a:off x="414000" y="1340768"/>
            <a:ext cx="8316000" cy="1770467"/>
          </a:xfrm>
          <a:prstGeom prst="rect">
            <a:avLst/>
          </a:prstGeom>
          <a:solidFill>
            <a:schemeClr val="accent4">
              <a:lumMod val="20000"/>
              <a:lumOff val="80000"/>
            </a:schemeClr>
          </a:solidFill>
          <a:ln>
            <a:solidFill>
              <a:srgbClr val="FFFFFF"/>
            </a:solidFill>
            <a:prstDash val="dash"/>
          </a:ln>
        </p:spPr>
        <p:txBody>
          <a:bodyPr wrap="square" lIns="72000" tIns="72000" rIns="72000" bIns="72000">
            <a:spAutoFit/>
          </a:bodyPr>
          <a:lstStyle/>
          <a:p>
            <a:pPr>
              <a:lnSpc>
                <a:spcPct val="11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显</a:t>
            </a:r>
            <a:r>
              <a:rPr lang="zh-CN" altLang="zh-CN" sz="2400" dirty="0" smtClean="0">
                <a:solidFill>
                  <a:srgbClr val="002060"/>
                </a:solidFill>
                <a:latin typeface="Times New Roman" pitchFamily="18" charset="0"/>
                <a:ea typeface="宋体" pitchFamily="2" charset="-122"/>
                <a:cs typeface="Times New Roman" pitchFamily="18" charset="0"/>
              </a:rPr>
              <a:t>卡是</a:t>
            </a:r>
            <a:r>
              <a:rPr lang="zh-CN" altLang="zh-CN" sz="2400" dirty="0">
                <a:solidFill>
                  <a:srgbClr val="002060"/>
                </a:solidFill>
                <a:latin typeface="Times New Roman" pitchFamily="18" charset="0"/>
                <a:ea typeface="宋体" pitchFamily="2" charset="-122"/>
                <a:cs typeface="Times New Roman" pitchFamily="18" charset="0"/>
              </a:rPr>
              <a:t>主机与显示器之间连接的桥梁，多以独</a:t>
            </a:r>
            <a:r>
              <a:rPr lang="zh-CN" altLang="zh-CN" sz="2400" dirty="0" smtClean="0">
                <a:solidFill>
                  <a:srgbClr val="002060"/>
                </a:solidFill>
                <a:latin typeface="Times New Roman" pitchFamily="18" charset="0"/>
                <a:ea typeface="宋体" pitchFamily="2" charset="-122"/>
                <a:cs typeface="Times New Roman" pitchFamily="18" charset="0"/>
              </a:rPr>
              <a:t>立插</a:t>
            </a:r>
            <a:r>
              <a:rPr lang="zh-CN" altLang="zh-CN" sz="2400" dirty="0">
                <a:solidFill>
                  <a:srgbClr val="002060"/>
                </a:solidFill>
                <a:latin typeface="Times New Roman" pitchFamily="18" charset="0"/>
                <a:ea typeface="宋体" pitchFamily="2" charset="-122"/>
                <a:cs typeface="Times New Roman" pitchFamily="18" charset="0"/>
              </a:rPr>
              <a:t>件板形式插接于系统板的</a:t>
            </a:r>
            <a:r>
              <a:rPr lang="en-US" altLang="zh-CN" sz="2400" dirty="0">
                <a:solidFill>
                  <a:srgbClr val="002060"/>
                </a:solidFill>
                <a:latin typeface="Times New Roman" pitchFamily="18" charset="0"/>
                <a:ea typeface="宋体" pitchFamily="2" charset="-122"/>
                <a:cs typeface="Times New Roman" pitchFamily="18" charset="0"/>
              </a:rPr>
              <a:t>I/O</a:t>
            </a:r>
            <a:r>
              <a:rPr lang="zh-CN" altLang="zh-CN" sz="2400" dirty="0">
                <a:solidFill>
                  <a:srgbClr val="002060"/>
                </a:solidFill>
                <a:latin typeface="Times New Roman" pitchFamily="18" charset="0"/>
                <a:ea typeface="宋体" pitchFamily="2" charset="-122"/>
                <a:cs typeface="Times New Roman" pitchFamily="18" charset="0"/>
              </a:rPr>
              <a:t>扩展槽上，通过系统总线接收</a:t>
            </a:r>
            <a:r>
              <a:rPr lang="en-US" altLang="zh-CN" sz="2400" dirty="0">
                <a:solidFill>
                  <a:srgbClr val="002060"/>
                </a:solidFill>
                <a:latin typeface="Times New Roman" pitchFamily="18" charset="0"/>
                <a:ea typeface="宋体" pitchFamily="2" charset="-122"/>
                <a:cs typeface="Times New Roman" pitchFamily="18" charset="0"/>
              </a:rPr>
              <a:t>CPU</a:t>
            </a:r>
            <a:r>
              <a:rPr lang="zh-CN" altLang="zh-CN" sz="2400" dirty="0">
                <a:solidFill>
                  <a:srgbClr val="002060"/>
                </a:solidFill>
                <a:latin typeface="Times New Roman" pitchFamily="18" charset="0"/>
                <a:ea typeface="宋体" pitchFamily="2" charset="-122"/>
                <a:cs typeface="Times New Roman" pitchFamily="18" charset="0"/>
              </a:rPr>
              <a:t>送来的图形数据，对图形函数进行加速，转换成显示器可以接受的格式</a:t>
            </a:r>
            <a:r>
              <a:rPr lang="zh-CN" altLang="zh-CN" sz="2400" dirty="0" smtClean="0">
                <a:solidFill>
                  <a:srgbClr val="002060"/>
                </a:solidFill>
                <a:latin typeface="Times New Roman" pitchFamily="18" charset="0"/>
                <a:ea typeface="宋体" pitchFamily="2" charset="-122"/>
                <a:cs typeface="Times New Roman" pitchFamily="18" charset="0"/>
              </a:rPr>
              <a:t>，</a:t>
            </a:r>
            <a:r>
              <a:rPr lang="zh-CN" altLang="en-US" sz="2400" dirty="0" smtClean="0">
                <a:solidFill>
                  <a:srgbClr val="002060"/>
                </a:solidFill>
                <a:latin typeface="Times New Roman" pitchFamily="18" charset="0"/>
                <a:ea typeface="宋体" pitchFamily="2" charset="-122"/>
                <a:cs typeface="Times New Roman" pitchFamily="18" charset="0"/>
              </a:rPr>
              <a:t>并送往显示器，</a:t>
            </a:r>
            <a:r>
              <a:rPr lang="zh-CN" altLang="zh-CN" sz="2400" dirty="0" smtClean="0">
                <a:solidFill>
                  <a:srgbClr val="002060"/>
                </a:solidFill>
                <a:latin typeface="Times New Roman" pitchFamily="18" charset="0"/>
                <a:ea typeface="宋体" pitchFamily="2" charset="-122"/>
                <a:cs typeface="Times New Roman" pitchFamily="18" charset="0"/>
              </a:rPr>
              <a:t>在</a:t>
            </a:r>
            <a:r>
              <a:rPr lang="zh-CN" altLang="zh-CN" sz="2400" dirty="0">
                <a:solidFill>
                  <a:srgbClr val="002060"/>
                </a:solidFill>
                <a:latin typeface="Times New Roman" pitchFamily="18" charset="0"/>
                <a:ea typeface="宋体" pitchFamily="2" charset="-122"/>
                <a:cs typeface="Times New Roman" pitchFamily="18" charset="0"/>
              </a:rPr>
              <a:t>显示器端形</a:t>
            </a:r>
            <a:r>
              <a:rPr lang="zh-CN" altLang="zh-CN" sz="2400" dirty="0" smtClean="0">
                <a:solidFill>
                  <a:srgbClr val="002060"/>
                </a:solidFill>
                <a:latin typeface="Times New Roman" pitchFamily="18" charset="0"/>
                <a:ea typeface="宋体" pitchFamily="2" charset="-122"/>
                <a:cs typeface="Times New Roman" pitchFamily="18" charset="0"/>
              </a:rPr>
              <a:t>成</a:t>
            </a:r>
            <a:r>
              <a:rPr lang="zh-CN" altLang="en-US" sz="2400" dirty="0" smtClean="0">
                <a:solidFill>
                  <a:srgbClr val="002060"/>
                </a:solidFill>
                <a:latin typeface="Times New Roman" pitchFamily="18" charset="0"/>
                <a:ea typeface="宋体" pitchFamily="2" charset="-122"/>
                <a:cs typeface="Times New Roman" pitchFamily="18" charset="0"/>
              </a:rPr>
              <a:t>图像</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
        <p:nvSpPr>
          <p:cNvPr id="4" name="矩形 3"/>
          <p:cNvSpPr/>
          <p:nvPr/>
        </p:nvSpPr>
        <p:spPr>
          <a:xfrm>
            <a:off x="414000" y="3274302"/>
            <a:ext cx="8316000" cy="514738"/>
          </a:xfrm>
          <a:prstGeom prst="rect">
            <a:avLst/>
          </a:prstGeom>
          <a:solidFill>
            <a:schemeClr val="accent4">
              <a:lumMod val="20000"/>
              <a:lumOff val="80000"/>
            </a:schemeClr>
          </a:solidFill>
          <a:ln>
            <a:solidFill>
              <a:srgbClr val="FFFFFF"/>
            </a:solidFill>
            <a:prstDash val="dash"/>
          </a:ln>
        </p:spPr>
        <p:txBody>
          <a:bodyPr wrap="square" lIns="72000" tIns="72000" rIns="72000" bIns="72000">
            <a:spAutoFit/>
          </a:bodyPr>
          <a:lstStyle/>
          <a:p>
            <a:r>
              <a:rPr lang="zh-CN" altLang="zh-CN" sz="2400" spc="-100" dirty="0" smtClean="0">
                <a:solidFill>
                  <a:srgbClr val="002060"/>
                </a:solidFill>
                <a:latin typeface="Times New Roman" pitchFamily="18" charset="0"/>
                <a:ea typeface="宋体" pitchFamily="2" charset="-122"/>
                <a:cs typeface="Times New Roman" pitchFamily="18" charset="0"/>
              </a:rPr>
              <a:t>显</a:t>
            </a:r>
            <a:r>
              <a:rPr lang="zh-CN" altLang="zh-CN" sz="2400" spc="-100" dirty="0">
                <a:solidFill>
                  <a:srgbClr val="002060"/>
                </a:solidFill>
                <a:latin typeface="Times New Roman" pitchFamily="18" charset="0"/>
                <a:ea typeface="宋体" pitchFamily="2" charset="-122"/>
                <a:cs typeface="Times New Roman" pitchFamily="18" charset="0"/>
              </a:rPr>
              <a:t>卡主</a:t>
            </a:r>
            <a:r>
              <a:rPr lang="zh-CN" altLang="zh-CN" sz="2400" spc="-100" dirty="0" smtClean="0">
                <a:solidFill>
                  <a:srgbClr val="002060"/>
                </a:solidFill>
                <a:latin typeface="Times New Roman" pitchFamily="18" charset="0"/>
                <a:ea typeface="宋体" pitchFamily="2" charset="-122"/>
                <a:cs typeface="Times New Roman" pitchFamily="18" charset="0"/>
              </a:rPr>
              <a:t>要</a:t>
            </a:r>
            <a:r>
              <a:rPr lang="zh-CN" altLang="en-US" sz="2400" spc="-100" dirty="0" smtClean="0">
                <a:solidFill>
                  <a:srgbClr val="002060"/>
                </a:solidFill>
                <a:latin typeface="Times New Roman" pitchFamily="18" charset="0"/>
                <a:ea typeface="宋体" pitchFamily="2" charset="-122"/>
                <a:cs typeface="Times New Roman" pitchFamily="18" charset="0"/>
              </a:rPr>
              <a:t>组成：</a:t>
            </a:r>
            <a:r>
              <a:rPr lang="zh-CN" altLang="zh-CN" sz="2400" spc="-100" dirty="0" smtClean="0">
                <a:solidFill>
                  <a:srgbClr val="002060"/>
                </a:solidFill>
                <a:latin typeface="Times New Roman" pitchFamily="18" charset="0"/>
                <a:ea typeface="宋体" pitchFamily="2" charset="-122"/>
                <a:cs typeface="Times New Roman" pitchFamily="18" charset="0"/>
              </a:rPr>
              <a:t>显</a:t>
            </a:r>
            <a:r>
              <a:rPr lang="zh-CN" altLang="zh-CN" sz="2400" spc="-100" dirty="0">
                <a:solidFill>
                  <a:srgbClr val="002060"/>
                </a:solidFill>
                <a:latin typeface="Times New Roman" pitchFamily="18" charset="0"/>
                <a:ea typeface="宋体" pitchFamily="2" charset="-122"/>
                <a:cs typeface="Times New Roman" pitchFamily="18" charset="0"/>
              </a:rPr>
              <a:t>示芯</a:t>
            </a:r>
            <a:r>
              <a:rPr lang="zh-CN" altLang="zh-CN" sz="2400" spc="-100" dirty="0" smtClean="0">
                <a:solidFill>
                  <a:srgbClr val="002060"/>
                </a:solidFill>
                <a:latin typeface="Times New Roman" pitchFamily="18" charset="0"/>
                <a:ea typeface="宋体" pitchFamily="2" charset="-122"/>
                <a:cs typeface="Times New Roman" pitchFamily="18" charset="0"/>
              </a:rPr>
              <a:t>片、显存、</a:t>
            </a:r>
            <a:r>
              <a:rPr lang="en-US" altLang="zh-CN" sz="2400" spc="-100" dirty="0" smtClean="0">
                <a:solidFill>
                  <a:srgbClr val="002060"/>
                </a:solidFill>
                <a:latin typeface="Times New Roman" pitchFamily="18" charset="0"/>
                <a:ea typeface="宋体" pitchFamily="2" charset="-122"/>
                <a:cs typeface="Times New Roman" pitchFamily="18" charset="0"/>
              </a:rPr>
              <a:t>RAMDAC</a:t>
            </a:r>
            <a:r>
              <a:rPr lang="zh-CN" altLang="zh-CN" sz="2400" spc="-100" dirty="0" smtClean="0">
                <a:solidFill>
                  <a:srgbClr val="002060"/>
                </a:solidFill>
                <a:latin typeface="Times New Roman" pitchFamily="18" charset="0"/>
                <a:ea typeface="宋体" pitchFamily="2" charset="-122"/>
                <a:cs typeface="Times New Roman" pitchFamily="18" charset="0"/>
              </a:rPr>
              <a:t>、</a:t>
            </a:r>
            <a:r>
              <a:rPr lang="en-US" altLang="zh-CN" sz="2400" spc="-100" dirty="0" smtClean="0">
                <a:solidFill>
                  <a:srgbClr val="002060"/>
                </a:solidFill>
                <a:latin typeface="Times New Roman" pitchFamily="18" charset="0"/>
                <a:ea typeface="宋体" pitchFamily="2" charset="-122"/>
                <a:cs typeface="Times New Roman" pitchFamily="18" charset="0"/>
              </a:rPr>
              <a:t>BIOS</a:t>
            </a:r>
            <a:r>
              <a:rPr lang="zh-CN" altLang="zh-CN" sz="2400" spc="-100" dirty="0" smtClean="0">
                <a:solidFill>
                  <a:srgbClr val="002060"/>
                </a:solidFill>
                <a:latin typeface="Times New Roman" pitchFamily="18" charset="0"/>
                <a:ea typeface="宋体" pitchFamily="2" charset="-122"/>
                <a:cs typeface="Times New Roman" pitchFamily="18" charset="0"/>
              </a:rPr>
              <a:t>、显</a:t>
            </a:r>
            <a:r>
              <a:rPr lang="zh-CN" altLang="zh-CN" sz="2400" spc="-100" dirty="0">
                <a:solidFill>
                  <a:srgbClr val="002060"/>
                </a:solidFill>
                <a:latin typeface="Times New Roman" pitchFamily="18" charset="0"/>
                <a:ea typeface="宋体" pitchFamily="2" charset="-122"/>
                <a:cs typeface="Times New Roman" pitchFamily="18" charset="0"/>
              </a:rPr>
              <a:t>卡接</a:t>
            </a:r>
            <a:r>
              <a:rPr lang="zh-CN" altLang="zh-CN" sz="2400" spc="-100" dirty="0" smtClean="0">
                <a:solidFill>
                  <a:srgbClr val="002060"/>
                </a:solidFill>
                <a:latin typeface="Times New Roman" pitchFamily="18" charset="0"/>
                <a:ea typeface="宋体" pitchFamily="2" charset="-122"/>
                <a:cs typeface="Times New Roman" pitchFamily="18" charset="0"/>
              </a:rPr>
              <a:t>口</a:t>
            </a:r>
            <a:endParaRPr lang="en-US" altLang="zh-CN" sz="2400" spc="-100" dirty="0" smtClean="0">
              <a:solidFill>
                <a:srgbClr val="002060"/>
              </a:solidFill>
              <a:latin typeface="Times New Roman" pitchFamily="18" charset="0"/>
              <a:ea typeface="宋体" pitchFamily="2" charset="-122"/>
              <a:cs typeface="Times New Roman" pitchFamily="18" charset="0"/>
            </a:endParaRPr>
          </a:p>
        </p:txBody>
      </p:sp>
      <p:sp>
        <p:nvSpPr>
          <p:cNvPr id="5" name="矩形 4"/>
          <p:cNvSpPr/>
          <p:nvPr/>
        </p:nvSpPr>
        <p:spPr>
          <a:xfrm>
            <a:off x="405255" y="3994382"/>
            <a:ext cx="8316000" cy="514738"/>
          </a:xfrm>
          <a:prstGeom prst="rect">
            <a:avLst/>
          </a:prstGeom>
          <a:solidFill>
            <a:schemeClr val="accent4">
              <a:lumMod val="20000"/>
              <a:lumOff val="80000"/>
            </a:schemeClr>
          </a:solidFill>
          <a:ln>
            <a:solidFill>
              <a:srgbClr val="FFFFFF"/>
            </a:solidFill>
            <a:prstDash val="dash"/>
          </a:ln>
        </p:spPr>
        <p:txBody>
          <a:bodyPr wrap="square" lIns="72000" tIns="72000" rIns="72000" bIns="72000">
            <a:spAutoFit/>
          </a:bodyPr>
          <a:lstStyle/>
          <a:p>
            <a:r>
              <a:rPr lang="zh-CN" altLang="zh-CN" sz="2400" dirty="0" smtClean="0">
                <a:solidFill>
                  <a:srgbClr val="002060"/>
                </a:solidFill>
                <a:latin typeface="Times New Roman" pitchFamily="18" charset="0"/>
                <a:ea typeface="宋体" pitchFamily="2" charset="-122"/>
                <a:cs typeface="Times New Roman" pitchFamily="18" charset="0"/>
              </a:rPr>
              <a:t>屏</a:t>
            </a:r>
            <a:r>
              <a:rPr lang="zh-CN" altLang="en-US" sz="2400" dirty="0" smtClean="0">
                <a:solidFill>
                  <a:srgbClr val="002060"/>
                </a:solidFill>
                <a:latin typeface="Times New Roman" pitchFamily="18" charset="0"/>
                <a:ea typeface="宋体" pitchFamily="2" charset="-122"/>
                <a:cs typeface="Times New Roman" pitchFamily="18" charset="0"/>
              </a:rPr>
              <a:t>显过程：</a:t>
            </a:r>
            <a:r>
              <a:rPr lang="en-US" altLang="zh-CN" sz="2400" dirty="0" smtClean="0">
                <a:solidFill>
                  <a:srgbClr val="002060"/>
                </a:solidFill>
                <a:latin typeface="Times New Roman" pitchFamily="18" charset="0"/>
                <a:ea typeface="宋体" pitchFamily="2" charset="-122"/>
                <a:cs typeface="Times New Roman" pitchFamily="18" charset="0"/>
              </a:rPr>
              <a:t>CPU</a:t>
            </a:r>
            <a:r>
              <a:rPr lang="zh-CN" altLang="zh-CN" sz="2400" dirty="0">
                <a:solidFill>
                  <a:srgbClr val="002060"/>
                </a:solidFill>
                <a:latin typeface="Times New Roman" pitchFamily="18" charset="0"/>
                <a:ea typeface="宋体" pitchFamily="2" charset="-122"/>
                <a:cs typeface="Times New Roman" pitchFamily="18" charset="0"/>
              </a:rPr>
              <a:t>→显示芯片→显存→</a:t>
            </a:r>
            <a:r>
              <a:rPr lang="en-US" altLang="zh-CN" sz="2400" dirty="0">
                <a:solidFill>
                  <a:srgbClr val="002060"/>
                </a:solidFill>
                <a:latin typeface="Times New Roman" pitchFamily="18" charset="0"/>
                <a:ea typeface="宋体" pitchFamily="2" charset="-122"/>
                <a:cs typeface="Times New Roman" pitchFamily="18" charset="0"/>
              </a:rPr>
              <a:t>RAMDAC</a:t>
            </a:r>
            <a:r>
              <a:rPr lang="zh-CN" altLang="zh-CN" sz="2400" dirty="0">
                <a:solidFill>
                  <a:srgbClr val="002060"/>
                </a:solidFill>
                <a:latin typeface="Times New Roman" pitchFamily="18" charset="0"/>
                <a:ea typeface="宋体" pitchFamily="2" charset="-122"/>
                <a:cs typeface="Times New Roman" pitchFamily="18" charset="0"/>
              </a:rPr>
              <a:t>→显示</a:t>
            </a:r>
            <a:r>
              <a:rPr lang="zh-CN" altLang="zh-CN" sz="2400" dirty="0" smtClean="0">
                <a:solidFill>
                  <a:srgbClr val="002060"/>
                </a:solidFill>
                <a:latin typeface="Times New Roman" pitchFamily="18" charset="0"/>
                <a:ea typeface="宋体" pitchFamily="2" charset="-122"/>
                <a:cs typeface="Times New Roman" pitchFamily="18" charset="0"/>
              </a:rPr>
              <a:t>器</a:t>
            </a:r>
            <a:endParaRPr lang="zh-CN" altLang="zh-CN" sz="2400" dirty="0">
              <a:solidFill>
                <a:srgbClr val="002060"/>
              </a:solidFill>
              <a:latin typeface="Times New Roman" pitchFamily="18" charset="0"/>
              <a:ea typeface="宋体" pitchFamily="2" charset="-122"/>
              <a:cs typeface="Times New Roman" pitchFamily="18" charset="0"/>
            </a:endParaRPr>
          </a:p>
        </p:txBody>
      </p:sp>
      <p:grpSp>
        <p:nvGrpSpPr>
          <p:cNvPr id="6" name="组合 5"/>
          <p:cNvGrpSpPr/>
          <p:nvPr/>
        </p:nvGrpSpPr>
        <p:grpSpPr>
          <a:xfrm>
            <a:off x="420794" y="4697359"/>
            <a:ext cx="8615702" cy="1395937"/>
            <a:chOff x="249033" y="1758302"/>
            <a:chExt cx="8978229" cy="1454674"/>
          </a:xfrm>
        </p:grpSpPr>
        <p:sp>
          <p:nvSpPr>
            <p:cNvPr id="7" name="矩形 6"/>
            <p:cNvSpPr/>
            <p:nvPr/>
          </p:nvSpPr>
          <p:spPr>
            <a:xfrm>
              <a:off x="249033" y="1758302"/>
              <a:ext cx="8571439" cy="1440160"/>
            </a:xfrm>
            <a:prstGeom prst="rect">
              <a:avLst/>
            </a:prstGeom>
            <a:solidFill>
              <a:srgbClr val="E2E2E2"/>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 Box 2"/>
            <p:cNvSpPr txBox="1">
              <a:spLocks noChangeArrowheads="1"/>
            </p:cNvSpPr>
            <p:nvPr/>
          </p:nvSpPr>
          <p:spPr bwMode="auto">
            <a:xfrm>
              <a:off x="249033" y="2714141"/>
              <a:ext cx="2309648" cy="49883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684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VGA</a:t>
              </a:r>
              <a:r>
                <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接口</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p:txBody>
        </p:sp>
        <p:sp>
          <p:nvSpPr>
            <p:cNvPr id="9" name="Text Box 3"/>
            <p:cNvSpPr txBox="1">
              <a:spLocks noChangeArrowheads="1"/>
            </p:cNvSpPr>
            <p:nvPr/>
          </p:nvSpPr>
          <p:spPr bwMode="auto">
            <a:xfrm>
              <a:off x="2485765" y="2714141"/>
              <a:ext cx="2584748" cy="49883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684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DVI-D</a:t>
              </a:r>
              <a:r>
                <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接口</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p:txBody>
        </p:sp>
        <p:sp>
          <p:nvSpPr>
            <p:cNvPr id="10" name="Text Box 4"/>
            <p:cNvSpPr txBox="1">
              <a:spLocks noChangeArrowheads="1"/>
            </p:cNvSpPr>
            <p:nvPr/>
          </p:nvSpPr>
          <p:spPr bwMode="auto">
            <a:xfrm>
              <a:off x="4962216" y="2714141"/>
              <a:ext cx="2173606" cy="49883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684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HDMI</a:t>
              </a:r>
              <a:r>
                <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接口</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p:txBody>
        </p:sp>
        <p:sp>
          <p:nvSpPr>
            <p:cNvPr id="11" name="Text Box 5"/>
            <p:cNvSpPr txBox="1">
              <a:spLocks noChangeArrowheads="1"/>
            </p:cNvSpPr>
            <p:nvPr/>
          </p:nvSpPr>
          <p:spPr bwMode="auto">
            <a:xfrm>
              <a:off x="6400666" y="2714141"/>
              <a:ext cx="2826596" cy="49883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684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DisplayPort</a:t>
              </a:r>
              <a:r>
                <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接口</a:t>
              </a:r>
              <a:endPar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p:txBody>
        </p:sp>
        <p:pic>
          <p:nvPicPr>
            <p:cNvPr id="12" name="Picture 6" descr="c:\users\administrator\appdata\roaming\360se6\User Data\temp\06ecf6eaab77491910db275eb0f834d2.img"/>
            <p:cNvPicPr>
              <a:picLocks noChangeAspect="1" noChangeArrowheads="1"/>
            </p:cNvPicPr>
            <p:nvPr/>
          </p:nvPicPr>
          <p:blipFill>
            <a:blip r:embed="rId2" r:link="rId3">
              <a:lum bright="20000"/>
              <a:extLst>
                <a:ext uri="{28A0092B-C50C-407E-A947-70E740481C1C}">
                  <a14:useLocalDpi xmlns:a14="http://schemas.microsoft.com/office/drawing/2010/main" val="0"/>
                </a:ext>
              </a:extLst>
            </a:blip>
            <a:srcRect l="3784" t="12325" r="2931" b="4115"/>
            <a:stretch>
              <a:fillRect/>
            </a:stretch>
          </p:blipFill>
          <p:spPr bwMode="auto">
            <a:xfrm>
              <a:off x="463126" y="1912037"/>
              <a:ext cx="1966300" cy="830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 descr="c:\users\administrator\appdata\roaming\360se6\User Data\temp\14beee7d4189e0028e421d64e2146770.img"/>
            <p:cNvPicPr>
              <a:picLocks noChangeAspect="1" noChangeArrowheads="1"/>
            </p:cNvPicPr>
            <p:nvPr/>
          </p:nvPicPr>
          <p:blipFill>
            <a:blip r:embed="rId4" r:link="rId5">
              <a:lum bright="20000"/>
              <a:extLst>
                <a:ext uri="{28A0092B-C50C-407E-A947-70E740481C1C}">
                  <a14:useLocalDpi xmlns:a14="http://schemas.microsoft.com/office/drawing/2010/main" val="0"/>
                </a:ext>
              </a:extLst>
            </a:blip>
            <a:srcRect l="1189" t="22244" r="1053" b="22359"/>
            <a:stretch>
              <a:fillRect/>
            </a:stretch>
          </p:blipFill>
          <p:spPr bwMode="auto">
            <a:xfrm>
              <a:off x="2564173" y="1917705"/>
              <a:ext cx="2475343" cy="799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 name="Group 8"/>
            <p:cNvGrpSpPr>
              <a:grpSpLocks/>
            </p:cNvGrpSpPr>
            <p:nvPr/>
          </p:nvGrpSpPr>
          <p:grpSpPr bwMode="auto">
            <a:xfrm>
              <a:off x="6933453" y="1866688"/>
              <a:ext cx="1666864" cy="915476"/>
              <a:chOff x="8461" y="4000"/>
              <a:chExt cx="1669" cy="806"/>
            </a:xfrm>
          </p:grpSpPr>
          <p:pic>
            <p:nvPicPr>
              <p:cNvPr id="21" name="图片 5" descr="说明: c:\users\administrator\appdata\roaming\360se6\User Data\temp\c910ef8f3c0170d9.JPG"/>
              <p:cNvPicPr>
                <a:picLocks noChangeAspect="1" noChangeArrowheads="1"/>
              </p:cNvPicPr>
              <p:nvPr/>
            </p:nvPicPr>
            <p:blipFill>
              <a:blip r:embed="rId6">
                <a:lum bright="20000"/>
                <a:extLst>
                  <a:ext uri="{28A0092B-C50C-407E-A947-70E740481C1C}">
                    <a14:useLocalDpi xmlns:a14="http://schemas.microsoft.com/office/drawing/2010/main" val="0"/>
                  </a:ext>
                </a:extLst>
              </a:blip>
              <a:srcRect l="36510" t="49881" r="38324" b="33530"/>
              <a:stretch>
                <a:fillRect/>
              </a:stretch>
            </p:blipFill>
            <p:spPr bwMode="auto">
              <a:xfrm rot="120000">
                <a:off x="8535" y="4113"/>
                <a:ext cx="1556" cy="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10"/>
              <p:cNvSpPr>
                <a:spLocks noChangeArrowheads="1"/>
              </p:cNvSpPr>
              <p:nvPr/>
            </p:nvSpPr>
            <p:spPr bwMode="auto">
              <a:xfrm>
                <a:off x="8486" y="4000"/>
                <a:ext cx="1644" cy="14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23" name="Rectangle 11"/>
              <p:cNvSpPr>
                <a:spLocks noChangeArrowheads="1"/>
              </p:cNvSpPr>
              <p:nvPr/>
            </p:nvSpPr>
            <p:spPr bwMode="auto">
              <a:xfrm>
                <a:off x="8473" y="4681"/>
                <a:ext cx="1657" cy="12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24" name="Rectangle 12"/>
              <p:cNvSpPr>
                <a:spLocks noChangeArrowheads="1"/>
              </p:cNvSpPr>
              <p:nvPr/>
            </p:nvSpPr>
            <p:spPr bwMode="auto">
              <a:xfrm>
                <a:off x="9993" y="4022"/>
                <a:ext cx="137" cy="784"/>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25" name="Rectangle 13"/>
              <p:cNvSpPr>
                <a:spLocks noChangeArrowheads="1"/>
              </p:cNvSpPr>
              <p:nvPr/>
            </p:nvSpPr>
            <p:spPr bwMode="auto">
              <a:xfrm>
                <a:off x="8461" y="4014"/>
                <a:ext cx="149" cy="784"/>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26" name="Rectangle 14"/>
              <p:cNvSpPr>
                <a:spLocks noChangeArrowheads="1"/>
              </p:cNvSpPr>
              <p:nvPr/>
            </p:nvSpPr>
            <p:spPr bwMode="auto">
              <a:xfrm>
                <a:off x="8512" y="4062"/>
                <a:ext cx="1531" cy="85"/>
              </a:xfrm>
              <a:prstGeom prst="rect">
                <a:avLst/>
              </a:prstGeom>
              <a:solidFill>
                <a:srgbClr val="F8F8F8"/>
              </a:solidFill>
              <a:ln>
                <a:noFill/>
              </a:ln>
              <a:effectLst/>
              <a:extLst>
                <a:ext uri="{91240B29-F687-4F45-9708-019B960494DF}">
                  <a14:hiddenLine xmlns:a14="http://schemas.microsoft.com/office/drawing/2010/main" w="9525" algn="ctr">
                    <a:solidFill>
                      <a:srgbClr val="EAEAE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27" name="Rectangle 15"/>
              <p:cNvSpPr>
                <a:spLocks noChangeArrowheads="1"/>
              </p:cNvSpPr>
              <p:nvPr/>
            </p:nvSpPr>
            <p:spPr bwMode="auto">
              <a:xfrm>
                <a:off x="8512" y="4686"/>
                <a:ext cx="1531" cy="85"/>
              </a:xfrm>
              <a:prstGeom prst="rect">
                <a:avLst/>
              </a:prstGeom>
              <a:solidFill>
                <a:srgbClr val="F8F8F8"/>
              </a:solidFill>
              <a:ln>
                <a:noFill/>
              </a:ln>
              <a:effectLst/>
              <a:extLst>
                <a:ext uri="{91240B29-F687-4F45-9708-019B960494DF}">
                  <a14:hiddenLine xmlns:a14="http://schemas.microsoft.com/office/drawing/2010/main" w="9525" algn="ctr">
                    <a:solidFill>
                      <a:srgbClr val="EAEAE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28" name="Rectangle 16"/>
              <p:cNvSpPr>
                <a:spLocks noChangeArrowheads="1"/>
              </p:cNvSpPr>
              <p:nvPr/>
            </p:nvSpPr>
            <p:spPr bwMode="auto">
              <a:xfrm>
                <a:off x="9985" y="4062"/>
                <a:ext cx="102" cy="709"/>
              </a:xfrm>
              <a:prstGeom prst="rect">
                <a:avLst/>
              </a:prstGeom>
              <a:solidFill>
                <a:srgbClr val="F8F8F8"/>
              </a:solidFill>
              <a:ln>
                <a:noFill/>
              </a:ln>
              <a:effectLst/>
              <a:extLst>
                <a:ext uri="{91240B29-F687-4F45-9708-019B960494DF}">
                  <a14:hiddenLine xmlns:a14="http://schemas.microsoft.com/office/drawing/2010/main" w="9525" algn="ctr">
                    <a:solidFill>
                      <a:srgbClr val="EAEAE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29" name="Rectangle 17"/>
              <p:cNvSpPr>
                <a:spLocks noChangeArrowheads="1"/>
              </p:cNvSpPr>
              <p:nvPr/>
            </p:nvSpPr>
            <p:spPr bwMode="auto">
              <a:xfrm>
                <a:off x="8512" y="4067"/>
                <a:ext cx="98" cy="704"/>
              </a:xfrm>
              <a:prstGeom prst="rect">
                <a:avLst/>
              </a:prstGeom>
              <a:solidFill>
                <a:srgbClr val="F8F8F8"/>
              </a:solidFill>
              <a:ln>
                <a:noFill/>
              </a:ln>
              <a:effectLst/>
              <a:extLst>
                <a:ext uri="{91240B29-F687-4F45-9708-019B960494DF}">
                  <a14:hiddenLine xmlns:a14="http://schemas.microsoft.com/office/drawing/2010/main" w="9525" algn="ctr">
                    <a:solidFill>
                      <a:srgbClr val="EAEAE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grpSp>
        <p:grpSp>
          <p:nvGrpSpPr>
            <p:cNvPr id="15" name="Group 18"/>
            <p:cNvGrpSpPr>
              <a:grpSpLocks/>
            </p:cNvGrpSpPr>
            <p:nvPr/>
          </p:nvGrpSpPr>
          <p:grpSpPr bwMode="auto">
            <a:xfrm>
              <a:off x="5211692" y="1912037"/>
              <a:ext cx="1601986" cy="824778"/>
              <a:chOff x="3766" y="670"/>
              <a:chExt cx="1605" cy="728"/>
            </a:xfrm>
          </p:grpSpPr>
          <p:pic>
            <p:nvPicPr>
              <p:cNvPr id="16" name="图片 10" descr="说明: c:\users\administrator\appdata\roaming\360se6\User Data\temp\c69e2243f4adca90be2642a1f031a0e0.jpg"/>
              <p:cNvPicPr>
                <a:picLocks noChangeAspect="1" noChangeArrowheads="1"/>
              </p:cNvPicPr>
              <p:nvPr/>
            </p:nvPicPr>
            <p:blipFill>
              <a:blip r:embed="rId7" r:link="rId8">
                <a:lum bright="20000"/>
                <a:extLst>
                  <a:ext uri="{28A0092B-C50C-407E-A947-70E740481C1C}">
                    <a14:useLocalDpi xmlns:a14="http://schemas.microsoft.com/office/drawing/2010/main" val="0"/>
                  </a:ext>
                </a:extLst>
              </a:blip>
              <a:srcRect l="26546" t="26765" r="27629" b="45657"/>
              <a:stretch>
                <a:fillRect/>
              </a:stretch>
            </p:blipFill>
            <p:spPr bwMode="auto">
              <a:xfrm>
                <a:off x="3811" y="695"/>
                <a:ext cx="1523" cy="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5"/>
              <p:cNvSpPr>
                <a:spLocks noChangeArrowheads="1"/>
              </p:cNvSpPr>
              <p:nvPr/>
            </p:nvSpPr>
            <p:spPr bwMode="auto">
              <a:xfrm>
                <a:off x="3808" y="670"/>
                <a:ext cx="1531" cy="85"/>
              </a:xfrm>
              <a:prstGeom prst="rect">
                <a:avLst/>
              </a:prstGeom>
              <a:solidFill>
                <a:srgbClr val="F8F8F8"/>
              </a:solidFill>
              <a:ln>
                <a:noFill/>
              </a:ln>
              <a:effectLst/>
              <a:extLst>
                <a:ext uri="{91240B29-F687-4F45-9708-019B960494DF}">
                  <a14:hiddenLine xmlns:a14="http://schemas.microsoft.com/office/drawing/2010/main" w="9525" algn="ctr">
                    <a:solidFill>
                      <a:srgbClr val="EAEAE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18" name="矩形 7"/>
              <p:cNvSpPr>
                <a:spLocks noChangeArrowheads="1"/>
              </p:cNvSpPr>
              <p:nvPr/>
            </p:nvSpPr>
            <p:spPr bwMode="auto">
              <a:xfrm>
                <a:off x="5269" y="671"/>
                <a:ext cx="102" cy="709"/>
              </a:xfrm>
              <a:prstGeom prst="rect">
                <a:avLst/>
              </a:prstGeom>
              <a:solidFill>
                <a:srgbClr val="F8F8F8"/>
              </a:solidFill>
              <a:ln>
                <a:noFill/>
              </a:ln>
              <a:effectLst/>
              <a:extLst>
                <a:ext uri="{91240B29-F687-4F45-9708-019B960494DF}">
                  <a14:hiddenLine xmlns:a14="http://schemas.microsoft.com/office/drawing/2010/main" w="9525" algn="ctr">
                    <a:solidFill>
                      <a:srgbClr val="EAEAE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19" name="矩形 6"/>
              <p:cNvSpPr>
                <a:spLocks noChangeArrowheads="1"/>
              </p:cNvSpPr>
              <p:nvPr/>
            </p:nvSpPr>
            <p:spPr bwMode="auto">
              <a:xfrm>
                <a:off x="3766" y="1313"/>
                <a:ext cx="1603" cy="85"/>
              </a:xfrm>
              <a:prstGeom prst="rect">
                <a:avLst/>
              </a:prstGeom>
              <a:solidFill>
                <a:srgbClr val="F8F8F8"/>
              </a:solidFill>
              <a:ln>
                <a:noFill/>
              </a:ln>
              <a:effectLst/>
              <a:extLst>
                <a:ext uri="{91240B29-F687-4F45-9708-019B960494DF}">
                  <a14:hiddenLine xmlns:a14="http://schemas.microsoft.com/office/drawing/2010/main" w="9525" algn="ctr">
                    <a:solidFill>
                      <a:srgbClr val="EAEAE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20" name="矩形 8"/>
              <p:cNvSpPr>
                <a:spLocks noChangeArrowheads="1"/>
              </p:cNvSpPr>
              <p:nvPr/>
            </p:nvSpPr>
            <p:spPr bwMode="auto">
              <a:xfrm>
                <a:off x="3767" y="672"/>
                <a:ext cx="98" cy="704"/>
              </a:xfrm>
              <a:prstGeom prst="rect">
                <a:avLst/>
              </a:prstGeom>
              <a:solidFill>
                <a:srgbClr val="F8F8F8"/>
              </a:solidFill>
              <a:ln>
                <a:noFill/>
              </a:ln>
              <a:effectLst/>
              <a:extLst>
                <a:ext uri="{91240B29-F687-4F45-9708-019B960494DF}">
                  <a14:hiddenLine xmlns:a14="http://schemas.microsoft.com/office/drawing/2010/main" w="9525" algn="ctr">
                    <a:solidFill>
                      <a:srgbClr val="EAEAE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grpSp>
      </p:grpSp>
    </p:spTree>
    <p:extLst>
      <p:ext uri="{BB962C8B-B14F-4D97-AF65-F5344CB8AC3E}">
        <p14:creationId xmlns:p14="http://schemas.microsoft.com/office/powerpoint/2010/main" val="545807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1084620" y="3099745"/>
            <a:ext cx="7560000" cy="1476164"/>
          </a:xfrm>
          <a:prstGeom prst="rect">
            <a:avLst/>
          </a:prstGeom>
          <a:solidFill>
            <a:schemeClr val="bg1">
              <a:lumMod val="95000"/>
            </a:schemeClr>
          </a:solidFill>
          <a:ln>
            <a:noFill/>
            <a:prstDash val="dash"/>
          </a:ln>
        </p:spPr>
        <p:txBody>
          <a:bodyPr wrap="square" lIns="72000" tIns="36000" rIns="72000" bIns="36000">
            <a:spAutoFit/>
          </a:bodyPr>
          <a:lstStyle/>
          <a:p>
            <a:pPr>
              <a:lnSpc>
                <a:spcPct val="95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是将</a:t>
            </a:r>
            <a:r>
              <a:rPr lang="zh-CN" altLang="zh-CN" sz="2400" dirty="0">
                <a:solidFill>
                  <a:srgbClr val="002060"/>
                </a:solidFill>
                <a:latin typeface="Times New Roman" pitchFamily="18" charset="0"/>
                <a:ea typeface="宋体" pitchFamily="2" charset="-122"/>
                <a:cs typeface="Times New Roman" pitchFamily="18" charset="0"/>
              </a:rPr>
              <a:t>显示芯片、显存及其相关电路做在一块独立插件板</a:t>
            </a:r>
            <a:r>
              <a:rPr lang="zh-CN" altLang="en-US" sz="2400" dirty="0">
                <a:solidFill>
                  <a:srgbClr val="002060"/>
                </a:solidFill>
                <a:latin typeface="Times New Roman" pitchFamily="18" charset="0"/>
                <a:ea typeface="宋体" pitchFamily="2" charset="-122"/>
                <a:cs typeface="Times New Roman" pitchFamily="18" charset="0"/>
              </a:rPr>
              <a:t>上</a:t>
            </a:r>
            <a:r>
              <a:rPr lang="zh-CN" altLang="zh-CN" sz="2400" dirty="0">
                <a:solidFill>
                  <a:srgbClr val="002060"/>
                </a:solidFill>
                <a:latin typeface="Times New Roman" pitchFamily="18" charset="0"/>
                <a:ea typeface="宋体" pitchFamily="2" charset="-122"/>
                <a:cs typeface="Times New Roman" pitchFamily="18" charset="0"/>
              </a:rPr>
              <a:t>，需占用系统板的</a:t>
            </a:r>
            <a:r>
              <a:rPr lang="en-US" altLang="zh-CN" sz="2400" dirty="0">
                <a:solidFill>
                  <a:srgbClr val="002060"/>
                </a:solidFill>
                <a:latin typeface="Times New Roman" pitchFamily="18" charset="0"/>
                <a:ea typeface="宋体" pitchFamily="2" charset="-122"/>
                <a:cs typeface="Times New Roman" pitchFamily="18" charset="0"/>
              </a:rPr>
              <a:t>I/O扩展槽</a:t>
            </a:r>
            <a:r>
              <a:rPr lang="zh-CN" altLang="zh-CN" sz="2400" dirty="0">
                <a:solidFill>
                  <a:srgbClr val="002060"/>
                </a:solidFill>
                <a:latin typeface="Times New Roman" pitchFamily="18" charset="0"/>
                <a:ea typeface="宋体" pitchFamily="2" charset="-122"/>
                <a:cs typeface="Times New Roman" pitchFamily="18" charset="0"/>
              </a:rPr>
              <a:t>。</a:t>
            </a:r>
            <a:endParaRPr lang="en-US" altLang="zh-CN" sz="2400" dirty="0">
              <a:solidFill>
                <a:srgbClr val="002060"/>
              </a:solidFill>
              <a:latin typeface="Times New Roman" pitchFamily="18" charset="0"/>
              <a:ea typeface="宋体" pitchFamily="2" charset="-122"/>
              <a:cs typeface="Times New Roman" pitchFamily="18" charset="0"/>
            </a:endParaRPr>
          </a:p>
          <a:p>
            <a:pPr>
              <a:lnSpc>
                <a:spcPct val="95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独立显卡单独安</a:t>
            </a:r>
            <a:r>
              <a:rPr lang="zh-CN" altLang="zh-CN" sz="2400" dirty="0" smtClean="0">
                <a:solidFill>
                  <a:srgbClr val="002060"/>
                </a:solidFill>
                <a:latin typeface="Times New Roman" pitchFamily="18" charset="0"/>
                <a:ea typeface="宋体" pitchFamily="2" charset="-122"/>
                <a:cs typeface="Times New Roman" pitchFamily="18" charset="0"/>
              </a:rPr>
              <a:t>装显</a:t>
            </a:r>
            <a:r>
              <a:rPr lang="zh-CN" altLang="zh-CN" sz="2400" dirty="0">
                <a:solidFill>
                  <a:srgbClr val="002060"/>
                </a:solidFill>
                <a:latin typeface="Times New Roman" pitchFamily="18" charset="0"/>
                <a:ea typeface="宋体" pitchFamily="2" charset="-122"/>
                <a:cs typeface="Times New Roman" pitchFamily="18" charset="0"/>
              </a:rPr>
              <a:t>存</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技</a:t>
            </a:r>
            <a:r>
              <a:rPr lang="zh-CN" altLang="zh-CN" sz="2400" dirty="0">
                <a:solidFill>
                  <a:srgbClr val="002060"/>
                </a:solidFill>
                <a:latin typeface="Times New Roman" pitchFamily="18" charset="0"/>
                <a:ea typeface="宋体" pitchFamily="2" charset="-122"/>
                <a:cs typeface="Times New Roman" pitchFamily="18" charset="0"/>
              </a:rPr>
              <a:t>术和性</a:t>
            </a:r>
            <a:r>
              <a:rPr lang="zh-CN" altLang="zh-CN" sz="2400" dirty="0" smtClean="0">
                <a:solidFill>
                  <a:srgbClr val="002060"/>
                </a:solidFill>
                <a:latin typeface="Times New Roman" pitchFamily="18" charset="0"/>
                <a:ea typeface="宋体" pitchFamily="2" charset="-122"/>
                <a:cs typeface="Times New Roman" pitchFamily="18" charset="0"/>
              </a:rPr>
              <a:t>能优</a:t>
            </a:r>
            <a:r>
              <a:rPr lang="zh-CN" altLang="zh-CN" sz="2400" dirty="0">
                <a:solidFill>
                  <a:srgbClr val="002060"/>
                </a:solidFill>
                <a:latin typeface="Times New Roman" pitchFamily="18" charset="0"/>
                <a:ea typeface="宋体" pitchFamily="2" charset="-122"/>
                <a:cs typeface="Times New Roman" pitchFamily="18" charset="0"/>
              </a:rPr>
              <a:t>于集成显</a:t>
            </a:r>
            <a:r>
              <a:rPr lang="zh-CN" altLang="zh-CN" sz="2400" dirty="0" smtClean="0">
                <a:solidFill>
                  <a:srgbClr val="002060"/>
                </a:solidFill>
                <a:latin typeface="Times New Roman" pitchFamily="18" charset="0"/>
                <a:ea typeface="宋体" pitchFamily="2" charset="-122"/>
                <a:cs typeface="Times New Roman" pitchFamily="18" charset="0"/>
              </a:rPr>
              <a:t>卡</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适于</a:t>
            </a:r>
            <a:r>
              <a:rPr lang="zh-CN" altLang="zh-CN" sz="2400" dirty="0">
                <a:solidFill>
                  <a:srgbClr val="002060"/>
                </a:solidFill>
                <a:latin typeface="Times New Roman" pitchFamily="18" charset="0"/>
                <a:ea typeface="宋体" pitchFamily="2" charset="-122"/>
                <a:cs typeface="Times New Roman" pitchFamily="18" charset="0"/>
              </a:rPr>
              <a:t>对显卡要求较高</a:t>
            </a:r>
            <a:r>
              <a:rPr lang="zh-CN" altLang="zh-CN" sz="2400" dirty="0" smtClean="0">
                <a:solidFill>
                  <a:srgbClr val="002060"/>
                </a:solidFill>
                <a:latin typeface="Times New Roman" pitchFamily="18" charset="0"/>
                <a:ea typeface="宋体" pitchFamily="2" charset="-122"/>
                <a:cs typeface="Times New Roman" pitchFamily="18" charset="0"/>
              </a:rPr>
              <a:t>的绘</a:t>
            </a:r>
            <a:r>
              <a:rPr lang="zh-CN" altLang="zh-CN" sz="2400" dirty="0">
                <a:solidFill>
                  <a:srgbClr val="002060"/>
                </a:solidFill>
                <a:latin typeface="Times New Roman" pitchFamily="18" charset="0"/>
                <a:ea typeface="宋体" pitchFamily="2" charset="-122"/>
                <a:cs typeface="Times New Roman" pitchFamily="18" charset="0"/>
              </a:rPr>
              <a:t>图、视频编辑等场合。</a:t>
            </a:r>
          </a:p>
        </p:txBody>
      </p:sp>
      <p:sp>
        <p:nvSpPr>
          <p:cNvPr id="40" name="矩形 39"/>
          <p:cNvSpPr/>
          <p:nvPr/>
        </p:nvSpPr>
        <p:spPr>
          <a:xfrm>
            <a:off x="1084620" y="4687281"/>
            <a:ext cx="7560000" cy="1550031"/>
          </a:xfrm>
          <a:prstGeom prst="rect">
            <a:avLst/>
          </a:prstGeom>
          <a:solidFill>
            <a:schemeClr val="bg1">
              <a:lumMod val="95000"/>
            </a:schemeClr>
          </a:solidFill>
          <a:ln>
            <a:noFill/>
            <a:prstDash val="dash"/>
          </a:ln>
        </p:spPr>
        <p:txBody>
          <a:bodyPr wrap="square" lIns="72000" tIns="36000" rIns="72000" bIns="36000">
            <a:spAutoFit/>
          </a:bodyPr>
          <a:lstStyle/>
          <a:p>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是将图形核心与处理核心整合在同一块基板上，构成一颗完整的微处理</a:t>
            </a:r>
            <a:r>
              <a:rPr lang="zh-CN" altLang="zh-CN" sz="2400" dirty="0" smtClean="0">
                <a:solidFill>
                  <a:srgbClr val="002060"/>
                </a:solidFill>
                <a:latin typeface="Times New Roman" pitchFamily="18" charset="0"/>
                <a:ea typeface="宋体" pitchFamily="2" charset="-122"/>
                <a:cs typeface="Times New Roman" pitchFamily="18" charset="0"/>
              </a:rPr>
              <a:t>器</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提</a:t>
            </a:r>
            <a:r>
              <a:rPr lang="zh-CN" altLang="zh-CN" sz="2400" dirty="0">
                <a:solidFill>
                  <a:srgbClr val="002060"/>
                </a:solidFill>
                <a:latin typeface="Times New Roman" pitchFamily="18" charset="0"/>
                <a:ea typeface="宋体" pitchFamily="2" charset="-122"/>
                <a:cs typeface="Times New Roman" pitchFamily="18" charset="0"/>
              </a:rPr>
              <a:t>升了处理效能并大幅降低芯片组整体功</a:t>
            </a:r>
            <a:r>
              <a:rPr lang="zh-CN" altLang="zh-CN" sz="2400" dirty="0" smtClean="0">
                <a:solidFill>
                  <a:srgbClr val="002060"/>
                </a:solidFill>
                <a:latin typeface="Times New Roman" pitchFamily="18" charset="0"/>
                <a:ea typeface="宋体" pitchFamily="2" charset="-122"/>
                <a:cs typeface="Times New Roman" pitchFamily="18" charset="0"/>
              </a:rPr>
              <a:t>耗</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尺寸</a:t>
            </a:r>
            <a:r>
              <a:rPr lang="zh-CN" altLang="en-US" sz="2400" dirty="0" smtClean="0">
                <a:solidFill>
                  <a:srgbClr val="002060"/>
                </a:solidFill>
                <a:latin typeface="Times New Roman" pitchFamily="18" charset="0"/>
                <a:ea typeface="宋体" pitchFamily="2" charset="-122"/>
                <a:cs typeface="Times New Roman" pitchFamily="18" charset="0"/>
              </a:rPr>
              <a:t>。</a:t>
            </a:r>
            <a:endParaRPr lang="en-US" altLang="zh-CN" sz="2400" dirty="0">
              <a:solidFill>
                <a:srgbClr val="002060"/>
              </a:solidFill>
              <a:latin typeface="Times New Roman" pitchFamily="18" charset="0"/>
              <a:ea typeface="宋体" pitchFamily="2" charset="-122"/>
              <a:cs typeface="Times New Roman" pitchFamily="18" charset="0"/>
            </a:endParaRPr>
          </a:p>
          <a:p>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核芯显卡具有耗低功和高性能的优点。</a:t>
            </a:r>
          </a:p>
        </p:txBody>
      </p:sp>
      <p:sp>
        <p:nvSpPr>
          <p:cNvPr id="37" name="矩形 36"/>
          <p:cNvSpPr/>
          <p:nvPr/>
        </p:nvSpPr>
        <p:spPr>
          <a:xfrm>
            <a:off x="1084620" y="1731804"/>
            <a:ext cx="7560000" cy="1258349"/>
          </a:xfrm>
          <a:prstGeom prst="rect">
            <a:avLst/>
          </a:prstGeom>
          <a:solidFill>
            <a:schemeClr val="bg1">
              <a:lumMod val="95000"/>
            </a:schemeClr>
          </a:solidFill>
          <a:ln>
            <a:noFill/>
            <a:prstDash val="dash"/>
          </a:ln>
        </p:spPr>
        <p:txBody>
          <a:bodyPr wrap="square" lIns="72000" tIns="36000" rIns="72000" bIns="36000">
            <a:spAutoFit/>
          </a:bodyPr>
          <a:lstStyle/>
          <a:p>
            <a:pPr algn="just">
              <a:lnSpc>
                <a:spcPct val="110000"/>
              </a:lnSpc>
            </a:pPr>
            <a:r>
              <a:rPr lang="zh-CN" altLang="en-US" sz="2400" dirty="0">
                <a:solidFill>
                  <a:srgbClr val="002060"/>
                </a:solidFill>
                <a:latin typeface="Times New Roman" pitchFamily="18" charset="0"/>
                <a:ea typeface="宋体" pitchFamily="2" charset="-122"/>
                <a:cs typeface="Times New Roman" pitchFamily="18" charset="0"/>
              </a:rPr>
              <a:t>　　　　　是</a:t>
            </a:r>
            <a:r>
              <a:rPr lang="zh-CN" altLang="zh-CN" sz="2400" dirty="0">
                <a:solidFill>
                  <a:srgbClr val="002060"/>
                </a:solidFill>
                <a:latin typeface="Times New Roman" pitchFamily="18" charset="0"/>
                <a:ea typeface="宋体" pitchFamily="2" charset="-122"/>
                <a:cs typeface="Times New Roman" pitchFamily="18" charset="0"/>
              </a:rPr>
              <a:t>将显示芯片、显存及其相关电路集成在系统板</a:t>
            </a:r>
            <a:r>
              <a:rPr lang="zh-CN" altLang="zh-CN" sz="2400" dirty="0" smtClean="0">
                <a:solidFill>
                  <a:srgbClr val="002060"/>
                </a:solidFill>
                <a:latin typeface="Times New Roman" pitchFamily="18" charset="0"/>
                <a:ea typeface="宋体" pitchFamily="2" charset="-122"/>
                <a:cs typeface="Times New Roman" pitchFamily="18" charset="0"/>
              </a:rPr>
              <a:t>上的</a:t>
            </a:r>
            <a:r>
              <a:rPr lang="zh-CN" altLang="zh-CN" sz="2400" dirty="0">
                <a:solidFill>
                  <a:srgbClr val="002060"/>
                </a:solidFill>
                <a:latin typeface="Times New Roman" pitchFamily="18" charset="0"/>
                <a:ea typeface="宋体" pitchFamily="2" charset="-122"/>
                <a:cs typeface="Times New Roman" pitchFamily="18" charset="0"/>
              </a:rPr>
              <a:t>元件</a:t>
            </a:r>
            <a:r>
              <a:rPr lang="zh-CN" altLang="zh-CN" sz="2400" dirty="0" smtClean="0">
                <a:solidFill>
                  <a:srgbClr val="002060"/>
                </a:solidFill>
                <a:latin typeface="Times New Roman" pitchFamily="18" charset="0"/>
                <a:ea typeface="宋体" pitchFamily="2" charset="-122"/>
                <a:cs typeface="Times New Roman" pitchFamily="18" charset="0"/>
              </a:rPr>
              <a:t>。</a:t>
            </a:r>
            <a:r>
              <a:rPr lang="zh-CN" altLang="en-US" sz="2400" dirty="0" smtClean="0">
                <a:solidFill>
                  <a:srgbClr val="002060"/>
                </a:solidFill>
                <a:latin typeface="Times New Roman" pitchFamily="18" charset="0"/>
                <a:ea typeface="宋体" pitchFamily="2" charset="-122"/>
                <a:cs typeface="Times New Roman" pitchFamily="18" charset="0"/>
              </a:rPr>
              <a:t>其</a:t>
            </a:r>
            <a:r>
              <a:rPr lang="zh-CN" altLang="zh-CN" sz="2400" dirty="0" smtClean="0">
                <a:solidFill>
                  <a:srgbClr val="002060"/>
                </a:solidFill>
                <a:latin typeface="Times New Roman" pitchFamily="18" charset="0"/>
                <a:ea typeface="宋体" pitchFamily="2" charset="-122"/>
                <a:cs typeface="Times New Roman" pitchFamily="18" charset="0"/>
              </a:rPr>
              <a:t>功</a:t>
            </a:r>
            <a:r>
              <a:rPr lang="zh-CN" altLang="zh-CN" sz="2400" dirty="0">
                <a:solidFill>
                  <a:srgbClr val="002060"/>
                </a:solidFill>
                <a:latin typeface="Times New Roman" pitchFamily="18" charset="0"/>
                <a:ea typeface="宋体" pitchFamily="2" charset="-122"/>
                <a:cs typeface="Times New Roman" pitchFamily="18" charset="0"/>
              </a:rPr>
              <a:t>耗低，但显存容</a:t>
            </a:r>
            <a:r>
              <a:rPr lang="zh-CN" altLang="zh-CN" sz="2400" dirty="0" smtClean="0">
                <a:solidFill>
                  <a:srgbClr val="002060"/>
                </a:solidFill>
                <a:latin typeface="Times New Roman" pitchFamily="18" charset="0"/>
                <a:ea typeface="宋体" pitchFamily="2" charset="-122"/>
                <a:cs typeface="Times New Roman" pitchFamily="18" charset="0"/>
              </a:rPr>
              <a:t>量小</a:t>
            </a:r>
            <a:r>
              <a:rPr lang="zh-CN" altLang="zh-CN" sz="2400" dirty="0">
                <a:solidFill>
                  <a:srgbClr val="002060"/>
                </a:solidFill>
                <a:latin typeface="Times New Roman" pitchFamily="18" charset="0"/>
                <a:ea typeface="宋体" pitchFamily="2" charset="-122"/>
                <a:cs typeface="Times New Roman" pitchFamily="18" charset="0"/>
              </a:rPr>
              <a:t>，显示效果和处理性能较弱</a:t>
            </a:r>
            <a:r>
              <a:rPr lang="zh-CN" altLang="zh-CN" sz="2400" dirty="0" smtClean="0">
                <a:solidFill>
                  <a:srgbClr val="002060"/>
                </a:solidFill>
                <a:latin typeface="Times New Roman" pitchFamily="18" charset="0"/>
                <a:ea typeface="宋体" pitchFamily="2" charset="-122"/>
                <a:cs typeface="Times New Roman" pitchFamily="18" charset="0"/>
              </a:rPr>
              <a:t>，目</a:t>
            </a:r>
            <a:r>
              <a:rPr lang="zh-CN" altLang="zh-CN" sz="2400" dirty="0">
                <a:solidFill>
                  <a:srgbClr val="002060"/>
                </a:solidFill>
                <a:latin typeface="Times New Roman" pitchFamily="18" charset="0"/>
                <a:ea typeface="宋体" pitchFamily="2" charset="-122"/>
                <a:cs typeface="Times New Roman" pitchFamily="18" charset="0"/>
              </a:rPr>
              <a:t>前已淡出市场。</a:t>
            </a:r>
          </a:p>
        </p:txBody>
      </p:sp>
      <p:sp>
        <p:nvSpPr>
          <p:cNvPr id="2" name="标题 1"/>
          <p:cNvSpPr>
            <a:spLocks noGrp="1"/>
          </p:cNvSpPr>
          <p:nvPr>
            <p:ph type="title"/>
          </p:nvPr>
        </p:nvSpPr>
        <p:spPr/>
        <p:txBody>
          <a:bodyPr/>
          <a:lstStyle/>
          <a:p>
            <a:r>
              <a:rPr lang="en-US" altLang="zh-CN" dirty="0"/>
              <a:t>11.3.4  </a:t>
            </a:r>
            <a:r>
              <a:rPr lang="zh-CN" altLang="zh-CN" dirty="0"/>
              <a:t>显卡的工作原理</a:t>
            </a:r>
            <a:endParaRPr lang="zh-CN" altLang="en-US" dirty="0"/>
          </a:p>
        </p:txBody>
      </p:sp>
      <p:sp>
        <p:nvSpPr>
          <p:cNvPr id="7" name="矩形 6"/>
          <p:cNvSpPr/>
          <p:nvPr/>
        </p:nvSpPr>
        <p:spPr>
          <a:xfrm>
            <a:off x="339978" y="1116033"/>
            <a:ext cx="2287806" cy="584775"/>
          </a:xfrm>
          <a:prstGeom prst="rect">
            <a:avLst/>
          </a:prstGeom>
        </p:spPr>
        <p:txBody>
          <a:bodyPr wrap="none">
            <a:spAutoFit/>
          </a:bodyPr>
          <a:lstStyle/>
          <a:p>
            <a:pPr marL="457200" indent="-457200">
              <a:buFont typeface="Wingdings" pitchFamily="2" charset="2"/>
              <a:buChar char="Ø"/>
            </a:pPr>
            <a:r>
              <a:rPr lang="zh-CN" altLang="zh-CN" sz="3200" dirty="0">
                <a:solidFill>
                  <a:srgbClr val="0070C0"/>
                </a:solidFill>
                <a:latin typeface="黑体" pitchFamily="49" charset="-122"/>
                <a:ea typeface="黑体" pitchFamily="49" charset="-122"/>
              </a:rPr>
              <a:t>显</a:t>
            </a:r>
            <a:r>
              <a:rPr lang="zh-CN" altLang="zh-CN" sz="3200" dirty="0" smtClean="0">
                <a:solidFill>
                  <a:srgbClr val="0070C0"/>
                </a:solidFill>
                <a:latin typeface="黑体" pitchFamily="49" charset="-122"/>
                <a:ea typeface="黑体" pitchFamily="49" charset="-122"/>
              </a:rPr>
              <a:t>卡</a:t>
            </a:r>
            <a:r>
              <a:rPr lang="zh-CN" altLang="en-US" sz="3200" dirty="0" smtClean="0">
                <a:solidFill>
                  <a:srgbClr val="0070C0"/>
                </a:solidFill>
                <a:latin typeface="黑体" pitchFamily="49" charset="-122"/>
                <a:ea typeface="黑体" pitchFamily="49" charset="-122"/>
              </a:rPr>
              <a:t>分类</a:t>
            </a:r>
            <a:endParaRPr lang="zh-CN" altLang="en-US" sz="3200" dirty="0">
              <a:solidFill>
                <a:srgbClr val="0070C0"/>
              </a:solidFill>
              <a:latin typeface="黑体" pitchFamily="49" charset="-122"/>
              <a:ea typeface="黑体" pitchFamily="49" charset="-122"/>
            </a:endParaRPr>
          </a:p>
        </p:txBody>
      </p:sp>
      <p:sp>
        <p:nvSpPr>
          <p:cNvPr id="35" name="矩形 34"/>
          <p:cNvSpPr/>
          <p:nvPr/>
        </p:nvSpPr>
        <p:spPr>
          <a:xfrm>
            <a:off x="540000" y="1700808"/>
            <a:ext cx="2159566" cy="523220"/>
          </a:xfrm>
          <a:prstGeom prst="rect">
            <a:avLst/>
          </a:prstGeom>
          <a:noFill/>
        </p:spPr>
        <p:txBody>
          <a:bodyPr vert="horz" wrap="none" lIns="91440" tIns="45720" rIns="91440" bIns="45720" rtlCol="0" anchor="ctr" anchorCtr="0">
            <a:spAutoFit/>
          </a:bodyPr>
          <a:lstStyle/>
          <a:p>
            <a:pPr>
              <a:spcBef>
                <a:spcPct val="0"/>
              </a:spcBef>
            </a:pPr>
            <a:r>
              <a:rPr lang="en-US" altLang="zh-CN" sz="2800" dirty="0">
                <a:latin typeface="Times New Roman" pitchFamily="18" charset="0"/>
                <a:ea typeface="黑体" pitchFamily="49" charset="-122"/>
                <a:cs typeface="Times New Roman" pitchFamily="18" charset="0"/>
              </a:rPr>
              <a:t>1</a:t>
            </a:r>
            <a:r>
              <a:rPr lang="zh-CN" altLang="zh-CN" sz="2800" dirty="0" smtClean="0">
                <a:latin typeface="Times New Roman" pitchFamily="18" charset="0"/>
                <a:ea typeface="黑体" pitchFamily="49" charset="-122"/>
                <a:cs typeface="Times New Roman" pitchFamily="18" charset="0"/>
              </a:rPr>
              <a:t>．</a:t>
            </a:r>
            <a:r>
              <a:rPr lang="zh-CN" altLang="en-US" sz="2800" dirty="0" smtClean="0">
                <a:latin typeface="Times New Roman" pitchFamily="18" charset="0"/>
                <a:ea typeface="黑体" pitchFamily="49" charset="-122"/>
                <a:cs typeface="Times New Roman" pitchFamily="18" charset="0"/>
              </a:rPr>
              <a:t>集成显卡</a:t>
            </a:r>
            <a:endParaRPr lang="zh-CN" altLang="zh-CN" sz="2800" dirty="0">
              <a:latin typeface="Times New Roman" pitchFamily="18" charset="0"/>
              <a:ea typeface="黑体" pitchFamily="49" charset="-122"/>
              <a:cs typeface="Times New Roman" pitchFamily="18" charset="0"/>
            </a:endParaRPr>
          </a:p>
        </p:txBody>
      </p:sp>
      <p:sp>
        <p:nvSpPr>
          <p:cNvPr id="36" name="矩形 35"/>
          <p:cNvSpPr/>
          <p:nvPr/>
        </p:nvSpPr>
        <p:spPr>
          <a:xfrm>
            <a:off x="540000" y="3054001"/>
            <a:ext cx="2159566" cy="523220"/>
          </a:xfrm>
          <a:prstGeom prst="rect">
            <a:avLst/>
          </a:prstGeom>
          <a:noFill/>
        </p:spPr>
        <p:txBody>
          <a:bodyPr vert="horz" wrap="none" lIns="91440" tIns="45720" rIns="91440" bIns="45720" rtlCol="0" anchor="ctr" anchorCtr="0">
            <a:spAutoFit/>
          </a:bodyPr>
          <a:lstStyle/>
          <a:p>
            <a:pPr>
              <a:spcBef>
                <a:spcPct val="0"/>
              </a:spcBef>
            </a:pPr>
            <a:r>
              <a:rPr lang="en-US" altLang="zh-CN" sz="2800" dirty="0">
                <a:latin typeface="Times New Roman" pitchFamily="18" charset="0"/>
                <a:ea typeface="黑体" pitchFamily="49" charset="-122"/>
                <a:cs typeface="Times New Roman" pitchFamily="18" charset="0"/>
              </a:rPr>
              <a:t>2</a:t>
            </a:r>
            <a:r>
              <a:rPr lang="zh-CN" altLang="zh-CN" sz="2800" dirty="0" smtClean="0">
                <a:latin typeface="Times New Roman" pitchFamily="18" charset="0"/>
                <a:ea typeface="黑体" pitchFamily="49" charset="-122"/>
                <a:cs typeface="Times New Roman" pitchFamily="18" charset="0"/>
              </a:rPr>
              <a:t>．</a:t>
            </a:r>
            <a:r>
              <a:rPr lang="zh-CN" altLang="en-US" sz="2800" dirty="0" smtClean="0">
                <a:latin typeface="Times New Roman" pitchFamily="18" charset="0"/>
                <a:ea typeface="黑体" pitchFamily="49" charset="-122"/>
                <a:cs typeface="Times New Roman" pitchFamily="18" charset="0"/>
              </a:rPr>
              <a:t>独立显卡</a:t>
            </a:r>
            <a:endParaRPr lang="zh-CN" altLang="zh-CN" sz="2800" dirty="0">
              <a:latin typeface="Times New Roman" pitchFamily="18" charset="0"/>
              <a:ea typeface="黑体" pitchFamily="49" charset="-122"/>
              <a:cs typeface="Times New Roman" pitchFamily="18" charset="0"/>
            </a:endParaRPr>
          </a:p>
        </p:txBody>
      </p:sp>
      <p:sp>
        <p:nvSpPr>
          <p:cNvPr id="39" name="矩形 38"/>
          <p:cNvSpPr/>
          <p:nvPr/>
        </p:nvSpPr>
        <p:spPr>
          <a:xfrm>
            <a:off x="539552" y="4656285"/>
            <a:ext cx="2159566" cy="523220"/>
          </a:xfrm>
          <a:prstGeom prst="rect">
            <a:avLst/>
          </a:prstGeom>
          <a:noFill/>
        </p:spPr>
        <p:txBody>
          <a:bodyPr vert="horz" wrap="none" lIns="91440" tIns="45720" rIns="91440" bIns="45720" rtlCol="0" anchor="ctr" anchorCtr="0">
            <a:spAutoFit/>
          </a:bodyPr>
          <a:lstStyle/>
          <a:p>
            <a:pPr>
              <a:spcBef>
                <a:spcPct val="0"/>
              </a:spcBef>
            </a:pPr>
            <a:r>
              <a:rPr lang="en-US" altLang="zh-CN" sz="2800" dirty="0" smtClean="0">
                <a:latin typeface="Times New Roman" pitchFamily="18" charset="0"/>
                <a:ea typeface="黑体" pitchFamily="49" charset="-122"/>
                <a:cs typeface="Times New Roman" pitchFamily="18" charset="0"/>
              </a:rPr>
              <a:t>3</a:t>
            </a:r>
            <a:r>
              <a:rPr lang="zh-CN" altLang="zh-CN" sz="2800" dirty="0" smtClean="0">
                <a:latin typeface="Times New Roman" pitchFamily="18" charset="0"/>
                <a:ea typeface="黑体" pitchFamily="49" charset="-122"/>
                <a:cs typeface="Times New Roman" pitchFamily="18" charset="0"/>
              </a:rPr>
              <a:t>．</a:t>
            </a:r>
            <a:r>
              <a:rPr lang="zh-CN" altLang="en-US" sz="2800" dirty="0" smtClean="0">
                <a:latin typeface="Times New Roman" pitchFamily="18" charset="0"/>
                <a:ea typeface="黑体" pitchFamily="49" charset="-122"/>
                <a:cs typeface="Times New Roman" pitchFamily="18" charset="0"/>
              </a:rPr>
              <a:t>核心显卡</a:t>
            </a:r>
            <a:endParaRPr lang="zh-CN" altLang="zh-CN" sz="2800" dirty="0">
              <a:latin typeface="Times New Roman" pitchFamily="18" charset="0"/>
              <a:ea typeface="黑体" pitchFamily="49" charset="-122"/>
              <a:cs typeface="Times New Roman" pitchFamily="18" charset="0"/>
            </a:endParaRPr>
          </a:p>
        </p:txBody>
      </p:sp>
    </p:spTree>
    <p:extLst>
      <p:ext uri="{BB962C8B-B14F-4D97-AF65-F5344CB8AC3E}">
        <p14:creationId xmlns:p14="http://schemas.microsoft.com/office/powerpoint/2010/main" val="15797595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1000" fill="hold"/>
                                        <p:tgtEl>
                                          <p:spTgt spid="35"/>
                                        </p:tgtEl>
                                        <p:attrNameLst>
                                          <p:attrName>style.color</p:attrName>
                                        </p:attrNameLst>
                                      </p:cBhvr>
                                      <p:to>
                                        <a:srgbClr val="FF0000"/>
                                      </p:to>
                                    </p:animClr>
                                  </p:childTnLst>
                                </p:cTn>
                              </p:par>
                            </p:childTnLst>
                          </p:cTn>
                        </p:par>
                        <p:par>
                          <p:cTn id="7" fill="hold">
                            <p:stCondLst>
                              <p:cond delay="1000"/>
                            </p:stCondLst>
                            <p:childTnLst>
                              <p:par>
                                <p:cTn id="8" presetID="32" presetClass="emph" presetSubtype="0" fill="hold" grpId="1" nodeType="afterEffect">
                                  <p:stCondLst>
                                    <p:cond delay="0"/>
                                  </p:stCondLst>
                                  <p:childTnLst>
                                    <p:animRot by="120000">
                                      <p:cBhvr>
                                        <p:cTn id="9" dur="100" fill="hold">
                                          <p:stCondLst>
                                            <p:cond delay="0"/>
                                          </p:stCondLst>
                                        </p:cTn>
                                        <p:tgtEl>
                                          <p:spTgt spid="35"/>
                                        </p:tgtEl>
                                        <p:attrNameLst>
                                          <p:attrName>r</p:attrName>
                                        </p:attrNameLst>
                                      </p:cBhvr>
                                    </p:animRot>
                                    <p:animRot by="-240000">
                                      <p:cBhvr>
                                        <p:cTn id="10" dur="200" fill="hold">
                                          <p:stCondLst>
                                            <p:cond delay="200"/>
                                          </p:stCondLst>
                                        </p:cTn>
                                        <p:tgtEl>
                                          <p:spTgt spid="35"/>
                                        </p:tgtEl>
                                        <p:attrNameLst>
                                          <p:attrName>r</p:attrName>
                                        </p:attrNameLst>
                                      </p:cBhvr>
                                    </p:animRot>
                                    <p:animRot by="240000">
                                      <p:cBhvr>
                                        <p:cTn id="11" dur="200" fill="hold">
                                          <p:stCondLst>
                                            <p:cond delay="400"/>
                                          </p:stCondLst>
                                        </p:cTn>
                                        <p:tgtEl>
                                          <p:spTgt spid="35"/>
                                        </p:tgtEl>
                                        <p:attrNameLst>
                                          <p:attrName>r</p:attrName>
                                        </p:attrNameLst>
                                      </p:cBhvr>
                                    </p:animRot>
                                    <p:animRot by="-240000">
                                      <p:cBhvr>
                                        <p:cTn id="12" dur="200" fill="hold">
                                          <p:stCondLst>
                                            <p:cond delay="600"/>
                                          </p:stCondLst>
                                        </p:cTn>
                                        <p:tgtEl>
                                          <p:spTgt spid="35"/>
                                        </p:tgtEl>
                                        <p:attrNameLst>
                                          <p:attrName>r</p:attrName>
                                        </p:attrNameLst>
                                      </p:cBhvr>
                                    </p:animRot>
                                    <p:animRot by="120000">
                                      <p:cBhvr>
                                        <p:cTn id="13" dur="200" fill="hold">
                                          <p:stCondLst>
                                            <p:cond delay="800"/>
                                          </p:stCondLst>
                                        </p:cTn>
                                        <p:tgtEl>
                                          <p:spTgt spid="35"/>
                                        </p:tgtEl>
                                        <p:attrNameLst>
                                          <p:attrName>r</p:attrName>
                                        </p:attrNameLst>
                                      </p:cBhvr>
                                    </p:animRot>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75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mph" presetSubtype="2" fill="hold" grpId="0" nodeType="clickEffect">
                                  <p:stCondLst>
                                    <p:cond delay="0"/>
                                  </p:stCondLst>
                                  <p:childTnLst>
                                    <p:animClr clrSpc="rgb" dir="cw">
                                      <p:cBhvr override="childStyle">
                                        <p:cTn id="21" dur="1000" fill="hold"/>
                                        <p:tgtEl>
                                          <p:spTgt spid="36"/>
                                        </p:tgtEl>
                                        <p:attrNameLst>
                                          <p:attrName>style.color</p:attrName>
                                        </p:attrNameLst>
                                      </p:cBhvr>
                                      <p:to>
                                        <a:srgbClr val="FF0000"/>
                                      </p:to>
                                    </p:animClr>
                                  </p:childTnLst>
                                </p:cTn>
                              </p:par>
                            </p:childTnLst>
                          </p:cTn>
                        </p:par>
                        <p:par>
                          <p:cTn id="22" fill="hold">
                            <p:stCondLst>
                              <p:cond delay="2500"/>
                            </p:stCondLst>
                            <p:childTnLst>
                              <p:par>
                                <p:cTn id="23" presetID="32" presetClass="emph" presetSubtype="0" fill="hold" grpId="1" nodeType="afterEffect">
                                  <p:stCondLst>
                                    <p:cond delay="0"/>
                                  </p:stCondLst>
                                  <p:childTnLst>
                                    <p:animRot by="120000">
                                      <p:cBhvr>
                                        <p:cTn id="24" dur="100" fill="hold">
                                          <p:stCondLst>
                                            <p:cond delay="0"/>
                                          </p:stCondLst>
                                        </p:cTn>
                                        <p:tgtEl>
                                          <p:spTgt spid="36"/>
                                        </p:tgtEl>
                                        <p:attrNameLst>
                                          <p:attrName>r</p:attrName>
                                        </p:attrNameLst>
                                      </p:cBhvr>
                                    </p:animRot>
                                    <p:animRot by="-240000">
                                      <p:cBhvr>
                                        <p:cTn id="25" dur="200" fill="hold">
                                          <p:stCondLst>
                                            <p:cond delay="200"/>
                                          </p:stCondLst>
                                        </p:cTn>
                                        <p:tgtEl>
                                          <p:spTgt spid="36"/>
                                        </p:tgtEl>
                                        <p:attrNameLst>
                                          <p:attrName>r</p:attrName>
                                        </p:attrNameLst>
                                      </p:cBhvr>
                                    </p:animRot>
                                    <p:animRot by="240000">
                                      <p:cBhvr>
                                        <p:cTn id="26" dur="200" fill="hold">
                                          <p:stCondLst>
                                            <p:cond delay="400"/>
                                          </p:stCondLst>
                                        </p:cTn>
                                        <p:tgtEl>
                                          <p:spTgt spid="36"/>
                                        </p:tgtEl>
                                        <p:attrNameLst>
                                          <p:attrName>r</p:attrName>
                                        </p:attrNameLst>
                                      </p:cBhvr>
                                    </p:animRot>
                                    <p:animRot by="-240000">
                                      <p:cBhvr>
                                        <p:cTn id="27" dur="200" fill="hold">
                                          <p:stCondLst>
                                            <p:cond delay="600"/>
                                          </p:stCondLst>
                                        </p:cTn>
                                        <p:tgtEl>
                                          <p:spTgt spid="36"/>
                                        </p:tgtEl>
                                        <p:attrNameLst>
                                          <p:attrName>r</p:attrName>
                                        </p:attrNameLst>
                                      </p:cBhvr>
                                    </p:animRot>
                                    <p:animRot by="120000">
                                      <p:cBhvr>
                                        <p:cTn id="28" dur="200" fill="hold">
                                          <p:stCondLst>
                                            <p:cond delay="800"/>
                                          </p:stCondLst>
                                        </p:cTn>
                                        <p:tgtEl>
                                          <p:spTgt spid="36"/>
                                        </p:tgtEl>
                                        <p:attrNameLst>
                                          <p:attrName>r</p:attrName>
                                        </p:attrNameLst>
                                      </p:cBhvr>
                                    </p:animRo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750"/>
                                        <p:tgtEl>
                                          <p:spTgt spid="3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mph" presetSubtype="2" fill="hold" grpId="0" nodeType="clickEffect">
                                  <p:stCondLst>
                                    <p:cond delay="0"/>
                                  </p:stCondLst>
                                  <p:childTnLst>
                                    <p:animClr clrSpc="rgb" dir="cw">
                                      <p:cBhvr override="childStyle">
                                        <p:cTn id="36" dur="1000" fill="hold"/>
                                        <p:tgtEl>
                                          <p:spTgt spid="39"/>
                                        </p:tgtEl>
                                        <p:attrNameLst>
                                          <p:attrName>style.color</p:attrName>
                                        </p:attrNameLst>
                                      </p:cBhvr>
                                      <p:to>
                                        <a:srgbClr val="FF0000"/>
                                      </p:to>
                                    </p:animClr>
                                  </p:childTnLst>
                                </p:cTn>
                              </p:par>
                            </p:childTnLst>
                          </p:cTn>
                        </p:par>
                        <p:par>
                          <p:cTn id="37" fill="hold">
                            <p:stCondLst>
                              <p:cond delay="1000"/>
                            </p:stCondLst>
                            <p:childTnLst>
                              <p:par>
                                <p:cTn id="38" presetID="32" presetClass="emph" presetSubtype="0" fill="hold" grpId="1" nodeType="afterEffect">
                                  <p:stCondLst>
                                    <p:cond delay="0"/>
                                  </p:stCondLst>
                                  <p:childTnLst>
                                    <p:animRot by="120000">
                                      <p:cBhvr>
                                        <p:cTn id="39" dur="100" fill="hold">
                                          <p:stCondLst>
                                            <p:cond delay="0"/>
                                          </p:stCondLst>
                                        </p:cTn>
                                        <p:tgtEl>
                                          <p:spTgt spid="39"/>
                                        </p:tgtEl>
                                        <p:attrNameLst>
                                          <p:attrName>r</p:attrName>
                                        </p:attrNameLst>
                                      </p:cBhvr>
                                    </p:animRot>
                                    <p:animRot by="-240000">
                                      <p:cBhvr>
                                        <p:cTn id="40" dur="200" fill="hold">
                                          <p:stCondLst>
                                            <p:cond delay="200"/>
                                          </p:stCondLst>
                                        </p:cTn>
                                        <p:tgtEl>
                                          <p:spTgt spid="39"/>
                                        </p:tgtEl>
                                        <p:attrNameLst>
                                          <p:attrName>r</p:attrName>
                                        </p:attrNameLst>
                                      </p:cBhvr>
                                    </p:animRot>
                                    <p:animRot by="240000">
                                      <p:cBhvr>
                                        <p:cTn id="41" dur="200" fill="hold">
                                          <p:stCondLst>
                                            <p:cond delay="400"/>
                                          </p:stCondLst>
                                        </p:cTn>
                                        <p:tgtEl>
                                          <p:spTgt spid="39"/>
                                        </p:tgtEl>
                                        <p:attrNameLst>
                                          <p:attrName>r</p:attrName>
                                        </p:attrNameLst>
                                      </p:cBhvr>
                                    </p:animRot>
                                    <p:animRot by="-240000">
                                      <p:cBhvr>
                                        <p:cTn id="42" dur="200" fill="hold">
                                          <p:stCondLst>
                                            <p:cond delay="600"/>
                                          </p:stCondLst>
                                        </p:cTn>
                                        <p:tgtEl>
                                          <p:spTgt spid="39"/>
                                        </p:tgtEl>
                                        <p:attrNameLst>
                                          <p:attrName>r</p:attrName>
                                        </p:attrNameLst>
                                      </p:cBhvr>
                                    </p:animRot>
                                    <p:animRot by="120000">
                                      <p:cBhvr>
                                        <p:cTn id="43" dur="200" fill="hold">
                                          <p:stCondLst>
                                            <p:cond delay="800"/>
                                          </p:stCondLst>
                                        </p:cTn>
                                        <p:tgtEl>
                                          <p:spTgt spid="39"/>
                                        </p:tgtEl>
                                        <p:attrNameLst>
                                          <p:attrName>r</p:attrName>
                                        </p:attrNameLst>
                                      </p:cBhvr>
                                    </p:animRo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0" grpId="0" animBg="1"/>
      <p:bldP spid="37" grpId="0" animBg="1"/>
      <p:bldP spid="35" grpId="0"/>
      <p:bldP spid="35" grpId="1"/>
      <p:bldP spid="36" grpId="0"/>
      <p:bldP spid="36" grpId="1"/>
      <p:bldP spid="39" grpId="0"/>
      <p:bldP spid="39"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11.4  </a:t>
            </a:r>
            <a:r>
              <a:rPr lang="zh-CN" altLang="zh-CN" dirty="0"/>
              <a:t>打印机及其接口技术</a:t>
            </a:r>
            <a:endParaRPr lang="zh-CN" altLang="en-US" dirty="0"/>
          </a:p>
        </p:txBody>
      </p:sp>
      <p:sp>
        <p:nvSpPr>
          <p:cNvPr id="3" name="内容占位符 2"/>
          <p:cNvSpPr>
            <a:spLocks noGrp="1"/>
          </p:cNvSpPr>
          <p:nvPr>
            <p:ph idx="1"/>
          </p:nvPr>
        </p:nvSpPr>
        <p:spPr>
          <a:xfrm>
            <a:off x="1476416" y="1988840"/>
            <a:ext cx="6840000" cy="3907463"/>
          </a:xfrm>
        </p:spPr>
        <p:txBody>
          <a:bodyPr/>
          <a:lstStyle/>
          <a:p>
            <a:pPr>
              <a:lnSpc>
                <a:spcPct val="200000"/>
              </a:lnSpc>
            </a:pPr>
            <a:r>
              <a:rPr lang="en-US" altLang="zh-CN" dirty="0"/>
              <a:t>11.4.1  </a:t>
            </a:r>
            <a:r>
              <a:rPr lang="zh-CN" altLang="zh-CN" dirty="0"/>
              <a:t>打印机的分类及工作原理</a:t>
            </a:r>
          </a:p>
          <a:p>
            <a:pPr>
              <a:lnSpc>
                <a:spcPct val="200000"/>
              </a:lnSpc>
            </a:pPr>
            <a:r>
              <a:rPr lang="en-US" altLang="zh-CN" dirty="0"/>
              <a:t>11.4.2  </a:t>
            </a:r>
            <a:r>
              <a:rPr lang="zh-CN" altLang="zh-CN" dirty="0"/>
              <a:t>打印机的主要性能指标</a:t>
            </a:r>
          </a:p>
          <a:p>
            <a:pPr>
              <a:lnSpc>
                <a:spcPct val="200000"/>
              </a:lnSpc>
            </a:pPr>
            <a:r>
              <a:rPr lang="en-US" altLang="zh-CN" dirty="0"/>
              <a:t>11.4.3  </a:t>
            </a:r>
            <a:r>
              <a:rPr lang="zh-CN" altLang="zh-CN" dirty="0"/>
              <a:t>打印机与主机的</a:t>
            </a:r>
            <a:r>
              <a:rPr lang="zh-CN" altLang="zh-CN" dirty="0" smtClean="0"/>
              <a:t>接口</a:t>
            </a:r>
            <a:endParaRPr lang="zh-CN" altLang="zh-CN" dirty="0"/>
          </a:p>
        </p:txBody>
      </p:sp>
      <p:sp>
        <p:nvSpPr>
          <p:cNvPr id="4" name="对角圆角矩形 3"/>
          <p:cNvSpPr/>
          <p:nvPr/>
        </p:nvSpPr>
        <p:spPr>
          <a:xfrm flipH="1">
            <a:off x="1115616" y="1916832"/>
            <a:ext cx="6984776" cy="3672408"/>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10" name="组合 9"/>
          <p:cNvGrpSpPr/>
          <p:nvPr/>
        </p:nvGrpSpPr>
        <p:grpSpPr>
          <a:xfrm>
            <a:off x="1331640" y="2334846"/>
            <a:ext cx="6264696" cy="2797636"/>
            <a:chOff x="1331640" y="2334846"/>
            <a:chExt cx="6264696" cy="2797636"/>
          </a:xfrm>
        </p:grpSpPr>
        <p:sp>
          <p:nvSpPr>
            <p:cNvPr id="5" name="矩形 4">
              <a:hlinkClick r:id="rId3" action="ppaction://hlinksldjump"/>
            </p:cNvPr>
            <p:cNvSpPr/>
            <p:nvPr/>
          </p:nvSpPr>
          <p:spPr>
            <a:xfrm>
              <a:off x="1331640" y="3445632"/>
              <a:ext cx="590465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4" action="ppaction://hlinksldjump"/>
            </p:cNvPr>
            <p:cNvSpPr/>
            <p:nvPr/>
          </p:nvSpPr>
          <p:spPr>
            <a:xfrm>
              <a:off x="1331640" y="4556418"/>
              <a:ext cx="554461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p:nvSpPr>
          <p:spPr>
            <a:xfrm>
              <a:off x="1331640" y="2334846"/>
              <a:ext cx="626469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647435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11.4.1  </a:t>
            </a:r>
            <a:r>
              <a:rPr lang="zh-CN" altLang="zh-CN" dirty="0"/>
              <a:t>打印机的分类及工作原理</a:t>
            </a:r>
            <a:endParaRPr lang="zh-CN" altLang="en-US" dirty="0"/>
          </a:p>
        </p:txBody>
      </p:sp>
      <p:sp>
        <p:nvSpPr>
          <p:cNvPr id="3" name="矩形 2"/>
          <p:cNvSpPr/>
          <p:nvPr/>
        </p:nvSpPr>
        <p:spPr>
          <a:xfrm>
            <a:off x="540000" y="1196752"/>
            <a:ext cx="2852063" cy="584775"/>
          </a:xfrm>
          <a:prstGeom prst="rect">
            <a:avLst/>
          </a:prstGeom>
          <a:noFill/>
        </p:spPr>
        <p:txBody>
          <a:bodyPr vert="horz" wrap="none" lIns="91440" tIns="45720" rIns="91440" bIns="45720" rtlCol="0" anchor="ctr" anchorCtr="0">
            <a:spAutoFit/>
          </a:bodyPr>
          <a:lstStyle/>
          <a:p>
            <a:pPr>
              <a:spcBef>
                <a:spcPct val="0"/>
              </a:spcBef>
            </a:pPr>
            <a:r>
              <a:rPr lang="en-US" altLang="zh-CN" sz="3200" dirty="0">
                <a:latin typeface="Times New Roman" pitchFamily="18" charset="0"/>
                <a:ea typeface="黑体" pitchFamily="49" charset="-122"/>
                <a:cs typeface="Times New Roman" pitchFamily="18" charset="0"/>
              </a:rPr>
              <a:t>1</a:t>
            </a:r>
            <a:r>
              <a:rPr lang="zh-CN" altLang="zh-CN" sz="3200" dirty="0">
                <a:latin typeface="Times New Roman" pitchFamily="18" charset="0"/>
                <a:ea typeface="黑体" pitchFamily="49" charset="-122"/>
                <a:cs typeface="Times New Roman" pitchFamily="18" charset="0"/>
              </a:rPr>
              <a:t>．针式打印机</a:t>
            </a:r>
          </a:p>
        </p:txBody>
      </p:sp>
      <p:pic>
        <p:nvPicPr>
          <p:cNvPr id="5" name="Picture 267" descr="DYJ"/>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612000" y="2204864"/>
            <a:ext cx="7920000" cy="3491389"/>
          </a:xfrm>
          <a:prstGeom prst="rect">
            <a:avLst/>
          </a:prstGeom>
          <a:noFill/>
          <a:ln w="19050">
            <a:solidFill>
              <a:srgbClr val="008000"/>
            </a:solidFill>
            <a:miter lim="800000"/>
            <a:headEnd/>
            <a:tailEnd/>
          </a:ln>
          <a:extLst>
            <a:ext uri="{909E8E84-426E-40DD-AFC4-6F175D3DCCD1}">
              <a14:hiddenFill xmlns:a14="http://schemas.microsoft.com/office/drawing/2010/main">
                <a:solidFill>
                  <a:srgbClr val="FFFFFF"/>
                </a:solidFill>
              </a14:hiddenFill>
            </a:ext>
          </a:extLst>
        </p:spPr>
      </p:pic>
      <p:sp>
        <p:nvSpPr>
          <p:cNvPr id="10" name="矩形 9"/>
          <p:cNvSpPr/>
          <p:nvPr/>
        </p:nvSpPr>
        <p:spPr>
          <a:xfrm>
            <a:off x="3671754" y="5754159"/>
            <a:ext cx="1800493" cy="369332"/>
          </a:xfrm>
          <a:prstGeom prst="rect">
            <a:avLst/>
          </a:prstGeom>
        </p:spPr>
        <p:txBody>
          <a:bodyPr vert="horz" wrap="none">
            <a:spAutoFit/>
          </a:bodyPr>
          <a:lstStyle/>
          <a:p>
            <a:r>
              <a:rPr lang="zh-CN" altLang="zh-CN" dirty="0">
                <a:latin typeface="黑体" pitchFamily="49" charset="-122"/>
                <a:ea typeface="黑体" pitchFamily="49" charset="-122"/>
              </a:rPr>
              <a:t>打印头动作原</a:t>
            </a:r>
            <a:r>
              <a:rPr lang="zh-CN" altLang="zh-CN" dirty="0" smtClean="0">
                <a:latin typeface="黑体" pitchFamily="49" charset="-122"/>
                <a:ea typeface="黑体" pitchFamily="49" charset="-122"/>
              </a:rPr>
              <a:t>理</a:t>
            </a:r>
            <a:endParaRPr lang="zh-CN" altLang="en-US" dirty="0">
              <a:latin typeface="黑体" pitchFamily="49" charset="-122"/>
              <a:ea typeface="黑体" pitchFamily="49" charset="-122"/>
            </a:endParaRPr>
          </a:p>
        </p:txBody>
      </p:sp>
      <p:pic>
        <p:nvPicPr>
          <p:cNvPr id="30721" name="Picture 1" descr="C:\Users\Administrator\AppData\Roaming\Tencent\Users\44194298\QQ\WinTemp\RichOle\4JH$X@}}Q(CG9X[47YETT4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996" y="2204864"/>
            <a:ext cx="7920000" cy="3556472"/>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52799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1"/>
                                        </p:tgtEl>
                                        <p:attrNameLst>
                                          <p:attrName>style.visibility</p:attrName>
                                        </p:attrNameLst>
                                      </p:cBhvr>
                                      <p:to>
                                        <p:strVal val="visible"/>
                                      </p:to>
                                    </p:set>
                                    <p:animEffect transition="in" filter="fade">
                                      <p:cBhvr>
                                        <p:cTn id="7" dur="500"/>
                                        <p:tgtEl>
                                          <p:spTgt spid="307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0000" y="1196752"/>
            <a:ext cx="2852063"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2</a:t>
            </a:r>
            <a:r>
              <a:rPr lang="zh-CN" altLang="zh-CN" sz="3200" b="0" spc="0" dirty="0">
                <a:solidFill>
                  <a:schemeClr val="tx1"/>
                </a:solidFill>
                <a:ea typeface="黑体" pitchFamily="49" charset="-122"/>
              </a:rPr>
              <a:t>．喷墨打印机</a:t>
            </a:r>
            <a:endParaRPr lang="zh-CN" altLang="en-US" sz="3200" b="0" spc="0" dirty="0">
              <a:solidFill>
                <a:schemeClr val="tx1"/>
              </a:solidFill>
              <a:ea typeface="黑体" pitchFamily="49" charset="-122"/>
            </a:endParaRPr>
          </a:p>
        </p:txBody>
      </p:sp>
      <p:sp>
        <p:nvSpPr>
          <p:cNvPr id="5" name="标题 3"/>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11.4.1  </a:t>
            </a:r>
            <a:r>
              <a:rPr lang="zh-CN" altLang="zh-CN" smtClean="0"/>
              <a:t>打印机的分类及工作原理</a:t>
            </a:r>
            <a:endParaRPr lang="zh-CN" altLang="en-US" dirty="0"/>
          </a:p>
        </p:txBody>
      </p:sp>
      <p:pic>
        <p:nvPicPr>
          <p:cNvPr id="55299" name="Picture 3" descr="C:\Users\Administrator\AppData\Roaming\Tencent\Users\44194298\QQ\WinTemp\RichOle\@]_`YZIER5(6~([TLRT~DHK.png"/>
          <p:cNvPicPr>
            <a:picLocks noChangeAspect="1" noChangeArrowheads="1"/>
          </p:cNvPicPr>
          <p:nvPr/>
        </p:nvPicPr>
        <p:blipFill>
          <a:blip r:embed="rId2">
            <a:clrChange>
              <a:clrFrom>
                <a:srgbClr val="C7EDCC"/>
              </a:clrFrom>
              <a:clrTo>
                <a:srgbClr val="C7EDCC">
                  <a:alpha val="0"/>
                </a:srgbClr>
              </a:clrTo>
            </a:clrChange>
            <a:extLst>
              <a:ext uri="{28A0092B-C50C-407E-A947-70E740481C1C}">
                <a14:useLocalDpi xmlns:a14="http://schemas.microsoft.com/office/drawing/2010/main" val="0"/>
              </a:ext>
            </a:extLst>
          </a:blip>
          <a:srcRect/>
          <a:stretch>
            <a:fillRect/>
          </a:stretch>
        </p:blipFill>
        <p:spPr bwMode="auto">
          <a:xfrm>
            <a:off x="819150" y="2204865"/>
            <a:ext cx="7505700" cy="3733030"/>
          </a:xfrm>
          <a:prstGeom prst="rect">
            <a:avLst/>
          </a:prstGeom>
          <a:noFill/>
          <a:ln>
            <a:solidFill>
              <a:srgbClr val="0070C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32782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750"/>
                            </p:stCondLst>
                            <p:childTnLst>
                              <p:par>
                                <p:cTn id="9" presetID="14" presetClass="entr" presetSubtype="5" fill="hold" nodeType="afterEffect">
                                  <p:stCondLst>
                                    <p:cond delay="0"/>
                                  </p:stCondLst>
                                  <p:childTnLst>
                                    <p:set>
                                      <p:cBhvr>
                                        <p:cTn id="10" dur="1" fill="hold">
                                          <p:stCondLst>
                                            <p:cond delay="0"/>
                                          </p:stCondLst>
                                        </p:cTn>
                                        <p:tgtEl>
                                          <p:spTgt spid="55299"/>
                                        </p:tgtEl>
                                        <p:attrNameLst>
                                          <p:attrName>style.visibility</p:attrName>
                                        </p:attrNameLst>
                                      </p:cBhvr>
                                      <p:to>
                                        <p:strVal val="visible"/>
                                      </p:to>
                                    </p:set>
                                    <p:animEffect transition="in" filter="randombar(vertical)">
                                      <p:cBhvr>
                                        <p:cTn id="11" dur="750"/>
                                        <p:tgtEl>
                                          <p:spTgt spid="55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3"/>
          <p:cNvSpPr txBox="1">
            <a:spLocks/>
          </p:cNvSpPr>
          <p:nvPr/>
        </p:nvSpPr>
        <p:spPr>
          <a:xfrm>
            <a:off x="0" y="116632"/>
            <a:ext cx="9144000" cy="1008112"/>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000" b="1" kern="1200" spc="200" baseline="0">
                <a:solidFill>
                  <a:srgbClr val="002060"/>
                </a:solidFill>
                <a:latin typeface="Times New Roman" pitchFamily="18" charset="0"/>
                <a:ea typeface="隶书" pitchFamily="49" charset="-122"/>
                <a:cs typeface="Times New Roman" pitchFamily="18"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ltLang="zh-CN" smtClean="0"/>
              <a:t>11.4.1  </a:t>
            </a:r>
            <a:r>
              <a:rPr lang="zh-CN" altLang="zh-CN" smtClean="0"/>
              <a:t>打印机的分类及工作原理</a:t>
            </a:r>
            <a:endParaRPr lang="zh-CN" altLang="en-US" dirty="0"/>
          </a:p>
        </p:txBody>
      </p:sp>
      <p:pic>
        <p:nvPicPr>
          <p:cNvPr id="56321" name="Picture 1" descr="C:\Users\Administrator\AppData\Roaming\Tencent\Users\44194298\QQ\WinTemp\RichOle\T5E5V`J1]7U@EP33UC1}}KI.png"/>
          <p:cNvPicPr>
            <a:picLocks noChangeAspect="1" noChangeArrowheads="1"/>
          </p:cNvPicPr>
          <p:nvPr/>
        </p:nvPicPr>
        <p:blipFill>
          <a:blip r:embed="rId2">
            <a:clrChange>
              <a:clrFrom>
                <a:srgbClr val="C7EDCC"/>
              </a:clrFrom>
              <a:clrTo>
                <a:srgbClr val="C7EDCC">
                  <a:alpha val="0"/>
                </a:srgbClr>
              </a:clrTo>
            </a:clrChange>
            <a:extLst>
              <a:ext uri="{28A0092B-C50C-407E-A947-70E740481C1C}">
                <a14:useLocalDpi xmlns:a14="http://schemas.microsoft.com/office/drawing/2010/main" val="0"/>
              </a:ext>
            </a:extLst>
          </a:blip>
          <a:srcRect/>
          <a:stretch>
            <a:fillRect/>
          </a:stretch>
        </p:blipFill>
        <p:spPr bwMode="auto">
          <a:xfrm>
            <a:off x="985837" y="1686294"/>
            <a:ext cx="7172325" cy="46863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540000" y="1196752"/>
            <a:ext cx="2906565" cy="584775"/>
          </a:xfrm>
          <a:noFill/>
        </p:spPr>
        <p:txBody>
          <a:bodyPr vert="horz" wrap="none" lIns="91440" tIns="45720" rIns="91440" bIns="45720" rtlCol="0" anchor="ctr" anchorCtr="0">
            <a:spAutoFit/>
          </a:bodyPr>
          <a:lstStyle/>
          <a:p>
            <a:pPr algn="l"/>
            <a:r>
              <a:rPr lang="en-US" altLang="zh-CN" sz="3200" b="0" spc="0" dirty="0">
                <a:solidFill>
                  <a:schemeClr val="tx1"/>
                </a:solidFill>
                <a:ea typeface="黑体" pitchFamily="49" charset="-122"/>
              </a:rPr>
              <a:t>3</a:t>
            </a:r>
            <a:r>
              <a:rPr lang="zh-CN" altLang="zh-CN" sz="3200" b="0" spc="0" dirty="0">
                <a:solidFill>
                  <a:schemeClr val="tx1"/>
                </a:solidFill>
                <a:ea typeface="黑体" pitchFamily="49" charset="-122"/>
              </a:rPr>
              <a:t>．激光打印机</a:t>
            </a:r>
            <a:endParaRPr lang="zh-CN" altLang="en-US" sz="3200" b="0" spc="0" dirty="0">
              <a:solidFill>
                <a:schemeClr val="tx1"/>
              </a:solidFill>
              <a:ea typeface="黑体" pitchFamily="49" charset="-122"/>
            </a:endParaRPr>
          </a:p>
        </p:txBody>
      </p:sp>
    </p:spTree>
    <p:extLst>
      <p:ext uri="{BB962C8B-B14F-4D97-AF65-F5344CB8AC3E}">
        <p14:creationId xmlns:p14="http://schemas.microsoft.com/office/powerpoint/2010/main" val="36313339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750"/>
                            </p:stCondLst>
                            <p:childTnLst>
                              <p:par>
                                <p:cTn id="9" presetID="14" presetClass="entr" presetSubtype="10" fill="hold" nodeType="afterEffect">
                                  <p:stCondLst>
                                    <p:cond delay="0"/>
                                  </p:stCondLst>
                                  <p:childTnLst>
                                    <p:set>
                                      <p:cBhvr>
                                        <p:cTn id="10" dur="1" fill="hold">
                                          <p:stCondLst>
                                            <p:cond delay="0"/>
                                          </p:stCondLst>
                                        </p:cTn>
                                        <p:tgtEl>
                                          <p:spTgt spid="56321"/>
                                        </p:tgtEl>
                                        <p:attrNameLst>
                                          <p:attrName>style.visibility</p:attrName>
                                        </p:attrNameLst>
                                      </p:cBhvr>
                                      <p:to>
                                        <p:strVal val="visible"/>
                                      </p:to>
                                    </p:set>
                                    <p:animEffect transition="in" filter="randombar(horizontal)">
                                      <p:cBhvr>
                                        <p:cTn id="11" dur="500"/>
                                        <p:tgtEl>
                                          <p:spTgt spid="563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  </a:t>
            </a:r>
            <a:r>
              <a:rPr lang="zh-CN" altLang="zh-CN" dirty="0"/>
              <a:t>键盘及其接口技术</a:t>
            </a:r>
            <a:endParaRPr lang="zh-CN" altLang="en-US" dirty="0"/>
          </a:p>
        </p:txBody>
      </p:sp>
      <p:sp>
        <p:nvSpPr>
          <p:cNvPr id="3" name="内容占位符 2"/>
          <p:cNvSpPr>
            <a:spLocks noGrp="1"/>
          </p:cNvSpPr>
          <p:nvPr>
            <p:ph idx="1"/>
          </p:nvPr>
        </p:nvSpPr>
        <p:spPr>
          <a:xfrm>
            <a:off x="1404408" y="1988840"/>
            <a:ext cx="7200040" cy="3907463"/>
          </a:xfrm>
        </p:spPr>
        <p:txBody>
          <a:bodyPr>
            <a:noAutofit/>
          </a:bodyPr>
          <a:lstStyle/>
          <a:p>
            <a:pPr>
              <a:lnSpc>
                <a:spcPct val="140000"/>
              </a:lnSpc>
            </a:pPr>
            <a:r>
              <a:rPr lang="en-US" altLang="zh-CN" sz="3200" dirty="0"/>
              <a:t>11.1.1  </a:t>
            </a:r>
            <a:r>
              <a:rPr lang="zh-CN" altLang="zh-CN" sz="3200" dirty="0"/>
              <a:t>键盘的基本工作</a:t>
            </a:r>
            <a:r>
              <a:rPr lang="zh-CN" altLang="zh-CN" sz="3200" dirty="0" smtClean="0"/>
              <a:t>原理</a:t>
            </a:r>
            <a:endParaRPr lang="en-US" altLang="zh-CN" sz="3200" dirty="0" smtClean="0"/>
          </a:p>
          <a:p>
            <a:pPr>
              <a:lnSpc>
                <a:spcPct val="140000"/>
              </a:lnSpc>
            </a:pPr>
            <a:r>
              <a:rPr lang="en-US" altLang="zh-CN" sz="3200" dirty="0"/>
              <a:t>11.1.2  </a:t>
            </a:r>
            <a:r>
              <a:rPr lang="zh-CN" altLang="zh-CN" sz="3200" dirty="0"/>
              <a:t>键盘的分类</a:t>
            </a:r>
          </a:p>
          <a:p>
            <a:pPr>
              <a:lnSpc>
                <a:spcPct val="140000"/>
              </a:lnSpc>
            </a:pPr>
            <a:r>
              <a:rPr lang="en-US" altLang="zh-CN" sz="3200" dirty="0"/>
              <a:t>11.1.3  </a:t>
            </a:r>
            <a:r>
              <a:rPr lang="zh-CN" altLang="zh-CN" sz="3200" dirty="0"/>
              <a:t>非编码键盘的按键识别方法</a:t>
            </a:r>
          </a:p>
          <a:p>
            <a:pPr>
              <a:lnSpc>
                <a:spcPct val="140000"/>
              </a:lnSpc>
            </a:pPr>
            <a:r>
              <a:rPr lang="en-US" altLang="zh-CN" sz="3200" dirty="0"/>
              <a:t>11.1.4  PC</a:t>
            </a:r>
            <a:r>
              <a:rPr lang="zh-CN" altLang="zh-CN" sz="3200" dirty="0"/>
              <a:t>机键盘</a:t>
            </a:r>
          </a:p>
          <a:p>
            <a:pPr>
              <a:lnSpc>
                <a:spcPct val="140000"/>
              </a:lnSpc>
            </a:pPr>
            <a:r>
              <a:rPr lang="en-US" altLang="zh-CN" sz="3200" dirty="0"/>
              <a:t>11.1.5  PC</a:t>
            </a:r>
            <a:r>
              <a:rPr lang="zh-CN" altLang="zh-CN" sz="3200" dirty="0"/>
              <a:t>机键盘接口</a:t>
            </a:r>
            <a:r>
              <a:rPr lang="zh-CN" altLang="zh-CN" sz="3200" dirty="0" smtClean="0"/>
              <a:t>技术</a:t>
            </a:r>
            <a:endParaRPr lang="zh-CN" altLang="zh-CN" sz="3200" dirty="0"/>
          </a:p>
        </p:txBody>
      </p:sp>
      <p:sp>
        <p:nvSpPr>
          <p:cNvPr id="5" name="对角圆角矩形 4"/>
          <p:cNvSpPr/>
          <p:nvPr/>
        </p:nvSpPr>
        <p:spPr>
          <a:xfrm flipH="1">
            <a:off x="1115616" y="1916832"/>
            <a:ext cx="6984776" cy="4104456"/>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4" name="组合 3"/>
          <p:cNvGrpSpPr/>
          <p:nvPr/>
        </p:nvGrpSpPr>
        <p:grpSpPr>
          <a:xfrm>
            <a:off x="1331640" y="2118822"/>
            <a:ext cx="6480720" cy="3686442"/>
            <a:chOff x="1331640" y="2118822"/>
            <a:chExt cx="6480720" cy="3686442"/>
          </a:xfrm>
        </p:grpSpPr>
        <p:sp>
          <p:nvSpPr>
            <p:cNvPr id="6" name="矩形 5">
              <a:hlinkClick r:id="rId3" action="ppaction://hlinksldjump"/>
            </p:cNvPr>
            <p:cNvSpPr/>
            <p:nvPr/>
          </p:nvSpPr>
          <p:spPr>
            <a:xfrm>
              <a:off x="1331640" y="2896417"/>
              <a:ext cx="360040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4" action="ppaction://hlinksldjump"/>
            </p:cNvPr>
            <p:cNvSpPr/>
            <p:nvPr/>
          </p:nvSpPr>
          <p:spPr>
            <a:xfrm>
              <a:off x="1331640" y="3674012"/>
              <a:ext cx="648072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5" action="ppaction://hlinksldjump"/>
            </p:cNvPr>
            <p:cNvSpPr/>
            <p:nvPr/>
          </p:nvSpPr>
          <p:spPr>
            <a:xfrm>
              <a:off x="1331640" y="2118822"/>
              <a:ext cx="532859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6" action="ppaction://hlinksldjump"/>
            </p:cNvPr>
            <p:cNvSpPr/>
            <p:nvPr/>
          </p:nvSpPr>
          <p:spPr>
            <a:xfrm>
              <a:off x="1331640" y="4451607"/>
              <a:ext cx="3276364"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7" action="ppaction://hlinksldjump"/>
            </p:cNvPr>
            <p:cNvSpPr/>
            <p:nvPr/>
          </p:nvSpPr>
          <p:spPr>
            <a:xfrm>
              <a:off x="1331640" y="5229200"/>
              <a:ext cx="496855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200511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11.4.2  </a:t>
            </a:r>
            <a:r>
              <a:rPr lang="zh-CN" altLang="zh-CN" dirty="0"/>
              <a:t>打印机的主要性能指标</a:t>
            </a:r>
            <a:endParaRPr lang="zh-CN" altLang="en-US" dirty="0"/>
          </a:p>
        </p:txBody>
      </p:sp>
      <p:sp>
        <p:nvSpPr>
          <p:cNvPr id="3" name="矩形 2"/>
          <p:cNvSpPr/>
          <p:nvPr/>
        </p:nvSpPr>
        <p:spPr>
          <a:xfrm>
            <a:off x="540000" y="1196752"/>
            <a:ext cx="2031325" cy="584775"/>
          </a:xfrm>
          <a:prstGeom prst="rect">
            <a:avLst/>
          </a:prstGeom>
          <a:noFill/>
        </p:spPr>
        <p:txBody>
          <a:bodyPr vert="horz" wrap="none" lIns="91440" tIns="45720" rIns="91440" bIns="45720" rtlCol="0" anchor="ctr" anchorCtr="0">
            <a:spAutoFit/>
          </a:bodyPr>
          <a:lstStyle/>
          <a:p>
            <a:pPr>
              <a:spcBef>
                <a:spcPct val="0"/>
              </a:spcBef>
            </a:pPr>
            <a:r>
              <a:rPr lang="en-US" altLang="zh-CN" sz="3200" dirty="0">
                <a:latin typeface="Times New Roman" pitchFamily="18" charset="0"/>
                <a:ea typeface="黑体" pitchFamily="49" charset="-122"/>
                <a:cs typeface="Times New Roman" pitchFamily="18" charset="0"/>
              </a:rPr>
              <a:t>1</a:t>
            </a:r>
            <a:r>
              <a:rPr lang="zh-CN" altLang="zh-CN" sz="3200" dirty="0">
                <a:latin typeface="Times New Roman" pitchFamily="18" charset="0"/>
                <a:ea typeface="黑体" pitchFamily="49" charset="-122"/>
                <a:cs typeface="Times New Roman" pitchFamily="18" charset="0"/>
              </a:rPr>
              <a:t>．分辨率</a:t>
            </a:r>
          </a:p>
        </p:txBody>
      </p:sp>
      <p:sp>
        <p:nvSpPr>
          <p:cNvPr id="4" name="矩形 3"/>
          <p:cNvSpPr/>
          <p:nvPr/>
        </p:nvSpPr>
        <p:spPr>
          <a:xfrm>
            <a:off x="540000" y="4140369"/>
            <a:ext cx="2441694" cy="584775"/>
          </a:xfrm>
          <a:prstGeom prst="rect">
            <a:avLst/>
          </a:prstGeom>
          <a:noFill/>
        </p:spPr>
        <p:txBody>
          <a:bodyPr vert="horz" wrap="none" lIns="91440" tIns="45720" rIns="91440" bIns="45720" rtlCol="0" anchor="ctr" anchorCtr="0">
            <a:spAutoFit/>
          </a:bodyPr>
          <a:lstStyle/>
          <a:p>
            <a:pPr>
              <a:spcBef>
                <a:spcPct val="0"/>
              </a:spcBef>
            </a:pPr>
            <a:r>
              <a:rPr lang="en-US" altLang="zh-CN" sz="3200" dirty="0">
                <a:latin typeface="Times New Roman" pitchFamily="18" charset="0"/>
                <a:ea typeface="黑体" pitchFamily="49" charset="-122"/>
                <a:cs typeface="Times New Roman" pitchFamily="18" charset="0"/>
              </a:rPr>
              <a:t>2</a:t>
            </a:r>
            <a:r>
              <a:rPr lang="zh-CN" altLang="zh-CN" sz="3200" dirty="0" smtClean="0">
                <a:latin typeface="Times New Roman" pitchFamily="18" charset="0"/>
                <a:ea typeface="黑体" pitchFamily="49" charset="-122"/>
                <a:cs typeface="Times New Roman" pitchFamily="18" charset="0"/>
              </a:rPr>
              <a:t>．</a:t>
            </a:r>
            <a:r>
              <a:rPr lang="zh-CN" altLang="en-US" sz="3200" dirty="0">
                <a:latin typeface="Times New Roman" pitchFamily="18" charset="0"/>
                <a:ea typeface="黑体" pitchFamily="49" charset="-122"/>
                <a:cs typeface="Times New Roman" pitchFamily="18" charset="0"/>
              </a:rPr>
              <a:t>打</a:t>
            </a:r>
            <a:r>
              <a:rPr lang="zh-CN" altLang="en-US" sz="3200" dirty="0" smtClean="0">
                <a:latin typeface="Times New Roman" pitchFamily="18" charset="0"/>
                <a:ea typeface="黑体" pitchFamily="49" charset="-122"/>
                <a:cs typeface="Times New Roman" pitchFamily="18" charset="0"/>
              </a:rPr>
              <a:t>印</a:t>
            </a:r>
            <a:r>
              <a:rPr lang="zh-CN" altLang="en-US" sz="3200" dirty="0">
                <a:latin typeface="Times New Roman" pitchFamily="18" charset="0"/>
                <a:ea typeface="黑体" pitchFamily="49" charset="-122"/>
                <a:cs typeface="Times New Roman" pitchFamily="18" charset="0"/>
              </a:rPr>
              <a:t>速度</a:t>
            </a:r>
            <a:endParaRPr lang="zh-CN" altLang="zh-CN" sz="3200" dirty="0">
              <a:latin typeface="Times New Roman" pitchFamily="18" charset="0"/>
              <a:ea typeface="黑体" pitchFamily="49" charset="-122"/>
              <a:cs typeface="Times New Roman" pitchFamily="18" charset="0"/>
            </a:endParaRPr>
          </a:p>
        </p:txBody>
      </p:sp>
      <p:sp>
        <p:nvSpPr>
          <p:cNvPr id="5" name="矩形 4"/>
          <p:cNvSpPr/>
          <p:nvPr/>
        </p:nvSpPr>
        <p:spPr>
          <a:xfrm>
            <a:off x="702000" y="1758302"/>
            <a:ext cx="7812000" cy="2361398"/>
          </a:xfrm>
          <a:prstGeom prst="rect">
            <a:avLst/>
          </a:prstGeom>
          <a:solidFill>
            <a:schemeClr val="bg2">
              <a:lumMod val="20000"/>
              <a:lumOff val="80000"/>
              <a:alpha val="50196"/>
            </a:schemeClr>
          </a:solidFill>
          <a:ln>
            <a:solidFill>
              <a:srgbClr val="00B050"/>
            </a:solidFill>
            <a:prstDash val="dash"/>
          </a:ln>
        </p:spPr>
        <p:txBody>
          <a:bodyPr wrap="square" lIns="108000" tIns="72000" rIns="108000" bIns="72000">
            <a:spAutoFit/>
          </a:bodyPr>
          <a:lstStyle/>
          <a:p>
            <a:pPr algn="just"/>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指在打印输出时横向和纵向每英寸打印的点数，通常以</a:t>
            </a:r>
            <a:r>
              <a:rPr lang="en-US" altLang="zh-CN" sz="2400" dirty="0">
                <a:solidFill>
                  <a:srgbClr val="002060"/>
                </a:solidFill>
                <a:latin typeface="Times New Roman" pitchFamily="18" charset="0"/>
                <a:ea typeface="宋体" pitchFamily="2" charset="-122"/>
                <a:cs typeface="Times New Roman" pitchFamily="18" charset="0"/>
              </a:rPr>
              <a:t>dpi</a:t>
            </a:r>
            <a:r>
              <a:rPr lang="zh-CN" altLang="zh-CN" sz="2400" dirty="0">
                <a:solidFill>
                  <a:srgbClr val="002060"/>
                </a:solidFill>
                <a:latin typeface="Times New Roman" pitchFamily="18" charset="0"/>
                <a:ea typeface="宋体" pitchFamily="2" charset="-122"/>
                <a:cs typeface="Times New Roman" pitchFamily="18" charset="0"/>
              </a:rPr>
              <a:t>（点</a:t>
            </a:r>
            <a:r>
              <a:rPr lang="en-US"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英寸）表示</a:t>
            </a:r>
            <a:r>
              <a:rPr lang="zh-CN" altLang="zh-CN" sz="2400" dirty="0" smtClean="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对于文本打印，</a:t>
            </a:r>
            <a:r>
              <a:rPr lang="en-US" altLang="zh-CN" sz="2400" dirty="0" smtClean="0">
                <a:solidFill>
                  <a:srgbClr val="002060"/>
                </a:solidFill>
                <a:latin typeface="Times New Roman" pitchFamily="18" charset="0"/>
                <a:ea typeface="宋体" pitchFamily="2" charset="-122"/>
                <a:cs typeface="Times New Roman" pitchFamily="18" charset="0"/>
              </a:rPr>
              <a:t>600dpi</a:t>
            </a:r>
            <a:r>
              <a:rPr lang="zh-CN" altLang="en-US" sz="2400" dirty="0">
                <a:solidFill>
                  <a:srgbClr val="002060"/>
                </a:solidFill>
                <a:latin typeface="Times New Roman" pitchFamily="18" charset="0"/>
                <a:ea typeface="宋体" pitchFamily="2" charset="-122"/>
                <a:cs typeface="Times New Roman" pitchFamily="18" charset="0"/>
              </a:rPr>
              <a:t>能</a:t>
            </a:r>
            <a:r>
              <a:rPr lang="zh-CN" altLang="en-US" sz="2400" dirty="0" smtClean="0">
                <a:solidFill>
                  <a:srgbClr val="002060"/>
                </a:solidFill>
                <a:latin typeface="Times New Roman" pitchFamily="18" charset="0"/>
                <a:ea typeface="宋体" pitchFamily="2" charset="-122"/>
                <a:cs typeface="Times New Roman" pitchFamily="18" charset="0"/>
              </a:rPr>
              <a:t>打印</a:t>
            </a:r>
            <a:r>
              <a:rPr lang="zh-CN" altLang="zh-CN" sz="2400" dirty="0" smtClean="0">
                <a:solidFill>
                  <a:srgbClr val="002060"/>
                </a:solidFill>
                <a:latin typeface="Times New Roman" pitchFamily="18" charset="0"/>
                <a:ea typeface="宋体" pitchFamily="2" charset="-122"/>
                <a:cs typeface="Times New Roman" pitchFamily="18" charset="0"/>
              </a:rPr>
              <a:t>出</a:t>
            </a:r>
            <a:r>
              <a:rPr lang="zh-CN" altLang="zh-CN" sz="2400" dirty="0">
                <a:solidFill>
                  <a:srgbClr val="002060"/>
                </a:solidFill>
                <a:latin typeface="Times New Roman" pitchFamily="18" charset="0"/>
                <a:ea typeface="宋体" pitchFamily="2" charset="-122"/>
                <a:cs typeface="Times New Roman" pitchFamily="18" charset="0"/>
              </a:rPr>
              <a:t>色的线条质量；对</a:t>
            </a:r>
            <a:r>
              <a:rPr lang="zh-CN" altLang="zh-CN" sz="2400" dirty="0" smtClean="0">
                <a:solidFill>
                  <a:srgbClr val="002060"/>
                </a:solidFill>
                <a:latin typeface="Times New Roman" pitchFamily="18" charset="0"/>
                <a:ea typeface="宋体" pitchFamily="2" charset="-122"/>
                <a:cs typeface="Times New Roman" pitchFamily="18" charset="0"/>
              </a:rPr>
              <a:t>于图</a:t>
            </a:r>
            <a:r>
              <a:rPr lang="zh-CN" altLang="zh-CN" sz="2400" dirty="0">
                <a:solidFill>
                  <a:srgbClr val="002060"/>
                </a:solidFill>
                <a:latin typeface="Times New Roman" pitchFamily="18" charset="0"/>
                <a:ea typeface="宋体" pitchFamily="2" charset="-122"/>
                <a:cs typeface="Times New Roman" pitchFamily="18" charset="0"/>
              </a:rPr>
              <a:t>像打</a:t>
            </a:r>
            <a:r>
              <a:rPr lang="zh-CN" altLang="zh-CN" sz="2400" dirty="0" smtClean="0">
                <a:solidFill>
                  <a:srgbClr val="002060"/>
                </a:solidFill>
                <a:latin typeface="Times New Roman" pitchFamily="18" charset="0"/>
                <a:ea typeface="宋体" pitchFamily="2" charset="-122"/>
                <a:cs typeface="Times New Roman" pitchFamily="18" charset="0"/>
              </a:rPr>
              <a:t>印经</a:t>
            </a:r>
            <a:r>
              <a:rPr lang="zh-CN" altLang="zh-CN" sz="2400" dirty="0">
                <a:solidFill>
                  <a:srgbClr val="002060"/>
                </a:solidFill>
                <a:latin typeface="Times New Roman" pitchFamily="18" charset="0"/>
                <a:ea typeface="宋体" pitchFamily="2" charset="-122"/>
                <a:cs typeface="Times New Roman" pitchFamily="18" charset="0"/>
              </a:rPr>
              <a:t>常需要</a:t>
            </a:r>
            <a:r>
              <a:rPr lang="en-US" altLang="zh-CN" sz="2400" dirty="0">
                <a:solidFill>
                  <a:srgbClr val="002060"/>
                </a:solidFill>
                <a:latin typeface="Times New Roman" pitchFamily="18" charset="0"/>
                <a:ea typeface="宋体" pitchFamily="2" charset="-122"/>
                <a:cs typeface="Times New Roman" pitchFamily="18" charset="0"/>
              </a:rPr>
              <a:t>1200dpi</a:t>
            </a:r>
            <a:r>
              <a:rPr lang="zh-CN" altLang="zh-CN" sz="2400" dirty="0">
                <a:solidFill>
                  <a:srgbClr val="002060"/>
                </a:solidFill>
                <a:latin typeface="Times New Roman" pitchFamily="18" charset="0"/>
                <a:ea typeface="宋体" pitchFamily="2" charset="-122"/>
                <a:cs typeface="Times New Roman" pitchFamily="18" charset="0"/>
              </a:rPr>
              <a:t>以</a:t>
            </a:r>
            <a:r>
              <a:rPr lang="zh-CN" altLang="zh-CN" sz="2400" dirty="0" smtClean="0">
                <a:solidFill>
                  <a:srgbClr val="002060"/>
                </a:solidFill>
                <a:latin typeface="Times New Roman" pitchFamily="18" charset="0"/>
                <a:ea typeface="宋体" pitchFamily="2" charset="-122"/>
                <a:cs typeface="Times New Roman" pitchFamily="18" charset="0"/>
              </a:rPr>
              <a:t>上</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a:p>
            <a:pPr algn="just"/>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分辨率是衡量打印机打印质量的重要指标，分辨率越高，打印精度就越高。输出的图像越精细、清晰，色彩层次越丰富</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a:solidFill>
                <a:srgbClr val="002060"/>
              </a:solidFill>
              <a:latin typeface="Times New Roman" pitchFamily="18" charset="0"/>
              <a:ea typeface="宋体" pitchFamily="2" charset="-122"/>
              <a:cs typeface="Times New Roman" pitchFamily="18" charset="0"/>
            </a:endParaRPr>
          </a:p>
        </p:txBody>
      </p:sp>
      <p:sp>
        <p:nvSpPr>
          <p:cNvPr id="6" name="矩形 5"/>
          <p:cNvSpPr/>
          <p:nvPr/>
        </p:nvSpPr>
        <p:spPr>
          <a:xfrm>
            <a:off x="702000" y="4686586"/>
            <a:ext cx="7812000" cy="1622734"/>
          </a:xfrm>
          <a:prstGeom prst="rect">
            <a:avLst/>
          </a:prstGeom>
          <a:solidFill>
            <a:schemeClr val="bg2">
              <a:lumMod val="20000"/>
              <a:lumOff val="80000"/>
              <a:alpha val="50196"/>
            </a:schemeClr>
          </a:solidFill>
          <a:ln>
            <a:solidFill>
              <a:srgbClr val="00B050"/>
            </a:solidFill>
            <a:prstDash val="dash"/>
          </a:ln>
        </p:spPr>
        <p:txBody>
          <a:bodyPr wrap="square" lIns="108000" tIns="72000" rIns="108000" bIns="72000">
            <a:spAutoFit/>
          </a:bodyPr>
          <a:lstStyle/>
          <a:p>
            <a:pPr algn="just"/>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指打印机打印输出的速度。针式打印机的打印速度用</a:t>
            </a:r>
            <a:r>
              <a:rPr lang="en-US" altLang="zh-CN" sz="2400" dirty="0">
                <a:solidFill>
                  <a:srgbClr val="002060"/>
                </a:solidFill>
                <a:latin typeface="Times New Roman" pitchFamily="18" charset="0"/>
                <a:ea typeface="宋体" pitchFamily="2" charset="-122"/>
                <a:cs typeface="Times New Roman" pitchFamily="18" charset="0"/>
              </a:rPr>
              <a:t>cps</a:t>
            </a:r>
            <a:r>
              <a:rPr lang="zh-CN" altLang="zh-CN" sz="2400" dirty="0">
                <a:solidFill>
                  <a:srgbClr val="002060"/>
                </a:solidFill>
                <a:latin typeface="Times New Roman" pitchFamily="18" charset="0"/>
                <a:ea typeface="宋体" pitchFamily="2" charset="-122"/>
                <a:cs typeface="Times New Roman" pitchFamily="18" charset="0"/>
              </a:rPr>
              <a:t>（字符</a:t>
            </a:r>
            <a:r>
              <a:rPr lang="en-US"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秒）来衡量</a:t>
            </a:r>
            <a:r>
              <a:rPr lang="zh-CN" altLang="zh-CN" sz="2400" dirty="0" smtClean="0">
                <a:solidFill>
                  <a:srgbClr val="002060"/>
                </a:solidFill>
                <a:latin typeface="Times New Roman" pitchFamily="18" charset="0"/>
                <a:ea typeface="宋体" pitchFamily="2" charset="-122"/>
                <a:cs typeface="Times New Roman" pitchFamily="18" charset="0"/>
              </a:rPr>
              <a:t>，</a:t>
            </a:r>
            <a:r>
              <a:rPr lang="zh-CN" altLang="en-US" sz="2400" dirty="0">
                <a:solidFill>
                  <a:srgbClr val="002060"/>
                </a:solidFill>
                <a:latin typeface="Times New Roman" pitchFamily="18" charset="0"/>
                <a:ea typeface="宋体" pitchFamily="2" charset="-122"/>
                <a:cs typeface="Times New Roman" pitchFamily="18" charset="0"/>
              </a:rPr>
              <a:t>多见</a:t>
            </a:r>
            <a:r>
              <a:rPr lang="en-US" altLang="zh-CN" sz="2400" dirty="0" smtClean="0">
                <a:solidFill>
                  <a:srgbClr val="002060"/>
                </a:solidFill>
                <a:latin typeface="Times New Roman" pitchFamily="18" charset="0"/>
                <a:ea typeface="宋体" pitchFamily="2" charset="-122"/>
                <a:cs typeface="Times New Roman" pitchFamily="18" charset="0"/>
              </a:rPr>
              <a:t>100cps~200cps</a:t>
            </a:r>
            <a:r>
              <a:rPr lang="zh-CN" altLang="zh-CN" sz="2400" dirty="0" smtClean="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激光打印机和喷墨打印</a:t>
            </a:r>
            <a:r>
              <a:rPr lang="zh-CN" altLang="zh-CN" sz="2400" dirty="0" smtClean="0">
                <a:solidFill>
                  <a:srgbClr val="002060"/>
                </a:solidFill>
                <a:latin typeface="Times New Roman" pitchFamily="18" charset="0"/>
                <a:ea typeface="宋体" pitchFamily="2" charset="-122"/>
                <a:cs typeface="Times New Roman" pitchFamily="18" charset="0"/>
              </a:rPr>
              <a:t>机</a:t>
            </a:r>
            <a:r>
              <a:rPr lang="zh-CN" altLang="en-US" sz="2400" dirty="0" smtClean="0">
                <a:solidFill>
                  <a:srgbClr val="002060"/>
                </a:solidFill>
                <a:latin typeface="Times New Roman" pitchFamily="18" charset="0"/>
                <a:ea typeface="宋体" pitchFamily="2" charset="-122"/>
                <a:cs typeface="Times New Roman" pitchFamily="18" charset="0"/>
              </a:rPr>
              <a:t>的</a:t>
            </a:r>
            <a:r>
              <a:rPr lang="zh-CN" altLang="zh-CN" sz="2400" dirty="0" smtClean="0">
                <a:solidFill>
                  <a:srgbClr val="002060"/>
                </a:solidFill>
                <a:latin typeface="Times New Roman" pitchFamily="18" charset="0"/>
                <a:ea typeface="宋体" pitchFamily="2" charset="-122"/>
                <a:cs typeface="Times New Roman" pitchFamily="18" charset="0"/>
              </a:rPr>
              <a:t>打</a:t>
            </a:r>
            <a:r>
              <a:rPr lang="zh-CN" altLang="zh-CN" sz="2400" dirty="0">
                <a:solidFill>
                  <a:srgbClr val="002060"/>
                </a:solidFill>
                <a:latin typeface="Times New Roman" pitchFamily="18" charset="0"/>
                <a:ea typeface="宋体" pitchFamily="2" charset="-122"/>
                <a:cs typeface="Times New Roman" pitchFamily="18" charset="0"/>
              </a:rPr>
              <a:t>印速度</a:t>
            </a:r>
            <a:r>
              <a:rPr lang="zh-CN" altLang="zh-CN" sz="2400" dirty="0" smtClean="0">
                <a:solidFill>
                  <a:srgbClr val="002060"/>
                </a:solidFill>
                <a:latin typeface="Times New Roman" pitchFamily="18" charset="0"/>
                <a:ea typeface="宋体" pitchFamily="2" charset="-122"/>
                <a:cs typeface="Times New Roman" pitchFamily="18" charset="0"/>
              </a:rPr>
              <a:t>用</a:t>
            </a:r>
            <a:r>
              <a:rPr lang="en-US" altLang="zh-CN" sz="2400" dirty="0" smtClean="0">
                <a:solidFill>
                  <a:srgbClr val="002060"/>
                </a:solidFill>
                <a:latin typeface="Times New Roman" pitchFamily="18" charset="0"/>
                <a:ea typeface="宋体" pitchFamily="2" charset="-122"/>
                <a:cs typeface="Times New Roman" pitchFamily="18" charset="0"/>
              </a:rPr>
              <a:t>ppm</a:t>
            </a:r>
            <a:r>
              <a:rPr lang="zh-CN" altLang="zh-CN" sz="2400" dirty="0">
                <a:solidFill>
                  <a:srgbClr val="002060"/>
                </a:solidFill>
                <a:latin typeface="Times New Roman" pitchFamily="18" charset="0"/>
                <a:ea typeface="宋体" pitchFamily="2" charset="-122"/>
                <a:cs typeface="Times New Roman" pitchFamily="18" charset="0"/>
              </a:rPr>
              <a:t>（页</a:t>
            </a:r>
            <a:r>
              <a:rPr lang="en-US"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分钟</a:t>
            </a:r>
            <a:r>
              <a:rPr lang="zh-CN" altLang="zh-CN" sz="2400" dirty="0" smtClean="0">
                <a:solidFill>
                  <a:srgbClr val="002060"/>
                </a:solidFill>
                <a:latin typeface="Times New Roman" pitchFamily="18" charset="0"/>
                <a:ea typeface="宋体" pitchFamily="2" charset="-122"/>
                <a:cs typeface="Times New Roman" pitchFamily="18" charset="0"/>
              </a:rPr>
              <a:t>）</a:t>
            </a:r>
            <a:r>
              <a:rPr lang="zh-CN" altLang="en-US" sz="2400" dirty="0" smtClean="0">
                <a:solidFill>
                  <a:srgbClr val="002060"/>
                </a:solidFill>
                <a:latin typeface="Times New Roman" pitchFamily="18" charset="0"/>
                <a:ea typeface="宋体" pitchFamily="2" charset="-122"/>
                <a:cs typeface="Times New Roman" pitchFamily="18" charset="0"/>
              </a:rPr>
              <a:t>表示</a:t>
            </a:r>
            <a:r>
              <a:rPr lang="zh-CN" altLang="zh-CN" sz="2400" dirty="0" smtClean="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当前，普通激光打印机的打印速度可以达到</a:t>
            </a:r>
            <a:r>
              <a:rPr lang="en-US" altLang="zh-CN" sz="2400" dirty="0" smtClean="0">
                <a:solidFill>
                  <a:srgbClr val="002060"/>
                </a:solidFill>
                <a:latin typeface="Times New Roman" pitchFamily="18" charset="0"/>
                <a:ea typeface="宋体" pitchFamily="2" charset="-122"/>
                <a:cs typeface="Times New Roman" pitchFamily="18" charset="0"/>
              </a:rPr>
              <a:t>35ppm</a:t>
            </a:r>
            <a:r>
              <a:rPr lang="zh-CN" altLang="en-US" sz="2400" dirty="0" smtClean="0">
                <a:solidFill>
                  <a:srgbClr val="002060"/>
                </a:solidFill>
                <a:latin typeface="Times New Roman" pitchFamily="18" charset="0"/>
                <a:ea typeface="宋体" pitchFamily="2" charset="-122"/>
                <a:cs typeface="Times New Roman" pitchFamily="18" charset="0"/>
              </a:rPr>
              <a:t>以上</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25218251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grpId="0" nodeType="clickEffect">
                                  <p:stCondLst>
                                    <p:cond delay="0"/>
                                  </p:stCondLst>
                                  <p:iterate type="lt">
                                    <p:tmPct val="0"/>
                                  </p:iterate>
                                  <p:childTnLst>
                                    <p:animClr clrSpc="rgb" dir="cw">
                                      <p:cBhvr override="childStyle">
                                        <p:cTn id="6" dur="500" fill="hold"/>
                                        <p:tgtEl>
                                          <p:spTgt spid="3"/>
                                        </p:tgtEl>
                                        <p:attrNameLst>
                                          <p:attrName>style.color</p:attrName>
                                        </p:attrNameLst>
                                      </p:cBhvr>
                                      <p:to>
                                        <a:srgbClr val="FF0000"/>
                                      </p:to>
                                    </p:animClr>
                                    <p:animClr clrSpc="rgb" dir="cw">
                                      <p:cBhvr>
                                        <p:cTn id="7" dur="500" fill="hold"/>
                                        <p:tgtEl>
                                          <p:spTgt spid="3"/>
                                        </p:tgtEl>
                                        <p:attrNameLst>
                                          <p:attrName>fillcolor</p:attrName>
                                        </p:attrNameLst>
                                      </p:cBhvr>
                                      <p:to>
                                        <a:srgbClr val="FF0000"/>
                                      </p:to>
                                    </p:animClr>
                                    <p:set>
                                      <p:cBhvr>
                                        <p:cTn id="8" dur="500" fill="hold"/>
                                        <p:tgtEl>
                                          <p:spTgt spid="3"/>
                                        </p:tgtEl>
                                        <p:attrNameLst>
                                          <p:attrName>fill.type</p:attrName>
                                        </p:attrNameLst>
                                      </p:cBhvr>
                                      <p:to>
                                        <p:strVal val="solid"/>
                                      </p:to>
                                    </p:set>
                                    <p:set>
                                      <p:cBhvr>
                                        <p:cTn id="9" dur="500" fill="hold"/>
                                        <p:tgtEl>
                                          <p:spTgt spid="3"/>
                                        </p:tgtEl>
                                        <p:attrNameLst>
                                          <p:attrName>fill.on</p:attrName>
                                        </p:attrNameLst>
                                      </p:cBhvr>
                                      <p:to>
                                        <p:strVal val="true"/>
                                      </p:to>
                                    </p:set>
                                  </p:childTnLst>
                                </p:cTn>
                              </p:par>
                            </p:childTnLst>
                          </p:cTn>
                        </p:par>
                        <p:par>
                          <p:cTn id="10" fill="hold">
                            <p:stCondLst>
                              <p:cond delay="5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375" accel="50000" decel="50000" autoRev="1" fill="hold">
                                          <p:stCondLst>
                                            <p:cond delay="0"/>
                                          </p:stCondLst>
                                        </p:cTn>
                                        <p:tgtEl>
                                          <p:spTgt spid="3"/>
                                        </p:tgtEl>
                                        <p:attrNameLst>
                                          <p:attrName>ppt_x</p:attrName>
                                          <p:attrName>ppt_y</p:attrName>
                                        </p:attrNameLst>
                                      </p:cBhvr>
                                    </p:animMotion>
                                    <p:animRot by="1500000">
                                      <p:cBhvr>
                                        <p:cTn id="13" dur="188" fill="hold">
                                          <p:stCondLst>
                                            <p:cond delay="0"/>
                                          </p:stCondLst>
                                        </p:cTn>
                                        <p:tgtEl>
                                          <p:spTgt spid="3"/>
                                        </p:tgtEl>
                                        <p:attrNameLst>
                                          <p:attrName>r</p:attrName>
                                        </p:attrNameLst>
                                      </p:cBhvr>
                                    </p:animRot>
                                    <p:animRot by="-1500000">
                                      <p:cBhvr>
                                        <p:cTn id="14" dur="188" fill="hold">
                                          <p:stCondLst>
                                            <p:cond delay="188"/>
                                          </p:stCondLst>
                                        </p:cTn>
                                        <p:tgtEl>
                                          <p:spTgt spid="3"/>
                                        </p:tgtEl>
                                        <p:attrNameLst>
                                          <p:attrName>r</p:attrName>
                                        </p:attrNameLst>
                                      </p:cBhvr>
                                    </p:animRot>
                                    <p:animRot by="-1500000">
                                      <p:cBhvr>
                                        <p:cTn id="15" dur="188" fill="hold">
                                          <p:stCondLst>
                                            <p:cond delay="375"/>
                                          </p:stCondLst>
                                        </p:cTn>
                                        <p:tgtEl>
                                          <p:spTgt spid="3"/>
                                        </p:tgtEl>
                                        <p:attrNameLst>
                                          <p:attrName>r</p:attrName>
                                        </p:attrNameLst>
                                      </p:cBhvr>
                                    </p:animRot>
                                    <p:animRot by="1500000">
                                      <p:cBhvr>
                                        <p:cTn id="16" dur="188" fill="hold">
                                          <p:stCondLst>
                                            <p:cond delay="563"/>
                                          </p:stCondLst>
                                        </p:cTn>
                                        <p:tgtEl>
                                          <p:spTgt spid="3"/>
                                        </p:tgtEl>
                                        <p:attrNameLst>
                                          <p:attrName>r</p:attrName>
                                        </p:attrNameLst>
                                      </p:cBhvr>
                                    </p:animRot>
                                  </p:childTnLst>
                                </p:cTn>
                              </p:par>
                            </p:childTnLst>
                          </p:cTn>
                        </p:par>
                        <p:par>
                          <p:cTn id="17" fill="hold">
                            <p:stCondLst>
                              <p:cond delay="1551"/>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75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9" presetClass="emph" presetSubtype="0" fill="hold" grpId="0" nodeType="clickEffect">
                                  <p:stCondLst>
                                    <p:cond delay="0"/>
                                  </p:stCondLst>
                                  <p:iterate type="lt">
                                    <p:tmPct val="0"/>
                                  </p:iterate>
                                  <p:childTnLst>
                                    <p:animClr clrSpc="rgb" dir="cw">
                                      <p:cBhvr override="childStyle">
                                        <p:cTn id="24" dur="500" fill="hold"/>
                                        <p:tgtEl>
                                          <p:spTgt spid="4"/>
                                        </p:tgtEl>
                                        <p:attrNameLst>
                                          <p:attrName>style.color</p:attrName>
                                        </p:attrNameLst>
                                      </p:cBhvr>
                                      <p:to>
                                        <a:srgbClr val="FF0000"/>
                                      </p:to>
                                    </p:animClr>
                                    <p:animClr clrSpc="rgb" dir="cw">
                                      <p:cBhvr>
                                        <p:cTn id="25" dur="500" fill="hold"/>
                                        <p:tgtEl>
                                          <p:spTgt spid="4"/>
                                        </p:tgtEl>
                                        <p:attrNameLst>
                                          <p:attrName>fillcolor</p:attrName>
                                        </p:attrNameLst>
                                      </p:cBhvr>
                                      <p:to>
                                        <a:srgbClr val="FF0000"/>
                                      </p:to>
                                    </p:animClr>
                                    <p:set>
                                      <p:cBhvr>
                                        <p:cTn id="26" dur="500" fill="hold"/>
                                        <p:tgtEl>
                                          <p:spTgt spid="4"/>
                                        </p:tgtEl>
                                        <p:attrNameLst>
                                          <p:attrName>fill.type</p:attrName>
                                        </p:attrNameLst>
                                      </p:cBhvr>
                                      <p:to>
                                        <p:strVal val="solid"/>
                                      </p:to>
                                    </p:set>
                                    <p:set>
                                      <p:cBhvr>
                                        <p:cTn id="27" dur="500" fill="hold"/>
                                        <p:tgtEl>
                                          <p:spTgt spid="4"/>
                                        </p:tgtEl>
                                        <p:attrNameLst>
                                          <p:attrName>fill.on</p:attrName>
                                        </p:attrNameLst>
                                      </p:cBhvr>
                                      <p:to>
                                        <p:strVal val="true"/>
                                      </p:to>
                                    </p:set>
                                  </p:childTnLst>
                                </p:cTn>
                              </p:par>
                            </p:childTnLst>
                          </p:cTn>
                        </p:par>
                        <p:par>
                          <p:cTn id="28" fill="hold">
                            <p:stCondLst>
                              <p:cond delay="500"/>
                            </p:stCondLst>
                            <p:childTnLst>
                              <p:par>
                                <p:cTn id="29" presetID="34" presetClass="emph" presetSubtype="0" fill="hold" grpId="1" nodeType="afterEffect">
                                  <p:stCondLst>
                                    <p:cond delay="0"/>
                                  </p:stCondLst>
                                  <p:iterate type="lt">
                                    <p:tmPct val="10000"/>
                                  </p:iterate>
                                  <p:childTnLst>
                                    <p:animMotion origin="layout" path="M 0.0 0.0 L 0.0 -0.07213" pathEditMode="relative" ptsTypes="">
                                      <p:cBhvr>
                                        <p:cTn id="30" dur="375" accel="50000" decel="50000" autoRev="1" fill="hold">
                                          <p:stCondLst>
                                            <p:cond delay="0"/>
                                          </p:stCondLst>
                                        </p:cTn>
                                        <p:tgtEl>
                                          <p:spTgt spid="4"/>
                                        </p:tgtEl>
                                        <p:attrNameLst>
                                          <p:attrName>ppt_x</p:attrName>
                                          <p:attrName>ppt_y</p:attrName>
                                        </p:attrNameLst>
                                      </p:cBhvr>
                                    </p:animMotion>
                                    <p:animRot by="1500000">
                                      <p:cBhvr>
                                        <p:cTn id="31" dur="188" fill="hold">
                                          <p:stCondLst>
                                            <p:cond delay="0"/>
                                          </p:stCondLst>
                                        </p:cTn>
                                        <p:tgtEl>
                                          <p:spTgt spid="4"/>
                                        </p:tgtEl>
                                        <p:attrNameLst>
                                          <p:attrName>r</p:attrName>
                                        </p:attrNameLst>
                                      </p:cBhvr>
                                    </p:animRot>
                                    <p:animRot by="-1500000">
                                      <p:cBhvr>
                                        <p:cTn id="32" dur="188" fill="hold">
                                          <p:stCondLst>
                                            <p:cond delay="188"/>
                                          </p:stCondLst>
                                        </p:cTn>
                                        <p:tgtEl>
                                          <p:spTgt spid="4"/>
                                        </p:tgtEl>
                                        <p:attrNameLst>
                                          <p:attrName>r</p:attrName>
                                        </p:attrNameLst>
                                      </p:cBhvr>
                                    </p:animRot>
                                    <p:animRot by="-1500000">
                                      <p:cBhvr>
                                        <p:cTn id="33" dur="188" fill="hold">
                                          <p:stCondLst>
                                            <p:cond delay="375"/>
                                          </p:stCondLst>
                                        </p:cTn>
                                        <p:tgtEl>
                                          <p:spTgt spid="4"/>
                                        </p:tgtEl>
                                        <p:attrNameLst>
                                          <p:attrName>r</p:attrName>
                                        </p:attrNameLst>
                                      </p:cBhvr>
                                    </p:animRot>
                                    <p:animRot by="1500000">
                                      <p:cBhvr>
                                        <p:cTn id="34" dur="188" fill="hold">
                                          <p:stCondLst>
                                            <p:cond delay="563"/>
                                          </p:stCondLst>
                                        </p:cTn>
                                        <p:tgtEl>
                                          <p:spTgt spid="4"/>
                                        </p:tgtEl>
                                        <p:attrNameLst>
                                          <p:attrName>r</p:attrName>
                                        </p:attrNameLst>
                                      </p:cBhvr>
                                    </p:animRot>
                                  </p:childTnLst>
                                </p:cTn>
                              </p:par>
                            </p:childTnLst>
                          </p:cTn>
                        </p:par>
                        <p:par>
                          <p:cTn id="35" fill="hold">
                            <p:stCondLst>
                              <p:cond delay="1626"/>
                            </p:stCondLst>
                            <p:childTnLst>
                              <p:par>
                                <p:cTn id="36" presetID="1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animBg="1"/>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11.4.3  </a:t>
            </a:r>
            <a:r>
              <a:rPr lang="zh-CN" altLang="zh-CN" dirty="0"/>
              <a:t>打印机与主机的接口</a:t>
            </a:r>
            <a:endParaRPr lang="zh-CN" altLang="en-US" dirty="0"/>
          </a:p>
        </p:txBody>
      </p:sp>
      <p:grpSp>
        <p:nvGrpSpPr>
          <p:cNvPr id="78" name="组合 77"/>
          <p:cNvGrpSpPr/>
          <p:nvPr/>
        </p:nvGrpSpPr>
        <p:grpSpPr>
          <a:xfrm>
            <a:off x="1020626" y="1412776"/>
            <a:ext cx="7102748" cy="1656184"/>
            <a:chOff x="997644" y="1412776"/>
            <a:chExt cx="7102748" cy="1656184"/>
          </a:xfrm>
        </p:grpSpPr>
        <p:sp>
          <p:nvSpPr>
            <p:cNvPr id="36" name="矩形 35"/>
            <p:cNvSpPr/>
            <p:nvPr/>
          </p:nvSpPr>
          <p:spPr>
            <a:xfrm>
              <a:off x="997644" y="1412776"/>
              <a:ext cx="7088460" cy="1656184"/>
            </a:xfrm>
            <a:prstGeom prst="rect">
              <a:avLst/>
            </a:prstGeom>
            <a:solidFill>
              <a:srgbClr val="F2F2F2">
                <a:alpha val="50196"/>
              </a:srgb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1567803" y="1589346"/>
              <a:ext cx="6532589" cy="1307132"/>
              <a:chOff x="1717722" y="1733362"/>
              <a:chExt cx="6532589" cy="1307132"/>
            </a:xfrm>
          </p:grpSpPr>
          <p:grpSp>
            <p:nvGrpSpPr>
              <p:cNvPr id="76" name="组合 75"/>
              <p:cNvGrpSpPr/>
              <p:nvPr/>
            </p:nvGrpSpPr>
            <p:grpSpPr>
              <a:xfrm>
                <a:off x="1717722" y="1733362"/>
                <a:ext cx="3232827" cy="1307132"/>
                <a:chOff x="1717722" y="1733362"/>
                <a:chExt cx="3232827" cy="1307132"/>
              </a:xfrm>
            </p:grpSpPr>
            <p:sp>
              <p:nvSpPr>
                <p:cNvPr id="3" name="Text Box 3"/>
                <p:cNvSpPr txBox="1">
                  <a:spLocks noChangeArrowheads="1"/>
                </p:cNvSpPr>
                <p:nvPr/>
              </p:nvSpPr>
              <p:spPr bwMode="auto">
                <a:xfrm flipH="1">
                  <a:off x="1841075" y="2525780"/>
                  <a:ext cx="2930055" cy="514714"/>
                </a:xfrm>
                <a:prstGeom prst="rect">
                  <a:avLst/>
                </a:prstGeom>
                <a:noFill/>
                <a:ln>
                  <a:noFill/>
                </a:ln>
                <a:extLst>
                  <a:ext uri="{909E8E84-426E-40DD-AFC4-6F175D3DCCD1}">
                    <a14:hiddenFill xmlns:a14="http://schemas.microsoft.com/office/drawing/2010/main">
                      <a:solidFill>
                        <a:srgbClr val="DDDD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576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t>
                  </a:r>
                  <a:r>
                    <a:rPr kumimoji="0" lang="zh-CN" altLang="zh-CN" sz="20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a</a:t>
                  </a:r>
                  <a:r>
                    <a:rPr kumimoji="0" lang="zh-CN" sz="2000" b="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）并行接口</a:t>
                  </a: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nvGrpSpPr>
                <p:cNvPr id="75" name="组合 74"/>
                <p:cNvGrpSpPr/>
                <p:nvPr/>
              </p:nvGrpSpPr>
              <p:grpSpPr>
                <a:xfrm>
                  <a:off x="1717722" y="1733362"/>
                  <a:ext cx="3232827" cy="676188"/>
                  <a:chOff x="1717722" y="1733362"/>
                  <a:chExt cx="3232827" cy="676188"/>
                </a:xfrm>
              </p:grpSpPr>
              <p:sp>
                <p:nvSpPr>
                  <p:cNvPr id="5" name="Freeform 13"/>
                  <p:cNvSpPr>
                    <a:spLocks/>
                  </p:cNvSpPr>
                  <p:nvPr/>
                </p:nvSpPr>
                <p:spPr bwMode="auto">
                  <a:xfrm>
                    <a:off x="1717722" y="1733362"/>
                    <a:ext cx="3232827" cy="676188"/>
                  </a:xfrm>
                  <a:custGeom>
                    <a:avLst/>
                    <a:gdLst>
                      <a:gd name="T0" fmla="*/ 93 w 1394"/>
                      <a:gd name="T1" fmla="*/ 3 h 703"/>
                      <a:gd name="T2" fmla="*/ 24 w 1394"/>
                      <a:gd name="T3" fmla="*/ 31 h 703"/>
                      <a:gd name="T4" fmla="*/ 1 w 1394"/>
                      <a:gd name="T5" fmla="*/ 104 h 703"/>
                      <a:gd name="T6" fmla="*/ 21 w 1394"/>
                      <a:gd name="T7" fmla="*/ 205 h 703"/>
                      <a:gd name="T8" fmla="*/ 83 w 1394"/>
                      <a:gd name="T9" fmla="*/ 379 h 703"/>
                      <a:gd name="T10" fmla="*/ 128 w 1394"/>
                      <a:gd name="T11" fmla="*/ 447 h 703"/>
                      <a:gd name="T12" fmla="*/ 162 w 1394"/>
                      <a:gd name="T13" fmla="*/ 466 h 703"/>
                      <a:gd name="T14" fmla="*/ 225 w 1394"/>
                      <a:gd name="T15" fmla="*/ 476 h 703"/>
                      <a:gd name="T16" fmla="*/ 336 w 1394"/>
                      <a:gd name="T17" fmla="*/ 481 h 703"/>
                      <a:gd name="T18" fmla="*/ 457 w 1394"/>
                      <a:gd name="T19" fmla="*/ 481 h 703"/>
                      <a:gd name="T20" fmla="*/ 584 w 1394"/>
                      <a:gd name="T21" fmla="*/ 481 h 703"/>
                      <a:gd name="T22" fmla="*/ 710 w 1394"/>
                      <a:gd name="T23" fmla="*/ 475 h 703"/>
                      <a:gd name="T24" fmla="*/ 772 w 1394"/>
                      <a:gd name="T25" fmla="*/ 452 h 703"/>
                      <a:gd name="T26" fmla="*/ 825 w 1394"/>
                      <a:gd name="T27" fmla="*/ 379 h 703"/>
                      <a:gd name="T28" fmla="*/ 882 w 1394"/>
                      <a:gd name="T29" fmla="*/ 215 h 703"/>
                      <a:gd name="T30" fmla="*/ 906 w 1394"/>
                      <a:gd name="T31" fmla="*/ 106 h 703"/>
                      <a:gd name="T32" fmla="*/ 888 w 1394"/>
                      <a:gd name="T33" fmla="*/ 46 h 703"/>
                      <a:gd name="T34" fmla="*/ 813 w 1394"/>
                      <a:gd name="T35" fmla="*/ 10 h 703"/>
                      <a:gd name="T36" fmla="*/ 570 w 1394"/>
                      <a:gd name="T37" fmla="*/ 1 h 703"/>
                      <a:gd name="T38" fmla="*/ 279 w 1394"/>
                      <a:gd name="T39" fmla="*/ 0 h 703"/>
                      <a:gd name="T40" fmla="*/ 93 w 1394"/>
                      <a:gd name="T41" fmla="*/ 3 h 70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connsiteX0" fmla="*/ 1020 w 9980"/>
                      <a:gd name="connsiteY0" fmla="*/ 71 h 9992"/>
                      <a:gd name="connsiteX1" fmla="*/ 259 w 9980"/>
                      <a:gd name="connsiteY1" fmla="*/ 640 h 9992"/>
                      <a:gd name="connsiteX2" fmla="*/ 1 w 9980"/>
                      <a:gd name="connsiteY2" fmla="*/ 2162 h 9992"/>
                      <a:gd name="connsiteX3" fmla="*/ 224 w 9980"/>
                      <a:gd name="connsiteY3" fmla="*/ 4253 h 9992"/>
                      <a:gd name="connsiteX4" fmla="*/ 912 w 9980"/>
                      <a:gd name="connsiteY4" fmla="*/ 7866 h 9992"/>
                      <a:gd name="connsiteX5" fmla="*/ 1400 w 9980"/>
                      <a:gd name="connsiteY5" fmla="*/ 9275 h 9992"/>
                      <a:gd name="connsiteX6" fmla="*/ 1780 w 9980"/>
                      <a:gd name="connsiteY6" fmla="*/ 9673 h 9992"/>
                      <a:gd name="connsiteX7" fmla="*/ 2476 w 9980"/>
                      <a:gd name="connsiteY7" fmla="*/ 9872 h 9992"/>
                      <a:gd name="connsiteX8" fmla="*/ 3703 w 9980"/>
                      <a:gd name="connsiteY8" fmla="*/ 9986 h 9992"/>
                      <a:gd name="connsiteX9" fmla="*/ 5037 w 9980"/>
                      <a:gd name="connsiteY9" fmla="*/ 9986 h 9992"/>
                      <a:gd name="connsiteX10" fmla="*/ 6429 w 9980"/>
                      <a:gd name="connsiteY10" fmla="*/ 9986 h 9992"/>
                      <a:gd name="connsiteX11" fmla="*/ 7820 w 9980"/>
                      <a:gd name="connsiteY11" fmla="*/ 9858 h 9992"/>
                      <a:gd name="connsiteX12" fmla="*/ 8502 w 9980"/>
                      <a:gd name="connsiteY12" fmla="*/ 9374 h 9992"/>
                      <a:gd name="connsiteX13" fmla="*/ 9090 w 9980"/>
                      <a:gd name="connsiteY13" fmla="*/ 7866 h 9992"/>
                      <a:gd name="connsiteX14" fmla="*/ 9778 w 9980"/>
                      <a:gd name="connsiteY14" fmla="*/ 4745 h 9992"/>
                      <a:gd name="connsiteX15" fmla="*/ 9980 w 9980"/>
                      <a:gd name="connsiteY15" fmla="*/ 2205 h 9992"/>
                      <a:gd name="connsiteX16" fmla="*/ 9786 w 9980"/>
                      <a:gd name="connsiteY16" fmla="*/ 953 h 9992"/>
                      <a:gd name="connsiteX17" fmla="*/ 8961 w 9980"/>
                      <a:gd name="connsiteY17" fmla="*/ 199 h 9992"/>
                      <a:gd name="connsiteX18" fmla="*/ 6278 w 9980"/>
                      <a:gd name="connsiteY18" fmla="*/ 28 h 9992"/>
                      <a:gd name="connsiteX19" fmla="*/ 3071 w 9980"/>
                      <a:gd name="connsiteY19" fmla="*/ 0 h 9992"/>
                      <a:gd name="connsiteX20" fmla="*/ 1020 w 9980"/>
                      <a:gd name="connsiteY20" fmla="*/ 71 h 9992"/>
                      <a:gd name="connsiteX0" fmla="*/ 1022 w 10000"/>
                      <a:gd name="connsiteY0" fmla="*/ 71 h 10000"/>
                      <a:gd name="connsiteX1" fmla="*/ 260 w 10000"/>
                      <a:gd name="connsiteY1" fmla="*/ 641 h 10000"/>
                      <a:gd name="connsiteX2" fmla="*/ 1 w 10000"/>
                      <a:gd name="connsiteY2" fmla="*/ 2164 h 10000"/>
                      <a:gd name="connsiteX3" fmla="*/ 224 w 10000"/>
                      <a:gd name="connsiteY3" fmla="*/ 4256 h 10000"/>
                      <a:gd name="connsiteX4" fmla="*/ 914 w 10000"/>
                      <a:gd name="connsiteY4" fmla="*/ 7872 h 10000"/>
                      <a:gd name="connsiteX5" fmla="*/ 1403 w 10000"/>
                      <a:gd name="connsiteY5" fmla="*/ 9282 h 10000"/>
                      <a:gd name="connsiteX6" fmla="*/ 1784 w 10000"/>
                      <a:gd name="connsiteY6" fmla="*/ 9681 h 10000"/>
                      <a:gd name="connsiteX7" fmla="*/ 2481 w 10000"/>
                      <a:gd name="connsiteY7" fmla="*/ 9880 h 10000"/>
                      <a:gd name="connsiteX8" fmla="*/ 3710 w 10000"/>
                      <a:gd name="connsiteY8" fmla="*/ 9994 h 10000"/>
                      <a:gd name="connsiteX9" fmla="*/ 5047 w 10000"/>
                      <a:gd name="connsiteY9" fmla="*/ 9994 h 10000"/>
                      <a:gd name="connsiteX10" fmla="*/ 6442 w 10000"/>
                      <a:gd name="connsiteY10" fmla="*/ 9994 h 10000"/>
                      <a:gd name="connsiteX11" fmla="*/ 7836 w 10000"/>
                      <a:gd name="connsiteY11" fmla="*/ 9866 h 10000"/>
                      <a:gd name="connsiteX12" fmla="*/ 8519 w 10000"/>
                      <a:gd name="connsiteY12" fmla="*/ 9382 h 10000"/>
                      <a:gd name="connsiteX13" fmla="*/ 9108 w 10000"/>
                      <a:gd name="connsiteY13" fmla="*/ 7872 h 10000"/>
                      <a:gd name="connsiteX14" fmla="*/ 9836 w 10000"/>
                      <a:gd name="connsiteY14" fmla="*/ 5042 h 10000"/>
                      <a:gd name="connsiteX15" fmla="*/ 10000 w 10000"/>
                      <a:gd name="connsiteY15" fmla="*/ 2207 h 10000"/>
                      <a:gd name="connsiteX16" fmla="*/ 9806 w 10000"/>
                      <a:gd name="connsiteY16" fmla="*/ 954 h 10000"/>
                      <a:gd name="connsiteX17" fmla="*/ 8979 w 10000"/>
                      <a:gd name="connsiteY17" fmla="*/ 199 h 10000"/>
                      <a:gd name="connsiteX18" fmla="*/ 6291 w 10000"/>
                      <a:gd name="connsiteY18" fmla="*/ 28 h 10000"/>
                      <a:gd name="connsiteX19" fmla="*/ 3077 w 10000"/>
                      <a:gd name="connsiteY19" fmla="*/ 0 h 10000"/>
                      <a:gd name="connsiteX20" fmla="*/ 1022 w 10000"/>
                      <a:gd name="connsiteY20" fmla="*/ 71 h 10000"/>
                      <a:gd name="connsiteX0" fmla="*/ 1022 w 10000"/>
                      <a:gd name="connsiteY0" fmla="*/ 71 h 10000"/>
                      <a:gd name="connsiteX1" fmla="*/ 260 w 10000"/>
                      <a:gd name="connsiteY1" fmla="*/ 641 h 10000"/>
                      <a:gd name="connsiteX2" fmla="*/ 1 w 10000"/>
                      <a:gd name="connsiteY2" fmla="*/ 2164 h 10000"/>
                      <a:gd name="connsiteX3" fmla="*/ 224 w 10000"/>
                      <a:gd name="connsiteY3" fmla="*/ 4256 h 10000"/>
                      <a:gd name="connsiteX4" fmla="*/ 914 w 10000"/>
                      <a:gd name="connsiteY4" fmla="*/ 7872 h 10000"/>
                      <a:gd name="connsiteX5" fmla="*/ 1403 w 10000"/>
                      <a:gd name="connsiteY5" fmla="*/ 9282 h 10000"/>
                      <a:gd name="connsiteX6" fmla="*/ 1784 w 10000"/>
                      <a:gd name="connsiteY6" fmla="*/ 9681 h 10000"/>
                      <a:gd name="connsiteX7" fmla="*/ 2481 w 10000"/>
                      <a:gd name="connsiteY7" fmla="*/ 9880 h 10000"/>
                      <a:gd name="connsiteX8" fmla="*/ 3710 w 10000"/>
                      <a:gd name="connsiteY8" fmla="*/ 9994 h 10000"/>
                      <a:gd name="connsiteX9" fmla="*/ 5047 w 10000"/>
                      <a:gd name="connsiteY9" fmla="*/ 9994 h 10000"/>
                      <a:gd name="connsiteX10" fmla="*/ 6442 w 10000"/>
                      <a:gd name="connsiteY10" fmla="*/ 9994 h 10000"/>
                      <a:gd name="connsiteX11" fmla="*/ 7836 w 10000"/>
                      <a:gd name="connsiteY11" fmla="*/ 9866 h 10000"/>
                      <a:gd name="connsiteX12" fmla="*/ 8519 w 10000"/>
                      <a:gd name="connsiteY12" fmla="*/ 9382 h 10000"/>
                      <a:gd name="connsiteX13" fmla="*/ 9108 w 10000"/>
                      <a:gd name="connsiteY13" fmla="*/ 7872 h 10000"/>
                      <a:gd name="connsiteX14" fmla="*/ 9836 w 10000"/>
                      <a:gd name="connsiteY14" fmla="*/ 5042 h 10000"/>
                      <a:gd name="connsiteX15" fmla="*/ 10000 w 10000"/>
                      <a:gd name="connsiteY15" fmla="*/ 2207 h 10000"/>
                      <a:gd name="connsiteX16" fmla="*/ 9806 w 10000"/>
                      <a:gd name="connsiteY16" fmla="*/ 954 h 10000"/>
                      <a:gd name="connsiteX17" fmla="*/ 8979 w 10000"/>
                      <a:gd name="connsiteY17" fmla="*/ 199 h 10000"/>
                      <a:gd name="connsiteX18" fmla="*/ 6291 w 10000"/>
                      <a:gd name="connsiteY18" fmla="*/ 28 h 10000"/>
                      <a:gd name="connsiteX19" fmla="*/ 3077 w 10000"/>
                      <a:gd name="connsiteY19" fmla="*/ 0 h 10000"/>
                      <a:gd name="connsiteX20" fmla="*/ 1022 w 10000"/>
                      <a:gd name="connsiteY20" fmla="*/ 71 h 10000"/>
                      <a:gd name="connsiteX0" fmla="*/ 1022 w 10000"/>
                      <a:gd name="connsiteY0" fmla="*/ 71 h 10000"/>
                      <a:gd name="connsiteX1" fmla="*/ 260 w 10000"/>
                      <a:gd name="connsiteY1" fmla="*/ 641 h 10000"/>
                      <a:gd name="connsiteX2" fmla="*/ 1 w 10000"/>
                      <a:gd name="connsiteY2" fmla="*/ 2164 h 10000"/>
                      <a:gd name="connsiteX3" fmla="*/ 224 w 10000"/>
                      <a:gd name="connsiteY3" fmla="*/ 4256 h 10000"/>
                      <a:gd name="connsiteX4" fmla="*/ 914 w 10000"/>
                      <a:gd name="connsiteY4" fmla="*/ 7872 h 10000"/>
                      <a:gd name="connsiteX5" fmla="*/ 1403 w 10000"/>
                      <a:gd name="connsiteY5" fmla="*/ 9282 h 10000"/>
                      <a:gd name="connsiteX6" fmla="*/ 1784 w 10000"/>
                      <a:gd name="connsiteY6" fmla="*/ 9681 h 10000"/>
                      <a:gd name="connsiteX7" fmla="*/ 2481 w 10000"/>
                      <a:gd name="connsiteY7" fmla="*/ 9880 h 10000"/>
                      <a:gd name="connsiteX8" fmla="*/ 3710 w 10000"/>
                      <a:gd name="connsiteY8" fmla="*/ 9994 h 10000"/>
                      <a:gd name="connsiteX9" fmla="*/ 5047 w 10000"/>
                      <a:gd name="connsiteY9" fmla="*/ 9994 h 10000"/>
                      <a:gd name="connsiteX10" fmla="*/ 6442 w 10000"/>
                      <a:gd name="connsiteY10" fmla="*/ 9994 h 10000"/>
                      <a:gd name="connsiteX11" fmla="*/ 7836 w 10000"/>
                      <a:gd name="connsiteY11" fmla="*/ 9866 h 10000"/>
                      <a:gd name="connsiteX12" fmla="*/ 8519 w 10000"/>
                      <a:gd name="connsiteY12" fmla="*/ 9382 h 10000"/>
                      <a:gd name="connsiteX13" fmla="*/ 9259 w 10000"/>
                      <a:gd name="connsiteY13" fmla="*/ 8458 h 10000"/>
                      <a:gd name="connsiteX14" fmla="*/ 9836 w 10000"/>
                      <a:gd name="connsiteY14" fmla="*/ 5042 h 10000"/>
                      <a:gd name="connsiteX15" fmla="*/ 10000 w 10000"/>
                      <a:gd name="connsiteY15" fmla="*/ 2207 h 10000"/>
                      <a:gd name="connsiteX16" fmla="*/ 9806 w 10000"/>
                      <a:gd name="connsiteY16" fmla="*/ 954 h 10000"/>
                      <a:gd name="connsiteX17" fmla="*/ 8979 w 10000"/>
                      <a:gd name="connsiteY17" fmla="*/ 199 h 10000"/>
                      <a:gd name="connsiteX18" fmla="*/ 6291 w 10000"/>
                      <a:gd name="connsiteY18" fmla="*/ 28 h 10000"/>
                      <a:gd name="connsiteX19" fmla="*/ 3077 w 10000"/>
                      <a:gd name="connsiteY19" fmla="*/ 0 h 10000"/>
                      <a:gd name="connsiteX20" fmla="*/ 1022 w 10000"/>
                      <a:gd name="connsiteY20" fmla="*/ 71 h 10000"/>
                      <a:gd name="connsiteX0" fmla="*/ 1022 w 10000"/>
                      <a:gd name="connsiteY0" fmla="*/ 71 h 10000"/>
                      <a:gd name="connsiteX1" fmla="*/ 260 w 10000"/>
                      <a:gd name="connsiteY1" fmla="*/ 641 h 10000"/>
                      <a:gd name="connsiteX2" fmla="*/ 1 w 10000"/>
                      <a:gd name="connsiteY2" fmla="*/ 2164 h 10000"/>
                      <a:gd name="connsiteX3" fmla="*/ 224 w 10000"/>
                      <a:gd name="connsiteY3" fmla="*/ 4256 h 10000"/>
                      <a:gd name="connsiteX4" fmla="*/ 914 w 10000"/>
                      <a:gd name="connsiteY4" fmla="*/ 7872 h 10000"/>
                      <a:gd name="connsiteX5" fmla="*/ 1403 w 10000"/>
                      <a:gd name="connsiteY5" fmla="*/ 9282 h 10000"/>
                      <a:gd name="connsiteX6" fmla="*/ 1784 w 10000"/>
                      <a:gd name="connsiteY6" fmla="*/ 9681 h 10000"/>
                      <a:gd name="connsiteX7" fmla="*/ 2481 w 10000"/>
                      <a:gd name="connsiteY7" fmla="*/ 9880 h 10000"/>
                      <a:gd name="connsiteX8" fmla="*/ 3710 w 10000"/>
                      <a:gd name="connsiteY8" fmla="*/ 9994 h 10000"/>
                      <a:gd name="connsiteX9" fmla="*/ 5047 w 10000"/>
                      <a:gd name="connsiteY9" fmla="*/ 9994 h 10000"/>
                      <a:gd name="connsiteX10" fmla="*/ 6442 w 10000"/>
                      <a:gd name="connsiteY10" fmla="*/ 9994 h 10000"/>
                      <a:gd name="connsiteX11" fmla="*/ 7836 w 10000"/>
                      <a:gd name="connsiteY11" fmla="*/ 9866 h 10000"/>
                      <a:gd name="connsiteX12" fmla="*/ 8519 w 10000"/>
                      <a:gd name="connsiteY12" fmla="*/ 9382 h 10000"/>
                      <a:gd name="connsiteX13" fmla="*/ 9259 w 10000"/>
                      <a:gd name="connsiteY13" fmla="*/ 8458 h 10000"/>
                      <a:gd name="connsiteX14" fmla="*/ 9836 w 10000"/>
                      <a:gd name="connsiteY14" fmla="*/ 5042 h 10000"/>
                      <a:gd name="connsiteX15" fmla="*/ 10000 w 10000"/>
                      <a:gd name="connsiteY15" fmla="*/ 2207 h 10000"/>
                      <a:gd name="connsiteX16" fmla="*/ 9806 w 10000"/>
                      <a:gd name="connsiteY16" fmla="*/ 954 h 10000"/>
                      <a:gd name="connsiteX17" fmla="*/ 8979 w 10000"/>
                      <a:gd name="connsiteY17" fmla="*/ 199 h 10000"/>
                      <a:gd name="connsiteX18" fmla="*/ 6291 w 10000"/>
                      <a:gd name="connsiteY18" fmla="*/ 28 h 10000"/>
                      <a:gd name="connsiteX19" fmla="*/ 3077 w 10000"/>
                      <a:gd name="connsiteY19" fmla="*/ 0 h 10000"/>
                      <a:gd name="connsiteX20" fmla="*/ 1022 w 10000"/>
                      <a:gd name="connsiteY20" fmla="*/ 71 h 10000"/>
                      <a:gd name="connsiteX0" fmla="*/ 1022 w 10000"/>
                      <a:gd name="connsiteY0" fmla="*/ 71 h 10000"/>
                      <a:gd name="connsiteX1" fmla="*/ 260 w 10000"/>
                      <a:gd name="connsiteY1" fmla="*/ 641 h 10000"/>
                      <a:gd name="connsiteX2" fmla="*/ 1 w 10000"/>
                      <a:gd name="connsiteY2" fmla="*/ 2164 h 10000"/>
                      <a:gd name="connsiteX3" fmla="*/ 224 w 10000"/>
                      <a:gd name="connsiteY3" fmla="*/ 4256 h 10000"/>
                      <a:gd name="connsiteX4" fmla="*/ 914 w 10000"/>
                      <a:gd name="connsiteY4" fmla="*/ 7872 h 10000"/>
                      <a:gd name="connsiteX5" fmla="*/ 1403 w 10000"/>
                      <a:gd name="connsiteY5" fmla="*/ 9282 h 10000"/>
                      <a:gd name="connsiteX6" fmla="*/ 1784 w 10000"/>
                      <a:gd name="connsiteY6" fmla="*/ 9681 h 10000"/>
                      <a:gd name="connsiteX7" fmla="*/ 2481 w 10000"/>
                      <a:gd name="connsiteY7" fmla="*/ 9880 h 10000"/>
                      <a:gd name="connsiteX8" fmla="*/ 3710 w 10000"/>
                      <a:gd name="connsiteY8" fmla="*/ 9994 h 10000"/>
                      <a:gd name="connsiteX9" fmla="*/ 5047 w 10000"/>
                      <a:gd name="connsiteY9" fmla="*/ 9994 h 10000"/>
                      <a:gd name="connsiteX10" fmla="*/ 6442 w 10000"/>
                      <a:gd name="connsiteY10" fmla="*/ 9994 h 10000"/>
                      <a:gd name="connsiteX11" fmla="*/ 7836 w 10000"/>
                      <a:gd name="connsiteY11" fmla="*/ 9866 h 10000"/>
                      <a:gd name="connsiteX12" fmla="*/ 8595 w 10000"/>
                      <a:gd name="connsiteY12" fmla="*/ 9577 h 10000"/>
                      <a:gd name="connsiteX13" fmla="*/ 9259 w 10000"/>
                      <a:gd name="connsiteY13" fmla="*/ 8458 h 10000"/>
                      <a:gd name="connsiteX14" fmla="*/ 9836 w 10000"/>
                      <a:gd name="connsiteY14" fmla="*/ 5042 h 10000"/>
                      <a:gd name="connsiteX15" fmla="*/ 10000 w 10000"/>
                      <a:gd name="connsiteY15" fmla="*/ 2207 h 10000"/>
                      <a:gd name="connsiteX16" fmla="*/ 9806 w 10000"/>
                      <a:gd name="connsiteY16" fmla="*/ 954 h 10000"/>
                      <a:gd name="connsiteX17" fmla="*/ 8979 w 10000"/>
                      <a:gd name="connsiteY17" fmla="*/ 199 h 10000"/>
                      <a:gd name="connsiteX18" fmla="*/ 6291 w 10000"/>
                      <a:gd name="connsiteY18" fmla="*/ 28 h 10000"/>
                      <a:gd name="connsiteX19" fmla="*/ 3077 w 10000"/>
                      <a:gd name="connsiteY19" fmla="*/ 0 h 10000"/>
                      <a:gd name="connsiteX20" fmla="*/ 1022 w 10000"/>
                      <a:gd name="connsiteY20" fmla="*/ 71 h 10000"/>
                      <a:gd name="connsiteX0" fmla="*/ 1022 w 9928"/>
                      <a:gd name="connsiteY0" fmla="*/ 71 h 10000"/>
                      <a:gd name="connsiteX1" fmla="*/ 260 w 9928"/>
                      <a:gd name="connsiteY1" fmla="*/ 641 h 10000"/>
                      <a:gd name="connsiteX2" fmla="*/ 1 w 9928"/>
                      <a:gd name="connsiteY2" fmla="*/ 2164 h 10000"/>
                      <a:gd name="connsiteX3" fmla="*/ 224 w 9928"/>
                      <a:gd name="connsiteY3" fmla="*/ 4256 h 10000"/>
                      <a:gd name="connsiteX4" fmla="*/ 914 w 9928"/>
                      <a:gd name="connsiteY4" fmla="*/ 7872 h 10000"/>
                      <a:gd name="connsiteX5" fmla="*/ 1403 w 9928"/>
                      <a:gd name="connsiteY5" fmla="*/ 9282 h 10000"/>
                      <a:gd name="connsiteX6" fmla="*/ 1784 w 9928"/>
                      <a:gd name="connsiteY6" fmla="*/ 9681 h 10000"/>
                      <a:gd name="connsiteX7" fmla="*/ 2481 w 9928"/>
                      <a:gd name="connsiteY7" fmla="*/ 9880 h 10000"/>
                      <a:gd name="connsiteX8" fmla="*/ 3710 w 9928"/>
                      <a:gd name="connsiteY8" fmla="*/ 9994 h 10000"/>
                      <a:gd name="connsiteX9" fmla="*/ 5047 w 9928"/>
                      <a:gd name="connsiteY9" fmla="*/ 9994 h 10000"/>
                      <a:gd name="connsiteX10" fmla="*/ 6442 w 9928"/>
                      <a:gd name="connsiteY10" fmla="*/ 9994 h 10000"/>
                      <a:gd name="connsiteX11" fmla="*/ 7836 w 9928"/>
                      <a:gd name="connsiteY11" fmla="*/ 9866 h 10000"/>
                      <a:gd name="connsiteX12" fmla="*/ 8595 w 9928"/>
                      <a:gd name="connsiteY12" fmla="*/ 9577 h 10000"/>
                      <a:gd name="connsiteX13" fmla="*/ 9259 w 9928"/>
                      <a:gd name="connsiteY13" fmla="*/ 8458 h 10000"/>
                      <a:gd name="connsiteX14" fmla="*/ 9836 w 9928"/>
                      <a:gd name="connsiteY14" fmla="*/ 5042 h 10000"/>
                      <a:gd name="connsiteX15" fmla="*/ 9924 w 9928"/>
                      <a:gd name="connsiteY15" fmla="*/ 2109 h 10000"/>
                      <a:gd name="connsiteX16" fmla="*/ 9806 w 9928"/>
                      <a:gd name="connsiteY16" fmla="*/ 954 h 10000"/>
                      <a:gd name="connsiteX17" fmla="*/ 8979 w 9928"/>
                      <a:gd name="connsiteY17" fmla="*/ 199 h 10000"/>
                      <a:gd name="connsiteX18" fmla="*/ 6291 w 9928"/>
                      <a:gd name="connsiteY18" fmla="*/ 28 h 10000"/>
                      <a:gd name="connsiteX19" fmla="*/ 3077 w 9928"/>
                      <a:gd name="connsiteY19" fmla="*/ 0 h 10000"/>
                      <a:gd name="connsiteX20" fmla="*/ 1022 w 9928"/>
                      <a:gd name="connsiteY20" fmla="*/ 71 h 10000"/>
                      <a:gd name="connsiteX0" fmla="*/ 936 w 9907"/>
                      <a:gd name="connsiteY0" fmla="*/ 71 h 10000"/>
                      <a:gd name="connsiteX1" fmla="*/ 169 w 9907"/>
                      <a:gd name="connsiteY1" fmla="*/ 641 h 10000"/>
                      <a:gd name="connsiteX2" fmla="*/ 3 w 9907"/>
                      <a:gd name="connsiteY2" fmla="*/ 2164 h 10000"/>
                      <a:gd name="connsiteX3" fmla="*/ 133 w 9907"/>
                      <a:gd name="connsiteY3" fmla="*/ 4256 h 10000"/>
                      <a:gd name="connsiteX4" fmla="*/ 828 w 9907"/>
                      <a:gd name="connsiteY4" fmla="*/ 7872 h 10000"/>
                      <a:gd name="connsiteX5" fmla="*/ 1320 w 9907"/>
                      <a:gd name="connsiteY5" fmla="*/ 9282 h 10000"/>
                      <a:gd name="connsiteX6" fmla="*/ 1704 w 9907"/>
                      <a:gd name="connsiteY6" fmla="*/ 9681 h 10000"/>
                      <a:gd name="connsiteX7" fmla="*/ 2406 w 9907"/>
                      <a:gd name="connsiteY7" fmla="*/ 9880 h 10000"/>
                      <a:gd name="connsiteX8" fmla="*/ 3644 w 9907"/>
                      <a:gd name="connsiteY8" fmla="*/ 9994 h 10000"/>
                      <a:gd name="connsiteX9" fmla="*/ 4991 w 9907"/>
                      <a:gd name="connsiteY9" fmla="*/ 9994 h 10000"/>
                      <a:gd name="connsiteX10" fmla="*/ 6396 w 9907"/>
                      <a:gd name="connsiteY10" fmla="*/ 9994 h 10000"/>
                      <a:gd name="connsiteX11" fmla="*/ 7800 w 9907"/>
                      <a:gd name="connsiteY11" fmla="*/ 9866 h 10000"/>
                      <a:gd name="connsiteX12" fmla="*/ 8564 w 9907"/>
                      <a:gd name="connsiteY12" fmla="*/ 9577 h 10000"/>
                      <a:gd name="connsiteX13" fmla="*/ 9233 w 9907"/>
                      <a:gd name="connsiteY13" fmla="*/ 8458 h 10000"/>
                      <a:gd name="connsiteX14" fmla="*/ 9814 w 9907"/>
                      <a:gd name="connsiteY14" fmla="*/ 5042 h 10000"/>
                      <a:gd name="connsiteX15" fmla="*/ 9903 w 9907"/>
                      <a:gd name="connsiteY15" fmla="*/ 2109 h 10000"/>
                      <a:gd name="connsiteX16" fmla="*/ 9784 w 9907"/>
                      <a:gd name="connsiteY16" fmla="*/ 954 h 10000"/>
                      <a:gd name="connsiteX17" fmla="*/ 8951 w 9907"/>
                      <a:gd name="connsiteY17" fmla="*/ 199 h 10000"/>
                      <a:gd name="connsiteX18" fmla="*/ 6244 w 9907"/>
                      <a:gd name="connsiteY18" fmla="*/ 28 h 10000"/>
                      <a:gd name="connsiteX19" fmla="*/ 3006 w 9907"/>
                      <a:gd name="connsiteY19" fmla="*/ 0 h 10000"/>
                      <a:gd name="connsiteX20" fmla="*/ 936 w 9907"/>
                      <a:gd name="connsiteY20" fmla="*/ 71 h 10000"/>
                      <a:gd name="connsiteX0" fmla="*/ 944 w 9999"/>
                      <a:gd name="connsiteY0" fmla="*/ 71 h 10000"/>
                      <a:gd name="connsiteX1" fmla="*/ 170 w 9999"/>
                      <a:gd name="connsiteY1" fmla="*/ 641 h 10000"/>
                      <a:gd name="connsiteX2" fmla="*/ 2 w 9999"/>
                      <a:gd name="connsiteY2" fmla="*/ 2164 h 10000"/>
                      <a:gd name="connsiteX3" fmla="*/ 133 w 9999"/>
                      <a:gd name="connsiteY3" fmla="*/ 4256 h 10000"/>
                      <a:gd name="connsiteX4" fmla="*/ 720 w 9999"/>
                      <a:gd name="connsiteY4" fmla="*/ 7970 h 10000"/>
                      <a:gd name="connsiteX5" fmla="*/ 1331 w 9999"/>
                      <a:gd name="connsiteY5" fmla="*/ 9282 h 10000"/>
                      <a:gd name="connsiteX6" fmla="*/ 1719 w 9999"/>
                      <a:gd name="connsiteY6" fmla="*/ 9681 h 10000"/>
                      <a:gd name="connsiteX7" fmla="*/ 2428 w 9999"/>
                      <a:gd name="connsiteY7" fmla="*/ 9880 h 10000"/>
                      <a:gd name="connsiteX8" fmla="*/ 3677 w 9999"/>
                      <a:gd name="connsiteY8" fmla="*/ 9994 h 10000"/>
                      <a:gd name="connsiteX9" fmla="*/ 5037 w 9999"/>
                      <a:gd name="connsiteY9" fmla="*/ 9994 h 10000"/>
                      <a:gd name="connsiteX10" fmla="*/ 6455 w 9999"/>
                      <a:gd name="connsiteY10" fmla="*/ 9994 h 10000"/>
                      <a:gd name="connsiteX11" fmla="*/ 7872 w 9999"/>
                      <a:gd name="connsiteY11" fmla="*/ 9866 h 10000"/>
                      <a:gd name="connsiteX12" fmla="*/ 8643 w 9999"/>
                      <a:gd name="connsiteY12" fmla="*/ 9577 h 10000"/>
                      <a:gd name="connsiteX13" fmla="*/ 9319 w 9999"/>
                      <a:gd name="connsiteY13" fmla="*/ 8458 h 10000"/>
                      <a:gd name="connsiteX14" fmla="*/ 9905 w 9999"/>
                      <a:gd name="connsiteY14" fmla="*/ 5042 h 10000"/>
                      <a:gd name="connsiteX15" fmla="*/ 9995 w 9999"/>
                      <a:gd name="connsiteY15" fmla="*/ 2109 h 10000"/>
                      <a:gd name="connsiteX16" fmla="*/ 9875 w 9999"/>
                      <a:gd name="connsiteY16" fmla="*/ 954 h 10000"/>
                      <a:gd name="connsiteX17" fmla="*/ 9034 w 9999"/>
                      <a:gd name="connsiteY17" fmla="*/ 199 h 10000"/>
                      <a:gd name="connsiteX18" fmla="*/ 6302 w 9999"/>
                      <a:gd name="connsiteY18" fmla="*/ 28 h 10000"/>
                      <a:gd name="connsiteX19" fmla="*/ 3033 w 9999"/>
                      <a:gd name="connsiteY19" fmla="*/ 0 h 10000"/>
                      <a:gd name="connsiteX20" fmla="*/ 944 w 9999"/>
                      <a:gd name="connsiteY20" fmla="*/ 71 h 10000"/>
                      <a:gd name="connsiteX0" fmla="*/ 944 w 10000"/>
                      <a:gd name="connsiteY0" fmla="*/ 71 h 10000"/>
                      <a:gd name="connsiteX1" fmla="*/ 170 w 10000"/>
                      <a:gd name="connsiteY1" fmla="*/ 641 h 10000"/>
                      <a:gd name="connsiteX2" fmla="*/ 2 w 10000"/>
                      <a:gd name="connsiteY2" fmla="*/ 2164 h 10000"/>
                      <a:gd name="connsiteX3" fmla="*/ 133 w 10000"/>
                      <a:gd name="connsiteY3" fmla="*/ 4256 h 10000"/>
                      <a:gd name="connsiteX4" fmla="*/ 720 w 10000"/>
                      <a:gd name="connsiteY4" fmla="*/ 7970 h 10000"/>
                      <a:gd name="connsiteX5" fmla="*/ 1196 w 10000"/>
                      <a:gd name="connsiteY5" fmla="*/ 9477 h 10000"/>
                      <a:gd name="connsiteX6" fmla="*/ 1719 w 10000"/>
                      <a:gd name="connsiteY6" fmla="*/ 9681 h 10000"/>
                      <a:gd name="connsiteX7" fmla="*/ 2428 w 10000"/>
                      <a:gd name="connsiteY7" fmla="*/ 9880 h 10000"/>
                      <a:gd name="connsiteX8" fmla="*/ 3677 w 10000"/>
                      <a:gd name="connsiteY8" fmla="*/ 9994 h 10000"/>
                      <a:gd name="connsiteX9" fmla="*/ 5038 w 10000"/>
                      <a:gd name="connsiteY9" fmla="*/ 9994 h 10000"/>
                      <a:gd name="connsiteX10" fmla="*/ 6456 w 10000"/>
                      <a:gd name="connsiteY10" fmla="*/ 9994 h 10000"/>
                      <a:gd name="connsiteX11" fmla="*/ 7873 w 10000"/>
                      <a:gd name="connsiteY11" fmla="*/ 9866 h 10000"/>
                      <a:gd name="connsiteX12" fmla="*/ 8644 w 10000"/>
                      <a:gd name="connsiteY12" fmla="*/ 9577 h 10000"/>
                      <a:gd name="connsiteX13" fmla="*/ 9320 w 10000"/>
                      <a:gd name="connsiteY13" fmla="*/ 8458 h 10000"/>
                      <a:gd name="connsiteX14" fmla="*/ 9906 w 10000"/>
                      <a:gd name="connsiteY14" fmla="*/ 5042 h 10000"/>
                      <a:gd name="connsiteX15" fmla="*/ 9996 w 10000"/>
                      <a:gd name="connsiteY15" fmla="*/ 2109 h 10000"/>
                      <a:gd name="connsiteX16" fmla="*/ 9876 w 10000"/>
                      <a:gd name="connsiteY16" fmla="*/ 954 h 10000"/>
                      <a:gd name="connsiteX17" fmla="*/ 9035 w 10000"/>
                      <a:gd name="connsiteY17" fmla="*/ 199 h 10000"/>
                      <a:gd name="connsiteX18" fmla="*/ 6303 w 10000"/>
                      <a:gd name="connsiteY18" fmla="*/ 28 h 10000"/>
                      <a:gd name="connsiteX19" fmla="*/ 3033 w 10000"/>
                      <a:gd name="connsiteY19" fmla="*/ 0 h 10000"/>
                      <a:gd name="connsiteX20" fmla="*/ 944 w 10000"/>
                      <a:gd name="connsiteY20" fmla="*/ 71 h 10000"/>
                      <a:gd name="connsiteX0" fmla="*/ 1098 w 10000"/>
                      <a:gd name="connsiteY0" fmla="*/ 3 h 10030"/>
                      <a:gd name="connsiteX1" fmla="*/ 170 w 10000"/>
                      <a:gd name="connsiteY1" fmla="*/ 671 h 10030"/>
                      <a:gd name="connsiteX2" fmla="*/ 2 w 10000"/>
                      <a:gd name="connsiteY2" fmla="*/ 2194 h 10030"/>
                      <a:gd name="connsiteX3" fmla="*/ 133 w 10000"/>
                      <a:gd name="connsiteY3" fmla="*/ 4286 h 10030"/>
                      <a:gd name="connsiteX4" fmla="*/ 720 w 10000"/>
                      <a:gd name="connsiteY4" fmla="*/ 8000 h 10030"/>
                      <a:gd name="connsiteX5" fmla="*/ 1196 w 10000"/>
                      <a:gd name="connsiteY5" fmla="*/ 9507 h 10030"/>
                      <a:gd name="connsiteX6" fmla="*/ 1719 w 10000"/>
                      <a:gd name="connsiteY6" fmla="*/ 9711 h 10030"/>
                      <a:gd name="connsiteX7" fmla="*/ 2428 w 10000"/>
                      <a:gd name="connsiteY7" fmla="*/ 9910 h 10030"/>
                      <a:gd name="connsiteX8" fmla="*/ 3677 w 10000"/>
                      <a:gd name="connsiteY8" fmla="*/ 10024 h 10030"/>
                      <a:gd name="connsiteX9" fmla="*/ 5038 w 10000"/>
                      <a:gd name="connsiteY9" fmla="*/ 10024 h 10030"/>
                      <a:gd name="connsiteX10" fmla="*/ 6456 w 10000"/>
                      <a:gd name="connsiteY10" fmla="*/ 10024 h 10030"/>
                      <a:gd name="connsiteX11" fmla="*/ 7873 w 10000"/>
                      <a:gd name="connsiteY11" fmla="*/ 9896 h 10030"/>
                      <a:gd name="connsiteX12" fmla="*/ 8644 w 10000"/>
                      <a:gd name="connsiteY12" fmla="*/ 9607 h 10030"/>
                      <a:gd name="connsiteX13" fmla="*/ 9320 w 10000"/>
                      <a:gd name="connsiteY13" fmla="*/ 8488 h 10030"/>
                      <a:gd name="connsiteX14" fmla="*/ 9906 w 10000"/>
                      <a:gd name="connsiteY14" fmla="*/ 5072 h 10030"/>
                      <a:gd name="connsiteX15" fmla="*/ 9996 w 10000"/>
                      <a:gd name="connsiteY15" fmla="*/ 2139 h 10030"/>
                      <a:gd name="connsiteX16" fmla="*/ 9876 w 10000"/>
                      <a:gd name="connsiteY16" fmla="*/ 984 h 10030"/>
                      <a:gd name="connsiteX17" fmla="*/ 9035 w 10000"/>
                      <a:gd name="connsiteY17" fmla="*/ 229 h 10030"/>
                      <a:gd name="connsiteX18" fmla="*/ 6303 w 10000"/>
                      <a:gd name="connsiteY18" fmla="*/ 58 h 10030"/>
                      <a:gd name="connsiteX19" fmla="*/ 3033 w 10000"/>
                      <a:gd name="connsiteY19" fmla="*/ 30 h 10030"/>
                      <a:gd name="connsiteX20" fmla="*/ 1098 w 10000"/>
                      <a:gd name="connsiteY20" fmla="*/ 3 h 10030"/>
                      <a:gd name="connsiteX0" fmla="*/ 1098 w 10000"/>
                      <a:gd name="connsiteY0" fmla="*/ 3 h 10030"/>
                      <a:gd name="connsiteX1" fmla="*/ 266 w 10000"/>
                      <a:gd name="connsiteY1" fmla="*/ 866 h 10030"/>
                      <a:gd name="connsiteX2" fmla="*/ 2 w 10000"/>
                      <a:gd name="connsiteY2" fmla="*/ 2194 h 10030"/>
                      <a:gd name="connsiteX3" fmla="*/ 133 w 10000"/>
                      <a:gd name="connsiteY3" fmla="*/ 4286 h 10030"/>
                      <a:gd name="connsiteX4" fmla="*/ 720 w 10000"/>
                      <a:gd name="connsiteY4" fmla="*/ 8000 h 10030"/>
                      <a:gd name="connsiteX5" fmla="*/ 1196 w 10000"/>
                      <a:gd name="connsiteY5" fmla="*/ 9507 h 10030"/>
                      <a:gd name="connsiteX6" fmla="*/ 1719 w 10000"/>
                      <a:gd name="connsiteY6" fmla="*/ 9711 h 10030"/>
                      <a:gd name="connsiteX7" fmla="*/ 2428 w 10000"/>
                      <a:gd name="connsiteY7" fmla="*/ 9910 h 10030"/>
                      <a:gd name="connsiteX8" fmla="*/ 3677 w 10000"/>
                      <a:gd name="connsiteY8" fmla="*/ 10024 h 10030"/>
                      <a:gd name="connsiteX9" fmla="*/ 5038 w 10000"/>
                      <a:gd name="connsiteY9" fmla="*/ 10024 h 10030"/>
                      <a:gd name="connsiteX10" fmla="*/ 6456 w 10000"/>
                      <a:gd name="connsiteY10" fmla="*/ 10024 h 10030"/>
                      <a:gd name="connsiteX11" fmla="*/ 7873 w 10000"/>
                      <a:gd name="connsiteY11" fmla="*/ 9896 h 10030"/>
                      <a:gd name="connsiteX12" fmla="*/ 8644 w 10000"/>
                      <a:gd name="connsiteY12" fmla="*/ 9607 h 10030"/>
                      <a:gd name="connsiteX13" fmla="*/ 9320 w 10000"/>
                      <a:gd name="connsiteY13" fmla="*/ 8488 h 10030"/>
                      <a:gd name="connsiteX14" fmla="*/ 9906 w 10000"/>
                      <a:gd name="connsiteY14" fmla="*/ 5072 h 10030"/>
                      <a:gd name="connsiteX15" fmla="*/ 9996 w 10000"/>
                      <a:gd name="connsiteY15" fmla="*/ 2139 h 10030"/>
                      <a:gd name="connsiteX16" fmla="*/ 9876 w 10000"/>
                      <a:gd name="connsiteY16" fmla="*/ 984 h 10030"/>
                      <a:gd name="connsiteX17" fmla="*/ 9035 w 10000"/>
                      <a:gd name="connsiteY17" fmla="*/ 229 h 10030"/>
                      <a:gd name="connsiteX18" fmla="*/ 6303 w 10000"/>
                      <a:gd name="connsiteY18" fmla="*/ 58 h 10030"/>
                      <a:gd name="connsiteX19" fmla="*/ 3033 w 10000"/>
                      <a:gd name="connsiteY19" fmla="*/ 30 h 10030"/>
                      <a:gd name="connsiteX20" fmla="*/ 1098 w 10000"/>
                      <a:gd name="connsiteY20" fmla="*/ 3 h 10030"/>
                      <a:gd name="connsiteX0" fmla="*/ 1025 w 9927"/>
                      <a:gd name="connsiteY0" fmla="*/ 3 h 10030"/>
                      <a:gd name="connsiteX1" fmla="*/ 193 w 9927"/>
                      <a:gd name="connsiteY1" fmla="*/ 866 h 10030"/>
                      <a:gd name="connsiteX2" fmla="*/ 25 w 9927"/>
                      <a:gd name="connsiteY2" fmla="*/ 2780 h 10030"/>
                      <a:gd name="connsiteX3" fmla="*/ 60 w 9927"/>
                      <a:gd name="connsiteY3" fmla="*/ 4286 h 10030"/>
                      <a:gd name="connsiteX4" fmla="*/ 647 w 9927"/>
                      <a:gd name="connsiteY4" fmla="*/ 8000 h 10030"/>
                      <a:gd name="connsiteX5" fmla="*/ 1123 w 9927"/>
                      <a:gd name="connsiteY5" fmla="*/ 9507 h 10030"/>
                      <a:gd name="connsiteX6" fmla="*/ 1646 w 9927"/>
                      <a:gd name="connsiteY6" fmla="*/ 9711 h 10030"/>
                      <a:gd name="connsiteX7" fmla="*/ 2355 w 9927"/>
                      <a:gd name="connsiteY7" fmla="*/ 9910 h 10030"/>
                      <a:gd name="connsiteX8" fmla="*/ 3604 w 9927"/>
                      <a:gd name="connsiteY8" fmla="*/ 10024 h 10030"/>
                      <a:gd name="connsiteX9" fmla="*/ 4965 w 9927"/>
                      <a:gd name="connsiteY9" fmla="*/ 10024 h 10030"/>
                      <a:gd name="connsiteX10" fmla="*/ 6383 w 9927"/>
                      <a:gd name="connsiteY10" fmla="*/ 10024 h 10030"/>
                      <a:gd name="connsiteX11" fmla="*/ 7800 w 9927"/>
                      <a:gd name="connsiteY11" fmla="*/ 9896 h 10030"/>
                      <a:gd name="connsiteX12" fmla="*/ 8571 w 9927"/>
                      <a:gd name="connsiteY12" fmla="*/ 9607 h 10030"/>
                      <a:gd name="connsiteX13" fmla="*/ 9247 w 9927"/>
                      <a:gd name="connsiteY13" fmla="*/ 8488 h 10030"/>
                      <a:gd name="connsiteX14" fmla="*/ 9833 w 9927"/>
                      <a:gd name="connsiteY14" fmla="*/ 5072 h 10030"/>
                      <a:gd name="connsiteX15" fmla="*/ 9923 w 9927"/>
                      <a:gd name="connsiteY15" fmla="*/ 2139 h 10030"/>
                      <a:gd name="connsiteX16" fmla="*/ 9803 w 9927"/>
                      <a:gd name="connsiteY16" fmla="*/ 984 h 10030"/>
                      <a:gd name="connsiteX17" fmla="*/ 8962 w 9927"/>
                      <a:gd name="connsiteY17" fmla="*/ 229 h 10030"/>
                      <a:gd name="connsiteX18" fmla="*/ 6230 w 9927"/>
                      <a:gd name="connsiteY18" fmla="*/ 58 h 10030"/>
                      <a:gd name="connsiteX19" fmla="*/ 2960 w 9927"/>
                      <a:gd name="connsiteY19" fmla="*/ 30 h 10030"/>
                      <a:gd name="connsiteX20" fmla="*/ 1025 w 9927"/>
                      <a:gd name="connsiteY20" fmla="*/ 3 h 10030"/>
                      <a:gd name="connsiteX0" fmla="*/ 1009 w 9976"/>
                      <a:gd name="connsiteY0" fmla="*/ 3 h 10000"/>
                      <a:gd name="connsiteX1" fmla="*/ 170 w 9976"/>
                      <a:gd name="connsiteY1" fmla="*/ 863 h 10000"/>
                      <a:gd name="connsiteX2" fmla="*/ 1 w 9976"/>
                      <a:gd name="connsiteY2" fmla="*/ 2772 h 10000"/>
                      <a:gd name="connsiteX3" fmla="*/ 152 w 9976"/>
                      <a:gd name="connsiteY3" fmla="*/ 4857 h 10000"/>
                      <a:gd name="connsiteX4" fmla="*/ 628 w 9976"/>
                      <a:gd name="connsiteY4" fmla="*/ 7976 h 10000"/>
                      <a:gd name="connsiteX5" fmla="*/ 1107 w 9976"/>
                      <a:gd name="connsiteY5" fmla="*/ 9479 h 10000"/>
                      <a:gd name="connsiteX6" fmla="*/ 1634 w 9976"/>
                      <a:gd name="connsiteY6" fmla="*/ 9682 h 10000"/>
                      <a:gd name="connsiteX7" fmla="*/ 2348 w 9976"/>
                      <a:gd name="connsiteY7" fmla="*/ 9880 h 10000"/>
                      <a:gd name="connsiteX8" fmla="*/ 3607 w 9976"/>
                      <a:gd name="connsiteY8" fmla="*/ 9994 h 10000"/>
                      <a:gd name="connsiteX9" fmla="*/ 4978 w 9976"/>
                      <a:gd name="connsiteY9" fmla="*/ 9994 h 10000"/>
                      <a:gd name="connsiteX10" fmla="*/ 6406 w 9976"/>
                      <a:gd name="connsiteY10" fmla="*/ 9994 h 10000"/>
                      <a:gd name="connsiteX11" fmla="*/ 7833 w 9976"/>
                      <a:gd name="connsiteY11" fmla="*/ 9866 h 10000"/>
                      <a:gd name="connsiteX12" fmla="*/ 8610 w 9976"/>
                      <a:gd name="connsiteY12" fmla="*/ 9578 h 10000"/>
                      <a:gd name="connsiteX13" fmla="*/ 9291 w 9976"/>
                      <a:gd name="connsiteY13" fmla="*/ 8463 h 10000"/>
                      <a:gd name="connsiteX14" fmla="*/ 9881 w 9976"/>
                      <a:gd name="connsiteY14" fmla="*/ 5057 h 10000"/>
                      <a:gd name="connsiteX15" fmla="*/ 9972 w 9976"/>
                      <a:gd name="connsiteY15" fmla="*/ 2133 h 10000"/>
                      <a:gd name="connsiteX16" fmla="*/ 9851 w 9976"/>
                      <a:gd name="connsiteY16" fmla="*/ 981 h 10000"/>
                      <a:gd name="connsiteX17" fmla="*/ 9004 w 9976"/>
                      <a:gd name="connsiteY17" fmla="*/ 228 h 10000"/>
                      <a:gd name="connsiteX18" fmla="*/ 6252 w 9976"/>
                      <a:gd name="connsiteY18" fmla="*/ 58 h 10000"/>
                      <a:gd name="connsiteX19" fmla="*/ 2958 w 9976"/>
                      <a:gd name="connsiteY19" fmla="*/ 30 h 10000"/>
                      <a:gd name="connsiteX20" fmla="*/ 1009 w 9976"/>
                      <a:gd name="connsiteY20" fmla="*/ 3 h 10000"/>
                      <a:gd name="connsiteX0" fmla="*/ 1011 w 10000"/>
                      <a:gd name="connsiteY0" fmla="*/ 3 h 10000"/>
                      <a:gd name="connsiteX1" fmla="*/ 170 w 10000"/>
                      <a:gd name="connsiteY1" fmla="*/ 863 h 10000"/>
                      <a:gd name="connsiteX2" fmla="*/ 1 w 10000"/>
                      <a:gd name="connsiteY2" fmla="*/ 2772 h 10000"/>
                      <a:gd name="connsiteX3" fmla="*/ 152 w 10000"/>
                      <a:gd name="connsiteY3" fmla="*/ 4857 h 10000"/>
                      <a:gd name="connsiteX4" fmla="*/ 494 w 10000"/>
                      <a:gd name="connsiteY4" fmla="*/ 7587 h 10000"/>
                      <a:gd name="connsiteX5" fmla="*/ 1110 w 10000"/>
                      <a:gd name="connsiteY5" fmla="*/ 9479 h 10000"/>
                      <a:gd name="connsiteX6" fmla="*/ 1638 w 10000"/>
                      <a:gd name="connsiteY6" fmla="*/ 9682 h 10000"/>
                      <a:gd name="connsiteX7" fmla="*/ 2354 w 10000"/>
                      <a:gd name="connsiteY7" fmla="*/ 9880 h 10000"/>
                      <a:gd name="connsiteX8" fmla="*/ 3616 w 10000"/>
                      <a:gd name="connsiteY8" fmla="*/ 9994 h 10000"/>
                      <a:gd name="connsiteX9" fmla="*/ 4990 w 10000"/>
                      <a:gd name="connsiteY9" fmla="*/ 9994 h 10000"/>
                      <a:gd name="connsiteX10" fmla="*/ 6421 w 10000"/>
                      <a:gd name="connsiteY10" fmla="*/ 9994 h 10000"/>
                      <a:gd name="connsiteX11" fmla="*/ 7852 w 10000"/>
                      <a:gd name="connsiteY11" fmla="*/ 9866 h 10000"/>
                      <a:gd name="connsiteX12" fmla="*/ 8631 w 10000"/>
                      <a:gd name="connsiteY12" fmla="*/ 9578 h 10000"/>
                      <a:gd name="connsiteX13" fmla="*/ 9313 w 10000"/>
                      <a:gd name="connsiteY13" fmla="*/ 8463 h 10000"/>
                      <a:gd name="connsiteX14" fmla="*/ 9905 w 10000"/>
                      <a:gd name="connsiteY14" fmla="*/ 5057 h 10000"/>
                      <a:gd name="connsiteX15" fmla="*/ 9996 w 10000"/>
                      <a:gd name="connsiteY15" fmla="*/ 2133 h 10000"/>
                      <a:gd name="connsiteX16" fmla="*/ 9875 w 10000"/>
                      <a:gd name="connsiteY16" fmla="*/ 981 h 10000"/>
                      <a:gd name="connsiteX17" fmla="*/ 9026 w 10000"/>
                      <a:gd name="connsiteY17" fmla="*/ 228 h 10000"/>
                      <a:gd name="connsiteX18" fmla="*/ 6267 w 10000"/>
                      <a:gd name="connsiteY18" fmla="*/ 58 h 10000"/>
                      <a:gd name="connsiteX19" fmla="*/ 2965 w 10000"/>
                      <a:gd name="connsiteY19" fmla="*/ 30 h 10000"/>
                      <a:gd name="connsiteX20" fmla="*/ 1011 w 10000"/>
                      <a:gd name="connsiteY20" fmla="*/ 3 h 10000"/>
                      <a:gd name="connsiteX0" fmla="*/ 1011 w 10000"/>
                      <a:gd name="connsiteY0" fmla="*/ 3 h 10000"/>
                      <a:gd name="connsiteX1" fmla="*/ 170 w 10000"/>
                      <a:gd name="connsiteY1" fmla="*/ 863 h 10000"/>
                      <a:gd name="connsiteX2" fmla="*/ 1 w 10000"/>
                      <a:gd name="connsiteY2" fmla="*/ 2772 h 10000"/>
                      <a:gd name="connsiteX3" fmla="*/ 152 w 10000"/>
                      <a:gd name="connsiteY3" fmla="*/ 4857 h 10000"/>
                      <a:gd name="connsiteX4" fmla="*/ 494 w 10000"/>
                      <a:gd name="connsiteY4" fmla="*/ 7587 h 10000"/>
                      <a:gd name="connsiteX5" fmla="*/ 1032 w 10000"/>
                      <a:gd name="connsiteY5" fmla="*/ 9479 h 10000"/>
                      <a:gd name="connsiteX6" fmla="*/ 1638 w 10000"/>
                      <a:gd name="connsiteY6" fmla="*/ 9682 h 10000"/>
                      <a:gd name="connsiteX7" fmla="*/ 2354 w 10000"/>
                      <a:gd name="connsiteY7" fmla="*/ 9880 h 10000"/>
                      <a:gd name="connsiteX8" fmla="*/ 3616 w 10000"/>
                      <a:gd name="connsiteY8" fmla="*/ 9994 h 10000"/>
                      <a:gd name="connsiteX9" fmla="*/ 4990 w 10000"/>
                      <a:gd name="connsiteY9" fmla="*/ 9994 h 10000"/>
                      <a:gd name="connsiteX10" fmla="*/ 6421 w 10000"/>
                      <a:gd name="connsiteY10" fmla="*/ 9994 h 10000"/>
                      <a:gd name="connsiteX11" fmla="*/ 7852 w 10000"/>
                      <a:gd name="connsiteY11" fmla="*/ 9866 h 10000"/>
                      <a:gd name="connsiteX12" fmla="*/ 8631 w 10000"/>
                      <a:gd name="connsiteY12" fmla="*/ 9578 h 10000"/>
                      <a:gd name="connsiteX13" fmla="*/ 9313 w 10000"/>
                      <a:gd name="connsiteY13" fmla="*/ 8463 h 10000"/>
                      <a:gd name="connsiteX14" fmla="*/ 9905 w 10000"/>
                      <a:gd name="connsiteY14" fmla="*/ 5057 h 10000"/>
                      <a:gd name="connsiteX15" fmla="*/ 9996 w 10000"/>
                      <a:gd name="connsiteY15" fmla="*/ 2133 h 10000"/>
                      <a:gd name="connsiteX16" fmla="*/ 9875 w 10000"/>
                      <a:gd name="connsiteY16" fmla="*/ 981 h 10000"/>
                      <a:gd name="connsiteX17" fmla="*/ 9026 w 10000"/>
                      <a:gd name="connsiteY17" fmla="*/ 228 h 10000"/>
                      <a:gd name="connsiteX18" fmla="*/ 6267 w 10000"/>
                      <a:gd name="connsiteY18" fmla="*/ 58 h 10000"/>
                      <a:gd name="connsiteX19" fmla="*/ 2965 w 10000"/>
                      <a:gd name="connsiteY19" fmla="*/ 30 h 10000"/>
                      <a:gd name="connsiteX20" fmla="*/ 1011 w 10000"/>
                      <a:gd name="connsiteY20" fmla="*/ 3 h 10000"/>
                      <a:gd name="connsiteX0" fmla="*/ 1011 w 10010"/>
                      <a:gd name="connsiteY0" fmla="*/ 3 h 10000"/>
                      <a:gd name="connsiteX1" fmla="*/ 170 w 10010"/>
                      <a:gd name="connsiteY1" fmla="*/ 863 h 10000"/>
                      <a:gd name="connsiteX2" fmla="*/ 1 w 10010"/>
                      <a:gd name="connsiteY2" fmla="*/ 2772 h 10000"/>
                      <a:gd name="connsiteX3" fmla="*/ 152 w 10010"/>
                      <a:gd name="connsiteY3" fmla="*/ 4857 h 10000"/>
                      <a:gd name="connsiteX4" fmla="*/ 494 w 10010"/>
                      <a:gd name="connsiteY4" fmla="*/ 7587 h 10000"/>
                      <a:gd name="connsiteX5" fmla="*/ 1032 w 10010"/>
                      <a:gd name="connsiteY5" fmla="*/ 9479 h 10000"/>
                      <a:gd name="connsiteX6" fmla="*/ 1638 w 10010"/>
                      <a:gd name="connsiteY6" fmla="*/ 9682 h 10000"/>
                      <a:gd name="connsiteX7" fmla="*/ 2354 w 10010"/>
                      <a:gd name="connsiteY7" fmla="*/ 9880 h 10000"/>
                      <a:gd name="connsiteX8" fmla="*/ 3616 w 10010"/>
                      <a:gd name="connsiteY8" fmla="*/ 9994 h 10000"/>
                      <a:gd name="connsiteX9" fmla="*/ 4990 w 10010"/>
                      <a:gd name="connsiteY9" fmla="*/ 9994 h 10000"/>
                      <a:gd name="connsiteX10" fmla="*/ 6421 w 10010"/>
                      <a:gd name="connsiteY10" fmla="*/ 9994 h 10000"/>
                      <a:gd name="connsiteX11" fmla="*/ 7852 w 10010"/>
                      <a:gd name="connsiteY11" fmla="*/ 9866 h 10000"/>
                      <a:gd name="connsiteX12" fmla="*/ 8631 w 10010"/>
                      <a:gd name="connsiteY12" fmla="*/ 9578 h 10000"/>
                      <a:gd name="connsiteX13" fmla="*/ 9313 w 10010"/>
                      <a:gd name="connsiteY13" fmla="*/ 8463 h 10000"/>
                      <a:gd name="connsiteX14" fmla="*/ 9905 w 10010"/>
                      <a:gd name="connsiteY14" fmla="*/ 5057 h 10000"/>
                      <a:gd name="connsiteX15" fmla="*/ 9996 w 10010"/>
                      <a:gd name="connsiteY15" fmla="*/ 2133 h 10000"/>
                      <a:gd name="connsiteX16" fmla="*/ 9739 w 10010"/>
                      <a:gd name="connsiteY16" fmla="*/ 981 h 10000"/>
                      <a:gd name="connsiteX17" fmla="*/ 9026 w 10010"/>
                      <a:gd name="connsiteY17" fmla="*/ 228 h 10000"/>
                      <a:gd name="connsiteX18" fmla="*/ 6267 w 10010"/>
                      <a:gd name="connsiteY18" fmla="*/ 58 h 10000"/>
                      <a:gd name="connsiteX19" fmla="*/ 2965 w 10010"/>
                      <a:gd name="connsiteY19" fmla="*/ 30 h 10000"/>
                      <a:gd name="connsiteX20" fmla="*/ 1011 w 10010"/>
                      <a:gd name="connsiteY20" fmla="*/ 3 h 10000"/>
                      <a:gd name="connsiteX0" fmla="*/ 1011 w 9953"/>
                      <a:gd name="connsiteY0" fmla="*/ 3 h 10000"/>
                      <a:gd name="connsiteX1" fmla="*/ 170 w 9953"/>
                      <a:gd name="connsiteY1" fmla="*/ 863 h 10000"/>
                      <a:gd name="connsiteX2" fmla="*/ 1 w 9953"/>
                      <a:gd name="connsiteY2" fmla="*/ 2772 h 10000"/>
                      <a:gd name="connsiteX3" fmla="*/ 152 w 9953"/>
                      <a:gd name="connsiteY3" fmla="*/ 4857 h 10000"/>
                      <a:gd name="connsiteX4" fmla="*/ 494 w 9953"/>
                      <a:gd name="connsiteY4" fmla="*/ 7587 h 10000"/>
                      <a:gd name="connsiteX5" fmla="*/ 1032 w 9953"/>
                      <a:gd name="connsiteY5" fmla="*/ 9479 h 10000"/>
                      <a:gd name="connsiteX6" fmla="*/ 1638 w 9953"/>
                      <a:gd name="connsiteY6" fmla="*/ 9682 h 10000"/>
                      <a:gd name="connsiteX7" fmla="*/ 2354 w 9953"/>
                      <a:gd name="connsiteY7" fmla="*/ 9880 h 10000"/>
                      <a:gd name="connsiteX8" fmla="*/ 3616 w 9953"/>
                      <a:gd name="connsiteY8" fmla="*/ 9994 h 10000"/>
                      <a:gd name="connsiteX9" fmla="*/ 4990 w 9953"/>
                      <a:gd name="connsiteY9" fmla="*/ 9994 h 10000"/>
                      <a:gd name="connsiteX10" fmla="*/ 6421 w 9953"/>
                      <a:gd name="connsiteY10" fmla="*/ 9994 h 10000"/>
                      <a:gd name="connsiteX11" fmla="*/ 7852 w 9953"/>
                      <a:gd name="connsiteY11" fmla="*/ 9866 h 10000"/>
                      <a:gd name="connsiteX12" fmla="*/ 8631 w 9953"/>
                      <a:gd name="connsiteY12" fmla="*/ 9578 h 10000"/>
                      <a:gd name="connsiteX13" fmla="*/ 9313 w 9953"/>
                      <a:gd name="connsiteY13" fmla="*/ 8463 h 10000"/>
                      <a:gd name="connsiteX14" fmla="*/ 9905 w 9953"/>
                      <a:gd name="connsiteY14" fmla="*/ 5057 h 10000"/>
                      <a:gd name="connsiteX15" fmla="*/ 9899 w 9953"/>
                      <a:gd name="connsiteY15" fmla="*/ 2814 h 10000"/>
                      <a:gd name="connsiteX16" fmla="*/ 9739 w 9953"/>
                      <a:gd name="connsiteY16" fmla="*/ 981 h 10000"/>
                      <a:gd name="connsiteX17" fmla="*/ 9026 w 9953"/>
                      <a:gd name="connsiteY17" fmla="*/ 228 h 10000"/>
                      <a:gd name="connsiteX18" fmla="*/ 6267 w 9953"/>
                      <a:gd name="connsiteY18" fmla="*/ 58 h 10000"/>
                      <a:gd name="connsiteX19" fmla="*/ 2965 w 9953"/>
                      <a:gd name="connsiteY19" fmla="*/ 30 h 10000"/>
                      <a:gd name="connsiteX20" fmla="*/ 1011 w 9953"/>
                      <a:gd name="connsiteY20" fmla="*/ 3 h 10000"/>
                      <a:gd name="connsiteX0" fmla="*/ 1016 w 9963"/>
                      <a:gd name="connsiteY0" fmla="*/ 3 h 10000"/>
                      <a:gd name="connsiteX1" fmla="*/ 171 w 9963"/>
                      <a:gd name="connsiteY1" fmla="*/ 863 h 10000"/>
                      <a:gd name="connsiteX2" fmla="*/ 1 w 9963"/>
                      <a:gd name="connsiteY2" fmla="*/ 2772 h 10000"/>
                      <a:gd name="connsiteX3" fmla="*/ 153 w 9963"/>
                      <a:gd name="connsiteY3" fmla="*/ 4857 h 10000"/>
                      <a:gd name="connsiteX4" fmla="*/ 496 w 9963"/>
                      <a:gd name="connsiteY4" fmla="*/ 7587 h 10000"/>
                      <a:gd name="connsiteX5" fmla="*/ 1037 w 9963"/>
                      <a:gd name="connsiteY5" fmla="*/ 9479 h 10000"/>
                      <a:gd name="connsiteX6" fmla="*/ 1646 w 9963"/>
                      <a:gd name="connsiteY6" fmla="*/ 9682 h 10000"/>
                      <a:gd name="connsiteX7" fmla="*/ 2365 w 9963"/>
                      <a:gd name="connsiteY7" fmla="*/ 9880 h 10000"/>
                      <a:gd name="connsiteX8" fmla="*/ 3633 w 9963"/>
                      <a:gd name="connsiteY8" fmla="*/ 9994 h 10000"/>
                      <a:gd name="connsiteX9" fmla="*/ 5014 w 9963"/>
                      <a:gd name="connsiteY9" fmla="*/ 9994 h 10000"/>
                      <a:gd name="connsiteX10" fmla="*/ 6451 w 9963"/>
                      <a:gd name="connsiteY10" fmla="*/ 9994 h 10000"/>
                      <a:gd name="connsiteX11" fmla="*/ 7889 w 9963"/>
                      <a:gd name="connsiteY11" fmla="*/ 9866 h 10000"/>
                      <a:gd name="connsiteX12" fmla="*/ 8672 w 9963"/>
                      <a:gd name="connsiteY12" fmla="*/ 9578 h 10000"/>
                      <a:gd name="connsiteX13" fmla="*/ 9357 w 9963"/>
                      <a:gd name="connsiteY13" fmla="*/ 8463 h 10000"/>
                      <a:gd name="connsiteX14" fmla="*/ 9894 w 9963"/>
                      <a:gd name="connsiteY14" fmla="*/ 5349 h 10000"/>
                      <a:gd name="connsiteX15" fmla="*/ 9946 w 9963"/>
                      <a:gd name="connsiteY15" fmla="*/ 2814 h 10000"/>
                      <a:gd name="connsiteX16" fmla="*/ 9785 w 9963"/>
                      <a:gd name="connsiteY16" fmla="*/ 981 h 10000"/>
                      <a:gd name="connsiteX17" fmla="*/ 9069 w 9963"/>
                      <a:gd name="connsiteY17" fmla="*/ 228 h 10000"/>
                      <a:gd name="connsiteX18" fmla="*/ 6297 w 9963"/>
                      <a:gd name="connsiteY18" fmla="*/ 58 h 10000"/>
                      <a:gd name="connsiteX19" fmla="*/ 2979 w 9963"/>
                      <a:gd name="connsiteY19" fmla="*/ 30 h 10000"/>
                      <a:gd name="connsiteX20" fmla="*/ 1016 w 9963"/>
                      <a:gd name="connsiteY20" fmla="*/ 3 h 10000"/>
                      <a:gd name="connsiteX0" fmla="*/ 1020 w 9984"/>
                      <a:gd name="connsiteY0" fmla="*/ 3 h 10000"/>
                      <a:gd name="connsiteX1" fmla="*/ 172 w 9984"/>
                      <a:gd name="connsiteY1" fmla="*/ 863 h 10000"/>
                      <a:gd name="connsiteX2" fmla="*/ 1 w 9984"/>
                      <a:gd name="connsiteY2" fmla="*/ 2772 h 10000"/>
                      <a:gd name="connsiteX3" fmla="*/ 154 w 9984"/>
                      <a:gd name="connsiteY3" fmla="*/ 4857 h 10000"/>
                      <a:gd name="connsiteX4" fmla="*/ 498 w 9984"/>
                      <a:gd name="connsiteY4" fmla="*/ 7587 h 10000"/>
                      <a:gd name="connsiteX5" fmla="*/ 1041 w 9984"/>
                      <a:gd name="connsiteY5" fmla="*/ 9479 h 10000"/>
                      <a:gd name="connsiteX6" fmla="*/ 1652 w 9984"/>
                      <a:gd name="connsiteY6" fmla="*/ 9682 h 10000"/>
                      <a:gd name="connsiteX7" fmla="*/ 2374 w 9984"/>
                      <a:gd name="connsiteY7" fmla="*/ 9880 h 10000"/>
                      <a:gd name="connsiteX8" fmla="*/ 3646 w 9984"/>
                      <a:gd name="connsiteY8" fmla="*/ 9994 h 10000"/>
                      <a:gd name="connsiteX9" fmla="*/ 5033 w 9984"/>
                      <a:gd name="connsiteY9" fmla="*/ 9994 h 10000"/>
                      <a:gd name="connsiteX10" fmla="*/ 6475 w 9984"/>
                      <a:gd name="connsiteY10" fmla="*/ 9994 h 10000"/>
                      <a:gd name="connsiteX11" fmla="*/ 7918 w 9984"/>
                      <a:gd name="connsiteY11" fmla="*/ 9866 h 10000"/>
                      <a:gd name="connsiteX12" fmla="*/ 8704 w 9984"/>
                      <a:gd name="connsiteY12" fmla="*/ 9578 h 10000"/>
                      <a:gd name="connsiteX13" fmla="*/ 9392 w 9984"/>
                      <a:gd name="connsiteY13" fmla="*/ 8463 h 10000"/>
                      <a:gd name="connsiteX14" fmla="*/ 9872 w 9984"/>
                      <a:gd name="connsiteY14" fmla="*/ 5544 h 10000"/>
                      <a:gd name="connsiteX15" fmla="*/ 9983 w 9984"/>
                      <a:gd name="connsiteY15" fmla="*/ 2814 h 10000"/>
                      <a:gd name="connsiteX16" fmla="*/ 9821 w 9984"/>
                      <a:gd name="connsiteY16" fmla="*/ 981 h 10000"/>
                      <a:gd name="connsiteX17" fmla="*/ 9103 w 9984"/>
                      <a:gd name="connsiteY17" fmla="*/ 228 h 10000"/>
                      <a:gd name="connsiteX18" fmla="*/ 6320 w 9984"/>
                      <a:gd name="connsiteY18" fmla="*/ 58 h 10000"/>
                      <a:gd name="connsiteX19" fmla="*/ 2990 w 9984"/>
                      <a:gd name="connsiteY19" fmla="*/ 30 h 10000"/>
                      <a:gd name="connsiteX20" fmla="*/ 1020 w 9984"/>
                      <a:gd name="connsiteY20" fmla="*/ 3 h 10000"/>
                      <a:gd name="connsiteX0" fmla="*/ 1022 w 10000"/>
                      <a:gd name="connsiteY0" fmla="*/ 3 h 10002"/>
                      <a:gd name="connsiteX1" fmla="*/ 172 w 10000"/>
                      <a:gd name="connsiteY1" fmla="*/ 863 h 10002"/>
                      <a:gd name="connsiteX2" fmla="*/ 1 w 10000"/>
                      <a:gd name="connsiteY2" fmla="*/ 2772 h 10002"/>
                      <a:gd name="connsiteX3" fmla="*/ 154 w 10000"/>
                      <a:gd name="connsiteY3" fmla="*/ 4857 h 10002"/>
                      <a:gd name="connsiteX4" fmla="*/ 499 w 10000"/>
                      <a:gd name="connsiteY4" fmla="*/ 7587 h 10002"/>
                      <a:gd name="connsiteX5" fmla="*/ 1043 w 10000"/>
                      <a:gd name="connsiteY5" fmla="*/ 9479 h 10002"/>
                      <a:gd name="connsiteX6" fmla="*/ 1655 w 10000"/>
                      <a:gd name="connsiteY6" fmla="*/ 9682 h 10002"/>
                      <a:gd name="connsiteX7" fmla="*/ 2378 w 10000"/>
                      <a:gd name="connsiteY7" fmla="*/ 9880 h 10002"/>
                      <a:gd name="connsiteX8" fmla="*/ 3652 w 10000"/>
                      <a:gd name="connsiteY8" fmla="*/ 9994 h 10002"/>
                      <a:gd name="connsiteX9" fmla="*/ 5041 w 10000"/>
                      <a:gd name="connsiteY9" fmla="*/ 9994 h 10002"/>
                      <a:gd name="connsiteX10" fmla="*/ 6485 w 10000"/>
                      <a:gd name="connsiteY10" fmla="*/ 9994 h 10002"/>
                      <a:gd name="connsiteX11" fmla="*/ 7990 w 10000"/>
                      <a:gd name="connsiteY11" fmla="*/ 9963 h 10002"/>
                      <a:gd name="connsiteX12" fmla="*/ 8718 w 10000"/>
                      <a:gd name="connsiteY12" fmla="*/ 9578 h 10002"/>
                      <a:gd name="connsiteX13" fmla="*/ 9407 w 10000"/>
                      <a:gd name="connsiteY13" fmla="*/ 8463 h 10002"/>
                      <a:gd name="connsiteX14" fmla="*/ 9888 w 10000"/>
                      <a:gd name="connsiteY14" fmla="*/ 5544 h 10002"/>
                      <a:gd name="connsiteX15" fmla="*/ 9999 w 10000"/>
                      <a:gd name="connsiteY15" fmla="*/ 2814 h 10002"/>
                      <a:gd name="connsiteX16" fmla="*/ 9837 w 10000"/>
                      <a:gd name="connsiteY16" fmla="*/ 981 h 10002"/>
                      <a:gd name="connsiteX17" fmla="*/ 9118 w 10000"/>
                      <a:gd name="connsiteY17" fmla="*/ 228 h 10002"/>
                      <a:gd name="connsiteX18" fmla="*/ 6330 w 10000"/>
                      <a:gd name="connsiteY18" fmla="*/ 58 h 10002"/>
                      <a:gd name="connsiteX19" fmla="*/ 2995 w 10000"/>
                      <a:gd name="connsiteY19" fmla="*/ 30 h 10002"/>
                      <a:gd name="connsiteX20" fmla="*/ 1022 w 10000"/>
                      <a:gd name="connsiteY20" fmla="*/ 3 h 10002"/>
                      <a:gd name="connsiteX0" fmla="*/ 1022 w 10000"/>
                      <a:gd name="connsiteY0" fmla="*/ 3 h 10000"/>
                      <a:gd name="connsiteX1" fmla="*/ 172 w 10000"/>
                      <a:gd name="connsiteY1" fmla="*/ 863 h 10000"/>
                      <a:gd name="connsiteX2" fmla="*/ 1 w 10000"/>
                      <a:gd name="connsiteY2" fmla="*/ 2772 h 10000"/>
                      <a:gd name="connsiteX3" fmla="*/ 154 w 10000"/>
                      <a:gd name="connsiteY3" fmla="*/ 4857 h 10000"/>
                      <a:gd name="connsiteX4" fmla="*/ 499 w 10000"/>
                      <a:gd name="connsiteY4" fmla="*/ 7587 h 10000"/>
                      <a:gd name="connsiteX5" fmla="*/ 1043 w 10000"/>
                      <a:gd name="connsiteY5" fmla="*/ 9479 h 10000"/>
                      <a:gd name="connsiteX6" fmla="*/ 1655 w 10000"/>
                      <a:gd name="connsiteY6" fmla="*/ 9682 h 10000"/>
                      <a:gd name="connsiteX7" fmla="*/ 2378 w 10000"/>
                      <a:gd name="connsiteY7" fmla="*/ 9880 h 10000"/>
                      <a:gd name="connsiteX8" fmla="*/ 3652 w 10000"/>
                      <a:gd name="connsiteY8" fmla="*/ 9994 h 10000"/>
                      <a:gd name="connsiteX9" fmla="*/ 5041 w 10000"/>
                      <a:gd name="connsiteY9" fmla="*/ 9994 h 10000"/>
                      <a:gd name="connsiteX10" fmla="*/ 6485 w 10000"/>
                      <a:gd name="connsiteY10" fmla="*/ 9994 h 10000"/>
                      <a:gd name="connsiteX11" fmla="*/ 7990 w 10000"/>
                      <a:gd name="connsiteY11" fmla="*/ 9963 h 10000"/>
                      <a:gd name="connsiteX12" fmla="*/ 8894 w 10000"/>
                      <a:gd name="connsiteY12" fmla="*/ 9675 h 10000"/>
                      <a:gd name="connsiteX13" fmla="*/ 9407 w 10000"/>
                      <a:gd name="connsiteY13" fmla="*/ 8463 h 10000"/>
                      <a:gd name="connsiteX14" fmla="*/ 9888 w 10000"/>
                      <a:gd name="connsiteY14" fmla="*/ 5544 h 10000"/>
                      <a:gd name="connsiteX15" fmla="*/ 9999 w 10000"/>
                      <a:gd name="connsiteY15" fmla="*/ 2814 h 10000"/>
                      <a:gd name="connsiteX16" fmla="*/ 9837 w 10000"/>
                      <a:gd name="connsiteY16" fmla="*/ 981 h 10000"/>
                      <a:gd name="connsiteX17" fmla="*/ 9118 w 10000"/>
                      <a:gd name="connsiteY17" fmla="*/ 228 h 10000"/>
                      <a:gd name="connsiteX18" fmla="*/ 6330 w 10000"/>
                      <a:gd name="connsiteY18" fmla="*/ 58 h 10000"/>
                      <a:gd name="connsiteX19" fmla="*/ 2995 w 10000"/>
                      <a:gd name="connsiteY19" fmla="*/ 30 h 10000"/>
                      <a:gd name="connsiteX20" fmla="*/ 1022 w 10000"/>
                      <a:gd name="connsiteY20" fmla="*/ 3 h 10000"/>
                      <a:gd name="connsiteX0" fmla="*/ 1022 w 10000"/>
                      <a:gd name="connsiteY0" fmla="*/ 3 h 10002"/>
                      <a:gd name="connsiteX1" fmla="*/ 172 w 10000"/>
                      <a:gd name="connsiteY1" fmla="*/ 863 h 10002"/>
                      <a:gd name="connsiteX2" fmla="*/ 1 w 10000"/>
                      <a:gd name="connsiteY2" fmla="*/ 2772 h 10002"/>
                      <a:gd name="connsiteX3" fmla="*/ 154 w 10000"/>
                      <a:gd name="connsiteY3" fmla="*/ 4857 h 10002"/>
                      <a:gd name="connsiteX4" fmla="*/ 499 w 10000"/>
                      <a:gd name="connsiteY4" fmla="*/ 7587 h 10002"/>
                      <a:gd name="connsiteX5" fmla="*/ 1043 w 10000"/>
                      <a:gd name="connsiteY5" fmla="*/ 9479 h 10002"/>
                      <a:gd name="connsiteX6" fmla="*/ 1655 w 10000"/>
                      <a:gd name="connsiteY6" fmla="*/ 9682 h 10002"/>
                      <a:gd name="connsiteX7" fmla="*/ 2378 w 10000"/>
                      <a:gd name="connsiteY7" fmla="*/ 9880 h 10002"/>
                      <a:gd name="connsiteX8" fmla="*/ 3652 w 10000"/>
                      <a:gd name="connsiteY8" fmla="*/ 9994 h 10002"/>
                      <a:gd name="connsiteX9" fmla="*/ 5041 w 10000"/>
                      <a:gd name="connsiteY9" fmla="*/ 9994 h 10002"/>
                      <a:gd name="connsiteX10" fmla="*/ 6485 w 10000"/>
                      <a:gd name="connsiteY10" fmla="*/ 9994 h 10002"/>
                      <a:gd name="connsiteX11" fmla="*/ 7990 w 10000"/>
                      <a:gd name="connsiteY11" fmla="*/ 9963 h 10002"/>
                      <a:gd name="connsiteX12" fmla="*/ 8953 w 10000"/>
                      <a:gd name="connsiteY12" fmla="*/ 9578 h 10002"/>
                      <a:gd name="connsiteX13" fmla="*/ 9407 w 10000"/>
                      <a:gd name="connsiteY13" fmla="*/ 8463 h 10002"/>
                      <a:gd name="connsiteX14" fmla="*/ 9888 w 10000"/>
                      <a:gd name="connsiteY14" fmla="*/ 5544 h 10002"/>
                      <a:gd name="connsiteX15" fmla="*/ 9999 w 10000"/>
                      <a:gd name="connsiteY15" fmla="*/ 2814 h 10002"/>
                      <a:gd name="connsiteX16" fmla="*/ 9837 w 10000"/>
                      <a:gd name="connsiteY16" fmla="*/ 981 h 10002"/>
                      <a:gd name="connsiteX17" fmla="*/ 9118 w 10000"/>
                      <a:gd name="connsiteY17" fmla="*/ 228 h 10002"/>
                      <a:gd name="connsiteX18" fmla="*/ 6330 w 10000"/>
                      <a:gd name="connsiteY18" fmla="*/ 58 h 10002"/>
                      <a:gd name="connsiteX19" fmla="*/ 2995 w 10000"/>
                      <a:gd name="connsiteY19" fmla="*/ 30 h 10002"/>
                      <a:gd name="connsiteX20" fmla="*/ 1022 w 10000"/>
                      <a:gd name="connsiteY20" fmla="*/ 3 h 10002"/>
                      <a:gd name="connsiteX0" fmla="*/ 1022 w 9999"/>
                      <a:gd name="connsiteY0" fmla="*/ 3 h 10002"/>
                      <a:gd name="connsiteX1" fmla="*/ 172 w 9999"/>
                      <a:gd name="connsiteY1" fmla="*/ 863 h 10002"/>
                      <a:gd name="connsiteX2" fmla="*/ 1 w 9999"/>
                      <a:gd name="connsiteY2" fmla="*/ 2772 h 10002"/>
                      <a:gd name="connsiteX3" fmla="*/ 154 w 9999"/>
                      <a:gd name="connsiteY3" fmla="*/ 4857 h 10002"/>
                      <a:gd name="connsiteX4" fmla="*/ 499 w 9999"/>
                      <a:gd name="connsiteY4" fmla="*/ 7587 h 10002"/>
                      <a:gd name="connsiteX5" fmla="*/ 1043 w 9999"/>
                      <a:gd name="connsiteY5" fmla="*/ 9479 h 10002"/>
                      <a:gd name="connsiteX6" fmla="*/ 1655 w 9999"/>
                      <a:gd name="connsiteY6" fmla="*/ 9682 h 10002"/>
                      <a:gd name="connsiteX7" fmla="*/ 2378 w 9999"/>
                      <a:gd name="connsiteY7" fmla="*/ 9880 h 10002"/>
                      <a:gd name="connsiteX8" fmla="*/ 3652 w 9999"/>
                      <a:gd name="connsiteY8" fmla="*/ 9994 h 10002"/>
                      <a:gd name="connsiteX9" fmla="*/ 5041 w 9999"/>
                      <a:gd name="connsiteY9" fmla="*/ 9994 h 10002"/>
                      <a:gd name="connsiteX10" fmla="*/ 6485 w 9999"/>
                      <a:gd name="connsiteY10" fmla="*/ 9994 h 10002"/>
                      <a:gd name="connsiteX11" fmla="*/ 7990 w 9999"/>
                      <a:gd name="connsiteY11" fmla="*/ 9963 h 10002"/>
                      <a:gd name="connsiteX12" fmla="*/ 8953 w 9999"/>
                      <a:gd name="connsiteY12" fmla="*/ 9578 h 10002"/>
                      <a:gd name="connsiteX13" fmla="*/ 9407 w 9999"/>
                      <a:gd name="connsiteY13" fmla="*/ 8463 h 10002"/>
                      <a:gd name="connsiteX14" fmla="*/ 9868 w 9999"/>
                      <a:gd name="connsiteY14" fmla="*/ 5836 h 10002"/>
                      <a:gd name="connsiteX15" fmla="*/ 9999 w 9999"/>
                      <a:gd name="connsiteY15" fmla="*/ 2814 h 10002"/>
                      <a:gd name="connsiteX16" fmla="*/ 9837 w 9999"/>
                      <a:gd name="connsiteY16" fmla="*/ 981 h 10002"/>
                      <a:gd name="connsiteX17" fmla="*/ 9118 w 9999"/>
                      <a:gd name="connsiteY17" fmla="*/ 228 h 10002"/>
                      <a:gd name="connsiteX18" fmla="*/ 6330 w 9999"/>
                      <a:gd name="connsiteY18" fmla="*/ 58 h 10002"/>
                      <a:gd name="connsiteX19" fmla="*/ 2995 w 9999"/>
                      <a:gd name="connsiteY19" fmla="*/ 30 h 10002"/>
                      <a:gd name="connsiteX20" fmla="*/ 1022 w 9999"/>
                      <a:gd name="connsiteY20" fmla="*/ 3 h 10002"/>
                      <a:gd name="connsiteX0" fmla="*/ 1022 w 9980"/>
                      <a:gd name="connsiteY0" fmla="*/ 3 h 10000"/>
                      <a:gd name="connsiteX1" fmla="*/ 172 w 9980"/>
                      <a:gd name="connsiteY1" fmla="*/ 863 h 10000"/>
                      <a:gd name="connsiteX2" fmla="*/ 1 w 9980"/>
                      <a:gd name="connsiteY2" fmla="*/ 2771 h 10000"/>
                      <a:gd name="connsiteX3" fmla="*/ 154 w 9980"/>
                      <a:gd name="connsiteY3" fmla="*/ 4856 h 10000"/>
                      <a:gd name="connsiteX4" fmla="*/ 499 w 9980"/>
                      <a:gd name="connsiteY4" fmla="*/ 7585 h 10000"/>
                      <a:gd name="connsiteX5" fmla="*/ 1043 w 9980"/>
                      <a:gd name="connsiteY5" fmla="*/ 9477 h 10000"/>
                      <a:gd name="connsiteX6" fmla="*/ 1655 w 9980"/>
                      <a:gd name="connsiteY6" fmla="*/ 9680 h 10000"/>
                      <a:gd name="connsiteX7" fmla="*/ 2378 w 9980"/>
                      <a:gd name="connsiteY7" fmla="*/ 9878 h 10000"/>
                      <a:gd name="connsiteX8" fmla="*/ 3652 w 9980"/>
                      <a:gd name="connsiteY8" fmla="*/ 9992 h 10000"/>
                      <a:gd name="connsiteX9" fmla="*/ 5042 w 9980"/>
                      <a:gd name="connsiteY9" fmla="*/ 9992 h 10000"/>
                      <a:gd name="connsiteX10" fmla="*/ 6486 w 9980"/>
                      <a:gd name="connsiteY10" fmla="*/ 9992 h 10000"/>
                      <a:gd name="connsiteX11" fmla="*/ 7991 w 9980"/>
                      <a:gd name="connsiteY11" fmla="*/ 9961 h 10000"/>
                      <a:gd name="connsiteX12" fmla="*/ 8954 w 9980"/>
                      <a:gd name="connsiteY12" fmla="*/ 9576 h 10000"/>
                      <a:gd name="connsiteX13" fmla="*/ 9408 w 9980"/>
                      <a:gd name="connsiteY13" fmla="*/ 8461 h 10000"/>
                      <a:gd name="connsiteX14" fmla="*/ 9869 w 9980"/>
                      <a:gd name="connsiteY14" fmla="*/ 5835 h 10000"/>
                      <a:gd name="connsiteX15" fmla="*/ 9980 w 9980"/>
                      <a:gd name="connsiteY15" fmla="*/ 3299 h 10000"/>
                      <a:gd name="connsiteX16" fmla="*/ 9838 w 9980"/>
                      <a:gd name="connsiteY16" fmla="*/ 981 h 10000"/>
                      <a:gd name="connsiteX17" fmla="*/ 9119 w 9980"/>
                      <a:gd name="connsiteY17" fmla="*/ 228 h 10000"/>
                      <a:gd name="connsiteX18" fmla="*/ 6331 w 9980"/>
                      <a:gd name="connsiteY18" fmla="*/ 58 h 10000"/>
                      <a:gd name="connsiteX19" fmla="*/ 2995 w 9980"/>
                      <a:gd name="connsiteY19" fmla="*/ 30 h 10000"/>
                      <a:gd name="connsiteX20" fmla="*/ 1022 w 9980"/>
                      <a:gd name="connsiteY20" fmla="*/ 3 h 10000"/>
                      <a:gd name="connsiteX0" fmla="*/ 1024 w 10000"/>
                      <a:gd name="connsiteY0" fmla="*/ 3 h 10000"/>
                      <a:gd name="connsiteX1" fmla="*/ 172 w 10000"/>
                      <a:gd name="connsiteY1" fmla="*/ 863 h 10000"/>
                      <a:gd name="connsiteX2" fmla="*/ 1 w 10000"/>
                      <a:gd name="connsiteY2" fmla="*/ 2771 h 10000"/>
                      <a:gd name="connsiteX3" fmla="*/ 154 w 10000"/>
                      <a:gd name="connsiteY3" fmla="*/ 4856 h 10000"/>
                      <a:gd name="connsiteX4" fmla="*/ 500 w 10000"/>
                      <a:gd name="connsiteY4" fmla="*/ 7585 h 10000"/>
                      <a:gd name="connsiteX5" fmla="*/ 1045 w 10000"/>
                      <a:gd name="connsiteY5" fmla="*/ 9477 h 10000"/>
                      <a:gd name="connsiteX6" fmla="*/ 1658 w 10000"/>
                      <a:gd name="connsiteY6" fmla="*/ 9680 h 10000"/>
                      <a:gd name="connsiteX7" fmla="*/ 2383 w 10000"/>
                      <a:gd name="connsiteY7" fmla="*/ 9878 h 10000"/>
                      <a:gd name="connsiteX8" fmla="*/ 3659 w 10000"/>
                      <a:gd name="connsiteY8" fmla="*/ 9992 h 10000"/>
                      <a:gd name="connsiteX9" fmla="*/ 5052 w 10000"/>
                      <a:gd name="connsiteY9" fmla="*/ 9992 h 10000"/>
                      <a:gd name="connsiteX10" fmla="*/ 6499 w 10000"/>
                      <a:gd name="connsiteY10" fmla="*/ 9992 h 10000"/>
                      <a:gd name="connsiteX11" fmla="*/ 8007 w 10000"/>
                      <a:gd name="connsiteY11" fmla="*/ 9961 h 10000"/>
                      <a:gd name="connsiteX12" fmla="*/ 8972 w 10000"/>
                      <a:gd name="connsiteY12" fmla="*/ 9576 h 10000"/>
                      <a:gd name="connsiteX13" fmla="*/ 9525 w 10000"/>
                      <a:gd name="connsiteY13" fmla="*/ 8364 h 10000"/>
                      <a:gd name="connsiteX14" fmla="*/ 9889 w 10000"/>
                      <a:gd name="connsiteY14" fmla="*/ 5835 h 10000"/>
                      <a:gd name="connsiteX15" fmla="*/ 10000 w 10000"/>
                      <a:gd name="connsiteY15" fmla="*/ 3299 h 10000"/>
                      <a:gd name="connsiteX16" fmla="*/ 9858 w 10000"/>
                      <a:gd name="connsiteY16" fmla="*/ 981 h 10000"/>
                      <a:gd name="connsiteX17" fmla="*/ 9137 w 10000"/>
                      <a:gd name="connsiteY17" fmla="*/ 228 h 10000"/>
                      <a:gd name="connsiteX18" fmla="*/ 6344 w 10000"/>
                      <a:gd name="connsiteY18" fmla="*/ 58 h 10000"/>
                      <a:gd name="connsiteX19" fmla="*/ 3001 w 10000"/>
                      <a:gd name="connsiteY19" fmla="*/ 30 h 10000"/>
                      <a:gd name="connsiteX20" fmla="*/ 1024 w 10000"/>
                      <a:gd name="connsiteY20" fmla="*/ 3 h 10000"/>
                      <a:gd name="connsiteX0" fmla="*/ 1024 w 10000"/>
                      <a:gd name="connsiteY0" fmla="*/ 3 h 10000"/>
                      <a:gd name="connsiteX1" fmla="*/ 172 w 10000"/>
                      <a:gd name="connsiteY1" fmla="*/ 863 h 10000"/>
                      <a:gd name="connsiteX2" fmla="*/ 1 w 10000"/>
                      <a:gd name="connsiteY2" fmla="*/ 2771 h 10000"/>
                      <a:gd name="connsiteX3" fmla="*/ 154 w 10000"/>
                      <a:gd name="connsiteY3" fmla="*/ 4856 h 10000"/>
                      <a:gd name="connsiteX4" fmla="*/ 500 w 10000"/>
                      <a:gd name="connsiteY4" fmla="*/ 7585 h 10000"/>
                      <a:gd name="connsiteX5" fmla="*/ 908 w 10000"/>
                      <a:gd name="connsiteY5" fmla="*/ 9672 h 10000"/>
                      <a:gd name="connsiteX6" fmla="*/ 1658 w 10000"/>
                      <a:gd name="connsiteY6" fmla="*/ 9680 h 10000"/>
                      <a:gd name="connsiteX7" fmla="*/ 2383 w 10000"/>
                      <a:gd name="connsiteY7" fmla="*/ 9878 h 10000"/>
                      <a:gd name="connsiteX8" fmla="*/ 3659 w 10000"/>
                      <a:gd name="connsiteY8" fmla="*/ 9992 h 10000"/>
                      <a:gd name="connsiteX9" fmla="*/ 5052 w 10000"/>
                      <a:gd name="connsiteY9" fmla="*/ 9992 h 10000"/>
                      <a:gd name="connsiteX10" fmla="*/ 6499 w 10000"/>
                      <a:gd name="connsiteY10" fmla="*/ 9992 h 10000"/>
                      <a:gd name="connsiteX11" fmla="*/ 8007 w 10000"/>
                      <a:gd name="connsiteY11" fmla="*/ 9961 h 10000"/>
                      <a:gd name="connsiteX12" fmla="*/ 8972 w 10000"/>
                      <a:gd name="connsiteY12" fmla="*/ 9576 h 10000"/>
                      <a:gd name="connsiteX13" fmla="*/ 9525 w 10000"/>
                      <a:gd name="connsiteY13" fmla="*/ 8364 h 10000"/>
                      <a:gd name="connsiteX14" fmla="*/ 9889 w 10000"/>
                      <a:gd name="connsiteY14" fmla="*/ 5835 h 10000"/>
                      <a:gd name="connsiteX15" fmla="*/ 10000 w 10000"/>
                      <a:gd name="connsiteY15" fmla="*/ 3299 h 10000"/>
                      <a:gd name="connsiteX16" fmla="*/ 9858 w 10000"/>
                      <a:gd name="connsiteY16" fmla="*/ 981 h 10000"/>
                      <a:gd name="connsiteX17" fmla="*/ 9137 w 10000"/>
                      <a:gd name="connsiteY17" fmla="*/ 228 h 10000"/>
                      <a:gd name="connsiteX18" fmla="*/ 6344 w 10000"/>
                      <a:gd name="connsiteY18" fmla="*/ 58 h 10000"/>
                      <a:gd name="connsiteX19" fmla="*/ 3001 w 10000"/>
                      <a:gd name="connsiteY19" fmla="*/ 30 h 10000"/>
                      <a:gd name="connsiteX20" fmla="*/ 1024 w 10000"/>
                      <a:gd name="connsiteY20" fmla="*/ 3 h 10000"/>
                      <a:gd name="connsiteX0" fmla="*/ 1024 w 10000"/>
                      <a:gd name="connsiteY0" fmla="*/ 3 h 10000"/>
                      <a:gd name="connsiteX1" fmla="*/ 172 w 10000"/>
                      <a:gd name="connsiteY1" fmla="*/ 863 h 10000"/>
                      <a:gd name="connsiteX2" fmla="*/ 1 w 10000"/>
                      <a:gd name="connsiteY2" fmla="*/ 2771 h 10000"/>
                      <a:gd name="connsiteX3" fmla="*/ 154 w 10000"/>
                      <a:gd name="connsiteY3" fmla="*/ 4856 h 10000"/>
                      <a:gd name="connsiteX4" fmla="*/ 500 w 10000"/>
                      <a:gd name="connsiteY4" fmla="*/ 7585 h 10000"/>
                      <a:gd name="connsiteX5" fmla="*/ 908 w 10000"/>
                      <a:gd name="connsiteY5" fmla="*/ 9672 h 10000"/>
                      <a:gd name="connsiteX6" fmla="*/ 1579 w 10000"/>
                      <a:gd name="connsiteY6" fmla="*/ 9972 h 10000"/>
                      <a:gd name="connsiteX7" fmla="*/ 2383 w 10000"/>
                      <a:gd name="connsiteY7" fmla="*/ 9878 h 10000"/>
                      <a:gd name="connsiteX8" fmla="*/ 3659 w 10000"/>
                      <a:gd name="connsiteY8" fmla="*/ 9992 h 10000"/>
                      <a:gd name="connsiteX9" fmla="*/ 5052 w 10000"/>
                      <a:gd name="connsiteY9" fmla="*/ 9992 h 10000"/>
                      <a:gd name="connsiteX10" fmla="*/ 6499 w 10000"/>
                      <a:gd name="connsiteY10" fmla="*/ 9992 h 10000"/>
                      <a:gd name="connsiteX11" fmla="*/ 8007 w 10000"/>
                      <a:gd name="connsiteY11" fmla="*/ 9961 h 10000"/>
                      <a:gd name="connsiteX12" fmla="*/ 8972 w 10000"/>
                      <a:gd name="connsiteY12" fmla="*/ 9576 h 10000"/>
                      <a:gd name="connsiteX13" fmla="*/ 9525 w 10000"/>
                      <a:gd name="connsiteY13" fmla="*/ 8364 h 10000"/>
                      <a:gd name="connsiteX14" fmla="*/ 9889 w 10000"/>
                      <a:gd name="connsiteY14" fmla="*/ 5835 h 10000"/>
                      <a:gd name="connsiteX15" fmla="*/ 10000 w 10000"/>
                      <a:gd name="connsiteY15" fmla="*/ 3299 h 10000"/>
                      <a:gd name="connsiteX16" fmla="*/ 9858 w 10000"/>
                      <a:gd name="connsiteY16" fmla="*/ 981 h 10000"/>
                      <a:gd name="connsiteX17" fmla="*/ 9137 w 10000"/>
                      <a:gd name="connsiteY17" fmla="*/ 228 h 10000"/>
                      <a:gd name="connsiteX18" fmla="*/ 6344 w 10000"/>
                      <a:gd name="connsiteY18" fmla="*/ 58 h 10000"/>
                      <a:gd name="connsiteX19" fmla="*/ 3001 w 10000"/>
                      <a:gd name="connsiteY19" fmla="*/ 30 h 10000"/>
                      <a:gd name="connsiteX20" fmla="*/ 1024 w 10000"/>
                      <a:gd name="connsiteY20" fmla="*/ 3 h 10000"/>
                      <a:gd name="connsiteX0" fmla="*/ 1024 w 10000"/>
                      <a:gd name="connsiteY0" fmla="*/ 3 h 10000"/>
                      <a:gd name="connsiteX1" fmla="*/ 172 w 10000"/>
                      <a:gd name="connsiteY1" fmla="*/ 863 h 10000"/>
                      <a:gd name="connsiteX2" fmla="*/ 1 w 10000"/>
                      <a:gd name="connsiteY2" fmla="*/ 2771 h 10000"/>
                      <a:gd name="connsiteX3" fmla="*/ 154 w 10000"/>
                      <a:gd name="connsiteY3" fmla="*/ 4856 h 10000"/>
                      <a:gd name="connsiteX4" fmla="*/ 500 w 10000"/>
                      <a:gd name="connsiteY4" fmla="*/ 7585 h 10000"/>
                      <a:gd name="connsiteX5" fmla="*/ 908 w 10000"/>
                      <a:gd name="connsiteY5" fmla="*/ 9672 h 10000"/>
                      <a:gd name="connsiteX6" fmla="*/ 1618 w 10000"/>
                      <a:gd name="connsiteY6" fmla="*/ 9972 h 10000"/>
                      <a:gd name="connsiteX7" fmla="*/ 2383 w 10000"/>
                      <a:gd name="connsiteY7" fmla="*/ 9878 h 10000"/>
                      <a:gd name="connsiteX8" fmla="*/ 3659 w 10000"/>
                      <a:gd name="connsiteY8" fmla="*/ 9992 h 10000"/>
                      <a:gd name="connsiteX9" fmla="*/ 5052 w 10000"/>
                      <a:gd name="connsiteY9" fmla="*/ 9992 h 10000"/>
                      <a:gd name="connsiteX10" fmla="*/ 6499 w 10000"/>
                      <a:gd name="connsiteY10" fmla="*/ 9992 h 10000"/>
                      <a:gd name="connsiteX11" fmla="*/ 8007 w 10000"/>
                      <a:gd name="connsiteY11" fmla="*/ 9961 h 10000"/>
                      <a:gd name="connsiteX12" fmla="*/ 8972 w 10000"/>
                      <a:gd name="connsiteY12" fmla="*/ 9576 h 10000"/>
                      <a:gd name="connsiteX13" fmla="*/ 9525 w 10000"/>
                      <a:gd name="connsiteY13" fmla="*/ 8364 h 10000"/>
                      <a:gd name="connsiteX14" fmla="*/ 9889 w 10000"/>
                      <a:gd name="connsiteY14" fmla="*/ 5835 h 10000"/>
                      <a:gd name="connsiteX15" fmla="*/ 10000 w 10000"/>
                      <a:gd name="connsiteY15" fmla="*/ 3299 h 10000"/>
                      <a:gd name="connsiteX16" fmla="*/ 9858 w 10000"/>
                      <a:gd name="connsiteY16" fmla="*/ 981 h 10000"/>
                      <a:gd name="connsiteX17" fmla="*/ 9137 w 10000"/>
                      <a:gd name="connsiteY17" fmla="*/ 228 h 10000"/>
                      <a:gd name="connsiteX18" fmla="*/ 6344 w 10000"/>
                      <a:gd name="connsiteY18" fmla="*/ 58 h 10000"/>
                      <a:gd name="connsiteX19" fmla="*/ 3001 w 10000"/>
                      <a:gd name="connsiteY19" fmla="*/ 30 h 10000"/>
                      <a:gd name="connsiteX20" fmla="*/ 1024 w 10000"/>
                      <a:gd name="connsiteY20" fmla="*/ 3 h 10000"/>
                      <a:gd name="connsiteX0" fmla="*/ 1024 w 10000"/>
                      <a:gd name="connsiteY0" fmla="*/ 3 h 10000"/>
                      <a:gd name="connsiteX1" fmla="*/ 172 w 10000"/>
                      <a:gd name="connsiteY1" fmla="*/ 863 h 10000"/>
                      <a:gd name="connsiteX2" fmla="*/ 1 w 10000"/>
                      <a:gd name="connsiteY2" fmla="*/ 2771 h 10000"/>
                      <a:gd name="connsiteX3" fmla="*/ 154 w 10000"/>
                      <a:gd name="connsiteY3" fmla="*/ 4856 h 10000"/>
                      <a:gd name="connsiteX4" fmla="*/ 441 w 10000"/>
                      <a:gd name="connsiteY4" fmla="*/ 7488 h 10000"/>
                      <a:gd name="connsiteX5" fmla="*/ 908 w 10000"/>
                      <a:gd name="connsiteY5" fmla="*/ 9672 h 10000"/>
                      <a:gd name="connsiteX6" fmla="*/ 1618 w 10000"/>
                      <a:gd name="connsiteY6" fmla="*/ 9972 h 10000"/>
                      <a:gd name="connsiteX7" fmla="*/ 2383 w 10000"/>
                      <a:gd name="connsiteY7" fmla="*/ 9878 h 10000"/>
                      <a:gd name="connsiteX8" fmla="*/ 3659 w 10000"/>
                      <a:gd name="connsiteY8" fmla="*/ 9992 h 10000"/>
                      <a:gd name="connsiteX9" fmla="*/ 5052 w 10000"/>
                      <a:gd name="connsiteY9" fmla="*/ 9992 h 10000"/>
                      <a:gd name="connsiteX10" fmla="*/ 6499 w 10000"/>
                      <a:gd name="connsiteY10" fmla="*/ 9992 h 10000"/>
                      <a:gd name="connsiteX11" fmla="*/ 8007 w 10000"/>
                      <a:gd name="connsiteY11" fmla="*/ 9961 h 10000"/>
                      <a:gd name="connsiteX12" fmla="*/ 8972 w 10000"/>
                      <a:gd name="connsiteY12" fmla="*/ 9576 h 10000"/>
                      <a:gd name="connsiteX13" fmla="*/ 9525 w 10000"/>
                      <a:gd name="connsiteY13" fmla="*/ 8364 h 10000"/>
                      <a:gd name="connsiteX14" fmla="*/ 9889 w 10000"/>
                      <a:gd name="connsiteY14" fmla="*/ 5835 h 10000"/>
                      <a:gd name="connsiteX15" fmla="*/ 10000 w 10000"/>
                      <a:gd name="connsiteY15" fmla="*/ 3299 h 10000"/>
                      <a:gd name="connsiteX16" fmla="*/ 9858 w 10000"/>
                      <a:gd name="connsiteY16" fmla="*/ 981 h 10000"/>
                      <a:gd name="connsiteX17" fmla="*/ 9137 w 10000"/>
                      <a:gd name="connsiteY17" fmla="*/ 228 h 10000"/>
                      <a:gd name="connsiteX18" fmla="*/ 6344 w 10000"/>
                      <a:gd name="connsiteY18" fmla="*/ 58 h 10000"/>
                      <a:gd name="connsiteX19" fmla="*/ 3001 w 10000"/>
                      <a:gd name="connsiteY19" fmla="*/ 30 h 10000"/>
                      <a:gd name="connsiteX20" fmla="*/ 1024 w 10000"/>
                      <a:gd name="connsiteY20" fmla="*/ 3 h 10000"/>
                      <a:gd name="connsiteX0" fmla="*/ 1025 w 10001"/>
                      <a:gd name="connsiteY0" fmla="*/ 3 h 10000"/>
                      <a:gd name="connsiteX1" fmla="*/ 173 w 10001"/>
                      <a:gd name="connsiteY1" fmla="*/ 863 h 10000"/>
                      <a:gd name="connsiteX2" fmla="*/ 2 w 10001"/>
                      <a:gd name="connsiteY2" fmla="*/ 2771 h 10000"/>
                      <a:gd name="connsiteX3" fmla="*/ 76 w 10001"/>
                      <a:gd name="connsiteY3" fmla="*/ 4759 h 10000"/>
                      <a:gd name="connsiteX4" fmla="*/ 442 w 10001"/>
                      <a:gd name="connsiteY4" fmla="*/ 7488 h 10000"/>
                      <a:gd name="connsiteX5" fmla="*/ 909 w 10001"/>
                      <a:gd name="connsiteY5" fmla="*/ 9672 h 10000"/>
                      <a:gd name="connsiteX6" fmla="*/ 1619 w 10001"/>
                      <a:gd name="connsiteY6" fmla="*/ 9972 h 10000"/>
                      <a:gd name="connsiteX7" fmla="*/ 2384 w 10001"/>
                      <a:gd name="connsiteY7" fmla="*/ 9878 h 10000"/>
                      <a:gd name="connsiteX8" fmla="*/ 3660 w 10001"/>
                      <a:gd name="connsiteY8" fmla="*/ 9992 h 10000"/>
                      <a:gd name="connsiteX9" fmla="*/ 5053 w 10001"/>
                      <a:gd name="connsiteY9" fmla="*/ 9992 h 10000"/>
                      <a:gd name="connsiteX10" fmla="*/ 6500 w 10001"/>
                      <a:gd name="connsiteY10" fmla="*/ 9992 h 10000"/>
                      <a:gd name="connsiteX11" fmla="*/ 8008 w 10001"/>
                      <a:gd name="connsiteY11" fmla="*/ 9961 h 10000"/>
                      <a:gd name="connsiteX12" fmla="*/ 8973 w 10001"/>
                      <a:gd name="connsiteY12" fmla="*/ 9576 h 10000"/>
                      <a:gd name="connsiteX13" fmla="*/ 9526 w 10001"/>
                      <a:gd name="connsiteY13" fmla="*/ 8364 h 10000"/>
                      <a:gd name="connsiteX14" fmla="*/ 9890 w 10001"/>
                      <a:gd name="connsiteY14" fmla="*/ 5835 h 10000"/>
                      <a:gd name="connsiteX15" fmla="*/ 10001 w 10001"/>
                      <a:gd name="connsiteY15" fmla="*/ 3299 h 10000"/>
                      <a:gd name="connsiteX16" fmla="*/ 9859 w 10001"/>
                      <a:gd name="connsiteY16" fmla="*/ 981 h 10000"/>
                      <a:gd name="connsiteX17" fmla="*/ 9138 w 10001"/>
                      <a:gd name="connsiteY17" fmla="*/ 228 h 10000"/>
                      <a:gd name="connsiteX18" fmla="*/ 6345 w 10001"/>
                      <a:gd name="connsiteY18" fmla="*/ 58 h 10000"/>
                      <a:gd name="connsiteX19" fmla="*/ 3002 w 10001"/>
                      <a:gd name="connsiteY19" fmla="*/ 30 h 10000"/>
                      <a:gd name="connsiteX20" fmla="*/ 1025 w 10001"/>
                      <a:gd name="connsiteY20" fmla="*/ 3 h 10000"/>
                      <a:gd name="connsiteX0" fmla="*/ 1025 w 10001"/>
                      <a:gd name="connsiteY0" fmla="*/ 3 h 10102"/>
                      <a:gd name="connsiteX1" fmla="*/ 173 w 10001"/>
                      <a:gd name="connsiteY1" fmla="*/ 863 h 10102"/>
                      <a:gd name="connsiteX2" fmla="*/ 2 w 10001"/>
                      <a:gd name="connsiteY2" fmla="*/ 2771 h 10102"/>
                      <a:gd name="connsiteX3" fmla="*/ 76 w 10001"/>
                      <a:gd name="connsiteY3" fmla="*/ 4759 h 10102"/>
                      <a:gd name="connsiteX4" fmla="*/ 442 w 10001"/>
                      <a:gd name="connsiteY4" fmla="*/ 7488 h 10102"/>
                      <a:gd name="connsiteX5" fmla="*/ 909 w 10001"/>
                      <a:gd name="connsiteY5" fmla="*/ 9672 h 10102"/>
                      <a:gd name="connsiteX6" fmla="*/ 1619 w 10001"/>
                      <a:gd name="connsiteY6" fmla="*/ 9972 h 10102"/>
                      <a:gd name="connsiteX7" fmla="*/ 2497 w 10001"/>
                      <a:gd name="connsiteY7" fmla="*/ 10102 h 10102"/>
                      <a:gd name="connsiteX8" fmla="*/ 3660 w 10001"/>
                      <a:gd name="connsiteY8" fmla="*/ 9992 h 10102"/>
                      <a:gd name="connsiteX9" fmla="*/ 5053 w 10001"/>
                      <a:gd name="connsiteY9" fmla="*/ 9992 h 10102"/>
                      <a:gd name="connsiteX10" fmla="*/ 6500 w 10001"/>
                      <a:gd name="connsiteY10" fmla="*/ 9992 h 10102"/>
                      <a:gd name="connsiteX11" fmla="*/ 8008 w 10001"/>
                      <a:gd name="connsiteY11" fmla="*/ 9961 h 10102"/>
                      <a:gd name="connsiteX12" fmla="*/ 8973 w 10001"/>
                      <a:gd name="connsiteY12" fmla="*/ 9576 h 10102"/>
                      <a:gd name="connsiteX13" fmla="*/ 9526 w 10001"/>
                      <a:gd name="connsiteY13" fmla="*/ 8364 h 10102"/>
                      <a:gd name="connsiteX14" fmla="*/ 9890 w 10001"/>
                      <a:gd name="connsiteY14" fmla="*/ 5835 h 10102"/>
                      <a:gd name="connsiteX15" fmla="*/ 10001 w 10001"/>
                      <a:gd name="connsiteY15" fmla="*/ 3299 h 10102"/>
                      <a:gd name="connsiteX16" fmla="*/ 9859 w 10001"/>
                      <a:gd name="connsiteY16" fmla="*/ 981 h 10102"/>
                      <a:gd name="connsiteX17" fmla="*/ 9138 w 10001"/>
                      <a:gd name="connsiteY17" fmla="*/ 228 h 10102"/>
                      <a:gd name="connsiteX18" fmla="*/ 6345 w 10001"/>
                      <a:gd name="connsiteY18" fmla="*/ 58 h 10102"/>
                      <a:gd name="connsiteX19" fmla="*/ 3002 w 10001"/>
                      <a:gd name="connsiteY19" fmla="*/ 30 h 10102"/>
                      <a:gd name="connsiteX20" fmla="*/ 1025 w 10001"/>
                      <a:gd name="connsiteY20" fmla="*/ 3 h 10102"/>
                      <a:gd name="connsiteX0" fmla="*/ 1025 w 10001"/>
                      <a:gd name="connsiteY0" fmla="*/ 3 h 10126"/>
                      <a:gd name="connsiteX1" fmla="*/ 173 w 10001"/>
                      <a:gd name="connsiteY1" fmla="*/ 863 h 10126"/>
                      <a:gd name="connsiteX2" fmla="*/ 2 w 10001"/>
                      <a:gd name="connsiteY2" fmla="*/ 2771 h 10126"/>
                      <a:gd name="connsiteX3" fmla="*/ 76 w 10001"/>
                      <a:gd name="connsiteY3" fmla="*/ 4759 h 10126"/>
                      <a:gd name="connsiteX4" fmla="*/ 442 w 10001"/>
                      <a:gd name="connsiteY4" fmla="*/ 7488 h 10126"/>
                      <a:gd name="connsiteX5" fmla="*/ 909 w 10001"/>
                      <a:gd name="connsiteY5" fmla="*/ 9672 h 10126"/>
                      <a:gd name="connsiteX6" fmla="*/ 1528 w 10001"/>
                      <a:gd name="connsiteY6" fmla="*/ 10084 h 10126"/>
                      <a:gd name="connsiteX7" fmla="*/ 2497 w 10001"/>
                      <a:gd name="connsiteY7" fmla="*/ 10102 h 10126"/>
                      <a:gd name="connsiteX8" fmla="*/ 3660 w 10001"/>
                      <a:gd name="connsiteY8" fmla="*/ 9992 h 10126"/>
                      <a:gd name="connsiteX9" fmla="*/ 5053 w 10001"/>
                      <a:gd name="connsiteY9" fmla="*/ 9992 h 10126"/>
                      <a:gd name="connsiteX10" fmla="*/ 6500 w 10001"/>
                      <a:gd name="connsiteY10" fmla="*/ 9992 h 10126"/>
                      <a:gd name="connsiteX11" fmla="*/ 8008 w 10001"/>
                      <a:gd name="connsiteY11" fmla="*/ 9961 h 10126"/>
                      <a:gd name="connsiteX12" fmla="*/ 8973 w 10001"/>
                      <a:gd name="connsiteY12" fmla="*/ 9576 h 10126"/>
                      <a:gd name="connsiteX13" fmla="*/ 9526 w 10001"/>
                      <a:gd name="connsiteY13" fmla="*/ 8364 h 10126"/>
                      <a:gd name="connsiteX14" fmla="*/ 9890 w 10001"/>
                      <a:gd name="connsiteY14" fmla="*/ 5835 h 10126"/>
                      <a:gd name="connsiteX15" fmla="*/ 10001 w 10001"/>
                      <a:gd name="connsiteY15" fmla="*/ 3299 h 10126"/>
                      <a:gd name="connsiteX16" fmla="*/ 9859 w 10001"/>
                      <a:gd name="connsiteY16" fmla="*/ 981 h 10126"/>
                      <a:gd name="connsiteX17" fmla="*/ 9138 w 10001"/>
                      <a:gd name="connsiteY17" fmla="*/ 228 h 10126"/>
                      <a:gd name="connsiteX18" fmla="*/ 6345 w 10001"/>
                      <a:gd name="connsiteY18" fmla="*/ 58 h 10126"/>
                      <a:gd name="connsiteX19" fmla="*/ 3002 w 10001"/>
                      <a:gd name="connsiteY19" fmla="*/ 30 h 10126"/>
                      <a:gd name="connsiteX20" fmla="*/ 1025 w 10001"/>
                      <a:gd name="connsiteY20" fmla="*/ 3 h 10126"/>
                      <a:gd name="connsiteX0" fmla="*/ 1025 w 10001"/>
                      <a:gd name="connsiteY0" fmla="*/ 3 h 10141"/>
                      <a:gd name="connsiteX1" fmla="*/ 173 w 10001"/>
                      <a:gd name="connsiteY1" fmla="*/ 863 h 10141"/>
                      <a:gd name="connsiteX2" fmla="*/ 2 w 10001"/>
                      <a:gd name="connsiteY2" fmla="*/ 2771 h 10141"/>
                      <a:gd name="connsiteX3" fmla="*/ 76 w 10001"/>
                      <a:gd name="connsiteY3" fmla="*/ 4759 h 10141"/>
                      <a:gd name="connsiteX4" fmla="*/ 442 w 10001"/>
                      <a:gd name="connsiteY4" fmla="*/ 7488 h 10141"/>
                      <a:gd name="connsiteX5" fmla="*/ 818 w 10001"/>
                      <a:gd name="connsiteY5" fmla="*/ 9448 h 10141"/>
                      <a:gd name="connsiteX6" fmla="*/ 1528 w 10001"/>
                      <a:gd name="connsiteY6" fmla="*/ 10084 h 10141"/>
                      <a:gd name="connsiteX7" fmla="*/ 2497 w 10001"/>
                      <a:gd name="connsiteY7" fmla="*/ 10102 h 10141"/>
                      <a:gd name="connsiteX8" fmla="*/ 3660 w 10001"/>
                      <a:gd name="connsiteY8" fmla="*/ 9992 h 10141"/>
                      <a:gd name="connsiteX9" fmla="*/ 5053 w 10001"/>
                      <a:gd name="connsiteY9" fmla="*/ 9992 h 10141"/>
                      <a:gd name="connsiteX10" fmla="*/ 6500 w 10001"/>
                      <a:gd name="connsiteY10" fmla="*/ 9992 h 10141"/>
                      <a:gd name="connsiteX11" fmla="*/ 8008 w 10001"/>
                      <a:gd name="connsiteY11" fmla="*/ 9961 h 10141"/>
                      <a:gd name="connsiteX12" fmla="*/ 8973 w 10001"/>
                      <a:gd name="connsiteY12" fmla="*/ 9576 h 10141"/>
                      <a:gd name="connsiteX13" fmla="*/ 9526 w 10001"/>
                      <a:gd name="connsiteY13" fmla="*/ 8364 h 10141"/>
                      <a:gd name="connsiteX14" fmla="*/ 9890 w 10001"/>
                      <a:gd name="connsiteY14" fmla="*/ 5835 h 10141"/>
                      <a:gd name="connsiteX15" fmla="*/ 10001 w 10001"/>
                      <a:gd name="connsiteY15" fmla="*/ 3299 h 10141"/>
                      <a:gd name="connsiteX16" fmla="*/ 9859 w 10001"/>
                      <a:gd name="connsiteY16" fmla="*/ 981 h 10141"/>
                      <a:gd name="connsiteX17" fmla="*/ 9138 w 10001"/>
                      <a:gd name="connsiteY17" fmla="*/ 228 h 10141"/>
                      <a:gd name="connsiteX18" fmla="*/ 6345 w 10001"/>
                      <a:gd name="connsiteY18" fmla="*/ 58 h 10141"/>
                      <a:gd name="connsiteX19" fmla="*/ 3002 w 10001"/>
                      <a:gd name="connsiteY19" fmla="*/ 30 h 10141"/>
                      <a:gd name="connsiteX20" fmla="*/ 1025 w 10001"/>
                      <a:gd name="connsiteY20" fmla="*/ 3 h 10141"/>
                      <a:gd name="connsiteX0" fmla="*/ 1025 w 10001"/>
                      <a:gd name="connsiteY0" fmla="*/ 3 h 10141"/>
                      <a:gd name="connsiteX1" fmla="*/ 173 w 10001"/>
                      <a:gd name="connsiteY1" fmla="*/ 863 h 10141"/>
                      <a:gd name="connsiteX2" fmla="*/ 2 w 10001"/>
                      <a:gd name="connsiteY2" fmla="*/ 2771 h 10141"/>
                      <a:gd name="connsiteX3" fmla="*/ 76 w 10001"/>
                      <a:gd name="connsiteY3" fmla="*/ 4759 h 10141"/>
                      <a:gd name="connsiteX4" fmla="*/ 374 w 10001"/>
                      <a:gd name="connsiteY4" fmla="*/ 7600 h 10141"/>
                      <a:gd name="connsiteX5" fmla="*/ 818 w 10001"/>
                      <a:gd name="connsiteY5" fmla="*/ 9448 h 10141"/>
                      <a:gd name="connsiteX6" fmla="*/ 1528 w 10001"/>
                      <a:gd name="connsiteY6" fmla="*/ 10084 h 10141"/>
                      <a:gd name="connsiteX7" fmla="*/ 2497 w 10001"/>
                      <a:gd name="connsiteY7" fmla="*/ 10102 h 10141"/>
                      <a:gd name="connsiteX8" fmla="*/ 3660 w 10001"/>
                      <a:gd name="connsiteY8" fmla="*/ 9992 h 10141"/>
                      <a:gd name="connsiteX9" fmla="*/ 5053 w 10001"/>
                      <a:gd name="connsiteY9" fmla="*/ 9992 h 10141"/>
                      <a:gd name="connsiteX10" fmla="*/ 6500 w 10001"/>
                      <a:gd name="connsiteY10" fmla="*/ 9992 h 10141"/>
                      <a:gd name="connsiteX11" fmla="*/ 8008 w 10001"/>
                      <a:gd name="connsiteY11" fmla="*/ 9961 h 10141"/>
                      <a:gd name="connsiteX12" fmla="*/ 8973 w 10001"/>
                      <a:gd name="connsiteY12" fmla="*/ 9576 h 10141"/>
                      <a:gd name="connsiteX13" fmla="*/ 9526 w 10001"/>
                      <a:gd name="connsiteY13" fmla="*/ 8364 h 10141"/>
                      <a:gd name="connsiteX14" fmla="*/ 9890 w 10001"/>
                      <a:gd name="connsiteY14" fmla="*/ 5835 h 10141"/>
                      <a:gd name="connsiteX15" fmla="*/ 10001 w 10001"/>
                      <a:gd name="connsiteY15" fmla="*/ 3299 h 10141"/>
                      <a:gd name="connsiteX16" fmla="*/ 9859 w 10001"/>
                      <a:gd name="connsiteY16" fmla="*/ 981 h 10141"/>
                      <a:gd name="connsiteX17" fmla="*/ 9138 w 10001"/>
                      <a:gd name="connsiteY17" fmla="*/ 228 h 10141"/>
                      <a:gd name="connsiteX18" fmla="*/ 6345 w 10001"/>
                      <a:gd name="connsiteY18" fmla="*/ 58 h 10141"/>
                      <a:gd name="connsiteX19" fmla="*/ 3002 w 10001"/>
                      <a:gd name="connsiteY19" fmla="*/ 30 h 10141"/>
                      <a:gd name="connsiteX20" fmla="*/ 1025 w 10001"/>
                      <a:gd name="connsiteY20" fmla="*/ 3 h 10141"/>
                      <a:gd name="connsiteX0" fmla="*/ 1025 w 10001"/>
                      <a:gd name="connsiteY0" fmla="*/ 3 h 10141"/>
                      <a:gd name="connsiteX1" fmla="*/ 173 w 10001"/>
                      <a:gd name="connsiteY1" fmla="*/ 863 h 10141"/>
                      <a:gd name="connsiteX2" fmla="*/ 2 w 10001"/>
                      <a:gd name="connsiteY2" fmla="*/ 2771 h 10141"/>
                      <a:gd name="connsiteX3" fmla="*/ 76 w 10001"/>
                      <a:gd name="connsiteY3" fmla="*/ 4759 h 10141"/>
                      <a:gd name="connsiteX4" fmla="*/ 374 w 10001"/>
                      <a:gd name="connsiteY4" fmla="*/ 7600 h 10141"/>
                      <a:gd name="connsiteX5" fmla="*/ 818 w 10001"/>
                      <a:gd name="connsiteY5" fmla="*/ 9448 h 10141"/>
                      <a:gd name="connsiteX6" fmla="*/ 1528 w 10001"/>
                      <a:gd name="connsiteY6" fmla="*/ 10084 h 10141"/>
                      <a:gd name="connsiteX7" fmla="*/ 2497 w 10001"/>
                      <a:gd name="connsiteY7" fmla="*/ 10102 h 10141"/>
                      <a:gd name="connsiteX8" fmla="*/ 3660 w 10001"/>
                      <a:gd name="connsiteY8" fmla="*/ 9992 h 10141"/>
                      <a:gd name="connsiteX9" fmla="*/ 5053 w 10001"/>
                      <a:gd name="connsiteY9" fmla="*/ 9992 h 10141"/>
                      <a:gd name="connsiteX10" fmla="*/ 6500 w 10001"/>
                      <a:gd name="connsiteY10" fmla="*/ 9992 h 10141"/>
                      <a:gd name="connsiteX11" fmla="*/ 8008 w 10001"/>
                      <a:gd name="connsiteY11" fmla="*/ 9961 h 10141"/>
                      <a:gd name="connsiteX12" fmla="*/ 8973 w 10001"/>
                      <a:gd name="connsiteY12" fmla="*/ 9576 h 10141"/>
                      <a:gd name="connsiteX13" fmla="*/ 9526 w 10001"/>
                      <a:gd name="connsiteY13" fmla="*/ 8364 h 10141"/>
                      <a:gd name="connsiteX14" fmla="*/ 9890 w 10001"/>
                      <a:gd name="connsiteY14" fmla="*/ 5835 h 10141"/>
                      <a:gd name="connsiteX15" fmla="*/ 10001 w 10001"/>
                      <a:gd name="connsiteY15" fmla="*/ 3299 h 10141"/>
                      <a:gd name="connsiteX16" fmla="*/ 9859 w 10001"/>
                      <a:gd name="connsiteY16" fmla="*/ 981 h 10141"/>
                      <a:gd name="connsiteX17" fmla="*/ 9138 w 10001"/>
                      <a:gd name="connsiteY17" fmla="*/ 228 h 10141"/>
                      <a:gd name="connsiteX18" fmla="*/ 6345 w 10001"/>
                      <a:gd name="connsiteY18" fmla="*/ 58 h 10141"/>
                      <a:gd name="connsiteX19" fmla="*/ 3002 w 10001"/>
                      <a:gd name="connsiteY19" fmla="*/ 30 h 10141"/>
                      <a:gd name="connsiteX20" fmla="*/ 1025 w 10001"/>
                      <a:gd name="connsiteY20" fmla="*/ 3 h 10141"/>
                      <a:gd name="connsiteX0" fmla="*/ 980 w 10001"/>
                      <a:gd name="connsiteY0" fmla="*/ 209 h 10123"/>
                      <a:gd name="connsiteX1" fmla="*/ 173 w 10001"/>
                      <a:gd name="connsiteY1" fmla="*/ 845 h 10123"/>
                      <a:gd name="connsiteX2" fmla="*/ 2 w 10001"/>
                      <a:gd name="connsiteY2" fmla="*/ 2753 h 10123"/>
                      <a:gd name="connsiteX3" fmla="*/ 76 w 10001"/>
                      <a:gd name="connsiteY3" fmla="*/ 4741 h 10123"/>
                      <a:gd name="connsiteX4" fmla="*/ 374 w 10001"/>
                      <a:gd name="connsiteY4" fmla="*/ 7582 h 10123"/>
                      <a:gd name="connsiteX5" fmla="*/ 818 w 10001"/>
                      <a:gd name="connsiteY5" fmla="*/ 9430 h 10123"/>
                      <a:gd name="connsiteX6" fmla="*/ 1528 w 10001"/>
                      <a:gd name="connsiteY6" fmla="*/ 10066 h 10123"/>
                      <a:gd name="connsiteX7" fmla="*/ 2497 w 10001"/>
                      <a:gd name="connsiteY7" fmla="*/ 10084 h 10123"/>
                      <a:gd name="connsiteX8" fmla="*/ 3660 w 10001"/>
                      <a:gd name="connsiteY8" fmla="*/ 9974 h 10123"/>
                      <a:gd name="connsiteX9" fmla="*/ 5053 w 10001"/>
                      <a:gd name="connsiteY9" fmla="*/ 9974 h 10123"/>
                      <a:gd name="connsiteX10" fmla="*/ 6500 w 10001"/>
                      <a:gd name="connsiteY10" fmla="*/ 9974 h 10123"/>
                      <a:gd name="connsiteX11" fmla="*/ 8008 w 10001"/>
                      <a:gd name="connsiteY11" fmla="*/ 9943 h 10123"/>
                      <a:gd name="connsiteX12" fmla="*/ 8973 w 10001"/>
                      <a:gd name="connsiteY12" fmla="*/ 9558 h 10123"/>
                      <a:gd name="connsiteX13" fmla="*/ 9526 w 10001"/>
                      <a:gd name="connsiteY13" fmla="*/ 8346 h 10123"/>
                      <a:gd name="connsiteX14" fmla="*/ 9890 w 10001"/>
                      <a:gd name="connsiteY14" fmla="*/ 5817 h 10123"/>
                      <a:gd name="connsiteX15" fmla="*/ 10001 w 10001"/>
                      <a:gd name="connsiteY15" fmla="*/ 3281 h 10123"/>
                      <a:gd name="connsiteX16" fmla="*/ 9859 w 10001"/>
                      <a:gd name="connsiteY16" fmla="*/ 963 h 10123"/>
                      <a:gd name="connsiteX17" fmla="*/ 9138 w 10001"/>
                      <a:gd name="connsiteY17" fmla="*/ 210 h 10123"/>
                      <a:gd name="connsiteX18" fmla="*/ 6345 w 10001"/>
                      <a:gd name="connsiteY18" fmla="*/ 40 h 10123"/>
                      <a:gd name="connsiteX19" fmla="*/ 3002 w 10001"/>
                      <a:gd name="connsiteY19" fmla="*/ 12 h 10123"/>
                      <a:gd name="connsiteX20" fmla="*/ 980 w 10001"/>
                      <a:gd name="connsiteY20" fmla="*/ 209 h 10123"/>
                      <a:gd name="connsiteX0" fmla="*/ 935 w 10001"/>
                      <a:gd name="connsiteY0" fmla="*/ 89 h 10115"/>
                      <a:gd name="connsiteX1" fmla="*/ 173 w 10001"/>
                      <a:gd name="connsiteY1" fmla="*/ 837 h 10115"/>
                      <a:gd name="connsiteX2" fmla="*/ 2 w 10001"/>
                      <a:gd name="connsiteY2" fmla="*/ 2745 h 10115"/>
                      <a:gd name="connsiteX3" fmla="*/ 76 w 10001"/>
                      <a:gd name="connsiteY3" fmla="*/ 4733 h 10115"/>
                      <a:gd name="connsiteX4" fmla="*/ 374 w 10001"/>
                      <a:gd name="connsiteY4" fmla="*/ 7574 h 10115"/>
                      <a:gd name="connsiteX5" fmla="*/ 818 w 10001"/>
                      <a:gd name="connsiteY5" fmla="*/ 9422 h 10115"/>
                      <a:gd name="connsiteX6" fmla="*/ 1528 w 10001"/>
                      <a:gd name="connsiteY6" fmla="*/ 10058 h 10115"/>
                      <a:gd name="connsiteX7" fmla="*/ 2497 w 10001"/>
                      <a:gd name="connsiteY7" fmla="*/ 10076 h 10115"/>
                      <a:gd name="connsiteX8" fmla="*/ 3660 w 10001"/>
                      <a:gd name="connsiteY8" fmla="*/ 9966 h 10115"/>
                      <a:gd name="connsiteX9" fmla="*/ 5053 w 10001"/>
                      <a:gd name="connsiteY9" fmla="*/ 9966 h 10115"/>
                      <a:gd name="connsiteX10" fmla="*/ 6500 w 10001"/>
                      <a:gd name="connsiteY10" fmla="*/ 9966 h 10115"/>
                      <a:gd name="connsiteX11" fmla="*/ 8008 w 10001"/>
                      <a:gd name="connsiteY11" fmla="*/ 9935 h 10115"/>
                      <a:gd name="connsiteX12" fmla="*/ 8973 w 10001"/>
                      <a:gd name="connsiteY12" fmla="*/ 9550 h 10115"/>
                      <a:gd name="connsiteX13" fmla="*/ 9526 w 10001"/>
                      <a:gd name="connsiteY13" fmla="*/ 8338 h 10115"/>
                      <a:gd name="connsiteX14" fmla="*/ 9890 w 10001"/>
                      <a:gd name="connsiteY14" fmla="*/ 5809 h 10115"/>
                      <a:gd name="connsiteX15" fmla="*/ 10001 w 10001"/>
                      <a:gd name="connsiteY15" fmla="*/ 3273 h 10115"/>
                      <a:gd name="connsiteX16" fmla="*/ 9859 w 10001"/>
                      <a:gd name="connsiteY16" fmla="*/ 955 h 10115"/>
                      <a:gd name="connsiteX17" fmla="*/ 9138 w 10001"/>
                      <a:gd name="connsiteY17" fmla="*/ 202 h 10115"/>
                      <a:gd name="connsiteX18" fmla="*/ 6345 w 10001"/>
                      <a:gd name="connsiteY18" fmla="*/ 32 h 10115"/>
                      <a:gd name="connsiteX19" fmla="*/ 3002 w 10001"/>
                      <a:gd name="connsiteY19" fmla="*/ 4 h 10115"/>
                      <a:gd name="connsiteX20" fmla="*/ 935 w 10001"/>
                      <a:gd name="connsiteY20" fmla="*/ 89 h 10115"/>
                      <a:gd name="connsiteX0" fmla="*/ 935 w 10001"/>
                      <a:gd name="connsiteY0" fmla="*/ 89 h 10115"/>
                      <a:gd name="connsiteX1" fmla="*/ 173 w 10001"/>
                      <a:gd name="connsiteY1" fmla="*/ 837 h 10115"/>
                      <a:gd name="connsiteX2" fmla="*/ 2 w 10001"/>
                      <a:gd name="connsiteY2" fmla="*/ 2745 h 10115"/>
                      <a:gd name="connsiteX3" fmla="*/ 76 w 10001"/>
                      <a:gd name="connsiteY3" fmla="*/ 4733 h 10115"/>
                      <a:gd name="connsiteX4" fmla="*/ 374 w 10001"/>
                      <a:gd name="connsiteY4" fmla="*/ 7574 h 10115"/>
                      <a:gd name="connsiteX5" fmla="*/ 818 w 10001"/>
                      <a:gd name="connsiteY5" fmla="*/ 9422 h 10115"/>
                      <a:gd name="connsiteX6" fmla="*/ 1528 w 10001"/>
                      <a:gd name="connsiteY6" fmla="*/ 10058 h 10115"/>
                      <a:gd name="connsiteX7" fmla="*/ 2497 w 10001"/>
                      <a:gd name="connsiteY7" fmla="*/ 10076 h 10115"/>
                      <a:gd name="connsiteX8" fmla="*/ 3660 w 10001"/>
                      <a:gd name="connsiteY8" fmla="*/ 9966 h 10115"/>
                      <a:gd name="connsiteX9" fmla="*/ 5053 w 10001"/>
                      <a:gd name="connsiteY9" fmla="*/ 9966 h 10115"/>
                      <a:gd name="connsiteX10" fmla="*/ 6500 w 10001"/>
                      <a:gd name="connsiteY10" fmla="*/ 9966 h 10115"/>
                      <a:gd name="connsiteX11" fmla="*/ 8008 w 10001"/>
                      <a:gd name="connsiteY11" fmla="*/ 9935 h 10115"/>
                      <a:gd name="connsiteX12" fmla="*/ 8973 w 10001"/>
                      <a:gd name="connsiteY12" fmla="*/ 9550 h 10115"/>
                      <a:gd name="connsiteX13" fmla="*/ 9526 w 10001"/>
                      <a:gd name="connsiteY13" fmla="*/ 8338 h 10115"/>
                      <a:gd name="connsiteX14" fmla="*/ 9890 w 10001"/>
                      <a:gd name="connsiteY14" fmla="*/ 5809 h 10115"/>
                      <a:gd name="connsiteX15" fmla="*/ 10001 w 10001"/>
                      <a:gd name="connsiteY15" fmla="*/ 3273 h 10115"/>
                      <a:gd name="connsiteX16" fmla="*/ 9859 w 10001"/>
                      <a:gd name="connsiteY16" fmla="*/ 955 h 10115"/>
                      <a:gd name="connsiteX17" fmla="*/ 9047 w 10001"/>
                      <a:gd name="connsiteY17" fmla="*/ 202 h 10115"/>
                      <a:gd name="connsiteX18" fmla="*/ 6345 w 10001"/>
                      <a:gd name="connsiteY18" fmla="*/ 32 h 10115"/>
                      <a:gd name="connsiteX19" fmla="*/ 3002 w 10001"/>
                      <a:gd name="connsiteY19" fmla="*/ 4 h 10115"/>
                      <a:gd name="connsiteX20" fmla="*/ 935 w 10001"/>
                      <a:gd name="connsiteY20" fmla="*/ 89 h 10115"/>
                      <a:gd name="connsiteX0" fmla="*/ 935 w 10001"/>
                      <a:gd name="connsiteY0" fmla="*/ 89 h 10076"/>
                      <a:gd name="connsiteX1" fmla="*/ 173 w 10001"/>
                      <a:gd name="connsiteY1" fmla="*/ 837 h 10076"/>
                      <a:gd name="connsiteX2" fmla="*/ 2 w 10001"/>
                      <a:gd name="connsiteY2" fmla="*/ 2745 h 10076"/>
                      <a:gd name="connsiteX3" fmla="*/ 76 w 10001"/>
                      <a:gd name="connsiteY3" fmla="*/ 4733 h 10076"/>
                      <a:gd name="connsiteX4" fmla="*/ 374 w 10001"/>
                      <a:gd name="connsiteY4" fmla="*/ 7574 h 10076"/>
                      <a:gd name="connsiteX5" fmla="*/ 818 w 10001"/>
                      <a:gd name="connsiteY5" fmla="*/ 9422 h 10076"/>
                      <a:gd name="connsiteX6" fmla="*/ 1551 w 10001"/>
                      <a:gd name="connsiteY6" fmla="*/ 9946 h 10076"/>
                      <a:gd name="connsiteX7" fmla="*/ 2497 w 10001"/>
                      <a:gd name="connsiteY7" fmla="*/ 10076 h 10076"/>
                      <a:gd name="connsiteX8" fmla="*/ 3660 w 10001"/>
                      <a:gd name="connsiteY8" fmla="*/ 9966 h 10076"/>
                      <a:gd name="connsiteX9" fmla="*/ 5053 w 10001"/>
                      <a:gd name="connsiteY9" fmla="*/ 9966 h 10076"/>
                      <a:gd name="connsiteX10" fmla="*/ 6500 w 10001"/>
                      <a:gd name="connsiteY10" fmla="*/ 9966 h 10076"/>
                      <a:gd name="connsiteX11" fmla="*/ 8008 w 10001"/>
                      <a:gd name="connsiteY11" fmla="*/ 9935 h 10076"/>
                      <a:gd name="connsiteX12" fmla="*/ 8973 w 10001"/>
                      <a:gd name="connsiteY12" fmla="*/ 9550 h 10076"/>
                      <a:gd name="connsiteX13" fmla="*/ 9526 w 10001"/>
                      <a:gd name="connsiteY13" fmla="*/ 8338 h 10076"/>
                      <a:gd name="connsiteX14" fmla="*/ 9890 w 10001"/>
                      <a:gd name="connsiteY14" fmla="*/ 5809 h 10076"/>
                      <a:gd name="connsiteX15" fmla="*/ 10001 w 10001"/>
                      <a:gd name="connsiteY15" fmla="*/ 3273 h 10076"/>
                      <a:gd name="connsiteX16" fmla="*/ 9859 w 10001"/>
                      <a:gd name="connsiteY16" fmla="*/ 955 h 10076"/>
                      <a:gd name="connsiteX17" fmla="*/ 9047 w 10001"/>
                      <a:gd name="connsiteY17" fmla="*/ 202 h 10076"/>
                      <a:gd name="connsiteX18" fmla="*/ 6345 w 10001"/>
                      <a:gd name="connsiteY18" fmla="*/ 32 h 10076"/>
                      <a:gd name="connsiteX19" fmla="*/ 3002 w 10001"/>
                      <a:gd name="connsiteY19" fmla="*/ 4 h 10076"/>
                      <a:gd name="connsiteX20" fmla="*/ 935 w 10001"/>
                      <a:gd name="connsiteY20" fmla="*/ 89 h 10076"/>
                      <a:gd name="connsiteX0" fmla="*/ 935 w 10001"/>
                      <a:gd name="connsiteY0" fmla="*/ 89 h 10192"/>
                      <a:gd name="connsiteX1" fmla="*/ 173 w 10001"/>
                      <a:gd name="connsiteY1" fmla="*/ 837 h 10192"/>
                      <a:gd name="connsiteX2" fmla="*/ 2 w 10001"/>
                      <a:gd name="connsiteY2" fmla="*/ 2745 h 10192"/>
                      <a:gd name="connsiteX3" fmla="*/ 76 w 10001"/>
                      <a:gd name="connsiteY3" fmla="*/ 4733 h 10192"/>
                      <a:gd name="connsiteX4" fmla="*/ 374 w 10001"/>
                      <a:gd name="connsiteY4" fmla="*/ 7574 h 10192"/>
                      <a:gd name="connsiteX5" fmla="*/ 818 w 10001"/>
                      <a:gd name="connsiteY5" fmla="*/ 9422 h 10192"/>
                      <a:gd name="connsiteX6" fmla="*/ 1551 w 10001"/>
                      <a:gd name="connsiteY6" fmla="*/ 9946 h 10192"/>
                      <a:gd name="connsiteX7" fmla="*/ 2497 w 10001"/>
                      <a:gd name="connsiteY7" fmla="*/ 10076 h 10192"/>
                      <a:gd name="connsiteX8" fmla="*/ 3705 w 10001"/>
                      <a:gd name="connsiteY8" fmla="*/ 10190 h 10192"/>
                      <a:gd name="connsiteX9" fmla="*/ 5053 w 10001"/>
                      <a:gd name="connsiteY9" fmla="*/ 9966 h 10192"/>
                      <a:gd name="connsiteX10" fmla="*/ 6500 w 10001"/>
                      <a:gd name="connsiteY10" fmla="*/ 9966 h 10192"/>
                      <a:gd name="connsiteX11" fmla="*/ 8008 w 10001"/>
                      <a:gd name="connsiteY11" fmla="*/ 9935 h 10192"/>
                      <a:gd name="connsiteX12" fmla="*/ 8973 w 10001"/>
                      <a:gd name="connsiteY12" fmla="*/ 9550 h 10192"/>
                      <a:gd name="connsiteX13" fmla="*/ 9526 w 10001"/>
                      <a:gd name="connsiteY13" fmla="*/ 8338 h 10192"/>
                      <a:gd name="connsiteX14" fmla="*/ 9890 w 10001"/>
                      <a:gd name="connsiteY14" fmla="*/ 5809 h 10192"/>
                      <a:gd name="connsiteX15" fmla="*/ 10001 w 10001"/>
                      <a:gd name="connsiteY15" fmla="*/ 3273 h 10192"/>
                      <a:gd name="connsiteX16" fmla="*/ 9859 w 10001"/>
                      <a:gd name="connsiteY16" fmla="*/ 955 h 10192"/>
                      <a:gd name="connsiteX17" fmla="*/ 9047 w 10001"/>
                      <a:gd name="connsiteY17" fmla="*/ 202 h 10192"/>
                      <a:gd name="connsiteX18" fmla="*/ 6345 w 10001"/>
                      <a:gd name="connsiteY18" fmla="*/ 32 h 10192"/>
                      <a:gd name="connsiteX19" fmla="*/ 3002 w 10001"/>
                      <a:gd name="connsiteY19" fmla="*/ 4 h 10192"/>
                      <a:gd name="connsiteX20" fmla="*/ 935 w 10001"/>
                      <a:gd name="connsiteY20" fmla="*/ 89 h 10192"/>
                      <a:gd name="connsiteX0" fmla="*/ 935 w 10001"/>
                      <a:gd name="connsiteY0" fmla="*/ 89 h 10190"/>
                      <a:gd name="connsiteX1" fmla="*/ 173 w 10001"/>
                      <a:gd name="connsiteY1" fmla="*/ 837 h 10190"/>
                      <a:gd name="connsiteX2" fmla="*/ 2 w 10001"/>
                      <a:gd name="connsiteY2" fmla="*/ 2745 h 10190"/>
                      <a:gd name="connsiteX3" fmla="*/ 76 w 10001"/>
                      <a:gd name="connsiteY3" fmla="*/ 4733 h 10190"/>
                      <a:gd name="connsiteX4" fmla="*/ 374 w 10001"/>
                      <a:gd name="connsiteY4" fmla="*/ 7574 h 10190"/>
                      <a:gd name="connsiteX5" fmla="*/ 818 w 10001"/>
                      <a:gd name="connsiteY5" fmla="*/ 9422 h 10190"/>
                      <a:gd name="connsiteX6" fmla="*/ 1551 w 10001"/>
                      <a:gd name="connsiteY6" fmla="*/ 9946 h 10190"/>
                      <a:gd name="connsiteX7" fmla="*/ 2497 w 10001"/>
                      <a:gd name="connsiteY7" fmla="*/ 10076 h 10190"/>
                      <a:gd name="connsiteX8" fmla="*/ 3705 w 10001"/>
                      <a:gd name="connsiteY8" fmla="*/ 10190 h 10190"/>
                      <a:gd name="connsiteX9" fmla="*/ 4985 w 10001"/>
                      <a:gd name="connsiteY9" fmla="*/ 10078 h 10190"/>
                      <a:gd name="connsiteX10" fmla="*/ 6500 w 10001"/>
                      <a:gd name="connsiteY10" fmla="*/ 9966 h 10190"/>
                      <a:gd name="connsiteX11" fmla="*/ 8008 w 10001"/>
                      <a:gd name="connsiteY11" fmla="*/ 9935 h 10190"/>
                      <a:gd name="connsiteX12" fmla="*/ 8973 w 10001"/>
                      <a:gd name="connsiteY12" fmla="*/ 9550 h 10190"/>
                      <a:gd name="connsiteX13" fmla="*/ 9526 w 10001"/>
                      <a:gd name="connsiteY13" fmla="*/ 8338 h 10190"/>
                      <a:gd name="connsiteX14" fmla="*/ 9890 w 10001"/>
                      <a:gd name="connsiteY14" fmla="*/ 5809 h 10190"/>
                      <a:gd name="connsiteX15" fmla="*/ 10001 w 10001"/>
                      <a:gd name="connsiteY15" fmla="*/ 3273 h 10190"/>
                      <a:gd name="connsiteX16" fmla="*/ 9859 w 10001"/>
                      <a:gd name="connsiteY16" fmla="*/ 955 h 10190"/>
                      <a:gd name="connsiteX17" fmla="*/ 9047 w 10001"/>
                      <a:gd name="connsiteY17" fmla="*/ 202 h 10190"/>
                      <a:gd name="connsiteX18" fmla="*/ 6345 w 10001"/>
                      <a:gd name="connsiteY18" fmla="*/ 32 h 10190"/>
                      <a:gd name="connsiteX19" fmla="*/ 3002 w 10001"/>
                      <a:gd name="connsiteY19" fmla="*/ 4 h 10190"/>
                      <a:gd name="connsiteX20" fmla="*/ 935 w 10001"/>
                      <a:gd name="connsiteY20" fmla="*/ 89 h 10190"/>
                      <a:gd name="connsiteX0" fmla="*/ 935 w 10001"/>
                      <a:gd name="connsiteY0" fmla="*/ 89 h 10190"/>
                      <a:gd name="connsiteX1" fmla="*/ 173 w 10001"/>
                      <a:gd name="connsiteY1" fmla="*/ 837 h 10190"/>
                      <a:gd name="connsiteX2" fmla="*/ 2 w 10001"/>
                      <a:gd name="connsiteY2" fmla="*/ 2745 h 10190"/>
                      <a:gd name="connsiteX3" fmla="*/ 76 w 10001"/>
                      <a:gd name="connsiteY3" fmla="*/ 4733 h 10190"/>
                      <a:gd name="connsiteX4" fmla="*/ 374 w 10001"/>
                      <a:gd name="connsiteY4" fmla="*/ 7574 h 10190"/>
                      <a:gd name="connsiteX5" fmla="*/ 818 w 10001"/>
                      <a:gd name="connsiteY5" fmla="*/ 9422 h 10190"/>
                      <a:gd name="connsiteX6" fmla="*/ 1551 w 10001"/>
                      <a:gd name="connsiteY6" fmla="*/ 9946 h 10190"/>
                      <a:gd name="connsiteX7" fmla="*/ 2497 w 10001"/>
                      <a:gd name="connsiteY7" fmla="*/ 10076 h 10190"/>
                      <a:gd name="connsiteX8" fmla="*/ 3705 w 10001"/>
                      <a:gd name="connsiteY8" fmla="*/ 10190 h 10190"/>
                      <a:gd name="connsiteX9" fmla="*/ 4985 w 10001"/>
                      <a:gd name="connsiteY9" fmla="*/ 10078 h 10190"/>
                      <a:gd name="connsiteX10" fmla="*/ 6500 w 10001"/>
                      <a:gd name="connsiteY10" fmla="*/ 9966 h 10190"/>
                      <a:gd name="connsiteX11" fmla="*/ 8008 w 10001"/>
                      <a:gd name="connsiteY11" fmla="*/ 9935 h 10190"/>
                      <a:gd name="connsiteX12" fmla="*/ 8973 w 10001"/>
                      <a:gd name="connsiteY12" fmla="*/ 9550 h 10190"/>
                      <a:gd name="connsiteX13" fmla="*/ 9526 w 10001"/>
                      <a:gd name="connsiteY13" fmla="*/ 8338 h 10190"/>
                      <a:gd name="connsiteX14" fmla="*/ 9890 w 10001"/>
                      <a:gd name="connsiteY14" fmla="*/ 5809 h 10190"/>
                      <a:gd name="connsiteX15" fmla="*/ 10001 w 10001"/>
                      <a:gd name="connsiteY15" fmla="*/ 3273 h 10190"/>
                      <a:gd name="connsiteX16" fmla="*/ 9859 w 10001"/>
                      <a:gd name="connsiteY16" fmla="*/ 955 h 10190"/>
                      <a:gd name="connsiteX17" fmla="*/ 9047 w 10001"/>
                      <a:gd name="connsiteY17" fmla="*/ 202 h 10190"/>
                      <a:gd name="connsiteX18" fmla="*/ 6345 w 10001"/>
                      <a:gd name="connsiteY18" fmla="*/ 32 h 10190"/>
                      <a:gd name="connsiteX19" fmla="*/ 3002 w 10001"/>
                      <a:gd name="connsiteY19" fmla="*/ 4 h 10190"/>
                      <a:gd name="connsiteX20" fmla="*/ 935 w 10001"/>
                      <a:gd name="connsiteY20" fmla="*/ 89 h 10190"/>
                      <a:gd name="connsiteX0" fmla="*/ 935 w 10001"/>
                      <a:gd name="connsiteY0" fmla="*/ 89 h 10211"/>
                      <a:gd name="connsiteX1" fmla="*/ 173 w 10001"/>
                      <a:gd name="connsiteY1" fmla="*/ 837 h 10211"/>
                      <a:gd name="connsiteX2" fmla="*/ 2 w 10001"/>
                      <a:gd name="connsiteY2" fmla="*/ 2745 h 10211"/>
                      <a:gd name="connsiteX3" fmla="*/ 76 w 10001"/>
                      <a:gd name="connsiteY3" fmla="*/ 4733 h 10211"/>
                      <a:gd name="connsiteX4" fmla="*/ 374 w 10001"/>
                      <a:gd name="connsiteY4" fmla="*/ 7574 h 10211"/>
                      <a:gd name="connsiteX5" fmla="*/ 818 w 10001"/>
                      <a:gd name="connsiteY5" fmla="*/ 9422 h 10211"/>
                      <a:gd name="connsiteX6" fmla="*/ 1551 w 10001"/>
                      <a:gd name="connsiteY6" fmla="*/ 9946 h 10211"/>
                      <a:gd name="connsiteX7" fmla="*/ 2497 w 10001"/>
                      <a:gd name="connsiteY7" fmla="*/ 10076 h 10211"/>
                      <a:gd name="connsiteX8" fmla="*/ 3705 w 10001"/>
                      <a:gd name="connsiteY8" fmla="*/ 10190 h 10211"/>
                      <a:gd name="connsiteX9" fmla="*/ 5234 w 10001"/>
                      <a:gd name="connsiteY9" fmla="*/ 10190 h 10211"/>
                      <a:gd name="connsiteX10" fmla="*/ 6500 w 10001"/>
                      <a:gd name="connsiteY10" fmla="*/ 9966 h 10211"/>
                      <a:gd name="connsiteX11" fmla="*/ 8008 w 10001"/>
                      <a:gd name="connsiteY11" fmla="*/ 9935 h 10211"/>
                      <a:gd name="connsiteX12" fmla="*/ 8973 w 10001"/>
                      <a:gd name="connsiteY12" fmla="*/ 9550 h 10211"/>
                      <a:gd name="connsiteX13" fmla="*/ 9526 w 10001"/>
                      <a:gd name="connsiteY13" fmla="*/ 8338 h 10211"/>
                      <a:gd name="connsiteX14" fmla="*/ 9890 w 10001"/>
                      <a:gd name="connsiteY14" fmla="*/ 5809 h 10211"/>
                      <a:gd name="connsiteX15" fmla="*/ 10001 w 10001"/>
                      <a:gd name="connsiteY15" fmla="*/ 3273 h 10211"/>
                      <a:gd name="connsiteX16" fmla="*/ 9859 w 10001"/>
                      <a:gd name="connsiteY16" fmla="*/ 955 h 10211"/>
                      <a:gd name="connsiteX17" fmla="*/ 9047 w 10001"/>
                      <a:gd name="connsiteY17" fmla="*/ 202 h 10211"/>
                      <a:gd name="connsiteX18" fmla="*/ 6345 w 10001"/>
                      <a:gd name="connsiteY18" fmla="*/ 32 h 10211"/>
                      <a:gd name="connsiteX19" fmla="*/ 3002 w 10001"/>
                      <a:gd name="connsiteY19" fmla="*/ 4 h 10211"/>
                      <a:gd name="connsiteX20" fmla="*/ 935 w 10001"/>
                      <a:gd name="connsiteY20" fmla="*/ 89 h 10211"/>
                      <a:gd name="connsiteX0" fmla="*/ 935 w 10001"/>
                      <a:gd name="connsiteY0" fmla="*/ 89 h 10208"/>
                      <a:gd name="connsiteX1" fmla="*/ 173 w 10001"/>
                      <a:gd name="connsiteY1" fmla="*/ 837 h 10208"/>
                      <a:gd name="connsiteX2" fmla="*/ 2 w 10001"/>
                      <a:gd name="connsiteY2" fmla="*/ 2745 h 10208"/>
                      <a:gd name="connsiteX3" fmla="*/ 76 w 10001"/>
                      <a:gd name="connsiteY3" fmla="*/ 4733 h 10208"/>
                      <a:gd name="connsiteX4" fmla="*/ 374 w 10001"/>
                      <a:gd name="connsiteY4" fmla="*/ 7574 h 10208"/>
                      <a:gd name="connsiteX5" fmla="*/ 818 w 10001"/>
                      <a:gd name="connsiteY5" fmla="*/ 9422 h 10208"/>
                      <a:gd name="connsiteX6" fmla="*/ 1551 w 10001"/>
                      <a:gd name="connsiteY6" fmla="*/ 9946 h 10208"/>
                      <a:gd name="connsiteX7" fmla="*/ 2497 w 10001"/>
                      <a:gd name="connsiteY7" fmla="*/ 10076 h 10208"/>
                      <a:gd name="connsiteX8" fmla="*/ 3705 w 10001"/>
                      <a:gd name="connsiteY8" fmla="*/ 10190 h 10208"/>
                      <a:gd name="connsiteX9" fmla="*/ 5234 w 10001"/>
                      <a:gd name="connsiteY9" fmla="*/ 10190 h 10208"/>
                      <a:gd name="connsiteX10" fmla="*/ 6545 w 10001"/>
                      <a:gd name="connsiteY10" fmla="*/ 10190 h 10208"/>
                      <a:gd name="connsiteX11" fmla="*/ 8008 w 10001"/>
                      <a:gd name="connsiteY11" fmla="*/ 9935 h 10208"/>
                      <a:gd name="connsiteX12" fmla="*/ 8973 w 10001"/>
                      <a:gd name="connsiteY12" fmla="*/ 9550 h 10208"/>
                      <a:gd name="connsiteX13" fmla="*/ 9526 w 10001"/>
                      <a:gd name="connsiteY13" fmla="*/ 8338 h 10208"/>
                      <a:gd name="connsiteX14" fmla="*/ 9890 w 10001"/>
                      <a:gd name="connsiteY14" fmla="*/ 5809 h 10208"/>
                      <a:gd name="connsiteX15" fmla="*/ 10001 w 10001"/>
                      <a:gd name="connsiteY15" fmla="*/ 3273 h 10208"/>
                      <a:gd name="connsiteX16" fmla="*/ 9859 w 10001"/>
                      <a:gd name="connsiteY16" fmla="*/ 955 h 10208"/>
                      <a:gd name="connsiteX17" fmla="*/ 9047 w 10001"/>
                      <a:gd name="connsiteY17" fmla="*/ 202 h 10208"/>
                      <a:gd name="connsiteX18" fmla="*/ 6345 w 10001"/>
                      <a:gd name="connsiteY18" fmla="*/ 32 h 10208"/>
                      <a:gd name="connsiteX19" fmla="*/ 3002 w 10001"/>
                      <a:gd name="connsiteY19" fmla="*/ 4 h 10208"/>
                      <a:gd name="connsiteX20" fmla="*/ 935 w 10001"/>
                      <a:gd name="connsiteY20" fmla="*/ 89 h 10208"/>
                      <a:gd name="connsiteX0" fmla="*/ 935 w 10001"/>
                      <a:gd name="connsiteY0" fmla="*/ 89 h 10208"/>
                      <a:gd name="connsiteX1" fmla="*/ 173 w 10001"/>
                      <a:gd name="connsiteY1" fmla="*/ 837 h 10208"/>
                      <a:gd name="connsiteX2" fmla="*/ 2 w 10001"/>
                      <a:gd name="connsiteY2" fmla="*/ 2745 h 10208"/>
                      <a:gd name="connsiteX3" fmla="*/ 76 w 10001"/>
                      <a:gd name="connsiteY3" fmla="*/ 4733 h 10208"/>
                      <a:gd name="connsiteX4" fmla="*/ 374 w 10001"/>
                      <a:gd name="connsiteY4" fmla="*/ 7574 h 10208"/>
                      <a:gd name="connsiteX5" fmla="*/ 818 w 10001"/>
                      <a:gd name="connsiteY5" fmla="*/ 9422 h 10208"/>
                      <a:gd name="connsiteX6" fmla="*/ 1551 w 10001"/>
                      <a:gd name="connsiteY6" fmla="*/ 9946 h 10208"/>
                      <a:gd name="connsiteX7" fmla="*/ 2497 w 10001"/>
                      <a:gd name="connsiteY7" fmla="*/ 10076 h 10208"/>
                      <a:gd name="connsiteX8" fmla="*/ 3705 w 10001"/>
                      <a:gd name="connsiteY8" fmla="*/ 10190 h 10208"/>
                      <a:gd name="connsiteX9" fmla="*/ 5325 w 10001"/>
                      <a:gd name="connsiteY9" fmla="*/ 10190 h 10208"/>
                      <a:gd name="connsiteX10" fmla="*/ 6545 w 10001"/>
                      <a:gd name="connsiteY10" fmla="*/ 10190 h 10208"/>
                      <a:gd name="connsiteX11" fmla="*/ 8008 w 10001"/>
                      <a:gd name="connsiteY11" fmla="*/ 9935 h 10208"/>
                      <a:gd name="connsiteX12" fmla="*/ 8973 w 10001"/>
                      <a:gd name="connsiteY12" fmla="*/ 9550 h 10208"/>
                      <a:gd name="connsiteX13" fmla="*/ 9526 w 10001"/>
                      <a:gd name="connsiteY13" fmla="*/ 8338 h 10208"/>
                      <a:gd name="connsiteX14" fmla="*/ 9890 w 10001"/>
                      <a:gd name="connsiteY14" fmla="*/ 5809 h 10208"/>
                      <a:gd name="connsiteX15" fmla="*/ 10001 w 10001"/>
                      <a:gd name="connsiteY15" fmla="*/ 3273 h 10208"/>
                      <a:gd name="connsiteX16" fmla="*/ 9859 w 10001"/>
                      <a:gd name="connsiteY16" fmla="*/ 955 h 10208"/>
                      <a:gd name="connsiteX17" fmla="*/ 9047 w 10001"/>
                      <a:gd name="connsiteY17" fmla="*/ 202 h 10208"/>
                      <a:gd name="connsiteX18" fmla="*/ 6345 w 10001"/>
                      <a:gd name="connsiteY18" fmla="*/ 32 h 10208"/>
                      <a:gd name="connsiteX19" fmla="*/ 3002 w 10001"/>
                      <a:gd name="connsiteY19" fmla="*/ 4 h 10208"/>
                      <a:gd name="connsiteX20" fmla="*/ 935 w 10001"/>
                      <a:gd name="connsiteY20" fmla="*/ 89 h 10208"/>
                      <a:gd name="connsiteX0" fmla="*/ 934 w 10000"/>
                      <a:gd name="connsiteY0" fmla="*/ 89 h 10208"/>
                      <a:gd name="connsiteX1" fmla="*/ 172 w 10000"/>
                      <a:gd name="connsiteY1" fmla="*/ 837 h 10208"/>
                      <a:gd name="connsiteX2" fmla="*/ 1 w 10000"/>
                      <a:gd name="connsiteY2" fmla="*/ 2745 h 10208"/>
                      <a:gd name="connsiteX3" fmla="*/ 98 w 10000"/>
                      <a:gd name="connsiteY3" fmla="*/ 5405 h 10208"/>
                      <a:gd name="connsiteX4" fmla="*/ 373 w 10000"/>
                      <a:gd name="connsiteY4" fmla="*/ 7574 h 10208"/>
                      <a:gd name="connsiteX5" fmla="*/ 817 w 10000"/>
                      <a:gd name="connsiteY5" fmla="*/ 9422 h 10208"/>
                      <a:gd name="connsiteX6" fmla="*/ 1550 w 10000"/>
                      <a:gd name="connsiteY6" fmla="*/ 9946 h 10208"/>
                      <a:gd name="connsiteX7" fmla="*/ 2496 w 10000"/>
                      <a:gd name="connsiteY7" fmla="*/ 10076 h 10208"/>
                      <a:gd name="connsiteX8" fmla="*/ 3704 w 10000"/>
                      <a:gd name="connsiteY8" fmla="*/ 10190 h 10208"/>
                      <a:gd name="connsiteX9" fmla="*/ 5324 w 10000"/>
                      <a:gd name="connsiteY9" fmla="*/ 10190 h 10208"/>
                      <a:gd name="connsiteX10" fmla="*/ 6544 w 10000"/>
                      <a:gd name="connsiteY10" fmla="*/ 10190 h 10208"/>
                      <a:gd name="connsiteX11" fmla="*/ 8007 w 10000"/>
                      <a:gd name="connsiteY11" fmla="*/ 9935 h 10208"/>
                      <a:gd name="connsiteX12" fmla="*/ 8972 w 10000"/>
                      <a:gd name="connsiteY12" fmla="*/ 9550 h 10208"/>
                      <a:gd name="connsiteX13" fmla="*/ 9525 w 10000"/>
                      <a:gd name="connsiteY13" fmla="*/ 8338 h 10208"/>
                      <a:gd name="connsiteX14" fmla="*/ 9889 w 10000"/>
                      <a:gd name="connsiteY14" fmla="*/ 5809 h 10208"/>
                      <a:gd name="connsiteX15" fmla="*/ 10000 w 10000"/>
                      <a:gd name="connsiteY15" fmla="*/ 3273 h 10208"/>
                      <a:gd name="connsiteX16" fmla="*/ 9858 w 10000"/>
                      <a:gd name="connsiteY16" fmla="*/ 955 h 10208"/>
                      <a:gd name="connsiteX17" fmla="*/ 9046 w 10000"/>
                      <a:gd name="connsiteY17" fmla="*/ 202 h 10208"/>
                      <a:gd name="connsiteX18" fmla="*/ 6344 w 10000"/>
                      <a:gd name="connsiteY18" fmla="*/ 32 h 10208"/>
                      <a:gd name="connsiteX19" fmla="*/ 3001 w 10000"/>
                      <a:gd name="connsiteY19" fmla="*/ 4 h 10208"/>
                      <a:gd name="connsiteX20" fmla="*/ 934 w 10000"/>
                      <a:gd name="connsiteY20" fmla="*/ 89 h 10208"/>
                      <a:gd name="connsiteX0" fmla="*/ 934 w 10000"/>
                      <a:gd name="connsiteY0" fmla="*/ 89 h 10208"/>
                      <a:gd name="connsiteX1" fmla="*/ 172 w 10000"/>
                      <a:gd name="connsiteY1" fmla="*/ 837 h 10208"/>
                      <a:gd name="connsiteX2" fmla="*/ 1 w 10000"/>
                      <a:gd name="connsiteY2" fmla="*/ 2745 h 10208"/>
                      <a:gd name="connsiteX3" fmla="*/ 98 w 10000"/>
                      <a:gd name="connsiteY3" fmla="*/ 5405 h 10208"/>
                      <a:gd name="connsiteX4" fmla="*/ 328 w 10000"/>
                      <a:gd name="connsiteY4" fmla="*/ 7574 h 10208"/>
                      <a:gd name="connsiteX5" fmla="*/ 817 w 10000"/>
                      <a:gd name="connsiteY5" fmla="*/ 9422 h 10208"/>
                      <a:gd name="connsiteX6" fmla="*/ 1550 w 10000"/>
                      <a:gd name="connsiteY6" fmla="*/ 9946 h 10208"/>
                      <a:gd name="connsiteX7" fmla="*/ 2496 w 10000"/>
                      <a:gd name="connsiteY7" fmla="*/ 10076 h 10208"/>
                      <a:gd name="connsiteX8" fmla="*/ 3704 w 10000"/>
                      <a:gd name="connsiteY8" fmla="*/ 10190 h 10208"/>
                      <a:gd name="connsiteX9" fmla="*/ 5324 w 10000"/>
                      <a:gd name="connsiteY9" fmla="*/ 10190 h 10208"/>
                      <a:gd name="connsiteX10" fmla="*/ 6544 w 10000"/>
                      <a:gd name="connsiteY10" fmla="*/ 10190 h 10208"/>
                      <a:gd name="connsiteX11" fmla="*/ 8007 w 10000"/>
                      <a:gd name="connsiteY11" fmla="*/ 9935 h 10208"/>
                      <a:gd name="connsiteX12" fmla="*/ 8972 w 10000"/>
                      <a:gd name="connsiteY12" fmla="*/ 9550 h 10208"/>
                      <a:gd name="connsiteX13" fmla="*/ 9525 w 10000"/>
                      <a:gd name="connsiteY13" fmla="*/ 8338 h 10208"/>
                      <a:gd name="connsiteX14" fmla="*/ 9889 w 10000"/>
                      <a:gd name="connsiteY14" fmla="*/ 5809 h 10208"/>
                      <a:gd name="connsiteX15" fmla="*/ 10000 w 10000"/>
                      <a:gd name="connsiteY15" fmla="*/ 3273 h 10208"/>
                      <a:gd name="connsiteX16" fmla="*/ 9858 w 10000"/>
                      <a:gd name="connsiteY16" fmla="*/ 955 h 10208"/>
                      <a:gd name="connsiteX17" fmla="*/ 9046 w 10000"/>
                      <a:gd name="connsiteY17" fmla="*/ 202 h 10208"/>
                      <a:gd name="connsiteX18" fmla="*/ 6344 w 10000"/>
                      <a:gd name="connsiteY18" fmla="*/ 32 h 10208"/>
                      <a:gd name="connsiteX19" fmla="*/ 3001 w 10000"/>
                      <a:gd name="connsiteY19" fmla="*/ 4 h 10208"/>
                      <a:gd name="connsiteX20" fmla="*/ 934 w 10000"/>
                      <a:gd name="connsiteY20" fmla="*/ 89 h 10208"/>
                      <a:gd name="connsiteX0" fmla="*/ 934 w 10000"/>
                      <a:gd name="connsiteY0" fmla="*/ 89 h 10208"/>
                      <a:gd name="connsiteX1" fmla="*/ 172 w 10000"/>
                      <a:gd name="connsiteY1" fmla="*/ 837 h 10208"/>
                      <a:gd name="connsiteX2" fmla="*/ 1 w 10000"/>
                      <a:gd name="connsiteY2" fmla="*/ 2745 h 10208"/>
                      <a:gd name="connsiteX3" fmla="*/ 98 w 10000"/>
                      <a:gd name="connsiteY3" fmla="*/ 5405 h 10208"/>
                      <a:gd name="connsiteX4" fmla="*/ 328 w 10000"/>
                      <a:gd name="connsiteY4" fmla="*/ 7574 h 10208"/>
                      <a:gd name="connsiteX5" fmla="*/ 885 w 10000"/>
                      <a:gd name="connsiteY5" fmla="*/ 9758 h 10208"/>
                      <a:gd name="connsiteX6" fmla="*/ 1550 w 10000"/>
                      <a:gd name="connsiteY6" fmla="*/ 9946 h 10208"/>
                      <a:gd name="connsiteX7" fmla="*/ 2496 w 10000"/>
                      <a:gd name="connsiteY7" fmla="*/ 10076 h 10208"/>
                      <a:gd name="connsiteX8" fmla="*/ 3704 w 10000"/>
                      <a:gd name="connsiteY8" fmla="*/ 10190 h 10208"/>
                      <a:gd name="connsiteX9" fmla="*/ 5324 w 10000"/>
                      <a:gd name="connsiteY9" fmla="*/ 10190 h 10208"/>
                      <a:gd name="connsiteX10" fmla="*/ 6544 w 10000"/>
                      <a:gd name="connsiteY10" fmla="*/ 10190 h 10208"/>
                      <a:gd name="connsiteX11" fmla="*/ 8007 w 10000"/>
                      <a:gd name="connsiteY11" fmla="*/ 9935 h 10208"/>
                      <a:gd name="connsiteX12" fmla="*/ 8972 w 10000"/>
                      <a:gd name="connsiteY12" fmla="*/ 9550 h 10208"/>
                      <a:gd name="connsiteX13" fmla="*/ 9525 w 10000"/>
                      <a:gd name="connsiteY13" fmla="*/ 8338 h 10208"/>
                      <a:gd name="connsiteX14" fmla="*/ 9889 w 10000"/>
                      <a:gd name="connsiteY14" fmla="*/ 5809 h 10208"/>
                      <a:gd name="connsiteX15" fmla="*/ 10000 w 10000"/>
                      <a:gd name="connsiteY15" fmla="*/ 3273 h 10208"/>
                      <a:gd name="connsiteX16" fmla="*/ 9858 w 10000"/>
                      <a:gd name="connsiteY16" fmla="*/ 955 h 10208"/>
                      <a:gd name="connsiteX17" fmla="*/ 9046 w 10000"/>
                      <a:gd name="connsiteY17" fmla="*/ 202 h 10208"/>
                      <a:gd name="connsiteX18" fmla="*/ 6344 w 10000"/>
                      <a:gd name="connsiteY18" fmla="*/ 32 h 10208"/>
                      <a:gd name="connsiteX19" fmla="*/ 3001 w 10000"/>
                      <a:gd name="connsiteY19" fmla="*/ 4 h 10208"/>
                      <a:gd name="connsiteX20" fmla="*/ 934 w 10000"/>
                      <a:gd name="connsiteY20" fmla="*/ 89 h 10208"/>
                      <a:gd name="connsiteX0" fmla="*/ 934 w 10000"/>
                      <a:gd name="connsiteY0" fmla="*/ 89 h 10208"/>
                      <a:gd name="connsiteX1" fmla="*/ 172 w 10000"/>
                      <a:gd name="connsiteY1" fmla="*/ 837 h 10208"/>
                      <a:gd name="connsiteX2" fmla="*/ 1 w 10000"/>
                      <a:gd name="connsiteY2" fmla="*/ 2745 h 10208"/>
                      <a:gd name="connsiteX3" fmla="*/ 98 w 10000"/>
                      <a:gd name="connsiteY3" fmla="*/ 5405 h 10208"/>
                      <a:gd name="connsiteX4" fmla="*/ 328 w 10000"/>
                      <a:gd name="connsiteY4" fmla="*/ 7574 h 10208"/>
                      <a:gd name="connsiteX5" fmla="*/ 817 w 10000"/>
                      <a:gd name="connsiteY5" fmla="*/ 9534 h 10208"/>
                      <a:gd name="connsiteX6" fmla="*/ 1550 w 10000"/>
                      <a:gd name="connsiteY6" fmla="*/ 9946 h 10208"/>
                      <a:gd name="connsiteX7" fmla="*/ 2496 w 10000"/>
                      <a:gd name="connsiteY7" fmla="*/ 10076 h 10208"/>
                      <a:gd name="connsiteX8" fmla="*/ 3704 w 10000"/>
                      <a:gd name="connsiteY8" fmla="*/ 10190 h 10208"/>
                      <a:gd name="connsiteX9" fmla="*/ 5324 w 10000"/>
                      <a:gd name="connsiteY9" fmla="*/ 10190 h 10208"/>
                      <a:gd name="connsiteX10" fmla="*/ 6544 w 10000"/>
                      <a:gd name="connsiteY10" fmla="*/ 10190 h 10208"/>
                      <a:gd name="connsiteX11" fmla="*/ 8007 w 10000"/>
                      <a:gd name="connsiteY11" fmla="*/ 9935 h 10208"/>
                      <a:gd name="connsiteX12" fmla="*/ 8972 w 10000"/>
                      <a:gd name="connsiteY12" fmla="*/ 9550 h 10208"/>
                      <a:gd name="connsiteX13" fmla="*/ 9525 w 10000"/>
                      <a:gd name="connsiteY13" fmla="*/ 8338 h 10208"/>
                      <a:gd name="connsiteX14" fmla="*/ 9889 w 10000"/>
                      <a:gd name="connsiteY14" fmla="*/ 5809 h 10208"/>
                      <a:gd name="connsiteX15" fmla="*/ 10000 w 10000"/>
                      <a:gd name="connsiteY15" fmla="*/ 3273 h 10208"/>
                      <a:gd name="connsiteX16" fmla="*/ 9858 w 10000"/>
                      <a:gd name="connsiteY16" fmla="*/ 955 h 10208"/>
                      <a:gd name="connsiteX17" fmla="*/ 9046 w 10000"/>
                      <a:gd name="connsiteY17" fmla="*/ 202 h 10208"/>
                      <a:gd name="connsiteX18" fmla="*/ 6344 w 10000"/>
                      <a:gd name="connsiteY18" fmla="*/ 32 h 10208"/>
                      <a:gd name="connsiteX19" fmla="*/ 3001 w 10000"/>
                      <a:gd name="connsiteY19" fmla="*/ 4 h 10208"/>
                      <a:gd name="connsiteX20" fmla="*/ 934 w 10000"/>
                      <a:gd name="connsiteY20" fmla="*/ 89 h 10208"/>
                      <a:gd name="connsiteX0" fmla="*/ 934 w 10000"/>
                      <a:gd name="connsiteY0" fmla="*/ 89 h 10208"/>
                      <a:gd name="connsiteX1" fmla="*/ 172 w 10000"/>
                      <a:gd name="connsiteY1" fmla="*/ 837 h 10208"/>
                      <a:gd name="connsiteX2" fmla="*/ 1 w 10000"/>
                      <a:gd name="connsiteY2" fmla="*/ 2745 h 10208"/>
                      <a:gd name="connsiteX3" fmla="*/ 98 w 10000"/>
                      <a:gd name="connsiteY3" fmla="*/ 5405 h 10208"/>
                      <a:gd name="connsiteX4" fmla="*/ 328 w 10000"/>
                      <a:gd name="connsiteY4" fmla="*/ 7574 h 10208"/>
                      <a:gd name="connsiteX5" fmla="*/ 817 w 10000"/>
                      <a:gd name="connsiteY5" fmla="*/ 9534 h 10208"/>
                      <a:gd name="connsiteX6" fmla="*/ 1505 w 10000"/>
                      <a:gd name="connsiteY6" fmla="*/ 10170 h 10208"/>
                      <a:gd name="connsiteX7" fmla="*/ 2496 w 10000"/>
                      <a:gd name="connsiteY7" fmla="*/ 10076 h 10208"/>
                      <a:gd name="connsiteX8" fmla="*/ 3704 w 10000"/>
                      <a:gd name="connsiteY8" fmla="*/ 10190 h 10208"/>
                      <a:gd name="connsiteX9" fmla="*/ 5324 w 10000"/>
                      <a:gd name="connsiteY9" fmla="*/ 10190 h 10208"/>
                      <a:gd name="connsiteX10" fmla="*/ 6544 w 10000"/>
                      <a:gd name="connsiteY10" fmla="*/ 10190 h 10208"/>
                      <a:gd name="connsiteX11" fmla="*/ 8007 w 10000"/>
                      <a:gd name="connsiteY11" fmla="*/ 9935 h 10208"/>
                      <a:gd name="connsiteX12" fmla="*/ 8972 w 10000"/>
                      <a:gd name="connsiteY12" fmla="*/ 9550 h 10208"/>
                      <a:gd name="connsiteX13" fmla="*/ 9525 w 10000"/>
                      <a:gd name="connsiteY13" fmla="*/ 8338 h 10208"/>
                      <a:gd name="connsiteX14" fmla="*/ 9889 w 10000"/>
                      <a:gd name="connsiteY14" fmla="*/ 5809 h 10208"/>
                      <a:gd name="connsiteX15" fmla="*/ 10000 w 10000"/>
                      <a:gd name="connsiteY15" fmla="*/ 3273 h 10208"/>
                      <a:gd name="connsiteX16" fmla="*/ 9858 w 10000"/>
                      <a:gd name="connsiteY16" fmla="*/ 955 h 10208"/>
                      <a:gd name="connsiteX17" fmla="*/ 9046 w 10000"/>
                      <a:gd name="connsiteY17" fmla="*/ 202 h 10208"/>
                      <a:gd name="connsiteX18" fmla="*/ 6344 w 10000"/>
                      <a:gd name="connsiteY18" fmla="*/ 32 h 10208"/>
                      <a:gd name="connsiteX19" fmla="*/ 3001 w 10000"/>
                      <a:gd name="connsiteY19" fmla="*/ 4 h 10208"/>
                      <a:gd name="connsiteX20" fmla="*/ 934 w 10000"/>
                      <a:gd name="connsiteY20" fmla="*/ 89 h 10208"/>
                      <a:gd name="connsiteX0" fmla="*/ 934 w 10000"/>
                      <a:gd name="connsiteY0" fmla="*/ 89 h 10300"/>
                      <a:gd name="connsiteX1" fmla="*/ 172 w 10000"/>
                      <a:gd name="connsiteY1" fmla="*/ 837 h 10300"/>
                      <a:gd name="connsiteX2" fmla="*/ 1 w 10000"/>
                      <a:gd name="connsiteY2" fmla="*/ 2745 h 10300"/>
                      <a:gd name="connsiteX3" fmla="*/ 98 w 10000"/>
                      <a:gd name="connsiteY3" fmla="*/ 5405 h 10300"/>
                      <a:gd name="connsiteX4" fmla="*/ 328 w 10000"/>
                      <a:gd name="connsiteY4" fmla="*/ 7574 h 10300"/>
                      <a:gd name="connsiteX5" fmla="*/ 817 w 10000"/>
                      <a:gd name="connsiteY5" fmla="*/ 9534 h 10300"/>
                      <a:gd name="connsiteX6" fmla="*/ 1505 w 10000"/>
                      <a:gd name="connsiteY6" fmla="*/ 10170 h 10300"/>
                      <a:gd name="connsiteX7" fmla="*/ 2451 w 10000"/>
                      <a:gd name="connsiteY7" fmla="*/ 10300 h 10300"/>
                      <a:gd name="connsiteX8" fmla="*/ 3704 w 10000"/>
                      <a:gd name="connsiteY8" fmla="*/ 10190 h 10300"/>
                      <a:gd name="connsiteX9" fmla="*/ 5324 w 10000"/>
                      <a:gd name="connsiteY9" fmla="*/ 10190 h 10300"/>
                      <a:gd name="connsiteX10" fmla="*/ 6544 w 10000"/>
                      <a:gd name="connsiteY10" fmla="*/ 10190 h 10300"/>
                      <a:gd name="connsiteX11" fmla="*/ 8007 w 10000"/>
                      <a:gd name="connsiteY11" fmla="*/ 9935 h 10300"/>
                      <a:gd name="connsiteX12" fmla="*/ 8972 w 10000"/>
                      <a:gd name="connsiteY12" fmla="*/ 9550 h 10300"/>
                      <a:gd name="connsiteX13" fmla="*/ 9525 w 10000"/>
                      <a:gd name="connsiteY13" fmla="*/ 8338 h 10300"/>
                      <a:gd name="connsiteX14" fmla="*/ 9889 w 10000"/>
                      <a:gd name="connsiteY14" fmla="*/ 5809 h 10300"/>
                      <a:gd name="connsiteX15" fmla="*/ 10000 w 10000"/>
                      <a:gd name="connsiteY15" fmla="*/ 3273 h 10300"/>
                      <a:gd name="connsiteX16" fmla="*/ 9858 w 10000"/>
                      <a:gd name="connsiteY16" fmla="*/ 955 h 10300"/>
                      <a:gd name="connsiteX17" fmla="*/ 9046 w 10000"/>
                      <a:gd name="connsiteY17" fmla="*/ 202 h 10300"/>
                      <a:gd name="connsiteX18" fmla="*/ 6344 w 10000"/>
                      <a:gd name="connsiteY18" fmla="*/ 32 h 10300"/>
                      <a:gd name="connsiteX19" fmla="*/ 3001 w 10000"/>
                      <a:gd name="connsiteY19" fmla="*/ 4 h 10300"/>
                      <a:gd name="connsiteX20" fmla="*/ 934 w 10000"/>
                      <a:gd name="connsiteY20" fmla="*/ 89 h 10300"/>
                      <a:gd name="connsiteX0" fmla="*/ 934 w 10000"/>
                      <a:gd name="connsiteY0" fmla="*/ 89 h 10300"/>
                      <a:gd name="connsiteX1" fmla="*/ 172 w 10000"/>
                      <a:gd name="connsiteY1" fmla="*/ 837 h 10300"/>
                      <a:gd name="connsiteX2" fmla="*/ 1 w 10000"/>
                      <a:gd name="connsiteY2" fmla="*/ 2745 h 10300"/>
                      <a:gd name="connsiteX3" fmla="*/ 98 w 10000"/>
                      <a:gd name="connsiteY3" fmla="*/ 5405 h 10300"/>
                      <a:gd name="connsiteX4" fmla="*/ 328 w 10000"/>
                      <a:gd name="connsiteY4" fmla="*/ 7574 h 10300"/>
                      <a:gd name="connsiteX5" fmla="*/ 862 w 10000"/>
                      <a:gd name="connsiteY5" fmla="*/ 9646 h 10300"/>
                      <a:gd name="connsiteX6" fmla="*/ 1505 w 10000"/>
                      <a:gd name="connsiteY6" fmla="*/ 10170 h 10300"/>
                      <a:gd name="connsiteX7" fmla="*/ 2451 w 10000"/>
                      <a:gd name="connsiteY7" fmla="*/ 10300 h 10300"/>
                      <a:gd name="connsiteX8" fmla="*/ 3704 w 10000"/>
                      <a:gd name="connsiteY8" fmla="*/ 10190 h 10300"/>
                      <a:gd name="connsiteX9" fmla="*/ 5324 w 10000"/>
                      <a:gd name="connsiteY9" fmla="*/ 10190 h 10300"/>
                      <a:gd name="connsiteX10" fmla="*/ 6544 w 10000"/>
                      <a:gd name="connsiteY10" fmla="*/ 10190 h 10300"/>
                      <a:gd name="connsiteX11" fmla="*/ 8007 w 10000"/>
                      <a:gd name="connsiteY11" fmla="*/ 9935 h 10300"/>
                      <a:gd name="connsiteX12" fmla="*/ 8972 w 10000"/>
                      <a:gd name="connsiteY12" fmla="*/ 9550 h 10300"/>
                      <a:gd name="connsiteX13" fmla="*/ 9525 w 10000"/>
                      <a:gd name="connsiteY13" fmla="*/ 8338 h 10300"/>
                      <a:gd name="connsiteX14" fmla="*/ 9889 w 10000"/>
                      <a:gd name="connsiteY14" fmla="*/ 5809 h 10300"/>
                      <a:gd name="connsiteX15" fmla="*/ 10000 w 10000"/>
                      <a:gd name="connsiteY15" fmla="*/ 3273 h 10300"/>
                      <a:gd name="connsiteX16" fmla="*/ 9858 w 10000"/>
                      <a:gd name="connsiteY16" fmla="*/ 955 h 10300"/>
                      <a:gd name="connsiteX17" fmla="*/ 9046 w 10000"/>
                      <a:gd name="connsiteY17" fmla="*/ 202 h 10300"/>
                      <a:gd name="connsiteX18" fmla="*/ 6344 w 10000"/>
                      <a:gd name="connsiteY18" fmla="*/ 32 h 10300"/>
                      <a:gd name="connsiteX19" fmla="*/ 3001 w 10000"/>
                      <a:gd name="connsiteY19" fmla="*/ 4 h 10300"/>
                      <a:gd name="connsiteX20" fmla="*/ 934 w 10000"/>
                      <a:gd name="connsiteY20" fmla="*/ 89 h 10300"/>
                      <a:gd name="connsiteX0" fmla="*/ 934 w 10000"/>
                      <a:gd name="connsiteY0" fmla="*/ 89 h 10316"/>
                      <a:gd name="connsiteX1" fmla="*/ 172 w 10000"/>
                      <a:gd name="connsiteY1" fmla="*/ 837 h 10316"/>
                      <a:gd name="connsiteX2" fmla="*/ 1 w 10000"/>
                      <a:gd name="connsiteY2" fmla="*/ 2745 h 10316"/>
                      <a:gd name="connsiteX3" fmla="*/ 98 w 10000"/>
                      <a:gd name="connsiteY3" fmla="*/ 5405 h 10316"/>
                      <a:gd name="connsiteX4" fmla="*/ 328 w 10000"/>
                      <a:gd name="connsiteY4" fmla="*/ 7574 h 10316"/>
                      <a:gd name="connsiteX5" fmla="*/ 862 w 10000"/>
                      <a:gd name="connsiteY5" fmla="*/ 9646 h 10316"/>
                      <a:gd name="connsiteX6" fmla="*/ 1505 w 10000"/>
                      <a:gd name="connsiteY6" fmla="*/ 10170 h 10316"/>
                      <a:gd name="connsiteX7" fmla="*/ 2451 w 10000"/>
                      <a:gd name="connsiteY7" fmla="*/ 10300 h 10316"/>
                      <a:gd name="connsiteX8" fmla="*/ 3727 w 10000"/>
                      <a:gd name="connsiteY8" fmla="*/ 10302 h 10316"/>
                      <a:gd name="connsiteX9" fmla="*/ 5324 w 10000"/>
                      <a:gd name="connsiteY9" fmla="*/ 10190 h 10316"/>
                      <a:gd name="connsiteX10" fmla="*/ 6544 w 10000"/>
                      <a:gd name="connsiteY10" fmla="*/ 10190 h 10316"/>
                      <a:gd name="connsiteX11" fmla="*/ 8007 w 10000"/>
                      <a:gd name="connsiteY11" fmla="*/ 9935 h 10316"/>
                      <a:gd name="connsiteX12" fmla="*/ 8972 w 10000"/>
                      <a:gd name="connsiteY12" fmla="*/ 9550 h 10316"/>
                      <a:gd name="connsiteX13" fmla="*/ 9525 w 10000"/>
                      <a:gd name="connsiteY13" fmla="*/ 8338 h 10316"/>
                      <a:gd name="connsiteX14" fmla="*/ 9889 w 10000"/>
                      <a:gd name="connsiteY14" fmla="*/ 5809 h 10316"/>
                      <a:gd name="connsiteX15" fmla="*/ 10000 w 10000"/>
                      <a:gd name="connsiteY15" fmla="*/ 3273 h 10316"/>
                      <a:gd name="connsiteX16" fmla="*/ 9858 w 10000"/>
                      <a:gd name="connsiteY16" fmla="*/ 955 h 10316"/>
                      <a:gd name="connsiteX17" fmla="*/ 9046 w 10000"/>
                      <a:gd name="connsiteY17" fmla="*/ 202 h 10316"/>
                      <a:gd name="connsiteX18" fmla="*/ 6344 w 10000"/>
                      <a:gd name="connsiteY18" fmla="*/ 32 h 10316"/>
                      <a:gd name="connsiteX19" fmla="*/ 3001 w 10000"/>
                      <a:gd name="connsiteY19" fmla="*/ 4 h 10316"/>
                      <a:gd name="connsiteX20" fmla="*/ 934 w 10000"/>
                      <a:gd name="connsiteY20" fmla="*/ 89 h 10316"/>
                      <a:gd name="connsiteX0" fmla="*/ 934 w 10000"/>
                      <a:gd name="connsiteY0" fmla="*/ 89 h 10316"/>
                      <a:gd name="connsiteX1" fmla="*/ 172 w 10000"/>
                      <a:gd name="connsiteY1" fmla="*/ 837 h 10316"/>
                      <a:gd name="connsiteX2" fmla="*/ 1 w 10000"/>
                      <a:gd name="connsiteY2" fmla="*/ 2745 h 10316"/>
                      <a:gd name="connsiteX3" fmla="*/ 98 w 10000"/>
                      <a:gd name="connsiteY3" fmla="*/ 5405 h 10316"/>
                      <a:gd name="connsiteX4" fmla="*/ 328 w 10000"/>
                      <a:gd name="connsiteY4" fmla="*/ 7574 h 10316"/>
                      <a:gd name="connsiteX5" fmla="*/ 862 w 10000"/>
                      <a:gd name="connsiteY5" fmla="*/ 9646 h 10316"/>
                      <a:gd name="connsiteX6" fmla="*/ 1505 w 10000"/>
                      <a:gd name="connsiteY6" fmla="*/ 10170 h 10316"/>
                      <a:gd name="connsiteX7" fmla="*/ 2451 w 10000"/>
                      <a:gd name="connsiteY7" fmla="*/ 10300 h 10316"/>
                      <a:gd name="connsiteX8" fmla="*/ 3727 w 10000"/>
                      <a:gd name="connsiteY8" fmla="*/ 10302 h 10316"/>
                      <a:gd name="connsiteX9" fmla="*/ 5324 w 10000"/>
                      <a:gd name="connsiteY9" fmla="*/ 10190 h 10316"/>
                      <a:gd name="connsiteX10" fmla="*/ 6544 w 10000"/>
                      <a:gd name="connsiteY10" fmla="*/ 10190 h 10316"/>
                      <a:gd name="connsiteX11" fmla="*/ 8031 w 10000"/>
                      <a:gd name="connsiteY11" fmla="*/ 10168 h 10316"/>
                      <a:gd name="connsiteX12" fmla="*/ 8972 w 10000"/>
                      <a:gd name="connsiteY12" fmla="*/ 9550 h 10316"/>
                      <a:gd name="connsiteX13" fmla="*/ 9525 w 10000"/>
                      <a:gd name="connsiteY13" fmla="*/ 8338 h 10316"/>
                      <a:gd name="connsiteX14" fmla="*/ 9889 w 10000"/>
                      <a:gd name="connsiteY14" fmla="*/ 5809 h 10316"/>
                      <a:gd name="connsiteX15" fmla="*/ 10000 w 10000"/>
                      <a:gd name="connsiteY15" fmla="*/ 3273 h 10316"/>
                      <a:gd name="connsiteX16" fmla="*/ 9858 w 10000"/>
                      <a:gd name="connsiteY16" fmla="*/ 955 h 10316"/>
                      <a:gd name="connsiteX17" fmla="*/ 9046 w 10000"/>
                      <a:gd name="connsiteY17" fmla="*/ 202 h 10316"/>
                      <a:gd name="connsiteX18" fmla="*/ 6344 w 10000"/>
                      <a:gd name="connsiteY18" fmla="*/ 32 h 10316"/>
                      <a:gd name="connsiteX19" fmla="*/ 3001 w 10000"/>
                      <a:gd name="connsiteY19" fmla="*/ 4 h 10316"/>
                      <a:gd name="connsiteX20" fmla="*/ 934 w 10000"/>
                      <a:gd name="connsiteY20" fmla="*/ 89 h 10316"/>
                      <a:gd name="connsiteX0" fmla="*/ 934 w 10000"/>
                      <a:gd name="connsiteY0" fmla="*/ 89 h 10314"/>
                      <a:gd name="connsiteX1" fmla="*/ 172 w 10000"/>
                      <a:gd name="connsiteY1" fmla="*/ 837 h 10314"/>
                      <a:gd name="connsiteX2" fmla="*/ 1 w 10000"/>
                      <a:gd name="connsiteY2" fmla="*/ 2745 h 10314"/>
                      <a:gd name="connsiteX3" fmla="*/ 98 w 10000"/>
                      <a:gd name="connsiteY3" fmla="*/ 5405 h 10314"/>
                      <a:gd name="connsiteX4" fmla="*/ 328 w 10000"/>
                      <a:gd name="connsiteY4" fmla="*/ 7574 h 10314"/>
                      <a:gd name="connsiteX5" fmla="*/ 862 w 10000"/>
                      <a:gd name="connsiteY5" fmla="*/ 9646 h 10314"/>
                      <a:gd name="connsiteX6" fmla="*/ 1505 w 10000"/>
                      <a:gd name="connsiteY6" fmla="*/ 10170 h 10314"/>
                      <a:gd name="connsiteX7" fmla="*/ 2451 w 10000"/>
                      <a:gd name="connsiteY7" fmla="*/ 10300 h 10314"/>
                      <a:gd name="connsiteX8" fmla="*/ 3727 w 10000"/>
                      <a:gd name="connsiteY8" fmla="*/ 10302 h 10314"/>
                      <a:gd name="connsiteX9" fmla="*/ 5489 w 10000"/>
                      <a:gd name="connsiteY9" fmla="*/ 10307 h 10314"/>
                      <a:gd name="connsiteX10" fmla="*/ 6544 w 10000"/>
                      <a:gd name="connsiteY10" fmla="*/ 10190 h 10314"/>
                      <a:gd name="connsiteX11" fmla="*/ 8031 w 10000"/>
                      <a:gd name="connsiteY11" fmla="*/ 10168 h 10314"/>
                      <a:gd name="connsiteX12" fmla="*/ 8972 w 10000"/>
                      <a:gd name="connsiteY12" fmla="*/ 9550 h 10314"/>
                      <a:gd name="connsiteX13" fmla="*/ 9525 w 10000"/>
                      <a:gd name="connsiteY13" fmla="*/ 8338 h 10314"/>
                      <a:gd name="connsiteX14" fmla="*/ 9889 w 10000"/>
                      <a:gd name="connsiteY14" fmla="*/ 5809 h 10314"/>
                      <a:gd name="connsiteX15" fmla="*/ 10000 w 10000"/>
                      <a:gd name="connsiteY15" fmla="*/ 3273 h 10314"/>
                      <a:gd name="connsiteX16" fmla="*/ 9858 w 10000"/>
                      <a:gd name="connsiteY16" fmla="*/ 955 h 10314"/>
                      <a:gd name="connsiteX17" fmla="*/ 9046 w 10000"/>
                      <a:gd name="connsiteY17" fmla="*/ 202 h 10314"/>
                      <a:gd name="connsiteX18" fmla="*/ 6344 w 10000"/>
                      <a:gd name="connsiteY18" fmla="*/ 32 h 10314"/>
                      <a:gd name="connsiteX19" fmla="*/ 3001 w 10000"/>
                      <a:gd name="connsiteY19" fmla="*/ 4 h 10314"/>
                      <a:gd name="connsiteX20" fmla="*/ 934 w 10000"/>
                      <a:gd name="connsiteY20" fmla="*/ 89 h 10314"/>
                      <a:gd name="connsiteX0" fmla="*/ 934 w 10000"/>
                      <a:gd name="connsiteY0" fmla="*/ 89 h 10314"/>
                      <a:gd name="connsiteX1" fmla="*/ 172 w 10000"/>
                      <a:gd name="connsiteY1" fmla="*/ 837 h 10314"/>
                      <a:gd name="connsiteX2" fmla="*/ 1 w 10000"/>
                      <a:gd name="connsiteY2" fmla="*/ 2745 h 10314"/>
                      <a:gd name="connsiteX3" fmla="*/ 98 w 10000"/>
                      <a:gd name="connsiteY3" fmla="*/ 5405 h 10314"/>
                      <a:gd name="connsiteX4" fmla="*/ 328 w 10000"/>
                      <a:gd name="connsiteY4" fmla="*/ 7574 h 10314"/>
                      <a:gd name="connsiteX5" fmla="*/ 862 w 10000"/>
                      <a:gd name="connsiteY5" fmla="*/ 9646 h 10314"/>
                      <a:gd name="connsiteX6" fmla="*/ 1387 w 10000"/>
                      <a:gd name="connsiteY6" fmla="*/ 10170 h 10314"/>
                      <a:gd name="connsiteX7" fmla="*/ 2451 w 10000"/>
                      <a:gd name="connsiteY7" fmla="*/ 10300 h 10314"/>
                      <a:gd name="connsiteX8" fmla="*/ 3727 w 10000"/>
                      <a:gd name="connsiteY8" fmla="*/ 10302 h 10314"/>
                      <a:gd name="connsiteX9" fmla="*/ 5489 w 10000"/>
                      <a:gd name="connsiteY9" fmla="*/ 10307 h 10314"/>
                      <a:gd name="connsiteX10" fmla="*/ 6544 w 10000"/>
                      <a:gd name="connsiteY10" fmla="*/ 10190 h 10314"/>
                      <a:gd name="connsiteX11" fmla="*/ 8031 w 10000"/>
                      <a:gd name="connsiteY11" fmla="*/ 10168 h 10314"/>
                      <a:gd name="connsiteX12" fmla="*/ 8972 w 10000"/>
                      <a:gd name="connsiteY12" fmla="*/ 9550 h 10314"/>
                      <a:gd name="connsiteX13" fmla="*/ 9525 w 10000"/>
                      <a:gd name="connsiteY13" fmla="*/ 8338 h 10314"/>
                      <a:gd name="connsiteX14" fmla="*/ 9889 w 10000"/>
                      <a:gd name="connsiteY14" fmla="*/ 5809 h 10314"/>
                      <a:gd name="connsiteX15" fmla="*/ 10000 w 10000"/>
                      <a:gd name="connsiteY15" fmla="*/ 3273 h 10314"/>
                      <a:gd name="connsiteX16" fmla="*/ 9858 w 10000"/>
                      <a:gd name="connsiteY16" fmla="*/ 955 h 10314"/>
                      <a:gd name="connsiteX17" fmla="*/ 9046 w 10000"/>
                      <a:gd name="connsiteY17" fmla="*/ 202 h 10314"/>
                      <a:gd name="connsiteX18" fmla="*/ 6344 w 10000"/>
                      <a:gd name="connsiteY18" fmla="*/ 32 h 10314"/>
                      <a:gd name="connsiteX19" fmla="*/ 3001 w 10000"/>
                      <a:gd name="connsiteY19" fmla="*/ 4 h 10314"/>
                      <a:gd name="connsiteX20" fmla="*/ 934 w 10000"/>
                      <a:gd name="connsiteY20" fmla="*/ 89 h 10314"/>
                      <a:gd name="connsiteX0" fmla="*/ 934 w 10000"/>
                      <a:gd name="connsiteY0" fmla="*/ 89 h 10314"/>
                      <a:gd name="connsiteX1" fmla="*/ 172 w 10000"/>
                      <a:gd name="connsiteY1" fmla="*/ 837 h 10314"/>
                      <a:gd name="connsiteX2" fmla="*/ 1 w 10000"/>
                      <a:gd name="connsiteY2" fmla="*/ 2745 h 10314"/>
                      <a:gd name="connsiteX3" fmla="*/ 98 w 10000"/>
                      <a:gd name="connsiteY3" fmla="*/ 5405 h 10314"/>
                      <a:gd name="connsiteX4" fmla="*/ 328 w 10000"/>
                      <a:gd name="connsiteY4" fmla="*/ 7574 h 10314"/>
                      <a:gd name="connsiteX5" fmla="*/ 791 w 10000"/>
                      <a:gd name="connsiteY5" fmla="*/ 9646 h 10314"/>
                      <a:gd name="connsiteX6" fmla="*/ 1387 w 10000"/>
                      <a:gd name="connsiteY6" fmla="*/ 10170 h 10314"/>
                      <a:gd name="connsiteX7" fmla="*/ 2451 w 10000"/>
                      <a:gd name="connsiteY7" fmla="*/ 10300 h 10314"/>
                      <a:gd name="connsiteX8" fmla="*/ 3727 w 10000"/>
                      <a:gd name="connsiteY8" fmla="*/ 10302 h 10314"/>
                      <a:gd name="connsiteX9" fmla="*/ 5489 w 10000"/>
                      <a:gd name="connsiteY9" fmla="*/ 10307 h 10314"/>
                      <a:gd name="connsiteX10" fmla="*/ 6544 w 10000"/>
                      <a:gd name="connsiteY10" fmla="*/ 10190 h 10314"/>
                      <a:gd name="connsiteX11" fmla="*/ 8031 w 10000"/>
                      <a:gd name="connsiteY11" fmla="*/ 10168 h 10314"/>
                      <a:gd name="connsiteX12" fmla="*/ 8972 w 10000"/>
                      <a:gd name="connsiteY12" fmla="*/ 9550 h 10314"/>
                      <a:gd name="connsiteX13" fmla="*/ 9525 w 10000"/>
                      <a:gd name="connsiteY13" fmla="*/ 8338 h 10314"/>
                      <a:gd name="connsiteX14" fmla="*/ 9889 w 10000"/>
                      <a:gd name="connsiteY14" fmla="*/ 5809 h 10314"/>
                      <a:gd name="connsiteX15" fmla="*/ 10000 w 10000"/>
                      <a:gd name="connsiteY15" fmla="*/ 3273 h 10314"/>
                      <a:gd name="connsiteX16" fmla="*/ 9858 w 10000"/>
                      <a:gd name="connsiteY16" fmla="*/ 955 h 10314"/>
                      <a:gd name="connsiteX17" fmla="*/ 9046 w 10000"/>
                      <a:gd name="connsiteY17" fmla="*/ 202 h 10314"/>
                      <a:gd name="connsiteX18" fmla="*/ 6344 w 10000"/>
                      <a:gd name="connsiteY18" fmla="*/ 32 h 10314"/>
                      <a:gd name="connsiteX19" fmla="*/ 3001 w 10000"/>
                      <a:gd name="connsiteY19" fmla="*/ 4 h 10314"/>
                      <a:gd name="connsiteX20" fmla="*/ 934 w 10000"/>
                      <a:gd name="connsiteY20" fmla="*/ 89 h 10314"/>
                      <a:gd name="connsiteX0" fmla="*/ 934 w 10000"/>
                      <a:gd name="connsiteY0" fmla="*/ 89 h 10314"/>
                      <a:gd name="connsiteX1" fmla="*/ 172 w 10000"/>
                      <a:gd name="connsiteY1" fmla="*/ 837 h 10314"/>
                      <a:gd name="connsiteX2" fmla="*/ 1 w 10000"/>
                      <a:gd name="connsiteY2" fmla="*/ 2745 h 10314"/>
                      <a:gd name="connsiteX3" fmla="*/ 98 w 10000"/>
                      <a:gd name="connsiteY3" fmla="*/ 5405 h 10314"/>
                      <a:gd name="connsiteX4" fmla="*/ 328 w 10000"/>
                      <a:gd name="connsiteY4" fmla="*/ 7574 h 10314"/>
                      <a:gd name="connsiteX5" fmla="*/ 791 w 10000"/>
                      <a:gd name="connsiteY5" fmla="*/ 9646 h 10314"/>
                      <a:gd name="connsiteX6" fmla="*/ 1387 w 10000"/>
                      <a:gd name="connsiteY6" fmla="*/ 10170 h 10314"/>
                      <a:gd name="connsiteX7" fmla="*/ 2451 w 10000"/>
                      <a:gd name="connsiteY7" fmla="*/ 10300 h 10314"/>
                      <a:gd name="connsiteX8" fmla="*/ 3798 w 10000"/>
                      <a:gd name="connsiteY8" fmla="*/ 10302 h 10314"/>
                      <a:gd name="connsiteX9" fmla="*/ 5489 w 10000"/>
                      <a:gd name="connsiteY9" fmla="*/ 10307 h 10314"/>
                      <a:gd name="connsiteX10" fmla="*/ 6544 w 10000"/>
                      <a:gd name="connsiteY10" fmla="*/ 10190 h 10314"/>
                      <a:gd name="connsiteX11" fmla="*/ 8031 w 10000"/>
                      <a:gd name="connsiteY11" fmla="*/ 10168 h 10314"/>
                      <a:gd name="connsiteX12" fmla="*/ 8972 w 10000"/>
                      <a:gd name="connsiteY12" fmla="*/ 9550 h 10314"/>
                      <a:gd name="connsiteX13" fmla="*/ 9525 w 10000"/>
                      <a:gd name="connsiteY13" fmla="*/ 8338 h 10314"/>
                      <a:gd name="connsiteX14" fmla="*/ 9889 w 10000"/>
                      <a:gd name="connsiteY14" fmla="*/ 5809 h 10314"/>
                      <a:gd name="connsiteX15" fmla="*/ 10000 w 10000"/>
                      <a:gd name="connsiteY15" fmla="*/ 3273 h 10314"/>
                      <a:gd name="connsiteX16" fmla="*/ 9858 w 10000"/>
                      <a:gd name="connsiteY16" fmla="*/ 955 h 10314"/>
                      <a:gd name="connsiteX17" fmla="*/ 9046 w 10000"/>
                      <a:gd name="connsiteY17" fmla="*/ 202 h 10314"/>
                      <a:gd name="connsiteX18" fmla="*/ 6344 w 10000"/>
                      <a:gd name="connsiteY18" fmla="*/ 32 h 10314"/>
                      <a:gd name="connsiteX19" fmla="*/ 3001 w 10000"/>
                      <a:gd name="connsiteY19" fmla="*/ 4 h 10314"/>
                      <a:gd name="connsiteX20" fmla="*/ 934 w 10000"/>
                      <a:gd name="connsiteY20" fmla="*/ 89 h 10314"/>
                      <a:gd name="connsiteX0" fmla="*/ 934 w 10000"/>
                      <a:gd name="connsiteY0" fmla="*/ 89 h 10314"/>
                      <a:gd name="connsiteX1" fmla="*/ 172 w 10000"/>
                      <a:gd name="connsiteY1" fmla="*/ 837 h 10314"/>
                      <a:gd name="connsiteX2" fmla="*/ 1 w 10000"/>
                      <a:gd name="connsiteY2" fmla="*/ 2745 h 10314"/>
                      <a:gd name="connsiteX3" fmla="*/ 98 w 10000"/>
                      <a:gd name="connsiteY3" fmla="*/ 5405 h 10314"/>
                      <a:gd name="connsiteX4" fmla="*/ 328 w 10000"/>
                      <a:gd name="connsiteY4" fmla="*/ 7574 h 10314"/>
                      <a:gd name="connsiteX5" fmla="*/ 791 w 10000"/>
                      <a:gd name="connsiteY5" fmla="*/ 9646 h 10314"/>
                      <a:gd name="connsiteX6" fmla="*/ 1387 w 10000"/>
                      <a:gd name="connsiteY6" fmla="*/ 10170 h 10314"/>
                      <a:gd name="connsiteX7" fmla="*/ 2451 w 10000"/>
                      <a:gd name="connsiteY7" fmla="*/ 10300 h 10314"/>
                      <a:gd name="connsiteX8" fmla="*/ 3798 w 10000"/>
                      <a:gd name="connsiteY8" fmla="*/ 10302 h 10314"/>
                      <a:gd name="connsiteX9" fmla="*/ 5489 w 10000"/>
                      <a:gd name="connsiteY9" fmla="*/ 10307 h 10314"/>
                      <a:gd name="connsiteX10" fmla="*/ 6544 w 10000"/>
                      <a:gd name="connsiteY10" fmla="*/ 10190 h 10314"/>
                      <a:gd name="connsiteX11" fmla="*/ 8031 w 10000"/>
                      <a:gd name="connsiteY11" fmla="*/ 10168 h 10314"/>
                      <a:gd name="connsiteX12" fmla="*/ 8972 w 10000"/>
                      <a:gd name="connsiteY12" fmla="*/ 9550 h 10314"/>
                      <a:gd name="connsiteX13" fmla="*/ 9525 w 10000"/>
                      <a:gd name="connsiteY13" fmla="*/ 8338 h 10314"/>
                      <a:gd name="connsiteX14" fmla="*/ 9889 w 10000"/>
                      <a:gd name="connsiteY14" fmla="*/ 5809 h 10314"/>
                      <a:gd name="connsiteX15" fmla="*/ 10000 w 10000"/>
                      <a:gd name="connsiteY15" fmla="*/ 3273 h 10314"/>
                      <a:gd name="connsiteX16" fmla="*/ 9858 w 10000"/>
                      <a:gd name="connsiteY16" fmla="*/ 955 h 10314"/>
                      <a:gd name="connsiteX17" fmla="*/ 9046 w 10000"/>
                      <a:gd name="connsiteY17" fmla="*/ 202 h 10314"/>
                      <a:gd name="connsiteX18" fmla="*/ 6344 w 10000"/>
                      <a:gd name="connsiteY18" fmla="*/ 32 h 10314"/>
                      <a:gd name="connsiteX19" fmla="*/ 3001 w 10000"/>
                      <a:gd name="connsiteY19" fmla="*/ 4 h 10314"/>
                      <a:gd name="connsiteX20" fmla="*/ 934 w 10000"/>
                      <a:gd name="connsiteY20" fmla="*/ 89 h 10314"/>
                      <a:gd name="connsiteX0" fmla="*/ 934 w 10000"/>
                      <a:gd name="connsiteY0" fmla="*/ 89 h 10315"/>
                      <a:gd name="connsiteX1" fmla="*/ 172 w 10000"/>
                      <a:gd name="connsiteY1" fmla="*/ 837 h 10315"/>
                      <a:gd name="connsiteX2" fmla="*/ 1 w 10000"/>
                      <a:gd name="connsiteY2" fmla="*/ 2745 h 10315"/>
                      <a:gd name="connsiteX3" fmla="*/ 98 w 10000"/>
                      <a:gd name="connsiteY3" fmla="*/ 5405 h 10315"/>
                      <a:gd name="connsiteX4" fmla="*/ 328 w 10000"/>
                      <a:gd name="connsiteY4" fmla="*/ 7574 h 10315"/>
                      <a:gd name="connsiteX5" fmla="*/ 791 w 10000"/>
                      <a:gd name="connsiteY5" fmla="*/ 9646 h 10315"/>
                      <a:gd name="connsiteX6" fmla="*/ 1387 w 10000"/>
                      <a:gd name="connsiteY6" fmla="*/ 10170 h 10315"/>
                      <a:gd name="connsiteX7" fmla="*/ 2451 w 10000"/>
                      <a:gd name="connsiteY7" fmla="*/ 10300 h 10315"/>
                      <a:gd name="connsiteX8" fmla="*/ 3798 w 10000"/>
                      <a:gd name="connsiteY8" fmla="*/ 10302 h 10315"/>
                      <a:gd name="connsiteX9" fmla="*/ 5489 w 10000"/>
                      <a:gd name="connsiteY9" fmla="*/ 10307 h 10315"/>
                      <a:gd name="connsiteX10" fmla="*/ 6544 w 10000"/>
                      <a:gd name="connsiteY10" fmla="*/ 10190 h 10315"/>
                      <a:gd name="connsiteX11" fmla="*/ 8102 w 10000"/>
                      <a:gd name="connsiteY11" fmla="*/ 10285 h 10315"/>
                      <a:gd name="connsiteX12" fmla="*/ 8972 w 10000"/>
                      <a:gd name="connsiteY12" fmla="*/ 9550 h 10315"/>
                      <a:gd name="connsiteX13" fmla="*/ 9525 w 10000"/>
                      <a:gd name="connsiteY13" fmla="*/ 8338 h 10315"/>
                      <a:gd name="connsiteX14" fmla="*/ 9889 w 10000"/>
                      <a:gd name="connsiteY14" fmla="*/ 5809 h 10315"/>
                      <a:gd name="connsiteX15" fmla="*/ 10000 w 10000"/>
                      <a:gd name="connsiteY15" fmla="*/ 3273 h 10315"/>
                      <a:gd name="connsiteX16" fmla="*/ 9858 w 10000"/>
                      <a:gd name="connsiteY16" fmla="*/ 955 h 10315"/>
                      <a:gd name="connsiteX17" fmla="*/ 9046 w 10000"/>
                      <a:gd name="connsiteY17" fmla="*/ 202 h 10315"/>
                      <a:gd name="connsiteX18" fmla="*/ 6344 w 10000"/>
                      <a:gd name="connsiteY18" fmla="*/ 32 h 10315"/>
                      <a:gd name="connsiteX19" fmla="*/ 3001 w 10000"/>
                      <a:gd name="connsiteY19" fmla="*/ 4 h 10315"/>
                      <a:gd name="connsiteX20" fmla="*/ 934 w 10000"/>
                      <a:gd name="connsiteY20" fmla="*/ 89 h 10315"/>
                      <a:gd name="connsiteX0" fmla="*/ 934 w 10000"/>
                      <a:gd name="connsiteY0" fmla="*/ 89 h 10314"/>
                      <a:gd name="connsiteX1" fmla="*/ 172 w 10000"/>
                      <a:gd name="connsiteY1" fmla="*/ 837 h 10314"/>
                      <a:gd name="connsiteX2" fmla="*/ 1 w 10000"/>
                      <a:gd name="connsiteY2" fmla="*/ 2745 h 10314"/>
                      <a:gd name="connsiteX3" fmla="*/ 98 w 10000"/>
                      <a:gd name="connsiteY3" fmla="*/ 5405 h 10314"/>
                      <a:gd name="connsiteX4" fmla="*/ 328 w 10000"/>
                      <a:gd name="connsiteY4" fmla="*/ 7574 h 10314"/>
                      <a:gd name="connsiteX5" fmla="*/ 791 w 10000"/>
                      <a:gd name="connsiteY5" fmla="*/ 9646 h 10314"/>
                      <a:gd name="connsiteX6" fmla="*/ 1387 w 10000"/>
                      <a:gd name="connsiteY6" fmla="*/ 10170 h 10314"/>
                      <a:gd name="connsiteX7" fmla="*/ 2451 w 10000"/>
                      <a:gd name="connsiteY7" fmla="*/ 10300 h 10314"/>
                      <a:gd name="connsiteX8" fmla="*/ 3798 w 10000"/>
                      <a:gd name="connsiteY8" fmla="*/ 10302 h 10314"/>
                      <a:gd name="connsiteX9" fmla="*/ 5489 w 10000"/>
                      <a:gd name="connsiteY9" fmla="*/ 10307 h 10314"/>
                      <a:gd name="connsiteX10" fmla="*/ 6544 w 10000"/>
                      <a:gd name="connsiteY10" fmla="*/ 10190 h 10314"/>
                      <a:gd name="connsiteX11" fmla="*/ 8102 w 10000"/>
                      <a:gd name="connsiteY11" fmla="*/ 10285 h 10314"/>
                      <a:gd name="connsiteX12" fmla="*/ 9066 w 10000"/>
                      <a:gd name="connsiteY12" fmla="*/ 10017 h 10314"/>
                      <a:gd name="connsiteX13" fmla="*/ 9525 w 10000"/>
                      <a:gd name="connsiteY13" fmla="*/ 8338 h 10314"/>
                      <a:gd name="connsiteX14" fmla="*/ 9889 w 10000"/>
                      <a:gd name="connsiteY14" fmla="*/ 5809 h 10314"/>
                      <a:gd name="connsiteX15" fmla="*/ 10000 w 10000"/>
                      <a:gd name="connsiteY15" fmla="*/ 3273 h 10314"/>
                      <a:gd name="connsiteX16" fmla="*/ 9858 w 10000"/>
                      <a:gd name="connsiteY16" fmla="*/ 955 h 10314"/>
                      <a:gd name="connsiteX17" fmla="*/ 9046 w 10000"/>
                      <a:gd name="connsiteY17" fmla="*/ 202 h 10314"/>
                      <a:gd name="connsiteX18" fmla="*/ 6344 w 10000"/>
                      <a:gd name="connsiteY18" fmla="*/ 32 h 10314"/>
                      <a:gd name="connsiteX19" fmla="*/ 3001 w 10000"/>
                      <a:gd name="connsiteY19" fmla="*/ 4 h 10314"/>
                      <a:gd name="connsiteX20" fmla="*/ 934 w 10000"/>
                      <a:gd name="connsiteY20" fmla="*/ 89 h 10314"/>
                      <a:gd name="connsiteX0" fmla="*/ 934 w 10000"/>
                      <a:gd name="connsiteY0" fmla="*/ 89 h 10314"/>
                      <a:gd name="connsiteX1" fmla="*/ 172 w 10000"/>
                      <a:gd name="connsiteY1" fmla="*/ 837 h 10314"/>
                      <a:gd name="connsiteX2" fmla="*/ 1 w 10000"/>
                      <a:gd name="connsiteY2" fmla="*/ 2745 h 10314"/>
                      <a:gd name="connsiteX3" fmla="*/ 98 w 10000"/>
                      <a:gd name="connsiteY3" fmla="*/ 5405 h 10314"/>
                      <a:gd name="connsiteX4" fmla="*/ 328 w 10000"/>
                      <a:gd name="connsiteY4" fmla="*/ 7574 h 10314"/>
                      <a:gd name="connsiteX5" fmla="*/ 720 w 10000"/>
                      <a:gd name="connsiteY5" fmla="*/ 9879 h 10314"/>
                      <a:gd name="connsiteX6" fmla="*/ 1387 w 10000"/>
                      <a:gd name="connsiteY6" fmla="*/ 10170 h 10314"/>
                      <a:gd name="connsiteX7" fmla="*/ 2451 w 10000"/>
                      <a:gd name="connsiteY7" fmla="*/ 10300 h 10314"/>
                      <a:gd name="connsiteX8" fmla="*/ 3798 w 10000"/>
                      <a:gd name="connsiteY8" fmla="*/ 10302 h 10314"/>
                      <a:gd name="connsiteX9" fmla="*/ 5489 w 10000"/>
                      <a:gd name="connsiteY9" fmla="*/ 10307 h 10314"/>
                      <a:gd name="connsiteX10" fmla="*/ 6544 w 10000"/>
                      <a:gd name="connsiteY10" fmla="*/ 10190 h 10314"/>
                      <a:gd name="connsiteX11" fmla="*/ 8102 w 10000"/>
                      <a:gd name="connsiteY11" fmla="*/ 10285 h 10314"/>
                      <a:gd name="connsiteX12" fmla="*/ 9066 w 10000"/>
                      <a:gd name="connsiteY12" fmla="*/ 10017 h 10314"/>
                      <a:gd name="connsiteX13" fmla="*/ 9525 w 10000"/>
                      <a:gd name="connsiteY13" fmla="*/ 8338 h 10314"/>
                      <a:gd name="connsiteX14" fmla="*/ 9889 w 10000"/>
                      <a:gd name="connsiteY14" fmla="*/ 5809 h 10314"/>
                      <a:gd name="connsiteX15" fmla="*/ 10000 w 10000"/>
                      <a:gd name="connsiteY15" fmla="*/ 3273 h 10314"/>
                      <a:gd name="connsiteX16" fmla="*/ 9858 w 10000"/>
                      <a:gd name="connsiteY16" fmla="*/ 955 h 10314"/>
                      <a:gd name="connsiteX17" fmla="*/ 9046 w 10000"/>
                      <a:gd name="connsiteY17" fmla="*/ 202 h 10314"/>
                      <a:gd name="connsiteX18" fmla="*/ 6344 w 10000"/>
                      <a:gd name="connsiteY18" fmla="*/ 32 h 10314"/>
                      <a:gd name="connsiteX19" fmla="*/ 3001 w 10000"/>
                      <a:gd name="connsiteY19" fmla="*/ 4 h 10314"/>
                      <a:gd name="connsiteX20" fmla="*/ 934 w 10000"/>
                      <a:gd name="connsiteY20" fmla="*/ 89 h 10314"/>
                      <a:gd name="connsiteX0" fmla="*/ 934 w 10000"/>
                      <a:gd name="connsiteY0" fmla="*/ 89 h 10314"/>
                      <a:gd name="connsiteX1" fmla="*/ 172 w 10000"/>
                      <a:gd name="connsiteY1" fmla="*/ 837 h 10314"/>
                      <a:gd name="connsiteX2" fmla="*/ 1 w 10000"/>
                      <a:gd name="connsiteY2" fmla="*/ 2745 h 10314"/>
                      <a:gd name="connsiteX3" fmla="*/ 98 w 10000"/>
                      <a:gd name="connsiteY3" fmla="*/ 5405 h 10314"/>
                      <a:gd name="connsiteX4" fmla="*/ 328 w 10000"/>
                      <a:gd name="connsiteY4" fmla="*/ 7574 h 10314"/>
                      <a:gd name="connsiteX5" fmla="*/ 720 w 10000"/>
                      <a:gd name="connsiteY5" fmla="*/ 9879 h 10314"/>
                      <a:gd name="connsiteX6" fmla="*/ 1387 w 10000"/>
                      <a:gd name="connsiteY6" fmla="*/ 10170 h 10314"/>
                      <a:gd name="connsiteX7" fmla="*/ 2451 w 10000"/>
                      <a:gd name="connsiteY7" fmla="*/ 10300 h 10314"/>
                      <a:gd name="connsiteX8" fmla="*/ 3892 w 10000"/>
                      <a:gd name="connsiteY8" fmla="*/ 10302 h 10314"/>
                      <a:gd name="connsiteX9" fmla="*/ 5489 w 10000"/>
                      <a:gd name="connsiteY9" fmla="*/ 10307 h 10314"/>
                      <a:gd name="connsiteX10" fmla="*/ 6544 w 10000"/>
                      <a:gd name="connsiteY10" fmla="*/ 10190 h 10314"/>
                      <a:gd name="connsiteX11" fmla="*/ 8102 w 10000"/>
                      <a:gd name="connsiteY11" fmla="*/ 10285 h 10314"/>
                      <a:gd name="connsiteX12" fmla="*/ 9066 w 10000"/>
                      <a:gd name="connsiteY12" fmla="*/ 10017 h 10314"/>
                      <a:gd name="connsiteX13" fmla="*/ 9525 w 10000"/>
                      <a:gd name="connsiteY13" fmla="*/ 8338 h 10314"/>
                      <a:gd name="connsiteX14" fmla="*/ 9889 w 10000"/>
                      <a:gd name="connsiteY14" fmla="*/ 5809 h 10314"/>
                      <a:gd name="connsiteX15" fmla="*/ 10000 w 10000"/>
                      <a:gd name="connsiteY15" fmla="*/ 3273 h 10314"/>
                      <a:gd name="connsiteX16" fmla="*/ 9858 w 10000"/>
                      <a:gd name="connsiteY16" fmla="*/ 955 h 10314"/>
                      <a:gd name="connsiteX17" fmla="*/ 9046 w 10000"/>
                      <a:gd name="connsiteY17" fmla="*/ 202 h 10314"/>
                      <a:gd name="connsiteX18" fmla="*/ 6344 w 10000"/>
                      <a:gd name="connsiteY18" fmla="*/ 32 h 10314"/>
                      <a:gd name="connsiteX19" fmla="*/ 3001 w 10000"/>
                      <a:gd name="connsiteY19" fmla="*/ 4 h 10314"/>
                      <a:gd name="connsiteX20" fmla="*/ 934 w 10000"/>
                      <a:gd name="connsiteY20" fmla="*/ 89 h 10314"/>
                      <a:gd name="connsiteX0" fmla="*/ 934 w 10000"/>
                      <a:gd name="connsiteY0" fmla="*/ 89 h 10314"/>
                      <a:gd name="connsiteX1" fmla="*/ 172 w 10000"/>
                      <a:gd name="connsiteY1" fmla="*/ 837 h 10314"/>
                      <a:gd name="connsiteX2" fmla="*/ 1 w 10000"/>
                      <a:gd name="connsiteY2" fmla="*/ 2745 h 10314"/>
                      <a:gd name="connsiteX3" fmla="*/ 98 w 10000"/>
                      <a:gd name="connsiteY3" fmla="*/ 5405 h 10314"/>
                      <a:gd name="connsiteX4" fmla="*/ 328 w 10000"/>
                      <a:gd name="connsiteY4" fmla="*/ 7574 h 10314"/>
                      <a:gd name="connsiteX5" fmla="*/ 720 w 10000"/>
                      <a:gd name="connsiteY5" fmla="*/ 9879 h 10314"/>
                      <a:gd name="connsiteX6" fmla="*/ 1387 w 10000"/>
                      <a:gd name="connsiteY6" fmla="*/ 10170 h 10314"/>
                      <a:gd name="connsiteX7" fmla="*/ 2451 w 10000"/>
                      <a:gd name="connsiteY7" fmla="*/ 10300 h 10314"/>
                      <a:gd name="connsiteX8" fmla="*/ 3892 w 10000"/>
                      <a:gd name="connsiteY8" fmla="*/ 10302 h 10314"/>
                      <a:gd name="connsiteX9" fmla="*/ 5630 w 10000"/>
                      <a:gd name="connsiteY9" fmla="*/ 10307 h 10314"/>
                      <a:gd name="connsiteX10" fmla="*/ 6544 w 10000"/>
                      <a:gd name="connsiteY10" fmla="*/ 10190 h 10314"/>
                      <a:gd name="connsiteX11" fmla="*/ 8102 w 10000"/>
                      <a:gd name="connsiteY11" fmla="*/ 10285 h 10314"/>
                      <a:gd name="connsiteX12" fmla="*/ 9066 w 10000"/>
                      <a:gd name="connsiteY12" fmla="*/ 10017 h 10314"/>
                      <a:gd name="connsiteX13" fmla="*/ 9525 w 10000"/>
                      <a:gd name="connsiteY13" fmla="*/ 8338 h 10314"/>
                      <a:gd name="connsiteX14" fmla="*/ 9889 w 10000"/>
                      <a:gd name="connsiteY14" fmla="*/ 5809 h 10314"/>
                      <a:gd name="connsiteX15" fmla="*/ 10000 w 10000"/>
                      <a:gd name="connsiteY15" fmla="*/ 3273 h 10314"/>
                      <a:gd name="connsiteX16" fmla="*/ 9858 w 10000"/>
                      <a:gd name="connsiteY16" fmla="*/ 955 h 10314"/>
                      <a:gd name="connsiteX17" fmla="*/ 9046 w 10000"/>
                      <a:gd name="connsiteY17" fmla="*/ 202 h 10314"/>
                      <a:gd name="connsiteX18" fmla="*/ 6344 w 10000"/>
                      <a:gd name="connsiteY18" fmla="*/ 32 h 10314"/>
                      <a:gd name="connsiteX19" fmla="*/ 3001 w 10000"/>
                      <a:gd name="connsiteY19" fmla="*/ 4 h 10314"/>
                      <a:gd name="connsiteX20" fmla="*/ 934 w 10000"/>
                      <a:gd name="connsiteY20" fmla="*/ 89 h 10314"/>
                      <a:gd name="connsiteX0" fmla="*/ 934 w 10000"/>
                      <a:gd name="connsiteY0" fmla="*/ 89 h 10312"/>
                      <a:gd name="connsiteX1" fmla="*/ 172 w 10000"/>
                      <a:gd name="connsiteY1" fmla="*/ 837 h 10312"/>
                      <a:gd name="connsiteX2" fmla="*/ 1 w 10000"/>
                      <a:gd name="connsiteY2" fmla="*/ 2745 h 10312"/>
                      <a:gd name="connsiteX3" fmla="*/ 98 w 10000"/>
                      <a:gd name="connsiteY3" fmla="*/ 5405 h 10312"/>
                      <a:gd name="connsiteX4" fmla="*/ 328 w 10000"/>
                      <a:gd name="connsiteY4" fmla="*/ 7574 h 10312"/>
                      <a:gd name="connsiteX5" fmla="*/ 720 w 10000"/>
                      <a:gd name="connsiteY5" fmla="*/ 9879 h 10312"/>
                      <a:gd name="connsiteX6" fmla="*/ 1387 w 10000"/>
                      <a:gd name="connsiteY6" fmla="*/ 10170 h 10312"/>
                      <a:gd name="connsiteX7" fmla="*/ 2451 w 10000"/>
                      <a:gd name="connsiteY7" fmla="*/ 10300 h 10312"/>
                      <a:gd name="connsiteX8" fmla="*/ 3892 w 10000"/>
                      <a:gd name="connsiteY8" fmla="*/ 10302 h 10312"/>
                      <a:gd name="connsiteX9" fmla="*/ 5630 w 10000"/>
                      <a:gd name="connsiteY9" fmla="*/ 10307 h 10312"/>
                      <a:gd name="connsiteX10" fmla="*/ 6756 w 10000"/>
                      <a:gd name="connsiteY10" fmla="*/ 10307 h 10312"/>
                      <a:gd name="connsiteX11" fmla="*/ 8102 w 10000"/>
                      <a:gd name="connsiteY11" fmla="*/ 10285 h 10312"/>
                      <a:gd name="connsiteX12" fmla="*/ 9066 w 10000"/>
                      <a:gd name="connsiteY12" fmla="*/ 10017 h 10312"/>
                      <a:gd name="connsiteX13" fmla="*/ 9525 w 10000"/>
                      <a:gd name="connsiteY13" fmla="*/ 8338 h 10312"/>
                      <a:gd name="connsiteX14" fmla="*/ 9889 w 10000"/>
                      <a:gd name="connsiteY14" fmla="*/ 5809 h 10312"/>
                      <a:gd name="connsiteX15" fmla="*/ 10000 w 10000"/>
                      <a:gd name="connsiteY15" fmla="*/ 3273 h 10312"/>
                      <a:gd name="connsiteX16" fmla="*/ 9858 w 10000"/>
                      <a:gd name="connsiteY16" fmla="*/ 955 h 10312"/>
                      <a:gd name="connsiteX17" fmla="*/ 9046 w 10000"/>
                      <a:gd name="connsiteY17" fmla="*/ 202 h 10312"/>
                      <a:gd name="connsiteX18" fmla="*/ 6344 w 10000"/>
                      <a:gd name="connsiteY18" fmla="*/ 32 h 10312"/>
                      <a:gd name="connsiteX19" fmla="*/ 3001 w 10000"/>
                      <a:gd name="connsiteY19" fmla="*/ 4 h 10312"/>
                      <a:gd name="connsiteX20" fmla="*/ 934 w 10000"/>
                      <a:gd name="connsiteY20" fmla="*/ 89 h 10312"/>
                      <a:gd name="connsiteX0" fmla="*/ 934 w 10000"/>
                      <a:gd name="connsiteY0" fmla="*/ 89 h 10310"/>
                      <a:gd name="connsiteX1" fmla="*/ 172 w 10000"/>
                      <a:gd name="connsiteY1" fmla="*/ 837 h 10310"/>
                      <a:gd name="connsiteX2" fmla="*/ 1 w 10000"/>
                      <a:gd name="connsiteY2" fmla="*/ 2745 h 10310"/>
                      <a:gd name="connsiteX3" fmla="*/ 98 w 10000"/>
                      <a:gd name="connsiteY3" fmla="*/ 5405 h 10310"/>
                      <a:gd name="connsiteX4" fmla="*/ 328 w 10000"/>
                      <a:gd name="connsiteY4" fmla="*/ 7574 h 10310"/>
                      <a:gd name="connsiteX5" fmla="*/ 720 w 10000"/>
                      <a:gd name="connsiteY5" fmla="*/ 9879 h 10310"/>
                      <a:gd name="connsiteX6" fmla="*/ 1387 w 10000"/>
                      <a:gd name="connsiteY6" fmla="*/ 10170 h 10310"/>
                      <a:gd name="connsiteX7" fmla="*/ 2451 w 10000"/>
                      <a:gd name="connsiteY7" fmla="*/ 10300 h 10310"/>
                      <a:gd name="connsiteX8" fmla="*/ 3892 w 10000"/>
                      <a:gd name="connsiteY8" fmla="*/ 10302 h 10310"/>
                      <a:gd name="connsiteX9" fmla="*/ 5630 w 10000"/>
                      <a:gd name="connsiteY9" fmla="*/ 10307 h 10310"/>
                      <a:gd name="connsiteX10" fmla="*/ 6756 w 10000"/>
                      <a:gd name="connsiteY10" fmla="*/ 10307 h 10310"/>
                      <a:gd name="connsiteX11" fmla="*/ 8196 w 10000"/>
                      <a:gd name="connsiteY11" fmla="*/ 10285 h 10310"/>
                      <a:gd name="connsiteX12" fmla="*/ 9066 w 10000"/>
                      <a:gd name="connsiteY12" fmla="*/ 10017 h 10310"/>
                      <a:gd name="connsiteX13" fmla="*/ 9525 w 10000"/>
                      <a:gd name="connsiteY13" fmla="*/ 8338 h 10310"/>
                      <a:gd name="connsiteX14" fmla="*/ 9889 w 10000"/>
                      <a:gd name="connsiteY14" fmla="*/ 5809 h 10310"/>
                      <a:gd name="connsiteX15" fmla="*/ 10000 w 10000"/>
                      <a:gd name="connsiteY15" fmla="*/ 3273 h 10310"/>
                      <a:gd name="connsiteX16" fmla="*/ 9858 w 10000"/>
                      <a:gd name="connsiteY16" fmla="*/ 955 h 10310"/>
                      <a:gd name="connsiteX17" fmla="*/ 9046 w 10000"/>
                      <a:gd name="connsiteY17" fmla="*/ 202 h 10310"/>
                      <a:gd name="connsiteX18" fmla="*/ 6344 w 10000"/>
                      <a:gd name="connsiteY18" fmla="*/ 32 h 10310"/>
                      <a:gd name="connsiteX19" fmla="*/ 3001 w 10000"/>
                      <a:gd name="connsiteY19" fmla="*/ 4 h 10310"/>
                      <a:gd name="connsiteX20" fmla="*/ 934 w 10000"/>
                      <a:gd name="connsiteY20" fmla="*/ 89 h 10310"/>
                      <a:gd name="connsiteX0" fmla="*/ 934 w 10000"/>
                      <a:gd name="connsiteY0" fmla="*/ 89 h 10310"/>
                      <a:gd name="connsiteX1" fmla="*/ 172 w 10000"/>
                      <a:gd name="connsiteY1" fmla="*/ 837 h 10310"/>
                      <a:gd name="connsiteX2" fmla="*/ 1 w 10000"/>
                      <a:gd name="connsiteY2" fmla="*/ 2745 h 10310"/>
                      <a:gd name="connsiteX3" fmla="*/ 98 w 10000"/>
                      <a:gd name="connsiteY3" fmla="*/ 5405 h 10310"/>
                      <a:gd name="connsiteX4" fmla="*/ 328 w 10000"/>
                      <a:gd name="connsiteY4" fmla="*/ 7574 h 10310"/>
                      <a:gd name="connsiteX5" fmla="*/ 720 w 10000"/>
                      <a:gd name="connsiteY5" fmla="*/ 9879 h 10310"/>
                      <a:gd name="connsiteX6" fmla="*/ 1387 w 10000"/>
                      <a:gd name="connsiteY6" fmla="*/ 10170 h 10310"/>
                      <a:gd name="connsiteX7" fmla="*/ 2451 w 10000"/>
                      <a:gd name="connsiteY7" fmla="*/ 10300 h 10310"/>
                      <a:gd name="connsiteX8" fmla="*/ 3868 w 10000"/>
                      <a:gd name="connsiteY8" fmla="*/ 10302 h 10310"/>
                      <a:gd name="connsiteX9" fmla="*/ 5630 w 10000"/>
                      <a:gd name="connsiteY9" fmla="*/ 10307 h 10310"/>
                      <a:gd name="connsiteX10" fmla="*/ 6756 w 10000"/>
                      <a:gd name="connsiteY10" fmla="*/ 10307 h 10310"/>
                      <a:gd name="connsiteX11" fmla="*/ 8196 w 10000"/>
                      <a:gd name="connsiteY11" fmla="*/ 10285 h 10310"/>
                      <a:gd name="connsiteX12" fmla="*/ 9066 w 10000"/>
                      <a:gd name="connsiteY12" fmla="*/ 10017 h 10310"/>
                      <a:gd name="connsiteX13" fmla="*/ 9525 w 10000"/>
                      <a:gd name="connsiteY13" fmla="*/ 8338 h 10310"/>
                      <a:gd name="connsiteX14" fmla="*/ 9889 w 10000"/>
                      <a:gd name="connsiteY14" fmla="*/ 5809 h 10310"/>
                      <a:gd name="connsiteX15" fmla="*/ 10000 w 10000"/>
                      <a:gd name="connsiteY15" fmla="*/ 3273 h 10310"/>
                      <a:gd name="connsiteX16" fmla="*/ 9858 w 10000"/>
                      <a:gd name="connsiteY16" fmla="*/ 955 h 10310"/>
                      <a:gd name="connsiteX17" fmla="*/ 9046 w 10000"/>
                      <a:gd name="connsiteY17" fmla="*/ 202 h 10310"/>
                      <a:gd name="connsiteX18" fmla="*/ 6344 w 10000"/>
                      <a:gd name="connsiteY18" fmla="*/ 32 h 10310"/>
                      <a:gd name="connsiteX19" fmla="*/ 3001 w 10000"/>
                      <a:gd name="connsiteY19" fmla="*/ 4 h 10310"/>
                      <a:gd name="connsiteX20" fmla="*/ 934 w 10000"/>
                      <a:gd name="connsiteY20" fmla="*/ 89 h 10310"/>
                      <a:gd name="connsiteX0" fmla="*/ 934 w 10000"/>
                      <a:gd name="connsiteY0" fmla="*/ 89 h 10310"/>
                      <a:gd name="connsiteX1" fmla="*/ 172 w 10000"/>
                      <a:gd name="connsiteY1" fmla="*/ 837 h 10310"/>
                      <a:gd name="connsiteX2" fmla="*/ 1 w 10000"/>
                      <a:gd name="connsiteY2" fmla="*/ 2745 h 10310"/>
                      <a:gd name="connsiteX3" fmla="*/ 98 w 10000"/>
                      <a:gd name="connsiteY3" fmla="*/ 5405 h 10310"/>
                      <a:gd name="connsiteX4" fmla="*/ 328 w 10000"/>
                      <a:gd name="connsiteY4" fmla="*/ 7574 h 10310"/>
                      <a:gd name="connsiteX5" fmla="*/ 720 w 10000"/>
                      <a:gd name="connsiteY5" fmla="*/ 9879 h 10310"/>
                      <a:gd name="connsiteX6" fmla="*/ 1576 w 10000"/>
                      <a:gd name="connsiteY6" fmla="*/ 10170 h 10310"/>
                      <a:gd name="connsiteX7" fmla="*/ 2451 w 10000"/>
                      <a:gd name="connsiteY7" fmla="*/ 10300 h 10310"/>
                      <a:gd name="connsiteX8" fmla="*/ 3868 w 10000"/>
                      <a:gd name="connsiteY8" fmla="*/ 10302 h 10310"/>
                      <a:gd name="connsiteX9" fmla="*/ 5630 w 10000"/>
                      <a:gd name="connsiteY9" fmla="*/ 10307 h 10310"/>
                      <a:gd name="connsiteX10" fmla="*/ 6756 w 10000"/>
                      <a:gd name="connsiteY10" fmla="*/ 10307 h 10310"/>
                      <a:gd name="connsiteX11" fmla="*/ 8196 w 10000"/>
                      <a:gd name="connsiteY11" fmla="*/ 10285 h 10310"/>
                      <a:gd name="connsiteX12" fmla="*/ 9066 w 10000"/>
                      <a:gd name="connsiteY12" fmla="*/ 10017 h 10310"/>
                      <a:gd name="connsiteX13" fmla="*/ 9525 w 10000"/>
                      <a:gd name="connsiteY13" fmla="*/ 8338 h 10310"/>
                      <a:gd name="connsiteX14" fmla="*/ 9889 w 10000"/>
                      <a:gd name="connsiteY14" fmla="*/ 5809 h 10310"/>
                      <a:gd name="connsiteX15" fmla="*/ 10000 w 10000"/>
                      <a:gd name="connsiteY15" fmla="*/ 3273 h 10310"/>
                      <a:gd name="connsiteX16" fmla="*/ 9858 w 10000"/>
                      <a:gd name="connsiteY16" fmla="*/ 955 h 10310"/>
                      <a:gd name="connsiteX17" fmla="*/ 9046 w 10000"/>
                      <a:gd name="connsiteY17" fmla="*/ 202 h 10310"/>
                      <a:gd name="connsiteX18" fmla="*/ 6344 w 10000"/>
                      <a:gd name="connsiteY18" fmla="*/ 32 h 10310"/>
                      <a:gd name="connsiteX19" fmla="*/ 3001 w 10000"/>
                      <a:gd name="connsiteY19" fmla="*/ 4 h 10310"/>
                      <a:gd name="connsiteX20" fmla="*/ 934 w 10000"/>
                      <a:gd name="connsiteY20" fmla="*/ 89 h 10310"/>
                      <a:gd name="connsiteX0" fmla="*/ 934 w 10000"/>
                      <a:gd name="connsiteY0" fmla="*/ 89 h 10420"/>
                      <a:gd name="connsiteX1" fmla="*/ 172 w 10000"/>
                      <a:gd name="connsiteY1" fmla="*/ 837 h 10420"/>
                      <a:gd name="connsiteX2" fmla="*/ 1 w 10000"/>
                      <a:gd name="connsiteY2" fmla="*/ 2745 h 10420"/>
                      <a:gd name="connsiteX3" fmla="*/ 98 w 10000"/>
                      <a:gd name="connsiteY3" fmla="*/ 5405 h 10420"/>
                      <a:gd name="connsiteX4" fmla="*/ 328 w 10000"/>
                      <a:gd name="connsiteY4" fmla="*/ 7574 h 10420"/>
                      <a:gd name="connsiteX5" fmla="*/ 720 w 10000"/>
                      <a:gd name="connsiteY5" fmla="*/ 9879 h 10420"/>
                      <a:gd name="connsiteX6" fmla="*/ 1505 w 10000"/>
                      <a:gd name="connsiteY6" fmla="*/ 10403 h 10420"/>
                      <a:gd name="connsiteX7" fmla="*/ 2451 w 10000"/>
                      <a:gd name="connsiteY7" fmla="*/ 10300 h 10420"/>
                      <a:gd name="connsiteX8" fmla="*/ 3868 w 10000"/>
                      <a:gd name="connsiteY8" fmla="*/ 10302 h 10420"/>
                      <a:gd name="connsiteX9" fmla="*/ 5630 w 10000"/>
                      <a:gd name="connsiteY9" fmla="*/ 10307 h 10420"/>
                      <a:gd name="connsiteX10" fmla="*/ 6756 w 10000"/>
                      <a:gd name="connsiteY10" fmla="*/ 10307 h 10420"/>
                      <a:gd name="connsiteX11" fmla="*/ 8196 w 10000"/>
                      <a:gd name="connsiteY11" fmla="*/ 10285 h 10420"/>
                      <a:gd name="connsiteX12" fmla="*/ 9066 w 10000"/>
                      <a:gd name="connsiteY12" fmla="*/ 10017 h 10420"/>
                      <a:gd name="connsiteX13" fmla="*/ 9525 w 10000"/>
                      <a:gd name="connsiteY13" fmla="*/ 8338 h 10420"/>
                      <a:gd name="connsiteX14" fmla="*/ 9889 w 10000"/>
                      <a:gd name="connsiteY14" fmla="*/ 5809 h 10420"/>
                      <a:gd name="connsiteX15" fmla="*/ 10000 w 10000"/>
                      <a:gd name="connsiteY15" fmla="*/ 3273 h 10420"/>
                      <a:gd name="connsiteX16" fmla="*/ 9858 w 10000"/>
                      <a:gd name="connsiteY16" fmla="*/ 955 h 10420"/>
                      <a:gd name="connsiteX17" fmla="*/ 9046 w 10000"/>
                      <a:gd name="connsiteY17" fmla="*/ 202 h 10420"/>
                      <a:gd name="connsiteX18" fmla="*/ 6344 w 10000"/>
                      <a:gd name="connsiteY18" fmla="*/ 32 h 10420"/>
                      <a:gd name="connsiteX19" fmla="*/ 3001 w 10000"/>
                      <a:gd name="connsiteY19" fmla="*/ 4 h 10420"/>
                      <a:gd name="connsiteX20" fmla="*/ 934 w 10000"/>
                      <a:gd name="connsiteY20" fmla="*/ 89 h 10420"/>
                      <a:gd name="connsiteX0" fmla="*/ 934 w 10000"/>
                      <a:gd name="connsiteY0" fmla="*/ 89 h 10420"/>
                      <a:gd name="connsiteX1" fmla="*/ 172 w 10000"/>
                      <a:gd name="connsiteY1" fmla="*/ 837 h 10420"/>
                      <a:gd name="connsiteX2" fmla="*/ 1 w 10000"/>
                      <a:gd name="connsiteY2" fmla="*/ 2745 h 10420"/>
                      <a:gd name="connsiteX3" fmla="*/ 98 w 10000"/>
                      <a:gd name="connsiteY3" fmla="*/ 5405 h 10420"/>
                      <a:gd name="connsiteX4" fmla="*/ 328 w 10000"/>
                      <a:gd name="connsiteY4" fmla="*/ 7574 h 10420"/>
                      <a:gd name="connsiteX5" fmla="*/ 720 w 10000"/>
                      <a:gd name="connsiteY5" fmla="*/ 9879 h 10420"/>
                      <a:gd name="connsiteX6" fmla="*/ 1505 w 10000"/>
                      <a:gd name="connsiteY6" fmla="*/ 10403 h 10420"/>
                      <a:gd name="connsiteX7" fmla="*/ 2451 w 10000"/>
                      <a:gd name="connsiteY7" fmla="*/ 10300 h 10420"/>
                      <a:gd name="connsiteX8" fmla="*/ 3868 w 10000"/>
                      <a:gd name="connsiteY8" fmla="*/ 10302 h 10420"/>
                      <a:gd name="connsiteX9" fmla="*/ 5630 w 10000"/>
                      <a:gd name="connsiteY9" fmla="*/ 10307 h 10420"/>
                      <a:gd name="connsiteX10" fmla="*/ 6756 w 10000"/>
                      <a:gd name="connsiteY10" fmla="*/ 10307 h 10420"/>
                      <a:gd name="connsiteX11" fmla="*/ 8172 w 10000"/>
                      <a:gd name="connsiteY11" fmla="*/ 10285 h 10420"/>
                      <a:gd name="connsiteX12" fmla="*/ 9066 w 10000"/>
                      <a:gd name="connsiteY12" fmla="*/ 10017 h 10420"/>
                      <a:gd name="connsiteX13" fmla="*/ 9525 w 10000"/>
                      <a:gd name="connsiteY13" fmla="*/ 8338 h 10420"/>
                      <a:gd name="connsiteX14" fmla="*/ 9889 w 10000"/>
                      <a:gd name="connsiteY14" fmla="*/ 5809 h 10420"/>
                      <a:gd name="connsiteX15" fmla="*/ 10000 w 10000"/>
                      <a:gd name="connsiteY15" fmla="*/ 3273 h 10420"/>
                      <a:gd name="connsiteX16" fmla="*/ 9858 w 10000"/>
                      <a:gd name="connsiteY16" fmla="*/ 955 h 10420"/>
                      <a:gd name="connsiteX17" fmla="*/ 9046 w 10000"/>
                      <a:gd name="connsiteY17" fmla="*/ 202 h 10420"/>
                      <a:gd name="connsiteX18" fmla="*/ 6344 w 10000"/>
                      <a:gd name="connsiteY18" fmla="*/ 32 h 10420"/>
                      <a:gd name="connsiteX19" fmla="*/ 3001 w 10000"/>
                      <a:gd name="connsiteY19" fmla="*/ 4 h 10420"/>
                      <a:gd name="connsiteX20" fmla="*/ 934 w 10000"/>
                      <a:gd name="connsiteY20" fmla="*/ 89 h 10420"/>
                      <a:gd name="connsiteX0" fmla="*/ 934 w 10000"/>
                      <a:gd name="connsiteY0" fmla="*/ 89 h 10420"/>
                      <a:gd name="connsiteX1" fmla="*/ 172 w 10000"/>
                      <a:gd name="connsiteY1" fmla="*/ 837 h 10420"/>
                      <a:gd name="connsiteX2" fmla="*/ 1 w 10000"/>
                      <a:gd name="connsiteY2" fmla="*/ 2745 h 10420"/>
                      <a:gd name="connsiteX3" fmla="*/ 98 w 10000"/>
                      <a:gd name="connsiteY3" fmla="*/ 5405 h 10420"/>
                      <a:gd name="connsiteX4" fmla="*/ 328 w 10000"/>
                      <a:gd name="connsiteY4" fmla="*/ 7574 h 10420"/>
                      <a:gd name="connsiteX5" fmla="*/ 720 w 10000"/>
                      <a:gd name="connsiteY5" fmla="*/ 9879 h 10420"/>
                      <a:gd name="connsiteX6" fmla="*/ 1505 w 10000"/>
                      <a:gd name="connsiteY6" fmla="*/ 10403 h 10420"/>
                      <a:gd name="connsiteX7" fmla="*/ 2451 w 10000"/>
                      <a:gd name="connsiteY7" fmla="*/ 10300 h 10420"/>
                      <a:gd name="connsiteX8" fmla="*/ 3868 w 10000"/>
                      <a:gd name="connsiteY8" fmla="*/ 10302 h 10420"/>
                      <a:gd name="connsiteX9" fmla="*/ 5630 w 10000"/>
                      <a:gd name="connsiteY9" fmla="*/ 10307 h 10420"/>
                      <a:gd name="connsiteX10" fmla="*/ 6756 w 10000"/>
                      <a:gd name="connsiteY10" fmla="*/ 10307 h 10420"/>
                      <a:gd name="connsiteX11" fmla="*/ 8219 w 10000"/>
                      <a:gd name="connsiteY11" fmla="*/ 10402 h 10420"/>
                      <a:gd name="connsiteX12" fmla="*/ 9066 w 10000"/>
                      <a:gd name="connsiteY12" fmla="*/ 10017 h 10420"/>
                      <a:gd name="connsiteX13" fmla="*/ 9525 w 10000"/>
                      <a:gd name="connsiteY13" fmla="*/ 8338 h 10420"/>
                      <a:gd name="connsiteX14" fmla="*/ 9889 w 10000"/>
                      <a:gd name="connsiteY14" fmla="*/ 5809 h 10420"/>
                      <a:gd name="connsiteX15" fmla="*/ 10000 w 10000"/>
                      <a:gd name="connsiteY15" fmla="*/ 3273 h 10420"/>
                      <a:gd name="connsiteX16" fmla="*/ 9858 w 10000"/>
                      <a:gd name="connsiteY16" fmla="*/ 955 h 10420"/>
                      <a:gd name="connsiteX17" fmla="*/ 9046 w 10000"/>
                      <a:gd name="connsiteY17" fmla="*/ 202 h 10420"/>
                      <a:gd name="connsiteX18" fmla="*/ 6344 w 10000"/>
                      <a:gd name="connsiteY18" fmla="*/ 32 h 10420"/>
                      <a:gd name="connsiteX19" fmla="*/ 3001 w 10000"/>
                      <a:gd name="connsiteY19" fmla="*/ 4 h 10420"/>
                      <a:gd name="connsiteX20" fmla="*/ 934 w 10000"/>
                      <a:gd name="connsiteY20" fmla="*/ 89 h 10420"/>
                      <a:gd name="connsiteX0" fmla="*/ 934 w 10000"/>
                      <a:gd name="connsiteY0" fmla="*/ 89 h 10420"/>
                      <a:gd name="connsiteX1" fmla="*/ 172 w 10000"/>
                      <a:gd name="connsiteY1" fmla="*/ 837 h 10420"/>
                      <a:gd name="connsiteX2" fmla="*/ 1 w 10000"/>
                      <a:gd name="connsiteY2" fmla="*/ 2745 h 10420"/>
                      <a:gd name="connsiteX3" fmla="*/ 98 w 10000"/>
                      <a:gd name="connsiteY3" fmla="*/ 5405 h 10420"/>
                      <a:gd name="connsiteX4" fmla="*/ 328 w 10000"/>
                      <a:gd name="connsiteY4" fmla="*/ 7574 h 10420"/>
                      <a:gd name="connsiteX5" fmla="*/ 720 w 10000"/>
                      <a:gd name="connsiteY5" fmla="*/ 9879 h 10420"/>
                      <a:gd name="connsiteX6" fmla="*/ 1505 w 10000"/>
                      <a:gd name="connsiteY6" fmla="*/ 10403 h 10420"/>
                      <a:gd name="connsiteX7" fmla="*/ 2451 w 10000"/>
                      <a:gd name="connsiteY7" fmla="*/ 10300 h 10420"/>
                      <a:gd name="connsiteX8" fmla="*/ 3868 w 10000"/>
                      <a:gd name="connsiteY8" fmla="*/ 10302 h 10420"/>
                      <a:gd name="connsiteX9" fmla="*/ 5630 w 10000"/>
                      <a:gd name="connsiteY9" fmla="*/ 10307 h 10420"/>
                      <a:gd name="connsiteX10" fmla="*/ 6662 w 10000"/>
                      <a:gd name="connsiteY10" fmla="*/ 10307 h 10420"/>
                      <a:gd name="connsiteX11" fmla="*/ 8219 w 10000"/>
                      <a:gd name="connsiteY11" fmla="*/ 10402 h 10420"/>
                      <a:gd name="connsiteX12" fmla="*/ 9066 w 10000"/>
                      <a:gd name="connsiteY12" fmla="*/ 10017 h 10420"/>
                      <a:gd name="connsiteX13" fmla="*/ 9525 w 10000"/>
                      <a:gd name="connsiteY13" fmla="*/ 8338 h 10420"/>
                      <a:gd name="connsiteX14" fmla="*/ 9889 w 10000"/>
                      <a:gd name="connsiteY14" fmla="*/ 5809 h 10420"/>
                      <a:gd name="connsiteX15" fmla="*/ 10000 w 10000"/>
                      <a:gd name="connsiteY15" fmla="*/ 3273 h 10420"/>
                      <a:gd name="connsiteX16" fmla="*/ 9858 w 10000"/>
                      <a:gd name="connsiteY16" fmla="*/ 955 h 10420"/>
                      <a:gd name="connsiteX17" fmla="*/ 9046 w 10000"/>
                      <a:gd name="connsiteY17" fmla="*/ 202 h 10420"/>
                      <a:gd name="connsiteX18" fmla="*/ 6344 w 10000"/>
                      <a:gd name="connsiteY18" fmla="*/ 32 h 10420"/>
                      <a:gd name="connsiteX19" fmla="*/ 3001 w 10000"/>
                      <a:gd name="connsiteY19" fmla="*/ 4 h 10420"/>
                      <a:gd name="connsiteX20" fmla="*/ 934 w 10000"/>
                      <a:gd name="connsiteY20" fmla="*/ 89 h 10420"/>
                      <a:gd name="connsiteX0" fmla="*/ 934 w 10000"/>
                      <a:gd name="connsiteY0" fmla="*/ 89 h 10420"/>
                      <a:gd name="connsiteX1" fmla="*/ 172 w 10000"/>
                      <a:gd name="connsiteY1" fmla="*/ 837 h 10420"/>
                      <a:gd name="connsiteX2" fmla="*/ 1 w 10000"/>
                      <a:gd name="connsiteY2" fmla="*/ 2745 h 10420"/>
                      <a:gd name="connsiteX3" fmla="*/ 98 w 10000"/>
                      <a:gd name="connsiteY3" fmla="*/ 5405 h 10420"/>
                      <a:gd name="connsiteX4" fmla="*/ 328 w 10000"/>
                      <a:gd name="connsiteY4" fmla="*/ 7574 h 10420"/>
                      <a:gd name="connsiteX5" fmla="*/ 720 w 10000"/>
                      <a:gd name="connsiteY5" fmla="*/ 9879 h 10420"/>
                      <a:gd name="connsiteX6" fmla="*/ 1505 w 10000"/>
                      <a:gd name="connsiteY6" fmla="*/ 10403 h 10420"/>
                      <a:gd name="connsiteX7" fmla="*/ 2451 w 10000"/>
                      <a:gd name="connsiteY7" fmla="*/ 10300 h 10420"/>
                      <a:gd name="connsiteX8" fmla="*/ 3868 w 10000"/>
                      <a:gd name="connsiteY8" fmla="*/ 10302 h 10420"/>
                      <a:gd name="connsiteX9" fmla="*/ 5630 w 10000"/>
                      <a:gd name="connsiteY9" fmla="*/ 10307 h 10420"/>
                      <a:gd name="connsiteX10" fmla="*/ 6733 w 10000"/>
                      <a:gd name="connsiteY10" fmla="*/ 10307 h 10420"/>
                      <a:gd name="connsiteX11" fmla="*/ 8219 w 10000"/>
                      <a:gd name="connsiteY11" fmla="*/ 10402 h 10420"/>
                      <a:gd name="connsiteX12" fmla="*/ 9066 w 10000"/>
                      <a:gd name="connsiteY12" fmla="*/ 10017 h 10420"/>
                      <a:gd name="connsiteX13" fmla="*/ 9525 w 10000"/>
                      <a:gd name="connsiteY13" fmla="*/ 8338 h 10420"/>
                      <a:gd name="connsiteX14" fmla="*/ 9889 w 10000"/>
                      <a:gd name="connsiteY14" fmla="*/ 5809 h 10420"/>
                      <a:gd name="connsiteX15" fmla="*/ 10000 w 10000"/>
                      <a:gd name="connsiteY15" fmla="*/ 3273 h 10420"/>
                      <a:gd name="connsiteX16" fmla="*/ 9858 w 10000"/>
                      <a:gd name="connsiteY16" fmla="*/ 955 h 10420"/>
                      <a:gd name="connsiteX17" fmla="*/ 9046 w 10000"/>
                      <a:gd name="connsiteY17" fmla="*/ 202 h 10420"/>
                      <a:gd name="connsiteX18" fmla="*/ 6344 w 10000"/>
                      <a:gd name="connsiteY18" fmla="*/ 32 h 10420"/>
                      <a:gd name="connsiteX19" fmla="*/ 3001 w 10000"/>
                      <a:gd name="connsiteY19" fmla="*/ 4 h 10420"/>
                      <a:gd name="connsiteX20" fmla="*/ 934 w 10000"/>
                      <a:gd name="connsiteY20" fmla="*/ 89 h 10420"/>
                      <a:gd name="connsiteX0" fmla="*/ 934 w 10000"/>
                      <a:gd name="connsiteY0" fmla="*/ 57 h 10388"/>
                      <a:gd name="connsiteX1" fmla="*/ 172 w 10000"/>
                      <a:gd name="connsiteY1" fmla="*/ 805 h 10388"/>
                      <a:gd name="connsiteX2" fmla="*/ 1 w 10000"/>
                      <a:gd name="connsiteY2" fmla="*/ 2713 h 10388"/>
                      <a:gd name="connsiteX3" fmla="*/ 98 w 10000"/>
                      <a:gd name="connsiteY3" fmla="*/ 5373 h 10388"/>
                      <a:gd name="connsiteX4" fmla="*/ 328 w 10000"/>
                      <a:gd name="connsiteY4" fmla="*/ 7542 h 10388"/>
                      <a:gd name="connsiteX5" fmla="*/ 720 w 10000"/>
                      <a:gd name="connsiteY5" fmla="*/ 9847 h 10388"/>
                      <a:gd name="connsiteX6" fmla="*/ 1505 w 10000"/>
                      <a:gd name="connsiteY6" fmla="*/ 10371 h 10388"/>
                      <a:gd name="connsiteX7" fmla="*/ 2451 w 10000"/>
                      <a:gd name="connsiteY7" fmla="*/ 10268 h 10388"/>
                      <a:gd name="connsiteX8" fmla="*/ 3868 w 10000"/>
                      <a:gd name="connsiteY8" fmla="*/ 10270 h 10388"/>
                      <a:gd name="connsiteX9" fmla="*/ 5630 w 10000"/>
                      <a:gd name="connsiteY9" fmla="*/ 10275 h 10388"/>
                      <a:gd name="connsiteX10" fmla="*/ 6733 w 10000"/>
                      <a:gd name="connsiteY10" fmla="*/ 10275 h 10388"/>
                      <a:gd name="connsiteX11" fmla="*/ 8219 w 10000"/>
                      <a:gd name="connsiteY11" fmla="*/ 10370 h 10388"/>
                      <a:gd name="connsiteX12" fmla="*/ 9066 w 10000"/>
                      <a:gd name="connsiteY12" fmla="*/ 9985 h 10388"/>
                      <a:gd name="connsiteX13" fmla="*/ 9525 w 10000"/>
                      <a:gd name="connsiteY13" fmla="*/ 8306 h 10388"/>
                      <a:gd name="connsiteX14" fmla="*/ 9889 w 10000"/>
                      <a:gd name="connsiteY14" fmla="*/ 5777 h 10388"/>
                      <a:gd name="connsiteX15" fmla="*/ 10000 w 10000"/>
                      <a:gd name="connsiteY15" fmla="*/ 3241 h 10388"/>
                      <a:gd name="connsiteX16" fmla="*/ 9858 w 10000"/>
                      <a:gd name="connsiteY16" fmla="*/ 923 h 10388"/>
                      <a:gd name="connsiteX17" fmla="*/ 9046 w 10000"/>
                      <a:gd name="connsiteY17" fmla="*/ 170 h 10388"/>
                      <a:gd name="connsiteX18" fmla="*/ 6344 w 10000"/>
                      <a:gd name="connsiteY18" fmla="*/ 0 h 10388"/>
                      <a:gd name="connsiteX19" fmla="*/ 2836 w 10000"/>
                      <a:gd name="connsiteY19" fmla="*/ 89 h 10388"/>
                      <a:gd name="connsiteX20" fmla="*/ 934 w 10000"/>
                      <a:gd name="connsiteY20" fmla="*/ 57 h 10388"/>
                      <a:gd name="connsiteX0" fmla="*/ 934 w 10000"/>
                      <a:gd name="connsiteY0" fmla="*/ 4 h 10335"/>
                      <a:gd name="connsiteX1" fmla="*/ 172 w 10000"/>
                      <a:gd name="connsiteY1" fmla="*/ 752 h 10335"/>
                      <a:gd name="connsiteX2" fmla="*/ 1 w 10000"/>
                      <a:gd name="connsiteY2" fmla="*/ 2660 h 10335"/>
                      <a:gd name="connsiteX3" fmla="*/ 98 w 10000"/>
                      <a:gd name="connsiteY3" fmla="*/ 5320 h 10335"/>
                      <a:gd name="connsiteX4" fmla="*/ 328 w 10000"/>
                      <a:gd name="connsiteY4" fmla="*/ 7489 h 10335"/>
                      <a:gd name="connsiteX5" fmla="*/ 720 w 10000"/>
                      <a:gd name="connsiteY5" fmla="*/ 9794 h 10335"/>
                      <a:gd name="connsiteX6" fmla="*/ 1505 w 10000"/>
                      <a:gd name="connsiteY6" fmla="*/ 10318 h 10335"/>
                      <a:gd name="connsiteX7" fmla="*/ 2451 w 10000"/>
                      <a:gd name="connsiteY7" fmla="*/ 10215 h 10335"/>
                      <a:gd name="connsiteX8" fmla="*/ 3868 w 10000"/>
                      <a:gd name="connsiteY8" fmla="*/ 10217 h 10335"/>
                      <a:gd name="connsiteX9" fmla="*/ 5630 w 10000"/>
                      <a:gd name="connsiteY9" fmla="*/ 10222 h 10335"/>
                      <a:gd name="connsiteX10" fmla="*/ 6733 w 10000"/>
                      <a:gd name="connsiteY10" fmla="*/ 10222 h 10335"/>
                      <a:gd name="connsiteX11" fmla="*/ 8219 w 10000"/>
                      <a:gd name="connsiteY11" fmla="*/ 10317 h 10335"/>
                      <a:gd name="connsiteX12" fmla="*/ 9066 w 10000"/>
                      <a:gd name="connsiteY12" fmla="*/ 9932 h 10335"/>
                      <a:gd name="connsiteX13" fmla="*/ 9525 w 10000"/>
                      <a:gd name="connsiteY13" fmla="*/ 8253 h 10335"/>
                      <a:gd name="connsiteX14" fmla="*/ 9889 w 10000"/>
                      <a:gd name="connsiteY14" fmla="*/ 5724 h 10335"/>
                      <a:gd name="connsiteX15" fmla="*/ 10000 w 10000"/>
                      <a:gd name="connsiteY15" fmla="*/ 3188 h 10335"/>
                      <a:gd name="connsiteX16" fmla="*/ 9858 w 10000"/>
                      <a:gd name="connsiteY16" fmla="*/ 870 h 10335"/>
                      <a:gd name="connsiteX17" fmla="*/ 9046 w 10000"/>
                      <a:gd name="connsiteY17" fmla="*/ 117 h 10335"/>
                      <a:gd name="connsiteX18" fmla="*/ 6485 w 10000"/>
                      <a:gd name="connsiteY18" fmla="*/ 64 h 10335"/>
                      <a:gd name="connsiteX19" fmla="*/ 2836 w 10000"/>
                      <a:gd name="connsiteY19" fmla="*/ 36 h 10335"/>
                      <a:gd name="connsiteX20" fmla="*/ 934 w 10000"/>
                      <a:gd name="connsiteY20" fmla="*/ 4 h 10335"/>
                      <a:gd name="connsiteX0" fmla="*/ 934 w 10000"/>
                      <a:gd name="connsiteY0" fmla="*/ 4 h 10335"/>
                      <a:gd name="connsiteX1" fmla="*/ 172 w 10000"/>
                      <a:gd name="connsiteY1" fmla="*/ 752 h 10335"/>
                      <a:gd name="connsiteX2" fmla="*/ 1 w 10000"/>
                      <a:gd name="connsiteY2" fmla="*/ 2660 h 10335"/>
                      <a:gd name="connsiteX3" fmla="*/ 98 w 10000"/>
                      <a:gd name="connsiteY3" fmla="*/ 5320 h 10335"/>
                      <a:gd name="connsiteX4" fmla="*/ 328 w 10000"/>
                      <a:gd name="connsiteY4" fmla="*/ 7489 h 10335"/>
                      <a:gd name="connsiteX5" fmla="*/ 720 w 10000"/>
                      <a:gd name="connsiteY5" fmla="*/ 9794 h 10335"/>
                      <a:gd name="connsiteX6" fmla="*/ 1505 w 10000"/>
                      <a:gd name="connsiteY6" fmla="*/ 10318 h 10335"/>
                      <a:gd name="connsiteX7" fmla="*/ 2451 w 10000"/>
                      <a:gd name="connsiteY7" fmla="*/ 10215 h 10335"/>
                      <a:gd name="connsiteX8" fmla="*/ 3868 w 10000"/>
                      <a:gd name="connsiteY8" fmla="*/ 10217 h 10335"/>
                      <a:gd name="connsiteX9" fmla="*/ 5630 w 10000"/>
                      <a:gd name="connsiteY9" fmla="*/ 10222 h 10335"/>
                      <a:gd name="connsiteX10" fmla="*/ 6733 w 10000"/>
                      <a:gd name="connsiteY10" fmla="*/ 10222 h 10335"/>
                      <a:gd name="connsiteX11" fmla="*/ 8219 w 10000"/>
                      <a:gd name="connsiteY11" fmla="*/ 10317 h 10335"/>
                      <a:gd name="connsiteX12" fmla="*/ 9066 w 10000"/>
                      <a:gd name="connsiteY12" fmla="*/ 9932 h 10335"/>
                      <a:gd name="connsiteX13" fmla="*/ 9525 w 10000"/>
                      <a:gd name="connsiteY13" fmla="*/ 8253 h 10335"/>
                      <a:gd name="connsiteX14" fmla="*/ 9889 w 10000"/>
                      <a:gd name="connsiteY14" fmla="*/ 5724 h 10335"/>
                      <a:gd name="connsiteX15" fmla="*/ 10000 w 10000"/>
                      <a:gd name="connsiteY15" fmla="*/ 3188 h 10335"/>
                      <a:gd name="connsiteX16" fmla="*/ 9858 w 10000"/>
                      <a:gd name="connsiteY16" fmla="*/ 870 h 10335"/>
                      <a:gd name="connsiteX17" fmla="*/ 9187 w 10000"/>
                      <a:gd name="connsiteY17" fmla="*/ 117 h 10335"/>
                      <a:gd name="connsiteX18" fmla="*/ 6485 w 10000"/>
                      <a:gd name="connsiteY18" fmla="*/ 64 h 10335"/>
                      <a:gd name="connsiteX19" fmla="*/ 2836 w 10000"/>
                      <a:gd name="connsiteY19" fmla="*/ 36 h 10335"/>
                      <a:gd name="connsiteX20" fmla="*/ 934 w 10000"/>
                      <a:gd name="connsiteY20" fmla="*/ 4 h 10335"/>
                      <a:gd name="connsiteX0" fmla="*/ 934 w 10000"/>
                      <a:gd name="connsiteY0" fmla="*/ 4 h 10335"/>
                      <a:gd name="connsiteX1" fmla="*/ 172 w 10000"/>
                      <a:gd name="connsiteY1" fmla="*/ 752 h 10335"/>
                      <a:gd name="connsiteX2" fmla="*/ 1 w 10000"/>
                      <a:gd name="connsiteY2" fmla="*/ 2660 h 10335"/>
                      <a:gd name="connsiteX3" fmla="*/ 98 w 10000"/>
                      <a:gd name="connsiteY3" fmla="*/ 5320 h 10335"/>
                      <a:gd name="connsiteX4" fmla="*/ 328 w 10000"/>
                      <a:gd name="connsiteY4" fmla="*/ 7489 h 10335"/>
                      <a:gd name="connsiteX5" fmla="*/ 720 w 10000"/>
                      <a:gd name="connsiteY5" fmla="*/ 9794 h 10335"/>
                      <a:gd name="connsiteX6" fmla="*/ 1505 w 10000"/>
                      <a:gd name="connsiteY6" fmla="*/ 10318 h 10335"/>
                      <a:gd name="connsiteX7" fmla="*/ 2451 w 10000"/>
                      <a:gd name="connsiteY7" fmla="*/ 10215 h 10335"/>
                      <a:gd name="connsiteX8" fmla="*/ 3868 w 10000"/>
                      <a:gd name="connsiteY8" fmla="*/ 10217 h 10335"/>
                      <a:gd name="connsiteX9" fmla="*/ 5630 w 10000"/>
                      <a:gd name="connsiteY9" fmla="*/ 10222 h 10335"/>
                      <a:gd name="connsiteX10" fmla="*/ 6733 w 10000"/>
                      <a:gd name="connsiteY10" fmla="*/ 10222 h 10335"/>
                      <a:gd name="connsiteX11" fmla="*/ 8219 w 10000"/>
                      <a:gd name="connsiteY11" fmla="*/ 10317 h 10335"/>
                      <a:gd name="connsiteX12" fmla="*/ 9066 w 10000"/>
                      <a:gd name="connsiteY12" fmla="*/ 9932 h 10335"/>
                      <a:gd name="connsiteX13" fmla="*/ 9525 w 10000"/>
                      <a:gd name="connsiteY13" fmla="*/ 8253 h 10335"/>
                      <a:gd name="connsiteX14" fmla="*/ 9889 w 10000"/>
                      <a:gd name="connsiteY14" fmla="*/ 5724 h 10335"/>
                      <a:gd name="connsiteX15" fmla="*/ 10000 w 10000"/>
                      <a:gd name="connsiteY15" fmla="*/ 3188 h 10335"/>
                      <a:gd name="connsiteX16" fmla="*/ 9858 w 10000"/>
                      <a:gd name="connsiteY16" fmla="*/ 870 h 10335"/>
                      <a:gd name="connsiteX17" fmla="*/ 9305 w 10000"/>
                      <a:gd name="connsiteY17" fmla="*/ 117 h 10335"/>
                      <a:gd name="connsiteX18" fmla="*/ 6485 w 10000"/>
                      <a:gd name="connsiteY18" fmla="*/ 64 h 10335"/>
                      <a:gd name="connsiteX19" fmla="*/ 2836 w 10000"/>
                      <a:gd name="connsiteY19" fmla="*/ 36 h 10335"/>
                      <a:gd name="connsiteX20" fmla="*/ 934 w 10000"/>
                      <a:gd name="connsiteY20" fmla="*/ 4 h 10335"/>
                      <a:gd name="connsiteX0" fmla="*/ 934 w 10000"/>
                      <a:gd name="connsiteY0" fmla="*/ 4 h 10335"/>
                      <a:gd name="connsiteX1" fmla="*/ 172 w 10000"/>
                      <a:gd name="connsiteY1" fmla="*/ 752 h 10335"/>
                      <a:gd name="connsiteX2" fmla="*/ 1 w 10000"/>
                      <a:gd name="connsiteY2" fmla="*/ 2660 h 10335"/>
                      <a:gd name="connsiteX3" fmla="*/ 98 w 10000"/>
                      <a:gd name="connsiteY3" fmla="*/ 5320 h 10335"/>
                      <a:gd name="connsiteX4" fmla="*/ 328 w 10000"/>
                      <a:gd name="connsiteY4" fmla="*/ 7489 h 10335"/>
                      <a:gd name="connsiteX5" fmla="*/ 720 w 10000"/>
                      <a:gd name="connsiteY5" fmla="*/ 9794 h 10335"/>
                      <a:gd name="connsiteX6" fmla="*/ 1505 w 10000"/>
                      <a:gd name="connsiteY6" fmla="*/ 10318 h 10335"/>
                      <a:gd name="connsiteX7" fmla="*/ 2451 w 10000"/>
                      <a:gd name="connsiteY7" fmla="*/ 10215 h 10335"/>
                      <a:gd name="connsiteX8" fmla="*/ 3868 w 10000"/>
                      <a:gd name="connsiteY8" fmla="*/ 10217 h 10335"/>
                      <a:gd name="connsiteX9" fmla="*/ 5630 w 10000"/>
                      <a:gd name="connsiteY9" fmla="*/ 10222 h 10335"/>
                      <a:gd name="connsiteX10" fmla="*/ 6898 w 10000"/>
                      <a:gd name="connsiteY10" fmla="*/ 10222 h 10335"/>
                      <a:gd name="connsiteX11" fmla="*/ 8219 w 10000"/>
                      <a:gd name="connsiteY11" fmla="*/ 10317 h 10335"/>
                      <a:gd name="connsiteX12" fmla="*/ 9066 w 10000"/>
                      <a:gd name="connsiteY12" fmla="*/ 9932 h 10335"/>
                      <a:gd name="connsiteX13" fmla="*/ 9525 w 10000"/>
                      <a:gd name="connsiteY13" fmla="*/ 8253 h 10335"/>
                      <a:gd name="connsiteX14" fmla="*/ 9889 w 10000"/>
                      <a:gd name="connsiteY14" fmla="*/ 5724 h 10335"/>
                      <a:gd name="connsiteX15" fmla="*/ 10000 w 10000"/>
                      <a:gd name="connsiteY15" fmla="*/ 3188 h 10335"/>
                      <a:gd name="connsiteX16" fmla="*/ 9858 w 10000"/>
                      <a:gd name="connsiteY16" fmla="*/ 870 h 10335"/>
                      <a:gd name="connsiteX17" fmla="*/ 9305 w 10000"/>
                      <a:gd name="connsiteY17" fmla="*/ 117 h 10335"/>
                      <a:gd name="connsiteX18" fmla="*/ 6485 w 10000"/>
                      <a:gd name="connsiteY18" fmla="*/ 64 h 10335"/>
                      <a:gd name="connsiteX19" fmla="*/ 2836 w 10000"/>
                      <a:gd name="connsiteY19" fmla="*/ 36 h 10335"/>
                      <a:gd name="connsiteX20" fmla="*/ 934 w 10000"/>
                      <a:gd name="connsiteY20" fmla="*/ 4 h 10335"/>
                      <a:gd name="connsiteX0" fmla="*/ 934 w 10000"/>
                      <a:gd name="connsiteY0" fmla="*/ 4 h 10359"/>
                      <a:gd name="connsiteX1" fmla="*/ 172 w 10000"/>
                      <a:gd name="connsiteY1" fmla="*/ 752 h 10359"/>
                      <a:gd name="connsiteX2" fmla="*/ 1 w 10000"/>
                      <a:gd name="connsiteY2" fmla="*/ 2660 h 10359"/>
                      <a:gd name="connsiteX3" fmla="*/ 98 w 10000"/>
                      <a:gd name="connsiteY3" fmla="*/ 5320 h 10359"/>
                      <a:gd name="connsiteX4" fmla="*/ 328 w 10000"/>
                      <a:gd name="connsiteY4" fmla="*/ 7489 h 10359"/>
                      <a:gd name="connsiteX5" fmla="*/ 720 w 10000"/>
                      <a:gd name="connsiteY5" fmla="*/ 9794 h 10359"/>
                      <a:gd name="connsiteX6" fmla="*/ 1505 w 10000"/>
                      <a:gd name="connsiteY6" fmla="*/ 10318 h 10359"/>
                      <a:gd name="connsiteX7" fmla="*/ 2451 w 10000"/>
                      <a:gd name="connsiteY7" fmla="*/ 10215 h 10359"/>
                      <a:gd name="connsiteX8" fmla="*/ 3868 w 10000"/>
                      <a:gd name="connsiteY8" fmla="*/ 10217 h 10359"/>
                      <a:gd name="connsiteX9" fmla="*/ 5630 w 10000"/>
                      <a:gd name="connsiteY9" fmla="*/ 10222 h 10359"/>
                      <a:gd name="connsiteX10" fmla="*/ 7039 w 10000"/>
                      <a:gd name="connsiteY10" fmla="*/ 10339 h 10359"/>
                      <a:gd name="connsiteX11" fmla="*/ 8219 w 10000"/>
                      <a:gd name="connsiteY11" fmla="*/ 10317 h 10359"/>
                      <a:gd name="connsiteX12" fmla="*/ 9066 w 10000"/>
                      <a:gd name="connsiteY12" fmla="*/ 9932 h 10359"/>
                      <a:gd name="connsiteX13" fmla="*/ 9525 w 10000"/>
                      <a:gd name="connsiteY13" fmla="*/ 8253 h 10359"/>
                      <a:gd name="connsiteX14" fmla="*/ 9889 w 10000"/>
                      <a:gd name="connsiteY14" fmla="*/ 5724 h 10359"/>
                      <a:gd name="connsiteX15" fmla="*/ 10000 w 10000"/>
                      <a:gd name="connsiteY15" fmla="*/ 3188 h 10359"/>
                      <a:gd name="connsiteX16" fmla="*/ 9858 w 10000"/>
                      <a:gd name="connsiteY16" fmla="*/ 870 h 10359"/>
                      <a:gd name="connsiteX17" fmla="*/ 9305 w 10000"/>
                      <a:gd name="connsiteY17" fmla="*/ 117 h 10359"/>
                      <a:gd name="connsiteX18" fmla="*/ 6485 w 10000"/>
                      <a:gd name="connsiteY18" fmla="*/ 64 h 10359"/>
                      <a:gd name="connsiteX19" fmla="*/ 2836 w 10000"/>
                      <a:gd name="connsiteY19" fmla="*/ 36 h 10359"/>
                      <a:gd name="connsiteX20" fmla="*/ 934 w 10000"/>
                      <a:gd name="connsiteY20" fmla="*/ 4 h 10359"/>
                      <a:gd name="connsiteX0" fmla="*/ 934 w 10000"/>
                      <a:gd name="connsiteY0" fmla="*/ 4 h 10359"/>
                      <a:gd name="connsiteX1" fmla="*/ 172 w 10000"/>
                      <a:gd name="connsiteY1" fmla="*/ 752 h 10359"/>
                      <a:gd name="connsiteX2" fmla="*/ 1 w 10000"/>
                      <a:gd name="connsiteY2" fmla="*/ 2660 h 10359"/>
                      <a:gd name="connsiteX3" fmla="*/ 98 w 10000"/>
                      <a:gd name="connsiteY3" fmla="*/ 5320 h 10359"/>
                      <a:gd name="connsiteX4" fmla="*/ 328 w 10000"/>
                      <a:gd name="connsiteY4" fmla="*/ 7489 h 10359"/>
                      <a:gd name="connsiteX5" fmla="*/ 720 w 10000"/>
                      <a:gd name="connsiteY5" fmla="*/ 9794 h 10359"/>
                      <a:gd name="connsiteX6" fmla="*/ 1505 w 10000"/>
                      <a:gd name="connsiteY6" fmla="*/ 10318 h 10359"/>
                      <a:gd name="connsiteX7" fmla="*/ 2451 w 10000"/>
                      <a:gd name="connsiteY7" fmla="*/ 10215 h 10359"/>
                      <a:gd name="connsiteX8" fmla="*/ 3797 w 10000"/>
                      <a:gd name="connsiteY8" fmla="*/ 10217 h 10359"/>
                      <a:gd name="connsiteX9" fmla="*/ 5630 w 10000"/>
                      <a:gd name="connsiteY9" fmla="*/ 10222 h 10359"/>
                      <a:gd name="connsiteX10" fmla="*/ 7039 w 10000"/>
                      <a:gd name="connsiteY10" fmla="*/ 10339 h 10359"/>
                      <a:gd name="connsiteX11" fmla="*/ 8219 w 10000"/>
                      <a:gd name="connsiteY11" fmla="*/ 10317 h 10359"/>
                      <a:gd name="connsiteX12" fmla="*/ 9066 w 10000"/>
                      <a:gd name="connsiteY12" fmla="*/ 9932 h 10359"/>
                      <a:gd name="connsiteX13" fmla="*/ 9525 w 10000"/>
                      <a:gd name="connsiteY13" fmla="*/ 8253 h 10359"/>
                      <a:gd name="connsiteX14" fmla="*/ 9889 w 10000"/>
                      <a:gd name="connsiteY14" fmla="*/ 5724 h 10359"/>
                      <a:gd name="connsiteX15" fmla="*/ 10000 w 10000"/>
                      <a:gd name="connsiteY15" fmla="*/ 3188 h 10359"/>
                      <a:gd name="connsiteX16" fmla="*/ 9858 w 10000"/>
                      <a:gd name="connsiteY16" fmla="*/ 870 h 10359"/>
                      <a:gd name="connsiteX17" fmla="*/ 9305 w 10000"/>
                      <a:gd name="connsiteY17" fmla="*/ 117 h 10359"/>
                      <a:gd name="connsiteX18" fmla="*/ 6485 w 10000"/>
                      <a:gd name="connsiteY18" fmla="*/ 64 h 10359"/>
                      <a:gd name="connsiteX19" fmla="*/ 2836 w 10000"/>
                      <a:gd name="connsiteY19" fmla="*/ 36 h 10359"/>
                      <a:gd name="connsiteX20" fmla="*/ 934 w 10000"/>
                      <a:gd name="connsiteY20" fmla="*/ 4 h 10359"/>
                      <a:gd name="connsiteX0" fmla="*/ 934 w 10000"/>
                      <a:gd name="connsiteY0" fmla="*/ 4 h 10359"/>
                      <a:gd name="connsiteX1" fmla="*/ 172 w 10000"/>
                      <a:gd name="connsiteY1" fmla="*/ 752 h 10359"/>
                      <a:gd name="connsiteX2" fmla="*/ 1 w 10000"/>
                      <a:gd name="connsiteY2" fmla="*/ 2660 h 10359"/>
                      <a:gd name="connsiteX3" fmla="*/ 98 w 10000"/>
                      <a:gd name="connsiteY3" fmla="*/ 5320 h 10359"/>
                      <a:gd name="connsiteX4" fmla="*/ 328 w 10000"/>
                      <a:gd name="connsiteY4" fmla="*/ 7489 h 10359"/>
                      <a:gd name="connsiteX5" fmla="*/ 720 w 10000"/>
                      <a:gd name="connsiteY5" fmla="*/ 9794 h 10359"/>
                      <a:gd name="connsiteX6" fmla="*/ 1505 w 10000"/>
                      <a:gd name="connsiteY6" fmla="*/ 10318 h 10359"/>
                      <a:gd name="connsiteX7" fmla="*/ 2380 w 10000"/>
                      <a:gd name="connsiteY7" fmla="*/ 10215 h 10359"/>
                      <a:gd name="connsiteX8" fmla="*/ 3797 w 10000"/>
                      <a:gd name="connsiteY8" fmla="*/ 10217 h 10359"/>
                      <a:gd name="connsiteX9" fmla="*/ 5630 w 10000"/>
                      <a:gd name="connsiteY9" fmla="*/ 10222 h 10359"/>
                      <a:gd name="connsiteX10" fmla="*/ 7039 w 10000"/>
                      <a:gd name="connsiteY10" fmla="*/ 10339 h 10359"/>
                      <a:gd name="connsiteX11" fmla="*/ 8219 w 10000"/>
                      <a:gd name="connsiteY11" fmla="*/ 10317 h 10359"/>
                      <a:gd name="connsiteX12" fmla="*/ 9066 w 10000"/>
                      <a:gd name="connsiteY12" fmla="*/ 9932 h 10359"/>
                      <a:gd name="connsiteX13" fmla="*/ 9525 w 10000"/>
                      <a:gd name="connsiteY13" fmla="*/ 8253 h 10359"/>
                      <a:gd name="connsiteX14" fmla="*/ 9889 w 10000"/>
                      <a:gd name="connsiteY14" fmla="*/ 5724 h 10359"/>
                      <a:gd name="connsiteX15" fmla="*/ 10000 w 10000"/>
                      <a:gd name="connsiteY15" fmla="*/ 3188 h 10359"/>
                      <a:gd name="connsiteX16" fmla="*/ 9858 w 10000"/>
                      <a:gd name="connsiteY16" fmla="*/ 870 h 10359"/>
                      <a:gd name="connsiteX17" fmla="*/ 9305 w 10000"/>
                      <a:gd name="connsiteY17" fmla="*/ 117 h 10359"/>
                      <a:gd name="connsiteX18" fmla="*/ 6485 w 10000"/>
                      <a:gd name="connsiteY18" fmla="*/ 64 h 10359"/>
                      <a:gd name="connsiteX19" fmla="*/ 2836 w 10000"/>
                      <a:gd name="connsiteY19" fmla="*/ 36 h 10359"/>
                      <a:gd name="connsiteX20" fmla="*/ 934 w 10000"/>
                      <a:gd name="connsiteY20" fmla="*/ 4 h 10359"/>
                      <a:gd name="connsiteX0" fmla="*/ 934 w 10000"/>
                      <a:gd name="connsiteY0" fmla="*/ 4 h 10359"/>
                      <a:gd name="connsiteX1" fmla="*/ 172 w 10000"/>
                      <a:gd name="connsiteY1" fmla="*/ 752 h 10359"/>
                      <a:gd name="connsiteX2" fmla="*/ 1 w 10000"/>
                      <a:gd name="connsiteY2" fmla="*/ 2660 h 10359"/>
                      <a:gd name="connsiteX3" fmla="*/ 98 w 10000"/>
                      <a:gd name="connsiteY3" fmla="*/ 5320 h 10359"/>
                      <a:gd name="connsiteX4" fmla="*/ 328 w 10000"/>
                      <a:gd name="connsiteY4" fmla="*/ 7489 h 10359"/>
                      <a:gd name="connsiteX5" fmla="*/ 720 w 10000"/>
                      <a:gd name="connsiteY5" fmla="*/ 9794 h 10359"/>
                      <a:gd name="connsiteX6" fmla="*/ 1505 w 10000"/>
                      <a:gd name="connsiteY6" fmla="*/ 10318 h 10359"/>
                      <a:gd name="connsiteX7" fmla="*/ 2380 w 10000"/>
                      <a:gd name="connsiteY7" fmla="*/ 10215 h 10359"/>
                      <a:gd name="connsiteX8" fmla="*/ 3938 w 10000"/>
                      <a:gd name="connsiteY8" fmla="*/ 10217 h 10359"/>
                      <a:gd name="connsiteX9" fmla="*/ 5630 w 10000"/>
                      <a:gd name="connsiteY9" fmla="*/ 10222 h 10359"/>
                      <a:gd name="connsiteX10" fmla="*/ 7039 w 10000"/>
                      <a:gd name="connsiteY10" fmla="*/ 10339 h 10359"/>
                      <a:gd name="connsiteX11" fmla="*/ 8219 w 10000"/>
                      <a:gd name="connsiteY11" fmla="*/ 10317 h 10359"/>
                      <a:gd name="connsiteX12" fmla="*/ 9066 w 10000"/>
                      <a:gd name="connsiteY12" fmla="*/ 9932 h 10359"/>
                      <a:gd name="connsiteX13" fmla="*/ 9525 w 10000"/>
                      <a:gd name="connsiteY13" fmla="*/ 8253 h 10359"/>
                      <a:gd name="connsiteX14" fmla="*/ 9889 w 10000"/>
                      <a:gd name="connsiteY14" fmla="*/ 5724 h 10359"/>
                      <a:gd name="connsiteX15" fmla="*/ 10000 w 10000"/>
                      <a:gd name="connsiteY15" fmla="*/ 3188 h 10359"/>
                      <a:gd name="connsiteX16" fmla="*/ 9858 w 10000"/>
                      <a:gd name="connsiteY16" fmla="*/ 870 h 10359"/>
                      <a:gd name="connsiteX17" fmla="*/ 9305 w 10000"/>
                      <a:gd name="connsiteY17" fmla="*/ 117 h 10359"/>
                      <a:gd name="connsiteX18" fmla="*/ 6485 w 10000"/>
                      <a:gd name="connsiteY18" fmla="*/ 64 h 10359"/>
                      <a:gd name="connsiteX19" fmla="*/ 2836 w 10000"/>
                      <a:gd name="connsiteY19" fmla="*/ 36 h 10359"/>
                      <a:gd name="connsiteX20" fmla="*/ 934 w 10000"/>
                      <a:gd name="connsiteY20" fmla="*/ 4 h 10359"/>
                      <a:gd name="connsiteX0" fmla="*/ 934 w 10000"/>
                      <a:gd name="connsiteY0" fmla="*/ 4 h 10359"/>
                      <a:gd name="connsiteX1" fmla="*/ 172 w 10000"/>
                      <a:gd name="connsiteY1" fmla="*/ 752 h 10359"/>
                      <a:gd name="connsiteX2" fmla="*/ 1 w 10000"/>
                      <a:gd name="connsiteY2" fmla="*/ 2660 h 10359"/>
                      <a:gd name="connsiteX3" fmla="*/ 98 w 10000"/>
                      <a:gd name="connsiteY3" fmla="*/ 5320 h 10359"/>
                      <a:gd name="connsiteX4" fmla="*/ 328 w 10000"/>
                      <a:gd name="connsiteY4" fmla="*/ 7489 h 10359"/>
                      <a:gd name="connsiteX5" fmla="*/ 720 w 10000"/>
                      <a:gd name="connsiteY5" fmla="*/ 9794 h 10359"/>
                      <a:gd name="connsiteX6" fmla="*/ 1552 w 10000"/>
                      <a:gd name="connsiteY6" fmla="*/ 10318 h 10359"/>
                      <a:gd name="connsiteX7" fmla="*/ 2380 w 10000"/>
                      <a:gd name="connsiteY7" fmla="*/ 10215 h 10359"/>
                      <a:gd name="connsiteX8" fmla="*/ 3938 w 10000"/>
                      <a:gd name="connsiteY8" fmla="*/ 10217 h 10359"/>
                      <a:gd name="connsiteX9" fmla="*/ 5630 w 10000"/>
                      <a:gd name="connsiteY9" fmla="*/ 10222 h 10359"/>
                      <a:gd name="connsiteX10" fmla="*/ 7039 w 10000"/>
                      <a:gd name="connsiteY10" fmla="*/ 10339 h 10359"/>
                      <a:gd name="connsiteX11" fmla="*/ 8219 w 10000"/>
                      <a:gd name="connsiteY11" fmla="*/ 10317 h 10359"/>
                      <a:gd name="connsiteX12" fmla="*/ 9066 w 10000"/>
                      <a:gd name="connsiteY12" fmla="*/ 9932 h 10359"/>
                      <a:gd name="connsiteX13" fmla="*/ 9525 w 10000"/>
                      <a:gd name="connsiteY13" fmla="*/ 8253 h 10359"/>
                      <a:gd name="connsiteX14" fmla="*/ 9889 w 10000"/>
                      <a:gd name="connsiteY14" fmla="*/ 5724 h 10359"/>
                      <a:gd name="connsiteX15" fmla="*/ 10000 w 10000"/>
                      <a:gd name="connsiteY15" fmla="*/ 3188 h 10359"/>
                      <a:gd name="connsiteX16" fmla="*/ 9858 w 10000"/>
                      <a:gd name="connsiteY16" fmla="*/ 870 h 10359"/>
                      <a:gd name="connsiteX17" fmla="*/ 9305 w 10000"/>
                      <a:gd name="connsiteY17" fmla="*/ 117 h 10359"/>
                      <a:gd name="connsiteX18" fmla="*/ 6485 w 10000"/>
                      <a:gd name="connsiteY18" fmla="*/ 64 h 10359"/>
                      <a:gd name="connsiteX19" fmla="*/ 2836 w 10000"/>
                      <a:gd name="connsiteY19" fmla="*/ 36 h 10359"/>
                      <a:gd name="connsiteX20" fmla="*/ 934 w 10000"/>
                      <a:gd name="connsiteY20" fmla="*/ 4 h 10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000" h="10359">
                        <a:moveTo>
                          <a:pt x="934" y="4"/>
                        </a:moveTo>
                        <a:cubicBezTo>
                          <a:pt x="448" y="104"/>
                          <a:pt x="328" y="309"/>
                          <a:pt x="172" y="752"/>
                        </a:cubicBezTo>
                        <a:cubicBezTo>
                          <a:pt x="16" y="1195"/>
                          <a:pt x="8" y="2064"/>
                          <a:pt x="1" y="2660"/>
                        </a:cubicBezTo>
                        <a:cubicBezTo>
                          <a:pt x="-6" y="3270"/>
                          <a:pt x="44" y="4515"/>
                          <a:pt x="98" y="5320"/>
                        </a:cubicBezTo>
                        <a:cubicBezTo>
                          <a:pt x="152" y="6125"/>
                          <a:pt x="224" y="6743"/>
                          <a:pt x="328" y="7489"/>
                        </a:cubicBezTo>
                        <a:cubicBezTo>
                          <a:pt x="432" y="8235"/>
                          <a:pt x="516" y="9323"/>
                          <a:pt x="720" y="9794"/>
                        </a:cubicBezTo>
                        <a:cubicBezTo>
                          <a:pt x="924" y="10266"/>
                          <a:pt x="1275" y="10248"/>
                          <a:pt x="1552" y="10318"/>
                        </a:cubicBezTo>
                        <a:cubicBezTo>
                          <a:pt x="1829" y="10388"/>
                          <a:pt x="1982" y="10232"/>
                          <a:pt x="2380" y="10215"/>
                        </a:cubicBezTo>
                        <a:cubicBezTo>
                          <a:pt x="2778" y="10198"/>
                          <a:pt x="3396" y="10216"/>
                          <a:pt x="3938" y="10217"/>
                        </a:cubicBezTo>
                        <a:lnTo>
                          <a:pt x="5630" y="10222"/>
                        </a:lnTo>
                        <a:cubicBezTo>
                          <a:pt x="6147" y="10242"/>
                          <a:pt x="6608" y="10323"/>
                          <a:pt x="7039" y="10339"/>
                        </a:cubicBezTo>
                        <a:cubicBezTo>
                          <a:pt x="7470" y="10355"/>
                          <a:pt x="7881" y="10385"/>
                          <a:pt x="8219" y="10317"/>
                        </a:cubicBezTo>
                        <a:cubicBezTo>
                          <a:pt x="8557" y="10249"/>
                          <a:pt x="8848" y="10276"/>
                          <a:pt x="9066" y="9932"/>
                        </a:cubicBezTo>
                        <a:cubicBezTo>
                          <a:pt x="9284" y="9588"/>
                          <a:pt x="9388" y="8954"/>
                          <a:pt x="9525" y="8253"/>
                        </a:cubicBezTo>
                        <a:cubicBezTo>
                          <a:pt x="9662" y="7552"/>
                          <a:pt x="9810" y="6568"/>
                          <a:pt x="9889" y="5724"/>
                        </a:cubicBezTo>
                        <a:cubicBezTo>
                          <a:pt x="9968" y="4880"/>
                          <a:pt x="10005" y="3997"/>
                          <a:pt x="10000" y="3188"/>
                        </a:cubicBezTo>
                        <a:cubicBezTo>
                          <a:pt x="9995" y="2380"/>
                          <a:pt x="9974" y="1382"/>
                          <a:pt x="9858" y="870"/>
                        </a:cubicBezTo>
                        <a:cubicBezTo>
                          <a:pt x="9742" y="358"/>
                          <a:pt x="9867" y="251"/>
                          <a:pt x="9305" y="117"/>
                        </a:cubicBezTo>
                        <a:cubicBezTo>
                          <a:pt x="8743" y="-17"/>
                          <a:pt x="7507" y="93"/>
                          <a:pt x="6485" y="64"/>
                        </a:cubicBezTo>
                        <a:lnTo>
                          <a:pt x="2836" y="36"/>
                        </a:lnTo>
                        <a:cubicBezTo>
                          <a:pt x="1911" y="26"/>
                          <a:pt x="1381" y="-10"/>
                          <a:pt x="934" y="4"/>
                        </a:cubicBezTo>
                        <a:close/>
                      </a:path>
                    </a:pathLst>
                  </a:custGeom>
                  <a:noFill/>
                  <a:ln w="9525" cmpd="sng">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zh-CN" altLang="en-US" sz="2000"/>
                  </a:p>
                </p:txBody>
              </p:sp>
              <p:grpSp>
                <p:nvGrpSpPr>
                  <p:cNvPr id="8" name="Group 16"/>
                  <p:cNvGrpSpPr>
                    <a:grpSpLocks/>
                  </p:cNvGrpSpPr>
                  <p:nvPr/>
                </p:nvGrpSpPr>
                <p:grpSpPr bwMode="auto">
                  <a:xfrm>
                    <a:off x="1814730" y="1886136"/>
                    <a:ext cx="3059365" cy="114837"/>
                    <a:chOff x="3634" y="1121"/>
                    <a:chExt cx="2261" cy="85"/>
                  </a:xfrm>
                </p:grpSpPr>
                <p:sp>
                  <p:nvSpPr>
                    <p:cNvPr id="22" name="AutoShape 17"/>
                    <p:cNvSpPr>
                      <a:spLocks noChangeArrowheads="1"/>
                    </p:cNvSpPr>
                    <p:nvPr/>
                  </p:nvSpPr>
                  <p:spPr bwMode="auto">
                    <a:xfrm>
                      <a:off x="4539" y="1121"/>
                      <a:ext cx="90"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23" name="AutoShape 18"/>
                    <p:cNvSpPr>
                      <a:spLocks noChangeArrowheads="1"/>
                    </p:cNvSpPr>
                    <p:nvPr/>
                  </p:nvSpPr>
                  <p:spPr bwMode="auto">
                    <a:xfrm>
                      <a:off x="4719" y="1121"/>
                      <a:ext cx="90"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24" name="AutoShape 19"/>
                    <p:cNvSpPr>
                      <a:spLocks noChangeArrowheads="1"/>
                    </p:cNvSpPr>
                    <p:nvPr/>
                  </p:nvSpPr>
                  <p:spPr bwMode="auto">
                    <a:xfrm>
                      <a:off x="4899" y="1121"/>
                      <a:ext cx="89"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25" name="AutoShape 20"/>
                    <p:cNvSpPr>
                      <a:spLocks noChangeArrowheads="1"/>
                    </p:cNvSpPr>
                    <p:nvPr/>
                  </p:nvSpPr>
                  <p:spPr bwMode="auto">
                    <a:xfrm>
                      <a:off x="5086" y="1121"/>
                      <a:ext cx="90"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26" name="AutoShape 21"/>
                    <p:cNvSpPr>
                      <a:spLocks noChangeArrowheads="1"/>
                    </p:cNvSpPr>
                    <p:nvPr/>
                  </p:nvSpPr>
                  <p:spPr bwMode="auto">
                    <a:xfrm>
                      <a:off x="5266" y="1121"/>
                      <a:ext cx="90"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27" name="AutoShape 22"/>
                    <p:cNvSpPr>
                      <a:spLocks noChangeArrowheads="1"/>
                    </p:cNvSpPr>
                    <p:nvPr/>
                  </p:nvSpPr>
                  <p:spPr bwMode="auto">
                    <a:xfrm>
                      <a:off x="5446" y="1121"/>
                      <a:ext cx="89"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28" name="AutoShape 23"/>
                    <p:cNvSpPr>
                      <a:spLocks noChangeArrowheads="1"/>
                    </p:cNvSpPr>
                    <p:nvPr/>
                  </p:nvSpPr>
                  <p:spPr bwMode="auto">
                    <a:xfrm>
                      <a:off x="5625" y="1121"/>
                      <a:ext cx="90"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29" name="AutoShape 24"/>
                    <p:cNvSpPr>
                      <a:spLocks noChangeArrowheads="1"/>
                    </p:cNvSpPr>
                    <p:nvPr/>
                  </p:nvSpPr>
                  <p:spPr bwMode="auto">
                    <a:xfrm>
                      <a:off x="5805" y="1121"/>
                      <a:ext cx="90"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30" name="AutoShape 25"/>
                    <p:cNvSpPr>
                      <a:spLocks noChangeArrowheads="1"/>
                    </p:cNvSpPr>
                    <p:nvPr/>
                  </p:nvSpPr>
                  <p:spPr bwMode="auto">
                    <a:xfrm>
                      <a:off x="3634" y="1121"/>
                      <a:ext cx="90"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31" name="AutoShape 26"/>
                    <p:cNvSpPr>
                      <a:spLocks noChangeArrowheads="1"/>
                    </p:cNvSpPr>
                    <p:nvPr/>
                  </p:nvSpPr>
                  <p:spPr bwMode="auto">
                    <a:xfrm>
                      <a:off x="3814" y="1121"/>
                      <a:ext cx="90"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32" name="AutoShape 27"/>
                    <p:cNvSpPr>
                      <a:spLocks noChangeArrowheads="1"/>
                    </p:cNvSpPr>
                    <p:nvPr/>
                  </p:nvSpPr>
                  <p:spPr bwMode="auto">
                    <a:xfrm>
                      <a:off x="3994" y="1121"/>
                      <a:ext cx="89"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33" name="AutoShape 28"/>
                    <p:cNvSpPr>
                      <a:spLocks noChangeArrowheads="1"/>
                    </p:cNvSpPr>
                    <p:nvPr/>
                  </p:nvSpPr>
                  <p:spPr bwMode="auto">
                    <a:xfrm>
                      <a:off x="4173" y="1121"/>
                      <a:ext cx="90"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34" name="AutoShape 29"/>
                    <p:cNvSpPr>
                      <a:spLocks noChangeArrowheads="1"/>
                    </p:cNvSpPr>
                    <p:nvPr/>
                  </p:nvSpPr>
                  <p:spPr bwMode="auto">
                    <a:xfrm>
                      <a:off x="4353" y="1121"/>
                      <a:ext cx="90"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grpSp>
              <p:grpSp>
                <p:nvGrpSpPr>
                  <p:cNvPr id="9" name="Group 30"/>
                  <p:cNvGrpSpPr>
                    <a:grpSpLocks/>
                  </p:cNvGrpSpPr>
                  <p:nvPr/>
                </p:nvGrpSpPr>
                <p:grpSpPr bwMode="auto">
                  <a:xfrm>
                    <a:off x="1936510" y="2115811"/>
                    <a:ext cx="2815806" cy="114837"/>
                    <a:chOff x="3724" y="1291"/>
                    <a:chExt cx="2081" cy="85"/>
                  </a:xfrm>
                </p:grpSpPr>
                <p:sp>
                  <p:nvSpPr>
                    <p:cNvPr id="10" name="AutoShape 31"/>
                    <p:cNvSpPr>
                      <a:spLocks noChangeArrowheads="1"/>
                    </p:cNvSpPr>
                    <p:nvPr/>
                  </p:nvSpPr>
                  <p:spPr bwMode="auto">
                    <a:xfrm>
                      <a:off x="4453" y="1291"/>
                      <a:ext cx="90"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11" name="AutoShape 32"/>
                    <p:cNvSpPr>
                      <a:spLocks noChangeArrowheads="1"/>
                    </p:cNvSpPr>
                    <p:nvPr/>
                  </p:nvSpPr>
                  <p:spPr bwMode="auto">
                    <a:xfrm>
                      <a:off x="4633" y="1291"/>
                      <a:ext cx="90"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12" name="AutoShape 33"/>
                    <p:cNvSpPr>
                      <a:spLocks noChangeArrowheads="1"/>
                    </p:cNvSpPr>
                    <p:nvPr/>
                  </p:nvSpPr>
                  <p:spPr bwMode="auto">
                    <a:xfrm>
                      <a:off x="4812" y="1291"/>
                      <a:ext cx="90"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13" name="AutoShape 34"/>
                    <p:cNvSpPr>
                      <a:spLocks noChangeArrowheads="1"/>
                    </p:cNvSpPr>
                    <p:nvPr/>
                  </p:nvSpPr>
                  <p:spPr bwMode="auto">
                    <a:xfrm>
                      <a:off x="4992" y="1291"/>
                      <a:ext cx="90"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14" name="AutoShape 35"/>
                    <p:cNvSpPr>
                      <a:spLocks noChangeArrowheads="1"/>
                    </p:cNvSpPr>
                    <p:nvPr/>
                  </p:nvSpPr>
                  <p:spPr bwMode="auto">
                    <a:xfrm>
                      <a:off x="5176" y="1291"/>
                      <a:ext cx="90"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15" name="AutoShape 36"/>
                    <p:cNvSpPr>
                      <a:spLocks noChangeArrowheads="1"/>
                    </p:cNvSpPr>
                    <p:nvPr/>
                  </p:nvSpPr>
                  <p:spPr bwMode="auto">
                    <a:xfrm>
                      <a:off x="5356" y="1291"/>
                      <a:ext cx="90"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16" name="AutoShape 37"/>
                    <p:cNvSpPr>
                      <a:spLocks noChangeArrowheads="1"/>
                    </p:cNvSpPr>
                    <p:nvPr/>
                  </p:nvSpPr>
                  <p:spPr bwMode="auto">
                    <a:xfrm>
                      <a:off x="5535" y="1291"/>
                      <a:ext cx="90"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17" name="AutoShape 38"/>
                    <p:cNvSpPr>
                      <a:spLocks noChangeArrowheads="1"/>
                    </p:cNvSpPr>
                    <p:nvPr/>
                  </p:nvSpPr>
                  <p:spPr bwMode="auto">
                    <a:xfrm>
                      <a:off x="5715" y="1291"/>
                      <a:ext cx="90"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18" name="AutoShape 39"/>
                    <p:cNvSpPr>
                      <a:spLocks noChangeArrowheads="1"/>
                    </p:cNvSpPr>
                    <p:nvPr/>
                  </p:nvSpPr>
                  <p:spPr bwMode="auto">
                    <a:xfrm>
                      <a:off x="3724" y="1291"/>
                      <a:ext cx="90"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19" name="AutoShape 40"/>
                    <p:cNvSpPr>
                      <a:spLocks noChangeArrowheads="1"/>
                    </p:cNvSpPr>
                    <p:nvPr/>
                  </p:nvSpPr>
                  <p:spPr bwMode="auto">
                    <a:xfrm>
                      <a:off x="3904" y="1291"/>
                      <a:ext cx="90"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20" name="AutoShape 41"/>
                    <p:cNvSpPr>
                      <a:spLocks noChangeArrowheads="1"/>
                    </p:cNvSpPr>
                    <p:nvPr/>
                  </p:nvSpPr>
                  <p:spPr bwMode="auto">
                    <a:xfrm>
                      <a:off x="4083" y="1291"/>
                      <a:ext cx="90"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sp>
                  <p:nvSpPr>
                    <p:cNvPr id="21" name="AutoShape 42"/>
                    <p:cNvSpPr>
                      <a:spLocks noChangeArrowheads="1"/>
                    </p:cNvSpPr>
                    <p:nvPr/>
                  </p:nvSpPr>
                  <p:spPr bwMode="auto">
                    <a:xfrm>
                      <a:off x="4263" y="1291"/>
                      <a:ext cx="90" cy="8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p>
                  </p:txBody>
                </p:sp>
              </p:grpSp>
            </p:grpSp>
          </p:grpSp>
          <p:sp>
            <p:nvSpPr>
              <p:cNvPr id="40" name="Text Box 4"/>
              <p:cNvSpPr txBox="1">
                <a:spLocks noChangeArrowheads="1"/>
              </p:cNvSpPr>
              <p:nvPr/>
            </p:nvSpPr>
            <p:spPr bwMode="auto">
              <a:xfrm>
                <a:off x="5338315" y="2525780"/>
                <a:ext cx="2911996" cy="5147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0" tIns="45720" rIns="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b</a:t>
                </a: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en-US" altLang="zh-CN"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USB</a:t>
                </a: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接口</a:t>
                </a: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nvGrpSpPr>
              <p:cNvPr id="41" name="Group 5"/>
              <p:cNvGrpSpPr>
                <a:grpSpLocks/>
              </p:cNvGrpSpPr>
              <p:nvPr/>
            </p:nvGrpSpPr>
            <p:grpSpPr bwMode="auto">
              <a:xfrm>
                <a:off x="6125987" y="2003304"/>
                <a:ext cx="1418663" cy="309332"/>
                <a:chOff x="7251" y="9501"/>
                <a:chExt cx="840" cy="183"/>
              </a:xfrm>
            </p:grpSpPr>
            <p:sp>
              <p:nvSpPr>
                <p:cNvPr id="65" name="Rectangle 11"/>
                <p:cNvSpPr>
                  <a:spLocks noChangeArrowheads="1"/>
                </p:cNvSpPr>
                <p:nvPr/>
              </p:nvSpPr>
              <p:spPr bwMode="auto">
                <a:xfrm>
                  <a:off x="7251" y="9501"/>
                  <a:ext cx="840" cy="183"/>
                </a:xfrm>
                <a:prstGeom prst="rect">
                  <a:avLst/>
                </a:prstGeom>
                <a:solidFill>
                  <a:schemeClr val="accent4">
                    <a:lumMod val="20000"/>
                    <a:lumOff val="80000"/>
                  </a:schemeClr>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66" name="Rectangle 6"/>
                <p:cNvSpPr>
                  <a:spLocks noChangeArrowheads="1"/>
                </p:cNvSpPr>
                <p:nvPr/>
              </p:nvSpPr>
              <p:spPr bwMode="auto">
                <a:xfrm>
                  <a:off x="7316" y="9567"/>
                  <a:ext cx="130" cy="4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67" name="Rectangle 7"/>
                <p:cNvSpPr>
                  <a:spLocks noChangeArrowheads="1"/>
                </p:cNvSpPr>
                <p:nvPr/>
              </p:nvSpPr>
              <p:spPr bwMode="auto">
                <a:xfrm>
                  <a:off x="7509" y="9567"/>
                  <a:ext cx="130" cy="4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68" name="Rectangle 8"/>
                <p:cNvSpPr>
                  <a:spLocks noChangeArrowheads="1"/>
                </p:cNvSpPr>
                <p:nvPr/>
              </p:nvSpPr>
              <p:spPr bwMode="auto">
                <a:xfrm>
                  <a:off x="7704" y="9567"/>
                  <a:ext cx="130" cy="4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69" name="Rectangle 9"/>
                <p:cNvSpPr>
                  <a:spLocks noChangeArrowheads="1"/>
                </p:cNvSpPr>
                <p:nvPr/>
              </p:nvSpPr>
              <p:spPr bwMode="auto">
                <a:xfrm>
                  <a:off x="7896" y="9567"/>
                  <a:ext cx="130" cy="4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70" name="Rectangle 10"/>
                <p:cNvSpPr>
                  <a:spLocks noChangeArrowheads="1"/>
                </p:cNvSpPr>
                <p:nvPr/>
              </p:nvSpPr>
              <p:spPr bwMode="auto">
                <a:xfrm>
                  <a:off x="7251" y="9501"/>
                  <a:ext cx="840" cy="74"/>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45720" rIns="0" bIns="45720" numCol="1" anchor="ctr" anchorCtr="0" compatLnSpc="1">
                  <a:prstTxWarp prst="textNoShape">
                    <a:avLst/>
                  </a:prstTxWarp>
                </a:bodyPr>
                <a:lstStyle/>
                <a:p>
                  <a:endParaRPr lang="zh-CN" altLang="en-US" sz="2000"/>
                </a:p>
              </p:txBody>
            </p:sp>
          </p:grpSp>
        </p:grpSp>
      </p:grpSp>
      <p:sp>
        <p:nvSpPr>
          <p:cNvPr id="72" name="矩形 71"/>
          <p:cNvSpPr/>
          <p:nvPr/>
        </p:nvSpPr>
        <p:spPr>
          <a:xfrm>
            <a:off x="683568" y="3356992"/>
            <a:ext cx="7776864" cy="2807674"/>
          </a:xfrm>
          <a:prstGeom prst="rect">
            <a:avLst/>
          </a:prstGeom>
          <a:solidFill>
            <a:schemeClr val="bg1">
              <a:lumMod val="85000"/>
              <a:alpha val="50196"/>
            </a:schemeClr>
          </a:solidFill>
          <a:ln>
            <a:solidFill>
              <a:srgbClr val="CC66FF"/>
            </a:solidFill>
            <a:prstDash val="dash"/>
          </a:ln>
        </p:spPr>
        <p:txBody>
          <a:bodyPr wrap="square" lIns="72000" tIns="72000" rIns="72000" bIns="72000">
            <a:spAutoFit/>
          </a:bodyPr>
          <a:lstStyle/>
          <a:p>
            <a:pPr marL="342900" indent="-342900">
              <a:spcAft>
                <a:spcPts val="600"/>
              </a:spcAft>
              <a:buFont typeface="Arial" pitchFamily="34" charset="0"/>
              <a:buChar char="•"/>
            </a:pPr>
            <a:r>
              <a:rPr lang="zh-CN" altLang="zh-CN" sz="2400" dirty="0" smtClean="0">
                <a:solidFill>
                  <a:srgbClr val="002060"/>
                </a:solidFill>
                <a:latin typeface="Times New Roman" pitchFamily="18" charset="0"/>
                <a:ea typeface="宋体" pitchFamily="2" charset="-122"/>
                <a:cs typeface="Times New Roman" pitchFamily="18" charset="0"/>
              </a:rPr>
              <a:t>并</a:t>
            </a:r>
            <a:r>
              <a:rPr lang="zh-CN" altLang="zh-CN" sz="2400" dirty="0">
                <a:solidFill>
                  <a:srgbClr val="002060"/>
                </a:solidFill>
                <a:latin typeface="Times New Roman" pitchFamily="18" charset="0"/>
                <a:ea typeface="宋体" pitchFamily="2" charset="-122"/>
                <a:cs typeface="Times New Roman" pitchFamily="18" charset="0"/>
              </a:rPr>
              <a:t>行打印机接</a:t>
            </a:r>
            <a:r>
              <a:rPr lang="zh-CN" altLang="zh-CN" sz="2400" dirty="0" smtClean="0">
                <a:solidFill>
                  <a:srgbClr val="002060"/>
                </a:solidFill>
                <a:latin typeface="Times New Roman" pitchFamily="18" charset="0"/>
                <a:ea typeface="宋体" pitchFamily="2" charset="-122"/>
                <a:cs typeface="Times New Roman" pitchFamily="18" charset="0"/>
              </a:rPr>
              <a:t>口</a:t>
            </a:r>
            <a:r>
              <a:rPr lang="zh-CN" altLang="zh-CN" sz="2400" dirty="0">
                <a:solidFill>
                  <a:srgbClr val="002060"/>
                </a:solidFill>
                <a:latin typeface="Times New Roman" pitchFamily="18" charset="0"/>
                <a:ea typeface="宋体" pitchFamily="2" charset="-122"/>
                <a:cs typeface="Times New Roman" pitchFamily="18" charset="0"/>
              </a:rPr>
              <a:t>定义</a:t>
            </a:r>
            <a:r>
              <a:rPr lang="zh-CN" altLang="en-US" sz="2400" dirty="0">
                <a:solidFill>
                  <a:srgbClr val="002060"/>
                </a:solidFill>
                <a:latin typeface="Times New Roman" pitchFamily="18" charset="0"/>
                <a:ea typeface="宋体" pitchFamily="2" charset="-122"/>
                <a:cs typeface="Times New Roman" pitchFamily="18" charset="0"/>
              </a:rPr>
              <a:t>为</a:t>
            </a:r>
            <a:r>
              <a:rPr lang="en-US" altLang="zh-CN" sz="2400" dirty="0">
                <a:solidFill>
                  <a:srgbClr val="002060"/>
                </a:solidFill>
                <a:latin typeface="Times New Roman" pitchFamily="18" charset="0"/>
                <a:ea typeface="宋体" pitchFamily="2" charset="-122"/>
                <a:cs typeface="Times New Roman" pitchFamily="18" charset="0"/>
              </a:rPr>
              <a:t>Centronics</a:t>
            </a:r>
            <a:r>
              <a:rPr lang="zh-CN" altLang="zh-CN" sz="2400" dirty="0">
                <a:solidFill>
                  <a:srgbClr val="002060"/>
                </a:solidFill>
                <a:latin typeface="Times New Roman" pitchFamily="18" charset="0"/>
                <a:ea typeface="宋体" pitchFamily="2" charset="-122"/>
                <a:cs typeface="Times New Roman" pitchFamily="18" charset="0"/>
              </a:rPr>
              <a:t>标准</a:t>
            </a:r>
            <a:r>
              <a:rPr lang="zh-CN" altLang="en-US" sz="2400" dirty="0">
                <a:solidFill>
                  <a:srgbClr val="002060"/>
                </a:solidFill>
                <a:latin typeface="Times New Roman" pitchFamily="18" charset="0"/>
                <a:ea typeface="宋体" pitchFamily="2" charset="-122"/>
                <a:cs typeface="Times New Roman" pitchFamily="18" charset="0"/>
              </a:rPr>
              <a:t>，为</a:t>
            </a:r>
            <a:r>
              <a:rPr lang="en-US" altLang="zh-CN" sz="2400" dirty="0">
                <a:solidFill>
                  <a:srgbClr val="002060"/>
                </a:solidFill>
                <a:latin typeface="Times New Roman" pitchFamily="18" charset="0"/>
                <a:ea typeface="宋体" pitchFamily="2" charset="-122"/>
                <a:cs typeface="Times New Roman" pitchFamily="18" charset="0"/>
              </a:rPr>
              <a:t>D</a:t>
            </a:r>
            <a:r>
              <a:rPr lang="zh-CN" altLang="zh-CN" sz="2400" dirty="0">
                <a:solidFill>
                  <a:srgbClr val="002060"/>
                </a:solidFill>
                <a:latin typeface="Times New Roman" pitchFamily="18" charset="0"/>
                <a:ea typeface="宋体" pitchFamily="2" charset="-122"/>
                <a:cs typeface="Times New Roman" pitchFamily="18" charset="0"/>
              </a:rPr>
              <a:t>型插头</a:t>
            </a:r>
            <a:r>
              <a:rPr lang="en-US"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插座，打印机与主机之间通过一根电缆线连接，电缆线的一头使用</a:t>
            </a:r>
            <a:r>
              <a:rPr lang="en-US" altLang="zh-CN" sz="2400" dirty="0">
                <a:solidFill>
                  <a:srgbClr val="002060"/>
                </a:solidFill>
                <a:latin typeface="Times New Roman" pitchFamily="18" charset="0"/>
                <a:ea typeface="宋体" pitchFamily="2" charset="-122"/>
                <a:cs typeface="Times New Roman" pitchFamily="18" charset="0"/>
              </a:rPr>
              <a:t>25</a:t>
            </a:r>
            <a:r>
              <a:rPr lang="zh-CN" altLang="zh-CN" sz="2400" dirty="0">
                <a:solidFill>
                  <a:srgbClr val="002060"/>
                </a:solidFill>
                <a:latin typeface="Times New Roman" pitchFamily="18" charset="0"/>
                <a:ea typeface="宋体" pitchFamily="2" charset="-122"/>
                <a:cs typeface="Times New Roman" pitchFamily="18" charset="0"/>
              </a:rPr>
              <a:t>针的</a:t>
            </a:r>
            <a:r>
              <a:rPr lang="en-US" altLang="zh-CN" sz="2400" dirty="0">
                <a:solidFill>
                  <a:srgbClr val="002060"/>
                </a:solidFill>
                <a:latin typeface="Times New Roman" pitchFamily="18" charset="0"/>
                <a:ea typeface="宋体" pitchFamily="2" charset="-122"/>
                <a:cs typeface="Times New Roman" pitchFamily="18" charset="0"/>
              </a:rPr>
              <a:t>D</a:t>
            </a:r>
            <a:r>
              <a:rPr lang="zh-CN" altLang="zh-CN" sz="2400" dirty="0">
                <a:solidFill>
                  <a:srgbClr val="002060"/>
                </a:solidFill>
                <a:latin typeface="Times New Roman" pitchFamily="18" charset="0"/>
                <a:ea typeface="宋体" pitchFamily="2" charset="-122"/>
                <a:cs typeface="Times New Roman" pitchFamily="18" charset="0"/>
              </a:rPr>
              <a:t>型插头与</a:t>
            </a:r>
            <a:r>
              <a:rPr lang="en-US" altLang="zh-CN" sz="2400" dirty="0">
                <a:solidFill>
                  <a:srgbClr val="002060"/>
                </a:solidFill>
                <a:latin typeface="Times New Roman" pitchFamily="18" charset="0"/>
                <a:ea typeface="宋体" pitchFamily="2" charset="-122"/>
                <a:cs typeface="Times New Roman" pitchFamily="18" charset="0"/>
              </a:rPr>
              <a:t>PC</a:t>
            </a:r>
            <a:r>
              <a:rPr lang="zh-CN" altLang="zh-CN" sz="2400" dirty="0">
                <a:solidFill>
                  <a:srgbClr val="002060"/>
                </a:solidFill>
                <a:latin typeface="Times New Roman" pitchFamily="18" charset="0"/>
                <a:ea typeface="宋体" pitchFamily="2" charset="-122"/>
                <a:cs typeface="Times New Roman" pitchFamily="18" charset="0"/>
              </a:rPr>
              <a:t>主机的并口相连</a:t>
            </a:r>
            <a:r>
              <a:rPr lang="zh-CN" altLang="zh-CN" sz="2400" dirty="0" smtClean="0">
                <a:solidFill>
                  <a:srgbClr val="002060"/>
                </a:solidFill>
                <a:latin typeface="Times New Roman" pitchFamily="18" charset="0"/>
                <a:ea typeface="宋体" pitchFamily="2" charset="-122"/>
                <a:cs typeface="Times New Roman" pitchFamily="18" charset="0"/>
              </a:rPr>
              <a:t>，电</a:t>
            </a:r>
            <a:r>
              <a:rPr lang="zh-CN" altLang="zh-CN" sz="2400" dirty="0">
                <a:solidFill>
                  <a:srgbClr val="002060"/>
                </a:solidFill>
                <a:latin typeface="Times New Roman" pitchFamily="18" charset="0"/>
                <a:ea typeface="宋体" pitchFamily="2" charset="-122"/>
                <a:cs typeface="Times New Roman" pitchFamily="18" charset="0"/>
              </a:rPr>
              <a:t>缆线的另一头与打印机的</a:t>
            </a:r>
            <a:r>
              <a:rPr lang="en-US" altLang="zh-CN" sz="2400" dirty="0">
                <a:solidFill>
                  <a:srgbClr val="002060"/>
                </a:solidFill>
                <a:latin typeface="Times New Roman" pitchFamily="18" charset="0"/>
                <a:ea typeface="宋体" pitchFamily="2" charset="-122"/>
                <a:cs typeface="Times New Roman" pitchFamily="18" charset="0"/>
              </a:rPr>
              <a:t>D</a:t>
            </a:r>
            <a:r>
              <a:rPr lang="zh-CN" altLang="zh-CN" sz="2400" dirty="0">
                <a:solidFill>
                  <a:srgbClr val="002060"/>
                </a:solidFill>
                <a:latin typeface="Times New Roman" pitchFamily="18" charset="0"/>
                <a:ea typeface="宋体" pitchFamily="2" charset="-122"/>
                <a:cs typeface="Times New Roman" pitchFamily="18" charset="0"/>
              </a:rPr>
              <a:t>型</a:t>
            </a:r>
            <a:r>
              <a:rPr lang="en-US" altLang="zh-CN" sz="2400" dirty="0">
                <a:solidFill>
                  <a:srgbClr val="002060"/>
                </a:solidFill>
                <a:latin typeface="Times New Roman" pitchFamily="18" charset="0"/>
                <a:ea typeface="宋体" pitchFamily="2" charset="-122"/>
                <a:cs typeface="Times New Roman" pitchFamily="18" charset="0"/>
              </a:rPr>
              <a:t>36</a:t>
            </a:r>
            <a:r>
              <a:rPr lang="zh-CN" altLang="zh-CN" sz="2400" dirty="0">
                <a:solidFill>
                  <a:srgbClr val="002060"/>
                </a:solidFill>
                <a:latin typeface="Times New Roman" pitchFamily="18" charset="0"/>
                <a:ea typeface="宋体" pitchFamily="2" charset="-122"/>
                <a:cs typeface="Times New Roman" pitchFamily="18" charset="0"/>
              </a:rPr>
              <a:t>芯插</a:t>
            </a:r>
            <a:r>
              <a:rPr lang="zh-CN" altLang="zh-CN" sz="2400" dirty="0" smtClean="0">
                <a:solidFill>
                  <a:srgbClr val="002060"/>
                </a:solidFill>
                <a:latin typeface="Times New Roman" pitchFamily="18" charset="0"/>
                <a:ea typeface="宋体" pitchFamily="2" charset="-122"/>
                <a:cs typeface="Times New Roman" pitchFamily="18" charset="0"/>
              </a:rPr>
              <a:t>座</a:t>
            </a:r>
            <a:r>
              <a:rPr lang="zh-CN" altLang="zh-CN" sz="2400" dirty="0">
                <a:solidFill>
                  <a:srgbClr val="002060"/>
                </a:solidFill>
                <a:latin typeface="Times New Roman" pitchFamily="18" charset="0"/>
                <a:ea typeface="宋体" pitchFamily="2" charset="-122"/>
                <a:cs typeface="Times New Roman" pitchFamily="18" charset="0"/>
              </a:rPr>
              <a:t>连</a:t>
            </a:r>
            <a:r>
              <a:rPr lang="zh-CN" altLang="zh-CN" sz="2400" dirty="0" smtClean="0">
                <a:solidFill>
                  <a:srgbClr val="002060"/>
                </a:solidFill>
                <a:latin typeface="Times New Roman" pitchFamily="18" charset="0"/>
                <a:ea typeface="宋体" pitchFamily="2" charset="-122"/>
                <a:cs typeface="Times New Roman" pitchFamily="18" charset="0"/>
              </a:rPr>
              <a:t>接</a:t>
            </a:r>
            <a:r>
              <a:rPr lang="zh-CN" altLang="en-US"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marL="342900" indent="-342900">
              <a:spcAft>
                <a:spcPts val="600"/>
              </a:spcAft>
              <a:buFont typeface="Arial" pitchFamily="34" charset="0"/>
              <a:buChar char="•"/>
            </a:pPr>
            <a:r>
              <a:rPr lang="zh-CN" altLang="zh-CN" sz="2400" dirty="0" smtClean="0">
                <a:solidFill>
                  <a:srgbClr val="002060"/>
                </a:solidFill>
                <a:latin typeface="Times New Roman" pitchFamily="18" charset="0"/>
                <a:ea typeface="宋体" pitchFamily="2" charset="-122"/>
                <a:cs typeface="Times New Roman" pitchFamily="18" charset="0"/>
              </a:rPr>
              <a:t>随</a:t>
            </a:r>
            <a:r>
              <a:rPr lang="zh-CN" altLang="zh-CN" sz="2400" dirty="0">
                <a:solidFill>
                  <a:srgbClr val="002060"/>
                </a:solidFill>
                <a:latin typeface="Times New Roman" pitchFamily="18" charset="0"/>
                <a:ea typeface="宋体" pitchFamily="2" charset="-122"/>
                <a:cs typeface="Times New Roman" pitchFamily="18" charset="0"/>
              </a:rPr>
              <a:t>着</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接口成为主流的接口方式，打印机也广泛使用</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标准的接口</a:t>
            </a:r>
            <a:r>
              <a:rPr lang="zh-CN" altLang="zh-CN" sz="2400" dirty="0" smtClean="0">
                <a:solidFill>
                  <a:srgbClr val="002060"/>
                </a:solidFill>
                <a:latin typeface="Times New Roman" pitchFamily="18" charset="0"/>
                <a:ea typeface="宋体" pitchFamily="2" charset="-122"/>
                <a:cs typeface="Times New Roman" pitchFamily="18" charset="0"/>
              </a:rPr>
              <a:t>，应</a:t>
            </a:r>
            <a:r>
              <a:rPr lang="zh-CN" altLang="zh-CN" sz="2400" dirty="0">
                <a:solidFill>
                  <a:srgbClr val="002060"/>
                </a:solidFill>
                <a:latin typeface="Times New Roman" pitchFamily="18" charset="0"/>
                <a:ea typeface="宋体" pitchFamily="2" charset="-122"/>
                <a:cs typeface="Times New Roman" pitchFamily="18" charset="0"/>
              </a:rPr>
              <a:t>用了</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接口的打印机，其传输速度大幅度提升。</a:t>
            </a:r>
          </a:p>
        </p:txBody>
      </p:sp>
    </p:spTree>
    <p:extLst>
      <p:ext uri="{BB962C8B-B14F-4D97-AF65-F5344CB8AC3E}">
        <p14:creationId xmlns:p14="http://schemas.microsoft.com/office/powerpoint/2010/main" val="35570650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75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11.5  </a:t>
            </a:r>
            <a:r>
              <a:rPr lang="zh-CN" altLang="zh-CN" dirty="0"/>
              <a:t>外存储器及其接口</a:t>
            </a:r>
            <a:endParaRPr lang="zh-CN" altLang="en-US" dirty="0"/>
          </a:p>
        </p:txBody>
      </p:sp>
      <p:sp>
        <p:nvSpPr>
          <p:cNvPr id="3" name="内容占位符 2"/>
          <p:cNvSpPr>
            <a:spLocks noGrp="1"/>
          </p:cNvSpPr>
          <p:nvPr>
            <p:ph idx="1"/>
          </p:nvPr>
        </p:nvSpPr>
        <p:spPr>
          <a:xfrm>
            <a:off x="2484528" y="2113825"/>
            <a:ext cx="4967792" cy="3907463"/>
          </a:xfrm>
        </p:spPr>
        <p:txBody>
          <a:bodyPr>
            <a:normAutofit/>
          </a:bodyPr>
          <a:lstStyle/>
          <a:p>
            <a:r>
              <a:rPr lang="en-US" altLang="zh-CN" dirty="0"/>
              <a:t>11.5.1  </a:t>
            </a:r>
            <a:r>
              <a:rPr lang="zh-CN" altLang="zh-CN" dirty="0"/>
              <a:t>硬盘存储器</a:t>
            </a:r>
          </a:p>
          <a:p>
            <a:r>
              <a:rPr lang="en-US" altLang="zh-CN" dirty="0"/>
              <a:t>11.5.2  </a:t>
            </a:r>
            <a:r>
              <a:rPr lang="zh-CN" altLang="zh-CN" dirty="0"/>
              <a:t>光盘存储器</a:t>
            </a:r>
          </a:p>
          <a:p>
            <a:r>
              <a:rPr lang="en-US" altLang="zh-CN" dirty="0"/>
              <a:t>11.5.3  </a:t>
            </a:r>
            <a:r>
              <a:rPr lang="zh-CN" altLang="zh-CN" dirty="0"/>
              <a:t>移动硬盘</a:t>
            </a:r>
          </a:p>
          <a:p>
            <a:r>
              <a:rPr lang="en-US" altLang="zh-CN" dirty="0"/>
              <a:t>11.5.4  U</a:t>
            </a:r>
            <a:r>
              <a:rPr lang="zh-CN" altLang="zh-CN" dirty="0" smtClean="0"/>
              <a:t>盘</a:t>
            </a:r>
            <a:endParaRPr lang="zh-CN" altLang="zh-CN" dirty="0"/>
          </a:p>
        </p:txBody>
      </p:sp>
      <p:sp>
        <p:nvSpPr>
          <p:cNvPr id="4" name="对角圆角矩形 3"/>
          <p:cNvSpPr/>
          <p:nvPr/>
        </p:nvSpPr>
        <p:spPr>
          <a:xfrm flipH="1">
            <a:off x="1763688" y="2041817"/>
            <a:ext cx="5328592" cy="3744416"/>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9" name="组合 8"/>
          <p:cNvGrpSpPr/>
          <p:nvPr/>
        </p:nvGrpSpPr>
        <p:grpSpPr>
          <a:xfrm>
            <a:off x="2411760" y="2292638"/>
            <a:ext cx="3744416" cy="3136820"/>
            <a:chOff x="2411760" y="2292638"/>
            <a:chExt cx="3744416" cy="3136820"/>
          </a:xfrm>
        </p:grpSpPr>
        <p:sp>
          <p:nvSpPr>
            <p:cNvPr id="5" name="矩形 4">
              <a:hlinkClick r:id="rId3" action="ppaction://hlinksldjump"/>
            </p:cNvPr>
            <p:cNvSpPr/>
            <p:nvPr/>
          </p:nvSpPr>
          <p:spPr>
            <a:xfrm>
              <a:off x="2411760" y="3146223"/>
              <a:ext cx="374441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4" action="ppaction://hlinksldjump"/>
            </p:cNvPr>
            <p:cNvSpPr/>
            <p:nvPr/>
          </p:nvSpPr>
          <p:spPr>
            <a:xfrm>
              <a:off x="2411760" y="3999808"/>
              <a:ext cx="3314023"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p:nvSpPr>
          <p:spPr>
            <a:xfrm>
              <a:off x="2411760" y="2292638"/>
              <a:ext cx="374441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6" action="ppaction://hlinksldjump"/>
            </p:cNvPr>
            <p:cNvSpPr/>
            <p:nvPr/>
          </p:nvSpPr>
          <p:spPr>
            <a:xfrm>
              <a:off x="2411761" y="4853394"/>
              <a:ext cx="230425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396651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11.5.1  </a:t>
            </a:r>
            <a:r>
              <a:rPr lang="zh-CN" altLang="zh-CN" dirty="0"/>
              <a:t>硬盘存储器</a:t>
            </a:r>
            <a:endParaRPr lang="zh-CN" altLang="en-US" dirty="0"/>
          </a:p>
        </p:txBody>
      </p:sp>
      <p:sp>
        <p:nvSpPr>
          <p:cNvPr id="3" name="矩形 2"/>
          <p:cNvSpPr/>
          <p:nvPr/>
        </p:nvSpPr>
        <p:spPr>
          <a:xfrm>
            <a:off x="540000" y="1196752"/>
            <a:ext cx="4493538" cy="584775"/>
          </a:xfrm>
          <a:prstGeom prst="rect">
            <a:avLst/>
          </a:prstGeom>
          <a:noFill/>
        </p:spPr>
        <p:txBody>
          <a:bodyPr vert="horz" wrap="none" lIns="91440" tIns="45720" rIns="91440" bIns="45720" rtlCol="0" anchor="ctr" anchorCtr="0">
            <a:spAutoFit/>
          </a:bodyPr>
          <a:lstStyle/>
          <a:p>
            <a:pPr>
              <a:spcBef>
                <a:spcPct val="0"/>
              </a:spcBef>
            </a:pPr>
            <a:r>
              <a:rPr lang="en-US" altLang="zh-CN" sz="3200" dirty="0">
                <a:latin typeface="Times New Roman" pitchFamily="18" charset="0"/>
                <a:ea typeface="黑体" pitchFamily="49" charset="-122"/>
                <a:cs typeface="Times New Roman" pitchFamily="18" charset="0"/>
              </a:rPr>
              <a:t>1</a:t>
            </a:r>
            <a:r>
              <a:rPr lang="zh-CN" altLang="zh-CN" sz="3200" dirty="0">
                <a:latin typeface="Times New Roman" pitchFamily="18" charset="0"/>
                <a:ea typeface="黑体" pitchFamily="49" charset="-122"/>
                <a:cs typeface="Times New Roman" pitchFamily="18" charset="0"/>
              </a:rPr>
              <a:t>．硬盘的基本工作原理</a:t>
            </a:r>
          </a:p>
        </p:txBody>
      </p:sp>
      <p:grpSp>
        <p:nvGrpSpPr>
          <p:cNvPr id="25" name="组合 24"/>
          <p:cNvGrpSpPr/>
          <p:nvPr/>
        </p:nvGrpSpPr>
        <p:grpSpPr>
          <a:xfrm>
            <a:off x="1079613" y="3356992"/>
            <a:ext cx="6984775" cy="2855787"/>
            <a:chOff x="773018" y="1866453"/>
            <a:chExt cx="7704856" cy="3150199"/>
          </a:xfrm>
        </p:grpSpPr>
        <p:sp>
          <p:nvSpPr>
            <p:cNvPr id="23" name="矩形 22"/>
            <p:cNvSpPr/>
            <p:nvPr/>
          </p:nvSpPr>
          <p:spPr>
            <a:xfrm>
              <a:off x="773018" y="1866453"/>
              <a:ext cx="7704856" cy="3099820"/>
            </a:xfrm>
            <a:prstGeom prst="rect">
              <a:avLst/>
            </a:prstGeom>
            <a:solidFill>
              <a:srgbClr val="FFFFFF"/>
            </a:solid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1175181" y="1916832"/>
              <a:ext cx="6956604" cy="3099820"/>
              <a:chOff x="1175181" y="2302025"/>
              <a:chExt cx="6956604" cy="3099820"/>
            </a:xfrm>
          </p:grpSpPr>
          <p:pic>
            <p:nvPicPr>
              <p:cNvPr id="32788" name="Picture 20" descr="硬盘"/>
              <p:cNvPicPr>
                <a:picLocks noChangeAspect="1" noChangeArrowheads="1"/>
              </p:cNvPicPr>
              <p:nvPr/>
            </p:nvPicPr>
            <p:blipFill>
              <a:blip r:embed="rId2" cstate="print">
                <a:lum bright="20000"/>
                <a:extLst>
                  <a:ext uri="{28A0092B-C50C-407E-A947-70E740481C1C}">
                    <a14:useLocalDpi xmlns:a14="http://schemas.microsoft.com/office/drawing/2010/main" val="0"/>
                  </a:ext>
                </a:extLst>
              </a:blip>
              <a:srcRect l="1169" r="1775" b="2618"/>
              <a:stretch>
                <a:fillRect/>
              </a:stretch>
            </p:blipFill>
            <p:spPr bwMode="auto">
              <a:xfrm>
                <a:off x="1964924" y="2302025"/>
                <a:ext cx="2627264" cy="254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6"/>
              <p:cNvSpPr txBox="1">
                <a:spLocks noChangeArrowheads="1"/>
              </p:cNvSpPr>
              <p:nvPr/>
            </p:nvSpPr>
            <p:spPr bwMode="auto">
              <a:xfrm>
                <a:off x="4370557" y="2561867"/>
                <a:ext cx="1247787" cy="576526"/>
              </a:xfrm>
              <a:prstGeom prst="rect">
                <a:avLst/>
              </a:prstGeom>
              <a:noFill/>
              <a:ln>
                <a:noFill/>
              </a:ln>
              <a:effectLst/>
              <a:extLst>
                <a:ext uri="{909E8E84-426E-40DD-AFC4-6F175D3DCCD1}">
                  <a14:hiddenFill xmlns:a14="http://schemas.microsoft.com/office/drawing/2010/main">
                    <a:solidFill>
                      <a:srgbClr val="5F5F5F"/>
                    </a:solidFill>
                  </a14:hiddenFill>
                </a:ext>
                <a:ext uri="{91240B29-F687-4F45-9708-019B960494DF}">
                  <a14:hiddenLine xmlns:a14="http://schemas.microsoft.com/office/drawing/2010/main" w="9525">
                    <a:solidFill>
                      <a:srgbClr val="000000"/>
                    </a:solidFill>
                    <a:miter lim="800000"/>
                    <a:headEnd/>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6480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盘片</a:t>
                </a:r>
                <a:endPar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p:txBody>
          </p:sp>
          <p:sp>
            <p:nvSpPr>
              <p:cNvPr id="9" name="Text Box 7"/>
              <p:cNvSpPr txBox="1">
                <a:spLocks noChangeArrowheads="1"/>
              </p:cNvSpPr>
              <p:nvPr/>
            </p:nvSpPr>
            <p:spPr bwMode="auto">
              <a:xfrm>
                <a:off x="4370557" y="2951631"/>
                <a:ext cx="1247787" cy="576526"/>
              </a:xfrm>
              <a:prstGeom prst="rect">
                <a:avLst/>
              </a:prstGeom>
              <a:noFill/>
              <a:ln>
                <a:noFill/>
              </a:ln>
              <a:effectLst/>
              <a:extLst>
                <a:ext uri="{909E8E84-426E-40DD-AFC4-6F175D3DCCD1}">
                  <a14:hiddenFill xmlns:a14="http://schemas.microsoft.com/office/drawing/2010/main">
                    <a:solidFill>
                      <a:srgbClr val="5F5F5F"/>
                    </a:solidFill>
                  </a14:hiddenFill>
                </a:ext>
                <a:ext uri="{91240B29-F687-4F45-9708-019B960494DF}">
                  <a14:hiddenLine xmlns:a14="http://schemas.microsoft.com/office/drawing/2010/main" w="9525">
                    <a:solidFill>
                      <a:srgbClr val="000000"/>
                    </a:solidFill>
                    <a:miter lim="800000"/>
                    <a:headEnd/>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6480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磁头</a:t>
                </a:r>
                <a:endPar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p:txBody>
          </p:sp>
          <p:sp>
            <p:nvSpPr>
              <p:cNvPr id="10" name="Text Box 8"/>
              <p:cNvSpPr txBox="1">
                <a:spLocks noChangeArrowheads="1"/>
              </p:cNvSpPr>
              <p:nvPr/>
            </p:nvSpPr>
            <p:spPr bwMode="auto">
              <a:xfrm>
                <a:off x="4271025" y="4058669"/>
                <a:ext cx="1247787" cy="576525"/>
              </a:xfrm>
              <a:prstGeom prst="rect">
                <a:avLst/>
              </a:prstGeom>
              <a:noFill/>
              <a:ln>
                <a:noFill/>
              </a:ln>
              <a:effectLst/>
              <a:extLst>
                <a:ext uri="{909E8E84-426E-40DD-AFC4-6F175D3DCCD1}">
                  <a14:hiddenFill xmlns:a14="http://schemas.microsoft.com/office/drawing/2010/main">
                    <a:solidFill>
                      <a:srgbClr val="5F5F5F"/>
                    </a:solidFill>
                  </a14:hiddenFill>
                </a:ext>
                <a:ext uri="{91240B29-F687-4F45-9708-019B960494DF}">
                  <a14:hiddenLine xmlns:a14="http://schemas.microsoft.com/office/drawing/2010/main" w="9525">
                    <a:solidFill>
                      <a:srgbClr val="000000"/>
                    </a:solidFill>
                    <a:miter lim="800000"/>
                    <a:headEnd/>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6480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传动轴</a:t>
                </a:r>
                <a:endPar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p:txBody>
          </p:sp>
          <p:sp>
            <p:nvSpPr>
              <p:cNvPr id="11" name="Text Box 9"/>
              <p:cNvSpPr txBox="1">
                <a:spLocks noChangeArrowheads="1"/>
              </p:cNvSpPr>
              <p:nvPr/>
            </p:nvSpPr>
            <p:spPr bwMode="auto">
              <a:xfrm>
                <a:off x="1313737" y="3411770"/>
                <a:ext cx="863436" cy="576526"/>
              </a:xfrm>
              <a:prstGeom prst="rect">
                <a:avLst/>
              </a:prstGeom>
              <a:noFill/>
              <a:ln>
                <a:noFill/>
              </a:ln>
              <a:effectLst/>
              <a:extLst>
                <a:ext uri="{909E8E84-426E-40DD-AFC4-6F175D3DCCD1}">
                  <a14:hiddenFill xmlns:a14="http://schemas.microsoft.com/office/drawing/2010/main">
                    <a:solidFill>
                      <a:srgbClr val="5F5F5F"/>
                    </a:solidFill>
                  </a14:hiddenFill>
                </a:ext>
                <a:ext uri="{91240B29-F687-4F45-9708-019B960494DF}">
                  <a14:hiddenLine xmlns:a14="http://schemas.microsoft.com/office/drawing/2010/main" w="9525">
                    <a:solidFill>
                      <a:srgbClr val="000000"/>
                    </a:solidFill>
                    <a:miter lim="800000"/>
                    <a:headEnd/>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6480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主轴</a:t>
                </a:r>
                <a:endPar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p:txBody>
          </p:sp>
          <p:sp>
            <p:nvSpPr>
              <p:cNvPr id="12" name="Text Box 10"/>
              <p:cNvSpPr txBox="1">
                <a:spLocks noChangeArrowheads="1"/>
              </p:cNvSpPr>
              <p:nvPr/>
            </p:nvSpPr>
            <p:spPr bwMode="auto">
              <a:xfrm>
                <a:off x="1175181" y="3988295"/>
                <a:ext cx="1107039" cy="576525"/>
              </a:xfrm>
              <a:prstGeom prst="rect">
                <a:avLst/>
              </a:prstGeom>
              <a:noFill/>
              <a:ln>
                <a:noFill/>
              </a:ln>
              <a:effectLst/>
              <a:extLst>
                <a:ext uri="{909E8E84-426E-40DD-AFC4-6F175D3DCCD1}">
                  <a14:hiddenFill xmlns:a14="http://schemas.microsoft.com/office/drawing/2010/main">
                    <a:solidFill>
                      <a:srgbClr val="5F5F5F"/>
                    </a:solidFill>
                  </a14:hiddenFill>
                </a:ext>
                <a:ext uri="{91240B29-F687-4F45-9708-019B960494DF}">
                  <a14:hiddenLine xmlns:a14="http://schemas.microsoft.com/office/drawing/2010/main" w="9525">
                    <a:solidFill>
                      <a:srgbClr val="000000"/>
                    </a:solidFill>
                    <a:miter lim="800000"/>
                    <a:headEnd/>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6480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移动臂</a:t>
                </a:r>
                <a:endPar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p:txBody>
          </p:sp>
          <p:sp>
            <p:nvSpPr>
              <p:cNvPr id="13" name="Text Box 11"/>
              <p:cNvSpPr txBox="1">
                <a:spLocks noChangeArrowheads="1"/>
              </p:cNvSpPr>
              <p:nvPr/>
            </p:nvSpPr>
            <p:spPr bwMode="auto">
              <a:xfrm>
                <a:off x="1567333" y="4927517"/>
                <a:ext cx="3074803" cy="474328"/>
              </a:xfrm>
              <a:prstGeom prst="rect">
                <a:avLst/>
              </a:prstGeom>
              <a:noFill/>
              <a:ln>
                <a:noFill/>
              </a:ln>
              <a:effectLst/>
              <a:extLst>
                <a:ext uri="{909E8E84-426E-40DD-AFC4-6F175D3DCCD1}">
                  <a14:hiddenFill xmlns:a14="http://schemas.microsoft.com/office/drawing/2010/main">
                    <a:solidFill>
                      <a:srgbClr val="5F5F5F"/>
                    </a:solidFill>
                  </a14:hiddenFill>
                </a:ext>
                <a:ext uri="{91240B29-F687-4F45-9708-019B960494DF}">
                  <a14:hiddenLine xmlns:a14="http://schemas.microsoft.com/office/drawing/2010/main" w="9525">
                    <a:solidFill>
                      <a:srgbClr val="000000"/>
                    </a:solidFill>
                    <a:miter lim="800000"/>
                    <a:headEnd/>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）硬盘</a:t>
                </a:r>
                <a:endPar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p:txBody>
          </p:sp>
          <p:sp>
            <p:nvSpPr>
              <p:cNvPr id="14" name="Line 12"/>
              <p:cNvSpPr>
                <a:spLocks noChangeShapeType="1"/>
              </p:cNvSpPr>
              <p:nvPr/>
            </p:nvSpPr>
            <p:spPr bwMode="auto">
              <a:xfrm>
                <a:off x="3515859" y="3200647"/>
                <a:ext cx="879673" cy="0"/>
              </a:xfrm>
              <a:prstGeom prst="line">
                <a:avLst/>
              </a:prstGeom>
              <a:noFill/>
              <a:ln w="9525">
                <a:solidFill>
                  <a:srgbClr val="000000"/>
                </a:solidFill>
                <a:round/>
                <a:headEnd type="none" w="sm"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6480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15" name="Line 13"/>
              <p:cNvSpPr>
                <a:spLocks noChangeShapeType="1"/>
              </p:cNvSpPr>
              <p:nvPr/>
            </p:nvSpPr>
            <p:spPr bwMode="auto">
              <a:xfrm flipV="1">
                <a:off x="2167927" y="3246662"/>
                <a:ext cx="744340" cy="397883"/>
              </a:xfrm>
              <a:prstGeom prst="line">
                <a:avLst/>
              </a:prstGeom>
              <a:noFill/>
              <a:ln w="9525">
                <a:solidFill>
                  <a:srgbClr val="000000"/>
                </a:solidFill>
                <a:round/>
                <a:headEnd type="none" w="sm"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6480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16" name="Line 14"/>
              <p:cNvSpPr>
                <a:spLocks noChangeShapeType="1"/>
              </p:cNvSpPr>
              <p:nvPr/>
            </p:nvSpPr>
            <p:spPr bwMode="auto">
              <a:xfrm flipH="1">
                <a:off x="2178753" y="3598532"/>
                <a:ext cx="1231544" cy="649606"/>
              </a:xfrm>
              <a:prstGeom prst="line">
                <a:avLst/>
              </a:prstGeom>
              <a:noFill/>
              <a:ln w="9525">
                <a:solidFill>
                  <a:srgbClr val="000000"/>
                </a:solidFill>
                <a:round/>
                <a:headEnd type="none" w="sm"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6480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17" name="Line 15"/>
              <p:cNvSpPr>
                <a:spLocks noChangeShapeType="1"/>
              </p:cNvSpPr>
              <p:nvPr/>
            </p:nvSpPr>
            <p:spPr bwMode="auto">
              <a:xfrm>
                <a:off x="3437365" y="3831307"/>
                <a:ext cx="952756" cy="449311"/>
              </a:xfrm>
              <a:prstGeom prst="line">
                <a:avLst/>
              </a:prstGeom>
              <a:noFill/>
              <a:ln w="9525">
                <a:solidFill>
                  <a:srgbClr val="000000"/>
                </a:solidFill>
                <a:round/>
                <a:headEnd type="none" w="sm"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6480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18" name="Line 16"/>
              <p:cNvSpPr>
                <a:spLocks noChangeShapeType="1"/>
              </p:cNvSpPr>
              <p:nvPr/>
            </p:nvSpPr>
            <p:spPr bwMode="auto">
              <a:xfrm flipV="1">
                <a:off x="3269550" y="2821710"/>
                <a:ext cx="1125984" cy="0"/>
              </a:xfrm>
              <a:prstGeom prst="line">
                <a:avLst/>
              </a:prstGeom>
              <a:noFill/>
              <a:ln w="9525">
                <a:solidFill>
                  <a:srgbClr val="000000"/>
                </a:solidFill>
                <a:round/>
                <a:headEnd type="none" w="sm"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64800" rIns="91440" bIns="45720" numCol="1" anchor="t" anchorCtr="0" compatLnSpc="1">
                <a:prstTxWarp prst="textNoShape">
                  <a:avLst/>
                </a:prstTxWarp>
              </a:bodyPr>
              <a:lstStyle/>
              <a:p>
                <a:endParaRPr lang="zh-CN" altLang="en-US" sz="2000">
                  <a:latin typeface="Times New Roman" pitchFamily="18" charset="0"/>
                  <a:ea typeface="宋体" pitchFamily="2" charset="-122"/>
                  <a:cs typeface="Times New Roman" pitchFamily="18" charset="0"/>
                </a:endParaRPr>
              </a:p>
            </p:txBody>
          </p:sp>
          <p:sp>
            <p:nvSpPr>
              <p:cNvPr id="20" name="Text Box 18"/>
              <p:cNvSpPr txBox="1">
                <a:spLocks noChangeArrowheads="1"/>
              </p:cNvSpPr>
              <p:nvPr/>
            </p:nvSpPr>
            <p:spPr bwMode="auto">
              <a:xfrm>
                <a:off x="5697771" y="4976303"/>
                <a:ext cx="2434014" cy="425542"/>
              </a:xfrm>
              <a:prstGeom prst="rect">
                <a:avLst/>
              </a:prstGeom>
              <a:noFill/>
              <a:ln>
                <a:noFill/>
              </a:ln>
              <a:effectLst/>
              <a:extLst>
                <a:ext uri="{909E8E84-426E-40DD-AFC4-6F175D3DCCD1}">
                  <a14:hiddenFill xmlns:a14="http://schemas.microsoft.com/office/drawing/2010/main">
                    <a:solidFill>
                      <a:srgbClr val="5F5F5F"/>
                    </a:solidFill>
                  </a14:hiddenFill>
                </a:ext>
                <a:ext uri="{91240B29-F687-4F45-9708-019B960494DF}">
                  <a14:hiddenLine xmlns:a14="http://schemas.microsoft.com/office/drawing/2010/main" w="9525">
                    <a:solidFill>
                      <a:srgbClr val="000000"/>
                    </a:solidFill>
                    <a:miter lim="800000"/>
                    <a:headEnd/>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b</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）固态硬盘</a:t>
                </a:r>
                <a:endPar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p:txBody>
          </p:sp>
          <p:pic>
            <p:nvPicPr>
              <p:cNvPr id="32787" name="Picture 19" descr="固态硬盘-"/>
              <p:cNvPicPr>
                <a:picLocks noChangeAspect="1" noChangeArrowheads="1"/>
              </p:cNvPicPr>
              <p:nvPr/>
            </p:nvPicPr>
            <p:blipFill>
              <a:blip r:embed="rId3" cstate="print">
                <a:lum bright="20000"/>
                <a:extLst>
                  <a:ext uri="{28A0092B-C50C-407E-A947-70E740481C1C}">
                    <a14:useLocalDpi xmlns:a14="http://schemas.microsoft.com/office/drawing/2010/main" val="0"/>
                  </a:ext>
                </a:extLst>
              </a:blip>
              <a:srcRect/>
              <a:stretch>
                <a:fillRect/>
              </a:stretch>
            </p:blipFill>
            <p:spPr bwMode="auto">
              <a:xfrm>
                <a:off x="6012160" y="3212976"/>
                <a:ext cx="1944216" cy="1518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4" name="矩形 23"/>
          <p:cNvSpPr/>
          <p:nvPr/>
        </p:nvSpPr>
        <p:spPr>
          <a:xfrm>
            <a:off x="719572" y="1916832"/>
            <a:ext cx="7704856" cy="1326105"/>
          </a:xfrm>
          <a:prstGeom prst="rect">
            <a:avLst/>
          </a:prstGeom>
          <a:solidFill>
            <a:srgbClr val="FFFFFF">
              <a:alpha val="49804"/>
            </a:srgbClr>
          </a:solidFill>
          <a:ln>
            <a:solidFill>
              <a:srgbClr val="FF0000"/>
            </a:solidFill>
            <a:prstDash val="solid"/>
          </a:ln>
        </p:spPr>
        <p:txBody>
          <a:bodyPr wrap="square" lIns="72000" tIns="108000" rIns="72000" bIns="108000">
            <a:spAutoFit/>
          </a:bodyPr>
          <a:lstStyle/>
          <a:p>
            <a:pPr algn="just"/>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硬</a:t>
            </a:r>
            <a:r>
              <a:rPr lang="zh-CN" altLang="zh-CN" sz="2400" dirty="0">
                <a:solidFill>
                  <a:srgbClr val="002060"/>
                </a:solidFill>
                <a:latin typeface="Times New Roman" pitchFamily="18" charset="0"/>
                <a:ea typeface="宋体" pitchFamily="2" charset="-122"/>
                <a:cs typeface="Times New Roman" pitchFamily="18" charset="0"/>
              </a:rPr>
              <a:t>盘存储器由磁盘盘片、主轴、主轴电机、磁头、移动臂和控制电路等部分组成，通常它们组装成一个不可拆卸的整体，统称为硬盘。</a:t>
            </a:r>
          </a:p>
        </p:txBody>
      </p:sp>
    </p:spTree>
    <p:extLst>
      <p:ext uri="{BB962C8B-B14F-4D97-AF65-F5344CB8AC3E}">
        <p14:creationId xmlns:p14="http://schemas.microsoft.com/office/powerpoint/2010/main" val="9152799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11.5.1  </a:t>
            </a:r>
            <a:r>
              <a:rPr lang="zh-CN" altLang="zh-CN" dirty="0"/>
              <a:t>硬盘存储器</a:t>
            </a:r>
            <a:endParaRPr lang="zh-CN" altLang="en-US" dirty="0"/>
          </a:p>
        </p:txBody>
      </p:sp>
      <p:sp>
        <p:nvSpPr>
          <p:cNvPr id="3" name="矩形 2"/>
          <p:cNvSpPr/>
          <p:nvPr/>
        </p:nvSpPr>
        <p:spPr>
          <a:xfrm>
            <a:off x="540000" y="1196752"/>
            <a:ext cx="5724644" cy="584775"/>
          </a:xfrm>
          <a:prstGeom prst="rect">
            <a:avLst/>
          </a:prstGeom>
          <a:noFill/>
        </p:spPr>
        <p:txBody>
          <a:bodyPr vert="horz" wrap="none" lIns="91440" tIns="45720" rIns="91440" bIns="45720" rtlCol="0" anchor="ctr" anchorCtr="0">
            <a:spAutoFit/>
          </a:bodyPr>
          <a:lstStyle/>
          <a:p>
            <a:pPr>
              <a:spcBef>
                <a:spcPct val="0"/>
              </a:spcBef>
            </a:pPr>
            <a:r>
              <a:rPr lang="en-US" altLang="zh-CN" sz="3200" dirty="0">
                <a:latin typeface="Times New Roman" pitchFamily="18" charset="0"/>
                <a:ea typeface="黑体" pitchFamily="49" charset="-122"/>
                <a:cs typeface="Times New Roman" pitchFamily="18" charset="0"/>
              </a:rPr>
              <a:t>2</a:t>
            </a:r>
            <a:r>
              <a:rPr lang="zh-CN" altLang="zh-CN" sz="3200" dirty="0">
                <a:latin typeface="Times New Roman" pitchFamily="18" charset="0"/>
                <a:ea typeface="黑体" pitchFamily="49" charset="-122"/>
                <a:cs typeface="Times New Roman" pitchFamily="18" charset="0"/>
              </a:rPr>
              <a:t>．硬盘存储器的主要性能指标</a:t>
            </a:r>
          </a:p>
        </p:txBody>
      </p:sp>
      <p:sp>
        <p:nvSpPr>
          <p:cNvPr id="26" name="Rectangle 24"/>
          <p:cNvSpPr>
            <a:spLocks noChangeArrowheads="1"/>
          </p:cNvSpPr>
          <p:nvPr/>
        </p:nvSpPr>
        <p:spPr bwMode="auto">
          <a:xfrm>
            <a:off x="539552" y="1844824"/>
            <a:ext cx="3235878" cy="4014244"/>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spcBef>
                <a:spcPts val="1200"/>
              </a:spcBef>
              <a:spcAft>
                <a:spcPts val="1200"/>
              </a:spcAft>
            </a:pPr>
            <a:r>
              <a:rPr lang="en-US" altLang="zh-CN" sz="2800" dirty="0" smtClean="0">
                <a:solidFill>
                  <a:srgbClr val="002060"/>
                </a:solidFill>
                <a:latin typeface="Times New Roman" pitchFamily="18" charset="0"/>
                <a:ea typeface="宋体" pitchFamily="2" charset="-122"/>
              </a:rPr>
              <a:t>1）</a:t>
            </a:r>
            <a:r>
              <a:rPr lang="zh-CN" altLang="zh-CN" sz="2800" dirty="0" smtClean="0">
                <a:solidFill>
                  <a:srgbClr val="002060"/>
                </a:solidFill>
                <a:latin typeface="Times New Roman" pitchFamily="18" charset="0"/>
                <a:ea typeface="宋体" pitchFamily="2" charset="-122"/>
              </a:rPr>
              <a:t>容</a:t>
            </a:r>
            <a:r>
              <a:rPr lang="zh-CN" altLang="zh-CN" sz="2800" dirty="0">
                <a:solidFill>
                  <a:srgbClr val="002060"/>
                </a:solidFill>
                <a:latin typeface="Times New Roman" pitchFamily="18" charset="0"/>
                <a:ea typeface="宋体" pitchFamily="2" charset="-122"/>
              </a:rPr>
              <a:t>量</a:t>
            </a:r>
          </a:p>
          <a:p>
            <a:pPr algn="just">
              <a:spcBef>
                <a:spcPts val="1200"/>
              </a:spcBef>
              <a:spcAft>
                <a:spcPts val="1200"/>
              </a:spcAft>
            </a:pPr>
            <a:r>
              <a:rPr lang="en-US" altLang="zh-CN" sz="2800" dirty="0" smtClean="0">
                <a:solidFill>
                  <a:srgbClr val="002060"/>
                </a:solidFill>
                <a:latin typeface="Times New Roman" pitchFamily="18" charset="0"/>
                <a:ea typeface="宋体" pitchFamily="2" charset="-122"/>
              </a:rPr>
              <a:t>2</a:t>
            </a:r>
            <a:r>
              <a:rPr lang="zh-CN" altLang="en-US" sz="2800" dirty="0" smtClean="0">
                <a:solidFill>
                  <a:srgbClr val="002060"/>
                </a:solidFill>
                <a:latin typeface="Times New Roman" pitchFamily="18" charset="0"/>
                <a:ea typeface="宋体" pitchFamily="2" charset="-122"/>
              </a:rPr>
              <a:t>）</a:t>
            </a:r>
            <a:r>
              <a:rPr lang="zh-CN" altLang="zh-CN" sz="2800" dirty="0" smtClean="0">
                <a:solidFill>
                  <a:srgbClr val="002060"/>
                </a:solidFill>
                <a:latin typeface="Times New Roman" pitchFamily="18" charset="0"/>
                <a:ea typeface="宋体" pitchFamily="2" charset="-122"/>
              </a:rPr>
              <a:t>转</a:t>
            </a:r>
            <a:r>
              <a:rPr lang="zh-CN" altLang="zh-CN" sz="2800" dirty="0">
                <a:solidFill>
                  <a:srgbClr val="002060"/>
                </a:solidFill>
                <a:latin typeface="Times New Roman" pitchFamily="18" charset="0"/>
                <a:ea typeface="宋体" pitchFamily="2" charset="-122"/>
              </a:rPr>
              <a:t>速</a:t>
            </a:r>
          </a:p>
          <a:p>
            <a:pPr algn="just">
              <a:spcBef>
                <a:spcPts val="1200"/>
              </a:spcBef>
              <a:spcAft>
                <a:spcPts val="1200"/>
              </a:spcAft>
            </a:pPr>
            <a:r>
              <a:rPr lang="en-US" altLang="zh-CN" sz="2800" dirty="0" smtClean="0">
                <a:solidFill>
                  <a:srgbClr val="002060"/>
                </a:solidFill>
                <a:latin typeface="Times New Roman" pitchFamily="18" charset="0"/>
                <a:ea typeface="宋体" pitchFamily="2" charset="-122"/>
              </a:rPr>
              <a:t>3</a:t>
            </a:r>
            <a:r>
              <a:rPr lang="zh-CN" altLang="en-US" sz="2800" dirty="0" smtClean="0">
                <a:solidFill>
                  <a:srgbClr val="002060"/>
                </a:solidFill>
                <a:latin typeface="Times New Roman" pitchFamily="18" charset="0"/>
                <a:ea typeface="宋体" pitchFamily="2" charset="-122"/>
              </a:rPr>
              <a:t>）</a:t>
            </a:r>
            <a:r>
              <a:rPr lang="zh-CN" altLang="zh-CN" sz="2800" dirty="0" smtClean="0">
                <a:solidFill>
                  <a:srgbClr val="002060"/>
                </a:solidFill>
                <a:latin typeface="Times New Roman" pitchFamily="18" charset="0"/>
                <a:ea typeface="宋体" pitchFamily="2" charset="-122"/>
              </a:rPr>
              <a:t>平</a:t>
            </a:r>
            <a:r>
              <a:rPr lang="zh-CN" altLang="zh-CN" sz="2800" dirty="0">
                <a:solidFill>
                  <a:srgbClr val="002060"/>
                </a:solidFill>
                <a:latin typeface="Times New Roman" pitchFamily="18" charset="0"/>
                <a:ea typeface="宋体" pitchFamily="2" charset="-122"/>
              </a:rPr>
              <a:t>均访问时间</a:t>
            </a:r>
          </a:p>
          <a:p>
            <a:pPr algn="just">
              <a:spcBef>
                <a:spcPts val="1200"/>
              </a:spcBef>
              <a:spcAft>
                <a:spcPts val="1200"/>
              </a:spcAft>
            </a:pPr>
            <a:r>
              <a:rPr lang="en-US" altLang="zh-CN" sz="2800" dirty="0" smtClean="0">
                <a:solidFill>
                  <a:srgbClr val="002060"/>
                </a:solidFill>
                <a:latin typeface="Times New Roman" pitchFamily="18" charset="0"/>
                <a:ea typeface="宋体" pitchFamily="2" charset="-122"/>
              </a:rPr>
              <a:t>4</a:t>
            </a:r>
            <a:r>
              <a:rPr lang="zh-CN" altLang="en-US" sz="2800" dirty="0" smtClean="0">
                <a:solidFill>
                  <a:srgbClr val="002060"/>
                </a:solidFill>
                <a:latin typeface="Times New Roman" pitchFamily="18" charset="0"/>
                <a:ea typeface="宋体" pitchFamily="2" charset="-122"/>
              </a:rPr>
              <a:t>）</a:t>
            </a:r>
            <a:r>
              <a:rPr lang="zh-CN" altLang="zh-CN" sz="2800" dirty="0" smtClean="0">
                <a:solidFill>
                  <a:srgbClr val="002060"/>
                </a:solidFill>
                <a:latin typeface="Times New Roman" pitchFamily="18" charset="0"/>
                <a:ea typeface="宋体" pitchFamily="2" charset="-122"/>
              </a:rPr>
              <a:t>缓</a:t>
            </a:r>
            <a:r>
              <a:rPr lang="zh-CN" altLang="zh-CN" sz="2800" dirty="0">
                <a:solidFill>
                  <a:srgbClr val="002060"/>
                </a:solidFill>
                <a:latin typeface="Times New Roman" pitchFamily="18" charset="0"/>
                <a:ea typeface="宋体" pitchFamily="2" charset="-122"/>
              </a:rPr>
              <a:t>存容量</a:t>
            </a:r>
            <a:endParaRPr lang="en-US" altLang="zh-CN" sz="2800" dirty="0">
              <a:solidFill>
                <a:srgbClr val="002060"/>
              </a:solidFill>
              <a:latin typeface="Times New Roman" pitchFamily="18" charset="0"/>
              <a:ea typeface="宋体" pitchFamily="2" charset="-122"/>
            </a:endParaRPr>
          </a:p>
          <a:p>
            <a:pPr algn="just">
              <a:spcBef>
                <a:spcPts val="1200"/>
              </a:spcBef>
              <a:spcAft>
                <a:spcPts val="1200"/>
              </a:spcAft>
            </a:pPr>
            <a:r>
              <a:rPr lang="en-US" altLang="zh-CN" sz="2800" dirty="0" smtClean="0">
                <a:solidFill>
                  <a:srgbClr val="002060"/>
                </a:solidFill>
                <a:latin typeface="Times New Roman" pitchFamily="18" charset="0"/>
                <a:ea typeface="宋体" pitchFamily="2" charset="-122"/>
              </a:rPr>
              <a:t>5）</a:t>
            </a:r>
            <a:r>
              <a:rPr lang="zh-CN" altLang="zh-CN" sz="2800" dirty="0" smtClean="0">
                <a:solidFill>
                  <a:srgbClr val="002060"/>
                </a:solidFill>
                <a:latin typeface="Times New Roman" pitchFamily="18" charset="0"/>
                <a:ea typeface="宋体" pitchFamily="2" charset="-122"/>
              </a:rPr>
              <a:t>数</a:t>
            </a:r>
            <a:r>
              <a:rPr lang="zh-CN" altLang="zh-CN" sz="2800" dirty="0">
                <a:solidFill>
                  <a:srgbClr val="002060"/>
                </a:solidFill>
                <a:latin typeface="Times New Roman" pitchFamily="18" charset="0"/>
                <a:ea typeface="宋体" pitchFamily="2" charset="-122"/>
              </a:rPr>
              <a:t>据传输率</a:t>
            </a:r>
            <a:endParaRPr lang="en-US" altLang="zh-CN" sz="2800" dirty="0">
              <a:solidFill>
                <a:srgbClr val="002060"/>
              </a:solidFill>
              <a:latin typeface="Times New Roman" pitchFamily="18" charset="0"/>
              <a:ea typeface="宋体" pitchFamily="2" charset="-122"/>
            </a:endParaRPr>
          </a:p>
        </p:txBody>
      </p:sp>
      <p:sp>
        <p:nvSpPr>
          <p:cNvPr id="27" name="Rectangle 24"/>
          <p:cNvSpPr>
            <a:spLocks noChangeArrowheads="1"/>
          </p:cNvSpPr>
          <p:nvPr/>
        </p:nvSpPr>
        <p:spPr bwMode="auto">
          <a:xfrm>
            <a:off x="3491880" y="1844824"/>
            <a:ext cx="4212000" cy="3636000"/>
          </a:xfrm>
          <a:prstGeom prst="rect">
            <a:avLst/>
          </a:prstGeom>
          <a:solidFill>
            <a:schemeClr val="bg1">
              <a:lumMod val="95000"/>
            </a:schemeClr>
          </a:solidFill>
          <a:ln w="6350">
            <a:solidFill>
              <a:srgbClr val="00B0F0"/>
            </a:solidFill>
            <a:prstDash val="sysDash"/>
            <a:miter lim="800000"/>
            <a:headEnd/>
            <a:tailEnd/>
          </a:ln>
          <a:effectLst/>
          <a:extLst/>
        </p:spPr>
        <p:txBody>
          <a:bodyPr lIns="216000" tIns="216000" rIns="216000" bIns="216000"/>
          <a:lstStyle/>
          <a:p>
            <a:pPr algn="just">
              <a:lnSpc>
                <a:spcPct val="12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存储容量一般以</a:t>
            </a:r>
            <a:r>
              <a:rPr lang="en-US" altLang="zh-CN" sz="2400" dirty="0">
                <a:solidFill>
                  <a:srgbClr val="002060"/>
                </a:solidFill>
                <a:latin typeface="Times New Roman" pitchFamily="18" charset="0"/>
                <a:ea typeface="宋体" pitchFamily="2" charset="-122"/>
                <a:cs typeface="Times New Roman" pitchFamily="18" charset="0"/>
              </a:rPr>
              <a:t>GB</a:t>
            </a:r>
            <a:r>
              <a:rPr lang="zh-CN" altLang="zh-CN" sz="2400" dirty="0">
                <a:solidFill>
                  <a:srgbClr val="002060"/>
                </a:solidFill>
                <a:latin typeface="Times New Roman" pitchFamily="18" charset="0"/>
                <a:ea typeface="宋体" pitchFamily="2" charset="-122"/>
                <a:cs typeface="Times New Roman" pitchFamily="18" charset="0"/>
              </a:rPr>
              <a:t>或</a:t>
            </a:r>
            <a:r>
              <a:rPr lang="en-US" altLang="zh-CN" sz="2400" dirty="0">
                <a:solidFill>
                  <a:srgbClr val="002060"/>
                </a:solidFill>
                <a:latin typeface="Times New Roman" pitchFamily="18" charset="0"/>
                <a:ea typeface="宋体" pitchFamily="2" charset="-122"/>
                <a:cs typeface="Times New Roman" pitchFamily="18" charset="0"/>
              </a:rPr>
              <a:t>TB</a:t>
            </a:r>
            <a:r>
              <a:rPr lang="zh-CN" altLang="zh-CN" sz="2400" dirty="0">
                <a:solidFill>
                  <a:srgbClr val="002060"/>
                </a:solidFill>
                <a:latin typeface="Times New Roman" pitchFamily="18" charset="0"/>
                <a:ea typeface="宋体" pitchFamily="2" charset="-122"/>
                <a:cs typeface="Times New Roman" pitchFamily="18" charset="0"/>
              </a:rPr>
              <a:t>为单位，目前硬盘容量多见</a:t>
            </a:r>
            <a:r>
              <a:rPr lang="en-US" altLang="zh-CN" sz="2400" dirty="0">
                <a:solidFill>
                  <a:srgbClr val="002060"/>
                </a:solidFill>
                <a:latin typeface="Times New Roman" pitchFamily="18" charset="0"/>
                <a:ea typeface="宋体" pitchFamily="2" charset="-122"/>
                <a:cs typeface="Times New Roman" pitchFamily="18" charset="0"/>
              </a:rPr>
              <a:t>500GB</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smtClean="0">
                <a:solidFill>
                  <a:srgbClr val="002060"/>
                </a:solidFill>
                <a:latin typeface="Times New Roman" pitchFamily="18" charset="0"/>
                <a:ea typeface="宋体" pitchFamily="2" charset="-122"/>
                <a:cs typeface="Times New Roman" pitchFamily="18" charset="0"/>
              </a:rPr>
              <a:t>1~4TB</a:t>
            </a:r>
            <a:r>
              <a:rPr lang="zh-CN" altLang="zh-CN" sz="2400" dirty="0">
                <a:solidFill>
                  <a:srgbClr val="002060"/>
                </a:solidFill>
                <a:latin typeface="Times New Roman" pitchFamily="18" charset="0"/>
                <a:ea typeface="宋体" pitchFamily="2" charset="-122"/>
                <a:cs typeface="Times New Roman" pitchFamily="18" charset="0"/>
              </a:rPr>
              <a:t>，甚至更大容量</a:t>
            </a:r>
            <a:r>
              <a:rPr lang="zh-CN" altLang="zh-CN" sz="2400" dirty="0" smtClean="0">
                <a:solidFill>
                  <a:srgbClr val="002060"/>
                </a:solidFill>
                <a:latin typeface="Times New Roman" pitchFamily="18" charset="0"/>
                <a:ea typeface="宋体" pitchFamily="2" charset="-122"/>
                <a:cs typeface="Times New Roman" pitchFamily="18" charset="0"/>
              </a:rPr>
              <a:t>。硬</a:t>
            </a:r>
            <a:r>
              <a:rPr lang="zh-CN" altLang="zh-CN" sz="2400" dirty="0">
                <a:solidFill>
                  <a:srgbClr val="002060"/>
                </a:solidFill>
                <a:latin typeface="Times New Roman" pitchFamily="18" charset="0"/>
                <a:ea typeface="宋体" pitchFamily="2" charset="-122"/>
                <a:cs typeface="Times New Roman" pitchFamily="18" charset="0"/>
              </a:rPr>
              <a:t>盘的存储容量为所有盘片容量之和，硬盘容量</a:t>
            </a:r>
            <a:r>
              <a:rPr lang="en-US"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扇区容量</a:t>
            </a:r>
            <a:r>
              <a:rPr lang="en-US"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扇区数</a:t>
            </a:r>
            <a:r>
              <a:rPr lang="en-US"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柱面数</a:t>
            </a:r>
            <a:r>
              <a:rPr lang="en-US"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磁头数。</a:t>
            </a:r>
            <a:endParaRPr lang="en-US" altLang="zh-CN" sz="2400" dirty="0">
              <a:solidFill>
                <a:srgbClr val="002060"/>
              </a:solidFill>
              <a:latin typeface="Times New Roman" pitchFamily="18" charset="0"/>
              <a:ea typeface="宋体" pitchFamily="2" charset="-122"/>
              <a:cs typeface="Times New Roman" pitchFamily="18" charset="0"/>
            </a:endParaRPr>
          </a:p>
        </p:txBody>
      </p:sp>
      <p:sp>
        <p:nvSpPr>
          <p:cNvPr id="28" name="Rectangle 24"/>
          <p:cNvSpPr>
            <a:spLocks noChangeArrowheads="1"/>
          </p:cNvSpPr>
          <p:nvPr/>
        </p:nvSpPr>
        <p:spPr bwMode="auto">
          <a:xfrm>
            <a:off x="3648952" y="1986665"/>
            <a:ext cx="4212000" cy="3636000"/>
          </a:xfrm>
          <a:prstGeom prst="rect">
            <a:avLst/>
          </a:prstGeom>
          <a:solidFill>
            <a:schemeClr val="bg1">
              <a:lumMod val="95000"/>
            </a:schemeClr>
          </a:solidFill>
          <a:ln w="6350">
            <a:solidFill>
              <a:srgbClr val="00B0F0"/>
            </a:solidFill>
            <a:prstDash val="sysDash"/>
            <a:miter lim="800000"/>
            <a:headEnd/>
            <a:tailEnd/>
          </a:ln>
          <a:effectLst/>
          <a:extLst/>
        </p:spPr>
        <p:txBody>
          <a:bodyPr lIns="216000" tIns="216000" rIns="216000" bIns="216000"/>
          <a:lstStyle/>
          <a:p>
            <a:pPr>
              <a:lnSpc>
                <a:spcPct val="11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是指硬盘内电机主轴的旋转速度，以</a:t>
            </a:r>
            <a:r>
              <a:rPr lang="en-US" altLang="zh-CN" sz="2400" dirty="0">
                <a:solidFill>
                  <a:srgbClr val="002060"/>
                </a:solidFill>
                <a:latin typeface="Times New Roman" pitchFamily="18" charset="0"/>
                <a:ea typeface="宋体" pitchFamily="2" charset="-122"/>
                <a:cs typeface="Times New Roman" pitchFamily="18" charset="0"/>
              </a:rPr>
              <a:t>rpm</a:t>
            </a:r>
            <a:r>
              <a:rPr lang="zh-CN" altLang="zh-CN" sz="2400" dirty="0">
                <a:solidFill>
                  <a:srgbClr val="002060"/>
                </a:solidFill>
                <a:latin typeface="Times New Roman" pitchFamily="18" charset="0"/>
                <a:ea typeface="宋体" pitchFamily="2" charset="-122"/>
                <a:cs typeface="Times New Roman" pitchFamily="18" charset="0"/>
              </a:rPr>
              <a:t>（转</a:t>
            </a:r>
            <a:r>
              <a:rPr lang="en-US"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分钟）为单位</a:t>
            </a:r>
            <a:r>
              <a:rPr lang="zh-CN" altLang="zh-CN" sz="2400" dirty="0" smtClean="0">
                <a:solidFill>
                  <a:srgbClr val="002060"/>
                </a:solidFill>
                <a:latin typeface="Times New Roman" pitchFamily="18" charset="0"/>
                <a:ea typeface="宋体" pitchFamily="2" charset="-122"/>
                <a:cs typeface="Times New Roman" pitchFamily="18" charset="0"/>
              </a:rPr>
              <a:t>。硬</a:t>
            </a:r>
            <a:r>
              <a:rPr lang="zh-CN" altLang="zh-CN" sz="2400" dirty="0">
                <a:solidFill>
                  <a:srgbClr val="002060"/>
                </a:solidFill>
                <a:latin typeface="Times New Roman" pitchFamily="18" charset="0"/>
                <a:ea typeface="宋体" pitchFamily="2" charset="-122"/>
                <a:cs typeface="Times New Roman" pitchFamily="18" charset="0"/>
              </a:rPr>
              <a:t>盘内部数据传输率就越高</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a:lnSpc>
                <a:spcPct val="11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目</a:t>
            </a:r>
            <a:r>
              <a:rPr lang="zh-CN" altLang="zh-CN" sz="2400" dirty="0">
                <a:solidFill>
                  <a:srgbClr val="002060"/>
                </a:solidFill>
                <a:latin typeface="Times New Roman" pitchFamily="18" charset="0"/>
                <a:ea typeface="宋体" pitchFamily="2" charset="-122"/>
                <a:cs typeface="Times New Roman" pitchFamily="18" charset="0"/>
              </a:rPr>
              <a:t>前一般硬盘的转速都在</a:t>
            </a:r>
            <a:r>
              <a:rPr lang="en-US" altLang="zh-CN" sz="2400" dirty="0">
                <a:solidFill>
                  <a:srgbClr val="002060"/>
                </a:solidFill>
                <a:latin typeface="Times New Roman" pitchFamily="18" charset="0"/>
                <a:ea typeface="宋体" pitchFamily="2" charset="-122"/>
                <a:cs typeface="Times New Roman" pitchFamily="18" charset="0"/>
              </a:rPr>
              <a:t>5400rpm</a:t>
            </a:r>
            <a:r>
              <a:rPr lang="zh-CN" altLang="zh-CN" sz="2400" dirty="0">
                <a:solidFill>
                  <a:srgbClr val="002060"/>
                </a:solidFill>
                <a:latin typeface="Times New Roman" pitchFamily="18" charset="0"/>
                <a:ea typeface="宋体" pitchFamily="2" charset="-122"/>
                <a:cs typeface="Times New Roman" pitchFamily="18" charset="0"/>
              </a:rPr>
              <a:t>以上，</a:t>
            </a:r>
            <a:r>
              <a:rPr lang="en-US" altLang="zh-CN" sz="2400" dirty="0">
                <a:solidFill>
                  <a:srgbClr val="002060"/>
                </a:solidFill>
                <a:latin typeface="Times New Roman" pitchFamily="18" charset="0"/>
                <a:ea typeface="宋体" pitchFamily="2" charset="-122"/>
                <a:cs typeface="Times New Roman" pitchFamily="18" charset="0"/>
              </a:rPr>
              <a:t>7200rpm</a:t>
            </a:r>
            <a:r>
              <a:rPr lang="zh-CN" altLang="zh-CN" sz="2400" dirty="0">
                <a:solidFill>
                  <a:srgbClr val="002060"/>
                </a:solidFill>
                <a:latin typeface="Times New Roman" pitchFamily="18" charset="0"/>
                <a:ea typeface="宋体" pitchFamily="2" charset="-122"/>
                <a:cs typeface="Times New Roman" pitchFamily="18" charset="0"/>
              </a:rPr>
              <a:t>比较多见，有些硬盘转速可达</a:t>
            </a:r>
            <a:r>
              <a:rPr lang="en-US" altLang="zh-CN" sz="2400" dirty="0">
                <a:solidFill>
                  <a:srgbClr val="002060"/>
                </a:solidFill>
                <a:latin typeface="Times New Roman" pitchFamily="18" charset="0"/>
                <a:ea typeface="宋体" pitchFamily="2" charset="-122"/>
                <a:cs typeface="Times New Roman" pitchFamily="18" charset="0"/>
              </a:rPr>
              <a:t>10000</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15000rpm</a:t>
            </a:r>
            <a:r>
              <a:rPr lang="zh-CN" altLang="zh-CN" sz="2400" dirty="0">
                <a:solidFill>
                  <a:srgbClr val="002060"/>
                </a:solidFill>
                <a:latin typeface="Times New Roman" pitchFamily="18" charset="0"/>
                <a:ea typeface="宋体" pitchFamily="2" charset="-122"/>
                <a:cs typeface="Times New Roman" pitchFamily="18" charset="0"/>
              </a:rPr>
              <a:t>。</a:t>
            </a:r>
          </a:p>
        </p:txBody>
      </p:sp>
      <p:sp>
        <p:nvSpPr>
          <p:cNvPr id="29" name="Rectangle 24"/>
          <p:cNvSpPr>
            <a:spLocks noChangeArrowheads="1"/>
          </p:cNvSpPr>
          <p:nvPr/>
        </p:nvSpPr>
        <p:spPr bwMode="auto">
          <a:xfrm>
            <a:off x="3806024" y="2128506"/>
            <a:ext cx="4212000" cy="3636000"/>
          </a:xfrm>
          <a:prstGeom prst="rect">
            <a:avLst/>
          </a:prstGeom>
          <a:solidFill>
            <a:schemeClr val="bg1">
              <a:lumMod val="95000"/>
            </a:schemeClr>
          </a:solidFill>
          <a:ln w="6350">
            <a:solidFill>
              <a:srgbClr val="00B0F0"/>
            </a:solidFill>
            <a:prstDash val="sysDash"/>
            <a:miter lim="800000"/>
            <a:headEnd/>
            <a:tailEnd/>
          </a:ln>
          <a:effectLst/>
          <a:extLst/>
        </p:spPr>
        <p:txBody>
          <a:bodyPr lIns="216000" tIns="216000" rIns="216000" bIns="216000"/>
          <a:lstStyle/>
          <a:p>
            <a:pPr algn="just">
              <a:lnSpc>
                <a:spcPct val="12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指磁头从起始位置到达目标磁道位置，并从目标磁道找到要读写的数据扇区所需的时间</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algn="just">
              <a:lnSpc>
                <a:spcPct val="12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平</a:t>
            </a:r>
            <a:r>
              <a:rPr lang="zh-CN" altLang="zh-CN" sz="2400" dirty="0">
                <a:solidFill>
                  <a:srgbClr val="002060"/>
                </a:solidFill>
                <a:latin typeface="Times New Roman" pitchFamily="18" charset="0"/>
                <a:ea typeface="宋体" pitchFamily="2" charset="-122"/>
                <a:cs typeface="Times New Roman" pitchFamily="18" charset="0"/>
              </a:rPr>
              <a:t>均访问时间体现了硬盘的读写速度</a:t>
            </a:r>
            <a:r>
              <a:rPr lang="zh-CN" altLang="zh-CN" sz="2400" dirty="0" smtClean="0">
                <a:solidFill>
                  <a:srgbClr val="002060"/>
                </a:solidFill>
                <a:latin typeface="Times New Roman" pitchFamily="18" charset="0"/>
                <a:ea typeface="宋体" pitchFamily="2" charset="-122"/>
                <a:cs typeface="Times New Roman" pitchFamily="18" charset="0"/>
              </a:rPr>
              <a:t>，包</a:t>
            </a:r>
            <a:r>
              <a:rPr lang="zh-CN" altLang="zh-CN" sz="2400" dirty="0">
                <a:solidFill>
                  <a:srgbClr val="002060"/>
                </a:solidFill>
                <a:latin typeface="Times New Roman" pitchFamily="18" charset="0"/>
                <a:ea typeface="宋体" pitchFamily="2" charset="-122"/>
                <a:cs typeface="Times New Roman" pitchFamily="18" charset="0"/>
              </a:rPr>
              <a:t>括硬盘的寻道时间和等待时间。</a:t>
            </a:r>
          </a:p>
        </p:txBody>
      </p:sp>
      <p:sp>
        <p:nvSpPr>
          <p:cNvPr id="30" name="Rectangle 24"/>
          <p:cNvSpPr>
            <a:spLocks noChangeArrowheads="1"/>
          </p:cNvSpPr>
          <p:nvPr/>
        </p:nvSpPr>
        <p:spPr bwMode="auto">
          <a:xfrm>
            <a:off x="3963096" y="2270347"/>
            <a:ext cx="4212000" cy="3636000"/>
          </a:xfrm>
          <a:prstGeom prst="rect">
            <a:avLst/>
          </a:prstGeom>
          <a:solidFill>
            <a:schemeClr val="bg1">
              <a:lumMod val="95000"/>
            </a:schemeClr>
          </a:solidFill>
          <a:ln w="6350">
            <a:solidFill>
              <a:srgbClr val="00B0F0"/>
            </a:solidFill>
            <a:prstDash val="sysDash"/>
            <a:miter lim="800000"/>
            <a:headEnd/>
            <a:tailEnd/>
          </a:ln>
          <a:effectLst/>
          <a:extLst/>
        </p:spPr>
        <p:txBody>
          <a:bodyPr lIns="216000" tIns="216000" rIns="216000" bIns="216000"/>
          <a:lstStyle/>
          <a:p>
            <a:pPr algn="just">
              <a:lnSpc>
                <a:spcPct val="11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硬盘中的缓存具有预读写的功能</a:t>
            </a:r>
            <a:r>
              <a:rPr lang="zh-CN" altLang="zh-CN" sz="2400" dirty="0" smtClean="0">
                <a:solidFill>
                  <a:srgbClr val="002060"/>
                </a:solidFill>
                <a:latin typeface="Times New Roman" pitchFamily="18" charset="0"/>
                <a:ea typeface="宋体" pitchFamily="2" charset="-122"/>
                <a:cs typeface="Times New Roman" pitchFamily="18" charset="0"/>
              </a:rPr>
              <a:t>，且</a:t>
            </a:r>
            <a:r>
              <a:rPr lang="zh-CN" altLang="zh-CN" sz="2400" dirty="0">
                <a:solidFill>
                  <a:srgbClr val="002060"/>
                </a:solidFill>
                <a:latin typeface="Times New Roman" pitchFamily="18" charset="0"/>
                <a:ea typeface="宋体" pitchFamily="2" charset="-122"/>
                <a:cs typeface="Times New Roman" pitchFamily="18" charset="0"/>
              </a:rPr>
              <a:t>可以临时存储最近访问的数据</a:t>
            </a:r>
            <a:r>
              <a:rPr lang="zh-CN" altLang="zh-CN" sz="2400" dirty="0" smtClean="0">
                <a:solidFill>
                  <a:srgbClr val="002060"/>
                </a:solidFill>
                <a:latin typeface="Times New Roman" pitchFamily="18" charset="0"/>
                <a:ea typeface="宋体" pitchFamily="2" charset="-122"/>
                <a:cs typeface="Times New Roman" pitchFamily="18" charset="0"/>
              </a:rPr>
              <a:t>。</a:t>
            </a:r>
            <a:r>
              <a:rPr lang="zh-CN" altLang="en-US" sz="2400" dirty="0" smtClean="0">
                <a:solidFill>
                  <a:srgbClr val="002060"/>
                </a:solidFill>
                <a:latin typeface="Times New Roman" pitchFamily="18" charset="0"/>
                <a:ea typeface="宋体" pitchFamily="2" charset="-122"/>
                <a:cs typeface="Times New Roman" pitchFamily="18" charset="0"/>
              </a:rPr>
              <a:t>缓存可以</a:t>
            </a:r>
            <a:r>
              <a:rPr lang="zh-CN" altLang="zh-CN" sz="2400" dirty="0" smtClean="0">
                <a:solidFill>
                  <a:srgbClr val="002060"/>
                </a:solidFill>
                <a:latin typeface="Times New Roman" pitchFamily="18" charset="0"/>
                <a:ea typeface="宋体" pitchFamily="2" charset="-122"/>
                <a:cs typeface="Times New Roman" pitchFamily="18" charset="0"/>
              </a:rPr>
              <a:t>大</a:t>
            </a:r>
            <a:r>
              <a:rPr lang="zh-CN" altLang="zh-CN" sz="2400" dirty="0">
                <a:solidFill>
                  <a:srgbClr val="002060"/>
                </a:solidFill>
                <a:latin typeface="Times New Roman" pitchFamily="18" charset="0"/>
                <a:ea typeface="宋体" pitchFamily="2" charset="-122"/>
                <a:cs typeface="Times New Roman" pitchFamily="18" charset="0"/>
              </a:rPr>
              <a:t>幅</a:t>
            </a:r>
            <a:r>
              <a:rPr lang="zh-CN" altLang="zh-CN" sz="2400" dirty="0" smtClean="0">
                <a:solidFill>
                  <a:srgbClr val="002060"/>
                </a:solidFill>
                <a:latin typeface="Times New Roman" pitchFamily="18" charset="0"/>
                <a:ea typeface="宋体" pitchFamily="2" charset="-122"/>
                <a:cs typeface="Times New Roman" pitchFamily="18" charset="0"/>
              </a:rPr>
              <a:t>度提</a:t>
            </a:r>
            <a:r>
              <a:rPr lang="zh-CN" altLang="zh-CN" sz="2400" dirty="0">
                <a:solidFill>
                  <a:srgbClr val="002060"/>
                </a:solidFill>
                <a:latin typeface="Times New Roman" pitchFamily="18" charset="0"/>
                <a:ea typeface="宋体" pitchFamily="2" charset="-122"/>
                <a:cs typeface="Times New Roman" pitchFamily="18" charset="0"/>
              </a:rPr>
              <a:t>高硬盘整体性能</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algn="just">
              <a:lnSpc>
                <a:spcPct val="110000"/>
              </a:lnSpc>
            </a:pP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目前硬</a:t>
            </a:r>
            <a:r>
              <a:rPr lang="zh-CN" altLang="zh-CN" sz="2400" dirty="0">
                <a:solidFill>
                  <a:srgbClr val="002060"/>
                </a:solidFill>
                <a:latin typeface="Times New Roman" pitchFamily="18" charset="0"/>
                <a:ea typeface="宋体" pitchFamily="2" charset="-122"/>
                <a:cs typeface="Times New Roman" pitchFamily="18" charset="0"/>
              </a:rPr>
              <a:t>盘的缓存容量有</a:t>
            </a:r>
            <a:r>
              <a:rPr lang="en-US" altLang="zh-CN" sz="2400" spc="-100" dirty="0">
                <a:solidFill>
                  <a:srgbClr val="002060"/>
                </a:solidFill>
                <a:latin typeface="Times New Roman" pitchFamily="18" charset="0"/>
                <a:ea typeface="宋体" pitchFamily="2" charset="-122"/>
                <a:cs typeface="Times New Roman" pitchFamily="18" charset="0"/>
              </a:rPr>
              <a:t>8MB</a:t>
            </a:r>
            <a:r>
              <a:rPr lang="zh-CN" altLang="zh-CN" sz="2400" spc="-100" dirty="0">
                <a:solidFill>
                  <a:srgbClr val="002060"/>
                </a:solidFill>
                <a:latin typeface="Times New Roman" pitchFamily="18" charset="0"/>
                <a:ea typeface="宋体" pitchFamily="2" charset="-122"/>
                <a:cs typeface="Times New Roman" pitchFamily="18" charset="0"/>
              </a:rPr>
              <a:t>、</a:t>
            </a:r>
            <a:r>
              <a:rPr lang="en-US" altLang="zh-CN" sz="2400" spc="-100" dirty="0">
                <a:solidFill>
                  <a:srgbClr val="002060"/>
                </a:solidFill>
                <a:latin typeface="Times New Roman" pitchFamily="18" charset="0"/>
                <a:ea typeface="宋体" pitchFamily="2" charset="-122"/>
                <a:cs typeface="Times New Roman" pitchFamily="18" charset="0"/>
              </a:rPr>
              <a:t>16MB</a:t>
            </a:r>
            <a:r>
              <a:rPr lang="zh-CN" altLang="zh-CN" sz="2400" spc="-100" dirty="0">
                <a:solidFill>
                  <a:srgbClr val="002060"/>
                </a:solidFill>
                <a:latin typeface="Times New Roman" pitchFamily="18" charset="0"/>
                <a:ea typeface="宋体" pitchFamily="2" charset="-122"/>
                <a:cs typeface="Times New Roman" pitchFamily="18" charset="0"/>
              </a:rPr>
              <a:t>、</a:t>
            </a:r>
            <a:r>
              <a:rPr lang="en-US" altLang="zh-CN" sz="2400" spc="-100" dirty="0">
                <a:solidFill>
                  <a:srgbClr val="002060"/>
                </a:solidFill>
                <a:latin typeface="Times New Roman" pitchFamily="18" charset="0"/>
                <a:ea typeface="宋体" pitchFamily="2" charset="-122"/>
                <a:cs typeface="Times New Roman" pitchFamily="18" charset="0"/>
              </a:rPr>
              <a:t>32MB</a:t>
            </a:r>
            <a:r>
              <a:rPr lang="zh-CN" altLang="zh-CN" sz="2400" spc="-100" dirty="0">
                <a:solidFill>
                  <a:srgbClr val="002060"/>
                </a:solidFill>
                <a:latin typeface="Times New Roman" pitchFamily="18" charset="0"/>
                <a:ea typeface="宋体" pitchFamily="2" charset="-122"/>
                <a:cs typeface="Times New Roman" pitchFamily="18" charset="0"/>
              </a:rPr>
              <a:t>、</a:t>
            </a:r>
            <a:r>
              <a:rPr lang="en-US" altLang="zh-CN" sz="2400" spc="-100" dirty="0">
                <a:solidFill>
                  <a:srgbClr val="002060"/>
                </a:solidFill>
                <a:latin typeface="Times New Roman" pitchFamily="18" charset="0"/>
                <a:ea typeface="宋体" pitchFamily="2" charset="-122"/>
                <a:cs typeface="Times New Roman" pitchFamily="18" charset="0"/>
              </a:rPr>
              <a:t>64MB</a:t>
            </a:r>
            <a:r>
              <a:rPr lang="zh-CN" altLang="zh-CN" sz="2400" dirty="0">
                <a:solidFill>
                  <a:srgbClr val="002060"/>
                </a:solidFill>
                <a:latin typeface="Times New Roman" pitchFamily="18" charset="0"/>
                <a:ea typeface="宋体" pitchFamily="2" charset="-122"/>
                <a:cs typeface="Times New Roman" pitchFamily="18" charset="0"/>
              </a:rPr>
              <a:t>等多种，更大容量缓存是硬盘发展的趋势。</a:t>
            </a:r>
          </a:p>
          <a:p>
            <a:pPr algn="just">
              <a:lnSpc>
                <a:spcPct val="110000"/>
              </a:lnSpc>
            </a:pPr>
            <a:r>
              <a:rPr lang="en-US" altLang="zh-CN" sz="2400" dirty="0">
                <a:solidFill>
                  <a:srgbClr val="002060"/>
                </a:solidFill>
                <a:latin typeface="Times New Roman" pitchFamily="18" charset="0"/>
                <a:ea typeface="宋体" pitchFamily="2" charset="-122"/>
                <a:cs typeface="Times New Roman" pitchFamily="18" charset="0"/>
              </a:rPr>
              <a:t> </a:t>
            </a:r>
            <a:endParaRPr lang="zh-CN" altLang="zh-CN" sz="2400" dirty="0">
              <a:solidFill>
                <a:srgbClr val="002060"/>
              </a:solidFill>
              <a:latin typeface="Times New Roman" pitchFamily="18" charset="0"/>
              <a:ea typeface="宋体" pitchFamily="2" charset="-122"/>
              <a:cs typeface="Times New Roman" pitchFamily="18" charset="0"/>
            </a:endParaRPr>
          </a:p>
        </p:txBody>
      </p:sp>
      <p:sp>
        <p:nvSpPr>
          <p:cNvPr id="31" name="Rectangle 24"/>
          <p:cNvSpPr>
            <a:spLocks noChangeArrowheads="1"/>
          </p:cNvSpPr>
          <p:nvPr/>
        </p:nvSpPr>
        <p:spPr bwMode="auto">
          <a:xfrm>
            <a:off x="4120170" y="2412190"/>
            <a:ext cx="4212000" cy="3636000"/>
          </a:xfrm>
          <a:prstGeom prst="rect">
            <a:avLst/>
          </a:prstGeom>
          <a:solidFill>
            <a:schemeClr val="bg1">
              <a:lumMod val="95000"/>
            </a:schemeClr>
          </a:solidFill>
          <a:ln w="6350">
            <a:solidFill>
              <a:srgbClr val="00B0F0"/>
            </a:solidFill>
            <a:prstDash val="sysDash"/>
            <a:miter lim="800000"/>
            <a:headEnd/>
            <a:tailEnd/>
          </a:ln>
          <a:effectLst/>
          <a:extLst/>
        </p:spPr>
        <p:txBody>
          <a:bodyPr lIns="216000" tIns="216000" rIns="216000" bIns="216000"/>
          <a:lstStyle/>
          <a:p>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指硬盘读写数据的速度，单位为</a:t>
            </a:r>
            <a:r>
              <a:rPr lang="en-US" altLang="zh-CN" sz="2400" dirty="0">
                <a:solidFill>
                  <a:srgbClr val="002060"/>
                </a:solidFill>
                <a:latin typeface="Times New Roman" pitchFamily="18" charset="0"/>
                <a:ea typeface="宋体" pitchFamily="2" charset="-122"/>
                <a:cs typeface="Times New Roman" pitchFamily="18" charset="0"/>
              </a:rPr>
              <a:t>MB/s</a:t>
            </a:r>
            <a:r>
              <a:rPr lang="zh-CN" altLang="zh-CN" sz="2400" dirty="0">
                <a:solidFill>
                  <a:srgbClr val="002060"/>
                </a:solidFill>
                <a:latin typeface="Times New Roman" pitchFamily="18" charset="0"/>
                <a:ea typeface="宋体" pitchFamily="2" charset="-122"/>
                <a:cs typeface="Times New Roman" pitchFamily="18" charset="0"/>
              </a:rPr>
              <a:t>。硬盘数据传输率又包括内部传输率和外部传输率</a:t>
            </a:r>
            <a:r>
              <a:rPr lang="zh-CN" altLang="zh-CN" sz="2400" dirty="0" smtClean="0">
                <a:solidFill>
                  <a:srgbClr val="002060"/>
                </a:solidFill>
                <a:latin typeface="Times New Roman" pitchFamily="18" charset="0"/>
                <a:ea typeface="宋体" pitchFamily="2" charset="-122"/>
                <a:cs typeface="Times New Roman" pitchFamily="18" charset="0"/>
              </a:rPr>
              <a:t>。外</a:t>
            </a:r>
            <a:r>
              <a:rPr lang="zh-CN" altLang="zh-CN" sz="2400" dirty="0">
                <a:solidFill>
                  <a:srgbClr val="002060"/>
                </a:solidFill>
                <a:latin typeface="Times New Roman" pitchFamily="18" charset="0"/>
                <a:ea typeface="宋体" pitchFamily="2" charset="-122"/>
                <a:cs typeface="Times New Roman" pitchFamily="18" charset="0"/>
              </a:rPr>
              <a:t>部传输率是系统总线与硬盘缓冲区间的数据传输</a:t>
            </a:r>
            <a:r>
              <a:rPr lang="zh-CN" altLang="zh-CN" sz="2400" dirty="0" smtClean="0">
                <a:solidFill>
                  <a:srgbClr val="002060"/>
                </a:solidFill>
                <a:latin typeface="Times New Roman" pitchFamily="18" charset="0"/>
                <a:ea typeface="宋体" pitchFamily="2" charset="-122"/>
                <a:cs typeface="Times New Roman" pitchFamily="18" charset="0"/>
              </a:rPr>
              <a:t>率</a:t>
            </a:r>
            <a:r>
              <a:rPr lang="zh-CN" altLang="en-US" sz="2400" dirty="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内</a:t>
            </a:r>
            <a:r>
              <a:rPr lang="zh-CN" altLang="zh-CN" sz="2400" dirty="0">
                <a:solidFill>
                  <a:srgbClr val="002060"/>
                </a:solidFill>
                <a:latin typeface="Times New Roman" pitchFamily="18" charset="0"/>
                <a:ea typeface="宋体" pitchFamily="2" charset="-122"/>
                <a:cs typeface="Times New Roman" pitchFamily="18" charset="0"/>
              </a:rPr>
              <a:t>部传输率指硬盘磁头至硬盘缓存之间的数据传输率</a:t>
            </a:r>
            <a:r>
              <a:rPr lang="zh-CN" altLang="zh-CN" sz="2400" dirty="0" smtClean="0">
                <a:solidFill>
                  <a:srgbClr val="002060"/>
                </a:solidFill>
                <a:latin typeface="Times New Roman" pitchFamily="18" charset="0"/>
                <a:ea typeface="宋体" pitchFamily="2" charset="-122"/>
                <a:cs typeface="Times New Roman" pitchFamily="18" charset="0"/>
              </a:rPr>
              <a:t>；是</a:t>
            </a:r>
            <a:r>
              <a:rPr lang="zh-CN" altLang="zh-CN" sz="2400" dirty="0">
                <a:solidFill>
                  <a:srgbClr val="002060"/>
                </a:solidFill>
                <a:latin typeface="Times New Roman" pitchFamily="18" charset="0"/>
                <a:ea typeface="宋体" pitchFamily="2" charset="-122"/>
                <a:cs typeface="Times New Roman" pitchFamily="18" charset="0"/>
              </a:rPr>
              <a:t>评价硬盘整体性能的决定性因</a:t>
            </a:r>
            <a:r>
              <a:rPr lang="zh-CN" altLang="zh-CN" sz="2400" dirty="0" smtClean="0">
                <a:solidFill>
                  <a:srgbClr val="002060"/>
                </a:solidFill>
                <a:latin typeface="Times New Roman" pitchFamily="18" charset="0"/>
                <a:ea typeface="宋体" pitchFamily="2" charset="-122"/>
                <a:cs typeface="Times New Roman" pitchFamily="18" charset="0"/>
              </a:rPr>
              <a:t>素</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a:p>
            <a:endParaRPr lang="zh-CN" altLang="zh-CN" sz="2400" dirty="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3771322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500"/>
                                  </p:stCondLst>
                                  <p:childTnLst>
                                    <p:set>
                                      <p:cBhvr>
                                        <p:cTn id="6" dur="1" fill="hold">
                                          <p:stCondLst>
                                            <p:cond delay="0"/>
                                          </p:stCondLst>
                                        </p:cTn>
                                        <p:tgtEl>
                                          <p:spTgt spid="26">
                                            <p:txEl>
                                              <p:pRg st="0" end="0"/>
                                            </p:txEl>
                                          </p:spTgt>
                                        </p:tgtEl>
                                        <p:attrNameLst>
                                          <p:attrName>style.visibility</p:attrName>
                                        </p:attrNameLst>
                                      </p:cBhvr>
                                      <p:to>
                                        <p:strVal val="visible"/>
                                      </p:to>
                                    </p:set>
                                  </p:childTnLst>
                                </p:cTn>
                              </p:par>
                              <p:par>
                                <p:cTn id="7" presetID="1" presetClass="entr" presetSubtype="0" fill="hold" grpId="0" nodeType="withEffect">
                                  <p:stCondLst>
                                    <p:cond delay="500"/>
                                  </p:stCondLst>
                                  <p:childTnLst>
                                    <p:set>
                                      <p:cBhvr>
                                        <p:cTn id="8" dur="1" fill="hold">
                                          <p:stCondLst>
                                            <p:cond delay="0"/>
                                          </p:stCondLst>
                                        </p:cTn>
                                        <p:tgtEl>
                                          <p:spTgt spid="26">
                                            <p:txEl>
                                              <p:pRg st="1" end="1"/>
                                            </p:txEl>
                                          </p:spTgt>
                                        </p:tgtEl>
                                        <p:attrNameLst>
                                          <p:attrName>style.visibility</p:attrName>
                                        </p:attrNameLst>
                                      </p:cBhvr>
                                      <p:to>
                                        <p:strVal val="visible"/>
                                      </p:to>
                                    </p:set>
                                  </p:childTnLst>
                                </p:cTn>
                              </p:par>
                              <p:par>
                                <p:cTn id="9" presetID="1" presetClass="entr" presetSubtype="0" fill="hold" grpId="0" nodeType="withEffect">
                                  <p:stCondLst>
                                    <p:cond delay="500"/>
                                  </p:stCondLst>
                                  <p:childTnLst>
                                    <p:set>
                                      <p:cBhvr>
                                        <p:cTn id="10" dur="1" fill="hold">
                                          <p:stCondLst>
                                            <p:cond delay="0"/>
                                          </p:stCondLst>
                                        </p:cTn>
                                        <p:tgtEl>
                                          <p:spTgt spid="26">
                                            <p:txEl>
                                              <p:pRg st="2" end="2"/>
                                            </p:txEl>
                                          </p:spTgt>
                                        </p:tgtEl>
                                        <p:attrNameLst>
                                          <p:attrName>style.visibility</p:attrName>
                                        </p:attrNameLst>
                                      </p:cBhvr>
                                      <p:to>
                                        <p:strVal val="visible"/>
                                      </p:to>
                                    </p:set>
                                  </p:childTnLst>
                                </p:cTn>
                              </p:par>
                              <p:par>
                                <p:cTn id="11" presetID="1" presetClass="entr" presetSubtype="0" fill="hold" grpId="0" nodeType="withEffect">
                                  <p:stCondLst>
                                    <p:cond delay="500"/>
                                  </p:stCondLst>
                                  <p:childTnLst>
                                    <p:set>
                                      <p:cBhvr>
                                        <p:cTn id="12" dur="1" fill="hold">
                                          <p:stCondLst>
                                            <p:cond delay="0"/>
                                          </p:stCondLst>
                                        </p:cTn>
                                        <p:tgtEl>
                                          <p:spTgt spid="26">
                                            <p:txEl>
                                              <p:pRg st="3" end="3"/>
                                            </p:txEl>
                                          </p:spTgt>
                                        </p:tgtEl>
                                        <p:attrNameLst>
                                          <p:attrName>style.visibility</p:attrName>
                                        </p:attrNameLst>
                                      </p:cBhvr>
                                      <p:to>
                                        <p:strVal val="visible"/>
                                      </p:to>
                                    </p:set>
                                  </p:childTnLst>
                                </p:cTn>
                              </p:par>
                              <p:par>
                                <p:cTn id="13" presetID="1" presetClass="entr" presetSubtype="0" fill="hold" grpId="0" nodeType="withEffect">
                                  <p:stCondLst>
                                    <p:cond delay="500"/>
                                  </p:stCondLst>
                                  <p:childTnLst>
                                    <p:set>
                                      <p:cBhvr>
                                        <p:cTn id="14" dur="1" fill="hold">
                                          <p:stCondLst>
                                            <p:cond delay="0"/>
                                          </p:stCondLst>
                                        </p:cTn>
                                        <p:tgtEl>
                                          <p:spTgt spid="2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nodeType="clickEffect">
                                  <p:stCondLst>
                                    <p:cond delay="0"/>
                                  </p:stCondLst>
                                  <p:childTnLst>
                                    <p:animClr clrSpc="rgb" dir="cw">
                                      <p:cBhvr override="childStyle">
                                        <p:cTn id="18" dur="10" fill="hold"/>
                                        <p:tgtEl>
                                          <p:spTgt spid="26">
                                            <p:txEl>
                                              <p:pRg st="0" end="0"/>
                                            </p:txEl>
                                          </p:spTgt>
                                        </p:tgtEl>
                                        <p:attrNameLst>
                                          <p:attrName>style.color</p:attrName>
                                        </p:attrNameLst>
                                      </p:cBhvr>
                                      <p:to>
                                        <a:srgbClr val="FF00FF"/>
                                      </p:to>
                                    </p:animClr>
                                  </p:childTnLst>
                                </p:cTn>
                              </p:par>
                            </p:childTnLst>
                          </p:cTn>
                        </p:par>
                        <p:par>
                          <p:cTn id="19" fill="hold">
                            <p:stCondLst>
                              <p:cond delay="10"/>
                            </p:stCondLst>
                            <p:childTnLst>
                              <p:par>
                                <p:cTn id="20" presetID="1" presetClass="entr" presetSubtype="0" fill="hold" grpId="0" nodeType="afterEffect">
                                  <p:stCondLst>
                                    <p:cond delay="750"/>
                                  </p:stCondLst>
                                  <p:childTnLst>
                                    <p:set>
                                      <p:cBhvr>
                                        <p:cTn id="21" dur="1" fill="hold">
                                          <p:stCondLst>
                                            <p:cond delay="0"/>
                                          </p:stCondLst>
                                        </p:cTn>
                                        <p:tgtEl>
                                          <p:spTgt spid="2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3" presetClass="emph" presetSubtype="2" fill="hold" nodeType="clickEffect">
                                  <p:stCondLst>
                                    <p:cond delay="0"/>
                                  </p:stCondLst>
                                  <p:childTnLst>
                                    <p:animClr clrSpc="rgb" dir="cw">
                                      <p:cBhvr override="childStyle">
                                        <p:cTn id="25" dur="10" fill="hold"/>
                                        <p:tgtEl>
                                          <p:spTgt spid="26">
                                            <p:txEl>
                                              <p:pRg st="1" end="1"/>
                                            </p:txEl>
                                          </p:spTgt>
                                        </p:tgtEl>
                                        <p:attrNameLst>
                                          <p:attrName>style.color</p:attrName>
                                        </p:attrNameLst>
                                      </p:cBhvr>
                                      <p:to>
                                        <a:srgbClr val="FF00FF"/>
                                      </p:to>
                                    </p:animClr>
                                  </p:childTnLst>
                                </p:cTn>
                              </p:par>
                            </p:childTnLst>
                          </p:cTn>
                        </p:par>
                        <p:par>
                          <p:cTn id="26" fill="hold">
                            <p:stCondLst>
                              <p:cond delay="10"/>
                            </p:stCondLst>
                            <p:childTnLst>
                              <p:par>
                                <p:cTn id="27" presetID="1" presetClass="entr" presetSubtype="0" fill="hold" grpId="0" nodeType="afterEffect">
                                  <p:stCondLst>
                                    <p:cond delay="750"/>
                                  </p:stCondLst>
                                  <p:childTnLst>
                                    <p:set>
                                      <p:cBhvr>
                                        <p:cTn id="28" dur="1" fill="hold">
                                          <p:stCondLst>
                                            <p:cond delay="0"/>
                                          </p:stCondLst>
                                        </p:cTn>
                                        <p:tgtEl>
                                          <p:spTgt spid="2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3" presetClass="emph" presetSubtype="2" fill="hold" nodeType="clickEffect">
                                  <p:stCondLst>
                                    <p:cond delay="0"/>
                                  </p:stCondLst>
                                  <p:childTnLst>
                                    <p:animClr clrSpc="rgb" dir="cw">
                                      <p:cBhvr override="childStyle">
                                        <p:cTn id="32" dur="10" fill="hold"/>
                                        <p:tgtEl>
                                          <p:spTgt spid="26">
                                            <p:txEl>
                                              <p:pRg st="2" end="2"/>
                                            </p:txEl>
                                          </p:spTgt>
                                        </p:tgtEl>
                                        <p:attrNameLst>
                                          <p:attrName>style.color</p:attrName>
                                        </p:attrNameLst>
                                      </p:cBhvr>
                                      <p:to>
                                        <a:srgbClr val="FF00FF"/>
                                      </p:to>
                                    </p:animClr>
                                  </p:childTnLst>
                                </p:cTn>
                              </p:par>
                            </p:childTnLst>
                          </p:cTn>
                        </p:par>
                        <p:par>
                          <p:cTn id="33" fill="hold">
                            <p:stCondLst>
                              <p:cond delay="10"/>
                            </p:stCondLst>
                            <p:childTnLst>
                              <p:par>
                                <p:cTn id="34" presetID="1" presetClass="entr" presetSubtype="0" fill="hold" grpId="0" nodeType="afterEffect">
                                  <p:stCondLst>
                                    <p:cond delay="750"/>
                                  </p:stCondLst>
                                  <p:childTnLst>
                                    <p:set>
                                      <p:cBhvr>
                                        <p:cTn id="35" dur="1" fill="hold">
                                          <p:stCondLst>
                                            <p:cond delay="0"/>
                                          </p:stCondLst>
                                        </p:cTn>
                                        <p:tgtEl>
                                          <p:spTgt spid="29"/>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3" presetClass="emph" presetSubtype="2" accel="100000" fill="hold" nodeType="clickEffect">
                                  <p:stCondLst>
                                    <p:cond delay="0"/>
                                  </p:stCondLst>
                                  <p:childTnLst>
                                    <p:animClr clrSpc="rgb" dir="cw">
                                      <p:cBhvr override="childStyle">
                                        <p:cTn id="39" dur="10" fill="hold"/>
                                        <p:tgtEl>
                                          <p:spTgt spid="26">
                                            <p:txEl>
                                              <p:pRg st="3" end="3"/>
                                            </p:txEl>
                                          </p:spTgt>
                                        </p:tgtEl>
                                        <p:attrNameLst>
                                          <p:attrName>style.color</p:attrName>
                                        </p:attrNameLst>
                                      </p:cBhvr>
                                      <p:to>
                                        <a:srgbClr val="FF00FF"/>
                                      </p:to>
                                    </p:animClr>
                                  </p:childTnLst>
                                </p:cTn>
                              </p:par>
                            </p:childTnLst>
                          </p:cTn>
                        </p:par>
                        <p:par>
                          <p:cTn id="40" fill="hold">
                            <p:stCondLst>
                              <p:cond delay="10"/>
                            </p:stCondLst>
                            <p:childTnLst>
                              <p:par>
                                <p:cTn id="41" presetID="1" presetClass="entr" presetSubtype="0" fill="hold" grpId="0" nodeType="afterEffect">
                                  <p:stCondLst>
                                    <p:cond delay="750"/>
                                  </p:stCondLst>
                                  <p:childTnLst>
                                    <p:set>
                                      <p:cBhvr>
                                        <p:cTn id="42" dur="1" fill="hold">
                                          <p:stCondLst>
                                            <p:cond delay="0"/>
                                          </p:stCondLst>
                                        </p:cTn>
                                        <p:tgtEl>
                                          <p:spTgt spid="3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3" presetClass="emph" presetSubtype="2" accel="100000" fill="hold" nodeType="clickEffect">
                                  <p:stCondLst>
                                    <p:cond delay="0"/>
                                  </p:stCondLst>
                                  <p:childTnLst>
                                    <p:animClr clrSpc="rgb" dir="cw">
                                      <p:cBhvr override="childStyle">
                                        <p:cTn id="46" dur="10" fill="hold"/>
                                        <p:tgtEl>
                                          <p:spTgt spid="26">
                                            <p:txEl>
                                              <p:pRg st="4" end="4"/>
                                            </p:txEl>
                                          </p:spTgt>
                                        </p:tgtEl>
                                        <p:attrNameLst>
                                          <p:attrName>style.color</p:attrName>
                                        </p:attrNameLst>
                                      </p:cBhvr>
                                      <p:to>
                                        <a:srgbClr val="FF00FF"/>
                                      </p:to>
                                    </p:animClr>
                                  </p:childTnLst>
                                </p:cTn>
                              </p:par>
                            </p:childTnLst>
                          </p:cTn>
                        </p:par>
                        <p:par>
                          <p:cTn id="47" fill="hold">
                            <p:stCondLst>
                              <p:cond delay="10"/>
                            </p:stCondLst>
                            <p:childTnLst>
                              <p:par>
                                <p:cTn id="48" presetID="1" presetClass="entr" presetSubtype="0" fill="hold" grpId="0" nodeType="afterEffect">
                                  <p:stCondLst>
                                    <p:cond delay="750"/>
                                  </p:stCondLst>
                                  <p:childTnLst>
                                    <p:set>
                                      <p:cBhvr>
                                        <p:cTn id="49"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allAtOnce"/>
      <p:bldP spid="27" grpId="0" animBg="1"/>
      <p:bldP spid="28" grpId="0" animBg="1"/>
      <p:bldP spid="29" grpId="0" animBg="1"/>
      <p:bldP spid="30" grpId="0" animBg="1"/>
      <p:bldP spid="3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11.5.2  </a:t>
            </a:r>
            <a:r>
              <a:rPr lang="zh-CN" altLang="zh-CN" dirty="0"/>
              <a:t>光盘存储器</a:t>
            </a:r>
            <a:endParaRPr lang="zh-CN" altLang="en-US" dirty="0"/>
          </a:p>
        </p:txBody>
      </p:sp>
      <p:sp>
        <p:nvSpPr>
          <p:cNvPr id="3" name="矩形 2"/>
          <p:cNvSpPr/>
          <p:nvPr/>
        </p:nvSpPr>
        <p:spPr>
          <a:xfrm>
            <a:off x="540000" y="1196752"/>
            <a:ext cx="4493538" cy="584775"/>
          </a:xfrm>
          <a:prstGeom prst="rect">
            <a:avLst/>
          </a:prstGeom>
          <a:noFill/>
        </p:spPr>
        <p:txBody>
          <a:bodyPr vert="horz" wrap="none" lIns="91440" tIns="45720" rIns="91440" bIns="45720" rtlCol="0" anchor="ctr" anchorCtr="0">
            <a:spAutoFit/>
          </a:bodyPr>
          <a:lstStyle/>
          <a:p>
            <a:pPr>
              <a:spcBef>
                <a:spcPct val="0"/>
              </a:spcBef>
            </a:pPr>
            <a:r>
              <a:rPr lang="en-US" altLang="zh-CN" sz="3200" dirty="0">
                <a:latin typeface="Times New Roman" pitchFamily="18" charset="0"/>
                <a:ea typeface="黑体" pitchFamily="49" charset="-122"/>
                <a:cs typeface="Times New Roman" pitchFamily="18" charset="0"/>
              </a:rPr>
              <a:t>1</a:t>
            </a:r>
            <a:r>
              <a:rPr lang="zh-CN" altLang="zh-CN" sz="3200" dirty="0">
                <a:latin typeface="Times New Roman" pitchFamily="18" charset="0"/>
                <a:ea typeface="黑体" pitchFamily="49" charset="-122"/>
                <a:cs typeface="Times New Roman" pitchFamily="18" charset="0"/>
              </a:rPr>
              <a:t>．光盘的信息存储原理</a:t>
            </a:r>
          </a:p>
        </p:txBody>
      </p:sp>
      <p:sp>
        <p:nvSpPr>
          <p:cNvPr id="4" name="矩形 3"/>
          <p:cNvSpPr/>
          <p:nvPr/>
        </p:nvSpPr>
        <p:spPr>
          <a:xfrm>
            <a:off x="683568" y="3789040"/>
            <a:ext cx="7776864" cy="2434101"/>
          </a:xfrm>
          <a:prstGeom prst="rect">
            <a:avLst/>
          </a:prstGeom>
          <a:solidFill>
            <a:schemeClr val="accent4">
              <a:lumMod val="20000"/>
              <a:lumOff val="80000"/>
              <a:alpha val="49804"/>
            </a:schemeClr>
          </a:solidFill>
          <a:ln>
            <a:solidFill>
              <a:srgbClr val="FF0000"/>
            </a:solidFill>
            <a:prstDash val="solid"/>
          </a:ln>
        </p:spPr>
        <p:txBody>
          <a:bodyPr wrap="square" lIns="72000" tIns="108000" rIns="72000" bIns="108000">
            <a:spAutoFit/>
          </a:bodyPr>
          <a:lstStyle/>
          <a:p>
            <a:pPr algn="just"/>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光盘驱动器负责读取光</a:t>
            </a:r>
            <a:r>
              <a:rPr lang="zh-CN" altLang="zh-CN" sz="2400" dirty="0" smtClean="0">
                <a:solidFill>
                  <a:srgbClr val="002060"/>
                </a:solidFill>
                <a:latin typeface="Times New Roman" pitchFamily="18" charset="0"/>
                <a:ea typeface="宋体" pitchFamily="2" charset="-122"/>
                <a:cs typeface="Times New Roman" pitchFamily="18" charset="0"/>
              </a:rPr>
              <a:t>盘数据</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由</a:t>
            </a:r>
            <a:r>
              <a:rPr lang="zh-CN" altLang="zh-CN" sz="2400" dirty="0">
                <a:solidFill>
                  <a:srgbClr val="002060"/>
                </a:solidFill>
                <a:latin typeface="Times New Roman" pitchFamily="18" charset="0"/>
                <a:ea typeface="宋体" pitchFamily="2" charset="-122"/>
                <a:cs typeface="Times New Roman" pitchFamily="18" charset="0"/>
              </a:rPr>
              <a:t>主轴驱动机构、定位机构、光头装置及有关的控制、驱动电路组成</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algn="just"/>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激</a:t>
            </a:r>
            <a:r>
              <a:rPr lang="zh-CN" altLang="zh-CN" sz="2400" dirty="0">
                <a:solidFill>
                  <a:srgbClr val="002060"/>
                </a:solidFill>
                <a:latin typeface="Times New Roman" pitchFamily="18" charset="0"/>
                <a:ea typeface="宋体" pitchFamily="2" charset="-122"/>
                <a:cs typeface="Times New Roman" pitchFamily="18" charset="0"/>
              </a:rPr>
              <a:t>光器发出</a:t>
            </a:r>
            <a:r>
              <a:rPr lang="zh-CN" altLang="zh-CN" sz="2400" dirty="0" smtClean="0">
                <a:solidFill>
                  <a:srgbClr val="002060"/>
                </a:solidFill>
                <a:latin typeface="Times New Roman" pitchFamily="18" charset="0"/>
                <a:ea typeface="宋体" pitchFamily="2" charset="-122"/>
                <a:cs typeface="Times New Roman" pitchFamily="18" charset="0"/>
              </a:rPr>
              <a:t>的高</a:t>
            </a:r>
            <a:r>
              <a:rPr lang="zh-CN" altLang="zh-CN" sz="2400" dirty="0">
                <a:solidFill>
                  <a:srgbClr val="002060"/>
                </a:solidFill>
                <a:latin typeface="Times New Roman" pitchFamily="18" charset="0"/>
                <a:ea typeface="宋体" pitchFamily="2" charset="-122"/>
                <a:cs typeface="Times New Roman" pitchFamily="18" charset="0"/>
              </a:rPr>
              <a:t>精</a:t>
            </a:r>
            <a:r>
              <a:rPr lang="zh-CN" altLang="zh-CN" sz="2400" dirty="0" smtClean="0">
                <a:solidFill>
                  <a:srgbClr val="002060"/>
                </a:solidFill>
                <a:latin typeface="Times New Roman" pitchFamily="18" charset="0"/>
                <a:ea typeface="宋体" pitchFamily="2" charset="-122"/>
                <a:cs typeface="Times New Roman" pitchFamily="18" charset="0"/>
              </a:rPr>
              <a:t>度微</a:t>
            </a:r>
            <a:r>
              <a:rPr lang="zh-CN" altLang="zh-CN" sz="2400" dirty="0">
                <a:solidFill>
                  <a:srgbClr val="002060"/>
                </a:solidFill>
                <a:latin typeface="Times New Roman" pitchFamily="18" charset="0"/>
                <a:ea typeface="宋体" pitchFamily="2" charset="-122"/>
                <a:cs typeface="Times New Roman" pitchFamily="18" charset="0"/>
              </a:rPr>
              <a:t>小激光</a:t>
            </a:r>
            <a:r>
              <a:rPr lang="zh-CN" altLang="zh-CN" sz="2400" dirty="0" smtClean="0">
                <a:solidFill>
                  <a:srgbClr val="002060"/>
                </a:solidFill>
                <a:latin typeface="Times New Roman" pitchFamily="18" charset="0"/>
                <a:ea typeface="宋体" pitchFamily="2" charset="-122"/>
                <a:cs typeface="Times New Roman" pitchFamily="18" charset="0"/>
              </a:rPr>
              <a:t>束照</a:t>
            </a:r>
            <a:r>
              <a:rPr lang="zh-CN" altLang="zh-CN" sz="2400" dirty="0">
                <a:solidFill>
                  <a:srgbClr val="002060"/>
                </a:solidFill>
                <a:latin typeface="Times New Roman" pitchFamily="18" charset="0"/>
                <a:ea typeface="宋体" pitchFamily="2" charset="-122"/>
                <a:cs typeface="Times New Roman" pitchFamily="18" charset="0"/>
              </a:rPr>
              <a:t>射到光盘上，从光盘上反射回来的激光</a:t>
            </a:r>
            <a:r>
              <a:rPr lang="zh-CN" altLang="zh-CN" sz="2400" dirty="0" smtClean="0">
                <a:solidFill>
                  <a:srgbClr val="002060"/>
                </a:solidFill>
                <a:latin typeface="Times New Roman" pitchFamily="18" charset="0"/>
                <a:ea typeface="宋体" pitchFamily="2" charset="-122"/>
                <a:cs typeface="Times New Roman" pitchFamily="18" charset="0"/>
              </a:rPr>
              <a:t>束到</a:t>
            </a:r>
            <a:r>
              <a:rPr lang="zh-CN" altLang="zh-CN" sz="2400" dirty="0">
                <a:solidFill>
                  <a:srgbClr val="002060"/>
                </a:solidFill>
                <a:latin typeface="Times New Roman" pitchFamily="18" charset="0"/>
                <a:ea typeface="宋体" pitchFamily="2" charset="-122"/>
                <a:cs typeface="Times New Roman" pitchFamily="18" charset="0"/>
              </a:rPr>
              <a:t>达激光束分离器后反射到光电检测器，由光电检测器把光信号转换成电信号，再经过电子线路处理后还原为二进制数据。</a:t>
            </a:r>
          </a:p>
        </p:txBody>
      </p:sp>
      <p:grpSp>
        <p:nvGrpSpPr>
          <p:cNvPr id="25" name="组合 24"/>
          <p:cNvGrpSpPr/>
          <p:nvPr/>
        </p:nvGrpSpPr>
        <p:grpSpPr>
          <a:xfrm>
            <a:off x="1403648" y="1772816"/>
            <a:ext cx="6311629" cy="1482636"/>
            <a:chOff x="1936750" y="1447800"/>
            <a:chExt cx="3602038" cy="846138"/>
          </a:xfrm>
        </p:grpSpPr>
        <p:sp>
          <p:nvSpPr>
            <p:cNvPr id="5" name="Text Box 24"/>
            <p:cNvSpPr txBox="1">
              <a:spLocks noChangeArrowheads="1"/>
            </p:cNvSpPr>
            <p:nvPr/>
          </p:nvSpPr>
          <p:spPr bwMode="auto">
            <a:xfrm>
              <a:off x="3344660" y="1467682"/>
              <a:ext cx="811213" cy="3302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2060"/>
                  </a:solidFill>
                  <a:effectLst/>
                  <a:latin typeface="宋体" pitchFamily="2" charset="-122"/>
                  <a:ea typeface="宋体" pitchFamily="2" charset="-122"/>
                  <a:cs typeface="宋体" pitchFamily="2" charset="-122"/>
                </a:rPr>
                <a:t>保护层</a:t>
              </a:r>
            </a:p>
          </p:txBody>
        </p:sp>
        <p:sp>
          <p:nvSpPr>
            <p:cNvPr id="6" name="Text Box 26"/>
            <p:cNvSpPr txBox="1">
              <a:spLocks noChangeArrowheads="1"/>
            </p:cNvSpPr>
            <p:nvPr/>
          </p:nvSpPr>
          <p:spPr bwMode="auto">
            <a:xfrm>
              <a:off x="1955800" y="1997075"/>
              <a:ext cx="793750" cy="29686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smtClean="0">
                  <a:ln>
                    <a:noFill/>
                  </a:ln>
                  <a:solidFill>
                    <a:srgbClr val="002060"/>
                  </a:solidFill>
                  <a:effectLst/>
                  <a:latin typeface="宋体" pitchFamily="2" charset="-122"/>
                  <a:ea typeface="宋体" pitchFamily="2" charset="-122"/>
                  <a:cs typeface="宋体" pitchFamily="2" charset="-122"/>
                </a:rPr>
                <a:t>印刷层</a:t>
              </a:r>
            </a:p>
          </p:txBody>
        </p:sp>
        <p:sp>
          <p:nvSpPr>
            <p:cNvPr id="7" name="Text Box 26"/>
            <p:cNvSpPr txBox="1">
              <a:spLocks noChangeArrowheads="1"/>
            </p:cNvSpPr>
            <p:nvPr/>
          </p:nvSpPr>
          <p:spPr bwMode="auto">
            <a:xfrm>
              <a:off x="1955800" y="1811338"/>
              <a:ext cx="793750" cy="39528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smtClean="0">
                  <a:ln>
                    <a:noFill/>
                  </a:ln>
                  <a:solidFill>
                    <a:srgbClr val="002060"/>
                  </a:solidFill>
                  <a:effectLst/>
                  <a:latin typeface="宋体" pitchFamily="2" charset="-122"/>
                  <a:ea typeface="宋体" pitchFamily="2" charset="-122"/>
                  <a:cs typeface="宋体" pitchFamily="2" charset="-122"/>
                </a:rPr>
                <a:t>基板</a:t>
              </a:r>
            </a:p>
          </p:txBody>
        </p:sp>
        <p:sp>
          <p:nvSpPr>
            <p:cNvPr id="8" name="Text Box 3"/>
            <p:cNvSpPr txBox="1">
              <a:spLocks noChangeArrowheads="1"/>
            </p:cNvSpPr>
            <p:nvPr/>
          </p:nvSpPr>
          <p:spPr bwMode="auto">
            <a:xfrm>
              <a:off x="1936750" y="1638300"/>
              <a:ext cx="811213" cy="32543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smtClean="0">
                  <a:ln>
                    <a:noFill/>
                  </a:ln>
                  <a:solidFill>
                    <a:srgbClr val="002060"/>
                  </a:solidFill>
                  <a:effectLst/>
                  <a:latin typeface="宋体" pitchFamily="2" charset="-122"/>
                  <a:ea typeface="宋体" pitchFamily="2" charset="-122"/>
                  <a:cs typeface="宋体" pitchFamily="2" charset="-122"/>
                </a:rPr>
                <a:t>记录层</a:t>
              </a:r>
            </a:p>
          </p:txBody>
        </p:sp>
        <p:sp>
          <p:nvSpPr>
            <p:cNvPr id="9" name="Text Box 25"/>
            <p:cNvSpPr txBox="1">
              <a:spLocks noChangeArrowheads="1"/>
            </p:cNvSpPr>
            <p:nvPr/>
          </p:nvSpPr>
          <p:spPr bwMode="auto">
            <a:xfrm>
              <a:off x="1936750" y="1447800"/>
              <a:ext cx="811213" cy="3302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smtClean="0">
                  <a:ln>
                    <a:noFill/>
                  </a:ln>
                  <a:solidFill>
                    <a:srgbClr val="002060"/>
                  </a:solidFill>
                  <a:effectLst/>
                  <a:latin typeface="宋体" pitchFamily="2" charset="-122"/>
                  <a:ea typeface="宋体" pitchFamily="2" charset="-122"/>
                  <a:cs typeface="宋体" pitchFamily="2" charset="-122"/>
                </a:rPr>
                <a:t>反射层</a:t>
              </a:r>
            </a:p>
          </p:txBody>
        </p:sp>
        <p:grpSp>
          <p:nvGrpSpPr>
            <p:cNvPr id="12" name="Group 9"/>
            <p:cNvGrpSpPr>
              <a:grpSpLocks/>
            </p:cNvGrpSpPr>
            <p:nvPr/>
          </p:nvGrpSpPr>
          <p:grpSpPr bwMode="auto">
            <a:xfrm>
              <a:off x="2755900" y="1543261"/>
              <a:ext cx="2782888" cy="637964"/>
              <a:chOff x="4341" y="2431"/>
              <a:chExt cx="4382" cy="1003"/>
            </a:xfrm>
          </p:grpSpPr>
          <p:cxnSp>
            <p:nvCxnSpPr>
              <p:cNvPr id="33802" name="Line 27"/>
              <p:cNvCxnSpPr>
                <a:cxnSpLocks noChangeShapeType="1"/>
              </p:cNvCxnSpPr>
              <p:nvPr/>
            </p:nvCxnSpPr>
            <p:spPr bwMode="auto">
              <a:xfrm flipH="1">
                <a:off x="5738" y="2966"/>
                <a:ext cx="903" cy="0"/>
              </a:xfrm>
              <a:prstGeom prst="line">
                <a:avLst/>
              </a:prstGeom>
              <a:noFill/>
              <a:ln w="9525">
                <a:solidFill>
                  <a:srgbClr val="FF0000"/>
                </a:solidFill>
                <a:round/>
                <a:headEnd type="none" w="sm" len="med"/>
                <a:tailEnd type="stealth" w="sm" len="lg"/>
              </a:ln>
              <a:extLst>
                <a:ext uri="{909E8E84-426E-40DD-AFC4-6F175D3DCCD1}">
                  <a14:hiddenFill xmlns:a14="http://schemas.microsoft.com/office/drawing/2010/main">
                    <a:noFill/>
                  </a14:hiddenFill>
                </a:ext>
              </a:extLst>
            </p:spPr>
          </p:cxnSp>
          <p:cxnSp>
            <p:nvCxnSpPr>
              <p:cNvPr id="33803" name="Line 5"/>
              <p:cNvCxnSpPr>
                <a:cxnSpLocks noChangeShapeType="1"/>
              </p:cNvCxnSpPr>
              <p:nvPr/>
            </p:nvCxnSpPr>
            <p:spPr bwMode="auto">
              <a:xfrm>
                <a:off x="4612" y="2958"/>
                <a:ext cx="1015" cy="0"/>
              </a:xfrm>
              <a:prstGeom prst="line">
                <a:avLst/>
              </a:prstGeom>
              <a:noFill/>
              <a:ln w="9525">
                <a:solidFill>
                  <a:srgbClr val="000000"/>
                </a:solidFill>
                <a:round/>
                <a:headEnd/>
                <a:tailEnd type="none" w="sm" len="med"/>
              </a:ln>
              <a:extLst>
                <a:ext uri="{909E8E84-426E-40DD-AFC4-6F175D3DCCD1}">
                  <a14:hiddenFill xmlns:a14="http://schemas.microsoft.com/office/drawing/2010/main">
                    <a:noFill/>
                  </a14:hiddenFill>
                </a:ext>
              </a:extLst>
            </p:spPr>
          </p:cxnSp>
          <p:cxnSp>
            <p:nvCxnSpPr>
              <p:cNvPr id="33804" name="Line 6"/>
              <p:cNvCxnSpPr>
                <a:cxnSpLocks noChangeShapeType="1"/>
              </p:cNvCxnSpPr>
              <p:nvPr/>
            </p:nvCxnSpPr>
            <p:spPr bwMode="auto">
              <a:xfrm>
                <a:off x="4619" y="2880"/>
                <a:ext cx="992" cy="0"/>
              </a:xfrm>
              <a:prstGeom prst="line">
                <a:avLst/>
              </a:prstGeom>
              <a:noFill/>
              <a:ln w="9525">
                <a:solidFill>
                  <a:srgbClr val="000000"/>
                </a:solidFill>
                <a:round/>
                <a:headEnd/>
                <a:tailEnd type="none" w="sm" len="med"/>
              </a:ln>
              <a:extLst>
                <a:ext uri="{909E8E84-426E-40DD-AFC4-6F175D3DCCD1}">
                  <a14:hiddenFill xmlns:a14="http://schemas.microsoft.com/office/drawing/2010/main">
                    <a:noFill/>
                  </a14:hiddenFill>
                </a:ext>
              </a:extLst>
            </p:spPr>
          </p:cxnSp>
          <p:cxnSp>
            <p:nvCxnSpPr>
              <p:cNvPr id="33805" name="Line 7"/>
              <p:cNvCxnSpPr>
                <a:cxnSpLocks noChangeShapeType="1"/>
              </p:cNvCxnSpPr>
              <p:nvPr/>
            </p:nvCxnSpPr>
            <p:spPr bwMode="auto">
              <a:xfrm>
                <a:off x="4633" y="2809"/>
                <a:ext cx="970" cy="0"/>
              </a:xfrm>
              <a:prstGeom prst="line">
                <a:avLst/>
              </a:prstGeom>
              <a:noFill/>
              <a:ln w="9525">
                <a:solidFill>
                  <a:srgbClr val="000000"/>
                </a:solidFill>
                <a:round/>
                <a:headEnd/>
                <a:tailEnd type="none" w="sm" len="med"/>
              </a:ln>
              <a:extLst>
                <a:ext uri="{909E8E84-426E-40DD-AFC4-6F175D3DCCD1}">
                  <a14:hiddenFill xmlns:a14="http://schemas.microsoft.com/office/drawing/2010/main">
                    <a:noFill/>
                  </a14:hiddenFill>
                </a:ext>
              </a:extLst>
            </p:spPr>
          </p:cxnSp>
          <p:sp>
            <p:nvSpPr>
              <p:cNvPr id="13" name="Rectangle 8"/>
              <p:cNvSpPr>
                <a:spLocks noChangeArrowheads="1"/>
              </p:cNvSpPr>
              <p:nvPr/>
            </p:nvSpPr>
            <p:spPr bwMode="auto">
              <a:xfrm>
                <a:off x="4633" y="3023"/>
                <a:ext cx="969" cy="91"/>
              </a:xfrm>
              <a:prstGeom prst="rect">
                <a:avLst/>
              </a:prstGeom>
              <a:solidFill>
                <a:srgbClr val="000000"/>
              </a:solidFill>
              <a:ln w="9525">
                <a:solidFill>
                  <a:srgbClr val="000000"/>
                </a:solidFill>
                <a:miter lim="800000"/>
                <a:headEnd/>
                <a:tailEnd/>
              </a:ln>
            </p:spPr>
            <p:txBody>
              <a:bodyPr vert="horz" wrap="none" lIns="91440" tIns="45720" rIns="91440" bIns="45720" numCol="1" anchor="ctr"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sp>
            <p:nvSpPr>
              <p:cNvPr id="14" name="Rectangle 9"/>
              <p:cNvSpPr>
                <a:spLocks noChangeArrowheads="1"/>
              </p:cNvSpPr>
              <p:nvPr/>
            </p:nvSpPr>
            <p:spPr bwMode="auto">
              <a:xfrm>
                <a:off x="4833" y="3008"/>
                <a:ext cx="185" cy="46"/>
              </a:xfrm>
              <a:prstGeom prst="rect">
                <a:avLst/>
              </a:prstGeom>
              <a:solidFill>
                <a:srgbClr val="FFFFFF"/>
              </a:solidFill>
              <a:ln w="9525">
                <a:solidFill>
                  <a:srgbClr val="FFFFFF"/>
                </a:solidFill>
                <a:miter lim="800000"/>
                <a:headEnd/>
                <a:tailEnd/>
              </a:ln>
            </p:spPr>
            <p:txBody>
              <a:bodyPr vert="horz" wrap="none" lIns="91440" tIns="45720" rIns="91440" bIns="45720" numCol="1" anchor="ctr"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sp>
            <p:nvSpPr>
              <p:cNvPr id="15" name="Rectangle 10"/>
              <p:cNvSpPr>
                <a:spLocks noChangeArrowheads="1"/>
              </p:cNvSpPr>
              <p:nvPr/>
            </p:nvSpPr>
            <p:spPr bwMode="auto">
              <a:xfrm>
                <a:off x="5225" y="3008"/>
                <a:ext cx="185" cy="46"/>
              </a:xfrm>
              <a:prstGeom prst="rect">
                <a:avLst/>
              </a:prstGeom>
              <a:solidFill>
                <a:srgbClr val="FFFFFF"/>
              </a:solidFill>
              <a:ln w="9525">
                <a:solidFill>
                  <a:srgbClr val="FFFFFF"/>
                </a:solidFill>
                <a:miter lim="800000"/>
                <a:headEnd/>
                <a:tailEnd/>
              </a:ln>
            </p:spPr>
            <p:txBody>
              <a:bodyPr vert="horz" wrap="none" lIns="91440" tIns="45720" rIns="91440" bIns="45720" numCol="1" anchor="ctr"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sp>
            <p:nvSpPr>
              <p:cNvPr id="16" name="Oval 11"/>
              <p:cNvSpPr>
                <a:spLocks noChangeArrowheads="1"/>
              </p:cNvSpPr>
              <p:nvPr/>
            </p:nvSpPr>
            <p:spPr bwMode="auto">
              <a:xfrm>
                <a:off x="4612" y="2431"/>
                <a:ext cx="1015" cy="1003"/>
              </a:xfrm>
              <a:prstGeom prst="ellipse">
                <a:avLst/>
              </a:prstGeom>
              <a:noFill/>
              <a:ln w="19050">
                <a:solidFill>
                  <a:srgbClr val="000000"/>
                </a:solidFill>
                <a:round/>
                <a:headEnd/>
                <a:tailEnd/>
              </a:ln>
              <a:effectLst/>
              <a:extLst>
                <a:ext uri="{909E8E84-426E-40DD-AFC4-6F175D3DCCD1}">
                  <a14:hiddenFill xmlns:a14="http://schemas.microsoft.com/office/drawing/2010/main">
                    <a:solidFill>
                      <a:srgbClr val="B2B2B2"/>
                    </a:solidFill>
                  </a14:hiddenFill>
                </a:ext>
                <a:ext uri="{AF507438-7753-43E0-B8FC-AC1667EBCBE1}">
                  <a14:hiddenEffects xmlns:a14="http://schemas.microsoft.com/office/drawing/2010/main">
                    <a:effectLst>
                      <a:outerShdw dist="107763" dir="189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sp>
            <p:nvSpPr>
              <p:cNvPr id="17" name="Line 7"/>
              <p:cNvSpPr>
                <a:spLocks noChangeShapeType="1"/>
              </p:cNvSpPr>
              <p:nvPr/>
            </p:nvSpPr>
            <p:spPr bwMode="auto">
              <a:xfrm>
                <a:off x="4655" y="3151"/>
                <a:ext cx="924" cy="0"/>
              </a:xfrm>
              <a:prstGeom prst="line">
                <a:avLst/>
              </a:prstGeom>
              <a:noFill/>
              <a:ln w="9525">
                <a:solidFill>
                  <a:srgbClr val="000000"/>
                </a:solidFill>
                <a:prstDash val="sysDot"/>
                <a:round/>
                <a:headEnd/>
                <a:tailEnd type="none"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cxnSp>
            <p:nvCxnSpPr>
              <p:cNvPr id="33811" name="Line 20"/>
              <p:cNvCxnSpPr>
                <a:cxnSpLocks noChangeShapeType="1"/>
              </p:cNvCxnSpPr>
              <p:nvPr/>
            </p:nvCxnSpPr>
            <p:spPr bwMode="auto">
              <a:xfrm flipH="1">
                <a:off x="4968" y="2509"/>
                <a:ext cx="770" cy="342"/>
              </a:xfrm>
              <a:prstGeom prst="line">
                <a:avLst/>
              </a:prstGeom>
              <a:noFill/>
              <a:ln w="9525">
                <a:solidFill>
                  <a:srgbClr val="808080"/>
                </a:solidFill>
                <a:round/>
                <a:headEnd/>
                <a:tailEnd type="none" w="sm" len="med"/>
              </a:ln>
              <a:extLst>
                <a:ext uri="{909E8E84-426E-40DD-AFC4-6F175D3DCCD1}">
                  <a14:hiddenFill xmlns:a14="http://schemas.microsoft.com/office/drawing/2010/main">
                    <a:noFill/>
                  </a14:hiddenFill>
                </a:ext>
              </a:extLst>
            </p:spPr>
          </p:cxnSp>
          <p:cxnSp>
            <p:nvCxnSpPr>
              <p:cNvPr id="33812" name="Line 21"/>
              <p:cNvCxnSpPr>
                <a:cxnSpLocks noChangeShapeType="1"/>
              </p:cNvCxnSpPr>
              <p:nvPr/>
            </p:nvCxnSpPr>
            <p:spPr bwMode="auto">
              <a:xfrm>
                <a:off x="4348" y="2509"/>
                <a:ext cx="540" cy="410"/>
              </a:xfrm>
              <a:prstGeom prst="line">
                <a:avLst/>
              </a:prstGeom>
              <a:noFill/>
              <a:ln w="9525">
                <a:solidFill>
                  <a:srgbClr val="808080"/>
                </a:solidFill>
                <a:round/>
                <a:headEnd/>
                <a:tailEnd type="none" w="sm" len="med"/>
              </a:ln>
              <a:extLst>
                <a:ext uri="{909E8E84-426E-40DD-AFC4-6F175D3DCCD1}">
                  <a14:hiddenFill xmlns:a14="http://schemas.microsoft.com/office/drawing/2010/main">
                    <a:noFill/>
                  </a14:hiddenFill>
                </a:ext>
              </a:extLst>
            </p:spPr>
          </p:cxnSp>
          <p:cxnSp>
            <p:nvCxnSpPr>
              <p:cNvPr id="33813" name="Line 22"/>
              <p:cNvCxnSpPr>
                <a:cxnSpLocks noChangeShapeType="1"/>
              </p:cNvCxnSpPr>
              <p:nvPr/>
            </p:nvCxnSpPr>
            <p:spPr bwMode="auto">
              <a:xfrm flipV="1">
                <a:off x="4341" y="3058"/>
                <a:ext cx="379" cy="10"/>
              </a:xfrm>
              <a:prstGeom prst="line">
                <a:avLst/>
              </a:prstGeom>
              <a:noFill/>
              <a:ln w="9525">
                <a:solidFill>
                  <a:srgbClr val="808080"/>
                </a:solidFill>
                <a:round/>
                <a:headEnd/>
                <a:tailEnd type="none" w="sm" len="med"/>
              </a:ln>
              <a:extLst>
                <a:ext uri="{909E8E84-426E-40DD-AFC4-6F175D3DCCD1}">
                  <a14:hiddenFill xmlns:a14="http://schemas.microsoft.com/office/drawing/2010/main">
                    <a:noFill/>
                  </a14:hiddenFill>
                </a:ext>
              </a:extLst>
            </p:spPr>
          </p:cxnSp>
          <p:cxnSp>
            <p:nvCxnSpPr>
              <p:cNvPr id="33814" name="Line 23"/>
              <p:cNvCxnSpPr>
                <a:cxnSpLocks noChangeShapeType="1"/>
              </p:cNvCxnSpPr>
              <p:nvPr/>
            </p:nvCxnSpPr>
            <p:spPr bwMode="auto">
              <a:xfrm>
                <a:off x="4348" y="2766"/>
                <a:ext cx="563" cy="248"/>
              </a:xfrm>
              <a:prstGeom prst="line">
                <a:avLst/>
              </a:prstGeom>
              <a:noFill/>
              <a:ln w="9525">
                <a:solidFill>
                  <a:srgbClr val="808080"/>
                </a:solidFill>
                <a:round/>
                <a:headEnd/>
                <a:tailEnd type="none" w="sm" len="med"/>
              </a:ln>
              <a:extLst>
                <a:ext uri="{909E8E84-426E-40DD-AFC4-6F175D3DCCD1}">
                  <a14:hiddenFill xmlns:a14="http://schemas.microsoft.com/office/drawing/2010/main">
                    <a:noFill/>
                  </a14:hiddenFill>
                </a:ext>
              </a:extLst>
            </p:spPr>
          </p:cxnSp>
          <p:sp>
            <p:nvSpPr>
              <p:cNvPr id="18" name="Line 22"/>
              <p:cNvSpPr>
                <a:spLocks noChangeShapeType="1"/>
              </p:cNvSpPr>
              <p:nvPr/>
            </p:nvSpPr>
            <p:spPr bwMode="auto">
              <a:xfrm flipV="1">
                <a:off x="4341" y="3144"/>
                <a:ext cx="434" cy="150"/>
              </a:xfrm>
              <a:prstGeom prst="line">
                <a:avLst/>
              </a:prstGeom>
              <a:noFill/>
              <a:ln w="9525">
                <a:solidFill>
                  <a:srgbClr val="808080"/>
                </a:solidFill>
                <a:round/>
                <a:headEnd/>
                <a:tailEnd type="none"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sp>
            <p:nvSpPr>
              <p:cNvPr id="19" name="Rectangle 13"/>
              <p:cNvSpPr>
                <a:spLocks noChangeArrowheads="1"/>
              </p:cNvSpPr>
              <p:nvPr/>
            </p:nvSpPr>
            <p:spPr bwMode="auto">
              <a:xfrm>
                <a:off x="6508" y="3018"/>
                <a:ext cx="645" cy="320"/>
              </a:xfrm>
              <a:prstGeom prst="rect">
                <a:avLst/>
              </a:prstGeom>
              <a:solidFill>
                <a:srgbClr val="DDDDDD"/>
              </a:solidFill>
              <a:ln w="9525">
                <a:solidFill>
                  <a:srgbClr val="DDDDDD"/>
                </a:solidFill>
                <a:miter lim="800000"/>
                <a:headEnd/>
                <a:tailEnd/>
              </a:ln>
            </p:spPr>
            <p:txBody>
              <a:bodyPr vert="horz" wrap="none" lIns="91440" tIns="45720" rIns="91440" bIns="45720" numCol="1" anchor="ctr"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sp>
            <p:nvSpPr>
              <p:cNvPr id="20" name="Oval 14"/>
              <p:cNvSpPr>
                <a:spLocks noChangeArrowheads="1"/>
              </p:cNvSpPr>
              <p:nvPr/>
            </p:nvSpPr>
            <p:spPr bwMode="auto">
              <a:xfrm>
                <a:off x="6508" y="2745"/>
                <a:ext cx="2215" cy="548"/>
              </a:xfrm>
              <a:prstGeom prst="ellipse">
                <a:avLst/>
              </a:prstGeom>
              <a:gradFill rotWithShape="0">
                <a:gsLst>
                  <a:gs pos="0">
                    <a:srgbClr val="595959"/>
                  </a:gs>
                  <a:gs pos="50000">
                    <a:srgbClr val="C0C0C0"/>
                  </a:gs>
                  <a:gs pos="100000">
                    <a:srgbClr val="595959"/>
                  </a:gs>
                </a:gsLst>
                <a:lin ang="5400000" scaled="1"/>
              </a:gradFill>
              <a:ln>
                <a:noFill/>
              </a:ln>
              <a:effectLst/>
              <a:extLst>
                <a:ext uri="{91240B29-F687-4F45-9708-019B960494DF}">
                  <a14:hiddenLine xmlns:a14="http://schemas.microsoft.com/office/drawing/2010/main" w="9525">
                    <a:solidFill>
                      <a:srgbClr val="C0C0C0"/>
                    </a:solidFill>
                    <a:round/>
                    <a:headEnd/>
                    <a:tailEnd/>
                  </a14:hiddenLine>
                </a:ext>
                <a:ext uri="{AF507438-7753-43E0-B8FC-AC1667EBCBE1}">
                  <a14:hiddenEffects xmlns:a14="http://schemas.microsoft.com/office/drawing/2010/main">
                    <a:effectLst>
                      <a:outerShdw dist="107763"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sp>
            <p:nvSpPr>
              <p:cNvPr id="21" name="Rectangle 15"/>
              <p:cNvSpPr>
                <a:spLocks noChangeArrowheads="1"/>
              </p:cNvSpPr>
              <p:nvPr/>
            </p:nvSpPr>
            <p:spPr bwMode="auto">
              <a:xfrm>
                <a:off x="6508" y="2883"/>
                <a:ext cx="645" cy="135"/>
              </a:xfrm>
              <a:prstGeom prst="rect">
                <a:avLst/>
              </a:prstGeom>
              <a:solidFill>
                <a:srgbClr val="DDDDDD"/>
              </a:solidFill>
              <a:ln w="9525">
                <a:solidFill>
                  <a:srgbClr val="DDDDDD"/>
                </a:solidFill>
                <a:miter lim="800000"/>
                <a:headEnd/>
                <a:tailEnd/>
              </a:ln>
            </p:spPr>
            <p:txBody>
              <a:bodyPr vert="horz" wrap="none" lIns="91440" tIns="45720" rIns="91440" bIns="45720" numCol="1" anchor="ctr"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sp>
            <p:nvSpPr>
              <p:cNvPr id="22" name="Oval 16"/>
              <p:cNvSpPr>
                <a:spLocks noChangeArrowheads="1"/>
              </p:cNvSpPr>
              <p:nvPr/>
            </p:nvSpPr>
            <p:spPr bwMode="auto">
              <a:xfrm>
                <a:off x="7386" y="2973"/>
                <a:ext cx="460" cy="92"/>
              </a:xfrm>
              <a:prstGeom prst="ellipse">
                <a:avLst/>
              </a:prstGeom>
              <a:solidFill>
                <a:srgbClr val="FFFFFF"/>
              </a:solidFill>
              <a:ln w="9525">
                <a:solidFill>
                  <a:srgbClr val="969696"/>
                </a:solidFill>
                <a:round/>
                <a:headEnd/>
                <a:tailEnd/>
              </a:ln>
            </p:spPr>
            <p:txBody>
              <a:bodyPr vert="horz" wrap="none" lIns="91440" tIns="45720" rIns="91440" bIns="45720" numCol="1" anchor="ctr"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sp>
            <p:nvSpPr>
              <p:cNvPr id="23" name="Freeform 18"/>
              <p:cNvSpPr>
                <a:spLocks/>
              </p:cNvSpPr>
              <p:nvPr/>
            </p:nvSpPr>
            <p:spPr bwMode="auto">
              <a:xfrm>
                <a:off x="6738" y="2923"/>
                <a:ext cx="185" cy="89"/>
              </a:xfrm>
              <a:custGeom>
                <a:avLst/>
                <a:gdLst>
                  <a:gd name="T0" fmla="*/ 0 w 1104"/>
                  <a:gd name="T1" fmla="*/ 4 h 531"/>
                  <a:gd name="T2" fmla="*/ 0 w 1104"/>
                  <a:gd name="T3" fmla="*/ 3 h 531"/>
                  <a:gd name="T4" fmla="*/ 0 w 1104"/>
                  <a:gd name="T5" fmla="*/ 2 h 531"/>
                  <a:gd name="T6" fmla="*/ 1 w 1104"/>
                  <a:gd name="T7" fmla="*/ 1 h 531"/>
                  <a:gd name="T8" fmla="*/ 2 w 1104"/>
                  <a:gd name="T9" fmla="*/ 1 h 531"/>
                  <a:gd name="T10" fmla="*/ 2 w 1104"/>
                  <a:gd name="T11" fmla="*/ 1 h 531"/>
                  <a:gd name="T12" fmla="*/ 3 w 1104"/>
                  <a:gd name="T13" fmla="*/ 0 h 531"/>
                  <a:gd name="T14" fmla="*/ 3 w 1104"/>
                  <a:gd name="T15" fmla="*/ 0 h 531"/>
                  <a:gd name="T16" fmla="*/ 4 w 1104"/>
                  <a:gd name="T17" fmla="*/ 0 h 531"/>
                  <a:gd name="T18" fmla="*/ 4 w 1104"/>
                  <a:gd name="T19" fmla="*/ 0 h 531"/>
                  <a:gd name="T20" fmla="*/ 5 w 1104"/>
                  <a:gd name="T21" fmla="*/ 0 h 531"/>
                  <a:gd name="T22" fmla="*/ 6 w 1104"/>
                  <a:gd name="T23" fmla="*/ 1 h 531"/>
                  <a:gd name="T24" fmla="*/ 7 w 1104"/>
                  <a:gd name="T25" fmla="*/ 2 h 531"/>
                  <a:gd name="T26" fmla="*/ 8 w 1104"/>
                  <a:gd name="T27" fmla="*/ 2 h 531"/>
                  <a:gd name="T28" fmla="*/ 8 w 1104"/>
                  <a:gd name="T29" fmla="*/ 3 h 531"/>
                  <a:gd name="T30" fmla="*/ 8 w 1104"/>
                  <a:gd name="T31" fmla="*/ 4 h 53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04" h="531">
                    <a:moveTo>
                      <a:pt x="4" y="526"/>
                    </a:moveTo>
                    <a:cubicBezTo>
                      <a:pt x="5" y="508"/>
                      <a:pt x="0" y="459"/>
                      <a:pt x="10" y="420"/>
                    </a:cubicBezTo>
                    <a:cubicBezTo>
                      <a:pt x="20" y="381"/>
                      <a:pt x="39" y="330"/>
                      <a:pt x="62" y="289"/>
                    </a:cubicBezTo>
                    <a:cubicBezTo>
                      <a:pt x="85" y="248"/>
                      <a:pt x="124" y="200"/>
                      <a:pt x="148" y="171"/>
                    </a:cubicBezTo>
                    <a:cubicBezTo>
                      <a:pt x="172" y="142"/>
                      <a:pt x="188" y="133"/>
                      <a:pt x="208" y="117"/>
                    </a:cubicBezTo>
                    <a:cubicBezTo>
                      <a:pt x="228" y="101"/>
                      <a:pt x="246" y="88"/>
                      <a:pt x="268" y="75"/>
                    </a:cubicBezTo>
                    <a:cubicBezTo>
                      <a:pt x="290" y="62"/>
                      <a:pt x="316" y="49"/>
                      <a:pt x="340" y="39"/>
                    </a:cubicBezTo>
                    <a:cubicBezTo>
                      <a:pt x="364" y="29"/>
                      <a:pt x="386" y="21"/>
                      <a:pt x="412" y="15"/>
                    </a:cubicBezTo>
                    <a:cubicBezTo>
                      <a:pt x="438" y="9"/>
                      <a:pt x="466" y="5"/>
                      <a:pt x="496" y="3"/>
                    </a:cubicBezTo>
                    <a:cubicBezTo>
                      <a:pt x="526" y="1"/>
                      <a:pt x="559" y="0"/>
                      <a:pt x="592" y="3"/>
                    </a:cubicBezTo>
                    <a:cubicBezTo>
                      <a:pt x="625" y="6"/>
                      <a:pt x="652" y="9"/>
                      <a:pt x="694" y="22"/>
                    </a:cubicBezTo>
                    <a:cubicBezTo>
                      <a:pt x="736" y="35"/>
                      <a:pt x="797" y="53"/>
                      <a:pt x="844" y="82"/>
                    </a:cubicBezTo>
                    <a:cubicBezTo>
                      <a:pt x="891" y="111"/>
                      <a:pt x="943" y="160"/>
                      <a:pt x="976" y="196"/>
                    </a:cubicBezTo>
                    <a:cubicBezTo>
                      <a:pt x="1009" y="232"/>
                      <a:pt x="1024" y="264"/>
                      <a:pt x="1042" y="298"/>
                    </a:cubicBezTo>
                    <a:cubicBezTo>
                      <a:pt x="1060" y="332"/>
                      <a:pt x="1075" y="362"/>
                      <a:pt x="1085" y="401"/>
                    </a:cubicBezTo>
                    <a:cubicBezTo>
                      <a:pt x="1095" y="440"/>
                      <a:pt x="1102" y="505"/>
                      <a:pt x="1104" y="531"/>
                    </a:cubicBezTo>
                  </a:path>
                </a:pathLst>
              </a:custGeom>
              <a:noFill/>
              <a:ln w="6350">
                <a:solidFill>
                  <a:srgbClr val="000000"/>
                </a:solidFill>
                <a:round/>
                <a:headEnd/>
                <a:tailEnd type="none" w="sm" len="me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sp>
            <p:nvSpPr>
              <p:cNvPr id="24" name="Freeform 19"/>
              <p:cNvSpPr>
                <a:spLocks/>
              </p:cNvSpPr>
              <p:nvPr/>
            </p:nvSpPr>
            <p:spPr bwMode="auto">
              <a:xfrm flipV="1">
                <a:off x="6738" y="3019"/>
                <a:ext cx="185" cy="89"/>
              </a:xfrm>
              <a:custGeom>
                <a:avLst/>
                <a:gdLst>
                  <a:gd name="T0" fmla="*/ 0 w 1104"/>
                  <a:gd name="T1" fmla="*/ 4 h 531"/>
                  <a:gd name="T2" fmla="*/ 0 w 1104"/>
                  <a:gd name="T3" fmla="*/ 3 h 531"/>
                  <a:gd name="T4" fmla="*/ 0 w 1104"/>
                  <a:gd name="T5" fmla="*/ 2 h 531"/>
                  <a:gd name="T6" fmla="*/ 1 w 1104"/>
                  <a:gd name="T7" fmla="*/ 1 h 531"/>
                  <a:gd name="T8" fmla="*/ 2 w 1104"/>
                  <a:gd name="T9" fmla="*/ 1 h 531"/>
                  <a:gd name="T10" fmla="*/ 2 w 1104"/>
                  <a:gd name="T11" fmla="*/ 1 h 531"/>
                  <a:gd name="T12" fmla="*/ 3 w 1104"/>
                  <a:gd name="T13" fmla="*/ 0 h 531"/>
                  <a:gd name="T14" fmla="*/ 3 w 1104"/>
                  <a:gd name="T15" fmla="*/ 0 h 531"/>
                  <a:gd name="T16" fmla="*/ 4 w 1104"/>
                  <a:gd name="T17" fmla="*/ 0 h 531"/>
                  <a:gd name="T18" fmla="*/ 4 w 1104"/>
                  <a:gd name="T19" fmla="*/ 0 h 531"/>
                  <a:gd name="T20" fmla="*/ 5 w 1104"/>
                  <a:gd name="T21" fmla="*/ 0 h 531"/>
                  <a:gd name="T22" fmla="*/ 6 w 1104"/>
                  <a:gd name="T23" fmla="*/ 1 h 531"/>
                  <a:gd name="T24" fmla="*/ 7 w 1104"/>
                  <a:gd name="T25" fmla="*/ 2 h 531"/>
                  <a:gd name="T26" fmla="*/ 8 w 1104"/>
                  <a:gd name="T27" fmla="*/ 2 h 531"/>
                  <a:gd name="T28" fmla="*/ 8 w 1104"/>
                  <a:gd name="T29" fmla="*/ 3 h 531"/>
                  <a:gd name="T30" fmla="*/ 8 w 1104"/>
                  <a:gd name="T31" fmla="*/ 4 h 53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04" h="531">
                    <a:moveTo>
                      <a:pt x="4" y="526"/>
                    </a:moveTo>
                    <a:cubicBezTo>
                      <a:pt x="5" y="508"/>
                      <a:pt x="0" y="459"/>
                      <a:pt x="10" y="420"/>
                    </a:cubicBezTo>
                    <a:cubicBezTo>
                      <a:pt x="20" y="381"/>
                      <a:pt x="39" y="330"/>
                      <a:pt x="62" y="289"/>
                    </a:cubicBezTo>
                    <a:cubicBezTo>
                      <a:pt x="85" y="248"/>
                      <a:pt x="124" y="200"/>
                      <a:pt x="148" y="171"/>
                    </a:cubicBezTo>
                    <a:cubicBezTo>
                      <a:pt x="172" y="142"/>
                      <a:pt x="188" y="133"/>
                      <a:pt x="208" y="117"/>
                    </a:cubicBezTo>
                    <a:cubicBezTo>
                      <a:pt x="228" y="101"/>
                      <a:pt x="246" y="88"/>
                      <a:pt x="268" y="75"/>
                    </a:cubicBezTo>
                    <a:cubicBezTo>
                      <a:pt x="290" y="62"/>
                      <a:pt x="316" y="49"/>
                      <a:pt x="340" y="39"/>
                    </a:cubicBezTo>
                    <a:cubicBezTo>
                      <a:pt x="364" y="29"/>
                      <a:pt x="386" y="21"/>
                      <a:pt x="412" y="15"/>
                    </a:cubicBezTo>
                    <a:cubicBezTo>
                      <a:pt x="438" y="9"/>
                      <a:pt x="466" y="5"/>
                      <a:pt x="496" y="3"/>
                    </a:cubicBezTo>
                    <a:cubicBezTo>
                      <a:pt x="526" y="1"/>
                      <a:pt x="559" y="0"/>
                      <a:pt x="592" y="3"/>
                    </a:cubicBezTo>
                    <a:cubicBezTo>
                      <a:pt x="625" y="6"/>
                      <a:pt x="652" y="9"/>
                      <a:pt x="694" y="22"/>
                    </a:cubicBezTo>
                    <a:cubicBezTo>
                      <a:pt x="736" y="35"/>
                      <a:pt x="797" y="53"/>
                      <a:pt x="844" y="82"/>
                    </a:cubicBezTo>
                    <a:cubicBezTo>
                      <a:pt x="891" y="111"/>
                      <a:pt x="943" y="160"/>
                      <a:pt x="976" y="196"/>
                    </a:cubicBezTo>
                    <a:cubicBezTo>
                      <a:pt x="1009" y="232"/>
                      <a:pt x="1024" y="264"/>
                      <a:pt x="1042" y="298"/>
                    </a:cubicBezTo>
                    <a:cubicBezTo>
                      <a:pt x="1060" y="332"/>
                      <a:pt x="1075" y="362"/>
                      <a:pt x="1085" y="401"/>
                    </a:cubicBezTo>
                    <a:cubicBezTo>
                      <a:pt x="1095" y="440"/>
                      <a:pt x="1102" y="505"/>
                      <a:pt x="1104" y="531"/>
                    </a:cubicBezTo>
                  </a:path>
                </a:pathLst>
              </a:custGeom>
              <a:noFill/>
              <a:ln w="6350" cap="rnd">
                <a:solidFill>
                  <a:srgbClr val="000000"/>
                </a:solidFill>
                <a:prstDash val="sysDot"/>
                <a:round/>
                <a:headEnd/>
                <a:tailEnd type="none" w="sm" len="me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t" anchorCtr="0" compatLnSpc="1">
                <a:prstTxWarp prst="textNoShape">
                  <a:avLst/>
                </a:prstTxWarp>
              </a:bodyPr>
              <a:lstStyle/>
              <a:p>
                <a:endParaRPr lang="zh-CN" altLang="en-US" sz="2000">
                  <a:solidFill>
                    <a:srgbClr val="002060"/>
                  </a:solidFill>
                  <a:latin typeface="宋体" pitchFamily="2" charset="-122"/>
                  <a:ea typeface="宋体" pitchFamily="2" charset="-122"/>
                </a:endParaRPr>
              </a:p>
            </p:txBody>
          </p:sp>
        </p:grpSp>
      </p:grpSp>
      <p:sp>
        <p:nvSpPr>
          <p:cNvPr id="34" name="矩形 33"/>
          <p:cNvSpPr/>
          <p:nvPr/>
        </p:nvSpPr>
        <p:spPr>
          <a:xfrm>
            <a:off x="540000" y="3204265"/>
            <a:ext cx="6135013" cy="584775"/>
          </a:xfrm>
          <a:prstGeom prst="rect">
            <a:avLst/>
          </a:prstGeom>
          <a:noFill/>
        </p:spPr>
        <p:txBody>
          <a:bodyPr vert="horz" wrap="none" lIns="91440" tIns="45720" rIns="91440" bIns="45720" rtlCol="0" anchor="ctr" anchorCtr="0">
            <a:spAutoFit/>
          </a:bodyPr>
          <a:lstStyle/>
          <a:p>
            <a:pPr>
              <a:spcBef>
                <a:spcPct val="0"/>
              </a:spcBef>
            </a:pPr>
            <a:r>
              <a:rPr lang="en-US" altLang="zh-CN" sz="3200" dirty="0">
                <a:latin typeface="Times New Roman" pitchFamily="18" charset="0"/>
                <a:ea typeface="黑体" pitchFamily="49" charset="-122"/>
                <a:cs typeface="Times New Roman" pitchFamily="18" charset="0"/>
              </a:rPr>
              <a:t>2</a:t>
            </a:r>
            <a:r>
              <a:rPr lang="zh-CN" altLang="zh-CN" sz="3200" dirty="0">
                <a:latin typeface="Times New Roman" pitchFamily="18" charset="0"/>
                <a:ea typeface="黑体" pitchFamily="49" charset="-122"/>
                <a:cs typeface="Times New Roman" pitchFamily="18" charset="0"/>
              </a:rPr>
              <a:t>．光盘驱动器的组成和工作原理</a:t>
            </a:r>
          </a:p>
        </p:txBody>
      </p:sp>
    </p:spTree>
    <p:extLst>
      <p:ext uri="{BB962C8B-B14F-4D97-AF65-F5344CB8AC3E}">
        <p14:creationId xmlns:p14="http://schemas.microsoft.com/office/powerpoint/2010/main" val="37568612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2" fill="hold" nodeType="afterEffect">
                                  <p:stCondLst>
                                    <p:cond delay="500"/>
                                  </p:stCondLst>
                                  <p:childTnLst>
                                    <p:set>
                                      <p:cBhvr>
                                        <p:cTn id="10" dur="1" fill="hold">
                                          <p:stCondLst>
                                            <p:cond delay="0"/>
                                          </p:stCondLst>
                                        </p:cTn>
                                        <p:tgtEl>
                                          <p:spTgt spid="25"/>
                                        </p:tgtEl>
                                        <p:attrNameLst>
                                          <p:attrName>style.visibility</p:attrName>
                                        </p:attrNameLst>
                                      </p:cBhvr>
                                      <p:to>
                                        <p:strVal val="visible"/>
                                      </p:to>
                                    </p:set>
                                    <p:animEffect transition="in" filter="wipe(right)">
                                      <p:cBhvr>
                                        <p:cTn id="11" dur="1000"/>
                                        <p:tgtEl>
                                          <p:spTgt spid="2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left)">
                                      <p:cBhvr>
                                        <p:cTn id="16" dur="500"/>
                                        <p:tgtEl>
                                          <p:spTgt spid="34"/>
                                        </p:tgtEl>
                                      </p:cBhvr>
                                    </p:animEffect>
                                  </p:childTnLst>
                                </p:cTn>
                              </p:par>
                            </p:childTnLst>
                          </p:cTn>
                        </p:par>
                        <p:par>
                          <p:cTn id="17" fill="hold">
                            <p:stCondLst>
                              <p:cond delay="500"/>
                            </p:stCondLst>
                            <p:childTnLst>
                              <p:par>
                                <p:cTn id="18" presetID="16" presetClass="entr" presetSubtype="21" fill="hold" grpId="0" nodeType="after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3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11.5.2  </a:t>
            </a:r>
            <a:r>
              <a:rPr lang="zh-CN" altLang="zh-CN" dirty="0"/>
              <a:t>光盘存储器</a:t>
            </a:r>
            <a:endParaRPr lang="zh-CN" altLang="en-US" dirty="0"/>
          </a:p>
        </p:txBody>
      </p:sp>
      <p:sp>
        <p:nvSpPr>
          <p:cNvPr id="3" name="矩形 2"/>
          <p:cNvSpPr/>
          <p:nvPr/>
        </p:nvSpPr>
        <p:spPr>
          <a:xfrm>
            <a:off x="540000" y="1196752"/>
            <a:ext cx="4083169" cy="584775"/>
          </a:xfrm>
          <a:prstGeom prst="rect">
            <a:avLst/>
          </a:prstGeom>
          <a:noFill/>
        </p:spPr>
        <p:txBody>
          <a:bodyPr vert="horz" wrap="none" lIns="91440" tIns="45720" rIns="91440" bIns="45720" rtlCol="0" anchor="ctr" anchorCtr="0">
            <a:spAutoFit/>
          </a:bodyPr>
          <a:lstStyle/>
          <a:p>
            <a:pPr>
              <a:spcBef>
                <a:spcPct val="0"/>
              </a:spcBef>
            </a:pPr>
            <a:r>
              <a:rPr lang="en-US" altLang="zh-CN" sz="3200" dirty="0">
                <a:latin typeface="Times New Roman" pitchFamily="18" charset="0"/>
                <a:ea typeface="黑体" pitchFamily="49" charset="-122"/>
                <a:cs typeface="Times New Roman" pitchFamily="18" charset="0"/>
              </a:rPr>
              <a:t>3</a:t>
            </a:r>
            <a:r>
              <a:rPr lang="zh-CN" altLang="zh-CN" sz="3200" dirty="0">
                <a:latin typeface="Times New Roman" pitchFamily="18" charset="0"/>
                <a:ea typeface="黑体" pitchFamily="49" charset="-122"/>
                <a:cs typeface="Times New Roman" pitchFamily="18" charset="0"/>
              </a:rPr>
              <a:t>．光盘存储器的分类</a:t>
            </a:r>
          </a:p>
        </p:txBody>
      </p:sp>
      <p:sp>
        <p:nvSpPr>
          <p:cNvPr id="33" name="矩形 32"/>
          <p:cNvSpPr/>
          <p:nvPr/>
        </p:nvSpPr>
        <p:spPr>
          <a:xfrm>
            <a:off x="540000" y="1700808"/>
            <a:ext cx="2319866" cy="461665"/>
          </a:xfrm>
          <a:prstGeom prst="rect">
            <a:avLst/>
          </a:prstGeom>
          <a:noFill/>
        </p:spPr>
        <p:txBody>
          <a:bodyPr vert="horz" wrap="none" lIns="91440" tIns="45720" rIns="91440" bIns="45720" rtlCol="0" anchor="ctr" anchorCtr="0">
            <a:spAutoFit/>
          </a:bodyPr>
          <a:lstStyle/>
          <a:p>
            <a:pPr marL="514350" indent="-514350">
              <a:spcBef>
                <a:spcPct val="0"/>
              </a:spcBef>
              <a:buFont typeface="+mj-ea"/>
              <a:buAutoNum type="circleNumDbPlain"/>
            </a:pPr>
            <a:r>
              <a:rPr lang="zh-CN" altLang="zh-CN" sz="2400" dirty="0" smtClean="0">
                <a:solidFill>
                  <a:srgbClr val="002060"/>
                </a:solidFill>
                <a:latin typeface="Times New Roman" pitchFamily="18" charset="0"/>
                <a:ea typeface="黑体" pitchFamily="49" charset="-122"/>
                <a:cs typeface="Times New Roman" pitchFamily="18" charset="0"/>
              </a:rPr>
              <a:t>只</a:t>
            </a:r>
            <a:r>
              <a:rPr lang="zh-CN" altLang="zh-CN" sz="2400" dirty="0">
                <a:solidFill>
                  <a:srgbClr val="002060"/>
                </a:solidFill>
                <a:latin typeface="Times New Roman" pitchFamily="18" charset="0"/>
                <a:ea typeface="黑体" pitchFamily="49" charset="-122"/>
                <a:cs typeface="Times New Roman" pitchFamily="18" charset="0"/>
              </a:rPr>
              <a:t>读型光盘</a:t>
            </a:r>
          </a:p>
        </p:txBody>
      </p:sp>
      <p:sp>
        <p:nvSpPr>
          <p:cNvPr id="35" name="矩形 34"/>
          <p:cNvSpPr/>
          <p:nvPr/>
        </p:nvSpPr>
        <p:spPr>
          <a:xfrm>
            <a:off x="540000" y="3270176"/>
            <a:ext cx="2935419" cy="461665"/>
          </a:xfrm>
          <a:prstGeom prst="rect">
            <a:avLst/>
          </a:prstGeom>
          <a:noFill/>
        </p:spPr>
        <p:txBody>
          <a:bodyPr vert="horz" wrap="none" lIns="91440" tIns="45720" rIns="91440" bIns="45720" rtlCol="0" anchor="ctr" anchorCtr="0">
            <a:spAutoFit/>
          </a:bodyPr>
          <a:lstStyle/>
          <a:p>
            <a:pPr marL="514350" indent="-514350">
              <a:spcBef>
                <a:spcPct val="0"/>
              </a:spcBef>
              <a:buFont typeface="+mj-ea"/>
              <a:buAutoNum type="circleNumDbPlain" startAt="2"/>
            </a:pPr>
            <a:r>
              <a:rPr lang="zh-CN" altLang="zh-CN" sz="2400" dirty="0" smtClean="0">
                <a:solidFill>
                  <a:srgbClr val="002060"/>
                </a:solidFill>
                <a:latin typeface="Times New Roman" pitchFamily="18" charset="0"/>
                <a:ea typeface="黑体" pitchFamily="49" charset="-122"/>
                <a:cs typeface="Times New Roman" pitchFamily="18" charset="0"/>
              </a:rPr>
              <a:t>一</a:t>
            </a:r>
            <a:r>
              <a:rPr lang="zh-CN" altLang="zh-CN" sz="2400" dirty="0">
                <a:solidFill>
                  <a:srgbClr val="002060"/>
                </a:solidFill>
                <a:latin typeface="Times New Roman" pitchFamily="18" charset="0"/>
                <a:ea typeface="黑体" pitchFamily="49" charset="-122"/>
                <a:cs typeface="Times New Roman" pitchFamily="18" charset="0"/>
              </a:rPr>
              <a:t>次写入型光盘</a:t>
            </a:r>
          </a:p>
        </p:txBody>
      </p:sp>
      <p:sp>
        <p:nvSpPr>
          <p:cNvPr id="36" name="矩形 35"/>
          <p:cNvSpPr/>
          <p:nvPr/>
        </p:nvSpPr>
        <p:spPr>
          <a:xfrm>
            <a:off x="554288" y="2147144"/>
            <a:ext cx="8028000" cy="1080000"/>
          </a:xfrm>
          <a:prstGeom prst="rect">
            <a:avLst/>
          </a:prstGeom>
          <a:solidFill>
            <a:schemeClr val="accent4">
              <a:lumMod val="20000"/>
              <a:lumOff val="80000"/>
              <a:alpha val="50196"/>
            </a:schemeClr>
          </a:solidFill>
          <a:ln>
            <a:solidFill>
              <a:srgbClr val="00B050"/>
            </a:solidFill>
            <a:prstDash val="dash"/>
          </a:ln>
        </p:spPr>
        <p:txBody>
          <a:bodyPr wrap="square" lIns="72000" tIns="72000" rIns="72000" bIns="72000">
            <a:spAutoFit/>
          </a:bodyPr>
          <a:lstStyle/>
          <a:p>
            <a:pPr algn="just">
              <a:lnSpc>
                <a:spcPct val="9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光</a:t>
            </a:r>
            <a:r>
              <a:rPr lang="zh-CN" altLang="zh-CN" sz="2400" dirty="0">
                <a:solidFill>
                  <a:srgbClr val="002060"/>
                </a:solidFill>
                <a:latin typeface="Times New Roman" pitchFamily="18" charset="0"/>
                <a:ea typeface="宋体" pitchFamily="2" charset="-122"/>
                <a:cs typeface="Times New Roman" pitchFamily="18" charset="0"/>
              </a:rPr>
              <a:t>盘上记录的信</a:t>
            </a:r>
            <a:r>
              <a:rPr lang="zh-CN" altLang="zh-CN" sz="2400" dirty="0" smtClean="0">
                <a:solidFill>
                  <a:srgbClr val="002060"/>
                </a:solidFill>
                <a:latin typeface="Times New Roman" pitchFamily="18" charset="0"/>
                <a:ea typeface="宋体" pitchFamily="2" charset="-122"/>
                <a:cs typeface="Times New Roman" pitchFamily="18" charset="0"/>
              </a:rPr>
              <a:t>息由</a:t>
            </a:r>
            <a:r>
              <a:rPr lang="zh-CN" altLang="zh-CN" sz="2400" dirty="0">
                <a:solidFill>
                  <a:srgbClr val="002060"/>
                </a:solidFill>
                <a:latin typeface="Times New Roman" pitchFamily="18" charset="0"/>
                <a:ea typeface="宋体" pitchFamily="2" charset="-122"/>
                <a:cs typeface="Times New Roman" pitchFamily="18" charset="0"/>
              </a:rPr>
              <a:t>厂家事先刻录</a:t>
            </a:r>
            <a:r>
              <a:rPr lang="zh-CN" altLang="zh-CN" sz="2400" dirty="0" smtClean="0">
                <a:solidFill>
                  <a:srgbClr val="002060"/>
                </a:solidFill>
                <a:latin typeface="Times New Roman" pitchFamily="18" charset="0"/>
                <a:ea typeface="宋体" pitchFamily="2" charset="-122"/>
                <a:cs typeface="Times New Roman" pitchFamily="18" charset="0"/>
              </a:rPr>
              <a:t>好，</a:t>
            </a:r>
            <a:r>
              <a:rPr lang="zh-CN" altLang="zh-CN" sz="2400" dirty="0">
                <a:solidFill>
                  <a:srgbClr val="002060"/>
                </a:solidFill>
                <a:latin typeface="Times New Roman" pitchFamily="18" charset="0"/>
                <a:ea typeface="宋体" pitchFamily="2" charset="-122"/>
                <a:cs typeface="Times New Roman" pitchFamily="18" charset="0"/>
              </a:rPr>
              <a:t>用</a:t>
            </a:r>
            <a:r>
              <a:rPr lang="zh-CN" altLang="zh-CN" sz="2400" dirty="0" smtClean="0">
                <a:solidFill>
                  <a:srgbClr val="002060"/>
                </a:solidFill>
                <a:latin typeface="Times New Roman" pitchFamily="18" charset="0"/>
                <a:ea typeface="宋体" pitchFamily="2" charset="-122"/>
                <a:cs typeface="Times New Roman" pitchFamily="18" charset="0"/>
              </a:rPr>
              <a:t>户可</a:t>
            </a:r>
            <a:r>
              <a:rPr lang="zh-CN" altLang="zh-CN" sz="2400" dirty="0">
                <a:solidFill>
                  <a:srgbClr val="002060"/>
                </a:solidFill>
                <a:latin typeface="Times New Roman" pitchFamily="18" charset="0"/>
                <a:ea typeface="宋体" pitchFamily="2" charset="-122"/>
                <a:cs typeface="Times New Roman" pitchFamily="18" charset="0"/>
              </a:rPr>
              <a:t>对光盘多次重复读取，而不能对盘中的信息抹除或写入</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algn="just">
              <a:lnSpc>
                <a:spcPct val="9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en-US" altLang="zh-CN" sz="2400" dirty="0" smtClean="0">
                <a:solidFill>
                  <a:srgbClr val="002060"/>
                </a:solidFill>
                <a:latin typeface="Times New Roman" pitchFamily="18" charset="0"/>
                <a:ea typeface="宋体" pitchFamily="2" charset="-122"/>
                <a:cs typeface="Times New Roman" pitchFamily="18" charset="0"/>
              </a:rPr>
              <a:t>CD-ROM</a:t>
            </a:r>
            <a:r>
              <a:rPr lang="zh-CN" altLang="zh-CN" sz="2400" dirty="0">
                <a:solidFill>
                  <a:srgbClr val="002060"/>
                </a:solidFill>
                <a:latin typeface="Times New Roman" pitchFamily="18" charset="0"/>
                <a:ea typeface="宋体" pitchFamily="2" charset="-122"/>
                <a:cs typeface="Times New Roman" pitchFamily="18" charset="0"/>
              </a:rPr>
              <a:t>和</a:t>
            </a:r>
            <a:r>
              <a:rPr lang="en-US" altLang="zh-CN" sz="2400" dirty="0">
                <a:solidFill>
                  <a:srgbClr val="002060"/>
                </a:solidFill>
                <a:latin typeface="Times New Roman" pitchFamily="18" charset="0"/>
                <a:ea typeface="宋体" pitchFamily="2" charset="-122"/>
                <a:cs typeface="Times New Roman" pitchFamily="18" charset="0"/>
              </a:rPr>
              <a:t>DVD-ROM</a:t>
            </a:r>
            <a:r>
              <a:rPr lang="zh-CN" altLang="zh-CN" sz="2400" dirty="0">
                <a:solidFill>
                  <a:srgbClr val="002060"/>
                </a:solidFill>
                <a:latin typeface="Times New Roman" pitchFamily="18" charset="0"/>
                <a:ea typeface="宋体" pitchFamily="2" charset="-122"/>
                <a:cs typeface="Times New Roman" pitchFamily="18" charset="0"/>
              </a:rPr>
              <a:t>属于此类光盘</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a:solidFill>
                <a:srgbClr val="002060"/>
              </a:solidFill>
              <a:latin typeface="Times New Roman" pitchFamily="18" charset="0"/>
              <a:ea typeface="宋体" pitchFamily="2" charset="-122"/>
              <a:cs typeface="Times New Roman" pitchFamily="18" charset="0"/>
            </a:endParaRPr>
          </a:p>
        </p:txBody>
      </p:sp>
      <p:sp>
        <p:nvSpPr>
          <p:cNvPr id="37" name="矩形 36"/>
          <p:cNvSpPr/>
          <p:nvPr/>
        </p:nvSpPr>
        <p:spPr>
          <a:xfrm>
            <a:off x="554288" y="3709252"/>
            <a:ext cx="8028000" cy="1080000"/>
          </a:xfrm>
          <a:prstGeom prst="rect">
            <a:avLst/>
          </a:prstGeom>
          <a:solidFill>
            <a:schemeClr val="accent4">
              <a:lumMod val="20000"/>
              <a:lumOff val="80000"/>
              <a:alpha val="50196"/>
            </a:schemeClr>
          </a:solidFill>
          <a:ln>
            <a:solidFill>
              <a:srgbClr val="00B050"/>
            </a:solidFill>
            <a:prstDash val="dash"/>
          </a:ln>
        </p:spPr>
        <p:txBody>
          <a:bodyPr wrap="square" lIns="72000" tIns="72000" rIns="72000" bIns="72000">
            <a:spAutoFit/>
          </a:bodyPr>
          <a:lstStyle/>
          <a:p>
            <a:pPr algn="just">
              <a:lnSpc>
                <a:spcPct val="9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光盘需要使用专用的光盘刻录机制作</a:t>
            </a:r>
            <a:r>
              <a:rPr lang="zh-CN" altLang="zh-CN" sz="2400" dirty="0" smtClean="0">
                <a:solidFill>
                  <a:srgbClr val="002060"/>
                </a:solidFill>
                <a:latin typeface="Times New Roman" pitchFamily="18" charset="0"/>
                <a:ea typeface="宋体" pitchFamily="2" charset="-122"/>
                <a:cs typeface="Times New Roman" pitchFamily="18" charset="0"/>
              </a:rPr>
              <a:t>，但</a:t>
            </a:r>
            <a:r>
              <a:rPr lang="zh-CN" altLang="zh-CN" sz="2400" dirty="0">
                <a:solidFill>
                  <a:srgbClr val="002060"/>
                </a:solidFill>
                <a:latin typeface="Times New Roman" pitchFamily="18" charset="0"/>
                <a:ea typeface="宋体" pitchFamily="2" charset="-122"/>
                <a:cs typeface="Times New Roman" pitchFamily="18" charset="0"/>
              </a:rPr>
              <a:t>写过之</a:t>
            </a:r>
            <a:r>
              <a:rPr lang="zh-CN" altLang="zh-CN" sz="2400" dirty="0" smtClean="0">
                <a:solidFill>
                  <a:srgbClr val="002060"/>
                </a:solidFill>
                <a:latin typeface="Times New Roman" pitchFamily="18" charset="0"/>
                <a:ea typeface="宋体" pitchFamily="2" charset="-122"/>
                <a:cs typeface="Times New Roman" pitchFamily="18" charset="0"/>
              </a:rPr>
              <a:t>后不</a:t>
            </a:r>
            <a:r>
              <a:rPr lang="zh-CN" altLang="zh-CN" sz="2400" dirty="0">
                <a:solidFill>
                  <a:srgbClr val="002060"/>
                </a:solidFill>
                <a:latin typeface="Times New Roman" pitchFamily="18" charset="0"/>
                <a:ea typeface="宋体" pitchFamily="2" charset="-122"/>
                <a:cs typeface="Times New Roman" pitchFamily="18" charset="0"/>
              </a:rPr>
              <a:t>能再写入或抹除，只可以读取</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algn="just">
              <a:lnSpc>
                <a:spcPct val="9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en-US" altLang="zh-CN" sz="2400" dirty="0" smtClean="0">
                <a:solidFill>
                  <a:srgbClr val="002060"/>
                </a:solidFill>
                <a:latin typeface="Times New Roman" pitchFamily="18" charset="0"/>
                <a:ea typeface="宋体" pitchFamily="2" charset="-122"/>
                <a:cs typeface="Times New Roman" pitchFamily="18" charset="0"/>
              </a:rPr>
              <a:t>CD-R</a:t>
            </a:r>
            <a:r>
              <a:rPr lang="zh-CN" altLang="zh-CN" sz="2400" dirty="0">
                <a:solidFill>
                  <a:srgbClr val="002060"/>
                </a:solidFill>
                <a:latin typeface="Times New Roman" pitchFamily="18" charset="0"/>
                <a:ea typeface="宋体" pitchFamily="2" charset="-122"/>
                <a:cs typeface="Times New Roman" pitchFamily="18" charset="0"/>
              </a:rPr>
              <a:t>和</a:t>
            </a:r>
            <a:r>
              <a:rPr lang="en-US" altLang="zh-CN" sz="2400" dirty="0">
                <a:solidFill>
                  <a:srgbClr val="002060"/>
                </a:solidFill>
                <a:latin typeface="Times New Roman" pitchFamily="18" charset="0"/>
                <a:ea typeface="宋体" pitchFamily="2" charset="-122"/>
                <a:cs typeface="Times New Roman" pitchFamily="18" charset="0"/>
              </a:rPr>
              <a:t>DVD-R</a:t>
            </a:r>
            <a:r>
              <a:rPr lang="zh-CN" altLang="zh-CN" sz="2400" dirty="0">
                <a:solidFill>
                  <a:srgbClr val="002060"/>
                </a:solidFill>
                <a:latin typeface="Times New Roman" pitchFamily="18" charset="0"/>
                <a:ea typeface="宋体" pitchFamily="2" charset="-122"/>
                <a:cs typeface="Times New Roman" pitchFamily="18" charset="0"/>
              </a:rPr>
              <a:t>属于此类光盘。</a:t>
            </a:r>
          </a:p>
        </p:txBody>
      </p:sp>
      <p:sp>
        <p:nvSpPr>
          <p:cNvPr id="38" name="矩形 37"/>
          <p:cNvSpPr/>
          <p:nvPr/>
        </p:nvSpPr>
        <p:spPr>
          <a:xfrm>
            <a:off x="539552" y="4839543"/>
            <a:ext cx="2627642" cy="461665"/>
          </a:xfrm>
          <a:prstGeom prst="rect">
            <a:avLst/>
          </a:prstGeom>
          <a:noFill/>
        </p:spPr>
        <p:txBody>
          <a:bodyPr vert="horz" wrap="none" lIns="91440" tIns="45720" rIns="91440" bIns="45720" rtlCol="0" anchor="ctr" anchorCtr="0">
            <a:spAutoFit/>
          </a:bodyPr>
          <a:lstStyle/>
          <a:p>
            <a:pPr marL="514350" indent="-514350">
              <a:spcBef>
                <a:spcPct val="0"/>
              </a:spcBef>
              <a:buFont typeface="+mj-ea"/>
              <a:buAutoNum type="circleNumDbPlain" startAt="3"/>
            </a:pPr>
            <a:r>
              <a:rPr lang="zh-CN" altLang="zh-CN" sz="2400" dirty="0" smtClean="0">
                <a:solidFill>
                  <a:srgbClr val="002060"/>
                </a:solidFill>
                <a:latin typeface="Times New Roman" pitchFamily="18" charset="0"/>
                <a:ea typeface="黑体" pitchFamily="49" charset="-122"/>
                <a:cs typeface="Times New Roman" pitchFamily="18" charset="0"/>
              </a:rPr>
              <a:t>可</a:t>
            </a:r>
            <a:r>
              <a:rPr lang="zh-CN" altLang="zh-CN" sz="2400" dirty="0">
                <a:solidFill>
                  <a:srgbClr val="002060"/>
                </a:solidFill>
                <a:latin typeface="Times New Roman" pitchFamily="18" charset="0"/>
                <a:ea typeface="黑体" pitchFamily="49" charset="-122"/>
                <a:cs typeface="Times New Roman" pitchFamily="18" charset="0"/>
              </a:rPr>
              <a:t>重写型光盘</a:t>
            </a:r>
          </a:p>
        </p:txBody>
      </p:sp>
      <p:sp>
        <p:nvSpPr>
          <p:cNvPr id="39" name="矩形 38"/>
          <p:cNvSpPr/>
          <p:nvPr/>
        </p:nvSpPr>
        <p:spPr>
          <a:xfrm>
            <a:off x="553840" y="5271361"/>
            <a:ext cx="8028000" cy="1080000"/>
          </a:xfrm>
          <a:prstGeom prst="rect">
            <a:avLst/>
          </a:prstGeom>
          <a:solidFill>
            <a:schemeClr val="accent4">
              <a:lumMod val="20000"/>
              <a:lumOff val="80000"/>
              <a:alpha val="50196"/>
            </a:schemeClr>
          </a:solidFill>
          <a:ln>
            <a:solidFill>
              <a:srgbClr val="00B050"/>
            </a:solidFill>
            <a:prstDash val="dash"/>
          </a:ln>
        </p:spPr>
        <p:txBody>
          <a:bodyPr wrap="square" lIns="72000" tIns="72000" rIns="72000" bIns="72000">
            <a:spAutoFit/>
          </a:bodyPr>
          <a:lstStyle/>
          <a:p>
            <a:pPr algn="just">
              <a:lnSpc>
                <a:spcPct val="9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通</a:t>
            </a:r>
            <a:r>
              <a:rPr lang="zh-CN" altLang="zh-CN" sz="2400" dirty="0">
                <a:solidFill>
                  <a:srgbClr val="002060"/>
                </a:solidFill>
                <a:latin typeface="Times New Roman" pitchFamily="18" charset="0"/>
                <a:ea typeface="宋体" pitchFamily="2" charset="-122"/>
                <a:cs typeface="Times New Roman" pitchFamily="18" charset="0"/>
              </a:rPr>
              <a:t>过改变记录层中介质的相位，或记录层中碳性或磁性物质的极性，实</a:t>
            </a:r>
            <a:r>
              <a:rPr lang="zh-CN" altLang="zh-CN" sz="2400" dirty="0" smtClean="0">
                <a:solidFill>
                  <a:srgbClr val="002060"/>
                </a:solidFill>
                <a:latin typeface="Times New Roman" pitchFamily="18" charset="0"/>
                <a:ea typeface="宋体" pitchFamily="2" charset="-122"/>
                <a:cs typeface="Times New Roman" pitchFamily="18" charset="0"/>
              </a:rPr>
              <a:t>现重</a:t>
            </a:r>
            <a:r>
              <a:rPr lang="zh-CN" altLang="zh-CN" sz="2400" dirty="0">
                <a:solidFill>
                  <a:srgbClr val="002060"/>
                </a:solidFill>
                <a:latin typeface="Times New Roman" pitchFamily="18" charset="0"/>
                <a:ea typeface="宋体" pitchFamily="2" charset="-122"/>
                <a:cs typeface="Times New Roman" pitchFamily="18" charset="0"/>
              </a:rPr>
              <a:t>复改写</a:t>
            </a:r>
            <a:r>
              <a:rPr lang="zh-CN" altLang="zh-CN" sz="2400" dirty="0" smtClean="0">
                <a:solidFill>
                  <a:srgbClr val="002060"/>
                </a:solidFill>
                <a:latin typeface="Times New Roman" pitchFamily="18" charset="0"/>
                <a:ea typeface="宋体" pitchFamily="2" charset="-122"/>
                <a:cs typeface="Times New Roman" pitchFamily="18" charset="0"/>
              </a:rPr>
              <a:t>，可</a:t>
            </a:r>
            <a:r>
              <a:rPr lang="zh-CN" altLang="zh-CN" sz="2400" dirty="0">
                <a:solidFill>
                  <a:srgbClr val="002060"/>
                </a:solidFill>
                <a:latin typeface="Times New Roman" pitchFamily="18" charset="0"/>
                <a:ea typeface="宋体" pitchFamily="2" charset="-122"/>
                <a:cs typeface="Times New Roman" pitchFamily="18" charset="0"/>
              </a:rPr>
              <a:t>以多次写入和读出</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algn="just">
              <a:lnSpc>
                <a:spcPct val="9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en-US" altLang="zh-CN" sz="2400" dirty="0" smtClean="0">
                <a:solidFill>
                  <a:srgbClr val="002060"/>
                </a:solidFill>
                <a:latin typeface="Times New Roman" pitchFamily="18" charset="0"/>
                <a:ea typeface="宋体" pitchFamily="2" charset="-122"/>
                <a:cs typeface="Times New Roman" pitchFamily="18" charset="0"/>
              </a:rPr>
              <a:t>CD-RW</a:t>
            </a:r>
            <a:r>
              <a:rPr lang="zh-CN" altLang="zh-CN" sz="2400" dirty="0">
                <a:solidFill>
                  <a:srgbClr val="002060"/>
                </a:solidFill>
                <a:latin typeface="Times New Roman" pitchFamily="18" charset="0"/>
                <a:ea typeface="宋体" pitchFamily="2" charset="-122"/>
                <a:cs typeface="Times New Roman" pitchFamily="18" charset="0"/>
              </a:rPr>
              <a:t>和</a:t>
            </a:r>
            <a:r>
              <a:rPr lang="en-US" altLang="zh-CN" sz="2400" dirty="0">
                <a:solidFill>
                  <a:srgbClr val="002060"/>
                </a:solidFill>
                <a:latin typeface="Times New Roman" pitchFamily="18" charset="0"/>
                <a:ea typeface="宋体" pitchFamily="2" charset="-122"/>
                <a:cs typeface="Times New Roman" pitchFamily="18" charset="0"/>
              </a:rPr>
              <a:t>DVD-RW</a:t>
            </a:r>
            <a:r>
              <a:rPr lang="zh-CN" altLang="zh-CN" sz="2400" dirty="0">
                <a:solidFill>
                  <a:srgbClr val="002060"/>
                </a:solidFill>
                <a:latin typeface="Times New Roman" pitchFamily="18" charset="0"/>
                <a:ea typeface="宋体" pitchFamily="2" charset="-122"/>
                <a:cs typeface="Times New Roman" pitchFamily="18" charset="0"/>
              </a:rPr>
              <a:t>属于此类光盘。</a:t>
            </a:r>
          </a:p>
        </p:txBody>
      </p:sp>
    </p:spTree>
    <p:extLst>
      <p:ext uri="{BB962C8B-B14F-4D97-AF65-F5344CB8AC3E}">
        <p14:creationId xmlns:p14="http://schemas.microsoft.com/office/powerpoint/2010/main" val="6762671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2000" fill="hold"/>
                                        <p:tgtEl>
                                          <p:spTgt spid="33">
                                            <p:txEl>
                                              <p:pRg st="0" end="0"/>
                                            </p:txEl>
                                          </p:spTgt>
                                        </p:tgtEl>
                                        <p:attrNameLst>
                                          <p:attrName>style.color</p:attrName>
                                        </p:attrNameLst>
                                      </p:cBhvr>
                                      <p:to>
                                        <a:srgbClr val="FF0000"/>
                                      </p:to>
                                    </p:animClr>
                                  </p:childTnLst>
                                </p:cTn>
                              </p:par>
                              <p:par>
                                <p:cTn id="7" presetID="32" presetClass="emph" presetSubtype="0" fill="hold" grpId="1" nodeType="withEffect">
                                  <p:stCondLst>
                                    <p:cond delay="500"/>
                                  </p:stCondLst>
                                  <p:childTnLst>
                                    <p:animRot by="120000">
                                      <p:cBhvr>
                                        <p:cTn id="8" dur="100" fill="hold">
                                          <p:stCondLst>
                                            <p:cond delay="0"/>
                                          </p:stCondLst>
                                        </p:cTn>
                                        <p:tgtEl>
                                          <p:spTgt spid="33">
                                            <p:txEl>
                                              <p:pRg st="0" end="0"/>
                                            </p:txEl>
                                          </p:spTgt>
                                        </p:tgtEl>
                                        <p:attrNameLst>
                                          <p:attrName>r</p:attrName>
                                        </p:attrNameLst>
                                      </p:cBhvr>
                                    </p:animRot>
                                    <p:animRot by="-240000">
                                      <p:cBhvr>
                                        <p:cTn id="9" dur="200" fill="hold">
                                          <p:stCondLst>
                                            <p:cond delay="200"/>
                                          </p:stCondLst>
                                        </p:cTn>
                                        <p:tgtEl>
                                          <p:spTgt spid="33">
                                            <p:txEl>
                                              <p:pRg st="0" end="0"/>
                                            </p:txEl>
                                          </p:spTgt>
                                        </p:tgtEl>
                                        <p:attrNameLst>
                                          <p:attrName>r</p:attrName>
                                        </p:attrNameLst>
                                      </p:cBhvr>
                                    </p:animRot>
                                    <p:animRot by="240000">
                                      <p:cBhvr>
                                        <p:cTn id="10" dur="200" fill="hold">
                                          <p:stCondLst>
                                            <p:cond delay="400"/>
                                          </p:stCondLst>
                                        </p:cTn>
                                        <p:tgtEl>
                                          <p:spTgt spid="33">
                                            <p:txEl>
                                              <p:pRg st="0" end="0"/>
                                            </p:txEl>
                                          </p:spTgt>
                                        </p:tgtEl>
                                        <p:attrNameLst>
                                          <p:attrName>r</p:attrName>
                                        </p:attrNameLst>
                                      </p:cBhvr>
                                    </p:animRot>
                                    <p:animRot by="-240000">
                                      <p:cBhvr>
                                        <p:cTn id="11" dur="200" fill="hold">
                                          <p:stCondLst>
                                            <p:cond delay="600"/>
                                          </p:stCondLst>
                                        </p:cTn>
                                        <p:tgtEl>
                                          <p:spTgt spid="33">
                                            <p:txEl>
                                              <p:pRg st="0" end="0"/>
                                            </p:txEl>
                                          </p:spTgt>
                                        </p:tgtEl>
                                        <p:attrNameLst>
                                          <p:attrName>r</p:attrName>
                                        </p:attrNameLst>
                                      </p:cBhvr>
                                    </p:animRot>
                                    <p:animRot by="120000">
                                      <p:cBhvr>
                                        <p:cTn id="12" dur="200" fill="hold">
                                          <p:stCondLst>
                                            <p:cond delay="800"/>
                                          </p:stCondLst>
                                        </p:cTn>
                                        <p:tgtEl>
                                          <p:spTgt spid="33">
                                            <p:txEl>
                                              <p:pRg st="0" end="0"/>
                                            </p:txEl>
                                          </p:spTgt>
                                        </p:tgtEl>
                                        <p:attrNameLst>
                                          <p:attrName>r</p:attrName>
                                        </p:attrNameLst>
                                      </p:cBhvr>
                                    </p:animRo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750"/>
                                        <p:tgtEl>
                                          <p:spTgt spid="36"/>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mph" presetSubtype="2" fill="hold" grpId="0" nodeType="clickEffect">
                                  <p:stCondLst>
                                    <p:cond delay="0"/>
                                  </p:stCondLst>
                                  <p:childTnLst>
                                    <p:animClr clrSpc="rgb" dir="cw">
                                      <p:cBhvr override="childStyle">
                                        <p:cTn id="20" dur="2000" fill="hold"/>
                                        <p:tgtEl>
                                          <p:spTgt spid="35"/>
                                        </p:tgtEl>
                                        <p:attrNameLst>
                                          <p:attrName>style.color</p:attrName>
                                        </p:attrNameLst>
                                      </p:cBhvr>
                                      <p:to>
                                        <a:srgbClr val="FF0000"/>
                                      </p:to>
                                    </p:animClr>
                                  </p:childTnLst>
                                </p:cTn>
                              </p:par>
                              <p:par>
                                <p:cTn id="21" presetID="32" presetClass="emph" presetSubtype="0" fill="hold" grpId="1" nodeType="withEffect">
                                  <p:stCondLst>
                                    <p:cond delay="500"/>
                                  </p:stCondLst>
                                  <p:childTnLst>
                                    <p:animRot by="120000">
                                      <p:cBhvr>
                                        <p:cTn id="22" dur="100" fill="hold">
                                          <p:stCondLst>
                                            <p:cond delay="0"/>
                                          </p:stCondLst>
                                        </p:cTn>
                                        <p:tgtEl>
                                          <p:spTgt spid="35"/>
                                        </p:tgtEl>
                                        <p:attrNameLst>
                                          <p:attrName>r</p:attrName>
                                        </p:attrNameLst>
                                      </p:cBhvr>
                                    </p:animRot>
                                    <p:animRot by="-240000">
                                      <p:cBhvr>
                                        <p:cTn id="23" dur="200" fill="hold">
                                          <p:stCondLst>
                                            <p:cond delay="200"/>
                                          </p:stCondLst>
                                        </p:cTn>
                                        <p:tgtEl>
                                          <p:spTgt spid="35"/>
                                        </p:tgtEl>
                                        <p:attrNameLst>
                                          <p:attrName>r</p:attrName>
                                        </p:attrNameLst>
                                      </p:cBhvr>
                                    </p:animRot>
                                    <p:animRot by="240000">
                                      <p:cBhvr>
                                        <p:cTn id="24" dur="200" fill="hold">
                                          <p:stCondLst>
                                            <p:cond delay="400"/>
                                          </p:stCondLst>
                                        </p:cTn>
                                        <p:tgtEl>
                                          <p:spTgt spid="35"/>
                                        </p:tgtEl>
                                        <p:attrNameLst>
                                          <p:attrName>r</p:attrName>
                                        </p:attrNameLst>
                                      </p:cBhvr>
                                    </p:animRot>
                                    <p:animRot by="-240000">
                                      <p:cBhvr>
                                        <p:cTn id="25" dur="200" fill="hold">
                                          <p:stCondLst>
                                            <p:cond delay="600"/>
                                          </p:stCondLst>
                                        </p:cTn>
                                        <p:tgtEl>
                                          <p:spTgt spid="35"/>
                                        </p:tgtEl>
                                        <p:attrNameLst>
                                          <p:attrName>r</p:attrName>
                                        </p:attrNameLst>
                                      </p:cBhvr>
                                    </p:animRot>
                                    <p:animRot by="120000">
                                      <p:cBhvr>
                                        <p:cTn id="26" dur="200" fill="hold">
                                          <p:stCondLst>
                                            <p:cond delay="800"/>
                                          </p:stCondLst>
                                        </p:cTn>
                                        <p:tgtEl>
                                          <p:spTgt spid="35"/>
                                        </p:tgtEl>
                                        <p:attrNameLst>
                                          <p:attrName>r</p:attrName>
                                        </p:attrNameLst>
                                      </p:cBhvr>
                                    </p:animRo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750"/>
                                        <p:tgtEl>
                                          <p:spTgt spid="37"/>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mph" presetSubtype="2" fill="hold" grpId="0" nodeType="clickEffect">
                                  <p:stCondLst>
                                    <p:cond delay="0"/>
                                  </p:stCondLst>
                                  <p:childTnLst>
                                    <p:animClr clrSpc="rgb" dir="cw">
                                      <p:cBhvr override="childStyle">
                                        <p:cTn id="34" dur="2000" fill="hold"/>
                                        <p:tgtEl>
                                          <p:spTgt spid="38"/>
                                        </p:tgtEl>
                                        <p:attrNameLst>
                                          <p:attrName>style.color</p:attrName>
                                        </p:attrNameLst>
                                      </p:cBhvr>
                                      <p:to>
                                        <a:srgbClr val="FF0000"/>
                                      </p:to>
                                    </p:animClr>
                                  </p:childTnLst>
                                </p:cTn>
                              </p:par>
                              <p:par>
                                <p:cTn id="35" presetID="32" presetClass="emph" presetSubtype="0" fill="hold" grpId="1" nodeType="withEffect">
                                  <p:stCondLst>
                                    <p:cond delay="500"/>
                                  </p:stCondLst>
                                  <p:childTnLst>
                                    <p:animRot by="120000">
                                      <p:cBhvr>
                                        <p:cTn id="36" dur="100" fill="hold">
                                          <p:stCondLst>
                                            <p:cond delay="0"/>
                                          </p:stCondLst>
                                        </p:cTn>
                                        <p:tgtEl>
                                          <p:spTgt spid="38"/>
                                        </p:tgtEl>
                                        <p:attrNameLst>
                                          <p:attrName>r</p:attrName>
                                        </p:attrNameLst>
                                      </p:cBhvr>
                                    </p:animRot>
                                    <p:animRot by="-240000">
                                      <p:cBhvr>
                                        <p:cTn id="37" dur="200" fill="hold">
                                          <p:stCondLst>
                                            <p:cond delay="200"/>
                                          </p:stCondLst>
                                        </p:cTn>
                                        <p:tgtEl>
                                          <p:spTgt spid="38"/>
                                        </p:tgtEl>
                                        <p:attrNameLst>
                                          <p:attrName>r</p:attrName>
                                        </p:attrNameLst>
                                      </p:cBhvr>
                                    </p:animRot>
                                    <p:animRot by="240000">
                                      <p:cBhvr>
                                        <p:cTn id="38" dur="200" fill="hold">
                                          <p:stCondLst>
                                            <p:cond delay="400"/>
                                          </p:stCondLst>
                                        </p:cTn>
                                        <p:tgtEl>
                                          <p:spTgt spid="38"/>
                                        </p:tgtEl>
                                        <p:attrNameLst>
                                          <p:attrName>r</p:attrName>
                                        </p:attrNameLst>
                                      </p:cBhvr>
                                    </p:animRot>
                                    <p:animRot by="-240000">
                                      <p:cBhvr>
                                        <p:cTn id="39" dur="200" fill="hold">
                                          <p:stCondLst>
                                            <p:cond delay="600"/>
                                          </p:stCondLst>
                                        </p:cTn>
                                        <p:tgtEl>
                                          <p:spTgt spid="38"/>
                                        </p:tgtEl>
                                        <p:attrNameLst>
                                          <p:attrName>r</p:attrName>
                                        </p:attrNameLst>
                                      </p:cBhvr>
                                    </p:animRot>
                                    <p:animRot by="120000">
                                      <p:cBhvr>
                                        <p:cTn id="40" dur="200" fill="hold">
                                          <p:stCondLst>
                                            <p:cond delay="800"/>
                                          </p:stCondLst>
                                        </p:cTn>
                                        <p:tgtEl>
                                          <p:spTgt spid="38"/>
                                        </p:tgtEl>
                                        <p:attrNameLst>
                                          <p:attrName>r</p:attrName>
                                        </p:attrNameLst>
                                      </p:cBhvr>
                                    </p:animRo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7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uild="p"/>
      <p:bldP spid="33" grpId="1" build="p"/>
      <p:bldP spid="35" grpId="0"/>
      <p:bldP spid="35" grpId="1"/>
      <p:bldP spid="36" grpId="0" animBg="1"/>
      <p:bldP spid="37" grpId="0" animBg="1"/>
      <p:bldP spid="38" grpId="0"/>
      <p:bldP spid="38" grpId="1"/>
      <p:bldP spid="3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11.5.2  </a:t>
            </a:r>
            <a:r>
              <a:rPr lang="zh-CN" altLang="zh-CN" dirty="0"/>
              <a:t>光盘存储器</a:t>
            </a:r>
            <a:endParaRPr lang="zh-CN" altLang="en-US" dirty="0"/>
          </a:p>
        </p:txBody>
      </p:sp>
      <p:sp>
        <p:nvSpPr>
          <p:cNvPr id="3" name="矩形 2"/>
          <p:cNvSpPr/>
          <p:nvPr/>
        </p:nvSpPr>
        <p:spPr>
          <a:xfrm>
            <a:off x="540000" y="1196752"/>
            <a:ext cx="5724644" cy="584775"/>
          </a:xfrm>
          <a:prstGeom prst="rect">
            <a:avLst/>
          </a:prstGeom>
          <a:noFill/>
        </p:spPr>
        <p:txBody>
          <a:bodyPr vert="horz" wrap="none" lIns="91440" tIns="45720" rIns="91440" bIns="45720" rtlCol="0" anchor="ctr" anchorCtr="0">
            <a:spAutoFit/>
          </a:bodyPr>
          <a:lstStyle/>
          <a:p>
            <a:pPr>
              <a:spcBef>
                <a:spcPct val="0"/>
              </a:spcBef>
            </a:pPr>
            <a:r>
              <a:rPr lang="en-US" altLang="zh-CN" sz="3200" dirty="0">
                <a:latin typeface="Times New Roman" pitchFamily="18" charset="0"/>
                <a:ea typeface="黑体" pitchFamily="49" charset="-122"/>
                <a:cs typeface="Times New Roman" pitchFamily="18" charset="0"/>
              </a:rPr>
              <a:t>4</a:t>
            </a:r>
            <a:r>
              <a:rPr lang="zh-CN" altLang="zh-CN" sz="3200" dirty="0">
                <a:latin typeface="Times New Roman" pitchFamily="18" charset="0"/>
                <a:ea typeface="黑体" pitchFamily="49" charset="-122"/>
                <a:cs typeface="Times New Roman" pitchFamily="18" charset="0"/>
              </a:rPr>
              <a:t>．光盘驱动器的主要性能指标</a:t>
            </a:r>
          </a:p>
        </p:txBody>
      </p:sp>
      <p:sp>
        <p:nvSpPr>
          <p:cNvPr id="10" name="Rectangle 24"/>
          <p:cNvSpPr>
            <a:spLocks noChangeArrowheads="1"/>
          </p:cNvSpPr>
          <p:nvPr/>
        </p:nvSpPr>
        <p:spPr bwMode="auto">
          <a:xfrm>
            <a:off x="539552" y="1844823"/>
            <a:ext cx="3235878" cy="377784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lnSpc>
                <a:spcPct val="150000"/>
              </a:lnSpc>
              <a:spcBef>
                <a:spcPts val="1200"/>
              </a:spcBef>
              <a:spcAft>
                <a:spcPts val="1200"/>
              </a:spcAft>
            </a:pPr>
            <a:r>
              <a:rPr lang="en-US" altLang="zh-CN" sz="2800" dirty="0" smtClean="0">
                <a:solidFill>
                  <a:srgbClr val="002060"/>
                </a:solidFill>
                <a:latin typeface="Times New Roman" pitchFamily="18" charset="0"/>
                <a:ea typeface="宋体" pitchFamily="2" charset="-122"/>
              </a:rPr>
              <a:t>1</a:t>
            </a:r>
            <a:r>
              <a:rPr lang="zh-CN" altLang="en-US" sz="2800" dirty="0" smtClean="0">
                <a:solidFill>
                  <a:srgbClr val="002060"/>
                </a:solidFill>
                <a:latin typeface="Times New Roman" pitchFamily="18" charset="0"/>
                <a:ea typeface="宋体" pitchFamily="2" charset="-122"/>
              </a:rPr>
              <a:t>）</a:t>
            </a:r>
            <a:r>
              <a:rPr lang="zh-CN" altLang="zh-CN" sz="2800" dirty="0" smtClean="0">
                <a:solidFill>
                  <a:srgbClr val="002060"/>
                </a:solidFill>
                <a:latin typeface="Times New Roman" pitchFamily="18" charset="0"/>
                <a:ea typeface="宋体" pitchFamily="2" charset="-122"/>
              </a:rPr>
              <a:t>数</a:t>
            </a:r>
            <a:r>
              <a:rPr lang="zh-CN" altLang="zh-CN" sz="2800" dirty="0">
                <a:solidFill>
                  <a:srgbClr val="002060"/>
                </a:solidFill>
                <a:latin typeface="Times New Roman" pitchFamily="18" charset="0"/>
                <a:ea typeface="宋体" pitchFamily="2" charset="-122"/>
              </a:rPr>
              <a:t>据传输率</a:t>
            </a:r>
          </a:p>
          <a:p>
            <a:pPr algn="just">
              <a:lnSpc>
                <a:spcPct val="150000"/>
              </a:lnSpc>
              <a:spcBef>
                <a:spcPts val="1200"/>
              </a:spcBef>
              <a:spcAft>
                <a:spcPts val="1200"/>
              </a:spcAft>
            </a:pPr>
            <a:r>
              <a:rPr lang="en-US" altLang="zh-CN" sz="2800" dirty="0" smtClean="0">
                <a:solidFill>
                  <a:srgbClr val="002060"/>
                </a:solidFill>
                <a:latin typeface="Times New Roman" pitchFamily="18" charset="0"/>
                <a:ea typeface="宋体" pitchFamily="2" charset="-122"/>
              </a:rPr>
              <a:t>2</a:t>
            </a:r>
            <a:r>
              <a:rPr lang="zh-CN" altLang="en-US" sz="2800" dirty="0" smtClean="0">
                <a:solidFill>
                  <a:srgbClr val="002060"/>
                </a:solidFill>
                <a:latin typeface="Times New Roman" pitchFamily="18" charset="0"/>
                <a:ea typeface="宋体" pitchFamily="2" charset="-122"/>
              </a:rPr>
              <a:t>）</a:t>
            </a:r>
            <a:r>
              <a:rPr lang="zh-CN" altLang="zh-CN" sz="2800" dirty="0" smtClean="0">
                <a:solidFill>
                  <a:srgbClr val="002060"/>
                </a:solidFill>
                <a:latin typeface="Times New Roman" pitchFamily="18" charset="0"/>
                <a:ea typeface="宋体" pitchFamily="2" charset="-122"/>
              </a:rPr>
              <a:t>平</a:t>
            </a:r>
            <a:r>
              <a:rPr lang="zh-CN" altLang="zh-CN" sz="2800" dirty="0">
                <a:solidFill>
                  <a:srgbClr val="002060"/>
                </a:solidFill>
                <a:latin typeface="Times New Roman" pitchFamily="18" charset="0"/>
                <a:ea typeface="宋体" pitchFamily="2" charset="-122"/>
              </a:rPr>
              <a:t>均寻道时间</a:t>
            </a:r>
          </a:p>
          <a:p>
            <a:pPr algn="just">
              <a:lnSpc>
                <a:spcPct val="150000"/>
              </a:lnSpc>
              <a:spcBef>
                <a:spcPts val="1200"/>
              </a:spcBef>
              <a:spcAft>
                <a:spcPts val="1200"/>
              </a:spcAft>
            </a:pPr>
            <a:r>
              <a:rPr lang="en-US" altLang="zh-CN" sz="2800" dirty="0" smtClean="0">
                <a:solidFill>
                  <a:srgbClr val="002060"/>
                </a:solidFill>
                <a:latin typeface="Times New Roman" pitchFamily="18" charset="0"/>
                <a:ea typeface="宋体" pitchFamily="2" charset="-122"/>
              </a:rPr>
              <a:t>3</a:t>
            </a:r>
            <a:r>
              <a:rPr lang="zh-CN" altLang="en-US" sz="2800" dirty="0" smtClean="0">
                <a:solidFill>
                  <a:srgbClr val="002060"/>
                </a:solidFill>
                <a:latin typeface="Times New Roman" pitchFamily="18" charset="0"/>
                <a:ea typeface="宋体" pitchFamily="2" charset="-122"/>
              </a:rPr>
              <a:t>）</a:t>
            </a:r>
            <a:r>
              <a:rPr lang="en-US" altLang="zh-CN" sz="2800" dirty="0" smtClean="0">
                <a:solidFill>
                  <a:srgbClr val="002060"/>
                </a:solidFill>
                <a:latin typeface="Times New Roman" pitchFamily="18" charset="0"/>
                <a:ea typeface="宋体" pitchFamily="2" charset="-122"/>
              </a:rPr>
              <a:t>CPU</a:t>
            </a:r>
            <a:r>
              <a:rPr lang="zh-CN" altLang="zh-CN" sz="2800" dirty="0">
                <a:solidFill>
                  <a:srgbClr val="002060"/>
                </a:solidFill>
                <a:latin typeface="Times New Roman" pitchFamily="18" charset="0"/>
                <a:ea typeface="宋体" pitchFamily="2" charset="-122"/>
              </a:rPr>
              <a:t>占用时间</a:t>
            </a:r>
          </a:p>
          <a:p>
            <a:pPr algn="just">
              <a:lnSpc>
                <a:spcPct val="150000"/>
              </a:lnSpc>
              <a:spcBef>
                <a:spcPts val="1200"/>
              </a:spcBef>
              <a:spcAft>
                <a:spcPts val="1200"/>
              </a:spcAft>
            </a:pPr>
            <a:r>
              <a:rPr lang="en-US" altLang="zh-CN" sz="2800" dirty="0" smtClean="0">
                <a:solidFill>
                  <a:srgbClr val="002060"/>
                </a:solidFill>
                <a:latin typeface="Times New Roman" pitchFamily="18" charset="0"/>
                <a:ea typeface="宋体" pitchFamily="2" charset="-122"/>
              </a:rPr>
              <a:t>4</a:t>
            </a:r>
            <a:r>
              <a:rPr lang="zh-CN" altLang="en-US" sz="2800" dirty="0" smtClean="0">
                <a:solidFill>
                  <a:srgbClr val="002060"/>
                </a:solidFill>
                <a:latin typeface="Times New Roman" pitchFamily="18" charset="0"/>
                <a:ea typeface="宋体" pitchFamily="2" charset="-122"/>
              </a:rPr>
              <a:t>）</a:t>
            </a:r>
            <a:r>
              <a:rPr lang="zh-CN" altLang="zh-CN" sz="2800" dirty="0" smtClean="0">
                <a:solidFill>
                  <a:srgbClr val="002060"/>
                </a:solidFill>
                <a:latin typeface="Times New Roman" pitchFamily="18" charset="0"/>
                <a:ea typeface="宋体" pitchFamily="2" charset="-122"/>
              </a:rPr>
              <a:t>缓</a:t>
            </a:r>
            <a:r>
              <a:rPr lang="zh-CN" altLang="zh-CN" sz="2800" dirty="0">
                <a:solidFill>
                  <a:srgbClr val="002060"/>
                </a:solidFill>
                <a:latin typeface="Times New Roman" pitchFamily="18" charset="0"/>
                <a:ea typeface="宋体" pitchFamily="2" charset="-122"/>
              </a:rPr>
              <a:t>存容量</a:t>
            </a:r>
            <a:endParaRPr lang="en-US" altLang="zh-CN" sz="2800" dirty="0">
              <a:solidFill>
                <a:srgbClr val="002060"/>
              </a:solidFill>
              <a:latin typeface="Times New Roman" pitchFamily="18" charset="0"/>
              <a:ea typeface="宋体" pitchFamily="2" charset="-122"/>
            </a:endParaRPr>
          </a:p>
        </p:txBody>
      </p:sp>
      <p:sp>
        <p:nvSpPr>
          <p:cNvPr id="11" name="Rectangle 24"/>
          <p:cNvSpPr>
            <a:spLocks noChangeArrowheads="1"/>
          </p:cNvSpPr>
          <p:nvPr/>
        </p:nvSpPr>
        <p:spPr bwMode="auto">
          <a:xfrm>
            <a:off x="3491880" y="1844824"/>
            <a:ext cx="4428000" cy="3636000"/>
          </a:xfrm>
          <a:prstGeom prst="rect">
            <a:avLst/>
          </a:prstGeom>
          <a:solidFill>
            <a:schemeClr val="bg1">
              <a:lumMod val="95000"/>
            </a:schemeClr>
          </a:solidFill>
          <a:ln w="6350">
            <a:solidFill>
              <a:srgbClr val="FF0000"/>
            </a:solidFill>
            <a:prstDash val="sysDash"/>
            <a:miter lim="800000"/>
            <a:headEnd/>
            <a:tailEnd/>
          </a:ln>
          <a:effectLst/>
          <a:extLst/>
        </p:spPr>
        <p:txBody>
          <a:bodyPr lIns="216000" tIns="216000" rIns="216000" bIns="216000"/>
          <a:lstStyle/>
          <a:p>
            <a:pPr algn="just">
              <a:lnSpc>
                <a:spcPct val="11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数据传输率是反映光驱性能的基本指标，以</a:t>
            </a:r>
            <a:r>
              <a:rPr lang="zh-CN" altLang="zh-CN" sz="2400" dirty="0">
                <a:solidFill>
                  <a:srgbClr val="002060"/>
                </a:solidFill>
                <a:latin typeface="Times New Roman" pitchFamily="18" charset="0"/>
                <a:ea typeface="宋体" pitchFamily="2" charset="-122"/>
                <a:cs typeface="Times New Roman" pitchFamily="18" charset="0"/>
              </a:rPr>
              <a:t>第一代</a:t>
            </a:r>
            <a:r>
              <a:rPr lang="en-US" altLang="zh-CN" sz="2400" dirty="0">
                <a:solidFill>
                  <a:srgbClr val="002060"/>
                </a:solidFill>
                <a:latin typeface="Times New Roman" pitchFamily="18" charset="0"/>
                <a:ea typeface="宋体" pitchFamily="2" charset="-122"/>
                <a:cs typeface="Times New Roman" pitchFamily="18" charset="0"/>
              </a:rPr>
              <a:t>CD-ROM</a:t>
            </a:r>
            <a:r>
              <a:rPr lang="zh-CN" altLang="zh-CN" sz="2400" dirty="0">
                <a:solidFill>
                  <a:srgbClr val="002060"/>
                </a:solidFill>
                <a:latin typeface="Times New Roman" pitchFamily="18" charset="0"/>
                <a:ea typeface="宋体" pitchFamily="2" charset="-122"/>
                <a:cs typeface="Times New Roman" pitchFamily="18" charset="0"/>
              </a:rPr>
              <a:t>驱动器的数据传输率（</a:t>
            </a:r>
            <a:r>
              <a:rPr lang="en-US" altLang="zh-CN" sz="2400" dirty="0">
                <a:solidFill>
                  <a:srgbClr val="002060"/>
                </a:solidFill>
                <a:latin typeface="Times New Roman" pitchFamily="18" charset="0"/>
                <a:ea typeface="宋体" pitchFamily="2" charset="-122"/>
                <a:cs typeface="Times New Roman" pitchFamily="18" charset="0"/>
              </a:rPr>
              <a:t>150KB/s</a:t>
            </a:r>
            <a:r>
              <a:rPr lang="zh-CN" altLang="zh-CN" sz="2400" dirty="0">
                <a:solidFill>
                  <a:srgbClr val="002060"/>
                </a:solidFill>
                <a:latin typeface="Times New Roman" pitchFamily="18" charset="0"/>
                <a:ea typeface="宋体" pitchFamily="2" charset="-122"/>
                <a:cs typeface="Times New Roman" pitchFamily="18" charset="0"/>
              </a:rPr>
              <a:t>）为单位，称</a:t>
            </a:r>
            <a:r>
              <a:rPr lang="en-US" altLang="zh-CN" sz="2400" dirty="0">
                <a:solidFill>
                  <a:srgbClr val="002060"/>
                </a:solidFill>
                <a:latin typeface="Times New Roman" pitchFamily="18" charset="0"/>
                <a:ea typeface="宋体" pitchFamily="2" charset="-122"/>
                <a:cs typeface="Times New Roman" pitchFamily="18" charset="0"/>
              </a:rPr>
              <a:t>150KB/s</a:t>
            </a:r>
            <a:r>
              <a:rPr lang="zh-CN" altLang="zh-CN" sz="2400" dirty="0">
                <a:solidFill>
                  <a:srgbClr val="002060"/>
                </a:solidFill>
                <a:latin typeface="Times New Roman" pitchFamily="18" charset="0"/>
                <a:ea typeface="宋体" pitchFamily="2" charset="-122"/>
                <a:cs typeface="Times New Roman" pitchFamily="18" charset="0"/>
              </a:rPr>
              <a:t>为单速，现在光驱的数据传输速率为</a:t>
            </a:r>
            <a:r>
              <a:rPr lang="en-US" altLang="zh-CN" sz="2400" dirty="0">
                <a:solidFill>
                  <a:srgbClr val="002060"/>
                </a:solidFill>
                <a:latin typeface="Times New Roman" pitchFamily="18" charset="0"/>
                <a:ea typeface="宋体" pitchFamily="2" charset="-122"/>
                <a:cs typeface="Times New Roman" pitchFamily="18" charset="0"/>
              </a:rPr>
              <a:t>150KB/s</a:t>
            </a:r>
            <a:r>
              <a:rPr lang="zh-CN" altLang="zh-CN" sz="2400" dirty="0">
                <a:solidFill>
                  <a:srgbClr val="002060"/>
                </a:solidFill>
                <a:latin typeface="Times New Roman" pitchFamily="18" charset="0"/>
                <a:ea typeface="宋体" pitchFamily="2" charset="-122"/>
                <a:cs typeface="Times New Roman" pitchFamily="18" charset="0"/>
              </a:rPr>
              <a:t>的倍速，如</a:t>
            </a:r>
            <a:r>
              <a:rPr lang="en-US" altLang="zh-CN" sz="2400" dirty="0">
                <a:solidFill>
                  <a:srgbClr val="002060"/>
                </a:solidFill>
                <a:latin typeface="Times New Roman" pitchFamily="18" charset="0"/>
                <a:ea typeface="宋体" pitchFamily="2" charset="-122"/>
                <a:cs typeface="Times New Roman" pitchFamily="18" charset="0"/>
              </a:rPr>
              <a:t>16</a:t>
            </a:r>
            <a:r>
              <a:rPr lang="zh-CN" altLang="zh-CN" sz="2400" dirty="0">
                <a:solidFill>
                  <a:srgbClr val="002060"/>
                </a:solidFill>
                <a:latin typeface="Times New Roman" pitchFamily="18" charset="0"/>
                <a:ea typeface="宋体" pitchFamily="2" charset="-122"/>
                <a:cs typeface="Times New Roman" pitchFamily="18" charset="0"/>
              </a:rPr>
              <a:t>倍速、</a:t>
            </a:r>
            <a:r>
              <a:rPr lang="en-US" altLang="zh-CN" sz="2400" dirty="0">
                <a:solidFill>
                  <a:srgbClr val="002060"/>
                </a:solidFill>
                <a:latin typeface="Times New Roman" pitchFamily="18" charset="0"/>
                <a:ea typeface="宋体" pitchFamily="2" charset="-122"/>
                <a:cs typeface="Times New Roman" pitchFamily="18" charset="0"/>
              </a:rPr>
              <a:t>24</a:t>
            </a:r>
            <a:r>
              <a:rPr lang="zh-CN" altLang="zh-CN" sz="2400" dirty="0">
                <a:solidFill>
                  <a:srgbClr val="002060"/>
                </a:solidFill>
                <a:latin typeface="Times New Roman" pitchFamily="18" charset="0"/>
                <a:ea typeface="宋体" pitchFamily="2" charset="-122"/>
                <a:cs typeface="Times New Roman" pitchFamily="18" charset="0"/>
              </a:rPr>
              <a:t>倍速、</a:t>
            </a:r>
            <a:r>
              <a:rPr lang="en-US" altLang="zh-CN" sz="2400" dirty="0">
                <a:solidFill>
                  <a:srgbClr val="002060"/>
                </a:solidFill>
                <a:latin typeface="Times New Roman" pitchFamily="18" charset="0"/>
                <a:ea typeface="宋体" pitchFamily="2" charset="-122"/>
                <a:cs typeface="Times New Roman" pitchFamily="18" charset="0"/>
              </a:rPr>
              <a:t>40</a:t>
            </a:r>
            <a:r>
              <a:rPr lang="zh-CN" altLang="zh-CN" sz="2400" dirty="0">
                <a:solidFill>
                  <a:srgbClr val="002060"/>
                </a:solidFill>
                <a:latin typeface="Times New Roman" pitchFamily="18" charset="0"/>
                <a:ea typeface="宋体" pitchFamily="2" charset="-122"/>
                <a:cs typeface="Times New Roman" pitchFamily="18" charset="0"/>
              </a:rPr>
              <a:t>倍速、</a:t>
            </a:r>
            <a:r>
              <a:rPr lang="en-US" altLang="zh-CN" sz="2400" dirty="0">
                <a:solidFill>
                  <a:srgbClr val="002060"/>
                </a:solidFill>
                <a:latin typeface="Times New Roman" pitchFamily="18" charset="0"/>
                <a:ea typeface="宋体" pitchFamily="2" charset="-122"/>
                <a:cs typeface="Times New Roman" pitchFamily="18" charset="0"/>
              </a:rPr>
              <a:t>48</a:t>
            </a:r>
            <a:r>
              <a:rPr lang="zh-CN" altLang="zh-CN" sz="2400" dirty="0">
                <a:solidFill>
                  <a:srgbClr val="002060"/>
                </a:solidFill>
                <a:latin typeface="Times New Roman" pitchFamily="18" charset="0"/>
                <a:ea typeface="宋体" pitchFamily="2" charset="-122"/>
                <a:cs typeface="Times New Roman" pitchFamily="18" charset="0"/>
              </a:rPr>
              <a:t>倍速等。</a:t>
            </a:r>
            <a:endParaRPr lang="en-US" altLang="zh-CN" sz="2400" dirty="0">
              <a:solidFill>
                <a:srgbClr val="002060"/>
              </a:solidFill>
              <a:latin typeface="Times New Roman" pitchFamily="18" charset="0"/>
              <a:ea typeface="宋体" pitchFamily="2" charset="-122"/>
              <a:cs typeface="Times New Roman" pitchFamily="18" charset="0"/>
            </a:endParaRPr>
          </a:p>
        </p:txBody>
      </p:sp>
      <p:sp>
        <p:nvSpPr>
          <p:cNvPr id="12" name="Rectangle 24"/>
          <p:cNvSpPr>
            <a:spLocks noChangeArrowheads="1"/>
          </p:cNvSpPr>
          <p:nvPr/>
        </p:nvSpPr>
        <p:spPr bwMode="auto">
          <a:xfrm>
            <a:off x="3696067" y="1940835"/>
            <a:ext cx="4428000" cy="3636000"/>
          </a:xfrm>
          <a:prstGeom prst="rect">
            <a:avLst/>
          </a:prstGeom>
          <a:solidFill>
            <a:schemeClr val="bg1">
              <a:lumMod val="95000"/>
            </a:schemeClr>
          </a:solidFill>
          <a:ln w="6350">
            <a:solidFill>
              <a:srgbClr val="FF0000"/>
            </a:solidFill>
            <a:prstDash val="sysDash"/>
            <a:miter lim="800000"/>
            <a:headEnd/>
            <a:tailEnd/>
          </a:ln>
          <a:effectLst/>
          <a:extLst/>
        </p:spPr>
        <p:txBody>
          <a:bodyPr lIns="216000" tIns="216000" rIns="216000" bIns="216000"/>
          <a:lstStyle/>
          <a:p>
            <a:pPr algn="just">
              <a:lnSpc>
                <a:spcPct val="15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指光驱接到读盘命令后，激光头移动到指定的目标位置开始读取数据所花费的时间</a:t>
            </a:r>
            <a:r>
              <a:rPr lang="zh-CN" altLang="zh-CN" sz="2400" dirty="0" smtClean="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 </a:t>
            </a:r>
            <a:r>
              <a:rPr lang="en-US" altLang="zh-CN" sz="2400" dirty="0" smtClean="0">
                <a:solidFill>
                  <a:srgbClr val="002060"/>
                </a:solidFill>
                <a:latin typeface="Times New Roman" pitchFamily="18" charset="0"/>
                <a:ea typeface="宋体" pitchFamily="2" charset="-122"/>
                <a:cs typeface="Times New Roman" pitchFamily="18" charset="0"/>
              </a:rPr>
              <a:t> 　　</a:t>
            </a:r>
          </a:p>
          <a:p>
            <a:pPr algn="just">
              <a:lnSpc>
                <a:spcPct val="15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平</a:t>
            </a:r>
            <a:r>
              <a:rPr lang="zh-CN" altLang="zh-CN" sz="2400" dirty="0">
                <a:solidFill>
                  <a:srgbClr val="002060"/>
                </a:solidFill>
                <a:latin typeface="Times New Roman" pitchFamily="18" charset="0"/>
                <a:ea typeface="宋体" pitchFamily="2" charset="-122"/>
                <a:cs typeface="Times New Roman" pitchFamily="18" charset="0"/>
              </a:rPr>
              <a:t>均寻道时间越短，光驱的性能就越好。</a:t>
            </a:r>
          </a:p>
        </p:txBody>
      </p:sp>
      <p:sp>
        <p:nvSpPr>
          <p:cNvPr id="13" name="Rectangle 24"/>
          <p:cNvSpPr>
            <a:spLocks noChangeArrowheads="1"/>
          </p:cNvSpPr>
          <p:nvPr/>
        </p:nvSpPr>
        <p:spPr bwMode="auto">
          <a:xfrm>
            <a:off x="3900254" y="2036846"/>
            <a:ext cx="4428000" cy="3636000"/>
          </a:xfrm>
          <a:prstGeom prst="rect">
            <a:avLst/>
          </a:prstGeom>
          <a:solidFill>
            <a:schemeClr val="bg1">
              <a:lumMod val="95000"/>
            </a:schemeClr>
          </a:solidFill>
          <a:ln w="6350">
            <a:solidFill>
              <a:srgbClr val="FF0000"/>
            </a:solidFill>
            <a:prstDash val="sysDash"/>
            <a:miter lim="800000"/>
            <a:headEnd/>
            <a:tailEnd/>
          </a:ln>
          <a:effectLst/>
          <a:extLst/>
        </p:spPr>
        <p:txBody>
          <a:bodyPr lIns="216000" tIns="216000" rIns="216000" bIns="216000"/>
          <a:lstStyle/>
          <a:p>
            <a:pPr algn="just">
              <a:lnSpc>
                <a:spcPct val="15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指光驱在维持一定的转速和数据传输率时所占用</a:t>
            </a:r>
            <a:r>
              <a:rPr lang="en-US" altLang="zh-CN" sz="2400" dirty="0">
                <a:solidFill>
                  <a:srgbClr val="002060"/>
                </a:solidFill>
                <a:latin typeface="Times New Roman" pitchFamily="18" charset="0"/>
                <a:ea typeface="宋体" pitchFamily="2" charset="-122"/>
                <a:cs typeface="Times New Roman" pitchFamily="18" charset="0"/>
              </a:rPr>
              <a:t>CPU</a:t>
            </a:r>
            <a:r>
              <a:rPr lang="zh-CN" altLang="zh-CN" sz="2400" dirty="0">
                <a:solidFill>
                  <a:srgbClr val="002060"/>
                </a:solidFill>
                <a:latin typeface="Times New Roman" pitchFamily="18" charset="0"/>
                <a:ea typeface="宋体" pitchFamily="2" charset="-122"/>
                <a:cs typeface="Times New Roman" pitchFamily="18" charset="0"/>
              </a:rPr>
              <a:t>的时间</a:t>
            </a:r>
            <a:r>
              <a:rPr lang="zh-CN" altLang="zh-CN" sz="2400" dirty="0" smtClean="0">
                <a:solidFill>
                  <a:srgbClr val="002060"/>
                </a:solidFill>
                <a:latin typeface="Times New Roman" pitchFamily="18" charset="0"/>
                <a:ea typeface="宋体" pitchFamily="2" charset="-122"/>
                <a:cs typeface="Times New Roman" pitchFamily="18" charset="0"/>
              </a:rPr>
              <a:t>，也</a:t>
            </a:r>
            <a:r>
              <a:rPr lang="zh-CN" altLang="zh-CN" sz="2400" dirty="0">
                <a:solidFill>
                  <a:srgbClr val="002060"/>
                </a:solidFill>
                <a:latin typeface="Times New Roman" pitchFamily="18" charset="0"/>
                <a:ea typeface="宋体" pitchFamily="2" charset="-122"/>
                <a:cs typeface="Times New Roman" pitchFamily="18" charset="0"/>
              </a:rPr>
              <a:t>是衡量光驱性能的一个重要指标。</a:t>
            </a:r>
            <a:r>
              <a:rPr lang="en-US" altLang="zh-CN" sz="2400" dirty="0">
                <a:solidFill>
                  <a:srgbClr val="002060"/>
                </a:solidFill>
                <a:latin typeface="Times New Roman" pitchFamily="18" charset="0"/>
                <a:ea typeface="宋体" pitchFamily="2" charset="-122"/>
                <a:cs typeface="Times New Roman" pitchFamily="18" charset="0"/>
              </a:rPr>
              <a:t>CPU</a:t>
            </a:r>
            <a:r>
              <a:rPr lang="zh-CN" altLang="zh-CN" sz="2400" dirty="0">
                <a:solidFill>
                  <a:srgbClr val="002060"/>
                </a:solidFill>
                <a:latin typeface="Times New Roman" pitchFamily="18" charset="0"/>
                <a:ea typeface="宋体" pitchFamily="2" charset="-122"/>
                <a:cs typeface="Times New Roman" pitchFamily="18" charset="0"/>
              </a:rPr>
              <a:t>占用时间越少，其整体性能就越好。</a:t>
            </a:r>
          </a:p>
        </p:txBody>
      </p:sp>
      <p:sp>
        <p:nvSpPr>
          <p:cNvPr id="14" name="Rectangle 24"/>
          <p:cNvSpPr>
            <a:spLocks noChangeArrowheads="1"/>
          </p:cNvSpPr>
          <p:nvPr/>
        </p:nvSpPr>
        <p:spPr bwMode="auto">
          <a:xfrm>
            <a:off x="4104440" y="2132856"/>
            <a:ext cx="4428000" cy="3636000"/>
          </a:xfrm>
          <a:prstGeom prst="rect">
            <a:avLst/>
          </a:prstGeom>
          <a:solidFill>
            <a:schemeClr val="bg1">
              <a:lumMod val="95000"/>
            </a:schemeClr>
          </a:solidFill>
          <a:ln w="6350">
            <a:solidFill>
              <a:srgbClr val="FF0000"/>
            </a:solidFill>
            <a:prstDash val="sysDash"/>
            <a:miter lim="800000"/>
            <a:headEnd/>
            <a:tailEnd/>
          </a:ln>
          <a:effectLst/>
          <a:extLst/>
        </p:spPr>
        <p:txBody>
          <a:bodyPr lIns="216000" tIns="216000" rIns="216000" bIns="216000"/>
          <a:lstStyle/>
          <a:p>
            <a:pPr algn="just">
              <a:lnSpc>
                <a:spcPct val="13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通过光驱缓存</a:t>
            </a:r>
            <a:r>
              <a:rPr lang="zh-CN" altLang="zh-CN" sz="2400" dirty="0" smtClean="0">
                <a:solidFill>
                  <a:srgbClr val="002060"/>
                </a:solidFill>
                <a:latin typeface="Times New Roman" pitchFamily="18" charset="0"/>
                <a:ea typeface="宋体" pitchFamily="2" charset="-122"/>
                <a:cs typeface="Times New Roman" pitchFamily="18" charset="0"/>
              </a:rPr>
              <a:t>，可</a:t>
            </a:r>
            <a:r>
              <a:rPr lang="zh-CN" altLang="zh-CN" sz="2400" dirty="0">
                <a:solidFill>
                  <a:srgbClr val="002060"/>
                </a:solidFill>
                <a:latin typeface="Times New Roman" pitchFamily="18" charset="0"/>
                <a:ea typeface="宋体" pitchFamily="2" charset="-122"/>
                <a:cs typeface="Times New Roman" pitchFamily="18" charset="0"/>
              </a:rPr>
              <a:t>以预先读取或存储大容量数据段，有效地减少读盘次数，提高数据传输率，同时也减少了</a:t>
            </a:r>
            <a:r>
              <a:rPr lang="en-US" altLang="zh-CN" sz="2400" dirty="0">
                <a:solidFill>
                  <a:srgbClr val="002060"/>
                </a:solidFill>
                <a:latin typeface="Times New Roman" pitchFamily="18" charset="0"/>
                <a:ea typeface="宋体" pitchFamily="2" charset="-122"/>
                <a:cs typeface="Times New Roman" pitchFamily="18" charset="0"/>
              </a:rPr>
              <a:t>CPU</a:t>
            </a:r>
            <a:r>
              <a:rPr lang="zh-CN" altLang="zh-CN" sz="2400" dirty="0">
                <a:solidFill>
                  <a:srgbClr val="002060"/>
                </a:solidFill>
                <a:latin typeface="Times New Roman" pitchFamily="18" charset="0"/>
                <a:ea typeface="宋体" pitchFamily="2" charset="-122"/>
                <a:cs typeface="Times New Roman" pitchFamily="18" charset="0"/>
              </a:rPr>
              <a:t>占用时间，因此缓存在很大程度上可以提高光盘存储器的运行效率</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3198106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50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50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par>
                                <p:cTn id="9" presetID="1" presetClass="entr" presetSubtype="0" fill="hold" grpId="0" nodeType="withEffect">
                                  <p:stCondLst>
                                    <p:cond delay="50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par>
                                <p:cTn id="11" presetID="1" presetClass="entr" presetSubtype="0" fill="hold" grpId="0" nodeType="withEffect">
                                  <p:stCondLst>
                                    <p:cond delay="500"/>
                                  </p:stCondLst>
                                  <p:childTnLst>
                                    <p:set>
                                      <p:cBhvr>
                                        <p:cTn id="12"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3" presetClass="emph" presetSubtype="2" fill="hold" nodeType="clickEffect">
                                  <p:stCondLst>
                                    <p:cond delay="0"/>
                                  </p:stCondLst>
                                  <p:childTnLst>
                                    <p:animClr clrSpc="rgb" dir="cw">
                                      <p:cBhvr override="childStyle">
                                        <p:cTn id="16" dur="10" fill="hold"/>
                                        <p:tgtEl>
                                          <p:spTgt spid="10">
                                            <p:txEl>
                                              <p:pRg st="0" end="0"/>
                                            </p:txEl>
                                          </p:spTgt>
                                        </p:tgtEl>
                                        <p:attrNameLst>
                                          <p:attrName>style.color</p:attrName>
                                        </p:attrNameLst>
                                      </p:cBhvr>
                                      <p:to>
                                        <a:srgbClr val="FF00FF"/>
                                      </p:to>
                                    </p:animClr>
                                  </p:childTnLst>
                                </p:cTn>
                              </p:par>
                            </p:childTnLst>
                          </p:cTn>
                        </p:par>
                        <p:par>
                          <p:cTn id="17" fill="hold">
                            <p:stCondLst>
                              <p:cond delay="10"/>
                            </p:stCondLst>
                            <p:childTnLst>
                              <p:par>
                                <p:cTn id="18" presetID="22" presetClass="entr" presetSubtype="8" fill="hold" grpId="0" nodeType="afterEffect">
                                  <p:stCondLst>
                                    <p:cond delay="50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mph" presetSubtype="2" fill="hold" nodeType="clickEffect">
                                  <p:stCondLst>
                                    <p:cond delay="0"/>
                                  </p:stCondLst>
                                  <p:childTnLst>
                                    <p:animClr clrSpc="rgb" dir="cw">
                                      <p:cBhvr override="childStyle">
                                        <p:cTn id="24" dur="10" fill="hold"/>
                                        <p:tgtEl>
                                          <p:spTgt spid="10">
                                            <p:txEl>
                                              <p:pRg st="1" end="1"/>
                                            </p:txEl>
                                          </p:spTgt>
                                        </p:tgtEl>
                                        <p:attrNameLst>
                                          <p:attrName>style.color</p:attrName>
                                        </p:attrNameLst>
                                      </p:cBhvr>
                                      <p:to>
                                        <a:srgbClr val="FF00FF"/>
                                      </p:to>
                                    </p:animClr>
                                  </p:childTnLst>
                                </p:cTn>
                              </p:par>
                            </p:childTnLst>
                          </p:cTn>
                        </p:par>
                        <p:par>
                          <p:cTn id="25" fill="hold">
                            <p:stCondLst>
                              <p:cond delay="10"/>
                            </p:stCondLst>
                            <p:childTnLst>
                              <p:par>
                                <p:cTn id="26" presetID="22" presetClass="entr" presetSubtype="8" fill="hold" grpId="0" nodeType="afterEffect">
                                  <p:stCondLst>
                                    <p:cond delay="50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mph" presetSubtype="2" fill="hold" nodeType="clickEffect">
                                  <p:stCondLst>
                                    <p:cond delay="0"/>
                                  </p:stCondLst>
                                  <p:childTnLst>
                                    <p:animClr clrSpc="rgb" dir="cw">
                                      <p:cBhvr override="childStyle">
                                        <p:cTn id="32" dur="10" fill="hold"/>
                                        <p:tgtEl>
                                          <p:spTgt spid="10">
                                            <p:txEl>
                                              <p:pRg st="2" end="2"/>
                                            </p:txEl>
                                          </p:spTgt>
                                        </p:tgtEl>
                                        <p:attrNameLst>
                                          <p:attrName>style.color</p:attrName>
                                        </p:attrNameLst>
                                      </p:cBhvr>
                                      <p:to>
                                        <a:srgbClr val="FF00FF"/>
                                      </p:to>
                                    </p:animClr>
                                  </p:childTnLst>
                                </p:cTn>
                              </p:par>
                            </p:childTnLst>
                          </p:cTn>
                        </p:par>
                        <p:par>
                          <p:cTn id="33" fill="hold">
                            <p:stCondLst>
                              <p:cond delay="10"/>
                            </p:stCondLst>
                            <p:childTnLst>
                              <p:par>
                                <p:cTn id="34" presetID="22" presetClass="entr" presetSubtype="8" fill="hold" grpId="0" nodeType="afterEffect">
                                  <p:stCondLst>
                                    <p:cond delay="50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mph" presetSubtype="2" accel="100000" fill="hold" nodeType="clickEffect">
                                  <p:stCondLst>
                                    <p:cond delay="0"/>
                                  </p:stCondLst>
                                  <p:childTnLst>
                                    <p:animClr clrSpc="rgb" dir="cw">
                                      <p:cBhvr override="childStyle">
                                        <p:cTn id="40" dur="10" fill="hold"/>
                                        <p:tgtEl>
                                          <p:spTgt spid="10">
                                            <p:txEl>
                                              <p:pRg st="3" end="3"/>
                                            </p:txEl>
                                          </p:spTgt>
                                        </p:tgtEl>
                                        <p:attrNameLst>
                                          <p:attrName>style.color</p:attrName>
                                        </p:attrNameLst>
                                      </p:cBhvr>
                                      <p:to>
                                        <a:srgbClr val="FF00FF"/>
                                      </p:to>
                                    </p:animClr>
                                  </p:childTnLst>
                                </p:cTn>
                              </p:par>
                            </p:childTnLst>
                          </p:cTn>
                        </p:par>
                        <p:par>
                          <p:cTn id="41" fill="hold">
                            <p:stCondLst>
                              <p:cond delay="10"/>
                            </p:stCondLst>
                            <p:childTnLst>
                              <p:par>
                                <p:cTn id="42" presetID="22" presetClass="entr" presetSubtype="8" fill="hold" grpId="0" nodeType="afterEffect">
                                  <p:stCondLst>
                                    <p:cond delay="50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P spid="11" grpId="0" animBg="1"/>
      <p:bldP spid="12" grpId="0" animBg="1"/>
      <p:bldP spid="13" grpId="0" animBg="1"/>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11.5.3  </a:t>
            </a:r>
            <a:r>
              <a:rPr lang="zh-CN" altLang="zh-CN" dirty="0"/>
              <a:t>移动硬盘</a:t>
            </a:r>
            <a:endParaRPr lang="zh-CN" altLang="en-US" dirty="0"/>
          </a:p>
        </p:txBody>
      </p:sp>
      <p:pic>
        <p:nvPicPr>
          <p:cNvPr id="34818" name="Picture 2" descr="移动硬盘----=--------------"/>
          <p:cNvPicPr>
            <a:picLocks noChangeAspect="1" noChangeArrowheads="1"/>
          </p:cNvPicPr>
          <p:nvPr/>
        </p:nvPicPr>
        <p:blipFill>
          <a:blip r:embed="rId2">
            <a:lum bright="40000"/>
            <a:extLst>
              <a:ext uri="{28A0092B-C50C-407E-A947-70E740481C1C}">
                <a14:useLocalDpi xmlns:a14="http://schemas.microsoft.com/office/drawing/2010/main" val="0"/>
              </a:ext>
            </a:extLst>
          </a:blip>
          <a:srcRect l="-133" t="14624"/>
          <a:stretch>
            <a:fillRect/>
          </a:stretch>
        </p:blipFill>
        <p:spPr bwMode="auto">
          <a:xfrm>
            <a:off x="971599" y="4077072"/>
            <a:ext cx="3489034" cy="2088232"/>
          </a:xfrm>
          <a:prstGeom prst="rect">
            <a:avLst/>
          </a:prstGeom>
          <a:noFill/>
          <a:ln w="9525">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pic>
      <p:sp>
        <p:nvSpPr>
          <p:cNvPr id="4" name="矩形 3"/>
          <p:cNvSpPr/>
          <p:nvPr/>
        </p:nvSpPr>
        <p:spPr>
          <a:xfrm>
            <a:off x="4766340" y="3861048"/>
            <a:ext cx="3694092" cy="2434101"/>
          </a:xfrm>
          <a:prstGeom prst="rect">
            <a:avLst/>
          </a:prstGeom>
          <a:solidFill>
            <a:srgbClr val="F2F2F2">
              <a:alpha val="49804"/>
            </a:srgbClr>
          </a:solidFill>
          <a:ln>
            <a:solidFill>
              <a:srgbClr val="FF0000"/>
            </a:solidFill>
            <a:prstDash val="solid"/>
          </a:ln>
        </p:spPr>
        <p:txBody>
          <a:bodyPr wrap="square" lIns="180000" tIns="108000" rIns="180000" bIns="108000">
            <a:spAutoFit/>
          </a:bodyPr>
          <a:lstStyle/>
          <a:p>
            <a:pPr algn="just">
              <a:lnSpc>
                <a:spcPct val="12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移动硬盘的优点是容量大、体积小、读</a:t>
            </a:r>
            <a:r>
              <a:rPr lang="en-US"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写速度快、支持热插拔、即插即用、防震性强、数据存储安全可靠</a:t>
            </a:r>
            <a:r>
              <a:rPr lang="zh-CN" altLang="en-US" sz="2400" dirty="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
        <p:nvSpPr>
          <p:cNvPr id="5" name="矩形 4"/>
          <p:cNvSpPr/>
          <p:nvPr/>
        </p:nvSpPr>
        <p:spPr>
          <a:xfrm>
            <a:off x="683568" y="1340768"/>
            <a:ext cx="7776864" cy="2434101"/>
          </a:xfrm>
          <a:prstGeom prst="rect">
            <a:avLst/>
          </a:prstGeom>
          <a:solidFill>
            <a:srgbClr val="F2F2F2">
              <a:alpha val="49804"/>
            </a:srgbClr>
          </a:solidFill>
          <a:ln>
            <a:solidFill>
              <a:srgbClr val="FF0000"/>
            </a:solidFill>
            <a:prstDash val="solid"/>
          </a:ln>
        </p:spPr>
        <p:txBody>
          <a:bodyPr wrap="square" lIns="180000" tIns="108000" rIns="180000" bIns="108000">
            <a:spAutoFit/>
          </a:bodyPr>
          <a:lstStyle/>
          <a:p>
            <a:pPr algn="just">
              <a:lnSpc>
                <a:spcPct val="12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移</a:t>
            </a:r>
            <a:r>
              <a:rPr lang="zh-CN" altLang="zh-CN" sz="2400" dirty="0">
                <a:solidFill>
                  <a:srgbClr val="002060"/>
                </a:solidFill>
                <a:latin typeface="Times New Roman" pitchFamily="18" charset="0"/>
                <a:ea typeface="宋体" pitchFamily="2" charset="-122"/>
                <a:cs typeface="Times New Roman" pitchFamily="18" charset="0"/>
              </a:rPr>
              <a:t>动硬盘</a:t>
            </a:r>
            <a:r>
              <a:rPr lang="zh-CN" altLang="zh-CN" sz="2400" dirty="0" smtClean="0">
                <a:solidFill>
                  <a:srgbClr val="002060"/>
                </a:solidFill>
                <a:latin typeface="Times New Roman" pitchFamily="18" charset="0"/>
                <a:ea typeface="宋体" pitchFamily="2" charset="-122"/>
                <a:cs typeface="Times New Roman" pitchFamily="18" charset="0"/>
              </a:rPr>
              <a:t>是以</a:t>
            </a:r>
            <a:r>
              <a:rPr lang="zh-CN" altLang="zh-CN" sz="2400" dirty="0">
                <a:solidFill>
                  <a:srgbClr val="002060"/>
                </a:solidFill>
                <a:latin typeface="Times New Roman" pitchFamily="18" charset="0"/>
                <a:ea typeface="宋体" pitchFamily="2" charset="-122"/>
                <a:cs typeface="Times New Roman" pitchFamily="18" charset="0"/>
              </a:rPr>
              <a:t>硬盘为存储介质的外置式移动存储器，多以</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接口与主机连接</a:t>
            </a:r>
            <a:r>
              <a:rPr lang="zh-CN" altLang="zh-CN" sz="2400" dirty="0" smtClean="0">
                <a:solidFill>
                  <a:srgbClr val="002060"/>
                </a:solidFill>
                <a:latin typeface="Times New Roman" pitchFamily="18" charset="0"/>
                <a:ea typeface="宋体" pitchFamily="2" charset="-122"/>
                <a:cs typeface="Times New Roman" pitchFamily="18" charset="0"/>
              </a:rPr>
              <a:t>，市</a:t>
            </a:r>
            <a:r>
              <a:rPr lang="zh-CN" altLang="zh-CN" sz="2400" dirty="0">
                <a:solidFill>
                  <a:srgbClr val="002060"/>
                </a:solidFill>
                <a:latin typeface="Times New Roman" pitchFamily="18" charset="0"/>
                <a:ea typeface="宋体" pitchFamily="2" charset="-122"/>
                <a:cs typeface="Times New Roman" pitchFamily="18" charset="0"/>
              </a:rPr>
              <a:t>场上也有无线移动硬盘。 </a:t>
            </a:r>
            <a:endParaRPr lang="en-US" altLang="zh-CN" sz="2400" dirty="0" smtClean="0">
              <a:solidFill>
                <a:srgbClr val="002060"/>
              </a:solidFill>
              <a:latin typeface="Times New Roman" pitchFamily="18" charset="0"/>
              <a:ea typeface="宋体" pitchFamily="2" charset="-122"/>
              <a:cs typeface="Times New Roman" pitchFamily="18" charset="0"/>
            </a:endParaRPr>
          </a:p>
          <a:p>
            <a:pPr algn="just">
              <a:lnSpc>
                <a:spcPct val="12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移</a:t>
            </a:r>
            <a:r>
              <a:rPr lang="zh-CN" altLang="zh-CN" sz="2400" dirty="0">
                <a:solidFill>
                  <a:srgbClr val="002060"/>
                </a:solidFill>
                <a:latin typeface="Times New Roman" pitchFamily="18" charset="0"/>
                <a:ea typeface="宋体" pitchFamily="2" charset="-122"/>
                <a:cs typeface="Times New Roman" pitchFamily="18" charset="0"/>
              </a:rPr>
              <a:t>动硬盘的存储容量有</a:t>
            </a:r>
            <a:r>
              <a:rPr lang="en-US" altLang="zh-CN" sz="2400" dirty="0">
                <a:solidFill>
                  <a:srgbClr val="002060"/>
                </a:solidFill>
                <a:latin typeface="Times New Roman" pitchFamily="18" charset="0"/>
                <a:ea typeface="宋体" pitchFamily="2" charset="-122"/>
                <a:cs typeface="Times New Roman" pitchFamily="18" charset="0"/>
              </a:rPr>
              <a:t>500GB</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640GB</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1TB</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2TB</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3TB</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4TB</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6TB</a:t>
            </a:r>
            <a:r>
              <a:rPr lang="zh-CN" altLang="zh-CN" sz="2400" dirty="0">
                <a:solidFill>
                  <a:srgbClr val="002060"/>
                </a:solidFill>
                <a:latin typeface="Times New Roman" pitchFamily="18" charset="0"/>
                <a:ea typeface="宋体" pitchFamily="2" charset="-122"/>
                <a:cs typeface="Times New Roman" pitchFamily="18" charset="0"/>
              </a:rPr>
              <a:t>甚至更大，硬盘尺寸多见</a:t>
            </a:r>
            <a:r>
              <a:rPr lang="en-US" altLang="zh-CN" sz="2400" dirty="0">
                <a:solidFill>
                  <a:srgbClr val="002060"/>
                </a:solidFill>
                <a:latin typeface="Times New Roman" pitchFamily="18" charset="0"/>
                <a:ea typeface="宋体" pitchFamily="2" charset="-122"/>
                <a:cs typeface="Times New Roman" pitchFamily="18" charset="0"/>
              </a:rPr>
              <a:t>2.5</a:t>
            </a:r>
            <a:r>
              <a:rPr lang="zh-CN" altLang="zh-CN" sz="2400" dirty="0">
                <a:solidFill>
                  <a:srgbClr val="002060"/>
                </a:solidFill>
                <a:latin typeface="Times New Roman" pitchFamily="18" charset="0"/>
                <a:ea typeface="宋体" pitchFamily="2" charset="-122"/>
                <a:cs typeface="Times New Roman" pitchFamily="18" charset="0"/>
              </a:rPr>
              <a:t>英寸、</a:t>
            </a:r>
            <a:r>
              <a:rPr lang="en-US" altLang="zh-CN" sz="2400" dirty="0">
                <a:solidFill>
                  <a:srgbClr val="002060"/>
                </a:solidFill>
                <a:latin typeface="Times New Roman" pitchFamily="18" charset="0"/>
                <a:ea typeface="宋体" pitchFamily="2" charset="-122"/>
                <a:cs typeface="Times New Roman" pitchFamily="18" charset="0"/>
              </a:rPr>
              <a:t>3.5</a:t>
            </a:r>
            <a:r>
              <a:rPr lang="zh-CN" altLang="zh-CN" sz="2400" dirty="0">
                <a:solidFill>
                  <a:srgbClr val="002060"/>
                </a:solidFill>
                <a:latin typeface="Times New Roman" pitchFamily="18" charset="0"/>
                <a:ea typeface="宋体" pitchFamily="2" charset="-122"/>
                <a:cs typeface="Times New Roman" pitchFamily="18" charset="0"/>
              </a:rPr>
              <a:t>英寸和</a:t>
            </a:r>
            <a:r>
              <a:rPr lang="en-US" altLang="zh-CN" sz="2400" dirty="0">
                <a:solidFill>
                  <a:srgbClr val="002060"/>
                </a:solidFill>
                <a:latin typeface="Times New Roman" pitchFamily="18" charset="0"/>
                <a:ea typeface="宋体" pitchFamily="2" charset="-122"/>
                <a:cs typeface="Times New Roman" pitchFamily="18" charset="0"/>
              </a:rPr>
              <a:t>1.8</a:t>
            </a:r>
            <a:r>
              <a:rPr lang="zh-CN" altLang="zh-CN" sz="2400" dirty="0">
                <a:solidFill>
                  <a:srgbClr val="002060"/>
                </a:solidFill>
                <a:latin typeface="Times New Roman" pitchFamily="18" charset="0"/>
                <a:ea typeface="宋体" pitchFamily="2" charset="-122"/>
                <a:cs typeface="Times New Roman" pitchFamily="18" charset="0"/>
              </a:rPr>
              <a:t>英寸</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34954869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11.5.4  U</a:t>
            </a:r>
            <a:r>
              <a:rPr lang="zh-CN" altLang="zh-CN" dirty="0"/>
              <a:t>盘</a:t>
            </a:r>
            <a:endParaRPr lang="zh-CN" altLang="en-US" dirty="0"/>
          </a:p>
        </p:txBody>
      </p:sp>
      <p:pic>
        <p:nvPicPr>
          <p:cNvPr id="35842" name="Picture 2" descr="U盘-----------------------------"/>
          <p:cNvPicPr>
            <a:picLocks noChangeAspect="1" noChangeArrowheads="1"/>
          </p:cNvPicPr>
          <p:nvPr/>
        </p:nvPicPr>
        <p:blipFill>
          <a:blip r:embed="rId2" cstate="print">
            <a:extLst>
              <a:ext uri="{28A0092B-C50C-407E-A947-70E740481C1C}">
                <a14:useLocalDpi xmlns:a14="http://schemas.microsoft.com/office/drawing/2010/main" val="0"/>
              </a:ext>
            </a:extLst>
          </a:blip>
          <a:srcRect l="17015" t="4984" r="18196" b="5241"/>
          <a:stretch>
            <a:fillRect/>
          </a:stretch>
        </p:blipFill>
        <p:spPr bwMode="auto">
          <a:xfrm>
            <a:off x="611560" y="2263855"/>
            <a:ext cx="2124000" cy="2946193"/>
          </a:xfrm>
          <a:prstGeom prst="rect">
            <a:avLst/>
          </a:prstGeom>
          <a:noFill/>
          <a:ln w="9525">
            <a:solidFill>
              <a:srgbClr val="000000"/>
            </a:solidFill>
            <a:prstDash val="dash"/>
            <a:miter lim="800000"/>
            <a:headEnd/>
            <a:tailEnd/>
          </a:ln>
          <a:extLst>
            <a:ext uri="{909E8E84-426E-40DD-AFC4-6F175D3DCCD1}">
              <a14:hiddenFill xmlns:a14="http://schemas.microsoft.com/office/drawing/2010/main">
                <a:solidFill>
                  <a:srgbClr val="FFFFFF"/>
                </a:solidFill>
              </a14:hiddenFill>
            </a:ext>
          </a:extLst>
        </p:spPr>
      </p:pic>
      <p:sp>
        <p:nvSpPr>
          <p:cNvPr id="4" name="矩形 3"/>
          <p:cNvSpPr/>
          <p:nvPr/>
        </p:nvSpPr>
        <p:spPr>
          <a:xfrm>
            <a:off x="2915816" y="1396745"/>
            <a:ext cx="5688632" cy="4680412"/>
          </a:xfrm>
          <a:prstGeom prst="rect">
            <a:avLst/>
          </a:prstGeom>
          <a:solidFill>
            <a:schemeClr val="bg1">
              <a:lumMod val="85000"/>
              <a:alpha val="49804"/>
            </a:schemeClr>
          </a:solidFill>
          <a:ln>
            <a:solidFill>
              <a:srgbClr val="00B050"/>
            </a:solidFill>
            <a:prstDash val="solid"/>
          </a:ln>
        </p:spPr>
        <p:txBody>
          <a:bodyPr wrap="square" lIns="216000" tIns="144000" rIns="216000" bIns="144000">
            <a:spAutoFit/>
          </a:bodyPr>
          <a:lstStyle/>
          <a:p>
            <a:pPr algn="just">
              <a:lnSpc>
                <a:spcPct val="120000"/>
              </a:lnSpc>
            </a:pPr>
            <a:r>
              <a:rPr lang="zh-CN" altLang="en-US" sz="2400" dirty="0">
                <a:solidFill>
                  <a:srgbClr val="002060"/>
                </a:solidFill>
                <a:latin typeface="Times New Roman" pitchFamily="18" charset="0"/>
                <a:ea typeface="宋体" pitchFamily="2" charset="-122"/>
                <a:cs typeface="Times New Roman" pitchFamily="18" charset="0"/>
              </a:rPr>
              <a:t>　　</a:t>
            </a:r>
            <a:r>
              <a:rPr lang="en-US" altLang="zh-CN" sz="2400" dirty="0">
                <a:solidFill>
                  <a:srgbClr val="002060"/>
                </a:solidFill>
                <a:latin typeface="Times New Roman" pitchFamily="18" charset="0"/>
                <a:ea typeface="宋体" pitchFamily="2" charset="-122"/>
                <a:cs typeface="Times New Roman" pitchFamily="18" charset="0"/>
              </a:rPr>
              <a:t>U</a:t>
            </a:r>
            <a:r>
              <a:rPr lang="zh-CN" altLang="zh-CN" sz="2400" dirty="0">
                <a:solidFill>
                  <a:srgbClr val="002060"/>
                </a:solidFill>
                <a:latin typeface="Times New Roman" pitchFamily="18" charset="0"/>
                <a:ea typeface="宋体" pitchFamily="2" charset="-122"/>
                <a:cs typeface="Times New Roman" pitchFamily="18" charset="0"/>
              </a:rPr>
              <a:t>盘全称</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闪存盘，是一种利用半导体闪速存储器（</a:t>
            </a:r>
            <a:r>
              <a:rPr lang="en-US" altLang="zh-CN" sz="2400" dirty="0">
                <a:solidFill>
                  <a:srgbClr val="002060"/>
                </a:solidFill>
                <a:latin typeface="Times New Roman" pitchFamily="18" charset="0"/>
                <a:ea typeface="宋体" pitchFamily="2" charset="-122"/>
                <a:cs typeface="Times New Roman" pitchFamily="18" charset="0"/>
              </a:rPr>
              <a:t>Flash Memory</a:t>
            </a:r>
            <a:r>
              <a:rPr lang="zh-CN" altLang="zh-CN" sz="2400" dirty="0">
                <a:solidFill>
                  <a:srgbClr val="002060"/>
                </a:solidFill>
                <a:latin typeface="Times New Roman" pitchFamily="18" charset="0"/>
                <a:ea typeface="宋体" pitchFamily="2" charset="-122"/>
                <a:cs typeface="Times New Roman" pitchFamily="18" charset="0"/>
              </a:rPr>
              <a:t>）芯片制成的外置式移动存储器，以</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接口与主机连接</a:t>
            </a:r>
            <a:r>
              <a:rPr lang="zh-CN" altLang="en-US" sz="2400" dirty="0">
                <a:solidFill>
                  <a:srgbClr val="002060"/>
                </a:solidFill>
                <a:latin typeface="Times New Roman" pitchFamily="18" charset="0"/>
                <a:ea typeface="宋体" pitchFamily="2" charset="-122"/>
                <a:cs typeface="Times New Roman" pitchFamily="18" charset="0"/>
              </a:rPr>
              <a:t>。</a:t>
            </a:r>
            <a:endParaRPr lang="en-US" altLang="zh-CN" sz="2400" dirty="0">
              <a:solidFill>
                <a:srgbClr val="002060"/>
              </a:solidFill>
              <a:latin typeface="Times New Roman" pitchFamily="18" charset="0"/>
              <a:ea typeface="宋体" pitchFamily="2" charset="-122"/>
              <a:cs typeface="Times New Roman" pitchFamily="18" charset="0"/>
            </a:endParaRPr>
          </a:p>
          <a:p>
            <a:pPr algn="just">
              <a:lnSpc>
                <a:spcPct val="12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常</a:t>
            </a:r>
            <a:r>
              <a:rPr lang="zh-CN" altLang="zh-CN" sz="2400" dirty="0">
                <a:solidFill>
                  <a:srgbClr val="002060"/>
                </a:solidFill>
                <a:latin typeface="Times New Roman" pitchFamily="18" charset="0"/>
                <a:ea typeface="宋体" pitchFamily="2" charset="-122"/>
                <a:cs typeface="Times New Roman" pitchFamily="18" charset="0"/>
              </a:rPr>
              <a:t>见的</a:t>
            </a:r>
            <a:r>
              <a:rPr lang="en-US" altLang="zh-CN" sz="2400" dirty="0">
                <a:solidFill>
                  <a:srgbClr val="002060"/>
                </a:solidFill>
                <a:latin typeface="Times New Roman" pitchFamily="18" charset="0"/>
                <a:ea typeface="宋体" pitchFamily="2" charset="-122"/>
                <a:cs typeface="Times New Roman" pitchFamily="18" charset="0"/>
              </a:rPr>
              <a:t>U</a:t>
            </a:r>
            <a:r>
              <a:rPr lang="zh-CN" altLang="zh-CN" sz="2400" dirty="0">
                <a:solidFill>
                  <a:srgbClr val="002060"/>
                </a:solidFill>
                <a:latin typeface="Times New Roman" pitchFamily="18" charset="0"/>
                <a:ea typeface="宋体" pitchFamily="2" charset="-122"/>
                <a:cs typeface="Times New Roman" pitchFamily="18" charset="0"/>
              </a:rPr>
              <a:t>盘容量有</a:t>
            </a:r>
            <a:r>
              <a:rPr lang="en-US" altLang="zh-CN" sz="2400" dirty="0">
                <a:solidFill>
                  <a:srgbClr val="002060"/>
                </a:solidFill>
                <a:latin typeface="Times New Roman" pitchFamily="18" charset="0"/>
                <a:ea typeface="宋体" pitchFamily="2" charset="-122"/>
                <a:cs typeface="Times New Roman" pitchFamily="18" charset="0"/>
              </a:rPr>
              <a:t>4GB</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8GB</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16GB</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32GB</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64GB</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128GB</a:t>
            </a:r>
            <a:r>
              <a:rPr lang="zh-CN" altLang="zh-CN" sz="2400" dirty="0">
                <a:solidFill>
                  <a:srgbClr val="002060"/>
                </a:solidFill>
                <a:latin typeface="Times New Roman" pitchFamily="18" charset="0"/>
                <a:ea typeface="宋体" pitchFamily="2" charset="-122"/>
                <a:cs typeface="Times New Roman" pitchFamily="18" charset="0"/>
              </a:rPr>
              <a:t>甚至更大。 </a:t>
            </a:r>
            <a:endParaRPr lang="en-US" altLang="zh-CN" sz="2400" dirty="0" smtClean="0">
              <a:solidFill>
                <a:srgbClr val="002060"/>
              </a:solidFill>
              <a:latin typeface="Times New Roman" pitchFamily="18" charset="0"/>
              <a:ea typeface="宋体" pitchFamily="2" charset="-122"/>
              <a:cs typeface="Times New Roman" pitchFamily="18" charset="0"/>
            </a:endParaRPr>
          </a:p>
          <a:p>
            <a:pPr algn="just">
              <a:lnSpc>
                <a:spcPct val="12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en-US" altLang="zh-CN" sz="2400" dirty="0" smtClean="0">
                <a:solidFill>
                  <a:srgbClr val="002060"/>
                </a:solidFill>
                <a:latin typeface="Times New Roman" pitchFamily="18" charset="0"/>
                <a:ea typeface="宋体" pitchFamily="2" charset="-122"/>
                <a:cs typeface="Times New Roman" pitchFamily="18" charset="0"/>
              </a:rPr>
              <a:t>U</a:t>
            </a:r>
            <a:r>
              <a:rPr lang="zh-CN" altLang="zh-CN" sz="2400" dirty="0">
                <a:solidFill>
                  <a:srgbClr val="002060"/>
                </a:solidFill>
                <a:latin typeface="Times New Roman" pitchFamily="18" charset="0"/>
                <a:ea typeface="宋体" pitchFamily="2" charset="-122"/>
                <a:cs typeface="Times New Roman" pitchFamily="18" charset="0"/>
              </a:rPr>
              <a:t>盘具有体积小、重量轻、稳定性好、携带方便的特点，可以热插拔，即插即用，只要通过专用线缆与主机相连，就可以像内置本地硬盘一样操</a:t>
            </a:r>
            <a:r>
              <a:rPr lang="zh-CN" altLang="zh-CN" sz="2400" dirty="0" smtClean="0">
                <a:solidFill>
                  <a:srgbClr val="002060"/>
                </a:solidFill>
                <a:latin typeface="Times New Roman" pitchFamily="18" charset="0"/>
                <a:ea typeface="宋体" pitchFamily="2" charset="-122"/>
                <a:cs typeface="Times New Roman" pitchFamily="18" charset="0"/>
              </a:rPr>
              <a:t>作</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12780500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11.1.1  </a:t>
            </a:r>
            <a:r>
              <a:rPr lang="zh-CN" altLang="zh-CN" dirty="0"/>
              <a:t>键盘的基本工作原理</a:t>
            </a:r>
            <a:endParaRPr lang="zh-CN" altLang="en-US" dirty="0"/>
          </a:p>
        </p:txBody>
      </p:sp>
      <p:sp>
        <p:nvSpPr>
          <p:cNvPr id="2" name="矩形 1"/>
          <p:cNvSpPr/>
          <p:nvPr/>
        </p:nvSpPr>
        <p:spPr>
          <a:xfrm>
            <a:off x="704563" y="1196752"/>
            <a:ext cx="6819765" cy="514738"/>
          </a:xfrm>
          <a:prstGeom prst="rect">
            <a:avLst/>
          </a:prstGeom>
          <a:noFill/>
          <a:ln>
            <a:noFill/>
            <a:prstDash val="dash"/>
          </a:ln>
        </p:spPr>
        <p:txBody>
          <a:bodyPr wrap="square" lIns="72000" tIns="72000" rIns="72000" bIns="72000">
            <a:spAutoFit/>
          </a:bodyPr>
          <a:lstStyle/>
          <a:p>
            <a:pPr algn="just"/>
            <a:r>
              <a:rPr lang="zh-CN" altLang="zh-CN" sz="2400" dirty="0" smtClean="0">
                <a:solidFill>
                  <a:srgbClr val="002060"/>
                </a:solidFill>
                <a:latin typeface="Times New Roman" pitchFamily="18" charset="0"/>
                <a:ea typeface="宋体" pitchFamily="2" charset="-122"/>
                <a:cs typeface="Times New Roman" pitchFamily="18" charset="0"/>
              </a:rPr>
              <a:t>按照结构形式，键盘有线性和矩阵两种结构</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en-US" sz="2400" dirty="0">
              <a:solidFill>
                <a:srgbClr val="002060"/>
              </a:solidFill>
              <a:latin typeface="Times New Roman" pitchFamily="18" charset="0"/>
              <a:ea typeface="宋体" pitchFamily="2" charset="-122"/>
              <a:cs typeface="Times New Roman" pitchFamily="18" charset="0"/>
            </a:endParaRPr>
          </a:p>
        </p:txBody>
      </p:sp>
      <p:sp>
        <p:nvSpPr>
          <p:cNvPr id="151" name="矩形 150"/>
          <p:cNvSpPr/>
          <p:nvPr/>
        </p:nvSpPr>
        <p:spPr>
          <a:xfrm>
            <a:off x="755576" y="1688108"/>
            <a:ext cx="7632848" cy="2708418"/>
          </a:xfrm>
          <a:prstGeom prst="rect">
            <a:avLst/>
          </a:prstGeom>
          <a:solidFill>
            <a:schemeClr val="bg1">
              <a:lumMod val="85000"/>
              <a:alpha val="50196"/>
            </a:schemeClr>
          </a:solid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8" name="组合 147"/>
          <p:cNvGrpSpPr/>
          <p:nvPr/>
        </p:nvGrpSpPr>
        <p:grpSpPr>
          <a:xfrm>
            <a:off x="1097881" y="1714118"/>
            <a:ext cx="2437578" cy="2695108"/>
            <a:chOff x="1030747" y="3216073"/>
            <a:chExt cx="2437578" cy="2695108"/>
          </a:xfrm>
        </p:grpSpPr>
        <p:sp>
          <p:nvSpPr>
            <p:cNvPr id="3" name="Text Box 2"/>
            <p:cNvSpPr txBox="1">
              <a:spLocks noChangeArrowheads="1"/>
            </p:cNvSpPr>
            <p:nvPr/>
          </p:nvSpPr>
          <p:spPr bwMode="auto">
            <a:xfrm>
              <a:off x="1030747" y="3770676"/>
              <a:ext cx="768341" cy="61360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684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PA0</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p:txBody>
        </p:sp>
        <p:sp>
          <p:nvSpPr>
            <p:cNvPr id="6" name="Text Box 3"/>
            <p:cNvSpPr txBox="1">
              <a:spLocks noChangeArrowheads="1"/>
            </p:cNvSpPr>
            <p:nvPr/>
          </p:nvSpPr>
          <p:spPr bwMode="auto">
            <a:xfrm>
              <a:off x="1030747" y="4763115"/>
              <a:ext cx="768341" cy="61360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684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PA1</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p:txBody>
        </p:sp>
        <p:sp>
          <p:nvSpPr>
            <p:cNvPr id="7" name="Text Box 4"/>
            <p:cNvSpPr txBox="1">
              <a:spLocks noChangeArrowheads="1"/>
            </p:cNvSpPr>
            <p:nvPr/>
          </p:nvSpPr>
          <p:spPr bwMode="auto">
            <a:xfrm>
              <a:off x="2116539" y="3216073"/>
              <a:ext cx="896397" cy="536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6840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+5</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V</a:t>
              </a:r>
              <a:endParaRPr kumimoji="0" lang="zh-CN"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p:txBody>
        </p:sp>
        <p:sp>
          <p:nvSpPr>
            <p:cNvPr id="8" name="Text Box 5"/>
            <p:cNvSpPr txBox="1">
              <a:spLocks noChangeArrowheads="1"/>
            </p:cNvSpPr>
            <p:nvPr/>
          </p:nvSpPr>
          <p:spPr bwMode="auto">
            <a:xfrm>
              <a:off x="2116539" y="4205536"/>
              <a:ext cx="1024454" cy="5362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6840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+5</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V</a:t>
              </a:r>
              <a:endParaRPr kumimoji="0" lang="zh-CN"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p:txBody>
        </p:sp>
        <p:sp>
          <p:nvSpPr>
            <p:cNvPr id="9" name="Text Box 6"/>
            <p:cNvSpPr txBox="1">
              <a:spLocks noChangeArrowheads="1"/>
            </p:cNvSpPr>
            <p:nvPr/>
          </p:nvSpPr>
          <p:spPr bwMode="auto">
            <a:xfrm>
              <a:off x="1118147" y="5386159"/>
              <a:ext cx="2099598" cy="525022"/>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684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线性结构</a:t>
              </a:r>
              <a:endPar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p:txBody>
        </p:sp>
        <p:sp>
          <p:nvSpPr>
            <p:cNvPr id="10" name="Rectangle 7"/>
            <p:cNvSpPr>
              <a:spLocks noChangeArrowheads="1"/>
            </p:cNvSpPr>
            <p:nvPr/>
          </p:nvSpPr>
          <p:spPr bwMode="auto">
            <a:xfrm>
              <a:off x="1075461" y="3580026"/>
              <a:ext cx="544241" cy="179279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vert="horz" wrap="none" lIns="91440" tIns="68400" rIns="91440" bIns="45720" numCol="1" anchor="ctr"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1" name="Rectangle 8"/>
            <p:cNvSpPr>
              <a:spLocks noChangeArrowheads="1"/>
            </p:cNvSpPr>
            <p:nvPr/>
          </p:nvSpPr>
          <p:spPr bwMode="auto">
            <a:xfrm>
              <a:off x="2057230" y="3580026"/>
              <a:ext cx="128057" cy="2561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vert="horz" wrap="none" lIns="91440" tIns="68400" rIns="91440" bIns="45720" numCol="1" anchor="ctr"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2" name="Line 9"/>
            <p:cNvSpPr>
              <a:spLocks noChangeShapeType="1"/>
            </p:cNvSpPr>
            <p:nvPr/>
          </p:nvSpPr>
          <p:spPr bwMode="auto">
            <a:xfrm flipV="1">
              <a:off x="2121258" y="3451969"/>
              <a:ext cx="0" cy="12805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3" name="Line 10"/>
            <p:cNvSpPr>
              <a:spLocks noChangeShapeType="1"/>
            </p:cNvSpPr>
            <p:nvPr/>
          </p:nvSpPr>
          <p:spPr bwMode="auto">
            <a:xfrm flipH="1" flipV="1">
              <a:off x="1619702" y="3964196"/>
              <a:ext cx="1024454" cy="0"/>
            </a:xfrm>
            <a:prstGeom prst="line">
              <a:avLst/>
            </a:prstGeom>
            <a:noFill/>
            <a:ln w="9525">
              <a:solidFill>
                <a:srgbClr val="000000"/>
              </a:solidFill>
              <a:round/>
              <a:headEnd type="none" w="sm" len="sm"/>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4" name="Oval 11"/>
            <p:cNvSpPr>
              <a:spLocks noChangeArrowheads="1"/>
            </p:cNvSpPr>
            <p:nvPr/>
          </p:nvSpPr>
          <p:spPr bwMode="auto">
            <a:xfrm>
              <a:off x="2644157" y="3932182"/>
              <a:ext cx="61361" cy="61360"/>
            </a:xfrm>
            <a:prstGeom prst="ellipse">
              <a:avLst/>
            </a:prstGeom>
            <a:noFill/>
            <a:ln w="12700">
              <a:solidFill>
                <a:srgbClr val="FF0000"/>
              </a:solidFill>
              <a:round/>
              <a:headEnd/>
              <a:tailEnd/>
            </a:ln>
          </p:spPr>
          <p:txBody>
            <a:bodyPr vert="horz" wrap="none" lIns="91440" tIns="68400" rIns="91440" bIns="45720" numCol="1" anchor="ctr"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5" name="Line 12"/>
            <p:cNvSpPr>
              <a:spLocks noChangeShapeType="1"/>
            </p:cNvSpPr>
            <p:nvPr/>
          </p:nvSpPr>
          <p:spPr bwMode="auto">
            <a:xfrm rot="2575994" flipH="1" flipV="1">
              <a:off x="2713521" y="3825468"/>
              <a:ext cx="42686" cy="42686"/>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6" name="Line 13"/>
            <p:cNvSpPr>
              <a:spLocks noChangeShapeType="1"/>
            </p:cNvSpPr>
            <p:nvPr/>
          </p:nvSpPr>
          <p:spPr bwMode="auto">
            <a:xfrm>
              <a:off x="2660164" y="3889496"/>
              <a:ext cx="149400" cy="0"/>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7" name="Line 14"/>
            <p:cNvSpPr>
              <a:spLocks noChangeShapeType="1"/>
            </p:cNvSpPr>
            <p:nvPr/>
          </p:nvSpPr>
          <p:spPr bwMode="auto">
            <a:xfrm flipH="1" flipV="1">
              <a:off x="2833376" y="3964196"/>
              <a:ext cx="512227" cy="0"/>
            </a:xfrm>
            <a:prstGeom prst="line">
              <a:avLst/>
            </a:prstGeom>
            <a:noFill/>
            <a:ln w="9525">
              <a:solidFill>
                <a:srgbClr val="000000"/>
              </a:solidFill>
              <a:round/>
              <a:headEnd type="none" w="sm" len="sm"/>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8" name="Line 15"/>
            <p:cNvSpPr>
              <a:spLocks noChangeShapeType="1"/>
            </p:cNvSpPr>
            <p:nvPr/>
          </p:nvSpPr>
          <p:spPr bwMode="auto">
            <a:xfrm>
              <a:off x="2121258" y="3836139"/>
              <a:ext cx="0" cy="128057"/>
            </a:xfrm>
            <a:prstGeom prst="line">
              <a:avLst/>
            </a:prstGeom>
            <a:noFill/>
            <a:ln w="9525">
              <a:solidFill>
                <a:srgbClr val="000000"/>
              </a:solidFill>
              <a:round/>
              <a:headEnd/>
              <a:tailEnd type="oval" w="sm" len="sm"/>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9" name="Rectangle 16"/>
            <p:cNvSpPr>
              <a:spLocks noChangeArrowheads="1"/>
            </p:cNvSpPr>
            <p:nvPr/>
          </p:nvSpPr>
          <p:spPr bwMode="auto">
            <a:xfrm>
              <a:off x="2057230" y="4583137"/>
              <a:ext cx="128057" cy="2561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vert="horz" wrap="none" lIns="91440" tIns="68400" rIns="91440" bIns="45720" numCol="1" anchor="ctr"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20" name="Line 17"/>
            <p:cNvSpPr>
              <a:spLocks noChangeShapeType="1"/>
            </p:cNvSpPr>
            <p:nvPr/>
          </p:nvSpPr>
          <p:spPr bwMode="auto">
            <a:xfrm flipV="1">
              <a:off x="2121258" y="4455080"/>
              <a:ext cx="0" cy="12805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21" name="Line 18"/>
            <p:cNvSpPr>
              <a:spLocks noChangeShapeType="1"/>
            </p:cNvSpPr>
            <p:nvPr/>
          </p:nvSpPr>
          <p:spPr bwMode="auto">
            <a:xfrm flipH="1" flipV="1">
              <a:off x="1619702" y="4967307"/>
              <a:ext cx="1024454" cy="0"/>
            </a:xfrm>
            <a:prstGeom prst="line">
              <a:avLst/>
            </a:prstGeom>
            <a:noFill/>
            <a:ln w="9525">
              <a:solidFill>
                <a:srgbClr val="000000"/>
              </a:solidFill>
              <a:round/>
              <a:headEnd type="none" w="sm" len="sm"/>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22" name="Oval 19"/>
            <p:cNvSpPr>
              <a:spLocks noChangeArrowheads="1"/>
            </p:cNvSpPr>
            <p:nvPr/>
          </p:nvSpPr>
          <p:spPr bwMode="auto">
            <a:xfrm>
              <a:off x="2644157" y="4935293"/>
              <a:ext cx="61361" cy="61360"/>
            </a:xfrm>
            <a:prstGeom prst="ellipse">
              <a:avLst/>
            </a:prstGeom>
            <a:noFill/>
            <a:ln w="12700">
              <a:solidFill>
                <a:srgbClr val="FF0000"/>
              </a:solidFill>
              <a:round/>
              <a:headEnd/>
              <a:tailEnd/>
            </a:ln>
          </p:spPr>
          <p:txBody>
            <a:bodyPr vert="horz" wrap="none" lIns="91440" tIns="68400" rIns="91440" bIns="45720" numCol="1" anchor="ctr"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23" name="Line 20"/>
            <p:cNvSpPr>
              <a:spLocks noChangeShapeType="1"/>
            </p:cNvSpPr>
            <p:nvPr/>
          </p:nvSpPr>
          <p:spPr bwMode="auto">
            <a:xfrm rot="2575994" flipH="1" flipV="1">
              <a:off x="2713521" y="4828579"/>
              <a:ext cx="42686" cy="42686"/>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24" name="Line 21"/>
            <p:cNvSpPr>
              <a:spLocks noChangeShapeType="1"/>
            </p:cNvSpPr>
            <p:nvPr/>
          </p:nvSpPr>
          <p:spPr bwMode="auto">
            <a:xfrm>
              <a:off x="2660164" y="4892607"/>
              <a:ext cx="149400" cy="0"/>
            </a:xfrm>
            <a:prstGeom prst="line">
              <a:avLst/>
            </a:prstGeom>
            <a:noFill/>
            <a:ln w="12700">
              <a:solidFill>
                <a:srgbClr val="FF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25" name="Line 22"/>
            <p:cNvSpPr>
              <a:spLocks noChangeShapeType="1"/>
            </p:cNvSpPr>
            <p:nvPr/>
          </p:nvSpPr>
          <p:spPr bwMode="auto">
            <a:xfrm flipH="1" flipV="1">
              <a:off x="2833376" y="4967307"/>
              <a:ext cx="512227" cy="0"/>
            </a:xfrm>
            <a:prstGeom prst="line">
              <a:avLst/>
            </a:prstGeom>
            <a:noFill/>
            <a:ln w="9525">
              <a:solidFill>
                <a:srgbClr val="000000"/>
              </a:solidFill>
              <a:round/>
              <a:headEnd type="none" w="sm" len="sm"/>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26" name="Line 23"/>
            <p:cNvSpPr>
              <a:spLocks noChangeShapeType="1"/>
            </p:cNvSpPr>
            <p:nvPr/>
          </p:nvSpPr>
          <p:spPr bwMode="auto">
            <a:xfrm>
              <a:off x="2121258" y="4839250"/>
              <a:ext cx="0" cy="128057"/>
            </a:xfrm>
            <a:prstGeom prst="line">
              <a:avLst/>
            </a:prstGeom>
            <a:noFill/>
            <a:ln w="9525">
              <a:solidFill>
                <a:srgbClr val="000000"/>
              </a:solidFill>
              <a:round/>
              <a:headEnd/>
              <a:tailEnd type="oval" w="sm" len="sm"/>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27" name="Oval 24"/>
            <p:cNvSpPr>
              <a:spLocks noChangeArrowheads="1"/>
            </p:cNvSpPr>
            <p:nvPr/>
          </p:nvSpPr>
          <p:spPr bwMode="auto">
            <a:xfrm>
              <a:off x="2772213" y="3932182"/>
              <a:ext cx="61361" cy="61360"/>
            </a:xfrm>
            <a:prstGeom prst="ellipse">
              <a:avLst/>
            </a:prstGeom>
            <a:noFill/>
            <a:ln w="12700">
              <a:solidFill>
                <a:srgbClr val="FF0000"/>
              </a:solidFill>
              <a:round/>
              <a:headEnd/>
              <a:tailEnd/>
            </a:ln>
          </p:spPr>
          <p:txBody>
            <a:bodyPr vert="horz" wrap="none" lIns="91440" tIns="68400" rIns="91440" bIns="45720" numCol="1" anchor="ctr"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28" name="Line 25"/>
            <p:cNvSpPr>
              <a:spLocks noChangeShapeType="1"/>
            </p:cNvSpPr>
            <p:nvPr/>
          </p:nvSpPr>
          <p:spPr bwMode="auto">
            <a:xfrm>
              <a:off x="3345604" y="3964196"/>
              <a:ext cx="0" cy="128056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29" name="Line 26"/>
            <p:cNvSpPr>
              <a:spLocks noChangeShapeType="1"/>
            </p:cNvSpPr>
            <p:nvPr/>
          </p:nvSpPr>
          <p:spPr bwMode="auto">
            <a:xfrm>
              <a:off x="3270904" y="5308792"/>
              <a:ext cx="13872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30" name="Line 27"/>
            <p:cNvSpPr>
              <a:spLocks noChangeShapeType="1"/>
            </p:cNvSpPr>
            <p:nvPr/>
          </p:nvSpPr>
          <p:spPr bwMode="auto">
            <a:xfrm>
              <a:off x="3212211" y="5244763"/>
              <a:ext cx="25611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31" name="AutoShape 28"/>
            <p:cNvSpPr>
              <a:spLocks noChangeArrowheads="1"/>
            </p:cNvSpPr>
            <p:nvPr/>
          </p:nvSpPr>
          <p:spPr bwMode="auto">
            <a:xfrm>
              <a:off x="2078573" y="3366598"/>
              <a:ext cx="85371" cy="85371"/>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68400" rIns="91440" bIns="45720" numCol="1" anchor="ctr"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32" name="AutoShape 29"/>
            <p:cNvSpPr>
              <a:spLocks noChangeArrowheads="1"/>
            </p:cNvSpPr>
            <p:nvPr/>
          </p:nvSpPr>
          <p:spPr bwMode="auto">
            <a:xfrm>
              <a:off x="2078573" y="4359038"/>
              <a:ext cx="85371" cy="85371"/>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68400" rIns="91440" bIns="45720" numCol="1" anchor="ctr"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33" name="Oval 30"/>
            <p:cNvSpPr>
              <a:spLocks noChangeArrowheads="1"/>
            </p:cNvSpPr>
            <p:nvPr/>
          </p:nvSpPr>
          <p:spPr bwMode="auto">
            <a:xfrm>
              <a:off x="2772213" y="4935293"/>
              <a:ext cx="61361" cy="61360"/>
            </a:xfrm>
            <a:prstGeom prst="ellipse">
              <a:avLst/>
            </a:prstGeom>
            <a:noFill/>
            <a:ln w="12700">
              <a:solidFill>
                <a:srgbClr val="FF0000"/>
              </a:solidFill>
              <a:round/>
              <a:headEnd/>
              <a:tailEnd/>
            </a:ln>
          </p:spPr>
          <p:txBody>
            <a:bodyPr vert="horz" wrap="none" lIns="91440" tIns="68400" rIns="91440" bIns="45720" numCol="1" anchor="ctr"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grpSp>
      <p:sp>
        <p:nvSpPr>
          <p:cNvPr id="35" name="Text Box 31"/>
          <p:cNvSpPr txBox="1">
            <a:spLocks noChangeArrowheads="1"/>
          </p:cNvSpPr>
          <p:nvPr/>
        </p:nvSpPr>
        <p:spPr bwMode="auto">
          <a:xfrm>
            <a:off x="4260330" y="1700808"/>
            <a:ext cx="952421" cy="6615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6840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+5</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V</a:t>
            </a:r>
            <a:endParaRPr kumimoji="0" lang="zh-CN"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p:txBody>
      </p:sp>
      <p:sp>
        <p:nvSpPr>
          <p:cNvPr id="36" name="Text Box 32"/>
          <p:cNvSpPr txBox="1">
            <a:spLocks noChangeArrowheads="1"/>
          </p:cNvSpPr>
          <p:nvPr/>
        </p:nvSpPr>
        <p:spPr bwMode="auto">
          <a:xfrm>
            <a:off x="4062909" y="2326577"/>
            <a:ext cx="859048" cy="128766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68400" rIns="91440" bIns="45720" numCol="1" anchor="t" anchorCtr="0" compatLnSpc="1">
            <a:prstTxWarp prst="textNoShape">
              <a:avLst/>
            </a:prstTxWarp>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PA0</a:t>
            </a:r>
          </a:p>
          <a:p>
            <a:pPr marL="0" marR="0" lvl="0" indent="0" algn="ctr" defTabSz="914400" rtl="0" eaLnBrk="1" fontAlgn="base" latinLnBrk="0" hangingPunct="1">
              <a:lnSpc>
                <a:spcPct val="9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PA1</a:t>
            </a:r>
          </a:p>
          <a:p>
            <a:pPr marL="0" marR="0" lvl="0" indent="0" algn="ctr" defTabSz="914400" rtl="0" eaLnBrk="1" fontAlgn="base" latinLnBrk="0" hangingPunct="1">
              <a:lnSpc>
                <a:spcPct val="9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PA2</a:t>
            </a:r>
          </a:p>
          <a:p>
            <a:pPr marL="0" marR="0" lvl="0" indent="0" algn="ctr" defTabSz="914400" rtl="0" eaLnBrk="1" fontAlgn="base" latinLnBrk="0" hangingPunct="1">
              <a:lnSpc>
                <a:spcPct val="9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PA3</a:t>
            </a:r>
          </a:p>
          <a:p>
            <a:pPr marL="0" marR="0" lvl="0" indent="0" algn="l" defTabSz="914400" rtl="0" eaLnBrk="1" fontAlgn="base" latinLnBrk="0" hangingPunct="1">
              <a:lnSpc>
                <a:spcPct val="90000"/>
              </a:lnSpc>
              <a:spcBef>
                <a:spcPct val="0"/>
              </a:spcBef>
              <a:spcAft>
                <a:spcPct val="0"/>
              </a:spcAft>
              <a:buClrTx/>
              <a:buSzTx/>
              <a:buFontTx/>
              <a:buNone/>
              <a:tabLst/>
            </a:pPr>
            <a:endParaRPr kumimoji="0" lang="zh-CN"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p:txBody>
      </p:sp>
      <p:sp>
        <p:nvSpPr>
          <p:cNvPr id="37" name="Text Box 33"/>
          <p:cNvSpPr txBox="1">
            <a:spLocks noChangeArrowheads="1"/>
          </p:cNvSpPr>
          <p:nvPr/>
        </p:nvSpPr>
        <p:spPr bwMode="auto">
          <a:xfrm>
            <a:off x="4508439" y="2163391"/>
            <a:ext cx="952423" cy="60012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684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0</a:t>
            </a: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行</a:t>
            </a:r>
          </a:p>
        </p:txBody>
      </p:sp>
      <p:sp>
        <p:nvSpPr>
          <p:cNvPr id="38" name="Text Box 34"/>
          <p:cNvSpPr txBox="1">
            <a:spLocks noChangeArrowheads="1"/>
          </p:cNvSpPr>
          <p:nvPr/>
        </p:nvSpPr>
        <p:spPr bwMode="auto">
          <a:xfrm>
            <a:off x="4508439" y="2420922"/>
            <a:ext cx="952423" cy="512702"/>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684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行</a:t>
            </a:r>
          </a:p>
        </p:txBody>
      </p:sp>
      <p:sp>
        <p:nvSpPr>
          <p:cNvPr id="39" name="Text Box 35"/>
          <p:cNvSpPr txBox="1">
            <a:spLocks noChangeArrowheads="1"/>
          </p:cNvSpPr>
          <p:nvPr/>
        </p:nvSpPr>
        <p:spPr bwMode="auto">
          <a:xfrm>
            <a:off x="4505772" y="2666640"/>
            <a:ext cx="952421" cy="59539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684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行</a:t>
            </a:r>
          </a:p>
        </p:txBody>
      </p:sp>
      <p:sp>
        <p:nvSpPr>
          <p:cNvPr id="40" name="Text Box 36"/>
          <p:cNvSpPr txBox="1">
            <a:spLocks noChangeArrowheads="1"/>
          </p:cNvSpPr>
          <p:nvPr/>
        </p:nvSpPr>
        <p:spPr bwMode="auto">
          <a:xfrm>
            <a:off x="4503103" y="2924173"/>
            <a:ext cx="955090" cy="49852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684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a:t>
            </a:r>
            <a:r>
              <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行</a:t>
            </a:r>
          </a:p>
        </p:txBody>
      </p:sp>
      <p:sp>
        <p:nvSpPr>
          <p:cNvPr id="41" name="Text Box 37"/>
          <p:cNvSpPr txBox="1">
            <a:spLocks noChangeArrowheads="1"/>
          </p:cNvSpPr>
          <p:nvPr/>
        </p:nvSpPr>
        <p:spPr bwMode="auto">
          <a:xfrm>
            <a:off x="4828581" y="3228368"/>
            <a:ext cx="955090" cy="57885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684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a:t>
            </a: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列</a:t>
            </a:r>
          </a:p>
        </p:txBody>
      </p:sp>
      <p:sp>
        <p:nvSpPr>
          <p:cNvPr id="42" name="Text Box 38"/>
          <p:cNvSpPr txBox="1">
            <a:spLocks noChangeArrowheads="1"/>
          </p:cNvSpPr>
          <p:nvPr/>
        </p:nvSpPr>
        <p:spPr bwMode="auto">
          <a:xfrm>
            <a:off x="5314129" y="3228368"/>
            <a:ext cx="952423" cy="57885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684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列</a:t>
            </a:r>
          </a:p>
        </p:txBody>
      </p:sp>
      <p:sp>
        <p:nvSpPr>
          <p:cNvPr id="43" name="Text Box 39"/>
          <p:cNvSpPr txBox="1">
            <a:spLocks noChangeArrowheads="1"/>
          </p:cNvSpPr>
          <p:nvPr/>
        </p:nvSpPr>
        <p:spPr bwMode="auto">
          <a:xfrm>
            <a:off x="5837028" y="3228368"/>
            <a:ext cx="952423" cy="57885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684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列</a:t>
            </a:r>
          </a:p>
        </p:txBody>
      </p:sp>
      <p:sp>
        <p:nvSpPr>
          <p:cNvPr id="44" name="Text Box 40"/>
          <p:cNvSpPr txBox="1">
            <a:spLocks noChangeArrowheads="1"/>
          </p:cNvSpPr>
          <p:nvPr/>
        </p:nvSpPr>
        <p:spPr bwMode="auto">
          <a:xfrm>
            <a:off x="6333248" y="3228368"/>
            <a:ext cx="955090" cy="57885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684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列</a:t>
            </a:r>
          </a:p>
        </p:txBody>
      </p:sp>
      <p:sp>
        <p:nvSpPr>
          <p:cNvPr id="45" name="Text Box 41"/>
          <p:cNvSpPr txBox="1">
            <a:spLocks noChangeArrowheads="1"/>
          </p:cNvSpPr>
          <p:nvPr/>
        </p:nvSpPr>
        <p:spPr bwMode="auto">
          <a:xfrm>
            <a:off x="4796567" y="3609851"/>
            <a:ext cx="2889282" cy="680451"/>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684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PA4  PA5  PA6  PA7</a:t>
            </a:r>
            <a:endParaRPr kumimoji="0" lang="zh-CN"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p:txBody>
      </p:sp>
      <p:sp>
        <p:nvSpPr>
          <p:cNvPr id="46" name="Text Box 42"/>
          <p:cNvSpPr txBox="1">
            <a:spLocks noChangeArrowheads="1"/>
          </p:cNvSpPr>
          <p:nvPr/>
        </p:nvSpPr>
        <p:spPr bwMode="auto">
          <a:xfrm>
            <a:off x="4972645" y="3946623"/>
            <a:ext cx="2102265" cy="46260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684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b</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矩阵结构</a:t>
            </a:r>
            <a:endParaRPr kumimoji="0" 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p:txBody>
      </p:sp>
      <p:sp>
        <p:nvSpPr>
          <p:cNvPr id="47" name="Line 43"/>
          <p:cNvSpPr>
            <a:spLocks noChangeShapeType="1"/>
          </p:cNvSpPr>
          <p:nvPr/>
        </p:nvSpPr>
        <p:spPr bwMode="auto">
          <a:xfrm flipH="1" flipV="1">
            <a:off x="4703193" y="2507752"/>
            <a:ext cx="2843927" cy="0"/>
          </a:xfrm>
          <a:prstGeom prst="line">
            <a:avLst/>
          </a:prstGeom>
          <a:noFill/>
          <a:ln w="9525">
            <a:solidFill>
              <a:srgbClr val="000000"/>
            </a:solidFill>
            <a:round/>
            <a:headEnd type="none" w="sm" len="sm"/>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48" name="Rectangle 44"/>
          <p:cNvSpPr>
            <a:spLocks noChangeArrowheads="1"/>
          </p:cNvSpPr>
          <p:nvPr/>
        </p:nvSpPr>
        <p:spPr bwMode="auto">
          <a:xfrm rot="16200000">
            <a:off x="7626475" y="2382058"/>
            <a:ext cx="113409" cy="25611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vert="horz" wrap="none" lIns="91440" tIns="68400" rIns="91440" bIns="45720" numCol="1" anchor="ctr"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49" name="Rectangle 45"/>
          <p:cNvSpPr>
            <a:spLocks noChangeArrowheads="1"/>
          </p:cNvSpPr>
          <p:nvPr/>
        </p:nvSpPr>
        <p:spPr bwMode="auto">
          <a:xfrm rot="16200000">
            <a:off x="7626475" y="2634863"/>
            <a:ext cx="113409" cy="25611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vert="horz" wrap="none" lIns="91440" tIns="68400" rIns="91440" bIns="45720" numCol="1" anchor="ctr"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50" name="Rectangle 46"/>
          <p:cNvSpPr>
            <a:spLocks noChangeArrowheads="1"/>
          </p:cNvSpPr>
          <p:nvPr/>
        </p:nvSpPr>
        <p:spPr bwMode="auto">
          <a:xfrm rot="16200000">
            <a:off x="7627656" y="2888852"/>
            <a:ext cx="111047" cy="25611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vert="horz" wrap="none" lIns="91440" tIns="68400" rIns="91440" bIns="45720" numCol="1" anchor="ctr"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51" name="Rectangle 47"/>
          <p:cNvSpPr>
            <a:spLocks noChangeArrowheads="1"/>
          </p:cNvSpPr>
          <p:nvPr/>
        </p:nvSpPr>
        <p:spPr bwMode="auto">
          <a:xfrm rot="16200000">
            <a:off x="7627656" y="3144022"/>
            <a:ext cx="111047" cy="25611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vert="horz" wrap="none" lIns="91440" tIns="68400" rIns="91440" bIns="45720" numCol="1" anchor="ctr"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52" name="Line 48"/>
          <p:cNvSpPr>
            <a:spLocks noChangeShapeType="1"/>
          </p:cNvSpPr>
          <p:nvPr/>
        </p:nvSpPr>
        <p:spPr bwMode="auto">
          <a:xfrm rot="16200000" flipV="1">
            <a:off x="7899276" y="2417045"/>
            <a:ext cx="0" cy="18141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53" name="Line 49"/>
          <p:cNvSpPr>
            <a:spLocks noChangeShapeType="1"/>
          </p:cNvSpPr>
          <p:nvPr/>
        </p:nvSpPr>
        <p:spPr bwMode="auto">
          <a:xfrm rot="16200000" flipV="1">
            <a:off x="7899276" y="2672213"/>
            <a:ext cx="0" cy="18141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54" name="Line 50"/>
          <p:cNvSpPr>
            <a:spLocks noChangeShapeType="1"/>
          </p:cNvSpPr>
          <p:nvPr/>
        </p:nvSpPr>
        <p:spPr bwMode="auto">
          <a:xfrm rot="16200000" flipV="1">
            <a:off x="7899276" y="2925021"/>
            <a:ext cx="0" cy="18141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55" name="Line 51"/>
          <p:cNvSpPr>
            <a:spLocks noChangeShapeType="1"/>
          </p:cNvSpPr>
          <p:nvPr/>
        </p:nvSpPr>
        <p:spPr bwMode="auto">
          <a:xfrm rot="16200000" flipV="1">
            <a:off x="7899276" y="3177827"/>
            <a:ext cx="0" cy="18141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56" name="Line 52"/>
          <p:cNvSpPr>
            <a:spLocks noChangeShapeType="1"/>
          </p:cNvSpPr>
          <p:nvPr/>
        </p:nvSpPr>
        <p:spPr bwMode="auto">
          <a:xfrm>
            <a:off x="5212751" y="1874553"/>
            <a:ext cx="278256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57" name="Line 53"/>
          <p:cNvSpPr>
            <a:spLocks noChangeShapeType="1"/>
          </p:cNvSpPr>
          <p:nvPr/>
        </p:nvSpPr>
        <p:spPr bwMode="auto">
          <a:xfrm flipV="1">
            <a:off x="7995319" y="1874553"/>
            <a:ext cx="0" cy="139397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58" name="Line 54"/>
          <p:cNvSpPr>
            <a:spLocks noChangeShapeType="1"/>
          </p:cNvSpPr>
          <p:nvPr/>
        </p:nvSpPr>
        <p:spPr bwMode="auto">
          <a:xfrm flipH="1" flipV="1">
            <a:off x="4703193" y="2762920"/>
            <a:ext cx="2843927" cy="0"/>
          </a:xfrm>
          <a:prstGeom prst="line">
            <a:avLst/>
          </a:prstGeom>
          <a:noFill/>
          <a:ln w="9525">
            <a:solidFill>
              <a:srgbClr val="000000"/>
            </a:solidFill>
            <a:round/>
            <a:headEnd type="none" w="sm" len="sm"/>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59" name="Line 55"/>
          <p:cNvSpPr>
            <a:spLocks noChangeShapeType="1"/>
          </p:cNvSpPr>
          <p:nvPr/>
        </p:nvSpPr>
        <p:spPr bwMode="auto">
          <a:xfrm flipH="1" flipV="1">
            <a:off x="4703193" y="3015728"/>
            <a:ext cx="2843927" cy="0"/>
          </a:xfrm>
          <a:prstGeom prst="line">
            <a:avLst/>
          </a:prstGeom>
          <a:noFill/>
          <a:ln w="9525">
            <a:solidFill>
              <a:srgbClr val="000000"/>
            </a:solidFill>
            <a:round/>
            <a:headEnd type="none" w="sm" len="sm"/>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60" name="Line 56"/>
          <p:cNvSpPr>
            <a:spLocks noChangeShapeType="1"/>
          </p:cNvSpPr>
          <p:nvPr/>
        </p:nvSpPr>
        <p:spPr bwMode="auto">
          <a:xfrm flipH="1" flipV="1">
            <a:off x="4703193" y="3268534"/>
            <a:ext cx="2843927" cy="0"/>
          </a:xfrm>
          <a:prstGeom prst="line">
            <a:avLst/>
          </a:prstGeom>
          <a:noFill/>
          <a:ln w="9525">
            <a:solidFill>
              <a:srgbClr val="000000"/>
            </a:solidFill>
            <a:round/>
            <a:headEnd type="none" w="sm" len="sm"/>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61" name="Rectangle 57"/>
          <p:cNvSpPr>
            <a:spLocks noChangeArrowheads="1"/>
          </p:cNvSpPr>
          <p:nvPr/>
        </p:nvSpPr>
        <p:spPr bwMode="auto">
          <a:xfrm>
            <a:off x="4092254" y="2276208"/>
            <a:ext cx="610938" cy="126639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vert="horz" wrap="none" lIns="91440" tIns="68400" rIns="91440" bIns="45720" numCol="1" anchor="ctr"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62" name="Rectangle 58"/>
          <p:cNvSpPr>
            <a:spLocks noChangeArrowheads="1"/>
          </p:cNvSpPr>
          <p:nvPr/>
        </p:nvSpPr>
        <p:spPr bwMode="auto">
          <a:xfrm>
            <a:off x="5082027" y="3627661"/>
            <a:ext cx="2310358" cy="3284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vert="horz" wrap="none" lIns="91440" tIns="68400" rIns="91440" bIns="45720" numCol="1" anchor="ctr"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63" name="Line 59"/>
          <p:cNvSpPr>
            <a:spLocks noChangeShapeType="1"/>
          </p:cNvSpPr>
          <p:nvPr/>
        </p:nvSpPr>
        <p:spPr bwMode="auto">
          <a:xfrm>
            <a:off x="5495543" y="2226593"/>
            <a:ext cx="0" cy="139397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64" name="Rectangle 60"/>
          <p:cNvSpPr>
            <a:spLocks noChangeArrowheads="1"/>
          </p:cNvSpPr>
          <p:nvPr/>
        </p:nvSpPr>
        <p:spPr bwMode="auto">
          <a:xfrm>
            <a:off x="5428848" y="2002138"/>
            <a:ext cx="128057" cy="22445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vert="horz" wrap="none" lIns="91440" tIns="68400" rIns="91440" bIns="45720" numCol="1" anchor="ctr"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65" name="Rectangle 61"/>
          <p:cNvSpPr>
            <a:spLocks noChangeArrowheads="1"/>
          </p:cNvSpPr>
          <p:nvPr/>
        </p:nvSpPr>
        <p:spPr bwMode="auto">
          <a:xfrm>
            <a:off x="5930404" y="2002138"/>
            <a:ext cx="125388" cy="22445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vert="horz" wrap="none" lIns="91440" tIns="68400" rIns="91440" bIns="45720" numCol="1" anchor="ctr"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66" name="Rectangle 62"/>
          <p:cNvSpPr>
            <a:spLocks noChangeArrowheads="1"/>
          </p:cNvSpPr>
          <p:nvPr/>
        </p:nvSpPr>
        <p:spPr bwMode="auto">
          <a:xfrm>
            <a:off x="6429291" y="2002138"/>
            <a:ext cx="128057" cy="22445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vert="horz" wrap="none" lIns="91440" tIns="68400" rIns="91440" bIns="45720" numCol="1" anchor="ctr"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67" name="Rectangle 63"/>
          <p:cNvSpPr>
            <a:spLocks noChangeArrowheads="1"/>
          </p:cNvSpPr>
          <p:nvPr/>
        </p:nvSpPr>
        <p:spPr bwMode="auto">
          <a:xfrm>
            <a:off x="6930846" y="2002138"/>
            <a:ext cx="125390" cy="22445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vert="horz" wrap="none" lIns="91440" tIns="68400" rIns="91440" bIns="45720" numCol="1" anchor="ctr"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68" name="Line 64"/>
          <p:cNvSpPr>
            <a:spLocks noChangeShapeType="1"/>
          </p:cNvSpPr>
          <p:nvPr/>
        </p:nvSpPr>
        <p:spPr bwMode="auto">
          <a:xfrm flipV="1">
            <a:off x="5495543" y="1874553"/>
            <a:ext cx="0" cy="12758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69" name="Line 65"/>
          <p:cNvSpPr>
            <a:spLocks noChangeShapeType="1"/>
          </p:cNvSpPr>
          <p:nvPr/>
        </p:nvSpPr>
        <p:spPr bwMode="auto">
          <a:xfrm flipV="1">
            <a:off x="5997099" y="1874553"/>
            <a:ext cx="0" cy="12758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70" name="Line 66"/>
          <p:cNvSpPr>
            <a:spLocks noChangeShapeType="1"/>
          </p:cNvSpPr>
          <p:nvPr/>
        </p:nvSpPr>
        <p:spPr bwMode="auto">
          <a:xfrm flipV="1">
            <a:off x="6495988" y="1874553"/>
            <a:ext cx="0" cy="12758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71" name="Line 67"/>
          <p:cNvSpPr>
            <a:spLocks noChangeShapeType="1"/>
          </p:cNvSpPr>
          <p:nvPr/>
        </p:nvSpPr>
        <p:spPr bwMode="auto">
          <a:xfrm flipV="1">
            <a:off x="6997543" y="1874553"/>
            <a:ext cx="0" cy="12758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72" name="Line 68"/>
          <p:cNvSpPr>
            <a:spLocks noChangeShapeType="1"/>
          </p:cNvSpPr>
          <p:nvPr/>
        </p:nvSpPr>
        <p:spPr bwMode="auto">
          <a:xfrm>
            <a:off x="5997099" y="2226593"/>
            <a:ext cx="0" cy="139397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73" name="Line 69"/>
          <p:cNvSpPr>
            <a:spLocks noChangeShapeType="1"/>
          </p:cNvSpPr>
          <p:nvPr/>
        </p:nvSpPr>
        <p:spPr bwMode="auto">
          <a:xfrm>
            <a:off x="6495988" y="2226593"/>
            <a:ext cx="0" cy="139397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74" name="Line 70"/>
          <p:cNvSpPr>
            <a:spLocks noChangeShapeType="1"/>
          </p:cNvSpPr>
          <p:nvPr/>
        </p:nvSpPr>
        <p:spPr bwMode="auto">
          <a:xfrm>
            <a:off x="6997543" y="2226593"/>
            <a:ext cx="0" cy="139397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grpSp>
        <p:nvGrpSpPr>
          <p:cNvPr id="145" name="组合 144"/>
          <p:cNvGrpSpPr/>
          <p:nvPr/>
        </p:nvGrpSpPr>
        <p:grpSpPr>
          <a:xfrm>
            <a:off x="5319465" y="2370716"/>
            <a:ext cx="1675409" cy="893092"/>
            <a:chOff x="4397375" y="2126803"/>
            <a:chExt cx="996950" cy="600075"/>
          </a:xfrm>
          <a:noFill/>
        </p:grpSpPr>
        <p:sp>
          <p:nvSpPr>
            <p:cNvPr id="76" name="Line 72"/>
            <p:cNvSpPr>
              <a:spLocks noChangeShapeType="1"/>
            </p:cNvSpPr>
            <p:nvPr/>
          </p:nvSpPr>
          <p:spPr bwMode="auto">
            <a:xfrm flipV="1">
              <a:off x="4401512" y="2187255"/>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77" name="Line 73"/>
            <p:cNvSpPr>
              <a:spLocks noChangeShapeType="1"/>
            </p:cNvSpPr>
            <p:nvPr/>
          </p:nvSpPr>
          <p:spPr bwMode="auto">
            <a:xfrm flipV="1">
              <a:off x="4467699" y="2130359"/>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78" name="Line 74"/>
            <p:cNvSpPr>
              <a:spLocks noChangeShapeType="1"/>
            </p:cNvSpPr>
            <p:nvPr/>
          </p:nvSpPr>
          <p:spPr bwMode="auto">
            <a:xfrm flipV="1">
              <a:off x="4711766" y="2141027"/>
              <a:ext cx="33094" cy="28448"/>
            </a:xfrm>
            <a:prstGeom prst="line">
              <a:avLst/>
            </a:prstGeom>
            <a:grpFill/>
            <a:ln w="12700">
              <a:solidFill>
                <a:srgbClr val="FF0000"/>
              </a:solidFill>
              <a:round/>
              <a:headEnd type="none" w="sm" len="sm"/>
              <a:tailEnd type="none" w="sm" len="sm"/>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79" name="Line 75"/>
            <p:cNvSpPr>
              <a:spLocks noChangeShapeType="1"/>
            </p:cNvSpPr>
            <p:nvPr/>
          </p:nvSpPr>
          <p:spPr bwMode="auto">
            <a:xfrm flipH="1" flipV="1">
              <a:off x="4695219" y="2126803"/>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80" name="Line 76"/>
            <p:cNvSpPr>
              <a:spLocks noChangeShapeType="1"/>
            </p:cNvSpPr>
            <p:nvPr/>
          </p:nvSpPr>
          <p:spPr bwMode="auto">
            <a:xfrm flipH="1">
              <a:off x="4765543" y="2130359"/>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81" name="Line 77"/>
            <p:cNvSpPr>
              <a:spLocks noChangeShapeType="1"/>
            </p:cNvSpPr>
            <p:nvPr/>
          </p:nvSpPr>
          <p:spPr bwMode="auto">
            <a:xfrm flipH="1">
              <a:off x="4699356" y="2187255"/>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82" name="Line 78"/>
            <p:cNvSpPr>
              <a:spLocks noChangeShapeType="1"/>
            </p:cNvSpPr>
            <p:nvPr/>
          </p:nvSpPr>
          <p:spPr bwMode="auto">
            <a:xfrm flipV="1">
              <a:off x="5009610" y="2141027"/>
              <a:ext cx="33094" cy="28448"/>
            </a:xfrm>
            <a:prstGeom prst="line">
              <a:avLst/>
            </a:prstGeom>
            <a:grpFill/>
            <a:ln w="12700">
              <a:solidFill>
                <a:srgbClr val="FF0000"/>
              </a:solidFill>
              <a:round/>
              <a:headEnd type="none" w="sm" len="sm"/>
              <a:tailEnd type="none" w="sm" len="sm"/>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83" name="Line 79"/>
            <p:cNvSpPr>
              <a:spLocks noChangeShapeType="1"/>
            </p:cNvSpPr>
            <p:nvPr/>
          </p:nvSpPr>
          <p:spPr bwMode="auto">
            <a:xfrm flipH="1" flipV="1">
              <a:off x="4993063" y="2126803"/>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84" name="Line 80"/>
            <p:cNvSpPr>
              <a:spLocks noChangeShapeType="1"/>
            </p:cNvSpPr>
            <p:nvPr/>
          </p:nvSpPr>
          <p:spPr bwMode="auto">
            <a:xfrm flipV="1">
              <a:off x="4997200" y="2187255"/>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85" name="Line 81"/>
            <p:cNvSpPr>
              <a:spLocks noChangeShapeType="1"/>
            </p:cNvSpPr>
            <p:nvPr/>
          </p:nvSpPr>
          <p:spPr bwMode="auto">
            <a:xfrm flipV="1">
              <a:off x="5063387" y="2130359"/>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86" name="Line 82"/>
            <p:cNvSpPr>
              <a:spLocks noChangeShapeType="1"/>
            </p:cNvSpPr>
            <p:nvPr/>
          </p:nvSpPr>
          <p:spPr bwMode="auto">
            <a:xfrm flipV="1">
              <a:off x="5307454" y="2141027"/>
              <a:ext cx="33094" cy="28448"/>
            </a:xfrm>
            <a:prstGeom prst="line">
              <a:avLst/>
            </a:prstGeom>
            <a:grpFill/>
            <a:ln w="12700">
              <a:solidFill>
                <a:srgbClr val="FF0000"/>
              </a:solidFill>
              <a:round/>
              <a:headEnd type="none" w="sm" len="sm"/>
              <a:tailEnd type="none" w="sm" len="sm"/>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87" name="Line 83"/>
            <p:cNvSpPr>
              <a:spLocks noChangeShapeType="1"/>
            </p:cNvSpPr>
            <p:nvPr/>
          </p:nvSpPr>
          <p:spPr bwMode="auto">
            <a:xfrm flipH="1" flipV="1">
              <a:off x="5290907" y="2126803"/>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88" name="Line 84"/>
            <p:cNvSpPr>
              <a:spLocks noChangeShapeType="1"/>
            </p:cNvSpPr>
            <p:nvPr/>
          </p:nvSpPr>
          <p:spPr bwMode="auto">
            <a:xfrm flipV="1">
              <a:off x="5295044" y="2187255"/>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89" name="Line 85"/>
            <p:cNvSpPr>
              <a:spLocks noChangeShapeType="1"/>
            </p:cNvSpPr>
            <p:nvPr/>
          </p:nvSpPr>
          <p:spPr bwMode="auto">
            <a:xfrm flipV="1">
              <a:off x="5361231" y="2130359"/>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90" name="Line 86"/>
            <p:cNvSpPr>
              <a:spLocks noChangeShapeType="1"/>
            </p:cNvSpPr>
            <p:nvPr/>
          </p:nvSpPr>
          <p:spPr bwMode="auto">
            <a:xfrm flipV="1">
              <a:off x="4413922" y="2141027"/>
              <a:ext cx="33094" cy="28448"/>
            </a:xfrm>
            <a:prstGeom prst="line">
              <a:avLst/>
            </a:prstGeom>
            <a:grpFill/>
            <a:ln w="12700">
              <a:solidFill>
                <a:srgbClr val="FF0000"/>
              </a:solidFill>
              <a:round/>
              <a:headEnd type="none" w="sm" len="sm"/>
              <a:tailEnd type="none" w="sm" len="sm"/>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91" name="Line 87"/>
            <p:cNvSpPr>
              <a:spLocks noChangeShapeType="1"/>
            </p:cNvSpPr>
            <p:nvPr/>
          </p:nvSpPr>
          <p:spPr bwMode="auto">
            <a:xfrm flipH="1" flipV="1">
              <a:off x="4397375" y="2126803"/>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93" name="Line 89"/>
            <p:cNvSpPr>
              <a:spLocks noChangeShapeType="1"/>
            </p:cNvSpPr>
            <p:nvPr/>
          </p:nvSpPr>
          <p:spPr bwMode="auto">
            <a:xfrm flipV="1">
              <a:off x="4401512" y="2357118"/>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94" name="Line 90"/>
            <p:cNvSpPr>
              <a:spLocks noChangeShapeType="1"/>
            </p:cNvSpPr>
            <p:nvPr/>
          </p:nvSpPr>
          <p:spPr bwMode="auto">
            <a:xfrm flipV="1">
              <a:off x="4467699" y="2300222"/>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95" name="Line 91"/>
            <p:cNvSpPr>
              <a:spLocks noChangeShapeType="1"/>
            </p:cNvSpPr>
            <p:nvPr/>
          </p:nvSpPr>
          <p:spPr bwMode="auto">
            <a:xfrm flipV="1">
              <a:off x="4711766" y="2310890"/>
              <a:ext cx="33094" cy="28448"/>
            </a:xfrm>
            <a:prstGeom prst="line">
              <a:avLst/>
            </a:prstGeom>
            <a:grpFill/>
            <a:ln w="12700">
              <a:solidFill>
                <a:srgbClr val="FF0000"/>
              </a:solidFill>
              <a:round/>
              <a:headEnd type="none" w="sm" len="sm"/>
              <a:tailEnd type="none" w="sm" len="sm"/>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96" name="Line 92"/>
            <p:cNvSpPr>
              <a:spLocks noChangeShapeType="1"/>
            </p:cNvSpPr>
            <p:nvPr/>
          </p:nvSpPr>
          <p:spPr bwMode="auto">
            <a:xfrm flipH="1" flipV="1">
              <a:off x="4695219" y="2296666"/>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97" name="Line 93"/>
            <p:cNvSpPr>
              <a:spLocks noChangeShapeType="1"/>
            </p:cNvSpPr>
            <p:nvPr/>
          </p:nvSpPr>
          <p:spPr bwMode="auto">
            <a:xfrm flipH="1">
              <a:off x="4765543" y="2300222"/>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98" name="Line 94"/>
            <p:cNvSpPr>
              <a:spLocks noChangeShapeType="1"/>
            </p:cNvSpPr>
            <p:nvPr/>
          </p:nvSpPr>
          <p:spPr bwMode="auto">
            <a:xfrm flipH="1">
              <a:off x="4699356" y="2357118"/>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99" name="Line 95"/>
            <p:cNvSpPr>
              <a:spLocks noChangeShapeType="1"/>
            </p:cNvSpPr>
            <p:nvPr/>
          </p:nvSpPr>
          <p:spPr bwMode="auto">
            <a:xfrm flipV="1">
              <a:off x="5009610" y="2310890"/>
              <a:ext cx="33094" cy="28448"/>
            </a:xfrm>
            <a:prstGeom prst="line">
              <a:avLst/>
            </a:prstGeom>
            <a:grpFill/>
            <a:ln w="12700">
              <a:solidFill>
                <a:srgbClr val="FF0000"/>
              </a:solidFill>
              <a:round/>
              <a:headEnd type="none" w="sm" len="sm"/>
              <a:tailEnd type="none" w="sm" len="sm"/>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00" name="Line 96"/>
            <p:cNvSpPr>
              <a:spLocks noChangeShapeType="1"/>
            </p:cNvSpPr>
            <p:nvPr/>
          </p:nvSpPr>
          <p:spPr bwMode="auto">
            <a:xfrm flipH="1" flipV="1">
              <a:off x="4993063" y="2296666"/>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01" name="Line 97"/>
            <p:cNvSpPr>
              <a:spLocks noChangeShapeType="1"/>
            </p:cNvSpPr>
            <p:nvPr/>
          </p:nvSpPr>
          <p:spPr bwMode="auto">
            <a:xfrm flipV="1">
              <a:off x="4997200" y="2357118"/>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02" name="Line 98"/>
            <p:cNvSpPr>
              <a:spLocks noChangeShapeType="1"/>
            </p:cNvSpPr>
            <p:nvPr/>
          </p:nvSpPr>
          <p:spPr bwMode="auto">
            <a:xfrm flipV="1">
              <a:off x="5063387" y="2300222"/>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03" name="Line 99"/>
            <p:cNvSpPr>
              <a:spLocks noChangeShapeType="1"/>
            </p:cNvSpPr>
            <p:nvPr/>
          </p:nvSpPr>
          <p:spPr bwMode="auto">
            <a:xfrm flipV="1">
              <a:off x="5307454" y="2310890"/>
              <a:ext cx="33094" cy="28448"/>
            </a:xfrm>
            <a:prstGeom prst="line">
              <a:avLst/>
            </a:prstGeom>
            <a:grpFill/>
            <a:ln w="12700">
              <a:solidFill>
                <a:srgbClr val="FF0000"/>
              </a:solidFill>
              <a:round/>
              <a:headEnd type="none" w="sm" len="sm"/>
              <a:tailEnd type="none" w="sm" len="sm"/>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04" name="Line 100"/>
            <p:cNvSpPr>
              <a:spLocks noChangeShapeType="1"/>
            </p:cNvSpPr>
            <p:nvPr/>
          </p:nvSpPr>
          <p:spPr bwMode="auto">
            <a:xfrm flipH="1" flipV="1">
              <a:off x="5290907" y="2296666"/>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05" name="Line 101"/>
            <p:cNvSpPr>
              <a:spLocks noChangeShapeType="1"/>
            </p:cNvSpPr>
            <p:nvPr/>
          </p:nvSpPr>
          <p:spPr bwMode="auto">
            <a:xfrm flipV="1">
              <a:off x="5295044" y="2357118"/>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06" name="Line 102"/>
            <p:cNvSpPr>
              <a:spLocks noChangeShapeType="1"/>
            </p:cNvSpPr>
            <p:nvPr/>
          </p:nvSpPr>
          <p:spPr bwMode="auto">
            <a:xfrm flipV="1">
              <a:off x="5361231" y="2300222"/>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07" name="Line 103"/>
            <p:cNvSpPr>
              <a:spLocks noChangeShapeType="1"/>
            </p:cNvSpPr>
            <p:nvPr/>
          </p:nvSpPr>
          <p:spPr bwMode="auto">
            <a:xfrm flipV="1">
              <a:off x="4413922" y="2310890"/>
              <a:ext cx="33094" cy="28448"/>
            </a:xfrm>
            <a:prstGeom prst="line">
              <a:avLst/>
            </a:prstGeom>
            <a:grpFill/>
            <a:ln w="12700">
              <a:solidFill>
                <a:srgbClr val="FF0000"/>
              </a:solidFill>
              <a:round/>
              <a:headEnd type="none" w="sm" len="sm"/>
              <a:tailEnd type="none" w="sm" len="sm"/>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08" name="Line 104"/>
            <p:cNvSpPr>
              <a:spLocks noChangeShapeType="1"/>
            </p:cNvSpPr>
            <p:nvPr/>
          </p:nvSpPr>
          <p:spPr bwMode="auto">
            <a:xfrm flipH="1" flipV="1">
              <a:off x="4397375" y="2296666"/>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10" name="Line 106"/>
            <p:cNvSpPr>
              <a:spLocks noChangeShapeType="1"/>
            </p:cNvSpPr>
            <p:nvPr/>
          </p:nvSpPr>
          <p:spPr bwMode="auto">
            <a:xfrm flipV="1">
              <a:off x="4401512" y="2526980"/>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11" name="Line 107"/>
            <p:cNvSpPr>
              <a:spLocks noChangeShapeType="1"/>
            </p:cNvSpPr>
            <p:nvPr/>
          </p:nvSpPr>
          <p:spPr bwMode="auto">
            <a:xfrm flipV="1">
              <a:off x="4467699" y="2470084"/>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12" name="Line 108"/>
            <p:cNvSpPr>
              <a:spLocks noChangeShapeType="1"/>
            </p:cNvSpPr>
            <p:nvPr/>
          </p:nvSpPr>
          <p:spPr bwMode="auto">
            <a:xfrm flipV="1">
              <a:off x="4711766" y="2480752"/>
              <a:ext cx="33094" cy="28448"/>
            </a:xfrm>
            <a:prstGeom prst="line">
              <a:avLst/>
            </a:prstGeom>
            <a:grpFill/>
            <a:ln w="12700">
              <a:solidFill>
                <a:srgbClr val="FF0000"/>
              </a:solidFill>
              <a:round/>
              <a:headEnd type="none" w="sm" len="sm"/>
              <a:tailEnd type="none" w="sm" len="sm"/>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13" name="Line 109"/>
            <p:cNvSpPr>
              <a:spLocks noChangeShapeType="1"/>
            </p:cNvSpPr>
            <p:nvPr/>
          </p:nvSpPr>
          <p:spPr bwMode="auto">
            <a:xfrm flipH="1" flipV="1">
              <a:off x="4695219" y="2466528"/>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14" name="Line 110"/>
            <p:cNvSpPr>
              <a:spLocks noChangeShapeType="1"/>
            </p:cNvSpPr>
            <p:nvPr/>
          </p:nvSpPr>
          <p:spPr bwMode="auto">
            <a:xfrm flipH="1">
              <a:off x="4765543" y="2470084"/>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15" name="Line 111"/>
            <p:cNvSpPr>
              <a:spLocks noChangeShapeType="1"/>
            </p:cNvSpPr>
            <p:nvPr/>
          </p:nvSpPr>
          <p:spPr bwMode="auto">
            <a:xfrm flipH="1">
              <a:off x="4699356" y="2526980"/>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16" name="Line 112"/>
            <p:cNvSpPr>
              <a:spLocks noChangeShapeType="1"/>
            </p:cNvSpPr>
            <p:nvPr/>
          </p:nvSpPr>
          <p:spPr bwMode="auto">
            <a:xfrm flipV="1">
              <a:off x="5009610" y="2480752"/>
              <a:ext cx="33094" cy="28448"/>
            </a:xfrm>
            <a:prstGeom prst="line">
              <a:avLst/>
            </a:prstGeom>
            <a:grpFill/>
            <a:ln w="12700">
              <a:solidFill>
                <a:srgbClr val="FF0000"/>
              </a:solidFill>
              <a:round/>
              <a:headEnd type="none" w="sm" len="sm"/>
              <a:tailEnd type="none" w="sm" len="sm"/>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17" name="Line 113"/>
            <p:cNvSpPr>
              <a:spLocks noChangeShapeType="1"/>
            </p:cNvSpPr>
            <p:nvPr/>
          </p:nvSpPr>
          <p:spPr bwMode="auto">
            <a:xfrm flipH="1" flipV="1">
              <a:off x="4993063" y="2466528"/>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18" name="Line 114"/>
            <p:cNvSpPr>
              <a:spLocks noChangeShapeType="1"/>
            </p:cNvSpPr>
            <p:nvPr/>
          </p:nvSpPr>
          <p:spPr bwMode="auto">
            <a:xfrm flipV="1">
              <a:off x="4997200" y="2526980"/>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19" name="Line 115"/>
            <p:cNvSpPr>
              <a:spLocks noChangeShapeType="1"/>
            </p:cNvSpPr>
            <p:nvPr/>
          </p:nvSpPr>
          <p:spPr bwMode="auto">
            <a:xfrm flipV="1">
              <a:off x="5063387" y="2470084"/>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20" name="Line 116"/>
            <p:cNvSpPr>
              <a:spLocks noChangeShapeType="1"/>
            </p:cNvSpPr>
            <p:nvPr/>
          </p:nvSpPr>
          <p:spPr bwMode="auto">
            <a:xfrm flipV="1">
              <a:off x="5307454" y="2480752"/>
              <a:ext cx="33094" cy="28448"/>
            </a:xfrm>
            <a:prstGeom prst="line">
              <a:avLst/>
            </a:prstGeom>
            <a:grpFill/>
            <a:ln w="12700">
              <a:solidFill>
                <a:srgbClr val="FF0000"/>
              </a:solidFill>
              <a:round/>
              <a:headEnd type="none" w="sm" len="sm"/>
              <a:tailEnd type="none" w="sm" len="sm"/>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21" name="Line 117"/>
            <p:cNvSpPr>
              <a:spLocks noChangeShapeType="1"/>
            </p:cNvSpPr>
            <p:nvPr/>
          </p:nvSpPr>
          <p:spPr bwMode="auto">
            <a:xfrm flipH="1" flipV="1">
              <a:off x="5290907" y="2466528"/>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22" name="Line 118"/>
            <p:cNvSpPr>
              <a:spLocks noChangeShapeType="1"/>
            </p:cNvSpPr>
            <p:nvPr/>
          </p:nvSpPr>
          <p:spPr bwMode="auto">
            <a:xfrm flipV="1">
              <a:off x="5295044" y="2526980"/>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23" name="Line 119"/>
            <p:cNvSpPr>
              <a:spLocks noChangeShapeType="1"/>
            </p:cNvSpPr>
            <p:nvPr/>
          </p:nvSpPr>
          <p:spPr bwMode="auto">
            <a:xfrm flipV="1">
              <a:off x="5361231" y="2470084"/>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24" name="Line 120"/>
            <p:cNvSpPr>
              <a:spLocks noChangeShapeType="1"/>
            </p:cNvSpPr>
            <p:nvPr/>
          </p:nvSpPr>
          <p:spPr bwMode="auto">
            <a:xfrm flipV="1">
              <a:off x="4413922" y="2480752"/>
              <a:ext cx="33094" cy="28448"/>
            </a:xfrm>
            <a:prstGeom prst="line">
              <a:avLst/>
            </a:prstGeom>
            <a:grpFill/>
            <a:ln w="12700">
              <a:solidFill>
                <a:srgbClr val="FF0000"/>
              </a:solidFill>
              <a:round/>
              <a:headEnd type="none" w="sm" len="sm"/>
              <a:tailEnd type="none" w="sm" len="sm"/>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25" name="Line 121"/>
            <p:cNvSpPr>
              <a:spLocks noChangeShapeType="1"/>
            </p:cNvSpPr>
            <p:nvPr/>
          </p:nvSpPr>
          <p:spPr bwMode="auto">
            <a:xfrm flipH="1" flipV="1">
              <a:off x="4397375" y="2466528"/>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27" name="Line 123"/>
            <p:cNvSpPr>
              <a:spLocks noChangeShapeType="1"/>
            </p:cNvSpPr>
            <p:nvPr/>
          </p:nvSpPr>
          <p:spPr bwMode="auto">
            <a:xfrm flipV="1">
              <a:off x="4401512" y="2698430"/>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28" name="Line 124"/>
            <p:cNvSpPr>
              <a:spLocks noChangeShapeType="1"/>
            </p:cNvSpPr>
            <p:nvPr/>
          </p:nvSpPr>
          <p:spPr bwMode="auto">
            <a:xfrm flipV="1">
              <a:off x="4467699" y="2641534"/>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29" name="Line 125"/>
            <p:cNvSpPr>
              <a:spLocks noChangeShapeType="1"/>
            </p:cNvSpPr>
            <p:nvPr/>
          </p:nvSpPr>
          <p:spPr bwMode="auto">
            <a:xfrm flipV="1">
              <a:off x="4711766" y="2652202"/>
              <a:ext cx="33094" cy="28448"/>
            </a:xfrm>
            <a:prstGeom prst="line">
              <a:avLst/>
            </a:prstGeom>
            <a:grpFill/>
            <a:ln w="12700">
              <a:solidFill>
                <a:srgbClr val="FF0000"/>
              </a:solidFill>
              <a:round/>
              <a:headEnd type="none" w="sm" len="sm"/>
              <a:tailEnd type="none" w="sm" len="sm"/>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30" name="Line 126"/>
            <p:cNvSpPr>
              <a:spLocks noChangeShapeType="1"/>
            </p:cNvSpPr>
            <p:nvPr/>
          </p:nvSpPr>
          <p:spPr bwMode="auto">
            <a:xfrm flipH="1" flipV="1">
              <a:off x="4695219" y="2637978"/>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31" name="Line 127"/>
            <p:cNvSpPr>
              <a:spLocks noChangeShapeType="1"/>
            </p:cNvSpPr>
            <p:nvPr/>
          </p:nvSpPr>
          <p:spPr bwMode="auto">
            <a:xfrm flipH="1">
              <a:off x="4765543" y="2641534"/>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32" name="Line 128"/>
            <p:cNvSpPr>
              <a:spLocks noChangeShapeType="1"/>
            </p:cNvSpPr>
            <p:nvPr/>
          </p:nvSpPr>
          <p:spPr bwMode="auto">
            <a:xfrm flipH="1">
              <a:off x="4699356" y="2698430"/>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33" name="Line 129"/>
            <p:cNvSpPr>
              <a:spLocks noChangeShapeType="1"/>
            </p:cNvSpPr>
            <p:nvPr/>
          </p:nvSpPr>
          <p:spPr bwMode="auto">
            <a:xfrm flipV="1">
              <a:off x="5009610" y="2652202"/>
              <a:ext cx="33094" cy="28448"/>
            </a:xfrm>
            <a:prstGeom prst="line">
              <a:avLst/>
            </a:prstGeom>
            <a:grpFill/>
            <a:ln w="12700">
              <a:solidFill>
                <a:srgbClr val="FF0000"/>
              </a:solidFill>
              <a:round/>
              <a:headEnd type="none" w="sm" len="sm"/>
              <a:tailEnd type="none" w="sm" len="sm"/>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34" name="Line 130"/>
            <p:cNvSpPr>
              <a:spLocks noChangeShapeType="1"/>
            </p:cNvSpPr>
            <p:nvPr/>
          </p:nvSpPr>
          <p:spPr bwMode="auto">
            <a:xfrm flipH="1" flipV="1">
              <a:off x="4993063" y="2637978"/>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35" name="Line 131"/>
            <p:cNvSpPr>
              <a:spLocks noChangeShapeType="1"/>
            </p:cNvSpPr>
            <p:nvPr/>
          </p:nvSpPr>
          <p:spPr bwMode="auto">
            <a:xfrm flipV="1">
              <a:off x="4997200" y="2698430"/>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36" name="Line 132"/>
            <p:cNvSpPr>
              <a:spLocks noChangeShapeType="1"/>
            </p:cNvSpPr>
            <p:nvPr/>
          </p:nvSpPr>
          <p:spPr bwMode="auto">
            <a:xfrm flipV="1">
              <a:off x="5063387" y="2641534"/>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37" name="Line 133"/>
            <p:cNvSpPr>
              <a:spLocks noChangeShapeType="1"/>
            </p:cNvSpPr>
            <p:nvPr/>
          </p:nvSpPr>
          <p:spPr bwMode="auto">
            <a:xfrm flipV="1">
              <a:off x="5307454" y="2652202"/>
              <a:ext cx="33094" cy="28448"/>
            </a:xfrm>
            <a:prstGeom prst="line">
              <a:avLst/>
            </a:prstGeom>
            <a:grpFill/>
            <a:ln w="12700">
              <a:solidFill>
                <a:srgbClr val="FF0000"/>
              </a:solidFill>
              <a:round/>
              <a:headEnd type="none" w="sm" len="sm"/>
              <a:tailEnd type="none" w="sm" len="sm"/>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38" name="Line 134"/>
            <p:cNvSpPr>
              <a:spLocks noChangeShapeType="1"/>
            </p:cNvSpPr>
            <p:nvPr/>
          </p:nvSpPr>
          <p:spPr bwMode="auto">
            <a:xfrm flipH="1" flipV="1">
              <a:off x="5290907" y="2637978"/>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39" name="Line 135"/>
            <p:cNvSpPr>
              <a:spLocks noChangeShapeType="1"/>
            </p:cNvSpPr>
            <p:nvPr/>
          </p:nvSpPr>
          <p:spPr bwMode="auto">
            <a:xfrm flipV="1">
              <a:off x="5295044" y="2698430"/>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40" name="Line 136"/>
            <p:cNvSpPr>
              <a:spLocks noChangeShapeType="1"/>
            </p:cNvSpPr>
            <p:nvPr/>
          </p:nvSpPr>
          <p:spPr bwMode="auto">
            <a:xfrm flipV="1">
              <a:off x="5361231" y="2641534"/>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41" name="Line 137"/>
            <p:cNvSpPr>
              <a:spLocks noChangeShapeType="1"/>
            </p:cNvSpPr>
            <p:nvPr/>
          </p:nvSpPr>
          <p:spPr bwMode="auto">
            <a:xfrm flipV="1">
              <a:off x="4413922" y="2652202"/>
              <a:ext cx="33094" cy="28448"/>
            </a:xfrm>
            <a:prstGeom prst="line">
              <a:avLst/>
            </a:prstGeom>
            <a:grpFill/>
            <a:ln w="12700">
              <a:solidFill>
                <a:srgbClr val="FF0000"/>
              </a:solidFill>
              <a:round/>
              <a:headEnd type="none" w="sm" len="sm"/>
              <a:tailEnd type="none" w="sm" len="sm"/>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42" name="Line 138"/>
            <p:cNvSpPr>
              <a:spLocks noChangeShapeType="1"/>
            </p:cNvSpPr>
            <p:nvPr/>
          </p:nvSpPr>
          <p:spPr bwMode="auto">
            <a:xfrm flipH="1" flipV="1">
              <a:off x="4397375" y="2637978"/>
              <a:ext cx="33094" cy="28448"/>
            </a:xfrm>
            <a:prstGeom prst="line">
              <a:avLst/>
            </a:prstGeom>
            <a:grpFill/>
            <a:ln w="12700">
              <a:solidFill>
                <a:srgbClr val="FF0000"/>
              </a:solidFill>
              <a:round/>
              <a:headEnd/>
              <a:tailEnd/>
            </a:ln>
            <a:extLst/>
          </p:spPr>
          <p:txBody>
            <a:bodyPr vert="horz" wrap="square" lIns="91440" tIns="68400" rIns="91440" bIns="45720" numCol="1" anchor="t"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grpSp>
      <p:sp>
        <p:nvSpPr>
          <p:cNvPr id="143" name="AutoShape 139"/>
          <p:cNvSpPr>
            <a:spLocks noChangeArrowheads="1"/>
          </p:cNvSpPr>
          <p:nvPr/>
        </p:nvSpPr>
        <p:spPr bwMode="auto">
          <a:xfrm>
            <a:off x="5148723" y="1846202"/>
            <a:ext cx="61361" cy="54342"/>
          </a:xfrm>
          <a:prstGeom prst="flowChartConnector">
            <a:avLst/>
          </a:prstGeom>
          <a:no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68400" rIns="91440" bIns="45720" numCol="1" anchor="ctr" anchorCtr="0" compatLnSpc="1">
            <a:prstTxWarp prst="textNoShape">
              <a:avLst/>
            </a:prstTxWarp>
          </a:bodyPr>
          <a:lstStyle/>
          <a:p>
            <a:endParaRPr lang="zh-CN" altLang="en-US">
              <a:latin typeface="Times New Roman" pitchFamily="18" charset="0"/>
              <a:ea typeface="宋体" pitchFamily="2" charset="-122"/>
              <a:cs typeface="Times New Roman" pitchFamily="18" charset="0"/>
            </a:endParaRPr>
          </a:p>
        </p:txBody>
      </p:sp>
      <p:sp>
        <p:nvSpPr>
          <p:cNvPr id="150" name="矩形 149"/>
          <p:cNvSpPr/>
          <p:nvPr/>
        </p:nvSpPr>
        <p:spPr>
          <a:xfrm>
            <a:off x="754696" y="4581128"/>
            <a:ext cx="7633728" cy="1699678"/>
          </a:xfrm>
          <a:prstGeom prst="rect">
            <a:avLst/>
          </a:prstGeom>
          <a:solidFill>
            <a:schemeClr val="bg1">
              <a:lumMod val="85000"/>
              <a:alpha val="50196"/>
            </a:schemeClr>
          </a:solidFill>
          <a:ln>
            <a:solidFill>
              <a:srgbClr val="C00000"/>
            </a:solidFill>
            <a:prstDash val="dash"/>
          </a:ln>
        </p:spPr>
        <p:txBody>
          <a:bodyPr wrap="square" lIns="72000" tIns="72000" rIns="72000" bIns="72000">
            <a:spAutoFit/>
          </a:bodyPr>
          <a:lstStyle/>
          <a:p>
            <a:pPr algn="just">
              <a:spcAft>
                <a:spcPts val="600"/>
              </a:spcAft>
            </a:pPr>
            <a:r>
              <a:rPr lang="zh-CN" altLang="zh-CN" sz="2400" dirty="0">
                <a:solidFill>
                  <a:srgbClr val="002060"/>
                </a:solidFill>
                <a:latin typeface="Times New Roman" pitchFamily="18" charset="0"/>
                <a:ea typeface="宋体" pitchFamily="2" charset="-122"/>
                <a:cs typeface="Times New Roman" pitchFamily="18" charset="0"/>
              </a:rPr>
              <a:t>对于矩阵键盘有几个主要问题需要解决：</a:t>
            </a:r>
            <a:endParaRPr lang="en-US" altLang="zh-CN" sz="2400" dirty="0">
              <a:solidFill>
                <a:srgbClr val="002060"/>
              </a:solidFill>
              <a:latin typeface="Times New Roman" pitchFamily="18" charset="0"/>
              <a:ea typeface="宋体" pitchFamily="2" charset="-122"/>
              <a:cs typeface="Times New Roman" pitchFamily="18" charset="0"/>
            </a:endParaRPr>
          </a:p>
          <a:p>
            <a:pPr indent="457200" algn="just"/>
            <a:r>
              <a:rPr lang="en-US" altLang="zh-CN" sz="2400" dirty="0">
                <a:solidFill>
                  <a:srgbClr val="002060"/>
                </a:solidFill>
                <a:latin typeface="Times New Roman" pitchFamily="18" charset="0"/>
                <a:ea typeface="宋体" pitchFamily="2" charset="-122"/>
                <a:cs typeface="Times New Roman" pitchFamily="18" charset="0"/>
              </a:rPr>
              <a:t>1</a:t>
            </a:r>
            <a:r>
              <a:rPr lang="zh-CN" altLang="zh-CN" sz="2400" dirty="0">
                <a:solidFill>
                  <a:srgbClr val="002060"/>
                </a:solidFill>
                <a:latin typeface="Times New Roman" pitchFamily="18" charset="0"/>
                <a:ea typeface="宋体" pitchFamily="2" charset="-122"/>
                <a:cs typeface="Times New Roman" pitchFamily="18" charset="0"/>
              </a:rPr>
              <a:t>．识别按</a:t>
            </a:r>
            <a:r>
              <a:rPr lang="zh-CN" altLang="zh-CN" sz="2400" dirty="0" smtClean="0">
                <a:solidFill>
                  <a:srgbClr val="002060"/>
                </a:solidFill>
                <a:latin typeface="Times New Roman" pitchFamily="18" charset="0"/>
                <a:ea typeface="宋体" pitchFamily="2" charset="-122"/>
                <a:cs typeface="Times New Roman" pitchFamily="18" charset="0"/>
              </a:rPr>
              <a:t>键</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a:p>
            <a:pPr indent="457200" algn="just"/>
            <a:r>
              <a:rPr lang="en-US" altLang="zh-CN" sz="2400" dirty="0">
                <a:solidFill>
                  <a:srgbClr val="002060"/>
                </a:solidFill>
                <a:latin typeface="Times New Roman" pitchFamily="18" charset="0"/>
                <a:ea typeface="宋体" pitchFamily="2" charset="-122"/>
                <a:cs typeface="Times New Roman" pitchFamily="18" charset="0"/>
              </a:rPr>
              <a:t>2</a:t>
            </a:r>
            <a:r>
              <a:rPr lang="zh-CN" altLang="zh-CN" sz="2400" dirty="0">
                <a:solidFill>
                  <a:srgbClr val="002060"/>
                </a:solidFill>
                <a:latin typeface="Times New Roman" pitchFamily="18" charset="0"/>
                <a:ea typeface="宋体" pitchFamily="2" charset="-122"/>
                <a:cs typeface="Times New Roman" pitchFamily="18" charset="0"/>
              </a:rPr>
              <a:t>．消除键抖</a:t>
            </a:r>
            <a:r>
              <a:rPr lang="zh-CN" altLang="zh-CN" sz="2400" dirty="0" smtClean="0">
                <a:solidFill>
                  <a:srgbClr val="002060"/>
                </a:solidFill>
                <a:latin typeface="Times New Roman" pitchFamily="18" charset="0"/>
                <a:ea typeface="宋体" pitchFamily="2" charset="-122"/>
                <a:cs typeface="Times New Roman" pitchFamily="18" charset="0"/>
              </a:rPr>
              <a:t>动</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a:p>
            <a:pPr indent="457200" algn="just"/>
            <a:r>
              <a:rPr lang="en-US" altLang="zh-CN" sz="2400" dirty="0">
                <a:solidFill>
                  <a:srgbClr val="002060"/>
                </a:solidFill>
                <a:latin typeface="Times New Roman" pitchFamily="18" charset="0"/>
                <a:ea typeface="宋体" pitchFamily="2" charset="-122"/>
                <a:cs typeface="Times New Roman" pitchFamily="18" charset="0"/>
              </a:rPr>
              <a:t>3</a:t>
            </a:r>
            <a:r>
              <a:rPr lang="zh-CN" altLang="zh-CN" sz="2400" dirty="0">
                <a:solidFill>
                  <a:srgbClr val="002060"/>
                </a:solidFill>
                <a:latin typeface="Times New Roman" pitchFamily="18" charset="0"/>
                <a:ea typeface="宋体" pitchFamily="2" charset="-122"/>
                <a:cs typeface="Times New Roman" pitchFamily="18" charset="0"/>
              </a:rPr>
              <a:t>．防止串</a:t>
            </a:r>
            <a:r>
              <a:rPr lang="zh-CN" altLang="zh-CN" sz="2400" dirty="0" smtClean="0">
                <a:solidFill>
                  <a:srgbClr val="002060"/>
                </a:solidFill>
                <a:latin typeface="Times New Roman" pitchFamily="18" charset="0"/>
                <a:ea typeface="宋体" pitchFamily="2" charset="-122"/>
                <a:cs typeface="Times New Roman" pitchFamily="18" charset="0"/>
              </a:rPr>
              <a:t>键</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17970851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11.6  </a:t>
            </a:r>
            <a:r>
              <a:rPr lang="zh-CN" altLang="zh-CN" dirty="0"/>
              <a:t>扫描仪</a:t>
            </a:r>
            <a:endParaRPr lang="zh-CN" altLang="en-US" dirty="0"/>
          </a:p>
        </p:txBody>
      </p:sp>
      <p:sp>
        <p:nvSpPr>
          <p:cNvPr id="3" name="内容占位符 2"/>
          <p:cNvSpPr>
            <a:spLocks noGrp="1"/>
          </p:cNvSpPr>
          <p:nvPr>
            <p:ph idx="1"/>
          </p:nvPr>
        </p:nvSpPr>
        <p:spPr>
          <a:xfrm>
            <a:off x="1691680" y="2113825"/>
            <a:ext cx="6840000" cy="3907463"/>
          </a:xfrm>
        </p:spPr>
        <p:txBody>
          <a:bodyPr/>
          <a:lstStyle/>
          <a:p>
            <a:pPr>
              <a:lnSpc>
                <a:spcPct val="200000"/>
              </a:lnSpc>
            </a:pPr>
            <a:r>
              <a:rPr lang="en-US" altLang="zh-CN" dirty="0"/>
              <a:t>11.6.1  </a:t>
            </a:r>
            <a:r>
              <a:rPr lang="zh-CN" altLang="zh-CN" dirty="0"/>
              <a:t>扫描仪的分类</a:t>
            </a:r>
          </a:p>
          <a:p>
            <a:pPr>
              <a:lnSpc>
                <a:spcPct val="200000"/>
              </a:lnSpc>
            </a:pPr>
            <a:r>
              <a:rPr lang="en-US" altLang="zh-CN" dirty="0"/>
              <a:t>11.6.2  </a:t>
            </a:r>
            <a:r>
              <a:rPr lang="zh-CN" altLang="zh-CN" dirty="0"/>
              <a:t>扫描仪的工作原理</a:t>
            </a:r>
          </a:p>
          <a:p>
            <a:pPr>
              <a:lnSpc>
                <a:spcPct val="200000"/>
              </a:lnSpc>
            </a:pPr>
            <a:r>
              <a:rPr lang="en-US" altLang="zh-CN" dirty="0"/>
              <a:t>11.6.3  </a:t>
            </a:r>
            <a:r>
              <a:rPr lang="zh-CN" altLang="zh-CN" dirty="0"/>
              <a:t>扫描仪的主要性能指标</a:t>
            </a:r>
            <a:endParaRPr lang="zh-CN" altLang="en-US" dirty="0"/>
          </a:p>
        </p:txBody>
      </p:sp>
      <p:sp>
        <p:nvSpPr>
          <p:cNvPr id="4" name="对角圆角矩形 3"/>
          <p:cNvSpPr/>
          <p:nvPr/>
        </p:nvSpPr>
        <p:spPr>
          <a:xfrm flipH="1">
            <a:off x="1115616" y="2041817"/>
            <a:ext cx="6984776" cy="3744416"/>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sp>
        <p:nvSpPr>
          <p:cNvPr id="5" name="矩形 4">
            <a:hlinkClick r:id="rId3" action="ppaction://hlinksldjump"/>
          </p:cNvPr>
          <p:cNvSpPr/>
          <p:nvPr/>
        </p:nvSpPr>
        <p:spPr>
          <a:xfrm>
            <a:off x="1619672" y="2492896"/>
            <a:ext cx="4176464"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4" action="ppaction://hlinksldjump"/>
          </p:cNvPr>
          <p:cNvSpPr/>
          <p:nvPr/>
        </p:nvSpPr>
        <p:spPr>
          <a:xfrm>
            <a:off x="1619672" y="4666610"/>
            <a:ext cx="576064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p:nvSpPr>
        <p:spPr>
          <a:xfrm>
            <a:off x="1619672" y="3579753"/>
            <a:ext cx="496855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108725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11.6.1  </a:t>
            </a:r>
            <a:r>
              <a:rPr lang="zh-CN" altLang="zh-CN" dirty="0"/>
              <a:t>扫描仪的分类</a:t>
            </a:r>
            <a:endParaRPr lang="zh-CN" altLang="en-US" dirty="0"/>
          </a:p>
        </p:txBody>
      </p:sp>
      <p:sp>
        <p:nvSpPr>
          <p:cNvPr id="2" name="矩形 1"/>
          <p:cNvSpPr/>
          <p:nvPr/>
        </p:nvSpPr>
        <p:spPr>
          <a:xfrm>
            <a:off x="827584" y="1484784"/>
            <a:ext cx="7488832" cy="4587373"/>
          </a:xfrm>
          <a:prstGeom prst="rect">
            <a:avLst/>
          </a:prstGeom>
          <a:solidFill>
            <a:schemeClr val="bg1">
              <a:lumMod val="85000"/>
              <a:alpha val="49804"/>
            </a:schemeClr>
          </a:solidFill>
          <a:ln>
            <a:solidFill>
              <a:srgbClr val="00B050"/>
            </a:solidFill>
            <a:prstDash val="solid"/>
          </a:ln>
        </p:spPr>
        <p:txBody>
          <a:bodyPr wrap="square" lIns="216000" tIns="144000" rIns="216000" bIns="144000">
            <a:spAutoFit/>
          </a:bodyPr>
          <a:lstStyle/>
          <a:p>
            <a:pPr algn="just">
              <a:lnSpc>
                <a:spcPct val="120000"/>
              </a:lnSpc>
              <a:spcBef>
                <a:spcPts val="600"/>
              </a:spcBef>
              <a:spcAft>
                <a:spcPts val="600"/>
              </a:spcAft>
            </a:pP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根</a:t>
            </a:r>
            <a:r>
              <a:rPr lang="zh-CN" altLang="zh-CN" sz="2400" dirty="0">
                <a:solidFill>
                  <a:srgbClr val="002060"/>
                </a:solidFill>
                <a:latin typeface="Times New Roman" pitchFamily="18" charset="0"/>
                <a:ea typeface="宋体" pitchFamily="2" charset="-122"/>
                <a:cs typeface="Times New Roman" pitchFamily="18" charset="0"/>
              </a:rPr>
              <a:t>据扫描介质和用途的不同，</a:t>
            </a:r>
            <a:r>
              <a:rPr lang="zh-CN" altLang="zh-CN" sz="2400" dirty="0">
                <a:solidFill>
                  <a:srgbClr val="0070C0"/>
                </a:solidFill>
                <a:latin typeface="Times New Roman" pitchFamily="18" charset="0"/>
                <a:ea typeface="宋体" pitchFamily="2" charset="-122"/>
                <a:cs typeface="Times New Roman" pitchFamily="18" charset="0"/>
              </a:rPr>
              <a:t>有平板式扫描</a:t>
            </a:r>
            <a:r>
              <a:rPr lang="zh-CN" altLang="zh-CN" sz="2400" dirty="0" smtClean="0">
                <a:solidFill>
                  <a:srgbClr val="0070C0"/>
                </a:solidFill>
                <a:latin typeface="Times New Roman" pitchFamily="18" charset="0"/>
                <a:ea typeface="宋体" pitchFamily="2" charset="-122"/>
                <a:cs typeface="Times New Roman" pitchFamily="18" charset="0"/>
              </a:rPr>
              <a:t>仪</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70C0"/>
                </a:solidFill>
                <a:latin typeface="Times New Roman" pitchFamily="18" charset="0"/>
                <a:ea typeface="宋体" pitchFamily="2" charset="-122"/>
                <a:cs typeface="Times New Roman" pitchFamily="18" charset="0"/>
              </a:rPr>
              <a:t>馈</a:t>
            </a:r>
            <a:r>
              <a:rPr lang="zh-CN" altLang="zh-CN" sz="2400" dirty="0">
                <a:solidFill>
                  <a:srgbClr val="0070C0"/>
                </a:solidFill>
                <a:latin typeface="Times New Roman" pitchFamily="18" charset="0"/>
                <a:ea typeface="宋体" pitchFamily="2" charset="-122"/>
                <a:cs typeface="Times New Roman" pitchFamily="18" charset="0"/>
              </a:rPr>
              <a:t>纸式扫描仪</a:t>
            </a:r>
            <a:r>
              <a:rPr lang="zh-CN"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70C0"/>
                </a:solidFill>
                <a:latin typeface="Times New Roman" pitchFamily="18" charset="0"/>
                <a:ea typeface="宋体" pitchFamily="2" charset="-122"/>
                <a:cs typeface="Times New Roman" pitchFamily="18" charset="0"/>
              </a:rPr>
              <a:t>名片扫描仪</a:t>
            </a:r>
            <a:r>
              <a:rPr lang="zh-CN"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70C0"/>
                </a:solidFill>
                <a:latin typeface="Times New Roman" pitchFamily="18" charset="0"/>
                <a:ea typeface="宋体" pitchFamily="2" charset="-122"/>
                <a:cs typeface="Times New Roman" pitchFamily="18" charset="0"/>
              </a:rPr>
              <a:t>胶片扫描仪</a:t>
            </a:r>
            <a:r>
              <a:rPr lang="zh-CN"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70C0"/>
                </a:solidFill>
                <a:latin typeface="Times New Roman" pitchFamily="18" charset="0"/>
                <a:ea typeface="宋体" pitchFamily="2" charset="-122"/>
                <a:cs typeface="Times New Roman" pitchFamily="18" charset="0"/>
              </a:rPr>
              <a:t>文件扫描仪</a:t>
            </a:r>
            <a:r>
              <a:rPr lang="zh-CN" altLang="zh-CN" sz="2400" dirty="0">
                <a:solidFill>
                  <a:srgbClr val="002060"/>
                </a:solidFill>
                <a:latin typeface="Times New Roman" pitchFamily="18" charset="0"/>
                <a:ea typeface="宋体" pitchFamily="2" charset="-122"/>
                <a:cs typeface="Times New Roman" pitchFamily="18" charset="0"/>
              </a:rPr>
              <a:t>，此外还有手持式扫描仪、鼓式扫描仪、</a:t>
            </a:r>
            <a:r>
              <a:rPr lang="zh-CN" altLang="zh-CN" sz="2400" dirty="0">
                <a:solidFill>
                  <a:srgbClr val="CC66FF"/>
                </a:solidFill>
                <a:latin typeface="Times New Roman" pitchFamily="18" charset="0"/>
                <a:ea typeface="宋体" pitchFamily="2" charset="-122"/>
                <a:cs typeface="Times New Roman" pitchFamily="18" charset="0"/>
              </a:rPr>
              <a:t>笔式扫描仪</a:t>
            </a:r>
            <a:r>
              <a:rPr lang="zh-CN"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CC66FF"/>
                </a:solidFill>
                <a:latin typeface="Times New Roman" pitchFamily="18" charset="0"/>
                <a:ea typeface="宋体" pitchFamily="2" charset="-122"/>
                <a:cs typeface="Times New Roman" pitchFamily="18" charset="0"/>
              </a:rPr>
              <a:t>实物扫描仪</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CC66FF"/>
                </a:solidFill>
                <a:latin typeface="Times New Roman" pitchFamily="18" charset="0"/>
                <a:ea typeface="宋体" pitchFamily="2" charset="-122"/>
                <a:cs typeface="Times New Roman" pitchFamily="18" charset="0"/>
              </a:rPr>
              <a:t>3D</a:t>
            </a:r>
            <a:r>
              <a:rPr lang="zh-CN" altLang="zh-CN" sz="2400" dirty="0">
                <a:solidFill>
                  <a:srgbClr val="CC66FF"/>
                </a:solidFill>
                <a:latin typeface="Times New Roman" pitchFamily="18" charset="0"/>
                <a:ea typeface="宋体" pitchFamily="2" charset="-122"/>
                <a:cs typeface="Times New Roman" pitchFamily="18" charset="0"/>
              </a:rPr>
              <a:t>扫描仪</a:t>
            </a:r>
            <a:r>
              <a:rPr lang="zh-CN" altLang="zh-CN" sz="2400" dirty="0">
                <a:solidFill>
                  <a:srgbClr val="002060"/>
                </a:solidFill>
                <a:latin typeface="Times New Roman" pitchFamily="18" charset="0"/>
                <a:ea typeface="宋体" pitchFamily="2" charset="-122"/>
                <a:cs typeface="Times New Roman" pitchFamily="18" charset="0"/>
              </a:rPr>
              <a:t>等。</a:t>
            </a:r>
          </a:p>
          <a:p>
            <a:pPr algn="just">
              <a:lnSpc>
                <a:spcPct val="120000"/>
              </a:lnSpc>
              <a:spcBef>
                <a:spcPts val="600"/>
              </a:spcBef>
              <a:spcAft>
                <a:spcPts val="600"/>
              </a:spcAft>
            </a:pP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根</a:t>
            </a:r>
            <a:r>
              <a:rPr lang="zh-CN" altLang="zh-CN" sz="2400" dirty="0">
                <a:solidFill>
                  <a:srgbClr val="002060"/>
                </a:solidFill>
                <a:latin typeface="Times New Roman" pitchFamily="18" charset="0"/>
                <a:ea typeface="宋体" pitchFamily="2" charset="-122"/>
                <a:cs typeface="Times New Roman" pitchFamily="18" charset="0"/>
              </a:rPr>
              <a:t>据感光器件的不同，扫描仪又有</a:t>
            </a:r>
            <a:r>
              <a:rPr lang="en-US" altLang="zh-CN" sz="2400" dirty="0">
                <a:solidFill>
                  <a:srgbClr val="C00000"/>
                </a:solidFill>
                <a:latin typeface="Times New Roman" pitchFamily="18" charset="0"/>
                <a:ea typeface="宋体" pitchFamily="2" charset="-122"/>
                <a:cs typeface="Times New Roman" pitchFamily="18" charset="0"/>
              </a:rPr>
              <a:t>CCD</a:t>
            </a:r>
            <a:r>
              <a:rPr lang="zh-CN" altLang="zh-CN" sz="2400" dirty="0">
                <a:solidFill>
                  <a:srgbClr val="002060"/>
                </a:solidFill>
                <a:latin typeface="Times New Roman" pitchFamily="18" charset="0"/>
                <a:ea typeface="宋体" pitchFamily="2" charset="-122"/>
                <a:cs typeface="Times New Roman" pitchFamily="18" charset="0"/>
              </a:rPr>
              <a:t>（电荷耦合元件）、</a:t>
            </a:r>
            <a:r>
              <a:rPr lang="en-US" altLang="zh-CN" sz="2400" dirty="0">
                <a:solidFill>
                  <a:srgbClr val="C00000"/>
                </a:solidFill>
                <a:latin typeface="Times New Roman" pitchFamily="18" charset="0"/>
                <a:ea typeface="宋体" pitchFamily="2" charset="-122"/>
                <a:cs typeface="Times New Roman" pitchFamily="18" charset="0"/>
              </a:rPr>
              <a:t>CIS</a:t>
            </a:r>
            <a:r>
              <a:rPr lang="zh-CN" altLang="zh-CN" sz="2400" dirty="0">
                <a:solidFill>
                  <a:srgbClr val="002060"/>
                </a:solidFill>
                <a:latin typeface="Times New Roman" pitchFamily="18" charset="0"/>
                <a:ea typeface="宋体" pitchFamily="2" charset="-122"/>
                <a:cs typeface="Times New Roman" pitchFamily="18" charset="0"/>
              </a:rPr>
              <a:t>（接触式感光器件）、</a:t>
            </a:r>
            <a:r>
              <a:rPr lang="en-US" altLang="zh-CN" sz="2400" dirty="0">
                <a:solidFill>
                  <a:srgbClr val="C00000"/>
                </a:solidFill>
                <a:latin typeface="Times New Roman" pitchFamily="18" charset="0"/>
                <a:ea typeface="宋体" pitchFamily="2" charset="-122"/>
                <a:cs typeface="Times New Roman" pitchFamily="18" charset="0"/>
              </a:rPr>
              <a:t>PMT</a:t>
            </a:r>
            <a:r>
              <a:rPr lang="zh-CN" altLang="zh-CN" sz="2400" dirty="0">
                <a:solidFill>
                  <a:srgbClr val="002060"/>
                </a:solidFill>
                <a:latin typeface="Times New Roman" pitchFamily="18" charset="0"/>
                <a:ea typeface="宋体" pitchFamily="2" charset="-122"/>
                <a:cs typeface="Times New Roman" pitchFamily="18" charset="0"/>
              </a:rPr>
              <a:t>（光电倍增管）和</a:t>
            </a:r>
            <a:r>
              <a:rPr lang="en-US" altLang="zh-CN" sz="2400" dirty="0">
                <a:solidFill>
                  <a:srgbClr val="C00000"/>
                </a:solidFill>
                <a:latin typeface="Times New Roman" pitchFamily="18" charset="0"/>
                <a:ea typeface="宋体" pitchFamily="2" charset="-122"/>
                <a:cs typeface="Times New Roman" pitchFamily="18" charset="0"/>
              </a:rPr>
              <a:t>CMOS</a:t>
            </a:r>
            <a:r>
              <a:rPr lang="zh-CN" altLang="zh-CN" sz="2400" dirty="0">
                <a:solidFill>
                  <a:srgbClr val="002060"/>
                </a:solidFill>
                <a:latin typeface="Times New Roman" pitchFamily="18" charset="0"/>
                <a:ea typeface="宋体" pitchFamily="2" charset="-122"/>
                <a:cs typeface="Times New Roman" pitchFamily="18" charset="0"/>
              </a:rPr>
              <a:t>（互补金属氧化物导体）四种。</a:t>
            </a:r>
          </a:p>
          <a:p>
            <a:pPr algn="just">
              <a:lnSpc>
                <a:spcPct val="120000"/>
              </a:lnSpc>
              <a:spcBef>
                <a:spcPts val="600"/>
              </a:spcBef>
              <a:spcAft>
                <a:spcPts val="600"/>
              </a:spcAft>
            </a:pP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不</a:t>
            </a:r>
            <a:r>
              <a:rPr lang="zh-CN" altLang="zh-CN" sz="2400" dirty="0">
                <a:solidFill>
                  <a:srgbClr val="002060"/>
                </a:solidFill>
                <a:latin typeface="Times New Roman" pitchFamily="18" charset="0"/>
                <a:ea typeface="宋体" pitchFamily="2" charset="-122"/>
                <a:cs typeface="Times New Roman" pitchFamily="18" charset="0"/>
              </a:rPr>
              <a:t>同类型的扫描仪，其结构也不同，但工作原理大致相同。</a:t>
            </a:r>
          </a:p>
        </p:txBody>
      </p:sp>
    </p:spTree>
    <p:extLst>
      <p:ext uri="{BB962C8B-B14F-4D97-AF65-F5344CB8AC3E}">
        <p14:creationId xmlns:p14="http://schemas.microsoft.com/office/powerpoint/2010/main" val="9152799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11.6.2  </a:t>
            </a:r>
            <a:r>
              <a:rPr lang="zh-CN" altLang="zh-CN" dirty="0"/>
              <a:t>扫描仪的工作原理</a:t>
            </a:r>
            <a:endParaRPr lang="zh-CN" altLang="en-US" dirty="0"/>
          </a:p>
        </p:txBody>
      </p:sp>
      <p:grpSp>
        <p:nvGrpSpPr>
          <p:cNvPr id="59" name="组合 58"/>
          <p:cNvGrpSpPr/>
          <p:nvPr/>
        </p:nvGrpSpPr>
        <p:grpSpPr>
          <a:xfrm>
            <a:off x="611560" y="1513930"/>
            <a:ext cx="7534696" cy="4003302"/>
            <a:chOff x="781720" y="1801960"/>
            <a:chExt cx="7534696" cy="4003302"/>
          </a:xfrm>
        </p:grpSpPr>
        <p:sp>
          <p:nvSpPr>
            <p:cNvPr id="58" name="矩形 57"/>
            <p:cNvSpPr/>
            <p:nvPr/>
          </p:nvSpPr>
          <p:spPr>
            <a:xfrm>
              <a:off x="781720" y="1801960"/>
              <a:ext cx="7534696" cy="3888432"/>
            </a:xfrm>
            <a:prstGeom prst="rect">
              <a:avLst/>
            </a:prstGeom>
            <a:solidFill>
              <a:srgbClr val="F2F2F2">
                <a:alpha val="50196"/>
              </a:srgbClr>
            </a:solid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1047570" y="2135049"/>
              <a:ext cx="7183765" cy="3670213"/>
              <a:chOff x="2460625" y="2481649"/>
              <a:chExt cx="3043238" cy="1554802"/>
            </a:xfrm>
          </p:grpSpPr>
          <p:sp>
            <p:nvSpPr>
              <p:cNvPr id="4" name="Text Box 2"/>
              <p:cNvSpPr txBox="1">
                <a:spLocks noChangeArrowheads="1"/>
              </p:cNvSpPr>
              <p:nvPr/>
            </p:nvSpPr>
            <p:spPr bwMode="auto">
              <a:xfrm>
                <a:off x="2522538" y="3691963"/>
                <a:ext cx="1219200" cy="34448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type="none" w="sm" len="sm"/>
                    <a:tailEnd/>
                  </a14:hiddenLine>
                </a:ext>
              </a:extLst>
            </p:spPr>
            <p:txBody>
              <a:bodyPr vert="horz" wrap="square" lIns="91440" tIns="648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B0F0"/>
                    </a:solidFill>
                    <a:effectLst/>
                    <a:latin typeface="Times New Roman" pitchFamily="18" charset="0"/>
                    <a:ea typeface="宋体" pitchFamily="2" charset="-122"/>
                    <a:cs typeface="Times New Roman" pitchFamily="18" charset="0"/>
                  </a:rPr>
                  <a:t>扫描方向</a:t>
                </a:r>
              </a:p>
            </p:txBody>
          </p:sp>
          <p:sp>
            <p:nvSpPr>
              <p:cNvPr id="5" name="Text Box 3"/>
              <p:cNvSpPr txBox="1">
                <a:spLocks noChangeArrowheads="1"/>
              </p:cNvSpPr>
              <p:nvPr/>
            </p:nvSpPr>
            <p:spPr bwMode="auto">
              <a:xfrm>
                <a:off x="2550460" y="3213759"/>
                <a:ext cx="495300" cy="3651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type="none" w="sm" len="sm"/>
                    <a:tailEnd/>
                  </a14:hiddenLine>
                </a:ext>
              </a:extLst>
            </p:spPr>
            <p:txBody>
              <a:bodyPr vert="horz" wrap="square" lIns="91440" tIns="6480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  CCD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6" name="Text Box 4"/>
              <p:cNvSpPr txBox="1">
                <a:spLocks noChangeArrowheads="1"/>
              </p:cNvSpPr>
              <p:nvPr/>
            </p:nvSpPr>
            <p:spPr bwMode="auto">
              <a:xfrm>
                <a:off x="2569341" y="2939217"/>
                <a:ext cx="560705" cy="3651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type="none" w="sm" len="sm"/>
                    <a:tailEnd/>
                  </a14:hiddenLine>
                </a:ext>
              </a:extLst>
            </p:spPr>
            <p:txBody>
              <a:bodyPr vert="horz" wrap="square" lIns="91440" tIns="6480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扫描臂</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7" name="Text Box 5"/>
              <p:cNvSpPr txBox="1">
                <a:spLocks noChangeArrowheads="1"/>
              </p:cNvSpPr>
              <p:nvPr/>
            </p:nvSpPr>
            <p:spPr bwMode="auto">
              <a:xfrm>
                <a:off x="2765425" y="2481649"/>
                <a:ext cx="914400" cy="3651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type="none" w="sm" len="sm"/>
                    <a:tailEnd/>
                  </a14:hiddenLine>
                </a:ext>
              </a:extLst>
            </p:spPr>
            <p:txBody>
              <a:bodyPr vert="horz" wrap="square" lIns="91440" tIns="648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原稿</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8" name="Text Box 6"/>
              <p:cNvSpPr txBox="1">
                <a:spLocks noChangeArrowheads="1"/>
              </p:cNvSpPr>
              <p:nvPr/>
            </p:nvSpPr>
            <p:spPr bwMode="auto">
              <a:xfrm>
                <a:off x="4589463" y="2512154"/>
                <a:ext cx="914400" cy="3651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type="none" w="sm" len="sm"/>
                    <a:tailEnd/>
                  </a14:hiddenLine>
                </a:ext>
              </a:extLst>
            </p:spPr>
            <p:txBody>
              <a:bodyPr vert="horz" wrap="square" lIns="91440" tIns="6480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玻璃板</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9" name="Text Box 7"/>
              <p:cNvSpPr txBox="1">
                <a:spLocks noChangeArrowheads="1"/>
              </p:cNvSpPr>
              <p:nvPr/>
            </p:nvSpPr>
            <p:spPr bwMode="auto">
              <a:xfrm>
                <a:off x="3979863" y="2756190"/>
                <a:ext cx="452437" cy="3651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type="none" w="sm" len="sm"/>
                    <a:tailEnd/>
                  </a14:hiddenLine>
                </a:ext>
              </a:extLst>
            </p:spPr>
            <p:txBody>
              <a:bodyPr vert="horz" wrap="square" lIns="91440" tIns="648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光源</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10" name="Text Box 8"/>
              <p:cNvSpPr txBox="1">
                <a:spLocks noChangeArrowheads="1"/>
              </p:cNvSpPr>
              <p:nvPr/>
            </p:nvSpPr>
            <p:spPr bwMode="auto">
              <a:xfrm>
                <a:off x="4016375" y="3122245"/>
                <a:ext cx="604838" cy="3651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type="none" w="sm" len="sm"/>
                    <a:tailEnd/>
                  </a14:hiddenLine>
                </a:ext>
              </a:extLst>
            </p:spPr>
            <p:txBody>
              <a:bodyPr vert="horz" wrap="square" lIns="91440" tIns="648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反射镜</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11" name="Text Box 9"/>
              <p:cNvSpPr txBox="1">
                <a:spLocks noChangeArrowheads="1"/>
              </p:cNvSpPr>
              <p:nvPr/>
            </p:nvSpPr>
            <p:spPr bwMode="auto">
              <a:xfrm>
                <a:off x="3779754" y="3518804"/>
                <a:ext cx="661988" cy="3651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type="none" w="sm" len="sm"/>
                    <a:tailEnd/>
                  </a14:hiddenLine>
                </a:ext>
              </a:extLst>
            </p:spPr>
            <p:txBody>
              <a:bodyPr vert="horz" wrap="square" lIns="91440" tIns="6480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反射镜</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sp>
            <p:nvSpPr>
              <p:cNvPr id="12" name="Text Box 10"/>
              <p:cNvSpPr txBox="1">
                <a:spLocks noChangeArrowheads="1"/>
              </p:cNvSpPr>
              <p:nvPr/>
            </p:nvSpPr>
            <p:spPr bwMode="auto">
              <a:xfrm>
                <a:off x="4838301" y="3244263"/>
                <a:ext cx="639981" cy="3651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type="none" w="sm" len="sm"/>
                    <a:tailEnd/>
                  </a14:hiddenLine>
                </a:ext>
              </a:extLst>
            </p:spPr>
            <p:txBody>
              <a:bodyPr vert="horz" wrap="square" lIns="91440" tIns="6480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rPr>
                  <a:t>反射镜</a:t>
                </a:r>
              </a:p>
              <a:p>
                <a:pPr marL="0" marR="0" lvl="0" indent="0" algn="r" defTabSz="914400" rtl="0" eaLnBrk="1" fontAlgn="base" latinLnBrk="0" hangingPunct="1">
                  <a:lnSpc>
                    <a:spcPct val="100000"/>
                  </a:lnSpc>
                  <a:spcBef>
                    <a:spcPct val="0"/>
                  </a:spcBef>
                  <a:spcAft>
                    <a:spcPct val="0"/>
                  </a:spcAft>
                  <a:buClrTx/>
                  <a:buSzTx/>
                  <a:buFontTx/>
                  <a:buNone/>
                  <a:tabLst/>
                </a:pPr>
                <a:endParaRPr kumimoji="0" lang="zh-CN" sz="2000" b="0" i="0" u="none" strike="noStrike" cap="none" normalizeH="0" baseline="0" dirty="0" smtClean="0">
                  <a:ln>
                    <a:noFill/>
                  </a:ln>
                  <a:solidFill>
                    <a:srgbClr val="002060"/>
                  </a:solidFill>
                  <a:effectLst/>
                  <a:latin typeface="Times New Roman" pitchFamily="18" charset="0"/>
                  <a:ea typeface="宋体" pitchFamily="2" charset="-122"/>
                  <a:cs typeface="Times New Roman" pitchFamily="18" charset="0"/>
                </a:endParaRPr>
              </a:p>
            </p:txBody>
          </p:sp>
          <p:grpSp>
            <p:nvGrpSpPr>
              <p:cNvPr id="56" name="组合 55"/>
              <p:cNvGrpSpPr/>
              <p:nvPr/>
            </p:nvGrpSpPr>
            <p:grpSpPr>
              <a:xfrm>
                <a:off x="2460625" y="2619375"/>
                <a:ext cx="2705100" cy="1154641"/>
                <a:chOff x="2460625" y="2619375"/>
                <a:chExt cx="2705100" cy="1154641"/>
              </a:xfrm>
            </p:grpSpPr>
            <p:sp>
              <p:nvSpPr>
                <p:cNvPr id="14" name="Line 12"/>
                <p:cNvSpPr>
                  <a:spLocks noChangeShapeType="1"/>
                </p:cNvSpPr>
                <p:nvPr/>
              </p:nvSpPr>
              <p:spPr bwMode="auto">
                <a:xfrm>
                  <a:off x="2460625" y="2733675"/>
                  <a:ext cx="2667000" cy="0"/>
                </a:xfrm>
                <a:prstGeom prst="line">
                  <a:avLst/>
                </a:prstGeom>
                <a:noFill/>
                <a:ln w="38100">
                  <a:solidFill>
                    <a:srgbClr val="FFFFFF"/>
                  </a:solidFill>
                  <a:round/>
                  <a:headEnd/>
                  <a:tailEnd type="none" w="sm" len="sm"/>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15" name="Line 13"/>
                <p:cNvSpPr>
                  <a:spLocks noChangeShapeType="1"/>
                </p:cNvSpPr>
                <p:nvPr/>
              </p:nvSpPr>
              <p:spPr bwMode="auto">
                <a:xfrm>
                  <a:off x="2460625" y="2714625"/>
                  <a:ext cx="2667000" cy="0"/>
                </a:xfrm>
                <a:prstGeom prst="line">
                  <a:avLst/>
                </a:prstGeom>
                <a:noFill/>
                <a:ln w="9525">
                  <a:solidFill>
                    <a:srgbClr val="000000"/>
                  </a:solidFill>
                  <a:round/>
                  <a:headEnd/>
                  <a:tailEnd type="none" w="sm" len="sm"/>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16" name="Line 14"/>
                <p:cNvSpPr>
                  <a:spLocks noChangeShapeType="1"/>
                </p:cNvSpPr>
                <p:nvPr/>
              </p:nvSpPr>
              <p:spPr bwMode="auto">
                <a:xfrm>
                  <a:off x="2460625" y="2752725"/>
                  <a:ext cx="2667000" cy="0"/>
                </a:xfrm>
                <a:prstGeom prst="line">
                  <a:avLst/>
                </a:prstGeom>
                <a:noFill/>
                <a:ln w="9525">
                  <a:solidFill>
                    <a:srgbClr val="000000"/>
                  </a:solidFill>
                  <a:round/>
                  <a:headEnd/>
                  <a:tailEnd type="none" w="sm" len="sm"/>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17" name="Line 15"/>
                <p:cNvSpPr>
                  <a:spLocks noChangeShapeType="1"/>
                </p:cNvSpPr>
                <p:nvPr/>
              </p:nvSpPr>
              <p:spPr bwMode="auto">
                <a:xfrm>
                  <a:off x="5127625" y="2714625"/>
                  <a:ext cx="0" cy="38100"/>
                </a:xfrm>
                <a:prstGeom prst="line">
                  <a:avLst/>
                </a:prstGeom>
                <a:noFill/>
                <a:ln w="9525">
                  <a:solidFill>
                    <a:srgbClr val="000000"/>
                  </a:solidFill>
                  <a:round/>
                  <a:headEnd/>
                  <a:tailEnd type="none" w="sm" len="sm"/>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18" name="Line 16"/>
                <p:cNvSpPr>
                  <a:spLocks noChangeShapeType="1"/>
                </p:cNvSpPr>
                <p:nvPr/>
              </p:nvSpPr>
              <p:spPr bwMode="auto">
                <a:xfrm>
                  <a:off x="2460625" y="2714625"/>
                  <a:ext cx="0" cy="38100"/>
                </a:xfrm>
                <a:prstGeom prst="line">
                  <a:avLst/>
                </a:prstGeom>
                <a:noFill/>
                <a:ln w="9525">
                  <a:solidFill>
                    <a:srgbClr val="000000"/>
                  </a:solidFill>
                  <a:round/>
                  <a:headEnd/>
                  <a:tailEnd type="none" w="sm" len="sm"/>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19" name="Freeform 17"/>
                <p:cNvSpPr>
                  <a:spLocks/>
                </p:cNvSpPr>
                <p:nvPr/>
              </p:nvSpPr>
              <p:spPr bwMode="auto">
                <a:xfrm>
                  <a:off x="2613025" y="2619375"/>
                  <a:ext cx="1704975" cy="76200"/>
                </a:xfrm>
                <a:custGeom>
                  <a:avLst/>
                  <a:gdLst>
                    <a:gd name="T0" fmla="*/ 0 w 1266"/>
                    <a:gd name="T1" fmla="*/ 108 h 113"/>
                    <a:gd name="T2" fmla="*/ 978 w 1266"/>
                    <a:gd name="T3" fmla="*/ 108 h 113"/>
                    <a:gd name="T4" fmla="*/ 1128 w 1266"/>
                    <a:gd name="T5" fmla="*/ 108 h 113"/>
                    <a:gd name="T6" fmla="*/ 1194 w 1266"/>
                    <a:gd name="T7" fmla="*/ 78 h 113"/>
                    <a:gd name="T8" fmla="*/ 1236 w 1266"/>
                    <a:gd name="T9" fmla="*/ 42 h 113"/>
                    <a:gd name="T10" fmla="*/ 1266 w 1266"/>
                    <a:gd name="T11" fmla="*/ 0 h 113"/>
                  </a:gdLst>
                  <a:ahLst/>
                  <a:cxnLst>
                    <a:cxn ang="0">
                      <a:pos x="T0" y="T1"/>
                    </a:cxn>
                    <a:cxn ang="0">
                      <a:pos x="T2" y="T3"/>
                    </a:cxn>
                    <a:cxn ang="0">
                      <a:pos x="T4" y="T5"/>
                    </a:cxn>
                    <a:cxn ang="0">
                      <a:pos x="T6" y="T7"/>
                    </a:cxn>
                    <a:cxn ang="0">
                      <a:pos x="T8" y="T9"/>
                    </a:cxn>
                    <a:cxn ang="0">
                      <a:pos x="T10" y="T11"/>
                    </a:cxn>
                  </a:cxnLst>
                  <a:rect l="0" t="0" r="r" b="b"/>
                  <a:pathLst>
                    <a:path w="1266" h="113">
                      <a:moveTo>
                        <a:pt x="0" y="108"/>
                      </a:moveTo>
                      <a:cubicBezTo>
                        <a:pt x="163" y="108"/>
                        <a:pt x="790" y="108"/>
                        <a:pt x="978" y="108"/>
                      </a:cubicBezTo>
                      <a:cubicBezTo>
                        <a:pt x="1166" y="108"/>
                        <a:pt x="1092" y="113"/>
                        <a:pt x="1128" y="108"/>
                      </a:cubicBezTo>
                      <a:cubicBezTo>
                        <a:pt x="1164" y="103"/>
                        <a:pt x="1176" y="89"/>
                        <a:pt x="1194" y="78"/>
                      </a:cubicBezTo>
                      <a:cubicBezTo>
                        <a:pt x="1212" y="67"/>
                        <a:pt x="1224" y="55"/>
                        <a:pt x="1236" y="42"/>
                      </a:cubicBezTo>
                      <a:cubicBezTo>
                        <a:pt x="1248" y="29"/>
                        <a:pt x="1260" y="9"/>
                        <a:pt x="1266" y="0"/>
                      </a:cubicBezTo>
                    </a:path>
                  </a:pathLst>
                </a:custGeom>
                <a:noFill/>
                <a:ln w="38100" cmpd="sng">
                  <a:solidFill>
                    <a:srgbClr val="80808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0" name="AutoShape 18"/>
                <p:cNvSpPr>
                  <a:spLocks noChangeArrowheads="1"/>
                </p:cNvSpPr>
                <p:nvPr/>
              </p:nvSpPr>
              <p:spPr bwMode="auto">
                <a:xfrm>
                  <a:off x="3984625" y="2905125"/>
                  <a:ext cx="76200" cy="76200"/>
                </a:xfrm>
                <a:prstGeom prst="flowChartConnector">
                  <a:avLst/>
                </a:prstGeom>
                <a:solidFill>
                  <a:srgbClr val="FFFFFF"/>
                </a:solidFill>
                <a:ln w="9525">
                  <a:solidFill>
                    <a:srgbClr val="FF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6480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1" name="Line 19"/>
                <p:cNvSpPr>
                  <a:spLocks noChangeShapeType="1"/>
                </p:cNvSpPr>
                <p:nvPr/>
              </p:nvSpPr>
              <p:spPr bwMode="auto">
                <a:xfrm>
                  <a:off x="3832225" y="2752725"/>
                  <a:ext cx="0" cy="914400"/>
                </a:xfrm>
                <a:prstGeom prst="line">
                  <a:avLst/>
                </a:prstGeom>
                <a:noFill/>
                <a:ln w="28575">
                  <a:solidFill>
                    <a:srgbClr val="FFFF00"/>
                  </a:solidFill>
                  <a:prstDash val="sysDot"/>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2" name="Line 20"/>
                <p:cNvSpPr>
                  <a:spLocks noChangeShapeType="1"/>
                </p:cNvSpPr>
                <p:nvPr/>
              </p:nvSpPr>
              <p:spPr bwMode="auto">
                <a:xfrm>
                  <a:off x="3832225" y="2752725"/>
                  <a:ext cx="152400" cy="152400"/>
                </a:xfrm>
                <a:prstGeom prst="line">
                  <a:avLst/>
                </a:prstGeom>
                <a:noFill/>
                <a:ln w="28575">
                  <a:solidFill>
                    <a:srgbClr val="FFFF00"/>
                  </a:solidFill>
                  <a:prstDash val="sysDot"/>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3" name="Line 21"/>
                <p:cNvSpPr>
                  <a:spLocks noChangeShapeType="1"/>
                </p:cNvSpPr>
                <p:nvPr/>
              </p:nvSpPr>
              <p:spPr bwMode="auto">
                <a:xfrm>
                  <a:off x="3898900" y="3000375"/>
                  <a:ext cx="1524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4" name="Line 22"/>
                <p:cNvSpPr>
                  <a:spLocks noChangeShapeType="1"/>
                </p:cNvSpPr>
                <p:nvPr/>
              </p:nvSpPr>
              <p:spPr bwMode="auto">
                <a:xfrm flipV="1">
                  <a:off x="4055745" y="2924175"/>
                  <a:ext cx="76200" cy="762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5" name="Line 23"/>
                <p:cNvSpPr>
                  <a:spLocks noChangeShapeType="1"/>
                </p:cNvSpPr>
                <p:nvPr/>
              </p:nvSpPr>
              <p:spPr bwMode="auto">
                <a:xfrm flipH="1">
                  <a:off x="3613150" y="2990850"/>
                  <a:ext cx="1524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6" name="Line 24"/>
                <p:cNvSpPr>
                  <a:spLocks noChangeShapeType="1"/>
                </p:cNvSpPr>
                <p:nvPr/>
              </p:nvSpPr>
              <p:spPr bwMode="auto">
                <a:xfrm flipH="1" flipV="1">
                  <a:off x="3532505" y="2914650"/>
                  <a:ext cx="76200" cy="762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7" name="Line 25"/>
                <p:cNvSpPr>
                  <a:spLocks noChangeShapeType="1"/>
                </p:cNvSpPr>
                <p:nvPr/>
              </p:nvSpPr>
              <p:spPr bwMode="auto">
                <a:xfrm flipH="1">
                  <a:off x="4137025" y="2905125"/>
                  <a:ext cx="228600" cy="2286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8" name="Line 26"/>
                <p:cNvSpPr>
                  <a:spLocks noChangeShapeType="1"/>
                </p:cNvSpPr>
                <p:nvPr/>
              </p:nvSpPr>
              <p:spPr bwMode="auto">
                <a:xfrm>
                  <a:off x="4365625" y="2905125"/>
                  <a:ext cx="4572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29" name="Line 27"/>
                <p:cNvSpPr>
                  <a:spLocks noChangeShapeType="1"/>
                </p:cNvSpPr>
                <p:nvPr/>
              </p:nvSpPr>
              <p:spPr bwMode="auto">
                <a:xfrm>
                  <a:off x="4822825" y="2905125"/>
                  <a:ext cx="342900" cy="8382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30" name="Line 28"/>
                <p:cNvSpPr>
                  <a:spLocks noChangeShapeType="1"/>
                </p:cNvSpPr>
                <p:nvPr/>
              </p:nvSpPr>
              <p:spPr bwMode="auto">
                <a:xfrm flipH="1">
                  <a:off x="4060825" y="3133725"/>
                  <a:ext cx="76200" cy="152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31" name="Line 29"/>
                <p:cNvSpPr>
                  <a:spLocks noChangeShapeType="1"/>
                </p:cNvSpPr>
                <p:nvPr/>
              </p:nvSpPr>
              <p:spPr bwMode="auto">
                <a:xfrm>
                  <a:off x="3908425" y="3133725"/>
                  <a:ext cx="2286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32" name="Line 30"/>
                <p:cNvSpPr>
                  <a:spLocks noChangeShapeType="1"/>
                </p:cNvSpPr>
                <p:nvPr/>
              </p:nvSpPr>
              <p:spPr bwMode="auto">
                <a:xfrm>
                  <a:off x="3908425" y="3133725"/>
                  <a:ext cx="0" cy="152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33" name="Line 31"/>
                <p:cNvSpPr>
                  <a:spLocks noChangeShapeType="1"/>
                </p:cNvSpPr>
                <p:nvPr/>
              </p:nvSpPr>
              <p:spPr bwMode="auto">
                <a:xfrm>
                  <a:off x="3908425" y="3286125"/>
                  <a:ext cx="1524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34" name="Line 32"/>
                <p:cNvSpPr>
                  <a:spLocks noChangeShapeType="1"/>
                </p:cNvSpPr>
                <p:nvPr/>
              </p:nvSpPr>
              <p:spPr bwMode="auto">
                <a:xfrm flipH="1">
                  <a:off x="2613025" y="3133725"/>
                  <a:ext cx="9906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35" name="Line 33"/>
                <p:cNvSpPr>
                  <a:spLocks noChangeShapeType="1"/>
                </p:cNvSpPr>
                <p:nvPr/>
              </p:nvSpPr>
              <p:spPr bwMode="auto">
                <a:xfrm>
                  <a:off x="2613025" y="3133725"/>
                  <a:ext cx="0" cy="762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36" name="Line 34"/>
                <p:cNvSpPr>
                  <a:spLocks noChangeShapeType="1"/>
                </p:cNvSpPr>
                <p:nvPr/>
              </p:nvSpPr>
              <p:spPr bwMode="auto">
                <a:xfrm flipH="1">
                  <a:off x="2536825" y="3209925"/>
                  <a:ext cx="762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37" name="Line 35"/>
                <p:cNvSpPr>
                  <a:spLocks noChangeShapeType="1"/>
                </p:cNvSpPr>
                <p:nvPr/>
              </p:nvSpPr>
              <p:spPr bwMode="auto">
                <a:xfrm>
                  <a:off x="3603625" y="3133725"/>
                  <a:ext cx="0" cy="152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38" name="Line 36"/>
                <p:cNvSpPr>
                  <a:spLocks noChangeShapeType="1"/>
                </p:cNvSpPr>
                <p:nvPr/>
              </p:nvSpPr>
              <p:spPr bwMode="auto">
                <a:xfrm flipH="1">
                  <a:off x="3375025" y="3286125"/>
                  <a:ext cx="2286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39" name="Line 37"/>
                <p:cNvSpPr>
                  <a:spLocks noChangeShapeType="1"/>
                </p:cNvSpPr>
                <p:nvPr/>
              </p:nvSpPr>
              <p:spPr bwMode="auto">
                <a:xfrm flipH="1">
                  <a:off x="3375025" y="3514725"/>
                  <a:ext cx="2286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40" name="Line 38"/>
                <p:cNvSpPr>
                  <a:spLocks noChangeShapeType="1"/>
                </p:cNvSpPr>
                <p:nvPr/>
              </p:nvSpPr>
              <p:spPr bwMode="auto">
                <a:xfrm>
                  <a:off x="3679825" y="3590925"/>
                  <a:ext cx="0" cy="762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41" name="Line 39"/>
                <p:cNvSpPr>
                  <a:spLocks noChangeShapeType="1"/>
                </p:cNvSpPr>
                <p:nvPr/>
              </p:nvSpPr>
              <p:spPr bwMode="auto">
                <a:xfrm>
                  <a:off x="3603625" y="3514725"/>
                  <a:ext cx="76200" cy="762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42" name="Line 40"/>
                <p:cNvSpPr>
                  <a:spLocks noChangeShapeType="1"/>
                </p:cNvSpPr>
                <p:nvPr/>
              </p:nvSpPr>
              <p:spPr bwMode="auto">
                <a:xfrm flipH="1">
                  <a:off x="2536825" y="3667125"/>
                  <a:ext cx="1143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43" name="Line 41"/>
                <p:cNvSpPr>
                  <a:spLocks noChangeShapeType="1"/>
                </p:cNvSpPr>
                <p:nvPr/>
              </p:nvSpPr>
              <p:spPr bwMode="auto">
                <a:xfrm>
                  <a:off x="2536825" y="3209925"/>
                  <a:ext cx="0" cy="4572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44" name="Rectangle 42"/>
                <p:cNvSpPr>
                  <a:spLocks noChangeArrowheads="1"/>
                </p:cNvSpPr>
                <p:nvPr/>
              </p:nvSpPr>
              <p:spPr bwMode="auto">
                <a:xfrm rot="16200000">
                  <a:off x="2460625" y="3362325"/>
                  <a:ext cx="228600" cy="76200"/>
                </a:xfrm>
                <a:prstGeom prst="rect">
                  <a:avLst/>
                </a:prstGeom>
                <a:solidFill>
                  <a:srgbClr val="FFFFFF"/>
                </a:solidFill>
                <a:ln w="9525">
                  <a:solidFill>
                    <a:srgbClr val="FF0000"/>
                  </a:solidFill>
                  <a:miter lim="800000"/>
                  <a:headEnd/>
                  <a:tailEnd/>
                </a:ln>
              </p:spPr>
              <p:txBody>
                <a:bodyPr vert="horz" wrap="none" lIns="91440" tIns="6480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45" name="Line 43"/>
                <p:cNvSpPr>
                  <a:spLocks noChangeShapeType="1"/>
                </p:cNvSpPr>
                <p:nvPr/>
              </p:nvSpPr>
              <p:spPr bwMode="auto">
                <a:xfrm>
                  <a:off x="2613025" y="3400425"/>
                  <a:ext cx="2362200" cy="0"/>
                </a:xfrm>
                <a:prstGeom prst="line">
                  <a:avLst/>
                </a:prstGeom>
                <a:noFill/>
                <a:ln w="28575">
                  <a:solidFill>
                    <a:srgbClr val="FFFF00"/>
                  </a:solidFill>
                  <a:prstDash val="sysDot"/>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46" name="Rectangle 44"/>
                <p:cNvSpPr>
                  <a:spLocks noChangeArrowheads="1"/>
                </p:cNvSpPr>
                <p:nvPr/>
              </p:nvSpPr>
              <p:spPr bwMode="auto">
                <a:xfrm rot="4063413">
                  <a:off x="4908550" y="3343275"/>
                  <a:ext cx="228600" cy="76200"/>
                </a:xfrm>
                <a:prstGeom prst="rect">
                  <a:avLst/>
                </a:prstGeom>
                <a:solidFill>
                  <a:srgbClr val="FFFFFF"/>
                </a:solidFill>
                <a:ln w="9525">
                  <a:solidFill>
                    <a:srgbClr val="FF0000"/>
                  </a:solidFill>
                  <a:miter lim="800000"/>
                  <a:headEnd/>
                  <a:tailEnd/>
                </a:ln>
              </p:spPr>
              <p:txBody>
                <a:bodyPr vert="horz" wrap="none" lIns="91440" tIns="6480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47" name="Line 45"/>
                <p:cNvSpPr>
                  <a:spLocks noChangeShapeType="1"/>
                </p:cNvSpPr>
                <p:nvPr/>
              </p:nvSpPr>
              <p:spPr bwMode="auto">
                <a:xfrm flipH="1">
                  <a:off x="3984625" y="3743325"/>
                  <a:ext cx="11811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48" name="Line 46"/>
                <p:cNvSpPr>
                  <a:spLocks noChangeShapeType="1"/>
                </p:cNvSpPr>
                <p:nvPr/>
              </p:nvSpPr>
              <p:spPr bwMode="auto">
                <a:xfrm>
                  <a:off x="4060825" y="3314700"/>
                  <a:ext cx="914400" cy="76200"/>
                </a:xfrm>
                <a:prstGeom prst="line">
                  <a:avLst/>
                </a:prstGeom>
                <a:noFill/>
                <a:ln w="28575">
                  <a:solidFill>
                    <a:srgbClr val="FFFF00"/>
                  </a:solidFill>
                  <a:prstDash val="sysDot"/>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49" name="Line 47"/>
                <p:cNvSpPr>
                  <a:spLocks noChangeShapeType="1"/>
                </p:cNvSpPr>
                <p:nvPr/>
              </p:nvSpPr>
              <p:spPr bwMode="auto">
                <a:xfrm flipV="1">
                  <a:off x="3505200" y="3400425"/>
                  <a:ext cx="31750" cy="0"/>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50" name="Line 48"/>
                <p:cNvSpPr>
                  <a:spLocks noChangeShapeType="1"/>
                </p:cNvSpPr>
                <p:nvPr/>
              </p:nvSpPr>
              <p:spPr bwMode="auto">
                <a:xfrm>
                  <a:off x="3505200" y="3397250"/>
                  <a:ext cx="31750" cy="0"/>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51" name="Line 49"/>
                <p:cNvSpPr>
                  <a:spLocks noChangeShapeType="1"/>
                </p:cNvSpPr>
                <p:nvPr/>
              </p:nvSpPr>
              <p:spPr bwMode="auto">
                <a:xfrm>
                  <a:off x="2664460" y="3774016"/>
                  <a:ext cx="207645" cy="0"/>
                </a:xfrm>
                <a:prstGeom prst="line">
                  <a:avLst/>
                </a:prstGeom>
                <a:noFill/>
                <a:ln w="9525">
                  <a:solidFill>
                    <a:srgbClr val="00B0F0"/>
                  </a:solidFill>
                  <a:round/>
                  <a:headEnd type="stealth" w="sm" len="sm"/>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52" name="Line 50"/>
                <p:cNvSpPr>
                  <a:spLocks noChangeShapeType="1"/>
                </p:cNvSpPr>
                <p:nvPr/>
              </p:nvSpPr>
              <p:spPr bwMode="auto">
                <a:xfrm flipV="1">
                  <a:off x="3841750" y="3282315"/>
                  <a:ext cx="228600" cy="381000"/>
                </a:xfrm>
                <a:prstGeom prst="line">
                  <a:avLst/>
                </a:prstGeom>
                <a:noFill/>
                <a:ln w="28575">
                  <a:solidFill>
                    <a:srgbClr val="FFFF00"/>
                  </a:solidFill>
                  <a:prstDash val="sysDot"/>
                  <a:round/>
                  <a:headEnd/>
                  <a:tailEnd/>
                </a:ln>
                <a:extLst>
                  <a:ext uri="{909E8E84-426E-40DD-AFC4-6F175D3DCCD1}">
                    <a14:hiddenFill xmlns:a14="http://schemas.microsoft.com/office/drawing/2010/main">
                      <a:noFill/>
                    </a14:hiddenFill>
                  </a:ext>
                </a:extLst>
              </p:spPr>
              <p:txBody>
                <a:bodyPr vert="horz" wrap="square" lIns="91440" tIns="64800" rIns="9144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53" name="Rectangle 51"/>
                <p:cNvSpPr>
                  <a:spLocks noChangeArrowheads="1"/>
                </p:cNvSpPr>
                <p:nvPr/>
              </p:nvSpPr>
              <p:spPr bwMode="auto">
                <a:xfrm rot="20692244">
                  <a:off x="3965575" y="3228975"/>
                  <a:ext cx="152400" cy="76200"/>
                </a:xfrm>
                <a:prstGeom prst="rect">
                  <a:avLst/>
                </a:prstGeom>
                <a:solidFill>
                  <a:srgbClr val="FFFFFF"/>
                </a:solidFill>
                <a:ln w="9525">
                  <a:solidFill>
                    <a:srgbClr val="FF0000"/>
                  </a:solidFill>
                  <a:miter lim="800000"/>
                  <a:headEnd/>
                  <a:tailEnd/>
                </a:ln>
              </p:spPr>
              <p:txBody>
                <a:bodyPr vert="horz" wrap="none" lIns="91440" tIns="6480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54" name="Rectangle 52"/>
                <p:cNvSpPr>
                  <a:spLocks noChangeArrowheads="1"/>
                </p:cNvSpPr>
                <p:nvPr/>
              </p:nvSpPr>
              <p:spPr bwMode="auto">
                <a:xfrm rot="1740841">
                  <a:off x="3756025" y="3667125"/>
                  <a:ext cx="228600" cy="76200"/>
                </a:xfrm>
                <a:prstGeom prst="rect">
                  <a:avLst/>
                </a:prstGeom>
                <a:solidFill>
                  <a:srgbClr val="FFFFFF"/>
                </a:solidFill>
                <a:ln w="9525">
                  <a:solidFill>
                    <a:srgbClr val="FF0000"/>
                  </a:solidFill>
                  <a:miter lim="800000"/>
                  <a:headEnd/>
                  <a:tailEnd/>
                </a:ln>
              </p:spPr>
              <p:txBody>
                <a:bodyPr vert="horz" wrap="none" lIns="91440" tIns="6480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55" name="Oval 53"/>
                <p:cNvSpPr>
                  <a:spLocks noChangeArrowheads="1"/>
                </p:cNvSpPr>
                <p:nvPr/>
              </p:nvSpPr>
              <p:spPr bwMode="auto">
                <a:xfrm>
                  <a:off x="3445510" y="3286125"/>
                  <a:ext cx="76200" cy="228600"/>
                </a:xfrm>
                <a:prstGeom prst="ellipse">
                  <a:avLst/>
                </a:prstGeom>
                <a:solidFill>
                  <a:srgbClr val="FFFFFF"/>
                </a:solidFill>
                <a:ln w="9525">
                  <a:solidFill>
                    <a:srgbClr val="FF0000"/>
                  </a:solidFill>
                  <a:round/>
                  <a:headEnd/>
                  <a:tailEnd/>
                </a:ln>
              </p:spPr>
              <p:txBody>
                <a:bodyPr vert="horz" wrap="none" lIns="91440" tIns="64800" rIns="9144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grpSp>
        </p:grpSp>
      </p:grpSp>
      <p:pic>
        <p:nvPicPr>
          <p:cNvPr id="3" name="Picture 2" descr="2408268_1"/>
          <p:cNvPicPr>
            <a:picLocks noChangeAspect="1" noChangeArrowheads="1"/>
          </p:cNvPicPr>
          <p:nvPr/>
        </p:nvPicPr>
        <p:blipFill>
          <a:blip r:embed="rId2" cstate="print">
            <a:clrChange>
              <a:clrFrom>
                <a:srgbClr val="F8F8F8"/>
              </a:clrFrom>
              <a:clrTo>
                <a:srgbClr val="F8F8F8">
                  <a:alpha val="0"/>
                </a:srgbClr>
              </a:clrTo>
            </a:clrChange>
            <a:lum bright="40000"/>
            <a:extLst>
              <a:ext uri="{28A0092B-C50C-407E-A947-70E740481C1C}">
                <a14:useLocalDpi xmlns:a14="http://schemas.microsoft.com/office/drawing/2010/main" val="0"/>
              </a:ext>
            </a:extLst>
          </a:blip>
          <a:srcRect/>
          <a:stretch>
            <a:fillRect/>
          </a:stretch>
        </p:blipFill>
        <p:spPr bwMode="auto">
          <a:xfrm>
            <a:off x="6660232" y="4625089"/>
            <a:ext cx="2177267" cy="1540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42402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11.6.3  </a:t>
            </a:r>
            <a:r>
              <a:rPr lang="zh-CN" altLang="zh-CN" dirty="0"/>
              <a:t>扫描仪的主要性能指标</a:t>
            </a:r>
            <a:endParaRPr lang="zh-CN" altLang="en-US" dirty="0"/>
          </a:p>
        </p:txBody>
      </p:sp>
      <p:sp>
        <p:nvSpPr>
          <p:cNvPr id="3" name="Rectangle 24"/>
          <p:cNvSpPr>
            <a:spLocks noChangeArrowheads="1"/>
          </p:cNvSpPr>
          <p:nvPr/>
        </p:nvSpPr>
        <p:spPr bwMode="auto">
          <a:xfrm>
            <a:off x="539552" y="1412776"/>
            <a:ext cx="3235878" cy="4014244"/>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514350" indent="-514350" algn="just">
              <a:spcBef>
                <a:spcPts val="1200"/>
              </a:spcBef>
              <a:spcAft>
                <a:spcPts val="1200"/>
              </a:spcAft>
              <a:buFont typeface="+mj-lt"/>
              <a:buAutoNum type="arabicPeriod"/>
            </a:pPr>
            <a:r>
              <a:rPr lang="zh-CN" altLang="zh-CN" sz="2800" dirty="0" smtClean="0">
                <a:solidFill>
                  <a:srgbClr val="002060"/>
                </a:solidFill>
                <a:latin typeface="Times New Roman" pitchFamily="18" charset="0"/>
                <a:ea typeface="宋体" pitchFamily="2" charset="-122"/>
              </a:rPr>
              <a:t>分</a:t>
            </a:r>
            <a:r>
              <a:rPr lang="zh-CN" altLang="zh-CN" sz="2800" dirty="0">
                <a:solidFill>
                  <a:srgbClr val="002060"/>
                </a:solidFill>
                <a:latin typeface="Times New Roman" pitchFamily="18" charset="0"/>
                <a:ea typeface="宋体" pitchFamily="2" charset="-122"/>
              </a:rPr>
              <a:t>辨率</a:t>
            </a:r>
          </a:p>
          <a:p>
            <a:pPr marL="514350" indent="-514350" algn="just">
              <a:spcBef>
                <a:spcPts val="1200"/>
              </a:spcBef>
              <a:spcAft>
                <a:spcPts val="1200"/>
              </a:spcAft>
              <a:buFont typeface="+mj-lt"/>
              <a:buAutoNum type="arabicPeriod"/>
            </a:pPr>
            <a:r>
              <a:rPr lang="zh-CN" altLang="zh-CN" sz="2800" dirty="0" smtClean="0">
                <a:solidFill>
                  <a:srgbClr val="002060"/>
                </a:solidFill>
                <a:latin typeface="Times New Roman" pitchFamily="18" charset="0"/>
                <a:ea typeface="宋体" pitchFamily="2" charset="-122"/>
              </a:rPr>
              <a:t>灰</a:t>
            </a:r>
            <a:r>
              <a:rPr lang="zh-CN" altLang="zh-CN" sz="2800" dirty="0">
                <a:solidFill>
                  <a:srgbClr val="002060"/>
                </a:solidFill>
                <a:latin typeface="Times New Roman" pitchFamily="18" charset="0"/>
                <a:ea typeface="宋体" pitchFamily="2" charset="-122"/>
              </a:rPr>
              <a:t>度级</a:t>
            </a:r>
          </a:p>
          <a:p>
            <a:pPr marL="514350" indent="-514350" algn="just">
              <a:spcBef>
                <a:spcPts val="1200"/>
              </a:spcBef>
              <a:spcAft>
                <a:spcPts val="1200"/>
              </a:spcAft>
              <a:buFont typeface="+mj-lt"/>
              <a:buAutoNum type="arabicPeriod"/>
            </a:pPr>
            <a:r>
              <a:rPr lang="zh-CN" altLang="zh-CN" sz="2800" dirty="0" smtClean="0">
                <a:solidFill>
                  <a:srgbClr val="002060"/>
                </a:solidFill>
                <a:latin typeface="Times New Roman" pitchFamily="18" charset="0"/>
                <a:ea typeface="宋体" pitchFamily="2" charset="-122"/>
              </a:rPr>
              <a:t>色</a:t>
            </a:r>
            <a:r>
              <a:rPr lang="zh-CN" altLang="zh-CN" sz="2800" dirty="0">
                <a:solidFill>
                  <a:srgbClr val="002060"/>
                </a:solidFill>
                <a:latin typeface="Times New Roman" pitchFamily="18" charset="0"/>
                <a:ea typeface="宋体" pitchFamily="2" charset="-122"/>
              </a:rPr>
              <a:t>彩位数</a:t>
            </a:r>
          </a:p>
          <a:p>
            <a:pPr marL="514350" indent="-514350" algn="just">
              <a:spcBef>
                <a:spcPts val="1200"/>
              </a:spcBef>
              <a:spcAft>
                <a:spcPts val="1200"/>
              </a:spcAft>
              <a:buFont typeface="+mj-lt"/>
              <a:buAutoNum type="arabicPeriod"/>
            </a:pPr>
            <a:r>
              <a:rPr lang="zh-CN" altLang="zh-CN" sz="2800" dirty="0" smtClean="0">
                <a:solidFill>
                  <a:srgbClr val="002060"/>
                </a:solidFill>
                <a:latin typeface="Times New Roman" pitchFamily="18" charset="0"/>
                <a:ea typeface="宋体" pitchFamily="2" charset="-122"/>
              </a:rPr>
              <a:t>扫</a:t>
            </a:r>
            <a:r>
              <a:rPr lang="zh-CN" altLang="zh-CN" sz="2800" dirty="0">
                <a:solidFill>
                  <a:srgbClr val="002060"/>
                </a:solidFill>
                <a:latin typeface="Times New Roman" pitchFamily="18" charset="0"/>
                <a:ea typeface="宋体" pitchFamily="2" charset="-122"/>
              </a:rPr>
              <a:t>描速度</a:t>
            </a:r>
            <a:endParaRPr lang="en-US" altLang="zh-CN" sz="2800" dirty="0">
              <a:solidFill>
                <a:srgbClr val="002060"/>
              </a:solidFill>
              <a:latin typeface="Times New Roman" pitchFamily="18" charset="0"/>
              <a:ea typeface="宋体" pitchFamily="2" charset="-122"/>
            </a:endParaRPr>
          </a:p>
          <a:p>
            <a:pPr marL="514350" indent="-514350" algn="just">
              <a:spcBef>
                <a:spcPts val="1200"/>
              </a:spcBef>
              <a:spcAft>
                <a:spcPts val="1200"/>
              </a:spcAft>
              <a:buFont typeface="+mj-lt"/>
              <a:buAutoNum type="arabicPeriod"/>
            </a:pPr>
            <a:r>
              <a:rPr lang="zh-CN" altLang="zh-CN" sz="2800" dirty="0" smtClean="0">
                <a:solidFill>
                  <a:srgbClr val="002060"/>
                </a:solidFill>
                <a:latin typeface="Times New Roman" pitchFamily="18" charset="0"/>
                <a:ea typeface="宋体" pitchFamily="2" charset="-122"/>
              </a:rPr>
              <a:t>扫</a:t>
            </a:r>
            <a:r>
              <a:rPr lang="zh-CN" altLang="zh-CN" sz="2800" dirty="0">
                <a:solidFill>
                  <a:srgbClr val="002060"/>
                </a:solidFill>
                <a:latin typeface="Times New Roman" pitchFamily="18" charset="0"/>
                <a:ea typeface="宋体" pitchFamily="2" charset="-122"/>
              </a:rPr>
              <a:t>描幅面</a:t>
            </a:r>
            <a:endParaRPr lang="en-US" altLang="zh-CN" sz="2800" dirty="0">
              <a:solidFill>
                <a:srgbClr val="002060"/>
              </a:solidFill>
              <a:latin typeface="Times New Roman" pitchFamily="18" charset="0"/>
              <a:ea typeface="宋体" pitchFamily="2" charset="-122"/>
            </a:endParaRPr>
          </a:p>
        </p:txBody>
      </p:sp>
      <p:sp>
        <p:nvSpPr>
          <p:cNvPr id="4" name="Rectangle 24"/>
          <p:cNvSpPr>
            <a:spLocks noChangeArrowheads="1"/>
          </p:cNvSpPr>
          <p:nvPr/>
        </p:nvSpPr>
        <p:spPr bwMode="auto">
          <a:xfrm>
            <a:off x="3491880" y="1412776"/>
            <a:ext cx="4212000" cy="3888000"/>
          </a:xfrm>
          <a:prstGeom prst="rect">
            <a:avLst/>
          </a:prstGeom>
          <a:solidFill>
            <a:schemeClr val="bg1">
              <a:lumMod val="95000"/>
            </a:schemeClr>
          </a:solidFill>
          <a:ln w="6350">
            <a:solidFill>
              <a:srgbClr val="FFFF00"/>
            </a:solidFill>
            <a:prstDash val="sysDash"/>
            <a:miter lim="800000"/>
            <a:headEnd/>
            <a:tailEnd/>
          </a:ln>
          <a:effectLst/>
          <a:extLst/>
        </p:spPr>
        <p:txBody>
          <a:bodyPr lIns="216000" tIns="216000" rIns="216000" bIns="216000"/>
          <a:lstStyle/>
          <a:p>
            <a:pPr algn="just">
              <a:lnSpc>
                <a:spcPct val="9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反映了扫描仪扫描图像的清晰程度，通常用</a:t>
            </a:r>
            <a:r>
              <a:rPr lang="en-US" altLang="zh-CN" sz="2400" dirty="0">
                <a:solidFill>
                  <a:srgbClr val="002060"/>
                </a:solidFill>
                <a:latin typeface="Times New Roman" pitchFamily="18" charset="0"/>
                <a:ea typeface="宋体" pitchFamily="2" charset="-122"/>
                <a:cs typeface="Times New Roman" pitchFamily="18" charset="0"/>
              </a:rPr>
              <a:t>dpi</a:t>
            </a:r>
            <a:r>
              <a:rPr lang="zh-CN" altLang="zh-CN" sz="2400" dirty="0">
                <a:solidFill>
                  <a:srgbClr val="002060"/>
                </a:solidFill>
                <a:latin typeface="Times New Roman" pitchFamily="18" charset="0"/>
                <a:ea typeface="宋体" pitchFamily="2" charset="-122"/>
                <a:cs typeface="Times New Roman" pitchFamily="18" charset="0"/>
              </a:rPr>
              <a:t>（像素</a:t>
            </a:r>
            <a:r>
              <a:rPr lang="en-US"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英寸）来表示。</a:t>
            </a:r>
            <a:endParaRPr lang="en-US" altLang="zh-CN" sz="2400" dirty="0">
              <a:solidFill>
                <a:srgbClr val="002060"/>
              </a:solidFill>
              <a:latin typeface="Times New Roman" pitchFamily="18" charset="0"/>
              <a:ea typeface="宋体" pitchFamily="2" charset="-122"/>
              <a:cs typeface="Times New Roman" pitchFamily="18" charset="0"/>
            </a:endParaRPr>
          </a:p>
          <a:p>
            <a:pPr algn="just">
              <a:lnSpc>
                <a:spcPct val="9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扫描</a:t>
            </a:r>
            <a:r>
              <a:rPr lang="zh-CN" altLang="zh-CN" sz="2400" dirty="0" smtClean="0">
                <a:solidFill>
                  <a:srgbClr val="002060"/>
                </a:solidFill>
                <a:latin typeface="Times New Roman" pitchFamily="18" charset="0"/>
                <a:ea typeface="宋体" pitchFamily="2" charset="-122"/>
                <a:cs typeface="Times New Roman" pitchFamily="18" charset="0"/>
              </a:rPr>
              <a:t>仪</a:t>
            </a:r>
            <a:r>
              <a:rPr lang="zh-CN" altLang="zh-CN" sz="2400" dirty="0">
                <a:solidFill>
                  <a:srgbClr val="002060"/>
                </a:solidFill>
                <a:latin typeface="Times New Roman" pitchFamily="18" charset="0"/>
                <a:ea typeface="宋体" pitchFamily="2" charset="-122"/>
                <a:cs typeface="Times New Roman" pitchFamily="18" charset="0"/>
              </a:rPr>
              <a:t>分辨</a:t>
            </a:r>
            <a:r>
              <a:rPr lang="zh-CN" altLang="zh-CN" sz="2400" dirty="0" smtClean="0">
                <a:solidFill>
                  <a:srgbClr val="002060"/>
                </a:solidFill>
                <a:latin typeface="Times New Roman" pitchFamily="18" charset="0"/>
                <a:ea typeface="宋体" pitchFamily="2" charset="-122"/>
                <a:cs typeface="Times New Roman" pitchFamily="18" charset="0"/>
              </a:rPr>
              <a:t>率</a:t>
            </a:r>
            <a:r>
              <a:rPr lang="zh-CN" altLang="en-US" sz="2400" dirty="0" smtClean="0">
                <a:solidFill>
                  <a:srgbClr val="002060"/>
                </a:solidFill>
                <a:latin typeface="Times New Roman" pitchFamily="18" charset="0"/>
                <a:ea typeface="宋体" pitchFamily="2" charset="-122"/>
                <a:cs typeface="Times New Roman" pitchFamily="18" charset="0"/>
              </a:rPr>
              <a:t>分</a:t>
            </a:r>
            <a:r>
              <a:rPr lang="zh-CN" altLang="zh-CN" sz="2400" dirty="0" smtClean="0">
                <a:solidFill>
                  <a:srgbClr val="002060"/>
                </a:solidFill>
                <a:latin typeface="Times New Roman" pitchFamily="18" charset="0"/>
                <a:ea typeface="宋体" pitchFamily="2" charset="-122"/>
                <a:cs typeface="Times New Roman" pitchFamily="18" charset="0"/>
              </a:rPr>
              <a:t>为</a:t>
            </a:r>
            <a:r>
              <a:rPr lang="zh-CN" altLang="zh-CN" sz="2400" dirty="0">
                <a:solidFill>
                  <a:srgbClr val="002060"/>
                </a:solidFill>
                <a:latin typeface="Times New Roman" pitchFamily="18" charset="0"/>
                <a:ea typeface="宋体" pitchFamily="2" charset="-122"/>
                <a:cs typeface="Times New Roman" pitchFamily="18" charset="0"/>
              </a:rPr>
              <a:t>光学分辨</a:t>
            </a:r>
            <a:r>
              <a:rPr lang="zh-CN" altLang="zh-CN" sz="2400" dirty="0" smtClean="0">
                <a:solidFill>
                  <a:srgbClr val="002060"/>
                </a:solidFill>
                <a:latin typeface="Times New Roman" pitchFamily="18" charset="0"/>
                <a:ea typeface="宋体" pitchFamily="2" charset="-122"/>
                <a:cs typeface="Times New Roman" pitchFamily="18" charset="0"/>
              </a:rPr>
              <a:t>率</a:t>
            </a:r>
            <a:r>
              <a:rPr lang="zh-CN" altLang="en-US" sz="2400" dirty="0" smtClean="0">
                <a:solidFill>
                  <a:srgbClr val="002060"/>
                </a:solidFill>
                <a:latin typeface="Times New Roman" pitchFamily="18" charset="0"/>
                <a:ea typeface="宋体" pitchFamily="2" charset="-122"/>
                <a:cs typeface="Times New Roman" pitchFamily="18" charset="0"/>
              </a:rPr>
              <a:t>和</a:t>
            </a:r>
            <a:r>
              <a:rPr lang="zh-CN" altLang="zh-CN" sz="2400" dirty="0" smtClean="0">
                <a:solidFill>
                  <a:srgbClr val="002060"/>
                </a:solidFill>
                <a:latin typeface="Times New Roman" pitchFamily="18" charset="0"/>
                <a:ea typeface="宋体" pitchFamily="2" charset="-122"/>
                <a:cs typeface="Times New Roman" pitchFamily="18" charset="0"/>
              </a:rPr>
              <a:t>插</a:t>
            </a:r>
            <a:r>
              <a:rPr lang="zh-CN" altLang="zh-CN" sz="2400" dirty="0">
                <a:solidFill>
                  <a:srgbClr val="002060"/>
                </a:solidFill>
                <a:latin typeface="Times New Roman" pitchFamily="18" charset="0"/>
                <a:ea typeface="宋体" pitchFamily="2" charset="-122"/>
                <a:cs typeface="Times New Roman" pitchFamily="18" charset="0"/>
              </a:rPr>
              <a:t>值分辨率。光学分辨</a:t>
            </a:r>
            <a:r>
              <a:rPr lang="zh-CN" altLang="zh-CN" sz="2400" dirty="0" smtClean="0">
                <a:solidFill>
                  <a:srgbClr val="002060"/>
                </a:solidFill>
                <a:latin typeface="Times New Roman" pitchFamily="18" charset="0"/>
                <a:ea typeface="宋体" pitchFamily="2" charset="-122"/>
                <a:cs typeface="Times New Roman" pitchFamily="18" charset="0"/>
              </a:rPr>
              <a:t>率是</a:t>
            </a:r>
            <a:r>
              <a:rPr lang="zh-CN" altLang="zh-CN" sz="2400" dirty="0">
                <a:solidFill>
                  <a:srgbClr val="002060"/>
                </a:solidFill>
                <a:latin typeface="Times New Roman" pitchFamily="18" charset="0"/>
                <a:ea typeface="宋体" pitchFamily="2" charset="-122"/>
                <a:cs typeface="Times New Roman" pitchFamily="18" charset="0"/>
              </a:rPr>
              <a:t>扫描仪上感光部件能捕捉到的图像点</a:t>
            </a:r>
            <a:r>
              <a:rPr lang="zh-CN" altLang="zh-CN" sz="2400" dirty="0" smtClean="0">
                <a:solidFill>
                  <a:srgbClr val="002060"/>
                </a:solidFill>
                <a:latin typeface="Times New Roman" pitchFamily="18" charset="0"/>
                <a:ea typeface="宋体" pitchFamily="2" charset="-122"/>
                <a:cs typeface="Times New Roman" pitchFamily="18" charset="0"/>
              </a:rPr>
              <a:t>数</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插</a:t>
            </a:r>
            <a:r>
              <a:rPr lang="zh-CN" altLang="zh-CN" sz="2400" dirty="0">
                <a:solidFill>
                  <a:srgbClr val="002060"/>
                </a:solidFill>
                <a:latin typeface="Times New Roman" pitchFamily="18" charset="0"/>
                <a:ea typeface="宋体" pitchFamily="2" charset="-122"/>
                <a:cs typeface="Times New Roman" pitchFamily="18" charset="0"/>
              </a:rPr>
              <a:t>值分辨</a:t>
            </a:r>
            <a:r>
              <a:rPr lang="zh-CN" altLang="zh-CN" sz="2400" dirty="0" smtClean="0">
                <a:solidFill>
                  <a:srgbClr val="002060"/>
                </a:solidFill>
                <a:latin typeface="Times New Roman" pitchFamily="18" charset="0"/>
                <a:ea typeface="宋体" pitchFamily="2" charset="-122"/>
                <a:cs typeface="Times New Roman" pitchFamily="18" charset="0"/>
              </a:rPr>
              <a:t>率是</a:t>
            </a:r>
            <a:r>
              <a:rPr lang="zh-CN" altLang="zh-CN" sz="2400" dirty="0">
                <a:solidFill>
                  <a:srgbClr val="002060"/>
                </a:solidFill>
                <a:latin typeface="Times New Roman" pitchFamily="18" charset="0"/>
                <a:ea typeface="宋体" pitchFamily="2" charset="-122"/>
                <a:cs typeface="Times New Roman" pitchFamily="18" charset="0"/>
              </a:rPr>
              <a:t>在光学分辨</a:t>
            </a:r>
            <a:r>
              <a:rPr lang="zh-CN" altLang="zh-CN" sz="2400" dirty="0" smtClean="0">
                <a:solidFill>
                  <a:srgbClr val="002060"/>
                </a:solidFill>
                <a:latin typeface="Times New Roman" pitchFamily="18" charset="0"/>
                <a:ea typeface="宋体" pitchFamily="2" charset="-122"/>
                <a:cs typeface="Times New Roman" pitchFamily="18" charset="0"/>
              </a:rPr>
              <a:t>率基</a:t>
            </a:r>
            <a:r>
              <a:rPr lang="zh-CN" altLang="zh-CN" sz="2400" dirty="0">
                <a:solidFill>
                  <a:srgbClr val="002060"/>
                </a:solidFill>
                <a:latin typeface="Times New Roman" pitchFamily="18" charset="0"/>
                <a:ea typeface="宋体" pitchFamily="2" charset="-122"/>
                <a:cs typeface="Times New Roman" pitchFamily="18" charset="0"/>
              </a:rPr>
              <a:t>础上</a:t>
            </a:r>
            <a:r>
              <a:rPr lang="zh-CN" altLang="zh-CN" sz="2400" dirty="0" smtClean="0">
                <a:solidFill>
                  <a:srgbClr val="002060"/>
                </a:solidFill>
                <a:latin typeface="Times New Roman" pitchFamily="18" charset="0"/>
                <a:ea typeface="宋体" pitchFamily="2" charset="-122"/>
                <a:cs typeface="Times New Roman" pitchFamily="18" charset="0"/>
              </a:rPr>
              <a:t>，用</a:t>
            </a:r>
            <a:r>
              <a:rPr lang="zh-CN" altLang="zh-CN" sz="2400" dirty="0">
                <a:solidFill>
                  <a:srgbClr val="002060"/>
                </a:solidFill>
                <a:latin typeface="Times New Roman" pitchFamily="18" charset="0"/>
                <a:ea typeface="宋体" pitchFamily="2" charset="-122"/>
                <a:cs typeface="Times New Roman" pitchFamily="18" charset="0"/>
              </a:rPr>
              <a:t>数学插值法在像素之间再加入更多的像素，以达到提高分辨率的目</a:t>
            </a:r>
            <a:r>
              <a:rPr lang="zh-CN" altLang="zh-CN" sz="2400" dirty="0" smtClean="0">
                <a:solidFill>
                  <a:srgbClr val="002060"/>
                </a:solidFill>
                <a:latin typeface="Times New Roman" pitchFamily="18" charset="0"/>
                <a:ea typeface="宋体" pitchFamily="2" charset="-122"/>
                <a:cs typeface="Times New Roman" pitchFamily="18" charset="0"/>
              </a:rPr>
              <a:t>的。</a:t>
            </a:r>
            <a:endParaRPr lang="zh-CN" altLang="zh-CN" sz="2400" dirty="0">
              <a:solidFill>
                <a:srgbClr val="002060"/>
              </a:solidFill>
              <a:latin typeface="Times New Roman" pitchFamily="18" charset="0"/>
              <a:ea typeface="宋体" pitchFamily="2" charset="-122"/>
              <a:cs typeface="Times New Roman" pitchFamily="18" charset="0"/>
            </a:endParaRPr>
          </a:p>
          <a:p>
            <a:pPr algn="just">
              <a:lnSpc>
                <a:spcPct val="90000"/>
              </a:lnSpc>
            </a:pPr>
            <a:endParaRPr lang="en-US" altLang="zh-CN" sz="2400" dirty="0">
              <a:solidFill>
                <a:srgbClr val="002060"/>
              </a:solidFill>
              <a:latin typeface="Times New Roman" pitchFamily="18" charset="0"/>
              <a:ea typeface="宋体" pitchFamily="2" charset="-122"/>
              <a:cs typeface="Times New Roman" pitchFamily="18" charset="0"/>
            </a:endParaRPr>
          </a:p>
        </p:txBody>
      </p:sp>
      <p:sp>
        <p:nvSpPr>
          <p:cNvPr id="5" name="Rectangle 24"/>
          <p:cNvSpPr>
            <a:spLocks noChangeArrowheads="1"/>
          </p:cNvSpPr>
          <p:nvPr/>
        </p:nvSpPr>
        <p:spPr bwMode="auto">
          <a:xfrm>
            <a:off x="3648952" y="1554617"/>
            <a:ext cx="4212000" cy="3888000"/>
          </a:xfrm>
          <a:prstGeom prst="rect">
            <a:avLst/>
          </a:prstGeom>
          <a:solidFill>
            <a:schemeClr val="bg1">
              <a:lumMod val="95000"/>
            </a:schemeClr>
          </a:solidFill>
          <a:ln w="6350">
            <a:solidFill>
              <a:srgbClr val="0070C0"/>
            </a:solidFill>
            <a:prstDash val="sysDash"/>
            <a:miter lim="800000"/>
            <a:headEnd/>
            <a:tailEnd/>
          </a:ln>
          <a:effectLst/>
          <a:extLst/>
        </p:spPr>
        <p:txBody>
          <a:bodyPr lIns="216000" tIns="216000" rIns="216000" bIns="216000"/>
          <a:lstStyle/>
          <a:p>
            <a:pPr>
              <a:lnSpc>
                <a:spcPct val="11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灰度级</a:t>
            </a:r>
            <a:r>
              <a:rPr lang="zh-CN" altLang="zh-CN" sz="2400" dirty="0" smtClean="0">
                <a:solidFill>
                  <a:srgbClr val="002060"/>
                </a:solidFill>
                <a:latin typeface="Times New Roman" pitchFamily="18" charset="0"/>
                <a:ea typeface="宋体" pitchFamily="2" charset="-122"/>
                <a:cs typeface="Times New Roman" pitchFamily="18" charset="0"/>
              </a:rPr>
              <a:t>指</a:t>
            </a:r>
            <a:r>
              <a:rPr lang="zh-CN" altLang="zh-CN" sz="2400" dirty="0">
                <a:solidFill>
                  <a:srgbClr val="002060"/>
                </a:solidFill>
                <a:latin typeface="Times New Roman" pitchFamily="18" charset="0"/>
                <a:ea typeface="宋体" pitchFamily="2" charset="-122"/>
                <a:cs typeface="Times New Roman" pitchFamily="18" charset="0"/>
              </a:rPr>
              <a:t>亮度的明暗程度</a:t>
            </a:r>
            <a:r>
              <a:rPr lang="zh-CN" altLang="zh-CN" sz="2400" dirty="0" smtClean="0">
                <a:solidFill>
                  <a:srgbClr val="002060"/>
                </a:solidFill>
                <a:latin typeface="Times New Roman" pitchFamily="18" charset="0"/>
                <a:ea typeface="宋体" pitchFamily="2" charset="-122"/>
                <a:cs typeface="Times New Roman" pitchFamily="18" charset="0"/>
              </a:rPr>
              <a:t>，表</a:t>
            </a:r>
            <a:r>
              <a:rPr lang="zh-CN" altLang="zh-CN" sz="2400" dirty="0">
                <a:solidFill>
                  <a:srgbClr val="002060"/>
                </a:solidFill>
                <a:latin typeface="Times New Roman" pitchFamily="18" charset="0"/>
                <a:ea typeface="宋体" pitchFamily="2" charset="-122"/>
                <a:cs typeface="Times New Roman" pitchFamily="18" charset="0"/>
              </a:rPr>
              <a:t>示图像的亮度层次范围，级数越多扫描仪图像亮度范围就越大、层次就越丰</a:t>
            </a:r>
            <a:r>
              <a:rPr lang="zh-CN" altLang="zh-CN" sz="2400" dirty="0" smtClean="0">
                <a:solidFill>
                  <a:srgbClr val="002060"/>
                </a:solidFill>
                <a:latin typeface="Times New Roman" pitchFamily="18" charset="0"/>
                <a:ea typeface="宋体" pitchFamily="2" charset="-122"/>
                <a:cs typeface="Times New Roman" pitchFamily="18" charset="0"/>
              </a:rPr>
              <a:t>富</a:t>
            </a:r>
            <a:r>
              <a:rPr lang="zh-CN" altLang="en-US"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a:lnSpc>
                <a:spcPct val="11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多</a:t>
            </a:r>
            <a:r>
              <a:rPr lang="zh-CN" altLang="zh-CN" sz="2400" dirty="0">
                <a:solidFill>
                  <a:srgbClr val="002060"/>
                </a:solidFill>
                <a:latin typeface="Times New Roman" pitchFamily="18" charset="0"/>
                <a:ea typeface="宋体" pitchFamily="2" charset="-122"/>
                <a:cs typeface="Times New Roman" pitchFamily="18" charset="0"/>
              </a:rPr>
              <a:t>数扫描仪的灰度为</a:t>
            </a:r>
            <a:r>
              <a:rPr lang="en-US" altLang="zh-CN" sz="2400" dirty="0">
                <a:solidFill>
                  <a:srgbClr val="002060"/>
                </a:solidFill>
                <a:latin typeface="Times New Roman" pitchFamily="18" charset="0"/>
                <a:ea typeface="宋体" pitchFamily="2" charset="-122"/>
                <a:cs typeface="Times New Roman" pitchFamily="18" charset="0"/>
              </a:rPr>
              <a:t>256</a:t>
            </a:r>
            <a:r>
              <a:rPr lang="zh-CN" altLang="zh-CN" sz="2400" dirty="0">
                <a:solidFill>
                  <a:srgbClr val="002060"/>
                </a:solidFill>
                <a:latin typeface="Times New Roman" pitchFamily="18" charset="0"/>
                <a:ea typeface="宋体" pitchFamily="2" charset="-122"/>
                <a:cs typeface="Times New Roman" pitchFamily="18" charset="0"/>
              </a:rPr>
              <a:t>级。</a:t>
            </a:r>
            <a:r>
              <a:rPr lang="en-US" altLang="zh-CN" sz="2400" dirty="0">
                <a:solidFill>
                  <a:srgbClr val="002060"/>
                </a:solidFill>
                <a:latin typeface="Times New Roman" pitchFamily="18" charset="0"/>
                <a:ea typeface="宋体" pitchFamily="2" charset="-122"/>
                <a:cs typeface="Times New Roman" pitchFamily="18" charset="0"/>
              </a:rPr>
              <a:t>256</a:t>
            </a:r>
            <a:r>
              <a:rPr lang="zh-CN" altLang="zh-CN" sz="2400" dirty="0">
                <a:solidFill>
                  <a:srgbClr val="002060"/>
                </a:solidFill>
                <a:latin typeface="Times New Roman" pitchFamily="18" charset="0"/>
                <a:ea typeface="宋体" pitchFamily="2" charset="-122"/>
                <a:cs typeface="Times New Roman" pitchFamily="18" charset="0"/>
              </a:rPr>
              <a:t>级已真实呈现出比肉眼所能辨识出来的层次还多的灰阶层次。</a:t>
            </a:r>
          </a:p>
        </p:txBody>
      </p:sp>
      <p:sp>
        <p:nvSpPr>
          <p:cNvPr id="6" name="Rectangle 24"/>
          <p:cNvSpPr>
            <a:spLocks noChangeArrowheads="1"/>
          </p:cNvSpPr>
          <p:nvPr/>
        </p:nvSpPr>
        <p:spPr bwMode="auto">
          <a:xfrm>
            <a:off x="3806024" y="1696458"/>
            <a:ext cx="4212000" cy="3888000"/>
          </a:xfrm>
          <a:prstGeom prst="rect">
            <a:avLst/>
          </a:prstGeom>
          <a:solidFill>
            <a:schemeClr val="bg1">
              <a:lumMod val="95000"/>
            </a:schemeClr>
          </a:solidFill>
          <a:ln w="6350">
            <a:solidFill>
              <a:srgbClr val="FFFF00"/>
            </a:solidFill>
            <a:prstDash val="sysDash"/>
            <a:miter lim="800000"/>
            <a:headEnd/>
            <a:tailEnd/>
          </a:ln>
          <a:effectLst/>
          <a:extLst/>
        </p:spPr>
        <p:txBody>
          <a:bodyPr lIns="216000" tIns="216000" rIns="216000" bIns="216000"/>
          <a:lstStyle/>
          <a:p>
            <a:pPr>
              <a:lnSpc>
                <a:spcPct val="98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又称色彩深度</a:t>
            </a:r>
            <a:r>
              <a:rPr lang="zh-CN" altLang="zh-CN" sz="2400" dirty="0" smtClean="0">
                <a:solidFill>
                  <a:srgbClr val="002060"/>
                </a:solidFill>
                <a:latin typeface="Times New Roman" pitchFamily="18" charset="0"/>
                <a:ea typeface="宋体" pitchFamily="2" charset="-122"/>
                <a:cs typeface="Times New Roman" pitchFamily="18" charset="0"/>
              </a:rPr>
              <a:t>，指</a:t>
            </a:r>
            <a:r>
              <a:rPr lang="zh-CN" altLang="zh-CN" sz="2400" dirty="0">
                <a:solidFill>
                  <a:srgbClr val="002060"/>
                </a:solidFill>
                <a:latin typeface="Times New Roman" pitchFamily="18" charset="0"/>
                <a:ea typeface="宋体" pitchFamily="2" charset="-122"/>
                <a:cs typeface="Times New Roman" pitchFamily="18" charset="0"/>
              </a:rPr>
              <a:t>扫描仪对图像进行采样的数据位数</a:t>
            </a:r>
            <a:r>
              <a:rPr lang="zh-CN" altLang="zh-CN" sz="2400" dirty="0" smtClean="0">
                <a:solidFill>
                  <a:srgbClr val="002060"/>
                </a:solidFill>
                <a:latin typeface="Times New Roman" pitchFamily="18" charset="0"/>
                <a:ea typeface="宋体" pitchFamily="2" charset="-122"/>
                <a:cs typeface="Times New Roman" pitchFamily="18" charset="0"/>
              </a:rPr>
              <a:t>，反</a:t>
            </a:r>
            <a:r>
              <a:rPr lang="zh-CN" altLang="zh-CN" sz="2400" dirty="0">
                <a:solidFill>
                  <a:srgbClr val="002060"/>
                </a:solidFill>
                <a:latin typeface="Times New Roman" pitchFamily="18" charset="0"/>
                <a:ea typeface="宋体" pitchFamily="2" charset="-122"/>
                <a:cs typeface="Times New Roman" pitchFamily="18" charset="0"/>
              </a:rPr>
              <a:t>映了扫描仪辨析图像色彩范围的能力</a:t>
            </a:r>
            <a:r>
              <a:rPr lang="zh-CN" altLang="zh-CN" sz="2400" dirty="0" smtClean="0">
                <a:solidFill>
                  <a:srgbClr val="002060"/>
                </a:solidFill>
                <a:latin typeface="Times New Roman" pitchFamily="18" charset="0"/>
                <a:ea typeface="宋体" pitchFamily="2" charset="-122"/>
                <a:cs typeface="Times New Roman" pitchFamily="18" charset="0"/>
              </a:rPr>
              <a:t>。色</a:t>
            </a:r>
            <a:r>
              <a:rPr lang="zh-CN" altLang="zh-CN" sz="2400" dirty="0">
                <a:solidFill>
                  <a:srgbClr val="002060"/>
                </a:solidFill>
                <a:latin typeface="Times New Roman" pitchFamily="18" charset="0"/>
                <a:ea typeface="宋体" pitchFamily="2" charset="-122"/>
                <a:cs typeface="Times New Roman" pitchFamily="18" charset="0"/>
              </a:rPr>
              <a:t>彩位数越高，扫描还原出来的色彩就越丰富，扫描图像的效果越逼真</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a:lnSpc>
                <a:spcPct val="98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扫描仪的色彩位数以</a:t>
            </a:r>
            <a:r>
              <a:rPr lang="en-US" altLang="zh-CN" sz="2400" dirty="0">
                <a:solidFill>
                  <a:srgbClr val="002060"/>
                </a:solidFill>
                <a:latin typeface="Times New Roman" pitchFamily="18" charset="0"/>
                <a:ea typeface="宋体" pitchFamily="2" charset="-122"/>
                <a:cs typeface="Times New Roman" pitchFamily="18" charset="0"/>
              </a:rPr>
              <a:t>bit</a:t>
            </a:r>
            <a:r>
              <a:rPr lang="zh-CN" altLang="zh-CN" sz="2400" dirty="0">
                <a:solidFill>
                  <a:srgbClr val="002060"/>
                </a:solidFill>
                <a:latin typeface="Times New Roman" pitchFamily="18" charset="0"/>
                <a:ea typeface="宋体" pitchFamily="2" charset="-122"/>
                <a:cs typeface="Times New Roman" pitchFamily="18" charset="0"/>
              </a:rPr>
              <a:t>为单位，有</a:t>
            </a:r>
            <a:r>
              <a:rPr lang="en-US" altLang="zh-CN" sz="2400" dirty="0">
                <a:solidFill>
                  <a:srgbClr val="002060"/>
                </a:solidFill>
                <a:latin typeface="Times New Roman" pitchFamily="18" charset="0"/>
                <a:ea typeface="宋体" pitchFamily="2" charset="-122"/>
                <a:cs typeface="Times New Roman" pitchFamily="18" charset="0"/>
              </a:rPr>
              <a:t>24bit</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30bit</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36bit</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42bit</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48bit</a:t>
            </a:r>
            <a:r>
              <a:rPr lang="zh-CN" altLang="zh-CN" sz="2400" dirty="0">
                <a:solidFill>
                  <a:srgbClr val="002060"/>
                </a:solidFill>
                <a:latin typeface="Times New Roman" pitchFamily="18" charset="0"/>
                <a:ea typeface="宋体" pitchFamily="2" charset="-122"/>
                <a:cs typeface="Times New Roman" pitchFamily="18" charset="0"/>
              </a:rPr>
              <a:t>等多种。</a:t>
            </a:r>
          </a:p>
        </p:txBody>
      </p:sp>
      <p:sp>
        <p:nvSpPr>
          <p:cNvPr id="7" name="Rectangle 24"/>
          <p:cNvSpPr>
            <a:spLocks noChangeArrowheads="1"/>
          </p:cNvSpPr>
          <p:nvPr/>
        </p:nvSpPr>
        <p:spPr bwMode="auto">
          <a:xfrm>
            <a:off x="3963096" y="1838299"/>
            <a:ext cx="4212000" cy="3888000"/>
          </a:xfrm>
          <a:prstGeom prst="rect">
            <a:avLst/>
          </a:prstGeom>
          <a:solidFill>
            <a:schemeClr val="bg1">
              <a:lumMod val="95000"/>
            </a:schemeClr>
          </a:solidFill>
          <a:ln w="6350">
            <a:solidFill>
              <a:srgbClr val="0070C0"/>
            </a:solidFill>
            <a:prstDash val="sysDash"/>
            <a:miter lim="800000"/>
            <a:headEnd/>
            <a:tailEnd/>
          </a:ln>
          <a:effectLst/>
          <a:extLst/>
        </p:spPr>
        <p:txBody>
          <a:bodyPr lIns="216000" tIns="216000" rIns="216000" bIns="216000"/>
          <a:lstStyle/>
          <a:p>
            <a:pPr>
              <a:lnSpc>
                <a:spcPct val="11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指扫描仪从预览开始到图像扫描完成后，扫描头移动的时</a:t>
            </a:r>
            <a:r>
              <a:rPr lang="zh-CN" altLang="zh-CN" sz="2400" dirty="0" smtClean="0">
                <a:solidFill>
                  <a:srgbClr val="002060"/>
                </a:solidFill>
                <a:latin typeface="Times New Roman" pitchFamily="18" charset="0"/>
                <a:ea typeface="宋体" pitchFamily="2" charset="-122"/>
                <a:cs typeface="Times New Roman" pitchFamily="18" charset="0"/>
              </a:rPr>
              <a:t>间。</a:t>
            </a:r>
            <a:endParaRPr lang="zh-CN" altLang="zh-CN" sz="2400" dirty="0">
              <a:solidFill>
                <a:srgbClr val="002060"/>
              </a:solidFill>
              <a:latin typeface="Times New Roman" pitchFamily="18" charset="0"/>
              <a:ea typeface="宋体" pitchFamily="2" charset="-122"/>
              <a:cs typeface="Times New Roman" pitchFamily="18" charset="0"/>
            </a:endParaRPr>
          </a:p>
          <a:p>
            <a:pPr>
              <a:lnSpc>
                <a:spcPct val="110000"/>
              </a:lnSpc>
            </a:pP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扫</a:t>
            </a:r>
            <a:r>
              <a:rPr lang="zh-CN" altLang="zh-CN" sz="2400" dirty="0">
                <a:solidFill>
                  <a:srgbClr val="002060"/>
                </a:solidFill>
                <a:latin typeface="Times New Roman" pitchFamily="18" charset="0"/>
                <a:ea typeface="宋体" pitchFamily="2" charset="-122"/>
                <a:cs typeface="Times New Roman" pitchFamily="18" charset="0"/>
              </a:rPr>
              <a:t>描速度的表示方式一般有两种：一种用扫描标准</a:t>
            </a:r>
            <a:r>
              <a:rPr lang="en-US" altLang="zh-CN" sz="2400" dirty="0">
                <a:solidFill>
                  <a:srgbClr val="002060"/>
                </a:solidFill>
                <a:latin typeface="Times New Roman" pitchFamily="18" charset="0"/>
                <a:ea typeface="宋体" pitchFamily="2" charset="-122"/>
                <a:cs typeface="Times New Roman" pitchFamily="18" charset="0"/>
              </a:rPr>
              <a:t>A4</a:t>
            </a:r>
            <a:r>
              <a:rPr lang="zh-CN" altLang="zh-CN" sz="2400" dirty="0">
                <a:solidFill>
                  <a:srgbClr val="002060"/>
                </a:solidFill>
                <a:latin typeface="Times New Roman" pitchFamily="18" charset="0"/>
                <a:ea typeface="宋体" pitchFamily="2" charset="-122"/>
                <a:cs typeface="Times New Roman" pitchFamily="18" charset="0"/>
              </a:rPr>
              <a:t>幅面所用的时间来表示，另一种使用扫描仪完成一行扫描的时间来表示。实际中多用</a:t>
            </a:r>
            <a:r>
              <a:rPr lang="en-US" altLang="zh-CN" sz="2400" dirty="0">
                <a:solidFill>
                  <a:srgbClr val="002060"/>
                </a:solidFill>
                <a:latin typeface="Times New Roman" pitchFamily="18" charset="0"/>
                <a:ea typeface="宋体" pitchFamily="2" charset="-122"/>
                <a:cs typeface="Times New Roman" pitchFamily="18" charset="0"/>
              </a:rPr>
              <a:t>ppm</a:t>
            </a:r>
            <a:r>
              <a:rPr lang="zh-CN" altLang="zh-CN" sz="2400" dirty="0">
                <a:solidFill>
                  <a:srgbClr val="002060"/>
                </a:solidFill>
                <a:latin typeface="Times New Roman" pitchFamily="18" charset="0"/>
                <a:ea typeface="宋体" pitchFamily="2" charset="-122"/>
                <a:cs typeface="Times New Roman" pitchFamily="18" charset="0"/>
              </a:rPr>
              <a:t>（页</a:t>
            </a:r>
            <a:r>
              <a:rPr lang="en-US"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分钟）来表示。</a:t>
            </a:r>
          </a:p>
          <a:p>
            <a:pPr>
              <a:lnSpc>
                <a:spcPct val="110000"/>
              </a:lnSpc>
            </a:pPr>
            <a:r>
              <a:rPr lang="en-US" altLang="zh-CN" sz="2400" dirty="0">
                <a:solidFill>
                  <a:srgbClr val="002060"/>
                </a:solidFill>
                <a:latin typeface="Times New Roman" pitchFamily="18" charset="0"/>
                <a:ea typeface="宋体" pitchFamily="2" charset="-122"/>
                <a:cs typeface="Times New Roman" pitchFamily="18" charset="0"/>
              </a:rPr>
              <a:t> </a:t>
            </a:r>
            <a:endParaRPr lang="zh-CN" altLang="zh-CN" sz="2400" dirty="0">
              <a:solidFill>
                <a:srgbClr val="002060"/>
              </a:solidFill>
              <a:latin typeface="Times New Roman" pitchFamily="18" charset="0"/>
              <a:ea typeface="宋体" pitchFamily="2" charset="-122"/>
              <a:cs typeface="Times New Roman" pitchFamily="18" charset="0"/>
            </a:endParaRPr>
          </a:p>
        </p:txBody>
      </p:sp>
      <p:sp>
        <p:nvSpPr>
          <p:cNvPr id="8" name="Rectangle 24"/>
          <p:cNvSpPr>
            <a:spLocks noChangeArrowheads="1"/>
          </p:cNvSpPr>
          <p:nvPr/>
        </p:nvSpPr>
        <p:spPr bwMode="auto">
          <a:xfrm>
            <a:off x="4120170" y="1980142"/>
            <a:ext cx="4212000" cy="3888000"/>
          </a:xfrm>
          <a:prstGeom prst="rect">
            <a:avLst/>
          </a:prstGeom>
          <a:solidFill>
            <a:schemeClr val="bg1">
              <a:lumMod val="95000"/>
            </a:schemeClr>
          </a:solidFill>
          <a:ln w="6350">
            <a:solidFill>
              <a:srgbClr val="FFFF00"/>
            </a:solidFill>
            <a:prstDash val="sysDash"/>
            <a:miter lim="800000"/>
            <a:headEnd/>
            <a:tailEnd/>
          </a:ln>
          <a:effectLst/>
          <a:extLst/>
        </p:spPr>
        <p:txBody>
          <a:bodyPr lIns="216000" tIns="216000" rIns="216000" bIns="216000"/>
          <a:lstStyle/>
          <a:p>
            <a:pPr>
              <a:lnSpc>
                <a:spcPct val="15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指</a:t>
            </a:r>
            <a:r>
              <a:rPr lang="zh-CN" altLang="zh-CN" sz="2400" dirty="0">
                <a:solidFill>
                  <a:srgbClr val="002060"/>
                </a:solidFill>
                <a:latin typeface="Times New Roman" pitchFamily="18" charset="0"/>
                <a:ea typeface="宋体" pitchFamily="2" charset="-122"/>
                <a:cs typeface="Times New Roman" pitchFamily="18" charset="0"/>
              </a:rPr>
              <a:t>扫描仪的扫描尺寸范围，这个范围取决于扫描仪的内部机构设计和扫描仪的外部物理尺寸</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a:lnSpc>
                <a:spcPct val="15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大</a:t>
            </a:r>
            <a:r>
              <a:rPr lang="zh-CN" altLang="zh-CN" sz="2400" dirty="0">
                <a:solidFill>
                  <a:srgbClr val="002060"/>
                </a:solidFill>
                <a:latin typeface="Times New Roman" pitchFamily="18" charset="0"/>
                <a:ea typeface="宋体" pitchFamily="2" charset="-122"/>
                <a:cs typeface="Times New Roman" pitchFamily="18" charset="0"/>
              </a:rPr>
              <a:t>幅面的扫描仪价位比较高，</a:t>
            </a:r>
            <a:r>
              <a:rPr lang="en-US" altLang="zh-CN" sz="2400" dirty="0">
                <a:solidFill>
                  <a:srgbClr val="002060"/>
                </a:solidFill>
                <a:latin typeface="Times New Roman" pitchFamily="18" charset="0"/>
                <a:ea typeface="宋体" pitchFamily="2" charset="-122"/>
                <a:cs typeface="Times New Roman" pitchFamily="18" charset="0"/>
              </a:rPr>
              <a:t>A4</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A3</a:t>
            </a:r>
            <a:r>
              <a:rPr lang="zh-CN" altLang="zh-CN" sz="2400" dirty="0">
                <a:solidFill>
                  <a:srgbClr val="002060"/>
                </a:solidFill>
                <a:latin typeface="Times New Roman" pitchFamily="18" charset="0"/>
                <a:ea typeface="宋体" pitchFamily="2" charset="-122"/>
                <a:cs typeface="Times New Roman" pitchFamily="18" charset="0"/>
              </a:rPr>
              <a:t>幅</a:t>
            </a:r>
            <a:r>
              <a:rPr lang="zh-CN" altLang="zh-CN" sz="2400" dirty="0" smtClean="0">
                <a:solidFill>
                  <a:srgbClr val="002060"/>
                </a:solidFill>
                <a:latin typeface="Times New Roman" pitchFamily="18" charset="0"/>
                <a:ea typeface="宋体" pitchFamily="2" charset="-122"/>
                <a:cs typeface="Times New Roman" pitchFamily="18" charset="0"/>
              </a:rPr>
              <a:t>面最</a:t>
            </a:r>
            <a:r>
              <a:rPr lang="zh-CN" altLang="zh-CN" sz="2400" dirty="0">
                <a:solidFill>
                  <a:srgbClr val="002060"/>
                </a:solidFill>
                <a:latin typeface="Times New Roman" pitchFamily="18" charset="0"/>
                <a:ea typeface="宋体" pitchFamily="2" charset="-122"/>
                <a:cs typeface="Times New Roman" pitchFamily="18" charset="0"/>
              </a:rPr>
              <a:t>常</a:t>
            </a:r>
            <a:r>
              <a:rPr lang="zh-CN" altLang="zh-CN" sz="2400" dirty="0" smtClean="0">
                <a:solidFill>
                  <a:srgbClr val="002060"/>
                </a:solidFill>
                <a:latin typeface="Times New Roman" pitchFamily="18" charset="0"/>
                <a:ea typeface="宋体" pitchFamily="2" charset="-122"/>
                <a:cs typeface="Times New Roman" pitchFamily="18" charset="0"/>
              </a:rPr>
              <a:t>见。</a:t>
            </a:r>
            <a:endParaRPr lang="zh-CN" altLang="zh-CN" sz="2400" dirty="0">
              <a:solidFill>
                <a:srgbClr val="002060"/>
              </a:solidFill>
              <a:latin typeface="Times New Roman" pitchFamily="18" charset="0"/>
              <a:ea typeface="宋体" pitchFamily="2" charset="-122"/>
              <a:cs typeface="Times New Roman" pitchFamily="18" charset="0"/>
            </a:endParaRPr>
          </a:p>
          <a:p>
            <a:pPr>
              <a:lnSpc>
                <a:spcPct val="150000"/>
              </a:lnSpc>
            </a:pPr>
            <a:endParaRPr lang="zh-CN" altLang="zh-CN" sz="2400" dirty="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4036607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500"/>
                                  </p:stCondLst>
                                  <p:iterate type="lt">
                                    <p:tmAbs val="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500"/>
                                  </p:stCondLst>
                                  <p:iterate type="lt">
                                    <p:tmAbs val="0"/>
                                  </p:iterate>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500"/>
                                  </p:stCondLst>
                                  <p:iterate type="lt">
                                    <p:tmAbs val="0"/>
                                  </p:iterate>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500"/>
                                  </p:stCondLst>
                                  <p:iterate type="lt">
                                    <p:tmAbs val="0"/>
                                  </p:iterate>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500"/>
                                  </p:stCondLst>
                                  <p:iterate type="lt">
                                    <p:tmAbs val="0"/>
                                  </p:iterate>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5" presetClass="emph" presetSubtype="0" nodeType="clickEffect">
                                  <p:stCondLst>
                                    <p:cond delay="0"/>
                                  </p:stCondLst>
                                  <p:iterate type="lt">
                                    <p:tmAbs val="25"/>
                                  </p:iterate>
                                  <p:childTnLst>
                                    <p:set>
                                      <p:cBhvr override="childStyle">
                                        <p:cTn id="18" dur="indefinite"/>
                                        <p:tgtEl>
                                          <p:spTgt spid="3">
                                            <p:txEl>
                                              <p:pRg st="0" end="0"/>
                                            </p:txEl>
                                          </p:spTgt>
                                        </p:tgtEl>
                                        <p:attrNameLst>
                                          <p:attrName>style.fontWeight</p:attrName>
                                        </p:attrNameLst>
                                      </p:cBhvr>
                                      <p:to>
                                        <p:strVal val="bold"/>
                                      </p:to>
                                    </p:set>
                                  </p:childTnLst>
                                </p:cTn>
                              </p:par>
                            </p:childTnLst>
                          </p:cTn>
                        </p:par>
                        <p:par>
                          <p:cTn id="19" fill="hold">
                            <p:stCondLst>
                              <p:cond delay="75"/>
                            </p:stCondLst>
                            <p:childTnLst>
                              <p:par>
                                <p:cTn id="20" presetID="1" presetClass="entr" presetSubtype="0" fill="hold" grpId="0" nodeType="afterEffect">
                                  <p:stCondLst>
                                    <p:cond delay="750"/>
                                  </p:stCondLst>
                                  <p:childTnLst>
                                    <p:set>
                                      <p:cBhvr>
                                        <p:cTn id="21" dur="1" fill="hold">
                                          <p:stCondLst>
                                            <p:cond delay="0"/>
                                          </p:stCondLst>
                                        </p:cTn>
                                        <p:tgtEl>
                                          <p:spTgt spid="4"/>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5" presetClass="emph" presetSubtype="0" nodeType="clickEffect">
                                  <p:stCondLst>
                                    <p:cond delay="0"/>
                                  </p:stCondLst>
                                  <p:iterate type="lt">
                                    <p:tmAbs val="25"/>
                                  </p:iterate>
                                  <p:childTnLst>
                                    <p:set>
                                      <p:cBhvr override="childStyle">
                                        <p:cTn id="25" dur="indefinite"/>
                                        <p:tgtEl>
                                          <p:spTgt spid="3">
                                            <p:txEl>
                                              <p:pRg st="1" end="1"/>
                                            </p:txEl>
                                          </p:spTgt>
                                        </p:tgtEl>
                                        <p:attrNameLst>
                                          <p:attrName>style.fontWeight</p:attrName>
                                        </p:attrNameLst>
                                      </p:cBhvr>
                                      <p:to>
                                        <p:strVal val="bold"/>
                                      </p:to>
                                    </p:set>
                                  </p:childTnLst>
                                </p:cTn>
                              </p:par>
                            </p:childTnLst>
                          </p:cTn>
                        </p:par>
                        <p:par>
                          <p:cTn id="26" fill="hold">
                            <p:stCondLst>
                              <p:cond delay="75"/>
                            </p:stCondLst>
                            <p:childTnLst>
                              <p:par>
                                <p:cTn id="27" presetID="1" presetClass="entr" presetSubtype="0" fill="hold" grpId="0" nodeType="afterEffect">
                                  <p:stCondLst>
                                    <p:cond delay="75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5" presetClass="emph" presetSubtype="0" nodeType="clickEffect">
                                  <p:stCondLst>
                                    <p:cond delay="0"/>
                                  </p:stCondLst>
                                  <p:iterate type="lt">
                                    <p:tmAbs val="25"/>
                                  </p:iterate>
                                  <p:childTnLst>
                                    <p:set>
                                      <p:cBhvr override="childStyle">
                                        <p:cTn id="32" dur="indefinite"/>
                                        <p:tgtEl>
                                          <p:spTgt spid="3">
                                            <p:txEl>
                                              <p:pRg st="2" end="2"/>
                                            </p:txEl>
                                          </p:spTgt>
                                        </p:tgtEl>
                                        <p:attrNameLst>
                                          <p:attrName>style.fontWeight</p:attrName>
                                        </p:attrNameLst>
                                      </p:cBhvr>
                                      <p:to>
                                        <p:strVal val="bold"/>
                                      </p:to>
                                    </p:set>
                                  </p:childTnLst>
                                </p:cTn>
                              </p:par>
                            </p:childTnLst>
                          </p:cTn>
                        </p:par>
                        <p:par>
                          <p:cTn id="33" fill="hold">
                            <p:stCondLst>
                              <p:cond delay="100"/>
                            </p:stCondLst>
                            <p:childTnLst>
                              <p:par>
                                <p:cTn id="34" presetID="1" presetClass="entr" presetSubtype="0" fill="hold" grpId="0" nodeType="afterEffect">
                                  <p:stCondLst>
                                    <p:cond delay="750"/>
                                  </p:stCondLst>
                                  <p:childTnLst>
                                    <p:set>
                                      <p:cBhvr>
                                        <p:cTn id="35" dur="1" fill="hold">
                                          <p:stCondLst>
                                            <p:cond delay="0"/>
                                          </p:stCondLst>
                                        </p:cTn>
                                        <p:tgtEl>
                                          <p:spTgt spid="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5" presetClass="emph" presetSubtype="0" nodeType="clickEffect">
                                  <p:stCondLst>
                                    <p:cond delay="0"/>
                                  </p:stCondLst>
                                  <p:iterate type="lt">
                                    <p:tmAbs val="25"/>
                                  </p:iterate>
                                  <p:childTnLst>
                                    <p:set>
                                      <p:cBhvr override="childStyle">
                                        <p:cTn id="39" dur="indefinite"/>
                                        <p:tgtEl>
                                          <p:spTgt spid="3">
                                            <p:txEl>
                                              <p:pRg st="3" end="3"/>
                                            </p:txEl>
                                          </p:spTgt>
                                        </p:tgtEl>
                                        <p:attrNameLst>
                                          <p:attrName>style.fontWeight</p:attrName>
                                        </p:attrNameLst>
                                      </p:cBhvr>
                                      <p:to>
                                        <p:strVal val="bold"/>
                                      </p:to>
                                    </p:set>
                                  </p:childTnLst>
                                </p:cTn>
                              </p:par>
                            </p:childTnLst>
                          </p:cTn>
                        </p:par>
                        <p:par>
                          <p:cTn id="40" fill="hold">
                            <p:stCondLst>
                              <p:cond delay="100"/>
                            </p:stCondLst>
                            <p:childTnLst>
                              <p:par>
                                <p:cTn id="41" presetID="1" presetClass="entr" presetSubtype="0" fill="hold" grpId="0" nodeType="afterEffect">
                                  <p:stCondLst>
                                    <p:cond delay="750"/>
                                  </p:stCondLst>
                                  <p:childTnLst>
                                    <p:set>
                                      <p:cBhvr>
                                        <p:cTn id="42" dur="1" fill="hold">
                                          <p:stCondLst>
                                            <p:cond delay="0"/>
                                          </p:stCondLst>
                                        </p:cTn>
                                        <p:tgtEl>
                                          <p:spTgt spid="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5" presetClass="emph" presetSubtype="0" nodeType="clickEffect">
                                  <p:stCondLst>
                                    <p:cond delay="0"/>
                                  </p:stCondLst>
                                  <p:iterate type="lt">
                                    <p:tmAbs val="25"/>
                                  </p:iterate>
                                  <p:childTnLst>
                                    <p:set>
                                      <p:cBhvr override="childStyle">
                                        <p:cTn id="46" dur="indefinite"/>
                                        <p:tgtEl>
                                          <p:spTgt spid="3">
                                            <p:txEl>
                                              <p:pRg st="4" end="4"/>
                                            </p:txEl>
                                          </p:spTgt>
                                        </p:tgtEl>
                                        <p:attrNameLst>
                                          <p:attrName>style.fontWeight</p:attrName>
                                        </p:attrNameLst>
                                      </p:cBhvr>
                                      <p:to>
                                        <p:strVal val="bold"/>
                                      </p:to>
                                    </p:set>
                                  </p:childTnLst>
                                </p:cTn>
                              </p:par>
                            </p:childTnLst>
                          </p:cTn>
                        </p:par>
                        <p:par>
                          <p:cTn id="47" fill="hold">
                            <p:stCondLst>
                              <p:cond delay="100"/>
                            </p:stCondLst>
                            <p:childTnLst>
                              <p:par>
                                <p:cTn id="48" presetID="1" presetClass="entr" presetSubtype="0" fill="hold" grpId="0" nodeType="afterEffect">
                                  <p:stCondLst>
                                    <p:cond delay="750"/>
                                  </p:stCondLst>
                                  <p:childTnLst>
                                    <p:set>
                                      <p:cBhvr>
                                        <p:cTn id="4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animBg="1"/>
      <p:bldP spid="5" grpId="0" animBg="1"/>
      <p:bldP spid="6" grpId="0" animBg="1"/>
      <p:bldP spid="7" grpId="0" animBg="1"/>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5"/>
          <p:cNvSpPr txBox="1">
            <a:spLocks noChangeArrowheads="1"/>
          </p:cNvSpPr>
          <p:nvPr/>
        </p:nvSpPr>
        <p:spPr bwMode="auto">
          <a:xfrm>
            <a:off x="899592" y="1628800"/>
            <a:ext cx="7920880" cy="2446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95000"/>
              </a:lnSpc>
              <a:spcBef>
                <a:spcPts val="600"/>
              </a:spcBef>
            </a:pPr>
            <a:r>
              <a:rPr lang="en-US" altLang="zh-CN" sz="2800" dirty="0" smtClean="0">
                <a:solidFill>
                  <a:srgbClr val="002060"/>
                </a:solidFill>
                <a:latin typeface="隶书" pitchFamily="49" charset="-122"/>
                <a:ea typeface="隶书" pitchFamily="49" charset="-122"/>
                <a:cs typeface="Times New Roman" pitchFamily="18" charset="0"/>
              </a:rPr>
              <a:t>(</a:t>
            </a:r>
            <a:r>
              <a:rPr lang="zh-CN" altLang="en-US" sz="2800" dirty="0">
                <a:solidFill>
                  <a:srgbClr val="002060"/>
                </a:solidFill>
                <a:latin typeface="隶书" pitchFamily="49" charset="-122"/>
                <a:ea typeface="隶书" pitchFamily="49" charset="-122"/>
                <a:cs typeface="Times New Roman" pitchFamily="18" charset="0"/>
              </a:rPr>
              <a:t>　</a:t>
            </a:r>
            <a:r>
              <a:rPr lang="en-US" altLang="zh-CN" sz="2800" dirty="0" smtClean="0">
                <a:solidFill>
                  <a:srgbClr val="002060"/>
                </a:solidFill>
                <a:latin typeface="隶书" pitchFamily="49" charset="-122"/>
                <a:ea typeface="隶书" pitchFamily="49" charset="-122"/>
                <a:cs typeface="Times New Roman" pitchFamily="18" charset="0"/>
              </a:rPr>
              <a:t>) </a:t>
            </a:r>
            <a:r>
              <a:rPr lang="zh-CN" altLang="en-US" sz="2800" dirty="0" smtClean="0">
                <a:solidFill>
                  <a:srgbClr val="002060"/>
                </a:solidFill>
                <a:latin typeface="隶书" pitchFamily="49" charset="-122"/>
                <a:ea typeface="隶书" pitchFamily="49" charset="-122"/>
                <a:cs typeface="Times New Roman" pitchFamily="18" charset="0"/>
              </a:rPr>
              <a:t>键盘</a:t>
            </a:r>
            <a:r>
              <a:rPr lang="en-US" altLang="zh-CN" sz="2800" dirty="0">
                <a:solidFill>
                  <a:srgbClr val="002060"/>
                </a:solidFill>
                <a:latin typeface="隶书" pitchFamily="49" charset="-122"/>
                <a:ea typeface="隶书" pitchFamily="49" charset="-122"/>
                <a:cs typeface="Times New Roman" pitchFamily="18" charset="0"/>
              </a:rPr>
              <a:t>	 (</a:t>
            </a:r>
            <a:r>
              <a:rPr lang="zh-CN" altLang="en-US" sz="2800" dirty="0">
                <a:solidFill>
                  <a:srgbClr val="002060"/>
                </a:solidFill>
                <a:latin typeface="隶书" pitchFamily="49" charset="-122"/>
                <a:ea typeface="隶书" pitchFamily="49" charset="-122"/>
                <a:cs typeface="Times New Roman" pitchFamily="18" charset="0"/>
              </a:rPr>
              <a:t>　</a:t>
            </a:r>
            <a:r>
              <a:rPr lang="en-US" altLang="zh-CN" sz="2800" dirty="0" smtClean="0">
                <a:solidFill>
                  <a:srgbClr val="002060"/>
                </a:solidFill>
                <a:latin typeface="隶书" pitchFamily="49" charset="-122"/>
                <a:ea typeface="隶书" pitchFamily="49" charset="-122"/>
                <a:cs typeface="Times New Roman" pitchFamily="18" charset="0"/>
              </a:rPr>
              <a:t>) </a:t>
            </a:r>
            <a:r>
              <a:rPr lang="zh-CN" altLang="en-US" sz="2800" dirty="0" smtClean="0">
                <a:solidFill>
                  <a:srgbClr val="002060"/>
                </a:solidFill>
                <a:latin typeface="隶书" pitchFamily="49" charset="-122"/>
                <a:ea typeface="隶书" pitchFamily="49" charset="-122"/>
                <a:cs typeface="Times New Roman" pitchFamily="18" charset="0"/>
              </a:rPr>
              <a:t>扫</a:t>
            </a:r>
            <a:r>
              <a:rPr lang="zh-CN" altLang="en-US" sz="2800" dirty="0">
                <a:solidFill>
                  <a:srgbClr val="002060"/>
                </a:solidFill>
                <a:latin typeface="隶书" pitchFamily="49" charset="-122"/>
                <a:ea typeface="隶书" pitchFamily="49" charset="-122"/>
                <a:cs typeface="Times New Roman" pitchFamily="18" charset="0"/>
              </a:rPr>
              <a:t>描仪	</a:t>
            </a:r>
            <a:r>
              <a:rPr lang="en-US" altLang="zh-CN" sz="2800" dirty="0" smtClean="0">
                <a:solidFill>
                  <a:srgbClr val="002060"/>
                </a:solidFill>
                <a:latin typeface="隶书" pitchFamily="49" charset="-122"/>
                <a:ea typeface="隶书" pitchFamily="49" charset="-122"/>
                <a:cs typeface="Times New Roman" pitchFamily="18" charset="0"/>
              </a:rPr>
              <a:t>(</a:t>
            </a:r>
            <a:r>
              <a:rPr lang="zh-CN" altLang="en-US" sz="2800" dirty="0">
                <a:solidFill>
                  <a:srgbClr val="002060"/>
                </a:solidFill>
                <a:latin typeface="隶书" pitchFamily="49" charset="-122"/>
                <a:ea typeface="隶书" pitchFamily="49" charset="-122"/>
                <a:cs typeface="Times New Roman" pitchFamily="18" charset="0"/>
              </a:rPr>
              <a:t>　</a:t>
            </a:r>
            <a:r>
              <a:rPr lang="en-US" altLang="zh-CN" sz="2800" dirty="0" smtClean="0">
                <a:solidFill>
                  <a:srgbClr val="002060"/>
                </a:solidFill>
                <a:latin typeface="隶书" pitchFamily="49" charset="-122"/>
                <a:ea typeface="隶书" pitchFamily="49" charset="-122"/>
                <a:cs typeface="Times New Roman" pitchFamily="18" charset="0"/>
              </a:rPr>
              <a:t>) </a:t>
            </a:r>
            <a:r>
              <a:rPr lang="zh-CN" altLang="en-US" sz="2800" dirty="0" smtClean="0">
                <a:solidFill>
                  <a:srgbClr val="002060"/>
                </a:solidFill>
                <a:latin typeface="隶书" pitchFamily="49" charset="-122"/>
                <a:ea typeface="隶书" pitchFamily="49" charset="-122"/>
                <a:cs typeface="Times New Roman" pitchFamily="18" charset="0"/>
              </a:rPr>
              <a:t>激</a:t>
            </a:r>
            <a:r>
              <a:rPr lang="zh-CN" altLang="en-US" sz="2800" dirty="0">
                <a:solidFill>
                  <a:srgbClr val="002060"/>
                </a:solidFill>
                <a:latin typeface="隶书" pitchFamily="49" charset="-122"/>
                <a:ea typeface="隶书" pitchFamily="49" charset="-122"/>
                <a:cs typeface="Times New Roman" pitchFamily="18" charset="0"/>
              </a:rPr>
              <a:t>光打印机</a:t>
            </a:r>
            <a:endParaRPr lang="en-US" altLang="zh-CN" sz="2800" dirty="0">
              <a:solidFill>
                <a:srgbClr val="002060"/>
              </a:solidFill>
              <a:latin typeface="隶书" pitchFamily="49" charset="-122"/>
              <a:ea typeface="隶书" pitchFamily="49" charset="-122"/>
              <a:cs typeface="Times New Roman" pitchFamily="18" charset="0"/>
            </a:endParaRPr>
          </a:p>
          <a:p>
            <a:pPr>
              <a:lnSpc>
                <a:spcPct val="95000"/>
              </a:lnSpc>
              <a:spcBef>
                <a:spcPts val="600"/>
              </a:spcBef>
            </a:pPr>
            <a:r>
              <a:rPr lang="en-US" altLang="zh-CN" sz="2800" dirty="0">
                <a:solidFill>
                  <a:srgbClr val="002060"/>
                </a:solidFill>
                <a:latin typeface="隶书" pitchFamily="49" charset="-122"/>
                <a:ea typeface="隶书" pitchFamily="49" charset="-122"/>
                <a:cs typeface="Times New Roman" pitchFamily="18" charset="0"/>
              </a:rPr>
              <a:t>(</a:t>
            </a:r>
            <a:r>
              <a:rPr lang="zh-CN" altLang="en-US" sz="2800" dirty="0">
                <a:solidFill>
                  <a:srgbClr val="002060"/>
                </a:solidFill>
                <a:latin typeface="隶书" pitchFamily="49" charset="-122"/>
                <a:ea typeface="隶书" pitchFamily="49" charset="-122"/>
                <a:cs typeface="Times New Roman" pitchFamily="18" charset="0"/>
              </a:rPr>
              <a:t>　</a:t>
            </a:r>
            <a:r>
              <a:rPr lang="en-US" altLang="zh-CN" sz="2800" dirty="0" smtClean="0">
                <a:solidFill>
                  <a:srgbClr val="002060"/>
                </a:solidFill>
                <a:latin typeface="隶书" pitchFamily="49" charset="-122"/>
                <a:ea typeface="隶书" pitchFamily="49" charset="-122"/>
                <a:cs typeface="Times New Roman" pitchFamily="18" charset="0"/>
              </a:rPr>
              <a:t>) </a:t>
            </a:r>
            <a:r>
              <a:rPr lang="zh-CN" altLang="en-US" sz="2800" dirty="0" smtClean="0">
                <a:solidFill>
                  <a:srgbClr val="002060"/>
                </a:solidFill>
                <a:latin typeface="隶书" pitchFamily="49" charset="-122"/>
                <a:ea typeface="隶书" pitchFamily="49" charset="-122"/>
                <a:cs typeface="Times New Roman" pitchFamily="18" charset="0"/>
              </a:rPr>
              <a:t>音</a:t>
            </a:r>
            <a:r>
              <a:rPr lang="zh-CN" altLang="en-US" sz="2800" dirty="0">
                <a:solidFill>
                  <a:srgbClr val="002060"/>
                </a:solidFill>
                <a:latin typeface="隶书" pitchFamily="49" charset="-122"/>
                <a:ea typeface="隶书" pitchFamily="49" charset="-122"/>
                <a:cs typeface="Times New Roman" pitchFamily="18" charset="0"/>
              </a:rPr>
              <a:t>箱	</a:t>
            </a:r>
            <a:r>
              <a:rPr lang="en-US" altLang="zh-CN" sz="2800" dirty="0">
                <a:solidFill>
                  <a:srgbClr val="002060"/>
                </a:solidFill>
                <a:latin typeface="隶书" pitchFamily="49" charset="-122"/>
                <a:ea typeface="隶书" pitchFamily="49" charset="-122"/>
                <a:cs typeface="Times New Roman" pitchFamily="18" charset="0"/>
              </a:rPr>
              <a:t> (</a:t>
            </a:r>
            <a:r>
              <a:rPr lang="zh-CN" altLang="en-US" sz="2800" dirty="0">
                <a:solidFill>
                  <a:srgbClr val="002060"/>
                </a:solidFill>
                <a:latin typeface="隶书" pitchFamily="49" charset="-122"/>
                <a:ea typeface="隶书" pitchFamily="49" charset="-122"/>
                <a:cs typeface="Times New Roman" pitchFamily="18" charset="0"/>
              </a:rPr>
              <a:t>　</a:t>
            </a:r>
            <a:r>
              <a:rPr lang="en-US" altLang="zh-CN" sz="2800" dirty="0" smtClean="0">
                <a:solidFill>
                  <a:srgbClr val="002060"/>
                </a:solidFill>
                <a:latin typeface="隶书" pitchFamily="49" charset="-122"/>
                <a:ea typeface="隶书" pitchFamily="49" charset="-122"/>
                <a:cs typeface="Times New Roman" pitchFamily="18" charset="0"/>
              </a:rPr>
              <a:t>) </a:t>
            </a:r>
            <a:r>
              <a:rPr lang="zh-CN" altLang="en-US" sz="2800" dirty="0" smtClean="0">
                <a:solidFill>
                  <a:srgbClr val="002060"/>
                </a:solidFill>
                <a:latin typeface="隶书" pitchFamily="49" charset="-122"/>
                <a:ea typeface="隶书" pitchFamily="49" charset="-122"/>
                <a:cs typeface="Times New Roman" pitchFamily="18" charset="0"/>
              </a:rPr>
              <a:t>投</a:t>
            </a:r>
            <a:r>
              <a:rPr lang="zh-CN" altLang="en-US" sz="2800" dirty="0">
                <a:solidFill>
                  <a:srgbClr val="002060"/>
                </a:solidFill>
                <a:latin typeface="隶书" pitchFamily="49" charset="-122"/>
                <a:ea typeface="隶书" pitchFamily="49" charset="-122"/>
                <a:cs typeface="Times New Roman" pitchFamily="18" charset="0"/>
              </a:rPr>
              <a:t>影</a:t>
            </a:r>
            <a:r>
              <a:rPr lang="zh-CN" altLang="en-US" sz="2800" dirty="0" smtClean="0">
                <a:solidFill>
                  <a:srgbClr val="002060"/>
                </a:solidFill>
                <a:latin typeface="隶书" pitchFamily="49" charset="-122"/>
                <a:ea typeface="隶书" pitchFamily="49" charset="-122"/>
                <a:cs typeface="Times New Roman" pitchFamily="18" charset="0"/>
              </a:rPr>
              <a:t>仪</a:t>
            </a:r>
            <a:r>
              <a:rPr lang="zh-CN" altLang="en-US" sz="2800" dirty="0">
                <a:solidFill>
                  <a:srgbClr val="002060"/>
                </a:solidFill>
                <a:latin typeface="隶书" pitchFamily="49" charset="-122"/>
                <a:ea typeface="隶书" pitchFamily="49" charset="-122"/>
                <a:cs typeface="Times New Roman" pitchFamily="18" charset="0"/>
              </a:rPr>
              <a:t>	</a:t>
            </a:r>
            <a:r>
              <a:rPr lang="en-US" altLang="zh-CN" sz="2800" dirty="0" smtClean="0">
                <a:solidFill>
                  <a:srgbClr val="002060"/>
                </a:solidFill>
                <a:latin typeface="隶书" pitchFamily="49" charset="-122"/>
                <a:ea typeface="隶书" pitchFamily="49" charset="-122"/>
                <a:cs typeface="Times New Roman" pitchFamily="18" charset="0"/>
              </a:rPr>
              <a:t>(</a:t>
            </a:r>
            <a:r>
              <a:rPr lang="zh-CN" altLang="en-US" sz="2800" dirty="0">
                <a:solidFill>
                  <a:srgbClr val="002060"/>
                </a:solidFill>
                <a:latin typeface="隶书" pitchFamily="49" charset="-122"/>
                <a:ea typeface="隶书" pitchFamily="49" charset="-122"/>
                <a:cs typeface="Times New Roman" pitchFamily="18" charset="0"/>
              </a:rPr>
              <a:t>　</a:t>
            </a:r>
            <a:r>
              <a:rPr lang="en-US" altLang="zh-CN" sz="2800" dirty="0" smtClean="0">
                <a:solidFill>
                  <a:srgbClr val="002060"/>
                </a:solidFill>
                <a:latin typeface="隶书" pitchFamily="49" charset="-122"/>
                <a:ea typeface="隶书" pitchFamily="49" charset="-122"/>
                <a:cs typeface="Times New Roman" pitchFamily="18" charset="0"/>
              </a:rPr>
              <a:t>) </a:t>
            </a:r>
            <a:r>
              <a:rPr lang="zh-CN" altLang="en-US" sz="2800" dirty="0" smtClean="0">
                <a:solidFill>
                  <a:srgbClr val="002060"/>
                </a:solidFill>
                <a:latin typeface="隶书" pitchFamily="49" charset="-122"/>
                <a:ea typeface="隶书" pitchFamily="49" charset="-122"/>
                <a:cs typeface="Times New Roman" pitchFamily="18" charset="0"/>
              </a:rPr>
              <a:t>彩</a:t>
            </a:r>
            <a:r>
              <a:rPr lang="zh-CN" altLang="en-US" sz="2800" dirty="0">
                <a:solidFill>
                  <a:srgbClr val="002060"/>
                </a:solidFill>
                <a:latin typeface="隶书" pitchFamily="49" charset="-122"/>
                <a:ea typeface="隶书" pitchFamily="49" charset="-122"/>
                <a:cs typeface="Times New Roman" pitchFamily="18" charset="0"/>
              </a:rPr>
              <a:t>喷打印机</a:t>
            </a:r>
            <a:endParaRPr lang="en-US" altLang="zh-CN" sz="2800" dirty="0">
              <a:solidFill>
                <a:srgbClr val="002060"/>
              </a:solidFill>
              <a:latin typeface="隶书" pitchFamily="49" charset="-122"/>
              <a:ea typeface="隶书" pitchFamily="49" charset="-122"/>
              <a:cs typeface="Times New Roman" pitchFamily="18" charset="0"/>
            </a:endParaRPr>
          </a:p>
          <a:p>
            <a:pPr>
              <a:lnSpc>
                <a:spcPct val="95000"/>
              </a:lnSpc>
              <a:spcBef>
                <a:spcPts val="600"/>
              </a:spcBef>
            </a:pPr>
            <a:r>
              <a:rPr lang="en-US" altLang="zh-CN" sz="2800" dirty="0">
                <a:solidFill>
                  <a:srgbClr val="002060"/>
                </a:solidFill>
                <a:latin typeface="隶书" pitchFamily="49" charset="-122"/>
                <a:ea typeface="隶书" pitchFamily="49" charset="-122"/>
                <a:cs typeface="Times New Roman" pitchFamily="18" charset="0"/>
              </a:rPr>
              <a:t>(</a:t>
            </a:r>
            <a:r>
              <a:rPr lang="zh-CN" altLang="en-US" sz="2800" dirty="0">
                <a:solidFill>
                  <a:srgbClr val="002060"/>
                </a:solidFill>
                <a:latin typeface="隶书" pitchFamily="49" charset="-122"/>
                <a:ea typeface="隶书" pitchFamily="49" charset="-122"/>
                <a:cs typeface="Times New Roman" pitchFamily="18" charset="0"/>
              </a:rPr>
              <a:t>　</a:t>
            </a:r>
            <a:r>
              <a:rPr lang="en-US" altLang="zh-CN" sz="2800" dirty="0" smtClean="0">
                <a:solidFill>
                  <a:srgbClr val="002060"/>
                </a:solidFill>
                <a:latin typeface="隶书" pitchFamily="49" charset="-122"/>
                <a:ea typeface="隶书" pitchFamily="49" charset="-122"/>
                <a:cs typeface="Times New Roman" pitchFamily="18" charset="0"/>
              </a:rPr>
              <a:t>) </a:t>
            </a:r>
            <a:r>
              <a:rPr lang="zh-CN" altLang="en-US" sz="2800" dirty="0" smtClean="0">
                <a:solidFill>
                  <a:srgbClr val="002060"/>
                </a:solidFill>
                <a:latin typeface="隶书" pitchFamily="49" charset="-122"/>
                <a:ea typeface="隶书" pitchFamily="49" charset="-122"/>
                <a:cs typeface="Times New Roman" pitchFamily="18" charset="0"/>
              </a:rPr>
              <a:t>话</a:t>
            </a:r>
            <a:r>
              <a:rPr lang="zh-CN" altLang="en-US" sz="2800" dirty="0">
                <a:solidFill>
                  <a:srgbClr val="002060"/>
                </a:solidFill>
                <a:latin typeface="隶书" pitchFamily="49" charset="-122"/>
                <a:ea typeface="隶书" pitchFamily="49" charset="-122"/>
                <a:cs typeface="Times New Roman" pitchFamily="18" charset="0"/>
              </a:rPr>
              <a:t>筒	</a:t>
            </a:r>
            <a:r>
              <a:rPr lang="en-US" altLang="zh-CN" sz="2800" dirty="0">
                <a:solidFill>
                  <a:srgbClr val="002060"/>
                </a:solidFill>
                <a:latin typeface="隶书" pitchFamily="49" charset="-122"/>
                <a:ea typeface="隶书" pitchFamily="49" charset="-122"/>
                <a:cs typeface="Times New Roman" pitchFamily="18" charset="0"/>
              </a:rPr>
              <a:t> (</a:t>
            </a:r>
            <a:r>
              <a:rPr lang="zh-CN" altLang="en-US" sz="2800" dirty="0">
                <a:solidFill>
                  <a:srgbClr val="002060"/>
                </a:solidFill>
                <a:latin typeface="隶书" pitchFamily="49" charset="-122"/>
                <a:ea typeface="隶书" pitchFamily="49" charset="-122"/>
                <a:cs typeface="Times New Roman" pitchFamily="18" charset="0"/>
              </a:rPr>
              <a:t>　</a:t>
            </a:r>
            <a:r>
              <a:rPr lang="en-US" altLang="zh-CN" sz="2800" dirty="0" smtClean="0">
                <a:solidFill>
                  <a:srgbClr val="002060"/>
                </a:solidFill>
                <a:latin typeface="隶书" pitchFamily="49" charset="-122"/>
                <a:ea typeface="隶书" pitchFamily="49" charset="-122"/>
                <a:cs typeface="Times New Roman" pitchFamily="18" charset="0"/>
              </a:rPr>
              <a:t>)</a:t>
            </a:r>
            <a:r>
              <a:rPr lang="en-US" altLang="zh-CN" sz="2800" dirty="0">
                <a:solidFill>
                  <a:srgbClr val="002060"/>
                </a:solidFill>
                <a:latin typeface="隶书" pitchFamily="49" charset="-122"/>
                <a:ea typeface="隶书" pitchFamily="49" charset="-122"/>
                <a:cs typeface="Times New Roman" pitchFamily="18" charset="0"/>
              </a:rPr>
              <a:t> </a:t>
            </a:r>
            <a:r>
              <a:rPr lang="zh-CN" altLang="en-US" sz="2800" dirty="0" smtClean="0">
                <a:solidFill>
                  <a:srgbClr val="002060"/>
                </a:solidFill>
                <a:latin typeface="隶书" pitchFamily="49" charset="-122"/>
                <a:ea typeface="隶书" pitchFamily="49" charset="-122"/>
                <a:cs typeface="Times New Roman" pitchFamily="18" charset="0"/>
              </a:rPr>
              <a:t>触</a:t>
            </a:r>
            <a:r>
              <a:rPr lang="zh-CN" altLang="en-US" sz="2800" dirty="0">
                <a:solidFill>
                  <a:srgbClr val="002060"/>
                </a:solidFill>
                <a:latin typeface="隶书" pitchFamily="49" charset="-122"/>
                <a:ea typeface="隶书" pitchFamily="49" charset="-122"/>
                <a:cs typeface="Times New Roman" pitchFamily="18" charset="0"/>
              </a:rPr>
              <a:t>摸屏	</a:t>
            </a:r>
            <a:r>
              <a:rPr lang="en-US" altLang="zh-CN" sz="2800" dirty="0" smtClean="0">
                <a:solidFill>
                  <a:srgbClr val="002060"/>
                </a:solidFill>
                <a:latin typeface="隶书" pitchFamily="49" charset="-122"/>
                <a:ea typeface="隶书" pitchFamily="49" charset="-122"/>
                <a:cs typeface="Times New Roman" pitchFamily="18" charset="0"/>
              </a:rPr>
              <a:t>(</a:t>
            </a:r>
            <a:r>
              <a:rPr lang="zh-CN" altLang="en-US" sz="2800" dirty="0">
                <a:solidFill>
                  <a:srgbClr val="002060"/>
                </a:solidFill>
                <a:latin typeface="隶书" pitchFamily="49" charset="-122"/>
                <a:ea typeface="隶书" pitchFamily="49" charset="-122"/>
                <a:cs typeface="Times New Roman" pitchFamily="18" charset="0"/>
              </a:rPr>
              <a:t>　</a:t>
            </a:r>
            <a:r>
              <a:rPr lang="en-US" altLang="zh-CN" sz="2800" dirty="0" smtClean="0">
                <a:solidFill>
                  <a:srgbClr val="002060"/>
                </a:solidFill>
                <a:latin typeface="隶书" pitchFamily="49" charset="-122"/>
                <a:ea typeface="隶书" pitchFamily="49" charset="-122"/>
                <a:cs typeface="Times New Roman" pitchFamily="18" charset="0"/>
              </a:rPr>
              <a:t>) </a:t>
            </a:r>
            <a:r>
              <a:rPr lang="zh-CN" altLang="en-US" sz="2800" dirty="0" smtClean="0">
                <a:solidFill>
                  <a:srgbClr val="002060"/>
                </a:solidFill>
                <a:latin typeface="隶书" pitchFamily="49" charset="-122"/>
                <a:ea typeface="隶书" pitchFamily="49" charset="-122"/>
                <a:cs typeface="Times New Roman" pitchFamily="18" charset="0"/>
              </a:rPr>
              <a:t>数</a:t>
            </a:r>
            <a:r>
              <a:rPr lang="zh-CN" altLang="en-US" sz="2800" dirty="0">
                <a:solidFill>
                  <a:srgbClr val="002060"/>
                </a:solidFill>
                <a:latin typeface="隶书" pitchFamily="49" charset="-122"/>
                <a:ea typeface="隶书" pitchFamily="49" charset="-122"/>
                <a:cs typeface="Times New Roman" pitchFamily="18" charset="0"/>
              </a:rPr>
              <a:t>码摄相机</a:t>
            </a:r>
            <a:endParaRPr lang="en-US" altLang="zh-CN" sz="2800" dirty="0" smtClean="0">
              <a:solidFill>
                <a:srgbClr val="002060"/>
              </a:solidFill>
              <a:latin typeface="隶书" pitchFamily="49" charset="-122"/>
              <a:ea typeface="隶书" pitchFamily="49" charset="-122"/>
              <a:cs typeface="Times New Roman" pitchFamily="18" charset="0"/>
            </a:endParaRPr>
          </a:p>
          <a:p>
            <a:pPr>
              <a:lnSpc>
                <a:spcPct val="95000"/>
              </a:lnSpc>
              <a:spcBef>
                <a:spcPts val="600"/>
              </a:spcBef>
            </a:pPr>
            <a:r>
              <a:rPr lang="en-US" altLang="zh-CN" sz="2800" dirty="0" smtClean="0">
                <a:solidFill>
                  <a:srgbClr val="002060"/>
                </a:solidFill>
                <a:latin typeface="隶书" pitchFamily="49" charset="-122"/>
                <a:ea typeface="隶书" pitchFamily="49" charset="-122"/>
                <a:cs typeface="Times New Roman" pitchFamily="18" charset="0"/>
              </a:rPr>
              <a:t>(</a:t>
            </a:r>
            <a:r>
              <a:rPr lang="zh-CN" altLang="en-US" sz="2800" dirty="0" smtClean="0">
                <a:solidFill>
                  <a:srgbClr val="002060"/>
                </a:solidFill>
                <a:latin typeface="隶书" pitchFamily="49" charset="-122"/>
                <a:ea typeface="隶书" pitchFamily="49" charset="-122"/>
                <a:cs typeface="Times New Roman" pitchFamily="18" charset="0"/>
              </a:rPr>
              <a:t>　</a:t>
            </a:r>
            <a:r>
              <a:rPr lang="en-US" altLang="zh-CN" sz="2800" dirty="0" smtClean="0">
                <a:solidFill>
                  <a:srgbClr val="002060"/>
                </a:solidFill>
                <a:latin typeface="隶书" pitchFamily="49" charset="-122"/>
                <a:ea typeface="隶书" pitchFamily="49" charset="-122"/>
                <a:cs typeface="Times New Roman" pitchFamily="18" charset="0"/>
              </a:rPr>
              <a:t>) </a:t>
            </a:r>
            <a:r>
              <a:rPr lang="zh-CN" altLang="en-US" sz="2800" dirty="0" smtClean="0">
                <a:solidFill>
                  <a:srgbClr val="002060"/>
                </a:solidFill>
                <a:latin typeface="隶书" pitchFamily="49" charset="-122"/>
                <a:ea typeface="隶书" pitchFamily="49" charset="-122"/>
                <a:cs typeface="Times New Roman" pitchFamily="18" charset="0"/>
              </a:rPr>
              <a:t>鼠标	</a:t>
            </a:r>
            <a:r>
              <a:rPr lang="en-US" altLang="zh-CN" sz="2800" dirty="0" smtClean="0">
                <a:solidFill>
                  <a:srgbClr val="002060"/>
                </a:solidFill>
                <a:latin typeface="隶书" pitchFamily="49" charset="-122"/>
                <a:ea typeface="隶书" pitchFamily="49" charset="-122"/>
                <a:cs typeface="Times New Roman" pitchFamily="18" charset="0"/>
              </a:rPr>
              <a:t> (</a:t>
            </a:r>
            <a:r>
              <a:rPr lang="zh-CN" altLang="en-US" sz="2800" dirty="0" smtClean="0">
                <a:solidFill>
                  <a:srgbClr val="002060"/>
                </a:solidFill>
                <a:latin typeface="隶书" pitchFamily="49" charset="-122"/>
                <a:ea typeface="隶书" pitchFamily="49" charset="-122"/>
                <a:cs typeface="Times New Roman" pitchFamily="18" charset="0"/>
              </a:rPr>
              <a:t>　</a:t>
            </a:r>
            <a:r>
              <a:rPr lang="en-US" altLang="zh-CN" sz="2800" dirty="0" smtClean="0">
                <a:solidFill>
                  <a:srgbClr val="002060"/>
                </a:solidFill>
                <a:latin typeface="隶书" pitchFamily="49" charset="-122"/>
                <a:ea typeface="隶书" pitchFamily="49" charset="-122"/>
                <a:cs typeface="Times New Roman" pitchFamily="18" charset="0"/>
              </a:rPr>
              <a:t>) </a:t>
            </a:r>
            <a:r>
              <a:rPr lang="zh-CN" altLang="en-US" sz="2800" dirty="0" smtClean="0">
                <a:solidFill>
                  <a:srgbClr val="002060"/>
                </a:solidFill>
                <a:latin typeface="隶书" pitchFamily="49" charset="-122"/>
                <a:ea typeface="隶书" pitchFamily="49" charset="-122"/>
                <a:cs typeface="Times New Roman" pitchFamily="18" charset="0"/>
              </a:rPr>
              <a:t>显</a:t>
            </a:r>
            <a:r>
              <a:rPr lang="zh-CN" altLang="en-US" sz="2800" dirty="0">
                <a:solidFill>
                  <a:srgbClr val="002060"/>
                </a:solidFill>
                <a:latin typeface="隶书" pitchFamily="49" charset="-122"/>
                <a:ea typeface="隶书" pitchFamily="49" charset="-122"/>
                <a:cs typeface="Times New Roman" pitchFamily="18" charset="0"/>
              </a:rPr>
              <a:t>示器</a:t>
            </a:r>
            <a:r>
              <a:rPr lang="zh-CN" altLang="en-US" sz="2800" dirty="0" smtClean="0">
                <a:solidFill>
                  <a:srgbClr val="002060"/>
                </a:solidFill>
                <a:latin typeface="隶书" pitchFamily="49" charset="-122"/>
                <a:ea typeface="隶书" pitchFamily="49" charset="-122"/>
                <a:cs typeface="Times New Roman" pitchFamily="18" charset="0"/>
              </a:rPr>
              <a:t>	</a:t>
            </a:r>
            <a:r>
              <a:rPr lang="en-US" altLang="zh-CN" sz="2800" dirty="0" smtClean="0">
                <a:solidFill>
                  <a:srgbClr val="002060"/>
                </a:solidFill>
                <a:latin typeface="隶书" pitchFamily="49" charset="-122"/>
                <a:ea typeface="隶书" pitchFamily="49" charset="-122"/>
                <a:cs typeface="Times New Roman" pitchFamily="18" charset="0"/>
              </a:rPr>
              <a:t>(</a:t>
            </a:r>
            <a:r>
              <a:rPr lang="zh-CN" altLang="en-US" sz="2800" dirty="0" smtClean="0">
                <a:solidFill>
                  <a:srgbClr val="002060"/>
                </a:solidFill>
                <a:latin typeface="隶书" pitchFamily="49" charset="-122"/>
                <a:ea typeface="隶书" pitchFamily="49" charset="-122"/>
                <a:cs typeface="Times New Roman" pitchFamily="18" charset="0"/>
              </a:rPr>
              <a:t>　</a:t>
            </a:r>
            <a:r>
              <a:rPr lang="en-US" altLang="zh-CN" sz="2800" dirty="0" smtClean="0">
                <a:solidFill>
                  <a:srgbClr val="002060"/>
                </a:solidFill>
                <a:latin typeface="隶书" pitchFamily="49" charset="-122"/>
                <a:ea typeface="隶书" pitchFamily="49" charset="-122"/>
                <a:cs typeface="Times New Roman" pitchFamily="18" charset="0"/>
              </a:rPr>
              <a:t>) </a:t>
            </a:r>
            <a:r>
              <a:rPr lang="zh-CN" altLang="en-US" sz="2800" dirty="0" smtClean="0">
                <a:solidFill>
                  <a:srgbClr val="002060"/>
                </a:solidFill>
                <a:latin typeface="隶书" pitchFamily="49" charset="-122"/>
                <a:ea typeface="隶书" pitchFamily="49" charset="-122"/>
                <a:cs typeface="Times New Roman" pitchFamily="18" charset="0"/>
              </a:rPr>
              <a:t>数</a:t>
            </a:r>
            <a:r>
              <a:rPr lang="zh-CN" altLang="en-US" sz="2800" dirty="0">
                <a:solidFill>
                  <a:srgbClr val="002060"/>
                </a:solidFill>
                <a:latin typeface="隶书" pitchFamily="49" charset="-122"/>
                <a:ea typeface="隶书" pitchFamily="49" charset="-122"/>
                <a:cs typeface="Times New Roman" pitchFamily="18" charset="0"/>
              </a:rPr>
              <a:t>码照相机</a:t>
            </a:r>
            <a:endParaRPr lang="en-US" altLang="zh-CN" sz="2800" dirty="0" smtClean="0">
              <a:solidFill>
                <a:srgbClr val="002060"/>
              </a:solidFill>
              <a:latin typeface="隶书" pitchFamily="49" charset="-122"/>
              <a:ea typeface="隶书" pitchFamily="49" charset="-122"/>
              <a:cs typeface="Times New Roman" pitchFamily="18" charset="0"/>
            </a:endParaRPr>
          </a:p>
          <a:p>
            <a:pPr>
              <a:lnSpc>
                <a:spcPct val="95000"/>
              </a:lnSpc>
              <a:spcBef>
                <a:spcPts val="600"/>
              </a:spcBef>
            </a:pPr>
            <a:r>
              <a:rPr lang="en-US" altLang="zh-CN" sz="2800" dirty="0" smtClean="0">
                <a:solidFill>
                  <a:srgbClr val="002060"/>
                </a:solidFill>
                <a:latin typeface="隶书" pitchFamily="49" charset="-122"/>
                <a:ea typeface="隶书" pitchFamily="49" charset="-122"/>
                <a:cs typeface="Times New Roman" pitchFamily="18" charset="0"/>
              </a:rPr>
              <a:t>(</a:t>
            </a:r>
            <a:r>
              <a:rPr lang="zh-CN" altLang="en-US" sz="2800" dirty="0">
                <a:solidFill>
                  <a:srgbClr val="002060"/>
                </a:solidFill>
                <a:latin typeface="隶书" pitchFamily="49" charset="-122"/>
                <a:ea typeface="隶书" pitchFamily="49" charset="-122"/>
                <a:cs typeface="Times New Roman" pitchFamily="18" charset="0"/>
              </a:rPr>
              <a:t>　</a:t>
            </a:r>
            <a:r>
              <a:rPr lang="en-US" altLang="zh-CN" sz="2800" dirty="0" smtClean="0">
                <a:solidFill>
                  <a:srgbClr val="002060"/>
                </a:solidFill>
                <a:latin typeface="隶书" pitchFamily="49" charset="-122"/>
                <a:ea typeface="隶书" pitchFamily="49" charset="-122"/>
                <a:cs typeface="Times New Roman" pitchFamily="18" charset="0"/>
              </a:rPr>
              <a:t>) </a:t>
            </a:r>
            <a:r>
              <a:rPr lang="zh-CN" altLang="en-US" sz="2800" dirty="0" smtClean="0">
                <a:solidFill>
                  <a:srgbClr val="002060"/>
                </a:solidFill>
                <a:latin typeface="隶书" pitchFamily="49" charset="-122"/>
                <a:ea typeface="隶书" pitchFamily="49" charset="-122"/>
                <a:cs typeface="Times New Roman" pitchFamily="18" charset="0"/>
              </a:rPr>
              <a:t>硬盘</a:t>
            </a:r>
            <a:r>
              <a:rPr lang="zh-CN" altLang="en-US" sz="2800" dirty="0">
                <a:solidFill>
                  <a:srgbClr val="002060"/>
                </a:solidFill>
                <a:latin typeface="隶书" pitchFamily="49" charset="-122"/>
                <a:ea typeface="隶书" pitchFamily="49" charset="-122"/>
                <a:cs typeface="Times New Roman" pitchFamily="18" charset="0"/>
              </a:rPr>
              <a:t>	</a:t>
            </a:r>
            <a:r>
              <a:rPr lang="en-US" altLang="zh-CN" sz="2800" dirty="0">
                <a:solidFill>
                  <a:srgbClr val="002060"/>
                </a:solidFill>
                <a:latin typeface="隶书" pitchFamily="49" charset="-122"/>
                <a:ea typeface="隶书" pitchFamily="49" charset="-122"/>
                <a:cs typeface="Times New Roman" pitchFamily="18" charset="0"/>
              </a:rPr>
              <a:t> (</a:t>
            </a:r>
            <a:r>
              <a:rPr lang="zh-CN" altLang="en-US" sz="2800" dirty="0">
                <a:solidFill>
                  <a:srgbClr val="002060"/>
                </a:solidFill>
                <a:latin typeface="隶书" pitchFamily="49" charset="-122"/>
                <a:ea typeface="隶书" pitchFamily="49" charset="-122"/>
                <a:cs typeface="Times New Roman" pitchFamily="18" charset="0"/>
              </a:rPr>
              <a:t>　</a:t>
            </a:r>
            <a:r>
              <a:rPr lang="en-US" altLang="zh-CN" sz="2800" dirty="0" smtClean="0">
                <a:solidFill>
                  <a:srgbClr val="002060"/>
                </a:solidFill>
                <a:latin typeface="隶书" pitchFamily="49" charset="-122"/>
                <a:ea typeface="隶书" pitchFamily="49" charset="-122"/>
                <a:cs typeface="Times New Roman" pitchFamily="18" charset="0"/>
              </a:rPr>
              <a:t>) </a:t>
            </a:r>
            <a:r>
              <a:rPr lang="zh-CN" altLang="en-US" sz="2800" dirty="0" smtClean="0">
                <a:solidFill>
                  <a:srgbClr val="002060"/>
                </a:solidFill>
                <a:latin typeface="隶书" pitchFamily="49" charset="-122"/>
                <a:ea typeface="隶书" pitchFamily="49" charset="-122"/>
                <a:cs typeface="Times New Roman" pitchFamily="18" charset="0"/>
              </a:rPr>
              <a:t>绘</a:t>
            </a:r>
            <a:r>
              <a:rPr lang="zh-CN" altLang="en-US" sz="2800" dirty="0">
                <a:solidFill>
                  <a:srgbClr val="002060"/>
                </a:solidFill>
                <a:latin typeface="隶书" pitchFamily="49" charset="-122"/>
                <a:ea typeface="隶书" pitchFamily="49" charset="-122"/>
                <a:cs typeface="Times New Roman" pitchFamily="18" charset="0"/>
              </a:rPr>
              <a:t>图仪</a:t>
            </a:r>
            <a:r>
              <a:rPr lang="en-US" altLang="zh-CN" sz="2800" dirty="0" smtClean="0">
                <a:solidFill>
                  <a:srgbClr val="002060"/>
                </a:solidFill>
                <a:latin typeface="隶书" pitchFamily="49" charset="-122"/>
                <a:ea typeface="隶书" pitchFamily="49" charset="-122"/>
                <a:cs typeface="Times New Roman" pitchFamily="18" charset="0"/>
              </a:rPr>
              <a:t>	(</a:t>
            </a:r>
            <a:r>
              <a:rPr lang="zh-CN" altLang="en-US" sz="2800" dirty="0">
                <a:solidFill>
                  <a:srgbClr val="002060"/>
                </a:solidFill>
                <a:latin typeface="隶书" pitchFamily="49" charset="-122"/>
                <a:ea typeface="隶书" pitchFamily="49" charset="-122"/>
                <a:cs typeface="Times New Roman" pitchFamily="18" charset="0"/>
              </a:rPr>
              <a:t>　</a:t>
            </a:r>
            <a:r>
              <a:rPr lang="en-US" altLang="zh-CN" sz="2800" dirty="0" smtClean="0">
                <a:solidFill>
                  <a:srgbClr val="002060"/>
                </a:solidFill>
                <a:latin typeface="隶书" pitchFamily="49" charset="-122"/>
                <a:ea typeface="隶书" pitchFamily="49" charset="-122"/>
                <a:cs typeface="Times New Roman" pitchFamily="18" charset="0"/>
              </a:rPr>
              <a:t>)</a:t>
            </a:r>
            <a:r>
              <a:rPr lang="zh-CN" altLang="en-US" sz="2800" dirty="0">
                <a:solidFill>
                  <a:srgbClr val="002060"/>
                </a:solidFill>
                <a:latin typeface="隶书" pitchFamily="49" charset="-122"/>
                <a:ea typeface="隶书" pitchFamily="49" charset="-122"/>
                <a:cs typeface="Times New Roman" pitchFamily="18" charset="0"/>
              </a:rPr>
              <a:t> </a:t>
            </a:r>
            <a:r>
              <a:rPr lang="zh-CN" altLang="en-US" sz="2800" dirty="0" smtClean="0">
                <a:solidFill>
                  <a:srgbClr val="002060"/>
                </a:solidFill>
                <a:latin typeface="隶书" pitchFamily="49" charset="-122"/>
                <a:ea typeface="隶书" pitchFamily="49" charset="-122"/>
                <a:cs typeface="Times New Roman" pitchFamily="18" charset="0"/>
              </a:rPr>
              <a:t>光</a:t>
            </a:r>
            <a:r>
              <a:rPr lang="zh-CN" altLang="en-US" sz="2800" dirty="0">
                <a:solidFill>
                  <a:srgbClr val="002060"/>
                </a:solidFill>
                <a:latin typeface="隶书" pitchFamily="49" charset="-122"/>
                <a:ea typeface="隶书" pitchFamily="49" charset="-122"/>
                <a:cs typeface="Times New Roman" pitchFamily="18" charset="0"/>
              </a:rPr>
              <a:t>笔</a:t>
            </a:r>
            <a:endParaRPr lang="en-US" altLang="zh-CN" sz="2800" dirty="0">
              <a:solidFill>
                <a:srgbClr val="002060"/>
              </a:solidFill>
              <a:latin typeface="隶书" pitchFamily="49" charset="-122"/>
              <a:ea typeface="隶书" pitchFamily="49" charset="-122"/>
              <a:cs typeface="Times New Roman" pitchFamily="18" charset="0"/>
            </a:endParaRPr>
          </a:p>
        </p:txBody>
      </p:sp>
      <p:grpSp>
        <p:nvGrpSpPr>
          <p:cNvPr id="6" name="组合 5"/>
          <p:cNvGrpSpPr/>
          <p:nvPr/>
        </p:nvGrpSpPr>
        <p:grpSpPr>
          <a:xfrm>
            <a:off x="1075932" y="1662708"/>
            <a:ext cx="5111976" cy="2433414"/>
            <a:chOff x="1075932" y="1656358"/>
            <a:chExt cx="5111976" cy="2433414"/>
          </a:xfrm>
        </p:grpSpPr>
        <p:sp>
          <p:nvSpPr>
            <p:cNvPr id="15" name="Text Box 33"/>
            <p:cNvSpPr txBox="1">
              <a:spLocks noChangeArrowheads="1"/>
            </p:cNvSpPr>
            <p:nvPr/>
          </p:nvSpPr>
          <p:spPr bwMode="auto">
            <a:xfrm>
              <a:off x="1075932" y="1656358"/>
              <a:ext cx="543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16" name="Text Box 35"/>
            <p:cNvSpPr txBox="1">
              <a:spLocks noChangeArrowheads="1"/>
            </p:cNvSpPr>
            <p:nvPr/>
          </p:nvSpPr>
          <p:spPr bwMode="auto">
            <a:xfrm>
              <a:off x="1075932" y="2133907"/>
              <a:ext cx="54374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40" name="Text Box 33"/>
            <p:cNvSpPr txBox="1">
              <a:spLocks noChangeArrowheads="1"/>
            </p:cNvSpPr>
            <p:nvPr/>
          </p:nvSpPr>
          <p:spPr bwMode="auto">
            <a:xfrm>
              <a:off x="5644168" y="2611456"/>
              <a:ext cx="543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41" name="Text Box 33"/>
            <p:cNvSpPr txBox="1">
              <a:spLocks noChangeArrowheads="1"/>
            </p:cNvSpPr>
            <p:nvPr/>
          </p:nvSpPr>
          <p:spPr bwMode="auto">
            <a:xfrm>
              <a:off x="5644168" y="3089004"/>
              <a:ext cx="543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42" name="Text Box 33"/>
            <p:cNvSpPr txBox="1">
              <a:spLocks noChangeArrowheads="1"/>
            </p:cNvSpPr>
            <p:nvPr/>
          </p:nvSpPr>
          <p:spPr bwMode="auto">
            <a:xfrm>
              <a:off x="5644168" y="3566552"/>
              <a:ext cx="543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43" name="Text Box 33"/>
            <p:cNvSpPr txBox="1">
              <a:spLocks noChangeArrowheads="1"/>
            </p:cNvSpPr>
            <p:nvPr/>
          </p:nvSpPr>
          <p:spPr bwMode="auto">
            <a:xfrm>
              <a:off x="1075932" y="3566552"/>
              <a:ext cx="543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44" name="Text Box 33"/>
            <p:cNvSpPr txBox="1">
              <a:spLocks noChangeArrowheads="1"/>
            </p:cNvSpPr>
            <p:nvPr/>
          </p:nvSpPr>
          <p:spPr bwMode="auto">
            <a:xfrm>
              <a:off x="1075932" y="2611456"/>
              <a:ext cx="543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45" name="Text Box 33"/>
            <p:cNvSpPr txBox="1">
              <a:spLocks noChangeArrowheads="1"/>
            </p:cNvSpPr>
            <p:nvPr/>
          </p:nvSpPr>
          <p:spPr bwMode="auto">
            <a:xfrm>
              <a:off x="1075932" y="3089004"/>
              <a:ext cx="543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46" name="Text Box 33"/>
            <p:cNvSpPr txBox="1">
              <a:spLocks noChangeArrowheads="1"/>
            </p:cNvSpPr>
            <p:nvPr/>
          </p:nvSpPr>
          <p:spPr bwMode="auto">
            <a:xfrm>
              <a:off x="3078406" y="2611456"/>
              <a:ext cx="543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47" name="Text Box 33"/>
            <p:cNvSpPr txBox="1">
              <a:spLocks noChangeArrowheads="1"/>
            </p:cNvSpPr>
            <p:nvPr/>
          </p:nvSpPr>
          <p:spPr bwMode="auto">
            <a:xfrm>
              <a:off x="3078406" y="1656358"/>
              <a:ext cx="543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52" name="Text Box 35"/>
            <p:cNvSpPr txBox="1">
              <a:spLocks noChangeArrowheads="1"/>
            </p:cNvSpPr>
            <p:nvPr/>
          </p:nvSpPr>
          <p:spPr bwMode="auto">
            <a:xfrm>
              <a:off x="3078406" y="3566552"/>
              <a:ext cx="54374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53" name="Text Box 35"/>
            <p:cNvSpPr txBox="1">
              <a:spLocks noChangeArrowheads="1"/>
            </p:cNvSpPr>
            <p:nvPr/>
          </p:nvSpPr>
          <p:spPr bwMode="auto">
            <a:xfrm>
              <a:off x="3078406" y="3089004"/>
              <a:ext cx="54374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54" name="Text Box 35"/>
            <p:cNvSpPr txBox="1">
              <a:spLocks noChangeArrowheads="1"/>
            </p:cNvSpPr>
            <p:nvPr/>
          </p:nvSpPr>
          <p:spPr bwMode="auto">
            <a:xfrm>
              <a:off x="3078406" y="2133907"/>
              <a:ext cx="54374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55" name="Text Box 35"/>
            <p:cNvSpPr txBox="1">
              <a:spLocks noChangeArrowheads="1"/>
            </p:cNvSpPr>
            <p:nvPr/>
          </p:nvSpPr>
          <p:spPr bwMode="auto">
            <a:xfrm>
              <a:off x="5644168" y="2133907"/>
              <a:ext cx="54374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56" name="Text Box 35"/>
            <p:cNvSpPr txBox="1">
              <a:spLocks noChangeArrowheads="1"/>
            </p:cNvSpPr>
            <p:nvPr/>
          </p:nvSpPr>
          <p:spPr bwMode="auto">
            <a:xfrm>
              <a:off x="5644168" y="1656358"/>
              <a:ext cx="54374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grpSp>
      <p:sp>
        <p:nvSpPr>
          <p:cNvPr id="2" name="标题 1"/>
          <p:cNvSpPr>
            <a:spLocks noGrp="1"/>
          </p:cNvSpPr>
          <p:nvPr>
            <p:ph type="title"/>
          </p:nvPr>
        </p:nvSpPr>
        <p:spPr/>
        <p:txBody>
          <a:bodyPr/>
          <a:lstStyle/>
          <a:p>
            <a:r>
              <a:rPr lang="zh-CN" altLang="en-US" dirty="0" smtClean="0"/>
              <a:t>习题与思考</a:t>
            </a:r>
            <a:endParaRPr lang="zh-CN" altLang="en-US" dirty="0"/>
          </a:p>
        </p:txBody>
      </p:sp>
      <p:sp>
        <p:nvSpPr>
          <p:cNvPr id="3" name="Text Box 8"/>
          <p:cNvSpPr txBox="1">
            <a:spLocks noChangeArrowheads="1"/>
          </p:cNvSpPr>
          <p:nvPr/>
        </p:nvSpPr>
        <p:spPr bwMode="auto">
          <a:xfrm>
            <a:off x="540000" y="4077072"/>
            <a:ext cx="8280472" cy="2292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buFontTx/>
              <a:buBlip>
                <a:blip r:embed="rId3"/>
              </a:buBlip>
              <a:defRPr sz="2800">
                <a:solidFill>
                  <a:srgbClr val="004284"/>
                </a:solidFill>
                <a:latin typeface="Times New Roman" pitchFamily="18" charset="0"/>
                <a:ea typeface="隶书" pitchFamily="49" charset="-122"/>
                <a:cs typeface="Times New Roman" pitchFamily="18" charset="0"/>
              </a:defRPr>
            </a:lvl1pPr>
          </a:lstStyle>
          <a:p>
            <a:pPr>
              <a:lnSpc>
                <a:spcPct val="95000"/>
              </a:lnSpc>
              <a:spcAft>
                <a:spcPts val="600"/>
              </a:spcAft>
            </a:pPr>
            <a:r>
              <a:rPr lang="zh-CN" altLang="en-US" dirty="0" smtClean="0"/>
              <a:t> 衡</a:t>
            </a:r>
            <a:r>
              <a:rPr lang="zh-CN" altLang="en-US" dirty="0"/>
              <a:t>量</a:t>
            </a:r>
            <a:r>
              <a:rPr lang="zh-CN" altLang="zh-CN" dirty="0"/>
              <a:t>硬盘</a:t>
            </a:r>
            <a:r>
              <a:rPr lang="zh-CN" altLang="en-US" dirty="0"/>
              <a:t>性能的</a:t>
            </a:r>
            <a:r>
              <a:rPr lang="zh-CN" altLang="zh-CN" dirty="0"/>
              <a:t>指标</a:t>
            </a:r>
            <a:r>
              <a:rPr lang="zh-CN" altLang="en-US" dirty="0"/>
              <a:t>主要有</a:t>
            </a:r>
            <a:r>
              <a:rPr lang="zh-CN" altLang="zh-CN" dirty="0"/>
              <a:t>哪些</a:t>
            </a:r>
            <a:r>
              <a:rPr lang="zh-CN" altLang="zh-CN" dirty="0" smtClean="0"/>
              <a:t>？</a:t>
            </a:r>
            <a:endParaRPr lang="en-US" altLang="zh-CN" dirty="0" smtClean="0"/>
          </a:p>
          <a:p>
            <a:pPr>
              <a:lnSpc>
                <a:spcPct val="95000"/>
              </a:lnSpc>
              <a:spcAft>
                <a:spcPts val="600"/>
              </a:spcAft>
            </a:pPr>
            <a:r>
              <a:rPr lang="en-US" altLang="zh-CN" dirty="0" smtClean="0"/>
              <a:t> </a:t>
            </a:r>
            <a:r>
              <a:rPr lang="zh-CN" altLang="zh-CN" dirty="0" smtClean="0"/>
              <a:t>光</a:t>
            </a:r>
            <a:r>
              <a:rPr lang="zh-CN" altLang="zh-CN" dirty="0"/>
              <a:t>盘存储器分为哪几类？各有何读写特点</a:t>
            </a:r>
            <a:r>
              <a:rPr lang="zh-CN" altLang="zh-CN" dirty="0" smtClean="0"/>
              <a:t>？</a:t>
            </a:r>
            <a:r>
              <a:rPr lang="zh-CN" altLang="en-US" dirty="0" smtClean="0"/>
              <a:t>一般用于什么场合？</a:t>
            </a:r>
            <a:endParaRPr lang="zh-CN" altLang="zh-CN" dirty="0"/>
          </a:p>
          <a:p>
            <a:pPr>
              <a:lnSpc>
                <a:spcPct val="95000"/>
              </a:lnSpc>
              <a:spcAft>
                <a:spcPts val="600"/>
              </a:spcAft>
            </a:pPr>
            <a:r>
              <a:rPr lang="en-US" altLang="zh-CN" dirty="0" smtClean="0"/>
              <a:t>  </a:t>
            </a:r>
            <a:r>
              <a:rPr lang="zh-CN" altLang="zh-CN" dirty="0" smtClean="0"/>
              <a:t>鼠标、显示器、打印机分别有哪几类？常用哪些主要指标衡量其性能？</a:t>
            </a:r>
            <a:endParaRPr lang="zh-CN" altLang="en-US" dirty="0"/>
          </a:p>
        </p:txBody>
      </p:sp>
      <p:sp>
        <p:nvSpPr>
          <p:cNvPr id="37" name="椭圆 36">
            <a:hlinkClick r:id="" action="ppaction://noaction" highlightClick="1"/>
            <a:hlinkHover r:id="" action="ppaction://noaction" highlightClick="1"/>
          </p:cNvPr>
          <p:cNvSpPr/>
          <p:nvPr/>
        </p:nvSpPr>
        <p:spPr>
          <a:xfrm>
            <a:off x="251520" y="1713824"/>
            <a:ext cx="540000" cy="288000"/>
          </a:xfrm>
          <a:prstGeom prst="ellipse">
            <a:avLst/>
          </a:prstGeom>
          <a:solidFill>
            <a:srgbClr val="DFF7C0"/>
          </a:solidFill>
          <a:ln w="9525">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smtClean="0">
                <a:solidFill>
                  <a:srgbClr val="00B050"/>
                </a:solidFill>
                <a:latin typeface="黑体" pitchFamily="49" charset="-122"/>
                <a:ea typeface="黑体" pitchFamily="49" charset="-122"/>
              </a:rPr>
              <a:t>答案</a:t>
            </a:r>
            <a:endParaRPr lang="zh-CN" altLang="en-US" sz="1200" b="1" dirty="0">
              <a:solidFill>
                <a:srgbClr val="00B050"/>
              </a:solidFill>
              <a:latin typeface="黑体" pitchFamily="49" charset="-122"/>
              <a:ea typeface="黑体" pitchFamily="49" charset="-122"/>
            </a:endParaRPr>
          </a:p>
        </p:txBody>
      </p:sp>
      <p:sp>
        <p:nvSpPr>
          <p:cNvPr id="18" name="Text Box 4"/>
          <p:cNvSpPr txBox="1">
            <a:spLocks noChangeArrowheads="1"/>
          </p:cNvSpPr>
          <p:nvPr/>
        </p:nvSpPr>
        <p:spPr bwMode="auto">
          <a:xfrm>
            <a:off x="533400" y="1196752"/>
            <a:ext cx="771100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buFontTx/>
              <a:buBlip>
                <a:blip r:embed="rId3"/>
              </a:buBlip>
              <a:defRPr sz="2800">
                <a:solidFill>
                  <a:srgbClr val="004284"/>
                </a:solidFill>
                <a:latin typeface="Times New Roman" pitchFamily="18" charset="0"/>
                <a:ea typeface="隶书" pitchFamily="49" charset="-122"/>
                <a:cs typeface="Times New Roman" pitchFamily="18" charset="0"/>
              </a:defRPr>
            </a:lvl1pPr>
          </a:lstStyle>
          <a:p>
            <a:r>
              <a:rPr lang="en-US" altLang="zh-CN" dirty="0"/>
              <a:t>  </a:t>
            </a:r>
            <a:r>
              <a:rPr lang="zh-CN" altLang="en-US" dirty="0" smtClean="0"/>
              <a:t>下列各种</a:t>
            </a:r>
            <a:r>
              <a:rPr lang="zh-CN" altLang="en-US" dirty="0"/>
              <a:t>微机</a:t>
            </a:r>
            <a:r>
              <a:rPr lang="zh-CN" altLang="en-US" dirty="0" smtClean="0"/>
              <a:t>设</a:t>
            </a:r>
            <a:r>
              <a:rPr lang="zh-CN" altLang="en-US" dirty="0"/>
              <a:t>备</a:t>
            </a:r>
            <a:r>
              <a:rPr lang="zh-CN" altLang="en-US" dirty="0" smtClean="0"/>
              <a:t>中，具</a:t>
            </a:r>
            <a:r>
              <a:rPr lang="zh-CN" altLang="en-US" dirty="0"/>
              <a:t>有输入功</a:t>
            </a:r>
            <a:r>
              <a:rPr lang="zh-CN" altLang="en-US" dirty="0" smtClean="0"/>
              <a:t>能的有：</a:t>
            </a:r>
            <a:endParaRPr lang="zh-CN" altLang="en-US" dirty="0"/>
          </a:p>
        </p:txBody>
      </p:sp>
      <p:sp>
        <p:nvSpPr>
          <p:cNvPr id="34" name="矩形 33"/>
          <p:cNvSpPr/>
          <p:nvPr/>
        </p:nvSpPr>
        <p:spPr>
          <a:xfrm>
            <a:off x="1168613" y="1710333"/>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5" name="矩形 34"/>
          <p:cNvSpPr/>
          <p:nvPr/>
        </p:nvSpPr>
        <p:spPr>
          <a:xfrm>
            <a:off x="1168613" y="2188062"/>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6" name="矩形 35"/>
          <p:cNvSpPr/>
          <p:nvPr/>
        </p:nvSpPr>
        <p:spPr>
          <a:xfrm>
            <a:off x="1168613" y="2665791"/>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0" name="矩形 29"/>
          <p:cNvSpPr/>
          <p:nvPr/>
        </p:nvSpPr>
        <p:spPr>
          <a:xfrm>
            <a:off x="1168613" y="3143520"/>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0" name="矩形 19"/>
          <p:cNvSpPr/>
          <p:nvPr/>
        </p:nvSpPr>
        <p:spPr>
          <a:xfrm>
            <a:off x="1168613" y="3621251"/>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2" name="矩形 21"/>
          <p:cNvSpPr/>
          <p:nvPr/>
        </p:nvSpPr>
        <p:spPr>
          <a:xfrm>
            <a:off x="3169980" y="1710333"/>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3" name="矩形 22"/>
          <p:cNvSpPr/>
          <p:nvPr/>
        </p:nvSpPr>
        <p:spPr>
          <a:xfrm>
            <a:off x="3169980" y="2188062"/>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4" name="矩形 23"/>
          <p:cNvSpPr/>
          <p:nvPr/>
        </p:nvSpPr>
        <p:spPr>
          <a:xfrm>
            <a:off x="3169980" y="2665791"/>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5" name="矩形 24"/>
          <p:cNvSpPr/>
          <p:nvPr/>
        </p:nvSpPr>
        <p:spPr>
          <a:xfrm>
            <a:off x="3169980" y="3143520"/>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6" name="矩形 25"/>
          <p:cNvSpPr/>
          <p:nvPr/>
        </p:nvSpPr>
        <p:spPr>
          <a:xfrm>
            <a:off x="3169980" y="3621251"/>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8" name="矩形 27"/>
          <p:cNvSpPr/>
          <p:nvPr/>
        </p:nvSpPr>
        <p:spPr>
          <a:xfrm>
            <a:off x="5743178" y="1710333"/>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1" name="矩形 30"/>
          <p:cNvSpPr/>
          <p:nvPr/>
        </p:nvSpPr>
        <p:spPr>
          <a:xfrm>
            <a:off x="5743178" y="2188062"/>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2" name="矩形 31"/>
          <p:cNvSpPr/>
          <p:nvPr/>
        </p:nvSpPr>
        <p:spPr>
          <a:xfrm>
            <a:off x="5743178" y="2665791"/>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3" name="矩形 32"/>
          <p:cNvSpPr/>
          <p:nvPr/>
        </p:nvSpPr>
        <p:spPr>
          <a:xfrm>
            <a:off x="5743178" y="3143520"/>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8" name="矩形 37"/>
          <p:cNvSpPr/>
          <p:nvPr/>
        </p:nvSpPr>
        <p:spPr>
          <a:xfrm>
            <a:off x="5743178" y="3621251"/>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22300337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4"/>
                    </p:tgtEl>
                  </p:cond>
                </p:stCondLst>
                <p:endSync evt="end" delay="0">
                  <p:rtn val="all"/>
                </p:endSync>
                <p:childTnLst>
                  <p:par>
                    <p:cTn id="3" fill="hold">
                      <p:stCondLst>
                        <p:cond delay="0"/>
                      </p:stCondLst>
                      <p:childTnLst>
                        <p:par>
                          <p:cTn id="4" fill="hold">
                            <p:stCondLst>
                              <p:cond delay="0"/>
                            </p:stCondLst>
                            <p:childTnLst>
                              <p:par>
                                <p:cTn id="5" presetID="9" presetClass="emph" presetSubtype="0" grpId="1" nodeType="clickEffect">
                                  <p:stCondLst>
                                    <p:cond delay="0"/>
                                  </p:stCondLst>
                                  <p:childTnLst>
                                    <p:set>
                                      <p:cBhvr rctx="PPT">
                                        <p:cTn id="6" dur="3000"/>
                                        <p:tgtEl>
                                          <p:spTgt spid="34"/>
                                        </p:tgtEl>
                                        <p:attrNameLst>
                                          <p:attrName>style.opacity</p:attrName>
                                        </p:attrNameLst>
                                      </p:cBhvr>
                                      <p:to>
                                        <p:strVal val="0"/>
                                      </p:to>
                                    </p:set>
                                    <p:animEffect filter="image" prLst="opacity: 0">
                                      <p:cBhvr rctx="IE">
                                        <p:cTn id="7" dur="3000"/>
                                        <p:tgtEl>
                                          <p:spTgt spid="34"/>
                                        </p:tgtEl>
                                      </p:cBhvr>
                                    </p:animEffect>
                                  </p:childTnLst>
                                </p:cTn>
                              </p:par>
                            </p:childTnLst>
                          </p:cTn>
                        </p:par>
                      </p:childTnLst>
                    </p:cTn>
                  </p:par>
                </p:childTnLst>
              </p:cTn>
              <p:nextCondLst>
                <p:cond evt="onClick" delay="0">
                  <p:tgtEl>
                    <p:spTgt spid="34"/>
                  </p:tgtEl>
                </p:cond>
              </p:nextCondLst>
            </p:seq>
            <p:seq concurrent="1" nextAc="seek">
              <p:cTn id="8" restart="whenNotActive" fill="hold" evtFilter="cancelBubble" nodeType="interactiveSeq">
                <p:stCondLst>
                  <p:cond evt="onClick" delay="0">
                    <p:tgtEl>
                      <p:spTgt spid="35"/>
                    </p:tgtEl>
                  </p:cond>
                </p:stCondLst>
                <p:endSync evt="end" delay="0">
                  <p:rtn val="all"/>
                </p:endSync>
                <p:childTnLst>
                  <p:par>
                    <p:cTn id="9" fill="hold">
                      <p:stCondLst>
                        <p:cond delay="0"/>
                      </p:stCondLst>
                      <p:childTnLst>
                        <p:par>
                          <p:cTn id="10" fill="hold">
                            <p:stCondLst>
                              <p:cond delay="0"/>
                            </p:stCondLst>
                            <p:childTnLst>
                              <p:par>
                                <p:cTn id="11" presetID="9" presetClass="emph" presetSubtype="0" grpId="1" nodeType="clickEffect">
                                  <p:stCondLst>
                                    <p:cond delay="0"/>
                                  </p:stCondLst>
                                  <p:childTnLst>
                                    <p:set>
                                      <p:cBhvr rctx="PPT">
                                        <p:cTn id="12" dur="3000"/>
                                        <p:tgtEl>
                                          <p:spTgt spid="35"/>
                                        </p:tgtEl>
                                        <p:attrNameLst>
                                          <p:attrName>style.opacity</p:attrName>
                                        </p:attrNameLst>
                                      </p:cBhvr>
                                      <p:to>
                                        <p:strVal val="0"/>
                                      </p:to>
                                    </p:set>
                                    <p:animEffect filter="image" prLst="opacity: 0">
                                      <p:cBhvr rctx="IE">
                                        <p:cTn id="13" dur="3000"/>
                                        <p:tgtEl>
                                          <p:spTgt spid="35"/>
                                        </p:tgtEl>
                                      </p:cBhvr>
                                    </p:animEffect>
                                  </p:childTnLst>
                                </p:cTn>
                              </p:par>
                            </p:childTnLst>
                          </p:cTn>
                        </p:par>
                      </p:childTnLst>
                    </p:cTn>
                  </p:par>
                </p:childTnLst>
              </p:cTn>
              <p:nextCondLst>
                <p:cond evt="onClick" delay="0">
                  <p:tgtEl>
                    <p:spTgt spid="35"/>
                  </p:tgtEl>
                </p:cond>
              </p:nextCondLst>
            </p:seq>
            <p:seq concurrent="1" nextAc="seek">
              <p:cTn id="14" restart="whenNotActive" fill="hold" evtFilter="cancelBubble" nodeType="interactiveSeq">
                <p:stCondLst>
                  <p:cond evt="onClick" delay="0">
                    <p:tgtEl>
                      <p:spTgt spid="36"/>
                    </p:tgtEl>
                  </p:cond>
                </p:stCondLst>
                <p:endSync evt="end" delay="0">
                  <p:rtn val="all"/>
                </p:endSync>
                <p:childTnLst>
                  <p:par>
                    <p:cTn id="15" fill="hold">
                      <p:stCondLst>
                        <p:cond delay="0"/>
                      </p:stCondLst>
                      <p:childTnLst>
                        <p:par>
                          <p:cTn id="16" fill="hold">
                            <p:stCondLst>
                              <p:cond delay="0"/>
                            </p:stCondLst>
                            <p:childTnLst>
                              <p:par>
                                <p:cTn id="17" presetID="9" presetClass="emph" presetSubtype="0" grpId="1" nodeType="clickEffect">
                                  <p:stCondLst>
                                    <p:cond delay="0"/>
                                  </p:stCondLst>
                                  <p:childTnLst>
                                    <p:set>
                                      <p:cBhvr rctx="PPT">
                                        <p:cTn id="18" dur="3000"/>
                                        <p:tgtEl>
                                          <p:spTgt spid="36"/>
                                        </p:tgtEl>
                                        <p:attrNameLst>
                                          <p:attrName>style.opacity</p:attrName>
                                        </p:attrNameLst>
                                      </p:cBhvr>
                                      <p:to>
                                        <p:strVal val="0"/>
                                      </p:to>
                                    </p:set>
                                    <p:animEffect filter="image" prLst="opacity: 0">
                                      <p:cBhvr rctx="IE">
                                        <p:cTn id="19" dur="3000"/>
                                        <p:tgtEl>
                                          <p:spTgt spid="36"/>
                                        </p:tgtEl>
                                      </p:cBhvr>
                                    </p:animEffect>
                                  </p:childTnLst>
                                </p:cTn>
                              </p:par>
                            </p:childTnLst>
                          </p:cTn>
                        </p:par>
                      </p:childTnLst>
                    </p:cTn>
                  </p:par>
                </p:childTnLst>
              </p:cTn>
              <p:nextCondLst>
                <p:cond evt="onClick" delay="0">
                  <p:tgtEl>
                    <p:spTgt spid="36"/>
                  </p:tgtEl>
                </p:cond>
              </p:nextCondLst>
            </p:seq>
            <p:seq concurrent="1" nextAc="seek">
              <p:cTn id="20" restart="whenNotActive" fill="hold" evtFilter="cancelBubble" nodeType="interactiveSeq">
                <p:stCondLst>
                  <p:cond evt="onClick" delay="0">
                    <p:tgtEl>
                      <p:spTgt spid="30"/>
                    </p:tgtEl>
                  </p:cond>
                </p:stCondLst>
                <p:endSync evt="end" delay="0">
                  <p:rtn val="all"/>
                </p:endSync>
                <p:childTnLst>
                  <p:par>
                    <p:cTn id="21" fill="hold">
                      <p:stCondLst>
                        <p:cond delay="0"/>
                      </p:stCondLst>
                      <p:childTnLst>
                        <p:par>
                          <p:cTn id="22" fill="hold">
                            <p:stCondLst>
                              <p:cond delay="0"/>
                            </p:stCondLst>
                            <p:childTnLst>
                              <p:par>
                                <p:cTn id="23" presetID="9" presetClass="emph" presetSubtype="0" grpId="1" nodeType="clickEffect">
                                  <p:stCondLst>
                                    <p:cond delay="0"/>
                                  </p:stCondLst>
                                  <p:childTnLst>
                                    <p:set>
                                      <p:cBhvr rctx="PPT">
                                        <p:cTn id="24" dur="3000"/>
                                        <p:tgtEl>
                                          <p:spTgt spid="30"/>
                                        </p:tgtEl>
                                        <p:attrNameLst>
                                          <p:attrName>style.opacity</p:attrName>
                                        </p:attrNameLst>
                                      </p:cBhvr>
                                      <p:to>
                                        <p:strVal val="0"/>
                                      </p:to>
                                    </p:set>
                                    <p:animEffect filter="image" prLst="opacity: 0">
                                      <p:cBhvr rctx="IE">
                                        <p:cTn id="25" dur="3000"/>
                                        <p:tgtEl>
                                          <p:spTgt spid="30"/>
                                        </p:tgtEl>
                                      </p:cBhvr>
                                    </p:animEffect>
                                  </p:childTnLst>
                                </p:cTn>
                              </p:par>
                            </p:childTnLst>
                          </p:cTn>
                        </p:par>
                      </p:childTnLst>
                    </p:cTn>
                  </p:par>
                </p:childTnLst>
              </p:cTn>
              <p:nextCondLst>
                <p:cond evt="onClick" delay="0">
                  <p:tgtEl>
                    <p:spTgt spid="30"/>
                  </p:tgtEl>
                </p:cond>
              </p:nextCondLst>
            </p:seq>
            <p:seq concurrent="1" nextAc="seek">
              <p:cTn id="26" restart="whenNotActive" fill="hold" evtFilter="cancelBubble" nodeType="interactiveSeq">
                <p:stCondLst>
                  <p:cond evt="onClick" delay="0">
                    <p:tgtEl>
                      <p:spTgt spid="20"/>
                    </p:tgtEl>
                  </p:cond>
                </p:stCondLst>
                <p:endSync evt="end" delay="0">
                  <p:rtn val="all"/>
                </p:endSync>
                <p:childTnLst>
                  <p:par>
                    <p:cTn id="27" fill="hold">
                      <p:stCondLst>
                        <p:cond delay="0"/>
                      </p:stCondLst>
                      <p:childTnLst>
                        <p:par>
                          <p:cTn id="28" fill="hold">
                            <p:stCondLst>
                              <p:cond delay="0"/>
                            </p:stCondLst>
                            <p:childTnLst>
                              <p:par>
                                <p:cTn id="29" presetID="9" presetClass="emph" presetSubtype="0" grpId="1" nodeType="clickEffect">
                                  <p:stCondLst>
                                    <p:cond delay="0"/>
                                  </p:stCondLst>
                                  <p:childTnLst>
                                    <p:set>
                                      <p:cBhvr rctx="PPT">
                                        <p:cTn id="30" dur="3000"/>
                                        <p:tgtEl>
                                          <p:spTgt spid="20"/>
                                        </p:tgtEl>
                                        <p:attrNameLst>
                                          <p:attrName>style.opacity</p:attrName>
                                        </p:attrNameLst>
                                      </p:cBhvr>
                                      <p:to>
                                        <p:strVal val="0"/>
                                      </p:to>
                                    </p:set>
                                    <p:animEffect filter="image" prLst="opacity: 0">
                                      <p:cBhvr rctx="IE">
                                        <p:cTn id="31" dur="3000"/>
                                        <p:tgtEl>
                                          <p:spTgt spid="20"/>
                                        </p:tgtEl>
                                      </p:cBhvr>
                                    </p:animEffect>
                                  </p:childTnLst>
                                </p:cTn>
                              </p:par>
                            </p:childTnLst>
                          </p:cTn>
                        </p:par>
                      </p:childTnLst>
                    </p:cTn>
                  </p:par>
                </p:childTnLst>
              </p:cTn>
              <p:nextCondLst>
                <p:cond evt="onClick" delay="0">
                  <p:tgtEl>
                    <p:spTgt spid="20"/>
                  </p:tgtEl>
                </p:cond>
              </p:nextCondLst>
            </p:seq>
            <p:seq concurrent="1" nextAc="seek">
              <p:cTn id="32" restart="whenNotActive" fill="hold" evtFilter="cancelBubble" nodeType="interactiveSeq">
                <p:stCondLst>
                  <p:cond evt="onClick" delay="0">
                    <p:tgtEl>
                      <p:spTgt spid="22"/>
                    </p:tgtEl>
                  </p:cond>
                </p:stCondLst>
                <p:endSync evt="end" delay="0">
                  <p:rtn val="all"/>
                </p:endSync>
                <p:childTnLst>
                  <p:par>
                    <p:cTn id="33" fill="hold">
                      <p:stCondLst>
                        <p:cond delay="0"/>
                      </p:stCondLst>
                      <p:childTnLst>
                        <p:par>
                          <p:cTn id="34" fill="hold">
                            <p:stCondLst>
                              <p:cond delay="0"/>
                            </p:stCondLst>
                            <p:childTnLst>
                              <p:par>
                                <p:cTn id="35" presetID="9" presetClass="emph" presetSubtype="0" grpId="1" nodeType="clickEffect">
                                  <p:stCondLst>
                                    <p:cond delay="0"/>
                                  </p:stCondLst>
                                  <p:childTnLst>
                                    <p:set>
                                      <p:cBhvr rctx="PPT">
                                        <p:cTn id="36" dur="3000"/>
                                        <p:tgtEl>
                                          <p:spTgt spid="22"/>
                                        </p:tgtEl>
                                        <p:attrNameLst>
                                          <p:attrName>style.opacity</p:attrName>
                                        </p:attrNameLst>
                                      </p:cBhvr>
                                      <p:to>
                                        <p:strVal val="0"/>
                                      </p:to>
                                    </p:set>
                                    <p:animEffect filter="image" prLst="opacity: 0">
                                      <p:cBhvr rctx="IE">
                                        <p:cTn id="37" dur="3000"/>
                                        <p:tgtEl>
                                          <p:spTgt spid="22"/>
                                        </p:tgtEl>
                                      </p:cBhvr>
                                    </p:animEffect>
                                  </p:childTnLst>
                                </p:cTn>
                              </p:par>
                            </p:childTnLst>
                          </p:cTn>
                        </p:par>
                      </p:childTnLst>
                    </p:cTn>
                  </p:par>
                </p:childTnLst>
              </p:cTn>
              <p:nextCondLst>
                <p:cond evt="onClick" delay="0">
                  <p:tgtEl>
                    <p:spTgt spid="22"/>
                  </p:tgtEl>
                </p:cond>
              </p:nextCondLst>
            </p:seq>
            <p:seq concurrent="1" nextAc="seek">
              <p:cTn id="38" restart="whenNotActive" fill="hold" evtFilter="cancelBubble" nodeType="interactiveSeq">
                <p:stCondLst>
                  <p:cond evt="onClick" delay="0">
                    <p:tgtEl>
                      <p:spTgt spid="23"/>
                    </p:tgtEl>
                  </p:cond>
                </p:stCondLst>
                <p:endSync evt="end" delay="0">
                  <p:rtn val="all"/>
                </p:endSync>
                <p:childTnLst>
                  <p:par>
                    <p:cTn id="39" fill="hold">
                      <p:stCondLst>
                        <p:cond delay="0"/>
                      </p:stCondLst>
                      <p:childTnLst>
                        <p:par>
                          <p:cTn id="40" fill="hold">
                            <p:stCondLst>
                              <p:cond delay="0"/>
                            </p:stCondLst>
                            <p:childTnLst>
                              <p:par>
                                <p:cTn id="41" presetID="9" presetClass="emph" presetSubtype="0" grpId="1" nodeType="clickEffect">
                                  <p:stCondLst>
                                    <p:cond delay="0"/>
                                  </p:stCondLst>
                                  <p:childTnLst>
                                    <p:set>
                                      <p:cBhvr rctx="PPT">
                                        <p:cTn id="42" dur="3000"/>
                                        <p:tgtEl>
                                          <p:spTgt spid="23"/>
                                        </p:tgtEl>
                                        <p:attrNameLst>
                                          <p:attrName>style.opacity</p:attrName>
                                        </p:attrNameLst>
                                      </p:cBhvr>
                                      <p:to>
                                        <p:strVal val="0"/>
                                      </p:to>
                                    </p:set>
                                    <p:animEffect filter="image" prLst="opacity: 0">
                                      <p:cBhvr rctx="IE">
                                        <p:cTn id="43" dur="3000"/>
                                        <p:tgtEl>
                                          <p:spTgt spid="23"/>
                                        </p:tgtEl>
                                      </p:cBhvr>
                                    </p:animEffect>
                                  </p:childTnLst>
                                </p:cTn>
                              </p:par>
                            </p:childTnLst>
                          </p:cTn>
                        </p:par>
                      </p:childTnLst>
                    </p:cTn>
                  </p:par>
                </p:childTnLst>
              </p:cTn>
              <p:nextCondLst>
                <p:cond evt="onClick" delay="0">
                  <p:tgtEl>
                    <p:spTgt spid="23"/>
                  </p:tgtEl>
                </p:cond>
              </p:nextCondLst>
            </p:seq>
            <p:seq concurrent="1" nextAc="seek">
              <p:cTn id="44" restart="whenNotActive" fill="hold" evtFilter="cancelBubble" nodeType="interactiveSeq">
                <p:stCondLst>
                  <p:cond evt="onClick" delay="0">
                    <p:tgtEl>
                      <p:spTgt spid="24"/>
                    </p:tgtEl>
                  </p:cond>
                </p:stCondLst>
                <p:endSync evt="end" delay="0">
                  <p:rtn val="all"/>
                </p:endSync>
                <p:childTnLst>
                  <p:par>
                    <p:cTn id="45" fill="hold">
                      <p:stCondLst>
                        <p:cond delay="0"/>
                      </p:stCondLst>
                      <p:childTnLst>
                        <p:par>
                          <p:cTn id="46" fill="hold">
                            <p:stCondLst>
                              <p:cond delay="0"/>
                            </p:stCondLst>
                            <p:childTnLst>
                              <p:par>
                                <p:cTn id="47" presetID="9" presetClass="emph" presetSubtype="0" grpId="1" nodeType="clickEffect">
                                  <p:stCondLst>
                                    <p:cond delay="0"/>
                                  </p:stCondLst>
                                  <p:childTnLst>
                                    <p:set>
                                      <p:cBhvr rctx="PPT">
                                        <p:cTn id="48" dur="3000"/>
                                        <p:tgtEl>
                                          <p:spTgt spid="24"/>
                                        </p:tgtEl>
                                        <p:attrNameLst>
                                          <p:attrName>style.opacity</p:attrName>
                                        </p:attrNameLst>
                                      </p:cBhvr>
                                      <p:to>
                                        <p:strVal val="0"/>
                                      </p:to>
                                    </p:set>
                                    <p:animEffect filter="image" prLst="opacity: 0">
                                      <p:cBhvr rctx="IE">
                                        <p:cTn id="49" dur="3000"/>
                                        <p:tgtEl>
                                          <p:spTgt spid="24"/>
                                        </p:tgtEl>
                                      </p:cBhvr>
                                    </p:animEffect>
                                  </p:childTnLst>
                                </p:cTn>
                              </p:par>
                            </p:childTnLst>
                          </p:cTn>
                        </p:par>
                      </p:childTnLst>
                    </p:cTn>
                  </p:par>
                </p:childTnLst>
              </p:cTn>
              <p:nextCondLst>
                <p:cond evt="onClick" delay="0">
                  <p:tgtEl>
                    <p:spTgt spid="24"/>
                  </p:tgtEl>
                </p:cond>
              </p:nextCondLst>
            </p:seq>
            <p:seq concurrent="1" nextAc="seek">
              <p:cTn id="50" restart="whenNotActive" fill="hold" evtFilter="cancelBubble" nodeType="interactiveSeq">
                <p:stCondLst>
                  <p:cond evt="onClick" delay="0">
                    <p:tgtEl>
                      <p:spTgt spid="25"/>
                    </p:tgtEl>
                  </p:cond>
                </p:stCondLst>
                <p:endSync evt="end" delay="0">
                  <p:rtn val="all"/>
                </p:endSync>
                <p:childTnLst>
                  <p:par>
                    <p:cTn id="51" fill="hold">
                      <p:stCondLst>
                        <p:cond delay="0"/>
                      </p:stCondLst>
                      <p:childTnLst>
                        <p:par>
                          <p:cTn id="52" fill="hold">
                            <p:stCondLst>
                              <p:cond delay="0"/>
                            </p:stCondLst>
                            <p:childTnLst>
                              <p:par>
                                <p:cTn id="53" presetID="9" presetClass="emph" presetSubtype="0" grpId="1" nodeType="clickEffect">
                                  <p:stCondLst>
                                    <p:cond delay="0"/>
                                  </p:stCondLst>
                                  <p:childTnLst>
                                    <p:set>
                                      <p:cBhvr rctx="PPT">
                                        <p:cTn id="54" dur="3000"/>
                                        <p:tgtEl>
                                          <p:spTgt spid="25"/>
                                        </p:tgtEl>
                                        <p:attrNameLst>
                                          <p:attrName>style.opacity</p:attrName>
                                        </p:attrNameLst>
                                      </p:cBhvr>
                                      <p:to>
                                        <p:strVal val="0"/>
                                      </p:to>
                                    </p:set>
                                    <p:animEffect filter="image" prLst="opacity: 0">
                                      <p:cBhvr rctx="IE">
                                        <p:cTn id="55" dur="3000"/>
                                        <p:tgtEl>
                                          <p:spTgt spid="25"/>
                                        </p:tgtEl>
                                      </p:cBhvr>
                                    </p:animEffect>
                                  </p:childTnLst>
                                </p:cTn>
                              </p:par>
                            </p:childTnLst>
                          </p:cTn>
                        </p:par>
                      </p:childTnLst>
                    </p:cTn>
                  </p:par>
                </p:childTnLst>
              </p:cTn>
              <p:nextCondLst>
                <p:cond evt="onClick" delay="0">
                  <p:tgtEl>
                    <p:spTgt spid="25"/>
                  </p:tgtEl>
                </p:cond>
              </p:nextCondLst>
            </p:seq>
            <p:seq concurrent="1" nextAc="seek">
              <p:cTn id="56" restart="whenNotActive" fill="hold" evtFilter="cancelBubble" nodeType="interactiveSeq">
                <p:stCondLst>
                  <p:cond evt="onClick" delay="0">
                    <p:tgtEl>
                      <p:spTgt spid="26"/>
                    </p:tgtEl>
                  </p:cond>
                </p:stCondLst>
                <p:endSync evt="end" delay="0">
                  <p:rtn val="all"/>
                </p:endSync>
                <p:childTnLst>
                  <p:par>
                    <p:cTn id="57" fill="hold">
                      <p:stCondLst>
                        <p:cond delay="0"/>
                      </p:stCondLst>
                      <p:childTnLst>
                        <p:par>
                          <p:cTn id="58" fill="hold">
                            <p:stCondLst>
                              <p:cond delay="0"/>
                            </p:stCondLst>
                            <p:childTnLst>
                              <p:par>
                                <p:cTn id="59" presetID="9" presetClass="emph" presetSubtype="0" grpId="1" nodeType="clickEffect">
                                  <p:stCondLst>
                                    <p:cond delay="0"/>
                                  </p:stCondLst>
                                  <p:childTnLst>
                                    <p:set>
                                      <p:cBhvr rctx="PPT">
                                        <p:cTn id="60" dur="3000"/>
                                        <p:tgtEl>
                                          <p:spTgt spid="26"/>
                                        </p:tgtEl>
                                        <p:attrNameLst>
                                          <p:attrName>style.opacity</p:attrName>
                                        </p:attrNameLst>
                                      </p:cBhvr>
                                      <p:to>
                                        <p:strVal val="0"/>
                                      </p:to>
                                    </p:set>
                                    <p:animEffect filter="image" prLst="opacity: 0">
                                      <p:cBhvr rctx="IE">
                                        <p:cTn id="61" dur="3000"/>
                                        <p:tgtEl>
                                          <p:spTgt spid="26"/>
                                        </p:tgtEl>
                                      </p:cBhvr>
                                    </p:animEffect>
                                  </p:childTnLst>
                                </p:cTn>
                              </p:par>
                            </p:childTnLst>
                          </p:cTn>
                        </p:par>
                      </p:childTnLst>
                    </p:cTn>
                  </p:par>
                </p:childTnLst>
              </p:cTn>
              <p:nextCondLst>
                <p:cond evt="onClick" delay="0">
                  <p:tgtEl>
                    <p:spTgt spid="26"/>
                  </p:tgtEl>
                </p:cond>
              </p:nextCondLst>
            </p:seq>
            <p:seq concurrent="1" nextAc="seek">
              <p:cTn id="62" restart="whenNotActive" fill="hold" evtFilter="cancelBubble" nodeType="interactiveSeq">
                <p:stCondLst>
                  <p:cond evt="onClick" delay="0">
                    <p:tgtEl>
                      <p:spTgt spid="28"/>
                    </p:tgtEl>
                  </p:cond>
                </p:stCondLst>
                <p:endSync evt="end" delay="0">
                  <p:rtn val="all"/>
                </p:endSync>
                <p:childTnLst>
                  <p:par>
                    <p:cTn id="63" fill="hold">
                      <p:stCondLst>
                        <p:cond delay="0"/>
                      </p:stCondLst>
                      <p:childTnLst>
                        <p:par>
                          <p:cTn id="64" fill="hold">
                            <p:stCondLst>
                              <p:cond delay="0"/>
                            </p:stCondLst>
                            <p:childTnLst>
                              <p:par>
                                <p:cTn id="65" presetID="9" presetClass="emph" presetSubtype="0" grpId="1" nodeType="clickEffect">
                                  <p:stCondLst>
                                    <p:cond delay="0"/>
                                  </p:stCondLst>
                                  <p:childTnLst>
                                    <p:set>
                                      <p:cBhvr rctx="PPT">
                                        <p:cTn id="66" dur="3000"/>
                                        <p:tgtEl>
                                          <p:spTgt spid="28"/>
                                        </p:tgtEl>
                                        <p:attrNameLst>
                                          <p:attrName>style.opacity</p:attrName>
                                        </p:attrNameLst>
                                      </p:cBhvr>
                                      <p:to>
                                        <p:strVal val="0"/>
                                      </p:to>
                                    </p:set>
                                    <p:animEffect filter="image" prLst="opacity: 0">
                                      <p:cBhvr rctx="IE">
                                        <p:cTn id="67" dur="3000"/>
                                        <p:tgtEl>
                                          <p:spTgt spid="28"/>
                                        </p:tgtEl>
                                      </p:cBhvr>
                                    </p:animEffect>
                                  </p:childTnLst>
                                </p:cTn>
                              </p:par>
                            </p:childTnLst>
                          </p:cTn>
                        </p:par>
                      </p:childTnLst>
                    </p:cTn>
                  </p:par>
                </p:childTnLst>
              </p:cTn>
              <p:nextCondLst>
                <p:cond evt="onClick" delay="0">
                  <p:tgtEl>
                    <p:spTgt spid="28"/>
                  </p:tgtEl>
                </p:cond>
              </p:nextCondLst>
            </p:seq>
            <p:seq concurrent="1" nextAc="seek">
              <p:cTn id="68" restart="whenNotActive" fill="hold" evtFilter="cancelBubble" nodeType="interactiveSeq">
                <p:stCondLst>
                  <p:cond evt="onClick" delay="0">
                    <p:tgtEl>
                      <p:spTgt spid="31"/>
                    </p:tgtEl>
                  </p:cond>
                </p:stCondLst>
                <p:endSync evt="end" delay="0">
                  <p:rtn val="all"/>
                </p:endSync>
                <p:childTnLst>
                  <p:par>
                    <p:cTn id="69" fill="hold">
                      <p:stCondLst>
                        <p:cond delay="0"/>
                      </p:stCondLst>
                      <p:childTnLst>
                        <p:par>
                          <p:cTn id="70" fill="hold">
                            <p:stCondLst>
                              <p:cond delay="0"/>
                            </p:stCondLst>
                            <p:childTnLst>
                              <p:par>
                                <p:cTn id="71" presetID="9" presetClass="emph" presetSubtype="0" grpId="1" nodeType="clickEffect">
                                  <p:stCondLst>
                                    <p:cond delay="0"/>
                                  </p:stCondLst>
                                  <p:childTnLst>
                                    <p:set>
                                      <p:cBhvr rctx="PPT">
                                        <p:cTn id="72" dur="3000"/>
                                        <p:tgtEl>
                                          <p:spTgt spid="31"/>
                                        </p:tgtEl>
                                        <p:attrNameLst>
                                          <p:attrName>style.opacity</p:attrName>
                                        </p:attrNameLst>
                                      </p:cBhvr>
                                      <p:to>
                                        <p:strVal val="0"/>
                                      </p:to>
                                    </p:set>
                                    <p:animEffect filter="image" prLst="opacity: 0">
                                      <p:cBhvr rctx="IE">
                                        <p:cTn id="73" dur="3000"/>
                                        <p:tgtEl>
                                          <p:spTgt spid="31"/>
                                        </p:tgtEl>
                                      </p:cBhvr>
                                    </p:animEffect>
                                  </p:childTnLst>
                                </p:cTn>
                              </p:par>
                            </p:childTnLst>
                          </p:cTn>
                        </p:par>
                      </p:childTnLst>
                    </p:cTn>
                  </p:par>
                </p:childTnLst>
              </p:cTn>
              <p:nextCondLst>
                <p:cond evt="onClick" delay="0">
                  <p:tgtEl>
                    <p:spTgt spid="31"/>
                  </p:tgtEl>
                </p:cond>
              </p:nextCondLst>
            </p:seq>
            <p:seq concurrent="1" nextAc="seek">
              <p:cTn id="74" restart="whenNotActive" fill="hold" evtFilter="cancelBubble" nodeType="interactiveSeq">
                <p:stCondLst>
                  <p:cond evt="onClick" delay="0">
                    <p:tgtEl>
                      <p:spTgt spid="32"/>
                    </p:tgtEl>
                  </p:cond>
                </p:stCondLst>
                <p:endSync evt="end" delay="0">
                  <p:rtn val="all"/>
                </p:endSync>
                <p:childTnLst>
                  <p:par>
                    <p:cTn id="75" fill="hold">
                      <p:stCondLst>
                        <p:cond delay="0"/>
                      </p:stCondLst>
                      <p:childTnLst>
                        <p:par>
                          <p:cTn id="76" fill="hold">
                            <p:stCondLst>
                              <p:cond delay="0"/>
                            </p:stCondLst>
                            <p:childTnLst>
                              <p:par>
                                <p:cTn id="77" presetID="9" presetClass="emph" presetSubtype="0" grpId="1" nodeType="clickEffect">
                                  <p:stCondLst>
                                    <p:cond delay="0"/>
                                  </p:stCondLst>
                                  <p:childTnLst>
                                    <p:set>
                                      <p:cBhvr rctx="PPT">
                                        <p:cTn id="78" dur="3000"/>
                                        <p:tgtEl>
                                          <p:spTgt spid="32"/>
                                        </p:tgtEl>
                                        <p:attrNameLst>
                                          <p:attrName>style.opacity</p:attrName>
                                        </p:attrNameLst>
                                      </p:cBhvr>
                                      <p:to>
                                        <p:strVal val="0"/>
                                      </p:to>
                                    </p:set>
                                    <p:animEffect filter="image" prLst="opacity: 0">
                                      <p:cBhvr rctx="IE">
                                        <p:cTn id="79" dur="3000"/>
                                        <p:tgtEl>
                                          <p:spTgt spid="32"/>
                                        </p:tgtEl>
                                      </p:cBhvr>
                                    </p:animEffect>
                                  </p:childTnLst>
                                </p:cTn>
                              </p:par>
                            </p:childTnLst>
                          </p:cTn>
                        </p:par>
                      </p:childTnLst>
                    </p:cTn>
                  </p:par>
                </p:childTnLst>
              </p:cTn>
              <p:nextCondLst>
                <p:cond evt="onClick" delay="0">
                  <p:tgtEl>
                    <p:spTgt spid="32"/>
                  </p:tgtEl>
                </p:cond>
              </p:nextCondLst>
            </p:seq>
            <p:seq concurrent="1" nextAc="seek">
              <p:cTn id="80" restart="whenNotActive" fill="hold" evtFilter="cancelBubble" nodeType="interactiveSeq">
                <p:stCondLst>
                  <p:cond evt="onClick" delay="0">
                    <p:tgtEl>
                      <p:spTgt spid="33"/>
                    </p:tgtEl>
                  </p:cond>
                </p:stCondLst>
                <p:endSync evt="end" delay="0">
                  <p:rtn val="all"/>
                </p:endSync>
                <p:childTnLst>
                  <p:par>
                    <p:cTn id="81" fill="hold">
                      <p:stCondLst>
                        <p:cond delay="0"/>
                      </p:stCondLst>
                      <p:childTnLst>
                        <p:par>
                          <p:cTn id="82" fill="hold">
                            <p:stCondLst>
                              <p:cond delay="0"/>
                            </p:stCondLst>
                            <p:childTnLst>
                              <p:par>
                                <p:cTn id="83" presetID="9" presetClass="emph" presetSubtype="0" grpId="1" nodeType="clickEffect">
                                  <p:stCondLst>
                                    <p:cond delay="0"/>
                                  </p:stCondLst>
                                  <p:childTnLst>
                                    <p:set>
                                      <p:cBhvr rctx="PPT">
                                        <p:cTn id="84" dur="3000"/>
                                        <p:tgtEl>
                                          <p:spTgt spid="33"/>
                                        </p:tgtEl>
                                        <p:attrNameLst>
                                          <p:attrName>style.opacity</p:attrName>
                                        </p:attrNameLst>
                                      </p:cBhvr>
                                      <p:to>
                                        <p:strVal val="0"/>
                                      </p:to>
                                    </p:set>
                                    <p:animEffect filter="image" prLst="opacity: 0">
                                      <p:cBhvr rctx="IE">
                                        <p:cTn id="85" dur="3000"/>
                                        <p:tgtEl>
                                          <p:spTgt spid="33"/>
                                        </p:tgtEl>
                                      </p:cBhvr>
                                    </p:animEffect>
                                  </p:childTnLst>
                                </p:cTn>
                              </p:par>
                            </p:childTnLst>
                          </p:cTn>
                        </p:par>
                      </p:childTnLst>
                    </p:cTn>
                  </p:par>
                </p:childTnLst>
              </p:cTn>
              <p:nextCondLst>
                <p:cond evt="onClick" delay="0">
                  <p:tgtEl>
                    <p:spTgt spid="33"/>
                  </p:tgtEl>
                </p:cond>
              </p:nextCondLst>
            </p:seq>
            <p:seq concurrent="1" nextAc="seek">
              <p:cTn id="86" restart="whenNotActive" fill="hold" evtFilter="cancelBubble" nodeType="interactiveSeq">
                <p:stCondLst>
                  <p:cond evt="onClick" delay="0">
                    <p:tgtEl>
                      <p:spTgt spid="38"/>
                    </p:tgtEl>
                  </p:cond>
                </p:stCondLst>
                <p:endSync evt="end" delay="0">
                  <p:rtn val="all"/>
                </p:endSync>
                <p:childTnLst>
                  <p:par>
                    <p:cTn id="87" fill="hold">
                      <p:stCondLst>
                        <p:cond delay="0"/>
                      </p:stCondLst>
                      <p:childTnLst>
                        <p:par>
                          <p:cTn id="88" fill="hold">
                            <p:stCondLst>
                              <p:cond delay="0"/>
                            </p:stCondLst>
                            <p:childTnLst>
                              <p:par>
                                <p:cTn id="89" presetID="9" presetClass="emph" presetSubtype="0" grpId="1" nodeType="clickEffect">
                                  <p:stCondLst>
                                    <p:cond delay="0"/>
                                  </p:stCondLst>
                                  <p:childTnLst>
                                    <p:set>
                                      <p:cBhvr rctx="PPT">
                                        <p:cTn id="90" dur="3000"/>
                                        <p:tgtEl>
                                          <p:spTgt spid="38"/>
                                        </p:tgtEl>
                                        <p:attrNameLst>
                                          <p:attrName>style.opacity</p:attrName>
                                        </p:attrNameLst>
                                      </p:cBhvr>
                                      <p:to>
                                        <p:strVal val="0"/>
                                      </p:to>
                                    </p:set>
                                    <p:animEffect filter="image" prLst="opacity: 0">
                                      <p:cBhvr rctx="IE">
                                        <p:cTn id="91" dur="3000"/>
                                        <p:tgtEl>
                                          <p:spTgt spid="38"/>
                                        </p:tgtEl>
                                      </p:cBhvr>
                                    </p:animEffect>
                                  </p:childTnLst>
                                </p:cTn>
                              </p:par>
                            </p:childTnLst>
                          </p:cTn>
                        </p:par>
                      </p:childTnLst>
                    </p:cTn>
                  </p:par>
                </p:childTnLst>
              </p:cTn>
              <p:nextCondLst>
                <p:cond evt="onClick" delay="0">
                  <p:tgtEl>
                    <p:spTgt spid="38"/>
                  </p:tgtEl>
                </p:cond>
              </p:nextCondLst>
            </p:seq>
            <p:seq concurrent="1" nextAc="seek">
              <p:cTn id="92" restart="whenNotActive" fill="hold" evtFilter="cancelBubble" nodeType="interactiveSeq">
                <p:stCondLst>
                  <p:cond evt="onClick" delay="0">
                    <p:tgtEl>
                      <p:spTgt spid="37"/>
                    </p:tgtEl>
                  </p:cond>
                </p:stCondLst>
                <p:endSync evt="end" delay="0">
                  <p:rtn val="all"/>
                </p:endSync>
                <p:childTnLst>
                  <p:par>
                    <p:cTn id="93" fill="hold">
                      <p:stCondLst>
                        <p:cond delay="0"/>
                      </p:stCondLst>
                      <p:childTnLst>
                        <p:par>
                          <p:cTn id="94" fill="hold">
                            <p:stCondLst>
                              <p:cond delay="0"/>
                            </p:stCondLst>
                            <p:childTnLst>
                              <p:par>
                                <p:cTn id="95" presetID="9" presetClass="emph" presetSubtype="0" grpId="0" nodeType="withEffect">
                                  <p:stCondLst>
                                    <p:cond delay="0"/>
                                  </p:stCondLst>
                                  <p:childTnLst>
                                    <p:set>
                                      <p:cBhvr rctx="PPT">
                                        <p:cTn id="96" dur="indefinite"/>
                                        <p:tgtEl>
                                          <p:spTgt spid="34"/>
                                        </p:tgtEl>
                                        <p:attrNameLst>
                                          <p:attrName>style.opacity</p:attrName>
                                        </p:attrNameLst>
                                      </p:cBhvr>
                                      <p:to>
                                        <p:strVal val="0"/>
                                      </p:to>
                                    </p:set>
                                    <p:animEffect filter="image" prLst="opacity: 0">
                                      <p:cBhvr rctx="IE">
                                        <p:cTn id="97" dur="indefinite"/>
                                        <p:tgtEl>
                                          <p:spTgt spid="34"/>
                                        </p:tgtEl>
                                      </p:cBhvr>
                                    </p:animEffect>
                                  </p:childTnLst>
                                </p:cTn>
                              </p:par>
                              <p:par>
                                <p:cTn id="98" presetID="9" presetClass="emph" presetSubtype="0" grpId="0" nodeType="withEffect">
                                  <p:stCondLst>
                                    <p:cond delay="0"/>
                                  </p:stCondLst>
                                  <p:childTnLst>
                                    <p:set>
                                      <p:cBhvr rctx="PPT">
                                        <p:cTn id="99" dur="indefinite"/>
                                        <p:tgtEl>
                                          <p:spTgt spid="35"/>
                                        </p:tgtEl>
                                        <p:attrNameLst>
                                          <p:attrName>style.opacity</p:attrName>
                                        </p:attrNameLst>
                                      </p:cBhvr>
                                      <p:to>
                                        <p:strVal val="0"/>
                                      </p:to>
                                    </p:set>
                                    <p:animEffect filter="image" prLst="opacity: 0">
                                      <p:cBhvr rctx="IE">
                                        <p:cTn id="100" dur="indefinite"/>
                                        <p:tgtEl>
                                          <p:spTgt spid="35"/>
                                        </p:tgtEl>
                                      </p:cBhvr>
                                    </p:animEffect>
                                  </p:childTnLst>
                                </p:cTn>
                              </p:par>
                              <p:par>
                                <p:cTn id="101" presetID="9" presetClass="emph" presetSubtype="0" grpId="0" nodeType="withEffect">
                                  <p:stCondLst>
                                    <p:cond delay="0"/>
                                  </p:stCondLst>
                                  <p:childTnLst>
                                    <p:set>
                                      <p:cBhvr rctx="PPT">
                                        <p:cTn id="102" dur="indefinite"/>
                                        <p:tgtEl>
                                          <p:spTgt spid="36"/>
                                        </p:tgtEl>
                                        <p:attrNameLst>
                                          <p:attrName>style.opacity</p:attrName>
                                        </p:attrNameLst>
                                      </p:cBhvr>
                                      <p:to>
                                        <p:strVal val="0"/>
                                      </p:to>
                                    </p:set>
                                    <p:animEffect filter="image" prLst="opacity: 0">
                                      <p:cBhvr rctx="IE">
                                        <p:cTn id="103" dur="indefinite"/>
                                        <p:tgtEl>
                                          <p:spTgt spid="36"/>
                                        </p:tgtEl>
                                      </p:cBhvr>
                                    </p:animEffect>
                                  </p:childTnLst>
                                </p:cTn>
                              </p:par>
                              <p:par>
                                <p:cTn id="104" presetID="9" presetClass="emph" presetSubtype="0" grpId="0" nodeType="withEffect">
                                  <p:stCondLst>
                                    <p:cond delay="0"/>
                                  </p:stCondLst>
                                  <p:childTnLst>
                                    <p:set>
                                      <p:cBhvr rctx="PPT">
                                        <p:cTn id="105" dur="indefinite"/>
                                        <p:tgtEl>
                                          <p:spTgt spid="30"/>
                                        </p:tgtEl>
                                        <p:attrNameLst>
                                          <p:attrName>style.opacity</p:attrName>
                                        </p:attrNameLst>
                                      </p:cBhvr>
                                      <p:to>
                                        <p:strVal val="0"/>
                                      </p:to>
                                    </p:set>
                                    <p:animEffect filter="image" prLst="opacity: 0">
                                      <p:cBhvr rctx="IE">
                                        <p:cTn id="106" dur="indefinite"/>
                                        <p:tgtEl>
                                          <p:spTgt spid="30"/>
                                        </p:tgtEl>
                                      </p:cBhvr>
                                    </p:animEffect>
                                  </p:childTnLst>
                                </p:cTn>
                              </p:par>
                              <p:par>
                                <p:cTn id="107" presetID="9" presetClass="emph" presetSubtype="0" grpId="0" nodeType="withEffect">
                                  <p:stCondLst>
                                    <p:cond delay="0"/>
                                  </p:stCondLst>
                                  <p:childTnLst>
                                    <p:set>
                                      <p:cBhvr rctx="PPT">
                                        <p:cTn id="108" dur="indefinite"/>
                                        <p:tgtEl>
                                          <p:spTgt spid="20"/>
                                        </p:tgtEl>
                                        <p:attrNameLst>
                                          <p:attrName>style.opacity</p:attrName>
                                        </p:attrNameLst>
                                      </p:cBhvr>
                                      <p:to>
                                        <p:strVal val="0"/>
                                      </p:to>
                                    </p:set>
                                    <p:animEffect filter="image" prLst="opacity: 0">
                                      <p:cBhvr rctx="IE">
                                        <p:cTn id="109" dur="indefinite"/>
                                        <p:tgtEl>
                                          <p:spTgt spid="20"/>
                                        </p:tgtEl>
                                      </p:cBhvr>
                                    </p:animEffect>
                                  </p:childTnLst>
                                </p:cTn>
                              </p:par>
                              <p:par>
                                <p:cTn id="110" presetID="9" presetClass="emph" presetSubtype="0" grpId="0" nodeType="withEffect">
                                  <p:stCondLst>
                                    <p:cond delay="0"/>
                                  </p:stCondLst>
                                  <p:childTnLst>
                                    <p:set>
                                      <p:cBhvr rctx="PPT">
                                        <p:cTn id="111" dur="indefinite"/>
                                        <p:tgtEl>
                                          <p:spTgt spid="22"/>
                                        </p:tgtEl>
                                        <p:attrNameLst>
                                          <p:attrName>style.opacity</p:attrName>
                                        </p:attrNameLst>
                                      </p:cBhvr>
                                      <p:to>
                                        <p:strVal val="0"/>
                                      </p:to>
                                    </p:set>
                                    <p:animEffect filter="image" prLst="opacity: 0">
                                      <p:cBhvr rctx="IE">
                                        <p:cTn id="112" dur="indefinite"/>
                                        <p:tgtEl>
                                          <p:spTgt spid="22"/>
                                        </p:tgtEl>
                                      </p:cBhvr>
                                    </p:animEffect>
                                  </p:childTnLst>
                                </p:cTn>
                              </p:par>
                              <p:par>
                                <p:cTn id="113" presetID="9" presetClass="emph" presetSubtype="0" grpId="0" nodeType="withEffect">
                                  <p:stCondLst>
                                    <p:cond delay="0"/>
                                  </p:stCondLst>
                                  <p:childTnLst>
                                    <p:set>
                                      <p:cBhvr rctx="PPT">
                                        <p:cTn id="114" dur="indefinite"/>
                                        <p:tgtEl>
                                          <p:spTgt spid="23"/>
                                        </p:tgtEl>
                                        <p:attrNameLst>
                                          <p:attrName>style.opacity</p:attrName>
                                        </p:attrNameLst>
                                      </p:cBhvr>
                                      <p:to>
                                        <p:strVal val="0"/>
                                      </p:to>
                                    </p:set>
                                    <p:animEffect filter="image" prLst="opacity: 0">
                                      <p:cBhvr rctx="IE">
                                        <p:cTn id="115" dur="indefinite"/>
                                        <p:tgtEl>
                                          <p:spTgt spid="23"/>
                                        </p:tgtEl>
                                      </p:cBhvr>
                                    </p:animEffect>
                                  </p:childTnLst>
                                </p:cTn>
                              </p:par>
                              <p:par>
                                <p:cTn id="116" presetID="9" presetClass="emph" presetSubtype="0" grpId="0" nodeType="withEffect">
                                  <p:stCondLst>
                                    <p:cond delay="0"/>
                                  </p:stCondLst>
                                  <p:childTnLst>
                                    <p:set>
                                      <p:cBhvr rctx="PPT">
                                        <p:cTn id="117" dur="indefinite"/>
                                        <p:tgtEl>
                                          <p:spTgt spid="24"/>
                                        </p:tgtEl>
                                        <p:attrNameLst>
                                          <p:attrName>style.opacity</p:attrName>
                                        </p:attrNameLst>
                                      </p:cBhvr>
                                      <p:to>
                                        <p:strVal val="0"/>
                                      </p:to>
                                    </p:set>
                                    <p:animEffect filter="image" prLst="opacity: 0">
                                      <p:cBhvr rctx="IE">
                                        <p:cTn id="118" dur="indefinite"/>
                                        <p:tgtEl>
                                          <p:spTgt spid="24"/>
                                        </p:tgtEl>
                                      </p:cBhvr>
                                    </p:animEffect>
                                  </p:childTnLst>
                                </p:cTn>
                              </p:par>
                              <p:par>
                                <p:cTn id="119" presetID="9" presetClass="emph" presetSubtype="0" grpId="0" nodeType="withEffect">
                                  <p:stCondLst>
                                    <p:cond delay="0"/>
                                  </p:stCondLst>
                                  <p:childTnLst>
                                    <p:set>
                                      <p:cBhvr rctx="PPT">
                                        <p:cTn id="120" dur="indefinite"/>
                                        <p:tgtEl>
                                          <p:spTgt spid="25"/>
                                        </p:tgtEl>
                                        <p:attrNameLst>
                                          <p:attrName>style.opacity</p:attrName>
                                        </p:attrNameLst>
                                      </p:cBhvr>
                                      <p:to>
                                        <p:strVal val="0"/>
                                      </p:to>
                                    </p:set>
                                    <p:animEffect filter="image" prLst="opacity: 0">
                                      <p:cBhvr rctx="IE">
                                        <p:cTn id="121" dur="indefinite"/>
                                        <p:tgtEl>
                                          <p:spTgt spid="25"/>
                                        </p:tgtEl>
                                      </p:cBhvr>
                                    </p:animEffect>
                                  </p:childTnLst>
                                </p:cTn>
                              </p:par>
                              <p:par>
                                <p:cTn id="122" presetID="9" presetClass="emph" presetSubtype="0" grpId="0" nodeType="withEffect">
                                  <p:stCondLst>
                                    <p:cond delay="0"/>
                                  </p:stCondLst>
                                  <p:childTnLst>
                                    <p:set>
                                      <p:cBhvr rctx="PPT">
                                        <p:cTn id="123" dur="indefinite"/>
                                        <p:tgtEl>
                                          <p:spTgt spid="26"/>
                                        </p:tgtEl>
                                        <p:attrNameLst>
                                          <p:attrName>style.opacity</p:attrName>
                                        </p:attrNameLst>
                                      </p:cBhvr>
                                      <p:to>
                                        <p:strVal val="0"/>
                                      </p:to>
                                    </p:set>
                                    <p:animEffect filter="image" prLst="opacity: 0">
                                      <p:cBhvr rctx="IE">
                                        <p:cTn id="124" dur="indefinite"/>
                                        <p:tgtEl>
                                          <p:spTgt spid="26"/>
                                        </p:tgtEl>
                                      </p:cBhvr>
                                    </p:animEffect>
                                  </p:childTnLst>
                                </p:cTn>
                              </p:par>
                              <p:par>
                                <p:cTn id="125" presetID="9" presetClass="emph" presetSubtype="0" grpId="0" nodeType="withEffect">
                                  <p:stCondLst>
                                    <p:cond delay="0"/>
                                  </p:stCondLst>
                                  <p:childTnLst>
                                    <p:set>
                                      <p:cBhvr rctx="PPT">
                                        <p:cTn id="126" dur="indefinite"/>
                                        <p:tgtEl>
                                          <p:spTgt spid="28"/>
                                        </p:tgtEl>
                                        <p:attrNameLst>
                                          <p:attrName>style.opacity</p:attrName>
                                        </p:attrNameLst>
                                      </p:cBhvr>
                                      <p:to>
                                        <p:strVal val="0"/>
                                      </p:to>
                                    </p:set>
                                    <p:animEffect filter="image" prLst="opacity: 0">
                                      <p:cBhvr rctx="IE">
                                        <p:cTn id="127" dur="indefinite"/>
                                        <p:tgtEl>
                                          <p:spTgt spid="28"/>
                                        </p:tgtEl>
                                      </p:cBhvr>
                                    </p:animEffect>
                                  </p:childTnLst>
                                </p:cTn>
                              </p:par>
                              <p:par>
                                <p:cTn id="128" presetID="9" presetClass="emph" presetSubtype="0" grpId="0" nodeType="withEffect">
                                  <p:stCondLst>
                                    <p:cond delay="0"/>
                                  </p:stCondLst>
                                  <p:childTnLst>
                                    <p:set>
                                      <p:cBhvr rctx="PPT">
                                        <p:cTn id="129" dur="indefinite"/>
                                        <p:tgtEl>
                                          <p:spTgt spid="31"/>
                                        </p:tgtEl>
                                        <p:attrNameLst>
                                          <p:attrName>style.opacity</p:attrName>
                                        </p:attrNameLst>
                                      </p:cBhvr>
                                      <p:to>
                                        <p:strVal val="0"/>
                                      </p:to>
                                    </p:set>
                                    <p:animEffect filter="image" prLst="opacity: 0">
                                      <p:cBhvr rctx="IE">
                                        <p:cTn id="130" dur="indefinite"/>
                                        <p:tgtEl>
                                          <p:spTgt spid="31"/>
                                        </p:tgtEl>
                                      </p:cBhvr>
                                    </p:animEffect>
                                  </p:childTnLst>
                                </p:cTn>
                              </p:par>
                              <p:par>
                                <p:cTn id="131" presetID="9" presetClass="emph" presetSubtype="0" grpId="0" nodeType="withEffect">
                                  <p:stCondLst>
                                    <p:cond delay="0"/>
                                  </p:stCondLst>
                                  <p:childTnLst>
                                    <p:set>
                                      <p:cBhvr rctx="PPT">
                                        <p:cTn id="132" dur="indefinite"/>
                                        <p:tgtEl>
                                          <p:spTgt spid="32"/>
                                        </p:tgtEl>
                                        <p:attrNameLst>
                                          <p:attrName>style.opacity</p:attrName>
                                        </p:attrNameLst>
                                      </p:cBhvr>
                                      <p:to>
                                        <p:strVal val="0"/>
                                      </p:to>
                                    </p:set>
                                    <p:animEffect filter="image" prLst="opacity: 0">
                                      <p:cBhvr rctx="IE">
                                        <p:cTn id="133" dur="indefinite"/>
                                        <p:tgtEl>
                                          <p:spTgt spid="32"/>
                                        </p:tgtEl>
                                      </p:cBhvr>
                                    </p:animEffect>
                                  </p:childTnLst>
                                </p:cTn>
                              </p:par>
                              <p:par>
                                <p:cTn id="134" presetID="9" presetClass="emph" presetSubtype="0" grpId="0" nodeType="withEffect">
                                  <p:stCondLst>
                                    <p:cond delay="0"/>
                                  </p:stCondLst>
                                  <p:childTnLst>
                                    <p:set>
                                      <p:cBhvr rctx="PPT">
                                        <p:cTn id="135" dur="indefinite"/>
                                        <p:tgtEl>
                                          <p:spTgt spid="33"/>
                                        </p:tgtEl>
                                        <p:attrNameLst>
                                          <p:attrName>style.opacity</p:attrName>
                                        </p:attrNameLst>
                                      </p:cBhvr>
                                      <p:to>
                                        <p:strVal val="0"/>
                                      </p:to>
                                    </p:set>
                                    <p:animEffect filter="image" prLst="opacity: 0">
                                      <p:cBhvr rctx="IE">
                                        <p:cTn id="136" dur="indefinite"/>
                                        <p:tgtEl>
                                          <p:spTgt spid="33"/>
                                        </p:tgtEl>
                                      </p:cBhvr>
                                    </p:animEffect>
                                  </p:childTnLst>
                                </p:cTn>
                              </p:par>
                              <p:par>
                                <p:cTn id="137" presetID="9" presetClass="emph" presetSubtype="0" grpId="0" nodeType="withEffect">
                                  <p:stCondLst>
                                    <p:cond delay="0"/>
                                  </p:stCondLst>
                                  <p:childTnLst>
                                    <p:set>
                                      <p:cBhvr rctx="PPT">
                                        <p:cTn id="138" dur="indefinite"/>
                                        <p:tgtEl>
                                          <p:spTgt spid="38"/>
                                        </p:tgtEl>
                                        <p:attrNameLst>
                                          <p:attrName>style.opacity</p:attrName>
                                        </p:attrNameLst>
                                      </p:cBhvr>
                                      <p:to>
                                        <p:strVal val="0"/>
                                      </p:to>
                                    </p:set>
                                    <p:animEffect filter="image" prLst="opacity: 0">
                                      <p:cBhvr rctx="IE">
                                        <p:cTn id="139" dur="indefinite"/>
                                        <p:tgtEl>
                                          <p:spTgt spid="38"/>
                                        </p:tgtEl>
                                      </p:cBhvr>
                                    </p:animEffect>
                                  </p:childTnLst>
                                </p:cTn>
                              </p:par>
                            </p:childTnLst>
                          </p:cTn>
                        </p:par>
                      </p:childTnLst>
                    </p:cTn>
                  </p:par>
                </p:childTnLst>
              </p:cTn>
              <p:nextCondLst>
                <p:cond evt="onClick" delay="0">
                  <p:tgtEl>
                    <p:spTgt spid="37"/>
                  </p:tgtEl>
                </p:cond>
              </p:nextCondLst>
            </p:seq>
          </p:childTnLst>
        </p:cTn>
      </p:par>
    </p:tnLst>
    <p:bldLst>
      <p:bldP spid="34" grpId="0" animBg="1"/>
      <p:bldP spid="34" grpId="1" animBg="1"/>
      <p:bldP spid="35" grpId="0" animBg="1"/>
      <p:bldP spid="35" grpId="1" animBg="1"/>
      <p:bldP spid="36" grpId="0" animBg="1"/>
      <p:bldP spid="36" grpId="1" animBg="1"/>
      <p:bldP spid="30" grpId="0" animBg="1"/>
      <p:bldP spid="30" grpId="1" animBg="1"/>
      <p:bldP spid="20" grpId="0" animBg="1"/>
      <p:bldP spid="20"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8" grpId="0" animBg="1"/>
      <p:bldP spid="28" grpId="1" animBg="1"/>
      <p:bldP spid="31" grpId="0" animBg="1"/>
      <p:bldP spid="31" grpId="1" animBg="1"/>
      <p:bldP spid="32" grpId="0" animBg="1"/>
      <p:bldP spid="32" grpId="1" animBg="1"/>
      <p:bldP spid="33" grpId="0" animBg="1"/>
      <p:bldP spid="33" grpId="1" animBg="1"/>
      <p:bldP spid="38" grpId="0" animBg="1"/>
      <p:bldP spid="38"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第</a:t>
            </a:r>
            <a:r>
              <a:rPr lang="en-US" altLang="zh-CN" dirty="0" smtClean="0"/>
              <a:t>11</a:t>
            </a:r>
            <a:r>
              <a:rPr lang="zh-CN" altLang="en-US" dirty="0" smtClean="0"/>
              <a:t>章  学习目标</a:t>
            </a:r>
            <a:endParaRPr lang="zh-CN" altLang="en-US" dirty="0"/>
          </a:p>
        </p:txBody>
      </p:sp>
      <p:sp>
        <p:nvSpPr>
          <p:cNvPr id="20" name="Text Box 17"/>
          <p:cNvSpPr txBox="1">
            <a:spLocks noChangeArrowheads="1"/>
          </p:cNvSpPr>
          <p:nvPr/>
        </p:nvSpPr>
        <p:spPr bwMode="auto">
          <a:xfrm>
            <a:off x="461494" y="1628800"/>
            <a:ext cx="8214962" cy="4580055"/>
          </a:xfrm>
          <a:prstGeom prst="rect">
            <a:avLst/>
          </a:prstGeom>
          <a:solidFill>
            <a:srgbClr val="CCFFCC">
              <a:alpha val="50195"/>
            </a:srgbClr>
          </a:solidFill>
          <a:ln w="19050">
            <a:solidFill>
              <a:srgbClr val="6666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80000" tIns="180000" rIns="180000" bIns="180000">
            <a:spAutoFit/>
          </a:bodyPr>
          <a:lstStyle>
            <a:defPPr>
              <a:defRPr lang="zh-CN"/>
            </a:defPPr>
            <a:lvl1pPr indent="648000" algn="just" eaLnBrk="0" hangingPunct="0">
              <a:lnSpc>
                <a:spcPct val="110000"/>
              </a:lnSpc>
              <a:spcBef>
                <a:spcPts val="600"/>
              </a:spcBef>
              <a:spcAft>
                <a:spcPts val="600"/>
              </a:spcAft>
              <a:defRPr kumimoji="1" sz="2400" b="1">
                <a:solidFill>
                  <a:srgbClr val="000066"/>
                </a:solidFill>
                <a:latin typeface="Times New Roman" pitchFamily="18" charset="0"/>
                <a:ea typeface="华文楷体" pitchFamily="2" charset="-122"/>
              </a:defRPr>
            </a:lvl1pPr>
            <a:lvl2pPr marL="742950" indent="-285750" eaLnBrk="0" hangingPunct="0">
              <a:defRPr kumimoji="1" sz="2400" b="1">
                <a:latin typeface="Times New Roman" pitchFamily="18" charset="0"/>
                <a:ea typeface="华文楷体" pitchFamily="2" charset="-122"/>
              </a:defRPr>
            </a:lvl2pPr>
            <a:lvl3pPr marL="1143000" indent="-228600" eaLnBrk="0" hangingPunct="0">
              <a:defRPr kumimoji="1" sz="2400" b="1">
                <a:latin typeface="Times New Roman" pitchFamily="18" charset="0"/>
                <a:ea typeface="华文楷体" pitchFamily="2" charset="-122"/>
              </a:defRPr>
            </a:lvl3pPr>
            <a:lvl4pPr marL="1600200" indent="-228600" eaLnBrk="0" hangingPunct="0">
              <a:defRPr kumimoji="1" sz="2400" b="1">
                <a:latin typeface="Times New Roman" pitchFamily="18" charset="0"/>
                <a:ea typeface="华文楷体" pitchFamily="2" charset="-122"/>
              </a:defRPr>
            </a:lvl4pPr>
            <a:lvl5pPr marL="2057400" indent="-228600" eaLnBrk="0" hangingPunct="0">
              <a:defRPr kumimoji="1" sz="2400" b="1">
                <a:latin typeface="Times New Roman" pitchFamily="18" charset="0"/>
                <a:ea typeface="华文楷体" pitchFamily="2" charset="-122"/>
              </a:defRPr>
            </a:lvl5pPr>
            <a:lvl6pPr marL="2514600" indent="-228600" eaLnBrk="0" fontAlgn="base" hangingPunct="0">
              <a:spcBef>
                <a:spcPct val="0"/>
              </a:spcBef>
              <a:spcAft>
                <a:spcPct val="0"/>
              </a:spcAft>
              <a:defRPr kumimoji="1" sz="2400" b="1">
                <a:latin typeface="Times New Roman" pitchFamily="18" charset="0"/>
                <a:ea typeface="华文楷体" pitchFamily="2" charset="-122"/>
              </a:defRPr>
            </a:lvl6pPr>
            <a:lvl7pPr marL="2971800" indent="-228600" eaLnBrk="0" fontAlgn="base" hangingPunct="0">
              <a:spcBef>
                <a:spcPct val="0"/>
              </a:spcBef>
              <a:spcAft>
                <a:spcPct val="0"/>
              </a:spcAft>
              <a:defRPr kumimoji="1" sz="2400" b="1">
                <a:latin typeface="Times New Roman" pitchFamily="18" charset="0"/>
                <a:ea typeface="华文楷体" pitchFamily="2" charset="-122"/>
              </a:defRPr>
            </a:lvl7pPr>
            <a:lvl8pPr marL="3429000" indent="-228600" eaLnBrk="0" fontAlgn="base" hangingPunct="0">
              <a:spcBef>
                <a:spcPct val="0"/>
              </a:spcBef>
              <a:spcAft>
                <a:spcPct val="0"/>
              </a:spcAft>
              <a:defRPr kumimoji="1" sz="2400" b="1">
                <a:latin typeface="Times New Roman" pitchFamily="18" charset="0"/>
                <a:ea typeface="华文楷体" pitchFamily="2" charset="-122"/>
              </a:defRPr>
            </a:lvl8pPr>
            <a:lvl9pPr marL="3886200" indent="-228600" eaLnBrk="0" fontAlgn="base" hangingPunct="0">
              <a:spcBef>
                <a:spcPct val="0"/>
              </a:spcBef>
              <a:spcAft>
                <a:spcPct val="0"/>
              </a:spcAft>
              <a:defRPr kumimoji="1" sz="2400" b="1">
                <a:latin typeface="Times New Roman" pitchFamily="18" charset="0"/>
                <a:ea typeface="华文楷体" pitchFamily="2" charset="-122"/>
              </a:defRPr>
            </a:lvl9pPr>
          </a:lstStyle>
          <a:p>
            <a:r>
              <a:rPr lang="zh-CN" altLang="zh-CN" dirty="0"/>
              <a:t>人们对计算机的使用是通过外设</a:t>
            </a:r>
            <a:r>
              <a:rPr lang="zh-CN" altLang="zh-CN"/>
              <a:t>实现</a:t>
            </a:r>
            <a:r>
              <a:rPr lang="zh-CN" altLang="zh-CN" smtClean="0"/>
              <a:t>的。外设</a:t>
            </a:r>
            <a:r>
              <a:rPr lang="zh-CN" altLang="zh-CN" dirty="0"/>
              <a:t>的种类繁多，组织结构和工作原理各不相同，不同的外设与计算机之间的接口以及交换信息的方式也各</a:t>
            </a:r>
            <a:r>
              <a:rPr lang="zh-CN" altLang="zh-CN"/>
              <a:t>不</a:t>
            </a:r>
            <a:r>
              <a:rPr lang="zh-CN" altLang="zh-CN" smtClean="0"/>
              <a:t>相同。掌握</a:t>
            </a:r>
            <a:r>
              <a:rPr lang="zh-CN" altLang="zh-CN" dirty="0"/>
              <a:t>外设及其接口的结构和使用方法，有助于人们对计算机系统的应用和</a:t>
            </a:r>
            <a:r>
              <a:rPr lang="zh-CN" altLang="zh-CN"/>
              <a:t>进一步</a:t>
            </a:r>
            <a:r>
              <a:rPr lang="zh-CN" altLang="zh-CN" smtClean="0"/>
              <a:t>开发。</a:t>
            </a:r>
            <a:endParaRPr lang="zh-CN" altLang="zh-CN" dirty="0"/>
          </a:p>
          <a:p>
            <a:r>
              <a:rPr lang="zh-CN" altLang="zh-CN" dirty="0"/>
              <a:t>本章</a:t>
            </a:r>
            <a:r>
              <a:rPr lang="zh-CN" altLang="zh-CN" dirty="0" smtClean="0"/>
              <a:t>主要</a:t>
            </a:r>
            <a:r>
              <a:rPr lang="zh-CN" altLang="en-US" dirty="0" smtClean="0"/>
              <a:t>了</a:t>
            </a:r>
            <a:r>
              <a:rPr lang="zh-CN" altLang="zh-CN" dirty="0" smtClean="0"/>
              <a:t>介绍</a:t>
            </a:r>
            <a:r>
              <a:rPr lang="zh-CN" altLang="zh-CN" dirty="0"/>
              <a:t>微型计算机中几种常用外设及其接口的组织结构及</a:t>
            </a:r>
            <a:r>
              <a:rPr lang="zh-CN" altLang="zh-CN"/>
              <a:t>工作</a:t>
            </a:r>
            <a:r>
              <a:rPr lang="zh-CN" altLang="zh-CN" smtClean="0"/>
              <a:t>原理。通过</a:t>
            </a:r>
            <a:r>
              <a:rPr lang="zh-CN" altLang="zh-CN" dirty="0"/>
              <a:t>本章的学习，读者应掌握键盘、鼠标、显示器、打印机、扫描仪等外设的基本结构、工作原理；理解硬盘、光盘、移动硬盘、</a:t>
            </a:r>
            <a:r>
              <a:rPr lang="en-US" altLang="zh-CN" dirty="0"/>
              <a:t>U</a:t>
            </a:r>
            <a:r>
              <a:rPr lang="zh-CN" altLang="zh-CN" dirty="0"/>
              <a:t>盘等外存储器的</a:t>
            </a:r>
            <a:r>
              <a:rPr lang="zh-CN" altLang="zh-CN"/>
              <a:t>存储</a:t>
            </a:r>
            <a:r>
              <a:rPr lang="zh-CN" altLang="zh-CN" smtClean="0"/>
              <a:t>原理。体会</a:t>
            </a:r>
            <a:r>
              <a:rPr lang="zh-CN" altLang="zh-CN" dirty="0"/>
              <a:t>各种外设在微型计算机系统中</a:t>
            </a:r>
            <a:r>
              <a:rPr lang="zh-CN" altLang="zh-CN"/>
              <a:t>的</a:t>
            </a:r>
            <a:r>
              <a:rPr lang="zh-CN" altLang="zh-CN" smtClean="0"/>
              <a:t>作用。</a:t>
            </a:r>
            <a:endParaRPr lang="zh-CN" altLang="en-US" dirty="0"/>
          </a:p>
        </p:txBody>
      </p:sp>
    </p:spTree>
    <p:extLst>
      <p:ext uri="{BB962C8B-B14F-4D97-AF65-F5344CB8AC3E}">
        <p14:creationId xmlns:p14="http://schemas.microsoft.com/office/powerpoint/2010/main" val="8377081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smtClean="0"/>
              <a:t>帮助</a:t>
            </a:r>
            <a:endParaRPr lang="zh-CN" altLang="en-US" dirty="0"/>
          </a:p>
        </p:txBody>
      </p:sp>
    </p:spTree>
    <p:extLst>
      <p:ext uri="{BB962C8B-B14F-4D97-AF65-F5344CB8AC3E}">
        <p14:creationId xmlns:p14="http://schemas.microsoft.com/office/powerpoint/2010/main" val="38274458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8316416" y="502961"/>
            <a:ext cx="288150" cy="45719"/>
          </a:xfrm>
        </p:spPr>
        <p:txBody>
          <a:bodyPr>
            <a:normAutofit fontScale="90000"/>
          </a:bodyPr>
          <a:lstStyle/>
          <a:p>
            <a:r>
              <a:rPr lang="zh-CN" altLang="en-US" sz="200" dirty="0" smtClean="0"/>
              <a:t>再见</a:t>
            </a:r>
            <a:endParaRPr lang="zh-CN" altLang="en-US" sz="200" dirty="0"/>
          </a:p>
        </p:txBody>
      </p:sp>
    </p:spTree>
    <p:extLst>
      <p:ext uri="{BB962C8B-B14F-4D97-AF65-F5344CB8AC3E}">
        <p14:creationId xmlns:p14="http://schemas.microsoft.com/office/powerpoint/2010/main" val="17461477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11.1.2  </a:t>
            </a:r>
            <a:r>
              <a:rPr lang="zh-CN" altLang="zh-CN" dirty="0"/>
              <a:t>键盘的分类</a:t>
            </a:r>
            <a:endParaRPr lang="zh-CN" altLang="en-US" dirty="0"/>
          </a:p>
        </p:txBody>
      </p:sp>
      <p:sp>
        <p:nvSpPr>
          <p:cNvPr id="3" name="矩形 2"/>
          <p:cNvSpPr/>
          <p:nvPr/>
        </p:nvSpPr>
        <p:spPr>
          <a:xfrm>
            <a:off x="540000" y="1196752"/>
            <a:ext cx="2441694" cy="584775"/>
          </a:xfrm>
          <a:prstGeom prst="rect">
            <a:avLst/>
          </a:prstGeom>
          <a:noFill/>
        </p:spPr>
        <p:txBody>
          <a:bodyPr vert="horz" wrap="none" lIns="91440" tIns="45720" rIns="91440" bIns="45720" rtlCol="0" anchor="ctr" anchorCtr="0">
            <a:spAutoFit/>
          </a:bodyPr>
          <a:lstStyle/>
          <a:p>
            <a:pPr>
              <a:spcBef>
                <a:spcPct val="0"/>
              </a:spcBef>
            </a:pPr>
            <a:r>
              <a:rPr lang="en-US" altLang="zh-CN" sz="3200" dirty="0">
                <a:latin typeface="Times New Roman" pitchFamily="18" charset="0"/>
                <a:ea typeface="黑体" pitchFamily="49" charset="-122"/>
                <a:cs typeface="Times New Roman" pitchFamily="18" charset="0"/>
              </a:rPr>
              <a:t>1</a:t>
            </a:r>
            <a:r>
              <a:rPr lang="zh-CN" altLang="zh-CN" sz="3200" dirty="0">
                <a:latin typeface="Times New Roman" pitchFamily="18" charset="0"/>
                <a:ea typeface="黑体" pitchFamily="49" charset="-122"/>
                <a:cs typeface="Times New Roman" pitchFamily="18" charset="0"/>
              </a:rPr>
              <a:t>．编码键</a:t>
            </a:r>
            <a:r>
              <a:rPr lang="zh-CN" altLang="zh-CN" sz="3200" dirty="0" smtClean="0">
                <a:latin typeface="Times New Roman" pitchFamily="18" charset="0"/>
                <a:ea typeface="黑体" pitchFamily="49" charset="-122"/>
                <a:cs typeface="Times New Roman" pitchFamily="18" charset="0"/>
              </a:rPr>
              <a:t>盘</a:t>
            </a:r>
            <a:endParaRPr lang="zh-CN" altLang="zh-CN" sz="3200" dirty="0">
              <a:latin typeface="Times New Roman" pitchFamily="18" charset="0"/>
              <a:ea typeface="黑体" pitchFamily="49" charset="-122"/>
              <a:cs typeface="Times New Roman" pitchFamily="18" charset="0"/>
            </a:endParaRPr>
          </a:p>
        </p:txBody>
      </p:sp>
      <p:sp>
        <p:nvSpPr>
          <p:cNvPr id="5" name="矩形 4"/>
          <p:cNvSpPr/>
          <p:nvPr/>
        </p:nvSpPr>
        <p:spPr>
          <a:xfrm>
            <a:off x="540000" y="3933056"/>
            <a:ext cx="2852063" cy="584775"/>
          </a:xfrm>
          <a:prstGeom prst="rect">
            <a:avLst/>
          </a:prstGeom>
          <a:noFill/>
        </p:spPr>
        <p:txBody>
          <a:bodyPr vert="horz" wrap="none" lIns="91440" tIns="45720" rIns="91440" bIns="45720" rtlCol="0" anchor="ctr" anchorCtr="0">
            <a:spAutoFit/>
          </a:bodyPr>
          <a:lstStyle/>
          <a:p>
            <a:pPr>
              <a:spcBef>
                <a:spcPct val="0"/>
              </a:spcBef>
            </a:pPr>
            <a:r>
              <a:rPr lang="en-US" altLang="zh-CN" sz="3200" dirty="0" smtClean="0">
                <a:latin typeface="Times New Roman" pitchFamily="18" charset="0"/>
                <a:ea typeface="黑体" pitchFamily="49" charset="-122"/>
                <a:cs typeface="Times New Roman" pitchFamily="18" charset="0"/>
              </a:rPr>
              <a:t>2</a:t>
            </a:r>
            <a:r>
              <a:rPr lang="zh-CN" altLang="zh-CN" sz="3200" dirty="0">
                <a:latin typeface="Times New Roman" pitchFamily="18" charset="0"/>
                <a:ea typeface="黑体" pitchFamily="49" charset="-122"/>
                <a:cs typeface="Times New Roman" pitchFamily="18" charset="0"/>
              </a:rPr>
              <a:t>．非编码键盘</a:t>
            </a:r>
          </a:p>
        </p:txBody>
      </p:sp>
      <p:sp>
        <p:nvSpPr>
          <p:cNvPr id="6" name="矩形 5"/>
          <p:cNvSpPr/>
          <p:nvPr/>
        </p:nvSpPr>
        <p:spPr>
          <a:xfrm>
            <a:off x="702000" y="1794024"/>
            <a:ext cx="7740000" cy="1992066"/>
          </a:xfrm>
          <a:prstGeom prst="rect">
            <a:avLst/>
          </a:prstGeom>
          <a:solidFill>
            <a:schemeClr val="bg1">
              <a:lumMod val="85000"/>
              <a:alpha val="50196"/>
            </a:schemeClr>
          </a:solidFill>
          <a:ln>
            <a:solidFill>
              <a:srgbClr val="C00000"/>
            </a:solidFill>
            <a:prstDash val="dash"/>
          </a:ln>
        </p:spPr>
        <p:txBody>
          <a:bodyPr wrap="square" lIns="72000" tIns="72000" rIns="72000" bIns="72000">
            <a:spAutoFit/>
          </a:bodyPr>
          <a:lstStyle/>
          <a:p>
            <a:pPr algn="just"/>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这类键盘带有相应的硬件电路，由专用控制器对键盘进行扫描，能够自动检测并提</a:t>
            </a:r>
            <a:r>
              <a:rPr lang="zh-CN" altLang="zh-CN" sz="2400" dirty="0" smtClean="0">
                <a:solidFill>
                  <a:srgbClr val="002060"/>
                </a:solidFill>
                <a:latin typeface="Times New Roman" pitchFamily="18" charset="0"/>
                <a:ea typeface="宋体" pitchFamily="2" charset="-122"/>
                <a:cs typeface="Times New Roman" pitchFamily="18" charset="0"/>
              </a:rPr>
              <a:t>供按键扫</a:t>
            </a:r>
            <a:r>
              <a:rPr lang="zh-CN" altLang="zh-CN" sz="2400" dirty="0">
                <a:solidFill>
                  <a:srgbClr val="002060"/>
                </a:solidFill>
                <a:latin typeface="Times New Roman" pitchFamily="18" charset="0"/>
                <a:ea typeface="宋体" pitchFamily="2" charset="-122"/>
                <a:cs typeface="Times New Roman" pitchFamily="18" charset="0"/>
              </a:rPr>
              <a:t>描</a:t>
            </a:r>
            <a:r>
              <a:rPr lang="zh-CN" altLang="zh-CN" sz="2400" dirty="0" smtClean="0">
                <a:solidFill>
                  <a:srgbClr val="002060"/>
                </a:solidFill>
                <a:latin typeface="Times New Roman" pitchFamily="18" charset="0"/>
                <a:ea typeface="宋体" pitchFamily="2" charset="-122"/>
                <a:cs typeface="Times New Roman" pitchFamily="18" charset="0"/>
              </a:rPr>
              <a:t>码。</a:t>
            </a:r>
            <a:endParaRPr lang="en-US" altLang="zh-CN" sz="2400" dirty="0" smtClean="0">
              <a:solidFill>
                <a:srgbClr val="002060"/>
              </a:solidFill>
              <a:latin typeface="Times New Roman" pitchFamily="18" charset="0"/>
              <a:ea typeface="宋体" pitchFamily="2" charset="-122"/>
              <a:cs typeface="Times New Roman" pitchFamily="18" charset="0"/>
            </a:endParaRPr>
          </a:p>
          <a:p>
            <a:pPr algn="just"/>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编</a:t>
            </a:r>
            <a:r>
              <a:rPr lang="zh-CN" altLang="zh-CN" sz="2400" dirty="0">
                <a:solidFill>
                  <a:srgbClr val="002060"/>
                </a:solidFill>
                <a:latin typeface="Times New Roman" pitchFamily="18" charset="0"/>
                <a:ea typeface="宋体" pitchFamily="2" charset="-122"/>
                <a:cs typeface="Times New Roman" pitchFamily="18" charset="0"/>
              </a:rPr>
              <a:t>码键盘还有去抖动和防串键等保护装</a:t>
            </a:r>
            <a:r>
              <a:rPr lang="zh-CN" altLang="zh-CN" sz="2400" dirty="0" smtClean="0">
                <a:solidFill>
                  <a:srgbClr val="002060"/>
                </a:solidFill>
                <a:latin typeface="Times New Roman" pitchFamily="18" charset="0"/>
                <a:ea typeface="宋体" pitchFamily="2" charset="-122"/>
                <a:cs typeface="Times New Roman" pitchFamily="18" charset="0"/>
              </a:rPr>
              <a:t>置</a:t>
            </a:r>
            <a:r>
              <a:rPr lang="zh-CN" altLang="en-US" sz="2400" dirty="0" smtClean="0">
                <a:solidFill>
                  <a:srgbClr val="002060"/>
                </a:solidFill>
                <a:latin typeface="Times New Roman" pitchFamily="18" charset="0"/>
                <a:ea typeface="宋体" pitchFamily="2" charset="-122"/>
                <a:cs typeface="Times New Roman" pitchFamily="18" charset="0"/>
              </a:rPr>
              <a:t>，这类</a:t>
            </a:r>
            <a:r>
              <a:rPr lang="zh-CN" altLang="zh-CN" sz="2400" dirty="0" smtClean="0">
                <a:solidFill>
                  <a:srgbClr val="002060"/>
                </a:solidFill>
                <a:latin typeface="Times New Roman" pitchFamily="18" charset="0"/>
                <a:ea typeface="宋体" pitchFamily="2" charset="-122"/>
                <a:cs typeface="Times New Roman" pitchFamily="18" charset="0"/>
              </a:rPr>
              <a:t>键</a:t>
            </a:r>
            <a:r>
              <a:rPr lang="zh-CN" altLang="zh-CN" sz="2400" dirty="0">
                <a:solidFill>
                  <a:srgbClr val="002060"/>
                </a:solidFill>
                <a:latin typeface="Times New Roman" pitchFamily="18" charset="0"/>
                <a:ea typeface="宋体" pitchFamily="2" charset="-122"/>
                <a:cs typeface="Times New Roman" pitchFamily="18" charset="0"/>
              </a:rPr>
              <a:t>盘的硬件电路复杂，价格较贵，但是键盘响应速度快，键盘接口简单，使用方便。</a:t>
            </a:r>
          </a:p>
        </p:txBody>
      </p:sp>
      <p:sp>
        <p:nvSpPr>
          <p:cNvPr id="7" name="矩形 6"/>
          <p:cNvSpPr/>
          <p:nvPr/>
        </p:nvSpPr>
        <p:spPr>
          <a:xfrm>
            <a:off x="702000" y="4517831"/>
            <a:ext cx="7740000" cy="1622734"/>
          </a:xfrm>
          <a:prstGeom prst="rect">
            <a:avLst/>
          </a:prstGeom>
          <a:solidFill>
            <a:schemeClr val="bg1">
              <a:lumMod val="85000"/>
              <a:alpha val="50196"/>
            </a:schemeClr>
          </a:solidFill>
          <a:ln>
            <a:solidFill>
              <a:srgbClr val="C00000"/>
            </a:solidFill>
            <a:prstDash val="dash"/>
          </a:ln>
        </p:spPr>
        <p:txBody>
          <a:bodyPr wrap="square" lIns="72000" tIns="72000" rIns="72000" bIns="72000">
            <a:spAutoFit/>
          </a:bodyPr>
          <a:lstStyle/>
          <a:p>
            <a:pPr algn="just"/>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这</a:t>
            </a:r>
            <a:r>
              <a:rPr lang="zh-CN" altLang="zh-CN" sz="2400" dirty="0">
                <a:solidFill>
                  <a:srgbClr val="002060"/>
                </a:solidFill>
                <a:latin typeface="Times New Roman" pitchFamily="18" charset="0"/>
                <a:ea typeface="宋体" pitchFamily="2" charset="-122"/>
                <a:cs typeface="Times New Roman" pitchFamily="18" charset="0"/>
              </a:rPr>
              <a:t>种键盘只提供键盘的行列矩阵，而按键的识别、扫描码的确定由软件完成。去除抖动也由软件来解决。这种键盘的响应速度不如编码键盘快，但是可靠性高，扩充和更改方便、灵</a:t>
            </a:r>
            <a:r>
              <a:rPr lang="zh-CN" altLang="zh-CN" sz="2400" dirty="0" smtClean="0">
                <a:solidFill>
                  <a:srgbClr val="002060"/>
                </a:solidFill>
                <a:latin typeface="Times New Roman" pitchFamily="18" charset="0"/>
                <a:ea typeface="宋体" pitchFamily="2" charset="-122"/>
                <a:cs typeface="Times New Roman" pitchFamily="18" charset="0"/>
              </a:rPr>
              <a:t>活。</a:t>
            </a:r>
            <a:endParaRPr lang="zh-CN" altLang="zh-CN" sz="2400" dirty="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4537993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grpId="0" nodeType="clickEffect">
                                  <p:stCondLst>
                                    <p:cond delay="0"/>
                                  </p:stCondLst>
                                  <p:iterate type="lt">
                                    <p:tmPct val="0"/>
                                  </p:iterate>
                                  <p:childTnLst>
                                    <p:animClr clrSpc="rgb" dir="cw">
                                      <p:cBhvr override="childStyle">
                                        <p:cTn id="6" dur="500" fill="hold"/>
                                        <p:tgtEl>
                                          <p:spTgt spid="3"/>
                                        </p:tgtEl>
                                        <p:attrNameLst>
                                          <p:attrName>style.color</p:attrName>
                                        </p:attrNameLst>
                                      </p:cBhvr>
                                      <p:to>
                                        <a:srgbClr val="FF0000"/>
                                      </p:to>
                                    </p:animClr>
                                    <p:animClr clrSpc="rgb" dir="cw">
                                      <p:cBhvr>
                                        <p:cTn id="7" dur="500" fill="hold"/>
                                        <p:tgtEl>
                                          <p:spTgt spid="3"/>
                                        </p:tgtEl>
                                        <p:attrNameLst>
                                          <p:attrName>fillcolor</p:attrName>
                                        </p:attrNameLst>
                                      </p:cBhvr>
                                      <p:to>
                                        <a:srgbClr val="FF0000"/>
                                      </p:to>
                                    </p:animClr>
                                    <p:set>
                                      <p:cBhvr>
                                        <p:cTn id="8" dur="500" fill="hold"/>
                                        <p:tgtEl>
                                          <p:spTgt spid="3"/>
                                        </p:tgtEl>
                                        <p:attrNameLst>
                                          <p:attrName>fill.type</p:attrName>
                                        </p:attrNameLst>
                                      </p:cBhvr>
                                      <p:to>
                                        <p:strVal val="solid"/>
                                      </p:to>
                                    </p:set>
                                    <p:set>
                                      <p:cBhvr>
                                        <p:cTn id="9" dur="500" fill="hold"/>
                                        <p:tgtEl>
                                          <p:spTgt spid="3"/>
                                        </p:tgtEl>
                                        <p:attrNameLst>
                                          <p:attrName>fill.on</p:attrName>
                                        </p:attrNameLst>
                                      </p:cBhvr>
                                      <p:to>
                                        <p:strVal val="true"/>
                                      </p:to>
                                    </p:set>
                                  </p:childTnLst>
                                </p:cTn>
                              </p:par>
                            </p:childTnLst>
                          </p:cTn>
                        </p:par>
                        <p:par>
                          <p:cTn id="10" fill="hold">
                            <p:stCondLst>
                              <p:cond delay="5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375" accel="50000" decel="50000" autoRev="1" fill="hold">
                                          <p:stCondLst>
                                            <p:cond delay="0"/>
                                          </p:stCondLst>
                                        </p:cTn>
                                        <p:tgtEl>
                                          <p:spTgt spid="3"/>
                                        </p:tgtEl>
                                        <p:attrNameLst>
                                          <p:attrName>ppt_x</p:attrName>
                                          <p:attrName>ppt_y</p:attrName>
                                        </p:attrNameLst>
                                      </p:cBhvr>
                                    </p:animMotion>
                                    <p:animRot by="1500000">
                                      <p:cBhvr>
                                        <p:cTn id="13" dur="188" fill="hold">
                                          <p:stCondLst>
                                            <p:cond delay="0"/>
                                          </p:stCondLst>
                                        </p:cTn>
                                        <p:tgtEl>
                                          <p:spTgt spid="3"/>
                                        </p:tgtEl>
                                        <p:attrNameLst>
                                          <p:attrName>r</p:attrName>
                                        </p:attrNameLst>
                                      </p:cBhvr>
                                    </p:animRot>
                                    <p:animRot by="-1500000">
                                      <p:cBhvr>
                                        <p:cTn id="14" dur="188" fill="hold">
                                          <p:stCondLst>
                                            <p:cond delay="188"/>
                                          </p:stCondLst>
                                        </p:cTn>
                                        <p:tgtEl>
                                          <p:spTgt spid="3"/>
                                        </p:tgtEl>
                                        <p:attrNameLst>
                                          <p:attrName>r</p:attrName>
                                        </p:attrNameLst>
                                      </p:cBhvr>
                                    </p:animRot>
                                    <p:animRot by="-1500000">
                                      <p:cBhvr>
                                        <p:cTn id="15" dur="188" fill="hold">
                                          <p:stCondLst>
                                            <p:cond delay="375"/>
                                          </p:stCondLst>
                                        </p:cTn>
                                        <p:tgtEl>
                                          <p:spTgt spid="3"/>
                                        </p:tgtEl>
                                        <p:attrNameLst>
                                          <p:attrName>r</p:attrName>
                                        </p:attrNameLst>
                                      </p:cBhvr>
                                    </p:animRot>
                                    <p:animRot by="1500000">
                                      <p:cBhvr>
                                        <p:cTn id="16" dur="188" fill="hold">
                                          <p:stCondLst>
                                            <p:cond delay="563"/>
                                          </p:stCondLst>
                                        </p:cTn>
                                        <p:tgtEl>
                                          <p:spTgt spid="3"/>
                                        </p:tgtEl>
                                        <p:attrNameLst>
                                          <p:attrName>r</p:attrName>
                                        </p:attrNameLst>
                                      </p:cBhvr>
                                    </p:animRot>
                                  </p:childTnLst>
                                </p:cTn>
                              </p:par>
                            </p:childTnLst>
                          </p:cTn>
                        </p:par>
                        <p:par>
                          <p:cTn id="17" fill="hold">
                            <p:stCondLst>
                              <p:cond delay="1625"/>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75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9" presetClass="emph" presetSubtype="0" fill="hold" grpId="0" nodeType="clickEffect">
                                  <p:stCondLst>
                                    <p:cond delay="0"/>
                                  </p:stCondLst>
                                  <p:iterate type="lt">
                                    <p:tmPct val="0"/>
                                  </p:iterate>
                                  <p:childTnLst>
                                    <p:animClr clrSpc="rgb" dir="cw">
                                      <p:cBhvr override="childStyle">
                                        <p:cTn id="24" dur="500" fill="hold"/>
                                        <p:tgtEl>
                                          <p:spTgt spid="5"/>
                                        </p:tgtEl>
                                        <p:attrNameLst>
                                          <p:attrName>style.color</p:attrName>
                                        </p:attrNameLst>
                                      </p:cBhvr>
                                      <p:to>
                                        <a:srgbClr val="FF0000"/>
                                      </p:to>
                                    </p:animClr>
                                    <p:animClr clrSpc="rgb" dir="cw">
                                      <p:cBhvr>
                                        <p:cTn id="25" dur="500" fill="hold"/>
                                        <p:tgtEl>
                                          <p:spTgt spid="5"/>
                                        </p:tgtEl>
                                        <p:attrNameLst>
                                          <p:attrName>fillcolor</p:attrName>
                                        </p:attrNameLst>
                                      </p:cBhvr>
                                      <p:to>
                                        <a:srgbClr val="FF0000"/>
                                      </p:to>
                                    </p:animClr>
                                    <p:set>
                                      <p:cBhvr>
                                        <p:cTn id="26" dur="500" fill="hold"/>
                                        <p:tgtEl>
                                          <p:spTgt spid="5"/>
                                        </p:tgtEl>
                                        <p:attrNameLst>
                                          <p:attrName>fill.type</p:attrName>
                                        </p:attrNameLst>
                                      </p:cBhvr>
                                      <p:to>
                                        <p:strVal val="solid"/>
                                      </p:to>
                                    </p:set>
                                    <p:set>
                                      <p:cBhvr>
                                        <p:cTn id="27" dur="500" fill="hold"/>
                                        <p:tgtEl>
                                          <p:spTgt spid="5"/>
                                        </p:tgtEl>
                                        <p:attrNameLst>
                                          <p:attrName>fill.on</p:attrName>
                                        </p:attrNameLst>
                                      </p:cBhvr>
                                      <p:to>
                                        <p:strVal val="true"/>
                                      </p:to>
                                    </p:set>
                                  </p:childTnLst>
                                </p:cTn>
                              </p:par>
                            </p:childTnLst>
                          </p:cTn>
                        </p:par>
                        <p:par>
                          <p:cTn id="28" fill="hold">
                            <p:stCondLst>
                              <p:cond delay="500"/>
                            </p:stCondLst>
                            <p:childTnLst>
                              <p:par>
                                <p:cTn id="29" presetID="34" presetClass="emph" presetSubtype="0" fill="hold" grpId="1" nodeType="afterEffect">
                                  <p:stCondLst>
                                    <p:cond delay="0"/>
                                  </p:stCondLst>
                                  <p:iterate type="lt">
                                    <p:tmPct val="10000"/>
                                  </p:iterate>
                                  <p:childTnLst>
                                    <p:animMotion origin="layout" path="M 0.0 0.0 L 0.0 -0.07213" pathEditMode="relative" ptsTypes="">
                                      <p:cBhvr>
                                        <p:cTn id="30" dur="375" accel="50000" decel="50000" autoRev="1" fill="hold">
                                          <p:stCondLst>
                                            <p:cond delay="0"/>
                                          </p:stCondLst>
                                        </p:cTn>
                                        <p:tgtEl>
                                          <p:spTgt spid="5"/>
                                        </p:tgtEl>
                                        <p:attrNameLst>
                                          <p:attrName>ppt_x</p:attrName>
                                          <p:attrName>ppt_y</p:attrName>
                                        </p:attrNameLst>
                                      </p:cBhvr>
                                    </p:animMotion>
                                    <p:animRot by="1500000">
                                      <p:cBhvr>
                                        <p:cTn id="31" dur="188" fill="hold">
                                          <p:stCondLst>
                                            <p:cond delay="0"/>
                                          </p:stCondLst>
                                        </p:cTn>
                                        <p:tgtEl>
                                          <p:spTgt spid="5"/>
                                        </p:tgtEl>
                                        <p:attrNameLst>
                                          <p:attrName>r</p:attrName>
                                        </p:attrNameLst>
                                      </p:cBhvr>
                                    </p:animRot>
                                    <p:animRot by="-1500000">
                                      <p:cBhvr>
                                        <p:cTn id="32" dur="188" fill="hold">
                                          <p:stCondLst>
                                            <p:cond delay="188"/>
                                          </p:stCondLst>
                                        </p:cTn>
                                        <p:tgtEl>
                                          <p:spTgt spid="5"/>
                                        </p:tgtEl>
                                        <p:attrNameLst>
                                          <p:attrName>r</p:attrName>
                                        </p:attrNameLst>
                                      </p:cBhvr>
                                    </p:animRot>
                                    <p:animRot by="-1500000">
                                      <p:cBhvr>
                                        <p:cTn id="33" dur="188" fill="hold">
                                          <p:stCondLst>
                                            <p:cond delay="375"/>
                                          </p:stCondLst>
                                        </p:cTn>
                                        <p:tgtEl>
                                          <p:spTgt spid="5"/>
                                        </p:tgtEl>
                                        <p:attrNameLst>
                                          <p:attrName>r</p:attrName>
                                        </p:attrNameLst>
                                      </p:cBhvr>
                                    </p:animRot>
                                    <p:animRot by="1500000">
                                      <p:cBhvr>
                                        <p:cTn id="34" dur="188" fill="hold">
                                          <p:stCondLst>
                                            <p:cond delay="563"/>
                                          </p:stCondLst>
                                        </p:cTn>
                                        <p:tgtEl>
                                          <p:spTgt spid="5"/>
                                        </p:tgtEl>
                                        <p:attrNameLst>
                                          <p:attrName>r</p:attrName>
                                        </p:attrNameLst>
                                      </p:cBhvr>
                                    </p:animRot>
                                  </p:childTnLst>
                                </p:cTn>
                              </p:par>
                            </p:childTnLst>
                          </p:cTn>
                        </p:par>
                        <p:par>
                          <p:cTn id="35" fill="hold">
                            <p:stCondLst>
                              <p:cond delay="1700"/>
                            </p:stCondLst>
                            <p:childTnLst>
                              <p:par>
                                <p:cTn id="36" presetID="10"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11.1.3  </a:t>
            </a:r>
            <a:r>
              <a:rPr lang="zh-CN" altLang="zh-CN" dirty="0"/>
              <a:t>非编码键盘的按键识别方法</a:t>
            </a:r>
            <a:endParaRPr lang="zh-CN" altLang="en-US" dirty="0"/>
          </a:p>
        </p:txBody>
      </p:sp>
      <p:sp>
        <p:nvSpPr>
          <p:cNvPr id="3" name="Text Box 11"/>
          <p:cNvSpPr txBox="1">
            <a:spLocks noChangeArrowheads="1"/>
          </p:cNvSpPr>
          <p:nvPr/>
        </p:nvSpPr>
        <p:spPr bwMode="auto">
          <a:xfrm>
            <a:off x="540000" y="1620089"/>
            <a:ext cx="2544286" cy="5847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none" lIns="91440" tIns="45720" rIns="91440" bIns="45720" rtlCol="0" anchor="ctr" anchorCtr="0">
            <a:spAutoFit/>
          </a:bodyPr>
          <a:lstStyle>
            <a:defPPr>
              <a:defRPr lang="zh-CN"/>
            </a:defPPr>
            <a:lvl1pPr>
              <a:spcBef>
                <a:spcPct val="0"/>
              </a:spcBef>
              <a:defRPr sz="3200">
                <a:latin typeface="Times New Roman" pitchFamily="18" charset="0"/>
                <a:ea typeface="黑体" pitchFamily="49" charset="-122"/>
                <a:cs typeface="Times New Roman" pitchFamily="18" charset="0"/>
              </a:defRPr>
            </a:lvl1pPr>
          </a:lstStyle>
          <a:p>
            <a:r>
              <a:rPr lang="en-US" altLang="zh-CN" dirty="0"/>
              <a:t> </a:t>
            </a:r>
            <a:r>
              <a:rPr lang="en-US" altLang="zh-CN" dirty="0" smtClean="0"/>
              <a:t>1．</a:t>
            </a:r>
            <a:r>
              <a:rPr lang="zh-CN" altLang="en-US" dirty="0" smtClean="0"/>
              <a:t>行</a:t>
            </a:r>
            <a:r>
              <a:rPr lang="zh-CN" altLang="en-US" dirty="0"/>
              <a:t>扫描法</a:t>
            </a:r>
          </a:p>
        </p:txBody>
      </p:sp>
      <p:sp>
        <p:nvSpPr>
          <p:cNvPr id="4" name="Text Box 14"/>
          <p:cNvSpPr txBox="1">
            <a:spLocks noChangeArrowheads="1"/>
          </p:cNvSpPr>
          <p:nvPr/>
        </p:nvSpPr>
        <p:spPr bwMode="auto">
          <a:xfrm>
            <a:off x="540000" y="3924345"/>
            <a:ext cx="2544286" cy="5847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none" lIns="91440" tIns="45720" rIns="91440" bIns="45720" rtlCol="0" anchor="ctr" anchorCtr="0">
            <a:spAutoFit/>
          </a:bodyPr>
          <a:lstStyle>
            <a:defPPr>
              <a:defRPr lang="zh-CN"/>
            </a:defPPr>
            <a:lvl1pPr>
              <a:spcBef>
                <a:spcPct val="0"/>
              </a:spcBef>
              <a:defRPr sz="3200">
                <a:latin typeface="Times New Roman" pitchFamily="18" charset="0"/>
                <a:ea typeface="黑体" pitchFamily="49" charset="-122"/>
                <a:cs typeface="Times New Roman" pitchFamily="18" charset="0"/>
              </a:defRPr>
            </a:lvl1pPr>
          </a:lstStyle>
          <a:p>
            <a:r>
              <a:rPr lang="en-US" altLang="zh-CN" dirty="0"/>
              <a:t> </a:t>
            </a:r>
            <a:r>
              <a:rPr lang="en-US" altLang="zh-CN" dirty="0" smtClean="0"/>
              <a:t>2．</a:t>
            </a:r>
            <a:r>
              <a:rPr lang="zh-CN" altLang="en-US" dirty="0" smtClean="0"/>
              <a:t>行</a:t>
            </a:r>
            <a:r>
              <a:rPr lang="zh-CN" altLang="en-US" dirty="0"/>
              <a:t>反转法</a:t>
            </a:r>
          </a:p>
        </p:txBody>
      </p:sp>
      <p:grpSp>
        <p:nvGrpSpPr>
          <p:cNvPr id="5" name="Group 145"/>
          <p:cNvGrpSpPr>
            <a:grpSpLocks/>
          </p:cNvGrpSpPr>
          <p:nvPr/>
        </p:nvGrpSpPr>
        <p:grpSpPr bwMode="auto">
          <a:xfrm>
            <a:off x="4294188" y="1600200"/>
            <a:ext cx="3505200" cy="1719263"/>
            <a:chOff x="2256" y="1338"/>
            <a:chExt cx="2208" cy="1083"/>
          </a:xfrm>
        </p:grpSpPr>
        <p:sp>
          <p:nvSpPr>
            <p:cNvPr id="6" name="Line 18"/>
            <p:cNvSpPr>
              <a:spLocks noChangeShapeType="1"/>
            </p:cNvSpPr>
            <p:nvPr/>
          </p:nvSpPr>
          <p:spPr bwMode="auto">
            <a:xfrm>
              <a:off x="2256" y="1593"/>
              <a:ext cx="220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Line 19"/>
            <p:cNvSpPr>
              <a:spLocks noChangeShapeType="1"/>
            </p:cNvSpPr>
            <p:nvPr/>
          </p:nvSpPr>
          <p:spPr bwMode="auto">
            <a:xfrm>
              <a:off x="2256" y="1841"/>
              <a:ext cx="220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Line 20"/>
            <p:cNvSpPr>
              <a:spLocks noChangeShapeType="1"/>
            </p:cNvSpPr>
            <p:nvPr/>
          </p:nvSpPr>
          <p:spPr bwMode="auto">
            <a:xfrm>
              <a:off x="2256" y="2088"/>
              <a:ext cx="220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Line 21"/>
            <p:cNvSpPr>
              <a:spLocks noChangeShapeType="1"/>
            </p:cNvSpPr>
            <p:nvPr/>
          </p:nvSpPr>
          <p:spPr bwMode="auto">
            <a:xfrm>
              <a:off x="2256" y="2336"/>
              <a:ext cx="220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 name="Line 22"/>
            <p:cNvSpPr>
              <a:spLocks noChangeShapeType="1"/>
            </p:cNvSpPr>
            <p:nvPr/>
          </p:nvSpPr>
          <p:spPr bwMode="auto">
            <a:xfrm>
              <a:off x="2670" y="1338"/>
              <a:ext cx="0" cy="108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 name="Line 23"/>
            <p:cNvSpPr>
              <a:spLocks noChangeShapeType="1"/>
            </p:cNvSpPr>
            <p:nvPr/>
          </p:nvSpPr>
          <p:spPr bwMode="auto">
            <a:xfrm>
              <a:off x="3130" y="1338"/>
              <a:ext cx="0" cy="108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 name="Line 24"/>
            <p:cNvSpPr>
              <a:spLocks noChangeShapeType="1"/>
            </p:cNvSpPr>
            <p:nvPr/>
          </p:nvSpPr>
          <p:spPr bwMode="auto">
            <a:xfrm>
              <a:off x="3590" y="1338"/>
              <a:ext cx="0" cy="108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Line 25"/>
            <p:cNvSpPr>
              <a:spLocks noChangeShapeType="1"/>
            </p:cNvSpPr>
            <p:nvPr/>
          </p:nvSpPr>
          <p:spPr bwMode="auto">
            <a:xfrm>
              <a:off x="4050" y="1338"/>
              <a:ext cx="0" cy="108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4" name="Group 26"/>
            <p:cNvGrpSpPr>
              <a:grpSpLocks/>
            </p:cNvGrpSpPr>
            <p:nvPr/>
          </p:nvGrpSpPr>
          <p:grpSpPr bwMode="auto">
            <a:xfrm>
              <a:off x="2394" y="1415"/>
              <a:ext cx="1656" cy="91"/>
              <a:chOff x="2880" y="2064"/>
              <a:chExt cx="1728" cy="142"/>
            </a:xfrm>
          </p:grpSpPr>
          <p:grpSp>
            <p:nvGrpSpPr>
              <p:cNvPr id="102" name="Group 27"/>
              <p:cNvGrpSpPr>
                <a:grpSpLocks/>
              </p:cNvGrpSpPr>
              <p:nvPr/>
            </p:nvGrpSpPr>
            <p:grpSpPr bwMode="auto">
              <a:xfrm rot="8320625">
                <a:off x="2880" y="2064"/>
                <a:ext cx="282" cy="142"/>
                <a:chOff x="1776" y="2736"/>
                <a:chExt cx="384" cy="192"/>
              </a:xfrm>
            </p:grpSpPr>
            <p:sp>
              <p:nvSpPr>
                <p:cNvPr id="124" name="AutoShape 28"/>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5" name="AutoShape 29"/>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6" name="Line 30"/>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7" name="Line 31"/>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8" name="Line 32"/>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9" name="Line 33"/>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3" name="Group 34"/>
              <p:cNvGrpSpPr>
                <a:grpSpLocks/>
              </p:cNvGrpSpPr>
              <p:nvPr/>
            </p:nvGrpSpPr>
            <p:grpSpPr bwMode="auto">
              <a:xfrm rot="8320625">
                <a:off x="3366" y="2064"/>
                <a:ext cx="282" cy="142"/>
                <a:chOff x="1776" y="2736"/>
                <a:chExt cx="384" cy="192"/>
              </a:xfrm>
            </p:grpSpPr>
            <p:sp>
              <p:nvSpPr>
                <p:cNvPr id="118" name="AutoShape 35"/>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 name="AutoShape 36"/>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 name="Line 37"/>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 name="Line 38"/>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2" name="Line 39"/>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3" name="Line 40"/>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 name="Group 41"/>
              <p:cNvGrpSpPr>
                <a:grpSpLocks/>
              </p:cNvGrpSpPr>
              <p:nvPr/>
            </p:nvGrpSpPr>
            <p:grpSpPr bwMode="auto">
              <a:xfrm rot="8320625">
                <a:off x="3846" y="2064"/>
                <a:ext cx="282" cy="142"/>
                <a:chOff x="1776" y="2736"/>
                <a:chExt cx="384" cy="192"/>
              </a:xfrm>
            </p:grpSpPr>
            <p:sp>
              <p:nvSpPr>
                <p:cNvPr id="112" name="AutoShape 42"/>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 name="AutoShape 43"/>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 name="Line 44"/>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 name="Line 45"/>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 name="Line 46"/>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 name="Line 47"/>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 name="Group 48"/>
              <p:cNvGrpSpPr>
                <a:grpSpLocks/>
              </p:cNvGrpSpPr>
              <p:nvPr/>
            </p:nvGrpSpPr>
            <p:grpSpPr bwMode="auto">
              <a:xfrm rot="8320625">
                <a:off x="4326" y="2064"/>
                <a:ext cx="282" cy="142"/>
                <a:chOff x="1776" y="2736"/>
                <a:chExt cx="384" cy="192"/>
              </a:xfrm>
            </p:grpSpPr>
            <p:sp>
              <p:nvSpPr>
                <p:cNvPr id="106" name="AutoShape 49"/>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 name="AutoShape 50"/>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 name="Line 51"/>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 name="Line 52"/>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 name="Line 53"/>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1" name="Line 54"/>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5" name="Group 55"/>
            <p:cNvGrpSpPr>
              <a:grpSpLocks/>
            </p:cNvGrpSpPr>
            <p:nvPr/>
          </p:nvGrpSpPr>
          <p:grpSpPr bwMode="auto">
            <a:xfrm>
              <a:off x="2394" y="1664"/>
              <a:ext cx="1656" cy="92"/>
              <a:chOff x="2880" y="2064"/>
              <a:chExt cx="1728" cy="142"/>
            </a:xfrm>
          </p:grpSpPr>
          <p:grpSp>
            <p:nvGrpSpPr>
              <p:cNvPr id="74" name="Group 56"/>
              <p:cNvGrpSpPr>
                <a:grpSpLocks/>
              </p:cNvGrpSpPr>
              <p:nvPr/>
            </p:nvGrpSpPr>
            <p:grpSpPr bwMode="auto">
              <a:xfrm rot="8320625">
                <a:off x="2880" y="2064"/>
                <a:ext cx="282" cy="142"/>
                <a:chOff x="1776" y="2736"/>
                <a:chExt cx="384" cy="192"/>
              </a:xfrm>
            </p:grpSpPr>
            <p:sp>
              <p:nvSpPr>
                <p:cNvPr id="96" name="AutoShape 57"/>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7" name="AutoShape 58"/>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8" name="Line 59"/>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9" name="Line 60"/>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0" name="Line 61"/>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1" name="Line 62"/>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5" name="Group 63"/>
              <p:cNvGrpSpPr>
                <a:grpSpLocks/>
              </p:cNvGrpSpPr>
              <p:nvPr/>
            </p:nvGrpSpPr>
            <p:grpSpPr bwMode="auto">
              <a:xfrm rot="8320625">
                <a:off x="3366" y="2064"/>
                <a:ext cx="282" cy="142"/>
                <a:chOff x="1776" y="2736"/>
                <a:chExt cx="384" cy="192"/>
              </a:xfrm>
            </p:grpSpPr>
            <p:sp>
              <p:nvSpPr>
                <p:cNvPr id="90" name="AutoShape 64"/>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1" name="AutoShape 65"/>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 name="Line 66"/>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 name="Line 67"/>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 name="Line 68"/>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5" name="Line 69"/>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6" name="Group 70"/>
              <p:cNvGrpSpPr>
                <a:grpSpLocks/>
              </p:cNvGrpSpPr>
              <p:nvPr/>
            </p:nvGrpSpPr>
            <p:grpSpPr bwMode="auto">
              <a:xfrm rot="8320625">
                <a:off x="3846" y="2064"/>
                <a:ext cx="282" cy="142"/>
                <a:chOff x="1776" y="2736"/>
                <a:chExt cx="384" cy="192"/>
              </a:xfrm>
            </p:grpSpPr>
            <p:sp>
              <p:nvSpPr>
                <p:cNvPr id="84" name="AutoShape 71"/>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5" name="AutoShape 72"/>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 name="Line 73"/>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7" name="Line 74"/>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8" name="Line 75"/>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9" name="Line 76"/>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7" name="Group 77"/>
              <p:cNvGrpSpPr>
                <a:grpSpLocks/>
              </p:cNvGrpSpPr>
              <p:nvPr/>
            </p:nvGrpSpPr>
            <p:grpSpPr bwMode="auto">
              <a:xfrm rot="8320625">
                <a:off x="4326" y="2064"/>
                <a:ext cx="282" cy="142"/>
                <a:chOff x="1776" y="2736"/>
                <a:chExt cx="384" cy="192"/>
              </a:xfrm>
            </p:grpSpPr>
            <p:sp>
              <p:nvSpPr>
                <p:cNvPr id="78" name="AutoShape 78"/>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9" name="AutoShape 79"/>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0" name="Line 80"/>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1" name="Line 81"/>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 name="Line 82"/>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3" name="Line 83"/>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6" name="Group 84"/>
            <p:cNvGrpSpPr>
              <a:grpSpLocks/>
            </p:cNvGrpSpPr>
            <p:nvPr/>
          </p:nvGrpSpPr>
          <p:grpSpPr bwMode="auto">
            <a:xfrm>
              <a:off x="2394" y="1911"/>
              <a:ext cx="1656" cy="92"/>
              <a:chOff x="2880" y="2064"/>
              <a:chExt cx="1728" cy="142"/>
            </a:xfrm>
          </p:grpSpPr>
          <p:grpSp>
            <p:nvGrpSpPr>
              <p:cNvPr id="46" name="Group 85"/>
              <p:cNvGrpSpPr>
                <a:grpSpLocks/>
              </p:cNvGrpSpPr>
              <p:nvPr/>
            </p:nvGrpSpPr>
            <p:grpSpPr bwMode="auto">
              <a:xfrm rot="8320625">
                <a:off x="2880" y="2064"/>
                <a:ext cx="282" cy="142"/>
                <a:chOff x="1776" y="2736"/>
                <a:chExt cx="384" cy="192"/>
              </a:xfrm>
            </p:grpSpPr>
            <p:sp>
              <p:nvSpPr>
                <p:cNvPr id="68" name="AutoShape 86"/>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9" name="AutoShape 87"/>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 name="Line 88"/>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 name="Line 89"/>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 name="Line 90"/>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 name="Line 91"/>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7" name="Group 92"/>
              <p:cNvGrpSpPr>
                <a:grpSpLocks/>
              </p:cNvGrpSpPr>
              <p:nvPr/>
            </p:nvGrpSpPr>
            <p:grpSpPr bwMode="auto">
              <a:xfrm rot="8320625">
                <a:off x="3366" y="2064"/>
                <a:ext cx="282" cy="142"/>
                <a:chOff x="1776" y="2736"/>
                <a:chExt cx="384" cy="192"/>
              </a:xfrm>
            </p:grpSpPr>
            <p:sp>
              <p:nvSpPr>
                <p:cNvPr id="62" name="AutoShape 93"/>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3" name="AutoShape 94"/>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 name="Line 95"/>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5" name="Line 96"/>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 name="Line 97"/>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 name="Line 98"/>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8" name="Group 99"/>
              <p:cNvGrpSpPr>
                <a:grpSpLocks/>
              </p:cNvGrpSpPr>
              <p:nvPr/>
            </p:nvGrpSpPr>
            <p:grpSpPr bwMode="auto">
              <a:xfrm rot="8320625">
                <a:off x="3846" y="2064"/>
                <a:ext cx="282" cy="142"/>
                <a:chOff x="1776" y="2736"/>
                <a:chExt cx="384" cy="192"/>
              </a:xfrm>
            </p:grpSpPr>
            <p:sp>
              <p:nvSpPr>
                <p:cNvPr id="56" name="AutoShape 100"/>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7" name="AutoShape 101"/>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Line 102"/>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 name="Line 103"/>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 name="Line 104"/>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 name="Line 105"/>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9" name="Group 106"/>
              <p:cNvGrpSpPr>
                <a:grpSpLocks/>
              </p:cNvGrpSpPr>
              <p:nvPr/>
            </p:nvGrpSpPr>
            <p:grpSpPr bwMode="auto">
              <a:xfrm rot="8320625">
                <a:off x="4326" y="2064"/>
                <a:ext cx="282" cy="142"/>
                <a:chOff x="1776" y="2736"/>
                <a:chExt cx="384" cy="192"/>
              </a:xfrm>
            </p:grpSpPr>
            <p:sp>
              <p:nvSpPr>
                <p:cNvPr id="50" name="AutoShape 107"/>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AutoShape 108"/>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 name="Line 109"/>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 name="Line 110"/>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Line 111"/>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5" name="Line 112"/>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7" name="Group 113"/>
            <p:cNvGrpSpPr>
              <a:grpSpLocks/>
            </p:cNvGrpSpPr>
            <p:nvPr/>
          </p:nvGrpSpPr>
          <p:grpSpPr bwMode="auto">
            <a:xfrm>
              <a:off x="2394" y="2159"/>
              <a:ext cx="1656" cy="92"/>
              <a:chOff x="2880" y="2064"/>
              <a:chExt cx="1728" cy="142"/>
            </a:xfrm>
          </p:grpSpPr>
          <p:grpSp>
            <p:nvGrpSpPr>
              <p:cNvPr id="18" name="Group 114"/>
              <p:cNvGrpSpPr>
                <a:grpSpLocks/>
              </p:cNvGrpSpPr>
              <p:nvPr/>
            </p:nvGrpSpPr>
            <p:grpSpPr bwMode="auto">
              <a:xfrm rot="8320625">
                <a:off x="2880" y="2064"/>
                <a:ext cx="282" cy="142"/>
                <a:chOff x="1776" y="2736"/>
                <a:chExt cx="384" cy="192"/>
              </a:xfrm>
            </p:grpSpPr>
            <p:sp>
              <p:nvSpPr>
                <p:cNvPr id="40" name="AutoShape 115"/>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AutoShape 116"/>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2" name="Line 117"/>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3" name="Line 118"/>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4" name="Line 119"/>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5" name="Line 120"/>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9" name="Group 121"/>
              <p:cNvGrpSpPr>
                <a:grpSpLocks/>
              </p:cNvGrpSpPr>
              <p:nvPr/>
            </p:nvGrpSpPr>
            <p:grpSpPr bwMode="auto">
              <a:xfrm rot="8320625">
                <a:off x="3366" y="2064"/>
                <a:ext cx="282" cy="142"/>
                <a:chOff x="1776" y="2736"/>
                <a:chExt cx="384" cy="192"/>
              </a:xfrm>
            </p:grpSpPr>
            <p:sp>
              <p:nvSpPr>
                <p:cNvPr id="34" name="AutoShape 122"/>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 name="AutoShape 123"/>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 name="Line 124"/>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Line 125"/>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126"/>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 name="Line 127"/>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 name="Group 128"/>
              <p:cNvGrpSpPr>
                <a:grpSpLocks/>
              </p:cNvGrpSpPr>
              <p:nvPr/>
            </p:nvGrpSpPr>
            <p:grpSpPr bwMode="auto">
              <a:xfrm rot="8320625">
                <a:off x="3846" y="2064"/>
                <a:ext cx="282" cy="142"/>
                <a:chOff x="1776" y="2736"/>
                <a:chExt cx="384" cy="192"/>
              </a:xfrm>
            </p:grpSpPr>
            <p:sp>
              <p:nvSpPr>
                <p:cNvPr id="28" name="AutoShape 129"/>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 name="AutoShape 130"/>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 name="Line 131"/>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 name="Line 132"/>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Line 133"/>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 name="Line 134"/>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1" name="Group 135"/>
              <p:cNvGrpSpPr>
                <a:grpSpLocks/>
              </p:cNvGrpSpPr>
              <p:nvPr/>
            </p:nvGrpSpPr>
            <p:grpSpPr bwMode="auto">
              <a:xfrm rot="8320625">
                <a:off x="4326" y="2064"/>
                <a:ext cx="282" cy="142"/>
                <a:chOff x="1776" y="2736"/>
                <a:chExt cx="384" cy="192"/>
              </a:xfrm>
            </p:grpSpPr>
            <p:sp>
              <p:nvSpPr>
                <p:cNvPr id="22" name="AutoShape 136"/>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 name="AutoShape 137"/>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 name="Line 138"/>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 name="Line 139"/>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 name="Line 140"/>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 name="Line 141"/>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sp>
        <p:nvSpPr>
          <p:cNvPr id="130" name="AutoShape 146"/>
          <p:cNvSpPr>
            <a:spLocks noChangeArrowheads="1"/>
          </p:cNvSpPr>
          <p:nvPr/>
        </p:nvSpPr>
        <p:spPr bwMode="auto">
          <a:xfrm>
            <a:off x="3810000" y="1905000"/>
            <a:ext cx="407988" cy="125413"/>
          </a:xfrm>
          <a:prstGeom prst="rightArrow">
            <a:avLst>
              <a:gd name="adj1" fmla="val 50000"/>
              <a:gd name="adj2" fmla="val 81329"/>
            </a:avLst>
          </a:prstGeom>
          <a:solidFill>
            <a:srgbClr val="CC3300"/>
          </a:solidFill>
          <a:ln w="6350">
            <a:solidFill>
              <a:srgbClr val="CC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131" name="AutoShape 147"/>
          <p:cNvSpPr>
            <a:spLocks noChangeArrowheads="1"/>
          </p:cNvSpPr>
          <p:nvPr/>
        </p:nvSpPr>
        <p:spPr bwMode="auto">
          <a:xfrm>
            <a:off x="3810000" y="2312988"/>
            <a:ext cx="407988" cy="125412"/>
          </a:xfrm>
          <a:prstGeom prst="rightArrow">
            <a:avLst>
              <a:gd name="adj1" fmla="val 50000"/>
              <a:gd name="adj2" fmla="val 81330"/>
            </a:avLst>
          </a:prstGeom>
          <a:solidFill>
            <a:srgbClr val="CC3300"/>
          </a:solidFill>
          <a:ln w="6350">
            <a:solidFill>
              <a:srgbClr val="CC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132" name="AutoShape 148"/>
          <p:cNvSpPr>
            <a:spLocks noChangeArrowheads="1"/>
          </p:cNvSpPr>
          <p:nvPr/>
        </p:nvSpPr>
        <p:spPr bwMode="auto">
          <a:xfrm>
            <a:off x="3810000" y="2693988"/>
            <a:ext cx="407988" cy="125412"/>
          </a:xfrm>
          <a:prstGeom prst="rightArrow">
            <a:avLst>
              <a:gd name="adj1" fmla="val 50000"/>
              <a:gd name="adj2" fmla="val 81330"/>
            </a:avLst>
          </a:prstGeom>
          <a:solidFill>
            <a:srgbClr val="CC3300"/>
          </a:solidFill>
          <a:ln w="6350">
            <a:solidFill>
              <a:srgbClr val="CC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133" name="AutoShape 149"/>
          <p:cNvSpPr>
            <a:spLocks noChangeArrowheads="1"/>
          </p:cNvSpPr>
          <p:nvPr/>
        </p:nvSpPr>
        <p:spPr bwMode="auto">
          <a:xfrm>
            <a:off x="3810000" y="3074988"/>
            <a:ext cx="407988" cy="125412"/>
          </a:xfrm>
          <a:prstGeom prst="rightArrow">
            <a:avLst>
              <a:gd name="adj1" fmla="val 50000"/>
              <a:gd name="adj2" fmla="val 81330"/>
            </a:avLst>
          </a:prstGeom>
          <a:solidFill>
            <a:srgbClr val="CC3300"/>
          </a:solidFill>
          <a:ln w="6350">
            <a:solidFill>
              <a:srgbClr val="CC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nvGrpSpPr>
          <p:cNvPr id="134" name="Group 159"/>
          <p:cNvGrpSpPr>
            <a:grpSpLocks/>
          </p:cNvGrpSpPr>
          <p:nvPr/>
        </p:nvGrpSpPr>
        <p:grpSpPr bwMode="auto">
          <a:xfrm>
            <a:off x="4879975" y="3352800"/>
            <a:ext cx="2351088" cy="238125"/>
            <a:chOff x="3201" y="2208"/>
            <a:chExt cx="1481" cy="150"/>
          </a:xfrm>
          <a:solidFill>
            <a:srgbClr val="0070C0"/>
          </a:solidFill>
        </p:grpSpPr>
        <p:sp>
          <p:nvSpPr>
            <p:cNvPr id="135" name="AutoShape 150"/>
            <p:cNvSpPr>
              <a:spLocks noChangeArrowheads="1"/>
            </p:cNvSpPr>
            <p:nvPr/>
          </p:nvSpPr>
          <p:spPr bwMode="auto">
            <a:xfrm>
              <a:off x="3201"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136" name="AutoShape 155"/>
            <p:cNvSpPr>
              <a:spLocks noChangeArrowheads="1"/>
            </p:cNvSpPr>
            <p:nvPr/>
          </p:nvSpPr>
          <p:spPr bwMode="auto">
            <a:xfrm>
              <a:off x="3657"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137" name="AutoShape 157"/>
            <p:cNvSpPr>
              <a:spLocks noChangeArrowheads="1"/>
            </p:cNvSpPr>
            <p:nvPr/>
          </p:nvSpPr>
          <p:spPr bwMode="auto">
            <a:xfrm>
              <a:off x="4104"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138" name="AutoShape 158"/>
            <p:cNvSpPr>
              <a:spLocks noChangeArrowheads="1"/>
            </p:cNvSpPr>
            <p:nvPr/>
          </p:nvSpPr>
          <p:spPr bwMode="auto">
            <a:xfrm>
              <a:off x="4573"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grpSp>
        <p:nvGrpSpPr>
          <p:cNvPr id="139" name="Group 160"/>
          <p:cNvGrpSpPr>
            <a:grpSpLocks/>
          </p:cNvGrpSpPr>
          <p:nvPr/>
        </p:nvGrpSpPr>
        <p:grpSpPr bwMode="auto">
          <a:xfrm>
            <a:off x="4879975" y="3352800"/>
            <a:ext cx="2351088" cy="238125"/>
            <a:chOff x="3201" y="2208"/>
            <a:chExt cx="1481" cy="150"/>
          </a:xfrm>
          <a:solidFill>
            <a:srgbClr val="0070C0"/>
          </a:solidFill>
        </p:grpSpPr>
        <p:sp>
          <p:nvSpPr>
            <p:cNvPr id="140" name="AutoShape 161"/>
            <p:cNvSpPr>
              <a:spLocks noChangeArrowheads="1"/>
            </p:cNvSpPr>
            <p:nvPr/>
          </p:nvSpPr>
          <p:spPr bwMode="auto">
            <a:xfrm>
              <a:off x="3201"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141" name="AutoShape 162"/>
            <p:cNvSpPr>
              <a:spLocks noChangeArrowheads="1"/>
            </p:cNvSpPr>
            <p:nvPr/>
          </p:nvSpPr>
          <p:spPr bwMode="auto">
            <a:xfrm>
              <a:off x="3657"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142" name="AutoShape 163"/>
            <p:cNvSpPr>
              <a:spLocks noChangeArrowheads="1"/>
            </p:cNvSpPr>
            <p:nvPr/>
          </p:nvSpPr>
          <p:spPr bwMode="auto">
            <a:xfrm>
              <a:off x="4104"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143" name="AutoShape 164"/>
            <p:cNvSpPr>
              <a:spLocks noChangeArrowheads="1"/>
            </p:cNvSpPr>
            <p:nvPr/>
          </p:nvSpPr>
          <p:spPr bwMode="auto">
            <a:xfrm>
              <a:off x="4573"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grpSp>
        <p:nvGrpSpPr>
          <p:cNvPr id="144" name="Group 165"/>
          <p:cNvGrpSpPr>
            <a:grpSpLocks/>
          </p:cNvGrpSpPr>
          <p:nvPr/>
        </p:nvGrpSpPr>
        <p:grpSpPr bwMode="auto">
          <a:xfrm>
            <a:off x="4886325" y="3352800"/>
            <a:ext cx="2351088" cy="238125"/>
            <a:chOff x="3201" y="2208"/>
            <a:chExt cx="1481" cy="150"/>
          </a:xfrm>
          <a:solidFill>
            <a:srgbClr val="0070C0"/>
          </a:solidFill>
        </p:grpSpPr>
        <p:sp>
          <p:nvSpPr>
            <p:cNvPr id="145" name="AutoShape 166"/>
            <p:cNvSpPr>
              <a:spLocks noChangeArrowheads="1"/>
            </p:cNvSpPr>
            <p:nvPr/>
          </p:nvSpPr>
          <p:spPr bwMode="auto">
            <a:xfrm>
              <a:off x="3201"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146" name="AutoShape 167"/>
            <p:cNvSpPr>
              <a:spLocks noChangeArrowheads="1"/>
            </p:cNvSpPr>
            <p:nvPr/>
          </p:nvSpPr>
          <p:spPr bwMode="auto">
            <a:xfrm>
              <a:off x="3657"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147" name="AutoShape 168"/>
            <p:cNvSpPr>
              <a:spLocks noChangeArrowheads="1"/>
            </p:cNvSpPr>
            <p:nvPr/>
          </p:nvSpPr>
          <p:spPr bwMode="auto">
            <a:xfrm>
              <a:off x="4104"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148" name="AutoShape 169"/>
            <p:cNvSpPr>
              <a:spLocks noChangeArrowheads="1"/>
            </p:cNvSpPr>
            <p:nvPr/>
          </p:nvSpPr>
          <p:spPr bwMode="auto">
            <a:xfrm>
              <a:off x="4573"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grpSp>
        <p:nvGrpSpPr>
          <p:cNvPr id="149" name="Group 170"/>
          <p:cNvGrpSpPr>
            <a:grpSpLocks/>
          </p:cNvGrpSpPr>
          <p:nvPr/>
        </p:nvGrpSpPr>
        <p:grpSpPr bwMode="auto">
          <a:xfrm>
            <a:off x="4886325" y="3352800"/>
            <a:ext cx="2351088" cy="238125"/>
            <a:chOff x="3201" y="2208"/>
            <a:chExt cx="1481" cy="150"/>
          </a:xfrm>
          <a:solidFill>
            <a:srgbClr val="0070C0"/>
          </a:solidFill>
        </p:grpSpPr>
        <p:sp>
          <p:nvSpPr>
            <p:cNvPr id="150" name="AutoShape 171"/>
            <p:cNvSpPr>
              <a:spLocks noChangeArrowheads="1"/>
            </p:cNvSpPr>
            <p:nvPr/>
          </p:nvSpPr>
          <p:spPr bwMode="auto">
            <a:xfrm>
              <a:off x="3201"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151" name="AutoShape 172"/>
            <p:cNvSpPr>
              <a:spLocks noChangeArrowheads="1"/>
            </p:cNvSpPr>
            <p:nvPr/>
          </p:nvSpPr>
          <p:spPr bwMode="auto">
            <a:xfrm>
              <a:off x="3657"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152" name="AutoShape 173"/>
            <p:cNvSpPr>
              <a:spLocks noChangeArrowheads="1"/>
            </p:cNvSpPr>
            <p:nvPr/>
          </p:nvSpPr>
          <p:spPr bwMode="auto">
            <a:xfrm>
              <a:off x="4104"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153" name="AutoShape 174"/>
            <p:cNvSpPr>
              <a:spLocks noChangeArrowheads="1"/>
            </p:cNvSpPr>
            <p:nvPr/>
          </p:nvSpPr>
          <p:spPr bwMode="auto">
            <a:xfrm>
              <a:off x="4573"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grpSp>
        <p:nvGrpSpPr>
          <p:cNvPr id="154" name="Group 176"/>
          <p:cNvGrpSpPr>
            <a:grpSpLocks/>
          </p:cNvGrpSpPr>
          <p:nvPr/>
        </p:nvGrpSpPr>
        <p:grpSpPr bwMode="auto">
          <a:xfrm>
            <a:off x="4321175" y="3962400"/>
            <a:ext cx="3505200" cy="1719263"/>
            <a:chOff x="2256" y="1338"/>
            <a:chExt cx="2208" cy="1083"/>
          </a:xfrm>
        </p:grpSpPr>
        <p:sp>
          <p:nvSpPr>
            <p:cNvPr id="155" name="Line 177"/>
            <p:cNvSpPr>
              <a:spLocks noChangeShapeType="1"/>
            </p:cNvSpPr>
            <p:nvPr/>
          </p:nvSpPr>
          <p:spPr bwMode="auto">
            <a:xfrm>
              <a:off x="2256" y="1593"/>
              <a:ext cx="220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6" name="Line 178"/>
            <p:cNvSpPr>
              <a:spLocks noChangeShapeType="1"/>
            </p:cNvSpPr>
            <p:nvPr/>
          </p:nvSpPr>
          <p:spPr bwMode="auto">
            <a:xfrm>
              <a:off x="2256" y="1841"/>
              <a:ext cx="220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7" name="Line 179"/>
            <p:cNvSpPr>
              <a:spLocks noChangeShapeType="1"/>
            </p:cNvSpPr>
            <p:nvPr/>
          </p:nvSpPr>
          <p:spPr bwMode="auto">
            <a:xfrm>
              <a:off x="2256" y="2088"/>
              <a:ext cx="220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8" name="Line 180"/>
            <p:cNvSpPr>
              <a:spLocks noChangeShapeType="1"/>
            </p:cNvSpPr>
            <p:nvPr/>
          </p:nvSpPr>
          <p:spPr bwMode="auto">
            <a:xfrm>
              <a:off x="2256" y="2336"/>
              <a:ext cx="220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9" name="Line 181"/>
            <p:cNvSpPr>
              <a:spLocks noChangeShapeType="1"/>
            </p:cNvSpPr>
            <p:nvPr/>
          </p:nvSpPr>
          <p:spPr bwMode="auto">
            <a:xfrm>
              <a:off x="2670" y="1338"/>
              <a:ext cx="0" cy="108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0" name="Line 182"/>
            <p:cNvSpPr>
              <a:spLocks noChangeShapeType="1"/>
            </p:cNvSpPr>
            <p:nvPr/>
          </p:nvSpPr>
          <p:spPr bwMode="auto">
            <a:xfrm>
              <a:off x="3130" y="1338"/>
              <a:ext cx="0" cy="108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1" name="Line 183"/>
            <p:cNvSpPr>
              <a:spLocks noChangeShapeType="1"/>
            </p:cNvSpPr>
            <p:nvPr/>
          </p:nvSpPr>
          <p:spPr bwMode="auto">
            <a:xfrm>
              <a:off x="3590" y="1338"/>
              <a:ext cx="0" cy="108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2" name="Line 184"/>
            <p:cNvSpPr>
              <a:spLocks noChangeShapeType="1"/>
            </p:cNvSpPr>
            <p:nvPr/>
          </p:nvSpPr>
          <p:spPr bwMode="auto">
            <a:xfrm>
              <a:off x="4050" y="1338"/>
              <a:ext cx="0" cy="108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63" name="Group 185"/>
            <p:cNvGrpSpPr>
              <a:grpSpLocks/>
            </p:cNvGrpSpPr>
            <p:nvPr/>
          </p:nvGrpSpPr>
          <p:grpSpPr bwMode="auto">
            <a:xfrm>
              <a:off x="2394" y="1415"/>
              <a:ext cx="1656" cy="91"/>
              <a:chOff x="2880" y="2064"/>
              <a:chExt cx="1728" cy="142"/>
            </a:xfrm>
          </p:grpSpPr>
          <p:grpSp>
            <p:nvGrpSpPr>
              <p:cNvPr id="251" name="Group 186"/>
              <p:cNvGrpSpPr>
                <a:grpSpLocks/>
              </p:cNvGrpSpPr>
              <p:nvPr/>
            </p:nvGrpSpPr>
            <p:grpSpPr bwMode="auto">
              <a:xfrm rot="8320625">
                <a:off x="2880" y="2064"/>
                <a:ext cx="282" cy="142"/>
                <a:chOff x="1776" y="2736"/>
                <a:chExt cx="384" cy="192"/>
              </a:xfrm>
            </p:grpSpPr>
            <p:sp>
              <p:nvSpPr>
                <p:cNvPr id="273" name="AutoShape 187"/>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4" name="AutoShape 188"/>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5" name="Line 189"/>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6" name="Line 190"/>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7" name="Line 191"/>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8" name="Line 192"/>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52" name="Group 193"/>
              <p:cNvGrpSpPr>
                <a:grpSpLocks/>
              </p:cNvGrpSpPr>
              <p:nvPr/>
            </p:nvGrpSpPr>
            <p:grpSpPr bwMode="auto">
              <a:xfrm rot="8320625">
                <a:off x="3366" y="2064"/>
                <a:ext cx="282" cy="142"/>
                <a:chOff x="1776" y="2736"/>
                <a:chExt cx="384" cy="192"/>
              </a:xfrm>
            </p:grpSpPr>
            <p:sp>
              <p:nvSpPr>
                <p:cNvPr id="267" name="AutoShape 194"/>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8" name="AutoShape 195"/>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9" name="Line 196"/>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0" name="Line 197"/>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1" name="Line 198"/>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2" name="Line 199"/>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53" name="Group 200"/>
              <p:cNvGrpSpPr>
                <a:grpSpLocks/>
              </p:cNvGrpSpPr>
              <p:nvPr/>
            </p:nvGrpSpPr>
            <p:grpSpPr bwMode="auto">
              <a:xfrm rot="8320625">
                <a:off x="3846" y="2064"/>
                <a:ext cx="282" cy="142"/>
                <a:chOff x="1776" y="2736"/>
                <a:chExt cx="384" cy="192"/>
              </a:xfrm>
            </p:grpSpPr>
            <p:sp>
              <p:nvSpPr>
                <p:cNvPr id="261" name="AutoShape 201"/>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2" name="AutoShape 202"/>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 name="Line 203"/>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4" name="Line 204"/>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5" name="Line 205"/>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 name="Line 206"/>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54" name="Group 207"/>
              <p:cNvGrpSpPr>
                <a:grpSpLocks/>
              </p:cNvGrpSpPr>
              <p:nvPr/>
            </p:nvGrpSpPr>
            <p:grpSpPr bwMode="auto">
              <a:xfrm rot="8320625">
                <a:off x="4326" y="2064"/>
                <a:ext cx="282" cy="142"/>
                <a:chOff x="1776" y="2736"/>
                <a:chExt cx="384" cy="192"/>
              </a:xfrm>
            </p:grpSpPr>
            <p:sp>
              <p:nvSpPr>
                <p:cNvPr id="255" name="AutoShape 208"/>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6" name="AutoShape 209"/>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7" name="Line 210"/>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8" name="Line 211"/>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9" name="Line 212"/>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0" name="Line 213"/>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64" name="Group 214"/>
            <p:cNvGrpSpPr>
              <a:grpSpLocks/>
            </p:cNvGrpSpPr>
            <p:nvPr/>
          </p:nvGrpSpPr>
          <p:grpSpPr bwMode="auto">
            <a:xfrm>
              <a:off x="2394" y="1664"/>
              <a:ext cx="1656" cy="92"/>
              <a:chOff x="2880" y="2064"/>
              <a:chExt cx="1728" cy="142"/>
            </a:xfrm>
          </p:grpSpPr>
          <p:grpSp>
            <p:nvGrpSpPr>
              <p:cNvPr id="223" name="Group 215"/>
              <p:cNvGrpSpPr>
                <a:grpSpLocks/>
              </p:cNvGrpSpPr>
              <p:nvPr/>
            </p:nvGrpSpPr>
            <p:grpSpPr bwMode="auto">
              <a:xfrm rot="8320625">
                <a:off x="2880" y="2064"/>
                <a:ext cx="282" cy="142"/>
                <a:chOff x="1776" y="2736"/>
                <a:chExt cx="384" cy="192"/>
              </a:xfrm>
            </p:grpSpPr>
            <p:sp>
              <p:nvSpPr>
                <p:cNvPr id="245" name="AutoShape 216"/>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6" name="AutoShape 217"/>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7" name="Line 218"/>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8" name="Line 219"/>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9" name="Line 220"/>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0" name="Line 221"/>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4" name="Group 222"/>
              <p:cNvGrpSpPr>
                <a:grpSpLocks/>
              </p:cNvGrpSpPr>
              <p:nvPr/>
            </p:nvGrpSpPr>
            <p:grpSpPr bwMode="auto">
              <a:xfrm rot="8320625">
                <a:off x="3366" y="2064"/>
                <a:ext cx="282" cy="142"/>
                <a:chOff x="1776" y="2736"/>
                <a:chExt cx="384" cy="192"/>
              </a:xfrm>
            </p:grpSpPr>
            <p:sp>
              <p:nvSpPr>
                <p:cNvPr id="239" name="AutoShape 223"/>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0" name="AutoShape 224"/>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1" name="Line 225"/>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2" name="Line 226"/>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3" name="Line 227"/>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4" name="Line 228"/>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5" name="Group 229"/>
              <p:cNvGrpSpPr>
                <a:grpSpLocks/>
              </p:cNvGrpSpPr>
              <p:nvPr/>
            </p:nvGrpSpPr>
            <p:grpSpPr bwMode="auto">
              <a:xfrm rot="8320625">
                <a:off x="3846" y="2064"/>
                <a:ext cx="282" cy="142"/>
                <a:chOff x="1776" y="2736"/>
                <a:chExt cx="384" cy="192"/>
              </a:xfrm>
            </p:grpSpPr>
            <p:sp>
              <p:nvSpPr>
                <p:cNvPr id="233" name="AutoShape 230"/>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4" name="AutoShape 231"/>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5" name="Line 232"/>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6" name="Line 233"/>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7" name="Line 234"/>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8" name="Line 235"/>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6" name="Group 236"/>
              <p:cNvGrpSpPr>
                <a:grpSpLocks/>
              </p:cNvGrpSpPr>
              <p:nvPr/>
            </p:nvGrpSpPr>
            <p:grpSpPr bwMode="auto">
              <a:xfrm rot="8320625">
                <a:off x="4326" y="2064"/>
                <a:ext cx="282" cy="142"/>
                <a:chOff x="1776" y="2736"/>
                <a:chExt cx="384" cy="192"/>
              </a:xfrm>
            </p:grpSpPr>
            <p:sp>
              <p:nvSpPr>
                <p:cNvPr id="227" name="AutoShape 237"/>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8" name="AutoShape 238"/>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9" name="Line 239"/>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0" name="Line 240"/>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1" name="Line 241"/>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2" name="Line 242"/>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65" name="Group 243"/>
            <p:cNvGrpSpPr>
              <a:grpSpLocks/>
            </p:cNvGrpSpPr>
            <p:nvPr/>
          </p:nvGrpSpPr>
          <p:grpSpPr bwMode="auto">
            <a:xfrm>
              <a:off x="2394" y="1911"/>
              <a:ext cx="1656" cy="92"/>
              <a:chOff x="2880" y="2064"/>
              <a:chExt cx="1728" cy="142"/>
            </a:xfrm>
          </p:grpSpPr>
          <p:grpSp>
            <p:nvGrpSpPr>
              <p:cNvPr id="195" name="Group 244"/>
              <p:cNvGrpSpPr>
                <a:grpSpLocks/>
              </p:cNvGrpSpPr>
              <p:nvPr/>
            </p:nvGrpSpPr>
            <p:grpSpPr bwMode="auto">
              <a:xfrm rot="8320625">
                <a:off x="2880" y="2064"/>
                <a:ext cx="282" cy="142"/>
                <a:chOff x="1776" y="2736"/>
                <a:chExt cx="384" cy="192"/>
              </a:xfrm>
            </p:grpSpPr>
            <p:sp>
              <p:nvSpPr>
                <p:cNvPr id="217" name="AutoShape 245"/>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8" name="AutoShape 246"/>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9" name="Line 247"/>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0" name="Line 248"/>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1" name="Line 249"/>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2" name="Line 250"/>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96" name="Group 251"/>
              <p:cNvGrpSpPr>
                <a:grpSpLocks/>
              </p:cNvGrpSpPr>
              <p:nvPr/>
            </p:nvGrpSpPr>
            <p:grpSpPr bwMode="auto">
              <a:xfrm rot="8320625">
                <a:off x="3366" y="2064"/>
                <a:ext cx="282" cy="142"/>
                <a:chOff x="1776" y="2736"/>
                <a:chExt cx="384" cy="192"/>
              </a:xfrm>
            </p:grpSpPr>
            <p:sp>
              <p:nvSpPr>
                <p:cNvPr id="211" name="AutoShape 252"/>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 name="AutoShape 253"/>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3" name="Line 254"/>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4" name="Line 255"/>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5" name="Line 256"/>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6" name="Line 257"/>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97" name="Group 258"/>
              <p:cNvGrpSpPr>
                <a:grpSpLocks/>
              </p:cNvGrpSpPr>
              <p:nvPr/>
            </p:nvGrpSpPr>
            <p:grpSpPr bwMode="auto">
              <a:xfrm rot="8320625">
                <a:off x="3846" y="2064"/>
                <a:ext cx="282" cy="142"/>
                <a:chOff x="1776" y="2736"/>
                <a:chExt cx="384" cy="192"/>
              </a:xfrm>
            </p:grpSpPr>
            <p:sp>
              <p:nvSpPr>
                <p:cNvPr id="205" name="AutoShape 259"/>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6" name="AutoShape 260"/>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 name="Line 261"/>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 name="Line 262"/>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 name="Line 263"/>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 name="Line 264"/>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98" name="Group 265"/>
              <p:cNvGrpSpPr>
                <a:grpSpLocks/>
              </p:cNvGrpSpPr>
              <p:nvPr/>
            </p:nvGrpSpPr>
            <p:grpSpPr bwMode="auto">
              <a:xfrm rot="8320625">
                <a:off x="4326" y="2064"/>
                <a:ext cx="282" cy="142"/>
                <a:chOff x="1776" y="2736"/>
                <a:chExt cx="384" cy="192"/>
              </a:xfrm>
            </p:grpSpPr>
            <p:sp>
              <p:nvSpPr>
                <p:cNvPr id="199" name="AutoShape 266"/>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0" name="AutoShape 267"/>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1" name="Line 268"/>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2" name="Line 269"/>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3" name="Line 270"/>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4" name="Line 271"/>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66" name="Group 272"/>
            <p:cNvGrpSpPr>
              <a:grpSpLocks/>
            </p:cNvGrpSpPr>
            <p:nvPr/>
          </p:nvGrpSpPr>
          <p:grpSpPr bwMode="auto">
            <a:xfrm>
              <a:off x="2394" y="2159"/>
              <a:ext cx="1656" cy="92"/>
              <a:chOff x="2880" y="2064"/>
              <a:chExt cx="1728" cy="142"/>
            </a:xfrm>
          </p:grpSpPr>
          <p:grpSp>
            <p:nvGrpSpPr>
              <p:cNvPr id="167" name="Group 273"/>
              <p:cNvGrpSpPr>
                <a:grpSpLocks/>
              </p:cNvGrpSpPr>
              <p:nvPr/>
            </p:nvGrpSpPr>
            <p:grpSpPr bwMode="auto">
              <a:xfrm rot="8320625">
                <a:off x="2880" y="2064"/>
                <a:ext cx="282" cy="142"/>
                <a:chOff x="1776" y="2736"/>
                <a:chExt cx="384" cy="192"/>
              </a:xfrm>
            </p:grpSpPr>
            <p:sp>
              <p:nvSpPr>
                <p:cNvPr id="189" name="AutoShape 274"/>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0" name="AutoShape 275"/>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1" name="Line 276"/>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2" name="Line 277"/>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3" name="Line 278"/>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4" name="Line 279"/>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68" name="Group 280"/>
              <p:cNvGrpSpPr>
                <a:grpSpLocks/>
              </p:cNvGrpSpPr>
              <p:nvPr/>
            </p:nvGrpSpPr>
            <p:grpSpPr bwMode="auto">
              <a:xfrm rot="8320625">
                <a:off x="3366" y="2064"/>
                <a:ext cx="282" cy="142"/>
                <a:chOff x="1776" y="2736"/>
                <a:chExt cx="384" cy="192"/>
              </a:xfrm>
            </p:grpSpPr>
            <p:sp>
              <p:nvSpPr>
                <p:cNvPr id="183" name="AutoShape 281"/>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4" name="AutoShape 282"/>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5" name="Line 283"/>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6" name="Line 284"/>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7" name="Line 285"/>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8" name="Line 286"/>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69" name="Group 287"/>
              <p:cNvGrpSpPr>
                <a:grpSpLocks/>
              </p:cNvGrpSpPr>
              <p:nvPr/>
            </p:nvGrpSpPr>
            <p:grpSpPr bwMode="auto">
              <a:xfrm rot="8320625">
                <a:off x="3846" y="2064"/>
                <a:ext cx="282" cy="142"/>
                <a:chOff x="1776" y="2736"/>
                <a:chExt cx="384" cy="192"/>
              </a:xfrm>
            </p:grpSpPr>
            <p:sp>
              <p:nvSpPr>
                <p:cNvPr id="177" name="AutoShape 288"/>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8" name="AutoShape 289"/>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9" name="Line 290"/>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0" name="Line 291"/>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1" name="Line 292"/>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2" name="Line 293"/>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70" name="Group 294"/>
              <p:cNvGrpSpPr>
                <a:grpSpLocks/>
              </p:cNvGrpSpPr>
              <p:nvPr/>
            </p:nvGrpSpPr>
            <p:grpSpPr bwMode="auto">
              <a:xfrm rot="8320625">
                <a:off x="4326" y="2064"/>
                <a:ext cx="282" cy="142"/>
                <a:chOff x="1776" y="2736"/>
                <a:chExt cx="384" cy="192"/>
              </a:xfrm>
            </p:grpSpPr>
            <p:sp>
              <p:nvSpPr>
                <p:cNvPr id="171" name="AutoShape 295"/>
                <p:cNvSpPr>
                  <a:spLocks noChangeArrowheads="1"/>
                </p:cNvSpPr>
                <p:nvPr/>
              </p:nvSpPr>
              <p:spPr bwMode="auto">
                <a:xfrm>
                  <a:off x="1872"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2" name="AutoShape 296"/>
                <p:cNvSpPr>
                  <a:spLocks noChangeArrowheads="1"/>
                </p:cNvSpPr>
                <p:nvPr/>
              </p:nvSpPr>
              <p:spPr bwMode="auto">
                <a:xfrm>
                  <a:off x="2016" y="2736"/>
                  <a:ext cx="48" cy="48"/>
                </a:xfrm>
                <a:prstGeom prst="flowChartConnector">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3" name="Line 297"/>
                <p:cNvSpPr>
                  <a:spLocks noChangeShapeType="1"/>
                </p:cNvSpPr>
                <p:nvPr/>
              </p:nvSpPr>
              <p:spPr bwMode="auto">
                <a:xfrm flipH="1">
                  <a:off x="1776"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 name="Line 298"/>
                <p:cNvSpPr>
                  <a:spLocks noChangeShapeType="1"/>
                </p:cNvSpPr>
                <p:nvPr/>
              </p:nvSpPr>
              <p:spPr bwMode="auto">
                <a:xfrm flipH="1">
                  <a:off x="2064" y="2736"/>
                  <a:ext cx="96"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5" name="Line 299"/>
                <p:cNvSpPr>
                  <a:spLocks noChangeShapeType="1"/>
                </p:cNvSpPr>
                <p:nvPr/>
              </p:nvSpPr>
              <p:spPr bwMode="auto">
                <a:xfrm>
                  <a:off x="1968" y="2832"/>
                  <a:ext cx="0"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6" name="Line 300"/>
                <p:cNvSpPr>
                  <a:spLocks noChangeShapeType="1"/>
                </p:cNvSpPr>
                <p:nvPr/>
              </p:nvSpPr>
              <p:spPr bwMode="auto">
                <a:xfrm>
                  <a:off x="1872" y="2832"/>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grpSp>
        <p:nvGrpSpPr>
          <p:cNvPr id="279" name="Group 325"/>
          <p:cNvGrpSpPr>
            <a:grpSpLocks/>
          </p:cNvGrpSpPr>
          <p:nvPr/>
        </p:nvGrpSpPr>
        <p:grpSpPr bwMode="auto">
          <a:xfrm>
            <a:off x="3836988" y="4267200"/>
            <a:ext cx="407987" cy="1295400"/>
            <a:chOff x="2544" y="2688"/>
            <a:chExt cx="257" cy="816"/>
          </a:xfrm>
        </p:grpSpPr>
        <p:sp>
          <p:nvSpPr>
            <p:cNvPr id="280" name="AutoShape 301"/>
            <p:cNvSpPr>
              <a:spLocks noChangeArrowheads="1"/>
            </p:cNvSpPr>
            <p:nvPr/>
          </p:nvSpPr>
          <p:spPr bwMode="auto">
            <a:xfrm>
              <a:off x="2544" y="2688"/>
              <a:ext cx="257" cy="79"/>
            </a:xfrm>
            <a:prstGeom prst="rightArrow">
              <a:avLst>
                <a:gd name="adj1" fmla="val 50000"/>
                <a:gd name="adj2" fmla="val 81329"/>
              </a:avLst>
            </a:prstGeom>
            <a:solidFill>
              <a:srgbClr val="CC3300"/>
            </a:solidFill>
            <a:ln w="6350">
              <a:solidFill>
                <a:srgbClr val="CC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281" name="AutoShape 302"/>
            <p:cNvSpPr>
              <a:spLocks noChangeArrowheads="1"/>
            </p:cNvSpPr>
            <p:nvPr/>
          </p:nvSpPr>
          <p:spPr bwMode="auto">
            <a:xfrm>
              <a:off x="2544" y="2945"/>
              <a:ext cx="257" cy="79"/>
            </a:xfrm>
            <a:prstGeom prst="rightArrow">
              <a:avLst>
                <a:gd name="adj1" fmla="val 50000"/>
                <a:gd name="adj2" fmla="val 81329"/>
              </a:avLst>
            </a:prstGeom>
            <a:solidFill>
              <a:srgbClr val="CC3300"/>
            </a:solidFill>
            <a:ln w="6350">
              <a:solidFill>
                <a:srgbClr val="CC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282" name="AutoShape 303"/>
            <p:cNvSpPr>
              <a:spLocks noChangeArrowheads="1"/>
            </p:cNvSpPr>
            <p:nvPr/>
          </p:nvSpPr>
          <p:spPr bwMode="auto">
            <a:xfrm>
              <a:off x="2544" y="3185"/>
              <a:ext cx="257" cy="79"/>
            </a:xfrm>
            <a:prstGeom prst="rightArrow">
              <a:avLst>
                <a:gd name="adj1" fmla="val 50000"/>
                <a:gd name="adj2" fmla="val 81329"/>
              </a:avLst>
            </a:prstGeom>
            <a:solidFill>
              <a:srgbClr val="CC3300"/>
            </a:solidFill>
            <a:ln w="6350">
              <a:solidFill>
                <a:srgbClr val="CC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283" name="AutoShape 304"/>
            <p:cNvSpPr>
              <a:spLocks noChangeArrowheads="1"/>
            </p:cNvSpPr>
            <p:nvPr/>
          </p:nvSpPr>
          <p:spPr bwMode="auto">
            <a:xfrm>
              <a:off x="2544" y="3425"/>
              <a:ext cx="257" cy="79"/>
            </a:xfrm>
            <a:prstGeom prst="rightArrow">
              <a:avLst>
                <a:gd name="adj1" fmla="val 50000"/>
                <a:gd name="adj2" fmla="val 81329"/>
              </a:avLst>
            </a:prstGeom>
            <a:solidFill>
              <a:srgbClr val="CC3300"/>
            </a:solidFill>
            <a:ln w="6350">
              <a:solidFill>
                <a:srgbClr val="CC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grpSp>
        <p:nvGrpSpPr>
          <p:cNvPr id="284" name="Group 326"/>
          <p:cNvGrpSpPr>
            <a:grpSpLocks/>
          </p:cNvGrpSpPr>
          <p:nvPr/>
        </p:nvGrpSpPr>
        <p:grpSpPr bwMode="auto">
          <a:xfrm>
            <a:off x="4906963" y="5715000"/>
            <a:ext cx="2357437" cy="238125"/>
            <a:chOff x="3218" y="3600"/>
            <a:chExt cx="1485" cy="150"/>
          </a:xfrm>
          <a:solidFill>
            <a:srgbClr val="0070C0"/>
          </a:solidFill>
        </p:grpSpPr>
        <p:grpSp>
          <p:nvGrpSpPr>
            <p:cNvPr id="285" name="Group 305"/>
            <p:cNvGrpSpPr>
              <a:grpSpLocks/>
            </p:cNvGrpSpPr>
            <p:nvPr/>
          </p:nvGrpSpPr>
          <p:grpSpPr bwMode="auto">
            <a:xfrm>
              <a:off x="3218" y="3600"/>
              <a:ext cx="1481" cy="150"/>
              <a:chOff x="3201" y="2208"/>
              <a:chExt cx="1481" cy="150"/>
            </a:xfrm>
            <a:grpFill/>
          </p:grpSpPr>
          <p:sp>
            <p:nvSpPr>
              <p:cNvPr id="301" name="AutoShape 306"/>
              <p:cNvSpPr>
                <a:spLocks noChangeArrowheads="1"/>
              </p:cNvSpPr>
              <p:nvPr/>
            </p:nvSpPr>
            <p:spPr bwMode="auto">
              <a:xfrm>
                <a:off x="3201"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02" name="AutoShape 307"/>
              <p:cNvSpPr>
                <a:spLocks noChangeArrowheads="1"/>
              </p:cNvSpPr>
              <p:nvPr/>
            </p:nvSpPr>
            <p:spPr bwMode="auto">
              <a:xfrm>
                <a:off x="3657"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03" name="AutoShape 308"/>
              <p:cNvSpPr>
                <a:spLocks noChangeArrowheads="1"/>
              </p:cNvSpPr>
              <p:nvPr/>
            </p:nvSpPr>
            <p:spPr bwMode="auto">
              <a:xfrm>
                <a:off x="4104"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04" name="AutoShape 309"/>
              <p:cNvSpPr>
                <a:spLocks noChangeArrowheads="1"/>
              </p:cNvSpPr>
              <p:nvPr/>
            </p:nvSpPr>
            <p:spPr bwMode="auto">
              <a:xfrm>
                <a:off x="4573"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grpSp>
          <p:nvGrpSpPr>
            <p:cNvPr id="286" name="Group 310"/>
            <p:cNvGrpSpPr>
              <a:grpSpLocks/>
            </p:cNvGrpSpPr>
            <p:nvPr/>
          </p:nvGrpSpPr>
          <p:grpSpPr bwMode="auto">
            <a:xfrm>
              <a:off x="3218" y="3600"/>
              <a:ext cx="1481" cy="150"/>
              <a:chOff x="3201" y="2208"/>
              <a:chExt cx="1481" cy="150"/>
            </a:xfrm>
            <a:grpFill/>
          </p:grpSpPr>
          <p:sp>
            <p:nvSpPr>
              <p:cNvPr id="297" name="AutoShape 311"/>
              <p:cNvSpPr>
                <a:spLocks noChangeArrowheads="1"/>
              </p:cNvSpPr>
              <p:nvPr/>
            </p:nvSpPr>
            <p:spPr bwMode="auto">
              <a:xfrm>
                <a:off x="3201"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298" name="AutoShape 312"/>
              <p:cNvSpPr>
                <a:spLocks noChangeArrowheads="1"/>
              </p:cNvSpPr>
              <p:nvPr/>
            </p:nvSpPr>
            <p:spPr bwMode="auto">
              <a:xfrm>
                <a:off x="3657"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299" name="AutoShape 313"/>
              <p:cNvSpPr>
                <a:spLocks noChangeArrowheads="1"/>
              </p:cNvSpPr>
              <p:nvPr/>
            </p:nvSpPr>
            <p:spPr bwMode="auto">
              <a:xfrm>
                <a:off x="4104"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00" name="AutoShape 314"/>
              <p:cNvSpPr>
                <a:spLocks noChangeArrowheads="1"/>
              </p:cNvSpPr>
              <p:nvPr/>
            </p:nvSpPr>
            <p:spPr bwMode="auto">
              <a:xfrm>
                <a:off x="4573"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grpSp>
          <p:nvGrpSpPr>
            <p:cNvPr id="287" name="Group 315"/>
            <p:cNvGrpSpPr>
              <a:grpSpLocks/>
            </p:cNvGrpSpPr>
            <p:nvPr/>
          </p:nvGrpSpPr>
          <p:grpSpPr bwMode="auto">
            <a:xfrm>
              <a:off x="3222" y="3600"/>
              <a:ext cx="1481" cy="150"/>
              <a:chOff x="3201" y="2208"/>
              <a:chExt cx="1481" cy="150"/>
            </a:xfrm>
            <a:grpFill/>
          </p:grpSpPr>
          <p:sp>
            <p:nvSpPr>
              <p:cNvPr id="293" name="AutoShape 316"/>
              <p:cNvSpPr>
                <a:spLocks noChangeArrowheads="1"/>
              </p:cNvSpPr>
              <p:nvPr/>
            </p:nvSpPr>
            <p:spPr bwMode="auto">
              <a:xfrm>
                <a:off x="3201"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294" name="AutoShape 317"/>
              <p:cNvSpPr>
                <a:spLocks noChangeArrowheads="1"/>
              </p:cNvSpPr>
              <p:nvPr/>
            </p:nvSpPr>
            <p:spPr bwMode="auto">
              <a:xfrm>
                <a:off x="3657"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295" name="AutoShape 318"/>
              <p:cNvSpPr>
                <a:spLocks noChangeArrowheads="1"/>
              </p:cNvSpPr>
              <p:nvPr/>
            </p:nvSpPr>
            <p:spPr bwMode="auto">
              <a:xfrm>
                <a:off x="4104"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296" name="AutoShape 319"/>
              <p:cNvSpPr>
                <a:spLocks noChangeArrowheads="1"/>
              </p:cNvSpPr>
              <p:nvPr/>
            </p:nvSpPr>
            <p:spPr bwMode="auto">
              <a:xfrm>
                <a:off x="4573"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grpSp>
          <p:nvGrpSpPr>
            <p:cNvPr id="288" name="Group 320"/>
            <p:cNvGrpSpPr>
              <a:grpSpLocks/>
            </p:cNvGrpSpPr>
            <p:nvPr/>
          </p:nvGrpSpPr>
          <p:grpSpPr bwMode="auto">
            <a:xfrm>
              <a:off x="3222" y="3600"/>
              <a:ext cx="1481" cy="150"/>
              <a:chOff x="3201" y="2208"/>
              <a:chExt cx="1481" cy="150"/>
            </a:xfrm>
            <a:grpFill/>
          </p:grpSpPr>
          <p:sp>
            <p:nvSpPr>
              <p:cNvPr id="289" name="AutoShape 321"/>
              <p:cNvSpPr>
                <a:spLocks noChangeArrowheads="1"/>
              </p:cNvSpPr>
              <p:nvPr/>
            </p:nvSpPr>
            <p:spPr bwMode="auto">
              <a:xfrm>
                <a:off x="3201"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290" name="AutoShape 322"/>
              <p:cNvSpPr>
                <a:spLocks noChangeArrowheads="1"/>
              </p:cNvSpPr>
              <p:nvPr/>
            </p:nvSpPr>
            <p:spPr bwMode="auto">
              <a:xfrm>
                <a:off x="3657"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291" name="AutoShape 323"/>
              <p:cNvSpPr>
                <a:spLocks noChangeArrowheads="1"/>
              </p:cNvSpPr>
              <p:nvPr/>
            </p:nvSpPr>
            <p:spPr bwMode="auto">
              <a:xfrm>
                <a:off x="4104"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292" name="AutoShape 324"/>
              <p:cNvSpPr>
                <a:spLocks noChangeArrowheads="1"/>
              </p:cNvSpPr>
              <p:nvPr/>
            </p:nvSpPr>
            <p:spPr bwMode="auto">
              <a:xfrm>
                <a:off x="4573" y="2208"/>
                <a:ext cx="109" cy="150"/>
              </a:xfrm>
              <a:prstGeom prst="downArrow">
                <a:avLst>
                  <a:gd name="adj1" fmla="val 50083"/>
                  <a:gd name="adj2" fmla="val 48962"/>
                </a:avLst>
              </a:prstGeom>
              <a:grp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grpSp>
      <p:grpSp>
        <p:nvGrpSpPr>
          <p:cNvPr id="305" name="Group 327"/>
          <p:cNvGrpSpPr>
            <a:grpSpLocks/>
          </p:cNvGrpSpPr>
          <p:nvPr/>
        </p:nvGrpSpPr>
        <p:grpSpPr bwMode="auto">
          <a:xfrm flipV="1">
            <a:off x="4903788" y="5653088"/>
            <a:ext cx="2357437" cy="358775"/>
            <a:chOff x="3218" y="3600"/>
            <a:chExt cx="1485" cy="150"/>
          </a:xfrm>
        </p:grpSpPr>
        <p:grpSp>
          <p:nvGrpSpPr>
            <p:cNvPr id="306" name="Group 328"/>
            <p:cNvGrpSpPr>
              <a:grpSpLocks/>
            </p:cNvGrpSpPr>
            <p:nvPr/>
          </p:nvGrpSpPr>
          <p:grpSpPr bwMode="auto">
            <a:xfrm>
              <a:off x="3218" y="3600"/>
              <a:ext cx="1481" cy="150"/>
              <a:chOff x="3201" y="2208"/>
              <a:chExt cx="1481" cy="150"/>
            </a:xfrm>
          </p:grpSpPr>
          <p:sp>
            <p:nvSpPr>
              <p:cNvPr id="322" name="AutoShape 329"/>
              <p:cNvSpPr>
                <a:spLocks noChangeArrowheads="1"/>
              </p:cNvSpPr>
              <p:nvPr/>
            </p:nvSpPr>
            <p:spPr bwMode="auto">
              <a:xfrm>
                <a:off x="3201" y="2208"/>
                <a:ext cx="109" cy="150"/>
              </a:xfrm>
              <a:prstGeom prst="downArrow">
                <a:avLst>
                  <a:gd name="adj1" fmla="val 50083"/>
                  <a:gd name="adj2" fmla="val 48962"/>
                </a:avLst>
              </a:prstGeom>
              <a:solidFill>
                <a:srgbClr val="CC3300"/>
              </a:solid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23" name="AutoShape 330"/>
              <p:cNvSpPr>
                <a:spLocks noChangeArrowheads="1"/>
              </p:cNvSpPr>
              <p:nvPr/>
            </p:nvSpPr>
            <p:spPr bwMode="auto">
              <a:xfrm>
                <a:off x="3657" y="2208"/>
                <a:ext cx="109" cy="150"/>
              </a:xfrm>
              <a:prstGeom prst="downArrow">
                <a:avLst>
                  <a:gd name="adj1" fmla="val 50083"/>
                  <a:gd name="adj2" fmla="val 48962"/>
                </a:avLst>
              </a:prstGeom>
              <a:solidFill>
                <a:srgbClr val="CC3300"/>
              </a:solid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24" name="AutoShape 331"/>
              <p:cNvSpPr>
                <a:spLocks noChangeArrowheads="1"/>
              </p:cNvSpPr>
              <p:nvPr/>
            </p:nvSpPr>
            <p:spPr bwMode="auto">
              <a:xfrm>
                <a:off x="4104" y="2208"/>
                <a:ext cx="109" cy="150"/>
              </a:xfrm>
              <a:prstGeom prst="downArrow">
                <a:avLst>
                  <a:gd name="adj1" fmla="val 50083"/>
                  <a:gd name="adj2" fmla="val 48962"/>
                </a:avLst>
              </a:prstGeom>
              <a:solidFill>
                <a:srgbClr val="CC3300"/>
              </a:solid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25" name="AutoShape 332"/>
              <p:cNvSpPr>
                <a:spLocks noChangeArrowheads="1"/>
              </p:cNvSpPr>
              <p:nvPr/>
            </p:nvSpPr>
            <p:spPr bwMode="auto">
              <a:xfrm>
                <a:off x="4573" y="2208"/>
                <a:ext cx="109" cy="150"/>
              </a:xfrm>
              <a:prstGeom prst="downArrow">
                <a:avLst>
                  <a:gd name="adj1" fmla="val 50083"/>
                  <a:gd name="adj2" fmla="val 48962"/>
                </a:avLst>
              </a:prstGeom>
              <a:solidFill>
                <a:srgbClr val="CC3300"/>
              </a:solid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grpSp>
          <p:nvGrpSpPr>
            <p:cNvPr id="307" name="Group 333"/>
            <p:cNvGrpSpPr>
              <a:grpSpLocks/>
            </p:cNvGrpSpPr>
            <p:nvPr/>
          </p:nvGrpSpPr>
          <p:grpSpPr bwMode="auto">
            <a:xfrm>
              <a:off x="3218" y="3600"/>
              <a:ext cx="1481" cy="150"/>
              <a:chOff x="3201" y="2208"/>
              <a:chExt cx="1481" cy="150"/>
            </a:xfrm>
          </p:grpSpPr>
          <p:sp>
            <p:nvSpPr>
              <p:cNvPr id="318" name="AutoShape 334"/>
              <p:cNvSpPr>
                <a:spLocks noChangeArrowheads="1"/>
              </p:cNvSpPr>
              <p:nvPr/>
            </p:nvSpPr>
            <p:spPr bwMode="auto">
              <a:xfrm>
                <a:off x="3201" y="2208"/>
                <a:ext cx="109" cy="150"/>
              </a:xfrm>
              <a:prstGeom prst="downArrow">
                <a:avLst>
                  <a:gd name="adj1" fmla="val 50083"/>
                  <a:gd name="adj2" fmla="val 48962"/>
                </a:avLst>
              </a:prstGeom>
              <a:solidFill>
                <a:srgbClr val="CC3300"/>
              </a:solid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19" name="AutoShape 335"/>
              <p:cNvSpPr>
                <a:spLocks noChangeArrowheads="1"/>
              </p:cNvSpPr>
              <p:nvPr/>
            </p:nvSpPr>
            <p:spPr bwMode="auto">
              <a:xfrm>
                <a:off x="3657" y="2208"/>
                <a:ext cx="109" cy="150"/>
              </a:xfrm>
              <a:prstGeom prst="downArrow">
                <a:avLst>
                  <a:gd name="adj1" fmla="val 50083"/>
                  <a:gd name="adj2" fmla="val 48962"/>
                </a:avLst>
              </a:prstGeom>
              <a:solidFill>
                <a:srgbClr val="CC3300"/>
              </a:solid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20" name="AutoShape 336"/>
              <p:cNvSpPr>
                <a:spLocks noChangeArrowheads="1"/>
              </p:cNvSpPr>
              <p:nvPr/>
            </p:nvSpPr>
            <p:spPr bwMode="auto">
              <a:xfrm>
                <a:off x="4104" y="2208"/>
                <a:ext cx="109" cy="150"/>
              </a:xfrm>
              <a:prstGeom prst="downArrow">
                <a:avLst>
                  <a:gd name="adj1" fmla="val 50083"/>
                  <a:gd name="adj2" fmla="val 48962"/>
                </a:avLst>
              </a:prstGeom>
              <a:solidFill>
                <a:srgbClr val="CC3300"/>
              </a:solid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21" name="AutoShape 337"/>
              <p:cNvSpPr>
                <a:spLocks noChangeArrowheads="1"/>
              </p:cNvSpPr>
              <p:nvPr/>
            </p:nvSpPr>
            <p:spPr bwMode="auto">
              <a:xfrm>
                <a:off x="4573" y="2208"/>
                <a:ext cx="109" cy="150"/>
              </a:xfrm>
              <a:prstGeom prst="downArrow">
                <a:avLst>
                  <a:gd name="adj1" fmla="val 50083"/>
                  <a:gd name="adj2" fmla="val 48962"/>
                </a:avLst>
              </a:prstGeom>
              <a:solidFill>
                <a:srgbClr val="CC3300"/>
              </a:solid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grpSp>
          <p:nvGrpSpPr>
            <p:cNvPr id="308" name="Group 338"/>
            <p:cNvGrpSpPr>
              <a:grpSpLocks/>
            </p:cNvGrpSpPr>
            <p:nvPr/>
          </p:nvGrpSpPr>
          <p:grpSpPr bwMode="auto">
            <a:xfrm>
              <a:off x="3222" y="3600"/>
              <a:ext cx="1481" cy="150"/>
              <a:chOff x="3201" y="2208"/>
              <a:chExt cx="1481" cy="150"/>
            </a:xfrm>
          </p:grpSpPr>
          <p:sp>
            <p:nvSpPr>
              <p:cNvPr id="314" name="AutoShape 339"/>
              <p:cNvSpPr>
                <a:spLocks noChangeArrowheads="1"/>
              </p:cNvSpPr>
              <p:nvPr/>
            </p:nvSpPr>
            <p:spPr bwMode="auto">
              <a:xfrm>
                <a:off x="3201" y="2208"/>
                <a:ext cx="109" cy="150"/>
              </a:xfrm>
              <a:prstGeom prst="downArrow">
                <a:avLst>
                  <a:gd name="adj1" fmla="val 50083"/>
                  <a:gd name="adj2" fmla="val 48962"/>
                </a:avLst>
              </a:prstGeom>
              <a:solidFill>
                <a:srgbClr val="CC3300"/>
              </a:solid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15" name="AutoShape 340"/>
              <p:cNvSpPr>
                <a:spLocks noChangeArrowheads="1"/>
              </p:cNvSpPr>
              <p:nvPr/>
            </p:nvSpPr>
            <p:spPr bwMode="auto">
              <a:xfrm>
                <a:off x="3657" y="2208"/>
                <a:ext cx="109" cy="150"/>
              </a:xfrm>
              <a:prstGeom prst="downArrow">
                <a:avLst>
                  <a:gd name="adj1" fmla="val 50083"/>
                  <a:gd name="adj2" fmla="val 48962"/>
                </a:avLst>
              </a:prstGeom>
              <a:solidFill>
                <a:srgbClr val="CC3300"/>
              </a:solid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16" name="AutoShape 341"/>
              <p:cNvSpPr>
                <a:spLocks noChangeArrowheads="1"/>
              </p:cNvSpPr>
              <p:nvPr/>
            </p:nvSpPr>
            <p:spPr bwMode="auto">
              <a:xfrm>
                <a:off x="4104" y="2208"/>
                <a:ext cx="109" cy="150"/>
              </a:xfrm>
              <a:prstGeom prst="downArrow">
                <a:avLst>
                  <a:gd name="adj1" fmla="val 50083"/>
                  <a:gd name="adj2" fmla="val 48962"/>
                </a:avLst>
              </a:prstGeom>
              <a:solidFill>
                <a:srgbClr val="CC3300"/>
              </a:solid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17" name="AutoShape 342"/>
              <p:cNvSpPr>
                <a:spLocks noChangeArrowheads="1"/>
              </p:cNvSpPr>
              <p:nvPr/>
            </p:nvSpPr>
            <p:spPr bwMode="auto">
              <a:xfrm>
                <a:off x="4573" y="2208"/>
                <a:ext cx="109" cy="150"/>
              </a:xfrm>
              <a:prstGeom prst="downArrow">
                <a:avLst>
                  <a:gd name="adj1" fmla="val 50083"/>
                  <a:gd name="adj2" fmla="val 48962"/>
                </a:avLst>
              </a:prstGeom>
              <a:solidFill>
                <a:srgbClr val="CC3300"/>
              </a:solid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grpSp>
          <p:nvGrpSpPr>
            <p:cNvPr id="309" name="Group 343"/>
            <p:cNvGrpSpPr>
              <a:grpSpLocks/>
            </p:cNvGrpSpPr>
            <p:nvPr/>
          </p:nvGrpSpPr>
          <p:grpSpPr bwMode="auto">
            <a:xfrm>
              <a:off x="3222" y="3600"/>
              <a:ext cx="1481" cy="150"/>
              <a:chOff x="3201" y="2208"/>
              <a:chExt cx="1481" cy="150"/>
            </a:xfrm>
          </p:grpSpPr>
          <p:sp>
            <p:nvSpPr>
              <p:cNvPr id="310" name="AutoShape 344"/>
              <p:cNvSpPr>
                <a:spLocks noChangeArrowheads="1"/>
              </p:cNvSpPr>
              <p:nvPr/>
            </p:nvSpPr>
            <p:spPr bwMode="auto">
              <a:xfrm>
                <a:off x="3201" y="2208"/>
                <a:ext cx="109" cy="150"/>
              </a:xfrm>
              <a:prstGeom prst="downArrow">
                <a:avLst>
                  <a:gd name="adj1" fmla="val 50083"/>
                  <a:gd name="adj2" fmla="val 48962"/>
                </a:avLst>
              </a:prstGeom>
              <a:solidFill>
                <a:srgbClr val="CC3300"/>
              </a:solid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11" name="AutoShape 345"/>
              <p:cNvSpPr>
                <a:spLocks noChangeArrowheads="1"/>
              </p:cNvSpPr>
              <p:nvPr/>
            </p:nvSpPr>
            <p:spPr bwMode="auto">
              <a:xfrm>
                <a:off x="3657" y="2208"/>
                <a:ext cx="109" cy="150"/>
              </a:xfrm>
              <a:prstGeom prst="downArrow">
                <a:avLst>
                  <a:gd name="adj1" fmla="val 50083"/>
                  <a:gd name="adj2" fmla="val 48962"/>
                </a:avLst>
              </a:prstGeom>
              <a:solidFill>
                <a:srgbClr val="CC3300"/>
              </a:solid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12" name="AutoShape 346"/>
              <p:cNvSpPr>
                <a:spLocks noChangeArrowheads="1"/>
              </p:cNvSpPr>
              <p:nvPr/>
            </p:nvSpPr>
            <p:spPr bwMode="auto">
              <a:xfrm>
                <a:off x="4104" y="2208"/>
                <a:ext cx="109" cy="150"/>
              </a:xfrm>
              <a:prstGeom prst="downArrow">
                <a:avLst>
                  <a:gd name="adj1" fmla="val 50083"/>
                  <a:gd name="adj2" fmla="val 48962"/>
                </a:avLst>
              </a:prstGeom>
              <a:solidFill>
                <a:srgbClr val="CC3300"/>
              </a:solid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13" name="AutoShape 347"/>
              <p:cNvSpPr>
                <a:spLocks noChangeArrowheads="1"/>
              </p:cNvSpPr>
              <p:nvPr/>
            </p:nvSpPr>
            <p:spPr bwMode="auto">
              <a:xfrm>
                <a:off x="4573" y="2208"/>
                <a:ext cx="109" cy="150"/>
              </a:xfrm>
              <a:prstGeom prst="downArrow">
                <a:avLst>
                  <a:gd name="adj1" fmla="val 50083"/>
                  <a:gd name="adj2" fmla="val 48962"/>
                </a:avLst>
              </a:prstGeom>
              <a:solidFill>
                <a:srgbClr val="CC3300"/>
              </a:solidFill>
              <a:ln>
                <a:noFill/>
              </a:ln>
              <a:effectLst/>
              <a:extLs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grpSp>
      <p:grpSp>
        <p:nvGrpSpPr>
          <p:cNvPr id="326" name="Group 348"/>
          <p:cNvGrpSpPr>
            <a:grpSpLocks/>
          </p:cNvGrpSpPr>
          <p:nvPr/>
        </p:nvGrpSpPr>
        <p:grpSpPr bwMode="auto">
          <a:xfrm flipH="1">
            <a:off x="3836988" y="4267200"/>
            <a:ext cx="407987" cy="1295400"/>
            <a:chOff x="2544" y="2688"/>
            <a:chExt cx="257" cy="816"/>
          </a:xfrm>
          <a:solidFill>
            <a:srgbClr val="0070C0"/>
          </a:solidFill>
        </p:grpSpPr>
        <p:sp>
          <p:nvSpPr>
            <p:cNvPr id="327" name="AutoShape 349"/>
            <p:cNvSpPr>
              <a:spLocks noChangeArrowheads="1"/>
            </p:cNvSpPr>
            <p:nvPr/>
          </p:nvSpPr>
          <p:spPr bwMode="auto">
            <a:xfrm>
              <a:off x="2544" y="2688"/>
              <a:ext cx="257" cy="79"/>
            </a:xfrm>
            <a:prstGeom prst="rightArrow">
              <a:avLst>
                <a:gd name="adj1" fmla="val 50000"/>
                <a:gd name="adj2" fmla="val 81329"/>
              </a:avLst>
            </a:prstGeom>
            <a:grpFill/>
            <a:ln w="635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28" name="AutoShape 350"/>
            <p:cNvSpPr>
              <a:spLocks noChangeArrowheads="1"/>
            </p:cNvSpPr>
            <p:nvPr/>
          </p:nvSpPr>
          <p:spPr bwMode="auto">
            <a:xfrm>
              <a:off x="2544" y="2945"/>
              <a:ext cx="257" cy="79"/>
            </a:xfrm>
            <a:prstGeom prst="rightArrow">
              <a:avLst>
                <a:gd name="adj1" fmla="val 50000"/>
                <a:gd name="adj2" fmla="val 81329"/>
              </a:avLst>
            </a:prstGeom>
            <a:grpFill/>
            <a:ln w="635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29" name="AutoShape 351"/>
            <p:cNvSpPr>
              <a:spLocks noChangeArrowheads="1"/>
            </p:cNvSpPr>
            <p:nvPr/>
          </p:nvSpPr>
          <p:spPr bwMode="auto">
            <a:xfrm>
              <a:off x="2544" y="3185"/>
              <a:ext cx="257" cy="79"/>
            </a:xfrm>
            <a:prstGeom prst="rightArrow">
              <a:avLst>
                <a:gd name="adj1" fmla="val 50000"/>
                <a:gd name="adj2" fmla="val 81329"/>
              </a:avLst>
            </a:prstGeom>
            <a:grpFill/>
            <a:ln w="635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30" name="AutoShape 352"/>
            <p:cNvSpPr>
              <a:spLocks noChangeArrowheads="1"/>
            </p:cNvSpPr>
            <p:nvPr/>
          </p:nvSpPr>
          <p:spPr bwMode="auto">
            <a:xfrm>
              <a:off x="2544" y="3425"/>
              <a:ext cx="257" cy="79"/>
            </a:xfrm>
            <a:prstGeom prst="rightArrow">
              <a:avLst>
                <a:gd name="adj1" fmla="val 50000"/>
                <a:gd name="adj2" fmla="val 81329"/>
              </a:avLst>
            </a:prstGeom>
            <a:grpFill/>
            <a:ln w="635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spTree>
    <p:extLst>
      <p:ext uri="{BB962C8B-B14F-4D97-AF65-F5344CB8AC3E}">
        <p14:creationId xmlns:p14="http://schemas.microsoft.com/office/powerpoint/2010/main" val="2623161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grpId="0" nodeType="clickEffect">
                                  <p:stCondLst>
                                    <p:cond delay="0"/>
                                  </p:stCondLst>
                                  <p:iterate type="lt">
                                    <p:tmPct val="0"/>
                                  </p:iterate>
                                  <p:childTnLst>
                                    <p:animClr clrSpc="rgb" dir="cw">
                                      <p:cBhvr override="childStyle">
                                        <p:cTn id="6" dur="500" fill="hold"/>
                                        <p:tgtEl>
                                          <p:spTgt spid="3"/>
                                        </p:tgtEl>
                                        <p:attrNameLst>
                                          <p:attrName>style.color</p:attrName>
                                        </p:attrNameLst>
                                      </p:cBhvr>
                                      <p:to>
                                        <a:srgbClr val="FF0000"/>
                                      </p:to>
                                    </p:animClr>
                                    <p:animClr clrSpc="rgb" dir="cw">
                                      <p:cBhvr>
                                        <p:cTn id="7" dur="500" fill="hold"/>
                                        <p:tgtEl>
                                          <p:spTgt spid="3"/>
                                        </p:tgtEl>
                                        <p:attrNameLst>
                                          <p:attrName>fillcolor</p:attrName>
                                        </p:attrNameLst>
                                      </p:cBhvr>
                                      <p:to>
                                        <a:srgbClr val="FF0000"/>
                                      </p:to>
                                    </p:animClr>
                                    <p:set>
                                      <p:cBhvr>
                                        <p:cTn id="8" dur="500" fill="hold"/>
                                        <p:tgtEl>
                                          <p:spTgt spid="3"/>
                                        </p:tgtEl>
                                        <p:attrNameLst>
                                          <p:attrName>fill.type</p:attrName>
                                        </p:attrNameLst>
                                      </p:cBhvr>
                                      <p:to>
                                        <p:strVal val="solid"/>
                                      </p:to>
                                    </p:set>
                                    <p:set>
                                      <p:cBhvr>
                                        <p:cTn id="9" dur="500" fill="hold"/>
                                        <p:tgtEl>
                                          <p:spTgt spid="3"/>
                                        </p:tgtEl>
                                        <p:attrNameLst>
                                          <p:attrName>fill.on</p:attrName>
                                        </p:attrNameLst>
                                      </p:cBhvr>
                                      <p:to>
                                        <p:strVal val="true"/>
                                      </p:to>
                                    </p:set>
                                  </p:childTnLst>
                                </p:cTn>
                              </p:par>
                            </p:childTnLst>
                          </p:cTn>
                        </p:par>
                        <p:par>
                          <p:cTn id="10" fill="hold">
                            <p:stCondLst>
                              <p:cond delay="1000"/>
                            </p:stCondLst>
                            <p:childTnLst>
                              <p:par>
                                <p:cTn id="11" presetID="32" presetClass="emph" presetSubtype="0" fill="hold" grpId="1" nodeType="afterEffect">
                                  <p:stCondLst>
                                    <p:cond delay="0"/>
                                  </p:stCondLst>
                                  <p:iterate type="lt">
                                    <p:tmPct val="0"/>
                                  </p:iterate>
                                  <p:childTnLst>
                                    <p:animRot by="120000">
                                      <p:cBhvr>
                                        <p:cTn id="12" dur="100" fill="hold">
                                          <p:stCondLst>
                                            <p:cond delay="0"/>
                                          </p:stCondLst>
                                        </p:cTn>
                                        <p:tgtEl>
                                          <p:spTgt spid="3"/>
                                        </p:tgtEl>
                                        <p:attrNameLst>
                                          <p:attrName>r</p:attrName>
                                        </p:attrNameLst>
                                      </p:cBhvr>
                                    </p:animRot>
                                    <p:animRot by="-240000">
                                      <p:cBhvr>
                                        <p:cTn id="13" dur="200" fill="hold">
                                          <p:stCondLst>
                                            <p:cond delay="200"/>
                                          </p:stCondLst>
                                        </p:cTn>
                                        <p:tgtEl>
                                          <p:spTgt spid="3"/>
                                        </p:tgtEl>
                                        <p:attrNameLst>
                                          <p:attrName>r</p:attrName>
                                        </p:attrNameLst>
                                      </p:cBhvr>
                                    </p:animRot>
                                    <p:animRot by="240000">
                                      <p:cBhvr>
                                        <p:cTn id="14" dur="200" fill="hold">
                                          <p:stCondLst>
                                            <p:cond delay="400"/>
                                          </p:stCondLst>
                                        </p:cTn>
                                        <p:tgtEl>
                                          <p:spTgt spid="3"/>
                                        </p:tgtEl>
                                        <p:attrNameLst>
                                          <p:attrName>r</p:attrName>
                                        </p:attrNameLst>
                                      </p:cBhvr>
                                    </p:animRot>
                                    <p:animRot by="-240000">
                                      <p:cBhvr>
                                        <p:cTn id="15" dur="200" fill="hold">
                                          <p:stCondLst>
                                            <p:cond delay="600"/>
                                          </p:stCondLst>
                                        </p:cTn>
                                        <p:tgtEl>
                                          <p:spTgt spid="3"/>
                                        </p:tgtEl>
                                        <p:attrNameLst>
                                          <p:attrName>r</p:attrName>
                                        </p:attrNameLst>
                                      </p:cBhvr>
                                    </p:animRot>
                                    <p:animRot by="120000">
                                      <p:cBhvr>
                                        <p:cTn id="16" dur="200" fill="hold">
                                          <p:stCondLst>
                                            <p:cond delay="800"/>
                                          </p:stCondLst>
                                        </p:cTn>
                                        <p:tgtEl>
                                          <p:spTgt spid="3"/>
                                        </p:tgtEl>
                                        <p:attrNameLst>
                                          <p:attrName>r</p:attrName>
                                        </p:attrNameLst>
                                      </p:cBhvr>
                                    </p:animRot>
                                  </p:childTnLst>
                                </p:cTn>
                              </p:par>
                            </p:childTnLst>
                          </p:cTn>
                        </p:par>
                        <p:par>
                          <p:cTn id="17" fill="hold">
                            <p:stCondLst>
                              <p:cond delay="2000"/>
                            </p:stCondLst>
                            <p:childTnLst>
                              <p:par>
                                <p:cTn id="18" presetID="1" presetClass="entr" presetSubtype="0" fill="hold" nodeType="afterEffect">
                                  <p:stCondLst>
                                    <p:cond delay="0"/>
                                  </p:stCondLst>
                                  <p:childTnLst>
                                    <p:set>
                                      <p:cBhvr>
                                        <p:cTn id="19" dur="1" fill="hold">
                                          <p:stCondLst>
                                            <p:cond delay="499"/>
                                          </p:stCondLst>
                                        </p:cTn>
                                        <p:tgtEl>
                                          <p:spTgt spid="5"/>
                                        </p:tgtEl>
                                        <p:attrNameLst>
                                          <p:attrName>style.visibility</p:attrName>
                                        </p:attrNameLst>
                                      </p:cBhvr>
                                      <p:to>
                                        <p:strVal val="visible"/>
                                      </p:to>
                                    </p:set>
                                  </p:childTnLst>
                                </p:cTn>
                              </p:par>
                            </p:childTnLst>
                          </p:cTn>
                        </p:par>
                        <p:par>
                          <p:cTn id="20" fill="hold">
                            <p:stCondLst>
                              <p:cond delay="2500"/>
                            </p:stCondLst>
                            <p:childTnLst>
                              <p:par>
                                <p:cTn id="21" presetID="12" presetClass="entr" presetSubtype="8" fill="hold" grpId="0" nodeType="afterEffect">
                                  <p:stCondLst>
                                    <p:cond delay="1000"/>
                                  </p:stCondLst>
                                  <p:childTnLst>
                                    <p:set>
                                      <p:cBhvr>
                                        <p:cTn id="22" dur="1" fill="hold">
                                          <p:stCondLst>
                                            <p:cond delay="0"/>
                                          </p:stCondLst>
                                        </p:cTn>
                                        <p:tgtEl>
                                          <p:spTgt spid="130"/>
                                        </p:tgtEl>
                                        <p:attrNameLst>
                                          <p:attrName>style.visibility</p:attrName>
                                        </p:attrNameLst>
                                      </p:cBhvr>
                                      <p:to>
                                        <p:strVal val="visible"/>
                                      </p:to>
                                    </p:set>
                                    <p:animEffect transition="in" filter="slide(fromLeft)">
                                      <p:cBhvr>
                                        <p:cTn id="23" dur="500"/>
                                        <p:tgtEl>
                                          <p:spTgt spid="130"/>
                                        </p:tgtEl>
                                      </p:cBhvr>
                                    </p:animEffect>
                                  </p:childTnLst>
                                </p:cTn>
                              </p:par>
                            </p:childTnLst>
                          </p:cTn>
                        </p:par>
                        <p:par>
                          <p:cTn id="24" fill="hold">
                            <p:stCondLst>
                              <p:cond delay="4000"/>
                            </p:stCondLst>
                            <p:childTnLst>
                              <p:par>
                                <p:cTn id="25" presetID="12" presetClass="entr" presetSubtype="1" fill="hold" nodeType="afterEffect">
                                  <p:stCondLst>
                                    <p:cond delay="0"/>
                                  </p:stCondLst>
                                  <p:childTnLst>
                                    <p:set>
                                      <p:cBhvr>
                                        <p:cTn id="26" dur="1" fill="hold">
                                          <p:stCondLst>
                                            <p:cond delay="0"/>
                                          </p:stCondLst>
                                        </p:cTn>
                                        <p:tgtEl>
                                          <p:spTgt spid="134"/>
                                        </p:tgtEl>
                                        <p:attrNameLst>
                                          <p:attrName>style.visibility</p:attrName>
                                        </p:attrNameLst>
                                      </p:cBhvr>
                                      <p:to>
                                        <p:strVal val="visible"/>
                                      </p:to>
                                    </p:set>
                                    <p:animEffect transition="in" filter="slide(fromTop)">
                                      <p:cBhvr>
                                        <p:cTn id="27" dur="500"/>
                                        <p:tgtEl>
                                          <p:spTgt spid="134"/>
                                        </p:tgtEl>
                                      </p:cBhvr>
                                    </p:animEffect>
                                  </p:childTnLst>
                                </p:cTn>
                              </p:par>
                            </p:childTnLst>
                          </p:cTn>
                        </p:par>
                        <p:par>
                          <p:cTn id="28" fill="hold">
                            <p:stCondLst>
                              <p:cond delay="4500"/>
                            </p:stCondLst>
                            <p:childTnLst>
                              <p:par>
                                <p:cTn id="29" presetID="12" presetClass="entr" presetSubtype="8" fill="hold" grpId="0" nodeType="afterEffect">
                                  <p:stCondLst>
                                    <p:cond delay="1000"/>
                                  </p:stCondLst>
                                  <p:childTnLst>
                                    <p:set>
                                      <p:cBhvr>
                                        <p:cTn id="30" dur="1" fill="hold">
                                          <p:stCondLst>
                                            <p:cond delay="0"/>
                                          </p:stCondLst>
                                        </p:cTn>
                                        <p:tgtEl>
                                          <p:spTgt spid="131"/>
                                        </p:tgtEl>
                                        <p:attrNameLst>
                                          <p:attrName>style.visibility</p:attrName>
                                        </p:attrNameLst>
                                      </p:cBhvr>
                                      <p:to>
                                        <p:strVal val="visible"/>
                                      </p:to>
                                    </p:set>
                                    <p:animEffect transition="in" filter="slide(fromLeft)">
                                      <p:cBhvr>
                                        <p:cTn id="31" dur="500"/>
                                        <p:tgtEl>
                                          <p:spTgt spid="131"/>
                                        </p:tgtEl>
                                      </p:cBhvr>
                                    </p:animEffect>
                                  </p:childTnLst>
                                </p:cTn>
                              </p:par>
                            </p:childTnLst>
                          </p:cTn>
                        </p:par>
                        <p:par>
                          <p:cTn id="32" fill="hold">
                            <p:stCondLst>
                              <p:cond delay="6000"/>
                            </p:stCondLst>
                            <p:childTnLst>
                              <p:par>
                                <p:cTn id="33" presetID="12" presetClass="entr" presetSubtype="1" fill="hold" nodeType="afterEffect">
                                  <p:stCondLst>
                                    <p:cond delay="0"/>
                                  </p:stCondLst>
                                  <p:childTnLst>
                                    <p:set>
                                      <p:cBhvr>
                                        <p:cTn id="34" dur="1" fill="hold">
                                          <p:stCondLst>
                                            <p:cond delay="0"/>
                                          </p:stCondLst>
                                        </p:cTn>
                                        <p:tgtEl>
                                          <p:spTgt spid="139"/>
                                        </p:tgtEl>
                                        <p:attrNameLst>
                                          <p:attrName>style.visibility</p:attrName>
                                        </p:attrNameLst>
                                      </p:cBhvr>
                                      <p:to>
                                        <p:strVal val="visible"/>
                                      </p:to>
                                    </p:set>
                                    <p:animEffect transition="in" filter="slide(fromTop)">
                                      <p:cBhvr>
                                        <p:cTn id="35" dur="500"/>
                                        <p:tgtEl>
                                          <p:spTgt spid="139"/>
                                        </p:tgtEl>
                                      </p:cBhvr>
                                    </p:animEffect>
                                  </p:childTnLst>
                                </p:cTn>
                              </p:par>
                            </p:childTnLst>
                          </p:cTn>
                        </p:par>
                        <p:par>
                          <p:cTn id="36" fill="hold">
                            <p:stCondLst>
                              <p:cond delay="6500"/>
                            </p:stCondLst>
                            <p:childTnLst>
                              <p:par>
                                <p:cTn id="37" presetID="12" presetClass="entr" presetSubtype="8" fill="hold" grpId="0" nodeType="afterEffect">
                                  <p:stCondLst>
                                    <p:cond delay="1000"/>
                                  </p:stCondLst>
                                  <p:childTnLst>
                                    <p:set>
                                      <p:cBhvr>
                                        <p:cTn id="38" dur="1" fill="hold">
                                          <p:stCondLst>
                                            <p:cond delay="0"/>
                                          </p:stCondLst>
                                        </p:cTn>
                                        <p:tgtEl>
                                          <p:spTgt spid="132"/>
                                        </p:tgtEl>
                                        <p:attrNameLst>
                                          <p:attrName>style.visibility</p:attrName>
                                        </p:attrNameLst>
                                      </p:cBhvr>
                                      <p:to>
                                        <p:strVal val="visible"/>
                                      </p:to>
                                    </p:set>
                                    <p:animEffect transition="in" filter="slide(fromLeft)">
                                      <p:cBhvr>
                                        <p:cTn id="39" dur="500"/>
                                        <p:tgtEl>
                                          <p:spTgt spid="132"/>
                                        </p:tgtEl>
                                      </p:cBhvr>
                                    </p:animEffect>
                                  </p:childTnLst>
                                </p:cTn>
                              </p:par>
                            </p:childTnLst>
                          </p:cTn>
                        </p:par>
                        <p:par>
                          <p:cTn id="40" fill="hold">
                            <p:stCondLst>
                              <p:cond delay="8000"/>
                            </p:stCondLst>
                            <p:childTnLst>
                              <p:par>
                                <p:cTn id="41" presetID="12" presetClass="entr" presetSubtype="1" fill="hold" nodeType="afterEffect">
                                  <p:stCondLst>
                                    <p:cond delay="0"/>
                                  </p:stCondLst>
                                  <p:childTnLst>
                                    <p:set>
                                      <p:cBhvr>
                                        <p:cTn id="42" dur="1" fill="hold">
                                          <p:stCondLst>
                                            <p:cond delay="0"/>
                                          </p:stCondLst>
                                        </p:cTn>
                                        <p:tgtEl>
                                          <p:spTgt spid="144"/>
                                        </p:tgtEl>
                                        <p:attrNameLst>
                                          <p:attrName>style.visibility</p:attrName>
                                        </p:attrNameLst>
                                      </p:cBhvr>
                                      <p:to>
                                        <p:strVal val="visible"/>
                                      </p:to>
                                    </p:set>
                                    <p:animEffect transition="in" filter="slide(fromTop)">
                                      <p:cBhvr>
                                        <p:cTn id="43" dur="500"/>
                                        <p:tgtEl>
                                          <p:spTgt spid="144"/>
                                        </p:tgtEl>
                                      </p:cBhvr>
                                    </p:animEffect>
                                  </p:childTnLst>
                                </p:cTn>
                              </p:par>
                            </p:childTnLst>
                          </p:cTn>
                        </p:par>
                        <p:par>
                          <p:cTn id="44" fill="hold">
                            <p:stCondLst>
                              <p:cond delay="8500"/>
                            </p:stCondLst>
                            <p:childTnLst>
                              <p:par>
                                <p:cTn id="45" presetID="12" presetClass="entr" presetSubtype="8" fill="hold" grpId="0" nodeType="afterEffect">
                                  <p:stCondLst>
                                    <p:cond delay="1000"/>
                                  </p:stCondLst>
                                  <p:childTnLst>
                                    <p:set>
                                      <p:cBhvr>
                                        <p:cTn id="46" dur="1" fill="hold">
                                          <p:stCondLst>
                                            <p:cond delay="0"/>
                                          </p:stCondLst>
                                        </p:cTn>
                                        <p:tgtEl>
                                          <p:spTgt spid="133"/>
                                        </p:tgtEl>
                                        <p:attrNameLst>
                                          <p:attrName>style.visibility</p:attrName>
                                        </p:attrNameLst>
                                      </p:cBhvr>
                                      <p:to>
                                        <p:strVal val="visible"/>
                                      </p:to>
                                    </p:set>
                                    <p:animEffect transition="in" filter="slide(fromLeft)">
                                      <p:cBhvr>
                                        <p:cTn id="47" dur="500"/>
                                        <p:tgtEl>
                                          <p:spTgt spid="133"/>
                                        </p:tgtEl>
                                      </p:cBhvr>
                                    </p:animEffect>
                                  </p:childTnLst>
                                </p:cTn>
                              </p:par>
                            </p:childTnLst>
                          </p:cTn>
                        </p:par>
                        <p:par>
                          <p:cTn id="48" fill="hold">
                            <p:stCondLst>
                              <p:cond delay="10000"/>
                            </p:stCondLst>
                            <p:childTnLst>
                              <p:par>
                                <p:cTn id="49" presetID="12" presetClass="entr" presetSubtype="1" fill="hold" nodeType="afterEffect">
                                  <p:stCondLst>
                                    <p:cond delay="0"/>
                                  </p:stCondLst>
                                  <p:childTnLst>
                                    <p:set>
                                      <p:cBhvr>
                                        <p:cTn id="50" dur="1" fill="hold">
                                          <p:stCondLst>
                                            <p:cond delay="0"/>
                                          </p:stCondLst>
                                        </p:cTn>
                                        <p:tgtEl>
                                          <p:spTgt spid="149"/>
                                        </p:tgtEl>
                                        <p:attrNameLst>
                                          <p:attrName>style.visibility</p:attrName>
                                        </p:attrNameLst>
                                      </p:cBhvr>
                                      <p:to>
                                        <p:strVal val="visible"/>
                                      </p:to>
                                    </p:set>
                                    <p:animEffect transition="in" filter="slide(fromTop)">
                                      <p:cBhvr>
                                        <p:cTn id="51" dur="500"/>
                                        <p:tgtEl>
                                          <p:spTgt spid="149"/>
                                        </p:tgtEl>
                                      </p:cBhvr>
                                    </p:animEffect>
                                  </p:childTnLst>
                                </p:cTn>
                              </p:par>
                            </p:childTnLst>
                          </p:cTn>
                        </p:par>
                      </p:childTnLst>
                    </p:cTn>
                  </p:par>
                  <p:par>
                    <p:cTn id="52" fill="hold">
                      <p:stCondLst>
                        <p:cond delay="indefinite"/>
                      </p:stCondLst>
                      <p:childTnLst>
                        <p:par>
                          <p:cTn id="53" fill="hold">
                            <p:stCondLst>
                              <p:cond delay="0"/>
                            </p:stCondLst>
                            <p:childTnLst>
                              <p:par>
                                <p:cTn id="54" presetID="19" presetClass="emph" presetSubtype="0" fill="hold" grpId="0" nodeType="clickEffect">
                                  <p:stCondLst>
                                    <p:cond delay="0"/>
                                  </p:stCondLst>
                                  <p:iterate type="lt">
                                    <p:tmPct val="0"/>
                                  </p:iterate>
                                  <p:childTnLst>
                                    <p:animClr clrSpc="rgb" dir="cw">
                                      <p:cBhvr override="childStyle">
                                        <p:cTn id="55" dur="500" fill="hold"/>
                                        <p:tgtEl>
                                          <p:spTgt spid="4"/>
                                        </p:tgtEl>
                                        <p:attrNameLst>
                                          <p:attrName>style.color</p:attrName>
                                        </p:attrNameLst>
                                      </p:cBhvr>
                                      <p:to>
                                        <a:srgbClr val="FF0000"/>
                                      </p:to>
                                    </p:animClr>
                                    <p:animClr clrSpc="rgb" dir="cw">
                                      <p:cBhvr>
                                        <p:cTn id="56" dur="500" fill="hold"/>
                                        <p:tgtEl>
                                          <p:spTgt spid="4"/>
                                        </p:tgtEl>
                                        <p:attrNameLst>
                                          <p:attrName>fillcolor</p:attrName>
                                        </p:attrNameLst>
                                      </p:cBhvr>
                                      <p:to>
                                        <a:srgbClr val="FF0000"/>
                                      </p:to>
                                    </p:animClr>
                                    <p:set>
                                      <p:cBhvr>
                                        <p:cTn id="57" dur="500" fill="hold"/>
                                        <p:tgtEl>
                                          <p:spTgt spid="4"/>
                                        </p:tgtEl>
                                        <p:attrNameLst>
                                          <p:attrName>fill.type</p:attrName>
                                        </p:attrNameLst>
                                      </p:cBhvr>
                                      <p:to>
                                        <p:strVal val="solid"/>
                                      </p:to>
                                    </p:set>
                                    <p:set>
                                      <p:cBhvr>
                                        <p:cTn id="58" dur="500" fill="hold"/>
                                        <p:tgtEl>
                                          <p:spTgt spid="4"/>
                                        </p:tgtEl>
                                        <p:attrNameLst>
                                          <p:attrName>fill.on</p:attrName>
                                        </p:attrNameLst>
                                      </p:cBhvr>
                                      <p:to>
                                        <p:strVal val="true"/>
                                      </p:to>
                                    </p:set>
                                  </p:childTnLst>
                                </p:cTn>
                              </p:par>
                            </p:childTnLst>
                          </p:cTn>
                        </p:par>
                        <p:par>
                          <p:cTn id="59" fill="hold">
                            <p:stCondLst>
                              <p:cond delay="500"/>
                            </p:stCondLst>
                            <p:childTnLst>
                              <p:par>
                                <p:cTn id="60" presetID="32" presetClass="emph" presetSubtype="0" fill="hold" grpId="1" nodeType="afterEffect">
                                  <p:stCondLst>
                                    <p:cond delay="0"/>
                                  </p:stCondLst>
                                  <p:iterate type="lt">
                                    <p:tmPct val="0"/>
                                  </p:iterate>
                                  <p:childTnLst>
                                    <p:animRot by="120000">
                                      <p:cBhvr>
                                        <p:cTn id="61" dur="100" fill="hold">
                                          <p:stCondLst>
                                            <p:cond delay="0"/>
                                          </p:stCondLst>
                                        </p:cTn>
                                        <p:tgtEl>
                                          <p:spTgt spid="4"/>
                                        </p:tgtEl>
                                        <p:attrNameLst>
                                          <p:attrName>r</p:attrName>
                                        </p:attrNameLst>
                                      </p:cBhvr>
                                    </p:animRot>
                                    <p:animRot by="-240000">
                                      <p:cBhvr>
                                        <p:cTn id="62" dur="200" fill="hold">
                                          <p:stCondLst>
                                            <p:cond delay="200"/>
                                          </p:stCondLst>
                                        </p:cTn>
                                        <p:tgtEl>
                                          <p:spTgt spid="4"/>
                                        </p:tgtEl>
                                        <p:attrNameLst>
                                          <p:attrName>r</p:attrName>
                                        </p:attrNameLst>
                                      </p:cBhvr>
                                    </p:animRot>
                                    <p:animRot by="240000">
                                      <p:cBhvr>
                                        <p:cTn id="63" dur="200" fill="hold">
                                          <p:stCondLst>
                                            <p:cond delay="400"/>
                                          </p:stCondLst>
                                        </p:cTn>
                                        <p:tgtEl>
                                          <p:spTgt spid="4"/>
                                        </p:tgtEl>
                                        <p:attrNameLst>
                                          <p:attrName>r</p:attrName>
                                        </p:attrNameLst>
                                      </p:cBhvr>
                                    </p:animRot>
                                    <p:animRot by="-240000">
                                      <p:cBhvr>
                                        <p:cTn id="64" dur="200" fill="hold">
                                          <p:stCondLst>
                                            <p:cond delay="600"/>
                                          </p:stCondLst>
                                        </p:cTn>
                                        <p:tgtEl>
                                          <p:spTgt spid="4"/>
                                        </p:tgtEl>
                                        <p:attrNameLst>
                                          <p:attrName>r</p:attrName>
                                        </p:attrNameLst>
                                      </p:cBhvr>
                                    </p:animRot>
                                    <p:animRot by="120000">
                                      <p:cBhvr>
                                        <p:cTn id="65" dur="200" fill="hold">
                                          <p:stCondLst>
                                            <p:cond delay="800"/>
                                          </p:stCondLst>
                                        </p:cTn>
                                        <p:tgtEl>
                                          <p:spTgt spid="4"/>
                                        </p:tgtEl>
                                        <p:attrNameLst>
                                          <p:attrName>r</p:attrName>
                                        </p:attrNameLst>
                                      </p:cBhvr>
                                    </p:animRot>
                                  </p:childTnLst>
                                </p:cTn>
                              </p:par>
                            </p:childTnLst>
                          </p:cTn>
                        </p:par>
                        <p:par>
                          <p:cTn id="66" fill="hold">
                            <p:stCondLst>
                              <p:cond delay="1500"/>
                            </p:stCondLst>
                            <p:childTnLst>
                              <p:par>
                                <p:cTn id="67" presetID="1" presetClass="entr" presetSubtype="0" fill="hold" nodeType="afterEffect">
                                  <p:stCondLst>
                                    <p:cond delay="0"/>
                                  </p:stCondLst>
                                  <p:childTnLst>
                                    <p:set>
                                      <p:cBhvr>
                                        <p:cTn id="68" dur="1" fill="hold">
                                          <p:stCondLst>
                                            <p:cond delay="499"/>
                                          </p:stCondLst>
                                        </p:cTn>
                                        <p:tgtEl>
                                          <p:spTgt spid="154"/>
                                        </p:tgtEl>
                                        <p:attrNameLst>
                                          <p:attrName>style.visibility</p:attrName>
                                        </p:attrNameLst>
                                      </p:cBhvr>
                                      <p:to>
                                        <p:strVal val="visible"/>
                                      </p:to>
                                    </p:set>
                                  </p:childTnLst>
                                </p:cTn>
                              </p:par>
                            </p:childTnLst>
                          </p:cTn>
                        </p:par>
                        <p:par>
                          <p:cTn id="69" fill="hold">
                            <p:stCondLst>
                              <p:cond delay="2000"/>
                            </p:stCondLst>
                            <p:childTnLst>
                              <p:par>
                                <p:cTn id="70" presetID="12" presetClass="entr" presetSubtype="8" fill="hold" nodeType="afterEffect">
                                  <p:stCondLst>
                                    <p:cond delay="1000"/>
                                  </p:stCondLst>
                                  <p:childTnLst>
                                    <p:set>
                                      <p:cBhvr>
                                        <p:cTn id="71" dur="1" fill="hold">
                                          <p:stCondLst>
                                            <p:cond delay="0"/>
                                          </p:stCondLst>
                                        </p:cTn>
                                        <p:tgtEl>
                                          <p:spTgt spid="279"/>
                                        </p:tgtEl>
                                        <p:attrNameLst>
                                          <p:attrName>style.visibility</p:attrName>
                                        </p:attrNameLst>
                                      </p:cBhvr>
                                      <p:to>
                                        <p:strVal val="visible"/>
                                      </p:to>
                                    </p:set>
                                    <p:animEffect transition="in" filter="slide(fromLeft)">
                                      <p:cBhvr>
                                        <p:cTn id="72" dur="500"/>
                                        <p:tgtEl>
                                          <p:spTgt spid="279"/>
                                        </p:tgtEl>
                                      </p:cBhvr>
                                    </p:animEffect>
                                  </p:childTnLst>
                                </p:cTn>
                              </p:par>
                            </p:childTnLst>
                          </p:cTn>
                        </p:par>
                        <p:par>
                          <p:cTn id="73" fill="hold">
                            <p:stCondLst>
                              <p:cond delay="3500"/>
                            </p:stCondLst>
                            <p:childTnLst>
                              <p:par>
                                <p:cTn id="74" presetID="12" presetClass="entr" presetSubtype="1" fill="hold" nodeType="afterEffect">
                                  <p:stCondLst>
                                    <p:cond delay="0"/>
                                  </p:stCondLst>
                                  <p:childTnLst>
                                    <p:set>
                                      <p:cBhvr>
                                        <p:cTn id="75" dur="1" fill="hold">
                                          <p:stCondLst>
                                            <p:cond delay="0"/>
                                          </p:stCondLst>
                                        </p:cTn>
                                        <p:tgtEl>
                                          <p:spTgt spid="284"/>
                                        </p:tgtEl>
                                        <p:attrNameLst>
                                          <p:attrName>style.visibility</p:attrName>
                                        </p:attrNameLst>
                                      </p:cBhvr>
                                      <p:to>
                                        <p:strVal val="visible"/>
                                      </p:to>
                                    </p:set>
                                    <p:animEffect transition="in" filter="slide(fromTop)">
                                      <p:cBhvr>
                                        <p:cTn id="76" dur="500"/>
                                        <p:tgtEl>
                                          <p:spTgt spid="284"/>
                                        </p:tgtEl>
                                      </p:cBhvr>
                                    </p:animEffect>
                                  </p:childTnLst>
                                </p:cTn>
                              </p:par>
                            </p:childTnLst>
                          </p:cTn>
                        </p:par>
                        <p:par>
                          <p:cTn id="77" fill="hold">
                            <p:stCondLst>
                              <p:cond delay="4000"/>
                            </p:stCondLst>
                            <p:childTnLst>
                              <p:par>
                                <p:cTn id="78" presetID="12" presetClass="entr" presetSubtype="4" fill="hold" nodeType="afterEffect">
                                  <p:stCondLst>
                                    <p:cond delay="750"/>
                                  </p:stCondLst>
                                  <p:childTnLst>
                                    <p:set>
                                      <p:cBhvr>
                                        <p:cTn id="79" dur="1" fill="hold">
                                          <p:stCondLst>
                                            <p:cond delay="0"/>
                                          </p:stCondLst>
                                        </p:cTn>
                                        <p:tgtEl>
                                          <p:spTgt spid="305"/>
                                        </p:tgtEl>
                                        <p:attrNameLst>
                                          <p:attrName>style.visibility</p:attrName>
                                        </p:attrNameLst>
                                      </p:cBhvr>
                                      <p:to>
                                        <p:strVal val="visible"/>
                                      </p:to>
                                    </p:set>
                                    <p:animEffect transition="in" filter="slide(fromBottom)">
                                      <p:cBhvr>
                                        <p:cTn id="80" dur="500"/>
                                        <p:tgtEl>
                                          <p:spTgt spid="305"/>
                                        </p:tgtEl>
                                      </p:cBhvr>
                                    </p:animEffect>
                                  </p:childTnLst>
                                </p:cTn>
                              </p:par>
                            </p:childTnLst>
                          </p:cTn>
                        </p:par>
                        <p:par>
                          <p:cTn id="81" fill="hold">
                            <p:stCondLst>
                              <p:cond delay="5250"/>
                            </p:stCondLst>
                            <p:childTnLst>
                              <p:par>
                                <p:cTn id="82" presetID="12" presetClass="entr" presetSubtype="2" fill="hold" nodeType="afterEffect">
                                  <p:stCondLst>
                                    <p:cond delay="0"/>
                                  </p:stCondLst>
                                  <p:childTnLst>
                                    <p:set>
                                      <p:cBhvr>
                                        <p:cTn id="83" dur="1" fill="hold">
                                          <p:stCondLst>
                                            <p:cond delay="0"/>
                                          </p:stCondLst>
                                        </p:cTn>
                                        <p:tgtEl>
                                          <p:spTgt spid="326"/>
                                        </p:tgtEl>
                                        <p:attrNameLst>
                                          <p:attrName>style.visibility</p:attrName>
                                        </p:attrNameLst>
                                      </p:cBhvr>
                                      <p:to>
                                        <p:strVal val="visible"/>
                                      </p:to>
                                    </p:set>
                                    <p:animEffect transition="in" filter="slide(fromRight)">
                                      <p:cBhvr>
                                        <p:cTn id="84" dur="500"/>
                                        <p:tgtEl>
                                          <p:spTgt spid="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130" grpId="0" animBg="1"/>
      <p:bldP spid="131" grpId="0" animBg="1"/>
      <p:bldP spid="132" grpId="0" animBg="1"/>
      <p:bldP spid="13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11.1.4  PC</a:t>
            </a:r>
            <a:r>
              <a:rPr lang="zh-CN" altLang="zh-CN" dirty="0"/>
              <a:t>机键盘</a:t>
            </a:r>
            <a:endParaRPr lang="zh-CN" altLang="en-US" dirty="0"/>
          </a:p>
        </p:txBody>
      </p:sp>
      <p:sp>
        <p:nvSpPr>
          <p:cNvPr id="3" name="矩形 2"/>
          <p:cNvSpPr/>
          <p:nvPr/>
        </p:nvSpPr>
        <p:spPr>
          <a:xfrm>
            <a:off x="899592" y="1412776"/>
            <a:ext cx="7344816" cy="4688894"/>
          </a:xfrm>
          <a:prstGeom prst="rect">
            <a:avLst/>
          </a:prstGeom>
          <a:solidFill>
            <a:srgbClr val="D9D9D9">
              <a:alpha val="50196"/>
            </a:srgbClr>
          </a:solidFill>
          <a:ln>
            <a:solidFill>
              <a:srgbClr val="CC66FF"/>
            </a:solidFill>
            <a:prstDash val="solid"/>
          </a:ln>
        </p:spPr>
        <p:txBody>
          <a:bodyPr wrap="square" lIns="72000" tIns="72000" rIns="72000" bIns="72000">
            <a:spAutoFit/>
          </a:bodyPr>
          <a:lstStyle/>
          <a:p>
            <a:pPr>
              <a:lnSpc>
                <a:spcPct val="120000"/>
              </a:lnSpc>
              <a:spcAft>
                <a:spcPts val="600"/>
              </a:spcAft>
            </a:pPr>
            <a:r>
              <a:rPr lang="zh-CN" altLang="en-US" sz="2400" dirty="0" smtClean="0">
                <a:solidFill>
                  <a:srgbClr val="002060"/>
                </a:solidFill>
                <a:latin typeface="Times New Roman" pitchFamily="18" charset="0"/>
                <a:ea typeface="宋体" pitchFamily="2" charset="-122"/>
                <a:cs typeface="Times New Roman" pitchFamily="18" charset="0"/>
              </a:rPr>
              <a:t>　　</a:t>
            </a:r>
            <a:r>
              <a:rPr lang="en-US" altLang="zh-CN" sz="2400" dirty="0" smtClean="0">
                <a:solidFill>
                  <a:srgbClr val="002060"/>
                </a:solidFill>
                <a:latin typeface="Times New Roman" pitchFamily="18" charset="0"/>
                <a:ea typeface="宋体" pitchFamily="2" charset="-122"/>
                <a:cs typeface="Times New Roman" pitchFamily="18" charset="0"/>
              </a:rPr>
              <a:t>PC</a:t>
            </a:r>
            <a:r>
              <a:rPr lang="zh-CN" altLang="zh-CN" sz="2400" dirty="0" smtClean="0">
                <a:solidFill>
                  <a:srgbClr val="002060"/>
                </a:solidFill>
                <a:latin typeface="Times New Roman" pitchFamily="18" charset="0"/>
                <a:ea typeface="宋体" pitchFamily="2" charset="-122"/>
                <a:cs typeface="Times New Roman" pitchFamily="18" charset="0"/>
              </a:rPr>
              <a:t>机</a:t>
            </a:r>
            <a:r>
              <a:rPr lang="zh-CN" altLang="en-US" sz="2400" dirty="0" smtClean="0">
                <a:solidFill>
                  <a:srgbClr val="002060"/>
                </a:solidFill>
                <a:latin typeface="Times New Roman" pitchFamily="18" charset="0"/>
                <a:ea typeface="宋体" pitchFamily="2" charset="-122"/>
                <a:cs typeface="Times New Roman" pitchFamily="18" charset="0"/>
              </a:rPr>
              <a:t>一</a:t>
            </a:r>
            <a:r>
              <a:rPr lang="zh-CN" altLang="en-US" sz="2400" dirty="0">
                <a:solidFill>
                  <a:srgbClr val="002060"/>
                </a:solidFill>
                <a:latin typeface="Times New Roman" pitchFamily="18" charset="0"/>
                <a:ea typeface="宋体" pitchFamily="2" charset="-122"/>
                <a:cs typeface="Times New Roman" pitchFamily="18" charset="0"/>
              </a:rPr>
              <a:t>般</a:t>
            </a:r>
            <a:r>
              <a:rPr lang="zh-CN" altLang="zh-CN" sz="2400" dirty="0" smtClean="0">
                <a:solidFill>
                  <a:srgbClr val="002060"/>
                </a:solidFill>
                <a:latin typeface="Times New Roman" pitchFamily="18" charset="0"/>
                <a:ea typeface="宋体" pitchFamily="2" charset="-122"/>
                <a:cs typeface="Times New Roman" pitchFamily="18" charset="0"/>
              </a:rPr>
              <a:t>采</a:t>
            </a:r>
            <a:r>
              <a:rPr lang="zh-CN" altLang="zh-CN" sz="2400" dirty="0">
                <a:solidFill>
                  <a:srgbClr val="002060"/>
                </a:solidFill>
                <a:latin typeface="Times New Roman" pitchFamily="18" charset="0"/>
                <a:ea typeface="宋体" pitchFamily="2" charset="-122"/>
                <a:cs typeface="Times New Roman" pitchFamily="18" charset="0"/>
              </a:rPr>
              <a:t>用非编码键盘。这种键盘与主机分开，通过一根电缆与主机系统板上的键盘接口相连，这根电缆专用于串行传输键盘扫描码。</a:t>
            </a:r>
          </a:p>
          <a:p>
            <a:pPr>
              <a:lnSpc>
                <a:spcPct val="120000"/>
              </a:lnSpc>
              <a:spcAft>
                <a:spcPts val="600"/>
              </a:spcAft>
            </a:pPr>
            <a:r>
              <a:rPr lang="en-US" altLang="zh-CN" sz="2400" dirty="0" smtClean="0">
                <a:solidFill>
                  <a:srgbClr val="002060"/>
                </a:solidFill>
                <a:latin typeface="Times New Roman" pitchFamily="18" charset="0"/>
                <a:ea typeface="宋体" pitchFamily="2" charset="-122"/>
                <a:cs typeface="Times New Roman" pitchFamily="18" charset="0"/>
              </a:rPr>
              <a:t>　　PC</a:t>
            </a:r>
            <a:r>
              <a:rPr lang="zh-CN" altLang="zh-CN" sz="2400" dirty="0">
                <a:solidFill>
                  <a:srgbClr val="002060"/>
                </a:solidFill>
                <a:latin typeface="Times New Roman" pitchFamily="18" charset="0"/>
                <a:ea typeface="宋体" pitchFamily="2" charset="-122"/>
                <a:cs typeface="Times New Roman" pitchFamily="18" charset="0"/>
              </a:rPr>
              <a:t>机键盘上的按键数目从最早的</a:t>
            </a:r>
            <a:r>
              <a:rPr lang="en-US" altLang="zh-CN" sz="2400" dirty="0">
                <a:solidFill>
                  <a:srgbClr val="002060"/>
                </a:solidFill>
                <a:latin typeface="Times New Roman" pitchFamily="18" charset="0"/>
                <a:ea typeface="宋体" pitchFamily="2" charset="-122"/>
                <a:cs typeface="Times New Roman" pitchFamily="18" charset="0"/>
              </a:rPr>
              <a:t>83</a:t>
            </a:r>
            <a:r>
              <a:rPr lang="zh-CN" altLang="zh-CN" sz="2400" dirty="0">
                <a:solidFill>
                  <a:srgbClr val="002060"/>
                </a:solidFill>
                <a:latin typeface="Times New Roman" pitchFamily="18" charset="0"/>
                <a:ea typeface="宋体" pitchFamily="2" charset="-122"/>
                <a:cs typeface="Times New Roman" pitchFamily="18" charset="0"/>
              </a:rPr>
              <a:t>键逐步发展到后来的</a:t>
            </a:r>
            <a:r>
              <a:rPr lang="en-US" altLang="zh-CN" sz="2400" dirty="0">
                <a:solidFill>
                  <a:srgbClr val="002060"/>
                </a:solidFill>
                <a:latin typeface="Times New Roman" pitchFamily="18" charset="0"/>
                <a:ea typeface="宋体" pitchFamily="2" charset="-122"/>
                <a:cs typeface="Times New Roman" pitchFamily="18" charset="0"/>
              </a:rPr>
              <a:t>101</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102</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104</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108</a:t>
            </a:r>
            <a:r>
              <a:rPr lang="zh-CN" altLang="zh-CN" sz="2400" dirty="0">
                <a:solidFill>
                  <a:srgbClr val="002060"/>
                </a:solidFill>
                <a:latin typeface="Times New Roman" pitchFamily="18" charset="0"/>
                <a:ea typeface="宋体" pitchFamily="2" charset="-122"/>
                <a:cs typeface="Times New Roman" pitchFamily="18" charset="0"/>
              </a:rPr>
              <a:t>等键。键盘内部主要有</a:t>
            </a:r>
            <a:r>
              <a:rPr lang="en-US" altLang="zh-CN" sz="2400" dirty="0">
                <a:solidFill>
                  <a:srgbClr val="002060"/>
                </a:solidFill>
                <a:latin typeface="Times New Roman" pitchFamily="18" charset="0"/>
                <a:ea typeface="宋体" pitchFamily="2" charset="-122"/>
                <a:cs typeface="Times New Roman" pitchFamily="18" charset="0"/>
              </a:rPr>
              <a:t>16</a:t>
            </a:r>
            <a:r>
              <a:rPr lang="zh-CN" altLang="zh-CN" sz="2400" dirty="0">
                <a:solidFill>
                  <a:srgbClr val="002060"/>
                </a:solidFill>
                <a:latin typeface="Times New Roman" pitchFamily="18" charset="0"/>
                <a:ea typeface="宋体" pitchFamily="2" charset="-122"/>
                <a:cs typeface="Times New Roman" pitchFamily="18" charset="0"/>
              </a:rPr>
              <a:t>行×</a:t>
            </a:r>
            <a:r>
              <a:rPr lang="en-US" altLang="zh-CN" sz="2400" dirty="0">
                <a:solidFill>
                  <a:srgbClr val="002060"/>
                </a:solidFill>
                <a:latin typeface="Times New Roman" pitchFamily="18" charset="0"/>
                <a:ea typeface="宋体" pitchFamily="2" charset="-122"/>
                <a:cs typeface="Times New Roman" pitchFamily="18" charset="0"/>
              </a:rPr>
              <a:t>8</a:t>
            </a:r>
            <a:r>
              <a:rPr lang="zh-CN" altLang="zh-CN" sz="2400" dirty="0">
                <a:solidFill>
                  <a:srgbClr val="002060"/>
                </a:solidFill>
                <a:latin typeface="Times New Roman" pitchFamily="18" charset="0"/>
                <a:ea typeface="宋体" pitchFamily="2" charset="-122"/>
                <a:cs typeface="Times New Roman" pitchFamily="18" charset="0"/>
              </a:rPr>
              <a:t>列的键盘矩阵和一个用作键盘控制器的芯片</a:t>
            </a:r>
            <a:r>
              <a:rPr lang="en-US" altLang="zh-CN" sz="2400" dirty="0">
                <a:solidFill>
                  <a:srgbClr val="002060"/>
                </a:solidFill>
                <a:latin typeface="Times New Roman" pitchFamily="18" charset="0"/>
                <a:ea typeface="宋体" pitchFamily="2" charset="-122"/>
                <a:cs typeface="Times New Roman" pitchFamily="18" charset="0"/>
              </a:rPr>
              <a:t>Intel 8048</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a:lnSpc>
                <a:spcPct val="120000"/>
              </a:lnSpc>
              <a:spcAft>
                <a:spcPts val="6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en-US" altLang="zh-CN" sz="2400" dirty="0" smtClean="0">
                <a:solidFill>
                  <a:srgbClr val="002060"/>
                </a:solidFill>
                <a:latin typeface="Times New Roman" pitchFamily="18" charset="0"/>
                <a:ea typeface="宋体" pitchFamily="2" charset="-122"/>
                <a:cs typeface="Times New Roman" pitchFamily="18" charset="0"/>
              </a:rPr>
              <a:t>Intel </a:t>
            </a:r>
            <a:r>
              <a:rPr lang="en-US" altLang="zh-CN" sz="2400" dirty="0">
                <a:solidFill>
                  <a:srgbClr val="002060"/>
                </a:solidFill>
                <a:latin typeface="Times New Roman" pitchFamily="18" charset="0"/>
                <a:ea typeface="宋体" pitchFamily="2" charset="-122"/>
                <a:cs typeface="Times New Roman" pitchFamily="18" charset="0"/>
              </a:rPr>
              <a:t>8048</a:t>
            </a:r>
            <a:r>
              <a:rPr lang="zh-CN" altLang="zh-CN" sz="2400" dirty="0">
                <a:solidFill>
                  <a:srgbClr val="002060"/>
                </a:solidFill>
                <a:latin typeface="Times New Roman" pitchFamily="18" charset="0"/>
                <a:ea typeface="宋体" pitchFamily="2" charset="-122"/>
                <a:cs typeface="Times New Roman" pitchFamily="18" charset="0"/>
              </a:rPr>
              <a:t>负责完成键盘矩阵扫描、消除抖动、生成按键扫描码等功能，并对扫描码进行并</a:t>
            </a:r>
            <a:r>
              <a:rPr lang="en-US"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串转换，然后将串行扫描码及时钟送往主机。</a:t>
            </a:r>
          </a:p>
        </p:txBody>
      </p:sp>
    </p:spTree>
    <p:extLst>
      <p:ext uri="{BB962C8B-B14F-4D97-AF65-F5344CB8AC3E}">
        <p14:creationId xmlns:p14="http://schemas.microsoft.com/office/powerpoint/2010/main" val="1270446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11.1.5  PC</a:t>
            </a:r>
            <a:r>
              <a:rPr lang="zh-CN" altLang="zh-CN" dirty="0"/>
              <a:t>机键盘接口技术</a:t>
            </a:r>
            <a:endParaRPr lang="zh-CN" altLang="en-US" dirty="0"/>
          </a:p>
        </p:txBody>
      </p:sp>
      <p:grpSp>
        <p:nvGrpSpPr>
          <p:cNvPr id="34" name="组合 33"/>
          <p:cNvGrpSpPr/>
          <p:nvPr/>
        </p:nvGrpSpPr>
        <p:grpSpPr>
          <a:xfrm>
            <a:off x="939924" y="1844824"/>
            <a:ext cx="7048128" cy="2041106"/>
            <a:chOff x="939924" y="1844824"/>
            <a:chExt cx="7048128" cy="2041106"/>
          </a:xfrm>
        </p:grpSpPr>
        <p:sp>
          <p:nvSpPr>
            <p:cNvPr id="4" name="Text Box 2"/>
            <p:cNvSpPr txBox="1">
              <a:spLocks noChangeArrowheads="1"/>
            </p:cNvSpPr>
            <p:nvPr/>
          </p:nvSpPr>
          <p:spPr bwMode="auto">
            <a:xfrm>
              <a:off x="939924" y="3160596"/>
              <a:ext cx="2911996" cy="725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0" tIns="45720" rIns="0" bIns="45720" numCol="1" anchor="t" anchorCtr="0" compatLnSpc="1">
              <a:prstTxWarp prst="textNoShape">
                <a:avLst/>
              </a:prstTxWarp>
            </a:bodyPr>
            <a:lstStyle/>
            <a:p>
              <a:pPr marL="0" marR="0" lvl="1" indent="0" algn="ctr" defTabSz="914400" rtl="0" eaLnBrk="1" fontAlgn="base" latinLnBrk="0" hangingPunct="1">
                <a:lnSpc>
                  <a:spcPct val="100000"/>
                </a:lnSpc>
                <a:spcBef>
                  <a:spcPct val="0"/>
                </a:spcBef>
                <a:spcAft>
                  <a:spcPct val="0"/>
                </a:spcAft>
                <a:buClrTx/>
                <a:buSzTx/>
                <a:tabLst/>
              </a:pP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a:t>
              </a: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a:t>
              </a: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接</a:t>
              </a:r>
              <a:endParaRPr kumimoji="0" lang="en-US" altLang="zh-CN"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endParaRPr>
            </a:p>
            <a:p>
              <a:pPr marL="0" marR="0" lvl="1" indent="0" algn="ctr" defTabSz="914400" rtl="0" eaLnBrk="1" fontAlgn="base" latinLnBrk="0" hangingPunct="1">
                <a:lnSpc>
                  <a:spcPct val="100000"/>
                </a:lnSpc>
                <a:spcBef>
                  <a:spcPct val="0"/>
                </a:spcBef>
                <a:spcAft>
                  <a:spcPct val="0"/>
                </a:spcAft>
                <a:buClrTx/>
                <a:buSzTx/>
                <a:tabLst/>
              </a:pP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口</a:t>
              </a: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 name="Text Box 3"/>
            <p:cNvSpPr txBox="1">
              <a:spLocks noChangeArrowheads="1"/>
            </p:cNvSpPr>
            <p:nvPr/>
          </p:nvSpPr>
          <p:spPr bwMode="auto">
            <a:xfrm>
              <a:off x="2981153" y="3157044"/>
              <a:ext cx="2911994" cy="7288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0" tIns="45720" rIns="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b</a:t>
              </a: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en-US" altLang="zh-CN"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PS/2</a:t>
              </a: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接口</a:t>
              </a: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6" name="Text Box 4"/>
            <p:cNvSpPr txBox="1">
              <a:spLocks noChangeArrowheads="1"/>
            </p:cNvSpPr>
            <p:nvPr/>
          </p:nvSpPr>
          <p:spPr bwMode="auto">
            <a:xfrm>
              <a:off x="5076056" y="3157044"/>
              <a:ext cx="2911996" cy="7288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0" tIns="45720" rIns="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c</a:t>
              </a: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en-US" altLang="zh-CN"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USB</a:t>
              </a:r>
              <a:r>
                <a:rPr kumimoji="0" lang="zh-CN" altLang="en-US" sz="20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接口</a:t>
              </a: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nvGrpSpPr>
            <p:cNvPr id="7" name="Group 5"/>
            <p:cNvGrpSpPr>
              <a:grpSpLocks/>
            </p:cNvGrpSpPr>
            <p:nvPr/>
          </p:nvGrpSpPr>
          <p:grpSpPr bwMode="auto">
            <a:xfrm>
              <a:off x="5863728" y="2548823"/>
              <a:ext cx="1418663" cy="309332"/>
              <a:chOff x="7251" y="9501"/>
              <a:chExt cx="840" cy="183"/>
            </a:xfrm>
          </p:grpSpPr>
          <p:sp>
            <p:nvSpPr>
              <p:cNvPr id="13" name="Rectangle 11"/>
              <p:cNvSpPr>
                <a:spLocks noChangeArrowheads="1"/>
              </p:cNvSpPr>
              <p:nvPr/>
            </p:nvSpPr>
            <p:spPr bwMode="auto">
              <a:xfrm>
                <a:off x="7251" y="9501"/>
                <a:ext cx="840" cy="183"/>
              </a:xfrm>
              <a:prstGeom prst="rect">
                <a:avLst/>
              </a:prstGeom>
              <a:solidFill>
                <a:schemeClr val="accent4">
                  <a:lumMod val="20000"/>
                  <a:lumOff val="80000"/>
                </a:schemeClr>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8" name="Rectangle 6"/>
              <p:cNvSpPr>
                <a:spLocks noChangeArrowheads="1"/>
              </p:cNvSpPr>
              <p:nvPr/>
            </p:nvSpPr>
            <p:spPr bwMode="auto">
              <a:xfrm>
                <a:off x="7316" y="9567"/>
                <a:ext cx="130" cy="4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9" name="Rectangle 7"/>
              <p:cNvSpPr>
                <a:spLocks noChangeArrowheads="1"/>
              </p:cNvSpPr>
              <p:nvPr/>
            </p:nvSpPr>
            <p:spPr bwMode="auto">
              <a:xfrm>
                <a:off x="7509" y="9567"/>
                <a:ext cx="130" cy="4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10" name="Rectangle 8"/>
              <p:cNvSpPr>
                <a:spLocks noChangeArrowheads="1"/>
              </p:cNvSpPr>
              <p:nvPr/>
            </p:nvSpPr>
            <p:spPr bwMode="auto">
              <a:xfrm>
                <a:off x="7704" y="9567"/>
                <a:ext cx="130" cy="4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11" name="Rectangle 9"/>
              <p:cNvSpPr>
                <a:spLocks noChangeArrowheads="1"/>
              </p:cNvSpPr>
              <p:nvPr/>
            </p:nvSpPr>
            <p:spPr bwMode="auto">
              <a:xfrm>
                <a:off x="7896" y="9567"/>
                <a:ext cx="130" cy="4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12" name="Rectangle 10"/>
              <p:cNvSpPr>
                <a:spLocks noChangeArrowheads="1"/>
              </p:cNvSpPr>
              <p:nvPr/>
            </p:nvSpPr>
            <p:spPr bwMode="auto">
              <a:xfrm>
                <a:off x="7251" y="9501"/>
                <a:ext cx="840" cy="74"/>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45720" rIns="0" bIns="45720" numCol="1" anchor="ctr" anchorCtr="0" compatLnSpc="1">
                <a:prstTxWarp prst="textNoShape">
                  <a:avLst/>
                </a:prstTxWarp>
              </a:bodyPr>
              <a:lstStyle/>
              <a:p>
                <a:endParaRPr lang="zh-CN" altLang="en-US" sz="2000"/>
              </a:p>
            </p:txBody>
          </p:sp>
        </p:grpSp>
        <p:grpSp>
          <p:nvGrpSpPr>
            <p:cNvPr id="14" name="Group 12"/>
            <p:cNvGrpSpPr>
              <a:grpSpLocks/>
            </p:cNvGrpSpPr>
            <p:nvPr/>
          </p:nvGrpSpPr>
          <p:grpSpPr bwMode="auto">
            <a:xfrm>
              <a:off x="3914599" y="2036824"/>
              <a:ext cx="1091552" cy="1027553"/>
              <a:chOff x="5505" y="9106"/>
              <a:chExt cx="768" cy="724"/>
            </a:xfrm>
          </p:grpSpPr>
          <p:sp>
            <p:nvSpPr>
              <p:cNvPr id="15" name="Line 13"/>
              <p:cNvSpPr>
                <a:spLocks noChangeShapeType="1"/>
              </p:cNvSpPr>
              <p:nvPr/>
            </p:nvSpPr>
            <p:spPr bwMode="auto">
              <a:xfrm>
                <a:off x="5831" y="9787"/>
                <a:ext cx="140" cy="0"/>
              </a:xfrm>
              <a:prstGeom prst="line">
                <a:avLst/>
              </a:prstGeom>
              <a:noFill/>
              <a:ln w="571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16" name="Oval 14"/>
              <p:cNvSpPr>
                <a:spLocks noChangeArrowheads="1"/>
              </p:cNvSpPr>
              <p:nvPr/>
            </p:nvSpPr>
            <p:spPr bwMode="auto">
              <a:xfrm>
                <a:off x="5505" y="9106"/>
                <a:ext cx="768" cy="724"/>
              </a:xfrm>
              <a:prstGeom prst="ellipse">
                <a:avLst/>
              </a:prstGeom>
              <a:solidFill>
                <a:schemeClr val="accent4">
                  <a:lumMod val="20000"/>
                  <a:lumOff val="80000"/>
                </a:schemeClr>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17" name="Line 15"/>
              <p:cNvSpPr>
                <a:spLocks noChangeShapeType="1"/>
              </p:cNvSpPr>
              <p:nvPr/>
            </p:nvSpPr>
            <p:spPr bwMode="auto">
              <a:xfrm rot="-5400000">
                <a:off x="5832" y="9534"/>
                <a:ext cx="132" cy="0"/>
              </a:xfrm>
              <a:prstGeom prst="line">
                <a:avLst/>
              </a:prstGeom>
              <a:noFill/>
              <a:ln w="571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18" name="AutoShape 16"/>
              <p:cNvSpPr>
                <a:spLocks noChangeArrowheads="1"/>
              </p:cNvSpPr>
              <p:nvPr/>
            </p:nvSpPr>
            <p:spPr bwMode="auto">
              <a:xfrm>
                <a:off x="5683" y="9591"/>
                <a:ext cx="80" cy="7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19" name="AutoShape 17"/>
              <p:cNvSpPr>
                <a:spLocks noChangeArrowheads="1"/>
              </p:cNvSpPr>
              <p:nvPr/>
            </p:nvSpPr>
            <p:spPr bwMode="auto">
              <a:xfrm>
                <a:off x="5635" y="9411"/>
                <a:ext cx="80" cy="7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20" name="AutoShape 18"/>
              <p:cNvSpPr>
                <a:spLocks noChangeArrowheads="1"/>
              </p:cNvSpPr>
              <p:nvPr/>
            </p:nvSpPr>
            <p:spPr bwMode="auto">
              <a:xfrm>
                <a:off x="6040" y="9591"/>
                <a:ext cx="80" cy="7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21" name="AutoShape 19"/>
              <p:cNvSpPr>
                <a:spLocks noChangeArrowheads="1"/>
              </p:cNvSpPr>
              <p:nvPr/>
            </p:nvSpPr>
            <p:spPr bwMode="auto">
              <a:xfrm>
                <a:off x="6085" y="9411"/>
                <a:ext cx="80" cy="7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22" name="AutoShape 20"/>
              <p:cNvSpPr>
                <a:spLocks noChangeArrowheads="1"/>
              </p:cNvSpPr>
              <p:nvPr/>
            </p:nvSpPr>
            <p:spPr bwMode="auto">
              <a:xfrm>
                <a:off x="5740" y="9254"/>
                <a:ext cx="80" cy="7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23" name="AutoShape 21"/>
              <p:cNvSpPr>
                <a:spLocks noChangeArrowheads="1"/>
              </p:cNvSpPr>
              <p:nvPr/>
            </p:nvSpPr>
            <p:spPr bwMode="auto">
              <a:xfrm>
                <a:off x="5965" y="9254"/>
                <a:ext cx="80" cy="75"/>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grpSp>
        <p:grpSp>
          <p:nvGrpSpPr>
            <p:cNvPr id="24" name="Group 22"/>
            <p:cNvGrpSpPr>
              <a:grpSpLocks/>
            </p:cNvGrpSpPr>
            <p:nvPr/>
          </p:nvGrpSpPr>
          <p:grpSpPr bwMode="auto">
            <a:xfrm>
              <a:off x="1713257" y="1844824"/>
              <a:ext cx="1365331" cy="1304885"/>
              <a:chOff x="3724" y="8971"/>
              <a:chExt cx="960" cy="918"/>
            </a:xfrm>
          </p:grpSpPr>
          <p:sp>
            <p:nvSpPr>
              <p:cNvPr id="25" name="Line 23"/>
              <p:cNvSpPr>
                <a:spLocks noChangeShapeType="1"/>
              </p:cNvSpPr>
              <p:nvPr/>
            </p:nvSpPr>
            <p:spPr bwMode="auto">
              <a:xfrm rot="-10800000">
                <a:off x="4107" y="9844"/>
                <a:ext cx="190" cy="0"/>
              </a:xfrm>
              <a:prstGeom prst="line">
                <a:avLst/>
              </a:prstGeom>
              <a:noFill/>
              <a:ln w="571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26" name="Oval 24"/>
              <p:cNvSpPr>
                <a:spLocks noChangeArrowheads="1"/>
              </p:cNvSpPr>
              <p:nvPr/>
            </p:nvSpPr>
            <p:spPr bwMode="auto">
              <a:xfrm>
                <a:off x="3724" y="8971"/>
                <a:ext cx="960" cy="918"/>
              </a:xfrm>
              <a:prstGeom prst="ellipse">
                <a:avLst/>
              </a:prstGeom>
              <a:solidFill>
                <a:schemeClr val="accent4">
                  <a:lumMod val="20000"/>
                  <a:lumOff val="80000"/>
                </a:schemeClr>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dirty="0"/>
              </a:p>
            </p:txBody>
          </p:sp>
          <p:sp>
            <p:nvSpPr>
              <p:cNvPr id="27" name="Line 25"/>
              <p:cNvSpPr>
                <a:spLocks noChangeShapeType="1"/>
              </p:cNvSpPr>
              <p:nvPr/>
            </p:nvSpPr>
            <p:spPr bwMode="auto">
              <a:xfrm rot="-5400000">
                <a:off x="4109" y="9506"/>
                <a:ext cx="179" cy="0"/>
              </a:xfrm>
              <a:prstGeom prst="line">
                <a:avLst/>
              </a:prstGeom>
              <a:noFill/>
              <a:ln w="5715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28" name="AutoShape 26"/>
              <p:cNvSpPr>
                <a:spLocks noChangeArrowheads="1"/>
              </p:cNvSpPr>
              <p:nvPr/>
            </p:nvSpPr>
            <p:spPr bwMode="auto">
              <a:xfrm>
                <a:off x="4319" y="9550"/>
                <a:ext cx="120" cy="113"/>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29" name="AutoShape 27"/>
              <p:cNvSpPr>
                <a:spLocks noChangeArrowheads="1"/>
              </p:cNvSpPr>
              <p:nvPr/>
            </p:nvSpPr>
            <p:spPr bwMode="auto">
              <a:xfrm>
                <a:off x="4349" y="9303"/>
                <a:ext cx="120" cy="113"/>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30" name="AutoShape 28"/>
              <p:cNvSpPr>
                <a:spLocks noChangeArrowheads="1"/>
              </p:cNvSpPr>
              <p:nvPr/>
            </p:nvSpPr>
            <p:spPr bwMode="auto">
              <a:xfrm>
                <a:off x="3936" y="9550"/>
                <a:ext cx="120" cy="113"/>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31" name="AutoShape 29"/>
              <p:cNvSpPr>
                <a:spLocks noChangeArrowheads="1"/>
              </p:cNvSpPr>
              <p:nvPr/>
            </p:nvSpPr>
            <p:spPr bwMode="auto">
              <a:xfrm>
                <a:off x="3906" y="9303"/>
                <a:ext cx="120" cy="113"/>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sp>
            <p:nvSpPr>
              <p:cNvPr id="32" name="AutoShape 30"/>
              <p:cNvSpPr>
                <a:spLocks noChangeArrowheads="1"/>
              </p:cNvSpPr>
              <p:nvPr/>
            </p:nvSpPr>
            <p:spPr bwMode="auto">
              <a:xfrm>
                <a:off x="4124" y="9140"/>
                <a:ext cx="120" cy="113"/>
              </a:xfrm>
              <a:prstGeom prst="flowChartConnector">
                <a:avLst/>
              </a:prstGeom>
              <a:noFill/>
              <a:ln w="1270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0" tIns="45720" rIns="0" bIns="45720" numCol="1" anchor="ctr" anchorCtr="0" compatLnSpc="1">
                <a:prstTxWarp prst="textNoShape">
                  <a:avLst/>
                </a:prstTxWarp>
              </a:bodyPr>
              <a:lstStyle/>
              <a:p>
                <a:endParaRPr lang="zh-CN" altLang="en-US" sz="2000"/>
              </a:p>
            </p:txBody>
          </p:sp>
        </p:grpSp>
      </p:grpSp>
      <p:sp>
        <p:nvSpPr>
          <p:cNvPr id="33" name="矩形 32"/>
          <p:cNvSpPr/>
          <p:nvPr/>
        </p:nvSpPr>
        <p:spPr>
          <a:xfrm>
            <a:off x="683568" y="3803906"/>
            <a:ext cx="7776864" cy="2438342"/>
          </a:xfrm>
          <a:prstGeom prst="rect">
            <a:avLst/>
          </a:prstGeom>
          <a:solidFill>
            <a:schemeClr val="bg1">
              <a:lumMod val="85000"/>
              <a:alpha val="50196"/>
            </a:schemeClr>
          </a:solidFill>
          <a:ln>
            <a:solidFill>
              <a:srgbClr val="00B0F0"/>
            </a:solidFill>
            <a:prstDash val="dash"/>
          </a:ln>
        </p:spPr>
        <p:txBody>
          <a:bodyPr wrap="square" lIns="72000" tIns="72000" rIns="72000" bIns="72000">
            <a:spAutoFit/>
          </a:bodyPr>
          <a:lstStyle/>
          <a:p>
            <a:pPr marL="342900" indent="-342900">
              <a:spcAft>
                <a:spcPts val="200"/>
              </a:spcAft>
              <a:buFont typeface="Arial" pitchFamily="34" charset="0"/>
              <a:buChar char="•"/>
            </a:pPr>
            <a:r>
              <a:rPr lang="en-US" altLang="zh-CN" sz="2400" dirty="0" smtClean="0">
                <a:solidFill>
                  <a:srgbClr val="002060"/>
                </a:solidFill>
                <a:latin typeface="Times New Roman" pitchFamily="18" charset="0"/>
                <a:ea typeface="宋体" pitchFamily="2" charset="-122"/>
                <a:cs typeface="Times New Roman" pitchFamily="18" charset="0"/>
              </a:rPr>
              <a:t>AT</a:t>
            </a:r>
            <a:r>
              <a:rPr lang="zh-CN" altLang="zh-CN" sz="2400" dirty="0">
                <a:solidFill>
                  <a:srgbClr val="002060"/>
                </a:solidFill>
                <a:latin typeface="Times New Roman" pitchFamily="18" charset="0"/>
                <a:ea typeface="宋体" pitchFamily="2" charset="-122"/>
                <a:cs typeface="Times New Roman" pitchFamily="18" charset="0"/>
              </a:rPr>
              <a:t>接</a:t>
            </a:r>
            <a:r>
              <a:rPr lang="zh-CN" altLang="zh-CN" sz="2400" dirty="0" smtClean="0">
                <a:solidFill>
                  <a:srgbClr val="002060"/>
                </a:solidFill>
                <a:latin typeface="Times New Roman" pitchFamily="18" charset="0"/>
                <a:ea typeface="宋体" pitchFamily="2" charset="-122"/>
                <a:cs typeface="Times New Roman" pitchFamily="18" charset="0"/>
              </a:rPr>
              <a:t>口为</a:t>
            </a:r>
            <a:r>
              <a:rPr lang="zh-CN" altLang="zh-CN" sz="2400" dirty="0">
                <a:solidFill>
                  <a:srgbClr val="002060"/>
                </a:solidFill>
                <a:latin typeface="Times New Roman" pitchFamily="18" charset="0"/>
                <a:ea typeface="宋体" pitchFamily="2" charset="-122"/>
                <a:cs typeface="Times New Roman" pitchFamily="18" charset="0"/>
              </a:rPr>
              <a:t>标</a:t>
            </a:r>
            <a:r>
              <a:rPr lang="zh-CN" altLang="zh-CN" sz="2400" dirty="0" smtClean="0">
                <a:solidFill>
                  <a:srgbClr val="002060"/>
                </a:solidFill>
                <a:latin typeface="Times New Roman" pitchFamily="18" charset="0"/>
                <a:ea typeface="宋体" pitchFamily="2" charset="-122"/>
                <a:cs typeface="Times New Roman" pitchFamily="18" charset="0"/>
              </a:rPr>
              <a:t>准</a:t>
            </a:r>
            <a:r>
              <a:rPr lang="en-US" altLang="zh-CN" sz="2400" dirty="0" smtClean="0">
                <a:solidFill>
                  <a:srgbClr val="002060"/>
                </a:solidFill>
                <a:latin typeface="Times New Roman" pitchFamily="18" charset="0"/>
                <a:ea typeface="宋体" pitchFamily="2" charset="-122"/>
                <a:cs typeface="Times New Roman" pitchFamily="18" charset="0"/>
              </a:rPr>
              <a:t>5</a:t>
            </a:r>
            <a:r>
              <a:rPr lang="zh-CN" altLang="zh-CN" sz="2400" dirty="0">
                <a:solidFill>
                  <a:srgbClr val="002060"/>
                </a:solidFill>
                <a:latin typeface="Times New Roman" pitchFamily="18" charset="0"/>
                <a:ea typeface="宋体" pitchFamily="2" charset="-122"/>
                <a:cs typeface="Times New Roman" pitchFamily="18" charset="0"/>
              </a:rPr>
              <a:t>针圆形接口，用于早期的</a:t>
            </a:r>
            <a:r>
              <a:rPr lang="en-US" altLang="zh-CN" sz="2400" dirty="0">
                <a:solidFill>
                  <a:srgbClr val="002060"/>
                </a:solidFill>
                <a:latin typeface="Times New Roman" pitchFamily="18" charset="0"/>
                <a:ea typeface="宋体" pitchFamily="2" charset="-122"/>
                <a:cs typeface="Times New Roman" pitchFamily="18" charset="0"/>
              </a:rPr>
              <a:t>AT</a:t>
            </a:r>
            <a:r>
              <a:rPr lang="zh-CN" altLang="zh-CN" sz="2400" dirty="0">
                <a:solidFill>
                  <a:srgbClr val="002060"/>
                </a:solidFill>
                <a:latin typeface="Times New Roman" pitchFamily="18" charset="0"/>
                <a:ea typeface="宋体" pitchFamily="2" charset="-122"/>
                <a:cs typeface="Times New Roman" pitchFamily="18" charset="0"/>
              </a:rPr>
              <a:t>系统板</a:t>
            </a:r>
            <a:r>
              <a:rPr lang="zh-CN" altLang="zh-CN" sz="2400" dirty="0" smtClean="0">
                <a:solidFill>
                  <a:srgbClr val="002060"/>
                </a:solidFill>
                <a:latin typeface="Times New Roman" pitchFamily="18" charset="0"/>
                <a:ea typeface="宋体" pitchFamily="2" charset="-122"/>
                <a:cs typeface="Times New Roman" pitchFamily="18" charset="0"/>
              </a:rPr>
              <a:t>上。</a:t>
            </a:r>
            <a:endParaRPr lang="zh-CN" altLang="zh-CN" sz="2400" dirty="0">
              <a:solidFill>
                <a:srgbClr val="002060"/>
              </a:solidFill>
              <a:latin typeface="Times New Roman" pitchFamily="18" charset="0"/>
              <a:ea typeface="宋体" pitchFamily="2" charset="-122"/>
              <a:cs typeface="Times New Roman" pitchFamily="18" charset="0"/>
            </a:endParaRPr>
          </a:p>
          <a:p>
            <a:pPr marL="342900" indent="-342900" algn="just">
              <a:spcAft>
                <a:spcPts val="200"/>
              </a:spcAft>
              <a:buFont typeface="Arial" pitchFamily="34" charset="0"/>
              <a:buChar char="•"/>
            </a:pPr>
            <a:r>
              <a:rPr lang="en-US" altLang="zh-CN" sz="2400" dirty="0" smtClean="0">
                <a:solidFill>
                  <a:srgbClr val="002060"/>
                </a:solidFill>
                <a:latin typeface="Times New Roman" pitchFamily="18" charset="0"/>
                <a:ea typeface="宋体" pitchFamily="2" charset="-122"/>
                <a:cs typeface="Times New Roman" pitchFamily="18" charset="0"/>
              </a:rPr>
              <a:t>PS/2</a:t>
            </a:r>
            <a:r>
              <a:rPr lang="zh-CN" altLang="zh-CN" sz="2400" dirty="0">
                <a:solidFill>
                  <a:srgbClr val="002060"/>
                </a:solidFill>
                <a:latin typeface="Times New Roman" pitchFamily="18" charset="0"/>
                <a:ea typeface="宋体" pitchFamily="2" charset="-122"/>
                <a:cs typeface="Times New Roman" pitchFamily="18" charset="0"/>
              </a:rPr>
              <a:t>接</a:t>
            </a:r>
            <a:r>
              <a:rPr lang="zh-CN" altLang="zh-CN" sz="2400" dirty="0" smtClean="0">
                <a:solidFill>
                  <a:srgbClr val="002060"/>
                </a:solidFill>
                <a:latin typeface="Times New Roman" pitchFamily="18" charset="0"/>
                <a:ea typeface="宋体" pitchFamily="2" charset="-122"/>
                <a:cs typeface="Times New Roman" pitchFamily="18" charset="0"/>
              </a:rPr>
              <a:t>口为</a:t>
            </a:r>
            <a:r>
              <a:rPr lang="zh-CN" altLang="zh-CN" sz="2400" dirty="0">
                <a:solidFill>
                  <a:srgbClr val="002060"/>
                </a:solidFill>
                <a:latin typeface="Times New Roman" pitchFamily="18" charset="0"/>
                <a:ea typeface="宋体" pitchFamily="2" charset="-122"/>
                <a:cs typeface="Times New Roman" pitchFamily="18" charset="0"/>
              </a:rPr>
              <a:t>具有</a:t>
            </a:r>
            <a:r>
              <a:rPr lang="en-US" altLang="zh-CN" sz="2400" dirty="0">
                <a:solidFill>
                  <a:srgbClr val="002060"/>
                </a:solidFill>
                <a:latin typeface="Times New Roman" pitchFamily="18" charset="0"/>
                <a:ea typeface="宋体" pitchFamily="2" charset="-122"/>
                <a:cs typeface="Times New Roman" pitchFamily="18" charset="0"/>
              </a:rPr>
              <a:t>6</a:t>
            </a:r>
            <a:r>
              <a:rPr lang="zh-CN" altLang="zh-CN" sz="2400" dirty="0">
                <a:solidFill>
                  <a:srgbClr val="002060"/>
                </a:solidFill>
                <a:latin typeface="Times New Roman" pitchFamily="18" charset="0"/>
                <a:ea typeface="宋体" pitchFamily="2" charset="-122"/>
                <a:cs typeface="Times New Roman" pitchFamily="18" charset="0"/>
              </a:rPr>
              <a:t>针的圆形接口</a:t>
            </a:r>
            <a:r>
              <a:rPr lang="zh-CN" altLang="zh-CN" sz="2400" dirty="0" smtClean="0">
                <a:solidFill>
                  <a:srgbClr val="002060"/>
                </a:solidFill>
                <a:latin typeface="Times New Roman" pitchFamily="18" charset="0"/>
                <a:ea typeface="宋体" pitchFamily="2" charset="-122"/>
                <a:cs typeface="Times New Roman" pitchFamily="18" charset="0"/>
              </a:rPr>
              <a:t>，当</a:t>
            </a:r>
            <a:r>
              <a:rPr lang="zh-CN" altLang="zh-CN" sz="2400" dirty="0">
                <a:solidFill>
                  <a:srgbClr val="002060"/>
                </a:solidFill>
                <a:latin typeface="Times New Roman" pitchFamily="18" charset="0"/>
                <a:ea typeface="宋体" pitchFamily="2" charset="-122"/>
                <a:cs typeface="Times New Roman" pitchFamily="18" charset="0"/>
              </a:rPr>
              <a:t>今许多</a:t>
            </a:r>
            <a:r>
              <a:rPr lang="en-US" altLang="zh-CN" sz="2400" dirty="0">
                <a:solidFill>
                  <a:srgbClr val="002060"/>
                </a:solidFill>
                <a:latin typeface="Times New Roman" pitchFamily="18" charset="0"/>
                <a:ea typeface="宋体" pitchFamily="2" charset="-122"/>
                <a:cs typeface="Times New Roman" pitchFamily="18" charset="0"/>
              </a:rPr>
              <a:t>PC</a:t>
            </a:r>
            <a:r>
              <a:rPr lang="zh-CN" altLang="zh-CN" sz="2400" dirty="0">
                <a:solidFill>
                  <a:srgbClr val="002060"/>
                </a:solidFill>
                <a:latin typeface="Times New Roman" pitchFamily="18" charset="0"/>
                <a:ea typeface="宋体" pitchFamily="2" charset="-122"/>
                <a:cs typeface="Times New Roman" pitchFamily="18" charset="0"/>
              </a:rPr>
              <a:t>机的系统板仍支持</a:t>
            </a:r>
            <a:r>
              <a:rPr lang="en-US" altLang="zh-CN" sz="2400" dirty="0">
                <a:solidFill>
                  <a:srgbClr val="002060"/>
                </a:solidFill>
                <a:latin typeface="Times New Roman" pitchFamily="18" charset="0"/>
                <a:ea typeface="宋体" pitchFamily="2" charset="-122"/>
                <a:cs typeface="Times New Roman" pitchFamily="18" charset="0"/>
              </a:rPr>
              <a:t>PS/2</a:t>
            </a:r>
            <a:r>
              <a:rPr lang="zh-CN" altLang="zh-CN" sz="2400" dirty="0">
                <a:solidFill>
                  <a:srgbClr val="002060"/>
                </a:solidFill>
                <a:latin typeface="Times New Roman" pitchFamily="18" charset="0"/>
                <a:ea typeface="宋体" pitchFamily="2" charset="-122"/>
                <a:cs typeface="Times New Roman" pitchFamily="18" charset="0"/>
              </a:rPr>
              <a:t>接</a:t>
            </a:r>
            <a:r>
              <a:rPr lang="zh-CN" altLang="zh-CN" sz="2400" dirty="0" smtClean="0">
                <a:solidFill>
                  <a:srgbClr val="002060"/>
                </a:solidFill>
                <a:latin typeface="Times New Roman" pitchFamily="18" charset="0"/>
                <a:ea typeface="宋体" pitchFamily="2" charset="-122"/>
                <a:cs typeface="Times New Roman" pitchFamily="18" charset="0"/>
              </a:rPr>
              <a:t>口。</a:t>
            </a:r>
            <a:endParaRPr lang="zh-CN" altLang="zh-CN" sz="2400" dirty="0">
              <a:solidFill>
                <a:srgbClr val="002060"/>
              </a:solidFill>
              <a:latin typeface="Times New Roman" pitchFamily="18" charset="0"/>
              <a:ea typeface="宋体" pitchFamily="2" charset="-122"/>
              <a:cs typeface="Times New Roman" pitchFamily="18" charset="0"/>
            </a:endParaRPr>
          </a:p>
          <a:p>
            <a:pPr marL="342900" indent="-342900" algn="just">
              <a:spcAft>
                <a:spcPts val="200"/>
              </a:spcAft>
              <a:buFont typeface="Arial" pitchFamily="34" charset="0"/>
              <a:buChar char="•"/>
            </a:pPr>
            <a:r>
              <a:rPr lang="en-US" altLang="zh-CN" sz="2400" dirty="0" smtClean="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接</a:t>
            </a:r>
            <a:r>
              <a:rPr lang="zh-CN" altLang="zh-CN" sz="2400" dirty="0" smtClean="0">
                <a:solidFill>
                  <a:srgbClr val="002060"/>
                </a:solidFill>
                <a:latin typeface="Times New Roman" pitchFamily="18" charset="0"/>
                <a:ea typeface="宋体" pitchFamily="2" charset="-122"/>
                <a:cs typeface="Times New Roman" pitchFamily="18" charset="0"/>
              </a:rPr>
              <a:t>口</a:t>
            </a:r>
            <a:r>
              <a:rPr lang="zh-CN" altLang="en-US" sz="2400" dirty="0" smtClean="0">
                <a:solidFill>
                  <a:srgbClr val="002060"/>
                </a:solidFill>
                <a:latin typeface="Times New Roman" pitchFamily="18" charset="0"/>
                <a:ea typeface="宋体" pitchFamily="2" charset="-122"/>
                <a:cs typeface="Times New Roman" pitchFamily="18" charset="0"/>
              </a:rPr>
              <a:t>是当今微机上广泛使用的键盘接口</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a:p>
            <a:pPr marL="342900" indent="-342900" algn="just">
              <a:spcAft>
                <a:spcPts val="200"/>
              </a:spcAft>
              <a:buFont typeface="Arial" pitchFamily="34" charset="0"/>
              <a:buChar char="•"/>
            </a:pPr>
            <a:r>
              <a:rPr lang="zh-CN" altLang="zh-CN" sz="2400" dirty="0">
                <a:solidFill>
                  <a:srgbClr val="002060"/>
                </a:solidFill>
                <a:latin typeface="Times New Roman" pitchFamily="18" charset="0"/>
                <a:ea typeface="宋体" pitchFamily="2" charset="-122"/>
                <a:cs typeface="Times New Roman" pitchFamily="18" charset="0"/>
              </a:rPr>
              <a:t>实际应用中，利用“蓝牙”等无线技术连接到计算机的无线键盘也较多见。</a:t>
            </a:r>
            <a:endParaRPr lang="zh-CN" altLang="en-US" sz="2400" dirty="0">
              <a:solidFill>
                <a:srgbClr val="002060"/>
              </a:solidFill>
              <a:latin typeface="Times New Roman" pitchFamily="18" charset="0"/>
              <a:ea typeface="宋体" pitchFamily="2" charset="-122"/>
              <a:cs typeface="Times New Roman" pitchFamily="18" charset="0"/>
            </a:endParaRPr>
          </a:p>
        </p:txBody>
      </p:sp>
      <p:sp>
        <p:nvSpPr>
          <p:cNvPr id="36" name="标题 1"/>
          <p:cNvSpPr txBox="1">
            <a:spLocks/>
          </p:cNvSpPr>
          <p:nvPr/>
        </p:nvSpPr>
        <p:spPr>
          <a:xfrm>
            <a:off x="540000" y="1196752"/>
            <a:ext cx="3262432" cy="584775"/>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Times New Roman" pitchFamily="18" charset="0"/>
                <a:ea typeface="黑体" pitchFamily="49" charset="-122"/>
                <a:cs typeface="Times New Roman"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smtClean="0"/>
              <a:t>1</a:t>
            </a:r>
            <a:r>
              <a:rPr lang="zh-CN" altLang="zh-CN" dirty="0" smtClean="0"/>
              <a:t>．</a:t>
            </a:r>
            <a:r>
              <a:rPr lang="zh-CN" altLang="zh-CN" dirty="0"/>
              <a:t>键盘接口类型</a:t>
            </a:r>
            <a:endParaRPr lang="zh-CN" altLang="en-US" dirty="0"/>
          </a:p>
        </p:txBody>
      </p:sp>
    </p:spTree>
    <p:extLst>
      <p:ext uri="{BB962C8B-B14F-4D97-AF65-F5344CB8AC3E}">
        <p14:creationId xmlns:p14="http://schemas.microsoft.com/office/powerpoint/2010/main" val="4179056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750"/>
                                        <p:tgtEl>
                                          <p:spTgt spid="34"/>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11.1.5  PC</a:t>
            </a:r>
            <a:r>
              <a:rPr lang="zh-CN" altLang="zh-CN" dirty="0"/>
              <a:t>机键盘接口技术</a:t>
            </a:r>
            <a:endParaRPr lang="zh-CN" altLang="en-US" dirty="0"/>
          </a:p>
        </p:txBody>
      </p:sp>
      <p:sp>
        <p:nvSpPr>
          <p:cNvPr id="34" name="标题 1"/>
          <p:cNvSpPr txBox="1">
            <a:spLocks/>
          </p:cNvSpPr>
          <p:nvPr/>
        </p:nvSpPr>
        <p:spPr>
          <a:xfrm>
            <a:off x="540000" y="1196752"/>
            <a:ext cx="3353803" cy="584775"/>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Times New Roman" pitchFamily="18" charset="0"/>
                <a:ea typeface="黑体" pitchFamily="49" charset="-122"/>
                <a:cs typeface="Times New Roman"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smtClean="0"/>
              <a:t>2</a:t>
            </a:r>
            <a:r>
              <a:rPr lang="zh-CN" altLang="zh-CN" dirty="0" smtClean="0"/>
              <a:t>．</a:t>
            </a:r>
            <a:r>
              <a:rPr lang="en-US" altLang="zh-CN" dirty="0"/>
              <a:t>PC</a:t>
            </a:r>
            <a:r>
              <a:rPr lang="zh-CN" altLang="zh-CN" dirty="0"/>
              <a:t>机键盘中断</a:t>
            </a:r>
            <a:endParaRPr lang="zh-CN" altLang="en-US" dirty="0"/>
          </a:p>
        </p:txBody>
      </p:sp>
      <p:sp>
        <p:nvSpPr>
          <p:cNvPr id="36" name="矩形 35"/>
          <p:cNvSpPr/>
          <p:nvPr/>
        </p:nvSpPr>
        <p:spPr>
          <a:xfrm>
            <a:off x="486000" y="1837769"/>
            <a:ext cx="8172000" cy="4616236"/>
          </a:xfrm>
          <a:prstGeom prst="rect">
            <a:avLst/>
          </a:prstGeom>
          <a:solidFill>
            <a:schemeClr val="accent3">
              <a:lumMod val="20000"/>
              <a:lumOff val="80000"/>
              <a:alpha val="50196"/>
            </a:schemeClr>
          </a:solidFill>
          <a:ln>
            <a:solidFill>
              <a:srgbClr val="00B050"/>
            </a:solidFill>
            <a:prstDash val="dash"/>
          </a:ln>
        </p:spPr>
        <p:txBody>
          <a:bodyPr wrap="square" lIns="144000" tIns="108000" rIns="144000" bIns="108000">
            <a:spAutoFit/>
          </a:bodyPr>
          <a:lstStyle/>
          <a:p>
            <a:pPr algn="just">
              <a:lnSpc>
                <a:spcPct val="90000"/>
              </a:lnSpc>
              <a:spcAft>
                <a:spcPts val="2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主机通</a:t>
            </a:r>
            <a:r>
              <a:rPr lang="zh-CN" altLang="zh-CN" sz="2400" dirty="0" smtClean="0">
                <a:solidFill>
                  <a:srgbClr val="002060"/>
                </a:solidFill>
                <a:latin typeface="Times New Roman" pitchFamily="18" charset="0"/>
                <a:ea typeface="宋体" pitchFamily="2" charset="-122"/>
                <a:cs typeface="Times New Roman" pitchFamily="18" charset="0"/>
              </a:rPr>
              <a:t>过中</a:t>
            </a:r>
            <a:r>
              <a:rPr lang="zh-CN" altLang="zh-CN" sz="2400" dirty="0">
                <a:solidFill>
                  <a:srgbClr val="002060"/>
                </a:solidFill>
                <a:latin typeface="Times New Roman" pitchFamily="18" charset="0"/>
                <a:ea typeface="宋体" pitchFamily="2" charset="-122"/>
                <a:cs typeface="Times New Roman" pitchFamily="18" charset="0"/>
              </a:rPr>
              <a:t>断类型号为</a:t>
            </a:r>
            <a:r>
              <a:rPr lang="en-US" altLang="zh-CN" sz="2400" dirty="0">
                <a:solidFill>
                  <a:srgbClr val="002060"/>
                </a:solidFill>
                <a:latin typeface="Times New Roman" pitchFamily="18" charset="0"/>
                <a:ea typeface="宋体" pitchFamily="2" charset="-122"/>
                <a:cs typeface="Times New Roman" pitchFamily="18" charset="0"/>
              </a:rPr>
              <a:t>09H</a:t>
            </a:r>
            <a:r>
              <a:rPr lang="zh-CN" altLang="zh-CN" sz="2400" dirty="0">
                <a:solidFill>
                  <a:srgbClr val="002060"/>
                </a:solidFill>
                <a:latin typeface="Times New Roman" pitchFamily="18" charset="0"/>
                <a:ea typeface="宋体" pitchFamily="2" charset="-122"/>
                <a:cs typeface="Times New Roman" pitchFamily="18" charset="0"/>
              </a:rPr>
              <a:t>号的硬件中断和</a:t>
            </a:r>
            <a:r>
              <a:rPr lang="en-US" altLang="zh-CN" sz="2400" dirty="0">
                <a:solidFill>
                  <a:srgbClr val="002060"/>
                </a:solidFill>
                <a:latin typeface="Times New Roman" pitchFamily="18" charset="0"/>
                <a:ea typeface="宋体" pitchFamily="2" charset="-122"/>
                <a:cs typeface="Times New Roman" pitchFamily="18" charset="0"/>
              </a:rPr>
              <a:t>16H</a:t>
            </a:r>
            <a:r>
              <a:rPr lang="zh-CN" altLang="zh-CN" sz="2400" dirty="0">
                <a:solidFill>
                  <a:srgbClr val="002060"/>
                </a:solidFill>
                <a:latin typeface="Times New Roman" pitchFamily="18" charset="0"/>
                <a:ea typeface="宋体" pitchFamily="2" charset="-122"/>
                <a:cs typeface="Times New Roman" pitchFamily="18" charset="0"/>
              </a:rPr>
              <a:t>号软件中断与键盘发生联系。</a:t>
            </a:r>
          </a:p>
          <a:p>
            <a:pPr algn="just">
              <a:lnSpc>
                <a:spcPct val="90000"/>
              </a:lnSpc>
              <a:spcAft>
                <a:spcPts val="200"/>
              </a:spcAft>
            </a:pP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当</a:t>
            </a:r>
            <a:r>
              <a:rPr lang="zh-CN" altLang="zh-CN" sz="2400" dirty="0">
                <a:solidFill>
                  <a:srgbClr val="002060"/>
                </a:solidFill>
                <a:latin typeface="Times New Roman" pitchFamily="18" charset="0"/>
                <a:ea typeface="宋体" pitchFamily="2" charset="-122"/>
                <a:cs typeface="Times New Roman" pitchFamily="18" charset="0"/>
              </a:rPr>
              <a:t>键盘上按下或释</a:t>
            </a:r>
            <a:r>
              <a:rPr lang="zh-CN" altLang="zh-CN" sz="2400" dirty="0" smtClean="0">
                <a:solidFill>
                  <a:srgbClr val="002060"/>
                </a:solidFill>
                <a:latin typeface="Times New Roman" pitchFamily="18" charset="0"/>
                <a:ea typeface="宋体" pitchFamily="2" charset="-122"/>
                <a:cs typeface="Times New Roman" pitchFamily="18" charset="0"/>
              </a:rPr>
              <a:t>放</a:t>
            </a:r>
            <a:r>
              <a:rPr lang="zh-CN" altLang="en-US" sz="2400" dirty="0" smtClean="0">
                <a:solidFill>
                  <a:srgbClr val="002060"/>
                </a:solidFill>
                <a:latin typeface="Times New Roman" pitchFamily="18" charset="0"/>
                <a:ea typeface="宋体" pitchFamily="2" charset="-122"/>
                <a:cs typeface="Times New Roman" pitchFamily="18" charset="0"/>
              </a:rPr>
              <a:t>１</a:t>
            </a:r>
            <a:r>
              <a:rPr lang="zh-CN" altLang="zh-CN" sz="2400" dirty="0" smtClean="0">
                <a:solidFill>
                  <a:srgbClr val="002060"/>
                </a:solidFill>
                <a:latin typeface="Times New Roman" pitchFamily="18" charset="0"/>
                <a:ea typeface="宋体" pitchFamily="2" charset="-122"/>
                <a:cs typeface="Times New Roman" pitchFamily="18" charset="0"/>
              </a:rPr>
              <a:t>个</a:t>
            </a:r>
            <a:r>
              <a:rPr lang="zh-CN" altLang="zh-CN" sz="2400" dirty="0">
                <a:solidFill>
                  <a:srgbClr val="002060"/>
                </a:solidFill>
                <a:latin typeface="Times New Roman" pitchFamily="18" charset="0"/>
                <a:ea typeface="宋体" pitchFamily="2" charset="-122"/>
                <a:cs typeface="Times New Roman" pitchFamily="18" charset="0"/>
              </a:rPr>
              <a:t>键时产</a:t>
            </a:r>
            <a:r>
              <a:rPr lang="zh-CN" altLang="zh-CN" sz="2400" dirty="0" smtClean="0">
                <a:solidFill>
                  <a:srgbClr val="002060"/>
                </a:solidFill>
                <a:latin typeface="Times New Roman" pitchFamily="18" charset="0"/>
                <a:ea typeface="宋体" pitchFamily="2" charset="-122"/>
                <a:cs typeface="Times New Roman" pitchFamily="18" charset="0"/>
              </a:rPr>
              <a:t>生</a:t>
            </a:r>
            <a:r>
              <a:rPr lang="zh-CN" altLang="en-US" sz="2400" dirty="0" smtClean="0">
                <a:solidFill>
                  <a:srgbClr val="002060"/>
                </a:solidFill>
                <a:latin typeface="Times New Roman" pitchFamily="18" charset="0"/>
                <a:ea typeface="宋体" pitchFamily="2" charset="-122"/>
                <a:cs typeface="Times New Roman" pitchFamily="18" charset="0"/>
              </a:rPr>
              <a:t>１</a:t>
            </a:r>
            <a:r>
              <a:rPr lang="zh-CN" altLang="zh-CN" sz="2400" dirty="0" smtClean="0">
                <a:solidFill>
                  <a:srgbClr val="002060"/>
                </a:solidFill>
                <a:latin typeface="Times New Roman" pitchFamily="18" charset="0"/>
                <a:ea typeface="宋体" pitchFamily="2" charset="-122"/>
                <a:cs typeface="Times New Roman" pitchFamily="18" charset="0"/>
              </a:rPr>
              <a:t>个</a:t>
            </a:r>
            <a:r>
              <a:rPr lang="zh-CN" altLang="zh-CN" sz="2400" dirty="0">
                <a:solidFill>
                  <a:srgbClr val="002060"/>
                </a:solidFill>
                <a:latin typeface="Times New Roman" pitchFamily="18" charset="0"/>
                <a:ea typeface="宋体" pitchFamily="2" charset="-122"/>
                <a:cs typeface="Times New Roman" pitchFamily="18" charset="0"/>
              </a:rPr>
              <a:t>扫描</a:t>
            </a:r>
            <a:r>
              <a:rPr lang="zh-CN" altLang="zh-CN" sz="2400" dirty="0" smtClean="0">
                <a:solidFill>
                  <a:srgbClr val="002060"/>
                </a:solidFill>
                <a:latin typeface="Times New Roman" pitchFamily="18" charset="0"/>
                <a:ea typeface="宋体" pitchFamily="2" charset="-122"/>
                <a:cs typeface="Times New Roman" pitchFamily="18" charset="0"/>
              </a:rPr>
              <a:t>码</a:t>
            </a:r>
            <a:r>
              <a:rPr lang="zh-CN" altLang="zh-CN" sz="2400" dirty="0">
                <a:solidFill>
                  <a:srgbClr val="002060"/>
                </a:solidFill>
                <a:latin typeface="Times New Roman" pitchFamily="18" charset="0"/>
                <a:ea typeface="宋体" pitchFamily="2" charset="-122"/>
                <a:cs typeface="Times New Roman" pitchFamily="18" charset="0"/>
              </a:rPr>
              <a:t>，扫描码被串行送往主机的键盘接口，键盘接口负责串</a:t>
            </a:r>
            <a:r>
              <a:rPr lang="en-US" altLang="zh-CN"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并转换，并将转换后的扫描码存入</a:t>
            </a:r>
            <a:r>
              <a:rPr lang="en-US" altLang="zh-CN" sz="2400" dirty="0">
                <a:solidFill>
                  <a:srgbClr val="002060"/>
                </a:solidFill>
                <a:latin typeface="Times New Roman" pitchFamily="18" charset="0"/>
                <a:ea typeface="宋体" pitchFamily="2" charset="-122"/>
                <a:cs typeface="Times New Roman" pitchFamily="18" charset="0"/>
              </a:rPr>
              <a:t>8255A</a:t>
            </a:r>
            <a:r>
              <a:rPr lang="zh-CN" altLang="zh-CN" sz="2400" dirty="0">
                <a:solidFill>
                  <a:srgbClr val="002060"/>
                </a:solidFill>
                <a:latin typeface="Times New Roman" pitchFamily="18" charset="0"/>
                <a:ea typeface="宋体" pitchFamily="2" charset="-122"/>
                <a:cs typeface="Times New Roman" pitchFamily="18" charset="0"/>
              </a:rPr>
              <a:t>的</a:t>
            </a:r>
            <a:r>
              <a:rPr lang="en-US" altLang="zh-CN" sz="2400" dirty="0">
                <a:solidFill>
                  <a:srgbClr val="002060"/>
                </a:solidFill>
                <a:latin typeface="Times New Roman" pitchFamily="18" charset="0"/>
                <a:ea typeface="宋体" pitchFamily="2" charset="-122"/>
                <a:cs typeface="Times New Roman" pitchFamily="18" charset="0"/>
              </a:rPr>
              <a:t>A</a:t>
            </a:r>
            <a:r>
              <a:rPr lang="zh-CN" altLang="zh-CN" sz="2400" dirty="0">
                <a:solidFill>
                  <a:srgbClr val="002060"/>
                </a:solidFill>
                <a:latin typeface="Times New Roman" pitchFamily="18" charset="0"/>
                <a:ea typeface="宋体" pitchFamily="2" charset="-122"/>
                <a:cs typeface="Times New Roman" pitchFamily="18" charset="0"/>
              </a:rPr>
              <a:t>口中。</a:t>
            </a:r>
          </a:p>
          <a:p>
            <a:pPr algn="just">
              <a:lnSpc>
                <a:spcPct val="90000"/>
              </a:lnSpc>
              <a:spcAft>
                <a:spcPts val="2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若</a:t>
            </a:r>
            <a:r>
              <a:rPr lang="zh-CN" altLang="zh-CN" sz="2400" dirty="0" smtClean="0">
                <a:solidFill>
                  <a:srgbClr val="002060"/>
                </a:solidFill>
                <a:latin typeface="Times New Roman" pitchFamily="18" charset="0"/>
                <a:ea typeface="宋体" pitchFamily="2" charset="-122"/>
                <a:cs typeface="Times New Roman" pitchFamily="18" charset="0"/>
              </a:rPr>
              <a:t>键</a:t>
            </a:r>
            <a:r>
              <a:rPr lang="zh-CN" altLang="zh-CN" sz="2400" dirty="0">
                <a:solidFill>
                  <a:srgbClr val="002060"/>
                </a:solidFill>
                <a:latin typeface="Times New Roman" pitchFamily="18" charset="0"/>
                <a:ea typeface="宋体" pitchFamily="2" charset="-122"/>
                <a:cs typeface="Times New Roman" pitchFamily="18" charset="0"/>
              </a:rPr>
              <a:t>盘中断允许，就通过</a:t>
            </a:r>
            <a:r>
              <a:rPr lang="en-US" altLang="zh-CN" sz="2400" dirty="0">
                <a:solidFill>
                  <a:srgbClr val="002060"/>
                </a:solidFill>
                <a:latin typeface="Times New Roman" pitchFamily="18" charset="0"/>
                <a:ea typeface="宋体" pitchFamily="2" charset="-122"/>
                <a:cs typeface="Times New Roman" pitchFamily="18" charset="0"/>
              </a:rPr>
              <a:t>8259A</a:t>
            </a:r>
            <a:r>
              <a:rPr lang="zh-CN" altLang="zh-CN" sz="2400" dirty="0">
                <a:solidFill>
                  <a:srgbClr val="002060"/>
                </a:solidFill>
                <a:latin typeface="Times New Roman" pitchFamily="18" charset="0"/>
                <a:ea typeface="宋体" pitchFamily="2" charset="-122"/>
                <a:cs typeface="Times New Roman" pitchFamily="18" charset="0"/>
              </a:rPr>
              <a:t>的</a:t>
            </a:r>
            <a:r>
              <a:rPr lang="en-US" altLang="zh-CN" sz="2400" dirty="0">
                <a:solidFill>
                  <a:srgbClr val="002060"/>
                </a:solidFill>
                <a:latin typeface="Times New Roman" pitchFamily="18" charset="0"/>
                <a:ea typeface="宋体" pitchFamily="2" charset="-122"/>
                <a:cs typeface="Times New Roman" pitchFamily="18" charset="0"/>
              </a:rPr>
              <a:t>IR1</a:t>
            </a:r>
            <a:r>
              <a:rPr lang="zh-CN" altLang="zh-CN" sz="2400" dirty="0">
                <a:solidFill>
                  <a:srgbClr val="002060"/>
                </a:solidFill>
                <a:latin typeface="Times New Roman" pitchFamily="18" charset="0"/>
                <a:ea typeface="宋体" pitchFamily="2" charset="-122"/>
                <a:cs typeface="Times New Roman" pitchFamily="18" charset="0"/>
              </a:rPr>
              <a:t>引脚向</a:t>
            </a:r>
            <a:r>
              <a:rPr lang="en-US" altLang="zh-CN" sz="2400" dirty="0">
                <a:solidFill>
                  <a:srgbClr val="002060"/>
                </a:solidFill>
                <a:latin typeface="Times New Roman" pitchFamily="18" charset="0"/>
                <a:ea typeface="宋体" pitchFamily="2" charset="-122"/>
                <a:cs typeface="Times New Roman" pitchFamily="18" charset="0"/>
              </a:rPr>
              <a:t>CPU</a:t>
            </a:r>
            <a:r>
              <a:rPr lang="zh-CN" altLang="zh-CN" sz="2400" dirty="0">
                <a:solidFill>
                  <a:srgbClr val="002060"/>
                </a:solidFill>
                <a:latin typeface="Times New Roman" pitchFamily="18" charset="0"/>
                <a:ea typeface="宋体" pitchFamily="2" charset="-122"/>
                <a:cs typeface="Times New Roman" pitchFamily="18" charset="0"/>
              </a:rPr>
              <a:t>产生</a:t>
            </a:r>
            <a:r>
              <a:rPr lang="en-US" altLang="zh-CN" sz="2400" dirty="0">
                <a:solidFill>
                  <a:srgbClr val="002060"/>
                </a:solidFill>
                <a:latin typeface="Times New Roman" pitchFamily="18" charset="0"/>
                <a:ea typeface="宋体" pitchFamily="2" charset="-122"/>
                <a:cs typeface="Times New Roman" pitchFamily="18" charset="0"/>
              </a:rPr>
              <a:t>09H</a:t>
            </a:r>
            <a:r>
              <a:rPr lang="zh-CN" altLang="zh-CN" sz="2400" dirty="0">
                <a:solidFill>
                  <a:srgbClr val="002060"/>
                </a:solidFill>
                <a:latin typeface="Times New Roman" pitchFamily="18" charset="0"/>
                <a:ea typeface="宋体" pitchFamily="2" charset="-122"/>
                <a:cs typeface="Times New Roman" pitchFamily="18" charset="0"/>
              </a:rPr>
              <a:t>号中断，使</a:t>
            </a:r>
            <a:r>
              <a:rPr lang="en-US" altLang="zh-CN" sz="2400" dirty="0">
                <a:solidFill>
                  <a:srgbClr val="002060"/>
                </a:solidFill>
                <a:latin typeface="Times New Roman" pitchFamily="18" charset="0"/>
                <a:ea typeface="宋体" pitchFamily="2" charset="-122"/>
                <a:cs typeface="Times New Roman" pitchFamily="18" charset="0"/>
              </a:rPr>
              <a:t>CPU</a:t>
            </a:r>
            <a:r>
              <a:rPr lang="zh-CN" altLang="zh-CN" sz="2400" dirty="0">
                <a:solidFill>
                  <a:srgbClr val="002060"/>
                </a:solidFill>
                <a:latin typeface="Times New Roman" pitchFamily="18" charset="0"/>
                <a:ea typeface="宋体" pitchFamily="2" charset="-122"/>
                <a:cs typeface="Times New Roman" pitchFamily="18" charset="0"/>
              </a:rPr>
              <a:t>转去执行</a:t>
            </a:r>
            <a:r>
              <a:rPr lang="en-US" altLang="zh-CN" sz="2400" dirty="0">
                <a:solidFill>
                  <a:srgbClr val="002060"/>
                </a:solidFill>
                <a:latin typeface="Times New Roman" pitchFamily="18" charset="0"/>
                <a:ea typeface="宋体" pitchFamily="2" charset="-122"/>
                <a:cs typeface="Times New Roman" pitchFamily="18" charset="0"/>
              </a:rPr>
              <a:t>BIOS</a:t>
            </a:r>
            <a:r>
              <a:rPr lang="zh-CN" altLang="zh-CN" sz="2400" dirty="0">
                <a:solidFill>
                  <a:srgbClr val="002060"/>
                </a:solidFill>
                <a:latin typeface="Times New Roman" pitchFamily="18" charset="0"/>
                <a:ea typeface="宋体" pitchFamily="2" charset="-122"/>
                <a:cs typeface="Times New Roman" pitchFamily="18" charset="0"/>
              </a:rPr>
              <a:t>的键盘中断处理程序，该处理程序负责读取</a:t>
            </a:r>
            <a:r>
              <a:rPr lang="en-US" altLang="zh-CN" sz="2400" dirty="0">
                <a:solidFill>
                  <a:srgbClr val="002060"/>
                </a:solidFill>
                <a:latin typeface="Times New Roman" pitchFamily="18" charset="0"/>
                <a:ea typeface="宋体" pitchFamily="2" charset="-122"/>
                <a:cs typeface="Times New Roman" pitchFamily="18" charset="0"/>
              </a:rPr>
              <a:t>8255A</a:t>
            </a:r>
            <a:r>
              <a:rPr lang="zh-CN" altLang="zh-CN" sz="2400" dirty="0">
                <a:solidFill>
                  <a:srgbClr val="002060"/>
                </a:solidFill>
                <a:latin typeface="Times New Roman" pitchFamily="18" charset="0"/>
                <a:ea typeface="宋体" pitchFamily="2" charset="-122"/>
                <a:cs typeface="Times New Roman" pitchFamily="18" charset="0"/>
              </a:rPr>
              <a:t>的</a:t>
            </a:r>
            <a:r>
              <a:rPr lang="en-US" altLang="zh-CN" sz="2400" dirty="0">
                <a:solidFill>
                  <a:srgbClr val="002060"/>
                </a:solidFill>
                <a:latin typeface="Times New Roman" pitchFamily="18" charset="0"/>
                <a:ea typeface="宋体" pitchFamily="2" charset="-122"/>
                <a:cs typeface="Times New Roman" pitchFamily="18" charset="0"/>
              </a:rPr>
              <a:t>A</a:t>
            </a:r>
            <a:r>
              <a:rPr lang="zh-CN" altLang="zh-CN" sz="2400" dirty="0">
                <a:solidFill>
                  <a:srgbClr val="002060"/>
                </a:solidFill>
                <a:latin typeface="Times New Roman" pitchFamily="18" charset="0"/>
                <a:ea typeface="宋体" pitchFamily="2" charset="-122"/>
                <a:cs typeface="Times New Roman" pitchFamily="18" charset="0"/>
              </a:rPr>
              <a:t>口，并把读来的扫描码转换为</a:t>
            </a:r>
            <a:r>
              <a:rPr lang="en-US" altLang="zh-CN" sz="2400" dirty="0">
                <a:solidFill>
                  <a:srgbClr val="002060"/>
                </a:solidFill>
                <a:latin typeface="Times New Roman" pitchFamily="18" charset="0"/>
                <a:ea typeface="宋体" pitchFamily="2" charset="-122"/>
                <a:cs typeface="Times New Roman" pitchFamily="18" charset="0"/>
              </a:rPr>
              <a:t>ASCII</a:t>
            </a:r>
            <a:r>
              <a:rPr lang="zh-CN" altLang="zh-CN" sz="2400" dirty="0">
                <a:solidFill>
                  <a:srgbClr val="002060"/>
                </a:solidFill>
                <a:latin typeface="Times New Roman" pitchFamily="18" charset="0"/>
                <a:ea typeface="宋体" pitchFamily="2" charset="-122"/>
                <a:cs typeface="Times New Roman" pitchFamily="18" charset="0"/>
              </a:rPr>
              <a:t>码或扩展</a:t>
            </a:r>
            <a:r>
              <a:rPr lang="zh-CN" altLang="zh-CN" sz="2400" dirty="0" smtClean="0">
                <a:solidFill>
                  <a:srgbClr val="002060"/>
                </a:solidFill>
                <a:latin typeface="Times New Roman" pitchFamily="18" charset="0"/>
                <a:ea typeface="宋体" pitchFamily="2" charset="-122"/>
                <a:cs typeface="Times New Roman" pitchFamily="18" charset="0"/>
              </a:rPr>
              <a:t>码。</a:t>
            </a:r>
            <a:endParaRPr lang="zh-CN" altLang="zh-CN" sz="2400" dirty="0">
              <a:solidFill>
                <a:srgbClr val="002060"/>
              </a:solidFill>
              <a:latin typeface="Times New Roman" pitchFamily="18" charset="0"/>
              <a:ea typeface="宋体" pitchFamily="2" charset="-122"/>
              <a:cs typeface="Times New Roman" pitchFamily="18" charset="0"/>
            </a:endParaRPr>
          </a:p>
          <a:p>
            <a:pPr algn="just">
              <a:lnSpc>
                <a:spcPct val="90000"/>
              </a:lnSpc>
              <a:spcAft>
                <a:spcPts val="200"/>
              </a:spcAft>
            </a:pPr>
            <a:r>
              <a:rPr lang="en-US" altLang="zh-CN" sz="2400" dirty="0" smtClean="0">
                <a:solidFill>
                  <a:srgbClr val="002060"/>
                </a:solidFill>
                <a:latin typeface="Times New Roman" pitchFamily="18" charset="0"/>
                <a:ea typeface="宋体" pitchFamily="2" charset="-122"/>
                <a:cs typeface="Times New Roman" pitchFamily="18" charset="0"/>
              </a:rPr>
              <a:t>　　INT </a:t>
            </a:r>
            <a:r>
              <a:rPr lang="en-US" altLang="zh-CN" sz="2400" dirty="0">
                <a:solidFill>
                  <a:srgbClr val="002060"/>
                </a:solidFill>
                <a:latin typeface="Times New Roman" pitchFamily="18" charset="0"/>
                <a:ea typeface="宋体" pitchFamily="2" charset="-122"/>
                <a:cs typeface="Times New Roman" pitchFamily="18" charset="0"/>
              </a:rPr>
              <a:t>16H</a:t>
            </a:r>
            <a:r>
              <a:rPr lang="zh-CN" altLang="zh-CN" sz="2400" dirty="0">
                <a:solidFill>
                  <a:srgbClr val="002060"/>
                </a:solidFill>
                <a:latin typeface="Times New Roman" pitchFamily="18" charset="0"/>
                <a:ea typeface="宋体" pitchFamily="2" charset="-122"/>
                <a:cs typeface="Times New Roman" pitchFamily="18" charset="0"/>
              </a:rPr>
              <a:t>用于检查是否有按键输入，并能从键盘缓冲区取出键值，当</a:t>
            </a:r>
            <a:r>
              <a:rPr lang="en-US" altLang="zh-CN" sz="2400" dirty="0">
                <a:solidFill>
                  <a:srgbClr val="002060"/>
                </a:solidFill>
                <a:latin typeface="Times New Roman" pitchFamily="18" charset="0"/>
                <a:ea typeface="宋体" pitchFamily="2" charset="-122"/>
                <a:cs typeface="Times New Roman" pitchFamily="18" charset="0"/>
              </a:rPr>
              <a:t>CPU</a:t>
            </a:r>
            <a:r>
              <a:rPr lang="zh-CN" altLang="zh-CN" sz="2400" dirty="0">
                <a:solidFill>
                  <a:srgbClr val="002060"/>
                </a:solidFill>
                <a:latin typeface="Times New Roman" pitchFamily="18" charset="0"/>
                <a:ea typeface="宋体" pitchFamily="2" charset="-122"/>
                <a:cs typeface="Times New Roman" pitchFamily="18" charset="0"/>
              </a:rPr>
              <a:t>需要得到键盘输入信息时就调用</a:t>
            </a:r>
            <a:r>
              <a:rPr lang="en-US" altLang="zh-CN" sz="2400" dirty="0">
                <a:solidFill>
                  <a:srgbClr val="002060"/>
                </a:solidFill>
                <a:latin typeface="Times New Roman" pitchFamily="18" charset="0"/>
                <a:ea typeface="宋体" pitchFamily="2" charset="-122"/>
                <a:cs typeface="Times New Roman" pitchFamily="18" charset="0"/>
              </a:rPr>
              <a:t>BIOS</a:t>
            </a:r>
            <a:r>
              <a:rPr lang="zh-CN" altLang="zh-CN" sz="2400" dirty="0">
                <a:solidFill>
                  <a:srgbClr val="002060"/>
                </a:solidFill>
                <a:latin typeface="Times New Roman" pitchFamily="18" charset="0"/>
                <a:ea typeface="宋体" pitchFamily="2" charset="-122"/>
                <a:cs typeface="Times New Roman" pitchFamily="18" charset="0"/>
              </a:rPr>
              <a:t>的</a:t>
            </a:r>
            <a:r>
              <a:rPr lang="en-US" altLang="zh-CN" sz="2400" dirty="0">
                <a:solidFill>
                  <a:srgbClr val="002060"/>
                </a:solidFill>
                <a:latin typeface="Times New Roman" pitchFamily="18" charset="0"/>
                <a:ea typeface="宋体" pitchFamily="2" charset="-122"/>
                <a:cs typeface="Times New Roman" pitchFamily="18" charset="0"/>
              </a:rPr>
              <a:t>INT 16H</a:t>
            </a:r>
            <a:r>
              <a:rPr lang="zh-CN" altLang="zh-CN" sz="2400" dirty="0">
                <a:solidFill>
                  <a:srgbClr val="002060"/>
                </a:solidFill>
                <a:latin typeface="Times New Roman" pitchFamily="18" charset="0"/>
                <a:ea typeface="宋体" pitchFamily="2" charset="-122"/>
                <a:cs typeface="Times New Roman" pitchFamily="18" charset="0"/>
              </a:rPr>
              <a:t>程序，用户也可以使用</a:t>
            </a:r>
            <a:r>
              <a:rPr lang="en-US" altLang="zh-CN" sz="2400" dirty="0">
                <a:solidFill>
                  <a:srgbClr val="002060"/>
                </a:solidFill>
                <a:latin typeface="Times New Roman" pitchFamily="18" charset="0"/>
                <a:ea typeface="宋体" pitchFamily="2" charset="-122"/>
                <a:cs typeface="Times New Roman" pitchFamily="18" charset="0"/>
              </a:rPr>
              <a:t>DOS</a:t>
            </a:r>
            <a:r>
              <a:rPr lang="zh-CN" altLang="zh-CN" sz="2400" dirty="0">
                <a:solidFill>
                  <a:srgbClr val="002060"/>
                </a:solidFill>
                <a:latin typeface="Times New Roman" pitchFamily="18" charset="0"/>
                <a:ea typeface="宋体" pitchFamily="2" charset="-122"/>
                <a:cs typeface="Times New Roman" pitchFamily="18" charset="0"/>
              </a:rPr>
              <a:t>功能调用（</a:t>
            </a:r>
            <a:r>
              <a:rPr lang="en-US" altLang="zh-CN" sz="2400" dirty="0">
                <a:solidFill>
                  <a:srgbClr val="002060"/>
                </a:solidFill>
                <a:latin typeface="Times New Roman" pitchFamily="18" charset="0"/>
                <a:ea typeface="宋体" pitchFamily="2" charset="-122"/>
                <a:cs typeface="Times New Roman" pitchFamily="18" charset="0"/>
              </a:rPr>
              <a:t>INT 21H</a:t>
            </a:r>
            <a:r>
              <a:rPr lang="zh-CN" altLang="zh-CN" sz="2400" dirty="0">
                <a:solidFill>
                  <a:srgbClr val="002060"/>
                </a:solidFill>
                <a:latin typeface="Times New Roman" pitchFamily="18" charset="0"/>
                <a:ea typeface="宋体" pitchFamily="2" charset="-122"/>
                <a:cs typeface="Times New Roman" pitchFamily="18" charset="0"/>
              </a:rPr>
              <a:t>）获得所需要的键盘信息</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40976767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微机原理">
  <a:themeElements>
    <a:clrScheme name="奥斯汀">
      <a:dk1>
        <a:sysClr val="windowText" lastClr="000000"/>
      </a:dk1>
      <a:lt1>
        <a:sysClr val="window" lastClr="C7EDCC"/>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奥斯汀">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奥斯汀">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微机原理</Template>
  <TotalTime>18440</TotalTime>
  <Words>2225</Words>
  <Application>Microsoft Office PowerPoint</Application>
  <PresentationFormat>全屏显示(4:3)</PresentationFormat>
  <Paragraphs>378</Paragraphs>
  <Slides>47</Slides>
  <Notes>12</Notes>
  <HiddenSlides>0</HiddenSlides>
  <MMClips>0</MMClips>
  <ScaleCrop>false</ScaleCrop>
  <HeadingPairs>
    <vt:vector size="4" baseType="variant">
      <vt:variant>
        <vt:lpstr>主题</vt:lpstr>
      </vt:variant>
      <vt:variant>
        <vt:i4>1</vt:i4>
      </vt:variant>
      <vt:variant>
        <vt:lpstr>幻灯片标题</vt:lpstr>
      </vt:variant>
      <vt:variant>
        <vt:i4>47</vt:i4>
      </vt:variant>
    </vt:vector>
  </HeadingPairs>
  <TitlesOfParts>
    <vt:vector size="48" baseType="lpstr">
      <vt:lpstr>微机原理</vt:lpstr>
      <vt:lpstr>微型计算机原理与接口技术（第二版）</vt:lpstr>
      <vt:lpstr>第11章  人机接口技术</vt:lpstr>
      <vt:lpstr>11.1  键盘及其接口技术</vt:lpstr>
      <vt:lpstr>11.1.1  键盘的基本工作原理</vt:lpstr>
      <vt:lpstr>11.1.2  键盘的分类</vt:lpstr>
      <vt:lpstr>11.1.3  非编码键盘的按键识别方法</vt:lpstr>
      <vt:lpstr>11.1.4  PC机键盘</vt:lpstr>
      <vt:lpstr>11.1.5  PC机键盘接口技术</vt:lpstr>
      <vt:lpstr>11.1.5  PC机键盘接口技术</vt:lpstr>
      <vt:lpstr>11.1.5  PC机键盘接口技术</vt:lpstr>
      <vt:lpstr>11.1.5  PC机键盘接口技术</vt:lpstr>
      <vt:lpstr>11.2  鼠标及其接口技术</vt:lpstr>
      <vt:lpstr>11.2.1  鼠标的分类及工作原理</vt:lpstr>
      <vt:lpstr>2．光机鼠标器</vt:lpstr>
      <vt:lpstr>3．光电鼠标器</vt:lpstr>
      <vt:lpstr>11.2.2  鼠标的主要性能指标</vt:lpstr>
      <vt:lpstr>11.2.3  鼠标与主机的接口</vt:lpstr>
      <vt:lpstr>11.3  显示器及其接口技术</vt:lpstr>
      <vt:lpstr>11.3.1  显示器的分类</vt:lpstr>
      <vt:lpstr>11.3.2  显示器的工作原理</vt:lpstr>
      <vt:lpstr>2．LCD显示器的显示原理</vt:lpstr>
      <vt:lpstr>3．LED显示屏的结构及工作原理</vt:lpstr>
      <vt:lpstr>11.3.3  显示器的主要性能指标</vt:lpstr>
      <vt:lpstr>11.3.4  显卡的工作原理</vt:lpstr>
      <vt:lpstr>11.3.4  显卡的工作原理</vt:lpstr>
      <vt:lpstr>11.4  打印机及其接口技术</vt:lpstr>
      <vt:lpstr>11.4.1  打印机的分类及工作原理</vt:lpstr>
      <vt:lpstr>2．喷墨打印机</vt:lpstr>
      <vt:lpstr>3．激光打印机</vt:lpstr>
      <vt:lpstr>11.4.2  打印机的主要性能指标</vt:lpstr>
      <vt:lpstr>11.4.3  打印机与主机的接口</vt:lpstr>
      <vt:lpstr>11.5  外存储器及其接口</vt:lpstr>
      <vt:lpstr>11.5.1  硬盘存储器</vt:lpstr>
      <vt:lpstr>11.5.1  硬盘存储器</vt:lpstr>
      <vt:lpstr>11.5.2  光盘存储器</vt:lpstr>
      <vt:lpstr>11.5.2  光盘存储器</vt:lpstr>
      <vt:lpstr>11.5.2  光盘存储器</vt:lpstr>
      <vt:lpstr>11.5.3  移动硬盘</vt:lpstr>
      <vt:lpstr>11.5.4  U盘</vt:lpstr>
      <vt:lpstr>11.6  扫描仪</vt:lpstr>
      <vt:lpstr>11.6.1  扫描仪的分类</vt:lpstr>
      <vt:lpstr>11.6.2  扫描仪的工作原理</vt:lpstr>
      <vt:lpstr>11.6.3  扫描仪的主要性能指标</vt:lpstr>
      <vt:lpstr>习题与思考</vt:lpstr>
      <vt:lpstr>第11章  学习目标</vt:lpstr>
      <vt:lpstr>帮助</vt:lpstr>
      <vt:lpstr>再见</vt:lpstr>
    </vt:vector>
  </TitlesOfParts>
  <Company>ww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微型计算机原理与接口技术（第二版）</dc:title>
  <dc:creator>王向慧</dc:creator>
  <cp:lastModifiedBy>ww</cp:lastModifiedBy>
  <cp:revision>1460</cp:revision>
  <dcterms:created xsi:type="dcterms:W3CDTF">2015-12-01T07:23:04Z</dcterms:created>
  <dcterms:modified xsi:type="dcterms:W3CDTF">2016-02-24T02:18:20Z</dcterms:modified>
</cp:coreProperties>
</file>