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9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92197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884662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36720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926606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550504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2454305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514863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798891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328835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2915090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5142F8-3472-4D48-9123-902CE253381F}" type="datetimeFigureOut">
              <a:rPr lang="zh-CN" altLang="en-US" smtClean="0"/>
              <a:t>2012/1/5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325819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5142F8-3472-4D48-9123-902CE253381F}" type="datetimeFigureOut">
              <a:rPr lang="zh-CN" altLang="en-US" smtClean="0"/>
              <a:t>2012/1/5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DC5428-4C27-4F20-A48B-633C71013E99}" type="slidenum">
              <a:rPr lang="zh-CN" altLang="en-US" smtClean="0"/>
              <a:t>‹#›</a:t>
            </a:fld>
            <a:endParaRPr lang="zh-CN" altLang="en-US"/>
          </a:p>
        </p:txBody>
      </p:sp>
    </p:spTree>
    <p:extLst>
      <p:ext uri="{BB962C8B-B14F-4D97-AF65-F5344CB8AC3E}">
        <p14:creationId xmlns:p14="http://schemas.microsoft.com/office/powerpoint/2010/main" val="12686899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5223164" y="2103438"/>
            <a:ext cx="3920836" cy="1470025"/>
          </a:xfrm>
        </p:spPr>
        <p:txBody>
          <a:bodyPr>
            <a:normAutofit fontScale="90000"/>
          </a:bodyPr>
          <a:lstStyle/>
          <a:p>
            <a:pPr algn="l"/>
            <a:r>
              <a:rPr lang="zh-CN" altLang="zh-CN" sz="2800" dirty="0">
                <a:solidFill>
                  <a:schemeClr val="tx1">
                    <a:lumMod val="50000"/>
                    <a:lumOff val="50000"/>
                  </a:schemeClr>
                </a:solidFill>
                <a:latin typeface="黑体" pitchFamily="49" charset="-122"/>
                <a:ea typeface="黑体" pitchFamily="49" charset="-122"/>
              </a:rPr>
              <a:t>第四章 室内照明设计</a:t>
            </a:r>
            <a:r>
              <a:rPr lang="zh-CN" altLang="zh-CN" sz="2800" dirty="0" smtClean="0">
                <a:solidFill>
                  <a:schemeClr val="tx1">
                    <a:lumMod val="50000"/>
                    <a:lumOff val="50000"/>
                  </a:schemeClr>
                </a:solidFill>
                <a:latin typeface="黑体" pitchFamily="49" charset="-122"/>
                <a:ea typeface="黑体" pitchFamily="49" charset="-122"/>
              </a:rPr>
              <a:t>基础</a:t>
            </a:r>
            <a:r>
              <a:rPr lang="en-US" altLang="zh-CN" sz="2800" dirty="0" smtClean="0"/>
              <a:t/>
            </a:r>
            <a:br>
              <a:rPr lang="en-US" altLang="zh-CN" sz="2800" dirty="0" smtClean="0"/>
            </a:br>
            <a:r>
              <a:rPr lang="en-US" altLang="zh-CN" sz="2800" dirty="0"/>
              <a:t> </a:t>
            </a:r>
            <a:r>
              <a:rPr lang="zh-CN" altLang="zh-CN" sz="2800" dirty="0"/>
              <a:t/>
            </a:r>
            <a:br>
              <a:rPr lang="zh-CN" altLang="zh-CN" sz="2800" dirty="0"/>
            </a:br>
            <a:r>
              <a:rPr lang="zh-CN" altLang="zh-CN" sz="2000" dirty="0">
                <a:solidFill>
                  <a:schemeClr val="tx1">
                    <a:lumMod val="50000"/>
                    <a:lumOff val="50000"/>
                  </a:schemeClr>
                </a:solidFill>
              </a:rPr>
              <a:t>照明设计主要是根据人们工作、学习和生活的要求，设计出一个照明质量好、照度充足，使用安全和方便的照明环境。传统意义上的照明设计，以工作面达到规定的水平照度为设计目标，忽视了灯光环境的质量。现代灯光环境设计主张无论对进行视觉作业的灯光环境，还是用于休闲、社交、娱乐的灯光环境，都要从深入分析设计对象着手，全面考虑对照明有影响的功能、形式、心理和经济等因素，在此基础上再制定设计方案，进行计算和评价。</a:t>
            </a:r>
            <a:r>
              <a:rPr lang="zh-CN" altLang="zh-CN" sz="2800" dirty="0"/>
              <a:t/>
            </a:r>
            <a:br>
              <a:rPr lang="zh-CN" altLang="zh-CN" sz="2800" dirty="0"/>
            </a:br>
            <a:endParaRPr lang="zh-CN" altLang="zh-CN" sz="2800"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134" t="1515" r="29722" b="4734"/>
          <a:stretch/>
        </p:blipFill>
        <p:spPr bwMode="auto">
          <a:xfrm>
            <a:off x="0" y="0"/>
            <a:ext cx="522316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97925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3585" y="472604"/>
            <a:ext cx="3206327" cy="2308324"/>
          </a:xfrm>
          <a:prstGeom prst="rect">
            <a:avLst/>
          </a:prstGeom>
        </p:spPr>
        <p:txBody>
          <a:bodyPr wrap="none">
            <a:spAutoFit/>
          </a:bodyPr>
          <a:lstStyle/>
          <a:p>
            <a:r>
              <a:rPr lang="zh-CN" altLang="zh-CN" dirty="0">
                <a:solidFill>
                  <a:schemeClr val="tx1">
                    <a:lumMod val="50000"/>
                    <a:lumOff val="50000"/>
                  </a:schemeClr>
                </a:solidFill>
                <a:latin typeface="黑体" pitchFamily="49" charset="-122"/>
                <a:ea typeface="黑体" pitchFamily="49" charset="-122"/>
              </a:rPr>
              <a:t>第三节 住宅</a:t>
            </a:r>
            <a:r>
              <a:rPr lang="zh-CN" altLang="zh-CN" dirty="0" smtClean="0">
                <a:solidFill>
                  <a:schemeClr val="tx1">
                    <a:lumMod val="50000"/>
                    <a:lumOff val="50000"/>
                  </a:schemeClr>
                </a:solidFill>
                <a:latin typeface="黑体" pitchFamily="49" charset="-122"/>
                <a:ea typeface="黑体" pitchFamily="49" charset="-122"/>
              </a:rPr>
              <a:t>照明设计</a:t>
            </a:r>
            <a:endParaRPr lang="en-US" altLang="zh-CN" dirty="0" smtClean="0">
              <a:solidFill>
                <a:schemeClr val="tx1">
                  <a:lumMod val="50000"/>
                  <a:lumOff val="50000"/>
                </a:schemeClr>
              </a:solidFill>
              <a:latin typeface="黑体" pitchFamily="49" charset="-122"/>
              <a:ea typeface="黑体" pitchFamily="49" charset="-122"/>
            </a:endParaRPr>
          </a:p>
          <a:p>
            <a:pPr lvl="0"/>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一</a:t>
            </a:r>
            <a:r>
              <a:rPr lang="zh-CN" altLang="en-US" dirty="0">
                <a:solidFill>
                  <a:schemeClr val="tx1">
                    <a:lumMod val="50000"/>
                    <a:lumOff val="50000"/>
                  </a:schemeClr>
                </a:solidFill>
              </a:rPr>
              <a:t>、</a:t>
            </a:r>
            <a:r>
              <a:rPr lang="zh-CN" altLang="zh-CN" dirty="0" smtClean="0">
                <a:solidFill>
                  <a:schemeClr val="tx1">
                    <a:lumMod val="50000"/>
                    <a:lumOff val="50000"/>
                  </a:schemeClr>
                </a:solidFill>
              </a:rPr>
              <a:t>客厅</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（一）客厅中一般照明的布</a:t>
            </a:r>
            <a:r>
              <a:rPr lang="zh-CN" altLang="zh-CN" dirty="0" smtClean="0">
                <a:solidFill>
                  <a:schemeClr val="tx1">
                    <a:lumMod val="50000"/>
                    <a:lumOff val="50000"/>
                  </a:schemeClr>
                </a:solidFill>
              </a:rPr>
              <a:t>灯</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（二）客厅中局部照明的布灯</a:t>
            </a:r>
          </a:p>
          <a:p>
            <a:endParaRPr lang="zh-CN" altLang="zh-CN" dirty="0"/>
          </a:p>
          <a:p>
            <a:pPr lvl="0"/>
            <a:endParaRPr lang="zh-CN" altLang="zh-CN" dirty="0">
              <a:solidFill>
                <a:schemeClr val="tx1">
                  <a:lumMod val="50000"/>
                  <a:lumOff val="50000"/>
                </a:schemeClr>
              </a:solidFill>
            </a:endParaRPr>
          </a:p>
          <a:p>
            <a:endParaRPr lang="zh-CN" altLang="zh-CN" dirty="0"/>
          </a:p>
        </p:txBody>
      </p:sp>
      <p:pic>
        <p:nvPicPr>
          <p:cNvPr id="17410" name="Picture 2" descr="Image3"/>
          <p:cNvPicPr>
            <a:picLocks noChangeAspect="1" noChangeArrowheads="1"/>
          </p:cNvPicPr>
          <p:nvPr/>
        </p:nvPicPr>
        <p:blipFill>
          <a:blip r:embed="rId2">
            <a:extLst>
              <a:ext uri="{28A0092B-C50C-407E-A947-70E740481C1C}">
                <a14:useLocalDpi xmlns:a14="http://schemas.microsoft.com/office/drawing/2010/main" val="0"/>
              </a:ext>
            </a:extLst>
          </a:blip>
          <a:srcRect l="1639" r="3682"/>
          <a:stretch>
            <a:fillRect/>
          </a:stretch>
        </p:blipFill>
        <p:spPr bwMode="auto">
          <a:xfrm>
            <a:off x="0" y="3356992"/>
            <a:ext cx="4788024" cy="350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123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1225" y="0"/>
            <a:ext cx="3152775" cy="335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114242669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1274" y="3356992"/>
            <a:ext cx="4352726" cy="346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947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4211960" cy="366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328100" y="188640"/>
            <a:ext cx="1107996" cy="369332"/>
          </a:xfrm>
          <a:prstGeom prst="rect">
            <a:avLst/>
          </a:prstGeom>
        </p:spPr>
        <p:txBody>
          <a:bodyPr wrap="none">
            <a:spAutoFit/>
          </a:bodyPr>
          <a:lstStyle/>
          <a:p>
            <a:r>
              <a:rPr lang="zh-CN" altLang="zh-CN" dirty="0">
                <a:solidFill>
                  <a:schemeClr val="tx1">
                    <a:lumMod val="50000"/>
                    <a:lumOff val="50000"/>
                  </a:schemeClr>
                </a:solidFill>
              </a:rPr>
              <a:t>二、卧室</a:t>
            </a:r>
          </a:p>
        </p:txBody>
      </p:sp>
      <p:pic>
        <p:nvPicPr>
          <p:cNvPr id="18435" name="Picture 3" descr="Image6ee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1368151"/>
            <a:ext cx="4899938" cy="5489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Image512"/>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a:stretch>
            <a:fillRect/>
          </a:stretch>
        </p:blipFill>
        <p:spPr bwMode="auto">
          <a:xfrm>
            <a:off x="0" y="3665965"/>
            <a:ext cx="4211960" cy="319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32902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04664"/>
            <a:ext cx="1800493" cy="369332"/>
          </a:xfrm>
          <a:prstGeom prst="rect">
            <a:avLst/>
          </a:prstGeom>
        </p:spPr>
        <p:txBody>
          <a:bodyPr wrap="none">
            <a:spAutoFit/>
          </a:bodyPr>
          <a:lstStyle/>
          <a:p>
            <a:r>
              <a:rPr lang="zh-CN" altLang="zh-CN" dirty="0">
                <a:solidFill>
                  <a:schemeClr val="tx1">
                    <a:lumMod val="50000"/>
                    <a:lumOff val="50000"/>
                  </a:schemeClr>
                </a:solidFill>
                <a:latin typeface="黑体" pitchFamily="49" charset="-122"/>
                <a:ea typeface="黑体" pitchFamily="49" charset="-122"/>
              </a:rPr>
              <a:t>三、餐厅与厨房</a:t>
            </a:r>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248" t="3977" r="29722" b="6250"/>
          <a:stretch/>
        </p:blipFill>
        <p:spPr bwMode="auto">
          <a:xfrm>
            <a:off x="3563888" y="0"/>
            <a:ext cx="55801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9950" t="21691" r="29433" b="5331"/>
          <a:stretch/>
        </p:blipFill>
        <p:spPr bwMode="auto">
          <a:xfrm>
            <a:off x="0" y="3284984"/>
            <a:ext cx="3537016" cy="3573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813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260648"/>
            <a:ext cx="1107996" cy="369332"/>
          </a:xfrm>
          <a:prstGeom prst="rect">
            <a:avLst/>
          </a:prstGeom>
        </p:spPr>
        <p:txBody>
          <a:bodyPr wrap="none">
            <a:spAutoFit/>
          </a:bodyPr>
          <a:lstStyle/>
          <a:p>
            <a:r>
              <a:rPr lang="zh-CN" altLang="zh-CN" dirty="0">
                <a:solidFill>
                  <a:schemeClr val="tx1">
                    <a:lumMod val="50000"/>
                    <a:lumOff val="50000"/>
                  </a:schemeClr>
                </a:solidFill>
                <a:latin typeface="黑体" pitchFamily="49" charset="-122"/>
                <a:ea typeface="黑体" pitchFamily="49" charset="-122"/>
              </a:rPr>
              <a:t>四、书房</a:t>
            </a:r>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028" t="25947" r="30574" b="6250"/>
          <a:stretch/>
        </p:blipFill>
        <p:spPr bwMode="auto">
          <a:xfrm>
            <a:off x="0" y="1898073"/>
            <a:ext cx="5126182" cy="495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descr="Imag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6322" y="0"/>
            <a:ext cx="4040218" cy="5445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07828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332656"/>
            <a:ext cx="2031325" cy="369332"/>
          </a:xfrm>
          <a:prstGeom prst="rect">
            <a:avLst/>
          </a:prstGeom>
        </p:spPr>
        <p:txBody>
          <a:bodyPr wrap="none">
            <a:spAutoFit/>
          </a:bodyPr>
          <a:lstStyle/>
          <a:p>
            <a:r>
              <a:rPr lang="zh-CN" altLang="zh-CN" dirty="0">
                <a:solidFill>
                  <a:schemeClr val="tx1">
                    <a:lumMod val="50000"/>
                    <a:lumOff val="50000"/>
                  </a:schemeClr>
                </a:solidFill>
                <a:latin typeface="黑体" pitchFamily="49" charset="-122"/>
                <a:ea typeface="黑体" pitchFamily="49" charset="-122"/>
              </a:rPr>
              <a:t>五、卫生间与浴室</a:t>
            </a:r>
          </a:p>
        </p:txBody>
      </p:sp>
      <p:pic>
        <p:nvPicPr>
          <p:cNvPr id="21506" name="Picture 2" descr="Image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0" y="1484784"/>
            <a:ext cx="4442716" cy="5340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129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3097" y="0"/>
            <a:ext cx="4690430" cy="623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7599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6024" y="262389"/>
            <a:ext cx="4572000" cy="1477328"/>
          </a:xfrm>
          <a:prstGeom prst="rect">
            <a:avLst/>
          </a:prstGeom>
        </p:spPr>
        <p:txBody>
          <a:bodyPr>
            <a:spAutoFit/>
          </a:bodyPr>
          <a:lstStyle/>
          <a:p>
            <a:r>
              <a:rPr lang="zh-CN" altLang="zh-CN" dirty="0">
                <a:solidFill>
                  <a:schemeClr val="tx1">
                    <a:lumMod val="50000"/>
                    <a:lumOff val="50000"/>
                  </a:schemeClr>
                </a:solidFill>
              </a:rPr>
              <a:t>六、其他</a:t>
            </a:r>
          </a:p>
          <a:p>
            <a:r>
              <a:rPr lang="en-US" altLang="zh-CN" dirty="0">
                <a:solidFill>
                  <a:schemeClr val="tx1">
                    <a:lumMod val="50000"/>
                    <a:lumOff val="50000"/>
                  </a:schemeClr>
                </a:solidFill>
              </a:rPr>
              <a:t>  </a:t>
            </a:r>
            <a:r>
              <a:rPr lang="zh-CN" altLang="zh-CN" dirty="0">
                <a:solidFill>
                  <a:schemeClr val="tx1">
                    <a:lumMod val="50000"/>
                    <a:lumOff val="50000"/>
                  </a:schemeClr>
                </a:solidFill>
              </a:rPr>
              <a:t>（一）门厅</a:t>
            </a:r>
            <a:r>
              <a:rPr lang="zh-CN" altLang="zh-CN" dirty="0" smtClean="0">
                <a:solidFill>
                  <a:schemeClr val="tx1">
                    <a:lumMod val="50000"/>
                    <a:lumOff val="50000"/>
                  </a:schemeClr>
                </a:solidFill>
              </a:rPr>
              <a:t>照明</a:t>
            </a:r>
            <a:endParaRPr lang="en-US" altLang="zh-CN" dirty="0" smtClean="0">
              <a:solidFill>
                <a:schemeClr val="tx1">
                  <a:lumMod val="50000"/>
                  <a:lumOff val="50000"/>
                </a:schemeClr>
              </a:solidFill>
            </a:endParaRPr>
          </a:p>
          <a:p>
            <a:r>
              <a:rPr lang="en-US" altLang="zh-CN" dirty="0">
                <a:solidFill>
                  <a:schemeClr val="tx1">
                    <a:lumMod val="50000"/>
                    <a:lumOff val="50000"/>
                  </a:schemeClr>
                </a:solidFill>
              </a:rPr>
              <a:t> </a:t>
            </a:r>
            <a:r>
              <a:rPr lang="en-US" altLang="zh-CN" dirty="0" smtClean="0">
                <a:solidFill>
                  <a:schemeClr val="tx1">
                    <a:lumMod val="50000"/>
                    <a:lumOff val="50000"/>
                  </a:schemeClr>
                </a:solidFill>
              </a:rPr>
              <a:t> </a:t>
            </a:r>
            <a:r>
              <a:rPr lang="zh-CN" altLang="zh-CN" dirty="0" smtClean="0">
                <a:solidFill>
                  <a:schemeClr val="tx1">
                    <a:lumMod val="50000"/>
                    <a:lumOff val="50000"/>
                  </a:schemeClr>
                </a:solidFill>
              </a:rPr>
              <a:t>（</a:t>
            </a:r>
            <a:r>
              <a:rPr lang="zh-CN" altLang="zh-CN" dirty="0">
                <a:solidFill>
                  <a:schemeClr val="tx1">
                    <a:lumMod val="50000"/>
                    <a:lumOff val="50000"/>
                  </a:schemeClr>
                </a:solidFill>
              </a:rPr>
              <a:t>二）走廊和楼梯间</a:t>
            </a:r>
            <a:r>
              <a:rPr lang="zh-CN" altLang="zh-CN" dirty="0" smtClean="0">
                <a:solidFill>
                  <a:schemeClr val="tx1">
                    <a:lumMod val="50000"/>
                    <a:lumOff val="50000"/>
                  </a:schemeClr>
                </a:solidFill>
              </a:rPr>
              <a:t>照明</a:t>
            </a:r>
            <a:endParaRPr lang="en-US" altLang="zh-CN" dirty="0" smtClean="0">
              <a:solidFill>
                <a:schemeClr val="tx1">
                  <a:lumMod val="50000"/>
                  <a:lumOff val="50000"/>
                </a:schemeClr>
              </a:solidFill>
            </a:endParaRPr>
          </a:p>
          <a:p>
            <a:r>
              <a:rPr lang="en-US" altLang="zh-CN" dirty="0" smtClean="0">
                <a:solidFill>
                  <a:schemeClr val="tx1">
                    <a:lumMod val="50000"/>
                    <a:lumOff val="50000"/>
                  </a:schemeClr>
                </a:solidFill>
              </a:rPr>
              <a:t>  </a:t>
            </a:r>
            <a:r>
              <a:rPr lang="zh-CN" altLang="zh-CN" dirty="0" smtClean="0">
                <a:solidFill>
                  <a:schemeClr val="tx1">
                    <a:lumMod val="50000"/>
                    <a:lumOff val="50000"/>
                  </a:schemeClr>
                </a:solidFill>
              </a:rPr>
              <a:t>（</a:t>
            </a:r>
            <a:r>
              <a:rPr lang="zh-CN" altLang="zh-CN" dirty="0">
                <a:solidFill>
                  <a:schemeClr val="tx1">
                    <a:lumMod val="50000"/>
                    <a:lumOff val="50000"/>
                  </a:schemeClr>
                </a:solidFill>
              </a:rPr>
              <a:t>三）儿童房间的照明</a:t>
            </a:r>
          </a:p>
          <a:p>
            <a:r>
              <a:rPr lang="en-US" altLang="zh-CN" dirty="0" smtClean="0">
                <a:solidFill>
                  <a:schemeClr val="tx1">
                    <a:lumMod val="50000"/>
                    <a:lumOff val="50000"/>
                  </a:schemeClr>
                </a:solidFill>
              </a:rPr>
              <a:t> </a:t>
            </a:r>
            <a:endParaRPr lang="zh-CN" altLang="zh-CN" dirty="0">
              <a:solidFill>
                <a:schemeClr val="tx1">
                  <a:lumMod val="50000"/>
                  <a:lumOff val="50000"/>
                </a:schemeClr>
              </a:solidFill>
            </a:endParaRPr>
          </a:p>
        </p:txBody>
      </p:sp>
      <p:pic>
        <p:nvPicPr>
          <p:cNvPr id="22530" name="Picture 2" descr="114242688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556793"/>
            <a:ext cx="3546685"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descr="00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0"/>
            <a:ext cx="2843808" cy="3759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descr="6789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5255" y="3759564"/>
            <a:ext cx="2764937" cy="309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5" descr="eee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53199" y="1556793"/>
            <a:ext cx="27368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0192" y="4648200"/>
            <a:ext cx="2843808" cy="2209800"/>
          </a:xfrm>
          <a:prstGeom prst="rect">
            <a:avLst/>
          </a:prstGeom>
          <a:noFill/>
          <a:extLst>
            <a:ext uri="{909E8E84-426E-40DD-AFC4-6F175D3DCCD1}">
              <a14:hiddenFill xmlns:a14="http://schemas.microsoft.com/office/drawing/2010/main">
                <a:solidFill>
                  <a:srgbClr val="BBE0E3"/>
                </a:solidFill>
              </a14:hiddenFill>
            </a:ext>
          </a:extLst>
        </p:spPr>
      </p:pic>
    </p:spTree>
    <p:extLst>
      <p:ext uri="{BB962C8B-B14F-4D97-AF65-F5344CB8AC3E}">
        <p14:creationId xmlns:p14="http://schemas.microsoft.com/office/powerpoint/2010/main" val="2084942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559424" y="116632"/>
            <a:ext cx="8229600" cy="4525963"/>
          </a:xfrm>
        </p:spPr>
        <p:txBody>
          <a:bodyPr>
            <a:normAutofit fontScale="77500" lnSpcReduction="20000"/>
          </a:bodyPr>
          <a:lstStyle/>
          <a:p>
            <a:pPr marL="0" lvl="0" indent="0">
              <a:buNone/>
            </a:pPr>
            <a:endParaRPr lang="zh-CN" altLang="zh-CN" dirty="0">
              <a:solidFill>
                <a:schemeClr val="tx1">
                  <a:lumMod val="50000"/>
                  <a:lumOff val="50000"/>
                </a:schemeClr>
              </a:solidFill>
            </a:endParaRPr>
          </a:p>
          <a:p>
            <a:pPr marL="0" indent="0">
              <a:buNone/>
            </a:pPr>
            <a:r>
              <a:rPr lang="zh-CN" altLang="zh-CN" sz="2000" b="1" dirty="0">
                <a:solidFill>
                  <a:schemeClr val="tx1">
                    <a:lumMod val="50000"/>
                    <a:lumOff val="50000"/>
                  </a:schemeClr>
                </a:solidFill>
              </a:rPr>
              <a:t>第一节</a:t>
            </a:r>
            <a:r>
              <a:rPr lang="en-US" altLang="zh-CN" sz="2000" b="1" dirty="0">
                <a:solidFill>
                  <a:schemeClr val="tx1">
                    <a:lumMod val="50000"/>
                    <a:lumOff val="50000"/>
                  </a:schemeClr>
                </a:solidFill>
              </a:rPr>
              <a:t>  </a:t>
            </a:r>
            <a:r>
              <a:rPr lang="zh-CN" altLang="zh-CN" sz="2000" b="1" dirty="0">
                <a:solidFill>
                  <a:schemeClr val="tx1">
                    <a:lumMod val="50000"/>
                    <a:lumOff val="50000"/>
                  </a:schemeClr>
                </a:solidFill>
              </a:rPr>
              <a:t>室内照明设计的目的和要求</a:t>
            </a:r>
            <a:endParaRPr lang="zh-CN" altLang="zh-CN" sz="2000" dirty="0">
              <a:solidFill>
                <a:schemeClr val="tx1">
                  <a:lumMod val="50000"/>
                  <a:lumOff val="50000"/>
                </a:schemeClr>
              </a:solidFill>
            </a:endParaRPr>
          </a:p>
          <a:p>
            <a:pPr marL="0" indent="0">
              <a:buNone/>
            </a:pPr>
            <a:r>
              <a:rPr lang="en-US" altLang="zh-CN" sz="2000" dirty="0">
                <a:solidFill>
                  <a:schemeClr val="tx1">
                    <a:lumMod val="50000"/>
                    <a:lumOff val="50000"/>
                  </a:schemeClr>
                </a:solidFill>
              </a:rPr>
              <a:t>  </a:t>
            </a:r>
            <a:endParaRPr lang="zh-CN" altLang="zh-CN" sz="2000" dirty="0">
              <a:solidFill>
                <a:schemeClr val="tx1">
                  <a:lumMod val="50000"/>
                  <a:lumOff val="50000"/>
                </a:schemeClr>
              </a:solidFill>
            </a:endParaRPr>
          </a:p>
          <a:p>
            <a:pPr marL="0" indent="0">
              <a:buNone/>
            </a:pPr>
            <a:r>
              <a:rPr lang="zh-CN" altLang="zh-CN" sz="2100" dirty="0">
                <a:solidFill>
                  <a:schemeClr val="tx1">
                    <a:lumMod val="50000"/>
                    <a:lumOff val="50000"/>
                  </a:schemeClr>
                </a:solidFill>
                <a:latin typeface="+mn-ea"/>
              </a:rPr>
              <a:t>一、照明</a:t>
            </a:r>
            <a:r>
              <a:rPr lang="zh-CN" altLang="zh-CN" sz="2100" dirty="0" smtClean="0">
                <a:solidFill>
                  <a:schemeClr val="tx1">
                    <a:lumMod val="50000"/>
                    <a:lumOff val="50000"/>
                  </a:schemeClr>
                </a:solidFill>
                <a:latin typeface="+mn-ea"/>
              </a:rPr>
              <a:t>目的</a:t>
            </a:r>
            <a:endParaRPr lang="en-US" altLang="zh-CN" sz="2100" dirty="0" smtClean="0">
              <a:solidFill>
                <a:schemeClr val="tx1">
                  <a:lumMod val="50000"/>
                  <a:lumOff val="50000"/>
                </a:schemeClr>
              </a:solidFill>
              <a:latin typeface="+mn-ea"/>
            </a:endParaRP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一</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明视照明</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二</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环境照明</a:t>
            </a:r>
          </a:p>
          <a:p>
            <a:pPr marL="0" indent="0">
              <a:buNone/>
            </a:pPr>
            <a:r>
              <a:rPr lang="zh-CN" altLang="zh-CN" sz="2100" dirty="0">
                <a:solidFill>
                  <a:schemeClr val="tx1">
                    <a:lumMod val="50000"/>
                    <a:lumOff val="50000"/>
                  </a:schemeClr>
                </a:solidFill>
                <a:latin typeface="+mn-ea"/>
              </a:rPr>
              <a:t>二、照明要求</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一</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合理的照度水平</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二</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照度的均匀性</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三</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适宜的亮度分布</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四</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限制眩光</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五</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适宜的光源色表和显色性</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六</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阴影 </a:t>
            </a:r>
          </a:p>
          <a:p>
            <a:pPr marL="0" indent="0">
              <a:buNone/>
            </a:pP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七</a:t>
            </a:r>
            <a:r>
              <a:rPr lang="en-US" altLang="zh-CN" sz="2100" dirty="0">
                <a:solidFill>
                  <a:schemeClr val="tx1">
                    <a:lumMod val="50000"/>
                    <a:lumOff val="50000"/>
                  </a:schemeClr>
                </a:solidFill>
                <a:latin typeface="+mn-ea"/>
              </a:rPr>
              <a:t>)</a:t>
            </a:r>
            <a:r>
              <a:rPr lang="zh-CN" altLang="zh-CN" sz="2100" dirty="0">
                <a:solidFill>
                  <a:schemeClr val="tx1">
                    <a:lumMod val="50000"/>
                    <a:lumOff val="50000"/>
                  </a:schemeClr>
                </a:solidFill>
                <a:latin typeface="+mn-ea"/>
              </a:rPr>
              <a:t>照明的稳定性</a:t>
            </a:r>
          </a:p>
          <a:p>
            <a:pPr marL="0" indent="0">
              <a:buNone/>
            </a:pPr>
            <a:endParaRPr lang="zh-CN" altLang="zh-CN" sz="2000" dirty="0"/>
          </a:p>
          <a:p>
            <a:pPr marL="0" indent="0">
              <a:buNone/>
            </a:pPr>
            <a:r>
              <a:rPr lang="zh-CN" altLang="zh-CN" sz="1000" dirty="0" smtClean="0">
                <a:solidFill>
                  <a:schemeClr val="tx1">
                    <a:lumMod val="50000"/>
                    <a:lumOff val="50000"/>
                  </a:schemeClr>
                </a:solidFill>
                <a:latin typeface="+mn-ea"/>
              </a:rPr>
              <a:t/>
            </a:r>
            <a:br>
              <a:rPr lang="zh-CN" altLang="zh-CN" sz="1000" dirty="0" smtClean="0">
                <a:solidFill>
                  <a:schemeClr val="tx1">
                    <a:lumMod val="50000"/>
                    <a:lumOff val="50000"/>
                  </a:schemeClr>
                </a:solidFill>
                <a:latin typeface="+mn-ea"/>
              </a:rPr>
            </a:br>
            <a:r>
              <a:rPr lang="zh-CN" altLang="zh-CN" sz="1600" dirty="0" smtClean="0">
                <a:solidFill>
                  <a:schemeClr val="tx1">
                    <a:lumMod val="50000"/>
                    <a:lumOff val="50000"/>
                  </a:schemeClr>
                </a:solidFill>
              </a:rPr>
              <a:t/>
            </a:r>
            <a:br>
              <a:rPr lang="zh-CN" altLang="zh-CN" sz="1600" dirty="0" smtClean="0">
                <a:solidFill>
                  <a:schemeClr val="tx1">
                    <a:lumMod val="50000"/>
                    <a:lumOff val="50000"/>
                  </a:schemeClr>
                </a:solidFill>
              </a:rPr>
            </a:br>
            <a:endParaRPr lang="zh-CN" altLang="en-US" sz="1600" dirty="0">
              <a:solidFill>
                <a:schemeClr val="tx1">
                  <a:lumMod val="50000"/>
                  <a:lumOff val="50000"/>
                </a:schemeClr>
              </a:solidFill>
            </a:endParaRPr>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030" r="31771"/>
          <a:stretch/>
        </p:blipFill>
        <p:spPr bwMode="auto">
          <a:xfrm>
            <a:off x="-36512" y="0"/>
            <a:ext cx="518457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259" t="3125" r="31152" b="3125"/>
          <a:stretch/>
        </p:blipFill>
        <p:spPr bwMode="auto">
          <a:xfrm>
            <a:off x="5220072" y="4077072"/>
            <a:ext cx="3923927" cy="278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27870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332656"/>
            <a:ext cx="4572000" cy="5909310"/>
          </a:xfrm>
          <a:prstGeom prst="rect">
            <a:avLst/>
          </a:prstGeom>
        </p:spPr>
        <p:txBody>
          <a:bodyPr>
            <a:spAutoFit/>
          </a:bodyPr>
          <a:lstStyle/>
          <a:p>
            <a:r>
              <a:rPr lang="zh-CN" altLang="zh-CN" dirty="0">
                <a:solidFill>
                  <a:schemeClr val="tx1">
                    <a:lumMod val="50000"/>
                    <a:lumOff val="50000"/>
                  </a:schemeClr>
                </a:solidFill>
                <a:latin typeface="黑体" pitchFamily="49" charset="-122"/>
                <a:ea typeface="黑体" pitchFamily="49" charset="-122"/>
              </a:rPr>
              <a:t>第二节</a:t>
            </a:r>
            <a:r>
              <a:rPr lang="en-US" altLang="zh-CN" dirty="0">
                <a:solidFill>
                  <a:schemeClr val="tx1">
                    <a:lumMod val="50000"/>
                    <a:lumOff val="50000"/>
                  </a:schemeClr>
                </a:solidFill>
                <a:latin typeface="黑体" pitchFamily="49" charset="-122"/>
                <a:ea typeface="黑体" pitchFamily="49" charset="-122"/>
              </a:rPr>
              <a:t>  </a:t>
            </a:r>
            <a:r>
              <a:rPr lang="zh-CN" altLang="zh-CN" dirty="0">
                <a:solidFill>
                  <a:schemeClr val="tx1">
                    <a:lumMod val="50000"/>
                    <a:lumOff val="50000"/>
                  </a:schemeClr>
                </a:solidFill>
                <a:latin typeface="黑体" pitchFamily="49" charset="-122"/>
                <a:ea typeface="黑体" pitchFamily="49" charset="-122"/>
              </a:rPr>
              <a:t>室内照明设计的原则和内容</a:t>
            </a:r>
          </a:p>
          <a:p>
            <a:r>
              <a:rPr lang="en-US" altLang="zh-CN" dirty="0">
                <a:solidFill>
                  <a:schemeClr val="tx1">
                    <a:lumMod val="50000"/>
                    <a:lumOff val="50000"/>
                  </a:schemeClr>
                </a:solidFill>
              </a:rPr>
              <a:t> </a:t>
            </a:r>
            <a:endParaRPr lang="zh-CN" altLang="zh-CN" dirty="0">
              <a:solidFill>
                <a:schemeClr val="tx1">
                  <a:lumMod val="50000"/>
                  <a:lumOff val="50000"/>
                </a:schemeClr>
              </a:solidFill>
            </a:endParaRPr>
          </a:p>
          <a:p>
            <a:r>
              <a:rPr lang="zh-CN" altLang="zh-CN" dirty="0">
                <a:solidFill>
                  <a:schemeClr val="tx1">
                    <a:lumMod val="50000"/>
                    <a:lumOff val="50000"/>
                  </a:schemeClr>
                </a:solidFill>
                <a:latin typeface="黑体" pitchFamily="49" charset="-122"/>
                <a:ea typeface="黑体" pitchFamily="49" charset="-122"/>
              </a:rPr>
              <a:t>一、照明设计的基本原则</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一）安全性</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二）适用性</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三</a:t>
            </a:r>
            <a:r>
              <a:rPr lang="en-US" altLang="zh-CN" dirty="0">
                <a:solidFill>
                  <a:schemeClr val="tx1">
                    <a:lumMod val="50000"/>
                    <a:lumOff val="50000"/>
                  </a:schemeClr>
                </a:solidFill>
              </a:rPr>
              <a:t>) </a:t>
            </a:r>
            <a:r>
              <a:rPr lang="zh-CN" altLang="zh-CN" dirty="0">
                <a:solidFill>
                  <a:schemeClr val="tx1">
                    <a:lumMod val="50000"/>
                    <a:lumOff val="50000"/>
                  </a:schemeClr>
                </a:solidFill>
              </a:rPr>
              <a:t>经济性</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四）</a:t>
            </a:r>
            <a:r>
              <a:rPr lang="zh-CN" altLang="zh-CN" dirty="0" smtClean="0">
                <a:solidFill>
                  <a:schemeClr val="tx1">
                    <a:lumMod val="50000"/>
                    <a:lumOff val="50000"/>
                  </a:schemeClr>
                </a:solidFill>
              </a:rPr>
              <a:t>美观性</a:t>
            </a:r>
            <a:endParaRPr lang="en-US" altLang="zh-CN" dirty="0" smtClean="0">
              <a:solidFill>
                <a:schemeClr val="tx1">
                  <a:lumMod val="50000"/>
                  <a:lumOff val="50000"/>
                </a:schemeClr>
              </a:solidFill>
            </a:endParaRPr>
          </a:p>
          <a:p>
            <a:r>
              <a:rPr lang="zh-CN" altLang="zh-CN" dirty="0" smtClean="0">
                <a:solidFill>
                  <a:schemeClr val="tx1">
                    <a:lumMod val="50000"/>
                    <a:lumOff val="50000"/>
                  </a:schemeClr>
                </a:solidFill>
                <a:latin typeface="黑体" pitchFamily="49" charset="-122"/>
                <a:ea typeface="黑体" pitchFamily="49" charset="-122"/>
              </a:rPr>
              <a:t>二</a:t>
            </a:r>
            <a:r>
              <a:rPr lang="zh-CN" altLang="zh-CN" dirty="0">
                <a:solidFill>
                  <a:schemeClr val="tx1">
                    <a:lumMod val="50000"/>
                    <a:lumOff val="50000"/>
                  </a:schemeClr>
                </a:solidFill>
                <a:latin typeface="黑体" pitchFamily="49" charset="-122"/>
                <a:ea typeface="黑体" pitchFamily="49" charset="-122"/>
              </a:rPr>
              <a:t>、照明设计的主要内容</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一</a:t>
            </a:r>
            <a:r>
              <a:rPr lang="en-US" altLang="zh-CN" dirty="0">
                <a:solidFill>
                  <a:schemeClr val="tx1">
                    <a:lumMod val="50000"/>
                    <a:lumOff val="50000"/>
                  </a:schemeClr>
                </a:solidFill>
              </a:rPr>
              <a:t>)</a:t>
            </a:r>
            <a:r>
              <a:rPr lang="zh-CN" altLang="zh-CN" dirty="0">
                <a:solidFill>
                  <a:schemeClr val="tx1">
                    <a:lumMod val="50000"/>
                    <a:lumOff val="50000"/>
                  </a:schemeClr>
                </a:solidFill>
              </a:rPr>
              <a:t>确定照明方式和照明种类。</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二</a:t>
            </a:r>
            <a:r>
              <a:rPr lang="en-US" altLang="zh-CN" dirty="0">
                <a:solidFill>
                  <a:schemeClr val="tx1">
                    <a:lumMod val="50000"/>
                    <a:lumOff val="50000"/>
                  </a:schemeClr>
                </a:solidFill>
              </a:rPr>
              <a:t>) </a:t>
            </a:r>
            <a:r>
              <a:rPr lang="zh-CN" altLang="zh-CN" dirty="0">
                <a:solidFill>
                  <a:schemeClr val="tx1">
                    <a:lumMod val="50000"/>
                    <a:lumOff val="50000"/>
                  </a:schemeClr>
                </a:solidFill>
              </a:rPr>
              <a:t>选择光源和灯具类型。</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三</a:t>
            </a:r>
            <a:r>
              <a:rPr lang="en-US" altLang="zh-CN" dirty="0">
                <a:solidFill>
                  <a:schemeClr val="tx1">
                    <a:lumMod val="50000"/>
                    <a:lumOff val="50000"/>
                  </a:schemeClr>
                </a:solidFill>
              </a:rPr>
              <a:t>) </a:t>
            </a:r>
            <a:r>
              <a:rPr lang="zh-CN" altLang="zh-CN" dirty="0">
                <a:solidFill>
                  <a:schemeClr val="tx1">
                    <a:lumMod val="50000"/>
                    <a:lumOff val="50000"/>
                  </a:schemeClr>
                </a:solidFill>
              </a:rPr>
              <a:t>进行照度计算、负荷计算，确定光源的安装功率。</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四</a:t>
            </a:r>
            <a:r>
              <a:rPr lang="en-US" altLang="zh-CN" dirty="0">
                <a:solidFill>
                  <a:schemeClr val="tx1">
                    <a:lumMod val="50000"/>
                    <a:lumOff val="50000"/>
                  </a:schemeClr>
                </a:solidFill>
              </a:rPr>
              <a:t>) </a:t>
            </a:r>
            <a:r>
              <a:rPr lang="zh-CN" altLang="zh-CN" dirty="0">
                <a:solidFill>
                  <a:schemeClr val="tx1">
                    <a:lumMod val="50000"/>
                    <a:lumOff val="50000"/>
                  </a:schemeClr>
                </a:solidFill>
              </a:rPr>
              <a:t>选择供电电压和供电方式。</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五</a:t>
            </a:r>
            <a:r>
              <a:rPr lang="en-US" altLang="zh-CN" dirty="0">
                <a:solidFill>
                  <a:schemeClr val="tx1">
                    <a:lumMod val="50000"/>
                    <a:lumOff val="50000"/>
                  </a:schemeClr>
                </a:solidFill>
              </a:rPr>
              <a:t>) </a:t>
            </a:r>
            <a:r>
              <a:rPr lang="zh-CN" altLang="zh-CN" dirty="0">
                <a:solidFill>
                  <a:schemeClr val="tx1">
                    <a:lumMod val="50000"/>
                    <a:lumOff val="50000"/>
                  </a:schemeClr>
                </a:solidFill>
              </a:rPr>
              <a:t>确定照明配电系统。</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六</a:t>
            </a:r>
            <a:r>
              <a:rPr lang="en-US" altLang="zh-CN" dirty="0">
                <a:solidFill>
                  <a:schemeClr val="tx1">
                    <a:lumMod val="50000"/>
                    <a:lumOff val="50000"/>
                  </a:schemeClr>
                </a:solidFill>
              </a:rPr>
              <a:t>) </a:t>
            </a:r>
            <a:r>
              <a:rPr lang="zh-CN" altLang="zh-CN" dirty="0">
                <a:solidFill>
                  <a:schemeClr val="tx1">
                    <a:lumMod val="50000"/>
                    <a:lumOff val="50000"/>
                  </a:schemeClr>
                </a:solidFill>
              </a:rPr>
              <a:t>选择导线和电缆的型号、截面和敷设方式。</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七</a:t>
            </a:r>
            <a:r>
              <a:rPr lang="en-US" altLang="zh-CN" dirty="0">
                <a:solidFill>
                  <a:schemeClr val="tx1">
                    <a:lumMod val="50000"/>
                    <a:lumOff val="50000"/>
                  </a:schemeClr>
                </a:solidFill>
              </a:rPr>
              <a:t>) </a:t>
            </a:r>
            <a:r>
              <a:rPr lang="zh-CN" altLang="zh-CN" dirty="0">
                <a:solidFill>
                  <a:schemeClr val="tx1">
                    <a:lumMod val="50000"/>
                    <a:lumOff val="50000"/>
                  </a:schemeClr>
                </a:solidFill>
              </a:rPr>
              <a:t>选择配电装置、照明开关和其他电器设备。</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八</a:t>
            </a:r>
            <a:r>
              <a:rPr lang="en-US" altLang="zh-CN" dirty="0">
                <a:solidFill>
                  <a:schemeClr val="tx1">
                    <a:lumMod val="50000"/>
                    <a:lumOff val="50000"/>
                  </a:schemeClr>
                </a:solidFill>
              </a:rPr>
              <a:t>) </a:t>
            </a:r>
            <a:r>
              <a:rPr lang="zh-CN" altLang="zh-CN" dirty="0">
                <a:solidFill>
                  <a:schemeClr val="tx1">
                    <a:lumMod val="50000"/>
                    <a:lumOff val="50000"/>
                  </a:schemeClr>
                </a:solidFill>
              </a:rPr>
              <a:t>绘制照明平面布置图，同时汇总安装容量，列出主要设备和材料清单。</a:t>
            </a:r>
          </a:p>
          <a:p>
            <a:endParaRPr lang="zh-CN" altLang="zh-CN" dirty="0">
              <a:solidFill>
                <a:schemeClr val="tx1">
                  <a:lumMod val="50000"/>
                  <a:lumOff val="50000"/>
                </a:schemeClr>
              </a:solidFill>
            </a:endParaRP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371" r="58684"/>
          <a:stretch/>
        </p:blipFill>
        <p:spPr bwMode="auto">
          <a:xfrm>
            <a:off x="5183561" y="0"/>
            <a:ext cx="396044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198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1" y="260648"/>
            <a:ext cx="3660305" cy="7848302"/>
          </a:xfrm>
          <a:prstGeom prst="rect">
            <a:avLst/>
          </a:prstGeom>
        </p:spPr>
        <p:txBody>
          <a:bodyPr wrap="square">
            <a:spAutoFit/>
          </a:bodyPr>
          <a:lstStyle/>
          <a:p>
            <a:r>
              <a:rPr lang="zh-CN" altLang="zh-CN" sz="2000" dirty="0">
                <a:solidFill>
                  <a:schemeClr val="tx1">
                    <a:lumMod val="50000"/>
                    <a:lumOff val="50000"/>
                  </a:schemeClr>
                </a:solidFill>
                <a:latin typeface="黑体" pitchFamily="49" charset="-122"/>
                <a:ea typeface="黑体" pitchFamily="49" charset="-122"/>
              </a:rPr>
              <a:t>第三节</a:t>
            </a:r>
            <a:r>
              <a:rPr lang="en-US" altLang="zh-CN" sz="2000" dirty="0">
                <a:solidFill>
                  <a:schemeClr val="tx1">
                    <a:lumMod val="50000"/>
                    <a:lumOff val="50000"/>
                  </a:schemeClr>
                </a:solidFill>
                <a:latin typeface="黑体" pitchFamily="49" charset="-122"/>
                <a:ea typeface="黑体" pitchFamily="49" charset="-122"/>
              </a:rPr>
              <a:t>  </a:t>
            </a:r>
            <a:r>
              <a:rPr lang="zh-CN" altLang="zh-CN" sz="2000" dirty="0">
                <a:solidFill>
                  <a:schemeClr val="tx1">
                    <a:lumMod val="50000"/>
                    <a:lumOff val="50000"/>
                  </a:schemeClr>
                </a:solidFill>
                <a:latin typeface="黑体" pitchFamily="49" charset="-122"/>
                <a:ea typeface="黑体" pitchFamily="49" charset="-122"/>
              </a:rPr>
              <a:t>室内照明设计程序</a:t>
            </a:r>
          </a:p>
          <a:p>
            <a:r>
              <a:rPr lang="en-US" altLang="zh-CN" dirty="0">
                <a:solidFill>
                  <a:schemeClr val="tx1">
                    <a:lumMod val="50000"/>
                    <a:lumOff val="50000"/>
                  </a:schemeClr>
                </a:solidFill>
              </a:rPr>
              <a:t> </a:t>
            </a:r>
            <a:endParaRPr lang="zh-CN" altLang="zh-CN" dirty="0">
              <a:solidFill>
                <a:schemeClr val="tx1">
                  <a:lumMod val="50000"/>
                  <a:lumOff val="50000"/>
                </a:schemeClr>
              </a:solidFill>
            </a:endParaRPr>
          </a:p>
          <a:p>
            <a:r>
              <a:rPr lang="zh-CN" altLang="zh-CN" dirty="0">
                <a:solidFill>
                  <a:schemeClr val="tx1">
                    <a:lumMod val="50000"/>
                    <a:lumOff val="50000"/>
                  </a:schemeClr>
                </a:solidFill>
              </a:rPr>
              <a:t>室内照明设计的程序为：</a:t>
            </a: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明确</a:t>
            </a:r>
            <a:r>
              <a:rPr lang="zh-CN" altLang="zh-CN" dirty="0">
                <a:solidFill>
                  <a:schemeClr val="tx1">
                    <a:lumMod val="50000"/>
                    <a:lumOff val="50000"/>
                  </a:schemeClr>
                </a:solidFill>
              </a:rPr>
              <a:t>照明设施的用途和目的。</a:t>
            </a: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明确</a:t>
            </a:r>
            <a:r>
              <a:rPr lang="zh-CN" altLang="zh-CN" dirty="0">
                <a:solidFill>
                  <a:schemeClr val="tx1">
                    <a:lumMod val="50000"/>
                    <a:lumOff val="50000"/>
                  </a:schemeClr>
                </a:solidFill>
              </a:rPr>
              <a:t>环境的性质</a:t>
            </a:r>
            <a:r>
              <a:rPr lang="en-US" altLang="zh-CN" dirty="0">
                <a:solidFill>
                  <a:schemeClr val="tx1">
                    <a:lumMod val="50000"/>
                    <a:lumOff val="50000"/>
                  </a:schemeClr>
                </a:solidFill>
              </a:rPr>
              <a:t>   </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（二）</a:t>
            </a:r>
            <a:r>
              <a:rPr lang="zh-CN" altLang="zh-CN" dirty="0" smtClean="0">
                <a:solidFill>
                  <a:schemeClr val="tx1">
                    <a:lumMod val="50000"/>
                    <a:lumOff val="50000"/>
                  </a:schemeClr>
                </a:solidFill>
              </a:rPr>
              <a:t>确定</a:t>
            </a:r>
            <a:r>
              <a:rPr lang="zh-CN" altLang="zh-CN" dirty="0">
                <a:solidFill>
                  <a:schemeClr val="tx1">
                    <a:lumMod val="50000"/>
                    <a:lumOff val="50000"/>
                  </a:schemeClr>
                </a:solidFill>
              </a:rPr>
              <a:t>照度设施的</a:t>
            </a:r>
            <a:r>
              <a:rPr lang="zh-CN" altLang="zh-CN" dirty="0" smtClean="0">
                <a:solidFill>
                  <a:schemeClr val="tx1">
                    <a:lumMod val="50000"/>
                    <a:lumOff val="50000"/>
                  </a:schemeClr>
                </a:solidFill>
              </a:rPr>
              <a:t>目的</a:t>
            </a:r>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二、</a:t>
            </a:r>
            <a:r>
              <a:rPr lang="zh-CN" altLang="zh-CN" dirty="0" smtClean="0">
                <a:solidFill>
                  <a:schemeClr val="tx1">
                    <a:lumMod val="50000"/>
                    <a:lumOff val="50000"/>
                  </a:schemeClr>
                </a:solidFill>
              </a:rPr>
              <a:t>明确</a:t>
            </a:r>
            <a:r>
              <a:rPr lang="zh-CN" altLang="zh-CN" dirty="0">
                <a:solidFill>
                  <a:schemeClr val="tx1">
                    <a:lumMod val="50000"/>
                    <a:lumOff val="50000"/>
                  </a:schemeClr>
                </a:solidFill>
              </a:rPr>
              <a:t>适当的照度和色温。</a:t>
            </a:r>
          </a:p>
          <a:p>
            <a:pPr lvl="0"/>
            <a:r>
              <a:rPr lang="zh-CN" altLang="en-US" dirty="0" smtClean="0">
                <a:solidFill>
                  <a:schemeClr val="tx1">
                    <a:lumMod val="50000"/>
                    <a:lumOff val="50000"/>
                  </a:schemeClr>
                </a:solidFill>
              </a:rPr>
              <a:t>三、</a:t>
            </a:r>
            <a:r>
              <a:rPr lang="zh-CN" altLang="zh-CN" dirty="0" smtClean="0">
                <a:solidFill>
                  <a:schemeClr val="tx1">
                    <a:lumMod val="50000"/>
                    <a:lumOff val="50000"/>
                  </a:schemeClr>
                </a:solidFill>
              </a:rPr>
              <a:t>保障</a:t>
            </a:r>
            <a:r>
              <a:rPr lang="zh-CN" altLang="zh-CN" dirty="0">
                <a:solidFill>
                  <a:schemeClr val="tx1">
                    <a:lumMod val="50000"/>
                    <a:lumOff val="50000"/>
                  </a:schemeClr>
                </a:solidFill>
              </a:rPr>
              <a:t>照明质量</a:t>
            </a:r>
            <a:r>
              <a:rPr lang="zh-CN" altLang="zh-CN" dirty="0" smtClean="0">
                <a:solidFill>
                  <a:schemeClr val="tx1">
                    <a:lumMod val="50000"/>
                    <a:lumOff val="50000"/>
                  </a:schemeClr>
                </a:solidFill>
              </a:rPr>
              <a:t>。</a:t>
            </a:r>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考虑</a:t>
            </a:r>
            <a:r>
              <a:rPr lang="zh-CN" altLang="zh-CN" dirty="0">
                <a:solidFill>
                  <a:schemeClr val="tx1">
                    <a:lumMod val="50000"/>
                    <a:lumOff val="50000"/>
                  </a:schemeClr>
                </a:solidFill>
              </a:rPr>
              <a:t>视野内的亮度</a:t>
            </a:r>
            <a:r>
              <a:rPr lang="zh-CN" altLang="zh-CN" dirty="0" smtClean="0">
                <a:solidFill>
                  <a:schemeClr val="tx1">
                    <a:lumMod val="50000"/>
                    <a:lumOff val="50000"/>
                  </a:schemeClr>
                </a:solidFill>
              </a:rPr>
              <a:t>分布</a:t>
            </a:r>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（二）</a:t>
            </a:r>
            <a:r>
              <a:rPr lang="zh-CN" altLang="zh-CN" dirty="0" smtClean="0">
                <a:solidFill>
                  <a:schemeClr val="tx1">
                    <a:lumMod val="50000"/>
                    <a:lumOff val="50000"/>
                  </a:schemeClr>
                </a:solidFill>
              </a:rPr>
              <a:t>光</a:t>
            </a:r>
            <a:r>
              <a:rPr lang="zh-CN" altLang="zh-CN" dirty="0">
                <a:solidFill>
                  <a:schemeClr val="tx1">
                    <a:lumMod val="50000"/>
                    <a:lumOff val="50000"/>
                  </a:schemeClr>
                </a:solidFill>
              </a:rPr>
              <a:t>的方向性和扩散性 </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（三）</a:t>
            </a:r>
            <a:r>
              <a:rPr lang="zh-CN" altLang="zh-CN" dirty="0" smtClean="0">
                <a:solidFill>
                  <a:schemeClr val="tx1">
                    <a:lumMod val="50000"/>
                    <a:lumOff val="50000"/>
                  </a:schemeClr>
                </a:solidFill>
              </a:rPr>
              <a:t>避免</a:t>
            </a:r>
            <a:r>
              <a:rPr lang="zh-CN" altLang="zh-CN" dirty="0">
                <a:solidFill>
                  <a:schemeClr val="tx1">
                    <a:lumMod val="50000"/>
                    <a:lumOff val="50000"/>
                  </a:schemeClr>
                </a:solidFill>
              </a:rPr>
              <a:t>眩光</a:t>
            </a:r>
            <a:r>
              <a:rPr lang="en-US" altLang="zh-CN" dirty="0">
                <a:solidFill>
                  <a:schemeClr val="tx1">
                    <a:lumMod val="50000"/>
                    <a:lumOff val="50000"/>
                  </a:schemeClr>
                </a:solidFill>
              </a:rPr>
              <a:t> </a:t>
            </a:r>
            <a:endParaRPr lang="en-US" altLang="zh-CN" dirty="0" smtClean="0">
              <a:solidFill>
                <a:schemeClr val="tx1">
                  <a:lumMod val="50000"/>
                  <a:lumOff val="50000"/>
                </a:schemeClr>
              </a:solidFill>
            </a:endParaRPr>
          </a:p>
          <a:p>
            <a:pPr lvl="0"/>
            <a:r>
              <a:rPr lang="zh-CN" altLang="en-US" dirty="0" smtClean="0">
                <a:solidFill>
                  <a:schemeClr val="tx1">
                    <a:lumMod val="50000"/>
                    <a:lumOff val="50000"/>
                  </a:schemeClr>
                </a:solidFill>
              </a:rPr>
              <a:t>四、</a:t>
            </a:r>
            <a:r>
              <a:rPr lang="zh-CN" altLang="zh-CN" dirty="0" smtClean="0">
                <a:solidFill>
                  <a:schemeClr val="tx1">
                    <a:lumMod val="50000"/>
                    <a:lumOff val="50000"/>
                  </a:schemeClr>
                </a:solidFill>
              </a:rPr>
              <a:t>选择</a:t>
            </a:r>
            <a:r>
              <a:rPr lang="zh-CN" altLang="zh-CN" dirty="0">
                <a:solidFill>
                  <a:schemeClr val="tx1">
                    <a:lumMod val="50000"/>
                    <a:lumOff val="50000"/>
                  </a:schemeClr>
                </a:solidFill>
              </a:rPr>
              <a:t>光源</a:t>
            </a:r>
          </a:p>
          <a:p>
            <a:pPr lvl="0"/>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考虑</a:t>
            </a:r>
            <a:r>
              <a:rPr lang="zh-CN" altLang="zh-CN" dirty="0">
                <a:solidFill>
                  <a:schemeClr val="tx1">
                    <a:lumMod val="50000"/>
                    <a:lumOff val="50000"/>
                  </a:schemeClr>
                </a:solidFill>
              </a:rPr>
              <a:t>色光效果及其心理效果</a:t>
            </a:r>
          </a:p>
          <a:p>
            <a:pPr lvl="0"/>
            <a:r>
              <a:rPr lang="zh-CN" altLang="en-US" dirty="0" smtClean="0">
                <a:solidFill>
                  <a:schemeClr val="tx1">
                    <a:lumMod val="50000"/>
                    <a:lumOff val="50000"/>
                  </a:schemeClr>
                </a:solidFill>
              </a:rPr>
              <a:t>（二）</a:t>
            </a:r>
            <a:r>
              <a:rPr lang="zh-CN" altLang="zh-CN" dirty="0" smtClean="0">
                <a:solidFill>
                  <a:schemeClr val="tx1">
                    <a:lumMod val="50000"/>
                    <a:lumOff val="50000"/>
                  </a:schemeClr>
                </a:solidFill>
              </a:rPr>
              <a:t>发光效率</a:t>
            </a:r>
            <a:r>
              <a:rPr lang="zh-CN" altLang="zh-CN" dirty="0">
                <a:solidFill>
                  <a:schemeClr val="tx1">
                    <a:lumMod val="50000"/>
                    <a:lumOff val="50000"/>
                  </a:schemeClr>
                </a:solidFill>
              </a:rPr>
              <a:t>的比较</a:t>
            </a:r>
          </a:p>
          <a:p>
            <a:pPr lvl="0"/>
            <a:r>
              <a:rPr lang="zh-CN" altLang="en-US" dirty="0" smtClean="0">
                <a:solidFill>
                  <a:schemeClr val="tx1">
                    <a:lumMod val="50000"/>
                    <a:lumOff val="50000"/>
                  </a:schemeClr>
                </a:solidFill>
              </a:rPr>
              <a:t>（三）</a:t>
            </a:r>
            <a:r>
              <a:rPr lang="zh-CN" altLang="zh-CN" dirty="0" smtClean="0">
                <a:solidFill>
                  <a:schemeClr val="tx1">
                    <a:lumMod val="50000"/>
                    <a:lumOff val="50000"/>
                  </a:schemeClr>
                </a:solidFill>
              </a:rPr>
              <a:t>考虑</a:t>
            </a:r>
            <a:r>
              <a:rPr lang="zh-CN" altLang="zh-CN" dirty="0">
                <a:solidFill>
                  <a:schemeClr val="tx1">
                    <a:lumMod val="50000"/>
                    <a:lumOff val="50000"/>
                  </a:schemeClr>
                </a:solidFill>
              </a:rPr>
              <a:t>光源的使用寿命</a:t>
            </a:r>
          </a:p>
          <a:p>
            <a:pPr lvl="0"/>
            <a:r>
              <a:rPr lang="zh-CN" altLang="en-US" dirty="0" smtClean="0">
                <a:solidFill>
                  <a:schemeClr val="tx1">
                    <a:lumMod val="50000"/>
                    <a:lumOff val="50000"/>
                  </a:schemeClr>
                </a:solidFill>
              </a:rPr>
              <a:t>（四）</a:t>
            </a:r>
            <a:r>
              <a:rPr lang="zh-CN" altLang="zh-CN" dirty="0" smtClean="0">
                <a:solidFill>
                  <a:schemeClr val="tx1">
                    <a:lumMod val="50000"/>
                    <a:lumOff val="50000"/>
                  </a:schemeClr>
                </a:solidFill>
              </a:rPr>
              <a:t>考虑</a:t>
            </a:r>
            <a:r>
              <a:rPr lang="zh-CN" altLang="zh-CN" dirty="0">
                <a:solidFill>
                  <a:schemeClr val="tx1">
                    <a:lumMod val="50000"/>
                    <a:lumOff val="50000"/>
                  </a:schemeClr>
                </a:solidFill>
              </a:rPr>
              <a:t>灯泡的表面温度的影响</a:t>
            </a:r>
          </a:p>
          <a:p>
            <a:pPr lvl="0"/>
            <a:r>
              <a:rPr lang="zh-CN" altLang="en-US" dirty="0" smtClean="0">
                <a:solidFill>
                  <a:schemeClr val="tx1">
                    <a:lumMod val="50000"/>
                    <a:lumOff val="50000"/>
                  </a:schemeClr>
                </a:solidFill>
              </a:rPr>
              <a:t>五、</a:t>
            </a:r>
            <a:r>
              <a:rPr lang="zh-CN" altLang="zh-CN" dirty="0" smtClean="0">
                <a:solidFill>
                  <a:schemeClr val="tx1">
                    <a:lumMod val="50000"/>
                    <a:lumOff val="50000"/>
                  </a:schemeClr>
                </a:solidFill>
              </a:rPr>
              <a:t>确定</a:t>
            </a:r>
            <a:r>
              <a:rPr lang="zh-CN" altLang="zh-CN" dirty="0">
                <a:solidFill>
                  <a:schemeClr val="tx1">
                    <a:lumMod val="50000"/>
                    <a:lumOff val="50000"/>
                  </a:schemeClr>
                </a:solidFill>
              </a:rPr>
              <a:t>照明</a:t>
            </a:r>
            <a:r>
              <a:rPr lang="zh-CN" altLang="zh-CN" dirty="0" smtClean="0">
                <a:solidFill>
                  <a:schemeClr val="tx1">
                    <a:lumMod val="50000"/>
                    <a:lumOff val="50000"/>
                  </a:schemeClr>
                </a:solidFill>
              </a:rPr>
              <a:t>方式</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六、</a:t>
            </a:r>
            <a:r>
              <a:rPr lang="zh-CN" altLang="zh-CN" dirty="0" smtClean="0">
                <a:solidFill>
                  <a:schemeClr val="tx1">
                    <a:lumMod val="50000"/>
                    <a:lumOff val="50000"/>
                  </a:schemeClr>
                </a:solidFill>
              </a:rPr>
              <a:t>照明</a:t>
            </a:r>
            <a:r>
              <a:rPr lang="zh-CN" altLang="zh-CN" dirty="0">
                <a:solidFill>
                  <a:schemeClr val="tx1">
                    <a:lumMod val="50000"/>
                    <a:lumOff val="50000"/>
                  </a:schemeClr>
                </a:solidFill>
              </a:rPr>
              <a:t>器的选择</a:t>
            </a:r>
          </a:p>
          <a:p>
            <a:r>
              <a:rPr lang="zh-CN" altLang="en-US" dirty="0" smtClean="0">
                <a:solidFill>
                  <a:schemeClr val="tx1">
                    <a:lumMod val="50000"/>
                    <a:lumOff val="50000"/>
                  </a:schemeClr>
                </a:solidFill>
              </a:rPr>
              <a:t>七、</a:t>
            </a:r>
            <a:r>
              <a:rPr lang="zh-CN" altLang="zh-CN" dirty="0" smtClean="0">
                <a:solidFill>
                  <a:schemeClr val="tx1">
                    <a:lumMod val="50000"/>
                    <a:lumOff val="50000"/>
                  </a:schemeClr>
                </a:solidFill>
              </a:rPr>
              <a:t>照明</a:t>
            </a:r>
            <a:r>
              <a:rPr lang="zh-CN" altLang="zh-CN" dirty="0">
                <a:solidFill>
                  <a:schemeClr val="tx1">
                    <a:lumMod val="50000"/>
                    <a:lumOff val="50000"/>
                  </a:schemeClr>
                </a:solidFill>
              </a:rPr>
              <a:t>器布置位置的确定</a:t>
            </a:r>
          </a:p>
          <a:p>
            <a:r>
              <a:rPr lang="zh-CN" altLang="en-US" dirty="0" smtClean="0">
                <a:solidFill>
                  <a:schemeClr val="tx1">
                    <a:lumMod val="50000"/>
                    <a:lumOff val="50000"/>
                  </a:schemeClr>
                </a:solidFill>
              </a:rPr>
              <a:t>八、</a:t>
            </a:r>
            <a:r>
              <a:rPr lang="zh-CN" altLang="zh-CN" dirty="0" smtClean="0">
                <a:solidFill>
                  <a:schemeClr val="tx1">
                    <a:lumMod val="50000"/>
                    <a:lumOff val="50000"/>
                  </a:schemeClr>
                </a:solidFill>
              </a:rPr>
              <a:t>电器设计</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九、</a:t>
            </a:r>
            <a:r>
              <a:rPr lang="zh-CN" altLang="zh-CN" dirty="0" smtClean="0">
                <a:solidFill>
                  <a:schemeClr val="tx1">
                    <a:lumMod val="50000"/>
                    <a:lumOff val="50000"/>
                  </a:schemeClr>
                </a:solidFill>
              </a:rPr>
              <a:t>经济</a:t>
            </a:r>
            <a:r>
              <a:rPr lang="zh-CN" altLang="zh-CN" dirty="0">
                <a:solidFill>
                  <a:schemeClr val="tx1">
                    <a:lumMod val="50000"/>
                    <a:lumOff val="50000"/>
                  </a:schemeClr>
                </a:solidFill>
              </a:rPr>
              <a:t>及维修</a:t>
            </a:r>
            <a:r>
              <a:rPr lang="zh-CN" altLang="zh-CN" dirty="0" smtClean="0">
                <a:solidFill>
                  <a:schemeClr val="tx1">
                    <a:lumMod val="50000"/>
                    <a:lumOff val="50000"/>
                  </a:schemeClr>
                </a:solidFill>
              </a:rPr>
              <a:t>保护</a:t>
            </a:r>
            <a:endParaRPr lang="en-US" altLang="zh-CN" dirty="0" smtClean="0">
              <a:solidFill>
                <a:schemeClr val="tx1">
                  <a:lumMod val="50000"/>
                  <a:lumOff val="50000"/>
                </a:schemeClr>
              </a:solidFill>
            </a:endParaRPr>
          </a:p>
          <a:p>
            <a:r>
              <a:rPr lang="zh-CN" altLang="en-US" dirty="0" smtClean="0">
                <a:solidFill>
                  <a:schemeClr val="tx1">
                    <a:lumMod val="50000"/>
                    <a:lumOff val="50000"/>
                  </a:schemeClr>
                </a:solidFill>
              </a:rPr>
              <a:t>十、</a:t>
            </a:r>
            <a:r>
              <a:rPr lang="zh-CN" altLang="zh-CN" dirty="0">
                <a:solidFill>
                  <a:schemeClr val="tx1">
                    <a:lumMod val="50000"/>
                    <a:lumOff val="50000"/>
                  </a:schemeClr>
                </a:solidFill>
              </a:rPr>
              <a:t>绘制施工图、编制概算或预算书。</a:t>
            </a:r>
          </a:p>
          <a:p>
            <a:pPr lvl="0"/>
            <a:endParaRPr lang="zh-CN" altLang="zh-CN" dirty="0"/>
          </a:p>
          <a:p>
            <a:endParaRPr lang="zh-CN" altLang="zh-CN" dirty="0"/>
          </a:p>
          <a:p>
            <a:pPr lvl="0"/>
            <a:endParaRPr lang="zh-CN" altLang="zh-CN" dirty="0"/>
          </a:p>
          <a:p>
            <a:endParaRPr lang="zh-CN" altLang="zh-CN" dirty="0"/>
          </a:p>
          <a:p>
            <a:pPr lvl="0"/>
            <a:r>
              <a:rPr lang="en-US" altLang="zh-CN" b="1" dirty="0" smtClean="0"/>
              <a:t>      </a:t>
            </a:r>
            <a:endParaRPr lang="zh-CN" altLang="zh-CN" dirty="0"/>
          </a:p>
        </p:txBody>
      </p:sp>
      <p:pic>
        <p:nvPicPr>
          <p:cNvPr id="12290" name="Picture 2" descr="13"/>
          <p:cNvPicPr>
            <a:picLocks noChangeAspect="1" noChangeArrowheads="1"/>
          </p:cNvPicPr>
          <p:nvPr/>
        </p:nvPicPr>
        <p:blipFill>
          <a:blip r:embed="rId2" cstate="print">
            <a:extLst>
              <a:ext uri="{28A0092B-C50C-407E-A947-70E740481C1C}">
                <a14:useLocalDpi xmlns:a14="http://schemas.microsoft.com/office/drawing/2010/main" val="0"/>
              </a:ext>
            </a:extLst>
          </a:blip>
          <a:srcRect b="5176"/>
          <a:stretch>
            <a:fillRect/>
          </a:stretch>
        </p:blipFill>
        <p:spPr bwMode="auto">
          <a:xfrm>
            <a:off x="3872449" y="0"/>
            <a:ext cx="5240338"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11"/>
          <p:cNvPicPr>
            <a:picLocks noChangeAspect="1" noChangeArrowheads="1"/>
          </p:cNvPicPr>
          <p:nvPr/>
        </p:nvPicPr>
        <p:blipFill>
          <a:blip r:embed="rId3" cstate="print">
            <a:extLst>
              <a:ext uri="{28A0092B-C50C-407E-A947-70E740481C1C}">
                <a14:useLocalDpi xmlns:a14="http://schemas.microsoft.com/office/drawing/2010/main" val="0"/>
              </a:ext>
            </a:extLst>
          </a:blip>
          <a:srcRect b="55266"/>
          <a:stretch>
            <a:fillRect/>
          </a:stretch>
        </p:blipFill>
        <p:spPr bwMode="auto">
          <a:xfrm>
            <a:off x="4197350" y="4590057"/>
            <a:ext cx="4946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33365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11"/>
          <p:cNvPicPr>
            <a:picLocks noChangeAspect="1" noChangeArrowheads="1"/>
          </p:cNvPicPr>
          <p:nvPr/>
        </p:nvPicPr>
        <p:blipFill>
          <a:blip r:embed="rId2">
            <a:extLst>
              <a:ext uri="{28A0092B-C50C-407E-A947-70E740481C1C}">
                <a14:useLocalDpi xmlns:a14="http://schemas.microsoft.com/office/drawing/2010/main" val="0"/>
              </a:ext>
            </a:extLst>
          </a:blip>
          <a:srcRect l="62894" t="44916"/>
          <a:stretch>
            <a:fillRect/>
          </a:stretch>
        </p:blipFill>
        <p:spPr bwMode="auto">
          <a:xfrm>
            <a:off x="47237" y="1484784"/>
            <a:ext cx="3300627" cy="3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12"/>
          <p:cNvPicPr>
            <a:picLocks noChangeAspect="1" noChangeArrowheads="1"/>
          </p:cNvPicPr>
          <p:nvPr/>
        </p:nvPicPr>
        <p:blipFill>
          <a:blip r:embed="rId3" cstate="print">
            <a:extLst>
              <a:ext uri="{28A0092B-C50C-407E-A947-70E740481C1C}">
                <a14:useLocalDpi xmlns:a14="http://schemas.microsoft.com/office/drawing/2010/main" val="0"/>
              </a:ext>
            </a:extLst>
          </a:blip>
          <a:srcRect l="17528" t="56979" r="5690" b="2548"/>
          <a:stretch>
            <a:fillRect/>
          </a:stretch>
        </p:blipFill>
        <p:spPr bwMode="auto">
          <a:xfrm>
            <a:off x="3622427" y="1429133"/>
            <a:ext cx="5521573" cy="385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94092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60648"/>
            <a:ext cx="6048672" cy="1938992"/>
          </a:xfrm>
          <a:prstGeom prst="rect">
            <a:avLst/>
          </a:prstGeom>
        </p:spPr>
        <p:txBody>
          <a:bodyPr wrap="square">
            <a:spAutoFit/>
          </a:bodyPr>
          <a:lstStyle/>
          <a:p>
            <a:r>
              <a:rPr lang="zh-CN" altLang="zh-CN" sz="2000" dirty="0">
                <a:solidFill>
                  <a:schemeClr val="tx1">
                    <a:lumMod val="50000"/>
                    <a:lumOff val="50000"/>
                  </a:schemeClr>
                </a:solidFill>
              </a:rPr>
              <a:t>十一、设计时应考虑的事项</a:t>
            </a:r>
          </a:p>
          <a:p>
            <a:pPr lvl="0"/>
            <a:r>
              <a:rPr lang="zh-CN" altLang="en-US" sz="2000" dirty="0" smtClean="0">
                <a:solidFill>
                  <a:schemeClr val="tx1">
                    <a:lumMod val="50000"/>
                    <a:lumOff val="50000"/>
                  </a:schemeClr>
                </a:solidFill>
              </a:rPr>
              <a:t>（一）</a:t>
            </a:r>
            <a:r>
              <a:rPr lang="zh-CN" altLang="zh-CN" sz="2000" dirty="0" smtClean="0">
                <a:solidFill>
                  <a:schemeClr val="tx1">
                    <a:lumMod val="50000"/>
                    <a:lumOff val="50000"/>
                  </a:schemeClr>
                </a:solidFill>
              </a:rPr>
              <a:t>与</a:t>
            </a:r>
            <a:r>
              <a:rPr lang="zh-CN" altLang="zh-CN" sz="2000" dirty="0">
                <a:solidFill>
                  <a:schemeClr val="tx1">
                    <a:lumMod val="50000"/>
                    <a:lumOff val="50000"/>
                  </a:schemeClr>
                </a:solidFill>
              </a:rPr>
              <a:t>业主、与建筑、室内及设备设计师协调。</a:t>
            </a:r>
          </a:p>
          <a:p>
            <a:pPr lvl="0"/>
            <a:r>
              <a:rPr lang="zh-CN" altLang="en-US" sz="2000" dirty="0" smtClean="0">
                <a:solidFill>
                  <a:schemeClr val="tx1">
                    <a:lumMod val="50000"/>
                    <a:lumOff val="50000"/>
                  </a:schemeClr>
                </a:solidFill>
              </a:rPr>
              <a:t>（二）</a:t>
            </a:r>
            <a:r>
              <a:rPr lang="zh-CN" altLang="zh-CN" sz="2000" dirty="0" smtClean="0">
                <a:solidFill>
                  <a:schemeClr val="tx1">
                    <a:lumMod val="50000"/>
                    <a:lumOff val="50000"/>
                  </a:schemeClr>
                </a:solidFill>
              </a:rPr>
              <a:t>与</a:t>
            </a:r>
            <a:r>
              <a:rPr lang="zh-CN" altLang="zh-CN" sz="2000" dirty="0">
                <a:solidFill>
                  <a:schemeClr val="tx1">
                    <a:lumMod val="50000"/>
                    <a:lumOff val="50000"/>
                  </a:schemeClr>
                </a:solidFill>
              </a:rPr>
              <a:t>室内其他设备统一，如空调、烟感、音响等。</a:t>
            </a:r>
          </a:p>
          <a:p>
            <a:r>
              <a:rPr lang="zh-CN" altLang="zh-CN" sz="2000" dirty="0">
                <a:solidFill>
                  <a:schemeClr val="tx1">
                    <a:lumMod val="50000"/>
                    <a:lumOff val="50000"/>
                  </a:schemeClr>
                </a:solidFill>
              </a:rPr>
              <a:t>十二、施工现场管理阶段</a:t>
            </a:r>
          </a:p>
          <a:p>
            <a:r>
              <a:rPr lang="zh-CN" altLang="zh-CN" sz="2000" dirty="0">
                <a:solidFill>
                  <a:schemeClr val="tx1">
                    <a:lumMod val="50000"/>
                    <a:lumOff val="50000"/>
                  </a:schemeClr>
                </a:solidFill>
              </a:rPr>
              <a:t>十三、照明调试阶段</a:t>
            </a:r>
            <a:r>
              <a:rPr lang="en-US" altLang="zh-CN" sz="2000" dirty="0">
                <a:solidFill>
                  <a:schemeClr val="tx1">
                    <a:lumMod val="50000"/>
                    <a:lumOff val="50000"/>
                  </a:schemeClr>
                </a:solidFill>
              </a:rPr>
              <a:t>  </a:t>
            </a:r>
            <a:endParaRPr lang="zh-CN" altLang="zh-CN" sz="2000" dirty="0">
              <a:solidFill>
                <a:schemeClr val="tx1">
                  <a:lumMod val="50000"/>
                  <a:lumOff val="50000"/>
                </a:schemeClr>
              </a:solidFill>
            </a:endParaRPr>
          </a:p>
          <a:p>
            <a:endParaRPr lang="zh-CN" altLang="zh-CN" sz="2000" dirty="0"/>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671" t="9091" r="9384" b="4924"/>
          <a:stretch/>
        </p:blipFill>
        <p:spPr bwMode="auto">
          <a:xfrm>
            <a:off x="20395" y="1916832"/>
            <a:ext cx="9123606" cy="49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55952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60040" y="548680"/>
            <a:ext cx="8604448"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sz="2000" dirty="0">
                <a:solidFill>
                  <a:schemeClr val="tx1">
                    <a:lumMod val="50000"/>
                    <a:lumOff val="50000"/>
                  </a:schemeClr>
                </a:solidFill>
                <a:latin typeface="黑体" pitchFamily="49" charset="-122"/>
                <a:ea typeface="黑体" pitchFamily="49" charset="-122"/>
              </a:rPr>
              <a:t>第四节</a:t>
            </a:r>
            <a:r>
              <a:rPr lang="en-US" altLang="zh-CN" sz="2000" dirty="0">
                <a:solidFill>
                  <a:schemeClr val="tx1">
                    <a:lumMod val="50000"/>
                    <a:lumOff val="50000"/>
                  </a:schemeClr>
                </a:solidFill>
                <a:latin typeface="黑体" pitchFamily="49" charset="-122"/>
                <a:ea typeface="黑体" pitchFamily="49" charset="-122"/>
              </a:rPr>
              <a:t>  </a:t>
            </a:r>
            <a:r>
              <a:rPr lang="zh-CN" altLang="zh-CN" sz="2000" dirty="0">
                <a:solidFill>
                  <a:schemeClr val="tx1">
                    <a:lumMod val="50000"/>
                    <a:lumOff val="50000"/>
                  </a:schemeClr>
                </a:solidFill>
                <a:latin typeface="黑体" pitchFamily="49" charset="-122"/>
                <a:ea typeface="黑体" pitchFamily="49" charset="-122"/>
              </a:rPr>
              <a:t>室内照明计算的基本概念</a:t>
            </a:r>
          </a:p>
          <a:p>
            <a:r>
              <a:rPr lang="en-US" altLang="zh-CN" sz="2000" dirty="0">
                <a:solidFill>
                  <a:schemeClr val="tx1">
                    <a:lumMod val="50000"/>
                    <a:lumOff val="50000"/>
                  </a:schemeClr>
                </a:solidFill>
              </a:rPr>
              <a:t> </a:t>
            </a:r>
            <a:endParaRPr lang="zh-CN" altLang="zh-CN" sz="2000" dirty="0">
              <a:solidFill>
                <a:schemeClr val="tx1">
                  <a:lumMod val="50000"/>
                  <a:lumOff val="50000"/>
                </a:schemeClr>
              </a:solidFill>
            </a:endParaRPr>
          </a:p>
          <a:p>
            <a:r>
              <a:rPr lang="zh-CN" altLang="zh-CN" sz="2000" dirty="0">
                <a:solidFill>
                  <a:schemeClr val="tx1">
                    <a:lumMod val="50000"/>
                    <a:lumOff val="50000"/>
                  </a:schemeClr>
                </a:solidFill>
                <a:latin typeface="黑体" pitchFamily="49" charset="-122"/>
                <a:ea typeface="黑体" pitchFamily="49" charset="-122"/>
              </a:rPr>
              <a:t>一、 室内照明计算的内容</a:t>
            </a:r>
          </a:p>
          <a:p>
            <a:r>
              <a:rPr lang="en-US" altLang="zh-CN" sz="1600" dirty="0">
                <a:solidFill>
                  <a:schemeClr val="tx1">
                    <a:lumMod val="50000"/>
                    <a:lumOff val="50000"/>
                  </a:schemeClr>
                </a:solidFill>
              </a:rPr>
              <a:t>    </a:t>
            </a:r>
            <a:r>
              <a:rPr lang="zh-CN" altLang="zh-CN" sz="1600" dirty="0">
                <a:solidFill>
                  <a:schemeClr val="tx1">
                    <a:lumMod val="50000"/>
                    <a:lumOff val="50000"/>
                  </a:schemeClr>
                </a:solidFill>
              </a:rPr>
              <a:t>照明计算是照明系统设计的基础。它包括照度计算、亮度计算、眩光计算以及色度计算</a:t>
            </a:r>
          </a:p>
          <a:p>
            <a:r>
              <a:rPr lang="en-US" altLang="zh-CN" sz="1600" dirty="0">
                <a:solidFill>
                  <a:schemeClr val="tx1">
                    <a:lumMod val="50000"/>
                    <a:lumOff val="50000"/>
                  </a:schemeClr>
                </a:solidFill>
              </a:rPr>
              <a:t>(</a:t>
            </a:r>
            <a:r>
              <a:rPr lang="zh-CN" altLang="zh-CN" sz="1600" dirty="0">
                <a:solidFill>
                  <a:schemeClr val="tx1">
                    <a:lumMod val="50000"/>
                    <a:lumOff val="50000"/>
                  </a:schemeClr>
                </a:solidFill>
              </a:rPr>
              <a:t>色温计算、显色指数计算</a:t>
            </a:r>
            <a:r>
              <a:rPr lang="en-US" altLang="zh-CN" sz="1600" dirty="0">
                <a:solidFill>
                  <a:schemeClr val="tx1">
                    <a:lumMod val="50000"/>
                    <a:lumOff val="50000"/>
                  </a:schemeClr>
                </a:solidFill>
              </a:rPr>
              <a:t>)</a:t>
            </a:r>
            <a:r>
              <a:rPr lang="zh-CN" altLang="zh-CN" sz="1600" dirty="0">
                <a:solidFill>
                  <a:schemeClr val="tx1">
                    <a:lumMod val="50000"/>
                    <a:lumOff val="50000"/>
                  </a:schemeClr>
                </a:solidFill>
              </a:rPr>
              <a:t>等照明功能上各种效果的计算。</a:t>
            </a:r>
            <a:r>
              <a:rPr lang="en-US" altLang="zh-CN" sz="1600" dirty="0">
                <a:solidFill>
                  <a:schemeClr val="tx1">
                    <a:lumMod val="50000"/>
                    <a:lumOff val="50000"/>
                  </a:schemeClr>
                </a:solidFill>
              </a:rPr>
              <a:t>    </a:t>
            </a:r>
            <a:endParaRPr lang="zh-CN" altLang="zh-CN" sz="1600" dirty="0">
              <a:solidFill>
                <a:schemeClr val="tx1">
                  <a:lumMod val="50000"/>
                  <a:lumOff val="50000"/>
                </a:schemeClr>
              </a:solidFill>
            </a:endParaRPr>
          </a:p>
          <a:p>
            <a:r>
              <a:rPr lang="zh-CN" altLang="zh-CN" sz="1600" dirty="0">
                <a:solidFill>
                  <a:schemeClr val="tx1">
                    <a:lumMod val="50000"/>
                    <a:lumOff val="50000"/>
                  </a:schemeClr>
                </a:solidFill>
              </a:rPr>
              <a:t>照度计算通常包括以下两个方面：一是在照明系统</a:t>
            </a:r>
            <a:r>
              <a:rPr lang="en-US" altLang="zh-CN" sz="1600" dirty="0">
                <a:solidFill>
                  <a:schemeClr val="tx1">
                    <a:lumMod val="50000"/>
                    <a:lumOff val="50000"/>
                  </a:schemeClr>
                </a:solidFill>
              </a:rPr>
              <a:t>(</a:t>
            </a:r>
            <a:r>
              <a:rPr lang="zh-CN" altLang="zh-CN" sz="1600" dirty="0">
                <a:solidFill>
                  <a:schemeClr val="tx1">
                    <a:lumMod val="50000"/>
                    <a:lumOff val="50000"/>
                  </a:schemeClr>
                </a:solidFill>
              </a:rPr>
              <a:t>包括光源、灯具等</a:t>
            </a:r>
            <a:r>
              <a:rPr lang="en-US" altLang="zh-CN" sz="1600" dirty="0">
                <a:solidFill>
                  <a:schemeClr val="tx1">
                    <a:lumMod val="50000"/>
                    <a:lumOff val="50000"/>
                  </a:schemeClr>
                </a:solidFill>
              </a:rPr>
              <a:t>)</a:t>
            </a:r>
            <a:r>
              <a:rPr lang="zh-CN" altLang="zh-CN" sz="1600" dirty="0">
                <a:solidFill>
                  <a:schemeClr val="tx1">
                    <a:lumMod val="50000"/>
                    <a:lumOff val="50000"/>
                  </a:schemeClr>
                </a:solidFill>
              </a:rPr>
              <a:t>已知的情况下，计算被照面上的照度；二是根据所需的照度和照明布置，确定照明器</a:t>
            </a:r>
            <a:r>
              <a:rPr lang="en-US" altLang="zh-CN" sz="1600" dirty="0">
                <a:solidFill>
                  <a:schemeClr val="tx1">
                    <a:lumMod val="50000"/>
                    <a:lumOff val="50000"/>
                  </a:schemeClr>
                </a:solidFill>
              </a:rPr>
              <a:t>(</a:t>
            </a:r>
            <a:r>
              <a:rPr lang="zh-CN" altLang="zh-CN" sz="1600" dirty="0">
                <a:solidFill>
                  <a:schemeClr val="tx1">
                    <a:lumMod val="50000"/>
                    <a:lumOff val="50000"/>
                  </a:schemeClr>
                </a:solidFill>
              </a:rPr>
              <a:t>光源、灯具</a:t>
            </a:r>
            <a:r>
              <a:rPr lang="en-US" altLang="zh-CN" sz="1600" dirty="0">
                <a:solidFill>
                  <a:schemeClr val="tx1">
                    <a:lumMod val="50000"/>
                    <a:lumOff val="50000"/>
                  </a:schemeClr>
                </a:solidFill>
              </a:rPr>
              <a:t>)</a:t>
            </a:r>
            <a:r>
              <a:rPr lang="zh-CN" altLang="zh-CN" sz="1600" dirty="0">
                <a:solidFill>
                  <a:schemeClr val="tx1">
                    <a:lumMod val="50000"/>
                    <a:lumOff val="50000"/>
                  </a:schemeClr>
                </a:solidFill>
              </a:rPr>
              <a:t>的数量及其功率。</a:t>
            </a:r>
          </a:p>
          <a:p>
            <a:r>
              <a:rPr lang="zh-CN" altLang="zh-CN" sz="2000" dirty="0">
                <a:solidFill>
                  <a:schemeClr val="tx1">
                    <a:lumMod val="50000"/>
                    <a:lumOff val="50000"/>
                  </a:schemeClr>
                </a:solidFill>
                <a:latin typeface="黑体" pitchFamily="49" charset="-122"/>
                <a:ea typeface="黑体" pitchFamily="49" charset="-122"/>
              </a:rPr>
              <a:t>二、照度计算的基本方法简介</a:t>
            </a:r>
          </a:p>
          <a:p>
            <a:r>
              <a:rPr lang="zh-CN" altLang="zh-CN" sz="1600" dirty="0">
                <a:solidFill>
                  <a:schemeClr val="tx1">
                    <a:lumMod val="50000"/>
                    <a:lumOff val="50000"/>
                  </a:schemeClr>
                </a:solidFill>
              </a:rPr>
              <a:t>（一）按照光的照射方式．可分为直射照度计算、反射照度计算和平均照度计算等。点光源的直射照度计算比较适用于剧场舞台、会议厅、讲台等局部照明的计算，通常采用平方反比法、空间等照曲线法等。</a:t>
            </a:r>
          </a:p>
          <a:p>
            <a:r>
              <a:rPr lang="zh-CN" altLang="zh-CN" sz="1600" dirty="0">
                <a:solidFill>
                  <a:schemeClr val="tx1">
                    <a:lumMod val="50000"/>
                    <a:lumOff val="50000"/>
                  </a:schemeClr>
                </a:solidFill>
              </a:rPr>
              <a:t>当计算点与光源的距离大于光源最大边或直径的</a:t>
            </a:r>
            <a:r>
              <a:rPr lang="en-US" altLang="zh-CN" sz="1600" dirty="0">
                <a:solidFill>
                  <a:schemeClr val="tx1">
                    <a:lumMod val="50000"/>
                    <a:lumOff val="50000"/>
                  </a:schemeClr>
                </a:solidFill>
              </a:rPr>
              <a:t>5</a:t>
            </a:r>
            <a:r>
              <a:rPr lang="zh-CN" altLang="zh-CN" sz="1600" dirty="0">
                <a:solidFill>
                  <a:schemeClr val="tx1">
                    <a:lumMod val="50000"/>
                    <a:lumOff val="50000"/>
                  </a:schemeClr>
                </a:solidFill>
              </a:rPr>
              <a:t>倍时，该光源可按点光源计算</a:t>
            </a:r>
            <a:r>
              <a:rPr lang="zh-CN" altLang="zh-CN" sz="1600" dirty="0" smtClean="0">
                <a:solidFill>
                  <a:schemeClr val="tx1">
                    <a:lumMod val="50000"/>
                    <a:lumOff val="50000"/>
                  </a:schemeClr>
                </a:solidFill>
              </a:rPr>
              <a:t>。</a:t>
            </a:r>
            <a:endParaRPr lang="en-US" altLang="zh-CN" sz="1600" dirty="0" smtClean="0">
              <a:solidFill>
                <a:schemeClr val="tx1">
                  <a:lumMod val="50000"/>
                  <a:lumOff val="50000"/>
                </a:schemeClr>
              </a:solidFill>
            </a:endParaRPr>
          </a:p>
          <a:p>
            <a:r>
              <a:rPr lang="zh-CN" altLang="zh-CN" sz="1600" dirty="0">
                <a:solidFill>
                  <a:schemeClr val="tx1">
                    <a:lumMod val="50000"/>
                    <a:lumOff val="50000"/>
                  </a:schemeClr>
                </a:solidFill>
              </a:rPr>
              <a:t>（二）按照光源的种类，可分为点光源的照度计算、线光源的照度计算和面光源的照度计算等。</a:t>
            </a:r>
          </a:p>
          <a:p>
            <a:r>
              <a:rPr lang="zh-CN" altLang="zh-CN" sz="1600" dirty="0" smtClean="0">
                <a:solidFill>
                  <a:schemeClr val="tx1">
                    <a:lumMod val="50000"/>
                    <a:lumOff val="50000"/>
                  </a:schemeClr>
                </a:solidFill>
              </a:rPr>
              <a:t>（</a:t>
            </a:r>
            <a:r>
              <a:rPr lang="zh-CN" altLang="zh-CN" sz="1600" dirty="0">
                <a:solidFill>
                  <a:schemeClr val="tx1">
                    <a:lumMod val="50000"/>
                    <a:lumOff val="50000"/>
                  </a:schemeClr>
                </a:solidFill>
              </a:rPr>
              <a:t>三）按照计算的步骤和方法来划分，常用的有逐点计算法、利用系数法和单位容量法三种计算方法。</a:t>
            </a:r>
          </a:p>
          <a:p>
            <a:r>
              <a:rPr lang="en-US" altLang="zh-CN" sz="1600" dirty="0">
                <a:solidFill>
                  <a:schemeClr val="tx1">
                    <a:lumMod val="50000"/>
                    <a:lumOff val="50000"/>
                  </a:schemeClr>
                </a:solidFill>
              </a:rPr>
              <a:t>1. </a:t>
            </a:r>
            <a:r>
              <a:rPr lang="zh-CN" altLang="zh-CN" sz="1600" dirty="0">
                <a:solidFill>
                  <a:schemeClr val="tx1">
                    <a:lumMod val="50000"/>
                    <a:lumOff val="50000"/>
                  </a:schemeClr>
                </a:solidFill>
              </a:rPr>
              <a:t>逐点计算法：适用于计算任意面上某一点的直射照度。</a:t>
            </a:r>
          </a:p>
          <a:p>
            <a:r>
              <a:rPr lang="en-US" altLang="zh-CN" sz="1600" dirty="0">
                <a:solidFill>
                  <a:schemeClr val="tx1">
                    <a:lumMod val="50000"/>
                    <a:lumOff val="50000"/>
                  </a:schemeClr>
                </a:solidFill>
              </a:rPr>
              <a:t>2. </a:t>
            </a:r>
            <a:r>
              <a:rPr lang="zh-CN" altLang="zh-CN" sz="1600" dirty="0">
                <a:solidFill>
                  <a:schemeClr val="tx1">
                    <a:lumMod val="50000"/>
                    <a:lumOff val="50000"/>
                  </a:schemeClr>
                </a:solidFill>
              </a:rPr>
              <a:t>利用系数法：考虑了直射光和反射光两部分所产生的照度，因此准确度较高。适用于室内灯具均匀布置的一般照明及利用墙和顶棚作光反射面的场合，在该场合水平面上的均匀照明的平均照度计算。</a:t>
            </a:r>
          </a:p>
          <a:p>
            <a:endParaRPr lang="zh-CN" altLang="zh-CN" sz="2000" dirty="0">
              <a:solidFill>
                <a:schemeClr val="tx1">
                  <a:lumMod val="50000"/>
                  <a:lumOff val="50000"/>
                </a:schemeClr>
              </a:solidFill>
            </a:endParaRPr>
          </a:p>
        </p:txBody>
      </p:sp>
    </p:spTree>
    <p:extLst>
      <p:ext uri="{BB962C8B-B14F-4D97-AF65-F5344CB8AC3E}">
        <p14:creationId xmlns:p14="http://schemas.microsoft.com/office/powerpoint/2010/main" val="14888760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88640"/>
            <a:ext cx="4339650" cy="3970318"/>
          </a:xfrm>
          <a:prstGeom prst="rect">
            <a:avLst/>
          </a:prstGeom>
        </p:spPr>
        <p:txBody>
          <a:bodyPr wrap="none">
            <a:spAutoFit/>
          </a:bodyPr>
          <a:lstStyle/>
          <a:p>
            <a:r>
              <a:rPr lang="zh-CN" altLang="zh-CN" sz="2400" dirty="0">
                <a:solidFill>
                  <a:schemeClr val="tx1">
                    <a:lumMod val="50000"/>
                    <a:lumOff val="50000"/>
                  </a:schemeClr>
                </a:solidFill>
                <a:latin typeface="黑体" pitchFamily="49" charset="-122"/>
                <a:ea typeface="黑体" pitchFamily="49" charset="-122"/>
              </a:rPr>
              <a:t>第五章 住宅空间室内</a:t>
            </a:r>
            <a:r>
              <a:rPr lang="zh-CN" altLang="zh-CN" sz="2400" dirty="0" smtClean="0">
                <a:solidFill>
                  <a:schemeClr val="tx1">
                    <a:lumMod val="50000"/>
                    <a:lumOff val="50000"/>
                  </a:schemeClr>
                </a:solidFill>
                <a:latin typeface="黑体" pitchFamily="49" charset="-122"/>
                <a:ea typeface="黑体" pitchFamily="49" charset="-122"/>
              </a:rPr>
              <a:t>照明设计</a:t>
            </a:r>
            <a:endParaRPr lang="en-US" altLang="zh-CN" sz="2400" dirty="0" smtClean="0">
              <a:solidFill>
                <a:schemeClr val="tx1">
                  <a:lumMod val="50000"/>
                  <a:lumOff val="50000"/>
                </a:schemeClr>
              </a:solidFill>
              <a:latin typeface="黑体" pitchFamily="49" charset="-122"/>
              <a:ea typeface="黑体" pitchFamily="49" charset="-122"/>
            </a:endParaRPr>
          </a:p>
          <a:p>
            <a:pPr lvl="0"/>
            <a:endParaRPr lang="en-US" altLang="zh-CN" sz="2400" dirty="0" smtClean="0">
              <a:solidFill>
                <a:schemeClr val="tx1">
                  <a:lumMod val="50000"/>
                  <a:lumOff val="50000"/>
                </a:schemeClr>
              </a:solidFill>
            </a:endParaRPr>
          </a:p>
          <a:p>
            <a:pPr lvl="0"/>
            <a:r>
              <a:rPr lang="zh-CN" altLang="en-US" sz="2400" dirty="0" smtClean="0">
                <a:solidFill>
                  <a:schemeClr val="tx1">
                    <a:lumMod val="50000"/>
                    <a:lumOff val="50000"/>
                  </a:schemeClr>
                </a:solidFill>
              </a:rPr>
              <a:t>第一节  </a:t>
            </a:r>
            <a:r>
              <a:rPr lang="zh-CN" altLang="zh-CN" sz="2400" dirty="0" smtClean="0">
                <a:solidFill>
                  <a:schemeClr val="tx1">
                    <a:lumMod val="50000"/>
                    <a:lumOff val="50000"/>
                  </a:schemeClr>
                </a:solidFill>
              </a:rPr>
              <a:t>住宅</a:t>
            </a:r>
            <a:r>
              <a:rPr lang="zh-CN" altLang="zh-CN" sz="2400" dirty="0">
                <a:solidFill>
                  <a:schemeClr val="tx1">
                    <a:lumMod val="50000"/>
                    <a:lumOff val="50000"/>
                  </a:schemeClr>
                </a:solidFill>
              </a:rPr>
              <a:t>照明的要求</a:t>
            </a:r>
          </a:p>
          <a:p>
            <a:r>
              <a:rPr lang="zh-CN" altLang="en-US" dirty="0" smtClean="0">
                <a:solidFill>
                  <a:schemeClr val="tx1">
                    <a:lumMod val="50000"/>
                    <a:lumOff val="50000"/>
                  </a:schemeClr>
                </a:solidFill>
              </a:rPr>
              <a:t>一、</a:t>
            </a:r>
            <a:r>
              <a:rPr lang="zh-CN" altLang="zh-CN" dirty="0" smtClean="0">
                <a:solidFill>
                  <a:schemeClr val="tx1">
                    <a:lumMod val="50000"/>
                    <a:lumOff val="50000"/>
                  </a:schemeClr>
                </a:solidFill>
              </a:rPr>
              <a:t>满足</a:t>
            </a:r>
            <a:r>
              <a:rPr lang="zh-CN" altLang="zh-CN" dirty="0">
                <a:solidFill>
                  <a:schemeClr val="tx1">
                    <a:lumMod val="50000"/>
                    <a:lumOff val="50000"/>
                  </a:schemeClr>
                </a:solidFill>
              </a:rPr>
              <a:t>各项功能的照度</a:t>
            </a:r>
            <a:r>
              <a:rPr lang="en-US" altLang="zh-CN" dirty="0">
                <a:solidFill>
                  <a:schemeClr val="tx1">
                    <a:lumMod val="50000"/>
                    <a:lumOff val="50000"/>
                  </a:schemeClr>
                </a:solidFill>
              </a:rPr>
              <a:t>  </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二、适当的亮度分布</a:t>
            </a:r>
          </a:p>
          <a:p>
            <a:r>
              <a:rPr lang="zh-CN" altLang="zh-CN" dirty="0">
                <a:solidFill>
                  <a:schemeClr val="tx1">
                    <a:lumMod val="50000"/>
                    <a:lumOff val="50000"/>
                  </a:schemeClr>
                </a:solidFill>
              </a:rPr>
              <a:t>三、适当应用光线色调</a:t>
            </a:r>
          </a:p>
          <a:p>
            <a:r>
              <a:rPr lang="zh-CN" altLang="zh-CN" dirty="0">
                <a:solidFill>
                  <a:schemeClr val="tx1">
                    <a:lumMod val="50000"/>
                    <a:lumOff val="50000"/>
                  </a:schemeClr>
                </a:solidFill>
              </a:rPr>
              <a:t>四、利用灯光创造空间和氛围</a:t>
            </a:r>
          </a:p>
          <a:p>
            <a:r>
              <a:rPr lang="zh-CN" altLang="zh-CN" dirty="0" smtClean="0">
                <a:solidFill>
                  <a:schemeClr val="tx1">
                    <a:lumMod val="50000"/>
                    <a:lumOff val="50000"/>
                  </a:schemeClr>
                </a:solidFill>
              </a:rPr>
              <a:t>五</a:t>
            </a:r>
            <a:r>
              <a:rPr lang="zh-CN" altLang="zh-CN" dirty="0">
                <a:solidFill>
                  <a:schemeClr val="tx1">
                    <a:lumMod val="50000"/>
                    <a:lumOff val="50000"/>
                  </a:schemeClr>
                </a:solidFill>
              </a:rPr>
              <a:t>、绿色照明</a:t>
            </a:r>
          </a:p>
          <a:p>
            <a:r>
              <a:rPr lang="zh-CN" altLang="zh-CN" dirty="0">
                <a:solidFill>
                  <a:schemeClr val="tx1">
                    <a:lumMod val="50000"/>
                    <a:lumOff val="50000"/>
                  </a:schemeClr>
                </a:solidFill>
              </a:rPr>
              <a:t>六、灯具要既实用又美观</a:t>
            </a:r>
          </a:p>
          <a:p>
            <a:r>
              <a:rPr lang="zh-CN" altLang="zh-CN" dirty="0" smtClean="0">
                <a:solidFill>
                  <a:schemeClr val="tx1">
                    <a:lumMod val="50000"/>
                    <a:lumOff val="50000"/>
                  </a:schemeClr>
                </a:solidFill>
              </a:rPr>
              <a:t>七</a:t>
            </a:r>
            <a:r>
              <a:rPr lang="zh-CN" altLang="zh-CN" dirty="0">
                <a:solidFill>
                  <a:schemeClr val="tx1">
                    <a:lumMod val="50000"/>
                    <a:lumOff val="50000"/>
                  </a:schemeClr>
                </a:solidFill>
              </a:rPr>
              <a:t>、电气设施应留有裕度且便于维修 </a:t>
            </a:r>
          </a:p>
          <a:p>
            <a:pPr lvl="0"/>
            <a:endParaRPr lang="zh-CN" altLang="zh-CN" sz="2400" dirty="0"/>
          </a:p>
          <a:p>
            <a:endParaRPr lang="zh-CN" altLang="zh-CN" sz="2400" dirty="0">
              <a:latin typeface="黑体" pitchFamily="49" charset="-122"/>
              <a:ea typeface="黑体" pitchFamily="49" charset="-122"/>
            </a:endParaRPr>
          </a:p>
        </p:txBody>
      </p:sp>
      <p:pic>
        <p:nvPicPr>
          <p:cNvPr id="15362" name="Picture 2" descr="DSC0660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691275"/>
            <a:ext cx="3419872" cy="316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707845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5478" y="3691275"/>
            <a:ext cx="3502786" cy="314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0260" t="3125" r="29640" b="6434"/>
          <a:stretch/>
        </p:blipFill>
        <p:spPr bwMode="auto">
          <a:xfrm>
            <a:off x="6062844" y="-454"/>
            <a:ext cx="3081156" cy="369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9433" t="5515" r="31737" b="6251"/>
          <a:stretch/>
        </p:blipFill>
        <p:spPr bwMode="auto">
          <a:xfrm>
            <a:off x="6648989" y="3691276"/>
            <a:ext cx="2495011" cy="3187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2883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88640"/>
            <a:ext cx="4022547" cy="4308872"/>
          </a:xfrm>
          <a:prstGeom prst="rect">
            <a:avLst/>
          </a:prstGeom>
        </p:spPr>
        <p:txBody>
          <a:bodyPr wrap="square">
            <a:spAutoFit/>
          </a:bodyPr>
          <a:lstStyle/>
          <a:p>
            <a:r>
              <a:rPr lang="zh-CN" altLang="zh-CN" b="1" dirty="0">
                <a:solidFill>
                  <a:schemeClr val="tx1">
                    <a:lumMod val="50000"/>
                    <a:lumOff val="50000"/>
                  </a:schemeClr>
                </a:solidFill>
                <a:latin typeface="黑体" pitchFamily="49" charset="-122"/>
                <a:ea typeface="黑体" pitchFamily="49" charset="-122"/>
              </a:rPr>
              <a:t>第二节 住宅照明设计中光源和灯具</a:t>
            </a:r>
            <a:r>
              <a:rPr lang="zh-CN" altLang="zh-CN" sz="2000" b="1" dirty="0">
                <a:solidFill>
                  <a:schemeClr val="tx1">
                    <a:lumMod val="50000"/>
                    <a:lumOff val="50000"/>
                  </a:schemeClr>
                </a:solidFill>
                <a:latin typeface="黑体" pitchFamily="49" charset="-122"/>
                <a:ea typeface="黑体" pitchFamily="49" charset="-122"/>
              </a:rPr>
              <a:t>的选择</a:t>
            </a:r>
            <a:endParaRPr lang="zh-CN" altLang="zh-CN" sz="2000" dirty="0">
              <a:solidFill>
                <a:schemeClr val="tx1">
                  <a:lumMod val="50000"/>
                  <a:lumOff val="50000"/>
                </a:schemeClr>
              </a:solidFill>
              <a:latin typeface="黑体" pitchFamily="49" charset="-122"/>
              <a:ea typeface="黑体" pitchFamily="49" charset="-122"/>
            </a:endParaRPr>
          </a:p>
          <a:p>
            <a:r>
              <a:rPr lang="en-US" altLang="zh-CN" b="1" dirty="0"/>
              <a:t> </a:t>
            </a:r>
            <a:endParaRPr lang="zh-CN" altLang="zh-CN" dirty="0"/>
          </a:p>
          <a:p>
            <a:r>
              <a:rPr lang="zh-CN" altLang="zh-CN" dirty="0">
                <a:solidFill>
                  <a:schemeClr val="tx1">
                    <a:lumMod val="50000"/>
                    <a:lumOff val="50000"/>
                  </a:schemeClr>
                </a:solidFill>
              </a:rPr>
              <a:t>一、光源的</a:t>
            </a:r>
            <a:r>
              <a:rPr lang="zh-CN" altLang="zh-CN" dirty="0" smtClean="0">
                <a:solidFill>
                  <a:schemeClr val="tx1">
                    <a:lumMod val="50000"/>
                    <a:lumOff val="50000"/>
                  </a:schemeClr>
                </a:solidFill>
              </a:rPr>
              <a:t>选择</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（一）荧光灯及紧凑型荧光灯</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二）白炽灯</a:t>
            </a:r>
          </a:p>
          <a:p>
            <a:r>
              <a:rPr lang="zh-CN" altLang="zh-CN" dirty="0">
                <a:solidFill>
                  <a:schemeClr val="tx1">
                    <a:lumMod val="50000"/>
                    <a:lumOff val="50000"/>
                  </a:schemeClr>
                </a:solidFill>
              </a:rPr>
              <a:t>（三）低压</a:t>
            </a:r>
            <a:r>
              <a:rPr lang="zh-CN" altLang="zh-CN" dirty="0" smtClean="0">
                <a:solidFill>
                  <a:schemeClr val="tx1">
                    <a:lumMod val="50000"/>
                    <a:lumOff val="50000"/>
                  </a:schemeClr>
                </a:solidFill>
              </a:rPr>
              <a:t>卤钨灯</a:t>
            </a:r>
            <a:endParaRPr lang="en-US" altLang="zh-CN" dirty="0" smtClean="0">
              <a:solidFill>
                <a:schemeClr val="tx1">
                  <a:lumMod val="50000"/>
                  <a:lumOff val="50000"/>
                </a:schemeClr>
              </a:solidFill>
            </a:endParaRPr>
          </a:p>
          <a:p>
            <a:r>
              <a:rPr lang="zh-CN" altLang="zh-CN" dirty="0">
                <a:solidFill>
                  <a:schemeClr val="tx1">
                    <a:lumMod val="50000"/>
                    <a:lumOff val="50000"/>
                  </a:schemeClr>
                </a:solidFill>
              </a:rPr>
              <a:t>二、灯具的选择</a:t>
            </a:r>
          </a:p>
          <a:p>
            <a:r>
              <a:rPr lang="zh-CN" altLang="zh-CN" dirty="0">
                <a:solidFill>
                  <a:schemeClr val="tx1">
                    <a:lumMod val="50000"/>
                    <a:lumOff val="50000"/>
                  </a:schemeClr>
                </a:solidFill>
              </a:rPr>
              <a:t>（一）简约的原则</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二）方便的原则</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三）节能的原则</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四）安全的原则</a:t>
            </a: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五）功能的原则</a:t>
            </a:r>
          </a:p>
          <a:p>
            <a:r>
              <a:rPr lang="en-US" altLang="zh-CN" dirty="0" smtClean="0">
                <a:solidFill>
                  <a:schemeClr val="tx1">
                    <a:lumMod val="50000"/>
                    <a:lumOff val="50000"/>
                  </a:schemeClr>
                </a:solidFill>
              </a:rPr>
              <a:t>  (</a:t>
            </a:r>
            <a:r>
              <a:rPr lang="zh-CN" altLang="zh-CN" dirty="0">
                <a:solidFill>
                  <a:schemeClr val="tx1">
                    <a:lumMod val="50000"/>
                    <a:lumOff val="50000"/>
                  </a:schemeClr>
                </a:solidFill>
              </a:rPr>
              <a:t>六</a:t>
            </a:r>
            <a:r>
              <a:rPr lang="en-US" altLang="zh-CN" dirty="0">
                <a:solidFill>
                  <a:schemeClr val="tx1">
                    <a:lumMod val="50000"/>
                    <a:lumOff val="50000"/>
                  </a:schemeClr>
                </a:solidFill>
              </a:rPr>
              <a:t>)</a:t>
            </a:r>
            <a:r>
              <a:rPr lang="zh-CN" altLang="zh-CN" dirty="0">
                <a:solidFill>
                  <a:schemeClr val="tx1">
                    <a:lumMod val="50000"/>
                    <a:lumOff val="50000"/>
                  </a:schemeClr>
                </a:solidFill>
              </a:rPr>
              <a:t>协调的原则</a:t>
            </a:r>
          </a:p>
          <a:p>
            <a:endParaRPr lang="zh-CN" altLang="zh-CN" dirty="0"/>
          </a:p>
        </p:txBody>
      </p:sp>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145" t="5114" r="31213" b="6250"/>
          <a:stretch/>
        </p:blipFill>
        <p:spPr bwMode="auto">
          <a:xfrm>
            <a:off x="3986035" y="0"/>
            <a:ext cx="515796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9330" t="4412" r="31500" b="21691"/>
          <a:stretch/>
        </p:blipFill>
        <p:spPr bwMode="auto">
          <a:xfrm>
            <a:off x="-1" y="4221088"/>
            <a:ext cx="3986035" cy="263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1752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TotalTime>
  <Words>287</Words>
  <Application>Microsoft Office PowerPoint</Application>
  <PresentationFormat>全屏显示(4:3)</PresentationFormat>
  <Paragraphs>116</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第四章 室内照明设计基础   照明设计主要是根据人们工作、学习和生活的要求，设计出一个照明质量好、照度充足，使用安全和方便的照明环境。传统意义上的照明设计，以工作面达到规定的水平照度为设计目标，忽视了灯光环境的质量。现代灯光环境设计主张无论对进行视觉作业的灯光环境，还是用于休闲、社交、娱乐的灯光环境，都要从深入分析设计对象着手，全面考虑对照明有影响的功能、形式、心理和经济等因素，在此基础上再制定设计方案，进行计算和评价。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室内照明设计</dc:title>
  <dc:creator>user</dc:creator>
  <cp:lastModifiedBy>user</cp:lastModifiedBy>
  <cp:revision>27</cp:revision>
  <dcterms:created xsi:type="dcterms:W3CDTF">2012-01-04T11:53:04Z</dcterms:created>
  <dcterms:modified xsi:type="dcterms:W3CDTF">2012-01-05T07:39:49Z</dcterms:modified>
</cp:coreProperties>
</file>