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55" d="100"/>
          <a:sy n="55" d="100"/>
        </p:scale>
        <p:origin x="614" y="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  <a:solidFill>
            <a:schemeClr val="accent1">
              <a:lumMod val="75000"/>
              <a:alpha val="40000"/>
            </a:schemeClr>
          </a:solidFill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0"/>
            <a:ext cx="2356674" cy="6853283"/>
            <a:chOff x="6627813" y="195452"/>
            <a:chExt cx="1952625" cy="5678299"/>
          </a:xfrm>
          <a:solidFill>
            <a:schemeClr val="accent1"/>
          </a:solidFill>
        </p:grpSpPr>
        <p:sp>
          <p:nvSpPr>
            <p:cNvPr id="11" name="Freeform 27"/>
            <p:cNvSpPr/>
            <p:nvPr/>
          </p:nvSpPr>
          <p:spPr bwMode="auto">
            <a:xfrm>
              <a:off x="6627813" y="195452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9</a:t>
            </a:r>
            <a:r>
              <a:rPr lang="zh-CN" altLang="zh-CN" dirty="0"/>
              <a:t>章 页面导航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54611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学习目标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latinLnBrk="1">
              <a:buNone/>
            </a:pPr>
            <a:r>
              <a:rPr lang="zh-CN" altLang="zh-CN" dirty="0"/>
              <a:t>本章将主要介绍导航控件，这些控件主要用来美化</a:t>
            </a:r>
            <a:r>
              <a:rPr lang="en-US" altLang="zh-CN" dirty="0"/>
              <a:t>Web</a:t>
            </a:r>
            <a:r>
              <a:rPr lang="zh-CN" altLang="zh-CN" dirty="0"/>
              <a:t>页，对网站中的页面实行统一化。</a:t>
            </a:r>
          </a:p>
          <a:p>
            <a:pPr lvl="0" latinLnBrk="1">
              <a:buFont typeface="Wingdings" panose="05000000000000000000" pitchFamily="2" charset="2"/>
              <a:buChar char="l"/>
            </a:pPr>
            <a:r>
              <a:rPr lang="zh-CN" altLang="zh-CN" dirty="0"/>
              <a:t>熟练掌握站点地图。</a:t>
            </a:r>
          </a:p>
          <a:p>
            <a:pPr lvl="0" latinLnBrk="1">
              <a:buFont typeface="Wingdings" panose="05000000000000000000" pitchFamily="2" charset="2"/>
              <a:buChar char="l"/>
            </a:pPr>
            <a:r>
              <a:rPr lang="zh-CN" altLang="zh-CN" dirty="0"/>
              <a:t>熟练使用导航控件</a:t>
            </a:r>
            <a:r>
              <a:rPr lang="en-US" altLang="zh-CN" dirty="0"/>
              <a:t>.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67730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9.1 </a:t>
            </a:r>
            <a:r>
              <a:rPr lang="zh-CN" altLang="zh-CN" dirty="0"/>
              <a:t>情景分析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dirty="0"/>
              <a:t>无论小型站点还是大型站点都包含几个甚至上千个页面，如何在这些页面间建立导航是网站设计中非常重要的一环。以往设计一个导航需要花费大量的时间，</a:t>
            </a:r>
            <a:r>
              <a:rPr lang="en-US" altLang="zh-CN" dirty="0"/>
              <a:t>ASP.NET3.5</a:t>
            </a:r>
            <a:r>
              <a:rPr lang="zh-CN" altLang="zh-CN" dirty="0"/>
              <a:t>引入的网站导航系统使得这一切 变得容易起来。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906899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9.2 </a:t>
            </a:r>
            <a:r>
              <a:rPr lang="zh-CN" altLang="zh-CN" dirty="0"/>
              <a:t>站点地图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ASP.NET 2.0</a:t>
            </a:r>
            <a:r>
              <a:rPr lang="zh-CN" altLang="zh-CN" dirty="0"/>
              <a:t>的导航系统的目标是创建一个可以吸引开发人员和</a:t>
            </a:r>
            <a:r>
              <a:rPr lang="en-US" altLang="zh-CN" dirty="0"/>
              <a:t>Web</a:t>
            </a:r>
            <a:r>
              <a:rPr lang="zh-CN" altLang="zh-CN" dirty="0"/>
              <a:t>站点设计人员的导航模型。</a:t>
            </a:r>
          </a:p>
          <a:p>
            <a:pPr marL="0" indent="0">
              <a:buNone/>
            </a:pPr>
            <a:r>
              <a:rPr lang="zh-CN" altLang="zh-CN" dirty="0"/>
              <a:t>要为站点创建一致的、容易管理的导航解决方案，可以使用</a:t>
            </a:r>
            <a:r>
              <a:rPr lang="en-US" altLang="zh-CN" dirty="0"/>
              <a:t>ASP.NET</a:t>
            </a:r>
            <a:r>
              <a:rPr lang="zh-CN" altLang="zh-CN" dirty="0"/>
              <a:t>站点导航。</a:t>
            </a:r>
            <a:r>
              <a:rPr lang="en-US" altLang="zh-CN" dirty="0"/>
              <a:t>ASP.NET</a:t>
            </a:r>
            <a:r>
              <a:rPr lang="zh-CN" altLang="zh-CN" dirty="0"/>
              <a:t>站点导航能够将指向所有页面的链接存储在一个位置，并在列表中呈现这些链接，或用一个特定</a:t>
            </a:r>
            <a:r>
              <a:rPr lang="en-US" altLang="zh-CN" dirty="0"/>
              <a:t>Web</a:t>
            </a:r>
            <a:r>
              <a:rPr lang="zh-CN" altLang="zh-CN" dirty="0"/>
              <a:t>服务器控件在每页上呈现导航菜单，</a:t>
            </a:r>
            <a:r>
              <a:rPr lang="en-US" altLang="zh-CN" dirty="0"/>
              <a:t> ASP.NET</a:t>
            </a:r>
            <a:r>
              <a:rPr lang="zh-CN" altLang="zh-CN" dirty="0"/>
              <a:t>中的导航控件主要有</a:t>
            </a:r>
            <a:r>
              <a:rPr lang="en-US" altLang="zh-CN" dirty="0"/>
              <a:t>3</a:t>
            </a:r>
            <a:r>
              <a:rPr lang="zh-CN" altLang="zh-CN" dirty="0"/>
              <a:t>种：</a:t>
            </a:r>
            <a:r>
              <a:rPr lang="en-US" altLang="zh-CN" dirty="0" err="1"/>
              <a:t>SiteMapPath</a:t>
            </a:r>
            <a:r>
              <a:rPr lang="zh-CN" altLang="zh-CN" dirty="0"/>
              <a:t>控件、</a:t>
            </a:r>
            <a:r>
              <a:rPr lang="en-US" altLang="zh-CN" dirty="0"/>
              <a:t>Menu</a:t>
            </a:r>
            <a:r>
              <a:rPr lang="zh-CN" altLang="zh-CN" dirty="0"/>
              <a:t>控件、</a:t>
            </a:r>
            <a:r>
              <a:rPr lang="en-US" altLang="zh-CN" dirty="0" err="1"/>
              <a:t>TreeView</a:t>
            </a:r>
            <a:r>
              <a:rPr lang="zh-CN" altLang="zh-CN" dirty="0"/>
              <a:t>控件，本书将使用这些控件在</a:t>
            </a:r>
            <a:r>
              <a:rPr lang="en-US" altLang="zh-CN" dirty="0"/>
              <a:t>ASP.NET</a:t>
            </a:r>
            <a:r>
              <a:rPr lang="zh-CN" altLang="zh-CN" dirty="0"/>
              <a:t>网页上创建菜单和其他导航辅助功能。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2137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1TreeView</a:t>
            </a:r>
            <a:r>
              <a:rPr lang="zh-CN" altLang="zh-CN" dirty="0"/>
              <a:t>控件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dirty="0" err="1"/>
              <a:t>TreeView</a:t>
            </a:r>
            <a:r>
              <a:rPr lang="zh-CN" altLang="zh-CN" dirty="0"/>
              <a:t>控件以树状结构显示菜单的节点，单击包含子节点的节点可将其展开或折叠。</a:t>
            </a:r>
          </a:p>
          <a:p>
            <a:pPr marL="0" indent="0">
              <a:buNone/>
            </a:pPr>
            <a:r>
              <a:rPr lang="en-US" altLang="zh-CN" dirty="0" err="1"/>
              <a:t>TreeView</a:t>
            </a:r>
            <a:r>
              <a:rPr lang="zh-CN" altLang="zh-CN" dirty="0"/>
              <a:t>控件可以自行编辑节点也可以绑定到站点地图。使用</a:t>
            </a:r>
            <a:r>
              <a:rPr lang="en-US" altLang="zh-CN" dirty="0" err="1"/>
              <a:t>TreeView</a:t>
            </a:r>
            <a:r>
              <a:rPr lang="zh-CN" altLang="zh-CN" dirty="0"/>
              <a:t>控件可以为用</a:t>
            </a:r>
          </a:p>
          <a:p>
            <a:pPr marL="0" indent="0">
              <a:buNone/>
            </a:pPr>
            <a:r>
              <a:rPr lang="zh-CN" altLang="zh-CN" dirty="0"/>
              <a:t>户显示节点层次结构。</a:t>
            </a:r>
          </a:p>
          <a:p>
            <a:pPr marL="0" indent="0">
              <a:buNone/>
            </a:pPr>
            <a:r>
              <a:rPr lang="zh-CN" altLang="zh-CN" dirty="0"/>
              <a:t>【例</a:t>
            </a:r>
            <a:r>
              <a:rPr lang="en-US" altLang="zh-CN" dirty="0"/>
              <a:t>9-1</a:t>
            </a:r>
            <a:r>
              <a:rPr lang="zh-CN" altLang="zh-CN" dirty="0"/>
              <a:t>】使用</a:t>
            </a:r>
            <a:r>
              <a:rPr lang="en-US" altLang="zh-CN" dirty="0" err="1"/>
              <a:t>TreeView</a:t>
            </a:r>
            <a:r>
              <a:rPr lang="zh-CN" altLang="zh-CN" dirty="0"/>
              <a:t>控件实现站点导航。具体操作步骤如下：</a:t>
            </a:r>
          </a:p>
          <a:p>
            <a:pPr marL="0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 启动</a:t>
            </a:r>
            <a:r>
              <a:rPr lang="en-US" altLang="zh-CN" dirty="0"/>
              <a:t>Visual Studio,</a:t>
            </a:r>
            <a:r>
              <a:rPr lang="zh-CN" altLang="zh-CN" dirty="0"/>
              <a:t>新建项目，命名为</a:t>
            </a:r>
            <a:r>
              <a:rPr lang="en-US" altLang="zh-CN" dirty="0" err="1"/>
              <a:t>NavigationApp</a:t>
            </a:r>
            <a:r>
              <a:rPr lang="zh-CN" altLang="zh-CN" dirty="0"/>
              <a:t>。</a:t>
            </a:r>
          </a:p>
          <a:p>
            <a:pPr marL="0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 右键单击</a:t>
            </a:r>
            <a:r>
              <a:rPr lang="en-US" altLang="zh-CN" dirty="0" err="1"/>
              <a:t>NavigationApp</a:t>
            </a:r>
            <a:r>
              <a:rPr lang="zh-CN" altLang="zh-CN" dirty="0"/>
              <a:t>，为该应用程序添加一些新的</a:t>
            </a:r>
            <a:r>
              <a:rPr lang="en-US" altLang="zh-CN" dirty="0"/>
              <a:t>Web</a:t>
            </a:r>
            <a:r>
              <a:rPr lang="zh-CN" altLang="zh-CN" dirty="0" smtClean="0"/>
              <a:t>页面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）单击</a:t>
            </a:r>
            <a:r>
              <a:rPr lang="en-US" altLang="zh-CN" dirty="0"/>
              <a:t>Default.aspx</a:t>
            </a:r>
            <a:r>
              <a:rPr lang="zh-CN" altLang="zh-CN" dirty="0"/>
              <a:t>页面，切换到“设计”视图，添加一个</a:t>
            </a:r>
            <a:r>
              <a:rPr lang="en-US" altLang="zh-CN" dirty="0" err="1"/>
              <a:t>TreeView</a:t>
            </a:r>
            <a:r>
              <a:rPr lang="zh-CN" altLang="zh-CN" dirty="0"/>
              <a:t>控件。</a:t>
            </a:r>
          </a:p>
          <a:p>
            <a:pPr marL="0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）选择</a:t>
            </a:r>
            <a:r>
              <a:rPr lang="en-US" altLang="zh-CN" dirty="0" err="1"/>
              <a:t>TreeView</a:t>
            </a:r>
            <a:r>
              <a:rPr lang="zh-CN" altLang="zh-CN" dirty="0"/>
              <a:t>控件，单击右上角的小三角形，选择编辑节点，弹出如图</a:t>
            </a:r>
            <a:r>
              <a:rPr lang="en-US" altLang="zh-CN" dirty="0"/>
              <a:t>9-2</a:t>
            </a:r>
            <a:r>
              <a:rPr lang="zh-CN" altLang="zh-CN" dirty="0"/>
              <a:t>所示的“</a:t>
            </a:r>
            <a:r>
              <a:rPr lang="en-US" altLang="zh-CN" dirty="0" err="1"/>
              <a:t>TreeView</a:t>
            </a:r>
            <a:r>
              <a:rPr lang="zh-CN" altLang="zh-CN" dirty="0"/>
              <a:t>节点编辑器”对话框，为</a:t>
            </a:r>
            <a:r>
              <a:rPr lang="en-US" altLang="zh-CN" dirty="0" err="1"/>
              <a:t>TreeView</a:t>
            </a:r>
            <a:r>
              <a:rPr lang="zh-CN" altLang="zh-CN" dirty="0"/>
              <a:t>控件添加根节点和子节点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）单击“确定”按钮，调整各控件的位置和大小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25327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 Menu</a:t>
            </a:r>
            <a:r>
              <a:rPr lang="zh-CN" altLang="zh-CN" dirty="0"/>
              <a:t>控件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Menu</a:t>
            </a:r>
            <a:r>
              <a:rPr lang="zh-CN" altLang="zh-CN" dirty="0"/>
              <a:t>控件和</a:t>
            </a:r>
            <a:r>
              <a:rPr lang="en-US" altLang="zh-CN" dirty="0" err="1"/>
              <a:t>TreeView</a:t>
            </a:r>
            <a:r>
              <a:rPr lang="zh-CN" altLang="zh-CN" dirty="0"/>
              <a:t>控件具有相同的功能，只是外观不同。</a:t>
            </a:r>
            <a:r>
              <a:rPr lang="en-US" altLang="zh-CN" dirty="0"/>
              <a:t>Menu</a:t>
            </a:r>
            <a:r>
              <a:rPr lang="zh-CN" altLang="zh-CN" dirty="0"/>
              <a:t>控件具有两种显示模式：静态模式和动态模式。静态模式意味着</a:t>
            </a:r>
            <a:r>
              <a:rPr lang="en-US" altLang="zh-CN" dirty="0"/>
              <a:t>Menu</a:t>
            </a:r>
            <a:r>
              <a:rPr lang="zh-CN" altLang="zh-CN" dirty="0"/>
              <a:t>控件始终是展开的，整个结构都是可视的，用户可以单击任何部位。在动态显示的菜单中，只有指定的部分是静态的，当用户将鼠标指针放置在父节点上时才会显示其子菜单项。</a:t>
            </a:r>
          </a:p>
          <a:p>
            <a:pPr marL="0" indent="0">
              <a:buNone/>
            </a:pPr>
            <a:r>
              <a:rPr lang="en-US" altLang="zh-CN" dirty="0"/>
              <a:t>Menu</a:t>
            </a:r>
            <a:r>
              <a:rPr lang="zh-CN" altLang="zh-CN" dirty="0"/>
              <a:t>控件的使用和</a:t>
            </a:r>
            <a:r>
              <a:rPr lang="en-US" altLang="zh-CN" dirty="0" err="1"/>
              <a:t>TreeView</a:t>
            </a:r>
            <a:r>
              <a:rPr lang="zh-CN" altLang="zh-CN" dirty="0"/>
              <a:t>控件类似，可以直接配置其各节点的内容，也可以使用绑定到数据源的方式来指定其内容。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192016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3 </a:t>
            </a:r>
            <a:r>
              <a:rPr lang="en-US" altLang="zh-CN" b="1" dirty="0" err="1" smtClean="0"/>
              <a:t>SiteMapPath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err="1" smtClean="0"/>
              <a:t>SiteMapPath</a:t>
            </a:r>
            <a:r>
              <a:rPr lang="zh-CN" altLang="zh-CN" dirty="0"/>
              <a:t>控件会显示一个导航控件，此路径为用户显示当前页的位置，并显示返回到主页的路径连接。此控件提供了许多可供自定义连接的外观选项。</a:t>
            </a:r>
            <a:r>
              <a:rPr lang="en-US" altLang="zh-CN" dirty="0" err="1"/>
              <a:t>SiteMapPath</a:t>
            </a:r>
            <a:r>
              <a:rPr lang="zh-CN" altLang="zh-CN" dirty="0"/>
              <a:t>控件包含来自站点地图的导航数据。此数据包括有关网站中页的信息，如</a:t>
            </a:r>
            <a:r>
              <a:rPr lang="en-US" altLang="zh-CN" dirty="0"/>
              <a:t>URL</a:t>
            </a:r>
            <a:r>
              <a:rPr lang="zh-CN" altLang="zh-CN" dirty="0"/>
              <a:t>、标题、说明和导航层次结构中的位置。若将导航数据存储在一个地方，则可以更方便地在网站的导航菜单中添加和删除项。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2873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9.3 </a:t>
            </a:r>
            <a:r>
              <a:rPr lang="zh-CN" altLang="zh-CN" dirty="0"/>
              <a:t>后台管理页面设计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latinLnBrk="1">
              <a:buNone/>
            </a:pPr>
            <a:r>
              <a:rPr lang="zh-CN" altLang="zh-CN" dirty="0"/>
              <a:t>【例</a:t>
            </a:r>
            <a:r>
              <a:rPr lang="en-US" altLang="zh-CN" dirty="0"/>
              <a:t>9-2</a:t>
            </a:r>
            <a:r>
              <a:rPr lang="zh-CN" altLang="zh-CN" dirty="0"/>
              <a:t>】管理员后台管理浏览图书界面的设计。具体操作步骤如下：</a:t>
            </a:r>
          </a:p>
          <a:p>
            <a:pPr lvl="0" latinLnBrk="1">
              <a:buFont typeface="+mj-lt"/>
              <a:buAutoNum type="arabicPeriod"/>
            </a:pPr>
            <a:r>
              <a:rPr lang="zh-CN" altLang="zh-CN" dirty="0"/>
              <a:t>双击图</a:t>
            </a:r>
            <a:r>
              <a:rPr lang="en-US" altLang="zh-CN" dirty="0"/>
              <a:t>9-1</a:t>
            </a:r>
            <a:r>
              <a:rPr lang="zh-CN" altLang="zh-CN" dirty="0"/>
              <a:t>中的</a:t>
            </a:r>
            <a:r>
              <a:rPr lang="en-US" altLang="zh-CN" dirty="0"/>
              <a:t>Default.aspx</a:t>
            </a:r>
            <a:r>
              <a:rPr lang="zh-CN" altLang="zh-CN" dirty="0"/>
              <a:t>，在右侧属性中设置该页面的</a:t>
            </a:r>
            <a:r>
              <a:rPr lang="en-US" altLang="zh-CN" dirty="0" err="1"/>
              <a:t>BgColor</a:t>
            </a:r>
            <a:r>
              <a:rPr lang="zh-CN" altLang="zh-CN" dirty="0"/>
              <a:t>属性为“</a:t>
            </a:r>
            <a:r>
              <a:rPr lang="en-US" altLang="zh-CN" dirty="0"/>
              <a:t>#</a:t>
            </a:r>
            <a:r>
              <a:rPr lang="en-US" altLang="zh-CN" dirty="0" smtClean="0"/>
              <a:t>00cc99</a:t>
            </a:r>
            <a:r>
              <a:rPr lang="zh-CN" altLang="zh-CN" dirty="0"/>
              <a:t>”</a:t>
            </a:r>
          </a:p>
          <a:p>
            <a:pPr lvl="0" latinLnBrk="1">
              <a:buFont typeface="+mj-lt"/>
              <a:buAutoNum type="arabicPeriod"/>
            </a:pPr>
            <a:r>
              <a:rPr lang="zh-CN" altLang="zh-CN" dirty="0"/>
              <a:t>拖动</a:t>
            </a:r>
            <a:r>
              <a:rPr lang="en-US" altLang="zh-CN" dirty="0"/>
              <a:t>Table</a:t>
            </a:r>
            <a:r>
              <a:rPr lang="zh-CN" altLang="zh-CN" dirty="0"/>
              <a:t>控件到</a:t>
            </a:r>
            <a:r>
              <a:rPr lang="en-US" altLang="zh-CN" dirty="0"/>
              <a:t>Default.aspx</a:t>
            </a:r>
            <a:r>
              <a:rPr lang="zh-CN" altLang="zh-CN" dirty="0"/>
              <a:t>，将</a:t>
            </a:r>
            <a:r>
              <a:rPr lang="en-US" altLang="zh-CN" dirty="0"/>
              <a:t>Table</a:t>
            </a:r>
            <a:r>
              <a:rPr lang="zh-CN" altLang="zh-CN" dirty="0"/>
              <a:t>控件修改为两行两列的表格，然后</a:t>
            </a:r>
            <a:r>
              <a:rPr lang="zh-CN" altLang="zh-CN" dirty="0" smtClean="0"/>
              <a:t>合并第</a:t>
            </a:r>
            <a:r>
              <a:rPr lang="zh-CN" altLang="zh-CN" dirty="0"/>
              <a:t>一行。</a:t>
            </a:r>
          </a:p>
          <a:p>
            <a:pPr lvl="0" latinLnBrk="1">
              <a:buFont typeface="+mj-lt"/>
              <a:buAutoNum type="arabicPeriod"/>
            </a:pPr>
            <a:r>
              <a:rPr lang="zh-CN" altLang="zh-CN" dirty="0"/>
              <a:t>在第一行输入“阳光书城后台管理系统”</a:t>
            </a:r>
            <a:r>
              <a:rPr lang="zh-CN" altLang="zh-CN" dirty="0" smtClean="0"/>
              <a:t>。拖动</a:t>
            </a:r>
            <a:r>
              <a:rPr lang="zh-CN" altLang="zh-CN" dirty="0"/>
              <a:t>【例</a:t>
            </a:r>
            <a:r>
              <a:rPr lang="en-US" altLang="zh-CN" dirty="0"/>
              <a:t>9-1</a:t>
            </a:r>
            <a:r>
              <a:rPr lang="zh-CN" altLang="zh-CN" dirty="0"/>
              <a:t>】中设计好的</a:t>
            </a:r>
            <a:r>
              <a:rPr lang="en-US" altLang="zh-CN" dirty="0" err="1"/>
              <a:t>TreeView</a:t>
            </a:r>
            <a:r>
              <a:rPr lang="zh-CN" altLang="zh-CN" dirty="0"/>
              <a:t>控件到第二行左边列。</a:t>
            </a:r>
          </a:p>
          <a:p>
            <a:pPr lvl="0" latinLnBrk="1">
              <a:buFont typeface="+mj-lt"/>
              <a:buAutoNum type="arabicPeriod"/>
            </a:pPr>
            <a:r>
              <a:rPr lang="zh-CN" altLang="zh-CN" dirty="0"/>
              <a:t>切换到“源”视图，在表格第二行右边列输入</a:t>
            </a:r>
            <a:r>
              <a:rPr lang="zh-CN" altLang="zh-CN" dirty="0" smtClean="0"/>
              <a:t>：</a:t>
            </a:r>
            <a:r>
              <a:rPr lang="en-US" altLang="zh-CN" dirty="0" smtClean="0"/>
              <a:t>&lt;</a:t>
            </a:r>
            <a:r>
              <a:rPr lang="en-US" altLang="zh-CN" dirty="0" err="1"/>
              <a:t>iframe</a:t>
            </a:r>
            <a:r>
              <a:rPr lang="en-US" altLang="zh-CN" dirty="0"/>
              <a:t> name="f1" id="I1" </a:t>
            </a:r>
            <a:r>
              <a:rPr lang="en-US" altLang="zh-CN" dirty="0" err="1"/>
              <a:t>frameborder</a:t>
            </a:r>
            <a:r>
              <a:rPr lang="en-US" altLang="zh-CN" dirty="0"/>
              <a:t>="0" style="width: 1006px; height: 327px; margin-left: 0px;"&gt;&lt;/</a:t>
            </a:r>
            <a:r>
              <a:rPr lang="en-US" altLang="zh-CN" dirty="0" err="1"/>
              <a:t>iframe</a:t>
            </a:r>
            <a:r>
              <a:rPr lang="en-US" altLang="zh-CN" dirty="0"/>
              <a:t>&gt; </a:t>
            </a:r>
            <a:r>
              <a:rPr lang="zh-CN" altLang="zh-CN" dirty="0"/>
              <a:t>在这里一定要注意设定</a:t>
            </a:r>
            <a:r>
              <a:rPr lang="en-US" altLang="zh-CN" dirty="0" err="1"/>
              <a:t>iframe</a:t>
            </a:r>
            <a:r>
              <a:rPr lang="zh-CN" altLang="zh-CN" dirty="0"/>
              <a:t>的</a:t>
            </a:r>
            <a:r>
              <a:rPr lang="en-US" altLang="zh-CN" dirty="0"/>
              <a:t>name</a:t>
            </a:r>
            <a:r>
              <a:rPr lang="zh-CN" altLang="zh-CN" dirty="0"/>
              <a:t>属性（这里设置为</a:t>
            </a:r>
            <a:r>
              <a:rPr lang="en-US" altLang="zh-CN" dirty="0"/>
              <a:t>f1</a:t>
            </a:r>
            <a:r>
              <a:rPr lang="zh-CN" altLang="zh-CN" dirty="0"/>
              <a:t>）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lvl="0" latinLnBrk="1">
              <a:buFont typeface="+mj-lt"/>
              <a:buAutoNum type="arabicPeriod"/>
            </a:pPr>
            <a:r>
              <a:rPr lang="en-US" altLang="zh-CN" dirty="0" smtClean="0"/>
              <a:t> </a:t>
            </a:r>
            <a:r>
              <a:rPr lang="zh-CN" altLang="en-US" dirty="0"/>
              <a:t>右键单击</a:t>
            </a:r>
            <a:r>
              <a:rPr lang="en-US" altLang="zh-CN" dirty="0"/>
              <a:t>【</a:t>
            </a:r>
            <a:r>
              <a:rPr lang="zh-CN" altLang="en-US" dirty="0"/>
              <a:t>例</a:t>
            </a:r>
            <a:r>
              <a:rPr lang="en-US" altLang="zh-CN" dirty="0"/>
              <a:t>9-1】</a:t>
            </a:r>
            <a:r>
              <a:rPr lang="zh-CN" altLang="en-US" dirty="0"/>
              <a:t>中设计好的</a:t>
            </a:r>
            <a:r>
              <a:rPr lang="en-US" altLang="zh-CN" dirty="0" err="1"/>
              <a:t>TreeView</a:t>
            </a:r>
            <a:r>
              <a:rPr lang="zh-CN" altLang="en-US" dirty="0"/>
              <a:t>控件，选择编辑节点，在弹出的</a:t>
            </a:r>
            <a:r>
              <a:rPr lang="zh-CN" altLang="en-US" dirty="0" smtClean="0"/>
              <a:t>对话框</a:t>
            </a:r>
            <a:r>
              <a:rPr lang="en-US" altLang="zh-CN" dirty="0" smtClean="0"/>
              <a:t>9-6</a:t>
            </a:r>
            <a:r>
              <a:rPr lang="zh-CN" altLang="en-US" dirty="0"/>
              <a:t>中，如下图所示，分别选择各个子节点，设置右窗口的属性</a:t>
            </a:r>
            <a:r>
              <a:rPr lang="en-US" altLang="zh-CN" dirty="0"/>
              <a:t>Target=f1</a:t>
            </a:r>
            <a:r>
              <a:rPr lang="zh-CN" altLang="en-US" dirty="0"/>
              <a:t>。</a:t>
            </a:r>
          </a:p>
          <a:p>
            <a:pPr lvl="0" latinLnBrk="1">
              <a:buFont typeface="+mj-lt"/>
              <a:buAutoNum type="arabicPeriod"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84499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atinLnBrk="1">
              <a:buFont typeface="+mj-lt"/>
              <a:buAutoNum type="arabicPeriod" startAt="6"/>
            </a:pPr>
            <a:r>
              <a:rPr lang="zh-CN" altLang="zh-CN" dirty="0"/>
              <a:t>双击图</a:t>
            </a:r>
            <a:r>
              <a:rPr lang="en-US" altLang="zh-CN" dirty="0"/>
              <a:t>9-1</a:t>
            </a:r>
            <a:r>
              <a:rPr lang="zh-CN" altLang="zh-CN" dirty="0"/>
              <a:t>中的</a:t>
            </a:r>
            <a:r>
              <a:rPr lang="en-US" altLang="zh-CN" dirty="0"/>
              <a:t>Searchbook.aspx</a:t>
            </a:r>
            <a:r>
              <a:rPr lang="zh-CN" altLang="zh-CN" dirty="0"/>
              <a:t>，在右侧属性中设置该页面的</a:t>
            </a:r>
            <a:r>
              <a:rPr lang="en-US" altLang="zh-CN" dirty="0" err="1"/>
              <a:t>BgColor</a:t>
            </a:r>
            <a:r>
              <a:rPr lang="zh-CN" altLang="zh-CN" dirty="0"/>
              <a:t>属性为“</a:t>
            </a:r>
            <a:r>
              <a:rPr lang="en-US" altLang="zh-CN" dirty="0" smtClean="0"/>
              <a:t>#00cc99</a:t>
            </a:r>
            <a:r>
              <a:rPr lang="zh-CN" altLang="zh-CN" dirty="0"/>
              <a:t>”。</a:t>
            </a:r>
          </a:p>
          <a:p>
            <a:pPr latinLnBrk="1">
              <a:buFont typeface="+mj-lt"/>
              <a:buAutoNum type="arabicPeriod" startAt="6"/>
            </a:pPr>
            <a:r>
              <a:rPr lang="zh-CN" altLang="zh-CN" dirty="0"/>
              <a:t>从工具箱拖动控件</a:t>
            </a:r>
            <a:r>
              <a:rPr lang="en-US" altLang="zh-CN" dirty="0" err="1"/>
              <a:t>GridView</a:t>
            </a:r>
            <a:r>
              <a:rPr lang="zh-CN" altLang="zh-CN" dirty="0"/>
              <a:t>到设计页面，右键单击</a:t>
            </a:r>
            <a:r>
              <a:rPr lang="en-US" altLang="zh-CN" dirty="0" err="1"/>
              <a:t>GridView</a:t>
            </a:r>
            <a:r>
              <a:rPr lang="zh-CN" altLang="zh-CN" dirty="0"/>
              <a:t>，选择编辑</a:t>
            </a:r>
            <a:r>
              <a:rPr lang="zh-CN" altLang="zh-CN" dirty="0" smtClean="0"/>
              <a:t>节点。</a:t>
            </a:r>
            <a:r>
              <a:rPr lang="en-US" altLang="zh-CN" dirty="0" smtClean="0"/>
              <a:t>            </a:t>
            </a:r>
            <a:endParaRPr lang="zh-CN" altLang="zh-CN" dirty="0"/>
          </a:p>
          <a:p>
            <a:pPr latinLnBrk="1">
              <a:buFont typeface="+mj-lt"/>
              <a:buAutoNum type="arabicPeriod" startAt="6"/>
            </a:pPr>
            <a:r>
              <a:rPr lang="zh-CN" altLang="zh-CN" dirty="0"/>
              <a:t>将</a:t>
            </a:r>
            <a:r>
              <a:rPr lang="en-US" altLang="zh-CN" dirty="0"/>
              <a:t>Default.aspx</a:t>
            </a:r>
            <a:r>
              <a:rPr lang="zh-CN" altLang="zh-CN" dirty="0"/>
              <a:t>设为起始页，运行后单击左侧的</a:t>
            </a:r>
            <a:r>
              <a:rPr lang="en-US" altLang="zh-CN" dirty="0" err="1"/>
              <a:t>Treeview</a:t>
            </a:r>
            <a:r>
              <a:rPr lang="zh-CN" altLang="zh-CN" dirty="0"/>
              <a:t>中的“浏览图书”</a:t>
            </a:r>
            <a:r>
              <a:rPr lang="zh-CN" altLang="zh-CN" dirty="0" smtClean="0"/>
              <a:t>节点。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1929020"/>
      </p:ext>
    </p:extLst>
  </p:cSld>
  <p:clrMapOvr>
    <a:masterClrMapping/>
  </p:clrMapOvr>
</p:sld>
</file>

<file path=ppt/theme/theme1.xml><?xml version="1.0" encoding="utf-8"?>
<a:theme xmlns:a="http://schemas.openxmlformats.org/drawingml/2006/main" name="丝状">
  <a:themeElements>
    <a:clrScheme name="Wisp">
      <a:dk1>
        <a:sysClr val="windowText" lastClr="000000"/>
      </a:dk1>
      <a:lt1>
        <a:sysClr val="window" lastClr="FFFFFF"/>
      </a:lt1>
      <a:dk2>
        <a:srgbClr val="2C333A"/>
      </a:dk2>
      <a:lt2>
        <a:srgbClr val="D6ECED"/>
      </a:lt2>
      <a:accent1>
        <a:srgbClr val="DE32DE"/>
      </a:accent1>
      <a:accent2>
        <a:srgbClr val="F42B8A"/>
      </a:accent2>
      <a:accent3>
        <a:srgbClr val="349FE7"/>
      </a:accent3>
      <a:accent4>
        <a:srgbClr val="565FF8"/>
      </a:accent4>
      <a:accent5>
        <a:srgbClr val="876BE7"/>
      </a:accent5>
      <a:accent6>
        <a:srgbClr val="F268C2"/>
      </a:accent6>
      <a:hlink>
        <a:srgbClr val="F55CF9"/>
      </a:hlink>
      <a:folHlink>
        <a:srgbClr val="E8A0EE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F20B7C8E-B819-43F3-AAF9-EE50B1A8363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</TotalTime>
  <Words>864</Words>
  <Application>Microsoft Office PowerPoint</Application>
  <PresentationFormat>宽屏</PresentationFormat>
  <Paragraphs>35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5" baseType="lpstr">
      <vt:lpstr>幼圆</vt:lpstr>
      <vt:lpstr>Arial</vt:lpstr>
      <vt:lpstr>Century Gothic</vt:lpstr>
      <vt:lpstr>Wingdings</vt:lpstr>
      <vt:lpstr>Wingdings 3</vt:lpstr>
      <vt:lpstr>丝状</vt:lpstr>
      <vt:lpstr>第9章 页面导航</vt:lpstr>
      <vt:lpstr>学习目标</vt:lpstr>
      <vt:lpstr>9.1 情景分析</vt:lpstr>
      <vt:lpstr>9.2 站点地图</vt:lpstr>
      <vt:lpstr>1TreeView控件</vt:lpstr>
      <vt:lpstr>2 Menu控件</vt:lpstr>
      <vt:lpstr>3 SiteMapPath</vt:lpstr>
      <vt:lpstr>9.3 后台管理页面设计</vt:lpstr>
      <vt:lpstr>PowerPoint 演示文稿</vt:lpstr>
    </vt:vector>
  </TitlesOfParts>
  <Company>http://342go.com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第9章 页面导航</dc:title>
  <dc:creator>ZHIMING</dc:creator>
  <cp:lastModifiedBy>ZHIMING</cp:lastModifiedBy>
  <cp:revision>9</cp:revision>
  <dcterms:created xsi:type="dcterms:W3CDTF">2014-02-26T04:23:57Z</dcterms:created>
  <dcterms:modified xsi:type="dcterms:W3CDTF">2014-02-26T04:30:32Z</dcterms:modified>
</cp:coreProperties>
</file>