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79" r:id="rId10"/>
    <p:sldId id="264" r:id="rId11"/>
    <p:sldId id="265" r:id="rId12"/>
    <p:sldId id="266" r:id="rId13"/>
    <p:sldId id="267" r:id="rId14"/>
    <p:sldId id="276"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t>2014-7-31</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baike.baidu.com/view/2353.htm" TargetMode="External"/><Relationship Id="rId2" Type="http://schemas.openxmlformats.org/officeDocument/2006/relationships/hyperlink" Target="http://baike.baidu.com/view/4349191.ht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dirty="0"/>
              <a:t>C</a:t>
            </a:r>
            <a:r>
              <a:rPr lang="zh-CN" altLang="en-US" dirty="0"/>
              <a:t>语言程序设计</a:t>
            </a:r>
          </a:p>
        </p:txBody>
      </p:sp>
      <p:sp>
        <p:nvSpPr>
          <p:cNvPr id="3" name="副标题 2"/>
          <p:cNvSpPr>
            <a:spLocks noGrp="1"/>
          </p:cNvSpPr>
          <p:nvPr>
            <p:ph type="subTitle" idx="1"/>
          </p:nvPr>
        </p:nvSpPr>
        <p:spPr>
          <a:xfrm>
            <a:off x="539552" y="3717032"/>
            <a:ext cx="7854696" cy="1752600"/>
          </a:xfrm>
        </p:spPr>
        <p:txBody>
          <a:bodyPr>
            <a:normAutofit/>
          </a:bodyPr>
          <a:lstStyle/>
          <a:p>
            <a:pPr algn="ctr"/>
            <a:r>
              <a:rPr lang="zh-CN" altLang="zh-CN" sz="3200" dirty="0" smtClean="0"/>
              <a:t>单元</a:t>
            </a:r>
            <a:r>
              <a:rPr lang="en-US" altLang="zh-CN" sz="3200" dirty="0" smtClean="0"/>
              <a:t>1  </a:t>
            </a:r>
            <a:r>
              <a:rPr lang="en-US" altLang="zh-CN" sz="3200" dirty="0"/>
              <a:t>C</a:t>
            </a:r>
            <a:r>
              <a:rPr lang="zh-CN" altLang="zh-CN" sz="3200" dirty="0"/>
              <a:t>程序设计基础</a:t>
            </a:r>
            <a:endParaRPr lang="zh-CN" altLang="en-US" sz="3200" b="1" dirty="0">
              <a:solidFill>
                <a:schemeClr val="bg1"/>
              </a:solidFill>
            </a:endParaRPr>
          </a:p>
        </p:txBody>
      </p:sp>
    </p:spTree>
    <p:extLst>
      <p:ext uri="{BB962C8B-B14F-4D97-AF65-F5344CB8AC3E}">
        <p14:creationId xmlns:p14="http://schemas.microsoft.com/office/powerpoint/2010/main" val="2131699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564904"/>
            <a:ext cx="8229600" cy="1143000"/>
          </a:xfrm>
        </p:spPr>
        <p:txBody>
          <a:bodyPr>
            <a:normAutofit fontScale="90000"/>
          </a:bodyPr>
          <a:lstStyle/>
          <a:p>
            <a:pPr algn="ctr"/>
            <a:r>
              <a:rPr lang="zh-CN" altLang="zh-CN" sz="4400" b="1" dirty="0" smtClean="0"/>
              <a:t>任务</a:t>
            </a:r>
            <a:r>
              <a:rPr lang="en-US" altLang="zh-CN" sz="4400" b="1" dirty="0"/>
              <a:t>2  C</a:t>
            </a:r>
            <a:r>
              <a:rPr lang="zh-CN" altLang="zh-CN" sz="4400" b="1" dirty="0"/>
              <a:t>语言编译器的操作过程并编程实现第一个程序：在显示器显示“</a:t>
            </a:r>
            <a:r>
              <a:rPr lang="en-US" altLang="zh-CN" sz="4400" b="1" dirty="0"/>
              <a:t>This is a c program!</a:t>
            </a:r>
            <a:r>
              <a:rPr lang="zh-CN" altLang="zh-CN" sz="4400" b="1" dirty="0"/>
              <a:t>”信息。</a:t>
            </a:r>
            <a:br>
              <a:rPr lang="zh-CN" altLang="zh-CN" sz="4400" b="1" dirty="0"/>
            </a:br>
            <a:endParaRPr lang="zh-CN" altLang="en-US" sz="4400" b="1" dirty="0"/>
          </a:p>
        </p:txBody>
      </p:sp>
    </p:spTree>
    <p:extLst>
      <p:ext uri="{BB962C8B-B14F-4D97-AF65-F5344CB8AC3E}">
        <p14:creationId xmlns:p14="http://schemas.microsoft.com/office/powerpoint/2010/main" val="671947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a:t>
            </a:r>
            <a:r>
              <a:rPr lang="zh-CN" altLang="zh-CN" b="1" dirty="0"/>
              <a:t>任务引导</a:t>
            </a:r>
          </a:p>
        </p:txBody>
      </p:sp>
      <p:sp>
        <p:nvSpPr>
          <p:cNvPr id="3" name="内容占位符 2"/>
          <p:cNvSpPr>
            <a:spLocks noGrp="1"/>
          </p:cNvSpPr>
          <p:nvPr>
            <p:ph idx="1"/>
          </p:nvPr>
        </p:nvSpPr>
        <p:spPr/>
        <p:txBody>
          <a:bodyPr/>
          <a:lstStyle/>
          <a:p>
            <a:r>
              <a:rPr lang="en-US" altLang="zh-CN" sz="2400" u="sng" dirty="0">
                <a:hlinkClick r:id="rId2"/>
              </a:rPr>
              <a:t>Visual C++ 6.0</a:t>
            </a:r>
            <a:r>
              <a:rPr lang="zh-CN" altLang="zh-CN" sz="2400" dirty="0"/>
              <a:t>，简称</a:t>
            </a:r>
            <a:r>
              <a:rPr lang="en-US" altLang="zh-CN" sz="2400" dirty="0"/>
              <a:t>VC</a:t>
            </a:r>
            <a:r>
              <a:rPr lang="zh-CN" altLang="zh-CN" sz="2400" dirty="0"/>
              <a:t>或者</a:t>
            </a:r>
            <a:r>
              <a:rPr lang="en-US" altLang="zh-CN" sz="2400" dirty="0"/>
              <a:t>VC6.0</a:t>
            </a:r>
            <a:r>
              <a:rPr lang="zh-CN" altLang="zh-CN" sz="2400" dirty="0"/>
              <a:t>，是</a:t>
            </a:r>
            <a:r>
              <a:rPr lang="en-US" altLang="zh-CN" sz="2400" u="sng" dirty="0" err="1">
                <a:hlinkClick r:id="rId3"/>
              </a:rPr>
              <a:t>微软</a:t>
            </a:r>
            <a:r>
              <a:rPr lang="zh-CN" altLang="zh-CN" sz="2400" dirty="0"/>
              <a:t>推出的一款</a:t>
            </a:r>
            <a:r>
              <a:rPr lang="en-US" altLang="zh-CN" sz="2400" dirty="0"/>
              <a:t>C++</a:t>
            </a:r>
            <a:r>
              <a:rPr lang="zh-CN" altLang="zh-CN" sz="2400" dirty="0"/>
              <a:t>编译器。目前，全国计算机等级考试二级</a:t>
            </a:r>
            <a:r>
              <a:rPr lang="en-US" altLang="zh-CN" sz="2400" dirty="0"/>
              <a:t>c</a:t>
            </a:r>
            <a:r>
              <a:rPr lang="zh-CN" altLang="zh-CN" sz="2400" dirty="0"/>
              <a:t>语言的上机模拟软件和考试用的软件均是</a:t>
            </a:r>
            <a:r>
              <a:rPr lang="en-US" altLang="zh-CN" sz="2400" dirty="0"/>
              <a:t>VC++6.0</a:t>
            </a:r>
            <a:r>
              <a:rPr lang="zh-CN" altLang="zh-CN" sz="2400" dirty="0"/>
              <a:t>。本任务首先介绍</a:t>
            </a:r>
            <a:r>
              <a:rPr lang="en-US" altLang="zh-CN" sz="2400" dirty="0"/>
              <a:t>VC++6.0</a:t>
            </a:r>
            <a:r>
              <a:rPr lang="zh-CN" altLang="zh-CN" sz="2400" dirty="0"/>
              <a:t>的使用方法，然后通过一个简单的程序讲述运行</a:t>
            </a:r>
            <a:r>
              <a:rPr lang="en-US" altLang="zh-CN" sz="2400" dirty="0"/>
              <a:t>C</a:t>
            </a:r>
            <a:r>
              <a:rPr lang="zh-CN" altLang="zh-CN" sz="2400" dirty="0"/>
              <a:t>程序的步骤和方法。</a:t>
            </a:r>
          </a:p>
          <a:p>
            <a:pPr marL="0" indent="0">
              <a:buNone/>
            </a:pPr>
            <a:endParaRPr lang="zh-CN" altLang="en-US" dirty="0"/>
          </a:p>
        </p:txBody>
      </p:sp>
    </p:spTree>
    <p:extLst>
      <p:ext uri="{BB962C8B-B14F-4D97-AF65-F5344CB8AC3E}">
        <p14:creationId xmlns:p14="http://schemas.microsoft.com/office/powerpoint/2010/main" val="3737358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lstStyle/>
          <a:p>
            <a:pPr marL="0" indent="0">
              <a:buNone/>
            </a:pPr>
            <a:r>
              <a:rPr lang="en-US" altLang="zh-CN" sz="2800" dirty="0" smtClean="0">
                <a:latin typeface="Times New Roman" pitchFamily="18" charset="0"/>
              </a:rPr>
              <a:t>    </a:t>
            </a:r>
            <a:r>
              <a:rPr lang="zh-CN" altLang="zh-CN" sz="2800" dirty="0" smtClean="0">
                <a:latin typeface="Times New Roman" pitchFamily="18" charset="0"/>
              </a:rPr>
              <a:t>（</a:t>
            </a:r>
            <a:r>
              <a:rPr lang="en-US" altLang="zh-CN" sz="2800" dirty="0">
                <a:latin typeface="Times New Roman" pitchFamily="18" charset="0"/>
              </a:rPr>
              <a:t>1</a:t>
            </a:r>
            <a:r>
              <a:rPr lang="zh-CN" altLang="zh-CN" sz="2800" dirty="0" smtClean="0">
                <a:latin typeface="Times New Roman" pitchFamily="18" charset="0"/>
              </a:rPr>
              <a:t>）</a:t>
            </a:r>
            <a:r>
              <a:rPr lang="en-US" altLang="zh-CN" sz="2800" b="1" dirty="0"/>
              <a:t> </a:t>
            </a:r>
            <a:r>
              <a:rPr lang="en-US" altLang="zh-CN" sz="2800" b="1" dirty="0" smtClean="0"/>
              <a:t>VC</a:t>
            </a:r>
            <a:r>
              <a:rPr lang="en-US" altLang="zh-CN" sz="2800" b="1" dirty="0"/>
              <a:t>++6.0</a:t>
            </a:r>
            <a:r>
              <a:rPr lang="zh-CN" altLang="zh-CN" sz="2800" b="1" dirty="0"/>
              <a:t>的简介和启动</a:t>
            </a:r>
            <a:endParaRPr lang="zh-CN" altLang="en-US" dirty="0"/>
          </a:p>
        </p:txBody>
      </p:sp>
    </p:spTree>
    <p:extLst>
      <p:ext uri="{BB962C8B-B14F-4D97-AF65-F5344CB8AC3E}">
        <p14:creationId xmlns:p14="http://schemas.microsoft.com/office/powerpoint/2010/main" val="2550001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a:t>
            </a:r>
            <a:r>
              <a:rPr lang="zh-CN" altLang="zh-CN" dirty="0"/>
              <a:t>知识点介绍</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sz="2800" dirty="0" smtClean="0">
                <a:latin typeface="Times New Roman" pitchFamily="18" charset="0"/>
              </a:rPr>
              <a:t>   </a:t>
            </a:r>
            <a:r>
              <a:rPr lang="zh-CN" altLang="zh-CN" sz="2800" dirty="0" smtClean="0">
                <a:latin typeface="Times New Roman" pitchFamily="18" charset="0"/>
              </a:rPr>
              <a:t>（</a:t>
            </a:r>
            <a:r>
              <a:rPr lang="en-US" altLang="zh-CN" sz="2800" dirty="0">
                <a:latin typeface="Times New Roman" pitchFamily="18" charset="0"/>
              </a:rPr>
              <a:t>2</a:t>
            </a:r>
            <a:r>
              <a:rPr lang="zh-CN" altLang="zh-CN" sz="2800" dirty="0" smtClean="0">
                <a:latin typeface="Times New Roman" pitchFamily="18" charset="0"/>
              </a:rPr>
              <a:t>）</a:t>
            </a:r>
            <a:r>
              <a:rPr lang="en-US" altLang="zh-CN" sz="2800" b="1" dirty="0"/>
              <a:t> </a:t>
            </a:r>
            <a:r>
              <a:rPr lang="zh-CN" altLang="zh-CN" sz="2800" b="1" dirty="0" smtClean="0"/>
              <a:t>运行</a:t>
            </a:r>
            <a:r>
              <a:rPr lang="en-US" altLang="zh-CN" sz="2800" b="1" dirty="0"/>
              <a:t>C</a:t>
            </a:r>
            <a:r>
              <a:rPr lang="zh-CN" altLang="zh-CN" sz="2800" b="1" dirty="0"/>
              <a:t>程序的步骤与方法</a:t>
            </a:r>
            <a:endParaRPr lang="zh-CN" altLang="zh-CN" sz="2800" dirty="0"/>
          </a:p>
          <a:p>
            <a:r>
              <a:rPr lang="en-US" altLang="zh-CN" sz="2800" dirty="0"/>
              <a:t/>
            </a:r>
            <a:br>
              <a:rPr lang="en-US" altLang="zh-CN" sz="2800" dirty="0"/>
            </a:br>
            <a:r>
              <a:rPr lang="zh-CN" altLang="zh-CN" sz="2800" b="1" dirty="0"/>
              <a:t>（</a:t>
            </a:r>
            <a:r>
              <a:rPr lang="en-US" altLang="zh-CN" sz="2800" b="1" dirty="0"/>
              <a:t>1</a:t>
            </a:r>
            <a:r>
              <a:rPr lang="zh-CN" altLang="zh-CN" sz="2800" b="1" dirty="0"/>
              <a:t>）编辑</a:t>
            </a:r>
            <a:endParaRPr lang="zh-CN" altLang="zh-CN" sz="2800" dirty="0"/>
          </a:p>
          <a:p>
            <a:r>
              <a:rPr lang="zh-CN" altLang="zh-CN" sz="2800" dirty="0"/>
              <a:t>生成</a:t>
            </a:r>
            <a:r>
              <a:rPr lang="en-US" altLang="zh-CN" sz="2800" dirty="0"/>
              <a:t>C</a:t>
            </a:r>
            <a:r>
              <a:rPr lang="zh-CN" altLang="zh-CN" sz="2800" dirty="0"/>
              <a:t>源程序文件，扩展名为</a:t>
            </a:r>
            <a:r>
              <a:rPr lang="en-US" altLang="zh-CN" sz="2800" dirty="0"/>
              <a:t>.c</a:t>
            </a:r>
            <a:endParaRPr lang="zh-CN" altLang="zh-CN" sz="2800" dirty="0"/>
          </a:p>
          <a:p>
            <a:r>
              <a:rPr lang="zh-CN" altLang="zh-CN" sz="2800" b="1" dirty="0"/>
              <a:t>（</a:t>
            </a:r>
            <a:r>
              <a:rPr lang="en-US" altLang="zh-CN" sz="2800" b="1" dirty="0"/>
              <a:t>2</a:t>
            </a:r>
            <a:r>
              <a:rPr lang="zh-CN" altLang="zh-CN" sz="2800" b="1" dirty="0"/>
              <a:t>）编译</a:t>
            </a:r>
            <a:endParaRPr lang="zh-CN" altLang="zh-CN" sz="2800" dirty="0"/>
          </a:p>
          <a:p>
            <a:r>
              <a:rPr lang="zh-CN" altLang="zh-CN" sz="2800" dirty="0"/>
              <a:t>生成目标文件，扩展名为</a:t>
            </a:r>
            <a:r>
              <a:rPr lang="en-US" altLang="zh-CN" sz="2800" dirty="0"/>
              <a:t>.</a:t>
            </a:r>
            <a:r>
              <a:rPr lang="en-US" altLang="zh-CN" sz="2800" dirty="0" err="1"/>
              <a:t>obj</a:t>
            </a:r>
            <a:endParaRPr lang="zh-CN" altLang="zh-CN" sz="2800" dirty="0"/>
          </a:p>
          <a:p>
            <a:r>
              <a:rPr lang="zh-CN" altLang="zh-CN" sz="2800" b="1" dirty="0"/>
              <a:t>（</a:t>
            </a:r>
            <a:r>
              <a:rPr lang="en-US" altLang="zh-CN" sz="2800" b="1" dirty="0"/>
              <a:t>3</a:t>
            </a:r>
            <a:r>
              <a:rPr lang="zh-CN" altLang="zh-CN" sz="2800" b="1" dirty="0"/>
              <a:t>）连接</a:t>
            </a:r>
            <a:endParaRPr lang="zh-CN" altLang="zh-CN" sz="2800" dirty="0"/>
          </a:p>
          <a:p>
            <a:r>
              <a:rPr lang="zh-CN" altLang="zh-CN" sz="2800" dirty="0"/>
              <a:t>将目标程序和库函数及其他目标程序连接起来，生成可执行文件，文件扩展名为</a:t>
            </a:r>
            <a:r>
              <a:rPr lang="en-US" altLang="zh-CN" sz="2800" dirty="0"/>
              <a:t>.exe</a:t>
            </a:r>
            <a:endParaRPr lang="zh-CN" altLang="zh-CN" sz="2800" dirty="0"/>
          </a:p>
          <a:p>
            <a:r>
              <a:rPr lang="zh-CN" altLang="zh-CN" sz="2800" b="1" dirty="0"/>
              <a:t>（</a:t>
            </a:r>
            <a:r>
              <a:rPr lang="en-US" altLang="zh-CN" sz="2800" b="1" dirty="0"/>
              <a:t>4</a:t>
            </a:r>
            <a:r>
              <a:rPr lang="zh-CN" altLang="zh-CN" sz="2800" b="1" dirty="0"/>
              <a:t>）运行</a:t>
            </a:r>
            <a:endParaRPr lang="zh-CN" altLang="zh-CN" sz="2800" dirty="0"/>
          </a:p>
          <a:p>
            <a:r>
              <a:rPr lang="zh-CN" altLang="zh-CN" sz="2800" dirty="0"/>
              <a:t>运行程序，得到结果</a:t>
            </a:r>
          </a:p>
          <a:p>
            <a:endParaRPr lang="zh-CN" altLang="en-US" dirty="0"/>
          </a:p>
        </p:txBody>
      </p:sp>
    </p:spTree>
    <p:extLst>
      <p:ext uri="{BB962C8B-B14F-4D97-AF65-F5344CB8AC3E}">
        <p14:creationId xmlns:p14="http://schemas.microsoft.com/office/powerpoint/2010/main" val="3949264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本章小结</a:t>
            </a:r>
            <a:endParaRPr lang="zh-CN" altLang="en-US" dirty="0"/>
          </a:p>
        </p:txBody>
      </p:sp>
      <p:sp>
        <p:nvSpPr>
          <p:cNvPr id="3" name="内容占位符 2"/>
          <p:cNvSpPr>
            <a:spLocks noGrp="1"/>
          </p:cNvSpPr>
          <p:nvPr>
            <p:ph idx="1"/>
          </p:nvPr>
        </p:nvSpPr>
        <p:spPr/>
        <p:txBody>
          <a:bodyPr>
            <a:normAutofit/>
          </a:bodyPr>
          <a:lstStyle/>
          <a:p>
            <a:r>
              <a:rPr lang="zh-CN" altLang="zh-CN" sz="2400" dirty="0"/>
              <a:t>本单元主要介绍了</a:t>
            </a:r>
            <a:r>
              <a:rPr lang="en-US" altLang="zh-CN" sz="2400" dirty="0"/>
              <a:t>C</a:t>
            </a:r>
            <a:r>
              <a:rPr lang="zh-CN" altLang="zh-CN" sz="2400" dirty="0"/>
              <a:t>语言的产生和发展、特点及算法的表示方法。并详细介绍了</a:t>
            </a:r>
            <a:r>
              <a:rPr lang="en-US" altLang="zh-CN" sz="2400" dirty="0"/>
              <a:t>VC++6.0</a:t>
            </a:r>
            <a:r>
              <a:rPr lang="zh-CN" altLang="zh-CN" sz="2400" dirty="0"/>
              <a:t>开发环境的使用，在</a:t>
            </a:r>
            <a:r>
              <a:rPr lang="en-US" altLang="zh-CN" sz="2400" dirty="0"/>
              <a:t>VC++6.0</a:t>
            </a:r>
            <a:r>
              <a:rPr lang="zh-CN" altLang="zh-CN" sz="2400" dirty="0"/>
              <a:t>中新建、编辑、调试和运行一个</a:t>
            </a:r>
            <a:r>
              <a:rPr lang="en-US" altLang="zh-CN" sz="2400" dirty="0"/>
              <a:t>C</a:t>
            </a:r>
            <a:r>
              <a:rPr lang="zh-CN" altLang="zh-CN" sz="2400" dirty="0"/>
              <a:t>程序的具体步骤和方法，以及</a:t>
            </a:r>
            <a:r>
              <a:rPr lang="en-US" altLang="zh-CN" sz="2400" dirty="0"/>
              <a:t>C</a:t>
            </a:r>
            <a:r>
              <a:rPr lang="zh-CN" altLang="zh-CN" sz="2400" dirty="0"/>
              <a:t>语言程序的构成和书写格式。通过本单元的学习，读者应该初步了解</a:t>
            </a:r>
            <a:r>
              <a:rPr lang="en-US" altLang="zh-CN" sz="2400" dirty="0"/>
              <a:t>C</a:t>
            </a:r>
            <a:r>
              <a:rPr lang="zh-CN" altLang="zh-CN" sz="2400" dirty="0"/>
              <a:t>语言的产生、特点、版本等，初步掌握</a:t>
            </a:r>
            <a:r>
              <a:rPr lang="en-US" altLang="zh-CN" sz="2400" dirty="0"/>
              <a:t>C</a:t>
            </a:r>
            <a:r>
              <a:rPr lang="zh-CN" altLang="zh-CN" sz="2400" dirty="0"/>
              <a:t>程序的构成和书写格式，并能对简单的</a:t>
            </a:r>
            <a:r>
              <a:rPr lang="en-US" altLang="zh-CN" sz="2400" dirty="0"/>
              <a:t>C</a:t>
            </a:r>
            <a:r>
              <a:rPr lang="zh-CN" altLang="zh-CN" sz="2400" dirty="0"/>
              <a:t>程序进行编辑、调试和运行。</a:t>
            </a:r>
          </a:p>
          <a:p>
            <a:pPr marL="0" indent="0">
              <a:buNone/>
            </a:pPr>
            <a:endParaRPr lang="zh-CN" altLang="en-US" dirty="0"/>
          </a:p>
        </p:txBody>
      </p:sp>
    </p:spTree>
    <p:extLst>
      <p:ext uri="{BB962C8B-B14F-4D97-AF65-F5344CB8AC3E}">
        <p14:creationId xmlns:p14="http://schemas.microsoft.com/office/powerpoint/2010/main" val="1422071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内容摘要</a:t>
            </a:r>
            <a:endParaRPr lang="zh-CN" altLang="en-US" dirty="0"/>
          </a:p>
        </p:txBody>
      </p:sp>
      <p:sp>
        <p:nvSpPr>
          <p:cNvPr id="4" name="矩形 3"/>
          <p:cNvSpPr/>
          <p:nvPr/>
        </p:nvSpPr>
        <p:spPr>
          <a:xfrm>
            <a:off x="2250130" y="2132856"/>
            <a:ext cx="4986166" cy="3539430"/>
          </a:xfrm>
          <a:prstGeom prst="rect">
            <a:avLst/>
          </a:prstGeom>
        </p:spPr>
        <p:txBody>
          <a:bodyPr wrap="square">
            <a:spAutoFit/>
          </a:bodyPr>
          <a:lstStyle/>
          <a:p>
            <a:pPr marL="285750" indent="-285750">
              <a:buFont typeface="Wingdings" pitchFamily="2" charset="2"/>
              <a:buChar char="p"/>
            </a:pPr>
            <a:r>
              <a:rPr lang="en-US" altLang="zh-CN" sz="3200" dirty="0" smtClean="0"/>
              <a:t>C</a:t>
            </a:r>
            <a:r>
              <a:rPr lang="zh-CN" altLang="zh-CN" sz="3200" b="1" dirty="0"/>
              <a:t>语言的书写格式和结构</a:t>
            </a:r>
          </a:p>
          <a:p>
            <a:pPr marL="285750" lvl="0" indent="-285750">
              <a:buFont typeface="Wingdings" pitchFamily="2" charset="2"/>
              <a:buChar char="p"/>
            </a:pPr>
            <a:endParaRPr lang="zh-CN" altLang="zh-CN" sz="3200" b="1" dirty="0"/>
          </a:p>
          <a:p>
            <a:pPr marL="285750" indent="-285750">
              <a:buFont typeface="Wingdings" pitchFamily="2" charset="2"/>
              <a:buChar char="p"/>
            </a:pPr>
            <a:r>
              <a:rPr lang="en-US" altLang="zh-CN" sz="3200" b="1" dirty="0" smtClean="0"/>
              <a:t>C</a:t>
            </a:r>
            <a:r>
              <a:rPr lang="zh-CN" altLang="zh-CN" sz="3200" b="1" dirty="0"/>
              <a:t>语言的编写</a:t>
            </a:r>
          </a:p>
          <a:p>
            <a:pPr marL="285750" lvl="0" indent="-285750">
              <a:buFont typeface="Wingdings" pitchFamily="2" charset="2"/>
              <a:buChar char="p"/>
            </a:pPr>
            <a:endParaRPr lang="zh-CN" altLang="zh-CN" sz="3200" b="1" dirty="0"/>
          </a:p>
          <a:p>
            <a:pPr marL="285750" indent="-285750">
              <a:buFont typeface="Wingdings" pitchFamily="2" charset="2"/>
              <a:buChar char="p"/>
            </a:pPr>
            <a:r>
              <a:rPr lang="zh-CN" altLang="zh-CN" sz="3200" b="1" dirty="0" smtClean="0"/>
              <a:t>流程图</a:t>
            </a:r>
            <a:endParaRPr lang="zh-CN" altLang="zh-CN" sz="3200" b="1" dirty="0"/>
          </a:p>
          <a:p>
            <a:pPr marL="285750" lvl="0" indent="-285750">
              <a:buFont typeface="Wingdings" pitchFamily="2" charset="2"/>
              <a:buChar char="p"/>
            </a:pPr>
            <a:endParaRPr lang="zh-CN" altLang="zh-CN" sz="3200" b="1" dirty="0" smtClean="0"/>
          </a:p>
          <a:p>
            <a:pPr marL="285750" lvl="0" indent="-285750">
              <a:buFont typeface="Wingdings" pitchFamily="2" charset="2"/>
              <a:buChar char="p"/>
            </a:pPr>
            <a:endParaRPr lang="zh-CN" altLang="zh-CN" sz="3200" b="1" dirty="0"/>
          </a:p>
        </p:txBody>
      </p:sp>
    </p:spTree>
    <p:extLst>
      <p:ext uri="{BB962C8B-B14F-4D97-AF65-F5344CB8AC3E}">
        <p14:creationId xmlns:p14="http://schemas.microsoft.com/office/powerpoint/2010/main" val="430495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学习目标</a:t>
            </a:r>
            <a:endParaRPr lang="zh-CN" altLang="en-US" dirty="0"/>
          </a:p>
        </p:txBody>
      </p:sp>
      <p:sp>
        <p:nvSpPr>
          <p:cNvPr id="3" name="内容占位符 2"/>
          <p:cNvSpPr>
            <a:spLocks noGrp="1"/>
          </p:cNvSpPr>
          <p:nvPr>
            <p:ph idx="1"/>
          </p:nvPr>
        </p:nvSpPr>
        <p:spPr>
          <a:xfrm>
            <a:off x="1187624" y="2060848"/>
            <a:ext cx="7715200" cy="2717656"/>
          </a:xfrm>
        </p:spPr>
        <p:txBody>
          <a:bodyPr>
            <a:normAutofit fontScale="77500" lnSpcReduction="20000"/>
          </a:bodyPr>
          <a:lstStyle/>
          <a:p>
            <a:pPr lvl="0">
              <a:buFont typeface="Wingdings" pitchFamily="2" charset="2"/>
              <a:buChar char="p"/>
            </a:pPr>
            <a:r>
              <a:rPr lang="zh-CN" altLang="zh-CN" sz="3200" b="1" dirty="0" smtClean="0"/>
              <a:t>初步</a:t>
            </a:r>
            <a:r>
              <a:rPr lang="zh-CN" altLang="zh-CN" sz="3200" b="1" dirty="0"/>
              <a:t>认识</a:t>
            </a:r>
            <a:r>
              <a:rPr lang="en-US" altLang="zh-CN" sz="3200" b="1" dirty="0"/>
              <a:t>C</a:t>
            </a:r>
            <a:r>
              <a:rPr lang="zh-CN" altLang="zh-CN" sz="3200" b="1" dirty="0"/>
              <a:t>语言</a:t>
            </a:r>
          </a:p>
          <a:p>
            <a:pPr>
              <a:buFont typeface="Wingdings" pitchFamily="2" charset="2"/>
              <a:buChar char="p"/>
            </a:pPr>
            <a:endParaRPr lang="zh-CN" altLang="zh-CN" sz="3200" b="1" dirty="0"/>
          </a:p>
          <a:p>
            <a:pPr lvl="0">
              <a:buFont typeface="Wingdings" pitchFamily="2" charset="2"/>
              <a:buChar char="p"/>
            </a:pPr>
            <a:r>
              <a:rPr lang="zh-CN" altLang="zh-CN" sz="3200" b="1" dirty="0" smtClean="0"/>
              <a:t>了解</a:t>
            </a:r>
            <a:r>
              <a:rPr lang="en-US" altLang="zh-CN" sz="3200" b="1" dirty="0"/>
              <a:t>C</a:t>
            </a:r>
            <a:r>
              <a:rPr lang="zh-CN" altLang="zh-CN" sz="3200" b="1" dirty="0"/>
              <a:t>语言的发展过程及特点</a:t>
            </a:r>
          </a:p>
          <a:p>
            <a:pPr>
              <a:buFont typeface="Wingdings" pitchFamily="2" charset="2"/>
              <a:buChar char="p"/>
            </a:pPr>
            <a:endParaRPr lang="zh-CN" altLang="zh-CN" sz="3200" b="1" dirty="0"/>
          </a:p>
          <a:p>
            <a:pPr lvl="0">
              <a:buFont typeface="Wingdings" pitchFamily="2" charset="2"/>
              <a:buChar char="p"/>
            </a:pPr>
            <a:r>
              <a:rPr lang="zh-CN" altLang="zh-CN" sz="3200" b="1" dirty="0" smtClean="0"/>
              <a:t>正确</a:t>
            </a:r>
            <a:r>
              <a:rPr lang="zh-CN" altLang="zh-CN" sz="3200" b="1" dirty="0"/>
              <a:t>掌握</a:t>
            </a:r>
            <a:r>
              <a:rPr lang="en-US" altLang="zh-CN" sz="3200" b="1" dirty="0"/>
              <a:t>C</a:t>
            </a:r>
            <a:r>
              <a:rPr lang="zh-CN" altLang="zh-CN" sz="3200" b="1" dirty="0"/>
              <a:t>语言的编译工具</a:t>
            </a:r>
          </a:p>
          <a:p>
            <a:pPr>
              <a:buFont typeface="Wingdings" pitchFamily="2" charset="2"/>
              <a:buChar char="p"/>
            </a:pPr>
            <a:endParaRPr lang="zh-CN" altLang="zh-CN" sz="3200" b="1" dirty="0"/>
          </a:p>
          <a:p>
            <a:pPr lvl="0">
              <a:buFont typeface="Wingdings" pitchFamily="2" charset="2"/>
              <a:buChar char="p"/>
            </a:pPr>
            <a:r>
              <a:rPr lang="zh-CN" altLang="zh-CN" sz="3200" b="1" dirty="0" smtClean="0"/>
              <a:t>编写</a:t>
            </a:r>
            <a:r>
              <a:rPr lang="zh-CN" altLang="zh-CN" sz="3200" b="1" dirty="0"/>
              <a:t>简单的顺序结构的</a:t>
            </a:r>
            <a:r>
              <a:rPr lang="en-US" altLang="zh-CN" sz="3200" b="1" dirty="0"/>
              <a:t>C</a:t>
            </a:r>
            <a:r>
              <a:rPr lang="zh-CN" altLang="zh-CN" sz="3200" b="1" dirty="0"/>
              <a:t>语言程序</a:t>
            </a:r>
          </a:p>
          <a:p>
            <a:pPr>
              <a:buFont typeface="Wingdings" pitchFamily="2" charset="2"/>
              <a:buChar char="p"/>
            </a:pPr>
            <a:endParaRPr lang="en-US" altLang="zh-CN" sz="3200" b="1" dirty="0" smtClean="0"/>
          </a:p>
          <a:p>
            <a:pPr>
              <a:buFont typeface="Wingdings" pitchFamily="2" charset="2"/>
              <a:buChar char="p"/>
            </a:pPr>
            <a:endParaRPr lang="zh-CN" altLang="zh-CN" sz="3200" b="1" dirty="0"/>
          </a:p>
          <a:p>
            <a:endParaRPr lang="zh-CN" altLang="en-US" dirty="0"/>
          </a:p>
        </p:txBody>
      </p:sp>
    </p:spTree>
    <p:extLst>
      <p:ext uri="{BB962C8B-B14F-4D97-AF65-F5344CB8AC3E}">
        <p14:creationId xmlns:p14="http://schemas.microsoft.com/office/powerpoint/2010/main" val="140641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212976"/>
            <a:ext cx="8229600" cy="1143000"/>
          </a:xfrm>
        </p:spPr>
        <p:txBody>
          <a:bodyPr>
            <a:normAutofit/>
          </a:bodyPr>
          <a:lstStyle/>
          <a:p>
            <a:r>
              <a:rPr lang="zh-CN" altLang="zh-CN" b="1" dirty="0"/>
              <a:t>任务</a:t>
            </a:r>
            <a:r>
              <a:rPr lang="en-US" altLang="zh-CN" b="1" dirty="0"/>
              <a:t>1 </a:t>
            </a:r>
            <a:r>
              <a:rPr lang="zh-CN" altLang="zh-CN" dirty="0" smtClean="0"/>
              <a:t>了解</a:t>
            </a:r>
            <a:r>
              <a:rPr lang="zh-CN" altLang="zh-CN" dirty="0"/>
              <a:t>程序设计过程</a:t>
            </a:r>
            <a:endParaRPr lang="zh-CN" altLang="en-US" dirty="0"/>
          </a:p>
        </p:txBody>
      </p:sp>
      <p:sp>
        <p:nvSpPr>
          <p:cNvPr id="3" name="内容占位符 2"/>
          <p:cNvSpPr>
            <a:spLocks noGrp="1"/>
          </p:cNvSpPr>
          <p:nvPr>
            <p:ph idx="1"/>
          </p:nvPr>
        </p:nvSpPr>
        <p:spPr/>
        <p:txBody>
          <a:bodyPr/>
          <a:lstStyle/>
          <a:p>
            <a:pPr marL="0" indent="0">
              <a:buNone/>
            </a:pPr>
            <a:r>
              <a:rPr lang="zh-CN" altLang="en-US" b="1" dirty="0" smtClean="0">
                <a:latin typeface="Times New Roman" pitchFamily="18" charset="0"/>
              </a:rPr>
              <a:t>  </a:t>
            </a:r>
            <a:endParaRPr lang="zh-CN" altLang="en-US" dirty="0"/>
          </a:p>
        </p:txBody>
      </p:sp>
    </p:spTree>
    <p:extLst>
      <p:ext uri="{BB962C8B-B14F-4D97-AF65-F5344CB8AC3E}">
        <p14:creationId xmlns:p14="http://schemas.microsoft.com/office/powerpoint/2010/main" val="3931168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a:t>
            </a:r>
            <a:r>
              <a:rPr lang="zh-CN" altLang="zh-CN" dirty="0" smtClean="0"/>
              <a:t>任务</a:t>
            </a:r>
            <a:r>
              <a:rPr lang="zh-CN" altLang="zh-CN" dirty="0"/>
              <a:t>引导</a:t>
            </a:r>
            <a:endParaRPr lang="zh-CN" altLang="en-US" dirty="0"/>
          </a:p>
        </p:txBody>
      </p:sp>
      <p:sp>
        <p:nvSpPr>
          <p:cNvPr id="3" name="内容占位符 2"/>
          <p:cNvSpPr>
            <a:spLocks noGrp="1"/>
          </p:cNvSpPr>
          <p:nvPr>
            <p:ph idx="1"/>
          </p:nvPr>
        </p:nvSpPr>
        <p:spPr/>
        <p:txBody>
          <a:bodyPr/>
          <a:lstStyle/>
          <a:p>
            <a:r>
              <a:rPr lang="en-US" altLang="zh-CN" dirty="0" smtClean="0"/>
              <a:t>     </a:t>
            </a:r>
            <a:r>
              <a:rPr lang="en-US" altLang="zh-CN" dirty="0"/>
              <a:t>C</a:t>
            </a:r>
            <a:r>
              <a:rPr lang="zh-CN" altLang="zh-CN" dirty="0"/>
              <a:t>语言是一门非常优秀的结构化计算机编程语言</a:t>
            </a:r>
            <a:r>
              <a:rPr lang="en-US" altLang="zh-CN" dirty="0"/>
              <a:t>,</a:t>
            </a:r>
            <a:r>
              <a:rPr lang="zh-CN" altLang="zh-CN" dirty="0"/>
              <a:t>它适合于作为系统描述语言</a:t>
            </a:r>
            <a:r>
              <a:rPr lang="en-US" altLang="zh-CN" dirty="0"/>
              <a:t>,</a:t>
            </a:r>
            <a:r>
              <a:rPr lang="zh-CN" altLang="zh-CN" dirty="0"/>
              <a:t>即用来编写系统软件</a:t>
            </a:r>
            <a:r>
              <a:rPr lang="en-US" altLang="zh-CN" dirty="0"/>
              <a:t>,</a:t>
            </a:r>
            <a:r>
              <a:rPr lang="zh-CN" altLang="zh-CN" dirty="0"/>
              <a:t>也可以编写应用软件</a:t>
            </a:r>
            <a:r>
              <a:rPr lang="en-US" altLang="zh-CN" dirty="0"/>
              <a:t>.</a:t>
            </a:r>
            <a:r>
              <a:rPr lang="zh-CN" altLang="zh-CN" dirty="0"/>
              <a:t>它因为具有简洁性、易用性以及强大的功能性而受到程序员的高度评价。本任务首先简单介绍</a:t>
            </a:r>
            <a:r>
              <a:rPr lang="en-US" altLang="zh-CN" dirty="0"/>
              <a:t>C</a:t>
            </a:r>
            <a:r>
              <a:rPr lang="zh-CN" altLang="zh-CN" dirty="0"/>
              <a:t>语言的产生和发展、特点、使用的版本，</a:t>
            </a:r>
            <a:r>
              <a:rPr lang="en-US" altLang="zh-CN" dirty="0"/>
              <a:t>C</a:t>
            </a:r>
            <a:r>
              <a:rPr lang="zh-CN" altLang="zh-CN" dirty="0"/>
              <a:t>语言的基本结构，</a:t>
            </a:r>
            <a:r>
              <a:rPr lang="en-US" altLang="zh-CN" dirty="0"/>
              <a:t>C</a:t>
            </a:r>
            <a:r>
              <a:rPr lang="zh-CN" altLang="zh-CN" dirty="0"/>
              <a:t>库函数。</a:t>
            </a:r>
          </a:p>
          <a:p>
            <a:endParaRPr lang="zh-CN" altLang="en-US" dirty="0"/>
          </a:p>
        </p:txBody>
      </p:sp>
    </p:spTree>
    <p:extLst>
      <p:ext uri="{BB962C8B-B14F-4D97-AF65-F5344CB8AC3E}">
        <p14:creationId xmlns:p14="http://schemas.microsoft.com/office/powerpoint/2010/main" val="223464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smtClean="0"/>
              <a:t>：</a:t>
            </a:r>
            <a:r>
              <a:rPr lang="zh-CN" altLang="zh-CN" dirty="0" smtClean="0"/>
              <a:t>知识</a:t>
            </a:r>
            <a:r>
              <a:rPr lang="zh-CN" altLang="zh-CN" dirty="0"/>
              <a:t>点介绍</a:t>
            </a:r>
            <a:endParaRPr lang="zh-CN" altLang="en-US" dirty="0"/>
          </a:p>
        </p:txBody>
      </p:sp>
      <p:sp>
        <p:nvSpPr>
          <p:cNvPr id="3" name="内容占位符 2"/>
          <p:cNvSpPr>
            <a:spLocks noGrp="1"/>
          </p:cNvSpPr>
          <p:nvPr>
            <p:ph idx="1"/>
          </p:nvPr>
        </p:nvSpPr>
        <p:spPr/>
        <p:txBody>
          <a:bodyPr>
            <a:normAutofit/>
          </a:bodyPr>
          <a:lstStyle/>
          <a:p>
            <a:r>
              <a:rPr lang="en-US" altLang="zh-CN" dirty="0" smtClean="0"/>
              <a:t> </a:t>
            </a:r>
            <a:r>
              <a:rPr lang="en-US" altLang="zh-CN" sz="2800" dirty="0" smtClean="0">
                <a:latin typeface="Times New Roman" pitchFamily="18" charset="0"/>
              </a:rPr>
              <a:t>1</a:t>
            </a:r>
            <a:r>
              <a:rPr lang="zh-CN" altLang="en-US" sz="2800" dirty="0" smtClean="0">
                <a:latin typeface="Times New Roman" pitchFamily="18" charset="0"/>
              </a:rPr>
              <a:t>、</a:t>
            </a:r>
            <a:r>
              <a:rPr lang="zh-CN" altLang="zh-CN" b="1" dirty="0" smtClean="0"/>
              <a:t>程序设计</a:t>
            </a:r>
            <a:endParaRPr lang="zh-CN" altLang="zh-CN" dirty="0"/>
          </a:p>
          <a:p>
            <a:r>
              <a:rPr lang="en-US" altLang="zh-CN" dirty="0"/>
              <a:t>     </a:t>
            </a:r>
            <a:r>
              <a:rPr lang="zh-CN" altLang="zh-CN" dirty="0"/>
              <a:t>为了让计算机完成某一任务，人们需要为计算机编制一组有序的命令，这组有序命令的集合被称为“程序”</a:t>
            </a:r>
            <a:r>
              <a:rPr lang="zh-CN" altLang="zh-CN" dirty="0" smtClean="0"/>
              <a:t>。</a:t>
            </a:r>
            <a:endParaRPr lang="zh-CN" altLang="en-US" dirty="0"/>
          </a:p>
        </p:txBody>
      </p:sp>
    </p:spTree>
    <p:extLst>
      <p:ext uri="{BB962C8B-B14F-4D97-AF65-F5344CB8AC3E}">
        <p14:creationId xmlns:p14="http://schemas.microsoft.com/office/powerpoint/2010/main" val="3220135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a:t>
            </a:r>
            <a:r>
              <a:rPr lang="zh-CN" altLang="zh-CN" dirty="0"/>
              <a:t>知识点介绍</a:t>
            </a:r>
            <a:endParaRPr lang="zh-CN" altLang="en-US" dirty="0"/>
          </a:p>
        </p:txBody>
      </p:sp>
      <p:sp>
        <p:nvSpPr>
          <p:cNvPr id="3" name="内容占位符 2"/>
          <p:cNvSpPr>
            <a:spLocks noGrp="1"/>
          </p:cNvSpPr>
          <p:nvPr>
            <p:ph idx="1"/>
          </p:nvPr>
        </p:nvSpPr>
        <p:spPr/>
        <p:txBody>
          <a:bodyPr>
            <a:normAutofit fontScale="92500" lnSpcReduction="20000"/>
          </a:bodyPr>
          <a:lstStyle/>
          <a:p>
            <a:r>
              <a:rPr lang="en-US" altLang="zh-CN" sz="2400" dirty="0" smtClean="0">
                <a:latin typeface="Times New Roman" pitchFamily="18" charset="0"/>
              </a:rPr>
              <a:t>2</a:t>
            </a:r>
            <a:r>
              <a:rPr lang="zh-CN" altLang="en-US" sz="2400" dirty="0" smtClean="0">
                <a:latin typeface="Times New Roman" pitchFamily="18" charset="0"/>
              </a:rPr>
              <a:t>、</a:t>
            </a:r>
            <a:r>
              <a:rPr lang="zh-CN" altLang="zh-CN" b="1" dirty="0" smtClean="0"/>
              <a:t>计算机程序</a:t>
            </a:r>
            <a:r>
              <a:rPr lang="zh-CN" altLang="zh-CN" b="1" dirty="0"/>
              <a:t>设计语言</a:t>
            </a:r>
            <a:endParaRPr lang="zh-CN" altLang="zh-CN" dirty="0"/>
          </a:p>
          <a:p>
            <a:r>
              <a:rPr lang="zh-CN" altLang="zh-CN" dirty="0"/>
              <a:t>计算机和人都能识别的语言，就是计算机语言。从计算机问世以来，计算机语言伴随着计算机技术的发展而不断变化，分为机器语言、汇编语言和高级语言。</a:t>
            </a:r>
          </a:p>
          <a:p>
            <a:r>
              <a:rPr lang="zh-CN" altLang="zh-CN" dirty="0"/>
              <a:t>（</a:t>
            </a:r>
            <a:r>
              <a:rPr lang="en-US" altLang="zh-CN" dirty="0"/>
              <a:t>1</a:t>
            </a:r>
            <a:r>
              <a:rPr lang="zh-CN" altLang="zh-CN" dirty="0"/>
              <a:t>）机器语言</a:t>
            </a:r>
          </a:p>
          <a:p>
            <a:r>
              <a:rPr lang="zh-CN" altLang="zh-CN" dirty="0"/>
              <a:t>机器语言是最早产生和使用的编程语言。</a:t>
            </a:r>
          </a:p>
          <a:p>
            <a:r>
              <a:rPr lang="zh-CN" altLang="zh-CN" dirty="0"/>
              <a:t>（</a:t>
            </a:r>
            <a:r>
              <a:rPr lang="en-US" altLang="zh-CN" dirty="0"/>
              <a:t>2</a:t>
            </a:r>
            <a:r>
              <a:rPr lang="zh-CN" altLang="zh-CN" dirty="0"/>
              <a:t>）汇编语言</a:t>
            </a:r>
          </a:p>
          <a:p>
            <a:r>
              <a:rPr lang="zh-CN" altLang="zh-CN" dirty="0"/>
              <a:t>用助记符表示的语言成为汇编语言。</a:t>
            </a:r>
          </a:p>
          <a:p>
            <a:r>
              <a:rPr lang="zh-CN" altLang="zh-CN" dirty="0"/>
              <a:t>（</a:t>
            </a:r>
            <a:r>
              <a:rPr lang="en-US" altLang="zh-CN" dirty="0"/>
              <a:t>3</a:t>
            </a:r>
            <a:r>
              <a:rPr lang="zh-CN" altLang="zh-CN" dirty="0"/>
              <a:t>）高级语言</a:t>
            </a:r>
          </a:p>
          <a:p>
            <a:r>
              <a:rPr lang="zh-CN" altLang="zh-CN" dirty="0"/>
              <a:t>高级语言使用一种接近于人类自然语言的数学语言的方式来描述计算机的操作，不再需要人们熟悉计算机内部的硬件结构。</a:t>
            </a:r>
            <a:endParaRPr lang="zh-CN" altLang="en-US" dirty="0"/>
          </a:p>
        </p:txBody>
      </p:sp>
      <p:sp>
        <p:nvSpPr>
          <p:cNvPr id="4" name="矩形 3"/>
          <p:cNvSpPr/>
          <p:nvPr/>
        </p:nvSpPr>
        <p:spPr>
          <a:xfrm>
            <a:off x="2714277" y="6135827"/>
            <a:ext cx="3355406" cy="369332"/>
          </a:xfrm>
          <a:prstGeom prst="rect">
            <a:avLst/>
          </a:prstGeom>
        </p:spPr>
        <p:txBody>
          <a:bodyPr wrap="none">
            <a:spAutoFit/>
          </a:bodyPr>
          <a:lstStyle/>
          <a:p>
            <a:r>
              <a:rPr lang="zh-CN" altLang="zh-CN" dirty="0"/>
              <a:t>图</a:t>
            </a:r>
            <a:r>
              <a:rPr lang="en-US" altLang="zh-CN" dirty="0"/>
              <a:t>2 </a:t>
            </a:r>
            <a:r>
              <a:rPr lang="zh-CN" altLang="zh-CN" dirty="0"/>
              <a:t>存放地址的指针变量示意图</a:t>
            </a:r>
          </a:p>
        </p:txBody>
      </p:sp>
    </p:spTree>
    <p:extLst>
      <p:ext uri="{BB962C8B-B14F-4D97-AF65-F5344CB8AC3E}">
        <p14:creationId xmlns:p14="http://schemas.microsoft.com/office/powerpoint/2010/main" val="1945736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smtClean="0"/>
              <a:t>：</a:t>
            </a:r>
            <a:r>
              <a:rPr lang="zh-CN" altLang="zh-CN" dirty="0"/>
              <a:t>指针操作符</a:t>
            </a:r>
          </a:p>
        </p:txBody>
      </p:sp>
      <p:sp>
        <p:nvSpPr>
          <p:cNvPr id="3" name="内容占位符 2"/>
          <p:cNvSpPr>
            <a:spLocks noGrp="1"/>
          </p:cNvSpPr>
          <p:nvPr>
            <p:ph idx="1"/>
          </p:nvPr>
        </p:nvSpPr>
        <p:spPr/>
        <p:txBody>
          <a:bodyPr>
            <a:normAutofit lnSpcReduction="10000"/>
          </a:bodyPr>
          <a:lstStyle/>
          <a:p>
            <a:r>
              <a:rPr lang="en-US" altLang="zh-CN" sz="2400" b="1" dirty="0"/>
              <a:t>3</a:t>
            </a:r>
            <a:r>
              <a:rPr lang="zh-CN" altLang="zh-CN" sz="2400" b="1" dirty="0"/>
              <a:t>、</a:t>
            </a:r>
            <a:r>
              <a:rPr lang="en-US" altLang="zh-CN" sz="2400" b="1" dirty="0"/>
              <a:t>C</a:t>
            </a:r>
            <a:r>
              <a:rPr lang="zh-CN" altLang="zh-CN" sz="2400" b="1" dirty="0"/>
              <a:t>语言的特点</a:t>
            </a:r>
            <a:endParaRPr lang="zh-CN" altLang="zh-CN" sz="2400" dirty="0"/>
          </a:p>
          <a:p>
            <a:r>
              <a:rPr lang="zh-CN" altLang="zh-CN" sz="2400" dirty="0"/>
              <a:t>（</a:t>
            </a:r>
            <a:r>
              <a:rPr lang="en-US" altLang="zh-CN" sz="2400" dirty="0"/>
              <a:t>1</a:t>
            </a:r>
            <a:r>
              <a:rPr lang="zh-CN" altLang="zh-CN" sz="2400" dirty="0"/>
              <a:t>）</a:t>
            </a:r>
            <a:r>
              <a:rPr lang="en-US" altLang="zh-CN" sz="2400" dirty="0"/>
              <a:t>C</a:t>
            </a:r>
            <a:r>
              <a:rPr lang="zh-CN" altLang="zh-CN" sz="2400" dirty="0"/>
              <a:t>语言既有高级语言的程序思想与设计方法，又有低级语言的操作能力。所以它也被称为</a:t>
            </a:r>
            <a:r>
              <a:rPr lang="en-US" altLang="zh-CN" sz="2400" dirty="0"/>
              <a:t>“</a:t>
            </a:r>
            <a:r>
              <a:rPr lang="zh-CN" altLang="zh-CN" sz="2400" dirty="0"/>
              <a:t>中级语言</a:t>
            </a:r>
            <a:r>
              <a:rPr lang="en-US" altLang="zh-CN" sz="2400" dirty="0"/>
              <a:t>”</a:t>
            </a:r>
            <a:r>
              <a:rPr lang="zh-CN" altLang="zh-CN" sz="2400" dirty="0"/>
              <a:t>；</a:t>
            </a:r>
          </a:p>
          <a:p>
            <a:r>
              <a:rPr lang="zh-CN" altLang="zh-CN" sz="2400" dirty="0"/>
              <a:t>（</a:t>
            </a:r>
            <a:r>
              <a:rPr lang="en-US" altLang="zh-CN" sz="2400" dirty="0"/>
              <a:t>2</a:t>
            </a:r>
            <a:r>
              <a:rPr lang="zh-CN" altLang="zh-CN" sz="2400" dirty="0"/>
              <a:t>）</a:t>
            </a:r>
            <a:r>
              <a:rPr lang="en-US" altLang="zh-CN" sz="2400" dirty="0"/>
              <a:t>C</a:t>
            </a:r>
            <a:r>
              <a:rPr lang="zh-CN" altLang="zh-CN" sz="2400" dirty="0"/>
              <a:t>语言具有结构化的体系结构。层次清晰，便于按模块化方式组织程序，易于调试和维护；</a:t>
            </a:r>
          </a:p>
          <a:p>
            <a:r>
              <a:rPr lang="zh-CN" altLang="zh-CN" sz="2400" dirty="0"/>
              <a:t>（</a:t>
            </a:r>
            <a:r>
              <a:rPr lang="en-US" altLang="zh-CN" sz="2400" dirty="0"/>
              <a:t>3</a:t>
            </a:r>
            <a:r>
              <a:rPr lang="zh-CN" altLang="zh-CN" sz="2400" dirty="0"/>
              <a:t>）非常强的处理能力，不仅具有丰富的运算符和数据类型，便于实现各类复杂的数据结构。它还可以直接访问内存的物理地址；</a:t>
            </a:r>
          </a:p>
          <a:p>
            <a:r>
              <a:rPr lang="zh-CN" altLang="zh-CN" sz="2400" dirty="0"/>
              <a:t>（</a:t>
            </a:r>
            <a:r>
              <a:rPr lang="en-US" altLang="zh-CN" sz="2400" dirty="0"/>
              <a:t>4</a:t>
            </a:r>
            <a:r>
              <a:rPr lang="zh-CN" altLang="zh-CN" sz="2400" dirty="0"/>
              <a:t>）广泛的可移植性，可以方便地移植到不同的软、硬件环境；</a:t>
            </a:r>
          </a:p>
          <a:p>
            <a:r>
              <a:rPr lang="zh-CN" altLang="zh-CN" sz="2400" dirty="0"/>
              <a:t>（</a:t>
            </a:r>
            <a:r>
              <a:rPr lang="en-US" altLang="zh-CN" sz="2400" dirty="0"/>
              <a:t>5</a:t>
            </a:r>
            <a:r>
              <a:rPr lang="zh-CN" altLang="zh-CN" sz="2400" dirty="0"/>
              <a:t>）代码效率高；</a:t>
            </a:r>
          </a:p>
          <a:p>
            <a:endParaRPr lang="zh-CN" altLang="en-US" dirty="0"/>
          </a:p>
        </p:txBody>
      </p:sp>
    </p:spTree>
    <p:extLst>
      <p:ext uri="{BB962C8B-B14F-4D97-AF65-F5344CB8AC3E}">
        <p14:creationId xmlns:p14="http://schemas.microsoft.com/office/powerpoint/2010/main" val="3192073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smtClean="0"/>
              <a:t>：</a:t>
            </a:r>
            <a:r>
              <a:rPr lang="zh-CN" altLang="zh-CN" dirty="0"/>
              <a:t>指针操作符</a:t>
            </a:r>
          </a:p>
        </p:txBody>
      </p:sp>
      <p:sp>
        <p:nvSpPr>
          <p:cNvPr id="3" name="内容占位符 2"/>
          <p:cNvSpPr>
            <a:spLocks noGrp="1"/>
          </p:cNvSpPr>
          <p:nvPr>
            <p:ph idx="1"/>
          </p:nvPr>
        </p:nvSpPr>
        <p:spPr/>
        <p:txBody>
          <a:bodyPr>
            <a:normAutofit/>
          </a:bodyPr>
          <a:lstStyle/>
          <a:p>
            <a:r>
              <a:rPr lang="en-US" altLang="zh-CN" sz="2800" b="1" dirty="0"/>
              <a:t>4</a:t>
            </a:r>
            <a:r>
              <a:rPr lang="zh-CN" altLang="zh-CN" sz="2800" b="1" dirty="0"/>
              <a:t>、算法及算法的表示</a:t>
            </a:r>
            <a:endParaRPr lang="zh-CN" altLang="zh-CN" sz="2000" dirty="0"/>
          </a:p>
          <a:p>
            <a:r>
              <a:rPr lang="zh-CN" altLang="zh-CN" sz="2000" dirty="0"/>
              <a:t>算法是对解决某一特定问题的操作步骤的具体描述。广义的说，算法就是为解决一个问题而采取的方法和步骤。 程序＝算法十数据结构。</a:t>
            </a:r>
            <a:r>
              <a:rPr lang="en-US" altLang="zh-CN" sz="2000" dirty="0"/>
              <a:t>   </a:t>
            </a:r>
            <a:r>
              <a:rPr lang="en-US" altLang="zh-CN" sz="2000" b="1" dirty="0">
                <a:effectLst>
                  <a:outerShdw blurRad="50800" dist="38100" algn="tr" rotWithShape="0">
                    <a:prstClr val="black">
                      <a:alpha val="40000"/>
                    </a:prstClr>
                  </a:outerShdw>
                </a:effectLst>
              </a:rPr>
              <a:t>  </a:t>
            </a:r>
            <a:endParaRPr lang="zh-CN" altLang="zh-CN" sz="2000" dirty="0"/>
          </a:p>
          <a:p>
            <a:pPr lvl="1"/>
            <a:r>
              <a:rPr lang="zh-CN" altLang="zh-CN" b="1" dirty="0"/>
              <a:t>算法的描述</a:t>
            </a:r>
            <a:endParaRPr lang="zh-CN" altLang="zh-CN" sz="1800" dirty="0"/>
          </a:p>
          <a:p>
            <a:pPr lvl="1"/>
            <a:r>
              <a:rPr lang="zh-CN" altLang="zh-CN" b="1" dirty="0" smtClean="0"/>
              <a:t>用</a:t>
            </a:r>
            <a:r>
              <a:rPr lang="zh-CN" altLang="zh-CN" b="1" dirty="0"/>
              <a:t>流程图表示</a:t>
            </a:r>
            <a:r>
              <a:rPr lang="zh-CN" altLang="zh-CN" b="1" dirty="0" smtClean="0"/>
              <a:t>算法</a:t>
            </a:r>
            <a:endParaRPr lang="en-US" altLang="zh-CN" b="1" dirty="0" smtClean="0"/>
          </a:p>
          <a:p>
            <a:pPr lvl="1"/>
            <a:r>
              <a:rPr lang="zh-CN" altLang="zh-CN" sz="1800" b="1" dirty="0"/>
              <a:t>结构化流程图</a:t>
            </a:r>
            <a:endParaRPr lang="zh-CN" altLang="zh-CN" sz="1800" dirty="0"/>
          </a:p>
          <a:p>
            <a:pPr lvl="1"/>
            <a:r>
              <a:rPr lang="zh-CN" altLang="zh-CN" sz="1800" b="1" dirty="0"/>
              <a:t>用</a:t>
            </a:r>
            <a:r>
              <a:rPr lang="en-US" altLang="zh-CN" sz="1800" b="1" dirty="0"/>
              <a:t>N-S</a:t>
            </a:r>
            <a:r>
              <a:rPr lang="zh-CN" altLang="zh-CN" sz="1800" b="1" dirty="0"/>
              <a:t>图表示算法</a:t>
            </a:r>
            <a:endParaRPr lang="zh-CN" altLang="zh-CN" sz="1800" dirty="0"/>
          </a:p>
          <a:p>
            <a:pPr lvl="1"/>
            <a:r>
              <a:rPr lang="zh-CN" altLang="zh-CN" sz="1800" b="1" dirty="0"/>
              <a:t>伪代码表示的算法</a:t>
            </a:r>
            <a:endParaRPr lang="zh-CN" altLang="zh-CN" sz="1800" dirty="0"/>
          </a:p>
          <a:p>
            <a:pPr lvl="1"/>
            <a:endParaRPr lang="zh-CN" altLang="zh-CN" sz="1800" dirty="0"/>
          </a:p>
          <a:p>
            <a:endParaRPr lang="zh-CN" altLang="en-US" dirty="0"/>
          </a:p>
        </p:txBody>
      </p:sp>
    </p:spTree>
    <p:extLst>
      <p:ext uri="{BB962C8B-B14F-4D97-AF65-F5344CB8AC3E}">
        <p14:creationId xmlns:p14="http://schemas.microsoft.com/office/powerpoint/2010/main" val="19707043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132</TotalTime>
  <Words>728</Words>
  <Application>Microsoft Office PowerPoint</Application>
  <PresentationFormat>全屏显示(4:3)</PresentationFormat>
  <Paragraphs>66</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流畅</vt:lpstr>
      <vt:lpstr>C语言程序设计</vt:lpstr>
      <vt:lpstr>内容摘要</vt:lpstr>
      <vt:lpstr>学习目标</vt:lpstr>
      <vt:lpstr>任务1 了解程序设计过程</vt:lpstr>
      <vt:lpstr>任务1：任务引导</vt:lpstr>
      <vt:lpstr>任务1：知识点介绍</vt:lpstr>
      <vt:lpstr>任务1：知识点介绍</vt:lpstr>
      <vt:lpstr>任务1：指针操作符</vt:lpstr>
      <vt:lpstr>任务1：指针操作符</vt:lpstr>
      <vt:lpstr>任务2  C语言编译器的操作过程并编程实现第一个程序：在显示器显示“This is a c program!”信息。 </vt:lpstr>
      <vt:lpstr>任务2：任务引导</vt:lpstr>
      <vt:lpstr>任务2：知识点介绍</vt:lpstr>
      <vt:lpstr>任务2：知识点介绍</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C语言程序设计</dc:title>
  <dc:creator>Administrator</dc:creator>
  <cp:lastModifiedBy>User</cp:lastModifiedBy>
  <cp:revision>20</cp:revision>
  <dcterms:created xsi:type="dcterms:W3CDTF">2014-07-30T15:01:15Z</dcterms:created>
  <dcterms:modified xsi:type="dcterms:W3CDTF">2014-07-31T07:52:56Z</dcterms:modified>
</cp:coreProperties>
</file>