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3"/>
  </p:notesMasterIdLst>
  <p:sldIdLst>
    <p:sldId id="256" r:id="rId2"/>
    <p:sldId id="259" r:id="rId3"/>
    <p:sldId id="260" r:id="rId4"/>
    <p:sldId id="262" r:id="rId5"/>
    <p:sldId id="264" r:id="rId6"/>
    <p:sldId id="265" r:id="rId7"/>
    <p:sldId id="266" r:id="rId8"/>
    <p:sldId id="267" r:id="rId9"/>
    <p:sldId id="268" r:id="rId10"/>
    <p:sldId id="269" r:id="rId11"/>
    <p:sldId id="270" r:id="rId12"/>
    <p:sldId id="271" r:id="rId13"/>
    <p:sldId id="275" r:id="rId14"/>
    <p:sldId id="274" r:id="rId15"/>
    <p:sldId id="273" r:id="rId16"/>
    <p:sldId id="276" r:id="rId17"/>
    <p:sldId id="272" r:id="rId18"/>
    <p:sldId id="277" r:id="rId19"/>
    <p:sldId id="278" r:id="rId20"/>
    <p:sldId id="279" r:id="rId21"/>
    <p:sldId id="280" r:id="rId22"/>
    <p:sldId id="281" r:id="rId23"/>
    <p:sldId id="282" r:id="rId24"/>
    <p:sldId id="283" r:id="rId25"/>
    <p:sldId id="284" r:id="rId26"/>
    <p:sldId id="285" r:id="rId27"/>
    <p:sldId id="288" r:id="rId28"/>
    <p:sldId id="286" r:id="rId29"/>
    <p:sldId id="287" r:id="rId30"/>
    <p:sldId id="289" r:id="rId31"/>
    <p:sldId id="290" r:id="rId32"/>
    <p:sldId id="291" r:id="rId33"/>
    <p:sldId id="292" r:id="rId34"/>
    <p:sldId id="293" r:id="rId35"/>
    <p:sldId id="294" r:id="rId36"/>
    <p:sldId id="295" r:id="rId37"/>
    <p:sldId id="296" r:id="rId38"/>
    <p:sldId id="297" r:id="rId39"/>
    <p:sldId id="298" r:id="rId40"/>
    <p:sldId id="263" r:id="rId41"/>
    <p:sldId id="258" r:id="rId4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57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pitchFamily="34"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atin typeface="Arial" pitchFamily="34" charset="0"/>
                <a:ea typeface="宋体" pitchFamily="2" charset="-122"/>
              </a:defRPr>
            </a:lvl1pPr>
          </a:lstStyle>
          <a:p>
            <a:pPr>
              <a:defRPr/>
            </a:pPr>
            <a:fld id="{C52E929D-D762-441D-96B0-AB013BC07678}" type="datetimeFigureOut">
              <a:rPr lang="zh-CN" altLang="en-US"/>
              <a:pPr>
                <a:defRPr/>
              </a:pPr>
              <a:t>2011-09-14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atin typeface="Arial" pitchFamily="34" charset="0"/>
                <a:ea typeface="宋体" pitchFamily="2" charset="-122"/>
              </a:defRPr>
            </a:lvl1pPr>
          </a:lstStyle>
          <a:p>
            <a:pPr>
              <a:defRPr/>
            </a:pPr>
            <a:fld id="{0625F142-F7ED-486D-945E-F46D41E665E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4" descr="zls3 副本"/>
          <p:cNvPicPr>
            <a:picLocks noChangeAspect="1" noChangeArrowheads="1"/>
          </p:cNvPicPr>
          <p:nvPr userDrawn="1"/>
        </p:nvPicPr>
        <p:blipFill>
          <a:blip r:embed="rId2" cstate="print"/>
          <a:srcRect/>
          <a:stretch>
            <a:fillRect/>
          </a:stretch>
        </p:blipFill>
        <p:spPr bwMode="auto">
          <a:xfrm>
            <a:off x="0" y="0"/>
            <a:ext cx="9144000" cy="6859588"/>
          </a:xfrm>
          <a:prstGeom prst="rect">
            <a:avLst/>
          </a:prstGeom>
          <a:noFill/>
          <a:ln w="9525">
            <a:noFill/>
            <a:miter lim="800000"/>
            <a:headEnd/>
            <a:tailEnd/>
          </a:ln>
        </p:spPr>
      </p:pic>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483445C7-1701-4DF4-BABE-3995A6F5B86D}"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748D58F2-459A-447B-AAD6-921866F3F739}"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A820A132-4B38-4D37-BC32-184EDF69AB84}"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cstate="print"/>
          <a:srcRect/>
          <a:stretch>
            <a:fillRect/>
          </a:stretch>
        </p:blipFill>
        <p:spPr bwMode="auto">
          <a:xfrm>
            <a:off x="0" y="-19050"/>
            <a:ext cx="9163050" cy="6877050"/>
          </a:xfrm>
          <a:prstGeom prst="rect">
            <a:avLst/>
          </a:prstGeom>
          <a:noFill/>
          <a:ln w="9525">
            <a:noFill/>
            <a:miter lim="800000"/>
            <a:headEnd/>
            <a:tailEnd/>
          </a:ln>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xfrm>
            <a:off x="457200" y="5949950"/>
            <a:ext cx="2133600" cy="358775"/>
          </a:xfrm>
        </p:spPr>
        <p:txBody>
          <a:bodyPr/>
          <a:lstStyle>
            <a:lvl1pPr>
              <a:defRPr dirty="0"/>
            </a:lvl1pPr>
          </a:lstStyle>
          <a:p>
            <a:pPr>
              <a:defRPr/>
            </a:pPr>
            <a:endParaRPr lang="en-US" altLang="zh-CN"/>
          </a:p>
        </p:txBody>
      </p:sp>
      <p:sp>
        <p:nvSpPr>
          <p:cNvPr id="6" name="Rectangle 6"/>
          <p:cNvSpPr>
            <a:spLocks noGrp="1" noChangeArrowheads="1"/>
          </p:cNvSpPr>
          <p:nvPr>
            <p:ph type="sldNum" sz="quarter" idx="11"/>
          </p:nvPr>
        </p:nvSpPr>
        <p:spPr>
          <a:xfrm>
            <a:off x="6553200" y="6308725"/>
            <a:ext cx="2133600" cy="433388"/>
          </a:xfrm>
        </p:spPr>
        <p:txBody>
          <a:bodyPr/>
          <a:lstStyle>
            <a:lvl1pPr>
              <a:defRPr b="1" smtClean="0">
                <a:solidFill>
                  <a:schemeClr val="accent6">
                    <a:lumMod val="75000"/>
                  </a:schemeClr>
                </a:solidFill>
              </a:defRPr>
            </a:lvl1pPr>
          </a:lstStyle>
          <a:p>
            <a:pPr>
              <a:defRPr/>
            </a:pPr>
            <a:fld id="{6D40A5E2-F918-425D-9DE9-F2F177AFC134}"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4" name="Picture 4" descr="zls3 副本"/>
          <p:cNvPicPr>
            <a:picLocks noChangeAspect="1" noChangeArrowheads="1"/>
          </p:cNvPicPr>
          <p:nvPr userDrawn="1"/>
        </p:nvPicPr>
        <p:blipFill>
          <a:blip r:embed="rId2" cstate="print"/>
          <a:srcRect/>
          <a:stretch>
            <a:fillRect/>
          </a:stretch>
        </p:blipFill>
        <p:spPr bwMode="auto">
          <a:xfrm>
            <a:off x="0" y="0"/>
            <a:ext cx="9144000" cy="6859588"/>
          </a:xfrm>
          <a:prstGeom prst="rect">
            <a:avLst/>
          </a:prstGeom>
          <a:noFill/>
          <a:ln w="9525">
            <a:noFill/>
            <a:miter lim="800000"/>
            <a:headEnd/>
            <a:tailEnd/>
          </a:ln>
        </p:spPr>
      </p:pic>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3839D694-C413-487D-BAC3-045004B0B82E}"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2B485AD6-88E4-4140-9C76-9566191E25C5}"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D3C89615-3005-4DED-A1E4-48AC102F199A}"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8E45AAE1-41A6-46AC-8DC3-4406138E56C5}"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195CBD60-FF3E-4134-835C-417E2D380B1F}"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E499A91C-AB16-4BC3-BFBF-933D2FB571F0}"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8520F97C-71E7-4055-8AC3-79689FD43B5E}"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13" cstate="print"/>
          <a:srcRect/>
          <a:stretch>
            <a:fillRect/>
          </a:stretch>
        </p:blipFill>
        <p:spPr bwMode="auto">
          <a:xfrm>
            <a:off x="0" y="-19050"/>
            <a:ext cx="9163050" cy="6877050"/>
          </a:xfrm>
          <a:prstGeom prst="rect">
            <a:avLst/>
          </a:prstGeom>
          <a:noFill/>
          <a:ln w="9525">
            <a:noFill/>
            <a:miter lim="800000"/>
            <a:headEnd/>
            <a:tailEnd/>
          </a:ln>
        </p:spPr>
      </p:pic>
      <p:sp>
        <p:nvSpPr>
          <p:cNvPr id="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8"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ea typeface="宋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dirty="0">
                <a:latin typeface="Arial" charset="0"/>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ea typeface="宋体" pitchFamily="2" charset="-122"/>
              </a:defRPr>
            </a:lvl1pPr>
          </a:lstStyle>
          <a:p>
            <a:pPr>
              <a:defRPr/>
            </a:pPr>
            <a:fld id="{FE0A53DC-EE6D-4A93-A75D-B89DBA00243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hdr="0" dt="0"/>
  <p:txStyles>
    <p:titleStyle>
      <a:lvl1pPr algn="ctr" rtl="0" eaLnBrk="0" fontAlgn="base" hangingPunct="0">
        <a:spcBef>
          <a:spcPct val="0"/>
        </a:spcBef>
        <a:spcAft>
          <a:spcPct val="0"/>
        </a:spcAft>
        <a:defRPr sz="4400">
          <a:solidFill>
            <a:schemeClr val="tx2"/>
          </a:solidFill>
          <a:effectLst>
            <a:outerShdw blurRad="38100" dist="38100" dir="2700000" algn="tl">
              <a:srgbClr val="000000">
                <a:alpha val="43137"/>
              </a:srgbClr>
            </a:outerShdw>
          </a:effectLst>
          <a:latin typeface="微软雅黑" pitchFamily="34" charset="-122"/>
          <a:ea typeface="微软雅黑" pitchFamily="34" charset="-122"/>
          <a:cs typeface="+mj-cs"/>
        </a:defRPr>
      </a:lvl1pPr>
      <a:lvl2pPr algn="ctr" rtl="0" eaLnBrk="0" fontAlgn="base" hangingPunct="0">
        <a:spcBef>
          <a:spcPct val="0"/>
        </a:spcBef>
        <a:spcAft>
          <a:spcPct val="0"/>
        </a:spcAft>
        <a:defRPr sz="4400">
          <a:solidFill>
            <a:schemeClr val="tx2"/>
          </a:solidFill>
          <a:latin typeface="微软雅黑" pitchFamily="34" charset="-122"/>
          <a:ea typeface="微软雅黑" pitchFamily="34" charset="-122"/>
        </a:defRPr>
      </a:lvl2pPr>
      <a:lvl3pPr algn="ctr" rtl="0" eaLnBrk="0" fontAlgn="base" hangingPunct="0">
        <a:spcBef>
          <a:spcPct val="0"/>
        </a:spcBef>
        <a:spcAft>
          <a:spcPct val="0"/>
        </a:spcAft>
        <a:defRPr sz="4400">
          <a:solidFill>
            <a:schemeClr val="tx2"/>
          </a:solidFill>
          <a:latin typeface="微软雅黑" pitchFamily="34" charset="-122"/>
          <a:ea typeface="微软雅黑" pitchFamily="34" charset="-122"/>
        </a:defRPr>
      </a:lvl3pPr>
      <a:lvl4pPr algn="ctr" rtl="0" eaLnBrk="0" fontAlgn="base" hangingPunct="0">
        <a:spcBef>
          <a:spcPct val="0"/>
        </a:spcBef>
        <a:spcAft>
          <a:spcPct val="0"/>
        </a:spcAft>
        <a:defRPr sz="4400">
          <a:solidFill>
            <a:schemeClr val="tx2"/>
          </a:solidFill>
          <a:latin typeface="微软雅黑" pitchFamily="34" charset="-122"/>
          <a:ea typeface="微软雅黑" pitchFamily="34" charset="-122"/>
        </a:defRPr>
      </a:lvl4pPr>
      <a:lvl5pPr algn="ctr" rtl="0" eaLnBrk="0" fontAlgn="base" hangingPunct="0">
        <a:spcBef>
          <a:spcPct val="0"/>
        </a:spcBef>
        <a:spcAft>
          <a:spcPct val="0"/>
        </a:spcAft>
        <a:defRPr sz="4400">
          <a:solidFill>
            <a:schemeClr val="tx2"/>
          </a:solidFill>
          <a:latin typeface="微软雅黑" pitchFamily="34" charset="-122"/>
          <a:ea typeface="微软雅黑" pitchFamily="34"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黑体" pitchFamily="2" charset="-122"/>
          <a:ea typeface="黑体" pitchFamily="2" charset="-122"/>
          <a:cs typeface="+mn-cs"/>
        </a:defRPr>
      </a:lvl1pPr>
      <a:lvl2pPr marL="742950" indent="-285750" algn="l" rtl="0" eaLnBrk="0" fontAlgn="base" hangingPunct="0">
        <a:spcBef>
          <a:spcPct val="20000"/>
        </a:spcBef>
        <a:spcAft>
          <a:spcPct val="0"/>
        </a:spcAft>
        <a:buChar char="–"/>
        <a:defRPr sz="2800">
          <a:solidFill>
            <a:schemeClr val="tx1"/>
          </a:solidFill>
          <a:latin typeface="黑体" pitchFamily="2" charset="-122"/>
          <a:ea typeface="黑体" pitchFamily="2" charset="-122"/>
        </a:defRPr>
      </a:lvl2pPr>
      <a:lvl3pPr marL="1143000" indent="-228600" algn="l" rtl="0" eaLnBrk="0" fontAlgn="base" hangingPunct="0">
        <a:spcBef>
          <a:spcPct val="20000"/>
        </a:spcBef>
        <a:spcAft>
          <a:spcPct val="0"/>
        </a:spcAft>
        <a:buChar char="•"/>
        <a:defRPr sz="2400">
          <a:solidFill>
            <a:schemeClr val="tx1"/>
          </a:solidFill>
          <a:latin typeface="黑体" pitchFamily="2" charset="-122"/>
          <a:ea typeface="黑体" pitchFamily="2" charset="-122"/>
        </a:defRPr>
      </a:lvl3pPr>
      <a:lvl4pPr marL="1600200" indent="-228600" algn="l" rtl="0" eaLnBrk="0" fontAlgn="base" hangingPunct="0">
        <a:spcBef>
          <a:spcPct val="20000"/>
        </a:spcBef>
        <a:spcAft>
          <a:spcPct val="0"/>
        </a:spcAft>
        <a:buChar char="–"/>
        <a:defRPr sz="2000">
          <a:solidFill>
            <a:schemeClr val="tx1"/>
          </a:solidFill>
          <a:latin typeface="黑体" pitchFamily="2" charset="-122"/>
          <a:ea typeface="黑体" pitchFamily="2" charset="-122"/>
        </a:defRPr>
      </a:lvl4pPr>
      <a:lvl5pPr marL="2057400" indent="-228600" algn="l" rtl="0" eaLnBrk="0" fontAlgn="base" hangingPunct="0">
        <a:spcBef>
          <a:spcPct val="20000"/>
        </a:spcBef>
        <a:spcAft>
          <a:spcPct val="0"/>
        </a:spcAft>
        <a:buChar char="»"/>
        <a:defRPr sz="2000">
          <a:solidFill>
            <a:schemeClr val="tx1"/>
          </a:solidFill>
          <a:latin typeface="黑体" pitchFamily="2" charset="-122"/>
          <a:ea typeface="黑体" pitchFamily="2" charset="-122"/>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tupian.hudong.com/s/%E7%94%B5%E5%8A%9B/xgtupian/1/7" TargetMode="External"/><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ctrTitle"/>
          </p:nvPr>
        </p:nvSpPr>
        <p:spPr>
          <a:xfrm>
            <a:off x="685800" y="1844675"/>
            <a:ext cx="7772400" cy="1470025"/>
          </a:xfrm>
        </p:spPr>
        <p:txBody>
          <a:bodyPr/>
          <a:lstStyle/>
          <a:p>
            <a:pPr eaLnBrk="1" hangingPunct="1">
              <a:defRPr/>
            </a:pPr>
            <a:r>
              <a:rPr lang="zh-CN" altLang="en-US" sz="6000" b="1" dirty="0" smtClean="0">
                <a:ea typeface="黑体" pitchFamily="2" charset="-122"/>
              </a:rPr>
              <a:t>第</a:t>
            </a:r>
            <a:r>
              <a:rPr lang="en-US" altLang="zh-CN" sz="6000" b="1" dirty="0" smtClean="0">
                <a:ea typeface="黑体" pitchFamily="2" charset="-122"/>
              </a:rPr>
              <a:t>6</a:t>
            </a:r>
            <a:r>
              <a:rPr lang="zh-CN" altLang="en-US" sz="6000" b="1" dirty="0" smtClean="0">
                <a:ea typeface="黑体" pitchFamily="2" charset="-122"/>
              </a:rPr>
              <a:t>章  </a:t>
            </a:r>
            <a:r>
              <a:rPr lang="zh-CN" altLang="zh-CN" sz="6000" b="1" dirty="0" smtClean="0">
                <a:ea typeface="黑体" pitchFamily="2" charset="-122"/>
              </a:rPr>
              <a:t>密钥管理</a:t>
            </a:r>
            <a:endParaRPr lang="zh-CN" altLang="en-US" sz="6000" b="1" dirty="0" smtClean="0">
              <a:ea typeface="黑体" pitchFamily="2" charset="-122"/>
            </a:endParaRPr>
          </a:p>
        </p:txBody>
      </p:sp>
      <p:sp>
        <p:nvSpPr>
          <p:cNvPr id="13315" name="Rectangle 3"/>
          <p:cNvSpPr>
            <a:spLocks noGrp="1" noChangeArrowheads="1"/>
          </p:cNvSpPr>
          <p:nvPr>
            <p:ph type="subTitle" idx="1"/>
          </p:nvPr>
        </p:nvSpPr>
        <p:spPr/>
        <p:txBody>
          <a:bodyPr/>
          <a:lstStyle/>
          <a:p>
            <a:pPr eaLnBrk="1" hangingPunct="1"/>
            <a:endParaRPr lang="zh-CN" altLang="zh-CN"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6.2.1 </a:t>
            </a:r>
            <a:r>
              <a:rPr lang="zh-CN" altLang="zh-CN" dirty="0" smtClean="0"/>
              <a:t>对称密钥管理与分发</a:t>
            </a:r>
            <a:endParaRPr lang="zh-CN" altLang="en-US" dirty="0"/>
          </a:p>
        </p:txBody>
      </p:sp>
      <p:sp>
        <p:nvSpPr>
          <p:cNvPr id="3" name="内容占位符 2"/>
          <p:cNvSpPr>
            <a:spLocks noGrp="1"/>
          </p:cNvSpPr>
          <p:nvPr>
            <p:ph idx="1"/>
          </p:nvPr>
        </p:nvSpPr>
        <p:spPr>
          <a:xfrm>
            <a:off x="457200" y="1600201"/>
            <a:ext cx="8229600" cy="604664"/>
          </a:xfrm>
        </p:spPr>
        <p:txBody>
          <a:bodyPr/>
          <a:lstStyle/>
          <a:p>
            <a:pPr>
              <a:buNone/>
            </a:pPr>
            <a:r>
              <a:rPr lang="en-US" altLang="zh-CN" sz="2400" dirty="0" smtClean="0"/>
              <a:t> NS</a:t>
            </a:r>
            <a:r>
              <a:rPr lang="zh-CN" altLang="zh-CN" sz="2400" dirty="0" smtClean="0"/>
              <a:t>密钥分发协议</a:t>
            </a:r>
            <a:endParaRPr lang="zh-CN" altLang="en-US" sz="24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10</a:t>
            </a:fld>
            <a:endParaRPr lang="en-US" altLang="zh-CN"/>
          </a:p>
        </p:txBody>
      </p:sp>
      <p:sp>
        <p:nvSpPr>
          <p:cNvPr id="501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6" name="Picture 2"/>
          <p:cNvPicPr>
            <a:picLocks noChangeAspect="1" noChangeArrowheads="1"/>
          </p:cNvPicPr>
          <p:nvPr/>
        </p:nvPicPr>
        <p:blipFill>
          <a:blip r:embed="rId2" cstate="print"/>
          <a:srcRect/>
          <a:stretch>
            <a:fillRect/>
          </a:stretch>
        </p:blipFill>
        <p:spPr bwMode="auto">
          <a:xfrm>
            <a:off x="323528" y="2060848"/>
            <a:ext cx="6257925" cy="3019425"/>
          </a:xfrm>
          <a:prstGeom prst="rect">
            <a:avLst/>
          </a:prstGeom>
          <a:noFill/>
          <a:ln w="9525">
            <a:noFill/>
            <a:miter lim="800000"/>
            <a:headEnd/>
            <a:tailEnd/>
          </a:ln>
          <a:effectLst/>
        </p:spPr>
      </p:pic>
      <p:pic>
        <p:nvPicPr>
          <p:cNvPr id="50179" name="Picture 3"/>
          <p:cNvPicPr>
            <a:picLocks noChangeAspect="1" noChangeArrowheads="1"/>
          </p:cNvPicPr>
          <p:nvPr/>
        </p:nvPicPr>
        <p:blipFill>
          <a:blip r:embed="rId3" cstate="print"/>
          <a:srcRect/>
          <a:stretch>
            <a:fillRect/>
          </a:stretch>
        </p:blipFill>
        <p:spPr bwMode="auto">
          <a:xfrm>
            <a:off x="3660775" y="4149080"/>
            <a:ext cx="5483225" cy="2459037"/>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smtClean="0"/>
              <a:t>几个思考问题</a:t>
            </a:r>
            <a:endParaRPr lang="zh-CN" altLang="en-US" dirty="0"/>
          </a:p>
        </p:txBody>
      </p:sp>
      <p:sp>
        <p:nvSpPr>
          <p:cNvPr id="3" name="内容占位符 2"/>
          <p:cNvSpPr>
            <a:spLocks noGrp="1"/>
          </p:cNvSpPr>
          <p:nvPr>
            <p:ph idx="1"/>
          </p:nvPr>
        </p:nvSpPr>
        <p:spPr/>
        <p:txBody>
          <a:bodyPr/>
          <a:lstStyle/>
          <a:p>
            <a:r>
              <a:rPr lang="zh-CN" altLang="zh-CN" sz="2400" dirty="0" smtClean="0"/>
              <a:t>（</a:t>
            </a:r>
            <a:r>
              <a:rPr lang="pt-BR" altLang="zh-CN" sz="2400" dirty="0" smtClean="0"/>
              <a:t>1</a:t>
            </a:r>
            <a:r>
              <a:rPr lang="zh-CN" altLang="zh-CN" sz="2400" dirty="0" smtClean="0"/>
              <a:t>）请分析这个协议的正确性，即正确并完整地执行该协议后，</a:t>
            </a:r>
            <a:r>
              <a:rPr lang="pt-BR" altLang="zh-CN" sz="2400" dirty="0" smtClean="0"/>
              <a:t>A</a:t>
            </a:r>
            <a:r>
              <a:rPr lang="zh-CN" altLang="zh-CN" sz="2400" dirty="0" smtClean="0"/>
              <a:t>和</a:t>
            </a:r>
            <a:r>
              <a:rPr lang="pt-BR" altLang="zh-CN" sz="2400" dirty="0" smtClean="0"/>
              <a:t>B</a:t>
            </a:r>
            <a:r>
              <a:rPr lang="zh-CN" altLang="zh-CN" sz="2400" dirty="0" smtClean="0"/>
              <a:t>能够共享一个会话密钥。</a:t>
            </a:r>
          </a:p>
          <a:p>
            <a:r>
              <a:rPr lang="zh-CN" altLang="zh-CN" sz="2400" dirty="0" smtClean="0"/>
              <a:t>（</a:t>
            </a:r>
            <a:r>
              <a:rPr lang="pt-BR" altLang="zh-CN" sz="2400" dirty="0" smtClean="0"/>
              <a:t>2</a:t>
            </a:r>
            <a:r>
              <a:rPr lang="zh-CN" altLang="zh-CN" sz="2400" dirty="0" smtClean="0"/>
              <a:t>）为什么</a:t>
            </a:r>
            <a:r>
              <a:rPr lang="pt-BR" altLang="zh-CN" sz="2400" dirty="0" smtClean="0"/>
              <a:t>T</a:t>
            </a:r>
            <a:r>
              <a:rPr lang="zh-CN" altLang="zh-CN" sz="2400" dirty="0" smtClean="0"/>
              <a:t>不分别使用与</a:t>
            </a:r>
            <a:r>
              <a:rPr lang="pt-BR" altLang="zh-CN" sz="2400" dirty="0" smtClean="0"/>
              <a:t>A</a:t>
            </a:r>
            <a:r>
              <a:rPr lang="zh-CN" altLang="zh-CN" sz="2400" dirty="0" smtClean="0"/>
              <a:t>和</a:t>
            </a:r>
            <a:r>
              <a:rPr lang="pt-BR" altLang="zh-CN" sz="2400" dirty="0" smtClean="0"/>
              <a:t>B</a:t>
            </a:r>
            <a:r>
              <a:rPr lang="zh-CN" altLang="zh-CN" sz="2400" dirty="0" smtClean="0"/>
              <a:t>共享的密钥加密</a:t>
            </a:r>
            <a:r>
              <a:rPr lang="pt-BR" altLang="zh-CN" sz="2400" dirty="0" smtClean="0"/>
              <a:t>Kab</a:t>
            </a:r>
            <a:r>
              <a:rPr lang="zh-CN" altLang="zh-CN" sz="2400" dirty="0" smtClean="0"/>
              <a:t>直接传递给</a:t>
            </a:r>
            <a:r>
              <a:rPr lang="pt-BR" altLang="zh-CN" sz="2400" dirty="0" smtClean="0"/>
              <a:t>A</a:t>
            </a:r>
            <a:r>
              <a:rPr lang="zh-CN" altLang="zh-CN" sz="2400" dirty="0" smtClean="0"/>
              <a:t>和</a:t>
            </a:r>
            <a:r>
              <a:rPr lang="pt-BR" altLang="zh-CN" sz="2400" dirty="0" smtClean="0"/>
              <a:t>B</a:t>
            </a:r>
            <a:r>
              <a:rPr lang="zh-CN" altLang="zh-CN" sz="2400" dirty="0" smtClean="0"/>
              <a:t>？</a:t>
            </a:r>
          </a:p>
          <a:p>
            <a:r>
              <a:rPr lang="zh-CN" altLang="zh-CN" sz="2400" dirty="0" smtClean="0"/>
              <a:t>（</a:t>
            </a:r>
            <a:r>
              <a:rPr lang="pt-BR" altLang="zh-CN" sz="2400" dirty="0" smtClean="0"/>
              <a:t>3</a:t>
            </a:r>
            <a:r>
              <a:rPr lang="zh-CN" altLang="zh-CN" sz="2400" dirty="0" smtClean="0"/>
              <a:t>）协议消息⑤的有何作用？</a:t>
            </a:r>
          </a:p>
          <a:p>
            <a:r>
              <a:rPr lang="zh-CN" altLang="zh-CN" sz="2400" dirty="0" smtClean="0"/>
              <a:t>（</a:t>
            </a:r>
            <a:r>
              <a:rPr lang="pt-BR" altLang="zh-CN" sz="2400" dirty="0" smtClean="0"/>
              <a:t>4</a:t>
            </a:r>
            <a:r>
              <a:rPr lang="zh-CN" altLang="zh-CN" sz="2400" dirty="0" smtClean="0"/>
              <a:t>）协议消息①没有任何保护，是否对协议自身的安全性造成影响？</a:t>
            </a:r>
          </a:p>
          <a:p>
            <a:r>
              <a:rPr lang="zh-CN" altLang="zh-CN" sz="2400" dirty="0" smtClean="0"/>
              <a:t>（</a:t>
            </a:r>
            <a:r>
              <a:rPr lang="pt-BR" altLang="zh-CN" sz="2400" dirty="0" smtClean="0"/>
              <a:t>5</a:t>
            </a:r>
            <a:r>
              <a:rPr lang="zh-CN" altLang="zh-CN" sz="2400" dirty="0" smtClean="0"/>
              <a:t>）协议执行完成，</a:t>
            </a:r>
            <a:r>
              <a:rPr lang="pt-BR" altLang="zh-CN" sz="2400" dirty="0" smtClean="0"/>
              <a:t>A</a:t>
            </a:r>
            <a:r>
              <a:rPr lang="zh-CN" altLang="zh-CN" sz="2400" dirty="0" smtClean="0"/>
              <a:t>和</a:t>
            </a:r>
            <a:r>
              <a:rPr lang="pt-BR" altLang="zh-CN" sz="2400" dirty="0" smtClean="0"/>
              <a:t>B</a:t>
            </a:r>
            <a:r>
              <a:rPr lang="zh-CN" altLang="zh-CN" sz="2400" dirty="0" smtClean="0"/>
              <a:t>都能够确认对方已经拥有正确的</a:t>
            </a:r>
            <a:r>
              <a:rPr lang="pt-BR" altLang="zh-CN" sz="2400" dirty="0" smtClean="0"/>
              <a:t>Kab</a:t>
            </a:r>
            <a:r>
              <a:rPr lang="zh-CN" altLang="zh-CN" sz="2400" dirty="0" smtClean="0"/>
              <a:t>了吗？</a:t>
            </a:r>
          </a:p>
          <a:p>
            <a:endParaRPr lang="zh-CN" altLang="en-US" sz="24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11</a:t>
            </a:fld>
            <a:endParaRPr lang="en-US" altLang="zh-CN"/>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6.2.2 </a:t>
            </a:r>
            <a:r>
              <a:rPr lang="zh-CN" altLang="zh-CN" dirty="0" smtClean="0"/>
              <a:t>密钥层次化使用</a:t>
            </a:r>
            <a:endParaRPr lang="zh-CN" altLang="en-US" dirty="0"/>
          </a:p>
        </p:txBody>
      </p:sp>
      <p:sp>
        <p:nvSpPr>
          <p:cNvPr id="3" name="内容占位符 2"/>
          <p:cNvSpPr>
            <a:spLocks noGrp="1"/>
          </p:cNvSpPr>
          <p:nvPr>
            <p:ph idx="1"/>
          </p:nvPr>
        </p:nvSpPr>
        <p:spPr>
          <a:xfrm>
            <a:off x="457200" y="1600200"/>
            <a:ext cx="8229600" cy="5257799"/>
          </a:xfrm>
        </p:spPr>
        <p:txBody>
          <a:bodyPr/>
          <a:lstStyle/>
          <a:p>
            <a:r>
              <a:rPr lang="zh-CN" altLang="zh-CN" sz="2000" dirty="0" smtClean="0"/>
              <a:t>主密钥</a:t>
            </a:r>
            <a:r>
              <a:rPr lang="en-US" altLang="zh-CN" sz="2000" dirty="0" smtClean="0"/>
              <a:t>MK</a:t>
            </a:r>
            <a:r>
              <a:rPr lang="zh-CN" altLang="zh-CN" sz="2000" dirty="0" smtClean="0"/>
              <a:t>（</a:t>
            </a:r>
            <a:r>
              <a:rPr lang="en-US" altLang="zh-CN" sz="2000" dirty="0" smtClean="0"/>
              <a:t>Master Key</a:t>
            </a:r>
            <a:r>
              <a:rPr lang="zh-CN" altLang="zh-CN" sz="2000" dirty="0" smtClean="0"/>
              <a:t>）。一般用人工方式建立，或借助密钥协商机制（如</a:t>
            </a:r>
            <a:r>
              <a:rPr lang="en-US" altLang="zh-CN" sz="2000" dirty="0" smtClean="0"/>
              <a:t>DH</a:t>
            </a:r>
            <a:r>
              <a:rPr lang="zh-CN" altLang="zh-CN" sz="2000" dirty="0" smtClean="0"/>
              <a:t>密钥协商协议）或公钥密码体制完成主密钥协商或传递。</a:t>
            </a:r>
          </a:p>
          <a:p>
            <a:r>
              <a:rPr lang="zh-CN" altLang="zh-CN" sz="2000" dirty="0" smtClean="0"/>
              <a:t>密钥确认密钥</a:t>
            </a:r>
            <a:r>
              <a:rPr lang="en-US" altLang="zh-CN" sz="2000" dirty="0" smtClean="0"/>
              <a:t>KCK</a:t>
            </a:r>
            <a:r>
              <a:rPr lang="zh-CN" altLang="zh-CN" sz="2000" dirty="0" smtClean="0"/>
              <a:t>（</a:t>
            </a:r>
            <a:r>
              <a:rPr lang="en-US" altLang="zh-CN" sz="2000" dirty="0" smtClean="0"/>
              <a:t>Key Confirmation Key</a:t>
            </a:r>
            <a:r>
              <a:rPr lang="zh-CN" altLang="zh-CN" sz="2000" dirty="0" smtClean="0"/>
              <a:t>）：用于在通信会话中产生消息认证码。</a:t>
            </a:r>
          </a:p>
          <a:p>
            <a:r>
              <a:rPr lang="zh-CN" altLang="zh-CN" sz="2000" dirty="0" smtClean="0"/>
              <a:t>密钥加密密钥</a:t>
            </a:r>
            <a:r>
              <a:rPr lang="en-US" altLang="zh-CN" sz="2000" dirty="0" smtClean="0"/>
              <a:t>KEK</a:t>
            </a:r>
            <a:r>
              <a:rPr lang="zh-CN" altLang="zh-CN" sz="2000" dirty="0" smtClean="0"/>
              <a:t>（</a:t>
            </a:r>
            <a:r>
              <a:rPr lang="en-US" altLang="zh-CN" sz="2000" dirty="0" smtClean="0"/>
              <a:t>Key-encrypting Keys</a:t>
            </a:r>
            <a:r>
              <a:rPr lang="zh-CN" altLang="zh-CN" sz="2000" dirty="0" smtClean="0"/>
              <a:t>）。在密钥传输协议中加密其他密钥。</a:t>
            </a:r>
          </a:p>
          <a:p>
            <a:r>
              <a:rPr lang="zh-CN" altLang="zh-CN" sz="2000" dirty="0" smtClean="0"/>
              <a:t>临时密钥</a:t>
            </a:r>
            <a:r>
              <a:rPr lang="en-US" altLang="zh-CN" sz="2000" dirty="0" smtClean="0"/>
              <a:t>TK</a:t>
            </a:r>
            <a:r>
              <a:rPr lang="zh-CN" altLang="zh-CN" sz="2000" dirty="0" smtClean="0"/>
              <a:t>（</a:t>
            </a:r>
            <a:r>
              <a:rPr lang="en-US" altLang="zh-CN" sz="2000" dirty="0" smtClean="0"/>
              <a:t>Temporal Key</a:t>
            </a:r>
            <a:r>
              <a:rPr lang="zh-CN" altLang="zh-CN" sz="2000" dirty="0" smtClean="0"/>
              <a:t>），也称会话密钥（</a:t>
            </a:r>
            <a:r>
              <a:rPr lang="en-US" altLang="zh-CN" sz="2000" dirty="0" smtClean="0"/>
              <a:t>Session Key</a:t>
            </a:r>
            <a:r>
              <a:rPr lang="zh-CN" altLang="zh-CN" sz="2000" dirty="0" smtClean="0"/>
              <a:t>）。用于加密用户的通信数据。</a:t>
            </a:r>
          </a:p>
          <a:p>
            <a:endParaRPr lang="zh-CN" altLang="en-US" sz="20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12</a:t>
            </a:fld>
            <a:endParaRPr lang="en-US" altLang="zh-CN"/>
          </a:p>
        </p:txBody>
      </p:sp>
      <p:sp>
        <p:nvSpPr>
          <p:cNvPr id="512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5" name="Picture 2"/>
          <p:cNvPicPr>
            <a:picLocks noChangeAspect="1" noChangeArrowheads="1"/>
          </p:cNvPicPr>
          <p:nvPr/>
        </p:nvPicPr>
        <p:blipFill>
          <a:blip r:embed="rId2" cstate="print"/>
          <a:srcRect/>
          <a:stretch>
            <a:fillRect/>
          </a:stretch>
        </p:blipFill>
        <p:spPr bwMode="auto">
          <a:xfrm>
            <a:off x="2915816" y="4223345"/>
            <a:ext cx="4114800" cy="2085975"/>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descr="http://image.ceconlinebbs.com/attachments/16001_903642_154553048_2.jpg"/>
          <p:cNvPicPr>
            <a:picLocks noChangeAspect="1" noChangeArrowheads="1"/>
          </p:cNvPicPr>
          <p:nvPr/>
        </p:nvPicPr>
        <p:blipFill>
          <a:blip r:embed="rId2" cstate="print"/>
          <a:srcRect/>
          <a:stretch>
            <a:fillRect/>
          </a:stretch>
        </p:blipFill>
        <p:spPr bwMode="auto">
          <a:xfrm>
            <a:off x="179512" y="1988840"/>
            <a:ext cx="1800324" cy="1800324"/>
          </a:xfrm>
          <a:prstGeom prst="rect">
            <a:avLst/>
          </a:prstGeom>
          <a:noFill/>
          <a:ln w="9525">
            <a:noFill/>
            <a:miter lim="800000"/>
            <a:headEnd/>
            <a:tailEnd/>
          </a:ln>
        </p:spPr>
      </p:pic>
      <p:sp>
        <p:nvSpPr>
          <p:cNvPr id="5" name="标题 4"/>
          <p:cNvSpPr>
            <a:spLocks noGrp="1"/>
          </p:cNvSpPr>
          <p:nvPr>
            <p:ph type="title"/>
          </p:nvPr>
        </p:nvSpPr>
        <p:spPr>
          <a:xfrm>
            <a:off x="2267744" y="2780928"/>
            <a:ext cx="6624736" cy="1362075"/>
          </a:xfrm>
        </p:spPr>
        <p:txBody>
          <a:bodyPr/>
          <a:lstStyle/>
          <a:p>
            <a:pPr>
              <a:defRPr/>
            </a:pPr>
            <a:r>
              <a:rPr lang="zh-CN" altLang="en-US" dirty="0" smtClean="0">
                <a:solidFill>
                  <a:schemeClr val="accent2"/>
                </a:solidFill>
              </a:rPr>
              <a:t>如何构建方便易用、安全可靠的公钥密码应用体系？</a:t>
            </a:r>
            <a:endParaRPr lang="zh-CN" altLang="en-US" dirty="0">
              <a:solidFill>
                <a:schemeClr val="accent2"/>
              </a:solidFill>
            </a:endParaRPr>
          </a:p>
        </p:txBody>
      </p:sp>
      <p:sp>
        <p:nvSpPr>
          <p:cNvPr id="17413" name="灯片编号占位符 3"/>
          <p:cNvSpPr>
            <a:spLocks noGrp="1"/>
          </p:cNvSpPr>
          <p:nvPr>
            <p:ph type="sldNum" sz="quarter" idx="12"/>
          </p:nvPr>
        </p:nvSpPr>
        <p:spPr>
          <a:noFill/>
        </p:spPr>
        <p:txBody>
          <a:bodyPr/>
          <a:lstStyle/>
          <a:p>
            <a:fld id="{62108A72-BF48-4330-8CB9-46022B92A05E}" type="slidenum">
              <a:rPr lang="en-US" altLang="zh-CN" smtClean="0">
                <a:ea typeface="宋体" charset="-122"/>
              </a:rPr>
              <a:pPr/>
              <a:t>13</a:t>
            </a:fld>
            <a:endParaRPr lang="en-US" altLang="zh-CN" smtClean="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  Png图标"/>
          <p:cNvPicPr>
            <a:picLocks noChangeAspect="1" noChangeArrowheads="1"/>
          </p:cNvPicPr>
          <p:nvPr/>
        </p:nvPicPr>
        <p:blipFill>
          <a:blip r:embed="rId2" cstate="print"/>
          <a:srcRect/>
          <a:stretch>
            <a:fillRect/>
          </a:stretch>
        </p:blipFill>
        <p:spPr bwMode="auto">
          <a:xfrm>
            <a:off x="6310313" y="3716338"/>
            <a:ext cx="2438400" cy="2438400"/>
          </a:xfrm>
          <a:prstGeom prst="rect">
            <a:avLst/>
          </a:prstGeom>
          <a:noFill/>
          <a:ln w="9525">
            <a:noFill/>
            <a:miter lim="800000"/>
            <a:headEnd/>
            <a:tailEnd/>
          </a:ln>
        </p:spPr>
      </p:pic>
      <p:sp>
        <p:nvSpPr>
          <p:cNvPr id="13315" name="Rectangle 3"/>
          <p:cNvSpPr>
            <a:spLocks noGrp="1" noChangeArrowheads="1"/>
          </p:cNvSpPr>
          <p:nvPr>
            <p:ph type="title"/>
          </p:nvPr>
        </p:nvSpPr>
        <p:spPr>
          <a:xfrm>
            <a:off x="250825" y="274638"/>
            <a:ext cx="8424863" cy="1143000"/>
          </a:xfrm>
        </p:spPr>
        <p:txBody>
          <a:bodyPr/>
          <a:lstStyle/>
          <a:p>
            <a:pPr>
              <a:defRPr/>
            </a:pPr>
            <a:r>
              <a:rPr lang="zh-CN" altLang="en-US"/>
              <a:t>目  录</a:t>
            </a:r>
          </a:p>
        </p:txBody>
      </p:sp>
      <p:sp>
        <p:nvSpPr>
          <p:cNvPr id="15364" name="Rectangle 4"/>
          <p:cNvSpPr>
            <a:spLocks noGrp="1" noChangeArrowheads="1"/>
          </p:cNvSpPr>
          <p:nvPr>
            <p:ph type="body" idx="1"/>
          </p:nvPr>
        </p:nvSpPr>
        <p:spPr>
          <a:xfrm>
            <a:off x="971550" y="1600200"/>
            <a:ext cx="7715250" cy="3989040"/>
          </a:xfrm>
        </p:spPr>
        <p:txBody>
          <a:bodyPr/>
          <a:lstStyle/>
          <a:p>
            <a:pPr>
              <a:lnSpc>
                <a:spcPct val="130000"/>
              </a:lnSpc>
              <a:buFontTx/>
              <a:buNone/>
            </a:pPr>
            <a:r>
              <a:rPr lang="en-US" altLang="zh-CN" dirty="0" smtClean="0"/>
              <a:t>6.1 </a:t>
            </a:r>
            <a:r>
              <a:rPr lang="zh-CN" altLang="en-US" dirty="0" smtClean="0"/>
              <a:t>概述</a:t>
            </a:r>
            <a:endParaRPr lang="en-US" altLang="zh-CN" dirty="0" smtClean="0"/>
          </a:p>
          <a:p>
            <a:pPr>
              <a:lnSpc>
                <a:spcPct val="130000"/>
              </a:lnSpc>
              <a:buFontTx/>
              <a:buNone/>
            </a:pPr>
            <a:r>
              <a:rPr lang="en-US" altLang="zh-CN" dirty="0" smtClean="0"/>
              <a:t>6.2 </a:t>
            </a:r>
            <a:r>
              <a:rPr lang="zh-CN" altLang="en-US" dirty="0" smtClean="0"/>
              <a:t>对称密钥管理</a:t>
            </a:r>
            <a:endParaRPr lang="en-US" altLang="zh-CN" dirty="0" smtClean="0"/>
          </a:p>
          <a:p>
            <a:pPr>
              <a:lnSpc>
                <a:spcPct val="130000"/>
              </a:lnSpc>
              <a:buFontTx/>
              <a:buNone/>
            </a:pPr>
            <a:r>
              <a:rPr lang="en-US" altLang="zh-CN" dirty="0" smtClean="0"/>
              <a:t>6.3 </a:t>
            </a:r>
            <a:r>
              <a:rPr lang="zh-CN" altLang="en-US" dirty="0" smtClean="0"/>
              <a:t>公钥基础设施</a:t>
            </a:r>
            <a:r>
              <a:rPr lang="en-US" altLang="zh-CN" dirty="0" smtClean="0"/>
              <a:t>PKI</a:t>
            </a:r>
          </a:p>
          <a:p>
            <a:pPr>
              <a:lnSpc>
                <a:spcPct val="130000"/>
              </a:lnSpc>
              <a:buFontTx/>
              <a:buNone/>
            </a:pPr>
            <a:r>
              <a:rPr lang="en-US" altLang="zh-CN" dirty="0" smtClean="0"/>
              <a:t>6.4 </a:t>
            </a:r>
            <a:r>
              <a:rPr lang="zh-CN" altLang="en-US" dirty="0" smtClean="0"/>
              <a:t>数字证书</a:t>
            </a:r>
            <a:endParaRPr lang="en-US" altLang="zh-CN" dirty="0" smtClean="0"/>
          </a:p>
          <a:p>
            <a:pPr>
              <a:lnSpc>
                <a:spcPct val="130000"/>
              </a:lnSpc>
              <a:buFontTx/>
              <a:buNone/>
            </a:pPr>
            <a:r>
              <a:rPr lang="en-US" altLang="zh-CN" dirty="0" smtClean="0"/>
              <a:t>6.5 </a:t>
            </a:r>
            <a:r>
              <a:rPr lang="zh-CN" altLang="zh-CN" dirty="0" smtClean="0"/>
              <a:t>基于</a:t>
            </a:r>
            <a:r>
              <a:rPr lang="en-US" altLang="zh-CN" dirty="0" smtClean="0"/>
              <a:t>PKI</a:t>
            </a:r>
            <a:r>
              <a:rPr lang="zh-CN" altLang="zh-CN" dirty="0" smtClean="0"/>
              <a:t>典型应用</a:t>
            </a:r>
          </a:p>
        </p:txBody>
      </p:sp>
      <p:sp>
        <p:nvSpPr>
          <p:cNvPr id="7" name="灯片编号占位符 6"/>
          <p:cNvSpPr>
            <a:spLocks noGrp="1"/>
          </p:cNvSpPr>
          <p:nvPr>
            <p:ph type="sldNum" sz="quarter" idx="11"/>
          </p:nvPr>
        </p:nvSpPr>
        <p:spPr/>
        <p:txBody>
          <a:bodyPr/>
          <a:lstStyle/>
          <a:p>
            <a:pPr>
              <a:defRPr/>
            </a:pPr>
            <a:fld id="{AB064F70-9F00-48C4-A960-7FDB3D709775}" type="slidenum">
              <a:rPr lang="en-US" altLang="zh-CN"/>
              <a:pPr>
                <a:defRPr/>
              </a:pPr>
              <a:t>14</a:t>
            </a:fld>
            <a:endParaRPr lang="en-US" altLang="zh-CN" dirty="0"/>
          </a:p>
        </p:txBody>
      </p:sp>
      <p:sp>
        <p:nvSpPr>
          <p:cNvPr id="8" name="矩形 7"/>
          <p:cNvSpPr/>
          <p:nvPr/>
        </p:nvSpPr>
        <p:spPr>
          <a:xfrm>
            <a:off x="755576" y="1412776"/>
            <a:ext cx="5472113" cy="1656184"/>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a:off x="611560" y="3861048"/>
            <a:ext cx="5472113" cy="2232248"/>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6.3.1 </a:t>
            </a:r>
            <a:r>
              <a:rPr lang="zh-CN" altLang="zh-CN" dirty="0" smtClean="0"/>
              <a:t>公钥基础设施</a:t>
            </a:r>
            <a:r>
              <a:rPr lang="en-US" altLang="zh-CN" dirty="0" smtClean="0"/>
              <a:t>PKI</a:t>
            </a:r>
            <a:r>
              <a:rPr lang="zh-CN" altLang="zh-CN" dirty="0" smtClean="0"/>
              <a:t>概述</a:t>
            </a:r>
            <a:endParaRPr lang="zh-CN" altLang="en-US" dirty="0"/>
          </a:p>
        </p:txBody>
      </p:sp>
      <p:sp>
        <p:nvSpPr>
          <p:cNvPr id="3" name="内容占位符 2"/>
          <p:cNvSpPr>
            <a:spLocks noGrp="1"/>
          </p:cNvSpPr>
          <p:nvPr>
            <p:ph idx="1"/>
          </p:nvPr>
        </p:nvSpPr>
        <p:spPr>
          <a:xfrm>
            <a:off x="457200" y="1988841"/>
            <a:ext cx="8229600" cy="1080120"/>
          </a:xfrm>
        </p:spPr>
        <p:txBody>
          <a:bodyPr/>
          <a:lstStyle/>
          <a:p>
            <a:r>
              <a:rPr lang="zh-CN" altLang="zh-CN" sz="2400" dirty="0" smtClean="0"/>
              <a:t>公钥基础设施</a:t>
            </a:r>
            <a:r>
              <a:rPr lang="en-US" altLang="zh-CN" sz="2400" dirty="0" smtClean="0"/>
              <a:t>PKI</a:t>
            </a:r>
            <a:r>
              <a:rPr lang="zh-CN" altLang="zh-CN" sz="2400" dirty="0" smtClean="0"/>
              <a:t>（</a:t>
            </a:r>
            <a:r>
              <a:rPr lang="en-US" altLang="zh-CN" sz="2400" dirty="0" smtClean="0"/>
              <a:t>Public Key Infrastructure</a:t>
            </a:r>
            <a:r>
              <a:rPr lang="zh-CN" altLang="zh-CN" sz="2400" dirty="0" smtClean="0"/>
              <a:t>）</a:t>
            </a:r>
            <a:endParaRPr lang="en-US" altLang="zh-CN" sz="2400" dirty="0" smtClean="0"/>
          </a:p>
          <a:p>
            <a:r>
              <a:rPr lang="zh-CN" altLang="en-US" sz="2400" dirty="0" smtClean="0"/>
              <a:t>理解</a:t>
            </a:r>
            <a:r>
              <a:rPr lang="en-US" altLang="zh-CN" sz="2400" dirty="0" smtClean="0"/>
              <a:t>Infrastructure</a:t>
            </a:r>
            <a:endParaRPr lang="zh-CN" altLang="en-US" sz="24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15</a:t>
            </a:fld>
            <a:endParaRPr lang="en-US" altLang="zh-CN"/>
          </a:p>
        </p:txBody>
      </p:sp>
      <p:sp>
        <p:nvSpPr>
          <p:cNvPr id="5" name="矩形 4"/>
          <p:cNvSpPr/>
          <p:nvPr/>
        </p:nvSpPr>
        <p:spPr>
          <a:xfrm>
            <a:off x="467544" y="1412776"/>
            <a:ext cx="7272808" cy="461665"/>
          </a:xfrm>
          <a:prstGeom prst="rect">
            <a:avLst/>
          </a:prstGeom>
        </p:spPr>
        <p:txBody>
          <a:bodyPr wrap="square">
            <a:spAutoFit/>
          </a:bodyPr>
          <a:lstStyle/>
          <a:p>
            <a:r>
              <a:rPr lang="zh-CN" altLang="zh-CN" sz="2400" dirty="0"/>
              <a:t>如何能够</a:t>
            </a:r>
            <a:r>
              <a:rPr lang="zh-CN" altLang="zh-CN" sz="2400" b="1" dirty="0"/>
              <a:t>方便</a:t>
            </a:r>
            <a:r>
              <a:rPr lang="zh-CN" altLang="zh-CN" sz="2400" dirty="0"/>
              <a:t>地获得所需的</a:t>
            </a:r>
            <a:r>
              <a:rPr lang="zh-CN" altLang="zh-CN" sz="2400" b="1" dirty="0"/>
              <a:t>有效的、正确的</a:t>
            </a:r>
            <a:r>
              <a:rPr lang="zh-CN" altLang="zh-CN" sz="2400" dirty="0"/>
              <a:t>公</a:t>
            </a:r>
            <a:r>
              <a:rPr lang="zh-CN" altLang="zh-CN" sz="2400" dirty="0" smtClean="0"/>
              <a:t>钥</a:t>
            </a:r>
            <a:r>
              <a:rPr lang="zh-CN" altLang="en-US" sz="2400" dirty="0" smtClean="0"/>
              <a:t>？</a:t>
            </a:r>
            <a:endParaRPr lang="zh-CN" altLang="en-US" sz="2400" dirty="0"/>
          </a:p>
        </p:txBody>
      </p:sp>
      <p:pic>
        <p:nvPicPr>
          <p:cNvPr id="56322" name="Picture 2" descr="http://www.ahszjt.gov.cn/data/upfile/1/images/0908/1_09081910064481.jpg"/>
          <p:cNvPicPr>
            <a:picLocks noChangeAspect="1" noChangeArrowheads="1"/>
          </p:cNvPicPr>
          <p:nvPr/>
        </p:nvPicPr>
        <p:blipFill>
          <a:blip r:embed="rId2" cstate="print"/>
          <a:srcRect/>
          <a:stretch>
            <a:fillRect/>
          </a:stretch>
        </p:blipFill>
        <p:spPr bwMode="auto">
          <a:xfrm>
            <a:off x="4644008" y="3212976"/>
            <a:ext cx="3690029" cy="2214018"/>
          </a:xfrm>
          <a:prstGeom prst="rect">
            <a:avLst/>
          </a:prstGeom>
          <a:ln>
            <a:noFill/>
          </a:ln>
          <a:effectLst>
            <a:outerShdw blurRad="292100" dist="139700" dir="2700000" algn="tl" rotWithShape="0">
              <a:srgbClr val="333333">
                <a:alpha val="65000"/>
              </a:srgbClr>
            </a:outerShdw>
          </a:effectLst>
        </p:spPr>
      </p:pic>
      <p:pic>
        <p:nvPicPr>
          <p:cNvPr id="56324" name="Picture 4" descr="电力">
            <a:hlinkClick r:id="rId3"/>
          </p:cNvPr>
          <p:cNvPicPr>
            <a:picLocks noChangeAspect="1" noChangeArrowheads="1"/>
          </p:cNvPicPr>
          <p:nvPr/>
        </p:nvPicPr>
        <p:blipFill>
          <a:blip r:embed="rId4" cstate="print"/>
          <a:srcRect/>
          <a:stretch>
            <a:fillRect/>
          </a:stretch>
        </p:blipFill>
        <p:spPr bwMode="auto">
          <a:xfrm>
            <a:off x="467544" y="3212976"/>
            <a:ext cx="2952328" cy="2212659"/>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6.3.1 </a:t>
            </a:r>
            <a:r>
              <a:rPr lang="zh-CN" altLang="zh-CN" dirty="0" smtClean="0"/>
              <a:t>公钥基础设施</a:t>
            </a:r>
            <a:r>
              <a:rPr lang="en-US" altLang="zh-CN" dirty="0" smtClean="0"/>
              <a:t>PKI</a:t>
            </a:r>
            <a:r>
              <a:rPr lang="zh-CN" altLang="zh-CN" dirty="0" smtClean="0"/>
              <a:t>概述</a:t>
            </a:r>
            <a:endParaRPr lang="zh-CN" altLang="en-US" dirty="0"/>
          </a:p>
        </p:txBody>
      </p:sp>
      <p:sp>
        <p:nvSpPr>
          <p:cNvPr id="3" name="内容占位符 2"/>
          <p:cNvSpPr>
            <a:spLocks noGrp="1"/>
          </p:cNvSpPr>
          <p:nvPr>
            <p:ph idx="1"/>
          </p:nvPr>
        </p:nvSpPr>
        <p:spPr/>
        <p:txBody>
          <a:bodyPr/>
          <a:lstStyle/>
          <a:p>
            <a:r>
              <a:rPr lang="en-US" altLang="zh-CN" sz="2400" dirty="0" smtClean="0"/>
              <a:t>PKI</a:t>
            </a:r>
            <a:r>
              <a:rPr lang="zh-CN" altLang="zh-CN" sz="2400" dirty="0" smtClean="0"/>
              <a:t>是指使用公钥密码技术实施和提供安全服务的具有普适性的安全基础设施</a:t>
            </a:r>
            <a:r>
              <a:rPr lang="zh-CN" altLang="en-US" sz="2400" dirty="0" smtClean="0"/>
              <a:t>。</a:t>
            </a:r>
            <a:endParaRPr lang="en-US" altLang="zh-CN" sz="2400" dirty="0" smtClean="0"/>
          </a:p>
          <a:p>
            <a:r>
              <a:rPr lang="en-US" altLang="zh-CN" sz="2400" dirty="0" smtClean="0"/>
              <a:t>PKI</a:t>
            </a:r>
            <a:r>
              <a:rPr lang="zh-CN" altLang="zh-CN" sz="2400" dirty="0" smtClean="0"/>
              <a:t>通过权威第三方机构——授权中心</a:t>
            </a:r>
            <a:r>
              <a:rPr lang="en-US" altLang="zh-CN" sz="2400" dirty="0" smtClean="0"/>
              <a:t>CA</a:t>
            </a:r>
            <a:r>
              <a:rPr lang="zh-CN" altLang="zh-CN" sz="2400" dirty="0" smtClean="0"/>
              <a:t>（</a:t>
            </a:r>
            <a:r>
              <a:rPr lang="en-US" altLang="zh-CN" sz="2400" dirty="0" smtClean="0"/>
              <a:t>Certification Authority</a:t>
            </a:r>
            <a:r>
              <a:rPr lang="zh-CN" altLang="zh-CN" sz="2400" dirty="0" smtClean="0"/>
              <a:t>）以签发</a:t>
            </a:r>
            <a:r>
              <a:rPr lang="zh-CN" altLang="zh-CN" sz="2400" b="1" dirty="0" smtClean="0"/>
              <a:t>数字证书</a:t>
            </a:r>
            <a:r>
              <a:rPr lang="zh-CN" altLang="zh-CN" sz="2400" dirty="0" smtClean="0"/>
              <a:t>形式发布有效实体的公钥。</a:t>
            </a:r>
            <a:endParaRPr lang="en-US" altLang="zh-CN" sz="2400" dirty="0" smtClean="0"/>
          </a:p>
          <a:p>
            <a:r>
              <a:rPr lang="zh-CN" altLang="zh-CN" sz="2400" dirty="0" smtClean="0"/>
              <a:t>数字证书（</a:t>
            </a:r>
            <a:r>
              <a:rPr lang="en-US" altLang="zh-CN" sz="2400" dirty="0" smtClean="0"/>
              <a:t>Certificate</a:t>
            </a:r>
            <a:r>
              <a:rPr lang="zh-CN" altLang="zh-CN" sz="2400" dirty="0" smtClean="0"/>
              <a:t>，简称证书）是一种特殊的电子文档（也称电子凭证），包括公钥持有者（称为主题）的信息（名称、地址）及其公钥，有效期、使用方法等信息。数字证书将证书持有者的身份及其公钥绑定在一起。</a:t>
            </a:r>
            <a:endParaRPr lang="zh-CN" altLang="en-US" sz="24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16</a:t>
            </a:fld>
            <a:endParaRPr lang="en-US" altLang="zh-CN"/>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6.3.1 </a:t>
            </a:r>
            <a:r>
              <a:rPr lang="zh-CN" altLang="zh-CN" dirty="0" smtClean="0"/>
              <a:t>公钥基础设施</a:t>
            </a:r>
            <a:r>
              <a:rPr lang="en-US" altLang="zh-CN" dirty="0" smtClean="0"/>
              <a:t>PKI</a:t>
            </a:r>
            <a:r>
              <a:rPr lang="zh-CN" altLang="zh-CN" dirty="0" smtClean="0"/>
              <a:t>概述</a:t>
            </a:r>
            <a:endParaRPr lang="zh-CN" altLang="en-US" dirty="0"/>
          </a:p>
        </p:txBody>
      </p:sp>
      <p:sp>
        <p:nvSpPr>
          <p:cNvPr id="3" name="内容占位符 2"/>
          <p:cNvSpPr>
            <a:spLocks noGrp="1"/>
          </p:cNvSpPr>
          <p:nvPr>
            <p:ph idx="1"/>
          </p:nvPr>
        </p:nvSpPr>
        <p:spPr>
          <a:xfrm>
            <a:off x="457200" y="1600200"/>
            <a:ext cx="8229600" cy="4061047"/>
          </a:xfrm>
        </p:spPr>
        <p:txBody>
          <a:bodyPr/>
          <a:lstStyle/>
          <a:p>
            <a:r>
              <a:rPr lang="zh-CN" altLang="zh-CN" sz="2400" dirty="0" smtClean="0"/>
              <a:t>有了</a:t>
            </a:r>
            <a:r>
              <a:rPr lang="en-US" altLang="zh-CN" sz="2400" dirty="0" smtClean="0"/>
              <a:t>PKI</a:t>
            </a:r>
            <a:r>
              <a:rPr lang="zh-CN" altLang="zh-CN" sz="2400" dirty="0" smtClean="0"/>
              <a:t>，安全应用程序的开发者不</a:t>
            </a:r>
            <a:r>
              <a:rPr lang="zh-CN" altLang="en-US" sz="2400" dirty="0" smtClean="0"/>
              <a:t>必</a:t>
            </a:r>
            <a:r>
              <a:rPr lang="zh-CN" altLang="zh-CN" sz="2400" dirty="0" smtClean="0"/>
              <a:t>关心那些复杂的数学运算和模型，而直接按照标准使用一种插座（接口）。</a:t>
            </a:r>
            <a:endParaRPr lang="en-US" altLang="zh-CN" sz="2400" dirty="0" smtClean="0"/>
          </a:p>
          <a:p>
            <a:r>
              <a:rPr lang="en-US" altLang="zh-CN" sz="2400" dirty="0" smtClean="0"/>
              <a:t>PKI</a:t>
            </a:r>
            <a:r>
              <a:rPr lang="zh-CN" altLang="zh-CN" sz="2400" dirty="0" smtClean="0"/>
              <a:t>是电子商务、电子政务的关键和基础技术。</a:t>
            </a:r>
            <a:endParaRPr lang="en-US" altLang="zh-CN" sz="2400" dirty="0" smtClean="0"/>
          </a:p>
          <a:p>
            <a:endParaRPr lang="en-US" altLang="zh-CN" sz="2400" dirty="0" smtClean="0"/>
          </a:p>
          <a:p>
            <a:r>
              <a:rPr lang="zh-CN" altLang="zh-CN" sz="2400" dirty="0" smtClean="0"/>
              <a:t>标准，包括：</a:t>
            </a:r>
            <a:r>
              <a:rPr lang="en-US" altLang="zh-CN" sz="2400" dirty="0" smtClean="0"/>
              <a:t>ITU-T X.509 ( CCITT X.509 )</a:t>
            </a:r>
            <a:r>
              <a:rPr lang="zh-CN" altLang="zh-CN" sz="2400" dirty="0" smtClean="0"/>
              <a:t>、</a:t>
            </a:r>
            <a:r>
              <a:rPr lang="en-US" altLang="zh-CN" sz="2400" dirty="0" smtClean="0"/>
              <a:t>ISO/IEC ITU 9594-8 [X.509]</a:t>
            </a:r>
            <a:r>
              <a:rPr lang="zh-CN" altLang="zh-CN" sz="2400" dirty="0" smtClean="0"/>
              <a:t>、</a:t>
            </a:r>
            <a:r>
              <a:rPr lang="en-US" altLang="zh-CN" sz="2400" dirty="0" smtClean="0"/>
              <a:t>RSA PKCS (Public Key Cryptography Standards) </a:t>
            </a:r>
            <a:r>
              <a:rPr lang="zh-CN" altLang="zh-CN" sz="2400" dirty="0" smtClean="0"/>
              <a:t>系列文档、</a:t>
            </a:r>
            <a:r>
              <a:rPr lang="en-US" altLang="zh-CN" sz="2400" dirty="0" smtClean="0"/>
              <a:t>IETF PKIX </a:t>
            </a:r>
            <a:r>
              <a:rPr lang="en-US" altLang="zh-CN" sz="2400" dirty="0" err="1" smtClean="0"/>
              <a:t>rfc</a:t>
            </a:r>
            <a:r>
              <a:rPr lang="zh-CN" altLang="zh-CN" sz="2400" dirty="0" smtClean="0"/>
              <a:t>系列参考文档（如</a:t>
            </a:r>
            <a:r>
              <a:rPr lang="en-US" altLang="zh-CN" sz="2400" dirty="0" smtClean="0"/>
              <a:t>3280</a:t>
            </a:r>
            <a:r>
              <a:rPr lang="zh-CN" altLang="zh-CN" sz="2400" dirty="0" smtClean="0"/>
              <a:t>、</a:t>
            </a:r>
            <a:r>
              <a:rPr lang="en-US" altLang="zh-CN" sz="2400" dirty="0" smtClean="0"/>
              <a:t>4210</a:t>
            </a:r>
            <a:r>
              <a:rPr lang="zh-CN" altLang="zh-CN" sz="2400" dirty="0" smtClean="0"/>
              <a:t>、</a:t>
            </a:r>
            <a:r>
              <a:rPr lang="en-US" altLang="zh-CN" sz="2400" dirty="0" smtClean="0"/>
              <a:t>4211</a:t>
            </a:r>
            <a:r>
              <a:rPr lang="zh-CN" altLang="zh-CN" sz="2400" dirty="0" smtClean="0"/>
              <a:t>等）。</a:t>
            </a:r>
            <a:endParaRPr lang="en-US" altLang="zh-CN" sz="2400" dirty="0" smtClean="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17</a:t>
            </a:fld>
            <a:endParaRPr lang="en-US" altLang="zh-CN"/>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6.3.1 </a:t>
            </a:r>
            <a:r>
              <a:rPr lang="zh-CN" altLang="zh-CN" dirty="0" smtClean="0"/>
              <a:t>公钥基础设施</a:t>
            </a:r>
            <a:r>
              <a:rPr lang="en-US" altLang="zh-CN" dirty="0" smtClean="0"/>
              <a:t>PKI</a:t>
            </a:r>
            <a:r>
              <a:rPr lang="zh-CN" altLang="zh-CN" dirty="0" smtClean="0"/>
              <a:t>概述</a:t>
            </a:r>
            <a:endParaRPr lang="zh-CN" altLang="en-US" dirty="0"/>
          </a:p>
        </p:txBody>
      </p:sp>
      <p:sp>
        <p:nvSpPr>
          <p:cNvPr id="3" name="内容占位符 2"/>
          <p:cNvSpPr>
            <a:spLocks noGrp="1"/>
          </p:cNvSpPr>
          <p:nvPr>
            <p:ph idx="1"/>
          </p:nvPr>
        </p:nvSpPr>
        <p:spPr/>
        <p:txBody>
          <a:bodyPr/>
          <a:lstStyle/>
          <a:p>
            <a:r>
              <a:rPr lang="zh-CN" altLang="zh-CN" sz="2400" dirty="0" smtClean="0"/>
              <a:t>美国在</a:t>
            </a:r>
            <a:r>
              <a:rPr lang="en-US" altLang="zh-CN" sz="2400" dirty="0" smtClean="0"/>
              <a:t>1996</a:t>
            </a:r>
            <a:r>
              <a:rPr lang="zh-CN" altLang="zh-CN" sz="2400" dirty="0" smtClean="0"/>
              <a:t>年就成立了联邦</a:t>
            </a:r>
            <a:r>
              <a:rPr lang="en-US" altLang="zh-CN" sz="2400" dirty="0" smtClean="0"/>
              <a:t>PKI</a:t>
            </a:r>
            <a:r>
              <a:rPr lang="zh-CN" altLang="zh-CN" sz="2400" dirty="0" smtClean="0"/>
              <a:t>指导委员会，</a:t>
            </a:r>
            <a:r>
              <a:rPr lang="en-US" altLang="zh-CN" sz="2400" dirty="0" smtClean="0"/>
              <a:t>1999</a:t>
            </a:r>
            <a:r>
              <a:rPr lang="zh-CN" altLang="zh-CN" sz="2400" dirty="0" smtClean="0"/>
              <a:t>年又成立了</a:t>
            </a:r>
            <a:r>
              <a:rPr lang="en-US" altLang="zh-CN" sz="2400" dirty="0" smtClean="0"/>
              <a:t>PKI</a:t>
            </a:r>
            <a:r>
              <a:rPr lang="zh-CN" altLang="zh-CN" sz="2400" dirty="0" smtClean="0"/>
              <a:t>论坛。</a:t>
            </a:r>
            <a:endParaRPr lang="en-US" altLang="zh-CN" sz="2400" dirty="0" smtClean="0"/>
          </a:p>
          <a:p>
            <a:r>
              <a:rPr lang="zh-CN" altLang="zh-CN" sz="2400" dirty="0" smtClean="0"/>
              <a:t>加拿大在</a:t>
            </a:r>
            <a:r>
              <a:rPr lang="en-US" altLang="zh-CN" sz="2400" dirty="0" smtClean="0"/>
              <a:t>1993</a:t>
            </a:r>
            <a:r>
              <a:rPr lang="zh-CN" altLang="zh-CN" sz="2400" dirty="0" smtClean="0"/>
              <a:t>就开始政府</a:t>
            </a:r>
            <a:r>
              <a:rPr lang="en-US" altLang="zh-CN" sz="2400" dirty="0" smtClean="0"/>
              <a:t>PKI</a:t>
            </a:r>
            <a:r>
              <a:rPr lang="zh-CN" altLang="zh-CN" sz="2400" dirty="0" smtClean="0"/>
              <a:t>体系研究工作，到</a:t>
            </a:r>
            <a:r>
              <a:rPr lang="en-US" altLang="zh-CN" sz="2400" dirty="0" smtClean="0"/>
              <a:t>2000</a:t>
            </a:r>
            <a:r>
              <a:rPr lang="zh-CN" altLang="zh-CN" sz="2400" dirty="0" smtClean="0"/>
              <a:t>年建成的政府</a:t>
            </a:r>
            <a:r>
              <a:rPr lang="en-US" altLang="zh-CN" sz="2400" dirty="0" smtClean="0"/>
              <a:t>PKI</a:t>
            </a:r>
            <a:r>
              <a:rPr lang="zh-CN" altLang="zh-CN" sz="2400" dirty="0" smtClean="0"/>
              <a:t>体系</a:t>
            </a:r>
            <a:r>
              <a:rPr lang="zh-CN" altLang="en-US" sz="2400" dirty="0" smtClean="0"/>
              <a:t>，</a:t>
            </a:r>
            <a:r>
              <a:rPr lang="zh-CN" altLang="zh-CN" sz="2400" dirty="0" smtClean="0"/>
              <a:t>为联邦政府与公众机构、商业机构等进行电子数据交换时提供信息安全的保障。</a:t>
            </a:r>
            <a:endParaRPr lang="en-US" altLang="zh-CN" sz="2400" dirty="0" smtClean="0"/>
          </a:p>
          <a:p>
            <a:r>
              <a:rPr lang="zh-CN" altLang="zh-CN" sz="2400" dirty="0" smtClean="0"/>
              <a:t>欧洲颁布了</a:t>
            </a:r>
            <a:r>
              <a:rPr lang="en-US" altLang="zh-CN" sz="2400" dirty="0" smtClean="0"/>
              <a:t>93/1999EC</a:t>
            </a:r>
            <a:r>
              <a:rPr lang="zh-CN" altLang="zh-CN" sz="2400" dirty="0" smtClean="0"/>
              <a:t>规它，并建立</a:t>
            </a:r>
            <a:r>
              <a:rPr lang="en-US" altLang="zh-CN" sz="2400" dirty="0" smtClean="0"/>
              <a:t>CA</a:t>
            </a:r>
            <a:r>
              <a:rPr lang="zh-CN" altLang="zh-CN" sz="2400" dirty="0" smtClean="0"/>
              <a:t>网络及其顶级</a:t>
            </a:r>
            <a:r>
              <a:rPr lang="en-US" altLang="zh-CN" sz="2400" dirty="0" smtClean="0"/>
              <a:t>CA</a:t>
            </a:r>
            <a:r>
              <a:rPr lang="zh-CN" altLang="zh-CN" sz="2400" dirty="0" smtClean="0"/>
              <a:t>，并于</a:t>
            </a:r>
            <a:r>
              <a:rPr lang="en-US" altLang="zh-CN" sz="2400" dirty="0" smtClean="0"/>
              <a:t>2000</a:t>
            </a:r>
            <a:r>
              <a:rPr lang="zh-CN" altLang="zh-CN" sz="2400" dirty="0" smtClean="0"/>
              <a:t>年</a:t>
            </a:r>
            <a:r>
              <a:rPr lang="en-US" altLang="zh-CN" sz="2400" dirty="0" smtClean="0"/>
              <a:t>10</a:t>
            </a:r>
            <a:r>
              <a:rPr lang="zh-CN" altLang="zh-CN" sz="2400" dirty="0" smtClean="0"/>
              <a:t>月成立了欧洲桥</a:t>
            </a:r>
            <a:r>
              <a:rPr lang="en-US" altLang="zh-CN" sz="2400" dirty="0" smtClean="0"/>
              <a:t>CA</a:t>
            </a:r>
            <a:r>
              <a:rPr lang="zh-CN" altLang="zh-CN" sz="2400" dirty="0" smtClean="0"/>
              <a:t>指导委员会，</a:t>
            </a:r>
            <a:r>
              <a:rPr lang="en-US" altLang="zh-CN" sz="2400" dirty="0" smtClean="0"/>
              <a:t>2001</a:t>
            </a:r>
            <a:r>
              <a:rPr lang="zh-CN" altLang="zh-CN" sz="2400" dirty="0" smtClean="0"/>
              <a:t>年</a:t>
            </a:r>
            <a:r>
              <a:rPr lang="en-US" altLang="zh-CN" sz="2400" dirty="0" smtClean="0"/>
              <a:t>3</a:t>
            </a:r>
            <a:r>
              <a:rPr lang="zh-CN" altLang="zh-CN" sz="2400" dirty="0" smtClean="0"/>
              <a:t>月成立了欧洲桥</a:t>
            </a:r>
            <a:r>
              <a:rPr lang="en-US" altLang="zh-CN" sz="2400" dirty="0" smtClean="0"/>
              <a:t>CA</a:t>
            </a:r>
            <a:r>
              <a:rPr lang="zh-CN" altLang="zh-CN" sz="2400" dirty="0" smtClean="0"/>
              <a:t>。</a:t>
            </a:r>
            <a:endParaRPr lang="en-US" altLang="zh-CN" sz="2400" dirty="0" smtClean="0"/>
          </a:p>
          <a:p>
            <a:r>
              <a:rPr lang="zh-CN" altLang="zh-CN" sz="2400" dirty="0" smtClean="0"/>
              <a:t>在亚洲，韩国是最早开发</a:t>
            </a:r>
            <a:r>
              <a:rPr lang="en-US" altLang="zh-CN" sz="2400" dirty="0" smtClean="0"/>
              <a:t>PKI</a:t>
            </a:r>
            <a:r>
              <a:rPr lang="zh-CN" altLang="zh-CN" sz="2400" dirty="0" smtClean="0"/>
              <a:t>体系的国家。日本的</a:t>
            </a:r>
            <a:r>
              <a:rPr lang="en-US" altLang="zh-CN" sz="2400" dirty="0" smtClean="0"/>
              <a:t>PKI</a:t>
            </a:r>
            <a:r>
              <a:rPr lang="zh-CN" altLang="zh-CN" sz="2400" dirty="0" smtClean="0"/>
              <a:t>应用体系按公众和私人两大类领域来划分，日本的</a:t>
            </a:r>
            <a:r>
              <a:rPr lang="en-US" altLang="zh-CN" sz="2400" dirty="0" smtClean="0"/>
              <a:t>PKI</a:t>
            </a:r>
            <a:r>
              <a:rPr lang="zh-CN" altLang="zh-CN" sz="2400" dirty="0" smtClean="0"/>
              <a:t>支撑电子商务应用取得非常大成功。</a:t>
            </a:r>
          </a:p>
          <a:p>
            <a:endParaRPr lang="zh-CN" altLang="en-US" sz="24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18</a:t>
            </a:fld>
            <a:endParaRPr lang="en-US" altLang="zh-CN"/>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6.3.1 </a:t>
            </a:r>
            <a:r>
              <a:rPr lang="zh-CN" altLang="zh-CN" dirty="0" smtClean="0"/>
              <a:t>公钥基础设施</a:t>
            </a:r>
            <a:r>
              <a:rPr lang="en-US" altLang="zh-CN" dirty="0" smtClean="0"/>
              <a:t>PKI</a:t>
            </a:r>
            <a:r>
              <a:rPr lang="zh-CN" altLang="zh-CN" dirty="0" smtClean="0"/>
              <a:t>概述</a:t>
            </a:r>
            <a:endParaRPr lang="zh-CN" altLang="en-US" dirty="0"/>
          </a:p>
        </p:txBody>
      </p:sp>
      <p:sp>
        <p:nvSpPr>
          <p:cNvPr id="3" name="内容占位符 2"/>
          <p:cNvSpPr>
            <a:spLocks noGrp="1"/>
          </p:cNvSpPr>
          <p:nvPr>
            <p:ph idx="1"/>
          </p:nvPr>
        </p:nvSpPr>
        <p:spPr>
          <a:xfrm>
            <a:off x="457200" y="1412776"/>
            <a:ext cx="8229600" cy="4525963"/>
          </a:xfrm>
        </p:spPr>
        <p:txBody>
          <a:bodyPr/>
          <a:lstStyle/>
          <a:p>
            <a:r>
              <a:rPr lang="zh-CN" altLang="zh-CN" sz="2400" dirty="0" smtClean="0"/>
              <a:t>大行业或政府部门建立的</a:t>
            </a:r>
            <a:r>
              <a:rPr lang="en-US" altLang="zh-CN" sz="2400" dirty="0" smtClean="0"/>
              <a:t>CA</a:t>
            </a:r>
            <a:r>
              <a:rPr lang="zh-CN" altLang="zh-CN" sz="2400" dirty="0" smtClean="0"/>
              <a:t>，如</a:t>
            </a:r>
            <a:r>
              <a:rPr lang="en-US" altLang="zh-CN" sz="2400" dirty="0" smtClean="0"/>
              <a:t>1998</a:t>
            </a:r>
            <a:r>
              <a:rPr lang="zh-CN" altLang="zh-CN" sz="2400" dirty="0" smtClean="0"/>
              <a:t>年中国电信成立了第一家</a:t>
            </a:r>
            <a:r>
              <a:rPr lang="en-US" altLang="zh-CN" sz="2400" dirty="0" smtClean="0"/>
              <a:t>CA</a:t>
            </a:r>
            <a:r>
              <a:rPr lang="zh-CN" altLang="zh-CN" sz="2400" dirty="0" smtClean="0"/>
              <a:t>认证中心</a:t>
            </a:r>
            <a:r>
              <a:rPr lang="en-US" altLang="zh-CN" sz="2400" dirty="0" smtClean="0"/>
              <a:t>CTCA</a:t>
            </a:r>
            <a:r>
              <a:rPr lang="zh-CN" altLang="zh-CN" sz="2400" dirty="0" smtClean="0"/>
              <a:t>，又如中国金融认证中心</a:t>
            </a:r>
            <a:r>
              <a:rPr lang="en-US" altLang="zh-CN" sz="2400" dirty="0" smtClean="0"/>
              <a:t>( China Finance Certification Authority</a:t>
            </a:r>
            <a:r>
              <a:rPr lang="zh-CN" altLang="zh-CN" sz="2400" dirty="0" smtClean="0"/>
              <a:t>，</a:t>
            </a:r>
            <a:r>
              <a:rPr lang="en-US" altLang="zh-CN" sz="2400" dirty="0" smtClean="0"/>
              <a:t>CFCA )</a:t>
            </a:r>
            <a:r>
              <a:rPr lang="zh-CN" altLang="zh-CN" sz="2400" dirty="0" smtClean="0"/>
              <a:t>，是由中国人民银行牵头，联合中国工商银行、中国银行、中国农业银行等十二家商业银行参加建设，由银行卡信息交换总中心承建的金融</a:t>
            </a:r>
            <a:r>
              <a:rPr lang="en-US" altLang="zh-CN" sz="2400" dirty="0" smtClean="0"/>
              <a:t>CA</a:t>
            </a:r>
            <a:r>
              <a:rPr lang="zh-CN" altLang="zh-CN" sz="2400" dirty="0" smtClean="0"/>
              <a:t>中心。</a:t>
            </a:r>
            <a:endParaRPr lang="en-US" altLang="zh-CN" sz="2400" dirty="0" smtClean="0"/>
          </a:p>
          <a:p>
            <a:r>
              <a:rPr lang="zh-CN" altLang="zh-CN" sz="2400" dirty="0" smtClean="0"/>
              <a:t>一类是地方政府与公司共建的</a:t>
            </a:r>
            <a:r>
              <a:rPr lang="en-US" altLang="zh-CN" sz="2400" dirty="0" smtClean="0"/>
              <a:t>CA</a:t>
            </a:r>
            <a:r>
              <a:rPr lang="zh-CN" altLang="zh-CN" sz="2400" dirty="0" smtClean="0"/>
              <a:t>，如上海市数字证书认证中心、北京市数字证书认证中心，以及各个省基本上都建立各自认证中心。</a:t>
            </a:r>
            <a:endParaRPr lang="en-US" altLang="zh-CN" sz="2400" dirty="0" smtClean="0"/>
          </a:p>
          <a:p>
            <a:r>
              <a:rPr lang="zh-CN" altLang="zh-CN" sz="2400" dirty="0" smtClean="0"/>
              <a:t>还有一类是商业性</a:t>
            </a:r>
            <a:r>
              <a:rPr lang="en-US" altLang="zh-CN" sz="2400" dirty="0" smtClean="0"/>
              <a:t>CA</a:t>
            </a:r>
            <a:r>
              <a:rPr lang="zh-CN" altLang="zh-CN" sz="2400" dirty="0" smtClean="0"/>
              <a:t>，如天威诚信公司。</a:t>
            </a:r>
            <a:endParaRPr lang="en-US" altLang="zh-CN" sz="2400" dirty="0" smtClean="0"/>
          </a:p>
          <a:p>
            <a:r>
              <a:rPr lang="zh-CN" altLang="zh-CN" sz="2400" dirty="0" smtClean="0"/>
              <a:t>此外还有些系统、部门或企业院校等建立了自己内容</a:t>
            </a:r>
            <a:r>
              <a:rPr lang="en-US" altLang="zh-CN" sz="2400" dirty="0" smtClean="0"/>
              <a:t>CA</a:t>
            </a:r>
            <a:r>
              <a:rPr lang="zh-CN" altLang="zh-CN" sz="2400" dirty="0" smtClean="0"/>
              <a:t>，用于内部安全系统应用。</a:t>
            </a:r>
            <a:endParaRPr lang="en-US" altLang="zh-CN" sz="2400" dirty="0" smtClean="0"/>
          </a:p>
          <a:p>
            <a:r>
              <a:rPr lang="zh-CN" altLang="zh-CN" sz="2400" dirty="0" smtClean="0"/>
              <a:t>我国</a:t>
            </a:r>
            <a:r>
              <a:rPr lang="en-US" altLang="zh-CN" sz="2400" dirty="0" smtClean="0"/>
              <a:t>2004</a:t>
            </a:r>
            <a:r>
              <a:rPr lang="zh-CN" altLang="zh-CN" sz="2400" dirty="0" smtClean="0"/>
              <a:t>颁布了电子签名法。</a:t>
            </a:r>
          </a:p>
          <a:p>
            <a:endParaRPr lang="zh-CN" altLang="en-US" sz="24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19</a:t>
            </a:fld>
            <a:endParaRPr lang="en-US" altLang="zh-CN"/>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a:defRPr/>
            </a:pPr>
            <a:r>
              <a:rPr lang="zh-CN" altLang="en-US" dirty="0"/>
              <a:t>学习目标</a:t>
            </a:r>
          </a:p>
        </p:txBody>
      </p:sp>
      <p:sp>
        <p:nvSpPr>
          <p:cNvPr id="14339" name="Rectangle 3"/>
          <p:cNvSpPr>
            <a:spLocks noGrp="1" noChangeArrowheads="1"/>
          </p:cNvSpPr>
          <p:nvPr>
            <p:ph type="body" idx="1"/>
          </p:nvPr>
        </p:nvSpPr>
        <p:spPr>
          <a:xfrm>
            <a:off x="611560" y="3789363"/>
            <a:ext cx="8208912" cy="2120900"/>
          </a:xfrm>
        </p:spPr>
        <p:txBody>
          <a:bodyPr/>
          <a:lstStyle/>
          <a:p>
            <a:pPr indent="557213">
              <a:lnSpc>
                <a:spcPct val="150000"/>
              </a:lnSpc>
              <a:buFontTx/>
              <a:buBlip>
                <a:blip r:embed="rId2"/>
              </a:buBlip>
            </a:pPr>
            <a:r>
              <a:rPr lang="zh-CN" altLang="en-US" sz="2400" dirty="0" smtClean="0"/>
              <a:t>对称密码中密钥的管理与分发</a:t>
            </a:r>
          </a:p>
          <a:p>
            <a:pPr indent="557213">
              <a:lnSpc>
                <a:spcPct val="150000"/>
              </a:lnSpc>
              <a:buFontTx/>
              <a:buBlip>
                <a:blip r:embed="rId2"/>
              </a:buBlip>
            </a:pPr>
            <a:r>
              <a:rPr lang="zh-CN" altLang="en-US" sz="2400" dirty="0" smtClean="0"/>
              <a:t>公钥密码中密钥管理与应用</a:t>
            </a:r>
            <a:r>
              <a:rPr lang="en-US" altLang="zh-CN" sz="2400" dirty="0" smtClean="0"/>
              <a:t>——</a:t>
            </a:r>
            <a:r>
              <a:rPr lang="zh-CN" altLang="en-US" sz="2400" dirty="0" smtClean="0"/>
              <a:t>公钥基础设施</a:t>
            </a:r>
            <a:r>
              <a:rPr lang="en-US" altLang="zh-CN" sz="2400" dirty="0" smtClean="0"/>
              <a:t>PKI</a:t>
            </a:r>
          </a:p>
          <a:p>
            <a:pPr indent="557213">
              <a:lnSpc>
                <a:spcPct val="150000"/>
              </a:lnSpc>
              <a:buFontTx/>
              <a:buBlip>
                <a:blip r:embed="rId2"/>
              </a:buBlip>
            </a:pPr>
            <a:r>
              <a:rPr lang="zh-CN" altLang="en-US" sz="2400" dirty="0" smtClean="0"/>
              <a:t>公钥基础设施中公钥载体</a:t>
            </a:r>
            <a:r>
              <a:rPr lang="en-US" altLang="zh-CN" sz="2400" dirty="0" smtClean="0"/>
              <a:t>——</a:t>
            </a:r>
            <a:r>
              <a:rPr lang="zh-CN" altLang="en-US" sz="2400" dirty="0" smtClean="0"/>
              <a:t>数字证书</a:t>
            </a:r>
          </a:p>
        </p:txBody>
      </p:sp>
      <p:sp>
        <p:nvSpPr>
          <p:cNvPr id="14340" name="Rectangle 4"/>
          <p:cNvSpPr>
            <a:spLocks noChangeArrowheads="1"/>
          </p:cNvSpPr>
          <p:nvPr/>
        </p:nvSpPr>
        <p:spPr bwMode="auto">
          <a:xfrm>
            <a:off x="684213" y="1909763"/>
            <a:ext cx="7918450" cy="1628775"/>
          </a:xfrm>
          <a:prstGeom prst="rect">
            <a:avLst/>
          </a:prstGeom>
          <a:noFill/>
          <a:ln w="9525">
            <a:noFill/>
            <a:miter lim="800000"/>
            <a:headEnd/>
            <a:tailEnd/>
          </a:ln>
        </p:spPr>
        <p:txBody>
          <a:bodyPr anchor="ctr">
            <a:spAutoFit/>
          </a:bodyPr>
          <a:lstStyle/>
          <a:p>
            <a:pPr indent="715963">
              <a:lnSpc>
                <a:spcPct val="105000"/>
              </a:lnSpc>
            </a:pPr>
            <a:r>
              <a:rPr lang="zh-CN" altLang="en-US" sz="3200" b="1" dirty="0" smtClean="0">
                <a:latin typeface="华文新魏" pitchFamily="2" charset="-122"/>
                <a:ea typeface="华文新魏" pitchFamily="2" charset="-122"/>
              </a:rPr>
              <a:t>密钥管理是密码技术应用的核心，本章讲解对称密钥和公钥密码应用中的密钥管理和应用技术。 </a:t>
            </a:r>
            <a:endParaRPr lang="zh-CN" altLang="en-US" sz="3200" b="1" dirty="0">
              <a:latin typeface="华文新魏" pitchFamily="2" charset="-122"/>
              <a:ea typeface="华文新魏" pitchFamily="2" charset="-122"/>
            </a:endParaRPr>
          </a:p>
        </p:txBody>
      </p:sp>
      <p:sp>
        <p:nvSpPr>
          <p:cNvPr id="7" name="灯片编号占位符 6"/>
          <p:cNvSpPr>
            <a:spLocks noGrp="1"/>
          </p:cNvSpPr>
          <p:nvPr>
            <p:ph type="sldNum" sz="quarter" idx="11"/>
          </p:nvPr>
        </p:nvSpPr>
        <p:spPr/>
        <p:txBody>
          <a:bodyPr/>
          <a:lstStyle/>
          <a:p>
            <a:pPr>
              <a:defRPr/>
            </a:pPr>
            <a:fld id="{08648E6A-03D2-49BA-AF3D-EC278905F0D4}" type="slidenum">
              <a:rPr lang="en-US" altLang="zh-CN"/>
              <a:pPr>
                <a:defRPr/>
              </a:pPr>
              <a:t>2</a:t>
            </a:fld>
            <a:endParaRPr lang="en-US" altLang="zh-CN"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6.3.2 PKI</a:t>
            </a:r>
            <a:r>
              <a:rPr lang="zh-CN" altLang="zh-CN" dirty="0" smtClean="0"/>
              <a:t>功能</a:t>
            </a:r>
            <a:endParaRPr lang="zh-CN" altLang="en-US" dirty="0"/>
          </a:p>
        </p:txBody>
      </p:sp>
      <p:sp>
        <p:nvSpPr>
          <p:cNvPr id="3" name="内容占位符 2"/>
          <p:cNvSpPr>
            <a:spLocks noGrp="1"/>
          </p:cNvSpPr>
          <p:nvPr>
            <p:ph idx="1"/>
          </p:nvPr>
        </p:nvSpPr>
        <p:spPr>
          <a:xfrm>
            <a:off x="5292080" y="1600200"/>
            <a:ext cx="3394720" cy="4525963"/>
          </a:xfrm>
        </p:spPr>
        <p:txBody>
          <a:bodyPr/>
          <a:lstStyle/>
          <a:p>
            <a:pPr lvl="0"/>
            <a:r>
              <a:rPr lang="zh-CN" altLang="zh-CN" sz="2200" dirty="0" smtClean="0"/>
              <a:t>端实体：包括</a:t>
            </a:r>
            <a:r>
              <a:rPr lang="en-US" altLang="zh-CN" sz="2200" dirty="0" smtClean="0"/>
              <a:t>PKI</a:t>
            </a:r>
            <a:r>
              <a:rPr lang="zh-CN" altLang="zh-CN" sz="2200" dirty="0" smtClean="0"/>
              <a:t>证书用户、证书持有者。</a:t>
            </a:r>
          </a:p>
          <a:p>
            <a:pPr lvl="0"/>
            <a:r>
              <a:rPr lang="en-US" altLang="zh-CN" sz="2200" dirty="0" smtClean="0"/>
              <a:t>CA</a:t>
            </a:r>
            <a:r>
              <a:rPr lang="zh-CN" altLang="zh-CN" sz="2200" dirty="0" smtClean="0"/>
              <a:t>：认证中心。</a:t>
            </a:r>
          </a:p>
          <a:p>
            <a:pPr lvl="0"/>
            <a:r>
              <a:rPr lang="en-US" altLang="zh-CN" sz="2200" dirty="0" smtClean="0"/>
              <a:t>RA</a:t>
            </a:r>
            <a:r>
              <a:rPr lang="zh-CN" altLang="zh-CN" sz="2200" dirty="0" smtClean="0"/>
              <a:t>：注册中心，代理</a:t>
            </a:r>
            <a:r>
              <a:rPr lang="en-US" altLang="zh-CN" sz="2200" dirty="0" smtClean="0"/>
              <a:t>CA</a:t>
            </a:r>
            <a:r>
              <a:rPr lang="zh-CN" altLang="zh-CN" sz="2200" dirty="0" smtClean="0"/>
              <a:t>特定管理功能。</a:t>
            </a:r>
          </a:p>
          <a:p>
            <a:pPr lvl="0"/>
            <a:r>
              <a:rPr lang="en-US" altLang="zh-CN" sz="2200" dirty="0" smtClean="0"/>
              <a:t>CRL</a:t>
            </a:r>
            <a:r>
              <a:rPr lang="zh-CN" altLang="zh-CN" sz="2200" dirty="0" smtClean="0"/>
              <a:t>发布者：生成并签发证书撤销列表</a:t>
            </a:r>
            <a:r>
              <a:rPr lang="en-US" altLang="zh-CN" sz="2200" dirty="0" smtClean="0"/>
              <a:t>CRL</a:t>
            </a:r>
            <a:r>
              <a:rPr lang="zh-CN" altLang="zh-CN" sz="2200" dirty="0" smtClean="0"/>
              <a:t>。</a:t>
            </a:r>
          </a:p>
          <a:p>
            <a:pPr lvl="0"/>
            <a:r>
              <a:rPr lang="zh-CN" altLang="zh-CN" sz="2200" dirty="0" smtClean="0"/>
              <a:t>证书</a:t>
            </a:r>
            <a:r>
              <a:rPr lang="en-US" altLang="zh-CN" sz="2200" dirty="0" smtClean="0"/>
              <a:t>/</a:t>
            </a:r>
            <a:r>
              <a:rPr lang="zh-CN" altLang="zh-CN" sz="2200" dirty="0" smtClean="0"/>
              <a:t>撤销列表存储发布系统：以数据库、目录服务等技术实现存储、分发证书和</a:t>
            </a:r>
            <a:r>
              <a:rPr lang="en-US" altLang="zh-CN" sz="2200" dirty="0" smtClean="0"/>
              <a:t>CRL</a:t>
            </a:r>
            <a:r>
              <a:rPr lang="zh-CN" altLang="zh-CN" sz="2200" dirty="0" smtClean="0"/>
              <a:t>的系统。</a:t>
            </a:r>
          </a:p>
          <a:p>
            <a:endParaRPr lang="zh-CN" altLang="en-US" sz="22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20</a:t>
            </a:fld>
            <a:endParaRPr lang="en-US" altLang="zh-CN"/>
          </a:p>
        </p:txBody>
      </p:sp>
      <p:sp>
        <p:nvSpPr>
          <p:cNvPr id="583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5" name="Picture 2"/>
          <p:cNvPicPr>
            <a:picLocks noChangeAspect="1" noChangeArrowheads="1"/>
          </p:cNvPicPr>
          <p:nvPr/>
        </p:nvPicPr>
        <p:blipFill>
          <a:blip r:embed="rId2" cstate="print"/>
          <a:srcRect/>
          <a:stretch>
            <a:fillRect/>
          </a:stretch>
        </p:blipFill>
        <p:spPr bwMode="auto">
          <a:xfrm>
            <a:off x="467544" y="1628800"/>
            <a:ext cx="4846637" cy="4608513"/>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6.3.2 PKI</a:t>
            </a:r>
            <a:r>
              <a:rPr lang="zh-CN" altLang="zh-CN" dirty="0" smtClean="0"/>
              <a:t>功能</a:t>
            </a:r>
            <a:endParaRPr lang="zh-CN" altLang="en-US" dirty="0"/>
          </a:p>
        </p:txBody>
      </p:sp>
      <p:sp>
        <p:nvSpPr>
          <p:cNvPr id="3" name="内容占位符 2"/>
          <p:cNvSpPr>
            <a:spLocks noGrp="1"/>
          </p:cNvSpPr>
          <p:nvPr>
            <p:ph idx="1"/>
          </p:nvPr>
        </p:nvSpPr>
        <p:spPr>
          <a:xfrm>
            <a:off x="457200" y="1600201"/>
            <a:ext cx="8229600" cy="532655"/>
          </a:xfrm>
        </p:spPr>
        <p:txBody>
          <a:bodyPr/>
          <a:lstStyle/>
          <a:p>
            <a:pPr>
              <a:buNone/>
            </a:pPr>
            <a:r>
              <a:rPr lang="zh-CN" altLang="zh-CN" sz="2400" dirty="0" smtClean="0"/>
              <a:t>（</a:t>
            </a:r>
            <a:r>
              <a:rPr lang="en-US" altLang="zh-CN" sz="2400" dirty="0" smtClean="0"/>
              <a:t>1</a:t>
            </a:r>
            <a:r>
              <a:rPr lang="zh-CN" altLang="zh-CN" sz="2400" dirty="0" smtClean="0"/>
              <a:t>）证书管理</a:t>
            </a:r>
            <a:endParaRPr lang="zh-CN" altLang="en-US" sz="24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21</a:t>
            </a:fld>
            <a:endParaRPr lang="en-US" altLang="zh-CN"/>
          </a:p>
        </p:txBody>
      </p:sp>
      <p:pic>
        <p:nvPicPr>
          <p:cNvPr id="61442" name="Picture 2"/>
          <p:cNvPicPr>
            <a:picLocks noChangeAspect="1" noChangeArrowheads="1"/>
          </p:cNvPicPr>
          <p:nvPr/>
        </p:nvPicPr>
        <p:blipFill>
          <a:blip r:embed="rId2" cstate="print"/>
          <a:srcRect/>
          <a:stretch>
            <a:fillRect/>
          </a:stretch>
        </p:blipFill>
        <p:spPr bwMode="auto">
          <a:xfrm>
            <a:off x="2123728" y="2132856"/>
            <a:ext cx="4536504" cy="404306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6.3.2 PKI</a:t>
            </a:r>
            <a:r>
              <a:rPr lang="zh-CN" altLang="zh-CN" dirty="0" smtClean="0"/>
              <a:t>功能</a:t>
            </a:r>
            <a:endParaRPr lang="zh-CN" altLang="en-US" dirty="0"/>
          </a:p>
        </p:txBody>
      </p:sp>
      <p:sp>
        <p:nvSpPr>
          <p:cNvPr id="3" name="内容占位符 2"/>
          <p:cNvSpPr>
            <a:spLocks noGrp="1"/>
          </p:cNvSpPr>
          <p:nvPr>
            <p:ph idx="1"/>
          </p:nvPr>
        </p:nvSpPr>
        <p:spPr>
          <a:xfrm>
            <a:off x="457200" y="1600200"/>
            <a:ext cx="8229600" cy="4205063"/>
          </a:xfrm>
        </p:spPr>
        <p:txBody>
          <a:bodyPr/>
          <a:lstStyle/>
          <a:p>
            <a:pPr>
              <a:lnSpc>
                <a:spcPts val="3800"/>
              </a:lnSpc>
              <a:spcBef>
                <a:spcPts val="1200"/>
              </a:spcBef>
              <a:buNone/>
            </a:pPr>
            <a:r>
              <a:rPr lang="zh-CN" altLang="zh-CN" sz="2400" dirty="0" smtClean="0"/>
              <a:t>（</a:t>
            </a:r>
            <a:r>
              <a:rPr lang="en-US" altLang="zh-CN" sz="2400" dirty="0" smtClean="0"/>
              <a:t>2</a:t>
            </a:r>
            <a:r>
              <a:rPr lang="zh-CN" altLang="zh-CN" sz="2400" dirty="0" smtClean="0"/>
              <a:t>）</a:t>
            </a:r>
            <a:r>
              <a:rPr lang="en-US" altLang="zh-CN" sz="2400" dirty="0" smtClean="0"/>
              <a:t>PKI</a:t>
            </a:r>
            <a:r>
              <a:rPr lang="zh-CN" altLang="zh-CN" sz="2400" dirty="0" smtClean="0"/>
              <a:t>服务</a:t>
            </a:r>
            <a:endParaRPr lang="en-US" altLang="zh-CN" sz="2400" dirty="0" smtClean="0"/>
          </a:p>
          <a:p>
            <a:pPr lvl="1">
              <a:lnSpc>
                <a:spcPts val="3800"/>
              </a:lnSpc>
              <a:spcBef>
                <a:spcPts val="1200"/>
              </a:spcBef>
            </a:pPr>
            <a:r>
              <a:rPr lang="zh-CN" altLang="zh-CN" sz="2400" dirty="0" smtClean="0"/>
              <a:t>保密服务</a:t>
            </a:r>
            <a:endParaRPr lang="en-US" altLang="zh-CN" sz="2400" dirty="0" smtClean="0"/>
          </a:p>
          <a:p>
            <a:pPr lvl="1">
              <a:lnSpc>
                <a:spcPts val="3800"/>
              </a:lnSpc>
              <a:spcBef>
                <a:spcPts val="1200"/>
              </a:spcBef>
            </a:pPr>
            <a:r>
              <a:rPr lang="zh-CN" altLang="zh-CN" sz="2400" dirty="0" smtClean="0"/>
              <a:t>完整性服务</a:t>
            </a:r>
            <a:endParaRPr lang="en-US" altLang="zh-CN" sz="2400" dirty="0" smtClean="0"/>
          </a:p>
          <a:p>
            <a:pPr lvl="1">
              <a:lnSpc>
                <a:spcPts val="3800"/>
              </a:lnSpc>
              <a:spcBef>
                <a:spcPts val="1200"/>
              </a:spcBef>
            </a:pPr>
            <a:r>
              <a:rPr lang="zh-CN" altLang="zh-CN" sz="2400" dirty="0" smtClean="0"/>
              <a:t>认证服务</a:t>
            </a:r>
            <a:endParaRPr lang="en-US" altLang="zh-CN" sz="2400" dirty="0" smtClean="0"/>
          </a:p>
          <a:p>
            <a:pPr lvl="1">
              <a:lnSpc>
                <a:spcPts val="3800"/>
              </a:lnSpc>
              <a:spcBef>
                <a:spcPts val="1200"/>
              </a:spcBef>
            </a:pPr>
            <a:r>
              <a:rPr lang="zh-CN" altLang="zh-CN" sz="2400" dirty="0" smtClean="0"/>
              <a:t>不可否认服务</a:t>
            </a:r>
            <a:endParaRPr lang="en-US" altLang="zh-CN" sz="2400" dirty="0" smtClean="0"/>
          </a:p>
          <a:p>
            <a:pPr lvl="1">
              <a:lnSpc>
                <a:spcPts val="3800"/>
              </a:lnSpc>
              <a:spcBef>
                <a:spcPts val="1200"/>
              </a:spcBef>
            </a:pPr>
            <a:r>
              <a:rPr lang="zh-CN" altLang="zh-CN" sz="2400" dirty="0" smtClean="0"/>
              <a:t>时间戳</a:t>
            </a:r>
            <a:endParaRPr lang="zh-CN" altLang="en-US" sz="24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22</a:t>
            </a:fld>
            <a:endParaRPr lang="en-US" altLang="zh-CN"/>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6.3.3 PKI</a:t>
            </a:r>
            <a:r>
              <a:rPr lang="zh-CN" altLang="zh-CN" dirty="0" smtClean="0"/>
              <a:t>体系结构</a:t>
            </a:r>
            <a:endParaRPr lang="zh-CN" altLang="en-US"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23</a:t>
            </a:fld>
            <a:endParaRPr lang="en-US" altLang="zh-CN"/>
          </a:p>
        </p:txBody>
      </p:sp>
      <p:sp>
        <p:nvSpPr>
          <p:cNvPr id="634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3" name="Picture 2"/>
          <p:cNvPicPr>
            <a:picLocks noChangeAspect="1" noChangeArrowheads="1"/>
          </p:cNvPicPr>
          <p:nvPr/>
        </p:nvPicPr>
        <p:blipFill>
          <a:blip r:embed="rId2" cstate="print"/>
          <a:srcRect/>
          <a:stretch>
            <a:fillRect/>
          </a:stretch>
        </p:blipFill>
        <p:spPr bwMode="auto">
          <a:xfrm>
            <a:off x="467544" y="1772816"/>
            <a:ext cx="8177213" cy="4392613"/>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6.3.3 PKI</a:t>
            </a:r>
            <a:r>
              <a:rPr lang="zh-CN" altLang="zh-CN" dirty="0" smtClean="0"/>
              <a:t>体系结构</a:t>
            </a:r>
            <a:endParaRPr lang="zh-CN" altLang="en-US" dirty="0"/>
          </a:p>
        </p:txBody>
      </p:sp>
      <p:sp>
        <p:nvSpPr>
          <p:cNvPr id="3" name="内容占位符 2"/>
          <p:cNvSpPr>
            <a:spLocks noGrp="1"/>
          </p:cNvSpPr>
          <p:nvPr>
            <p:ph idx="1"/>
          </p:nvPr>
        </p:nvSpPr>
        <p:spPr>
          <a:xfrm>
            <a:off x="457200" y="5589240"/>
            <a:ext cx="8229600" cy="536923"/>
          </a:xfrm>
        </p:spPr>
        <p:txBody>
          <a:bodyPr/>
          <a:lstStyle/>
          <a:p>
            <a:r>
              <a:rPr lang="zh-CN" altLang="zh-CN" sz="2400" dirty="0" smtClean="0"/>
              <a:t>美国联邦桥接模式</a:t>
            </a:r>
            <a:r>
              <a:rPr lang="en-US" altLang="zh-CN" sz="2400" dirty="0" smtClean="0"/>
              <a:t>CA</a:t>
            </a:r>
            <a:r>
              <a:rPr lang="zh-CN" altLang="zh-CN" sz="2400" dirty="0" smtClean="0"/>
              <a:t>互联</a:t>
            </a:r>
            <a:endParaRPr lang="zh-CN" altLang="en-US" sz="24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24</a:t>
            </a:fld>
            <a:endParaRPr lang="en-US" altLang="zh-CN"/>
          </a:p>
        </p:txBody>
      </p:sp>
      <p:sp>
        <p:nvSpPr>
          <p:cNvPr id="624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5" name="Picture 2"/>
          <p:cNvPicPr>
            <a:picLocks noChangeAspect="1" noChangeArrowheads="1"/>
          </p:cNvPicPr>
          <p:nvPr/>
        </p:nvPicPr>
        <p:blipFill>
          <a:blip r:embed="rId2" cstate="print"/>
          <a:srcRect/>
          <a:stretch>
            <a:fillRect/>
          </a:stretch>
        </p:blipFill>
        <p:spPr bwMode="auto">
          <a:xfrm>
            <a:off x="814388" y="1379538"/>
            <a:ext cx="7513637" cy="4103687"/>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6.3.4 </a:t>
            </a:r>
            <a:r>
              <a:rPr lang="zh-CN" altLang="zh-CN" dirty="0" smtClean="0"/>
              <a:t>认证机构</a:t>
            </a:r>
            <a:r>
              <a:rPr lang="en-US" altLang="zh-CN" dirty="0" smtClean="0"/>
              <a:t>CA</a:t>
            </a:r>
            <a:r>
              <a:rPr lang="zh-CN" altLang="zh-CN" dirty="0" smtClean="0"/>
              <a:t>部署</a:t>
            </a:r>
            <a:endParaRPr lang="zh-CN" altLang="en-US" dirty="0"/>
          </a:p>
        </p:txBody>
      </p:sp>
      <p:sp>
        <p:nvSpPr>
          <p:cNvPr id="3" name="内容占位符 2"/>
          <p:cNvSpPr>
            <a:spLocks noGrp="1"/>
          </p:cNvSpPr>
          <p:nvPr>
            <p:ph idx="1"/>
          </p:nvPr>
        </p:nvSpPr>
        <p:spPr/>
        <p:txBody>
          <a:bodyPr/>
          <a:lstStyle/>
          <a:p>
            <a:pPr lvl="0"/>
            <a:r>
              <a:rPr lang="zh-CN" altLang="zh-CN" sz="2400" dirty="0" smtClean="0"/>
              <a:t>发布本地</a:t>
            </a:r>
            <a:r>
              <a:rPr lang="en-US" altLang="zh-CN" sz="2400" dirty="0" smtClean="0"/>
              <a:t>CA</a:t>
            </a:r>
            <a:r>
              <a:rPr lang="zh-CN" altLang="zh-CN" sz="2400" dirty="0" smtClean="0"/>
              <a:t>策略。</a:t>
            </a:r>
          </a:p>
          <a:p>
            <a:pPr lvl="0"/>
            <a:r>
              <a:rPr lang="zh-CN" altLang="zh-CN" sz="2400" dirty="0" smtClean="0"/>
              <a:t>对下级机构进行认证和鉴别，构建层次化</a:t>
            </a:r>
            <a:r>
              <a:rPr lang="en-US" altLang="zh-CN" sz="2400" dirty="0" smtClean="0"/>
              <a:t>CA</a:t>
            </a:r>
            <a:r>
              <a:rPr lang="zh-CN" altLang="zh-CN" sz="2400" dirty="0" smtClean="0"/>
              <a:t>体系。</a:t>
            </a:r>
          </a:p>
          <a:p>
            <a:pPr lvl="0"/>
            <a:r>
              <a:rPr lang="zh-CN" altLang="zh-CN" sz="2400" dirty="0" smtClean="0"/>
              <a:t>产生和管理下属机构的证书。</a:t>
            </a:r>
          </a:p>
          <a:p>
            <a:pPr lvl="0"/>
            <a:r>
              <a:rPr lang="zh-CN" altLang="zh-CN" sz="2400" dirty="0" smtClean="0"/>
              <a:t>接收和认证</a:t>
            </a:r>
            <a:r>
              <a:rPr lang="en-US" altLang="zh-CN" sz="2400" dirty="0" smtClean="0"/>
              <a:t>RA</a:t>
            </a:r>
            <a:r>
              <a:rPr lang="zh-CN" altLang="zh-CN" sz="2400" dirty="0" smtClean="0"/>
              <a:t>证书请求、证书更新请求、证书撤销请求。</a:t>
            </a:r>
          </a:p>
          <a:p>
            <a:pPr lvl="0"/>
            <a:r>
              <a:rPr lang="zh-CN" altLang="zh-CN" sz="2400" dirty="0" smtClean="0"/>
              <a:t>签发和管理证书、证书撤销列表</a:t>
            </a:r>
            <a:r>
              <a:rPr lang="en-US" altLang="zh-CN" sz="2400" dirty="0" smtClean="0"/>
              <a:t>CRL</a:t>
            </a:r>
            <a:r>
              <a:rPr lang="zh-CN" altLang="zh-CN" sz="2400" dirty="0" smtClean="0"/>
              <a:t>（</a:t>
            </a:r>
            <a:r>
              <a:rPr lang="en-US" altLang="zh-CN" sz="2400" dirty="0" smtClean="0"/>
              <a:t>Certificate Revocation List</a:t>
            </a:r>
            <a:r>
              <a:rPr lang="zh-CN" altLang="zh-CN" sz="2400" dirty="0" smtClean="0"/>
              <a:t>）。</a:t>
            </a:r>
          </a:p>
          <a:p>
            <a:pPr lvl="0"/>
            <a:r>
              <a:rPr lang="zh-CN" altLang="zh-CN" sz="2400" dirty="0" smtClean="0"/>
              <a:t>发布证书和</a:t>
            </a:r>
            <a:r>
              <a:rPr lang="en-US" altLang="zh-CN" sz="2400" dirty="0" smtClean="0"/>
              <a:t>CRL</a:t>
            </a:r>
            <a:r>
              <a:rPr lang="zh-CN" altLang="zh-CN" sz="2400" dirty="0" smtClean="0"/>
              <a:t>，并提供证书和证书状态的查询。</a:t>
            </a:r>
          </a:p>
          <a:p>
            <a:pPr lvl="0"/>
            <a:r>
              <a:rPr lang="zh-CN" altLang="zh-CN" sz="2400" dirty="0" smtClean="0"/>
              <a:t>密钥安全生成、归档、更新及管理。</a:t>
            </a:r>
          </a:p>
          <a:p>
            <a:pPr lvl="0"/>
            <a:r>
              <a:rPr lang="zh-CN" altLang="zh-CN" sz="2400" dirty="0" smtClean="0"/>
              <a:t>证书归档。</a:t>
            </a:r>
          </a:p>
          <a:p>
            <a:pPr lvl="0"/>
            <a:r>
              <a:rPr lang="zh-CN" altLang="zh-CN" sz="2400" dirty="0" smtClean="0"/>
              <a:t>历史数据归档。</a:t>
            </a:r>
          </a:p>
          <a:p>
            <a:pPr lvl="0"/>
            <a:r>
              <a:rPr lang="zh-CN" altLang="zh-CN" sz="2400" dirty="0" smtClean="0"/>
              <a:t>交叉认证。</a:t>
            </a:r>
          </a:p>
          <a:p>
            <a:endParaRPr lang="zh-CN" altLang="en-US" sz="24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25</a:t>
            </a:fld>
            <a:endParaRPr lang="en-US" altLang="zh-CN"/>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6.3.4 </a:t>
            </a:r>
            <a:r>
              <a:rPr lang="zh-CN" altLang="zh-CN" dirty="0" smtClean="0"/>
              <a:t>认证机构</a:t>
            </a:r>
            <a:r>
              <a:rPr lang="en-US" altLang="zh-CN" dirty="0" smtClean="0"/>
              <a:t>CA</a:t>
            </a:r>
            <a:r>
              <a:rPr lang="zh-CN" altLang="zh-CN" dirty="0" smtClean="0"/>
              <a:t>部署</a:t>
            </a:r>
            <a:endParaRPr lang="zh-CN" altLang="en-US" dirty="0"/>
          </a:p>
        </p:txBody>
      </p:sp>
      <p:sp>
        <p:nvSpPr>
          <p:cNvPr id="3" name="内容占位符 2"/>
          <p:cNvSpPr>
            <a:spLocks noGrp="1"/>
          </p:cNvSpPr>
          <p:nvPr>
            <p:ph idx="1"/>
          </p:nvPr>
        </p:nvSpPr>
        <p:spPr>
          <a:xfrm>
            <a:off x="899592" y="5373216"/>
            <a:ext cx="7787208" cy="752947"/>
          </a:xfrm>
        </p:spPr>
        <p:txBody>
          <a:bodyPr/>
          <a:lstStyle/>
          <a:p>
            <a:r>
              <a:rPr lang="en-US" altLang="zh-CN" sz="2400" dirty="0" smtClean="0"/>
              <a:t>CA</a:t>
            </a:r>
            <a:r>
              <a:rPr lang="zh-CN" altLang="zh-CN" sz="2400" dirty="0" smtClean="0"/>
              <a:t>系统部署</a:t>
            </a:r>
            <a:endParaRPr lang="zh-CN" altLang="en-US" sz="24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26</a:t>
            </a:fld>
            <a:endParaRPr lang="en-US" altLang="zh-CN"/>
          </a:p>
        </p:txBody>
      </p:sp>
      <p:sp>
        <p:nvSpPr>
          <p:cNvPr id="655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5" name="Picture 2"/>
          <p:cNvPicPr>
            <a:picLocks noChangeAspect="1" noChangeArrowheads="1"/>
          </p:cNvPicPr>
          <p:nvPr/>
        </p:nvPicPr>
        <p:blipFill>
          <a:blip r:embed="rId2" cstate="print"/>
          <a:srcRect/>
          <a:stretch>
            <a:fillRect/>
          </a:stretch>
        </p:blipFill>
        <p:spPr bwMode="auto">
          <a:xfrm>
            <a:off x="674688" y="1558925"/>
            <a:ext cx="7794625" cy="3744913"/>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descr="http://image.ceconlinebbs.com/attachments/16001_903642_154553048_2.jpg"/>
          <p:cNvPicPr>
            <a:picLocks noChangeAspect="1" noChangeArrowheads="1"/>
          </p:cNvPicPr>
          <p:nvPr/>
        </p:nvPicPr>
        <p:blipFill>
          <a:blip r:embed="rId2" cstate="print"/>
          <a:srcRect/>
          <a:stretch>
            <a:fillRect/>
          </a:stretch>
        </p:blipFill>
        <p:spPr bwMode="auto">
          <a:xfrm>
            <a:off x="179512" y="1988840"/>
            <a:ext cx="1800324" cy="1800324"/>
          </a:xfrm>
          <a:prstGeom prst="rect">
            <a:avLst/>
          </a:prstGeom>
          <a:noFill/>
          <a:ln w="9525">
            <a:noFill/>
            <a:miter lim="800000"/>
            <a:headEnd/>
            <a:tailEnd/>
          </a:ln>
        </p:spPr>
      </p:pic>
      <p:sp>
        <p:nvSpPr>
          <p:cNvPr id="5" name="标题 4"/>
          <p:cNvSpPr>
            <a:spLocks noGrp="1"/>
          </p:cNvSpPr>
          <p:nvPr>
            <p:ph type="title"/>
          </p:nvPr>
        </p:nvSpPr>
        <p:spPr>
          <a:xfrm>
            <a:off x="2267744" y="2780928"/>
            <a:ext cx="6624736" cy="1362075"/>
          </a:xfrm>
        </p:spPr>
        <p:txBody>
          <a:bodyPr/>
          <a:lstStyle/>
          <a:p>
            <a:pPr>
              <a:defRPr/>
            </a:pPr>
            <a:r>
              <a:rPr lang="zh-CN" altLang="en-US" dirty="0" smtClean="0">
                <a:solidFill>
                  <a:schemeClr val="accent2"/>
                </a:solidFill>
              </a:rPr>
              <a:t>如何构造实体身份与公钥的有效绑定？</a:t>
            </a:r>
            <a:endParaRPr lang="zh-CN" altLang="en-US" dirty="0">
              <a:solidFill>
                <a:schemeClr val="accent2"/>
              </a:solidFill>
            </a:endParaRPr>
          </a:p>
        </p:txBody>
      </p:sp>
      <p:sp>
        <p:nvSpPr>
          <p:cNvPr id="17413" name="灯片编号占位符 3"/>
          <p:cNvSpPr>
            <a:spLocks noGrp="1"/>
          </p:cNvSpPr>
          <p:nvPr>
            <p:ph type="sldNum" sz="quarter" idx="12"/>
          </p:nvPr>
        </p:nvSpPr>
        <p:spPr>
          <a:noFill/>
        </p:spPr>
        <p:txBody>
          <a:bodyPr/>
          <a:lstStyle/>
          <a:p>
            <a:fld id="{62108A72-BF48-4330-8CB9-46022B92A05E}" type="slidenum">
              <a:rPr lang="en-US" altLang="zh-CN" smtClean="0">
                <a:ea typeface="宋体" charset="-122"/>
              </a:rPr>
              <a:pPr/>
              <a:t>27</a:t>
            </a:fld>
            <a:endParaRPr lang="en-US" altLang="zh-CN" smtClean="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  Png图标"/>
          <p:cNvPicPr>
            <a:picLocks noChangeAspect="1" noChangeArrowheads="1"/>
          </p:cNvPicPr>
          <p:nvPr/>
        </p:nvPicPr>
        <p:blipFill>
          <a:blip r:embed="rId2" cstate="print"/>
          <a:srcRect/>
          <a:stretch>
            <a:fillRect/>
          </a:stretch>
        </p:blipFill>
        <p:spPr bwMode="auto">
          <a:xfrm>
            <a:off x="6310313" y="3716338"/>
            <a:ext cx="2438400" cy="2438400"/>
          </a:xfrm>
          <a:prstGeom prst="rect">
            <a:avLst/>
          </a:prstGeom>
          <a:noFill/>
          <a:ln w="9525">
            <a:noFill/>
            <a:miter lim="800000"/>
            <a:headEnd/>
            <a:tailEnd/>
          </a:ln>
        </p:spPr>
      </p:pic>
      <p:sp>
        <p:nvSpPr>
          <p:cNvPr id="13315" name="Rectangle 3"/>
          <p:cNvSpPr>
            <a:spLocks noGrp="1" noChangeArrowheads="1"/>
          </p:cNvSpPr>
          <p:nvPr>
            <p:ph type="title"/>
          </p:nvPr>
        </p:nvSpPr>
        <p:spPr>
          <a:xfrm>
            <a:off x="250825" y="274638"/>
            <a:ext cx="8424863" cy="1143000"/>
          </a:xfrm>
        </p:spPr>
        <p:txBody>
          <a:bodyPr/>
          <a:lstStyle/>
          <a:p>
            <a:pPr>
              <a:defRPr/>
            </a:pPr>
            <a:r>
              <a:rPr lang="zh-CN" altLang="en-US"/>
              <a:t>目  录</a:t>
            </a:r>
          </a:p>
        </p:txBody>
      </p:sp>
      <p:sp>
        <p:nvSpPr>
          <p:cNvPr id="15364" name="Rectangle 4"/>
          <p:cNvSpPr>
            <a:spLocks noGrp="1" noChangeArrowheads="1"/>
          </p:cNvSpPr>
          <p:nvPr>
            <p:ph type="body" idx="1"/>
          </p:nvPr>
        </p:nvSpPr>
        <p:spPr>
          <a:xfrm>
            <a:off x="971550" y="1600200"/>
            <a:ext cx="7715250" cy="3989040"/>
          </a:xfrm>
        </p:spPr>
        <p:txBody>
          <a:bodyPr/>
          <a:lstStyle/>
          <a:p>
            <a:pPr>
              <a:lnSpc>
                <a:spcPct val="130000"/>
              </a:lnSpc>
              <a:buFontTx/>
              <a:buNone/>
            </a:pPr>
            <a:r>
              <a:rPr lang="en-US" altLang="zh-CN" dirty="0" smtClean="0"/>
              <a:t>6.1 </a:t>
            </a:r>
            <a:r>
              <a:rPr lang="zh-CN" altLang="en-US" dirty="0" smtClean="0"/>
              <a:t>概述</a:t>
            </a:r>
            <a:endParaRPr lang="en-US" altLang="zh-CN" dirty="0" smtClean="0"/>
          </a:p>
          <a:p>
            <a:pPr>
              <a:lnSpc>
                <a:spcPct val="130000"/>
              </a:lnSpc>
              <a:buFontTx/>
              <a:buNone/>
            </a:pPr>
            <a:r>
              <a:rPr lang="en-US" altLang="zh-CN" dirty="0" smtClean="0"/>
              <a:t>6.2 </a:t>
            </a:r>
            <a:r>
              <a:rPr lang="zh-CN" altLang="en-US" dirty="0" smtClean="0"/>
              <a:t>对称密钥管理</a:t>
            </a:r>
            <a:endParaRPr lang="en-US" altLang="zh-CN" dirty="0" smtClean="0"/>
          </a:p>
          <a:p>
            <a:pPr>
              <a:lnSpc>
                <a:spcPct val="130000"/>
              </a:lnSpc>
              <a:buFontTx/>
              <a:buNone/>
            </a:pPr>
            <a:r>
              <a:rPr lang="en-US" altLang="zh-CN" dirty="0" smtClean="0"/>
              <a:t>6.3 </a:t>
            </a:r>
            <a:r>
              <a:rPr lang="zh-CN" altLang="en-US" dirty="0" smtClean="0"/>
              <a:t>公钥基础设施</a:t>
            </a:r>
            <a:r>
              <a:rPr lang="en-US" altLang="zh-CN" dirty="0" smtClean="0"/>
              <a:t>PKI</a:t>
            </a:r>
          </a:p>
          <a:p>
            <a:pPr>
              <a:lnSpc>
                <a:spcPct val="130000"/>
              </a:lnSpc>
              <a:buFontTx/>
              <a:buNone/>
            </a:pPr>
            <a:r>
              <a:rPr lang="en-US" altLang="zh-CN" dirty="0" smtClean="0"/>
              <a:t>6.4 </a:t>
            </a:r>
            <a:r>
              <a:rPr lang="zh-CN" altLang="en-US" dirty="0" smtClean="0"/>
              <a:t>数字证书</a:t>
            </a:r>
            <a:endParaRPr lang="en-US" altLang="zh-CN" dirty="0" smtClean="0"/>
          </a:p>
          <a:p>
            <a:pPr>
              <a:lnSpc>
                <a:spcPct val="130000"/>
              </a:lnSpc>
              <a:buFontTx/>
              <a:buNone/>
            </a:pPr>
            <a:r>
              <a:rPr lang="en-US" altLang="zh-CN" dirty="0" smtClean="0"/>
              <a:t>6.5 </a:t>
            </a:r>
            <a:r>
              <a:rPr lang="zh-CN" altLang="zh-CN" dirty="0" smtClean="0"/>
              <a:t>基于</a:t>
            </a:r>
            <a:r>
              <a:rPr lang="en-US" altLang="zh-CN" dirty="0" smtClean="0"/>
              <a:t>PKI</a:t>
            </a:r>
            <a:r>
              <a:rPr lang="zh-CN" altLang="zh-CN" dirty="0" smtClean="0"/>
              <a:t>典型应用</a:t>
            </a:r>
          </a:p>
        </p:txBody>
      </p:sp>
      <p:sp>
        <p:nvSpPr>
          <p:cNvPr id="7" name="灯片编号占位符 6"/>
          <p:cNvSpPr>
            <a:spLocks noGrp="1"/>
          </p:cNvSpPr>
          <p:nvPr>
            <p:ph type="sldNum" sz="quarter" idx="11"/>
          </p:nvPr>
        </p:nvSpPr>
        <p:spPr/>
        <p:txBody>
          <a:bodyPr/>
          <a:lstStyle/>
          <a:p>
            <a:pPr>
              <a:defRPr/>
            </a:pPr>
            <a:fld id="{AB064F70-9F00-48C4-A960-7FDB3D709775}" type="slidenum">
              <a:rPr lang="en-US" altLang="zh-CN"/>
              <a:pPr>
                <a:defRPr/>
              </a:pPr>
              <a:t>28</a:t>
            </a:fld>
            <a:endParaRPr lang="en-US" altLang="zh-CN" dirty="0"/>
          </a:p>
        </p:txBody>
      </p:sp>
      <p:sp>
        <p:nvSpPr>
          <p:cNvPr id="8" name="矩形 7"/>
          <p:cNvSpPr/>
          <p:nvPr/>
        </p:nvSpPr>
        <p:spPr>
          <a:xfrm>
            <a:off x="755576" y="1412776"/>
            <a:ext cx="5472113" cy="2448272"/>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a:off x="611560" y="4653136"/>
            <a:ext cx="5472113" cy="1440160"/>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6.4 </a:t>
            </a:r>
            <a:r>
              <a:rPr lang="zh-CN" altLang="zh-CN" dirty="0" smtClean="0"/>
              <a:t>数字证书</a:t>
            </a:r>
            <a:endParaRPr lang="zh-CN" altLang="en-US" dirty="0"/>
          </a:p>
        </p:txBody>
      </p:sp>
      <p:sp>
        <p:nvSpPr>
          <p:cNvPr id="3" name="内容占位符 2"/>
          <p:cNvSpPr>
            <a:spLocks noGrp="1"/>
          </p:cNvSpPr>
          <p:nvPr>
            <p:ph idx="1"/>
          </p:nvPr>
        </p:nvSpPr>
        <p:spPr/>
        <p:txBody>
          <a:bodyPr/>
          <a:lstStyle/>
          <a:p>
            <a:r>
              <a:rPr lang="zh-CN" altLang="zh-CN" sz="2400" dirty="0" smtClean="0"/>
              <a:t>数字证书（以下简称证书）是</a:t>
            </a:r>
            <a:r>
              <a:rPr lang="en-US" altLang="zh-CN" sz="2400" dirty="0" smtClean="0"/>
              <a:t>PKI</a:t>
            </a:r>
            <a:r>
              <a:rPr lang="zh-CN" altLang="zh-CN" sz="2400" dirty="0" smtClean="0"/>
              <a:t>应用中的核心，是实体公钥的载体，以及公钥和身份的绑定。</a:t>
            </a:r>
            <a:endParaRPr lang="en-US" altLang="zh-CN" sz="2400" dirty="0" smtClean="0"/>
          </a:p>
          <a:p>
            <a:r>
              <a:rPr lang="en-US" altLang="zh-CN" sz="2400" dirty="0" smtClean="0"/>
              <a:t>X.509</a:t>
            </a:r>
            <a:r>
              <a:rPr lang="zh-CN" altLang="zh-CN" sz="2400" dirty="0" smtClean="0"/>
              <a:t>数字证书</a:t>
            </a:r>
            <a:endParaRPr lang="zh-CN" altLang="en-US" sz="24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29</a:t>
            </a:fld>
            <a:endParaRPr lang="en-US" altLang="zh-CN"/>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  Png图标"/>
          <p:cNvPicPr>
            <a:picLocks noChangeAspect="1" noChangeArrowheads="1"/>
          </p:cNvPicPr>
          <p:nvPr/>
        </p:nvPicPr>
        <p:blipFill>
          <a:blip r:embed="rId2" cstate="print"/>
          <a:srcRect/>
          <a:stretch>
            <a:fillRect/>
          </a:stretch>
        </p:blipFill>
        <p:spPr bwMode="auto">
          <a:xfrm>
            <a:off x="6310313" y="3716338"/>
            <a:ext cx="2438400" cy="2438400"/>
          </a:xfrm>
          <a:prstGeom prst="rect">
            <a:avLst/>
          </a:prstGeom>
          <a:noFill/>
          <a:ln w="9525">
            <a:noFill/>
            <a:miter lim="800000"/>
            <a:headEnd/>
            <a:tailEnd/>
          </a:ln>
        </p:spPr>
      </p:pic>
      <p:sp>
        <p:nvSpPr>
          <p:cNvPr id="13315" name="Rectangle 3"/>
          <p:cNvSpPr>
            <a:spLocks noGrp="1" noChangeArrowheads="1"/>
          </p:cNvSpPr>
          <p:nvPr>
            <p:ph type="title"/>
          </p:nvPr>
        </p:nvSpPr>
        <p:spPr>
          <a:xfrm>
            <a:off x="250825" y="274638"/>
            <a:ext cx="8424863" cy="1143000"/>
          </a:xfrm>
        </p:spPr>
        <p:txBody>
          <a:bodyPr/>
          <a:lstStyle/>
          <a:p>
            <a:pPr>
              <a:defRPr/>
            </a:pPr>
            <a:r>
              <a:rPr lang="zh-CN" altLang="en-US"/>
              <a:t>目  录</a:t>
            </a:r>
          </a:p>
        </p:txBody>
      </p:sp>
      <p:sp>
        <p:nvSpPr>
          <p:cNvPr id="15364" name="Rectangle 4"/>
          <p:cNvSpPr>
            <a:spLocks noGrp="1" noChangeArrowheads="1"/>
          </p:cNvSpPr>
          <p:nvPr>
            <p:ph type="body" idx="1"/>
          </p:nvPr>
        </p:nvSpPr>
        <p:spPr>
          <a:xfrm>
            <a:off x="971550" y="1600200"/>
            <a:ext cx="7715250" cy="3989040"/>
          </a:xfrm>
        </p:spPr>
        <p:txBody>
          <a:bodyPr/>
          <a:lstStyle/>
          <a:p>
            <a:pPr>
              <a:lnSpc>
                <a:spcPct val="130000"/>
              </a:lnSpc>
              <a:buFontTx/>
              <a:buNone/>
            </a:pPr>
            <a:r>
              <a:rPr lang="en-US" altLang="zh-CN" dirty="0" smtClean="0"/>
              <a:t>6.1 </a:t>
            </a:r>
            <a:r>
              <a:rPr lang="zh-CN" altLang="en-US" dirty="0" smtClean="0"/>
              <a:t>概述</a:t>
            </a:r>
            <a:endParaRPr lang="en-US" altLang="zh-CN" dirty="0" smtClean="0"/>
          </a:p>
          <a:p>
            <a:pPr>
              <a:lnSpc>
                <a:spcPct val="130000"/>
              </a:lnSpc>
              <a:buFontTx/>
              <a:buNone/>
            </a:pPr>
            <a:r>
              <a:rPr lang="en-US" altLang="zh-CN" dirty="0" smtClean="0"/>
              <a:t>6.2 </a:t>
            </a:r>
            <a:r>
              <a:rPr lang="zh-CN" altLang="en-US" dirty="0" smtClean="0"/>
              <a:t>对称密钥管理</a:t>
            </a:r>
            <a:endParaRPr lang="en-US" altLang="zh-CN" dirty="0" smtClean="0"/>
          </a:p>
          <a:p>
            <a:pPr>
              <a:lnSpc>
                <a:spcPct val="130000"/>
              </a:lnSpc>
              <a:buFontTx/>
              <a:buNone/>
            </a:pPr>
            <a:r>
              <a:rPr lang="en-US" altLang="zh-CN" dirty="0" smtClean="0"/>
              <a:t>6.3 </a:t>
            </a:r>
            <a:r>
              <a:rPr lang="zh-CN" altLang="en-US" dirty="0" smtClean="0"/>
              <a:t>公钥基础设施</a:t>
            </a:r>
            <a:r>
              <a:rPr lang="en-US" altLang="zh-CN" dirty="0" smtClean="0"/>
              <a:t>PKI</a:t>
            </a:r>
          </a:p>
          <a:p>
            <a:pPr>
              <a:lnSpc>
                <a:spcPct val="130000"/>
              </a:lnSpc>
              <a:buFontTx/>
              <a:buNone/>
            </a:pPr>
            <a:r>
              <a:rPr lang="en-US" altLang="zh-CN" dirty="0" smtClean="0"/>
              <a:t>6.4 </a:t>
            </a:r>
            <a:r>
              <a:rPr lang="zh-CN" altLang="en-US" dirty="0" smtClean="0"/>
              <a:t>数字证书</a:t>
            </a:r>
            <a:endParaRPr lang="en-US" altLang="zh-CN" dirty="0" smtClean="0"/>
          </a:p>
          <a:p>
            <a:pPr>
              <a:lnSpc>
                <a:spcPct val="130000"/>
              </a:lnSpc>
              <a:buFontTx/>
              <a:buNone/>
            </a:pPr>
            <a:r>
              <a:rPr lang="en-US" altLang="zh-CN" dirty="0" smtClean="0"/>
              <a:t>6.5 </a:t>
            </a:r>
            <a:r>
              <a:rPr lang="zh-CN" altLang="zh-CN" dirty="0" smtClean="0"/>
              <a:t>基于</a:t>
            </a:r>
            <a:r>
              <a:rPr lang="en-US" altLang="zh-CN" dirty="0" smtClean="0"/>
              <a:t>PKI</a:t>
            </a:r>
            <a:r>
              <a:rPr lang="zh-CN" altLang="zh-CN" dirty="0" smtClean="0"/>
              <a:t>典型应用</a:t>
            </a:r>
          </a:p>
        </p:txBody>
      </p:sp>
      <p:sp>
        <p:nvSpPr>
          <p:cNvPr id="7" name="灯片编号占位符 6"/>
          <p:cNvSpPr>
            <a:spLocks noGrp="1"/>
          </p:cNvSpPr>
          <p:nvPr>
            <p:ph type="sldNum" sz="quarter" idx="11"/>
          </p:nvPr>
        </p:nvSpPr>
        <p:spPr/>
        <p:txBody>
          <a:bodyPr/>
          <a:lstStyle/>
          <a:p>
            <a:pPr>
              <a:defRPr/>
            </a:pPr>
            <a:fld id="{AB064F70-9F00-48C4-A960-7FDB3D709775}" type="slidenum">
              <a:rPr lang="en-US" altLang="zh-CN"/>
              <a:pPr>
                <a:defRPr/>
              </a:pPr>
              <a:t>3</a:t>
            </a:fld>
            <a:endParaRPr lang="en-US" altLang="zh-CN" dirty="0"/>
          </a:p>
        </p:txBody>
      </p:sp>
      <p:sp>
        <p:nvSpPr>
          <p:cNvPr id="8" name="矩形 7"/>
          <p:cNvSpPr/>
          <p:nvPr/>
        </p:nvSpPr>
        <p:spPr>
          <a:xfrm>
            <a:off x="611560" y="2420888"/>
            <a:ext cx="5472113" cy="2952328"/>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6.4.1 </a:t>
            </a:r>
            <a:r>
              <a:rPr lang="zh-CN" altLang="zh-CN" dirty="0" smtClean="0"/>
              <a:t>数字证书结构</a:t>
            </a:r>
            <a:endParaRPr lang="zh-CN" altLang="en-US"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30</a:t>
            </a:fld>
            <a:endParaRPr lang="en-US" altLang="zh-CN"/>
          </a:p>
        </p:txBody>
      </p:sp>
      <p:sp>
        <p:nvSpPr>
          <p:cNvPr id="675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5" name="Picture 2"/>
          <p:cNvPicPr>
            <a:picLocks noChangeAspect="1" noChangeArrowheads="1"/>
          </p:cNvPicPr>
          <p:nvPr/>
        </p:nvPicPr>
        <p:blipFill>
          <a:blip r:embed="rId2" cstate="print"/>
          <a:srcRect/>
          <a:stretch>
            <a:fillRect/>
          </a:stretch>
        </p:blipFill>
        <p:spPr bwMode="auto">
          <a:xfrm>
            <a:off x="1331640" y="1556792"/>
            <a:ext cx="6448425" cy="4824413"/>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6.4.2 </a:t>
            </a:r>
            <a:r>
              <a:rPr lang="zh-CN" altLang="zh-CN" dirty="0" smtClean="0"/>
              <a:t>数字证书编码</a:t>
            </a:r>
            <a:endParaRPr lang="zh-CN" altLang="en-US" dirty="0"/>
          </a:p>
        </p:txBody>
      </p:sp>
      <p:sp>
        <p:nvSpPr>
          <p:cNvPr id="3" name="内容占位符 2"/>
          <p:cNvSpPr>
            <a:spLocks noGrp="1"/>
          </p:cNvSpPr>
          <p:nvPr>
            <p:ph idx="1"/>
          </p:nvPr>
        </p:nvSpPr>
        <p:spPr/>
        <p:txBody>
          <a:bodyPr/>
          <a:lstStyle/>
          <a:p>
            <a:pPr>
              <a:buNone/>
            </a:pPr>
            <a:r>
              <a:rPr lang="en-US" altLang="zh-CN" sz="2800" b="1" dirty="0" smtClean="0"/>
              <a:t>1. ASN.1</a:t>
            </a:r>
            <a:endParaRPr lang="zh-CN" altLang="zh-CN" sz="2800" b="1" dirty="0" smtClean="0"/>
          </a:p>
          <a:p>
            <a:r>
              <a:rPr lang="zh-CN" altLang="zh-CN" sz="2400" dirty="0" smtClean="0"/>
              <a:t>抽象文法定义</a:t>
            </a:r>
            <a:r>
              <a:rPr lang="en-US" altLang="zh-CN" sz="2400" dirty="0" smtClean="0"/>
              <a:t>ASN.1</a:t>
            </a:r>
            <a:r>
              <a:rPr lang="zh-CN" altLang="zh-CN" sz="2400" dirty="0" smtClean="0"/>
              <a:t>（</a:t>
            </a:r>
            <a:r>
              <a:rPr lang="en-US" altLang="zh-CN" sz="2400" dirty="0" smtClean="0"/>
              <a:t>Abstract Syntax Notation One</a:t>
            </a:r>
            <a:r>
              <a:rPr lang="zh-CN" altLang="zh-CN" sz="2400" dirty="0" smtClean="0"/>
              <a:t>）是</a:t>
            </a:r>
            <a:r>
              <a:rPr lang="en-US" altLang="zh-CN" sz="2400" dirty="0" smtClean="0"/>
              <a:t>ISO/IEC</a:t>
            </a:r>
            <a:r>
              <a:rPr lang="zh-CN" altLang="zh-CN" sz="2400" dirty="0" smtClean="0"/>
              <a:t>和</a:t>
            </a:r>
            <a:r>
              <a:rPr lang="en-US" altLang="zh-CN" sz="2400" dirty="0" smtClean="0"/>
              <a:t>ITU-T</a:t>
            </a:r>
            <a:r>
              <a:rPr lang="zh-CN" altLang="zh-CN" sz="2400" dirty="0" smtClean="0"/>
              <a:t>的标准，在</a:t>
            </a:r>
            <a:r>
              <a:rPr lang="en-US" altLang="zh-CN" sz="2400" dirty="0" smtClean="0"/>
              <a:t>X.680</a:t>
            </a:r>
            <a:r>
              <a:rPr lang="zh-CN" altLang="zh-CN" sz="2400" dirty="0" smtClean="0"/>
              <a:t>文档中定义。在通信和计算机网络中，</a:t>
            </a:r>
            <a:r>
              <a:rPr lang="en-US" altLang="zh-CN" sz="2400" dirty="0" smtClean="0"/>
              <a:t>ASN.1</a:t>
            </a:r>
            <a:r>
              <a:rPr lang="zh-CN" altLang="zh-CN" sz="2400" dirty="0" smtClean="0"/>
              <a:t>用于声明、编码、传输和解码数据，它提供了一个不依赖具体机器编码技术描述对象结构的形式化规则集，实现对数据类型、数据以及数据类型约束的定义。</a:t>
            </a:r>
            <a:endParaRPr lang="zh-CN" altLang="en-US" sz="24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31</a:t>
            </a:fld>
            <a:endParaRPr lang="en-US" altLang="zh-CN"/>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6.4.2 </a:t>
            </a:r>
            <a:r>
              <a:rPr lang="zh-CN" altLang="zh-CN" dirty="0" smtClean="0"/>
              <a:t>数字证书编码</a:t>
            </a:r>
            <a:endParaRPr lang="zh-CN" altLang="en-US" dirty="0"/>
          </a:p>
        </p:txBody>
      </p:sp>
      <p:sp>
        <p:nvSpPr>
          <p:cNvPr id="3" name="内容占位符 2"/>
          <p:cNvSpPr>
            <a:spLocks noGrp="1"/>
          </p:cNvSpPr>
          <p:nvPr>
            <p:ph idx="1"/>
          </p:nvPr>
        </p:nvSpPr>
        <p:spPr/>
        <p:txBody>
          <a:bodyPr/>
          <a:lstStyle/>
          <a:p>
            <a:pPr>
              <a:buNone/>
            </a:pPr>
            <a:r>
              <a:rPr lang="en-US" altLang="zh-CN" sz="2800" dirty="0" smtClean="0"/>
              <a:t>2. DER</a:t>
            </a:r>
            <a:r>
              <a:rPr lang="zh-CN" altLang="zh-CN" sz="2800" dirty="0" smtClean="0"/>
              <a:t>编码</a:t>
            </a:r>
            <a:endParaRPr lang="en-US" altLang="zh-CN" sz="2800" dirty="0" smtClean="0"/>
          </a:p>
          <a:p>
            <a:r>
              <a:rPr lang="zh-CN" altLang="zh-CN" sz="2400" dirty="0" smtClean="0"/>
              <a:t>可区分编码规则</a:t>
            </a:r>
            <a:r>
              <a:rPr lang="en-US" altLang="zh-CN" sz="2400" dirty="0" smtClean="0"/>
              <a:t>DER</a:t>
            </a:r>
            <a:r>
              <a:rPr lang="zh-CN" altLang="zh-CN" sz="2400" dirty="0" smtClean="0"/>
              <a:t>（</a:t>
            </a:r>
            <a:r>
              <a:rPr lang="en-US" altLang="zh-CN" sz="2400" dirty="0" smtClean="0"/>
              <a:t>Distinguished Encoding Rules</a:t>
            </a:r>
            <a:r>
              <a:rPr lang="zh-CN" altLang="zh-CN" sz="2400" dirty="0" smtClean="0"/>
              <a:t>）。将一个</a:t>
            </a:r>
            <a:r>
              <a:rPr lang="en-US" altLang="zh-CN" sz="2400" dirty="0" smtClean="0"/>
              <a:t>ASN.1</a:t>
            </a:r>
            <a:r>
              <a:rPr lang="zh-CN" altLang="zh-CN" sz="2400" dirty="0" smtClean="0"/>
              <a:t>描述的对象进行</a:t>
            </a:r>
            <a:r>
              <a:rPr lang="en-US" altLang="zh-CN" sz="2400" dirty="0" smtClean="0"/>
              <a:t>DER</a:t>
            </a:r>
            <a:r>
              <a:rPr lang="zh-CN" altLang="zh-CN" sz="2400" dirty="0" smtClean="0"/>
              <a:t>编码保护四个域：对象标识域、数据长度域、数据域以及可选的结束标志</a:t>
            </a:r>
            <a:r>
              <a:rPr lang="zh-CN" altLang="en-US" sz="2400" dirty="0" smtClean="0"/>
              <a:t>。</a:t>
            </a:r>
            <a:endParaRPr lang="en-US" altLang="zh-CN" sz="2400" dirty="0" smtClean="0"/>
          </a:p>
          <a:p>
            <a:pPr lvl="1"/>
            <a:r>
              <a:rPr lang="zh-CN" altLang="zh-CN" sz="2400" dirty="0" smtClean="0"/>
              <a:t>对象标识域指明对象的类型</a:t>
            </a:r>
            <a:endParaRPr lang="en-US" altLang="zh-CN" sz="2400" dirty="0" smtClean="0"/>
          </a:p>
          <a:p>
            <a:pPr lvl="1"/>
            <a:r>
              <a:rPr lang="zh-CN" altLang="zh-CN" sz="2400" dirty="0" smtClean="0"/>
              <a:t>数据长度域</a:t>
            </a:r>
            <a:r>
              <a:rPr lang="zh-CN" altLang="en-US" sz="2400" dirty="0" smtClean="0"/>
              <a:t>：</a:t>
            </a:r>
            <a:r>
              <a:rPr lang="zh-CN" altLang="zh-CN" sz="2400" dirty="0" smtClean="0"/>
              <a:t>短形式和长形式。</a:t>
            </a:r>
            <a:endParaRPr lang="en-US" altLang="zh-CN" sz="2400" dirty="0" smtClean="0"/>
          </a:p>
          <a:p>
            <a:pPr lvl="1"/>
            <a:r>
              <a:rPr lang="zh-CN" altLang="zh-CN" sz="2400" dirty="0" smtClean="0"/>
              <a:t>数据域给出了具体的数据值</a:t>
            </a:r>
            <a:r>
              <a:rPr lang="zh-CN" altLang="en-US" sz="2400" dirty="0" smtClean="0"/>
              <a:t>。</a:t>
            </a:r>
            <a:endParaRPr lang="zh-CN" altLang="en-US" sz="24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32</a:t>
            </a:fld>
            <a:endParaRPr lang="en-US" altLang="zh-CN"/>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6.4.2 </a:t>
            </a:r>
            <a:r>
              <a:rPr lang="zh-CN" altLang="zh-CN" dirty="0" smtClean="0"/>
              <a:t>数字证书编码</a:t>
            </a:r>
            <a:endParaRPr lang="zh-CN" altLang="en-US" dirty="0"/>
          </a:p>
        </p:txBody>
      </p:sp>
      <p:sp>
        <p:nvSpPr>
          <p:cNvPr id="3" name="内容占位符 2"/>
          <p:cNvSpPr>
            <a:spLocks noGrp="1"/>
          </p:cNvSpPr>
          <p:nvPr>
            <p:ph idx="1"/>
          </p:nvPr>
        </p:nvSpPr>
        <p:spPr/>
        <p:txBody>
          <a:bodyPr/>
          <a:lstStyle/>
          <a:p>
            <a:pPr>
              <a:buNone/>
            </a:pPr>
            <a:r>
              <a:rPr lang="en-US" altLang="zh-CN" sz="2800" b="1" dirty="0" smtClean="0"/>
              <a:t>3. Base64</a:t>
            </a:r>
            <a:r>
              <a:rPr lang="zh-CN" altLang="zh-CN" sz="2800" b="1" dirty="0" smtClean="0"/>
              <a:t>编码</a:t>
            </a:r>
          </a:p>
          <a:p>
            <a:r>
              <a:rPr lang="en-US" altLang="zh-CN" sz="2400" dirty="0" smtClean="0"/>
              <a:t>Base64</a:t>
            </a:r>
            <a:r>
              <a:rPr lang="zh-CN" altLang="zh-CN" sz="2400" dirty="0" smtClean="0"/>
              <a:t>编码（</a:t>
            </a:r>
            <a:r>
              <a:rPr lang="en-US" altLang="zh-CN" sz="2400" dirty="0" smtClean="0"/>
              <a:t>RFC 1421</a:t>
            </a:r>
            <a:r>
              <a:rPr lang="zh-CN" altLang="zh-CN" sz="2400" dirty="0" smtClean="0"/>
              <a:t>）定义了一种“可打印”机制，将二进制串转换为字符序列，每个字符表示原二进制串的</a:t>
            </a:r>
            <a:r>
              <a:rPr lang="en-US" altLang="zh-CN" sz="2400" dirty="0" smtClean="0"/>
              <a:t>6</a:t>
            </a:r>
            <a:r>
              <a:rPr lang="zh-CN" altLang="zh-CN" sz="2400" dirty="0" smtClean="0"/>
              <a:t>个比特，包括</a:t>
            </a:r>
            <a:r>
              <a:rPr lang="en-US" altLang="zh-CN" sz="2400" dirty="0" smtClean="0"/>
              <a:t>64</a:t>
            </a:r>
            <a:r>
              <a:rPr lang="zh-CN" altLang="zh-CN" sz="2400" dirty="0" smtClean="0"/>
              <a:t>个字符，大小写罗马字母（</a:t>
            </a:r>
            <a:r>
              <a:rPr lang="en-US" altLang="zh-CN" sz="2400" dirty="0" smtClean="0"/>
              <a:t>A~Z</a:t>
            </a:r>
            <a:r>
              <a:rPr lang="zh-CN" altLang="zh-CN" sz="2400" dirty="0" smtClean="0"/>
              <a:t>、</a:t>
            </a:r>
            <a:r>
              <a:rPr lang="en-US" altLang="zh-CN" sz="2400" dirty="0" err="1" smtClean="0"/>
              <a:t>a~z</a:t>
            </a:r>
            <a:r>
              <a:rPr lang="zh-CN" altLang="zh-CN" sz="2400" dirty="0" smtClean="0"/>
              <a:t>）、阿拉伯数字（</a:t>
            </a:r>
            <a:r>
              <a:rPr lang="en-US" altLang="zh-CN" sz="2400" dirty="0" smtClean="0"/>
              <a:t>0~9</a:t>
            </a:r>
            <a:r>
              <a:rPr lang="zh-CN" altLang="zh-CN" sz="2400" dirty="0" smtClean="0"/>
              <a:t>）以及“</a:t>
            </a:r>
            <a:r>
              <a:rPr lang="en-US" altLang="zh-CN" sz="2400" dirty="0" smtClean="0"/>
              <a:t>+</a:t>
            </a:r>
            <a:r>
              <a:rPr lang="zh-CN" altLang="zh-CN" sz="2400" dirty="0" smtClean="0"/>
              <a:t>”和“</a:t>
            </a:r>
            <a:r>
              <a:rPr lang="en-US" altLang="zh-CN" sz="2400" dirty="0" smtClean="0"/>
              <a:t>/</a:t>
            </a:r>
            <a:r>
              <a:rPr lang="zh-CN" altLang="zh-CN" sz="2400" dirty="0" smtClean="0"/>
              <a:t>”，这些字符对应为整数</a:t>
            </a:r>
            <a:r>
              <a:rPr lang="en-US" altLang="zh-CN" sz="2400" dirty="0" smtClean="0"/>
              <a:t>0~63</a:t>
            </a:r>
            <a:r>
              <a:rPr lang="zh-CN" altLang="zh-CN" sz="2400" dirty="0" smtClean="0"/>
              <a:t>（</a:t>
            </a:r>
            <a:r>
              <a:rPr lang="en-US" altLang="zh-CN" sz="2400" dirty="0" smtClean="0"/>
              <a:t>A~Z:0~25</a:t>
            </a:r>
            <a:r>
              <a:rPr lang="zh-CN" altLang="zh-CN" sz="2400" dirty="0" smtClean="0"/>
              <a:t>、</a:t>
            </a:r>
            <a:r>
              <a:rPr lang="en-US" altLang="zh-CN" sz="2400" dirty="0" smtClean="0"/>
              <a:t>a~z:26~51</a:t>
            </a:r>
            <a:r>
              <a:rPr lang="zh-CN" altLang="zh-CN" sz="2400" dirty="0" smtClean="0"/>
              <a:t>、</a:t>
            </a:r>
            <a:r>
              <a:rPr lang="en-US" altLang="zh-CN" sz="2400" dirty="0" smtClean="0"/>
              <a:t>0~9:52~61</a:t>
            </a:r>
            <a:r>
              <a:rPr lang="zh-CN" altLang="zh-CN" sz="2400" dirty="0" smtClean="0"/>
              <a:t>、</a:t>
            </a:r>
            <a:r>
              <a:rPr lang="en-US" altLang="zh-CN" sz="2400" dirty="0" smtClean="0"/>
              <a:t>+:62</a:t>
            </a:r>
            <a:r>
              <a:rPr lang="zh-CN" altLang="zh-CN" sz="2400" dirty="0" smtClean="0"/>
              <a:t>、</a:t>
            </a:r>
            <a:r>
              <a:rPr lang="en-US" altLang="zh-CN" sz="2400" dirty="0" smtClean="0"/>
              <a:t>/:63</a:t>
            </a:r>
            <a:r>
              <a:rPr lang="zh-CN" altLang="en-US" sz="2400" dirty="0" smtClean="0"/>
              <a:t>。</a:t>
            </a:r>
            <a:endParaRPr lang="en-US" altLang="zh-CN" sz="2400" dirty="0" smtClean="0"/>
          </a:p>
          <a:p>
            <a:r>
              <a:rPr lang="zh-CN" altLang="zh-CN" sz="2400" dirty="0" smtClean="0"/>
              <a:t>输入二进制串，每</a:t>
            </a:r>
            <a:r>
              <a:rPr lang="en-US" altLang="zh-CN" sz="2400" dirty="0" smtClean="0"/>
              <a:t>6</a:t>
            </a:r>
            <a:r>
              <a:rPr lang="zh-CN" altLang="zh-CN" sz="2400" dirty="0" smtClean="0"/>
              <a:t>比特转换为一个字符。</a:t>
            </a:r>
          </a:p>
          <a:p>
            <a:endParaRPr lang="zh-CN" altLang="en-US" sz="24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33</a:t>
            </a:fld>
            <a:endParaRPr lang="en-US" altLang="zh-CN"/>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6.4.2 </a:t>
            </a:r>
            <a:r>
              <a:rPr lang="zh-CN" altLang="zh-CN" dirty="0" smtClean="0"/>
              <a:t>数字证书编码</a:t>
            </a:r>
            <a:endParaRPr lang="zh-CN" altLang="en-US" dirty="0"/>
          </a:p>
        </p:txBody>
      </p:sp>
      <p:sp>
        <p:nvSpPr>
          <p:cNvPr id="3" name="内容占位符 2"/>
          <p:cNvSpPr>
            <a:spLocks noGrp="1"/>
          </p:cNvSpPr>
          <p:nvPr>
            <p:ph idx="1"/>
          </p:nvPr>
        </p:nvSpPr>
        <p:spPr/>
        <p:txBody>
          <a:bodyPr/>
          <a:lstStyle/>
          <a:p>
            <a:pPr>
              <a:buNone/>
            </a:pPr>
            <a:r>
              <a:rPr lang="en-US" altLang="zh-CN" sz="2800" b="1" dirty="0" smtClean="0"/>
              <a:t>4. </a:t>
            </a:r>
            <a:r>
              <a:rPr lang="zh-CN" altLang="zh-CN" sz="2800" b="1" dirty="0" smtClean="0"/>
              <a:t>对象标识符</a:t>
            </a:r>
            <a:r>
              <a:rPr lang="en-US" altLang="zh-CN" sz="2800" b="1" dirty="0" smtClean="0"/>
              <a:t>OID</a:t>
            </a:r>
            <a:endParaRPr lang="zh-CN" altLang="zh-CN" sz="2800" b="1" dirty="0" smtClean="0"/>
          </a:p>
          <a:p>
            <a:r>
              <a:rPr lang="zh-CN" altLang="zh-CN" sz="2400" dirty="0" smtClean="0"/>
              <a:t>对象标识符</a:t>
            </a:r>
            <a:r>
              <a:rPr lang="en-US" altLang="zh-CN" sz="2400" dirty="0" smtClean="0"/>
              <a:t>OID</a:t>
            </a:r>
            <a:r>
              <a:rPr lang="zh-CN" altLang="zh-CN" sz="2400" dirty="0" smtClean="0"/>
              <a:t>（</a:t>
            </a:r>
            <a:r>
              <a:rPr lang="en-US" altLang="zh-CN" sz="2400" dirty="0" smtClean="0"/>
              <a:t>Object Identity</a:t>
            </a:r>
            <a:r>
              <a:rPr lang="zh-CN" altLang="zh-CN" sz="2400" dirty="0" smtClean="0"/>
              <a:t>）定义对象</a:t>
            </a:r>
            <a:r>
              <a:rPr lang="zh-CN" altLang="en-US" sz="2400" dirty="0" smtClean="0"/>
              <a:t>。</a:t>
            </a:r>
            <a:endParaRPr lang="en-US" altLang="zh-CN" sz="2400" dirty="0" smtClean="0"/>
          </a:p>
          <a:p>
            <a:r>
              <a:rPr lang="zh-CN" altLang="zh-CN" sz="2400" dirty="0" smtClean="0"/>
              <a:t>例如，当证书签名算法标识符</a:t>
            </a:r>
            <a:r>
              <a:rPr lang="en-US" altLang="zh-CN" sz="2400" dirty="0" smtClean="0"/>
              <a:t>OID</a:t>
            </a:r>
            <a:r>
              <a:rPr lang="zh-CN" altLang="zh-CN" sz="2400" dirty="0" smtClean="0"/>
              <a:t>值为</a:t>
            </a:r>
            <a:r>
              <a:rPr lang="en-US" altLang="zh-CN" sz="2400" dirty="0" smtClean="0"/>
              <a:t>1.2.840.113549.1.1.5</a:t>
            </a:r>
            <a:r>
              <a:rPr lang="zh-CN" altLang="zh-CN" sz="2400" dirty="0" smtClean="0"/>
              <a:t>，表示使用带</a:t>
            </a:r>
            <a:r>
              <a:rPr lang="en-US" altLang="zh-CN" sz="2400" dirty="0" smtClean="0"/>
              <a:t>SHA-1</a:t>
            </a:r>
            <a:r>
              <a:rPr lang="zh-CN" altLang="zh-CN" sz="2400" dirty="0" smtClean="0"/>
              <a:t>的</a:t>
            </a:r>
            <a:r>
              <a:rPr lang="en-US" altLang="zh-CN" sz="2400" dirty="0" smtClean="0"/>
              <a:t>RSA</a:t>
            </a:r>
            <a:r>
              <a:rPr lang="zh-CN" altLang="zh-CN" sz="2400" dirty="0" smtClean="0"/>
              <a:t>加密算法。</a:t>
            </a:r>
            <a:endParaRPr lang="en-US" altLang="zh-CN" sz="2400" dirty="0" smtClean="0"/>
          </a:p>
          <a:p>
            <a:r>
              <a:rPr lang="en-US" altLang="zh-CN" sz="2400" dirty="0" smtClean="0"/>
              <a:t>OID</a:t>
            </a:r>
            <a:r>
              <a:rPr lang="zh-CN" altLang="zh-CN" sz="2400" dirty="0" smtClean="0"/>
              <a:t>是一个数字串，正式定义来自于</a:t>
            </a:r>
            <a:r>
              <a:rPr lang="en-US" altLang="zh-CN" sz="2400" dirty="0" smtClean="0"/>
              <a:t>ITU-T X.208</a:t>
            </a:r>
            <a:r>
              <a:rPr lang="zh-CN" altLang="zh-CN" sz="2400" dirty="0" smtClean="0"/>
              <a:t>，采用分等级模式，假设一个企业申请了授权“</a:t>
            </a:r>
            <a:r>
              <a:rPr lang="en-US" altLang="zh-CN" sz="2400" dirty="0" smtClean="0"/>
              <a:t>1.2.3</a:t>
            </a:r>
            <a:r>
              <a:rPr lang="zh-CN" altLang="zh-CN" sz="2400" dirty="0" smtClean="0"/>
              <a:t>”，该企业可以自行安排后续编码，如“</a:t>
            </a:r>
            <a:r>
              <a:rPr lang="en-US" altLang="zh-CN" sz="2400" dirty="0" smtClean="0"/>
              <a:t>1.2.3.4</a:t>
            </a:r>
            <a:r>
              <a:rPr lang="zh-CN" altLang="zh-CN" sz="2400" dirty="0" smtClean="0"/>
              <a:t>”、“</a:t>
            </a:r>
            <a:r>
              <a:rPr lang="en-US" altLang="zh-CN" sz="2400" dirty="0" smtClean="0"/>
              <a:t>1.2.3.4.100</a:t>
            </a:r>
            <a:r>
              <a:rPr lang="zh-CN" altLang="zh-CN" sz="2400" dirty="0" smtClean="0"/>
              <a:t>”等，将</a:t>
            </a:r>
            <a:r>
              <a:rPr lang="en-US" altLang="zh-CN" sz="2400" dirty="0" smtClean="0"/>
              <a:t>OID</a:t>
            </a:r>
            <a:r>
              <a:rPr lang="zh-CN" altLang="zh-CN" sz="2400" dirty="0" smtClean="0"/>
              <a:t>编码为比特串在</a:t>
            </a:r>
            <a:r>
              <a:rPr lang="en-US" altLang="zh-CN" sz="2400" dirty="0" smtClean="0"/>
              <a:t>X.209</a:t>
            </a:r>
            <a:r>
              <a:rPr lang="zh-CN" altLang="zh-CN" sz="2400" dirty="0" smtClean="0"/>
              <a:t>中定义。</a:t>
            </a:r>
          </a:p>
          <a:p>
            <a:endParaRPr lang="zh-CN" altLang="en-US" sz="24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34</a:t>
            </a:fld>
            <a:endParaRPr lang="en-US" altLang="zh-CN"/>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6.4.3 </a:t>
            </a:r>
            <a:r>
              <a:rPr lang="zh-CN" altLang="zh-CN" dirty="0" smtClean="0"/>
              <a:t>数字证书应用</a:t>
            </a:r>
            <a:endParaRPr lang="zh-CN" altLang="en-US"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35</a:t>
            </a:fld>
            <a:endParaRPr lang="en-US" altLang="zh-CN"/>
          </a:p>
        </p:txBody>
      </p:sp>
      <p:pic>
        <p:nvPicPr>
          <p:cNvPr id="71682" name="Picture 2"/>
          <p:cNvPicPr>
            <a:picLocks noGrp="1" noChangeAspect="1" noChangeArrowheads="1"/>
          </p:cNvPicPr>
          <p:nvPr>
            <p:ph idx="1"/>
          </p:nvPr>
        </p:nvPicPr>
        <p:blipFill>
          <a:blip r:embed="rId2" cstate="print"/>
          <a:srcRect/>
          <a:stretch>
            <a:fillRect/>
          </a:stretch>
        </p:blipFill>
        <p:spPr bwMode="auto">
          <a:xfrm>
            <a:off x="323528" y="1412776"/>
            <a:ext cx="4848225" cy="4429125"/>
          </a:xfrm>
          <a:prstGeom prst="rect">
            <a:avLst/>
          </a:prstGeom>
          <a:noFill/>
          <a:ln w="9525">
            <a:noFill/>
            <a:miter lim="800000"/>
            <a:headEnd/>
            <a:tailEnd/>
          </a:ln>
        </p:spPr>
      </p:pic>
      <p:pic>
        <p:nvPicPr>
          <p:cNvPr id="71683" name="Picture 3"/>
          <p:cNvPicPr>
            <a:picLocks noChangeAspect="1" noChangeArrowheads="1"/>
          </p:cNvPicPr>
          <p:nvPr/>
        </p:nvPicPr>
        <p:blipFill>
          <a:blip r:embed="rId3" cstate="print"/>
          <a:srcRect/>
          <a:stretch>
            <a:fillRect/>
          </a:stretch>
        </p:blipFill>
        <p:spPr bwMode="auto">
          <a:xfrm>
            <a:off x="4499992" y="2276872"/>
            <a:ext cx="3995282" cy="432048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6.4.4 </a:t>
            </a:r>
            <a:r>
              <a:rPr lang="zh-CN" altLang="zh-CN" dirty="0" smtClean="0"/>
              <a:t>私钥的存储与使用</a:t>
            </a:r>
            <a:endParaRPr lang="zh-CN" altLang="en-US" dirty="0"/>
          </a:p>
        </p:txBody>
      </p:sp>
      <p:sp>
        <p:nvSpPr>
          <p:cNvPr id="3" name="内容占位符 2"/>
          <p:cNvSpPr>
            <a:spLocks noGrp="1"/>
          </p:cNvSpPr>
          <p:nvPr>
            <p:ph idx="1"/>
          </p:nvPr>
        </p:nvSpPr>
        <p:spPr>
          <a:xfrm>
            <a:off x="457200" y="1600201"/>
            <a:ext cx="8229600" cy="2044824"/>
          </a:xfrm>
        </p:spPr>
        <p:txBody>
          <a:bodyPr/>
          <a:lstStyle/>
          <a:p>
            <a:r>
              <a:rPr lang="zh-CN" altLang="zh-CN" sz="2400" dirty="0" smtClean="0"/>
              <a:t>微软为</a:t>
            </a:r>
            <a:r>
              <a:rPr lang="en-US" altLang="zh-CN" sz="2400" dirty="0" smtClean="0"/>
              <a:t>Windows</a:t>
            </a:r>
            <a:r>
              <a:rPr lang="zh-CN" altLang="zh-CN" sz="2400" dirty="0" smtClean="0"/>
              <a:t>操作系统制定了</a:t>
            </a:r>
            <a:r>
              <a:rPr lang="en-US" altLang="zh-CN" sz="2400" dirty="0" smtClean="0"/>
              <a:t>CSP</a:t>
            </a:r>
            <a:r>
              <a:rPr lang="zh-CN" altLang="zh-CN" sz="2400" dirty="0" smtClean="0"/>
              <a:t>（</a:t>
            </a:r>
            <a:r>
              <a:rPr lang="en-US" altLang="zh-CN" sz="2400" dirty="0" smtClean="0"/>
              <a:t>Cryptographic Service Provider</a:t>
            </a:r>
            <a:r>
              <a:rPr lang="zh-CN" altLang="zh-CN" sz="2400" dirty="0" smtClean="0"/>
              <a:t>）标准接口，用于管理硬件或软件形式的加密设备，实现数据加密和解密、数字签名和验证以及数据摘要生成等功能。在</a:t>
            </a:r>
            <a:r>
              <a:rPr lang="en-US" altLang="zh-CN" sz="2400" dirty="0" smtClean="0"/>
              <a:t>Windows</a:t>
            </a:r>
            <a:r>
              <a:rPr lang="zh-CN" altLang="zh-CN" sz="2400" dirty="0" smtClean="0"/>
              <a:t>系统中使用</a:t>
            </a:r>
            <a:r>
              <a:rPr lang="en-US" altLang="zh-CN" sz="2400" dirty="0" smtClean="0"/>
              <a:t>CryptoAPI</a:t>
            </a:r>
            <a:r>
              <a:rPr lang="zh-CN" altLang="zh-CN" sz="2400" dirty="0" smtClean="0"/>
              <a:t>开发接口可以访问</a:t>
            </a:r>
            <a:r>
              <a:rPr lang="en-US" altLang="zh-CN" sz="2400" dirty="0" smtClean="0"/>
              <a:t>CSP</a:t>
            </a:r>
            <a:r>
              <a:rPr lang="zh-CN" altLang="zh-CN" sz="2400" dirty="0" smtClean="0"/>
              <a:t>，实现安全应用。</a:t>
            </a:r>
            <a:endParaRPr lang="en-US" altLang="zh-CN" sz="2400" dirty="0" smtClean="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36</a:t>
            </a:fld>
            <a:endParaRPr lang="en-US" altLang="zh-CN"/>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6.4.4 </a:t>
            </a:r>
            <a:r>
              <a:rPr lang="zh-CN" altLang="zh-CN" dirty="0" smtClean="0"/>
              <a:t>私钥的存储与使用</a:t>
            </a:r>
            <a:endParaRPr lang="zh-CN" altLang="en-US" dirty="0"/>
          </a:p>
        </p:txBody>
      </p:sp>
      <p:sp>
        <p:nvSpPr>
          <p:cNvPr id="3" name="内容占位符 2"/>
          <p:cNvSpPr>
            <a:spLocks noGrp="1"/>
          </p:cNvSpPr>
          <p:nvPr>
            <p:ph idx="1"/>
          </p:nvPr>
        </p:nvSpPr>
        <p:spPr>
          <a:xfrm>
            <a:off x="457200" y="1600201"/>
            <a:ext cx="8229600" cy="3340968"/>
          </a:xfrm>
        </p:spPr>
        <p:txBody>
          <a:bodyPr/>
          <a:lstStyle/>
          <a:p>
            <a:r>
              <a:rPr lang="en-US" altLang="zh-CN" sz="2400" dirty="0" smtClean="0"/>
              <a:t>USB Key</a:t>
            </a:r>
            <a:r>
              <a:rPr lang="zh-CN" altLang="zh-CN" sz="2400" dirty="0" smtClean="0"/>
              <a:t>是一个智能片上系统，产生密钥的程序由</a:t>
            </a:r>
            <a:r>
              <a:rPr lang="en-US" altLang="zh-CN" sz="2400" dirty="0" smtClean="0"/>
              <a:t>USB Key</a:t>
            </a:r>
            <a:r>
              <a:rPr lang="zh-CN" altLang="zh-CN" sz="2400" dirty="0" smtClean="0"/>
              <a:t>生产厂家烧制在芯片中的只读存储器</a:t>
            </a:r>
            <a:r>
              <a:rPr lang="en-US" altLang="zh-CN" sz="2400" dirty="0" smtClean="0"/>
              <a:t>ROM</a:t>
            </a:r>
            <a:r>
              <a:rPr lang="zh-CN" altLang="zh-CN" sz="2400" dirty="0" smtClean="0"/>
              <a:t>中，各种密码算法程序也是烧制在</a:t>
            </a:r>
            <a:r>
              <a:rPr lang="en-US" altLang="zh-CN" sz="2400" dirty="0" smtClean="0"/>
              <a:t>ROM</a:t>
            </a:r>
            <a:r>
              <a:rPr lang="zh-CN" altLang="zh-CN" sz="2400" dirty="0" smtClean="0"/>
              <a:t>中。</a:t>
            </a:r>
            <a:endParaRPr lang="en-US" altLang="zh-CN" sz="2400" dirty="0" smtClean="0"/>
          </a:p>
          <a:p>
            <a:r>
              <a:rPr lang="zh-CN" altLang="zh-CN" sz="2400" dirty="0" smtClean="0"/>
              <a:t>公私密钥对在</a:t>
            </a:r>
            <a:r>
              <a:rPr lang="en-US" altLang="zh-CN" sz="2400" dirty="0" smtClean="0"/>
              <a:t>USB Key</a:t>
            </a:r>
            <a:r>
              <a:rPr lang="zh-CN" altLang="zh-CN" sz="2400" dirty="0" smtClean="0"/>
              <a:t>中生成后，公钥可以导出到卡外，而私钥则存储于芯片中</a:t>
            </a:r>
            <a:r>
              <a:rPr lang="en-US" altLang="zh-CN" sz="2400" dirty="0" smtClean="0"/>
              <a:t>E</a:t>
            </a:r>
            <a:r>
              <a:rPr lang="en-US" altLang="zh-CN" sz="2400" baseline="30000" dirty="0" smtClean="0"/>
              <a:t>2</a:t>
            </a:r>
            <a:r>
              <a:rPr lang="en-US" altLang="zh-CN" sz="2400" dirty="0" smtClean="0"/>
              <a:t>PROM</a:t>
            </a:r>
            <a:r>
              <a:rPr lang="zh-CN" altLang="zh-CN" sz="2400" dirty="0" smtClean="0"/>
              <a:t>密钥区，私钥文件读写和修改只能由</a:t>
            </a:r>
            <a:r>
              <a:rPr lang="en-US" altLang="zh-CN" sz="2400" dirty="0" smtClean="0"/>
              <a:t>USB Key</a:t>
            </a:r>
            <a:r>
              <a:rPr lang="zh-CN" altLang="zh-CN" sz="2400" dirty="0" smtClean="0"/>
              <a:t>内部程序调用，不允许外部访问</a:t>
            </a:r>
            <a:endParaRPr lang="en-US" altLang="zh-CN" sz="2400" dirty="0" smtClean="0"/>
          </a:p>
          <a:p>
            <a:r>
              <a:rPr lang="en-US" altLang="zh-CN" sz="2400" dirty="0" smtClean="0"/>
              <a:t>USB Key</a:t>
            </a:r>
            <a:r>
              <a:rPr lang="zh-CN" altLang="zh-CN" sz="2400" dirty="0" smtClean="0"/>
              <a:t>采用物理安全措施，确保智能卡内部的数据不能用物理方法从外部拷贝。</a:t>
            </a:r>
          </a:p>
          <a:p>
            <a:endParaRPr lang="zh-CN" altLang="en-US" sz="24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37</a:t>
            </a:fld>
            <a:endParaRPr lang="en-US" altLang="zh-CN"/>
          </a:p>
        </p:txBody>
      </p:sp>
      <p:pic>
        <p:nvPicPr>
          <p:cNvPr id="72706" name="Picture 2" descr="http://gadgetbuzz.info/wp-content/uploads/2010/06/7b897f9b0924702.jpg.jpg"/>
          <p:cNvPicPr>
            <a:picLocks noChangeAspect="1" noChangeArrowheads="1"/>
          </p:cNvPicPr>
          <p:nvPr/>
        </p:nvPicPr>
        <p:blipFill>
          <a:blip r:embed="rId2" cstate="print"/>
          <a:srcRect/>
          <a:stretch>
            <a:fillRect/>
          </a:stretch>
        </p:blipFill>
        <p:spPr bwMode="auto">
          <a:xfrm>
            <a:off x="1547664" y="4797152"/>
            <a:ext cx="3096344" cy="1615728"/>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  Png图标"/>
          <p:cNvPicPr>
            <a:picLocks noChangeAspect="1" noChangeArrowheads="1"/>
          </p:cNvPicPr>
          <p:nvPr/>
        </p:nvPicPr>
        <p:blipFill>
          <a:blip r:embed="rId2" cstate="print"/>
          <a:srcRect/>
          <a:stretch>
            <a:fillRect/>
          </a:stretch>
        </p:blipFill>
        <p:spPr bwMode="auto">
          <a:xfrm>
            <a:off x="6310313" y="3716338"/>
            <a:ext cx="2438400" cy="2438400"/>
          </a:xfrm>
          <a:prstGeom prst="rect">
            <a:avLst/>
          </a:prstGeom>
          <a:noFill/>
          <a:ln w="9525">
            <a:noFill/>
            <a:miter lim="800000"/>
            <a:headEnd/>
            <a:tailEnd/>
          </a:ln>
        </p:spPr>
      </p:pic>
      <p:sp>
        <p:nvSpPr>
          <p:cNvPr id="13315" name="Rectangle 3"/>
          <p:cNvSpPr>
            <a:spLocks noGrp="1" noChangeArrowheads="1"/>
          </p:cNvSpPr>
          <p:nvPr>
            <p:ph type="title"/>
          </p:nvPr>
        </p:nvSpPr>
        <p:spPr>
          <a:xfrm>
            <a:off x="250825" y="274638"/>
            <a:ext cx="8424863" cy="1143000"/>
          </a:xfrm>
        </p:spPr>
        <p:txBody>
          <a:bodyPr/>
          <a:lstStyle/>
          <a:p>
            <a:pPr>
              <a:defRPr/>
            </a:pPr>
            <a:r>
              <a:rPr lang="zh-CN" altLang="en-US"/>
              <a:t>目  录</a:t>
            </a:r>
          </a:p>
        </p:txBody>
      </p:sp>
      <p:sp>
        <p:nvSpPr>
          <p:cNvPr id="15364" name="Rectangle 4"/>
          <p:cNvSpPr>
            <a:spLocks noGrp="1" noChangeArrowheads="1"/>
          </p:cNvSpPr>
          <p:nvPr>
            <p:ph type="body" idx="1"/>
          </p:nvPr>
        </p:nvSpPr>
        <p:spPr>
          <a:xfrm>
            <a:off x="971550" y="1600200"/>
            <a:ext cx="7715250" cy="3989040"/>
          </a:xfrm>
        </p:spPr>
        <p:txBody>
          <a:bodyPr/>
          <a:lstStyle/>
          <a:p>
            <a:pPr>
              <a:lnSpc>
                <a:spcPct val="130000"/>
              </a:lnSpc>
              <a:buFontTx/>
              <a:buNone/>
            </a:pPr>
            <a:r>
              <a:rPr lang="en-US" altLang="zh-CN" dirty="0" smtClean="0"/>
              <a:t>6.1 </a:t>
            </a:r>
            <a:r>
              <a:rPr lang="zh-CN" altLang="en-US" dirty="0" smtClean="0"/>
              <a:t>概述</a:t>
            </a:r>
            <a:endParaRPr lang="en-US" altLang="zh-CN" dirty="0" smtClean="0"/>
          </a:p>
          <a:p>
            <a:pPr>
              <a:lnSpc>
                <a:spcPct val="130000"/>
              </a:lnSpc>
              <a:buFontTx/>
              <a:buNone/>
            </a:pPr>
            <a:r>
              <a:rPr lang="en-US" altLang="zh-CN" dirty="0" smtClean="0"/>
              <a:t>6.2 </a:t>
            </a:r>
            <a:r>
              <a:rPr lang="zh-CN" altLang="en-US" dirty="0" smtClean="0"/>
              <a:t>对称密钥管理</a:t>
            </a:r>
            <a:endParaRPr lang="en-US" altLang="zh-CN" dirty="0" smtClean="0"/>
          </a:p>
          <a:p>
            <a:pPr>
              <a:lnSpc>
                <a:spcPct val="130000"/>
              </a:lnSpc>
              <a:buFontTx/>
              <a:buNone/>
            </a:pPr>
            <a:r>
              <a:rPr lang="en-US" altLang="zh-CN" dirty="0" smtClean="0"/>
              <a:t>6.3 </a:t>
            </a:r>
            <a:r>
              <a:rPr lang="zh-CN" altLang="en-US" dirty="0" smtClean="0"/>
              <a:t>公钥基础设施</a:t>
            </a:r>
            <a:r>
              <a:rPr lang="en-US" altLang="zh-CN" dirty="0" smtClean="0"/>
              <a:t>PKI</a:t>
            </a:r>
          </a:p>
          <a:p>
            <a:pPr>
              <a:lnSpc>
                <a:spcPct val="130000"/>
              </a:lnSpc>
              <a:buFontTx/>
              <a:buNone/>
            </a:pPr>
            <a:r>
              <a:rPr lang="en-US" altLang="zh-CN" dirty="0" smtClean="0"/>
              <a:t>6.4 </a:t>
            </a:r>
            <a:r>
              <a:rPr lang="zh-CN" altLang="en-US" dirty="0" smtClean="0"/>
              <a:t>数字证书</a:t>
            </a:r>
            <a:endParaRPr lang="en-US" altLang="zh-CN" dirty="0" smtClean="0"/>
          </a:p>
          <a:p>
            <a:pPr>
              <a:lnSpc>
                <a:spcPct val="130000"/>
              </a:lnSpc>
              <a:buFontTx/>
              <a:buNone/>
            </a:pPr>
            <a:r>
              <a:rPr lang="en-US" altLang="zh-CN" dirty="0" smtClean="0"/>
              <a:t>6.5 </a:t>
            </a:r>
            <a:r>
              <a:rPr lang="zh-CN" altLang="zh-CN" dirty="0" smtClean="0"/>
              <a:t>基于</a:t>
            </a:r>
            <a:r>
              <a:rPr lang="en-US" altLang="zh-CN" dirty="0" smtClean="0"/>
              <a:t>PKI</a:t>
            </a:r>
            <a:r>
              <a:rPr lang="zh-CN" altLang="zh-CN" dirty="0" smtClean="0"/>
              <a:t>典型应用</a:t>
            </a:r>
          </a:p>
        </p:txBody>
      </p:sp>
      <p:sp>
        <p:nvSpPr>
          <p:cNvPr id="7" name="灯片编号占位符 6"/>
          <p:cNvSpPr>
            <a:spLocks noGrp="1"/>
          </p:cNvSpPr>
          <p:nvPr>
            <p:ph type="sldNum" sz="quarter" idx="11"/>
          </p:nvPr>
        </p:nvSpPr>
        <p:spPr/>
        <p:txBody>
          <a:bodyPr/>
          <a:lstStyle/>
          <a:p>
            <a:pPr>
              <a:defRPr/>
            </a:pPr>
            <a:fld id="{AB064F70-9F00-48C4-A960-7FDB3D709775}" type="slidenum">
              <a:rPr lang="en-US" altLang="zh-CN"/>
              <a:pPr>
                <a:defRPr/>
              </a:pPr>
              <a:t>38</a:t>
            </a:fld>
            <a:endParaRPr lang="en-US" altLang="zh-CN" dirty="0"/>
          </a:p>
        </p:txBody>
      </p:sp>
      <p:sp>
        <p:nvSpPr>
          <p:cNvPr id="8" name="矩形 7"/>
          <p:cNvSpPr/>
          <p:nvPr/>
        </p:nvSpPr>
        <p:spPr>
          <a:xfrm>
            <a:off x="755576" y="1412776"/>
            <a:ext cx="5472113" cy="3096344"/>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a:off x="611560" y="5517232"/>
            <a:ext cx="5472113" cy="576064"/>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27584" y="5661248"/>
            <a:ext cx="7859216" cy="464915"/>
          </a:xfrm>
        </p:spPr>
        <p:txBody>
          <a:bodyPr/>
          <a:lstStyle/>
          <a:p>
            <a:r>
              <a:rPr lang="zh-CN" altLang="zh-CN" sz="2400" dirty="0" smtClean="0"/>
              <a:t>基于</a:t>
            </a:r>
            <a:r>
              <a:rPr lang="en-US" altLang="zh-CN" sz="2400" dirty="0" smtClean="0"/>
              <a:t>PKI</a:t>
            </a:r>
            <a:r>
              <a:rPr lang="zh-CN" altLang="zh-CN" sz="2400" dirty="0" smtClean="0"/>
              <a:t>的电子商务应用</a:t>
            </a:r>
            <a:endParaRPr lang="zh-CN" altLang="en-US" sz="24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39</a:t>
            </a:fld>
            <a:endParaRPr lang="en-US" altLang="zh-CN"/>
          </a:p>
        </p:txBody>
      </p:sp>
      <p:sp>
        <p:nvSpPr>
          <p:cNvPr id="788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5" name="Picture 2"/>
          <p:cNvPicPr>
            <a:picLocks noChangeAspect="1" noChangeArrowheads="1"/>
          </p:cNvPicPr>
          <p:nvPr/>
        </p:nvPicPr>
        <p:blipFill>
          <a:blip r:embed="rId2" cstate="print"/>
          <a:srcRect/>
          <a:stretch>
            <a:fillRect/>
          </a:stretch>
        </p:blipFill>
        <p:spPr bwMode="auto">
          <a:xfrm>
            <a:off x="790575" y="1443038"/>
            <a:ext cx="7561263" cy="3976687"/>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descr="http://image.ceconlinebbs.com/attachments/16001_903642_154553048_2.jpg"/>
          <p:cNvPicPr>
            <a:picLocks noChangeAspect="1" noChangeArrowheads="1"/>
          </p:cNvPicPr>
          <p:nvPr/>
        </p:nvPicPr>
        <p:blipFill>
          <a:blip r:embed="rId2" cstate="print"/>
          <a:srcRect/>
          <a:stretch>
            <a:fillRect/>
          </a:stretch>
        </p:blipFill>
        <p:spPr bwMode="auto">
          <a:xfrm>
            <a:off x="179512" y="1988840"/>
            <a:ext cx="1800324" cy="1800324"/>
          </a:xfrm>
          <a:prstGeom prst="rect">
            <a:avLst/>
          </a:prstGeom>
          <a:noFill/>
          <a:ln w="9525">
            <a:noFill/>
            <a:miter lim="800000"/>
            <a:headEnd/>
            <a:tailEnd/>
          </a:ln>
        </p:spPr>
      </p:pic>
      <p:sp>
        <p:nvSpPr>
          <p:cNvPr id="5" name="标题 4"/>
          <p:cNvSpPr>
            <a:spLocks noGrp="1"/>
          </p:cNvSpPr>
          <p:nvPr>
            <p:ph type="title"/>
          </p:nvPr>
        </p:nvSpPr>
        <p:spPr>
          <a:xfrm>
            <a:off x="2267744" y="2780928"/>
            <a:ext cx="5184576" cy="1362075"/>
          </a:xfrm>
        </p:spPr>
        <p:txBody>
          <a:bodyPr/>
          <a:lstStyle/>
          <a:p>
            <a:pPr>
              <a:defRPr/>
            </a:pPr>
            <a:r>
              <a:rPr lang="zh-CN" altLang="en-US" dirty="0" smtClean="0">
                <a:solidFill>
                  <a:schemeClr val="accent2"/>
                </a:solidFill>
              </a:rPr>
              <a:t>如何保证密钥安全</a:t>
            </a:r>
            <a:r>
              <a:rPr lang="zh-CN" altLang="zh-CN" dirty="0" smtClean="0">
                <a:solidFill>
                  <a:schemeClr val="accent2"/>
                </a:solidFill>
              </a:rPr>
              <a:t>？</a:t>
            </a:r>
            <a:endParaRPr lang="zh-CN" altLang="en-US" dirty="0">
              <a:solidFill>
                <a:schemeClr val="accent2"/>
              </a:solidFill>
            </a:endParaRPr>
          </a:p>
        </p:txBody>
      </p:sp>
      <p:sp>
        <p:nvSpPr>
          <p:cNvPr id="17413" name="灯片编号占位符 3"/>
          <p:cNvSpPr>
            <a:spLocks noGrp="1"/>
          </p:cNvSpPr>
          <p:nvPr>
            <p:ph type="sldNum" sz="quarter" idx="12"/>
          </p:nvPr>
        </p:nvSpPr>
        <p:spPr>
          <a:noFill/>
        </p:spPr>
        <p:txBody>
          <a:bodyPr/>
          <a:lstStyle/>
          <a:p>
            <a:fld id="{62108A72-BF48-4330-8CB9-46022B92A05E}" type="slidenum">
              <a:rPr lang="en-US" altLang="zh-CN" smtClean="0">
                <a:ea typeface="宋体" charset="-122"/>
              </a:rPr>
              <a:pPr/>
              <a:t>4</a:t>
            </a:fld>
            <a:endParaRPr lang="en-US" altLang="zh-CN" smtClean="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  Png图标"/>
          <p:cNvPicPr>
            <a:picLocks noChangeAspect="1" noChangeArrowheads="1"/>
          </p:cNvPicPr>
          <p:nvPr/>
        </p:nvPicPr>
        <p:blipFill>
          <a:blip r:embed="rId2" cstate="print"/>
          <a:srcRect/>
          <a:stretch>
            <a:fillRect/>
          </a:stretch>
        </p:blipFill>
        <p:spPr bwMode="auto">
          <a:xfrm>
            <a:off x="7235825" y="3933825"/>
            <a:ext cx="1266825" cy="1266825"/>
          </a:xfrm>
          <a:prstGeom prst="rect">
            <a:avLst/>
          </a:prstGeom>
          <a:noFill/>
          <a:ln w="9525">
            <a:noFill/>
            <a:miter lim="800000"/>
            <a:headEnd/>
            <a:tailEnd/>
          </a:ln>
        </p:spPr>
      </p:pic>
      <p:sp>
        <p:nvSpPr>
          <p:cNvPr id="8195" name="Rectangle 3"/>
          <p:cNvSpPr>
            <a:spLocks noGrp="1" noChangeArrowheads="1"/>
          </p:cNvSpPr>
          <p:nvPr>
            <p:ph type="title"/>
          </p:nvPr>
        </p:nvSpPr>
        <p:spPr/>
        <p:txBody>
          <a:bodyPr/>
          <a:lstStyle/>
          <a:p>
            <a:pPr>
              <a:defRPr/>
            </a:pPr>
            <a:r>
              <a:rPr lang="zh-CN" altLang="en-US"/>
              <a:t>小  结</a:t>
            </a:r>
          </a:p>
        </p:txBody>
      </p:sp>
      <p:sp>
        <p:nvSpPr>
          <p:cNvPr id="18436" name="Rectangle 4"/>
          <p:cNvSpPr>
            <a:spLocks noGrp="1" noChangeArrowheads="1"/>
          </p:cNvSpPr>
          <p:nvPr>
            <p:ph type="body" idx="1"/>
          </p:nvPr>
        </p:nvSpPr>
        <p:spPr/>
        <p:txBody>
          <a:bodyPr/>
          <a:lstStyle/>
          <a:p>
            <a:pPr marL="1588" indent="712788">
              <a:lnSpc>
                <a:spcPts val="3200"/>
              </a:lnSpc>
              <a:buFontTx/>
              <a:buNone/>
            </a:pPr>
            <a:r>
              <a:rPr lang="zh-CN" altLang="en-US" sz="2400" dirty="0" smtClean="0"/>
              <a:t>本章介绍了密码技术应用中的密钥管理技术与方法。在对称密码应用系统中，采用密钥管理中心可以减少系统总密钥数量，提供集中式管理，减低了密钥管理复杂度，但同时会有单一故障点风险。结合公钥密码可以实现会话密钥临时协商，解决了密钥分发问题。为了实现易用的公钥密码技术应用，目前成熟的方法是建立公钥基础设施</a:t>
            </a:r>
            <a:r>
              <a:rPr lang="en-US" altLang="zh-CN" sz="2400" dirty="0" smtClean="0"/>
              <a:t>PKI</a:t>
            </a:r>
            <a:r>
              <a:rPr lang="zh-CN" altLang="en-US" sz="2400" dirty="0" smtClean="0"/>
              <a:t>，采用数字证书实现通信主体身份和公钥的绑定，并有效解决了公钥分发和使用问题。本章详细介绍了</a:t>
            </a:r>
            <a:r>
              <a:rPr lang="en-US" altLang="zh-CN" sz="2400" dirty="0" smtClean="0"/>
              <a:t>PKI</a:t>
            </a:r>
            <a:r>
              <a:rPr lang="zh-CN" altLang="en-US" sz="2400" dirty="0" smtClean="0"/>
              <a:t>体系结构、功能和服务，以及数字证书的管理。 </a:t>
            </a:r>
          </a:p>
        </p:txBody>
      </p:sp>
      <p:sp>
        <p:nvSpPr>
          <p:cNvPr id="18437" name="Freeform 5"/>
          <p:cNvSpPr>
            <a:spLocks/>
          </p:cNvSpPr>
          <p:nvPr/>
        </p:nvSpPr>
        <p:spPr bwMode="auto">
          <a:xfrm>
            <a:off x="1692275" y="5157788"/>
            <a:ext cx="5711825" cy="887412"/>
          </a:xfrm>
          <a:custGeom>
            <a:avLst/>
            <a:gdLst>
              <a:gd name="T0" fmla="*/ 0 w 3598"/>
              <a:gd name="T1" fmla="*/ 317 h 559"/>
              <a:gd name="T2" fmla="*/ 1224 w 3598"/>
              <a:gd name="T3" fmla="*/ 90 h 559"/>
              <a:gd name="T4" fmla="*/ 1406 w 3598"/>
              <a:gd name="T5" fmla="*/ 544 h 559"/>
              <a:gd name="T6" fmla="*/ 2721 w 3598"/>
              <a:gd name="T7" fmla="*/ 181 h 559"/>
              <a:gd name="T8" fmla="*/ 3220 w 3598"/>
              <a:gd name="T9" fmla="*/ 181 h 559"/>
              <a:gd name="T10" fmla="*/ 3538 w 3598"/>
              <a:gd name="T11" fmla="*/ 45 h 559"/>
              <a:gd name="T12" fmla="*/ 3583 w 3598"/>
              <a:gd name="T13" fmla="*/ 0 h 559"/>
              <a:gd name="T14" fmla="*/ 0 60000 65536"/>
              <a:gd name="T15" fmla="*/ 0 60000 65536"/>
              <a:gd name="T16" fmla="*/ 0 60000 65536"/>
              <a:gd name="T17" fmla="*/ 0 60000 65536"/>
              <a:gd name="T18" fmla="*/ 0 60000 65536"/>
              <a:gd name="T19" fmla="*/ 0 60000 65536"/>
              <a:gd name="T20" fmla="*/ 0 60000 65536"/>
              <a:gd name="T21" fmla="*/ 0 w 3598"/>
              <a:gd name="T22" fmla="*/ 0 h 559"/>
              <a:gd name="T23" fmla="*/ 3598 w 3598"/>
              <a:gd name="T24" fmla="*/ 559 h 5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98" h="559">
                <a:moveTo>
                  <a:pt x="0" y="317"/>
                </a:moveTo>
                <a:cubicBezTo>
                  <a:pt x="495" y="184"/>
                  <a:pt x="990" y="52"/>
                  <a:pt x="1224" y="90"/>
                </a:cubicBezTo>
                <a:cubicBezTo>
                  <a:pt x="1458" y="128"/>
                  <a:pt x="1156" y="529"/>
                  <a:pt x="1406" y="544"/>
                </a:cubicBezTo>
                <a:cubicBezTo>
                  <a:pt x="1656" y="559"/>
                  <a:pt x="2419" y="241"/>
                  <a:pt x="2721" y="181"/>
                </a:cubicBezTo>
                <a:cubicBezTo>
                  <a:pt x="3023" y="121"/>
                  <a:pt x="3084" y="204"/>
                  <a:pt x="3220" y="181"/>
                </a:cubicBezTo>
                <a:cubicBezTo>
                  <a:pt x="3356" y="158"/>
                  <a:pt x="3478" y="75"/>
                  <a:pt x="3538" y="45"/>
                </a:cubicBezTo>
                <a:cubicBezTo>
                  <a:pt x="3598" y="15"/>
                  <a:pt x="3590" y="7"/>
                  <a:pt x="3583" y="0"/>
                </a:cubicBezTo>
              </a:path>
            </a:pathLst>
          </a:custGeom>
          <a:noFill/>
          <a:ln w="57150" cmpd="sng">
            <a:solidFill>
              <a:schemeClr val="accent2"/>
            </a:solidFill>
            <a:round/>
            <a:headEnd/>
            <a:tailEnd/>
          </a:ln>
        </p:spPr>
        <p:txBody>
          <a:bodyPr/>
          <a:lstStyle/>
          <a:p>
            <a:endParaRPr lang="zh-CN" altLang="en-US"/>
          </a:p>
        </p:txBody>
      </p:sp>
      <p:sp>
        <p:nvSpPr>
          <p:cNvPr id="8" name="灯片编号占位符 7"/>
          <p:cNvSpPr>
            <a:spLocks noGrp="1"/>
          </p:cNvSpPr>
          <p:nvPr>
            <p:ph type="sldNum" sz="quarter" idx="11"/>
          </p:nvPr>
        </p:nvSpPr>
        <p:spPr/>
        <p:txBody>
          <a:bodyPr/>
          <a:lstStyle/>
          <a:p>
            <a:pPr>
              <a:defRPr/>
            </a:pPr>
            <a:fld id="{C25F025E-31B6-47FD-A118-0C6A2951E82C}" type="slidenum">
              <a:rPr lang="en-US" altLang="zh-CN"/>
              <a:pPr>
                <a:defRPr/>
              </a:pPr>
              <a:t>40</a:t>
            </a:fld>
            <a:endParaRPr lang="en-US" altLang="zh-CN"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dirty="0" smtClean="0"/>
              <a:t>思考题与作业</a:t>
            </a:r>
            <a:endParaRPr lang="zh-CN" altLang="en-US" dirty="0"/>
          </a:p>
        </p:txBody>
      </p:sp>
      <p:sp>
        <p:nvSpPr>
          <p:cNvPr id="19459" name="内容占位符 2"/>
          <p:cNvSpPr>
            <a:spLocks noGrp="1"/>
          </p:cNvSpPr>
          <p:nvPr>
            <p:ph idx="1"/>
          </p:nvPr>
        </p:nvSpPr>
        <p:spPr>
          <a:xfrm>
            <a:off x="457200" y="2708920"/>
            <a:ext cx="8229600" cy="3417243"/>
          </a:xfrm>
        </p:spPr>
        <p:txBody>
          <a:bodyPr/>
          <a:lstStyle/>
          <a:p>
            <a:pPr>
              <a:buNone/>
            </a:pPr>
            <a:r>
              <a:rPr lang="en-US" altLang="zh-CN" sz="2400" dirty="0" smtClean="0"/>
              <a:t>1. </a:t>
            </a:r>
            <a:r>
              <a:rPr lang="zh-CN" altLang="zh-CN" sz="2400" dirty="0" smtClean="0"/>
              <a:t>试分析</a:t>
            </a:r>
            <a:r>
              <a:rPr lang="en-US" altLang="zh-CN" sz="2400" dirty="0" smtClean="0"/>
              <a:t>NS</a:t>
            </a:r>
            <a:r>
              <a:rPr lang="zh-CN" altLang="zh-CN" sz="2400" dirty="0" smtClean="0"/>
              <a:t>协议的安全性？</a:t>
            </a:r>
            <a:r>
              <a:rPr lang="en-US" altLang="zh-CN" sz="2400" dirty="0" smtClean="0"/>
              <a:t>NS</a:t>
            </a:r>
            <a:r>
              <a:rPr lang="zh-CN" altLang="zh-CN" sz="2400" dirty="0" smtClean="0"/>
              <a:t>协议是否存在缺陷？</a:t>
            </a:r>
          </a:p>
          <a:p>
            <a:pPr>
              <a:buNone/>
            </a:pPr>
            <a:r>
              <a:rPr lang="en-US" altLang="zh-CN" sz="2400" dirty="0" smtClean="0"/>
              <a:t>2. </a:t>
            </a:r>
            <a:r>
              <a:rPr lang="zh-CN" altLang="zh-CN" sz="2400" dirty="0" smtClean="0"/>
              <a:t>什么是</a:t>
            </a:r>
            <a:r>
              <a:rPr lang="en-US" altLang="zh-CN" sz="2400" dirty="0" smtClean="0"/>
              <a:t>PKI</a:t>
            </a:r>
            <a:r>
              <a:rPr lang="zh-CN" altLang="zh-CN" sz="2400" dirty="0" smtClean="0"/>
              <a:t>？</a:t>
            </a:r>
            <a:r>
              <a:rPr lang="en-US" altLang="zh-CN" sz="2400" dirty="0" smtClean="0"/>
              <a:t>PKI</a:t>
            </a:r>
            <a:r>
              <a:rPr lang="zh-CN" altLang="zh-CN" sz="2400" dirty="0" smtClean="0"/>
              <a:t>是一个软件系统这种说法是否正确？</a:t>
            </a:r>
          </a:p>
          <a:p>
            <a:pPr marL="442913" indent="-442913">
              <a:buNone/>
            </a:pPr>
            <a:r>
              <a:rPr lang="en-US" altLang="zh-CN" sz="2400" dirty="0" smtClean="0"/>
              <a:t>3. </a:t>
            </a:r>
            <a:r>
              <a:rPr lang="zh-CN" altLang="zh-CN" sz="2400" dirty="0" smtClean="0"/>
              <a:t>数字证书包括哪些内容？数字证书如何实现身份与公钥的绑定？</a:t>
            </a:r>
            <a:endParaRPr lang="en-US" altLang="zh-CN" sz="2400" dirty="0" smtClean="0"/>
          </a:p>
          <a:p>
            <a:pPr>
              <a:buNone/>
            </a:pPr>
            <a:r>
              <a:rPr lang="en-US" altLang="zh-CN" sz="2400" dirty="0" smtClean="0"/>
              <a:t>4. </a:t>
            </a:r>
            <a:r>
              <a:rPr lang="zh-CN" altLang="zh-CN" sz="2400" dirty="0" smtClean="0"/>
              <a:t>如何验证数字证书的有效性？包括哪些方面？</a:t>
            </a:r>
          </a:p>
        </p:txBody>
      </p:sp>
      <p:sp>
        <p:nvSpPr>
          <p:cNvPr id="4" name="灯片编号占位符 3"/>
          <p:cNvSpPr>
            <a:spLocks noGrp="1"/>
          </p:cNvSpPr>
          <p:nvPr>
            <p:ph type="sldNum" sz="quarter" idx="11"/>
          </p:nvPr>
        </p:nvSpPr>
        <p:spPr/>
        <p:txBody>
          <a:bodyPr/>
          <a:lstStyle/>
          <a:p>
            <a:pPr>
              <a:defRPr/>
            </a:pPr>
            <a:fld id="{D5292555-BD01-45E4-B729-C2428EF06F5F}" type="slidenum">
              <a:rPr lang="en-US" altLang="zh-CN"/>
              <a:pPr>
                <a:defRPr/>
              </a:pPr>
              <a:t>41</a:t>
            </a:fld>
            <a:endParaRPr lang="en-US" altLang="zh-CN"/>
          </a:p>
        </p:txBody>
      </p:sp>
      <p:pic>
        <p:nvPicPr>
          <p:cNvPr id="19462" name="Picture 6" descr="http://t3.gstatic.com/images?q=tbn:ANd9GcR4T58njuH20nSwXQiDTO7FrRInk19Vt1mxFez4LsDFa9KRI8j-"/>
          <p:cNvPicPr>
            <a:picLocks noChangeAspect="1" noChangeArrowheads="1"/>
          </p:cNvPicPr>
          <p:nvPr/>
        </p:nvPicPr>
        <p:blipFill>
          <a:blip r:embed="rId2" cstate="print"/>
          <a:srcRect/>
          <a:stretch>
            <a:fillRect/>
          </a:stretch>
        </p:blipFill>
        <p:spPr bwMode="auto">
          <a:xfrm>
            <a:off x="6588224" y="476672"/>
            <a:ext cx="2276475" cy="2009776"/>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en-US" altLang="zh-CN" dirty="0" smtClean="0"/>
              <a:t>6.1 </a:t>
            </a:r>
            <a:r>
              <a:rPr lang="zh-CN" altLang="en-US" dirty="0" smtClean="0"/>
              <a:t>密钥安全概述</a:t>
            </a:r>
            <a:endParaRPr lang="zh-CN" altLang="en-US" dirty="0"/>
          </a:p>
        </p:txBody>
      </p:sp>
      <p:sp>
        <p:nvSpPr>
          <p:cNvPr id="7" name="内容占位符 6"/>
          <p:cNvSpPr>
            <a:spLocks noGrp="1"/>
          </p:cNvSpPr>
          <p:nvPr>
            <p:ph idx="1"/>
          </p:nvPr>
        </p:nvSpPr>
        <p:spPr/>
        <p:txBody>
          <a:bodyPr/>
          <a:lstStyle/>
          <a:p>
            <a:pPr>
              <a:lnSpc>
                <a:spcPts val="3800"/>
              </a:lnSpc>
              <a:spcBef>
                <a:spcPts val="1200"/>
              </a:spcBef>
              <a:buNone/>
            </a:pPr>
            <a:r>
              <a:rPr lang="zh-CN" altLang="en-US" sz="2800" dirty="0" smtClean="0"/>
              <a:t>需要回答的问题：</a:t>
            </a:r>
            <a:endParaRPr lang="en-US" altLang="zh-CN" sz="2800" dirty="0" smtClean="0"/>
          </a:p>
          <a:p>
            <a:pPr>
              <a:lnSpc>
                <a:spcPts val="3800"/>
              </a:lnSpc>
              <a:spcBef>
                <a:spcPts val="1200"/>
              </a:spcBef>
            </a:pPr>
            <a:r>
              <a:rPr lang="zh-CN" altLang="zh-CN" sz="2400" dirty="0" smtClean="0"/>
              <a:t>对称密码要求密钥被共享双方（或多方）持有，密钥在持有者间高度的保密</a:t>
            </a:r>
            <a:r>
              <a:rPr lang="zh-CN" altLang="en-US" sz="2400" dirty="0" smtClean="0"/>
              <a:t>。</a:t>
            </a:r>
            <a:r>
              <a:rPr lang="zh-CN" altLang="zh-CN" sz="2400" dirty="0" smtClean="0"/>
              <a:t>考虑密钥在哪里产生？如何分发？如何定期更新？若</a:t>
            </a:r>
            <a:r>
              <a:rPr lang="zh-CN" altLang="en-US" sz="2400" dirty="0" smtClean="0"/>
              <a:t>处理</a:t>
            </a:r>
            <a:r>
              <a:rPr lang="zh-CN" altLang="zh-CN" sz="2400" dirty="0" smtClean="0"/>
              <a:t>密钥泄露？</a:t>
            </a:r>
            <a:endParaRPr lang="en-US" altLang="zh-CN" sz="2400" dirty="0" smtClean="0"/>
          </a:p>
          <a:p>
            <a:pPr>
              <a:lnSpc>
                <a:spcPts val="3800"/>
              </a:lnSpc>
              <a:spcBef>
                <a:spcPts val="1200"/>
              </a:spcBef>
            </a:pPr>
            <a:r>
              <a:rPr lang="zh-CN" altLang="zh-CN" sz="2400" dirty="0" smtClean="0"/>
              <a:t>公钥密码中：密钥对如何产生？谁来产生？私钥要求绝对地保密，如何存储？你所使用的公钥是有效并正确的吗？私钥泄露或丢失如何更新密钥对？</a:t>
            </a:r>
            <a:endParaRPr lang="zh-CN" altLang="en-US" sz="2400" dirty="0"/>
          </a:p>
        </p:txBody>
      </p:sp>
      <p:sp>
        <p:nvSpPr>
          <p:cNvPr id="5" name="灯片编号占位符 4"/>
          <p:cNvSpPr>
            <a:spLocks noGrp="1"/>
          </p:cNvSpPr>
          <p:nvPr>
            <p:ph type="sldNum" sz="quarter" idx="11"/>
          </p:nvPr>
        </p:nvSpPr>
        <p:spPr/>
        <p:txBody>
          <a:bodyPr/>
          <a:lstStyle/>
          <a:p>
            <a:pPr>
              <a:defRPr/>
            </a:pPr>
            <a:fld id="{3839D694-C413-487D-BAC3-045004B0B82E}" type="slidenum">
              <a:rPr lang="en-US" altLang="zh-CN" smtClean="0"/>
              <a:pPr>
                <a:defRPr/>
              </a:pPr>
              <a:t>5</a:t>
            </a:fld>
            <a:endParaRPr lang="en-US" altLang="zh-CN"/>
          </a:p>
        </p:txBody>
      </p:sp>
      <p:sp>
        <p:nvSpPr>
          <p:cNvPr id="4" name="页脚占位符 3"/>
          <p:cNvSpPr>
            <a:spLocks noGrp="1"/>
          </p:cNvSpPr>
          <p:nvPr>
            <p:ph type="ftr" sz="quarter" idx="4294967295"/>
          </p:nvPr>
        </p:nvSpPr>
        <p:spPr>
          <a:xfrm>
            <a:off x="0" y="6245225"/>
            <a:ext cx="2895600" cy="476250"/>
          </a:xfrm>
        </p:spPr>
        <p:txBody>
          <a:bodyPr/>
          <a:lstStyle/>
          <a:p>
            <a:pPr>
              <a:defRPr/>
            </a:pPr>
            <a:r>
              <a:rPr lang="zh-CN" altLang="en-US" smtClean="0"/>
              <a:t>信息安全技术基础 张浩军</a:t>
            </a:r>
            <a:endParaRPr lang="en-US" altLang="zh-CN"/>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a:t>
            </a:r>
            <a:r>
              <a:rPr lang="zh-CN" altLang="en-US" dirty="0" smtClean="0"/>
              <a:t>密钥安全概述</a:t>
            </a:r>
            <a:endParaRPr lang="zh-CN" altLang="en-US" dirty="0"/>
          </a:p>
        </p:txBody>
      </p:sp>
      <p:sp>
        <p:nvSpPr>
          <p:cNvPr id="3" name="内容占位符 2"/>
          <p:cNvSpPr>
            <a:spLocks noGrp="1"/>
          </p:cNvSpPr>
          <p:nvPr>
            <p:ph idx="1"/>
          </p:nvPr>
        </p:nvSpPr>
        <p:spPr/>
        <p:txBody>
          <a:bodyPr/>
          <a:lstStyle/>
          <a:p>
            <a:pPr>
              <a:lnSpc>
                <a:spcPts val="3800"/>
              </a:lnSpc>
              <a:spcBef>
                <a:spcPts val="1200"/>
              </a:spcBef>
            </a:pPr>
            <a:r>
              <a:rPr lang="zh-CN" altLang="en-US" sz="2800" dirty="0" smtClean="0"/>
              <a:t>解决途径：</a:t>
            </a:r>
            <a:endParaRPr lang="en-US" altLang="zh-CN" sz="2800" dirty="0" smtClean="0"/>
          </a:p>
          <a:p>
            <a:pPr lvl="1">
              <a:lnSpc>
                <a:spcPts val="3800"/>
              </a:lnSpc>
              <a:spcBef>
                <a:spcPts val="1200"/>
              </a:spcBef>
            </a:pPr>
            <a:r>
              <a:rPr lang="zh-CN" altLang="zh-CN" sz="2400" dirty="0" smtClean="0"/>
              <a:t>引入可信第三方</a:t>
            </a:r>
            <a:r>
              <a:rPr lang="en-US" altLang="zh-CN" sz="2400" dirty="0" smtClean="0"/>
              <a:t>TTP</a:t>
            </a:r>
            <a:r>
              <a:rPr lang="zh-CN" altLang="zh-CN" sz="2400" dirty="0" smtClean="0"/>
              <a:t>（</a:t>
            </a:r>
            <a:r>
              <a:rPr lang="en-US" altLang="zh-CN" sz="2400" dirty="0" smtClean="0"/>
              <a:t>Trusted Third Party</a:t>
            </a:r>
            <a:r>
              <a:rPr lang="zh-CN" altLang="zh-CN" sz="2400" dirty="0" smtClean="0"/>
              <a:t>），</a:t>
            </a:r>
            <a:endParaRPr lang="en-US" altLang="zh-CN" sz="2400" dirty="0" smtClean="0"/>
          </a:p>
          <a:p>
            <a:pPr lvl="1">
              <a:lnSpc>
                <a:spcPts val="3800"/>
              </a:lnSpc>
              <a:spcBef>
                <a:spcPts val="1200"/>
              </a:spcBef>
            </a:pPr>
            <a:r>
              <a:rPr lang="zh-CN" altLang="zh-CN" sz="2400" dirty="0" smtClean="0"/>
              <a:t>密钥分发中心</a:t>
            </a:r>
            <a:r>
              <a:rPr lang="en-US" altLang="zh-CN" sz="2400" dirty="0" smtClean="0"/>
              <a:t>KDC</a:t>
            </a:r>
            <a:r>
              <a:rPr lang="zh-CN" altLang="zh-CN" sz="2400" dirty="0" smtClean="0"/>
              <a:t>（</a:t>
            </a:r>
            <a:r>
              <a:rPr lang="en-US" altLang="zh-CN" sz="2400" dirty="0" smtClean="0"/>
              <a:t>Key Distribution Centre</a:t>
            </a:r>
            <a:r>
              <a:rPr lang="zh-CN" altLang="zh-CN" sz="2400" dirty="0" smtClean="0"/>
              <a:t>），作为密钥管理的中心，</a:t>
            </a:r>
            <a:endParaRPr lang="en-US" altLang="zh-CN" sz="2400" dirty="0" smtClean="0"/>
          </a:p>
          <a:p>
            <a:pPr lvl="1">
              <a:lnSpc>
                <a:spcPts val="3800"/>
              </a:lnSpc>
              <a:spcBef>
                <a:spcPts val="1200"/>
              </a:spcBef>
            </a:pPr>
            <a:r>
              <a:rPr lang="zh-CN" altLang="zh-CN" sz="2400" dirty="0" smtClean="0"/>
              <a:t>公钥基础设施管理体系中被称为授权中心</a:t>
            </a:r>
            <a:r>
              <a:rPr lang="en-US" altLang="zh-CN" sz="2400" dirty="0" smtClean="0"/>
              <a:t>CA</a:t>
            </a:r>
            <a:r>
              <a:rPr lang="zh-CN" altLang="zh-CN" sz="2400" dirty="0" smtClean="0"/>
              <a:t>（</a:t>
            </a:r>
            <a:r>
              <a:rPr lang="en-US" altLang="zh-CN" sz="2400" dirty="0" smtClean="0"/>
              <a:t>Certification Authority</a:t>
            </a:r>
            <a:r>
              <a:rPr lang="zh-CN" altLang="zh-CN" sz="2400" dirty="0" smtClean="0"/>
              <a:t>）</a:t>
            </a:r>
            <a:endParaRPr lang="zh-CN" altLang="en-US" sz="24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6</a:t>
            </a:fld>
            <a:endParaRPr lang="en-US" altLang="zh-CN"/>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a:t>
            </a:r>
            <a:r>
              <a:rPr lang="zh-CN" altLang="en-US" dirty="0" smtClean="0"/>
              <a:t>密钥安全概述</a:t>
            </a:r>
            <a:endParaRPr lang="zh-CN" altLang="en-US" dirty="0"/>
          </a:p>
        </p:txBody>
      </p:sp>
      <p:sp>
        <p:nvSpPr>
          <p:cNvPr id="3" name="内容占位符 2"/>
          <p:cNvSpPr>
            <a:spLocks noGrp="1"/>
          </p:cNvSpPr>
          <p:nvPr>
            <p:ph idx="1"/>
          </p:nvPr>
        </p:nvSpPr>
        <p:spPr/>
        <p:txBody>
          <a:bodyPr/>
          <a:lstStyle/>
          <a:p>
            <a:pPr>
              <a:lnSpc>
                <a:spcPts val="2800"/>
              </a:lnSpc>
              <a:spcBef>
                <a:spcPts val="1200"/>
              </a:spcBef>
            </a:pPr>
            <a:r>
              <a:rPr lang="zh-CN" altLang="zh-CN" sz="2400" dirty="0" smtClean="0"/>
              <a:t>密钥产生算法及实现是保证密钥质量的根本，密钥产生应具有较好的随机性</a:t>
            </a:r>
            <a:r>
              <a:rPr lang="zh-CN" altLang="en-US" sz="2400" dirty="0" smtClean="0"/>
              <a:t>。</a:t>
            </a:r>
            <a:endParaRPr lang="en-US" altLang="zh-CN" sz="2400" dirty="0" smtClean="0"/>
          </a:p>
          <a:p>
            <a:pPr>
              <a:lnSpc>
                <a:spcPts val="2800"/>
              </a:lnSpc>
              <a:spcBef>
                <a:spcPts val="1200"/>
              </a:spcBef>
            </a:pPr>
            <a:r>
              <a:rPr lang="zh-CN" altLang="zh-CN" sz="2400" dirty="0" smtClean="0"/>
              <a:t>密钥长度决定了密钥空间大小，也决定了密码强度</a:t>
            </a:r>
            <a:r>
              <a:rPr lang="zh-CN" altLang="en-US" sz="2400" dirty="0" smtClean="0"/>
              <a:t>。</a:t>
            </a:r>
            <a:endParaRPr lang="en-US" altLang="zh-CN" sz="2400" dirty="0" smtClean="0"/>
          </a:p>
          <a:p>
            <a:pPr>
              <a:lnSpc>
                <a:spcPts val="2800"/>
              </a:lnSpc>
              <a:spcBef>
                <a:spcPts val="1200"/>
              </a:spcBef>
            </a:pPr>
            <a:r>
              <a:rPr lang="zh-CN" altLang="zh-CN" sz="2400" dirty="0" smtClean="0"/>
              <a:t>密钥的存储</a:t>
            </a:r>
            <a:r>
              <a:rPr lang="zh-CN" altLang="en-US" sz="2400" dirty="0" smtClean="0"/>
              <a:t>，口令加密文件；</a:t>
            </a:r>
            <a:r>
              <a:rPr lang="zh-CN" altLang="zh-CN" sz="2400" dirty="0" smtClean="0"/>
              <a:t>智能卡、</a:t>
            </a:r>
            <a:r>
              <a:rPr lang="en-US" altLang="zh-CN" sz="2400" dirty="0" smtClean="0"/>
              <a:t>USB Key</a:t>
            </a:r>
            <a:r>
              <a:rPr lang="zh-CN" altLang="zh-CN" sz="2400" dirty="0" smtClean="0"/>
              <a:t>等存储设备</a:t>
            </a:r>
            <a:r>
              <a:rPr lang="zh-CN" altLang="en-US" sz="2400" dirty="0" smtClean="0"/>
              <a:t>。</a:t>
            </a:r>
            <a:endParaRPr lang="en-US" altLang="zh-CN" sz="2400" dirty="0" smtClean="0"/>
          </a:p>
          <a:p>
            <a:pPr>
              <a:lnSpc>
                <a:spcPts val="2800"/>
              </a:lnSpc>
              <a:spcBef>
                <a:spcPts val="1200"/>
              </a:spcBef>
            </a:pPr>
            <a:r>
              <a:rPr lang="zh-CN" altLang="zh-CN" sz="2400" dirty="0" smtClean="0"/>
              <a:t>密钥</a:t>
            </a:r>
            <a:r>
              <a:rPr lang="zh-CN" altLang="en-US" sz="2400" dirty="0" smtClean="0"/>
              <a:t>应有</a:t>
            </a:r>
            <a:r>
              <a:rPr lang="zh-CN" altLang="zh-CN" sz="2400" dirty="0" smtClean="0"/>
              <a:t>有效期，密钥更新。</a:t>
            </a:r>
            <a:endParaRPr lang="zh-CN" altLang="en-US" sz="24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7</a:t>
            </a:fld>
            <a:endParaRPr lang="en-US" altLang="zh-CN"/>
          </a:p>
        </p:txBody>
      </p:sp>
      <p:sp>
        <p:nvSpPr>
          <p:cNvPr id="5" name="矩形 4"/>
          <p:cNvSpPr/>
          <p:nvPr/>
        </p:nvSpPr>
        <p:spPr>
          <a:xfrm>
            <a:off x="1691680" y="2780928"/>
            <a:ext cx="6102424" cy="2429982"/>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effectLst>
            <a:outerShdw blurRad="50800" dist="38100" dir="5400000" algn="t" rotWithShape="0">
              <a:prstClr val="black">
                <a:alpha val="40000"/>
              </a:prstClr>
            </a:outerShdw>
          </a:effectLst>
        </p:spPr>
        <p:txBody>
          <a:bodyPr wrap="square" lIns="216000" rIns="216000" anchor="ctr"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altLang="zh-CN" sz="2800" b="1" spc="50" dirty="0" smtClean="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rPr>
              <a:t>      </a:t>
            </a:r>
            <a:r>
              <a:rPr lang="zh-CN" altLang="zh-CN" sz="2800" b="1" spc="50" dirty="0" smtClean="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rPr>
              <a:t>密钥管理</a:t>
            </a:r>
            <a:r>
              <a:rPr lang="zh-CN" altLang="zh-CN" sz="2800" b="1" spc="50" dirty="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rPr>
              <a:t>是贯穿密钥生命周期的一个过程，需要机制、人、技术、法律等各方面的保障。</a:t>
            </a:r>
            <a:endParaRPr lang="zh-CN" altLang="en-US" sz="2800" b="1" spc="50" dirty="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  Png图标"/>
          <p:cNvPicPr>
            <a:picLocks noChangeAspect="1" noChangeArrowheads="1"/>
          </p:cNvPicPr>
          <p:nvPr/>
        </p:nvPicPr>
        <p:blipFill>
          <a:blip r:embed="rId2" cstate="print"/>
          <a:srcRect/>
          <a:stretch>
            <a:fillRect/>
          </a:stretch>
        </p:blipFill>
        <p:spPr bwMode="auto">
          <a:xfrm>
            <a:off x="6310313" y="3716338"/>
            <a:ext cx="2438400" cy="2438400"/>
          </a:xfrm>
          <a:prstGeom prst="rect">
            <a:avLst/>
          </a:prstGeom>
          <a:noFill/>
          <a:ln w="9525">
            <a:noFill/>
            <a:miter lim="800000"/>
            <a:headEnd/>
            <a:tailEnd/>
          </a:ln>
        </p:spPr>
      </p:pic>
      <p:sp>
        <p:nvSpPr>
          <p:cNvPr id="13315" name="Rectangle 3"/>
          <p:cNvSpPr>
            <a:spLocks noGrp="1" noChangeArrowheads="1"/>
          </p:cNvSpPr>
          <p:nvPr>
            <p:ph type="title"/>
          </p:nvPr>
        </p:nvSpPr>
        <p:spPr>
          <a:xfrm>
            <a:off x="250825" y="274638"/>
            <a:ext cx="8424863" cy="1143000"/>
          </a:xfrm>
        </p:spPr>
        <p:txBody>
          <a:bodyPr/>
          <a:lstStyle/>
          <a:p>
            <a:pPr>
              <a:defRPr/>
            </a:pPr>
            <a:r>
              <a:rPr lang="zh-CN" altLang="en-US"/>
              <a:t>目  录</a:t>
            </a:r>
          </a:p>
        </p:txBody>
      </p:sp>
      <p:sp>
        <p:nvSpPr>
          <p:cNvPr id="15364" name="Rectangle 4"/>
          <p:cNvSpPr>
            <a:spLocks noGrp="1" noChangeArrowheads="1"/>
          </p:cNvSpPr>
          <p:nvPr>
            <p:ph type="body" idx="1"/>
          </p:nvPr>
        </p:nvSpPr>
        <p:spPr>
          <a:xfrm>
            <a:off x="971550" y="1600200"/>
            <a:ext cx="7715250" cy="3989040"/>
          </a:xfrm>
        </p:spPr>
        <p:txBody>
          <a:bodyPr/>
          <a:lstStyle/>
          <a:p>
            <a:pPr>
              <a:lnSpc>
                <a:spcPct val="130000"/>
              </a:lnSpc>
              <a:buFontTx/>
              <a:buNone/>
            </a:pPr>
            <a:r>
              <a:rPr lang="en-US" altLang="zh-CN" dirty="0" smtClean="0"/>
              <a:t>6.1 </a:t>
            </a:r>
            <a:r>
              <a:rPr lang="zh-CN" altLang="en-US" dirty="0" smtClean="0"/>
              <a:t>概述</a:t>
            </a:r>
            <a:endParaRPr lang="en-US" altLang="zh-CN" dirty="0" smtClean="0"/>
          </a:p>
          <a:p>
            <a:pPr>
              <a:lnSpc>
                <a:spcPct val="130000"/>
              </a:lnSpc>
              <a:buFontTx/>
              <a:buNone/>
            </a:pPr>
            <a:r>
              <a:rPr lang="en-US" altLang="zh-CN" dirty="0" smtClean="0"/>
              <a:t>6.2 </a:t>
            </a:r>
            <a:r>
              <a:rPr lang="zh-CN" altLang="en-US" dirty="0" smtClean="0"/>
              <a:t>对称密钥管理</a:t>
            </a:r>
            <a:endParaRPr lang="en-US" altLang="zh-CN" dirty="0" smtClean="0"/>
          </a:p>
          <a:p>
            <a:pPr>
              <a:lnSpc>
                <a:spcPct val="130000"/>
              </a:lnSpc>
              <a:buFontTx/>
              <a:buNone/>
            </a:pPr>
            <a:r>
              <a:rPr lang="en-US" altLang="zh-CN" dirty="0" smtClean="0"/>
              <a:t>6.3 </a:t>
            </a:r>
            <a:r>
              <a:rPr lang="zh-CN" altLang="en-US" dirty="0" smtClean="0"/>
              <a:t>公钥基础设施</a:t>
            </a:r>
            <a:r>
              <a:rPr lang="en-US" altLang="zh-CN" dirty="0" smtClean="0"/>
              <a:t>PKI</a:t>
            </a:r>
          </a:p>
          <a:p>
            <a:pPr>
              <a:lnSpc>
                <a:spcPct val="130000"/>
              </a:lnSpc>
              <a:buFontTx/>
              <a:buNone/>
            </a:pPr>
            <a:r>
              <a:rPr lang="en-US" altLang="zh-CN" dirty="0" smtClean="0"/>
              <a:t>6.4 </a:t>
            </a:r>
            <a:r>
              <a:rPr lang="zh-CN" altLang="en-US" dirty="0" smtClean="0"/>
              <a:t>数字证书</a:t>
            </a:r>
            <a:endParaRPr lang="en-US" altLang="zh-CN" dirty="0" smtClean="0"/>
          </a:p>
          <a:p>
            <a:pPr>
              <a:lnSpc>
                <a:spcPct val="130000"/>
              </a:lnSpc>
              <a:buFontTx/>
              <a:buNone/>
            </a:pPr>
            <a:r>
              <a:rPr lang="en-US" altLang="zh-CN" dirty="0" smtClean="0"/>
              <a:t>6.5 </a:t>
            </a:r>
            <a:r>
              <a:rPr lang="zh-CN" altLang="zh-CN" dirty="0" smtClean="0"/>
              <a:t>基于</a:t>
            </a:r>
            <a:r>
              <a:rPr lang="en-US" altLang="zh-CN" dirty="0" smtClean="0"/>
              <a:t>PKI</a:t>
            </a:r>
            <a:r>
              <a:rPr lang="zh-CN" altLang="zh-CN" dirty="0" smtClean="0"/>
              <a:t>典型应用</a:t>
            </a:r>
          </a:p>
        </p:txBody>
      </p:sp>
      <p:sp>
        <p:nvSpPr>
          <p:cNvPr id="7" name="灯片编号占位符 6"/>
          <p:cNvSpPr>
            <a:spLocks noGrp="1"/>
          </p:cNvSpPr>
          <p:nvPr>
            <p:ph type="sldNum" sz="quarter" idx="11"/>
          </p:nvPr>
        </p:nvSpPr>
        <p:spPr/>
        <p:txBody>
          <a:bodyPr/>
          <a:lstStyle/>
          <a:p>
            <a:pPr>
              <a:defRPr/>
            </a:pPr>
            <a:fld id="{AB064F70-9F00-48C4-A960-7FDB3D709775}" type="slidenum">
              <a:rPr lang="en-US" altLang="zh-CN"/>
              <a:pPr>
                <a:defRPr/>
              </a:pPr>
              <a:t>8</a:t>
            </a:fld>
            <a:endParaRPr lang="en-US" altLang="zh-CN" dirty="0"/>
          </a:p>
        </p:txBody>
      </p:sp>
      <p:sp>
        <p:nvSpPr>
          <p:cNvPr id="8" name="矩形 7"/>
          <p:cNvSpPr/>
          <p:nvPr/>
        </p:nvSpPr>
        <p:spPr>
          <a:xfrm>
            <a:off x="755576" y="1412776"/>
            <a:ext cx="5472113" cy="792088"/>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a:off x="611560" y="3140968"/>
            <a:ext cx="5472113" cy="2952328"/>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6.2.1 </a:t>
            </a:r>
            <a:r>
              <a:rPr lang="zh-CN" altLang="zh-CN" dirty="0" smtClean="0"/>
              <a:t>对称密钥管理与分发</a:t>
            </a:r>
            <a:endParaRPr lang="zh-CN" altLang="en-US" dirty="0"/>
          </a:p>
        </p:txBody>
      </p:sp>
      <p:sp>
        <p:nvSpPr>
          <p:cNvPr id="6" name="内容占位符 5"/>
          <p:cNvSpPr>
            <a:spLocks noGrp="1"/>
          </p:cNvSpPr>
          <p:nvPr>
            <p:ph idx="1"/>
          </p:nvPr>
        </p:nvSpPr>
        <p:spPr>
          <a:xfrm>
            <a:off x="457200" y="1600201"/>
            <a:ext cx="8229600" cy="1540768"/>
          </a:xfrm>
        </p:spPr>
        <p:txBody>
          <a:bodyPr/>
          <a:lstStyle/>
          <a:p>
            <a:r>
              <a:rPr lang="zh-CN" altLang="zh-CN" sz="2400" dirty="0" smtClean="0"/>
              <a:t>简单</a:t>
            </a:r>
            <a:r>
              <a:rPr lang="zh-CN" altLang="en-US" sz="2400" dirty="0" smtClean="0"/>
              <a:t>例子：</a:t>
            </a:r>
            <a:r>
              <a:rPr lang="zh-CN" altLang="zh-CN" sz="2400" dirty="0" smtClean="0"/>
              <a:t>一个共享密钥密码系统中，由一个参与主体产生密钥，并通过安全方式分发给其他参与实体</a:t>
            </a:r>
            <a:r>
              <a:rPr lang="zh-CN" altLang="en-US" sz="2400" dirty="0" smtClean="0"/>
              <a:t>。</a:t>
            </a:r>
            <a:endParaRPr lang="zh-CN" altLang="en-US" sz="2400" dirty="0"/>
          </a:p>
        </p:txBody>
      </p:sp>
      <p:sp>
        <p:nvSpPr>
          <p:cNvPr id="4" name="灯片编号占位符 3"/>
          <p:cNvSpPr>
            <a:spLocks noGrp="1"/>
          </p:cNvSpPr>
          <p:nvPr>
            <p:ph type="sldNum" sz="quarter" idx="11"/>
          </p:nvPr>
        </p:nvSpPr>
        <p:spPr/>
        <p:txBody>
          <a:bodyPr/>
          <a:lstStyle/>
          <a:p>
            <a:pPr>
              <a:defRPr/>
            </a:pPr>
            <a:fld id="{6D40A5E2-F918-425D-9DE9-F2F177AFC134}" type="slidenum">
              <a:rPr lang="en-US" altLang="zh-CN" smtClean="0"/>
              <a:pPr>
                <a:defRPr/>
              </a:pPr>
              <a:t>9</a:t>
            </a:fld>
            <a:endParaRPr lang="en-US" altLang="zh-CN"/>
          </a:p>
        </p:txBody>
      </p:sp>
      <p:sp>
        <p:nvSpPr>
          <p:cNvPr id="17" name="矩形 16"/>
          <p:cNvSpPr/>
          <p:nvPr/>
        </p:nvSpPr>
        <p:spPr>
          <a:xfrm>
            <a:off x="467544" y="4221088"/>
            <a:ext cx="3877985" cy="461665"/>
          </a:xfrm>
          <a:prstGeom prst="rect">
            <a:avLst/>
          </a:prstGeom>
        </p:spPr>
        <p:txBody>
          <a:bodyPr wrap="none">
            <a:spAutoFit/>
          </a:bodyPr>
          <a:lstStyle/>
          <a:p>
            <a:r>
              <a:rPr lang="zh-CN" altLang="zh-CN" sz="2400" dirty="0" smtClean="0">
                <a:latin typeface="黑体" pitchFamily="49" charset="-122"/>
                <a:ea typeface="黑体" pitchFamily="49" charset="-122"/>
              </a:rPr>
              <a:t>基于</a:t>
            </a:r>
            <a:r>
              <a:rPr lang="zh-CN" altLang="zh-CN" sz="2400" dirty="0">
                <a:latin typeface="黑体" pitchFamily="49" charset="-122"/>
                <a:ea typeface="黑体" pitchFamily="49" charset="-122"/>
              </a:rPr>
              <a:t>公钥密码交换共享密钥</a:t>
            </a:r>
            <a:endParaRPr lang="zh-CN" altLang="en-US" sz="2400" dirty="0">
              <a:latin typeface="黑体" pitchFamily="49" charset="-122"/>
              <a:ea typeface="黑体" pitchFamily="49" charset="-122"/>
            </a:endParaRPr>
          </a:p>
        </p:txBody>
      </p:sp>
      <p:pic>
        <p:nvPicPr>
          <p:cNvPr id="2" name="Picture 11"/>
          <p:cNvPicPr>
            <a:picLocks noChangeAspect="1" noChangeArrowheads="1"/>
          </p:cNvPicPr>
          <p:nvPr/>
        </p:nvPicPr>
        <p:blipFill>
          <a:blip r:embed="rId2" cstate="print"/>
          <a:srcRect/>
          <a:stretch>
            <a:fillRect/>
          </a:stretch>
        </p:blipFill>
        <p:spPr bwMode="auto">
          <a:xfrm>
            <a:off x="431800" y="2887663"/>
            <a:ext cx="8280400" cy="1087437"/>
          </a:xfrm>
          <a:prstGeom prst="rect">
            <a:avLst/>
          </a:prstGeom>
          <a:noFill/>
          <a:ln w="9525">
            <a:noFill/>
            <a:miter lim="800000"/>
            <a:headEnd/>
            <a:tailEnd/>
          </a:ln>
          <a:effectLst/>
        </p:spPr>
      </p:pic>
      <p:pic>
        <p:nvPicPr>
          <p:cNvPr id="33804" name="Picture 12"/>
          <p:cNvPicPr>
            <a:picLocks noChangeAspect="1" noChangeArrowheads="1"/>
          </p:cNvPicPr>
          <p:nvPr/>
        </p:nvPicPr>
        <p:blipFill>
          <a:blip r:embed="rId3" cstate="print"/>
          <a:srcRect/>
          <a:stretch>
            <a:fillRect/>
          </a:stretch>
        </p:blipFill>
        <p:spPr bwMode="auto">
          <a:xfrm>
            <a:off x="4139952" y="4149080"/>
            <a:ext cx="4362450" cy="1990725"/>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TotalTime>
  <Words>2245</Words>
  <Application>Microsoft Office PowerPoint</Application>
  <PresentationFormat>全屏显示(4:3)</PresentationFormat>
  <Paragraphs>203</Paragraphs>
  <Slides>41</Slides>
  <Notes>0</Notes>
  <HiddenSlides>0</HiddenSlides>
  <MMClips>0</MMClips>
  <ScaleCrop>false</ScaleCrop>
  <HeadingPairs>
    <vt:vector size="4" baseType="variant">
      <vt:variant>
        <vt:lpstr>主题</vt:lpstr>
      </vt:variant>
      <vt:variant>
        <vt:i4>1</vt:i4>
      </vt:variant>
      <vt:variant>
        <vt:lpstr>幻灯片标题</vt:lpstr>
      </vt:variant>
      <vt:variant>
        <vt:i4>41</vt:i4>
      </vt:variant>
    </vt:vector>
  </HeadingPairs>
  <TitlesOfParts>
    <vt:vector size="42" baseType="lpstr">
      <vt:lpstr>默认设计模板</vt:lpstr>
      <vt:lpstr>第6章  密钥管理</vt:lpstr>
      <vt:lpstr>学习目标</vt:lpstr>
      <vt:lpstr>目  录</vt:lpstr>
      <vt:lpstr>如何保证密钥安全？</vt:lpstr>
      <vt:lpstr>6.1 密钥安全概述</vt:lpstr>
      <vt:lpstr>6.1 密钥安全概述</vt:lpstr>
      <vt:lpstr>6.1 密钥安全概述</vt:lpstr>
      <vt:lpstr>目  录</vt:lpstr>
      <vt:lpstr>6.2.1 对称密钥管理与分发</vt:lpstr>
      <vt:lpstr>6.2.1 对称密钥管理与分发</vt:lpstr>
      <vt:lpstr>几个思考问题</vt:lpstr>
      <vt:lpstr>6.2.2 密钥层次化使用</vt:lpstr>
      <vt:lpstr>如何构建方便易用、安全可靠的公钥密码应用体系？</vt:lpstr>
      <vt:lpstr>目  录</vt:lpstr>
      <vt:lpstr>6.3.1 公钥基础设施PKI概述</vt:lpstr>
      <vt:lpstr>6.3.1 公钥基础设施PKI概述</vt:lpstr>
      <vt:lpstr>6.3.1 公钥基础设施PKI概述</vt:lpstr>
      <vt:lpstr>6.3.1 公钥基础设施PKI概述</vt:lpstr>
      <vt:lpstr>6.3.1 公钥基础设施PKI概述</vt:lpstr>
      <vt:lpstr>6.3.2 PKI功能</vt:lpstr>
      <vt:lpstr>6.3.2 PKI功能</vt:lpstr>
      <vt:lpstr>6.3.2 PKI功能</vt:lpstr>
      <vt:lpstr>6.3.3 PKI体系结构</vt:lpstr>
      <vt:lpstr>6.3.3 PKI体系结构</vt:lpstr>
      <vt:lpstr>6.3.4 认证机构CA部署</vt:lpstr>
      <vt:lpstr>6.3.4 认证机构CA部署</vt:lpstr>
      <vt:lpstr>如何构造实体身份与公钥的有效绑定？</vt:lpstr>
      <vt:lpstr>目  录</vt:lpstr>
      <vt:lpstr>6.4 数字证书</vt:lpstr>
      <vt:lpstr>6.4.1 数字证书结构</vt:lpstr>
      <vt:lpstr>6.4.2 数字证书编码</vt:lpstr>
      <vt:lpstr>6.4.2 数字证书编码</vt:lpstr>
      <vt:lpstr>6.4.2 数字证书编码</vt:lpstr>
      <vt:lpstr>6.4.2 数字证书编码</vt:lpstr>
      <vt:lpstr>6.4.3 数字证书应用</vt:lpstr>
      <vt:lpstr>6.4.4 私钥的存储与使用</vt:lpstr>
      <vt:lpstr>6.4.4 私钥的存储与使用</vt:lpstr>
      <vt:lpstr>目  录</vt:lpstr>
      <vt:lpstr>幻灯片 39</vt:lpstr>
      <vt:lpstr>小  结</vt:lpstr>
      <vt:lpstr>思考题与作业</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幻灯标题幻灯标题</dc:title>
  <dc:creator>微软用户</dc:creator>
  <cp:lastModifiedBy>Jerry D</cp:lastModifiedBy>
  <cp:revision>17</cp:revision>
  <dcterms:created xsi:type="dcterms:W3CDTF">2011-03-14T02:54:14Z</dcterms:created>
  <dcterms:modified xsi:type="dcterms:W3CDTF">2011-09-14T09:40:00Z</dcterms:modified>
</cp:coreProperties>
</file>