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38"/>
  </p:notesMasterIdLst>
  <p:sldIdLst>
    <p:sldId id="257" r:id="rId4"/>
    <p:sldId id="258" r:id="rId5"/>
    <p:sldId id="259" r:id="rId6"/>
    <p:sldId id="262" r:id="rId7"/>
    <p:sldId id="260" r:id="rId8"/>
    <p:sldId id="263" r:id="rId9"/>
    <p:sldId id="261" r:id="rId10"/>
    <p:sldId id="264" r:id="rId11"/>
    <p:sldId id="265" r:id="rId12"/>
    <p:sldId id="266" r:id="rId13"/>
    <p:sldId id="268" r:id="rId14"/>
    <p:sldId id="267" r:id="rId15"/>
    <p:sldId id="269" r:id="rId16"/>
    <p:sldId id="272" r:id="rId17"/>
    <p:sldId id="270" r:id="rId18"/>
    <p:sldId id="271" r:id="rId19"/>
    <p:sldId id="273" r:id="rId20"/>
    <p:sldId id="276" r:id="rId21"/>
    <p:sldId id="274" r:id="rId22"/>
    <p:sldId id="275" r:id="rId23"/>
    <p:sldId id="277" r:id="rId24"/>
    <p:sldId id="278" r:id="rId25"/>
    <p:sldId id="279" r:id="rId26"/>
    <p:sldId id="280" r:id="rId27"/>
    <p:sldId id="281" r:id="rId28"/>
    <p:sldId id="282" r:id="rId29"/>
    <p:sldId id="286" r:id="rId30"/>
    <p:sldId id="283" r:id="rId31"/>
    <p:sldId id="284" r:id="rId32"/>
    <p:sldId id="285" r:id="rId33"/>
    <p:sldId id="287" r:id="rId34"/>
    <p:sldId id="288" r:id="rId35"/>
    <p:sldId id="290" r:id="rId36"/>
    <p:sldId id="289"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ngsana New" pitchFamily="18" charset="-34"/>
      </a:defRPr>
    </a:lvl1pPr>
    <a:lvl2pPr marL="457200" algn="l" rtl="0" fontAlgn="base">
      <a:spcBef>
        <a:spcPct val="0"/>
      </a:spcBef>
      <a:spcAft>
        <a:spcPct val="0"/>
      </a:spcAft>
      <a:defRPr kern="1200">
        <a:solidFill>
          <a:schemeClr val="tx1"/>
        </a:solidFill>
        <a:latin typeface="Calibri" pitchFamily="34" charset="0"/>
        <a:ea typeface="+mn-ea"/>
        <a:cs typeface="Angsana New" pitchFamily="18" charset="-34"/>
      </a:defRPr>
    </a:lvl2pPr>
    <a:lvl3pPr marL="914400" algn="l" rtl="0" fontAlgn="base">
      <a:spcBef>
        <a:spcPct val="0"/>
      </a:spcBef>
      <a:spcAft>
        <a:spcPct val="0"/>
      </a:spcAft>
      <a:defRPr kern="1200">
        <a:solidFill>
          <a:schemeClr val="tx1"/>
        </a:solidFill>
        <a:latin typeface="Calibri" pitchFamily="34" charset="0"/>
        <a:ea typeface="+mn-ea"/>
        <a:cs typeface="Angsana New" pitchFamily="18" charset="-34"/>
      </a:defRPr>
    </a:lvl3pPr>
    <a:lvl4pPr marL="1371600" algn="l" rtl="0" fontAlgn="base">
      <a:spcBef>
        <a:spcPct val="0"/>
      </a:spcBef>
      <a:spcAft>
        <a:spcPct val="0"/>
      </a:spcAft>
      <a:defRPr kern="1200">
        <a:solidFill>
          <a:schemeClr val="tx1"/>
        </a:solidFill>
        <a:latin typeface="Calibri" pitchFamily="34" charset="0"/>
        <a:ea typeface="+mn-ea"/>
        <a:cs typeface="Angsana New" pitchFamily="18" charset="-34"/>
      </a:defRPr>
    </a:lvl4pPr>
    <a:lvl5pPr marL="1828800" algn="l" rtl="0" fontAlgn="base">
      <a:spcBef>
        <a:spcPct val="0"/>
      </a:spcBef>
      <a:spcAft>
        <a:spcPct val="0"/>
      </a:spcAft>
      <a:defRPr kern="1200">
        <a:solidFill>
          <a:schemeClr val="tx1"/>
        </a:solidFill>
        <a:latin typeface="Calibri" pitchFamily="34" charset="0"/>
        <a:ea typeface="+mn-ea"/>
        <a:cs typeface="Angsana New" pitchFamily="18" charset="-34"/>
      </a:defRPr>
    </a:lvl5pPr>
    <a:lvl6pPr marL="2286000" algn="l" defTabSz="914400" rtl="0" eaLnBrk="1" latinLnBrk="0" hangingPunct="1">
      <a:defRPr kern="1200">
        <a:solidFill>
          <a:schemeClr val="tx1"/>
        </a:solidFill>
        <a:latin typeface="Calibri" pitchFamily="34" charset="0"/>
        <a:ea typeface="+mn-ea"/>
        <a:cs typeface="Angsana New" pitchFamily="18" charset="-34"/>
      </a:defRPr>
    </a:lvl6pPr>
    <a:lvl7pPr marL="2743200" algn="l" defTabSz="914400" rtl="0" eaLnBrk="1" latinLnBrk="0" hangingPunct="1">
      <a:defRPr kern="1200">
        <a:solidFill>
          <a:schemeClr val="tx1"/>
        </a:solidFill>
        <a:latin typeface="Calibri" pitchFamily="34" charset="0"/>
        <a:ea typeface="+mn-ea"/>
        <a:cs typeface="Angsana New" pitchFamily="18" charset="-34"/>
      </a:defRPr>
    </a:lvl7pPr>
    <a:lvl8pPr marL="3200400" algn="l" defTabSz="914400" rtl="0" eaLnBrk="1" latinLnBrk="0" hangingPunct="1">
      <a:defRPr kern="1200">
        <a:solidFill>
          <a:schemeClr val="tx1"/>
        </a:solidFill>
        <a:latin typeface="Calibri" pitchFamily="34" charset="0"/>
        <a:ea typeface="+mn-ea"/>
        <a:cs typeface="Angsana New" pitchFamily="18" charset="-34"/>
      </a:defRPr>
    </a:lvl8pPr>
    <a:lvl9pPr marL="3657600" algn="l" defTabSz="914400" rtl="0" eaLnBrk="1" latinLnBrk="0" hangingPunct="1">
      <a:defRPr kern="1200">
        <a:solidFill>
          <a:schemeClr val="tx1"/>
        </a:solidFill>
        <a:latin typeface="Calibri"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3216" autoAdjust="0"/>
  </p:normalViewPr>
  <p:slideViewPr>
    <p:cSldViewPr>
      <p:cViewPr varScale="1">
        <p:scale>
          <a:sx n="58" d="100"/>
          <a:sy n="58" d="100"/>
        </p:scale>
        <p:origin x="90" y="6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3CDA3A2-166C-447C-8852-B4A6ED6D2051}" type="datetimeFigureOut">
              <a:rPr lang="en-US" altLang="zh-CN"/>
              <a:pPr/>
              <a:t>6/27/2016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A2317CB-3A9E-4DA9-8BEE-562FA4D35704}" type="slidenum">
              <a:rPr lang="en-US" altLang="zh-CN"/>
              <a:pPr/>
              <a:t>‹#›</a:t>
            </a:fld>
            <a:endParaRPr lang="en-US" altLang="zh-CN"/>
          </a:p>
        </p:txBody>
      </p:sp>
    </p:spTree>
    <p:extLst>
      <p:ext uri="{BB962C8B-B14F-4D97-AF65-F5344CB8AC3E}">
        <p14:creationId xmlns:p14="http://schemas.microsoft.com/office/powerpoint/2010/main" val="9974513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zh-CN" smtClean="0"/>
          </a:p>
        </p:txBody>
      </p:sp>
      <p:sp>
        <p:nvSpPr>
          <p:cNvPr id="1843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endParaRPr lang="zh-CN" altLang="zh-CN" smtClean="0"/>
          </a:p>
        </p:txBody>
      </p:sp>
      <p:sp>
        <p:nvSpPr>
          <p:cNvPr id="1843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2EA8FFDD-BBC3-4048-84B6-3BEDD8C21B03}" type="datetime8">
              <a:rPr lang="en-US" altLang="zh-CN">
                <a:solidFill>
                  <a:srgbClr val="000000"/>
                </a:solidFill>
                <a:sym typeface="Calibri" pitchFamily="34" charset="0"/>
              </a:rPr>
              <a:pPr>
                <a:buSzPct val="100000"/>
              </a:pPr>
              <a:t>6/27/2016 1:54 PM</a:t>
            </a:fld>
            <a:endParaRPr lang="en-US" altLang="zh-CN">
              <a:solidFill>
                <a:srgbClr val="000000"/>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18439"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4AE16BFD-0FFB-4816-A204-C86D7AF61919}" type="slidenum">
              <a:rPr lang="en-US" altLang="zh-CN">
                <a:solidFill>
                  <a:srgbClr val="000000"/>
                </a:solidFill>
                <a:sym typeface="Calibri" pitchFamily="34" charset="0"/>
              </a:rPr>
              <a:pPr>
                <a:buSzPct val="100000"/>
              </a:pPr>
              <a:t>1</a:t>
            </a:fld>
            <a:endParaRPr lang="en-US" altLang="zh-CN">
              <a:solidFill>
                <a:srgbClr val="000000"/>
              </a:solidFill>
              <a:sym typeface="Calibri" pitchFamily="34" charset="0"/>
            </a:endParaRPr>
          </a:p>
        </p:txBody>
      </p:sp>
    </p:spTree>
    <p:extLst>
      <p:ext uri="{BB962C8B-B14F-4D97-AF65-F5344CB8AC3E}">
        <p14:creationId xmlns:p14="http://schemas.microsoft.com/office/powerpoint/2010/main" val="255221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Tree>
    <p:extLst>
      <p:ext uri="{BB962C8B-B14F-4D97-AF65-F5344CB8AC3E}">
        <p14:creationId xmlns:p14="http://schemas.microsoft.com/office/powerpoint/2010/main" val="8176222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410677736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smtClean="0"/>
              <a:t>单击此处编辑母版文本样式</a:t>
            </a:r>
          </a:p>
        </p:txBody>
      </p:sp>
    </p:spTree>
    <p:extLst>
      <p:ext uri="{BB962C8B-B14F-4D97-AF65-F5344CB8AC3E}">
        <p14:creationId xmlns:p14="http://schemas.microsoft.com/office/powerpoint/2010/main" val="10060571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29696572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22836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13959188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0662580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7250653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5688578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7336182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10699021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420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3644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9" r:id="rId10"/>
    <p:sldLayoutId id="2147483690" r:id="rId11"/>
    <p:sldLayoutId id="2147483687" r:id="rId12"/>
  </p:sldLayoutIdLst>
  <p:transition>
    <p:fade/>
  </p:transition>
  <p:txStyles>
    <p:titleStyle>
      <a:lvl1pPr algn="l" defTabSz="912813" rtl="0" eaLnBrk="1" fontAlgn="base" hangingPunct="1">
        <a:lnSpc>
          <a:spcPct val="90000"/>
        </a:lnSpc>
        <a:spcBef>
          <a:spcPct val="0"/>
        </a:spcBef>
        <a:spcAft>
          <a:spcPct val="0"/>
        </a:spcAft>
        <a:defRPr lang="en-US" sz="4800" kern="1200" spc="-150"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1" fontAlgn="base" hangingPunct="1">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1" fontAlgn="base" hangingPunct="1">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2050" name="Picture 3" descr="white rectangle.png"/>
          <p:cNvPicPr>
            <a:picLocks noChangeAspect="1"/>
          </p:cNvPicPr>
          <p:nvPr/>
        </p:nvPicPr>
        <p:blipFill>
          <a:blip r:embed="rId4">
            <a:extLst>
              <a:ext uri="{28A0092B-C50C-407E-A947-70E740481C1C}">
                <a14:useLocalDpi xmlns:a14="http://schemas.microsoft.com/office/drawing/2010/main" val="0"/>
              </a:ext>
            </a:extLst>
          </a:blip>
          <a:srcRect b="10452"/>
          <a:stretch>
            <a:fillRect/>
          </a:stretch>
        </p:blipFill>
        <p:spPr bwMode="auto">
          <a:xfrm>
            <a:off x="0" y="1300163"/>
            <a:ext cx="91440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2" name="Text Placeholder 2"/>
          <p:cNvSpPr>
            <a:spLocks noGrp="1"/>
          </p:cNvSpPr>
          <p:nvPr>
            <p:ph type="body" idx="1"/>
          </p:nvPr>
        </p:nvSpPr>
        <p:spPr bwMode="auto">
          <a:xfrm>
            <a:off x="722313" y="1905000"/>
            <a:ext cx="804068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8" r:id="rId1"/>
  </p:sldLayoutIdLst>
  <p:transition>
    <p:fade/>
  </p:transition>
  <p:txStyles>
    <p:titleStyle>
      <a:lvl1pPr algn="l" defTabSz="912813" rtl="0" fontAlgn="base">
        <a:lnSpc>
          <a:spcPct val="90000"/>
        </a:lnSpc>
        <a:spcBef>
          <a:spcPct val="0"/>
        </a:spcBef>
        <a:spcAft>
          <a:spcPct val="0"/>
        </a:spcAft>
        <a:defRPr lang="en-US" sz="4800" kern="1200" spc="-125"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fontAlgn="base">
        <a:lnSpc>
          <a:spcPct val="90000"/>
        </a:lnSpc>
        <a:spcBef>
          <a:spcPct val="0"/>
        </a:spcBef>
        <a:spcAft>
          <a:spcPct val="0"/>
        </a:spcAft>
        <a:defRPr sz="4800">
          <a:solidFill>
            <a:schemeClr val="tx1"/>
          </a:solidFill>
          <a:latin typeface="Calibri" pitchFamily="34" charset="0"/>
          <a:cs typeface="Arial" charset="0"/>
        </a:defRPr>
      </a:lvl2pPr>
      <a:lvl3pPr algn="l" defTabSz="912813" rtl="0" fontAlgn="base">
        <a:lnSpc>
          <a:spcPct val="90000"/>
        </a:lnSpc>
        <a:spcBef>
          <a:spcPct val="0"/>
        </a:spcBef>
        <a:spcAft>
          <a:spcPct val="0"/>
        </a:spcAft>
        <a:defRPr sz="4800">
          <a:solidFill>
            <a:schemeClr val="tx1"/>
          </a:solidFill>
          <a:latin typeface="Calibri" pitchFamily="34" charset="0"/>
          <a:cs typeface="Arial" charset="0"/>
        </a:defRPr>
      </a:lvl3pPr>
      <a:lvl4pPr algn="l" defTabSz="912813" rtl="0" fontAlgn="base">
        <a:lnSpc>
          <a:spcPct val="90000"/>
        </a:lnSpc>
        <a:spcBef>
          <a:spcPct val="0"/>
        </a:spcBef>
        <a:spcAft>
          <a:spcPct val="0"/>
        </a:spcAft>
        <a:defRPr sz="4800">
          <a:solidFill>
            <a:schemeClr val="tx1"/>
          </a:solidFill>
          <a:latin typeface="Calibri" pitchFamily="34" charset="0"/>
          <a:cs typeface="Arial" charset="0"/>
        </a:defRPr>
      </a:lvl4pPr>
      <a:lvl5pPr algn="l" defTabSz="912813" rtl="0" fontAlgn="base">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fontAlgn="base">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fontAlgn="base">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1721" y="2132856"/>
            <a:ext cx="4032448" cy="1523495"/>
          </a:xfrm>
        </p:spPr>
        <p:txBody>
          <a:bodyPr/>
          <a:lstStyle/>
          <a:p>
            <a:pPr defTabSz="914363" fontAlgn="auto">
              <a:spcAft>
                <a:spcPts val="0"/>
              </a:spcAft>
              <a:defRPr/>
            </a:pPr>
            <a:r>
              <a:rPr lang="zh-CN" altLang="en-US" dirty="0" smtClean="0">
                <a:latin typeface="微软雅黑" pitchFamily="34" charset="-122"/>
                <a:ea typeface="微软雅黑" pitchFamily="34" charset="-122"/>
              </a:rPr>
              <a:t>汽车文化</a:t>
            </a:r>
            <a:endParaRPr dirty="0">
              <a:latin typeface="微软雅黑" pitchFamily="34" charset="-122"/>
              <a:ea typeface="微软雅黑" pitchFamily="34" charset="-122"/>
            </a:endParaRPr>
          </a:p>
        </p:txBody>
      </p:sp>
      <p:sp>
        <p:nvSpPr>
          <p:cNvPr id="3" name="副标题 2"/>
          <p:cNvSpPr>
            <a:spLocks noGrp="1"/>
          </p:cNvSpPr>
          <p:nvPr>
            <p:ph type="subTitle" idx="1"/>
          </p:nvPr>
        </p:nvSpPr>
        <p:spPr>
          <a:xfrm>
            <a:off x="683568" y="3425518"/>
            <a:ext cx="7681913" cy="461665"/>
          </a:xfrm>
        </p:spPr>
        <p:txBody>
          <a:bodyPr/>
          <a:lstStyle/>
          <a:p>
            <a:r>
              <a:rPr lang="zh-CN" altLang="en-US" b="1" dirty="0" smtClean="0"/>
              <a:t>项目五   汽车史上的重大技术革新</a:t>
            </a:r>
            <a:endParaRPr lang="en-US" altLang="zh-CN" b="1" dirty="0" smtClean="0"/>
          </a:p>
          <a:p>
            <a:endParaRPr lang="en-US" altLang="zh-CN" b="1" dirty="0"/>
          </a:p>
          <a:p>
            <a:r>
              <a:rPr lang="zh-CN" altLang="en-US" sz="2800" dirty="0" smtClean="0"/>
              <a:t>任务一 了解汽车生产中的重大技术革新</a:t>
            </a:r>
            <a:endParaRPr lang="zh-CN" altLang="en-US" sz="28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a:ea typeface="黑体" panose="02010609060101010101" pitchFamily="49" charset="-122"/>
                <a:cs typeface="Times New Roman" panose="02020603050405020304" pitchFamily="18" charset="0"/>
              </a:rPr>
              <a:t>汽车动力性能的重大技术革新</a:t>
            </a:r>
            <a:endParaRPr lang="zh-CN" altLang="en-US" sz="3200" dirty="0"/>
          </a:p>
        </p:txBody>
      </p:sp>
      <p:sp>
        <p:nvSpPr>
          <p:cNvPr id="6" name="矩形 5"/>
          <p:cNvSpPr/>
          <p:nvPr/>
        </p:nvSpPr>
        <p:spPr>
          <a:xfrm>
            <a:off x="539552" y="1268760"/>
            <a:ext cx="8208912" cy="4704429"/>
          </a:xfrm>
          <a:prstGeom prst="rect">
            <a:avLst/>
          </a:prstGeom>
        </p:spPr>
        <p:txBody>
          <a:bodyPr wrap="square">
            <a:spAutoFit/>
          </a:bodyPr>
          <a:lstStyle/>
          <a:p>
            <a:pPr>
              <a:lnSpc>
                <a:spcPct val="120000"/>
              </a:lnSpc>
            </a:pPr>
            <a:r>
              <a:rPr lang="en-US" altLang="zh-CN" sz="2800" kern="100" dirty="0" smtClean="0">
                <a:cs typeface="Times New Roman" panose="02020603050405020304" pitchFamily="18" charset="0"/>
              </a:rPr>
              <a:t>         1958</a:t>
            </a:r>
            <a:r>
              <a:rPr lang="zh-CN" altLang="en-US" sz="2800" kern="100" dirty="0" smtClean="0">
                <a:cs typeface="Times New Roman" panose="02020603050405020304" pitchFamily="18" charset="0"/>
              </a:rPr>
              <a:t>年，</a:t>
            </a:r>
            <a:r>
              <a:rPr lang="zh-CN" altLang="zh-CN" sz="2800" kern="100" dirty="0" smtClean="0">
                <a:cs typeface="Times New Roman" panose="02020603050405020304" pitchFamily="18" charset="0"/>
              </a:rPr>
              <a:t>德国</a:t>
            </a:r>
            <a:r>
              <a:rPr lang="zh-CN" altLang="zh-CN" sz="2800" kern="100" dirty="0">
                <a:cs typeface="Times New Roman" panose="02020603050405020304" pitchFamily="18" charset="0"/>
              </a:rPr>
              <a:t>博世</a:t>
            </a:r>
            <a:r>
              <a:rPr lang="en-US" altLang="zh-CN" sz="2800" kern="100" dirty="0">
                <a:cs typeface="Times New Roman" panose="02020603050405020304" pitchFamily="18" charset="0"/>
              </a:rPr>
              <a:t>(Bosch)</a:t>
            </a:r>
            <a:r>
              <a:rPr lang="zh-CN" altLang="zh-CN" sz="2800" kern="100" dirty="0">
                <a:cs typeface="Times New Roman" panose="02020603050405020304" pitchFamily="18" charset="0"/>
              </a:rPr>
              <a:t>公司出资买断了这种电子控制汽油喷射装置的技术</a:t>
            </a:r>
            <a:r>
              <a:rPr lang="zh-CN" altLang="zh-CN" sz="2800" kern="100" dirty="0" smtClean="0">
                <a:cs typeface="Times New Roman" panose="02020603050405020304" pitchFamily="18" charset="0"/>
              </a:rPr>
              <a:t>专利</a:t>
            </a:r>
            <a:r>
              <a:rPr lang="zh-CN" altLang="en-US" sz="2800" kern="100" dirty="0" smtClean="0">
                <a:cs typeface="Times New Roman" panose="02020603050405020304" pitchFamily="18" charset="0"/>
              </a:rPr>
              <a:t>。</a:t>
            </a:r>
            <a:r>
              <a:rPr lang="zh-CN" altLang="zh-CN" sz="2800" dirty="0"/>
              <a:t>经过数年的试验和改进，终于在</a:t>
            </a:r>
            <a:r>
              <a:rPr lang="en-US" altLang="zh-CN" sz="2800" dirty="0"/>
              <a:t>1967</a:t>
            </a:r>
            <a:r>
              <a:rPr lang="zh-CN" altLang="zh-CN" sz="2800" dirty="0"/>
              <a:t>年研制出更为先进的</a:t>
            </a:r>
            <a:r>
              <a:rPr lang="en-US" altLang="zh-CN" sz="2800" dirty="0"/>
              <a:t>D</a:t>
            </a:r>
            <a:r>
              <a:rPr lang="zh-CN" altLang="zh-CN" sz="2800" dirty="0"/>
              <a:t>型电子控制汽油喷射发动机</a:t>
            </a:r>
            <a:r>
              <a:rPr lang="zh-CN" altLang="zh-CN" sz="2800" dirty="0" smtClean="0"/>
              <a:t>。</a:t>
            </a:r>
            <a:endParaRPr lang="en-US" altLang="zh-CN" sz="2800" dirty="0" smtClean="0"/>
          </a:p>
          <a:p>
            <a:pPr>
              <a:lnSpc>
                <a:spcPct val="120000"/>
              </a:lnSpc>
            </a:pPr>
            <a:r>
              <a:rPr lang="en-US" altLang="zh-CN" sz="2800" dirty="0" smtClean="0"/>
              <a:t>         </a:t>
            </a:r>
            <a:r>
              <a:rPr lang="zh-CN" altLang="zh-CN" sz="2800" dirty="0" smtClean="0"/>
              <a:t>当年</a:t>
            </a:r>
            <a:r>
              <a:rPr lang="zh-CN" altLang="zh-CN" sz="2800" dirty="0"/>
              <a:t>大众汽车股份公司立即购买了这种电喷发动机，把它安装在全自动变速箱的大众牌汽车上，不仅提高了燃油利用率，而且还降低了噪声和尾气的排放，这就是世界上最早的使用电喷发动机的汽车。</a:t>
            </a:r>
            <a:endParaRPr lang="zh-CN" altLang="en-US" sz="2800" dirty="0"/>
          </a:p>
        </p:txBody>
      </p:sp>
    </p:spTree>
    <p:extLst>
      <p:ext uri="{BB962C8B-B14F-4D97-AF65-F5344CB8AC3E}">
        <p14:creationId xmlns:p14="http://schemas.microsoft.com/office/powerpoint/2010/main" val="85265441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5536" y="980728"/>
            <a:ext cx="2979983" cy="523220"/>
          </a:xfrm>
          <a:prstGeom prst="rect">
            <a:avLst/>
          </a:prstGeom>
        </p:spPr>
        <p:txBody>
          <a:bodyPr wrap="none">
            <a:spAutoFit/>
          </a:bodyPr>
          <a:lstStyle/>
          <a:p>
            <a:pPr indent="267970">
              <a:spcAft>
                <a:spcPts val="0"/>
              </a:spcAft>
            </a:pPr>
            <a:r>
              <a:rPr lang="zh-CN" altLang="zh-CN" sz="2800" b="1" dirty="0">
                <a:solidFill>
                  <a:srgbClr val="3E3E3E"/>
                </a:solidFill>
                <a:latin typeface="Helvetica" panose="020B0604020202020204" pitchFamily="34" charset="0"/>
                <a:cs typeface="Helvetica" panose="020B0604020202020204" pitchFamily="34" charset="0"/>
              </a:rPr>
              <a:t>四、自动变速箱</a:t>
            </a:r>
            <a:endParaRPr lang="zh-CN" altLang="zh-CN" sz="2800" dirty="0">
              <a:latin typeface="宋体" panose="02010600030101010101" pitchFamily="2" charset="-122"/>
              <a:cs typeface="宋体" panose="02010600030101010101" pitchFamily="2" charset="-122"/>
            </a:endParaRPr>
          </a:p>
        </p:txBody>
      </p:sp>
      <p:sp>
        <p:nvSpPr>
          <p:cNvPr id="6" name="矩形 5"/>
          <p:cNvSpPr/>
          <p:nvPr/>
        </p:nvSpPr>
        <p:spPr>
          <a:xfrm>
            <a:off x="827584" y="116632"/>
            <a:ext cx="5519460" cy="584775"/>
          </a:xfrm>
          <a:prstGeom prst="rect">
            <a:avLst/>
          </a:prstGeom>
        </p:spPr>
        <p:txBody>
          <a:bodyPr wrap="none">
            <a:spAutoFit/>
          </a:bodyPr>
          <a:lstStyle/>
          <a:p>
            <a:r>
              <a:rPr lang="zh-CN" altLang="zh-CN" sz="3200" kern="100" dirty="0">
                <a:ea typeface="黑体" panose="02010609060101010101" pitchFamily="49" charset="-122"/>
                <a:cs typeface="Times New Roman" panose="02020603050405020304" pitchFamily="18" charset="0"/>
              </a:rPr>
              <a:t>汽车动力性能的重大技术革新</a:t>
            </a:r>
            <a:endParaRPr lang="zh-CN" altLang="en-US" sz="3200" dirty="0"/>
          </a:p>
        </p:txBody>
      </p:sp>
      <p:sp>
        <p:nvSpPr>
          <p:cNvPr id="7" name="矩形 6"/>
          <p:cNvSpPr/>
          <p:nvPr/>
        </p:nvSpPr>
        <p:spPr>
          <a:xfrm>
            <a:off x="395536" y="1525585"/>
            <a:ext cx="8280920" cy="4537204"/>
          </a:xfrm>
          <a:prstGeom prst="rect">
            <a:avLst/>
          </a:prstGeom>
        </p:spPr>
        <p:txBody>
          <a:bodyPr wrap="square">
            <a:spAutoFit/>
          </a:bodyPr>
          <a:lstStyle/>
          <a:p>
            <a:pPr>
              <a:lnSpc>
                <a:spcPct val="110000"/>
              </a:lnSpc>
            </a:pPr>
            <a:r>
              <a:rPr lang="en-US" altLang="zh-CN" sz="2200" dirty="0"/>
              <a:t>1904</a:t>
            </a:r>
            <a:r>
              <a:rPr lang="zh-CN" altLang="en-US" sz="2200" dirty="0"/>
              <a:t>年，美国人斯特蒂文特在他所制作的汽车上第一次应用了简单的自动变速器──备有高、低两速的简单离心式离合器。</a:t>
            </a:r>
          </a:p>
          <a:p>
            <a:pPr>
              <a:lnSpc>
                <a:spcPct val="110000"/>
              </a:lnSpc>
            </a:pPr>
            <a:r>
              <a:rPr lang="en-US" altLang="zh-CN" sz="2200" dirty="0"/>
              <a:t>1907</a:t>
            </a:r>
            <a:r>
              <a:rPr lang="zh-CN" altLang="en-US" sz="2200" dirty="0"/>
              <a:t>年，斯特尔森利用行星齿轮的传动原理制造了一个液压变速器。</a:t>
            </a:r>
          </a:p>
          <a:p>
            <a:pPr>
              <a:lnSpc>
                <a:spcPct val="110000"/>
              </a:lnSpc>
            </a:pPr>
            <a:r>
              <a:rPr lang="en-US" altLang="zh-CN" sz="2200" dirty="0"/>
              <a:t>1912</a:t>
            </a:r>
            <a:r>
              <a:rPr lang="zh-CN" altLang="en-US" sz="2200" dirty="0"/>
              <a:t>年，哥伦比亚电磁厂制造了一个电磁控制的自动变速器。</a:t>
            </a:r>
          </a:p>
          <a:p>
            <a:pPr>
              <a:lnSpc>
                <a:spcPct val="110000"/>
              </a:lnSpc>
            </a:pPr>
            <a:r>
              <a:rPr lang="en-US" altLang="zh-CN" sz="2200" dirty="0"/>
              <a:t>1934</a:t>
            </a:r>
            <a:r>
              <a:rPr lang="zh-CN" altLang="en-US" sz="2200" dirty="0"/>
              <a:t>年，奥兹莫比尔汽车公司推出了一种半自动化式的变速器，它采用行星齿轮变速，配合离合器使汽车开动。</a:t>
            </a:r>
          </a:p>
          <a:p>
            <a:pPr>
              <a:lnSpc>
                <a:spcPct val="110000"/>
              </a:lnSpc>
            </a:pPr>
            <a:r>
              <a:rPr lang="en-US" altLang="zh-CN" sz="2200" dirty="0"/>
              <a:t>20</a:t>
            </a:r>
            <a:r>
              <a:rPr lang="zh-CN" altLang="en-US" sz="2200" dirty="0"/>
              <a:t>世纪</a:t>
            </a:r>
            <a:r>
              <a:rPr lang="en-US" altLang="zh-CN" sz="2200" dirty="0"/>
              <a:t>40</a:t>
            </a:r>
            <a:r>
              <a:rPr lang="zh-CN" altLang="en-US" sz="2200" dirty="0"/>
              <a:t>年代通用公司生产的</a:t>
            </a:r>
            <a:r>
              <a:rPr lang="en-US" altLang="zh-CN" sz="2200" dirty="0"/>
              <a:t>Hydra-</a:t>
            </a:r>
            <a:r>
              <a:rPr lang="en-US" altLang="zh-CN" sz="2200" dirty="0" err="1"/>
              <a:t>Matic</a:t>
            </a:r>
            <a:r>
              <a:rPr lang="zh-CN" altLang="en-US" sz="2200" dirty="0"/>
              <a:t>，是世界上第一台用于大规模生产的的全自动</a:t>
            </a:r>
            <a:r>
              <a:rPr lang="zh-CN" altLang="en-US" sz="2200" dirty="0" smtClean="0"/>
              <a:t>变速器。</a:t>
            </a:r>
            <a:endParaRPr lang="zh-CN" altLang="en-US" sz="2200" dirty="0"/>
          </a:p>
          <a:p>
            <a:pPr>
              <a:lnSpc>
                <a:spcPct val="110000"/>
              </a:lnSpc>
            </a:pPr>
            <a:r>
              <a:rPr lang="zh-CN" altLang="en-US" sz="2200" dirty="0"/>
              <a:t>在自动变速器的完善过程中，美国人</a:t>
            </a:r>
            <a:r>
              <a:rPr lang="zh-CN" altLang="en-US" sz="2200" dirty="0" smtClean="0"/>
              <a:t>霍华德</a:t>
            </a:r>
            <a:r>
              <a:rPr lang="en-US" altLang="zh-CN" sz="2200" dirty="0" smtClean="0"/>
              <a:t>.</a:t>
            </a:r>
            <a:r>
              <a:rPr lang="zh-CN" altLang="en-US" sz="2200" dirty="0" smtClean="0"/>
              <a:t>辛普森（</a:t>
            </a:r>
            <a:r>
              <a:rPr lang="zh-CN" altLang="en-US" sz="2200" dirty="0"/>
              <a:t></a:t>
            </a:r>
            <a:r>
              <a:rPr lang="en-US" altLang="zh-CN" sz="2200" dirty="0" err="1" smtClean="0"/>
              <a:t>Howard.w.Simpson</a:t>
            </a:r>
            <a:r>
              <a:rPr lang="zh-CN" altLang="en-US" sz="2200" dirty="0"/>
              <a:t>，</a:t>
            </a:r>
            <a:r>
              <a:rPr lang="en-US" altLang="zh-CN" sz="2200" dirty="0"/>
              <a:t>1892</a:t>
            </a:r>
            <a:r>
              <a:rPr lang="zh-CN" altLang="en-US" sz="2200" dirty="0"/>
              <a:t>～</a:t>
            </a:r>
            <a:r>
              <a:rPr lang="en-US" altLang="zh-CN" sz="2200" dirty="0"/>
              <a:t>1963</a:t>
            </a:r>
            <a:r>
              <a:rPr lang="zh-CN" altLang="en-US" sz="2200" dirty="0"/>
              <a:t>）作出了杰出的贡献，他首先获得了由太阳齿轮、齿圈和行星齿轮巧妙构成的自动变速器</a:t>
            </a:r>
            <a:r>
              <a:rPr lang="zh-CN" altLang="en-US" sz="2200" dirty="0" smtClean="0"/>
              <a:t>专利。</a:t>
            </a:r>
            <a:endParaRPr lang="zh-CN" altLang="en-US" sz="2200" dirty="0"/>
          </a:p>
        </p:txBody>
      </p:sp>
    </p:spTree>
    <p:extLst>
      <p:ext uri="{BB962C8B-B14F-4D97-AF65-F5344CB8AC3E}">
        <p14:creationId xmlns:p14="http://schemas.microsoft.com/office/powerpoint/2010/main" val="273764008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722049" y="50031"/>
            <a:ext cx="5779509" cy="859611"/>
          </a:xfrm>
          <a:prstGeom prst="rect">
            <a:avLst/>
          </a:prstGeom>
        </p:spPr>
      </p:pic>
      <p:sp>
        <p:nvSpPr>
          <p:cNvPr id="6" name="矩形 5"/>
          <p:cNvSpPr/>
          <p:nvPr/>
        </p:nvSpPr>
        <p:spPr>
          <a:xfrm>
            <a:off x="132517" y="1124744"/>
            <a:ext cx="2069797" cy="523220"/>
          </a:xfrm>
          <a:prstGeom prst="rect">
            <a:avLst/>
          </a:prstGeom>
        </p:spPr>
        <p:txBody>
          <a:bodyPr wrap="none">
            <a:spAutoFit/>
          </a:bodyPr>
          <a:lstStyle/>
          <a:p>
            <a:pPr algn="just">
              <a:spcAft>
                <a:spcPts val="0"/>
              </a:spcAft>
            </a:pPr>
            <a:r>
              <a:rPr lang="zh-CN" altLang="zh-CN" sz="2800" b="1" kern="100" dirty="0">
                <a:cs typeface="Courier New" panose="02070309020205020404" pitchFamily="49" charset="0"/>
              </a:rPr>
              <a:t>五、 差速器</a:t>
            </a:r>
            <a:endParaRPr lang="zh-CN" altLang="zh-CN" sz="2800" kern="100" dirty="0">
              <a:cs typeface="Times New Roman" panose="02020603050405020304" pitchFamily="18" charset="0"/>
            </a:endParaRPr>
          </a:p>
        </p:txBody>
      </p:sp>
      <p:sp>
        <p:nvSpPr>
          <p:cNvPr id="7" name="矩形 6"/>
          <p:cNvSpPr/>
          <p:nvPr/>
        </p:nvSpPr>
        <p:spPr>
          <a:xfrm>
            <a:off x="467544" y="1878449"/>
            <a:ext cx="8352928" cy="2246769"/>
          </a:xfrm>
          <a:prstGeom prst="rect">
            <a:avLst/>
          </a:prstGeom>
        </p:spPr>
        <p:txBody>
          <a:bodyPr wrap="square">
            <a:spAutoFit/>
          </a:bodyPr>
          <a:lstStyle/>
          <a:p>
            <a:r>
              <a:rPr lang="en-US" altLang="zh-CN" sz="2800" dirty="0"/>
              <a:t>1937</a:t>
            </a:r>
            <a:r>
              <a:rPr lang="zh-CN" altLang="en-US" sz="2800" dirty="0"/>
              <a:t>年，法国雷诺汽车公司的创始人雷诺发明了差速器。差速器是一种能使旋转运动自一根轴传至两根轴，并使后者相互间能以不同转速旋转的差动机构。一般由齿轮组成。汽车位于驱动桥内，由差速壳、行星齿轮及半轴齿轮</a:t>
            </a:r>
            <a:r>
              <a:rPr lang="zh-CN" altLang="en-US" sz="2800" dirty="0" smtClean="0"/>
              <a:t>组成。</a:t>
            </a:r>
            <a:endParaRPr lang="zh-CN" altLang="en-US" sz="2800" dirty="0"/>
          </a:p>
        </p:txBody>
      </p:sp>
      <p:pic>
        <p:nvPicPr>
          <p:cNvPr id="8" name="图片 7"/>
          <p:cNvPicPr>
            <a:picLocks noChangeAspect="1"/>
          </p:cNvPicPr>
          <p:nvPr/>
        </p:nvPicPr>
        <p:blipFill>
          <a:blip r:embed="rId3"/>
          <a:stretch>
            <a:fillRect/>
          </a:stretch>
        </p:blipFill>
        <p:spPr>
          <a:xfrm>
            <a:off x="2771800" y="4094329"/>
            <a:ext cx="3888432" cy="2646295"/>
          </a:xfrm>
          <a:prstGeom prst="rect">
            <a:avLst/>
          </a:prstGeom>
        </p:spPr>
      </p:pic>
    </p:spTree>
    <p:extLst>
      <p:ext uri="{BB962C8B-B14F-4D97-AF65-F5344CB8AC3E}">
        <p14:creationId xmlns:p14="http://schemas.microsoft.com/office/powerpoint/2010/main" val="106387769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95646" y="1196752"/>
            <a:ext cx="8708924" cy="3600400"/>
          </a:xfrm>
          <a:prstGeom prst="rect">
            <a:avLst/>
          </a:prstGeom>
        </p:spPr>
      </p:pic>
    </p:spTree>
    <p:extLst>
      <p:ext uri="{BB962C8B-B14F-4D97-AF65-F5344CB8AC3E}">
        <p14:creationId xmlns:p14="http://schemas.microsoft.com/office/powerpoint/2010/main" val="78414855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71600" y="2852936"/>
            <a:ext cx="7043208" cy="461665"/>
          </a:xfrm>
        </p:spPr>
        <p:txBody>
          <a:bodyPr/>
          <a:lstStyle/>
          <a:p>
            <a:r>
              <a:rPr lang="zh-CN" altLang="en-US" b="1" dirty="0"/>
              <a:t>任务三  汽车舒适性能的重大技术革新</a:t>
            </a:r>
          </a:p>
        </p:txBody>
      </p:sp>
    </p:spTree>
    <p:extLst>
      <p:ext uri="{BB962C8B-B14F-4D97-AF65-F5344CB8AC3E}">
        <p14:creationId xmlns:p14="http://schemas.microsoft.com/office/powerpoint/2010/main" val="271980460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3648" y="188640"/>
            <a:ext cx="5540299" cy="584775"/>
          </a:xfrm>
          <a:prstGeom prst="rect">
            <a:avLst/>
          </a:prstGeom>
        </p:spPr>
        <p:txBody>
          <a:bodyPr wrap="none">
            <a:spAutoFit/>
          </a:bodyPr>
          <a:lstStyle/>
          <a:p>
            <a:r>
              <a:rPr lang="zh-CN" altLang="en-US" sz="3200" b="1" dirty="0"/>
              <a:t>汽车舒适性能的重大技术革新</a:t>
            </a:r>
            <a:endParaRPr lang="zh-CN" altLang="en-US" sz="3200" dirty="0"/>
          </a:p>
        </p:txBody>
      </p:sp>
      <p:sp>
        <p:nvSpPr>
          <p:cNvPr id="6" name="矩形 5"/>
          <p:cNvSpPr/>
          <p:nvPr/>
        </p:nvSpPr>
        <p:spPr>
          <a:xfrm>
            <a:off x="251520" y="980728"/>
            <a:ext cx="3338735" cy="523220"/>
          </a:xfrm>
          <a:prstGeom prst="rect">
            <a:avLst/>
          </a:prstGeom>
        </p:spPr>
        <p:txBody>
          <a:bodyPr wrap="none">
            <a:spAutoFit/>
          </a:bodyPr>
          <a:lstStyle/>
          <a:p>
            <a:pPr indent="269240" algn="just">
              <a:spcAft>
                <a:spcPts val="0"/>
              </a:spcAft>
            </a:pPr>
            <a:r>
              <a:rPr lang="zh-CN" altLang="zh-CN" sz="2800" kern="100" dirty="0">
                <a:solidFill>
                  <a:srgbClr val="0070C0"/>
                </a:solidFill>
                <a:cs typeface="Helvetica" panose="020B0604020202020204" pitchFamily="34" charset="0"/>
              </a:rPr>
              <a:t>一</a:t>
            </a:r>
            <a:r>
              <a:rPr lang="zh-CN" altLang="zh-CN" sz="2800" b="1" kern="100" dirty="0">
                <a:solidFill>
                  <a:srgbClr val="0070C0"/>
                </a:solidFill>
                <a:cs typeface="Helvetica" panose="020B0604020202020204" pitchFamily="34" charset="0"/>
              </a:rPr>
              <a:t>、</a:t>
            </a:r>
            <a:r>
              <a:rPr lang="zh-CN" altLang="zh-CN" sz="2800" b="1" kern="100" dirty="0">
                <a:solidFill>
                  <a:srgbClr val="3E3E3E"/>
                </a:solidFill>
                <a:cs typeface="Helvetica" panose="020B0604020202020204" pitchFamily="34" charset="0"/>
              </a:rPr>
              <a:t>可充气式胎轮</a:t>
            </a:r>
            <a:endParaRPr lang="zh-CN" altLang="zh-CN" sz="2800" b="1" kern="100" dirty="0">
              <a:cs typeface="Times New Roman" panose="02020603050405020304" pitchFamily="18" charset="0"/>
            </a:endParaRPr>
          </a:p>
        </p:txBody>
      </p:sp>
      <p:sp>
        <p:nvSpPr>
          <p:cNvPr id="7" name="矩形 6"/>
          <p:cNvSpPr/>
          <p:nvPr/>
        </p:nvSpPr>
        <p:spPr>
          <a:xfrm>
            <a:off x="611560" y="1503948"/>
            <a:ext cx="8136904" cy="1815882"/>
          </a:xfrm>
          <a:prstGeom prst="rect">
            <a:avLst/>
          </a:prstGeom>
        </p:spPr>
        <p:txBody>
          <a:bodyPr wrap="square">
            <a:spAutoFit/>
          </a:bodyPr>
          <a:lstStyle/>
          <a:p>
            <a:r>
              <a:rPr lang="en-US" altLang="zh-CN" sz="2800" dirty="0" smtClean="0"/>
              <a:t>         18</a:t>
            </a:r>
            <a:r>
              <a:rPr lang="zh-CN" altLang="en-US" sz="2800" dirty="0"/>
              <a:t>世纪末期的汽车都采用了木头和金属制成的车轮，</a:t>
            </a:r>
            <a:r>
              <a:rPr lang="en-US" altLang="zh-CN" sz="2800" dirty="0"/>
              <a:t>1888</a:t>
            </a:r>
            <a:r>
              <a:rPr lang="zh-CN" altLang="en-US" sz="2800" dirty="0"/>
              <a:t>年，英国兽医邓禄普（</a:t>
            </a:r>
            <a:r>
              <a:rPr lang="en-US" altLang="zh-CN" sz="2800" dirty="0" err="1"/>
              <a:t>J.B.Dunlop</a:t>
            </a:r>
            <a:r>
              <a:rPr lang="zh-CN" altLang="en-US" sz="2800" dirty="0"/>
              <a:t>，</a:t>
            </a:r>
            <a:r>
              <a:rPr lang="en-US" altLang="zh-CN" sz="2800" dirty="0"/>
              <a:t>1840</a:t>
            </a:r>
            <a:r>
              <a:rPr lang="zh-CN" altLang="en-US" sz="2800" dirty="0"/>
              <a:t>～</a:t>
            </a:r>
            <a:r>
              <a:rPr lang="en-US" altLang="zh-CN" sz="2800" dirty="0"/>
              <a:t>1921</a:t>
            </a:r>
            <a:r>
              <a:rPr lang="zh-CN" altLang="en-US" sz="2800" dirty="0"/>
              <a:t>）取得了充气式“自行车和三轮车新式轮胎”的</a:t>
            </a:r>
            <a:r>
              <a:rPr lang="zh-CN" altLang="en-US" sz="2800" dirty="0" smtClean="0"/>
              <a:t>专利权。</a:t>
            </a:r>
            <a:endParaRPr lang="zh-CN" altLang="en-US" sz="2800" dirty="0"/>
          </a:p>
        </p:txBody>
      </p:sp>
      <p:pic>
        <p:nvPicPr>
          <p:cNvPr id="8" name="图片 7"/>
          <p:cNvPicPr>
            <a:picLocks noChangeAspect="1"/>
          </p:cNvPicPr>
          <p:nvPr/>
        </p:nvPicPr>
        <p:blipFill>
          <a:blip r:embed="rId2"/>
          <a:stretch>
            <a:fillRect/>
          </a:stretch>
        </p:blipFill>
        <p:spPr>
          <a:xfrm>
            <a:off x="3590255" y="3068960"/>
            <a:ext cx="3353692" cy="3353692"/>
          </a:xfrm>
          <a:prstGeom prst="rect">
            <a:avLst/>
          </a:prstGeom>
          <a:ln>
            <a:solidFill>
              <a:schemeClr val="tx2"/>
            </a:solidFill>
          </a:ln>
        </p:spPr>
      </p:pic>
    </p:spTree>
    <p:extLst>
      <p:ext uri="{BB962C8B-B14F-4D97-AF65-F5344CB8AC3E}">
        <p14:creationId xmlns:p14="http://schemas.microsoft.com/office/powerpoint/2010/main" val="3599038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115616" y="0"/>
            <a:ext cx="5816088" cy="859611"/>
          </a:xfrm>
          <a:prstGeom prst="rect">
            <a:avLst/>
          </a:prstGeom>
        </p:spPr>
      </p:pic>
      <p:sp>
        <p:nvSpPr>
          <p:cNvPr id="6" name="矩形 5"/>
          <p:cNvSpPr/>
          <p:nvPr/>
        </p:nvSpPr>
        <p:spPr>
          <a:xfrm>
            <a:off x="467544" y="1268760"/>
            <a:ext cx="8136904" cy="4832092"/>
          </a:xfrm>
          <a:prstGeom prst="rect">
            <a:avLst/>
          </a:prstGeom>
        </p:spPr>
        <p:txBody>
          <a:bodyPr wrap="square">
            <a:spAutoFit/>
          </a:bodyPr>
          <a:lstStyle/>
          <a:p>
            <a:r>
              <a:rPr lang="en-US" altLang="zh-CN" sz="2800" dirty="0"/>
              <a:t>1903</a:t>
            </a:r>
            <a:r>
              <a:rPr lang="zh-CN" altLang="en-US" sz="2800" dirty="0"/>
              <a:t>年，美国古德伊尔公司获得无内胎轮胎的专利。</a:t>
            </a:r>
          </a:p>
          <a:p>
            <a:r>
              <a:rPr lang="en-US" altLang="zh-CN" sz="2800" dirty="0" smtClean="0"/>
              <a:t>1911</a:t>
            </a:r>
            <a:r>
              <a:rPr lang="zh-CN" altLang="en-US" sz="2800" dirty="0"/>
              <a:t>年，</a:t>
            </a:r>
            <a:r>
              <a:rPr lang="zh-CN" altLang="en-US" sz="2800" dirty="0" smtClean="0"/>
              <a:t>美国人施特劳斯用</a:t>
            </a:r>
            <a:r>
              <a:rPr lang="zh-CN" altLang="en-US" sz="2800" dirty="0"/>
              <a:t>橡胶和织物制成外胎，里面装入可以充气的橡胶内胎。自此，真正的充气轮胎才得以广泛应用。</a:t>
            </a:r>
          </a:p>
          <a:p>
            <a:r>
              <a:rPr lang="en-US" altLang="zh-CN" sz="2800" dirty="0"/>
              <a:t>1912</a:t>
            </a:r>
            <a:r>
              <a:rPr lang="zh-CN" altLang="en-US" sz="2800" dirty="0"/>
              <a:t>年，美国人古德里奇将炭黑加入橡胶之中</a:t>
            </a:r>
            <a:r>
              <a:rPr lang="zh-CN" altLang="en-US" sz="2800" dirty="0" smtClean="0"/>
              <a:t>，大大</a:t>
            </a:r>
            <a:r>
              <a:rPr lang="zh-CN" altLang="en-US" sz="2800" dirty="0"/>
              <a:t>提高其耐磨性能</a:t>
            </a:r>
            <a:r>
              <a:rPr lang="zh-CN" altLang="en-US" sz="2800" dirty="0" smtClean="0"/>
              <a:t>。</a:t>
            </a:r>
            <a:endParaRPr lang="en-US" altLang="zh-CN" sz="2800" dirty="0" smtClean="0"/>
          </a:p>
          <a:p>
            <a:r>
              <a:rPr lang="en-US" altLang="zh-CN" sz="2800" dirty="0" smtClean="0"/>
              <a:t>20</a:t>
            </a:r>
            <a:r>
              <a:rPr lang="zh-CN" altLang="en-US" sz="2800" dirty="0"/>
              <a:t>年代初至</a:t>
            </a:r>
            <a:r>
              <a:rPr lang="en-US" altLang="zh-CN" sz="2800" dirty="0"/>
              <a:t>30</a:t>
            </a:r>
            <a:r>
              <a:rPr lang="zh-CN" altLang="en-US" sz="2800" dirty="0"/>
              <a:t>年代中期，轿车轮胎由低压轮胎过渡到超低压轮胎</a:t>
            </a:r>
            <a:r>
              <a:rPr lang="zh-CN" altLang="en-US" sz="2800" dirty="0" smtClean="0"/>
              <a:t>；</a:t>
            </a:r>
            <a:endParaRPr lang="en-US" altLang="zh-CN" sz="2800" dirty="0" smtClean="0"/>
          </a:p>
          <a:p>
            <a:r>
              <a:rPr lang="en-US" altLang="zh-CN" sz="2800" dirty="0" smtClean="0"/>
              <a:t>40</a:t>
            </a:r>
            <a:r>
              <a:rPr lang="zh-CN" altLang="en-US" sz="2800" dirty="0"/>
              <a:t>年代开始轮胎逐步向宽轮辋过渡</a:t>
            </a:r>
            <a:r>
              <a:rPr lang="zh-CN" altLang="en-US" sz="2800" dirty="0" smtClean="0"/>
              <a:t>；</a:t>
            </a:r>
            <a:endParaRPr lang="en-US" altLang="zh-CN" sz="2800" dirty="0" smtClean="0"/>
          </a:p>
          <a:p>
            <a:r>
              <a:rPr lang="en-US" altLang="zh-CN" sz="2800" dirty="0" smtClean="0"/>
              <a:t>40</a:t>
            </a:r>
            <a:r>
              <a:rPr lang="zh-CN" altLang="en-US" sz="2800" dirty="0"/>
              <a:t>年代末无内胎轮胎出现</a:t>
            </a:r>
            <a:r>
              <a:rPr lang="zh-CN" altLang="en-US" sz="2800" dirty="0" smtClean="0"/>
              <a:t>；</a:t>
            </a:r>
            <a:endParaRPr lang="en-US" altLang="zh-CN" sz="2800" dirty="0" smtClean="0"/>
          </a:p>
          <a:p>
            <a:r>
              <a:rPr lang="en-US" altLang="zh-CN" sz="2800" dirty="0" smtClean="0"/>
              <a:t>1948</a:t>
            </a:r>
            <a:r>
              <a:rPr lang="zh-CN" altLang="en-US" sz="2800" dirty="0"/>
              <a:t>年法国米其林公司首创的子午线结构</a:t>
            </a:r>
            <a:r>
              <a:rPr lang="zh-CN" altLang="en-US" sz="2800" dirty="0" smtClean="0"/>
              <a:t>轮胎。</a:t>
            </a:r>
            <a:endParaRPr lang="zh-CN" altLang="en-US" sz="2800" dirty="0"/>
          </a:p>
        </p:txBody>
      </p:sp>
    </p:spTree>
    <p:extLst>
      <p:ext uri="{BB962C8B-B14F-4D97-AF65-F5344CB8AC3E}">
        <p14:creationId xmlns:p14="http://schemas.microsoft.com/office/powerpoint/2010/main" val="128829225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115616" y="0"/>
            <a:ext cx="5816088" cy="859611"/>
          </a:xfrm>
          <a:prstGeom prst="rect">
            <a:avLst/>
          </a:prstGeom>
        </p:spPr>
      </p:pic>
      <p:sp>
        <p:nvSpPr>
          <p:cNvPr id="6" name="矩形 5"/>
          <p:cNvSpPr/>
          <p:nvPr/>
        </p:nvSpPr>
        <p:spPr>
          <a:xfrm>
            <a:off x="467544" y="1052736"/>
            <a:ext cx="8424936" cy="1384995"/>
          </a:xfrm>
          <a:prstGeom prst="rect">
            <a:avLst/>
          </a:prstGeom>
        </p:spPr>
        <p:txBody>
          <a:bodyPr wrap="square">
            <a:spAutoFit/>
          </a:bodyPr>
          <a:lstStyle/>
          <a:p>
            <a:pPr indent="304800">
              <a:spcAft>
                <a:spcPts val="0"/>
              </a:spcAft>
            </a:pPr>
            <a:r>
              <a:rPr lang="en-US" altLang="zh-CN" sz="2800" kern="0" dirty="0" smtClean="0">
                <a:solidFill>
                  <a:srgbClr val="000000"/>
                </a:solidFill>
                <a:cs typeface="宋体" panose="02010600030101010101" pitchFamily="2" charset="-122"/>
              </a:rPr>
              <a:t>    </a:t>
            </a:r>
            <a:r>
              <a:rPr lang="zh-CN" altLang="zh-CN" sz="2800" kern="0" dirty="0" smtClean="0">
                <a:solidFill>
                  <a:srgbClr val="000000"/>
                </a:solidFill>
                <a:cs typeface="宋体" panose="02010600030101010101" pitchFamily="2" charset="-122"/>
              </a:rPr>
              <a:t>轮胎</a:t>
            </a:r>
            <a:r>
              <a:rPr lang="zh-CN" altLang="zh-CN" sz="2800" kern="0" dirty="0">
                <a:solidFill>
                  <a:srgbClr val="000000"/>
                </a:solidFill>
                <a:cs typeface="宋体" panose="02010600030101010101" pitchFamily="2" charset="-122"/>
              </a:rPr>
              <a:t>的发展总趋势是</a:t>
            </a:r>
            <a:r>
              <a:rPr lang="en-US" altLang="zh-CN" sz="2800" kern="0" dirty="0">
                <a:solidFill>
                  <a:srgbClr val="000000"/>
                </a:solidFill>
                <a:cs typeface="宋体" panose="02010600030101010101" pitchFamily="2" charset="-122"/>
              </a:rPr>
              <a:t>“</a:t>
            </a:r>
            <a:r>
              <a:rPr lang="zh-CN" altLang="zh-CN" sz="2800" kern="0" dirty="0">
                <a:solidFill>
                  <a:srgbClr val="000000"/>
                </a:solidFill>
                <a:cs typeface="宋体" panose="02010600030101010101" pitchFamily="2" charset="-122"/>
              </a:rPr>
              <a:t>三化</a:t>
            </a:r>
            <a:r>
              <a:rPr lang="en-US" altLang="zh-CN" sz="2800" kern="0" dirty="0">
                <a:solidFill>
                  <a:srgbClr val="000000"/>
                </a:solidFill>
                <a:cs typeface="宋体" panose="02010600030101010101" pitchFamily="2" charset="-122"/>
              </a:rPr>
              <a:t>”</a:t>
            </a:r>
            <a:r>
              <a:rPr lang="zh-CN" altLang="zh-CN" sz="2800" kern="0" dirty="0">
                <a:solidFill>
                  <a:srgbClr val="000000"/>
                </a:solidFill>
                <a:cs typeface="宋体" panose="02010600030101010101" pitchFamily="2" charset="-122"/>
              </a:rPr>
              <a:t>，即子午线化、无</a:t>
            </a:r>
            <a:r>
              <a:rPr lang="en-US" altLang="zh-CN" sz="2800" kern="0" dirty="0">
                <a:solidFill>
                  <a:srgbClr val="000000"/>
                </a:solidFill>
                <a:latin typeface="宋体" panose="02010600030101010101" pitchFamily="2" charset="-122"/>
                <a:cs typeface="宋体" panose="02010600030101010101" pitchFamily="2" charset="-122"/>
              </a:rPr>
              <a:t>内胎</a:t>
            </a:r>
            <a:r>
              <a:rPr lang="zh-CN" altLang="zh-CN" sz="2800" kern="0" dirty="0">
                <a:solidFill>
                  <a:srgbClr val="000000"/>
                </a:solidFill>
                <a:cs typeface="宋体" panose="02010600030101010101" pitchFamily="2" charset="-122"/>
              </a:rPr>
              <a:t>化、低断面化。轿车轮胎已实现了这</a:t>
            </a:r>
            <a:r>
              <a:rPr lang="en-US" altLang="zh-CN" sz="2800" kern="0" dirty="0">
                <a:solidFill>
                  <a:srgbClr val="000000"/>
                </a:solidFill>
                <a:cs typeface="宋体" panose="02010600030101010101" pitchFamily="2" charset="-122"/>
              </a:rPr>
              <a:t>“</a:t>
            </a:r>
            <a:r>
              <a:rPr lang="zh-CN" altLang="zh-CN" sz="2800" kern="0" dirty="0">
                <a:solidFill>
                  <a:srgbClr val="000000"/>
                </a:solidFill>
                <a:cs typeface="宋体" panose="02010600030101010101" pitchFamily="2" charset="-122"/>
              </a:rPr>
              <a:t>三化</a:t>
            </a:r>
            <a:r>
              <a:rPr lang="en-US" altLang="zh-CN" sz="2800" kern="0" dirty="0">
                <a:solidFill>
                  <a:srgbClr val="000000"/>
                </a:solidFill>
                <a:cs typeface="宋体" panose="02010600030101010101" pitchFamily="2" charset="-122"/>
              </a:rPr>
              <a:t>”</a:t>
            </a:r>
            <a:r>
              <a:rPr lang="zh-CN" altLang="zh-CN" sz="2800" kern="0" dirty="0">
                <a:solidFill>
                  <a:srgbClr val="000000"/>
                </a:solidFill>
                <a:cs typeface="宋体" panose="02010600030101010101" pitchFamily="2" charset="-122"/>
              </a:rPr>
              <a:t>，货车轮胎正在向这个方面发展。</a:t>
            </a:r>
            <a:endParaRPr lang="zh-CN" altLang="zh-CN" sz="2800" kern="100" dirty="0">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2580095" y="2421090"/>
            <a:ext cx="5247619" cy="1980952"/>
          </a:xfrm>
          <a:prstGeom prst="rect">
            <a:avLst/>
          </a:prstGeom>
        </p:spPr>
      </p:pic>
      <p:pic>
        <p:nvPicPr>
          <p:cNvPr id="4101"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0045" y="4385400"/>
            <a:ext cx="800100" cy="18573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3408" y="4352417"/>
            <a:ext cx="781050" cy="1914525"/>
          </a:xfrm>
          <a:prstGeom prst="rect">
            <a:avLst/>
          </a:prstGeom>
          <a:noFill/>
          <a:extLst>
            <a:ext uri="{909E8E84-426E-40DD-AFC4-6F175D3DCCD1}">
              <a14:hiddenFill xmlns:a14="http://schemas.microsoft.com/office/drawing/2010/main">
                <a:solidFill>
                  <a:srgbClr val="FFFFFF"/>
                </a:solidFill>
              </a14:hiddenFill>
            </a:ext>
          </a:extLst>
        </p:spPr>
      </p:pic>
      <p:pic>
        <p:nvPicPr>
          <p:cNvPr id="4099" name="图片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3898" y="4385400"/>
            <a:ext cx="1009650" cy="1847850"/>
          </a:xfrm>
          <a:prstGeom prst="rect">
            <a:avLst/>
          </a:prstGeom>
          <a:noFill/>
          <a:extLst>
            <a:ext uri="{909E8E84-426E-40DD-AFC4-6F175D3DCCD1}">
              <a14:hiddenFill xmlns:a14="http://schemas.microsoft.com/office/drawing/2010/main">
                <a:solidFill>
                  <a:srgbClr val="FFFFFF"/>
                </a:solidFill>
              </a14:hiddenFill>
            </a:ext>
          </a:extLst>
        </p:spPr>
      </p:pic>
      <p:pic>
        <p:nvPicPr>
          <p:cNvPr id="4098" name="图片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4676" y="4352417"/>
            <a:ext cx="89535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4097" name="图片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81154" y="4352417"/>
            <a:ext cx="1428750" cy="183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216558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115616" y="0"/>
            <a:ext cx="5816088" cy="859611"/>
          </a:xfrm>
          <a:prstGeom prst="rect">
            <a:avLst/>
          </a:prstGeom>
        </p:spPr>
      </p:pic>
      <p:sp>
        <p:nvSpPr>
          <p:cNvPr id="6" name="矩形 5"/>
          <p:cNvSpPr/>
          <p:nvPr/>
        </p:nvSpPr>
        <p:spPr>
          <a:xfrm>
            <a:off x="827584" y="1052736"/>
            <a:ext cx="2339102" cy="523220"/>
          </a:xfrm>
          <a:prstGeom prst="rect">
            <a:avLst/>
          </a:prstGeom>
        </p:spPr>
        <p:txBody>
          <a:bodyPr wrap="none">
            <a:spAutoFit/>
          </a:bodyPr>
          <a:lstStyle/>
          <a:p>
            <a:r>
              <a:rPr lang="zh-CN" altLang="en-US" sz="2800" dirty="0"/>
              <a:t>二、车载空调</a:t>
            </a:r>
          </a:p>
        </p:txBody>
      </p:sp>
      <p:sp>
        <p:nvSpPr>
          <p:cNvPr id="7" name="矩形 6"/>
          <p:cNvSpPr/>
          <p:nvPr/>
        </p:nvSpPr>
        <p:spPr>
          <a:xfrm>
            <a:off x="807056" y="1746348"/>
            <a:ext cx="7776864" cy="2246769"/>
          </a:xfrm>
          <a:prstGeom prst="rect">
            <a:avLst/>
          </a:prstGeom>
        </p:spPr>
        <p:txBody>
          <a:bodyPr wrap="square">
            <a:spAutoFit/>
          </a:bodyPr>
          <a:lstStyle/>
          <a:p>
            <a:r>
              <a:rPr lang="en-US" altLang="zh-CN" sz="2800" dirty="0" smtClean="0"/>
              <a:t>        1925</a:t>
            </a:r>
            <a:r>
              <a:rPr lang="zh-CN" altLang="en-US" sz="2800" dirty="0"/>
              <a:t>年在美国出现了利用汽车冷却水通过加热取暖的方法。到</a:t>
            </a:r>
            <a:r>
              <a:rPr lang="en-US" altLang="zh-CN" sz="2800" dirty="0"/>
              <a:t>1927</a:t>
            </a:r>
            <a:r>
              <a:rPr lang="zh-CN" altLang="en-US" sz="2800" dirty="0"/>
              <a:t>年发展到具有加热器、风机和空气滤清器的比较完整的供热系统</a:t>
            </a:r>
            <a:r>
              <a:rPr lang="zh-CN" altLang="en-US" sz="2800" dirty="0" smtClean="0"/>
              <a:t>。</a:t>
            </a:r>
            <a:endParaRPr lang="en-US" altLang="zh-CN" sz="2800" dirty="0" smtClean="0"/>
          </a:p>
          <a:p>
            <a:r>
              <a:rPr lang="en-US" altLang="zh-CN" sz="2800" dirty="0" smtClean="0"/>
              <a:t>        </a:t>
            </a:r>
            <a:r>
              <a:rPr lang="zh-CN" altLang="zh-CN" sz="2800" dirty="0" smtClean="0"/>
              <a:t>在</a:t>
            </a:r>
            <a:r>
              <a:rPr lang="zh-CN" altLang="zh-CN" sz="2800" dirty="0"/>
              <a:t>制冷方面，</a:t>
            </a:r>
            <a:r>
              <a:rPr lang="en-US" altLang="zh-CN" sz="2800" dirty="0"/>
              <a:t>1939</a:t>
            </a:r>
            <a:r>
              <a:rPr lang="zh-CN" altLang="zh-CN" sz="2800" dirty="0"/>
              <a:t>年，由美国通用汽车帕克公司首先在</a:t>
            </a:r>
            <a:r>
              <a:rPr lang="zh-CN" altLang="zh-CN" sz="2800" dirty="0" smtClean="0"/>
              <a:t>轿车上</a:t>
            </a:r>
            <a:r>
              <a:rPr lang="zh-CN" altLang="zh-CN" sz="2800" dirty="0"/>
              <a:t>安装由机械制冷的空调器。</a:t>
            </a:r>
            <a:endParaRPr lang="zh-CN" altLang="en-US" sz="2800" dirty="0"/>
          </a:p>
        </p:txBody>
      </p:sp>
      <p:pic>
        <p:nvPicPr>
          <p:cNvPr id="8" name="图片 7"/>
          <p:cNvPicPr>
            <a:picLocks noChangeAspect="1"/>
          </p:cNvPicPr>
          <p:nvPr/>
        </p:nvPicPr>
        <p:blipFill>
          <a:blip r:embed="rId3"/>
          <a:stretch>
            <a:fillRect/>
          </a:stretch>
        </p:blipFill>
        <p:spPr>
          <a:xfrm>
            <a:off x="2699792" y="4095878"/>
            <a:ext cx="3746050" cy="2501474"/>
          </a:xfrm>
          <a:prstGeom prst="rect">
            <a:avLst/>
          </a:prstGeom>
        </p:spPr>
      </p:pic>
    </p:spTree>
    <p:extLst>
      <p:ext uri="{BB962C8B-B14F-4D97-AF65-F5344CB8AC3E}">
        <p14:creationId xmlns:p14="http://schemas.microsoft.com/office/powerpoint/2010/main" val="113019973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a:off x="1115616" y="0"/>
            <a:ext cx="5816088" cy="859611"/>
          </a:xfrm>
          <a:prstGeom prst="rect">
            <a:avLst/>
          </a:prstGeom>
        </p:spPr>
      </p:pic>
      <p:sp>
        <p:nvSpPr>
          <p:cNvPr id="6" name="矩形 5"/>
          <p:cNvSpPr/>
          <p:nvPr/>
        </p:nvSpPr>
        <p:spPr>
          <a:xfrm>
            <a:off x="539552" y="1340768"/>
            <a:ext cx="8136904" cy="3539430"/>
          </a:xfrm>
          <a:prstGeom prst="rect">
            <a:avLst/>
          </a:prstGeom>
        </p:spPr>
        <p:txBody>
          <a:bodyPr wrap="square">
            <a:spAutoFit/>
          </a:bodyPr>
          <a:lstStyle/>
          <a:p>
            <a:r>
              <a:rPr lang="en-US" altLang="zh-CN" sz="2800" kern="100" dirty="0" smtClean="0">
                <a:solidFill>
                  <a:srgbClr val="3E3E3E"/>
                </a:solidFill>
                <a:latin typeface="Helvetica" panose="020B0604020202020204" pitchFamily="34" charset="0"/>
              </a:rPr>
              <a:t>       1954</a:t>
            </a:r>
            <a:r>
              <a:rPr lang="zh-CN" altLang="zh-CN" sz="2800" kern="100" dirty="0">
                <a:solidFill>
                  <a:srgbClr val="3E3E3E"/>
                </a:solidFill>
                <a:latin typeface="Helvetica" panose="020B0604020202020204" pitchFamily="34" charset="0"/>
                <a:cs typeface="Helvetica" panose="020B0604020202020204" pitchFamily="34" charset="0"/>
              </a:rPr>
              <a:t>年，通用汽车公司首先在纳什牌轿车上安装了冷暖一体化的</a:t>
            </a:r>
            <a:r>
              <a:rPr lang="zh-CN" altLang="zh-CN" sz="2800" kern="100" dirty="0" smtClean="0">
                <a:solidFill>
                  <a:srgbClr val="3E3E3E"/>
                </a:solidFill>
                <a:latin typeface="Helvetica" panose="020B0604020202020204" pitchFamily="34" charset="0"/>
                <a:cs typeface="Helvetica" panose="020B0604020202020204" pitchFamily="34" charset="0"/>
              </a:rPr>
              <a:t>空调器</a:t>
            </a:r>
            <a:r>
              <a:rPr lang="zh-CN" altLang="en-US" sz="2800" kern="100" dirty="0" smtClean="0">
                <a:solidFill>
                  <a:srgbClr val="3E3E3E"/>
                </a:solidFill>
                <a:latin typeface="Helvetica" panose="020B0604020202020204" pitchFamily="34" charset="0"/>
                <a:cs typeface="Helvetica" panose="020B0604020202020204" pitchFamily="34" charset="0"/>
              </a:rPr>
              <a:t>。</a:t>
            </a:r>
            <a:endParaRPr lang="en-US" altLang="zh-CN" sz="2800" kern="100" dirty="0" smtClean="0">
              <a:solidFill>
                <a:srgbClr val="3E3E3E"/>
              </a:solidFill>
              <a:latin typeface="Helvetica" panose="020B0604020202020204" pitchFamily="34" charset="0"/>
              <a:cs typeface="Helvetica" panose="020B0604020202020204" pitchFamily="34" charset="0"/>
            </a:endParaRPr>
          </a:p>
          <a:p>
            <a:r>
              <a:rPr lang="en-US" altLang="zh-CN" sz="2800" dirty="0" smtClean="0"/>
              <a:t>         1973</a:t>
            </a:r>
            <a:r>
              <a:rPr lang="zh-CN" altLang="zh-CN" sz="2800" dirty="0"/>
              <a:t>年美国通用公司和日本五十铃汽车公司一起联合研究由微型计算机控制汽车空调</a:t>
            </a:r>
            <a:r>
              <a:rPr lang="zh-CN" altLang="zh-CN" sz="2800" dirty="0" smtClean="0"/>
              <a:t>系统</a:t>
            </a:r>
            <a:r>
              <a:rPr lang="zh-CN" altLang="en-US" sz="2800" dirty="0" smtClean="0"/>
              <a:t>。</a:t>
            </a:r>
            <a:endParaRPr lang="en-US" altLang="zh-CN" sz="2800" dirty="0" smtClean="0"/>
          </a:p>
          <a:p>
            <a:r>
              <a:rPr lang="en-US" altLang="zh-CN" sz="2800" dirty="0" smtClean="0"/>
              <a:t>         </a:t>
            </a:r>
            <a:r>
              <a:rPr lang="zh-CN" altLang="zh-CN" sz="2800" dirty="0" smtClean="0"/>
              <a:t>我国于</a:t>
            </a:r>
            <a:r>
              <a:rPr lang="en-US" altLang="zh-CN" sz="2800" dirty="0" smtClean="0"/>
              <a:t>20</a:t>
            </a:r>
            <a:r>
              <a:rPr lang="zh-CN" altLang="en-US" sz="2800" dirty="0" smtClean="0"/>
              <a:t>世纪</a:t>
            </a:r>
            <a:r>
              <a:rPr lang="en-US" altLang="zh-CN" sz="2800" dirty="0" smtClean="0"/>
              <a:t>70</a:t>
            </a:r>
            <a:r>
              <a:rPr lang="zh-CN" altLang="zh-CN" sz="2800" dirty="0"/>
              <a:t>年代，最早的汽车空调装置使用在长春一汽红旗轿车上。</a:t>
            </a:r>
            <a:r>
              <a:rPr lang="en-US" altLang="zh-CN" sz="2800" dirty="0"/>
              <a:t>1976</a:t>
            </a:r>
            <a:r>
              <a:rPr lang="zh-CN" altLang="zh-CN" sz="2800" dirty="0"/>
              <a:t>年，由原上海内燃机油泵厂今上海汽车空调机厂制造汽车空调，配套在上海牌轿车</a:t>
            </a:r>
            <a:r>
              <a:rPr lang="en-US" altLang="zh-CN" sz="2800" dirty="0"/>
              <a:t>SH760A</a:t>
            </a:r>
            <a:r>
              <a:rPr lang="zh-CN" altLang="zh-CN" sz="2800" dirty="0"/>
              <a:t>轿车中。</a:t>
            </a:r>
            <a:endParaRPr lang="zh-CN" altLang="en-US" sz="2800" dirty="0"/>
          </a:p>
        </p:txBody>
      </p:sp>
    </p:spTree>
    <p:extLst>
      <p:ext uri="{BB962C8B-B14F-4D97-AF65-F5344CB8AC3E}">
        <p14:creationId xmlns:p14="http://schemas.microsoft.com/office/powerpoint/2010/main" val="51400299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547664" y="188640"/>
            <a:ext cx="6552728" cy="584775"/>
          </a:xfrm>
          <a:prstGeom prst="rect">
            <a:avLst/>
          </a:prstGeom>
          <a:noFill/>
        </p:spPr>
        <p:txBody>
          <a:bodyPr wrap="square" rtlCol="0">
            <a:spAutoFit/>
          </a:bodyPr>
          <a:lstStyle/>
          <a:p>
            <a:r>
              <a:rPr lang="zh-CN" altLang="en-US" sz="3200" b="1" dirty="0" smtClean="0"/>
              <a:t>改变世界的创新</a:t>
            </a:r>
            <a:r>
              <a:rPr lang="en-US" altLang="zh-CN" sz="3200" b="1" dirty="0" smtClean="0"/>
              <a:t>——</a:t>
            </a:r>
            <a:r>
              <a:rPr lang="zh-CN" altLang="en-US" sz="3200" b="1" dirty="0" smtClean="0"/>
              <a:t>汽车流水线</a:t>
            </a:r>
            <a:endParaRPr lang="zh-CN" altLang="en-US" sz="3200" b="1" dirty="0"/>
          </a:p>
        </p:txBody>
      </p:sp>
      <p:sp>
        <p:nvSpPr>
          <p:cNvPr id="6" name="矩形 5"/>
          <p:cNvSpPr/>
          <p:nvPr/>
        </p:nvSpPr>
        <p:spPr>
          <a:xfrm>
            <a:off x="251520" y="1340768"/>
            <a:ext cx="8424936" cy="1384995"/>
          </a:xfrm>
          <a:prstGeom prst="rect">
            <a:avLst/>
          </a:prstGeom>
        </p:spPr>
        <p:txBody>
          <a:bodyPr wrap="square">
            <a:spAutoFit/>
          </a:bodyPr>
          <a:lstStyle/>
          <a:p>
            <a:r>
              <a:rPr lang="en-US" altLang="zh-CN" sz="2800" dirty="0" smtClean="0"/>
              <a:t>       1908</a:t>
            </a:r>
            <a:r>
              <a:rPr lang="zh-CN" altLang="en-US" sz="2800" dirty="0"/>
              <a:t>年，亨利</a:t>
            </a:r>
            <a:r>
              <a:rPr lang="en-US" altLang="zh-CN" sz="2800" dirty="0"/>
              <a:t>•</a:t>
            </a:r>
            <a:r>
              <a:rPr lang="zh-CN" altLang="en-US" sz="2800" dirty="0"/>
              <a:t>福特和他的团队在美国</a:t>
            </a:r>
            <a:r>
              <a:rPr lang="en-US" altLang="zh-CN" sz="2800" dirty="0"/>
              <a:t>Highland Park</a:t>
            </a:r>
            <a:r>
              <a:rPr lang="zh-CN" altLang="en-US" sz="2800" dirty="0"/>
              <a:t>整车厂推出了全球第一条流水</a:t>
            </a:r>
            <a:r>
              <a:rPr lang="zh-CN" altLang="en-US" sz="2800" dirty="0" smtClean="0"/>
              <a:t>生产线，</a:t>
            </a:r>
            <a:r>
              <a:rPr lang="zh-CN" altLang="en-US" sz="2800" dirty="0"/>
              <a:t>这是福特对于全球制造业最伟大的贡献。</a:t>
            </a:r>
          </a:p>
        </p:txBody>
      </p:sp>
      <p:pic>
        <p:nvPicPr>
          <p:cNvPr id="1026" name="图片 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996952"/>
            <a:ext cx="4176464" cy="3123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5316579"/>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31640" y="2708920"/>
            <a:ext cx="6936514" cy="584775"/>
          </a:xfrm>
          <a:prstGeom prst="rect">
            <a:avLst/>
          </a:prstGeom>
        </p:spPr>
        <p:txBody>
          <a:bodyPr wrap="none">
            <a:spAutoFit/>
          </a:bodyPr>
          <a:lstStyle/>
          <a:p>
            <a:pPr algn="just">
              <a:spcAft>
                <a:spcPts val="0"/>
              </a:spcAft>
            </a:pPr>
            <a:r>
              <a:rPr lang="zh-CN" altLang="zh-CN" sz="3200" kern="100" dirty="0">
                <a:ea typeface="黑体" panose="02010609060101010101" pitchFamily="49" charset="-122"/>
                <a:cs typeface="Times New Roman" panose="02020603050405020304" pitchFamily="18" charset="0"/>
              </a:rPr>
              <a:t>任务四</a:t>
            </a:r>
            <a:r>
              <a:rPr lang="en-US" altLang="zh-CN" sz="3200" kern="100" dirty="0">
                <a:ea typeface="黑体" panose="02010609060101010101" pitchFamily="49" charset="-122"/>
                <a:cs typeface="Times New Roman" panose="02020603050405020304" pitchFamily="18" charset="0"/>
              </a:rPr>
              <a:t>  </a:t>
            </a:r>
            <a:r>
              <a:rPr lang="zh-CN" altLang="zh-CN" sz="3200" kern="100" dirty="0">
                <a:ea typeface="黑体" panose="02010609060101010101" pitchFamily="49" charset="-122"/>
                <a:cs typeface="Times New Roman" panose="02020603050405020304" pitchFamily="18" charset="0"/>
              </a:rPr>
              <a:t>汽车安全性能的重大技术革新</a:t>
            </a:r>
            <a:endParaRPr lang="zh-CN" altLang="zh-CN" sz="3200" kern="100" dirty="0">
              <a:cs typeface="Times New Roman" panose="02020603050405020304" pitchFamily="18" charset="0"/>
            </a:endParaRPr>
          </a:p>
        </p:txBody>
      </p:sp>
    </p:spTree>
    <p:extLst>
      <p:ext uri="{BB962C8B-B14F-4D97-AF65-F5344CB8AC3E}">
        <p14:creationId xmlns:p14="http://schemas.microsoft.com/office/powerpoint/2010/main" val="12112466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8" name="矩形 7"/>
          <p:cNvSpPr/>
          <p:nvPr/>
        </p:nvSpPr>
        <p:spPr>
          <a:xfrm>
            <a:off x="179512" y="1052736"/>
            <a:ext cx="4507003" cy="523220"/>
          </a:xfrm>
          <a:prstGeom prst="rect">
            <a:avLst/>
          </a:prstGeom>
        </p:spPr>
        <p:txBody>
          <a:bodyPr wrap="none">
            <a:spAutoFit/>
          </a:bodyPr>
          <a:lstStyle/>
          <a:p>
            <a:pPr indent="270510" algn="just">
              <a:spcAft>
                <a:spcPts val="0"/>
              </a:spcAft>
            </a:pPr>
            <a:r>
              <a:rPr lang="zh-CN" altLang="zh-CN" sz="2800" b="1" kern="100" dirty="0">
                <a:latin typeface="Helvetica" panose="020B0604020202020204" pitchFamily="34" charset="0"/>
                <a:cs typeface="Times New Roman" panose="02020603050405020304" pitchFamily="18" charset="0"/>
              </a:rPr>
              <a:t>一、</a:t>
            </a:r>
            <a:r>
              <a:rPr lang="zh-CN" altLang="zh-CN" sz="2800" b="1" kern="100" dirty="0">
                <a:ea typeface="Helvetica" panose="020B0604020202020204" pitchFamily="34" charset="0"/>
                <a:cs typeface="Times New Roman" panose="02020603050405020304" pitchFamily="18" charset="0"/>
              </a:rPr>
              <a:t> </a:t>
            </a:r>
            <a:r>
              <a:rPr lang="zh-CN" altLang="zh-CN" sz="2800" b="1" kern="100" dirty="0">
                <a:cs typeface="Times New Roman" panose="02020603050405020304" pitchFamily="18" charset="0"/>
              </a:rPr>
              <a:t>使用电灯为车辆照明</a:t>
            </a:r>
            <a:endParaRPr lang="zh-CN" altLang="zh-CN" sz="2800" kern="100" dirty="0">
              <a:cs typeface="Times New Roman" panose="02020603050405020304" pitchFamily="18" charset="0"/>
            </a:endParaRPr>
          </a:p>
        </p:txBody>
      </p:sp>
      <p:sp>
        <p:nvSpPr>
          <p:cNvPr id="9" name="矩形 8"/>
          <p:cNvSpPr/>
          <p:nvPr/>
        </p:nvSpPr>
        <p:spPr>
          <a:xfrm>
            <a:off x="795080" y="1772816"/>
            <a:ext cx="8025391" cy="1384995"/>
          </a:xfrm>
          <a:prstGeom prst="rect">
            <a:avLst/>
          </a:prstGeom>
        </p:spPr>
        <p:txBody>
          <a:bodyPr wrap="square">
            <a:spAutoFit/>
          </a:bodyPr>
          <a:lstStyle/>
          <a:p>
            <a:r>
              <a:rPr lang="en-US" altLang="zh-CN" sz="2800" dirty="0"/>
              <a:t>1898</a:t>
            </a:r>
            <a:r>
              <a:rPr lang="zh-CN" altLang="en-US" sz="2800" dirty="0"/>
              <a:t>年，波士顿举办美国首届汽车展览会，美国哥伦比亚号汽车将电灯作为前灯和尾灯，车灯从此诞生</a:t>
            </a:r>
          </a:p>
        </p:txBody>
      </p:sp>
      <p:pic>
        <p:nvPicPr>
          <p:cNvPr id="10" name="图片 9"/>
          <p:cNvPicPr>
            <a:picLocks noChangeAspect="1"/>
          </p:cNvPicPr>
          <p:nvPr/>
        </p:nvPicPr>
        <p:blipFill>
          <a:blip r:embed="rId2"/>
          <a:stretch>
            <a:fillRect/>
          </a:stretch>
        </p:blipFill>
        <p:spPr>
          <a:xfrm>
            <a:off x="2699792" y="3157811"/>
            <a:ext cx="4392488" cy="3290254"/>
          </a:xfrm>
          <a:prstGeom prst="rect">
            <a:avLst/>
          </a:prstGeom>
        </p:spPr>
      </p:pic>
    </p:spTree>
    <p:extLst>
      <p:ext uri="{BB962C8B-B14F-4D97-AF65-F5344CB8AC3E}">
        <p14:creationId xmlns:p14="http://schemas.microsoft.com/office/powerpoint/2010/main" val="161908255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323528" y="1124744"/>
            <a:ext cx="8352928" cy="4832092"/>
          </a:xfrm>
          <a:prstGeom prst="rect">
            <a:avLst/>
          </a:prstGeom>
        </p:spPr>
        <p:txBody>
          <a:bodyPr wrap="square">
            <a:spAutoFit/>
          </a:bodyPr>
          <a:lstStyle/>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1906 </a:t>
            </a:r>
            <a:r>
              <a:rPr lang="zh-CN" altLang="zh-CN" sz="2800" kern="100" dirty="0">
                <a:solidFill>
                  <a:srgbClr val="3E3E3E"/>
                </a:solidFill>
                <a:latin typeface="Helvetica" panose="020B0604020202020204" pitchFamily="34" charset="0"/>
                <a:cs typeface="Helvetica" panose="020B0604020202020204" pitchFamily="34" charset="0"/>
              </a:rPr>
              <a:t>年，世界上第一次用一个蓄电池供电的电灯照明。</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1909 </a:t>
            </a:r>
            <a:r>
              <a:rPr lang="zh-CN" altLang="zh-CN" sz="2800" kern="100" dirty="0">
                <a:solidFill>
                  <a:srgbClr val="3E3E3E"/>
                </a:solidFill>
                <a:latin typeface="Helvetica" panose="020B0604020202020204" pitchFamily="34" charset="0"/>
                <a:cs typeface="Helvetica" panose="020B0604020202020204" pitchFamily="34" charset="0"/>
              </a:rPr>
              <a:t>年，首次把乙炔灯作为变光装置。</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1916 </a:t>
            </a:r>
            <a:r>
              <a:rPr lang="zh-CN" altLang="zh-CN" sz="2800" kern="100" dirty="0">
                <a:solidFill>
                  <a:srgbClr val="3E3E3E"/>
                </a:solidFill>
                <a:latin typeface="Helvetica" panose="020B0604020202020204" pitchFamily="34" charset="0"/>
                <a:cs typeface="Helvetica" panose="020B0604020202020204" pitchFamily="34" charset="0"/>
              </a:rPr>
              <a:t>年，美国使用了行车灯。</a:t>
            </a:r>
            <a:r>
              <a:rPr lang="zh-CN" altLang="zh-CN" sz="2800" kern="100" dirty="0">
                <a:solidFill>
                  <a:srgbClr val="3E3E3E"/>
                </a:solidFill>
                <a:ea typeface="Helvetica" panose="020B0604020202020204" pitchFamily="34" charset="0"/>
                <a:cs typeface="Times New Roman" panose="02020603050405020304" pitchFamily="18" charset="0"/>
              </a:rPr>
              <a:t> </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1920 </a:t>
            </a:r>
            <a:r>
              <a:rPr lang="zh-CN" altLang="zh-CN" sz="2800" kern="100" dirty="0">
                <a:solidFill>
                  <a:srgbClr val="3E3E3E"/>
                </a:solidFill>
                <a:latin typeface="Helvetica" panose="020B0604020202020204" pitchFamily="34" charset="0"/>
                <a:cs typeface="Helvetica" panose="020B0604020202020204" pitchFamily="34" charset="0"/>
              </a:rPr>
              <a:t>年，当选用倒档装置时，使用了倒车灯。</a:t>
            </a:r>
            <a:r>
              <a:rPr lang="zh-CN" altLang="zh-CN" sz="2800" kern="100" dirty="0">
                <a:solidFill>
                  <a:srgbClr val="3E3E3E"/>
                </a:solidFill>
                <a:ea typeface="Helvetica" panose="020B0604020202020204" pitchFamily="34" charset="0"/>
                <a:cs typeface="Times New Roman" panose="02020603050405020304" pitchFamily="18" charset="0"/>
              </a:rPr>
              <a:t> </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1920 </a:t>
            </a:r>
            <a:r>
              <a:rPr lang="zh-CN" altLang="zh-CN" sz="2800" kern="100" dirty="0">
                <a:solidFill>
                  <a:srgbClr val="3E3E3E"/>
                </a:solidFill>
                <a:latin typeface="Helvetica" panose="020B0604020202020204" pitchFamily="34" charset="0"/>
                <a:cs typeface="Helvetica" panose="020B0604020202020204" pitchFamily="34" charset="0"/>
              </a:rPr>
              <a:t>年，美国通用汽车公司首先装了内灯。</a:t>
            </a:r>
            <a:r>
              <a:rPr lang="zh-CN" altLang="zh-CN" sz="2800" kern="100" dirty="0">
                <a:solidFill>
                  <a:srgbClr val="3E3E3E"/>
                </a:solidFill>
                <a:ea typeface="Helvetica" panose="020B0604020202020204" pitchFamily="34" charset="0"/>
                <a:cs typeface="Times New Roman" panose="02020603050405020304" pitchFamily="18" charset="0"/>
              </a:rPr>
              <a:t> </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1926 </a:t>
            </a:r>
            <a:r>
              <a:rPr lang="zh-CN" altLang="zh-CN" sz="2800" kern="100" dirty="0">
                <a:solidFill>
                  <a:srgbClr val="3E3E3E"/>
                </a:solidFill>
                <a:latin typeface="Helvetica" panose="020B0604020202020204" pitchFamily="34" charset="0"/>
                <a:cs typeface="Helvetica" panose="020B0604020202020204" pitchFamily="34" charset="0"/>
              </a:rPr>
              <a:t>年，通用汽车公司把大灯变光开关从方向盘移到地板。</a:t>
            </a:r>
            <a:r>
              <a:rPr lang="zh-CN" altLang="zh-CN" sz="2800" kern="100" dirty="0">
                <a:solidFill>
                  <a:srgbClr val="3E3E3E"/>
                </a:solidFill>
                <a:ea typeface="Helvetica" panose="020B0604020202020204" pitchFamily="34" charset="0"/>
                <a:cs typeface="Times New Roman" panose="02020603050405020304" pitchFamily="18" charset="0"/>
              </a:rPr>
              <a:t> </a:t>
            </a:r>
            <a:endParaRPr lang="zh-CN" altLang="zh-CN" sz="2800" kern="100" dirty="0">
              <a:cs typeface="Times New Roman" panose="02020603050405020304" pitchFamily="18" charset="0"/>
            </a:endParaRPr>
          </a:p>
          <a:p>
            <a:pPr indent="449263">
              <a:spcAft>
                <a:spcPts val="0"/>
              </a:spcAft>
            </a:pPr>
            <a:r>
              <a:rPr lang="en-US" altLang="zh-CN" sz="2800" kern="100" dirty="0">
                <a:solidFill>
                  <a:srgbClr val="3E3E3E"/>
                </a:solidFill>
                <a:latin typeface="Helvetica" panose="020B0604020202020204" pitchFamily="34" charset="0"/>
                <a:cs typeface="Times New Roman" panose="02020603050405020304" pitchFamily="18" charset="0"/>
              </a:rPr>
              <a:t>1938 </a:t>
            </a:r>
            <a:r>
              <a:rPr lang="zh-CN" altLang="zh-CN" sz="2800" kern="100" dirty="0">
                <a:solidFill>
                  <a:srgbClr val="3E3E3E"/>
                </a:solidFill>
                <a:latin typeface="Helvetica" panose="020B0604020202020204" pitchFamily="34" charset="0"/>
                <a:cs typeface="Helvetica" panose="020B0604020202020204" pitchFamily="34" charset="0"/>
              </a:rPr>
              <a:t>年，第一次采用封闭的内灯。</a:t>
            </a:r>
            <a:r>
              <a:rPr lang="zh-CN" altLang="zh-CN" sz="2800" kern="100" dirty="0">
                <a:solidFill>
                  <a:srgbClr val="3E3E3E"/>
                </a:solidFill>
                <a:ea typeface="Helvetica" panose="020B0604020202020204" pitchFamily="34" charset="0"/>
                <a:cs typeface="Times New Roman" panose="02020603050405020304" pitchFamily="18" charset="0"/>
              </a:rPr>
              <a:t> </a:t>
            </a:r>
            <a:endParaRPr lang="zh-CN" altLang="zh-CN" sz="2800" kern="100" dirty="0">
              <a:cs typeface="Times New Roman" panose="02020603050405020304" pitchFamily="18" charset="0"/>
            </a:endParaRPr>
          </a:p>
          <a:p>
            <a:pPr indent="449263"/>
            <a:r>
              <a:rPr lang="en-US" altLang="zh-CN" sz="2800" kern="100" dirty="0" smtClean="0">
                <a:solidFill>
                  <a:srgbClr val="3E3E3E"/>
                </a:solidFill>
                <a:latin typeface="Helvetica" panose="020B0604020202020204" pitchFamily="34" charset="0"/>
              </a:rPr>
              <a:t>1998 </a:t>
            </a:r>
            <a:r>
              <a:rPr lang="zh-CN" altLang="zh-CN" sz="2800" kern="100" dirty="0">
                <a:solidFill>
                  <a:srgbClr val="3E3E3E"/>
                </a:solidFill>
                <a:latin typeface="Helvetica" panose="020B0604020202020204" pitchFamily="34" charset="0"/>
                <a:cs typeface="Helvetica" panose="020B0604020202020204" pitchFamily="34" charset="0"/>
              </a:rPr>
              <a:t>年，美国电气公司将电灯抛物面反射镜推广于大灯，侧灯和</a:t>
            </a:r>
            <a:r>
              <a:rPr lang="zh-CN" altLang="zh-CN" sz="2800" kern="100" dirty="0" smtClean="0">
                <a:solidFill>
                  <a:srgbClr val="3E3E3E"/>
                </a:solidFill>
                <a:latin typeface="Helvetica" panose="020B0604020202020204" pitchFamily="34" charset="0"/>
                <a:cs typeface="Helvetica" panose="020B0604020202020204" pitchFamily="34" charset="0"/>
              </a:rPr>
              <a:t>尾灯</a:t>
            </a:r>
            <a:r>
              <a:rPr lang="zh-CN" altLang="en-US" sz="2800" kern="100" dirty="0" smtClean="0">
                <a:solidFill>
                  <a:srgbClr val="3E3E3E"/>
                </a:solidFill>
                <a:latin typeface="Helvetica" panose="020B0604020202020204" pitchFamily="34" charset="0"/>
                <a:cs typeface="Helvetica" panose="020B0604020202020204" pitchFamily="34" charset="0"/>
              </a:rPr>
              <a:t>。</a:t>
            </a:r>
            <a:endParaRPr lang="zh-CN" altLang="en-US" sz="2800" dirty="0"/>
          </a:p>
        </p:txBody>
      </p:sp>
    </p:spTree>
    <p:extLst>
      <p:ext uri="{BB962C8B-B14F-4D97-AF65-F5344CB8AC3E}">
        <p14:creationId xmlns:p14="http://schemas.microsoft.com/office/powerpoint/2010/main" val="88765018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8" name="矩形 7"/>
          <p:cNvSpPr/>
          <p:nvPr/>
        </p:nvSpPr>
        <p:spPr>
          <a:xfrm>
            <a:off x="539552" y="1052736"/>
            <a:ext cx="3857146" cy="523220"/>
          </a:xfrm>
          <a:prstGeom prst="rect">
            <a:avLst/>
          </a:prstGeom>
        </p:spPr>
        <p:txBody>
          <a:bodyPr wrap="none">
            <a:spAutoFit/>
          </a:bodyPr>
          <a:lstStyle/>
          <a:p>
            <a:r>
              <a:rPr lang="zh-CN" altLang="en-US" sz="2800" dirty="0"/>
              <a:t>二、 四轮液压制动系统</a:t>
            </a:r>
          </a:p>
        </p:txBody>
      </p:sp>
      <p:sp>
        <p:nvSpPr>
          <p:cNvPr id="9" name="矩形 8"/>
          <p:cNvSpPr/>
          <p:nvPr/>
        </p:nvSpPr>
        <p:spPr>
          <a:xfrm>
            <a:off x="539552" y="1915137"/>
            <a:ext cx="8424936" cy="1384995"/>
          </a:xfrm>
          <a:prstGeom prst="rect">
            <a:avLst/>
          </a:prstGeom>
        </p:spPr>
        <p:txBody>
          <a:bodyPr wrap="square">
            <a:spAutoFit/>
          </a:bodyPr>
          <a:lstStyle/>
          <a:p>
            <a:r>
              <a:rPr lang="en-US" altLang="zh-CN" sz="2800" kern="100" dirty="0" smtClean="0">
                <a:solidFill>
                  <a:srgbClr val="3E3E3E"/>
                </a:solidFill>
                <a:latin typeface="Helvetica" panose="020B0604020202020204" pitchFamily="34" charset="0"/>
              </a:rPr>
              <a:t>    1918</a:t>
            </a:r>
            <a:r>
              <a:rPr lang="zh-CN" altLang="zh-CN" sz="2800" kern="100" dirty="0">
                <a:solidFill>
                  <a:srgbClr val="3E3E3E"/>
                </a:solidFill>
                <a:latin typeface="Helvetica" panose="020B0604020202020204" pitchFamily="34" charset="0"/>
                <a:cs typeface="Helvetica" panose="020B0604020202020204" pitchFamily="34" charset="0"/>
              </a:rPr>
              <a:t>年，美国人麦克姆</a:t>
            </a:r>
            <a:r>
              <a:rPr lang="en-US" altLang="zh-CN" sz="2800" kern="100" dirty="0">
                <a:solidFill>
                  <a:srgbClr val="3E3E3E"/>
                </a:solidFill>
                <a:latin typeface="Helvetica" panose="020B0604020202020204" pitchFamily="34" charset="0"/>
              </a:rPr>
              <a:t>·</a:t>
            </a:r>
            <a:r>
              <a:rPr lang="zh-CN" altLang="zh-CN" sz="2800" kern="100" dirty="0">
                <a:solidFill>
                  <a:srgbClr val="3E3E3E"/>
                </a:solidFill>
                <a:latin typeface="Helvetica" panose="020B0604020202020204" pitchFamily="34" charset="0"/>
                <a:cs typeface="Helvetica" panose="020B0604020202020204" pitchFamily="34" charset="0"/>
              </a:rPr>
              <a:t>罗西德制成四轮液压制动器并获专利。</a:t>
            </a:r>
            <a:r>
              <a:rPr lang="en-US" altLang="zh-CN" sz="2800" kern="100" dirty="0">
                <a:solidFill>
                  <a:srgbClr val="3E3E3E"/>
                </a:solidFill>
                <a:latin typeface="Helvetica" panose="020B0604020202020204" pitchFamily="34" charset="0"/>
              </a:rPr>
              <a:t>1920</a:t>
            </a:r>
            <a:r>
              <a:rPr lang="zh-CN" altLang="zh-CN" sz="2800" kern="100" dirty="0">
                <a:solidFill>
                  <a:srgbClr val="3E3E3E"/>
                </a:solidFill>
                <a:latin typeface="Helvetica" panose="020B0604020202020204" pitchFamily="34" charset="0"/>
                <a:cs typeface="Helvetica" panose="020B0604020202020204" pitchFamily="34" charset="0"/>
              </a:rPr>
              <a:t>年，美国的豪华汽车品牌杜森博格首次在其</a:t>
            </a:r>
            <a:r>
              <a:rPr lang="en-US" altLang="zh-CN" sz="2800" kern="100" dirty="0">
                <a:solidFill>
                  <a:srgbClr val="3E3E3E"/>
                </a:solidFill>
                <a:latin typeface="Helvetica" panose="020B0604020202020204" pitchFamily="34" charset="0"/>
              </a:rPr>
              <a:t>A</a:t>
            </a:r>
            <a:r>
              <a:rPr lang="zh-CN" altLang="zh-CN" sz="2800" kern="100" dirty="0">
                <a:solidFill>
                  <a:srgbClr val="3E3E3E"/>
                </a:solidFill>
                <a:latin typeface="Helvetica" panose="020B0604020202020204" pitchFamily="34" charset="0"/>
                <a:cs typeface="Helvetica" panose="020B0604020202020204" pitchFamily="34" charset="0"/>
              </a:rPr>
              <a:t>型</a:t>
            </a:r>
            <a:r>
              <a:rPr lang="zh-CN" altLang="zh-CN" sz="2800" kern="100" dirty="0" smtClean="0">
                <a:solidFill>
                  <a:srgbClr val="3E3E3E"/>
                </a:solidFill>
                <a:latin typeface="Helvetica" panose="020B0604020202020204" pitchFamily="34" charset="0"/>
                <a:cs typeface="Helvetica" panose="020B0604020202020204" pitchFamily="34" charset="0"/>
              </a:rPr>
              <a:t>汽车上</a:t>
            </a:r>
            <a:r>
              <a:rPr lang="zh-CN" altLang="zh-CN" sz="2800" kern="100" dirty="0">
                <a:solidFill>
                  <a:srgbClr val="3E3E3E"/>
                </a:solidFill>
                <a:latin typeface="Helvetica" panose="020B0604020202020204" pitchFamily="34" charset="0"/>
                <a:cs typeface="Helvetica" panose="020B0604020202020204" pitchFamily="34" charset="0"/>
              </a:rPr>
              <a:t>装备了四轮液压助力制动系统。</a:t>
            </a:r>
            <a:endParaRPr lang="zh-CN" altLang="en-US" sz="2800" dirty="0"/>
          </a:p>
        </p:txBody>
      </p:sp>
      <p:pic>
        <p:nvPicPr>
          <p:cNvPr id="10242" name="图片 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0995" y="3309046"/>
            <a:ext cx="4833139" cy="3216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022654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323528" y="1196752"/>
            <a:ext cx="3061736" cy="523220"/>
          </a:xfrm>
          <a:prstGeom prst="rect">
            <a:avLst/>
          </a:prstGeom>
        </p:spPr>
        <p:txBody>
          <a:bodyPr wrap="none">
            <a:spAutoFit/>
          </a:bodyPr>
          <a:lstStyle/>
          <a:p>
            <a:pPr indent="267970" algn="just">
              <a:spcAft>
                <a:spcPts val="0"/>
              </a:spcAft>
            </a:pPr>
            <a:r>
              <a:rPr lang="zh-CN" altLang="zh-CN" sz="2800" b="1" kern="100" dirty="0">
                <a:cs typeface="Courier New" panose="02070309020205020404" pitchFamily="49" charset="0"/>
              </a:rPr>
              <a:t>三、 鼓式制动器</a:t>
            </a:r>
            <a:endParaRPr lang="zh-CN" altLang="zh-CN" sz="2800" kern="100" dirty="0">
              <a:cs typeface="Times New Roman" panose="02020603050405020304" pitchFamily="18" charset="0"/>
            </a:endParaRPr>
          </a:p>
        </p:txBody>
      </p:sp>
      <p:sp>
        <p:nvSpPr>
          <p:cNvPr id="7" name="矩形 6"/>
          <p:cNvSpPr/>
          <p:nvPr/>
        </p:nvSpPr>
        <p:spPr>
          <a:xfrm>
            <a:off x="611560" y="1892151"/>
            <a:ext cx="8064896" cy="954107"/>
          </a:xfrm>
          <a:prstGeom prst="rect">
            <a:avLst/>
          </a:prstGeom>
        </p:spPr>
        <p:txBody>
          <a:bodyPr wrap="square">
            <a:spAutoFit/>
          </a:bodyPr>
          <a:lstStyle/>
          <a:p>
            <a:r>
              <a:rPr lang="zh-CN" altLang="en-US" sz="2800" dirty="0"/>
              <a:t>具有代表性的是前轮盘式制动器、抱闸式制动器、凸轮式制动器、盘式制动器等。</a:t>
            </a:r>
          </a:p>
        </p:txBody>
      </p:sp>
      <p:sp>
        <p:nvSpPr>
          <p:cNvPr id="8" name="矩形 7"/>
          <p:cNvSpPr/>
          <p:nvPr/>
        </p:nvSpPr>
        <p:spPr>
          <a:xfrm>
            <a:off x="467544" y="2910716"/>
            <a:ext cx="8208912" cy="523220"/>
          </a:xfrm>
          <a:prstGeom prst="rect">
            <a:avLst/>
          </a:prstGeom>
        </p:spPr>
        <p:txBody>
          <a:bodyPr wrap="square">
            <a:spAutoFit/>
          </a:bodyPr>
          <a:lstStyle/>
          <a:p>
            <a:r>
              <a:rPr lang="en-US" altLang="zh-CN" sz="2800" kern="100" dirty="0">
                <a:latin typeface="宋体" panose="02010600030101010101" pitchFamily="2" charset="-122"/>
                <a:cs typeface="Courier New" panose="02070309020205020404" pitchFamily="49" charset="0"/>
              </a:rPr>
              <a:t> 1902</a:t>
            </a:r>
            <a:r>
              <a:rPr lang="zh-CN" altLang="zh-CN" sz="2800" kern="100" dirty="0">
                <a:cs typeface="Courier New" panose="02070309020205020404" pitchFamily="49" charset="0"/>
              </a:rPr>
              <a:t>年，雷诺汽车公司采用了内胀式的</a:t>
            </a:r>
            <a:r>
              <a:rPr lang="zh-CN" altLang="zh-CN" sz="2800" kern="100" dirty="0" smtClean="0">
                <a:cs typeface="Courier New" panose="02070309020205020404" pitchFamily="49" charset="0"/>
              </a:rPr>
              <a:t>鼓式制动器</a:t>
            </a:r>
            <a:r>
              <a:rPr lang="zh-CN" altLang="en-US" sz="2800" kern="100" dirty="0" smtClean="0">
                <a:cs typeface="Courier New" panose="02070309020205020404" pitchFamily="49" charset="0"/>
              </a:rPr>
              <a:t>。</a:t>
            </a:r>
            <a:endParaRPr lang="zh-CN" altLang="en-US" sz="2800" dirty="0"/>
          </a:p>
        </p:txBody>
      </p:sp>
      <p:graphicFrame>
        <p:nvGraphicFramePr>
          <p:cNvPr id="9" name="表格 8"/>
          <p:cNvGraphicFramePr>
            <a:graphicFrameLocks noGrp="1"/>
          </p:cNvGraphicFramePr>
          <p:nvPr/>
        </p:nvGraphicFramePr>
        <p:xfrm>
          <a:off x="2171700" y="2404269"/>
          <a:ext cx="4800600" cy="152400"/>
        </p:xfrm>
        <a:graphic>
          <a:graphicData uri="http://schemas.openxmlformats.org/drawingml/2006/table">
            <a:tbl>
              <a:tblPr firstRow="1" firstCol="1" bandRow="1">
                <a:tableStyleId>{5C22544A-7EE6-4342-B048-85BDC9FD1C3A}</a:tableStyleId>
              </a:tblPr>
              <a:tblGrid>
                <a:gridCol w="2457450"/>
                <a:gridCol w="2343150"/>
              </a:tblGrid>
              <a:tr h="0">
                <a:tc>
                  <a:txBody>
                    <a:bodyPr/>
                    <a:lstStyle/>
                    <a:p>
                      <a:pPr algn="ctr">
                        <a:spcAft>
                          <a:spcPts val="0"/>
                        </a:spcAft>
                      </a:pPr>
                      <a:endParaRPr lang="en-US" sz="1000" kern="100">
                        <a:effectLst/>
                        <a:latin typeface="宋体" panose="02010600030101010101" pitchFamily="2" charset="-122"/>
                        <a:ea typeface="Times New Roman" panose="02020603050405020304" pitchFamily="18" charset="0"/>
                        <a:cs typeface="Courier New" panose="02070309020205020404" pitchFamily="49" charset="0"/>
                      </a:endParaRPr>
                    </a:p>
                  </a:txBody>
                  <a:tcPr marL="68580" marR="68580" marT="0" marB="0"/>
                </a:tc>
                <a:tc>
                  <a:txBody>
                    <a:bodyPr/>
                    <a:lstStyle/>
                    <a:p>
                      <a:pPr algn="ctr">
                        <a:spcAft>
                          <a:spcPts val="0"/>
                        </a:spcAft>
                      </a:pPr>
                      <a:endParaRPr lang="en-US" sz="1000" kern="100" dirty="0">
                        <a:effectLst/>
                        <a:latin typeface="宋体" panose="02010600030101010101" pitchFamily="2" charset="-122"/>
                        <a:ea typeface="Times New Roman" panose="02020603050405020304" pitchFamily="18" charset="0"/>
                        <a:cs typeface="Courier New" panose="02070309020205020404" pitchFamily="49" charset="0"/>
                      </a:endParaRPr>
                    </a:p>
                  </a:txBody>
                  <a:tcPr marL="68580" marR="68580" marT="0" marB="0"/>
                </a:tc>
              </a:tr>
            </a:tbl>
          </a:graphicData>
        </a:graphic>
      </p:graphicFrame>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557880"/>
            <a:ext cx="3096344" cy="3015570"/>
          </a:xfrm>
          <a:prstGeom prst="rect">
            <a:avLst/>
          </a:prstGeom>
          <a:noFill/>
          <a:extLst>
            <a:ext uri="{909E8E84-426E-40DD-AFC4-6F175D3DCCD1}">
              <a14:hiddenFill xmlns:a14="http://schemas.microsoft.com/office/drawing/2010/main">
                <a:solidFill>
                  <a:srgbClr val="FFFFFF"/>
                </a:solidFill>
              </a14:hiddenFill>
            </a:ext>
          </a:extLst>
        </p:spPr>
      </p:pic>
      <p:pic>
        <p:nvPicPr>
          <p:cNvPr id="133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3747413"/>
            <a:ext cx="3202842" cy="2826037"/>
          </a:xfrm>
          <a:prstGeom prst="rect">
            <a:avLst/>
          </a:prstGeom>
          <a:noFill/>
          <a:extLst>
            <a:ext uri="{909E8E84-426E-40DD-AFC4-6F175D3DCCD1}">
              <a14:hiddenFill xmlns:a14="http://schemas.microsoft.com/office/drawing/2010/main">
                <a:solidFill>
                  <a:srgbClr val="4F81BD"/>
                </a:solidFill>
              </a14:hiddenFill>
            </a:ext>
          </a:extLst>
        </p:spPr>
      </p:pic>
    </p:spTree>
    <p:extLst>
      <p:ext uri="{BB962C8B-B14F-4D97-AF65-F5344CB8AC3E}">
        <p14:creationId xmlns:p14="http://schemas.microsoft.com/office/powerpoint/2010/main" val="206096863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251520" y="1124744"/>
            <a:ext cx="4561505" cy="523220"/>
          </a:xfrm>
          <a:prstGeom prst="rect">
            <a:avLst/>
          </a:prstGeom>
        </p:spPr>
        <p:txBody>
          <a:bodyPr wrap="none">
            <a:spAutoFit/>
          </a:bodyPr>
          <a:lstStyle/>
          <a:p>
            <a:pPr marL="3810" marR="334010" indent="262890">
              <a:spcAft>
                <a:spcPts val="0"/>
              </a:spcAft>
            </a:pPr>
            <a:r>
              <a:rPr lang="zh-CN" altLang="zh-CN" sz="2800" dirty="0">
                <a:latin typeface="宋体" panose="02010600030101010101" pitchFamily="2" charset="-122"/>
                <a:cs typeface="Courier New" panose="02070309020205020404" pitchFamily="49" charset="0"/>
              </a:rPr>
              <a:t>四、</a:t>
            </a:r>
            <a:r>
              <a:rPr lang="en-US" altLang="zh-CN" sz="2800" dirty="0">
                <a:solidFill>
                  <a:srgbClr val="333333"/>
                </a:solidFill>
                <a:latin typeface="宋体" panose="02010600030101010101" pitchFamily="2" charset="-122"/>
                <a:cs typeface="宋体" panose="02010600030101010101" pitchFamily="2" charset="-122"/>
              </a:rPr>
              <a:t>ABS</a:t>
            </a:r>
            <a:r>
              <a:rPr lang="zh-CN" altLang="zh-CN" sz="2800" dirty="0">
                <a:solidFill>
                  <a:srgbClr val="333333"/>
                </a:solidFill>
                <a:latin typeface="宋体" panose="02010600030101010101" pitchFamily="2" charset="-122"/>
                <a:cs typeface="宋体" panose="02010600030101010101" pitchFamily="2" charset="-122"/>
              </a:rPr>
              <a:t>防抱死制动系统</a:t>
            </a:r>
            <a:endParaRPr lang="zh-CN" altLang="zh-CN" sz="2800" dirty="0">
              <a:latin typeface="宋体" panose="02010600030101010101" pitchFamily="2" charset="-122"/>
              <a:cs typeface="宋体" panose="02010600030101010101" pitchFamily="2" charset="-122"/>
            </a:endParaRPr>
          </a:p>
        </p:txBody>
      </p:sp>
      <p:sp>
        <p:nvSpPr>
          <p:cNvPr id="7" name="矩形 6"/>
          <p:cNvSpPr/>
          <p:nvPr/>
        </p:nvSpPr>
        <p:spPr>
          <a:xfrm>
            <a:off x="539552" y="2071301"/>
            <a:ext cx="8136903" cy="1384995"/>
          </a:xfrm>
          <a:prstGeom prst="rect">
            <a:avLst/>
          </a:prstGeom>
        </p:spPr>
        <p:txBody>
          <a:bodyPr wrap="square">
            <a:spAutoFit/>
          </a:bodyPr>
          <a:lstStyle/>
          <a:p>
            <a:r>
              <a:rPr lang="en-US" altLang="zh-CN" sz="2800" dirty="0" smtClean="0"/>
              <a:t>         “</a:t>
            </a:r>
            <a:r>
              <a:rPr lang="en-US" altLang="zh-CN" sz="2800" dirty="0"/>
              <a:t>ABS”</a:t>
            </a:r>
            <a:r>
              <a:rPr lang="zh-CN" altLang="en-US" sz="2800" dirty="0"/>
              <a:t>（</a:t>
            </a:r>
            <a:r>
              <a:rPr lang="en-US" altLang="zh-CN" sz="2800" dirty="0"/>
              <a:t>Anti-locked Braking System</a:t>
            </a:r>
            <a:r>
              <a:rPr lang="zh-CN" altLang="en-US" sz="2800" dirty="0"/>
              <a:t>）中文译为“防抱死刹车系统”。它是一种具有防滑、防锁死等优点的汽车安全控制系统。</a:t>
            </a:r>
          </a:p>
        </p:txBody>
      </p:sp>
      <p:sp>
        <p:nvSpPr>
          <p:cNvPr id="8" name="矩形 7"/>
          <p:cNvSpPr/>
          <p:nvPr/>
        </p:nvSpPr>
        <p:spPr>
          <a:xfrm>
            <a:off x="562325" y="3573016"/>
            <a:ext cx="8114130" cy="2677656"/>
          </a:xfrm>
          <a:prstGeom prst="rect">
            <a:avLst/>
          </a:prstGeom>
        </p:spPr>
        <p:txBody>
          <a:bodyPr wrap="square">
            <a:spAutoFit/>
          </a:bodyPr>
          <a:lstStyle/>
          <a:p>
            <a:r>
              <a:rPr lang="zh-CN" altLang="en-US" sz="2800" dirty="0" smtClean="0"/>
              <a:t>         博</a:t>
            </a:r>
            <a:r>
              <a:rPr lang="zh-CN" altLang="en-US" sz="2800" dirty="0"/>
              <a:t>世（</a:t>
            </a:r>
            <a:r>
              <a:rPr lang="en-US" altLang="zh-CN" sz="2800" dirty="0"/>
              <a:t>BOSCH</a:t>
            </a:r>
            <a:r>
              <a:rPr lang="zh-CN" altLang="en-US" sz="2800" dirty="0"/>
              <a:t>）公司在</a:t>
            </a:r>
            <a:r>
              <a:rPr lang="en-US" altLang="zh-CN" sz="2800" dirty="0"/>
              <a:t>1936</a:t>
            </a:r>
            <a:r>
              <a:rPr lang="zh-CN" altLang="en-US" sz="2800" dirty="0"/>
              <a:t>年第一个获得了用电磁式车轮转速传感器获取车轮转速的制动防抱系统的专利权</a:t>
            </a:r>
            <a:r>
              <a:rPr lang="zh-CN" altLang="en-US" sz="2800" dirty="0" smtClean="0"/>
              <a:t>。</a:t>
            </a:r>
            <a:endParaRPr lang="en-US" altLang="zh-CN" sz="2800" dirty="0" smtClean="0"/>
          </a:p>
          <a:p>
            <a:r>
              <a:rPr lang="en-US" altLang="zh-CN" sz="2800" dirty="0" smtClean="0"/>
              <a:t>         </a:t>
            </a:r>
            <a:r>
              <a:rPr lang="zh-CN" altLang="zh-CN" sz="2800" dirty="0" smtClean="0"/>
              <a:t> </a:t>
            </a:r>
            <a:r>
              <a:rPr lang="zh-CN" altLang="zh-CN" sz="2800" dirty="0"/>
              <a:t>第一台电子防抱死制动系统</a:t>
            </a:r>
            <a:r>
              <a:rPr lang="en-US" altLang="zh-CN" sz="2800" dirty="0"/>
              <a:t>ABS(Anti-lock Brake System)</a:t>
            </a:r>
            <a:r>
              <a:rPr lang="zh-CN" altLang="zh-CN" sz="2800" dirty="0"/>
              <a:t>，在</a:t>
            </a:r>
            <a:r>
              <a:rPr lang="en-US" altLang="zh-CN" sz="2800" dirty="0"/>
              <a:t>1950</a:t>
            </a:r>
            <a:r>
              <a:rPr lang="zh-CN" altLang="zh-CN" sz="2800" dirty="0"/>
              <a:t>年问世，首先被应用在航空领域的飞机上，</a:t>
            </a:r>
            <a:r>
              <a:rPr lang="en-US" altLang="zh-CN" sz="2800" dirty="0"/>
              <a:t>1968</a:t>
            </a:r>
            <a:r>
              <a:rPr lang="zh-CN" altLang="zh-CN" sz="2800" dirty="0"/>
              <a:t>年开始研究在汽车上应用。</a:t>
            </a:r>
            <a:endParaRPr lang="zh-CN" altLang="en-US" sz="2800" dirty="0"/>
          </a:p>
        </p:txBody>
      </p:sp>
    </p:spTree>
    <p:extLst>
      <p:ext uri="{BB962C8B-B14F-4D97-AF65-F5344CB8AC3E}">
        <p14:creationId xmlns:p14="http://schemas.microsoft.com/office/powerpoint/2010/main" val="140389614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pic>
        <p:nvPicPr>
          <p:cNvPr id="1126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3" y="1412776"/>
            <a:ext cx="7097931"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195736" y="5251847"/>
            <a:ext cx="4525598" cy="369332"/>
          </a:xfrm>
          <a:prstGeom prst="rect">
            <a:avLst/>
          </a:prstGeom>
        </p:spPr>
        <p:txBody>
          <a:bodyPr wrap="none">
            <a:spAutoFit/>
          </a:bodyPr>
          <a:lstStyle/>
          <a:p>
            <a:r>
              <a:rPr lang="zh-CN" altLang="zh-CN" kern="100" dirty="0">
                <a:solidFill>
                  <a:srgbClr val="333333"/>
                </a:solidFill>
                <a:cs typeface="宋体" panose="02010600030101010101" pitchFamily="2" charset="-122"/>
              </a:rPr>
              <a:t> 是否配备</a:t>
            </a:r>
            <a:r>
              <a:rPr lang="en-US" altLang="zh-CN" kern="100" dirty="0">
                <a:solidFill>
                  <a:srgbClr val="333333"/>
                </a:solidFill>
                <a:cs typeface="宋体" panose="02010600030101010101" pitchFamily="2" charset="-122"/>
              </a:rPr>
              <a:t>ABS</a:t>
            </a:r>
            <a:r>
              <a:rPr lang="zh-CN" altLang="zh-CN" kern="100" dirty="0">
                <a:solidFill>
                  <a:srgbClr val="333333"/>
                </a:solidFill>
                <a:cs typeface="宋体" panose="02010600030101010101" pitchFamily="2" charset="-122"/>
              </a:rPr>
              <a:t>的汽车紧急制动时的效果对比</a:t>
            </a:r>
            <a:endParaRPr lang="zh-CN" altLang="en-US" dirty="0"/>
          </a:p>
        </p:txBody>
      </p:sp>
    </p:spTree>
    <p:extLst>
      <p:ext uri="{BB962C8B-B14F-4D97-AF65-F5344CB8AC3E}">
        <p14:creationId xmlns:p14="http://schemas.microsoft.com/office/powerpoint/2010/main" val="255285953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251520" y="1196752"/>
            <a:ext cx="2610971" cy="523220"/>
          </a:xfrm>
          <a:prstGeom prst="rect">
            <a:avLst/>
          </a:prstGeom>
        </p:spPr>
        <p:txBody>
          <a:bodyPr wrap="none">
            <a:spAutoFit/>
          </a:bodyPr>
          <a:lstStyle/>
          <a:p>
            <a:pPr indent="269240" algn="just">
              <a:spcAft>
                <a:spcPts val="0"/>
              </a:spcAft>
            </a:pPr>
            <a:r>
              <a:rPr lang="zh-CN" altLang="zh-CN" sz="2800" kern="100" smtClean="0">
                <a:cs typeface="Courier New" panose="02070309020205020404" pitchFamily="49" charset="0"/>
              </a:rPr>
              <a:t>五、全钢车身</a:t>
            </a:r>
            <a:endParaRPr lang="zh-CN" altLang="zh-CN" sz="2800" kern="100" dirty="0">
              <a:cs typeface="Times New Roman" panose="02020603050405020304" pitchFamily="18" charset="0"/>
            </a:endParaRPr>
          </a:p>
        </p:txBody>
      </p:sp>
      <p:sp>
        <p:nvSpPr>
          <p:cNvPr id="7" name="矩形 6"/>
          <p:cNvSpPr/>
          <p:nvPr/>
        </p:nvSpPr>
        <p:spPr>
          <a:xfrm>
            <a:off x="611560" y="1988840"/>
            <a:ext cx="8208911" cy="1815882"/>
          </a:xfrm>
          <a:prstGeom prst="rect">
            <a:avLst/>
          </a:prstGeom>
        </p:spPr>
        <p:txBody>
          <a:bodyPr wrap="square">
            <a:spAutoFit/>
          </a:bodyPr>
          <a:lstStyle/>
          <a:p>
            <a:r>
              <a:rPr lang="en-US" altLang="zh-CN" sz="2800" kern="100" dirty="0">
                <a:latin typeface="宋体" panose="02010600030101010101" pitchFamily="2" charset="-122"/>
                <a:cs typeface="Courier New" panose="02070309020205020404" pitchFamily="49" charset="0"/>
              </a:rPr>
              <a:t>1924</a:t>
            </a:r>
            <a:r>
              <a:rPr lang="zh-CN" altLang="zh-CN" sz="2800" kern="100" dirty="0">
                <a:cs typeface="Courier New" panose="02070309020205020404" pitchFamily="49" charset="0"/>
              </a:rPr>
              <a:t>年，道奇汽车采用了成型钢板闭合结构的安全型车身，将乘客安置在全钢车身</a:t>
            </a:r>
            <a:r>
              <a:rPr lang="zh-CN" altLang="zh-CN" sz="2800" kern="100" dirty="0" smtClean="0">
                <a:cs typeface="Courier New" panose="02070309020205020404" pitchFamily="49" charset="0"/>
              </a:rPr>
              <a:t>之内</a:t>
            </a:r>
            <a:r>
              <a:rPr lang="zh-CN" altLang="en-US" sz="2800" kern="100" dirty="0" smtClean="0">
                <a:cs typeface="Courier New" panose="02070309020205020404" pitchFamily="49" charset="0"/>
              </a:rPr>
              <a:t>。</a:t>
            </a:r>
            <a:r>
              <a:rPr lang="zh-CN" altLang="zh-CN" sz="2800" dirty="0"/>
              <a:t>这种结构不仅提高了乘客的安全性，而且其外形由于可以设计成流线型也更趋合理。</a:t>
            </a:r>
          </a:p>
        </p:txBody>
      </p:sp>
      <p:pic>
        <p:nvPicPr>
          <p:cNvPr id="8" name="图片 7"/>
          <p:cNvPicPr>
            <a:picLocks noChangeAspect="1"/>
          </p:cNvPicPr>
          <p:nvPr/>
        </p:nvPicPr>
        <p:blipFill>
          <a:blip r:embed="rId2"/>
          <a:stretch>
            <a:fillRect/>
          </a:stretch>
        </p:blipFill>
        <p:spPr>
          <a:xfrm>
            <a:off x="4258812" y="3566467"/>
            <a:ext cx="4176464" cy="3051376"/>
          </a:xfrm>
          <a:prstGeom prst="rect">
            <a:avLst/>
          </a:prstGeom>
        </p:spPr>
      </p:pic>
    </p:spTree>
    <p:extLst>
      <p:ext uri="{BB962C8B-B14F-4D97-AF65-F5344CB8AC3E}">
        <p14:creationId xmlns:p14="http://schemas.microsoft.com/office/powerpoint/2010/main" val="179678383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395536" y="980728"/>
            <a:ext cx="2420856" cy="523220"/>
          </a:xfrm>
          <a:prstGeom prst="rect">
            <a:avLst/>
          </a:prstGeom>
        </p:spPr>
        <p:txBody>
          <a:bodyPr wrap="none">
            <a:spAutoFit/>
          </a:bodyPr>
          <a:lstStyle/>
          <a:p>
            <a:r>
              <a:rPr lang="zh-CN" altLang="en-US" sz="2800" dirty="0"/>
              <a:t>六、 安全玻璃</a:t>
            </a:r>
          </a:p>
        </p:txBody>
      </p:sp>
      <p:sp>
        <p:nvSpPr>
          <p:cNvPr id="7" name="矩形 6"/>
          <p:cNvSpPr/>
          <p:nvPr/>
        </p:nvSpPr>
        <p:spPr>
          <a:xfrm>
            <a:off x="395536" y="1783269"/>
            <a:ext cx="8352928" cy="954107"/>
          </a:xfrm>
          <a:prstGeom prst="rect">
            <a:avLst/>
          </a:prstGeom>
        </p:spPr>
        <p:txBody>
          <a:bodyPr wrap="square">
            <a:spAutoFit/>
          </a:bodyPr>
          <a:lstStyle/>
          <a:p>
            <a:r>
              <a:rPr lang="en-US" altLang="zh-CN" sz="2800" dirty="0"/>
              <a:t>1909</a:t>
            </a:r>
            <a:r>
              <a:rPr lang="zh-CN" altLang="en-US" sz="2800" dirty="0"/>
              <a:t>年，福特为其“</a:t>
            </a:r>
            <a:r>
              <a:rPr lang="en-US" altLang="zh-CN" sz="2800" dirty="0"/>
              <a:t>T”</a:t>
            </a:r>
            <a:r>
              <a:rPr lang="zh-CN" altLang="en-US" sz="2800" dirty="0"/>
              <a:t>型车的买主提供了可选择风挡玻璃的</a:t>
            </a:r>
            <a:r>
              <a:rPr lang="zh-CN" altLang="en-US" sz="2800" dirty="0" smtClean="0"/>
              <a:t>机会</a:t>
            </a:r>
            <a:r>
              <a:rPr lang="zh-CN" altLang="en-US" sz="2800" dirty="0"/>
              <a:t>。</a:t>
            </a:r>
          </a:p>
        </p:txBody>
      </p:sp>
      <p:pic>
        <p:nvPicPr>
          <p:cNvPr id="8" name="图片 7"/>
          <p:cNvPicPr>
            <a:picLocks noChangeAspect="1"/>
          </p:cNvPicPr>
          <p:nvPr/>
        </p:nvPicPr>
        <p:blipFill>
          <a:blip r:embed="rId2"/>
          <a:stretch>
            <a:fillRect/>
          </a:stretch>
        </p:blipFill>
        <p:spPr>
          <a:xfrm>
            <a:off x="1529257" y="3016697"/>
            <a:ext cx="4817787" cy="2745974"/>
          </a:xfrm>
          <a:prstGeom prst="rect">
            <a:avLst/>
          </a:prstGeom>
        </p:spPr>
      </p:pic>
    </p:spTree>
    <p:extLst>
      <p:ext uri="{BB962C8B-B14F-4D97-AF65-F5344CB8AC3E}">
        <p14:creationId xmlns:p14="http://schemas.microsoft.com/office/powerpoint/2010/main" val="42624570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467544" y="1124744"/>
            <a:ext cx="8424936" cy="1815882"/>
          </a:xfrm>
          <a:prstGeom prst="rect">
            <a:avLst/>
          </a:prstGeom>
        </p:spPr>
        <p:txBody>
          <a:bodyPr wrap="square">
            <a:spAutoFit/>
          </a:bodyPr>
          <a:lstStyle/>
          <a:p>
            <a:pPr indent="266700" algn="just">
              <a:spcAft>
                <a:spcPts val="0"/>
              </a:spcAft>
            </a:pPr>
            <a:r>
              <a:rPr lang="zh-CN" altLang="zh-CN" sz="2800" kern="100" dirty="0">
                <a:cs typeface="Courier New" panose="02070309020205020404" pitchFamily="49" charset="0"/>
              </a:rPr>
              <a:t>今天汽车上广泛采用的风挡玻璃使用了化学处理内层板，撞车后该内层板将破碎成若干小块，并能伸长起</a:t>
            </a:r>
            <a:r>
              <a:rPr lang="zh-CN" altLang="zh-CN" sz="2800" kern="100" dirty="0" smtClean="0">
                <a:cs typeface="Courier New" panose="02070309020205020404" pitchFamily="49" charset="0"/>
              </a:rPr>
              <a:t>缓冲作用。</a:t>
            </a:r>
            <a:r>
              <a:rPr lang="zh-CN" altLang="zh-CN" sz="2800" kern="100" dirty="0">
                <a:cs typeface="Courier New" panose="02070309020205020404" pitchFamily="49" charset="0"/>
              </a:rPr>
              <a:t>这项技术是由英国人沃德（</a:t>
            </a:r>
            <a:r>
              <a:rPr lang="en-US" altLang="zh-CN" sz="2800" kern="100" dirty="0">
                <a:cs typeface="Courier New" panose="02070309020205020404" pitchFamily="49" charset="0"/>
              </a:rPr>
              <a:t>J</a:t>
            </a:r>
            <a:r>
              <a:rPr lang="zh-CN" altLang="zh-CN" sz="2800" kern="100" dirty="0">
                <a:cs typeface="Courier New" panose="02070309020205020404" pitchFamily="49" charset="0"/>
              </a:rPr>
              <a:t>·</a:t>
            </a:r>
            <a:r>
              <a:rPr lang="en-US" altLang="zh-CN" sz="2800" kern="100" dirty="0">
                <a:cs typeface="Courier New" panose="02070309020205020404" pitchFamily="49" charset="0"/>
              </a:rPr>
              <a:t>c</a:t>
            </a:r>
            <a:r>
              <a:rPr lang="zh-CN" altLang="zh-CN" sz="2800" kern="100" dirty="0">
                <a:cs typeface="Courier New" panose="02070309020205020404" pitchFamily="49" charset="0"/>
              </a:rPr>
              <a:t>·</a:t>
            </a:r>
            <a:r>
              <a:rPr lang="en-US" altLang="zh-CN" sz="2800" kern="100" dirty="0">
                <a:cs typeface="Courier New" panose="02070309020205020404" pitchFamily="49" charset="0"/>
              </a:rPr>
              <a:t>Wood</a:t>
            </a:r>
            <a:r>
              <a:rPr lang="zh-CN" altLang="zh-CN" sz="2800" kern="100" dirty="0">
                <a:cs typeface="Courier New" panose="02070309020205020404" pitchFamily="49" charset="0"/>
              </a:rPr>
              <a:t>）发明的。</a:t>
            </a:r>
            <a:endParaRPr lang="zh-CN" altLang="zh-CN" sz="2800" kern="100" dirty="0">
              <a:cs typeface="Times New Roman" panose="02020603050405020304" pitchFamily="18" charset="0"/>
            </a:endParaRPr>
          </a:p>
        </p:txBody>
      </p:sp>
      <p:pic>
        <p:nvPicPr>
          <p:cNvPr id="19458" name="图片 19"/>
          <p:cNvPicPr>
            <a:picLocks noChangeAspect="1" noChangeArrowheads="1"/>
          </p:cNvPicPr>
          <p:nvPr/>
        </p:nvPicPr>
        <p:blipFill>
          <a:blip r:embed="rId2">
            <a:extLst>
              <a:ext uri="{28A0092B-C50C-407E-A947-70E740481C1C}">
                <a14:useLocalDpi xmlns:a14="http://schemas.microsoft.com/office/drawing/2010/main" val="0"/>
              </a:ext>
            </a:extLst>
          </a:blip>
          <a:srcRect b="28139"/>
          <a:stretch>
            <a:fillRect/>
          </a:stretch>
        </p:blipFill>
        <p:spPr bwMode="auto">
          <a:xfrm>
            <a:off x="1253568" y="3212975"/>
            <a:ext cx="6342768" cy="291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738692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76" y="908721"/>
            <a:ext cx="7920880" cy="3194721"/>
          </a:xfrm>
          <a:prstGeom prst="rect">
            <a:avLst/>
          </a:prstGeom>
        </p:spPr>
        <p:txBody>
          <a:bodyPr wrap="square">
            <a:spAutoFit/>
          </a:bodyPr>
          <a:lstStyle/>
          <a:p>
            <a:pPr indent="714375">
              <a:lnSpc>
                <a:spcPct val="120000"/>
              </a:lnSpc>
            </a:pPr>
            <a:r>
              <a:rPr lang="zh-CN" altLang="en-US" sz="2800" dirty="0" smtClean="0"/>
              <a:t>流水</a:t>
            </a:r>
            <a:r>
              <a:rPr lang="zh-CN" altLang="en-US" sz="2800" dirty="0"/>
              <a:t>生产</a:t>
            </a:r>
            <a:r>
              <a:rPr lang="zh-CN" altLang="en-US" sz="2800" dirty="0" smtClean="0"/>
              <a:t>作业带来的效益：</a:t>
            </a:r>
            <a:endParaRPr lang="en-US" altLang="zh-CN" sz="2800" dirty="0" smtClean="0"/>
          </a:p>
          <a:p>
            <a:pPr indent="714375">
              <a:lnSpc>
                <a:spcPct val="120000"/>
              </a:lnSpc>
            </a:pPr>
            <a:r>
              <a:rPr lang="zh-CN" altLang="en-US" sz="2800" dirty="0" smtClean="0"/>
              <a:t>汽车</a:t>
            </a:r>
            <a:r>
              <a:rPr lang="zh-CN" altLang="en-US" sz="2800" dirty="0"/>
              <a:t>生产所需的时间、成本和人力资源大幅</a:t>
            </a:r>
            <a:r>
              <a:rPr lang="zh-CN" altLang="en-US" sz="2800" dirty="0" smtClean="0"/>
              <a:t>下降；</a:t>
            </a:r>
            <a:endParaRPr lang="en-US" altLang="zh-CN" sz="2800" dirty="0" smtClean="0"/>
          </a:p>
          <a:p>
            <a:pPr indent="714375">
              <a:lnSpc>
                <a:spcPct val="120000"/>
              </a:lnSpc>
            </a:pPr>
            <a:r>
              <a:rPr lang="zh-CN" altLang="en-US" sz="2800" dirty="0" smtClean="0"/>
              <a:t>福</a:t>
            </a:r>
            <a:r>
              <a:rPr lang="zh-CN" altLang="en-US" sz="2800" dirty="0"/>
              <a:t>特 </a:t>
            </a:r>
            <a:r>
              <a:rPr lang="en-US" altLang="zh-CN" sz="2800" dirty="0"/>
              <a:t>T </a:t>
            </a:r>
            <a:r>
              <a:rPr lang="zh-CN" altLang="en-US" sz="2800" dirty="0"/>
              <a:t>型车的售价从</a:t>
            </a:r>
            <a:r>
              <a:rPr lang="en-US" altLang="zh-CN" sz="2800" dirty="0"/>
              <a:t>850</a:t>
            </a:r>
            <a:r>
              <a:rPr lang="zh-CN" altLang="en-US" sz="2800" dirty="0"/>
              <a:t>美元降低到</a:t>
            </a:r>
            <a:r>
              <a:rPr lang="en-US" altLang="zh-CN" sz="2800" dirty="0"/>
              <a:t>300</a:t>
            </a:r>
            <a:r>
              <a:rPr lang="zh-CN" altLang="en-US" sz="2800" dirty="0"/>
              <a:t>美元以下，从而让高品质的汽车成为广大消费者能负担得起的交通工具</a:t>
            </a:r>
            <a:r>
              <a:rPr lang="zh-CN" altLang="en-US" sz="2800" dirty="0" smtClean="0"/>
              <a:t>。</a:t>
            </a:r>
            <a:endParaRPr lang="en-US" altLang="zh-CN" sz="2800" dirty="0" smtClean="0"/>
          </a:p>
        </p:txBody>
      </p:sp>
      <p:sp>
        <p:nvSpPr>
          <p:cNvPr id="6" name="文本框 5"/>
          <p:cNvSpPr txBox="1"/>
          <p:nvPr/>
        </p:nvSpPr>
        <p:spPr>
          <a:xfrm>
            <a:off x="1547664" y="188640"/>
            <a:ext cx="6552728" cy="584775"/>
          </a:xfrm>
          <a:prstGeom prst="rect">
            <a:avLst/>
          </a:prstGeom>
          <a:noFill/>
        </p:spPr>
        <p:txBody>
          <a:bodyPr wrap="square" rtlCol="0">
            <a:spAutoFit/>
          </a:bodyPr>
          <a:lstStyle/>
          <a:p>
            <a:r>
              <a:rPr lang="zh-CN" altLang="en-US" sz="3200" b="1" dirty="0" smtClean="0"/>
              <a:t>改变世界的创新</a:t>
            </a:r>
            <a:r>
              <a:rPr lang="en-US" altLang="zh-CN" sz="3200" b="1" dirty="0" smtClean="0"/>
              <a:t>——</a:t>
            </a:r>
            <a:r>
              <a:rPr lang="zh-CN" altLang="en-US" sz="3200" b="1" dirty="0" smtClean="0"/>
              <a:t>汽车流水线</a:t>
            </a:r>
            <a:endParaRPr lang="zh-CN" altLang="en-US" sz="3200" b="1" dirty="0"/>
          </a:p>
        </p:txBody>
      </p:sp>
      <p:pic>
        <p:nvPicPr>
          <p:cNvPr id="7" name="图片 6"/>
          <p:cNvPicPr>
            <a:picLocks noChangeAspect="1"/>
          </p:cNvPicPr>
          <p:nvPr/>
        </p:nvPicPr>
        <p:blipFill>
          <a:blip r:embed="rId2"/>
          <a:stretch>
            <a:fillRect/>
          </a:stretch>
        </p:blipFill>
        <p:spPr>
          <a:xfrm>
            <a:off x="4023360" y="3789040"/>
            <a:ext cx="4104456" cy="2708942"/>
          </a:xfrm>
          <a:prstGeom prst="rect">
            <a:avLst/>
          </a:prstGeom>
          <a:solidFill>
            <a:schemeClr val="tx1"/>
          </a:solidFill>
          <a:ln>
            <a:solidFill>
              <a:schemeClr val="tx2"/>
            </a:solidFill>
          </a:ln>
        </p:spPr>
      </p:pic>
    </p:spTree>
    <p:extLst>
      <p:ext uri="{BB962C8B-B14F-4D97-AF65-F5344CB8AC3E}">
        <p14:creationId xmlns:p14="http://schemas.microsoft.com/office/powerpoint/2010/main" val="2685069759"/>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
        <p:nvSpPr>
          <p:cNvPr id="6" name="矩形 5"/>
          <p:cNvSpPr/>
          <p:nvPr/>
        </p:nvSpPr>
        <p:spPr>
          <a:xfrm>
            <a:off x="683568" y="1052736"/>
            <a:ext cx="3139001" cy="523220"/>
          </a:xfrm>
          <a:prstGeom prst="rect">
            <a:avLst/>
          </a:prstGeom>
        </p:spPr>
        <p:txBody>
          <a:bodyPr wrap="none">
            <a:spAutoFit/>
          </a:bodyPr>
          <a:lstStyle/>
          <a:p>
            <a:r>
              <a:rPr lang="zh-CN" altLang="zh-CN" sz="2800" kern="100" dirty="0">
                <a:solidFill>
                  <a:srgbClr val="3E3E3E"/>
                </a:solidFill>
                <a:latin typeface="Helvetica" panose="020B0604020202020204" pitchFamily="34" charset="0"/>
                <a:cs typeface="Helvetica" panose="020B0604020202020204" pitchFamily="34" charset="0"/>
              </a:rPr>
              <a:t>七、</a:t>
            </a:r>
            <a:r>
              <a:rPr lang="zh-CN" altLang="zh-CN" sz="2800" kern="100" dirty="0">
                <a:solidFill>
                  <a:srgbClr val="3E3E3E"/>
                </a:solidFill>
                <a:ea typeface="Helvetica" panose="020B0604020202020204" pitchFamily="34" charset="0"/>
              </a:rPr>
              <a:t> </a:t>
            </a:r>
            <a:r>
              <a:rPr lang="zh-CN" altLang="zh-CN" sz="2800" kern="100" dirty="0">
                <a:solidFill>
                  <a:srgbClr val="3E3E3E"/>
                </a:solidFill>
                <a:latin typeface="Helvetica" panose="020B0604020202020204" pitchFamily="34" charset="0"/>
                <a:cs typeface="Helvetica" panose="020B0604020202020204" pitchFamily="34" charset="0"/>
              </a:rPr>
              <a:t>三点式安全带</a:t>
            </a:r>
            <a:endParaRPr lang="zh-CN" altLang="en-US" sz="2800" dirty="0"/>
          </a:p>
        </p:txBody>
      </p:sp>
      <p:sp>
        <p:nvSpPr>
          <p:cNvPr id="7" name="矩形 6"/>
          <p:cNvSpPr/>
          <p:nvPr/>
        </p:nvSpPr>
        <p:spPr>
          <a:xfrm>
            <a:off x="711847" y="1948174"/>
            <a:ext cx="7928774" cy="523220"/>
          </a:xfrm>
          <a:prstGeom prst="rect">
            <a:avLst/>
          </a:prstGeom>
        </p:spPr>
        <p:txBody>
          <a:bodyPr wrap="none">
            <a:spAutoFit/>
          </a:bodyPr>
          <a:lstStyle/>
          <a:p>
            <a:r>
              <a:rPr lang="zh-CN" altLang="zh-CN" sz="2800" kern="100" dirty="0">
                <a:solidFill>
                  <a:srgbClr val="3E3E3E"/>
                </a:solidFill>
                <a:latin typeface="Helvetica" panose="020B0604020202020204" pitchFamily="34" charset="0"/>
                <a:cs typeface="Helvetica" panose="020B0604020202020204" pitchFamily="34" charset="0"/>
              </a:rPr>
              <a:t>瑞典人尼尔斯</a:t>
            </a:r>
            <a:r>
              <a:rPr lang="en-US" altLang="zh-CN" sz="2800" kern="100" dirty="0">
                <a:solidFill>
                  <a:srgbClr val="3E3E3E"/>
                </a:solidFill>
                <a:latin typeface="Helvetica" panose="020B0604020202020204" pitchFamily="34" charset="0"/>
              </a:rPr>
              <a:t>·</a:t>
            </a:r>
            <a:r>
              <a:rPr lang="zh-CN" altLang="zh-CN" sz="2800" kern="100" dirty="0">
                <a:solidFill>
                  <a:srgbClr val="3E3E3E"/>
                </a:solidFill>
                <a:latin typeface="Helvetica" panose="020B0604020202020204" pitchFamily="34" charset="0"/>
                <a:cs typeface="Helvetica" panose="020B0604020202020204" pitchFamily="34" charset="0"/>
              </a:rPr>
              <a:t>博林于</a:t>
            </a:r>
            <a:r>
              <a:rPr lang="en-US" altLang="zh-CN" sz="2800" kern="100" dirty="0">
                <a:solidFill>
                  <a:srgbClr val="3E3E3E"/>
                </a:solidFill>
                <a:latin typeface="Helvetica" panose="020B0604020202020204" pitchFamily="34" charset="0"/>
              </a:rPr>
              <a:t>1957</a:t>
            </a:r>
            <a:r>
              <a:rPr lang="zh-CN" altLang="zh-CN" sz="2800" kern="100" dirty="0">
                <a:solidFill>
                  <a:srgbClr val="3E3E3E"/>
                </a:solidFill>
                <a:latin typeface="Helvetica" panose="020B0604020202020204" pitchFamily="34" charset="0"/>
                <a:cs typeface="Helvetica" panose="020B0604020202020204" pitchFamily="34" charset="0"/>
              </a:rPr>
              <a:t>年发明</a:t>
            </a:r>
            <a:r>
              <a:rPr lang="zh-CN" altLang="zh-CN" sz="2800" kern="100" dirty="0" smtClean="0">
                <a:solidFill>
                  <a:srgbClr val="3E3E3E"/>
                </a:solidFill>
                <a:latin typeface="Helvetica" panose="020B0604020202020204" pitchFamily="34" charset="0"/>
                <a:cs typeface="Helvetica" panose="020B0604020202020204" pitchFamily="34" charset="0"/>
              </a:rPr>
              <a:t>的</a:t>
            </a:r>
            <a:r>
              <a:rPr lang="zh-CN" altLang="zh-CN" sz="2800" dirty="0"/>
              <a:t>三点式安全带</a:t>
            </a:r>
            <a:endParaRPr lang="zh-CN" altLang="en-US" sz="2800" dirty="0"/>
          </a:p>
        </p:txBody>
      </p:sp>
      <p:pic>
        <p:nvPicPr>
          <p:cNvPr id="8" name="图片 7"/>
          <p:cNvPicPr>
            <a:picLocks noChangeAspect="1"/>
          </p:cNvPicPr>
          <p:nvPr/>
        </p:nvPicPr>
        <p:blipFill>
          <a:blip r:embed="rId2"/>
          <a:stretch>
            <a:fillRect/>
          </a:stretch>
        </p:blipFill>
        <p:spPr>
          <a:xfrm>
            <a:off x="5508104" y="2566086"/>
            <a:ext cx="2772477" cy="3706065"/>
          </a:xfrm>
          <a:prstGeom prst="rect">
            <a:avLst/>
          </a:prstGeom>
        </p:spPr>
      </p:pic>
      <p:sp>
        <p:nvSpPr>
          <p:cNvPr id="9" name="矩形 8"/>
          <p:cNvSpPr/>
          <p:nvPr/>
        </p:nvSpPr>
        <p:spPr>
          <a:xfrm>
            <a:off x="683568" y="2534292"/>
            <a:ext cx="4572000" cy="3970318"/>
          </a:xfrm>
          <a:prstGeom prst="rect">
            <a:avLst/>
          </a:prstGeom>
        </p:spPr>
        <p:txBody>
          <a:bodyPr>
            <a:spAutoFit/>
          </a:bodyPr>
          <a:lstStyle/>
          <a:p>
            <a:r>
              <a:rPr lang="en-US" altLang="zh-CN" sz="2800" kern="100" dirty="0">
                <a:solidFill>
                  <a:srgbClr val="3E3E3E"/>
                </a:solidFill>
                <a:latin typeface="Helvetica" panose="020B0604020202020204" pitchFamily="34" charset="0"/>
              </a:rPr>
              <a:t>1963</a:t>
            </a:r>
            <a:r>
              <a:rPr lang="zh-CN" altLang="zh-CN" sz="2800" kern="100" dirty="0">
                <a:solidFill>
                  <a:srgbClr val="3E3E3E"/>
                </a:solidFill>
                <a:latin typeface="Helvetica" panose="020B0604020202020204" pitchFamily="34" charset="0"/>
                <a:cs typeface="Helvetica" panose="020B0604020202020204" pitchFamily="34" charset="0"/>
              </a:rPr>
              <a:t>年，沃尔沃汽车公司开始把尼尔斯</a:t>
            </a:r>
            <a:r>
              <a:rPr lang="en-US" altLang="zh-CN" sz="2800" kern="100" dirty="0">
                <a:solidFill>
                  <a:srgbClr val="3E3E3E"/>
                </a:solidFill>
                <a:latin typeface="Helvetica" panose="020B0604020202020204" pitchFamily="34" charset="0"/>
              </a:rPr>
              <a:t>·</a:t>
            </a:r>
            <a:r>
              <a:rPr lang="zh-CN" altLang="zh-CN" sz="2800" kern="100" dirty="0">
                <a:solidFill>
                  <a:srgbClr val="3E3E3E"/>
                </a:solidFill>
                <a:latin typeface="Helvetica" panose="020B0604020202020204" pitchFamily="34" charset="0"/>
                <a:cs typeface="Helvetica" panose="020B0604020202020204" pitchFamily="34" charset="0"/>
              </a:rPr>
              <a:t>博林的三点式汽车安全带进行注册，并在自产的沃尔沃</a:t>
            </a:r>
            <a:r>
              <a:rPr lang="en-US" altLang="zh-CN" sz="2800" kern="100" dirty="0">
                <a:solidFill>
                  <a:srgbClr val="3E3E3E"/>
                </a:solidFill>
                <a:latin typeface="Helvetica" panose="020B0604020202020204" pitchFamily="34" charset="0"/>
              </a:rPr>
              <a:t>PV544</a:t>
            </a:r>
            <a:r>
              <a:rPr lang="zh-CN" altLang="zh-CN" sz="2800" kern="100" dirty="0">
                <a:solidFill>
                  <a:srgbClr val="3E3E3E"/>
                </a:solidFill>
                <a:latin typeface="Helvetica" panose="020B0604020202020204" pitchFamily="34" charset="0"/>
                <a:cs typeface="Helvetica" panose="020B0604020202020204" pitchFamily="34" charset="0"/>
              </a:rPr>
              <a:t>汽车上</a:t>
            </a:r>
            <a:r>
              <a:rPr lang="zh-CN" altLang="zh-CN" sz="2800" kern="100" dirty="0" smtClean="0">
                <a:solidFill>
                  <a:srgbClr val="3E3E3E"/>
                </a:solidFill>
                <a:latin typeface="Helvetica" panose="020B0604020202020204" pitchFamily="34" charset="0"/>
                <a:cs typeface="Helvetica" panose="020B0604020202020204" pitchFamily="34" charset="0"/>
              </a:rPr>
              <a:t>装配</a:t>
            </a:r>
            <a:r>
              <a:rPr lang="zh-CN" altLang="en-US" sz="2800" kern="100" dirty="0" smtClean="0">
                <a:solidFill>
                  <a:srgbClr val="3E3E3E"/>
                </a:solidFill>
                <a:latin typeface="Helvetica" panose="020B0604020202020204" pitchFamily="34" charset="0"/>
                <a:cs typeface="Helvetica" panose="020B0604020202020204" pitchFamily="34" charset="0"/>
              </a:rPr>
              <a:t>。</a:t>
            </a:r>
            <a:r>
              <a:rPr lang="zh-CN" altLang="zh-CN" sz="2800" dirty="0"/>
              <a:t>沃尔沃公司还</a:t>
            </a:r>
            <a:r>
              <a:rPr lang="zh-CN" altLang="zh-CN" sz="2800" dirty="0" smtClean="0"/>
              <a:t>把安全带</a:t>
            </a:r>
            <a:r>
              <a:rPr lang="zh-CN" altLang="zh-CN" sz="2800" dirty="0"/>
              <a:t>专利，免费提供给其他汽车制造商</a:t>
            </a:r>
            <a:r>
              <a:rPr lang="zh-CN" altLang="zh-CN" sz="2800" dirty="0" smtClean="0"/>
              <a:t>使用</a:t>
            </a:r>
            <a:r>
              <a:rPr lang="zh-CN" altLang="en-US" sz="2800" dirty="0" smtClean="0"/>
              <a:t>，</a:t>
            </a:r>
            <a:r>
              <a:rPr lang="en-US" altLang="zh-CN" sz="2800" dirty="0" smtClean="0"/>
              <a:t>1967</a:t>
            </a:r>
            <a:r>
              <a:rPr lang="zh-CN" altLang="zh-CN" sz="2800" dirty="0"/>
              <a:t>年三点式安全带才大量投入使用。</a:t>
            </a:r>
          </a:p>
          <a:p>
            <a:endParaRPr lang="zh-CN" altLang="en-US" sz="2800" dirty="0"/>
          </a:p>
        </p:txBody>
      </p:sp>
    </p:spTree>
    <p:extLst>
      <p:ext uri="{BB962C8B-B14F-4D97-AF65-F5344CB8AC3E}">
        <p14:creationId xmlns:p14="http://schemas.microsoft.com/office/powerpoint/2010/main" val="369251964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5536" y="980728"/>
            <a:ext cx="2347117" cy="523220"/>
          </a:xfrm>
          <a:prstGeom prst="rect">
            <a:avLst/>
          </a:prstGeom>
        </p:spPr>
        <p:txBody>
          <a:bodyPr wrap="none">
            <a:spAutoFit/>
          </a:bodyPr>
          <a:lstStyle/>
          <a:p>
            <a:pPr>
              <a:spcAft>
                <a:spcPts val="0"/>
              </a:spcAft>
            </a:pPr>
            <a:r>
              <a:rPr lang="zh-CN" altLang="zh-CN" sz="2800" b="1" kern="100" dirty="0">
                <a:solidFill>
                  <a:srgbClr val="3E3E3E"/>
                </a:solidFill>
                <a:latin typeface="Helvetica" panose="020B0604020202020204" pitchFamily="34" charset="0"/>
                <a:cs typeface="Helvetica" panose="020B0604020202020204" pitchFamily="34" charset="0"/>
              </a:rPr>
              <a:t>八、安全气</a:t>
            </a:r>
            <a:r>
              <a:rPr lang="zh-CN" altLang="zh-CN" sz="2800" kern="100" dirty="0">
                <a:solidFill>
                  <a:srgbClr val="3E3E3E"/>
                </a:solidFill>
                <a:latin typeface="Helvetica" panose="020B0604020202020204" pitchFamily="34" charset="0"/>
                <a:cs typeface="Helvetica" panose="020B0604020202020204" pitchFamily="34" charset="0"/>
              </a:rPr>
              <a:t>囊</a:t>
            </a:r>
            <a:endParaRPr lang="zh-CN" altLang="zh-CN" sz="2800" kern="100" dirty="0">
              <a:cs typeface="Times New Roman" panose="02020603050405020304" pitchFamily="18" charset="0"/>
            </a:endParaRPr>
          </a:p>
        </p:txBody>
      </p:sp>
      <p:pic>
        <p:nvPicPr>
          <p:cNvPr id="20482" name="图片 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518689"/>
            <a:ext cx="3844799"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60040" y="1672575"/>
            <a:ext cx="4572000" cy="4401205"/>
          </a:xfrm>
          <a:prstGeom prst="rect">
            <a:avLst/>
          </a:prstGeom>
        </p:spPr>
        <p:txBody>
          <a:bodyPr>
            <a:spAutoFit/>
          </a:bodyPr>
          <a:lstStyle/>
          <a:p>
            <a:r>
              <a:rPr lang="en-US" altLang="zh-CN" sz="2800" dirty="0"/>
              <a:t>1952</a:t>
            </a:r>
            <a:r>
              <a:rPr lang="zh-CN" altLang="en-US" sz="2800" dirty="0"/>
              <a:t>年，美国汽车生产者联合会在理论上阐述了这样一种汽车安全系统的必要性，并绘制了安全气囊系统的原理图。</a:t>
            </a:r>
            <a:r>
              <a:rPr lang="en-US" altLang="zh-CN" sz="2800" dirty="0"/>
              <a:t>1953</a:t>
            </a:r>
            <a:r>
              <a:rPr lang="zh-CN" altLang="en-US" sz="2800" dirty="0"/>
              <a:t>年，德国人瓦尔特</a:t>
            </a:r>
            <a:r>
              <a:rPr lang="en-US" altLang="zh-CN" sz="2800" dirty="0"/>
              <a:t>·</a:t>
            </a:r>
            <a:r>
              <a:rPr lang="zh-CN" altLang="en-US" sz="2800" dirty="0"/>
              <a:t>林德尔和美国人约翰</a:t>
            </a:r>
            <a:r>
              <a:rPr lang="en-US" altLang="zh-CN" sz="2800" dirty="0"/>
              <a:t>·</a:t>
            </a:r>
            <a:r>
              <a:rPr lang="zh-CN" altLang="en-US" sz="2800" dirty="0"/>
              <a:t>黑德里克为他们的发明“一个可充气的折叠容器，该容器能在发生危险时自动地充气”申请了</a:t>
            </a:r>
            <a:r>
              <a:rPr lang="zh-CN" altLang="en-US" sz="2800" dirty="0" smtClean="0"/>
              <a:t>专利。</a:t>
            </a:r>
            <a:endParaRPr lang="zh-CN" altLang="en-US" sz="2800" dirty="0"/>
          </a:p>
        </p:txBody>
      </p:sp>
      <p:sp>
        <p:nvSpPr>
          <p:cNvPr id="8" name="矩形 7"/>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Tree>
    <p:extLst>
      <p:ext uri="{BB962C8B-B14F-4D97-AF65-F5344CB8AC3E}">
        <p14:creationId xmlns:p14="http://schemas.microsoft.com/office/powerpoint/2010/main" val="281044573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9512" y="908720"/>
            <a:ext cx="8424936" cy="2677656"/>
          </a:xfrm>
          <a:prstGeom prst="rect">
            <a:avLst/>
          </a:prstGeom>
        </p:spPr>
        <p:txBody>
          <a:bodyPr wrap="square">
            <a:spAutoFit/>
          </a:bodyPr>
          <a:lstStyle/>
          <a:p>
            <a:r>
              <a:rPr lang="en-US" altLang="zh-CN" sz="2800" kern="100" dirty="0" smtClean="0">
                <a:solidFill>
                  <a:srgbClr val="333333"/>
                </a:solidFill>
                <a:cs typeface="Times New Roman" panose="02020603050405020304" pitchFamily="18" charset="0"/>
              </a:rPr>
              <a:t>         1966</a:t>
            </a:r>
            <a:r>
              <a:rPr lang="zh-CN" altLang="zh-CN" sz="2800" kern="100" dirty="0">
                <a:solidFill>
                  <a:srgbClr val="333333"/>
                </a:solidFill>
                <a:cs typeface="Times New Roman" panose="02020603050405020304" pitchFamily="18" charset="0"/>
              </a:rPr>
              <a:t>年，</a:t>
            </a:r>
            <a:r>
              <a:rPr lang="zh-CN" altLang="zh-CN" sz="2800" kern="100" dirty="0">
                <a:cs typeface="Times New Roman" panose="02020603050405020304" pitchFamily="18" charset="0"/>
              </a:rPr>
              <a:t>梅塞德斯</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奔驰</a:t>
            </a:r>
            <a:r>
              <a:rPr lang="zh-CN" altLang="zh-CN" sz="2800" kern="100" dirty="0">
                <a:solidFill>
                  <a:srgbClr val="333333"/>
                </a:solidFill>
                <a:cs typeface="Times New Roman" panose="02020603050405020304" pitchFamily="18" charset="0"/>
              </a:rPr>
              <a:t>公司开始研发安全气囊装置，梅塞德斯的工程师们首先发明了</a:t>
            </a:r>
            <a:r>
              <a:rPr lang="zh-CN" altLang="zh-CN" sz="2800" kern="100" dirty="0">
                <a:cs typeface="Times New Roman" panose="02020603050405020304" pitchFamily="18" charset="0"/>
              </a:rPr>
              <a:t>碰撞传感器</a:t>
            </a:r>
            <a:r>
              <a:rPr lang="zh-CN" altLang="zh-CN" sz="2800" kern="100" dirty="0">
                <a:solidFill>
                  <a:srgbClr val="333333"/>
                </a:solidFill>
                <a:cs typeface="Times New Roman" panose="02020603050405020304" pitchFamily="18" charset="0"/>
              </a:rPr>
              <a:t>以及气体发生装置，让安全气囊能够在</a:t>
            </a:r>
            <a:r>
              <a:rPr lang="en-US" altLang="zh-CN" sz="2800" kern="100" dirty="0">
                <a:solidFill>
                  <a:srgbClr val="333333"/>
                </a:solidFill>
                <a:cs typeface="Times New Roman" panose="02020603050405020304" pitchFamily="18" charset="0"/>
              </a:rPr>
              <a:t>30</a:t>
            </a:r>
            <a:r>
              <a:rPr lang="zh-CN" altLang="zh-CN" sz="2800" kern="100" dirty="0">
                <a:solidFill>
                  <a:srgbClr val="333333"/>
                </a:solidFill>
                <a:cs typeface="Times New Roman" panose="02020603050405020304" pitchFamily="18" charset="0"/>
              </a:rPr>
              <a:t>毫秒内膨胀展开，他们还研制出了抗撕裂的气囊织物材料，改善了气囊的膨胀特性，最终，把整个装置设计安装在汽车的方向盘</a:t>
            </a:r>
            <a:r>
              <a:rPr lang="zh-CN" altLang="zh-CN" sz="2800" kern="100" dirty="0" smtClean="0">
                <a:solidFill>
                  <a:srgbClr val="333333"/>
                </a:solidFill>
                <a:cs typeface="Times New Roman" panose="02020603050405020304" pitchFamily="18" charset="0"/>
              </a:rPr>
              <a:t>中</a:t>
            </a:r>
            <a:r>
              <a:rPr lang="zh-CN" altLang="en-US" sz="2800" kern="100" dirty="0" smtClean="0">
                <a:solidFill>
                  <a:srgbClr val="333333"/>
                </a:solidFill>
                <a:cs typeface="Times New Roman" panose="02020603050405020304" pitchFamily="18" charset="0"/>
              </a:rPr>
              <a:t>。</a:t>
            </a:r>
            <a:endParaRPr lang="zh-CN" altLang="en-US" sz="2800" dirty="0"/>
          </a:p>
        </p:txBody>
      </p:sp>
      <p:pic>
        <p:nvPicPr>
          <p:cNvPr id="21506" name="图片 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3284984"/>
            <a:ext cx="4536504" cy="323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827584" y="116632"/>
            <a:ext cx="5519460" cy="584775"/>
          </a:xfrm>
          <a:prstGeom prst="rect">
            <a:avLst/>
          </a:prstGeom>
        </p:spPr>
        <p:txBody>
          <a:bodyPr wrap="none">
            <a:spAutoFit/>
          </a:bodyPr>
          <a:lstStyle/>
          <a:p>
            <a:r>
              <a:rPr lang="zh-CN" altLang="zh-CN" sz="3200" kern="100" dirty="0" smtClean="0">
                <a:ea typeface="黑体" panose="02010609060101010101" pitchFamily="49" charset="-122"/>
                <a:cs typeface="Times New Roman" panose="02020603050405020304" pitchFamily="18" charset="0"/>
              </a:rPr>
              <a:t>汽车</a:t>
            </a:r>
            <a:r>
              <a:rPr lang="zh-CN" altLang="en-US" sz="3200" kern="100" dirty="0" smtClean="0">
                <a:ea typeface="黑体" panose="02010609060101010101" pitchFamily="49" charset="-122"/>
                <a:cs typeface="Times New Roman" panose="02020603050405020304" pitchFamily="18" charset="0"/>
              </a:rPr>
              <a:t>安全</a:t>
            </a:r>
            <a:r>
              <a:rPr lang="zh-CN" altLang="zh-CN" sz="3200" kern="100" dirty="0" smtClean="0">
                <a:ea typeface="黑体" panose="02010609060101010101" pitchFamily="49" charset="-122"/>
                <a:cs typeface="Times New Roman" panose="02020603050405020304" pitchFamily="18" charset="0"/>
              </a:rPr>
              <a:t>性能</a:t>
            </a:r>
            <a:r>
              <a:rPr lang="zh-CN" altLang="zh-CN" sz="3200" kern="100" dirty="0">
                <a:ea typeface="黑体" panose="02010609060101010101" pitchFamily="49" charset="-122"/>
                <a:cs typeface="Times New Roman" panose="02020603050405020304" pitchFamily="18" charset="0"/>
              </a:rPr>
              <a:t>的重大技术革新</a:t>
            </a:r>
            <a:endParaRPr lang="zh-CN" altLang="en-US" sz="3200" dirty="0"/>
          </a:p>
        </p:txBody>
      </p:sp>
    </p:spTree>
    <p:extLst>
      <p:ext uri="{BB962C8B-B14F-4D97-AF65-F5344CB8AC3E}">
        <p14:creationId xmlns:p14="http://schemas.microsoft.com/office/powerpoint/2010/main" val="360141724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025" descr="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212976"/>
            <a:ext cx="3744416"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539552" y="908720"/>
            <a:ext cx="8208912" cy="1815882"/>
          </a:xfrm>
          <a:prstGeom prst="rect">
            <a:avLst/>
          </a:prstGeom>
        </p:spPr>
        <p:txBody>
          <a:bodyPr wrap="square">
            <a:spAutoFit/>
          </a:bodyPr>
          <a:lstStyle/>
          <a:p>
            <a:r>
              <a:rPr lang="zh-CN" altLang="zh-CN" sz="2800" kern="100" dirty="0">
                <a:solidFill>
                  <a:srgbClr val="333333"/>
                </a:solidFill>
                <a:cs typeface="Times New Roman" panose="02020603050405020304" pitchFamily="18" charset="0"/>
              </a:rPr>
              <a:t>安全气囊安全气囊的使用明显提高了汽车的被动安全性。据资料统计，由于安全气囊在北美的广泛使用，使事故死亡率减少了</a:t>
            </a:r>
            <a:r>
              <a:rPr lang="en-US" altLang="zh-CN" sz="2800" kern="100" dirty="0">
                <a:solidFill>
                  <a:srgbClr val="333333"/>
                </a:solidFill>
                <a:cs typeface="Times New Roman" panose="02020603050405020304" pitchFamily="18" charset="0"/>
              </a:rPr>
              <a:t>12%</a:t>
            </a:r>
            <a:r>
              <a:rPr lang="zh-CN" altLang="zh-CN" sz="2800" kern="100" dirty="0">
                <a:solidFill>
                  <a:srgbClr val="333333"/>
                </a:solidFill>
                <a:cs typeface="Times New Roman" panose="02020603050405020304" pitchFamily="18" charset="0"/>
              </a:rPr>
              <a:t>，而且在安全气囊保护下人体的受伤程度也有</a:t>
            </a:r>
            <a:r>
              <a:rPr lang="zh-CN" altLang="zh-CN" sz="2800" kern="100">
                <a:solidFill>
                  <a:srgbClr val="333333"/>
                </a:solidFill>
                <a:cs typeface="Times New Roman" panose="02020603050405020304" pitchFamily="18" charset="0"/>
              </a:rPr>
              <a:t>所</a:t>
            </a:r>
            <a:r>
              <a:rPr lang="zh-CN" altLang="zh-CN" sz="2800" kern="100" smtClean="0">
                <a:solidFill>
                  <a:srgbClr val="333333"/>
                </a:solidFill>
                <a:cs typeface="Times New Roman" panose="02020603050405020304" pitchFamily="18" charset="0"/>
              </a:rPr>
              <a:t>减轻</a:t>
            </a:r>
            <a:r>
              <a:rPr lang="zh-CN" altLang="en-US" sz="2800" kern="100" smtClean="0">
                <a:solidFill>
                  <a:srgbClr val="333333"/>
                </a:solidFill>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93926128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05536223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1052736"/>
            <a:ext cx="7776864" cy="4187365"/>
          </a:xfrm>
          <a:prstGeom prst="rect">
            <a:avLst/>
          </a:prstGeom>
        </p:spPr>
        <p:txBody>
          <a:bodyPr wrap="square">
            <a:spAutoFit/>
          </a:bodyPr>
          <a:lstStyle/>
          <a:p>
            <a:pPr>
              <a:lnSpc>
                <a:spcPct val="120000"/>
              </a:lnSpc>
            </a:pPr>
            <a:r>
              <a:rPr lang="zh-CN" altLang="en-US" sz="2800" dirty="0" smtClean="0"/>
              <a:t>          它</a:t>
            </a:r>
            <a:r>
              <a:rPr lang="zh-CN" altLang="en-US" sz="2800" dirty="0"/>
              <a:t>使产品的生产工序被分割成一个个的环节，工人间的分工更为细致，产品的质量和产量大幅度提高</a:t>
            </a:r>
            <a:r>
              <a:rPr lang="en-US" altLang="zh-CN" sz="2800" dirty="0"/>
              <a:t>,</a:t>
            </a:r>
            <a:r>
              <a:rPr lang="zh-CN" altLang="en-US" sz="2800" dirty="0"/>
              <a:t>极大促进了生产工艺过程和产品的标准化。制成品被大量生产出来，尤其是多样的日用品在流水线上变成了标准化商品。汽车生产流水线以标准化、大批量生产来降低生产成本，提高生产效率的方式适应了美国当时的国情，汽车工业迅速成为美国的一大支柱产业。</a:t>
            </a:r>
          </a:p>
        </p:txBody>
      </p:sp>
      <p:sp>
        <p:nvSpPr>
          <p:cNvPr id="6" name="文本框 5"/>
          <p:cNvSpPr txBox="1"/>
          <p:nvPr/>
        </p:nvSpPr>
        <p:spPr>
          <a:xfrm>
            <a:off x="1547664" y="188640"/>
            <a:ext cx="6552728" cy="584775"/>
          </a:xfrm>
          <a:prstGeom prst="rect">
            <a:avLst/>
          </a:prstGeom>
          <a:noFill/>
        </p:spPr>
        <p:txBody>
          <a:bodyPr wrap="square" rtlCol="0">
            <a:spAutoFit/>
          </a:bodyPr>
          <a:lstStyle/>
          <a:p>
            <a:r>
              <a:rPr lang="zh-CN" altLang="en-US" sz="3200" b="1" dirty="0" smtClean="0"/>
              <a:t>改变世界的创新</a:t>
            </a:r>
            <a:r>
              <a:rPr lang="en-US" altLang="zh-CN" sz="3200" b="1" dirty="0" smtClean="0"/>
              <a:t>——</a:t>
            </a:r>
            <a:r>
              <a:rPr lang="zh-CN" altLang="en-US" sz="3200" b="1" dirty="0" smtClean="0"/>
              <a:t>汽车流水线</a:t>
            </a:r>
            <a:endParaRPr lang="zh-CN" altLang="en-US" sz="3200" b="1" dirty="0"/>
          </a:p>
        </p:txBody>
      </p:sp>
    </p:spTree>
    <p:extLst>
      <p:ext uri="{BB962C8B-B14F-4D97-AF65-F5344CB8AC3E}">
        <p14:creationId xmlns:p14="http://schemas.microsoft.com/office/powerpoint/2010/main" val="312016681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1560" y="1268760"/>
            <a:ext cx="7992888" cy="4616648"/>
          </a:xfrm>
          <a:prstGeom prst="rect">
            <a:avLst/>
          </a:prstGeom>
        </p:spPr>
        <p:txBody>
          <a:bodyPr wrap="square">
            <a:spAutoFit/>
          </a:bodyPr>
          <a:lstStyle/>
          <a:p>
            <a:pPr>
              <a:lnSpc>
                <a:spcPct val="150000"/>
              </a:lnSpc>
            </a:pPr>
            <a:r>
              <a:rPr lang="zh-CN" altLang="en-US" sz="2800" dirty="0" smtClean="0"/>
              <a:t>         随着</a:t>
            </a:r>
            <a:r>
              <a:rPr lang="zh-CN" altLang="en-US" sz="2800" dirty="0"/>
              <a:t>工艺的不断改进，福特工厂每</a:t>
            </a:r>
            <a:r>
              <a:rPr lang="en-US" altLang="zh-CN" sz="2800" dirty="0"/>
              <a:t>24</a:t>
            </a:r>
            <a:r>
              <a:rPr lang="zh-CN" altLang="en-US" sz="2800" dirty="0"/>
              <a:t>秒钟就能生产一辆</a:t>
            </a:r>
            <a:r>
              <a:rPr lang="en-US" altLang="zh-CN" sz="2800" dirty="0"/>
              <a:t>T</a:t>
            </a:r>
            <a:r>
              <a:rPr lang="zh-CN" altLang="en-US" sz="2800" dirty="0"/>
              <a:t>型车。到</a:t>
            </a:r>
            <a:r>
              <a:rPr lang="en-US" altLang="zh-CN" sz="2800" dirty="0"/>
              <a:t>1927</a:t>
            </a:r>
            <a:r>
              <a:rPr lang="zh-CN" altLang="en-US" sz="2800" dirty="0"/>
              <a:t>年，福特在全球售出超过</a:t>
            </a:r>
            <a:r>
              <a:rPr lang="en-US" altLang="zh-CN" sz="2800" dirty="0"/>
              <a:t>1500</a:t>
            </a:r>
            <a:r>
              <a:rPr lang="zh-CN" altLang="en-US" sz="2800" dirty="0"/>
              <a:t>万辆汽车，占当时全球汽车销售总量的</a:t>
            </a:r>
            <a:r>
              <a:rPr lang="en-US" altLang="zh-CN" sz="2800" dirty="0"/>
              <a:t>50%</a:t>
            </a:r>
            <a:r>
              <a:rPr lang="zh-CN" altLang="en-US" sz="2800" dirty="0"/>
              <a:t>。</a:t>
            </a:r>
          </a:p>
          <a:p>
            <a:pPr>
              <a:lnSpc>
                <a:spcPct val="150000"/>
              </a:lnSpc>
            </a:pPr>
            <a:r>
              <a:rPr lang="zh-CN" altLang="en-US" sz="2800" dirty="0" smtClean="0"/>
              <a:t>      </a:t>
            </a:r>
            <a:r>
              <a:rPr lang="en-US" altLang="zh-CN" sz="2800" dirty="0" smtClean="0"/>
              <a:t>  </a:t>
            </a:r>
            <a:r>
              <a:rPr lang="zh-CN" altLang="en-US" sz="2800" dirty="0" smtClean="0"/>
              <a:t>“</a:t>
            </a:r>
            <a:r>
              <a:rPr lang="zh-CN" altLang="en-US" sz="2800" dirty="0"/>
              <a:t>生产线成为了美式制造业的象征。”福特</a:t>
            </a:r>
            <a:r>
              <a:rPr lang="en-US" altLang="zh-CN" sz="2800" dirty="0"/>
              <a:t>T</a:t>
            </a:r>
            <a:r>
              <a:rPr lang="zh-CN" altLang="en-US" sz="2800" dirty="0"/>
              <a:t>型车的流水式生产线也为工业产品的流水生产模式奠定了基础</a:t>
            </a:r>
            <a:r>
              <a:rPr lang="zh-CN" altLang="en-US" sz="2800" dirty="0" smtClean="0"/>
              <a:t>。</a:t>
            </a:r>
            <a:endParaRPr lang="en-US" altLang="zh-CN" sz="2800" dirty="0" smtClean="0"/>
          </a:p>
          <a:p>
            <a:pPr>
              <a:lnSpc>
                <a:spcPct val="150000"/>
              </a:lnSpc>
            </a:pPr>
            <a:r>
              <a:rPr lang="en-US" altLang="zh-CN" sz="2800" dirty="0" smtClean="0"/>
              <a:t>         </a:t>
            </a:r>
            <a:endParaRPr lang="zh-CN" altLang="en-US" sz="2800" dirty="0"/>
          </a:p>
        </p:txBody>
      </p:sp>
      <p:sp>
        <p:nvSpPr>
          <p:cNvPr id="6" name="文本框 5"/>
          <p:cNvSpPr txBox="1"/>
          <p:nvPr/>
        </p:nvSpPr>
        <p:spPr>
          <a:xfrm>
            <a:off x="1547664" y="188640"/>
            <a:ext cx="6552728" cy="584775"/>
          </a:xfrm>
          <a:prstGeom prst="rect">
            <a:avLst/>
          </a:prstGeom>
          <a:noFill/>
        </p:spPr>
        <p:txBody>
          <a:bodyPr wrap="square" rtlCol="0">
            <a:spAutoFit/>
          </a:bodyPr>
          <a:lstStyle/>
          <a:p>
            <a:r>
              <a:rPr lang="zh-CN" altLang="en-US" sz="3200" b="1" dirty="0" smtClean="0"/>
              <a:t>改变世界的创新</a:t>
            </a:r>
            <a:r>
              <a:rPr lang="en-US" altLang="zh-CN" sz="3200" b="1" dirty="0" smtClean="0"/>
              <a:t>——</a:t>
            </a:r>
            <a:r>
              <a:rPr lang="zh-CN" altLang="en-US" sz="3200" b="1" dirty="0" smtClean="0"/>
              <a:t>汽车流水线</a:t>
            </a:r>
            <a:endParaRPr lang="zh-CN" altLang="en-US" sz="3200" b="1" dirty="0"/>
          </a:p>
        </p:txBody>
      </p:sp>
    </p:spTree>
    <p:extLst>
      <p:ext uri="{BB962C8B-B14F-4D97-AF65-F5344CB8AC3E}">
        <p14:creationId xmlns:p14="http://schemas.microsoft.com/office/powerpoint/2010/main" val="342250048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5616" y="2636912"/>
            <a:ext cx="7757252" cy="584775"/>
          </a:xfrm>
          <a:prstGeom prst="rect">
            <a:avLst/>
          </a:prstGeom>
        </p:spPr>
        <p:txBody>
          <a:bodyPr wrap="none">
            <a:spAutoFit/>
          </a:bodyPr>
          <a:lstStyle/>
          <a:p>
            <a:r>
              <a:rPr lang="zh-CN" altLang="en-US" sz="3200" dirty="0"/>
              <a:t>任务二  认识汽车动力性能的重大技术革新</a:t>
            </a:r>
          </a:p>
        </p:txBody>
      </p:sp>
    </p:spTree>
    <p:extLst>
      <p:ext uri="{BB962C8B-B14F-4D97-AF65-F5344CB8AC3E}">
        <p14:creationId xmlns:p14="http://schemas.microsoft.com/office/powerpoint/2010/main" val="390950954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1167" y="1074872"/>
            <a:ext cx="3070071" cy="523220"/>
          </a:xfrm>
          <a:prstGeom prst="rect">
            <a:avLst/>
          </a:prstGeom>
        </p:spPr>
        <p:txBody>
          <a:bodyPr wrap="none">
            <a:spAutoFit/>
          </a:bodyPr>
          <a:lstStyle/>
          <a:p>
            <a:pPr algn="just">
              <a:spcAft>
                <a:spcPts val="0"/>
              </a:spcAft>
            </a:pPr>
            <a:r>
              <a:rPr lang="zh-CN" altLang="zh-CN" sz="2800" b="1" kern="100" dirty="0">
                <a:cs typeface="Times New Roman" panose="02020603050405020304" pitchFamily="18" charset="0"/>
              </a:rPr>
              <a:t>一、四冲程发动机</a:t>
            </a:r>
            <a:endParaRPr lang="zh-CN" altLang="zh-CN" sz="2800" kern="100" dirty="0">
              <a:cs typeface="Times New Roman" panose="02020603050405020304" pitchFamily="18" charset="0"/>
            </a:endParaRPr>
          </a:p>
        </p:txBody>
      </p:sp>
      <p:sp>
        <p:nvSpPr>
          <p:cNvPr id="6" name="矩形 5"/>
          <p:cNvSpPr/>
          <p:nvPr/>
        </p:nvSpPr>
        <p:spPr>
          <a:xfrm>
            <a:off x="343744" y="1598092"/>
            <a:ext cx="8476728" cy="2677656"/>
          </a:xfrm>
          <a:prstGeom prst="rect">
            <a:avLst/>
          </a:prstGeom>
        </p:spPr>
        <p:txBody>
          <a:bodyPr wrap="square">
            <a:spAutoFit/>
          </a:bodyPr>
          <a:lstStyle/>
          <a:p>
            <a:pPr indent="360000">
              <a:lnSpc>
                <a:spcPct val="120000"/>
              </a:lnSpc>
            </a:pPr>
            <a:r>
              <a:rPr lang="en-US" altLang="zh-CN" sz="2800" kern="100" dirty="0">
                <a:latin typeface="Times New Roman" panose="02020603050405020304" pitchFamily="18" charset="0"/>
              </a:rPr>
              <a:t>1842</a:t>
            </a:r>
            <a:r>
              <a:rPr lang="zh-CN" altLang="zh-CN" sz="2800" kern="100" dirty="0">
                <a:cs typeface="Times New Roman" panose="02020603050405020304" pitchFamily="18" charset="0"/>
              </a:rPr>
              <a:t>年，法国工程师罗沙发表了等容燃烧的四冲程发动机</a:t>
            </a:r>
            <a:r>
              <a:rPr lang="zh-CN" altLang="zh-CN" sz="2800" kern="100" dirty="0" smtClean="0">
                <a:cs typeface="Times New Roman" panose="02020603050405020304" pitchFamily="18" charset="0"/>
              </a:rPr>
              <a:t>理论</a:t>
            </a:r>
            <a:r>
              <a:rPr lang="zh-CN" altLang="en-US" sz="2800" kern="100" dirty="0" smtClean="0">
                <a:cs typeface="Times New Roman" panose="02020603050405020304" pitchFamily="18" charset="0"/>
              </a:rPr>
              <a:t>，</a:t>
            </a:r>
            <a:r>
              <a:rPr lang="en-US" altLang="zh-CN" sz="2800" dirty="0"/>
              <a:t>1866</a:t>
            </a:r>
            <a:r>
              <a:rPr lang="zh-CN" altLang="zh-CN" sz="2800" dirty="0"/>
              <a:t>年，德国人奥托在总结前人成果的基础上，成功地制造出了一台在发动机历史上具有划时代意义的往复活塞式四冲程煤气发动机。它靠进气、压缩、作功、排气的四冲程</a:t>
            </a:r>
            <a:r>
              <a:rPr lang="zh-CN" altLang="zh-CN" sz="2800" dirty="0" smtClean="0"/>
              <a:t>循环</a:t>
            </a:r>
            <a:r>
              <a:rPr lang="zh-CN" altLang="en-US" sz="2800" dirty="0" smtClean="0"/>
              <a:t>。</a:t>
            </a:r>
            <a:endParaRPr lang="zh-CN" altLang="en-US" sz="2800" dirty="0"/>
          </a:p>
        </p:txBody>
      </p:sp>
      <p:sp>
        <p:nvSpPr>
          <p:cNvPr id="7" name="矩形 6"/>
          <p:cNvSpPr/>
          <p:nvPr/>
        </p:nvSpPr>
        <p:spPr>
          <a:xfrm>
            <a:off x="827584" y="116632"/>
            <a:ext cx="5519460" cy="584775"/>
          </a:xfrm>
          <a:prstGeom prst="rect">
            <a:avLst/>
          </a:prstGeom>
        </p:spPr>
        <p:txBody>
          <a:bodyPr wrap="none">
            <a:spAutoFit/>
          </a:bodyPr>
          <a:lstStyle/>
          <a:p>
            <a:r>
              <a:rPr lang="zh-CN" altLang="zh-CN" sz="3200" kern="100" dirty="0">
                <a:ea typeface="黑体" panose="02010609060101010101" pitchFamily="49" charset="-122"/>
                <a:cs typeface="Times New Roman" panose="02020603050405020304" pitchFamily="18" charset="0"/>
              </a:rPr>
              <a:t>汽车动力性能的重大技术革新</a:t>
            </a:r>
            <a:endParaRPr lang="zh-CN" altLang="en-US" sz="3200" dirty="0"/>
          </a:p>
        </p:txBody>
      </p:sp>
      <p:pic>
        <p:nvPicPr>
          <p:cNvPr id="8" name="图片 7"/>
          <p:cNvPicPr>
            <a:picLocks noChangeAspect="1"/>
          </p:cNvPicPr>
          <p:nvPr/>
        </p:nvPicPr>
        <p:blipFill>
          <a:blip r:embed="rId2"/>
          <a:stretch>
            <a:fillRect/>
          </a:stretch>
        </p:blipFill>
        <p:spPr>
          <a:xfrm>
            <a:off x="1187624" y="4250348"/>
            <a:ext cx="5760640" cy="1838095"/>
          </a:xfrm>
          <a:prstGeom prst="rect">
            <a:avLst/>
          </a:prstGeom>
        </p:spPr>
      </p:pic>
      <p:sp>
        <p:nvSpPr>
          <p:cNvPr id="9" name="矩形 8"/>
          <p:cNvSpPr/>
          <p:nvPr/>
        </p:nvSpPr>
        <p:spPr>
          <a:xfrm>
            <a:off x="1187624" y="6088443"/>
            <a:ext cx="6120680" cy="369332"/>
          </a:xfrm>
          <a:prstGeom prst="rect">
            <a:avLst/>
          </a:prstGeom>
        </p:spPr>
        <p:txBody>
          <a:bodyPr wrap="square">
            <a:spAutoFit/>
          </a:bodyPr>
          <a:lstStyle/>
          <a:p>
            <a:r>
              <a:rPr lang="zh-CN" altLang="en-US" dirty="0"/>
              <a:t>进气行程           压缩行程                做功行程          排气行程 </a:t>
            </a:r>
          </a:p>
        </p:txBody>
      </p:sp>
    </p:spTree>
    <p:extLst>
      <p:ext uri="{BB962C8B-B14F-4D97-AF65-F5344CB8AC3E}">
        <p14:creationId xmlns:p14="http://schemas.microsoft.com/office/powerpoint/2010/main" val="204320713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4" y="116632"/>
            <a:ext cx="5519460" cy="584775"/>
          </a:xfrm>
          <a:prstGeom prst="rect">
            <a:avLst/>
          </a:prstGeom>
        </p:spPr>
        <p:txBody>
          <a:bodyPr wrap="none">
            <a:spAutoFit/>
          </a:bodyPr>
          <a:lstStyle/>
          <a:p>
            <a:r>
              <a:rPr lang="zh-CN" altLang="zh-CN" sz="3200" kern="100" dirty="0">
                <a:ea typeface="黑体" panose="02010609060101010101" pitchFamily="49" charset="-122"/>
                <a:cs typeface="Times New Roman" panose="02020603050405020304" pitchFamily="18" charset="0"/>
              </a:rPr>
              <a:t>汽车动力性能的重大技术革新</a:t>
            </a:r>
            <a:endParaRPr lang="zh-CN" altLang="en-US" sz="3200" dirty="0"/>
          </a:p>
        </p:txBody>
      </p:sp>
      <p:sp>
        <p:nvSpPr>
          <p:cNvPr id="6" name="矩形 5"/>
          <p:cNvSpPr/>
          <p:nvPr/>
        </p:nvSpPr>
        <p:spPr>
          <a:xfrm>
            <a:off x="323528" y="980728"/>
            <a:ext cx="3057247" cy="523220"/>
          </a:xfrm>
          <a:prstGeom prst="rect">
            <a:avLst/>
          </a:prstGeom>
        </p:spPr>
        <p:txBody>
          <a:bodyPr wrap="none">
            <a:spAutoFit/>
          </a:bodyPr>
          <a:lstStyle/>
          <a:p>
            <a:r>
              <a:rPr lang="zh-CN" altLang="en-US" sz="2800" dirty="0"/>
              <a:t>二、自动起动装置</a:t>
            </a:r>
          </a:p>
        </p:txBody>
      </p:sp>
      <p:sp>
        <p:nvSpPr>
          <p:cNvPr id="7" name="矩形 6"/>
          <p:cNvSpPr/>
          <p:nvPr/>
        </p:nvSpPr>
        <p:spPr>
          <a:xfrm>
            <a:off x="683568" y="1476668"/>
            <a:ext cx="7992888" cy="1602042"/>
          </a:xfrm>
          <a:prstGeom prst="rect">
            <a:avLst/>
          </a:prstGeom>
        </p:spPr>
        <p:txBody>
          <a:bodyPr wrap="square">
            <a:spAutoFit/>
          </a:bodyPr>
          <a:lstStyle/>
          <a:p>
            <a:pPr>
              <a:lnSpc>
                <a:spcPct val="120000"/>
              </a:lnSpc>
            </a:pPr>
            <a:r>
              <a:rPr lang="en-US" altLang="zh-CN" sz="2800" kern="100" dirty="0" smtClean="0">
                <a:latin typeface="Times New Roman" panose="02020603050405020304" pitchFamily="18" charset="0"/>
              </a:rPr>
              <a:t>         1912</a:t>
            </a:r>
            <a:r>
              <a:rPr lang="zh-CN" altLang="zh-CN" sz="2800" kern="100" dirty="0">
                <a:cs typeface="Times New Roman" panose="02020603050405020304" pitchFamily="18" charset="0"/>
              </a:rPr>
              <a:t>年，美国通用汽车公司的工程师</a:t>
            </a:r>
            <a:r>
              <a:rPr lang="zh-CN" altLang="zh-CN" sz="2800" kern="100" dirty="0" smtClean="0">
                <a:cs typeface="Times New Roman" panose="02020603050405020304" pitchFamily="18" charset="0"/>
              </a:rPr>
              <a:t>查尔斯·凯特林</a:t>
            </a:r>
            <a:r>
              <a:rPr lang="zh-CN" altLang="zh-CN" sz="2800" dirty="0"/>
              <a:t>成功地设计出了世界上第一个自动起动装置，并将其安装于当年生产的凯迪拉克轿车</a:t>
            </a:r>
            <a:r>
              <a:rPr lang="zh-CN" altLang="zh-CN" sz="2800" dirty="0" smtClean="0"/>
              <a:t>上</a:t>
            </a:r>
            <a:r>
              <a:rPr lang="zh-CN" altLang="en-US" sz="2800" dirty="0" smtClean="0"/>
              <a:t>。</a:t>
            </a:r>
            <a:endParaRPr lang="zh-CN" altLang="en-US" sz="2800" dirty="0"/>
          </a:p>
        </p:txBody>
      </p:sp>
      <p:pic>
        <p:nvPicPr>
          <p:cNvPr id="8" name="图片 7"/>
          <p:cNvPicPr>
            <a:picLocks noChangeAspect="1"/>
          </p:cNvPicPr>
          <p:nvPr/>
        </p:nvPicPr>
        <p:blipFill>
          <a:blip r:embed="rId2"/>
          <a:stretch>
            <a:fillRect/>
          </a:stretch>
        </p:blipFill>
        <p:spPr>
          <a:xfrm>
            <a:off x="4788024" y="3106382"/>
            <a:ext cx="2912422" cy="3273562"/>
          </a:xfrm>
          <a:prstGeom prst="rect">
            <a:avLst/>
          </a:prstGeom>
          <a:ln>
            <a:solidFill>
              <a:schemeClr val="tx2"/>
            </a:solidFill>
          </a:ln>
        </p:spPr>
      </p:pic>
      <p:pic>
        <p:nvPicPr>
          <p:cNvPr id="2050"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089" y="3106382"/>
            <a:ext cx="3225598" cy="32735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80566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20" y="908720"/>
            <a:ext cx="2975495" cy="523220"/>
          </a:xfrm>
          <a:prstGeom prst="rect">
            <a:avLst/>
          </a:prstGeom>
        </p:spPr>
        <p:txBody>
          <a:bodyPr wrap="none">
            <a:spAutoFit/>
          </a:bodyPr>
          <a:lstStyle/>
          <a:p>
            <a:pPr indent="266700">
              <a:spcAft>
                <a:spcPts val="0"/>
              </a:spcAft>
            </a:pPr>
            <a:r>
              <a:rPr lang="zh-CN" altLang="zh-CN" sz="2800" kern="100" dirty="0">
                <a:latin typeface="宋体" panose="02010600030101010101" pitchFamily="2" charset="-122"/>
                <a:cs typeface="Times New Roman" panose="02020603050405020304" pitchFamily="18" charset="0"/>
              </a:rPr>
              <a:t>三、</a:t>
            </a:r>
            <a:r>
              <a:rPr lang="zh-CN" altLang="zh-CN" sz="2800" b="1" kern="100" dirty="0">
                <a:latin typeface="宋体" panose="02010600030101010101" pitchFamily="2" charset="-122"/>
                <a:cs typeface="Times New Roman" panose="02020603050405020304" pitchFamily="18" charset="0"/>
              </a:rPr>
              <a:t>电喷发动机</a:t>
            </a:r>
            <a:endParaRPr lang="zh-CN" altLang="zh-CN" sz="2800" dirty="0">
              <a:latin typeface="宋体" panose="02010600030101010101" pitchFamily="2" charset="-122"/>
              <a:cs typeface="宋体" panose="02010600030101010101" pitchFamily="2" charset="-122"/>
            </a:endParaRPr>
          </a:p>
        </p:txBody>
      </p:sp>
      <p:sp>
        <p:nvSpPr>
          <p:cNvPr id="6" name="矩形 5"/>
          <p:cNvSpPr/>
          <p:nvPr/>
        </p:nvSpPr>
        <p:spPr>
          <a:xfrm>
            <a:off x="827584" y="116632"/>
            <a:ext cx="5519460" cy="584775"/>
          </a:xfrm>
          <a:prstGeom prst="rect">
            <a:avLst/>
          </a:prstGeom>
        </p:spPr>
        <p:txBody>
          <a:bodyPr wrap="none">
            <a:spAutoFit/>
          </a:bodyPr>
          <a:lstStyle/>
          <a:p>
            <a:r>
              <a:rPr lang="zh-CN" altLang="zh-CN" sz="3200" kern="100" dirty="0">
                <a:ea typeface="黑体" panose="02010609060101010101" pitchFamily="49" charset="-122"/>
                <a:cs typeface="Times New Roman" panose="02020603050405020304" pitchFamily="18" charset="0"/>
              </a:rPr>
              <a:t>汽车动力性能的重大技术革新</a:t>
            </a:r>
            <a:endParaRPr lang="zh-CN" altLang="en-US" sz="3200" dirty="0"/>
          </a:p>
        </p:txBody>
      </p:sp>
      <p:sp>
        <p:nvSpPr>
          <p:cNvPr id="7" name="矩形 6"/>
          <p:cNvSpPr/>
          <p:nvPr/>
        </p:nvSpPr>
        <p:spPr>
          <a:xfrm>
            <a:off x="467544" y="1649236"/>
            <a:ext cx="8496944" cy="1815882"/>
          </a:xfrm>
          <a:prstGeom prst="rect">
            <a:avLst/>
          </a:prstGeom>
        </p:spPr>
        <p:txBody>
          <a:bodyPr wrap="square">
            <a:spAutoFit/>
          </a:bodyPr>
          <a:lstStyle/>
          <a:p>
            <a:r>
              <a:rPr lang="en-US" altLang="zh-CN" sz="2800" kern="100" dirty="0">
                <a:latin typeface="宋体" panose="02010600030101010101" pitchFamily="2" charset="-122"/>
                <a:cs typeface="Times New Roman" panose="02020603050405020304" pitchFamily="18" charset="0"/>
              </a:rPr>
              <a:t>1957</a:t>
            </a:r>
            <a:r>
              <a:rPr lang="zh-CN" altLang="zh-CN" sz="2800" kern="100" dirty="0">
                <a:cs typeface="Times New Roman" panose="02020603050405020304" pitchFamily="18" charset="0"/>
              </a:rPr>
              <a:t>年</a:t>
            </a: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月</a:t>
            </a:r>
            <a:r>
              <a:rPr lang="en-US" altLang="zh-CN" sz="2800" kern="100" dirty="0">
                <a:cs typeface="Times New Roman" panose="02020603050405020304" pitchFamily="18" charset="0"/>
              </a:rPr>
              <a:t>15</a:t>
            </a:r>
            <a:r>
              <a:rPr lang="zh-CN" altLang="zh-CN" sz="2800" kern="100" dirty="0">
                <a:cs typeface="Times New Roman" panose="02020603050405020304" pitchFamily="18" charset="0"/>
              </a:rPr>
              <a:t>日，班迪克斯</a:t>
            </a:r>
            <a:r>
              <a:rPr lang="en-US" altLang="zh-CN" sz="2800" kern="100" dirty="0">
                <a:cs typeface="Times New Roman" panose="02020603050405020304" pitchFamily="18" charset="0"/>
              </a:rPr>
              <a:t>(Bendix)</a:t>
            </a:r>
            <a:r>
              <a:rPr lang="zh-CN" altLang="zh-CN" sz="2800" kern="100" dirty="0">
                <a:cs typeface="Times New Roman" panose="02020603050405020304" pitchFamily="18" charset="0"/>
              </a:rPr>
              <a:t>公司在美国汽车工程师年会上展示了他们的最新研究成果</a:t>
            </a:r>
            <a:r>
              <a:rPr lang="en-US" altLang="zh-CN" sz="2800" kern="100" dirty="0">
                <a:cs typeface="Times New Roman" panose="02020603050405020304" pitchFamily="18" charset="0"/>
              </a:rPr>
              <a:t>——</a:t>
            </a:r>
            <a:r>
              <a:rPr lang="zh-CN" altLang="zh-CN" sz="2800" kern="100" dirty="0">
                <a:cs typeface="Times New Roman" panose="02020603050405020304" pitchFamily="18" charset="0"/>
              </a:rPr>
              <a:t>电子控制汽油喷射装置，并且首次出现在</a:t>
            </a:r>
            <a:r>
              <a:rPr lang="en-US" altLang="zh-CN" sz="2800" kern="100" dirty="0">
                <a:cs typeface="Times New Roman" panose="02020603050405020304" pitchFamily="18" charset="0"/>
              </a:rPr>
              <a:t>AMC Rambler Rebel</a:t>
            </a:r>
            <a:r>
              <a:rPr lang="zh-CN" altLang="zh-CN" sz="2800" kern="100" dirty="0">
                <a:cs typeface="Times New Roman" panose="02020603050405020304" pitchFamily="18" charset="0"/>
              </a:rPr>
              <a:t>车型</a:t>
            </a:r>
            <a:r>
              <a:rPr lang="zh-CN" altLang="zh-CN" sz="2800" kern="100" dirty="0" smtClean="0">
                <a:cs typeface="Times New Roman" panose="02020603050405020304" pitchFamily="18" charset="0"/>
              </a:rPr>
              <a:t>上</a:t>
            </a:r>
            <a:r>
              <a:rPr lang="zh-CN" altLang="en-US" sz="2800" kern="100" dirty="0" smtClean="0">
                <a:cs typeface="Times New Roman" panose="02020603050405020304" pitchFamily="18" charset="0"/>
              </a:rPr>
              <a:t>。</a:t>
            </a:r>
            <a:endParaRPr lang="zh-CN" altLang="en-US" sz="2800" dirty="0"/>
          </a:p>
        </p:txBody>
      </p:sp>
      <p:pic>
        <p:nvPicPr>
          <p:cNvPr id="3074" name="图片 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1864" y="3369959"/>
            <a:ext cx="5200416" cy="3199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9454375"/>
      </p:ext>
    </p:extLst>
  </p:cSld>
  <p:clrMapOvr>
    <a:masterClrMapping/>
  </p:clrMapOvr>
  <p:transition>
    <p:fade/>
  </p:transition>
</p:sld>
</file>

<file path=ppt/theme/theme1.xml><?xml version="1.0" encoding="utf-8"?>
<a:theme xmlns:a="http://schemas.openxmlformats.org/drawingml/2006/main" name="1_White Template with yellow-magenta Segoe_TP10286788">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CAB1D8-8B60-41DC-AE7A-89AB460F81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演示文稿幻灯片示例（白色红黄设计）</Template>
  <TotalTime>322</TotalTime>
  <Words>2090</Words>
  <Application>Microsoft Office PowerPoint</Application>
  <PresentationFormat>全屏显示(4:3)</PresentationFormat>
  <Paragraphs>107</Paragraphs>
  <Slides>34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34</vt:i4>
      </vt:variant>
    </vt:vector>
  </HeadingPairs>
  <TitlesOfParts>
    <vt:vector size="46" baseType="lpstr">
      <vt:lpstr>黑体</vt:lpstr>
      <vt:lpstr>宋体</vt:lpstr>
      <vt:lpstr>微软雅黑</vt:lpstr>
      <vt:lpstr>Angsana New</vt:lpstr>
      <vt:lpstr>Arial</vt:lpstr>
      <vt:lpstr>Calibri</vt:lpstr>
      <vt:lpstr>Courier New</vt:lpstr>
      <vt:lpstr>Helvetica</vt:lpstr>
      <vt:lpstr>Times New Roman</vt:lpstr>
      <vt:lpstr>Wingdings</vt:lpstr>
      <vt:lpstr>1_White Template with yellow-magenta Segoe_TP10286788</vt:lpstr>
      <vt:lpstr>White with Courier font for code slides</vt:lpstr>
      <vt:lpstr>汽车文化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汽车文化</dc:title>
  <dc:creator>Windows 用户</dc:creator>
  <cp:keywords/>
  <cp:lastModifiedBy>Windows 用户</cp:lastModifiedBy>
  <cp:revision>38</cp:revision>
  <dcterms:created xsi:type="dcterms:W3CDTF">2016-05-09T06:42:58Z</dcterms:created>
  <dcterms:modified xsi:type="dcterms:W3CDTF">2016-06-27T05:55:06Z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TC102867889990</vt:lpwstr>
  </property>
</Properties>
</file>